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6"/>
  </p:sldMasterIdLst>
  <p:notesMasterIdLst>
    <p:notesMasterId r:id="rId19"/>
  </p:notesMasterIdLst>
  <p:sldIdLst>
    <p:sldId id="275" r:id="rId7"/>
    <p:sldId id="272" r:id="rId8"/>
    <p:sldId id="273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74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7DBB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27"/>
    <p:restoredTop sz="94703"/>
  </p:normalViewPr>
  <p:slideViewPr>
    <p:cSldViewPr snapToGrid="0" snapToObjects="1" showGuides="1">
      <p:cViewPr varScale="1">
        <p:scale>
          <a:sx n="106" d="100"/>
          <a:sy n="106" d="100"/>
        </p:scale>
        <p:origin x="143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F6415-95A6-4161-AE82-80A642CBFACE}" type="datetimeFigureOut">
              <a:rPr lang="fr-CH" smtClean="0"/>
              <a:t>21.05.2024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B1A33D-AC16-4E80-B756-9E09BB15C6B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7476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Système trop oscillant, la méthode de Ziegler Nichols le fait aussi.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1A33D-AC16-4E80-B756-9E09BB15C6BF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85326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présentation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itre 1">
            <a:extLst>
              <a:ext uri="{FF2B5EF4-FFF2-40B4-BE49-F238E27FC236}">
                <a16:creationId xmlns:a16="http://schemas.microsoft.com/office/drawing/2014/main" id="{E7D87A47-D704-75DE-6B0A-204A8551F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3428999"/>
            <a:ext cx="5762624" cy="237651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>
                <a:solidFill>
                  <a:schemeClr val="bg1"/>
                </a:solidFill>
              </a:defRPr>
            </a:lvl1pPr>
          </a:lstStyle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dirty="0"/>
              <a:t>Titre de la présentation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CBAF0F9-74B8-A994-6648-C649AF4F19C2}"/>
              </a:ext>
            </a:extLst>
          </p:cNvPr>
          <p:cNvSpPr txBox="1"/>
          <p:nvPr userDrawn="1"/>
        </p:nvSpPr>
        <p:spPr>
          <a:xfrm>
            <a:off x="317500" y="6524625"/>
            <a:ext cx="4815430" cy="33337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sz="85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HEIA-FR | Génie électrique | </a:t>
            </a:r>
            <a:fld id="{497F73FE-CDC5-A746-A70F-A8EB613976A6}" type="datetime1">
              <a:rPr lang="fr-CH" sz="85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21.05.2024</a:t>
            </a:fld>
            <a:r>
              <a:rPr lang="fr-CH" sz="85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| © 2022</a:t>
            </a:r>
          </a:p>
        </p:txBody>
      </p:sp>
      <p:sp>
        <p:nvSpPr>
          <p:cNvPr id="12" name="Espace réservé du contenu 11">
            <a:extLst>
              <a:ext uri="{FF2B5EF4-FFF2-40B4-BE49-F238E27FC236}">
                <a16:creationId xmlns:a16="http://schemas.microsoft.com/office/drawing/2014/main" id="{881B5087-C7A3-C57A-2AC5-4127F0036F6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5805518"/>
            <a:ext cx="4815431" cy="719107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buNone/>
              <a:defRPr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31912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Présenté par Nom + Prénom + Titre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36B4043-1EEE-9064-AC6D-3E90E4B99FC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609428" y="2084851"/>
            <a:ext cx="1248139" cy="124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05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itre 1">
            <a:extLst>
              <a:ext uri="{FF2B5EF4-FFF2-40B4-BE49-F238E27FC236}">
                <a16:creationId xmlns:a16="http://schemas.microsoft.com/office/drawing/2014/main" id="{C3387016-C0FB-AC84-6F57-438225339F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1700" y="1284228"/>
            <a:ext cx="10956925" cy="3323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fr-FR" dirty="0"/>
              <a:t>Titre de la slide</a:t>
            </a:r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A038CD5F-06F7-E621-C9CD-A0AD76AFCF4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01700" y="2095499"/>
            <a:ext cx="10956925" cy="416223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Contenu texte ou image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DC2F09A-7518-4D85-D899-68C1C087A301}"/>
              </a:ext>
            </a:extLst>
          </p:cNvPr>
          <p:cNvSpPr txBox="1"/>
          <p:nvPr userDrawn="1"/>
        </p:nvSpPr>
        <p:spPr>
          <a:xfrm>
            <a:off x="317500" y="6524625"/>
            <a:ext cx="6841456" cy="33337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sz="850" dirty="0">
                <a:solidFill>
                  <a:srgbClr val="ACA39A"/>
                </a:solidFill>
                <a:latin typeface="Arial" pitchFamily="34" charset="0"/>
                <a:cs typeface="Arial" pitchFamily="34" charset="0"/>
              </a:rPr>
              <a:t>HEIA-FR  | Génie électrique | </a:t>
            </a:r>
            <a:fld id="{E92189A7-1061-934C-9EA0-A974D61ED45F}" type="datetime1">
              <a:rPr lang="fr-CH" sz="850" smtClean="0">
                <a:solidFill>
                  <a:srgbClr val="ACA39A"/>
                </a:solidFill>
                <a:latin typeface="Arial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21.05.2024</a:t>
            </a:fld>
            <a:r>
              <a:rPr lang="fr-CH" sz="850" dirty="0">
                <a:solidFill>
                  <a:srgbClr val="ACA39A"/>
                </a:solidFill>
                <a:latin typeface="Arial" pitchFamily="34" charset="0"/>
                <a:cs typeface="Arial" pitchFamily="34" charset="0"/>
              </a:rPr>
              <a:t> | © 2022</a:t>
            </a:r>
          </a:p>
        </p:txBody>
      </p:sp>
    </p:spTree>
    <p:extLst>
      <p:ext uri="{BB962C8B-B14F-4D97-AF65-F5344CB8AC3E}">
        <p14:creationId xmlns:p14="http://schemas.microsoft.com/office/powerpoint/2010/main" val="149273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 colonn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itre 1">
            <a:extLst>
              <a:ext uri="{FF2B5EF4-FFF2-40B4-BE49-F238E27FC236}">
                <a16:creationId xmlns:a16="http://schemas.microsoft.com/office/drawing/2014/main" id="{C3387016-C0FB-AC84-6F57-438225339F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1700" y="1284228"/>
            <a:ext cx="10956925" cy="3323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fr-FR" dirty="0"/>
              <a:t>Titre de la slide</a:t>
            </a:r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A038CD5F-06F7-E621-C9CD-A0AD76AFCF4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01701" y="2095499"/>
            <a:ext cx="5194300" cy="4162231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38113" marR="0" lvl="0" indent="-1381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Contenu texte ou image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DC2F09A-7518-4D85-D899-68C1C087A301}"/>
              </a:ext>
            </a:extLst>
          </p:cNvPr>
          <p:cNvSpPr txBox="1"/>
          <p:nvPr userDrawn="1"/>
        </p:nvSpPr>
        <p:spPr>
          <a:xfrm>
            <a:off x="317500" y="6524625"/>
            <a:ext cx="6841456" cy="33337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sz="850" dirty="0">
                <a:solidFill>
                  <a:srgbClr val="ACA39A"/>
                </a:solidFill>
                <a:latin typeface="Arial" pitchFamily="34" charset="0"/>
                <a:cs typeface="Arial" pitchFamily="34" charset="0"/>
              </a:rPr>
              <a:t>HEIA-FR  | Génie électrique | </a:t>
            </a:r>
            <a:fld id="{FE3B12DA-5C3F-0A4D-864D-7BF1130F6C4F}" type="datetime1">
              <a:rPr lang="fr-CH" sz="850" smtClean="0">
                <a:solidFill>
                  <a:srgbClr val="ACA39A"/>
                </a:solidFill>
                <a:latin typeface="Arial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21.05.2024</a:t>
            </a:fld>
            <a:r>
              <a:rPr lang="fr-CH" sz="850" dirty="0">
                <a:solidFill>
                  <a:srgbClr val="ACA39A"/>
                </a:solidFill>
                <a:latin typeface="Arial" pitchFamily="34" charset="0"/>
                <a:cs typeface="Arial" pitchFamily="34" charset="0"/>
              </a:rPr>
              <a:t> | © 2022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CFB783-AC6C-95D0-4B57-C43E51E93D4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327775" y="2092325"/>
            <a:ext cx="5530850" cy="4162231"/>
          </a:xfrm>
          <a:prstGeom prst="rect">
            <a:avLst/>
          </a:prstGeom>
        </p:spPr>
        <p:txBody>
          <a:bodyPr/>
          <a:lstStyle>
            <a:lvl1pPr marL="138113" marR="0" indent="-1381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38113" marR="0" lvl="0" indent="-1381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Contenu texte ou image</a:t>
            </a:r>
          </a:p>
        </p:txBody>
      </p:sp>
    </p:spTree>
    <p:extLst>
      <p:ext uri="{BB962C8B-B14F-4D97-AF65-F5344CB8AC3E}">
        <p14:creationId xmlns:p14="http://schemas.microsoft.com/office/powerpoint/2010/main" val="2596620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 2 colonn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5DC2F09A-7518-4D85-D899-68C1C087A301}"/>
              </a:ext>
            </a:extLst>
          </p:cNvPr>
          <p:cNvSpPr txBox="1"/>
          <p:nvPr userDrawn="1"/>
        </p:nvSpPr>
        <p:spPr>
          <a:xfrm>
            <a:off x="317500" y="6524625"/>
            <a:ext cx="6841456" cy="33337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sz="850" dirty="0">
                <a:solidFill>
                  <a:srgbClr val="ACA39A"/>
                </a:solidFill>
                <a:latin typeface="Arial" pitchFamily="34" charset="0"/>
                <a:cs typeface="Arial" pitchFamily="34" charset="0"/>
              </a:rPr>
              <a:t>HEIA-FR  | Génie électrique | </a:t>
            </a:r>
            <a:fld id="{09039E15-EDC4-0049-8F3B-FBF14BC10884}" type="datetime1">
              <a:rPr lang="fr-CH" sz="850" smtClean="0">
                <a:solidFill>
                  <a:srgbClr val="ACA39A"/>
                </a:solidFill>
                <a:latin typeface="Arial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21.05.2024</a:t>
            </a:fld>
            <a:r>
              <a:rPr lang="fr-CH" sz="850" dirty="0">
                <a:solidFill>
                  <a:srgbClr val="ACA39A"/>
                </a:solidFill>
                <a:latin typeface="Arial" pitchFamily="34" charset="0"/>
                <a:cs typeface="Arial" pitchFamily="34" charset="0"/>
              </a:rPr>
              <a:t> | © 2022</a:t>
            </a:r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043F0660-0A95-DC9C-91D0-AF9EDD58FF9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656650"/>
            <a:ext cx="12192000" cy="58679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tIns="1800000" anchor="t" anchorCtr="0"/>
          <a:lstStyle>
            <a:lvl1pPr marL="0" indent="0" algn="ctr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Image pleine page</a:t>
            </a:r>
          </a:p>
        </p:txBody>
      </p:sp>
      <p:sp>
        <p:nvSpPr>
          <p:cNvPr id="8" name="Espace réservé du titre 1">
            <a:extLst>
              <a:ext uri="{FF2B5EF4-FFF2-40B4-BE49-F238E27FC236}">
                <a16:creationId xmlns:a16="http://schemas.microsoft.com/office/drawing/2014/main" id="{FD281767-6061-B2FF-2F16-A797B5308E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8683" y="4616724"/>
            <a:ext cx="2574633" cy="623211"/>
          </a:xfrm>
          <a:prstGeom prst="rect">
            <a:avLst/>
          </a:prstGeom>
          <a:solidFill>
            <a:srgbClr val="017DBB"/>
          </a:solidFill>
        </p:spPr>
        <p:txBody>
          <a:bodyPr vert="horz" wrap="none" lIns="144000" tIns="144000" rIns="144000" bIns="144000" rtlCol="0" anchor="ctr" anchorCtr="0">
            <a:sp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l’image</a:t>
            </a:r>
          </a:p>
        </p:txBody>
      </p:sp>
    </p:spTree>
    <p:extLst>
      <p:ext uri="{BB962C8B-B14F-4D97-AF65-F5344CB8AC3E}">
        <p14:creationId xmlns:p14="http://schemas.microsoft.com/office/powerpoint/2010/main" val="570856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numéro de diapositive 1">
            <a:extLst>
              <a:ext uri="{FF2B5EF4-FFF2-40B4-BE49-F238E27FC236}">
                <a16:creationId xmlns:a16="http://schemas.microsoft.com/office/drawing/2014/main" id="{BE5BA877-52D6-CF68-D320-6706DD39F041}"/>
              </a:ext>
            </a:extLst>
          </p:cNvPr>
          <p:cNvSpPr txBox="1">
            <a:spLocks/>
          </p:cNvSpPr>
          <p:nvPr userDrawn="1"/>
        </p:nvSpPr>
        <p:spPr>
          <a:xfrm>
            <a:off x="10994529" y="6524625"/>
            <a:ext cx="864096" cy="333375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00" kern="1200">
                <a:solidFill>
                  <a:srgbClr val="ACA39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3EEC6B3-74A9-44EB-9690-B604ED3EF10A}" type="slidenum">
              <a:rPr lang="fr-CH" sz="850" b="1" smtClean="0"/>
              <a:pPr algn="r"/>
              <a:t>‹N°›</a:t>
            </a:fld>
            <a:endParaRPr lang="fr-CH" sz="850" b="1" dirty="0"/>
          </a:p>
        </p:txBody>
      </p:sp>
    </p:spTree>
    <p:extLst>
      <p:ext uri="{BB962C8B-B14F-4D97-AF65-F5344CB8AC3E}">
        <p14:creationId xmlns:p14="http://schemas.microsoft.com/office/powerpoint/2010/main" val="2278754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2" r:id="rId3"/>
    <p:sldLayoutId id="214748365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17DBB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38113" indent="-138113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22300" indent="-1651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8388" indent="-15398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70025" indent="-13811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960563" indent="-1317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68" userDrawn="1">
          <p15:clr>
            <a:srgbClr val="F26B43"/>
          </p15:clr>
        </p15:guide>
        <p15:guide id="2" pos="200" userDrawn="1">
          <p15:clr>
            <a:srgbClr val="F26B43"/>
          </p15:clr>
        </p15:guide>
        <p15:guide id="3" orient="horz" pos="4110" userDrawn="1">
          <p15:clr>
            <a:srgbClr val="F26B43"/>
          </p15:clr>
        </p15:guide>
        <p15:guide id="4" pos="74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F90CBB-0A41-A6C3-0694-D836A031A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4368" y="3466729"/>
            <a:ext cx="5637321" cy="2376519"/>
          </a:xfrm>
        </p:spPr>
        <p:txBody>
          <a:bodyPr/>
          <a:lstStyle/>
          <a:p>
            <a:r>
              <a:rPr lang="fr-CH" sz="2800" dirty="0"/>
              <a:t>Auto-ajustage de régulateur PID</a:t>
            </a:r>
            <a:br>
              <a:rPr lang="fr-FR" dirty="0"/>
            </a:br>
            <a:r>
              <a:rPr lang="fr-FR" sz="1600" dirty="0"/>
              <a:t>ARP</a:t>
            </a:r>
            <a:br>
              <a:rPr lang="fr-FR" dirty="0"/>
            </a:br>
            <a:r>
              <a:rPr lang="fr-FR" sz="2000" dirty="0"/>
              <a:t>Maillard Dimitri –  E-3N</a:t>
            </a:r>
            <a:br>
              <a:rPr lang="fr-FR" sz="2400" dirty="0"/>
            </a:br>
            <a:br>
              <a:rPr lang="fr-FR" sz="2400" dirty="0"/>
            </a:br>
            <a:br>
              <a:rPr lang="fr-FR" sz="2000" dirty="0"/>
            </a:br>
            <a:r>
              <a:rPr lang="fr-FR" sz="2000" dirty="0" err="1"/>
              <a:t>Superviseur-s</a:t>
            </a:r>
            <a:r>
              <a:rPr lang="fr-FR" sz="2000" dirty="0"/>
              <a:t> : </a:t>
            </a:r>
            <a:r>
              <a:rPr lang="fr-FR" sz="2000" dirty="0" err="1"/>
              <a:t>Lalou</a:t>
            </a:r>
            <a:r>
              <a:rPr lang="fr-FR" sz="2000" dirty="0"/>
              <a:t> Moncef Justin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B27D5D3-CDDB-431E-B5FC-5CF16C7A157B}"/>
              </a:ext>
            </a:extLst>
          </p:cNvPr>
          <p:cNvSpPr txBox="1"/>
          <p:nvPr/>
        </p:nvSpPr>
        <p:spPr>
          <a:xfrm>
            <a:off x="7031114" y="2352583"/>
            <a:ext cx="3053919" cy="62143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fr-CH" sz="20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PS6 </a:t>
            </a:r>
            <a:r>
              <a:rPr lang="fr-CH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2022-2023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F9555A7-1D0C-2FF3-216A-CCB440CFE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083" y="4294054"/>
            <a:ext cx="2876633" cy="215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565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65B8F7-1CBB-1221-6658-53EF7814F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Améliorations</a:t>
            </a:r>
          </a:p>
        </p:txBody>
      </p:sp>
      <p:pic>
        <p:nvPicPr>
          <p:cNvPr id="6" name="Espace réservé du contenu 5" descr="Une image contenant capture d’écran, texte, Tracé, ligne&#10;&#10;Description générée automatiquement">
            <a:extLst>
              <a:ext uri="{FF2B5EF4-FFF2-40B4-BE49-F238E27FC236}">
                <a16:creationId xmlns:a16="http://schemas.microsoft.com/office/drawing/2014/main" id="{EA6471C5-4719-5113-71A6-0D6FEA7D126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7623716" y="3796463"/>
            <a:ext cx="3212126" cy="2409095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29CDC62-04DE-10BB-B9C1-047D7293FEFB}"/>
              </a:ext>
            </a:extLst>
          </p:cNvPr>
          <p:cNvSpPr txBox="1"/>
          <p:nvPr/>
        </p:nvSpPr>
        <p:spPr>
          <a:xfrm>
            <a:off x="901700" y="2402564"/>
            <a:ext cx="2542406" cy="305504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l"/>
            <a:r>
              <a:rPr lang="fr-CH" sz="16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Problèmes			</a:t>
            </a:r>
          </a:p>
          <a:p>
            <a:pPr algn="l"/>
            <a:r>
              <a:rPr lang="fr-CH" sz="16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- Recherche de l’amplitude </a:t>
            </a:r>
          </a:p>
          <a:p>
            <a:pPr algn="l"/>
            <a:r>
              <a:rPr lang="fr-CH" sz="16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max dans le tableau</a:t>
            </a:r>
          </a:p>
          <a:p>
            <a:pPr algn="l"/>
            <a:endParaRPr lang="fr-CH" sz="1600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fr-CH" sz="1600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fr-CH" sz="16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- Boucles «if» imbriquées</a:t>
            </a:r>
          </a:p>
          <a:p>
            <a:pPr marL="285750" indent="-285750" algn="l">
              <a:buFontTx/>
              <a:buChar char="-"/>
            </a:pPr>
            <a:endParaRPr lang="fr-CH" sz="1600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fr-CH" sz="16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- Parfois le DAC ou le µP </a:t>
            </a:r>
          </a:p>
          <a:p>
            <a:pPr algn="l"/>
            <a:r>
              <a:rPr lang="fr-CH" sz="16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donne des valeurs «fausses»</a:t>
            </a:r>
          </a:p>
          <a:p>
            <a:pPr algn="l"/>
            <a:endParaRPr lang="fr-CH" sz="1600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fr-CH" sz="16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- Optimisation générale </a:t>
            </a:r>
          </a:p>
          <a:p>
            <a:pPr marL="171450" indent="-171450" algn="l">
              <a:buFontTx/>
              <a:buChar char="-"/>
            </a:pPr>
            <a:endParaRPr lang="fr-CH" sz="850" dirty="0">
              <a:solidFill>
                <a:srgbClr val="ACA39A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fr-CH" sz="850" dirty="0">
              <a:solidFill>
                <a:srgbClr val="ACA39A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fr-CH" sz="850" dirty="0">
              <a:solidFill>
                <a:srgbClr val="ACA39A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fr-CH" sz="850" dirty="0">
              <a:solidFill>
                <a:srgbClr val="ACA39A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fr-CH" sz="850" dirty="0">
              <a:solidFill>
                <a:srgbClr val="ACA39A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fr-CH" sz="850" dirty="0">
              <a:solidFill>
                <a:srgbClr val="ACA39A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fr-CH" sz="850" dirty="0">
              <a:solidFill>
                <a:srgbClr val="ACA39A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fr-CH" sz="850" dirty="0">
              <a:solidFill>
                <a:srgbClr val="ACA39A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fr-CH" sz="850" dirty="0">
              <a:solidFill>
                <a:srgbClr val="ACA39A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fr-CH" sz="850" dirty="0">
              <a:solidFill>
                <a:srgbClr val="ACA39A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fr-CH" sz="850" dirty="0">
              <a:solidFill>
                <a:srgbClr val="ACA39A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fr-CH" sz="850" dirty="0">
              <a:solidFill>
                <a:srgbClr val="ACA39A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fr-CH" sz="850" dirty="0">
              <a:solidFill>
                <a:srgbClr val="ACA39A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29BE32A-D6E1-2DD4-576D-2ABCB3FBD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9156" y="1157097"/>
            <a:ext cx="3321246" cy="249093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0D37177-A0DB-8CC0-5488-128B2CC18EF2}"/>
              </a:ext>
            </a:extLst>
          </p:cNvPr>
          <p:cNvSpPr txBox="1"/>
          <p:nvPr/>
        </p:nvSpPr>
        <p:spPr>
          <a:xfrm>
            <a:off x="4083001" y="2390416"/>
            <a:ext cx="3417196" cy="305504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l"/>
            <a:r>
              <a:rPr lang="fr-CH" sz="16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Solutions			</a:t>
            </a:r>
          </a:p>
          <a:p>
            <a:pPr algn="l"/>
            <a:r>
              <a:rPr lang="fr-CH" sz="16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- Moyenne glissante de 4-5 valeurs </a:t>
            </a:r>
          </a:p>
          <a:p>
            <a:pPr algn="l"/>
            <a:r>
              <a:rPr lang="fr-CH" sz="16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pour diminuer la taille du tableau </a:t>
            </a:r>
          </a:p>
          <a:p>
            <a:pPr algn="l"/>
            <a:r>
              <a:rPr lang="fr-CH" sz="16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et augmenter la vitesse de calcul</a:t>
            </a:r>
          </a:p>
          <a:p>
            <a:pPr algn="l"/>
            <a:endParaRPr lang="fr-CH" sz="1600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fr-CH" sz="16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- Utilisation de «switch(case)»</a:t>
            </a:r>
          </a:p>
          <a:p>
            <a:pPr marL="285750" indent="-285750" algn="l">
              <a:buFontTx/>
              <a:buChar char="-"/>
            </a:pPr>
            <a:endParaRPr lang="fr-CH" sz="1600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fr-CH" sz="16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- Déterminer d’où vient le problème</a:t>
            </a:r>
          </a:p>
          <a:p>
            <a:pPr marL="285750" indent="-285750" algn="l">
              <a:buFontTx/>
              <a:buChar char="-"/>
            </a:pPr>
            <a:endParaRPr lang="fr-CH" sz="1600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algn="l">
              <a:buFontTx/>
              <a:buChar char="-"/>
            </a:pPr>
            <a:endParaRPr lang="fr-CH" sz="1600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fr-CH" sz="16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- Type de variable, structure…</a:t>
            </a:r>
          </a:p>
          <a:p>
            <a:pPr marL="171450" indent="-171450" algn="l">
              <a:buFontTx/>
              <a:buChar char="-"/>
            </a:pPr>
            <a:endParaRPr lang="fr-CH" sz="850" dirty="0">
              <a:solidFill>
                <a:srgbClr val="ACA39A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fr-CH" sz="850" dirty="0">
              <a:solidFill>
                <a:srgbClr val="ACA39A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fr-CH" sz="850" dirty="0">
              <a:solidFill>
                <a:srgbClr val="ACA39A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fr-CH" sz="850" dirty="0">
              <a:solidFill>
                <a:srgbClr val="ACA39A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fr-CH" sz="850" dirty="0">
              <a:solidFill>
                <a:srgbClr val="ACA39A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fr-CH" sz="850" dirty="0">
              <a:solidFill>
                <a:srgbClr val="ACA39A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fr-CH" sz="850" dirty="0">
              <a:solidFill>
                <a:srgbClr val="ACA39A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fr-CH" sz="850" dirty="0">
              <a:solidFill>
                <a:srgbClr val="ACA39A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fr-CH" sz="850" dirty="0">
              <a:solidFill>
                <a:srgbClr val="ACA39A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fr-CH" sz="850" dirty="0">
              <a:solidFill>
                <a:srgbClr val="ACA39A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fr-CH" sz="850" dirty="0">
              <a:solidFill>
                <a:srgbClr val="ACA39A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fr-CH" sz="850" dirty="0">
              <a:solidFill>
                <a:srgbClr val="ACA39A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fr-CH" sz="850" dirty="0">
              <a:solidFill>
                <a:srgbClr val="ACA39A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103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352958-8CC7-581D-18FA-FC433BF21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D6E8BD-A9C5-3EA7-56EB-80B1A31A27C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12513" y="1998822"/>
            <a:ext cx="7766973" cy="4162231"/>
          </a:xfrm>
        </p:spPr>
        <p:txBody>
          <a:bodyPr/>
          <a:lstStyle/>
          <a:p>
            <a:r>
              <a:rPr lang="fr-CH" dirty="0"/>
              <a:t>- Le système est fonctionnel mais présente quelques «bugs»</a:t>
            </a:r>
          </a:p>
          <a:p>
            <a:r>
              <a:rPr lang="fr-CH" dirty="0"/>
              <a:t>- La performance est bonne</a:t>
            </a:r>
          </a:p>
          <a:p>
            <a:r>
              <a:rPr lang="fr-CH" dirty="0"/>
              <a:t>- Tous les systèmes ne peuvent pas être auto-régulé</a:t>
            </a:r>
          </a:p>
          <a:p>
            <a:r>
              <a:rPr lang="fr-CH" dirty="0"/>
              <a:t>- A tester sur d’autre système pour valider le concept</a:t>
            </a:r>
          </a:p>
          <a:p>
            <a:pPr marL="285750" indent="-285750">
              <a:buFontTx/>
              <a:buChar char="-"/>
            </a:pPr>
            <a:endParaRPr lang="fr-CH" dirty="0"/>
          </a:p>
          <a:p>
            <a:r>
              <a:rPr lang="fr-CH" sz="2000" dirty="0"/>
              <a:t>Ce n’est pas une solution miracle, c’est une aide à la régulation</a:t>
            </a:r>
          </a:p>
          <a:p>
            <a:pPr marL="285750" indent="-285750">
              <a:buFontTx/>
              <a:buChar char="-"/>
            </a:pPr>
            <a:endParaRPr lang="fr-CH" dirty="0"/>
          </a:p>
          <a:p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156076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806DC879-FF49-1285-03A8-4189C83C371C}"/>
              </a:ext>
            </a:extLst>
          </p:cNvPr>
          <p:cNvSpPr txBox="1"/>
          <p:nvPr/>
        </p:nvSpPr>
        <p:spPr>
          <a:xfrm>
            <a:off x="642284" y="905425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l"/>
            <a:r>
              <a:rPr lang="fr-CH" sz="44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Questions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A8AA57F-4EAE-5C7D-F8B1-0D7AEBBC6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776" y="1200402"/>
            <a:ext cx="6254572" cy="470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824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26057A-21BF-5965-3905-E13649C92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des matières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1BDB02-B507-0081-D6BC-6F2BB062FA2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sz="3200" dirty="0">
                <a:solidFill>
                  <a:schemeClr val="bg2">
                    <a:lumMod val="50000"/>
                  </a:schemeClr>
                </a:solidFill>
              </a:rPr>
              <a:t>Le projet</a:t>
            </a:r>
          </a:p>
          <a:p>
            <a:r>
              <a:rPr lang="fr-FR" sz="3200" dirty="0">
                <a:solidFill>
                  <a:schemeClr val="bg2">
                    <a:lumMod val="50000"/>
                  </a:schemeClr>
                </a:solidFill>
              </a:rPr>
              <a:t>Méthode de </a:t>
            </a:r>
            <a:r>
              <a:rPr lang="fr-FR" sz="3200" dirty="0" err="1">
                <a:solidFill>
                  <a:schemeClr val="bg2">
                    <a:lumMod val="50000"/>
                  </a:schemeClr>
                </a:solidFill>
              </a:rPr>
              <a:t>Åström</a:t>
            </a:r>
            <a:r>
              <a:rPr lang="fr-FR" sz="3200" dirty="0">
                <a:solidFill>
                  <a:schemeClr val="bg2">
                    <a:lumMod val="50000"/>
                  </a:schemeClr>
                </a:solidFill>
              </a:rPr>
              <a:t> &amp; </a:t>
            </a:r>
            <a:r>
              <a:rPr lang="fr-FR" sz="3200" dirty="0" err="1">
                <a:solidFill>
                  <a:schemeClr val="bg2">
                    <a:lumMod val="50000"/>
                  </a:schemeClr>
                </a:solidFill>
              </a:rPr>
              <a:t>Hägglund</a:t>
            </a:r>
            <a:endParaRPr lang="fr-FR" sz="32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fr-FR" sz="3200" dirty="0">
                <a:solidFill>
                  <a:schemeClr val="bg2">
                    <a:lumMod val="50000"/>
                  </a:schemeClr>
                </a:solidFill>
              </a:rPr>
              <a:t>Expérimentation n°1</a:t>
            </a:r>
          </a:p>
          <a:p>
            <a:r>
              <a:rPr lang="fr-FR" sz="3200">
                <a:solidFill>
                  <a:schemeClr val="bg2">
                    <a:lumMod val="50000"/>
                  </a:schemeClr>
                </a:solidFill>
              </a:rPr>
              <a:t>Expérimentation n°</a:t>
            </a:r>
            <a:r>
              <a:rPr lang="fr-FR" sz="3200" dirty="0">
                <a:solidFill>
                  <a:schemeClr val="bg2">
                    <a:lumMod val="50000"/>
                  </a:schemeClr>
                </a:solidFill>
              </a:rPr>
              <a:t>2</a:t>
            </a:r>
          </a:p>
          <a:p>
            <a:r>
              <a:rPr lang="fr-FR" sz="3200" dirty="0">
                <a:solidFill>
                  <a:schemeClr val="bg2">
                    <a:lumMod val="50000"/>
                  </a:schemeClr>
                </a:solidFill>
              </a:rPr>
              <a:t>Améliorations</a:t>
            </a:r>
          </a:p>
          <a:p>
            <a:r>
              <a:rPr lang="fr-FR" sz="3200" dirty="0">
                <a:solidFill>
                  <a:schemeClr val="bg2">
                    <a:lumMod val="50000"/>
                  </a:schemeClr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64326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305E6E-9E65-A564-82D4-395454901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D2DFC9C-2FF9-4ED3-9576-573A49EBB77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01700" y="1769216"/>
            <a:ext cx="10852569" cy="4162231"/>
          </a:xfrm>
        </p:spPr>
        <p:txBody>
          <a:bodyPr/>
          <a:lstStyle/>
          <a:p>
            <a:r>
              <a:rPr lang="fr-CH" sz="2000" dirty="0"/>
              <a:t>Réaliser un système d’auto-ajustement des paramètres d’un régulateur PID avec la méthode de </a:t>
            </a:r>
            <a:r>
              <a:rPr lang="fr-CH" sz="2000" dirty="0" err="1"/>
              <a:t>Åström</a:t>
            </a:r>
            <a:r>
              <a:rPr lang="fr-CH" sz="2000" dirty="0"/>
              <a:t> &amp; </a:t>
            </a:r>
            <a:r>
              <a:rPr lang="fr-CH" sz="2000" dirty="0" err="1"/>
              <a:t>Hägglund</a:t>
            </a:r>
            <a:r>
              <a:rPr lang="fr-CH" sz="2000" dirty="0"/>
              <a:t> d’ici le 15 mai 2024. </a:t>
            </a:r>
          </a:p>
          <a:p>
            <a:r>
              <a:rPr lang="fr-CH" sz="2000" dirty="0"/>
              <a:t>Un outil capable de s’autorégulé en fonction de diverses perturbations. </a:t>
            </a:r>
          </a:p>
          <a:p>
            <a:endParaRPr lang="fr-CH" dirty="0"/>
          </a:p>
        </p:txBody>
      </p:sp>
      <p:pic>
        <p:nvPicPr>
          <p:cNvPr id="5" name="Image 4" descr="Une image contenant diagramme, Dessin technique, Plan, texte&#10;&#10;Description générée automatiquement">
            <a:extLst>
              <a:ext uri="{FF2B5EF4-FFF2-40B4-BE49-F238E27FC236}">
                <a16:creationId xmlns:a16="http://schemas.microsoft.com/office/drawing/2014/main" id="{10DC419F-DF98-E902-6C4F-4BA74D482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136" y="3296487"/>
            <a:ext cx="4027277" cy="3062922"/>
          </a:xfrm>
          <a:prstGeom prst="rect">
            <a:avLst/>
          </a:prstGeom>
        </p:spPr>
      </p:pic>
      <p:pic>
        <p:nvPicPr>
          <p:cNvPr id="8" name="Image 7" descr="Une image contenant Appareils électroniques, Ingénierie électronique, fils électriques, câble&#10;&#10;Description générée automatiquement">
            <a:extLst>
              <a:ext uri="{FF2B5EF4-FFF2-40B4-BE49-F238E27FC236}">
                <a16:creationId xmlns:a16="http://schemas.microsoft.com/office/drawing/2014/main" id="{208AD303-EC63-B784-4E3A-0B8C17E0D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008" y="3303503"/>
            <a:ext cx="4065666" cy="305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061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6DC2D3-C697-B6B5-0F7B-06C428103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Méthode de AH</a:t>
            </a:r>
          </a:p>
        </p:txBody>
      </p:sp>
      <p:pic>
        <p:nvPicPr>
          <p:cNvPr id="6" name="Espace réservé du contenu 5" descr="Une image contenant diagramme, Plan, Dessin technique, ligne&#10;&#10;Description générée automatiquement">
            <a:extLst>
              <a:ext uri="{FF2B5EF4-FFF2-40B4-BE49-F238E27FC236}">
                <a16:creationId xmlns:a16="http://schemas.microsoft.com/office/drawing/2014/main" id="{25FD4C5A-4FCB-A11D-A6FC-B3FE190F413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175457" y="1616627"/>
            <a:ext cx="9841086" cy="3404552"/>
          </a:xfrm>
        </p:spPr>
      </p:pic>
    </p:spTree>
    <p:extLst>
      <p:ext uri="{BB962C8B-B14F-4D97-AF65-F5344CB8AC3E}">
        <p14:creationId xmlns:p14="http://schemas.microsoft.com/office/powerpoint/2010/main" val="1597842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C56854-639E-811A-5252-F70E20DA5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Méthode de AH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5F782C9F-1B79-DA90-67F7-F933DAAF03C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800604" y="2582072"/>
            <a:ext cx="8729565" cy="2807650"/>
          </a:xfr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36A5212-2AB0-7092-A5F4-595EBCBDC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50" y="2097877"/>
            <a:ext cx="963354" cy="565779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ED3DCC1-4079-BA6B-14D3-36A22E6378EF}"/>
              </a:ext>
            </a:extLst>
          </p:cNvPr>
          <p:cNvSpPr txBox="1"/>
          <p:nvPr/>
        </p:nvSpPr>
        <p:spPr>
          <a:xfrm>
            <a:off x="2005140" y="1923566"/>
            <a:ext cx="1620233" cy="9144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l"/>
            <a:r>
              <a:rPr lang="fr-CH" sz="2000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Régulateur TOR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2829793-12BB-3214-7F3D-D99AB033009D}"/>
              </a:ext>
            </a:extLst>
          </p:cNvPr>
          <p:cNvSpPr txBox="1"/>
          <p:nvPr/>
        </p:nvSpPr>
        <p:spPr>
          <a:xfrm>
            <a:off x="1187258" y="5389722"/>
            <a:ext cx="9267248" cy="9144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l"/>
            <a:r>
              <a:rPr lang="fr-CH" sz="1600" dirty="0">
                <a:solidFill>
                  <a:srgbClr val="ACA39A"/>
                </a:solidFill>
                <a:latin typeface="Arial" pitchFamily="34" charset="0"/>
                <a:cs typeface="Arial" pitchFamily="34" charset="0"/>
              </a:rPr>
              <a:t>Grandeur utile au calcul des paramètres: </a:t>
            </a:r>
            <a:r>
              <a:rPr lang="fr-CH" sz="1600" dirty="0" err="1">
                <a:solidFill>
                  <a:srgbClr val="ACA39A"/>
                </a:solidFill>
                <a:latin typeface="Arial" pitchFamily="34" charset="0"/>
                <a:cs typeface="Arial" pitchFamily="34" charset="0"/>
              </a:rPr>
              <a:t>Yr</a:t>
            </a:r>
            <a:r>
              <a:rPr lang="fr-CH" sz="1600" dirty="0">
                <a:solidFill>
                  <a:srgbClr val="ACA39A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fr-CH" sz="1600" dirty="0" err="1">
                <a:solidFill>
                  <a:srgbClr val="ACA39A"/>
                </a:solidFill>
                <a:latin typeface="Arial" pitchFamily="34" charset="0"/>
                <a:cs typeface="Arial" pitchFamily="34" charset="0"/>
              </a:rPr>
              <a:t>Ym</a:t>
            </a:r>
            <a:r>
              <a:rPr lang="fr-CH" sz="1600" dirty="0">
                <a:solidFill>
                  <a:srgbClr val="ACA39A"/>
                </a:solidFill>
                <a:latin typeface="Arial" pitchFamily="34" charset="0"/>
                <a:cs typeface="Arial" pitchFamily="34" charset="0"/>
              </a:rPr>
              <a:t> et </a:t>
            </a:r>
            <a:r>
              <a:rPr lang="fr-CH" sz="1600" dirty="0" err="1">
                <a:solidFill>
                  <a:srgbClr val="ACA39A"/>
                </a:solidFill>
                <a:latin typeface="Arial" pitchFamily="34" charset="0"/>
                <a:cs typeface="Arial" pitchFamily="34" charset="0"/>
              </a:rPr>
              <a:t>Tosc</a:t>
            </a:r>
            <a:endParaRPr lang="fr-CH" sz="1600" dirty="0">
              <a:solidFill>
                <a:srgbClr val="ACA39A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466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C64F4A-2A4A-2E0A-98D9-714094126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Expérimentation 1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8089421-F8F6-6106-B3E5-62199ED581FE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587135" y="2004446"/>
            <a:ext cx="7017730" cy="374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879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C69725-8F3D-A26F-EB0B-1009D25EC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Expérimentation 1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44A83BC-90B4-1405-BE0D-41D4748C6F0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2766390" y="2664565"/>
            <a:ext cx="6659220" cy="272330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337AFDD-FBCC-AD13-74D6-967089700C46}"/>
              </a:ext>
            </a:extLst>
          </p:cNvPr>
          <p:cNvSpPr txBox="1"/>
          <p:nvPr/>
        </p:nvSpPr>
        <p:spPr>
          <a:xfrm>
            <a:off x="1042365" y="1844506"/>
            <a:ext cx="2631347" cy="9144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l"/>
            <a:r>
              <a:rPr lang="fr-CH" sz="2400" dirty="0">
                <a:solidFill>
                  <a:srgbClr val="ACA39A"/>
                </a:solidFill>
                <a:latin typeface="Arial" pitchFamily="34" charset="0"/>
                <a:cs typeface="Arial" pitchFamily="34" charset="0"/>
              </a:rPr>
              <a:t>Réponse du système avec paramètres PID calculés</a:t>
            </a:r>
          </a:p>
        </p:txBody>
      </p:sp>
    </p:spTree>
    <p:extLst>
      <p:ext uri="{BB962C8B-B14F-4D97-AF65-F5344CB8AC3E}">
        <p14:creationId xmlns:p14="http://schemas.microsoft.com/office/powerpoint/2010/main" val="1407909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2CFD38-8010-F65A-BAA0-222B2F5FD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Expérimentation 2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365E756-7FAC-3937-41D8-D585239A7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162" y="1616627"/>
            <a:ext cx="4824686" cy="2175224"/>
          </a:xfrm>
          <a:prstGeom prst="rect">
            <a:avLst/>
          </a:prstGeom>
        </p:spPr>
      </p:pic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2CAA82DF-3B5A-9221-5B46-D677D5F69EB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1335420" y="1616628"/>
            <a:ext cx="4455762" cy="4641298"/>
          </a:xfrm>
        </p:spPr>
      </p:pic>
    </p:spTree>
    <p:extLst>
      <p:ext uri="{BB962C8B-B14F-4D97-AF65-F5344CB8AC3E}">
        <p14:creationId xmlns:p14="http://schemas.microsoft.com/office/powerpoint/2010/main" val="369632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A069BF-734E-0F66-7CBD-8C7F0B444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Expérimentation 2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8441767-4772-A4BD-722B-82CD381BD6D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901700" y="2228850"/>
            <a:ext cx="5194300" cy="3895725"/>
          </a:xfrm>
          <a:prstGeom prst="rect">
            <a:avLst/>
          </a:prstGeom>
        </p:spPr>
      </p:pic>
      <p:pic>
        <p:nvPicPr>
          <p:cNvPr id="7" name="Espace réservé du contenu 6" descr="Une image contenant texte, capture d’écran, logiciel, Tracé&#10;&#10;Description générée automatiquement">
            <a:extLst>
              <a:ext uri="{FF2B5EF4-FFF2-40B4-BE49-F238E27FC236}">
                <a16:creationId xmlns:a16="http://schemas.microsoft.com/office/drawing/2014/main" id="{A9A2228A-0F10-F0B8-9940-13C0DCE491C0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6603902" y="2259233"/>
            <a:ext cx="5194300" cy="3895725"/>
          </a:xfr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BD28F70-05E6-C0BC-BA0E-3C2E7B13CB66}"/>
              </a:ext>
            </a:extLst>
          </p:cNvPr>
          <p:cNvSpPr txBox="1"/>
          <p:nvPr/>
        </p:nvSpPr>
        <p:spPr>
          <a:xfrm>
            <a:off x="901700" y="5852781"/>
            <a:ext cx="10868455" cy="9144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l"/>
            <a:r>
              <a:rPr lang="fr-CH" sz="1600" dirty="0">
                <a:solidFill>
                  <a:srgbClr val="ACA39A"/>
                </a:solidFill>
                <a:latin typeface="Arial" pitchFamily="34" charset="0"/>
                <a:cs typeface="Arial" pitchFamily="34" charset="0"/>
              </a:rPr>
              <a:t>Saut de consigne: 0.4 moteur sans charge		    Saut de consigne: 0.2 moteur accouplé</a:t>
            </a:r>
          </a:p>
        </p:txBody>
      </p:sp>
    </p:spTree>
    <p:extLst>
      <p:ext uri="{BB962C8B-B14F-4D97-AF65-F5344CB8AC3E}">
        <p14:creationId xmlns:p14="http://schemas.microsoft.com/office/powerpoint/2010/main" val="31290000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 anchor="ctr" anchorCtr="0">
        <a:noAutofit/>
      </a:bodyPr>
      <a:lstStyle>
        <a:defPPr algn="l">
          <a:defRPr sz="850" dirty="0">
            <a:solidFill>
              <a:srgbClr val="ACA39A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haredContentType xmlns="Microsoft.SharePoint.Taxonomy.ContentTypeSync" SourceId="b322d84b-9107-45f9-98b0-fcc71aaba640" ContentTypeId="0x0101" PreviousValue="false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6584b67-a7e9-4a55-be01-8955a44b6edb">6CMKAXTR46F5-326229111-40</_dlc_DocId>
    <_dlc_DocIdUrl xmlns="76584b67-a7e9-4a55-be01-8955a44b6edb">
      <Url>https://ged.hefr.ch/eifr/tin/fac_geel/formation/bachelor/_layouts/15/DocIdRedir.aspx?ID=6CMKAXTR46F5-326229111-40</Url>
      <Description>6CMKAXTR46F5-326229111-40</Description>
    </_dlc_DocIdUrl>
    <TaxCatchAll xmlns="76584b67-a7e9-4a55-be01-8955a44b6edb">
      <Value>573</Value>
      <Value>19</Value>
      <Value>3</Value>
      <Value>1</Value>
    </TaxCatchAll>
    <Objet xmlns="b659fadd-72fe-4e0d-9206-66c75395b911">Présentation</Objet>
    <c408a73dc08a4eaaa20962392492aa8b xmlns="b659fadd-72fe-4e0d-9206-66c75395b911">
      <Terms xmlns="http://schemas.microsoft.com/office/infopath/2007/PartnerControls">
        <TermInfo xmlns="http://schemas.microsoft.com/office/infopath/2007/PartnerControls">
          <TermName xmlns="http://schemas.microsoft.com/office/infopath/2007/PartnerControls">Formation</TermName>
          <TermId xmlns="http://schemas.microsoft.com/office/infopath/2007/PartnerControls">0cf6f597-c08f-43f5-9205-7ff02feea98e</TermId>
        </TermInfo>
      </Terms>
    </c408a73dc08a4eaaa20962392492aa8b>
    <b1d8550bdec348c98db3fe8f1eb08592 xmlns="b659fadd-72fe-4e0d-9206-66c75395b911">
      <Terms xmlns="http://schemas.microsoft.com/office/infopath/2007/PartnerControls">
        <TermInfo xmlns="http://schemas.microsoft.com/office/infopath/2007/PartnerControls">
          <TermName xmlns="http://schemas.microsoft.com/office/infopath/2007/PartnerControls">bachelor</TermName>
          <TermId xmlns="http://schemas.microsoft.com/office/infopath/2007/PartnerControls">98197b0a-e20a-4edf-aa99-812b3f8dcf20</TermId>
        </TermInfo>
      </Terms>
    </b1d8550bdec348c98db3fe8f1eb08592>
    <o1e0b05265c54f88af01ec1b95acb813 xmlns="b659fadd-72fe-4e0d-9206-66c75395b911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2022-2023</TermName>
          <TermId xmlns="http://schemas.microsoft.com/office/infopath/2007/PartnerControls">6b56079c-3356-4dbc-8fe7-2a10e2a19d94</TermId>
        </TermInfo>
      </Terms>
    </o1e0b05265c54f88af01ec1b95acb813>
    <Type_x0020_de_x0020_Projet xmlns="b659fadd-72fe-4e0d-9206-66c75395b911">PS6</Type_x0020_de_x0020_Projet>
    <c1528d09f0b5488e9354c76fb3737419 xmlns="b659fadd-72fe-4e0d-9206-66c75395b911">
      <Terms xmlns="http://schemas.microsoft.com/office/infopath/2007/PartnerControls">
        <TermInfo xmlns="http://schemas.microsoft.com/office/infopath/2007/PartnerControls">
          <TermName xmlns="http://schemas.microsoft.com/office/infopath/2007/PartnerControls">Filière Génie Electrique</TermName>
          <TermId xmlns="http://schemas.microsoft.com/office/infopath/2007/PartnerControls">a86d80e5-95d5-43cf-8fa3-0fa347358fe3</TermId>
        </TermInfo>
      </Terms>
    </c1528d09f0b5488e9354c76fb3737419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E11F939DE734408E43AE86176FDCF0" ma:contentTypeVersion="17" ma:contentTypeDescription="Crée un document." ma:contentTypeScope="" ma:versionID="ccc15bf090b783df80a0d566002c9edb">
  <xsd:schema xmlns:xsd="http://www.w3.org/2001/XMLSchema" xmlns:xs="http://www.w3.org/2001/XMLSchema" xmlns:p="http://schemas.microsoft.com/office/2006/metadata/properties" xmlns:ns2="b659fadd-72fe-4e0d-9206-66c75395b911" xmlns:ns3="76584b67-a7e9-4a55-be01-8955a44b6edb" targetNamespace="http://schemas.microsoft.com/office/2006/metadata/properties" ma:root="true" ma:fieldsID="469fd2fa91f4d30264ef60431c7d13a8" ns2:_="" ns3:_="">
    <xsd:import namespace="b659fadd-72fe-4e0d-9206-66c75395b911"/>
    <xsd:import namespace="76584b67-a7e9-4a55-be01-8955a44b6edb"/>
    <xsd:element name="properties">
      <xsd:complexType>
        <xsd:sequence>
          <xsd:element name="documentManagement">
            <xsd:complexType>
              <xsd:all>
                <xsd:element ref="ns2:Type_x0020_de_x0020_Projet" minOccurs="0"/>
                <xsd:element ref="ns2:Objet" minOccurs="0"/>
                <xsd:element ref="ns3:TaxCatchAll" minOccurs="0"/>
                <xsd:element ref="ns3:TaxCatchAllLabel" minOccurs="0"/>
                <xsd:element ref="ns3:_dlc_DocId" minOccurs="0"/>
                <xsd:element ref="ns3:_dlc_DocIdUrl" minOccurs="0"/>
                <xsd:element ref="ns3:_dlc_DocIdPersistId" minOccurs="0"/>
                <xsd:element ref="ns2:o1e0b05265c54f88af01ec1b95acb813" minOccurs="0"/>
                <xsd:element ref="ns2:c1528d09f0b5488e9354c76fb3737419" minOccurs="0"/>
                <xsd:element ref="ns2:b1d8550bdec348c98db3fe8f1eb08592" minOccurs="0"/>
                <xsd:element ref="ns2:c408a73dc08a4eaaa20962392492aa8b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59fadd-72fe-4e0d-9206-66c75395b911" elementFormDefault="qualified">
    <xsd:import namespace="http://schemas.microsoft.com/office/2006/documentManagement/types"/>
    <xsd:import namespace="http://schemas.microsoft.com/office/infopath/2007/PartnerControls"/>
    <xsd:element name="Type_x0020_de_x0020_Projet" ma:index="2" nillable="true" ma:displayName="Type de Projet" ma:default="PS2" ma:description="Projet auquel le document est lié" ma:format="Dropdown" ma:internalName="Type_x0020_de_x0020_Projet">
      <xsd:simpleType>
        <xsd:restriction base="dms:Choice">
          <xsd:enumeration value="PS2"/>
          <xsd:enumeration value="PS4"/>
          <xsd:enumeration value="PS5"/>
          <xsd:enumeration value="PS6"/>
          <xsd:enumeration value="TB"/>
        </xsd:restriction>
      </xsd:simpleType>
    </xsd:element>
    <xsd:element name="Objet" ma:index="3" nillable="true" ma:displayName="Type de Modèle" ma:description="Colonne destinée au tri des différents objets d'une bibliothèque" ma:format="Dropdown" ma:internalName="Objet">
      <xsd:simpleType>
        <xsd:restriction base="dms:Choice">
          <xsd:enumeration value="Archivage"/>
          <xsd:enumeration value="Contrat confidentialité"/>
          <xsd:enumeration value="Evaluation"/>
          <xsd:enumeration value="Flyer"/>
          <xsd:enumeration value="Guides de rédaction"/>
          <xsd:enumeration value="Poster - Slide TV"/>
          <xsd:enumeration value="Présentation"/>
          <xsd:enumeration value="Rapport"/>
          <xsd:enumeration value="Revue de projet - PV"/>
        </xsd:restriction>
      </xsd:simpleType>
    </xsd:element>
    <xsd:element name="o1e0b05265c54f88af01ec1b95acb813" ma:index="16" nillable="true" ma:taxonomy="true" ma:internalName="o1e0b05265c54f88af01ec1b95acb813" ma:taxonomyFieldName="Ann_x00e9_e_x0020_Acad_x00e9_mique_x0020_concern_x00e9_e" ma:displayName="Année Académique concernée" ma:fieldId="{81e0b052-65c5-4f88-af01-ec1b95acb813}" ma:sspId="b322d84b-9107-45f9-98b0-fcc71aaba640" ma:termSetId="7c41caeb-327a-40eb-bf51-087b2e28cf2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1528d09f0b5488e9354c76fb3737419" ma:index="18" nillable="true" ma:taxonomy="true" ma:internalName="c1528d09f0b5488e9354c76fb3737419" ma:taxonomyFieldName="Entit_x00e9_s" ma:displayName="Entités" ma:fieldId="{c1528d09-f0b5-488e-9354-c76fb3737419}" ma:taxonomyMulti="true" ma:sspId="b322d84b-9107-45f9-98b0-fcc71aaba640" ma:termSetId="9cb2da83-3616-40d3-b0f6-9cac6bedf15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1d8550bdec348c98db3fe8f1eb08592" ma:index="20" nillable="true" ma:taxonomy="true" ma:internalName="b1d8550bdec348c98db3fe8f1eb08592" ma:taxonomyFieldName="Processus_x0020_concern_x00e9_s" ma:displayName="Processus concernés" ma:fieldId="{b1d8550b-dec3-48c9-8db3-fe8f1eb08592}" ma:taxonomyMulti="true" ma:sspId="b322d84b-9107-45f9-98b0-fcc71aaba640" ma:termSetId="933696de-ea79-43b6-96be-a9fb7a96753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408a73dc08a4eaaa20962392492aa8b" ma:index="22" nillable="true" ma:taxonomy="true" ma:internalName="c408a73dc08a4eaaa20962392492aa8b" ma:taxonomyFieldName="Type_x0020_information" ma:displayName="Type information" ma:fieldId="{c408a73d-c08a-4eaa-a209-62392492aa8b}" ma:taxonomyMulti="true" ma:sspId="b322d84b-9107-45f9-98b0-fcc71aaba640" ma:termSetId="23e13dc8-cd61-4354-8fa6-d49e034b2f9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23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4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584b67-a7e9-4a55-be01-8955a44b6edb" elementFormDefault="qualified">
    <xsd:import namespace="http://schemas.microsoft.com/office/2006/documentManagement/types"/>
    <xsd:import namespace="http://schemas.microsoft.com/office/infopath/2007/PartnerControls"/>
    <xsd:element name="TaxCatchAll" ma:index="6" nillable="true" ma:displayName="Taxonomy Catch All Column" ma:hidden="true" ma:list="{c7cc36a2-3f17-45b6-9560-a2fb435eca1e}" ma:internalName="TaxCatchAll" ma:showField="CatchAllData" ma:web="b659fadd-72fe-4e0d-9206-66c75395b91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7" nillable="true" ma:displayName="Taxonomy Catch All Column1" ma:hidden="true" ma:list="{c7cc36a2-3f17-45b6-9560-a2fb435eca1e}" ma:internalName="TaxCatchAllLabel" ma:readOnly="true" ma:showField="CatchAllDataLabel" ma:web="b659fadd-72fe-4e0d-9206-66c75395b91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_dlc_DocId" ma:index="8" nillable="true" ma:displayName="Valeur d’ID de document" ma:description="Valeur de l’ID de document affecté à cet élément." ma:internalName="_dlc_DocId" ma:readOnly="true">
      <xsd:simpleType>
        <xsd:restriction base="dms:Text"/>
      </xsd:simpleType>
    </xsd:element>
    <xsd:element name="_dlc_DocIdUrl" ma:index="9" nillable="true" ma:displayName="ID de document" ma:description="Lien permanent vers ce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Type de contenu"/>
        <xsd:element ref="dc:title" minOccurs="0" maxOccurs="1" ma:index="1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6ACDC0-1670-43EE-8FBD-1079E8128F70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CB47B0C4-5FFB-499E-AF9F-A5B5D28C965D}">
  <ds:schemaRefs>
    <ds:schemaRef ds:uri="http://www.w3.org/XML/1998/namespace"/>
    <ds:schemaRef ds:uri="http://purl.org/dc/dcmitype/"/>
    <ds:schemaRef ds:uri="http://schemas.openxmlformats.org/package/2006/metadata/core-properties"/>
    <ds:schemaRef ds:uri="76584b67-a7e9-4a55-be01-8955a44b6edb"/>
    <ds:schemaRef ds:uri="b659fadd-72fe-4e0d-9206-66c75395b911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A53F2659-F345-4FD2-A212-CAA863C33379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A5BF0721-3E19-418A-A24F-7CFFC8C8D360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9BE5A08C-5130-4821-B58F-45BFAE33E4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659fadd-72fe-4e0d-9206-66c75395b911"/>
    <ds:schemaRef ds:uri="76584b67-a7e9-4a55-be01-8955a44b6e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275</Words>
  <Application>Microsoft Office PowerPoint</Application>
  <PresentationFormat>Grand écran</PresentationFormat>
  <Paragraphs>78</Paragraphs>
  <Slides>12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5" baseType="lpstr">
      <vt:lpstr>Aptos</vt:lpstr>
      <vt:lpstr>Arial</vt:lpstr>
      <vt:lpstr>Thème Office</vt:lpstr>
      <vt:lpstr>Auto-ajustage de régulateur PID ARP Maillard Dimitri –  E-3N   Superviseur-s : Lalou Moncef Justin</vt:lpstr>
      <vt:lpstr>Table des matières</vt:lpstr>
      <vt:lpstr>Le Projet</vt:lpstr>
      <vt:lpstr>Méthode de AH</vt:lpstr>
      <vt:lpstr>Méthode de AH</vt:lpstr>
      <vt:lpstr>Expérimentation 1</vt:lpstr>
      <vt:lpstr>Expérimentation 1</vt:lpstr>
      <vt:lpstr>Expérimentation 2</vt:lpstr>
      <vt:lpstr>Expérimentation 2</vt:lpstr>
      <vt:lpstr>Améliorations</vt:lpstr>
      <vt:lpstr>Conclusion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 - PS6</dc:title>
  <dc:creator>Demierre Gabriel</dc:creator>
  <cp:lastModifiedBy>Maillard Dimitri</cp:lastModifiedBy>
  <cp:revision>27</cp:revision>
  <dcterms:created xsi:type="dcterms:W3CDTF">2022-05-23T11:03:13Z</dcterms:created>
  <dcterms:modified xsi:type="dcterms:W3CDTF">2024-05-21T06:45:51Z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0x01010013E11F939DE734408E43AE86176FDCF0</vt:lpwstr>
  </property>
  <property fmtid="{D5CDD505-2E9C-101B-9397-08002B2CF9AE}" pid="3" name="_dlc_DocIdItemGuid">
    <vt:lpwstr>4b09bee6-4abd-4eee-bb16-0c0174328288</vt:lpwstr>
  </property>
  <property fmtid="{D5CDD505-2E9C-101B-9397-08002B2CF9AE}" pid="4" name="TaxKeyword">
    <vt:lpwstr/>
  </property>
  <property fmtid="{D5CDD505-2E9C-101B-9397-08002B2CF9AE}" pid="5" name="Entités">
    <vt:lpwstr>1;#Filière Génie Electrique|a86d80e5-95d5-43cf-8fa3-0fa347358fe3</vt:lpwstr>
  </property>
  <property fmtid="{D5CDD505-2E9C-101B-9397-08002B2CF9AE}" pid="6" name="Processus concernés">
    <vt:lpwstr>3;#bachelor|98197b0a-e20a-4edf-aa99-812b3f8dcf20</vt:lpwstr>
  </property>
  <property fmtid="{D5CDD505-2E9C-101B-9397-08002B2CF9AE}" pid="7" name="Type information">
    <vt:lpwstr>19;#Formation|0cf6f597-c08f-43f5-9205-7ff02feea98e</vt:lpwstr>
  </property>
  <property fmtid="{D5CDD505-2E9C-101B-9397-08002B2CF9AE}" pid="8" name="Année Académique concernée">
    <vt:lpwstr>573;#2022-2023|6b56079c-3356-4dbc-8fe7-2a10e2a19d94</vt:lpwstr>
  </property>
</Properties>
</file>