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8"/>
  </p:notesMasterIdLst>
  <p:handoutMasterIdLst>
    <p:handoutMasterId r:id="rId9"/>
  </p:handoutMasterIdLst>
  <p:sldIdLst>
    <p:sldId id="316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9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C3C"/>
    <a:srgbClr val="ACA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9" autoAdjust="0"/>
    <p:restoredTop sz="94692" autoAdjust="0"/>
  </p:normalViewPr>
  <p:slideViewPr>
    <p:cSldViewPr>
      <p:cViewPr varScale="1">
        <p:scale>
          <a:sx n="140" d="100"/>
          <a:sy n="140" d="100"/>
        </p:scale>
        <p:origin x="558" y="108"/>
      </p:cViewPr>
      <p:guideLst>
        <p:guide orient="horz" pos="3049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224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/>
              <a:t>Janvier / Januar 2018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482E5-D162-43A0-8B9B-563A048FB01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32295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/>
              <a:t>Janvier / Januar 2018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A7F64-8800-4636-9938-9BBD3B4FC4F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50034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sz="500" b="0" baseline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98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32440" y="4877679"/>
            <a:ext cx="576064" cy="216024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ACA39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EEC6B3-74A9-44EB-9690-B604ED3EF10A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5338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SI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5486"/>
            <a:ext cx="1106424" cy="606552"/>
          </a:xfrm>
          <a:prstGeom prst="rect">
            <a:avLst/>
          </a:prstGeom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1306400" y="187772"/>
            <a:ext cx="6577968" cy="614266"/>
          </a:xfrm>
          <a:prstGeom prst="rect">
            <a:avLst/>
          </a:prstGeom>
        </p:spPr>
        <p:txBody>
          <a:bodyPr anchor="ctr"/>
          <a:lstStyle>
            <a:lvl1pPr algn="ctr">
              <a:defRPr sz="24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fr-CH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72400" y="62732"/>
            <a:ext cx="684346" cy="86434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39723" y="4755829"/>
            <a:ext cx="576064" cy="216024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ACA39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EEC6B3-74A9-44EB-9690-B604ED3EF10A}" type="slidenum">
              <a:rPr lang="fr-CH" smtClean="0"/>
              <a:pPr/>
              <a:t>‹N°›</a:t>
            </a:fld>
            <a:endParaRPr lang="fr-CH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2627784" y="4725342"/>
            <a:ext cx="5760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</a:t>
            </a:r>
            <a:r>
              <a:rPr lang="en-US" sz="1400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sz="14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Fribourg Seminar on Embedded Linux                   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SRO/10.11.2016</a:t>
            </a:r>
            <a:endParaRPr lang="en-US" sz="14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9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3604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75607"/>
            <a:ext cx="8229600" cy="331901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39723" y="4755829"/>
            <a:ext cx="576064" cy="216024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ACA39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EEC6B3-74A9-44EB-9690-B604ED3EF10A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1390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75160"/>
            <a:ext cx="4038600" cy="331946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75160"/>
            <a:ext cx="4038600" cy="331946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3604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39723" y="4755829"/>
            <a:ext cx="576064" cy="216024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ACA39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EEC6B3-74A9-44EB-9690-B604ED3EF10A}" type="slidenum">
              <a:rPr lang="fr-CH" smtClean="0"/>
              <a:pPr/>
              <a:t>‹N°›</a:t>
            </a:fld>
            <a:endParaRPr lang="fr-CH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3275856" y="4799022"/>
            <a:ext cx="5760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200" dirty="0"/>
              <a:t>Génie électrique / </a:t>
            </a:r>
            <a:r>
              <a:rPr lang="fr-CH" sz="1200" dirty="0" err="1"/>
              <a:t>Elektrotechnik</a:t>
            </a:r>
            <a:r>
              <a:rPr lang="fr-CH" sz="1200" dirty="0"/>
              <a:t>		Mai</a:t>
            </a:r>
            <a:r>
              <a:rPr lang="fr-CH" sz="1200" baseline="0" dirty="0"/>
              <a:t> / Mai 2024</a:t>
            </a:r>
            <a:endParaRPr lang="fr-CH" sz="1200" dirty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774119"/>
            <a:ext cx="288032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9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32440" y="4877679"/>
            <a:ext cx="576064" cy="216024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ACA39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EEC6B3-74A9-44EB-9690-B604ED3EF10A}" type="slidenum">
              <a:rPr lang="fr-CH" smtClean="0"/>
              <a:pPr/>
              <a:t>‹N°›</a:t>
            </a:fld>
            <a:endParaRPr lang="fr-CH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3604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5" name="Espace réservé du numéro de diapositive 5"/>
          <p:cNvSpPr txBox="1">
            <a:spLocks/>
          </p:cNvSpPr>
          <p:nvPr userDrawn="1"/>
        </p:nvSpPr>
        <p:spPr>
          <a:xfrm>
            <a:off x="8539723" y="4755829"/>
            <a:ext cx="576064" cy="216024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rgbClr val="ACA39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EEC6B3-74A9-44EB-9690-B604ED3EF10A}" type="slidenum">
              <a:rPr lang="fr-CH" smtClean="0"/>
              <a:pPr/>
              <a:t>‹N°›</a:t>
            </a:fld>
            <a:endParaRPr lang="fr-CH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2627784" y="4725342"/>
            <a:ext cx="5760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HEIA-FR – Institut des Systèmes Intelligents et Sécurisés (</a:t>
            </a:r>
            <a:r>
              <a:rPr lang="fr-CH" sz="1200" dirty="0" err="1"/>
              <a:t>iSIS</a:t>
            </a:r>
            <a:r>
              <a:rPr lang="fr-CH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14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32440" y="4877679"/>
            <a:ext cx="576064" cy="216024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ACA39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EEC6B3-74A9-44EB-9690-B604ED3EF10A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167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32440" y="4877679"/>
            <a:ext cx="576064" cy="216024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ACA39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EEC6B3-74A9-44EB-9690-B604ED3EF10A}" type="slidenum">
              <a:rPr lang="fr-CH" smtClean="0"/>
              <a:pPr/>
              <a:t>‹N°›</a:t>
            </a:fld>
            <a:endParaRPr lang="fr-CH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96144" y="3600450"/>
            <a:ext cx="5516016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H" dirty="0"/>
          </a:p>
        </p:txBody>
      </p:sp>
      <p:sp>
        <p:nvSpPr>
          <p:cNvPr id="6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459581"/>
            <a:ext cx="91440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CH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6144" y="4025503"/>
            <a:ext cx="5516016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11962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459581"/>
            <a:ext cx="9144000" cy="42724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CH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32440" y="4877679"/>
            <a:ext cx="576064" cy="216024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ACA39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EEC6B3-74A9-44EB-9690-B604ED3EF10A}" type="slidenum">
              <a:rPr lang="fr-CH" smtClean="0"/>
              <a:pPr/>
              <a:t>‹N°›</a:t>
            </a:fld>
            <a:endParaRPr lang="fr-CH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96144" y="3600450"/>
            <a:ext cx="4075856" cy="425054"/>
          </a:xfrm>
          <a:prstGeom prst="rect">
            <a:avLst/>
          </a:prstGeom>
          <a:solidFill>
            <a:srgbClr val="3C3C3C">
              <a:alpha val="80000"/>
            </a:srgbClr>
          </a:solidFill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H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6144" y="4025503"/>
            <a:ext cx="4075856" cy="603647"/>
          </a:xfrm>
          <a:prstGeom prst="rect">
            <a:avLst/>
          </a:prstGeom>
          <a:solidFill>
            <a:srgbClr val="3C3C3C">
              <a:alpha val="80000"/>
            </a:srgbClr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9176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459581"/>
            <a:ext cx="9144000" cy="42724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CH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32440" y="4877679"/>
            <a:ext cx="576064" cy="216024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ACA39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EEC6B3-74A9-44EB-9690-B604ED3EF10A}" type="slidenum">
              <a:rPr lang="fr-CH" smtClean="0"/>
              <a:pPr/>
              <a:t>‹N°›</a:t>
            </a:fld>
            <a:endParaRPr lang="fr-CH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96144" y="3600450"/>
            <a:ext cx="4075856" cy="42505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H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6144" y="4025503"/>
            <a:ext cx="4075856" cy="60364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2600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47319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CH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32440" y="4877679"/>
            <a:ext cx="576064" cy="216024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ACA39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EEC6B3-74A9-44EB-9690-B604ED3EF10A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237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564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8" r:id="rId7"/>
    <p:sldLayoutId id="2147483660" r:id="rId8"/>
    <p:sldLayoutId id="2147483659" r:id="rId9"/>
    <p:sldLayoutId id="2147483661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15"/>
          <p:cNvSpPr>
            <a:spLocks noGrp="1"/>
          </p:cNvSpPr>
          <p:nvPr>
            <p:ph sz="half" idx="1"/>
          </p:nvPr>
        </p:nvSpPr>
        <p:spPr>
          <a:xfrm>
            <a:off x="457200" y="1779662"/>
            <a:ext cx="4038600" cy="2814961"/>
          </a:xfrm>
        </p:spPr>
        <p:txBody>
          <a:bodyPr/>
          <a:lstStyle/>
          <a:p>
            <a:pPr marL="22225" indent="0">
              <a:buNone/>
            </a:pPr>
            <a:r>
              <a:rPr lang="fr-CH" sz="1800" b="1" dirty="0"/>
              <a:t>Classe E-3N </a:t>
            </a:r>
          </a:p>
          <a:p>
            <a:pPr marL="22225" indent="0">
              <a:buNone/>
            </a:pPr>
            <a:r>
              <a:rPr lang="fr-CH" sz="1800" dirty="0"/>
              <a:t>Maillard Dimitri</a:t>
            </a:r>
          </a:p>
          <a:p>
            <a:pPr marL="22225" indent="0">
              <a:buNone/>
            </a:pPr>
            <a:r>
              <a:rPr lang="fr-CH" sz="1800" b="1" dirty="0"/>
              <a:t> </a:t>
            </a:r>
          </a:p>
          <a:p>
            <a:pPr marL="22225" indent="0">
              <a:buNone/>
            </a:pPr>
            <a:r>
              <a:rPr lang="fr-CH" sz="1800" b="1" dirty="0"/>
              <a:t>Description du projet</a:t>
            </a:r>
          </a:p>
          <a:p>
            <a:pPr marL="307975" indent="-285750">
              <a:buFont typeface="Wingdings" panose="05000000000000000000" pitchFamily="2" charset="2"/>
              <a:buChar char="Ø"/>
            </a:pPr>
            <a:r>
              <a:rPr lang="fr-CH" sz="1600" dirty="0"/>
              <a:t>Développer un algorithme d’auto-ajustement grâce à la méthode d’</a:t>
            </a:r>
            <a:r>
              <a:rPr lang="fr-CH" sz="1800" b="0" i="0" u="none" strike="noStrike" baseline="0" dirty="0" err="1">
                <a:latin typeface="NimbusSanL-Regu"/>
              </a:rPr>
              <a:t>Åström</a:t>
            </a:r>
            <a:r>
              <a:rPr lang="fr-CH" sz="1800" b="0" i="0" u="none" strike="noStrike" baseline="0" dirty="0">
                <a:latin typeface="NimbusSanL-Regu"/>
              </a:rPr>
              <a:t> et </a:t>
            </a:r>
            <a:r>
              <a:rPr lang="fr-CH" sz="1800" b="0" i="0" u="none" strike="noStrike" baseline="0" dirty="0" err="1">
                <a:latin typeface="NimbusSanL-Regu"/>
              </a:rPr>
              <a:t>Hägglund</a:t>
            </a:r>
            <a:endParaRPr lang="fr-CH" sz="1600" dirty="0"/>
          </a:p>
          <a:p>
            <a:pPr marL="307975" indent="-285750">
              <a:buFont typeface="Wingdings" panose="05000000000000000000" pitchFamily="2" charset="2"/>
              <a:buChar char="Ø"/>
            </a:pPr>
            <a:r>
              <a:rPr lang="fr-CH" sz="1600" dirty="0"/>
              <a:t>Sur l’API de </a:t>
            </a:r>
            <a:r>
              <a:rPr lang="fr-CH" sz="1600" dirty="0" err="1"/>
              <a:t>Saia</a:t>
            </a:r>
            <a:r>
              <a:rPr lang="fr-CH" sz="1600" dirty="0"/>
              <a:t> &amp; la carte </a:t>
            </a:r>
            <a:r>
              <a:rPr lang="fr-CH" sz="1600" dirty="0" err="1"/>
              <a:t>Delfino</a:t>
            </a:r>
            <a:endParaRPr lang="fr-CH" sz="1600" dirty="0"/>
          </a:p>
          <a:p>
            <a:pPr marL="22225" indent="0">
              <a:buNone/>
            </a:pPr>
            <a:endParaRPr lang="fr-CH" sz="1600" b="1" dirty="0"/>
          </a:p>
          <a:p>
            <a:pPr marL="182563" indent="-160338"/>
            <a:endParaRPr lang="fr-CH" sz="10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46040" y="418653"/>
            <a:ext cx="7262464" cy="853604"/>
          </a:xfrm>
        </p:spPr>
        <p:txBody>
          <a:bodyPr/>
          <a:lstStyle/>
          <a:p>
            <a:r>
              <a:rPr lang="FR-CH" sz="2400" dirty="0"/>
              <a:t>PS6 </a:t>
            </a:r>
            <a:r>
              <a:rPr lang="fr-CH" sz="2400" dirty="0"/>
              <a:t>–</a:t>
            </a:r>
            <a:r>
              <a:rPr lang="FR-CH" sz="2400" dirty="0"/>
              <a:t> </a:t>
            </a:r>
            <a:r>
              <a:rPr lang="fr-CH" sz="2400" dirty="0"/>
              <a:t>Auto-ajustage de régulateur PID</a:t>
            </a:r>
            <a:br>
              <a:rPr lang="fr-CH" sz="2400" dirty="0"/>
            </a:br>
            <a:r>
              <a:rPr lang="FR-CH" sz="1100" dirty="0"/>
              <a:t>Professeur : </a:t>
            </a:r>
            <a:r>
              <a:rPr lang="FR-CH" sz="1100" dirty="0" err="1"/>
              <a:t>Lalou</a:t>
            </a:r>
            <a:r>
              <a:rPr lang="FR-CH" sz="1100" dirty="0"/>
              <a:t> Moncef Justin</a:t>
            </a:r>
          </a:p>
        </p:txBody>
      </p:sp>
      <p:pic>
        <p:nvPicPr>
          <p:cNvPr id="5" name="Image 4" descr="Une image contenant Visage humain, personne, sourire, habits&#10;&#10;Description générée automatiquement">
            <a:extLst>
              <a:ext uri="{FF2B5EF4-FFF2-40B4-BE49-F238E27FC236}">
                <a16:creationId xmlns:a16="http://schemas.microsoft.com/office/drawing/2014/main" id="{E213EFE1-D7D3-EEEF-516C-1FDE2C57F631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7892"/>
            <a:ext cx="1069197" cy="1513462"/>
          </a:xfrm>
          <a:prstGeom prst="rect">
            <a:avLst/>
          </a:prstGeom>
        </p:spPr>
      </p:pic>
      <p:pic>
        <p:nvPicPr>
          <p:cNvPr id="10" name="Image 9" descr="Une image contenant Appareils électroniques, Ingénierie électronique, fils électriques, câble&#10;&#10;Description générée automatiquement">
            <a:extLst>
              <a:ext uri="{FF2B5EF4-FFF2-40B4-BE49-F238E27FC236}">
                <a16:creationId xmlns:a16="http://schemas.microsoft.com/office/drawing/2014/main" id="{04D3F6A6-07D0-2CD6-5613-A940501274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036" y="1347614"/>
            <a:ext cx="4104456" cy="3088603"/>
          </a:xfrm>
          <a:prstGeom prst="rect">
            <a:avLst/>
          </a:prstGeom>
        </p:spPr>
      </p:pic>
      <p:pic>
        <p:nvPicPr>
          <p:cNvPr id="8" name="Espace réservé du contenu 7" descr="Une image contenant texte, capture d’écran, Tracé, Logiciel multimédia&#10;&#10;Description générée automatiquement">
            <a:extLst>
              <a:ext uri="{FF2B5EF4-FFF2-40B4-BE49-F238E27FC236}">
                <a16:creationId xmlns:a16="http://schemas.microsoft.com/office/drawing/2014/main" id="{E0D31326-D2B8-3282-E2AA-6188548C5B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036" y="1353551"/>
            <a:ext cx="4118137" cy="3088603"/>
          </a:xfrm>
        </p:spPr>
      </p:pic>
    </p:spTree>
    <p:extLst>
      <p:ext uri="{BB962C8B-B14F-4D97-AF65-F5344CB8AC3E}">
        <p14:creationId xmlns:p14="http://schemas.microsoft.com/office/powerpoint/2010/main" val="65670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èle PPT EIAFR 2012_blanc_final">
  <a:themeElements>
    <a:clrScheme name="Personnalisé 1">
      <a:dk1>
        <a:srgbClr val="797979"/>
      </a:dk1>
      <a:lt1>
        <a:sysClr val="window" lastClr="FFFFFF"/>
      </a:lt1>
      <a:dk2>
        <a:srgbClr val="007CB7"/>
      </a:dk2>
      <a:lt2>
        <a:srgbClr val="D1E7F2"/>
      </a:lt2>
      <a:accent1>
        <a:srgbClr val="4FA1CF"/>
      </a:accent1>
      <a:accent2>
        <a:srgbClr val="E01257"/>
      </a:accent2>
      <a:accent3>
        <a:srgbClr val="31939E"/>
      </a:accent3>
      <a:accent4>
        <a:srgbClr val="595959"/>
      </a:accent4>
      <a:accent5>
        <a:srgbClr val="6E95A6"/>
      </a:accent5>
      <a:accent6>
        <a:srgbClr val="FF6633"/>
      </a:accent6>
      <a:hlink>
        <a:srgbClr val="7BB9DB"/>
      </a:hlink>
      <a:folHlink>
        <a:srgbClr val="0A3B5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bjet xmlns="b659fadd-72fe-4e0d-9206-66c75395b911">Poster - Slide TV</Objet>
    <c408a73dc08a4eaaa20962392492aa8b xmlns="b659fadd-72fe-4e0d-9206-66c75395b911">
      <Terms xmlns="http://schemas.microsoft.com/office/infopath/2007/PartnerControls">
        <TermInfo xmlns="http://schemas.microsoft.com/office/infopath/2007/PartnerControls">
          <TermName xmlns="http://schemas.microsoft.com/office/infopath/2007/PartnerControls">Formation</TermName>
          <TermId xmlns="http://schemas.microsoft.com/office/infopath/2007/PartnerControls">0cf6f597-c08f-43f5-9205-7ff02feea98e</TermId>
        </TermInfo>
      </Terms>
    </c408a73dc08a4eaaa20962392492aa8b>
    <b1d8550bdec348c98db3fe8f1eb08592 xmlns="b659fadd-72fe-4e0d-9206-66c75395b911">
      <Terms xmlns="http://schemas.microsoft.com/office/infopath/2007/PartnerControls">
        <TermInfo xmlns="http://schemas.microsoft.com/office/infopath/2007/PartnerControls">
          <TermName xmlns="http://schemas.microsoft.com/office/infopath/2007/PartnerControls">Bachelor</TermName>
          <TermId xmlns="http://schemas.microsoft.com/office/infopath/2007/PartnerControls">98197b0a-e20a-4edf-aa99-812b3f8dcf20</TermId>
        </TermInfo>
      </Terms>
    </b1d8550bdec348c98db3fe8f1eb08592>
    <o1e0b05265c54f88af01ec1b95acb813 xmlns="b659fadd-72fe-4e0d-9206-66c75395b911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2023-2024</TermName>
          <TermId xmlns="http://schemas.microsoft.com/office/infopath/2007/PartnerControls">68367367-f83d-4050-ba6b-be6f18bbfc1d</TermId>
        </TermInfo>
      </Terms>
    </o1e0b05265c54f88af01ec1b95acb813>
    <Type_x0020_de_x0020_Projet xmlns="b659fadd-72fe-4e0d-9206-66c75395b911">PS6</Type_x0020_de_x0020_Projet>
    <c1528d09f0b5488e9354c76fb3737419 xmlns="b659fadd-72fe-4e0d-9206-66c75395b911">
      <Terms xmlns="http://schemas.microsoft.com/office/infopath/2007/PartnerControls">
        <TermInfo xmlns="http://schemas.microsoft.com/office/infopath/2007/PartnerControls">
          <TermName xmlns="http://schemas.microsoft.com/office/infopath/2007/PartnerControls">Filière Génie Electrique</TermName>
          <TermId xmlns="http://schemas.microsoft.com/office/infopath/2007/PartnerControls">a86d80e5-95d5-43cf-8fa3-0fa347358fe3</TermId>
        </TermInfo>
      </Terms>
    </c1528d09f0b5488e9354c76fb3737419>
    <TaxCatchAll xmlns="76584b67-a7e9-4a55-be01-8955a44b6edb">
      <Value>580</Value>
      <Value>19</Value>
      <Value>3</Value>
      <Value>1</Value>
    </TaxCatchAll>
    <_dlc_DocId xmlns="76584b67-a7e9-4a55-be01-8955a44b6edb">6CMKAXTR46F5-326229111-18</_dlc_DocId>
    <_dlc_DocIdUrl xmlns="76584b67-a7e9-4a55-be01-8955a44b6edb">
      <Url>https://ged.hefr.ch/eifr/tin/fac_geel/formation/bachelor/_layouts/15/DocIdRedir.aspx?ID=6CMKAXTR46F5-326229111-18</Url>
      <Description>6CMKAXTR46F5-326229111-18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SharedContentType xmlns="Microsoft.SharePoint.Taxonomy.ContentTypeSync" SourceId="b322d84b-9107-45f9-98b0-fcc71aaba640" ContentTypeId="0x0101" PreviousValue="false"/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E11F939DE734408E43AE86176FDCF0" ma:contentTypeVersion="17" ma:contentTypeDescription="Crée un document." ma:contentTypeScope="" ma:versionID="ccc15bf090b783df80a0d566002c9edb">
  <xsd:schema xmlns:xsd="http://www.w3.org/2001/XMLSchema" xmlns:xs="http://www.w3.org/2001/XMLSchema" xmlns:p="http://schemas.microsoft.com/office/2006/metadata/properties" xmlns:ns2="b659fadd-72fe-4e0d-9206-66c75395b911" xmlns:ns3="76584b67-a7e9-4a55-be01-8955a44b6edb" targetNamespace="http://schemas.microsoft.com/office/2006/metadata/properties" ma:root="true" ma:fieldsID="469fd2fa91f4d30264ef60431c7d13a8" ns2:_="" ns3:_="">
    <xsd:import namespace="b659fadd-72fe-4e0d-9206-66c75395b911"/>
    <xsd:import namespace="76584b67-a7e9-4a55-be01-8955a44b6edb"/>
    <xsd:element name="properties">
      <xsd:complexType>
        <xsd:sequence>
          <xsd:element name="documentManagement">
            <xsd:complexType>
              <xsd:all>
                <xsd:element ref="ns2:Type_x0020_de_x0020_Projet" minOccurs="0"/>
                <xsd:element ref="ns2:Objet" minOccurs="0"/>
                <xsd:element ref="ns3:TaxCatchAll" minOccurs="0"/>
                <xsd:element ref="ns3:TaxCatchAllLabel" minOccurs="0"/>
                <xsd:element ref="ns3:_dlc_DocId" minOccurs="0"/>
                <xsd:element ref="ns3:_dlc_DocIdUrl" minOccurs="0"/>
                <xsd:element ref="ns3:_dlc_DocIdPersistId" minOccurs="0"/>
                <xsd:element ref="ns2:o1e0b05265c54f88af01ec1b95acb813" minOccurs="0"/>
                <xsd:element ref="ns2:c1528d09f0b5488e9354c76fb3737419" minOccurs="0"/>
                <xsd:element ref="ns2:b1d8550bdec348c98db3fe8f1eb08592" minOccurs="0"/>
                <xsd:element ref="ns2:c408a73dc08a4eaaa20962392492aa8b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59fadd-72fe-4e0d-9206-66c75395b911" elementFormDefault="qualified">
    <xsd:import namespace="http://schemas.microsoft.com/office/2006/documentManagement/types"/>
    <xsd:import namespace="http://schemas.microsoft.com/office/infopath/2007/PartnerControls"/>
    <xsd:element name="Type_x0020_de_x0020_Projet" ma:index="2" nillable="true" ma:displayName="Type de Projet" ma:default="PS2" ma:description="Projet auquel le document est lié" ma:format="Dropdown" ma:internalName="Type_x0020_de_x0020_Projet">
      <xsd:simpleType>
        <xsd:restriction base="dms:Choice">
          <xsd:enumeration value="PS2"/>
          <xsd:enumeration value="PS4"/>
          <xsd:enumeration value="PS5"/>
          <xsd:enumeration value="PS6"/>
          <xsd:enumeration value="TB"/>
        </xsd:restriction>
      </xsd:simpleType>
    </xsd:element>
    <xsd:element name="Objet" ma:index="3" nillable="true" ma:displayName="Type de Modèle" ma:description="Colonne destinée au tri des différents objets d'une bibliothèque" ma:format="Dropdown" ma:internalName="Objet">
      <xsd:simpleType>
        <xsd:restriction base="dms:Choice">
          <xsd:enumeration value="Archivage"/>
          <xsd:enumeration value="Contrat confidentialité"/>
          <xsd:enumeration value="Evaluation"/>
          <xsd:enumeration value="Flyer"/>
          <xsd:enumeration value="Guides de rédaction"/>
          <xsd:enumeration value="Poster - Slide TV"/>
          <xsd:enumeration value="Présentation"/>
          <xsd:enumeration value="Rapport"/>
          <xsd:enumeration value="Revue de projet - PV"/>
        </xsd:restriction>
      </xsd:simpleType>
    </xsd:element>
    <xsd:element name="o1e0b05265c54f88af01ec1b95acb813" ma:index="16" nillable="true" ma:taxonomy="true" ma:internalName="o1e0b05265c54f88af01ec1b95acb813" ma:taxonomyFieldName="Ann_x00e9_e_x0020_Acad_x00e9_mique_x0020_concern_x00e9_e" ma:displayName="Année Académique concernée" ma:fieldId="{81e0b052-65c5-4f88-af01-ec1b95acb813}" ma:sspId="b322d84b-9107-45f9-98b0-fcc71aaba640" ma:termSetId="7c41caeb-327a-40eb-bf51-087b2e28cf2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1528d09f0b5488e9354c76fb3737419" ma:index="18" nillable="true" ma:taxonomy="true" ma:internalName="c1528d09f0b5488e9354c76fb3737419" ma:taxonomyFieldName="Entit_x00e9_s" ma:displayName="Entités" ma:fieldId="{c1528d09-f0b5-488e-9354-c76fb3737419}" ma:taxonomyMulti="true" ma:sspId="b322d84b-9107-45f9-98b0-fcc71aaba640" ma:termSetId="9cb2da83-3616-40d3-b0f6-9cac6bedf15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1d8550bdec348c98db3fe8f1eb08592" ma:index="20" nillable="true" ma:taxonomy="true" ma:internalName="b1d8550bdec348c98db3fe8f1eb08592" ma:taxonomyFieldName="Processus_x0020_concern_x00e9_s" ma:displayName="Processus concernés" ma:fieldId="{b1d8550b-dec3-48c9-8db3-fe8f1eb08592}" ma:taxonomyMulti="true" ma:sspId="b322d84b-9107-45f9-98b0-fcc71aaba640" ma:termSetId="933696de-ea79-43b6-96be-a9fb7a96753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408a73dc08a4eaaa20962392492aa8b" ma:index="22" nillable="true" ma:taxonomy="true" ma:internalName="c408a73dc08a4eaaa20962392492aa8b" ma:taxonomyFieldName="Type_x0020_information" ma:displayName="Type information" ma:fieldId="{c408a73d-c08a-4eaa-a209-62392492aa8b}" ma:taxonomyMulti="true" ma:sspId="b322d84b-9107-45f9-98b0-fcc71aaba640" ma:termSetId="23e13dc8-cd61-4354-8fa6-d49e034b2f9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23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584b67-a7e9-4a55-be01-8955a44b6edb" elementFormDefault="qualified">
    <xsd:import namespace="http://schemas.microsoft.com/office/2006/documentManagement/types"/>
    <xsd:import namespace="http://schemas.microsoft.com/office/infopath/2007/PartnerControls"/>
    <xsd:element name="TaxCatchAll" ma:index="6" nillable="true" ma:displayName="Taxonomy Catch All Column" ma:hidden="true" ma:list="{c7cc36a2-3f17-45b6-9560-a2fb435eca1e}" ma:internalName="TaxCatchAll" ma:showField="CatchAllData" ma:web="b659fadd-72fe-4e0d-9206-66c75395b9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7" nillable="true" ma:displayName="Taxonomy Catch All Column1" ma:hidden="true" ma:list="{c7cc36a2-3f17-45b6-9560-a2fb435eca1e}" ma:internalName="TaxCatchAllLabel" ma:readOnly="true" ma:showField="CatchAllDataLabel" ma:web="b659fadd-72fe-4e0d-9206-66c75395b9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8" nillable="true" ma:displayName="Valeur d’ID de document" ma:description="Valeur de l’ID de document affecté à cet élément." ma:internalName="_dlc_DocId" ma:readOnly="true">
      <xsd:simpleType>
        <xsd:restriction base="dms:Text"/>
      </xsd:simpleType>
    </xsd:element>
    <xsd:element name="_dlc_DocIdUrl" ma:index="9" nillable="true" ma:displayName="ID de document" ma:description="Lien permanent vers ce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Type de contenu"/>
        <xsd:element ref="dc:title" minOccurs="0" maxOccurs="1" ma:index="1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480689-8D4F-48DE-89E7-FC49C0E1081E}">
  <ds:schemaRefs>
    <ds:schemaRef ds:uri="b659fadd-72fe-4e0d-9206-66c75395b911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  <ds:schemaRef ds:uri="76584b67-a7e9-4a55-be01-8955a44b6edb"/>
  </ds:schemaRefs>
</ds:datastoreItem>
</file>

<file path=customXml/itemProps2.xml><?xml version="1.0" encoding="utf-8"?>
<ds:datastoreItem xmlns:ds="http://schemas.openxmlformats.org/officeDocument/2006/customXml" ds:itemID="{2D180FFF-8921-4888-93D5-5C2BD522CF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2FBA63-0353-4145-91E6-B58E7F903714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CD7E4EA-EB55-4FC6-B047-97DFB9E47871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CDB8BD2D-FD72-48AC-A706-A0AF932C6D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59fadd-72fe-4e0d-9206-66c75395b911"/>
    <ds:schemaRef ds:uri="76584b67-a7e9-4a55-be01-8955a44b6e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Modèle PPT EIAFR 2012_blanc_final</Template>
  <TotalTime>181</TotalTime>
  <Words>39</Words>
  <Application>Microsoft Office PowerPoint</Application>
  <PresentationFormat>Affichage à l'écran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NimbusSanL-Regu</vt:lpstr>
      <vt:lpstr>Wingdings</vt:lpstr>
      <vt:lpstr>Modèle PPT EIAFR 2012_blanc_final</vt:lpstr>
      <vt:lpstr>PS6 – Auto-ajustage de régulateur PID Professeur : Lalou Moncef Justin</vt:lpstr>
    </vt:vector>
  </TitlesOfParts>
  <Company>HEFR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slide PS6 &gt;&gt; pour diffusion sur écrans BC&amp;CD20</dc:title>
  <dc:creator>sylviane.fasel@hefr.ch</dc:creator>
  <cp:lastModifiedBy>Maillard Dimitri</cp:lastModifiedBy>
  <cp:revision>86</cp:revision>
  <dcterms:created xsi:type="dcterms:W3CDTF">2012-07-09T07:18:51Z</dcterms:created>
  <dcterms:modified xsi:type="dcterms:W3CDTF">2024-05-18T16:06:48Z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0x01010013E11F939DE734408E43AE86176FDCF0</vt:lpwstr>
  </property>
  <property fmtid="{D5CDD505-2E9C-101B-9397-08002B2CF9AE}" pid="3" name="Processus">
    <vt:lpwstr/>
  </property>
  <property fmtid="{D5CDD505-2E9C-101B-9397-08002B2CF9AE}" pid="4" name="Type d'information">
    <vt:lpwstr/>
  </property>
  <property fmtid="{D5CDD505-2E9C-101B-9397-08002B2CF9AE}" pid="5" name="Année académique">
    <vt:lpwstr/>
  </property>
  <property fmtid="{D5CDD505-2E9C-101B-9397-08002B2CF9AE}" pid="6" name="Entités concernées">
    <vt:lpwstr/>
  </property>
  <property fmtid="{D5CDD505-2E9C-101B-9397-08002B2CF9AE}" pid="7" name="Entités">
    <vt:lpwstr>1;#Filière Génie Electrique|a86d80e5-95d5-43cf-8fa3-0fa347358fe3</vt:lpwstr>
  </property>
  <property fmtid="{D5CDD505-2E9C-101B-9397-08002B2CF9AE}" pid="8" name="Année Académique concernée">
    <vt:lpwstr>580;#2023-2024|68367367-f83d-4050-ba6b-be6f18bbfc1d</vt:lpwstr>
  </property>
  <property fmtid="{D5CDD505-2E9C-101B-9397-08002B2CF9AE}" pid="9" name="Type information">
    <vt:lpwstr>19;#Formation|0cf6f597-c08f-43f5-9205-7ff02feea98e</vt:lpwstr>
  </property>
  <property fmtid="{D5CDD505-2E9C-101B-9397-08002B2CF9AE}" pid="10" name="Processus concernés">
    <vt:lpwstr>3;#Bachelor|98197b0a-e20a-4edf-aa99-812b3f8dcf20</vt:lpwstr>
  </property>
  <property fmtid="{D5CDD505-2E9C-101B-9397-08002B2CF9AE}" pid="11" name="_dlc_DocIdItemGuid">
    <vt:lpwstr>61bf810b-0bb7-44c4-9937-6e41a1149248</vt:lpwstr>
  </property>
</Properties>
</file>