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6" r:id="rId2"/>
    <p:sldId id="257" r:id="rId3"/>
    <p:sldId id="266" r:id="rId4"/>
    <p:sldId id="262" r:id="rId5"/>
    <p:sldId id="263" r:id="rId6"/>
    <p:sldId id="273" r:id="rId7"/>
    <p:sldId id="274" r:id="rId8"/>
    <p:sldId id="267" r:id="rId9"/>
    <p:sldId id="261" r:id="rId10"/>
    <p:sldId id="265" r:id="rId11"/>
    <p:sldId id="258" r:id="rId12"/>
    <p:sldId id="264" r:id="rId13"/>
    <p:sldId id="259" r:id="rId14"/>
    <p:sldId id="260" r:id="rId15"/>
    <p:sldId id="268" r:id="rId16"/>
    <p:sldId id="275" r:id="rId17"/>
    <p:sldId id="276" r:id="rId18"/>
    <p:sldId id="278" r:id="rId19"/>
    <p:sldId id="277" r:id="rId20"/>
    <p:sldId id="279" r:id="rId21"/>
    <p:sldId id="281" r:id="rId22"/>
    <p:sldId id="280" r:id="rId23"/>
    <p:sldId id="282" r:id="rId24"/>
    <p:sldId id="283" r:id="rId25"/>
    <p:sldId id="285" r:id="rId26"/>
    <p:sldId id="284" r:id="rId27"/>
    <p:sldId id="286" r:id="rId28"/>
    <p:sldId id="287" r:id="rId29"/>
    <p:sldId id="288" r:id="rId30"/>
    <p:sldId id="289" r:id="rId31"/>
    <p:sldId id="290" r:id="rId32"/>
    <p:sldId id="294" r:id="rId33"/>
    <p:sldId id="292" r:id="rId34"/>
    <p:sldId id="293" r:id="rId35"/>
    <p:sldId id="295" r:id="rId36"/>
    <p:sldId id="296" r:id="rId37"/>
    <p:sldId id="304" r:id="rId38"/>
    <p:sldId id="319" r:id="rId39"/>
    <p:sldId id="297" r:id="rId40"/>
    <p:sldId id="298" r:id="rId41"/>
    <p:sldId id="299" r:id="rId42"/>
    <p:sldId id="300" r:id="rId43"/>
    <p:sldId id="305" r:id="rId44"/>
    <p:sldId id="318" r:id="rId45"/>
    <p:sldId id="301" r:id="rId46"/>
    <p:sldId id="303" r:id="rId47"/>
    <p:sldId id="302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4" r:id="rId56"/>
    <p:sldId id="313" r:id="rId57"/>
    <p:sldId id="316" r:id="rId58"/>
    <p:sldId id="320" r:id="rId59"/>
    <p:sldId id="317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9542" autoAdjust="0"/>
  </p:normalViewPr>
  <p:slideViewPr>
    <p:cSldViewPr snapToGrid="0">
      <p:cViewPr varScale="1">
        <p:scale>
          <a:sx n="102" d="100"/>
          <a:sy n="102" d="100"/>
        </p:scale>
        <p:origin x="9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1627D3-3959-427D-A676-F07201050A36}" type="doc">
      <dgm:prSet loTypeId="urn:microsoft.com/office/officeart/2005/8/layout/hierarchy3" loCatId="hierarchy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CF13009-4401-445A-8DAF-91ACB399D830}">
      <dgm:prSet/>
      <dgm:spPr/>
      <dgm:t>
        <a:bodyPr/>
        <a:lstStyle/>
        <a:p>
          <a:r>
            <a:rPr lang="en-US"/>
            <a:t>Μεταφόρτωση δεδομένων</a:t>
          </a:r>
        </a:p>
      </dgm:t>
    </dgm:pt>
    <dgm:pt modelId="{35493B1A-3087-4457-957A-B7ABB39EC4EE}" type="parTrans" cxnId="{8FB3C8C8-D1D0-408F-B800-03E6DFD68D6F}">
      <dgm:prSet/>
      <dgm:spPr/>
      <dgm:t>
        <a:bodyPr/>
        <a:lstStyle/>
        <a:p>
          <a:endParaRPr lang="en-US"/>
        </a:p>
      </dgm:t>
    </dgm:pt>
    <dgm:pt modelId="{FFBB3338-B6B4-461E-80A3-6FBBCD53A0D0}" type="sibTrans" cxnId="{8FB3C8C8-D1D0-408F-B800-03E6DFD68D6F}">
      <dgm:prSet/>
      <dgm:spPr/>
      <dgm:t>
        <a:bodyPr/>
        <a:lstStyle/>
        <a:p>
          <a:endParaRPr lang="en-US"/>
        </a:p>
      </dgm:t>
    </dgm:pt>
    <dgm:pt modelId="{69610D40-1C86-4C4D-B5DC-44E390E7BE73}">
      <dgm:prSet/>
      <dgm:spPr/>
      <dgm:t>
        <a:bodyPr/>
        <a:lstStyle/>
        <a:p>
          <a:r>
            <a:rPr lang="en-US"/>
            <a:t>Εξαγωγή αρχείων δεδομένων</a:t>
          </a:r>
        </a:p>
      </dgm:t>
    </dgm:pt>
    <dgm:pt modelId="{5D1C7921-4495-46FA-9B62-88BF1264D680}" type="parTrans" cxnId="{9C13235B-A22D-44E7-82F5-10C200D18040}">
      <dgm:prSet/>
      <dgm:spPr/>
      <dgm:t>
        <a:bodyPr/>
        <a:lstStyle/>
        <a:p>
          <a:endParaRPr lang="en-US"/>
        </a:p>
      </dgm:t>
    </dgm:pt>
    <dgm:pt modelId="{7B1F166E-D70A-4996-AA32-10CE7C39682A}" type="sibTrans" cxnId="{9C13235B-A22D-44E7-82F5-10C200D18040}">
      <dgm:prSet/>
      <dgm:spPr/>
      <dgm:t>
        <a:bodyPr/>
        <a:lstStyle/>
        <a:p>
          <a:endParaRPr lang="en-US"/>
        </a:p>
      </dgm:t>
    </dgm:pt>
    <dgm:pt modelId="{6CA781CE-C31B-4C50-A457-394FF238F5A3}" type="pres">
      <dgm:prSet presAssocID="{7F1627D3-3959-427D-A676-F07201050A3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63BC4F-29F2-411A-9170-7F27470A6E72}" type="pres">
      <dgm:prSet presAssocID="{ACF13009-4401-445A-8DAF-91ACB399D830}" presName="root" presStyleCnt="0"/>
      <dgm:spPr/>
    </dgm:pt>
    <dgm:pt modelId="{0BBA291A-7C65-44C6-A4E3-8249AB2D8C70}" type="pres">
      <dgm:prSet presAssocID="{ACF13009-4401-445A-8DAF-91ACB399D830}" presName="rootComposite" presStyleCnt="0"/>
      <dgm:spPr/>
    </dgm:pt>
    <dgm:pt modelId="{67619EC4-55B2-496E-AFE5-258F951FD7F1}" type="pres">
      <dgm:prSet presAssocID="{ACF13009-4401-445A-8DAF-91ACB399D830}" presName="rootText" presStyleLbl="node1" presStyleIdx="0" presStyleCnt="2"/>
      <dgm:spPr/>
    </dgm:pt>
    <dgm:pt modelId="{EC30CCD8-750A-40E1-AD39-0D73857F06E8}" type="pres">
      <dgm:prSet presAssocID="{ACF13009-4401-445A-8DAF-91ACB399D830}" presName="rootConnector" presStyleLbl="node1" presStyleIdx="0" presStyleCnt="2"/>
      <dgm:spPr/>
    </dgm:pt>
    <dgm:pt modelId="{EF87CF42-C032-4841-9446-421D7B519DF7}" type="pres">
      <dgm:prSet presAssocID="{ACF13009-4401-445A-8DAF-91ACB399D830}" presName="childShape" presStyleCnt="0"/>
      <dgm:spPr/>
    </dgm:pt>
    <dgm:pt modelId="{464F3548-6888-4146-99EA-1997A14278AB}" type="pres">
      <dgm:prSet presAssocID="{69610D40-1C86-4C4D-B5DC-44E390E7BE73}" presName="root" presStyleCnt="0"/>
      <dgm:spPr/>
    </dgm:pt>
    <dgm:pt modelId="{FEBE312B-16A1-4D89-9C2F-560E98F199A2}" type="pres">
      <dgm:prSet presAssocID="{69610D40-1C86-4C4D-B5DC-44E390E7BE73}" presName="rootComposite" presStyleCnt="0"/>
      <dgm:spPr/>
    </dgm:pt>
    <dgm:pt modelId="{A4568164-BA4C-4F6E-BAF4-908FB92DB44F}" type="pres">
      <dgm:prSet presAssocID="{69610D40-1C86-4C4D-B5DC-44E390E7BE73}" presName="rootText" presStyleLbl="node1" presStyleIdx="1" presStyleCnt="2"/>
      <dgm:spPr/>
    </dgm:pt>
    <dgm:pt modelId="{18C479A3-ECEF-425E-BD36-2E5780816F07}" type="pres">
      <dgm:prSet presAssocID="{69610D40-1C86-4C4D-B5DC-44E390E7BE73}" presName="rootConnector" presStyleLbl="node1" presStyleIdx="1" presStyleCnt="2"/>
      <dgm:spPr/>
    </dgm:pt>
    <dgm:pt modelId="{8018437C-6DFB-4EA4-AFF6-61F86B466582}" type="pres">
      <dgm:prSet presAssocID="{69610D40-1C86-4C4D-B5DC-44E390E7BE73}" presName="childShape" presStyleCnt="0"/>
      <dgm:spPr/>
    </dgm:pt>
  </dgm:ptLst>
  <dgm:cxnLst>
    <dgm:cxn modelId="{BC74D838-1B86-4D8D-BDF6-D5A0607D995F}" type="presOf" srcId="{ACF13009-4401-445A-8DAF-91ACB399D830}" destId="{EC30CCD8-750A-40E1-AD39-0D73857F06E8}" srcOrd="1" destOrd="0" presId="urn:microsoft.com/office/officeart/2005/8/layout/hierarchy3"/>
    <dgm:cxn modelId="{9C13235B-A22D-44E7-82F5-10C200D18040}" srcId="{7F1627D3-3959-427D-A676-F07201050A36}" destId="{69610D40-1C86-4C4D-B5DC-44E390E7BE73}" srcOrd="1" destOrd="0" parTransId="{5D1C7921-4495-46FA-9B62-88BF1264D680}" sibTransId="{7B1F166E-D70A-4996-AA32-10CE7C39682A}"/>
    <dgm:cxn modelId="{02AE546A-D06C-4F56-893E-3B55666DF2DF}" type="presOf" srcId="{ACF13009-4401-445A-8DAF-91ACB399D830}" destId="{67619EC4-55B2-496E-AFE5-258F951FD7F1}" srcOrd="0" destOrd="0" presId="urn:microsoft.com/office/officeart/2005/8/layout/hierarchy3"/>
    <dgm:cxn modelId="{DB9EBE6F-B909-472A-A2B5-E0513DEF3AEB}" type="presOf" srcId="{7F1627D3-3959-427D-A676-F07201050A36}" destId="{6CA781CE-C31B-4C50-A457-394FF238F5A3}" srcOrd="0" destOrd="0" presId="urn:microsoft.com/office/officeart/2005/8/layout/hierarchy3"/>
    <dgm:cxn modelId="{8FB3C8C8-D1D0-408F-B800-03E6DFD68D6F}" srcId="{7F1627D3-3959-427D-A676-F07201050A36}" destId="{ACF13009-4401-445A-8DAF-91ACB399D830}" srcOrd="0" destOrd="0" parTransId="{35493B1A-3087-4457-957A-B7ABB39EC4EE}" sibTransId="{FFBB3338-B6B4-461E-80A3-6FBBCD53A0D0}"/>
    <dgm:cxn modelId="{B28E47ED-C014-4FAB-A926-A09B04A58E67}" type="presOf" srcId="{69610D40-1C86-4C4D-B5DC-44E390E7BE73}" destId="{A4568164-BA4C-4F6E-BAF4-908FB92DB44F}" srcOrd="0" destOrd="0" presId="urn:microsoft.com/office/officeart/2005/8/layout/hierarchy3"/>
    <dgm:cxn modelId="{BE2862F4-FC0C-4CE5-BAA7-C0EBEDB2ACDC}" type="presOf" srcId="{69610D40-1C86-4C4D-B5DC-44E390E7BE73}" destId="{18C479A3-ECEF-425E-BD36-2E5780816F07}" srcOrd="1" destOrd="0" presId="urn:microsoft.com/office/officeart/2005/8/layout/hierarchy3"/>
    <dgm:cxn modelId="{43F5DC06-EEFD-4683-84F4-CEF92EC482E7}" type="presParOf" srcId="{6CA781CE-C31B-4C50-A457-394FF238F5A3}" destId="{1463BC4F-29F2-411A-9170-7F27470A6E72}" srcOrd="0" destOrd="0" presId="urn:microsoft.com/office/officeart/2005/8/layout/hierarchy3"/>
    <dgm:cxn modelId="{AB8C048E-180E-4BC7-9B52-FD56CFBD8895}" type="presParOf" srcId="{1463BC4F-29F2-411A-9170-7F27470A6E72}" destId="{0BBA291A-7C65-44C6-A4E3-8249AB2D8C70}" srcOrd="0" destOrd="0" presId="urn:microsoft.com/office/officeart/2005/8/layout/hierarchy3"/>
    <dgm:cxn modelId="{57AC2832-9FE0-44DA-8C12-5826C4571C87}" type="presParOf" srcId="{0BBA291A-7C65-44C6-A4E3-8249AB2D8C70}" destId="{67619EC4-55B2-496E-AFE5-258F951FD7F1}" srcOrd="0" destOrd="0" presId="urn:microsoft.com/office/officeart/2005/8/layout/hierarchy3"/>
    <dgm:cxn modelId="{6CD6A7B9-8AC0-4334-B783-068D3CB53DAB}" type="presParOf" srcId="{0BBA291A-7C65-44C6-A4E3-8249AB2D8C70}" destId="{EC30CCD8-750A-40E1-AD39-0D73857F06E8}" srcOrd="1" destOrd="0" presId="urn:microsoft.com/office/officeart/2005/8/layout/hierarchy3"/>
    <dgm:cxn modelId="{656CF69C-5DA0-4A75-8CD2-740B6E072168}" type="presParOf" srcId="{1463BC4F-29F2-411A-9170-7F27470A6E72}" destId="{EF87CF42-C032-4841-9446-421D7B519DF7}" srcOrd="1" destOrd="0" presId="urn:microsoft.com/office/officeart/2005/8/layout/hierarchy3"/>
    <dgm:cxn modelId="{98EE37B4-9791-4FAA-A777-52E57993D6BE}" type="presParOf" srcId="{6CA781CE-C31B-4C50-A457-394FF238F5A3}" destId="{464F3548-6888-4146-99EA-1997A14278AB}" srcOrd="1" destOrd="0" presId="urn:microsoft.com/office/officeart/2005/8/layout/hierarchy3"/>
    <dgm:cxn modelId="{D7C439AE-1672-4055-AFCC-1B330FEEECDC}" type="presParOf" srcId="{464F3548-6888-4146-99EA-1997A14278AB}" destId="{FEBE312B-16A1-4D89-9C2F-560E98F199A2}" srcOrd="0" destOrd="0" presId="urn:microsoft.com/office/officeart/2005/8/layout/hierarchy3"/>
    <dgm:cxn modelId="{34028219-1F06-48F5-8062-210F0678E4AC}" type="presParOf" srcId="{FEBE312B-16A1-4D89-9C2F-560E98F199A2}" destId="{A4568164-BA4C-4F6E-BAF4-908FB92DB44F}" srcOrd="0" destOrd="0" presId="urn:microsoft.com/office/officeart/2005/8/layout/hierarchy3"/>
    <dgm:cxn modelId="{22428F45-0AB1-4AD6-90DD-43A9D06CE518}" type="presParOf" srcId="{FEBE312B-16A1-4D89-9C2F-560E98F199A2}" destId="{18C479A3-ECEF-425E-BD36-2E5780816F07}" srcOrd="1" destOrd="0" presId="urn:microsoft.com/office/officeart/2005/8/layout/hierarchy3"/>
    <dgm:cxn modelId="{A07D3FB8-C6C8-45C7-8B5A-B5E8CA456264}" type="presParOf" srcId="{464F3548-6888-4146-99EA-1997A14278AB}" destId="{8018437C-6DFB-4EA4-AFF6-61F86B46658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19EC4-55B2-496E-AFE5-258F951FD7F1}">
      <dsp:nvSpPr>
        <dsp:cNvPr id="0" name=""/>
        <dsp:cNvSpPr/>
      </dsp:nvSpPr>
      <dsp:spPr>
        <a:xfrm>
          <a:off x="721" y="1661655"/>
          <a:ext cx="2627552" cy="1313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Μεταφόρτωση δεδομένων</a:t>
          </a:r>
        </a:p>
      </dsp:txBody>
      <dsp:txXfrm>
        <a:off x="39200" y="1700134"/>
        <a:ext cx="2550594" cy="1236818"/>
      </dsp:txXfrm>
    </dsp:sp>
    <dsp:sp modelId="{A4568164-BA4C-4F6E-BAF4-908FB92DB44F}">
      <dsp:nvSpPr>
        <dsp:cNvPr id="0" name=""/>
        <dsp:cNvSpPr/>
      </dsp:nvSpPr>
      <dsp:spPr>
        <a:xfrm>
          <a:off x="3285162" y="1661655"/>
          <a:ext cx="2627552" cy="1313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Εξαγωγή αρχείων δεδομένων</a:t>
          </a:r>
        </a:p>
      </dsp:txBody>
      <dsp:txXfrm>
        <a:off x="3323641" y="1700134"/>
        <a:ext cx="2550594" cy="1236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23CB6-84EB-4B58-8EF4-A1BC53CA35C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A275C-4B25-4516-8DEC-F6E34194E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6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Ανήκει στις μεθόδους κατάτμησης. Αυτές οι μέθοδοι χωρίζουν τα αντικείμενα σε k συμπλέγματα.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 </a:t>
            </a:r>
            <a:r>
              <a:rPr lang="el-G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μέθοδος χρησιμοποιείται για τη βελτιστοποίηση μιας συνάρτησης ομοιότητας αντικειμενικού κριτηρίου. Μια κύρια παράμετρος μπορεί να είναι η απόσταση.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A275C-4B25-4516-8DEC-F6E34194EB4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4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A275C-4B25-4516-8DEC-F6E34194EB4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90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Spring Boot είναι ένα πλαίσιο ανοιχτού κώδικα που βασίζεται σε Java που χρησιμοποιείται για τη δημιουργία micro Service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A275C-4B25-4516-8DEC-F6E34194EB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4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7AC4-79ED-47F0-8177-0E24F645612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58FB434-AFEA-426F-AB63-8B206DC4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48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7AC4-79ED-47F0-8177-0E24F645612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B434-AFEA-426F-AB63-8B206DC4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37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7AC4-79ED-47F0-8177-0E24F645612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B434-AFEA-426F-AB63-8B206DC4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98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7AC4-79ED-47F0-8177-0E24F645612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B434-AFEA-426F-AB63-8B206DC4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74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7AC4-79ED-47F0-8177-0E24F645612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B434-AFEA-426F-AB63-8B206DC4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84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7AC4-79ED-47F0-8177-0E24F645612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B434-AFEA-426F-AB63-8B206DC4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02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7AC4-79ED-47F0-8177-0E24F645612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B434-AFEA-426F-AB63-8B206DC4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95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7AC4-79ED-47F0-8177-0E24F645612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B434-AFEA-426F-AB63-8B206DC4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38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7AC4-79ED-47F0-8177-0E24F645612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B434-AFEA-426F-AB63-8B206DC4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0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7AC4-79ED-47F0-8177-0E24F645612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B434-AFEA-426F-AB63-8B206DC4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08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BC87AC4-79ED-47F0-8177-0E24F645612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B434-AFEA-426F-AB63-8B206DC4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38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87AC4-79ED-47F0-8177-0E24F645612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8FB434-AFEA-426F-AB63-8B206DC4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64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05A3-7CBE-6E32-9BA5-A4CF844AA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828" y="495269"/>
            <a:ext cx="5682343" cy="1096719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l-GR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ΤμΗμα</a:t>
            </a:r>
            <a:r>
              <a:rPr lang="el-G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Μηχανικων</a:t>
            </a:r>
            <a:r>
              <a:rPr lang="el-G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Η/Υ και </a:t>
            </a:r>
            <a:r>
              <a:rPr lang="el-GR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Πληροφορικης</a:t>
            </a:r>
            <a:b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Πολυτεχνικη</a:t>
            </a:r>
            <a:r>
              <a:rPr lang="el-G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Σχολη</a:t>
            </a:r>
            <a:b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Πανεπιστημιο</a:t>
            </a:r>
            <a:r>
              <a:rPr lang="el-G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Ιωαννινων</a:t>
            </a:r>
            <a:r>
              <a:rPr lang="el-G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Ιουλιος</a:t>
            </a:r>
            <a:r>
              <a:rPr lang="el-G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7F4CC-5A72-3DB2-CC49-1B454A67C94C}"/>
              </a:ext>
            </a:extLst>
          </p:cNvPr>
          <p:cNvSpPr txBox="1"/>
          <p:nvPr/>
        </p:nvSpPr>
        <p:spPr>
          <a:xfrm>
            <a:off x="7819053" y="4435015"/>
            <a:ext cx="3309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Εξεταστική επιτροπή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Μπλέκας Κωνσταντίνος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Λύκας Αριστείδης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Βλάχος Κωνσταντίνος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ABAD82-A7F2-09BB-87E6-425B968997D4}"/>
              </a:ext>
            </a:extLst>
          </p:cNvPr>
          <p:cNvSpPr txBox="1"/>
          <p:nvPr/>
        </p:nvSpPr>
        <p:spPr>
          <a:xfrm>
            <a:off x="24881" y="2721114"/>
            <a:ext cx="12192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l-GR" sz="4000" dirty="0">
                <a:latin typeface="Calibri" panose="020F0502020204030204" pitchFamily="34" charset="0"/>
                <a:cs typeface="Calibri" panose="020F0502020204030204" pitchFamily="34" charset="0"/>
              </a:rPr>
              <a:t>Οπτικοποίηση και ανάλυση δεδομένων δεικτών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21AF948-0D51-96CA-C261-64377F560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96"/>
            <a:ext cx="2127380" cy="2508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CB2051-8BFE-33A1-B519-462610B082AB}"/>
              </a:ext>
            </a:extLst>
          </p:cNvPr>
          <p:cNvSpPr txBox="1"/>
          <p:nvPr/>
        </p:nvSpPr>
        <p:spPr>
          <a:xfrm>
            <a:off x="1063690" y="4435015"/>
            <a:ext cx="4198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Επιβλέπων καθηγητής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Μπλέκας Κωνσταντίνος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384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B11218-03AB-52D2-F655-A28149A59D7D}"/>
              </a:ext>
            </a:extLst>
          </p:cNvPr>
          <p:cNvSpPr txBox="1"/>
          <p:nvPr/>
        </p:nvSpPr>
        <p:spPr>
          <a:xfrm>
            <a:off x="5378741" y="500235"/>
            <a:ext cx="1434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K-means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C7455A-584F-6F7C-D622-1D6E6DDD2400}"/>
              </a:ext>
            </a:extLst>
          </p:cNvPr>
          <p:cNvSpPr txBox="1"/>
          <p:nvPr/>
        </p:nvSpPr>
        <p:spPr>
          <a:xfrm>
            <a:off x="443221" y="1351508"/>
            <a:ext cx="113055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Ομαδοποιεί το σύνολο δεδομένων χωρίς ετικέτα σε διαφορετικά συμπλέγματα.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Ανήκει στην κατηγορία μεθόδων κατάτμησης.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Το K ορίζει τον αριθμό συμπλεγμάτων.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/>
              <a:t>Κάθε σύμπλεγμα σχετίζεται με το κέντρο του.</a:t>
            </a:r>
            <a:endParaRPr lang="el-G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Ελαχιστοποίηση του αθροίσματος των αποστάσεων μεταξύ του σημείου δεδομένων και των αντίστοιχων συμπλεγμάτων τους.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00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D32FDD-E87C-26A5-AA2B-D2CA8E68C0AD}"/>
              </a:ext>
            </a:extLst>
          </p:cNvPr>
          <p:cNvSpPr txBox="1"/>
          <p:nvPr/>
        </p:nvSpPr>
        <p:spPr>
          <a:xfrm>
            <a:off x="656252" y="1242560"/>
            <a:ext cx="108794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Σχετικά απλή στην εφαρμογή.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l-G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Κλιμακώνεται σε μεγάλα σύνολα δεδομένων.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l-G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Δεδομένα χωρίς ετικέτα.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l-G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Γρήγορη εκτέλεση.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l-G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Γενικεύεται σε συμπλέγματα διαφορετικών σχημάτων και μεγεθών, όπως ελλειπτικά συμπλέγματα.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l-G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Ε</a:t>
            </a:r>
            <a:r>
              <a:rPr lang="el-G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υέλικτη επιλογή τεχνικής αρχικοποίησης κέντρων</a:t>
            </a:r>
            <a:endParaRPr lang="el-G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6CFED-623C-3101-CC43-1FFCDA657176}"/>
              </a:ext>
            </a:extLst>
          </p:cNvPr>
          <p:cNvSpPr txBox="1"/>
          <p:nvPr/>
        </p:nvSpPr>
        <p:spPr>
          <a:xfrm>
            <a:off x="3534061" y="358328"/>
            <a:ext cx="5123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Λόγοι επιλογής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k-means</a:t>
            </a:r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 μεθόδου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C4330A-20E2-B0AE-D811-DE45D06999D5}"/>
              </a:ext>
            </a:extLst>
          </p:cNvPr>
          <p:cNvSpPr txBox="1"/>
          <p:nvPr/>
        </p:nvSpPr>
        <p:spPr>
          <a:xfrm>
            <a:off x="4444067" y="402673"/>
            <a:ext cx="3303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Αλγόριθμος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k-means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C923EE-EA94-71A1-8969-4D95D1C147A5}"/>
              </a:ext>
            </a:extLst>
          </p:cNvPr>
          <p:cNvSpPr txBox="1"/>
          <p:nvPr/>
        </p:nvSpPr>
        <p:spPr>
          <a:xfrm>
            <a:off x="697684" y="1333580"/>
            <a:ext cx="1079663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Επιλογή του αριθμού των K συμπλεγμάτων.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Αρχικοποίηση των Κ κέντρων.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Αντιστοίχιση κάθε σημείο δεδομένων στο πλησιέστερο κέντρο, το οποίο θα σχηματίσει Κ συμπλέγματα.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Υπολογισμός της διακύμανσης και τοποθέτηση ενός νέο κέντρου για κάθε σύμπλεγμα.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Επανάληψη των δύο προηγουμένων βημάτων, που σημαίνει εκ νέου αντιστοίχιση κάθε σημείου δεδομένων στο νέο πλησιέστερο κέντρο κάθε συμπλέγματος και υπολογισμός του νέου κέντρου.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Εάν συμβεί κάποια εκ νέου αντιστοίχιση, τότε γίνεται μετάβαση στο τέταρτο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Βήμα, διαφορετικά το μοντέλο έχει ολοκληρωθεί.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063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E0F23-4545-AD49-36A3-55BA09BD4600}"/>
              </a:ext>
            </a:extLst>
          </p:cNvPr>
          <p:cNvSpPr txBox="1"/>
          <p:nvPr/>
        </p:nvSpPr>
        <p:spPr>
          <a:xfrm>
            <a:off x="1558698" y="649345"/>
            <a:ext cx="445633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latin typeface="Calibri" panose="020F0502020204030204" pitchFamily="34" charset="0"/>
                <a:cs typeface="Calibri" panose="020F0502020204030204" pitchFamily="34" charset="0"/>
              </a:rPr>
              <a:t>Υλοποίηση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k-means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8421ACE-180E-D872-345F-4E89CD461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37" y="582313"/>
            <a:ext cx="1052513" cy="1052513"/>
          </a:xfrm>
          <a:prstGeom prst="rect">
            <a:avLst/>
          </a:prstGeom>
        </p:spPr>
      </p:pic>
      <p:pic>
        <p:nvPicPr>
          <p:cNvPr id="6" name="Picture 5" descr="Circle&#10;&#10;Description automatically generated">
            <a:extLst>
              <a:ext uri="{FF2B5EF4-FFF2-40B4-BE49-F238E27FC236}">
                <a16:creationId xmlns:a16="http://schemas.microsoft.com/office/drawing/2014/main" id="{F7E6C18A-F8C1-9D1E-84E8-3BCC794BB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950" y="576208"/>
            <a:ext cx="1962150" cy="1058022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DD1F77A0-3424-9A2F-0563-334E2CF28E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804" y="2643187"/>
            <a:ext cx="9610392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94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36D17C-92FA-01AB-992A-1A6F90BB0F94}"/>
              </a:ext>
            </a:extLst>
          </p:cNvPr>
          <p:cNvSpPr txBox="1"/>
          <p:nvPr/>
        </p:nvSpPr>
        <p:spPr>
          <a:xfrm>
            <a:off x="4328719" y="847896"/>
            <a:ext cx="3534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Elbow </a:t>
            </a:r>
            <a:r>
              <a:rPr lang="el-GR" sz="4000" dirty="0">
                <a:latin typeface="Calibri" panose="020F0502020204030204" pitchFamily="34" charset="0"/>
                <a:cs typeface="Calibri" panose="020F0502020204030204" pitchFamily="34" charset="0"/>
              </a:rPr>
              <a:t>Μέθοδος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1E055B3-C4CC-8C7D-5038-DAAB684C6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350" y="3676722"/>
            <a:ext cx="2972775" cy="2104324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31DFD5B-8D11-3730-96CD-A6A2ADCC7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414" y="3677377"/>
            <a:ext cx="4248586" cy="21036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BC194A-4665-AF1F-B325-569A4193E61B}"/>
              </a:ext>
            </a:extLst>
          </p:cNvPr>
          <p:cNvSpPr txBox="1"/>
          <p:nvPr/>
        </p:nvSpPr>
        <p:spPr>
          <a:xfrm>
            <a:off x="1152220" y="2088859"/>
            <a:ext cx="1017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WCSS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το άθροισμα της τετραγωνικής απόστασης μεταξύ κάθε σημείου και του κέντρου σε ένα σύμπλεγμα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3CAA7FD-F2C6-DBC3-05D1-9652463F2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564" y="2596047"/>
            <a:ext cx="7344871" cy="83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60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44E0AC-F68E-46DF-A24D-222EB2D45F17}"/>
              </a:ext>
            </a:extLst>
          </p:cNvPr>
          <p:cNvSpPr txBox="1"/>
          <p:nvPr/>
        </p:nvSpPr>
        <p:spPr>
          <a:xfrm>
            <a:off x="979714" y="615820"/>
            <a:ext cx="104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60D8A-9BFB-81F4-FA75-132B7BA98357}"/>
              </a:ext>
            </a:extLst>
          </p:cNvPr>
          <p:cNvSpPr txBox="1"/>
          <p:nvPr/>
        </p:nvSpPr>
        <p:spPr>
          <a:xfrm>
            <a:off x="715348" y="615820"/>
            <a:ext cx="104969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Στην Διπλωματική εργασία ασχολούμαστε με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Οπτικοποίηση Δεδομένων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l-G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Ομαδοποίηση Δεδομένων</a:t>
            </a:r>
          </a:p>
          <a:p>
            <a:pPr lvl="1"/>
            <a:endParaRPr lang="el-G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l-GR" sz="3600" u="sng" dirty="0">
                <a:latin typeface="Calibri" panose="020F0502020204030204" pitchFamily="34" charset="0"/>
                <a:cs typeface="Calibri" panose="020F0502020204030204" pitchFamily="34" charset="0"/>
              </a:rPr>
              <a:t>Κατασκευή Ιστοσελίδας</a:t>
            </a:r>
          </a:p>
        </p:txBody>
      </p:sp>
    </p:spTree>
    <p:extLst>
      <p:ext uri="{BB962C8B-B14F-4D97-AF65-F5344CB8AC3E}">
        <p14:creationId xmlns:p14="http://schemas.microsoft.com/office/powerpoint/2010/main" val="3626859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4A9788-9465-785F-9143-587B389D89C8}"/>
              </a:ext>
            </a:extLst>
          </p:cNvPr>
          <p:cNvSpPr txBox="1"/>
          <p:nvPr/>
        </p:nvSpPr>
        <p:spPr>
          <a:xfrm>
            <a:off x="1451579" y="2015734"/>
            <a:ext cx="4158849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Διακομιστής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Βάση Δεδομένων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Ιστοσελίδα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C65FA4-631C-444F-89AA-F891363CC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3C58CC-6818-48FD-9CE0-B43BF88B7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2694E9-2175-4647-803A-3AD63554C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AF6644B0-3A97-CC2C-D9DA-68BA9CF48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257" y="3205822"/>
            <a:ext cx="4613872" cy="1061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188DD1-DEF4-64E5-FC4C-23019F8C5D3C}"/>
              </a:ext>
            </a:extLst>
          </p:cNvPr>
          <p:cNvSpPr txBox="1"/>
          <p:nvPr/>
        </p:nvSpPr>
        <p:spPr>
          <a:xfrm>
            <a:off x="3849236" y="970683"/>
            <a:ext cx="48168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400" dirty="0">
                <a:latin typeface="Calibri" panose="020F0502020204030204" pitchFamily="34" charset="0"/>
                <a:cs typeface="Calibri" panose="020F0502020204030204" pitchFamily="34" charset="0"/>
              </a:rPr>
              <a:t>Κατασκευή Ιστοσελίδας 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37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5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453D989-972A-3915-04D1-0730EAD0951D}"/>
              </a:ext>
            </a:extLst>
          </p:cNvPr>
          <p:cNvSpPr txBox="1"/>
          <p:nvPr/>
        </p:nvSpPr>
        <p:spPr>
          <a:xfrm>
            <a:off x="1451579" y="2015734"/>
            <a:ext cx="562228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Βάση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δεδομένων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είν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αι μια οργανωμένη συλλογή δομημένων πληροφοριών ή δεδομένων, που συνήθως αποθηκεύονται ηλεκτρονικά σε ένα σύστημα υπολογιστή.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νοιχτού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κώδικ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σχεσιακό σύστημα διαχείρισης βάσεων δεδομένων (RDBMS)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67549168-B23F-E9FA-4BB0-C20901D17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190" y="2015734"/>
            <a:ext cx="3450613" cy="34506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77DBF8-DE71-BB97-80DC-51E866F431A3}"/>
              </a:ext>
            </a:extLst>
          </p:cNvPr>
          <p:cNvSpPr txBox="1"/>
          <p:nvPr/>
        </p:nvSpPr>
        <p:spPr>
          <a:xfrm>
            <a:off x="4461754" y="873046"/>
            <a:ext cx="32684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400" dirty="0">
                <a:latin typeface="Calibri" panose="020F0502020204030204" pitchFamily="34" charset="0"/>
                <a:cs typeface="Calibri" panose="020F0502020204030204" pitchFamily="34" charset="0"/>
              </a:rPr>
              <a:t>Βάση Δεδομένων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594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93D0D1F-C0CE-416A-883C-BF1E03F63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BB6862-3393-46CC-9A80-E400B320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D36A4A-123D-46E3-8A64-13B8B3F0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2E2361-DAF1-4420-BBBD-218F4138E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D6F994B-14BC-49BA-B34D-17DF3069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7D7B6FFC-F731-6B50-C395-1486BB411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3" y="1494408"/>
            <a:ext cx="6282918" cy="31100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EC7096-D0A6-471D-AE28-B68D7038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98EB88-99B6-483D-B203-0D5D63100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37658D7-7B5E-EA53-9150-8BD89D2556B9}"/>
              </a:ext>
            </a:extLst>
          </p:cNvPr>
          <p:cNvSpPr txBox="1"/>
          <p:nvPr/>
        </p:nvSpPr>
        <p:spPr>
          <a:xfrm>
            <a:off x="498913" y="2577005"/>
            <a:ext cx="29815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Σχεδιασμός </a:t>
            </a:r>
          </a:p>
          <a:p>
            <a:r>
              <a:rPr lang="el-GR" sz="2800" dirty="0"/>
              <a:t>Βάσης Δεδομένων</a:t>
            </a:r>
          </a:p>
        </p:txBody>
      </p:sp>
    </p:spTree>
    <p:extLst>
      <p:ext uri="{BB962C8B-B14F-4D97-AF65-F5344CB8AC3E}">
        <p14:creationId xmlns:p14="http://schemas.microsoft.com/office/powerpoint/2010/main" val="1372922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E2910-06B7-B661-A249-1D6667619147}"/>
              </a:ext>
            </a:extLst>
          </p:cNvPr>
          <p:cNvSpPr txBox="1"/>
          <p:nvPr/>
        </p:nvSpPr>
        <p:spPr>
          <a:xfrm>
            <a:off x="1451581" y="2015732"/>
            <a:ext cx="417221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Το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Our World in Data ( OWID ) 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είναι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μια επιστημονική διαδικτυακή δημοσίευση που εστιάζει σε 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παγκόσμια προβλήματα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4B2C70D-2AF0-2D76-3858-1F0E4F7BD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716309"/>
            <a:ext cx="4960442" cy="28393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C9B9928-D2F5-4401-4CA7-CD7461F89091}"/>
              </a:ext>
            </a:extLst>
          </p:cNvPr>
          <p:cNvSpPr txBox="1"/>
          <p:nvPr/>
        </p:nvSpPr>
        <p:spPr>
          <a:xfrm>
            <a:off x="2560369" y="966939"/>
            <a:ext cx="19546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400" dirty="0">
                <a:latin typeface="Calibri" panose="020F0502020204030204" pitchFamily="34" charset="0"/>
                <a:cs typeface="Calibri" panose="020F0502020204030204" pitchFamily="34" charset="0"/>
              </a:rPr>
              <a:t>Δεδομένα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69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44E0AC-F68E-46DF-A24D-222EB2D45F17}"/>
              </a:ext>
            </a:extLst>
          </p:cNvPr>
          <p:cNvSpPr txBox="1"/>
          <p:nvPr/>
        </p:nvSpPr>
        <p:spPr>
          <a:xfrm>
            <a:off x="979714" y="615820"/>
            <a:ext cx="104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60D8A-9BFB-81F4-FA75-132B7BA98357}"/>
              </a:ext>
            </a:extLst>
          </p:cNvPr>
          <p:cNvSpPr txBox="1"/>
          <p:nvPr/>
        </p:nvSpPr>
        <p:spPr>
          <a:xfrm>
            <a:off x="715348" y="615820"/>
            <a:ext cx="104969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Στην Διπλωματική εργασία ασχολούμαστε με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Οπτικοποίηση Δεδομένων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l-G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Ομαδοποίηση Δεδομένων</a:t>
            </a:r>
          </a:p>
          <a:p>
            <a:pPr lvl="1"/>
            <a:endParaRPr lang="el-G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Κατασκευή Ιστοσελίδας</a:t>
            </a:r>
          </a:p>
        </p:txBody>
      </p:sp>
    </p:spTree>
    <p:extLst>
      <p:ext uri="{BB962C8B-B14F-4D97-AF65-F5344CB8AC3E}">
        <p14:creationId xmlns:p14="http://schemas.microsoft.com/office/powerpoint/2010/main" val="3246827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7BCA6D-E1DE-60AA-ED57-50D0A1619E38}"/>
              </a:ext>
            </a:extLst>
          </p:cNvPr>
          <p:cNvSpPr txBox="1"/>
          <p:nvPr/>
        </p:nvSpPr>
        <p:spPr>
          <a:xfrm>
            <a:off x="3812596" y="991441"/>
            <a:ext cx="46756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400" dirty="0">
                <a:latin typeface="Calibri" panose="020F0502020204030204" pitchFamily="34" charset="0"/>
                <a:cs typeface="Calibri" panose="020F0502020204030204" pitchFamily="34" charset="0"/>
              </a:rPr>
              <a:t>Επεξεργασία Δεδομένων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097CB2B-158A-C527-D15C-ECDD0C53C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38" y="3294410"/>
            <a:ext cx="3757964" cy="1175171"/>
          </a:xfrm>
          <a:prstGeom prst="rect">
            <a:avLst/>
          </a:prstGeom>
        </p:spPr>
      </p:pic>
      <p:pic>
        <p:nvPicPr>
          <p:cNvPr id="6" name="Picture 5" descr="Radar chart&#10;&#10;Description automatically generated with low confidence">
            <a:extLst>
              <a:ext uri="{FF2B5EF4-FFF2-40B4-BE49-F238E27FC236}">
                <a16:creationId xmlns:a16="http://schemas.microsoft.com/office/drawing/2014/main" id="{95F6E204-E057-7C16-311E-E9F3D3C77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03" y="2534940"/>
            <a:ext cx="6885859" cy="2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93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3D0D1F-C0CE-416A-883C-BF1E03F63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BB6862-3393-46CC-9A80-E400B320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CD36A4A-123D-46E3-8A64-13B8B3F0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12E2361-DAF1-4420-BBBD-218F4138E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D6F994B-14BC-49BA-B34D-17DF3069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9F219D4-010A-B5E2-FD2D-47589FA7F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3" y="1203823"/>
            <a:ext cx="6282918" cy="369121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5EC7096-D0A6-471D-AE28-B68D7038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98EB88-99B6-483D-B203-0D5D63100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225862-32C2-E681-46EA-E103317CB2FF}"/>
              </a:ext>
            </a:extLst>
          </p:cNvPr>
          <p:cNvSpPr txBox="1"/>
          <p:nvPr/>
        </p:nvSpPr>
        <p:spPr>
          <a:xfrm>
            <a:off x="971274" y="2476345"/>
            <a:ext cx="25752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400" dirty="0">
                <a:latin typeface="Calibri" panose="020F0502020204030204" pitchFamily="34" charset="0"/>
                <a:cs typeface="Calibri" panose="020F0502020204030204" pitchFamily="34" charset="0"/>
              </a:rPr>
              <a:t>Επεξεργασία Δεδομένων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736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8AB0ED-C803-9FA0-391C-D215AD2F420C}"/>
              </a:ext>
            </a:extLst>
          </p:cNvPr>
          <p:cNvSpPr txBox="1"/>
          <p:nvPr/>
        </p:nvSpPr>
        <p:spPr>
          <a:xfrm>
            <a:off x="4845695" y="1026667"/>
            <a:ext cx="250060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400" dirty="0">
                <a:latin typeface="Calibri" panose="020F0502020204030204" pitchFamily="34" charset="0"/>
                <a:cs typeface="Calibri" panose="020F0502020204030204" pitchFamily="34" charset="0"/>
              </a:rPr>
              <a:t>Διακομιστής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C20AC-D711-FF3E-8EBF-C769DCDD4966}"/>
              </a:ext>
            </a:extLst>
          </p:cNvPr>
          <p:cNvSpPr txBox="1"/>
          <p:nvPr/>
        </p:nvSpPr>
        <p:spPr>
          <a:xfrm>
            <a:off x="377391" y="2790970"/>
            <a:ext cx="446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solidFill>
                  <a:srgbClr val="191E1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REST</a:t>
            </a:r>
            <a:r>
              <a:rPr lang="en-US" sz="2800" b="1" i="0" dirty="0">
                <a:solidFill>
                  <a:srgbClr val="191E1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0" dirty="0">
                <a:solidFill>
                  <a:srgbClr val="191E1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lang="en-US" sz="2800" b="1" i="0" dirty="0">
                <a:solidFill>
                  <a:srgbClr val="191E1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με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Spring Boot</a:t>
            </a:r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BA30CACB-1906-6116-4938-08D71B4AD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135" y="2181044"/>
            <a:ext cx="2619375" cy="1743075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E2A2C19C-F488-73AF-FD09-502C93103A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25" y="4004884"/>
            <a:ext cx="6811347" cy="198060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D096259D-147C-703F-89F5-57435D31CD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771" y="2295343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79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E3D77A-B79D-9609-FE04-38BDD3A784CD}"/>
              </a:ext>
            </a:extLst>
          </p:cNvPr>
          <p:cNvSpPr txBox="1"/>
          <p:nvPr/>
        </p:nvSpPr>
        <p:spPr>
          <a:xfrm>
            <a:off x="4971661" y="961053"/>
            <a:ext cx="22486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400" dirty="0">
                <a:latin typeface="Calibri" panose="020F0502020204030204" pitchFamily="34" charset="0"/>
                <a:cs typeface="Calibri" panose="020F0502020204030204" pitchFamily="34" charset="0"/>
              </a:rPr>
              <a:t>Ιστοσελίδα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text, clipart, first-aid kit, sign&#10;&#10;Description automatically generated">
            <a:extLst>
              <a:ext uri="{FF2B5EF4-FFF2-40B4-BE49-F238E27FC236}">
                <a16:creationId xmlns:a16="http://schemas.microsoft.com/office/drawing/2014/main" id="{D0184F61-94B4-88D2-D90A-7FF4E01DD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11" y="2493702"/>
            <a:ext cx="2876550" cy="1590675"/>
          </a:xfrm>
          <a:prstGeom prst="rect">
            <a:avLst/>
          </a:prstGeom>
        </p:spPr>
      </p:pic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E3CCAE37-D9AF-077A-B32B-08A9B4449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339" y="2493702"/>
            <a:ext cx="3806650" cy="1590675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7345E727-C9E3-6D9A-5354-0B7A9FA4D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362" y="4534872"/>
            <a:ext cx="33432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59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77564-C5EE-3F1B-4353-4C22B4F08036}"/>
              </a:ext>
            </a:extLst>
          </p:cNvPr>
          <p:cNvSpPr txBox="1"/>
          <p:nvPr/>
        </p:nvSpPr>
        <p:spPr>
          <a:xfrm>
            <a:off x="4141234" y="382554"/>
            <a:ext cx="3909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Σελίδα επιλογής δεικτών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43F1BD-1CD0-D291-A7F6-2CB366169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943" y="1247518"/>
            <a:ext cx="9536113" cy="43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33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77564-C5EE-3F1B-4353-4C22B4F08036}"/>
              </a:ext>
            </a:extLst>
          </p:cNvPr>
          <p:cNvSpPr txBox="1"/>
          <p:nvPr/>
        </p:nvSpPr>
        <p:spPr>
          <a:xfrm>
            <a:off x="4271359" y="382554"/>
            <a:ext cx="3649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Αναζήτηση λέξης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“war”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1E0200-227F-BD5C-59E3-E15241417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819" y="1247518"/>
            <a:ext cx="9582358" cy="43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66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77564-C5EE-3F1B-4353-4C22B4F08036}"/>
              </a:ext>
            </a:extLst>
          </p:cNvPr>
          <p:cNvSpPr txBox="1"/>
          <p:nvPr/>
        </p:nvSpPr>
        <p:spPr>
          <a:xfrm>
            <a:off x="4680990" y="357387"/>
            <a:ext cx="2830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Επιλογές φίλτρων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C1C60-A460-8A91-EE30-F080AE90E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943" y="1247518"/>
            <a:ext cx="9531732" cy="400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38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77564-C5EE-3F1B-4353-4C22B4F08036}"/>
              </a:ext>
            </a:extLst>
          </p:cNvPr>
          <p:cNvSpPr txBox="1"/>
          <p:nvPr/>
        </p:nvSpPr>
        <p:spPr>
          <a:xfrm>
            <a:off x="4069765" y="357387"/>
            <a:ext cx="4052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Πρώτη κατηγορία φίλτρων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C16617-40AA-ABDD-84AB-7C896DD45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129" y="1426191"/>
            <a:ext cx="9503737" cy="400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77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77564-C5EE-3F1B-4353-4C22B4F08036}"/>
              </a:ext>
            </a:extLst>
          </p:cNvPr>
          <p:cNvSpPr txBox="1"/>
          <p:nvPr/>
        </p:nvSpPr>
        <p:spPr>
          <a:xfrm>
            <a:off x="3944189" y="290275"/>
            <a:ext cx="4303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Δεύτερη κατηγορία φίλτρων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69AA65-3048-2D2C-9F36-84385246A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21" y="1130613"/>
            <a:ext cx="9529357" cy="459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52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77564-C5EE-3F1B-4353-4C22B4F08036}"/>
              </a:ext>
            </a:extLst>
          </p:cNvPr>
          <p:cNvSpPr txBox="1"/>
          <p:nvPr/>
        </p:nvSpPr>
        <p:spPr>
          <a:xfrm>
            <a:off x="3929967" y="299606"/>
            <a:ext cx="433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Επιλογή κατηγορίας δεικτών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5E5445-9161-0148-1AE6-D5B9DDEF3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860" y="1128946"/>
            <a:ext cx="9184279" cy="460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4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44E0AC-F68E-46DF-A24D-222EB2D45F17}"/>
              </a:ext>
            </a:extLst>
          </p:cNvPr>
          <p:cNvSpPr txBox="1"/>
          <p:nvPr/>
        </p:nvSpPr>
        <p:spPr>
          <a:xfrm>
            <a:off x="979714" y="615820"/>
            <a:ext cx="104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60D8A-9BFB-81F4-FA75-132B7BA98357}"/>
              </a:ext>
            </a:extLst>
          </p:cNvPr>
          <p:cNvSpPr txBox="1"/>
          <p:nvPr/>
        </p:nvSpPr>
        <p:spPr>
          <a:xfrm>
            <a:off x="715348" y="615820"/>
            <a:ext cx="104969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Στην Διπλωματική εργασία ασχολούμαστε με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l-GR" sz="3600" u="sng" dirty="0">
                <a:latin typeface="Calibri" panose="020F0502020204030204" pitchFamily="34" charset="0"/>
                <a:cs typeface="Calibri" panose="020F0502020204030204" pitchFamily="34" charset="0"/>
              </a:rPr>
              <a:t>Οπτικοποίηση Δεδομένων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l-G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Ομαδοποίηση Δεδομένων</a:t>
            </a:r>
          </a:p>
          <a:p>
            <a:pPr lvl="1"/>
            <a:endParaRPr lang="el-G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Κατασκευή Ιστοσελίδας</a:t>
            </a:r>
          </a:p>
        </p:txBody>
      </p:sp>
    </p:spTree>
    <p:extLst>
      <p:ext uri="{BB962C8B-B14F-4D97-AF65-F5344CB8AC3E}">
        <p14:creationId xmlns:p14="http://schemas.microsoft.com/office/powerpoint/2010/main" val="389853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77564-C5EE-3F1B-4353-4C22B4F08036}"/>
              </a:ext>
            </a:extLst>
          </p:cNvPr>
          <p:cNvSpPr txBox="1"/>
          <p:nvPr/>
        </p:nvSpPr>
        <p:spPr>
          <a:xfrm>
            <a:off x="2241013" y="299606"/>
            <a:ext cx="770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Επιλογή περισσότερων από μία κατηγορίες δεικτών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3AC23-4E7B-9677-7BB4-751B4446E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21" y="1130613"/>
            <a:ext cx="9529357" cy="448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06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77564-C5EE-3F1B-4353-4C22B4F08036}"/>
              </a:ext>
            </a:extLst>
          </p:cNvPr>
          <p:cNvSpPr txBox="1"/>
          <p:nvPr/>
        </p:nvSpPr>
        <p:spPr>
          <a:xfrm>
            <a:off x="4141234" y="382554"/>
            <a:ext cx="3909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Σελίδα επιλογής δεικτών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43F1BD-1CD0-D291-A7F6-2CB366169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943" y="1247518"/>
            <a:ext cx="9536113" cy="43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74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77564-C5EE-3F1B-4353-4C22B4F08036}"/>
              </a:ext>
            </a:extLst>
          </p:cNvPr>
          <p:cNvSpPr txBox="1"/>
          <p:nvPr/>
        </p:nvSpPr>
        <p:spPr>
          <a:xfrm>
            <a:off x="4538375" y="399332"/>
            <a:ext cx="3115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Επιλογή ενός δείκτη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FFE1D-D7C2-61A6-1E70-DB62198E9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941" y="1205084"/>
            <a:ext cx="9536113" cy="444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47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77564-C5EE-3F1B-4353-4C22B4F08036}"/>
              </a:ext>
            </a:extLst>
          </p:cNvPr>
          <p:cNvSpPr txBox="1"/>
          <p:nvPr/>
        </p:nvSpPr>
        <p:spPr>
          <a:xfrm>
            <a:off x="2929592" y="332220"/>
            <a:ext cx="6332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Επιλογή περισσότερους από έναν δείκτες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BC0D9F-BF8C-494C-BB58-2F62A656C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032" y="1247518"/>
            <a:ext cx="9287935" cy="43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08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77564-C5EE-3F1B-4353-4C22B4F08036}"/>
              </a:ext>
            </a:extLst>
          </p:cNvPr>
          <p:cNvSpPr txBox="1"/>
          <p:nvPr/>
        </p:nvSpPr>
        <p:spPr>
          <a:xfrm>
            <a:off x="4141234" y="382554"/>
            <a:ext cx="3909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Σελίδα επιλογής δεικτών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43F1BD-1CD0-D291-A7F6-2CB366169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943" y="1247518"/>
            <a:ext cx="9536113" cy="43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47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77564-C5EE-3F1B-4353-4C22B4F08036}"/>
              </a:ext>
            </a:extLst>
          </p:cNvPr>
          <p:cNvSpPr txBox="1"/>
          <p:nvPr/>
        </p:nvSpPr>
        <p:spPr>
          <a:xfrm>
            <a:off x="4538375" y="399332"/>
            <a:ext cx="3115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Επιλογή ενός δείκτη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878337-F460-2257-AD4F-5B9490C58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939" y="1195316"/>
            <a:ext cx="9536113" cy="446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88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77564-C5EE-3F1B-4353-4C22B4F08036}"/>
              </a:ext>
            </a:extLst>
          </p:cNvPr>
          <p:cNvSpPr txBox="1"/>
          <p:nvPr/>
        </p:nvSpPr>
        <p:spPr>
          <a:xfrm>
            <a:off x="2899879" y="369929"/>
            <a:ext cx="6392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Οπτικοποίηση δεδομένων σε μορφή χάρτη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map of the world&#10;&#10;Description automatically generated with medium confidence">
            <a:extLst>
              <a:ext uri="{FF2B5EF4-FFF2-40B4-BE49-F238E27FC236}">
                <a16:creationId xmlns:a16="http://schemas.microsoft.com/office/drawing/2014/main" id="{D7E98214-A0F6-F2EE-DD64-A4BEEFBE7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941" y="1243011"/>
            <a:ext cx="9536113" cy="437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954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77564-C5EE-3F1B-4353-4C22B4F08036}"/>
              </a:ext>
            </a:extLst>
          </p:cNvPr>
          <p:cNvSpPr txBox="1"/>
          <p:nvPr/>
        </p:nvSpPr>
        <p:spPr>
          <a:xfrm>
            <a:off x="3786168" y="362388"/>
            <a:ext cx="461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Επιλογές παραμέτρων χάρτη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B3172721-16A3-571F-AA35-9618CA7DD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981" y="1143557"/>
            <a:ext cx="6826349" cy="2164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942437-A61D-C21D-D7B7-EABCAAB28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655" y="4436129"/>
            <a:ext cx="6826349" cy="970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C9A479-AC4F-8C92-A5A2-24FF68C0760E}"/>
              </a:ext>
            </a:extLst>
          </p:cNvPr>
          <p:cNvSpPr txBox="1"/>
          <p:nvPr/>
        </p:nvSpPr>
        <p:spPr>
          <a:xfrm>
            <a:off x="267855" y="1995054"/>
            <a:ext cx="441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Επιλογές γεωγραφικών περιοχών 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7ADF4-9412-4DA2-6CF7-5AAC8AD3FD0E}"/>
              </a:ext>
            </a:extLst>
          </p:cNvPr>
          <p:cNvSpPr txBox="1"/>
          <p:nvPr/>
        </p:nvSpPr>
        <p:spPr>
          <a:xfrm>
            <a:off x="267855" y="4690349"/>
            <a:ext cx="441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Επιλογές διαθέσιμων δεικτών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05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77564-C5EE-3F1B-4353-4C22B4F08036}"/>
              </a:ext>
            </a:extLst>
          </p:cNvPr>
          <p:cNvSpPr txBox="1"/>
          <p:nvPr/>
        </p:nvSpPr>
        <p:spPr>
          <a:xfrm>
            <a:off x="3786168" y="362388"/>
            <a:ext cx="461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Επιλογές παραμέτρων χάρτη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B3172721-16A3-571F-AA35-9618CA7DD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981" y="1143557"/>
            <a:ext cx="6826349" cy="2164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C9A479-AC4F-8C92-A5A2-24FF68C0760E}"/>
              </a:ext>
            </a:extLst>
          </p:cNvPr>
          <p:cNvSpPr txBox="1"/>
          <p:nvPr/>
        </p:nvSpPr>
        <p:spPr>
          <a:xfrm>
            <a:off x="267855" y="1995054"/>
            <a:ext cx="441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Επιλογές γεωγραφικών περιοχών 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7ADF4-9412-4DA2-6CF7-5AAC8AD3FD0E}"/>
              </a:ext>
            </a:extLst>
          </p:cNvPr>
          <p:cNvSpPr txBox="1"/>
          <p:nvPr/>
        </p:nvSpPr>
        <p:spPr>
          <a:xfrm>
            <a:off x="267855" y="4690349"/>
            <a:ext cx="441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Επιλογές διαθέσιμων δεικτών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1E1C1-8C9F-DCD9-74EE-7F55BD699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981" y="4283884"/>
            <a:ext cx="6826349" cy="127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45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p of the world&#10;&#10;Description automatically generated with medium confidence">
            <a:extLst>
              <a:ext uri="{FF2B5EF4-FFF2-40B4-BE49-F238E27FC236}">
                <a16:creationId xmlns:a16="http://schemas.microsoft.com/office/drawing/2014/main" id="{012026C1-EED1-DDCC-BBCD-CFF560A25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941" y="1277705"/>
            <a:ext cx="9536113" cy="43025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FAEC9-F590-9C28-A541-1F656727A181}"/>
              </a:ext>
            </a:extLst>
          </p:cNvPr>
          <p:cNvSpPr txBox="1"/>
          <p:nvPr/>
        </p:nvSpPr>
        <p:spPr>
          <a:xfrm>
            <a:off x="2899879" y="369929"/>
            <a:ext cx="6392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Οπτικοποίηση δεδομένων σε μορφή χάρτη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6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7664CA-5518-31B5-88B1-9B0EF378E8CB}"/>
              </a:ext>
            </a:extLst>
          </p:cNvPr>
          <p:cNvSpPr txBox="1"/>
          <p:nvPr/>
        </p:nvSpPr>
        <p:spPr>
          <a:xfrm>
            <a:off x="4099414" y="286316"/>
            <a:ext cx="399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Οπτικοποίηση δεδομένων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6F27D-C0E6-24E9-98CA-B6B083BFB368}"/>
              </a:ext>
            </a:extLst>
          </p:cNvPr>
          <p:cNvSpPr txBox="1"/>
          <p:nvPr/>
        </p:nvSpPr>
        <p:spPr>
          <a:xfrm>
            <a:off x="425034" y="2795171"/>
            <a:ext cx="113419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Μεγάλος όγκος δεδομένων.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Ερμηνεύει πληροφορία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Καθιστά τα δεδομένα πιο φυσικά για την κατανόηση τους από το ανθρώπινο μυαλό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l-G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ιευκολύνει τον εντοπισμό τάσεων, προτύπων και ακραίων στοιχείων σε μεγάλα σύνολα δεδομένων.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40B7BA-B0A3-25CB-1E23-E0E376D5B496}"/>
              </a:ext>
            </a:extLst>
          </p:cNvPr>
          <p:cNvSpPr txBox="1"/>
          <p:nvPr/>
        </p:nvSpPr>
        <p:spPr>
          <a:xfrm>
            <a:off x="595612" y="1015841"/>
            <a:ext cx="110007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Οπτικοποίηση δεδομένων είναι η πρακτική της μετάφρασης πληροφοριών σε ένα οπτικό πλαίσιο, όπως ένας χάρτης ή ένα γράφημα.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18DA1-2D0A-CA7B-BFAA-8827D9FA6A82}"/>
              </a:ext>
            </a:extLst>
          </p:cNvPr>
          <p:cNvSpPr txBox="1"/>
          <p:nvPr/>
        </p:nvSpPr>
        <p:spPr>
          <a:xfrm>
            <a:off x="5001928" y="2123837"/>
            <a:ext cx="2188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Χρησιμότητα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91138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p of the world&#10;&#10;Description automatically generated with medium confidence">
            <a:extLst>
              <a:ext uri="{FF2B5EF4-FFF2-40B4-BE49-F238E27FC236}">
                <a16:creationId xmlns:a16="http://schemas.microsoft.com/office/drawing/2014/main" id="{901F943A-51CE-14D9-BDFD-929F0275F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942" y="1295843"/>
            <a:ext cx="9536113" cy="4266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6239E9-562D-24E4-E940-6FF88F989F62}"/>
              </a:ext>
            </a:extLst>
          </p:cNvPr>
          <p:cNvSpPr txBox="1"/>
          <p:nvPr/>
        </p:nvSpPr>
        <p:spPr>
          <a:xfrm>
            <a:off x="2899879" y="369929"/>
            <a:ext cx="6392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Οπτικοποίηση δεδομένων σε μορφή χάρτη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846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website, map&#10;&#10;Description automatically generated">
            <a:extLst>
              <a:ext uri="{FF2B5EF4-FFF2-40B4-BE49-F238E27FC236}">
                <a16:creationId xmlns:a16="http://schemas.microsoft.com/office/drawing/2014/main" id="{764B1CFF-1D3E-0867-C9B9-BB78DDBFA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941" y="1267441"/>
            <a:ext cx="9536113" cy="4323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49E960-8253-F685-7B39-A06EBD5B71BD}"/>
              </a:ext>
            </a:extLst>
          </p:cNvPr>
          <p:cNvSpPr txBox="1"/>
          <p:nvPr/>
        </p:nvSpPr>
        <p:spPr>
          <a:xfrm>
            <a:off x="2899879" y="369929"/>
            <a:ext cx="6392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Οπτικοποίηση δεδομένων σε μορφή χάρτη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6668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77564-C5EE-3F1B-4353-4C22B4F08036}"/>
              </a:ext>
            </a:extLst>
          </p:cNvPr>
          <p:cNvSpPr txBox="1"/>
          <p:nvPr/>
        </p:nvSpPr>
        <p:spPr>
          <a:xfrm>
            <a:off x="1440470" y="353151"/>
            <a:ext cx="9311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Οπτικοποίηση δεδομένων σε μορφή γραμμικού διαγράμματος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EE0429F-01D8-267B-566F-BE6C77DD7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943" y="1350163"/>
            <a:ext cx="9536113" cy="415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485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77564-C5EE-3F1B-4353-4C22B4F08036}"/>
              </a:ext>
            </a:extLst>
          </p:cNvPr>
          <p:cNvSpPr txBox="1"/>
          <p:nvPr/>
        </p:nvSpPr>
        <p:spPr>
          <a:xfrm>
            <a:off x="3228331" y="355019"/>
            <a:ext cx="573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Επιλογές παραμέτρων διαγραμμάτων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C9A479-AC4F-8C92-A5A2-24FF68C0760E}"/>
              </a:ext>
            </a:extLst>
          </p:cNvPr>
          <p:cNvSpPr txBox="1"/>
          <p:nvPr/>
        </p:nvSpPr>
        <p:spPr>
          <a:xfrm>
            <a:off x="267855" y="1995054"/>
            <a:ext cx="441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Επιλογή είδους διαγράμματος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7ADF4-9412-4DA2-6CF7-5AAC8AD3FD0E}"/>
              </a:ext>
            </a:extLst>
          </p:cNvPr>
          <p:cNvSpPr txBox="1"/>
          <p:nvPr/>
        </p:nvSpPr>
        <p:spPr>
          <a:xfrm>
            <a:off x="267855" y="4690349"/>
            <a:ext cx="441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Επιλογή διαθέσιμων χωρών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AA42196E-DB04-1B8D-BEA1-F5C258E01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184" y="1340088"/>
            <a:ext cx="6830819" cy="1772227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5E54435-5045-D24B-9883-4EF988486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184" y="4164328"/>
            <a:ext cx="6830819" cy="150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668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77564-C5EE-3F1B-4353-4C22B4F08036}"/>
              </a:ext>
            </a:extLst>
          </p:cNvPr>
          <p:cNvSpPr txBox="1"/>
          <p:nvPr/>
        </p:nvSpPr>
        <p:spPr>
          <a:xfrm>
            <a:off x="1440470" y="353151"/>
            <a:ext cx="9311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Οπτικοποίηση δεδομένων σε μορφή γραμμικού διαγράμματος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EE0429F-01D8-267B-566F-BE6C77DD7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943" y="1350163"/>
            <a:ext cx="9536113" cy="415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26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77564-C5EE-3F1B-4353-4C22B4F08036}"/>
              </a:ext>
            </a:extLst>
          </p:cNvPr>
          <p:cNvSpPr txBox="1"/>
          <p:nvPr/>
        </p:nvSpPr>
        <p:spPr>
          <a:xfrm>
            <a:off x="1645297" y="336373"/>
            <a:ext cx="8901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Οπτικοποίηση δεδομένων σε μορφή διαγράμματος ράβδων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2190E18-1957-BA9B-FD58-EF5C8C283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941" y="1333945"/>
            <a:ext cx="9536113" cy="41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147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77564-C5EE-3F1B-4353-4C22B4F08036}"/>
              </a:ext>
            </a:extLst>
          </p:cNvPr>
          <p:cNvSpPr txBox="1"/>
          <p:nvPr/>
        </p:nvSpPr>
        <p:spPr>
          <a:xfrm>
            <a:off x="1550984" y="344762"/>
            <a:ext cx="9090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Οπτικοποίηση δεδομένων σε μορφή διαγράμματος περιοχής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C90A8CC-5A88-0AC6-EB87-58A45BD48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941" y="1317860"/>
            <a:ext cx="9536113" cy="422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417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77564-C5EE-3F1B-4353-4C22B4F08036}"/>
              </a:ext>
            </a:extLst>
          </p:cNvPr>
          <p:cNvSpPr txBox="1"/>
          <p:nvPr/>
        </p:nvSpPr>
        <p:spPr>
          <a:xfrm>
            <a:off x="1441066" y="294428"/>
            <a:ext cx="930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Οπτικοποίηση δεδομένων σε μορφή διαγράμματος διασποράς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E35156C9-ACFB-860E-128F-03009DECF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939" y="1312891"/>
            <a:ext cx="9536113" cy="423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101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77564-C5EE-3F1B-4353-4C22B4F08036}"/>
              </a:ext>
            </a:extLst>
          </p:cNvPr>
          <p:cNvSpPr txBox="1"/>
          <p:nvPr/>
        </p:nvSpPr>
        <p:spPr>
          <a:xfrm>
            <a:off x="2787499" y="311206"/>
            <a:ext cx="6616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Οπτικοποίηση δεδομένων σε μορφή πίνακα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9C92DE28-59FF-11AF-7A69-F67C8EA0B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95" y="1236027"/>
            <a:ext cx="9522198" cy="438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027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77564-C5EE-3F1B-4353-4C22B4F08036}"/>
              </a:ext>
            </a:extLst>
          </p:cNvPr>
          <p:cNvSpPr txBox="1"/>
          <p:nvPr/>
        </p:nvSpPr>
        <p:spPr>
          <a:xfrm>
            <a:off x="2787499" y="311206"/>
            <a:ext cx="6616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Οπτικοποίηση δεδομένων σε μορφή πίνακα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072C461-A0D4-344B-80D4-B682EAC14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05" y="1260258"/>
            <a:ext cx="9453178" cy="433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1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37DCBE-E71C-25AE-A25B-2047CD98011B}"/>
              </a:ext>
            </a:extLst>
          </p:cNvPr>
          <p:cNvSpPr txBox="1"/>
          <p:nvPr/>
        </p:nvSpPr>
        <p:spPr>
          <a:xfrm>
            <a:off x="4237838" y="343949"/>
            <a:ext cx="3716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Τεχνικές οπτικοποίησης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1C1B1-316A-A185-BAF0-CB42FA31EF52}"/>
              </a:ext>
            </a:extLst>
          </p:cNvPr>
          <p:cNvSpPr txBox="1"/>
          <p:nvPr/>
        </p:nvSpPr>
        <p:spPr>
          <a:xfrm>
            <a:off x="2046214" y="1997735"/>
            <a:ext cx="2824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Γραμμικό διάγραμμα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B9DAB-1872-C1E7-37B2-8028E932DACD}"/>
              </a:ext>
            </a:extLst>
          </p:cNvPr>
          <p:cNvSpPr txBox="1"/>
          <p:nvPr/>
        </p:nvSpPr>
        <p:spPr>
          <a:xfrm>
            <a:off x="2046214" y="4425410"/>
            <a:ext cx="27123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Διάγραμμα ράβδων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716B4EE0-A5C6-02CF-0EDC-DCFEB4288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395" y="1078570"/>
            <a:ext cx="5063532" cy="2207662"/>
          </a:xfrm>
          <a:prstGeom prst="rect">
            <a:avLst/>
          </a:prstGeom>
        </p:spPr>
      </p:pic>
      <p:pic>
        <p:nvPicPr>
          <p:cNvPr id="16" name="Picture 1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D2AF21C-1E4B-51AC-567E-E06CB9685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395" y="3497633"/>
            <a:ext cx="5063532" cy="222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645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77564-C5EE-3F1B-4353-4C22B4F08036}"/>
              </a:ext>
            </a:extLst>
          </p:cNvPr>
          <p:cNvSpPr txBox="1"/>
          <p:nvPr/>
        </p:nvSpPr>
        <p:spPr>
          <a:xfrm>
            <a:off x="2787499" y="311206"/>
            <a:ext cx="6616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Οπτικοποίηση δεδομένων σε μορφή πίνακα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E454F397-1FB2-7601-3171-60559CBA6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09" y="1236027"/>
            <a:ext cx="9555970" cy="438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949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77564-C5EE-3F1B-4353-4C22B4F08036}"/>
              </a:ext>
            </a:extLst>
          </p:cNvPr>
          <p:cNvSpPr txBox="1"/>
          <p:nvPr/>
        </p:nvSpPr>
        <p:spPr>
          <a:xfrm>
            <a:off x="2787499" y="311206"/>
            <a:ext cx="6616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Οπτικοποίηση δεδομένων σε μορφή πίνακα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213A5DEF-C487-F659-4D45-636A90B8E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95" y="1223446"/>
            <a:ext cx="9522198" cy="441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983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77564-C5EE-3F1B-4353-4C22B4F08036}"/>
              </a:ext>
            </a:extLst>
          </p:cNvPr>
          <p:cNvSpPr txBox="1"/>
          <p:nvPr/>
        </p:nvSpPr>
        <p:spPr>
          <a:xfrm>
            <a:off x="2336913" y="336373"/>
            <a:ext cx="7518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Αποτελέσματα ομαδοποίησης επιλεγμένου δείκτη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05824E-4CB0-E03F-C1E0-790375CBE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338" y="1263725"/>
            <a:ext cx="8461310" cy="433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821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77564-C5EE-3F1B-4353-4C22B4F08036}"/>
              </a:ext>
            </a:extLst>
          </p:cNvPr>
          <p:cNvSpPr txBox="1"/>
          <p:nvPr/>
        </p:nvSpPr>
        <p:spPr>
          <a:xfrm>
            <a:off x="3228331" y="355019"/>
            <a:ext cx="573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Επιλογές παραμέτρων ομαδοποίησης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C9A479-AC4F-8C92-A5A2-24FF68C0760E}"/>
              </a:ext>
            </a:extLst>
          </p:cNvPr>
          <p:cNvSpPr txBox="1"/>
          <p:nvPr/>
        </p:nvSpPr>
        <p:spPr>
          <a:xfrm>
            <a:off x="1020840" y="1995052"/>
            <a:ext cx="441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Επιλογή αριθμού συμπλεγμάτων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7ADF4-9412-4DA2-6CF7-5AAC8AD3FD0E}"/>
              </a:ext>
            </a:extLst>
          </p:cNvPr>
          <p:cNvSpPr txBox="1"/>
          <p:nvPr/>
        </p:nvSpPr>
        <p:spPr>
          <a:xfrm>
            <a:off x="1020840" y="4126930"/>
            <a:ext cx="484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Επιλογή ανανέωσης αποτελεσμάτων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B5AB94-09FF-CB5F-B1DA-BC67A5BC5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74" y="1320884"/>
            <a:ext cx="3486637" cy="1810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C970E4-F893-75E1-547E-D8CF08711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454" y="4110113"/>
            <a:ext cx="29622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71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77564-C5EE-3F1B-4353-4C22B4F08036}"/>
              </a:ext>
            </a:extLst>
          </p:cNvPr>
          <p:cNvSpPr txBox="1"/>
          <p:nvPr/>
        </p:nvSpPr>
        <p:spPr>
          <a:xfrm>
            <a:off x="2336913" y="336373"/>
            <a:ext cx="7518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Αποτελέσματα ομαδοποίησης επιλεγμένου δείκτη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19538B-3C75-81E4-8666-4C86B7F36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338" y="1293628"/>
            <a:ext cx="8461310" cy="427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17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77564-C5EE-3F1B-4353-4C22B4F08036}"/>
              </a:ext>
            </a:extLst>
          </p:cNvPr>
          <p:cNvSpPr txBox="1"/>
          <p:nvPr/>
        </p:nvSpPr>
        <p:spPr>
          <a:xfrm>
            <a:off x="2929592" y="332220"/>
            <a:ext cx="6332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Επιλογή περισσότερους από έναν δείκτες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C712C-9D19-B1F4-1CE4-660DB4907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031" y="1217587"/>
            <a:ext cx="9287935" cy="44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504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77564-C5EE-3F1B-4353-4C22B4F08036}"/>
              </a:ext>
            </a:extLst>
          </p:cNvPr>
          <p:cNvSpPr txBox="1"/>
          <p:nvPr/>
        </p:nvSpPr>
        <p:spPr>
          <a:xfrm>
            <a:off x="2196107" y="353151"/>
            <a:ext cx="7799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Αποτελέσματα ομαδοποίησης επιλεγμένων δεικτών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7EF352-50A8-E51C-9EF5-B2036F7E9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704" y="1253971"/>
            <a:ext cx="8524575" cy="435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251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77564-C5EE-3F1B-4353-4C22B4F08036}"/>
              </a:ext>
            </a:extLst>
          </p:cNvPr>
          <p:cNvSpPr txBox="1"/>
          <p:nvPr/>
        </p:nvSpPr>
        <p:spPr>
          <a:xfrm>
            <a:off x="3771534" y="355019"/>
            <a:ext cx="4648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Αποτελέσματα ομαδοποίησης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C9A479-AC4F-8C92-A5A2-24FF68C0760E}"/>
              </a:ext>
            </a:extLst>
          </p:cNvPr>
          <p:cNvSpPr txBox="1"/>
          <p:nvPr/>
        </p:nvSpPr>
        <p:spPr>
          <a:xfrm>
            <a:off x="621082" y="1995053"/>
            <a:ext cx="3708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Κέντρα και τυπική απόκλιση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7ADF4-9412-4DA2-6CF7-5AAC8AD3FD0E}"/>
              </a:ext>
            </a:extLst>
          </p:cNvPr>
          <p:cNvSpPr txBox="1"/>
          <p:nvPr/>
        </p:nvSpPr>
        <p:spPr>
          <a:xfrm>
            <a:off x="621082" y="4306330"/>
            <a:ext cx="2373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Τυπική απόκλιση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B1DD4-619B-C1EF-0E90-6BB0CFBB1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865" y="1902036"/>
            <a:ext cx="5791200" cy="64770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AB3D999-D46E-058C-5112-F7C5A2453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054" y="3429000"/>
            <a:ext cx="4154822" cy="221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458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1633913-E855-9E3A-68D8-54193859D378}"/>
              </a:ext>
            </a:extLst>
          </p:cNvPr>
          <p:cNvSpPr txBox="1"/>
          <p:nvPr/>
        </p:nvSpPr>
        <p:spPr>
          <a:xfrm>
            <a:off x="1096324" y="3179652"/>
            <a:ext cx="24616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l-GR" sz="3400" dirty="0">
                <a:latin typeface="Calibri" panose="020F0502020204030204" pitchFamily="34" charset="0"/>
                <a:cs typeface="Calibri" panose="020F0502020204030204" pitchFamily="34" charset="0"/>
              </a:rPr>
              <a:t>Μελλοντικές επεκτάσεις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0" name="TextBox 2">
            <a:extLst>
              <a:ext uri="{FF2B5EF4-FFF2-40B4-BE49-F238E27FC236}">
                <a16:creationId xmlns:a16="http://schemas.microsoft.com/office/drawing/2014/main" id="{E0F830B6-7141-6BB0-0E28-7B19E69792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4823164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65019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6ECD0C-1A0C-1E8D-A177-D49A40BB878C}"/>
              </a:ext>
            </a:extLst>
          </p:cNvPr>
          <p:cNvSpPr txBox="1"/>
          <p:nvPr/>
        </p:nvSpPr>
        <p:spPr>
          <a:xfrm>
            <a:off x="1557071" y="1584552"/>
            <a:ext cx="9099255" cy="2537251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cap="all" dirty="0" err="1">
                <a:solidFill>
                  <a:srgbClr val="454545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Ευχ</a:t>
            </a:r>
            <a:r>
              <a:rPr lang="en-US" sz="7200" cap="all" dirty="0">
                <a:solidFill>
                  <a:srgbClr val="454545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αριστ</a:t>
            </a:r>
            <a:r>
              <a:rPr lang="el-GR" sz="7200" cap="all" dirty="0">
                <a:solidFill>
                  <a:srgbClr val="454545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ω</a:t>
            </a:r>
            <a:r>
              <a:rPr lang="en-US" sz="7200" cap="all" dirty="0">
                <a:solidFill>
                  <a:srgbClr val="454545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sz="7200" cap="all" dirty="0" err="1">
                <a:solidFill>
                  <a:srgbClr val="454545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γι</a:t>
            </a:r>
            <a:r>
              <a:rPr lang="en-US" sz="7200" cap="all" dirty="0">
                <a:solidFill>
                  <a:srgbClr val="454545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α τον χρ</a:t>
            </a:r>
            <a:r>
              <a:rPr lang="el-GR" sz="7200" cap="all" dirty="0">
                <a:solidFill>
                  <a:srgbClr val="454545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ο</a:t>
            </a:r>
            <a:r>
              <a:rPr lang="en-US" sz="7200" cap="all" dirty="0" err="1">
                <a:solidFill>
                  <a:srgbClr val="454545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νο</a:t>
            </a:r>
            <a:r>
              <a:rPr lang="en-US" sz="7200" cap="all" dirty="0">
                <a:solidFill>
                  <a:srgbClr val="454545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σας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568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37DCBE-E71C-25AE-A25B-2047CD98011B}"/>
              </a:ext>
            </a:extLst>
          </p:cNvPr>
          <p:cNvSpPr txBox="1"/>
          <p:nvPr/>
        </p:nvSpPr>
        <p:spPr>
          <a:xfrm>
            <a:off x="4237838" y="343949"/>
            <a:ext cx="3716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Τεχνικές οπτικοποίησης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1C1B1-316A-A185-BAF0-CB42FA31EF52}"/>
              </a:ext>
            </a:extLst>
          </p:cNvPr>
          <p:cNvSpPr txBox="1"/>
          <p:nvPr/>
        </p:nvSpPr>
        <p:spPr>
          <a:xfrm>
            <a:off x="2046213" y="1997735"/>
            <a:ext cx="2787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Διάγραμμα περιοχής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B9DAB-1872-C1E7-37B2-8028E932DACD}"/>
              </a:ext>
            </a:extLst>
          </p:cNvPr>
          <p:cNvSpPr txBox="1"/>
          <p:nvPr/>
        </p:nvSpPr>
        <p:spPr>
          <a:xfrm>
            <a:off x="2046214" y="4425410"/>
            <a:ext cx="30669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Διάγραμμα διασποράς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BA81AC6-EEFD-5EC5-48CA-7009CA600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395" y="1078569"/>
            <a:ext cx="5024959" cy="2224887"/>
          </a:xfrm>
          <a:prstGeom prst="rect">
            <a:avLst/>
          </a:prstGeom>
        </p:spPr>
      </p:pic>
      <p:pic>
        <p:nvPicPr>
          <p:cNvPr id="8" name="Picture 7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290E215E-D787-ACCE-A438-D4E3EBB3F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395" y="3497632"/>
            <a:ext cx="5013158" cy="222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4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37DCBE-E71C-25AE-A25B-2047CD98011B}"/>
              </a:ext>
            </a:extLst>
          </p:cNvPr>
          <p:cNvSpPr txBox="1"/>
          <p:nvPr/>
        </p:nvSpPr>
        <p:spPr>
          <a:xfrm>
            <a:off x="4497204" y="271969"/>
            <a:ext cx="3197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Τεχνικές οπτικοποίησης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1C1B1-316A-A185-BAF0-CB42FA31EF52}"/>
              </a:ext>
            </a:extLst>
          </p:cNvPr>
          <p:cNvSpPr txBox="1"/>
          <p:nvPr/>
        </p:nvSpPr>
        <p:spPr>
          <a:xfrm>
            <a:off x="2046213" y="1997735"/>
            <a:ext cx="3197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Γεωγραφικό διάγραμμα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B9DAB-1872-C1E7-37B2-8028E932DACD}"/>
              </a:ext>
            </a:extLst>
          </p:cNvPr>
          <p:cNvSpPr txBox="1"/>
          <p:nvPr/>
        </p:nvSpPr>
        <p:spPr>
          <a:xfrm>
            <a:off x="2046214" y="4425410"/>
            <a:ext cx="12941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Πίνακας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Graphical user interface, website, map&#10;&#10;Description automatically generated">
            <a:extLst>
              <a:ext uri="{FF2B5EF4-FFF2-40B4-BE49-F238E27FC236}">
                <a16:creationId xmlns:a16="http://schemas.microsoft.com/office/drawing/2014/main" id="{EB1C7AAB-B2F5-3A4E-C895-2CAC539F5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395" y="1046063"/>
            <a:ext cx="5013158" cy="2272674"/>
          </a:xfrm>
          <a:prstGeom prst="rect">
            <a:avLst/>
          </a:prstGeom>
        </p:spPr>
      </p:pic>
      <p:pic>
        <p:nvPicPr>
          <p:cNvPr id="10" name="Picture 9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EBCFEF30-9083-82F8-B876-5372FDF6A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395" y="3448917"/>
            <a:ext cx="5013158" cy="232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9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44E0AC-F68E-46DF-A24D-222EB2D45F17}"/>
              </a:ext>
            </a:extLst>
          </p:cNvPr>
          <p:cNvSpPr txBox="1"/>
          <p:nvPr/>
        </p:nvSpPr>
        <p:spPr>
          <a:xfrm>
            <a:off x="979714" y="615820"/>
            <a:ext cx="104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60D8A-9BFB-81F4-FA75-132B7BA98357}"/>
              </a:ext>
            </a:extLst>
          </p:cNvPr>
          <p:cNvSpPr txBox="1"/>
          <p:nvPr/>
        </p:nvSpPr>
        <p:spPr>
          <a:xfrm>
            <a:off x="715348" y="615820"/>
            <a:ext cx="104969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Στην Διπλωματική εργασία ασχολούμαστε με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Οπτικοποίηση Δεδομένων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l-G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l-GR" sz="3600" u="sng" dirty="0">
                <a:latin typeface="Calibri" panose="020F0502020204030204" pitchFamily="34" charset="0"/>
                <a:cs typeface="Calibri" panose="020F0502020204030204" pitchFamily="34" charset="0"/>
              </a:rPr>
              <a:t>Ομαδοποίηση Δεδομένων</a:t>
            </a:r>
          </a:p>
          <a:p>
            <a:pPr lvl="1"/>
            <a:endParaRPr lang="el-G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Κατασκευή Ιστοσελίδας</a:t>
            </a:r>
          </a:p>
        </p:txBody>
      </p:sp>
    </p:spTree>
    <p:extLst>
      <p:ext uri="{BB962C8B-B14F-4D97-AF65-F5344CB8AC3E}">
        <p14:creationId xmlns:p14="http://schemas.microsoft.com/office/powerpoint/2010/main" val="1254077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FC7B4F-1F45-7585-BD54-121248F29CFC}"/>
              </a:ext>
            </a:extLst>
          </p:cNvPr>
          <p:cNvSpPr txBox="1"/>
          <p:nvPr/>
        </p:nvSpPr>
        <p:spPr>
          <a:xfrm>
            <a:off x="4053270" y="2197322"/>
            <a:ext cx="4085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Ομαδοποίηση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(Clustering)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96201-210C-FE53-0805-1C3EBBBA5A5E}"/>
              </a:ext>
            </a:extLst>
          </p:cNvPr>
          <p:cNvSpPr txBox="1"/>
          <p:nvPr/>
        </p:nvSpPr>
        <p:spPr>
          <a:xfrm>
            <a:off x="443210" y="3045901"/>
            <a:ext cx="113055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Διαίρεσης του πληθυσμού ή των σημείων δεδομένων σε έναν αριθμό ομάδων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Τα δεδομένα στις ίδιες ομάδες να είναι πιο όμοια με άλλα δεδομένα της ίδια ομάδα και ανόμοια με τα δεδομένα άλλων ομάδων.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Ανήκει στην κατηγορία της μάθησης χωρίς επίβλεψη.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10860-1015-F998-7608-C021B0E8FAE2}"/>
              </a:ext>
            </a:extLst>
          </p:cNvPr>
          <p:cNvSpPr txBox="1"/>
          <p:nvPr/>
        </p:nvSpPr>
        <p:spPr>
          <a:xfrm>
            <a:off x="4598557" y="192387"/>
            <a:ext cx="2994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Μηχανική Μάθηση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8F75AF-3D7E-AB61-2A57-2E958069F0B2}"/>
              </a:ext>
            </a:extLst>
          </p:cNvPr>
          <p:cNvSpPr txBox="1"/>
          <p:nvPr/>
        </p:nvSpPr>
        <p:spPr>
          <a:xfrm>
            <a:off x="443211" y="1040966"/>
            <a:ext cx="11002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Δίνεται η </a:t>
            </a:r>
            <a:r>
              <a:rPr lang="el-G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δυνατότητα στον υπολογιστή να μαθαίνει να παίρνει αποφάσεις από τα δεδομένα χωρίς να έχει προγραμματιστεί ρητά για αυτό.</a:t>
            </a:r>
            <a:r>
              <a:rPr lang="el-G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28700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4662</TotalTime>
  <Words>741</Words>
  <Application>Microsoft Office PowerPoint</Application>
  <PresentationFormat>Widescreen</PresentationFormat>
  <Paragraphs>172</Paragraphs>
  <Slides>59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Gill Sans MT</vt:lpstr>
      <vt:lpstr>Gallery</vt:lpstr>
      <vt:lpstr>ΤμΗμα Μηχανικων Η/Υ και Πληροφορικης Πολυτεχνικη Σχολη Πανεπιστημιο Ιωαννινων, Ιουλιος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Τμήμα Μηχανικών Η/Υ και Πληροφορικής Πολυτεχνική Σχολή Πανεπιστήμιο Ιωαννίνων, Ιούλιος 2022</dc:title>
  <dc:creator>DIMITRIOS KOLIATOS</dc:creator>
  <cp:lastModifiedBy>DIMITRIOS KOLIATOS</cp:lastModifiedBy>
  <cp:revision>8</cp:revision>
  <dcterms:created xsi:type="dcterms:W3CDTF">2022-07-07T15:20:34Z</dcterms:created>
  <dcterms:modified xsi:type="dcterms:W3CDTF">2022-07-12T00:41:46Z</dcterms:modified>
</cp:coreProperties>
</file>