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42" r:id="rId5"/>
    <p:sldId id="343" r:id="rId6"/>
    <p:sldId id="347" r:id="rId7"/>
    <p:sldId id="345" r:id="rId8"/>
    <p:sldId id="346" r:id="rId9"/>
    <p:sldId id="344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C3738-6C90-E7AD-9911-B0731315117D}" v="81" dt="2020-01-17T08:51:42.745"/>
    <p1510:client id="{77CB011A-C8C2-483B-3A83-CA8C42A1E728}" v="261" dt="2020-01-17T03:01:57.969"/>
    <p1510:client id="{953DFBAF-5037-6DDA-72D4-083149493BC1}" v="1" dt="2020-01-17T03:03:04.169"/>
    <p1510:client id="{A4532C36-9C57-F35D-34F9-D451FC7799F8}" v="463" dt="2020-01-17T08:27:51.049"/>
    <p1510:client id="{CE3B726E-3DBB-D286-909A-DB58C4073D54}" v="1122" dt="2020-01-15T20:12:52.849"/>
    <p1510:client id="{E4E244AF-0479-8A8D-D8CB-E244AFA639A0}" v="103" dt="2020-01-15T21:06:39.840"/>
    <p1510:client id="{E9EE8D9A-1BE5-042D-FBC8-59F4F5AAF63C}" v="152" dt="2020-01-15T22:22:3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908" y="10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387078" y="191211"/>
            <a:ext cx="7581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</a:rPr>
              <a:t>Facial Expression </a:t>
            </a:r>
            <a:r>
              <a:rPr lang="en-US" sz="4800" b="1">
                <a:solidFill>
                  <a:schemeClr val="bg1"/>
                </a:solidFill>
              </a:rPr>
              <a:t>Recognition in Real-Time</a:t>
            </a:r>
            <a:endParaRPr lang="en-US" sz="48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098041" y="1968223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50">
                <a:solidFill>
                  <a:schemeClr val="bg1"/>
                </a:solidFill>
                <a:cs typeface="Arial"/>
              </a:rPr>
              <a:t>Determining Mood from Facial Expressions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752A34F-2EEE-4BB3-9FE9-2CE9C4526FDC}"/>
              </a:ext>
            </a:extLst>
          </p:cNvPr>
          <p:cNvSpPr txBox="1"/>
          <p:nvPr/>
        </p:nvSpPr>
        <p:spPr>
          <a:xfrm>
            <a:off x="5640686" y="5403252"/>
            <a:ext cx="78355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/>
              </a:rPr>
              <a:t>Dimitar</a:t>
            </a:r>
            <a:r>
              <a:rPr lang="en-US" altLang="ko-KR" sz="2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/>
              </a:rPr>
              <a:t>Mihaylov</a:t>
            </a:r>
            <a:endParaRPr lang="en-US" altLang="ko-KR" sz="2400" b="1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/>
              </a:rPr>
              <a:t>Supervisor: Michael Cashmore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/>
              </a:rPr>
              <a:t>Second Marker: Marilyn Lennon</a:t>
            </a:r>
            <a:endParaRPr lang="en-US" altLang="ko-KR" sz="2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6750921" y="398272"/>
            <a:ext cx="53205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/>
              </a:rPr>
              <a:t>Aims and Objectives</a:t>
            </a:r>
            <a:endParaRPr lang="en-US" altLang="ko-KR" sz="4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0157A6-29D8-4B97-9312-587A372BB6F5}"/>
              </a:ext>
            </a:extLst>
          </p:cNvPr>
          <p:cNvSpPr/>
          <p:nvPr/>
        </p:nvSpPr>
        <p:spPr>
          <a:xfrm>
            <a:off x="6494840" y="1400667"/>
            <a:ext cx="5694043" cy="545127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DB192-706C-42F4-94AC-F2E157EABD54}"/>
              </a:ext>
            </a:extLst>
          </p:cNvPr>
          <p:cNvGrpSpPr/>
          <p:nvPr/>
        </p:nvGrpSpPr>
        <p:grpSpPr>
          <a:xfrm>
            <a:off x="6581958" y="1912110"/>
            <a:ext cx="5501856" cy="973873"/>
            <a:chOff x="4166562" y="1710827"/>
            <a:chExt cx="5501856" cy="9738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777FCA-D068-42E4-A826-2E421C3370D2}"/>
                </a:ext>
              </a:extLst>
            </p:cNvPr>
            <p:cNvGrpSpPr/>
            <p:nvPr/>
          </p:nvGrpSpPr>
          <p:grpSpPr>
            <a:xfrm>
              <a:off x="5142254" y="1761370"/>
              <a:ext cx="4526164" cy="923330"/>
              <a:chOff x="5142254" y="1761370"/>
              <a:chExt cx="4526164" cy="923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6E0918-3065-4E4E-AE06-51A6F8485A95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7D20D-F2F5-4261-AEC0-022E7E0FFC00}"/>
                  </a:ext>
                </a:extLst>
              </p:cNvPr>
              <p:cNvSpPr txBox="1"/>
              <p:nvPr/>
            </p:nvSpPr>
            <p:spPr>
              <a:xfrm>
                <a:off x="5142254" y="176137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/>
                  </a:rPr>
                  <a:t>Build, train and evaluate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/>
                  </a:rPr>
                  <a:t>ConvNet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/>
                  </a:rPr>
                  <a:t>/ResNet model</a:t>
                </a:r>
                <a:endParaRPr lang="en-US" altLang="ko-KR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07B22F-5ACC-4DBA-B89C-BAC0E4A5E4B4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B504E-BC89-4464-84C0-37FE4CB310AC}"/>
              </a:ext>
            </a:extLst>
          </p:cNvPr>
          <p:cNvGrpSpPr/>
          <p:nvPr/>
        </p:nvGrpSpPr>
        <p:grpSpPr>
          <a:xfrm>
            <a:off x="6581958" y="3281973"/>
            <a:ext cx="5501856" cy="973873"/>
            <a:chOff x="4166562" y="2836275"/>
            <a:chExt cx="5501856" cy="9738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EF5E3B-B341-4F1F-BF1B-93E8C8C9A2CA}"/>
                </a:ext>
              </a:extLst>
            </p:cNvPr>
            <p:cNvGrpSpPr/>
            <p:nvPr/>
          </p:nvGrpSpPr>
          <p:grpSpPr>
            <a:xfrm>
              <a:off x="5142254" y="2886818"/>
              <a:ext cx="4526164" cy="923330"/>
              <a:chOff x="5142254" y="2886818"/>
              <a:chExt cx="4526164" cy="9233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F57847-81E8-443C-9F3E-E1DA35A9BD0B}"/>
                  </a:ext>
                </a:extLst>
              </p:cNvPr>
              <p:cNvSpPr txBox="1"/>
              <p:nvPr/>
            </p:nvSpPr>
            <p:spPr>
              <a:xfrm>
                <a:off x="5160726" y="331131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ea typeface="FZShuTi"/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3D3DB-4655-470E-A754-F236546E6227}"/>
                  </a:ext>
                </a:extLst>
              </p:cNvPr>
              <p:cNvSpPr txBox="1"/>
              <p:nvPr/>
            </p:nvSpPr>
            <p:spPr>
              <a:xfrm>
                <a:off x="5142254" y="2886818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Compare performance with existing techniques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9A24-6ED9-4A5C-98A7-C91AADB03280}"/>
                </a:ext>
              </a:extLst>
            </p:cNvPr>
            <p:cNvSpPr txBox="1"/>
            <p:nvPr/>
          </p:nvSpPr>
          <p:spPr>
            <a:xfrm>
              <a:off x="4166562" y="283627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65664-03D0-431E-81A5-04173EB00E3B}"/>
              </a:ext>
            </a:extLst>
          </p:cNvPr>
          <p:cNvGrpSpPr/>
          <p:nvPr/>
        </p:nvGrpSpPr>
        <p:grpSpPr>
          <a:xfrm>
            <a:off x="6581958" y="4666213"/>
            <a:ext cx="5501856" cy="1804869"/>
            <a:chOff x="4166562" y="3990477"/>
            <a:chExt cx="5501856" cy="18048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9BDB10-B6FB-4B21-B8CF-82933A54253D}"/>
                </a:ext>
              </a:extLst>
            </p:cNvPr>
            <p:cNvGrpSpPr/>
            <p:nvPr/>
          </p:nvGrpSpPr>
          <p:grpSpPr>
            <a:xfrm>
              <a:off x="5142254" y="4041020"/>
              <a:ext cx="4526164" cy="1754326"/>
              <a:chOff x="5142254" y="4041020"/>
              <a:chExt cx="4526164" cy="175432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6587D1-97B8-4FB6-BD02-77A01BF0C51A}"/>
                  </a:ext>
                </a:extLst>
              </p:cNvPr>
              <p:cNvSpPr txBox="1"/>
              <p:nvPr/>
            </p:nvSpPr>
            <p:spPr>
              <a:xfrm>
                <a:off x="5160726" y="44655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27D7C-4464-4CB1-9495-526F54EA2606}"/>
                  </a:ext>
                </a:extLst>
              </p:cNvPr>
              <p:cNvSpPr txBox="1"/>
              <p:nvPr/>
            </p:nvSpPr>
            <p:spPr>
              <a:xfrm>
                <a:off x="5142254" y="4041020"/>
                <a:ext cx="4507692" cy="1754326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00" b="1" dirty="0">
                    <a:solidFill>
                      <a:schemeClr val="bg1"/>
                    </a:solidFill>
                    <a:ea typeface="+mn-lt"/>
                    <a:cs typeface="+mn-lt"/>
                  </a:rPr>
                  <a:t>Develop an app with real-</a:t>
                </a:r>
                <a:r>
                  <a:rPr lang="en-US" sz="2700" b="1">
                    <a:solidFill>
                      <a:schemeClr val="bg1"/>
                    </a:solidFill>
                    <a:ea typeface="+mn-lt"/>
                    <a:cs typeface="+mn-lt"/>
                  </a:rPr>
                  <a:t>time facial expression recognition</a:t>
                </a:r>
              </a:p>
              <a:p>
                <a:endParaRPr lang="en-US" altLang="ko-KR" sz="2700" b="1" dirty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D70B7B-F948-41D6-A60C-32ED20C6E692}"/>
                </a:ext>
              </a:extLst>
            </p:cNvPr>
            <p:cNvSpPr txBox="1"/>
            <p:nvPr/>
          </p:nvSpPr>
          <p:spPr>
            <a:xfrm>
              <a:off x="4166562" y="39904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3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5773261" y="642688"/>
            <a:ext cx="80522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/>
              </a:rPr>
              <a:t>Summary of Related Work</a:t>
            </a:r>
            <a:endParaRPr lang="en-US" altLang="ko-KR" sz="40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0157A6-29D8-4B97-9312-587A372BB6F5}"/>
              </a:ext>
            </a:extLst>
          </p:cNvPr>
          <p:cNvSpPr/>
          <p:nvPr/>
        </p:nvSpPr>
        <p:spPr>
          <a:xfrm>
            <a:off x="6466085" y="1903874"/>
            <a:ext cx="5722798" cy="4948063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DB192-706C-42F4-94AC-F2E157EABD54}"/>
              </a:ext>
            </a:extLst>
          </p:cNvPr>
          <p:cNvGrpSpPr/>
          <p:nvPr/>
        </p:nvGrpSpPr>
        <p:grpSpPr>
          <a:xfrm>
            <a:off x="6581958" y="1912110"/>
            <a:ext cx="5501856" cy="830997"/>
            <a:chOff x="4166562" y="1710827"/>
            <a:chExt cx="5501856" cy="8309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777FCA-D068-42E4-A826-2E421C3370D2}"/>
                </a:ext>
              </a:extLst>
            </p:cNvPr>
            <p:cNvGrpSpPr/>
            <p:nvPr/>
          </p:nvGrpSpPr>
          <p:grpSpPr>
            <a:xfrm>
              <a:off x="5142254" y="1761370"/>
              <a:ext cx="4526164" cy="701496"/>
              <a:chOff x="5142254" y="1761370"/>
              <a:chExt cx="4526164" cy="70149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6E0918-3065-4E4E-AE06-51A6F8485A95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7D20D-F2F5-4261-AEC0-022E7E0FFC00}"/>
                  </a:ext>
                </a:extLst>
              </p:cNvPr>
              <p:cNvSpPr txBox="1"/>
              <p:nvPr/>
            </p:nvSpPr>
            <p:spPr>
              <a:xfrm>
                <a:off x="5142254" y="176137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Image Pre-processing</a:t>
                </a:r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07B22F-5ACC-4DBA-B89C-BAC0E4A5E4B4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B504E-BC89-4464-84C0-37FE4CB310AC}"/>
              </a:ext>
            </a:extLst>
          </p:cNvPr>
          <p:cNvGrpSpPr/>
          <p:nvPr/>
        </p:nvGrpSpPr>
        <p:grpSpPr>
          <a:xfrm>
            <a:off x="6581958" y="3281973"/>
            <a:ext cx="5501856" cy="830997"/>
            <a:chOff x="4166562" y="2836275"/>
            <a:chExt cx="5501856" cy="8309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EF5E3B-B341-4F1F-BF1B-93E8C8C9A2CA}"/>
                </a:ext>
              </a:extLst>
            </p:cNvPr>
            <p:cNvGrpSpPr/>
            <p:nvPr/>
          </p:nvGrpSpPr>
          <p:grpSpPr>
            <a:xfrm>
              <a:off x="5142254" y="2886818"/>
              <a:ext cx="4526164" cy="701496"/>
              <a:chOff x="5142254" y="2886818"/>
              <a:chExt cx="4526164" cy="70149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F57847-81E8-443C-9F3E-E1DA35A9BD0B}"/>
                  </a:ext>
                </a:extLst>
              </p:cNvPr>
              <p:cNvSpPr txBox="1"/>
              <p:nvPr/>
            </p:nvSpPr>
            <p:spPr>
              <a:xfrm>
                <a:off x="5160726" y="331131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ea typeface="FZShuTi"/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3D3DB-4655-470E-A754-F236546E6227}"/>
                  </a:ext>
                </a:extLst>
              </p:cNvPr>
              <p:cNvSpPr txBox="1"/>
              <p:nvPr/>
            </p:nvSpPr>
            <p:spPr>
              <a:xfrm>
                <a:off x="5142254" y="2886818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Feature Extraction</a:t>
                </a:r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9A24-6ED9-4A5C-98A7-C91AADB03280}"/>
                </a:ext>
              </a:extLst>
            </p:cNvPr>
            <p:cNvSpPr txBox="1"/>
            <p:nvPr/>
          </p:nvSpPr>
          <p:spPr>
            <a:xfrm>
              <a:off x="4166562" y="283627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65664-03D0-431E-81A5-04173EB00E3B}"/>
              </a:ext>
            </a:extLst>
          </p:cNvPr>
          <p:cNvGrpSpPr/>
          <p:nvPr/>
        </p:nvGrpSpPr>
        <p:grpSpPr>
          <a:xfrm>
            <a:off x="6581958" y="4666213"/>
            <a:ext cx="5501856" cy="973873"/>
            <a:chOff x="4166562" y="3990477"/>
            <a:chExt cx="5501856" cy="9738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9BDB10-B6FB-4B21-B8CF-82933A54253D}"/>
                </a:ext>
              </a:extLst>
            </p:cNvPr>
            <p:cNvGrpSpPr/>
            <p:nvPr/>
          </p:nvGrpSpPr>
          <p:grpSpPr>
            <a:xfrm>
              <a:off x="5142254" y="4041020"/>
              <a:ext cx="4526164" cy="923330"/>
              <a:chOff x="5142254" y="4041020"/>
              <a:chExt cx="4526164" cy="92333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6587D1-97B8-4FB6-BD02-77A01BF0C51A}"/>
                  </a:ext>
                </a:extLst>
              </p:cNvPr>
              <p:cNvSpPr txBox="1"/>
              <p:nvPr/>
            </p:nvSpPr>
            <p:spPr>
              <a:xfrm>
                <a:off x="5160726" y="44655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27D7C-4464-4CB1-9495-526F54EA2606}"/>
                  </a:ext>
                </a:extLst>
              </p:cNvPr>
              <p:cNvSpPr txBox="1"/>
              <p:nvPr/>
            </p:nvSpPr>
            <p:spPr>
              <a:xfrm>
                <a:off x="5142254" y="404102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00" b="1">
                    <a:solidFill>
                      <a:schemeClr val="bg1"/>
                    </a:solidFill>
                    <a:ea typeface="+mn-lt"/>
                    <a:cs typeface="+mn-lt"/>
                  </a:rPr>
                  <a:t>Image Classfication</a:t>
                </a:r>
                <a:endParaRPr lang="en-US" sz="2700" b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endParaRPr lang="en-US" altLang="ko-KR" sz="2700" b="1" dirty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D70B7B-F948-41D6-A60C-32ED20C6E692}"/>
                </a:ext>
              </a:extLst>
            </p:cNvPr>
            <p:cNvSpPr txBox="1"/>
            <p:nvPr/>
          </p:nvSpPr>
          <p:spPr>
            <a:xfrm>
              <a:off x="4166562" y="39904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3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853D11-7A14-4EE4-9B5F-BD819AAA5648}"/>
              </a:ext>
            </a:extLst>
          </p:cNvPr>
          <p:cNvSpPr/>
          <p:nvPr/>
        </p:nvSpPr>
        <p:spPr>
          <a:xfrm>
            <a:off x="5545932" y="2162666"/>
            <a:ext cx="6642949" cy="3812251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5672620" y="391084"/>
            <a:ext cx="63988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lt"/>
                <a:cs typeface="Arial"/>
              </a:rPr>
              <a:t>Project Specification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777FCA-D068-42E4-A826-2E421C3370D2}"/>
              </a:ext>
            </a:extLst>
          </p:cNvPr>
          <p:cNvGrpSpPr/>
          <p:nvPr/>
        </p:nvGrpSpPr>
        <p:grpSpPr>
          <a:xfrm>
            <a:off x="5544820" y="2278955"/>
            <a:ext cx="6083013" cy="3416320"/>
            <a:chOff x="-216390" y="1617596"/>
            <a:chExt cx="10877566" cy="34163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6E0918-3065-4E4E-AE06-51A6F8485A95}"/>
                </a:ext>
              </a:extLst>
            </p:cNvPr>
            <p:cNvSpPr txBox="1"/>
            <p:nvPr/>
          </p:nvSpPr>
          <p:spPr>
            <a:xfrm>
              <a:off x="5160726" y="2185867"/>
              <a:ext cx="4507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D20D-F2F5-4261-AEC0-022E7E0FFC00}"/>
                </a:ext>
              </a:extLst>
            </p:cNvPr>
            <p:cNvSpPr txBox="1"/>
            <p:nvPr/>
          </p:nvSpPr>
          <p:spPr>
            <a:xfrm>
              <a:off x="-216390" y="1617596"/>
              <a:ext cx="10877566" cy="3416320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/>
                <a:buChar char="•"/>
              </a:pPr>
              <a:r>
                <a:rPr lang="en-US" sz="2700" b="1" dirty="0">
                  <a:solidFill>
                    <a:schemeClr val="bg1"/>
                  </a:solidFill>
                  <a:ea typeface="+mn-lt"/>
                  <a:cs typeface="+mn-lt"/>
                </a:rPr>
                <a:t>Real-time face detection</a:t>
              </a:r>
            </a:p>
            <a:p>
              <a:endParaRPr lang="en-US" sz="2700" b="1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700" b="1" dirty="0">
                  <a:solidFill>
                    <a:schemeClr val="bg1"/>
                  </a:solidFill>
                  <a:ea typeface="+mn-lt"/>
                  <a:cs typeface="+mn-lt"/>
                </a:rPr>
                <a:t>Real-time emotion classification</a:t>
              </a:r>
              <a:endParaRPr lang="en-US" altLang="ko-KR" sz="2700" b="1" dirty="0" err="1">
                <a:solidFill>
                  <a:schemeClr val="bg1"/>
                </a:solidFill>
                <a:ea typeface="Arial Unicode MS"/>
                <a:cs typeface="+mn-lt"/>
              </a:endParaRPr>
            </a:p>
            <a:p>
              <a:endParaRPr lang="en-US" sz="2700" b="1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700" b="1" dirty="0">
                  <a:solidFill>
                    <a:schemeClr val="bg1"/>
                  </a:solidFill>
                  <a:ea typeface="+mn-lt"/>
                  <a:cs typeface="+mn-lt"/>
                </a:rPr>
                <a:t>Performance comparison</a:t>
              </a:r>
              <a:endParaRPr lang="en-US" sz="2700" b="1" dirty="0">
                <a:solidFill>
                  <a:schemeClr val="bg1"/>
                </a:solidFill>
                <a:ea typeface="Arial Unicode MS"/>
                <a:cs typeface="+mn-lt"/>
              </a:endParaRPr>
            </a:p>
            <a:p>
              <a:endParaRPr lang="en-US" sz="2700" b="1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700" b="1" dirty="0">
                  <a:solidFill>
                    <a:schemeClr val="bg1"/>
                  </a:solidFill>
                  <a:ea typeface="+mn-lt"/>
                  <a:cs typeface="+mn-lt"/>
                </a:rPr>
                <a:t>Happiness, sadness, anger, disgust, surprise, neutral.</a:t>
              </a:r>
              <a:endParaRPr lang="en-US" altLang="ko-KR" sz="2700" b="1" dirty="0">
                <a:solidFill>
                  <a:schemeClr val="bg1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09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5385072" y="599555"/>
            <a:ext cx="66864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/>
              </a:rPr>
              <a:t>Approach to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0157A6-29D8-4B97-9312-587A372BB6F5}"/>
              </a:ext>
            </a:extLst>
          </p:cNvPr>
          <p:cNvSpPr/>
          <p:nvPr/>
        </p:nvSpPr>
        <p:spPr>
          <a:xfrm>
            <a:off x="-3726" y="5943912"/>
            <a:ext cx="12192609" cy="908025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E0918-3065-4E4E-AE06-51A6F8485A95}"/>
              </a:ext>
            </a:extLst>
          </p:cNvPr>
          <p:cNvSpPr txBox="1"/>
          <p:nvPr/>
        </p:nvSpPr>
        <p:spPr>
          <a:xfrm>
            <a:off x="7576122" y="2387150"/>
            <a:ext cx="45076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60DDA0-B9F4-4299-821F-DE7804BF075B}"/>
              </a:ext>
            </a:extLst>
          </p:cNvPr>
          <p:cNvGrpSpPr/>
          <p:nvPr/>
        </p:nvGrpSpPr>
        <p:grpSpPr>
          <a:xfrm>
            <a:off x="6035618" y="1969620"/>
            <a:ext cx="5501856" cy="830997"/>
            <a:chOff x="4166562" y="1710827"/>
            <a:chExt cx="5501856" cy="8309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7A0FAC-8B60-4F9A-8AE7-221EBE349D89}"/>
                </a:ext>
              </a:extLst>
            </p:cNvPr>
            <p:cNvGrpSpPr/>
            <p:nvPr/>
          </p:nvGrpSpPr>
          <p:grpSpPr>
            <a:xfrm>
              <a:off x="5142254" y="1761370"/>
              <a:ext cx="4526164" cy="701496"/>
              <a:chOff x="5142254" y="1761370"/>
              <a:chExt cx="4526164" cy="7014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B26306-DE39-430D-B9F4-DBE957FE2801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9539C-7ABE-4CFF-AE3D-AD7367E3EEFB}"/>
                  </a:ext>
                </a:extLst>
              </p:cNvPr>
              <p:cNvSpPr txBox="1"/>
              <p:nvPr/>
            </p:nvSpPr>
            <p:spPr>
              <a:xfrm>
                <a:off x="5142254" y="176137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Methodology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0A2256-679B-4BC4-A764-B10D9F1D1174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61AFBA-AE16-4B9F-B193-6B51CFE487BB}"/>
              </a:ext>
            </a:extLst>
          </p:cNvPr>
          <p:cNvGrpSpPr/>
          <p:nvPr/>
        </p:nvGrpSpPr>
        <p:grpSpPr>
          <a:xfrm>
            <a:off x="6006864" y="3095067"/>
            <a:ext cx="5501856" cy="830997"/>
            <a:chOff x="4166562" y="2836275"/>
            <a:chExt cx="5501856" cy="83099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3CED06-6E7A-4576-86AC-679B8ECD58E7}"/>
                </a:ext>
              </a:extLst>
            </p:cNvPr>
            <p:cNvGrpSpPr/>
            <p:nvPr/>
          </p:nvGrpSpPr>
          <p:grpSpPr>
            <a:xfrm>
              <a:off x="5142254" y="2886818"/>
              <a:ext cx="4526164" cy="701496"/>
              <a:chOff x="5142254" y="2886818"/>
              <a:chExt cx="4526164" cy="7014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15C58C-AD74-4A8E-A022-EBD6A31712B8}"/>
                  </a:ext>
                </a:extLst>
              </p:cNvPr>
              <p:cNvSpPr txBox="1"/>
              <p:nvPr/>
            </p:nvSpPr>
            <p:spPr>
              <a:xfrm>
                <a:off x="5160726" y="331131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ea typeface="FZShuTi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777A32-A574-427D-95BE-5297C7972702}"/>
                  </a:ext>
                </a:extLst>
              </p:cNvPr>
              <p:cNvSpPr txBox="1"/>
              <p:nvPr/>
            </p:nvSpPr>
            <p:spPr>
              <a:xfrm>
                <a:off x="5142254" y="2886818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>
                    <a:solidFill>
                      <a:schemeClr val="bg1"/>
                    </a:solidFill>
                    <a:cs typeface="Arial"/>
                  </a:rPr>
                  <a:t>Design</a:t>
                </a:r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75D431-0916-4CF0-8C63-45DBFC72844A}"/>
                </a:ext>
              </a:extLst>
            </p:cNvPr>
            <p:cNvSpPr txBox="1"/>
            <p:nvPr/>
          </p:nvSpPr>
          <p:spPr>
            <a:xfrm>
              <a:off x="4166562" y="283627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9F66C9-D858-446D-8A2B-828AFA9F1BFE}"/>
              </a:ext>
            </a:extLst>
          </p:cNvPr>
          <p:cNvGrpSpPr/>
          <p:nvPr/>
        </p:nvGrpSpPr>
        <p:grpSpPr>
          <a:xfrm>
            <a:off x="6035618" y="4306779"/>
            <a:ext cx="5501856" cy="973873"/>
            <a:chOff x="4166562" y="3990477"/>
            <a:chExt cx="5501856" cy="9738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926BDA-DA22-4886-8ECC-DC383FA2D491}"/>
                </a:ext>
              </a:extLst>
            </p:cNvPr>
            <p:cNvGrpSpPr/>
            <p:nvPr/>
          </p:nvGrpSpPr>
          <p:grpSpPr>
            <a:xfrm>
              <a:off x="5142254" y="4041020"/>
              <a:ext cx="4526164" cy="923330"/>
              <a:chOff x="5142254" y="4041020"/>
              <a:chExt cx="4526164" cy="92333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D19B02-7E94-4BB2-93C9-C44821C64CED}"/>
                  </a:ext>
                </a:extLst>
              </p:cNvPr>
              <p:cNvSpPr txBox="1"/>
              <p:nvPr/>
            </p:nvSpPr>
            <p:spPr>
              <a:xfrm>
                <a:off x="5160726" y="44655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60240D-5101-454B-A7D0-B49326BACC48}"/>
                  </a:ext>
                </a:extLst>
              </p:cNvPr>
              <p:cNvSpPr txBox="1"/>
              <p:nvPr/>
            </p:nvSpPr>
            <p:spPr>
              <a:xfrm>
                <a:off x="5142254" y="404102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00" b="1">
                    <a:solidFill>
                      <a:schemeClr val="bg1"/>
                    </a:solidFill>
                    <a:ea typeface="+mn-lt"/>
                    <a:cs typeface="+mn-lt"/>
                  </a:rPr>
                  <a:t>Implementation and Technology Proposals</a:t>
                </a:r>
                <a:endParaRPr lang="en-US" sz="2700" b="1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80CF2D-49B8-4232-AAD6-77DE7683A719}"/>
                </a:ext>
              </a:extLst>
            </p:cNvPr>
            <p:cNvSpPr txBox="1"/>
            <p:nvPr/>
          </p:nvSpPr>
          <p:spPr>
            <a:xfrm>
              <a:off x="4166562" y="39904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9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777FCA-D068-42E4-A826-2E421C3370D2}"/>
              </a:ext>
            </a:extLst>
          </p:cNvPr>
          <p:cNvGrpSpPr/>
          <p:nvPr/>
        </p:nvGrpSpPr>
        <p:grpSpPr>
          <a:xfrm>
            <a:off x="7557650" y="1962653"/>
            <a:ext cx="4526164" cy="701496"/>
            <a:chOff x="5142254" y="1761370"/>
            <a:chExt cx="4526164" cy="7014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6E0918-3065-4E4E-AE06-51A6F8485A95}"/>
                </a:ext>
              </a:extLst>
            </p:cNvPr>
            <p:cNvSpPr txBox="1"/>
            <p:nvPr/>
          </p:nvSpPr>
          <p:spPr>
            <a:xfrm>
              <a:off x="5160726" y="2185867"/>
              <a:ext cx="4507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D20D-F2F5-4261-AEC0-022E7E0FFC00}"/>
                </a:ext>
              </a:extLst>
            </p:cNvPr>
            <p:cNvSpPr txBox="1"/>
            <p:nvPr/>
          </p:nvSpPr>
          <p:spPr>
            <a:xfrm>
              <a:off x="5142254" y="176137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/>
                <a:buChar char="•"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Accuracy </a:t>
              </a:r>
              <a:endParaRPr lang="en-US" altLang="ko-KR" sz="2700" b="1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F5E3B-B341-4F1F-BF1B-93E8C8C9A2CA}"/>
              </a:ext>
            </a:extLst>
          </p:cNvPr>
          <p:cNvGrpSpPr/>
          <p:nvPr/>
        </p:nvGrpSpPr>
        <p:grpSpPr>
          <a:xfrm>
            <a:off x="7557650" y="2455497"/>
            <a:ext cx="4526164" cy="1581798"/>
            <a:chOff x="5142254" y="2009799"/>
            <a:chExt cx="4526164" cy="17543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F57847-81E8-443C-9F3E-E1DA35A9BD0B}"/>
                </a:ext>
              </a:extLst>
            </p:cNvPr>
            <p:cNvSpPr txBox="1"/>
            <p:nvPr/>
          </p:nvSpPr>
          <p:spPr>
            <a:xfrm>
              <a:off x="5160726" y="3311315"/>
              <a:ext cx="4507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bg1"/>
                </a:solidFill>
                <a:ea typeface="FZShuTi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E3D3DB-4655-470E-A754-F236546E6227}"/>
                </a:ext>
              </a:extLst>
            </p:cNvPr>
            <p:cNvSpPr txBox="1"/>
            <p:nvPr/>
          </p:nvSpPr>
          <p:spPr>
            <a:xfrm>
              <a:off x="5142254" y="2009799"/>
              <a:ext cx="4507692" cy="1754326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/>
                <a:buChar char="•"/>
              </a:pPr>
              <a:r>
                <a:rPr lang="en-US" sz="2700" b="1">
                  <a:solidFill>
                    <a:schemeClr val="bg1"/>
                  </a:solidFill>
                  <a:ea typeface="+mn-lt"/>
                  <a:cs typeface="+mn-lt"/>
                </a:rPr>
                <a:t>K-fold cross validation </a:t>
              </a:r>
              <a:endParaRPr lang="en-US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700" b="1" dirty="0">
                  <a:solidFill>
                    <a:schemeClr val="bg1"/>
                  </a:solidFill>
                  <a:cs typeface="Arial"/>
                </a:rPr>
                <a:t>Confusion Metric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700" b="1" dirty="0">
                <a:solidFill>
                  <a:schemeClr val="bg1"/>
                </a:solidFill>
                <a:cs typeface="Arial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700" b="1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853D11-7A14-4EE4-9B5F-BD819AAA5648}"/>
              </a:ext>
            </a:extLst>
          </p:cNvPr>
          <p:cNvSpPr/>
          <p:nvPr/>
        </p:nvSpPr>
        <p:spPr>
          <a:xfrm>
            <a:off x="4568273" y="394252"/>
            <a:ext cx="7620609" cy="965534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4666205" y="391084"/>
            <a:ext cx="74052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/>
              </a:rPr>
              <a:t>Testing and Evaluation plans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8EB63-9FFD-43DC-8E3D-7C7D2634684A}"/>
              </a:ext>
            </a:extLst>
          </p:cNvPr>
          <p:cNvGrpSpPr/>
          <p:nvPr/>
        </p:nvGrpSpPr>
        <p:grpSpPr>
          <a:xfrm>
            <a:off x="7557650" y="3318138"/>
            <a:ext cx="4526164" cy="1754326"/>
            <a:chOff x="5142254" y="2369233"/>
            <a:chExt cx="4526164" cy="175432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A6E93E-D3DF-40E1-8847-00CF48D8023C}"/>
                </a:ext>
              </a:extLst>
            </p:cNvPr>
            <p:cNvSpPr txBox="1"/>
            <p:nvPr/>
          </p:nvSpPr>
          <p:spPr>
            <a:xfrm>
              <a:off x="5160726" y="3311315"/>
              <a:ext cx="4507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bg1"/>
                </a:solidFill>
                <a:ea typeface="FZShuTi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0B2DB7-2B3B-4EFE-BEE7-8A4CB465DB70}"/>
                </a:ext>
              </a:extLst>
            </p:cNvPr>
            <p:cNvSpPr txBox="1"/>
            <p:nvPr/>
          </p:nvSpPr>
          <p:spPr>
            <a:xfrm>
              <a:off x="5142254" y="2369233"/>
              <a:ext cx="4507692" cy="1754326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/>
                <a:buChar char="•"/>
              </a:pPr>
              <a:r>
                <a:rPr lang="en-US" altLang="ko-KR" sz="2700" b="1" dirty="0">
                  <a:solidFill>
                    <a:schemeClr val="bg1"/>
                  </a:solidFill>
                  <a:cs typeface="Arial"/>
                </a:rPr>
                <a:t>Usability</a:t>
              </a:r>
              <a:endParaRPr lang="en-US"/>
            </a:p>
            <a:p>
              <a:pPr marL="457200" indent="-457200">
                <a:buFont typeface="Arial"/>
                <a:buChar char="•"/>
              </a:pPr>
              <a:r>
                <a:rPr lang="en-US" altLang="ko-KR" sz="2700" b="1" dirty="0">
                  <a:solidFill>
                    <a:schemeClr val="bg1"/>
                  </a:solidFill>
                  <a:cs typeface="Arial"/>
                </a:rPr>
                <a:t>Functionality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altLang="ko-KR" sz="2700" b="1" dirty="0">
                  <a:solidFill>
                    <a:schemeClr val="bg1"/>
                  </a:solidFill>
                  <a:cs typeface="Arial"/>
                </a:rPr>
                <a:t>Performance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altLang="ko-KR" sz="2700" b="1" dirty="0">
                  <a:solidFill>
                    <a:schemeClr val="bg1"/>
                  </a:solidFill>
                  <a:cs typeface="Arial"/>
                </a:rPr>
                <a:t>Edge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6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0157A6-29D8-4B97-9312-587A372BB6F5}"/>
              </a:ext>
            </a:extLst>
          </p:cNvPr>
          <p:cNvSpPr/>
          <p:nvPr/>
        </p:nvSpPr>
        <p:spPr>
          <a:xfrm>
            <a:off x="-3726" y="20441"/>
            <a:ext cx="6341024" cy="6802741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DB192-706C-42F4-94AC-F2E157EABD54}"/>
              </a:ext>
            </a:extLst>
          </p:cNvPr>
          <p:cNvGrpSpPr/>
          <p:nvPr/>
        </p:nvGrpSpPr>
        <p:grpSpPr>
          <a:xfrm>
            <a:off x="385317" y="1452035"/>
            <a:ext cx="5569648" cy="973873"/>
            <a:chOff x="4166562" y="1710827"/>
            <a:chExt cx="5569648" cy="9738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777FCA-D068-42E4-A826-2E421C3370D2}"/>
                </a:ext>
              </a:extLst>
            </p:cNvPr>
            <p:cNvGrpSpPr/>
            <p:nvPr/>
          </p:nvGrpSpPr>
          <p:grpSpPr>
            <a:xfrm>
              <a:off x="5160726" y="1761370"/>
              <a:ext cx="4575484" cy="923330"/>
              <a:chOff x="5160726" y="1761370"/>
              <a:chExt cx="4575484" cy="923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6E0918-3065-4E4E-AE06-51A6F8485A95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7D20D-F2F5-4261-AEC0-022E7E0FFC00}"/>
                  </a:ext>
                </a:extLst>
              </p:cNvPr>
              <p:cNvSpPr txBox="1"/>
              <p:nvPr/>
            </p:nvSpPr>
            <p:spPr>
              <a:xfrm>
                <a:off x="5228518" y="176137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/>
                  </a:rPr>
                  <a:t>Data Collection and Gardening</a:t>
                </a:r>
                <a:endParaRPr lang="en-US" altLang="ko-KR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07B22F-5ACC-4DBA-B89C-BAC0E4A5E4B4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B504E-BC89-4464-84C0-37FE4CB310AC}"/>
              </a:ext>
            </a:extLst>
          </p:cNvPr>
          <p:cNvGrpSpPr/>
          <p:nvPr/>
        </p:nvGrpSpPr>
        <p:grpSpPr>
          <a:xfrm>
            <a:off x="385317" y="2936916"/>
            <a:ext cx="5501856" cy="973873"/>
            <a:chOff x="4166562" y="2836275"/>
            <a:chExt cx="5501856" cy="9738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EF5E3B-B341-4F1F-BF1B-93E8C8C9A2CA}"/>
                </a:ext>
              </a:extLst>
            </p:cNvPr>
            <p:cNvGrpSpPr/>
            <p:nvPr/>
          </p:nvGrpSpPr>
          <p:grpSpPr>
            <a:xfrm>
              <a:off x="5142254" y="2886818"/>
              <a:ext cx="4526164" cy="923330"/>
              <a:chOff x="5142254" y="2886818"/>
              <a:chExt cx="4526164" cy="9233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F57847-81E8-443C-9F3E-E1DA35A9BD0B}"/>
                  </a:ext>
                </a:extLst>
              </p:cNvPr>
              <p:cNvSpPr txBox="1"/>
              <p:nvPr/>
            </p:nvSpPr>
            <p:spPr>
              <a:xfrm>
                <a:off x="5160726" y="331131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ea typeface="FZShuTi"/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E3D3DB-4655-470E-A754-F236546E6227}"/>
                  </a:ext>
                </a:extLst>
              </p:cNvPr>
              <p:cNvSpPr txBox="1"/>
              <p:nvPr/>
            </p:nvSpPr>
            <p:spPr>
              <a:xfrm>
                <a:off x="5142254" y="2886818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/>
                  </a:rPr>
                  <a:t>Build, train ResNet/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/>
                  </a:rPr>
                  <a:t>ConvNet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/>
                  </a:rPr>
                  <a:t> models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9A24-6ED9-4A5C-98A7-C91AADB03280}"/>
                </a:ext>
              </a:extLst>
            </p:cNvPr>
            <p:cNvSpPr txBox="1"/>
            <p:nvPr/>
          </p:nvSpPr>
          <p:spPr>
            <a:xfrm>
              <a:off x="4166562" y="283627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65664-03D0-431E-81A5-04173EB00E3B}"/>
              </a:ext>
            </a:extLst>
          </p:cNvPr>
          <p:cNvGrpSpPr/>
          <p:nvPr/>
        </p:nvGrpSpPr>
        <p:grpSpPr>
          <a:xfrm>
            <a:off x="385317" y="4436175"/>
            <a:ext cx="5501856" cy="973873"/>
            <a:chOff x="4166562" y="3990477"/>
            <a:chExt cx="5501856" cy="9738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A9BDB10-B6FB-4B21-B8CF-82933A54253D}"/>
                </a:ext>
              </a:extLst>
            </p:cNvPr>
            <p:cNvGrpSpPr/>
            <p:nvPr/>
          </p:nvGrpSpPr>
          <p:grpSpPr>
            <a:xfrm>
              <a:off x="5142254" y="4041020"/>
              <a:ext cx="4526164" cy="923330"/>
              <a:chOff x="5142254" y="4041020"/>
              <a:chExt cx="4526164" cy="92333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6587D1-97B8-4FB6-BD02-77A01BF0C51A}"/>
                  </a:ext>
                </a:extLst>
              </p:cNvPr>
              <p:cNvSpPr txBox="1"/>
              <p:nvPr/>
            </p:nvSpPr>
            <p:spPr>
              <a:xfrm>
                <a:off x="5160726" y="44655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C27D7C-4464-4CB1-9495-526F54EA2606}"/>
                  </a:ext>
                </a:extLst>
              </p:cNvPr>
              <p:cNvSpPr txBox="1"/>
              <p:nvPr/>
            </p:nvSpPr>
            <p:spPr>
              <a:xfrm>
                <a:off x="5142254" y="404102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00" b="1">
                    <a:solidFill>
                      <a:schemeClr val="bg1"/>
                    </a:solidFill>
                    <a:ea typeface="+mn-lt"/>
                    <a:cs typeface="+mn-lt"/>
                  </a:rPr>
                  <a:t>Prototype Demo</a:t>
                </a:r>
              </a:p>
              <a:p>
                <a:endParaRPr lang="en-US" altLang="ko-KR" sz="2700" b="1" dirty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D70B7B-F948-41D6-A60C-32ED20C6E692}"/>
                </a:ext>
              </a:extLst>
            </p:cNvPr>
            <p:cNvSpPr txBox="1"/>
            <p:nvPr/>
          </p:nvSpPr>
          <p:spPr>
            <a:xfrm>
              <a:off x="4166562" y="39904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4619E0-5BFC-49F4-A253-F41BB0B82973}"/>
              </a:ext>
            </a:extLst>
          </p:cNvPr>
          <p:cNvSpPr txBox="1"/>
          <p:nvPr/>
        </p:nvSpPr>
        <p:spPr>
          <a:xfrm>
            <a:off x="3702921" y="247310"/>
            <a:ext cx="68877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/>
              </a:rPr>
              <a:t>Progress to date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B4906D-72C6-400D-8AEB-615AC3393C5A}"/>
              </a:ext>
            </a:extLst>
          </p:cNvPr>
          <p:cNvGrpSpPr/>
          <p:nvPr/>
        </p:nvGrpSpPr>
        <p:grpSpPr>
          <a:xfrm>
            <a:off x="5287996" y="1452034"/>
            <a:ext cx="5569648" cy="881540"/>
            <a:chOff x="4166562" y="1710827"/>
            <a:chExt cx="5569648" cy="8815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7B3A10-D62F-4CF0-9F3B-5EE06B9857DB}"/>
                </a:ext>
              </a:extLst>
            </p:cNvPr>
            <p:cNvGrpSpPr/>
            <p:nvPr/>
          </p:nvGrpSpPr>
          <p:grpSpPr>
            <a:xfrm>
              <a:off x="5160726" y="1761370"/>
              <a:ext cx="4575484" cy="830997"/>
              <a:chOff x="5160726" y="1761370"/>
              <a:chExt cx="4575484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7CB9E7-6AD8-498D-8A21-D3AC59D72ED5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34EA0-8DEA-405F-9FEC-FF24CBBD3614}"/>
                  </a:ext>
                </a:extLst>
              </p:cNvPr>
              <p:cNvSpPr txBox="1"/>
              <p:nvPr/>
            </p:nvSpPr>
            <p:spPr>
              <a:xfrm>
                <a:off x="5228518" y="1761370"/>
                <a:ext cx="4507692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bg1"/>
                    </a:solidFill>
                    <a:ea typeface="+mn-lt"/>
                    <a:cs typeface="+mn-lt"/>
                  </a:rPr>
                  <a:t>JAFFE, CK/+, MUG, TFEID, </a:t>
                </a:r>
                <a:r>
                  <a:rPr lang="en-US" sz="2400">
                    <a:solidFill>
                      <a:schemeClr val="bg1"/>
                    </a:solidFill>
                    <a:ea typeface="+mn-lt"/>
                    <a:cs typeface="+mn-lt"/>
                  </a:rPr>
                  <a:t>Yale, AR, MMI, KDEF, MUG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369422-AF02-4067-8F37-79D681E3863A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8A48E8-7821-4340-8B9E-73D050928B59}"/>
              </a:ext>
            </a:extLst>
          </p:cNvPr>
          <p:cNvGrpSpPr/>
          <p:nvPr/>
        </p:nvGrpSpPr>
        <p:grpSpPr>
          <a:xfrm>
            <a:off x="5474901" y="2932901"/>
            <a:ext cx="5501856" cy="830997"/>
            <a:chOff x="4166562" y="1710827"/>
            <a:chExt cx="5501856" cy="83099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88B36C-0CA0-4AB3-8695-B69B41987939}"/>
                </a:ext>
              </a:extLst>
            </p:cNvPr>
            <p:cNvGrpSpPr/>
            <p:nvPr/>
          </p:nvGrpSpPr>
          <p:grpSpPr>
            <a:xfrm>
              <a:off x="5070367" y="1761370"/>
              <a:ext cx="4598051" cy="701496"/>
              <a:chOff x="5070367" y="1761370"/>
              <a:chExt cx="4598051" cy="70149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D241D6-1291-4E0E-A74C-B88B33B888A4}"/>
                  </a:ext>
                </a:extLst>
              </p:cNvPr>
              <p:cNvSpPr txBox="1"/>
              <p:nvPr/>
            </p:nvSpPr>
            <p:spPr>
              <a:xfrm>
                <a:off x="5160726" y="21858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8CB4FB-B927-4B79-B1CE-8720E8E170DE}"/>
                  </a:ext>
                </a:extLst>
              </p:cNvPr>
              <p:cNvSpPr txBox="1"/>
              <p:nvPr/>
            </p:nvSpPr>
            <p:spPr>
              <a:xfrm>
                <a:off x="5070367" y="176137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 anchor="t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>
                    <a:solidFill>
                      <a:schemeClr val="bg1"/>
                    </a:solidFill>
                    <a:ea typeface="+mn-lt"/>
                    <a:cs typeface="+mn-lt"/>
                  </a:rPr>
                  <a:t>resnet34, resnet50, convnet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9B68AC-2CE7-4B17-937E-C0694696B1C6}"/>
                </a:ext>
              </a:extLst>
            </p:cNvPr>
            <p:cNvSpPr txBox="1"/>
            <p:nvPr/>
          </p:nvSpPr>
          <p:spPr>
            <a:xfrm>
              <a:off x="4166562" y="17108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 anchor="t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87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4638</Words>
  <Application>Microsoft Office PowerPoint</Application>
  <PresentationFormat>Widescreen</PresentationFormat>
  <Paragraphs>492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626</cp:revision>
  <dcterms:created xsi:type="dcterms:W3CDTF">2019-01-14T06:35:35Z</dcterms:created>
  <dcterms:modified xsi:type="dcterms:W3CDTF">2020-01-17T10:54:33Z</dcterms:modified>
</cp:coreProperties>
</file>