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0" r:id="rId10"/>
    <p:sldId id="261" r:id="rId11"/>
    <p:sldId id="270" r:id="rId12"/>
    <p:sldId id="263" r:id="rId13"/>
    <p:sldId id="271" r:id="rId14"/>
    <p:sldId id="264" r:id="rId15"/>
    <p:sldId id="272" r:id="rId16"/>
    <p:sldId id="265" r:id="rId17"/>
    <p:sldId id="26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9BEB62-B3AD-C332-0990-285269C78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0ECB-1190-878E-AAD3-88A9A6085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6C9E-92E3-465F-A8DB-6D552604971A}" type="datetimeFigureOut">
              <a:rPr lang="en-US" smtClean="0"/>
              <a:t>3/16/2023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AD23E-0A8E-20E2-591B-41A42FEFB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781DE-F538-EEA6-55EF-AC9AAD1F4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DC75-881F-4BDC-B37C-CBF0B825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67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34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492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dirty="0"/>
              <a:t>“Первичный анализ данных”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0338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 b="1" dirty="0"/>
              <a:t>Группа № </a:t>
            </a:r>
            <a:r>
              <a:rPr lang="en-US" sz="2100" b="1" dirty="0"/>
              <a:t>3</a:t>
            </a:r>
            <a:endParaRPr sz="2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58170" y="3183776"/>
            <a:ext cx="3453600" cy="17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b="1" dirty="0"/>
              <a:t>Состав</a:t>
            </a:r>
            <a:r>
              <a:rPr lang="ru" sz="2100" dirty="0"/>
              <a:t>: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М. Боков,</a:t>
            </a:r>
            <a:br>
              <a:rPr lang="ru" sz="2100" dirty="0"/>
            </a:br>
            <a:r>
              <a:rPr lang="ru" sz="2100" dirty="0"/>
              <a:t>М. Бружмелев,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Г. Шагалиева,</a:t>
            </a:r>
            <a:br>
              <a:rPr lang="ru" sz="2100" dirty="0"/>
            </a:br>
            <a:r>
              <a:rPr lang="ru" sz="2100" dirty="0"/>
              <a:t>Д. Диденко,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В. Рыжков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какие годы были запущены шоу?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418945" y="1152475"/>
            <a:ext cx="64133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ru-RU" dirty="0">
                <a:solidFill>
                  <a:srgbClr val="FF0000"/>
                </a:solidFill>
              </a:rPr>
              <a:t>Наблюдается рост после 2010 и интенсивный рост после 2015 с пиком в 2017. Года, отсутствующие в таблице (1940-2017)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ru-RU" dirty="0">
                <a:solidFill>
                  <a:srgbClr val="FF0000"/>
                </a:solidFill>
              </a:rPr>
              <a:t> – 43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ru-RU" dirty="0">
                <a:solidFill>
                  <a:srgbClr val="FF0000"/>
                </a:solidFill>
              </a:rPr>
              <a:t> года присутствующие – 35, с 1989 нет ни одного пропущенного года.</a:t>
            </a:r>
          </a:p>
          <a:p>
            <a:pPr marL="114300" indent="0" algn="just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114300" indent="0" algn="just">
              <a:buNone/>
            </a:pPr>
            <a:r>
              <a:rPr lang="ru-RU" dirty="0" err="1">
                <a:solidFill>
                  <a:srgbClr val="00B050"/>
                </a:solidFill>
              </a:rPr>
              <a:t>Нетфликс</a:t>
            </a:r>
            <a:r>
              <a:rPr lang="ru-RU" dirty="0">
                <a:solidFill>
                  <a:srgbClr val="00B050"/>
                </a:solidFill>
              </a:rPr>
              <a:t> не существовал до 1997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ru-RU" dirty="0" err="1">
                <a:solidFill>
                  <a:srgbClr val="00B050"/>
                </a:solidFill>
              </a:rPr>
              <a:t>го</a:t>
            </a:r>
            <a:r>
              <a:rPr lang="ru-RU" dirty="0">
                <a:solidFill>
                  <a:srgbClr val="00B050"/>
                </a:solidFill>
              </a:rPr>
              <a:t> и запуска </a:t>
            </a:r>
            <a:r>
              <a:rPr lang="ru-RU" dirty="0" err="1">
                <a:solidFill>
                  <a:srgbClr val="00B050"/>
                </a:solidFill>
              </a:rPr>
              <a:t>стриминга</a:t>
            </a:r>
            <a:r>
              <a:rPr lang="ru-RU" dirty="0">
                <a:solidFill>
                  <a:srgbClr val="00B050"/>
                </a:solidFill>
              </a:rPr>
              <a:t> в 2007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м, но некоторые фильмы, снятые ранее этого времени, были выкуплены </a:t>
            </a:r>
            <a:r>
              <a:rPr lang="ru-RU" dirty="0" err="1">
                <a:solidFill>
                  <a:srgbClr val="00B050"/>
                </a:solidFill>
              </a:rPr>
              <a:t>Нетфликсом</a:t>
            </a:r>
            <a:r>
              <a:rPr lang="ru-RU" dirty="0">
                <a:solidFill>
                  <a:srgbClr val="00B050"/>
                </a:solidFill>
              </a:rPr>
              <a:t>. Поскольку считается, что старые фильмы не сильно интересуют публику, выкупались права только на редкие фильмы. Это и сформировало выброс.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1" y="1120100"/>
            <a:ext cx="1917914" cy="361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C15A5-8F00-65BB-9E3A-2B7FD8E1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" y="1056168"/>
            <a:ext cx="9082110" cy="29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sz="2200" dirty="0"/>
              <a:t>Можно ли сделать вывод, что 2017 год успешнее для </a:t>
            </a:r>
            <a:r>
              <a:rPr lang="ru-RU" sz="2200" dirty="0" err="1"/>
              <a:t>Netflix</a:t>
            </a:r>
            <a:r>
              <a:rPr lang="ru-RU" sz="2200" dirty="0"/>
              <a:t>?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56681" y="3592749"/>
            <a:ext cx="8475619" cy="147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Исходя из среднего значения оценки пользователей – да, можно. Возможно, это частично объясняется повышением средней «жесткости» фильмов.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ru-RU" dirty="0"/>
              <a:t>Можно также успешность оценить по медиане и среднеквадратичному отклонению. В 2017 году и медиана, и среднее значение выше, среднеквадратичное отклонение и </a:t>
            </a:r>
            <a:r>
              <a:rPr lang="en-US" dirty="0"/>
              <a:t>IQR</a:t>
            </a:r>
            <a:r>
              <a:rPr lang="ru-RU" dirty="0"/>
              <a:t> меньше.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9" y="1017890"/>
            <a:ext cx="7293847" cy="248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11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DD87-77CB-D1C4-1F26-153CCF68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013"/>
            <a:ext cx="8520600" cy="4518223"/>
          </a:xfrm>
        </p:spPr>
        <p:txBody>
          <a:bodyPr/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Показатель количества 2017 ниже 2016 поскольку на момент формирования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датасета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год еще не закончился, что можно увидеть по большому количеству шоу без рейтинга (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21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из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37).</a:t>
            </a:r>
          </a:p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Количество шоу в 2017 (покупка лицензий + выпуск оригинальных шоу) в итоге было больше чем в 2016 (Данные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reelgood.com)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D010C-0CA1-D717-BEF9-7EFB6C28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9" y="2271599"/>
            <a:ext cx="4340103" cy="251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F3568-4629-D940-8E8F-9FD560EC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1598"/>
            <a:ext cx="3803331" cy="25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каких рейтинговых группах запущены шоу на </a:t>
            </a:r>
            <a:r>
              <a:rPr lang="ru-RU" dirty="0" err="1"/>
              <a:t>Netflix</a:t>
            </a:r>
            <a:r>
              <a:rPr lang="ru-RU" dirty="0"/>
              <a:t>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926066" y="1152475"/>
            <a:ext cx="490623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Наиболее многочисленные рейтинговые группы – </a:t>
            </a:r>
            <a:r>
              <a:rPr lang="en-US" dirty="0"/>
              <a:t>TV-14 </a:t>
            </a:r>
            <a:r>
              <a:rPr lang="ru-RU" dirty="0"/>
              <a:t>и </a:t>
            </a:r>
            <a:r>
              <a:rPr lang="en-US" dirty="0"/>
              <a:t>TV-MA – </a:t>
            </a:r>
            <a:r>
              <a:rPr lang="ru-RU" dirty="0"/>
              <a:t>одни из самых жестких из представленных (с «весом» 90 и 100, соответственно). Можно сделать вывод, что </a:t>
            </a:r>
            <a:r>
              <a:rPr lang="ru-RU" dirty="0" err="1"/>
              <a:t>Нетфликс</a:t>
            </a:r>
            <a:r>
              <a:rPr lang="ru-RU" dirty="0"/>
              <a:t> склоняется к телевизионной продукции, рассчитанной на взрослого зрителя.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0" y="987189"/>
            <a:ext cx="3650346" cy="372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63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34679" y="260431"/>
            <a:ext cx="859129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Но п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оскольку рейтинговых групп у нас осталось 4, можно сказать что столбец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ratingDescription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выполняет роль численного показателя возрастного рейтинга. Для визуализации рейтинга с группами 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пайчарт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подходит лучше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F9FCC-093E-F32A-AF8B-8DBCE48E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956"/>
            <a:ext cx="8591294" cy="36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7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-133220" y="133904"/>
            <a:ext cx="77345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algn="ctr"/>
            <a:r>
              <a:rPr lang="ru-RU" dirty="0"/>
              <a:t>Описательный портрет </a:t>
            </a:r>
            <a:br>
              <a:rPr lang="en-US" dirty="0"/>
            </a:br>
            <a:r>
              <a:rPr lang="en-US" dirty="0"/>
              <a:t>Star Wars: The Clone Wars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0" y="604247"/>
            <a:ext cx="9147277" cy="258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dirty="0">
              <a:solidFill>
                <a:srgbClr val="212121"/>
              </a:solidFill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Хотелось бы сравнить два сезона "Звездные войны: война клонов" 2008 и 2014 годов.</a:t>
            </a: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Первый сезон начал выходить в октябре 2008 году и закончился 20 марта 2009 года, а весь 6 сезон выпустили за один год и интересным может показаться, что второй сезон был выпущен полностью</a:t>
            </a:r>
            <a:r>
              <a:rPr lang="ru-RU" sz="1000" i="0" dirty="0">
                <a:solidFill>
                  <a:srgbClr val="212121"/>
                </a:solidFill>
                <a:effectLst/>
                <a:latin typeface="+mj-lt"/>
              </a:rPr>
              <a:t> в один день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Нетфликс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выкупил права на мультсериал только в 2014 году, тем самым дав ему новую жизнь, т.к. </a:t>
            </a: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Lucasfilm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 планировали закрыть сериал.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Стоит отметить огромную разницу в оценке пользователей, первый сезон получил в два раза меньшие результаты по сравнению с шестым сезоном. Причин этому много: возросло качество графики и съемки, увеличился бюджет и т.д.</a:t>
            </a: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Единственное шоу, которое абсолютно дублирует все параметры нашего шоу - это «Белый воротничок» - использующий клише “детективный сериал про мошенника на службе </a:t>
            </a:r>
            <a:r>
              <a:rPr lang="ru-RU" sz="1000" b="0" i="0" dirty="0" err="1">
                <a:solidFill>
                  <a:srgbClr val="212121"/>
                </a:solidFill>
                <a:effectLst/>
                <a:latin typeface="+mj-lt"/>
              </a:rPr>
              <a:t>фбр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”. Так же совпадает (на1 бал выше) комедийный сериал «Как я встретил вашу маму»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и «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Hard of Dixie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»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 (</a:t>
            </a: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год, возрастной рейтинг, кластер </a:t>
            </a:r>
            <a:r>
              <a:rPr lang="en-US" sz="1000" b="0" i="0" dirty="0">
                <a:solidFill>
                  <a:srgbClr val="212121"/>
                </a:solidFill>
                <a:effectLst/>
                <a:latin typeface="+mj-lt"/>
              </a:rPr>
              <a:t>DBSCAN.</a:t>
            </a:r>
            <a:endParaRPr lang="ru-RU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endParaRPr lang="en-US" sz="100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00" b="0" i="0" dirty="0">
                <a:solidFill>
                  <a:srgbClr val="212121"/>
                </a:solidFill>
                <a:effectLst/>
                <a:latin typeface="+mj-lt"/>
              </a:rPr>
              <a:t>Так же у шестого сезона можно заметить немного возросший возрастной рейтинг, это может быть связано с тем, что увеличилось количество сцен с сражениями.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F84295-D98B-E5F9-56CD-F8E31D7C7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498" y="3791591"/>
            <a:ext cx="5458502" cy="13544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133501-F19B-4D66-0CE0-5C59FD7D7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185"/>
            <a:ext cx="813910" cy="12208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CCA2C5-21AC-A66F-EB08-1909EF163E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36" y="4019383"/>
            <a:ext cx="815213" cy="11241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BB00BC-43E4-5442-9A1D-C1120102E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49" y="4019383"/>
            <a:ext cx="769225" cy="11210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EFFEEC4-EED6-CFB2-B071-6A93A003A3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5267" y="4019384"/>
            <a:ext cx="726068" cy="11241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2595FE-5E45-4231-EC02-4DEE530F21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0436" y="1762"/>
            <a:ext cx="3064206" cy="14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65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3414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/>
              <a:t>Дополнительный анализ данных – пустые значения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687904" y="1282075"/>
            <a:ext cx="43666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присутствует множество пустых значений в столбце </a:t>
            </a:r>
            <a:r>
              <a:rPr lang="en-US" b="1" dirty="0"/>
              <a:t>user rating score</a:t>
            </a:r>
            <a:r>
              <a:rPr lang="en-US" dirty="0"/>
              <a:t>.</a:t>
            </a:r>
            <a:r>
              <a:rPr lang="ru-RU" dirty="0"/>
              <a:t> Можно выдвинуть несколько гипотез, каким образом их можно было бы заполнить. На графике мы можем наблюдать слабую корреляцию </a:t>
            </a:r>
            <a:r>
              <a:rPr lang="en-US" dirty="0"/>
              <a:t>use rating score </a:t>
            </a:r>
            <a:r>
              <a:rPr lang="ru-RU" dirty="0"/>
              <a:t>с остальными столбцами.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83ABC-5D35-EB8E-7F7A-F37980A1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521"/>
            <a:ext cx="4687904" cy="2763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77D9-7967-7B3C-F174-444FE38E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79" y="46508"/>
            <a:ext cx="7478421" cy="572700"/>
          </a:xfrm>
        </p:spPr>
        <p:txBody>
          <a:bodyPr>
            <a:normAutofit fontScale="90000"/>
          </a:bodyPr>
          <a:lstStyle/>
          <a:p>
            <a:r>
              <a:rPr lang="ru" dirty="0"/>
              <a:t>Заполнение пустых значений - гипотезы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BD300-0824-FFB3-C283-78CD723B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74" y="619208"/>
            <a:ext cx="4352260" cy="2649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B6F7B-8C17-3EB9-5082-2D8ED484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6627"/>
            <a:ext cx="9144000" cy="17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441D-A9C9-3B3D-A854-A3A91EA5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82" y="8976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Отбросить пустые значения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32A0-A432-02E6-DBDB-AE131A8E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7377" y="3062177"/>
            <a:ext cx="6259031" cy="1506698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видим, пусть и количество данных значительно сократилось, на графиках это выглядит вполне неплохо.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“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отбросить пустые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значения" имеет смысл.</a:t>
            </a:r>
          </a:p>
          <a:p>
            <a:pPr marL="11430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DB23A-938E-4778-99DE-95E66423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6" y="2832749"/>
            <a:ext cx="1661240" cy="219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BD784-F0C4-026E-D00D-15867ACA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63" y="662461"/>
            <a:ext cx="6500037" cy="217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35381C-2FA6-BB26-B768-F0BFB856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5" y="719249"/>
            <a:ext cx="2048612" cy="21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Краткое описание датасета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" dirty="0"/>
              <a:t>Название: </a:t>
            </a:r>
            <a:r>
              <a:rPr lang="en-US" b="1" dirty="0"/>
              <a:t>1000 Netflix Shows</a:t>
            </a:r>
            <a:endParaRPr lang="ru-RU" b="1" dirty="0"/>
          </a:p>
          <a:p>
            <a:pPr marL="114300" indent="0">
              <a:buNone/>
            </a:pPr>
            <a:r>
              <a:rPr lang="ru-RU" dirty="0"/>
              <a:t>Описание признаков:</a:t>
            </a:r>
          </a:p>
          <a:p>
            <a:r>
              <a:rPr lang="en-US" dirty="0"/>
              <a:t>title			</a:t>
            </a:r>
            <a:r>
              <a:rPr lang="ru-RU" dirty="0"/>
              <a:t>Название шоу.</a:t>
            </a:r>
          </a:p>
          <a:p>
            <a:r>
              <a:rPr lang="en-US" dirty="0"/>
              <a:t>rating	</a:t>
            </a:r>
            <a:r>
              <a:rPr lang="ru-RU" dirty="0"/>
              <a:t>	Буквенный рейтинг шоу</a:t>
            </a:r>
            <a:r>
              <a:rPr lang="en-US" dirty="0"/>
              <a:t> </a:t>
            </a:r>
            <a:r>
              <a:rPr lang="ru-RU" dirty="0"/>
              <a:t>согласно </a:t>
            </a:r>
            <a:r>
              <a:rPr lang="en-US" dirty="0"/>
              <a:t>MPA </a:t>
            </a:r>
            <a:r>
              <a:rPr lang="ru-RU" dirty="0"/>
              <a:t>и</a:t>
            </a:r>
            <a:r>
              <a:rPr lang="en-US" dirty="0"/>
              <a:t> TV PG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ratingDescription</a:t>
            </a:r>
            <a:r>
              <a:rPr lang="en-US" dirty="0"/>
              <a:t>	</a:t>
            </a:r>
            <a:r>
              <a:rPr lang="ru-RU" dirty="0"/>
              <a:t>Числовой рейтинг шоу.</a:t>
            </a:r>
          </a:p>
          <a:p>
            <a:r>
              <a:rPr lang="en-US" dirty="0" err="1"/>
              <a:t>ratingLevel</a:t>
            </a:r>
            <a:r>
              <a:rPr lang="en-US" dirty="0"/>
              <a:t>		</a:t>
            </a:r>
            <a:r>
              <a:rPr lang="ru-RU" dirty="0"/>
              <a:t>Буквенное описание </a:t>
            </a:r>
            <a:r>
              <a:rPr lang="en-US" dirty="0" err="1"/>
              <a:t>ratingDescription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Не нужно.</a:t>
            </a:r>
          </a:p>
          <a:p>
            <a:r>
              <a:rPr lang="en-US" dirty="0"/>
              <a:t>release year</a:t>
            </a:r>
            <a:r>
              <a:rPr lang="ru-RU" dirty="0"/>
              <a:t>		Год выпуска шоу.</a:t>
            </a:r>
          </a:p>
          <a:p>
            <a:r>
              <a:rPr lang="en-US" dirty="0"/>
              <a:t>user rating score</a:t>
            </a:r>
            <a:r>
              <a:rPr lang="ru-RU" dirty="0"/>
              <a:t>	Оценка пользователей.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DDA-99C5-595E-8C60-4D7AAD01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2" y="20143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средним по столбцу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D8A0-CD1D-5260-207C-5BA0AFE1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8858" y="3309485"/>
            <a:ext cx="5925142" cy="1632580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видно, в данном случае, большое количество пропущенных значений значительно меняет статистику и графики.</a:t>
            </a:r>
          </a:p>
          <a:p>
            <a:pPr marL="114300" indent="0" algn="just">
              <a:buNone/>
            </a:pPr>
            <a:endParaRPr lang="ru-RU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с заменой пропущенных значений на среднее по столбцу - не лучшая идея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9F902-33DC-3CD6-8AF9-4A2BF08F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58" y="1017725"/>
            <a:ext cx="5925142" cy="191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5E348-9E0D-253C-1AFA-2AAAC742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" y="1017726"/>
            <a:ext cx="2484954" cy="251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265FE-BC3E-FB81-F098-5EDBE9A5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9" y="3536110"/>
            <a:ext cx="2019534" cy="15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1" y="168579"/>
            <a:ext cx="8187257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равномерно в пределах 1 </a:t>
            </a:r>
            <a:r>
              <a:rPr lang="en-US" dirty="0"/>
              <a:t>STD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819495"/>
            <a:ext cx="6117453" cy="2078216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 теперь значения распределены более равномерно, использовалась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uniform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распределение, в пределах одной стандартной девиации. Данные  распределены ровно. Понизилось общее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слегка искажает данные, но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CD1EC-1CF5-53F4-BC6A-88FE2D1C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77" y="672070"/>
            <a:ext cx="5160334" cy="207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0041A-631F-13C4-D0AD-5E208508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" y="741278"/>
            <a:ext cx="3969489" cy="2078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89B2C-1902-32C0-CF05-04B4E065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" y="2973392"/>
            <a:ext cx="2505425" cy="192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798E70-57BE-09EA-36DE-80FD5DD5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410" y="3106300"/>
            <a:ext cx="450943" cy="2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55" y="168578"/>
            <a:ext cx="843880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нормальным в пределах 1</a:t>
            </a:r>
            <a:r>
              <a:rPr lang="en-US" dirty="0"/>
              <a:t>.5*IQR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9619" y="2746795"/>
            <a:ext cx="6706871" cy="2228127"/>
          </a:xfrm>
        </p:spPr>
        <p:txBody>
          <a:bodyPr>
            <a:normAutofit fontScale="6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Поскольку наши данные имеют левое искажение (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left-skewed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- большая часть сосредоточенна справа), и обрезаны в промежутке от 55 до 100, то интерквантильный интервал * 1.5 в нашем случае будет около 31, а среднее значение 81, и если мы заполняем пустые места с помощью случайного значения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iqr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*1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.5, то иногда результат выйдет за пределы нашего минимума и максимума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и вводим функцию генерации в рекурсию для генерации подходящего числа.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Для этого метода мы использовали генерацию числа в нормальном распределении. В данном случае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- слишком много значения попадают на среднее и этот метод лишь слегка лучше замены средним по столбцу.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приносит слишком много искажения и им пользоваться не стоит.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A7DCE-FDB6-660A-56D8-7A40ACD0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" y="810086"/>
            <a:ext cx="3894889" cy="1936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ADFD0-556D-73B7-9103-B4CCD2CF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78" y="810086"/>
            <a:ext cx="5174512" cy="1761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5A83E2-E290-6872-8414-839E908BD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" y="2827708"/>
            <a:ext cx="2362530" cy="185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51A968-7A9E-3377-F2CB-81FD31283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0086"/>
            <a:ext cx="3901978" cy="1948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E8DC8D-1278-74FC-F597-F2CC028ED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31" y="3041747"/>
            <a:ext cx="458757" cy="20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9C8B-F510-95E6-F41E-6654C9C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00" y="14648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Заполнение средним за год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FD51-6E03-7790-0D17-73CEF716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8746" y="2554559"/>
            <a:ext cx="6693226" cy="216904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050" dirty="0">
                <a:solidFill>
                  <a:srgbClr val="212121"/>
                </a:solidFill>
                <a:latin typeface="+mj-lt"/>
              </a:rPr>
              <a:t>В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зяли среднее значение по группе за каждый год и подставили его в пустые места за год. </a:t>
            </a:r>
            <a:endParaRPr lang="ru-RU" sz="1050" dirty="0">
              <a:solidFill>
                <a:srgbClr val="212121"/>
              </a:solidFill>
              <a:latin typeface="+mj-lt"/>
            </a:endParaRP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Имеется большое количество значений 84, поскольку часто именно в этом промежутке выходило среднее.</a:t>
            </a: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50" b="0" i="1" dirty="0">
                <a:solidFill>
                  <a:srgbClr val="212121"/>
                </a:solidFill>
                <a:effectLst/>
                <a:latin typeface="+mj-lt"/>
              </a:rPr>
              <a:t>Еще раз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 стоит обратить внимание, что большое количество хороших фильмов в году не означает что отдельно взятый фильм будет тоже хорошим. Более того, поскольку мы заменяем средним по году, даже один плохой фильм может значительно понизить рейтинг, а если в году было мало фильмов, то его влияние еще выше. Создавать искусственно пороговые значения для подсчета нецелесообразно поскольку этот метод рассматривается исключительно в эмпирических целях.</a:t>
            </a:r>
          </a:p>
          <a:p>
            <a:pPr marL="114300" indent="0" algn="l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l">
              <a:buNone/>
            </a:pPr>
            <a:r>
              <a:rPr lang="ru-RU" sz="1050" b="1" i="0" dirty="0">
                <a:solidFill>
                  <a:srgbClr val="212121"/>
                </a:solidFill>
                <a:effectLst/>
                <a:latin typeface="+mj-lt"/>
              </a:rPr>
              <a:t>Вывод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: Довольно интересный метод, которым можно воспользоваться, с вышеописанными оговорками.</a:t>
            </a:r>
          </a:p>
          <a:p>
            <a:pPr marL="114300" indent="0">
              <a:buNone/>
            </a:pPr>
            <a:endParaRPr lang="en-US" sz="105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C198D-0A67-6503-A0AA-A952783C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06" y="719187"/>
            <a:ext cx="5245394" cy="182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C37D0-A874-7AD9-2407-CE69F9E8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" y="765572"/>
            <a:ext cx="3753233" cy="1864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846F73-6056-51F2-EC69-388BD299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9" y="2814466"/>
            <a:ext cx="1784467" cy="14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A9AF-6E3B-12C5-0967-5AE4622A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7" y="140225"/>
            <a:ext cx="88323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используя центра кластеров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B65B-752D-E176-7C52-9D580929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780" y="3422381"/>
            <a:ext cx="8442440" cy="15808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Kmeans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можно было бы использовать для того что бы назначить среднее по центру кластера, но не похоже, что этот метод даст нам ожидаемый результат, исходя из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визуализации кластеров (7).</a:t>
            </a: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использовать не стоит в силу неопределенности демонстрируемых кластеров.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8475E-F9D7-7C6B-8EBB-0725B67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481"/>
            <a:ext cx="9144000" cy="26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4E37-A5B4-2739-880D-901FA2A4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79" y="21946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используя линейную регрессию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860E9-9A76-2043-4DF7-4762258A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969767"/>
            <a:ext cx="6117453" cy="2046179"/>
          </a:xfrm>
        </p:spPr>
        <p:txBody>
          <a:bodyPr>
            <a:normAutofit fontScale="85000" lnSpcReduction="20000"/>
          </a:bodyPr>
          <a:lstStyle/>
          <a:p>
            <a:pPr marL="114300" indent="0" algn="l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можем наблюдать, линейная регрессия распределила тоже вполне равномерно, нельзя утверждать что произошел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оверфиттинг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На таком небольшом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пришлось уменьшить размер тестовых данных.</a:t>
            </a:r>
          </a:p>
          <a:p>
            <a:pPr marL="114300" indent="0" algn="l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Несмотря на то, что год и возрастной рейтинг не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должеы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влиять на рейтинги шоу, линейная регрессия справилась неплохо.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3DB90-E708-698A-E1B1-88A6C7F3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908"/>
            <a:ext cx="4012690" cy="1948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C0A9C-DCBC-44BD-1327-146F639F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90" y="1004558"/>
            <a:ext cx="5131309" cy="1752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E003-40D7-4966-8F72-BAFEDD72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2" y="2980417"/>
            <a:ext cx="2353003" cy="1914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3C03F-AD25-C72B-E63B-E0B4B5C35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3" y="3168698"/>
            <a:ext cx="416815" cy="1847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293175-45FC-4E6E-A0BE-B151BB9FB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620" y="1152475"/>
            <a:ext cx="1204541" cy="8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9EF-1B7A-D7DD-028B-8F194B5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Гипотеза: Заполнить используя </a:t>
            </a:r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7AB4-4FB2-4401-D70F-9C52E80D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552" y="2995424"/>
            <a:ext cx="6372447" cy="2148075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КНН не выдает выбросов на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боксплоте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но на пару единиц занижает среднее значение, а СТД остается довольно высоким, любопытно, что только 3 соседей дает такое значение в то время как остальные 2-10 чуть более близкое к истинному среднее и более низкую СТД. Тем не менее гистограмма вполне соответствует такой из наших первоначальных данных.</a:t>
            </a:r>
          </a:p>
          <a:p>
            <a:pPr marL="114300" indent="0" algn="l">
              <a:buNone/>
            </a:pPr>
            <a:endParaRPr lang="en-US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85E80-D4B6-4C1F-C296-F4726F8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78" y="956563"/>
            <a:ext cx="5351721" cy="1843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CA0A9-C2B5-8668-7C1F-07C998EE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563"/>
            <a:ext cx="3885767" cy="190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5D333-94BF-EF3C-0CA5-D508E0FF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5" y="2995425"/>
            <a:ext cx="2362530" cy="1857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65950-F991-B008-3ED5-29D2D246F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407" y="1122792"/>
            <a:ext cx="1228896" cy="847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74669-D3D6-A3EA-FE0F-E9CD3042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63" y="3166064"/>
            <a:ext cx="470337" cy="19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08F-B894-0017-00D2-6185D16D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0" y="445025"/>
            <a:ext cx="7662719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 - дубликаты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6E2BF-C372-B6CB-4BB6-30115AD0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964" y="1091609"/>
            <a:ext cx="8662367" cy="1020726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dirty="0"/>
              <a:t>Удаление дубликатов - 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в список некоторые фильмы были внесены несколько раз либо это произошло из-за совмещения двух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датасетов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 один без проверки дублей.</a:t>
            </a:r>
          </a:p>
          <a:p>
            <a:endParaRPr lang="ru-RU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E1D6-F28A-8736-04CE-DEC991CC1D23}"/>
              </a:ext>
            </a:extLst>
          </p:cNvPr>
          <p:cNvSpPr txBox="1"/>
          <p:nvPr/>
        </p:nvSpPr>
        <p:spPr>
          <a:xfrm flipH="1">
            <a:off x="241000" y="3220245"/>
            <a:ext cx="4104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Р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азные шоу с тем же названием но разные годы выпуска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Goosebumps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Эти шоу мы оставляем.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8543D-9339-70E5-C799-EEDED87A58A6}"/>
              </a:ext>
            </a:extLst>
          </p:cNvPr>
          <p:cNvSpPr txBox="1"/>
          <p:nvPr/>
        </p:nvSpPr>
        <p:spPr>
          <a:xfrm>
            <a:off x="241002" y="2022688"/>
            <a:ext cx="8392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Одно и то же шоу, но разные сезоны с разным рейтингом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Skins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Star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Wars:The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Clone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В этом случае можно либо объединить, взяв среднее по рейтингу и более поздний год выпуска, либо оставить как есть.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B96ED-4574-062F-2102-2AD19B5AE39B}"/>
              </a:ext>
            </a:extLst>
          </p:cNvPr>
          <p:cNvSpPr txBox="1"/>
          <p:nvPr/>
        </p:nvSpPr>
        <p:spPr>
          <a:xfrm>
            <a:off x="241001" y="2722058"/>
            <a:ext cx="83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еверно введенные данные об одном и том же шоу -возрастной рейтинг и оценки другие, но шоу то же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Bordertown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Оставим то, которое имеет более полные данные.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0E5E7-C61B-A3AF-08D6-93B06093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56" y="3251293"/>
            <a:ext cx="4751908" cy="17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0EBF-9A40-FB85-5AD9-0DA16F5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95" y="4521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возрастной</a:t>
            </a:r>
            <a:r>
              <a:rPr lang="en-US" dirty="0"/>
              <a:t> </a:t>
            </a:r>
            <a:r>
              <a:rPr lang="ru-RU" dirty="0"/>
              <a:t>рейтинг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7C188-3BF3-5BA3-312B-6A70F75C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704709" cy="1278837"/>
          </a:xfrm>
        </p:spPr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MPA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фильмов,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G, PG, PG-13, R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TV Parental Guidelines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тв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шоу и сериалов,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TV-Y, TV-Y7, TV-G, TV-Y7-FV, TV-PG, TV-14, TV-MA</a:t>
            </a:r>
          </a:p>
          <a:p>
            <a:pPr algn="just">
              <a:buFont typeface="+mj-lt"/>
              <a:buAutoNum type="arabicPeriod"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Значения без рейтинга -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UR </a:t>
            </a:r>
            <a:r>
              <a:rPr lang="ru-RU" sz="1600" b="1" i="0" dirty="0">
                <a:solidFill>
                  <a:srgbClr val="212121"/>
                </a:solidFill>
                <a:effectLst/>
                <a:latin typeface="+mj-lt"/>
              </a:rPr>
              <a:t>и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NR </a:t>
            </a:r>
            <a:r>
              <a:rPr lang="en-US" sz="1600" i="0" dirty="0">
                <a:solidFill>
                  <a:srgbClr val="212121"/>
                </a:solidFill>
                <a:effectLst/>
                <a:latin typeface="+mj-lt"/>
              </a:rPr>
              <a:t>– </a:t>
            </a:r>
            <a:r>
              <a:rPr lang="ru-RU" sz="1600" dirty="0">
                <a:solidFill>
                  <a:srgbClr val="212121"/>
                </a:solidFill>
                <a:latin typeface="+mj-lt"/>
              </a:rPr>
              <a:t>данные на эти фильмы можно найти в интернете.</a:t>
            </a:r>
            <a:endParaRPr lang="en-US" sz="1600" i="0" dirty="0">
              <a:solidFill>
                <a:srgbClr val="212121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083A6-6A85-29D1-D009-9A7721CE822F}"/>
              </a:ext>
            </a:extLst>
          </p:cNvPr>
          <p:cNvSpPr txBox="1"/>
          <p:nvPr/>
        </p:nvSpPr>
        <p:spPr>
          <a:xfrm>
            <a:off x="878958" y="2431312"/>
            <a:ext cx="789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Совместив </a:t>
            </a:r>
            <a:r>
              <a:rPr lang="en-US" b="1" dirty="0"/>
              <a:t>MPA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TVPG</a:t>
            </a:r>
            <a:r>
              <a:rPr lang="en-US" dirty="0"/>
              <a:t> </a:t>
            </a:r>
            <a:r>
              <a:rPr lang="ru-RU" dirty="0"/>
              <a:t>получаем 4 группы</a:t>
            </a:r>
            <a:r>
              <a:rPr lang="en-US" dirty="0"/>
              <a:t>,</a:t>
            </a:r>
            <a:r>
              <a:rPr lang="ru-RU" dirty="0"/>
              <a:t> пригодные для </a:t>
            </a:r>
            <a:r>
              <a:rPr lang="en-US" dirty="0"/>
              <a:t>one-hot-encoding.</a:t>
            </a:r>
          </a:p>
        </p:txBody>
      </p:sp>
    </p:spTree>
    <p:extLst>
      <p:ext uri="{BB962C8B-B14F-4D97-AF65-F5344CB8AC3E}">
        <p14:creationId xmlns:p14="http://schemas.microsoft.com/office/powerpoint/2010/main" val="28501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DAE1-1449-10E1-5CCA-48A4385D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79" y="34912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– порог </a:t>
            </a:r>
            <a:r>
              <a:rPr lang="en-US" dirty="0"/>
              <a:t>release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E639-A304-A533-D7E0-CFCFE071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949843"/>
            <a:ext cx="8633826" cy="125464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В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датасете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явно есть выбросы по годам, которые могут помешать нам построить регрессию. Сделаем нижний порог равный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iqr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*1.5. это отрежет менее 10% фильмов.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Netflix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появился в 1997 и все шоу с датой выпуска ранее - это шоу позже выкупленные компанией.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75506-6A6A-D61C-17B2-63DCCAE6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69" y="2204485"/>
            <a:ext cx="5248203" cy="25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Сколько рейтинговых групп представлено в данных?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977956" y="1152475"/>
            <a:ext cx="68543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Буквенные кодировки рейтинга практически 1:1 соотносятся с числовыми кодировками</a:t>
            </a:r>
            <a:r>
              <a:rPr lang="en-US" dirty="0"/>
              <a:t>. </a:t>
            </a:r>
            <a:r>
              <a:rPr lang="ru-RU" dirty="0"/>
              <a:t>Когда совмещаем </a:t>
            </a:r>
            <a:r>
              <a:rPr lang="en-US" dirty="0"/>
              <a:t>MPA</a:t>
            </a:r>
            <a:r>
              <a:rPr lang="ru-RU" dirty="0"/>
              <a:t> и</a:t>
            </a:r>
            <a:r>
              <a:rPr lang="en-US" dirty="0"/>
              <a:t> TVPG</a:t>
            </a:r>
            <a:r>
              <a:rPr lang="ru-RU" dirty="0"/>
              <a:t> получаем только 4 группы.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" y="1053155"/>
            <a:ext cx="1584355" cy="38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B70CD-2237-650F-2050-D0B07ABE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840" y="2500866"/>
            <a:ext cx="1364666" cy="1298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чаще всего?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988338"/>
            <a:ext cx="8520600" cy="100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Пользователи в целом благоприятно относятся к шоу от </a:t>
            </a:r>
            <a:r>
              <a:rPr lang="ru-RU" dirty="0" err="1"/>
              <a:t>Нетфликс</a:t>
            </a:r>
            <a:r>
              <a:rPr lang="ru-RU" dirty="0"/>
              <a:t>: оценки от 90 до 100 составляют самую популярную группу, а наиболее часто встречаемые оценки: 97 и 98.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B551E-81E1-6697-1E44-C65CFA5C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48950"/>
            <a:ext cx="7584559" cy="258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AB18-E3E0-652A-CC57-70462929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018" y="445025"/>
            <a:ext cx="634428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оценок пользователей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9317-0CC6-88AF-A8C7-CF46523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Отразим разбивку по корзинам с разным количеством корзин (от 10 до 100 с шагом в 20) 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на одной фигуре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 для сравнения и понимания где просадки (рейтинг 76-77 и 87-88). Чем больше корзин тем лучше это видно на фоне меньшего количества корзин.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8756B-60C4-C577-4A8D-2A1C41DA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" y="2571750"/>
            <a:ext cx="8009860" cy="24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в среднем?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737314" y="1202514"/>
            <a:ext cx="6062874" cy="374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Диапазон оценок от 55 до 99 со средним значением 81 хорошо коррелирует как с предыдущим наблюдением о доброжелательном отношении зрителей в целом, так и с медианой 8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4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Среднее значение могло бы значительно отличаться от медианы в случае распределения, не являющегося нормальным.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Медиана и среднее отличаются, поскольк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у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 большое количество шоу было выпущено в 2016 году, что сильно сместило график, в связи с чем медиана выше чем среднее. Чем больше шоу в 2016 тем ближе медиана к 2016, но если бы у нас учитывалось, например шоу 1940го, то это бы сильно повлияло на среднее, и почти никак на медиану.</a:t>
            </a:r>
            <a:endParaRPr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3" y="1202514"/>
            <a:ext cx="22955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BCCF0D-502A-C4B0-9C51-0731B42F7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38" y="1227932"/>
            <a:ext cx="2504450" cy="32953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1693</Words>
  <Application>Microsoft Office PowerPoint</Application>
  <PresentationFormat>On-screen Show (16:9)</PresentationFormat>
  <Paragraphs>104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Roboto</vt:lpstr>
      <vt:lpstr>Arial</vt:lpstr>
      <vt:lpstr>Simple Light</vt:lpstr>
      <vt:lpstr>“Первичный анализ данных”</vt:lpstr>
      <vt:lpstr>Краткое описание датасета</vt:lpstr>
      <vt:lpstr>Чистка данных в датасете - дубликаты</vt:lpstr>
      <vt:lpstr>Чистка данных в датасете – возрастной рейтинг</vt:lpstr>
      <vt:lpstr>Чистка данных – порог release year</vt:lpstr>
      <vt:lpstr>Сколько рейтинговых групп представлено в данных?</vt:lpstr>
      <vt:lpstr>Какие оценки пользователи ставят чаще всего?</vt:lpstr>
      <vt:lpstr>Анализ оценок пользователей</vt:lpstr>
      <vt:lpstr>Какие оценки пользователи ставят в среднем?</vt:lpstr>
      <vt:lpstr>В какие годы были запущены шоу?</vt:lpstr>
      <vt:lpstr>PowerPoint Presentation</vt:lpstr>
      <vt:lpstr>Можно ли сделать вывод, что 2017 год успешнее для Netflix?</vt:lpstr>
      <vt:lpstr>PowerPoint Presentation</vt:lpstr>
      <vt:lpstr>В каких рейтинговых группах запущены шоу на Netflix?</vt:lpstr>
      <vt:lpstr>PowerPoint Presentation</vt:lpstr>
      <vt:lpstr>Описательный портрет  Star Wars: The Clone Wars</vt:lpstr>
      <vt:lpstr>Дополнительный анализ данных – пустые значения</vt:lpstr>
      <vt:lpstr>Заполнение пустых значений - гипотезы</vt:lpstr>
      <vt:lpstr>Гипотеза: Отбросить пустые значения</vt:lpstr>
      <vt:lpstr>Гипотеза: Заполнить средним по столбцу</vt:lpstr>
      <vt:lpstr>Гипотеза: Заполнить равномерно в пределах 1 STD</vt:lpstr>
      <vt:lpstr>Гипотеза: Заполнить нормальным в пределах 1.5*IQR</vt:lpstr>
      <vt:lpstr>Гипотеза: Заполнение средним за год</vt:lpstr>
      <vt:lpstr>Гипотеза: Заполнить используя центра кластеров kmeans </vt:lpstr>
      <vt:lpstr>Гипотеза: Заполнить используя линейную регрессию</vt:lpstr>
      <vt:lpstr>Гипотеза: Заполнить используя k-nearest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dc:creator>SD Didenko</dc:creator>
  <cp:lastModifiedBy>Didenko SD</cp:lastModifiedBy>
  <cp:revision>15</cp:revision>
  <dcterms:modified xsi:type="dcterms:W3CDTF">2023-03-15T20:18:22Z</dcterms:modified>
</cp:coreProperties>
</file>