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91" r:id="rId3"/>
    <p:sldId id="290" r:id="rId4"/>
    <p:sldId id="282" r:id="rId5"/>
    <p:sldId id="257" r:id="rId6"/>
    <p:sldId id="285" r:id="rId7"/>
    <p:sldId id="286" r:id="rId8"/>
    <p:sldId id="284" r:id="rId9"/>
    <p:sldId id="283" r:id="rId10"/>
    <p:sldId id="287" r:id="rId11"/>
    <p:sldId id="289" r:id="rId12"/>
    <p:sldId id="292" r:id="rId13"/>
    <p:sldId id="294" r:id="rId14"/>
    <p:sldId id="295" r:id="rId15"/>
    <p:sldId id="296" r:id="rId16"/>
    <p:sldId id="293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EB96F55-C7DE-4CF8-B6DD-F2C27E418559}">
          <p14:sldIdLst>
            <p14:sldId id="256"/>
            <p14:sldId id="291"/>
            <p14:sldId id="290"/>
            <p14:sldId id="282"/>
          </p14:sldIdLst>
        </p14:section>
        <p14:section name="Соревнование" id="{51F94873-1E4A-4006-9452-D7528BBFAC67}">
          <p14:sldIdLst>
            <p14:sldId id="257"/>
          </p14:sldIdLst>
        </p14:section>
        <p14:section name="EDA" id="{DAA52EE0-FA6B-4FF8-84E2-01340EEF0DCC}">
          <p14:sldIdLst>
            <p14:sldId id="285"/>
            <p14:sldId id="286"/>
            <p14:sldId id="284"/>
            <p14:sldId id="283"/>
            <p14:sldId id="287"/>
            <p14:sldId id="289"/>
          </p14:sldIdLst>
        </p14:section>
        <p14:section name="Проверка" id="{AD83E8A6-92F0-42D0-9753-ED20ADEEAA64}">
          <p14:sldIdLst>
            <p14:sldId id="292"/>
          </p14:sldIdLst>
        </p14:section>
        <p14:section name="Выводы" id="{BA375919-954E-4DDB-BEB6-87B4E95C8072}">
          <p14:sldIdLst>
            <p14:sldId id="294"/>
            <p14:sldId id="295"/>
            <p14:sldId id="296"/>
          </p14:sldIdLst>
        </p14:section>
        <p14:section name="О нашей работе" id="{161F2ADD-F138-4686-A542-31A4E3D1BF25}">
          <p14:sldIdLst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22" autoAdjust="0"/>
  </p:normalViewPr>
  <p:slideViewPr>
    <p:cSldViewPr snapToGrid="0">
      <p:cViewPr varScale="1">
        <p:scale>
          <a:sx n="108" d="100"/>
          <a:sy n="108" d="100"/>
        </p:scale>
        <p:origin x="149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9BEB62-B3AD-C332-0990-285269C787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фвыа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C0ECB-1190-878E-AAD3-88A9A60853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E5D73-D9A2-4CFB-BA47-3C60EEDFD148}" type="datetime1">
              <a:rPr lang="ru-RU" smtClean="0"/>
              <a:t>18.04.2023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AD23E-0A8E-20E2-591B-41A42FEFB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/>
              <a:t>авыф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781DE-F538-EEA6-55EF-AC9AAD1F44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DDC75-881F-4BDC-B37C-CBF0B825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2556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867306"/>
      </p:ext>
    </p:extLst>
  </p:cSld>
  <p:clrMap bg1="lt1" tx1="dk1" bg2="dk2" tx2="lt2" accent1="accent1" accent2="accent2" accent3="accent3" accent4="accent4" accent5="accent5" accent6="accent6" hlink="hlink" folHlink="folHlink"/>
  <p:hf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894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18 апреля 2023 г.</a:t>
            </a:r>
            <a:endParaRPr lang="en-US" dirty="0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 dirty="0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ru-RU"/>
              <a:t>18 апреля 2023 г.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ru-RU"/>
              <a:t>18 апреля 2023 г.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ru-RU"/>
              <a:t>18 апреля 2023 г.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ru-RU"/>
              <a:t>18 апреля 2023 г.</a:t>
            </a:r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ru-RU"/>
              <a:t>18 апреля 2023 г.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ru-RU"/>
              <a:t>18 апреля 2023 г.</a:t>
            </a:r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ru-RU"/>
              <a:t>18 апреля 2023 г.</a:t>
            </a:r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ru-RU"/>
              <a:t>18 апреля 2023 г.</a:t>
            </a:r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ru-RU"/>
              <a:t>18 апреля 2023 г.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r>
              <a:rPr lang="ru-RU"/>
              <a:t>18 апреля 2023 г.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dirty="0"/>
              <a:t>Образец текста</a:t>
            </a:r>
          </a:p>
          <a:p>
            <a:pPr lvl="1" eaLnBrk="1" latinLnBrk="0" hangingPunct="1"/>
            <a:r>
              <a:rPr kumimoji="0" lang="ru-RU" dirty="0"/>
              <a:t>Второй уровень</a:t>
            </a:r>
          </a:p>
          <a:p>
            <a:pPr lvl="2" eaLnBrk="1" latinLnBrk="0" hangingPunct="1"/>
            <a:r>
              <a:rPr kumimoji="0" lang="ru-RU" dirty="0"/>
              <a:t>Третий уровень</a:t>
            </a:r>
          </a:p>
          <a:p>
            <a:pPr lvl="3" eaLnBrk="1" latinLnBrk="0" hangingPunct="1"/>
            <a:r>
              <a:rPr kumimoji="0" lang="ru-RU" dirty="0"/>
              <a:t>Четвертый уровень</a:t>
            </a:r>
          </a:p>
          <a:p>
            <a:pPr lvl="4" eaLnBrk="1" latinLnBrk="0" hangingPunct="1"/>
            <a:r>
              <a:rPr kumimoji="0" lang="ru-RU" dirty="0"/>
              <a:t>Пятый уровень</a:t>
            </a:r>
            <a:endParaRPr kumimoji="0" lang="en-US" dirty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r>
              <a:rPr lang="ru-RU">
                <a:solidFill>
                  <a:schemeClr val="tx1">
                    <a:shade val="50000"/>
                  </a:schemeClr>
                </a:solidFill>
              </a:rPr>
              <a:t>18 апреля 2023 г.</a:t>
            </a:r>
            <a:endParaRPr lang="en-US" dirty="0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7492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>
              <a:spcBef>
                <a:spcPts val="0"/>
              </a:spcBef>
              <a:buSzPts val="5200"/>
            </a:pPr>
            <a:r>
              <a:rPr lang="ru" dirty="0"/>
              <a:t>“</a:t>
            </a:r>
            <a:r>
              <a:rPr lang="en-US" dirty="0"/>
              <a:t>House Prices: Advanced Regression Techniques</a:t>
            </a:r>
            <a:r>
              <a:rPr lang="ru" dirty="0"/>
              <a:t>”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0338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spcBef>
                <a:spcPts val="0"/>
              </a:spcBef>
              <a:buSzPts val="2800"/>
            </a:pPr>
            <a:r>
              <a:rPr lang="en-US" sz="2400" dirty="0" err="1"/>
              <a:t>Ingenia</a:t>
            </a:r>
            <a:r>
              <a:rPr lang="en-US" sz="2400" dirty="0"/>
              <a:t> </a:t>
            </a:r>
            <a:r>
              <a:rPr lang="en-US" sz="2400" dirty="0" err="1"/>
              <a:t>Numerorum</a:t>
            </a:r>
            <a:r>
              <a:rPr lang="ru-RU" sz="2400" dirty="0"/>
              <a:t> (</a:t>
            </a:r>
            <a:r>
              <a:rPr lang="ru" sz="2100" b="1" dirty="0"/>
              <a:t>Группа № </a:t>
            </a:r>
            <a:r>
              <a:rPr lang="en-US" sz="2100" b="1" dirty="0"/>
              <a:t>3</a:t>
            </a:r>
            <a:r>
              <a:rPr lang="ru-RU" sz="2100" b="1" dirty="0"/>
              <a:t>)</a:t>
            </a:r>
            <a:endParaRPr sz="21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294967295"/>
          </p:nvPr>
        </p:nvSpPr>
        <p:spPr>
          <a:xfrm>
            <a:off x="5689600" y="3184525"/>
            <a:ext cx="3454400" cy="171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b="1" dirty="0"/>
              <a:t>Состав</a:t>
            </a:r>
            <a:r>
              <a:rPr lang="ru" sz="2100" dirty="0"/>
              <a:t>:</a:t>
            </a:r>
            <a:endParaRPr sz="21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М. Боков,</a:t>
            </a:r>
            <a:br>
              <a:rPr lang="ru" sz="2100" dirty="0"/>
            </a:br>
            <a:r>
              <a:rPr lang="ru" sz="2100" dirty="0"/>
              <a:t>М. Бружмелев,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Г. Шагалиева,</a:t>
            </a:r>
            <a:br>
              <a:rPr lang="ru" sz="2100" dirty="0"/>
            </a:br>
            <a:r>
              <a:rPr lang="ru" sz="2100" dirty="0"/>
              <a:t>Д. Диденко,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В. Рыжков</a:t>
            </a:r>
            <a:endParaRPr sz="2100" dirty="0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18 апреля 2023 г.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Строковые признаки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37106" y="1152475"/>
            <a:ext cx="5395194" cy="341640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Основной метод </a:t>
            </a:r>
            <a:r>
              <a:rPr lang="en-US" dirty="0"/>
              <a:t>Target Encoding</a:t>
            </a:r>
          </a:p>
          <a:p>
            <a:r>
              <a:rPr lang="ru-RU" dirty="0"/>
              <a:t>Некоторые ряды интуитивны (пример вверху)</a:t>
            </a:r>
          </a:p>
          <a:p>
            <a:r>
              <a:rPr lang="ru-RU" dirty="0"/>
              <a:t>Другие видны из графиков</a:t>
            </a:r>
          </a:p>
          <a:p>
            <a:r>
              <a:rPr lang="ru-RU" dirty="0"/>
              <a:t>(пример внизу)</a:t>
            </a:r>
            <a:endParaRPr lang="en-US" dirty="0"/>
          </a:p>
          <a:p>
            <a:r>
              <a:rPr lang="en-US" dirty="0"/>
              <a:t>Ordinal encoding </a:t>
            </a:r>
            <a:r>
              <a:rPr lang="ru-RU" dirty="0"/>
              <a:t>также показывает неплохой результат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9" y="1138880"/>
            <a:ext cx="3082552" cy="1846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9" y="2985158"/>
            <a:ext cx="3082552" cy="2027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67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Используемые модели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86240" cy="3416400"/>
          </a:xfrm>
        </p:spPr>
        <p:txBody>
          <a:bodyPr>
            <a:normAutofit fontScale="85000" lnSpcReduction="20000"/>
          </a:bodyPr>
          <a:lstStyle/>
          <a:p>
            <a:r>
              <a:rPr lang="en-US" i="1" u="sng" dirty="0" err="1"/>
              <a:t>LinearRegression</a:t>
            </a:r>
            <a:endParaRPr lang="ru-RU" i="1" u="sng" dirty="0"/>
          </a:p>
          <a:p>
            <a:r>
              <a:rPr lang="en-US" i="1" u="sng" dirty="0" err="1"/>
              <a:t>LassoLarsCV</a:t>
            </a:r>
            <a:endParaRPr lang="en-US" i="1" u="sng" dirty="0"/>
          </a:p>
          <a:p>
            <a:r>
              <a:rPr lang="en-US" i="1" u="sng" dirty="0" err="1"/>
              <a:t>DecisionTreeRegressor</a:t>
            </a:r>
            <a:endParaRPr lang="en-US" i="1" u="sng" dirty="0"/>
          </a:p>
          <a:p>
            <a:r>
              <a:rPr lang="en-US" i="1" u="sng" dirty="0" err="1"/>
              <a:t>LGBMRegressor</a:t>
            </a:r>
            <a:endParaRPr lang="en-US" i="1" u="sng" dirty="0"/>
          </a:p>
          <a:p>
            <a:r>
              <a:rPr lang="en-US" dirty="0" err="1"/>
              <a:t>KNeighborsRegressor</a:t>
            </a:r>
            <a:endParaRPr lang="en-US" dirty="0"/>
          </a:p>
          <a:p>
            <a:r>
              <a:rPr lang="en-US" dirty="0" err="1"/>
              <a:t>BaggingRegressor</a:t>
            </a:r>
            <a:endParaRPr lang="ru-RU" dirty="0"/>
          </a:p>
          <a:p>
            <a:r>
              <a:rPr lang="en-US" b="1" dirty="0" err="1"/>
              <a:t>StackingRegressor</a:t>
            </a:r>
            <a:endParaRPr lang="en-US" b="1" dirty="0"/>
          </a:p>
          <a:p>
            <a:r>
              <a:rPr lang="en-US" b="1" dirty="0" err="1"/>
              <a:t>RandomForestRegressor</a:t>
            </a:r>
            <a:endParaRPr lang="en-US" b="1" dirty="0"/>
          </a:p>
          <a:p>
            <a:r>
              <a:rPr lang="en-US" i="1" u="sng" dirty="0" err="1"/>
              <a:t>ElasticNet</a:t>
            </a:r>
            <a:endParaRPr lang="en-US" i="1" u="sng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Текст 2"/>
          <p:cNvSpPr txBox="1">
            <a:spLocks/>
          </p:cNvSpPr>
          <p:nvPr/>
        </p:nvSpPr>
        <p:spPr>
          <a:xfrm>
            <a:off x="4750340" y="1155718"/>
            <a:ext cx="4286240" cy="341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anchor="t" anchorCtr="0">
            <a:normAutofit/>
          </a:bodyPr>
          <a:lstStyle>
            <a:lvl1pPr marL="457200" lvl="0" indent="-3429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ts val="1800"/>
              <a:buFont typeface="Wingdings 2"/>
              <a:buChar char="●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/>
              <a:buChar char="■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/>
              <a:buChar char="●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/>
              <a:buChar char="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●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■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u="sng" dirty="0"/>
              <a:t>Автоматизация</a:t>
            </a:r>
            <a:r>
              <a:rPr lang="ru-RU" dirty="0"/>
              <a:t>: </a:t>
            </a:r>
            <a:r>
              <a:rPr lang="en-US" dirty="0" err="1"/>
              <a:t>make_pipeline</a:t>
            </a:r>
            <a:endParaRPr lang="en-US" dirty="0"/>
          </a:p>
          <a:p>
            <a:r>
              <a:rPr lang="ru-RU" u="sng" dirty="0"/>
              <a:t>Нормализация</a:t>
            </a:r>
            <a:r>
              <a:rPr lang="ru-RU" dirty="0"/>
              <a:t>: </a:t>
            </a:r>
            <a:r>
              <a:rPr lang="en-US" dirty="0" err="1"/>
              <a:t>StandardScaler</a:t>
            </a:r>
            <a:endParaRPr lang="ru-RU" dirty="0"/>
          </a:p>
          <a:p>
            <a:pPr marL="114300" indent="0">
              <a:buNone/>
            </a:pPr>
            <a:r>
              <a:rPr lang="ru-RU" dirty="0"/>
              <a:t>    </a:t>
            </a:r>
            <a:r>
              <a:rPr lang="en-US" b="1" dirty="0" err="1"/>
              <a:t>RobustScaler</a:t>
            </a:r>
            <a:endParaRPr lang="en-US" b="1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28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Проверка гипотез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Порядок признаков имеет значение</a:t>
            </a:r>
          </a:p>
          <a:p>
            <a:pPr lvl="1"/>
            <a:r>
              <a:rPr lang="ru-RU" dirty="0"/>
              <a:t>Ошибочно принята за истину. Истина: нет.</a:t>
            </a:r>
          </a:p>
          <a:p>
            <a:r>
              <a:rPr lang="ru-RU" dirty="0"/>
              <a:t>Удаление выбросов в предсказаниях улучшает модель</a:t>
            </a:r>
          </a:p>
          <a:p>
            <a:pPr lvl="1"/>
            <a:r>
              <a:rPr lang="ru-RU" dirty="0"/>
              <a:t>Нет</a:t>
            </a:r>
          </a:p>
          <a:p>
            <a:r>
              <a:rPr lang="ru-RU" dirty="0"/>
              <a:t>Удаление </a:t>
            </a:r>
            <a:r>
              <a:rPr lang="ru-RU" dirty="0" err="1"/>
              <a:t>валидационной</a:t>
            </a:r>
            <a:r>
              <a:rPr lang="ru-RU" dirty="0"/>
              <a:t> части повышает качество модели</a:t>
            </a:r>
          </a:p>
          <a:p>
            <a:pPr lvl="1"/>
            <a:r>
              <a:rPr lang="ru-RU" dirty="0"/>
              <a:t>Нет</a:t>
            </a:r>
          </a:p>
        </p:txBody>
      </p:sp>
    </p:spTree>
    <p:extLst>
      <p:ext uri="{BB962C8B-B14F-4D97-AF65-F5344CB8AC3E}">
        <p14:creationId xmlns:p14="http://schemas.microsoft.com/office/powerpoint/2010/main" val="158417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Выводы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На цены влияет множество факторов таких как место, возраст, качество и размер дома;</a:t>
            </a:r>
          </a:p>
          <a:p>
            <a:endParaRPr lang="ru-RU" dirty="0"/>
          </a:p>
          <a:p>
            <a:r>
              <a:rPr lang="ru-RU" dirty="0" err="1"/>
              <a:t>Линрегрессия</a:t>
            </a:r>
            <a:r>
              <a:rPr lang="ru-RU" dirty="0"/>
              <a:t> вполне неплохо справляется с задачей;</a:t>
            </a:r>
          </a:p>
          <a:p>
            <a:endParaRPr lang="ru-RU" dirty="0"/>
          </a:p>
          <a:p>
            <a:r>
              <a:rPr lang="ru-RU" dirty="0"/>
              <a:t>Фича инжиниринг и подбор </a:t>
            </a:r>
            <a:r>
              <a:rPr lang="ru-RU" dirty="0" err="1"/>
              <a:t>гиперпараметров</a:t>
            </a:r>
            <a:r>
              <a:rPr lang="ru-RU" dirty="0"/>
              <a:t> улучшают результат;</a:t>
            </a:r>
          </a:p>
          <a:p>
            <a:endParaRPr lang="ru-RU" dirty="0"/>
          </a:p>
          <a:p>
            <a:r>
              <a:rPr lang="ru-RU" dirty="0"/>
              <a:t>Правильно проведенная ЕДА заключает в себе самую большую часть успеха.</a:t>
            </a:r>
          </a:p>
        </p:txBody>
      </p:sp>
    </p:spTree>
    <p:extLst>
      <p:ext uri="{BB962C8B-B14F-4D97-AF65-F5344CB8AC3E}">
        <p14:creationId xmlns:p14="http://schemas.microsoft.com/office/powerpoint/2010/main" val="317970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Рекомендации покупателям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Место имеет значение. Районы значительно влияют на цену;</a:t>
            </a:r>
          </a:p>
          <a:p>
            <a:endParaRPr lang="ru-RU" dirty="0"/>
          </a:p>
          <a:p>
            <a:r>
              <a:rPr lang="ru-RU" dirty="0"/>
              <a:t>Размер и возраст дома имеют важное значение;</a:t>
            </a:r>
          </a:p>
          <a:p>
            <a:endParaRPr lang="ru-RU" dirty="0"/>
          </a:p>
          <a:p>
            <a:r>
              <a:rPr lang="ru-RU" dirty="0"/>
              <a:t>Торгуйтесь, основывая на показателе качества дома, размера жилой площади и машин что вмещаются в гараж;</a:t>
            </a:r>
          </a:p>
          <a:p>
            <a:pPr marL="114300" indent="0">
              <a:buNone/>
            </a:pPr>
            <a:r>
              <a:rPr lang="ru-RU" dirty="0"/>
              <a:t> </a:t>
            </a:r>
          </a:p>
          <a:p>
            <a:r>
              <a:rPr lang="ru-RU" dirty="0"/>
              <a:t>В новый дом можно въехать сразу, но возможно дешевле будет купить постарше и провести реновация.</a:t>
            </a:r>
          </a:p>
        </p:txBody>
      </p:sp>
    </p:spTree>
    <p:extLst>
      <p:ext uri="{BB962C8B-B14F-4D97-AF65-F5344CB8AC3E}">
        <p14:creationId xmlns:p14="http://schemas.microsoft.com/office/powerpoint/2010/main" val="324647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Рекомендации продавцам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Место имеет значение. Формируйте вашу цену исходя также из локации;</a:t>
            </a:r>
          </a:p>
          <a:p>
            <a:endParaRPr lang="ru-RU" dirty="0"/>
          </a:p>
          <a:p>
            <a:r>
              <a:rPr lang="ru-RU" dirty="0"/>
              <a:t>Также обратите внимание на общее качество дома, размер жилой площади и гаража;</a:t>
            </a:r>
          </a:p>
          <a:p>
            <a:pPr marL="114300" indent="0">
              <a:buNone/>
            </a:pPr>
            <a:r>
              <a:rPr lang="ru-RU" dirty="0"/>
              <a:t> </a:t>
            </a:r>
          </a:p>
          <a:p>
            <a:r>
              <a:rPr lang="ru-RU" dirty="0"/>
              <a:t>Возраст дома и дата последнего ремонта имеют значение;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целом тренд идет на увеличение стоимости недвижимости.</a:t>
            </a:r>
          </a:p>
        </p:txBody>
      </p:sp>
    </p:spTree>
    <p:extLst>
      <p:ext uri="{BB962C8B-B14F-4D97-AF65-F5344CB8AC3E}">
        <p14:creationId xmlns:p14="http://schemas.microsoft.com/office/powerpoint/2010/main" val="408953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66304" y="931407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ru-RU" sz="4400" dirty="0"/>
              <a:t>Спасибо</a:t>
            </a:r>
            <a:br>
              <a:rPr lang="ru-RU" sz="4400" dirty="0"/>
            </a:br>
            <a:r>
              <a:rPr lang="ru-RU" sz="4400" dirty="0"/>
              <a:t>за внимание!</a:t>
            </a:r>
            <a:br>
              <a:rPr lang="ru-RU" sz="4400" dirty="0"/>
            </a:br>
            <a:br>
              <a:rPr lang="ru-RU" sz="4400" dirty="0"/>
            </a:br>
            <a:r>
              <a:rPr lang="ru-RU" sz="4400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347240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Команда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Дмитрий Диденко – код</a:t>
            </a:r>
          </a:p>
          <a:p>
            <a:r>
              <a:rPr lang="ru-RU" dirty="0"/>
              <a:t>Михаил Боков – категориальные признаки</a:t>
            </a:r>
          </a:p>
          <a:p>
            <a:r>
              <a:rPr lang="ru-RU" dirty="0"/>
              <a:t>Вадим Рыжков – презентация</a:t>
            </a:r>
          </a:p>
          <a:p>
            <a:r>
              <a:rPr lang="ru-RU" dirty="0"/>
              <a:t>Михаил </a:t>
            </a:r>
            <a:r>
              <a:rPr lang="ru-RU" dirty="0" err="1"/>
              <a:t>Бружмелев</a:t>
            </a:r>
            <a:r>
              <a:rPr lang="ru-RU" dirty="0"/>
              <a:t> – идеи</a:t>
            </a:r>
          </a:p>
          <a:p>
            <a:r>
              <a:rPr lang="ru-RU" dirty="0"/>
              <a:t>Гульнара </a:t>
            </a:r>
            <a:r>
              <a:rPr lang="ru-RU" dirty="0" err="1"/>
              <a:t>Шагалиева</a:t>
            </a:r>
            <a:r>
              <a:rPr lang="ru-RU" dirty="0"/>
              <a:t> – моральная поддержка</a:t>
            </a:r>
          </a:p>
        </p:txBody>
      </p:sp>
    </p:spTree>
    <p:extLst>
      <p:ext uri="{BB962C8B-B14F-4D97-AF65-F5344CB8AC3E}">
        <p14:creationId xmlns:p14="http://schemas.microsoft.com/office/powerpoint/2010/main" val="4813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Инструменты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Todoist</a:t>
            </a:r>
            <a:r>
              <a:rPr lang="en-US" dirty="0"/>
              <a:t> </a:t>
            </a:r>
            <a:r>
              <a:rPr lang="ru-RU" dirty="0"/>
              <a:t>для отслеживания задач, сроков, ответственных исполнителей (</a:t>
            </a:r>
            <a:r>
              <a:rPr lang="en-US" dirty="0"/>
              <a:t>todoist.com)</a:t>
            </a:r>
          </a:p>
          <a:p>
            <a:r>
              <a:rPr lang="ru-RU" dirty="0"/>
              <a:t>Интеграция с анонимным </a:t>
            </a:r>
            <a:r>
              <a:rPr lang="en-US" dirty="0"/>
              <a:t>FTP-</a:t>
            </a:r>
            <a:r>
              <a:rPr lang="ru-RU" dirty="0"/>
              <a:t>сервером для записи результатов работы моделей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для модели</a:t>
            </a:r>
            <a:endParaRPr lang="en-US" dirty="0"/>
          </a:p>
          <a:p>
            <a:r>
              <a:rPr lang="en-US" dirty="0"/>
              <a:t>Zoom</a:t>
            </a:r>
            <a:r>
              <a:rPr lang="ru-RU" dirty="0"/>
              <a:t> и </a:t>
            </a:r>
            <a:r>
              <a:rPr lang="en-US" dirty="0"/>
              <a:t>Telegram </a:t>
            </a:r>
            <a:r>
              <a:rPr lang="ru-RU" dirty="0"/>
              <a:t>для взаимодействия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266713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Результаты соревнования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82661" y="1152475"/>
            <a:ext cx="2449639" cy="3501434"/>
          </a:xfrm>
        </p:spPr>
        <p:txBody>
          <a:bodyPr>
            <a:normAutofit fontScale="70000" lnSpcReduction="20000"/>
          </a:bodyPr>
          <a:lstStyle/>
          <a:p>
            <a:r>
              <a:rPr lang="ru-RU" u="sng" dirty="0"/>
              <a:t>Цель</a:t>
            </a:r>
            <a:r>
              <a:rPr lang="ru-RU" dirty="0"/>
              <a:t>: предсказать цены на дома в американском городке</a:t>
            </a:r>
          </a:p>
          <a:p>
            <a:r>
              <a:rPr lang="ru-RU" u="sng" dirty="0"/>
              <a:t>Обучающая выборка</a:t>
            </a:r>
            <a:r>
              <a:rPr lang="ru-RU" dirty="0"/>
              <a:t>:</a:t>
            </a:r>
          </a:p>
          <a:p>
            <a:pPr marL="114300" indent="0">
              <a:buNone/>
            </a:pPr>
            <a:r>
              <a:rPr lang="ru-RU" dirty="0"/>
              <a:t>     1460 домов</a:t>
            </a:r>
          </a:p>
          <a:p>
            <a:r>
              <a:rPr lang="ru-RU" u="sng" dirty="0"/>
              <a:t>Метрика</a:t>
            </a:r>
            <a:r>
              <a:rPr lang="ru-RU" dirty="0"/>
              <a:t>:</a:t>
            </a:r>
          </a:p>
          <a:p>
            <a:pPr marL="114300" indent="0">
              <a:buNone/>
            </a:pPr>
            <a:r>
              <a:rPr lang="ru-RU" dirty="0"/>
              <a:t>     </a:t>
            </a:r>
            <a:r>
              <a:rPr lang="en-US" dirty="0"/>
              <a:t>RMSE</a:t>
            </a:r>
            <a:endParaRPr lang="ru-RU" dirty="0"/>
          </a:p>
          <a:p>
            <a:pPr marL="114300" indent="0">
              <a:buNone/>
            </a:pPr>
            <a:r>
              <a:rPr lang="ru-RU" dirty="0"/>
              <a:t>     логарифмов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69299E-EBD3-630F-2A19-FB93ACB5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3295"/>
            <a:ext cx="6411220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5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 dirty="0"/>
              <a:t>План выступления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dirty="0"/>
              <a:t>Соревнование</a:t>
            </a:r>
          </a:p>
          <a:p>
            <a:r>
              <a:rPr lang="en-US" dirty="0"/>
              <a:t>EDA</a:t>
            </a:r>
          </a:p>
          <a:p>
            <a:r>
              <a:rPr lang="ru-RU" dirty="0"/>
              <a:t>Гипотезы</a:t>
            </a:r>
          </a:p>
          <a:p>
            <a:r>
              <a:rPr lang="ru-RU" dirty="0"/>
              <a:t>Проверка</a:t>
            </a:r>
          </a:p>
          <a:p>
            <a:r>
              <a:rPr lang="ru-RU" dirty="0"/>
              <a:t>Выводы</a:t>
            </a:r>
            <a:endParaRPr lang="en-US" dirty="0"/>
          </a:p>
          <a:p>
            <a:r>
              <a:rPr lang="ru-RU" dirty="0"/>
              <a:t>О нашей работе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Пустые значения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637754" y="1152475"/>
            <a:ext cx="3194545" cy="3439260"/>
          </a:xfrm>
        </p:spPr>
        <p:txBody>
          <a:bodyPr>
            <a:normAutofit fontScale="92500" lnSpcReduction="20000"/>
          </a:bodyPr>
          <a:lstStyle/>
          <a:p>
            <a:r>
              <a:rPr lang="ru-RU" u="sng" dirty="0"/>
              <a:t>Стратегии</a:t>
            </a:r>
            <a:r>
              <a:rPr lang="ru-RU" dirty="0"/>
              <a:t>:</a:t>
            </a:r>
          </a:p>
          <a:p>
            <a:pPr>
              <a:buFontTx/>
              <a:buChar char="-"/>
            </a:pPr>
            <a:r>
              <a:rPr lang="ru-RU" dirty="0"/>
              <a:t>Объединение</a:t>
            </a:r>
          </a:p>
          <a:p>
            <a:pPr>
              <a:buFontTx/>
              <a:buChar char="-"/>
            </a:pPr>
            <a:r>
              <a:rPr lang="ru-RU" dirty="0"/>
              <a:t>Заполнение средним</a:t>
            </a:r>
          </a:p>
          <a:p>
            <a:pPr>
              <a:buFontTx/>
              <a:buChar char="-"/>
            </a:pPr>
            <a:r>
              <a:rPr lang="ru-RU" dirty="0"/>
              <a:t>Заполнение нулями</a:t>
            </a:r>
          </a:p>
          <a:p>
            <a:pPr>
              <a:buFontTx/>
              <a:buChar char="-"/>
            </a:pPr>
            <a:r>
              <a:rPr lang="ru-RU" dirty="0"/>
              <a:t>Категория </a:t>
            </a:r>
            <a:r>
              <a:rPr lang="en-US" dirty="0"/>
              <a:t>MISSING</a:t>
            </a:r>
            <a:endParaRPr lang="ru-RU" dirty="0"/>
          </a:p>
          <a:p>
            <a:pPr>
              <a:buFontTx/>
              <a:buChar char="-"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54" y="1171046"/>
            <a:ext cx="5197000" cy="3164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01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Выбросы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1539" y="1152475"/>
            <a:ext cx="4680761" cy="3416400"/>
          </a:xfrm>
        </p:spPr>
        <p:txBody>
          <a:bodyPr/>
          <a:lstStyle/>
          <a:p>
            <a:r>
              <a:rPr lang="ru-RU" dirty="0"/>
              <a:t>Присутствуют в большом количестве столбцов</a:t>
            </a:r>
          </a:p>
          <a:p>
            <a:r>
              <a:rPr lang="ru-RU" dirty="0"/>
              <a:t>Удалили выбросы больше </a:t>
            </a:r>
            <a:r>
              <a:rPr lang="en-US" dirty="0"/>
              <a:t>3</a:t>
            </a:r>
            <a:r>
              <a:rPr lang="ru-RU" dirty="0"/>
              <a:t> * </a:t>
            </a:r>
            <a:r>
              <a:rPr lang="en-US" dirty="0"/>
              <a:t>IQR</a:t>
            </a:r>
          </a:p>
          <a:p>
            <a:r>
              <a:rPr lang="ru-RU" dirty="0"/>
              <a:t>Осталось 1140 домов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8" y="1160833"/>
            <a:ext cx="3853731" cy="3361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84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Логарифмизация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979269" y="1176170"/>
            <a:ext cx="2859238" cy="1515149"/>
          </a:xfrm>
        </p:spPr>
        <p:txBody>
          <a:bodyPr>
            <a:noAutofit/>
          </a:bodyPr>
          <a:lstStyle/>
          <a:p>
            <a:r>
              <a:rPr lang="ru-RU" sz="2000" dirty="0"/>
              <a:t>Смещение вправо</a:t>
            </a:r>
          </a:p>
          <a:p>
            <a:r>
              <a:rPr lang="ru-RU" sz="2000" dirty="0"/>
              <a:t>Большие порядки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07" y="1176170"/>
            <a:ext cx="5661362" cy="249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Текст 2"/>
          <p:cNvSpPr txBox="1">
            <a:spLocks/>
          </p:cNvSpPr>
          <p:nvPr/>
        </p:nvSpPr>
        <p:spPr>
          <a:xfrm>
            <a:off x="317907" y="4072647"/>
            <a:ext cx="5661362" cy="60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anchor="t" anchorCtr="0">
            <a:noAutofit/>
          </a:bodyPr>
          <a:lstStyle>
            <a:lvl1pPr marL="457200" lvl="0" indent="-3429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ts val="1800"/>
              <a:buFont typeface="Wingdings 2"/>
              <a:buChar char="●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/>
              <a:buChar char="■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/>
              <a:buChar char="●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/>
              <a:buChar char="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●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■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ru-RU" dirty="0"/>
              <a:t>Цены на квартиры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218" y="2879387"/>
            <a:ext cx="2931627" cy="213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4844375" y="4225923"/>
            <a:ext cx="978408" cy="484632"/>
          </a:xfrm>
          <a:prstGeom prst="right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 rot="10800000">
            <a:off x="3193134" y="3688429"/>
            <a:ext cx="293390" cy="617285"/>
          </a:xfrm>
          <a:prstGeom prst="downArrow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Текст 2"/>
          <p:cNvSpPr txBox="1">
            <a:spLocks/>
          </p:cNvSpPr>
          <p:nvPr/>
        </p:nvSpPr>
        <p:spPr>
          <a:xfrm>
            <a:off x="2412532" y="3760524"/>
            <a:ext cx="2473997" cy="3680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anchor="t" anchorCtr="0">
            <a:noAutofit/>
          </a:bodyPr>
          <a:lstStyle>
            <a:lvl1pPr marL="457200" lvl="0" indent="-3429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ts val="1800"/>
              <a:buFont typeface="Wingdings 2"/>
              <a:buChar char="●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/>
              <a:buChar char="■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/>
              <a:buChar char="●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/>
              <a:buChar char="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●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■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ru-RU" sz="2000" dirty="0"/>
              <a:t>До</a:t>
            </a:r>
          </a:p>
        </p:txBody>
      </p:sp>
      <p:sp>
        <p:nvSpPr>
          <p:cNvPr id="11" name="Текст 2"/>
          <p:cNvSpPr txBox="1">
            <a:spLocks/>
          </p:cNvSpPr>
          <p:nvPr/>
        </p:nvSpPr>
        <p:spPr>
          <a:xfrm>
            <a:off x="4049950" y="4526513"/>
            <a:ext cx="2473997" cy="3680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anchor="t" anchorCtr="0">
            <a:noAutofit/>
          </a:bodyPr>
          <a:lstStyle>
            <a:lvl1pPr marL="457200" lvl="0" indent="-3429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ts val="1800"/>
              <a:buFont typeface="Wingdings 2"/>
              <a:buChar char="●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"/>
              <a:buChar char="■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/>
              <a:buChar char="●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3"/>
              <a:buChar char="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●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○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400"/>
              <a:buFont typeface="Wingdings 2"/>
              <a:buChar char="■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ru-RU" sz="2000" dirty="0"/>
              <a:t>После</a:t>
            </a:r>
          </a:p>
        </p:txBody>
      </p:sp>
    </p:spTree>
    <p:extLst>
      <p:ext uri="{BB962C8B-B14F-4D97-AF65-F5344CB8AC3E}">
        <p14:creationId xmlns:p14="http://schemas.microsoft.com/office/powerpoint/2010/main" val="338597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Отбор числовых признаков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37602" y="1152475"/>
            <a:ext cx="6294698" cy="3416400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Алгоритм:</a:t>
            </a:r>
          </a:p>
          <a:p>
            <a:pPr marL="628650" indent="-514350">
              <a:buAutoNum type="arabicPeriod"/>
            </a:pPr>
            <a:r>
              <a:rPr lang="ru-RU" dirty="0"/>
              <a:t>Строим матрицу корреляции</a:t>
            </a:r>
          </a:p>
          <a:p>
            <a:pPr marL="628650" indent="-514350">
              <a:buAutoNum type="arabicPeriod"/>
            </a:pPr>
            <a:r>
              <a:rPr lang="ru-RU" dirty="0"/>
              <a:t>Добавляем лучший признак в обучающую выборку</a:t>
            </a:r>
          </a:p>
          <a:p>
            <a:pPr marL="628650" indent="-514350">
              <a:buAutoNum type="arabicPeriod"/>
            </a:pPr>
            <a:r>
              <a:rPr lang="ru-RU" dirty="0"/>
              <a:t>Проверяем по очереди добавление других признаков</a:t>
            </a:r>
          </a:p>
          <a:p>
            <a:pPr marL="628650" indent="-514350">
              <a:buAutoNum type="arabicPeriod"/>
            </a:pPr>
            <a:r>
              <a:rPr lang="ru-RU" dirty="0"/>
              <a:t>Добавляем признак с лучшей </a:t>
            </a:r>
            <a:r>
              <a:rPr lang="en-US" dirty="0"/>
              <a:t>adjusted R2</a:t>
            </a:r>
            <a:r>
              <a:rPr lang="ru-RU" dirty="0"/>
              <a:t> и </a:t>
            </a:r>
            <a:r>
              <a:rPr lang="en-US" dirty="0" err="1"/>
              <a:t>rmse</a:t>
            </a:r>
            <a:r>
              <a:rPr lang="en-US" dirty="0"/>
              <a:t> </a:t>
            </a:r>
            <a:r>
              <a:rPr lang="ru-RU" dirty="0"/>
              <a:t>в обучающую выборку</a:t>
            </a:r>
          </a:p>
          <a:p>
            <a:pPr marL="628650" indent="-514350">
              <a:buAutoNum type="arabicPeriod"/>
            </a:pPr>
            <a:r>
              <a:rPr lang="ru-RU" dirty="0"/>
              <a:t>Повторяем шаги 3-4, пока </a:t>
            </a:r>
            <a:r>
              <a:rPr lang="en-US" dirty="0"/>
              <a:t>R2 </a:t>
            </a:r>
            <a:r>
              <a:rPr lang="ru-RU" dirty="0"/>
              <a:t>не перестает расти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77" y="1192787"/>
            <a:ext cx="21050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19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4426</TotalTime>
  <Words>440</Words>
  <Application>Microsoft Office PowerPoint</Application>
  <PresentationFormat>On-screen Show (16:9)</PresentationFormat>
  <Paragraphs>108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Lucida Sans</vt:lpstr>
      <vt:lpstr>Arial</vt:lpstr>
      <vt:lpstr>Book Antiqua</vt:lpstr>
      <vt:lpstr>Times New Roman</vt:lpstr>
      <vt:lpstr>Wingdings</vt:lpstr>
      <vt:lpstr>Wingdings 2</vt:lpstr>
      <vt:lpstr>Wingdings 3</vt:lpstr>
      <vt:lpstr>Апекс</vt:lpstr>
      <vt:lpstr>“House Prices: Advanced Regression Techniques”</vt:lpstr>
      <vt:lpstr>Команда</vt:lpstr>
      <vt:lpstr>Инструменты</vt:lpstr>
      <vt:lpstr>Результаты соревнования</vt:lpstr>
      <vt:lpstr>План выступления</vt:lpstr>
      <vt:lpstr>Пустые значения</vt:lpstr>
      <vt:lpstr>Выбросы</vt:lpstr>
      <vt:lpstr>Логарифмизация</vt:lpstr>
      <vt:lpstr>Отбор числовых признаков</vt:lpstr>
      <vt:lpstr>Строковые признаки</vt:lpstr>
      <vt:lpstr>Используемые модели</vt:lpstr>
      <vt:lpstr>Проверка гипотез</vt:lpstr>
      <vt:lpstr>Выводы</vt:lpstr>
      <vt:lpstr>Рекомендации покупателям</vt:lpstr>
      <vt:lpstr>Рекомендации продавцам</vt:lpstr>
      <vt:lpstr>Спасибо за внимание!  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“Первичный анализ данных”</dc:title>
  <dc:creator>SD Didenko</dc:creator>
  <cp:lastModifiedBy>Didenko SD</cp:lastModifiedBy>
  <cp:revision>26</cp:revision>
  <dcterms:modified xsi:type="dcterms:W3CDTF">2023-04-18T14:38:48Z</dcterms:modified>
</cp:coreProperties>
</file>