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chemeClr val="bg2"/>
                </a:solidFill>
              </a:rPr>
              <a:t>Наблюдается рост после 2010 и интенсивный рост после 2015 с пиком в 2017. Года, отсутствующие в таблице (1940-2017)</a:t>
            </a:r>
            <a:r>
              <a:rPr lang="en-US" dirty="0">
                <a:solidFill>
                  <a:schemeClr val="bg2"/>
                </a:solidFill>
              </a:rPr>
              <a:t>,</a:t>
            </a:r>
            <a:r>
              <a:rPr lang="ru-RU" dirty="0">
                <a:solidFill>
                  <a:schemeClr val="bg2"/>
                </a:solidFill>
              </a:rPr>
              <a:t> – 43</a:t>
            </a:r>
            <a:r>
              <a:rPr lang="en-US" dirty="0">
                <a:solidFill>
                  <a:schemeClr val="bg2"/>
                </a:solidFill>
              </a:rPr>
              <a:t>;</a:t>
            </a:r>
            <a:r>
              <a:rPr lang="ru-RU" dirty="0">
                <a:solidFill>
                  <a:schemeClr val="bg2"/>
                </a:solidFill>
              </a:rPr>
              <a:t> года присутствующие – 35; 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chemeClr val="bg2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chemeClr val="bg2"/>
                </a:solidFill>
              </a:rPr>
              <a:t>Нетфликс</a:t>
            </a:r>
            <a:r>
              <a:rPr lang="ru-RU" dirty="0">
                <a:solidFill>
                  <a:schemeClr val="bg2"/>
                </a:solidFill>
              </a:rPr>
              <a:t> не существовал до 1997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 err="1">
                <a:solidFill>
                  <a:schemeClr val="bg2"/>
                </a:solidFill>
              </a:rPr>
              <a:t>го</a:t>
            </a:r>
            <a:r>
              <a:rPr lang="ru-RU" dirty="0">
                <a:solidFill>
                  <a:schemeClr val="bg2"/>
                </a:solidFill>
              </a:rPr>
              <a:t> и запуска </a:t>
            </a:r>
            <a:r>
              <a:rPr lang="ru-RU" dirty="0" err="1">
                <a:solidFill>
                  <a:schemeClr val="bg2"/>
                </a:solidFill>
              </a:rPr>
              <a:t>стриминга</a:t>
            </a:r>
            <a:r>
              <a:rPr lang="ru-RU" dirty="0">
                <a:solidFill>
                  <a:schemeClr val="bg2"/>
                </a:solidFill>
              </a:rPr>
              <a:t> в 2007</a:t>
            </a:r>
            <a:r>
              <a:rPr lang="en-US" dirty="0">
                <a:solidFill>
                  <a:schemeClr val="bg2"/>
                </a:solidFill>
              </a:rPr>
              <a:t>-</a:t>
            </a:r>
            <a:r>
              <a:rPr lang="ru-RU" dirty="0">
                <a:solidFill>
                  <a:schemeClr val="bg2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chemeClr val="bg2"/>
                </a:solidFill>
              </a:rPr>
              <a:t>Нетфликсом</a:t>
            </a:r>
            <a:r>
              <a:rPr lang="ru-RU" dirty="0">
                <a:solidFill>
                  <a:schemeClr val="bg2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2016, поскольку на момент формирования датасета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больше, чем в 2016. 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9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сказать, 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ru-RU" dirty="0"/>
              <a:t>Описательный портрет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Star Wars: The Clone Wars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dirty="0">
              <a:solidFill>
                <a:srgbClr val="21212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Хотелось бы сравнить два сезона "Звездные войны: война клонов" 2008 и 2014 годов.</a:t>
            </a: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начал выходить в октябре 2008 году и закончился 20 марта 2009 года, а весь 6 сезон выпустили за один год, и может показаться</a:t>
            </a:r>
            <a:r>
              <a:rPr lang="ru-RU" sz="1000" dirty="0">
                <a:solidFill>
                  <a:srgbClr val="212121"/>
                </a:solidFill>
              </a:rPr>
              <a:t> интересным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, что второй сезон был выпущен полностью</a:t>
            </a:r>
            <a:r>
              <a:rPr lang="ru-RU" sz="1000" i="0" dirty="0">
                <a:solidFill>
                  <a:srgbClr val="212121"/>
                </a:solidFill>
                <a:effectLst/>
                <a:latin typeface="+mj-lt"/>
              </a:rPr>
              <a:t> в один день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Нетфликс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выкупил права на мультсериал только в 2014 году, тем самым дав ему новую жизнь, т.к.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Lucasfilm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планировали закрыть сериал.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Стоит отметить огромную разницу в оценке пользователей: 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Единственное шоу, которое абсолютно дублирует все параметры нашего шоу, - это «Белый воротничок</a:t>
            </a:r>
            <a:r>
              <a:rPr lang="ru-RU" sz="1000" dirty="0">
                <a:solidFill>
                  <a:srgbClr val="212121"/>
                </a:solidFill>
                <a:latin typeface="+mj-lt"/>
              </a:rPr>
              <a:t>»,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использующий клише «детективный сериал про мошенника на службе ФБР». Также совпадает (на 1 балл выше) комедийный сериал «Как я встретил вашу маму»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«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Hard of Dixie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год, возрастной рейтинг, кластер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DBSCAN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)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ru-RU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Также у шестого сезона можно заметить немного возросший возрастной рейтинг. </a:t>
            </a:r>
            <a:r>
              <a:rPr lang="ru-RU" sz="1000" dirty="0">
                <a:solidFill>
                  <a:srgbClr val="212121"/>
                </a:solidFill>
                <a:latin typeface="+mj-lt"/>
              </a:rPr>
              <a:t>Э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то может быть связано с тем, что увеличилось количество сцен со сражениями.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4F84295-D98B-E5F9-56CD-F8E31D7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8" y="3791591"/>
            <a:ext cx="5458502" cy="1354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6133501-F19B-4D66-0CE0-5C59FD7D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85"/>
            <a:ext cx="813910" cy="122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ACCA2C5-21AC-A66F-EB08-1909EF16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36" y="4019383"/>
            <a:ext cx="815213" cy="112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FBB00BC-43E4-5442-9A1D-C112010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9" y="4019383"/>
            <a:ext cx="769225" cy="1121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EFFEEC4-EED6-CFB2-B071-6A93A003A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267" y="4019384"/>
            <a:ext cx="726068" cy="1124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992595FE-5E45-4231-EC02-4DEE530F2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36" y="1762"/>
            <a:ext cx="3064206" cy="14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данных: Пустые 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smtClean="0"/>
              <a:t>user </a:t>
            </a:r>
            <a:r>
              <a:rPr lang="en-US" dirty="0"/>
              <a:t>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значений: Гипотезы</a:t>
            </a:r>
            <a:endParaRPr lang="en-US" dirty="0"/>
          </a:p>
        </p:txBody>
      </p:sp>
      <p:sp>
        <p:nvSpPr>
          <p:cNvPr id="8" name="Google Shape;92;p19"/>
          <p:cNvSpPr txBox="1">
            <a:spLocks noGrp="1"/>
          </p:cNvSpPr>
          <p:nvPr>
            <p:ph type="body" idx="1"/>
          </p:nvPr>
        </p:nvSpPr>
        <p:spPr>
          <a:xfrm>
            <a:off x="2132773" y="559864"/>
            <a:ext cx="5493712" cy="2630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Отбросить пустые значения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средним по столбцу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средним по году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в пределах 1 </a:t>
            </a:r>
            <a:r>
              <a:rPr lang="en-US" dirty="0"/>
              <a:t>STD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 в пределах </a:t>
            </a:r>
            <a:r>
              <a:rPr lang="en-US" dirty="0"/>
              <a:t>IQR * 1.5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центр кластеров </a:t>
            </a:r>
            <a:r>
              <a:rPr lang="en-US" dirty="0" err="1"/>
              <a:t>kmeans</a:t>
            </a:r>
            <a:endParaRPr lang="en-US" dirty="0"/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</a:t>
            </a:r>
            <a:r>
              <a:rPr lang="en-US" dirty="0"/>
              <a:t>k-nearest neighbors</a:t>
            </a:r>
          </a:p>
          <a:p>
            <a:pPr marL="342900" lvl="0" algn="just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SzPts val="1800"/>
              <a:buAutoNum type="arabicPeriod"/>
            </a:pPr>
            <a:r>
              <a:rPr lang="ru-RU" dirty="0"/>
              <a:t>Заполнить, используя линейную регрессию</a:t>
            </a:r>
          </a:p>
        </p:txBody>
      </p:sp>
      <p:sp>
        <p:nvSpPr>
          <p:cNvPr id="10" name="Google Shape;92;p19"/>
          <p:cNvSpPr txBox="1">
            <a:spLocks/>
          </p:cNvSpPr>
          <p:nvPr/>
        </p:nvSpPr>
        <p:spPr>
          <a:xfrm>
            <a:off x="0" y="2885896"/>
            <a:ext cx="9144000" cy="247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Aft>
                <a:spcPts val="1200"/>
              </a:spcAft>
              <a:buNone/>
            </a:pPr>
            <a:r>
              <a:rPr lang="ru-RU" b="1" dirty="0"/>
              <a:t>Отдельно</a:t>
            </a:r>
            <a:r>
              <a:rPr lang="ru-RU" dirty="0"/>
              <a:t> хотелось бы обратить внимание, что заполнение пустых ячеек в колонке рейтинга зрителей может быть бессмысленной работой, поскольку наличествующие у нас данные, а именно, год выпуска, возрастной рейтинг и его числовая интерпретация недостаточны для того, чтобы верно оценить шоу.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b="1" dirty="0"/>
              <a:t>Например</a:t>
            </a:r>
            <a:r>
              <a:rPr lang="ru-RU" dirty="0"/>
              <a:t>, тот факт, что шоу вышло в год, когда было много успешных шоу с рейтингом, не означает, что данное шоу будет успешным.</a:t>
            </a:r>
          </a:p>
          <a:p>
            <a:pPr marL="0" indent="0" algn="just">
              <a:spcAft>
                <a:spcPts val="1200"/>
              </a:spcAft>
              <a:buNone/>
            </a:pPr>
            <a:r>
              <a:rPr lang="ru-RU" dirty="0"/>
              <a:t>Помимо всего прочего, сам факт отсутствия рейтинга – как зрителей, так и возрастного, - </a:t>
            </a:r>
            <a:r>
              <a:rPr lang="ru-RU" i="1" dirty="0"/>
              <a:t>может</a:t>
            </a:r>
            <a:r>
              <a:rPr lang="ru-RU" dirty="0"/>
              <a:t> говорить о том, что шоу мало кому интересно (если речь не идет о самых новых шоу).</a:t>
            </a:r>
          </a:p>
        </p:txBody>
      </p:sp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количество данных и значительно 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«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отбросить 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значения» 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– не лучшая идея.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теперь значения распределены более равномерно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Использовалось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-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распределение,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сосредоточена справа) и обрезаны в промежутке от 55 до 100, то интерквантильный интервал * 1.5 в нашем случае будет около 31, а среднее значение 81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сли мы заполняем пустые места с помощью случайного значения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IQR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.5, то иногда результат выйдет за пределы нашего минимума и максимума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, поэтому введем 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слишком много значений 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искажения, 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3946" y="2551667"/>
            <a:ext cx="6861688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тоже будет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нецелесообразно, 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воспользоваться 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6" y="140225"/>
            <a:ext cx="8979498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центры 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использовать, для того чтобы 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и нельзя утверждать, 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долж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ы влиять на рейтинги шоу, линейная регрессия справила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c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ь,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r2 -0.273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говорит о слабо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й зависимости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Заполнить, 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en-US" dirty="0">
                <a:solidFill>
                  <a:srgbClr val="212121"/>
                </a:solidFill>
                <a:latin typeface="Roboto"/>
              </a:rPr>
              <a:t>KNN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остается довольно высоким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.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Л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юбопытно, что только 3 соседей дает такое значение, в то время как остальные 2-10 – чуть более близкое к истинному среднее и более низкое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R2 -0.632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говорит об очень слабой зависимости между данными.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: 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u="sng" dirty="0">
                <a:solidFill>
                  <a:srgbClr val="212121"/>
                </a:solidFill>
                <a:latin typeface="Roboto"/>
              </a:rPr>
              <a:t>Удаление дубликатов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: либо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некоторые фильмы были внесены в список несколько раз, 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названием, 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шоу: возрастной 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R</a:t>
            </a:r>
            <a:r>
              <a:rPr lang="ru-RU" sz="1600" b="1" dirty="0">
                <a:solidFill>
                  <a:srgbClr val="212121"/>
                </a:solidFill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ТВ-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шоу 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TV-MA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.</a:t>
            </a:r>
            <a:endParaRPr lang="en-US" sz="1600" b="1" i="0" dirty="0">
              <a:solidFill>
                <a:srgbClr val="212121"/>
              </a:solidFill>
              <a:effectLst/>
              <a:latin typeface="+mj-lt"/>
            </a:endParaRP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TVPG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данных: 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равным </a:t>
            </a: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*1.5</a:t>
            </a:r>
            <a:r>
              <a:rPr lang="en-US" sz="1600" dirty="0">
                <a:solidFill>
                  <a:srgbClr val="212121"/>
                </a:solidFill>
                <a:latin typeface="+mj-lt"/>
              </a:rPr>
              <a:t>,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году и все шоу с датой выпуска ранее – это шоу, 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TVPG</a:t>
            </a:r>
            <a:r>
              <a:rPr lang="ru-RU" dirty="0"/>
              <a:t>, 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понимания, где просадки (рейтинг 76-77 и 87-88). Чем больше корзин, 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выше, чем среднее. Чем больше шоу в 2016, тем ближе медиана к 2016, но если бы у нас учитывалось, например, шоу 1940-го, то это бы сильно повлияло на среднее 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1672</Words>
  <Application>Microsoft Office PowerPoint</Application>
  <PresentationFormat>Экран (16:9)</PresentationFormat>
  <Paragraphs>115</Paragraphs>
  <Slides>26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Simple Light</vt:lpstr>
      <vt:lpstr>“Первичный анализ данных”</vt:lpstr>
      <vt:lpstr>Краткое описание датасета</vt:lpstr>
      <vt:lpstr>Чистка данных в датасете: дубликаты</vt:lpstr>
      <vt:lpstr>Чистка данных в датасете: возрастной рейтинг</vt:lpstr>
      <vt:lpstr>Чистка данных: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Презентация PowerPoint</vt:lpstr>
      <vt:lpstr>Можно ли сделать вывод, что 2017 год успешнее для Netflix?</vt:lpstr>
      <vt:lpstr>Презентация PowerPoint</vt:lpstr>
      <vt:lpstr>В каких рейтинговых группах запущены шоу на Netflix?</vt:lpstr>
      <vt:lpstr>Презентация PowerPoint</vt:lpstr>
      <vt:lpstr>Описательный портрет  Star Wars: The Clone Wars</vt:lpstr>
      <vt:lpstr>Дополнительный анализ данных: Пустые значения</vt:lpstr>
      <vt:lpstr>Заполнение пустых значений: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Заполнить, используя центры кластеров kmeans </vt:lpstr>
      <vt:lpstr>Гипотеза: Заполнить, используя линейную регрессию</vt:lpstr>
      <vt:lpstr>Гипотеза: Заполнить, используя k-nearest neighbors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Vadim Ryzhkov</cp:lastModifiedBy>
  <cp:revision>21</cp:revision>
  <dcterms:modified xsi:type="dcterms:W3CDTF">2023-03-16T07:52:36Z</dcterms:modified>
</cp:coreProperties>
</file>