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82" r:id="rId4"/>
    <p:sldId id="285" r:id="rId5"/>
    <p:sldId id="286" r:id="rId6"/>
    <p:sldId id="284" r:id="rId7"/>
    <p:sldId id="283" r:id="rId8"/>
    <p:sldId id="287" r:id="rId9"/>
    <p:sldId id="288" r:id="rId10"/>
    <p:sldId id="289" r:id="rId11"/>
    <p:sldId id="292" r:id="rId12"/>
    <p:sldId id="290" r:id="rId13"/>
    <p:sldId id="291" r:id="rId14"/>
    <p:sldId id="29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B96F55-C7DE-4CF8-B6DD-F2C27E418559}">
          <p14:sldIdLst>
            <p14:sldId id="256"/>
            <p14:sldId id="257"/>
          </p14:sldIdLst>
        </p14:section>
        <p14:section name="Соревнование" id="{51F94873-1E4A-4006-9452-D7528BBFAC67}">
          <p14:sldIdLst>
            <p14:sldId id="282"/>
          </p14:sldIdLst>
        </p14:section>
        <p14:section name="EDA" id="{DAA52EE0-FA6B-4FF8-84E2-01340EEF0DCC}">
          <p14:sldIdLst>
            <p14:sldId id="285"/>
            <p14:sldId id="286"/>
            <p14:sldId id="284"/>
            <p14:sldId id="283"/>
            <p14:sldId id="287"/>
            <p14:sldId id="288"/>
          </p14:sldIdLst>
        </p14:section>
        <p14:section name="Проверка" id="{AD83E8A6-92F0-42D0-9753-ED20ADEEAA64}">
          <p14:sldIdLst>
            <p14:sldId id="289"/>
          </p14:sldIdLst>
        </p14:section>
        <p14:section name="Выводы" id="{BA375919-954E-4DDB-BEB6-87B4E95C8072}">
          <p14:sldIdLst>
            <p14:sldId id="292"/>
          </p14:sldIdLst>
        </p14:section>
        <p14:section name="О нашей работе" id="{161F2ADD-F138-4686-A542-31A4E3D1BF25}">
          <p14:sldIdLst>
            <p14:sldId id="290"/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 snapToGrid="0"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49BEB62-B3AD-C332-0990-285269C787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фвыа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BC0ECB-1190-878E-AAD3-88A9A60853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E5D73-D9A2-4CFB-BA47-3C60EEDFD148}" type="datetime1">
              <a:rPr lang="ru-RU" smtClean="0"/>
              <a:t>17.04.2023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5AD23E-0A8E-20E2-591B-41A42FEFB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авыф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8781DE-F538-EEA6-55EF-AC9AAD1F4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DDC75-881F-4BDC-B37C-CBF0B825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556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867306"/>
      </p:ext>
    </p:extLst>
  </p:cSld>
  <p:clrMap bg1="lt1" tx1="dk1" bg2="dk2" tx2="lt2" accent1="accent1" accent2="accent2" accent3="accent3" accent4="accent4" accent5="accent5" accent6="accent6" hlink="hlink" folHlink="folHlink"/>
  <p:hf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89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18 апреля 2023 г.</a:t>
            </a:r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18 апреля 2023 г.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18 апреля 2023 г.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18 апреля 2023 г.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18 апреля 2023 г.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18 апреля 2023 г.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18 апреля 2023 г.</a:t>
            </a:r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18 апреля 2023 г.</a:t>
            </a:r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18 апреля 2023 г.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18 апреля 2023 г.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18 апреля 2023 г.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dirty="0" smtClean="0"/>
              <a:t>Образец текста</a:t>
            </a:r>
          </a:p>
          <a:p>
            <a:pPr lvl="1" eaLnBrk="1" latinLnBrk="0" hangingPunct="1"/>
            <a:r>
              <a:rPr kumimoji="0" lang="ru-RU" dirty="0" smtClean="0"/>
              <a:t>Второй уровень</a:t>
            </a:r>
          </a:p>
          <a:p>
            <a:pPr lvl="2" eaLnBrk="1" latinLnBrk="0" hangingPunct="1"/>
            <a:r>
              <a:rPr kumimoji="0" lang="ru-RU" dirty="0" smtClean="0"/>
              <a:t>Третий уровень</a:t>
            </a:r>
          </a:p>
          <a:p>
            <a:pPr lvl="3" eaLnBrk="1" latinLnBrk="0" hangingPunct="1"/>
            <a:r>
              <a:rPr kumimoji="0" lang="ru-RU" dirty="0" smtClean="0"/>
              <a:t>Четвертый уровень</a:t>
            </a:r>
          </a:p>
          <a:p>
            <a:pPr lvl="4" eaLnBrk="1" latinLnBrk="0" hangingPunct="1"/>
            <a:r>
              <a:rPr kumimoji="0"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r>
              <a:rPr lang="ru-RU" smtClean="0">
                <a:solidFill>
                  <a:schemeClr val="tx1">
                    <a:shade val="50000"/>
                  </a:schemeClr>
                </a:solidFill>
              </a:rPr>
              <a:t>18 апреля 2023 г.</a:t>
            </a:r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7492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>
              <a:spcBef>
                <a:spcPts val="0"/>
              </a:spcBef>
              <a:buSzPts val="5200"/>
            </a:pPr>
            <a:r>
              <a:rPr lang="ru" dirty="0" smtClean="0"/>
              <a:t>“</a:t>
            </a:r>
            <a:r>
              <a:rPr lang="en-US" dirty="0"/>
              <a:t>House </a:t>
            </a:r>
            <a:r>
              <a:rPr lang="en-US" dirty="0" smtClean="0"/>
              <a:t>Prices: Advanced </a:t>
            </a:r>
            <a:r>
              <a:rPr lang="en-US" dirty="0"/>
              <a:t>Regression Techniques</a:t>
            </a:r>
            <a:r>
              <a:rPr lang="ru" dirty="0" smtClean="0"/>
              <a:t>”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0338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spcBef>
                <a:spcPts val="0"/>
              </a:spcBef>
              <a:buSzPts val="2800"/>
            </a:pPr>
            <a:r>
              <a:rPr lang="en-US" sz="2400" dirty="0" err="1" smtClean="0"/>
              <a:t>Ingenia</a:t>
            </a:r>
            <a:r>
              <a:rPr lang="en-US" sz="2400" dirty="0" smtClean="0"/>
              <a:t> </a:t>
            </a:r>
            <a:r>
              <a:rPr lang="en-US" sz="2400" dirty="0" err="1" smtClean="0"/>
              <a:t>Numerorum</a:t>
            </a:r>
            <a:r>
              <a:rPr lang="ru-RU" sz="2400" dirty="0" smtClean="0"/>
              <a:t> (</a:t>
            </a:r>
            <a:r>
              <a:rPr lang="ru" sz="2100" b="1" dirty="0" smtClean="0"/>
              <a:t>Группа </a:t>
            </a:r>
            <a:r>
              <a:rPr lang="ru" sz="2100" b="1" dirty="0"/>
              <a:t>№ </a:t>
            </a:r>
            <a:r>
              <a:rPr lang="en-US" sz="2100" b="1" dirty="0" smtClean="0"/>
              <a:t>3</a:t>
            </a:r>
            <a:r>
              <a:rPr lang="ru-RU" sz="2100" b="1" dirty="0" smtClean="0"/>
              <a:t>)</a:t>
            </a:r>
            <a:endParaRPr sz="2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5689600" y="3184525"/>
            <a:ext cx="3454400" cy="171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b="1" dirty="0"/>
              <a:t>Состав</a:t>
            </a:r>
            <a:r>
              <a:rPr lang="ru" sz="2100" dirty="0"/>
              <a:t>:</a:t>
            </a:r>
            <a:endParaRPr sz="2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М. Боков,</a:t>
            </a:r>
            <a:br>
              <a:rPr lang="ru" sz="2100" dirty="0"/>
            </a:br>
            <a:r>
              <a:rPr lang="ru" sz="2100" dirty="0"/>
              <a:t>М. Бружмелев,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Г. Шагалиева,</a:t>
            </a:r>
            <a:br>
              <a:rPr lang="ru" sz="2100" dirty="0"/>
            </a:br>
            <a:r>
              <a:rPr lang="ru" sz="2100" dirty="0"/>
              <a:t>Д. Диденко,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В. Рыжков</a:t>
            </a:r>
            <a:endParaRPr sz="21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18 апреля 2023 г.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модели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86240" cy="34164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err="1" smtClean="0"/>
              <a:t>LinearRegression</a:t>
            </a:r>
            <a:endParaRPr lang="ru-RU" i="1" dirty="0"/>
          </a:p>
          <a:p>
            <a:r>
              <a:rPr lang="en-US" i="1" dirty="0" err="1"/>
              <a:t>LassoLarsCV</a:t>
            </a:r>
            <a:endParaRPr lang="en-US" i="1" dirty="0"/>
          </a:p>
          <a:p>
            <a:r>
              <a:rPr lang="en-US" i="1" dirty="0" err="1"/>
              <a:t>DecisionTreeRegressor</a:t>
            </a:r>
            <a:endParaRPr lang="en-US" i="1" dirty="0"/>
          </a:p>
          <a:p>
            <a:r>
              <a:rPr lang="en-US" i="1" dirty="0" err="1"/>
              <a:t>LGBMRegressor</a:t>
            </a:r>
            <a:endParaRPr lang="en-US" i="1" dirty="0"/>
          </a:p>
          <a:p>
            <a:r>
              <a:rPr lang="en-US" dirty="0" err="1"/>
              <a:t>KNeighborsRegressor</a:t>
            </a:r>
            <a:endParaRPr lang="en-US" dirty="0"/>
          </a:p>
          <a:p>
            <a:r>
              <a:rPr lang="en-US" dirty="0" err="1" smtClean="0"/>
              <a:t>BaggingRegressor</a:t>
            </a:r>
            <a:endParaRPr lang="ru-RU" dirty="0" smtClean="0"/>
          </a:p>
          <a:p>
            <a:r>
              <a:rPr lang="en-US" b="1" dirty="0" err="1"/>
              <a:t>StackingRegressor</a:t>
            </a:r>
            <a:endParaRPr lang="en-US" b="1" dirty="0"/>
          </a:p>
          <a:p>
            <a:r>
              <a:rPr lang="en-US" b="1" dirty="0" err="1" smtClean="0"/>
              <a:t>RandomForestRegressor</a:t>
            </a:r>
            <a:endParaRPr lang="en-US" b="1" dirty="0" smtClean="0"/>
          </a:p>
          <a:p>
            <a:r>
              <a:rPr lang="en-US" i="1" dirty="0" err="1" smtClean="0"/>
              <a:t>ElasticNet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4750340" y="1155718"/>
            <a:ext cx="4286240" cy="341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anchor="t" anchorCtr="0">
            <a:normAutofit/>
          </a:bodyPr>
          <a:lstStyle>
            <a:lvl1pPr marL="45720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ts val="1800"/>
              <a:buFont typeface="Wingdings 2"/>
              <a:buChar char="●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/>
              <a:buChar char="■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●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●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■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u="sng" dirty="0" smtClean="0"/>
              <a:t>Автоматизация</a:t>
            </a:r>
            <a:r>
              <a:rPr lang="ru-RU" dirty="0" smtClean="0"/>
              <a:t>: </a:t>
            </a:r>
            <a:r>
              <a:rPr lang="en-US" dirty="0" err="1"/>
              <a:t>make_pipeline</a:t>
            </a:r>
            <a:endParaRPr lang="en-US" dirty="0"/>
          </a:p>
          <a:p>
            <a:r>
              <a:rPr lang="ru-RU" u="sng" dirty="0" smtClean="0"/>
              <a:t>Нормализация</a:t>
            </a:r>
            <a:r>
              <a:rPr lang="ru-RU" dirty="0" smtClean="0"/>
              <a:t>: </a:t>
            </a:r>
            <a:r>
              <a:rPr lang="en-US" dirty="0" err="1" smtClean="0"/>
              <a:t>StandardScaler</a:t>
            </a:r>
            <a:endParaRPr lang="ru-RU" dirty="0" smtClean="0"/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b="1" dirty="0" err="1" smtClean="0"/>
              <a:t>RobustScaler</a:t>
            </a:r>
            <a:endParaRPr lang="en-US" b="1" dirty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28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Порядок признаков имеет значение</a:t>
            </a:r>
          </a:p>
          <a:p>
            <a:pPr lvl="1"/>
            <a:r>
              <a:rPr lang="ru-RU" dirty="0" smtClean="0"/>
              <a:t>Да</a:t>
            </a:r>
          </a:p>
          <a:p>
            <a:r>
              <a:rPr lang="ru-RU" dirty="0" smtClean="0"/>
              <a:t>Удаление выбросов в предсказаниях улучшает модель</a:t>
            </a:r>
          </a:p>
          <a:p>
            <a:pPr lvl="1"/>
            <a:r>
              <a:rPr lang="ru-RU" dirty="0" smtClean="0"/>
              <a:t>Нет</a:t>
            </a:r>
          </a:p>
          <a:p>
            <a:r>
              <a:rPr lang="ru-RU" dirty="0" smtClean="0"/>
              <a:t>Удаление </a:t>
            </a:r>
            <a:r>
              <a:rPr lang="ru-RU" dirty="0" err="1" smtClean="0"/>
              <a:t>валидационной</a:t>
            </a:r>
            <a:r>
              <a:rPr lang="ru-RU" dirty="0" smtClean="0"/>
              <a:t> части повышает качество модели</a:t>
            </a:r>
          </a:p>
          <a:p>
            <a:pPr lvl="1"/>
            <a:r>
              <a:rPr lang="ru-RU" dirty="0" smtClean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58417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Todoist</a:t>
            </a:r>
            <a:r>
              <a:rPr lang="en-US" dirty="0" smtClean="0"/>
              <a:t> </a:t>
            </a:r>
            <a:r>
              <a:rPr lang="ru-RU" dirty="0" smtClean="0"/>
              <a:t>для отслеживания задач, сроков, ответственных исполнителей (</a:t>
            </a:r>
            <a:r>
              <a:rPr lang="en-US" dirty="0" smtClean="0"/>
              <a:t>todoist.com)</a:t>
            </a:r>
          </a:p>
          <a:p>
            <a:r>
              <a:rPr lang="ru-RU" dirty="0" smtClean="0"/>
              <a:t>Интеграция с анонимным </a:t>
            </a:r>
            <a:r>
              <a:rPr lang="en-US" dirty="0" smtClean="0"/>
              <a:t>FTP-</a:t>
            </a:r>
            <a:r>
              <a:rPr lang="ru-RU" dirty="0" smtClean="0"/>
              <a:t>сервером для записи результатов работы моделей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13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Дмитрий Диденко – кодирование</a:t>
            </a:r>
          </a:p>
          <a:p>
            <a:r>
              <a:rPr lang="ru-RU" dirty="0" smtClean="0"/>
              <a:t>Михаил Боков – категориальные признаки</a:t>
            </a:r>
          </a:p>
          <a:p>
            <a:r>
              <a:rPr lang="ru-RU" dirty="0" smtClean="0"/>
              <a:t>Вадим Рыжков – презентация</a:t>
            </a:r>
          </a:p>
          <a:p>
            <a:r>
              <a:rPr lang="ru-RU" dirty="0" smtClean="0"/>
              <a:t>Михаил </a:t>
            </a:r>
            <a:r>
              <a:rPr lang="ru-RU" dirty="0" err="1" smtClean="0"/>
              <a:t>Бружмелев</a:t>
            </a:r>
            <a:r>
              <a:rPr lang="ru-RU" dirty="0" smtClean="0"/>
              <a:t> – идеи</a:t>
            </a:r>
          </a:p>
          <a:p>
            <a:r>
              <a:rPr lang="ru-RU" dirty="0" smtClean="0"/>
              <a:t>Гульнара </a:t>
            </a:r>
            <a:r>
              <a:rPr lang="ru-RU" dirty="0" err="1" smtClean="0"/>
              <a:t>Шагалиева</a:t>
            </a:r>
            <a:r>
              <a:rPr lang="ru-RU" dirty="0" smtClean="0"/>
              <a:t> – моральная поддержка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3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66304" y="931407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/>
              <a:t>Спасибо</a:t>
            </a:r>
            <a:br>
              <a:rPr lang="ru-RU" sz="4400" dirty="0" smtClean="0"/>
            </a:br>
            <a:r>
              <a:rPr lang="ru-RU" sz="4400" dirty="0" smtClean="0"/>
              <a:t>за внимание!</a:t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>Вопросы?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47240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dirty="0" smtClean="0"/>
              <a:t>План выступления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 smtClean="0"/>
              <a:t>Соревнование</a:t>
            </a:r>
          </a:p>
          <a:p>
            <a:r>
              <a:rPr lang="en-US" dirty="0" smtClean="0"/>
              <a:t>EDA</a:t>
            </a:r>
          </a:p>
          <a:p>
            <a:r>
              <a:rPr lang="ru-RU" dirty="0" smtClean="0"/>
              <a:t>Гипотезы</a:t>
            </a:r>
          </a:p>
          <a:p>
            <a:r>
              <a:rPr lang="ru-RU" dirty="0" smtClean="0"/>
              <a:t>Проверка</a:t>
            </a:r>
          </a:p>
          <a:p>
            <a:r>
              <a:rPr lang="ru-RU" dirty="0" smtClean="0"/>
              <a:t>Выводы</a:t>
            </a:r>
            <a:endParaRPr lang="en-US" dirty="0" smtClean="0"/>
          </a:p>
          <a:p>
            <a:r>
              <a:rPr lang="ru-RU" dirty="0" smtClean="0"/>
              <a:t>О нашей работе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соревнования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82661" y="1152475"/>
            <a:ext cx="2449639" cy="3501434"/>
          </a:xfrm>
        </p:spPr>
        <p:txBody>
          <a:bodyPr>
            <a:normAutofit fontScale="70000" lnSpcReduction="20000"/>
          </a:bodyPr>
          <a:lstStyle/>
          <a:p>
            <a:r>
              <a:rPr lang="ru-RU" u="sng" dirty="0" smtClean="0"/>
              <a:t>Цель</a:t>
            </a:r>
            <a:r>
              <a:rPr lang="ru-RU" dirty="0" smtClean="0"/>
              <a:t>: предсказать цены на дома в американском городке</a:t>
            </a:r>
          </a:p>
          <a:p>
            <a:r>
              <a:rPr lang="ru-RU" u="sng" dirty="0" smtClean="0"/>
              <a:t>Обучающая выборка</a:t>
            </a:r>
            <a:r>
              <a:rPr lang="ru-RU" dirty="0" smtClean="0"/>
              <a:t>:</a:t>
            </a:r>
          </a:p>
          <a:p>
            <a:pPr marL="114300" indent="0">
              <a:buNone/>
            </a:pPr>
            <a:r>
              <a:rPr lang="ru-RU" dirty="0" smtClean="0"/>
              <a:t>     1460 домов</a:t>
            </a:r>
            <a:endParaRPr lang="ru-RU" dirty="0" smtClean="0"/>
          </a:p>
          <a:p>
            <a:r>
              <a:rPr lang="ru-RU" u="sng" dirty="0" smtClean="0"/>
              <a:t>Метрика</a:t>
            </a:r>
            <a:r>
              <a:rPr lang="ru-RU" dirty="0" smtClean="0"/>
              <a:t>: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smtClean="0"/>
              <a:t>RMSE</a:t>
            </a:r>
            <a:endParaRPr lang="ru-RU" dirty="0" smtClean="0"/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  логарифмов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98" y="1186809"/>
            <a:ext cx="6126163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2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Пустые значения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37754" y="1152475"/>
            <a:ext cx="3194545" cy="3439260"/>
          </a:xfrm>
        </p:spPr>
        <p:txBody>
          <a:bodyPr>
            <a:normAutofit fontScale="92500" lnSpcReduction="20000"/>
          </a:bodyPr>
          <a:lstStyle/>
          <a:p>
            <a:r>
              <a:rPr lang="ru-RU" u="sng" dirty="0" smtClean="0"/>
              <a:t>Стратегии</a:t>
            </a:r>
            <a:r>
              <a:rPr lang="ru-RU" dirty="0" smtClean="0"/>
              <a:t>:</a:t>
            </a:r>
          </a:p>
          <a:p>
            <a:pPr>
              <a:buFontTx/>
              <a:buChar char="-"/>
            </a:pPr>
            <a:r>
              <a:rPr lang="ru-RU" dirty="0" smtClean="0"/>
              <a:t>Объединение</a:t>
            </a:r>
          </a:p>
          <a:p>
            <a:pPr>
              <a:buFontTx/>
              <a:buChar char="-"/>
            </a:pPr>
            <a:r>
              <a:rPr lang="ru-RU" dirty="0" smtClean="0"/>
              <a:t>Заполнение средним</a:t>
            </a:r>
          </a:p>
          <a:p>
            <a:pPr>
              <a:buFontTx/>
              <a:buChar char="-"/>
            </a:pPr>
            <a:r>
              <a:rPr lang="ru-RU" dirty="0" smtClean="0"/>
              <a:t>Заполнение нулями</a:t>
            </a:r>
          </a:p>
          <a:p>
            <a:pPr>
              <a:buFontTx/>
              <a:buChar char="-"/>
            </a:pPr>
            <a:r>
              <a:rPr lang="ru-RU" dirty="0" smtClean="0"/>
              <a:t>Категория </a:t>
            </a:r>
            <a:r>
              <a:rPr lang="en-US" dirty="0" smtClean="0"/>
              <a:t>MISSING</a:t>
            </a: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4" y="1171046"/>
            <a:ext cx="5197000" cy="316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01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Выбросы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1539" y="1152475"/>
            <a:ext cx="4680761" cy="3416400"/>
          </a:xfrm>
        </p:spPr>
        <p:txBody>
          <a:bodyPr/>
          <a:lstStyle/>
          <a:p>
            <a:r>
              <a:rPr lang="ru-RU" dirty="0" smtClean="0"/>
              <a:t>Присутствуют в большом количестве столбцов</a:t>
            </a:r>
          </a:p>
          <a:p>
            <a:r>
              <a:rPr lang="ru-RU" dirty="0" smtClean="0"/>
              <a:t>Удалили выбросы больше 1,5 * </a:t>
            </a:r>
            <a:r>
              <a:rPr lang="en-US" dirty="0" smtClean="0"/>
              <a:t>IQR</a:t>
            </a:r>
          </a:p>
          <a:p>
            <a:r>
              <a:rPr lang="ru-RU" dirty="0" smtClean="0"/>
              <a:t>Осталось 1140 домов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8" y="1160833"/>
            <a:ext cx="3853731" cy="336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84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Логарифмизация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79269" y="1176170"/>
            <a:ext cx="2859238" cy="1515149"/>
          </a:xfrm>
        </p:spPr>
        <p:txBody>
          <a:bodyPr>
            <a:noAutofit/>
          </a:bodyPr>
          <a:lstStyle/>
          <a:p>
            <a:r>
              <a:rPr lang="ru-RU" sz="2000" dirty="0" smtClean="0"/>
              <a:t>Смещение вправо</a:t>
            </a:r>
          </a:p>
          <a:p>
            <a:r>
              <a:rPr lang="ru-RU" sz="2000" dirty="0" smtClean="0"/>
              <a:t>Большие порядки</a:t>
            </a:r>
          </a:p>
          <a:p>
            <a:r>
              <a:rPr lang="ru-RU" sz="2000" dirty="0" smtClean="0"/>
              <a:t>Мультипликативная модель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07" y="1176170"/>
            <a:ext cx="5661362" cy="249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Текст 2"/>
          <p:cNvSpPr txBox="1">
            <a:spLocks/>
          </p:cNvSpPr>
          <p:nvPr/>
        </p:nvSpPr>
        <p:spPr>
          <a:xfrm>
            <a:off x="317907" y="4072647"/>
            <a:ext cx="5661362" cy="6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5720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ts val="1800"/>
              <a:buFont typeface="Wingdings 2"/>
              <a:buChar char="●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/>
              <a:buChar char="■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●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●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■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ru-RU" dirty="0" smtClean="0"/>
              <a:t>Цены на квартиры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218" y="2879387"/>
            <a:ext cx="2931627" cy="213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4844375" y="4225923"/>
            <a:ext cx="978408" cy="484632"/>
          </a:xfrm>
          <a:prstGeom prst="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 rot="10800000">
            <a:off x="3193134" y="3688429"/>
            <a:ext cx="293390" cy="617285"/>
          </a:xfrm>
          <a:prstGeom prst="down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екст 2"/>
          <p:cNvSpPr txBox="1">
            <a:spLocks/>
          </p:cNvSpPr>
          <p:nvPr/>
        </p:nvSpPr>
        <p:spPr>
          <a:xfrm>
            <a:off x="2412532" y="3760524"/>
            <a:ext cx="2473997" cy="3680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5720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ts val="1800"/>
              <a:buFont typeface="Wingdings 2"/>
              <a:buChar char="●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/>
              <a:buChar char="■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●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●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■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ru-RU" sz="2000" dirty="0" smtClean="0"/>
              <a:t>До</a:t>
            </a:r>
            <a:endParaRPr lang="ru-RU" sz="2000" dirty="0"/>
          </a:p>
        </p:txBody>
      </p:sp>
      <p:sp>
        <p:nvSpPr>
          <p:cNvPr id="11" name="Текст 2"/>
          <p:cNvSpPr txBox="1">
            <a:spLocks/>
          </p:cNvSpPr>
          <p:nvPr/>
        </p:nvSpPr>
        <p:spPr>
          <a:xfrm>
            <a:off x="4049950" y="4526513"/>
            <a:ext cx="2473997" cy="3680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5720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ts val="1800"/>
              <a:buFont typeface="Wingdings 2"/>
              <a:buChar char="●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/>
              <a:buChar char="■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●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●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■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ru-RU" sz="2000" dirty="0" smtClean="0"/>
              <a:t>После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8597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Отбор числовых признаков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37602" y="1152475"/>
            <a:ext cx="6294698" cy="34164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Алгоритм:</a:t>
            </a:r>
          </a:p>
          <a:p>
            <a:pPr marL="628650" indent="-514350">
              <a:buAutoNum type="arabicPeriod"/>
            </a:pPr>
            <a:r>
              <a:rPr lang="ru-RU" dirty="0" smtClean="0"/>
              <a:t>Строим матрицу корреляции</a:t>
            </a:r>
          </a:p>
          <a:p>
            <a:pPr marL="628650" indent="-514350">
              <a:buAutoNum type="arabicPeriod"/>
            </a:pPr>
            <a:r>
              <a:rPr lang="ru-RU" dirty="0" smtClean="0"/>
              <a:t>Добавляем лучший признак в обучающую выборку</a:t>
            </a:r>
          </a:p>
          <a:p>
            <a:pPr marL="628650" indent="-514350">
              <a:buAutoNum type="arabicPeriod"/>
            </a:pPr>
            <a:r>
              <a:rPr lang="ru-RU" dirty="0" smtClean="0"/>
              <a:t>Проверяем по очереди добавление других признаков</a:t>
            </a:r>
          </a:p>
          <a:p>
            <a:pPr marL="628650" indent="-514350">
              <a:buAutoNum type="arabicPeriod"/>
            </a:pPr>
            <a:r>
              <a:rPr lang="ru-RU" dirty="0" smtClean="0"/>
              <a:t>Добавляем признак с лучшей </a:t>
            </a:r>
            <a:r>
              <a:rPr lang="en-US" dirty="0" smtClean="0"/>
              <a:t>adjusted R2 </a:t>
            </a:r>
            <a:r>
              <a:rPr lang="ru-RU" dirty="0" smtClean="0"/>
              <a:t>в обучающую выборку</a:t>
            </a:r>
          </a:p>
          <a:p>
            <a:pPr marL="628650" indent="-514350">
              <a:buAutoNum type="arabicPeriod"/>
            </a:pPr>
            <a:r>
              <a:rPr lang="ru-RU" dirty="0" smtClean="0"/>
              <a:t>Повторяем шаги 3-4, пока </a:t>
            </a:r>
            <a:r>
              <a:rPr lang="en-US" dirty="0" smtClean="0"/>
              <a:t>R2 </a:t>
            </a:r>
            <a:r>
              <a:rPr lang="ru-RU" dirty="0" smtClean="0"/>
              <a:t>не перестает расти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7" y="1192787"/>
            <a:ext cx="2105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1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Строковые признаки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37106" y="1152475"/>
            <a:ext cx="5395194" cy="3416400"/>
          </a:xfrm>
        </p:spPr>
        <p:txBody>
          <a:bodyPr/>
          <a:lstStyle/>
          <a:p>
            <a:r>
              <a:rPr lang="ru-RU" dirty="0" smtClean="0"/>
              <a:t>Основной метод </a:t>
            </a:r>
            <a:r>
              <a:rPr lang="en-US" dirty="0" smtClean="0"/>
              <a:t>Ordinal Encoding</a:t>
            </a:r>
          </a:p>
          <a:p>
            <a:r>
              <a:rPr lang="ru-RU" dirty="0" smtClean="0"/>
              <a:t>Некоторые ряды интуитивны (пример вверху)</a:t>
            </a:r>
          </a:p>
          <a:p>
            <a:r>
              <a:rPr lang="ru-RU" dirty="0" smtClean="0"/>
              <a:t>Другие видны из графиков</a:t>
            </a:r>
          </a:p>
          <a:p>
            <a:r>
              <a:rPr lang="ru-RU" dirty="0" smtClean="0"/>
              <a:t>(пример внизу)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9" y="1138880"/>
            <a:ext cx="3082552" cy="184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9" y="2985158"/>
            <a:ext cx="3082552" cy="202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67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Гипотезы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Порядок признаков имеет значение</a:t>
            </a:r>
          </a:p>
          <a:p>
            <a:r>
              <a:rPr lang="ru-RU" dirty="0" smtClean="0"/>
              <a:t>Удаление выбросов в предсказаниях улучшает модель</a:t>
            </a:r>
          </a:p>
          <a:p>
            <a:r>
              <a:rPr lang="ru-RU" dirty="0" smtClean="0"/>
              <a:t>Удаление </a:t>
            </a:r>
            <a:r>
              <a:rPr lang="ru-RU" dirty="0" err="1" smtClean="0"/>
              <a:t>валидационной</a:t>
            </a:r>
            <a:r>
              <a:rPr lang="ru-RU" dirty="0" smtClean="0"/>
              <a:t> части повышает качество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829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4403</TotalTime>
  <Words>259</Words>
  <Application>Microsoft Office PowerPoint</Application>
  <PresentationFormat>Экран (16:9)</PresentationFormat>
  <Paragraphs>86</Paragraphs>
  <Slides>14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Апекс</vt:lpstr>
      <vt:lpstr>“House Prices: Advanced Regression Techniques”</vt:lpstr>
      <vt:lpstr>План выступления</vt:lpstr>
      <vt:lpstr>Результаты соревнования</vt:lpstr>
      <vt:lpstr>Пустые значения</vt:lpstr>
      <vt:lpstr>Выбросы</vt:lpstr>
      <vt:lpstr>Логарифмизация</vt:lpstr>
      <vt:lpstr>Отбор числовых признаков</vt:lpstr>
      <vt:lpstr>Строковые признаки</vt:lpstr>
      <vt:lpstr>Гипотезы</vt:lpstr>
      <vt:lpstr>Используемые модели</vt:lpstr>
      <vt:lpstr>Выводы</vt:lpstr>
      <vt:lpstr>Инструменты</vt:lpstr>
      <vt:lpstr>Команда</vt:lpstr>
      <vt:lpstr>Спасибо за внимание! 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“Первичный анализ данных”</dc:title>
  <cp:lastModifiedBy>Vadim Ryzhkov</cp:lastModifiedBy>
  <cp:revision>25</cp:revision>
  <dcterms:modified xsi:type="dcterms:W3CDTF">2023-04-17T20:00:20Z</dcterms:modified>
</cp:coreProperties>
</file>