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66" r:id="rId4"/>
    <p:sldId id="267" r:id="rId5"/>
    <p:sldId id="268" r:id="rId6"/>
    <p:sldId id="258" r:id="rId7"/>
    <p:sldId id="259" r:id="rId8"/>
    <p:sldId id="269" r:id="rId9"/>
    <p:sldId id="260" r:id="rId10"/>
    <p:sldId id="261" r:id="rId11"/>
    <p:sldId id="270" r:id="rId12"/>
    <p:sldId id="263" r:id="rId13"/>
    <p:sldId id="271" r:id="rId14"/>
    <p:sldId id="264" r:id="rId15"/>
    <p:sldId id="272" r:id="rId16"/>
    <p:sldId id="265" r:id="rId17"/>
    <p:sldId id="26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9BEB62-B3AD-C332-0990-285269C787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BC0ECB-1190-878E-AAD3-88A9A60853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76C9E-92E3-465F-A8DB-6D552604971A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5AD23E-0A8E-20E2-591B-41A42FEFB9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781DE-F538-EEA6-55EF-AC9AAD1F44E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DDC75-881F-4BDC-B37C-CBF0B8252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25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358673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0342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374924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dirty="0"/>
              <a:t>“Первичный анализ данных”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50338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sz="2100" b="1" dirty="0"/>
              <a:t>Группа № </a:t>
            </a:r>
            <a:r>
              <a:rPr lang="en-US" sz="2100" b="1" dirty="0"/>
              <a:t>3</a:t>
            </a:r>
            <a:endParaRPr sz="2100" dirty="0"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2858170" y="3183776"/>
            <a:ext cx="3453600" cy="1718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6862"/>
              <a:buNone/>
            </a:pPr>
            <a:r>
              <a:rPr lang="ru" sz="2100" b="1" dirty="0"/>
              <a:t>Состав</a:t>
            </a:r>
            <a:r>
              <a:rPr lang="ru" sz="2100" dirty="0"/>
              <a:t>:</a:t>
            </a:r>
            <a:endParaRPr sz="21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6862"/>
              <a:buNone/>
            </a:pPr>
            <a:r>
              <a:rPr lang="ru" sz="2100" dirty="0"/>
              <a:t>М. Боков,</a:t>
            </a:r>
            <a:br>
              <a:rPr lang="ru" sz="2100" dirty="0"/>
            </a:br>
            <a:r>
              <a:rPr lang="ru" sz="2100" dirty="0"/>
              <a:t>М. Бружмелев,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6862"/>
              <a:buNone/>
            </a:pPr>
            <a:r>
              <a:rPr lang="ru" sz="2100" dirty="0"/>
              <a:t>Г. Шагалиева,</a:t>
            </a:r>
            <a:br>
              <a:rPr lang="ru" sz="2100" dirty="0"/>
            </a:br>
            <a:r>
              <a:rPr lang="ru" sz="2100" dirty="0"/>
              <a:t>Д. Диденко,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6862"/>
              <a:buNone/>
            </a:pPr>
            <a:r>
              <a:rPr lang="ru" sz="2100" dirty="0"/>
              <a:t>В. Рыжков</a:t>
            </a:r>
            <a:endParaRPr sz="21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ru-RU" dirty="0"/>
              <a:t>В какие годы были запущены шоу?</a:t>
            </a:r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2418945" y="1152475"/>
            <a:ext cx="6413355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114300" indent="0" algn="just">
              <a:buNone/>
            </a:pPr>
            <a:r>
              <a:rPr lang="ru-RU" dirty="0">
                <a:solidFill>
                  <a:schemeClr val="bg2"/>
                </a:solidFill>
              </a:rPr>
              <a:t>Наблюдается рост после 2010 и интенсивный рост после 2015 с пиком в 2017. Года, отсутствующие в таблице (1940-2017)</a:t>
            </a:r>
            <a:r>
              <a:rPr lang="en-US" dirty="0">
                <a:solidFill>
                  <a:schemeClr val="bg2"/>
                </a:solidFill>
              </a:rPr>
              <a:t>,</a:t>
            </a:r>
            <a:r>
              <a:rPr lang="ru-RU" dirty="0">
                <a:solidFill>
                  <a:schemeClr val="bg2"/>
                </a:solidFill>
              </a:rPr>
              <a:t> – 43</a:t>
            </a:r>
            <a:r>
              <a:rPr lang="en-US" dirty="0">
                <a:solidFill>
                  <a:schemeClr val="bg2"/>
                </a:solidFill>
              </a:rPr>
              <a:t>;</a:t>
            </a:r>
            <a:r>
              <a:rPr lang="ru-RU" dirty="0">
                <a:solidFill>
                  <a:schemeClr val="bg2"/>
                </a:solidFill>
              </a:rPr>
              <a:t> года присутствующие – 35, с 1989 нет ни одного пропущенного года.</a:t>
            </a:r>
          </a:p>
          <a:p>
            <a:pPr marL="114300" indent="0" algn="just">
              <a:buNone/>
            </a:pPr>
            <a:endParaRPr lang="ru-RU" dirty="0">
              <a:solidFill>
                <a:schemeClr val="bg2"/>
              </a:solidFill>
            </a:endParaRPr>
          </a:p>
          <a:p>
            <a:pPr marL="114300" indent="0" algn="just">
              <a:buNone/>
            </a:pPr>
            <a:r>
              <a:rPr lang="ru-RU" dirty="0" err="1">
                <a:solidFill>
                  <a:schemeClr val="bg2"/>
                </a:solidFill>
              </a:rPr>
              <a:t>Нетфликс</a:t>
            </a:r>
            <a:r>
              <a:rPr lang="ru-RU" dirty="0">
                <a:solidFill>
                  <a:schemeClr val="bg2"/>
                </a:solidFill>
              </a:rPr>
              <a:t> не существовал до 1997</a:t>
            </a:r>
            <a:r>
              <a:rPr lang="en-US" dirty="0">
                <a:solidFill>
                  <a:schemeClr val="bg2"/>
                </a:solidFill>
              </a:rPr>
              <a:t>-</a:t>
            </a:r>
            <a:r>
              <a:rPr lang="ru-RU" dirty="0" err="1">
                <a:solidFill>
                  <a:schemeClr val="bg2"/>
                </a:solidFill>
              </a:rPr>
              <a:t>го</a:t>
            </a:r>
            <a:r>
              <a:rPr lang="ru-RU" dirty="0">
                <a:solidFill>
                  <a:schemeClr val="bg2"/>
                </a:solidFill>
              </a:rPr>
              <a:t> и запуска </a:t>
            </a:r>
            <a:r>
              <a:rPr lang="ru-RU" dirty="0" err="1">
                <a:solidFill>
                  <a:schemeClr val="bg2"/>
                </a:solidFill>
              </a:rPr>
              <a:t>стриминга</a:t>
            </a:r>
            <a:r>
              <a:rPr lang="ru-RU" dirty="0">
                <a:solidFill>
                  <a:schemeClr val="bg2"/>
                </a:solidFill>
              </a:rPr>
              <a:t> в 2007</a:t>
            </a:r>
            <a:r>
              <a:rPr lang="en-US" dirty="0">
                <a:solidFill>
                  <a:schemeClr val="bg2"/>
                </a:solidFill>
              </a:rPr>
              <a:t>-</a:t>
            </a:r>
            <a:r>
              <a:rPr lang="ru-RU" dirty="0">
                <a:solidFill>
                  <a:schemeClr val="bg2"/>
                </a:solidFill>
              </a:rPr>
              <a:t>м, но некоторые фильмы, снятые ранее этого времени, были выкуплены </a:t>
            </a:r>
            <a:r>
              <a:rPr lang="ru-RU" dirty="0" err="1">
                <a:solidFill>
                  <a:schemeClr val="bg2"/>
                </a:solidFill>
              </a:rPr>
              <a:t>Нетфликсом</a:t>
            </a:r>
            <a:r>
              <a:rPr lang="ru-RU" dirty="0">
                <a:solidFill>
                  <a:schemeClr val="bg2"/>
                </a:solidFill>
              </a:rPr>
              <a:t>. Поскольку считается, что старые фильмы не сильно интересуют публику, выкупались права только на редкие фильмы. Это и сформировало выброс.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71" y="1120100"/>
            <a:ext cx="1917914" cy="3614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AC15A5-8F00-65BB-9E3A-2B7FD8E1E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0" y="1056168"/>
            <a:ext cx="9082110" cy="291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756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ru-RU" sz="2200" dirty="0"/>
              <a:t>Можно ли сделать вывод, что 2017 год успешнее для </a:t>
            </a:r>
            <a:r>
              <a:rPr lang="ru-RU" sz="2200" dirty="0" err="1"/>
              <a:t>Netflix</a:t>
            </a:r>
            <a:r>
              <a:rPr lang="ru-RU" sz="2200" dirty="0"/>
              <a:t>?</a:t>
            </a:r>
            <a:endParaRPr lang="ru-RU" dirty="0"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56681" y="3592749"/>
            <a:ext cx="8475619" cy="147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u-RU" dirty="0"/>
              <a:t>Исходя из среднего значения оценки пользователей – да, можно. Возможно, это частично объясняется повышением средней «жесткости» фильмов.</a:t>
            </a:r>
            <a:endParaRPr lang="en-US" dirty="0"/>
          </a:p>
          <a:p>
            <a:pPr marL="0" indent="0">
              <a:spcAft>
                <a:spcPts val="1200"/>
              </a:spcAft>
              <a:buNone/>
            </a:pPr>
            <a:r>
              <a:rPr lang="ru-RU" dirty="0"/>
              <a:t>Можно также успешность оценить по медиане и среднеквадратичному отклонению. В 2017 году и медиана, и среднее значение выше, среднеквадратичное отклонение и </a:t>
            </a:r>
            <a:r>
              <a:rPr lang="en-US" dirty="0"/>
              <a:t>IQR</a:t>
            </a:r>
            <a:r>
              <a:rPr lang="ru-RU" dirty="0"/>
              <a:t> меньше.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89" y="1017890"/>
            <a:ext cx="7293847" cy="2484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3115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2DD87-77CB-D1C4-1F26-153CCF680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53013"/>
            <a:ext cx="8520600" cy="4518223"/>
          </a:xfrm>
        </p:spPr>
        <p:txBody>
          <a:bodyPr/>
          <a:lstStyle/>
          <a:p>
            <a:pPr marL="114300" indent="0" algn="just">
              <a:buNone/>
            </a:pP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Показатель количества 2017 ниже 2016 поскольку на момент формирования </a:t>
            </a:r>
            <a:r>
              <a:rPr lang="ru-RU" b="0" i="0" dirty="0" err="1">
                <a:solidFill>
                  <a:srgbClr val="212121"/>
                </a:solidFill>
                <a:effectLst/>
                <a:latin typeface="Roboto"/>
              </a:rPr>
              <a:t>датасета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 год еще не закончился, что можно увидеть по большому количеству шоу без рейтинга (</a:t>
            </a:r>
            <a:r>
              <a:rPr lang="en-US" b="0" i="0" dirty="0">
                <a:solidFill>
                  <a:srgbClr val="212121"/>
                </a:solidFill>
                <a:effectLst/>
                <a:latin typeface="Roboto"/>
              </a:rPr>
              <a:t>21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 </a:t>
            </a:r>
            <a:r>
              <a:rPr lang="ru-RU" dirty="0">
                <a:solidFill>
                  <a:srgbClr val="212121"/>
                </a:solidFill>
                <a:latin typeface="Roboto"/>
              </a:rPr>
              <a:t>из 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37).</a:t>
            </a:r>
          </a:p>
          <a:p>
            <a:pPr marL="114300" indent="0" algn="just">
              <a:buNone/>
            </a:pP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Количество шоу в 2017 (покупка лицензий + выпуск оригинальных шоу) в итоге было больше чем в 2016 (Данные </a:t>
            </a:r>
            <a:r>
              <a:rPr lang="en-US" b="0" i="0" dirty="0">
                <a:solidFill>
                  <a:srgbClr val="212121"/>
                </a:solidFill>
                <a:effectLst/>
                <a:latin typeface="Roboto"/>
              </a:rPr>
              <a:t>reelgood.com)</a:t>
            </a:r>
            <a:endParaRPr lang="ru-RU" b="0" i="0" dirty="0">
              <a:solidFill>
                <a:srgbClr val="212121"/>
              </a:solidFill>
              <a:effectLst/>
              <a:latin typeface="Roboto"/>
            </a:endParaRPr>
          </a:p>
          <a:p>
            <a:pPr marL="114300" indent="0">
              <a:buNone/>
            </a:pPr>
            <a:endParaRPr lang="ru-RU" dirty="0">
              <a:solidFill>
                <a:srgbClr val="212121"/>
              </a:solidFill>
              <a:latin typeface="Roboto"/>
            </a:endParaRP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4D010C-0CA1-D717-BEF9-7EFB6C282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59" y="2271599"/>
            <a:ext cx="4340103" cy="25163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7F3568-4629-D940-8E8F-9FD560EC6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271598"/>
            <a:ext cx="3803331" cy="251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265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ru-RU" dirty="0"/>
              <a:t>В каких рейтинговых группах запущены шоу на </a:t>
            </a:r>
            <a:r>
              <a:rPr lang="ru-RU" dirty="0" err="1"/>
              <a:t>Netflix</a:t>
            </a:r>
            <a:r>
              <a:rPr lang="ru-RU" dirty="0"/>
              <a:t>?</a:t>
            </a:r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926066" y="1152475"/>
            <a:ext cx="4906234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u-RU" dirty="0"/>
              <a:t>Наиболее многочисленные рейтинговые группы – </a:t>
            </a:r>
            <a:r>
              <a:rPr lang="en-US" dirty="0"/>
              <a:t>TV-14 </a:t>
            </a:r>
            <a:r>
              <a:rPr lang="ru-RU" dirty="0"/>
              <a:t>и </a:t>
            </a:r>
            <a:r>
              <a:rPr lang="en-US" dirty="0"/>
              <a:t>TV-MA – </a:t>
            </a:r>
            <a:r>
              <a:rPr lang="ru-RU" dirty="0"/>
              <a:t>одни из самых жестких из представленных (с «весом» 90 и 100, соответственно). Можно сделать вывод, что </a:t>
            </a:r>
            <a:r>
              <a:rPr lang="ru-RU" dirty="0" err="1"/>
              <a:t>Нетфликс</a:t>
            </a:r>
            <a:r>
              <a:rPr lang="ru-RU" dirty="0"/>
              <a:t> склоняется к телевизионной продукции, рассчитанной на взрослого зрителя.</a:t>
            </a:r>
            <a:endParaRPr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20" y="987189"/>
            <a:ext cx="3650346" cy="3720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4636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134679" y="260431"/>
            <a:ext cx="8591295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u-RU" dirty="0">
                <a:solidFill>
                  <a:srgbClr val="212121"/>
                </a:solidFill>
                <a:latin typeface="Roboto"/>
              </a:rPr>
              <a:t>Но п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оскольку рейтинговых групп у нас осталось 4, можно сказать что столбец </a:t>
            </a:r>
            <a:r>
              <a:rPr lang="ru-RU" b="0" i="0" dirty="0" err="1">
                <a:solidFill>
                  <a:srgbClr val="212121"/>
                </a:solidFill>
                <a:effectLst/>
                <a:latin typeface="Roboto"/>
              </a:rPr>
              <a:t>ratingDescription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 выполняет роль численного показателя возрастного рейтинга. Для визуализации рейтинга с группами </a:t>
            </a:r>
            <a:r>
              <a:rPr lang="ru-RU" b="1" i="0" dirty="0" err="1">
                <a:solidFill>
                  <a:srgbClr val="212121"/>
                </a:solidFill>
                <a:effectLst/>
                <a:latin typeface="Roboto"/>
              </a:rPr>
              <a:t>пайчарт</a:t>
            </a:r>
            <a:r>
              <a:rPr lang="ru-RU" b="1" i="0" dirty="0">
                <a:solidFill>
                  <a:srgbClr val="212121"/>
                </a:solidFill>
                <a:effectLst/>
                <a:latin typeface="Roboto"/>
              </a:rPr>
              <a:t> подходит лучше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.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9F9FCC-093E-F32A-AF8B-8DBCE48E6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11956"/>
            <a:ext cx="8591294" cy="363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179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-133220" y="133904"/>
            <a:ext cx="773452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algn="ctr"/>
            <a:r>
              <a:rPr lang="ru-RU" dirty="0"/>
              <a:t>Описательный портрет </a:t>
            </a:r>
            <a:br>
              <a:rPr lang="en-US" dirty="0"/>
            </a:br>
            <a:r>
              <a:rPr lang="en-US" dirty="0"/>
              <a:t>Star Wars: The Clone Wars</a:t>
            </a:r>
            <a:endParaRPr lang="ru-RU" dirty="0"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0" y="604247"/>
            <a:ext cx="9147277" cy="2583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just">
              <a:buNone/>
            </a:pPr>
            <a:endParaRPr lang="en-US" sz="1000" b="0" i="0" dirty="0">
              <a:solidFill>
                <a:srgbClr val="212121"/>
              </a:solidFill>
              <a:effectLst/>
              <a:latin typeface="+mj-lt"/>
            </a:endParaRPr>
          </a:p>
          <a:p>
            <a:pPr marL="114300" indent="0" algn="just">
              <a:buNone/>
            </a:pPr>
            <a:endParaRPr lang="en-US" sz="1000" dirty="0">
              <a:solidFill>
                <a:srgbClr val="212121"/>
              </a:solidFill>
              <a:latin typeface="+mj-lt"/>
            </a:endParaRPr>
          </a:p>
          <a:p>
            <a:pPr marL="114300" indent="0" algn="just">
              <a:buNone/>
            </a:pPr>
            <a:endParaRPr lang="en-US" sz="1000" b="0" i="0" dirty="0">
              <a:solidFill>
                <a:srgbClr val="212121"/>
              </a:solidFill>
              <a:effectLst/>
              <a:latin typeface="+mj-lt"/>
            </a:endParaRPr>
          </a:p>
          <a:p>
            <a:pPr marL="114300" indent="0" algn="just">
              <a:buNone/>
            </a:pPr>
            <a:r>
              <a:rPr lang="ru-RU" sz="1000" b="0" i="0" dirty="0">
                <a:solidFill>
                  <a:srgbClr val="212121"/>
                </a:solidFill>
                <a:effectLst/>
                <a:latin typeface="+mj-lt"/>
              </a:rPr>
              <a:t>Хотелось бы сравнить два сезона "Звездные войны: война клонов" 2008 и 2014 годов.</a:t>
            </a:r>
            <a:endParaRPr lang="en-US" sz="1000" b="0" i="0" dirty="0">
              <a:solidFill>
                <a:srgbClr val="212121"/>
              </a:solidFill>
              <a:effectLst/>
              <a:latin typeface="+mj-lt"/>
            </a:endParaRPr>
          </a:p>
          <a:p>
            <a:pPr marL="114300" indent="0" algn="just">
              <a:buNone/>
            </a:pPr>
            <a:r>
              <a:rPr lang="ru-RU" sz="1000" b="0" i="0" dirty="0">
                <a:solidFill>
                  <a:srgbClr val="212121"/>
                </a:solidFill>
                <a:effectLst/>
                <a:latin typeface="+mj-lt"/>
              </a:rPr>
              <a:t>Первый сезон начал выходить в октябре 2008 году и закончился 20 марта 2009 года, а весь 6 сезон выпустили за один год и интересным может показаться, что второй сезон был выпущен полностью</a:t>
            </a:r>
            <a:r>
              <a:rPr lang="ru-RU" sz="1000" i="0" dirty="0">
                <a:solidFill>
                  <a:srgbClr val="212121"/>
                </a:solidFill>
                <a:effectLst/>
                <a:latin typeface="+mj-lt"/>
              </a:rPr>
              <a:t> в один день</a:t>
            </a:r>
            <a:r>
              <a:rPr lang="ru-RU" sz="1000" b="0" i="0" dirty="0">
                <a:solidFill>
                  <a:srgbClr val="212121"/>
                </a:solidFill>
                <a:effectLst/>
                <a:latin typeface="+mj-lt"/>
              </a:rPr>
              <a:t>.</a:t>
            </a:r>
          </a:p>
          <a:p>
            <a:pPr marL="114300" indent="0" algn="just">
              <a:buNone/>
            </a:pPr>
            <a:endParaRPr lang="en-US" sz="1000" b="0" i="0" dirty="0">
              <a:solidFill>
                <a:srgbClr val="212121"/>
              </a:solidFill>
              <a:effectLst/>
              <a:latin typeface="+mj-lt"/>
            </a:endParaRPr>
          </a:p>
          <a:p>
            <a:pPr marL="114300" indent="0" algn="just">
              <a:buNone/>
            </a:pPr>
            <a:r>
              <a:rPr lang="ru-RU" sz="1000" b="0" i="0" dirty="0" err="1">
                <a:solidFill>
                  <a:srgbClr val="212121"/>
                </a:solidFill>
                <a:effectLst/>
                <a:latin typeface="+mj-lt"/>
              </a:rPr>
              <a:t>Нетфликс</a:t>
            </a:r>
            <a:r>
              <a:rPr lang="ru-RU" sz="1000" b="0" i="0" dirty="0">
                <a:solidFill>
                  <a:srgbClr val="212121"/>
                </a:solidFill>
                <a:effectLst/>
                <a:latin typeface="+mj-lt"/>
              </a:rPr>
              <a:t> выкупил права на мультсериал только в 2014 году, тем самым дав ему новую жизнь, т.к. </a:t>
            </a:r>
            <a:r>
              <a:rPr lang="ru-RU" sz="1000" b="0" i="0" dirty="0" err="1">
                <a:solidFill>
                  <a:srgbClr val="212121"/>
                </a:solidFill>
                <a:effectLst/>
                <a:latin typeface="+mj-lt"/>
              </a:rPr>
              <a:t>Lucasfilm</a:t>
            </a:r>
            <a:r>
              <a:rPr lang="ru-RU" sz="1000" b="0" i="0" dirty="0">
                <a:solidFill>
                  <a:srgbClr val="212121"/>
                </a:solidFill>
                <a:effectLst/>
                <a:latin typeface="+mj-lt"/>
              </a:rPr>
              <a:t> планировали закрыть сериал.</a:t>
            </a:r>
          </a:p>
          <a:p>
            <a:pPr marL="114300" indent="0" algn="just">
              <a:buNone/>
            </a:pPr>
            <a:endParaRPr lang="en-US" sz="1000" b="0" i="0" dirty="0">
              <a:solidFill>
                <a:srgbClr val="212121"/>
              </a:solidFill>
              <a:effectLst/>
              <a:latin typeface="+mj-lt"/>
            </a:endParaRPr>
          </a:p>
          <a:p>
            <a:pPr marL="114300" indent="0" algn="just">
              <a:buNone/>
            </a:pPr>
            <a:r>
              <a:rPr lang="ru-RU" sz="1000" b="0" i="0" dirty="0">
                <a:solidFill>
                  <a:srgbClr val="212121"/>
                </a:solidFill>
                <a:effectLst/>
                <a:latin typeface="+mj-lt"/>
              </a:rPr>
              <a:t>Стоит отметить огромную разницу в оценке пользователей, первый сезон получил в два раза меньшие результаты по сравнению с шестым сезоном. Причин этому много: возросло качество графики и съемки, увеличился бюджет и т.д.</a:t>
            </a:r>
          </a:p>
          <a:p>
            <a:pPr marL="114300" indent="0" algn="just">
              <a:buNone/>
            </a:pPr>
            <a:endParaRPr lang="en-US" sz="1000" b="0" i="0" dirty="0">
              <a:solidFill>
                <a:srgbClr val="212121"/>
              </a:solidFill>
              <a:effectLst/>
              <a:latin typeface="+mj-lt"/>
            </a:endParaRPr>
          </a:p>
          <a:p>
            <a:pPr marL="114300" indent="0" algn="just">
              <a:buNone/>
            </a:pPr>
            <a:r>
              <a:rPr lang="ru-RU" sz="1000" b="0" i="0" dirty="0">
                <a:solidFill>
                  <a:srgbClr val="212121"/>
                </a:solidFill>
                <a:effectLst/>
                <a:latin typeface="+mj-lt"/>
              </a:rPr>
              <a:t>Единственное шоу, которое абсолютно дублирует все параметры нашего шоу - это «Белый воротничок» - использующий клише “детективный сериал про мошенника на службе </a:t>
            </a:r>
            <a:r>
              <a:rPr lang="ru-RU" sz="1000" b="0" i="0" dirty="0" err="1">
                <a:solidFill>
                  <a:srgbClr val="212121"/>
                </a:solidFill>
                <a:effectLst/>
                <a:latin typeface="+mj-lt"/>
              </a:rPr>
              <a:t>фбр</a:t>
            </a:r>
            <a:r>
              <a:rPr lang="ru-RU" sz="1000" b="0" i="0" dirty="0">
                <a:solidFill>
                  <a:srgbClr val="212121"/>
                </a:solidFill>
                <a:effectLst/>
                <a:latin typeface="+mj-lt"/>
              </a:rPr>
              <a:t>”. Так же совпадает (на1 бал выше) комедийный сериал «Как я встретил вашу маму»</a:t>
            </a:r>
            <a:r>
              <a:rPr lang="en-US" sz="1000" b="0" i="0" dirty="0">
                <a:solidFill>
                  <a:srgbClr val="212121"/>
                </a:solidFill>
                <a:effectLst/>
                <a:latin typeface="+mj-lt"/>
              </a:rPr>
              <a:t> </a:t>
            </a:r>
            <a:r>
              <a:rPr lang="ru-RU" sz="1000" b="0" i="0" dirty="0">
                <a:solidFill>
                  <a:srgbClr val="212121"/>
                </a:solidFill>
                <a:effectLst/>
                <a:latin typeface="+mj-lt"/>
              </a:rPr>
              <a:t>и «</a:t>
            </a:r>
            <a:r>
              <a:rPr lang="en-US" sz="1000" b="0" i="0" dirty="0">
                <a:solidFill>
                  <a:srgbClr val="212121"/>
                </a:solidFill>
                <a:effectLst/>
                <a:latin typeface="+mj-lt"/>
              </a:rPr>
              <a:t>Hard of Dixie</a:t>
            </a:r>
            <a:r>
              <a:rPr lang="ru-RU" sz="1000" b="0" i="0" dirty="0">
                <a:solidFill>
                  <a:srgbClr val="212121"/>
                </a:solidFill>
                <a:effectLst/>
                <a:latin typeface="+mj-lt"/>
              </a:rPr>
              <a:t>»</a:t>
            </a:r>
            <a:r>
              <a:rPr lang="en-US" sz="1000" b="0" i="0" dirty="0">
                <a:solidFill>
                  <a:srgbClr val="212121"/>
                </a:solidFill>
                <a:effectLst/>
                <a:latin typeface="+mj-lt"/>
              </a:rPr>
              <a:t> (</a:t>
            </a:r>
            <a:r>
              <a:rPr lang="ru-RU" sz="1000" b="0" i="0" dirty="0">
                <a:solidFill>
                  <a:srgbClr val="212121"/>
                </a:solidFill>
                <a:effectLst/>
                <a:latin typeface="+mj-lt"/>
              </a:rPr>
              <a:t>год, возрастной рейтинг, кластер </a:t>
            </a:r>
            <a:r>
              <a:rPr lang="en-US" sz="1000" b="0" i="0" dirty="0">
                <a:solidFill>
                  <a:srgbClr val="212121"/>
                </a:solidFill>
                <a:effectLst/>
                <a:latin typeface="+mj-lt"/>
              </a:rPr>
              <a:t>DBSCAN.</a:t>
            </a:r>
            <a:endParaRPr lang="ru-RU" sz="1000" b="0" i="0" dirty="0">
              <a:solidFill>
                <a:srgbClr val="212121"/>
              </a:solidFill>
              <a:effectLst/>
              <a:latin typeface="+mj-lt"/>
            </a:endParaRPr>
          </a:p>
          <a:p>
            <a:pPr marL="114300" indent="0" algn="just">
              <a:buNone/>
            </a:pPr>
            <a:endParaRPr lang="en-US" sz="1000" b="0" i="0" dirty="0">
              <a:solidFill>
                <a:srgbClr val="212121"/>
              </a:solidFill>
              <a:effectLst/>
              <a:latin typeface="+mj-lt"/>
            </a:endParaRPr>
          </a:p>
          <a:p>
            <a:pPr marL="114300" indent="0" algn="just">
              <a:buNone/>
            </a:pPr>
            <a:r>
              <a:rPr lang="ru-RU" sz="1000" b="0" i="0" dirty="0">
                <a:solidFill>
                  <a:srgbClr val="212121"/>
                </a:solidFill>
                <a:effectLst/>
                <a:latin typeface="+mj-lt"/>
              </a:rPr>
              <a:t>Так же у шестого сезона можно заметить немного возросший возрастной рейтинг, это может быть связано с тем, что увеличилось количество сцен с сражениями.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F84295-D98B-E5F9-56CD-F8E31D7C7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5498" y="3791591"/>
            <a:ext cx="5458502" cy="13544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133501-F19B-4D66-0CE0-5C59FD7D7F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6185"/>
            <a:ext cx="813910" cy="12208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ACCA2C5-21AC-A66F-EB08-1909EF163E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4436" y="4019383"/>
            <a:ext cx="815213" cy="11241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FBB00BC-43E4-5442-9A1D-C1120102EC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749" y="4019383"/>
            <a:ext cx="769225" cy="112107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EFFEEC4-EED6-CFB2-B071-6A93A003A3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5267" y="4019384"/>
            <a:ext cx="726068" cy="112411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92595FE-5E45-4231-EC02-4DEE530F21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10436" y="1762"/>
            <a:ext cx="3064206" cy="140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651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311700" y="23414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 dirty="0"/>
              <a:t>Дополнительный анализ данных – пустые значения</a:t>
            </a:r>
            <a:endParaRPr dirty="0"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4687904" y="1282075"/>
            <a:ext cx="4366625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u-RU" dirty="0"/>
              <a:t>В </a:t>
            </a:r>
            <a:r>
              <a:rPr lang="ru-RU" dirty="0" err="1"/>
              <a:t>датасете</a:t>
            </a:r>
            <a:r>
              <a:rPr lang="ru-RU" dirty="0"/>
              <a:t> присутствует множество пустых значений в столбце </a:t>
            </a:r>
            <a:r>
              <a:rPr lang="en-US" b="1" dirty="0"/>
              <a:t>user rating score</a:t>
            </a:r>
            <a:r>
              <a:rPr lang="en-US" dirty="0"/>
              <a:t>.</a:t>
            </a:r>
            <a:r>
              <a:rPr lang="ru-RU" dirty="0"/>
              <a:t> Можно выдвинуть несколько гипотез, каким образом их можно было бы заполнить. На графике мы можем наблюдать слабую корреляцию </a:t>
            </a:r>
            <a:r>
              <a:rPr lang="en-US" dirty="0"/>
              <a:t>use rating score </a:t>
            </a:r>
            <a:r>
              <a:rPr lang="ru-RU" dirty="0"/>
              <a:t>с остальными столбцами.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683ABC-5D35-EB8E-7F7A-F37980A1C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84521"/>
            <a:ext cx="4687904" cy="276357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E77D9-7967-7B3C-F174-444FE38E8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879" y="46508"/>
            <a:ext cx="7478421" cy="572700"/>
          </a:xfrm>
        </p:spPr>
        <p:txBody>
          <a:bodyPr>
            <a:normAutofit fontScale="90000"/>
          </a:bodyPr>
          <a:lstStyle/>
          <a:p>
            <a:r>
              <a:rPr lang="ru" dirty="0"/>
              <a:t>Заполнение пустых значений - гипотезы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BBD300-0824-FFB3-C283-78CD723B5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074" y="619208"/>
            <a:ext cx="4352260" cy="26492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0B6F7B-8C17-3EB9-5082-2D8ED4847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16627"/>
            <a:ext cx="9144000" cy="171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65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9441D-A9C9-3B3D-A854-A3A91EA5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1282" y="89761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ru-RU" dirty="0"/>
              <a:t>Гипотеза: Отбросить пустые значения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032A0-A432-02E6-DBDB-AE131A8EF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57377" y="3062177"/>
            <a:ext cx="6259031" cy="1506698"/>
          </a:xfrm>
        </p:spPr>
        <p:txBody>
          <a:bodyPr>
            <a:normAutofit fontScale="92500" lnSpcReduction="20000"/>
          </a:bodyPr>
          <a:lstStyle/>
          <a:p>
            <a:pPr marL="114300" indent="0" algn="just">
              <a:buNone/>
            </a:pP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Как видим, пусть и количество данных значительно сократилось, на графиках это выглядит вполне неплохо.</a:t>
            </a:r>
          </a:p>
          <a:p>
            <a:pPr marL="114300" indent="0" algn="just">
              <a:buNone/>
            </a:pPr>
            <a:endParaRPr lang="ru-RU" b="0" i="0" dirty="0">
              <a:solidFill>
                <a:srgbClr val="212121"/>
              </a:solidFill>
              <a:effectLst/>
              <a:latin typeface="Roboto"/>
            </a:endParaRPr>
          </a:p>
          <a:p>
            <a:pPr marL="114300" indent="0" algn="just">
              <a:buNone/>
            </a:pPr>
            <a:r>
              <a:rPr lang="ru-RU" b="1" i="0" dirty="0">
                <a:solidFill>
                  <a:srgbClr val="212121"/>
                </a:solidFill>
                <a:effectLst/>
                <a:latin typeface="Roboto"/>
              </a:rPr>
              <a:t>Вывод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: Вариант “</a:t>
            </a:r>
            <a:r>
              <a:rPr lang="ru-RU" dirty="0">
                <a:solidFill>
                  <a:srgbClr val="212121"/>
                </a:solidFill>
                <a:latin typeface="Roboto"/>
              </a:rPr>
              <a:t>отбросить пустые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 значения" имеет смысл.</a:t>
            </a:r>
          </a:p>
          <a:p>
            <a:pPr marL="114300" indent="0" algn="just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FDB23A-938E-4778-99DE-95E664238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46" y="2832749"/>
            <a:ext cx="1661240" cy="21915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0BD784-F0C4-026E-D00D-15867ACA9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963" y="662461"/>
            <a:ext cx="6500037" cy="21756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35381C-2FA6-BB26-B768-F0BFB856ED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695" y="719249"/>
            <a:ext cx="2048612" cy="211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465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Краткое описание датасета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ru" dirty="0"/>
              <a:t>Название: </a:t>
            </a:r>
            <a:r>
              <a:rPr lang="en-US" b="1" dirty="0"/>
              <a:t>1000 Netflix Shows</a:t>
            </a:r>
            <a:endParaRPr lang="ru-RU" b="1" dirty="0"/>
          </a:p>
          <a:p>
            <a:pPr marL="114300" indent="0">
              <a:buNone/>
            </a:pPr>
            <a:r>
              <a:rPr lang="ru-RU" dirty="0"/>
              <a:t>Описание признаков:</a:t>
            </a:r>
          </a:p>
          <a:p>
            <a:r>
              <a:rPr lang="en-US" dirty="0"/>
              <a:t>title			</a:t>
            </a:r>
            <a:r>
              <a:rPr lang="ru-RU" dirty="0"/>
              <a:t>Название шоу.</a:t>
            </a:r>
          </a:p>
          <a:p>
            <a:r>
              <a:rPr lang="en-US" dirty="0"/>
              <a:t>rating	</a:t>
            </a:r>
            <a:r>
              <a:rPr lang="ru-RU" dirty="0"/>
              <a:t>	Буквенный рейтинг шоу</a:t>
            </a:r>
            <a:r>
              <a:rPr lang="en-US" dirty="0"/>
              <a:t> </a:t>
            </a:r>
            <a:r>
              <a:rPr lang="ru-RU" dirty="0"/>
              <a:t>согласно </a:t>
            </a:r>
            <a:r>
              <a:rPr lang="en-US" dirty="0"/>
              <a:t>MPA </a:t>
            </a:r>
            <a:r>
              <a:rPr lang="ru-RU" dirty="0"/>
              <a:t>и</a:t>
            </a:r>
            <a:r>
              <a:rPr lang="en-US" dirty="0"/>
              <a:t> TV PG</a:t>
            </a:r>
            <a:r>
              <a:rPr lang="ru-RU" dirty="0"/>
              <a:t>.</a:t>
            </a:r>
            <a:endParaRPr lang="en-US" dirty="0"/>
          </a:p>
          <a:p>
            <a:r>
              <a:rPr lang="en-US" dirty="0" err="1"/>
              <a:t>ratingDescription</a:t>
            </a:r>
            <a:r>
              <a:rPr lang="en-US" dirty="0"/>
              <a:t>	</a:t>
            </a:r>
            <a:r>
              <a:rPr lang="ru-RU" dirty="0"/>
              <a:t>Числовой рейтинг шоу.</a:t>
            </a:r>
          </a:p>
          <a:p>
            <a:r>
              <a:rPr lang="en-US" dirty="0" err="1"/>
              <a:t>ratingLevel</a:t>
            </a:r>
            <a:r>
              <a:rPr lang="en-US" dirty="0"/>
              <a:t>		</a:t>
            </a:r>
            <a:r>
              <a:rPr lang="ru-RU" dirty="0"/>
              <a:t>Буквенное описание </a:t>
            </a:r>
            <a:r>
              <a:rPr lang="en-US" dirty="0" err="1"/>
              <a:t>ratingDescription</a:t>
            </a:r>
            <a:r>
              <a:rPr lang="ru-RU" dirty="0"/>
              <a:t>.</a:t>
            </a:r>
            <a:r>
              <a:rPr lang="en-US" dirty="0"/>
              <a:t> </a:t>
            </a:r>
            <a:r>
              <a:rPr lang="ru-RU" dirty="0"/>
              <a:t>Не нужно.</a:t>
            </a:r>
          </a:p>
          <a:p>
            <a:r>
              <a:rPr lang="en-US" dirty="0"/>
              <a:t>release year</a:t>
            </a:r>
            <a:r>
              <a:rPr lang="ru-RU" dirty="0"/>
              <a:t>		Год выпуска шоу.</a:t>
            </a:r>
          </a:p>
          <a:p>
            <a:r>
              <a:rPr lang="en-US" dirty="0"/>
              <a:t>user rating score</a:t>
            </a:r>
            <a:r>
              <a:rPr lang="ru-RU" dirty="0"/>
              <a:t>	Оценка пользователей.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BADDA-99C5-595E-8C60-4D7AAD010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002" y="201435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ru-RU" dirty="0"/>
              <a:t>Гипотеза: Заполнить средним по столбцу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FD8A0-CD1D-5260-207C-5BA0AFE14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18858" y="3309485"/>
            <a:ext cx="5925142" cy="1632580"/>
          </a:xfrm>
        </p:spPr>
        <p:txBody>
          <a:bodyPr>
            <a:normAutofit fontScale="85000" lnSpcReduction="10000"/>
          </a:bodyPr>
          <a:lstStyle/>
          <a:p>
            <a:pPr marL="114300" indent="0" algn="just">
              <a:buNone/>
            </a:pP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Как видно, в данном случае, большое количество пропущенных значений значительно меняет статистику и графики.</a:t>
            </a:r>
          </a:p>
          <a:p>
            <a:pPr marL="114300" indent="0" algn="just">
              <a:buNone/>
            </a:pPr>
            <a:endParaRPr lang="ru-RU" b="1" i="0" dirty="0">
              <a:solidFill>
                <a:srgbClr val="212121"/>
              </a:solidFill>
              <a:effectLst/>
              <a:latin typeface="Roboto"/>
            </a:endParaRPr>
          </a:p>
          <a:p>
            <a:pPr marL="114300" indent="0" algn="just">
              <a:buNone/>
            </a:pPr>
            <a:r>
              <a:rPr lang="ru-RU" b="1" i="0" dirty="0">
                <a:solidFill>
                  <a:srgbClr val="212121"/>
                </a:solidFill>
                <a:effectLst/>
                <a:latin typeface="Roboto"/>
              </a:rPr>
              <a:t>Вывод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: Вариант с заменой пропущенных значений на среднее по столбцу - не лучшая идея</a:t>
            </a:r>
          </a:p>
          <a:p>
            <a:pPr algn="just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79F902-33DC-3CD6-8AF9-4A2BF08F8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858" y="1017725"/>
            <a:ext cx="5925142" cy="19185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15E348-9E0D-253C-1AFA-2AAAC742B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38" y="1017726"/>
            <a:ext cx="2484954" cy="25183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4265FE-BC3E-FB81-F098-5EDBE9A5DE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009" y="3536110"/>
            <a:ext cx="2019534" cy="157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85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34FE8-F8D7-029A-55FA-5F634A1CC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71" y="168579"/>
            <a:ext cx="8187257" cy="572700"/>
          </a:xfrm>
        </p:spPr>
        <p:txBody>
          <a:bodyPr>
            <a:normAutofit fontScale="90000"/>
          </a:bodyPr>
          <a:lstStyle/>
          <a:p>
            <a:r>
              <a:rPr lang="ru-RU" dirty="0"/>
              <a:t>Гипотеза: Заполнить равномерно в пределах 1 </a:t>
            </a:r>
            <a:r>
              <a:rPr lang="en-US" dirty="0"/>
              <a:t>STD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3F6B6-0378-C5CB-7BE1-F6A9FEC3A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14846" y="2819495"/>
            <a:ext cx="6117453" cy="2078216"/>
          </a:xfrm>
        </p:spPr>
        <p:txBody>
          <a:bodyPr>
            <a:normAutofit fontScale="92500" lnSpcReduction="20000"/>
          </a:bodyPr>
          <a:lstStyle/>
          <a:p>
            <a:pPr marL="114300" indent="0" algn="just">
              <a:buNone/>
            </a:pP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Как видим теперь значения распределены более равномерно, использовалась </a:t>
            </a:r>
            <a:r>
              <a:rPr lang="ru-RU" b="0" i="0" dirty="0" err="1">
                <a:solidFill>
                  <a:srgbClr val="212121"/>
                </a:solidFill>
                <a:effectLst/>
                <a:latin typeface="Roboto"/>
              </a:rPr>
              <a:t>uniform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 распределение, в пределах одной стандартной девиации. Данные  распределены ровно. Понизилось общее </a:t>
            </a:r>
            <a:r>
              <a:rPr lang="ru-RU" b="0" i="0" dirty="0" err="1">
                <a:solidFill>
                  <a:srgbClr val="212121"/>
                </a:solidFill>
                <a:effectLst/>
                <a:latin typeface="Roboto"/>
              </a:rPr>
              <a:t>std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.</a:t>
            </a:r>
          </a:p>
          <a:p>
            <a:pPr marL="114300" indent="0" algn="just">
              <a:buNone/>
            </a:pPr>
            <a:endParaRPr lang="ru-RU" b="0" i="0" dirty="0">
              <a:solidFill>
                <a:srgbClr val="212121"/>
              </a:solidFill>
              <a:effectLst/>
              <a:latin typeface="Roboto"/>
            </a:endParaRPr>
          </a:p>
          <a:p>
            <a:pPr marL="114300" indent="0" algn="l">
              <a:buNone/>
            </a:pPr>
            <a:r>
              <a:rPr lang="ru-RU" b="1" i="0" dirty="0">
                <a:solidFill>
                  <a:srgbClr val="212121"/>
                </a:solidFill>
                <a:effectLst/>
                <a:latin typeface="Roboto"/>
              </a:rPr>
              <a:t>Вывод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: Этот метод слегка искажает данные, но имеет право на существование.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8CD1EC-1CF5-53F4-BC6A-88FE2D1C1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577" y="672070"/>
            <a:ext cx="5160334" cy="20782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B0041A-631F-13C4-D0AD-5E208508B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8" y="741278"/>
            <a:ext cx="3969489" cy="20782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389B2C-1902-32C0-CF05-04B4E065EB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4" y="2973392"/>
            <a:ext cx="2505425" cy="19243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798E70-57BE-09EA-36DE-80FD5DD546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1410" y="3106300"/>
            <a:ext cx="450943" cy="20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5396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34FE8-F8D7-029A-55FA-5F634A1CC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455" y="168578"/>
            <a:ext cx="8438801" cy="572700"/>
          </a:xfrm>
        </p:spPr>
        <p:txBody>
          <a:bodyPr>
            <a:normAutofit fontScale="90000"/>
          </a:bodyPr>
          <a:lstStyle/>
          <a:p>
            <a:r>
              <a:rPr lang="ru-RU" dirty="0"/>
              <a:t>Гипотеза: Заполнить нормальным в пределах 1</a:t>
            </a:r>
            <a:r>
              <a:rPr lang="en-US" dirty="0"/>
              <a:t>.5*IQR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3F6B6-0378-C5CB-7BE1-F6A9FEC3A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69619" y="2746795"/>
            <a:ext cx="6706871" cy="2228127"/>
          </a:xfrm>
        </p:spPr>
        <p:txBody>
          <a:bodyPr>
            <a:normAutofit fontScale="62500" lnSpcReduction="20000"/>
          </a:bodyPr>
          <a:lstStyle/>
          <a:p>
            <a:pPr marL="114300" indent="0" algn="just">
              <a:buNone/>
            </a:pP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Поскольку наши данные имеют левое искажение (</a:t>
            </a:r>
            <a:r>
              <a:rPr lang="ru-RU" b="0" i="0" dirty="0" err="1">
                <a:solidFill>
                  <a:srgbClr val="212121"/>
                </a:solidFill>
                <a:effectLst/>
                <a:latin typeface="Roboto"/>
              </a:rPr>
              <a:t>left-skewed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 - большая часть сосредоточенна справа), и обрезаны в промежутке от 55 до 100, то интерквантильный интервал * 1.5 в нашем случае будет около 31, а среднее значение 81, и если мы заполняем пустые места с помощью случайного значения </a:t>
            </a:r>
            <a:r>
              <a:rPr lang="ru-RU" b="0" i="0" dirty="0" err="1">
                <a:solidFill>
                  <a:srgbClr val="212121"/>
                </a:solidFill>
                <a:effectLst/>
                <a:latin typeface="Roboto"/>
              </a:rPr>
              <a:t>iqr</a:t>
            </a:r>
            <a:r>
              <a:rPr lang="ru-RU" dirty="0">
                <a:solidFill>
                  <a:srgbClr val="212121"/>
                </a:solidFill>
                <a:latin typeface="Roboto"/>
              </a:rPr>
              <a:t>*1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.5, то иногда результат выйдет за пределы нашего минимума и максимума</a:t>
            </a:r>
            <a:r>
              <a:rPr lang="en-US" dirty="0">
                <a:solidFill>
                  <a:srgbClr val="212121"/>
                </a:solidFill>
                <a:latin typeface="Roboto"/>
              </a:rPr>
              <a:t> </a:t>
            </a:r>
            <a:r>
              <a:rPr lang="ru-RU" dirty="0">
                <a:solidFill>
                  <a:srgbClr val="212121"/>
                </a:solidFill>
                <a:latin typeface="Roboto"/>
              </a:rPr>
              <a:t>и вводим функцию генерации в рекурсию для генерации подходящего числа.</a:t>
            </a:r>
            <a:endParaRPr lang="en-US" b="0" i="0" dirty="0">
              <a:solidFill>
                <a:srgbClr val="212121"/>
              </a:solidFill>
              <a:effectLst/>
              <a:latin typeface="Roboto"/>
            </a:endParaRPr>
          </a:p>
          <a:p>
            <a:pPr marL="114300" indent="0" algn="just">
              <a:buNone/>
            </a:pPr>
            <a:endParaRPr lang="ru-RU" b="0" i="0" dirty="0">
              <a:solidFill>
                <a:srgbClr val="212121"/>
              </a:solidFill>
              <a:effectLst/>
              <a:latin typeface="Roboto"/>
            </a:endParaRPr>
          </a:p>
          <a:p>
            <a:pPr marL="114300" indent="0" algn="just">
              <a:buNone/>
            </a:pPr>
            <a:r>
              <a:rPr lang="ru-RU" dirty="0">
                <a:solidFill>
                  <a:srgbClr val="212121"/>
                </a:solidFill>
                <a:latin typeface="Roboto"/>
              </a:rPr>
              <a:t>Для этого метода мы использовали генерацию числа в нормальном распределении. В данном случае 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- слишком много значения попадают на среднее и этот метод лишь слегка лучше замены средним по столбцу.</a:t>
            </a:r>
            <a:endParaRPr lang="en-US" b="0" i="0" dirty="0">
              <a:solidFill>
                <a:srgbClr val="212121"/>
              </a:solidFill>
              <a:effectLst/>
              <a:latin typeface="Roboto"/>
            </a:endParaRPr>
          </a:p>
          <a:p>
            <a:pPr marL="114300" indent="0" algn="just">
              <a:buNone/>
            </a:pPr>
            <a:endParaRPr lang="ru-RU" b="0" i="0" dirty="0">
              <a:solidFill>
                <a:srgbClr val="212121"/>
              </a:solidFill>
              <a:effectLst/>
              <a:latin typeface="Roboto"/>
            </a:endParaRPr>
          </a:p>
          <a:p>
            <a:pPr marL="114300" indent="0" algn="just">
              <a:buNone/>
            </a:pPr>
            <a:r>
              <a:rPr lang="ru-RU" b="1" i="0" dirty="0">
                <a:solidFill>
                  <a:srgbClr val="212121"/>
                </a:solidFill>
                <a:effectLst/>
                <a:latin typeface="Roboto"/>
              </a:rPr>
              <a:t>Вывод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: Этот метод приносит слишком много искажения и им пользоваться не стоит.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5A7DCE-FDB6-660A-56D8-7A40ACD0C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9" y="810086"/>
            <a:ext cx="3894889" cy="19367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DEADFD0-556D-73B7-9103-B4CCD2CFD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978" y="810086"/>
            <a:ext cx="5174512" cy="17616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45A83E2-E290-6872-8414-839E908BD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9" y="2827708"/>
            <a:ext cx="2362530" cy="185763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851A968-7A9E-3377-F2CB-81FD31283E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810086"/>
            <a:ext cx="3901978" cy="194881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7E8DC8D-1278-74FC-F597-F2CC028EDF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431" y="3041747"/>
            <a:ext cx="458757" cy="202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313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E9C8B-F510-95E6-F41E-6654C9C36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300" y="146487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ru-RU" dirty="0"/>
              <a:t>Гипотеза: Заполнение средним за год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7FD51-6E03-7790-0D17-73CEF7169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28746" y="2554559"/>
            <a:ext cx="6693226" cy="2169042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ru-RU" sz="1050" dirty="0">
                <a:solidFill>
                  <a:srgbClr val="212121"/>
                </a:solidFill>
                <a:latin typeface="+mj-lt"/>
              </a:rPr>
              <a:t>В</a:t>
            </a:r>
            <a:r>
              <a:rPr lang="ru-RU" sz="1050" b="0" i="0" dirty="0">
                <a:solidFill>
                  <a:srgbClr val="212121"/>
                </a:solidFill>
                <a:effectLst/>
                <a:latin typeface="+mj-lt"/>
              </a:rPr>
              <a:t>зяли среднее значение по группе за каждый год и подставили его в пустые места за год. </a:t>
            </a:r>
            <a:endParaRPr lang="ru-RU" sz="1050" dirty="0">
              <a:solidFill>
                <a:srgbClr val="212121"/>
              </a:solidFill>
              <a:latin typeface="+mj-lt"/>
            </a:endParaRPr>
          </a:p>
          <a:p>
            <a:pPr marL="114300" indent="0">
              <a:buNone/>
            </a:pPr>
            <a:endParaRPr lang="ru-RU" sz="1050" b="0" i="0" dirty="0">
              <a:solidFill>
                <a:srgbClr val="212121"/>
              </a:solidFill>
              <a:effectLst/>
              <a:latin typeface="+mj-lt"/>
            </a:endParaRPr>
          </a:p>
          <a:p>
            <a:pPr marL="114300" indent="0">
              <a:buNone/>
            </a:pPr>
            <a:r>
              <a:rPr lang="ru-RU" sz="1050" b="0" i="0" dirty="0">
                <a:solidFill>
                  <a:srgbClr val="212121"/>
                </a:solidFill>
                <a:effectLst/>
                <a:latin typeface="+mj-lt"/>
              </a:rPr>
              <a:t>Имеется большое количество значений 84, поскольку часто именно в этом промежутке выходило среднее.</a:t>
            </a:r>
          </a:p>
          <a:p>
            <a:pPr marL="114300" indent="0">
              <a:buNone/>
            </a:pPr>
            <a:endParaRPr lang="ru-RU" sz="1050" b="0" i="0" dirty="0">
              <a:solidFill>
                <a:srgbClr val="212121"/>
              </a:solidFill>
              <a:effectLst/>
              <a:latin typeface="+mj-lt"/>
            </a:endParaRPr>
          </a:p>
          <a:p>
            <a:pPr marL="114300" indent="0" algn="just">
              <a:buNone/>
            </a:pPr>
            <a:r>
              <a:rPr lang="ru-RU" sz="1050" b="0" i="1" dirty="0">
                <a:solidFill>
                  <a:srgbClr val="212121"/>
                </a:solidFill>
                <a:effectLst/>
                <a:latin typeface="+mj-lt"/>
              </a:rPr>
              <a:t>Еще раз</a:t>
            </a:r>
            <a:r>
              <a:rPr lang="ru-RU" sz="1050" b="0" i="0" dirty="0">
                <a:solidFill>
                  <a:srgbClr val="212121"/>
                </a:solidFill>
                <a:effectLst/>
                <a:latin typeface="+mj-lt"/>
              </a:rPr>
              <a:t> стоит обратить внимание, что большое количество хороших фильмов в году не означает что отдельно взятый фильм будет тоже хорошим. Более того, поскольку мы заменяем средним по году, даже один плохой фильм может значительно понизить рейтинг, а если в году было мало фильмов, то его влияние еще выше. Создавать искусственно пороговые значения для подсчета нецелесообразно поскольку этот метод рассматривается исключительно в эмпирических целях.</a:t>
            </a:r>
          </a:p>
          <a:p>
            <a:pPr marL="114300" indent="0" algn="l">
              <a:buNone/>
            </a:pPr>
            <a:endParaRPr lang="ru-RU" sz="1050" b="0" i="0" dirty="0">
              <a:solidFill>
                <a:srgbClr val="212121"/>
              </a:solidFill>
              <a:effectLst/>
              <a:latin typeface="+mj-lt"/>
            </a:endParaRPr>
          </a:p>
          <a:p>
            <a:pPr marL="114300" indent="0" algn="l">
              <a:buNone/>
            </a:pPr>
            <a:r>
              <a:rPr lang="ru-RU" sz="1050" b="1" i="0" dirty="0">
                <a:solidFill>
                  <a:srgbClr val="212121"/>
                </a:solidFill>
                <a:effectLst/>
                <a:latin typeface="+mj-lt"/>
              </a:rPr>
              <a:t>Вывод</a:t>
            </a:r>
            <a:r>
              <a:rPr lang="ru-RU" sz="1050" b="0" i="0" dirty="0">
                <a:solidFill>
                  <a:srgbClr val="212121"/>
                </a:solidFill>
                <a:effectLst/>
                <a:latin typeface="+mj-lt"/>
              </a:rPr>
              <a:t>: Довольно интересный метод, которым можно воспользоваться, с вышеописанными оговорками.</a:t>
            </a:r>
          </a:p>
          <a:p>
            <a:pPr marL="114300" indent="0">
              <a:buNone/>
            </a:pPr>
            <a:endParaRPr lang="en-US" sz="105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9C198D-0A67-6503-A0AA-A952783C9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606" y="719187"/>
            <a:ext cx="5245394" cy="18244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FC37D0-A874-7AD9-2407-CE69F9E8D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" y="765572"/>
            <a:ext cx="3753233" cy="18642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B846F73-6056-51F2-EC69-388BD2996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019" y="2814466"/>
            <a:ext cx="1784467" cy="141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7260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4A9AF-6E3B-12C5-0967-5AE4622A1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37" y="140225"/>
            <a:ext cx="8832300" cy="572700"/>
          </a:xfrm>
        </p:spPr>
        <p:txBody>
          <a:bodyPr>
            <a:normAutofit fontScale="90000"/>
          </a:bodyPr>
          <a:lstStyle/>
          <a:p>
            <a:r>
              <a:rPr lang="ru-RU" dirty="0"/>
              <a:t>Гипотеза: Заполнить используя центра кластеров</a:t>
            </a:r>
            <a:r>
              <a:rPr lang="en-US" dirty="0"/>
              <a:t> </a:t>
            </a:r>
            <a:r>
              <a:rPr lang="en-US" dirty="0" err="1"/>
              <a:t>kmeans</a:t>
            </a:r>
            <a:r>
              <a:rPr lang="ru-RU" dirty="0"/>
              <a:t>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AB65B-752D-E176-7C52-9D580929A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0780" y="3422381"/>
            <a:ext cx="8442440" cy="1580894"/>
          </a:xfrm>
        </p:spPr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ru-RU" b="0" i="0" dirty="0" err="1">
                <a:solidFill>
                  <a:srgbClr val="212121"/>
                </a:solidFill>
                <a:effectLst/>
                <a:latin typeface="Roboto"/>
              </a:rPr>
              <a:t>Kmeans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 можно было бы использовать для того что бы назначить среднее по центру кластера, но не похоже, что этот метод даст нам ожидаемый результат, исходя из </a:t>
            </a:r>
            <a:r>
              <a:rPr lang="ru-RU" dirty="0">
                <a:solidFill>
                  <a:srgbClr val="212121"/>
                </a:solidFill>
                <a:latin typeface="Roboto"/>
              </a:rPr>
              <a:t>визуализации кластеров (7).</a:t>
            </a:r>
          </a:p>
          <a:p>
            <a:pPr marL="114300" indent="0">
              <a:buNone/>
            </a:pPr>
            <a:endParaRPr lang="ru-RU" dirty="0">
              <a:solidFill>
                <a:srgbClr val="212121"/>
              </a:solidFill>
              <a:latin typeface="Roboto"/>
            </a:endParaRPr>
          </a:p>
          <a:p>
            <a:pPr marL="114300" indent="0">
              <a:buNone/>
            </a:pPr>
            <a:r>
              <a:rPr lang="ru-RU" b="1" i="0" dirty="0">
                <a:solidFill>
                  <a:srgbClr val="212121"/>
                </a:solidFill>
                <a:effectLst/>
                <a:latin typeface="Roboto"/>
              </a:rPr>
              <a:t>Вывод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: Этот метод использовать не стоит в силу неопределенности демонстрируемых кластеров.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48475E-F9D7-7C6B-8EBB-0725B675E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5481"/>
            <a:ext cx="9144000" cy="269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0953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94E37-A5B4-2739-880D-901FA2A40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79" y="219467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ru-RU" dirty="0"/>
              <a:t>Гипотеза: Заполнить используя линейную регрессию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860E9-9A76-2043-4DF7-4762258A5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14846" y="2969767"/>
            <a:ext cx="6117453" cy="2046179"/>
          </a:xfrm>
        </p:spPr>
        <p:txBody>
          <a:bodyPr>
            <a:normAutofit fontScale="85000" lnSpcReduction="20000"/>
          </a:bodyPr>
          <a:lstStyle/>
          <a:p>
            <a:pPr marL="114300" indent="0" algn="just">
              <a:buNone/>
            </a:pP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Как можем наблюдать, линейная регрессия распределила тоже вполне равномерно, нельзя утверждать что произошел </a:t>
            </a:r>
            <a:r>
              <a:rPr lang="ru-RU" b="0" i="0" dirty="0" err="1">
                <a:solidFill>
                  <a:srgbClr val="212121"/>
                </a:solidFill>
                <a:effectLst/>
                <a:latin typeface="Roboto"/>
              </a:rPr>
              <a:t>оверфиттинг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. На таком небольшом </a:t>
            </a:r>
            <a:r>
              <a:rPr lang="ru-RU" b="0" i="0" dirty="0" err="1">
                <a:solidFill>
                  <a:srgbClr val="212121"/>
                </a:solidFill>
                <a:effectLst/>
                <a:latin typeface="Roboto"/>
              </a:rPr>
              <a:t>датасете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 пришлось уменьшить размер тестовых данных.</a:t>
            </a:r>
          </a:p>
          <a:p>
            <a:pPr marL="114300" indent="0" algn="l">
              <a:buNone/>
            </a:pPr>
            <a:endParaRPr lang="ru-RU" b="0" i="0" dirty="0">
              <a:solidFill>
                <a:srgbClr val="212121"/>
              </a:solidFill>
              <a:effectLst/>
              <a:latin typeface="Roboto"/>
            </a:endParaRPr>
          </a:p>
          <a:p>
            <a:pPr marL="114300" indent="0" algn="just">
              <a:buNone/>
            </a:pPr>
            <a:r>
              <a:rPr lang="ru-RU" b="1" i="0" dirty="0">
                <a:solidFill>
                  <a:srgbClr val="212121"/>
                </a:solidFill>
                <a:effectLst/>
                <a:latin typeface="Roboto"/>
              </a:rPr>
              <a:t>Вывод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: Несмотря на то, что год и возрастной рейтинг не долж</a:t>
            </a:r>
            <a:r>
              <a:rPr lang="ru-RU" dirty="0">
                <a:solidFill>
                  <a:srgbClr val="212121"/>
                </a:solidFill>
                <a:latin typeface="Roboto"/>
              </a:rPr>
              <a:t>н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ы влиять на рейтинги шоу, линейная регрессия справила</a:t>
            </a:r>
            <a:r>
              <a:rPr lang="en-US" b="0" i="0" dirty="0">
                <a:solidFill>
                  <a:srgbClr val="212121"/>
                </a:solidFill>
                <a:effectLst/>
                <a:latin typeface="Roboto"/>
              </a:rPr>
              <a:t>cm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, </a:t>
            </a:r>
            <a:r>
              <a:rPr lang="en-US" b="0" i="0" dirty="0">
                <a:solidFill>
                  <a:srgbClr val="212121"/>
                </a:solidFill>
                <a:effectLst/>
                <a:latin typeface="Roboto"/>
              </a:rPr>
              <a:t>r2 -0.273 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говорит о слабо</a:t>
            </a:r>
            <a:r>
              <a:rPr lang="ru-RU" dirty="0">
                <a:solidFill>
                  <a:srgbClr val="212121"/>
                </a:solidFill>
                <a:latin typeface="Roboto"/>
              </a:rPr>
              <a:t>й зависимости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.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73DB90-E708-698A-E1B1-88A6C7F30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1908"/>
            <a:ext cx="4012690" cy="19487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3C0A9C-DCBC-44BD-1327-146F639FF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690" y="1004558"/>
            <a:ext cx="5131309" cy="17528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A8E003-40D7-4966-8F72-BAFEDD72A6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82" y="2980417"/>
            <a:ext cx="2353003" cy="19147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9B3C03F-AD25-C72B-E63B-E0B4B5C352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753" y="3168698"/>
            <a:ext cx="416815" cy="18472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3293175-45FC-4E6E-A0BE-B151BB9FBE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2620" y="1152475"/>
            <a:ext cx="1204541" cy="89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4115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D19EF-1B7A-D7DD-028B-8F194B5D4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Гипотеза: Заполнить используя </a:t>
            </a:r>
            <a:r>
              <a:rPr lang="en-US" dirty="0"/>
              <a:t>k-nearest neighbors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47AB4-4FB2-4401-D70F-9C52E80D4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71552" y="2995424"/>
            <a:ext cx="6372447" cy="2148075"/>
          </a:xfrm>
        </p:spPr>
        <p:txBody>
          <a:bodyPr>
            <a:normAutofit fontScale="85000" lnSpcReduction="10000"/>
          </a:bodyPr>
          <a:lstStyle/>
          <a:p>
            <a:pPr marL="114300" indent="0" algn="just">
              <a:buNone/>
            </a:pP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КНН не выдает выбросов на </a:t>
            </a:r>
            <a:r>
              <a:rPr lang="ru-RU" b="0" i="0" dirty="0" err="1">
                <a:solidFill>
                  <a:srgbClr val="212121"/>
                </a:solidFill>
                <a:effectLst/>
                <a:latin typeface="Roboto"/>
              </a:rPr>
              <a:t>боксплоте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, но на пару единиц занижает среднее значение, а СТД остается довольно высоким, любопытно, что только 3 соседей дает такое значение в то время как остальные 2-10 чуть более близкое к истинному среднее и более низкую СТД. </a:t>
            </a:r>
            <a:r>
              <a:rPr lang="en-US" dirty="0">
                <a:solidFill>
                  <a:srgbClr val="212121"/>
                </a:solidFill>
                <a:latin typeface="Roboto"/>
              </a:rPr>
              <a:t>R2 -0.632 </a:t>
            </a:r>
            <a:r>
              <a:rPr lang="ru-RU" dirty="0">
                <a:solidFill>
                  <a:srgbClr val="212121"/>
                </a:solidFill>
                <a:latin typeface="Roboto"/>
              </a:rPr>
              <a:t>говорит об очень слабой зависимости </a:t>
            </a:r>
            <a:r>
              <a:rPr lang="ru-RU">
                <a:solidFill>
                  <a:srgbClr val="212121"/>
                </a:solidFill>
                <a:latin typeface="Roboto"/>
              </a:rPr>
              <a:t>между данными.</a:t>
            </a:r>
            <a:endParaRPr lang="ru-RU" b="0" i="0" dirty="0">
              <a:solidFill>
                <a:srgbClr val="212121"/>
              </a:solidFill>
              <a:effectLst/>
              <a:latin typeface="Roboto"/>
            </a:endParaRPr>
          </a:p>
          <a:p>
            <a:pPr marL="114300" indent="0" algn="l">
              <a:buNone/>
            </a:pPr>
            <a:endParaRPr lang="en-US" b="1" i="0" dirty="0">
              <a:solidFill>
                <a:srgbClr val="212121"/>
              </a:solidFill>
              <a:effectLst/>
              <a:latin typeface="Roboto"/>
            </a:endParaRPr>
          </a:p>
          <a:p>
            <a:pPr marL="114300" indent="0" algn="l">
              <a:buNone/>
            </a:pPr>
            <a:r>
              <a:rPr lang="ru-RU" b="1" i="0" dirty="0">
                <a:solidFill>
                  <a:srgbClr val="212121"/>
                </a:solidFill>
                <a:effectLst/>
                <a:latin typeface="Roboto"/>
              </a:rPr>
              <a:t>Вывод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: Этот метод имеет право на существование.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685E80-D4B6-4C1F-C296-F4726F8A6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278" y="956563"/>
            <a:ext cx="5351721" cy="18430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CCA0A9-C2B5-8668-7C1F-07C998EE2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6563"/>
            <a:ext cx="3885767" cy="19041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65D333-94BF-EF3C-0CA5-D508E0FF59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145" y="2995425"/>
            <a:ext cx="2362530" cy="185763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8065950-F991-B008-3ED5-29D2D246F2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6407" y="1122792"/>
            <a:ext cx="1228896" cy="8478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0274669-D3D6-A3EA-FE0F-E9CD3042F4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3663" y="3166064"/>
            <a:ext cx="470337" cy="197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350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5908F-B894-0017-00D2-6185D16DC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580" y="445025"/>
            <a:ext cx="7662719" cy="572700"/>
          </a:xfrm>
        </p:spPr>
        <p:txBody>
          <a:bodyPr>
            <a:normAutofit fontScale="90000"/>
          </a:bodyPr>
          <a:lstStyle/>
          <a:p>
            <a:r>
              <a:rPr lang="ru-RU" dirty="0"/>
              <a:t>Чистка данных в </a:t>
            </a:r>
            <a:r>
              <a:rPr lang="ru-RU" dirty="0" err="1"/>
              <a:t>датасете</a:t>
            </a:r>
            <a:r>
              <a:rPr lang="ru-RU" dirty="0"/>
              <a:t> - дубликаты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6E2BF-C372-B6CB-4BB6-30115AD00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2964" y="1091609"/>
            <a:ext cx="8662367" cy="1020726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ru-RU" dirty="0"/>
              <a:t>Удаление дубликатов -  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в список некоторые фильмы были внесены несколько раз либо это произошло из-за совмещения двух </a:t>
            </a:r>
            <a:r>
              <a:rPr lang="ru-RU" b="0" i="0" dirty="0" err="1">
                <a:solidFill>
                  <a:srgbClr val="212121"/>
                </a:solidFill>
                <a:effectLst/>
                <a:latin typeface="Roboto"/>
              </a:rPr>
              <a:t>датасетов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 в один без проверки дублей.</a:t>
            </a:r>
          </a:p>
          <a:p>
            <a:endParaRPr lang="ru-RU" dirty="0">
              <a:solidFill>
                <a:srgbClr val="212121"/>
              </a:solidFill>
              <a:latin typeface="Roboto"/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EBE1D6-F28A-8736-04CE-DEC991CC1D23}"/>
              </a:ext>
            </a:extLst>
          </p:cNvPr>
          <p:cNvSpPr txBox="1"/>
          <p:nvPr/>
        </p:nvSpPr>
        <p:spPr>
          <a:xfrm flipH="1">
            <a:off x="241000" y="3220245"/>
            <a:ext cx="41043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12121"/>
                </a:solidFill>
                <a:latin typeface="Roboto"/>
              </a:rPr>
              <a:t>Р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азные шоу с тем же названием но разные годы выпуска - </a:t>
            </a:r>
            <a:r>
              <a:rPr lang="ru-RU" b="1" i="0" dirty="0" err="1">
                <a:solidFill>
                  <a:srgbClr val="212121"/>
                </a:solidFill>
                <a:effectLst/>
                <a:latin typeface="Roboto"/>
              </a:rPr>
              <a:t>Goosebumps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. Эти шоу мы оставляем.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48543D-9339-70E5-C799-EEDED87A58A6}"/>
              </a:ext>
            </a:extLst>
          </p:cNvPr>
          <p:cNvSpPr txBox="1"/>
          <p:nvPr/>
        </p:nvSpPr>
        <p:spPr>
          <a:xfrm>
            <a:off x="241002" y="2022688"/>
            <a:ext cx="83926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Одно и то же шоу, но разные сезоны с разным рейтингом - </a:t>
            </a:r>
            <a:r>
              <a:rPr lang="ru-RU" b="1" i="0" dirty="0" err="1">
                <a:solidFill>
                  <a:srgbClr val="212121"/>
                </a:solidFill>
                <a:effectLst/>
                <a:latin typeface="Roboto"/>
              </a:rPr>
              <a:t>Skins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, </a:t>
            </a:r>
            <a:r>
              <a:rPr lang="ru-RU" b="1" i="0" dirty="0">
                <a:solidFill>
                  <a:srgbClr val="212121"/>
                </a:solidFill>
                <a:effectLst/>
                <a:latin typeface="Roboto"/>
              </a:rPr>
              <a:t>Star </a:t>
            </a:r>
            <a:r>
              <a:rPr lang="ru-RU" b="1" i="0" dirty="0" err="1">
                <a:solidFill>
                  <a:srgbClr val="212121"/>
                </a:solidFill>
                <a:effectLst/>
                <a:latin typeface="Roboto"/>
              </a:rPr>
              <a:t>Wars:The</a:t>
            </a:r>
            <a:r>
              <a:rPr lang="ru-RU" b="1" i="0" dirty="0">
                <a:solidFill>
                  <a:srgbClr val="212121"/>
                </a:solidFill>
                <a:effectLst/>
                <a:latin typeface="Roboto"/>
              </a:rPr>
              <a:t> </a:t>
            </a:r>
            <a:r>
              <a:rPr lang="ru-RU" b="1" i="0" dirty="0" err="1">
                <a:solidFill>
                  <a:srgbClr val="212121"/>
                </a:solidFill>
                <a:effectLst/>
                <a:latin typeface="Roboto"/>
              </a:rPr>
              <a:t>Clone</a:t>
            </a:r>
            <a:r>
              <a:rPr lang="ru-RU" b="1" i="0" dirty="0">
                <a:solidFill>
                  <a:srgbClr val="212121"/>
                </a:solidFill>
                <a:effectLst/>
                <a:latin typeface="Roboto"/>
              </a:rPr>
              <a:t> </a:t>
            </a:r>
            <a:r>
              <a:rPr lang="ru-RU" b="1" i="0" dirty="0" err="1">
                <a:solidFill>
                  <a:srgbClr val="212121"/>
                </a:solidFill>
                <a:effectLst/>
                <a:latin typeface="Roboto"/>
              </a:rPr>
              <a:t>Wars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. В этом случае можно либо объединить, взяв среднее по рейтингу и более поздний год выпуска, либо оставить как есть.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CB96ED-4574-062F-2102-2AD19B5AE39B}"/>
              </a:ext>
            </a:extLst>
          </p:cNvPr>
          <p:cNvSpPr txBox="1"/>
          <p:nvPr/>
        </p:nvSpPr>
        <p:spPr>
          <a:xfrm>
            <a:off x="241001" y="2722058"/>
            <a:ext cx="8392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12121"/>
                </a:solidFill>
                <a:latin typeface="Roboto"/>
              </a:rPr>
              <a:t>Н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еверно введенные данные об одном и том же шоу -возрастной рейтинг и оценки другие, но шоу то же - </a:t>
            </a:r>
            <a:r>
              <a:rPr lang="ru-RU" b="1" i="0" dirty="0" err="1">
                <a:solidFill>
                  <a:srgbClr val="212121"/>
                </a:solidFill>
                <a:effectLst/>
                <a:latin typeface="Roboto"/>
              </a:rPr>
              <a:t>Bordertown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. Оставим то, которое имеет более полные данные.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A0E5E7-C61B-A3AF-08D6-93B060932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356" y="3251293"/>
            <a:ext cx="4751908" cy="177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94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10EBF-9A40-FB85-5AD9-0DA16F5BA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295" y="452114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ru-RU" dirty="0"/>
              <a:t>Чистка данных в </a:t>
            </a:r>
            <a:r>
              <a:rPr lang="ru-RU" dirty="0" err="1"/>
              <a:t>датасете</a:t>
            </a:r>
            <a:r>
              <a:rPr lang="ru-RU" dirty="0"/>
              <a:t> –</a:t>
            </a:r>
            <a:r>
              <a:rPr lang="en-US" dirty="0"/>
              <a:t> </a:t>
            </a:r>
            <a:r>
              <a:rPr lang="ru-RU" dirty="0"/>
              <a:t>возрастной</a:t>
            </a:r>
            <a:r>
              <a:rPr lang="en-US" dirty="0"/>
              <a:t> </a:t>
            </a:r>
            <a:r>
              <a:rPr lang="ru-RU" dirty="0"/>
              <a:t>рейтинг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7C188-3BF3-5BA3-312B-6A70F75C7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704709" cy="1278837"/>
          </a:xfrm>
        </p:spPr>
        <p:txBody>
          <a:bodyPr>
            <a:normAutofit fontScale="92500"/>
          </a:bodyPr>
          <a:lstStyle/>
          <a:p>
            <a:pPr algn="just">
              <a:buFont typeface="+mj-lt"/>
              <a:buAutoNum type="arabicPeriod"/>
            </a:pPr>
            <a:r>
              <a:rPr lang="en-US" sz="1600" b="0" i="0" dirty="0">
                <a:solidFill>
                  <a:srgbClr val="212121"/>
                </a:solidFill>
                <a:effectLst/>
                <a:latin typeface="+mj-lt"/>
              </a:rPr>
              <a:t>MPA - </a:t>
            </a:r>
            <a:r>
              <a:rPr lang="ru-RU" sz="1600" b="0" i="0" dirty="0">
                <a:solidFill>
                  <a:srgbClr val="212121"/>
                </a:solidFill>
                <a:effectLst/>
                <a:latin typeface="+mj-lt"/>
              </a:rPr>
              <a:t>оценка фильмов, куда входят </a:t>
            </a:r>
            <a:r>
              <a:rPr lang="en-US" sz="1600" b="1" i="0" dirty="0">
                <a:solidFill>
                  <a:srgbClr val="212121"/>
                </a:solidFill>
                <a:effectLst/>
                <a:latin typeface="+mj-lt"/>
              </a:rPr>
              <a:t>G, PG, PG-13, R</a:t>
            </a:r>
          </a:p>
          <a:p>
            <a:pPr algn="just">
              <a:buFont typeface="+mj-lt"/>
              <a:buAutoNum type="arabicPeriod"/>
            </a:pPr>
            <a:r>
              <a:rPr lang="en-US" sz="1600" b="0" i="0" dirty="0">
                <a:solidFill>
                  <a:srgbClr val="212121"/>
                </a:solidFill>
                <a:effectLst/>
                <a:latin typeface="+mj-lt"/>
              </a:rPr>
              <a:t>TV Parental Guidelines - </a:t>
            </a:r>
            <a:r>
              <a:rPr lang="ru-RU" sz="1600" b="0" i="0" dirty="0">
                <a:solidFill>
                  <a:srgbClr val="212121"/>
                </a:solidFill>
                <a:effectLst/>
                <a:latin typeface="+mj-lt"/>
              </a:rPr>
              <a:t>оценка </a:t>
            </a:r>
            <a:r>
              <a:rPr lang="ru-RU" sz="1600" b="0" i="0" dirty="0" err="1">
                <a:solidFill>
                  <a:srgbClr val="212121"/>
                </a:solidFill>
                <a:effectLst/>
                <a:latin typeface="+mj-lt"/>
              </a:rPr>
              <a:t>тв</a:t>
            </a:r>
            <a:r>
              <a:rPr lang="ru-RU" sz="1600" b="0" i="0" dirty="0">
                <a:solidFill>
                  <a:srgbClr val="212121"/>
                </a:solidFill>
                <a:effectLst/>
                <a:latin typeface="+mj-lt"/>
              </a:rPr>
              <a:t> шоу и сериалов, куда входят </a:t>
            </a:r>
            <a:r>
              <a:rPr lang="en-US" sz="1600" b="1" i="0" dirty="0">
                <a:solidFill>
                  <a:srgbClr val="212121"/>
                </a:solidFill>
                <a:effectLst/>
                <a:latin typeface="+mj-lt"/>
              </a:rPr>
              <a:t>TV-Y, TV-Y7, TV-G, TV-Y7-FV, TV-PG, TV-14, TV-MA</a:t>
            </a:r>
          </a:p>
          <a:p>
            <a:pPr algn="just">
              <a:buFont typeface="+mj-lt"/>
              <a:buAutoNum type="arabicPeriod"/>
            </a:pPr>
            <a:r>
              <a:rPr lang="ru-RU" sz="1600" b="0" i="0" dirty="0">
                <a:solidFill>
                  <a:srgbClr val="212121"/>
                </a:solidFill>
                <a:effectLst/>
                <a:latin typeface="+mj-lt"/>
              </a:rPr>
              <a:t>Значения без рейтинга - </a:t>
            </a:r>
            <a:r>
              <a:rPr lang="en-US" sz="1600" b="1" i="0" dirty="0">
                <a:solidFill>
                  <a:srgbClr val="212121"/>
                </a:solidFill>
                <a:effectLst/>
                <a:latin typeface="+mj-lt"/>
              </a:rPr>
              <a:t>UR </a:t>
            </a:r>
            <a:r>
              <a:rPr lang="ru-RU" sz="1600" b="1" i="0" dirty="0">
                <a:solidFill>
                  <a:srgbClr val="212121"/>
                </a:solidFill>
                <a:effectLst/>
                <a:latin typeface="+mj-lt"/>
              </a:rPr>
              <a:t>и </a:t>
            </a:r>
            <a:r>
              <a:rPr lang="en-US" sz="1600" b="1" i="0" dirty="0">
                <a:solidFill>
                  <a:srgbClr val="212121"/>
                </a:solidFill>
                <a:effectLst/>
                <a:latin typeface="+mj-lt"/>
              </a:rPr>
              <a:t>NR </a:t>
            </a:r>
            <a:r>
              <a:rPr lang="en-US" sz="1600" i="0" dirty="0">
                <a:solidFill>
                  <a:srgbClr val="212121"/>
                </a:solidFill>
                <a:effectLst/>
                <a:latin typeface="+mj-lt"/>
              </a:rPr>
              <a:t>– </a:t>
            </a:r>
            <a:r>
              <a:rPr lang="ru-RU" sz="1600" dirty="0">
                <a:solidFill>
                  <a:srgbClr val="212121"/>
                </a:solidFill>
                <a:latin typeface="+mj-lt"/>
              </a:rPr>
              <a:t>данные на эти фильмы можно найти в интернете.</a:t>
            </a:r>
            <a:endParaRPr lang="en-US" sz="1600" i="0" dirty="0">
              <a:solidFill>
                <a:srgbClr val="212121"/>
              </a:solidFill>
              <a:effectLst/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8083A6-6A85-29D1-D009-9A7721CE822F}"/>
              </a:ext>
            </a:extLst>
          </p:cNvPr>
          <p:cNvSpPr txBox="1"/>
          <p:nvPr/>
        </p:nvSpPr>
        <p:spPr>
          <a:xfrm>
            <a:off x="878958" y="2431312"/>
            <a:ext cx="7896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Совместив </a:t>
            </a:r>
            <a:r>
              <a:rPr lang="en-US" b="1" dirty="0"/>
              <a:t>MPA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TVPG</a:t>
            </a:r>
            <a:r>
              <a:rPr lang="en-US" dirty="0"/>
              <a:t> </a:t>
            </a:r>
            <a:r>
              <a:rPr lang="ru-RU" dirty="0"/>
              <a:t>получаем 4 группы</a:t>
            </a:r>
            <a:r>
              <a:rPr lang="en-US" dirty="0"/>
              <a:t>,</a:t>
            </a:r>
            <a:r>
              <a:rPr lang="ru-RU" dirty="0"/>
              <a:t> пригодные для </a:t>
            </a:r>
            <a:r>
              <a:rPr lang="en-US" dirty="0"/>
              <a:t>one-hot-encoding.</a:t>
            </a:r>
          </a:p>
        </p:txBody>
      </p:sp>
    </p:spTree>
    <p:extLst>
      <p:ext uri="{BB962C8B-B14F-4D97-AF65-F5344CB8AC3E}">
        <p14:creationId xmlns:p14="http://schemas.microsoft.com/office/powerpoint/2010/main" val="2850122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2DAE1-1449-10E1-5CCA-48A4385DE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5579" y="349126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ru-RU" dirty="0"/>
              <a:t>Чистка данных – порог </a:t>
            </a:r>
            <a:r>
              <a:rPr lang="en-US" dirty="0"/>
              <a:t>release year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9E639-A304-A533-D7E0-CFCFE0715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474" y="949843"/>
            <a:ext cx="8633826" cy="1254642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ru-RU" sz="1600" b="0" i="0" dirty="0">
                <a:solidFill>
                  <a:srgbClr val="212121"/>
                </a:solidFill>
                <a:effectLst/>
                <a:latin typeface="+mj-lt"/>
              </a:rPr>
              <a:t>В </a:t>
            </a:r>
            <a:r>
              <a:rPr lang="ru-RU" sz="1600" b="0" i="0" dirty="0" err="1">
                <a:solidFill>
                  <a:srgbClr val="212121"/>
                </a:solidFill>
                <a:effectLst/>
                <a:latin typeface="+mj-lt"/>
              </a:rPr>
              <a:t>датасете</a:t>
            </a:r>
            <a:r>
              <a:rPr lang="ru-RU" sz="1600" b="0" i="0" dirty="0">
                <a:solidFill>
                  <a:srgbClr val="212121"/>
                </a:solidFill>
                <a:effectLst/>
                <a:latin typeface="+mj-lt"/>
              </a:rPr>
              <a:t> явно есть выбросы по годам, которые могут помешать нам построить регрессию. Сделаем нижний порог равный </a:t>
            </a:r>
            <a:r>
              <a:rPr lang="ru-RU" sz="1600" b="0" i="0" dirty="0" err="1">
                <a:solidFill>
                  <a:srgbClr val="212121"/>
                </a:solidFill>
                <a:effectLst/>
                <a:latin typeface="+mj-lt"/>
              </a:rPr>
              <a:t>iqr</a:t>
            </a:r>
            <a:r>
              <a:rPr lang="ru-RU" sz="1600" b="0" i="0" dirty="0">
                <a:solidFill>
                  <a:srgbClr val="212121"/>
                </a:solidFill>
                <a:effectLst/>
                <a:latin typeface="+mj-lt"/>
              </a:rPr>
              <a:t>*1.5. это отрежет менее 10% фильмов. </a:t>
            </a:r>
            <a:r>
              <a:rPr lang="ru-RU" sz="1600" b="0" i="0" dirty="0" err="1">
                <a:solidFill>
                  <a:srgbClr val="212121"/>
                </a:solidFill>
                <a:effectLst/>
                <a:latin typeface="+mj-lt"/>
              </a:rPr>
              <a:t>Netflix</a:t>
            </a:r>
            <a:r>
              <a:rPr lang="ru-RU" sz="1600" b="0" i="0" dirty="0">
                <a:solidFill>
                  <a:srgbClr val="212121"/>
                </a:solidFill>
                <a:effectLst/>
                <a:latin typeface="+mj-lt"/>
              </a:rPr>
              <a:t> появился в 1997 и все шоу с датой выпуска ранее - это шоу позже выкупленные компанией.</a:t>
            </a:r>
          </a:p>
          <a:p>
            <a:endParaRPr lang="en-US" sz="160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775506-6A6A-D61C-17B2-63DCCAE6C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169" y="2204485"/>
            <a:ext cx="5248203" cy="254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591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ru-RU" dirty="0"/>
              <a:t>Сколько рейтинговых групп представлено в данных?</a:t>
            </a: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1977956" y="1152475"/>
            <a:ext cx="68543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u-RU" dirty="0"/>
              <a:t>Буквенные кодировки рейтинга практически 1:1 соотносятся с числовыми кодировками</a:t>
            </a:r>
            <a:r>
              <a:rPr lang="en-US" dirty="0"/>
              <a:t>. </a:t>
            </a:r>
            <a:r>
              <a:rPr lang="ru-RU" dirty="0"/>
              <a:t>Когда совмещаем </a:t>
            </a:r>
            <a:r>
              <a:rPr lang="en-US" dirty="0"/>
              <a:t>MPA</a:t>
            </a:r>
            <a:r>
              <a:rPr lang="ru-RU" dirty="0"/>
              <a:t> и</a:t>
            </a:r>
            <a:r>
              <a:rPr lang="en-US" dirty="0"/>
              <a:t> TVPG</a:t>
            </a:r>
            <a:r>
              <a:rPr lang="ru-RU" dirty="0"/>
              <a:t> получаем только 4 группы.</a:t>
            </a:r>
            <a:r>
              <a:rPr lang="en-US" dirty="0"/>
              <a:t> </a:t>
            </a:r>
            <a:endParaRPr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59" y="1053155"/>
            <a:ext cx="1584355" cy="3804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DB70CD-2237-650F-2050-D0B07ABEEA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2840" y="2500866"/>
            <a:ext cx="1364666" cy="129850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ru-RU" dirty="0"/>
              <a:t>Какие оценки пользователи ставят чаще всего?</a:t>
            </a:r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3988338"/>
            <a:ext cx="8520600" cy="1005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u-RU" dirty="0"/>
              <a:t>Пользователи в целом благоприятно относятся к шоу от </a:t>
            </a:r>
            <a:r>
              <a:rPr lang="ru-RU" dirty="0" err="1"/>
              <a:t>Нетфликс</a:t>
            </a:r>
            <a:r>
              <a:rPr lang="ru-RU" dirty="0"/>
              <a:t>: оценки от 90 до 100 составляют самую популярную группу, а наиболее часто встречаемые оценки: 97 и 98.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8B551E-81E1-6697-1E44-C65CFA5C3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948950"/>
            <a:ext cx="7584559" cy="25898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0AB18-E3E0-652A-CC57-70462929F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8018" y="445025"/>
            <a:ext cx="6344281" cy="572700"/>
          </a:xfrm>
        </p:spPr>
        <p:txBody>
          <a:bodyPr>
            <a:normAutofit fontScale="90000"/>
          </a:bodyPr>
          <a:lstStyle/>
          <a:p>
            <a:r>
              <a:rPr lang="ru-RU" dirty="0"/>
              <a:t>Анализ оценок пользователей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B9317-0CC6-88AF-A8C7-CF46523386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Отразим разбивку по корзинам с разным количеством корзин (от 10 до 100 с шагом в 20) </a:t>
            </a:r>
            <a:r>
              <a:rPr lang="ru-RU" b="1" i="0" dirty="0">
                <a:solidFill>
                  <a:srgbClr val="212121"/>
                </a:solidFill>
                <a:effectLst/>
                <a:latin typeface="Roboto"/>
              </a:rPr>
              <a:t>на одной фигуре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 для сравнения и понимания где просадки (рейтинг 76-77 и 87-88). Чем больше корзин тем лучше это видно на фоне меньшего количества корзин.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D8756B-60C4-C577-4A8D-2A1C41DA3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51" y="2571750"/>
            <a:ext cx="8009860" cy="240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926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ru-RU" dirty="0"/>
              <a:t>Какие оценки пользователи ставят в среднем?</a:t>
            </a:r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2737314" y="1202514"/>
            <a:ext cx="6062874" cy="3745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u-RU" dirty="0">
                <a:solidFill>
                  <a:schemeClr val="bg2"/>
                </a:solidFill>
                <a:latin typeface="+mj-lt"/>
              </a:rPr>
              <a:t>Диапазон оценок от 55 до 99 со средним значением 81 хорошо коррелирует как с предыдущим наблюдением о доброжелательном отношении зрителей в целом, так и с медианой 8</a:t>
            </a:r>
            <a:r>
              <a:rPr lang="en-US" dirty="0">
                <a:solidFill>
                  <a:schemeClr val="bg2"/>
                </a:solidFill>
                <a:latin typeface="+mj-lt"/>
              </a:rPr>
              <a:t>4</a:t>
            </a:r>
            <a:r>
              <a:rPr lang="ru-RU" dirty="0">
                <a:solidFill>
                  <a:schemeClr val="bg2"/>
                </a:solidFill>
                <a:latin typeface="+mj-lt"/>
              </a:rPr>
              <a:t>.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u-RU" dirty="0">
                <a:solidFill>
                  <a:schemeClr val="bg2"/>
                </a:solidFill>
                <a:latin typeface="+mj-lt"/>
              </a:rPr>
              <a:t>Среднее значение могло бы значительно отличаться от медианы в случае распределения, не являющегося нормальным.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u-RU" b="0" i="0" dirty="0">
                <a:solidFill>
                  <a:schemeClr val="bg2"/>
                </a:solidFill>
                <a:effectLst/>
                <a:latin typeface="+mj-lt"/>
              </a:rPr>
              <a:t>Медиана и среднее отличаются, поскольк</a:t>
            </a:r>
            <a:r>
              <a:rPr lang="ru-RU" dirty="0">
                <a:solidFill>
                  <a:schemeClr val="bg2"/>
                </a:solidFill>
                <a:latin typeface="+mj-lt"/>
              </a:rPr>
              <a:t>у</a:t>
            </a:r>
            <a:r>
              <a:rPr lang="ru-RU" b="0" i="0" dirty="0">
                <a:solidFill>
                  <a:schemeClr val="bg2"/>
                </a:solidFill>
                <a:effectLst/>
                <a:latin typeface="+mj-lt"/>
              </a:rPr>
              <a:t> большое количество шоу было выпущено в 2016 году, что сильно сместило график, в связи с чем медиана выше чем среднее. Чем больше шоу в 2016 тем ближе медиана к 2016, но если бы у нас учитывалось, например шоу 1940го, то это бы сильно повлияло на среднее, и почти никак на медиану.</a:t>
            </a:r>
            <a:endParaRPr dirty="0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13" y="1202514"/>
            <a:ext cx="2295525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EBCCF0D-502A-C4B0-9C51-0731B42F7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838" y="1227932"/>
            <a:ext cx="2504450" cy="329532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1981</TotalTime>
  <Words>1700</Words>
  <Application>Microsoft Office PowerPoint</Application>
  <PresentationFormat>On-screen Show (16:9)</PresentationFormat>
  <Paragraphs>104</Paragraphs>
  <Slides>26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Roboto</vt:lpstr>
      <vt:lpstr>Arial</vt:lpstr>
      <vt:lpstr>Simple Light</vt:lpstr>
      <vt:lpstr>“Первичный анализ данных”</vt:lpstr>
      <vt:lpstr>Краткое описание датасета</vt:lpstr>
      <vt:lpstr>Чистка данных в датасете - дубликаты</vt:lpstr>
      <vt:lpstr>Чистка данных в датасете – возрастной рейтинг</vt:lpstr>
      <vt:lpstr>Чистка данных – порог release year</vt:lpstr>
      <vt:lpstr>Сколько рейтинговых групп представлено в данных?</vt:lpstr>
      <vt:lpstr>Какие оценки пользователи ставят чаще всего?</vt:lpstr>
      <vt:lpstr>Анализ оценок пользователей</vt:lpstr>
      <vt:lpstr>Какие оценки пользователи ставят в среднем?</vt:lpstr>
      <vt:lpstr>В какие годы были запущены шоу?</vt:lpstr>
      <vt:lpstr>PowerPoint Presentation</vt:lpstr>
      <vt:lpstr>Можно ли сделать вывод, что 2017 год успешнее для Netflix?</vt:lpstr>
      <vt:lpstr>PowerPoint Presentation</vt:lpstr>
      <vt:lpstr>В каких рейтинговых группах запущены шоу на Netflix?</vt:lpstr>
      <vt:lpstr>PowerPoint Presentation</vt:lpstr>
      <vt:lpstr>Описательный портрет  Star Wars: The Clone Wars</vt:lpstr>
      <vt:lpstr>Дополнительный анализ данных – пустые значения</vt:lpstr>
      <vt:lpstr>Заполнение пустых значений - гипотезы</vt:lpstr>
      <vt:lpstr>Гипотеза: Отбросить пустые значения</vt:lpstr>
      <vt:lpstr>Гипотеза: Заполнить средним по столбцу</vt:lpstr>
      <vt:lpstr>Гипотеза: Заполнить равномерно в пределах 1 STD</vt:lpstr>
      <vt:lpstr>Гипотеза: Заполнить нормальным в пределах 1.5*IQR</vt:lpstr>
      <vt:lpstr>Гипотеза: Заполнение средним за год</vt:lpstr>
      <vt:lpstr>Гипотеза: Заполнить используя центра кластеров kmeans </vt:lpstr>
      <vt:lpstr>Гипотеза: Заполнить используя линейную регрессию</vt:lpstr>
      <vt:lpstr>Гипотеза: Заполнить используя k-nearest neighbors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“Первичный анализ данных”</dc:title>
  <dc:creator>SD Didenko</dc:creator>
  <cp:lastModifiedBy>Didenko SD</cp:lastModifiedBy>
  <cp:revision>16</cp:revision>
  <dcterms:modified xsi:type="dcterms:W3CDTF">2023-03-15T20:24:37Z</dcterms:modified>
</cp:coreProperties>
</file>