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9" r:id="rId4"/>
    <p:sldId id="49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353" r:id="rId18"/>
    <p:sldId id="308" r:id="rId19"/>
    <p:sldId id="309" r:id="rId20"/>
    <p:sldId id="508" r:id="rId21"/>
    <p:sldId id="509" r:id="rId22"/>
    <p:sldId id="510" r:id="rId23"/>
    <p:sldId id="511" r:id="rId24"/>
    <p:sldId id="512" r:id="rId25"/>
    <p:sldId id="513" r:id="rId26"/>
    <p:sldId id="515" r:id="rId27"/>
    <p:sldId id="514" r:id="rId28"/>
    <p:sldId id="730" r:id="rId29"/>
    <p:sldId id="516" r:id="rId30"/>
    <p:sldId id="517" r:id="rId31"/>
    <p:sldId id="731" r:id="rId32"/>
    <p:sldId id="732" r:id="rId33"/>
    <p:sldId id="689" r:id="rId34"/>
    <p:sldId id="521" r:id="rId35"/>
    <p:sldId id="692" r:id="rId36"/>
    <p:sldId id="733" r:id="rId37"/>
    <p:sldId id="522" r:id="rId38"/>
    <p:sldId id="727" r:id="rId39"/>
    <p:sldId id="734" r:id="rId40"/>
    <p:sldId id="525" r:id="rId41"/>
    <p:sldId id="735" r:id="rId42"/>
    <p:sldId id="696" r:id="rId43"/>
    <p:sldId id="527" r:id="rId44"/>
    <p:sldId id="736" r:id="rId45"/>
    <p:sldId id="698" r:id="rId46"/>
    <p:sldId id="699" r:id="rId47"/>
    <p:sldId id="710" r:id="rId48"/>
    <p:sldId id="729" r:id="rId49"/>
    <p:sldId id="737" r:id="rId50"/>
    <p:sldId id="714" r:id="rId51"/>
    <p:sldId id="715" r:id="rId52"/>
    <p:sldId id="738" r:id="rId53"/>
    <p:sldId id="718" r:id="rId54"/>
    <p:sldId id="343" r:id="rId55"/>
    <p:sldId id="550" r:id="rId56"/>
    <p:sldId id="4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257"/>
          </p14:sldIdLst>
        </p14:section>
        <p14:section name="What is HTML?" id="{84F05529-3EAD-4E28-808D-7946EA3FD459}">
          <p14:sldIdLst>
            <p14:sldId id="259"/>
            <p14:sldId id="495"/>
            <p14:sldId id="260"/>
            <p14:sldId id="261"/>
            <p14:sldId id="262"/>
            <p14:sldId id="263"/>
            <p14:sldId id="264"/>
          </p14:sldIdLst>
        </p14:section>
        <p14:section name="HTML Common Elements" id="{7C1A06DE-2D93-4146-8DF1-57443DDA0FC0}">
          <p14:sldIdLst>
            <p14:sldId id="265"/>
            <p14:sldId id="266"/>
            <p14:sldId id="267"/>
            <p14:sldId id="268"/>
            <p14:sldId id="270"/>
            <p14:sldId id="271"/>
            <p14:sldId id="272"/>
          </p14:sldIdLst>
        </p14:section>
        <p14:section name="Semantic HTML" id="{49EAE288-E994-4F8B-A7B3-4704AEE71FB0}">
          <p14:sldIdLst>
            <p14:sldId id="353"/>
            <p14:sldId id="308"/>
            <p14:sldId id="309"/>
          </p14:sldIdLst>
        </p14:section>
        <p14:section name="HTML Semantic Tags" id="{0910D8D8-671E-45C1-B3EC-07A37F914289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730"/>
            <p14:sldId id="516"/>
            <p14:sldId id="517"/>
            <p14:sldId id="731"/>
          </p14:sldIdLst>
        </p14:section>
        <p14:section name="Forms" id="{B176E379-8641-4EB9-8225-EE15254293C7}">
          <p14:sldIdLst>
            <p14:sldId id="732"/>
            <p14:sldId id="689"/>
            <p14:sldId id="521"/>
            <p14:sldId id="692"/>
            <p14:sldId id="733"/>
            <p14:sldId id="522"/>
            <p14:sldId id="727"/>
            <p14:sldId id="734"/>
            <p14:sldId id="525"/>
            <p14:sldId id="735"/>
            <p14:sldId id="696"/>
            <p14:sldId id="527"/>
            <p14:sldId id="736"/>
            <p14:sldId id="698"/>
            <p14:sldId id="699"/>
            <p14:sldId id="710"/>
            <p14:sldId id="729"/>
          </p14:sldIdLst>
        </p14:section>
        <p14:section name="Tables" id="{BB595036-639E-4D44-B617-07AA686D01D8}">
          <p14:sldIdLst>
            <p14:sldId id="737"/>
            <p14:sldId id="714"/>
            <p14:sldId id="715"/>
            <p14:sldId id="738"/>
            <p14:sldId id="718"/>
          </p14:sldIdLst>
        </p14:section>
        <p14:section name="Summary" id="{044FE56B-152C-469D-A109-71332C64881D}">
          <p14:sldIdLst>
            <p14:sldId id="343"/>
            <p14:sldId id="55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0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5" y="22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63032-C555-43AD-9525-6E7187092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148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1BB80-BB79-48BA-A525-43ECF30EA7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86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9A3DC-00B5-45D0-B928-DC13D90780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81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6E515-7822-433F-B033-5875A9BC77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1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6BD200-2C67-4EF3-98AF-71C92F88A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50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0D00BD-BB0C-4B07-8321-8FD51B9D8E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176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55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11/26/2023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41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codepen.io/anon/pen/bgrjQr?editors=100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codepen.io/snakov/pen/oNYQvpB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codepen.io/snakov/pen/XWNyreJ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sv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jpeg"/><Relationship Id="rId2" Type="http://schemas.openxmlformats.org/officeDocument/2006/relationships/hyperlink" Target="https://jetbrains.com/webstor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www.visualstudio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1854000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7680C16-C7EB-4618-9C5D-1702DEE762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Used in 90% of All Internet Sites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Common Elements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5E7E3A7-C2E6-4217-8EEC-E48F9DC877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6031339" y="1162151"/>
            <a:ext cx="99392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50"/>
                </a:solidFill>
              </a:rPr>
              <a:t>&lt;div&gt;</a:t>
            </a:r>
          </a:p>
        </p:txBody>
      </p:sp>
      <p:sp>
        <p:nvSpPr>
          <p:cNvPr id="5" name="TextBox 4"/>
          <p:cNvSpPr txBox="1"/>
          <p:nvPr/>
        </p:nvSpPr>
        <p:spPr>
          <a:xfrm rot="20516259">
            <a:off x="5988111" y="3495010"/>
            <a:ext cx="136912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92D050"/>
                </a:solidFill>
              </a:rPr>
              <a:t>&lt;script&gt;</a:t>
            </a:r>
          </a:p>
        </p:txBody>
      </p:sp>
      <p:sp>
        <p:nvSpPr>
          <p:cNvPr id="6" name="TextBox 5"/>
          <p:cNvSpPr txBox="1"/>
          <p:nvPr/>
        </p:nvSpPr>
        <p:spPr>
          <a:xfrm rot="699201">
            <a:off x="6222531" y="2729282"/>
            <a:ext cx="15550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F0"/>
                </a:solidFill>
              </a:rPr>
              <a:t>&lt;button&gt;</a:t>
            </a:r>
          </a:p>
        </p:txBody>
      </p:sp>
      <p:sp>
        <p:nvSpPr>
          <p:cNvPr id="7" name="TextBox 6"/>
          <p:cNvSpPr txBox="1"/>
          <p:nvPr/>
        </p:nvSpPr>
        <p:spPr>
          <a:xfrm rot="21098724">
            <a:off x="5734050" y="2230345"/>
            <a:ext cx="71507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FF3399"/>
                </a:solidFill>
              </a:rPr>
              <a:t>&lt;a&gt;</a:t>
            </a:r>
          </a:p>
        </p:txBody>
      </p:sp>
      <p:sp>
        <p:nvSpPr>
          <p:cNvPr id="8" name="TextBox 7"/>
          <p:cNvSpPr txBox="1"/>
          <p:nvPr/>
        </p:nvSpPr>
        <p:spPr>
          <a:xfrm rot="20856118">
            <a:off x="4338397" y="2688175"/>
            <a:ext cx="124873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50"/>
                </a:solidFill>
              </a:rPr>
              <a:t>&lt;span&gt;</a:t>
            </a:r>
          </a:p>
        </p:txBody>
      </p:sp>
      <p:sp>
        <p:nvSpPr>
          <p:cNvPr id="9" name="TextBox 8"/>
          <p:cNvSpPr txBox="1"/>
          <p:nvPr/>
        </p:nvSpPr>
        <p:spPr>
          <a:xfrm rot="630690">
            <a:off x="6942958" y="2043494"/>
            <a:ext cx="719881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FFFF00"/>
                </a:solidFill>
              </a:rPr>
              <a:t>&lt;li&gt;</a:t>
            </a: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8211" y="2440165"/>
            <a:ext cx="82405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/>
              <a:t>&lt;ul&gt;</a:t>
            </a:r>
          </a:p>
        </p:txBody>
      </p:sp>
      <p:sp>
        <p:nvSpPr>
          <p:cNvPr id="11" name="TextBox 10"/>
          <p:cNvSpPr txBox="1"/>
          <p:nvPr/>
        </p:nvSpPr>
        <p:spPr>
          <a:xfrm rot="21240044">
            <a:off x="5180805" y="1725619"/>
            <a:ext cx="161572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7030A0"/>
                </a:solidFill>
              </a:rPr>
              <a:t>&lt;section&gt;</a:t>
            </a: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50205" y="1274414"/>
            <a:ext cx="91539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chemeClr val="bg1"/>
                </a:solidFill>
              </a:rPr>
              <a:t>&lt;h1&gt;</a:t>
            </a:r>
          </a:p>
        </p:txBody>
      </p:sp>
      <p:sp>
        <p:nvSpPr>
          <p:cNvPr id="13" name="TextBox 12"/>
          <p:cNvSpPr txBox="1"/>
          <p:nvPr/>
        </p:nvSpPr>
        <p:spPr>
          <a:xfrm rot="255400">
            <a:off x="4739103" y="3306204"/>
            <a:ext cx="14855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ADA485"/>
                </a:solidFill>
              </a:rPr>
              <a:t>&lt;strong&gt;</a:t>
            </a: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1832" y="2899424"/>
            <a:ext cx="133367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chemeClr val="bg1"/>
                </a:solidFill>
              </a:rPr>
              <a:t>&lt;input&gt;</a:t>
            </a:r>
          </a:p>
        </p:txBody>
      </p:sp>
      <p:sp>
        <p:nvSpPr>
          <p:cNvPr id="15" name="TextBox 14"/>
          <p:cNvSpPr txBox="1"/>
          <p:nvPr/>
        </p:nvSpPr>
        <p:spPr>
          <a:xfrm rot="161718">
            <a:off x="4421028" y="2139956"/>
            <a:ext cx="109328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70C0"/>
                </a:solidFill>
              </a:rPr>
              <a:t>&lt;img&gt;</a:t>
            </a:r>
          </a:p>
        </p:txBody>
      </p:sp>
    </p:spTree>
    <p:extLst>
      <p:ext uri="{BB962C8B-B14F-4D97-AF65-F5344CB8AC3E}">
        <p14:creationId xmlns:p14="http://schemas.microsoft.com/office/powerpoint/2010/main" val="29608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and Paragraphs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132955" y="1234035"/>
            <a:ext cx="11801576" cy="5569087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&lt;h6&gt;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&lt;p&gt;&lt;/p&gt;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9489" y="1884637"/>
            <a:ext cx="11343399" cy="1941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799" b="1" noProof="1">
                <a:cs typeface="Consolas" pitchFamily="49" charset="0"/>
              </a:rPr>
              <a:t>This is Heading 1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Biggest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799" b="1" noProof="1">
                <a:cs typeface="Consolas" pitchFamily="49" charset="0"/>
              </a:rPr>
              <a:t>This is Heading 2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Smaller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799" b="1" noProof="1">
                <a:cs typeface="Consolas" pitchFamily="49" charset="0"/>
              </a:rPr>
              <a:t>This is Heading 3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More Smaller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799" b="1" noProof="1">
                <a:cs typeface="Consolas" pitchFamily="49" charset="0"/>
              </a:rPr>
              <a:t>This is Heading 4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Smallest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&lt;/h4&gt;</a:t>
            </a:r>
            <a:endParaRPr lang="en-US" sz="27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9489" y="4558938"/>
            <a:ext cx="11343399" cy="20642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&lt;br</a:t>
            </a:r>
            <a:r>
              <a:rPr lang="en-US" sz="29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5916000" y="5184000"/>
            <a:ext cx="1708250" cy="652600"/>
          </a:xfrm>
          <a:prstGeom prst="wedgeRoundRectCallout">
            <a:avLst>
              <a:gd name="adj1" fmla="val -60093"/>
              <a:gd name="adj2" fmla="val 411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Comment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815" y="1933053"/>
            <a:ext cx="4071073" cy="1855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705" y="4601008"/>
            <a:ext cx="1946183" cy="1980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BCBDE6A-F7D4-4C5D-B8D5-031AC29F7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8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536" y="1179587"/>
            <a:ext cx="11804750" cy="5569086"/>
          </a:xfrm>
        </p:spPr>
        <p:txBody>
          <a:bodyPr/>
          <a:lstStyle/>
          <a:p>
            <a:r>
              <a:rPr lang="en-ZA" dirty="0"/>
              <a:t>External hyperlink</a:t>
            </a:r>
          </a:p>
          <a:p>
            <a:endParaRPr lang="en-ZA" dirty="0"/>
          </a:p>
          <a:p>
            <a:pPr>
              <a:spcBef>
                <a:spcPts val="1200"/>
              </a:spcBef>
            </a:pPr>
            <a:r>
              <a:rPr lang="en-ZA" dirty="0"/>
              <a:t>Local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2399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690" y="1927361"/>
            <a:ext cx="10864918" cy="507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="https://softuni.bg"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690" y="3411311"/>
            <a:ext cx="10864918" cy="1412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See the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="#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_blank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3690" y="5644549"/>
            <a:ext cx="10864918" cy="508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href="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../2.%20HTML5-Overview.pptx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presentation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84" y="1337458"/>
            <a:ext cx="2294927" cy="8665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782" y="2527311"/>
            <a:ext cx="2679988" cy="73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311" y="3648396"/>
            <a:ext cx="2786000" cy="590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rved Right Arrow 10"/>
          <p:cNvSpPr/>
          <p:nvPr/>
        </p:nvSpPr>
        <p:spPr>
          <a:xfrm flipV="1">
            <a:off x="8073884" y="2823290"/>
            <a:ext cx="457080" cy="10129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783" y="5026610"/>
            <a:ext cx="2133044" cy="5618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726816" y="1319111"/>
            <a:ext cx="2818666" cy="674203"/>
          </a:xfrm>
          <a:prstGeom prst="wedgeRoundRectCallout">
            <a:avLst>
              <a:gd name="adj1" fmla="val -56412"/>
              <a:gd name="adj2" fmla="val 40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Specify the URL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C5B3DE2-EC49-4248-822E-9E80C0653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39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885" y="1234035"/>
            <a:ext cx="11801576" cy="55690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Images are </a:t>
            </a:r>
            <a:r>
              <a:rPr lang="en-US" sz="3400" b="1" dirty="0">
                <a:solidFill>
                  <a:schemeClr val="bg1"/>
                </a:solidFill>
              </a:rPr>
              <a:t>external files</a:t>
            </a:r>
            <a:r>
              <a:rPr lang="en-US" sz="3400" dirty="0"/>
              <a:t>, inserted through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&lt;img&gt;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tag</a:t>
            </a:r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r>
              <a:rPr lang="en-US" sz="3400" dirty="0"/>
              <a:t>Embedded image (</a:t>
            </a:r>
            <a:r>
              <a:rPr lang="en-US" sz="3400" b="1" dirty="0"/>
              <a:t>data URI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sz="3199" dirty="0"/>
          </a:p>
          <a:p>
            <a:pPr marL="442912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3199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715" y="2027707"/>
            <a:ext cx="10512860" cy="1941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400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313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2" name="Text Placeholder 5">
            <a:hlinkClick r:id="rId2"/>
          </p:cNvPr>
          <p:cNvSpPr txBox="1">
            <a:spLocks/>
          </p:cNvSpPr>
          <p:nvPr/>
        </p:nvSpPr>
        <p:spPr>
          <a:xfrm>
            <a:off x="767716" y="5048578"/>
            <a:ext cx="10512861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data:image/gif;base64, R0lGODlhEAAOAL…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84" y="4077073"/>
            <a:ext cx="950521" cy="871311"/>
          </a:xfrm>
          <a:prstGeom prst="roundRect">
            <a:avLst>
              <a:gd name="adj" fmla="val 14074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00" y="2038082"/>
            <a:ext cx="1989575" cy="192661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E084AA7-221F-40BB-BA06-CAA0DA81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0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Ordered Lists: &lt;Ol&gt; Tag</a:t>
            </a:r>
            <a:endParaRPr lang="en-US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7547" y="1209766"/>
            <a:ext cx="11576210" cy="23092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400" dirty="0"/>
              <a:t>Create an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rdered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ist</a:t>
            </a:r>
          </a:p>
          <a:p>
            <a:pPr>
              <a:defRPr/>
            </a:pPr>
            <a:r>
              <a:rPr lang="en-US" sz="34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200" noProof="1"/>
              <a:t>Each holding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&lt;li&gt;&lt;/li&gt;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564084" y="1218526"/>
            <a:ext cx="5525616" cy="243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&gt;One&lt;/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&gt;Two&lt;/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3331740" y="4252733"/>
            <a:ext cx="2598805" cy="1014999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5599032" y="4252733"/>
            <a:ext cx="866363" cy="1045313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>
            <a:off x="6885353" y="4252731"/>
            <a:ext cx="1" cy="1014998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7420201" y="4252731"/>
            <a:ext cx="912574" cy="1014998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510" y="4670027"/>
            <a:ext cx="1323630" cy="1152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53" y="5470545"/>
            <a:ext cx="1342675" cy="1085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147" y="5470351"/>
            <a:ext cx="1255540" cy="1107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8307" y="5464289"/>
            <a:ext cx="1430666" cy="1091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409" y="5087169"/>
            <a:ext cx="1333153" cy="1104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82" y="1349211"/>
            <a:ext cx="1924599" cy="1675371"/>
          </a:xfrm>
          <a:prstGeom prst="roundRect">
            <a:avLst>
              <a:gd name="adj" fmla="val 2249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7817" y="3706773"/>
            <a:ext cx="11576369" cy="6387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tx1"/>
              </a:buClr>
              <a:defRPr/>
            </a:pPr>
            <a:r>
              <a:rPr lang="en-US" dirty="0"/>
              <a:t>Attribute values for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, or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8332776" y="4252732"/>
            <a:ext cx="1651657" cy="90446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F6D293C-9350-4469-B8A5-C04DC6A62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6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9" grpId="0" animBg="1"/>
      <p:bldP spid="921611" grpId="0" animBg="1"/>
      <p:bldP spid="921613" grpId="0" animBg="1"/>
      <p:bldP spid="921615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Unordered Lists: &lt;Ul&gt; Tag</a:t>
            </a:r>
            <a:endParaRPr lang="en-US" dirty="0"/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8291" y="1242832"/>
            <a:ext cx="11576210" cy="5665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/>
              <a:t>nordered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/>
              <a:t>ist using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4010761" y="4913614"/>
            <a:ext cx="1838358" cy="727468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6136530" y="4913614"/>
            <a:ext cx="999989" cy="656713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1982274" y="1848362"/>
            <a:ext cx="8227455" cy="243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12" y="5641108"/>
            <a:ext cx="1744142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930" y="5303755"/>
            <a:ext cx="1674833" cy="982061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477" y="5641108"/>
            <a:ext cx="1828527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416" y="5641108"/>
            <a:ext cx="1858129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48" y="2047345"/>
            <a:ext cx="3046832" cy="1786551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07817" y="4418742"/>
            <a:ext cx="11576369" cy="61429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  <a:defRPr/>
            </a:pPr>
            <a:r>
              <a:rPr lang="en-US" sz="3200" dirty="0"/>
              <a:t>Attribute values for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/>
              <a:t> are</a:t>
            </a:r>
            <a:r>
              <a:rPr lang="bg-BG" sz="3200" dirty="0"/>
              <a:t>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3200" b="1" dirty="0"/>
              <a:t>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8054002" y="4965594"/>
            <a:ext cx="583212" cy="622845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10368200" y="4965594"/>
            <a:ext cx="250135" cy="604733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CD6450B-E262-4FF3-86BE-C6A5BCE3F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70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nimBg="1"/>
      <p:bldP spid="923654" grpId="0" animBg="1"/>
      <p:bldP spid="15" grpId="0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Definition Lists: &lt;Dl&gt; Tag</a:t>
            </a:r>
            <a:endParaRPr lang="bg-BG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Holds </a:t>
            </a:r>
            <a:r>
              <a:rPr lang="en-US" b="1" dirty="0">
                <a:solidFill>
                  <a:schemeClr val="bg1"/>
                </a:solidFill>
              </a:rPr>
              <a:t>terms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) with their </a:t>
            </a:r>
            <a:r>
              <a:rPr lang="en-US" b="1" dirty="0">
                <a:solidFill>
                  <a:schemeClr val="bg1"/>
                </a:solidFill>
              </a:rPr>
              <a:t>definitions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)</a:t>
            </a:r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594650" y="2767185"/>
            <a:ext cx="7075941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&gt;HTML&lt;/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&gt;A markup language …&lt;/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&gt;CSS&lt;/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&gt;Language used to …&lt;/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461" y="2767185"/>
            <a:ext cx="4376197" cy="304619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9DF49C1-983B-481F-9456-E3E79F2BA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101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  <p:sp>
        <p:nvSpPr>
          <p:cNvPr id="4" name="Текстов контейнер 2">
            <a:extLst>
              <a:ext uri="{FF2B5EF4-FFF2-40B4-BE49-F238E27FC236}">
                <a16:creationId xmlns:a16="http://schemas.microsoft.com/office/drawing/2014/main" id="{4FD3A7A3-C104-4895-BD83-84E70E108C6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en-US" sz="4000" dirty="0"/>
              <a:t>HTML Markup to Reinforce the Semantics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940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D69C6F-3701-4277-BA1B-A7A7D3D2F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1D380CCC-B69B-4CA2-8FE0-BE2C8553ABA0}"/>
              </a:ext>
            </a:extLst>
          </p:cNvPr>
          <p:cNvSpPr/>
          <p:nvPr/>
        </p:nvSpPr>
        <p:spPr bwMode="auto">
          <a:xfrm>
            <a:off x="8000892" y="2392577"/>
            <a:ext cx="2850216" cy="1394637"/>
          </a:xfrm>
          <a:prstGeom prst="wedgeRoundRectCallout">
            <a:avLst>
              <a:gd name="adj1" fmla="val -62765"/>
              <a:gd name="adj2" fmla="val -13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Indicates that the enclosed text is a </a:t>
            </a:r>
            <a:r>
              <a:rPr lang="en-US" sz="2399" b="1" dirty="0">
                <a:solidFill>
                  <a:schemeClr val="bg1"/>
                </a:solidFill>
              </a:rPr>
              <a:t>paragraph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831A6D8-6868-4C8D-8E80-3079EE45B8E8}"/>
              </a:ext>
            </a:extLst>
          </p:cNvPr>
          <p:cNvSpPr txBox="1"/>
          <p:nvPr/>
        </p:nvSpPr>
        <p:spPr>
          <a:xfrm>
            <a:off x="2766890" y="5762624"/>
            <a:ext cx="6263252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© 2021 by ABC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C691D11-451D-468B-861E-A5042B5CC7C3}"/>
              </a:ext>
            </a:extLst>
          </p:cNvPr>
          <p:cNvSpPr/>
          <p:nvPr/>
        </p:nvSpPr>
        <p:spPr bwMode="auto">
          <a:xfrm>
            <a:off x="9381000" y="5378381"/>
            <a:ext cx="1709555" cy="904990"/>
          </a:xfrm>
          <a:prstGeom prst="wedgeRoundRectCallout">
            <a:avLst>
              <a:gd name="adj1" fmla="val -67921"/>
              <a:gd name="adj2" fmla="val 27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This holds a </a:t>
            </a:r>
            <a:r>
              <a:rPr lang="en-US" sz="2399" b="1" dirty="0">
                <a:solidFill>
                  <a:schemeClr val="bg1"/>
                </a:solidFill>
              </a:rPr>
              <a:t>footer</a:t>
            </a:r>
            <a:endParaRPr lang="bg-BG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Importance of Semantic HTML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254D0C-35E4-45D6-8DE9-CD78651969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What is </a:t>
            </a:r>
            <a:r>
              <a:rPr lang="en-US" sz="3500" b="1" dirty="0">
                <a:solidFill>
                  <a:schemeClr val="bg1"/>
                </a:solidFill>
              </a:rPr>
              <a:t>HTML</a:t>
            </a:r>
            <a:r>
              <a:rPr lang="en-US" sz="35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HTML Page: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&lt;!DOCTYPE&gt;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HTML Common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  <a:r>
              <a:rPr lang="en-US" sz="35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Headings, Paragraphs, Lists, Images, Links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HTML </a:t>
            </a:r>
            <a:r>
              <a:rPr lang="en-US" sz="3500" b="1" dirty="0">
                <a:solidFill>
                  <a:schemeClr val="bg1"/>
                </a:solidFill>
              </a:rPr>
              <a:t>Terminology</a:t>
            </a:r>
            <a:r>
              <a:rPr lang="en-US" sz="3500" dirty="0"/>
              <a:t>: Tags and Attributes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Semantic HTML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Semantic Tags</a:t>
            </a:r>
            <a:endParaRPr lang="bg-BG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 Forms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Tables</a:t>
            </a:r>
          </a:p>
          <a:p>
            <a:pPr>
              <a:lnSpc>
                <a:spcPct val="100000"/>
              </a:lnSpc>
            </a:pPr>
            <a:endParaRPr lang="en-US" sz="35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2F7C580-D266-470D-B0AC-B7AA2B77C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25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3C75D0-53B7-4A4C-A66D-A85D6BE69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Semantic Tags</a:t>
            </a:r>
          </a:p>
        </p:txBody>
      </p:sp>
    </p:spTree>
    <p:extLst>
      <p:ext uri="{BB962C8B-B14F-4D97-AF65-F5344CB8AC3E}">
        <p14:creationId xmlns:p14="http://schemas.microsoft.com/office/powerpoint/2010/main" val="36770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561000" y="1854000"/>
            <a:ext cx="39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34B0B7-CB61-4DC1-9EB4-EC3EC18CED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0E72A1-01C1-4F1A-9FDD-1FAE0BA5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00" y="2439258"/>
            <a:ext cx="6724059" cy="399809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1C8F5351-9BF8-4BF2-B668-7C35A32FD061}"/>
              </a:ext>
            </a:extLst>
          </p:cNvPr>
          <p:cNvSpPr/>
          <p:nvPr/>
        </p:nvSpPr>
        <p:spPr bwMode="auto">
          <a:xfrm>
            <a:off x="7176000" y="2517052"/>
            <a:ext cx="1714849" cy="617560"/>
          </a:xfrm>
          <a:prstGeom prst="wedgeRoundRectCallout">
            <a:avLst>
              <a:gd name="adj1" fmla="val -63982"/>
              <a:gd name="adj2" fmla="val 6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&lt;header&gt;</a:t>
            </a:r>
            <a:endParaRPr lang="bg-BG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53413F7-4CAD-4DF4-B9DD-70FE73C8BA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6E0650-1E51-4EAB-BA09-8A82380A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7" y="2029100"/>
            <a:ext cx="9074666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"leftmenu"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Home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"/tasks"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800000"/>
                </a:solidFill>
              </a:rPr>
              <a:t>Task Board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"/create"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Create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"/search"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Search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B446206C-0F87-41F2-BD11-B5582FF7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53"/>
          <a:stretch/>
        </p:blipFill>
        <p:spPr>
          <a:xfrm>
            <a:off x="7715580" y="2336327"/>
            <a:ext cx="4062383" cy="409078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8DF8765A-9C73-40C6-A443-E23A28069DF7}"/>
              </a:ext>
            </a:extLst>
          </p:cNvPr>
          <p:cNvSpPr/>
          <p:nvPr/>
        </p:nvSpPr>
        <p:spPr bwMode="auto">
          <a:xfrm>
            <a:off x="6546000" y="4457735"/>
            <a:ext cx="1264966" cy="617560"/>
          </a:xfrm>
          <a:prstGeom prst="wedgeRoundRectCallout">
            <a:avLst>
              <a:gd name="adj1" fmla="val 65479"/>
              <a:gd name="adj2" fmla="val -38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&lt;nav&gt;</a:t>
            </a:r>
            <a:endParaRPr lang="bg-BG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6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holds the main content of a document </a:t>
            </a:r>
          </a:p>
          <a:p>
            <a:pPr lvl="1"/>
            <a:r>
              <a:rPr lang="en-US" sz="3400" dirty="0"/>
              <a:t>Helps crawlers</a:t>
            </a:r>
          </a:p>
          <a:p>
            <a:pPr lvl="1"/>
            <a:r>
              <a:rPr lang="en-US" sz="3400" dirty="0"/>
              <a:t>There must not be more than one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400" dirty="0"/>
              <a:t> element in a document</a:t>
            </a:r>
          </a:p>
          <a:p>
            <a:pPr lvl="1"/>
            <a:r>
              <a:rPr lang="en-US" sz="3400" dirty="0"/>
              <a:t>Wrap the most important information in the body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1CBDEBC-9310-411E-83B3-0B52F7529C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38E50A3-8CC2-4D07-97A3-C0A19590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36" y="1404528"/>
            <a:ext cx="5143760" cy="5186506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AD0416F-346E-42D1-B65D-00701CCEE6B0}"/>
              </a:ext>
            </a:extLst>
          </p:cNvPr>
          <p:cNvSpPr/>
          <p:nvPr/>
        </p:nvSpPr>
        <p:spPr bwMode="auto">
          <a:xfrm>
            <a:off x="10236000" y="1719000"/>
            <a:ext cx="1439625" cy="617560"/>
          </a:xfrm>
          <a:prstGeom prst="wedgeRoundRectCallout">
            <a:avLst>
              <a:gd name="adj1" fmla="val -68723"/>
              <a:gd name="adj2" fmla="val 654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&lt;main&gt;</a:t>
            </a:r>
            <a:endParaRPr lang="bg-BG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0C7BA-48B2-4DCC-B896-E128D7728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50B1EB-2647-4300-8742-9F38AAC0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88" y="1854411"/>
            <a:ext cx="8322832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Recent posts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Our Response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Her Story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Greatest Challenges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219BE3BA-DD0B-4B43-966E-8FE9735E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60" y="4221089"/>
            <a:ext cx="8998781" cy="2409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3464AAD-ECDE-4E5E-9D09-5D8EEF1630EC}"/>
              </a:ext>
            </a:extLst>
          </p:cNvPr>
          <p:cNvSpPr/>
          <p:nvPr/>
        </p:nvSpPr>
        <p:spPr bwMode="auto">
          <a:xfrm>
            <a:off x="9111000" y="3834000"/>
            <a:ext cx="1295991" cy="517984"/>
          </a:xfrm>
          <a:prstGeom prst="wedgeRoundRectCallout">
            <a:avLst>
              <a:gd name="adj1" fmla="val 61521"/>
              <a:gd name="adj2" fmla="val 52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&lt;aside&gt;</a:t>
            </a:r>
            <a:endParaRPr lang="bg-BG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contains:</a:t>
            </a:r>
          </a:p>
          <a:p>
            <a:pPr lvl="1"/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B39CF0-F86E-438D-9061-7264F63CE1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6C0D15-AE8E-4670-B161-F0F2A10E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53" y="1955260"/>
            <a:ext cx="6073418" cy="24184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2021 Task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8A71243-C515-4BC4-B554-1A774B3C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78" y="1481184"/>
            <a:ext cx="4850750" cy="4769225"/>
          </a:xfrm>
          <a:prstGeom prst="rect">
            <a:avLst/>
          </a:prstGeom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6438E024-59D7-43B4-957F-0A2823DB2A14}"/>
              </a:ext>
            </a:extLst>
          </p:cNvPr>
          <p:cNvSpPr/>
          <p:nvPr/>
        </p:nvSpPr>
        <p:spPr bwMode="auto">
          <a:xfrm>
            <a:off x="5196000" y="5677758"/>
            <a:ext cx="1484613" cy="572546"/>
          </a:xfrm>
          <a:prstGeom prst="wedgeRoundRectCallout">
            <a:avLst>
              <a:gd name="adj1" fmla="val 64495"/>
              <a:gd name="adj2" fmla="val 8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&lt;footer&gt;</a:t>
            </a:r>
          </a:p>
        </p:txBody>
      </p:sp>
    </p:spTree>
    <p:extLst>
      <p:ext uri="{BB962C8B-B14F-4D97-AF65-F5344CB8AC3E}">
        <p14:creationId xmlns:p14="http://schemas.microsoft.com/office/powerpoint/2010/main" val="2336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standalone section</a:t>
            </a:r>
          </a:p>
          <a:p>
            <a:pPr lvl="1"/>
            <a:r>
              <a:rPr lang="en-US" dirty="0"/>
              <a:t>Typically followed by a heading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779" lvl="1" indent="0">
              <a:buNone/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en-GB" dirty="0"/>
              <a:t>Sections may have header,</a:t>
            </a:r>
            <a:br>
              <a:rPr lang="en-GB" dirty="0"/>
            </a:br>
            <a:r>
              <a:rPr lang="en-GB" dirty="0"/>
              <a:t>several articles, and footer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0155AC-3D10-4CE0-BEFB-79D8537DB0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58F0E6-0A48-4891-B97F-8DD4F6CF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74" y="2672518"/>
            <a:ext cx="5295651" cy="19261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A7F6DE1-3CE8-4E21-89CF-DAE6C796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27" y="1831381"/>
            <a:ext cx="5295651" cy="3867468"/>
          </a:xfrm>
          <a:prstGeom prst="rect">
            <a:avLst/>
          </a:prstGeom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73458315-F9D4-4C47-806F-D0C75C7F27A6}"/>
              </a:ext>
            </a:extLst>
          </p:cNvPr>
          <p:cNvSpPr/>
          <p:nvPr/>
        </p:nvSpPr>
        <p:spPr bwMode="auto">
          <a:xfrm>
            <a:off x="10393848" y="5114001"/>
            <a:ext cx="1574590" cy="584848"/>
          </a:xfrm>
          <a:prstGeom prst="wedgeRoundRectCallout">
            <a:avLst>
              <a:gd name="adj1" fmla="val -68122"/>
              <a:gd name="adj2" fmla="val -56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&lt;section&gt;</a:t>
            </a:r>
            <a:endParaRPr lang="bg-BG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9771A-386C-484B-B3EC-629C01CE2C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085A869-C6BE-4052-AC92-A7AEE400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450" y="1314552"/>
            <a:ext cx="3689039" cy="19446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Tips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&lt;p&gt;Tip #1 …&lt;/p&gt;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3D1594C-1C6A-4FE2-B089-4FABB08E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87" y="3471904"/>
            <a:ext cx="4376571" cy="3196253"/>
          </a:xfrm>
          <a:prstGeom prst="rect">
            <a:avLst/>
          </a:prstGeom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4964FB05-9F16-4BF2-AEE2-2924AE6A9EB5}"/>
              </a:ext>
            </a:extLst>
          </p:cNvPr>
          <p:cNvSpPr/>
          <p:nvPr/>
        </p:nvSpPr>
        <p:spPr bwMode="auto">
          <a:xfrm>
            <a:off x="8244653" y="5070030"/>
            <a:ext cx="1669861" cy="617560"/>
          </a:xfrm>
          <a:prstGeom prst="wedgeRoundRectCallout">
            <a:avLst>
              <a:gd name="adj1" fmla="val -68580"/>
              <a:gd name="adj2" fmla="val -29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&lt;article&gt;</a:t>
            </a:r>
            <a:endParaRPr lang="bg-BG" sz="2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and Articles – Example</a:t>
            </a:r>
          </a:p>
        </p:txBody>
      </p:sp>
      <p:pic>
        <p:nvPicPr>
          <p:cNvPr id="5" name="Picture 2" descr="How To Make Guides (Collections of Content) in WordPress | CSS-Tricks">
            <a:extLst>
              <a:ext uri="{FF2B5EF4-FFF2-40B4-BE49-F238E27FC236}">
                <a16:creationId xmlns:a16="http://schemas.microsoft.com/office/drawing/2014/main" id="{BE9880AA-3E2B-4B63-A419-7BDD1F61C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6167" r="18448" b="19164"/>
          <a:stretch/>
        </p:blipFill>
        <p:spPr bwMode="auto">
          <a:xfrm>
            <a:off x="2513071" y="1269564"/>
            <a:ext cx="7906852" cy="4830003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276873" y="3672644"/>
            <a:ext cx="1495205" cy="617560"/>
          </a:xfrm>
          <a:prstGeom prst="wedgeRoundRectCallout">
            <a:avLst>
              <a:gd name="adj1" fmla="val 66385"/>
              <a:gd name="adj2" fmla="val 10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&lt;section&gt;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476000" y="1854000"/>
            <a:ext cx="1529847" cy="572572"/>
          </a:xfrm>
          <a:prstGeom prst="wedgeRoundRectCallout">
            <a:avLst>
              <a:gd name="adj1" fmla="val -56626"/>
              <a:gd name="adj2" fmla="val 40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&lt;header&gt;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13" name="Double Brace 12"/>
          <p:cNvSpPr/>
          <p:nvPr/>
        </p:nvSpPr>
        <p:spPr>
          <a:xfrm>
            <a:off x="2051080" y="2055756"/>
            <a:ext cx="8813678" cy="4043810"/>
          </a:xfrm>
          <a:prstGeom prst="bracePair">
            <a:avLst>
              <a:gd name="adj" fmla="val 4322"/>
            </a:avLst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F1DAE91D-96A5-4360-A2DF-FE23293E8FD0}"/>
              </a:ext>
            </a:extLst>
          </p:cNvPr>
          <p:cNvSpPr/>
          <p:nvPr/>
        </p:nvSpPr>
        <p:spPr bwMode="auto">
          <a:xfrm>
            <a:off x="7445650" y="4626472"/>
            <a:ext cx="1529847" cy="572572"/>
          </a:xfrm>
          <a:prstGeom prst="wedgeRoundRectCallout">
            <a:avLst>
              <a:gd name="adj1" fmla="val -66284"/>
              <a:gd name="adj2" fmla="val 29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&lt;article&gt;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7BE4F108-C4AE-468E-98C6-5186AC8556CC}"/>
              </a:ext>
            </a:extLst>
          </p:cNvPr>
          <p:cNvSpPr/>
          <p:nvPr/>
        </p:nvSpPr>
        <p:spPr bwMode="auto">
          <a:xfrm>
            <a:off x="8706000" y="2319029"/>
            <a:ext cx="1014932" cy="572572"/>
          </a:xfrm>
          <a:prstGeom prst="wedgeRoundRectCallout">
            <a:avLst>
              <a:gd name="adj1" fmla="val -67646"/>
              <a:gd name="adj2" fmla="val 24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&lt;h1&gt;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99D71641-760B-422F-BA70-CF1641431355}"/>
              </a:ext>
            </a:extLst>
          </p:cNvPr>
          <p:cNvSpPr/>
          <p:nvPr/>
        </p:nvSpPr>
        <p:spPr bwMode="auto">
          <a:xfrm>
            <a:off x="7040754" y="3632241"/>
            <a:ext cx="1014932" cy="572572"/>
          </a:xfrm>
          <a:prstGeom prst="wedgeRoundRectCallout">
            <a:avLst>
              <a:gd name="adj1" fmla="val -81109"/>
              <a:gd name="adj2" fmla="val 39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&lt;h1&gt;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D2EB241-177B-46CF-BAA3-61CC6EA5C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68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F321DDE-F726-4EFB-8923-FE334967A5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8B29A8-844C-489D-9DA5-65EC9D69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44" y="3290495"/>
            <a:ext cx="6880028" cy="31077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"Trulli"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&lt;figcaption&gt;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Fig.1 Trulli, Puglia, Italy.  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&lt;/figcaption&gt;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EFE586E-4CFD-4B5C-A817-01D4F14C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56" y="3290495"/>
            <a:ext cx="4097191" cy="312964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1D454C3-0E96-4D50-BF64-D8E408ACD14B}"/>
              </a:ext>
            </a:extLst>
          </p:cNvPr>
          <p:cNvSpPr/>
          <p:nvPr/>
        </p:nvSpPr>
        <p:spPr bwMode="auto">
          <a:xfrm>
            <a:off x="6319632" y="3651728"/>
            <a:ext cx="1450216" cy="617560"/>
          </a:xfrm>
          <a:prstGeom prst="wedgeRoundRectCallout">
            <a:avLst>
              <a:gd name="adj1" fmla="val 68358"/>
              <a:gd name="adj2" fmla="val 31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29375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83" y="1134000"/>
            <a:ext cx="3036433" cy="30364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6129001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–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–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&lt;Details&gt; + &lt;Summary&gt;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8" y="4582819"/>
            <a:ext cx="7558031" cy="18154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r="31636"/>
          <a:stretch/>
        </p:blipFill>
        <p:spPr>
          <a:xfrm>
            <a:off x="6446647" y="1277229"/>
            <a:ext cx="5308617" cy="364866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9909262" y="1731209"/>
            <a:ext cx="1880247" cy="617560"/>
          </a:xfrm>
          <a:prstGeom prst="wedgeRoundRectCallout">
            <a:avLst>
              <a:gd name="adj1" fmla="val -63031"/>
              <a:gd name="adj2" fmla="val 62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&lt;summary&gt;</a:t>
            </a:r>
          </a:p>
        </p:txBody>
      </p:sp>
      <p:sp>
        <p:nvSpPr>
          <p:cNvPr id="24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678215" y="3474000"/>
            <a:ext cx="1475353" cy="617560"/>
          </a:xfrm>
          <a:prstGeom prst="wedgeRoundRectCallout">
            <a:avLst>
              <a:gd name="adj1" fmla="val 44121"/>
              <a:gd name="adj2" fmla="val -72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&lt;details&gt; </a:t>
            </a:r>
          </a:p>
        </p:txBody>
      </p:sp>
      <p:sp>
        <p:nvSpPr>
          <p:cNvPr id="25" name="Double Brace 24"/>
          <p:cNvSpPr/>
          <p:nvPr/>
        </p:nvSpPr>
        <p:spPr>
          <a:xfrm>
            <a:off x="6131729" y="2327553"/>
            <a:ext cx="5938453" cy="1811807"/>
          </a:xfrm>
          <a:prstGeom prst="bracePair">
            <a:avLst>
              <a:gd name="adj" fmla="val 6705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9605087" y="4835230"/>
            <a:ext cx="1475353" cy="617560"/>
          </a:xfrm>
          <a:prstGeom prst="wedgeRoundRectCallout">
            <a:avLst>
              <a:gd name="adj1" fmla="val -62406"/>
              <a:gd name="adj2" fmla="val -42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&lt;details&gt;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149377C-20BC-45B3-853A-F6F0E5ACC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7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743366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199" dirty="0"/>
              <a:t> – </a:t>
            </a:r>
            <a:r>
              <a:rPr lang="en-GB" sz="3199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799" dirty="0"/>
              <a:t>Search engines can produce smarter results</a:t>
            </a:r>
          </a:p>
          <a:p>
            <a:pPr lvl="1">
              <a:buClr>
                <a:schemeClr val="tx1"/>
              </a:buClr>
            </a:pPr>
            <a:endParaRPr lang="en-US" sz="2399" dirty="0"/>
          </a:p>
          <a:p>
            <a:pPr marL="442779" lvl="1" indent="0">
              <a:buClr>
                <a:schemeClr val="tx1"/>
              </a:buClr>
              <a:buNone/>
            </a:pPr>
            <a:endParaRPr lang="en-US" sz="900" dirty="0"/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199" dirty="0"/>
              <a:t> – </a:t>
            </a:r>
            <a:r>
              <a:rPr lang="en-GB" sz="3199" dirty="0"/>
              <a:t>contact  information for site author / owner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&lt;Time&gt; + &lt;Address&gt;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4688673"/>
            <a:ext cx="6267935" cy="15692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2484247"/>
            <a:ext cx="6267935" cy="8307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every morning.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028" r="1734"/>
          <a:stretch/>
        </p:blipFill>
        <p:spPr>
          <a:xfrm>
            <a:off x="7602771" y="189844"/>
            <a:ext cx="4431682" cy="57135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00B3C9E6-B7B4-4511-8BF2-3AE2A1479E36}"/>
              </a:ext>
            </a:extLst>
          </p:cNvPr>
          <p:cNvSpPr/>
          <p:nvPr/>
        </p:nvSpPr>
        <p:spPr bwMode="auto">
          <a:xfrm>
            <a:off x="9561000" y="1304789"/>
            <a:ext cx="1610318" cy="617560"/>
          </a:xfrm>
          <a:prstGeom prst="wedgeRoundRectCallout">
            <a:avLst>
              <a:gd name="adj1" fmla="val -60290"/>
              <a:gd name="adj2" fmla="val 30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&lt;address&gt; 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E690CB59-896C-4FA2-A9B0-9C908CF7CA84}"/>
              </a:ext>
            </a:extLst>
          </p:cNvPr>
          <p:cNvSpPr/>
          <p:nvPr/>
        </p:nvSpPr>
        <p:spPr bwMode="auto">
          <a:xfrm>
            <a:off x="9066000" y="3046600"/>
            <a:ext cx="1160435" cy="617560"/>
          </a:xfrm>
          <a:prstGeom prst="wedgeRoundRectCallout">
            <a:avLst>
              <a:gd name="adj1" fmla="val 70125"/>
              <a:gd name="adj2" fmla="val 291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&lt;time&gt;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EF8F43F-1654-4A8A-9C0D-617133BD6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3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74DF82B-0A64-45B1-A8BE-320E82CF00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Collect User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2DDE94-E919-46CA-9634-C1D6A9AD1D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35" y="1539493"/>
            <a:ext cx="2167530" cy="21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B0917C-BAAB-49AB-AAD0-A341FCC87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CBDAB228-039D-4061-BBBF-953E8FCAA531}"/>
              </a:ext>
            </a:extLst>
          </p:cNvPr>
          <p:cNvSpPr txBox="1"/>
          <p:nvPr/>
        </p:nvSpPr>
        <p:spPr>
          <a:xfrm>
            <a:off x="472009" y="3379969"/>
            <a:ext cx="7774878" cy="243341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Filling out PDF Forms with PDFtk and PHP - SitePoint">
            <a:extLst>
              <a:ext uri="{FF2B5EF4-FFF2-40B4-BE49-F238E27FC236}">
                <a16:creationId xmlns:a16="http://schemas.microsoft.com/office/drawing/2014/main" id="{9505084B-EB7F-46A6-98D0-EAA782777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4448" y="3159073"/>
            <a:ext cx="3644050" cy="34820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E468A63-2408-4A80-9605-C875FF23203F}"/>
              </a:ext>
            </a:extLst>
          </p:cNvPr>
          <p:cNvSpPr/>
          <p:nvPr/>
        </p:nvSpPr>
        <p:spPr bwMode="auto">
          <a:xfrm>
            <a:off x="9876000" y="3338642"/>
            <a:ext cx="2060737" cy="854585"/>
          </a:xfrm>
          <a:prstGeom prst="wedgeRoundRectCallout">
            <a:avLst>
              <a:gd name="adj1" fmla="val -49307"/>
              <a:gd name="adj2" fmla="val 79674"/>
              <a:gd name="adj3" fmla="val 16667"/>
            </a:avLst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&lt;input </a:t>
            </a:r>
          </a:p>
          <a:p>
            <a:pPr algn="ctr"/>
            <a:r>
              <a:rPr lang="en-US" sz="2399" b="1" dirty="0">
                <a:solidFill>
                  <a:schemeClr val="bg1"/>
                </a:solidFill>
              </a:rPr>
              <a:t>type="text"&gt;</a:t>
            </a:r>
          </a:p>
        </p:txBody>
      </p:sp>
    </p:spTree>
    <p:extLst>
      <p:ext uri="{BB962C8B-B14F-4D97-AF65-F5344CB8AC3E}">
        <p14:creationId xmlns:p14="http://schemas.microsoft.com/office/powerpoint/2010/main" val="30386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  <a:r>
              <a:rPr lang="en-US" sz="3199" dirty="0"/>
              <a:t> (hides posted form data)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  <a:r>
              <a:rPr lang="en-US" sz="3199" dirty="0"/>
              <a:t> (shows form data in the URL)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787F08-19C2-44A1-B93D-789E5B786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BD61A2A-8E81-4AA2-ADF1-6B8941C36787}"/>
              </a:ext>
            </a:extLst>
          </p:cNvPr>
          <p:cNvSpPr txBox="1"/>
          <p:nvPr/>
        </p:nvSpPr>
        <p:spPr>
          <a:xfrm>
            <a:off x="696000" y="2484000"/>
            <a:ext cx="611840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75B1695-86BC-4F2D-A971-F086B16ABB54}"/>
              </a:ext>
            </a:extLst>
          </p:cNvPr>
          <p:cNvSpPr txBox="1"/>
          <p:nvPr/>
        </p:nvSpPr>
        <p:spPr>
          <a:xfrm>
            <a:off x="6096000" y="5921866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63DE92-0D5A-4485-BF8B-8731CF149F98}"/>
              </a:ext>
            </a:extLst>
          </p:cNvPr>
          <p:cNvSpPr txBox="1"/>
          <p:nvPr/>
        </p:nvSpPr>
        <p:spPr>
          <a:xfrm>
            <a:off x="694431" y="5920945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text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number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password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email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search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71" y="3634747"/>
            <a:ext cx="6045921" cy="21218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521089-EAC7-43AE-B2CD-F3FC22CF6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6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/>
        </p:nvSpPr>
        <p:spPr>
          <a:xfrm>
            <a:off x="6096000" y="1196707"/>
            <a:ext cx="5904060" cy="5527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submit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button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file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7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904060" cy="552732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checkbox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radio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range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marL="44277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8" y="3130773"/>
            <a:ext cx="7988166" cy="33124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578954" y="2955062"/>
            <a:ext cx="2487281" cy="536251"/>
          </a:xfrm>
          <a:prstGeom prst="wedgeRoundRectCallout">
            <a:avLst>
              <a:gd name="adj1" fmla="val -63586"/>
              <a:gd name="adj2" fmla="val 47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/>
                </a:solidFill>
              </a:rPr>
              <a:t>checkbox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562502" y="3619693"/>
            <a:ext cx="2032327" cy="439145"/>
          </a:xfrm>
          <a:prstGeom prst="wedgeRoundRectCallout">
            <a:avLst>
              <a:gd name="adj1" fmla="val -68785"/>
              <a:gd name="adj2" fmla="val 38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/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9066233" y="4219318"/>
            <a:ext cx="2040910" cy="439145"/>
          </a:xfrm>
          <a:prstGeom prst="wedgeRoundRectCallout">
            <a:avLst>
              <a:gd name="adj1" fmla="val -71993"/>
              <a:gd name="adj2" fmla="val 3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/>
                </a:solidFill>
              </a:rPr>
              <a:t>range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382788" y="4832047"/>
            <a:ext cx="2158824" cy="439145"/>
          </a:xfrm>
          <a:prstGeom prst="wedgeRoundRectCallout">
            <a:avLst>
              <a:gd name="adj1" fmla="val -138156"/>
              <a:gd name="adj2" fmla="val 17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/>
                </a:solidFill>
              </a:rPr>
              <a:t>submit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5416552"/>
            <a:ext cx="2332764" cy="439145"/>
          </a:xfrm>
          <a:prstGeom prst="wedgeRoundRectCallout">
            <a:avLst>
              <a:gd name="adj1" fmla="val -74561"/>
              <a:gd name="adj2" fmla="val 12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/>
                </a:solidFill>
              </a:rPr>
              <a:t>button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6004072"/>
            <a:ext cx="2332764" cy="439145"/>
          </a:xfrm>
          <a:prstGeom prst="wedgeRoundRectCallout">
            <a:avLst>
              <a:gd name="adj1" fmla="val -96874"/>
              <a:gd name="adj2" fmla="val -12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/>
                </a:solidFill>
              </a:rPr>
              <a:t>file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5C4413D-EF0B-41BD-A33D-344737A1D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 –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7431" y="1449517"/>
            <a:ext cx="10977141" cy="24334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ow Make Registration Form In PHP Using MySQL Database Conn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2" y="414881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7220708" y="4524671"/>
            <a:ext cx="2069460" cy="513269"/>
          </a:xfrm>
          <a:prstGeom prst="wedgeRoundRectCallout">
            <a:avLst>
              <a:gd name="adj1" fmla="val -65793"/>
              <a:gd name="adj2" fmla="val 54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AECF2D-3818-44CC-8778-CE669E931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5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input </a:t>
            </a:r>
            <a:r>
              <a:rPr lang="en-US" b="1" dirty="0"/>
              <a:t>validation</a:t>
            </a:r>
            <a:r>
              <a:rPr lang="en-US" dirty="0"/>
              <a:t>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7921FC-5199-4024-8D79-CF90DE91D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80F194-3841-462D-999D-BEC1A7BBA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12" y="2726103"/>
            <a:ext cx="4363863" cy="95385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b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Right 1">
            <a:extLst>
              <a:ext uri="{FF2B5EF4-FFF2-40B4-BE49-F238E27FC236}">
                <a16:creationId xmlns:a16="http://schemas.microsoft.com/office/drawing/2014/main" id="{86F0ADB0-4B57-43E2-AF01-7BD31ACDE9FF}"/>
              </a:ext>
            </a:extLst>
          </p:cNvPr>
          <p:cNvSpPr/>
          <p:nvPr/>
        </p:nvSpPr>
        <p:spPr bwMode="auto">
          <a:xfrm>
            <a:off x="5443294" y="3045572"/>
            <a:ext cx="674824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Form Validation Part 1: Constraint Validation in HTML | CSS-Tricks">
            <a:extLst>
              <a:ext uri="{FF2B5EF4-FFF2-40B4-BE49-F238E27FC236}">
                <a16:creationId xmlns:a16="http://schemas.microsoft.com/office/drawing/2014/main" id="{FB7D980E-3B89-4FD1-B397-908B576E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84" y="2032310"/>
            <a:ext cx="4742015" cy="234144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– simple validation for emails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URL – validation for URL addresses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Telephone –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– Examples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3242" y="1895620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242" y="3381836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3242" y="4885138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5702" y="1693046"/>
            <a:ext cx="3208798" cy="92823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5702" y="3114083"/>
            <a:ext cx="3208798" cy="1048715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022" y="4893892"/>
            <a:ext cx="2668253" cy="51459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60FCFE8-FEC4-482A-B768-C7EB612E8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7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212" y="1179576"/>
            <a:ext cx="11801576" cy="556908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language describes </a:t>
            </a:r>
            <a:r>
              <a:rPr lang="en-US" b="1" dirty="0">
                <a:solidFill>
                  <a:schemeClr val="bg1"/>
                </a:solidFill>
              </a:rPr>
              <a:t>Web content </a:t>
            </a:r>
            <a:r>
              <a:rPr lang="en-US" dirty="0"/>
              <a:t>(Web pages)</a:t>
            </a:r>
          </a:p>
          <a:p>
            <a:pPr lvl="1"/>
            <a:r>
              <a:rPr lang="en-US" dirty="0"/>
              <a:t>Text with formatting, images, lists, hyperlinks, tables, forms, etc.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dirty="0"/>
              <a:t> to define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dirty="0"/>
              <a:t> </a:t>
            </a:r>
            <a:r>
              <a:rPr lang="en-US" dirty="0"/>
              <a:t>in the Web page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lnSpc>
                <a:spcPct val="100000"/>
              </a:lnSpc>
              <a:buNone/>
            </a:pPr>
            <a:endParaRPr lang="en-GB" sz="25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25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091338" y="3577262"/>
            <a:ext cx="7618016" cy="13650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1"/>
                </a:solidFill>
                <a:effectLst/>
              </a:rPr>
              <a:t>&lt;p&gt;</a:t>
            </a:r>
          </a:p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799" dirty="0">
                <a:solidFill>
                  <a:schemeClr val="accent1"/>
                </a:solidFill>
                <a:effectLst/>
              </a:rPr>
              <a:t>&lt;b&gt;</a:t>
            </a:r>
            <a:r>
              <a:rPr lang="en-US" sz="2799" dirty="0">
                <a:solidFill>
                  <a:schemeClr val="tx1"/>
                </a:solidFill>
                <a:effectLst/>
              </a:rPr>
              <a:t>Document</a:t>
            </a:r>
            <a:r>
              <a:rPr lang="en-US" sz="2799" dirty="0">
                <a:solidFill>
                  <a:schemeClr val="accent1"/>
                </a:solidFill>
                <a:effectLst/>
              </a:rPr>
              <a:t>&lt;/b&gt; </a:t>
            </a:r>
            <a:r>
              <a:rPr lang="en-US" sz="2799" b="0" dirty="0">
                <a:solidFill>
                  <a:schemeClr val="tx1"/>
                </a:solidFill>
                <a:effectLst/>
              </a:rPr>
              <a:t>content goes here…</a:t>
            </a:r>
          </a:p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946000" y="3217204"/>
            <a:ext cx="2209225" cy="609441"/>
          </a:xfrm>
          <a:prstGeom prst="wedgeRoundRectCallout">
            <a:avLst>
              <a:gd name="adj1" fmla="val -56944"/>
              <a:gd name="adj2" fmla="val 36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>
                <a:solidFill>
                  <a:srgbClr val="FFFFFF"/>
                </a:solidFill>
              </a:rPr>
              <a:t>Opening tag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216000" y="4729703"/>
            <a:ext cx="2209225" cy="592749"/>
          </a:xfrm>
          <a:prstGeom prst="wedgeRoundRectCallout">
            <a:avLst>
              <a:gd name="adj1" fmla="val -58600"/>
              <a:gd name="adj2" fmla="val -35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Closing tag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76" y="5716912"/>
            <a:ext cx="6094940" cy="841102"/>
          </a:xfrm>
          <a:prstGeom prst="roundRect">
            <a:avLst>
              <a:gd name="adj" fmla="val 5105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9470092" y="3654000"/>
            <a:ext cx="1677551" cy="652583"/>
          </a:xfrm>
          <a:prstGeom prst="wedgeRoundRectCallout">
            <a:avLst>
              <a:gd name="adj1" fmla="val -60327"/>
              <a:gd name="adj2" fmla="val 344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>
                <a:solidFill>
                  <a:srgbClr val="FFFFFF"/>
                </a:solidFill>
              </a:rPr>
              <a:t>Element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A3CE52B-154C-44DE-A6C4-6CA62D0DB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7BC9C8-C89E-46C3-8771-66EB4160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1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802" y="1457187"/>
            <a:ext cx="10970396" cy="14769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Email Address: 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size="48" 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9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9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autofocus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"Enter a valid email address"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&gt;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98724" y="4792541"/>
            <a:ext cx="7809556" cy="1390482"/>
            <a:chOff x="1679154" y="4784486"/>
            <a:chExt cx="7811590" cy="139084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154" y="4784486"/>
              <a:ext cx="7811590" cy="13908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472" y="5874890"/>
              <a:ext cx="1777022" cy="300440"/>
            </a:xfrm>
            <a:prstGeom prst="rect">
              <a:avLst/>
            </a:prstGeom>
          </p:spPr>
        </p:pic>
      </p:grp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792300" y="5920884"/>
            <a:ext cx="1481444" cy="439145"/>
          </a:xfrm>
          <a:prstGeom prst="wedgeRoundRectCallout">
            <a:avLst>
              <a:gd name="adj1" fmla="val -65046"/>
              <a:gd name="adj2" fmla="val -27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required</a:t>
            </a: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501000" y="5139182"/>
            <a:ext cx="1589586" cy="439145"/>
          </a:xfrm>
          <a:prstGeom prst="wedgeRoundRectCallout">
            <a:avLst>
              <a:gd name="adj1" fmla="val -63656"/>
              <a:gd name="adj2" fmla="val 55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autofocus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090" y="3429000"/>
            <a:ext cx="7800032" cy="1228576"/>
          </a:xfrm>
          <a:prstGeom prst="rect">
            <a:avLst/>
          </a:prstGeom>
        </p:spPr>
      </p:pic>
      <p:sp>
        <p:nvSpPr>
          <p:cNvPr id="1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501000" y="3786057"/>
            <a:ext cx="1949492" cy="514462"/>
          </a:xfrm>
          <a:prstGeom prst="wedgeRoundRectCallout">
            <a:avLst>
              <a:gd name="adj1" fmla="val -61169"/>
              <a:gd name="adj2" fmla="val 34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7935DFC-B4FA-4BAF-9188-D939A23DE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3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4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400" dirty="0"/>
              <a:t> attribute should be equal to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4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F7D61F-E397-493D-BA8E-BEAE7CF63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4DA1B06F-FB74-44CB-BDDC-1A5FFBFAD22F}"/>
              </a:ext>
            </a:extLst>
          </p:cNvPr>
          <p:cNvSpPr txBox="1"/>
          <p:nvPr/>
        </p:nvSpPr>
        <p:spPr>
          <a:xfrm>
            <a:off x="472466" y="3375327"/>
            <a:ext cx="6253371" cy="20641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</a:p>
          <a:p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How Make Registration Form In PHP Using MySQL Database Connection">
            <a:extLst>
              <a:ext uri="{FF2B5EF4-FFF2-40B4-BE49-F238E27FC236}">
                <a16:creationId xmlns:a16="http://schemas.microsoft.com/office/drawing/2014/main" id="{D7984440-2E83-416D-B8FE-8132519EB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22" y="308988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B5F0A62C-514A-4406-AF02-FA29DED35CBE}"/>
              </a:ext>
            </a:extLst>
          </p:cNvPr>
          <p:cNvSpPr/>
          <p:nvPr/>
        </p:nvSpPr>
        <p:spPr bwMode="auto">
          <a:xfrm>
            <a:off x="9315777" y="3380350"/>
            <a:ext cx="1124707" cy="454298"/>
          </a:xfrm>
          <a:prstGeom prst="wedgeRoundRectCallout">
            <a:avLst>
              <a:gd name="adj1" fmla="val -65700"/>
              <a:gd name="adj2" fmla="val 50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label</a:t>
            </a: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6A70F346-598F-413E-96A7-304214CB1641}"/>
              </a:ext>
            </a:extLst>
          </p:cNvPr>
          <p:cNvSpPr/>
          <p:nvPr/>
        </p:nvSpPr>
        <p:spPr bwMode="auto">
          <a:xfrm>
            <a:off x="8697673" y="3913757"/>
            <a:ext cx="629836" cy="314918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Fieldset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9D9EF2-2460-4A27-BF29-D6DA86D54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380717A-A7EA-4ECA-9928-683E6A0E29F9}"/>
              </a:ext>
            </a:extLst>
          </p:cNvPr>
          <p:cNvSpPr txBox="1"/>
          <p:nvPr/>
        </p:nvSpPr>
        <p:spPr>
          <a:xfrm>
            <a:off x="562443" y="2574224"/>
            <a:ext cx="6928195" cy="39104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&gt;&lt;/textarea&gt;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D80CAD12-6CB4-42D4-BEC3-CD3FCA053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43" y="2771975"/>
            <a:ext cx="3875596" cy="340131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0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Range Fields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0443" y="1343859"/>
            <a:ext cx="11311114" cy="44821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for="field_age"&gt;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"number"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name="age" id="field_age"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"18"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"99"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"21"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for="field_sat"&gt;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Satisfaction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"range"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name="satisfaction"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"5"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"3"</a:t>
            </a:r>
            <a:b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id="field_sat"&gt; (1-5)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48" y="4418743"/>
            <a:ext cx="5107634" cy="2254264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5173161" y="5229914"/>
            <a:ext cx="1235714" cy="568453"/>
          </a:xfrm>
          <a:prstGeom prst="wedgeRoundRectCallout">
            <a:avLst>
              <a:gd name="adj1" fmla="val 67835"/>
              <a:gd name="adj2" fmla="val -305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108493" y="4631793"/>
            <a:ext cx="1754543" cy="882347"/>
          </a:xfrm>
          <a:prstGeom prst="wedgeRoundRectCallout">
            <a:avLst>
              <a:gd name="adj1" fmla="val -60443"/>
              <a:gd name="adj2" fmla="val -19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min="18" max="99"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340766-BA17-4235-9A20-B3A0BDB35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0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sz="3400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sz="3400" dirty="0"/>
              <a:t> - defines an option that can be selected</a:t>
            </a:r>
            <a:endParaRPr lang="bg-BG" sz="3400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E79E6F-065C-4C47-8A53-A51DB2B11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B633BEB-9A12-4B95-93CA-8E44D44B1A9A}"/>
              </a:ext>
            </a:extLst>
          </p:cNvPr>
          <p:cNvSpPr txBox="1"/>
          <p:nvPr/>
        </p:nvSpPr>
        <p:spPr>
          <a:xfrm>
            <a:off x="624078" y="2767132"/>
            <a:ext cx="8291640" cy="35411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Size: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"39"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39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"40"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40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"41.5"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41.5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    …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EFD2371-D20F-44A6-84F8-0BD16F06B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" r="1788" b="200"/>
          <a:stretch/>
        </p:blipFill>
        <p:spPr>
          <a:xfrm>
            <a:off x="9740051" y="1312878"/>
            <a:ext cx="1446406" cy="52667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58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Textarea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A105C5-85CE-4C39-9BFF-9D80F4948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054746D3-EC20-4910-AC16-229A618C7634}"/>
              </a:ext>
            </a:extLst>
          </p:cNvPr>
          <p:cNvSpPr txBox="1"/>
          <p:nvPr/>
        </p:nvSpPr>
        <p:spPr>
          <a:xfrm>
            <a:off x="592637" y="3966196"/>
            <a:ext cx="6313152" cy="23718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Text area is multi-line.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This is the second 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Third line.</a:t>
            </a: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&lt;/textarea&gt;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95EA4F3-F223-43E5-9C66-63977473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87" y="3966194"/>
            <a:ext cx="3902534" cy="23590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0BF8D17B-4470-4314-BB57-08964C11519D}"/>
              </a:ext>
            </a:extLst>
          </p:cNvPr>
          <p:cNvSpPr/>
          <p:nvPr/>
        </p:nvSpPr>
        <p:spPr bwMode="auto">
          <a:xfrm>
            <a:off x="10056000" y="3887085"/>
            <a:ext cx="1484613" cy="565905"/>
          </a:xfrm>
          <a:prstGeom prst="wedgeRoundRectCallout">
            <a:avLst>
              <a:gd name="adj1" fmla="val -66663"/>
              <a:gd name="adj2" fmla="val 58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/>
                </a:solidFill>
              </a:rPr>
              <a:t>textarea</a:t>
            </a:r>
          </a:p>
        </p:txBody>
      </p:sp>
    </p:spTree>
    <p:extLst>
      <p:ext uri="{BB962C8B-B14F-4D97-AF65-F5344CB8AC3E}">
        <p14:creationId xmlns:p14="http://schemas.microsoft.com/office/powerpoint/2010/main" val="17173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Submit</a:t>
            </a:r>
            <a:r>
              <a:rPr lang="en-US" dirty="0"/>
              <a:t> button –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b="1" dirty="0"/>
              <a:t>Reset</a:t>
            </a:r>
            <a:r>
              <a:rPr lang="en-US" dirty="0"/>
              <a:t> button –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Buttons</a:t>
            </a:r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2155" y="3346281"/>
            <a:ext cx="7298362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"reset"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2156" y="1976011"/>
            <a:ext cx="7298365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4347" y="3297181"/>
            <a:ext cx="1185775" cy="581702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1318" y="1946350"/>
            <a:ext cx="1613690" cy="53789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55" y="4806332"/>
            <a:ext cx="7298363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1282" y="4778648"/>
            <a:ext cx="1593727" cy="56776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46AFD067-365A-4678-9309-857A453D4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8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525170" cy="5527326"/>
          </a:xfrm>
        </p:spPr>
        <p:txBody>
          <a:bodyPr/>
          <a:lstStyle/>
          <a:p>
            <a:r>
              <a:rPr lang="en-US" dirty="0"/>
              <a:t>Example of HTML form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https://codepen.io/snakov/pen/oNYQvpB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Form – Example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625F7-480A-40DC-B935-A44E9B77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25" y="1494505"/>
            <a:ext cx="5750111" cy="498794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DE234F-6A51-4210-A3B4-C911BBFB2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8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401FBD2-AF2A-4ECE-938F-0C55382D7C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21DFC1-27FF-4294-854F-6AC95B21B2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299" y="1494505"/>
            <a:ext cx="2285405" cy="22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263352" y="1140954"/>
            <a:ext cx="11593288" cy="5672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meta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charset=</a:t>
            </a:r>
            <a:r>
              <a:rPr lang="en-US" altLang="en-US" sz="2599" dirty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&gt;HTML Example&lt;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/title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/head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&gt;Hello HTML!&lt;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/h1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&gt;tags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/strong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&gt;. Visit the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href="https://softuni.bg/trainings/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courses"&gt;SoftUni HTML course to learn</a:t>
            </a: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more.&lt;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/p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/html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26" y="1134164"/>
            <a:ext cx="4576214" cy="229483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C67B50-F19F-4F5E-BAB6-FD721EC37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5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</a:t>
            </a:r>
            <a:r>
              <a:rPr lang="en-US" b="1" noProof="1">
                <a:solidFill>
                  <a:schemeClr val="bg1"/>
                </a:solidFill>
              </a:rPr>
              <a:t>row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</a:t>
            </a:r>
            <a:r>
              <a:rPr lang="en-US" b="1" noProof="1">
                <a:solidFill>
                  <a:schemeClr val="bg1"/>
                </a:solidFill>
              </a:rPr>
              <a:t>cell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2F7663-5681-4F3F-8BF0-D526A9A2E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8B89597-E823-4D5A-8305-2A14E5F678CA}"/>
              </a:ext>
            </a:extLst>
          </p:cNvPr>
          <p:cNvSpPr txBox="1">
            <a:spLocks/>
          </p:cNvSpPr>
          <p:nvPr/>
        </p:nvSpPr>
        <p:spPr>
          <a:xfrm>
            <a:off x="611030" y="3339023"/>
            <a:ext cx="6114806" cy="317193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A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B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C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D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E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F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8D6E8-FA67-40EC-A8F0-9EDC5340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09" y="4013847"/>
            <a:ext cx="1942215" cy="18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B472E-CE61-4172-9A90-1E368FE38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Complete HTML Tables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6" y="2347743"/>
            <a:ext cx="3474689" cy="2326401"/>
          </a:xfrm>
          <a:prstGeom prst="rect">
            <a:avLst/>
          </a:prstGeom>
        </p:spPr>
      </p:pic>
      <p:sp>
        <p:nvSpPr>
          <p:cNvPr id="19" name="Text Placeholder 5"/>
          <p:cNvSpPr txBox="1">
            <a:spLocks/>
          </p:cNvSpPr>
          <p:nvPr/>
        </p:nvSpPr>
        <p:spPr>
          <a:xfrm>
            <a:off x="5691105" y="954645"/>
            <a:ext cx="5443582" cy="5724757"/>
          </a:xfrm>
          <a:prstGeom prst="roundRect">
            <a:avLst>
              <a:gd name="adj" fmla="val 596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16" tIns="109699" rIns="91416" bIns="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&lt;thead&gt;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Original URL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&lt;/thead&gt;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0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https://nakov.com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160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&lt;tfoot&gt;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Total 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289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&lt;/tfoot&gt;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051762" y="2347743"/>
            <a:ext cx="1856142" cy="271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0" idx="1"/>
          </p:cNvCxnSpPr>
          <p:nvPr/>
        </p:nvCxnSpPr>
        <p:spPr>
          <a:xfrm flipH="1" flipV="1">
            <a:off x="4033729" y="3077128"/>
            <a:ext cx="1874174" cy="689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1" idx="1"/>
          </p:cNvCxnSpPr>
          <p:nvPr/>
        </p:nvCxnSpPr>
        <p:spPr>
          <a:xfrm flipH="1" flipV="1">
            <a:off x="4051762" y="4508720"/>
            <a:ext cx="1856142" cy="1000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5907904" y="1624617"/>
            <a:ext cx="4993699" cy="1579443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907903" y="3248640"/>
            <a:ext cx="4975666" cy="1035139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907904" y="4710606"/>
            <a:ext cx="4993699" cy="1597644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8825F94-FD2D-4A4E-B9A7-3E51568BB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99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HTML table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https://codepen.io/snakov/pen/XWNyreJ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Table – Example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407038-C153-4F6F-B952-2FDE708F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5" y="3578990"/>
            <a:ext cx="11247070" cy="2414343"/>
          </a:xfrm>
          <a:prstGeom prst="rect">
            <a:avLst/>
          </a:prstGeom>
        </p:spPr>
      </p:pic>
      <p:sp>
        <p:nvSpPr>
          <p:cNvPr id="5" name="Rounded Rectangular Callout 1">
            <a:extLst>
              <a:ext uri="{FF2B5EF4-FFF2-40B4-BE49-F238E27FC236}">
                <a16:creationId xmlns:a16="http://schemas.microsoft.com/office/drawing/2014/main" id="{8A75BCCA-CE6F-40A2-9651-7C94D1640EDF}"/>
              </a:ext>
            </a:extLst>
          </p:cNvPr>
          <p:cNvSpPr/>
          <p:nvPr/>
        </p:nvSpPr>
        <p:spPr bwMode="auto">
          <a:xfrm>
            <a:off x="1096863" y="2836952"/>
            <a:ext cx="1301107" cy="617560"/>
          </a:xfrm>
          <a:prstGeom prst="wedgeRoundRectCallout">
            <a:avLst>
              <a:gd name="adj1" fmla="val 32169"/>
              <a:gd name="adj2" fmla="val 979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&lt;table&gt;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8D6D81D-BBC7-41D7-8991-A0A6CD009FF3}"/>
              </a:ext>
            </a:extLst>
          </p:cNvPr>
          <p:cNvSpPr/>
          <p:nvPr/>
        </p:nvSpPr>
        <p:spPr bwMode="auto">
          <a:xfrm>
            <a:off x="2781719" y="5819252"/>
            <a:ext cx="899766" cy="539859"/>
          </a:xfrm>
          <a:prstGeom prst="wedgeRoundRectCallout">
            <a:avLst>
              <a:gd name="adj1" fmla="val -69800"/>
              <a:gd name="adj2" fmla="val -46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&lt;tr&gt;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8719619B-0820-4E5A-AA7D-031BB03749B3}"/>
              </a:ext>
            </a:extLst>
          </p:cNvPr>
          <p:cNvSpPr/>
          <p:nvPr/>
        </p:nvSpPr>
        <p:spPr bwMode="auto">
          <a:xfrm>
            <a:off x="7473242" y="6038322"/>
            <a:ext cx="899766" cy="539859"/>
          </a:xfrm>
          <a:prstGeom prst="wedgeRoundRectCallout">
            <a:avLst>
              <a:gd name="adj1" fmla="val 78067"/>
              <a:gd name="adj2" fmla="val -95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&lt;td&gt;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3CF91C6-23E4-4C7C-9C82-1E0BBD92BDCA}"/>
              </a:ext>
            </a:extLst>
          </p:cNvPr>
          <p:cNvSpPr/>
          <p:nvPr/>
        </p:nvSpPr>
        <p:spPr bwMode="auto">
          <a:xfrm>
            <a:off x="9335158" y="3009083"/>
            <a:ext cx="1452419" cy="539859"/>
          </a:xfrm>
          <a:prstGeom prst="wedgeRoundRectCallout">
            <a:avLst>
              <a:gd name="adj1" fmla="val -74973"/>
              <a:gd name="adj2" fmla="val 68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</a:t>
            </a:r>
            <a:r>
              <a:rPr lang="en-US" sz="2399" b="1" noProof="1">
                <a:solidFill>
                  <a:schemeClr val="bg1"/>
                </a:solidFill>
              </a:rPr>
              <a:t>thead</a:t>
            </a:r>
            <a:r>
              <a:rPr lang="en-US" sz="2399" b="1" dirty="0">
                <a:solidFill>
                  <a:schemeClr val="bg1"/>
                </a:solidFill>
              </a:rPr>
              <a:t>&gt;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2E5DD8-2DD7-4148-9377-AF6814D41032}"/>
              </a:ext>
            </a:extLst>
          </p:cNvPr>
          <p:cNvSpPr/>
          <p:nvPr/>
        </p:nvSpPr>
        <p:spPr bwMode="auto">
          <a:xfrm>
            <a:off x="505458" y="5328520"/>
            <a:ext cx="11193471" cy="639001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341B13-66B7-46FB-A902-48DC44D68731}"/>
              </a:ext>
            </a:extLst>
          </p:cNvPr>
          <p:cNvSpPr/>
          <p:nvPr/>
        </p:nvSpPr>
        <p:spPr bwMode="auto">
          <a:xfrm>
            <a:off x="7923127" y="5416133"/>
            <a:ext cx="2671703" cy="452064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95532-3EE6-4F54-8A19-944A549BA1EF}"/>
              </a:ext>
            </a:extLst>
          </p:cNvPr>
          <p:cNvSpPr/>
          <p:nvPr/>
        </p:nvSpPr>
        <p:spPr bwMode="auto">
          <a:xfrm>
            <a:off x="505458" y="3588820"/>
            <a:ext cx="11193471" cy="759035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91481D-C7B0-456A-9757-E71A5E59320F}"/>
              </a:ext>
            </a:extLst>
          </p:cNvPr>
          <p:cNvSpPr/>
          <p:nvPr/>
        </p:nvSpPr>
        <p:spPr bwMode="auto">
          <a:xfrm>
            <a:off x="3231602" y="3698930"/>
            <a:ext cx="4565476" cy="531218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AD4C806-7A93-40FC-AF5C-0DC0349B88C1}"/>
              </a:ext>
            </a:extLst>
          </p:cNvPr>
          <p:cNvSpPr/>
          <p:nvPr/>
        </p:nvSpPr>
        <p:spPr bwMode="auto">
          <a:xfrm>
            <a:off x="5514340" y="3104016"/>
            <a:ext cx="899766" cy="539859"/>
          </a:xfrm>
          <a:prstGeom prst="wedgeRoundRectCallout">
            <a:avLst>
              <a:gd name="adj1" fmla="val -80176"/>
              <a:gd name="adj2" fmla="val 54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&lt;</a:t>
            </a:r>
            <a:r>
              <a:rPr lang="en-US" sz="2399" b="1" dirty="0" err="1">
                <a:solidFill>
                  <a:schemeClr val="bg1"/>
                </a:solidFill>
              </a:rPr>
              <a:t>th</a:t>
            </a:r>
            <a:r>
              <a:rPr lang="en-US" sz="2399" b="1" dirty="0">
                <a:solidFill>
                  <a:schemeClr val="bg1"/>
                </a:solidFill>
              </a:rPr>
              <a:t>&gt;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6824A3F-05F1-459D-A7AD-310AB0115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7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2" grpId="0" animBg="1"/>
      <p:bldP spid="12" grpId="0" animBg="1"/>
      <p:bldP spid="13" grpId="0" animBg="1"/>
      <p:bldP spid="14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5982" y="1224000"/>
            <a:ext cx="11735168" cy="5494658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551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456" y="1412776"/>
            <a:ext cx="10764221" cy="502589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2"/>
                </a:solidFill>
              </a:rPr>
              <a:t>What is HTML?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27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1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9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871086" y="1935784"/>
            <a:ext cx="10251062" cy="4435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html&gt;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meta</a:t>
            </a:r>
            <a:r>
              <a:rPr lang="en-US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charset=</a:t>
            </a:r>
            <a:r>
              <a:rPr lang="en-US" altLang="en-US" sz="2100" dirty="0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&gt;HTML</a:t>
            </a:r>
            <a:r>
              <a:rPr lang="en-US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&lt;/title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&gt;Hello HTML!&lt;</a:t>
            </a:r>
            <a:r>
              <a:rPr lang="en-US" sz="2100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&gt;tags&lt;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/strong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&gt;. Visit the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href="https://softuni.bg/trainings/courses"&gt;SoftUni HTML course to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   learn</a:t>
            </a:r>
            <a:r>
              <a:rPr lang="bg-BG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more.&lt;</a:t>
            </a:r>
            <a:r>
              <a:rPr lang="en-US" sz="2100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100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/p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1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/body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/html</a:t>
            </a:r>
            <a:r>
              <a:rPr lang="en-US" sz="2100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5ED4EFF-85A3-4FB0-BCDF-137D07A8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1AC752-79D6-412B-A3C1-3B8D1AEB1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welcome.html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b="1" dirty="0">
                <a:solidFill>
                  <a:schemeClr val="bg1"/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Paragraph of text: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Modify the code from the previous slide,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Submit the page in the judge: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welcome.html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ZIP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66" y="1422891"/>
            <a:ext cx="5615281" cy="28158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B91CDCA-7957-4D46-9254-B4AA890B4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0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79587"/>
            <a:ext cx="11804750" cy="556908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Code, Brackets</a:t>
            </a:r>
            <a:r>
              <a:rPr lang="bg-BG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NetBeans</a:t>
            </a:r>
          </a:p>
          <a:p>
            <a:pPr lvl="1"/>
            <a:r>
              <a:rPr lang="en-US" dirty="0"/>
              <a:t>Good free tools for HTML5, cross-platform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WebStorm</a:t>
            </a:r>
          </a:p>
          <a:p>
            <a:pPr lvl="1"/>
            <a:r>
              <a:rPr lang="en-US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</a:t>
            </a:r>
          </a:p>
          <a:p>
            <a:pPr lvl="1"/>
            <a:r>
              <a:rPr lang="en-US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Sublime Text, Vim, Notepad++</a:t>
            </a:r>
          </a:p>
          <a:p>
            <a:pPr lvl="1"/>
            <a:r>
              <a:rPr lang="en-US" dirty="0"/>
              <a:t>For hackers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5184" y="2736527"/>
            <a:ext cx="1146541" cy="1120936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1317" y="4148812"/>
            <a:ext cx="1674277" cy="1022936"/>
          </a:xfrm>
          <a:prstGeom prst="roundRect">
            <a:avLst>
              <a:gd name="adj" fmla="val 2286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2774" y="5404135"/>
            <a:ext cx="1371362" cy="987381"/>
          </a:xfrm>
          <a:prstGeom prst="rect">
            <a:avLst/>
          </a:prstGeom>
        </p:spPr>
      </p:pic>
      <p:pic>
        <p:nvPicPr>
          <p:cNvPr id="1028" name="Picture 4" descr="https://cdn.tutsplus.com/net/uploads/2013/11/deeper-in-brackets-retina-preview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909" y="1310189"/>
            <a:ext cx="1039093" cy="1039093"/>
          </a:xfrm>
          <a:prstGeom prst="roundRect">
            <a:avLst>
              <a:gd name="adj" fmla="val 2286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98B6EA-BABC-4A26-B63A-1DB4BCBC1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57" y="1269563"/>
            <a:ext cx="8613595" cy="530475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678FDF-392D-43C0-B8F1-0FA4FD2A7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38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Coding (Emmet)</a:t>
            </a:r>
            <a:r>
              <a:rPr lang="bg-BG" dirty="0"/>
              <a:t> </a:t>
            </a:r>
            <a:r>
              <a:rPr lang="en-US" dirty="0"/>
              <a:t>for</a:t>
            </a:r>
            <a:r>
              <a:rPr lang="bg-BG" dirty="0"/>
              <a:t> </a:t>
            </a:r>
            <a:r>
              <a:rPr lang="en-US" dirty="0"/>
              <a:t>Fast HTML Coding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11029" y="1477709"/>
            <a:ext cx="4799350" cy="595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399" noProof="1">
                <a:ln w="0"/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ul&gt;li.red*6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11029" y="2834355"/>
            <a:ext cx="4799350" cy="3518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2799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rrow: Down 7"/>
          <p:cNvSpPr/>
          <p:nvPr/>
        </p:nvSpPr>
        <p:spPr>
          <a:xfrm>
            <a:off x="2820254" y="2253103"/>
            <a:ext cx="380901" cy="45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867461" y="1477708"/>
            <a:ext cx="5699115" cy="934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ln w="0"/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div#page&gt;div.logo+ul#menu&gt;li*3&gt;a</a:t>
            </a:r>
            <a:endParaRPr lang="en-US" sz="2799" noProof="1">
              <a:ln w="0"/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5867461" y="2834355"/>
            <a:ext cx="5699115" cy="3518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page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logo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menu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2799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8526568" y="2253103"/>
            <a:ext cx="380901" cy="45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F9A435-02CB-4CA9-8CC9-802AF0CBB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7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Words>3627</Words>
  <Application>Microsoft Office PowerPoint</Application>
  <PresentationFormat>Widescreen</PresentationFormat>
  <Paragraphs>618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</vt:lpstr>
      <vt:lpstr>Introduction to HTML</vt:lpstr>
      <vt:lpstr>Table of Contents</vt:lpstr>
      <vt:lpstr>Introduction to HTML</vt:lpstr>
      <vt:lpstr>What is HTML?</vt:lpstr>
      <vt:lpstr>HTML Page – Example</vt:lpstr>
      <vt:lpstr>Problem: Welcome to HTML</vt:lpstr>
      <vt:lpstr>HTML – Developer Environments</vt:lpstr>
      <vt:lpstr>Developer Tools: [F12] in the Browser</vt:lpstr>
      <vt:lpstr>Zen Coding (Emmet) for Fast HTML Coding</vt:lpstr>
      <vt:lpstr>HTML Common Elements</vt:lpstr>
      <vt:lpstr>Headings and Paragraphs</vt:lpstr>
      <vt:lpstr>Hyperlinks</vt:lpstr>
      <vt:lpstr>Images</vt:lpstr>
      <vt:lpstr>Ordered Lists: &lt;Ol&gt; Tag</vt:lpstr>
      <vt:lpstr>Unordered Lists: &lt;Ul&gt; Tag</vt:lpstr>
      <vt:lpstr>Definition Lists: &lt;Dl&gt; Tag</vt:lpstr>
      <vt:lpstr>Semantic HTML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Sections and Articles – Example</vt:lpstr>
      <vt:lpstr>&lt;Figure&gt;&lt;/figure&gt;</vt:lpstr>
      <vt:lpstr>&lt;Details&gt; + &lt;Summary&gt;</vt:lpstr>
      <vt:lpstr>&lt;Time&gt; + &lt;Address&gt;</vt:lpstr>
      <vt:lpstr>Forms</vt:lpstr>
      <vt:lpstr>Form</vt:lpstr>
      <vt:lpstr>Form Attributes</vt:lpstr>
      <vt:lpstr>Form Elements – Input</vt:lpstr>
      <vt:lpstr>Form Elements – Input</vt:lpstr>
      <vt:lpstr>Radio Buttons – Example</vt:lpstr>
      <vt:lpstr>Input Validation</vt:lpstr>
      <vt:lpstr>Input Fields – Examples</vt:lpstr>
      <vt:lpstr>Form Elements – Input Attributes</vt:lpstr>
      <vt:lpstr>Form Elements – Examples</vt:lpstr>
      <vt:lpstr>Form Elements – Label</vt:lpstr>
      <vt:lpstr>Form Elements – Fieldset</vt:lpstr>
      <vt:lpstr>Number and Range Fields</vt:lpstr>
      <vt:lpstr>Form Elements – Select</vt:lpstr>
      <vt:lpstr>Form Elements – Textarea</vt:lpstr>
      <vt:lpstr>Form Elements – Buttons</vt:lpstr>
      <vt:lpstr>Complete HTML Form – Example</vt:lpstr>
      <vt:lpstr>Tables</vt:lpstr>
      <vt:lpstr>Simple HTML Tables</vt:lpstr>
      <vt:lpstr>Complete HTML Tables</vt:lpstr>
      <vt:lpstr>Complete HTML Tables</vt:lpstr>
      <vt:lpstr>Complete HTML Table – Example</vt:lpstr>
      <vt:lpstr>Summary</vt:lpstr>
      <vt:lpstr>PowerPoint Presentation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and CSS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35</cp:revision>
  <dcterms:created xsi:type="dcterms:W3CDTF">2018-05-23T13:08:44Z</dcterms:created>
  <dcterms:modified xsi:type="dcterms:W3CDTF">2023-11-26T20:34:56Z</dcterms:modified>
  <cp:category>programming;computer programming;software development;web development</cp:category>
</cp:coreProperties>
</file>