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577" r:id="rId10"/>
    <p:sldId id="578" r:id="rId11"/>
    <p:sldId id="265" r:id="rId12"/>
    <p:sldId id="266" r:id="rId13"/>
    <p:sldId id="267" r:id="rId14"/>
    <p:sldId id="268" r:id="rId15"/>
    <p:sldId id="271" r:id="rId16"/>
    <p:sldId id="269" r:id="rId17"/>
    <p:sldId id="270" r:id="rId18"/>
    <p:sldId id="272" r:id="rId19"/>
    <p:sldId id="273" r:id="rId20"/>
    <p:sldId id="274" r:id="rId21"/>
    <p:sldId id="579" r:id="rId22"/>
    <p:sldId id="580" r:id="rId23"/>
    <p:sldId id="581" r:id="rId24"/>
    <p:sldId id="582" r:id="rId25"/>
    <p:sldId id="275" r:id="rId26"/>
    <p:sldId id="276" r:id="rId27"/>
    <p:sldId id="277" r:id="rId28"/>
    <p:sldId id="278" r:id="rId29"/>
    <p:sldId id="280" r:id="rId30"/>
    <p:sldId id="281" r:id="rId31"/>
    <p:sldId id="282" r:id="rId32"/>
    <p:sldId id="585" r:id="rId33"/>
    <p:sldId id="586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FB7741B-AE94-42CD-9775-9FF551E998B6}">
          <p14:sldIdLst>
            <p14:sldId id="257"/>
            <p14:sldId id="258"/>
            <p14:sldId id="259"/>
          </p14:sldIdLst>
        </p14:section>
        <p14:section name="Defining Classes" id="{3ACF349B-3723-4415-86B8-8A1841715F39}">
          <p14:sldIdLst>
            <p14:sldId id="260"/>
            <p14:sldId id="261"/>
            <p14:sldId id="262"/>
            <p14:sldId id="263"/>
            <p14:sldId id="264"/>
            <p14:sldId id="577"/>
            <p14:sldId id="578"/>
          </p14:sldIdLst>
        </p14:section>
        <p14:section name="Class Body and Method Definitions" id="{6407F96A-2819-4DD1-89B7-F5549D2A489D}">
          <p14:sldIdLst>
            <p14:sldId id="265"/>
            <p14:sldId id="266"/>
            <p14:sldId id="267"/>
            <p14:sldId id="268"/>
            <p14:sldId id="271"/>
            <p14:sldId id="269"/>
            <p14:sldId id="270"/>
            <p14:sldId id="272"/>
            <p14:sldId id="273"/>
            <p14:sldId id="274"/>
            <p14:sldId id="579"/>
            <p14:sldId id="580"/>
            <p14:sldId id="581"/>
            <p14:sldId id="582"/>
          </p14:sldIdLst>
        </p14:section>
        <p14:section name="Class Inheritance" id="{7CAA6590-6D85-4301-8852-E4A0478EE662}">
          <p14:sldIdLst>
            <p14:sldId id="275"/>
            <p14:sldId id="276"/>
            <p14:sldId id="277"/>
            <p14:sldId id="278"/>
          </p14:sldIdLst>
        </p14:section>
        <p14:section name="Live Exercises" id="{FB05C907-C2F8-4E4B-AF32-8BD189AC23B9}">
          <p14:sldIdLst>
            <p14:sldId id="280"/>
          </p14:sldIdLst>
        </p14:section>
        <p14:section name="Conclusion" id="{ECC663DF-6F3B-4AD4-9A07-AE9F813877EF}">
          <p14:sldIdLst>
            <p14:sldId id="281"/>
            <p14:sldId id="282"/>
            <p14:sldId id="585"/>
            <p14:sldId id="586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A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A6C3C-4E9D-4051-9013-5BA14A20B519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3BD3F-5A8C-44EA-928E-1925B1383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0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1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0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4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302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270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27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4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31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9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4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31873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7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8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8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9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24DC55B3-9BA2-490F-85A3-981CD163F734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2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4DC55B3-9BA2-490F-85A3-981CD163F734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24DC55B3-9BA2-490F-85A3-981CD163F734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6A6CB6-9F43-4231-810A-E3BAB32E02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046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4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147" y="1219256"/>
            <a:ext cx="10965303" cy="882654"/>
          </a:xfrm>
        </p:spPr>
        <p:txBody>
          <a:bodyPr/>
          <a:lstStyle/>
          <a:p>
            <a:r>
              <a:rPr lang="en-US" dirty="0"/>
              <a:t>Classes, Constructors,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JavaScript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6693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7033C71-635B-4FE3-A47E-15205889DD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7" y="2593849"/>
            <a:ext cx="2180569" cy="21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1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0AD44E-1A74-48C7-84D1-F3E46C36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A5EAD-A96C-45AA-B18A-6AB3C4D8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643" y="1298666"/>
            <a:ext cx="770471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calcArea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4361" y="4705350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Class Body and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4361" y="5473700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Definition, Constructor, Prototype, Fields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4368" y="955118"/>
            <a:ext cx="2983263" cy="325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6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an object created with a class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SyntaxError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will be thrown if a class contains </a:t>
            </a:r>
            <a:r>
              <a:rPr lang="en-US" sz="3200" b="1" dirty="0">
                <a:solidFill>
                  <a:schemeClr val="bg1"/>
                </a:solidFill>
              </a:rPr>
              <a:t>more than one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occurrence of a </a:t>
            </a:r>
            <a:r>
              <a:rPr lang="en-US" sz="3200" b="1" dirty="0">
                <a:solidFill>
                  <a:schemeClr val="bg1"/>
                </a:solidFill>
              </a:rPr>
              <a:t>constructor method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0895" y="3999801"/>
            <a:ext cx="332769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Class Body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40036F-8FF9-491F-8A59-6BC1B1AF8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432" y="3999801"/>
            <a:ext cx="335249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Class Body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0D6F5-008A-4E5C-A2CE-1E19C758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969" y="3999801"/>
            <a:ext cx="35269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Syntax Error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8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Objects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 from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200" dirty="0">
              <a:latin typeface="+mj-lt"/>
            </a:endParaRP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Prototype Property </a:t>
            </a:r>
            <a:r>
              <a:rPr lang="en-US" sz="3200" dirty="0"/>
              <a:t>allows you to add </a:t>
            </a:r>
            <a:r>
              <a:rPr lang="en-US" sz="3200" b="1" dirty="0">
                <a:solidFill>
                  <a:schemeClr val="bg1"/>
                </a:solidFill>
              </a:rPr>
              <a:t>new properties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object </a:t>
            </a:r>
            <a:r>
              <a:rPr lang="en-US" sz="3200" b="1" dirty="0">
                <a:solidFill>
                  <a:schemeClr val="bg1"/>
                </a:solidFill>
              </a:rPr>
              <a:t>constructors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last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last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nationality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"Bulgarian"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Before ES2015 (ES6),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/>
              <a:t> were composed </a:t>
            </a:r>
            <a:r>
              <a:rPr lang="en-US" sz="3200" b="1" dirty="0">
                <a:solidFill>
                  <a:schemeClr val="bg1"/>
                </a:solidFill>
              </a:rPr>
              <a:t>manually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Methods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5544" y="1985636"/>
            <a:ext cx="718091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area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0803" y="1207408"/>
            <a:ext cx="72578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area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0234761" y="6370563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88583" y="5454486"/>
            <a:ext cx="6075000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area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88583" y="3352788"/>
            <a:ext cx="5199894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3493820" y="3484812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3493820" y="5675722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53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66398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2800" dirty="0"/>
              <a:t> keyword defines a </a:t>
            </a:r>
            <a:r>
              <a:rPr lang="en-US" sz="2800" b="1" dirty="0">
                <a:solidFill>
                  <a:schemeClr val="bg1"/>
                </a:solidFill>
              </a:rPr>
              <a:t>static method </a:t>
            </a:r>
            <a:r>
              <a:rPr lang="en-US" sz="2800" dirty="0"/>
              <a:t>for a class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without instantiating </a:t>
            </a:r>
            <a:r>
              <a:rPr lang="en-US" sz="3000" dirty="0"/>
              <a:t>their class and </a:t>
            </a:r>
            <a:r>
              <a:rPr lang="en-US" sz="3000" b="1" dirty="0">
                <a:solidFill>
                  <a:schemeClr val="bg1"/>
                </a:solidFill>
              </a:rPr>
              <a:t>cannot be called </a:t>
            </a:r>
            <a:r>
              <a:rPr lang="en-US" sz="3000" dirty="0"/>
              <a:t>through</a:t>
            </a:r>
            <a:br>
              <a:rPr lang="en-US" sz="3000" dirty="0"/>
            </a:br>
            <a:r>
              <a:rPr lang="en-US" sz="3000" dirty="0"/>
              <a:t>a class instance</a:t>
            </a:r>
          </a:p>
          <a:p>
            <a:r>
              <a:rPr lang="en-US" sz="3000" dirty="0"/>
              <a:t>To call a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000" dirty="0"/>
              <a:t> method of the same class, you can use the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this</a:t>
            </a:r>
            <a:r>
              <a:rPr lang="en-US" sz="3000" dirty="0"/>
              <a:t> keyword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77353" y="1724104"/>
            <a:ext cx="787561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staticMethod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'Static method has been called'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7354" y="4930873"/>
            <a:ext cx="1000921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staticMethod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+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 from another method'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2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00693" y="1224151"/>
            <a:ext cx="9109989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diameter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diameter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diameter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diameter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area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Accessor Properties</a:t>
            </a:r>
            <a:endParaRPr 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79534" y="4389094"/>
            <a:ext cx="1921159" cy="581914"/>
          </a:xfrm>
          <a:prstGeom prst="wedgeRoundRectCallout">
            <a:avLst>
              <a:gd name="adj1" fmla="val 66130"/>
              <a:gd name="adj2" fmla="val -11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Read-only</a:t>
            </a:r>
            <a:r>
              <a:rPr lang="en-US" sz="2000" b="1" dirty="0">
                <a:solidFill>
                  <a:srgbClr val="FFFFFF"/>
                </a:solidFill>
              </a:rPr>
              <a:t> property "area"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79534" y="2965298"/>
            <a:ext cx="1921159" cy="463702"/>
          </a:xfrm>
          <a:prstGeom prst="wedgeRoundRectCallout">
            <a:avLst>
              <a:gd name="adj1" fmla="val 62579"/>
              <a:gd name="adj2" fmla="val -2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1"/>
                </a:solidFill>
              </a:rPr>
              <a:t>setter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9534" y="2178703"/>
            <a:ext cx="1921159" cy="463703"/>
          </a:xfrm>
          <a:prstGeom prst="wedgeRoundRectCallout">
            <a:avLst>
              <a:gd name="adj1" fmla="val 64238"/>
              <a:gd name="adj2" fmla="val 31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1"/>
                </a:solidFill>
              </a:rPr>
              <a:t>getter</a:t>
            </a:r>
            <a:endParaRPr lang="bg-BG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9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in Action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3461" y="1376171"/>
            <a:ext cx="922507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`Radius: ${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}`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`Diameter: ${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diameter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}`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4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`Area: ${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}`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12.566370614359172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3461" y="3928517"/>
            <a:ext cx="922507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diameter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1.6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`Radius: ${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}`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0.8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`Diameter: ${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diameter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}`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1.6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`Area: ${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}`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2.0106192982974678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Prefix each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name with an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#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To make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readable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writable</a:t>
            </a:r>
            <a:r>
              <a:rPr lang="en-US" sz="3200" dirty="0"/>
              <a:t> from any function,</a:t>
            </a:r>
            <a:br>
              <a:rPr lang="en-US" sz="3200" dirty="0"/>
            </a:br>
            <a:r>
              <a:rPr lang="en-US" sz="3200" dirty="0"/>
              <a:t>it's common to define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getters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setters</a:t>
            </a:r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21636" y="2026039"/>
            <a:ext cx="4348727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.#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.#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5868" y="1458690"/>
            <a:ext cx="8182463" cy="4795935"/>
          </a:xfrm>
        </p:spPr>
        <p:txBody>
          <a:bodyPr>
            <a:normAutofit/>
          </a:bodyPr>
          <a:lstStyle/>
          <a:p>
            <a:r>
              <a:rPr lang="en-US" sz="3700" b="1" dirty="0"/>
              <a:t>Defining Classes</a:t>
            </a:r>
          </a:p>
          <a:p>
            <a:r>
              <a:rPr lang="en-US" sz="3700" b="1" dirty="0"/>
              <a:t>Class Body and Method Definitions</a:t>
            </a:r>
          </a:p>
          <a:p>
            <a:pPr lvl="1"/>
            <a:r>
              <a:rPr lang="en-US" sz="3700" b="1" dirty="0"/>
              <a:t>Prototype Methods</a:t>
            </a:r>
          </a:p>
          <a:p>
            <a:pPr lvl="1"/>
            <a:r>
              <a:rPr lang="en-US" sz="3700" b="1" dirty="0"/>
              <a:t>Fields</a:t>
            </a:r>
          </a:p>
          <a:p>
            <a:r>
              <a:rPr lang="en-US" sz="3700" b="1" dirty="0"/>
              <a:t>Class </a:t>
            </a:r>
            <a:r>
              <a:rPr lang="en-US" sz="3700" b="1" dirty="0" smtClean="0"/>
              <a:t>Inheritance</a:t>
            </a:r>
            <a:endParaRPr lang="en-US" sz="3700" b="1" dirty="0"/>
          </a:p>
        </p:txBody>
      </p:sp>
    </p:spTree>
    <p:extLst>
      <p:ext uri="{BB962C8B-B14F-4D97-AF65-F5344CB8AC3E}">
        <p14:creationId xmlns:p14="http://schemas.microsoft.com/office/powerpoint/2010/main" val="179448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6182" y="1188778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.#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36182" y="2612533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.#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36182" y="4036288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.#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36182" y="5469871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.#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'Anna'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'Simpson'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'anna@yahoo.com'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191530"/>
            <a:ext cx="8285825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 `${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} ${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                (age: ${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}, email: ${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})`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339D5A-11D1-401E-BDC9-432E83F707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/>
              <a:t> that returns an array of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Person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objects</a:t>
            </a:r>
          </a:p>
          <a:p>
            <a:pPr lvl="1"/>
            <a:r>
              <a:rPr lang="en-US" sz="3000" dirty="0"/>
              <a:t>Use the class from the previous task</a:t>
            </a:r>
          </a:p>
          <a:p>
            <a:pPr lvl="1"/>
            <a:r>
              <a:rPr lang="en-US" sz="3000" dirty="0"/>
              <a:t>There will be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input</a:t>
            </a:r>
            <a:r>
              <a:rPr lang="en-US" sz="3000" dirty="0"/>
              <a:t>, the data is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000" dirty="0"/>
              <a:t> and matches on this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7B192-C6F8-4D64-BD3E-E97F03B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 </a:t>
            </a:r>
            <a:r>
              <a:rPr lang="en-US" dirty="0" smtClean="0"/>
              <a:t>People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FAC31E-2245-4837-8590-861CDFC58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93908"/>
              </p:ext>
            </p:extLst>
          </p:nvPr>
        </p:nvGraphicFramePr>
        <p:xfrm>
          <a:off x="1119572" y="3645933"/>
          <a:ext cx="9952856" cy="22844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88214">
                  <a:extLst>
                    <a:ext uri="{9D8B030D-6E8A-4147-A177-3AD203B41FA5}">
                      <a16:colId xmlns:a16="http://schemas.microsoft.com/office/drawing/2014/main" val="1625134388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1128597809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3486865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3924959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1318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r>
                        <a:rPr lang="en-US" dirty="0"/>
                        <a:t>Anna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anna@yahoo.com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9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SoftUni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81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Stephan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9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Gabriel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g.p@gmail.com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9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8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814593-EF9E-41B6-AA78-3D36DF93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 </a:t>
            </a:r>
            <a:r>
              <a:rPr lang="en-US" dirty="0" smtClean="0"/>
              <a:t>People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C920C-C64F-4678-B290-ACA3AE03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976" y="1209453"/>
            <a:ext cx="9506047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 `${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} ${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        (age: ${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}, email: ${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})`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'Anna'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'Simpson'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'anna@yahoo.com'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...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//TODO for the rest of the people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4362" y="4722813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Class 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4361" y="5477987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Inheriting Data and Methods</a:t>
            </a:r>
          </a:p>
        </p:txBody>
      </p:sp>
      <p:pic>
        <p:nvPicPr>
          <p:cNvPr id="4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846" y="987778"/>
            <a:ext cx="3012308" cy="340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22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7062" y="1565226"/>
            <a:ext cx="9929724" cy="4664186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Child class </a:t>
            </a:r>
            <a:r>
              <a:rPr lang="en-US" sz="3000" b="1" dirty="0">
                <a:solidFill>
                  <a:schemeClr val="bg1"/>
                </a:solidFill>
              </a:rPr>
              <a:t>inherits</a:t>
            </a:r>
            <a:r>
              <a:rPr lang="en-US" sz="3000" dirty="0"/>
              <a:t> data + methods from its parent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extends</a:t>
            </a:r>
            <a:r>
              <a:rPr lang="en-US" sz="3000" dirty="0"/>
              <a:t> keyword is used to create a class which</a:t>
            </a:r>
            <a:br>
              <a:rPr lang="en-US" sz="3000" dirty="0"/>
            </a:br>
            <a:r>
              <a:rPr lang="en-US" sz="3000" dirty="0"/>
              <a:t>is a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child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of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another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class</a:t>
            </a:r>
            <a:endParaRPr lang="en-US" sz="3000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Child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class</a:t>
            </a:r>
            <a:r>
              <a:rPr lang="en-US" sz="3000" dirty="0"/>
              <a:t> can:</a:t>
            </a:r>
          </a:p>
          <a:p>
            <a:pPr lvl="2"/>
            <a:r>
              <a:rPr lang="en-US" sz="2800" dirty="0"/>
              <a:t>Add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dirty="0"/>
              <a:t> (data)</a:t>
            </a:r>
          </a:p>
          <a:p>
            <a:pPr lvl="2"/>
            <a:r>
              <a:rPr lang="en-US" sz="2800" dirty="0"/>
              <a:t>Add / replace </a:t>
            </a:r>
            <a:r>
              <a:rPr lang="en-US" sz="2800" b="1" dirty="0">
                <a:solidFill>
                  <a:schemeClr val="bg1"/>
                </a:solidFill>
              </a:rPr>
              <a:t>methods</a:t>
            </a:r>
            <a:endParaRPr lang="en-US" sz="2800" dirty="0"/>
          </a:p>
          <a:p>
            <a:pPr lvl="2"/>
            <a:r>
              <a:rPr lang="en-US" sz="2800" dirty="0"/>
              <a:t>Add / replace </a:t>
            </a:r>
            <a:r>
              <a:rPr lang="en-US" sz="2800" b="1" dirty="0">
                <a:solidFill>
                  <a:schemeClr val="bg1"/>
                </a:solidFill>
              </a:rPr>
              <a:t>accessor</a:t>
            </a:r>
            <a:r>
              <a:rPr lang="en-US" sz="2800" dirty="0"/>
              <a:t> properties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069" y="860514"/>
            <a:ext cx="7132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Classes can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dirty="0"/>
              <a:t> (extend) other classes</a:t>
            </a:r>
          </a:p>
        </p:txBody>
      </p:sp>
    </p:spTree>
    <p:extLst>
      <p:ext uri="{BB962C8B-B14F-4D97-AF65-F5344CB8AC3E}">
        <p14:creationId xmlns:p14="http://schemas.microsoft.com/office/powerpoint/2010/main" val="154784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20377" y="1828366"/>
            <a:ext cx="461305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b="0" dirty="0">
                <a:solidFill>
                  <a:srgbClr val="0000FF"/>
                </a:solidFill>
              </a:rPr>
              <a:t>class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267F99"/>
                </a:solidFill>
              </a:rPr>
              <a:t>Person</a:t>
            </a:r>
            <a:r>
              <a:rPr lang="en-US" sz="2000" b="0" dirty="0">
                <a:solidFill>
                  <a:srgbClr val="000000"/>
                </a:solidFill>
              </a:rPr>
              <a:t> {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    </a:t>
            </a:r>
            <a:r>
              <a:rPr lang="en-US" sz="2000" b="0" dirty="0">
                <a:solidFill>
                  <a:srgbClr val="795E26"/>
                </a:solidFill>
              </a:rPr>
              <a:t>constructor</a:t>
            </a:r>
            <a:r>
              <a:rPr lang="en-US" sz="2000" b="0" dirty="0">
                <a:solidFill>
                  <a:srgbClr val="000000"/>
                </a:solidFill>
              </a:rPr>
              <a:t>(</a:t>
            </a:r>
            <a:r>
              <a:rPr lang="en-US" sz="2000" b="0" dirty="0">
                <a:solidFill>
                  <a:srgbClr val="001080"/>
                </a:solidFill>
              </a:rPr>
              <a:t>name</a:t>
            </a:r>
            <a:r>
              <a:rPr lang="en-US" sz="2000" b="0" dirty="0">
                <a:solidFill>
                  <a:srgbClr val="000000"/>
                </a:solidFill>
              </a:rPr>
              <a:t>, </a:t>
            </a:r>
            <a:r>
              <a:rPr lang="en-US" sz="2000" b="0" dirty="0">
                <a:solidFill>
                  <a:srgbClr val="001080"/>
                </a:solidFill>
              </a:rPr>
              <a:t>email</a:t>
            </a:r>
            <a:r>
              <a:rPr lang="en-US" sz="2000" b="0" dirty="0">
                <a:solidFill>
                  <a:srgbClr val="000000"/>
                </a:solidFill>
              </a:rPr>
              <a:t>) {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        </a:t>
            </a:r>
            <a:r>
              <a:rPr lang="en-US" sz="2000" b="0" dirty="0">
                <a:solidFill>
                  <a:srgbClr val="0000FF"/>
                </a:solidFill>
              </a:rPr>
              <a:t>this</a:t>
            </a:r>
            <a:r>
              <a:rPr lang="en-US" sz="2000" b="0" dirty="0">
                <a:solidFill>
                  <a:srgbClr val="000000"/>
                </a:solidFill>
              </a:rPr>
              <a:t>.</a:t>
            </a:r>
            <a:r>
              <a:rPr lang="en-US" sz="2000" b="0" dirty="0">
                <a:solidFill>
                  <a:srgbClr val="001080"/>
                </a:solidFill>
              </a:rPr>
              <a:t>name</a:t>
            </a:r>
            <a:r>
              <a:rPr lang="en-US" sz="2000" b="0" dirty="0">
                <a:solidFill>
                  <a:srgbClr val="000000"/>
                </a:solidFill>
              </a:rPr>
              <a:t> = </a:t>
            </a:r>
            <a:r>
              <a:rPr lang="en-US" sz="2000" b="0" dirty="0">
                <a:solidFill>
                  <a:srgbClr val="001080"/>
                </a:solidFill>
              </a:rPr>
              <a:t>name</a:t>
            </a:r>
            <a:r>
              <a:rPr lang="en-US" sz="2000" b="0" dirty="0">
                <a:solidFill>
                  <a:srgbClr val="000000"/>
                </a:solidFill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        </a:t>
            </a:r>
            <a:r>
              <a:rPr lang="en-US" sz="2000" b="0" dirty="0" err="1">
                <a:solidFill>
                  <a:srgbClr val="0000FF"/>
                </a:solidFill>
              </a:rPr>
              <a:t>this</a:t>
            </a:r>
            <a:r>
              <a:rPr lang="en-US" sz="2000" b="0" dirty="0" err="1">
                <a:solidFill>
                  <a:srgbClr val="000000"/>
                </a:solidFill>
              </a:rPr>
              <a:t>.</a:t>
            </a:r>
            <a:r>
              <a:rPr lang="en-US" sz="2000" b="0" dirty="0" err="1">
                <a:solidFill>
                  <a:srgbClr val="001080"/>
                </a:solidFill>
              </a:rPr>
              <a:t>email</a:t>
            </a:r>
            <a:r>
              <a:rPr lang="en-US" sz="2000" b="0" dirty="0">
                <a:solidFill>
                  <a:srgbClr val="000000"/>
                </a:solidFill>
              </a:rPr>
              <a:t> = </a:t>
            </a:r>
            <a:r>
              <a:rPr lang="en-US" sz="2000" b="0" dirty="0">
                <a:solidFill>
                  <a:srgbClr val="001080"/>
                </a:solidFill>
              </a:rPr>
              <a:t>email</a:t>
            </a:r>
            <a:r>
              <a:rPr lang="en-US" sz="2000" b="0" dirty="0">
                <a:solidFill>
                  <a:srgbClr val="000000"/>
                </a:solidFill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    }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721138" y="1828366"/>
            <a:ext cx="602474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b="0" dirty="0">
                <a:solidFill>
                  <a:srgbClr val="0000FF"/>
                </a:solidFill>
              </a:rPr>
              <a:t>class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267F99"/>
                </a:solidFill>
              </a:rPr>
              <a:t>Teacher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0000FF"/>
                </a:solidFill>
              </a:rPr>
              <a:t>extends</a:t>
            </a:r>
            <a:r>
              <a:rPr lang="en-US" sz="2000" b="0" dirty="0">
                <a:solidFill>
                  <a:srgbClr val="000000"/>
                </a:solidFill>
              </a:rPr>
              <a:t> </a:t>
            </a:r>
            <a:r>
              <a:rPr lang="en-US" sz="2000" b="0" dirty="0">
                <a:solidFill>
                  <a:srgbClr val="267F99"/>
                </a:solidFill>
              </a:rPr>
              <a:t>Person</a:t>
            </a:r>
            <a:r>
              <a:rPr lang="en-US" sz="2000" b="0" dirty="0">
                <a:solidFill>
                  <a:srgbClr val="000000"/>
                </a:solidFill>
              </a:rPr>
              <a:t> {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    </a:t>
            </a:r>
            <a:r>
              <a:rPr lang="en-US" sz="2000" b="0" dirty="0">
                <a:solidFill>
                  <a:srgbClr val="795E26"/>
                </a:solidFill>
              </a:rPr>
              <a:t>constructor</a:t>
            </a:r>
            <a:r>
              <a:rPr lang="en-US" sz="2000" b="0" dirty="0">
                <a:solidFill>
                  <a:srgbClr val="000000"/>
                </a:solidFill>
              </a:rPr>
              <a:t>(</a:t>
            </a:r>
            <a:r>
              <a:rPr lang="en-US" sz="2000" b="0" dirty="0">
                <a:solidFill>
                  <a:srgbClr val="001080"/>
                </a:solidFill>
              </a:rPr>
              <a:t>name</a:t>
            </a:r>
            <a:r>
              <a:rPr lang="en-US" sz="2000" b="0" dirty="0">
                <a:solidFill>
                  <a:srgbClr val="000000"/>
                </a:solidFill>
              </a:rPr>
              <a:t>, </a:t>
            </a:r>
            <a:r>
              <a:rPr lang="en-US" sz="2000" b="0" dirty="0">
                <a:solidFill>
                  <a:srgbClr val="001080"/>
                </a:solidFill>
              </a:rPr>
              <a:t>email</a:t>
            </a:r>
            <a:r>
              <a:rPr lang="en-US" sz="2000" b="0" dirty="0">
                <a:solidFill>
                  <a:srgbClr val="000000"/>
                </a:solidFill>
              </a:rPr>
              <a:t>, </a:t>
            </a:r>
            <a:r>
              <a:rPr lang="en-US" sz="2000" b="0" dirty="0">
                <a:solidFill>
                  <a:srgbClr val="001080"/>
                </a:solidFill>
              </a:rPr>
              <a:t>subject</a:t>
            </a:r>
            <a:r>
              <a:rPr lang="en-US" sz="2000" b="0" dirty="0">
                <a:solidFill>
                  <a:srgbClr val="000000"/>
                </a:solidFill>
              </a:rPr>
              <a:t>) {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        </a:t>
            </a:r>
            <a:r>
              <a:rPr lang="en-US" sz="2000" b="0" dirty="0">
                <a:solidFill>
                  <a:srgbClr val="795E26"/>
                </a:solidFill>
              </a:rPr>
              <a:t>super</a:t>
            </a:r>
            <a:r>
              <a:rPr lang="en-US" sz="2000" b="0" dirty="0">
                <a:solidFill>
                  <a:srgbClr val="000000"/>
                </a:solidFill>
              </a:rPr>
              <a:t>(</a:t>
            </a:r>
            <a:r>
              <a:rPr lang="en-US" sz="2000" b="0" dirty="0">
                <a:solidFill>
                  <a:srgbClr val="001080"/>
                </a:solidFill>
              </a:rPr>
              <a:t>name</a:t>
            </a:r>
            <a:r>
              <a:rPr lang="en-US" sz="2000" b="0" dirty="0">
                <a:solidFill>
                  <a:srgbClr val="000000"/>
                </a:solidFill>
              </a:rPr>
              <a:t>, </a:t>
            </a:r>
            <a:r>
              <a:rPr lang="en-US" sz="2000" b="0" dirty="0">
                <a:solidFill>
                  <a:srgbClr val="001080"/>
                </a:solidFill>
              </a:rPr>
              <a:t>email</a:t>
            </a:r>
            <a:r>
              <a:rPr lang="en-US" sz="2000" b="0" dirty="0">
                <a:solidFill>
                  <a:srgbClr val="000000"/>
                </a:solidFill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        </a:t>
            </a:r>
            <a:r>
              <a:rPr lang="en-US" sz="2000" b="0" dirty="0" err="1">
                <a:solidFill>
                  <a:srgbClr val="0000FF"/>
                </a:solidFill>
              </a:rPr>
              <a:t>this</a:t>
            </a:r>
            <a:r>
              <a:rPr lang="en-US" sz="2000" b="0" dirty="0" err="1">
                <a:solidFill>
                  <a:srgbClr val="000000"/>
                </a:solidFill>
              </a:rPr>
              <a:t>.</a:t>
            </a:r>
            <a:r>
              <a:rPr lang="en-US" sz="2000" b="0" dirty="0" err="1">
                <a:solidFill>
                  <a:srgbClr val="001080"/>
                </a:solidFill>
              </a:rPr>
              <a:t>subject</a:t>
            </a:r>
            <a:r>
              <a:rPr lang="en-US" sz="2000" b="0" dirty="0">
                <a:solidFill>
                  <a:srgbClr val="000000"/>
                </a:solidFill>
              </a:rPr>
              <a:t> = </a:t>
            </a:r>
            <a:r>
              <a:rPr lang="en-US" sz="2000" b="0" dirty="0">
                <a:solidFill>
                  <a:srgbClr val="001080"/>
                </a:solidFill>
              </a:rPr>
              <a:t>subject</a:t>
            </a:r>
            <a:r>
              <a:rPr lang="en-US" sz="2000" b="0" dirty="0">
                <a:solidFill>
                  <a:srgbClr val="000000"/>
                </a:solidFill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    }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180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998417" y="1509089"/>
            <a:ext cx="831183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001080"/>
                </a:solidFill>
              </a:rPr>
              <a:t>p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00FF"/>
                </a:solidFill>
              </a:rPr>
              <a:t>new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267F99"/>
                </a:solidFill>
              </a:rPr>
              <a:t>Person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A31515"/>
                </a:solidFill>
              </a:rPr>
              <a:t>"Anna"</a:t>
            </a:r>
            <a:r>
              <a:rPr lang="en-US" b="0" dirty="0">
                <a:solidFill>
                  <a:srgbClr val="000000"/>
                </a:solidFill>
              </a:rPr>
              <a:t>, </a:t>
            </a:r>
            <a:r>
              <a:rPr lang="en-US" b="0" dirty="0">
                <a:solidFill>
                  <a:srgbClr val="A31515"/>
                </a:solidFill>
              </a:rPr>
              <a:t>"anna@gmail.com"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A31515"/>
                </a:solidFill>
              </a:rPr>
              <a:t>`Person: ${</a:t>
            </a:r>
            <a:r>
              <a:rPr lang="en-US" b="0" dirty="0">
                <a:solidFill>
                  <a:srgbClr val="001080"/>
                </a:solidFill>
              </a:rPr>
              <a:t>p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001080"/>
                </a:solidFill>
              </a:rPr>
              <a:t>name</a:t>
            </a:r>
            <a:r>
              <a:rPr lang="en-US" b="0" dirty="0">
                <a:solidFill>
                  <a:srgbClr val="A31515"/>
                </a:solidFill>
              </a:rPr>
              <a:t>} (${</a:t>
            </a:r>
            <a:r>
              <a:rPr lang="en-US" b="0" dirty="0" err="1">
                <a:solidFill>
                  <a:srgbClr val="001080"/>
                </a:solidFill>
              </a:rPr>
              <a:t>p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email</a:t>
            </a:r>
            <a:r>
              <a:rPr lang="en-US" b="0" dirty="0">
                <a:solidFill>
                  <a:srgbClr val="A31515"/>
                </a:solidFill>
              </a:rPr>
              <a:t>})`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r>
              <a:rPr lang="en-US" b="0" dirty="0">
                <a:solidFill>
                  <a:srgbClr val="008000"/>
                </a:solidFill>
              </a:rPr>
              <a:t>// Person: Anna (anna@gmail.com)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998417" y="3462225"/>
            <a:ext cx="10195166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001080"/>
                </a:solidFill>
              </a:rPr>
              <a:t>t</a:t>
            </a:r>
            <a:r>
              <a:rPr lang="en-US" b="0" dirty="0">
                <a:solidFill>
                  <a:srgbClr val="000000"/>
                </a:solidFill>
              </a:rPr>
              <a:t> = </a:t>
            </a:r>
            <a:r>
              <a:rPr lang="en-US" b="0" dirty="0">
                <a:solidFill>
                  <a:srgbClr val="0000FF"/>
                </a:solidFill>
              </a:rPr>
              <a:t>new</a:t>
            </a:r>
            <a:r>
              <a:rPr lang="en-US" b="0" dirty="0">
                <a:solidFill>
                  <a:srgbClr val="000000"/>
                </a:solidFill>
              </a:rPr>
              <a:t> </a:t>
            </a:r>
            <a:r>
              <a:rPr lang="en-US" b="0" dirty="0">
                <a:solidFill>
                  <a:srgbClr val="267F99"/>
                </a:solidFill>
              </a:rPr>
              <a:t>Teacher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>
                <a:solidFill>
                  <a:srgbClr val="A31515"/>
                </a:solidFill>
              </a:rPr>
              <a:t>"John"</a:t>
            </a:r>
            <a:r>
              <a:rPr lang="en-US" b="0" dirty="0">
                <a:solidFill>
                  <a:srgbClr val="000000"/>
                </a:solidFill>
              </a:rPr>
              <a:t>, </a:t>
            </a:r>
            <a:r>
              <a:rPr lang="en-US" b="0" dirty="0">
                <a:solidFill>
                  <a:srgbClr val="A31515"/>
                </a:solidFill>
              </a:rPr>
              <a:t>"joe@yahoo.com"</a:t>
            </a:r>
            <a:r>
              <a:rPr lang="en-US" b="0" dirty="0">
                <a:solidFill>
                  <a:srgbClr val="000000"/>
                </a:solidFill>
              </a:rPr>
              <a:t>, </a:t>
            </a:r>
            <a:r>
              <a:rPr lang="en-US" b="0" dirty="0">
                <a:solidFill>
                  <a:srgbClr val="A31515"/>
                </a:solidFill>
              </a:rPr>
              <a:t>"JavaScript"</a:t>
            </a:r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>
                <a:solidFill>
                  <a:srgbClr val="000000"/>
                </a:solidFill>
              </a:rPr>
              <a:t>(</a:t>
            </a:r>
          </a:p>
          <a:p>
            <a:r>
              <a:rPr lang="en-US" b="0" dirty="0">
                <a:solidFill>
                  <a:srgbClr val="A31515"/>
                </a:solidFill>
              </a:rPr>
              <a:t>    `Teacher: ${</a:t>
            </a:r>
            <a:r>
              <a:rPr lang="en-US" b="0" dirty="0">
                <a:solidFill>
                  <a:srgbClr val="001080"/>
                </a:solidFill>
              </a:rPr>
              <a:t>t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>
                <a:solidFill>
                  <a:srgbClr val="001080"/>
                </a:solidFill>
              </a:rPr>
              <a:t>name</a:t>
            </a:r>
            <a:r>
              <a:rPr lang="en-US" b="0" dirty="0">
                <a:solidFill>
                  <a:srgbClr val="A31515"/>
                </a:solidFill>
              </a:rPr>
              <a:t>} (${</a:t>
            </a:r>
            <a:r>
              <a:rPr lang="en-US" b="0" dirty="0" err="1">
                <a:solidFill>
                  <a:srgbClr val="001080"/>
                </a:solidFill>
              </a:rPr>
              <a:t>t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email</a:t>
            </a:r>
            <a:r>
              <a:rPr lang="en-US" b="0" dirty="0">
                <a:solidFill>
                  <a:srgbClr val="A31515"/>
                </a:solidFill>
              </a:rPr>
              <a:t>}), teaches ${</a:t>
            </a:r>
            <a:r>
              <a:rPr lang="en-US" b="0" dirty="0" err="1">
                <a:solidFill>
                  <a:srgbClr val="001080"/>
                </a:solidFill>
              </a:rPr>
              <a:t>t</a:t>
            </a:r>
            <a:r>
              <a:rPr lang="en-US" b="0" dirty="0" err="1">
                <a:solidFill>
                  <a:srgbClr val="000000"/>
                </a:solidFill>
              </a:rPr>
              <a:t>.</a:t>
            </a:r>
            <a:r>
              <a:rPr lang="en-US" b="0" dirty="0" err="1">
                <a:solidFill>
                  <a:srgbClr val="001080"/>
                </a:solidFill>
              </a:rPr>
              <a:t>subject</a:t>
            </a:r>
            <a:r>
              <a:rPr lang="en-US" b="0" dirty="0">
                <a:solidFill>
                  <a:srgbClr val="A31515"/>
                </a:solidFill>
              </a:rPr>
              <a:t>}`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);</a:t>
            </a:r>
          </a:p>
          <a:p>
            <a:r>
              <a:rPr lang="en-US" b="0" dirty="0">
                <a:solidFill>
                  <a:srgbClr val="008000"/>
                </a:solidFill>
              </a:rPr>
              <a:t>// Teacher: John (doe@yahoo.com), teaches JavaScript</a:t>
            </a:r>
            <a:endParaRPr 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4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#JS-ADVANCED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09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0693" y="1717011"/>
            <a:ext cx="7834453" cy="415877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Classes:</a:t>
            </a: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Provide </a:t>
            </a: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b="1" dirty="0">
                <a:solidFill>
                  <a:schemeClr val="bg2"/>
                </a:solidFill>
              </a:rPr>
              <a:t> for objects</a:t>
            </a: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May define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endParaRPr lang="en-US" sz="3200" b="1" dirty="0">
              <a:solidFill>
                <a:schemeClr val="bg2"/>
              </a:solidFill>
            </a:endParaRP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May define </a:t>
            </a:r>
            <a:r>
              <a:rPr lang="en-US" sz="3200" b="1" dirty="0">
                <a:solidFill>
                  <a:schemeClr val="bg1"/>
                </a:solidFill>
              </a:rPr>
              <a:t>accessor properties</a:t>
            </a:r>
            <a:endParaRPr lang="en-US" sz="3200" b="1" dirty="0">
              <a:solidFill>
                <a:schemeClr val="bg2"/>
              </a:solidFill>
            </a:endParaRP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b="1" dirty="0">
                <a:solidFill>
                  <a:schemeClr val="bg2"/>
                </a:solidFill>
              </a:rPr>
              <a:t> other classes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97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8251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032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018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7750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10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8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4361" y="5482455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Definition, Declaration, Expression, Hoisting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4362" y="4653099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Classes in 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1256" y="1706742"/>
            <a:ext cx="9069154" cy="4362645"/>
          </a:xfrm>
        </p:spPr>
        <p:txBody>
          <a:bodyPr>
            <a:normAutofit/>
          </a:bodyPr>
          <a:lstStyle/>
          <a:p>
            <a:r>
              <a:rPr lang="en-US" sz="3200" dirty="0"/>
              <a:t>Classes define</a:t>
            </a:r>
            <a:r>
              <a:rPr lang="en-US" sz="33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(behavior)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One class may have </a:t>
            </a:r>
            <a:r>
              <a:rPr lang="en-US" sz="3200" b="1" dirty="0">
                <a:solidFill>
                  <a:schemeClr val="bg1"/>
                </a:solidFill>
              </a:rPr>
              <a:t>many instances </a:t>
            </a:r>
            <a:r>
              <a:rPr lang="en-US" sz="3200" dirty="0"/>
              <a:t>(objects)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class syntax has two components</a:t>
            </a:r>
            <a:r>
              <a:rPr lang="en-US" sz="3300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Class Expressions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Class Declarations</a:t>
            </a:r>
            <a:endParaRPr lang="en-US" sz="3000" dirty="0"/>
          </a:p>
          <a:p>
            <a:endParaRPr lang="en-US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0502" y="913735"/>
            <a:ext cx="505967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Structure</a:t>
            </a:r>
            <a:r>
              <a:rPr lang="en-US" sz="3400" dirty="0"/>
              <a:t> for objects</a:t>
            </a:r>
          </a:p>
        </p:txBody>
      </p:sp>
    </p:spTree>
    <p:extLst>
      <p:ext uri="{BB962C8B-B14F-4D97-AF65-F5344CB8AC3E}">
        <p14:creationId xmlns:p14="http://schemas.microsoft.com/office/powerpoint/2010/main" val="21927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class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keyword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with the name of the class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defines class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53947" y="2872461"/>
            <a:ext cx="569100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4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Another way to </a:t>
            </a:r>
            <a:r>
              <a:rPr lang="en-US" sz="3200" b="1" dirty="0">
                <a:solidFill>
                  <a:schemeClr val="bg1"/>
                </a:solidFill>
              </a:rPr>
              <a:t>define a class</a:t>
            </a:r>
            <a:endParaRPr lang="en-US" sz="3200" dirty="0"/>
          </a:p>
          <a:p>
            <a:pPr lvl="1"/>
            <a:r>
              <a:rPr lang="en-US" sz="3000" dirty="0"/>
              <a:t>Class expressions can be </a:t>
            </a:r>
            <a:r>
              <a:rPr lang="en-US" sz="3000" b="1" dirty="0">
                <a:solidFill>
                  <a:schemeClr val="bg1"/>
                </a:solidFill>
              </a:rPr>
              <a:t>named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unnamed</a:t>
            </a:r>
            <a:r>
              <a:rPr lang="en-US" sz="30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Expression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72973" y="2743063"/>
            <a:ext cx="482858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0" y="2743063"/>
            <a:ext cx="504712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Rectangle2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Function declarations </a:t>
            </a:r>
            <a:r>
              <a:rPr lang="en-US" sz="3200" b="1" dirty="0">
                <a:solidFill>
                  <a:schemeClr val="bg1"/>
                </a:solidFill>
              </a:rPr>
              <a:t>are hoisted </a:t>
            </a:r>
            <a:r>
              <a:rPr lang="en-US" sz="3200" dirty="0"/>
              <a:t>and class declarations </a:t>
            </a:r>
            <a:r>
              <a:rPr lang="en-US" sz="3200" b="1" dirty="0">
                <a:solidFill>
                  <a:schemeClr val="bg1"/>
                </a:solidFill>
              </a:rPr>
              <a:t>are not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You first need to declare your class and then access it, otherwise</a:t>
            </a:r>
            <a:br>
              <a:rPr lang="en-US" sz="3200" dirty="0"/>
            </a:b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ReferenceError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will be thrown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 expressions </a:t>
            </a:r>
            <a:r>
              <a:rPr lang="en-US" sz="3200" dirty="0"/>
              <a:t>are subject to the same </a:t>
            </a:r>
            <a:r>
              <a:rPr lang="en-US" sz="3200" b="1" dirty="0">
                <a:solidFill>
                  <a:schemeClr val="bg1"/>
                </a:solidFill>
              </a:rPr>
              <a:t>hoisting restrictions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6350" y="3241648"/>
            <a:ext cx="8279299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ReferenceError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8F605C-5153-4170-AC1A-A39201E5D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class</a:t>
            </a:r>
            <a:r>
              <a:rPr lang="en-US" dirty="0"/>
              <a:t> for a rectangle object</a:t>
            </a:r>
          </a:p>
          <a:p>
            <a:pPr lvl="1"/>
            <a:r>
              <a:rPr lang="en-US" dirty="0"/>
              <a:t>It needs to have the following properties: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And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calcArea()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method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C32855-6DCC-439E-9FBB-A8A55102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Rectangle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5BF357-6199-413E-A099-362159D27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51" y="4186010"/>
            <a:ext cx="565211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'red'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5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Red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calcArea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20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2146</TotalTime>
  <Words>624</Words>
  <Application>Microsoft Office PowerPoint</Application>
  <PresentationFormat>Widescreen</PresentationFormat>
  <Paragraphs>324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JavaScript Classes</vt:lpstr>
      <vt:lpstr>Table of Content</vt:lpstr>
      <vt:lpstr>Have a Question?</vt:lpstr>
      <vt:lpstr>PowerPoint Presentation</vt:lpstr>
      <vt:lpstr>Class Definition</vt:lpstr>
      <vt:lpstr>Class Declaration</vt:lpstr>
      <vt:lpstr>Class Expression </vt:lpstr>
      <vt:lpstr>Hoisting</vt:lpstr>
      <vt:lpstr>Problem: Rectangle</vt:lpstr>
      <vt:lpstr>Solution: Rectangle</vt:lpstr>
      <vt:lpstr>PowerPoint Presentation</vt:lpstr>
      <vt:lpstr>Class Body</vt:lpstr>
      <vt:lpstr>Prototype</vt:lpstr>
      <vt:lpstr>Prototype Methods</vt:lpstr>
      <vt:lpstr>Comparison with the New Syntax</vt:lpstr>
      <vt:lpstr>Static Methods</vt:lpstr>
      <vt:lpstr>Accessor Properties</vt:lpstr>
      <vt:lpstr>Accessor Properties in Action</vt:lpstr>
      <vt:lpstr>Private Properties</vt:lpstr>
      <vt:lpstr>Accessing Private Properties</vt:lpstr>
      <vt:lpstr>Problem: Person</vt:lpstr>
      <vt:lpstr>Solution: Person</vt:lpstr>
      <vt:lpstr>Problem: Get People</vt:lpstr>
      <vt:lpstr>Solution: Get People</vt:lpstr>
      <vt:lpstr>PowerPoint Presentation</vt:lpstr>
      <vt:lpstr>Class Inheritance</vt:lpstr>
      <vt:lpstr>Class Inheritance - Example</vt:lpstr>
      <vt:lpstr>Class Inheritance - Example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Class Members</dc:title>
  <dc:creator>TOCHKA</dc:creator>
  <cp:lastModifiedBy>Михаела Милева</cp:lastModifiedBy>
  <cp:revision>168</cp:revision>
  <dcterms:created xsi:type="dcterms:W3CDTF">2018-12-01T07:52:00Z</dcterms:created>
  <dcterms:modified xsi:type="dcterms:W3CDTF">2019-10-14T09:20:47Z</dcterms:modified>
</cp:coreProperties>
</file>