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51"/>
  </p:notesMasterIdLst>
  <p:handoutMasterIdLst>
    <p:handoutMasterId r:id="rId5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4" r:id="rId46"/>
    <p:sldId id="300" r:id="rId47"/>
    <p:sldId id="301" r:id="rId48"/>
    <p:sldId id="306" r:id="rId49"/>
    <p:sldId id="3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77680F6-D278-4F2B-99F4-BE250984BABB}">
          <p14:sldIdLst>
            <p14:sldId id="256"/>
            <p14:sldId id="257"/>
            <p14:sldId id="258"/>
          </p14:sldIdLst>
        </p14:section>
        <p14:section name="Components" id="{2725F3ED-BC0D-4C20-B84E-C1663CE881C0}">
          <p14:sldIdLst>
            <p14:sldId id="259"/>
            <p14:sldId id="260"/>
            <p14:sldId id="261"/>
            <p14:sldId id="262"/>
            <p14:sldId id="263"/>
          </p14:sldIdLst>
        </p14:section>
        <p14:section name="Components Props" id="{E83F58FA-FADC-45B8-8ABC-C7AD6A44F16E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omponent State" id="{1F08FE9A-547B-4CFD-A12F-31FFFE090287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Handling DOM Events" id="{79C0CE49-190B-47E6-9181-D1DA635667C4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Conditional Rendering" id="{81675CB4-4B05-4BB3-A94F-BAD624D2F066}">
          <p14:sldIdLst>
            <p14:sldId id="293"/>
            <p14:sldId id="294"/>
            <p14:sldId id="295"/>
            <p14:sldId id="296"/>
            <p14:sldId id="297"/>
          </p14:sldIdLst>
        </p14:section>
        <p14:section name="Conclusion" id="{69EB16DF-BA62-4015-A8C5-45B9575380DB}">
          <p14:sldIdLst>
            <p14:sldId id="298"/>
            <p14:sldId id="304"/>
            <p14:sldId id="300"/>
            <p14:sldId id="301"/>
            <p14:sldId id="306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07.05.2020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8516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676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6946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776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365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224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events.html#supported-event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4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7.gi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Compose in React 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Components – Basic Idea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191" y="6305228"/>
            <a:ext cx="2950749" cy="363552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57200" y="4724401"/>
            <a:ext cx="3061240" cy="987799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44A0E7-2B62-4680-BFF5-8769273EE0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0" y="2650908"/>
            <a:ext cx="2971800" cy="207349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3289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7C5DEB-7F13-4EF8-8AB7-CB50FC469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React </a:t>
            </a:r>
            <a:r>
              <a:rPr lang="en-US" b="1" dirty="0">
                <a:solidFill>
                  <a:schemeClr val="bg1"/>
                </a:solidFill>
              </a:rPr>
              <a:t>this.props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this.state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represent </a:t>
            </a:r>
            <a:br>
              <a:rPr lang="en-US" dirty="0"/>
            </a:br>
            <a:r>
              <a:rPr lang="en-US" dirty="0"/>
              <a:t>the rendered values</a:t>
            </a:r>
          </a:p>
          <a:p>
            <a:r>
              <a:rPr lang="en-US" dirty="0"/>
              <a:t>Both are plain JavaScript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Both hold information that influences the output</a:t>
            </a:r>
            <a:br>
              <a:rPr lang="en-US" dirty="0"/>
            </a:br>
            <a:r>
              <a:rPr lang="en-US" dirty="0"/>
              <a:t>of render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9C2AAE-CE2A-4540-820B-13C44666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0A46C8-E84E-4D7A-A411-AA014C864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They are different in one important way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 </a:t>
            </a:r>
            <a:r>
              <a:rPr lang="en-US" dirty="0"/>
              <a:t>get passed to the component</a:t>
            </a:r>
            <a:br>
              <a:rPr lang="en-US" dirty="0"/>
            </a:br>
            <a:r>
              <a:rPr lang="en-US" dirty="0"/>
              <a:t>(like function params)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is managed within the component</a:t>
            </a:r>
            <a:br>
              <a:rPr lang="en-US" dirty="0"/>
            </a:br>
            <a:r>
              <a:rPr lang="en-US" dirty="0"/>
              <a:t>(like local variables)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703D7-FF5C-421C-AED1-19404AD5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5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D0D34BCD-AE56-4FEB-8F05-4532F0B9A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198" y="1219200"/>
            <a:ext cx="2805604" cy="280560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Component Props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5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is</a:t>
            </a:r>
            <a:r>
              <a:rPr lang="bg-BG" dirty="0"/>
              <a:t> short for </a:t>
            </a:r>
            <a:r>
              <a:rPr lang="bg-BG" b="1" dirty="0">
                <a:solidFill>
                  <a:schemeClr val="bg1"/>
                </a:solidFill>
              </a:rPr>
              <a:t>properties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are received from above (parent)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as far as the component receiving them is</a:t>
            </a:r>
            <a:br>
              <a:rPr lang="en-US" dirty="0"/>
            </a:br>
            <a:r>
              <a:rPr lang="en-US" dirty="0"/>
              <a:t>concerned</a:t>
            </a:r>
          </a:p>
          <a:p>
            <a:r>
              <a:rPr lang="en-US" dirty="0"/>
              <a:t>A component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its own props, but it is responsible for putting together the props of its child</a:t>
            </a:r>
            <a:r>
              <a:rPr lang="bg-BG" dirty="0"/>
              <a:t> </a:t>
            </a:r>
            <a:r>
              <a:rPr lang="en-US" dirty="0"/>
              <a:t>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Props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969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41524"/>
          </a:xfrm>
        </p:spPr>
        <p:txBody>
          <a:bodyPr/>
          <a:lstStyle/>
          <a:p>
            <a:r>
              <a:rPr lang="en-US" dirty="0"/>
              <a:t>We use props to </a:t>
            </a:r>
            <a:r>
              <a:rPr lang="en-US" b="1" dirty="0">
                <a:solidFill>
                  <a:schemeClr val="bg1"/>
                </a:solidFill>
              </a:rPr>
              <a:t>pass data </a:t>
            </a:r>
            <a:r>
              <a:rPr lang="en-US" dirty="0"/>
              <a:t>from parent to child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Props to Nested Components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12" y="2876292"/>
            <a:ext cx="428634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Book = 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&lt;li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US" b="1" dirty="0">
                <a:latin typeface="Consolas" panose="020B0609020204030204" pitchFamily="49" charset="0"/>
              </a:rPr>
              <a:t>="book"&gt;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941591" y="3963460"/>
            <a:ext cx="803980" cy="5367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82" y="1905001"/>
            <a:ext cx="4535768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BookList</a:t>
            </a:r>
            <a:r>
              <a:rPr lang="en-US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="IT"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="Stephen King"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="20"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="The Hunger Games"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="Suzanne Collins"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="10"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);};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368" y="5464065"/>
            <a:ext cx="2974283" cy="814028"/>
          </a:xfrm>
          <a:prstGeom prst="wedgeRoundRectCallout">
            <a:avLst>
              <a:gd name="adj1" fmla="val -22638"/>
              <a:gd name="adj2" fmla="val 2434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Prop name should start with lowercase letter</a:t>
            </a: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12" y="2217610"/>
            <a:ext cx="4286340" cy="507561"/>
          </a:xfrm>
          <a:prstGeom prst="wedgeRoundRectCallout">
            <a:avLst>
              <a:gd name="adj1" fmla="val -16987"/>
              <a:gd name="adj2" fmla="val -2052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Use className to set css classes</a:t>
            </a: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143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Pass props inside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 and use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to access them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Props in Class Components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81201"/>
            <a:ext cx="62484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2000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constructor(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super(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&lt;li className="book"&gt;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&lt;div&gt;{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&lt;div&gt;{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sz="20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&lt;div&gt;{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sz="20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&lt;/li&gt;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987935"/>
            <a:ext cx="3276600" cy="882131"/>
          </a:xfrm>
          <a:prstGeom prst="wedgeRoundRectCallout">
            <a:avLst>
              <a:gd name="adj1" fmla="val -41081"/>
              <a:gd name="adj2" fmla="val -1998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props to base component constructor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69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164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property to access information between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opening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closing</a:t>
            </a:r>
            <a:r>
              <a:rPr lang="en-US" dirty="0"/>
              <a:t> tags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Children Property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49790"/>
            <a:ext cx="4495800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BookList</a:t>
            </a:r>
            <a:r>
              <a:rPr lang="en-US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</a:t>
            </a:r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&lt;ul&gt;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title="IT"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author="Stephen King"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price="20"&gt;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  Some value here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873904"/>
            <a:ext cx="465594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= 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&lt;li className="book"&gt;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…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520725"/>
            <a:ext cx="4655946" cy="541613"/>
          </a:xfrm>
          <a:prstGeom prst="wedgeRoundRectCallout">
            <a:avLst>
              <a:gd name="adj1" fmla="val 3175"/>
              <a:gd name="adj2" fmla="val 298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</a:t>
            </a:r>
            <a:r>
              <a:rPr lang="en-US" sz="2000" b="1" dirty="0">
                <a:solidFill>
                  <a:schemeClr val="bg2"/>
                </a:solidFill>
              </a:rPr>
              <a:t>plain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text or nested HTML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3F676A0F-AE1A-48FB-9FEF-CB63F2F330C1}"/>
              </a:ext>
            </a:extLst>
          </p:cNvPr>
          <p:cNvSpPr/>
          <p:nvPr/>
        </p:nvSpPr>
        <p:spPr bwMode="auto">
          <a:xfrm>
            <a:off x="5694010" y="4090954"/>
            <a:ext cx="803980" cy="5367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78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Props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2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CE4544-A119-49EE-BA61-DB8E5DA2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Storing and Modifying Data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26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heart of every React component is its "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"</a:t>
            </a:r>
          </a:p>
          <a:p>
            <a:pPr lvl="1"/>
            <a:r>
              <a:rPr lang="en-US" sz="3200" dirty="0"/>
              <a:t>It determines how the component </a:t>
            </a:r>
            <a:r>
              <a:rPr lang="en-US" sz="3200" b="1" dirty="0">
                <a:solidFill>
                  <a:schemeClr val="bg1"/>
                </a:solidFill>
              </a:rPr>
              <a:t>renders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behaves</a:t>
            </a:r>
          </a:p>
          <a:p>
            <a:pPr lvl="1"/>
            <a:r>
              <a:rPr lang="en-US" sz="3200" dirty="0"/>
              <a:t>State allows you to create components </a:t>
            </a:r>
            <a:br>
              <a:rPr lang="en-US" sz="3200" dirty="0"/>
            </a:br>
            <a:r>
              <a:rPr lang="en-US" sz="3200" dirty="0"/>
              <a:t>that are </a:t>
            </a:r>
            <a:r>
              <a:rPr lang="en-US" sz="3200" b="1" dirty="0">
                <a:solidFill>
                  <a:schemeClr val="bg1"/>
                </a:solidFill>
              </a:rPr>
              <a:t>dynamic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interactive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9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533400" y="1402080"/>
            <a:ext cx="6934200" cy="484632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Components Overview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Functional vs Class Components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Props</a:t>
            </a:r>
            <a:endParaRPr lang="bg-BG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State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Handling DOM Events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Conditional Rendering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549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DD90E8-BC37-4614-AB09-88F8DBF3B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starts with default value when a component</a:t>
            </a:r>
            <a:r>
              <a:rPr lang="bg-BG" sz="3400" dirty="0"/>
              <a:t> </a:t>
            </a:r>
            <a:r>
              <a:rPr lang="en-US" sz="3400" dirty="0"/>
              <a:t>mounts</a:t>
            </a:r>
          </a:p>
          <a:p>
            <a:pPr lvl="1"/>
            <a:r>
              <a:rPr lang="en-US" sz="3200" dirty="0"/>
              <a:t>after mounts, suffers from </a:t>
            </a:r>
            <a:r>
              <a:rPr lang="en-US" sz="3200" b="1" dirty="0">
                <a:solidFill>
                  <a:schemeClr val="bg1"/>
                </a:solidFill>
              </a:rPr>
              <a:t>mutations</a:t>
            </a:r>
            <a:r>
              <a:rPr lang="en-US" sz="3200" dirty="0"/>
              <a:t> in time</a:t>
            </a:r>
          </a:p>
          <a:p>
            <a:pPr lvl="1"/>
            <a:r>
              <a:rPr lang="en-US" sz="3200" dirty="0"/>
              <a:t>its </a:t>
            </a:r>
            <a:r>
              <a:rPr lang="en-US" sz="3200" b="1" dirty="0">
                <a:solidFill>
                  <a:schemeClr val="bg1"/>
                </a:solidFill>
              </a:rPr>
              <a:t>serializable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 Component manages its own state internally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C0355-FC5D-40D1-9D91-42D470EB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924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bg-BG" dirty="0"/>
              <a:t>hold</a:t>
            </a:r>
            <a:r>
              <a:rPr lang="en-US" dirty="0"/>
              <a:t>s</a:t>
            </a:r>
            <a:r>
              <a:rPr lang="bg-BG" dirty="0"/>
              <a:t> information </a:t>
            </a:r>
            <a:r>
              <a:rPr lang="en-US" dirty="0"/>
              <a:t>that </a:t>
            </a:r>
            <a:r>
              <a:rPr lang="en-US" b="1" dirty="0">
                <a:solidFill>
                  <a:schemeClr val="bg1"/>
                </a:solidFill>
              </a:rPr>
              <a:t>can change </a:t>
            </a:r>
            <a:r>
              <a:rPr lang="en-US" dirty="0"/>
              <a:t>over time</a:t>
            </a:r>
          </a:p>
          <a:p>
            <a:pPr lvl="1"/>
            <a:r>
              <a:rPr lang="en-US" dirty="0"/>
              <a:t>Usually as a result of </a:t>
            </a:r>
            <a:r>
              <a:rPr lang="en-US" b="1" dirty="0">
                <a:solidFill>
                  <a:schemeClr val="bg1"/>
                </a:solidFill>
              </a:rPr>
              <a:t>user input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system events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Example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60672C-1B18-409D-8377-4ABF3B1C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2513819"/>
            <a:ext cx="8524297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class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constructor(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super(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this.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b="1" dirty="0">
                <a:latin typeface="Consolas" panose="020B0609020204030204" pitchFamily="49" charset="0"/>
              </a:rPr>
              <a:t> = { count: 0 };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this.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b="1" dirty="0">
                <a:latin typeface="Consolas" panose="020B0609020204030204" pitchFamily="49" charset="0"/>
              </a:rPr>
              <a:t> = this.updateCount.bind(this);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this.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b="1" dirty="0">
                <a:latin typeface="Consolas" panose="020B0609020204030204" pitchFamily="49" charset="0"/>
              </a:rPr>
              <a:t>((prevState) =&gt; { count: prevState.count + 1 });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return (&lt;button onClick={this.updateCount}&gt;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Clicked {this.state.count} times&lt;/button&gt;);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}}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954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E0361-4E69-40E1-AE8B-D8E2797BA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 is used only with </a:t>
            </a:r>
            <a:r>
              <a:rPr lang="en-US" b="1" dirty="0">
                <a:solidFill>
                  <a:schemeClr val="bg1"/>
                </a:solidFill>
              </a:rPr>
              <a:t>class-based components</a:t>
            </a:r>
          </a:p>
          <a:p>
            <a:pPr lvl="1"/>
            <a:r>
              <a:rPr lang="en-US" dirty="0"/>
              <a:t>Default </a:t>
            </a:r>
            <a:r>
              <a:rPr lang="bg-BG" dirty="0"/>
              <a:t>state</a:t>
            </a:r>
            <a:r>
              <a:rPr lang="en-US" dirty="0"/>
              <a:t> can be set in the constructor</a:t>
            </a:r>
          </a:p>
          <a:p>
            <a:r>
              <a:rPr lang="en-US" dirty="0"/>
              <a:t>To access state</a:t>
            </a:r>
          </a:p>
          <a:p>
            <a:pPr>
              <a:spcBef>
                <a:spcPts val="7800"/>
              </a:spcBef>
            </a:pPr>
            <a:r>
              <a:rPr lang="en-US" dirty="0"/>
              <a:t>State must never be directly modified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this.setState</a:t>
            </a:r>
            <a:r>
              <a:rPr lang="en-US" dirty="0"/>
              <a:t> instead</a:t>
            </a:r>
          </a:p>
          <a:p>
            <a:pPr lvl="1"/>
            <a:r>
              <a:rPr lang="en-US" dirty="0"/>
              <a:t>New state will be </a:t>
            </a:r>
            <a:r>
              <a:rPr lang="en-US" b="1" dirty="0">
                <a:solidFill>
                  <a:schemeClr val="bg1"/>
                </a:solidFill>
              </a:rPr>
              <a:t>merged </a:t>
            </a:r>
            <a:r>
              <a:rPr lang="en-US" dirty="0"/>
              <a:t>with old state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848042-245F-485A-922E-4CBA2687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States</a:t>
            </a:r>
            <a:endParaRPr lang="bg-BG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38202" y="3276600"/>
            <a:ext cx="4343399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console.log(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24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DF49F8-43E4-46FE-BDF8-03442AF6C9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setState()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schedules an update to a component's state object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when state changes, component response by </a:t>
            </a:r>
            <a:r>
              <a:rPr lang="en-US" b="1" dirty="0">
                <a:solidFill>
                  <a:schemeClr val="bg1"/>
                </a:solidFill>
              </a:rPr>
              <a:t>re-rendering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/>
              <a:t>Calls to </a:t>
            </a:r>
            <a:r>
              <a:rPr lang="en-US" b="1" dirty="0">
                <a:solidFill>
                  <a:schemeClr val="bg1"/>
                </a:solidFill>
              </a:rPr>
              <a:t>setState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inside event handlers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don't rely 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this.state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/>
              <a:t>to reflect the new value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immediately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7A0B2E-D6F8-4D9E-9626-1CF2C41C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States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97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9C4908-929B-455E-9AC5-6048F78D8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Passing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callback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B9EBFD-2CF0-4789-A2BC-20098BFB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States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E9AC0-1CC4-40F4-9E57-4FCFDAC2B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2057401"/>
            <a:ext cx="9367549" cy="3849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class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constructor(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</a:t>
            </a:r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super(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this.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b="1" dirty="0">
                <a:latin typeface="Consolas" panose="020B0609020204030204" pitchFamily="49" charset="0"/>
              </a:rPr>
              <a:t> = { count: 0 };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this.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b="1" dirty="0">
                <a:latin typeface="Consolas" panose="020B0609020204030204" pitchFamily="49" charset="0"/>
              </a:rPr>
              <a:t> = this.updateCount.bind(this);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updateCount()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latin typeface="Consolas" panose="020B0609020204030204" pitchFamily="49" charset="0"/>
              </a:rPr>
              <a:t>this.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prevState</a:t>
            </a:r>
            <a:r>
              <a:rPr lang="en-US" sz="2000" b="1" dirty="0">
                <a:latin typeface="Consolas" panose="020B0609020204030204" pitchFamily="49" charset="0"/>
              </a:rPr>
              <a:t>) =&gt; { count: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prevState</a:t>
            </a:r>
            <a:r>
              <a:rPr lang="en-US" sz="2000" b="1" dirty="0">
                <a:latin typeface="Consolas" panose="020B0609020204030204" pitchFamily="49" charset="0"/>
              </a:rPr>
              <a:t>.count + 1 });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render()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return (&lt;button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b="1" dirty="0">
                <a:latin typeface="Consolas" panose="020B0609020204030204" pitchFamily="49" charset="0"/>
              </a:rPr>
              <a:t>={this.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Clicked {this.state.count} times&lt;/button&gt;);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}}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809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39A5E8-C7CE-415F-8F32-0D59769D0C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Stateless</a:t>
            </a:r>
            <a:r>
              <a:rPr lang="en-US" dirty="0"/>
              <a:t> Components </a:t>
            </a:r>
          </a:p>
          <a:p>
            <a:pPr lvl="1"/>
            <a:r>
              <a:rPr lang="en-US" dirty="0"/>
              <a:t>only props, no state</a:t>
            </a:r>
          </a:p>
          <a:p>
            <a:pPr lvl="1"/>
            <a:r>
              <a:rPr lang="en-US" dirty="0"/>
              <a:t>there's no much going on besides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/>
              <a:t>easy to follow and test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A3525D-46D8-4A6F-A6B2-6343C7A1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Component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4C138-7964-4572-930D-26DB48631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298" y="4114800"/>
            <a:ext cx="4060703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Show(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bg-BG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</a:t>
            </a:r>
            <a:r>
              <a:rPr lang="bg-BG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&lt;p&gt;{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200" b="1" dirty="0">
                <a:latin typeface="Consolas" panose="020B0609020204030204" pitchFamily="49" charset="0"/>
              </a:rPr>
              <a:t>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}&lt;/p&gt;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51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3317C9-C715-4B7F-B5E6-6FC79601B0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Stateful</a:t>
            </a:r>
            <a:r>
              <a:rPr lang="en-US" dirty="0"/>
              <a:t> Components (State Managers)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Both -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They are in charge or client-server communications,</a:t>
            </a:r>
            <a:br>
              <a:rPr lang="en-US" dirty="0"/>
            </a:br>
            <a:r>
              <a:rPr lang="en-US" dirty="0"/>
              <a:t>processing data and responding to user events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Has methods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01F65A-55CA-482D-A9EB-2E533B91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Component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211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465D7D-7794-459C-9DFB-EBF0CC79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Component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7A669-60BD-4F5D-85DA-692DF05AA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208" y="1241077"/>
            <a:ext cx="7700193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000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constructor(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 { 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super(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this.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2000" b="1" dirty="0">
                <a:latin typeface="Consolas" panose="020B0609020204030204" pitchFamily="49" charset="0"/>
              </a:rPr>
              <a:t> = { 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value: ""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this.handleChange = this.handleChange.bind(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handleChange</a:t>
            </a:r>
            <a:r>
              <a:rPr lang="en-US" sz="2000" b="1" dirty="0">
                <a:latin typeface="Consolas" panose="020B0609020204030204" pitchFamily="49" charset="0"/>
              </a:rPr>
              <a:t>(event) { 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this.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({ value: event.target.value })</a:t>
            </a:r>
            <a:r>
              <a:rPr lang="bg-BG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000" b="1" dirty="0">
                <a:latin typeface="Consolas" panose="020B0609020204030204" pitchFamily="49" charset="0"/>
              </a:rPr>
              <a:t>() {...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826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4FE940-7896-4232-9330-46B8DB76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Component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57E40E-0280-4226-899B-A60E05BBB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402" y="1371600"/>
            <a:ext cx="5793197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constructor(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 { ...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handleChange(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000" b="1" dirty="0">
                <a:latin typeface="Consolas" panose="020B0609020204030204" pitchFamily="49" charset="0"/>
              </a:rPr>
              <a:t>) { ...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000" b="1" dirty="0">
                <a:latin typeface="Consolas" panose="020B0609020204030204" pitchFamily="49" charset="0"/>
              </a:rPr>
              <a:t>() { 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&lt;div&gt;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&lt;input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latin typeface="Consolas" panose="020B0609020204030204" pitchFamily="49" charset="0"/>
              </a:rPr>
              <a:t>="firstName"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000" b="1" dirty="0">
                <a:latin typeface="Consolas" panose="020B0609020204030204" pitchFamily="49" charset="0"/>
              </a:rPr>
              <a:t>="text"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={this.state.value}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onChange</a:t>
            </a:r>
            <a:r>
              <a:rPr lang="en-US" sz="2000" b="1" dirty="0">
                <a:latin typeface="Consolas" panose="020B0609020204030204" pitchFamily="49" charset="0"/>
              </a:rPr>
              <a:t>={this.handleChange}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&lt;Show value={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} /&gt;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800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State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0608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A5DA0A-AE2D-45CD-B524-23E41D0DE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10467"/>
            <a:ext cx="274320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Handling Events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90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D5096-CF2B-4262-AAED-3E6A44A8C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events with React elements is very</a:t>
            </a:r>
            <a:br>
              <a:rPr lang="en-US" dirty="0"/>
            </a:br>
            <a:r>
              <a:rPr lang="en-US" dirty="0"/>
              <a:t>similar to handling event on </a:t>
            </a:r>
            <a:r>
              <a:rPr lang="en-US" b="1" dirty="0">
                <a:solidFill>
                  <a:schemeClr val="bg1"/>
                </a:solidFill>
              </a:rPr>
              <a:t>DOM elements</a:t>
            </a:r>
          </a:p>
          <a:p>
            <a:r>
              <a:rPr lang="en-US" dirty="0"/>
              <a:t>The syntactic differences are:</a:t>
            </a:r>
          </a:p>
          <a:p>
            <a:pPr lvl="1"/>
            <a:r>
              <a:rPr lang="en-US" dirty="0"/>
              <a:t>React events are named using </a:t>
            </a:r>
            <a:r>
              <a:rPr lang="en-US" b="1" dirty="0">
                <a:solidFill>
                  <a:schemeClr val="bg1"/>
                </a:solidFill>
              </a:rPr>
              <a:t>camelCase</a:t>
            </a:r>
          </a:p>
          <a:p>
            <a:pPr lvl="1"/>
            <a:r>
              <a:rPr lang="en-US" dirty="0"/>
              <a:t>With JSX you pass a function as the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A63F00-1DE4-4E26-AA0A-322EF830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522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6F89E4-340C-45F3-8A58-E2F6F2F3D8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5950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dirty="0"/>
              <a:t>When using React you should generally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need to call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3200" dirty="0"/>
              <a:t> to add listeners to a</a:t>
            </a:r>
            <a:br>
              <a:rPr lang="en-US" sz="3200" dirty="0"/>
            </a:br>
            <a:r>
              <a:rPr lang="en-US" sz="3200" dirty="0"/>
              <a:t>DOM element after it is created</a:t>
            </a:r>
          </a:p>
          <a:p>
            <a:pPr lvl="1"/>
            <a:r>
              <a:rPr lang="en-US" sz="3200" dirty="0"/>
              <a:t>Just provide a listener when the element is initially rendered</a:t>
            </a:r>
            <a:endParaRPr lang="en-US" sz="3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C8B45C-F143-47D8-AB97-5A1DF606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D5D54-D21B-42CC-8E75-2D9B63A1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3879000"/>
            <a:ext cx="4800600" cy="1049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&lt;button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b="1" dirty="0">
                <a:latin typeface="Consolas" panose="020B0609020204030204" pitchFamily="49" charset="0"/>
              </a:rPr>
              <a:t>={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clickHandler</a:t>
            </a: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Click me! I'm a counter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20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C1547-C435-4E95-BB42-F7846F4CB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two ways to passing arguments to event handlers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arrow functions</a:t>
            </a:r>
          </a:p>
          <a:p>
            <a:pPr marL="442912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bind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E397A2-8CDB-4FCF-89F3-5A5055AE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FF9B8-A83B-4CC1-969B-146C60222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27" y="4604445"/>
            <a:ext cx="6348073" cy="1049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&lt;button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b="1" dirty="0">
                <a:latin typeface="Consolas" panose="020B0609020204030204" pitchFamily="49" charset="0"/>
              </a:rPr>
              <a:t>={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deleteRow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</a:t>
            </a:r>
            <a:r>
              <a:rPr lang="en-US" b="1" dirty="0">
                <a:latin typeface="Consolas" panose="020B0609020204030204" pitchFamily="49" charset="0"/>
              </a:rPr>
              <a:t>(this, id)}&gt;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Delete Row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E79236A-6E04-4A51-8EAC-E9EFE654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" y="105490"/>
            <a:ext cx="40671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1000">
                <a:latin typeface="Arial Unicode MS"/>
              </a:rPr>
              <a:t>&lt;button onClick={(e) =&gt; this.deleteRow(id, e)}&gt;Delete Row&lt;/button&gt;</a:t>
            </a:r>
            <a:r>
              <a:rPr lang="bg-BG" altLang="bg-BG" sz="700"/>
              <a:t> </a:t>
            </a:r>
            <a:endParaRPr lang="bg-BG" altLang="bg-BG"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4087D-8E56-4C37-8D23-4BC5778FB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000" y="2484000"/>
            <a:ext cx="6345000" cy="1049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&lt;button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b="1" dirty="0">
                <a:latin typeface="Consolas" panose="020B0609020204030204" pitchFamily="49" charset="0"/>
              </a:rPr>
              <a:t>={(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latin typeface="Consolas" panose="020B0609020204030204" pitchFamily="49" charset="0"/>
              </a:rPr>
              <a:t>) =&gt;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deleteRow</a:t>
            </a:r>
            <a:r>
              <a:rPr lang="en-US" b="1" dirty="0">
                <a:latin typeface="Consolas" panose="020B0609020204030204" pitchFamily="49" charset="0"/>
              </a:rPr>
              <a:t>(id, e)}&gt;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Delete Row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088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7894C3-5D95-48BD-97FC-088AC2A8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E2A1B-4970-493D-8894-B88354A72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4" y="3065221"/>
            <a:ext cx="6764656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clickHandler</a:t>
            </a:r>
            <a:r>
              <a:rPr lang="en-US" sz="2000" b="1" dirty="0">
                <a:latin typeface="Consolas" panose="020B0609020204030204" pitchFamily="49" charset="0"/>
              </a:rPr>
              <a:t>={() =&gt; this.clickHandler()}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clicks</a:t>
            </a:r>
            <a:r>
              <a:rPr lang="en-US" sz="2000" b="1" dirty="0">
                <a:latin typeface="Consolas" panose="020B0609020204030204" pitchFamily="49" charset="0"/>
              </a:rPr>
              <a:t>={this.state.clicks}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/&gt;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CE167-4A3E-42F6-B87B-AC0362EA8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" y="1393360"/>
            <a:ext cx="675290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clickHandler = () =&gt;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currentClicks</a:t>
            </a:r>
            <a:r>
              <a:rPr lang="en-US" sz="2000" b="1" dirty="0">
                <a:latin typeface="Consolas" panose="020B0609020204030204" pitchFamily="49" charset="0"/>
              </a:rPr>
              <a:t> = this.state.clicks;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 err="1">
                <a:latin typeface="Consolas" panose="020B0609020204030204" pitchFamily="49" charset="0"/>
              </a:rPr>
              <a:t>this.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({ clicks: currentClicks + 1 })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FD43B-756E-4D6D-A3CB-6666A5BED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6" y="4737082"/>
            <a:ext cx="67865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 className="counter"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000" b="1" dirty="0">
                <a:latin typeface="Consolas" panose="020B0609020204030204" pitchFamily="49" charset="0"/>
              </a:rPr>
              <a:t>={props.clickHandler}&gt;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Click me! I'm a counter [{props.clicks}]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A2140A-334B-489A-9E48-DA750F151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219110"/>
            <a:ext cx="3709676" cy="1141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42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72781D-9A4B-429E-8C32-657BDBBBE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Event handlers will be passed instances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SyntheticEvent</a:t>
            </a:r>
          </a:p>
          <a:p>
            <a:pPr lvl="1"/>
            <a:r>
              <a:rPr lang="en-US" dirty="0"/>
              <a:t>It has the same interface as the browser's native event</a:t>
            </a:r>
          </a:p>
          <a:p>
            <a:pPr lvl="2"/>
            <a:r>
              <a:rPr lang="en-US" dirty="0"/>
              <a:t>Including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stopPropagation()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preventeDefault()</a:t>
            </a:r>
          </a:p>
          <a:p>
            <a:pPr lvl="2"/>
            <a:r>
              <a:rPr lang="en-US" dirty="0"/>
              <a:t>Except the events work identically across all browsers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E1E553-3F00-4C40-817D-2FE31BB5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SyntheticEvent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0D938-94FD-4265-9216-57A1A1C2C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000" y="3938217"/>
            <a:ext cx="4177199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 onClick(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latin typeface="Consolas" panose="020B0609020204030204" pitchFamily="49" charset="0"/>
              </a:rPr>
              <a:t>) {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console.log(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console.log(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const eventType =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0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91F8C9-3ED7-4E98-8443-1A6BF50ED0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Event </a:t>
            </a:r>
            <a:r>
              <a:rPr lang="en-US" b="1" dirty="0">
                <a:solidFill>
                  <a:schemeClr val="bg1"/>
                </a:solidFill>
              </a:rPr>
              <a:t>pooling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SyntheticEvent</a:t>
            </a:r>
            <a:r>
              <a:rPr lang="en-US" dirty="0"/>
              <a:t> object will be reused and all properties</a:t>
            </a:r>
            <a:br>
              <a:rPr lang="en-US" dirty="0"/>
            </a:br>
            <a:r>
              <a:rPr lang="en-US" dirty="0"/>
              <a:t>will be </a:t>
            </a:r>
            <a:r>
              <a:rPr lang="en-US" b="1" dirty="0">
                <a:solidFill>
                  <a:schemeClr val="bg1"/>
                </a:solidFill>
              </a:rPr>
              <a:t>nullified</a:t>
            </a:r>
            <a:r>
              <a:rPr lang="en-US" dirty="0"/>
              <a:t> after the event callback has been invoked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the event in </a:t>
            </a:r>
            <a:r>
              <a:rPr lang="en-US" b="1" dirty="0">
                <a:solidFill>
                  <a:schemeClr val="bg1"/>
                </a:solidFill>
              </a:rPr>
              <a:t>async</a:t>
            </a:r>
            <a:r>
              <a:rPr lang="en-US" dirty="0"/>
              <a:t> way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It's possible by using </a:t>
            </a:r>
            <a:r>
              <a:rPr lang="en-US" b="1" dirty="0">
                <a:solidFill>
                  <a:schemeClr val="bg1"/>
                </a:solidFill>
              </a:rPr>
              <a:t>event.persist()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2"/>
              </a:rPr>
              <a:t>React Supported Events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5261E7-9C2B-4EAF-95CA-13C4F645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Pooling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76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Handling Events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7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749BE3-58C9-4993-B622-35D0B9F47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26" y="1385091"/>
            <a:ext cx="2857348" cy="28573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Conditional Rendering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1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rendering in React works the same</a:t>
            </a:r>
            <a:br>
              <a:rPr lang="en-US" dirty="0"/>
            </a:br>
            <a:r>
              <a:rPr lang="en-US" dirty="0"/>
              <a:t>way conditions work in JavaScript using:</a:t>
            </a:r>
          </a:p>
          <a:p>
            <a:pPr lvl="1"/>
            <a:r>
              <a:rPr lang="en-US" dirty="0"/>
              <a:t>operators like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</a:p>
          <a:p>
            <a:pPr lvl="1"/>
            <a:r>
              <a:rPr lang="en-US" dirty="0"/>
              <a:t>conditional (</a:t>
            </a:r>
            <a:r>
              <a:rPr lang="en-US" b="1" dirty="0">
                <a:solidFill>
                  <a:schemeClr val="bg1"/>
                </a:solidFill>
              </a:rPr>
              <a:t>ternary</a:t>
            </a:r>
            <a:r>
              <a:rPr lang="en-US" dirty="0"/>
              <a:t>) operators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699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ADD8691-B636-4EDD-81F9-A1B3E371D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08" y="1371600"/>
            <a:ext cx="2461184" cy="246118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Components Overview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19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3093DE-3488-4F4E-AD29-931BCD05B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207949"/>
            <a:ext cx="11815018" cy="5413787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A74397-7797-4AAF-A89F-298DE07B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5" y="112574"/>
            <a:ext cx="9503571" cy="882654"/>
          </a:xfrm>
        </p:spPr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08C31-EDBE-4C7C-8900-7EB15C2E0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19" y="2057401"/>
            <a:ext cx="51054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&lt;h1&gt;Welcome back!&lt;/h1&gt;;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&lt;h1&gt;Please sign up.&lt;/h1&gt;;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5F206A-DB68-4C4B-8A78-E6978875C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7297" y="2057401"/>
            <a:ext cx="5638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/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 isLoggedIn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isLoggedIn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latin typeface="Consolas" panose="020B0609020204030204" pitchFamily="49" charset="0"/>
              </a:rPr>
              <a:t> (isLoggedIn)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&lt;UserGreeting /&gt;;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&lt;GuestGreeting /&gt;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557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CA74DC-24F5-4C17-8B07-A830F8ACC6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ternary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2AD628-C866-4455-80C2-87513195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383267-D8C1-450F-B582-CA436E9A0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70214"/>
            <a:ext cx="95250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&lt;h1&gt;Welcome back!&lt;/h1&gt;;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&lt;h1&gt;Please sign up.&lt;/h1&gt;;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&lt;div&gt;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{ props.isLoggedIn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000" b="1" dirty="0">
                <a:latin typeface="Consolas" panose="020B0609020204030204" pitchFamily="49" charset="0"/>
              </a:rPr>
              <a:t> &lt;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 /&gt;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b="1" dirty="0">
                <a:latin typeface="Consolas" panose="020B0609020204030204" pitchFamily="49" charset="0"/>
              </a:rPr>
              <a:t> 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 /&gt;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)}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376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Conditional Rendering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329498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>
                <a:solidFill>
                  <a:schemeClr val="bg2"/>
                </a:solidFill>
              </a:rPr>
              <a:t> reusable elements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Functional</a:t>
            </a:r>
            <a:r>
              <a:rPr lang="en-US" sz="2800" b="1" dirty="0">
                <a:solidFill>
                  <a:schemeClr val="bg2"/>
                </a:solidFill>
              </a:rPr>
              <a:t> and </a:t>
            </a:r>
            <a:r>
              <a:rPr lang="en-US" sz="2800" b="1" dirty="0">
                <a:solidFill>
                  <a:schemeClr val="bg1"/>
                </a:solidFill>
              </a:rPr>
              <a:t>Class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Props </a:t>
            </a:r>
            <a:r>
              <a:rPr lang="en-US" sz="3200" dirty="0">
                <a:solidFill>
                  <a:schemeClr val="bg2"/>
                </a:solidFill>
              </a:rPr>
              <a:t>are used to pass down data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>
                <a:solidFill>
                  <a:schemeClr val="bg2"/>
                </a:solidFill>
              </a:rPr>
              <a:t> is used to hold component data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Handling Events in React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Conditional Rendering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If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ternary</a:t>
            </a:r>
            <a:r>
              <a:rPr lang="en-US" sz="3000" dirty="0">
                <a:solidFill>
                  <a:schemeClr val="bg2"/>
                </a:solidFill>
              </a:rPr>
              <a:t> operators</a:t>
            </a:r>
          </a:p>
          <a:p>
            <a:pPr>
              <a:lnSpc>
                <a:spcPts val="3999"/>
              </a:lnSpc>
            </a:pPr>
            <a:endParaRPr lang="en-US" sz="3197" b="1" dirty="0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78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534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641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9732" y="1121149"/>
            <a:ext cx="992713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C</a:t>
            </a:r>
            <a:r>
              <a:rPr lang="bg-BG" sz="3400" dirty="0"/>
              <a:t>omponents </a:t>
            </a:r>
            <a:r>
              <a:rPr lang="en-US" sz="3400" dirty="0"/>
              <a:t>let you</a:t>
            </a:r>
          </a:p>
          <a:p>
            <a:pPr lvl="1"/>
            <a:r>
              <a:rPr lang="en-US" sz="3200" dirty="0"/>
              <a:t>Split the UI into </a:t>
            </a:r>
            <a:r>
              <a:rPr lang="en-US" sz="3200" b="1" dirty="0">
                <a:solidFill>
                  <a:schemeClr val="bg1"/>
                </a:solidFill>
              </a:rPr>
              <a:t>independent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reusable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pieces</a:t>
            </a:r>
          </a:p>
          <a:p>
            <a:pPr lvl="1"/>
            <a:r>
              <a:rPr lang="en-US" sz="3200" dirty="0"/>
              <a:t>Think about </a:t>
            </a:r>
            <a:r>
              <a:rPr lang="en-US" sz="3200" b="1" dirty="0">
                <a:solidFill>
                  <a:schemeClr val="bg1"/>
                </a:solidFill>
              </a:rPr>
              <a:t>isolation</a:t>
            </a:r>
          </a:p>
          <a:p>
            <a:r>
              <a:rPr lang="en-US" sz="3400" dirty="0"/>
              <a:t>React let you define components as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575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D3952-04C8-4F9D-B95D-A8F02A313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is a JS function which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Accepts single argument called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(object with data)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569453-9A5F-4616-B6F3-BD3E3EFD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5D952-E7D0-4020-A3E8-9970D8B9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3294000"/>
            <a:ext cx="5715000" cy="1049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b="1" dirty="0">
                <a:latin typeface="Consolas" panose="020B0609020204030204" pitchFamily="49" charset="0"/>
              </a:rPr>
              <a:t>(props){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return &lt;div&gt;My name is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580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ED5D4D-226B-4047-AF54-5BC901BE4D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define a </a:t>
            </a:r>
            <a:r>
              <a:rPr lang="en-US" b="1" dirty="0">
                <a:solidFill>
                  <a:schemeClr val="bg1"/>
                </a:solidFill>
              </a:rPr>
              <a:t>React component class</a:t>
            </a:r>
            <a:r>
              <a:rPr lang="en-US" dirty="0"/>
              <a:t>, you need to extend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React.Component</a:t>
            </a:r>
          </a:p>
          <a:p>
            <a:pPr marL="609036" lvl="1" indent="0"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 only method you must define is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D1D07F-98D0-4ACB-B606-E89F93D5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189C73-E3CD-4321-8B05-FA83F6C0A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529000"/>
            <a:ext cx="634500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return &lt;h1&gt;My name is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latin typeface="Consolas" panose="020B0609020204030204" pitchFamily="49" charset="0"/>
              </a:rPr>
              <a:t>}&lt;/h1&gt;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550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</a:p>
          <a:p>
            <a:r>
              <a:rPr lang="en-US" dirty="0"/>
              <a:t>Tags always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88739C-2DDF-4766-9242-A7BCD5AE2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3429000"/>
            <a:ext cx="5604000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b="1" dirty="0">
                <a:latin typeface="Consolas" panose="020B0609020204030204" pitchFamily="49" charset="0"/>
              </a:rPr>
              <a:t>&gt; A dropdown list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UserHead</a:t>
            </a:r>
            <a:r>
              <a:rPr lang="en-US" b="1" dirty="0">
                <a:latin typeface="Consolas" panose="020B0609020204030204" pitchFamily="49" charset="0"/>
              </a:rPr>
              <a:t> name="homeHeader" 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latin typeface="Consolas" panose="020B0609020204030204" pitchFamily="49" charset="0"/>
              </a:rPr>
              <a:t>&gt;Do Something&lt;/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latin typeface="Consolas" panose="020B0609020204030204" pitchFamily="49" charset="0"/>
              </a:rPr>
              <a:t>&gt;Do Something Fun!&lt;/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813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8F81A-0324-42CE-B383-C211A2B2D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385092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Component Props and State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2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</TotalTime>
  <Words>1037</Words>
  <Application>Microsoft Office PowerPoint</Application>
  <PresentationFormat>Widescreen</PresentationFormat>
  <Paragraphs>410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맑은 고딕</vt:lpstr>
      <vt:lpstr>Arial</vt:lpstr>
      <vt:lpstr>Arial Unicode MS</vt:lpstr>
      <vt:lpstr>Calibri</vt:lpstr>
      <vt:lpstr>Consolas</vt:lpstr>
      <vt:lpstr>Wingdings</vt:lpstr>
      <vt:lpstr>Wingdings 2</vt:lpstr>
      <vt:lpstr>SoftUni</vt:lpstr>
      <vt:lpstr>1_SoftUni</vt:lpstr>
      <vt:lpstr>React Components – Basic Idea</vt:lpstr>
      <vt:lpstr>Table of Contents</vt:lpstr>
      <vt:lpstr>Have a Question?</vt:lpstr>
      <vt:lpstr>Components Overview</vt:lpstr>
      <vt:lpstr>Components Overview</vt:lpstr>
      <vt:lpstr>Functional Component</vt:lpstr>
      <vt:lpstr>Class Component</vt:lpstr>
      <vt:lpstr>Component Syntax</vt:lpstr>
      <vt:lpstr>Component Props and State</vt:lpstr>
      <vt:lpstr>Props and State Overview</vt:lpstr>
      <vt:lpstr>Props and State Overview</vt:lpstr>
      <vt:lpstr>Component Props</vt:lpstr>
      <vt:lpstr>Component Props</vt:lpstr>
      <vt:lpstr>Passing Props to Nested Components</vt:lpstr>
      <vt:lpstr>Passing Props in Class Components</vt:lpstr>
      <vt:lpstr>Children Property</vt:lpstr>
      <vt:lpstr>Props Demo</vt:lpstr>
      <vt:lpstr>Storing and Modifying Data</vt:lpstr>
      <vt:lpstr>Component State Overview</vt:lpstr>
      <vt:lpstr>State</vt:lpstr>
      <vt:lpstr>Component State Example</vt:lpstr>
      <vt:lpstr>Working with States</vt:lpstr>
      <vt:lpstr>Working with States</vt:lpstr>
      <vt:lpstr>Working with States</vt:lpstr>
      <vt:lpstr>Stateless Component</vt:lpstr>
      <vt:lpstr>Stateful Component</vt:lpstr>
      <vt:lpstr>Stateful Component</vt:lpstr>
      <vt:lpstr>Stateful Component (2)</vt:lpstr>
      <vt:lpstr>State Demo</vt:lpstr>
      <vt:lpstr>Handling Events</vt:lpstr>
      <vt:lpstr>Handling Events</vt:lpstr>
      <vt:lpstr>Handling Events</vt:lpstr>
      <vt:lpstr>Handling Events</vt:lpstr>
      <vt:lpstr>Handling Events</vt:lpstr>
      <vt:lpstr>SyntheticEvent</vt:lpstr>
      <vt:lpstr>Event Pooling</vt:lpstr>
      <vt:lpstr>Handling Events Demo</vt:lpstr>
      <vt:lpstr>Conditional Rendering</vt:lpstr>
      <vt:lpstr>Conditional Rendering</vt:lpstr>
      <vt:lpstr>Conditional Rendering</vt:lpstr>
      <vt:lpstr>Conditional Rendering</vt:lpstr>
      <vt:lpstr>Conditional Rendering Demo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 Components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9</cp:revision>
  <dcterms:created xsi:type="dcterms:W3CDTF">2018-05-23T13:08:44Z</dcterms:created>
  <dcterms:modified xsi:type="dcterms:W3CDTF">2020-05-07T09:21:43Z</dcterms:modified>
  <cp:category>programming; computer programming; software development; javascript; web; react</cp:category>
</cp:coreProperties>
</file>