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8"/>
  </p:notesMasterIdLst>
  <p:handoutMasterIdLst>
    <p:handoutMasterId r:id="rId59"/>
  </p:handoutMasterIdLst>
  <p:sldIdLst>
    <p:sldId id="522" r:id="rId3"/>
    <p:sldId id="523" r:id="rId4"/>
    <p:sldId id="528" r:id="rId5"/>
    <p:sldId id="525" r:id="rId6"/>
    <p:sldId id="529" r:id="rId7"/>
    <p:sldId id="526" r:id="rId8"/>
    <p:sldId id="530" r:id="rId9"/>
    <p:sldId id="533" r:id="rId10"/>
    <p:sldId id="534" r:id="rId11"/>
    <p:sldId id="531" r:id="rId12"/>
    <p:sldId id="549" r:id="rId13"/>
    <p:sldId id="550" r:id="rId14"/>
    <p:sldId id="551" r:id="rId15"/>
    <p:sldId id="274" r:id="rId16"/>
    <p:sldId id="508" r:id="rId17"/>
    <p:sldId id="276" r:id="rId18"/>
    <p:sldId id="458" r:id="rId19"/>
    <p:sldId id="459" r:id="rId20"/>
    <p:sldId id="460" r:id="rId21"/>
    <p:sldId id="461" r:id="rId22"/>
    <p:sldId id="462" r:id="rId23"/>
    <p:sldId id="434" r:id="rId24"/>
    <p:sldId id="415" r:id="rId25"/>
    <p:sldId id="500" r:id="rId26"/>
    <p:sldId id="478" r:id="rId27"/>
    <p:sldId id="431" r:id="rId28"/>
    <p:sldId id="535" r:id="rId29"/>
    <p:sldId id="546" r:id="rId30"/>
    <p:sldId id="536" r:id="rId31"/>
    <p:sldId id="543" r:id="rId32"/>
    <p:sldId id="544" r:id="rId33"/>
    <p:sldId id="545" r:id="rId34"/>
    <p:sldId id="537" r:id="rId35"/>
    <p:sldId id="538" r:id="rId36"/>
    <p:sldId id="539" r:id="rId37"/>
    <p:sldId id="547" r:id="rId38"/>
    <p:sldId id="540" r:id="rId39"/>
    <p:sldId id="436" r:id="rId40"/>
    <p:sldId id="437" r:id="rId41"/>
    <p:sldId id="438" r:id="rId42"/>
    <p:sldId id="454" r:id="rId43"/>
    <p:sldId id="479" r:id="rId44"/>
    <p:sldId id="509" r:id="rId45"/>
    <p:sldId id="480" r:id="rId46"/>
    <p:sldId id="484" r:id="rId47"/>
    <p:sldId id="501" r:id="rId48"/>
    <p:sldId id="502" r:id="rId49"/>
    <p:sldId id="503" r:id="rId50"/>
    <p:sldId id="504" r:id="rId51"/>
    <p:sldId id="577" r:id="rId52"/>
    <p:sldId id="467" r:id="rId53"/>
    <p:sldId id="578" r:id="rId54"/>
    <p:sldId id="575" r:id="rId55"/>
    <p:sldId id="519" r:id="rId56"/>
    <p:sldId id="521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23"/>
            <p14:sldId id="528"/>
            <p14:sldId id="525"/>
            <p14:sldId id="529"/>
            <p14:sldId id="526"/>
            <p14:sldId id="530"/>
            <p14:sldId id="533"/>
            <p14:sldId id="534"/>
            <p14:sldId id="531"/>
            <p14:sldId id="549"/>
            <p14:sldId id="550"/>
            <p14:sldId id="551"/>
          </p14:sldIdLst>
        </p14:section>
        <p14:section name="Default Section" id="{9E63D159-2865-48A8-8497-429E9CA731FB}">
          <p14:sldIdLst>
            <p14:sldId id="274"/>
            <p14:sldId id="508"/>
            <p14:sldId id="276"/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478"/>
            <p14:sldId id="431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436"/>
            <p14:sldId id="437"/>
            <p14:sldId id="438"/>
            <p14:sldId id="454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Summary" id="{68346706-F9DD-4EB5-B9D0-609CA429DDF4}">
          <p14:sldIdLst>
            <p14:sldId id="577"/>
            <p14:sldId id="467"/>
            <p14:sldId id="578"/>
            <p14:sldId id="575"/>
            <p14:sldId id="519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533" autoAdjust="0"/>
  </p:normalViewPr>
  <p:slideViewPr>
    <p:cSldViewPr>
      <p:cViewPr varScale="1">
        <p:scale>
          <a:sx n="72" d="100"/>
          <a:sy n="72" d="100"/>
        </p:scale>
        <p:origin x="47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88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5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29587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"Administrator")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35743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"Administrator")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3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30450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"SoftUni")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329587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let role = "Administrator";</a:t>
            </a:r>
          </a:p>
          <a:p>
            <a:r>
              <a:rPr lang="en-US" sz="2000" dirty="0"/>
              <a:t>let password = "SoftUni";</a:t>
            </a:r>
          </a:p>
          <a:p>
            <a:r>
              <a:rPr lang="en-US" sz="2000" dirty="0"/>
              <a:t>if(role === "SoftUni") {</a:t>
            </a:r>
          </a:p>
          <a:p>
            <a:r>
              <a:rPr lang="en-US" sz="2000" dirty="0"/>
              <a:t>   if(password === "SoftUni") {</a:t>
            </a:r>
          </a:p>
          <a:p>
            <a:r>
              <a:rPr lang="en-US" sz="2000" dirty="0"/>
              <a:t>      console.log("Welcome!");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pb-feb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 чрез оператора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1193"/>
              </p:ext>
            </p:extLst>
          </p:nvPr>
        </p:nvGraphicFramePr>
        <p:xfrm>
          <a:off x="760412" y="3657600"/>
          <a:ext cx="108966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167076" cy="587121"/>
          </a:xfrm>
        </p:spPr>
        <p:txBody>
          <a:bodyPr/>
          <a:lstStyle/>
          <a:p>
            <a:r>
              <a:rPr lang="en-US" dirty="0"/>
              <a:t>console.log(!(5 === 5) &amp;&amp; (4 + 1 ===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3065"/>
              </p:ext>
            </p:extLst>
          </p:nvPr>
        </p:nvGraphicFramePr>
        <p:xfrm>
          <a:off x="648121" y="35052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02" y="1902416"/>
            <a:ext cx="481458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82107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7" y="4534581"/>
            <a:ext cx="481458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82107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82107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82107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1299248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3999183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43" y="3541006"/>
            <a:ext cx="321107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390" y="2956207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45" y="4996670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954406" y="2984918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116802" y="3469899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24161" y="3903466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954406" y="4798699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116802" y="533442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1708" y="5469018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548018" y="4703083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884146" y="4964810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044574" y="4768944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725020" y="3686579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5" y="4343400"/>
            <a:ext cx="3990495" cy="226181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6231F094-ABB5-467F-8E71-1F4604A91B04}"/>
              </a:ext>
            </a:extLst>
          </p:cNvPr>
          <p:cNvSpPr/>
          <p:nvPr/>
        </p:nvSpPr>
        <p:spPr>
          <a:xfrm>
            <a:off x="9761539" y="2605591"/>
            <a:ext cx="2224200" cy="148309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Невалидно число, прочита</a:t>
            </a:r>
            <a:r>
              <a:rPr lang="en-US" dirty="0"/>
              <a:t> </a:t>
            </a:r>
            <a:r>
              <a:rPr lang="bg-BG" dirty="0"/>
              <a:t>ново</a:t>
            </a:r>
          </a:p>
          <a:p>
            <a:pPr lvl="2"/>
            <a:r>
              <a:rPr lang="bg-BG" dirty="0"/>
              <a:t>Намиране на число в диапазона,</a:t>
            </a:r>
            <a:r>
              <a:rPr lang="en-US" dirty="0"/>
              <a:t> 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5FA900E-24AF-48C9-AFB7-40F94801C15F}"/>
              </a:ext>
            </a:extLst>
          </p:cNvPr>
          <p:cNvSpPr/>
          <p:nvPr/>
        </p:nvSpPr>
        <p:spPr>
          <a:xfrm>
            <a:off x="7700773" y="3207713"/>
            <a:ext cx="2224200" cy="1477489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grpSp>
        <p:nvGrpSpPr>
          <p:cNvPr id="4097" name="Group 4096">
            <a:extLst>
              <a:ext uri="{FF2B5EF4-FFF2-40B4-BE49-F238E27FC236}">
                <a16:creationId xmlns:a16="http://schemas.microsoft.com/office/drawing/2014/main" id="{B0D21B68-56C7-41DD-98A9-E6AA008715B3}"/>
              </a:ext>
            </a:extLst>
          </p:cNvPr>
          <p:cNvGrpSpPr/>
          <p:nvPr/>
        </p:nvGrpSpPr>
        <p:grpSpPr>
          <a:xfrm>
            <a:off x="7858235" y="1757268"/>
            <a:ext cx="2407034" cy="918037"/>
            <a:chOff x="7704229" y="1749836"/>
            <a:chExt cx="2224200" cy="918037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FF464B-816D-4545-9BE8-3313D72654C2}"/>
                </a:ext>
              </a:extLst>
            </p:cNvPr>
            <p:cNvSpPr/>
            <p:nvPr/>
          </p:nvSpPr>
          <p:spPr>
            <a:xfrm>
              <a:off x="7704229" y="1749836"/>
              <a:ext cx="2224200" cy="918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F8352-D576-426F-9060-DD0C407543AD}"/>
                </a:ext>
              </a:extLst>
            </p:cNvPr>
            <p:cNvSpPr txBox="1"/>
            <p:nvPr/>
          </p:nvSpPr>
          <p:spPr>
            <a:xfrm>
              <a:off x="7733363" y="1767162"/>
              <a:ext cx="216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b="1" dirty="0">
                  <a:solidFill>
                    <a:schemeClr val="bg2"/>
                  </a:solidFill>
                </a:rPr>
                <a:t>Прочитане </a:t>
              </a:r>
              <a:br>
                <a:rPr lang="bg-BG" b="1" dirty="0">
                  <a:solidFill>
                    <a:schemeClr val="bg2"/>
                  </a:solidFill>
                </a:rPr>
              </a:br>
              <a:r>
                <a:rPr lang="bg-BG" b="1" dirty="0">
                  <a:solidFill>
                    <a:schemeClr val="bg2"/>
                  </a:solidFill>
                </a:rPr>
                <a:t>на число </a:t>
              </a:r>
              <a:r>
                <a:rPr lang="en-US" b="1" dirty="0">
                  <a:solidFill>
                    <a:schemeClr val="bg2"/>
                  </a:solidFill>
                </a:rPr>
                <a:t>(</a:t>
              </a:r>
              <a:r>
                <a:rPr lang="en-US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num</a:t>
              </a:r>
              <a:r>
                <a:rPr lang="en-US" b="1" dirty="0">
                  <a:solidFill>
                    <a:schemeClr val="bg2"/>
                  </a:solidFill>
                </a:rPr>
                <a:t>)</a:t>
              </a:r>
            </a:p>
          </p:txBody>
        </p:sp>
      </p:grp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57328969-1F49-490C-8F2C-6CBCC69CB089}"/>
              </a:ext>
            </a:extLst>
          </p:cNvPr>
          <p:cNvCxnSpPr/>
          <p:nvPr/>
        </p:nvCxnSpPr>
        <p:spPr>
          <a:xfrm rot="16200000" flipH="1">
            <a:off x="9329356" y="3176797"/>
            <a:ext cx="2386947" cy="725923"/>
          </a:xfrm>
          <a:prstGeom prst="bentConnector3">
            <a:avLst>
              <a:gd name="adj1" fmla="val -4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A3E11B-167C-490D-BE8B-7FD3C2B7FB84}"/>
              </a:ext>
            </a:extLst>
          </p:cNvPr>
          <p:cNvGrpSpPr/>
          <p:nvPr/>
        </p:nvGrpSpPr>
        <p:grpSpPr>
          <a:xfrm>
            <a:off x="9973178" y="4685202"/>
            <a:ext cx="1869354" cy="513105"/>
            <a:chOff x="8421954" y="3780528"/>
            <a:chExt cx="1264818" cy="3805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B2836B-8D91-4E46-9700-7A0E5774C541}"/>
                </a:ext>
              </a:extLst>
            </p:cNvPr>
            <p:cNvSpPr/>
            <p:nvPr/>
          </p:nvSpPr>
          <p:spPr>
            <a:xfrm>
              <a:off x="8458256" y="3780528"/>
              <a:ext cx="1192216" cy="3805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9DA524-2B0E-4A6D-BFBC-BAD3CEFE0322}"/>
                </a:ext>
              </a:extLst>
            </p:cNvPr>
            <p:cNvSpPr txBox="1"/>
            <p:nvPr/>
          </p:nvSpPr>
          <p:spPr>
            <a:xfrm>
              <a:off x="8421954" y="3811015"/>
              <a:ext cx="1264818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200" b="1" dirty="0">
                  <a:solidFill>
                    <a:schemeClr val="bg2"/>
                  </a:solidFill>
                </a:rPr>
                <a:t>Принтиране</a:t>
              </a:r>
              <a:endParaRPr lang="en-US" sz="22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72516E31-A3D1-4C37-BC61-3B49064D9966}"/>
              </a:ext>
            </a:extLst>
          </p:cNvPr>
          <p:cNvCxnSpPr>
            <a:cxnSpLocks/>
            <a:stCxn id="25" idx="2"/>
            <a:endCxn id="10" idx="1"/>
          </p:cNvCxnSpPr>
          <p:nvPr/>
        </p:nvCxnSpPr>
        <p:spPr>
          <a:xfrm rot="5400000" flipH="1">
            <a:off x="7103764" y="2976094"/>
            <a:ext cx="2495109" cy="923109"/>
          </a:xfrm>
          <a:prstGeom prst="bentConnector4">
            <a:avLst>
              <a:gd name="adj1" fmla="val -9162"/>
              <a:gd name="adj2" fmla="val 1452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F3FDD5-8E99-47AD-B1BC-95E37DBB2701}"/>
              </a:ext>
            </a:extLst>
          </p:cNvPr>
          <p:cNvSpPr txBox="1"/>
          <p:nvPr/>
        </p:nvSpPr>
        <p:spPr>
          <a:xfrm>
            <a:off x="7809057" y="3411931"/>
            <a:ext cx="200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&lt; 1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||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chemeClr val="bg2"/>
                </a:solidFill>
              </a:rPr>
              <a:t> &gt;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5877D-6CF8-433B-8198-170BAAF42A95}"/>
              </a:ext>
            </a:extLst>
          </p:cNvPr>
          <p:cNvSpPr txBox="1"/>
          <p:nvPr/>
        </p:nvSpPr>
        <p:spPr>
          <a:xfrm>
            <a:off x="9718171" y="3109645"/>
            <a:ext cx="22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1 &lt;= 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u</a:t>
            </a:r>
            <a:r>
              <a:rPr lang="en-US" sz="2000" b="1" dirty="0">
                <a:solidFill>
                  <a:schemeClr val="bg2"/>
                </a:solidFill>
              </a:rPr>
              <a:t>m &lt;= 100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241B6E-CE17-41EC-AC3D-EE79822DC6FE}"/>
              </a:ext>
            </a:extLst>
          </p:cNvPr>
          <p:cNvCxnSpPr>
            <a:cxnSpLocks/>
          </p:cNvCxnSpPr>
          <p:nvPr/>
        </p:nvCxnSpPr>
        <p:spPr>
          <a:xfrm>
            <a:off x="8825752" y="2714549"/>
            <a:ext cx="0" cy="511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061" y="1524000"/>
            <a:ext cx="87827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numbersInRange(input)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(number &lt; 1 || number &gt; 100)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console.log(number);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512" y="1447800"/>
            <a:ext cx="9753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3412" y="3224046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D219555-8789-4B73-BC9F-D068CB5312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167076" cy="587121"/>
          </a:xfrm>
        </p:spPr>
        <p:txBody>
          <a:bodyPr/>
          <a:lstStyle/>
          <a:p>
            <a:r>
              <a:rPr lang="en-US" dirty="0"/>
              <a:t>console.log(!(5 === 5) &amp;&amp; (4 + 1 === 5));</a:t>
            </a:r>
          </a:p>
        </p:txBody>
      </p:sp>
    </p:spTree>
    <p:extLst>
      <p:ext uri="{BB962C8B-B14F-4D97-AF65-F5344CB8AC3E}">
        <p14:creationId xmlns:p14="http://schemas.microsoft.com/office/powerpoint/2010/main" val="17024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/>
              <a:t>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752441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4307" y="1104193"/>
            <a:ext cx="5434" cy="327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7451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4307" y="2193845"/>
            <a:ext cx="5434" cy="332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646336"/>
            <a:ext cx="9632" cy="382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3086100"/>
            <a:ext cx="1231856" cy="11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2073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3" y="4715110"/>
            <a:ext cx="15967" cy="323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6788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50934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1781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1098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440097"/>
            <a:ext cx="2183751" cy="22387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50911" y="1262163"/>
            <a:ext cx="10287000" cy="483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n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balance = 0.0;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(counter &lt; n)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let amount = Number(input.shift());</a:t>
            </a:r>
          </a:p>
          <a:p>
            <a:r>
              <a:rPr lang="bg-BG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if (amount &lt; 0) </a:t>
            </a:r>
            <a:r>
              <a:rPr lang="bg-BG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 Print message and exit the loop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console.log(`Increase: ${amount.toFixed(2)}`);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counter++;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Взема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3871" y="5018767"/>
            <a:ext cx="816837" cy="1267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2" y="1177934"/>
            <a:ext cx="8813399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let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9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9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477000" cy="587121"/>
          </a:xfrm>
        </p:spPr>
        <p:txBody>
          <a:bodyPr/>
          <a:lstStyle/>
          <a:p>
            <a:r>
              <a:rPr lang="en-US" dirty="0"/>
              <a:t>console.log(!(3 === 3) || (3 ===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Взима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counter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(counter &lt;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bg1"/>
                </a:solidFill>
              </a:rPr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bg1"/>
                </a:solidFill>
              </a:rPr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1519" y="1273706"/>
            <a:ext cx="9780986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name = input.shift();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counter = 1;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(counter &lt;= 12)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let grade = Number(input.shift());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(grade &gt;= 4.00)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sum += grade;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counter++;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0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https://judge.softuni.bg/Contests/Compete/Index/1014#1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635334" y="116224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3672" y="1307842"/>
            <a:ext cx="976147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7513" y="1134216"/>
            <a:ext cx="9577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17488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751332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2D3D9B4-6FBF-4750-AC7B-19C22F744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477000" cy="587121"/>
          </a:xfrm>
        </p:spPr>
        <p:txBody>
          <a:bodyPr/>
          <a:lstStyle/>
          <a:p>
            <a:r>
              <a:rPr lang="en-US" dirty="0"/>
              <a:t>console.log(!(3 === 3) || (3 === 5));</a:t>
            </a:r>
          </a:p>
        </p:txBody>
      </p:sp>
    </p:spTree>
    <p:extLst>
      <p:ext uri="{BB962C8B-B14F-4D97-AF65-F5344CB8AC3E}">
        <p14:creationId xmlns:p14="http://schemas.microsoft.com/office/powerpoint/2010/main" val="39446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</a:t>
            </a:r>
            <a:r>
              <a:rPr lang="bg-BG" sz="3200" dirty="0" err="1">
                <a:solidFill>
                  <a:schemeClr val="bg2"/>
                </a:solidFill>
              </a:rPr>
              <a:t>инкрементираме</a:t>
            </a:r>
            <a:r>
              <a:rPr lang="bg-BG" sz="3200" dirty="0">
                <a:solidFill>
                  <a:schemeClr val="bg2"/>
                </a:solidFill>
              </a:rPr>
              <a:t>/                  </a:t>
            </a:r>
            <a:r>
              <a:rPr lang="bg-BG" sz="3200" dirty="0" err="1">
                <a:solidFill>
                  <a:schemeClr val="bg2"/>
                </a:solidFill>
              </a:rPr>
              <a:t>декрементираме</a:t>
            </a:r>
            <a:r>
              <a:rPr lang="bg-BG" sz="3200" dirty="0">
                <a:solidFill>
                  <a:schemeClr val="bg2"/>
                </a:solidFill>
              </a:rPr>
              <a:t> числови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стойности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>
                <a:solidFill>
                  <a:schemeClr val="bg2"/>
                </a:solidFill>
              </a:rPr>
              <a:t>  - </a:t>
            </a:r>
            <a:r>
              <a:rPr lang="bg-BG" sz="3200" dirty="0">
                <a:solidFill>
                  <a:schemeClr val="bg2"/>
                </a:solidFill>
              </a:rPr>
              <a:t>цикли, за да </a:t>
            </a:r>
            <a:r>
              <a:rPr lang="en-US" sz="3200" dirty="0">
                <a:solidFill>
                  <a:schemeClr val="bg2"/>
                </a:solidFill>
              </a:rPr>
              <a:t>          </a:t>
            </a:r>
            <a:r>
              <a:rPr lang="bg-BG" sz="3200" dirty="0">
                <a:solidFill>
                  <a:schemeClr val="bg2"/>
                </a:solidFill>
              </a:rPr>
              <a:t>повтаряме действие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bg-BG" sz="3200" dirty="0">
                <a:solidFill>
                  <a:schemeClr val="bg2"/>
                </a:solidFill>
              </a:rPr>
              <a:t>докато е в сила 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bg-BG" sz="3200" dirty="0">
                <a:solidFill>
                  <a:schemeClr val="bg2"/>
                </a:solidFill>
              </a:rPr>
              <a:t>дадено условие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циклите              с оператора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2412" y="6480406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85000" lnSpcReduction="1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bg-BG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172200" cy="587121"/>
          </a:xfrm>
        </p:spPr>
        <p:txBody>
          <a:bodyPr/>
          <a:lstStyle/>
          <a:p>
            <a:r>
              <a:rPr lang="en-US" dirty="0"/>
              <a:t>console.log(!(3 &gt; 5) || (1 ===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6471F2B-6069-41C3-A1A0-EE748F84FC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172200" cy="587121"/>
          </a:xfrm>
        </p:spPr>
        <p:txBody>
          <a:bodyPr/>
          <a:lstStyle/>
          <a:p>
            <a:r>
              <a:rPr lang="en-US" dirty="0"/>
              <a:t>console.log(!(3 &gt; 5) || (1 === 1));</a:t>
            </a:r>
          </a:p>
        </p:txBody>
      </p:sp>
    </p:spTree>
    <p:extLst>
      <p:ext uri="{BB962C8B-B14F-4D97-AF65-F5344CB8AC3E}">
        <p14:creationId xmlns:p14="http://schemas.microsoft.com/office/powerpoint/2010/main" val="27684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39" y="2523065"/>
            <a:ext cx="574975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 console.log("Larger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 console.log("Less than 101");</a:t>
            </a:r>
          </a:p>
          <a:p>
            <a:r>
              <a:rPr lang="en-US" sz="2400" dirty="0"/>
              <a:t>   console.log("Equal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E0F48F8-3BA4-48CF-BC0A-D59EB8D05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39" y="2523065"/>
            <a:ext cx="5749752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 console.log("Larger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 console.log("Less than 101");</a:t>
            </a:r>
          </a:p>
          <a:p>
            <a:r>
              <a:rPr lang="en-US" sz="2400" dirty="0"/>
              <a:t>   console.log("Equal to 101");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2752</Words>
  <Application>Microsoft Office PowerPoint</Application>
  <PresentationFormat>Custom</PresentationFormat>
  <Paragraphs>653</Paragraphs>
  <Slides>55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Число в диапазона [1…100] - условие</vt:lpstr>
      <vt:lpstr>Число в диапазона [1…100]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2019-05-18T06:50:28Z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