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48"/>
  </p:notesMasterIdLst>
  <p:handoutMasterIdLst>
    <p:handoutMasterId r:id="rId49"/>
  </p:handoutMasterIdLst>
  <p:sldIdLst>
    <p:sldId id="524" r:id="rId3"/>
    <p:sldId id="532" r:id="rId4"/>
    <p:sldId id="537" r:id="rId5"/>
    <p:sldId id="534" r:id="rId6"/>
    <p:sldId id="538" r:id="rId7"/>
    <p:sldId id="535" r:id="rId8"/>
    <p:sldId id="539" r:id="rId9"/>
    <p:sldId id="536" r:id="rId10"/>
    <p:sldId id="540" r:id="rId11"/>
    <p:sldId id="541" r:id="rId12"/>
    <p:sldId id="542" r:id="rId13"/>
    <p:sldId id="274" r:id="rId14"/>
    <p:sldId id="485" r:id="rId15"/>
    <p:sldId id="276" r:id="rId16"/>
    <p:sldId id="420" r:id="rId17"/>
    <p:sldId id="415" r:id="rId18"/>
    <p:sldId id="543" r:id="rId19"/>
    <p:sldId id="453" r:id="rId20"/>
    <p:sldId id="545" r:id="rId21"/>
    <p:sldId id="478" r:id="rId22"/>
    <p:sldId id="428" r:id="rId23"/>
    <p:sldId id="434" r:id="rId24"/>
    <p:sldId id="544" r:id="rId25"/>
    <p:sldId id="579" r:id="rId26"/>
    <p:sldId id="578" r:id="rId27"/>
    <p:sldId id="580" r:id="rId28"/>
    <p:sldId id="439" r:id="rId29"/>
    <p:sldId id="441" r:id="rId30"/>
    <p:sldId id="523" r:id="rId31"/>
    <p:sldId id="522" r:id="rId32"/>
    <p:sldId id="442" r:id="rId33"/>
    <p:sldId id="443" r:id="rId34"/>
    <p:sldId id="456" r:id="rId35"/>
    <p:sldId id="444" r:id="rId36"/>
    <p:sldId id="445" r:id="rId37"/>
    <p:sldId id="450" r:id="rId38"/>
    <p:sldId id="448" r:id="rId39"/>
    <p:sldId id="463" r:id="rId40"/>
    <p:sldId id="479" r:id="rId41"/>
    <p:sldId id="464" r:id="rId42"/>
    <p:sldId id="480" r:id="rId43"/>
    <p:sldId id="581" r:id="rId44"/>
    <p:sldId id="575" r:id="rId45"/>
    <p:sldId id="413" r:id="rId46"/>
    <p:sldId id="521" r:id="rId4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524"/>
            <p14:sldId id="532"/>
            <p14:sldId id="537"/>
            <p14:sldId id="534"/>
            <p14:sldId id="538"/>
            <p14:sldId id="535"/>
            <p14:sldId id="539"/>
            <p14:sldId id="536"/>
            <p14:sldId id="540"/>
            <p14:sldId id="541"/>
            <p14:sldId id="542"/>
          </p14:sldIdLst>
        </p14:section>
        <p14:section name="Default Section" id="{9E63D159-2865-48A8-8497-429E9CA731FB}">
          <p14:sldIdLst>
            <p14:sldId id="274"/>
            <p14:sldId id="485"/>
            <p14:sldId id="276"/>
          </p14:sldIdLst>
        </p14:section>
        <p14:section name="Инкрементация и декрементация" id="{F0D37754-91EF-477E-B794-286299F27E83}">
          <p14:sldIdLst>
            <p14:sldId id="420"/>
            <p14:sldId id="415"/>
            <p14:sldId id="543"/>
            <p14:sldId id="453"/>
            <p14:sldId id="545"/>
            <p14:sldId id="478"/>
            <p14:sldId id="428"/>
            <p14:sldId id="434"/>
            <p14:sldId id="544"/>
            <p14:sldId id="579"/>
            <p14:sldId id="578"/>
            <p14:sldId id="580"/>
            <p14:sldId id="439"/>
            <p14:sldId id="441"/>
            <p14:sldId id="523"/>
            <p14:sldId id="522"/>
            <p14:sldId id="442"/>
            <p14:sldId id="443"/>
            <p14:sldId id="456"/>
            <p14:sldId id="444"/>
            <p14:sldId id="445"/>
            <p14:sldId id="450"/>
            <p14:sldId id="448"/>
            <p14:sldId id="463"/>
            <p14:sldId id="479"/>
            <p14:sldId id="464"/>
            <p14:sldId id="480"/>
            <p14:sldId id="581"/>
            <p14:sldId id="575"/>
            <p14:sldId id="413"/>
            <p14:sldId id="5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3CD60"/>
    <a:srgbClr val="0097CC"/>
    <a:srgbClr val="FFF0D9"/>
    <a:srgbClr val="FFA72A"/>
    <a:srgbClr val="F0F5FA"/>
    <a:srgbClr val="1A8AF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0201B-83EF-0C25-D45A-8AAA0E8A88F4}" v="9" dt="2018-08-02T14:41:13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Среден стил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Среден сти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95" autoAdjust="0"/>
    <p:restoredTop sz="94486" autoAdjust="0"/>
  </p:normalViewPr>
  <p:slideViewPr>
    <p:cSldViewPr>
      <p:cViewPr varScale="1">
        <p:scale>
          <a:sx n="72" d="100"/>
          <a:sy n="72" d="100"/>
        </p:scale>
        <p:origin x="516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commentAuthors" Target="commentAuthors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18-May-19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10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11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32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15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8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66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84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98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73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75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6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56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727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06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615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038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957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895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133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48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300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4429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24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39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50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50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34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5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6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7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8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9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0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1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2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3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4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5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6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7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8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9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0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5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49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3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1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6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bg-BG"/>
              <a:t>Редакт. стил загл. образец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91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9" r:id="rId20"/>
    <p:sldLayoutId id="2147483690" r:id="rId21"/>
    <p:sldLayoutId id="2147483693" r:id="rId22"/>
    <p:sldLayoutId id="2147483694" r:id="rId2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ASCI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unicode-table.com/en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judge.softuni.bg/Contests/Compete/Index/1015#3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4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5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6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9.png"/><Relationship Id="rId26" Type="http://schemas.openxmlformats.org/officeDocument/2006/relationships/image" Target="../media/image53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48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5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7.png"/><Relationship Id="rId22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5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7.gif"/><Relationship Id="rId4" Type="http://schemas.openxmlformats.org/officeDocument/2006/relationships/image" Target="../media/image54.jpeg"/><Relationship Id="rId9" Type="http://schemas.openxmlformats.org/officeDocument/2006/relationships/hyperlink" Target="https://www.lukanet.com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js-book.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5"/>
            </a:pP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928" y="2161208"/>
            <a:ext cx="4688840" cy="26787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let a = </a:t>
            </a:r>
            <a:r>
              <a:rPr lang="bg-BG" dirty="0"/>
              <a:t>"</a:t>
            </a:r>
            <a:r>
              <a:rPr lang="en-US" dirty="0"/>
              <a:t>a</a:t>
            </a:r>
            <a:r>
              <a:rPr lang="bg-BG" dirty="0"/>
              <a:t>"</a:t>
            </a:r>
            <a:r>
              <a:rPr lang="en-US" dirty="0"/>
              <a:t>.charCodeAt(0);</a:t>
            </a:r>
          </a:p>
          <a:p>
            <a:r>
              <a:rPr lang="en-US" dirty="0"/>
              <a:t>while (a &lt; 100){</a:t>
            </a:r>
          </a:p>
          <a:p>
            <a:r>
              <a:rPr lang="en-US" dirty="0"/>
              <a:t>  console.log(a);</a:t>
            </a:r>
          </a:p>
          <a:p>
            <a:r>
              <a:rPr lang="en-US" dirty="0"/>
              <a:t>  a++;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BF6C72-1260-45DB-91D5-E842BC49A9CF}"/>
              </a:ext>
            </a:extLst>
          </p:cNvPr>
          <p:cNvGrpSpPr/>
          <p:nvPr/>
        </p:nvGrpSpPr>
        <p:grpSpPr>
          <a:xfrm>
            <a:off x="5374344" y="3881074"/>
            <a:ext cx="3020733" cy="1842391"/>
            <a:chOff x="4853226" y="4595686"/>
            <a:chExt cx="3783702" cy="2438818"/>
          </a:xfrm>
        </p:grpSpPr>
        <p:sp>
          <p:nvSpPr>
            <p:cNvPr id="21" name="Speech Bubble: Oval 20">
              <a:extLst>
                <a:ext uri="{FF2B5EF4-FFF2-40B4-BE49-F238E27FC236}">
                  <a16:creationId xmlns:a16="http://schemas.microsoft.com/office/drawing/2014/main" id="{688F7323-5576-4634-A328-DF0F62DB351D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7D45C3-F652-4CE4-B0CE-326E690B5B27}"/>
                </a:ext>
              </a:extLst>
            </p:cNvPr>
            <p:cNvSpPr txBox="1"/>
            <p:nvPr/>
          </p:nvSpPr>
          <p:spPr>
            <a:xfrm>
              <a:off x="4853226" y="5283694"/>
              <a:ext cx="3743045" cy="106279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800" b="1" dirty="0">
                  <a:solidFill>
                    <a:schemeClr val="bg2"/>
                  </a:solidFill>
                </a:rPr>
                <a:t>ааа</a:t>
              </a:r>
              <a:endParaRPr lang="en-US" sz="3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78CEAB-8F66-4D7D-88AB-529D5DB002C9}"/>
              </a:ext>
            </a:extLst>
          </p:cNvPr>
          <p:cNvGrpSpPr/>
          <p:nvPr/>
        </p:nvGrpSpPr>
        <p:grpSpPr>
          <a:xfrm>
            <a:off x="8552398" y="4441800"/>
            <a:ext cx="3189816" cy="1375891"/>
            <a:chOff x="1018969" y="2214332"/>
            <a:chExt cx="4114800" cy="1493675"/>
          </a:xfrm>
        </p:grpSpPr>
        <p:sp>
          <p:nvSpPr>
            <p:cNvPr id="33" name="Speech Bubble: Rectangle with Corners Rounded 32">
              <a:extLst>
                <a:ext uri="{FF2B5EF4-FFF2-40B4-BE49-F238E27FC236}">
                  <a16:creationId xmlns:a16="http://schemas.microsoft.com/office/drawing/2014/main" id="{8AD4347B-8BCE-4E29-88F1-CF55DB58339F}"/>
                </a:ext>
              </a:extLst>
            </p:cNvPr>
            <p:cNvSpPr/>
            <p:nvPr/>
          </p:nvSpPr>
          <p:spPr bwMode="auto">
            <a:xfrm>
              <a:off x="1018969" y="2214332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2957C2A-36C0-40C7-AF05-39B4227EA2EB}"/>
                </a:ext>
              </a:extLst>
            </p:cNvPr>
            <p:cNvSpPr txBox="1"/>
            <p:nvPr/>
          </p:nvSpPr>
          <p:spPr>
            <a:xfrm>
              <a:off x="1023539" y="2269410"/>
              <a:ext cx="4070632" cy="14128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200" dirty="0"/>
                <a:t>Грешка при компилация</a:t>
              </a:r>
              <a:endParaRPr lang="en-US" sz="32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4192D81-AE56-4FAD-A009-6EB99E8BD1EF}"/>
              </a:ext>
            </a:extLst>
          </p:cNvPr>
          <p:cNvGrpSpPr/>
          <p:nvPr/>
        </p:nvGrpSpPr>
        <p:grpSpPr>
          <a:xfrm>
            <a:off x="8720198" y="2750083"/>
            <a:ext cx="2511439" cy="1130991"/>
            <a:chOff x="8923855" y="2302916"/>
            <a:chExt cx="3037711" cy="1266985"/>
          </a:xfrm>
        </p:grpSpPr>
        <p:sp>
          <p:nvSpPr>
            <p:cNvPr id="36" name="Speech Bubble: Rectangle with Corners Rounded 35">
              <a:extLst>
                <a:ext uri="{FF2B5EF4-FFF2-40B4-BE49-F238E27FC236}">
                  <a16:creationId xmlns:a16="http://schemas.microsoft.com/office/drawing/2014/main" id="{E237E8F2-5465-4720-A451-D1673B037D8B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2226057-C45A-49CD-AEB4-41D65D2F8A11}"/>
                </a:ext>
              </a:extLst>
            </p:cNvPr>
            <p:cNvSpPr txBox="1"/>
            <p:nvPr/>
          </p:nvSpPr>
          <p:spPr>
            <a:xfrm>
              <a:off x="8923855" y="2507992"/>
              <a:ext cx="3037711" cy="8568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>
                  <a:solidFill>
                    <a:schemeClr val="bg2"/>
                  </a:solidFill>
                </a:rPr>
                <a:t>abc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F3DB10F-C1A1-46A6-9664-67ED3BC3C41D}"/>
              </a:ext>
            </a:extLst>
          </p:cNvPr>
          <p:cNvGrpSpPr/>
          <p:nvPr/>
        </p:nvGrpSpPr>
        <p:grpSpPr>
          <a:xfrm>
            <a:off x="5791089" y="2013685"/>
            <a:ext cx="2722115" cy="1318665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39" name="Speech Bubble: Rectangle with Corners Rounded 38">
              <a:extLst>
                <a:ext uri="{FF2B5EF4-FFF2-40B4-BE49-F238E27FC236}">
                  <a16:creationId xmlns:a16="http://schemas.microsoft.com/office/drawing/2014/main" id="{EE56C299-D28A-4AE5-9F7A-97CBA0769773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F7B4F7-EAB5-4EEE-8367-DE8A62D4010E}"/>
                </a:ext>
              </a:extLst>
            </p:cNvPr>
            <p:cNvSpPr txBox="1"/>
            <p:nvPr/>
          </p:nvSpPr>
          <p:spPr>
            <a:xfrm>
              <a:off x="1432440" y="4188317"/>
              <a:ext cx="4843423" cy="19534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200" dirty="0"/>
                <a:t>Безкраен цикъл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54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5"/>
            </a:pP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928" y="2161208"/>
            <a:ext cx="4688840" cy="271559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let a = </a:t>
            </a:r>
            <a:r>
              <a:rPr lang="bg-BG" dirty="0"/>
              <a:t>"</a:t>
            </a:r>
            <a:r>
              <a:rPr lang="en-US" dirty="0"/>
              <a:t>a</a:t>
            </a:r>
            <a:r>
              <a:rPr lang="bg-BG" dirty="0"/>
              <a:t>"</a:t>
            </a:r>
            <a:r>
              <a:rPr lang="en-US" dirty="0"/>
              <a:t>.charCodeAt(0);</a:t>
            </a:r>
          </a:p>
          <a:p>
            <a:r>
              <a:rPr lang="en-US" dirty="0"/>
              <a:t>while (a &lt; 100){</a:t>
            </a:r>
          </a:p>
          <a:p>
            <a:r>
              <a:rPr lang="en-US" dirty="0"/>
              <a:t>  console.log(a);</a:t>
            </a:r>
          </a:p>
          <a:p>
            <a:r>
              <a:rPr lang="en-US" dirty="0"/>
              <a:t>  a++;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BF6C72-1260-45DB-91D5-E842BC49A9CF}"/>
              </a:ext>
            </a:extLst>
          </p:cNvPr>
          <p:cNvGrpSpPr/>
          <p:nvPr/>
        </p:nvGrpSpPr>
        <p:grpSpPr>
          <a:xfrm>
            <a:off x="5374344" y="3881074"/>
            <a:ext cx="3020733" cy="1842391"/>
            <a:chOff x="4853226" y="4595686"/>
            <a:chExt cx="3783702" cy="2438818"/>
          </a:xfrm>
        </p:grpSpPr>
        <p:sp>
          <p:nvSpPr>
            <p:cNvPr id="21" name="Speech Bubble: Oval 20">
              <a:extLst>
                <a:ext uri="{FF2B5EF4-FFF2-40B4-BE49-F238E27FC236}">
                  <a16:creationId xmlns:a16="http://schemas.microsoft.com/office/drawing/2014/main" id="{688F7323-5576-4634-A328-DF0F62DB351D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7D45C3-F652-4CE4-B0CE-326E690B5B27}"/>
                </a:ext>
              </a:extLst>
            </p:cNvPr>
            <p:cNvSpPr txBox="1"/>
            <p:nvPr/>
          </p:nvSpPr>
          <p:spPr>
            <a:xfrm>
              <a:off x="4853226" y="5283694"/>
              <a:ext cx="3743045" cy="106279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800" b="1" dirty="0">
                  <a:solidFill>
                    <a:schemeClr val="bg2"/>
                  </a:solidFill>
                </a:rPr>
                <a:t>ааа</a:t>
              </a:r>
              <a:endParaRPr lang="en-US" sz="3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78CEAB-8F66-4D7D-88AB-529D5DB002C9}"/>
              </a:ext>
            </a:extLst>
          </p:cNvPr>
          <p:cNvGrpSpPr/>
          <p:nvPr/>
        </p:nvGrpSpPr>
        <p:grpSpPr>
          <a:xfrm>
            <a:off x="8552398" y="4441800"/>
            <a:ext cx="3189816" cy="1375891"/>
            <a:chOff x="1018969" y="2214332"/>
            <a:chExt cx="4114800" cy="1493675"/>
          </a:xfrm>
        </p:grpSpPr>
        <p:sp>
          <p:nvSpPr>
            <p:cNvPr id="33" name="Speech Bubble: Rectangle with Corners Rounded 32">
              <a:extLst>
                <a:ext uri="{FF2B5EF4-FFF2-40B4-BE49-F238E27FC236}">
                  <a16:creationId xmlns:a16="http://schemas.microsoft.com/office/drawing/2014/main" id="{8AD4347B-8BCE-4E29-88F1-CF55DB58339F}"/>
                </a:ext>
              </a:extLst>
            </p:cNvPr>
            <p:cNvSpPr/>
            <p:nvPr/>
          </p:nvSpPr>
          <p:spPr bwMode="auto">
            <a:xfrm>
              <a:off x="1018969" y="2214332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2957C2A-36C0-40C7-AF05-39B4227EA2EB}"/>
                </a:ext>
              </a:extLst>
            </p:cNvPr>
            <p:cNvSpPr txBox="1"/>
            <p:nvPr/>
          </p:nvSpPr>
          <p:spPr>
            <a:xfrm>
              <a:off x="1023539" y="2269410"/>
              <a:ext cx="4070632" cy="14128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200" dirty="0"/>
                <a:t>Грешка при компилация</a:t>
              </a:r>
              <a:endParaRPr lang="en-US" sz="32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4192D81-AE56-4FAD-A009-6EB99E8BD1EF}"/>
              </a:ext>
            </a:extLst>
          </p:cNvPr>
          <p:cNvGrpSpPr/>
          <p:nvPr/>
        </p:nvGrpSpPr>
        <p:grpSpPr>
          <a:xfrm>
            <a:off x="8720198" y="2750083"/>
            <a:ext cx="2511439" cy="1130991"/>
            <a:chOff x="8923855" y="2302916"/>
            <a:chExt cx="3037711" cy="1266985"/>
          </a:xfrm>
        </p:grpSpPr>
        <p:sp>
          <p:nvSpPr>
            <p:cNvPr id="36" name="Speech Bubble: Rectangle with Corners Rounded 35">
              <a:extLst>
                <a:ext uri="{FF2B5EF4-FFF2-40B4-BE49-F238E27FC236}">
                  <a16:creationId xmlns:a16="http://schemas.microsoft.com/office/drawing/2014/main" id="{E237E8F2-5465-4720-A451-D1673B037D8B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2226057-C45A-49CD-AEB4-41D65D2F8A11}"/>
                </a:ext>
              </a:extLst>
            </p:cNvPr>
            <p:cNvSpPr txBox="1"/>
            <p:nvPr/>
          </p:nvSpPr>
          <p:spPr>
            <a:xfrm>
              <a:off x="8923855" y="2507992"/>
              <a:ext cx="3037711" cy="8568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>
                  <a:solidFill>
                    <a:schemeClr val="bg2"/>
                  </a:solidFill>
                </a:rPr>
                <a:t>abc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F3DB10F-C1A1-46A6-9664-67ED3BC3C41D}"/>
              </a:ext>
            </a:extLst>
          </p:cNvPr>
          <p:cNvGrpSpPr/>
          <p:nvPr/>
        </p:nvGrpSpPr>
        <p:grpSpPr>
          <a:xfrm>
            <a:off x="5791089" y="2013685"/>
            <a:ext cx="2722115" cy="1318665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39" name="Speech Bubble: Rectangle with Corners Rounded 38">
              <a:extLst>
                <a:ext uri="{FF2B5EF4-FFF2-40B4-BE49-F238E27FC236}">
                  <a16:creationId xmlns:a16="http://schemas.microsoft.com/office/drawing/2014/main" id="{EE56C299-D28A-4AE5-9F7A-97CBA0769773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F7B4F7-EAB5-4EEE-8367-DE8A62D4010E}"/>
                </a:ext>
              </a:extLst>
            </p:cNvPr>
            <p:cNvSpPr txBox="1"/>
            <p:nvPr/>
          </p:nvSpPr>
          <p:spPr>
            <a:xfrm>
              <a:off x="1432440" y="4188317"/>
              <a:ext cx="4843423" cy="19534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200" dirty="0"/>
                <a:t>Безкраен цикъл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507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75747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3664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pb-feb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3212" y="1371600"/>
            <a:ext cx="8180332" cy="27432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200" dirty="0"/>
              <a:t>-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онструкция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 и преобразуване на типове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bg-BG" sz="3200" dirty="0"/>
              <a:t>Техники за използване на </a:t>
            </a:r>
            <a:r>
              <a:rPr lang="en-US" sz="3200" dirty="0"/>
              <a:t>for-</a:t>
            </a:r>
            <a:r>
              <a:rPr lang="bg-BG" sz="3200" dirty="0"/>
              <a:t>цикли</a:t>
            </a: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84212" y="5486400"/>
            <a:ext cx="10958928" cy="499819"/>
          </a:xfrm>
        </p:spPr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916" y="1524000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Можем да повтаряме действия до определен момент чрез </a:t>
            </a:r>
            <a:br>
              <a:rPr lang="en-US" sz="3000" dirty="0"/>
            </a:b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-</a:t>
            </a:r>
            <a:r>
              <a:rPr lang="bg-BG" sz="30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/>
              <a:t>-цикъл</a:t>
            </a:r>
            <a:r>
              <a:rPr lang="en-US" dirty="0"/>
              <a:t> -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18921" y="3268032"/>
            <a:ext cx="6400800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(let i = 1; i &lt;= 10; i++){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84212" y="2269070"/>
            <a:ext cx="2933797" cy="878660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11868" y="2292365"/>
            <a:ext cx="2191890" cy="775606"/>
          </a:xfrm>
          <a:prstGeom prst="wedgeRoundRectCallout">
            <a:avLst>
              <a:gd name="adj1" fmla="val -31763"/>
              <a:gd name="adj2" fmla="val 7721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89617" y="2329221"/>
            <a:ext cx="1981200" cy="878660"/>
          </a:xfrm>
          <a:prstGeom prst="wedgeRoundRectCallout">
            <a:avLst>
              <a:gd name="adj1" fmla="val -62436"/>
              <a:gd name="adj2" fmla="val 6066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217" y="3831354"/>
            <a:ext cx="3200400" cy="878660"/>
          </a:xfrm>
          <a:prstGeom prst="wedgeRoundRectCallout">
            <a:avLst>
              <a:gd name="adj1" fmla="val -59042"/>
              <a:gd name="adj2" fmla="val -5330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Инкрементация на индекса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(i)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978" y="5008150"/>
            <a:ext cx="5663639" cy="926029"/>
          </a:xfrm>
          <a:prstGeom prst="wedgeRoundRectCallout">
            <a:avLst>
              <a:gd name="adj1" fmla="val -62391"/>
              <a:gd name="adj2" fmla="val -5168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Тяло на цикъла: блок от код за 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284237" y="4413146"/>
            <a:ext cx="2971975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Извежда числата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всяко на нов ред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от 1 до 100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https://judge.softuni.bg/Contests/Compete/Index/1015#0</a:t>
            </a:r>
            <a:endParaRPr lang="en-US" dirty="0"/>
          </a:p>
        </p:txBody>
      </p:sp>
      <p:pic>
        <p:nvPicPr>
          <p:cNvPr id="7" name="Picture 6" descr="Ð ÐµÐ·ÑÐ»ÑÐ°Ñ Ñ Ð¸Ð·Ð¾Ð±ÑÐ°Ð¶ÐµÐ½Ð¸Ðµ Ð·Ð° loops png transparent">
            <a:extLst>
              <a:ext uri="{FF2B5EF4-FFF2-40B4-BE49-F238E27FC236}">
                <a16:creationId xmlns:a16="http://schemas.microsoft.com/office/drawing/2014/main" id="{3DECED02-EF70-4E0E-85E4-93CCC9AF0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25" y="3429000"/>
            <a:ext cx="4572000" cy="220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93D23E3-AF9D-45E8-98A8-36FB1379EE5F}"/>
              </a:ext>
            </a:extLst>
          </p:cNvPr>
          <p:cNvGrpSpPr/>
          <p:nvPr/>
        </p:nvGrpSpPr>
        <p:grpSpPr>
          <a:xfrm>
            <a:off x="1974858" y="2703069"/>
            <a:ext cx="1591782" cy="579642"/>
            <a:chOff x="1998659" y="2457336"/>
            <a:chExt cx="1484318" cy="62358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4BDC6B-685B-4F12-8FE3-3C2CB18F4EAF}"/>
                </a:ext>
              </a:extLst>
            </p:cNvPr>
            <p:cNvSpPr/>
            <p:nvPr/>
          </p:nvSpPr>
          <p:spPr bwMode="auto">
            <a:xfrm>
              <a:off x="1998659" y="2527401"/>
              <a:ext cx="1484318" cy="52679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261FAD1-5897-489F-A9C7-CAD051880ED7}"/>
                </a:ext>
              </a:extLst>
            </p:cNvPr>
            <p:cNvSpPr txBox="1"/>
            <p:nvPr/>
          </p:nvSpPr>
          <p:spPr>
            <a:xfrm>
              <a:off x="2261195" y="2457336"/>
              <a:ext cx="1020780" cy="6235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 </a:t>
              </a:r>
              <a:r>
                <a:rPr lang="en-US" sz="2200" dirty="0">
                  <a:solidFill>
                    <a:srgbClr val="FDFFFF"/>
                  </a:solidFill>
                </a:rPr>
                <a:t>i = 1</a:t>
              </a:r>
              <a:endParaRPr lang="bg-BG" sz="22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19B8B90-DD27-420D-A3C6-8091885A34D7}"/>
              </a:ext>
            </a:extLst>
          </p:cNvPr>
          <p:cNvGrpSpPr/>
          <p:nvPr/>
        </p:nvGrpSpPr>
        <p:grpSpPr>
          <a:xfrm>
            <a:off x="2029205" y="3612079"/>
            <a:ext cx="1485907" cy="944561"/>
            <a:chOff x="2014345" y="3870685"/>
            <a:chExt cx="1485907" cy="944561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77CD8B46-1467-4408-8194-11062DEF7684}"/>
                </a:ext>
              </a:extLst>
            </p:cNvPr>
            <p:cNvSpPr/>
            <p:nvPr/>
          </p:nvSpPr>
          <p:spPr bwMode="auto">
            <a:xfrm>
              <a:off x="2014345" y="3870685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AC98DE0-CB63-47CB-94A3-A71EB36762D0}"/>
                </a:ext>
              </a:extLst>
            </p:cNvPr>
            <p:cNvSpPr txBox="1"/>
            <p:nvPr/>
          </p:nvSpPr>
          <p:spPr>
            <a:xfrm>
              <a:off x="2150962" y="4029836"/>
              <a:ext cx="1295606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rgbClr val="FDFFFF"/>
                  </a:solidFill>
                </a:rPr>
                <a:t>i &lt;= 100</a:t>
              </a:r>
              <a:endParaRPr lang="bg-BG" sz="2200" dirty="0">
                <a:solidFill>
                  <a:srgbClr val="FDFFFF"/>
                </a:solidFill>
              </a:endParaRP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3D09C9-89C1-438C-B177-AE238D923EB5}"/>
              </a:ext>
            </a:extLst>
          </p:cNvPr>
          <p:cNvCxnSpPr/>
          <p:nvPr/>
        </p:nvCxnSpPr>
        <p:spPr>
          <a:xfrm>
            <a:off x="2760951" y="3287151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B3ED4BE-7240-40FB-8F51-18A8BA734915}"/>
              </a:ext>
            </a:extLst>
          </p:cNvPr>
          <p:cNvSpPr txBox="1"/>
          <p:nvPr/>
        </p:nvSpPr>
        <p:spPr>
          <a:xfrm>
            <a:off x="3319617" y="3612175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5D375F6-5751-416F-9F2E-C7FFA6EFAC93}"/>
              </a:ext>
            </a:extLst>
          </p:cNvPr>
          <p:cNvCxnSpPr>
            <a:cxnSpLocks/>
          </p:cNvCxnSpPr>
          <p:nvPr/>
        </p:nvCxnSpPr>
        <p:spPr>
          <a:xfrm flipV="1">
            <a:off x="3517315" y="4073254"/>
            <a:ext cx="614406" cy="133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EC7B85C4-ED72-403C-9C92-E9A7BF2D83D2}"/>
              </a:ext>
            </a:extLst>
          </p:cNvPr>
          <p:cNvSpPr/>
          <p:nvPr/>
        </p:nvSpPr>
        <p:spPr bwMode="auto">
          <a:xfrm>
            <a:off x="4116061" y="3782831"/>
            <a:ext cx="1770680" cy="46166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A00DDE4C-0E13-49B6-BF35-9E6FF0FBF18C}"/>
              </a:ext>
            </a:extLst>
          </p:cNvPr>
          <p:cNvSpPr/>
          <p:nvPr/>
        </p:nvSpPr>
        <p:spPr bwMode="auto">
          <a:xfrm>
            <a:off x="1939456" y="4952259"/>
            <a:ext cx="1690519" cy="57964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DD365AF-27C4-4D4B-AB03-7D2A5E04E687}"/>
              </a:ext>
            </a:extLst>
          </p:cNvPr>
          <p:cNvCxnSpPr/>
          <p:nvPr/>
        </p:nvCxnSpPr>
        <p:spPr>
          <a:xfrm>
            <a:off x="2775191" y="4558064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29D0A8B-D108-468B-9872-8C887D732929}"/>
              </a:ext>
            </a:extLst>
          </p:cNvPr>
          <p:cNvSpPr txBox="1"/>
          <p:nvPr/>
        </p:nvSpPr>
        <p:spPr>
          <a:xfrm>
            <a:off x="2835397" y="4418421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06F74FA-CED4-44B8-8121-54E01ADD0A56}"/>
              </a:ext>
            </a:extLst>
          </p:cNvPr>
          <p:cNvCxnSpPr>
            <a:cxnSpLocks/>
            <a:stCxn id="37" idx="5"/>
            <a:endCxn id="31" idx="1"/>
          </p:cNvCxnSpPr>
          <p:nvPr/>
        </p:nvCxnSpPr>
        <p:spPr>
          <a:xfrm rot="10800000" flipH="1">
            <a:off x="2011911" y="4084360"/>
            <a:ext cx="17294" cy="1157720"/>
          </a:xfrm>
          <a:prstGeom prst="bentConnector3">
            <a:avLst>
              <a:gd name="adj1" fmla="val -36914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98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4" grpId="0"/>
      <p:bldP spid="36" grpId="0" animBg="1"/>
      <p:bldP spid="37" grpId="0" animBg="1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 txBox="1">
            <a:spLocks/>
          </p:cNvSpPr>
          <p:nvPr/>
        </p:nvSpPr>
        <p:spPr>
          <a:xfrm>
            <a:off x="207846" y="1172786"/>
            <a:ext cx="11804822" cy="5570355"/>
          </a:xfrm>
          <a:prstGeom prst="rect">
            <a:avLst/>
          </a:prstGeom>
          <a:noFill/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dirty="0"/>
              <a:t>Символите, които използваме се представят като числа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Поместени са в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таблицата</a:t>
            </a:r>
          </a:p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знак и неговата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</a:t>
            </a:r>
            <a:r>
              <a:rPr lang="bg-BG" dirty="0"/>
              <a:t>таблица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7EBF7-E4C0-451A-A151-0EFED90A30E6}"/>
              </a:ext>
            </a:extLst>
          </p:cNvPr>
          <p:cNvSpPr/>
          <p:nvPr/>
        </p:nvSpPr>
        <p:spPr>
          <a:xfrm>
            <a:off x="379621" y="6259812"/>
            <a:ext cx="1104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hlinkClick r:id="rId3"/>
              </a:rPr>
              <a:t>Пълна информация за </a:t>
            </a:r>
            <a:r>
              <a:rPr lang="en-US" dirty="0">
                <a:hlinkClick r:id="rId3"/>
              </a:rPr>
              <a:t>ASCII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342900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E19C38-D408-4FFA-BEA3-DEF1BD79DBAB}"/>
              </a:ext>
            </a:extLst>
          </p:cNvPr>
          <p:cNvSpPr/>
          <p:nvPr/>
        </p:nvSpPr>
        <p:spPr>
          <a:xfrm>
            <a:off x="2158234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92E4B07-3D92-45B2-93F5-74901F4EC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342900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97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24DB6C6-0DFD-4B53-8A17-8481BA82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4263385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@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2A11FB7-DF78-4B95-9F33-C0F7BFA6F888}"/>
              </a:ext>
            </a:extLst>
          </p:cNvPr>
          <p:cNvSpPr/>
          <p:nvPr/>
        </p:nvSpPr>
        <p:spPr>
          <a:xfrm>
            <a:off x="2158234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2F3CD2A-1E20-41E4-BD73-CCD18BAC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4309665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64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D944AB8-93C3-47E1-84BF-672D81FC7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4281852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96050E-4F57-4890-8E0E-87F00103E038}"/>
              </a:ext>
            </a:extLst>
          </p:cNvPr>
          <p:cNvSpPr/>
          <p:nvPr/>
        </p:nvSpPr>
        <p:spPr>
          <a:xfrm>
            <a:off x="6110257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CDDEEFF1-1497-4F27-86FA-42D28640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34" y="4281852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464E493-7F92-4663-A4AB-3AE0D1323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3410533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8942F8-649E-4F1C-82EF-2ABA540929AF}"/>
              </a:ext>
            </a:extLst>
          </p:cNvPr>
          <p:cNvSpPr/>
          <p:nvPr/>
        </p:nvSpPr>
        <p:spPr>
          <a:xfrm>
            <a:off x="6110257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5DC337B-522E-41CD-93DA-C44E6FAA4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34" y="3410533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204250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 txBox="1">
            <a:spLocks/>
          </p:cNvSpPr>
          <p:nvPr/>
        </p:nvSpPr>
        <p:spPr>
          <a:xfrm>
            <a:off x="196715" y="1287645"/>
            <a:ext cx="11804822" cy="5570355"/>
          </a:xfrm>
          <a:prstGeom prst="rect">
            <a:avLst/>
          </a:prstGeom>
          <a:noFill/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dirty="0"/>
              <a:t>Съвременен вариант на </a:t>
            </a:r>
            <a:r>
              <a:rPr lang="en-US" dirty="0"/>
              <a:t>ASCII </a:t>
            </a:r>
            <a:r>
              <a:rPr lang="bg-BG" dirty="0"/>
              <a:t>таблицата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 Съдържа 137 439 знака и обхваща 146 писмености </a:t>
            </a:r>
          </a:p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знак и неговата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Unicode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Unicode </a:t>
            </a:r>
            <a:r>
              <a:rPr lang="bg-BG" dirty="0"/>
              <a:t>таблица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7EBF7-E4C0-451A-A151-0EFED90A30E6}"/>
              </a:ext>
            </a:extLst>
          </p:cNvPr>
          <p:cNvSpPr/>
          <p:nvPr/>
        </p:nvSpPr>
        <p:spPr>
          <a:xfrm>
            <a:off x="379621" y="6259812"/>
            <a:ext cx="1104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hlinkClick r:id="rId3"/>
              </a:rPr>
              <a:t>Пълна информация за </a:t>
            </a:r>
            <a:r>
              <a:rPr lang="en-US" dirty="0">
                <a:hlinkClick r:id="rId3"/>
              </a:rPr>
              <a:t>Unicode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3603029"/>
            <a:ext cx="1797988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'\u005A'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E19C38-D408-4FFA-BEA3-DEF1BD79DBAB}"/>
              </a:ext>
            </a:extLst>
          </p:cNvPr>
          <p:cNvSpPr/>
          <p:nvPr/>
        </p:nvSpPr>
        <p:spPr>
          <a:xfrm>
            <a:off x="3091800" y="379354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92E4B07-3D92-45B2-93F5-74901F4EC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3581" y="3609059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Z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24DB6C6-0DFD-4B53-8A17-8481BA82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4419600"/>
            <a:ext cx="1797988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'\u00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E'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2A11FB7-DF78-4B95-9F33-C0F7BFA6F888}"/>
              </a:ext>
            </a:extLst>
          </p:cNvPr>
          <p:cNvSpPr/>
          <p:nvPr/>
        </p:nvSpPr>
        <p:spPr>
          <a:xfrm>
            <a:off x="3091800" y="4589712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2F3CD2A-1E20-41E4-BD73-CCD18BAC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3581" y="4419600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~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96050E-4F57-4890-8E0E-87F00103E038}"/>
              </a:ext>
            </a:extLst>
          </p:cNvPr>
          <p:cNvSpPr/>
          <p:nvPr/>
        </p:nvSpPr>
        <p:spPr>
          <a:xfrm>
            <a:off x="7081232" y="4561436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CDDEEFF1-1497-4F27-86FA-42D28640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330" y="4401421"/>
            <a:ext cx="864422" cy="6088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dirty="0"/>
              <a:t>µ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8942F8-649E-4F1C-82EF-2ABA540929AF}"/>
              </a:ext>
            </a:extLst>
          </p:cNvPr>
          <p:cNvSpPr/>
          <p:nvPr/>
        </p:nvSpPr>
        <p:spPr>
          <a:xfrm>
            <a:off x="7085173" y="379354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5DC337B-522E-41CD-93DA-C44E6FAA4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3253" y="3567633"/>
            <a:ext cx="864422" cy="6432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¢</a:t>
            </a:r>
            <a:endParaRPr lang="en-US" sz="3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8AE1CB25-8479-4033-BA72-C2F86FC5C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3603028"/>
            <a:ext cx="1797988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'\u00A2'</a:t>
            </a: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596C6B46-73C8-4AAC-83AC-D98EEDC54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812" y="4436736"/>
            <a:ext cx="1797988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'\u00B5'</a:t>
            </a:r>
          </a:p>
        </p:txBody>
      </p:sp>
    </p:spTree>
    <p:extLst>
      <p:ext uri="{BB962C8B-B14F-4D97-AF65-F5344CB8AC3E}">
        <p14:creationId xmlns:p14="http://schemas.microsoft.com/office/powerpoint/2010/main" val="319952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4696" y="2466148"/>
            <a:ext cx="5545890" cy="26787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let i = 0;</a:t>
            </a:r>
          </a:p>
          <a:p>
            <a:r>
              <a:rPr lang="en-US" dirty="0"/>
              <a:t>while(i &lt;= 5){</a:t>
            </a:r>
          </a:p>
          <a:p>
            <a:r>
              <a:rPr lang="en-US" dirty="0"/>
              <a:t>  console.log("SoftUni");</a:t>
            </a:r>
          </a:p>
          <a:p>
            <a:r>
              <a:rPr lang="en-US" dirty="0"/>
              <a:t>  i++;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76737" y="3886200"/>
            <a:ext cx="2715010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354866" y="4236216"/>
            <a:ext cx="2889113" cy="1758250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53583" y="2702446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95718" y="2172327"/>
            <a:ext cx="2515845" cy="1207412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81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можем да променяме типа на данните от число към символ и от символ към число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като използваме методите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fromCharCode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charCodeAt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Примери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символ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към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число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 обратно: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Преобразуване на типове данни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D8E2CF92-99EA-412A-B4D6-DA8D0E000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696" y="4260860"/>
            <a:ext cx="7928632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String.fromCharCode(67);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C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'C';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str.charCodeAt(0)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67</a:t>
            </a: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A90A823C-35A4-44C0-8C2B-91268324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412" y="5341872"/>
            <a:ext cx="5105400" cy="1089529"/>
          </a:xfrm>
          <a:prstGeom prst="wedgeRoundRectCallout">
            <a:avLst>
              <a:gd name="adj1" fmla="val -57178"/>
              <a:gd name="adj2" fmla="val 56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Полученият резултат в число е </a:t>
            </a:r>
            <a:r>
              <a:rPr lang="en-US" sz="2800" b="1" dirty="0">
                <a:solidFill>
                  <a:schemeClr val="bg2"/>
                </a:solidFill>
              </a:rPr>
              <a:t>ASCII </a:t>
            </a:r>
            <a:r>
              <a:rPr lang="bg-BG" sz="2800" b="1" dirty="0">
                <a:solidFill>
                  <a:schemeClr val="bg2"/>
                </a:solidFill>
              </a:rPr>
              <a:t>стойността на символа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938A4E-FE2A-4B2C-A009-1E35399EEAC4}"/>
              </a:ext>
            </a:extLst>
          </p:cNvPr>
          <p:cNvSpPr/>
          <p:nvPr/>
        </p:nvSpPr>
        <p:spPr>
          <a:xfrm>
            <a:off x="4920998" y="5439158"/>
            <a:ext cx="533400" cy="3810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938A4E-FE2A-4B2C-A009-1E35399EEAC4}"/>
              </a:ext>
            </a:extLst>
          </p:cNvPr>
          <p:cNvSpPr/>
          <p:nvPr/>
        </p:nvSpPr>
        <p:spPr>
          <a:xfrm>
            <a:off x="3657928" y="5439158"/>
            <a:ext cx="607684" cy="3810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A90A823C-35A4-44C0-8C2B-91268324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2" y="5972807"/>
            <a:ext cx="3370914" cy="619416"/>
          </a:xfrm>
          <a:prstGeom prst="wedgeRoundRectCallout">
            <a:avLst>
              <a:gd name="adj1" fmla="val 57681"/>
              <a:gd name="adj2" fmla="val -541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Индекс на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372658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8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Извежда буквите от латинската азбука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[a, z]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Всички латински букви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CBE479-F056-4BC9-B011-661EC2377AB0}"/>
              </a:ext>
            </a:extLst>
          </p:cNvPr>
          <p:cNvGrpSpPr/>
          <p:nvPr/>
        </p:nvGrpSpPr>
        <p:grpSpPr>
          <a:xfrm>
            <a:off x="4494214" y="2675951"/>
            <a:ext cx="1841977" cy="568007"/>
            <a:chOff x="4583128" y="2707280"/>
            <a:chExt cx="1831995" cy="72172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BDF8EBC-3C75-4B52-B0B1-E53DC4EE736D}"/>
                </a:ext>
              </a:extLst>
            </p:cNvPr>
            <p:cNvSpPr/>
            <p:nvPr/>
          </p:nvSpPr>
          <p:spPr bwMode="auto">
            <a:xfrm>
              <a:off x="4583128" y="2743200"/>
              <a:ext cx="1485906" cy="6858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E25064-52E1-489B-9A2B-4F51178FC068}"/>
                </a:ext>
              </a:extLst>
            </p:cNvPr>
            <p:cNvSpPr txBox="1"/>
            <p:nvPr/>
          </p:nvSpPr>
          <p:spPr>
            <a:xfrm>
              <a:off x="4812555" y="2707280"/>
              <a:ext cx="1602568" cy="6036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noProof="1">
                  <a:solidFill>
                    <a:schemeClr val="bg2"/>
                  </a:solidFill>
                  <a:cs typeface="Consolas" pitchFamily="49" charset="0"/>
                </a:rPr>
                <a:t>'</a:t>
              </a:r>
              <a:r>
                <a:rPr lang="en-US" dirty="0">
                  <a:solidFill>
                    <a:schemeClr val="bg2"/>
                  </a:solidFill>
                </a:rPr>
                <a:t>a</a:t>
              </a:r>
              <a:r>
                <a:rPr lang="en-US" noProof="1">
                  <a:solidFill>
                    <a:schemeClr val="bg2"/>
                  </a:solidFill>
                  <a:cs typeface="Consolas" pitchFamily="49" charset="0"/>
                </a:rPr>
                <a:t>'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46E152-A5D0-4703-AF6F-8B5780A8D23B}"/>
              </a:ext>
            </a:extLst>
          </p:cNvPr>
          <p:cNvGrpSpPr/>
          <p:nvPr/>
        </p:nvGrpSpPr>
        <p:grpSpPr>
          <a:xfrm>
            <a:off x="4393000" y="3655143"/>
            <a:ext cx="1894080" cy="1280701"/>
            <a:chOff x="4494212" y="4103736"/>
            <a:chExt cx="1894080" cy="1280701"/>
          </a:xfrm>
        </p:grpSpPr>
        <p:sp>
          <p:nvSpPr>
            <p:cNvPr id="37" name="Diamond 36">
              <a:extLst>
                <a:ext uri="{FF2B5EF4-FFF2-40B4-BE49-F238E27FC236}">
                  <a16:creationId xmlns:a16="http://schemas.microsoft.com/office/drawing/2014/main" id="{B8EE245C-1621-4445-B154-9269F838D976}"/>
                </a:ext>
              </a:extLst>
            </p:cNvPr>
            <p:cNvSpPr/>
            <p:nvPr/>
          </p:nvSpPr>
          <p:spPr bwMode="auto">
            <a:xfrm>
              <a:off x="4494212" y="4103736"/>
              <a:ext cx="1761889" cy="128070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00B332-B94A-4CB6-A09F-612B89D9788C}"/>
                </a:ext>
              </a:extLst>
            </p:cNvPr>
            <p:cNvSpPr txBox="1"/>
            <p:nvPr/>
          </p:nvSpPr>
          <p:spPr>
            <a:xfrm>
              <a:off x="4875212" y="4450113"/>
              <a:ext cx="1513080" cy="6036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rgbClr val="FDFFFF"/>
                  </a:solidFill>
                </a:rPr>
                <a:t>i</a:t>
              </a:r>
              <a:r>
                <a:rPr lang="en-US" sz="2400" dirty="0">
                  <a:solidFill>
                    <a:srgbClr val="FDFFFF"/>
                  </a:solidFill>
                </a:rPr>
                <a:t> &lt;= </a:t>
              </a:r>
              <a:r>
                <a:rPr lang="en-US" noProof="1">
                  <a:solidFill>
                    <a:schemeClr val="bg2"/>
                  </a:solidFill>
                  <a:cs typeface="Consolas" pitchFamily="49" charset="0"/>
                </a:rPr>
                <a:t>'z'</a:t>
              </a:r>
              <a:endParaRPr lang="bg-BG" sz="2400" dirty="0">
                <a:solidFill>
                  <a:srgbClr val="FDFFFF"/>
                </a:solidFill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0675F9A-28AD-40EE-9B55-8754EB3DF02A}"/>
              </a:ext>
            </a:extLst>
          </p:cNvPr>
          <p:cNvCxnSpPr/>
          <p:nvPr/>
        </p:nvCxnSpPr>
        <p:spPr>
          <a:xfrm>
            <a:off x="5254110" y="3250423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824F316-180B-401A-A6A8-25678A13D08D}"/>
              </a:ext>
            </a:extLst>
          </p:cNvPr>
          <p:cNvCxnSpPr/>
          <p:nvPr/>
        </p:nvCxnSpPr>
        <p:spPr>
          <a:xfrm>
            <a:off x="5273944" y="4940970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89C9BF4F-8D78-42CB-86DD-1081A9C6731B}"/>
              </a:ext>
            </a:extLst>
          </p:cNvPr>
          <p:cNvSpPr/>
          <p:nvPr/>
        </p:nvSpPr>
        <p:spPr bwMode="auto">
          <a:xfrm>
            <a:off x="4223761" y="5337516"/>
            <a:ext cx="2034906" cy="570726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i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Elbow Connector 37">
            <a:extLst>
              <a:ext uri="{FF2B5EF4-FFF2-40B4-BE49-F238E27FC236}">
                <a16:creationId xmlns:a16="http://schemas.microsoft.com/office/drawing/2014/main" id="{050FEF00-0696-4598-8A4A-6ECC85CF09F6}"/>
              </a:ext>
            </a:extLst>
          </p:cNvPr>
          <p:cNvCxnSpPr>
            <a:cxnSpLocks/>
            <a:stCxn id="41" idx="5"/>
          </p:cNvCxnSpPr>
          <p:nvPr/>
        </p:nvCxnSpPr>
        <p:spPr>
          <a:xfrm rot="10800000" flipH="1">
            <a:off x="4295102" y="4303321"/>
            <a:ext cx="106584" cy="1319558"/>
          </a:xfrm>
          <a:prstGeom prst="bentConnector4">
            <a:avLst>
              <a:gd name="adj1" fmla="val -605954"/>
              <a:gd name="adj2" fmla="val 1005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05E5269-8A97-4521-8463-6698C12CEA3A}"/>
              </a:ext>
            </a:extLst>
          </p:cNvPr>
          <p:cNvSpPr txBox="1"/>
          <p:nvPr/>
        </p:nvSpPr>
        <p:spPr>
          <a:xfrm>
            <a:off x="5982511" y="3831837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F6A02F-BE1D-4F3B-8926-C2313CD196AF}"/>
              </a:ext>
            </a:extLst>
          </p:cNvPr>
          <p:cNvCxnSpPr>
            <a:cxnSpLocks/>
          </p:cNvCxnSpPr>
          <p:nvPr/>
        </p:nvCxnSpPr>
        <p:spPr>
          <a:xfrm flipV="1">
            <a:off x="6144435" y="4295494"/>
            <a:ext cx="711977" cy="107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Terminator 44">
            <a:extLst>
              <a:ext uri="{FF2B5EF4-FFF2-40B4-BE49-F238E27FC236}">
                <a16:creationId xmlns:a16="http://schemas.microsoft.com/office/drawing/2014/main" id="{3558F298-D258-43A9-9D6C-CB4EA13A25ED}"/>
              </a:ext>
            </a:extLst>
          </p:cNvPr>
          <p:cNvSpPr/>
          <p:nvPr/>
        </p:nvSpPr>
        <p:spPr bwMode="auto">
          <a:xfrm>
            <a:off x="6877018" y="4052587"/>
            <a:ext cx="1819276" cy="485811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2A23D6-5B17-484A-80A8-058D5F6F073A}"/>
              </a:ext>
            </a:extLst>
          </p:cNvPr>
          <p:cNvSpPr txBox="1"/>
          <p:nvPr/>
        </p:nvSpPr>
        <p:spPr>
          <a:xfrm>
            <a:off x="5388860" y="4685225"/>
            <a:ext cx="871479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055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/>
      <p:bldP spid="45" grpId="0" animBg="1"/>
      <p:bldP spid="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dirty="0"/>
              <a:t>Получава</a:t>
            </a:r>
            <a:r>
              <a:rPr lang="bg-BG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 и ги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bg-BG" dirty="0"/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7438" y="4535594"/>
            <a:ext cx="879254" cy="15727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4672" y="516959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345" y="4630994"/>
            <a:ext cx="914399" cy="13126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4690" y="5020596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118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3832" y="4221619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7642" y="5055290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4135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4029" y="5055290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674C9D3-722B-4BBA-941F-B4EC8B4ABEAC}"/>
              </a:ext>
            </a:extLst>
          </p:cNvPr>
          <p:cNvGrpSpPr/>
          <p:nvPr/>
        </p:nvGrpSpPr>
        <p:grpSpPr>
          <a:xfrm>
            <a:off x="4799012" y="1752600"/>
            <a:ext cx="1842644" cy="944334"/>
            <a:chOff x="4615555" y="2118244"/>
            <a:chExt cx="1485906" cy="9443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84A6B92-32F9-47C8-9171-2E463D30E098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4C2319-4412-4391-B95C-A9BFA76ED019}"/>
                </a:ext>
              </a:extLst>
            </p:cNvPr>
            <p:cNvSpPr txBox="1"/>
            <p:nvPr/>
          </p:nvSpPr>
          <p:spPr>
            <a:xfrm>
              <a:off x="4665613" y="2118244"/>
              <a:ext cx="1385789" cy="9443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i = </a:t>
              </a:r>
              <a:r>
                <a:rPr lang="bg-BG" sz="2200" noProof="1">
                  <a:solidFill>
                    <a:schemeClr val="bg2"/>
                  </a:solidFill>
                </a:rPr>
                <a:t>1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sum = 0</a:t>
              </a:r>
              <a:endParaRPr lang="bg-BG" sz="2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805E3A4-F510-4257-9B65-2001AE76FB90}"/>
              </a:ext>
            </a:extLst>
          </p:cNvPr>
          <p:cNvGrpSpPr/>
          <p:nvPr/>
        </p:nvGrpSpPr>
        <p:grpSpPr>
          <a:xfrm>
            <a:off x="4820914" y="2973898"/>
            <a:ext cx="2187574" cy="1174255"/>
            <a:chOff x="4584696" y="3694194"/>
            <a:chExt cx="1848604" cy="944561"/>
          </a:xfrm>
        </p:grpSpPr>
        <p:sp>
          <p:nvSpPr>
            <p:cNvPr id="27" name="Diamond 26">
              <a:extLst>
                <a:ext uri="{FF2B5EF4-FFF2-40B4-BE49-F238E27FC236}">
                  <a16:creationId xmlns:a16="http://schemas.microsoft.com/office/drawing/2014/main" id="{47DEAA01-3E00-4044-9471-3761BFAAEBA0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139E96-ABA9-452B-A377-F96DFD494B9E}"/>
                </a:ext>
              </a:extLst>
            </p:cNvPr>
            <p:cNvSpPr txBox="1"/>
            <p:nvPr/>
          </p:nvSpPr>
          <p:spPr>
            <a:xfrm>
              <a:off x="4920220" y="3909676"/>
              <a:ext cx="1513080" cy="6036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rgbClr val="FDFFFF"/>
                  </a:solidFill>
                </a:rPr>
                <a:t>i</a:t>
              </a:r>
              <a:r>
                <a:rPr lang="en-US" sz="2400" dirty="0">
                  <a:solidFill>
                    <a:srgbClr val="FDFFFF"/>
                  </a:solidFill>
                </a:rPr>
                <a:t> &lt;=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bg-BG" sz="24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E21568C-D660-4457-951B-824B45A295AA}"/>
              </a:ext>
            </a:extLst>
          </p:cNvPr>
          <p:cNvGrpSpPr/>
          <p:nvPr/>
        </p:nvGrpSpPr>
        <p:grpSpPr>
          <a:xfrm>
            <a:off x="4462420" y="844907"/>
            <a:ext cx="2526925" cy="643895"/>
            <a:chOff x="4250494" y="464929"/>
            <a:chExt cx="2526925" cy="64389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BA6E851-65A6-4F70-85A9-FAC532C9CE6E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467266-D4E0-4198-9A95-1FC5F1CF6144}"/>
                </a:ext>
              </a:extLst>
            </p:cNvPr>
            <p:cNvSpPr txBox="1"/>
            <p:nvPr/>
          </p:nvSpPr>
          <p:spPr>
            <a:xfrm>
              <a:off x="4250494" y="464929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A1D5E07-227B-444B-9FE1-1C23414E1024}"/>
              </a:ext>
            </a:extLst>
          </p:cNvPr>
          <p:cNvCxnSpPr/>
          <p:nvPr/>
        </p:nvCxnSpPr>
        <p:spPr>
          <a:xfrm>
            <a:off x="5725882" y="1511441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C3F49E-1247-4190-9B2B-26711CAAE4C9}"/>
              </a:ext>
            </a:extLst>
          </p:cNvPr>
          <p:cNvCxnSpPr/>
          <p:nvPr/>
        </p:nvCxnSpPr>
        <p:spPr>
          <a:xfrm>
            <a:off x="5696614" y="2623008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C17EA19-54CE-4A02-8363-9F17BF4CBBCB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A9CA2-C610-4C81-A4E5-65F921A0B32A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986DF83-BCFC-4D44-807B-0FA7817D2053}"/>
              </a:ext>
            </a:extLst>
          </p:cNvPr>
          <p:cNvGrpSpPr/>
          <p:nvPr/>
        </p:nvGrpSpPr>
        <p:grpSpPr>
          <a:xfrm>
            <a:off x="4462312" y="4614668"/>
            <a:ext cx="2526925" cy="948646"/>
            <a:chOff x="4615555" y="2224880"/>
            <a:chExt cx="1485906" cy="74692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067B9F3-253E-41FA-8922-AFF5238D460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4E09360-6624-4B7A-8466-80CF02A465EF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5667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Read a number; </a:t>
              </a:r>
              <a:endParaRPr lang="en-US" sz="22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Add it to the sum</a:t>
              </a:r>
              <a:endParaRPr lang="en-US" sz="22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15DD39-C364-4C5C-9594-A86F5D1C577F}"/>
              </a:ext>
            </a:extLst>
          </p:cNvPr>
          <p:cNvCxnSpPr>
            <a:cxnSpLocks/>
          </p:cNvCxnSpPr>
          <p:nvPr/>
        </p:nvCxnSpPr>
        <p:spPr>
          <a:xfrm>
            <a:off x="5706603" y="4185392"/>
            <a:ext cx="0" cy="4056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7">
            <a:extLst>
              <a:ext uri="{FF2B5EF4-FFF2-40B4-BE49-F238E27FC236}">
                <a16:creationId xmlns:a16="http://schemas.microsoft.com/office/drawing/2014/main" id="{48445921-9C81-45E4-AEE9-1B58EFFEBC44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rot="10800000" flipH="1">
            <a:off x="4462312" y="3561027"/>
            <a:ext cx="358602" cy="1527965"/>
          </a:xfrm>
          <a:prstGeom prst="bentConnector3">
            <a:avLst>
              <a:gd name="adj1" fmla="val -984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0EBF348-2A3D-49E7-A107-781C3557F96D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42" name="Flowchart: Terminator 41">
            <a:extLst>
              <a:ext uri="{FF2B5EF4-FFF2-40B4-BE49-F238E27FC236}">
                <a16:creationId xmlns:a16="http://schemas.microsoft.com/office/drawing/2014/main" id="{6B818FA8-599C-4B2B-8269-F774199CEF01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639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1" grpId="0"/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000" dirty="0"/>
              <a:t>Чете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на брой цели числа</a:t>
            </a:r>
            <a:endParaRPr lang="en-US" sz="2800" dirty="0"/>
          </a:p>
          <a:p>
            <a:pPr lvl="1"/>
            <a:r>
              <a:rPr lang="bg-BG" sz="3000" dirty="0"/>
              <a:t>Принтира най-голямото и </a:t>
            </a:r>
            <a:br>
              <a:rPr lang="en-US" sz="3000" dirty="0"/>
            </a:br>
            <a:r>
              <a:rPr lang="bg-BG" sz="3000" dirty="0"/>
              <a:t>най-малкото</a:t>
            </a:r>
            <a:r>
              <a:rPr lang="en-US" sz="3000" dirty="0"/>
              <a:t> </a:t>
            </a:r>
            <a:r>
              <a:rPr lang="bg-BG" sz="3000" dirty="0"/>
              <a:t>число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цели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1293812" y="4196498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  <a:p>
                <a:endPara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03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цели числа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6368" y="1273248"/>
            <a:ext cx="10216088" cy="47397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function numberSequence(input) {</a:t>
            </a:r>
            <a:endParaRPr lang="bg-BG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let maxNumber = Number.MIN_SAFE_INTEGER;</a:t>
            </a:r>
          </a:p>
          <a:p>
            <a:r>
              <a:rPr lang="bg-BG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let minNumber = Number.MAX_SAFE_INTEGER;</a:t>
            </a:r>
          </a:p>
          <a:p>
            <a:r>
              <a:rPr lang="bg-BG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let n = Number(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input.shift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bg-BG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(let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&lt; n;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++)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0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let number = Number(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input.shift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bg-BG" sz="20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if (number &lt; minNumber) {</a:t>
            </a:r>
          </a:p>
          <a:p>
            <a:r>
              <a:rPr lang="bg-BG" sz="2000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minNumber = number;</a:t>
            </a:r>
          </a:p>
          <a:p>
            <a:r>
              <a:rPr lang="bg-BG" sz="20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bg-BG" sz="20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if (number &gt; maxNumber) {</a:t>
            </a:r>
          </a:p>
          <a:p>
            <a:r>
              <a:rPr lang="bg-BG" sz="2000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maxNumber = number;</a:t>
            </a:r>
          </a:p>
          <a:p>
            <a:r>
              <a:rPr lang="bg-BG" sz="20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//TODO: print the output</a:t>
            </a:r>
            <a:endParaRPr lang="bg-BG" sz="20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Правоъгълник 2"/>
          <p:cNvSpPr/>
          <p:nvPr/>
        </p:nvSpPr>
        <p:spPr>
          <a:xfrm>
            <a:off x="451771" y="6320784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https://judge.softuni.bg/Contests/Compete/Index/1015#3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7400573" y="1464308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924" y="2020228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9610216" y="3307871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21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464115" y="5043888"/>
            <a:ext cx="2285999" cy="537833"/>
            <a:chOff x="4784210" y="1564624"/>
            <a:chExt cx="2133600" cy="558323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96018" y="1564624"/>
              <a:ext cx="1327254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input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 flipH="1">
            <a:off x="6113809" y="2067621"/>
            <a:ext cx="6421" cy="3111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816235" y="2362200"/>
            <a:ext cx="2595147" cy="1524000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 n</a:t>
              </a: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81838" y="2886801"/>
            <a:ext cx="2227374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68178" y="3422988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95871" y="5440495"/>
            <a:ext cx="1864287" cy="1004260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00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0672" y="4226072"/>
            <a:ext cx="1954683" cy="1004260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218722" y="5519032"/>
              <a:ext cx="1773573" cy="4530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5836091" y="5429682"/>
            <a:ext cx="637010" cy="38887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8" name="Elbow Connector 8207"/>
          <p:cNvCxnSpPr>
            <a:cxnSpLocks/>
            <a:endCxn id="15" idx="0"/>
          </p:cNvCxnSpPr>
          <p:nvPr/>
        </p:nvCxnSpPr>
        <p:spPr>
          <a:xfrm>
            <a:off x="6109951" y="3900422"/>
            <a:ext cx="1506416" cy="114346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  <a:endCxn id="51" idx="3"/>
          </p:cNvCxnSpPr>
          <p:nvPr/>
        </p:nvCxnSpPr>
        <p:spPr>
          <a:xfrm rot="10800000">
            <a:off x="6005355" y="4728203"/>
            <a:ext cx="687360" cy="59660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2014" y="4728202"/>
            <a:ext cx="2986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3812011" y="5942625"/>
            <a:ext cx="283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1780" y="4504371"/>
            <a:ext cx="1770234" cy="4476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1085549" y="-381000"/>
            <a:ext cx="6732299" cy="1477734"/>
            <a:chOff x="4266852" y="45856"/>
            <a:chExt cx="6820854" cy="15721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7981333" y="778106"/>
              <a:ext cx="2911028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239455" cy="1467807"/>
              <a:chOff x="4192090" y="201817"/>
              <a:chExt cx="6596715" cy="169734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416859" y="1476839"/>
                <a:ext cx="2371946" cy="4223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8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biggest = int.MinValue</a:t>
                </a:r>
                <a:endPara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562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7816596" y="807856"/>
              <a:ext cx="3271110" cy="365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int.MaxValue</a:t>
              </a: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55252" y="5712886"/>
            <a:ext cx="1856759" cy="45947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140807" y="5636523"/>
              <a:ext cx="14968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1780" y="3124200"/>
            <a:ext cx="2834456" cy="1604002"/>
          </a:xfrm>
          <a:prstGeom prst="bentConnector3">
            <a:avLst>
              <a:gd name="adj1" fmla="val -806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endCxn id="23" idx="1"/>
          </p:cNvCxnSpPr>
          <p:nvPr/>
        </p:nvCxnSpPr>
        <p:spPr>
          <a:xfrm flipV="1">
            <a:off x="1987586" y="3124200"/>
            <a:ext cx="2828650" cy="2804246"/>
          </a:xfrm>
          <a:prstGeom prst="bentConnector3">
            <a:avLst>
              <a:gd name="adj1" fmla="val -837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353473" y="2666429"/>
            <a:ext cx="851102" cy="459227"/>
            <a:chOff x="7353473" y="2274338"/>
            <a:chExt cx="851102" cy="832632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>
              <a:off x="7411382" y="3045866"/>
              <a:ext cx="793193" cy="6110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53973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384048" y="1295400"/>
            <a:ext cx="1484130" cy="857663"/>
            <a:chOff x="4615555" y="2052201"/>
            <a:chExt cx="1485906" cy="99833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65613" y="2052201"/>
              <a:ext cx="1385789" cy="998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</a:t>
              </a:r>
              <a:r>
                <a:rPr lang="en-US" sz="1800" dirty="0">
                  <a:solidFill>
                    <a:schemeClr val="bg2"/>
                  </a:solidFill>
                </a:rPr>
                <a:t>Read n</a:t>
              </a:r>
              <a:endParaRPr lang="bg-BG" sz="18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noProof="1">
                  <a:solidFill>
                    <a:schemeClr val="bg2"/>
                  </a:solidFill>
                </a:rPr>
                <a:t>i = 0</a:t>
              </a:r>
              <a:endParaRPr lang="bg-BG" sz="18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</p:cNvCxnSpPr>
          <p:nvPr/>
        </p:nvCxnSpPr>
        <p:spPr>
          <a:xfrm>
            <a:off x="6109951" y="1105148"/>
            <a:ext cx="10279" cy="342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84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757B6-E191-4F45-A4C8-C3B6E5506B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9012" y="1752600"/>
            <a:ext cx="2590800" cy="191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Техники за използване на </a:t>
            </a:r>
            <a:r>
              <a:rPr lang="en-US" dirty="0"/>
              <a:t>for-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7" name="Picture 2" descr="C:\Users\HP\Desktop\loesungen-problem-296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55" y="1219200"/>
            <a:ext cx="28194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Получава цяло число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Взима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2*n</a:t>
            </a:r>
            <a:r>
              <a:rPr lang="en-US" sz="3000" dirty="0"/>
              <a:t>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Проверява, дали сумите на </a:t>
            </a:r>
            <a:r>
              <a:rPr lang="bg-BG" sz="3000" b="1" dirty="0">
                <a:solidFill>
                  <a:schemeClr val="bg1"/>
                </a:solidFill>
              </a:rPr>
              <a:t>левите</a:t>
            </a:r>
            <a:r>
              <a:rPr lang="bg-BG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десните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извежда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сумата, в противен случай -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</a:t>
            </a:r>
            <a:r>
              <a:rPr lang="en-US" sz="30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5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4696" y="2466148"/>
            <a:ext cx="5545890" cy="26787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let i = 0;</a:t>
            </a:r>
          </a:p>
          <a:p>
            <a:r>
              <a:rPr lang="en-US" dirty="0"/>
              <a:t>while(i &lt;= 5){</a:t>
            </a:r>
          </a:p>
          <a:p>
            <a:r>
              <a:rPr lang="en-US" dirty="0"/>
              <a:t>  console.log("SoftUni");</a:t>
            </a:r>
          </a:p>
          <a:p>
            <a:r>
              <a:rPr lang="en-US" dirty="0"/>
              <a:t>  i++;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76737" y="3886200"/>
            <a:ext cx="2715010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354866" y="4236216"/>
            <a:ext cx="2889113" cy="1758250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53583" y="2702446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95718" y="2172327"/>
            <a:ext cx="2515845" cy="1207412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726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2339" y="2327472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5492" y="3315552"/>
            <a:ext cx="2842936" cy="5316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17812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89101" y="2367820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4907" y="3315553"/>
            <a:ext cx="2555792" cy="5316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6859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2906" y="2868966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5784" y="3733800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4820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</p:spTree>
    <p:extLst>
      <p:ext uri="{BB962C8B-B14F-4D97-AF65-F5344CB8AC3E}">
        <p14:creationId xmlns:p14="http://schemas.microsoft.com/office/powerpoint/2010/main" val="83504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18445" y="1327116"/>
            <a:ext cx="9351930" cy="45358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= Number(input[0]);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let leftSum = 0;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(let i = 1; i &lt;= n; i++){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leftSum = leftSum + Number(input[i]);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// TODO: read and calculate the rightSum</a:t>
            </a:r>
            <a:endParaRPr lang="bg-BG" sz="2500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(leftSum == rightSum)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console.log("Yes, sum = " + leftSum);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let diff = Math.abs(rightSum - leftSum);</a:t>
            </a:r>
            <a:endParaRPr lang="en-US" sz="25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console.log("No, diff = " + diff);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0" y="62824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цяло число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Взима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брой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Проверява,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четни позиции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"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сумата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; иначе печата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положително число).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Примерен вход и изход: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9875" y="2439850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2454" y="3070139"/>
            <a:ext cx="1775019" cy="9586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4812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527" y="2438397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2683" y="3070138"/>
            <a:ext cx="1717592" cy="9586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1155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6075" y="2678146"/>
            <a:ext cx="743226" cy="17100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5101" y="3070137"/>
            <a:ext cx="1717592" cy="9586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09212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251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94573" y="1496348"/>
            <a:ext cx="8599678" cy="40272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 n = Number(input[0]);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 oddSum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 evenSum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(let i = 1; i &lt;= n; i++)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let element = Number(input[i]);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 % 2 == 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evenSum += element; 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 oddSum +=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32078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98472" cy="5201066"/>
          </a:xfrm>
        </p:spPr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Получава като аргумент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гласните букви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8513" y="513504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8017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301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4451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09161" y="515263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7627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174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5812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48513" y="599760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8017" y="599615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0900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0300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09161" y="601519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7627" y="601374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1746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2429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219849"/>
              </p:ext>
            </p:extLst>
          </p:nvPr>
        </p:nvGraphicFramePr>
        <p:xfrm>
          <a:off x="3363204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/>
                        <a:t>a</a:t>
                      </a:r>
                      <a:endParaRPr lang="en-US" sz="3200" kern="1200" noProof="1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e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i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o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u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- решение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7992" y="1295400"/>
            <a:ext cx="8795639" cy="4913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inputStr = input[0];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sum = 0;</a:t>
            </a:r>
          </a:p>
          <a:p>
            <a:pPr>
              <a:lnSpc>
                <a:spcPct val="110000"/>
              </a:lnSpc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(let i = 0; i &lt; inputStr.length; i++) 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switch (inputStr[i]) 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'a': sum += 1;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'e': sum += 2;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// TODO: Add cases for the other vowels.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console.log("Vowels sum =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811" y="63749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https://judge.softuni.bg/Contests/Compete/Index/1015#6</a:t>
            </a:r>
            <a:r>
              <a:rPr lang="en-US" dirty="0"/>
              <a:t> 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E27228F-A2FB-4317-B8AD-7D71EBB0C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012" y="1687302"/>
            <a:ext cx="4267200" cy="792850"/>
          </a:xfrm>
          <a:prstGeom prst="wedgeRoundRectCallout">
            <a:avLst>
              <a:gd name="adj1" fmla="val -58296"/>
              <a:gd name="adj2" fmla="val 4545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Можем да вземем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4C6360EE-84E5-4230-9B35-2CCF33716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812" y="3048000"/>
            <a:ext cx="3595800" cy="792850"/>
          </a:xfrm>
          <a:prstGeom prst="wedgeRoundRectCallout">
            <a:avLst>
              <a:gd name="adj1" fmla="val -64411"/>
              <a:gd name="adj2" fmla="val -1579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Можем да вземем символ по индекс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08718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4212" y="4648200"/>
            <a:ext cx="10958928" cy="768084"/>
          </a:xfrm>
        </p:spPr>
        <p:txBody>
          <a:bodyPr/>
          <a:lstStyle/>
          <a:p>
            <a:r>
              <a:rPr lang="bg-BG" dirty="0"/>
              <a:t>По-сложни задачи с 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6" name="Picture 2" descr="https://pixabay.com/static/uploads/photo/2013/03/29/13/40/reload-97640_64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600200"/>
            <a:ext cx="2743200" cy="237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77092" y="1234061"/>
            <a:ext cx="11815018" cy="52010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000" dirty="0">
                <a:cs typeface="Calibri"/>
              </a:rPr>
              <a:t>Символите, които използваме може да се представят като числа и   са поместени в 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cs typeface="Calibri"/>
              </a:rPr>
              <a:t>ASCII 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cs typeface="Calibri"/>
              </a:rPr>
              <a:t>таблицата</a:t>
            </a:r>
            <a:endParaRPr lang="en-US" sz="3000" dirty="0">
              <a:solidFill>
                <a:schemeClr val="tx2">
                  <a:lumMod val="75000"/>
                </a:schemeClr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повтаряме блок код с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for-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цикъл:</a:t>
            </a:r>
          </a:p>
          <a:p>
            <a:pPr marL="456565" indent="-456565">
              <a:lnSpc>
                <a:spcPct val="100000"/>
              </a:lnSpc>
            </a:pPr>
            <a:endParaRPr lang="bg-BG" sz="3000" dirty="0"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12812" y="3276600"/>
            <a:ext cx="5821722" cy="15327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(let i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console.log("i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32812" y="2978871"/>
            <a:ext cx="3050297" cy="330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6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преобразуваме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типове от данни чрез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кастване</a:t>
            </a:r>
            <a:endParaRPr lang="bg-BG" sz="3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Символите могат да се репрезентират като числа:</a:t>
            </a: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r>
              <a:rPr lang="en-US" dirty="0"/>
              <a:t> (2)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08012" y="1828800"/>
            <a:ext cx="6477000" cy="11977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int a = (int)5.66; 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    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</a:rPr>
              <a:t>// 5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US" sz="3000" b="1" noProof="1">
                <a:latin typeface="Consolas" pitchFamily="49" charset="0"/>
              </a:rPr>
              <a:t>(int)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5.44; 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    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</a:rPr>
              <a:t>// 5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E5EF70BE-06DF-4F47-84CD-56950F3B5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831501"/>
            <a:ext cx="6477000" cy="11607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char a = </a:t>
            </a:r>
            <a:r>
              <a:rPr lang="en-US" sz="3000" b="1" noProof="1">
                <a:latin typeface="Consolas" pitchFamily="49" charset="0"/>
              </a:rPr>
              <a:t>(char)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97;    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</a:rPr>
              <a:t>// 'a' 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int hashtag = '#';    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</a:rPr>
              <a:t>// 35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DED2BAF-FBA6-4F12-813B-205743581E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83887" y="3414653"/>
            <a:ext cx="2993563" cy="324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7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029" y="1210547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3580" y="2514600"/>
            <a:ext cx="5511851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let i = 0;</a:t>
            </a:r>
          </a:p>
          <a:p>
            <a:r>
              <a:rPr lang="en-US" dirty="0"/>
              <a:t>while(i == 0){</a:t>
            </a:r>
          </a:p>
          <a:p>
            <a:r>
              <a:rPr lang="en-US" dirty="0"/>
              <a:t>  console.log("SoftUni");</a:t>
            </a:r>
          </a:p>
          <a:p>
            <a:r>
              <a:rPr lang="en-US" dirty="0"/>
              <a:t>  if(i == 1)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499647" y="3505200"/>
            <a:ext cx="3458403" cy="1921317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358333" y="3009158"/>
            <a:ext cx="2771670" cy="1104559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76069" y="2097820"/>
            <a:ext cx="2812466" cy="1180237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818132" y="459085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201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четем поредица от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числа: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вземем символ по индекс от текст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5612" y="1880314"/>
            <a:ext cx="9238314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Number(input[0]);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(let i = 1; i &lt;=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{ let num = Number(input[i]);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}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55612" y="4138752"/>
            <a:ext cx="643549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text = "text";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let symbol = text[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Console.WriteLine(symbol);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</a:rPr>
              <a:t>// 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761412" y="3379089"/>
            <a:ext cx="2788727" cy="301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6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6265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59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0288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</a:t>
            </a:r>
            <a:br>
              <a:rPr lang="bg-BG" sz="3200" dirty="0"/>
            </a:br>
            <a:r>
              <a:rPr lang="bg-BG" sz="3200" dirty="0"/>
              <a:t>се разпространяват под свободен лиценз</a:t>
            </a:r>
            <a:r>
              <a:rPr lang="bg-BG" dirty="0"/>
              <a:t>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br>
              <a:rPr lang="bg-BG" dirty="0">
                <a:hlinkClick r:id="rId3"/>
              </a:rPr>
            </a:b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ru-RU" sz="2000" dirty="0" err="1">
                <a:hlinkClick r:id="rId4"/>
              </a:rPr>
              <a:t>Основи</a:t>
            </a:r>
            <a:r>
              <a:rPr lang="ru-RU" sz="2000" dirty="0">
                <a:hlinkClick r:id="rId4"/>
              </a:rPr>
              <a:t> на </a:t>
            </a:r>
            <a:r>
              <a:rPr lang="ru-RU" sz="2000" dirty="0" err="1">
                <a:hlinkClick r:id="rId4"/>
              </a:rPr>
              <a:t>програмирането</a:t>
            </a:r>
            <a:r>
              <a:rPr lang="ru-RU" sz="2000" dirty="0">
                <a:hlinkClick r:id="rId4"/>
              </a:rPr>
              <a:t> </a:t>
            </a:r>
            <a:r>
              <a:rPr lang="ru-RU" sz="2000" dirty="0" err="1">
                <a:hlinkClick r:id="rId4"/>
              </a:rPr>
              <a:t>със</a:t>
            </a:r>
            <a:r>
              <a:rPr lang="ru-RU" sz="2000" dirty="0">
                <a:hlinkClick r:id="rId4"/>
              </a:rPr>
              <a:t> </a:t>
            </a:r>
            <a:r>
              <a:rPr lang="ru-RU" sz="2000" dirty="0" err="1">
                <a:hlinkClick r:id="rId4"/>
              </a:rPr>
              <a:t>JavaScrip</a:t>
            </a:r>
            <a:r>
              <a:rPr lang="ru-RU" sz="2000" dirty="0">
                <a:hlinkClick r:id="rId4"/>
              </a:rPr>
              <a:t>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029" y="1210547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3580" y="2514600"/>
            <a:ext cx="5511851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let i = 0;</a:t>
            </a:r>
          </a:p>
          <a:p>
            <a:r>
              <a:rPr lang="en-US" dirty="0"/>
              <a:t>while(i == 0){</a:t>
            </a:r>
          </a:p>
          <a:p>
            <a:r>
              <a:rPr lang="en-US" dirty="0"/>
              <a:t>  console.log("SoftUni");</a:t>
            </a:r>
          </a:p>
          <a:p>
            <a:r>
              <a:rPr lang="en-US" dirty="0"/>
              <a:t>  if(i == 1)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499647" y="3505200"/>
            <a:ext cx="3458403" cy="1921317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358333" y="3009158"/>
            <a:ext cx="2771670" cy="1104559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76069" y="2097820"/>
            <a:ext cx="2812466" cy="1180237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818132" y="459085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185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8965" y="2182237"/>
            <a:ext cx="5469472" cy="26787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let i = 0;</a:t>
            </a:r>
          </a:p>
          <a:p>
            <a:r>
              <a:rPr lang="en-US" dirty="0"/>
              <a:t>while(i &lt;= 10){</a:t>
            </a:r>
          </a:p>
          <a:p>
            <a:r>
              <a:rPr lang="en-US" dirty="0"/>
              <a:t>  console.log("SoftUni");</a:t>
            </a:r>
          </a:p>
          <a:p>
            <a:r>
              <a:rPr lang="en-US" dirty="0"/>
              <a:t>  i--;</a:t>
            </a:r>
          </a:p>
          <a:p>
            <a:r>
              <a:rPr lang="en-US" dirty="0"/>
              <a:t>}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960043" y="2550103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4" cy="9922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9268479" y="4177946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850333" y="2602809"/>
            <a:ext cx="2812466" cy="1180237"/>
            <a:chOff x="8946606" y="2302916"/>
            <a:chExt cx="3037711" cy="1266985"/>
          </a:xfrm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40F4395-F3CD-4839-B521-D25FEADFA98B}"/>
              </a:ext>
            </a:extLst>
          </p:cNvPr>
          <p:cNvGrpSpPr/>
          <p:nvPr/>
        </p:nvGrpSpPr>
        <p:grpSpPr>
          <a:xfrm>
            <a:off x="6818132" y="459085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1" name="Speech Bubble: Rectangle with Corners Rounded 20">
              <a:extLst>
                <a:ext uri="{FF2B5EF4-FFF2-40B4-BE49-F238E27FC236}">
                  <a16:creationId xmlns:a16="http://schemas.microsoft.com/office/drawing/2014/main" id="{FC970A55-38A6-498E-A282-176C512ED746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2A5759-88AA-486D-A101-7B12A65E7C5C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Безкраен цикъл</a:t>
              </a:r>
              <a:endParaRPr lang="en-US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802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960043" y="2550103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4" cy="9922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9268479" y="4177946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850333" y="2602809"/>
            <a:ext cx="2812466" cy="1180237"/>
            <a:chOff x="8946606" y="2302916"/>
            <a:chExt cx="3037711" cy="1266985"/>
          </a:xfrm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818132" y="459085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Безкраен цикъл</a:t>
              </a:r>
              <a:endParaRPr lang="en-US" sz="3000" dirty="0"/>
            </a:p>
          </p:txBody>
        </p:sp>
      </p:grp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25ABA9F-A41E-4AEB-B107-3925336A95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8965" y="2182237"/>
            <a:ext cx="5469472" cy="26787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let i = 0;</a:t>
            </a:r>
          </a:p>
          <a:p>
            <a:r>
              <a:rPr lang="en-US" dirty="0"/>
              <a:t>while(i &lt;= 10){</a:t>
            </a:r>
          </a:p>
          <a:p>
            <a:r>
              <a:rPr lang="en-US" dirty="0"/>
              <a:t>  console.log("SoftUni");</a:t>
            </a:r>
          </a:p>
          <a:p>
            <a:r>
              <a:rPr lang="en-US" dirty="0"/>
              <a:t>  i--;</a:t>
            </a:r>
          </a:p>
          <a:p>
            <a:r>
              <a:rPr lang="en-US" dirty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25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4"/>
            </a:pP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053" y="2249981"/>
            <a:ext cx="4272986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let i = 0;</a:t>
            </a:r>
          </a:p>
          <a:p>
            <a:r>
              <a:rPr lang="en-US" dirty="0"/>
              <a:t>while (i &lt; 6){</a:t>
            </a:r>
          </a:p>
          <a:p>
            <a:r>
              <a:rPr lang="en-US" dirty="0"/>
              <a:t>  i++;</a:t>
            </a:r>
          </a:p>
          <a:p>
            <a:r>
              <a:rPr lang="en-US" dirty="0"/>
              <a:t>  if (i % 2 == 0)</a:t>
            </a:r>
          </a:p>
          <a:p>
            <a:r>
              <a:rPr lang="en-US" dirty="0"/>
              <a:t>    console.log(i);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788063" y="3873067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90372" y="2928231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919767" y="4794262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6681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612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4"/>
            </a:pP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053" y="2249981"/>
            <a:ext cx="4272986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let i = 0;</a:t>
            </a:r>
          </a:p>
          <a:p>
            <a:r>
              <a:rPr lang="en-US" dirty="0"/>
              <a:t>while (i &lt; 6){</a:t>
            </a:r>
          </a:p>
          <a:p>
            <a:r>
              <a:rPr lang="en-US" dirty="0"/>
              <a:t>  i++;</a:t>
            </a:r>
          </a:p>
          <a:p>
            <a:r>
              <a:rPr lang="en-US" dirty="0"/>
              <a:t>  if (i % 2 == 0)</a:t>
            </a:r>
          </a:p>
          <a:p>
            <a:r>
              <a:rPr lang="en-US" dirty="0"/>
              <a:t>    console.log(i);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788063" y="3873067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90372" y="2928231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919767" y="4794262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6681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051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5. While-Loop</Template>
  <TotalTime>0</TotalTime>
  <Words>2535</Words>
  <Application>Microsoft Office PowerPoint</Application>
  <PresentationFormat>Custom</PresentationFormat>
  <Paragraphs>565</Paragraphs>
  <Slides>45</Slides>
  <Notes>31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SoftUni3_1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Повторения (цикли)</vt:lpstr>
      <vt:lpstr>Имате въпроси?</vt:lpstr>
      <vt:lpstr>Съдържание</vt:lpstr>
      <vt:lpstr>PowerPoint Presentation</vt:lpstr>
      <vt:lpstr>for-цикъл - конструкция</vt:lpstr>
      <vt:lpstr>Числа от 1 до 100 </vt:lpstr>
      <vt:lpstr>ASCII таблица</vt:lpstr>
      <vt:lpstr>Unicode таблица</vt:lpstr>
      <vt:lpstr>Преобразуване на типове данни</vt:lpstr>
      <vt:lpstr>Всички латински букви - условие</vt:lpstr>
      <vt:lpstr>Сумиране на числа - условие</vt:lpstr>
      <vt:lpstr>PowerPoint Presentation</vt:lpstr>
      <vt:lpstr>Редица цели числа - условие</vt:lpstr>
      <vt:lpstr>Редица цели числа - решение</vt:lpstr>
      <vt:lpstr>PowerPoint Presentation</vt:lpstr>
      <vt:lpstr>PowerPoint Presentation</vt:lpstr>
      <vt:lpstr>PowerPoint Presentation</vt:lpstr>
      <vt:lpstr>Лява и дясна сума - условие</vt:lpstr>
      <vt:lpstr>Лява и дясна сума - условие</vt:lpstr>
      <vt:lpstr>Решение: лява и дясна сума</vt:lpstr>
      <vt:lpstr>Четна / нечетна сума - условие</vt:lpstr>
      <vt:lpstr>Четна / нечетна сума - условие</vt:lpstr>
      <vt:lpstr>Решение: четна / нечетна сума</vt:lpstr>
      <vt:lpstr>Сумиране на гласните букви - условие</vt:lpstr>
      <vt:lpstr>Сумиране на гласни букви - решение</vt:lpstr>
      <vt:lpstr>PowerPoint Presentation</vt:lpstr>
      <vt:lpstr>Какво научихме днес?</vt:lpstr>
      <vt:lpstr>Какво научихме днес? (2)</vt:lpstr>
      <vt:lpstr>Какво научихме днес? (3)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42</cp:revision>
  <dcterms:created xsi:type="dcterms:W3CDTF">2014-01-02T17:00:34Z</dcterms:created>
  <dcterms:modified xsi:type="dcterms:W3CDTF">2019-05-18T06:50:59Z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