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1"/>
  </p:notesMasterIdLst>
  <p:handoutMasterIdLst>
    <p:handoutMasterId r:id="rId52"/>
  </p:handoutMasterIdLst>
  <p:sldIdLst>
    <p:sldId id="522" r:id="rId3"/>
    <p:sldId id="531" r:id="rId4"/>
    <p:sldId id="539" r:id="rId5"/>
    <p:sldId id="533" r:id="rId6"/>
    <p:sldId id="540" r:id="rId7"/>
    <p:sldId id="534" r:id="rId8"/>
    <p:sldId id="541" r:id="rId9"/>
    <p:sldId id="535" r:id="rId10"/>
    <p:sldId id="542" r:id="rId11"/>
    <p:sldId id="536" r:id="rId12"/>
    <p:sldId id="543" r:id="rId13"/>
    <p:sldId id="537" r:id="rId14"/>
    <p:sldId id="544" r:id="rId15"/>
    <p:sldId id="538" r:id="rId16"/>
    <p:sldId id="545" r:id="rId17"/>
    <p:sldId id="274" r:id="rId18"/>
    <p:sldId id="501" r:id="rId19"/>
    <p:sldId id="497" r:id="rId20"/>
    <p:sldId id="420" r:id="rId21"/>
    <p:sldId id="429" r:id="rId22"/>
    <p:sldId id="546" r:id="rId23"/>
    <p:sldId id="481" r:id="rId24"/>
    <p:sldId id="428" r:id="rId25"/>
    <p:sldId id="547" r:id="rId26"/>
    <p:sldId id="480" r:id="rId27"/>
    <p:sldId id="433" r:id="rId28"/>
    <p:sldId id="483" r:id="rId29"/>
    <p:sldId id="445" r:id="rId30"/>
    <p:sldId id="513" r:id="rId31"/>
    <p:sldId id="502" r:id="rId32"/>
    <p:sldId id="503" r:id="rId33"/>
    <p:sldId id="504" r:id="rId34"/>
    <p:sldId id="511" r:id="rId35"/>
    <p:sldId id="506" r:id="rId36"/>
    <p:sldId id="507" r:id="rId37"/>
    <p:sldId id="515" r:id="rId38"/>
    <p:sldId id="516" r:id="rId39"/>
    <p:sldId id="514" r:id="rId40"/>
    <p:sldId id="517" r:id="rId41"/>
    <p:sldId id="518" r:id="rId42"/>
    <p:sldId id="519" r:id="rId43"/>
    <p:sldId id="520" r:id="rId44"/>
    <p:sldId id="349" r:id="rId45"/>
    <p:sldId id="467" r:id="rId46"/>
    <p:sldId id="578" r:id="rId47"/>
    <p:sldId id="575" r:id="rId48"/>
    <p:sldId id="352" r:id="rId49"/>
    <p:sldId id="496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1"/>
            <p14:sldId id="539"/>
            <p14:sldId id="533"/>
            <p14:sldId id="540"/>
            <p14:sldId id="534"/>
            <p14:sldId id="541"/>
            <p14:sldId id="535"/>
            <p14:sldId id="542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546"/>
            <p14:sldId id="481"/>
            <p14:sldId id="428"/>
            <p14:sldId id="547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13"/>
            <p14:sldId id="502"/>
            <p14:sldId id="503"/>
            <p14:sldId id="504"/>
            <p14:sldId id="511"/>
            <p14:sldId id="506"/>
            <p14:sldId id="507"/>
            <p14:sldId id="515"/>
            <p14:sldId id="516"/>
            <p14:sldId id="514"/>
            <p14:sldId id="517"/>
            <p14:sldId id="518"/>
            <p14:sldId id="519"/>
            <p14:sldId id="520"/>
            <p14:sldId id="349"/>
            <p14:sldId id="467"/>
            <p14:sldId id="578"/>
            <p14:sldId id="575"/>
            <p14:sldId id="352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4" autoAdjust="0"/>
    <p:restoredTop sz="94479" autoAdjust="0"/>
  </p:normalViewPr>
  <p:slideViewPr>
    <p:cSldViewPr>
      <p:cViewPr varScale="1">
        <p:scale>
          <a:sx n="72" d="100"/>
          <a:sy n="72" d="100"/>
        </p:scale>
        <p:origin x="45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2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3.gif"/><Relationship Id="rId4" Type="http://schemas.openxmlformats.org/officeDocument/2006/relationships/image" Target="../media/image50.jpeg"/><Relationship Id="rId9" Type="http://schemas.openxmlformats.org/officeDocument/2006/relationships/hyperlink" Target="https://www.lukanet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0; i &lt; 2; i += 0.5){</a:t>
            </a:r>
          </a:p>
          <a:p>
            <a:pPr fontAlgn="t"/>
            <a:r>
              <a:rPr lang="nn-NO" dirty="0"/>
              <a:t>  console.log(i);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0; i &lt; 2; i += 0.5){</a:t>
            </a:r>
          </a:p>
          <a:p>
            <a:pPr fontAlgn="t"/>
            <a:r>
              <a:rPr lang="nn-NO" dirty="0"/>
              <a:t>  console.log(i);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183864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 &lt;= 5; i++){        </a:t>
            </a:r>
          </a:p>
          <a:p>
            <a:r>
              <a:rPr lang="en-US" dirty="0"/>
              <a:t>  if (i == 2 || i == 3){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8" y="1968875"/>
            <a:ext cx="5183865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 &lt;= 5; i++){        </a:t>
            </a:r>
          </a:p>
          <a:p>
            <a:r>
              <a:rPr lang="en-US" dirty="0"/>
              <a:t>  if (i == 2 || i == 3){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30926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 &lt;= 10; i++){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  if (i % 10 == 5){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316348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for (let </a:t>
            </a:r>
            <a:r>
              <a:rPr lang="en-US" dirty="0"/>
              <a:t>i = 1; i &lt;= 10; i++){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  if (i % 10 == 5){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</a:t>
            </a:r>
            <a:r>
              <a:rPr lang="en-US" sz="11500" b="1" dirty="0" err="1"/>
              <a:t>feb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399638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i&lt;=3; ){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04875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https://judge.softuni.bg/Contests/Compete/Index/1016#0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https://judge.softuni.bg/Contests/Compete/Index/1016#2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3" y="1890009"/>
            <a:ext cx="4974049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let i = 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let a = 3;       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let b = 3;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 &lt; a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console.log("i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let j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&lt; b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console.log</a:t>
            </a:r>
            <a:r>
              <a:rPr lang="en-US" sz="2000" b="1" dirty="0">
                <a:latin typeface="Consolas" panose="020B0609020204030204" pitchFamily="49" charset="0"/>
              </a:rPr>
              <a:t> ("j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j++;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console.log();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i++;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257362" y="4025416"/>
            <a:ext cx="35722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21025-C822-4153-AA5C-CD5F9473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37" y="2290773"/>
            <a:ext cx="2990850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9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531732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i&lt;=3; ){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1890009"/>
            <a:ext cx="5507449" cy="4532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console.log("i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&lt; 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console.log("j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33864" y="3952415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589212" y="4724400"/>
            <a:ext cx="3810000" cy="4418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0B819-A518-47A3-AC5D-CC30C2E7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15" y="2246347"/>
            <a:ext cx="29718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3812" y="96803"/>
            <a:ext cx="8397308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7580" y="979457"/>
            <a:ext cx="1003354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7598" y="2228487"/>
            <a:ext cx="5282273" cy="43304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let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(let i = 0; i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for (let j = 0; j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console.log("j = " + j);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console.log();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45768" y="4164495"/>
            <a:ext cx="406044" cy="40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817812" y="4953000"/>
            <a:ext cx="3657600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7D870-5B76-4AE3-87FC-D18B3FA9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75" y="2532712"/>
            <a:ext cx="3179438" cy="368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593816"/>
            <a:ext cx="8214481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0; i &lt; a;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(let j = 0; j &lt; b;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for (let n = 0; n &lt; c; n++)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158" y="4490585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665412" y="2743200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605990" y="3281486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4493853" y="3913109"/>
            <a:ext cx="402588" cy="42964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00692" y="2070613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301" y="4102642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4800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612" y="6427973"/>
            <a:ext cx="1082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6212" y="1547171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3057525"/>
            <a:ext cx="7306844" cy="2228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57881" y="2971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5588" y="6396597"/>
            <a:ext cx="104776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22063" y="1343861"/>
            <a:ext cx="924915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let input = inputArr.shift();</a:t>
            </a:r>
            <a:endParaRPr lang="en-US" sz="2300" b="1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let maxCombination = 0;</a:t>
            </a:r>
            <a:endParaRPr lang="en-US" sz="2300" b="1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let winner = "";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(input != "STOP")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let currentSum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(let i = 0; i &lt; input.Length; i++)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currentSum += input.charCodeAt(i);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winner = input;            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input = inputArr.shift();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console.log(`Winner is ${input} - ${maxCombination}!`;);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055812" y="3136392"/>
            <a:ext cx="6248400" cy="143560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627" y="2828925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3" y="1295400"/>
            <a:ext cx="11917498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получава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 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Първото число от аргумента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получават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dirty="0">
                <a:latin typeface="Consolas" panose="020B0609020204030204" pitchFamily="49" charset="0"/>
              </a:rPr>
              <a:t>The batter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should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contain flour,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eggs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and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2720" y="1371600"/>
            <a:ext cx="882898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let numberOfBatches = Number(input.shift());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for (let i = 1; i &lt;= numberOfBatches; i++)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eggs = false;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flour = false;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sugar = false;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isBakingBatch = false;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command = "";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>
                <a:latin typeface="Consolas" panose="020B0609020204030204" pitchFamily="49" charset="0"/>
              </a:rPr>
              <a:t>while (!</a:t>
            </a:r>
            <a:r>
              <a:rPr lang="en-US" sz="2200" b="1" dirty="0">
                <a:latin typeface="Consolas" panose="020B0609020204030204" pitchFamily="49" charset="0"/>
              </a:rPr>
              <a:t>isBakingBatch)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command = input.shift();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switch (command)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case "eggs": eggs = true; break;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case "flour": flour = true; break;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case "sugar": sugar = true; break;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…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5513" y="1524000"/>
            <a:ext cx="9963399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r>
              <a:rPr lang="en-US" sz="2300" b="1" noProof="1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</a:rPr>
              <a:t>case "Bake!":</a:t>
            </a:r>
            <a:endParaRPr lang="en-US" sz="2300" b="1" noProof="1"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if (eggs &amp;&amp; flour &amp;&amp; sugar)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isBakingBatch = true;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console.log(`Baking batch number ${i}...`);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 else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console.log("The batter should contain flour, eggs and sugar!")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използваме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bg-BG" sz="3200" dirty="0">
                <a:solidFill>
                  <a:schemeClr val="bg2"/>
                </a:solidFill>
              </a:rPr>
              <a:t>-цикли             със стъпка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цикли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212" y="2057400"/>
            <a:ext cx="6474532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97; i &lt; 100; i++) {</a:t>
            </a:r>
          </a:p>
          <a:p>
            <a:pPr fontAlgn="t"/>
            <a:r>
              <a:rPr lang="nn-NO" dirty="0"/>
              <a:t> console.log(String</a:t>
            </a:r>
            <a:r>
              <a:rPr lang="en-US" dirty="0"/>
              <a:t>.fromCharCode(i)</a:t>
            </a:r>
            <a:r>
              <a:rPr lang="nn-NO" dirty="0"/>
              <a:t>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212" y="2057400"/>
            <a:ext cx="6474532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97; i &lt; 100; i++) {</a:t>
            </a:r>
          </a:p>
          <a:p>
            <a:pPr fontAlgn="t"/>
            <a:r>
              <a:rPr lang="nn-NO" dirty="0"/>
              <a:t> console.log(String</a:t>
            </a:r>
            <a:r>
              <a:rPr lang="en-US" dirty="0"/>
              <a:t>.fromCharCode(i)</a:t>
            </a:r>
            <a:r>
              <a:rPr lang="nn-NO" dirty="0"/>
              <a:t>);</a:t>
            </a:r>
          </a:p>
          <a:p>
            <a:pPr fontAlgn="t"/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54" y="1968875"/>
            <a:ext cx="7656658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for(let i = </a:t>
            </a:r>
            <a:r>
              <a:rPr lang="bg-BG" dirty="0"/>
              <a:t>48</a:t>
            </a:r>
            <a:r>
              <a:rPr lang="nn-NO" dirty="0"/>
              <a:t>; i &lt; "</a:t>
            </a:r>
            <a:r>
              <a:rPr lang="en-US" dirty="0"/>
              <a:t>A</a:t>
            </a:r>
            <a:r>
              <a:rPr lang="nn-NO" dirty="0"/>
              <a:t>"</a:t>
            </a:r>
            <a:r>
              <a:rPr lang="bg-BG" dirty="0"/>
              <a:t>.</a:t>
            </a:r>
            <a:r>
              <a:rPr lang="en-US" dirty="0"/>
              <a:t>charCodeAt(0)</a:t>
            </a:r>
            <a:r>
              <a:rPr lang="nn-NO" dirty="0"/>
              <a:t>; i++){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console.log</a:t>
            </a:r>
            <a:r>
              <a:rPr lang="nn-NO" dirty="0"/>
              <a:t>(String.fromCharCode(i));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23318" y="466459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336669" y="4608486"/>
            <a:ext cx="3174017" cy="1929693"/>
            <a:chOff x="4889001" y="5086473"/>
            <a:chExt cx="3400357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4889001" y="5086473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13549" y="5865237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256212" y="3026532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91106" y="268542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8EFCE-0BDC-40B4-9587-9EA9CF824A7B}"/>
              </a:ext>
            </a:extLst>
          </p:cNvPr>
          <p:cNvSpPr txBox="1"/>
          <p:nvPr/>
        </p:nvSpPr>
        <p:spPr>
          <a:xfrm>
            <a:off x="6160474" y="5193478"/>
            <a:ext cx="3151103" cy="7721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lvl="1"/>
            <a:r>
              <a:rPr lang="en-US" sz="3600" b="1" dirty="0">
                <a:solidFill>
                  <a:schemeClr val="bg2"/>
                </a:solidFill>
              </a:rPr>
              <a:t>0… 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23318" y="466459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47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336669" y="4608486"/>
            <a:ext cx="3174017" cy="1929693"/>
            <a:chOff x="4889001" y="5086473"/>
            <a:chExt cx="3400357" cy="2438818"/>
          </a:xfrm>
        </p:grpSpPr>
        <p:sp>
          <p:nvSpPr>
            <p:cNvPr id="50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4889001" y="5086473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13549" y="5865237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256212" y="3026532"/>
            <a:ext cx="3895906" cy="1431229"/>
            <a:chOff x="844360" y="3246971"/>
            <a:chExt cx="4552340" cy="1493675"/>
          </a:xfrm>
        </p:grpSpPr>
        <p:sp>
          <p:nvSpPr>
            <p:cNvPr id="53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91106" y="2685427"/>
            <a:ext cx="3393198" cy="1266985"/>
            <a:chOff x="8967919" y="2302916"/>
            <a:chExt cx="3393198" cy="1266985"/>
          </a:xfrm>
        </p:grpSpPr>
        <p:sp>
          <p:nvSpPr>
            <p:cNvPr id="56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899896B-B7A9-499C-A6B6-56DA6C162F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54" y="1968875"/>
            <a:ext cx="7656658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for(let i = </a:t>
            </a:r>
            <a:r>
              <a:rPr lang="bg-BG" dirty="0"/>
              <a:t>48</a:t>
            </a:r>
            <a:r>
              <a:rPr lang="nn-NO" dirty="0"/>
              <a:t>; i &lt; "</a:t>
            </a:r>
            <a:r>
              <a:rPr lang="en-US" dirty="0"/>
              <a:t>A</a:t>
            </a:r>
            <a:r>
              <a:rPr lang="nn-NO" dirty="0"/>
              <a:t>"</a:t>
            </a:r>
            <a:r>
              <a:rPr lang="bg-BG" dirty="0"/>
              <a:t>.</a:t>
            </a:r>
            <a:r>
              <a:rPr lang="en-US" dirty="0"/>
              <a:t>charCodeAt(0)</a:t>
            </a:r>
            <a:r>
              <a:rPr lang="nn-NO" dirty="0"/>
              <a:t>; i++){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console.log</a:t>
            </a:r>
            <a:r>
              <a:rPr lang="nn-NO" dirty="0"/>
              <a:t>(String.fromCharCode(i));</a:t>
            </a:r>
          </a:p>
          <a:p>
            <a:pPr fontAlgn="t"/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2195</Words>
  <Application>Microsoft Office PowerPoint</Application>
  <PresentationFormat>Custom</PresentationFormat>
  <Paragraphs>485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</vt:lpstr>
      <vt:lpstr>Вложени цикли – пример (2)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2019-05-18T06:51:32Z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