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57"/>
  </p:notesMasterIdLst>
  <p:handoutMasterIdLst>
    <p:handoutMasterId r:id="rId58"/>
  </p:handoutMasterIdLst>
  <p:sldIdLst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274" r:id="rId17"/>
    <p:sldId id="488" r:id="rId18"/>
    <p:sldId id="276" r:id="rId19"/>
    <p:sldId id="470" r:id="rId20"/>
    <p:sldId id="554" r:id="rId21"/>
    <p:sldId id="555" r:id="rId22"/>
    <p:sldId id="473" r:id="rId23"/>
    <p:sldId id="395" r:id="rId24"/>
    <p:sldId id="477" r:id="rId25"/>
    <p:sldId id="478" r:id="rId26"/>
    <p:sldId id="481" r:id="rId27"/>
    <p:sldId id="556" r:id="rId28"/>
    <p:sldId id="445" r:id="rId29"/>
    <p:sldId id="480" r:id="rId30"/>
    <p:sldId id="475" r:id="rId31"/>
    <p:sldId id="557" r:id="rId32"/>
    <p:sldId id="496" r:id="rId33"/>
    <p:sldId id="460" r:id="rId34"/>
    <p:sldId id="485" r:id="rId35"/>
    <p:sldId id="483" r:id="rId36"/>
    <p:sldId id="558" r:id="rId37"/>
    <p:sldId id="464" r:id="rId38"/>
    <p:sldId id="465" r:id="rId39"/>
    <p:sldId id="497" r:id="rId40"/>
    <p:sldId id="559" r:id="rId41"/>
    <p:sldId id="560" r:id="rId42"/>
    <p:sldId id="500" r:id="rId43"/>
    <p:sldId id="501" r:id="rId44"/>
    <p:sldId id="561" r:id="rId45"/>
    <p:sldId id="503" r:id="rId46"/>
    <p:sldId id="466" r:id="rId47"/>
    <p:sldId id="563" r:id="rId48"/>
    <p:sldId id="564" r:id="rId49"/>
    <p:sldId id="459" r:id="rId50"/>
    <p:sldId id="578" r:id="rId51"/>
    <p:sldId id="489" r:id="rId52"/>
    <p:sldId id="579" r:id="rId53"/>
    <p:sldId id="575" r:id="rId54"/>
    <p:sldId id="577" r:id="rId55"/>
    <p:sldId id="492" r:id="rId5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554"/>
            <p14:sldId id="555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556"/>
            <p14:sldId id="445"/>
            <p14:sldId id="480"/>
            <p14:sldId id="475"/>
            <p14:sldId id="557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58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559"/>
            <p14:sldId id="560"/>
          </p14:sldIdLst>
        </p14:section>
        <p14:section name="Switch-case" id="{62FC35DA-830B-4736-9AFA-9927B67FF403}">
          <p14:sldIdLst>
            <p14:sldId id="500"/>
            <p14:sldId id="501"/>
            <p14:sldId id="561"/>
            <p14:sldId id="503"/>
          </p14:sldIdLst>
        </p14:section>
        <p14:section name="Дебъгване" id="{AB046EE2-0F50-400C-BEA0-94C4D817559B}">
          <p14:sldIdLst>
            <p14:sldId id="466"/>
            <p14:sldId id="563"/>
            <p14:sldId id="564"/>
          </p14:sldIdLst>
        </p14:section>
        <p14:section name="Задачи" id="{404568EE-C957-4972-8FF5-F398C2C614C3}">
          <p14:sldIdLst>
            <p14:sldId id="459"/>
            <p14:sldId id="578"/>
            <p14:sldId id="489"/>
            <p14:sldId id="579"/>
            <p14:sldId id="575"/>
            <p14:sldId id="577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5" autoAdjust="0"/>
    <p:restoredTop sz="94533" autoAdjust="0"/>
  </p:normalViewPr>
  <p:slideViewPr>
    <p:cSldViewPr>
      <p:cViewPr varScale="1">
        <p:scale>
          <a:sx n="72" d="100"/>
          <a:sy n="72" d="100"/>
        </p:scale>
        <p:origin x="46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17-May-19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9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9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9.gif"/><Relationship Id="rId4" Type="http://schemas.openxmlformats.org/officeDocument/2006/relationships/image" Target="../media/image56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350911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let</a:t>
            </a:r>
            <a:r>
              <a:rPr lang="bg-BG" dirty="0"/>
              <a:t> a = 5;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b = 2;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5"/>
              <a:ext cx="1991791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9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90BCCC0-ED69-49DA-B539-02BA8276B5FD}"/>
              </a:ext>
            </a:extLst>
          </p:cNvPr>
          <p:cNvSpPr txBox="1">
            <a:spLocks/>
          </p:cNvSpPr>
          <p:nvPr/>
        </p:nvSpPr>
        <p:spPr>
          <a:xfrm>
            <a:off x="832696" y="2440240"/>
            <a:ext cx="350911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a = 5;</a:t>
            </a:r>
          </a:p>
          <a:p>
            <a:r>
              <a:rPr lang="en-US" dirty="0"/>
              <a:t>let b = 2;</a:t>
            </a:r>
          </a:p>
          <a:p>
            <a:r>
              <a:rPr lang="en-US" dirty="0"/>
              <a:t>let result = a / b;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54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5910078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2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4418012" y="1929850"/>
            <a:ext cx="5910078" cy="584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console.log(1 + 1 + "4" + 2 + 1);</a:t>
            </a:r>
          </a:p>
        </p:txBody>
      </p:sp>
    </p:spTree>
    <p:extLst>
      <p:ext uri="{BB962C8B-B14F-4D97-AF65-F5344CB8AC3E}">
        <p14:creationId xmlns:p14="http://schemas.microsoft.com/office/powerpoint/2010/main" val="1242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pb-may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Конструкцията </a:t>
            </a:r>
            <a:r>
              <a:rPr lang="en-US" b="1" dirty="0"/>
              <a:t>switch-case</a:t>
            </a:r>
            <a:endParaRPr lang="bg-BG" b="1" dirty="0"/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284412" y="1143002"/>
          <a:ext cx="8991600" cy="4959221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346" y="2512183"/>
            <a:ext cx="6868067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9611" y="3502330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9611" y="396469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8462" y="442705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9610" y="4886699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9612" y="5321577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9612" y="5744785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89610" y="6179663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00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5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9266" y="3770588"/>
            <a:ext cx="11367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7724" y="303211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</a:t>
            </a:r>
            <a:r>
              <a:rPr lang="bg-BG" sz="3200" dirty="0"/>
              <a:t>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няма скоби, се изпълнява </a:t>
            </a:r>
            <a:r>
              <a:rPr lang="bg-BG" sz="3000"/>
              <a:t>само 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/>
              <a:t> </a:t>
            </a:r>
            <a:r>
              <a:rPr lang="bg-BG" sz="3000" dirty="0"/>
              <a:t>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2994237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75371" y="2994237"/>
            <a:ext cx="540178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28581" y="5612252"/>
            <a:ext cx="4648200" cy="939365"/>
          </a:xfrm>
          <a:prstGeom prst="wedgeRoundRectCallout">
            <a:avLst>
              <a:gd name="adj1" fmla="val -11787"/>
              <a:gd name="adj2" fmla="val -73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28534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5120" y="3815551"/>
            <a:ext cx="8573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4046" y="303260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</a:t>
            </a:r>
            <a:r>
              <a:rPr lang="en-US" sz="3000" dirty="0"/>
              <a:t>, </a:t>
            </a:r>
            <a:r>
              <a:rPr lang="bg-BG" sz="3000" dirty="0"/>
              <a:t>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</a:t>
            </a:r>
            <a:r>
              <a:rPr lang="en-US" sz="3000" dirty="0"/>
              <a:t>,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</a:t>
            </a:r>
            <a:r>
              <a:rPr lang="en-US" sz="3000"/>
              <a:t>,</a:t>
            </a:r>
            <a:r>
              <a:rPr lang="bg-BG" sz="3000"/>
              <a:t>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2512" y="1371600"/>
            <a:ext cx="7543799" cy="4742425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function isEven</a:t>
            </a:r>
            <a:r>
              <a:rPr lang="bg-BG" sz="2800" dirty="0"/>
              <a:t>(</a:t>
            </a:r>
            <a:r>
              <a:rPr lang="en-US" sz="2800" dirty="0"/>
              <a:t>input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let num = parseInt(input.shift());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if (</a:t>
            </a:r>
            <a:r>
              <a:rPr lang="it-IT" sz="2800" dirty="0">
                <a:solidFill>
                  <a:schemeClr val="bg1"/>
                </a:solidFill>
              </a:rPr>
              <a:t>num </a:t>
            </a:r>
            <a:r>
              <a:rPr lang="en-US" sz="2800" dirty="0">
                <a:solidFill>
                  <a:schemeClr val="bg1"/>
                </a:solidFill>
              </a:rPr>
              <a:t>% 2 ==</a:t>
            </a:r>
            <a:r>
              <a:rPr lang="it-IT" sz="2800" dirty="0">
                <a:solidFill>
                  <a:schemeClr val="bg1"/>
                </a:solidFill>
              </a:rPr>
              <a:t> 0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}</a:t>
            </a:r>
            <a:r>
              <a:rPr lang="en-US" sz="2800" dirty="0"/>
              <a:t>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8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141" y="22860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575" y="3502918"/>
            <a:ext cx="3345625" cy="1219200"/>
          </a:xfrm>
          <a:prstGeom prst="wedgeRoundRectCallout">
            <a:avLst>
              <a:gd name="adj1" fmla="val -68256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9540" y="1252404"/>
            <a:ext cx="6234543" cy="5142534"/>
          </a:xfrm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function number0to9([arg1])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let num = parseInt(arg1);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</a:t>
            </a:r>
            <a:r>
              <a:rPr lang="it-IT" sz="2300" dirty="0">
                <a:solidFill>
                  <a:schemeClr val="bg1"/>
                </a:solidFill>
              </a:rPr>
              <a:t>if (num </a:t>
            </a:r>
            <a:r>
              <a:rPr lang="en-US" sz="2300" dirty="0">
                <a:solidFill>
                  <a:schemeClr val="bg1"/>
                </a:solidFill>
              </a:rPr>
              <a:t>==</a:t>
            </a:r>
            <a:r>
              <a:rPr lang="it-IT" sz="2300" dirty="0">
                <a:solidFill>
                  <a:schemeClr val="bg1"/>
                </a:solidFill>
              </a:rPr>
              <a:t> 1)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 </a:t>
            </a:r>
            <a:r>
              <a:rPr lang="it-IT" sz="2300" dirty="0">
                <a:solidFill>
                  <a:schemeClr val="bg1"/>
                </a:solidFill>
              </a:rPr>
              <a:t>if (num</a:t>
            </a:r>
            <a:r>
              <a:rPr lang="en-US" sz="2300" dirty="0">
                <a:solidFill>
                  <a:schemeClr val="bg1"/>
                </a:solidFill>
              </a:rPr>
              <a:t> ==</a:t>
            </a:r>
            <a:r>
              <a:rPr lang="it-IT" sz="2300" dirty="0">
                <a:solidFill>
                  <a:schemeClr val="bg1"/>
                </a:solidFill>
              </a:rPr>
              <a:t> 2) </a:t>
            </a:r>
            <a:endParaRPr lang="en-US" sz="2300" dirty="0">
              <a:solidFill>
                <a:schemeClr val="bg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300" dirty="0">
                <a:solidFill>
                  <a:schemeClr val="accent2"/>
                </a:solidFill>
              </a:rPr>
              <a:t>// </a:t>
            </a:r>
            <a:r>
              <a:rPr lang="en-US" sz="2300" dirty="0">
                <a:solidFill>
                  <a:schemeClr val="accent2"/>
                </a:solidFill>
              </a:rPr>
              <a:t>TODO: add more checks</a:t>
            </a:r>
            <a:endParaRPr lang="it-IT" sz="2300" dirty="0">
              <a:solidFill>
                <a:schemeClr val="accent2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9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1" y="63890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3276009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bg-BG" sz="2500" dirty="0"/>
              <a:t>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/>
              <a:t>entDay</a:t>
            </a:r>
            <a:r>
              <a:rPr lang="en-US" sz="2500" dirty="0"/>
              <a:t> ==</a:t>
            </a:r>
            <a:r>
              <a:rPr lang="bg-BG" sz="2500" dirty="0"/>
              <a:t> </a:t>
            </a:r>
            <a:r>
              <a:rPr lang="en-US" sz="2500" dirty="0"/>
              <a:t>"Monday")</a:t>
            </a:r>
            <a:r>
              <a:rPr lang="bg-BG" sz="2500" dirty="0"/>
              <a:t> </a:t>
            </a:r>
            <a:endParaRPr lang="en-US" sz="25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</a:t>
            </a:r>
            <a:r>
              <a:rPr lang="bg-BG" sz="2500" dirty="0"/>
              <a:t> </a:t>
            </a:r>
            <a:r>
              <a:rPr lang="en-US" sz="2500" dirty="0"/>
              <a:t>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256212" y="5889308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</a:t>
            </a:r>
            <a:r>
              <a:rPr lang="en-US" dirty="0"/>
              <a:t>(</a:t>
            </a:r>
            <a:r>
              <a:rPr lang="bg-BG" dirty="0"/>
              <a:t>лаб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34917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let shape = input.shift();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let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sideA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sideB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2916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https://judge.softuni.bg/Contests/Compete/Index/1012#8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7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49561" y="1956330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0871" y="271545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0870" y="502144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1920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day = Number(input.shift());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	console.log("Monday");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	console.log("Sunday");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99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29858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5146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19" y="3276600"/>
            <a:ext cx="7072354" cy="22751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3750459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8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371600"/>
            <a:ext cx="10033549" cy="345085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br>
              <a:rPr lang="en-US" sz="3000" dirty="0"/>
            </a:br>
            <a:r>
              <a:rPr lang="en-US" sz="3000" dirty="0">
                <a:solidFill>
                  <a:schemeClr val="bg1"/>
                </a:solidFill>
              </a:rPr>
              <a:t>[Shift + F11]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8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9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7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3B21AEB-5236-46E2-85A4-40FC77F18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</p:spTree>
    <p:extLst>
      <p:ext uri="{BB962C8B-B14F-4D97-AF65-F5344CB8AC3E}">
        <p14:creationId xmlns:p14="http://schemas.microsoft.com/office/powerpoint/2010/main" val="19283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1881</Words>
  <Application>Microsoft Office PowerPoint</Application>
  <PresentationFormat>Custom</PresentationFormat>
  <Paragraphs>494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PowerPoint Presentation</vt:lpstr>
      <vt:lpstr>Дебъгване</vt:lpstr>
      <vt:lpstr>Дебъгване във Visual Studio Code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2019-05-17T15:26:25Z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