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3"/>
  </p:notesMasterIdLst>
  <p:handoutMasterIdLst>
    <p:handoutMasterId r:id="rId54"/>
  </p:handoutMasterIdLst>
  <p:sldIdLst>
    <p:sldId id="509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52" r:id="rId14"/>
    <p:sldId id="567" r:id="rId15"/>
    <p:sldId id="274" r:id="rId16"/>
    <p:sldId id="459" r:id="rId17"/>
    <p:sldId id="276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473" r:id="rId30"/>
    <p:sldId id="474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507" r:id="rId41"/>
    <p:sldId id="486" r:id="rId42"/>
    <p:sldId id="487" r:id="rId43"/>
    <p:sldId id="488" r:id="rId44"/>
    <p:sldId id="508" r:id="rId45"/>
    <p:sldId id="494" r:id="rId46"/>
    <p:sldId id="577" r:id="rId47"/>
    <p:sldId id="498" r:id="rId48"/>
    <p:sldId id="578" r:id="rId49"/>
    <p:sldId id="575" r:id="rId50"/>
    <p:sldId id="352" r:id="rId51"/>
    <p:sldId id="501" r:id="rId5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F0F5F502-407C-4FBF-812D-846FF493A8EC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52"/>
            <p14:sldId id="567"/>
          </p14:sldIdLst>
        </p14:section>
        <p14:section name="Default Section" id="{5A55AD5B-30A0-4846-8F24-6943BC7FE70C}">
          <p14:sldIdLst>
            <p14:sldId id="274"/>
            <p14:sldId id="459"/>
            <p14:sldId id="276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473"/>
            <p14:sldId id="474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78"/>
            <p14:sldId id="575"/>
            <p14:sldId id="352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33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2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1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5" TargetMode="Externa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6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6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1.gif"/><Relationship Id="rId4" Type="http://schemas.openxmlformats.org/officeDocument/2006/relationships/image" Target="../media/image58.jpeg"/><Relationship Id="rId9" Type="http://schemas.openxmlformats.org/officeDocument/2006/relationships/hyperlink" Target="https://www.lukanet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58377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4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2211E3-39ED-489C-B75D-18E5B8803E41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58377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console.log(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5094898" cy="352484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200" dirty="0"/>
              <a:t>let role = "Administrator";</a:t>
            </a:r>
          </a:p>
          <a:p>
            <a:r>
              <a:rPr lang="en-US" sz="2200" dirty="0"/>
              <a:t>if (role != "Administrator") {</a:t>
            </a:r>
          </a:p>
          <a:p>
            <a:r>
              <a:rPr lang="en-US" sz="2200" dirty="0"/>
              <a:t>  console.log("No permission");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else {</a:t>
            </a:r>
          </a:p>
          <a:p>
            <a:r>
              <a:rPr lang="en-US" sz="2200" dirty="0"/>
              <a:t>  console.log("Welcome");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71F5234-0A46-4771-A8CC-9803EBF50E97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5094898" cy="3524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let role = "Administrator";</a:t>
            </a:r>
          </a:p>
          <a:p>
            <a:r>
              <a:rPr lang="en-US" sz="2200"/>
              <a:t>if (role != "Administrator") {</a:t>
            </a:r>
          </a:p>
          <a:p>
            <a:r>
              <a:rPr lang="en-US" sz="2200"/>
              <a:t>  console.log("No permission");</a:t>
            </a:r>
          </a:p>
          <a:p>
            <a:r>
              <a:rPr lang="en-US" sz="2200"/>
              <a:t>}</a:t>
            </a:r>
          </a:p>
          <a:p>
            <a:r>
              <a:rPr lang="en-US" sz="2200"/>
              <a:t>else {</a:t>
            </a:r>
          </a:p>
          <a:p>
            <a:r>
              <a:rPr lang="en-US" sz="2200"/>
              <a:t>  console.log("Welcome");</a:t>
            </a:r>
          </a:p>
          <a:p>
            <a:r>
              <a:rPr lang="en-US" sz="220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Вложени условни конструкции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022006"/>
            <a:ext cx="3561536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#pb-may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0" indent="-229854">
              <a:buNone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3. Решаване на изпитни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console.log("condition2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Получава като аргументи: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получените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0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Получава като аргументи: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productName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quantity = 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let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	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Number(input.shift());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Проверява</a:t>
            </a:r>
            <a:r>
              <a:rPr lang="en-US" dirty="0"/>
              <a:t>,</a:t>
            </a:r>
            <a:r>
              <a:rPr lang="bg-BG" dirty="0"/>
              <a:t> дали точка е вътрешна за даден правоъгълник</a:t>
            </a:r>
          </a:p>
          <a:p>
            <a:pPr>
              <a:lnSpc>
                <a:spcPct val="100000"/>
              </a:lnSpc>
            </a:pPr>
            <a:r>
              <a:rPr lang="bg-BG" dirty="0"/>
              <a:t>Точка е вътрешна, ако е </a:t>
            </a:r>
            <a:r>
              <a:rPr lang="bg-BG" sz="3198" dirty="0"/>
              <a:t>едновременно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Надясно от лявата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Наляво от дясната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Надолу от горната му страна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Нагоре от долната му страна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052AF7E2-B97A-40B6-A78F-827E2229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080496"/>
            <a:ext cx="4142857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Точка в правоъгълник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55719" y="1447800"/>
            <a:ext cx="8586569" cy="33701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x = Number(input.shift());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x1 = Number(input.shift());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coordinates of the points…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(x &gt;= x1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x &lt;= x2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&gt;=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y1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y &lt;= y2){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console.log("Inside");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else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console.log("Outside");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5004" y="6195031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SavedMoney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7127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dirty="0">
                  <a:solidFill>
                    <a:schemeClr val="bg2"/>
                  </a:solidFill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80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</a:t>
            </a:r>
            <a:r>
              <a:rPr lang="en-US" dirty="0"/>
              <a:t>,</a:t>
            </a:r>
            <a:r>
              <a:rPr lang="bg-BG" dirty="0"/>
              <a:t>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получената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word = input.shift();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полученият аргумент е плод или зеленчук</a:t>
            </a:r>
            <a:r>
              <a:rPr lang="en-US" dirty="0"/>
              <a:t> </a:t>
            </a:r>
            <a:r>
              <a:rPr lang="bg-BG" dirty="0"/>
              <a:t>   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3272" y="5849296"/>
            <a:ext cx="3077114" cy="523220"/>
            <a:chOff x="162386" y="5796812"/>
            <a:chExt cx="307711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386" y="5796812"/>
              <a:ext cx="1301691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204" y="1447800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food = input.shift();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console.log("vegetable");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console.log("unknown");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 ) </a:t>
            </a:r>
            <a:r>
              <a:rPr lang="bg-BG" dirty="0"/>
              <a:t>можем да приоритизираме условия </a:t>
            </a:r>
            <a:endParaRPr lang="bg-BG" b="1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600" dirty="0"/>
              <a:t>Пример: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Проверка дали число е в диапазона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[100… 200]</a:t>
            </a:r>
            <a:br>
              <a:rPr lang="bg-BG" sz="3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 е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равно на 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2999A50-C4AD-4D97-ABB3-2547C99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820" y="3886200"/>
            <a:ext cx="759118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(a &gt;= 100 &amp;&amp; a &lt;= 200)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|| a 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console.log("In range");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2" y="3278873"/>
            <a:ext cx="9911593" cy="19543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let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5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750" b="1" noProof="1">
                <a:latin typeface="Consolas" pitchFamily="49" charset="0"/>
                <a:cs typeface="Consolas" pitchFamily="49" charset="0"/>
              </a:rPr>
              <a:t>isValid){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  console.log("Invalid");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68895" y="2932624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Получава като аргументи: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6855" y="621932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9069" y="1600200"/>
            <a:ext cx="9503571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(day == "saturday" || day == "sunday"){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fruits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day == "friday"){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4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4865686" y="76200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025308" y="414257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4872615" y="550420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098184" y="552697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3331" y="2296358"/>
            <a:ext cx="4065939" cy="2141480"/>
            <a:chOff x="4183331" y="2296358"/>
            <a:chExt cx="4065939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4183331" y="3000954"/>
              <a:ext cx="916730" cy="696620"/>
              <a:chOff x="4183331" y="3000954"/>
              <a:chExt cx="916730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  <a:stCxn id="12" idx="1"/>
                <a:endCxn id="27" idx="0"/>
              </p:cNvCxnSpPr>
              <p:nvPr/>
            </p:nvCxnSpPr>
            <p:spPr>
              <a:xfrm rot="10800000" flipV="1">
                <a:off x="4183331" y="3367098"/>
                <a:ext cx="737019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458190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36305"/>
              <a:chOff x="7102712" y="3006268"/>
              <a:chExt cx="1146558" cy="113630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7547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322147" y="3697574"/>
            <a:ext cx="3774430" cy="1829403"/>
            <a:chOff x="2322147" y="3697574"/>
            <a:chExt cx="3774430" cy="182940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322147" y="4247793"/>
              <a:ext cx="1080392" cy="1279184"/>
              <a:chOff x="2322147" y="4247793"/>
              <a:chExt cx="1080392" cy="127918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322147" y="4608289"/>
                <a:ext cx="880995" cy="91868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118965" cy="1256415"/>
              <a:chOff x="4977612" y="4247793"/>
              <a:chExt cx="1118965" cy="125641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933059" cy="89591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23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Получава: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town = input.shift();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let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console.log(`${(sales * commission).toFixed(2)}`);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console.log("error");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6" name="Netpeak" descr="Ð ÐµÐ·ÑÐ»ÑÐ°Ñ Ñ Ð¸Ð·Ð¾Ð±ÑÐ°Ð¶ÐµÐ½Ð¸Ðµ Ð·Ð° netpeak">
            <a:hlinkClick r:id="rId7"/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  <a:extLst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  <a:extLst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  <a:extLst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  <a:extLst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8712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let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5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09352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"CaseSensitive“){</a:t>
            </a:r>
          </a:p>
          <a:p>
            <a:r>
              <a:rPr lang="bg-BG" dirty="0"/>
              <a:t>  </a:t>
            </a:r>
            <a:r>
              <a:rPr lang="en-US" dirty="0"/>
              <a:t>console.log("Svetlin");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console.log("Petar");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2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87F7DF-2B43-492B-B36D-931CCA732AC6}"/>
              </a:ext>
            </a:extLst>
          </p:cNvPr>
          <p:cNvSpPr txBox="1">
            <a:spLocks/>
          </p:cNvSpPr>
          <p:nvPr/>
        </p:nvSpPr>
        <p:spPr>
          <a:xfrm>
            <a:off x="797539" y="2335271"/>
            <a:ext cx="6844513" cy="40935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if ("caseSensitive" == "CaseSensitive“){</a:t>
            </a:r>
          </a:p>
          <a:p>
            <a:r>
              <a:rPr lang="en-US"/>
              <a:t>  console.log("Svetlin");</a:t>
            </a:r>
          </a:p>
          <a:p>
            <a:r>
              <a:rPr lang="en-US"/>
              <a:t>}</a:t>
            </a:r>
          </a:p>
          <a:p>
            <a:r>
              <a:rPr lang="en-US"/>
              <a:t>else</a:t>
            </a:r>
          </a:p>
          <a:p>
            <a:r>
              <a:rPr lang="en-US"/>
              <a:t>{</a:t>
            </a:r>
          </a:p>
          <a:p>
            <a:r>
              <a:rPr lang="en-US"/>
              <a:t>  console.log("Petar");</a:t>
            </a:r>
          </a:p>
          <a:p>
            <a:r>
              <a:rPr lang="en-US"/>
              <a:t>}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67727" y="4526197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564371" y="5272234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Petar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Svetlin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7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88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Каква ще е стойността на променливата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b="1" dirty="0"/>
              <a:t> </a:t>
            </a:r>
            <a:r>
              <a:rPr lang="bg-BG" dirty="0"/>
              <a:t>след </a:t>
            </a:r>
            <a:br>
              <a:rPr lang="bg-BG" dirty="0"/>
            </a:br>
            <a:r>
              <a:rPr lang="bg-BG" dirty="0"/>
              <a:t>изпълнението на следната програма:</a:t>
            </a:r>
            <a:endParaRPr lang="en-US" dirty="0"/>
          </a:p>
          <a:p>
            <a:pPr marL="514350" indent="-514350"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7259" y="2380478"/>
            <a:ext cx="2973897" cy="4277234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 a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switch (a)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5: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case 6: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default: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a = a + 2;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break;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8012" y="2029131"/>
            <a:ext cx="2636906" cy="1927074"/>
            <a:chOff x="5209288" y="4647336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7608" y="4396431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2140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08612" y="4877004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16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2206</Words>
  <Application>Microsoft Office PowerPoint</Application>
  <PresentationFormat>По избор</PresentationFormat>
  <Paragraphs>580</Paragraphs>
  <Slides>50</Slides>
  <Notes>8</Notes>
  <HiddenSlides>2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SoftUni3_1</vt:lpstr>
      <vt:lpstr>Презентация на PowerPoint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Вложени условни конструкции</vt:lpstr>
      <vt:lpstr>Имате въпрос?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Презентация на PowerPoint</vt:lpstr>
      <vt:lpstr>Квартално магазинче – условие</vt:lpstr>
      <vt:lpstr>Квартално магазинче – условие (2)</vt:lpstr>
      <vt:lpstr>Презентация на PowerPoint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Точка в правоъгълник - условие</vt:lpstr>
      <vt:lpstr>Точка в правоъгълник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Презентация на PowerPoint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Презентация на PowerPoint</vt:lpstr>
      <vt:lpstr>Вложени условни конструкции</vt:lpstr>
      <vt:lpstr>Какво научихме днес?</vt:lpstr>
      <vt:lpstr>Презентация на PowerPoint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2019-05-27T08:53:01Z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