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Roboto" panose="020B0604020202020204" charset="0"/>
      <p:regular r:id="rId27"/>
      <p:bold r:id="rId28"/>
      <p:italic r:id="rId29"/>
      <p:boldItalic r:id="rId30"/>
    </p:embeddedFont>
    <p:embeddedFont>
      <p:font typeface="Titillium Web" panose="020B0604020202020204" charset="0"/>
      <p:regular r:id="rId31"/>
      <p:bold r:id="rId32"/>
      <p:italic r:id="rId33"/>
      <p:boldItalic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4f5b1705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4f5b1705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4f5b1705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4f5b1705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4f5b1705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4f5b1705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4f5b1705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4f5b1705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4f50fe5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4f50fe5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4f5b1705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4f5b1705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4f5b1705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4f5b1705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4f5b1705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4f5b1705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4f5b1705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4f5b1705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796c1b0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796c1b0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1eaf21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51eaf212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93910b1214412d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493910b1214412d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796c1b06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796c1b06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493910b1214412d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493910b1214412d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796c1b06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796c1b06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18b0df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18b0df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6d4c4a4c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6d4c4a4c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f5b1705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f5b1705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93910b1214412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93910b1214412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796c1b06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796c1b06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796c1b06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796c1b06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93910b1214412d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93910b1214412d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>
              <a:alpha val="2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10812983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10827050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9999689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bg-BG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11001730" y="313661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bg-BG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680322" y="2336873"/>
            <a:ext cx="336028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36028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3"/>
          </p:nvPr>
        </p:nvSpPr>
        <p:spPr>
          <a:xfrm>
            <a:off x="4332952" y="2336873"/>
            <a:ext cx="3526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4"/>
          </p:nvPr>
        </p:nvSpPr>
        <p:spPr>
          <a:xfrm>
            <a:off x="4332953" y="3020791"/>
            <a:ext cx="3526094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5"/>
          </p:nvPr>
        </p:nvSpPr>
        <p:spPr>
          <a:xfrm>
            <a:off x="8162096" y="2334611"/>
            <a:ext cx="336028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6"/>
          </p:nvPr>
        </p:nvSpPr>
        <p:spPr>
          <a:xfrm>
            <a:off x="8162096" y="3018529"/>
            <a:ext cx="3360281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0322" y="4095952"/>
            <a:ext cx="345558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16"/>
          <p:cNvSpPr>
            <a:spLocks noGrp="1"/>
          </p:cNvSpPr>
          <p:nvPr>
            <p:ph type="pic" idx="2"/>
          </p:nvPr>
        </p:nvSpPr>
        <p:spPr>
          <a:xfrm>
            <a:off x="685233" y="2363963"/>
            <a:ext cx="3455584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3"/>
          </p:nvPr>
        </p:nvSpPr>
        <p:spPr>
          <a:xfrm>
            <a:off x="680322" y="4880203"/>
            <a:ext cx="3455584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4"/>
          </p:nvPr>
        </p:nvSpPr>
        <p:spPr>
          <a:xfrm>
            <a:off x="4462691" y="4090909"/>
            <a:ext cx="345558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16"/>
          <p:cNvSpPr>
            <a:spLocks noGrp="1"/>
          </p:cNvSpPr>
          <p:nvPr>
            <p:ph type="pic" idx="5"/>
          </p:nvPr>
        </p:nvSpPr>
        <p:spPr>
          <a:xfrm>
            <a:off x="4462929" y="2353876"/>
            <a:ext cx="3455584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6"/>
          </p:nvPr>
        </p:nvSpPr>
        <p:spPr>
          <a:xfrm>
            <a:off x="4462454" y="4880203"/>
            <a:ext cx="3455584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7"/>
          </p:nvPr>
        </p:nvSpPr>
        <p:spPr>
          <a:xfrm>
            <a:off x="8240625" y="4095952"/>
            <a:ext cx="328747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16"/>
          <p:cNvSpPr>
            <a:spLocks noGrp="1"/>
          </p:cNvSpPr>
          <p:nvPr>
            <p:ph type="pic" idx="8"/>
          </p:nvPr>
        </p:nvSpPr>
        <p:spPr>
          <a:xfrm>
            <a:off x="8240625" y="2353876"/>
            <a:ext cx="328713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9"/>
          </p:nvPr>
        </p:nvSpPr>
        <p:spPr>
          <a:xfrm>
            <a:off x="8243733" y="4880203"/>
            <a:ext cx="3287479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 rot="5400000">
            <a:off x="4296342" y="-1279148"/>
            <a:ext cx="3599316" cy="1083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1077078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5129637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6527409" y="2336873"/>
            <a:ext cx="498427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680319" y="2226202"/>
            <a:ext cx="5228110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680321" y="3030008"/>
            <a:ext cx="522810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6304199" y="2226202"/>
            <a:ext cx="522810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6304199" y="3030007"/>
            <a:ext cx="522810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5265212" y="2336872"/>
            <a:ext cx="624646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0321" y="2336872"/>
            <a:ext cx="4201167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3A8099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5228630" y="2336876"/>
            <a:ext cx="6232500" cy="359940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4130828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hashOverlay-FullResolve.png"/>
          <p:cNvPicPr preferRelativeResize="0"/>
          <p:nvPr/>
        </p:nvPicPr>
        <p:blipFill rotWithShape="1">
          <a:blip r:embed="rId20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1077078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Char char="•"/>
              <a:defRPr sz="200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•"/>
              <a:defRPr sz="180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"/>
              <a:buChar char="•"/>
              <a:defRPr sz="160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"/>
              <a:buChar char="•"/>
              <a:defRPr sz="160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•"/>
              <a:defRPr sz="140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•"/>
              <a:defRPr sz="140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•"/>
              <a:defRPr sz="140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•"/>
              <a:defRPr sz="140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pp-metrics.io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-vandov/MetricsDemo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bg-BG" b="1"/>
              <a:t>Monitoring .Net Distributed Systems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107709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bg-BG" dirty="0"/>
              <a:t>Deeply integrated in asp.net ecosystem</a:t>
            </a:r>
            <a:endParaRPr dirty="0"/>
          </a:p>
          <a:p>
            <a:pPr lvl="0">
              <a:spcBef>
                <a:spcPts val="0"/>
              </a:spcBef>
            </a:pPr>
            <a:r>
              <a:rPr lang="en-US" dirty="0"/>
              <a:t>Nonintuitive</a:t>
            </a:r>
            <a:r>
              <a:rPr lang="bg-BG" dirty="0"/>
              <a:t> interface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g-BG" dirty="0"/>
              <a:t>Not centralized</a:t>
            </a:r>
            <a:endParaRPr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 sz="2400"/>
              <a:t> 	</a:t>
            </a:r>
            <a:r>
              <a:rPr lang="bg-BG"/>
              <a:t>Performance counters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6355620" y="2336873"/>
            <a:ext cx="51297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/>
              <a:t>Alternatives: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bg-BG"/>
              <a:t>Metrics.NET</a:t>
            </a:r>
            <a:endParaRPr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/>
              <a:t>The new cool kid in the neighborhood</a:t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13" y="2336875"/>
            <a:ext cx="4638675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>
            <a:spLocks noGrp="1"/>
          </p:cNvSpPr>
          <p:nvPr>
            <p:ph type="body" idx="1"/>
          </p:nvPr>
        </p:nvSpPr>
        <p:spPr>
          <a:xfrm>
            <a:off x="610475" y="3944949"/>
            <a:ext cx="5129700" cy="211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 u="sng">
                <a:solidFill>
                  <a:schemeClr val="hlink"/>
                </a:solidFill>
                <a:hlinkClick r:id="rId4"/>
              </a:rPr>
              <a:t>https://www.app-metrics.io/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107709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Metrics are measures of properties in pieces of software or hardware. To make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a metric useful we keep track of its state, generally recording data points or ob-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servations over time.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/>
              <a:t>What are metrics?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107709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bg-BG"/>
              <a:t>Just numbers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g-BG"/>
              <a:t>Time series based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g-BG"/>
              <a:t>Aggregation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g-BG"/>
              <a:t>Metrics and logs are not the same thing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/>
              <a:t>What are metrics?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107709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bg-BG"/>
              <a:t>Resource Utilization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g-BG"/>
              <a:t>Timings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g-BG"/>
              <a:t>Throughput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g-BG"/>
              <a:t>Number of Events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g-BG"/>
              <a:t>And everything you need...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/>
              <a:t>What to measure?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107709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bg-BG"/>
              <a:t>Counter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g-BG"/>
              <a:t>Gauge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g-BG"/>
              <a:t>Timer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g-BG"/>
              <a:t>Meter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/>
              <a:t>Types of metrics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107709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bg-BG" dirty="0"/>
              <a:t>Counters are one of the simplest metrics types and allow us to track how many times something has happened</a:t>
            </a:r>
            <a:endParaRPr dirty="0"/>
          </a:p>
          <a:p>
            <a:pPr lvl="0">
              <a:spcBef>
                <a:spcPts val="0"/>
              </a:spcBef>
            </a:pPr>
            <a:r>
              <a:rPr lang="en-US" dirty="0"/>
              <a:t>Increases/Decreases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g-BG" dirty="0"/>
              <a:t>e.g. active sessions, errors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p3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 sz="2400"/>
              <a:t> 	</a:t>
            </a:r>
            <a:r>
              <a:rPr lang="bg-BG"/>
              <a:t>Counter</a:t>
            </a: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25" y="4246431"/>
            <a:ext cx="10770901" cy="1518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body" idx="1"/>
          </p:nvPr>
        </p:nvSpPr>
        <p:spPr>
          <a:xfrm>
            <a:off x="680321" y="2344798"/>
            <a:ext cx="107709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bg-BG"/>
              <a:t>Used to measure the instantaneous value of something.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g-BG"/>
              <a:t>e.g. CPU, memory usage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 sz="2400"/>
              <a:t> 	</a:t>
            </a:r>
            <a:r>
              <a:rPr lang="bg-BG"/>
              <a:t>Gauge</a:t>
            </a:r>
            <a:endParaRPr/>
          </a:p>
        </p:txBody>
      </p:sp>
      <p:pic>
        <p:nvPicPr>
          <p:cNvPr id="265" name="Google Shape;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550" y="3946173"/>
            <a:ext cx="10770898" cy="1734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>
            <a:spLocks noGrp="1"/>
          </p:cNvSpPr>
          <p:nvPr>
            <p:ph type="body" idx="1"/>
          </p:nvPr>
        </p:nvSpPr>
        <p:spPr>
          <a:xfrm>
            <a:off x="680321" y="2344798"/>
            <a:ext cx="107709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Allows duration measurement for specific event type</a:t>
            </a:r>
            <a:endParaRPr dirty="0"/>
          </a:p>
        </p:txBody>
      </p:sp>
      <p:sp>
        <p:nvSpPr>
          <p:cNvPr id="271" name="Google Shape;271;p3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 sz="2400"/>
              <a:t> 	</a:t>
            </a:r>
            <a:r>
              <a:rPr lang="bg-BG"/>
              <a:t>Timers</a:t>
            </a:r>
            <a:endParaRPr/>
          </a:p>
        </p:txBody>
      </p:sp>
      <p:pic>
        <p:nvPicPr>
          <p:cNvPr id="272" name="Google Shape;2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25" y="3900786"/>
            <a:ext cx="10770901" cy="1546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>
            <a:spLocks noGrp="1"/>
          </p:cNvSpPr>
          <p:nvPr>
            <p:ph type="body" idx="1"/>
          </p:nvPr>
        </p:nvSpPr>
        <p:spPr>
          <a:xfrm>
            <a:off x="680321" y="2344798"/>
            <a:ext cx="107709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bg-BG"/>
              <a:t>Measures the rate at which an event occurs along with a total count of the occurances(e.g. mean, 1 min, 5 min, 15 min)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 sz="2400"/>
              <a:t> 	</a:t>
            </a:r>
            <a:r>
              <a:rPr lang="bg-BG"/>
              <a:t>Meter</a:t>
            </a:r>
            <a:endParaRPr/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25" y="4102325"/>
            <a:ext cx="10770899" cy="15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>
                <a:latin typeface="Titillium Web"/>
                <a:ea typeface="Titillium Web"/>
                <a:cs typeface="Titillium Web"/>
                <a:sym typeface="Titillium Web"/>
              </a:rPr>
              <a:t>About me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107709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tillium Web"/>
              <a:buChar char="•"/>
            </a:pPr>
            <a:r>
              <a:rPr lang="bg-BG">
                <a:latin typeface="Titillium Web"/>
                <a:ea typeface="Titillium Web"/>
                <a:cs typeface="Titillium Web"/>
                <a:sym typeface="Titillium Web"/>
              </a:rPr>
              <a:t>Senior Software Engineer in SmartIT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•"/>
            </a:pPr>
            <a:r>
              <a:rPr lang="bg-BG">
                <a:latin typeface="Titillium Web"/>
                <a:ea typeface="Titillium Web"/>
                <a:cs typeface="Titillium Web"/>
                <a:sym typeface="Titillium Web"/>
              </a:rPr>
              <a:t>DevOps is second nature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•"/>
            </a:pPr>
            <a:r>
              <a:rPr lang="bg-BG">
                <a:latin typeface="Titillium Web"/>
                <a:ea typeface="Titillium Web"/>
                <a:cs typeface="Titillium Web"/>
                <a:sym typeface="Titillium Web"/>
              </a:rPr>
              <a:t>Background: finance and sports betting solutions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•"/>
            </a:pPr>
            <a:r>
              <a:rPr lang="bg-BG">
                <a:latin typeface="Titillium Web"/>
                <a:ea typeface="Titillium Web"/>
                <a:cs typeface="Titillium Web"/>
                <a:sym typeface="Titillium Web"/>
              </a:rPr>
              <a:t>Last years mostly fintech projects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00" cy="1373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Technologies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 sz="2400"/>
              <a:t> 	</a:t>
            </a:r>
            <a:r>
              <a:rPr lang="bg-BG"/>
              <a:t>Technologies:</a:t>
            </a:r>
            <a:endParaRPr/>
          </a:p>
        </p:txBody>
      </p:sp>
      <p:pic>
        <p:nvPicPr>
          <p:cNvPr id="290" name="Google Shape;2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8200" y="2639301"/>
            <a:ext cx="4880049" cy="18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63" y="4163200"/>
            <a:ext cx="3061575" cy="67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038" y="4213224"/>
            <a:ext cx="2644775" cy="26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9"/>
          <p:cNvSpPr txBox="1"/>
          <p:nvPr/>
        </p:nvSpPr>
        <p:spPr>
          <a:xfrm>
            <a:off x="452450" y="2420925"/>
            <a:ext cx="2272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Storage: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94" name="Google Shape;29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3200" y="2119300"/>
            <a:ext cx="3014675" cy="30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60052" y="4041837"/>
            <a:ext cx="3792775" cy="14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/>
          <p:nvPr/>
        </p:nvSpPr>
        <p:spPr>
          <a:xfrm>
            <a:off x="6827850" y="2420925"/>
            <a:ext cx="22722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Visualization: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00" cy="1373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Demo</a:t>
            </a:r>
            <a:endParaRPr/>
          </a:p>
        </p:txBody>
      </p:sp>
      <p:sp>
        <p:nvSpPr>
          <p:cNvPr id="302" name="Google Shape;302;p40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00" cy="111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lvl="0" indent="457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u="sng">
                <a:solidFill>
                  <a:schemeClr val="hlink"/>
                </a:solidFill>
                <a:hlinkClick r:id="rId3"/>
              </a:rPr>
              <a:t>https://github.com/a-vandov/MetricsDemo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 sz="2400"/>
              <a:t> 	</a:t>
            </a:r>
            <a:r>
              <a:rPr lang="bg-BG"/>
              <a:t>Setup</a:t>
            </a:r>
            <a:endParaRPr/>
          </a:p>
        </p:txBody>
      </p:sp>
      <p:pic>
        <p:nvPicPr>
          <p:cNvPr id="308" name="Google Shape;30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25" y="2192903"/>
            <a:ext cx="706755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1"/>
          <p:cNvSpPr txBox="1">
            <a:spLocks noGrp="1"/>
          </p:cNvSpPr>
          <p:nvPr>
            <p:ph type="body" idx="1"/>
          </p:nvPr>
        </p:nvSpPr>
        <p:spPr>
          <a:xfrm>
            <a:off x="7826375" y="2192900"/>
            <a:ext cx="3685500" cy="29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 dirty="0"/>
              <a:t>Source: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 dirty="0"/>
              <a:t>https://openapm.io/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rebuchet MS"/>
              <a:buNone/>
            </a:pPr>
            <a:r>
              <a:rPr lang="bg-BG" sz="8000"/>
              <a:t>Thank you!</a:t>
            </a:r>
            <a:endParaRPr sz="8000"/>
          </a:p>
        </p:txBody>
      </p:sp>
      <p:sp>
        <p:nvSpPr>
          <p:cNvPr id="315" name="Google Shape;315;p42"/>
          <p:cNvSpPr txBox="1"/>
          <p:nvPr/>
        </p:nvSpPr>
        <p:spPr>
          <a:xfrm>
            <a:off x="680321" y="2338251"/>
            <a:ext cx="433686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Contacts</a:t>
            </a:r>
            <a:r>
              <a:rPr lang="bg-BG"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 sz="2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6" name="Google Shape;316;p42"/>
          <p:cNvSpPr txBox="1"/>
          <p:nvPr/>
        </p:nvSpPr>
        <p:spPr>
          <a:xfrm>
            <a:off x="5264982" y="2338251"/>
            <a:ext cx="5029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angel@vandov.net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7" name="Google Shape;317;p42"/>
          <p:cNvSpPr txBox="1"/>
          <p:nvPr/>
        </p:nvSpPr>
        <p:spPr>
          <a:xfrm>
            <a:off x="3011639" y="4024207"/>
            <a:ext cx="45066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i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Next Event</a:t>
            </a:r>
            <a:r>
              <a:rPr lang="bg-BG" sz="2800" i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 sz="2800" i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8" name="Google Shape;318;p42"/>
          <p:cNvSpPr txBox="1"/>
          <p:nvPr/>
        </p:nvSpPr>
        <p:spPr>
          <a:xfrm>
            <a:off x="680321" y="5033055"/>
            <a:ext cx="961386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GraphQL – The future of Web Services or just another hype?</a:t>
            </a:r>
            <a:endParaRPr sz="3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00" cy="1373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>
                <a:latin typeface="Titillium Web"/>
                <a:ea typeface="Titillium Web"/>
                <a:cs typeface="Titillium Web"/>
                <a:sym typeface="Titillium Web"/>
              </a:rPr>
              <a:t>The Big Picture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107709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/>
              <a:t>Monitoring is the tools and processes by which you measure and manage your IT systems</a:t>
            </a:r>
            <a:endParaRPr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>
                <a:latin typeface="Titillium Web"/>
                <a:ea typeface="Titillium Web"/>
                <a:cs typeface="Titillium Web"/>
                <a:sym typeface="Titillium Web"/>
              </a:rPr>
              <a:t>What is monitoring?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680325" y="2336875"/>
            <a:ext cx="6771300" cy="359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bg-BG" sz="2400" dirty="0"/>
              <a:t>Software is never perfect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bg-BG" sz="2400" dirty="0"/>
              <a:t>Things change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bg-BG" sz="2400" dirty="0"/>
              <a:t>“It’s slow” scenario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bg-BG" sz="2400" dirty="0"/>
              <a:t>Symptoms everywhere, root cause nowhere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bg-BG" sz="2400" dirty="0"/>
              <a:t>“Ain’t My Problem” syndrome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bg-BG" sz="2400" dirty="0"/>
              <a:t>“Work</a:t>
            </a:r>
            <a:r>
              <a:rPr lang="en-US" sz="2400" dirty="0"/>
              <a:t>s</a:t>
            </a:r>
            <a:r>
              <a:rPr lang="bg-BG" sz="2400" dirty="0"/>
              <a:t> fine on my machine”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 dirty="0"/>
              <a:t>  	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 dirty="0"/>
              <a:t>  </a:t>
            </a:r>
            <a:endParaRPr dirty="0"/>
          </a:p>
        </p:txBody>
      </p:sp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/>
              <a:t>Maybe sound familiar?</a:t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800" y="2755900"/>
            <a:ext cx="3252800" cy="22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107709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tillium Web"/>
              <a:buChar char="•"/>
            </a:pPr>
            <a:r>
              <a:rPr lang="bg-BG">
                <a:latin typeface="Titillium Web"/>
                <a:ea typeface="Titillium Web"/>
                <a:cs typeface="Titillium Web"/>
                <a:sym typeface="Titillium Web"/>
              </a:rPr>
              <a:t>Identifying problem before it happens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•"/>
            </a:pPr>
            <a:r>
              <a:rPr lang="bg-BG">
                <a:latin typeface="Titillium Web"/>
                <a:ea typeface="Titillium Web"/>
                <a:cs typeface="Titillium Web"/>
                <a:sym typeface="Titillium Web"/>
              </a:rPr>
              <a:t>When you measure, you know what exactly to improve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•"/>
            </a:pPr>
            <a:r>
              <a:rPr lang="bg-BG">
                <a:latin typeface="Titillium Web"/>
                <a:ea typeface="Titillium Web"/>
                <a:cs typeface="Titillium Web"/>
                <a:sym typeface="Titillium Web"/>
              </a:rPr>
              <a:t>Management decisions 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•"/>
            </a:pPr>
            <a:r>
              <a:rPr lang="bg-BG">
                <a:latin typeface="Titillium Web"/>
                <a:ea typeface="Titillium Web"/>
                <a:cs typeface="Titillium Web"/>
                <a:sym typeface="Titillium Web"/>
              </a:rPr>
              <a:t>Dashboards are cool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>
                <a:latin typeface="Titillium Web"/>
                <a:ea typeface="Titillium Web"/>
                <a:cs typeface="Titillium Web"/>
                <a:sym typeface="Titillium Web"/>
              </a:rPr>
              <a:t>Why do we need monitoring?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/>
              <a:t>Transition from this...</a:t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2196825" y="1992325"/>
            <a:ext cx="6580800" cy="4143300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/>
              <a:t>To something like that</a:t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513" y="1978775"/>
            <a:ext cx="6475424" cy="41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00" cy="1373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Monitoring .Net Applications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397</Words>
  <Application>Microsoft Office PowerPoint</Application>
  <PresentationFormat>Widescreen</PresentationFormat>
  <Paragraphs>84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Titillium Web</vt:lpstr>
      <vt:lpstr>Roboto</vt:lpstr>
      <vt:lpstr>Trebuchet MS</vt:lpstr>
      <vt:lpstr>Arial</vt:lpstr>
      <vt:lpstr>Berlin</vt:lpstr>
      <vt:lpstr>Monitoring .Net Distributed Systems</vt:lpstr>
      <vt:lpstr>About me</vt:lpstr>
      <vt:lpstr>The Big Picture</vt:lpstr>
      <vt:lpstr>What is monitoring?</vt:lpstr>
      <vt:lpstr>Maybe sound familiar?</vt:lpstr>
      <vt:lpstr>Why do we need monitoring?</vt:lpstr>
      <vt:lpstr>Transition from this...</vt:lpstr>
      <vt:lpstr>To something like that</vt:lpstr>
      <vt:lpstr>Monitoring .Net Applications</vt:lpstr>
      <vt:lpstr>  Performance counters</vt:lpstr>
      <vt:lpstr>The new cool kid in the neighborhood</vt:lpstr>
      <vt:lpstr>What are metrics?</vt:lpstr>
      <vt:lpstr>What are metrics?</vt:lpstr>
      <vt:lpstr>What to measure?</vt:lpstr>
      <vt:lpstr>Types of metrics</vt:lpstr>
      <vt:lpstr>  Counter</vt:lpstr>
      <vt:lpstr>  Gauge</vt:lpstr>
      <vt:lpstr>  Timers</vt:lpstr>
      <vt:lpstr>  Meter</vt:lpstr>
      <vt:lpstr>Technologies</vt:lpstr>
      <vt:lpstr>  Technologies:</vt:lpstr>
      <vt:lpstr>Demo</vt:lpstr>
      <vt:lpstr>  Setup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.Net Distributed Systems</dc:title>
  <cp:lastModifiedBy>angel</cp:lastModifiedBy>
  <cp:revision>3</cp:revision>
  <dcterms:modified xsi:type="dcterms:W3CDTF">2020-05-13T14:16:45Z</dcterms:modified>
</cp:coreProperties>
</file>