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570" r:id="rId2"/>
    <p:sldId id="814" r:id="rId3"/>
    <p:sldId id="815" r:id="rId4"/>
    <p:sldId id="819" r:id="rId5"/>
    <p:sldId id="818" r:id="rId6"/>
    <p:sldId id="823" r:id="rId7"/>
    <p:sldId id="824" r:id="rId8"/>
    <p:sldId id="825" r:id="rId9"/>
    <p:sldId id="826" r:id="rId10"/>
    <p:sldId id="827" r:id="rId11"/>
    <p:sldId id="820" r:id="rId12"/>
    <p:sldId id="822" r:id="rId13"/>
    <p:sldId id="829" r:id="rId14"/>
    <p:sldId id="843" r:id="rId15"/>
    <p:sldId id="845" r:id="rId16"/>
    <p:sldId id="844" r:id="rId17"/>
    <p:sldId id="840" r:id="rId18"/>
    <p:sldId id="834" r:id="rId19"/>
    <p:sldId id="835" r:id="rId20"/>
    <p:sldId id="836" r:id="rId21"/>
    <p:sldId id="837" r:id="rId22"/>
    <p:sldId id="839" r:id="rId23"/>
    <p:sldId id="841" r:id="rId24"/>
    <p:sldId id="842" r:id="rId25"/>
    <p:sldId id="460" r:id="rId26"/>
    <p:sldId id="333" r:id="rId27"/>
  </p:sldIdLst>
  <p:sldSz cx="9144000" cy="6858000" type="screen4x3"/>
  <p:notesSz cx="6881813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Data Caching Concepts" id="{AAEA4232-7DAD-4280-9922-DEDFA15AA161}">
          <p14:sldIdLst>
            <p14:sldId id="815"/>
          </p14:sldIdLst>
        </p14:section>
        <p14:section name="ASP.NET Output Caching" id="{291E4A9A-17FF-40FD-87B4-356FE0717494}">
          <p14:sldIdLst>
            <p14:sldId id="819"/>
            <p14:sldId id="818"/>
            <p14:sldId id="823"/>
            <p14:sldId id="824"/>
            <p14:sldId id="825"/>
            <p14:sldId id="826"/>
            <p14:sldId id="827"/>
            <p14:sldId id="820"/>
            <p14:sldId id="822"/>
            <p14:sldId id="829"/>
            <p14:sldId id="843"/>
            <p14:sldId id="845"/>
            <p14:sldId id="844"/>
          </p14:sldIdLst>
        </p14:section>
        <p14:section name="Data Caching" id="{9D0FEF88-01F9-4BC2-B48F-79EB75EB62A2}">
          <p14:sldIdLst>
            <p14:sldId id="840"/>
            <p14:sldId id="834"/>
            <p14:sldId id="835"/>
            <p14:sldId id="836"/>
            <p14:sldId id="837"/>
            <p14:sldId id="839"/>
            <p14:sldId id="841"/>
            <p14:sldId id="842"/>
          </p14:sldIdLst>
        </p14:section>
        <p14:section name="Questions and Homework" id="{582018E1-BCD4-4B64-9021-AA7DC827860A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468" autoAdjust="0"/>
  </p:normalViewPr>
  <p:slideViewPr>
    <p:cSldViewPr>
      <p:cViewPr varScale="1">
        <p:scale>
          <a:sx n="123" d="100"/>
          <a:sy n="123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130153"/>
            <a:ext cx="7239001" cy="832247"/>
          </a:xfrm>
        </p:spPr>
        <p:txBody>
          <a:bodyPr/>
          <a:lstStyle/>
          <a:p>
            <a:r>
              <a:rPr lang="en-US" dirty="0"/>
              <a:t>ASP.NET Caching Data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1" y="4610100"/>
            <a:ext cx="1930398" cy="1447799"/>
          </a:xfrm>
          <a:prstGeom prst="roundRect">
            <a:avLst>
              <a:gd name="adj" fmla="val 29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dyn.com/wp-content/uploads/2011/09/1691_repetit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8402"/>
            <a:ext cx="3857625" cy="22479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813"/>
            <a:ext cx="2959101" cy="2959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ASP.NET MVC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err="1"/>
              <a:t>VaryByHeader</a:t>
            </a:r>
            <a:r>
              <a:rPr lang="en-US" dirty="0"/>
              <a:t> &amp; </a:t>
            </a:r>
            <a:r>
              <a:rPr lang="en-US" dirty="0" err="1"/>
              <a:t>VaryByCustom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Other options for creating additional cached pages</a:t>
            </a:r>
          </a:p>
          <a:p>
            <a:pPr lvl="1"/>
            <a:r>
              <a:rPr lang="en-US" dirty="0" err="1"/>
              <a:t>VaryByHeader</a:t>
            </a:r>
            <a:r>
              <a:rPr lang="en-US" dirty="0"/>
              <a:t> – any HTTP header</a:t>
            </a:r>
          </a:p>
          <a:p>
            <a:pPr lvl="1"/>
            <a:r>
              <a:rPr lang="en-US" dirty="0" err="1"/>
              <a:t>VaryByCustom</a:t>
            </a:r>
            <a:r>
              <a:rPr lang="en-US" dirty="0"/>
              <a:t> – specify 'Browser' for unique cache entry for each browser type</a:t>
            </a:r>
          </a:p>
          <a:p>
            <a:pPr lvl="1"/>
            <a:r>
              <a:rPr lang="en-US" dirty="0" err="1"/>
              <a:t>VaryByCustom</a:t>
            </a:r>
            <a:r>
              <a:rPr lang="en-US" dirty="0"/>
              <a:t> with </a:t>
            </a:r>
            <a:r>
              <a:rPr lang="en-US" dirty="0" err="1"/>
              <a:t>GetVaryByCustomString</a:t>
            </a:r>
            <a:r>
              <a:rPr lang="en-US" dirty="0"/>
              <a:t> method in </a:t>
            </a:r>
            <a:r>
              <a:rPr lang="en-US" dirty="0" err="1"/>
              <a:t>HttpApplication</a:t>
            </a:r>
            <a:r>
              <a:rPr lang="en-US" dirty="0"/>
              <a:t> derivative</a:t>
            </a:r>
          </a:p>
          <a:p>
            <a:pPr lvl="2"/>
            <a:r>
              <a:rPr lang="en-US" dirty="0"/>
              <a:t>Return your own string indicating whether it's a separate cache entry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Demo</a:t>
            </a:r>
          </a:p>
        </p:txBody>
      </p:sp>
      <p:pic>
        <p:nvPicPr>
          <p:cNvPr id="1026" name="Picture 2" descr="http://www.cs.tau.ac.il/~sagihed/dsw09b/c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8" y="1143000"/>
            <a:ext cx="4043363" cy="347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10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Cache profiles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Stored in </a:t>
            </a:r>
            <a:r>
              <a:rPr lang="en-US" dirty="0" err="1"/>
              <a:t>web.config</a:t>
            </a:r>
            <a:r>
              <a:rPr lang="en-US" dirty="0"/>
              <a:t> file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 need to recompile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2459772"/>
            <a:ext cx="8077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  &lt;caching&gt;</a:t>
            </a:r>
          </a:p>
          <a:p>
            <a:r>
              <a:rPr lang="en-US" dirty="0"/>
              <a:t>    &lt;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/>
              <a:t>        &lt;add name="</a:t>
            </a:r>
            <a:r>
              <a:rPr lang="en-US" dirty="0" err="1"/>
              <a:t>ShortLived</a:t>
            </a:r>
            <a:r>
              <a:rPr lang="en-US" dirty="0"/>
              <a:t>" duration="10"</a:t>
            </a:r>
          </a:p>
          <a:p>
            <a:r>
              <a:rPr lang="en-US" dirty="0"/>
              <a:t>             </a:t>
            </a:r>
            <a:r>
              <a:rPr lang="en-US" dirty="0" err="1"/>
              <a:t>varyByParam</a:t>
            </a:r>
            <a:r>
              <a:rPr lang="en-US" dirty="0"/>
              <a:t>="none" location="Server" /&gt;</a:t>
            </a:r>
          </a:p>
          <a:p>
            <a:r>
              <a:rPr lang="en-US" dirty="0"/>
              <a:t>        &lt;add name="</a:t>
            </a:r>
            <a:r>
              <a:rPr lang="en-US" dirty="0" err="1"/>
              <a:t>LongLived</a:t>
            </a:r>
            <a:r>
              <a:rPr lang="en-US" dirty="0"/>
              <a:t>" duration="3600"</a:t>
            </a:r>
          </a:p>
          <a:p>
            <a:r>
              <a:rPr lang="en-US" dirty="0"/>
              <a:t>             </a:t>
            </a:r>
            <a:r>
              <a:rPr lang="en-US" dirty="0" err="1"/>
              <a:t>varyByParam</a:t>
            </a:r>
            <a:r>
              <a:rPr lang="en-US" dirty="0"/>
              <a:t>="none" location="Server" /&gt;   </a:t>
            </a:r>
          </a:p>
          <a:p>
            <a:r>
              <a:rPr lang="en-US" dirty="0"/>
              <a:t>      &lt;/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/>
              <a:t>      &lt;!-- ... --&gt;</a:t>
            </a:r>
          </a:p>
          <a:p>
            <a:r>
              <a:rPr lang="en-US" dirty="0"/>
              <a:t>    &lt;/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&lt;/caching&gt;</a:t>
            </a:r>
          </a:p>
          <a:p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799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/>
              <a:t>Cache Profiles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14400"/>
            <a:ext cx="4019550" cy="3939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7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Fragment 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portions of a page to remain static</a:t>
            </a:r>
          </a:p>
          <a:p>
            <a:pPr lvl="1"/>
            <a:r>
              <a:rPr lang="en-US" dirty="0"/>
              <a:t>Menus, navigation bars, footers, headers, etc.</a:t>
            </a:r>
          </a:p>
          <a:p>
            <a:pPr lvl="1"/>
            <a:r>
              <a:rPr lang="en-US" dirty="0"/>
              <a:t>Cache only some part of the page</a:t>
            </a:r>
          </a:p>
          <a:p>
            <a:pPr marL="0" indent="0">
              <a:buNone/>
            </a:pP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Fragment Caching MVC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To cache a page fragment</a:t>
            </a:r>
          </a:p>
          <a:p>
            <a:pPr lvl="1"/>
            <a:r>
              <a:rPr lang="en-US" dirty="0"/>
              <a:t>1. Encapsulate in child action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OutputCache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] </a:t>
            </a:r>
            <a:r>
              <a:rPr lang="en-US" dirty="0"/>
              <a:t>and return partial view: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/>
            <a:r>
              <a:rPr lang="en-US" dirty="0"/>
              <a:t>2. Call the child action from the view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90575" y="2633008"/>
            <a:ext cx="7562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OutputCache</a:t>
            </a:r>
            <a:r>
              <a:rPr lang="en-US" dirty="0"/>
              <a:t>(Duration = 10, </a:t>
            </a:r>
            <a:r>
              <a:rPr lang="en-US" dirty="0" err="1"/>
              <a:t>VaryByParam</a:t>
            </a:r>
            <a:r>
              <a:rPr lang="en-US" dirty="0"/>
              <a:t> = "none")]</a:t>
            </a:r>
          </a:p>
          <a:p>
            <a:r>
              <a:rPr lang="en-US" dirty="0"/>
              <a:t>[</a:t>
            </a:r>
            <a:r>
              <a:rPr lang="en-US" dirty="0" err="1"/>
              <a:t>ChildActionOnly</a:t>
            </a:r>
            <a:r>
              <a:rPr lang="en-US" dirty="0"/>
              <a:t>]</a:t>
            </a:r>
          </a:p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ChildAction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this.PartialView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90575" y="5410200"/>
            <a:ext cx="75628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Html.Action</a:t>
            </a:r>
            <a:r>
              <a:rPr lang="en-US" dirty="0"/>
              <a:t>("</a:t>
            </a:r>
            <a:r>
              <a:rPr lang="en-US" dirty="0" err="1"/>
              <a:t>ChildAction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7672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/>
              <a:t>Page Fragment Caching Demo</a:t>
            </a:r>
          </a:p>
        </p:txBody>
      </p:sp>
      <p:pic>
        <p:nvPicPr>
          <p:cNvPr id="6" name="Picture 2" descr="http://www.foreclosuredefenseresourcecenter.com/wp-content/uploads/2011/08/Substitution-of-Trustee-California-Civil-Code-Section-2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4" y="1219200"/>
            <a:ext cx="5137571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Data Caching</a:t>
            </a:r>
          </a:p>
        </p:txBody>
      </p:sp>
      <p:pic>
        <p:nvPicPr>
          <p:cNvPr id="3076" name="Picture 4" descr="http://dev.10086.cn/cmdn/wiki/uploads/201006/1276325982SdPype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2209800"/>
            <a:ext cx="60102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Internally, </a:t>
            </a:r>
            <a:r>
              <a:rPr lang="en-US" dirty="0" err="1"/>
              <a:t>OutputCaching</a:t>
            </a:r>
            <a:r>
              <a:rPr lang="en-US" dirty="0"/>
              <a:t> is built using a sophisticated data cache</a:t>
            </a:r>
          </a:p>
          <a:p>
            <a:pPr lvl="1"/>
            <a:r>
              <a:rPr lang="en-US" dirty="0"/>
              <a:t>Available to you directly through </a:t>
            </a:r>
            <a:r>
              <a:rPr lang="en-US" dirty="0" err="1"/>
              <a:t>Page.Cache</a:t>
            </a:r>
            <a:r>
              <a:rPr lang="en-US" dirty="0"/>
              <a:t> for your own caching needs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this.Cache</a:t>
            </a:r>
            <a:r>
              <a:rPr lang="en-US" dirty="0"/>
              <a:t> in ASP.NET </a:t>
            </a:r>
            <a:r>
              <a:rPr lang="en-US" dirty="0" err="1"/>
              <a:t>WebForms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this.HttpContext.Cache</a:t>
            </a:r>
            <a:r>
              <a:rPr lang="en-US" dirty="0"/>
              <a:t> in ASP.NET MVC</a:t>
            </a:r>
          </a:p>
          <a:p>
            <a:pPr lvl="1"/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38175" y="3048000"/>
            <a:ext cx="78676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=</a:t>
            </a:r>
          </a:p>
          <a:p>
            <a:r>
              <a:rPr lang="en-US" dirty="0"/>
              <a:t> 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Entry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adding cache entries, several attributes can be specified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Each insertion creates a new </a:t>
            </a:r>
            <a:r>
              <a:rPr lang="en-US" dirty="0" err="1"/>
              <a:t>CacheEntry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62778"/>
              </p:ext>
            </p:extLst>
          </p:nvPr>
        </p:nvGraphicFramePr>
        <p:xfrm>
          <a:off x="304800" y="2435860"/>
          <a:ext cx="853440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key used to identify this entry in the 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CacheDependency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dependency this cache entry has -either on a file, a directory, or another cache entry -which when changed, should cause this entry to be flushed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Expires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fixed date and time after which this cache entry should be flushed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SlidingExpiration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TimeSpan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between which the object was last accessed and when the object should be flushed from the 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CacheItemPriority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important this item is to keep in the cache compared to other cache entries (used when deciding how to remove cache objects during scavenging)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OnRemoveCallback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CacheItemRemoved</a:t>
                      </a:r>
                      <a:r>
                        <a:rPr lang="en-US" sz="1600" baseline="0"/>
                        <a:t> (</a:t>
                      </a:r>
                      <a:r>
                        <a:rPr lang="en-US" sz="1600"/>
                        <a:t>Callback)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delegate which can be registered with a cache entry for invocation upon removal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1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Why do we need caching?</a:t>
            </a:r>
          </a:p>
          <a:p>
            <a:r>
              <a:rPr lang="en-US" dirty="0"/>
              <a:t>ASP.NET Output Caching</a:t>
            </a:r>
          </a:p>
          <a:p>
            <a:pPr lvl="1"/>
            <a:r>
              <a:rPr lang="en-US" dirty="0" err="1"/>
              <a:t>OutputCache</a:t>
            </a:r>
            <a:r>
              <a:rPr lang="en-US" dirty="0"/>
              <a:t> page directive</a:t>
            </a:r>
          </a:p>
          <a:p>
            <a:pPr lvl="1"/>
            <a:r>
              <a:rPr lang="en-US" dirty="0"/>
              <a:t>Cache profiles</a:t>
            </a:r>
          </a:p>
          <a:p>
            <a:pPr lvl="1"/>
            <a:r>
              <a:rPr lang="en-US" dirty="0"/>
              <a:t>Post-cache substitution</a:t>
            </a:r>
          </a:p>
          <a:p>
            <a:pPr lvl="1"/>
            <a:r>
              <a:rPr lang="en-US" dirty="0"/>
              <a:t>Page fragment caching</a:t>
            </a:r>
          </a:p>
          <a:p>
            <a:r>
              <a:rPr lang="en-US" dirty="0"/>
              <a:t>Data caching</a:t>
            </a:r>
          </a:p>
          <a:p>
            <a:pPr lvl="1"/>
            <a:r>
              <a:rPr lang="en-US" dirty="0"/>
              <a:t>Cache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16" y="3516574"/>
            <a:ext cx="2458788" cy="2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672950" y="705872"/>
            <a:ext cx="3209377" cy="2674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Cache Entry </a:t>
            </a:r>
            <a:r>
              <a:rPr lang="en-US" dirty="0" err="1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setting cache entry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23874" y="1600200"/>
            <a:ext cx="816292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</a:t>
            </a:r>
            <a:r>
              <a:rPr lang="en-US" dirty="0" err="1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Cache.Insert</a:t>
            </a:r>
            <a:r>
              <a:rPr lang="en-US" dirty="0"/>
              <a:t>(</a:t>
            </a:r>
          </a:p>
          <a:p>
            <a:r>
              <a:rPr lang="en-US" dirty="0"/>
              <a:t>        "time",                      // key</a:t>
            </a:r>
          </a:p>
          <a:p>
            <a:r>
              <a:rPr lang="en-US" dirty="0"/>
              <a:t>        </a:t>
            </a:r>
            <a:r>
              <a:rPr lang="en-US" dirty="0" err="1"/>
              <a:t>DateTime.Now</a:t>
            </a:r>
            <a:r>
              <a:rPr lang="en-US" dirty="0"/>
              <a:t>,                // value</a:t>
            </a:r>
          </a:p>
          <a:p>
            <a:r>
              <a:rPr lang="en-US" dirty="0"/>
              <a:t>        null,                        // dependencies</a:t>
            </a:r>
          </a:p>
          <a:p>
            <a:r>
              <a:rPr lang="en-US" dirty="0"/>
              <a:t>        </a:t>
            </a:r>
            <a:r>
              <a:rPr lang="en-US" dirty="0" err="1"/>
              <a:t>DateTime.Now.AddSeconds</a:t>
            </a:r>
            <a:r>
              <a:rPr lang="en-US" dirty="0"/>
              <a:t>(10), // absolute exp.</a:t>
            </a:r>
          </a:p>
          <a:p>
            <a:r>
              <a:rPr lang="en-US" dirty="0"/>
              <a:t>        </a:t>
            </a:r>
            <a:r>
              <a:rPr lang="en-US" dirty="0" err="1"/>
              <a:t>TimeSpan.Zero</a:t>
            </a:r>
            <a:r>
              <a:rPr lang="en-US" dirty="0"/>
              <a:t>,               // sliding exp.</a:t>
            </a:r>
          </a:p>
          <a:p>
            <a:r>
              <a:rPr lang="en-US" dirty="0"/>
              <a:t>        </a:t>
            </a:r>
            <a:r>
              <a:rPr lang="en-US" dirty="0" err="1"/>
              <a:t>CacheItemPriority.Default</a:t>
            </a:r>
            <a:r>
              <a:rPr lang="en-US" dirty="0"/>
              <a:t>,   // priority</a:t>
            </a:r>
          </a:p>
          <a:p>
            <a:r>
              <a:rPr lang="en-US" dirty="0"/>
              <a:t>        null);                       // callback delegate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=</a:t>
            </a:r>
          </a:p>
          <a:p>
            <a:r>
              <a:rPr lang="en-US" dirty="0"/>
              <a:t> 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739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the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explicitly taken out of the cache</a:t>
            </a:r>
          </a:p>
          <a:p>
            <a:pPr lvl="1"/>
            <a:r>
              <a:rPr lang="en-US" dirty="0"/>
              <a:t>Explicitly by calling Remove</a:t>
            </a:r>
          </a:p>
          <a:p>
            <a:pPr lvl="1"/>
            <a:r>
              <a:rPr lang="en-US" dirty="0"/>
              <a:t>Cache can remove item implicitly for a variety of reasons (Data expiration,</a:t>
            </a:r>
            <a:br>
              <a:rPr lang="en-US" dirty="0"/>
            </a:br>
            <a:r>
              <a:rPr lang="en-US" dirty="0"/>
              <a:t>Memory consumption)</a:t>
            </a:r>
          </a:p>
          <a:p>
            <a:pPr lvl="2"/>
            <a:r>
              <a:rPr lang="en-US" dirty="0"/>
              <a:t>Low priority cache data</a:t>
            </a:r>
            <a:br>
              <a:rPr lang="en-US" dirty="0"/>
            </a:br>
            <a:r>
              <a:rPr lang="en-US" dirty="0"/>
              <a:t>will be removed first</a:t>
            </a:r>
          </a:p>
          <a:p>
            <a:pPr lvl="1"/>
            <a:r>
              <a:rPr lang="en-US" dirty="0"/>
              <a:t>Can register for removal</a:t>
            </a:r>
            <a:br>
              <a:rPr lang="en-US" dirty="0"/>
            </a:br>
            <a:r>
              <a:rPr lang="en-US" dirty="0"/>
              <a:t>notification, including</a:t>
            </a:r>
            <a:br>
              <a:rPr lang="en-US" dirty="0"/>
            </a:br>
            <a:r>
              <a:rPr lang="en-US" dirty="0"/>
              <a:t>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toledoblade.com/image/2013/01/11/800x_b1_cCM_z_cT/Duplicate-data-del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040743" cy="3192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303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Data Caching Demo</a:t>
            </a:r>
          </a:p>
        </p:txBody>
      </p:sp>
      <p:pic>
        <p:nvPicPr>
          <p:cNvPr id="4098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3810000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6870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Dependencies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dependencies can ensure that data is not stale</a:t>
            </a:r>
          </a:p>
          <a:p>
            <a:r>
              <a:rPr lang="en-US" dirty="0"/>
              <a:t>Cache entry can be flushed when:</a:t>
            </a:r>
          </a:p>
          <a:p>
            <a:pPr lvl="1"/>
            <a:r>
              <a:rPr lang="en-US" dirty="0"/>
              <a:t>A file changes</a:t>
            </a:r>
          </a:p>
          <a:p>
            <a:pPr lvl="1"/>
            <a:r>
              <a:rPr lang="en-US" dirty="0"/>
              <a:t>A directory changes</a:t>
            </a:r>
          </a:p>
          <a:p>
            <a:pPr lvl="1"/>
            <a:r>
              <a:rPr lang="en-US" dirty="0"/>
              <a:t>Another cache entry is removed</a:t>
            </a:r>
          </a:p>
          <a:p>
            <a:pPr lvl="1"/>
            <a:r>
              <a:rPr lang="en-US" dirty="0"/>
              <a:t>Something in the database changes</a:t>
            </a:r>
          </a:p>
          <a:p>
            <a:pPr lvl="2"/>
            <a:r>
              <a:rPr lang="en-US" dirty="0"/>
              <a:t>SQL Cache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Cache Dependencies Demo</a:t>
            </a:r>
          </a:p>
        </p:txBody>
      </p:sp>
      <p:pic>
        <p:nvPicPr>
          <p:cNvPr id="1026" name="Picture 2" descr="http://downlopaz.com/wp-content/uploads/2012/06/depen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64" y="1219200"/>
            <a:ext cx="4841471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6188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Caching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Costs of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Benefits of Caching</a:t>
            </a:r>
            <a:endParaRPr lang="bg-BG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Performance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Speed – Reduced response time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Efficiency – Reduced infrastructure usage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CPU time, database utilization, network bandwidth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DB round trips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Costs of Caching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Staleness (out-of-date)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to check and refresh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/>
              <a:t>ASP.NET Output Caching</a:t>
            </a:r>
          </a:p>
        </p:txBody>
      </p:sp>
      <p:pic>
        <p:nvPicPr>
          <p:cNvPr id="8194" name="Picture 2" descr="http://i.msdn.microsoft.com/dynimg/IC49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81200"/>
            <a:ext cx="5722558" cy="4348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Output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relatively static pages, rendered content can be cached</a:t>
            </a:r>
          </a:p>
          <a:p>
            <a:r>
              <a:rPr lang="en-US" dirty="0" err="1"/>
              <a:t>OutputCache</a:t>
            </a:r>
            <a:r>
              <a:rPr lang="en-US" dirty="0"/>
              <a:t> action filter in ASP.NET MVC and ASP.NET Web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09600" y="3379857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OutputCache</a:t>
            </a:r>
            <a:r>
              <a:rPr lang="en-US" dirty="0"/>
              <a:t>(Duration=10)]</a:t>
            </a:r>
          </a:p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MyAction</a:t>
            </a:r>
            <a:r>
              <a:rPr lang="en-US" dirty="0"/>
              <a:t>() { ... }</a:t>
            </a:r>
          </a:p>
        </p:txBody>
      </p:sp>
    </p:spTree>
    <p:extLst>
      <p:ext uri="{BB962C8B-B14F-4D97-AF65-F5344CB8AC3E}">
        <p14:creationId xmlns:p14="http://schemas.microsoft.com/office/powerpoint/2010/main" val="28349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Attributes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94602"/>
              </p:ext>
            </p:extLst>
          </p:nvPr>
        </p:nvGraphicFramePr>
        <p:xfrm>
          <a:off x="304800" y="914400"/>
          <a:ext cx="8458200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Time, in seconds, that the page or user control is cached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'Any'</a:t>
                      </a:r>
                    </a:p>
                    <a:p>
                      <a:r>
                        <a:rPr lang="en-US" sz="1600" dirty="0"/>
                        <a:t>'Client'</a:t>
                      </a:r>
                    </a:p>
                    <a:p>
                      <a:r>
                        <a:rPr lang="en-US" sz="1600" dirty="0"/>
                        <a:t>'Downstream'</a:t>
                      </a:r>
                    </a:p>
                    <a:p>
                      <a:r>
                        <a:rPr lang="en-US" sz="1600" dirty="0"/>
                        <a:t>'Server'</a:t>
                      </a:r>
                    </a:p>
                    <a:p>
                      <a:r>
                        <a:rPr lang="en-US" sz="1600" dirty="0"/>
                        <a:t>'None'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Controls the header and meta tags sent to clients indicating where this page can be cached.</a:t>
                      </a:r>
                    </a:p>
                    <a:p>
                      <a:r>
                        <a:rPr lang="en-US" sz="1600" dirty="0"/>
                        <a:t>'Any' means that the page can be cached on the browser client, a downstream server, or the server.</a:t>
                      </a:r>
                    </a:p>
                    <a:p>
                      <a:r>
                        <a:rPr lang="en-US" sz="1600" dirty="0"/>
                        <a:t>'Client' means that the page will be cached on the client browser only.</a:t>
                      </a:r>
                    </a:p>
                    <a:p>
                      <a:r>
                        <a:rPr lang="en-US" sz="1600" dirty="0"/>
                        <a:t>'Downstream' means that the page will be cached on a downstream server and the client.</a:t>
                      </a:r>
                    </a:p>
                    <a:p>
                      <a:r>
                        <a:rPr lang="en-US" sz="1600" dirty="0"/>
                        <a:t>'Server' means that the page will be cached on the server only.</a:t>
                      </a:r>
                    </a:p>
                    <a:p>
                      <a:r>
                        <a:rPr lang="en-US" sz="1600" dirty="0"/>
                        <a:t>'None' disables output caching for this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VaryByCustom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'Browser'</a:t>
                      </a:r>
                    </a:p>
                    <a:p>
                      <a:r>
                        <a:rPr lang="en-US" sz="1600" dirty="0"/>
                        <a:t>custom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vary the output cache by browser name and version, or by a custom string, which must be handled in an overridden version of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GetVaryByCustomString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VaryByHeader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'*'</a:t>
                      </a:r>
                    </a:p>
                    <a:p>
                      <a:r>
                        <a:rPr lang="en-US" sz="1600"/>
                        <a:t>header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headers submitted by a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VaryByParam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'none'</a:t>
                      </a:r>
                    </a:p>
                    <a:p>
                      <a:r>
                        <a:rPr lang="en-US" sz="1600" dirty="0"/>
                        <a:t>'*'</a:t>
                      </a:r>
                    </a:p>
                    <a:p>
                      <a:r>
                        <a:rPr lang="en-US" sz="1600" dirty="0" err="1"/>
                        <a:t>param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query string values in a GET request, or variables in a POST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caching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3 types of caching with the 'location' attribute: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– pages are cached in the worker process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– pages are cached in client browsers that support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proxy – pages are potentially</a:t>
            </a:r>
            <a:br>
              <a:rPr lang="en-US" dirty="0"/>
            </a:br>
            <a:r>
              <a:rPr lang="en-US" dirty="0"/>
              <a:t>cached by downstream proxies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92434"/>
              </p:ext>
            </p:extLst>
          </p:nvPr>
        </p:nvGraphicFramePr>
        <p:xfrm>
          <a:off x="609600" y="4257040"/>
          <a:ext cx="76200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Cache-Control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Expires header?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Cached on server?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'Any'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'Client'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'Downstream'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'Server'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no-cache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'None'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no-cache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 descr="cache_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4606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Caching multiple</a:t>
            </a:r>
            <a:br>
              <a:rPr lang="en-US" dirty="0"/>
            </a:br>
            <a:r>
              <a:rPr lang="en-US" dirty="0"/>
              <a:t>versions of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VaryByParam</a:t>
            </a:r>
            <a:r>
              <a:rPr lang="en-US" dirty="0"/>
              <a:t>='none' means a unique instance of a page is cached per verb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One for GET, one for POST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your page changes rendering based on query string or post body, you can use </a:t>
            </a:r>
            <a:r>
              <a:rPr lang="en-US" dirty="0" err="1"/>
              <a:t>VaryByParam</a:t>
            </a:r>
            <a:r>
              <a:rPr lang="en-US" dirty="0"/>
              <a:t> to cache additional versions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"*" means cache a unique page for each different post body and/or query string (beware)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"</a:t>
            </a:r>
            <a:r>
              <a:rPr lang="en-US" dirty="0" err="1"/>
              <a:t>varname</a:t>
            </a:r>
            <a:r>
              <a:rPr lang="en-US" dirty="0"/>
              <a:t>" means cache a unique page for different values of this variable (semi-colon delimited list for multiple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VaryByParam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semi-colon separated list of strings representing query string values in a GET request, or variables in a POST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23814"/>
              </p:ext>
            </p:extLst>
          </p:nvPr>
        </p:nvGraphicFramePr>
        <p:xfrm>
          <a:off x="990600" y="3048000"/>
          <a:ext cx="7086600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'none'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 version of page cached per request type (GET, POST, HEAD)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'*'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 versions of page cached based on query string and/or POST body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'v1'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 versions of page cached based on value of v1 variable in query string or POST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'v1;v2'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 versions of page cached based on value of v1 and v2 variables in query string or POST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27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</TotalTime>
  <Words>1349</Words>
  <Application>Microsoft Office PowerPoint</Application>
  <PresentationFormat>On-screen Show (4:3)</PresentationFormat>
  <Paragraphs>256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 2</vt:lpstr>
      <vt:lpstr>Telerik Academy</vt:lpstr>
      <vt:lpstr>ASP.NET Caching Data</vt:lpstr>
      <vt:lpstr>Table of Contents</vt:lpstr>
      <vt:lpstr>Benefits and Costs of Caching</vt:lpstr>
      <vt:lpstr>ASP.NET Output Caching</vt:lpstr>
      <vt:lpstr>ASP.NET Output Caching</vt:lpstr>
      <vt:lpstr>OutputCache Attributes</vt:lpstr>
      <vt:lpstr>Output caching location</vt:lpstr>
      <vt:lpstr>Caching multiple versions of a page</vt:lpstr>
      <vt:lpstr>VaryByParam values</vt:lpstr>
      <vt:lpstr>VaryByHeader &amp; VaryByCustom</vt:lpstr>
      <vt:lpstr>OutputCache Demo</vt:lpstr>
      <vt:lpstr>Cache Profiles</vt:lpstr>
      <vt:lpstr>Cache Profiles Demo</vt:lpstr>
      <vt:lpstr>Page Fragment Caching</vt:lpstr>
      <vt:lpstr>Page Fragment Caching MVC</vt:lpstr>
      <vt:lpstr>Page Fragment Caching Demo</vt:lpstr>
      <vt:lpstr>Data Caching</vt:lpstr>
      <vt:lpstr>Data Caching</vt:lpstr>
      <vt:lpstr>Cache Entry Attributes</vt:lpstr>
      <vt:lpstr>Setting Cache Entry Params</vt:lpstr>
      <vt:lpstr>Removing from the Cache</vt:lpstr>
      <vt:lpstr>Data Caching Demo</vt:lpstr>
      <vt:lpstr>Cache Dependencies</vt:lpstr>
      <vt:lpstr>Cache Dependencies Demo</vt:lpstr>
      <vt:lpstr>ASP.NET Caching Data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Martin Veshev</cp:lastModifiedBy>
  <cp:revision>2518</cp:revision>
  <dcterms:created xsi:type="dcterms:W3CDTF">2007-12-08T16:03:35Z</dcterms:created>
  <dcterms:modified xsi:type="dcterms:W3CDTF">2017-10-03T07:45:51Z</dcterms:modified>
  <cp:category>quality code, software engineering</cp:category>
</cp:coreProperties>
</file>