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1"/>
  </p:notesMasterIdLst>
  <p:handoutMasterIdLst>
    <p:handoutMasterId r:id="rId22"/>
  </p:handoutMasterIdLst>
  <p:sldIdLst>
    <p:sldId id="324" r:id="rId2"/>
    <p:sldId id="386" r:id="rId3"/>
    <p:sldId id="387" r:id="rId4"/>
    <p:sldId id="388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3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42C"/>
    <a:srgbClr val="00BFF3"/>
    <a:srgbClr val="5CE600"/>
    <a:srgbClr val="A6F173"/>
    <a:srgbClr val="95BC47"/>
    <a:srgbClr val="7E8289"/>
    <a:srgbClr val="7A9D34"/>
    <a:srgbClr val="95BC46"/>
    <a:srgbClr val="E76719"/>
    <a:srgbClr val="C1DD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26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01BFF-BBF6-4249-9040-C117011E0510}" type="datetimeFigureOut">
              <a:rPr lang="en-US" smtClean="0"/>
              <a:t>10-Dec-15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DE652-20ED-4052-B773-67B8AF436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62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757F-6C94-4CFB-B800-9A31D46B6267}" type="datetimeFigureOut">
              <a:rPr lang="en-US" smtClean="0"/>
              <a:t>10-Dec-15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0867D-881D-492A-AE09-9F079CCEC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3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8152" y="3648076"/>
            <a:ext cx="10839448" cy="686946"/>
          </a:xfrm>
        </p:spPr>
        <p:txBody>
          <a:bodyPr anchor="ctr"/>
          <a:lstStyle>
            <a:lvl1pPr algn="l">
              <a:defRPr sz="6000" baseline="0">
                <a:latin typeface="+mj-lt"/>
              </a:defRPr>
            </a:lvl1pPr>
          </a:lstStyle>
          <a:p>
            <a:r>
              <a:rPr lang="en-US" dirty="0" smtClean="0"/>
              <a:t>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152" y="4396343"/>
            <a:ext cx="10839448" cy="446528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2" y="4904192"/>
            <a:ext cx="2757488" cy="39052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5CE600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 rot="2700000">
            <a:off x="6054030" y="3000521"/>
            <a:ext cx="16890890" cy="16823316"/>
          </a:xfrm>
          <a:prstGeom prst="rect">
            <a:avLst/>
          </a:prstGeom>
          <a:solidFill>
            <a:srgbClr val="5C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20" y="411580"/>
            <a:ext cx="3195640" cy="114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01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11338560" cy="548640"/>
          </a:xfrm>
          <a:noFill/>
        </p:spPr>
        <p:txBody>
          <a:bodyPr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188" y="6150809"/>
            <a:ext cx="1593135" cy="365760"/>
          </a:xfrm>
          <a:prstGeom prst="rect">
            <a:avLst/>
          </a:prstGeom>
        </p:spPr>
      </p:pic>
      <p:sp>
        <p:nvSpPr>
          <p:cNvPr id="8" name="Rectangle 7"/>
          <p:cNvSpPr>
            <a:spLocks noChangeAspect="1"/>
          </p:cNvSpPr>
          <p:nvPr userDrawn="1"/>
        </p:nvSpPr>
        <p:spPr>
          <a:xfrm rot="2700000">
            <a:off x="10820991" y="-2196586"/>
            <a:ext cx="3503567" cy="3448780"/>
          </a:xfrm>
          <a:prstGeom prst="rect">
            <a:avLst/>
          </a:prstGeom>
          <a:solidFill>
            <a:srgbClr val="5C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bg-BG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38150" y="1486894"/>
            <a:ext cx="5493523" cy="4261444"/>
          </a:xfrm>
        </p:spPr>
        <p:txBody>
          <a:bodyPr/>
          <a:lstStyle/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283189" y="1486895"/>
            <a:ext cx="5493523" cy="4261444"/>
          </a:xfrm>
        </p:spPr>
        <p:txBody>
          <a:bodyPr/>
          <a:lstStyle/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23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 userDrawn="1"/>
        </p:nvSpPr>
        <p:spPr>
          <a:xfrm rot="2700000">
            <a:off x="10813040" y="-2196586"/>
            <a:ext cx="3503567" cy="3448780"/>
          </a:xfrm>
          <a:prstGeom prst="rect">
            <a:avLst/>
          </a:prstGeom>
          <a:solidFill>
            <a:srgbClr val="5C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bg-BG" dirty="0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11338560" cy="548640"/>
          </a:xfrm>
          <a:noFill/>
        </p:spPr>
        <p:txBody>
          <a:bodyPr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188" y="6150809"/>
            <a:ext cx="1593135" cy="36576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0" y="1800225"/>
            <a:ext cx="11337925" cy="3544888"/>
          </a:xfrm>
        </p:spPr>
        <p:txBody>
          <a:bodyPr/>
          <a:lstStyle/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907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73912" y="6373882"/>
            <a:ext cx="2192526" cy="331718"/>
            <a:chOff x="1236228" y="1523999"/>
            <a:chExt cx="3938308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20991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1506492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36252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2" y="2421354"/>
              <a:ext cx="134524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5" y="2878556"/>
              <a:ext cx="152376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310695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1" y="2230065"/>
              <a:ext cx="1595755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411475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1" y="1523999"/>
              <a:ext cx="150937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167061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4" y="3335748"/>
              <a:ext cx="119552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7" y="2461282"/>
              <a:ext cx="157272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176851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45178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16447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42587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14657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4" y="3217864"/>
              <a:ext cx="113505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07170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152400"/>
            <a:ext cx="94488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9962159" y="3840481"/>
            <a:ext cx="1187136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1231184" y="1861198"/>
            <a:ext cx="897817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6684372" y="1031966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9838682" y="1495157"/>
            <a:ext cx="1266249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852293" y="940065"/>
            <a:ext cx="59380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6342802" y="4722613"/>
            <a:ext cx="857564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3880664" y="4405710"/>
            <a:ext cx="51531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8247945" y="4125718"/>
            <a:ext cx="66583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4200277" y="1979503"/>
            <a:ext cx="652263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609248" y="3272339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4261228" y="5396302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8974240" y="5522529"/>
            <a:ext cx="59252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746636" y="930479"/>
            <a:ext cx="51719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10915644" y="5517704"/>
            <a:ext cx="47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589377" y="4072256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8690900" y="1140358"/>
            <a:ext cx="46054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5203063" y="1278821"/>
            <a:ext cx="46054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11107139" y="1359230"/>
            <a:ext cx="59252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2438400" y="2903716"/>
            <a:ext cx="73152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9669501" y="6400800"/>
            <a:ext cx="2364750" cy="3416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1291684" y="4970087"/>
            <a:ext cx="1146197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24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76200"/>
            <a:ext cx="94488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914400"/>
            <a:ext cx="115824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80800" y="6553200"/>
            <a:ext cx="6096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240CB6-5C21-4E63-B065-2EDFF4933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2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76200"/>
            <a:ext cx="94488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990600"/>
            <a:ext cx="115824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1752601"/>
            <a:ext cx="107696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80800" y="6553200"/>
            <a:ext cx="6096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240CB6-5C21-4E63-B065-2EDFF4933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812800" y="2743201"/>
            <a:ext cx="105664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812800" y="3469480"/>
            <a:ext cx="105664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9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152" y="405517"/>
            <a:ext cx="11210923" cy="1285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152" y="2035535"/>
            <a:ext cx="11210923" cy="414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slide subtitle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1176" y="6516569"/>
            <a:ext cx="600075" cy="232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3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5" r:id="rId2"/>
    <p:sldLayoutId id="2147483686" r:id="rId3"/>
    <p:sldLayoutId id="2147483690" r:id="rId4"/>
    <p:sldLayoutId id="2147483692" r:id="rId5"/>
    <p:sldLayoutId id="2147483693" r:id="rId6"/>
    <p:sldLayoutId id="2147483694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kern="1200" baseline="0">
          <a:solidFill>
            <a:schemeClr val="tx1"/>
          </a:solidFill>
          <a:latin typeface="+mj-lt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571500" indent="-571500" algn="l" defTabSz="91440" rtl="0" eaLnBrk="1" latinLnBrk="0" hangingPunct="1">
        <a:lnSpc>
          <a:spcPct val="90000"/>
        </a:lnSpc>
        <a:spcBef>
          <a:spcPts val="1000"/>
        </a:spcBef>
        <a:buClr>
          <a:srgbClr val="5CE600"/>
        </a:buClr>
        <a:buSzPct val="80000"/>
        <a:buFont typeface="Arial" panose="020B0604020202020204" pitchFamily="34" charset="0"/>
        <a:buChar char="•"/>
        <a:defRPr sz="3600" kern="1200" baseline="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Clr>
          <a:srgbClr val="5CE600"/>
        </a:buClr>
        <a:buSzPct val="80000"/>
        <a:buFont typeface="Arial" panose="020B0604020202020204" pitchFamily="34" charset="0"/>
        <a:buChar char="•"/>
        <a:tabLst>
          <a:tab pos="301752" algn="l"/>
        </a:tabLst>
        <a:defRPr sz="2800" kern="1200" baseline="0">
          <a:solidFill>
            <a:srgbClr val="21242C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5CE600"/>
        </a:buClr>
        <a:buSzPct val="80000"/>
        <a:buFont typeface="Arial" panose="020B0604020202020204" pitchFamily="34" charset="0"/>
        <a:buChar char="•"/>
        <a:defRPr sz="2000" kern="1200" baseline="0">
          <a:solidFill>
            <a:srgbClr val="21242C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800" kern="1200" baseline="0">
          <a:solidFill>
            <a:srgbClr val="21242C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600" kern="1200" baseline="0">
          <a:solidFill>
            <a:srgbClr val="21242C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cap="all" spc="0" baseline="0">
          <a:solidFill>
            <a:srgbClr val="95BC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hyperlink" Target="http://getbootstrap.com/examples/grid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778" y="2643141"/>
            <a:ext cx="10839448" cy="686946"/>
          </a:xfrm>
        </p:spPr>
        <p:txBody>
          <a:bodyPr>
            <a:normAutofit fontScale="90000"/>
          </a:bodyPr>
          <a:lstStyle/>
          <a:p>
            <a:pPr>
              <a:lnSpc>
                <a:spcPts val="6000"/>
              </a:lnSpc>
            </a:pPr>
            <a:r>
              <a:rPr lang="en-US" dirty="0" smtClean="0"/>
              <a:t>Twitter Bootstrap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572115" y="5726668"/>
            <a:ext cx="5320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Telerik Software Academy</a:t>
            </a:r>
          </a:p>
        </p:txBody>
      </p:sp>
      <p:sp>
        <p:nvSpPr>
          <p:cNvPr id="10" name="Text Placeholder 7"/>
          <p:cNvSpPr>
            <a:spLocks noGrp="1"/>
          </p:cNvSpPr>
          <p:nvPr/>
        </p:nvSpPr>
        <p:spPr>
          <a:xfrm>
            <a:off x="572117" y="6031468"/>
            <a:ext cx="532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39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Default Typography</a:t>
            </a:r>
          </a:p>
          <a:p>
            <a:pPr lvl="1"/>
            <a:r>
              <a:rPr lang="en-US" dirty="0" smtClean="0"/>
              <a:t>Headings</a:t>
            </a:r>
          </a:p>
          <a:p>
            <a:pPr lvl="1"/>
            <a:r>
              <a:rPr lang="en-US" dirty="0" smtClean="0"/>
              <a:t>Paragraphs (can add class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.lead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&lt;small&gt;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em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&lt;strong&gt;</a:t>
            </a:r>
          </a:p>
          <a:p>
            <a:pPr lvl="1"/>
            <a:r>
              <a:rPr lang="en-US" dirty="0" smtClean="0"/>
              <a:t>Built-in alignment classes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.text-left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.text-center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.text-right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3962400"/>
            <a:ext cx="2495550" cy="199644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9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Default Typography – text colors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.text-muted </a:t>
            </a:r>
            <a:r>
              <a:rPr lang="en-US" dirty="0" smtClean="0"/>
              <a:t>– grey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.text-primary </a:t>
            </a:r>
            <a:r>
              <a:rPr lang="en-US" dirty="0" smtClean="0"/>
              <a:t>– light blue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.text-success </a:t>
            </a:r>
            <a:r>
              <a:rPr lang="en-US" dirty="0" smtClean="0"/>
              <a:t>– green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.text-info </a:t>
            </a:r>
            <a:r>
              <a:rPr lang="en-US" dirty="0" smtClean="0"/>
              <a:t>– dark blue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.text-warning </a:t>
            </a:r>
            <a:r>
              <a:rPr lang="en-US" dirty="0" smtClean="0"/>
              <a:t>– yellow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.text-danger </a:t>
            </a:r>
            <a:r>
              <a:rPr lang="en-US" dirty="0" smtClean="0"/>
              <a:t>– 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375" y="1828800"/>
            <a:ext cx="3000407" cy="44196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0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Bootstrap Typography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Live Demo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62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Tables - </a:t>
            </a:r>
            <a:r>
              <a:rPr lang="en-US" dirty="0"/>
              <a:t>o</a:t>
            </a:r>
            <a:r>
              <a:rPr lang="en-US" dirty="0" smtClean="0"/>
              <a:t>n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&lt;table&gt; </a:t>
            </a:r>
            <a:r>
              <a:rPr lang="en-US" dirty="0" smtClean="0"/>
              <a:t>elements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.table </a:t>
            </a:r>
            <a:r>
              <a:rPr lang="en-US" dirty="0" smtClean="0"/>
              <a:t>– default table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.table-striped</a:t>
            </a:r>
            <a:r>
              <a:rPr lang="en-US" dirty="0"/>
              <a:t> – </a:t>
            </a:r>
            <a:r>
              <a:rPr lang="en-US" dirty="0" smtClean="0"/>
              <a:t>every second row is colored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.table-bordered </a:t>
            </a:r>
            <a:r>
              <a:rPr lang="en-US" dirty="0" smtClean="0"/>
              <a:t>– adds border to a table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.table-hover </a:t>
            </a:r>
            <a:r>
              <a:rPr lang="en-US" dirty="0"/>
              <a:t>– </a:t>
            </a:r>
            <a:r>
              <a:rPr lang="en-US" dirty="0" smtClean="0"/>
              <a:t>adds hover element to a table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.table-condensed </a:t>
            </a:r>
            <a:r>
              <a:rPr lang="en-US" dirty="0" smtClean="0"/>
              <a:t>– makes the table compact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Tables – on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&lt;td&gt; </a:t>
            </a:r>
            <a:r>
              <a:rPr lang="en-US" dirty="0" smtClean="0"/>
              <a:t>elements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.active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.success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.warning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.danger</a:t>
            </a:r>
          </a:p>
          <a:p>
            <a:pPr lvl="1"/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34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Bootstrap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Live Demo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40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Forms</a:t>
            </a:r>
          </a:p>
          <a:p>
            <a:pPr lvl="1"/>
            <a:r>
              <a:rPr lang="en-US" dirty="0" smtClean="0"/>
              <a:t>Add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.form </a:t>
            </a:r>
            <a:r>
              <a:rPr lang="en-US" dirty="0" smtClean="0"/>
              <a:t>to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&lt;form&gt; </a:t>
            </a:r>
            <a:r>
              <a:rPr lang="en-US" dirty="0" smtClean="0"/>
              <a:t>element</a:t>
            </a:r>
          </a:p>
          <a:p>
            <a:pPr lvl="1"/>
            <a:r>
              <a:rPr lang="en-US" dirty="0" smtClean="0"/>
              <a:t>Add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.form-control </a:t>
            </a:r>
            <a:r>
              <a:rPr lang="en-US" dirty="0" smtClean="0"/>
              <a:t>to all form elements</a:t>
            </a:r>
          </a:p>
          <a:p>
            <a:pPr lvl="1"/>
            <a:r>
              <a:rPr lang="en-US" dirty="0" smtClean="0"/>
              <a:t>Group them with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.form-group</a:t>
            </a:r>
          </a:p>
          <a:p>
            <a:r>
              <a:rPr lang="en-US" dirty="0" smtClean="0"/>
              <a:t>Buttons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btn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for buttons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btn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-primary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btn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-danger</a:t>
            </a:r>
            <a:r>
              <a:rPr lang="en-US" dirty="0" smtClean="0"/>
              <a:t>, … for colors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btn-lg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btn-sm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btn-xs</a:t>
            </a:r>
            <a:r>
              <a:rPr lang="en-US" dirty="0" smtClean="0"/>
              <a:t> for sizes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834781"/>
            <a:ext cx="2286000" cy="166016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Bootstrap </a:t>
            </a:r>
            <a:br>
              <a:rPr lang="en-US" dirty="0" smtClean="0"/>
            </a:br>
            <a:r>
              <a:rPr lang="en-US" dirty="0" smtClean="0"/>
              <a:t>Forms and Buttons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12800" y="3907630"/>
            <a:ext cx="10566400" cy="56912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Live Demo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20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img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-rounded </a:t>
            </a:r>
            <a:r>
              <a:rPr lang="en-US" dirty="0" smtClean="0"/>
              <a:t>– for image with round edges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img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-circle </a:t>
            </a:r>
            <a:r>
              <a:rPr lang="en-US" dirty="0" smtClean="0"/>
              <a:t>– for image as circle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img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-thumbnail </a:t>
            </a:r>
            <a:r>
              <a:rPr lang="en-US" dirty="0" smtClean="0"/>
              <a:t>– adds small border</a:t>
            </a:r>
          </a:p>
          <a:p>
            <a:r>
              <a:rPr lang="en-US" dirty="0" smtClean="0"/>
              <a:t>Helper classes</a:t>
            </a:r>
          </a:p>
          <a:p>
            <a:pPr lvl="1"/>
            <a:r>
              <a:rPr lang="en-US" dirty="0" smtClean="0"/>
              <a:t>Close icon -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.close </a:t>
            </a:r>
            <a:r>
              <a:rPr lang="en-US" dirty="0" smtClean="0"/>
              <a:t>on any button</a:t>
            </a:r>
          </a:p>
          <a:p>
            <a:pPr lvl="1"/>
            <a:r>
              <a:rPr lang="en-US" dirty="0" smtClean="0"/>
              <a:t>Quick float -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.pull-left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.pull-right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648201"/>
            <a:ext cx="2156252" cy="161888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Bootstrap Images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Live Demo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61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228600"/>
            <a:ext cx="9448800" cy="838200"/>
          </a:xfrm>
        </p:spPr>
        <p:txBody>
          <a:bodyPr/>
          <a:lstStyle/>
          <a:p>
            <a:r>
              <a:rPr lang="en-US" dirty="0"/>
              <a:t>Twitter Bootstrap</a:t>
            </a:r>
          </a:p>
        </p:txBody>
      </p:sp>
      <p:pic>
        <p:nvPicPr>
          <p:cNvPr id="15362" name="Picture 2" descr="http://rds.yahoo.com/_ylt=A0WTefPqjgpLKD4Bo3ujzbkF/SIG=12lfsu6mi/EXP=1259069546/**http%3A/www.freemobilefun.net/wallp/128_128/other/questionmark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528605">
            <a:off x="203200" y="4114800"/>
            <a:ext cx="34544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2" descr="http://rds.yahoo.com/_ylt=A0WTefPqjgpLKD4Bo3ujzbkF/SIG=12lfsu6mi/EXP=1259069546/**http%3A/www.freemobilefun.net/wallp/128_128/other/questionmark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191950">
            <a:off x="8432800" y="3994475"/>
            <a:ext cx="34544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rds.yahoo.com/_ylt=A0WTefPqjgpLKD4Bo3ujzbkF/SIG=12lfsu6mi/EXP=1259069546/**http%3A/www.freemobilefun.net/wallp/128_128/other/questionmark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2">
                <a:lumMod val="40000"/>
                <a:lumOff val="6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8571043">
            <a:off x="4045336" y="3900198"/>
            <a:ext cx="34544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 descr="http://rds.yahoo.com/_ylt=A0WTefPqjgpLKD4Bo3ujzbkF/SIG=12lfsu6mi/EXP=1259069546/**http%3A/www.freemobilefun.net/wallp/128_128/other/questionmark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3941481" flipV="1">
            <a:off x="1845520" y="310777"/>
            <a:ext cx="2373817" cy="31650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5"/>
          <p:cNvSpPr txBox="1"/>
          <p:nvPr/>
        </p:nvSpPr>
        <p:spPr>
          <a:xfrm>
            <a:off x="9180695" y="6400800"/>
            <a:ext cx="290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303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Twitter Bootstrap</a:t>
            </a:r>
          </a:p>
          <a:p>
            <a:pPr lvl="1"/>
            <a:r>
              <a:rPr lang="en-US" dirty="0" smtClean="0"/>
              <a:t>Grid System</a:t>
            </a:r>
          </a:p>
          <a:p>
            <a:pPr lvl="1"/>
            <a:r>
              <a:rPr lang="en-US" dirty="0" smtClean="0"/>
              <a:t>Default CSS styles</a:t>
            </a:r>
          </a:p>
          <a:p>
            <a:pPr lvl="1"/>
            <a:r>
              <a:rPr lang="en-US" dirty="0" smtClean="0"/>
              <a:t>Form</a:t>
            </a:r>
          </a:p>
          <a:p>
            <a:pPr lvl="1"/>
            <a:r>
              <a:rPr lang="en-US" dirty="0" smtClean="0"/>
              <a:t>Buttons</a:t>
            </a:r>
          </a:p>
          <a:p>
            <a:pPr lvl="1"/>
            <a:r>
              <a:rPr lang="en-US" dirty="0" smtClean="0"/>
              <a:t>Tables</a:t>
            </a:r>
          </a:p>
          <a:p>
            <a:pPr marL="357188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0" name="Picture 2" descr="http://cdn0.fiverrcdn.com/photos/485137/medium/1312964974_217279354_5-Learn-Joomla-PHP-HTML-CSS-PhotoShop-and-Flash-Online-Sindh.jpg?13212252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3429000"/>
            <a:ext cx="3848100" cy="2683544"/>
          </a:xfrm>
          <a:prstGeom prst="roundRect">
            <a:avLst>
              <a:gd name="adj" fmla="val 8622"/>
            </a:avLst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69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27100" y="1714501"/>
            <a:ext cx="10566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Twitter Bootstrap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923" y="2871355"/>
            <a:ext cx="4762500" cy="2667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4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Twitter Bootstrap</a:t>
            </a:r>
          </a:p>
          <a:p>
            <a:pPr lvl="1"/>
            <a:r>
              <a:rPr lang="en-US" dirty="0" smtClean="0"/>
              <a:t>Download at: </a:t>
            </a:r>
            <a:r>
              <a:rPr lang="en-US" dirty="0">
                <a:hlinkClick r:id="rId2"/>
              </a:rPr>
              <a:t>http://getbootstrap.com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Responsive down to mobile</a:t>
            </a:r>
          </a:p>
          <a:p>
            <a:pPr lvl="1"/>
            <a:r>
              <a:rPr lang="en-US" dirty="0" smtClean="0"/>
              <a:t>Complete CSS framework</a:t>
            </a:r>
          </a:p>
          <a:p>
            <a:pPr lvl="1"/>
            <a:r>
              <a:rPr lang="en-US" dirty="0" smtClean="0"/>
              <a:t>Feature-rich</a:t>
            </a:r>
          </a:p>
          <a:p>
            <a:pPr lvl="1"/>
            <a:r>
              <a:rPr lang="en-US" dirty="0" smtClean="0"/>
              <a:t>A lot of themes (free and paid)</a:t>
            </a:r>
          </a:p>
          <a:p>
            <a:pPr lvl="1"/>
            <a:r>
              <a:rPr lang="en-US" dirty="0" smtClean="0"/>
              <a:t>Easy </a:t>
            </a:r>
            <a:r>
              <a:rPr lang="en-US" dirty="0"/>
              <a:t>to </a:t>
            </a:r>
            <a:r>
              <a:rPr lang="en-US" dirty="0" smtClean="0"/>
              <a:t>use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is also a famous 2.3.2 version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442207"/>
            <a:ext cx="2557286" cy="258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9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Twitter Bootstrap Installation</a:t>
            </a:r>
          </a:p>
          <a:p>
            <a:pPr lvl="1"/>
            <a:r>
              <a:rPr lang="en-US" dirty="0"/>
              <a:t>Download at: </a:t>
            </a:r>
            <a:r>
              <a:rPr lang="en-US" dirty="0">
                <a:hlinkClick r:id="rId2"/>
              </a:rPr>
              <a:t>http://getbootstrap.com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Add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bootstrap.min.css</a:t>
            </a:r>
            <a:r>
              <a:rPr lang="en-US" dirty="0" smtClean="0"/>
              <a:t> to your HTML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dirty="0" smtClean="0"/>
              <a:t> to your HTML</a:t>
            </a:r>
          </a:p>
          <a:p>
            <a:pPr lvl="1"/>
            <a:r>
              <a:rPr lang="en-US" dirty="0" smtClean="0"/>
              <a:t>Add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bootstrap.min.js</a:t>
            </a:r>
            <a:r>
              <a:rPr lang="en-US" dirty="0" smtClean="0"/>
              <a:t> below </a:t>
            </a:r>
            <a:r>
              <a:rPr lang="en-US" dirty="0" err="1" smtClean="0"/>
              <a:t>jQuery</a:t>
            </a:r>
            <a:endParaRPr lang="en-US" dirty="0"/>
          </a:p>
          <a:p>
            <a:pPr lvl="1"/>
            <a:r>
              <a:rPr lang="en-US" dirty="0" smtClean="0"/>
              <a:t>Done!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199389"/>
            <a:ext cx="2806700" cy="209455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0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Grid system</a:t>
            </a:r>
          </a:p>
          <a:p>
            <a:pPr lvl="1"/>
            <a:r>
              <a:rPr lang="en-US" dirty="0" smtClean="0"/>
              <a:t>12 column-based grid system</a:t>
            </a:r>
          </a:p>
          <a:p>
            <a:pPr lvl="1"/>
            <a:r>
              <a:rPr lang="en-US" dirty="0" smtClean="0"/>
              <a:t>.container class for grid wrapper</a:t>
            </a:r>
          </a:p>
          <a:p>
            <a:pPr lvl="1"/>
            <a:r>
              <a:rPr lang="en-US" dirty="0" smtClean="0"/>
              <a:t>.row class for rows</a:t>
            </a:r>
          </a:p>
          <a:p>
            <a:pPr lvl="1"/>
            <a:r>
              <a:rPr lang="en-US" dirty="0" smtClean="0"/>
              <a:t>.col-md-# for columns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>
                <a:hlinkClick r:id="rId2"/>
              </a:rPr>
              <a:t>http://getbootstrap.com/examples/grid/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737220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4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Grid system options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2507738"/>
            <a:ext cx="7105650" cy="3843102"/>
          </a:xfrm>
          <a:prstGeom prst="roundRect">
            <a:avLst>
              <a:gd name="adj" fmla="val 5987"/>
            </a:avLst>
          </a:prstGeom>
        </p:spPr>
      </p:pic>
    </p:spTree>
    <p:extLst>
      <p:ext uri="{BB962C8B-B14F-4D97-AF65-F5344CB8AC3E}">
        <p14:creationId xmlns:p14="http://schemas.microsoft.com/office/powerpoint/2010/main" val="265036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Grid Example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dirty="0" smtClean="0"/>
              <a:t>Example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38150" y="2629787"/>
            <a:ext cx="7924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noProof="1"/>
              <a:t>&lt;div class="container"&gt;</a:t>
            </a:r>
          </a:p>
          <a:p>
            <a:r>
              <a:rPr lang="en-US" sz="2400" noProof="1"/>
              <a:t>        &lt;div class="row"&gt;</a:t>
            </a:r>
          </a:p>
          <a:p>
            <a:r>
              <a:rPr lang="en-US" sz="2400" noProof="1"/>
              <a:t>            &lt;div class="col-md-4"&gt;</a:t>
            </a:r>
          </a:p>
          <a:p>
            <a:r>
              <a:rPr lang="en-US" sz="2400" noProof="1"/>
              <a:t>                &lt;div class="border"&gt;1/3&lt;/div&gt;</a:t>
            </a:r>
          </a:p>
          <a:p>
            <a:r>
              <a:rPr lang="en-US" sz="2400" noProof="1"/>
              <a:t>            &lt;/div&gt;</a:t>
            </a:r>
          </a:p>
          <a:p>
            <a:r>
              <a:rPr lang="en-US" sz="2400" noProof="1"/>
              <a:t>            &lt;div class="col-md-8"&gt;</a:t>
            </a:r>
          </a:p>
          <a:p>
            <a:r>
              <a:rPr lang="en-US" sz="2400" noProof="1"/>
              <a:t>                &lt;div class="border"&gt;2/3&lt;/div&gt;</a:t>
            </a:r>
          </a:p>
          <a:p>
            <a:r>
              <a:rPr lang="en-US" sz="2400" noProof="1"/>
              <a:t>            &lt;/div&gt;</a:t>
            </a:r>
          </a:p>
          <a:p>
            <a:r>
              <a:rPr lang="en-US" sz="2400" noProof="1"/>
              <a:t>        &lt;/div&gt;</a:t>
            </a:r>
          </a:p>
          <a:p>
            <a:r>
              <a:rPr lang="en-US" sz="2400" noProof="1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52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Bootstrap Grid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Live Demo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5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">
  <a:themeElements>
    <a:clrScheme name="Telerik 3.0 New Brand">
      <a:dk1>
        <a:srgbClr val="2A2D33"/>
      </a:dk1>
      <a:lt1>
        <a:srgbClr val="FFFFFF"/>
      </a:lt1>
      <a:dk2>
        <a:srgbClr val="384361"/>
      </a:dk2>
      <a:lt2>
        <a:srgbClr val="E1E5EA"/>
      </a:lt2>
      <a:accent1>
        <a:srgbClr val="E73039"/>
      </a:accent1>
      <a:accent2>
        <a:srgbClr val="FF8800"/>
      </a:accent2>
      <a:accent3>
        <a:srgbClr val="FFD73F"/>
      </a:accent3>
      <a:accent4>
        <a:srgbClr val="5DC62E"/>
      </a:accent4>
      <a:accent5>
        <a:srgbClr val="009B55"/>
      </a:accent5>
      <a:accent6>
        <a:srgbClr val="3CD5ED"/>
      </a:accent6>
      <a:hlink>
        <a:srgbClr val="0099CC"/>
      </a:hlink>
      <a:folHlink>
        <a:srgbClr val="9149B6"/>
      </a:folHlink>
    </a:clrScheme>
    <a:fontScheme name="Telerik Fonts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GlobalGathering" id="{7E85FF9B-8877-49BD-BF1B-DBAE84329A25}" vid="{14ED4DDA-1649-4FE2-8BAA-9DDDE833FA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14417</TotalTime>
  <Words>435</Words>
  <Application>Microsoft Office PowerPoint</Application>
  <PresentationFormat>Widescreen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Cambria</vt:lpstr>
      <vt:lpstr>Consolas</vt:lpstr>
      <vt:lpstr>Corbel</vt:lpstr>
      <vt:lpstr>Lato</vt:lpstr>
      <vt:lpstr>Lato Black</vt:lpstr>
      <vt:lpstr>Open Sans</vt:lpstr>
      <vt:lpstr>Open Sans Light</vt:lpstr>
      <vt:lpstr>Wingdings 2</vt:lpstr>
      <vt:lpstr>Telerik</vt:lpstr>
      <vt:lpstr>Twitter Bootstrap</vt:lpstr>
      <vt:lpstr>Table of Contents</vt:lpstr>
      <vt:lpstr>Twitter Bootstrap</vt:lpstr>
      <vt:lpstr>Bootstrap 3</vt:lpstr>
      <vt:lpstr>Bootstrap 3</vt:lpstr>
      <vt:lpstr>Bootstrap 3</vt:lpstr>
      <vt:lpstr>Bootstrap 3.0</vt:lpstr>
      <vt:lpstr>Bootstrap Grid Example</vt:lpstr>
      <vt:lpstr>Bootstrap Grid</vt:lpstr>
      <vt:lpstr>Bootstrap 3</vt:lpstr>
      <vt:lpstr>Bootstrap 3</vt:lpstr>
      <vt:lpstr>Bootstrap Typography</vt:lpstr>
      <vt:lpstr>Bootstrap 3</vt:lpstr>
      <vt:lpstr>Bootstrap Tables</vt:lpstr>
      <vt:lpstr>Bootstrap 3</vt:lpstr>
      <vt:lpstr>Bootstrap  Forms and Buttons</vt:lpstr>
      <vt:lpstr>Bootstrap 3</vt:lpstr>
      <vt:lpstr>Bootstrap Images</vt:lpstr>
      <vt:lpstr>Twitter Bootstrap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Polya Vassileva</dc:creator>
  <cp:lastModifiedBy>Doncho Minkov</cp:lastModifiedBy>
  <cp:revision>366</cp:revision>
  <dcterms:created xsi:type="dcterms:W3CDTF">2013-04-11T08:37:24Z</dcterms:created>
  <dcterms:modified xsi:type="dcterms:W3CDTF">2015-12-10T14:40:38Z</dcterms:modified>
</cp:coreProperties>
</file>