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5"/>
  </p:notesMasterIdLst>
  <p:sldIdLst>
    <p:sldId id="256" r:id="rId2"/>
    <p:sldId id="260" r:id="rId3"/>
    <p:sldId id="261" r:id="rId4"/>
  </p:sldIdLst>
  <p:sldSz cx="9144000" cy="5143500" type="screen16x9"/>
  <p:notesSz cx="6858000" cy="9144000"/>
  <p:embeddedFontLst>
    <p:embeddedFont>
      <p:font typeface="Comfortaa" panose="020B0604020202020204" charset="0"/>
      <p:regular r:id="rId6"/>
      <p:bold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Staatliches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362E"/>
    <a:srgbClr val="006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DB85C8-6DD6-44F4-B78A-98AF6669919B}">
  <a:tblStyle styleId="{79DB85C8-6DD6-44F4-B78A-98AF666991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a04d9405f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a04d9405f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951250"/>
            <a:ext cx="6205500" cy="346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6315250" y="3136200"/>
            <a:ext cx="256800" cy="205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7920225" y="3999099"/>
            <a:ext cx="1270500" cy="118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572050" y="-1030300"/>
            <a:ext cx="3737700" cy="373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68151" y="1506575"/>
            <a:ext cx="4424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68147" y="3545300"/>
            <a:ext cx="60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-72550" y="1079250"/>
            <a:ext cx="9246300" cy="102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>
            <a:off x="396900" y="-10575"/>
            <a:ext cx="0" cy="51654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5994425" y="-10819"/>
            <a:ext cx="0" cy="52674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2"/>
          <p:cNvCxnSpPr/>
          <p:nvPr/>
        </p:nvCxnSpPr>
        <p:spPr>
          <a:xfrm>
            <a:off x="5999625" y="3992425"/>
            <a:ext cx="31911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2"/>
          <p:cNvCxnSpPr/>
          <p:nvPr/>
        </p:nvCxnSpPr>
        <p:spPr>
          <a:xfrm>
            <a:off x="7920125" y="4031625"/>
            <a:ext cx="0" cy="11367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2"/>
          <p:cNvSpPr/>
          <p:nvPr/>
        </p:nvSpPr>
        <p:spPr>
          <a:xfrm flipH="1">
            <a:off x="6716138" y="3136200"/>
            <a:ext cx="256800" cy="2052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070706" y="4111239"/>
            <a:ext cx="895800" cy="89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bg>
      <p:bgPr>
        <a:solidFill>
          <a:schemeClr val="accent3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33400" y="1821840"/>
            <a:ext cx="7738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4749000" y="2960605"/>
            <a:ext cx="35226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551375" y="712044"/>
            <a:ext cx="3620700" cy="37194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-950" y="4435100"/>
            <a:ext cx="91746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-116075" y="708400"/>
            <a:ext cx="92547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293850" y="3704450"/>
            <a:ext cx="2106300" cy="156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3096900" y="3436605"/>
            <a:ext cx="2950200" cy="12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1"/>
          </p:nvPr>
        </p:nvSpPr>
        <p:spPr>
          <a:xfrm>
            <a:off x="1538400" y="1617050"/>
            <a:ext cx="6067200" cy="21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32" name="Google Shape;132;p15"/>
          <p:cNvCxnSpPr/>
          <p:nvPr/>
        </p:nvCxnSpPr>
        <p:spPr>
          <a:xfrm>
            <a:off x="-48250" y="821450"/>
            <a:ext cx="8313000" cy="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5"/>
          <p:cNvCxnSpPr/>
          <p:nvPr/>
        </p:nvCxnSpPr>
        <p:spPr>
          <a:xfrm rot="10800000" flipH="1">
            <a:off x="872275" y="4302675"/>
            <a:ext cx="8351100" cy="102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5"/>
          <p:cNvCxnSpPr/>
          <p:nvPr/>
        </p:nvCxnSpPr>
        <p:spPr>
          <a:xfrm rot="10800000">
            <a:off x="879000" y="802500"/>
            <a:ext cx="0" cy="43818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15"/>
          <p:cNvCxnSpPr/>
          <p:nvPr/>
        </p:nvCxnSpPr>
        <p:spPr>
          <a:xfrm rot="10800000">
            <a:off x="8292950" y="-422459"/>
            <a:ext cx="0" cy="4773300"/>
          </a:xfrm>
          <a:prstGeom prst="straightConnector1">
            <a:avLst/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5"/>
          <p:cNvSpPr/>
          <p:nvPr/>
        </p:nvSpPr>
        <p:spPr>
          <a:xfrm>
            <a:off x="7913625" y="410925"/>
            <a:ext cx="927300" cy="229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-732875" y="-976100"/>
            <a:ext cx="3046200" cy="304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 b="1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taatliches"/>
              <a:buNone/>
              <a:defRPr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space.google.com/products/calendar/?utm_source=chatgpt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>
            <a:spLocks noGrp="1"/>
          </p:cNvSpPr>
          <p:nvPr>
            <p:ph type="ctrTitle"/>
          </p:nvPr>
        </p:nvSpPr>
        <p:spPr>
          <a:xfrm>
            <a:off x="1068147" y="1907284"/>
            <a:ext cx="4424400" cy="13289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/>
              <a:t>EventFlow</a:t>
            </a:r>
            <a:r>
              <a:rPr lang="en-US" sz="8000" dirty="0"/>
              <a:t> </a:t>
            </a:r>
            <a:endParaRPr sz="28700" b="0" dirty="0"/>
          </a:p>
        </p:txBody>
      </p:sp>
      <p:sp>
        <p:nvSpPr>
          <p:cNvPr id="378" name="Google Shape;378;p38"/>
          <p:cNvSpPr txBox="1">
            <a:spLocks noGrp="1"/>
          </p:cNvSpPr>
          <p:nvPr>
            <p:ph type="subTitle" idx="1"/>
          </p:nvPr>
        </p:nvSpPr>
        <p:spPr>
          <a:xfrm>
            <a:off x="1068147" y="3084382"/>
            <a:ext cx="6093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By: Dimitar Malamski, class S2-02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>
            <a:spLocks noGrp="1"/>
          </p:cNvSpPr>
          <p:nvPr>
            <p:ph type="subTitle" idx="1"/>
          </p:nvPr>
        </p:nvSpPr>
        <p:spPr>
          <a:xfrm>
            <a:off x="4319969" y="981308"/>
            <a:ext cx="4750419" cy="341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-US" sz="1200" dirty="0">
                <a:solidFill>
                  <a:srgbClr val="DB362E"/>
                </a:solidFill>
                <a:latin typeface="Montserrat"/>
                <a:ea typeface="Montserrat"/>
                <a:cs typeface="Montserrat"/>
                <a:sym typeface="Montserrat"/>
              </a:rPr>
              <a:t>Main goal</a:t>
            </a:r>
            <a:r>
              <a:rPr lang="en-US" sz="1200" dirty="0"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marL="0" lvl="0" indent="-1714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Help users track national holidays for their selected countries;</a:t>
            </a:r>
          </a:p>
          <a:p>
            <a:pPr marL="0" lvl="0" indent="-1714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Allow users to create personal events to stay organized.</a:t>
            </a:r>
          </a:p>
          <a:p>
            <a:pPr marL="0" lvl="0" indent="-1714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Enable event sharing so people can coordinate and stay informed about activities they plan to attend together.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rgbClr val="DB362E"/>
                </a:solidFill>
              </a:rPr>
              <a:t>Key Functionalities</a:t>
            </a:r>
            <a:r>
              <a:rPr lang="en-US" sz="1100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National Holiday Tracking;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Personal Event Management;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Event Sharing;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00" dirty="0"/>
              <a:t>Reminders &amp; Notifications;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rgbClr val="DB362E"/>
                </a:solidFill>
              </a:rPr>
              <a:t>Actors of the system</a:t>
            </a:r>
            <a:r>
              <a:rPr lang="en-US" sz="1100" dirty="0"/>
              <a:t> - Regular Users and administator</a:t>
            </a:r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r>
              <a:rPr lang="en-US" sz="1100" dirty="0">
                <a:solidFill>
                  <a:srgbClr val="DB362E"/>
                </a:solidFill>
              </a:rPr>
              <a:t>Similar Apps for Reference </a:t>
            </a:r>
            <a:r>
              <a:rPr lang="en-US" sz="1100" dirty="0"/>
              <a:t>- </a:t>
            </a:r>
            <a:r>
              <a:rPr lang="en-US" sz="1100" dirty="0">
                <a:hlinkClick r:id="rId3"/>
              </a:rPr>
              <a:t>Google Calendar</a:t>
            </a:r>
            <a:endParaRPr lang="en-US" sz="1100" dirty="0"/>
          </a:p>
          <a:p>
            <a:pPr marL="0" lvl="0" indent="0" algn="l" rtl="0">
              <a:spcBef>
                <a:spcPts val="0"/>
              </a:spcBef>
              <a:spcAft>
                <a:spcPts val="600"/>
              </a:spcAft>
            </a:pPr>
            <a:endParaRPr lang="en-US" sz="1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886358C-77C1-E1E6-EBA6-3795700E4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062" y="2073503"/>
            <a:ext cx="1891167" cy="1891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3F3CD9-F416-4A34-84BC-0D0EE0887F3C}"/>
              </a:ext>
            </a:extLst>
          </p:cNvPr>
          <p:cNvSpPr txBox="1"/>
          <p:nvPr/>
        </p:nvSpPr>
        <p:spPr>
          <a:xfrm>
            <a:off x="1366539" y="1178830"/>
            <a:ext cx="1994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EventFlow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9C0993-3A2B-4D95-440B-5D6AABC77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61" y="1823487"/>
            <a:ext cx="5880878" cy="1496525"/>
          </a:xfrm>
        </p:spPr>
        <p:txBody>
          <a:bodyPr/>
          <a:lstStyle/>
          <a:p>
            <a:r>
              <a:rPr lang="en-US" sz="4000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220245931"/>
      </p:ext>
    </p:extLst>
  </p:cSld>
  <p:clrMapOvr>
    <a:masterClrMapping/>
  </p:clrMapOvr>
</p:sld>
</file>

<file path=ppt/theme/theme1.xml><?xml version="1.0" encoding="utf-8"?>
<a:theme xmlns:a="http://schemas.openxmlformats.org/drawingml/2006/main" name="Piet Art History Lesson by Slidesgo">
  <a:themeElements>
    <a:clrScheme name="Simple Light">
      <a:dk1>
        <a:srgbClr val="000000"/>
      </a:dk1>
      <a:lt1>
        <a:srgbClr val="FFFFFF"/>
      </a:lt1>
      <a:dk2>
        <a:srgbClr val="0066B3"/>
      </a:dk2>
      <a:lt2>
        <a:srgbClr val="DB362E"/>
      </a:lt2>
      <a:accent1>
        <a:srgbClr val="FEC00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89</Words>
  <Application>Microsoft Office PowerPoint</Application>
  <PresentationFormat>On-screen Show (16:9)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Montserrat</vt:lpstr>
      <vt:lpstr>Staatliches</vt:lpstr>
      <vt:lpstr>Wingdings</vt:lpstr>
      <vt:lpstr>Comfortaa</vt:lpstr>
      <vt:lpstr>Arial</vt:lpstr>
      <vt:lpstr>Piet Art History Lesson by Slidesgo</vt:lpstr>
      <vt:lpstr>EventFlow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Malamski,Dimitar D.S.</cp:lastModifiedBy>
  <cp:revision>12</cp:revision>
  <dcterms:modified xsi:type="dcterms:W3CDTF">2025-02-13T22:16:05Z</dcterms:modified>
</cp:coreProperties>
</file>