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7" r:id="rId9"/>
    <p:sldId id="269" r:id="rId10"/>
    <p:sldId id="270" r:id="rId11"/>
    <p:sldId id="274" r:id="rId12"/>
    <p:sldId id="275" r:id="rId13"/>
    <p:sldId id="27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1D00A"/>
    <a:srgbClr val="3E497A"/>
    <a:srgbClr val="21325E"/>
    <a:srgbClr val="333333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>
        <p:scale>
          <a:sx n="75" d="100"/>
          <a:sy n="75" d="100"/>
        </p:scale>
        <p:origin x="195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6A0C-4106-471A-9054-1AAFE2B8575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02E1-4E17-4363-A48C-42EE4BBE1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Тук изброяваме написаните неща и казваме че накрая ще покажем самото приложение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9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Стартираме и показваме приложението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Тук описваме общо взето какво е проекта, към кои хора е насочено и т.н.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При стартиране на проекта проверява дали дадените роли съществуват и ако не съществуват ги създава и добавя в базата данни. По подобие се „засаждат“ и категориите на продуктите.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 статичния клас </a:t>
            </a:r>
            <a:r>
              <a:rPr lang="en-US" dirty="0" err="1"/>
              <a:t>SearchesLogger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Взима информацията за категориите, броят продукти в базата данни, 15-те най-нови продукти и популярни търсения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Пример за добавяне към базата данни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0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Дизайнът отговаря на екрана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Същите цветове като презентацията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02E1-4E17-4363-A48C-42EE4BBE1A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F7EE-0AF9-4C68-B4E2-ED291D9C5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57145-59D9-4BE9-AA24-5FF8F3CC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7B4F-A486-46E0-8178-A98F15BC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B95C5-255B-4335-B9C2-2660DBE1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695B-F0D8-40DF-9072-E7FE124B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9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AF0D-7CB1-4A15-B605-3A7D6D54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7A42-544C-4980-86AB-4055099F3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B7D8-C7EC-4C5A-8D7F-8AA6B0A8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CA31-CA29-4315-8A5F-A67FAA59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2400-25CA-4896-A671-FA55B3B4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F250E-3022-4FFF-8EFA-0FD3D7705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F3761-98F8-49BC-9935-24B536B1E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FF73-3D22-420F-8A2E-85AC36C1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21F6B-0D79-4154-8213-E9731649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84C8-81D4-4AC7-877B-CC09CBD3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9EB7-F355-4D4A-885B-633CF2D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5C6F-53E1-4910-8C94-A7A93926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441A-D479-47D9-865A-F8E1BDA7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C0D8-D861-448B-9D55-C560354F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4E7C-9955-4348-B0C1-1DD584AA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F027-C713-4FC3-ABBF-E91C080F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EDE59-300E-4D98-8E70-DF4FE0B5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ECE1-4A36-43EE-9AC1-927C4C32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7D02-4CA3-433A-9EC6-3BA8F606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E68B2-F65B-4178-8AE9-681225BA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E36C-1FDC-49BB-9AB1-A959BEDF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6303-7FF4-4DEF-97A1-97AF54FBB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4BA6A-0C52-434C-92E5-4AE44D8D5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3FB4B-8555-42FB-B3F3-94BB016F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56384-2017-4A29-ADD5-1FB8C00B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1EA4-4CFB-4D12-B04F-94B5A5B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F6E0-3325-4B6A-BC92-98177A78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1137-2D13-445A-B85D-F38EEF9D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A955-C413-408E-8816-A3AED4A57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86E80-C1B0-474F-A459-6709A4E9F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04E0-FA79-48EF-9A81-9143B1B6D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CDAE6-2E86-479E-82BB-55BDE449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C3564-8DCD-4ADD-9005-4C7E31A2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1979C-7120-4368-9EDC-CE1768B6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40CB-5BED-427E-9905-AA30FBA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17BD9-2E83-4D95-9289-D091ABF1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5F3D9-B975-4E7D-92B7-5F3D461B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CEB98-9A65-4A6C-9C76-64DC6C2C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8F2C-8029-49B9-A073-D2AF1BA5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827D-1CB4-44DE-9C5E-7BB33B3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F5F4-042C-4B71-B9E8-E6A98220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594-44B5-4472-89FE-531E37B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8E36-F459-40DE-BB22-27543428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3D7FD-FC4E-4503-B8F7-2E6AB9F0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5C483-A37C-4EE2-8E05-8B2565D3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6C89B-9E02-4C4F-A934-30B813FF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CA290-B3A7-4DBF-9166-E905439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4CCD-9F64-4679-9C79-59DA79F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4D863-4456-41EC-A187-FDCCE6143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986D7-8C75-4641-9C76-14009208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768BC-5F63-4286-9EF7-6B6370A4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8F68-81C4-4960-9279-984F8235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8367C-96B8-4E83-BB19-A49681F9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DE2D5-E294-4CD5-9813-EC0EB0C9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E31E-F4FE-48A5-B686-B76EB12E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3957-BD74-406E-80BE-5702974F9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FE44-17EB-4F56-8E06-5EFA9C4D59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9F72-A46C-43DB-89A2-B150E9C0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FA0F-7BF6-4905-9D3A-12FAAF6A1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58A52-DDE7-4C45-B48A-B280E227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560B586-211A-498B-AB37-4A9167C61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008" y="1836227"/>
            <a:ext cx="9385984" cy="3185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D54C4-72B1-4750-8BB5-3219B0DC5D1D}"/>
              </a:ext>
            </a:extLst>
          </p:cNvPr>
          <p:cNvSpPr txBox="1"/>
          <p:nvPr/>
        </p:nvSpPr>
        <p:spPr>
          <a:xfrm>
            <a:off x="7400688" y="6273800"/>
            <a:ext cx="479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rgbClr val="F0F0F0"/>
                </a:solidFill>
              </a:rPr>
              <a:t>Изготвили: Ивайло Чавдаров и Димитър Радев</a:t>
            </a:r>
            <a:endParaRPr lang="en-US" dirty="0">
              <a:solidFill>
                <a:srgbClr val="F0F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4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2B826AF-437E-40A6-852A-D7EE1E3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0"/>
            <a:ext cx="161925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CBE075-508A-48C0-BB17-18C115D0C63E}"/>
              </a:ext>
            </a:extLst>
          </p:cNvPr>
          <p:cNvSpPr txBox="1"/>
          <p:nvPr/>
        </p:nvSpPr>
        <p:spPr>
          <a:xfrm>
            <a:off x="558800" y="5603587"/>
            <a:ext cx="9509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3E497A"/>
                </a:solidFill>
              </a:rPr>
              <a:t>- </a:t>
            </a:r>
            <a:r>
              <a:rPr lang="en-US" sz="3200" dirty="0">
                <a:solidFill>
                  <a:srgbClr val="3E497A"/>
                </a:solidFill>
              </a:rPr>
              <a:t>Action, </a:t>
            </a:r>
            <a:r>
              <a:rPr lang="bg-BG" sz="3200" dirty="0">
                <a:solidFill>
                  <a:srgbClr val="3E497A"/>
                </a:solidFill>
              </a:rPr>
              <a:t>който добавя продукт към запазените на потребителя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E838A-1634-4053-846F-6812A8A5E585}"/>
              </a:ext>
            </a:extLst>
          </p:cNvPr>
          <p:cNvSpPr txBox="1"/>
          <p:nvPr/>
        </p:nvSpPr>
        <p:spPr>
          <a:xfrm>
            <a:off x="-476249" y="326738"/>
            <a:ext cx="105441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[Authorize]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ValidateAntiForgeryToken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This method add a product with specific id to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leist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of products saved by us.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name="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The id of the product which we will save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AddProductToSaved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Product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db.Products.Where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(prod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prod.Id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id).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ApplicationUser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userManager.GetUserAsync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(User);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ApplicationUsers_SavedProducts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ApplicationUsers_SavedProducts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	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ApplicationUser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user,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Product = product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db.ApplicationUsers_SavedProducts.Add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(connection);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db.SaveChanges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"details"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{id=id 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23133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2B826AF-437E-40A6-852A-D7EE1E3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0"/>
            <a:ext cx="1619250" cy="6858000"/>
          </a:xfrm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C913047-DE0A-4A06-B39A-995413FFC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2" y="1745917"/>
            <a:ext cx="8644527" cy="476316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E1DA0BF-6688-40AE-B248-A14961C0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72531"/>
            <a:ext cx="9439564" cy="1325563"/>
          </a:xfrm>
        </p:spPr>
        <p:txBody>
          <a:bodyPr/>
          <a:lstStyle/>
          <a:p>
            <a:pPr algn="ctr"/>
            <a:r>
              <a:rPr lang="bg-BG" b="1" dirty="0">
                <a:solidFill>
                  <a:srgbClr val="21325E"/>
                </a:solidFill>
              </a:rPr>
              <a:t>Дизайн</a:t>
            </a:r>
            <a:endParaRPr lang="en-US" b="1" dirty="0">
              <a:solidFill>
                <a:srgbClr val="2132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3968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2B826AF-437E-40A6-852A-D7EE1E3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0"/>
            <a:ext cx="161925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E838A-1634-4053-846F-6812A8A5E585}"/>
              </a:ext>
            </a:extLst>
          </p:cNvPr>
          <p:cNvSpPr txBox="1"/>
          <p:nvPr/>
        </p:nvSpPr>
        <p:spPr>
          <a:xfrm>
            <a:off x="787400" y="672912"/>
            <a:ext cx="90868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21325E"/>
                </a:solidFill>
              </a:rPr>
              <a:t> Технологии</a:t>
            </a:r>
            <a:endParaRPr lang="en-US" sz="3200" dirty="0">
              <a:solidFill>
                <a:srgbClr val="21325E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1325E"/>
                </a:solidFill>
              </a:rPr>
              <a:t>Bootstrap</a:t>
            </a:r>
            <a:endParaRPr lang="bg-BG" sz="2400" dirty="0">
              <a:solidFill>
                <a:srgbClr val="21325E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1325E"/>
                </a:solidFill>
              </a:rPr>
              <a:t>SASS</a:t>
            </a:r>
            <a:r>
              <a:rPr lang="bg-BG" sz="2400" dirty="0">
                <a:solidFill>
                  <a:srgbClr val="21325E"/>
                </a:solidFill>
              </a:rPr>
              <a:t>(</a:t>
            </a:r>
            <a:r>
              <a:rPr lang="en-US" sz="2400" dirty="0">
                <a:solidFill>
                  <a:srgbClr val="21325E"/>
                </a:solidFill>
              </a:rPr>
              <a:t>Syntactically Awesome Style Sheets</a:t>
            </a:r>
            <a:r>
              <a:rPr lang="bg-BG" sz="2400" dirty="0">
                <a:solidFill>
                  <a:srgbClr val="21325E"/>
                </a:solidFill>
              </a:rPr>
              <a:t>)</a:t>
            </a:r>
            <a:endParaRPr lang="en-US" sz="2400" dirty="0">
              <a:solidFill>
                <a:srgbClr val="21325E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21325E"/>
                </a:solidFill>
              </a:rPr>
              <a:t>FontAwesome</a:t>
            </a:r>
            <a:endParaRPr lang="en-US" sz="2400" dirty="0">
              <a:solidFill>
                <a:srgbClr val="21325E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1325E"/>
                </a:solidFill>
              </a:rPr>
              <a:t>Razor Syntax</a:t>
            </a:r>
            <a:endParaRPr lang="bg-BG" sz="2400" dirty="0">
              <a:solidFill>
                <a:srgbClr val="21325E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bg-BG" sz="2400" dirty="0">
                <a:solidFill>
                  <a:srgbClr val="21325E"/>
                </a:solidFill>
              </a:rPr>
              <a:t>Снимки</a:t>
            </a:r>
          </a:p>
          <a:p>
            <a:pPr lvl="1"/>
            <a:endParaRPr lang="bg-BG" sz="2400" dirty="0">
              <a:solidFill>
                <a:srgbClr val="21325E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21325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Цветове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D19193-10CF-4583-8DC9-048C2EEC1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28225"/>
              </p:ext>
            </p:extLst>
          </p:nvPr>
        </p:nvGraphicFramePr>
        <p:xfrm>
          <a:off x="1266825" y="4381500"/>
          <a:ext cx="8128000" cy="154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2447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24419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13020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4799859"/>
                    </a:ext>
                  </a:extLst>
                </a:gridCol>
              </a:tblGrid>
              <a:tr h="1549588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F0F0F0"/>
                          </a:solidFill>
                          <a:latin typeface="+mn-lt"/>
                          <a:ea typeface="+mn-ea"/>
                          <a:cs typeface="+mn-cs"/>
                        </a:rPr>
                        <a:t>#21325E</a:t>
                      </a:r>
                      <a:endParaRPr lang="en-US" dirty="0">
                        <a:solidFill>
                          <a:srgbClr val="F0F0F0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2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F0F0F0"/>
                          </a:solidFill>
                          <a:latin typeface="+mn-lt"/>
                          <a:ea typeface="+mn-ea"/>
                          <a:cs typeface="+mn-cs"/>
                        </a:rPr>
                        <a:t>#3E497A</a:t>
                      </a:r>
                      <a:endParaRPr lang="en-US" dirty="0">
                        <a:solidFill>
                          <a:srgbClr val="F0F0F0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9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3E497A"/>
                          </a:solidFill>
                          <a:latin typeface="+mn-lt"/>
                          <a:ea typeface="+mn-ea"/>
                          <a:cs typeface="+mn-cs"/>
                        </a:rPr>
                        <a:t>#F1D00A</a:t>
                      </a:r>
                      <a:endParaRPr lang="en-US" dirty="0">
                        <a:solidFill>
                          <a:srgbClr val="3E497A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0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3E497A"/>
                          </a:solidFill>
                          <a:latin typeface="+mn-lt"/>
                          <a:ea typeface="+mn-ea"/>
                          <a:cs typeface="+mn-cs"/>
                        </a:rPr>
                        <a:t>#F0F0F0</a:t>
                      </a:r>
                      <a:endParaRPr lang="en-US" dirty="0">
                        <a:solidFill>
                          <a:srgbClr val="3E497A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3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8359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9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1446AD-8472-4AFF-ABBB-0DDF36173E0B}"/>
              </a:ext>
            </a:extLst>
          </p:cNvPr>
          <p:cNvSpPr/>
          <p:nvPr/>
        </p:nvSpPr>
        <p:spPr>
          <a:xfrm>
            <a:off x="406400" y="476250"/>
            <a:ext cx="11353800" cy="5905500"/>
          </a:xfrm>
          <a:prstGeom prst="rect">
            <a:avLst/>
          </a:prstGeom>
          <a:noFill/>
          <a:ln w="76200">
            <a:solidFill>
              <a:srgbClr val="F1D0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0C476F4-558E-463B-BA3E-C6E16A0E6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0" y="5118100"/>
            <a:ext cx="1397000" cy="139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5D75C-F3E7-4F00-9EFB-7463CC7D9BF2}"/>
              </a:ext>
            </a:extLst>
          </p:cNvPr>
          <p:cNvSpPr txBox="1"/>
          <p:nvPr/>
        </p:nvSpPr>
        <p:spPr>
          <a:xfrm>
            <a:off x="2073304" y="2875002"/>
            <a:ext cx="8045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b="1" dirty="0">
                <a:solidFill>
                  <a:srgbClr val="F0F0F0"/>
                </a:solidFill>
                <a:latin typeface="+mj-lt"/>
              </a:rPr>
              <a:t>Пример</a:t>
            </a:r>
            <a:endParaRPr lang="en-US" sz="6600" b="1" dirty="0">
              <a:solidFill>
                <a:srgbClr val="F0F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54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5CDD02-69A6-42CA-AA93-96725B7EEF97}"/>
              </a:ext>
            </a:extLst>
          </p:cNvPr>
          <p:cNvSpPr/>
          <p:nvPr/>
        </p:nvSpPr>
        <p:spPr>
          <a:xfrm>
            <a:off x="482600" y="597932"/>
            <a:ext cx="11214100" cy="5840968"/>
          </a:xfrm>
          <a:prstGeom prst="rect">
            <a:avLst/>
          </a:prstGeom>
          <a:noFill/>
          <a:ln w="57150">
            <a:solidFill>
              <a:srgbClr val="F1D0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5367D00-9F24-4F35-8160-3422A83AA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1" y="52292"/>
            <a:ext cx="3167638" cy="1091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CFEB2-56CB-4DE0-9CC6-C6838C86D935}"/>
              </a:ext>
            </a:extLst>
          </p:cNvPr>
          <p:cNvSpPr txBox="1"/>
          <p:nvPr/>
        </p:nvSpPr>
        <p:spPr>
          <a:xfrm>
            <a:off x="2073304" y="2364254"/>
            <a:ext cx="8045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7200" b="1" dirty="0">
                <a:solidFill>
                  <a:srgbClr val="F0F0F0"/>
                </a:solidFill>
              </a:rPr>
              <a:t>Благодарим за вниманието!</a:t>
            </a:r>
            <a:endParaRPr lang="en-US" sz="7200" b="1" dirty="0">
              <a:solidFill>
                <a:srgbClr val="F0F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680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2B826AF-437E-40A6-852A-D7EE1E3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0"/>
            <a:ext cx="161925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FDA8D3-48A7-4D66-9E70-3652805B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9564" cy="1325563"/>
          </a:xfrm>
        </p:spPr>
        <p:txBody>
          <a:bodyPr/>
          <a:lstStyle/>
          <a:p>
            <a:r>
              <a:rPr lang="bg-BG" b="1" dirty="0">
                <a:solidFill>
                  <a:srgbClr val="21325E"/>
                </a:solidFill>
              </a:rPr>
              <a:t>Съдържание:</a:t>
            </a:r>
            <a:endParaRPr lang="en-US" b="1" dirty="0">
              <a:solidFill>
                <a:srgbClr val="2132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BE075-508A-48C0-BB17-18C115D0C63E}"/>
              </a:ext>
            </a:extLst>
          </p:cNvPr>
          <p:cNvSpPr txBox="1"/>
          <p:nvPr/>
        </p:nvSpPr>
        <p:spPr>
          <a:xfrm>
            <a:off x="838200" y="1730376"/>
            <a:ext cx="8712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3E497A"/>
                </a:solidFill>
              </a:rPr>
              <a:t>Описание и предназначение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3E497A"/>
                </a:solidFill>
              </a:rPr>
              <a:t> </a:t>
            </a:r>
            <a:r>
              <a:rPr lang="bg-BG" sz="3200" dirty="0">
                <a:solidFill>
                  <a:srgbClr val="3E497A"/>
                </a:solidFill>
              </a:rPr>
              <a:t>Основни</a:t>
            </a:r>
            <a:r>
              <a:rPr lang="ru-RU" sz="3200" dirty="0">
                <a:solidFill>
                  <a:srgbClr val="3E497A"/>
                </a:solidFill>
              </a:rPr>
              <a:t> цели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3E497A"/>
                </a:solidFill>
              </a:rPr>
              <a:t>Реализация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3E497A"/>
                </a:solidFill>
              </a:rPr>
              <a:t> </a:t>
            </a:r>
            <a:r>
              <a:rPr lang="bg-BG" sz="3200" dirty="0">
                <a:solidFill>
                  <a:srgbClr val="3E497A"/>
                </a:solidFill>
              </a:rPr>
              <a:t>Основни</a:t>
            </a:r>
            <a:r>
              <a:rPr lang="ru-RU" sz="3200" dirty="0">
                <a:solidFill>
                  <a:srgbClr val="3E497A"/>
                </a:solidFill>
              </a:rPr>
              <a:t> </a:t>
            </a:r>
            <a:r>
              <a:rPr lang="bg-BG" sz="3200" dirty="0">
                <a:solidFill>
                  <a:srgbClr val="3E497A"/>
                </a:solidFill>
              </a:rPr>
              <a:t>етапи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3E497A"/>
                </a:solidFill>
              </a:rPr>
              <a:t> </a:t>
            </a:r>
            <a:r>
              <a:rPr lang="bg-BG" sz="3200" dirty="0">
                <a:solidFill>
                  <a:srgbClr val="3E497A"/>
                </a:solidFill>
              </a:rPr>
              <a:t>Важни методи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3E497A"/>
                </a:solidFill>
              </a:rPr>
              <a:t> Дизайн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3E497A"/>
                </a:solidFill>
              </a:rPr>
              <a:t> Пример</a:t>
            </a:r>
            <a:endParaRPr lang="ru-RU" sz="3200" dirty="0">
              <a:solidFill>
                <a:srgbClr val="3E49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5697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9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1446AD-8472-4AFF-ABBB-0DDF36173E0B}"/>
              </a:ext>
            </a:extLst>
          </p:cNvPr>
          <p:cNvSpPr/>
          <p:nvPr/>
        </p:nvSpPr>
        <p:spPr>
          <a:xfrm>
            <a:off x="406400" y="476250"/>
            <a:ext cx="11353800" cy="5905500"/>
          </a:xfrm>
          <a:prstGeom prst="rect">
            <a:avLst/>
          </a:prstGeom>
          <a:noFill/>
          <a:ln w="76200">
            <a:solidFill>
              <a:srgbClr val="F1D0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0C476F4-558E-463B-BA3E-C6E16A0E6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0" y="5118100"/>
            <a:ext cx="1397000" cy="139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5D75C-F3E7-4F00-9EFB-7463CC7D9BF2}"/>
              </a:ext>
            </a:extLst>
          </p:cNvPr>
          <p:cNvSpPr txBox="1"/>
          <p:nvPr/>
        </p:nvSpPr>
        <p:spPr>
          <a:xfrm>
            <a:off x="2073304" y="2367171"/>
            <a:ext cx="80453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b="1" dirty="0">
                <a:solidFill>
                  <a:srgbClr val="F0F0F0"/>
                </a:solidFill>
                <a:latin typeface="+mj-lt"/>
              </a:rPr>
              <a:t>Описание и предназначение</a:t>
            </a:r>
            <a:endParaRPr lang="en-US" sz="6600" b="1" dirty="0">
              <a:solidFill>
                <a:srgbClr val="F0F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66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2B826AF-437E-40A6-852A-D7EE1E3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0"/>
            <a:ext cx="161925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FDA8D3-48A7-4D66-9E70-3652805B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9564" cy="1325563"/>
          </a:xfrm>
        </p:spPr>
        <p:txBody>
          <a:bodyPr/>
          <a:lstStyle/>
          <a:p>
            <a:r>
              <a:rPr lang="bg-BG" b="1" dirty="0">
                <a:solidFill>
                  <a:srgbClr val="21325E"/>
                </a:solidFill>
              </a:rPr>
              <a:t>Основни цели:</a:t>
            </a:r>
            <a:endParaRPr lang="en-US" b="1" dirty="0">
              <a:solidFill>
                <a:srgbClr val="2132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BE075-508A-48C0-BB17-18C115D0C63E}"/>
              </a:ext>
            </a:extLst>
          </p:cNvPr>
          <p:cNvSpPr txBox="1"/>
          <p:nvPr/>
        </p:nvSpPr>
        <p:spPr>
          <a:xfrm>
            <a:off x="838200" y="1738868"/>
            <a:ext cx="867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21325E"/>
                </a:solidFill>
              </a:rPr>
              <a:t> Да дава лесна връзка между хора, искащи да продадат свои стари вещи, с хора, искащи да ги купят.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21325E"/>
                </a:solidFill>
              </a:rPr>
              <a:t> Да има лесен за използване, </a:t>
            </a:r>
            <a:r>
              <a:rPr lang="en-US" sz="3200" dirty="0">
                <a:solidFill>
                  <a:srgbClr val="21325E"/>
                </a:solidFill>
              </a:rPr>
              <a:t>responsive</a:t>
            </a:r>
            <a:r>
              <a:rPr lang="bg-BG" sz="3200" dirty="0">
                <a:solidFill>
                  <a:srgbClr val="21325E"/>
                </a:solidFill>
              </a:rPr>
              <a:t> дизайн.</a:t>
            </a:r>
            <a:endParaRPr lang="ru-RU" sz="2400" dirty="0">
              <a:solidFill>
                <a:srgbClr val="2132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7476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9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1446AD-8472-4AFF-ABBB-0DDF36173E0B}"/>
              </a:ext>
            </a:extLst>
          </p:cNvPr>
          <p:cNvSpPr/>
          <p:nvPr/>
        </p:nvSpPr>
        <p:spPr>
          <a:xfrm>
            <a:off x="406400" y="476250"/>
            <a:ext cx="11353800" cy="5905500"/>
          </a:xfrm>
          <a:prstGeom prst="rect">
            <a:avLst/>
          </a:prstGeom>
          <a:noFill/>
          <a:ln w="76200">
            <a:solidFill>
              <a:srgbClr val="F1D0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0C476F4-558E-463B-BA3E-C6E16A0E6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0" y="5118100"/>
            <a:ext cx="1397000" cy="139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5D75C-F3E7-4F00-9EFB-7463CC7D9BF2}"/>
              </a:ext>
            </a:extLst>
          </p:cNvPr>
          <p:cNvSpPr txBox="1"/>
          <p:nvPr/>
        </p:nvSpPr>
        <p:spPr>
          <a:xfrm>
            <a:off x="2073304" y="2875002"/>
            <a:ext cx="8045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b="1" dirty="0">
                <a:solidFill>
                  <a:srgbClr val="F0F0F0"/>
                </a:solidFill>
                <a:latin typeface="+mj-lt"/>
              </a:rPr>
              <a:t>Реализация</a:t>
            </a:r>
            <a:endParaRPr lang="en-US" sz="6600" b="1" dirty="0">
              <a:solidFill>
                <a:srgbClr val="F0F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62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2B826AF-437E-40A6-852A-D7EE1E3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0"/>
            <a:ext cx="161925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FDA8D3-48A7-4D66-9E70-3652805B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9564" cy="1325563"/>
          </a:xfrm>
        </p:spPr>
        <p:txBody>
          <a:bodyPr/>
          <a:lstStyle/>
          <a:p>
            <a:r>
              <a:rPr lang="bg-BG" b="1" dirty="0">
                <a:solidFill>
                  <a:srgbClr val="21325E"/>
                </a:solidFill>
              </a:rPr>
              <a:t>Основни етапи:</a:t>
            </a:r>
            <a:endParaRPr lang="en-US" b="1" dirty="0">
              <a:solidFill>
                <a:srgbClr val="2132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BE075-508A-48C0-BB17-18C115D0C63E}"/>
              </a:ext>
            </a:extLst>
          </p:cNvPr>
          <p:cNvSpPr txBox="1"/>
          <p:nvPr/>
        </p:nvSpPr>
        <p:spPr>
          <a:xfrm>
            <a:off x="838200" y="1738868"/>
            <a:ext cx="8674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21325E"/>
                </a:solidFill>
              </a:rPr>
              <a:t> Свързване със система за контрол на версиите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21325E"/>
                </a:solidFill>
              </a:rPr>
              <a:t> Моделиране на таблиците в базата данни чрез </a:t>
            </a:r>
            <a:r>
              <a:rPr lang="en-US" sz="3200" dirty="0">
                <a:solidFill>
                  <a:srgbClr val="21325E"/>
                </a:solidFill>
              </a:rPr>
              <a:t>Entity Framework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21325E"/>
                </a:solidFill>
              </a:rPr>
              <a:t> Създаване на потребителски интерфейс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2400" dirty="0">
                <a:solidFill>
                  <a:srgbClr val="21325E"/>
                </a:solidFill>
              </a:rPr>
              <a:t> </a:t>
            </a:r>
            <a:r>
              <a:rPr lang="en-US" sz="2400" dirty="0">
                <a:solidFill>
                  <a:srgbClr val="21325E"/>
                </a:solidFill>
              </a:rPr>
              <a:t>SASS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1325E"/>
                </a:solidFill>
              </a:rPr>
              <a:t> </a:t>
            </a:r>
            <a:r>
              <a:rPr lang="bg-BG" sz="2400" dirty="0">
                <a:solidFill>
                  <a:srgbClr val="21325E"/>
                </a:solidFill>
              </a:rPr>
              <a:t>Избиране на подходящи цветове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2400" dirty="0">
                <a:solidFill>
                  <a:srgbClr val="21325E"/>
                </a:solidFill>
              </a:rPr>
              <a:t> Качване на снимки от приложението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2400" dirty="0">
                <a:solidFill>
                  <a:srgbClr val="21325E"/>
                </a:solidFill>
              </a:rPr>
              <a:t> Създаването на дизайна на страниците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2400" dirty="0">
                <a:solidFill>
                  <a:srgbClr val="21325E"/>
                </a:solidFill>
              </a:rPr>
              <a:t> </a:t>
            </a:r>
            <a:r>
              <a:rPr lang="en-US" sz="2400" dirty="0">
                <a:solidFill>
                  <a:srgbClr val="21325E"/>
                </a:solidFill>
              </a:rPr>
              <a:t>Responsive </a:t>
            </a:r>
            <a:r>
              <a:rPr lang="bg-BG" sz="2400" dirty="0">
                <a:solidFill>
                  <a:srgbClr val="21325E"/>
                </a:solidFill>
              </a:rPr>
              <a:t>дизайн</a:t>
            </a:r>
            <a:endParaRPr lang="en-US" sz="2400" dirty="0">
              <a:solidFill>
                <a:srgbClr val="2132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1588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2B826AF-437E-40A6-852A-D7EE1E3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0"/>
            <a:ext cx="161925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FDA8D3-48A7-4D66-9E70-3652805B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31"/>
            <a:ext cx="9439564" cy="1325563"/>
          </a:xfrm>
        </p:spPr>
        <p:txBody>
          <a:bodyPr/>
          <a:lstStyle/>
          <a:p>
            <a:r>
              <a:rPr lang="bg-BG" b="1" dirty="0">
                <a:solidFill>
                  <a:srgbClr val="21325E"/>
                </a:solidFill>
              </a:rPr>
              <a:t>Важни методи:</a:t>
            </a:r>
            <a:endParaRPr lang="en-US" b="1" dirty="0">
              <a:solidFill>
                <a:srgbClr val="2132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BE075-508A-48C0-BB17-18C115D0C63E}"/>
              </a:ext>
            </a:extLst>
          </p:cNvPr>
          <p:cNvSpPr txBox="1"/>
          <p:nvPr/>
        </p:nvSpPr>
        <p:spPr>
          <a:xfrm>
            <a:off x="838200" y="5895687"/>
            <a:ext cx="86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3E497A"/>
                </a:solidFill>
              </a:rPr>
              <a:t>- „Засаждане“ на роли на потребителите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E838A-1634-4053-846F-6812A8A5E585}"/>
              </a:ext>
            </a:extLst>
          </p:cNvPr>
          <p:cNvSpPr txBox="1"/>
          <p:nvPr/>
        </p:nvSpPr>
        <p:spPr>
          <a:xfrm>
            <a:off x="-546100" y="1661904"/>
            <a:ext cx="105886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//creates Moderator and Administrator roles if they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dont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exist in the database yet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SeedRoles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roleManager.RoleExistsAsync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"Administrator"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).Result)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"Administrator"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roleManager.CreateAsync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(role).Result;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roleManager.RoleExistsAsync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"Moderator"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).Result)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"Moderator"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roleManager.CreateAsync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(role).Result;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409434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2B826AF-437E-40A6-852A-D7EE1E3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0"/>
            <a:ext cx="161925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CBE075-508A-48C0-BB17-18C115D0C63E}"/>
              </a:ext>
            </a:extLst>
          </p:cNvPr>
          <p:cNvSpPr txBox="1"/>
          <p:nvPr/>
        </p:nvSpPr>
        <p:spPr>
          <a:xfrm>
            <a:off x="812800" y="5933787"/>
            <a:ext cx="86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3E497A"/>
                </a:solidFill>
              </a:rPr>
              <a:t>- Запазване на търсенията в </a:t>
            </a:r>
            <a:r>
              <a:rPr lang="en-US" sz="3200" dirty="0">
                <a:solidFill>
                  <a:srgbClr val="3E497A"/>
                </a:solidFill>
              </a:rPr>
              <a:t>JSON</a:t>
            </a:r>
            <a:r>
              <a:rPr lang="bg-BG" sz="3200" dirty="0">
                <a:solidFill>
                  <a:srgbClr val="3E497A"/>
                </a:solidFill>
              </a:rPr>
              <a:t> файл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E838A-1634-4053-846F-6812A8A5E585}"/>
              </a:ext>
            </a:extLst>
          </p:cNvPr>
          <p:cNvSpPr txBox="1"/>
          <p:nvPr/>
        </p:nvSpPr>
        <p:spPr>
          <a:xfrm>
            <a:off x="-365125" y="195987"/>
            <a:ext cx="973455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SearchCountPair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Searches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GetSearches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Log(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search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searchName.ToLower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Searches.Where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(x=&gt;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x.SearchName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search).Any())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Searches.Where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x.SearchName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search)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SearchCountPair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=search,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System.Text.Json.JsonSerializer.Serialize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(Searches);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File.WriteAllText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@$"./Data/searches.json"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970086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2B826AF-437E-40A6-852A-D7EE1E3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0"/>
            <a:ext cx="161925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CBE075-508A-48C0-BB17-18C115D0C63E}"/>
              </a:ext>
            </a:extLst>
          </p:cNvPr>
          <p:cNvSpPr txBox="1"/>
          <p:nvPr/>
        </p:nvSpPr>
        <p:spPr>
          <a:xfrm>
            <a:off x="558800" y="5946487"/>
            <a:ext cx="900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3E497A"/>
                </a:solidFill>
              </a:rPr>
              <a:t>- </a:t>
            </a:r>
            <a:r>
              <a:rPr lang="en-US" sz="3200" dirty="0">
                <a:solidFill>
                  <a:srgbClr val="3E497A"/>
                </a:solidFill>
              </a:rPr>
              <a:t>Action, </a:t>
            </a:r>
            <a:r>
              <a:rPr lang="bg-BG" sz="3200" dirty="0">
                <a:solidFill>
                  <a:srgbClr val="3E497A"/>
                </a:solidFill>
              </a:rPr>
              <a:t>който препраща към началната страница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E838A-1634-4053-846F-6812A8A5E585}"/>
              </a:ext>
            </a:extLst>
          </p:cNvPr>
          <p:cNvSpPr txBox="1"/>
          <p:nvPr/>
        </p:nvSpPr>
        <p:spPr>
          <a:xfrm>
            <a:off x="-514349" y="513487"/>
            <a:ext cx="1054417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Directs us to the home page of the website where we can see the latest products.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HomePageViewModel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HomePageViewModel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db.Products.ToList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x.DatePosted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.Take(15)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data.ProductsCount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db.Products.Count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data.Categories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db.Categories.ToList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data.PopularSearches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SearchesLogger.GetTopSearches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View(data);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094485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832</Words>
  <Application>Microsoft Office PowerPoint</Application>
  <PresentationFormat>Widescreen</PresentationFormat>
  <Paragraphs>134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Съдържание:</vt:lpstr>
      <vt:lpstr>PowerPoint Presentation</vt:lpstr>
      <vt:lpstr>Основни цели:</vt:lpstr>
      <vt:lpstr>PowerPoint Presentation</vt:lpstr>
      <vt:lpstr>Основни етапи:</vt:lpstr>
      <vt:lpstr>Важни методи:</vt:lpstr>
      <vt:lpstr>PowerPoint Presentation</vt:lpstr>
      <vt:lpstr>PowerPoint Presentation</vt:lpstr>
      <vt:lpstr>PowerPoint Presentation</vt:lpstr>
      <vt:lpstr>Дизайн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Ivailo Chavdarov</dc:creator>
  <cp:lastModifiedBy>Ivailo Chavdarov</cp:lastModifiedBy>
  <cp:revision>1</cp:revision>
  <dcterms:created xsi:type="dcterms:W3CDTF">2022-03-19T11:17:04Z</dcterms:created>
  <dcterms:modified xsi:type="dcterms:W3CDTF">2022-03-19T14:03:41Z</dcterms:modified>
</cp:coreProperties>
</file>