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959" r:id="rId3"/>
    <p:sldId id="961" r:id="rId4"/>
    <p:sldId id="962" r:id="rId5"/>
    <p:sldId id="960" r:id="rId6"/>
    <p:sldId id="963" r:id="rId7"/>
    <p:sldId id="964" r:id="rId8"/>
    <p:sldId id="965" r:id="rId9"/>
    <p:sldId id="966" r:id="rId10"/>
    <p:sldId id="967" r:id="rId11"/>
    <p:sldId id="968" r:id="rId12"/>
    <p:sldId id="984" r:id="rId13"/>
    <p:sldId id="979" r:id="rId14"/>
    <p:sldId id="971" r:id="rId15"/>
    <p:sldId id="972" r:id="rId16"/>
    <p:sldId id="973" r:id="rId17"/>
    <p:sldId id="974" r:id="rId18"/>
    <p:sldId id="975" r:id="rId19"/>
    <p:sldId id="976" r:id="rId20"/>
    <p:sldId id="977" r:id="rId21"/>
    <p:sldId id="978" r:id="rId22"/>
    <p:sldId id="981" r:id="rId23"/>
    <p:sldId id="982" r:id="rId24"/>
    <p:sldId id="9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997"/>
    <a:srgbClr val="7FC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87" autoAdjust="0"/>
    <p:restoredTop sz="67792" autoAdjust="0"/>
  </p:normalViewPr>
  <p:slideViewPr>
    <p:cSldViewPr snapToGrid="0">
      <p:cViewPr varScale="1">
        <p:scale>
          <a:sx n="53" d="100"/>
          <a:sy n="53" d="100"/>
        </p:scale>
        <p:origin x="148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DiIulio" userId="e049c304-3e47-474e-b64d-d2df86561a71" providerId="ADAL" clId="{8721ABB7-B946-4478-A097-0B9B06361BA9}"/>
    <pc:docChg chg="custSel modSld">
      <pc:chgData name="Julie DiIulio" userId="e049c304-3e47-474e-b64d-d2df86561a71" providerId="ADAL" clId="{8721ABB7-B946-4478-A097-0B9B06361BA9}" dt="2022-11-02T18:54:21.302" v="534" actId="20577"/>
      <pc:docMkLst>
        <pc:docMk/>
      </pc:docMkLst>
      <pc:sldChg chg="modSp mod modNotesTx">
        <pc:chgData name="Julie DiIulio" userId="e049c304-3e47-474e-b64d-d2df86561a71" providerId="ADAL" clId="{8721ABB7-B946-4478-A097-0B9B06361BA9}" dt="2022-11-02T18:50:51.574" v="298" actId="20577"/>
        <pc:sldMkLst>
          <pc:docMk/>
          <pc:sldMk cId="2180851405" sldId="964"/>
        </pc:sldMkLst>
        <pc:spChg chg="mod">
          <ac:chgData name="Julie DiIulio" userId="e049c304-3e47-474e-b64d-d2df86561a71" providerId="ADAL" clId="{8721ABB7-B946-4478-A097-0B9B06361BA9}" dt="2022-11-02T18:46:18.429" v="29" actId="113"/>
          <ac:spMkLst>
            <pc:docMk/>
            <pc:sldMk cId="2180851405" sldId="964"/>
            <ac:spMk id="19" creationId="{AF4ADDFC-525B-A969-3829-DC83464E9B25}"/>
          </ac:spMkLst>
        </pc:spChg>
      </pc:sldChg>
      <pc:sldChg chg="modSp mod modNotesTx">
        <pc:chgData name="Julie DiIulio" userId="e049c304-3e47-474e-b64d-d2df86561a71" providerId="ADAL" clId="{8721ABB7-B946-4478-A097-0B9B06361BA9}" dt="2022-11-02T18:49:03.955" v="115" actId="20577"/>
        <pc:sldMkLst>
          <pc:docMk/>
          <pc:sldMk cId="1475402396" sldId="965"/>
        </pc:sldMkLst>
        <pc:spChg chg="mod">
          <ac:chgData name="Julie DiIulio" userId="e049c304-3e47-474e-b64d-d2df86561a71" providerId="ADAL" clId="{8721ABB7-B946-4478-A097-0B9B06361BA9}" dt="2022-11-02T18:46:23.916" v="30" actId="113"/>
          <ac:spMkLst>
            <pc:docMk/>
            <pc:sldMk cId="1475402396" sldId="965"/>
            <ac:spMk id="6" creationId="{D1E99F00-D22D-2EC6-13C2-F3B29434AB0A}"/>
          </ac:spMkLst>
        </pc:spChg>
      </pc:sldChg>
      <pc:sldChg chg="modSp mod">
        <pc:chgData name="Julie DiIulio" userId="e049c304-3e47-474e-b64d-d2df86561a71" providerId="ADAL" clId="{8721ABB7-B946-4478-A097-0B9B06361BA9}" dt="2022-11-02T18:46:29.947" v="31" actId="113"/>
        <pc:sldMkLst>
          <pc:docMk/>
          <pc:sldMk cId="2291134229" sldId="966"/>
        </pc:sldMkLst>
        <pc:spChg chg="mod">
          <ac:chgData name="Julie DiIulio" userId="e049c304-3e47-474e-b64d-d2df86561a71" providerId="ADAL" clId="{8721ABB7-B946-4478-A097-0B9B06361BA9}" dt="2022-11-02T18:46:29.947" v="31" actId="113"/>
          <ac:spMkLst>
            <pc:docMk/>
            <pc:sldMk cId="2291134229" sldId="966"/>
            <ac:spMk id="7" creationId="{9D92D386-78DE-241E-8365-67440D1FBF41}"/>
          </ac:spMkLst>
        </pc:spChg>
      </pc:sldChg>
      <pc:sldChg chg="modSp mod modNotesTx">
        <pc:chgData name="Julie DiIulio" userId="e049c304-3e47-474e-b64d-d2df86561a71" providerId="ADAL" clId="{8721ABB7-B946-4478-A097-0B9B06361BA9}" dt="2022-11-02T18:50:02.265" v="183" actId="20577"/>
        <pc:sldMkLst>
          <pc:docMk/>
          <pc:sldMk cId="3629170541" sldId="967"/>
        </pc:sldMkLst>
        <pc:spChg chg="mod">
          <ac:chgData name="Julie DiIulio" userId="e049c304-3e47-474e-b64d-d2df86561a71" providerId="ADAL" clId="{8721ABB7-B946-4478-A097-0B9B06361BA9}" dt="2022-11-02T18:46:35.811" v="32" actId="113"/>
          <ac:spMkLst>
            <pc:docMk/>
            <pc:sldMk cId="3629170541" sldId="967"/>
            <ac:spMk id="7" creationId="{95F5732C-5DA7-E93D-B874-9609FB6BAB2B}"/>
          </ac:spMkLst>
        </pc:spChg>
      </pc:sldChg>
      <pc:sldChg chg="modSp mod modNotesTx">
        <pc:chgData name="Julie DiIulio" userId="e049c304-3e47-474e-b64d-d2df86561a71" providerId="ADAL" clId="{8721ABB7-B946-4478-A097-0B9B06361BA9}" dt="2022-11-02T18:52:15.893" v="501" actId="20577"/>
        <pc:sldMkLst>
          <pc:docMk/>
          <pc:sldMk cId="2769542564" sldId="968"/>
        </pc:sldMkLst>
        <pc:spChg chg="mod">
          <ac:chgData name="Julie DiIulio" userId="e049c304-3e47-474e-b64d-d2df86561a71" providerId="ADAL" clId="{8721ABB7-B946-4478-A097-0B9B06361BA9}" dt="2022-11-02T18:46:42.144" v="33" actId="113"/>
          <ac:spMkLst>
            <pc:docMk/>
            <pc:sldMk cId="2769542564" sldId="968"/>
            <ac:spMk id="22" creationId="{81E71EE8-6E31-9468-7EBB-B6BDE45F8A26}"/>
          </ac:spMkLst>
        </pc:spChg>
      </pc:sldChg>
      <pc:sldChg chg="modNotesTx">
        <pc:chgData name="Julie DiIulio" userId="e049c304-3e47-474e-b64d-d2df86561a71" providerId="ADAL" clId="{8721ABB7-B946-4478-A097-0B9B06361BA9}" dt="2022-11-02T18:45:16.793" v="26" actId="20577"/>
        <pc:sldMkLst>
          <pc:docMk/>
          <pc:sldMk cId="96938621" sldId="976"/>
        </pc:sldMkLst>
      </pc:sldChg>
      <pc:sldChg chg="modNotesTx">
        <pc:chgData name="Julie DiIulio" userId="e049c304-3e47-474e-b64d-d2df86561a71" providerId="ADAL" clId="{8721ABB7-B946-4478-A097-0B9B06361BA9}" dt="2022-11-02T18:45:45.342" v="28" actId="20577"/>
        <pc:sldMkLst>
          <pc:docMk/>
          <pc:sldMk cId="884311423" sldId="978"/>
        </pc:sldMkLst>
      </pc:sldChg>
      <pc:sldChg chg="modSp mod">
        <pc:chgData name="Julie DiIulio" userId="e049c304-3e47-474e-b64d-d2df86561a71" providerId="ADAL" clId="{8721ABB7-B946-4478-A097-0B9B06361BA9}" dt="2022-11-02T18:54:21.302" v="534" actId="20577"/>
        <pc:sldMkLst>
          <pc:docMk/>
          <pc:sldMk cId="1981684327" sldId="980"/>
        </pc:sldMkLst>
        <pc:spChg chg="mod">
          <ac:chgData name="Julie DiIulio" userId="e049c304-3e47-474e-b64d-d2df86561a71" providerId="ADAL" clId="{8721ABB7-B946-4478-A097-0B9B06361BA9}" dt="2022-11-02T18:54:21.302" v="534" actId="20577"/>
          <ac:spMkLst>
            <pc:docMk/>
            <pc:sldMk cId="1981684327" sldId="980"/>
            <ac:spMk id="3" creationId="{E6D1270F-5B97-F59F-4490-09B18ACB6AF9}"/>
          </ac:spMkLst>
        </pc:spChg>
      </pc:sldChg>
      <pc:sldChg chg="modSp mod">
        <pc:chgData name="Julie DiIulio" userId="e049c304-3e47-474e-b64d-d2df86561a71" providerId="ADAL" clId="{8721ABB7-B946-4478-A097-0B9B06361BA9}" dt="2022-11-02T18:46:48.562" v="34" actId="113"/>
        <pc:sldMkLst>
          <pc:docMk/>
          <pc:sldMk cId="4279038524" sldId="984"/>
        </pc:sldMkLst>
        <pc:spChg chg="mod">
          <ac:chgData name="Julie DiIulio" userId="e049c304-3e47-474e-b64d-d2df86561a71" providerId="ADAL" clId="{8721ABB7-B946-4478-A097-0B9B06361BA9}" dt="2022-11-02T18:46:48.562" v="34" actId="113"/>
          <ac:spMkLst>
            <pc:docMk/>
            <pc:sldMk cId="4279038524" sldId="984"/>
            <ac:spMk id="24" creationId="{66C21779-0409-D27A-7E2A-6B5C04750A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9563D-FD7D-4FFC-AAE0-4F188AB8D0F0}"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9DB7-79D5-4418-B7EB-C54071F1238A}" type="slidenum">
              <a:rPr lang="en-US" smtClean="0"/>
              <a:t>‹#›</a:t>
            </a:fld>
            <a:endParaRPr lang="en-US"/>
          </a:p>
        </p:txBody>
      </p:sp>
    </p:spTree>
    <p:extLst>
      <p:ext uri="{BB962C8B-B14F-4D97-AF65-F5344CB8AC3E}">
        <p14:creationId xmlns:p14="http://schemas.microsoft.com/office/powerpoint/2010/main" val="251681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ainguide.com/pain-care/self-car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C00000"/>
                </a:solidFill>
              </a:rPr>
              <a:t>Development instructions: </a:t>
            </a:r>
            <a:r>
              <a:rPr lang="en-US" b="0" dirty="0">
                <a:solidFill>
                  <a:srgbClr val="C00000"/>
                </a:solidFill>
              </a:rPr>
              <a:t>the bottom one is an example of the content of the </a:t>
            </a:r>
            <a:r>
              <a:rPr lang="en-US" b="0" dirty="0" err="1">
                <a:solidFill>
                  <a:srgbClr val="C00000"/>
                </a:solidFill>
              </a:rPr>
              <a:t>MyPAIN</a:t>
            </a:r>
            <a:r>
              <a:rPr lang="en-US" b="0" dirty="0">
                <a:solidFill>
                  <a:srgbClr val="C00000"/>
                </a:solidFill>
              </a:rPr>
              <a:t> invitation email. </a:t>
            </a:r>
          </a:p>
          <a:p>
            <a:endParaRPr lang="en-US" b="0" dirty="0">
              <a:solidFill>
                <a:srgbClr val="C00000"/>
              </a:solidFill>
            </a:endParaRPr>
          </a:p>
          <a:p>
            <a:r>
              <a:rPr lang="en-US" b="0" dirty="0">
                <a:solidFill>
                  <a:srgbClr val="C00000"/>
                </a:solidFill>
              </a:rPr>
              <a:t>//history//</a:t>
            </a:r>
          </a:p>
          <a:p>
            <a:r>
              <a:rPr lang="en-US" b="0" dirty="0">
                <a:solidFill>
                  <a:srgbClr val="C00000"/>
                </a:solidFill>
              </a:rPr>
              <a:t>Chris/Ramzi: I made the wording suggestions offered by Lori, with some tweaks. </a:t>
            </a:r>
          </a:p>
          <a:p>
            <a:r>
              <a:rPr lang="en-US" b="0" dirty="0">
                <a:solidFill>
                  <a:srgbClr val="C00000"/>
                </a:solidFill>
              </a:rPr>
              <a:t>Chris/Ramzi Responses 10/10: Agree with changes.</a:t>
            </a:r>
          </a:p>
          <a:p>
            <a:endParaRPr lang="en-US" b="0" dirty="0"/>
          </a:p>
          <a:p>
            <a:r>
              <a:rPr lang="en-US" b="0" dirty="0"/>
              <a:t>Notes: Formatted and reduced text for readability.</a:t>
            </a:r>
          </a:p>
          <a:p>
            <a:endParaRPr lang="en-US" b="0" dirty="0"/>
          </a:p>
          <a:p>
            <a:r>
              <a:rPr lang="en-US" b="0" dirty="0"/>
              <a:t>Feedback:</a:t>
            </a:r>
          </a:p>
          <a:p>
            <a:r>
              <a:rPr lang="en-US" b="0" dirty="0"/>
              <a:t>Alphora:</a:t>
            </a:r>
          </a:p>
          <a:p>
            <a:r>
              <a:rPr lang="en-US" b="0" dirty="0"/>
              <a:t>Chris:</a:t>
            </a:r>
          </a:p>
          <a:p>
            <a:r>
              <a:rPr lang="en-US" b="0" dirty="0"/>
              <a:t>Francisco: patients get a message saying there is a message. Need to ask if my chart alert message can be customized</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It may be too simplified.  First bullet revised –Do you want to discuss managing your pain at this visit? If so, please complete the following survey.  Also, the term ”shared decision making” is more of an industry term versus a lay persons term. Suggest revising bullet 2 – The doctor will discuss the information from the survey with you during the visit in order for you and your doctor determine the best solution for managing your pain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a:t>
            </a:fld>
            <a:endParaRPr lang="en-US"/>
          </a:p>
        </p:txBody>
      </p:sp>
    </p:spTree>
    <p:extLst>
      <p:ext uri="{BB962C8B-B14F-4D97-AF65-F5344CB8AC3E}">
        <p14:creationId xmlns:p14="http://schemas.microsoft.com/office/powerpoint/2010/main" val="3932951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(2) add an option for user to say they haven’t tried any of the listed options, (3) description of drop-down options is provided in slide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11.2 – Julie added bracing as an option per feedback from Rob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10.24 – Chris added </a:t>
            </a:r>
            <a:r>
              <a:rPr lang="en-US" b="0" dirty="0" err="1"/>
              <a:t>Salonpas</a:t>
            </a:r>
            <a:r>
              <a:rPr lang="en-US" b="0" dirty="0"/>
              <a:t> after discussion with Hurley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comments as other treatment screens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Change “mindfulness-base training” to “mindfulness-based therapy”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Combine the first 3 categories into 1 category: “Group or individual therapy (such as, acceptance and commitment therapy or cognitive behavioral therapy)”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see previous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10</a:t>
            </a:fld>
            <a:endParaRPr lang="en-US"/>
          </a:p>
        </p:txBody>
      </p:sp>
    </p:spTree>
    <p:extLst>
      <p:ext uri="{BB962C8B-B14F-4D97-AF65-F5344CB8AC3E}">
        <p14:creationId xmlns:p14="http://schemas.microsoft.com/office/powerpoint/2010/main" val="278949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(2) add an option for user to say they haven’t tried any of the listed options, (3) description of drop-down options is provided in slide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11.2 – Julie combined diet and hydration and added posture/ergonomics because these were prominent treatments in the resources </a:t>
            </a:r>
            <a:r>
              <a:rPr lang="en-US" b="0"/>
              <a:t>(UofM and PAMI).</a:t>
            </a:r>
            <a:endParaRPr lang="en-US" b="0" dirty="0"/>
          </a:p>
          <a:p>
            <a:r>
              <a:rPr lang="en-US" sz="1200" dirty="0">
                <a:solidFill>
                  <a:srgbClr val="FF0000"/>
                </a:solidFill>
                <a:effectLst/>
                <a:latin typeface="+mn-lt"/>
              </a:rPr>
              <a:t>Chris 10.25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effectLst/>
                <a:latin typeface="+mn-lt"/>
              </a:rPr>
              <a:t>Was not able to talk to Rob about this </a:t>
            </a:r>
            <a:r>
              <a:rPr lang="en-US" sz="1200" dirty="0" err="1">
                <a:solidFill>
                  <a:srgbClr val="FF0000"/>
                </a:solidFill>
                <a:effectLst/>
                <a:latin typeface="+mn-lt"/>
              </a:rPr>
              <a:t>list.I</a:t>
            </a:r>
            <a:r>
              <a:rPr lang="en-US" sz="1200" dirty="0">
                <a:solidFill>
                  <a:srgbClr val="FF0000"/>
                </a:solidFill>
                <a:effectLst/>
                <a:latin typeface="+mn-lt"/>
              </a:rPr>
              <a:t> am comfortable with taking Julie’s list pasted here in the table and using that. Also, please confirm that the “other” box should allow users to enter other treatments free-text. This needs to be made clear to Alphora.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forgot to discuss that I changed the answer options from never, sometimes, and always to a 4-point scale. What do you think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Does “Did it work?” appear for other treatment types (on previous slides)? It is only shown on this slide, but we wanted to confirm whether it also appears on prior pages.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comments as other treatment screens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rPr>
              <a:t>See prior slide comments</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see previous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b="1" dirty="0"/>
          </a:p>
        </p:txBody>
      </p:sp>
      <p:sp>
        <p:nvSpPr>
          <p:cNvPr id="4" name="Slide Number Placeholder 3"/>
          <p:cNvSpPr>
            <a:spLocks noGrp="1"/>
          </p:cNvSpPr>
          <p:nvPr>
            <p:ph type="sldNum" sz="quarter" idx="5"/>
          </p:nvPr>
        </p:nvSpPr>
        <p:spPr/>
        <p:txBody>
          <a:bodyPr/>
          <a:lstStyle/>
          <a:p>
            <a:fld id="{ABC29DB7-79D5-4418-B7EB-C54071F1238A}" type="slidenum">
              <a:rPr lang="en-US" smtClean="0"/>
              <a:t>11</a:t>
            </a:fld>
            <a:endParaRPr lang="en-US"/>
          </a:p>
        </p:txBody>
      </p:sp>
    </p:spTree>
    <p:extLst>
      <p:ext uri="{BB962C8B-B14F-4D97-AF65-F5344CB8AC3E}">
        <p14:creationId xmlns:p14="http://schemas.microsoft.com/office/powerpoint/2010/main" val="2359338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(2) add an option for user to say they haven’t tried any of the listed options, (3) “did it work” drop down appears for all treatments across pages, except the “other” button which allows the user to enter free form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F0000"/>
              </a:solidFill>
              <a:effectLst/>
              <a:latin typeface="+mn-lt"/>
            </a:endParaRPr>
          </a:p>
          <a:p>
            <a:r>
              <a:rPr lang="en-US" b="0" dirty="0">
                <a:solidFill>
                  <a:srgbClr val="FF0000"/>
                </a:solidFill>
                <a:effectLst/>
                <a:latin typeface="+mn-lt"/>
              </a:rPr>
              <a:t>//history//</a:t>
            </a:r>
          </a:p>
          <a:p>
            <a:r>
              <a:rPr lang="en-US" b="0" dirty="0">
                <a:solidFill>
                  <a:srgbClr val="FF0000"/>
                </a:solidFill>
                <a:effectLst/>
                <a:latin typeface="+mn-lt"/>
              </a:rPr>
              <a:t>Chris 10.25</a:t>
            </a:r>
          </a:p>
          <a:p>
            <a:r>
              <a:rPr lang="en-US" b="0" dirty="0">
                <a:solidFill>
                  <a:srgbClr val="FF0000"/>
                </a:solidFill>
                <a:effectLst/>
                <a:latin typeface="+mn-lt"/>
              </a:rPr>
              <a:t>Was not able to talk to Rob about this list.</a:t>
            </a:r>
          </a:p>
          <a:p>
            <a:endParaRPr lang="en-US" b="0" dirty="0">
              <a:solidFill>
                <a:srgbClr val="FF0000"/>
              </a:solidFill>
              <a:effectLst/>
              <a:latin typeface="+mn-lt"/>
            </a:endParaRPr>
          </a:p>
          <a:p>
            <a:r>
              <a:rPr lang="en-US" b="0" dirty="0">
                <a:solidFill>
                  <a:srgbClr val="FF0000"/>
                </a:solidFill>
                <a:effectLst/>
                <a:latin typeface="+mn-lt"/>
              </a:rPr>
              <a:t>I am comfortable with taking Julie’s list pasted here in the table and using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rPr>
              <a:t>Chris/Ramzi: forgot to discuss that I changed the answer options from never, sometimes, and always to a 4-point scale. What do you think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latin typeface="+mn-lt"/>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Does “Did it work?” appear for other treatment types (on previous slides)? It is only shown on this slide, but we wanted to confirm whether it also appears on prior pages.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a:t>
            </a:r>
            <a:r>
              <a:rPr lang="en-US" b="0" dirty="0"/>
              <a:t>(1) showing what one of the options looks expanded. Suggest changing the answer options to a 4-point scale. We noticed that users tended to score almost every treatment as “sometimes”. By eliminating the middle option, it might encourage a more varied response which might be more helpful information to providers. Note, it is possible for a treatment to make something worse, which we do not address here but could be lumped with ‘not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Feedback: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Julie: looking for feedback on what type of scale is most helpful to providers</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12</a:t>
            </a:fld>
            <a:endParaRPr lang="en-US"/>
          </a:p>
        </p:txBody>
      </p:sp>
    </p:spTree>
    <p:extLst>
      <p:ext uri="{BB962C8B-B14F-4D97-AF65-F5344CB8AC3E}">
        <p14:creationId xmlns:p14="http://schemas.microsoft.com/office/powerpoint/2010/main" val="232452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and formatting in wireframe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I tweaked the preamble a bit.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rPr>
              <a:t>Suggest: ”Activity Goals: What goals do you have for your daily activities?” … [keep examples as is]</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 Ok with Chris suggestion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Re-defined activity goals and examples.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 despite?</a:t>
            </a:r>
          </a:p>
          <a:p>
            <a:r>
              <a:rPr lang="en-US" b="0" dirty="0"/>
              <a:t>Cara: open to more than activities.</a:t>
            </a:r>
          </a:p>
          <a:p>
            <a:r>
              <a:rPr lang="en-US" b="0" dirty="0"/>
              <a:t>Francisco: “doing” instead of despite</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What activities and goals are important to you to continue doing?</a:t>
            </a:r>
          </a:p>
          <a:p>
            <a:endParaRPr lang="en-US" b="1" dirty="0"/>
          </a:p>
        </p:txBody>
      </p:sp>
      <p:sp>
        <p:nvSpPr>
          <p:cNvPr id="4" name="Slide Number Placeholder 3"/>
          <p:cNvSpPr>
            <a:spLocks noGrp="1"/>
          </p:cNvSpPr>
          <p:nvPr>
            <p:ph type="sldNum" sz="quarter" idx="5"/>
          </p:nvPr>
        </p:nvSpPr>
        <p:spPr/>
        <p:txBody>
          <a:bodyPr/>
          <a:lstStyle/>
          <a:p>
            <a:fld id="{ABC29DB7-79D5-4418-B7EB-C54071F1238A}" type="slidenum">
              <a:rPr lang="en-US" smtClean="0"/>
              <a:t>13</a:t>
            </a:fld>
            <a:endParaRPr lang="en-US"/>
          </a:p>
        </p:txBody>
      </p:sp>
    </p:spTree>
    <p:extLst>
      <p:ext uri="{BB962C8B-B14F-4D97-AF65-F5344CB8AC3E}">
        <p14:creationId xmlns:p14="http://schemas.microsoft.com/office/powerpoint/2010/main" val="173243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and formatting in wireframe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no changes from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rPr>
              <a:t>Suggest: ”Activity Barriers: What are the biggest barriers to achieving your daily activity goals?” [keep examples as is]</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 ok with Chris suggestion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reformatted text to separate instructions from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 the shared decision making expert and patients like broader questions to get better/more information. But have a specific example. Data from field: might be a wide range of responses.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14</a:t>
            </a:fld>
            <a:endParaRPr lang="en-US"/>
          </a:p>
        </p:txBody>
      </p:sp>
    </p:spTree>
    <p:extLst>
      <p:ext uri="{BB962C8B-B14F-4D97-AF65-F5344CB8AC3E}">
        <p14:creationId xmlns:p14="http://schemas.microsoft.com/office/powerpoint/2010/main" val="195566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we need to decide where the resources will go (1) part of </a:t>
            </a:r>
            <a:r>
              <a:rPr lang="en-US" b="0" dirty="0" err="1"/>
              <a:t>mypain</a:t>
            </a:r>
            <a:r>
              <a:rPr lang="en-US" b="0" dirty="0"/>
              <a:t>, but after patients submit, (2) </a:t>
            </a:r>
            <a:r>
              <a:rPr lang="en-US" b="0" dirty="0" err="1"/>
              <a:t>followup</a:t>
            </a:r>
            <a:r>
              <a:rPr lang="en-US" b="0" dirty="0"/>
              <a:t> email or this EMMI thing, (3) some link/QR code from </a:t>
            </a:r>
            <a:r>
              <a:rPr lang="en-US" b="0" dirty="0" err="1"/>
              <a:t>mypain</a:t>
            </a:r>
            <a:r>
              <a:rPr lang="en-US" b="0" dirty="0"/>
              <a:t>? My preference is email because it also gives us a chance to send them a summary of their answers, which also provides them a record of their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We recommend placing the links to resources (</a:t>
            </a:r>
            <a:r>
              <a:rPr lang="en-US" b="0" dirty="0" err="1"/>
              <a:t>UMich</a:t>
            </a:r>
            <a:r>
              <a:rPr lang="en-US" b="0" dirty="0"/>
              <a:t> &amp; PAMI sites) on a page after the patients submit and as a follow up email.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FF0000"/>
                </a:solidFill>
              </a:rPr>
              <a:t>Chris preliminary responses 10.7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Recommend removing this page and including resources in a follow-up email. Patients do not have much time to review these resources in the context of completing the survey. This also provides flexibility to add additional resources as suggested by the patient focus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 potential security issues, complicated but doable. Could put both at end and open a new window? </a:t>
            </a:r>
          </a:p>
          <a:p>
            <a:r>
              <a:rPr lang="en-US" b="0" dirty="0"/>
              <a:t>Chris: Is it a pdf with links? </a:t>
            </a:r>
          </a:p>
          <a:p>
            <a:r>
              <a:rPr lang="en-US" b="0" dirty="0"/>
              <a:t>Cara: could have email and paper resources to hand out, challenge is that providers moving away from paper, maybe QR code? </a:t>
            </a:r>
          </a:p>
          <a:p>
            <a:r>
              <a:rPr lang="en-US" b="0" dirty="0"/>
              <a:t>If you would like additional resources enter email? Here’s a link to page with resources (list them all).  </a:t>
            </a:r>
          </a:p>
          <a:p>
            <a:r>
              <a:rPr lang="en-US" b="0" dirty="0"/>
              <a:t>Francisco: at end, opportunity to view resources at the end, maybe save a </a:t>
            </a:r>
            <a:r>
              <a:rPr lang="en-US" b="0" dirty="0" err="1"/>
              <a:t>qr</a:t>
            </a:r>
            <a:r>
              <a:rPr lang="en-US" b="0" dirty="0"/>
              <a:t> code or link to save on their phone. </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 agree – this should be in a follow-up email so they can take their time viewing resources and have them handy to review multiple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Michelle: patients have struggled, video expanded and user couldn’t get back on text box and gave up. </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15</a:t>
            </a:fld>
            <a:endParaRPr lang="en-US"/>
          </a:p>
        </p:txBody>
      </p:sp>
    </p:spTree>
    <p:extLst>
      <p:ext uri="{BB962C8B-B14F-4D97-AF65-F5344CB8AC3E}">
        <p14:creationId xmlns:p14="http://schemas.microsoft.com/office/powerpoint/2010/main" val="629554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as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See prior slide comment – can the two resource links be combined in a single page without questions for patient AND supplied afterward via email. If supplied in a single page, we should also explain that the same links will be sent via MyChart message so they can be kept and looked at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Recommend removing this page and including resources in a follow-up email.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Agree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16</a:t>
            </a:fld>
            <a:endParaRPr lang="en-US"/>
          </a:p>
        </p:txBody>
      </p:sp>
    </p:spTree>
    <p:extLst>
      <p:ext uri="{BB962C8B-B14F-4D97-AF65-F5344CB8AC3E}">
        <p14:creationId xmlns:p14="http://schemas.microsoft.com/office/powerpoint/2010/main" val="5866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need to make a decision if this is valuable to keep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Recommend to remove this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 agree.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Recommend removing if there is not a clear need for this in the UF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 look in context of evaluation plan</a:t>
            </a:r>
          </a:p>
          <a:p>
            <a:r>
              <a:rPr lang="en-US" b="0" dirty="0"/>
              <a:t>Francisco:</a:t>
            </a:r>
          </a:p>
          <a:p>
            <a:r>
              <a:rPr lang="en-US" b="0" dirty="0"/>
              <a:t>Laura: people did respond saying they found it helpful – was important to their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 want to keep it since it will help tell us if the </a:t>
            </a:r>
            <a:r>
              <a:rPr lang="en-US" b="0" dirty="0" err="1"/>
              <a:t>MyPAIN</a:t>
            </a:r>
            <a:r>
              <a:rPr lang="en-US" b="0" dirty="0"/>
              <a:t> tool is helpful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17</a:t>
            </a:fld>
            <a:endParaRPr lang="en-US"/>
          </a:p>
        </p:txBody>
      </p:sp>
    </p:spTree>
    <p:extLst>
      <p:ext uri="{BB962C8B-B14F-4D97-AF65-F5344CB8AC3E}">
        <p14:creationId xmlns:p14="http://schemas.microsoft.com/office/powerpoint/2010/main" val="2371480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need to make a decision if this is valuable to keep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Recommend removing this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Recommend removing if there is not a clear need for this in the UF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Cara: maybe just include one? One patient said they didn’t know how to answer because they hadn’t used the tool much. </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 agree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18</a:t>
            </a:fld>
            <a:endParaRPr lang="en-US"/>
          </a:p>
        </p:txBody>
      </p:sp>
    </p:spTree>
    <p:extLst>
      <p:ext uri="{BB962C8B-B14F-4D97-AF65-F5344CB8AC3E}">
        <p14:creationId xmlns:p14="http://schemas.microsoft.com/office/powerpoint/2010/main" val="228189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 responses will still be collected but displayed at the end and delivered via MyChart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I feel strongly that we should remove this. Nobody really wants to review their responses to something non-critical that they are going to discuss with their doctor anyway. This is not like entering your bank account number. But, I do think there is value in sending an email with the responses because they provide a record of progress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Agree to remove.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There are no responses here because I made no selections while taking screenshots. Recommend removing this page and including a copy of the patient’s answers in a follow-up email.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 have no option to review what they submitted if remove this page.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19</a:t>
            </a:fld>
            <a:endParaRPr lang="en-US"/>
          </a:p>
        </p:txBody>
      </p:sp>
    </p:spTree>
    <p:extLst>
      <p:ext uri="{BB962C8B-B14F-4D97-AF65-F5344CB8AC3E}">
        <p14:creationId xmlns:p14="http://schemas.microsoft.com/office/powerpoint/2010/main" val="2510940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Development instructions: </a:t>
            </a:r>
            <a:r>
              <a:rPr lang="en-US" b="0" dirty="0"/>
              <a:t>(1) Replace the introduction screen with this screener. Users who select ‘yes’ will proceed to survey. Users who select ‘no’ will exit survey and go back to MyChart messages. (2) use 12 pt. font wherever possible, 10pt at a minimum. If this presents problems for the layout, please reach out to discuss solutions.</a:t>
            </a:r>
          </a:p>
          <a:p>
            <a:endParaRPr lang="en-US" b="0" dirty="0"/>
          </a:p>
          <a:p>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10.25 – Chris added warning message as required by UF Health IT security as an administrative mitigation strategy to the 60-minute token timeout.</a:t>
            </a:r>
          </a:p>
          <a:p>
            <a:endParaRPr lang="en-US" b="0" dirty="0"/>
          </a:p>
          <a:p>
            <a:r>
              <a:rPr lang="en-US" b="0" dirty="0"/>
              <a:t>Chris/Ramzi: no changes from meeting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Agree.</a:t>
            </a:r>
          </a:p>
          <a:p>
            <a:endParaRPr lang="en-US" b="0" dirty="0"/>
          </a:p>
          <a:p>
            <a:r>
              <a:rPr lang="en-US" b="0" dirty="0"/>
              <a:t>Notes: replaced introduction page with screening questions. The purpose of this is to provide a way for patients to quickly exit if they don’t need to discuss pain at their upcoming visit. This also provides some flexibility for a broader phenotype if necessary (too broad? Patients can exit out quickly). </a:t>
            </a:r>
          </a:p>
          <a:p>
            <a:r>
              <a:rPr lang="en-US" b="0" dirty="0"/>
              <a:t>Feedback:</a:t>
            </a:r>
          </a:p>
          <a:p>
            <a:r>
              <a:rPr lang="en-US" b="0" dirty="0"/>
              <a:t>Alphora: should be easy to do </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Looks fine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b="1" dirty="0"/>
          </a:p>
        </p:txBody>
      </p:sp>
      <p:sp>
        <p:nvSpPr>
          <p:cNvPr id="4" name="Slide Number Placeholder 3"/>
          <p:cNvSpPr>
            <a:spLocks noGrp="1"/>
          </p:cNvSpPr>
          <p:nvPr>
            <p:ph type="sldNum" sz="quarter" idx="5"/>
          </p:nvPr>
        </p:nvSpPr>
        <p:spPr/>
        <p:txBody>
          <a:bodyPr/>
          <a:lstStyle/>
          <a:p>
            <a:fld id="{ABC29DB7-79D5-4418-B7EB-C54071F1238A}" type="slidenum">
              <a:rPr lang="en-US" smtClean="0"/>
              <a:t>2</a:t>
            </a:fld>
            <a:endParaRPr lang="en-US"/>
          </a:p>
        </p:txBody>
      </p:sp>
    </p:spTree>
    <p:extLst>
      <p:ext uri="{BB962C8B-B14F-4D97-AF65-F5344CB8AC3E}">
        <p14:creationId xmlns:p14="http://schemas.microsoft.com/office/powerpoint/2010/main" val="175966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this page; submit occurs on “activity barriers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no changes from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Agree with removing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Recommend removing this extra step. Final submit can be found on slide 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20</a:t>
            </a:fld>
            <a:endParaRPr lang="en-US"/>
          </a:p>
        </p:txBody>
      </p:sp>
    </p:spTree>
    <p:extLst>
      <p:ext uri="{BB962C8B-B14F-4D97-AF65-F5344CB8AC3E}">
        <p14:creationId xmlns:p14="http://schemas.microsoft.com/office/powerpoint/2010/main" val="356062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and formatting from wireframe on right. Note: bullet 3 may not be relevant if email cannot be sent.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we will need to adjust this depending on decision about where resources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Agree, just need to make wording consistent with resource approach (see prior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Added some extra messages to the final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Cara: could transition to resources. </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Agree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21</a:t>
            </a:fld>
            <a:endParaRPr lang="en-US"/>
          </a:p>
        </p:txBody>
      </p:sp>
    </p:spTree>
    <p:extLst>
      <p:ext uri="{BB962C8B-B14F-4D97-AF65-F5344CB8AC3E}">
        <p14:creationId xmlns:p14="http://schemas.microsoft.com/office/powerpoint/2010/main" val="390123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 Below are the URLs for the links: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https://pami.emergency.med.jax.ufl.edu/resources/pami-educational-pain-videos/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https://painguide.com/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22</a:t>
            </a:fld>
            <a:endParaRPr lang="en-US"/>
          </a:p>
        </p:txBody>
      </p:sp>
    </p:spTree>
    <p:extLst>
      <p:ext uri="{BB962C8B-B14F-4D97-AF65-F5344CB8AC3E}">
        <p14:creationId xmlns:p14="http://schemas.microsoft.com/office/powerpoint/2010/main" val="2770125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formatting of this page is very similar to current </a:t>
            </a:r>
            <a:r>
              <a:rPr lang="en-US" b="0" dirty="0" err="1"/>
              <a:t>MyPAIN</a:t>
            </a:r>
            <a:r>
              <a:rPr lang="en-US" b="0" dirty="0"/>
              <a:t> (I’m just showing one here). I recommend removing the full question before the table (it’s omitted here) and putting the headers (question &amp; answer) in grey instead of the user’s response. </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23</a:t>
            </a:fld>
            <a:endParaRPr lang="en-US"/>
          </a:p>
        </p:txBody>
      </p:sp>
    </p:spTree>
    <p:extLst>
      <p:ext uri="{BB962C8B-B14F-4D97-AF65-F5344CB8AC3E}">
        <p14:creationId xmlns:p14="http://schemas.microsoft.com/office/powerpoint/2010/main" val="3332249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Development instructions: </a:t>
            </a:r>
            <a:r>
              <a:rPr lang="en-US" b="0" dirty="0">
                <a:solidFill>
                  <a:srgbClr val="C00000"/>
                </a:solidFill>
              </a:rPr>
              <a:t>This is an example of the content of the </a:t>
            </a:r>
            <a:r>
              <a:rPr lang="en-US" b="0" dirty="0" err="1">
                <a:solidFill>
                  <a:srgbClr val="C00000"/>
                </a:solidFill>
              </a:rPr>
              <a:t>MyPAIN</a:t>
            </a:r>
            <a:r>
              <a:rPr lang="en-US" b="0" dirty="0">
                <a:solidFill>
                  <a:srgbClr val="C00000"/>
                </a:solidFill>
              </a:rPr>
              <a:t> follow-up email.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Chris/Ramzi: we did not get a chance to review this follow-up email. Suggested resources are below and I endorse adding the U of Michigan pain guide.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recommend listing the </a:t>
            </a:r>
            <a:r>
              <a:rPr lang="en-US" b="0" dirty="0" err="1"/>
              <a:t>UMich</a:t>
            </a:r>
            <a:r>
              <a:rPr lang="en-US" b="0" dirty="0"/>
              <a:t> and PAMI sites only in this order (the 4 flat tires video is included in PAMI site)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1) U Michigan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2) PAMI https://</a:t>
            </a:r>
            <a:r>
              <a:rPr lang="en-US" b="0" dirty="0" err="1"/>
              <a:t>pami.emergency.med.jax.ufl.edu</a:t>
            </a:r>
            <a:r>
              <a:rPr lang="en-US" b="0" dirty="0"/>
              <a:t>/resources/</a:t>
            </a:r>
            <a:r>
              <a:rPr lang="en-US" b="0" dirty="0" err="1"/>
              <a:t>pami</a:t>
            </a:r>
            <a:r>
              <a:rPr lang="en-US" b="0" dirty="0"/>
              <a:t>-educational-pain-videos/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Notes: Example follow-up email to patients. We have a list of resources that the patients liked below:</a:t>
            </a: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PAMI “manage chronic pain” video</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PAMI “prevent &amp; relieve back pain” video</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U.S. Pain Foundation website</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PAMI “pain medication safety” video</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PAMI “complementary therapies” video</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err="1">
                <a:effectLst/>
                <a:latin typeface="Calibri Light" panose="020F0302020204030204" pitchFamily="34" charset="0"/>
                <a:ea typeface="Times New Roman" panose="02020603050405020304" pitchFamily="18" charset="0"/>
              </a:rPr>
              <a:t>VeryWellHealth</a:t>
            </a:r>
            <a:r>
              <a:rPr lang="en-US" sz="1200" b="0" dirty="0">
                <a:effectLst/>
                <a:latin typeface="Calibri Light" panose="020F0302020204030204" pitchFamily="34" charset="0"/>
                <a:ea typeface="Times New Roman" panose="02020603050405020304" pitchFamily="18" charset="0"/>
              </a:rPr>
              <a:t> article on diet &amp; chronic pain</a:t>
            </a:r>
            <a:endParaRPr lang="en-US" sz="1200" b="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b="0" dirty="0">
                <a:effectLst/>
                <a:latin typeface="Calibri Light" panose="020F0302020204030204" pitchFamily="34" charset="0"/>
                <a:ea typeface="Times New Roman" panose="02020603050405020304" pitchFamily="18" charset="0"/>
              </a:rPr>
              <a:t>ACPA “4 flat tires” video</a:t>
            </a:r>
            <a:endParaRPr lang="en-US" sz="1200" b="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Another option (not reviewed by patients) is the U of Michigan pain guide.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sng" dirty="0">
                <a:solidFill>
                  <a:srgbClr val="0563C1"/>
                </a:solidFill>
                <a:effectLst/>
                <a:latin typeface="Calibri" panose="020F0502020204030204" pitchFamily="34" charset="0"/>
                <a:ea typeface="Calibri" panose="020F0502020204030204" pitchFamily="34" charset="0"/>
                <a:hlinkClick r:id="rId3"/>
              </a:rPr>
              <a:t>https://painguide.com/pain-care/self-care/</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sz="1200" dirty="0"/>
          </a:p>
        </p:txBody>
      </p:sp>
      <p:sp>
        <p:nvSpPr>
          <p:cNvPr id="4" name="Slide Number Placeholder 3"/>
          <p:cNvSpPr>
            <a:spLocks noGrp="1"/>
          </p:cNvSpPr>
          <p:nvPr>
            <p:ph type="sldNum" sz="quarter" idx="5"/>
          </p:nvPr>
        </p:nvSpPr>
        <p:spPr/>
        <p:txBody>
          <a:bodyPr/>
          <a:lstStyle/>
          <a:p>
            <a:fld id="{ABC29DB7-79D5-4418-B7EB-C54071F1238A}" type="slidenum">
              <a:rPr lang="en-US" smtClean="0"/>
              <a:t>24</a:t>
            </a:fld>
            <a:endParaRPr lang="en-US"/>
          </a:p>
        </p:txBody>
      </p:sp>
    </p:spTree>
    <p:extLst>
      <p:ext uri="{BB962C8B-B14F-4D97-AF65-F5344CB8AC3E}">
        <p14:creationId xmlns:p14="http://schemas.microsoft.com/office/powerpoint/2010/main" val="956830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the text, options, and order in the wireframe on the right. (2) allow users to select multiple pain types (aching, burning, etc.). (3) switch % progress circle to 1 of X pages as shown. (4) head to foot image is desired, but not required if too difficult to implement when options expanded.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10.24: </a:t>
            </a:r>
            <a:r>
              <a:rPr lang="en-US" b="0" dirty="0" err="1"/>
              <a:t>Harle</a:t>
            </a:r>
            <a:r>
              <a:rPr lang="en-US" b="0" dirty="0"/>
              <a:t> made updates to what does it feel like based on Hurley feedback. May need to adjust font or button size to accommodate “Punishing/Cruel”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Hurley final feedback:</a:t>
            </a:r>
            <a:br>
              <a:rPr lang="en-US" b="0" dirty="0"/>
            </a:br>
            <a:r>
              <a:rPr lang="en-US" sz="1200" b="0" dirty="0">
                <a:effectLst/>
                <a:latin typeface="Calibri" panose="020F0502020204030204" pitchFamily="34" charset="0"/>
                <a:ea typeface="Times New Roman" panose="02020603050405020304" pitchFamily="18" charset="0"/>
              </a:rPr>
              <a:t>“what does it [pain] feel like? </a:t>
            </a:r>
            <a:r>
              <a:rPr lang="en-US" sz="1200" b="0" dirty="0" err="1">
                <a:effectLst/>
                <a:latin typeface="Calibri" panose="020F0502020204030204" pitchFamily="34" charset="0"/>
                <a:ea typeface="Times New Roman" panose="02020603050405020304" pitchFamily="18" charset="0"/>
              </a:rPr>
              <a:t>Looksl</a:t>
            </a:r>
            <a:r>
              <a:rPr lang="en-US" sz="1200" b="0" dirty="0">
                <a:effectLst/>
                <a:latin typeface="Calibri" panose="020F0502020204030204" pitchFamily="34" charset="0"/>
                <a:ea typeface="Times New Roman" panose="02020603050405020304" pitchFamily="18" charset="0"/>
              </a:rPr>
              <a:t> </a:t>
            </a:r>
            <a:r>
              <a:rPr lang="en-US" sz="1200" b="0" dirty="0" err="1">
                <a:effectLst/>
                <a:latin typeface="Calibri" panose="020F0502020204030204" pitchFamily="34" charset="0"/>
                <a:ea typeface="Times New Roman" panose="02020603050405020304" pitchFamily="18" charset="0"/>
              </a:rPr>
              <a:t>ike</a:t>
            </a:r>
            <a:r>
              <a:rPr lang="en-US" sz="1200" b="0" dirty="0">
                <a:effectLst/>
                <a:latin typeface="Calibri" panose="020F0502020204030204" pitchFamily="34" charset="0"/>
                <a:ea typeface="Times New Roman" panose="02020603050405020304" pitchFamily="18" charset="0"/>
              </a:rPr>
              <a:t> pulled some options from McGill Pain Inventory. There is not one set of words that fit perfectly – original </a:t>
            </a:r>
            <a:r>
              <a:rPr lang="en-US" sz="1200" b="0" dirty="0" err="1">
                <a:effectLst/>
                <a:latin typeface="Calibri" panose="020F0502020204030204" pitchFamily="34" charset="0"/>
                <a:ea typeface="Times New Roman" panose="02020603050405020304" pitchFamily="18" charset="0"/>
              </a:rPr>
              <a:t>mcgill</a:t>
            </a:r>
            <a:r>
              <a:rPr lang="en-US" sz="1200" b="0" dirty="0">
                <a:effectLst/>
                <a:latin typeface="Calibri" panose="020F0502020204030204" pitchFamily="34" charset="0"/>
                <a:ea typeface="Times New Roman" panose="02020603050405020304" pitchFamily="18" charset="0"/>
              </a:rPr>
              <a:t> has like 40 </a:t>
            </a:r>
            <a:r>
              <a:rPr lang="en-US" sz="1200" b="0" dirty="0" err="1">
                <a:effectLst/>
                <a:latin typeface="Calibri" panose="020F0502020204030204" pitchFamily="34" charset="0"/>
                <a:ea typeface="Times New Roman" panose="02020603050405020304" pitchFamily="18" charset="0"/>
              </a:rPr>
              <a:t>descripters</a:t>
            </a:r>
            <a:r>
              <a:rPr lang="en-US" sz="1200" b="0" dirty="0">
                <a:effectLst/>
                <a:latin typeface="Calibri" panose="020F0502020204030204" pitchFamily="34" charset="0"/>
                <a:ea typeface="Times New Roman" panose="02020603050405020304" pitchFamily="18" charset="0"/>
              </a:rPr>
              <a:t> – goal should be mix of words capturing a mix of nociceptive/arthritic and neuropathic pain. No perfect list without getting too long. “Punishing/Cruel” is a more affective. “Cramp” or “Cramping”. Rob says drop prickling and maybe replace. Drop “tingling”</a:t>
            </a:r>
            <a:endParaRPr lang="en-US" sz="1200" b="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(1) ok to focus on pain for visit instead of all pain in past 7 days? (2) feasibility of allowing users to select multiple types of pain (3) should we replace one of the types of pain with “other”? If so, which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rPr>
              <a:t> (1) Yes Okay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F0000"/>
                </a:solidFill>
              </a:rPr>
              <a:t> (2) we should ask Alphora to do this even if moderate work (expect it won’t be terribly hard)</a:t>
            </a:r>
          </a:p>
          <a:p>
            <a:pPr marL="0" marR="0">
              <a:spcBef>
                <a:spcPts val="0"/>
              </a:spcBef>
              <a:spcAft>
                <a:spcPts val="0"/>
              </a:spcAft>
            </a:pPr>
            <a:r>
              <a:rPr lang="en-US" b="0" dirty="0">
                <a:solidFill>
                  <a:srgbClr val="FF0000"/>
                </a:solidFill>
              </a:rPr>
              <a:t> (3) I like including “Other, please describe” as shown in the current visual. Can we keep it along with all of the options? [maybe misunderstanding the question]</a:t>
            </a:r>
            <a:br>
              <a:rPr lang="en-US" b="0" dirty="0"/>
            </a:br>
            <a:r>
              <a:rPr lang="en-US" sz="1200" dirty="0">
                <a:effectLst/>
                <a:latin typeface="Calibri" panose="020F0502020204030204" pitchFamily="34" charset="0"/>
                <a:ea typeface="Calibri" panose="020F0502020204030204" pitchFamily="34" charset="0"/>
              </a:rPr>
              <a:t>Not sure if Chris had responded to this question yet – apologies if I missed it. </a:t>
            </a:r>
          </a:p>
          <a:p>
            <a:pPr marL="0" marR="0">
              <a:spcBef>
                <a:spcPts val="0"/>
              </a:spcBef>
              <a:spcAft>
                <a:spcPts val="0"/>
              </a:spcAft>
            </a:pPr>
            <a:r>
              <a:rPr lang="en-US" sz="1200" dirty="0">
                <a:effectLst/>
                <a:latin typeface="Calibri" panose="020F0502020204030204" pitchFamily="34" charset="0"/>
                <a:ea typeface="Calibri" panose="020F0502020204030204" pitchFamily="34" charset="0"/>
              </a:rPr>
              <a:t>My initial reaction is that it is not necessary to add “Other” as an option to “what does it feel like”.</a:t>
            </a:r>
          </a:p>
          <a:p>
            <a:pPr marL="0" marR="0">
              <a:spcBef>
                <a:spcPts val="0"/>
              </a:spcBef>
              <a:spcAft>
                <a:spcPts val="0"/>
              </a:spcAft>
            </a:pPr>
            <a:r>
              <a:rPr lang="en-US" sz="1200" dirty="0">
                <a:effectLst/>
                <a:latin typeface="Calibri" panose="020F0502020204030204" pitchFamily="34" charset="0"/>
                <a:ea typeface="Calibri" panose="020F0502020204030204" pitchFamily="34" charset="0"/>
              </a:rPr>
              <a:t>But maybe this is another question that we could seek input from a clinician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Showing what one of the options looks like expanded. (1) changed instructions to focus on the pain the patient wishes to discuss during the visit vs. any pain. During interviews, PCPs desired ways to focus on the important information so they can prioritize for visit. (2) reduced/combined pain location options with hopes of fitting all options above the fold so the user does not need to scroll. Eliminated options that providers did not mention as common areas of pain during interviews. (3) left align text. (4) since a clickable image of the body may be too difficult to implement, included a visual to convey the order of pain locations. (5) type of pain is sorted A-Z. Allow users to select multiple type options. (6) page 1 of 13 instead of % progress. Percentages are often misunderstood among general population. </a:t>
            </a:r>
          </a:p>
          <a:p>
            <a:endParaRPr lang="en-US" b="0" dirty="0"/>
          </a:p>
          <a:p>
            <a:r>
              <a:rPr lang="en-US" b="0" dirty="0"/>
              <a:t>Feedback: </a:t>
            </a:r>
          </a:p>
          <a:p>
            <a:r>
              <a:rPr lang="en-US" b="0" dirty="0"/>
              <a:t>Alphora: multi select not trivial, not difficult. Image maybe doable.</a:t>
            </a:r>
          </a:p>
          <a:p>
            <a:r>
              <a:rPr lang="en-US" b="0" dirty="0"/>
              <a:t>Chris:</a:t>
            </a:r>
          </a:p>
          <a:p>
            <a:r>
              <a:rPr lang="en-US" b="0" dirty="0"/>
              <a:t>Francisco:</a:t>
            </a:r>
          </a:p>
          <a:p>
            <a:r>
              <a:rPr lang="en-US" b="0" dirty="0"/>
              <a:t>Laura: 7 days is consistent with </a:t>
            </a:r>
            <a:r>
              <a:rPr lang="en-US" b="0" dirty="0" err="1"/>
              <a:t>promis</a:t>
            </a:r>
            <a:r>
              <a:rPr lang="en-US" b="0" dirty="0"/>
              <a:t> scale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Look the new layout.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Michelle-wants to click on more than one type of pain, maybe add other.</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3</a:t>
            </a:fld>
            <a:endParaRPr lang="en-US"/>
          </a:p>
        </p:txBody>
      </p:sp>
    </p:spTree>
    <p:extLst>
      <p:ext uri="{BB962C8B-B14F-4D97-AF65-F5344CB8AC3E}">
        <p14:creationId xmlns:p14="http://schemas.microsoft.com/office/powerpoint/2010/main" val="190757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and bold formatting from wireframe on the right. (2) move back button to the bottom, but highlight ‘next’ so it is the main call to 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(1) do we need permission from PROMIS to make changes? (2) I used the whole question and highlighted the different part, but the instructions are still different,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dirty="0"/>
              <a:t>No.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dirty="0"/>
              <a:t>Okay.</a:t>
            </a:r>
            <a:br>
              <a:rPr lang="en-US" b="0" dirty="0"/>
            </a:b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(1) Changed instruction sentence to include the stem of the questions. This is an attempt to improve readability by reducing text and highlighting key words. (2) moved back button to bottom of screen.</a:t>
            </a:r>
          </a:p>
          <a:p>
            <a:r>
              <a:rPr lang="en-US" b="0" dirty="0"/>
              <a:t>Feedback: </a:t>
            </a:r>
          </a:p>
          <a:p>
            <a:r>
              <a:rPr lang="en-US" b="0" dirty="0"/>
              <a:t>Alphora:</a:t>
            </a:r>
          </a:p>
          <a:p>
            <a:r>
              <a:rPr lang="en-US" b="0" dirty="0"/>
              <a:t>Chris:</a:t>
            </a:r>
          </a:p>
          <a:p>
            <a:r>
              <a:rPr lang="en-US" b="0" dirty="0"/>
              <a:t>Cara: leave full sentence. </a:t>
            </a:r>
          </a:p>
          <a:p>
            <a:r>
              <a:rPr lang="en-US" b="0" dirty="0"/>
              <a:t>Francisco:</a:t>
            </a:r>
          </a:p>
          <a:p>
            <a:r>
              <a:rPr lang="en-US" b="0" dirty="0"/>
              <a:t>Laura: got permission from </a:t>
            </a:r>
            <a:r>
              <a:rPr lang="en-US" b="0" dirty="0" err="1"/>
              <a:t>promis</a:t>
            </a:r>
            <a:r>
              <a:rPr lang="en-US" b="0" dirty="0"/>
              <a:t> to use. Tradeoff of fidelity vs. ease of use. May need to run by </a:t>
            </a:r>
            <a:r>
              <a:rPr lang="en-US" b="0" dirty="0" err="1"/>
              <a:t>promis</a:t>
            </a:r>
            <a:r>
              <a:rPr lang="en-US" b="0" dirty="0"/>
              <a:t>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 think you need to keep the full sentence for each pain measure.  It took me a few seconds trying to figure our what “at its worst” was asking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4</a:t>
            </a:fld>
            <a:endParaRPr lang="en-US"/>
          </a:p>
        </p:txBody>
      </p:sp>
    </p:spTree>
    <p:extLst>
      <p:ext uri="{BB962C8B-B14F-4D97-AF65-F5344CB8AC3E}">
        <p14:creationId xmlns:p14="http://schemas.microsoft.com/office/powerpoint/2010/main" val="1641418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changes as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Same responses as slide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same as previous slide</a:t>
            </a:r>
          </a:p>
          <a:p>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Again, I would like the full sentence for each measure.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5</a:t>
            </a:fld>
            <a:endParaRPr lang="en-US"/>
          </a:p>
        </p:txBody>
      </p:sp>
    </p:spTree>
    <p:extLst>
      <p:ext uri="{BB962C8B-B14F-4D97-AF65-F5344CB8AC3E}">
        <p14:creationId xmlns:p14="http://schemas.microsoft.com/office/powerpoint/2010/main" val="124028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changes as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Same responses as slide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same as previous slide</a:t>
            </a:r>
          </a:p>
          <a:p>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Again, I would like the full sentence for each measure.  It may seem repetitive but it keeps pain in the center of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6</a:t>
            </a:fld>
            <a:endParaRPr lang="en-US"/>
          </a:p>
        </p:txBody>
      </p:sp>
    </p:spTree>
    <p:extLst>
      <p:ext uri="{BB962C8B-B14F-4D97-AF65-F5344CB8AC3E}">
        <p14:creationId xmlns:p14="http://schemas.microsoft.com/office/powerpoint/2010/main" val="291224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remove intro page, (2) use text, formatting, and bold as shown in the wireframe on the right, (3) add an option for user to say they haven’t tried any of the listed options, (4) description of drop-down options is provided in slide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11.2 – Julie shortened the intro text to make space for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10.24 – Chris updated medication names based on Hurley feedback and latest Julie iteration in xlsx. We talked out specifics of what patients tend to know in his experience, and it’s a mix of brand and generic. Also, removed fentanyl due to stigma, and limited use in noncancer pain by PCPs.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I added a preamble and the treatment type to ‘other’ and ‘none’. The actual treatments are pending feedback from clinicians.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00000"/>
                </a:solidFill>
                <a:effectLst/>
                <a:latin typeface="Calibri" panose="020F0502020204030204" pitchFamily="34" charset="0"/>
              </a:rPr>
              <a:t>Specify “oral medications” and remove “fentanyl” from “Prescription opioid” list of examples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00000"/>
                </a:solidFill>
                <a:effectLst/>
                <a:latin typeface="Calibri" panose="020F0502020204030204" pitchFamily="34" charset="0"/>
              </a:rPr>
              <a:t>Add “Lyrica” and “Neurontin” to the prescription non-opioid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00000"/>
                </a:solidFill>
                <a:effectLst/>
                <a:latin typeface="Calibri" panose="020F0502020204030204" pitchFamily="34" charset="0"/>
              </a:rPr>
              <a:t>Add “muscle relaxants” to the prescription non-opioid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00000"/>
                </a:solidFill>
                <a:effectLst/>
                <a:latin typeface="Calibri" panose="020F0502020204030204" pitchFamily="34" charset="0"/>
              </a:rPr>
              <a:t>Add “tramadol” to opioid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u="none" strike="noStrike" dirty="0">
                <a:solidFill>
                  <a:srgbClr val="000000"/>
                </a:solidFill>
                <a:effectLst/>
                <a:latin typeface="Calibri" panose="020F0502020204030204" pitchFamily="34" charset="0"/>
              </a:rPr>
              <a:t>Change “Ibuprofen” to “ibuprofen” – “</a:t>
            </a:r>
            <a:r>
              <a:rPr lang="en-US" b="0" i="0" u="none" strike="noStrike" dirty="0" err="1">
                <a:solidFill>
                  <a:srgbClr val="000000"/>
                </a:solidFill>
                <a:effectLst/>
                <a:latin typeface="Calibri" panose="020F0502020204030204" pitchFamily="34" charset="0"/>
              </a:rPr>
              <a:t>i</a:t>
            </a:r>
            <a:r>
              <a:rPr lang="en-US" b="0" i="0" u="none" strike="noStrike" dirty="0">
                <a:solidFill>
                  <a:srgbClr val="000000"/>
                </a:solidFill>
                <a:effectLst/>
                <a:latin typeface="Calibri" panose="020F0502020204030204" pitchFamily="34" charset="0"/>
              </a:rPr>
              <a:t>” should be lower case</a:t>
            </a:r>
            <a:endParaRPr lang="en-US" b="0" i="1" u="none" strike="noStrike" dirty="0">
              <a:solidFill>
                <a:srgbClr val="FF0000"/>
              </a:solidFill>
              <a:effectLst/>
              <a:latin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1" u="none" strike="noStrike" dirty="0">
                <a:solidFill>
                  <a:srgbClr val="FF0000"/>
                </a:solidFill>
                <a:effectLst/>
                <a:latin typeface="Calibri" panose="020F0502020204030204" pitchFamily="34" charset="0"/>
              </a:rPr>
              <a:t>should present this as a pointed question to our physician co-Is to review lists of generic/brand meds – anything missing from the list? What do you think about mixing generic/brand on the list? What will your patients think?</a:t>
            </a:r>
            <a:endParaRPr lang="en-US" b="0" i="1" dirty="0">
              <a:solidFill>
                <a:srgbClr val="FF0000"/>
              </a:solidFil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(1) recommend skipping this slide to streamline experience. Go straight to treatment options. (2) organized the options into different treatment categories: medications, topicals, specialists, psychological, interventions, integrative, lifestyle (3) added an option for none because patients did not know what to do next if they hadn’t tried any options. </a:t>
            </a:r>
          </a:p>
          <a:p>
            <a:r>
              <a:rPr lang="en-US" b="0" dirty="0"/>
              <a:t>Feedback: </a:t>
            </a:r>
          </a:p>
          <a:p>
            <a:r>
              <a:rPr lang="en-US" b="0" dirty="0"/>
              <a:t>Julie: Looking for suggestions on language that is brief and understandable by patients. Also looking for suggestions on categories (do they make sense to patients) and options (least number of options that are helpful to PCPs to know).</a:t>
            </a:r>
          </a:p>
          <a:p>
            <a:r>
              <a:rPr lang="en-US" b="0" dirty="0"/>
              <a:t>Alphora:</a:t>
            </a:r>
          </a:p>
          <a:p>
            <a:r>
              <a:rPr lang="en-US" b="0" dirty="0"/>
              <a:t>Chris: could we get preamble at the top of the first treatment screen. ‘so you doctor can best help </a:t>
            </a:r>
            <a:r>
              <a:rPr lang="en-US" b="0" dirty="0" err="1"/>
              <a:t>yoy</a:t>
            </a:r>
            <a:r>
              <a:rPr lang="en-US" b="0" dirty="0"/>
              <a:t> with your pain, tell us about the meds you’ve tried…”</a:t>
            </a:r>
          </a:p>
          <a:p>
            <a:r>
              <a:rPr lang="en-US" b="0" dirty="0"/>
              <a:t>Could just have an additional page for other treatments not on each page.  How does user know other options are coming? Or, add “medications” to other description. </a:t>
            </a:r>
          </a:p>
          <a:p>
            <a:r>
              <a:rPr lang="en-US" b="0" dirty="0"/>
              <a:t>Cara: could keep first sentence, but agree with removing rest. </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 I liked how you re-arranged the following treatment slides but I think there needs to be an intro to this section that describes the following questions about 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 would graphics or pictures help on transition slides.</a:t>
            </a:r>
          </a:p>
          <a:p>
            <a:r>
              <a:rPr lang="en-US" b="0" dirty="0"/>
              <a:t>Rob:</a:t>
            </a:r>
          </a:p>
          <a:p>
            <a:r>
              <a:rPr lang="en-US" b="0" dirty="0"/>
              <a:t>Michelle: remove intro screen, patients tend to pause there “what am I supposed to do here?” “What do you mean by new therapies or basic pages”.</a:t>
            </a:r>
          </a:p>
          <a:p>
            <a:endParaRPr lang="en-US" b="1" dirty="0"/>
          </a:p>
        </p:txBody>
      </p:sp>
      <p:sp>
        <p:nvSpPr>
          <p:cNvPr id="4" name="Slide Number Placeholder 3"/>
          <p:cNvSpPr>
            <a:spLocks noGrp="1"/>
          </p:cNvSpPr>
          <p:nvPr>
            <p:ph type="sldNum" sz="quarter" idx="5"/>
          </p:nvPr>
        </p:nvSpPr>
        <p:spPr/>
        <p:txBody>
          <a:bodyPr/>
          <a:lstStyle/>
          <a:p>
            <a:fld id="{ABC29DB7-79D5-4418-B7EB-C54071F1238A}" type="slidenum">
              <a:rPr lang="en-US" smtClean="0"/>
              <a:t>7</a:t>
            </a:fld>
            <a:endParaRPr lang="en-US"/>
          </a:p>
        </p:txBody>
      </p:sp>
    </p:spTree>
    <p:extLst>
      <p:ext uri="{BB962C8B-B14F-4D97-AF65-F5344CB8AC3E}">
        <p14:creationId xmlns:p14="http://schemas.microsoft.com/office/powerpoint/2010/main" val="240685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(2) add an option for user to say they haven’t tried any of the listed options, (3) description of drop-down options is provided in slide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11.2 – Julie added spine doc as an example under ‘other’ per Rob’s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10.25 – Chris updated based on Julie spreadsheet and some feedback from Hurley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10.24 – removed sleep based on feedback from Hurley (typically not ordered for pain).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we did not discuss the fact that I removed the timeframe of 6 months. Are you ok with this change?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Ok to remove 6 months timeframe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Remove all caps for ”</a:t>
            </a:r>
            <a:r>
              <a:rPr lang="en-US" b="0" dirty="0" err="1"/>
              <a:t>Bengay</a:t>
            </a:r>
            <a:r>
              <a:rPr lang="en-US" b="0" dirty="0"/>
              <a:t>, Tiger Balm, </a:t>
            </a:r>
            <a:r>
              <a:rPr lang="en-US" b="0" dirty="0" err="1"/>
              <a:t>Biofreeze</a:t>
            </a:r>
            <a:r>
              <a:rPr lang="en-US" b="0"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Change “creme” to “cream”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(1) removed timeframe of past 6 months because Pain Manager does not track this over time (e.g., providers cannot see what patients tried over six months ago). This way, providers will know if the patient tried physical therapy 9 months ago. Additionally, users do not reliably read instructions and may answer assuming the timeline is ‘ever’. The reason I kept the timeline in the previous slides is because the pain and interference questions come from a validated instrument (PROMIS).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8</a:t>
            </a:fld>
            <a:endParaRPr lang="en-US"/>
          </a:p>
        </p:txBody>
      </p:sp>
    </p:spTree>
    <p:extLst>
      <p:ext uri="{BB962C8B-B14F-4D97-AF65-F5344CB8AC3E}">
        <p14:creationId xmlns:p14="http://schemas.microsoft.com/office/powerpoint/2010/main" val="1688326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Development instructions: </a:t>
            </a:r>
            <a:r>
              <a:rPr lang="en-US" b="0" dirty="0"/>
              <a:t>(1) use text, formatting, and bold as shown in the wireframe on the right, (2) add an option for user to say they haven’t tried any of the listed options, (3) description of drop-down options is provided in slide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10.25 Removed sleep positioners based on Hurley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Chris/Ramzi: same comments as other treatment screens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Chris/Ramzi Responses 10/10: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rPr>
              <a:t>See prior slide comments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Notes: see previous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9</a:t>
            </a:fld>
            <a:endParaRPr lang="en-US"/>
          </a:p>
        </p:txBody>
      </p:sp>
    </p:spTree>
    <p:extLst>
      <p:ext uri="{BB962C8B-B14F-4D97-AF65-F5344CB8AC3E}">
        <p14:creationId xmlns:p14="http://schemas.microsoft.com/office/powerpoint/2010/main" val="89454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FB3E-8408-3AB2-718D-7FE2B4BD2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E77F3-558B-14DD-E778-5C0F2AC4A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3CFA0-86FC-9CDD-72EB-986095CA798F}"/>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9FD11020-CAE1-F326-0456-C433D1F5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99861-443A-F6A6-5033-9EC8FDFE6EB8}"/>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66419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2A08-CA28-B8A5-AAF8-FFF5B2807E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5EE556-0E67-1C52-8FA8-9487D58AF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76962-8B64-5712-EC38-23B1096FF536}"/>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23597193-2DF3-B728-F547-16D8A1619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5E1D-AA2B-9FED-FAE8-1FCBA7F003D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400116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94078-1BBB-E989-78FB-3736B8C2A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9DEF20-70EF-931B-C0B5-22AA1B984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62BAA-DE03-A13E-68AB-1B3439B62F01}"/>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08F0A22A-F3C7-F30A-7431-F00D3CD00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5F15A-CCF2-7464-A1D2-3D990D4EC55D}"/>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347374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CE75-FCB6-8744-1698-CD09BC9E0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0D4DA-7C91-CFAE-26A3-F6F4738C8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E48E8-F4B8-7795-98C8-D037887C1055}"/>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964A725E-BD1A-7113-C59B-34A8DB879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B38C4-99E0-87CB-9242-95BC15D8096D}"/>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33806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B193-513D-9092-8696-40346C001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3C886-5EC6-262C-D84D-36DDE8136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7F346-7393-CF1F-53C6-1D75F6C331EE}"/>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181A0A4A-1C34-ECAC-0038-C511A8D31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0661B-D018-8A50-1BA0-C022C50E72E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26013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66EF-8DD5-5A46-3691-AA44F98E5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40D32-FB66-49A1-3B9D-DFEC0B720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2FB754-5B5D-A11F-2868-900A97B7C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1348F8-DADC-B0CB-C7F1-00DA54277ABC}"/>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6" name="Footer Placeholder 5">
            <a:extLst>
              <a:ext uri="{FF2B5EF4-FFF2-40B4-BE49-F238E27FC236}">
                <a16:creationId xmlns:a16="http://schemas.microsoft.com/office/drawing/2014/main" id="{DBD8291A-7530-06D2-CEE8-7B32553EA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08661-2F68-90E4-109F-85E16AC1D236}"/>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02541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8500-24E4-8D78-C2C2-2B2BAF7C34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035C56-0993-6077-39C3-346B73027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B75CC-0BEB-7AB5-6650-87DD86F14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7ACB4-474D-BD50-470E-FCCD37B09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DFD0E-6772-0168-2203-E1C015B32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FCC48C-69A7-B7F9-6E08-19BB64F1080D}"/>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8" name="Footer Placeholder 7">
            <a:extLst>
              <a:ext uri="{FF2B5EF4-FFF2-40B4-BE49-F238E27FC236}">
                <a16:creationId xmlns:a16="http://schemas.microsoft.com/office/drawing/2014/main" id="{77BEA33D-6826-A7E1-8CFD-F2A944F6E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45D637-45B6-8EB7-2056-AFF13E2FEB1F}"/>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5398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594B-433D-6710-CA0D-71E524CEC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53F4A-0530-8CB7-A770-8CBE74FAC6D8}"/>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4" name="Footer Placeholder 3">
            <a:extLst>
              <a:ext uri="{FF2B5EF4-FFF2-40B4-BE49-F238E27FC236}">
                <a16:creationId xmlns:a16="http://schemas.microsoft.com/office/drawing/2014/main" id="{9CE6ACFD-5D05-BC3B-EB2F-C8B9C4A40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081038-6D30-ABC7-8876-FE46EAE477DB}"/>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84252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61882-C677-65C5-E7B8-35D713018DAE}"/>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3" name="Footer Placeholder 2">
            <a:extLst>
              <a:ext uri="{FF2B5EF4-FFF2-40B4-BE49-F238E27FC236}">
                <a16:creationId xmlns:a16="http://schemas.microsoft.com/office/drawing/2014/main" id="{CE716AE9-9CEE-1592-5F3B-939467485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652FA-519E-AD6A-A496-B776151F6D0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243030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A338-8221-77CE-5D0A-D6CF1D4A4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BF1A5D-BC71-79C0-4BF5-D0DCF815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D02DF6-2AE8-2A34-2BFE-D28EB8C0F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12714-49A6-33A0-5768-C358C1089328}"/>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6" name="Footer Placeholder 5">
            <a:extLst>
              <a:ext uri="{FF2B5EF4-FFF2-40B4-BE49-F238E27FC236}">
                <a16:creationId xmlns:a16="http://schemas.microsoft.com/office/drawing/2014/main" id="{1DF2DC85-4D12-DE9D-A87A-7F40B9439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9685-E1E8-0F74-D77C-077A2DF48378}"/>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68763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486B-E62C-FF13-924B-853BBD6D4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00BD3-FBBD-3E89-0EA1-3648D2BFD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940EC1-C5C3-2172-830B-EF3575BEB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D58C5-A81A-DE5B-76CF-3EDE91BFBB59}"/>
              </a:ext>
            </a:extLst>
          </p:cNvPr>
          <p:cNvSpPr>
            <a:spLocks noGrp="1"/>
          </p:cNvSpPr>
          <p:nvPr>
            <p:ph type="dt" sz="half" idx="10"/>
          </p:nvPr>
        </p:nvSpPr>
        <p:spPr/>
        <p:txBody>
          <a:bodyPr/>
          <a:lstStyle/>
          <a:p>
            <a:fld id="{3B98C48C-1FC1-41B2-A39A-85ACD0DD4EF9}" type="datetimeFigureOut">
              <a:rPr lang="en-US" smtClean="0"/>
              <a:t>11/2/2022</a:t>
            </a:fld>
            <a:endParaRPr lang="en-US"/>
          </a:p>
        </p:txBody>
      </p:sp>
      <p:sp>
        <p:nvSpPr>
          <p:cNvPr id="6" name="Footer Placeholder 5">
            <a:extLst>
              <a:ext uri="{FF2B5EF4-FFF2-40B4-BE49-F238E27FC236}">
                <a16:creationId xmlns:a16="http://schemas.microsoft.com/office/drawing/2014/main" id="{02CC06C6-085C-26C9-0F07-12A3A6FF8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3DD14-CF73-364A-7B3B-7AA18303794C}"/>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329626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421FE-C912-4115-E546-EA4F56713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B65F7-E9FD-A1D6-065F-30A82FB03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2B52A-5267-508A-3ED6-98DF8E67C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8C48C-1FC1-41B2-A39A-85ACD0DD4EF9}" type="datetimeFigureOut">
              <a:rPr lang="en-US" smtClean="0"/>
              <a:t>11/2/2022</a:t>
            </a:fld>
            <a:endParaRPr lang="en-US"/>
          </a:p>
        </p:txBody>
      </p:sp>
      <p:sp>
        <p:nvSpPr>
          <p:cNvPr id="5" name="Footer Placeholder 4">
            <a:extLst>
              <a:ext uri="{FF2B5EF4-FFF2-40B4-BE49-F238E27FC236}">
                <a16:creationId xmlns:a16="http://schemas.microsoft.com/office/drawing/2014/main" id="{0967718F-703E-400A-1B85-6D5CF53CF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A8744-27C9-A2ED-2CBF-CE37D71A2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89955-8A5B-4E60-8221-73D8A383B149}" type="slidenum">
              <a:rPr lang="en-US" smtClean="0"/>
              <a:t>‹#›</a:t>
            </a:fld>
            <a:endParaRPr lang="en-US"/>
          </a:p>
        </p:txBody>
      </p:sp>
    </p:spTree>
    <p:extLst>
      <p:ext uri="{BB962C8B-B14F-4D97-AF65-F5344CB8AC3E}">
        <p14:creationId xmlns:p14="http://schemas.microsoft.com/office/powerpoint/2010/main" val="276722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5.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CDAF64F-704C-AEEC-816D-39C7088B4CB5}"/>
              </a:ext>
            </a:extLst>
          </p:cNvPr>
          <p:cNvSpPr txBox="1">
            <a:spLocks/>
          </p:cNvSpPr>
          <p:nvPr/>
        </p:nvSpPr>
        <p:spPr>
          <a:xfrm>
            <a:off x="733697" y="3429000"/>
            <a:ext cx="10515600" cy="3102429"/>
          </a:xfrm>
          <a:prstGeom prst="rect">
            <a:avLst/>
          </a:prstGeom>
          <a:ln>
            <a:solidFill>
              <a:schemeClr val="tx1"/>
            </a:solid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Subject: Please complete </a:t>
            </a:r>
            <a:r>
              <a:rPr lang="en-US" sz="1600" dirty="0" err="1"/>
              <a:t>MyPAIN</a:t>
            </a:r>
            <a:r>
              <a:rPr lang="en-US" sz="1600" dirty="0"/>
              <a:t> survey before your visit</a:t>
            </a:r>
          </a:p>
          <a:p>
            <a:pPr algn="l"/>
            <a:r>
              <a:rPr lang="en-US" sz="1600" dirty="0"/>
              <a:t>Dear [patient name],</a:t>
            </a:r>
          </a:p>
          <a:p>
            <a:pPr algn="l"/>
            <a:r>
              <a:rPr lang="en-US" sz="1600" dirty="0"/>
              <a:t>We see that you have an upcoming visit with [doctor] at [date/time].</a:t>
            </a:r>
          </a:p>
          <a:p>
            <a:pPr marL="285750" indent="-285750" algn="l">
              <a:buFont typeface="Arial" panose="020B0604020202020204" pitchFamily="34" charset="0"/>
              <a:buChar char="•"/>
            </a:pPr>
            <a:r>
              <a:rPr lang="en-US" sz="1600" dirty="0"/>
              <a:t>Do you want to discuss managing your pain at this visit? If so, please complete the following survey. </a:t>
            </a:r>
          </a:p>
          <a:p>
            <a:pPr marL="285750" indent="-285750" algn="l">
              <a:buFont typeface="Arial" panose="020B0604020202020204" pitchFamily="34" charset="0"/>
              <a:buChar char="•"/>
            </a:pPr>
            <a:r>
              <a:rPr lang="en-US" sz="1600" dirty="0"/>
              <a:t>Your doctor will discuss your responses with you during your visit to determine the best approach to managing your pain.</a:t>
            </a:r>
          </a:p>
          <a:p>
            <a:pPr marL="285750" indent="-285750" algn="l">
              <a:buFont typeface="Arial" panose="020B0604020202020204" pitchFamily="34" charset="0"/>
              <a:buChar char="•"/>
            </a:pPr>
            <a:r>
              <a:rPr lang="en-US" sz="1600" dirty="0"/>
              <a:t>It takes about 15 minutes. </a:t>
            </a:r>
          </a:p>
          <a:p>
            <a:pPr algn="l"/>
            <a:r>
              <a:rPr lang="en-US" sz="1800" b="1" u="sng" dirty="0">
                <a:solidFill>
                  <a:srgbClr val="0070C0"/>
                </a:solidFill>
              </a:rPr>
              <a:t>Complete </a:t>
            </a:r>
            <a:r>
              <a:rPr lang="en-US" sz="1800" b="1" u="sng" dirty="0" err="1">
                <a:solidFill>
                  <a:srgbClr val="0070C0"/>
                </a:solidFill>
              </a:rPr>
              <a:t>MyPAIN</a:t>
            </a:r>
            <a:r>
              <a:rPr lang="en-US" sz="1800" b="1" u="sng" dirty="0">
                <a:solidFill>
                  <a:srgbClr val="0070C0"/>
                </a:solidFill>
              </a:rPr>
              <a:t> Survey</a:t>
            </a:r>
            <a:endParaRPr lang="en-US" sz="1800" dirty="0">
              <a:solidFill>
                <a:srgbClr val="0070C0"/>
              </a:solidFill>
            </a:endParaRPr>
          </a:p>
          <a:p>
            <a:pPr algn="l"/>
            <a:r>
              <a:rPr lang="en-US" sz="1600" dirty="0"/>
              <a:t>Thank You,</a:t>
            </a:r>
          </a:p>
          <a:p>
            <a:pPr algn="l"/>
            <a:r>
              <a:rPr lang="en-US" sz="1600" dirty="0"/>
              <a:t>[sender]</a:t>
            </a:r>
          </a:p>
          <a:p>
            <a:pPr algn="l"/>
            <a:endParaRPr lang="en-US" sz="1800" b="1" u="sng" dirty="0">
              <a:solidFill>
                <a:schemeClr val="accent1"/>
              </a:solidFill>
            </a:endParaRPr>
          </a:p>
        </p:txBody>
      </p:sp>
      <p:pic>
        <p:nvPicPr>
          <p:cNvPr id="3" name="Picture 2">
            <a:extLst>
              <a:ext uri="{FF2B5EF4-FFF2-40B4-BE49-F238E27FC236}">
                <a16:creationId xmlns:a16="http://schemas.microsoft.com/office/drawing/2014/main" id="{D8E40DA0-A90F-66FB-C332-6076305DB111}"/>
              </a:ext>
            </a:extLst>
          </p:cNvPr>
          <p:cNvPicPr>
            <a:picLocks noChangeAspect="1"/>
          </p:cNvPicPr>
          <p:nvPr/>
        </p:nvPicPr>
        <p:blipFill>
          <a:blip r:embed="rId3"/>
          <a:stretch>
            <a:fillRect/>
          </a:stretch>
        </p:blipFill>
        <p:spPr>
          <a:xfrm>
            <a:off x="733697" y="431202"/>
            <a:ext cx="10366506" cy="2652463"/>
          </a:xfrm>
          <a:prstGeom prst="rect">
            <a:avLst/>
          </a:prstGeom>
          <a:ln>
            <a:solidFill>
              <a:schemeClr val="tx1"/>
            </a:solidFill>
          </a:ln>
        </p:spPr>
      </p:pic>
      <p:sp>
        <p:nvSpPr>
          <p:cNvPr id="6" name="TextBox 5">
            <a:extLst>
              <a:ext uri="{FF2B5EF4-FFF2-40B4-BE49-F238E27FC236}">
                <a16:creationId xmlns:a16="http://schemas.microsoft.com/office/drawing/2014/main" id="{1BC4F2F2-318B-EECC-8EFA-856F6D96FCFA}"/>
              </a:ext>
            </a:extLst>
          </p:cNvPr>
          <p:cNvSpPr txBox="1"/>
          <p:nvPr/>
        </p:nvSpPr>
        <p:spPr>
          <a:xfrm>
            <a:off x="0" y="27702"/>
            <a:ext cx="1183665" cy="461665"/>
          </a:xfrm>
          <a:prstGeom prst="rect">
            <a:avLst/>
          </a:prstGeom>
          <a:noFill/>
        </p:spPr>
        <p:txBody>
          <a:bodyPr wrap="square" rtlCol="0">
            <a:spAutoFit/>
          </a:bodyPr>
          <a:lstStyle/>
          <a:p>
            <a:r>
              <a:rPr lang="en-US" sz="2400" b="1" dirty="0">
                <a:solidFill>
                  <a:schemeClr val="tx2"/>
                </a:solidFill>
              </a:rPr>
              <a:t>Before</a:t>
            </a:r>
            <a:endParaRPr lang="en-US" sz="2400" dirty="0">
              <a:solidFill>
                <a:schemeClr val="tx2"/>
              </a:solidFill>
            </a:endParaRPr>
          </a:p>
        </p:txBody>
      </p:sp>
      <p:sp>
        <p:nvSpPr>
          <p:cNvPr id="7" name="TextBox 6">
            <a:extLst>
              <a:ext uri="{FF2B5EF4-FFF2-40B4-BE49-F238E27FC236}">
                <a16:creationId xmlns:a16="http://schemas.microsoft.com/office/drawing/2014/main" id="{67C57E32-1033-F8FB-5CAA-530DFEB9AC80}"/>
              </a:ext>
            </a:extLst>
          </p:cNvPr>
          <p:cNvSpPr txBox="1"/>
          <p:nvPr/>
        </p:nvSpPr>
        <p:spPr>
          <a:xfrm>
            <a:off x="0" y="3025500"/>
            <a:ext cx="1183665" cy="461665"/>
          </a:xfrm>
          <a:prstGeom prst="rect">
            <a:avLst/>
          </a:prstGeom>
          <a:noFill/>
        </p:spPr>
        <p:txBody>
          <a:bodyPr wrap="square" rtlCol="0">
            <a:spAutoFit/>
          </a:bodyPr>
          <a:lstStyle/>
          <a:p>
            <a:r>
              <a:rPr lang="en-US" sz="2400" b="1" dirty="0">
                <a:solidFill>
                  <a:schemeClr val="tx2"/>
                </a:solidFill>
              </a:rPr>
              <a:t>After</a:t>
            </a:r>
            <a:endParaRPr lang="en-US" sz="2400" dirty="0">
              <a:solidFill>
                <a:schemeClr val="tx2"/>
              </a:solidFill>
            </a:endParaRPr>
          </a:p>
        </p:txBody>
      </p:sp>
    </p:spTree>
    <p:extLst>
      <p:ext uri="{BB962C8B-B14F-4D97-AF65-F5344CB8AC3E}">
        <p14:creationId xmlns:p14="http://schemas.microsoft.com/office/powerpoint/2010/main" val="194510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FAE106-4A5F-BF2A-8DE3-6232ED4AEDD6}"/>
              </a:ext>
            </a:extLst>
          </p:cNvPr>
          <p:cNvPicPr>
            <a:picLocks noChangeAspect="1"/>
          </p:cNvPicPr>
          <p:nvPr/>
        </p:nvPicPr>
        <p:blipFill>
          <a:blip r:embed="rId3"/>
          <a:stretch>
            <a:fillRect/>
          </a:stretch>
        </p:blipFill>
        <p:spPr>
          <a:xfrm>
            <a:off x="562749" y="0"/>
            <a:ext cx="4864484" cy="6858000"/>
          </a:xfrm>
          <a:prstGeom prst="rect">
            <a:avLst/>
          </a:prstGeom>
        </p:spPr>
      </p:pic>
      <p:pic>
        <p:nvPicPr>
          <p:cNvPr id="28" name="Picture 27">
            <a:extLst>
              <a:ext uri="{FF2B5EF4-FFF2-40B4-BE49-F238E27FC236}">
                <a16:creationId xmlns:a16="http://schemas.microsoft.com/office/drawing/2014/main" id="{77D7CA57-7E1C-E1E3-5A3F-6A683E8501ED}"/>
              </a:ext>
            </a:extLst>
          </p:cNvPr>
          <p:cNvPicPr>
            <a:picLocks noChangeAspect="1"/>
          </p:cNvPicPr>
          <p:nvPr/>
        </p:nvPicPr>
        <p:blipFill>
          <a:blip r:embed="rId4"/>
          <a:stretch>
            <a:fillRect/>
          </a:stretch>
        </p:blipFill>
        <p:spPr>
          <a:xfrm>
            <a:off x="6428512" y="43774"/>
            <a:ext cx="1638529" cy="543001"/>
          </a:xfrm>
          <a:prstGeom prst="rect">
            <a:avLst/>
          </a:prstGeom>
        </p:spPr>
      </p:pic>
      <p:sp>
        <p:nvSpPr>
          <p:cNvPr id="29" name="Rectangle 28">
            <a:extLst>
              <a:ext uri="{FF2B5EF4-FFF2-40B4-BE49-F238E27FC236}">
                <a16:creationId xmlns:a16="http://schemas.microsoft.com/office/drawing/2014/main" id="{E8D75D03-662E-9ADF-DBBC-0FD7B9F7D4A5}"/>
              </a:ext>
            </a:extLst>
          </p:cNvPr>
          <p:cNvSpPr/>
          <p:nvPr/>
        </p:nvSpPr>
        <p:spPr>
          <a:xfrm>
            <a:off x="6389600"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C8EE7E-5894-B5FD-29D5-2AE1A982E566}"/>
              </a:ext>
            </a:extLst>
          </p:cNvPr>
          <p:cNvSpPr/>
          <p:nvPr/>
        </p:nvSpPr>
        <p:spPr>
          <a:xfrm>
            <a:off x="8712375" y="633622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31" name="Rectangle 30">
            <a:extLst>
              <a:ext uri="{FF2B5EF4-FFF2-40B4-BE49-F238E27FC236}">
                <a16:creationId xmlns:a16="http://schemas.microsoft.com/office/drawing/2014/main" id="{6975A035-9B1A-2FE0-F8D7-745282D59C85}"/>
              </a:ext>
            </a:extLst>
          </p:cNvPr>
          <p:cNvSpPr/>
          <p:nvPr/>
        </p:nvSpPr>
        <p:spPr>
          <a:xfrm>
            <a:off x="7371081" y="634640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37" name="TextBox 36">
            <a:extLst>
              <a:ext uri="{FF2B5EF4-FFF2-40B4-BE49-F238E27FC236}">
                <a16:creationId xmlns:a16="http://schemas.microsoft.com/office/drawing/2014/main" id="{E18C8F67-827D-2EAA-D1BA-ABD725979ECD}"/>
              </a:ext>
            </a:extLst>
          </p:cNvPr>
          <p:cNvSpPr txBox="1"/>
          <p:nvPr/>
        </p:nvSpPr>
        <p:spPr>
          <a:xfrm>
            <a:off x="9958940" y="215953"/>
            <a:ext cx="903248" cy="338554"/>
          </a:xfrm>
          <a:prstGeom prst="rect">
            <a:avLst/>
          </a:prstGeom>
          <a:noFill/>
        </p:spPr>
        <p:txBody>
          <a:bodyPr wrap="square" rtlCol="0">
            <a:spAutoFit/>
          </a:bodyPr>
          <a:lstStyle/>
          <a:p>
            <a:r>
              <a:rPr lang="en-US" sz="1600" dirty="0">
                <a:solidFill>
                  <a:srgbClr val="53B997"/>
                </a:solidFill>
              </a:rPr>
              <a:t>8 of 12</a:t>
            </a:r>
          </a:p>
        </p:txBody>
      </p:sp>
      <p:sp>
        <p:nvSpPr>
          <p:cNvPr id="5" name="Rectangle: Rounded Corners 4">
            <a:extLst>
              <a:ext uri="{FF2B5EF4-FFF2-40B4-BE49-F238E27FC236}">
                <a16:creationId xmlns:a16="http://schemas.microsoft.com/office/drawing/2014/main" id="{1BC64AB9-E242-65CA-8A22-2381E1065586}"/>
              </a:ext>
            </a:extLst>
          </p:cNvPr>
          <p:cNvSpPr/>
          <p:nvPr/>
        </p:nvSpPr>
        <p:spPr>
          <a:xfrm>
            <a:off x="6748996" y="3553449"/>
            <a:ext cx="3920247"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TENs unit </a:t>
            </a:r>
            <a:r>
              <a:rPr lang="en-US" sz="1600" dirty="0">
                <a:solidFill>
                  <a:schemeClr val="tx1"/>
                </a:solidFill>
              </a:rPr>
              <a:t>device</a:t>
            </a:r>
            <a:endParaRPr lang="en-US" sz="1600" b="1" dirty="0">
              <a:solidFill>
                <a:schemeClr val="tx1"/>
              </a:solidFill>
            </a:endParaRPr>
          </a:p>
        </p:txBody>
      </p:sp>
      <p:sp>
        <p:nvSpPr>
          <p:cNvPr id="6" name="Rectangle: Rounded Corners 5">
            <a:extLst>
              <a:ext uri="{FF2B5EF4-FFF2-40B4-BE49-F238E27FC236}">
                <a16:creationId xmlns:a16="http://schemas.microsoft.com/office/drawing/2014/main" id="{E0F7A55C-C163-7F19-25CE-0299CEB50A64}"/>
              </a:ext>
            </a:extLst>
          </p:cNvPr>
          <p:cNvSpPr/>
          <p:nvPr/>
        </p:nvSpPr>
        <p:spPr>
          <a:xfrm>
            <a:off x="6748996" y="2313938"/>
            <a:ext cx="3920247" cy="103849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Topical medications </a:t>
            </a:r>
          </a:p>
          <a:p>
            <a:r>
              <a:rPr lang="en-US" sz="1600" dirty="0">
                <a:solidFill>
                  <a:schemeClr val="tx1"/>
                </a:solidFill>
              </a:rPr>
              <a:t>(such as creams, lotions, gel, patches, Bengay, Tiger Balm, </a:t>
            </a:r>
            <a:r>
              <a:rPr lang="en-US" sz="1600" dirty="0" err="1">
                <a:solidFill>
                  <a:schemeClr val="tx1"/>
                </a:solidFill>
              </a:rPr>
              <a:t>Salonpas</a:t>
            </a:r>
            <a:r>
              <a:rPr lang="en-US" sz="1600" dirty="0">
                <a:solidFill>
                  <a:schemeClr val="tx1"/>
                </a:solidFill>
              </a:rPr>
              <a:t>, </a:t>
            </a:r>
            <a:r>
              <a:rPr lang="en-US" sz="1600" dirty="0" err="1">
                <a:solidFill>
                  <a:schemeClr val="tx1"/>
                </a:solidFill>
              </a:rPr>
              <a:t>Biofreeze</a:t>
            </a:r>
            <a:r>
              <a:rPr lang="en-US" sz="1600" dirty="0">
                <a:solidFill>
                  <a:schemeClr val="tx1"/>
                </a:solidFill>
              </a:rPr>
              <a:t>, or Lidoderm)</a:t>
            </a:r>
          </a:p>
        </p:txBody>
      </p:sp>
      <p:sp>
        <p:nvSpPr>
          <p:cNvPr id="7" name="Rectangle: Rounded Corners 6">
            <a:extLst>
              <a:ext uri="{FF2B5EF4-FFF2-40B4-BE49-F238E27FC236}">
                <a16:creationId xmlns:a16="http://schemas.microsoft.com/office/drawing/2014/main" id="{95F5732C-5DA7-E93D-B874-9609FB6BAB2B}"/>
              </a:ext>
            </a:extLst>
          </p:cNvPr>
          <p:cNvSpPr/>
          <p:nvPr/>
        </p:nvSpPr>
        <p:spPr>
          <a:xfrm>
            <a:off x="6732411" y="4571987"/>
            <a:ext cx="3920247" cy="56916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topical treatments or devices you've tried for pain </a:t>
            </a:r>
          </a:p>
        </p:txBody>
      </p:sp>
      <p:sp>
        <p:nvSpPr>
          <p:cNvPr id="8" name="Oval 7">
            <a:extLst>
              <a:ext uri="{FF2B5EF4-FFF2-40B4-BE49-F238E27FC236}">
                <a16:creationId xmlns:a16="http://schemas.microsoft.com/office/drawing/2014/main" id="{DBB64D4D-ADD1-4B90-F63A-1E5C9C3F5544}"/>
              </a:ext>
            </a:extLst>
          </p:cNvPr>
          <p:cNvSpPr/>
          <p:nvPr/>
        </p:nvSpPr>
        <p:spPr>
          <a:xfrm>
            <a:off x="6794096" y="5276951"/>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9AA6D3-F4A2-2731-B2FF-6FEA2C3034D3}"/>
              </a:ext>
            </a:extLst>
          </p:cNvPr>
          <p:cNvSpPr txBox="1"/>
          <p:nvPr/>
        </p:nvSpPr>
        <p:spPr>
          <a:xfrm>
            <a:off x="7061424" y="5214239"/>
            <a:ext cx="3898779" cy="584775"/>
          </a:xfrm>
          <a:prstGeom prst="rect">
            <a:avLst/>
          </a:prstGeom>
          <a:noFill/>
        </p:spPr>
        <p:txBody>
          <a:bodyPr wrap="square">
            <a:spAutoFit/>
          </a:bodyPr>
          <a:lstStyle/>
          <a:p>
            <a:r>
              <a:rPr lang="en-US" sz="1600" dirty="0"/>
              <a:t>I haven’t tried any topical treatments or devices for pain</a:t>
            </a:r>
          </a:p>
        </p:txBody>
      </p:sp>
      <p:sp>
        <p:nvSpPr>
          <p:cNvPr id="10" name="TextBox 9">
            <a:extLst>
              <a:ext uri="{FF2B5EF4-FFF2-40B4-BE49-F238E27FC236}">
                <a16:creationId xmlns:a16="http://schemas.microsoft.com/office/drawing/2014/main" id="{1BDC84F9-D792-C193-3B57-240BA71D8D59}"/>
              </a:ext>
            </a:extLst>
          </p:cNvPr>
          <p:cNvSpPr txBox="1"/>
          <p:nvPr/>
        </p:nvSpPr>
        <p:spPr>
          <a:xfrm>
            <a:off x="6634339" y="937981"/>
            <a:ext cx="4284663" cy="584775"/>
          </a:xfrm>
          <a:prstGeom prst="rect">
            <a:avLst/>
          </a:prstGeom>
          <a:noFill/>
        </p:spPr>
        <p:txBody>
          <a:bodyPr wrap="square" rtlCol="0">
            <a:spAutoFit/>
          </a:bodyPr>
          <a:lstStyle/>
          <a:p>
            <a:r>
              <a:rPr lang="en-US" sz="1600" dirty="0"/>
              <a:t>What </a:t>
            </a:r>
            <a:r>
              <a:rPr lang="en-US" sz="1600" b="1" dirty="0"/>
              <a:t>topical treatments </a:t>
            </a:r>
            <a:r>
              <a:rPr lang="en-US" sz="1600" dirty="0"/>
              <a:t>or</a:t>
            </a:r>
            <a:r>
              <a:rPr lang="en-US" sz="1600" b="1" dirty="0"/>
              <a:t> devices </a:t>
            </a:r>
            <a:r>
              <a:rPr lang="en-US" sz="1600" dirty="0"/>
              <a:t>have you tried for pain?</a:t>
            </a:r>
          </a:p>
        </p:txBody>
      </p:sp>
      <p:sp>
        <p:nvSpPr>
          <p:cNvPr id="11" name="Rectangle: Rounded Corners 19">
            <a:extLst>
              <a:ext uri="{FF2B5EF4-FFF2-40B4-BE49-F238E27FC236}">
                <a16:creationId xmlns:a16="http://schemas.microsoft.com/office/drawing/2014/main" id="{52581D99-8154-BF04-F7C2-869482392CD5}"/>
              </a:ext>
            </a:extLst>
          </p:cNvPr>
          <p:cNvSpPr/>
          <p:nvPr/>
        </p:nvSpPr>
        <p:spPr>
          <a:xfrm>
            <a:off x="6748996" y="1774370"/>
            <a:ext cx="3920247"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Heat </a:t>
            </a:r>
            <a:r>
              <a:rPr lang="en-US" sz="1600" dirty="0">
                <a:solidFill>
                  <a:schemeClr val="tx1"/>
                </a:solidFill>
              </a:rPr>
              <a:t>and/or</a:t>
            </a:r>
            <a:r>
              <a:rPr lang="en-US" sz="1600" b="1" dirty="0">
                <a:solidFill>
                  <a:schemeClr val="tx1"/>
                </a:solidFill>
              </a:rPr>
              <a:t> ice</a:t>
            </a:r>
          </a:p>
        </p:txBody>
      </p:sp>
      <p:sp>
        <p:nvSpPr>
          <p:cNvPr id="13" name="Rectangle: Rounded Corners 12">
            <a:extLst>
              <a:ext uri="{FF2B5EF4-FFF2-40B4-BE49-F238E27FC236}">
                <a16:creationId xmlns:a16="http://schemas.microsoft.com/office/drawing/2014/main" id="{832553C5-768F-732A-E687-001D87214BB2}"/>
              </a:ext>
            </a:extLst>
          </p:cNvPr>
          <p:cNvSpPr/>
          <p:nvPr/>
        </p:nvSpPr>
        <p:spPr>
          <a:xfrm>
            <a:off x="6732410" y="4081437"/>
            <a:ext cx="3920247"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Bracing</a:t>
            </a:r>
          </a:p>
        </p:txBody>
      </p:sp>
    </p:spTree>
    <p:extLst>
      <p:ext uri="{BB962C8B-B14F-4D97-AF65-F5344CB8AC3E}">
        <p14:creationId xmlns:p14="http://schemas.microsoft.com/office/powerpoint/2010/main" val="362917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FF8D0B-CA9F-97E5-8209-2F2375336376}"/>
              </a:ext>
            </a:extLst>
          </p:cNvPr>
          <p:cNvPicPr>
            <a:picLocks noChangeAspect="1"/>
          </p:cNvPicPr>
          <p:nvPr/>
        </p:nvPicPr>
        <p:blipFill>
          <a:blip r:embed="rId3"/>
          <a:stretch>
            <a:fillRect/>
          </a:stretch>
        </p:blipFill>
        <p:spPr>
          <a:xfrm>
            <a:off x="474985" y="0"/>
            <a:ext cx="4668951" cy="6858000"/>
          </a:xfrm>
          <a:prstGeom prst="rect">
            <a:avLst/>
          </a:prstGeom>
        </p:spPr>
      </p:pic>
      <p:pic>
        <p:nvPicPr>
          <p:cNvPr id="29" name="Picture 28">
            <a:extLst>
              <a:ext uri="{FF2B5EF4-FFF2-40B4-BE49-F238E27FC236}">
                <a16:creationId xmlns:a16="http://schemas.microsoft.com/office/drawing/2014/main" id="{03F8C610-BE9C-D259-53E1-5CA1F25091CD}"/>
              </a:ext>
            </a:extLst>
          </p:cNvPr>
          <p:cNvPicPr>
            <a:picLocks noChangeAspect="1"/>
          </p:cNvPicPr>
          <p:nvPr/>
        </p:nvPicPr>
        <p:blipFill>
          <a:blip r:embed="rId4"/>
          <a:stretch>
            <a:fillRect/>
          </a:stretch>
        </p:blipFill>
        <p:spPr>
          <a:xfrm>
            <a:off x="6700366" y="43774"/>
            <a:ext cx="1638529" cy="543001"/>
          </a:xfrm>
          <a:prstGeom prst="rect">
            <a:avLst/>
          </a:prstGeom>
        </p:spPr>
      </p:pic>
      <p:sp>
        <p:nvSpPr>
          <p:cNvPr id="30" name="Rectangle 29">
            <a:extLst>
              <a:ext uri="{FF2B5EF4-FFF2-40B4-BE49-F238E27FC236}">
                <a16:creationId xmlns:a16="http://schemas.microsoft.com/office/drawing/2014/main" id="{E005E94A-1FD2-9D74-AB23-9EB0408157DC}"/>
              </a:ext>
            </a:extLst>
          </p:cNvPr>
          <p:cNvSpPr/>
          <p:nvPr/>
        </p:nvSpPr>
        <p:spPr>
          <a:xfrm>
            <a:off x="6661454"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8E960D2-B0D3-23E5-B920-5920DBD263BA}"/>
              </a:ext>
            </a:extLst>
          </p:cNvPr>
          <p:cNvSpPr/>
          <p:nvPr/>
        </p:nvSpPr>
        <p:spPr>
          <a:xfrm>
            <a:off x="8984229" y="6361338"/>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32" name="Rectangle 31">
            <a:extLst>
              <a:ext uri="{FF2B5EF4-FFF2-40B4-BE49-F238E27FC236}">
                <a16:creationId xmlns:a16="http://schemas.microsoft.com/office/drawing/2014/main" id="{FA40171D-4A46-95AE-9596-B9013086AEA9}"/>
              </a:ext>
            </a:extLst>
          </p:cNvPr>
          <p:cNvSpPr/>
          <p:nvPr/>
        </p:nvSpPr>
        <p:spPr>
          <a:xfrm>
            <a:off x="7642935" y="6371523"/>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38" name="TextBox 37">
            <a:extLst>
              <a:ext uri="{FF2B5EF4-FFF2-40B4-BE49-F238E27FC236}">
                <a16:creationId xmlns:a16="http://schemas.microsoft.com/office/drawing/2014/main" id="{49DD2A55-8C24-6822-F539-0F49DAC75A05}"/>
              </a:ext>
            </a:extLst>
          </p:cNvPr>
          <p:cNvSpPr txBox="1"/>
          <p:nvPr/>
        </p:nvSpPr>
        <p:spPr>
          <a:xfrm>
            <a:off x="10230794" y="215953"/>
            <a:ext cx="903248" cy="338554"/>
          </a:xfrm>
          <a:prstGeom prst="rect">
            <a:avLst/>
          </a:prstGeom>
          <a:noFill/>
        </p:spPr>
        <p:txBody>
          <a:bodyPr wrap="square" rtlCol="0">
            <a:spAutoFit/>
          </a:bodyPr>
          <a:lstStyle/>
          <a:p>
            <a:r>
              <a:rPr lang="en-US" sz="1600" dirty="0">
                <a:solidFill>
                  <a:srgbClr val="53B997"/>
                </a:solidFill>
              </a:rPr>
              <a:t>9 of 12</a:t>
            </a:r>
          </a:p>
        </p:txBody>
      </p:sp>
      <p:sp>
        <p:nvSpPr>
          <p:cNvPr id="7" name="Oval 6">
            <a:extLst>
              <a:ext uri="{FF2B5EF4-FFF2-40B4-BE49-F238E27FC236}">
                <a16:creationId xmlns:a16="http://schemas.microsoft.com/office/drawing/2014/main" id="{E1BDAF93-BDA3-57B0-C402-5DD5FDD737F4}"/>
              </a:ext>
            </a:extLst>
          </p:cNvPr>
          <p:cNvSpPr/>
          <p:nvPr/>
        </p:nvSpPr>
        <p:spPr>
          <a:xfrm>
            <a:off x="6944565" y="5675961"/>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CEFD5A-793E-9B34-33BA-300C72519FC1}"/>
              </a:ext>
            </a:extLst>
          </p:cNvPr>
          <p:cNvSpPr txBox="1"/>
          <p:nvPr/>
        </p:nvSpPr>
        <p:spPr>
          <a:xfrm>
            <a:off x="7176035" y="5613249"/>
            <a:ext cx="3898779" cy="338554"/>
          </a:xfrm>
          <a:prstGeom prst="rect">
            <a:avLst/>
          </a:prstGeom>
          <a:noFill/>
        </p:spPr>
        <p:txBody>
          <a:bodyPr wrap="square">
            <a:spAutoFit/>
          </a:bodyPr>
          <a:lstStyle/>
          <a:p>
            <a:r>
              <a:rPr lang="en-US" sz="1600" dirty="0"/>
              <a:t>I haven’t tried any lifestyle changes for pain</a:t>
            </a:r>
          </a:p>
        </p:txBody>
      </p:sp>
      <p:sp>
        <p:nvSpPr>
          <p:cNvPr id="9" name="TextBox 8">
            <a:extLst>
              <a:ext uri="{FF2B5EF4-FFF2-40B4-BE49-F238E27FC236}">
                <a16:creationId xmlns:a16="http://schemas.microsoft.com/office/drawing/2014/main" id="{F7C042E7-52B4-0189-DA31-709C9D1FDC60}"/>
              </a:ext>
            </a:extLst>
          </p:cNvPr>
          <p:cNvSpPr txBox="1"/>
          <p:nvPr/>
        </p:nvSpPr>
        <p:spPr>
          <a:xfrm>
            <a:off x="6824834" y="852821"/>
            <a:ext cx="4249980" cy="338554"/>
          </a:xfrm>
          <a:prstGeom prst="rect">
            <a:avLst/>
          </a:prstGeom>
          <a:noFill/>
        </p:spPr>
        <p:txBody>
          <a:bodyPr wrap="square" rtlCol="0">
            <a:spAutoFit/>
          </a:bodyPr>
          <a:lstStyle/>
          <a:p>
            <a:r>
              <a:rPr lang="en-US" sz="1600" dirty="0"/>
              <a:t>What </a:t>
            </a:r>
            <a:r>
              <a:rPr lang="en-US" sz="1600" b="1" dirty="0"/>
              <a:t>lifestyle changes </a:t>
            </a:r>
            <a:r>
              <a:rPr lang="en-US" sz="1600" dirty="0"/>
              <a:t>have you tried for pain?</a:t>
            </a:r>
          </a:p>
        </p:txBody>
      </p:sp>
      <p:sp>
        <p:nvSpPr>
          <p:cNvPr id="10" name="Rectangle: Rounded Corners 9">
            <a:extLst>
              <a:ext uri="{FF2B5EF4-FFF2-40B4-BE49-F238E27FC236}">
                <a16:creationId xmlns:a16="http://schemas.microsoft.com/office/drawing/2014/main" id="{8AFC9FBF-9EE0-1585-E9FB-4D828B6D9CBA}"/>
              </a:ext>
            </a:extLst>
          </p:cNvPr>
          <p:cNvSpPr/>
          <p:nvPr/>
        </p:nvSpPr>
        <p:spPr>
          <a:xfrm>
            <a:off x="6911108" y="1341854"/>
            <a:ext cx="3920247" cy="46345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Exercises</a:t>
            </a:r>
            <a:r>
              <a:rPr lang="en-US" sz="1600" dirty="0">
                <a:solidFill>
                  <a:schemeClr val="tx1"/>
                </a:solidFill>
              </a:rPr>
              <a:t> or </a:t>
            </a:r>
            <a:r>
              <a:rPr lang="en-US" sz="1600" b="1" dirty="0">
                <a:solidFill>
                  <a:schemeClr val="tx1"/>
                </a:solidFill>
              </a:rPr>
              <a:t>stretching</a:t>
            </a:r>
          </a:p>
          <a:p>
            <a:r>
              <a:rPr lang="en-US" sz="1600" dirty="0">
                <a:solidFill>
                  <a:schemeClr val="tx1"/>
                </a:solidFill>
              </a:rPr>
              <a:t>(such as walking, yoga, water aerobics)</a:t>
            </a:r>
          </a:p>
        </p:txBody>
      </p:sp>
      <p:sp>
        <p:nvSpPr>
          <p:cNvPr id="11" name="Rectangle: Rounded Corners 10">
            <a:extLst>
              <a:ext uri="{FF2B5EF4-FFF2-40B4-BE49-F238E27FC236}">
                <a16:creationId xmlns:a16="http://schemas.microsoft.com/office/drawing/2014/main" id="{E057A617-605D-8DFB-8666-586DEB0B4A77}"/>
              </a:ext>
            </a:extLst>
          </p:cNvPr>
          <p:cNvSpPr/>
          <p:nvPr/>
        </p:nvSpPr>
        <p:spPr>
          <a:xfrm>
            <a:off x="6911108" y="1968196"/>
            <a:ext cx="3920247" cy="88401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Diet</a:t>
            </a:r>
            <a:r>
              <a:rPr lang="en-US" sz="1600" dirty="0">
                <a:solidFill>
                  <a:schemeClr val="tx1"/>
                </a:solidFill>
              </a:rPr>
              <a:t> or </a:t>
            </a:r>
            <a:r>
              <a:rPr lang="en-US" sz="1600" b="1" dirty="0">
                <a:solidFill>
                  <a:schemeClr val="tx1"/>
                </a:solidFill>
              </a:rPr>
              <a:t>hydration</a:t>
            </a:r>
          </a:p>
          <a:p>
            <a:r>
              <a:rPr lang="en-US" sz="1600" dirty="0">
                <a:solidFill>
                  <a:schemeClr val="tx1"/>
                </a:solidFill>
              </a:rPr>
              <a:t>(such as an anti-inflammatory diet or drinking enough water)</a:t>
            </a:r>
          </a:p>
        </p:txBody>
      </p:sp>
      <p:sp>
        <p:nvSpPr>
          <p:cNvPr id="20" name="Rectangle: Rounded Corners 19">
            <a:extLst>
              <a:ext uri="{FF2B5EF4-FFF2-40B4-BE49-F238E27FC236}">
                <a16:creationId xmlns:a16="http://schemas.microsoft.com/office/drawing/2014/main" id="{F76CF7A5-8913-C21E-198E-BBDD13AEA58C}"/>
              </a:ext>
            </a:extLst>
          </p:cNvPr>
          <p:cNvSpPr/>
          <p:nvPr/>
        </p:nvSpPr>
        <p:spPr>
          <a:xfrm>
            <a:off x="6911108" y="4399323"/>
            <a:ext cx="3920247" cy="30168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Posture </a:t>
            </a:r>
            <a:r>
              <a:rPr lang="en-US" sz="1600" dirty="0">
                <a:solidFill>
                  <a:schemeClr val="tx1"/>
                </a:solidFill>
              </a:rPr>
              <a:t>or</a:t>
            </a:r>
            <a:r>
              <a:rPr lang="en-US" sz="1600" b="1" dirty="0">
                <a:solidFill>
                  <a:schemeClr val="tx1"/>
                </a:solidFill>
              </a:rPr>
              <a:t> ergonomics</a:t>
            </a:r>
          </a:p>
        </p:txBody>
      </p:sp>
      <p:sp>
        <p:nvSpPr>
          <p:cNvPr id="21" name="Rectangle: Rounded Corners 20">
            <a:extLst>
              <a:ext uri="{FF2B5EF4-FFF2-40B4-BE49-F238E27FC236}">
                <a16:creationId xmlns:a16="http://schemas.microsoft.com/office/drawing/2014/main" id="{B9641CBC-1C65-734A-FF9E-A4010B2A8C14}"/>
              </a:ext>
            </a:extLst>
          </p:cNvPr>
          <p:cNvSpPr/>
          <p:nvPr/>
        </p:nvSpPr>
        <p:spPr>
          <a:xfrm>
            <a:off x="6911108" y="3479680"/>
            <a:ext cx="3920247" cy="75675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Stress reduction </a:t>
            </a:r>
          </a:p>
          <a:p>
            <a:r>
              <a:rPr lang="en-US" sz="1600" dirty="0">
                <a:solidFill>
                  <a:schemeClr val="tx1"/>
                </a:solidFill>
              </a:rPr>
              <a:t>(such as relaxation, meditation, mindfulness, laughter)</a:t>
            </a:r>
          </a:p>
        </p:txBody>
      </p:sp>
      <p:sp>
        <p:nvSpPr>
          <p:cNvPr id="22" name="Rectangle: Rounded Corners 21">
            <a:extLst>
              <a:ext uri="{FF2B5EF4-FFF2-40B4-BE49-F238E27FC236}">
                <a16:creationId xmlns:a16="http://schemas.microsoft.com/office/drawing/2014/main" id="{81E71EE8-6E31-9468-7EBB-B6BDE45F8A26}"/>
              </a:ext>
            </a:extLst>
          </p:cNvPr>
          <p:cNvSpPr/>
          <p:nvPr/>
        </p:nvSpPr>
        <p:spPr>
          <a:xfrm>
            <a:off x="6911108" y="4863897"/>
            <a:ext cx="3920247" cy="56916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lifestyle changes you've tried for pain </a:t>
            </a:r>
          </a:p>
        </p:txBody>
      </p:sp>
      <p:sp>
        <p:nvSpPr>
          <p:cNvPr id="23" name="Rectangle: Rounded Corners 22">
            <a:extLst>
              <a:ext uri="{FF2B5EF4-FFF2-40B4-BE49-F238E27FC236}">
                <a16:creationId xmlns:a16="http://schemas.microsoft.com/office/drawing/2014/main" id="{72E4C23A-6229-A600-2803-ED7548C823FF}"/>
              </a:ext>
            </a:extLst>
          </p:cNvPr>
          <p:cNvSpPr/>
          <p:nvPr/>
        </p:nvSpPr>
        <p:spPr>
          <a:xfrm>
            <a:off x="6911108" y="3015104"/>
            <a:ext cx="3920247" cy="30168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Weight loss</a:t>
            </a:r>
          </a:p>
        </p:txBody>
      </p:sp>
    </p:spTree>
    <p:extLst>
      <p:ext uri="{BB962C8B-B14F-4D97-AF65-F5344CB8AC3E}">
        <p14:creationId xmlns:p14="http://schemas.microsoft.com/office/powerpoint/2010/main" val="276954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22EA2C71-6504-8F93-C120-492A6FB64D1B}"/>
              </a:ext>
            </a:extLst>
          </p:cNvPr>
          <p:cNvPicPr>
            <a:picLocks noChangeAspect="1"/>
          </p:cNvPicPr>
          <p:nvPr/>
        </p:nvPicPr>
        <p:blipFill>
          <a:blip r:embed="rId3"/>
          <a:stretch>
            <a:fillRect/>
          </a:stretch>
        </p:blipFill>
        <p:spPr>
          <a:xfrm>
            <a:off x="573371" y="0"/>
            <a:ext cx="4561829" cy="6858000"/>
          </a:xfrm>
          <a:prstGeom prst="rect">
            <a:avLst/>
          </a:prstGeom>
        </p:spPr>
      </p:pic>
      <p:pic>
        <p:nvPicPr>
          <p:cNvPr id="4" name="Picture 3">
            <a:extLst>
              <a:ext uri="{FF2B5EF4-FFF2-40B4-BE49-F238E27FC236}">
                <a16:creationId xmlns:a16="http://schemas.microsoft.com/office/drawing/2014/main" id="{4D5F8AC3-E07A-F006-F90A-D436E662213A}"/>
              </a:ext>
            </a:extLst>
          </p:cNvPr>
          <p:cNvPicPr>
            <a:picLocks noChangeAspect="1"/>
          </p:cNvPicPr>
          <p:nvPr/>
        </p:nvPicPr>
        <p:blipFill>
          <a:blip r:embed="rId4"/>
          <a:stretch>
            <a:fillRect/>
          </a:stretch>
        </p:blipFill>
        <p:spPr>
          <a:xfrm>
            <a:off x="6625888" y="52481"/>
            <a:ext cx="1638529" cy="543001"/>
          </a:xfrm>
          <a:prstGeom prst="rect">
            <a:avLst/>
          </a:prstGeom>
        </p:spPr>
      </p:pic>
      <p:sp>
        <p:nvSpPr>
          <p:cNvPr id="5" name="Rectangle 4">
            <a:extLst>
              <a:ext uri="{FF2B5EF4-FFF2-40B4-BE49-F238E27FC236}">
                <a16:creationId xmlns:a16="http://schemas.microsoft.com/office/drawing/2014/main" id="{7450098D-0898-BE10-B56D-0CA038F302D0}"/>
              </a:ext>
            </a:extLst>
          </p:cNvPr>
          <p:cNvSpPr/>
          <p:nvPr/>
        </p:nvSpPr>
        <p:spPr>
          <a:xfrm>
            <a:off x="6586976" y="8707"/>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134FCD5-D620-A93A-FCCB-75875B6C2FF7}"/>
              </a:ext>
            </a:extLst>
          </p:cNvPr>
          <p:cNvSpPr/>
          <p:nvPr/>
        </p:nvSpPr>
        <p:spPr>
          <a:xfrm>
            <a:off x="8909751" y="6257845"/>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7" name="Rectangle 6">
            <a:extLst>
              <a:ext uri="{FF2B5EF4-FFF2-40B4-BE49-F238E27FC236}">
                <a16:creationId xmlns:a16="http://schemas.microsoft.com/office/drawing/2014/main" id="{00239881-1FB9-0B72-A008-7D3C9046601D}"/>
              </a:ext>
            </a:extLst>
          </p:cNvPr>
          <p:cNvSpPr/>
          <p:nvPr/>
        </p:nvSpPr>
        <p:spPr>
          <a:xfrm>
            <a:off x="7568457" y="6268030"/>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10" name="Rectangle: Rounded Corners 9">
            <a:extLst>
              <a:ext uri="{FF2B5EF4-FFF2-40B4-BE49-F238E27FC236}">
                <a16:creationId xmlns:a16="http://schemas.microsoft.com/office/drawing/2014/main" id="{46F674CB-7C91-F725-35D9-C5EE05F8A99F}"/>
              </a:ext>
            </a:extLst>
          </p:cNvPr>
          <p:cNvSpPr/>
          <p:nvPr/>
        </p:nvSpPr>
        <p:spPr>
          <a:xfrm>
            <a:off x="6929314" y="2383009"/>
            <a:ext cx="3920247" cy="31394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Aromatherapy</a:t>
            </a:r>
          </a:p>
        </p:txBody>
      </p:sp>
      <p:sp>
        <p:nvSpPr>
          <p:cNvPr id="15" name="TextBox 14">
            <a:extLst>
              <a:ext uri="{FF2B5EF4-FFF2-40B4-BE49-F238E27FC236}">
                <a16:creationId xmlns:a16="http://schemas.microsoft.com/office/drawing/2014/main" id="{CE9D5D5B-AB69-4185-FEBD-F385476384AB}"/>
              </a:ext>
            </a:extLst>
          </p:cNvPr>
          <p:cNvSpPr txBox="1"/>
          <p:nvPr/>
        </p:nvSpPr>
        <p:spPr>
          <a:xfrm>
            <a:off x="10156316" y="224660"/>
            <a:ext cx="903248" cy="338554"/>
          </a:xfrm>
          <a:prstGeom prst="rect">
            <a:avLst/>
          </a:prstGeom>
          <a:noFill/>
        </p:spPr>
        <p:txBody>
          <a:bodyPr wrap="square" rtlCol="0">
            <a:spAutoFit/>
          </a:bodyPr>
          <a:lstStyle/>
          <a:p>
            <a:r>
              <a:rPr lang="en-US" sz="1600" dirty="0">
                <a:solidFill>
                  <a:srgbClr val="53B997"/>
                </a:solidFill>
              </a:rPr>
              <a:t>10 of 12</a:t>
            </a:r>
          </a:p>
        </p:txBody>
      </p:sp>
      <p:sp>
        <p:nvSpPr>
          <p:cNvPr id="17" name="Rectangle: Rounded Corners 16">
            <a:extLst>
              <a:ext uri="{FF2B5EF4-FFF2-40B4-BE49-F238E27FC236}">
                <a16:creationId xmlns:a16="http://schemas.microsoft.com/office/drawing/2014/main" id="{167B4065-08F8-562E-61D0-F8138F41A563}"/>
              </a:ext>
            </a:extLst>
          </p:cNvPr>
          <p:cNvSpPr/>
          <p:nvPr/>
        </p:nvSpPr>
        <p:spPr>
          <a:xfrm>
            <a:off x="6929315" y="1697729"/>
            <a:ext cx="3920247" cy="56293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Herbal treatments or supplements</a:t>
            </a:r>
            <a:endParaRPr lang="en-US" sz="1600" dirty="0">
              <a:solidFill>
                <a:schemeClr val="tx1"/>
              </a:solidFill>
            </a:endParaRPr>
          </a:p>
          <a:p>
            <a:r>
              <a:rPr lang="en-US" sz="1600" dirty="0">
                <a:solidFill>
                  <a:schemeClr val="tx1"/>
                </a:solidFill>
              </a:rPr>
              <a:t>(such as ginseng or kava kava)</a:t>
            </a:r>
          </a:p>
        </p:txBody>
      </p:sp>
      <p:sp>
        <p:nvSpPr>
          <p:cNvPr id="18" name="Rectangle: Rounded Corners 17">
            <a:extLst>
              <a:ext uri="{FF2B5EF4-FFF2-40B4-BE49-F238E27FC236}">
                <a16:creationId xmlns:a16="http://schemas.microsoft.com/office/drawing/2014/main" id="{D7AF5832-FAF8-36D6-0040-C7C7A0AB71A7}"/>
              </a:ext>
            </a:extLst>
          </p:cNvPr>
          <p:cNvSpPr/>
          <p:nvPr/>
        </p:nvSpPr>
        <p:spPr>
          <a:xfrm>
            <a:off x="6949627" y="4362956"/>
            <a:ext cx="3920247"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Marijuana</a:t>
            </a:r>
            <a:r>
              <a:rPr lang="en-US" sz="1600" dirty="0">
                <a:solidFill>
                  <a:schemeClr val="tx1"/>
                </a:solidFill>
              </a:rPr>
              <a:t> used for medical purposes</a:t>
            </a:r>
          </a:p>
        </p:txBody>
      </p:sp>
      <p:sp>
        <p:nvSpPr>
          <p:cNvPr id="19" name="Oval 18">
            <a:extLst>
              <a:ext uri="{FF2B5EF4-FFF2-40B4-BE49-F238E27FC236}">
                <a16:creationId xmlns:a16="http://schemas.microsoft.com/office/drawing/2014/main" id="{67B7F690-7098-0CFA-8D07-35938570A5EA}"/>
              </a:ext>
            </a:extLst>
          </p:cNvPr>
          <p:cNvSpPr/>
          <p:nvPr/>
        </p:nvSpPr>
        <p:spPr>
          <a:xfrm>
            <a:off x="6929315" y="5681634"/>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9EE346-BD08-CBBF-27E8-067C32D44224}"/>
              </a:ext>
            </a:extLst>
          </p:cNvPr>
          <p:cNvSpPr txBox="1"/>
          <p:nvPr/>
        </p:nvSpPr>
        <p:spPr>
          <a:xfrm>
            <a:off x="7160785" y="5618922"/>
            <a:ext cx="3898779" cy="584775"/>
          </a:xfrm>
          <a:prstGeom prst="rect">
            <a:avLst/>
          </a:prstGeom>
          <a:noFill/>
        </p:spPr>
        <p:txBody>
          <a:bodyPr wrap="square">
            <a:spAutoFit/>
          </a:bodyPr>
          <a:lstStyle/>
          <a:p>
            <a:r>
              <a:rPr lang="en-US" sz="1600" dirty="0"/>
              <a:t>I haven’t tried any alternative treatments for pain</a:t>
            </a:r>
          </a:p>
        </p:txBody>
      </p:sp>
      <p:sp>
        <p:nvSpPr>
          <p:cNvPr id="21" name="TextBox 20">
            <a:extLst>
              <a:ext uri="{FF2B5EF4-FFF2-40B4-BE49-F238E27FC236}">
                <a16:creationId xmlns:a16="http://schemas.microsoft.com/office/drawing/2014/main" id="{EB0D8E79-4E1F-B9E6-8F36-E2E2C73208ED}"/>
              </a:ext>
            </a:extLst>
          </p:cNvPr>
          <p:cNvSpPr txBox="1"/>
          <p:nvPr/>
        </p:nvSpPr>
        <p:spPr>
          <a:xfrm>
            <a:off x="6929315" y="939393"/>
            <a:ext cx="4249980" cy="584775"/>
          </a:xfrm>
          <a:prstGeom prst="rect">
            <a:avLst/>
          </a:prstGeom>
          <a:noFill/>
        </p:spPr>
        <p:txBody>
          <a:bodyPr wrap="square" rtlCol="0">
            <a:spAutoFit/>
          </a:bodyPr>
          <a:lstStyle/>
          <a:p>
            <a:r>
              <a:rPr lang="en-US" sz="1600" dirty="0"/>
              <a:t>What </a:t>
            </a:r>
            <a:r>
              <a:rPr lang="en-US" sz="1600" b="1" dirty="0"/>
              <a:t>alternative treatments </a:t>
            </a:r>
            <a:r>
              <a:rPr lang="en-US" sz="1600" dirty="0"/>
              <a:t>have you tried for pain?</a:t>
            </a:r>
          </a:p>
        </p:txBody>
      </p:sp>
      <p:sp>
        <p:nvSpPr>
          <p:cNvPr id="23" name="TextBox 22">
            <a:extLst>
              <a:ext uri="{FF2B5EF4-FFF2-40B4-BE49-F238E27FC236}">
                <a16:creationId xmlns:a16="http://schemas.microsoft.com/office/drawing/2014/main" id="{67468448-22EC-B1F2-DE52-9708C00FFBBB}"/>
              </a:ext>
            </a:extLst>
          </p:cNvPr>
          <p:cNvSpPr txBox="1"/>
          <p:nvPr/>
        </p:nvSpPr>
        <p:spPr>
          <a:xfrm>
            <a:off x="-4032606" y="1406651"/>
            <a:ext cx="3530278" cy="923330"/>
          </a:xfrm>
          <a:prstGeom prst="rect">
            <a:avLst/>
          </a:prstGeom>
          <a:noFill/>
        </p:spPr>
        <p:txBody>
          <a:bodyPr wrap="square" rtlCol="0">
            <a:spAutoFit/>
          </a:bodyPr>
          <a:lstStyle/>
          <a:p>
            <a:br>
              <a:rPr lang="en-US" dirty="0">
                <a:solidFill>
                  <a:srgbClr val="FF0000"/>
                </a:solidFill>
                <a:effectLst/>
                <a:latin typeface="Helvetica" pitchFamily="2" charset="0"/>
              </a:rPr>
            </a:br>
            <a:endParaRPr lang="en-US" dirty="0">
              <a:solidFill>
                <a:srgbClr val="FF0000"/>
              </a:solidFill>
              <a:effectLst/>
              <a:latin typeface="Helvetica" pitchFamily="2" charset="0"/>
            </a:endParaRPr>
          </a:p>
          <a:p>
            <a:endParaRPr lang="en-US" dirty="0"/>
          </a:p>
        </p:txBody>
      </p:sp>
      <p:sp>
        <p:nvSpPr>
          <p:cNvPr id="24" name="Rectangle: Rounded Corners 23">
            <a:extLst>
              <a:ext uri="{FF2B5EF4-FFF2-40B4-BE49-F238E27FC236}">
                <a16:creationId xmlns:a16="http://schemas.microsoft.com/office/drawing/2014/main" id="{66C21779-0409-D27A-7E2A-6B5C04750A2D}"/>
              </a:ext>
            </a:extLst>
          </p:cNvPr>
          <p:cNvSpPr/>
          <p:nvPr/>
        </p:nvSpPr>
        <p:spPr>
          <a:xfrm>
            <a:off x="6949626" y="4849774"/>
            <a:ext cx="3920247" cy="56916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alternative treatments you've tried for pain </a:t>
            </a:r>
          </a:p>
        </p:txBody>
      </p:sp>
      <p:sp>
        <p:nvSpPr>
          <p:cNvPr id="2" name="Rectangle 1">
            <a:extLst>
              <a:ext uri="{FF2B5EF4-FFF2-40B4-BE49-F238E27FC236}">
                <a16:creationId xmlns:a16="http://schemas.microsoft.com/office/drawing/2014/main" id="{A0C004A0-418C-E250-552D-9BDDE4804E31}"/>
              </a:ext>
            </a:extLst>
          </p:cNvPr>
          <p:cNvSpPr/>
          <p:nvPr/>
        </p:nvSpPr>
        <p:spPr>
          <a:xfrm>
            <a:off x="6926501" y="3147620"/>
            <a:ext cx="3920247" cy="11108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295A1EC-580A-3772-A40E-EF81C2243F31}"/>
              </a:ext>
            </a:extLst>
          </p:cNvPr>
          <p:cNvSpPr/>
          <p:nvPr/>
        </p:nvSpPr>
        <p:spPr>
          <a:xfrm>
            <a:off x="6926501" y="2829385"/>
            <a:ext cx="3920247" cy="33855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CBD oil</a:t>
            </a:r>
          </a:p>
        </p:txBody>
      </p:sp>
      <p:sp>
        <p:nvSpPr>
          <p:cNvPr id="8" name="Rectangle: Rounded Corners 7">
            <a:extLst>
              <a:ext uri="{FF2B5EF4-FFF2-40B4-BE49-F238E27FC236}">
                <a16:creationId xmlns:a16="http://schemas.microsoft.com/office/drawing/2014/main" id="{F91F0855-DECE-617E-4C8A-8F9BD3ECB810}"/>
              </a:ext>
            </a:extLst>
          </p:cNvPr>
          <p:cNvSpPr/>
          <p:nvPr/>
        </p:nvSpPr>
        <p:spPr>
          <a:xfrm>
            <a:off x="6949299" y="3661218"/>
            <a:ext cx="998715" cy="326732"/>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Not at all</a:t>
            </a:r>
          </a:p>
        </p:txBody>
      </p:sp>
      <p:sp>
        <p:nvSpPr>
          <p:cNvPr id="9" name="Rectangle: Rounded Corners 8">
            <a:extLst>
              <a:ext uri="{FF2B5EF4-FFF2-40B4-BE49-F238E27FC236}">
                <a16:creationId xmlns:a16="http://schemas.microsoft.com/office/drawing/2014/main" id="{28E267E7-F3AD-D86B-CB3E-9D4E969A997D}"/>
              </a:ext>
            </a:extLst>
          </p:cNvPr>
          <p:cNvSpPr/>
          <p:nvPr/>
        </p:nvSpPr>
        <p:spPr>
          <a:xfrm>
            <a:off x="7948014" y="3652522"/>
            <a:ext cx="853842" cy="335428"/>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Slightly</a:t>
            </a:r>
          </a:p>
        </p:txBody>
      </p:sp>
      <p:sp>
        <p:nvSpPr>
          <p:cNvPr id="11" name="TextBox 10">
            <a:extLst>
              <a:ext uri="{FF2B5EF4-FFF2-40B4-BE49-F238E27FC236}">
                <a16:creationId xmlns:a16="http://schemas.microsoft.com/office/drawing/2014/main" id="{C75B6F8A-BABE-9DDB-221A-860862A4E6E6}"/>
              </a:ext>
            </a:extLst>
          </p:cNvPr>
          <p:cNvSpPr txBox="1"/>
          <p:nvPr/>
        </p:nvSpPr>
        <p:spPr>
          <a:xfrm>
            <a:off x="6961017" y="3237648"/>
            <a:ext cx="2131653" cy="338554"/>
          </a:xfrm>
          <a:prstGeom prst="rect">
            <a:avLst/>
          </a:prstGeom>
          <a:noFill/>
        </p:spPr>
        <p:txBody>
          <a:bodyPr wrap="square" rtlCol="0">
            <a:spAutoFit/>
          </a:bodyPr>
          <a:lstStyle/>
          <a:p>
            <a:r>
              <a:rPr lang="en-US" sz="1600" dirty="0"/>
              <a:t>Did it work?</a:t>
            </a:r>
          </a:p>
        </p:txBody>
      </p:sp>
      <p:sp>
        <p:nvSpPr>
          <p:cNvPr id="12" name="Rectangle: Rounded Corners 11">
            <a:extLst>
              <a:ext uri="{FF2B5EF4-FFF2-40B4-BE49-F238E27FC236}">
                <a16:creationId xmlns:a16="http://schemas.microsoft.com/office/drawing/2014/main" id="{C9E14A56-4969-BAB5-B6B9-81498A76D9C7}"/>
              </a:ext>
            </a:extLst>
          </p:cNvPr>
          <p:cNvSpPr/>
          <p:nvPr/>
        </p:nvSpPr>
        <p:spPr>
          <a:xfrm>
            <a:off x="8801856" y="3650116"/>
            <a:ext cx="1198520" cy="338554"/>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Moderately</a:t>
            </a:r>
          </a:p>
        </p:txBody>
      </p:sp>
      <p:sp>
        <p:nvSpPr>
          <p:cNvPr id="13" name="Rectangle: Rounded Corners 12">
            <a:extLst>
              <a:ext uri="{FF2B5EF4-FFF2-40B4-BE49-F238E27FC236}">
                <a16:creationId xmlns:a16="http://schemas.microsoft.com/office/drawing/2014/main" id="{D81A1F44-D49E-3B41-81C7-290C71D7F3E2}"/>
              </a:ext>
            </a:extLst>
          </p:cNvPr>
          <p:cNvSpPr/>
          <p:nvPr/>
        </p:nvSpPr>
        <p:spPr>
          <a:xfrm>
            <a:off x="9995719" y="3649396"/>
            <a:ext cx="853842" cy="342814"/>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Greatly</a:t>
            </a:r>
          </a:p>
        </p:txBody>
      </p:sp>
    </p:spTree>
    <p:extLst>
      <p:ext uri="{BB962C8B-B14F-4D97-AF65-F5344CB8AC3E}">
        <p14:creationId xmlns:p14="http://schemas.microsoft.com/office/powerpoint/2010/main" val="427903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49B6C084-810F-8476-0E1E-DE5EC95E9E77}"/>
              </a:ext>
            </a:extLst>
          </p:cNvPr>
          <p:cNvPicPr>
            <a:picLocks noChangeAspect="1"/>
          </p:cNvPicPr>
          <p:nvPr/>
        </p:nvPicPr>
        <p:blipFill>
          <a:blip r:embed="rId3"/>
          <a:stretch>
            <a:fillRect/>
          </a:stretch>
        </p:blipFill>
        <p:spPr>
          <a:xfrm>
            <a:off x="833349" y="-61545"/>
            <a:ext cx="4638113" cy="6858000"/>
          </a:xfrm>
          <a:prstGeom prst="rect">
            <a:avLst/>
          </a:prstGeom>
        </p:spPr>
      </p:pic>
      <p:pic>
        <p:nvPicPr>
          <p:cNvPr id="9" name="Picture 8">
            <a:extLst>
              <a:ext uri="{FF2B5EF4-FFF2-40B4-BE49-F238E27FC236}">
                <a16:creationId xmlns:a16="http://schemas.microsoft.com/office/drawing/2014/main" id="{A9AFCB89-31F1-3D84-565A-52B886B2EE98}"/>
              </a:ext>
            </a:extLst>
          </p:cNvPr>
          <p:cNvPicPr>
            <a:picLocks noChangeAspect="1"/>
          </p:cNvPicPr>
          <p:nvPr/>
        </p:nvPicPr>
        <p:blipFill>
          <a:blip r:embed="rId4"/>
          <a:stretch>
            <a:fillRect/>
          </a:stretch>
        </p:blipFill>
        <p:spPr>
          <a:xfrm>
            <a:off x="6180316" y="43774"/>
            <a:ext cx="1638529" cy="543001"/>
          </a:xfrm>
          <a:prstGeom prst="rect">
            <a:avLst/>
          </a:prstGeom>
        </p:spPr>
      </p:pic>
      <p:sp>
        <p:nvSpPr>
          <p:cNvPr id="10" name="Rectangle 9">
            <a:extLst>
              <a:ext uri="{FF2B5EF4-FFF2-40B4-BE49-F238E27FC236}">
                <a16:creationId xmlns:a16="http://schemas.microsoft.com/office/drawing/2014/main" id="{06A5DF16-D901-8D6C-D1E1-6949CAF4BC4C}"/>
              </a:ext>
            </a:extLst>
          </p:cNvPr>
          <p:cNvSpPr/>
          <p:nvPr/>
        </p:nvSpPr>
        <p:spPr>
          <a:xfrm>
            <a:off x="6141404"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2207A8-3DE0-6083-A370-2E8D5084717E}"/>
              </a:ext>
            </a:extLst>
          </p:cNvPr>
          <p:cNvSpPr txBox="1"/>
          <p:nvPr/>
        </p:nvSpPr>
        <p:spPr>
          <a:xfrm>
            <a:off x="6314368" y="719846"/>
            <a:ext cx="4346840" cy="1323439"/>
          </a:xfrm>
          <a:prstGeom prst="rect">
            <a:avLst/>
          </a:prstGeom>
          <a:noFill/>
        </p:spPr>
        <p:txBody>
          <a:bodyPr wrap="square" rtlCol="0">
            <a:spAutoFit/>
          </a:bodyPr>
          <a:lstStyle/>
          <a:p>
            <a:r>
              <a:rPr lang="en-US" sz="1600" b="1" dirty="0"/>
              <a:t>Activity Goals: </a:t>
            </a:r>
            <a:r>
              <a:rPr lang="en-US" sz="1600" dirty="0"/>
              <a:t>what</a:t>
            </a:r>
            <a:r>
              <a:rPr lang="en-US" sz="1600" b="1" dirty="0"/>
              <a:t> </a:t>
            </a:r>
            <a:r>
              <a:rPr lang="en-US" sz="1600" dirty="0"/>
              <a:t>goals do you have for your daily activities?</a:t>
            </a:r>
          </a:p>
          <a:p>
            <a:endParaRPr lang="en-US" sz="1600" dirty="0"/>
          </a:p>
          <a:p>
            <a:r>
              <a:rPr lang="en-US" sz="1600" dirty="0"/>
              <a:t>Examples:</a:t>
            </a:r>
            <a:r>
              <a:rPr lang="en-US" sz="1600" i="1" dirty="0"/>
              <a:t> I want to walk my dog daily. I want to continue to play guitar with my son.</a:t>
            </a:r>
          </a:p>
        </p:txBody>
      </p:sp>
      <p:sp>
        <p:nvSpPr>
          <p:cNvPr id="12" name="Rectangle 11">
            <a:extLst>
              <a:ext uri="{FF2B5EF4-FFF2-40B4-BE49-F238E27FC236}">
                <a16:creationId xmlns:a16="http://schemas.microsoft.com/office/drawing/2014/main" id="{B5F54F5A-736C-D42F-44AA-37494A0EA79A}"/>
              </a:ext>
            </a:extLst>
          </p:cNvPr>
          <p:cNvSpPr/>
          <p:nvPr/>
        </p:nvSpPr>
        <p:spPr>
          <a:xfrm>
            <a:off x="8464179"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3" name="Rectangle 12">
            <a:extLst>
              <a:ext uri="{FF2B5EF4-FFF2-40B4-BE49-F238E27FC236}">
                <a16:creationId xmlns:a16="http://schemas.microsoft.com/office/drawing/2014/main" id="{50D30BAB-AAE5-17C7-0072-E4295D24B2B2}"/>
              </a:ext>
            </a:extLst>
          </p:cNvPr>
          <p:cNvSpPr/>
          <p:nvPr/>
        </p:nvSpPr>
        <p:spPr>
          <a:xfrm>
            <a:off x="7122885"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pic>
        <p:nvPicPr>
          <p:cNvPr id="14" name="Picture 13">
            <a:extLst>
              <a:ext uri="{FF2B5EF4-FFF2-40B4-BE49-F238E27FC236}">
                <a16:creationId xmlns:a16="http://schemas.microsoft.com/office/drawing/2014/main" id="{A7176C80-B5FB-5910-B52B-12372603D8F7}"/>
              </a:ext>
            </a:extLst>
          </p:cNvPr>
          <p:cNvPicPr>
            <a:picLocks noChangeAspect="1"/>
          </p:cNvPicPr>
          <p:nvPr/>
        </p:nvPicPr>
        <p:blipFill>
          <a:blip r:embed="rId5"/>
          <a:stretch>
            <a:fillRect/>
          </a:stretch>
        </p:blipFill>
        <p:spPr>
          <a:xfrm>
            <a:off x="6425544" y="2050326"/>
            <a:ext cx="4077269" cy="1486107"/>
          </a:xfrm>
          <a:prstGeom prst="rect">
            <a:avLst/>
          </a:prstGeom>
        </p:spPr>
      </p:pic>
      <p:sp>
        <p:nvSpPr>
          <p:cNvPr id="15" name="TextBox 14">
            <a:extLst>
              <a:ext uri="{FF2B5EF4-FFF2-40B4-BE49-F238E27FC236}">
                <a16:creationId xmlns:a16="http://schemas.microsoft.com/office/drawing/2014/main" id="{BE50A10E-99EE-1511-3083-F19326FBFA60}"/>
              </a:ext>
            </a:extLst>
          </p:cNvPr>
          <p:cNvSpPr txBox="1"/>
          <p:nvPr/>
        </p:nvSpPr>
        <p:spPr>
          <a:xfrm>
            <a:off x="9710744" y="215953"/>
            <a:ext cx="903248" cy="338554"/>
          </a:xfrm>
          <a:prstGeom prst="rect">
            <a:avLst/>
          </a:prstGeom>
          <a:noFill/>
        </p:spPr>
        <p:txBody>
          <a:bodyPr wrap="square" rtlCol="0">
            <a:spAutoFit/>
          </a:bodyPr>
          <a:lstStyle/>
          <a:p>
            <a:r>
              <a:rPr lang="en-US" sz="1600" dirty="0">
                <a:solidFill>
                  <a:srgbClr val="53B997"/>
                </a:solidFill>
              </a:rPr>
              <a:t>11 of 12</a:t>
            </a:r>
          </a:p>
        </p:txBody>
      </p:sp>
    </p:spTree>
    <p:extLst>
      <p:ext uri="{BB962C8B-B14F-4D97-AF65-F5344CB8AC3E}">
        <p14:creationId xmlns:p14="http://schemas.microsoft.com/office/powerpoint/2010/main" val="232927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881DE-DF85-858D-B598-33CD735E15CD}"/>
              </a:ext>
            </a:extLst>
          </p:cNvPr>
          <p:cNvPicPr>
            <a:picLocks noChangeAspect="1"/>
          </p:cNvPicPr>
          <p:nvPr/>
        </p:nvPicPr>
        <p:blipFill>
          <a:blip r:embed="rId3"/>
          <a:stretch>
            <a:fillRect/>
          </a:stretch>
        </p:blipFill>
        <p:spPr>
          <a:xfrm>
            <a:off x="677459" y="0"/>
            <a:ext cx="4566909" cy="6858000"/>
          </a:xfrm>
          <a:prstGeom prst="rect">
            <a:avLst/>
          </a:prstGeom>
        </p:spPr>
      </p:pic>
      <p:pic>
        <p:nvPicPr>
          <p:cNvPr id="4" name="Picture 3">
            <a:extLst>
              <a:ext uri="{FF2B5EF4-FFF2-40B4-BE49-F238E27FC236}">
                <a16:creationId xmlns:a16="http://schemas.microsoft.com/office/drawing/2014/main" id="{AA085828-578D-BC36-16C7-23F97733D02B}"/>
              </a:ext>
            </a:extLst>
          </p:cNvPr>
          <p:cNvPicPr>
            <a:picLocks noChangeAspect="1"/>
          </p:cNvPicPr>
          <p:nvPr/>
        </p:nvPicPr>
        <p:blipFill>
          <a:blip r:embed="rId4"/>
          <a:stretch>
            <a:fillRect/>
          </a:stretch>
        </p:blipFill>
        <p:spPr>
          <a:xfrm>
            <a:off x="6167254" y="43774"/>
            <a:ext cx="1638529" cy="543001"/>
          </a:xfrm>
          <a:prstGeom prst="rect">
            <a:avLst/>
          </a:prstGeom>
        </p:spPr>
      </p:pic>
      <p:sp>
        <p:nvSpPr>
          <p:cNvPr id="5" name="Rectangle 4">
            <a:extLst>
              <a:ext uri="{FF2B5EF4-FFF2-40B4-BE49-F238E27FC236}">
                <a16:creationId xmlns:a16="http://schemas.microsoft.com/office/drawing/2014/main" id="{0DB0E08B-F963-E074-4E8A-8BB8A8512B8C}"/>
              </a:ext>
            </a:extLst>
          </p:cNvPr>
          <p:cNvSpPr/>
          <p:nvPr/>
        </p:nvSpPr>
        <p:spPr>
          <a:xfrm>
            <a:off x="6128342"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A1AC0E-2CBD-2FCA-FAA3-FD178E54BA0B}"/>
              </a:ext>
            </a:extLst>
          </p:cNvPr>
          <p:cNvSpPr txBox="1"/>
          <p:nvPr/>
        </p:nvSpPr>
        <p:spPr>
          <a:xfrm>
            <a:off x="6301306" y="719846"/>
            <a:ext cx="4346840" cy="1323439"/>
          </a:xfrm>
          <a:prstGeom prst="rect">
            <a:avLst/>
          </a:prstGeom>
          <a:noFill/>
        </p:spPr>
        <p:txBody>
          <a:bodyPr wrap="square" rtlCol="0">
            <a:spAutoFit/>
          </a:bodyPr>
          <a:lstStyle/>
          <a:p>
            <a:r>
              <a:rPr lang="en-US" sz="1600" b="1" dirty="0"/>
              <a:t>Activity Barriers: </a:t>
            </a:r>
            <a:r>
              <a:rPr lang="en-US" sz="1600" dirty="0"/>
              <a:t>what are the biggest barriers to achieving your daily activity goals? </a:t>
            </a:r>
          </a:p>
          <a:p>
            <a:endParaRPr lang="en-US" sz="1600" dirty="0"/>
          </a:p>
          <a:p>
            <a:r>
              <a:rPr lang="en-US" sz="1600" dirty="0"/>
              <a:t>Example:</a:t>
            </a:r>
            <a:r>
              <a:rPr lang="en-US" sz="1600" i="1" dirty="0"/>
              <a:t> I have a lot of stress from work that makes my pain worse.</a:t>
            </a:r>
          </a:p>
        </p:txBody>
      </p:sp>
      <p:sp>
        <p:nvSpPr>
          <p:cNvPr id="7" name="Rectangle 6">
            <a:extLst>
              <a:ext uri="{FF2B5EF4-FFF2-40B4-BE49-F238E27FC236}">
                <a16:creationId xmlns:a16="http://schemas.microsoft.com/office/drawing/2014/main" id="{CA888E48-6ECC-8123-7686-A265DB79EFDB}"/>
              </a:ext>
            </a:extLst>
          </p:cNvPr>
          <p:cNvSpPr/>
          <p:nvPr/>
        </p:nvSpPr>
        <p:spPr>
          <a:xfrm>
            <a:off x="8451117"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
        <p:nvSpPr>
          <p:cNvPr id="8" name="Rectangle 7">
            <a:extLst>
              <a:ext uri="{FF2B5EF4-FFF2-40B4-BE49-F238E27FC236}">
                <a16:creationId xmlns:a16="http://schemas.microsoft.com/office/drawing/2014/main" id="{214F52AF-E7F3-A185-1577-520203743189}"/>
              </a:ext>
            </a:extLst>
          </p:cNvPr>
          <p:cNvSpPr/>
          <p:nvPr/>
        </p:nvSpPr>
        <p:spPr>
          <a:xfrm>
            <a:off x="7109823"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pic>
        <p:nvPicPr>
          <p:cNvPr id="9" name="Picture 8">
            <a:extLst>
              <a:ext uri="{FF2B5EF4-FFF2-40B4-BE49-F238E27FC236}">
                <a16:creationId xmlns:a16="http://schemas.microsoft.com/office/drawing/2014/main" id="{965164CB-8592-C67D-2F94-F2637D631852}"/>
              </a:ext>
            </a:extLst>
          </p:cNvPr>
          <p:cNvPicPr>
            <a:picLocks noChangeAspect="1"/>
          </p:cNvPicPr>
          <p:nvPr/>
        </p:nvPicPr>
        <p:blipFill>
          <a:blip r:embed="rId5"/>
          <a:stretch>
            <a:fillRect/>
          </a:stretch>
        </p:blipFill>
        <p:spPr>
          <a:xfrm>
            <a:off x="6412482" y="2050326"/>
            <a:ext cx="4077269" cy="1486107"/>
          </a:xfrm>
          <a:prstGeom prst="rect">
            <a:avLst/>
          </a:prstGeom>
        </p:spPr>
      </p:pic>
      <p:sp>
        <p:nvSpPr>
          <p:cNvPr id="10" name="TextBox 9">
            <a:extLst>
              <a:ext uri="{FF2B5EF4-FFF2-40B4-BE49-F238E27FC236}">
                <a16:creationId xmlns:a16="http://schemas.microsoft.com/office/drawing/2014/main" id="{7D08779B-A8D4-04C2-8728-76E7E3338D89}"/>
              </a:ext>
            </a:extLst>
          </p:cNvPr>
          <p:cNvSpPr txBox="1"/>
          <p:nvPr/>
        </p:nvSpPr>
        <p:spPr>
          <a:xfrm>
            <a:off x="9697682" y="215953"/>
            <a:ext cx="903248" cy="338554"/>
          </a:xfrm>
          <a:prstGeom prst="rect">
            <a:avLst/>
          </a:prstGeom>
          <a:noFill/>
        </p:spPr>
        <p:txBody>
          <a:bodyPr wrap="square" rtlCol="0">
            <a:spAutoFit/>
          </a:bodyPr>
          <a:lstStyle/>
          <a:p>
            <a:r>
              <a:rPr lang="en-US" sz="1600" dirty="0">
                <a:solidFill>
                  <a:srgbClr val="53B997"/>
                </a:solidFill>
              </a:rPr>
              <a:t>12 of 12</a:t>
            </a:r>
          </a:p>
        </p:txBody>
      </p:sp>
    </p:spTree>
    <p:extLst>
      <p:ext uri="{BB962C8B-B14F-4D97-AF65-F5344CB8AC3E}">
        <p14:creationId xmlns:p14="http://schemas.microsoft.com/office/powerpoint/2010/main" val="59981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1DE9F6-68C4-41E8-A1D1-D53E6CE87476}"/>
              </a:ext>
            </a:extLst>
          </p:cNvPr>
          <p:cNvPicPr>
            <a:picLocks noChangeAspect="1"/>
          </p:cNvPicPr>
          <p:nvPr/>
        </p:nvPicPr>
        <p:blipFill>
          <a:blip r:embed="rId3"/>
          <a:stretch>
            <a:fillRect/>
          </a:stretch>
        </p:blipFill>
        <p:spPr>
          <a:xfrm>
            <a:off x="599687" y="0"/>
            <a:ext cx="4513450" cy="6858000"/>
          </a:xfrm>
          <a:prstGeom prst="rect">
            <a:avLst/>
          </a:prstGeom>
        </p:spPr>
      </p:pic>
    </p:spTree>
    <p:extLst>
      <p:ext uri="{BB962C8B-B14F-4D97-AF65-F5344CB8AC3E}">
        <p14:creationId xmlns:p14="http://schemas.microsoft.com/office/powerpoint/2010/main" val="223553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1005F-FCEE-3BF6-E2A2-EBAEF8478C26}"/>
              </a:ext>
            </a:extLst>
          </p:cNvPr>
          <p:cNvPicPr>
            <a:picLocks noChangeAspect="1"/>
          </p:cNvPicPr>
          <p:nvPr/>
        </p:nvPicPr>
        <p:blipFill>
          <a:blip r:embed="rId3"/>
          <a:stretch>
            <a:fillRect/>
          </a:stretch>
        </p:blipFill>
        <p:spPr>
          <a:xfrm>
            <a:off x="984904" y="0"/>
            <a:ext cx="4187151" cy="6858000"/>
          </a:xfrm>
          <a:prstGeom prst="rect">
            <a:avLst/>
          </a:prstGeom>
        </p:spPr>
      </p:pic>
    </p:spTree>
    <p:extLst>
      <p:ext uri="{BB962C8B-B14F-4D97-AF65-F5344CB8AC3E}">
        <p14:creationId xmlns:p14="http://schemas.microsoft.com/office/powerpoint/2010/main" val="138489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2C8D4-1BF6-5F47-E979-A51F1EB9CCCC}"/>
              </a:ext>
            </a:extLst>
          </p:cNvPr>
          <p:cNvPicPr>
            <a:picLocks noChangeAspect="1"/>
          </p:cNvPicPr>
          <p:nvPr/>
        </p:nvPicPr>
        <p:blipFill>
          <a:blip r:embed="rId3"/>
          <a:stretch>
            <a:fillRect/>
          </a:stretch>
        </p:blipFill>
        <p:spPr>
          <a:xfrm>
            <a:off x="706599" y="13062"/>
            <a:ext cx="4430253" cy="6858000"/>
          </a:xfrm>
          <a:prstGeom prst="rect">
            <a:avLst/>
          </a:prstGeom>
        </p:spPr>
      </p:pic>
    </p:spTree>
    <p:extLst>
      <p:ext uri="{BB962C8B-B14F-4D97-AF65-F5344CB8AC3E}">
        <p14:creationId xmlns:p14="http://schemas.microsoft.com/office/powerpoint/2010/main" val="275575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53FA1-5610-6781-549D-8834DB6374FB}"/>
              </a:ext>
            </a:extLst>
          </p:cNvPr>
          <p:cNvPicPr>
            <a:picLocks noChangeAspect="1"/>
          </p:cNvPicPr>
          <p:nvPr/>
        </p:nvPicPr>
        <p:blipFill>
          <a:blip r:embed="rId3"/>
          <a:stretch>
            <a:fillRect/>
          </a:stretch>
        </p:blipFill>
        <p:spPr>
          <a:xfrm>
            <a:off x="677966" y="0"/>
            <a:ext cx="4226262" cy="6858000"/>
          </a:xfrm>
          <a:prstGeom prst="rect">
            <a:avLst/>
          </a:prstGeom>
        </p:spPr>
      </p:pic>
    </p:spTree>
    <p:extLst>
      <p:ext uri="{BB962C8B-B14F-4D97-AF65-F5344CB8AC3E}">
        <p14:creationId xmlns:p14="http://schemas.microsoft.com/office/powerpoint/2010/main" val="220890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88D44-CC5F-FBD9-EB9C-331D21A9B2CE}"/>
              </a:ext>
            </a:extLst>
          </p:cNvPr>
          <p:cNvPicPr>
            <a:picLocks noChangeAspect="1"/>
          </p:cNvPicPr>
          <p:nvPr/>
        </p:nvPicPr>
        <p:blipFill>
          <a:blip r:embed="rId3"/>
          <a:stretch>
            <a:fillRect/>
          </a:stretch>
        </p:blipFill>
        <p:spPr>
          <a:xfrm>
            <a:off x="393139" y="386389"/>
            <a:ext cx="5449060" cy="2715004"/>
          </a:xfrm>
          <a:prstGeom prst="rect">
            <a:avLst/>
          </a:prstGeom>
        </p:spPr>
      </p:pic>
    </p:spTree>
    <p:extLst>
      <p:ext uri="{BB962C8B-B14F-4D97-AF65-F5344CB8AC3E}">
        <p14:creationId xmlns:p14="http://schemas.microsoft.com/office/powerpoint/2010/main" val="9693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06F22-0213-1AC3-F054-AA30023FB691}"/>
              </a:ext>
            </a:extLst>
          </p:cNvPr>
          <p:cNvSpPr txBox="1"/>
          <p:nvPr/>
        </p:nvSpPr>
        <p:spPr>
          <a:xfrm>
            <a:off x="2126099" y="484750"/>
            <a:ext cx="5339897" cy="58477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4F81BD">
                    <a:lumMod val="75000"/>
                  </a:srgbClr>
                </a:solidFill>
                <a:effectLst/>
                <a:uLnTx/>
                <a:uFillTx/>
                <a:latin typeface="BlairMdITC TT-Medium"/>
                <a:ea typeface="+mn-ea"/>
                <a:cs typeface="BlairMdITC TT-Medium"/>
              </a:rPr>
              <a:t>Insert Header</a:t>
            </a:r>
            <a:endParaRPr kumimoji="0" lang="en-US" sz="1800" b="0" i="0" u="none" strike="noStrike" kern="1200" cap="none" spc="0" normalizeH="0" baseline="0" noProof="0" dirty="0">
              <a:ln>
                <a:noFill/>
              </a:ln>
              <a:solidFill>
                <a:srgbClr val="4F81BD">
                  <a:lumMod val="75000"/>
                </a:srgbClr>
              </a:solidFill>
              <a:effectLst/>
              <a:uLnTx/>
              <a:uFillTx/>
              <a:latin typeface="BlairMdITC TT-Medium"/>
              <a:ea typeface="+mn-ea"/>
              <a:cs typeface="BlairMdITC TT-Medium"/>
            </a:endParaRPr>
          </a:p>
        </p:txBody>
      </p:sp>
      <p:pic>
        <p:nvPicPr>
          <p:cNvPr id="3" name="Picture 2">
            <a:extLst>
              <a:ext uri="{FF2B5EF4-FFF2-40B4-BE49-F238E27FC236}">
                <a16:creationId xmlns:a16="http://schemas.microsoft.com/office/drawing/2014/main" id="{F42AA19C-D452-D34F-B4A6-68DFFCF63DFA}"/>
              </a:ext>
            </a:extLst>
          </p:cNvPr>
          <p:cNvPicPr>
            <a:picLocks noChangeAspect="1"/>
          </p:cNvPicPr>
          <p:nvPr/>
        </p:nvPicPr>
        <p:blipFill>
          <a:blip r:embed="rId3"/>
          <a:stretch>
            <a:fillRect/>
          </a:stretch>
        </p:blipFill>
        <p:spPr>
          <a:xfrm>
            <a:off x="1577773" y="274388"/>
            <a:ext cx="3594294" cy="6427969"/>
          </a:xfrm>
          <a:prstGeom prst="rect">
            <a:avLst/>
          </a:prstGeom>
        </p:spPr>
      </p:pic>
      <p:pic>
        <p:nvPicPr>
          <p:cNvPr id="4" name="Picture 3">
            <a:extLst>
              <a:ext uri="{FF2B5EF4-FFF2-40B4-BE49-F238E27FC236}">
                <a16:creationId xmlns:a16="http://schemas.microsoft.com/office/drawing/2014/main" id="{CCFDAC39-7128-66E0-2380-379BE03273F1}"/>
              </a:ext>
            </a:extLst>
          </p:cNvPr>
          <p:cNvPicPr>
            <a:picLocks noChangeAspect="1"/>
          </p:cNvPicPr>
          <p:nvPr/>
        </p:nvPicPr>
        <p:blipFill>
          <a:blip r:embed="rId4"/>
          <a:stretch>
            <a:fillRect/>
          </a:stretch>
        </p:blipFill>
        <p:spPr>
          <a:xfrm>
            <a:off x="6637458" y="274388"/>
            <a:ext cx="4157943" cy="5954940"/>
          </a:xfrm>
          <a:prstGeom prst="rect">
            <a:avLst/>
          </a:prstGeom>
        </p:spPr>
      </p:pic>
      <p:sp>
        <p:nvSpPr>
          <p:cNvPr id="5" name="TextBox 4">
            <a:extLst>
              <a:ext uri="{FF2B5EF4-FFF2-40B4-BE49-F238E27FC236}">
                <a16:creationId xmlns:a16="http://schemas.microsoft.com/office/drawing/2014/main" id="{D520BF03-40A5-13A5-6D8D-7EAD070001DD}"/>
              </a:ext>
            </a:extLst>
          </p:cNvPr>
          <p:cNvSpPr txBox="1"/>
          <p:nvPr/>
        </p:nvSpPr>
        <p:spPr>
          <a:xfrm>
            <a:off x="394108" y="614252"/>
            <a:ext cx="1183665" cy="461665"/>
          </a:xfrm>
          <a:prstGeom prst="rect">
            <a:avLst/>
          </a:prstGeom>
          <a:noFill/>
        </p:spPr>
        <p:txBody>
          <a:bodyPr wrap="square" rtlCol="0">
            <a:spAutoFit/>
          </a:bodyPr>
          <a:lstStyle/>
          <a:p>
            <a:r>
              <a:rPr lang="en-US" sz="2400" b="1" dirty="0">
                <a:solidFill>
                  <a:schemeClr val="tx2"/>
                </a:solidFill>
              </a:rPr>
              <a:t>Before</a:t>
            </a:r>
            <a:endParaRPr lang="en-US" sz="2400" dirty="0">
              <a:solidFill>
                <a:schemeClr val="tx2"/>
              </a:solidFill>
            </a:endParaRPr>
          </a:p>
        </p:txBody>
      </p:sp>
      <p:sp>
        <p:nvSpPr>
          <p:cNvPr id="6" name="TextBox 5">
            <a:extLst>
              <a:ext uri="{FF2B5EF4-FFF2-40B4-BE49-F238E27FC236}">
                <a16:creationId xmlns:a16="http://schemas.microsoft.com/office/drawing/2014/main" id="{2A4C0E02-5F39-6600-5949-33F33A1DD60A}"/>
              </a:ext>
            </a:extLst>
          </p:cNvPr>
          <p:cNvSpPr txBox="1"/>
          <p:nvPr/>
        </p:nvSpPr>
        <p:spPr>
          <a:xfrm>
            <a:off x="5453793" y="608588"/>
            <a:ext cx="1183665" cy="461665"/>
          </a:xfrm>
          <a:prstGeom prst="rect">
            <a:avLst/>
          </a:prstGeom>
          <a:noFill/>
        </p:spPr>
        <p:txBody>
          <a:bodyPr wrap="square" rtlCol="0">
            <a:spAutoFit/>
          </a:bodyPr>
          <a:lstStyle/>
          <a:p>
            <a:r>
              <a:rPr lang="en-US" sz="2400" b="1" dirty="0">
                <a:solidFill>
                  <a:schemeClr val="tx2"/>
                </a:solidFill>
              </a:rPr>
              <a:t>After</a:t>
            </a:r>
            <a:endParaRPr lang="en-US" sz="2400" dirty="0">
              <a:solidFill>
                <a:schemeClr val="tx2"/>
              </a:solidFill>
            </a:endParaRPr>
          </a:p>
        </p:txBody>
      </p:sp>
      <p:sp>
        <p:nvSpPr>
          <p:cNvPr id="7" name="TextBox 6">
            <a:extLst>
              <a:ext uri="{FF2B5EF4-FFF2-40B4-BE49-F238E27FC236}">
                <a16:creationId xmlns:a16="http://schemas.microsoft.com/office/drawing/2014/main" id="{66E1350B-1759-7FA6-0303-2093F637EE8A}"/>
              </a:ext>
            </a:extLst>
          </p:cNvPr>
          <p:cNvSpPr txBox="1"/>
          <p:nvPr/>
        </p:nvSpPr>
        <p:spPr>
          <a:xfrm>
            <a:off x="6921587" y="5220182"/>
            <a:ext cx="3588151" cy="830997"/>
          </a:xfrm>
          <a:prstGeom prst="rect">
            <a:avLst/>
          </a:prstGeom>
          <a:noFill/>
        </p:spPr>
        <p:txBody>
          <a:bodyPr wrap="square" rtlCol="0">
            <a:spAutoFit/>
          </a:bodyPr>
          <a:lstStyle/>
          <a:p>
            <a:pPr algn="ctr"/>
            <a:r>
              <a:rPr lang="en-US" sz="1200" dirty="0"/>
              <a:t>NOTE: if you do not log off or close your browser after you complete the the survey, your information may be available to other people that use this computer for up to 1 hour.</a:t>
            </a:r>
          </a:p>
        </p:txBody>
      </p:sp>
    </p:spTree>
    <p:extLst>
      <p:ext uri="{BB962C8B-B14F-4D97-AF65-F5344CB8AC3E}">
        <p14:creationId xmlns:p14="http://schemas.microsoft.com/office/powerpoint/2010/main" val="312669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154F7-09AE-FEB6-62F5-D4610ECA6DC3}"/>
              </a:ext>
            </a:extLst>
          </p:cNvPr>
          <p:cNvPicPr>
            <a:picLocks noChangeAspect="1"/>
          </p:cNvPicPr>
          <p:nvPr/>
        </p:nvPicPr>
        <p:blipFill>
          <a:blip r:embed="rId3"/>
          <a:stretch>
            <a:fillRect/>
          </a:stretch>
        </p:blipFill>
        <p:spPr>
          <a:xfrm>
            <a:off x="410965" y="1139717"/>
            <a:ext cx="5439534" cy="4134427"/>
          </a:xfrm>
          <a:prstGeom prst="rect">
            <a:avLst/>
          </a:prstGeom>
        </p:spPr>
      </p:pic>
    </p:spTree>
    <p:extLst>
      <p:ext uri="{BB962C8B-B14F-4D97-AF65-F5344CB8AC3E}">
        <p14:creationId xmlns:p14="http://schemas.microsoft.com/office/powerpoint/2010/main" val="318368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BAF6D-2997-AFB0-7C40-A24658FC2D0E}"/>
              </a:ext>
            </a:extLst>
          </p:cNvPr>
          <p:cNvPicPr>
            <a:picLocks noChangeAspect="1"/>
          </p:cNvPicPr>
          <p:nvPr/>
        </p:nvPicPr>
        <p:blipFill>
          <a:blip r:embed="rId3"/>
          <a:stretch>
            <a:fillRect/>
          </a:stretch>
        </p:blipFill>
        <p:spPr>
          <a:xfrm>
            <a:off x="379820" y="0"/>
            <a:ext cx="4326166" cy="6858000"/>
          </a:xfrm>
          <a:prstGeom prst="rect">
            <a:avLst/>
          </a:prstGeom>
        </p:spPr>
      </p:pic>
      <p:pic>
        <p:nvPicPr>
          <p:cNvPr id="12" name="Picture 11">
            <a:extLst>
              <a:ext uri="{FF2B5EF4-FFF2-40B4-BE49-F238E27FC236}">
                <a16:creationId xmlns:a16="http://schemas.microsoft.com/office/drawing/2014/main" id="{C7FF23A6-6914-1A4B-EBEB-D914B95DD345}"/>
              </a:ext>
            </a:extLst>
          </p:cNvPr>
          <p:cNvPicPr>
            <a:picLocks noChangeAspect="1"/>
          </p:cNvPicPr>
          <p:nvPr/>
        </p:nvPicPr>
        <p:blipFill>
          <a:blip r:embed="rId4"/>
          <a:stretch>
            <a:fillRect/>
          </a:stretch>
        </p:blipFill>
        <p:spPr>
          <a:xfrm>
            <a:off x="5853744" y="43774"/>
            <a:ext cx="1638529" cy="543001"/>
          </a:xfrm>
          <a:prstGeom prst="rect">
            <a:avLst/>
          </a:prstGeom>
        </p:spPr>
      </p:pic>
      <p:sp>
        <p:nvSpPr>
          <p:cNvPr id="13" name="Rectangle 12">
            <a:extLst>
              <a:ext uri="{FF2B5EF4-FFF2-40B4-BE49-F238E27FC236}">
                <a16:creationId xmlns:a16="http://schemas.microsoft.com/office/drawing/2014/main" id="{06A46FCF-6125-3D2C-35AA-9AA3F5C31FC0}"/>
              </a:ext>
            </a:extLst>
          </p:cNvPr>
          <p:cNvSpPr/>
          <p:nvPr/>
        </p:nvSpPr>
        <p:spPr>
          <a:xfrm>
            <a:off x="5814832"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E9E6A0B-346D-AFC9-D939-C86093D9E922}"/>
              </a:ext>
            </a:extLst>
          </p:cNvPr>
          <p:cNvSpPr txBox="1"/>
          <p:nvPr/>
        </p:nvSpPr>
        <p:spPr>
          <a:xfrm>
            <a:off x="6688653" y="1669810"/>
            <a:ext cx="3266508" cy="3785652"/>
          </a:xfrm>
          <a:prstGeom prst="rect">
            <a:avLst/>
          </a:prstGeom>
          <a:noFill/>
        </p:spPr>
        <p:txBody>
          <a:bodyPr wrap="square" rtlCol="0">
            <a:spAutoFit/>
          </a:bodyPr>
          <a:lstStyle/>
          <a:p>
            <a:endParaRPr lang="en-US" sz="1600" b="1" dirty="0"/>
          </a:p>
          <a:p>
            <a:endParaRPr lang="en-US" sz="1600" b="1" dirty="0"/>
          </a:p>
          <a:p>
            <a:r>
              <a:rPr lang="en-US" sz="1600" dirty="0"/>
              <a:t>Your responses have been sent to your doctor. </a:t>
            </a:r>
          </a:p>
          <a:p>
            <a:endParaRPr lang="en-US" sz="1600" dirty="0"/>
          </a:p>
          <a:p>
            <a:r>
              <a:rPr lang="en-US" sz="1600" dirty="0"/>
              <a:t>Remind your doctor to review the information during your visit.</a:t>
            </a:r>
          </a:p>
          <a:p>
            <a:endParaRPr lang="en-US" sz="1600" dirty="0"/>
          </a:p>
          <a:p>
            <a:r>
              <a:rPr lang="en-US" sz="1600" dirty="0"/>
              <a:t>Lookout for a </a:t>
            </a:r>
            <a:r>
              <a:rPr lang="en-US" sz="1600" dirty="0" err="1"/>
              <a:t>MyUFHealth</a:t>
            </a:r>
            <a:r>
              <a:rPr lang="en-US" sz="1600" dirty="0"/>
              <a:t> message with </a:t>
            </a:r>
            <a:r>
              <a:rPr lang="en-US" sz="1600" b="1" u="sng" dirty="0">
                <a:solidFill>
                  <a:srgbClr val="53B997"/>
                </a:solidFill>
              </a:rPr>
              <a:t>pain resources</a:t>
            </a:r>
            <a:r>
              <a:rPr lang="en-US" sz="1600" b="1" dirty="0"/>
              <a:t> </a:t>
            </a:r>
            <a:r>
              <a:rPr lang="en-US" sz="1600" dirty="0"/>
              <a:t>and  a </a:t>
            </a:r>
            <a:r>
              <a:rPr lang="en-US" sz="1600" b="1" u="sng" dirty="0">
                <a:solidFill>
                  <a:srgbClr val="53B997"/>
                </a:solidFill>
              </a:rPr>
              <a:t>copy of your responses</a:t>
            </a:r>
            <a:r>
              <a:rPr lang="en-US" sz="1600" dirty="0"/>
              <a:t>.</a:t>
            </a:r>
          </a:p>
          <a:p>
            <a:endParaRPr lang="en-US" sz="1600" dirty="0"/>
          </a:p>
          <a:p>
            <a:endParaRPr lang="en-US" sz="1600" dirty="0"/>
          </a:p>
          <a:p>
            <a:endParaRPr lang="en-US" sz="1600" dirty="0"/>
          </a:p>
          <a:p>
            <a:endParaRPr lang="en-US" sz="1600" i="1" dirty="0"/>
          </a:p>
        </p:txBody>
      </p:sp>
      <p:pic>
        <p:nvPicPr>
          <p:cNvPr id="26" name="Graphic 25" descr="Doctor male with solid fill">
            <a:extLst>
              <a:ext uri="{FF2B5EF4-FFF2-40B4-BE49-F238E27FC236}">
                <a16:creationId xmlns:a16="http://schemas.microsoft.com/office/drawing/2014/main" id="{C6E175DD-1A46-64F3-9E4F-AEF3B6C0B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37111" y="2928625"/>
            <a:ext cx="565393" cy="565393"/>
          </a:xfrm>
          <a:prstGeom prst="rect">
            <a:avLst/>
          </a:prstGeom>
        </p:spPr>
      </p:pic>
      <p:pic>
        <p:nvPicPr>
          <p:cNvPr id="27" name="Graphic 26" descr="Email with solid fill">
            <a:extLst>
              <a:ext uri="{FF2B5EF4-FFF2-40B4-BE49-F238E27FC236}">
                <a16:creationId xmlns:a16="http://schemas.microsoft.com/office/drawing/2014/main" id="{6B747F2D-FA5E-A454-E8FD-0BDCE8B4B4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91207" y="3808811"/>
            <a:ext cx="457200" cy="457200"/>
          </a:xfrm>
          <a:prstGeom prst="rect">
            <a:avLst/>
          </a:prstGeom>
        </p:spPr>
      </p:pic>
      <p:pic>
        <p:nvPicPr>
          <p:cNvPr id="28" name="Graphic 27" descr="Send with solid fill">
            <a:extLst>
              <a:ext uri="{FF2B5EF4-FFF2-40B4-BE49-F238E27FC236}">
                <a16:creationId xmlns:a16="http://schemas.microsoft.com/office/drawing/2014/main" id="{F01A85C5-F02F-D79A-EA1D-E4ADB51BB7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8431" y="2246911"/>
            <a:ext cx="441854" cy="441854"/>
          </a:xfrm>
          <a:prstGeom prst="rect">
            <a:avLst/>
          </a:prstGeom>
        </p:spPr>
      </p:pic>
      <p:sp>
        <p:nvSpPr>
          <p:cNvPr id="30" name="TextBox 29">
            <a:extLst>
              <a:ext uri="{FF2B5EF4-FFF2-40B4-BE49-F238E27FC236}">
                <a16:creationId xmlns:a16="http://schemas.microsoft.com/office/drawing/2014/main" id="{7F24F992-BC31-E8AB-93B6-759E44A98FFC}"/>
              </a:ext>
            </a:extLst>
          </p:cNvPr>
          <p:cNvSpPr txBox="1"/>
          <p:nvPr/>
        </p:nvSpPr>
        <p:spPr>
          <a:xfrm>
            <a:off x="7150084" y="1457916"/>
            <a:ext cx="2162629" cy="369332"/>
          </a:xfrm>
          <a:prstGeom prst="rect">
            <a:avLst/>
          </a:prstGeom>
          <a:noFill/>
        </p:spPr>
        <p:txBody>
          <a:bodyPr wrap="square">
            <a:spAutoFit/>
          </a:bodyPr>
          <a:lstStyle/>
          <a:p>
            <a:pPr algn="ctr"/>
            <a:r>
              <a:rPr lang="en-US" b="1" dirty="0"/>
              <a:t>Thank You!</a:t>
            </a:r>
            <a:endParaRPr lang="en-US" sz="1800" b="1" dirty="0"/>
          </a:p>
        </p:txBody>
      </p:sp>
      <p:sp>
        <p:nvSpPr>
          <p:cNvPr id="36" name="TextBox 35">
            <a:extLst>
              <a:ext uri="{FF2B5EF4-FFF2-40B4-BE49-F238E27FC236}">
                <a16:creationId xmlns:a16="http://schemas.microsoft.com/office/drawing/2014/main" id="{1A8F321A-6EA4-CB11-6626-E06029E6056C}"/>
              </a:ext>
            </a:extLst>
          </p:cNvPr>
          <p:cNvSpPr txBox="1"/>
          <p:nvPr/>
        </p:nvSpPr>
        <p:spPr>
          <a:xfrm>
            <a:off x="6787452" y="6476941"/>
            <a:ext cx="2891934" cy="307777"/>
          </a:xfrm>
          <a:prstGeom prst="rect">
            <a:avLst/>
          </a:prstGeom>
          <a:noFill/>
        </p:spPr>
        <p:txBody>
          <a:bodyPr wrap="square">
            <a:spAutoFit/>
          </a:bodyPr>
          <a:lstStyle/>
          <a:p>
            <a:r>
              <a:rPr lang="en-US" sz="1400" dirty="0"/>
              <a:t>You may close this browser window.</a:t>
            </a:r>
          </a:p>
        </p:txBody>
      </p:sp>
    </p:spTree>
    <p:extLst>
      <p:ext uri="{BB962C8B-B14F-4D97-AF65-F5344CB8AC3E}">
        <p14:creationId xmlns:p14="http://schemas.microsoft.com/office/powerpoint/2010/main" val="884311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FF23A6-6914-1A4B-EBEB-D914B95DD345}"/>
              </a:ext>
            </a:extLst>
          </p:cNvPr>
          <p:cNvPicPr>
            <a:picLocks noChangeAspect="1"/>
          </p:cNvPicPr>
          <p:nvPr/>
        </p:nvPicPr>
        <p:blipFill>
          <a:blip r:embed="rId3"/>
          <a:stretch>
            <a:fillRect/>
          </a:stretch>
        </p:blipFill>
        <p:spPr>
          <a:xfrm>
            <a:off x="5853744" y="43774"/>
            <a:ext cx="1638529" cy="543001"/>
          </a:xfrm>
          <a:prstGeom prst="rect">
            <a:avLst/>
          </a:prstGeom>
        </p:spPr>
      </p:pic>
      <p:sp>
        <p:nvSpPr>
          <p:cNvPr id="13" name="Rectangle 12">
            <a:extLst>
              <a:ext uri="{FF2B5EF4-FFF2-40B4-BE49-F238E27FC236}">
                <a16:creationId xmlns:a16="http://schemas.microsoft.com/office/drawing/2014/main" id="{06A46FCF-6125-3D2C-35AA-9AA3F5C31FC0}"/>
              </a:ext>
            </a:extLst>
          </p:cNvPr>
          <p:cNvSpPr/>
          <p:nvPr/>
        </p:nvSpPr>
        <p:spPr>
          <a:xfrm>
            <a:off x="5814832"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264F68-1CC9-E48F-94B8-EA5665B26C0E}"/>
              </a:ext>
            </a:extLst>
          </p:cNvPr>
          <p:cNvSpPr txBox="1"/>
          <p:nvPr/>
        </p:nvSpPr>
        <p:spPr>
          <a:xfrm>
            <a:off x="6096000" y="767620"/>
            <a:ext cx="4184684" cy="5262979"/>
          </a:xfrm>
          <a:prstGeom prst="rect">
            <a:avLst/>
          </a:prstGeom>
          <a:noFill/>
        </p:spPr>
        <p:txBody>
          <a:bodyPr wrap="square">
            <a:spAutoFit/>
          </a:bodyPr>
          <a:lstStyle/>
          <a:p>
            <a:pPr algn="ctr"/>
            <a:endParaRPr lang="en-US" sz="1600" dirty="0"/>
          </a:p>
          <a:p>
            <a:pPr algn="ctr"/>
            <a:r>
              <a:rPr lang="en-US" sz="1600" b="1" dirty="0">
                <a:solidFill>
                  <a:schemeClr val="bg2">
                    <a:lumMod val="25000"/>
                  </a:schemeClr>
                </a:solidFill>
              </a:rPr>
              <a:t>HELPFUL PAIN RESOURCES</a:t>
            </a:r>
          </a:p>
          <a:p>
            <a:pPr algn="ctr"/>
            <a:r>
              <a:rPr lang="en-US" sz="1600" dirty="0">
                <a:solidFill>
                  <a:schemeClr val="bg2">
                    <a:lumMod val="25000"/>
                  </a:schemeClr>
                </a:solidFill>
              </a:rPr>
              <a:t>The following websites may have information that could help you with your chronic pain.</a:t>
            </a:r>
          </a:p>
          <a:p>
            <a:pPr algn="ctr"/>
            <a:endParaRPr lang="en-US" sz="1600" dirty="0">
              <a:solidFill>
                <a:schemeClr val="bg2">
                  <a:lumMod val="25000"/>
                </a:schemeClr>
              </a:solidFill>
            </a:endParaRPr>
          </a:p>
          <a:p>
            <a:pPr algn="ctr"/>
            <a:endParaRPr lang="en-US" sz="1600" b="1" dirty="0"/>
          </a:p>
          <a:p>
            <a:pPr algn="ctr"/>
            <a:r>
              <a:rPr lang="en-US" sz="1600" b="1" u="sng" dirty="0">
                <a:solidFill>
                  <a:srgbClr val="53B997"/>
                </a:solidFill>
              </a:rPr>
              <a:t>Pain Resources from University of Florida </a:t>
            </a:r>
          </a:p>
          <a:p>
            <a:pPr algn="ctr"/>
            <a:r>
              <a:rPr lang="en-US" sz="1600" dirty="0"/>
              <a:t>Short videos with helpful tips for managing pain, including alternative therapies.</a:t>
            </a:r>
          </a:p>
          <a:p>
            <a:pPr algn="ctr"/>
            <a:endParaRPr lang="en-US" sz="1600" u="sng" dirty="0"/>
          </a:p>
          <a:p>
            <a:pPr algn="ctr"/>
            <a:endParaRPr lang="en-US" sz="1600" b="1" u="sng" dirty="0">
              <a:solidFill>
                <a:srgbClr val="0070C0"/>
              </a:solidFill>
            </a:endParaRPr>
          </a:p>
          <a:p>
            <a:pPr algn="ctr"/>
            <a:endParaRPr lang="en-US" sz="1600" b="1" u="sng" dirty="0">
              <a:solidFill>
                <a:srgbClr val="0070C0"/>
              </a:solidFill>
            </a:endParaRPr>
          </a:p>
          <a:p>
            <a:pPr algn="ctr"/>
            <a:r>
              <a:rPr lang="en-US" sz="1600" b="1" u="sng" dirty="0">
                <a:solidFill>
                  <a:srgbClr val="53B997"/>
                </a:solidFill>
              </a:rPr>
              <a:t>Pain Guide from University of Michigan</a:t>
            </a:r>
          </a:p>
          <a:p>
            <a:pPr algn="ctr"/>
            <a:r>
              <a:rPr lang="en-US" sz="1600" dirty="0"/>
              <a:t>Comprehensive and up-to-date resource for evidence-based approaches to chronic pain.</a:t>
            </a:r>
          </a:p>
          <a:p>
            <a:pPr algn="ctr"/>
            <a:endParaRPr lang="en-US" sz="1600" dirty="0"/>
          </a:p>
          <a:p>
            <a:endParaRPr lang="en-US" sz="1600" dirty="0"/>
          </a:p>
          <a:p>
            <a:endParaRPr lang="en-US" sz="1600" dirty="0"/>
          </a:p>
          <a:p>
            <a:endParaRPr lang="en-US" sz="1600" dirty="0"/>
          </a:p>
          <a:p>
            <a:r>
              <a:rPr lang="en-US" sz="1600" dirty="0"/>
              <a:t>  </a:t>
            </a:r>
          </a:p>
          <a:p>
            <a:endParaRPr lang="en-US" sz="1600" dirty="0"/>
          </a:p>
        </p:txBody>
      </p:sp>
      <p:sp>
        <p:nvSpPr>
          <p:cNvPr id="2" name="Arrow: Pentagon 1">
            <a:extLst>
              <a:ext uri="{FF2B5EF4-FFF2-40B4-BE49-F238E27FC236}">
                <a16:creationId xmlns:a16="http://schemas.microsoft.com/office/drawing/2014/main" id="{43D4E111-CFAC-3F9F-E1D6-0DD9B1C59B18}"/>
              </a:ext>
            </a:extLst>
          </p:cNvPr>
          <p:cNvSpPr/>
          <p:nvPr/>
        </p:nvSpPr>
        <p:spPr>
          <a:xfrm>
            <a:off x="7993626" y="3036883"/>
            <a:ext cx="498603" cy="281498"/>
          </a:xfrm>
          <a:prstGeom prst="homePlate">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GO</a:t>
            </a:r>
          </a:p>
        </p:txBody>
      </p:sp>
      <p:sp>
        <p:nvSpPr>
          <p:cNvPr id="5" name="Arrow: Pentagon 4">
            <a:extLst>
              <a:ext uri="{FF2B5EF4-FFF2-40B4-BE49-F238E27FC236}">
                <a16:creationId xmlns:a16="http://schemas.microsoft.com/office/drawing/2014/main" id="{C11D1ACC-FA20-0E09-4D04-9511CEA763B6}"/>
              </a:ext>
            </a:extLst>
          </p:cNvPr>
          <p:cNvSpPr/>
          <p:nvPr/>
        </p:nvSpPr>
        <p:spPr>
          <a:xfrm>
            <a:off x="7993626" y="4560890"/>
            <a:ext cx="498603" cy="281498"/>
          </a:xfrm>
          <a:prstGeom prst="homePlate">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GO</a:t>
            </a:r>
          </a:p>
        </p:txBody>
      </p:sp>
      <p:sp>
        <p:nvSpPr>
          <p:cNvPr id="6" name="Rectangle 5">
            <a:extLst>
              <a:ext uri="{FF2B5EF4-FFF2-40B4-BE49-F238E27FC236}">
                <a16:creationId xmlns:a16="http://schemas.microsoft.com/office/drawing/2014/main" id="{4EEA831A-0863-F69F-8C40-BBC9CD0D8893}"/>
              </a:ext>
            </a:extLst>
          </p:cNvPr>
          <p:cNvSpPr/>
          <p:nvPr/>
        </p:nvSpPr>
        <p:spPr>
          <a:xfrm>
            <a:off x="7699367" y="5965223"/>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extLst>
      <p:ext uri="{BB962C8B-B14F-4D97-AF65-F5344CB8AC3E}">
        <p14:creationId xmlns:p14="http://schemas.microsoft.com/office/powerpoint/2010/main" val="276904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FF23A6-6914-1A4B-EBEB-D914B95DD345}"/>
              </a:ext>
            </a:extLst>
          </p:cNvPr>
          <p:cNvPicPr>
            <a:picLocks noChangeAspect="1"/>
          </p:cNvPicPr>
          <p:nvPr/>
        </p:nvPicPr>
        <p:blipFill>
          <a:blip r:embed="rId3"/>
          <a:stretch>
            <a:fillRect/>
          </a:stretch>
        </p:blipFill>
        <p:spPr>
          <a:xfrm>
            <a:off x="5853744" y="43774"/>
            <a:ext cx="1638529" cy="543001"/>
          </a:xfrm>
          <a:prstGeom prst="rect">
            <a:avLst/>
          </a:prstGeom>
        </p:spPr>
      </p:pic>
      <p:sp>
        <p:nvSpPr>
          <p:cNvPr id="13" name="Rectangle 12">
            <a:extLst>
              <a:ext uri="{FF2B5EF4-FFF2-40B4-BE49-F238E27FC236}">
                <a16:creationId xmlns:a16="http://schemas.microsoft.com/office/drawing/2014/main" id="{06A46FCF-6125-3D2C-35AA-9AA3F5C31FC0}"/>
              </a:ext>
            </a:extLst>
          </p:cNvPr>
          <p:cNvSpPr/>
          <p:nvPr/>
        </p:nvSpPr>
        <p:spPr>
          <a:xfrm>
            <a:off x="5814832"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CAA0E572-0B4A-FF52-AA44-50F785E6536B}"/>
              </a:ext>
            </a:extLst>
          </p:cNvPr>
          <p:cNvGraphicFramePr>
            <a:graphicFrameLocks noGrp="1"/>
          </p:cNvGraphicFramePr>
          <p:nvPr>
            <p:extLst>
              <p:ext uri="{D42A27DB-BD31-4B8C-83A1-F6EECF244321}">
                <p14:modId xmlns:p14="http://schemas.microsoft.com/office/powerpoint/2010/main" val="816824250"/>
              </p:ext>
            </p:extLst>
          </p:nvPr>
        </p:nvGraphicFramePr>
        <p:xfrm>
          <a:off x="6096000" y="1119892"/>
          <a:ext cx="4184684" cy="1046480"/>
        </p:xfrm>
        <a:graphic>
          <a:graphicData uri="http://schemas.openxmlformats.org/drawingml/2006/table">
            <a:tbl>
              <a:tblPr firstRow="1" bandRow="1">
                <a:tableStyleId>{5C22544A-7EE6-4342-B048-85BDC9FD1C3A}</a:tableStyleId>
              </a:tblPr>
              <a:tblGrid>
                <a:gridCol w="3113314">
                  <a:extLst>
                    <a:ext uri="{9D8B030D-6E8A-4147-A177-3AD203B41FA5}">
                      <a16:colId xmlns:a16="http://schemas.microsoft.com/office/drawing/2014/main" val="1155744867"/>
                    </a:ext>
                  </a:extLst>
                </a:gridCol>
                <a:gridCol w="1071370">
                  <a:extLst>
                    <a:ext uri="{9D8B030D-6E8A-4147-A177-3AD203B41FA5}">
                      <a16:colId xmlns:a16="http://schemas.microsoft.com/office/drawing/2014/main" val="253630463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2">
                              <a:lumMod val="25000"/>
                            </a:schemeClr>
                          </a:solidFill>
                        </a:rPr>
                        <a:t>YOUR MYPAIN RESPONSES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solidFill>
                      <a:schemeClr val="bg1">
                        <a:lumMod val="95000"/>
                      </a:schemeClr>
                    </a:solidFill>
                  </a:tcPr>
                </a:tc>
                <a:extLst>
                  <a:ext uri="{0D108BD9-81ED-4DB2-BD59-A6C34878D82A}">
                    <a16:rowId xmlns:a16="http://schemas.microsoft.com/office/drawing/2014/main" val="1275580461"/>
                  </a:ext>
                </a:extLst>
              </a:tr>
              <a:tr h="190724">
                <a:tc>
                  <a:txBody>
                    <a:bodyPr/>
                    <a:lstStyle/>
                    <a:p>
                      <a:r>
                        <a:rPr lang="en-US" sz="1400" dirty="0"/>
                        <a:t>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Answer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85568814"/>
                  </a:ext>
                </a:extLst>
              </a:tr>
              <a:tr h="370840">
                <a:tc>
                  <a:txBody>
                    <a:bodyPr/>
                    <a:lstStyle/>
                    <a:p>
                      <a:r>
                        <a:rPr lang="en-US" sz="1400" dirty="0"/>
                        <a:t>Low back: what does it feel like?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aching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2401249"/>
                  </a:ext>
                </a:extLst>
              </a:tr>
            </a:tbl>
          </a:graphicData>
        </a:graphic>
      </p:graphicFrame>
      <p:sp>
        <p:nvSpPr>
          <p:cNvPr id="2" name="Rectangle 1">
            <a:extLst>
              <a:ext uri="{FF2B5EF4-FFF2-40B4-BE49-F238E27FC236}">
                <a16:creationId xmlns:a16="http://schemas.microsoft.com/office/drawing/2014/main" id="{85B36C66-938E-9D9B-5561-80D84EA59BDF}"/>
              </a:ext>
            </a:extLst>
          </p:cNvPr>
          <p:cNvSpPr/>
          <p:nvPr/>
        </p:nvSpPr>
        <p:spPr>
          <a:xfrm>
            <a:off x="7699367" y="5965223"/>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Tree>
    <p:extLst>
      <p:ext uri="{BB962C8B-B14F-4D97-AF65-F5344CB8AC3E}">
        <p14:creationId xmlns:p14="http://schemas.microsoft.com/office/powerpoint/2010/main" val="2540436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0">
            <a:extLst>
              <a:ext uri="{FF2B5EF4-FFF2-40B4-BE49-F238E27FC236}">
                <a16:creationId xmlns:a16="http://schemas.microsoft.com/office/drawing/2014/main" id="{17EE96EE-C9B5-DDC4-1BE8-C34AB75F3563}"/>
              </a:ext>
            </a:extLst>
          </p:cNvPr>
          <p:cNvGraphicFramePr>
            <a:graphicFrameLocks noGrp="1"/>
          </p:cNvGraphicFramePr>
          <p:nvPr>
            <p:extLst>
              <p:ext uri="{D42A27DB-BD31-4B8C-83A1-F6EECF244321}">
                <p14:modId xmlns:p14="http://schemas.microsoft.com/office/powerpoint/2010/main" val="856159704"/>
              </p:ext>
            </p:extLst>
          </p:nvPr>
        </p:nvGraphicFramePr>
        <p:xfrm>
          <a:off x="955661" y="4954482"/>
          <a:ext cx="4184684" cy="1046480"/>
        </p:xfrm>
        <a:graphic>
          <a:graphicData uri="http://schemas.openxmlformats.org/drawingml/2006/table">
            <a:tbl>
              <a:tblPr firstRow="1" bandRow="1">
                <a:tableStyleId>{5C22544A-7EE6-4342-B048-85BDC9FD1C3A}</a:tableStyleId>
              </a:tblPr>
              <a:tblGrid>
                <a:gridCol w="3113314">
                  <a:extLst>
                    <a:ext uri="{9D8B030D-6E8A-4147-A177-3AD203B41FA5}">
                      <a16:colId xmlns:a16="http://schemas.microsoft.com/office/drawing/2014/main" val="1155744867"/>
                    </a:ext>
                  </a:extLst>
                </a:gridCol>
                <a:gridCol w="1071370">
                  <a:extLst>
                    <a:ext uri="{9D8B030D-6E8A-4147-A177-3AD203B41FA5}">
                      <a16:colId xmlns:a16="http://schemas.microsoft.com/office/drawing/2014/main" val="253630463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chemeClr val="bg2">
                            <a:lumMod val="2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solidFill>
                      <a:schemeClr val="bg1">
                        <a:lumMod val="95000"/>
                      </a:schemeClr>
                    </a:solidFill>
                  </a:tcPr>
                </a:tc>
                <a:extLst>
                  <a:ext uri="{0D108BD9-81ED-4DB2-BD59-A6C34878D82A}">
                    <a16:rowId xmlns:a16="http://schemas.microsoft.com/office/drawing/2014/main" val="1275580461"/>
                  </a:ext>
                </a:extLst>
              </a:tr>
              <a:tr h="190724">
                <a:tc>
                  <a:txBody>
                    <a:bodyPr/>
                    <a:lstStyle/>
                    <a:p>
                      <a:r>
                        <a:rPr lang="en-US" sz="1400" dirty="0"/>
                        <a:t>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Answer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85568814"/>
                  </a:ext>
                </a:extLst>
              </a:tr>
              <a:tr h="370840">
                <a:tc>
                  <a:txBody>
                    <a:bodyPr/>
                    <a:lstStyle/>
                    <a:p>
                      <a:r>
                        <a:rPr lang="en-US" sz="1400" dirty="0"/>
                        <a:t>Low back: what does it feel like?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t>aching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2401249"/>
                  </a:ext>
                </a:extLst>
              </a:tr>
            </a:tbl>
          </a:graphicData>
        </a:graphic>
      </p:graphicFrame>
      <p:sp>
        <p:nvSpPr>
          <p:cNvPr id="3" name="Content Placeholder 2">
            <a:extLst>
              <a:ext uri="{FF2B5EF4-FFF2-40B4-BE49-F238E27FC236}">
                <a16:creationId xmlns:a16="http://schemas.microsoft.com/office/drawing/2014/main" id="{E6D1270F-5B97-F59F-4490-09B18ACB6AF9}"/>
              </a:ext>
            </a:extLst>
          </p:cNvPr>
          <p:cNvSpPr txBox="1">
            <a:spLocks/>
          </p:cNvSpPr>
          <p:nvPr/>
        </p:nvSpPr>
        <p:spPr>
          <a:xfrm>
            <a:off x="887309" y="652549"/>
            <a:ext cx="8506073" cy="5552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Subject: </a:t>
            </a:r>
            <a:r>
              <a:rPr lang="en-US" sz="1600" dirty="0" err="1"/>
              <a:t>MyPAIN</a:t>
            </a:r>
            <a:r>
              <a:rPr lang="en-US" sz="1600" dirty="0"/>
              <a:t> Resources &amp; Responses</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Dear [patient name]</a:t>
            </a:r>
          </a:p>
          <a:p>
            <a:pPr marL="0" indent="0">
              <a:buNone/>
            </a:pPr>
            <a:r>
              <a:rPr lang="en-US" sz="1600" dirty="0"/>
              <a:t>Thank you for completing </a:t>
            </a:r>
            <a:r>
              <a:rPr lang="en-US" sz="1600" dirty="0" err="1"/>
              <a:t>MyPAIN</a:t>
            </a:r>
            <a:r>
              <a:rPr lang="en-US" sz="1600" dirty="0"/>
              <a:t>. </a:t>
            </a:r>
          </a:p>
          <a:p>
            <a:r>
              <a:rPr lang="en-US" sz="1600" dirty="0"/>
              <a:t>Below is a summary of your responses. </a:t>
            </a:r>
          </a:p>
          <a:p>
            <a:r>
              <a:rPr lang="en-US" sz="1600" dirty="0"/>
              <a:t>You doctor has your responses, but you may want to remind them during your visit.</a:t>
            </a:r>
          </a:p>
          <a:p>
            <a:pPr marL="0" indent="0">
              <a:buNone/>
            </a:pPr>
            <a:r>
              <a:rPr lang="en-US" sz="1600" dirty="0"/>
              <a:t> </a:t>
            </a:r>
            <a:endParaRPr lang="en-US" sz="1600" b="1" dirty="0"/>
          </a:p>
          <a:p>
            <a:pPr marL="0" indent="0">
              <a:buFont typeface="Arial" panose="020B0604020202020204" pitchFamily="34" charset="0"/>
              <a:buNone/>
            </a:pPr>
            <a:r>
              <a:rPr lang="en-US" sz="1600" b="1" dirty="0"/>
              <a:t>Chronic Pain Resources</a:t>
            </a:r>
            <a:endParaRPr lang="en-US" sz="1600" dirty="0"/>
          </a:p>
          <a:p>
            <a:pPr marL="0" indent="0">
              <a:lnSpc>
                <a:spcPct val="100000"/>
              </a:lnSpc>
              <a:spcBef>
                <a:spcPts val="600"/>
              </a:spcBef>
              <a:buNone/>
            </a:pPr>
            <a:r>
              <a:rPr lang="en-US" sz="1600" b="1" u="sng" dirty="0">
                <a:solidFill>
                  <a:srgbClr val="0070C0"/>
                </a:solidFill>
              </a:rPr>
              <a:t>Pain Resources from University of Florida</a:t>
            </a:r>
            <a:r>
              <a:rPr lang="en-US" sz="1600" b="1" dirty="0">
                <a:solidFill>
                  <a:srgbClr val="0070C0"/>
                </a:solidFill>
              </a:rPr>
              <a:t>                                                                                                </a:t>
            </a:r>
            <a:r>
              <a:rPr lang="en-US" sz="1600" dirty="0"/>
              <a:t>Short videos with helpful tips for managing pain, including alternative therapies.</a:t>
            </a:r>
            <a:endParaRPr lang="en-US" sz="1600" b="1" u="sng" dirty="0">
              <a:solidFill>
                <a:srgbClr val="0070C0"/>
              </a:solidFill>
            </a:endParaRPr>
          </a:p>
          <a:p>
            <a:pPr marL="0" indent="0">
              <a:lnSpc>
                <a:spcPct val="100000"/>
              </a:lnSpc>
              <a:spcBef>
                <a:spcPts val="600"/>
              </a:spcBef>
              <a:buNone/>
            </a:pPr>
            <a:r>
              <a:rPr lang="en-US" sz="1600" b="1" u="sng" dirty="0">
                <a:solidFill>
                  <a:srgbClr val="0070C0"/>
                </a:solidFill>
              </a:rPr>
              <a:t>Pain Guide from University of Michigan</a:t>
            </a:r>
            <a:r>
              <a:rPr lang="en-US" sz="1600" b="1" dirty="0">
                <a:solidFill>
                  <a:srgbClr val="0070C0"/>
                </a:solidFill>
              </a:rPr>
              <a:t>                                                                                 </a:t>
            </a:r>
            <a:r>
              <a:rPr lang="en-US" sz="1600" dirty="0"/>
              <a:t>Comprehensive and up-to-date resource for evidence-based approaches to chronic pain.</a:t>
            </a:r>
          </a:p>
          <a:p>
            <a:pPr marL="0" indent="0">
              <a:buFont typeface="Arial" panose="020B0604020202020204" pitchFamily="34" charset="0"/>
              <a:buNone/>
            </a:pPr>
            <a:endParaRPr lang="en-US" sz="1600" b="1" dirty="0"/>
          </a:p>
          <a:p>
            <a:pPr marL="0" indent="0">
              <a:buFont typeface="Arial" panose="020B0604020202020204" pitchFamily="34" charset="0"/>
              <a:buNone/>
            </a:pPr>
            <a:r>
              <a:rPr lang="en-US" sz="1600" b="1" dirty="0" err="1"/>
              <a:t>MyPAIN</a:t>
            </a:r>
            <a:r>
              <a:rPr lang="en-US" sz="1600" b="1" dirty="0"/>
              <a:t> Responses (your copy)</a:t>
            </a:r>
          </a:p>
        </p:txBody>
      </p:sp>
    </p:spTree>
    <p:extLst>
      <p:ext uri="{BB962C8B-B14F-4D97-AF65-F5344CB8AC3E}">
        <p14:creationId xmlns:p14="http://schemas.microsoft.com/office/powerpoint/2010/main" val="19816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ACE51-6A94-7F24-07D7-E49A6C7F180A}"/>
              </a:ext>
            </a:extLst>
          </p:cNvPr>
          <p:cNvPicPr>
            <a:picLocks noChangeAspect="1"/>
          </p:cNvPicPr>
          <p:nvPr/>
        </p:nvPicPr>
        <p:blipFill>
          <a:blip r:embed="rId3"/>
          <a:stretch>
            <a:fillRect/>
          </a:stretch>
        </p:blipFill>
        <p:spPr>
          <a:xfrm>
            <a:off x="1846271" y="0"/>
            <a:ext cx="3362682" cy="6858000"/>
          </a:xfrm>
          <a:prstGeom prst="rect">
            <a:avLst/>
          </a:prstGeom>
        </p:spPr>
      </p:pic>
      <p:pic>
        <p:nvPicPr>
          <p:cNvPr id="26" name="Picture 25">
            <a:extLst>
              <a:ext uri="{FF2B5EF4-FFF2-40B4-BE49-F238E27FC236}">
                <a16:creationId xmlns:a16="http://schemas.microsoft.com/office/drawing/2014/main" id="{51FBB1C1-2201-6D2C-B38E-FC123EE81302}"/>
              </a:ext>
            </a:extLst>
          </p:cNvPr>
          <p:cNvPicPr>
            <a:picLocks noChangeAspect="1"/>
          </p:cNvPicPr>
          <p:nvPr/>
        </p:nvPicPr>
        <p:blipFill>
          <a:blip r:embed="rId4"/>
          <a:stretch>
            <a:fillRect/>
          </a:stretch>
        </p:blipFill>
        <p:spPr>
          <a:xfrm>
            <a:off x="6134912" y="43774"/>
            <a:ext cx="1214679" cy="402539"/>
          </a:xfrm>
          <a:prstGeom prst="rect">
            <a:avLst/>
          </a:prstGeom>
        </p:spPr>
      </p:pic>
      <p:sp>
        <p:nvSpPr>
          <p:cNvPr id="27" name="Rectangle 26">
            <a:extLst>
              <a:ext uri="{FF2B5EF4-FFF2-40B4-BE49-F238E27FC236}">
                <a16:creationId xmlns:a16="http://schemas.microsoft.com/office/drawing/2014/main" id="{029A2FA7-1D19-094C-7494-E5BEF25BABB7}"/>
              </a:ext>
            </a:extLst>
          </p:cNvPr>
          <p:cNvSpPr/>
          <p:nvPr/>
        </p:nvSpPr>
        <p:spPr>
          <a:xfrm>
            <a:off x="6096000"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EE31FEC-1773-DF33-DF5A-2DD1F29E2AF1}"/>
              </a:ext>
            </a:extLst>
          </p:cNvPr>
          <p:cNvSpPr txBox="1"/>
          <p:nvPr/>
        </p:nvSpPr>
        <p:spPr>
          <a:xfrm>
            <a:off x="6248343" y="653934"/>
            <a:ext cx="3775990" cy="307777"/>
          </a:xfrm>
          <a:prstGeom prst="rect">
            <a:avLst/>
          </a:prstGeom>
          <a:noFill/>
        </p:spPr>
        <p:txBody>
          <a:bodyPr wrap="square" rtlCol="0">
            <a:spAutoFit/>
          </a:bodyPr>
          <a:lstStyle/>
          <a:p>
            <a:r>
              <a:rPr lang="en-US" sz="1400" b="1" dirty="0"/>
              <a:t>Where</a:t>
            </a:r>
            <a:r>
              <a:rPr lang="en-US" sz="1400" dirty="0"/>
              <a:t> is the pain you would like to discuss?</a:t>
            </a:r>
          </a:p>
        </p:txBody>
      </p:sp>
      <p:sp>
        <p:nvSpPr>
          <p:cNvPr id="29" name="Rectangle 28">
            <a:extLst>
              <a:ext uri="{FF2B5EF4-FFF2-40B4-BE49-F238E27FC236}">
                <a16:creationId xmlns:a16="http://schemas.microsoft.com/office/drawing/2014/main" id="{8C75AE53-00B1-DAB3-7BEB-B91ADF7ABD8A}"/>
              </a:ext>
            </a:extLst>
          </p:cNvPr>
          <p:cNvSpPr/>
          <p:nvPr/>
        </p:nvSpPr>
        <p:spPr>
          <a:xfrm>
            <a:off x="6359002" y="1322090"/>
            <a:ext cx="3575717" cy="11283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Rounded Corners 29">
            <a:extLst>
              <a:ext uri="{FF2B5EF4-FFF2-40B4-BE49-F238E27FC236}">
                <a16:creationId xmlns:a16="http://schemas.microsoft.com/office/drawing/2014/main" id="{9607B0D7-397D-3E4D-BC61-ED812D761565}"/>
              </a:ext>
            </a:extLst>
          </p:cNvPr>
          <p:cNvSpPr/>
          <p:nvPr/>
        </p:nvSpPr>
        <p:spPr>
          <a:xfrm>
            <a:off x="6359000" y="1139011"/>
            <a:ext cx="3575716" cy="212131"/>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Head</a:t>
            </a:r>
          </a:p>
        </p:txBody>
      </p:sp>
      <p:sp>
        <p:nvSpPr>
          <p:cNvPr id="31" name="Rectangle: Rounded Corners 30">
            <a:extLst>
              <a:ext uri="{FF2B5EF4-FFF2-40B4-BE49-F238E27FC236}">
                <a16:creationId xmlns:a16="http://schemas.microsoft.com/office/drawing/2014/main" id="{8DE74558-1658-31AF-B315-481A882660E9}"/>
              </a:ext>
            </a:extLst>
          </p:cNvPr>
          <p:cNvSpPr/>
          <p:nvPr/>
        </p:nvSpPr>
        <p:spPr>
          <a:xfrm>
            <a:off x="6466538" y="1699977"/>
            <a:ext cx="1362789" cy="255165"/>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Aching</a:t>
            </a:r>
          </a:p>
        </p:txBody>
      </p:sp>
      <p:sp>
        <p:nvSpPr>
          <p:cNvPr id="32" name="Rectangle: Rounded Corners 31">
            <a:extLst>
              <a:ext uri="{FF2B5EF4-FFF2-40B4-BE49-F238E27FC236}">
                <a16:creationId xmlns:a16="http://schemas.microsoft.com/office/drawing/2014/main" id="{EDBED37B-B392-660C-F5DD-53AAAA3BD969}"/>
              </a:ext>
            </a:extLst>
          </p:cNvPr>
          <p:cNvSpPr/>
          <p:nvPr/>
        </p:nvSpPr>
        <p:spPr>
          <a:xfrm>
            <a:off x="7934798" y="1691808"/>
            <a:ext cx="842978" cy="232494"/>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Burning</a:t>
            </a:r>
          </a:p>
        </p:txBody>
      </p:sp>
      <p:sp>
        <p:nvSpPr>
          <p:cNvPr id="33" name="Rectangle: Rounded Corners 32">
            <a:extLst>
              <a:ext uri="{FF2B5EF4-FFF2-40B4-BE49-F238E27FC236}">
                <a16:creationId xmlns:a16="http://schemas.microsoft.com/office/drawing/2014/main" id="{2469063F-B9A5-29E1-E64B-45CC419E33C5}"/>
              </a:ext>
            </a:extLst>
          </p:cNvPr>
          <p:cNvSpPr/>
          <p:nvPr/>
        </p:nvSpPr>
        <p:spPr>
          <a:xfrm>
            <a:off x="8883246" y="2045696"/>
            <a:ext cx="968730" cy="234435"/>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Throbbing</a:t>
            </a:r>
          </a:p>
        </p:txBody>
      </p:sp>
      <p:sp>
        <p:nvSpPr>
          <p:cNvPr id="34" name="Rectangle: Rounded Corners 33">
            <a:extLst>
              <a:ext uri="{FF2B5EF4-FFF2-40B4-BE49-F238E27FC236}">
                <a16:creationId xmlns:a16="http://schemas.microsoft.com/office/drawing/2014/main" id="{878341C1-C36A-98D5-FCA4-5370B07EDF39}"/>
              </a:ext>
            </a:extLst>
          </p:cNvPr>
          <p:cNvSpPr/>
          <p:nvPr/>
        </p:nvSpPr>
        <p:spPr>
          <a:xfrm>
            <a:off x="6466539" y="2049668"/>
            <a:ext cx="1380354" cy="234435"/>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Punishing/Cruel</a:t>
            </a:r>
          </a:p>
        </p:txBody>
      </p:sp>
      <p:sp>
        <p:nvSpPr>
          <p:cNvPr id="35" name="Rectangle: Rounded Corners 34">
            <a:extLst>
              <a:ext uri="{FF2B5EF4-FFF2-40B4-BE49-F238E27FC236}">
                <a16:creationId xmlns:a16="http://schemas.microsoft.com/office/drawing/2014/main" id="{72A89537-EC22-79F2-BD20-F6E5AA02CD2F}"/>
              </a:ext>
            </a:extLst>
          </p:cNvPr>
          <p:cNvSpPr/>
          <p:nvPr/>
        </p:nvSpPr>
        <p:spPr>
          <a:xfrm>
            <a:off x="7934797" y="2045469"/>
            <a:ext cx="860545" cy="238633"/>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Stabbing</a:t>
            </a:r>
          </a:p>
        </p:txBody>
      </p:sp>
      <p:sp>
        <p:nvSpPr>
          <p:cNvPr id="36" name="Rectangle: Rounded Corners 35">
            <a:extLst>
              <a:ext uri="{FF2B5EF4-FFF2-40B4-BE49-F238E27FC236}">
                <a16:creationId xmlns:a16="http://schemas.microsoft.com/office/drawing/2014/main" id="{B943979C-DE93-E497-130A-4DC87AF6CB14}"/>
              </a:ext>
            </a:extLst>
          </p:cNvPr>
          <p:cNvSpPr/>
          <p:nvPr/>
        </p:nvSpPr>
        <p:spPr>
          <a:xfrm>
            <a:off x="8883246" y="1681641"/>
            <a:ext cx="968729" cy="244219"/>
          </a:xfrm>
          <a:prstGeom prst="round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Cramping</a:t>
            </a:r>
          </a:p>
        </p:txBody>
      </p:sp>
      <p:sp>
        <p:nvSpPr>
          <p:cNvPr id="37" name="TextBox 36">
            <a:extLst>
              <a:ext uri="{FF2B5EF4-FFF2-40B4-BE49-F238E27FC236}">
                <a16:creationId xmlns:a16="http://schemas.microsoft.com/office/drawing/2014/main" id="{46B19CCF-9A2D-29C7-80AC-B2083F2DF908}"/>
              </a:ext>
            </a:extLst>
          </p:cNvPr>
          <p:cNvSpPr txBox="1"/>
          <p:nvPr/>
        </p:nvSpPr>
        <p:spPr>
          <a:xfrm>
            <a:off x="6359001" y="1348360"/>
            <a:ext cx="2367927" cy="307777"/>
          </a:xfrm>
          <a:prstGeom prst="rect">
            <a:avLst/>
          </a:prstGeom>
          <a:noFill/>
        </p:spPr>
        <p:txBody>
          <a:bodyPr wrap="square" rtlCol="0">
            <a:spAutoFit/>
          </a:bodyPr>
          <a:lstStyle/>
          <a:p>
            <a:r>
              <a:rPr lang="en-US" sz="1400" dirty="0"/>
              <a:t>What does it feel like?</a:t>
            </a:r>
          </a:p>
        </p:txBody>
      </p:sp>
      <p:sp>
        <p:nvSpPr>
          <p:cNvPr id="38" name="Rectangle 37">
            <a:extLst>
              <a:ext uri="{FF2B5EF4-FFF2-40B4-BE49-F238E27FC236}">
                <a16:creationId xmlns:a16="http://schemas.microsoft.com/office/drawing/2014/main" id="{5F7372BB-B768-2816-11C9-EA5C7636DFD4}"/>
              </a:ext>
            </a:extLst>
          </p:cNvPr>
          <p:cNvSpPr/>
          <p:nvPr/>
        </p:nvSpPr>
        <p:spPr>
          <a:xfrm>
            <a:off x="7881663" y="6218797"/>
            <a:ext cx="805907" cy="344141"/>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Next</a:t>
            </a:r>
          </a:p>
        </p:txBody>
      </p:sp>
      <p:sp>
        <p:nvSpPr>
          <p:cNvPr id="40" name="Rectangle: Rounded Corners 39">
            <a:extLst>
              <a:ext uri="{FF2B5EF4-FFF2-40B4-BE49-F238E27FC236}">
                <a16:creationId xmlns:a16="http://schemas.microsoft.com/office/drawing/2014/main" id="{AF35D12B-F0C9-1B5A-E2E0-AE2DC926548C}"/>
              </a:ext>
            </a:extLst>
          </p:cNvPr>
          <p:cNvSpPr/>
          <p:nvPr/>
        </p:nvSpPr>
        <p:spPr>
          <a:xfrm>
            <a:off x="6350596" y="254498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Neck</a:t>
            </a:r>
          </a:p>
        </p:txBody>
      </p:sp>
      <p:sp>
        <p:nvSpPr>
          <p:cNvPr id="45" name="TextBox 44">
            <a:extLst>
              <a:ext uri="{FF2B5EF4-FFF2-40B4-BE49-F238E27FC236}">
                <a16:creationId xmlns:a16="http://schemas.microsoft.com/office/drawing/2014/main" id="{08C13B81-29CA-AAC8-8AF4-5FE1EB1D32A5}"/>
              </a:ext>
            </a:extLst>
          </p:cNvPr>
          <p:cNvSpPr txBox="1"/>
          <p:nvPr/>
        </p:nvSpPr>
        <p:spPr>
          <a:xfrm>
            <a:off x="9952648" y="78844"/>
            <a:ext cx="917495" cy="307777"/>
          </a:xfrm>
          <a:prstGeom prst="rect">
            <a:avLst/>
          </a:prstGeom>
          <a:noFill/>
        </p:spPr>
        <p:txBody>
          <a:bodyPr wrap="square" rtlCol="0">
            <a:spAutoFit/>
          </a:bodyPr>
          <a:lstStyle/>
          <a:p>
            <a:r>
              <a:rPr lang="en-US" sz="1400" dirty="0">
                <a:solidFill>
                  <a:srgbClr val="53B997"/>
                </a:solidFill>
              </a:rPr>
              <a:t>1 of 12</a:t>
            </a:r>
          </a:p>
        </p:txBody>
      </p:sp>
      <p:sp>
        <p:nvSpPr>
          <p:cNvPr id="46" name="Rectangle: Rounded Corners 45">
            <a:extLst>
              <a:ext uri="{FF2B5EF4-FFF2-40B4-BE49-F238E27FC236}">
                <a16:creationId xmlns:a16="http://schemas.microsoft.com/office/drawing/2014/main" id="{A7552148-6196-AB77-7B0E-BD75116D68B6}"/>
              </a:ext>
            </a:extLst>
          </p:cNvPr>
          <p:cNvSpPr/>
          <p:nvPr/>
        </p:nvSpPr>
        <p:spPr>
          <a:xfrm>
            <a:off x="6350596" y="286012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Shoulders</a:t>
            </a:r>
          </a:p>
        </p:txBody>
      </p:sp>
      <p:sp>
        <p:nvSpPr>
          <p:cNvPr id="47" name="Rectangle: Rounded Corners 46">
            <a:extLst>
              <a:ext uri="{FF2B5EF4-FFF2-40B4-BE49-F238E27FC236}">
                <a16:creationId xmlns:a16="http://schemas.microsoft.com/office/drawing/2014/main" id="{E7AD7303-D68A-6B8C-3B88-81BA299661B9}"/>
              </a:ext>
            </a:extLst>
          </p:cNvPr>
          <p:cNvSpPr/>
          <p:nvPr/>
        </p:nvSpPr>
        <p:spPr>
          <a:xfrm>
            <a:off x="6350596" y="317526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Elbows</a:t>
            </a:r>
          </a:p>
        </p:txBody>
      </p:sp>
      <p:sp>
        <p:nvSpPr>
          <p:cNvPr id="48" name="Rectangle: Rounded Corners 47">
            <a:extLst>
              <a:ext uri="{FF2B5EF4-FFF2-40B4-BE49-F238E27FC236}">
                <a16:creationId xmlns:a16="http://schemas.microsoft.com/office/drawing/2014/main" id="{D9654DAF-1CE7-B2CF-6911-93CDC732EE10}"/>
              </a:ext>
            </a:extLst>
          </p:cNvPr>
          <p:cNvSpPr/>
          <p:nvPr/>
        </p:nvSpPr>
        <p:spPr>
          <a:xfrm>
            <a:off x="6350596" y="380554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Back</a:t>
            </a:r>
          </a:p>
        </p:txBody>
      </p:sp>
      <p:sp>
        <p:nvSpPr>
          <p:cNvPr id="50" name="Rectangle: Rounded Corners 49">
            <a:extLst>
              <a:ext uri="{FF2B5EF4-FFF2-40B4-BE49-F238E27FC236}">
                <a16:creationId xmlns:a16="http://schemas.microsoft.com/office/drawing/2014/main" id="{8981D9EF-5184-F7AA-82FD-5E125E1C9D9F}"/>
              </a:ext>
            </a:extLst>
          </p:cNvPr>
          <p:cNvSpPr/>
          <p:nvPr/>
        </p:nvSpPr>
        <p:spPr>
          <a:xfrm>
            <a:off x="6350596" y="349040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Hands/Wrist</a:t>
            </a:r>
          </a:p>
        </p:txBody>
      </p:sp>
      <p:sp>
        <p:nvSpPr>
          <p:cNvPr id="51" name="Rectangle: Rounded Corners 50">
            <a:extLst>
              <a:ext uri="{FF2B5EF4-FFF2-40B4-BE49-F238E27FC236}">
                <a16:creationId xmlns:a16="http://schemas.microsoft.com/office/drawing/2014/main" id="{4D1DB368-24E0-9885-4A68-1C3FB98B121E}"/>
              </a:ext>
            </a:extLst>
          </p:cNvPr>
          <p:cNvSpPr/>
          <p:nvPr/>
        </p:nvSpPr>
        <p:spPr>
          <a:xfrm>
            <a:off x="6350596" y="412068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Abdomen/Pelvis</a:t>
            </a:r>
          </a:p>
        </p:txBody>
      </p:sp>
      <p:sp>
        <p:nvSpPr>
          <p:cNvPr id="53" name="Rectangle: Rounded Corners 52">
            <a:extLst>
              <a:ext uri="{FF2B5EF4-FFF2-40B4-BE49-F238E27FC236}">
                <a16:creationId xmlns:a16="http://schemas.microsoft.com/office/drawing/2014/main" id="{8621DA18-498B-63BD-B4B4-56309DBA0E83}"/>
              </a:ext>
            </a:extLst>
          </p:cNvPr>
          <p:cNvSpPr/>
          <p:nvPr/>
        </p:nvSpPr>
        <p:spPr>
          <a:xfrm>
            <a:off x="6350596" y="443582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Hips</a:t>
            </a:r>
          </a:p>
        </p:txBody>
      </p:sp>
      <p:sp>
        <p:nvSpPr>
          <p:cNvPr id="55" name="Rectangle: Rounded Corners 54">
            <a:extLst>
              <a:ext uri="{FF2B5EF4-FFF2-40B4-BE49-F238E27FC236}">
                <a16:creationId xmlns:a16="http://schemas.microsoft.com/office/drawing/2014/main" id="{D3AB1F26-54B7-52B8-E465-B72FB1F5EA2A}"/>
              </a:ext>
            </a:extLst>
          </p:cNvPr>
          <p:cNvSpPr/>
          <p:nvPr/>
        </p:nvSpPr>
        <p:spPr>
          <a:xfrm>
            <a:off x="6350596" y="475096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Knees</a:t>
            </a:r>
          </a:p>
        </p:txBody>
      </p:sp>
      <p:sp>
        <p:nvSpPr>
          <p:cNvPr id="57" name="Rectangle: Rounded Corners 56">
            <a:extLst>
              <a:ext uri="{FF2B5EF4-FFF2-40B4-BE49-F238E27FC236}">
                <a16:creationId xmlns:a16="http://schemas.microsoft.com/office/drawing/2014/main" id="{55B88EC6-63FB-DB46-98A0-08843F9FD37F}"/>
              </a:ext>
            </a:extLst>
          </p:cNvPr>
          <p:cNvSpPr/>
          <p:nvPr/>
        </p:nvSpPr>
        <p:spPr>
          <a:xfrm>
            <a:off x="6350596" y="506610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Feet/Ankles</a:t>
            </a:r>
          </a:p>
        </p:txBody>
      </p:sp>
      <p:sp>
        <p:nvSpPr>
          <p:cNvPr id="58" name="Rectangle: Rounded Corners 57">
            <a:extLst>
              <a:ext uri="{FF2B5EF4-FFF2-40B4-BE49-F238E27FC236}">
                <a16:creationId xmlns:a16="http://schemas.microsoft.com/office/drawing/2014/main" id="{116A5ECE-0E55-1AED-F2C1-A0246BA086DA}"/>
              </a:ext>
            </a:extLst>
          </p:cNvPr>
          <p:cNvSpPr/>
          <p:nvPr/>
        </p:nvSpPr>
        <p:spPr>
          <a:xfrm>
            <a:off x="6350596" y="5381245"/>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Everywhere</a:t>
            </a:r>
          </a:p>
        </p:txBody>
      </p:sp>
      <p:sp>
        <p:nvSpPr>
          <p:cNvPr id="59" name="Rectangle: Rounded Corners 58">
            <a:extLst>
              <a:ext uri="{FF2B5EF4-FFF2-40B4-BE49-F238E27FC236}">
                <a16:creationId xmlns:a16="http://schemas.microsoft.com/office/drawing/2014/main" id="{326E75ED-11F9-6233-E713-E55CA49F6DEE}"/>
              </a:ext>
            </a:extLst>
          </p:cNvPr>
          <p:cNvSpPr/>
          <p:nvPr/>
        </p:nvSpPr>
        <p:spPr>
          <a:xfrm>
            <a:off x="6350596" y="5696380"/>
            <a:ext cx="3571485" cy="2273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Other, please describe</a:t>
            </a:r>
          </a:p>
        </p:txBody>
      </p:sp>
      <p:sp>
        <p:nvSpPr>
          <p:cNvPr id="60" name="TextBox 59">
            <a:extLst>
              <a:ext uri="{FF2B5EF4-FFF2-40B4-BE49-F238E27FC236}">
                <a16:creationId xmlns:a16="http://schemas.microsoft.com/office/drawing/2014/main" id="{F5327B2E-18C9-46B6-B85A-F520AF71CC58}"/>
              </a:ext>
            </a:extLst>
          </p:cNvPr>
          <p:cNvSpPr txBox="1"/>
          <p:nvPr/>
        </p:nvSpPr>
        <p:spPr>
          <a:xfrm>
            <a:off x="10074316" y="1063510"/>
            <a:ext cx="674157" cy="307777"/>
          </a:xfrm>
          <a:prstGeom prst="rect">
            <a:avLst/>
          </a:prstGeom>
          <a:noFill/>
        </p:spPr>
        <p:txBody>
          <a:bodyPr wrap="square" rtlCol="0">
            <a:spAutoFit/>
          </a:bodyPr>
          <a:lstStyle/>
          <a:p>
            <a:pPr algn="ctr"/>
            <a:r>
              <a:rPr lang="en-US" sz="1400" dirty="0"/>
              <a:t>Head</a:t>
            </a:r>
          </a:p>
        </p:txBody>
      </p:sp>
      <p:sp>
        <p:nvSpPr>
          <p:cNvPr id="61" name="TextBox 60">
            <a:extLst>
              <a:ext uri="{FF2B5EF4-FFF2-40B4-BE49-F238E27FC236}">
                <a16:creationId xmlns:a16="http://schemas.microsoft.com/office/drawing/2014/main" id="{5B7EAF9D-30AD-662E-E2B5-3DDBAB453666}"/>
              </a:ext>
            </a:extLst>
          </p:cNvPr>
          <p:cNvSpPr txBox="1"/>
          <p:nvPr/>
        </p:nvSpPr>
        <p:spPr>
          <a:xfrm>
            <a:off x="10091883" y="5043754"/>
            <a:ext cx="674157" cy="307777"/>
          </a:xfrm>
          <a:prstGeom prst="rect">
            <a:avLst/>
          </a:prstGeom>
          <a:noFill/>
        </p:spPr>
        <p:txBody>
          <a:bodyPr wrap="square" rtlCol="0">
            <a:spAutoFit/>
          </a:bodyPr>
          <a:lstStyle/>
          <a:p>
            <a:pPr algn="ctr"/>
            <a:r>
              <a:rPr lang="en-US" sz="1400" dirty="0"/>
              <a:t>Foot</a:t>
            </a:r>
          </a:p>
        </p:txBody>
      </p:sp>
      <p:cxnSp>
        <p:nvCxnSpPr>
          <p:cNvPr id="63" name="Straight Arrow Connector 62">
            <a:extLst>
              <a:ext uri="{FF2B5EF4-FFF2-40B4-BE49-F238E27FC236}">
                <a16:creationId xmlns:a16="http://schemas.microsoft.com/office/drawing/2014/main" id="{144AE318-4BB9-3C7F-0EFF-995B4C783EB6}"/>
              </a:ext>
            </a:extLst>
          </p:cNvPr>
          <p:cNvCxnSpPr>
            <a:stCxn id="60" idx="2"/>
            <a:endCxn id="61" idx="0"/>
          </p:cNvCxnSpPr>
          <p:nvPr/>
        </p:nvCxnSpPr>
        <p:spPr>
          <a:xfrm>
            <a:off x="10411395" y="1371287"/>
            <a:ext cx="17567" cy="3672467"/>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descr="Man with solid fill">
            <a:extLst>
              <a:ext uri="{FF2B5EF4-FFF2-40B4-BE49-F238E27FC236}">
                <a16:creationId xmlns:a16="http://schemas.microsoft.com/office/drawing/2014/main" id="{6D96E0EF-324A-9EF4-A016-226DD18B32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06432" y="2613432"/>
            <a:ext cx="842975" cy="842975"/>
          </a:xfrm>
          <a:prstGeom prst="rect">
            <a:avLst/>
          </a:prstGeom>
        </p:spPr>
      </p:pic>
    </p:spTree>
    <p:extLst>
      <p:ext uri="{BB962C8B-B14F-4D97-AF65-F5344CB8AC3E}">
        <p14:creationId xmlns:p14="http://schemas.microsoft.com/office/powerpoint/2010/main" val="45893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A0557-5AC3-6FE3-4CAA-33F192C54CAD}"/>
              </a:ext>
            </a:extLst>
          </p:cNvPr>
          <p:cNvPicPr>
            <a:picLocks noChangeAspect="1"/>
          </p:cNvPicPr>
          <p:nvPr/>
        </p:nvPicPr>
        <p:blipFill>
          <a:blip r:embed="rId3"/>
          <a:stretch>
            <a:fillRect/>
          </a:stretch>
        </p:blipFill>
        <p:spPr>
          <a:xfrm>
            <a:off x="641479" y="0"/>
            <a:ext cx="4669605" cy="6858000"/>
          </a:xfrm>
          <a:prstGeom prst="rect">
            <a:avLst/>
          </a:prstGeom>
        </p:spPr>
      </p:pic>
      <p:pic>
        <p:nvPicPr>
          <p:cNvPr id="16" name="Picture 15">
            <a:extLst>
              <a:ext uri="{FF2B5EF4-FFF2-40B4-BE49-F238E27FC236}">
                <a16:creationId xmlns:a16="http://schemas.microsoft.com/office/drawing/2014/main" id="{BDBB4CE4-B9CC-EF61-5282-A44BDCDB45AD}"/>
              </a:ext>
            </a:extLst>
          </p:cNvPr>
          <p:cNvPicPr>
            <a:picLocks noChangeAspect="1"/>
          </p:cNvPicPr>
          <p:nvPr/>
        </p:nvPicPr>
        <p:blipFill>
          <a:blip r:embed="rId4"/>
          <a:stretch>
            <a:fillRect/>
          </a:stretch>
        </p:blipFill>
        <p:spPr>
          <a:xfrm>
            <a:off x="6534540" y="43774"/>
            <a:ext cx="1638529" cy="543001"/>
          </a:xfrm>
          <a:prstGeom prst="rect">
            <a:avLst/>
          </a:prstGeom>
        </p:spPr>
      </p:pic>
      <p:sp>
        <p:nvSpPr>
          <p:cNvPr id="17" name="Rectangle 16">
            <a:extLst>
              <a:ext uri="{FF2B5EF4-FFF2-40B4-BE49-F238E27FC236}">
                <a16:creationId xmlns:a16="http://schemas.microsoft.com/office/drawing/2014/main" id="{7D06C7B2-FBC6-4234-4363-814C95E9758B}"/>
              </a:ext>
            </a:extLst>
          </p:cNvPr>
          <p:cNvSpPr/>
          <p:nvPr/>
        </p:nvSpPr>
        <p:spPr>
          <a:xfrm>
            <a:off x="6534540"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8BA121A-08CF-36B6-7EB8-BAF3A4DDD7F5}"/>
              </a:ext>
            </a:extLst>
          </p:cNvPr>
          <p:cNvSpPr txBox="1"/>
          <p:nvPr/>
        </p:nvSpPr>
        <p:spPr>
          <a:xfrm>
            <a:off x="6690782" y="1067320"/>
            <a:ext cx="4299625" cy="338554"/>
          </a:xfrm>
          <a:prstGeom prst="rect">
            <a:avLst/>
          </a:prstGeom>
          <a:noFill/>
        </p:spPr>
        <p:txBody>
          <a:bodyPr wrap="square" rtlCol="0">
            <a:spAutoFit/>
          </a:bodyPr>
          <a:lstStyle/>
          <a:p>
            <a:r>
              <a:rPr lang="en-US" sz="1600" dirty="0"/>
              <a:t>Over the past 7 days...</a:t>
            </a:r>
          </a:p>
        </p:txBody>
      </p:sp>
      <p:pic>
        <p:nvPicPr>
          <p:cNvPr id="22" name="Picture 21">
            <a:extLst>
              <a:ext uri="{FF2B5EF4-FFF2-40B4-BE49-F238E27FC236}">
                <a16:creationId xmlns:a16="http://schemas.microsoft.com/office/drawing/2014/main" id="{1A8C8E14-CB19-5473-AA3C-10267AA16417}"/>
              </a:ext>
            </a:extLst>
          </p:cNvPr>
          <p:cNvPicPr>
            <a:picLocks noChangeAspect="1"/>
          </p:cNvPicPr>
          <p:nvPr/>
        </p:nvPicPr>
        <p:blipFill>
          <a:blip r:embed="rId5"/>
          <a:stretch>
            <a:fillRect/>
          </a:stretch>
        </p:blipFill>
        <p:spPr>
          <a:xfrm>
            <a:off x="6668589" y="2108300"/>
            <a:ext cx="4344013" cy="543001"/>
          </a:xfrm>
          <a:prstGeom prst="rect">
            <a:avLst/>
          </a:prstGeom>
        </p:spPr>
      </p:pic>
      <p:pic>
        <p:nvPicPr>
          <p:cNvPr id="23" name="Picture 22">
            <a:extLst>
              <a:ext uri="{FF2B5EF4-FFF2-40B4-BE49-F238E27FC236}">
                <a16:creationId xmlns:a16="http://schemas.microsoft.com/office/drawing/2014/main" id="{5E918B80-AB7F-5EB7-2112-C75F1852CB2B}"/>
              </a:ext>
            </a:extLst>
          </p:cNvPr>
          <p:cNvPicPr>
            <a:picLocks noChangeAspect="1"/>
          </p:cNvPicPr>
          <p:nvPr/>
        </p:nvPicPr>
        <p:blipFill>
          <a:blip r:embed="rId5"/>
          <a:stretch>
            <a:fillRect/>
          </a:stretch>
        </p:blipFill>
        <p:spPr>
          <a:xfrm>
            <a:off x="6668589" y="3106429"/>
            <a:ext cx="4344013" cy="543001"/>
          </a:xfrm>
          <a:prstGeom prst="rect">
            <a:avLst/>
          </a:prstGeom>
        </p:spPr>
      </p:pic>
      <p:pic>
        <p:nvPicPr>
          <p:cNvPr id="24" name="Picture 23">
            <a:extLst>
              <a:ext uri="{FF2B5EF4-FFF2-40B4-BE49-F238E27FC236}">
                <a16:creationId xmlns:a16="http://schemas.microsoft.com/office/drawing/2014/main" id="{61B26F4E-4825-A617-C53C-CD3F68488E0F}"/>
              </a:ext>
            </a:extLst>
          </p:cNvPr>
          <p:cNvPicPr>
            <a:picLocks noChangeAspect="1"/>
          </p:cNvPicPr>
          <p:nvPr/>
        </p:nvPicPr>
        <p:blipFill>
          <a:blip r:embed="rId5"/>
          <a:stretch>
            <a:fillRect/>
          </a:stretch>
        </p:blipFill>
        <p:spPr>
          <a:xfrm>
            <a:off x="6668589" y="4077309"/>
            <a:ext cx="4344013" cy="543001"/>
          </a:xfrm>
          <a:prstGeom prst="rect">
            <a:avLst/>
          </a:prstGeom>
        </p:spPr>
      </p:pic>
      <p:sp>
        <p:nvSpPr>
          <p:cNvPr id="25" name="Rectangle 24">
            <a:extLst>
              <a:ext uri="{FF2B5EF4-FFF2-40B4-BE49-F238E27FC236}">
                <a16:creationId xmlns:a16="http://schemas.microsoft.com/office/drawing/2014/main" id="{B8B756D1-5F5B-704E-D790-7BEC3CD1906A}"/>
              </a:ext>
            </a:extLst>
          </p:cNvPr>
          <p:cNvSpPr/>
          <p:nvPr/>
        </p:nvSpPr>
        <p:spPr>
          <a:xfrm>
            <a:off x="8818403"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26" name="Rectangle 25">
            <a:extLst>
              <a:ext uri="{FF2B5EF4-FFF2-40B4-BE49-F238E27FC236}">
                <a16:creationId xmlns:a16="http://schemas.microsoft.com/office/drawing/2014/main" id="{810BB6BE-51CE-E650-9110-6CA6ABBE6979}"/>
              </a:ext>
            </a:extLst>
          </p:cNvPr>
          <p:cNvSpPr/>
          <p:nvPr/>
        </p:nvSpPr>
        <p:spPr>
          <a:xfrm>
            <a:off x="7477109"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7" name="TextBox 26">
            <a:extLst>
              <a:ext uri="{FF2B5EF4-FFF2-40B4-BE49-F238E27FC236}">
                <a16:creationId xmlns:a16="http://schemas.microsoft.com/office/drawing/2014/main" id="{C21E0CFD-7843-0669-901D-A7CCFF15A439}"/>
              </a:ext>
            </a:extLst>
          </p:cNvPr>
          <p:cNvSpPr txBox="1"/>
          <p:nvPr/>
        </p:nvSpPr>
        <p:spPr>
          <a:xfrm>
            <a:off x="10064968" y="215953"/>
            <a:ext cx="903248" cy="338554"/>
          </a:xfrm>
          <a:prstGeom prst="rect">
            <a:avLst/>
          </a:prstGeom>
          <a:noFill/>
        </p:spPr>
        <p:txBody>
          <a:bodyPr wrap="square" rtlCol="0">
            <a:spAutoFit/>
          </a:bodyPr>
          <a:lstStyle/>
          <a:p>
            <a:r>
              <a:rPr lang="en-US" sz="1600" dirty="0">
                <a:solidFill>
                  <a:srgbClr val="53B997"/>
                </a:solidFill>
              </a:rPr>
              <a:t>2 of 12</a:t>
            </a:r>
          </a:p>
        </p:txBody>
      </p:sp>
      <p:sp>
        <p:nvSpPr>
          <p:cNvPr id="19" name="TextBox 18">
            <a:extLst>
              <a:ext uri="{FF2B5EF4-FFF2-40B4-BE49-F238E27FC236}">
                <a16:creationId xmlns:a16="http://schemas.microsoft.com/office/drawing/2014/main" id="{7EC1FB87-C057-A507-4C95-41A47B14C215}"/>
              </a:ext>
            </a:extLst>
          </p:cNvPr>
          <p:cNvSpPr txBox="1"/>
          <p:nvPr/>
        </p:nvSpPr>
        <p:spPr>
          <a:xfrm>
            <a:off x="6712977" y="1785701"/>
            <a:ext cx="4299625" cy="338554"/>
          </a:xfrm>
          <a:prstGeom prst="rect">
            <a:avLst/>
          </a:prstGeom>
          <a:solidFill>
            <a:schemeClr val="bg1"/>
          </a:solidFill>
        </p:spPr>
        <p:txBody>
          <a:bodyPr wrap="square" rtlCol="0">
            <a:spAutoFit/>
          </a:bodyPr>
          <a:lstStyle/>
          <a:p>
            <a:r>
              <a:rPr lang="en-US" sz="1600" dirty="0"/>
              <a:t>How intense was your </a:t>
            </a:r>
            <a:r>
              <a:rPr lang="en-US" sz="1600" b="1" dirty="0"/>
              <a:t>pain</a:t>
            </a:r>
            <a:r>
              <a:rPr lang="en-US" sz="1600" dirty="0"/>
              <a:t> </a:t>
            </a:r>
            <a:r>
              <a:rPr lang="en-US" sz="1600" b="1" dirty="0"/>
              <a:t>at its worst</a:t>
            </a:r>
            <a:r>
              <a:rPr lang="en-US" sz="1600" dirty="0"/>
              <a:t>?</a:t>
            </a:r>
          </a:p>
        </p:txBody>
      </p:sp>
      <p:sp>
        <p:nvSpPr>
          <p:cNvPr id="20" name="TextBox 19">
            <a:extLst>
              <a:ext uri="{FF2B5EF4-FFF2-40B4-BE49-F238E27FC236}">
                <a16:creationId xmlns:a16="http://schemas.microsoft.com/office/drawing/2014/main" id="{6FBE85BF-8D2D-8CDB-661E-67E6D106D3FC}"/>
              </a:ext>
            </a:extLst>
          </p:cNvPr>
          <p:cNvSpPr txBox="1"/>
          <p:nvPr/>
        </p:nvSpPr>
        <p:spPr>
          <a:xfrm>
            <a:off x="6668589" y="2800312"/>
            <a:ext cx="4299625" cy="338554"/>
          </a:xfrm>
          <a:prstGeom prst="rect">
            <a:avLst/>
          </a:prstGeom>
          <a:solidFill>
            <a:schemeClr val="bg1"/>
          </a:solidFill>
        </p:spPr>
        <p:txBody>
          <a:bodyPr wrap="square" rtlCol="0">
            <a:spAutoFit/>
          </a:bodyPr>
          <a:lstStyle/>
          <a:p>
            <a:r>
              <a:rPr lang="en-US" sz="1600" dirty="0"/>
              <a:t>How intense was your </a:t>
            </a:r>
            <a:r>
              <a:rPr lang="en-US" sz="1600" b="1" dirty="0"/>
              <a:t>average pain</a:t>
            </a:r>
            <a:r>
              <a:rPr lang="en-US" sz="1600" dirty="0"/>
              <a:t>?</a:t>
            </a:r>
          </a:p>
        </p:txBody>
      </p:sp>
      <p:sp>
        <p:nvSpPr>
          <p:cNvPr id="21" name="TextBox 20">
            <a:extLst>
              <a:ext uri="{FF2B5EF4-FFF2-40B4-BE49-F238E27FC236}">
                <a16:creationId xmlns:a16="http://schemas.microsoft.com/office/drawing/2014/main" id="{1563993F-BF9F-8697-7A25-D6BD11B73184}"/>
              </a:ext>
            </a:extLst>
          </p:cNvPr>
          <p:cNvSpPr txBox="1"/>
          <p:nvPr/>
        </p:nvSpPr>
        <p:spPr>
          <a:xfrm>
            <a:off x="6668589" y="3788343"/>
            <a:ext cx="4299625" cy="338554"/>
          </a:xfrm>
          <a:prstGeom prst="rect">
            <a:avLst/>
          </a:prstGeom>
          <a:solidFill>
            <a:schemeClr val="bg1"/>
          </a:solidFill>
        </p:spPr>
        <p:txBody>
          <a:bodyPr wrap="square" rtlCol="0">
            <a:spAutoFit/>
          </a:bodyPr>
          <a:lstStyle/>
          <a:p>
            <a:r>
              <a:rPr lang="en-US" sz="1600" dirty="0"/>
              <a:t>What is your level of </a:t>
            </a:r>
            <a:r>
              <a:rPr lang="en-US" sz="1600" b="1" dirty="0"/>
              <a:t>pain</a:t>
            </a:r>
            <a:r>
              <a:rPr lang="en-US" sz="1600" dirty="0"/>
              <a:t> </a:t>
            </a:r>
            <a:r>
              <a:rPr lang="en-US" sz="1600" b="1" dirty="0"/>
              <a:t>right now</a:t>
            </a:r>
            <a:r>
              <a:rPr lang="en-US" sz="1600" dirty="0"/>
              <a:t>?</a:t>
            </a:r>
          </a:p>
        </p:txBody>
      </p:sp>
    </p:spTree>
    <p:extLst>
      <p:ext uri="{BB962C8B-B14F-4D97-AF65-F5344CB8AC3E}">
        <p14:creationId xmlns:p14="http://schemas.microsoft.com/office/powerpoint/2010/main" val="94437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79E8C-A5E0-4713-4122-1DD9099F1401}"/>
              </a:ext>
            </a:extLst>
          </p:cNvPr>
          <p:cNvSpPr txBox="1"/>
          <p:nvPr/>
        </p:nvSpPr>
        <p:spPr>
          <a:xfrm>
            <a:off x="1921818" y="1331057"/>
            <a:ext cx="5339897" cy="58477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4F81BD">
                    <a:lumMod val="75000"/>
                  </a:srgbClr>
                </a:solidFill>
                <a:effectLst/>
                <a:uLnTx/>
                <a:uFillTx/>
                <a:latin typeface="BlairMdITC TT-Medium"/>
                <a:ea typeface="+mn-ea"/>
                <a:cs typeface="BlairMdITC TT-Medium"/>
              </a:rPr>
              <a:t>Insert Header</a:t>
            </a:r>
            <a:endParaRPr kumimoji="0" lang="en-US" sz="1800" b="0" i="0" u="none" strike="noStrike" kern="1200" cap="none" spc="0" normalizeH="0" baseline="0" noProof="0" dirty="0">
              <a:ln>
                <a:noFill/>
              </a:ln>
              <a:solidFill>
                <a:srgbClr val="4F81BD">
                  <a:lumMod val="75000"/>
                </a:srgbClr>
              </a:solidFill>
              <a:effectLst/>
              <a:uLnTx/>
              <a:uFillTx/>
              <a:latin typeface="BlairMdITC TT-Medium"/>
              <a:ea typeface="+mn-ea"/>
              <a:cs typeface="BlairMdITC TT-Medium"/>
            </a:endParaRPr>
          </a:p>
        </p:txBody>
      </p:sp>
      <p:pic>
        <p:nvPicPr>
          <p:cNvPr id="5" name="Picture 4">
            <a:extLst>
              <a:ext uri="{FF2B5EF4-FFF2-40B4-BE49-F238E27FC236}">
                <a16:creationId xmlns:a16="http://schemas.microsoft.com/office/drawing/2014/main" id="{2EA8C6AD-E3F7-E29C-EBB2-1926F449AE8A}"/>
              </a:ext>
            </a:extLst>
          </p:cNvPr>
          <p:cNvPicPr>
            <a:picLocks noChangeAspect="1"/>
          </p:cNvPicPr>
          <p:nvPr/>
        </p:nvPicPr>
        <p:blipFill>
          <a:blip r:embed="rId3"/>
          <a:stretch>
            <a:fillRect/>
          </a:stretch>
        </p:blipFill>
        <p:spPr>
          <a:xfrm>
            <a:off x="1270000" y="-10551"/>
            <a:ext cx="3691965" cy="6844217"/>
          </a:xfrm>
          <a:prstGeom prst="rect">
            <a:avLst/>
          </a:prstGeom>
        </p:spPr>
      </p:pic>
      <p:pic>
        <p:nvPicPr>
          <p:cNvPr id="21" name="Picture 20">
            <a:extLst>
              <a:ext uri="{FF2B5EF4-FFF2-40B4-BE49-F238E27FC236}">
                <a16:creationId xmlns:a16="http://schemas.microsoft.com/office/drawing/2014/main" id="{289E733D-E20D-344C-30D8-28DA42052A9B}"/>
              </a:ext>
            </a:extLst>
          </p:cNvPr>
          <p:cNvPicPr>
            <a:picLocks noChangeAspect="1"/>
          </p:cNvPicPr>
          <p:nvPr/>
        </p:nvPicPr>
        <p:blipFill>
          <a:blip r:embed="rId4"/>
          <a:stretch>
            <a:fillRect/>
          </a:stretch>
        </p:blipFill>
        <p:spPr>
          <a:xfrm>
            <a:off x="6114998" y="43774"/>
            <a:ext cx="1638529" cy="543001"/>
          </a:xfrm>
          <a:prstGeom prst="rect">
            <a:avLst/>
          </a:prstGeom>
        </p:spPr>
      </p:pic>
      <p:sp>
        <p:nvSpPr>
          <p:cNvPr id="22" name="Rectangle 21">
            <a:extLst>
              <a:ext uri="{FF2B5EF4-FFF2-40B4-BE49-F238E27FC236}">
                <a16:creationId xmlns:a16="http://schemas.microsoft.com/office/drawing/2014/main" id="{F5FBCDE5-AB22-BE66-4217-DBADE4F51060}"/>
              </a:ext>
            </a:extLst>
          </p:cNvPr>
          <p:cNvSpPr/>
          <p:nvPr/>
        </p:nvSpPr>
        <p:spPr>
          <a:xfrm>
            <a:off x="6076086"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FA17D16-29ED-C98F-A17D-8036D736AD77}"/>
              </a:ext>
            </a:extLst>
          </p:cNvPr>
          <p:cNvSpPr txBox="1"/>
          <p:nvPr/>
        </p:nvSpPr>
        <p:spPr>
          <a:xfrm>
            <a:off x="6249046" y="1407642"/>
            <a:ext cx="4299625" cy="584775"/>
          </a:xfrm>
          <a:prstGeom prst="rect">
            <a:avLst/>
          </a:prstGeom>
          <a:noFill/>
        </p:spPr>
        <p:txBody>
          <a:bodyPr wrap="square" rtlCol="0">
            <a:spAutoFit/>
          </a:bodyPr>
          <a:lstStyle/>
          <a:p>
            <a:r>
              <a:rPr lang="en-US" sz="1600" dirty="0"/>
              <a:t>How much did pain i</a:t>
            </a:r>
            <a:r>
              <a:rPr lang="en-US" sz="1600" i="1" dirty="0"/>
              <a:t>nterfere</a:t>
            </a:r>
            <a:r>
              <a:rPr lang="en-US" sz="1600" dirty="0"/>
              <a:t> with your </a:t>
            </a:r>
          </a:p>
          <a:p>
            <a:r>
              <a:rPr lang="en-US" sz="1600" b="1" dirty="0"/>
              <a:t>day to day activities?</a:t>
            </a:r>
          </a:p>
        </p:txBody>
      </p:sp>
      <p:sp>
        <p:nvSpPr>
          <p:cNvPr id="25" name="Rectangle 24">
            <a:extLst>
              <a:ext uri="{FF2B5EF4-FFF2-40B4-BE49-F238E27FC236}">
                <a16:creationId xmlns:a16="http://schemas.microsoft.com/office/drawing/2014/main" id="{68821B3C-E6A4-65F3-5829-49B0E565CC6B}"/>
              </a:ext>
            </a:extLst>
          </p:cNvPr>
          <p:cNvSpPr/>
          <p:nvPr/>
        </p:nvSpPr>
        <p:spPr>
          <a:xfrm>
            <a:off x="8398861"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26" name="Rectangle 25">
            <a:extLst>
              <a:ext uri="{FF2B5EF4-FFF2-40B4-BE49-F238E27FC236}">
                <a16:creationId xmlns:a16="http://schemas.microsoft.com/office/drawing/2014/main" id="{3C559161-E763-3A64-D791-B31FB6FBEB7B}"/>
              </a:ext>
            </a:extLst>
          </p:cNvPr>
          <p:cNvSpPr/>
          <p:nvPr/>
        </p:nvSpPr>
        <p:spPr>
          <a:xfrm>
            <a:off x="7057567"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7" name="TextBox 26">
            <a:extLst>
              <a:ext uri="{FF2B5EF4-FFF2-40B4-BE49-F238E27FC236}">
                <a16:creationId xmlns:a16="http://schemas.microsoft.com/office/drawing/2014/main" id="{5231A422-5DF3-BF3E-FBB0-AE9EE508B588}"/>
              </a:ext>
            </a:extLst>
          </p:cNvPr>
          <p:cNvSpPr txBox="1"/>
          <p:nvPr/>
        </p:nvSpPr>
        <p:spPr>
          <a:xfrm>
            <a:off x="6249046" y="2573984"/>
            <a:ext cx="4299625" cy="584775"/>
          </a:xfrm>
          <a:prstGeom prst="rect">
            <a:avLst/>
          </a:prstGeom>
          <a:noFill/>
        </p:spPr>
        <p:txBody>
          <a:bodyPr wrap="square" rtlCol="0">
            <a:spAutoFit/>
          </a:bodyPr>
          <a:lstStyle/>
          <a:p>
            <a:r>
              <a:rPr lang="en-US" sz="1600" dirty="0"/>
              <a:t>How much did pain </a:t>
            </a:r>
            <a:r>
              <a:rPr lang="en-US" sz="1600" i="1" dirty="0"/>
              <a:t>interfere</a:t>
            </a:r>
            <a:r>
              <a:rPr lang="en-US" sz="1600" dirty="0"/>
              <a:t> with your</a:t>
            </a:r>
          </a:p>
          <a:p>
            <a:r>
              <a:rPr lang="en-US" sz="1600" b="1" dirty="0"/>
              <a:t>work around the home?</a:t>
            </a:r>
          </a:p>
        </p:txBody>
      </p:sp>
      <p:sp>
        <p:nvSpPr>
          <p:cNvPr id="28" name="TextBox 27">
            <a:extLst>
              <a:ext uri="{FF2B5EF4-FFF2-40B4-BE49-F238E27FC236}">
                <a16:creationId xmlns:a16="http://schemas.microsoft.com/office/drawing/2014/main" id="{441F8321-609C-5310-D003-16FD0A90FC3C}"/>
              </a:ext>
            </a:extLst>
          </p:cNvPr>
          <p:cNvSpPr txBox="1"/>
          <p:nvPr/>
        </p:nvSpPr>
        <p:spPr>
          <a:xfrm>
            <a:off x="6249046" y="3749960"/>
            <a:ext cx="4299625" cy="584775"/>
          </a:xfrm>
          <a:prstGeom prst="rect">
            <a:avLst/>
          </a:prstGeom>
          <a:noFill/>
        </p:spPr>
        <p:txBody>
          <a:bodyPr wrap="square" rtlCol="0">
            <a:spAutoFit/>
          </a:bodyPr>
          <a:lstStyle/>
          <a:p>
            <a:r>
              <a:rPr lang="en-US" sz="1600" dirty="0"/>
              <a:t>How much did pain i</a:t>
            </a:r>
            <a:r>
              <a:rPr lang="en-US" sz="1600" i="1" dirty="0"/>
              <a:t>nterfere</a:t>
            </a:r>
            <a:r>
              <a:rPr lang="en-US" sz="1600" dirty="0"/>
              <a:t> with your </a:t>
            </a:r>
          </a:p>
          <a:p>
            <a:r>
              <a:rPr lang="en-US" sz="1600" b="1" dirty="0"/>
              <a:t>ability to participate in social activities?</a:t>
            </a:r>
          </a:p>
        </p:txBody>
      </p:sp>
      <p:sp>
        <p:nvSpPr>
          <p:cNvPr id="29" name="TextBox 28">
            <a:extLst>
              <a:ext uri="{FF2B5EF4-FFF2-40B4-BE49-F238E27FC236}">
                <a16:creationId xmlns:a16="http://schemas.microsoft.com/office/drawing/2014/main" id="{13B7134F-9C15-0532-3CC8-EE81DC152D18}"/>
              </a:ext>
            </a:extLst>
          </p:cNvPr>
          <p:cNvSpPr txBox="1"/>
          <p:nvPr/>
        </p:nvSpPr>
        <p:spPr>
          <a:xfrm>
            <a:off x="6249046" y="4981923"/>
            <a:ext cx="4299625" cy="584775"/>
          </a:xfrm>
          <a:prstGeom prst="rect">
            <a:avLst/>
          </a:prstGeom>
          <a:noFill/>
        </p:spPr>
        <p:txBody>
          <a:bodyPr wrap="square" rtlCol="0">
            <a:spAutoFit/>
          </a:bodyPr>
          <a:lstStyle/>
          <a:p>
            <a:r>
              <a:rPr lang="en-US" sz="1600" dirty="0"/>
              <a:t>How much did pain </a:t>
            </a:r>
            <a:r>
              <a:rPr lang="en-US" sz="1600" i="1" dirty="0"/>
              <a:t>interfere</a:t>
            </a:r>
            <a:r>
              <a:rPr lang="en-US" sz="1600" dirty="0"/>
              <a:t> with your </a:t>
            </a:r>
          </a:p>
          <a:p>
            <a:r>
              <a:rPr lang="en-US" sz="1600" b="1" dirty="0"/>
              <a:t>household chores?</a:t>
            </a:r>
          </a:p>
        </p:txBody>
      </p:sp>
      <p:pic>
        <p:nvPicPr>
          <p:cNvPr id="30" name="Picture 29">
            <a:extLst>
              <a:ext uri="{FF2B5EF4-FFF2-40B4-BE49-F238E27FC236}">
                <a16:creationId xmlns:a16="http://schemas.microsoft.com/office/drawing/2014/main" id="{F0491DFF-833F-4B09-8885-7550A0618D26}"/>
              </a:ext>
            </a:extLst>
          </p:cNvPr>
          <p:cNvPicPr>
            <a:picLocks noChangeAspect="1"/>
          </p:cNvPicPr>
          <p:nvPr/>
        </p:nvPicPr>
        <p:blipFill>
          <a:blip r:embed="rId5"/>
          <a:stretch>
            <a:fillRect/>
          </a:stretch>
        </p:blipFill>
        <p:spPr>
          <a:xfrm>
            <a:off x="6249046" y="1960494"/>
            <a:ext cx="4299626" cy="496544"/>
          </a:xfrm>
          <a:prstGeom prst="rect">
            <a:avLst/>
          </a:prstGeom>
        </p:spPr>
      </p:pic>
      <p:pic>
        <p:nvPicPr>
          <p:cNvPr id="31" name="Picture 30">
            <a:extLst>
              <a:ext uri="{FF2B5EF4-FFF2-40B4-BE49-F238E27FC236}">
                <a16:creationId xmlns:a16="http://schemas.microsoft.com/office/drawing/2014/main" id="{B3A4DE5A-B4C7-4C2A-A779-0EF02C65F5ED}"/>
              </a:ext>
            </a:extLst>
          </p:cNvPr>
          <p:cNvPicPr>
            <a:picLocks noChangeAspect="1"/>
          </p:cNvPicPr>
          <p:nvPr/>
        </p:nvPicPr>
        <p:blipFill>
          <a:blip r:embed="rId5"/>
          <a:stretch>
            <a:fillRect/>
          </a:stretch>
        </p:blipFill>
        <p:spPr>
          <a:xfrm>
            <a:off x="6249046" y="3112908"/>
            <a:ext cx="4299626" cy="496544"/>
          </a:xfrm>
          <a:prstGeom prst="rect">
            <a:avLst/>
          </a:prstGeom>
        </p:spPr>
      </p:pic>
      <p:pic>
        <p:nvPicPr>
          <p:cNvPr id="32" name="Picture 31">
            <a:extLst>
              <a:ext uri="{FF2B5EF4-FFF2-40B4-BE49-F238E27FC236}">
                <a16:creationId xmlns:a16="http://schemas.microsoft.com/office/drawing/2014/main" id="{9D111160-1E59-A9AD-919F-1D965EE76B2B}"/>
              </a:ext>
            </a:extLst>
          </p:cNvPr>
          <p:cNvPicPr>
            <a:picLocks noChangeAspect="1"/>
          </p:cNvPicPr>
          <p:nvPr/>
        </p:nvPicPr>
        <p:blipFill>
          <a:blip r:embed="rId5"/>
          <a:stretch>
            <a:fillRect/>
          </a:stretch>
        </p:blipFill>
        <p:spPr>
          <a:xfrm>
            <a:off x="6249046" y="4324124"/>
            <a:ext cx="4299626" cy="496544"/>
          </a:xfrm>
          <a:prstGeom prst="rect">
            <a:avLst/>
          </a:prstGeom>
        </p:spPr>
      </p:pic>
      <p:pic>
        <p:nvPicPr>
          <p:cNvPr id="33" name="Picture 32">
            <a:extLst>
              <a:ext uri="{FF2B5EF4-FFF2-40B4-BE49-F238E27FC236}">
                <a16:creationId xmlns:a16="http://schemas.microsoft.com/office/drawing/2014/main" id="{29B5F1E1-919E-72E2-EDDA-10CFF636B40F}"/>
              </a:ext>
            </a:extLst>
          </p:cNvPr>
          <p:cNvPicPr>
            <a:picLocks noChangeAspect="1"/>
          </p:cNvPicPr>
          <p:nvPr/>
        </p:nvPicPr>
        <p:blipFill>
          <a:blip r:embed="rId5"/>
          <a:stretch>
            <a:fillRect/>
          </a:stretch>
        </p:blipFill>
        <p:spPr>
          <a:xfrm>
            <a:off x="6249046" y="5515252"/>
            <a:ext cx="4299626" cy="496544"/>
          </a:xfrm>
          <a:prstGeom prst="rect">
            <a:avLst/>
          </a:prstGeom>
        </p:spPr>
      </p:pic>
      <p:sp>
        <p:nvSpPr>
          <p:cNvPr id="34" name="TextBox 33">
            <a:extLst>
              <a:ext uri="{FF2B5EF4-FFF2-40B4-BE49-F238E27FC236}">
                <a16:creationId xmlns:a16="http://schemas.microsoft.com/office/drawing/2014/main" id="{FFF7B588-7E81-2912-8A56-9F8C93720D3B}"/>
              </a:ext>
            </a:extLst>
          </p:cNvPr>
          <p:cNvSpPr txBox="1"/>
          <p:nvPr/>
        </p:nvSpPr>
        <p:spPr>
          <a:xfrm>
            <a:off x="9645426" y="215953"/>
            <a:ext cx="903248" cy="338554"/>
          </a:xfrm>
          <a:prstGeom prst="rect">
            <a:avLst/>
          </a:prstGeom>
          <a:noFill/>
        </p:spPr>
        <p:txBody>
          <a:bodyPr wrap="square" rtlCol="0">
            <a:spAutoFit/>
          </a:bodyPr>
          <a:lstStyle/>
          <a:p>
            <a:r>
              <a:rPr lang="en-US" sz="1600" dirty="0">
                <a:solidFill>
                  <a:srgbClr val="53B997"/>
                </a:solidFill>
              </a:rPr>
              <a:t>3 of 12</a:t>
            </a:r>
          </a:p>
        </p:txBody>
      </p:sp>
      <p:sp>
        <p:nvSpPr>
          <p:cNvPr id="3" name="TextBox 2">
            <a:extLst>
              <a:ext uri="{FF2B5EF4-FFF2-40B4-BE49-F238E27FC236}">
                <a16:creationId xmlns:a16="http://schemas.microsoft.com/office/drawing/2014/main" id="{8CB1DE5F-11FB-0B66-9FAA-F86C5BED824D}"/>
              </a:ext>
            </a:extLst>
          </p:cNvPr>
          <p:cNvSpPr txBox="1"/>
          <p:nvPr/>
        </p:nvSpPr>
        <p:spPr>
          <a:xfrm>
            <a:off x="6249045" y="841053"/>
            <a:ext cx="4299625" cy="338554"/>
          </a:xfrm>
          <a:prstGeom prst="rect">
            <a:avLst/>
          </a:prstGeom>
          <a:noFill/>
        </p:spPr>
        <p:txBody>
          <a:bodyPr wrap="square" rtlCol="0">
            <a:spAutoFit/>
          </a:bodyPr>
          <a:lstStyle/>
          <a:p>
            <a:r>
              <a:rPr lang="en-US" sz="1600" dirty="0"/>
              <a:t>Over the past 7 days...</a:t>
            </a:r>
          </a:p>
        </p:txBody>
      </p:sp>
    </p:spTree>
    <p:extLst>
      <p:ext uri="{BB962C8B-B14F-4D97-AF65-F5344CB8AC3E}">
        <p14:creationId xmlns:p14="http://schemas.microsoft.com/office/powerpoint/2010/main" val="322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917200-C1DA-D908-F2B5-1CB2503C559C}"/>
              </a:ext>
            </a:extLst>
          </p:cNvPr>
          <p:cNvPicPr>
            <a:picLocks noChangeAspect="1"/>
          </p:cNvPicPr>
          <p:nvPr/>
        </p:nvPicPr>
        <p:blipFill>
          <a:blip r:embed="rId3"/>
          <a:stretch>
            <a:fillRect/>
          </a:stretch>
        </p:blipFill>
        <p:spPr>
          <a:xfrm>
            <a:off x="743350" y="0"/>
            <a:ext cx="4832819" cy="6858000"/>
          </a:xfrm>
          <a:prstGeom prst="rect">
            <a:avLst/>
          </a:prstGeom>
        </p:spPr>
      </p:pic>
      <p:pic>
        <p:nvPicPr>
          <p:cNvPr id="18" name="Picture 17">
            <a:extLst>
              <a:ext uri="{FF2B5EF4-FFF2-40B4-BE49-F238E27FC236}">
                <a16:creationId xmlns:a16="http://schemas.microsoft.com/office/drawing/2014/main" id="{967C711A-3409-5153-6314-74E22097FECF}"/>
              </a:ext>
            </a:extLst>
          </p:cNvPr>
          <p:cNvPicPr>
            <a:picLocks noChangeAspect="1"/>
          </p:cNvPicPr>
          <p:nvPr/>
        </p:nvPicPr>
        <p:blipFill>
          <a:blip r:embed="rId4"/>
          <a:stretch>
            <a:fillRect/>
          </a:stretch>
        </p:blipFill>
        <p:spPr>
          <a:xfrm>
            <a:off x="6399478" y="43774"/>
            <a:ext cx="1638529" cy="543001"/>
          </a:xfrm>
          <a:prstGeom prst="rect">
            <a:avLst/>
          </a:prstGeom>
        </p:spPr>
      </p:pic>
      <p:sp>
        <p:nvSpPr>
          <p:cNvPr id="19" name="Rectangle 18">
            <a:extLst>
              <a:ext uri="{FF2B5EF4-FFF2-40B4-BE49-F238E27FC236}">
                <a16:creationId xmlns:a16="http://schemas.microsoft.com/office/drawing/2014/main" id="{97B19BEF-CC8D-94D6-F410-90BCFB7DF257}"/>
              </a:ext>
            </a:extLst>
          </p:cNvPr>
          <p:cNvSpPr/>
          <p:nvPr/>
        </p:nvSpPr>
        <p:spPr>
          <a:xfrm>
            <a:off x="6360566"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5F22A7-3477-0D34-CA0D-6E2ECFA22CAF}"/>
              </a:ext>
            </a:extLst>
          </p:cNvPr>
          <p:cNvSpPr txBox="1"/>
          <p:nvPr/>
        </p:nvSpPr>
        <p:spPr>
          <a:xfrm>
            <a:off x="6533529" y="953527"/>
            <a:ext cx="4299625" cy="338554"/>
          </a:xfrm>
          <a:prstGeom prst="rect">
            <a:avLst/>
          </a:prstGeom>
          <a:noFill/>
        </p:spPr>
        <p:txBody>
          <a:bodyPr wrap="square" rtlCol="0">
            <a:spAutoFit/>
          </a:bodyPr>
          <a:lstStyle/>
          <a:p>
            <a:r>
              <a:rPr lang="en-US" sz="1600" dirty="0"/>
              <a:t>Over the past 7 days…</a:t>
            </a:r>
          </a:p>
        </p:txBody>
      </p:sp>
      <p:sp>
        <p:nvSpPr>
          <p:cNvPr id="21" name="TextBox 20">
            <a:extLst>
              <a:ext uri="{FF2B5EF4-FFF2-40B4-BE49-F238E27FC236}">
                <a16:creationId xmlns:a16="http://schemas.microsoft.com/office/drawing/2014/main" id="{1A4E7CC5-440D-9974-3BD2-21E5C8373733}"/>
              </a:ext>
            </a:extLst>
          </p:cNvPr>
          <p:cNvSpPr txBox="1"/>
          <p:nvPr/>
        </p:nvSpPr>
        <p:spPr>
          <a:xfrm>
            <a:off x="6533526" y="1554747"/>
            <a:ext cx="4299625" cy="584775"/>
          </a:xfrm>
          <a:prstGeom prst="rect">
            <a:avLst/>
          </a:prstGeom>
          <a:noFill/>
        </p:spPr>
        <p:txBody>
          <a:bodyPr wrap="square" rtlCol="0">
            <a:spAutoFit/>
          </a:bodyPr>
          <a:lstStyle/>
          <a:p>
            <a:r>
              <a:rPr lang="en-US" sz="1600" dirty="0"/>
              <a:t>How much did pain </a:t>
            </a:r>
            <a:r>
              <a:rPr lang="en-US" sz="1600" i="1" dirty="0"/>
              <a:t>interfere </a:t>
            </a:r>
            <a:r>
              <a:rPr lang="en-US" sz="1600" dirty="0"/>
              <a:t>with </a:t>
            </a:r>
          </a:p>
          <a:p>
            <a:r>
              <a:rPr lang="en-US" sz="1600" b="1" dirty="0"/>
              <a:t>things you usually do for fun?</a:t>
            </a:r>
          </a:p>
        </p:txBody>
      </p:sp>
      <p:sp>
        <p:nvSpPr>
          <p:cNvPr id="22" name="Rectangle 21">
            <a:extLst>
              <a:ext uri="{FF2B5EF4-FFF2-40B4-BE49-F238E27FC236}">
                <a16:creationId xmlns:a16="http://schemas.microsoft.com/office/drawing/2014/main" id="{EAC58ABF-8DF0-48A3-B771-7294231FE264}"/>
              </a:ext>
            </a:extLst>
          </p:cNvPr>
          <p:cNvSpPr/>
          <p:nvPr/>
        </p:nvSpPr>
        <p:spPr>
          <a:xfrm>
            <a:off x="8683341"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23" name="Rectangle 22">
            <a:extLst>
              <a:ext uri="{FF2B5EF4-FFF2-40B4-BE49-F238E27FC236}">
                <a16:creationId xmlns:a16="http://schemas.microsoft.com/office/drawing/2014/main" id="{6C7B6E12-8D02-AF0C-48B7-8A2E3B3C60E1}"/>
              </a:ext>
            </a:extLst>
          </p:cNvPr>
          <p:cNvSpPr/>
          <p:nvPr/>
        </p:nvSpPr>
        <p:spPr>
          <a:xfrm>
            <a:off x="7342047"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4" name="TextBox 23">
            <a:extLst>
              <a:ext uri="{FF2B5EF4-FFF2-40B4-BE49-F238E27FC236}">
                <a16:creationId xmlns:a16="http://schemas.microsoft.com/office/drawing/2014/main" id="{A414A510-6AB2-334C-67C5-C1DAB05B016E}"/>
              </a:ext>
            </a:extLst>
          </p:cNvPr>
          <p:cNvSpPr txBox="1"/>
          <p:nvPr/>
        </p:nvSpPr>
        <p:spPr>
          <a:xfrm>
            <a:off x="6487078" y="2720701"/>
            <a:ext cx="4299625" cy="584775"/>
          </a:xfrm>
          <a:prstGeom prst="rect">
            <a:avLst/>
          </a:prstGeom>
          <a:noFill/>
        </p:spPr>
        <p:txBody>
          <a:bodyPr wrap="square" rtlCol="0">
            <a:spAutoFit/>
          </a:bodyPr>
          <a:lstStyle/>
          <a:p>
            <a:r>
              <a:rPr lang="en-US" sz="1600" dirty="0"/>
              <a:t>How much did pain</a:t>
            </a:r>
            <a:r>
              <a:rPr lang="en-US" sz="1600" i="1" dirty="0"/>
              <a:t> interfere </a:t>
            </a:r>
            <a:r>
              <a:rPr lang="en-US" sz="1600" dirty="0"/>
              <a:t>with your </a:t>
            </a:r>
          </a:p>
          <a:p>
            <a:r>
              <a:rPr lang="en-US" sz="1600" b="1" dirty="0"/>
              <a:t>enjoyment of social activities?</a:t>
            </a:r>
          </a:p>
        </p:txBody>
      </p:sp>
      <p:sp>
        <p:nvSpPr>
          <p:cNvPr id="25" name="TextBox 24">
            <a:extLst>
              <a:ext uri="{FF2B5EF4-FFF2-40B4-BE49-F238E27FC236}">
                <a16:creationId xmlns:a16="http://schemas.microsoft.com/office/drawing/2014/main" id="{FD6AF634-75D6-0128-E280-870B5A2DA788}"/>
              </a:ext>
            </a:extLst>
          </p:cNvPr>
          <p:cNvSpPr txBox="1"/>
          <p:nvPr/>
        </p:nvSpPr>
        <p:spPr>
          <a:xfrm>
            <a:off x="6487077" y="3905713"/>
            <a:ext cx="4299625" cy="584775"/>
          </a:xfrm>
          <a:prstGeom prst="rect">
            <a:avLst/>
          </a:prstGeom>
          <a:noFill/>
        </p:spPr>
        <p:txBody>
          <a:bodyPr wrap="square" rtlCol="0">
            <a:spAutoFit/>
          </a:bodyPr>
          <a:lstStyle/>
          <a:p>
            <a:r>
              <a:rPr lang="en-US" sz="1600" dirty="0"/>
              <a:t>How much did pain </a:t>
            </a:r>
            <a:r>
              <a:rPr lang="en-US" sz="1600" i="1" dirty="0"/>
              <a:t>interfere</a:t>
            </a:r>
            <a:r>
              <a:rPr lang="en-US" sz="1600" dirty="0"/>
              <a:t> with your </a:t>
            </a:r>
          </a:p>
          <a:p>
            <a:r>
              <a:rPr lang="en-US" sz="1600" b="1" dirty="0"/>
              <a:t>enjoyment of life?</a:t>
            </a:r>
          </a:p>
        </p:txBody>
      </p:sp>
      <p:sp>
        <p:nvSpPr>
          <p:cNvPr id="26" name="TextBox 25">
            <a:extLst>
              <a:ext uri="{FF2B5EF4-FFF2-40B4-BE49-F238E27FC236}">
                <a16:creationId xmlns:a16="http://schemas.microsoft.com/office/drawing/2014/main" id="{CA0E4706-6BA6-2B33-E92E-EE934188AC90}"/>
              </a:ext>
            </a:extLst>
          </p:cNvPr>
          <p:cNvSpPr txBox="1"/>
          <p:nvPr/>
        </p:nvSpPr>
        <p:spPr>
          <a:xfrm>
            <a:off x="6533526" y="4961084"/>
            <a:ext cx="4299625" cy="584775"/>
          </a:xfrm>
          <a:prstGeom prst="rect">
            <a:avLst/>
          </a:prstGeom>
          <a:noFill/>
        </p:spPr>
        <p:txBody>
          <a:bodyPr wrap="square" rtlCol="0">
            <a:spAutoFit/>
          </a:bodyPr>
          <a:lstStyle/>
          <a:p>
            <a:r>
              <a:rPr lang="en-US" sz="1600" dirty="0"/>
              <a:t>How much did pain </a:t>
            </a:r>
            <a:r>
              <a:rPr lang="en-US" sz="1600" i="1" dirty="0"/>
              <a:t>interfere</a:t>
            </a:r>
            <a:r>
              <a:rPr lang="en-US" sz="1600" dirty="0"/>
              <a:t> with your </a:t>
            </a:r>
          </a:p>
          <a:p>
            <a:r>
              <a:rPr lang="en-US" sz="1600" b="1" dirty="0"/>
              <a:t>family life?</a:t>
            </a:r>
          </a:p>
        </p:txBody>
      </p:sp>
      <p:pic>
        <p:nvPicPr>
          <p:cNvPr id="27" name="Picture 26">
            <a:extLst>
              <a:ext uri="{FF2B5EF4-FFF2-40B4-BE49-F238E27FC236}">
                <a16:creationId xmlns:a16="http://schemas.microsoft.com/office/drawing/2014/main" id="{E27BE2C3-9A34-DABA-61A0-D36B10E4C689}"/>
              </a:ext>
            </a:extLst>
          </p:cNvPr>
          <p:cNvPicPr>
            <a:picLocks noChangeAspect="1"/>
          </p:cNvPicPr>
          <p:nvPr/>
        </p:nvPicPr>
        <p:blipFill>
          <a:blip r:embed="rId5"/>
          <a:stretch>
            <a:fillRect/>
          </a:stretch>
        </p:blipFill>
        <p:spPr>
          <a:xfrm>
            <a:off x="6533526" y="2088938"/>
            <a:ext cx="4299626" cy="496544"/>
          </a:xfrm>
          <a:prstGeom prst="rect">
            <a:avLst/>
          </a:prstGeom>
        </p:spPr>
      </p:pic>
      <p:pic>
        <p:nvPicPr>
          <p:cNvPr id="28" name="Picture 27">
            <a:extLst>
              <a:ext uri="{FF2B5EF4-FFF2-40B4-BE49-F238E27FC236}">
                <a16:creationId xmlns:a16="http://schemas.microsoft.com/office/drawing/2014/main" id="{4B00EC95-F541-FFCE-AA6E-8903E7CB6F82}"/>
              </a:ext>
            </a:extLst>
          </p:cNvPr>
          <p:cNvPicPr>
            <a:picLocks noChangeAspect="1"/>
          </p:cNvPicPr>
          <p:nvPr/>
        </p:nvPicPr>
        <p:blipFill>
          <a:blip r:embed="rId5"/>
          <a:stretch>
            <a:fillRect/>
          </a:stretch>
        </p:blipFill>
        <p:spPr>
          <a:xfrm>
            <a:off x="6533526" y="3241357"/>
            <a:ext cx="4299626" cy="496544"/>
          </a:xfrm>
          <a:prstGeom prst="rect">
            <a:avLst/>
          </a:prstGeom>
        </p:spPr>
      </p:pic>
      <p:pic>
        <p:nvPicPr>
          <p:cNvPr id="29" name="Picture 28">
            <a:extLst>
              <a:ext uri="{FF2B5EF4-FFF2-40B4-BE49-F238E27FC236}">
                <a16:creationId xmlns:a16="http://schemas.microsoft.com/office/drawing/2014/main" id="{BD150E54-C0D1-EEA1-5E02-95373C78038A}"/>
              </a:ext>
            </a:extLst>
          </p:cNvPr>
          <p:cNvPicPr>
            <a:picLocks noChangeAspect="1"/>
          </p:cNvPicPr>
          <p:nvPr/>
        </p:nvPicPr>
        <p:blipFill>
          <a:blip r:embed="rId5"/>
          <a:stretch>
            <a:fillRect/>
          </a:stretch>
        </p:blipFill>
        <p:spPr>
          <a:xfrm>
            <a:off x="6533526" y="4433915"/>
            <a:ext cx="4299626" cy="496544"/>
          </a:xfrm>
          <a:prstGeom prst="rect">
            <a:avLst/>
          </a:prstGeom>
        </p:spPr>
      </p:pic>
      <p:pic>
        <p:nvPicPr>
          <p:cNvPr id="30" name="Picture 29">
            <a:extLst>
              <a:ext uri="{FF2B5EF4-FFF2-40B4-BE49-F238E27FC236}">
                <a16:creationId xmlns:a16="http://schemas.microsoft.com/office/drawing/2014/main" id="{A88BCFB5-1FB5-0328-6200-E7D94E089053}"/>
              </a:ext>
            </a:extLst>
          </p:cNvPr>
          <p:cNvPicPr>
            <a:picLocks noChangeAspect="1"/>
          </p:cNvPicPr>
          <p:nvPr/>
        </p:nvPicPr>
        <p:blipFill>
          <a:blip r:embed="rId5"/>
          <a:stretch>
            <a:fillRect/>
          </a:stretch>
        </p:blipFill>
        <p:spPr>
          <a:xfrm>
            <a:off x="6533526" y="5494413"/>
            <a:ext cx="4299626" cy="496544"/>
          </a:xfrm>
          <a:prstGeom prst="rect">
            <a:avLst/>
          </a:prstGeom>
        </p:spPr>
      </p:pic>
      <p:sp>
        <p:nvSpPr>
          <p:cNvPr id="31" name="TextBox 30">
            <a:extLst>
              <a:ext uri="{FF2B5EF4-FFF2-40B4-BE49-F238E27FC236}">
                <a16:creationId xmlns:a16="http://schemas.microsoft.com/office/drawing/2014/main" id="{283267BB-C86F-6B86-B950-A656363B17F3}"/>
              </a:ext>
            </a:extLst>
          </p:cNvPr>
          <p:cNvSpPr txBox="1"/>
          <p:nvPr/>
        </p:nvSpPr>
        <p:spPr>
          <a:xfrm>
            <a:off x="9929906" y="215953"/>
            <a:ext cx="903248" cy="338554"/>
          </a:xfrm>
          <a:prstGeom prst="rect">
            <a:avLst/>
          </a:prstGeom>
          <a:noFill/>
        </p:spPr>
        <p:txBody>
          <a:bodyPr wrap="square" rtlCol="0">
            <a:spAutoFit/>
          </a:bodyPr>
          <a:lstStyle/>
          <a:p>
            <a:r>
              <a:rPr lang="en-US" sz="1600" dirty="0">
                <a:solidFill>
                  <a:srgbClr val="53B997"/>
                </a:solidFill>
              </a:rPr>
              <a:t>4 of 12</a:t>
            </a:r>
          </a:p>
        </p:txBody>
      </p:sp>
    </p:spTree>
    <p:extLst>
      <p:ext uri="{BB962C8B-B14F-4D97-AF65-F5344CB8AC3E}">
        <p14:creationId xmlns:p14="http://schemas.microsoft.com/office/powerpoint/2010/main" val="189077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A3285A-D570-E7B6-CD7A-D198C9BEB503}"/>
              </a:ext>
            </a:extLst>
          </p:cNvPr>
          <p:cNvPicPr>
            <a:picLocks noChangeAspect="1"/>
          </p:cNvPicPr>
          <p:nvPr/>
        </p:nvPicPr>
        <p:blipFill>
          <a:blip r:embed="rId3"/>
          <a:stretch>
            <a:fillRect/>
          </a:stretch>
        </p:blipFill>
        <p:spPr>
          <a:xfrm>
            <a:off x="865583" y="0"/>
            <a:ext cx="4656382" cy="6858000"/>
          </a:xfrm>
          <a:prstGeom prst="rect">
            <a:avLst/>
          </a:prstGeom>
        </p:spPr>
      </p:pic>
      <p:pic>
        <p:nvPicPr>
          <p:cNvPr id="4" name="Picture 3">
            <a:extLst>
              <a:ext uri="{FF2B5EF4-FFF2-40B4-BE49-F238E27FC236}">
                <a16:creationId xmlns:a16="http://schemas.microsoft.com/office/drawing/2014/main" id="{95318C98-9170-F882-78E2-8380BAFBB2F2}"/>
              </a:ext>
            </a:extLst>
          </p:cNvPr>
          <p:cNvPicPr>
            <a:picLocks noChangeAspect="1"/>
          </p:cNvPicPr>
          <p:nvPr/>
        </p:nvPicPr>
        <p:blipFill>
          <a:blip r:embed="rId4"/>
          <a:stretch>
            <a:fillRect/>
          </a:stretch>
        </p:blipFill>
        <p:spPr>
          <a:xfrm>
            <a:off x="6507264" y="43774"/>
            <a:ext cx="1638529" cy="543001"/>
          </a:xfrm>
          <a:prstGeom prst="rect">
            <a:avLst/>
          </a:prstGeom>
        </p:spPr>
      </p:pic>
      <p:sp>
        <p:nvSpPr>
          <p:cNvPr id="5" name="Rectangle 4">
            <a:extLst>
              <a:ext uri="{FF2B5EF4-FFF2-40B4-BE49-F238E27FC236}">
                <a16:creationId xmlns:a16="http://schemas.microsoft.com/office/drawing/2014/main" id="{6DDC2536-906D-8EEE-A406-AAF53886D8EC}"/>
              </a:ext>
            </a:extLst>
          </p:cNvPr>
          <p:cNvSpPr/>
          <p:nvPr/>
        </p:nvSpPr>
        <p:spPr>
          <a:xfrm>
            <a:off x="6468352"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4DA7C1-0BA8-D18E-576F-DF23B2481754}"/>
              </a:ext>
            </a:extLst>
          </p:cNvPr>
          <p:cNvSpPr txBox="1"/>
          <p:nvPr/>
        </p:nvSpPr>
        <p:spPr>
          <a:xfrm>
            <a:off x="6641315" y="754482"/>
            <a:ext cx="4601180" cy="338554"/>
          </a:xfrm>
          <a:prstGeom prst="rect">
            <a:avLst/>
          </a:prstGeom>
          <a:noFill/>
        </p:spPr>
        <p:txBody>
          <a:bodyPr wrap="square" rtlCol="0">
            <a:spAutoFit/>
          </a:bodyPr>
          <a:lstStyle/>
          <a:p>
            <a:r>
              <a:rPr lang="en-US" sz="1600" dirty="0"/>
              <a:t>What </a:t>
            </a:r>
            <a:r>
              <a:rPr lang="en-US" sz="1600" b="1" dirty="0"/>
              <a:t>medications </a:t>
            </a:r>
            <a:r>
              <a:rPr lang="en-US" sz="1600" dirty="0"/>
              <a:t>have you tried for pain?</a:t>
            </a:r>
          </a:p>
        </p:txBody>
      </p:sp>
      <p:sp>
        <p:nvSpPr>
          <p:cNvPr id="7" name="Rectangle 6">
            <a:extLst>
              <a:ext uri="{FF2B5EF4-FFF2-40B4-BE49-F238E27FC236}">
                <a16:creationId xmlns:a16="http://schemas.microsoft.com/office/drawing/2014/main" id="{195359FB-8B37-0A70-2017-8BC4DEF0E9EB}"/>
              </a:ext>
            </a:extLst>
          </p:cNvPr>
          <p:cNvSpPr/>
          <p:nvPr/>
        </p:nvSpPr>
        <p:spPr>
          <a:xfrm>
            <a:off x="8898701"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8" name="Rectangle 7">
            <a:extLst>
              <a:ext uri="{FF2B5EF4-FFF2-40B4-BE49-F238E27FC236}">
                <a16:creationId xmlns:a16="http://schemas.microsoft.com/office/drawing/2014/main" id="{1954EF9D-2576-0647-4587-E5D6332B9F0E}"/>
              </a:ext>
            </a:extLst>
          </p:cNvPr>
          <p:cNvSpPr/>
          <p:nvPr/>
        </p:nvSpPr>
        <p:spPr>
          <a:xfrm>
            <a:off x="7557407"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13" name="TextBox 12">
            <a:extLst>
              <a:ext uri="{FF2B5EF4-FFF2-40B4-BE49-F238E27FC236}">
                <a16:creationId xmlns:a16="http://schemas.microsoft.com/office/drawing/2014/main" id="{74E446A6-801B-8419-3B5D-1726FF52FD39}"/>
              </a:ext>
            </a:extLst>
          </p:cNvPr>
          <p:cNvSpPr txBox="1"/>
          <p:nvPr/>
        </p:nvSpPr>
        <p:spPr>
          <a:xfrm>
            <a:off x="10037692" y="215953"/>
            <a:ext cx="903248" cy="338554"/>
          </a:xfrm>
          <a:prstGeom prst="rect">
            <a:avLst/>
          </a:prstGeom>
          <a:noFill/>
        </p:spPr>
        <p:txBody>
          <a:bodyPr wrap="square" rtlCol="0">
            <a:spAutoFit/>
          </a:bodyPr>
          <a:lstStyle/>
          <a:p>
            <a:r>
              <a:rPr lang="en-US" sz="1600" dirty="0">
                <a:solidFill>
                  <a:srgbClr val="53B997"/>
                </a:solidFill>
              </a:rPr>
              <a:t>5 of 12</a:t>
            </a:r>
          </a:p>
        </p:txBody>
      </p:sp>
      <p:sp>
        <p:nvSpPr>
          <p:cNvPr id="16" name="Rectangle: Rounded Corners 15">
            <a:extLst>
              <a:ext uri="{FF2B5EF4-FFF2-40B4-BE49-F238E27FC236}">
                <a16:creationId xmlns:a16="http://schemas.microsoft.com/office/drawing/2014/main" id="{9C3AD663-D269-A0B5-F8ED-67E48F6B2208}"/>
              </a:ext>
            </a:extLst>
          </p:cNvPr>
          <p:cNvSpPr/>
          <p:nvPr/>
        </p:nvSpPr>
        <p:spPr>
          <a:xfrm>
            <a:off x="6690960" y="2828954"/>
            <a:ext cx="4203780" cy="60240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Prescription nerve pain </a:t>
            </a:r>
            <a:r>
              <a:rPr lang="en-US" sz="1600" dirty="0">
                <a:solidFill>
                  <a:schemeClr val="tx1"/>
                </a:solidFill>
              </a:rPr>
              <a:t>medication </a:t>
            </a:r>
          </a:p>
          <a:p>
            <a:r>
              <a:rPr lang="en-US" sz="1600" dirty="0">
                <a:solidFill>
                  <a:schemeClr val="tx1"/>
                </a:solidFill>
              </a:rPr>
              <a:t>(such as Lyrica, Neurontin, or Cymbalta)</a:t>
            </a:r>
          </a:p>
        </p:txBody>
      </p:sp>
      <p:sp>
        <p:nvSpPr>
          <p:cNvPr id="17" name="Rectangle: Rounded Corners 16">
            <a:extLst>
              <a:ext uri="{FF2B5EF4-FFF2-40B4-BE49-F238E27FC236}">
                <a16:creationId xmlns:a16="http://schemas.microsoft.com/office/drawing/2014/main" id="{3CA68E71-C216-CFA3-8ED3-239BE1FA20FC}"/>
              </a:ext>
            </a:extLst>
          </p:cNvPr>
          <p:cNvSpPr/>
          <p:nvPr/>
        </p:nvSpPr>
        <p:spPr>
          <a:xfrm>
            <a:off x="6690960" y="1234035"/>
            <a:ext cx="4219542" cy="821239"/>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Over-the-counter</a:t>
            </a:r>
            <a:r>
              <a:rPr lang="en-US" sz="1600" dirty="0">
                <a:solidFill>
                  <a:schemeClr val="tx1"/>
                </a:solidFill>
              </a:rPr>
              <a:t> pain reliever</a:t>
            </a:r>
          </a:p>
          <a:p>
            <a:r>
              <a:rPr lang="en-US" sz="1600" dirty="0">
                <a:solidFill>
                  <a:schemeClr val="tx1"/>
                </a:solidFill>
              </a:rPr>
              <a:t>(such as Advil, Aleve, Aspirin, Ibuprofen, Motrin, or Tylenol)</a:t>
            </a:r>
          </a:p>
        </p:txBody>
      </p:sp>
      <p:sp>
        <p:nvSpPr>
          <p:cNvPr id="18" name="Rectangle: Rounded Corners 17">
            <a:extLst>
              <a:ext uri="{FF2B5EF4-FFF2-40B4-BE49-F238E27FC236}">
                <a16:creationId xmlns:a16="http://schemas.microsoft.com/office/drawing/2014/main" id="{262CEA1E-43DE-F68D-BA45-CC9BB6B13725}"/>
              </a:ext>
            </a:extLst>
          </p:cNvPr>
          <p:cNvSpPr/>
          <p:nvPr/>
        </p:nvSpPr>
        <p:spPr>
          <a:xfrm>
            <a:off x="6690960" y="4091056"/>
            <a:ext cx="4219542" cy="71220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Prescription opioid </a:t>
            </a:r>
            <a:r>
              <a:rPr lang="en-US" sz="1600" dirty="0">
                <a:solidFill>
                  <a:schemeClr val="tx1"/>
                </a:solidFill>
              </a:rPr>
              <a:t>medication </a:t>
            </a:r>
          </a:p>
          <a:p>
            <a:r>
              <a:rPr lang="en-US" sz="1600" dirty="0">
                <a:solidFill>
                  <a:schemeClr val="tx1"/>
                </a:solidFill>
              </a:rPr>
              <a:t>(such as Vicodin, hydrocodone, oxycodone, codeine, morphine, or tramadol)</a:t>
            </a:r>
          </a:p>
        </p:txBody>
      </p:sp>
      <p:sp>
        <p:nvSpPr>
          <p:cNvPr id="19" name="Rectangle: Rounded Corners 18">
            <a:extLst>
              <a:ext uri="{FF2B5EF4-FFF2-40B4-BE49-F238E27FC236}">
                <a16:creationId xmlns:a16="http://schemas.microsoft.com/office/drawing/2014/main" id="{AF4ADDFC-525B-A969-3829-DC83464E9B25}"/>
              </a:ext>
            </a:extLst>
          </p:cNvPr>
          <p:cNvSpPr/>
          <p:nvPr/>
        </p:nvSpPr>
        <p:spPr>
          <a:xfrm>
            <a:off x="6690960" y="4898607"/>
            <a:ext cx="4188016" cy="50108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medications you’ve tried for pain</a:t>
            </a:r>
          </a:p>
        </p:txBody>
      </p:sp>
      <p:sp>
        <p:nvSpPr>
          <p:cNvPr id="20" name="Oval 19">
            <a:extLst>
              <a:ext uri="{FF2B5EF4-FFF2-40B4-BE49-F238E27FC236}">
                <a16:creationId xmlns:a16="http://schemas.microsoft.com/office/drawing/2014/main" id="{4108425E-5980-F542-13C7-D7073AA41B34}"/>
              </a:ext>
            </a:extLst>
          </p:cNvPr>
          <p:cNvSpPr/>
          <p:nvPr/>
        </p:nvSpPr>
        <p:spPr>
          <a:xfrm>
            <a:off x="6690960" y="5594492"/>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a:extLst>
              <a:ext uri="{FF2B5EF4-FFF2-40B4-BE49-F238E27FC236}">
                <a16:creationId xmlns:a16="http://schemas.microsoft.com/office/drawing/2014/main" id="{BC9AD360-D0DD-F5B3-9DD5-D6E39D868D56}"/>
              </a:ext>
            </a:extLst>
          </p:cNvPr>
          <p:cNvSpPr txBox="1"/>
          <p:nvPr/>
        </p:nvSpPr>
        <p:spPr>
          <a:xfrm>
            <a:off x="6922430" y="5567397"/>
            <a:ext cx="3898779" cy="338554"/>
          </a:xfrm>
          <a:prstGeom prst="rect">
            <a:avLst/>
          </a:prstGeom>
          <a:noFill/>
        </p:spPr>
        <p:txBody>
          <a:bodyPr wrap="square">
            <a:spAutoFit/>
          </a:bodyPr>
          <a:lstStyle/>
          <a:p>
            <a:r>
              <a:rPr lang="en-US" sz="1600" dirty="0"/>
              <a:t>I haven’t tried any medications for pain</a:t>
            </a:r>
          </a:p>
        </p:txBody>
      </p:sp>
      <p:sp>
        <p:nvSpPr>
          <p:cNvPr id="22" name="Rectangle: Rounded Corners 8">
            <a:extLst>
              <a:ext uri="{FF2B5EF4-FFF2-40B4-BE49-F238E27FC236}">
                <a16:creationId xmlns:a16="http://schemas.microsoft.com/office/drawing/2014/main" id="{29CFA0AD-FA55-160C-F199-048D45EC8531}"/>
              </a:ext>
            </a:extLst>
          </p:cNvPr>
          <p:cNvSpPr/>
          <p:nvPr/>
        </p:nvSpPr>
        <p:spPr>
          <a:xfrm>
            <a:off x="6690960" y="3526710"/>
            <a:ext cx="4195898" cy="46899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Prescription muscle relaxant </a:t>
            </a:r>
          </a:p>
          <a:p>
            <a:r>
              <a:rPr lang="en-US" sz="1600" dirty="0">
                <a:solidFill>
                  <a:schemeClr val="tx1"/>
                </a:solidFill>
              </a:rPr>
              <a:t>(such as Soma or Baclofen) </a:t>
            </a:r>
          </a:p>
        </p:txBody>
      </p:sp>
      <p:sp>
        <p:nvSpPr>
          <p:cNvPr id="23" name="Rectangle: Rounded Corners 8">
            <a:extLst>
              <a:ext uri="{FF2B5EF4-FFF2-40B4-BE49-F238E27FC236}">
                <a16:creationId xmlns:a16="http://schemas.microsoft.com/office/drawing/2014/main" id="{990FB701-85A0-853E-38B6-7F93E27C9742}"/>
              </a:ext>
            </a:extLst>
          </p:cNvPr>
          <p:cNvSpPr/>
          <p:nvPr/>
        </p:nvSpPr>
        <p:spPr>
          <a:xfrm>
            <a:off x="6690960" y="2150622"/>
            <a:ext cx="4203780" cy="58298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Prescription nonsteroidal anti-inflammatory </a:t>
            </a:r>
          </a:p>
          <a:p>
            <a:r>
              <a:rPr lang="en-US" sz="1600" dirty="0">
                <a:solidFill>
                  <a:schemeClr val="tx1"/>
                </a:solidFill>
              </a:rPr>
              <a:t>(such as Celebrex)</a:t>
            </a:r>
          </a:p>
        </p:txBody>
      </p:sp>
    </p:spTree>
    <p:extLst>
      <p:ext uri="{BB962C8B-B14F-4D97-AF65-F5344CB8AC3E}">
        <p14:creationId xmlns:p14="http://schemas.microsoft.com/office/powerpoint/2010/main" val="218085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67700-9FFF-8B2A-4091-BDAFC9179B8E}"/>
              </a:ext>
            </a:extLst>
          </p:cNvPr>
          <p:cNvPicPr>
            <a:picLocks noChangeAspect="1"/>
          </p:cNvPicPr>
          <p:nvPr/>
        </p:nvPicPr>
        <p:blipFill>
          <a:blip r:embed="rId3"/>
          <a:stretch>
            <a:fillRect/>
          </a:stretch>
        </p:blipFill>
        <p:spPr>
          <a:xfrm>
            <a:off x="915280" y="0"/>
            <a:ext cx="4822032" cy="6858000"/>
          </a:xfrm>
          <a:prstGeom prst="rect">
            <a:avLst/>
          </a:prstGeom>
        </p:spPr>
      </p:pic>
      <p:pic>
        <p:nvPicPr>
          <p:cNvPr id="16" name="Picture 15">
            <a:extLst>
              <a:ext uri="{FF2B5EF4-FFF2-40B4-BE49-F238E27FC236}">
                <a16:creationId xmlns:a16="http://schemas.microsoft.com/office/drawing/2014/main" id="{5E2E7922-5E9C-0100-BDEF-E2BC137C2025}"/>
              </a:ext>
            </a:extLst>
          </p:cNvPr>
          <p:cNvPicPr>
            <a:picLocks noChangeAspect="1"/>
          </p:cNvPicPr>
          <p:nvPr/>
        </p:nvPicPr>
        <p:blipFill>
          <a:blip r:embed="rId4"/>
          <a:stretch>
            <a:fillRect/>
          </a:stretch>
        </p:blipFill>
        <p:spPr>
          <a:xfrm>
            <a:off x="6506435" y="43774"/>
            <a:ext cx="1638529" cy="543001"/>
          </a:xfrm>
          <a:prstGeom prst="rect">
            <a:avLst/>
          </a:prstGeom>
        </p:spPr>
      </p:pic>
      <p:sp>
        <p:nvSpPr>
          <p:cNvPr id="17" name="Rectangle 16">
            <a:extLst>
              <a:ext uri="{FF2B5EF4-FFF2-40B4-BE49-F238E27FC236}">
                <a16:creationId xmlns:a16="http://schemas.microsoft.com/office/drawing/2014/main" id="{0E6035D8-6A93-EF33-7C6F-A07B1AB40D08}"/>
              </a:ext>
            </a:extLst>
          </p:cNvPr>
          <p:cNvSpPr/>
          <p:nvPr/>
        </p:nvSpPr>
        <p:spPr>
          <a:xfrm>
            <a:off x="6467523"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01B850-9EF6-B8DC-65FC-0E06693AB0D3}"/>
              </a:ext>
            </a:extLst>
          </p:cNvPr>
          <p:cNvSpPr/>
          <p:nvPr/>
        </p:nvSpPr>
        <p:spPr>
          <a:xfrm>
            <a:off x="8790298"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19" name="Rectangle 18">
            <a:extLst>
              <a:ext uri="{FF2B5EF4-FFF2-40B4-BE49-F238E27FC236}">
                <a16:creationId xmlns:a16="http://schemas.microsoft.com/office/drawing/2014/main" id="{EDC001DE-5B8E-25E4-FEC4-C1B1CD1BFB81}"/>
              </a:ext>
            </a:extLst>
          </p:cNvPr>
          <p:cNvSpPr/>
          <p:nvPr/>
        </p:nvSpPr>
        <p:spPr>
          <a:xfrm>
            <a:off x="7449004"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23" name="TextBox 22">
            <a:extLst>
              <a:ext uri="{FF2B5EF4-FFF2-40B4-BE49-F238E27FC236}">
                <a16:creationId xmlns:a16="http://schemas.microsoft.com/office/drawing/2014/main" id="{E630AA25-5C5C-147D-4BC6-814013D0C776}"/>
              </a:ext>
            </a:extLst>
          </p:cNvPr>
          <p:cNvSpPr txBox="1"/>
          <p:nvPr/>
        </p:nvSpPr>
        <p:spPr>
          <a:xfrm>
            <a:off x="10036863" y="215953"/>
            <a:ext cx="903248" cy="338554"/>
          </a:xfrm>
          <a:prstGeom prst="rect">
            <a:avLst/>
          </a:prstGeom>
          <a:noFill/>
        </p:spPr>
        <p:txBody>
          <a:bodyPr wrap="square" rtlCol="0">
            <a:spAutoFit/>
          </a:bodyPr>
          <a:lstStyle/>
          <a:p>
            <a:r>
              <a:rPr lang="en-US" sz="1600" dirty="0">
                <a:solidFill>
                  <a:srgbClr val="53B997"/>
                </a:solidFill>
              </a:rPr>
              <a:t>6 of 12</a:t>
            </a:r>
          </a:p>
        </p:txBody>
      </p:sp>
      <p:sp>
        <p:nvSpPr>
          <p:cNvPr id="5" name="Rectangle: Rounded Corners 4">
            <a:extLst>
              <a:ext uri="{FF2B5EF4-FFF2-40B4-BE49-F238E27FC236}">
                <a16:creationId xmlns:a16="http://schemas.microsoft.com/office/drawing/2014/main" id="{A9C89598-CA53-A8CC-2577-99AA29ADB277}"/>
              </a:ext>
            </a:extLst>
          </p:cNvPr>
          <p:cNvSpPr/>
          <p:nvPr/>
        </p:nvSpPr>
        <p:spPr>
          <a:xfrm>
            <a:off x="6715283" y="1819921"/>
            <a:ext cx="4224828"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Physical therapist</a:t>
            </a:r>
          </a:p>
        </p:txBody>
      </p:sp>
      <p:sp>
        <p:nvSpPr>
          <p:cNvPr id="6" name="Rectangle: Rounded Corners 5">
            <a:extLst>
              <a:ext uri="{FF2B5EF4-FFF2-40B4-BE49-F238E27FC236}">
                <a16:creationId xmlns:a16="http://schemas.microsoft.com/office/drawing/2014/main" id="{D1E99F00-D22D-2EC6-13C2-F3B29434AB0A}"/>
              </a:ext>
            </a:extLst>
          </p:cNvPr>
          <p:cNvSpPr/>
          <p:nvPr/>
        </p:nvSpPr>
        <p:spPr>
          <a:xfrm>
            <a:off x="6715283" y="4850258"/>
            <a:ext cx="4224828" cy="7698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specialists you have seen for pain (such as neurologist, spine doctor rheumatologist, or physiatrist)</a:t>
            </a:r>
          </a:p>
        </p:txBody>
      </p:sp>
      <p:sp>
        <p:nvSpPr>
          <p:cNvPr id="7" name="Rectangle: Rounded Corners 6">
            <a:extLst>
              <a:ext uri="{FF2B5EF4-FFF2-40B4-BE49-F238E27FC236}">
                <a16:creationId xmlns:a16="http://schemas.microsoft.com/office/drawing/2014/main" id="{1D3AB896-EAEC-37F0-36D7-B92D4EDF8963}"/>
              </a:ext>
            </a:extLst>
          </p:cNvPr>
          <p:cNvSpPr/>
          <p:nvPr/>
        </p:nvSpPr>
        <p:spPr>
          <a:xfrm>
            <a:off x="6715283" y="2281163"/>
            <a:ext cx="4224828" cy="31394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Pain management specialist</a:t>
            </a:r>
          </a:p>
        </p:txBody>
      </p:sp>
      <p:sp>
        <p:nvSpPr>
          <p:cNvPr id="8" name="Oval 7">
            <a:extLst>
              <a:ext uri="{FF2B5EF4-FFF2-40B4-BE49-F238E27FC236}">
                <a16:creationId xmlns:a16="http://schemas.microsoft.com/office/drawing/2014/main" id="{A93CB7D5-9D62-436C-0A92-65B1BFB2BB6B}"/>
              </a:ext>
            </a:extLst>
          </p:cNvPr>
          <p:cNvSpPr/>
          <p:nvPr/>
        </p:nvSpPr>
        <p:spPr>
          <a:xfrm>
            <a:off x="6748435" y="5858586"/>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628D7D-ADB6-F13D-2D85-B8622B7BE3DE}"/>
              </a:ext>
            </a:extLst>
          </p:cNvPr>
          <p:cNvSpPr txBox="1"/>
          <p:nvPr/>
        </p:nvSpPr>
        <p:spPr>
          <a:xfrm>
            <a:off x="6979905" y="5795874"/>
            <a:ext cx="3898779" cy="338554"/>
          </a:xfrm>
          <a:prstGeom prst="rect">
            <a:avLst/>
          </a:prstGeom>
          <a:noFill/>
        </p:spPr>
        <p:txBody>
          <a:bodyPr wrap="square">
            <a:spAutoFit/>
          </a:bodyPr>
          <a:lstStyle/>
          <a:p>
            <a:r>
              <a:rPr lang="en-US" sz="1600" dirty="0"/>
              <a:t>I haven’t seen any specialists for pain</a:t>
            </a:r>
          </a:p>
        </p:txBody>
      </p:sp>
      <p:sp>
        <p:nvSpPr>
          <p:cNvPr id="10" name="Rectangle: Rounded Corners 9">
            <a:extLst>
              <a:ext uri="{FF2B5EF4-FFF2-40B4-BE49-F238E27FC236}">
                <a16:creationId xmlns:a16="http://schemas.microsoft.com/office/drawing/2014/main" id="{2E5F1A00-3946-D8BE-CEA0-533F2FCD1064}"/>
              </a:ext>
            </a:extLst>
          </p:cNvPr>
          <p:cNvSpPr/>
          <p:nvPr/>
        </p:nvSpPr>
        <p:spPr>
          <a:xfrm>
            <a:off x="6715283" y="1383291"/>
            <a:ext cx="4224828" cy="31394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Chiropractor</a:t>
            </a:r>
          </a:p>
        </p:txBody>
      </p:sp>
      <p:sp>
        <p:nvSpPr>
          <p:cNvPr id="11" name="Rectangle: Rounded Corners 31">
            <a:extLst>
              <a:ext uri="{FF2B5EF4-FFF2-40B4-BE49-F238E27FC236}">
                <a16:creationId xmlns:a16="http://schemas.microsoft.com/office/drawing/2014/main" id="{835F27AD-606F-E270-A40E-0BCCA5A17797}"/>
              </a:ext>
            </a:extLst>
          </p:cNvPr>
          <p:cNvSpPr/>
          <p:nvPr/>
        </p:nvSpPr>
        <p:spPr>
          <a:xfrm>
            <a:off x="6715283" y="4389014"/>
            <a:ext cx="4224828" cy="3385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Integrative medicine specialist</a:t>
            </a:r>
          </a:p>
        </p:txBody>
      </p:sp>
      <p:sp>
        <p:nvSpPr>
          <p:cNvPr id="12" name="Rectangle: Rounded Corners 31">
            <a:extLst>
              <a:ext uri="{FF2B5EF4-FFF2-40B4-BE49-F238E27FC236}">
                <a16:creationId xmlns:a16="http://schemas.microsoft.com/office/drawing/2014/main" id="{F480D03B-5C80-7DC7-56E2-66635927FDBC}"/>
              </a:ext>
            </a:extLst>
          </p:cNvPr>
          <p:cNvSpPr/>
          <p:nvPr/>
        </p:nvSpPr>
        <p:spPr>
          <a:xfrm>
            <a:off x="6715283" y="2717794"/>
            <a:ext cx="4224828"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Orthopedist</a:t>
            </a:r>
          </a:p>
        </p:txBody>
      </p:sp>
      <p:sp>
        <p:nvSpPr>
          <p:cNvPr id="13" name="Rectangle: Rounded Corners 31">
            <a:extLst>
              <a:ext uri="{FF2B5EF4-FFF2-40B4-BE49-F238E27FC236}">
                <a16:creationId xmlns:a16="http://schemas.microsoft.com/office/drawing/2014/main" id="{99367868-2C01-FB27-B4D7-A004C72EEEF7}"/>
              </a:ext>
            </a:extLst>
          </p:cNvPr>
          <p:cNvSpPr/>
          <p:nvPr/>
        </p:nvSpPr>
        <p:spPr>
          <a:xfrm>
            <a:off x="6715283" y="3179036"/>
            <a:ext cx="4224828" cy="108729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Psychologist </a:t>
            </a:r>
            <a:r>
              <a:rPr lang="en-US" sz="1600" dirty="0">
                <a:solidFill>
                  <a:schemeClr val="tx1"/>
                </a:solidFill>
              </a:rPr>
              <a:t>or</a:t>
            </a:r>
            <a:r>
              <a:rPr lang="en-US" sz="1600" b="1" dirty="0">
                <a:solidFill>
                  <a:schemeClr val="tx1"/>
                </a:solidFill>
              </a:rPr>
              <a:t> counselor </a:t>
            </a:r>
          </a:p>
          <a:p>
            <a:r>
              <a:rPr lang="en-US" sz="1600" dirty="0">
                <a:solidFill>
                  <a:schemeClr val="tx1"/>
                </a:solidFill>
              </a:rPr>
              <a:t>(such as for group or individual therapy, acceptance &amp; commitment therapy, cognitive behavior therapy)</a:t>
            </a:r>
          </a:p>
        </p:txBody>
      </p:sp>
      <p:sp>
        <p:nvSpPr>
          <p:cNvPr id="14" name="TextBox 13">
            <a:extLst>
              <a:ext uri="{FF2B5EF4-FFF2-40B4-BE49-F238E27FC236}">
                <a16:creationId xmlns:a16="http://schemas.microsoft.com/office/drawing/2014/main" id="{2575EB4E-A8B0-7FFF-1072-F9AD1C634122}"/>
              </a:ext>
            </a:extLst>
          </p:cNvPr>
          <p:cNvSpPr txBox="1"/>
          <p:nvPr/>
        </p:nvSpPr>
        <p:spPr>
          <a:xfrm>
            <a:off x="6628704" y="882700"/>
            <a:ext cx="4249980" cy="338554"/>
          </a:xfrm>
          <a:prstGeom prst="rect">
            <a:avLst/>
          </a:prstGeom>
          <a:noFill/>
        </p:spPr>
        <p:txBody>
          <a:bodyPr wrap="square" rtlCol="0">
            <a:spAutoFit/>
          </a:bodyPr>
          <a:lstStyle/>
          <a:p>
            <a:r>
              <a:rPr lang="en-US" sz="1600" dirty="0"/>
              <a:t>What </a:t>
            </a:r>
            <a:r>
              <a:rPr lang="en-US" sz="1600" b="1" dirty="0"/>
              <a:t>specialists</a:t>
            </a:r>
            <a:r>
              <a:rPr lang="en-US" sz="1600" dirty="0"/>
              <a:t> have you seen for pain?</a:t>
            </a:r>
          </a:p>
        </p:txBody>
      </p:sp>
    </p:spTree>
    <p:extLst>
      <p:ext uri="{BB962C8B-B14F-4D97-AF65-F5344CB8AC3E}">
        <p14:creationId xmlns:p14="http://schemas.microsoft.com/office/powerpoint/2010/main" val="147540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51138-789F-4CDC-0009-0EAC04012428}"/>
              </a:ext>
            </a:extLst>
          </p:cNvPr>
          <p:cNvPicPr>
            <a:picLocks noChangeAspect="1"/>
          </p:cNvPicPr>
          <p:nvPr/>
        </p:nvPicPr>
        <p:blipFill>
          <a:blip r:embed="rId3"/>
          <a:stretch>
            <a:fillRect/>
          </a:stretch>
        </p:blipFill>
        <p:spPr>
          <a:xfrm>
            <a:off x="901608" y="0"/>
            <a:ext cx="4822871" cy="6858000"/>
          </a:xfrm>
          <a:prstGeom prst="rect">
            <a:avLst/>
          </a:prstGeom>
        </p:spPr>
      </p:pic>
      <p:pic>
        <p:nvPicPr>
          <p:cNvPr id="26" name="Picture 25">
            <a:extLst>
              <a:ext uri="{FF2B5EF4-FFF2-40B4-BE49-F238E27FC236}">
                <a16:creationId xmlns:a16="http://schemas.microsoft.com/office/drawing/2014/main" id="{AC8E88E4-1B26-5FE5-734B-10AFF883BE39}"/>
              </a:ext>
            </a:extLst>
          </p:cNvPr>
          <p:cNvPicPr>
            <a:picLocks noChangeAspect="1"/>
          </p:cNvPicPr>
          <p:nvPr/>
        </p:nvPicPr>
        <p:blipFill>
          <a:blip r:embed="rId4"/>
          <a:stretch>
            <a:fillRect/>
          </a:stretch>
        </p:blipFill>
        <p:spPr>
          <a:xfrm>
            <a:off x="6281976" y="43774"/>
            <a:ext cx="1638529" cy="543001"/>
          </a:xfrm>
          <a:prstGeom prst="rect">
            <a:avLst/>
          </a:prstGeom>
        </p:spPr>
      </p:pic>
      <p:sp>
        <p:nvSpPr>
          <p:cNvPr id="27" name="Rectangle 26">
            <a:extLst>
              <a:ext uri="{FF2B5EF4-FFF2-40B4-BE49-F238E27FC236}">
                <a16:creationId xmlns:a16="http://schemas.microsoft.com/office/drawing/2014/main" id="{D167C4AA-1B03-0891-0136-04FD7EE07E74}"/>
              </a:ext>
            </a:extLst>
          </p:cNvPr>
          <p:cNvSpPr/>
          <p:nvPr/>
        </p:nvSpPr>
        <p:spPr>
          <a:xfrm>
            <a:off x="6243064" y="0"/>
            <a:ext cx="4774143"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E4EE28-F733-BB7B-F19F-1CA30CDE3EAF}"/>
              </a:ext>
            </a:extLst>
          </p:cNvPr>
          <p:cNvSpPr/>
          <p:nvPr/>
        </p:nvSpPr>
        <p:spPr>
          <a:xfrm>
            <a:off x="8565839" y="6230712"/>
            <a:ext cx="1087120" cy="464226"/>
          </a:xfrm>
          <a:prstGeom prst="rect">
            <a:avLst/>
          </a:prstGeom>
          <a:solidFill>
            <a:srgbClr val="53B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a:t>
            </a:r>
          </a:p>
        </p:txBody>
      </p:sp>
      <p:sp>
        <p:nvSpPr>
          <p:cNvPr id="29" name="Rectangle 28">
            <a:extLst>
              <a:ext uri="{FF2B5EF4-FFF2-40B4-BE49-F238E27FC236}">
                <a16:creationId xmlns:a16="http://schemas.microsoft.com/office/drawing/2014/main" id="{5A2FE8F8-D3E9-4F59-B22C-3D67F0EB03CA}"/>
              </a:ext>
            </a:extLst>
          </p:cNvPr>
          <p:cNvSpPr/>
          <p:nvPr/>
        </p:nvSpPr>
        <p:spPr>
          <a:xfrm>
            <a:off x="7224545" y="6240897"/>
            <a:ext cx="1087120" cy="44134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a:t>
            </a:r>
          </a:p>
        </p:txBody>
      </p:sp>
      <p:sp>
        <p:nvSpPr>
          <p:cNvPr id="33" name="TextBox 32">
            <a:extLst>
              <a:ext uri="{FF2B5EF4-FFF2-40B4-BE49-F238E27FC236}">
                <a16:creationId xmlns:a16="http://schemas.microsoft.com/office/drawing/2014/main" id="{9F43E837-8BA8-689B-0252-8C780A8B8DEE}"/>
              </a:ext>
            </a:extLst>
          </p:cNvPr>
          <p:cNvSpPr txBox="1"/>
          <p:nvPr/>
        </p:nvSpPr>
        <p:spPr>
          <a:xfrm>
            <a:off x="9812404" y="215953"/>
            <a:ext cx="903248" cy="338554"/>
          </a:xfrm>
          <a:prstGeom prst="rect">
            <a:avLst/>
          </a:prstGeom>
          <a:noFill/>
        </p:spPr>
        <p:txBody>
          <a:bodyPr wrap="square" rtlCol="0">
            <a:spAutoFit/>
          </a:bodyPr>
          <a:lstStyle/>
          <a:p>
            <a:r>
              <a:rPr lang="en-US" sz="1600" dirty="0">
                <a:solidFill>
                  <a:srgbClr val="53B997"/>
                </a:solidFill>
              </a:rPr>
              <a:t>7 of 12</a:t>
            </a:r>
          </a:p>
        </p:txBody>
      </p:sp>
      <p:sp>
        <p:nvSpPr>
          <p:cNvPr id="5" name="Rectangle: Rounded Corners 4">
            <a:extLst>
              <a:ext uri="{FF2B5EF4-FFF2-40B4-BE49-F238E27FC236}">
                <a16:creationId xmlns:a16="http://schemas.microsoft.com/office/drawing/2014/main" id="{531A77BE-AB1C-82AC-4255-1994AAADCBBD}"/>
              </a:ext>
            </a:extLst>
          </p:cNvPr>
          <p:cNvSpPr/>
          <p:nvPr/>
        </p:nvSpPr>
        <p:spPr>
          <a:xfrm>
            <a:off x="6569611" y="1732948"/>
            <a:ext cx="3920247" cy="3385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Surgery</a:t>
            </a:r>
          </a:p>
        </p:txBody>
      </p:sp>
      <p:sp>
        <p:nvSpPr>
          <p:cNvPr id="6" name="Rectangle: Rounded Corners 5">
            <a:extLst>
              <a:ext uri="{FF2B5EF4-FFF2-40B4-BE49-F238E27FC236}">
                <a16:creationId xmlns:a16="http://schemas.microsoft.com/office/drawing/2014/main" id="{281F3B82-5AEF-A0CB-2AEA-F300D26AF0C8}"/>
              </a:ext>
            </a:extLst>
          </p:cNvPr>
          <p:cNvSpPr/>
          <p:nvPr/>
        </p:nvSpPr>
        <p:spPr>
          <a:xfrm>
            <a:off x="6569613" y="2221582"/>
            <a:ext cx="3920247" cy="60326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Injection </a:t>
            </a:r>
          </a:p>
          <a:p>
            <a:r>
              <a:rPr lang="en-US" sz="1600" dirty="0">
                <a:solidFill>
                  <a:schemeClr val="tx1"/>
                </a:solidFill>
              </a:rPr>
              <a:t>(such as a shot to relieve inflammation)</a:t>
            </a:r>
          </a:p>
        </p:txBody>
      </p:sp>
      <p:sp>
        <p:nvSpPr>
          <p:cNvPr id="7" name="Rectangle: Rounded Corners 6">
            <a:extLst>
              <a:ext uri="{FF2B5EF4-FFF2-40B4-BE49-F238E27FC236}">
                <a16:creationId xmlns:a16="http://schemas.microsoft.com/office/drawing/2014/main" id="{9D92D386-78DE-241E-8365-67440D1FBF41}"/>
              </a:ext>
            </a:extLst>
          </p:cNvPr>
          <p:cNvSpPr/>
          <p:nvPr/>
        </p:nvSpPr>
        <p:spPr>
          <a:xfrm>
            <a:off x="6569611" y="4440827"/>
            <a:ext cx="3920247" cy="7387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Other: </a:t>
            </a:r>
            <a:r>
              <a:rPr lang="en-US" sz="1600" dirty="0">
                <a:solidFill>
                  <a:schemeClr val="tx1"/>
                </a:solidFill>
              </a:rPr>
              <a:t>describe other procedures or physical treatments you've tried for pain</a:t>
            </a:r>
          </a:p>
        </p:txBody>
      </p:sp>
      <p:sp>
        <p:nvSpPr>
          <p:cNvPr id="8" name="Oval 7">
            <a:extLst>
              <a:ext uri="{FF2B5EF4-FFF2-40B4-BE49-F238E27FC236}">
                <a16:creationId xmlns:a16="http://schemas.microsoft.com/office/drawing/2014/main" id="{DB851EFC-4539-32B3-7069-890DB5440332}"/>
              </a:ext>
            </a:extLst>
          </p:cNvPr>
          <p:cNvSpPr/>
          <p:nvPr/>
        </p:nvSpPr>
        <p:spPr>
          <a:xfrm>
            <a:off x="6553850" y="5405562"/>
            <a:ext cx="231470" cy="231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9D28CB-4187-4676-1CD6-FDCB12567DC4}"/>
              </a:ext>
            </a:extLst>
          </p:cNvPr>
          <p:cNvSpPr txBox="1"/>
          <p:nvPr/>
        </p:nvSpPr>
        <p:spPr>
          <a:xfrm>
            <a:off x="6785320" y="5342850"/>
            <a:ext cx="3898779" cy="584775"/>
          </a:xfrm>
          <a:prstGeom prst="rect">
            <a:avLst/>
          </a:prstGeom>
          <a:noFill/>
        </p:spPr>
        <p:txBody>
          <a:bodyPr wrap="square">
            <a:spAutoFit/>
          </a:bodyPr>
          <a:lstStyle/>
          <a:p>
            <a:r>
              <a:rPr lang="en-US" sz="1600" dirty="0"/>
              <a:t>I haven’t tried any procedures or physical treatments for pain</a:t>
            </a:r>
          </a:p>
        </p:txBody>
      </p:sp>
      <p:sp>
        <p:nvSpPr>
          <p:cNvPr id="10" name="TextBox 9">
            <a:extLst>
              <a:ext uri="{FF2B5EF4-FFF2-40B4-BE49-F238E27FC236}">
                <a16:creationId xmlns:a16="http://schemas.microsoft.com/office/drawing/2014/main" id="{902A50C2-6434-BECA-1533-A1A50D1EB119}"/>
              </a:ext>
            </a:extLst>
          </p:cNvPr>
          <p:cNvSpPr txBox="1"/>
          <p:nvPr/>
        </p:nvSpPr>
        <p:spPr>
          <a:xfrm>
            <a:off x="6465672" y="984905"/>
            <a:ext cx="4249980" cy="584775"/>
          </a:xfrm>
          <a:prstGeom prst="rect">
            <a:avLst/>
          </a:prstGeom>
          <a:noFill/>
        </p:spPr>
        <p:txBody>
          <a:bodyPr wrap="square" rtlCol="0">
            <a:spAutoFit/>
          </a:bodyPr>
          <a:lstStyle/>
          <a:p>
            <a:r>
              <a:rPr lang="en-US" sz="1600" dirty="0"/>
              <a:t>What </a:t>
            </a:r>
            <a:r>
              <a:rPr lang="en-US" sz="1600" b="1" dirty="0"/>
              <a:t>procedures </a:t>
            </a:r>
            <a:r>
              <a:rPr lang="en-US" sz="1600" dirty="0"/>
              <a:t>or</a:t>
            </a:r>
            <a:r>
              <a:rPr lang="en-US" sz="1600" b="1" dirty="0"/>
              <a:t> physical treatments </a:t>
            </a:r>
            <a:r>
              <a:rPr lang="en-US" sz="1600" dirty="0"/>
              <a:t>have you tried for pain?</a:t>
            </a:r>
          </a:p>
        </p:txBody>
      </p:sp>
      <p:sp>
        <p:nvSpPr>
          <p:cNvPr id="11" name="Rectangle: Rounded Corners 33">
            <a:extLst>
              <a:ext uri="{FF2B5EF4-FFF2-40B4-BE49-F238E27FC236}">
                <a16:creationId xmlns:a16="http://schemas.microsoft.com/office/drawing/2014/main" id="{1416769A-4A5C-9369-DF6C-B86BB97965AC}"/>
              </a:ext>
            </a:extLst>
          </p:cNvPr>
          <p:cNvSpPr/>
          <p:nvPr/>
        </p:nvSpPr>
        <p:spPr>
          <a:xfrm>
            <a:off x="6569612" y="2974923"/>
            <a:ext cx="3920247" cy="3385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Massage</a:t>
            </a:r>
          </a:p>
        </p:txBody>
      </p:sp>
      <p:sp>
        <p:nvSpPr>
          <p:cNvPr id="12" name="Rectangle: Rounded Corners 33">
            <a:extLst>
              <a:ext uri="{FF2B5EF4-FFF2-40B4-BE49-F238E27FC236}">
                <a16:creationId xmlns:a16="http://schemas.microsoft.com/office/drawing/2014/main" id="{F5E2FB9F-EBFC-4B9D-0672-C393AF53E34C}"/>
              </a:ext>
            </a:extLst>
          </p:cNvPr>
          <p:cNvSpPr/>
          <p:nvPr/>
        </p:nvSpPr>
        <p:spPr>
          <a:xfrm>
            <a:off x="6572356" y="3463558"/>
            <a:ext cx="3920247" cy="3385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Dry needling</a:t>
            </a:r>
            <a:r>
              <a:rPr lang="en-US" sz="1600" dirty="0">
                <a:solidFill>
                  <a:schemeClr val="tx1"/>
                </a:solidFill>
              </a:rPr>
              <a:t> or </a:t>
            </a:r>
            <a:r>
              <a:rPr lang="en-US" sz="1600" b="1" dirty="0">
                <a:solidFill>
                  <a:schemeClr val="tx1"/>
                </a:solidFill>
              </a:rPr>
              <a:t>cupping</a:t>
            </a:r>
          </a:p>
        </p:txBody>
      </p:sp>
      <p:sp>
        <p:nvSpPr>
          <p:cNvPr id="13" name="Rectangle: Rounded Corners 33">
            <a:extLst>
              <a:ext uri="{FF2B5EF4-FFF2-40B4-BE49-F238E27FC236}">
                <a16:creationId xmlns:a16="http://schemas.microsoft.com/office/drawing/2014/main" id="{88557BE1-9EFF-B321-F467-377A106DDA15}"/>
              </a:ext>
            </a:extLst>
          </p:cNvPr>
          <p:cNvSpPr/>
          <p:nvPr/>
        </p:nvSpPr>
        <p:spPr>
          <a:xfrm>
            <a:off x="6569612" y="3952193"/>
            <a:ext cx="3920247" cy="338555"/>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Acupuncture</a:t>
            </a:r>
          </a:p>
        </p:txBody>
      </p:sp>
    </p:spTree>
    <p:extLst>
      <p:ext uri="{BB962C8B-B14F-4D97-AF65-F5344CB8AC3E}">
        <p14:creationId xmlns:p14="http://schemas.microsoft.com/office/powerpoint/2010/main" val="229113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1812</TotalTime>
  <Words>5669</Words>
  <Application>Microsoft Office PowerPoint</Application>
  <PresentationFormat>Widescreen</PresentationFormat>
  <Paragraphs>713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BlairMdITC TT-Medium</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DiIulio</dc:creator>
  <cp:lastModifiedBy>Julie DiIulio</cp:lastModifiedBy>
  <cp:revision>49</cp:revision>
  <dcterms:created xsi:type="dcterms:W3CDTF">2022-09-19T13:17:09Z</dcterms:created>
  <dcterms:modified xsi:type="dcterms:W3CDTF">2022-11-02T18:54:23Z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1aa50e-d23e-4fdd-94a5-1287bffab788_Enabled">
    <vt:lpwstr>true</vt:lpwstr>
  </property>
  <property fmtid="{D5CDD505-2E9C-101B-9397-08002B2CF9AE}" pid="3" name="MSIP_Label_791aa50e-d23e-4fdd-94a5-1287bffab788_SetDate">
    <vt:lpwstr>2022-09-19T14:25:24Z</vt:lpwstr>
  </property>
  <property fmtid="{D5CDD505-2E9C-101B-9397-08002B2CF9AE}" pid="4" name="MSIP_Label_791aa50e-d23e-4fdd-94a5-1287bffab788_Method">
    <vt:lpwstr>Standard</vt:lpwstr>
  </property>
  <property fmtid="{D5CDD505-2E9C-101B-9397-08002B2CF9AE}" pid="5" name="MSIP_Label_791aa50e-d23e-4fdd-94a5-1287bffab788_Name">
    <vt:lpwstr>Unrestricted</vt:lpwstr>
  </property>
  <property fmtid="{D5CDD505-2E9C-101B-9397-08002B2CF9AE}" pid="6" name="MSIP_Label_791aa50e-d23e-4fdd-94a5-1287bffab788_SiteId">
    <vt:lpwstr>2d0f81d0-25f5-4e13-8050-4a9e1d20a421</vt:lpwstr>
  </property>
  <property fmtid="{D5CDD505-2E9C-101B-9397-08002B2CF9AE}" pid="7" name="MSIP_Label_791aa50e-d23e-4fdd-94a5-1287bffab788_ActionId">
    <vt:lpwstr>458d04ac-b94e-4c84-9449-c6f29f29594c</vt:lpwstr>
  </property>
  <property fmtid="{D5CDD505-2E9C-101B-9397-08002B2CF9AE}" pid="8" name="MSIP_Label_791aa50e-d23e-4fdd-94a5-1287bffab788_ContentBits">
    <vt:lpwstr>0</vt:lpwstr>
  </property>
</Properties>
</file>