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 r:id="rId2"/>
    <p:sldId id="985" r:id="rId3"/>
    <p:sldId id="984" r:id="rId4"/>
    <p:sldId id="989" r:id="rId5"/>
    <p:sldId id="988" r:id="rId6"/>
    <p:sldId id="982" r:id="rId7"/>
    <p:sldId id="983" r:id="rId8"/>
    <p:sldId id="987" r:id="rId9"/>
    <p:sldId id="986" r:id="rId10"/>
    <p:sldId id="991" r:id="rId11"/>
    <p:sldId id="990" r:id="rId12"/>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E79"/>
    <a:srgbClr val="2F74B5"/>
    <a:srgbClr val="4F66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189F7D-DFC8-4C36-8887-FB5D2F9CA86F}" v="14" dt="2022-11-03T15:36:51.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autoAdjust="0"/>
    <p:restoredTop sz="57514" autoAdjust="0"/>
  </p:normalViewPr>
  <p:slideViewPr>
    <p:cSldViewPr snapToGrid="0">
      <p:cViewPr>
        <p:scale>
          <a:sx n="142" d="100"/>
          <a:sy n="142" d="100"/>
        </p:scale>
        <p:origin x="18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E69563D-FD7D-4FFC-AAE0-4F188AB8D0F0}" type="datetimeFigureOut">
              <a:rPr lang="en-US" smtClean="0"/>
              <a:t>11/4/22</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ABC29DB7-79D5-4418-B7EB-C54071F1238A}" type="slidenum">
              <a:rPr lang="en-US" smtClean="0"/>
              <a:t>‹#›</a:t>
            </a:fld>
            <a:endParaRPr lang="en-US"/>
          </a:p>
        </p:txBody>
      </p:sp>
    </p:spTree>
    <p:extLst>
      <p:ext uri="{BB962C8B-B14F-4D97-AF65-F5344CB8AC3E}">
        <p14:creationId xmlns:p14="http://schemas.microsoft.com/office/powerpoint/2010/main" val="251681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11.2 Chris Notes – (1) </a:t>
            </a:r>
            <a:r>
              <a:rPr lang="en-US" b="0" dirty="0"/>
              <a:t>agree defer to Chris C/Francisco as they build in Epic and we go through detailed discovery and requirements with them. (2)-(4) I think these are best answered in working sessions b/w Alphora and UF Health Epic/IT teams once UF Health IT has Version 1.0 applications up and running in test environment. </a:t>
            </a:r>
          </a:p>
          <a:p>
            <a:r>
              <a:rPr lang="en-US" b="0" dirty="0">
                <a:highlight>
                  <a:srgbClr val="FFFF00"/>
                </a:highlight>
              </a:rPr>
              <a:t>---</a:t>
            </a:r>
            <a:r>
              <a:rPr lang="en-US" b="1" dirty="0">
                <a:highlight>
                  <a:srgbClr val="FFFF00"/>
                </a:highlight>
              </a:rPr>
              <a:t>@Cara </a:t>
            </a:r>
            <a:r>
              <a:rPr lang="en-US" b="0" dirty="0"/>
              <a:t>– let’s put this as a topic at next technical meeting (and next Alphora meeting).</a:t>
            </a:r>
          </a:p>
          <a:p>
            <a:endParaRPr lang="en-US" b="1" dirty="0"/>
          </a:p>
          <a:p>
            <a:r>
              <a:rPr lang="en-US" b="1" dirty="0"/>
              <a:t>Julie Notes 10.19: </a:t>
            </a:r>
          </a:p>
          <a:p>
            <a:pPr marL="228600" indent="-228600">
              <a:buAutoNum type="arabicParenBoth"/>
            </a:pPr>
            <a:r>
              <a:rPr lang="en-US" b="0" dirty="0"/>
              <a:t>decision to defer to Chris Catalano about best placement of BPA.</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b="0" dirty="0"/>
              <a:t>Need to confirm that pain manager can live on a center tab in Epic with Maggie’s team (Bill?).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b="0" dirty="0"/>
              <a:t>Need to confirm that content from Pain Manager can be copy/paste into provider note without formatting issues. If formatting issues occur, is there anyway we can design the data to facilitate copy/paste?</a:t>
            </a:r>
          </a:p>
          <a:p>
            <a:pPr marL="228600" indent="-228600">
              <a:buAutoNum type="arabicParenBoth"/>
            </a:pPr>
            <a:r>
              <a:rPr lang="en-US" b="0" dirty="0"/>
              <a:t>Would be great if UF could provide Alphora with information on size of tab (I know it would vary based on provider screen, but there may be some rules of thumb that could help with design.)</a:t>
            </a:r>
          </a:p>
          <a:p>
            <a:endParaRPr lang="en-US" b="1" dirty="0"/>
          </a:p>
          <a:p>
            <a:r>
              <a:rPr lang="en-US" b="1" dirty="0"/>
              <a:t>//history//</a:t>
            </a:r>
          </a:p>
          <a:p>
            <a:r>
              <a:rPr lang="en-US" b="1" dirty="0"/>
              <a:t>Notes: </a:t>
            </a:r>
            <a:r>
              <a:rPr lang="en-US" dirty="0"/>
              <a:t>This is a mock-up of the EHR. A BPA would appear on the screen. When providers click on it, the Pain Manager tab would come into focus in the center of the screen. </a:t>
            </a:r>
          </a:p>
          <a:p>
            <a:r>
              <a:rPr lang="en-US" dirty="0"/>
              <a:t>There are two different locations where the BPA alert can appear. PCPs were split on which location they preferred. Some didn’t like it on the left because they may need to scroll to see it. Some didn’t like the right because that is where they like to do notes. Another option is to put it both places, but this increases noise on screen. </a:t>
            </a:r>
          </a:p>
          <a:p>
            <a:r>
              <a:rPr lang="en-US" b="1" dirty="0"/>
              <a:t>Feedback: </a:t>
            </a:r>
          </a:p>
          <a:p>
            <a:r>
              <a:rPr lang="en-US" b="0" dirty="0"/>
              <a:t>Alphora:</a:t>
            </a:r>
          </a:p>
          <a:p>
            <a:r>
              <a:rPr lang="en-US" b="0" dirty="0"/>
              <a:t>Chris: Defer to Chris Catalano. </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B4212442-12D0-41FE-BC73-45AC89A3AB86}" type="slidenum">
              <a:rPr lang="en-US" smtClean="0"/>
              <a:t>1</a:t>
            </a:fld>
            <a:endParaRPr lang="en-US"/>
          </a:p>
        </p:txBody>
      </p:sp>
    </p:spTree>
    <p:extLst>
      <p:ext uri="{BB962C8B-B14F-4D97-AF65-F5344CB8AC3E}">
        <p14:creationId xmlns:p14="http://schemas.microsoft.com/office/powerpoint/2010/main" val="87709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C29DB7-79D5-4418-B7EB-C54071F1238A}" type="slidenum">
              <a:rPr lang="en-US" smtClean="0"/>
              <a:t>10</a:t>
            </a:fld>
            <a:endParaRPr lang="en-US"/>
          </a:p>
        </p:txBody>
      </p:sp>
    </p:spTree>
    <p:extLst>
      <p:ext uri="{BB962C8B-B14F-4D97-AF65-F5344CB8AC3E}">
        <p14:creationId xmlns:p14="http://schemas.microsoft.com/office/powerpoint/2010/main" val="2423805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Chris Notes 11.2</a:t>
            </a:r>
          </a:p>
          <a:p>
            <a:pPr marL="228600" indent="-228600">
              <a:buAutoNum type="arabicParenBoth"/>
            </a:pPr>
            <a:r>
              <a:rPr lang="en-US" b="0" dirty="0"/>
              <a:t>-(2)I like the re-design generally (separate tab, less scrolling, visually appealing organization). Experience tells me that this will be made more complex based on the realities of UF Health specific lab tests that are available/ordered and how they get resulted. </a:t>
            </a:r>
            <a:r>
              <a:rPr lang="en-US" b="1" dirty="0"/>
              <a:t>@Cara/Julie </a:t>
            </a:r>
            <a:r>
              <a:rPr lang="en-US" b="0" dirty="0"/>
              <a:t>– I think this is another item that practically may have to get fleshed out in interactions b/w Alphora and UF Health IT and clinical team members (e.g., clinical data translator, lab informaticists, etc.) especially as the app gets into a UF test environment. Add as topic at technical team meeting and/or Alphora meeting in order to flesh out what design changes Alphora may be able to start on vs. which will need UF Health input. To discuss properly, we will need transparency on current value sets and related filtering within the </a:t>
            </a:r>
            <a:r>
              <a:rPr lang="en-US" b="0"/>
              <a:t>applications.</a:t>
            </a:r>
            <a:endParaRPr lang="en-US" b="1" dirty="0"/>
          </a:p>
          <a:p>
            <a:endParaRPr lang="en-US" b="1" dirty="0"/>
          </a:p>
          <a:p>
            <a:r>
              <a:rPr lang="en-US" b="1" dirty="0"/>
              <a:t>Julie Notes 10.19: </a:t>
            </a:r>
            <a:r>
              <a:rPr lang="en-US" b="0" dirty="0"/>
              <a:t>we did not get to discuss this at the team meeting.</a:t>
            </a:r>
          </a:p>
          <a:p>
            <a:r>
              <a:rPr lang="en-US" b="0" dirty="0"/>
              <a:t>(1) </a:t>
            </a:r>
            <a:r>
              <a:rPr lang="en-US" dirty="0"/>
              <a:t>It’s my understanding that Pain Manager shows UDS from past year. It’s unclear how this would be displayed in Pain Manager (it currently only shows the result of one substance from one test, so I’ve taken a stab here. </a:t>
            </a:r>
          </a:p>
          <a:p>
            <a:r>
              <a:rPr lang="en-US" b="0" dirty="0"/>
              <a:t>(2) I’ve taken a stab at describing where the data is from. I don’t know if this is accurate. Someone mentioned results from outside labs might be pdfs in the record, but those wouldn’t show here I don’t think. I don’t know if it makes sense to add a disclaimer about that, because I don’t know how common it is. </a:t>
            </a:r>
          </a:p>
          <a:p>
            <a:endParaRPr lang="en-US" b="1" dirty="0"/>
          </a:p>
          <a:p>
            <a:r>
              <a:rPr lang="en-US" b="1" dirty="0"/>
              <a:t>//history//</a:t>
            </a:r>
          </a:p>
          <a:p>
            <a:r>
              <a:rPr lang="en-US" b="1" dirty="0"/>
              <a:t>Notes: </a:t>
            </a:r>
            <a:r>
              <a:rPr lang="en-US" dirty="0"/>
              <a:t>It’s my understanding that Pain Manager shows UDS from past year. It’s unclear how this would be displayed in Pain Manager, so I’ve taken a stab here and adjusted the table layout for readability.</a:t>
            </a:r>
          </a:p>
          <a:p>
            <a:r>
              <a:rPr lang="en-US" b="1"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11</a:t>
            </a:fld>
            <a:endParaRPr lang="en-US"/>
          </a:p>
        </p:txBody>
      </p:sp>
    </p:spTree>
    <p:extLst>
      <p:ext uri="{BB962C8B-B14F-4D97-AF65-F5344CB8AC3E}">
        <p14:creationId xmlns:p14="http://schemas.microsoft.com/office/powerpoint/2010/main" val="341832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2</a:t>
            </a:fld>
            <a:endParaRPr lang="en-US"/>
          </a:p>
        </p:txBody>
      </p:sp>
    </p:spTree>
    <p:extLst>
      <p:ext uri="{BB962C8B-B14F-4D97-AF65-F5344CB8AC3E}">
        <p14:creationId xmlns:p14="http://schemas.microsoft.com/office/powerpoint/2010/main" val="1577098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Chris Notes 11.2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1. </a:t>
            </a:r>
            <a:r>
              <a:rPr lang="en-US" b="0" dirty="0"/>
              <a:t>Concur with these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 I understand this desire and believe Interference can be summarized numerically (not sure about intensity). However, clinicians can struggle with what to do with the number. Also, the aim of this tool is to help them engage in more nuanced discussion (as idealized as that is in a short visit). What about calling their attention to concerning sub-items? Let’s explore with Alphora whether they can highlight the sub-items that are “Quite a bit” or “very much” (with color or </a:t>
            </a:r>
            <a:br>
              <a:rPr lang="en-US" b="0" dirty="0"/>
            </a:br>
            <a:r>
              <a:rPr lang="en-US" b="1" dirty="0"/>
              <a:t>@Julie – Can you recommend a relatively simple and appropriate visual design approach to call-out/highlight to clinicians any values that are Severe/Very Severe or Quite a bit/Very much? (e.g., boxes, asterisks, color, etc.) @Chris, yes, I put the two highest pain responses in red and bolded the very highest.</a:t>
            </a:r>
            <a:br>
              <a:rPr lang="en-US" b="0" dirty="0"/>
            </a:br>
            <a:r>
              <a:rPr lang="en-US" b="0" dirty="0"/>
              <a:t>3. agree with Julie rec</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Julie Notes 10.19: </a:t>
            </a:r>
            <a:endParaRPr lang="en-US" b="0"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b="0" dirty="0"/>
              <a:t>Reformatted navigation to have patient reported data first, then data from the health record. Also added Goals to this section.</a:t>
            </a:r>
          </a:p>
          <a:p>
            <a:r>
              <a:rPr lang="en-US" b="0" dirty="0"/>
              <a:t>(2) Can we aggregate the pain interference questions to a single intelligible response for providers? For example: “Pain Intensity: Severe. Pain Interference: Quite a bit.”?</a:t>
            </a:r>
          </a:p>
          <a:p>
            <a:r>
              <a:rPr lang="en-US" b="0" dirty="0"/>
              <a:t>(3) Removed links to resources. We could add it back, but I think it makes more sense on the treatment effectiveness tab. </a:t>
            </a:r>
          </a:p>
          <a:p>
            <a:endParaRPr lang="en-US" b="1" dirty="0"/>
          </a:p>
          <a:p>
            <a:r>
              <a:rPr lang="en-US" b="1" dirty="0"/>
              <a:t>//history//</a:t>
            </a:r>
          </a:p>
          <a:p>
            <a:endParaRPr lang="en-US" b="1" dirty="0"/>
          </a:p>
          <a:p>
            <a:r>
              <a:rPr lang="en-US" b="1" dirty="0"/>
              <a:t>Notes: </a:t>
            </a:r>
            <a:r>
              <a:rPr lang="en-US" dirty="0"/>
              <a:t>Pain location, intensity, and interference answers are on their own ‘</a:t>
            </a:r>
            <a:r>
              <a:rPr lang="en-US" dirty="0" err="1"/>
              <a:t>MyPAIN</a:t>
            </a:r>
            <a:r>
              <a:rPr lang="en-US" dirty="0"/>
              <a:t>’ tab. Formatted the table and streamlined text to aid readability.</a:t>
            </a:r>
          </a:p>
          <a:p>
            <a:r>
              <a:rPr lang="en-US" b="1" dirty="0"/>
              <a:t>Feedback: </a:t>
            </a:r>
          </a:p>
          <a:p>
            <a:r>
              <a:rPr lang="en-US" b="0" dirty="0"/>
              <a:t>Alphora:</a:t>
            </a:r>
          </a:p>
          <a:p>
            <a:r>
              <a:rPr lang="en-US" b="0" dirty="0"/>
              <a:t>Chris: maybe organize based on what is value-added from pain manager: patient reported date in </a:t>
            </a:r>
            <a:r>
              <a:rPr lang="en-US" b="0" dirty="0" err="1"/>
              <a:t>mypain</a:t>
            </a:r>
            <a:r>
              <a:rPr lang="en-US" b="0" dirty="0"/>
              <a:t>, goals, then treatments etc. Maybe what opens first is most relevant. </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r>
              <a:rPr lang="en-US" b="0" dirty="0"/>
              <a:t>Cara: we did talk about the DVPRS and how it was preferred by most of the patients and providers. For now, we decided to stick with PROMIS because it would be a big change to switch from that. </a:t>
            </a:r>
          </a:p>
          <a:p>
            <a:r>
              <a:rPr lang="en-US" dirty="0"/>
              <a:t> </a:t>
            </a:r>
          </a:p>
        </p:txBody>
      </p:sp>
      <p:sp>
        <p:nvSpPr>
          <p:cNvPr id="4" name="Slide Number Placeholder 3"/>
          <p:cNvSpPr>
            <a:spLocks noGrp="1"/>
          </p:cNvSpPr>
          <p:nvPr>
            <p:ph type="sldNum" sz="quarter" idx="5"/>
          </p:nvPr>
        </p:nvSpPr>
        <p:spPr/>
        <p:txBody>
          <a:bodyPr/>
          <a:lstStyle/>
          <a:p>
            <a:fld id="{ABC29DB7-79D5-4418-B7EB-C54071F1238A}" type="slidenum">
              <a:rPr lang="en-US" smtClean="0"/>
              <a:t>3</a:t>
            </a:fld>
            <a:endParaRPr lang="en-US"/>
          </a:p>
        </p:txBody>
      </p:sp>
    </p:spTree>
    <p:extLst>
      <p:ext uri="{BB962C8B-B14F-4D97-AF65-F5344CB8AC3E}">
        <p14:creationId xmlns:p14="http://schemas.microsoft.com/office/powerpoint/2010/main" val="834437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C29DB7-79D5-4418-B7EB-C54071F1238A}" type="slidenum">
              <a:rPr lang="en-US" smtClean="0"/>
              <a:t>4</a:t>
            </a:fld>
            <a:endParaRPr lang="en-US"/>
          </a:p>
        </p:txBody>
      </p:sp>
    </p:spTree>
    <p:extLst>
      <p:ext uri="{BB962C8B-B14F-4D97-AF65-F5344CB8AC3E}">
        <p14:creationId xmlns:p14="http://schemas.microsoft.com/office/powerpoint/2010/main" val="304088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Chris 11.2</a:t>
            </a:r>
            <a:br>
              <a:rPr lang="en-US" b="1" dirty="0"/>
            </a:br>
            <a:r>
              <a:rPr lang="en-US" b="1" dirty="0"/>
              <a:t>@Julie – I like FMW’s recommendation, and I hope the grouping is doable by Alphora. Could we move the “not tried” section to the top so it’s more apparent when various options have not been tried? @Chris, yes, I moved ‘not tried’ to the top. One note of caution, this category is likely to be much bigger than the other categories. We may have to think about sub-categories to make it more readable. </a:t>
            </a:r>
          </a:p>
          <a:p>
            <a:endParaRPr lang="en-US" b="1" dirty="0"/>
          </a:p>
          <a:p>
            <a:r>
              <a:rPr lang="en-US" b="1" dirty="0"/>
              <a:t>Julie Notes 10.19: </a:t>
            </a:r>
            <a:r>
              <a:rPr lang="en-US" b="0" dirty="0"/>
              <a:t>we did not have time to review this slide with the team. FYI Francisco suggested the switch to effectiveness categories. </a:t>
            </a:r>
          </a:p>
          <a:p>
            <a:endParaRPr lang="en-US" b="0" dirty="0"/>
          </a:p>
          <a:p>
            <a:r>
              <a:rPr lang="en-US" b="1" dirty="0"/>
              <a:t>//history//</a:t>
            </a:r>
          </a:p>
          <a:p>
            <a:r>
              <a:rPr lang="en-US" b="1" dirty="0"/>
              <a:t>Notes:</a:t>
            </a:r>
            <a:r>
              <a:rPr lang="en-US" b="0" dirty="0"/>
              <a:t> Pulled the patient reported treatments and effectiveness out into its own section. This </a:t>
            </a:r>
            <a:r>
              <a:rPr lang="en-US" dirty="0"/>
              <a:t>wireframe does not show all of the treatment options; this would be a page that would need to scroll.</a:t>
            </a:r>
            <a:r>
              <a:rPr lang="en-US" b="0" dirty="0"/>
              <a:t> (1) </a:t>
            </a:r>
            <a:r>
              <a:rPr lang="en-US" dirty="0"/>
              <a:t>Recommend sorting by effectiveness if possible. All items not rated by patient would be in the “not tried” section. Alternatively, we could sort by the same categories in MyPAIN. (2) Recommend using simplified text options over the longer treatment descriptions in Pain Manager. </a:t>
            </a:r>
          </a:p>
          <a:p>
            <a:r>
              <a:rPr lang="en-US" b="1" dirty="0"/>
              <a:t>Feedback: </a:t>
            </a:r>
          </a:p>
          <a:p>
            <a:r>
              <a:rPr lang="en-US" b="0" dirty="0"/>
              <a:t>Alphora:</a:t>
            </a:r>
          </a:p>
          <a:p>
            <a:r>
              <a:rPr lang="en-US" b="0" dirty="0"/>
              <a:t>Chris:</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5</a:t>
            </a:fld>
            <a:endParaRPr lang="en-US"/>
          </a:p>
        </p:txBody>
      </p:sp>
    </p:spTree>
    <p:extLst>
      <p:ext uri="{BB962C8B-B14F-4D97-AF65-F5344CB8AC3E}">
        <p14:creationId xmlns:p14="http://schemas.microsoft.com/office/powerpoint/2010/main" val="198498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6</a:t>
            </a:fld>
            <a:endParaRPr lang="en-US"/>
          </a:p>
        </p:txBody>
      </p:sp>
    </p:spTree>
    <p:extLst>
      <p:ext uri="{BB962C8B-B14F-4D97-AF65-F5344CB8AC3E}">
        <p14:creationId xmlns:p14="http://schemas.microsoft.com/office/powerpoint/2010/main" val="4169053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Chris 11.2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 like the re-design!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Julie Notes 10.19: </a:t>
            </a:r>
            <a:r>
              <a:rPr lang="en-US" dirty="0"/>
              <a:t>This is the conditions section. The biggest change is the switch to top navigation, so users do not need to scroll when vertical menu is open. PCPs told us they don’t like to scroll in Epic and that they sometimes miss information below the fold. There are 5 sections instead of 4 so there is less information in each section, which is another strategy to reduce scrolling. The names of each section, the order, and which one is open by default is something to provide feedback on. The disclaimer is moved to the bottom to save space at the top. Removed all caps and simplified language to aid readability.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Alphora: Could you please also provide feedback on the following: (1) no fonts under 10pt., (2) all text must be able to copy/paste into the doctor’s note and be in an acceptable format – is this possible with the format I’m showing ? (3) conditions should be A-Z within each 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be problem if epic does something weird to text.</a:t>
            </a:r>
          </a:p>
          <a:p>
            <a:r>
              <a:rPr lang="en-US" b="0" dirty="0"/>
              <a:t>Chris: need to validate that this approach of having pain manager in center tab is possible approach. (Maggie team- Bill?)</a:t>
            </a:r>
          </a:p>
          <a:p>
            <a:r>
              <a:rPr lang="en-US" b="0" dirty="0"/>
              <a:t>Francisco:</a:t>
            </a:r>
          </a:p>
          <a:p>
            <a:r>
              <a:rPr lang="en-US" b="0" dirty="0"/>
              <a:t>Laura: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r>
              <a:rPr lang="en-US" b="0" dirty="0"/>
              <a:t>Michelle: </a:t>
            </a:r>
            <a:r>
              <a:rPr lang="en-US" b="0" dirty="0" err="1"/>
              <a:t>pcp</a:t>
            </a:r>
            <a:r>
              <a:rPr lang="en-US" b="0" dirty="0"/>
              <a:t> want’s assessment area of notes: and put content from </a:t>
            </a:r>
            <a:r>
              <a:rPr lang="en-US" b="0" dirty="0" err="1"/>
              <a:t>mypain</a:t>
            </a:r>
            <a:r>
              <a:rPr lang="en-US" b="0" dirty="0"/>
              <a:t> in assessment 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7</a:t>
            </a:fld>
            <a:endParaRPr lang="en-US"/>
          </a:p>
        </p:txBody>
      </p:sp>
    </p:spTree>
    <p:extLst>
      <p:ext uri="{BB962C8B-B14F-4D97-AF65-F5344CB8AC3E}">
        <p14:creationId xmlns:p14="http://schemas.microsoft.com/office/powerpoint/2010/main" val="73410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C29DB7-79D5-4418-B7EB-C54071F1238A}" type="slidenum">
              <a:rPr lang="en-US" smtClean="0"/>
              <a:t>8</a:t>
            </a:fld>
            <a:endParaRPr lang="en-US"/>
          </a:p>
        </p:txBody>
      </p:sp>
    </p:spTree>
    <p:extLst>
      <p:ext uri="{BB962C8B-B14F-4D97-AF65-F5344CB8AC3E}">
        <p14:creationId xmlns:p14="http://schemas.microsoft.com/office/powerpoint/2010/main" val="17543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Chris Notes 11.2</a:t>
            </a:r>
          </a:p>
          <a:p>
            <a:pPr marL="228600" indent="-228600">
              <a:buAutoNum type="arabicParenBoth"/>
            </a:pPr>
            <a:r>
              <a:rPr lang="en-US" b="0" dirty="0"/>
              <a:t>-(6) I like the re-design generally (separate tab, less scrolling, visually appealing organization). Experience tells me that this will be made more complex based on the realities of UF Health specific medications that are available/ordered and how the data are stored</a:t>
            </a:r>
            <a:br>
              <a:rPr lang="en-US" b="0" dirty="0"/>
            </a:br>
            <a:r>
              <a:rPr lang="en-US" b="1" dirty="0"/>
              <a:t>@Cara/Julie </a:t>
            </a:r>
            <a:r>
              <a:rPr lang="en-US" b="0" dirty="0"/>
              <a:t>– I think this is another item that practically may have to get fleshed out in interactions b/w Alphora and UF Health IT and UF Health clinical team members (not just FWM but people like clinical data translator in IDR, perhaps Jax pharmacy informaticists, others) especially as the app gets into a UF test environment. Add as topic at technical team meeting and/or Alphora meeting in order to flesh out what design changes Alphora may be able to start on independently vs. which will need UF Health input. To discuss properly, we will need transparency on current value sets and related filtering within the applications.</a:t>
            </a:r>
          </a:p>
          <a:p>
            <a:endParaRPr lang="en-US" b="1" dirty="0"/>
          </a:p>
          <a:p>
            <a:r>
              <a:rPr lang="en-US" b="1" dirty="0"/>
              <a:t>Julie Notes 10.19:</a:t>
            </a:r>
            <a:r>
              <a:rPr lang="en-US" b="0" dirty="0"/>
              <a:t> we did not finish discussing this at the team meeting. </a:t>
            </a:r>
          </a:p>
          <a:p>
            <a:pPr marL="228600" indent="-228600">
              <a:buAutoNum type="arabicParenBoth"/>
            </a:pPr>
            <a:r>
              <a:rPr lang="en-US" b="0" dirty="0"/>
              <a:t>We learned from Bryant that Pain Manager is pulling all active, stopped, completed, on hold, draft, and unknown medication statuses. The “active prescription” heading in Pain Manager is a misnomer because any of those medication statuses could appear under the “active prescription” heading. Bryant said that they could filter these categories on the back end to show only active medications, or whatever we choose to show. Another alternative is to create additional tables below for the different statuses, However, this will be a bigger development effort than filtering on the backend. I do not recommend adding user-filtering to the table. It is a large development effort, and it’s hard to get right.</a:t>
            </a:r>
          </a:p>
          <a:p>
            <a:pPr marL="228600" indent="-228600">
              <a:buAutoNum type="arabicParenBoth"/>
            </a:pPr>
            <a:r>
              <a:rPr lang="en-US" b="0" dirty="0"/>
              <a:t>Bryant mentioned that there are 4 categories of medications in Pain Manager: opioid, non-opioid, naloxone, and benzos. I updated the wireframe to reflect that. </a:t>
            </a:r>
          </a:p>
          <a:p>
            <a:pPr marL="228600" indent="-228600">
              <a:buAutoNum type="arabicParenBoth"/>
            </a:pPr>
            <a:r>
              <a:rPr lang="en-US" b="0" dirty="0"/>
              <a:t>Need to confirm the medication value sets in Pain Manager are up to date and vet with provider like Francisco. </a:t>
            </a:r>
            <a:endParaRPr lang="en-US" b="1" dirty="0"/>
          </a:p>
          <a:p>
            <a:pPr marL="228600" indent="-228600">
              <a:buAutoNum type="arabicParenBoth"/>
            </a:pPr>
            <a:r>
              <a:rPr lang="en-US" b="0" dirty="0"/>
              <a:t>I took a stab at describing where this information comes from. But, it needs to be reviewed for accuracy. We also need the link to the NIH value set if available. </a:t>
            </a:r>
          </a:p>
          <a:p>
            <a:pPr marL="228600" indent="-228600">
              <a:buAutoNum type="arabicParenBoth"/>
            </a:pPr>
            <a:r>
              <a:rPr lang="en-US" b="0" dirty="0"/>
              <a:t>I removed the “data ended” column because my understanding is it is not supported? Need to confirm.</a:t>
            </a:r>
          </a:p>
          <a:p>
            <a:pPr marL="228600" indent="-228600">
              <a:buAutoNum type="arabicParenBoth"/>
            </a:pPr>
            <a:r>
              <a:rPr lang="en-US" b="0" dirty="0"/>
              <a:t>Still unsure if there are benzo and naloxone specific warnings in Pain Manager. If so, I would like to see their wording.</a:t>
            </a:r>
          </a:p>
          <a:p>
            <a:endParaRPr lang="en-US" b="1" dirty="0"/>
          </a:p>
          <a:p>
            <a:r>
              <a:rPr lang="en-US" b="1" dirty="0"/>
              <a:t>//history//</a:t>
            </a:r>
          </a:p>
          <a:p>
            <a:r>
              <a:rPr lang="en-US" b="1" dirty="0"/>
              <a:t>Notes: </a:t>
            </a:r>
            <a:r>
              <a:rPr lang="en-US" dirty="0"/>
              <a:t>Formatted table to improve readability, including lines between medications. (1) put active opioids first, followed by active non-opioids. My understanding is that stopped and completed medications over the past 2 years could also appear in this list. Therefore, I suggest having sections for stopped and completed medications at the bottom of the list. (2) removed date ended column because my understanding is it is not supported. (3) My understanding is there are warnings for extended release and benzos but I do not show those here because I don’t know what they look like in Pain Manager. Suggest they go where the MME warning is above. If multiple warnings are triggered, then they would appear below the MME warning (4) When users click on the underlined MME total in red,  they will see the same popup as they would if they clicked the exclamation icon in Pain Manager now. The warning would only appear if MME equal to or over 50. (5) I am unsure how to format medication name and SIG, but they should mimic what is in Epic now. (6) link to CDC prescribing guidelines is provided if opioids are in 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Feedback: </a:t>
            </a:r>
            <a:endParaRPr lang="en-US" dirty="0"/>
          </a:p>
          <a:p>
            <a:r>
              <a:rPr lang="en-US" dirty="0"/>
              <a:t>Alphora: Are my assumptions above correct? Do stopped and completed medications over the past two years appear in the list? Are there any other categories of medications that appear in this list? Is date ended not supported at UF? What do warnings for benzos and extended-release look like?</a:t>
            </a:r>
          </a:p>
          <a:p>
            <a:r>
              <a:rPr lang="en-US" b="0" dirty="0"/>
              <a:t>-know on back end what status is and could filter. We think “active medications” is a misnomer and all would be in this section. </a:t>
            </a:r>
          </a:p>
          <a:p>
            <a:r>
              <a:rPr lang="en-US" b="0" dirty="0"/>
              <a:t>Chris: </a:t>
            </a:r>
          </a:p>
          <a:p>
            <a:r>
              <a:rPr lang="en-US" b="0" dirty="0"/>
              <a:t>Francisco:</a:t>
            </a:r>
          </a:p>
          <a:p>
            <a:r>
              <a:rPr lang="en-US" b="0" dirty="0"/>
              <a:t>Laura: need language around what is shown (pain medications).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Lori: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Ramzi:</a:t>
            </a:r>
          </a:p>
          <a:p>
            <a:r>
              <a:rPr lang="en-US" b="0" dirty="0"/>
              <a:t>Rob:</a:t>
            </a:r>
          </a:p>
          <a:p>
            <a:r>
              <a:rPr lang="en-US" b="0" dirty="0"/>
              <a:t>Cara: there is a whole list of the medications that are in pain manager. (</a:t>
            </a:r>
            <a:r>
              <a:rPr lang="en-US" b="0" dirty="0" err="1"/>
              <a:t>chris</a:t>
            </a:r>
            <a:r>
              <a:rPr lang="en-US" b="0" dirty="0"/>
              <a:t> – needs to be transparent and up to date). Bryant: pull medication requests and report them. </a:t>
            </a:r>
            <a:r>
              <a:rPr lang="en-US" b="0" dirty="0" err="1"/>
              <a:t>Valuesets</a:t>
            </a:r>
            <a:r>
              <a:rPr lang="en-US" b="0" dirty="0"/>
              <a:t> being pulled from </a:t>
            </a:r>
            <a:r>
              <a:rPr lang="en-US" b="0" dirty="0" err="1"/>
              <a:t>nih</a:t>
            </a:r>
            <a:r>
              <a:rPr lang="en-US" b="0" dirty="0"/>
              <a:t>). Could be transparent about. </a:t>
            </a:r>
          </a:p>
          <a:p>
            <a:endParaRPr lang="en-US" dirty="0"/>
          </a:p>
        </p:txBody>
      </p:sp>
      <p:sp>
        <p:nvSpPr>
          <p:cNvPr id="4" name="Slide Number Placeholder 3"/>
          <p:cNvSpPr>
            <a:spLocks noGrp="1"/>
          </p:cNvSpPr>
          <p:nvPr>
            <p:ph type="sldNum" sz="quarter" idx="5"/>
          </p:nvPr>
        </p:nvSpPr>
        <p:spPr/>
        <p:txBody>
          <a:bodyPr/>
          <a:lstStyle/>
          <a:p>
            <a:fld id="{ABC29DB7-79D5-4418-B7EB-C54071F1238A}" type="slidenum">
              <a:rPr lang="en-US" smtClean="0"/>
              <a:t>9</a:t>
            </a:fld>
            <a:endParaRPr lang="en-US"/>
          </a:p>
        </p:txBody>
      </p:sp>
    </p:spTree>
    <p:extLst>
      <p:ext uri="{BB962C8B-B14F-4D97-AF65-F5344CB8AC3E}">
        <p14:creationId xmlns:p14="http://schemas.microsoft.com/office/powerpoint/2010/main" val="394562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FB3E-8408-3AB2-718D-7FE2B4BD2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6E77F3-558B-14DD-E778-5C0F2AC4A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3CFA0-86FC-9CDD-72EB-986095CA798F}"/>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5" name="Footer Placeholder 4">
            <a:extLst>
              <a:ext uri="{FF2B5EF4-FFF2-40B4-BE49-F238E27FC236}">
                <a16:creationId xmlns:a16="http://schemas.microsoft.com/office/drawing/2014/main" id="{9FD11020-CAE1-F326-0456-C433D1F5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99861-443A-F6A6-5033-9EC8FDFE6EB8}"/>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66419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2A08-CA28-B8A5-AAF8-FFF5B2807E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5EE556-0E67-1C52-8FA8-9487D58AF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76962-8B64-5712-EC38-23B1096FF536}"/>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5" name="Footer Placeholder 4">
            <a:extLst>
              <a:ext uri="{FF2B5EF4-FFF2-40B4-BE49-F238E27FC236}">
                <a16:creationId xmlns:a16="http://schemas.microsoft.com/office/drawing/2014/main" id="{23597193-2DF3-B728-F547-16D8A1619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5E1D-AA2B-9FED-FAE8-1FCBA7F003D1}"/>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400116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94078-1BBB-E989-78FB-3736B8C2A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9DEF20-70EF-931B-C0B5-22AA1B984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62BAA-DE03-A13E-68AB-1B3439B62F01}"/>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5" name="Footer Placeholder 4">
            <a:extLst>
              <a:ext uri="{FF2B5EF4-FFF2-40B4-BE49-F238E27FC236}">
                <a16:creationId xmlns:a16="http://schemas.microsoft.com/office/drawing/2014/main" id="{08F0A22A-F3C7-F30A-7431-F00D3CD00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5F15A-CCF2-7464-A1D2-3D990D4EC55D}"/>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347374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CE75-FCB6-8744-1698-CD09BC9E0A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0D4DA-7C91-CFAE-26A3-F6F4738C83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E48E8-F4B8-7795-98C8-D037887C1055}"/>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5" name="Footer Placeholder 4">
            <a:extLst>
              <a:ext uri="{FF2B5EF4-FFF2-40B4-BE49-F238E27FC236}">
                <a16:creationId xmlns:a16="http://schemas.microsoft.com/office/drawing/2014/main" id="{964A725E-BD1A-7113-C59B-34A8DB879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B38C4-99E0-87CB-9242-95BC15D8096D}"/>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133806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B193-513D-9092-8696-40346C001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53C886-5EC6-262C-D84D-36DDE8136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7F346-7393-CF1F-53C6-1D75F6C331EE}"/>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5" name="Footer Placeholder 4">
            <a:extLst>
              <a:ext uri="{FF2B5EF4-FFF2-40B4-BE49-F238E27FC236}">
                <a16:creationId xmlns:a16="http://schemas.microsoft.com/office/drawing/2014/main" id="{181A0A4A-1C34-ECAC-0038-C511A8D31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0661B-D018-8A50-1BA0-C022C50E72E1}"/>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260139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66EF-8DD5-5A46-3691-AA44F98E5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40D32-FB66-49A1-3B9D-DFEC0B720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2FB754-5B5D-A11F-2868-900A97B7CC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1348F8-DADC-B0CB-C7F1-00DA54277ABC}"/>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6" name="Footer Placeholder 5">
            <a:extLst>
              <a:ext uri="{FF2B5EF4-FFF2-40B4-BE49-F238E27FC236}">
                <a16:creationId xmlns:a16="http://schemas.microsoft.com/office/drawing/2014/main" id="{DBD8291A-7530-06D2-CEE8-7B32553EA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08661-2F68-90E4-109F-85E16AC1D236}"/>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102541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8500-24E4-8D78-C2C2-2B2BAF7C34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035C56-0993-6077-39C3-346B73027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9B75CC-0BEB-7AB5-6650-87DD86F14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7ACB4-474D-BD50-470E-FCCD37B09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2DFD0E-6772-0168-2203-E1C015B32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FCC48C-69A7-B7F9-6E08-19BB64F1080D}"/>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8" name="Footer Placeholder 7">
            <a:extLst>
              <a:ext uri="{FF2B5EF4-FFF2-40B4-BE49-F238E27FC236}">
                <a16:creationId xmlns:a16="http://schemas.microsoft.com/office/drawing/2014/main" id="{77BEA33D-6826-A7E1-8CFD-F2A944F6EE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45D637-45B6-8EB7-2056-AFF13E2FEB1F}"/>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15398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594B-433D-6710-CA0D-71E524CECE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153F4A-0530-8CB7-A770-8CBE74FAC6D8}"/>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4" name="Footer Placeholder 3">
            <a:extLst>
              <a:ext uri="{FF2B5EF4-FFF2-40B4-BE49-F238E27FC236}">
                <a16:creationId xmlns:a16="http://schemas.microsoft.com/office/drawing/2014/main" id="{9CE6ACFD-5D05-BC3B-EB2F-C8B9C4A40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081038-6D30-ABC7-8876-FE46EAE477DB}"/>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184252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61882-C677-65C5-E7B8-35D713018DAE}"/>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3" name="Footer Placeholder 2">
            <a:extLst>
              <a:ext uri="{FF2B5EF4-FFF2-40B4-BE49-F238E27FC236}">
                <a16:creationId xmlns:a16="http://schemas.microsoft.com/office/drawing/2014/main" id="{CE716AE9-9CEE-1592-5F3B-9394674856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F652FA-519E-AD6A-A496-B776151F6D01}"/>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243030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A338-8221-77CE-5D0A-D6CF1D4A4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BF1A5D-BC71-79C0-4BF5-D0DCF815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D02DF6-2AE8-2A34-2BFE-D28EB8C0F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12714-49A6-33A0-5768-C358C1089328}"/>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6" name="Footer Placeholder 5">
            <a:extLst>
              <a:ext uri="{FF2B5EF4-FFF2-40B4-BE49-F238E27FC236}">
                <a16:creationId xmlns:a16="http://schemas.microsoft.com/office/drawing/2014/main" id="{1DF2DC85-4D12-DE9D-A87A-7F40B9439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D9685-E1E8-0F74-D77C-077A2DF48378}"/>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68763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486B-E62C-FF13-924B-853BBD6D4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B00BD3-FBBD-3E89-0EA1-3648D2BFD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940EC1-C5C3-2172-830B-EF3575BEB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D58C5-A81A-DE5B-76CF-3EDE91BFBB59}"/>
              </a:ext>
            </a:extLst>
          </p:cNvPr>
          <p:cNvSpPr>
            <a:spLocks noGrp="1"/>
          </p:cNvSpPr>
          <p:nvPr>
            <p:ph type="dt" sz="half" idx="10"/>
          </p:nvPr>
        </p:nvSpPr>
        <p:spPr/>
        <p:txBody>
          <a:bodyPr/>
          <a:lstStyle/>
          <a:p>
            <a:fld id="{3B98C48C-1FC1-41B2-A39A-85ACD0DD4EF9}" type="datetimeFigureOut">
              <a:rPr lang="en-US" smtClean="0"/>
              <a:t>11/4/22</a:t>
            </a:fld>
            <a:endParaRPr lang="en-US"/>
          </a:p>
        </p:txBody>
      </p:sp>
      <p:sp>
        <p:nvSpPr>
          <p:cNvPr id="6" name="Footer Placeholder 5">
            <a:extLst>
              <a:ext uri="{FF2B5EF4-FFF2-40B4-BE49-F238E27FC236}">
                <a16:creationId xmlns:a16="http://schemas.microsoft.com/office/drawing/2014/main" id="{02CC06C6-085C-26C9-0F07-12A3A6FF8C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3DD14-CF73-364A-7B3B-7AA18303794C}"/>
              </a:ext>
            </a:extLst>
          </p:cNvPr>
          <p:cNvSpPr>
            <a:spLocks noGrp="1"/>
          </p:cNvSpPr>
          <p:nvPr>
            <p:ph type="sldNum" sz="quarter" idx="12"/>
          </p:nvPr>
        </p:nvSpPr>
        <p:spPr/>
        <p:txBody>
          <a:bodyPr/>
          <a:lstStyle/>
          <a:p>
            <a:fld id="{01789955-8A5B-4E60-8221-73D8A383B149}" type="slidenum">
              <a:rPr lang="en-US" smtClean="0"/>
              <a:t>‹#›</a:t>
            </a:fld>
            <a:endParaRPr lang="en-US"/>
          </a:p>
        </p:txBody>
      </p:sp>
    </p:spTree>
    <p:extLst>
      <p:ext uri="{BB962C8B-B14F-4D97-AF65-F5344CB8AC3E}">
        <p14:creationId xmlns:p14="http://schemas.microsoft.com/office/powerpoint/2010/main" val="329626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421FE-C912-4115-E546-EA4F56713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B65F7-E9FD-A1D6-065F-30A82FB03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2B52A-5267-508A-3ED6-98DF8E67C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8C48C-1FC1-41B2-A39A-85ACD0DD4EF9}" type="datetimeFigureOut">
              <a:rPr lang="en-US" smtClean="0"/>
              <a:t>11/4/22</a:t>
            </a:fld>
            <a:endParaRPr lang="en-US"/>
          </a:p>
        </p:txBody>
      </p:sp>
      <p:sp>
        <p:nvSpPr>
          <p:cNvPr id="5" name="Footer Placeholder 4">
            <a:extLst>
              <a:ext uri="{FF2B5EF4-FFF2-40B4-BE49-F238E27FC236}">
                <a16:creationId xmlns:a16="http://schemas.microsoft.com/office/drawing/2014/main" id="{0967718F-703E-400A-1B85-6D5CF53CF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BA8744-27C9-A2ED-2CBF-CE37D71A2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89955-8A5B-4E60-8221-73D8A383B149}" type="slidenum">
              <a:rPr lang="en-US" smtClean="0"/>
              <a:t>‹#›</a:t>
            </a:fld>
            <a:endParaRPr lang="en-US"/>
          </a:p>
        </p:txBody>
      </p:sp>
    </p:spTree>
    <p:extLst>
      <p:ext uri="{BB962C8B-B14F-4D97-AF65-F5344CB8AC3E}">
        <p14:creationId xmlns:p14="http://schemas.microsoft.com/office/powerpoint/2010/main" val="276722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0F5928-5396-912F-21B3-57680C217C0F}"/>
              </a:ext>
            </a:extLst>
          </p:cNvPr>
          <p:cNvSpPr/>
          <p:nvPr/>
        </p:nvSpPr>
        <p:spPr>
          <a:xfrm>
            <a:off x="0" y="0"/>
            <a:ext cx="1365813" cy="6858000"/>
          </a:xfrm>
          <a:prstGeom prst="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AE6DE7B-4C92-5182-B3E8-EC28D7E5EB7A}"/>
              </a:ext>
            </a:extLst>
          </p:cNvPr>
          <p:cNvSpPr/>
          <p:nvPr/>
        </p:nvSpPr>
        <p:spPr>
          <a:xfrm>
            <a:off x="185196" y="104172"/>
            <a:ext cx="983848" cy="983848"/>
          </a:xfrm>
          <a:prstGeom prst="ellipse">
            <a:avLst/>
          </a:prstGeom>
          <a:solidFill>
            <a:srgbClr val="FC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User with solid fill">
            <a:extLst>
              <a:ext uri="{FF2B5EF4-FFF2-40B4-BE49-F238E27FC236}">
                <a16:creationId xmlns:a16="http://schemas.microsoft.com/office/drawing/2014/main" id="{3BBFF482-847E-C96C-15E6-4EC7BB1C94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666" y="254642"/>
            <a:ext cx="682907" cy="682907"/>
          </a:xfrm>
          <a:prstGeom prst="rect">
            <a:avLst/>
          </a:prstGeom>
        </p:spPr>
      </p:pic>
      <p:sp>
        <p:nvSpPr>
          <p:cNvPr id="8" name="TextBox 7">
            <a:extLst>
              <a:ext uri="{FF2B5EF4-FFF2-40B4-BE49-F238E27FC236}">
                <a16:creationId xmlns:a16="http://schemas.microsoft.com/office/drawing/2014/main" id="{07597321-8DDE-DA06-AB45-54291E88CC54}"/>
              </a:ext>
            </a:extLst>
          </p:cNvPr>
          <p:cNvSpPr txBox="1"/>
          <p:nvPr/>
        </p:nvSpPr>
        <p:spPr>
          <a:xfrm>
            <a:off x="185196" y="1111167"/>
            <a:ext cx="1099595" cy="369332"/>
          </a:xfrm>
          <a:prstGeom prst="rect">
            <a:avLst/>
          </a:prstGeom>
          <a:noFill/>
        </p:spPr>
        <p:txBody>
          <a:bodyPr wrap="square" rtlCol="0">
            <a:spAutoFit/>
          </a:bodyPr>
          <a:lstStyle/>
          <a:p>
            <a:r>
              <a:rPr lang="en-US" dirty="0"/>
              <a:t>Pt. Name</a:t>
            </a:r>
          </a:p>
        </p:txBody>
      </p:sp>
      <p:sp>
        <p:nvSpPr>
          <p:cNvPr id="9" name="Rectangle 8">
            <a:extLst>
              <a:ext uri="{FF2B5EF4-FFF2-40B4-BE49-F238E27FC236}">
                <a16:creationId xmlns:a16="http://schemas.microsoft.com/office/drawing/2014/main" id="{3338B132-04A4-D75C-2832-9632040A64CF}"/>
              </a:ext>
            </a:extLst>
          </p:cNvPr>
          <p:cNvSpPr/>
          <p:nvPr/>
        </p:nvSpPr>
        <p:spPr>
          <a:xfrm>
            <a:off x="9792182" y="428263"/>
            <a:ext cx="2399818" cy="6429737"/>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CA2AA709-0C46-63D5-1A40-F3AAA5E71EAB}"/>
              </a:ext>
            </a:extLst>
          </p:cNvPr>
          <p:cNvSpPr/>
          <p:nvPr/>
        </p:nvSpPr>
        <p:spPr>
          <a:xfrm>
            <a:off x="1365812" y="0"/>
            <a:ext cx="8426369" cy="428263"/>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Top Corners Rounded 10">
            <a:extLst>
              <a:ext uri="{FF2B5EF4-FFF2-40B4-BE49-F238E27FC236}">
                <a16:creationId xmlns:a16="http://schemas.microsoft.com/office/drawing/2014/main" id="{27AF4944-FBBE-315B-E19D-F4D9C9C4905D}"/>
              </a:ext>
            </a:extLst>
          </p:cNvPr>
          <p:cNvSpPr/>
          <p:nvPr/>
        </p:nvSpPr>
        <p:spPr>
          <a:xfrm>
            <a:off x="1388962" y="0"/>
            <a:ext cx="1226913" cy="428263"/>
          </a:xfrm>
          <a:prstGeom prst="round2Same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Chart Review</a:t>
            </a:r>
          </a:p>
        </p:txBody>
      </p:sp>
      <p:sp>
        <p:nvSpPr>
          <p:cNvPr id="14" name="Rectangle: Top Corners Rounded 13">
            <a:extLst>
              <a:ext uri="{FF2B5EF4-FFF2-40B4-BE49-F238E27FC236}">
                <a16:creationId xmlns:a16="http://schemas.microsoft.com/office/drawing/2014/main" id="{0B20CABD-4317-0F72-85F3-1A14641526DA}"/>
              </a:ext>
            </a:extLst>
          </p:cNvPr>
          <p:cNvSpPr/>
          <p:nvPr/>
        </p:nvSpPr>
        <p:spPr>
          <a:xfrm>
            <a:off x="2639024" y="-1"/>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Snapshot</a:t>
            </a:r>
          </a:p>
        </p:txBody>
      </p:sp>
      <p:sp>
        <p:nvSpPr>
          <p:cNvPr id="16" name="Rectangle: Top Corners Rounded 15">
            <a:extLst>
              <a:ext uri="{FF2B5EF4-FFF2-40B4-BE49-F238E27FC236}">
                <a16:creationId xmlns:a16="http://schemas.microsoft.com/office/drawing/2014/main" id="{4877893F-5C48-646E-D0AD-FDC318F0F160}"/>
              </a:ext>
            </a:extLst>
          </p:cNvPr>
          <p:cNvSpPr/>
          <p:nvPr/>
        </p:nvSpPr>
        <p:spPr>
          <a:xfrm>
            <a:off x="9815330" y="-3"/>
            <a:ext cx="833379"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BPAs</a:t>
            </a:r>
          </a:p>
        </p:txBody>
      </p:sp>
      <p:sp>
        <p:nvSpPr>
          <p:cNvPr id="17" name="Rectangle: Top Corners Rounded 16">
            <a:extLst>
              <a:ext uri="{FF2B5EF4-FFF2-40B4-BE49-F238E27FC236}">
                <a16:creationId xmlns:a16="http://schemas.microsoft.com/office/drawing/2014/main" id="{F2F01F4E-536C-50BC-FDEE-5EC87F6E6D2F}"/>
              </a:ext>
            </a:extLst>
          </p:cNvPr>
          <p:cNvSpPr/>
          <p:nvPr/>
        </p:nvSpPr>
        <p:spPr>
          <a:xfrm>
            <a:off x="10671857" y="-4"/>
            <a:ext cx="833379"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PDMP</a:t>
            </a:r>
          </a:p>
        </p:txBody>
      </p:sp>
      <p:sp>
        <p:nvSpPr>
          <p:cNvPr id="2" name="TextBox 1">
            <a:extLst>
              <a:ext uri="{FF2B5EF4-FFF2-40B4-BE49-F238E27FC236}">
                <a16:creationId xmlns:a16="http://schemas.microsoft.com/office/drawing/2014/main" id="{E22D9006-92A7-F725-1377-A7DF28F4F934}"/>
              </a:ext>
            </a:extLst>
          </p:cNvPr>
          <p:cNvSpPr txBox="1"/>
          <p:nvPr/>
        </p:nvSpPr>
        <p:spPr>
          <a:xfrm>
            <a:off x="-5787" y="5438413"/>
            <a:ext cx="1365812" cy="954107"/>
          </a:xfrm>
          <a:prstGeom prst="rect">
            <a:avLst/>
          </a:prstGeom>
          <a:solidFill>
            <a:schemeClr val="accent4">
              <a:lumMod val="60000"/>
              <a:lumOff val="40000"/>
            </a:schemeClr>
          </a:solidFill>
        </p:spPr>
        <p:txBody>
          <a:bodyPr wrap="square" rtlCol="0">
            <a:spAutoFit/>
          </a:bodyPr>
          <a:lstStyle/>
          <a:p>
            <a:r>
              <a:rPr lang="en-US" sz="1400" b="1" dirty="0"/>
              <a:t>Pain Manager:</a:t>
            </a:r>
          </a:p>
          <a:p>
            <a:r>
              <a:rPr lang="en-US" sz="1400" dirty="0"/>
              <a:t>New patient data available.</a:t>
            </a:r>
          </a:p>
          <a:p>
            <a:endParaRPr lang="en-US" sz="1400" dirty="0"/>
          </a:p>
        </p:txBody>
      </p:sp>
      <p:sp>
        <p:nvSpPr>
          <p:cNvPr id="3" name="TextBox 2">
            <a:extLst>
              <a:ext uri="{FF2B5EF4-FFF2-40B4-BE49-F238E27FC236}">
                <a16:creationId xmlns:a16="http://schemas.microsoft.com/office/drawing/2014/main" id="{2B664D1A-3A7D-1C87-64BA-B4548F659D7F}"/>
              </a:ext>
            </a:extLst>
          </p:cNvPr>
          <p:cNvSpPr txBox="1"/>
          <p:nvPr/>
        </p:nvSpPr>
        <p:spPr>
          <a:xfrm>
            <a:off x="9815330" y="1117263"/>
            <a:ext cx="2376670" cy="738664"/>
          </a:xfrm>
          <a:prstGeom prst="rect">
            <a:avLst/>
          </a:prstGeom>
          <a:solidFill>
            <a:schemeClr val="accent4">
              <a:lumMod val="60000"/>
              <a:lumOff val="40000"/>
            </a:schemeClr>
          </a:solidFill>
        </p:spPr>
        <p:txBody>
          <a:bodyPr wrap="square" rtlCol="0">
            <a:spAutoFit/>
          </a:bodyPr>
          <a:lstStyle/>
          <a:p>
            <a:r>
              <a:rPr lang="en-US" sz="1400" b="1" dirty="0"/>
              <a:t>Pain Manager:</a:t>
            </a:r>
          </a:p>
          <a:p>
            <a:r>
              <a:rPr lang="en-US" sz="1400" dirty="0"/>
              <a:t>New patient data available.</a:t>
            </a:r>
          </a:p>
          <a:p>
            <a:endParaRPr lang="en-US" sz="1400" dirty="0"/>
          </a:p>
        </p:txBody>
      </p:sp>
      <p:pic>
        <p:nvPicPr>
          <p:cNvPr id="12" name="Graphic 11" descr="Cursor with solid fill">
            <a:extLst>
              <a:ext uri="{FF2B5EF4-FFF2-40B4-BE49-F238E27FC236}">
                <a16:creationId xmlns:a16="http://schemas.microsoft.com/office/drawing/2014/main" id="{0822B5F3-F501-B3A0-B455-9500850D43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2230" y="5646669"/>
            <a:ext cx="914400" cy="914400"/>
          </a:xfrm>
          <a:prstGeom prst="rect">
            <a:avLst/>
          </a:prstGeom>
        </p:spPr>
      </p:pic>
      <p:pic>
        <p:nvPicPr>
          <p:cNvPr id="13" name="Graphic 12" descr="Cursor with solid fill">
            <a:extLst>
              <a:ext uri="{FF2B5EF4-FFF2-40B4-BE49-F238E27FC236}">
                <a16:creationId xmlns:a16="http://schemas.microsoft.com/office/drawing/2014/main" id="{BC75C54D-F31C-C1CA-C4F3-BFD5D5059C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26076" y="1480499"/>
            <a:ext cx="914400" cy="914400"/>
          </a:xfrm>
          <a:prstGeom prst="rect">
            <a:avLst/>
          </a:prstGeom>
        </p:spPr>
      </p:pic>
    </p:spTree>
    <p:extLst>
      <p:ext uri="{BB962C8B-B14F-4D97-AF65-F5344CB8AC3E}">
        <p14:creationId xmlns:p14="http://schemas.microsoft.com/office/powerpoint/2010/main" val="542486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B2C5AD-C1CB-6584-1B4C-B9873380C398}"/>
              </a:ext>
            </a:extLst>
          </p:cNvPr>
          <p:cNvPicPr>
            <a:picLocks noChangeAspect="1"/>
          </p:cNvPicPr>
          <p:nvPr/>
        </p:nvPicPr>
        <p:blipFill>
          <a:blip r:embed="rId3"/>
          <a:stretch>
            <a:fillRect/>
          </a:stretch>
        </p:blipFill>
        <p:spPr>
          <a:xfrm>
            <a:off x="0" y="1156133"/>
            <a:ext cx="12192000" cy="1840633"/>
          </a:xfrm>
          <a:prstGeom prst="rect">
            <a:avLst/>
          </a:prstGeom>
        </p:spPr>
      </p:pic>
      <p:sp>
        <p:nvSpPr>
          <p:cNvPr id="4" name="TextBox 3">
            <a:extLst>
              <a:ext uri="{FF2B5EF4-FFF2-40B4-BE49-F238E27FC236}">
                <a16:creationId xmlns:a16="http://schemas.microsoft.com/office/drawing/2014/main" id="{CA803DC8-A5C9-BDC3-E2E1-9CFEACDB3034}"/>
              </a:ext>
            </a:extLst>
          </p:cNvPr>
          <p:cNvSpPr txBox="1"/>
          <p:nvPr/>
        </p:nvSpPr>
        <p:spPr>
          <a:xfrm>
            <a:off x="274320" y="195943"/>
            <a:ext cx="5821680" cy="369332"/>
          </a:xfrm>
          <a:prstGeom prst="rect">
            <a:avLst/>
          </a:prstGeom>
          <a:noFill/>
        </p:spPr>
        <p:txBody>
          <a:bodyPr wrap="square" rtlCol="0">
            <a:spAutoFit/>
          </a:bodyPr>
          <a:lstStyle/>
          <a:p>
            <a:r>
              <a:rPr lang="en-US" b="1" dirty="0"/>
              <a:t>Before: Urine Drug Screening section</a:t>
            </a:r>
          </a:p>
        </p:txBody>
      </p:sp>
    </p:spTree>
    <p:extLst>
      <p:ext uri="{BB962C8B-B14F-4D97-AF65-F5344CB8AC3E}">
        <p14:creationId xmlns:p14="http://schemas.microsoft.com/office/powerpoint/2010/main" val="380110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A55B90-179C-BBA4-D6A3-D71342E7A468}"/>
              </a:ext>
            </a:extLst>
          </p:cNvPr>
          <p:cNvSpPr/>
          <p:nvPr/>
        </p:nvSpPr>
        <p:spPr>
          <a:xfrm>
            <a:off x="0" y="0"/>
            <a:ext cx="1365813" cy="6858000"/>
          </a:xfrm>
          <a:prstGeom prst="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34B2108-096E-69CD-1DB0-934C3CD7F744}"/>
              </a:ext>
            </a:extLst>
          </p:cNvPr>
          <p:cNvSpPr/>
          <p:nvPr/>
        </p:nvSpPr>
        <p:spPr>
          <a:xfrm>
            <a:off x="185196" y="104172"/>
            <a:ext cx="983848" cy="983848"/>
          </a:xfrm>
          <a:prstGeom prst="ellipse">
            <a:avLst/>
          </a:prstGeom>
          <a:solidFill>
            <a:srgbClr val="FC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User with solid fill">
            <a:extLst>
              <a:ext uri="{FF2B5EF4-FFF2-40B4-BE49-F238E27FC236}">
                <a16:creationId xmlns:a16="http://schemas.microsoft.com/office/drawing/2014/main" id="{E3C87177-5B5C-F62D-08D1-B81ECAE312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666" y="254642"/>
            <a:ext cx="682907" cy="682907"/>
          </a:xfrm>
          <a:prstGeom prst="rect">
            <a:avLst/>
          </a:prstGeom>
        </p:spPr>
      </p:pic>
      <p:sp>
        <p:nvSpPr>
          <p:cNvPr id="5" name="TextBox 4">
            <a:extLst>
              <a:ext uri="{FF2B5EF4-FFF2-40B4-BE49-F238E27FC236}">
                <a16:creationId xmlns:a16="http://schemas.microsoft.com/office/drawing/2014/main" id="{F7ABAB06-1507-CF5F-F0C8-CF2AFBD6780C}"/>
              </a:ext>
            </a:extLst>
          </p:cNvPr>
          <p:cNvSpPr txBox="1"/>
          <p:nvPr/>
        </p:nvSpPr>
        <p:spPr>
          <a:xfrm>
            <a:off x="185196" y="1111167"/>
            <a:ext cx="1099595" cy="369332"/>
          </a:xfrm>
          <a:prstGeom prst="rect">
            <a:avLst/>
          </a:prstGeom>
          <a:noFill/>
        </p:spPr>
        <p:txBody>
          <a:bodyPr wrap="square" rtlCol="0">
            <a:spAutoFit/>
          </a:bodyPr>
          <a:lstStyle/>
          <a:p>
            <a:r>
              <a:rPr lang="en-US" dirty="0"/>
              <a:t>Pt. Name</a:t>
            </a:r>
          </a:p>
        </p:txBody>
      </p:sp>
      <p:sp>
        <p:nvSpPr>
          <p:cNvPr id="6" name="Rectangle 5">
            <a:extLst>
              <a:ext uri="{FF2B5EF4-FFF2-40B4-BE49-F238E27FC236}">
                <a16:creationId xmlns:a16="http://schemas.microsoft.com/office/drawing/2014/main" id="{148C3482-24AF-36B9-54EE-F7BA89128CA2}"/>
              </a:ext>
            </a:extLst>
          </p:cNvPr>
          <p:cNvSpPr/>
          <p:nvPr/>
        </p:nvSpPr>
        <p:spPr>
          <a:xfrm>
            <a:off x="9792182" y="428263"/>
            <a:ext cx="2399818" cy="6429737"/>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C2787920-28D7-976A-6C2A-69CDC3A355F9}"/>
              </a:ext>
            </a:extLst>
          </p:cNvPr>
          <p:cNvSpPr/>
          <p:nvPr/>
        </p:nvSpPr>
        <p:spPr>
          <a:xfrm>
            <a:off x="1365812" y="0"/>
            <a:ext cx="8426369" cy="428263"/>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Top Corners Rounded 7">
            <a:extLst>
              <a:ext uri="{FF2B5EF4-FFF2-40B4-BE49-F238E27FC236}">
                <a16:creationId xmlns:a16="http://schemas.microsoft.com/office/drawing/2014/main" id="{03E2F858-1FF2-7303-6B1B-B0EBA9D7D91B}"/>
              </a:ext>
            </a:extLst>
          </p:cNvPr>
          <p:cNvSpPr/>
          <p:nvPr/>
        </p:nvSpPr>
        <p:spPr>
          <a:xfrm>
            <a:off x="1388962" y="0"/>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Chart Review</a:t>
            </a:r>
          </a:p>
        </p:txBody>
      </p:sp>
      <p:sp>
        <p:nvSpPr>
          <p:cNvPr id="9" name="Rectangle: Top Corners Rounded 8">
            <a:extLst>
              <a:ext uri="{FF2B5EF4-FFF2-40B4-BE49-F238E27FC236}">
                <a16:creationId xmlns:a16="http://schemas.microsoft.com/office/drawing/2014/main" id="{29F2B724-749C-C35F-1068-D34A819C1089}"/>
              </a:ext>
            </a:extLst>
          </p:cNvPr>
          <p:cNvSpPr/>
          <p:nvPr/>
        </p:nvSpPr>
        <p:spPr>
          <a:xfrm>
            <a:off x="2639024" y="-1"/>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Snapshot</a:t>
            </a:r>
          </a:p>
        </p:txBody>
      </p:sp>
      <p:sp>
        <p:nvSpPr>
          <p:cNvPr id="10" name="Rectangle: Top Corners Rounded 9">
            <a:extLst>
              <a:ext uri="{FF2B5EF4-FFF2-40B4-BE49-F238E27FC236}">
                <a16:creationId xmlns:a16="http://schemas.microsoft.com/office/drawing/2014/main" id="{693FE2E5-5141-C070-06E3-64B157560012}"/>
              </a:ext>
            </a:extLst>
          </p:cNvPr>
          <p:cNvSpPr/>
          <p:nvPr/>
        </p:nvSpPr>
        <p:spPr>
          <a:xfrm>
            <a:off x="3889086" y="-2"/>
            <a:ext cx="1226913"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Pain Manger</a:t>
            </a:r>
          </a:p>
        </p:txBody>
      </p:sp>
      <p:sp>
        <p:nvSpPr>
          <p:cNvPr id="11" name="Rectangle: Top Corners Rounded 10">
            <a:extLst>
              <a:ext uri="{FF2B5EF4-FFF2-40B4-BE49-F238E27FC236}">
                <a16:creationId xmlns:a16="http://schemas.microsoft.com/office/drawing/2014/main" id="{C0989C6A-0E1D-4113-5657-3E897F701CF4}"/>
              </a:ext>
            </a:extLst>
          </p:cNvPr>
          <p:cNvSpPr/>
          <p:nvPr/>
        </p:nvSpPr>
        <p:spPr>
          <a:xfrm>
            <a:off x="9815330" y="-3"/>
            <a:ext cx="833379"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Note</a:t>
            </a:r>
          </a:p>
        </p:txBody>
      </p:sp>
      <p:sp>
        <p:nvSpPr>
          <p:cNvPr id="12" name="Rectangle: Top Corners Rounded 11">
            <a:extLst>
              <a:ext uri="{FF2B5EF4-FFF2-40B4-BE49-F238E27FC236}">
                <a16:creationId xmlns:a16="http://schemas.microsoft.com/office/drawing/2014/main" id="{874DED6D-DD97-9D04-0FCF-AA2C89C58B64}"/>
              </a:ext>
            </a:extLst>
          </p:cNvPr>
          <p:cNvSpPr/>
          <p:nvPr/>
        </p:nvSpPr>
        <p:spPr>
          <a:xfrm>
            <a:off x="10671857" y="-4"/>
            <a:ext cx="833379"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PDMP</a:t>
            </a:r>
          </a:p>
        </p:txBody>
      </p:sp>
      <p:sp>
        <p:nvSpPr>
          <p:cNvPr id="16" name="TextBox 15">
            <a:extLst>
              <a:ext uri="{FF2B5EF4-FFF2-40B4-BE49-F238E27FC236}">
                <a16:creationId xmlns:a16="http://schemas.microsoft.com/office/drawing/2014/main" id="{1CCC0444-8128-DD97-CD6D-109F9D8978B6}"/>
              </a:ext>
            </a:extLst>
          </p:cNvPr>
          <p:cNvSpPr txBox="1"/>
          <p:nvPr/>
        </p:nvSpPr>
        <p:spPr>
          <a:xfrm>
            <a:off x="1378915" y="1391648"/>
            <a:ext cx="8200681" cy="276999"/>
          </a:xfrm>
          <a:prstGeom prst="rect">
            <a:avLst/>
          </a:prstGeom>
          <a:noFill/>
        </p:spPr>
        <p:txBody>
          <a:bodyPr wrap="square">
            <a:spAutoFit/>
          </a:bodyPr>
          <a:lstStyle/>
          <a:p>
            <a:r>
              <a:rPr lang="en-US" sz="1200" dirty="0">
                <a:solidFill>
                  <a:srgbClr val="1E4E79"/>
                </a:solidFill>
                <a:cs typeface="Arial" panose="020B0604020202020204" pitchFamily="34" charset="0"/>
              </a:rPr>
              <a:t>Where is this data from? Lab results for urine drug screens.</a:t>
            </a:r>
            <a:endParaRPr lang="en-US" sz="1200" dirty="0">
              <a:solidFill>
                <a:srgbClr val="1E4E79"/>
              </a:solidFill>
            </a:endParaRPr>
          </a:p>
        </p:txBody>
      </p:sp>
      <p:graphicFrame>
        <p:nvGraphicFramePr>
          <p:cNvPr id="17" name="Table 16">
            <a:extLst>
              <a:ext uri="{FF2B5EF4-FFF2-40B4-BE49-F238E27FC236}">
                <a16:creationId xmlns:a16="http://schemas.microsoft.com/office/drawing/2014/main" id="{3758233A-E4F6-B802-D659-BCAC8E28910C}"/>
              </a:ext>
            </a:extLst>
          </p:cNvPr>
          <p:cNvGraphicFramePr>
            <a:graphicFrameLocks noGrp="1"/>
          </p:cNvGraphicFramePr>
          <p:nvPr>
            <p:extLst>
              <p:ext uri="{D42A27DB-BD31-4B8C-83A1-F6EECF244321}">
                <p14:modId xmlns:p14="http://schemas.microsoft.com/office/powerpoint/2010/main" val="497179963"/>
              </p:ext>
            </p:extLst>
          </p:nvPr>
        </p:nvGraphicFramePr>
        <p:xfrm>
          <a:off x="1435256" y="1727066"/>
          <a:ext cx="8144339" cy="1582823"/>
        </p:xfrm>
        <a:graphic>
          <a:graphicData uri="http://schemas.openxmlformats.org/drawingml/2006/table">
            <a:tbl>
              <a:tblPr firstRow="1" bandRow="1">
                <a:tableStyleId>{5C22544A-7EE6-4342-B048-85BDC9FD1C3A}</a:tableStyleId>
              </a:tblPr>
              <a:tblGrid>
                <a:gridCol w="1649138">
                  <a:extLst>
                    <a:ext uri="{9D8B030D-6E8A-4147-A177-3AD203B41FA5}">
                      <a16:colId xmlns:a16="http://schemas.microsoft.com/office/drawing/2014/main" val="3670864598"/>
                    </a:ext>
                  </a:extLst>
                </a:gridCol>
                <a:gridCol w="1433015">
                  <a:extLst>
                    <a:ext uri="{9D8B030D-6E8A-4147-A177-3AD203B41FA5}">
                      <a16:colId xmlns:a16="http://schemas.microsoft.com/office/drawing/2014/main" val="2052367595"/>
                    </a:ext>
                  </a:extLst>
                </a:gridCol>
                <a:gridCol w="1419367">
                  <a:extLst>
                    <a:ext uri="{9D8B030D-6E8A-4147-A177-3AD203B41FA5}">
                      <a16:colId xmlns:a16="http://schemas.microsoft.com/office/drawing/2014/main" val="1734020419"/>
                    </a:ext>
                  </a:extLst>
                </a:gridCol>
                <a:gridCol w="1132764">
                  <a:extLst>
                    <a:ext uri="{9D8B030D-6E8A-4147-A177-3AD203B41FA5}">
                      <a16:colId xmlns:a16="http://schemas.microsoft.com/office/drawing/2014/main" val="3239096679"/>
                    </a:ext>
                  </a:extLst>
                </a:gridCol>
                <a:gridCol w="2510055">
                  <a:extLst>
                    <a:ext uri="{9D8B030D-6E8A-4147-A177-3AD203B41FA5}">
                      <a16:colId xmlns:a16="http://schemas.microsoft.com/office/drawing/2014/main" val="1294126409"/>
                    </a:ext>
                  </a:extLst>
                </a:gridCol>
              </a:tblGrid>
              <a:tr h="310657">
                <a:tc>
                  <a:txBody>
                    <a:bodyPr/>
                    <a:lstStyle/>
                    <a:p>
                      <a:r>
                        <a:rPr lang="en-US" sz="1400" b="1" dirty="0">
                          <a:solidFill>
                            <a:srgbClr val="1E4E79"/>
                          </a:solidFill>
                          <a:latin typeface="+mn-lt"/>
                        </a:rPr>
                        <a:t>Test Date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400" b="1" dirty="0">
                          <a:solidFill>
                            <a:srgbClr val="1E4E79"/>
                          </a:solidFill>
                          <a:latin typeface="+mn-lt"/>
                        </a:rPr>
                        <a:t>Test 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400" b="1" dirty="0">
                          <a:solidFill>
                            <a:srgbClr val="1E4E79"/>
                          </a:solidFill>
                          <a:latin typeface="+mn-lt"/>
                        </a:rPr>
                        <a:t>Substance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400" b="1" dirty="0">
                          <a:solidFill>
                            <a:srgbClr val="1E4E79"/>
                          </a:solidFill>
                          <a:latin typeface="+mn-lt"/>
                        </a:rPr>
                        <a:t>Result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indent="0" algn="l"/>
                      <a:r>
                        <a:rPr lang="en-US" sz="1400" b="1" u="none" dirty="0">
                          <a:solidFill>
                            <a:srgbClr val="1E4E79"/>
                          </a:solidFill>
                          <a:latin typeface="+mn-lt"/>
                        </a:rPr>
                        <a:t>Value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32109434"/>
                  </a:ext>
                </a:extLst>
              </a:tr>
              <a:tr h="310657">
                <a:tc>
                  <a:txBody>
                    <a:bodyPr/>
                    <a:lstStyle/>
                    <a:p>
                      <a:pPr algn="l"/>
                      <a:r>
                        <a:rPr lang="en-US" sz="1400" b="0" dirty="0">
                          <a:solidFill>
                            <a:schemeClr val="tx1"/>
                          </a:solidFill>
                          <a:latin typeface="+mn-lt"/>
                        </a:rPr>
                        <a:t>  12-Feb-2022</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Test name</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opiates</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present</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dirty="0">
                          <a:latin typeface="+mn-lt"/>
                        </a:rPr>
                        <a:t>   2500 ng / mL</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67243165"/>
                  </a:ext>
                </a:extLst>
              </a:tr>
              <a:tr h="310657">
                <a:tc>
                  <a:txBody>
                    <a:bodyPr/>
                    <a:lstStyle/>
                    <a:p>
                      <a:pPr algn="l"/>
                      <a:r>
                        <a:rPr lang="en-US" sz="1400" b="0" dirty="0">
                          <a:solidFill>
                            <a:schemeClr val="tx1"/>
                          </a:solidFill>
                          <a:latin typeface="+mn-lt"/>
                        </a:rPr>
                        <a:t>  </a:t>
                      </a:r>
                    </a:p>
                  </a:txBody>
                  <a:tcPr>
                    <a:lnT w="6350" cap="flat" cmpd="sng" algn="ctr">
                      <a:solidFill>
                        <a:schemeClr val="bg2">
                          <a:lumMod val="90000"/>
                        </a:schemeClr>
                      </a:solidFill>
                      <a:prstDash val="solid"/>
                      <a:round/>
                      <a:headEnd type="none" w="med" len="med"/>
                      <a:tailEnd type="none" w="med" len="med"/>
                    </a:lnT>
                    <a:lnB w="12700" cap="flat" cmpd="sng" algn="ctr">
                      <a:solidFill>
                        <a:srgbClr val="4F6671"/>
                      </a:solidFill>
                      <a:prstDash val="solid"/>
                      <a:round/>
                      <a:headEnd type="none" w="med" len="med"/>
                      <a:tailEnd type="none" w="med" len="med"/>
                    </a:lnB>
                    <a:solidFill>
                      <a:schemeClr val="bg1"/>
                    </a:solidFill>
                  </a:tcPr>
                </a:tc>
                <a:tc>
                  <a:txBody>
                    <a:bodyPr/>
                    <a:lstStyle/>
                    <a:p>
                      <a:pPr algn="l"/>
                      <a:endParaRPr lang="en-US" sz="1400" b="0" dirty="0">
                        <a:solidFill>
                          <a:schemeClr val="tx1"/>
                        </a:solidFill>
                        <a:latin typeface="+mn-lt"/>
                      </a:endParaRPr>
                    </a:p>
                  </a:txBody>
                  <a:tcPr>
                    <a:lnT w="6350" cap="flat" cmpd="sng" algn="ctr">
                      <a:solidFill>
                        <a:schemeClr val="bg2">
                          <a:lumMod val="90000"/>
                        </a:schemeClr>
                      </a:solidFill>
                      <a:prstDash val="solid"/>
                      <a:round/>
                      <a:headEnd type="none" w="med" len="med"/>
                      <a:tailEnd type="none" w="med" len="med"/>
                    </a:lnT>
                    <a:lnB w="12700" cap="flat" cmpd="sng" algn="ctr">
                      <a:solidFill>
                        <a:srgbClr val="4F6671"/>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cocaine</a:t>
                      </a:r>
                    </a:p>
                  </a:txBody>
                  <a:tcPr>
                    <a:lnT w="6350" cap="flat" cmpd="sng" algn="ctr">
                      <a:solidFill>
                        <a:schemeClr val="bg2">
                          <a:lumMod val="90000"/>
                        </a:schemeClr>
                      </a:solidFill>
                      <a:prstDash val="solid"/>
                      <a:round/>
                      <a:headEnd type="none" w="med" len="med"/>
                      <a:tailEnd type="none" w="med" len="med"/>
                    </a:lnT>
                    <a:lnB w="12700" cap="flat" cmpd="sng" algn="ctr">
                      <a:solidFill>
                        <a:srgbClr val="4F6671"/>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absent</a:t>
                      </a:r>
                    </a:p>
                  </a:txBody>
                  <a:tcPr>
                    <a:lnT w="6350" cap="flat" cmpd="sng" algn="ctr">
                      <a:solidFill>
                        <a:schemeClr val="bg2">
                          <a:lumMod val="90000"/>
                        </a:schemeClr>
                      </a:solidFill>
                      <a:prstDash val="solid"/>
                      <a:round/>
                      <a:headEnd type="none" w="med" len="med"/>
                      <a:tailEnd type="none" w="med" len="med"/>
                    </a:lnT>
                    <a:lnB w="12700" cap="flat" cmpd="sng" algn="ctr">
                      <a:solidFill>
                        <a:srgbClr val="4F6671"/>
                      </a:solidFill>
                      <a:prstDash val="solid"/>
                      <a:round/>
                      <a:headEnd type="none" w="med" len="med"/>
                      <a:tailEnd type="none" w="med" len="med"/>
                    </a:lnB>
                    <a:solidFill>
                      <a:schemeClr val="bg1"/>
                    </a:solidFill>
                  </a:tcPr>
                </a:tc>
                <a:tc>
                  <a:txBody>
                    <a:bodyPr/>
                    <a:lstStyle/>
                    <a:p>
                      <a:pPr algn="l"/>
                      <a:r>
                        <a:rPr lang="en-US" sz="1400" dirty="0">
                          <a:latin typeface="+mn-lt"/>
                        </a:rPr>
                        <a:t>   0 ng / mL</a:t>
                      </a:r>
                    </a:p>
                  </a:txBody>
                  <a:tcPr>
                    <a:lnT w="6350" cap="flat" cmpd="sng" algn="ctr">
                      <a:solidFill>
                        <a:schemeClr val="bg2">
                          <a:lumMod val="90000"/>
                        </a:schemeClr>
                      </a:solidFill>
                      <a:prstDash val="solid"/>
                      <a:round/>
                      <a:headEnd type="none" w="med" len="med"/>
                      <a:tailEnd type="none" w="med" len="med"/>
                    </a:lnT>
                    <a:lnB w="12700" cap="flat" cmpd="sng" algn="ctr">
                      <a:solidFill>
                        <a:srgbClr val="4F6671"/>
                      </a:solidFill>
                      <a:prstDash val="solid"/>
                      <a:round/>
                      <a:headEnd type="none" w="med" len="med"/>
                      <a:tailEnd type="none" w="med" len="med"/>
                    </a:lnB>
                    <a:solidFill>
                      <a:schemeClr val="bg1"/>
                    </a:solidFill>
                  </a:tcPr>
                </a:tc>
                <a:extLst>
                  <a:ext uri="{0D108BD9-81ED-4DB2-BD59-A6C34878D82A}">
                    <a16:rowId xmlns:a16="http://schemas.microsoft.com/office/drawing/2014/main" val="681702155"/>
                  </a:ext>
                </a:extLst>
              </a:tr>
              <a:tr h="340195">
                <a:tc>
                  <a:txBody>
                    <a:bodyPr/>
                    <a:lstStyle/>
                    <a:p>
                      <a:pPr algn="l"/>
                      <a:r>
                        <a:rPr lang="en-US" sz="1400" b="0" dirty="0">
                          <a:solidFill>
                            <a:schemeClr val="tx1"/>
                          </a:solidFill>
                          <a:latin typeface="+mn-lt"/>
                        </a:rPr>
                        <a:t>  12-Oct-2021</a:t>
                      </a:r>
                    </a:p>
                  </a:txBody>
                  <a:tcPr>
                    <a:lnT w="12700" cap="flat" cmpd="sng" algn="ctr">
                      <a:solidFill>
                        <a:srgbClr val="4F667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Test name</a:t>
                      </a:r>
                    </a:p>
                  </a:txBody>
                  <a:tcPr>
                    <a:lnT w="12700" cap="flat" cmpd="sng" algn="ctr">
                      <a:solidFill>
                        <a:srgbClr val="4F667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opiates</a:t>
                      </a:r>
                    </a:p>
                  </a:txBody>
                  <a:tcPr>
                    <a:lnT w="12700" cap="flat" cmpd="sng" algn="ctr">
                      <a:solidFill>
                        <a:srgbClr val="4F667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present</a:t>
                      </a:r>
                    </a:p>
                  </a:txBody>
                  <a:tcPr>
                    <a:lnT w="12700" cap="flat" cmpd="sng" algn="ctr">
                      <a:solidFill>
                        <a:srgbClr val="4F667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dirty="0">
                          <a:latin typeface="+mn-lt"/>
                        </a:rPr>
                        <a:t>   2500 ng / mL</a:t>
                      </a:r>
                    </a:p>
                  </a:txBody>
                  <a:tcPr>
                    <a:lnT w="12700" cap="flat" cmpd="sng" algn="ctr">
                      <a:solidFill>
                        <a:srgbClr val="4F667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7880348"/>
                  </a:ext>
                </a:extLst>
              </a:tr>
              <a:tr h="310657">
                <a:tc>
                  <a:txBody>
                    <a:bodyPr/>
                    <a:lstStyle/>
                    <a:p>
                      <a:pPr algn="l"/>
                      <a:endParaRPr lang="en-US" sz="1400" b="0" dirty="0">
                        <a:solidFill>
                          <a:schemeClr val="tx1"/>
                        </a:solidFill>
                        <a:latin typeface="+mn-lt"/>
                      </a:endParaRPr>
                    </a:p>
                  </a:txBody>
                  <a:tcP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endParaRPr lang="en-US" sz="1400" b="0" dirty="0">
                        <a:solidFill>
                          <a:schemeClr val="tx1"/>
                        </a:solidFill>
                        <a:latin typeface="+mn-lt"/>
                      </a:endParaRPr>
                    </a:p>
                  </a:txBody>
                  <a:tcP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cocaine </a:t>
                      </a:r>
                    </a:p>
                  </a:txBody>
                  <a:tcP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b="0" dirty="0">
                          <a:solidFill>
                            <a:schemeClr val="tx1"/>
                          </a:solidFill>
                          <a:latin typeface="+mn-lt"/>
                        </a:rPr>
                        <a:t>absent</a:t>
                      </a:r>
                    </a:p>
                  </a:txBody>
                  <a:tcP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l"/>
                      <a:r>
                        <a:rPr lang="en-US" sz="1400" dirty="0">
                          <a:latin typeface="+mn-lt"/>
                        </a:rPr>
                        <a:t>   0 ng / mL</a:t>
                      </a:r>
                    </a:p>
                  </a:txBody>
                  <a:tcP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9643568"/>
                  </a:ext>
                </a:extLst>
              </a:tr>
            </a:tbl>
          </a:graphicData>
        </a:graphic>
      </p:graphicFrame>
      <p:pic>
        <p:nvPicPr>
          <p:cNvPr id="14" name="Picture 13">
            <a:extLst>
              <a:ext uri="{FF2B5EF4-FFF2-40B4-BE49-F238E27FC236}">
                <a16:creationId xmlns:a16="http://schemas.microsoft.com/office/drawing/2014/main" id="{D9723E1E-05BD-43C8-7B87-9107D74AE435}"/>
              </a:ext>
            </a:extLst>
          </p:cNvPr>
          <p:cNvPicPr/>
          <p:nvPr/>
        </p:nvPicPr>
        <p:blipFill>
          <a:blip r:embed="rId5"/>
          <a:stretch>
            <a:fillRect/>
          </a:stretch>
        </p:blipFill>
        <p:spPr>
          <a:xfrm>
            <a:off x="8106538" y="486037"/>
            <a:ext cx="1587260" cy="304626"/>
          </a:xfrm>
          <a:prstGeom prst="rect">
            <a:avLst/>
          </a:prstGeom>
        </p:spPr>
      </p:pic>
      <p:sp>
        <p:nvSpPr>
          <p:cNvPr id="21" name="TextBox 20">
            <a:extLst>
              <a:ext uri="{FF2B5EF4-FFF2-40B4-BE49-F238E27FC236}">
                <a16:creationId xmlns:a16="http://schemas.microsoft.com/office/drawing/2014/main" id="{237A5688-E80C-C35C-5980-0887F96C0496}"/>
              </a:ext>
            </a:extLst>
          </p:cNvPr>
          <p:cNvSpPr txBox="1"/>
          <p:nvPr/>
        </p:nvSpPr>
        <p:spPr>
          <a:xfrm>
            <a:off x="5254388" y="997149"/>
            <a:ext cx="4537792" cy="338542"/>
          </a:xfrm>
          <a:prstGeom prst="rect">
            <a:avLst/>
          </a:prstGeom>
          <a:solidFill>
            <a:srgbClr val="2F74B5"/>
          </a:solidFill>
        </p:spPr>
        <p:txBody>
          <a:bodyPr wrap="square">
            <a:spAutoFit/>
          </a:bodyPr>
          <a:lstStyle/>
          <a:p>
            <a:pPr algn="ctr"/>
            <a:r>
              <a:rPr lang="en-US" sz="1600" dirty="0">
                <a:solidFill>
                  <a:schemeClr val="bg1"/>
                </a:solidFill>
              </a:rPr>
              <a:t>Conditions</a:t>
            </a:r>
            <a:r>
              <a:rPr lang="en-US" sz="1600" b="1" dirty="0">
                <a:solidFill>
                  <a:schemeClr val="bg1"/>
                </a:solidFill>
              </a:rPr>
              <a:t> </a:t>
            </a:r>
            <a:r>
              <a:rPr lang="en-US" sz="1600" dirty="0">
                <a:solidFill>
                  <a:schemeClr val="bg1"/>
                </a:solidFill>
              </a:rPr>
              <a:t>       Medications       </a:t>
            </a:r>
            <a:r>
              <a:rPr lang="en-US" sz="1600" b="1" dirty="0">
                <a:solidFill>
                  <a:schemeClr val="bg1"/>
                </a:solidFill>
              </a:rPr>
              <a:t>Urine Drug Screen</a:t>
            </a:r>
          </a:p>
        </p:txBody>
      </p:sp>
      <p:sp>
        <p:nvSpPr>
          <p:cNvPr id="22" name="TextBox 21">
            <a:extLst>
              <a:ext uri="{FF2B5EF4-FFF2-40B4-BE49-F238E27FC236}">
                <a16:creationId xmlns:a16="http://schemas.microsoft.com/office/drawing/2014/main" id="{7E01527F-B868-240A-90CA-547481918451}"/>
              </a:ext>
            </a:extLst>
          </p:cNvPr>
          <p:cNvSpPr txBox="1"/>
          <p:nvPr/>
        </p:nvSpPr>
        <p:spPr>
          <a:xfrm>
            <a:off x="1365812" y="997154"/>
            <a:ext cx="3807554" cy="338537"/>
          </a:xfrm>
          <a:prstGeom prst="rect">
            <a:avLst/>
          </a:prstGeom>
          <a:solidFill>
            <a:srgbClr val="1E4E79"/>
          </a:solidFill>
        </p:spPr>
        <p:txBody>
          <a:bodyPr wrap="square">
            <a:spAutoFit/>
          </a:bodyPr>
          <a:lstStyle/>
          <a:p>
            <a:pPr algn="ctr"/>
            <a:r>
              <a:rPr lang="en-US" sz="1600" dirty="0">
                <a:solidFill>
                  <a:schemeClr val="bg1"/>
                </a:solidFill>
              </a:rPr>
              <a:t>Pain &amp; Goals       Treatment Effectiveness</a:t>
            </a:r>
          </a:p>
        </p:txBody>
      </p:sp>
      <p:sp>
        <p:nvSpPr>
          <p:cNvPr id="23" name="Isosceles Triangle 22">
            <a:extLst>
              <a:ext uri="{FF2B5EF4-FFF2-40B4-BE49-F238E27FC236}">
                <a16:creationId xmlns:a16="http://schemas.microsoft.com/office/drawing/2014/main" id="{DDDA10DB-4924-0198-C48A-881AAC1AF229}"/>
              </a:ext>
            </a:extLst>
          </p:cNvPr>
          <p:cNvSpPr/>
          <p:nvPr/>
        </p:nvSpPr>
        <p:spPr>
          <a:xfrm rot="10800000">
            <a:off x="8748846" y="1335691"/>
            <a:ext cx="176816" cy="152428"/>
          </a:xfrm>
          <a:prstGeom prst="triangle">
            <a:avLst/>
          </a:prstGeom>
          <a:solidFill>
            <a:srgbClr val="2F7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98BD2B-E4FC-50B9-F074-6BF09E0C5B19}"/>
              </a:ext>
            </a:extLst>
          </p:cNvPr>
          <p:cNvSpPr txBox="1"/>
          <p:nvPr/>
        </p:nvSpPr>
        <p:spPr>
          <a:xfrm>
            <a:off x="1341323" y="724790"/>
            <a:ext cx="3622357" cy="276999"/>
          </a:xfrm>
          <a:prstGeom prst="rect">
            <a:avLst/>
          </a:prstGeom>
          <a:noFill/>
        </p:spPr>
        <p:txBody>
          <a:bodyPr wrap="square">
            <a:spAutoFit/>
          </a:bodyPr>
          <a:lstStyle/>
          <a:p>
            <a:r>
              <a:rPr lang="en-US" sz="1200" b="1" dirty="0">
                <a:solidFill>
                  <a:srgbClr val="1E4E79"/>
                </a:solidFill>
                <a:latin typeface="Arial" panose="020B0604020202020204" pitchFamily="34" charset="0"/>
                <a:cs typeface="Arial" panose="020B0604020202020204" pitchFamily="34" charset="0"/>
              </a:rPr>
              <a:t>FROM PATIENT </a:t>
            </a:r>
            <a:r>
              <a:rPr lang="en-US" sz="1200" dirty="0">
                <a:solidFill>
                  <a:srgbClr val="1E4E79"/>
                </a:solidFill>
                <a:latin typeface="Arial" panose="020B0604020202020204" pitchFamily="34" charset="0"/>
                <a:cs typeface="Arial" panose="020B0604020202020204" pitchFamily="34" charset="0"/>
              </a:rPr>
              <a:t>VIA MYPAIN (OCT 10, 2022):</a:t>
            </a:r>
          </a:p>
        </p:txBody>
      </p:sp>
      <p:sp>
        <p:nvSpPr>
          <p:cNvPr id="15" name="TextBox 14">
            <a:extLst>
              <a:ext uri="{FF2B5EF4-FFF2-40B4-BE49-F238E27FC236}">
                <a16:creationId xmlns:a16="http://schemas.microsoft.com/office/drawing/2014/main" id="{98E08600-4182-975C-1F93-8B45A6BA7A85}"/>
              </a:ext>
            </a:extLst>
          </p:cNvPr>
          <p:cNvSpPr txBox="1"/>
          <p:nvPr/>
        </p:nvSpPr>
        <p:spPr>
          <a:xfrm>
            <a:off x="5254388" y="734951"/>
            <a:ext cx="4420302" cy="276999"/>
          </a:xfrm>
          <a:prstGeom prst="rect">
            <a:avLst/>
          </a:prstGeom>
          <a:noFill/>
        </p:spPr>
        <p:txBody>
          <a:bodyPr wrap="square">
            <a:spAutoFit/>
          </a:bodyPr>
          <a:lstStyle/>
          <a:p>
            <a:r>
              <a:rPr lang="en-US" sz="1200" b="1" dirty="0">
                <a:solidFill>
                  <a:srgbClr val="2F74B5"/>
                </a:solidFill>
                <a:latin typeface="Arial" panose="020B0604020202020204" pitchFamily="34" charset="0"/>
                <a:cs typeface="Arial" panose="020B0604020202020204" pitchFamily="34" charset="0"/>
              </a:rPr>
              <a:t>FROM HEALTH RECORD:</a:t>
            </a:r>
          </a:p>
        </p:txBody>
      </p:sp>
    </p:spTree>
    <p:extLst>
      <p:ext uri="{BB962C8B-B14F-4D97-AF65-F5344CB8AC3E}">
        <p14:creationId xmlns:p14="http://schemas.microsoft.com/office/powerpoint/2010/main" val="211297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F4A965-AD40-1D30-2869-D7DA5E25E336}"/>
              </a:ext>
            </a:extLst>
          </p:cNvPr>
          <p:cNvSpPr txBox="1"/>
          <p:nvPr/>
        </p:nvSpPr>
        <p:spPr>
          <a:xfrm>
            <a:off x="274320" y="195943"/>
            <a:ext cx="5421086" cy="369332"/>
          </a:xfrm>
          <a:prstGeom prst="rect">
            <a:avLst/>
          </a:prstGeom>
          <a:noFill/>
        </p:spPr>
        <p:txBody>
          <a:bodyPr wrap="square" rtlCol="0">
            <a:spAutoFit/>
          </a:bodyPr>
          <a:lstStyle/>
          <a:p>
            <a:r>
              <a:rPr lang="en-US" b="1" dirty="0"/>
              <a:t>Before: Shared Decision Making section </a:t>
            </a:r>
          </a:p>
        </p:txBody>
      </p:sp>
      <p:pic>
        <p:nvPicPr>
          <p:cNvPr id="6" name="Picture 5">
            <a:extLst>
              <a:ext uri="{FF2B5EF4-FFF2-40B4-BE49-F238E27FC236}">
                <a16:creationId xmlns:a16="http://schemas.microsoft.com/office/drawing/2014/main" id="{B87BA2B4-1B9E-1AA1-7BAB-FA856E03CE82}"/>
              </a:ext>
            </a:extLst>
          </p:cNvPr>
          <p:cNvPicPr>
            <a:picLocks noChangeAspect="1"/>
          </p:cNvPicPr>
          <p:nvPr/>
        </p:nvPicPr>
        <p:blipFill>
          <a:blip r:embed="rId3"/>
          <a:stretch>
            <a:fillRect/>
          </a:stretch>
        </p:blipFill>
        <p:spPr>
          <a:xfrm>
            <a:off x="0" y="1283394"/>
            <a:ext cx="12192000" cy="4291212"/>
          </a:xfrm>
          <a:prstGeom prst="rect">
            <a:avLst/>
          </a:prstGeom>
        </p:spPr>
      </p:pic>
    </p:spTree>
    <p:extLst>
      <p:ext uri="{BB962C8B-B14F-4D97-AF65-F5344CB8AC3E}">
        <p14:creationId xmlns:p14="http://schemas.microsoft.com/office/powerpoint/2010/main" val="44681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3F45BA-0EB4-0FDF-47DB-632DEA90F4DF}"/>
              </a:ext>
            </a:extLst>
          </p:cNvPr>
          <p:cNvSpPr/>
          <p:nvPr/>
        </p:nvSpPr>
        <p:spPr>
          <a:xfrm>
            <a:off x="0" y="0"/>
            <a:ext cx="1365813" cy="6858000"/>
          </a:xfrm>
          <a:prstGeom prst="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63A062F-D1D1-601C-7AF3-AE852267E3B2}"/>
              </a:ext>
            </a:extLst>
          </p:cNvPr>
          <p:cNvSpPr/>
          <p:nvPr/>
        </p:nvSpPr>
        <p:spPr>
          <a:xfrm>
            <a:off x="185196" y="104172"/>
            <a:ext cx="983848" cy="983848"/>
          </a:xfrm>
          <a:prstGeom prst="ellipse">
            <a:avLst/>
          </a:prstGeom>
          <a:solidFill>
            <a:srgbClr val="FC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User with solid fill">
            <a:extLst>
              <a:ext uri="{FF2B5EF4-FFF2-40B4-BE49-F238E27FC236}">
                <a16:creationId xmlns:a16="http://schemas.microsoft.com/office/drawing/2014/main" id="{B976F9E0-61C0-2127-B27B-17BD53BBDC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666" y="254642"/>
            <a:ext cx="682907" cy="682907"/>
          </a:xfrm>
          <a:prstGeom prst="rect">
            <a:avLst/>
          </a:prstGeom>
        </p:spPr>
      </p:pic>
      <p:sp>
        <p:nvSpPr>
          <p:cNvPr id="7" name="TextBox 6">
            <a:extLst>
              <a:ext uri="{FF2B5EF4-FFF2-40B4-BE49-F238E27FC236}">
                <a16:creationId xmlns:a16="http://schemas.microsoft.com/office/drawing/2014/main" id="{438D7125-DFCF-9912-D949-DD71520D6AD8}"/>
              </a:ext>
            </a:extLst>
          </p:cNvPr>
          <p:cNvSpPr txBox="1"/>
          <p:nvPr/>
        </p:nvSpPr>
        <p:spPr>
          <a:xfrm>
            <a:off x="185196" y="1111167"/>
            <a:ext cx="1099595" cy="369332"/>
          </a:xfrm>
          <a:prstGeom prst="rect">
            <a:avLst/>
          </a:prstGeom>
          <a:noFill/>
        </p:spPr>
        <p:txBody>
          <a:bodyPr wrap="square" rtlCol="0">
            <a:spAutoFit/>
          </a:bodyPr>
          <a:lstStyle/>
          <a:p>
            <a:r>
              <a:rPr lang="en-US" dirty="0"/>
              <a:t>Pt. Name</a:t>
            </a:r>
          </a:p>
        </p:txBody>
      </p:sp>
      <p:sp>
        <p:nvSpPr>
          <p:cNvPr id="8" name="Rectangle 7">
            <a:extLst>
              <a:ext uri="{FF2B5EF4-FFF2-40B4-BE49-F238E27FC236}">
                <a16:creationId xmlns:a16="http://schemas.microsoft.com/office/drawing/2014/main" id="{47274243-DAB3-16F4-2AB6-BE85B5D49DF2}"/>
              </a:ext>
            </a:extLst>
          </p:cNvPr>
          <p:cNvSpPr/>
          <p:nvPr/>
        </p:nvSpPr>
        <p:spPr>
          <a:xfrm>
            <a:off x="9792182" y="428263"/>
            <a:ext cx="2399818" cy="6429737"/>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F0A2083-D124-8A2B-89A4-B34514EE9112}"/>
              </a:ext>
            </a:extLst>
          </p:cNvPr>
          <p:cNvSpPr/>
          <p:nvPr/>
        </p:nvSpPr>
        <p:spPr>
          <a:xfrm>
            <a:off x="1365812" y="0"/>
            <a:ext cx="8426369" cy="428263"/>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Top Corners Rounded 9">
            <a:extLst>
              <a:ext uri="{FF2B5EF4-FFF2-40B4-BE49-F238E27FC236}">
                <a16:creationId xmlns:a16="http://schemas.microsoft.com/office/drawing/2014/main" id="{2F2F57ED-9378-6236-EE1E-E49C9B288756}"/>
              </a:ext>
            </a:extLst>
          </p:cNvPr>
          <p:cNvSpPr/>
          <p:nvPr/>
        </p:nvSpPr>
        <p:spPr>
          <a:xfrm>
            <a:off x="1388962" y="0"/>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Chart Review</a:t>
            </a:r>
          </a:p>
        </p:txBody>
      </p:sp>
      <p:sp>
        <p:nvSpPr>
          <p:cNvPr id="11" name="Rectangle: Top Corners Rounded 10">
            <a:extLst>
              <a:ext uri="{FF2B5EF4-FFF2-40B4-BE49-F238E27FC236}">
                <a16:creationId xmlns:a16="http://schemas.microsoft.com/office/drawing/2014/main" id="{7CB72C69-51D5-069D-DB01-ACFBFC19FE59}"/>
              </a:ext>
            </a:extLst>
          </p:cNvPr>
          <p:cNvSpPr/>
          <p:nvPr/>
        </p:nvSpPr>
        <p:spPr>
          <a:xfrm>
            <a:off x="2639024" y="-1"/>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Snapshot</a:t>
            </a:r>
          </a:p>
        </p:txBody>
      </p:sp>
      <p:sp>
        <p:nvSpPr>
          <p:cNvPr id="12" name="Rectangle: Top Corners Rounded 11">
            <a:extLst>
              <a:ext uri="{FF2B5EF4-FFF2-40B4-BE49-F238E27FC236}">
                <a16:creationId xmlns:a16="http://schemas.microsoft.com/office/drawing/2014/main" id="{47EE33F7-759E-A045-5190-8828CBAD3A3A}"/>
              </a:ext>
            </a:extLst>
          </p:cNvPr>
          <p:cNvSpPr/>
          <p:nvPr/>
        </p:nvSpPr>
        <p:spPr>
          <a:xfrm>
            <a:off x="3889086" y="-2"/>
            <a:ext cx="1226913"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Pain Manger</a:t>
            </a:r>
          </a:p>
        </p:txBody>
      </p:sp>
      <p:sp>
        <p:nvSpPr>
          <p:cNvPr id="13" name="Rectangle: Top Corners Rounded 12">
            <a:extLst>
              <a:ext uri="{FF2B5EF4-FFF2-40B4-BE49-F238E27FC236}">
                <a16:creationId xmlns:a16="http://schemas.microsoft.com/office/drawing/2014/main" id="{A56F61FC-4A90-E51A-CF60-D16B572DD3A9}"/>
              </a:ext>
            </a:extLst>
          </p:cNvPr>
          <p:cNvSpPr/>
          <p:nvPr/>
        </p:nvSpPr>
        <p:spPr>
          <a:xfrm>
            <a:off x="9815330" y="-3"/>
            <a:ext cx="833379"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Note</a:t>
            </a:r>
          </a:p>
        </p:txBody>
      </p:sp>
      <p:sp>
        <p:nvSpPr>
          <p:cNvPr id="14" name="Rectangle: Top Corners Rounded 13">
            <a:extLst>
              <a:ext uri="{FF2B5EF4-FFF2-40B4-BE49-F238E27FC236}">
                <a16:creationId xmlns:a16="http://schemas.microsoft.com/office/drawing/2014/main" id="{B502A022-9513-1125-0D62-DA4ECD344E11}"/>
              </a:ext>
            </a:extLst>
          </p:cNvPr>
          <p:cNvSpPr/>
          <p:nvPr/>
        </p:nvSpPr>
        <p:spPr>
          <a:xfrm>
            <a:off x="10671857" y="-4"/>
            <a:ext cx="833379"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PDMP</a:t>
            </a:r>
          </a:p>
        </p:txBody>
      </p:sp>
      <p:graphicFrame>
        <p:nvGraphicFramePr>
          <p:cNvPr id="18" name="Table 38">
            <a:extLst>
              <a:ext uri="{FF2B5EF4-FFF2-40B4-BE49-F238E27FC236}">
                <a16:creationId xmlns:a16="http://schemas.microsoft.com/office/drawing/2014/main" id="{663C7F28-9996-6C49-3A9A-D666F95C41B4}"/>
              </a:ext>
            </a:extLst>
          </p:cNvPr>
          <p:cNvGraphicFramePr>
            <a:graphicFrameLocks/>
          </p:cNvGraphicFramePr>
          <p:nvPr>
            <p:extLst>
              <p:ext uri="{D42A27DB-BD31-4B8C-83A1-F6EECF244321}">
                <p14:modId xmlns:p14="http://schemas.microsoft.com/office/powerpoint/2010/main" val="3927426343"/>
              </p:ext>
            </p:extLst>
          </p:nvPr>
        </p:nvGraphicFramePr>
        <p:xfrm>
          <a:off x="1508269" y="1546573"/>
          <a:ext cx="4660743" cy="5181600"/>
        </p:xfrm>
        <a:graphic>
          <a:graphicData uri="http://schemas.openxmlformats.org/drawingml/2006/table">
            <a:tbl>
              <a:tblPr firstRow="1" bandRow="1">
                <a:tableStyleId>{5C22544A-7EE6-4342-B048-85BDC9FD1C3A}</a:tableStyleId>
              </a:tblPr>
              <a:tblGrid>
                <a:gridCol w="3355107">
                  <a:extLst>
                    <a:ext uri="{9D8B030D-6E8A-4147-A177-3AD203B41FA5}">
                      <a16:colId xmlns:a16="http://schemas.microsoft.com/office/drawing/2014/main" val="2581132118"/>
                    </a:ext>
                  </a:extLst>
                </a:gridCol>
                <a:gridCol w="1305636">
                  <a:extLst>
                    <a:ext uri="{9D8B030D-6E8A-4147-A177-3AD203B41FA5}">
                      <a16:colId xmlns:a16="http://schemas.microsoft.com/office/drawing/2014/main" val="3925244073"/>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rgbClr val="1E4E79"/>
                          </a:solidFill>
                          <a:latin typeface="+mn-lt"/>
                          <a:cs typeface="Arial" panose="020B0604020202020204" pitchFamily="34" charset="0"/>
                        </a:rPr>
                        <a:t>Pain location to discuss at visit</a:t>
                      </a:r>
                      <a:endParaRPr lang="en-US" sz="1400" b="1" i="0" u="none" dirty="0">
                        <a:solidFill>
                          <a:srgbClr val="1E4E79"/>
                        </a:solidFill>
                        <a:latin typeface="+mn-lt"/>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dirty="0">
                          <a:solidFill>
                            <a:srgbClr val="1E4E79"/>
                          </a:solidFill>
                          <a:latin typeface="+mn-lt"/>
                          <a:cs typeface="Arial" panose="020B0604020202020204" pitchFamily="34" charset="0"/>
                        </a:rPr>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6474302"/>
                  </a:ext>
                </a:extLst>
              </a:tr>
              <a:tr h="274320">
                <a:tc>
                  <a:txBody>
                    <a:bodyPr/>
                    <a:lstStyle/>
                    <a:p>
                      <a:r>
                        <a:rPr lang="en-US" sz="1400" b="0" dirty="0">
                          <a:solidFill>
                            <a:schemeClr val="tx1"/>
                          </a:solidFill>
                          <a:latin typeface="+mn-lt"/>
                          <a:cs typeface="Arial" panose="020B0604020202020204" pitchFamily="34" charset="0"/>
                        </a:rPr>
                        <a:t>   Low back</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Burning</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380154363"/>
                  </a:ext>
                </a:extLst>
              </a:tr>
              <a:tr h="274320">
                <a:tc>
                  <a:txBody>
                    <a:bodyPr/>
                    <a:lstStyle/>
                    <a:p>
                      <a:r>
                        <a:rPr lang="en-US" sz="1400" b="0" dirty="0">
                          <a:solidFill>
                            <a:schemeClr val="tx1"/>
                          </a:solidFill>
                          <a:latin typeface="+mn-lt"/>
                          <a:cs typeface="Arial" panose="020B0604020202020204" pitchFamily="34" charset="0"/>
                        </a:rPr>
                        <a:t>   Neck</a:t>
                      </a:r>
                    </a:p>
                  </a:txBody>
                  <a:tcP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Prickling</a:t>
                      </a:r>
                    </a:p>
                  </a:txBody>
                  <a:tcP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618378848"/>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Other</a:t>
                      </a:r>
                    </a:p>
                  </a:txBody>
                  <a:tcPr>
                    <a:lnT w="635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1" dirty="0">
                          <a:solidFill>
                            <a:schemeClr val="tx1"/>
                          </a:solidFill>
                          <a:latin typeface="+mn-lt"/>
                          <a:cs typeface="Arial" panose="020B0604020202020204" pitchFamily="34" charset="0"/>
                        </a:rPr>
                        <a:t>   Finger pain</a:t>
                      </a:r>
                    </a:p>
                  </a:txBody>
                  <a:tcPr>
                    <a:lnT w="635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0812567"/>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1E4E79"/>
                          </a:solidFill>
                          <a:latin typeface="+mn-lt"/>
                          <a:cs typeface="Arial" panose="020B0604020202020204" pitchFamily="34" charset="0"/>
                        </a:rPr>
                        <a:t>Pain Intensity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400" b="1" dirty="0">
                          <a:solidFill>
                            <a:srgbClr val="1E4E79"/>
                          </a:solidFill>
                          <a:latin typeface="+mn-lt"/>
                          <a:cs typeface="Arial" panose="020B0604020202020204" pitchFamily="34" charset="0"/>
                        </a:rPr>
                        <a:t>Response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794696897"/>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Current Pain</a:t>
                      </a:r>
                    </a:p>
                  </a:txBody>
                  <a:tcP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a:t>
                      </a:r>
                      <a:r>
                        <a:rPr lang="en-US" sz="1400" b="0" dirty="0">
                          <a:solidFill>
                            <a:srgbClr val="C00000"/>
                          </a:solidFill>
                          <a:latin typeface="+mn-lt"/>
                          <a:cs typeface="Arial" panose="020B0604020202020204" pitchFamily="34" charset="0"/>
                        </a:rPr>
                        <a:t>Severe</a:t>
                      </a:r>
                    </a:p>
                  </a:txBody>
                  <a:tcP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811256374"/>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Average Pain (past 7 days)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Moderate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520186124"/>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At its worse (past 7 days)</a:t>
                      </a:r>
                    </a:p>
                  </a:txBody>
                  <a:tcP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a:t>
                      </a:r>
                      <a:r>
                        <a:rPr lang="en-US" sz="1400" b="1" dirty="0">
                          <a:solidFill>
                            <a:srgbClr val="C00000"/>
                          </a:solidFill>
                          <a:latin typeface="+mn-lt"/>
                          <a:cs typeface="Arial" panose="020B0604020202020204" pitchFamily="34" charset="0"/>
                        </a:rPr>
                        <a:t>Very severe</a:t>
                      </a:r>
                    </a:p>
                  </a:txBody>
                  <a:tcP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7869769"/>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1E4E79"/>
                          </a:solidFill>
                          <a:latin typeface="+mn-lt"/>
                          <a:cs typeface="Arial" panose="020B0604020202020204" pitchFamily="34" charset="0"/>
                        </a:rPr>
                        <a:t>Pain Interference (past 7 days)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400" b="1" dirty="0">
                          <a:solidFill>
                            <a:srgbClr val="1E4E79"/>
                          </a:solidFill>
                          <a:latin typeface="+mn-lt"/>
                          <a:cs typeface="Arial" panose="020B0604020202020204" pitchFamily="34" charset="0"/>
                        </a:rPr>
                        <a:t>Response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00887205"/>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Day to day activities</a:t>
                      </a:r>
                    </a:p>
                  </a:txBody>
                  <a:tcP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400" b="0" dirty="0">
                          <a:solidFill>
                            <a:srgbClr val="C00000"/>
                          </a:solidFill>
                          <a:latin typeface="+mn-lt"/>
                          <a:cs typeface="Arial" panose="020B0604020202020204" pitchFamily="34" charset="0"/>
                        </a:rPr>
                        <a:t>   </a:t>
                      </a:r>
                      <a:r>
                        <a:rPr lang="en-US" sz="1400" b="1" dirty="0">
                          <a:solidFill>
                            <a:srgbClr val="C00000"/>
                          </a:solidFill>
                          <a:latin typeface="+mn-lt"/>
                          <a:cs typeface="Arial" panose="020B0604020202020204" pitchFamily="34" charset="0"/>
                        </a:rPr>
                        <a:t>Very much</a:t>
                      </a:r>
                    </a:p>
                  </a:txBody>
                  <a:tcP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98718751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Work around the home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400" b="0" dirty="0">
                          <a:solidFill>
                            <a:srgbClr val="C00000"/>
                          </a:solidFill>
                          <a:latin typeface="+mn-lt"/>
                          <a:cs typeface="Arial" panose="020B0604020202020204" pitchFamily="34" charset="0"/>
                        </a:rPr>
                        <a:t>   Quite a bit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950779262"/>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Ability to participate in social activities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Somewhat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112306267"/>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Household chores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a:t>
                      </a:r>
                      <a:r>
                        <a:rPr lang="en-US" sz="1400" b="0" dirty="0">
                          <a:solidFill>
                            <a:srgbClr val="C00000"/>
                          </a:solidFill>
                          <a:latin typeface="+mn-lt"/>
                          <a:cs typeface="Arial" panose="020B0604020202020204" pitchFamily="34" charset="0"/>
                        </a:rPr>
                        <a:t>Quite a bit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581343436"/>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Things you usually do for fun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A little bit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94712357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Enjoyment of social activities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Somewhat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256139180"/>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dirty="0">
                          <a:solidFill>
                            <a:schemeClr val="tx1"/>
                          </a:solidFill>
                          <a:latin typeface="+mn-lt"/>
                          <a:cs typeface="Arial" panose="020B0604020202020204" pitchFamily="34" charset="0"/>
                        </a:rPr>
                        <a:t>   Enjoyment of life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400" b="0" dirty="0">
                          <a:solidFill>
                            <a:schemeClr val="tx1"/>
                          </a:solidFill>
                          <a:latin typeface="+mn-lt"/>
                          <a:cs typeface="Arial" panose="020B0604020202020204" pitchFamily="34" charset="0"/>
                        </a:rPr>
                        <a:t>   Somewhat</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199187855"/>
                  </a:ext>
                </a:extLst>
              </a:tr>
              <a:tr h="274320">
                <a:tc>
                  <a:txBody>
                    <a:bodyPr/>
                    <a:lstStyle/>
                    <a:p>
                      <a:r>
                        <a:rPr lang="en-US" sz="1400" i="0" u="none" dirty="0">
                          <a:solidFill>
                            <a:schemeClr val="tx1"/>
                          </a:solidFill>
                          <a:latin typeface="+mn-lt"/>
                          <a:cs typeface="Arial" panose="020B0604020202020204" pitchFamily="34" charset="0"/>
                        </a:rPr>
                        <a:t>   Family life</a:t>
                      </a:r>
                    </a:p>
                  </a:txBody>
                  <a:tcPr>
                    <a:lnT w="12700" cap="flat" cmpd="sng" algn="ctr">
                      <a:solidFill>
                        <a:schemeClr val="bg2"/>
                      </a:solidFill>
                      <a:prstDash val="solid"/>
                      <a:round/>
                      <a:headEnd type="none" w="med" len="med"/>
                      <a:tailEnd type="none" w="med" len="med"/>
                    </a:lnT>
                    <a:lnB w="12700" cmpd="sng">
                      <a:noFill/>
                    </a:lnB>
                    <a:noFill/>
                  </a:tcPr>
                </a:tc>
                <a:tc>
                  <a:txBody>
                    <a:bodyPr/>
                    <a:lstStyle/>
                    <a:p>
                      <a:r>
                        <a:rPr lang="en-US" sz="1400" dirty="0">
                          <a:latin typeface="+mn-lt"/>
                          <a:cs typeface="Arial" panose="020B0604020202020204" pitchFamily="34" charset="0"/>
                        </a:rPr>
                        <a:t>   A little bit</a:t>
                      </a:r>
                    </a:p>
                  </a:txBody>
                  <a:tcPr>
                    <a:lnT w="12700" cap="flat" cmpd="sng" algn="ctr">
                      <a:solidFill>
                        <a:schemeClr val="bg2"/>
                      </a:solidFill>
                      <a:prstDash val="solid"/>
                      <a:round/>
                      <a:headEnd type="none" w="med" len="med"/>
                      <a:tailEnd type="none" w="med" len="med"/>
                    </a:lnT>
                    <a:lnB w="12700" cmpd="sng">
                      <a:noFill/>
                    </a:lnB>
                    <a:noFill/>
                  </a:tcPr>
                </a:tc>
                <a:extLst>
                  <a:ext uri="{0D108BD9-81ED-4DB2-BD59-A6C34878D82A}">
                    <a16:rowId xmlns:a16="http://schemas.microsoft.com/office/drawing/2014/main" val="2654716528"/>
                  </a:ext>
                </a:extLst>
              </a:tr>
            </a:tbl>
          </a:graphicData>
        </a:graphic>
      </p:graphicFrame>
      <p:graphicFrame>
        <p:nvGraphicFramePr>
          <p:cNvPr id="19" name="Table 18">
            <a:extLst>
              <a:ext uri="{FF2B5EF4-FFF2-40B4-BE49-F238E27FC236}">
                <a16:creationId xmlns:a16="http://schemas.microsoft.com/office/drawing/2014/main" id="{810816FB-9477-AA0C-17C5-AAC1113E4E78}"/>
              </a:ext>
            </a:extLst>
          </p:cNvPr>
          <p:cNvGraphicFramePr>
            <a:graphicFrameLocks noGrp="1"/>
          </p:cNvGraphicFramePr>
          <p:nvPr/>
        </p:nvGraphicFramePr>
        <p:xfrm>
          <a:off x="5185458" y="6782765"/>
          <a:ext cx="208280" cy="365760"/>
        </p:xfrm>
        <a:graphic>
          <a:graphicData uri="http://schemas.openxmlformats.org/drawingml/2006/table">
            <a:tbl>
              <a:tblPr/>
              <a:tblGrid>
                <a:gridCol w="208280">
                  <a:extLst>
                    <a:ext uri="{9D8B030D-6E8A-4147-A177-3AD203B41FA5}">
                      <a16:colId xmlns:a16="http://schemas.microsoft.com/office/drawing/2014/main" val="497258230"/>
                    </a:ext>
                  </a:extLst>
                </a:gridCol>
              </a:tblGrid>
              <a:tr h="0">
                <a:tc>
                  <a:txBody>
                    <a:bodyPr/>
                    <a:lstStyle/>
                    <a:p>
                      <a:endParaRPr lang="en-US" dirty="0"/>
                    </a:p>
                  </a:txBody>
                  <a:tcPr>
                    <a:lnL w="12700" cmpd="sng">
                      <a:solidFill>
                        <a:schemeClr val="bg2"/>
                      </a:solidFill>
                      <a:prstDash val="solid"/>
                    </a:lnL>
                    <a:lnR w="12700" cmpd="sng">
                      <a:solidFill>
                        <a:schemeClr val="bg2"/>
                      </a:solidFill>
                      <a:prstDash val="solid"/>
                    </a:lnR>
                    <a:lnT w="12700" cmpd="sng">
                      <a:solidFill>
                        <a:schemeClr val="bg2"/>
                      </a:solidFill>
                      <a:prstDash val="solid"/>
                    </a:lnT>
                    <a:lnB w="12700" cmpd="sng">
                      <a:solidFill>
                        <a:schemeClr val="bg2"/>
                      </a:solidFill>
                      <a:prstDash val="solid"/>
                    </a:lnB>
                  </a:tcPr>
                </a:tc>
                <a:extLst>
                  <a:ext uri="{0D108BD9-81ED-4DB2-BD59-A6C34878D82A}">
                    <a16:rowId xmlns:a16="http://schemas.microsoft.com/office/drawing/2014/main" val="2948536802"/>
                  </a:ext>
                </a:extLst>
              </a:tr>
            </a:tbl>
          </a:graphicData>
        </a:graphic>
      </p:graphicFrame>
      <p:pic>
        <p:nvPicPr>
          <p:cNvPr id="3" name="Picture 2">
            <a:extLst>
              <a:ext uri="{FF2B5EF4-FFF2-40B4-BE49-F238E27FC236}">
                <a16:creationId xmlns:a16="http://schemas.microsoft.com/office/drawing/2014/main" id="{6DB8CB7F-338E-C390-93E3-AB54069B804A}"/>
              </a:ext>
            </a:extLst>
          </p:cNvPr>
          <p:cNvPicPr/>
          <p:nvPr/>
        </p:nvPicPr>
        <p:blipFill>
          <a:blip r:embed="rId5"/>
          <a:stretch>
            <a:fillRect/>
          </a:stretch>
        </p:blipFill>
        <p:spPr>
          <a:xfrm>
            <a:off x="8106538" y="486037"/>
            <a:ext cx="1587260" cy="304626"/>
          </a:xfrm>
          <a:prstGeom prst="rect">
            <a:avLst/>
          </a:prstGeom>
        </p:spPr>
      </p:pic>
      <p:sp>
        <p:nvSpPr>
          <p:cNvPr id="16" name="TextBox 15">
            <a:extLst>
              <a:ext uri="{FF2B5EF4-FFF2-40B4-BE49-F238E27FC236}">
                <a16:creationId xmlns:a16="http://schemas.microsoft.com/office/drawing/2014/main" id="{8478A86C-DBC5-0609-0BD9-0B3B89B2EB21}"/>
              </a:ext>
            </a:extLst>
          </p:cNvPr>
          <p:cNvSpPr txBox="1"/>
          <p:nvPr/>
        </p:nvSpPr>
        <p:spPr>
          <a:xfrm>
            <a:off x="1341323" y="724790"/>
            <a:ext cx="3622357" cy="276999"/>
          </a:xfrm>
          <a:prstGeom prst="rect">
            <a:avLst/>
          </a:prstGeom>
          <a:noFill/>
        </p:spPr>
        <p:txBody>
          <a:bodyPr wrap="square">
            <a:spAutoFit/>
          </a:bodyPr>
          <a:lstStyle/>
          <a:p>
            <a:r>
              <a:rPr lang="en-US" sz="1200" b="1" dirty="0">
                <a:solidFill>
                  <a:srgbClr val="1E4E79"/>
                </a:solidFill>
                <a:latin typeface="Arial" panose="020B0604020202020204" pitchFamily="34" charset="0"/>
                <a:cs typeface="Arial" panose="020B0604020202020204" pitchFamily="34" charset="0"/>
              </a:rPr>
              <a:t>FROM PATIENT </a:t>
            </a:r>
            <a:r>
              <a:rPr lang="en-US" sz="1200" dirty="0">
                <a:solidFill>
                  <a:srgbClr val="1E4E79"/>
                </a:solidFill>
                <a:latin typeface="Arial" panose="020B0604020202020204" pitchFamily="34" charset="0"/>
                <a:cs typeface="Arial" panose="020B0604020202020204" pitchFamily="34" charset="0"/>
              </a:rPr>
              <a:t>VIA MYPAIN (OCT 10, 2022):</a:t>
            </a:r>
          </a:p>
        </p:txBody>
      </p:sp>
      <p:sp>
        <p:nvSpPr>
          <p:cNvPr id="21" name="TextBox 20">
            <a:extLst>
              <a:ext uri="{FF2B5EF4-FFF2-40B4-BE49-F238E27FC236}">
                <a16:creationId xmlns:a16="http://schemas.microsoft.com/office/drawing/2014/main" id="{0D133B5A-F355-B322-DD1C-6397506AD482}"/>
              </a:ext>
            </a:extLst>
          </p:cNvPr>
          <p:cNvSpPr txBox="1"/>
          <p:nvPr/>
        </p:nvSpPr>
        <p:spPr>
          <a:xfrm>
            <a:off x="5254388" y="734951"/>
            <a:ext cx="4420302" cy="276999"/>
          </a:xfrm>
          <a:prstGeom prst="rect">
            <a:avLst/>
          </a:prstGeom>
          <a:noFill/>
        </p:spPr>
        <p:txBody>
          <a:bodyPr wrap="square">
            <a:spAutoFit/>
          </a:bodyPr>
          <a:lstStyle/>
          <a:p>
            <a:r>
              <a:rPr lang="en-US" sz="1200" b="1" dirty="0">
                <a:solidFill>
                  <a:srgbClr val="2F74B5"/>
                </a:solidFill>
                <a:latin typeface="Arial" panose="020B0604020202020204" pitchFamily="34" charset="0"/>
                <a:cs typeface="Arial" panose="020B0604020202020204" pitchFamily="34" charset="0"/>
              </a:rPr>
              <a:t>FROM HEALTH RECORD:</a:t>
            </a:r>
          </a:p>
        </p:txBody>
      </p:sp>
      <p:sp>
        <p:nvSpPr>
          <p:cNvPr id="22" name="TextBox 21">
            <a:extLst>
              <a:ext uri="{FF2B5EF4-FFF2-40B4-BE49-F238E27FC236}">
                <a16:creationId xmlns:a16="http://schemas.microsoft.com/office/drawing/2014/main" id="{4A3C9C52-4389-6607-0FF6-E641CFDFF90C}"/>
              </a:ext>
            </a:extLst>
          </p:cNvPr>
          <p:cNvSpPr txBox="1"/>
          <p:nvPr/>
        </p:nvSpPr>
        <p:spPr>
          <a:xfrm>
            <a:off x="5283842" y="997149"/>
            <a:ext cx="4508338" cy="338554"/>
          </a:xfrm>
          <a:prstGeom prst="rect">
            <a:avLst/>
          </a:prstGeom>
          <a:solidFill>
            <a:srgbClr val="2F74B5"/>
          </a:solidFill>
        </p:spPr>
        <p:txBody>
          <a:bodyPr wrap="square">
            <a:spAutoFit/>
          </a:bodyPr>
          <a:lstStyle/>
          <a:p>
            <a:pPr algn="ctr"/>
            <a:r>
              <a:rPr lang="en-US" sz="1600" dirty="0">
                <a:solidFill>
                  <a:schemeClr val="bg1"/>
                </a:solidFill>
              </a:rPr>
              <a:t>Conditions</a:t>
            </a:r>
            <a:r>
              <a:rPr lang="en-US" sz="1600" b="1" dirty="0">
                <a:solidFill>
                  <a:schemeClr val="bg1"/>
                </a:solidFill>
              </a:rPr>
              <a:t> </a:t>
            </a:r>
            <a:r>
              <a:rPr lang="en-US" sz="1600" dirty="0">
                <a:solidFill>
                  <a:schemeClr val="bg1"/>
                </a:solidFill>
              </a:rPr>
              <a:t>       Medications       Urine Drug Screen</a:t>
            </a:r>
          </a:p>
        </p:txBody>
      </p:sp>
      <p:sp>
        <p:nvSpPr>
          <p:cNvPr id="23" name="TextBox 22">
            <a:extLst>
              <a:ext uri="{FF2B5EF4-FFF2-40B4-BE49-F238E27FC236}">
                <a16:creationId xmlns:a16="http://schemas.microsoft.com/office/drawing/2014/main" id="{909530ED-007B-BE3C-F2FF-C339E7B6C931}"/>
              </a:ext>
            </a:extLst>
          </p:cNvPr>
          <p:cNvSpPr txBox="1"/>
          <p:nvPr/>
        </p:nvSpPr>
        <p:spPr>
          <a:xfrm>
            <a:off x="1365812" y="997154"/>
            <a:ext cx="3819646" cy="338537"/>
          </a:xfrm>
          <a:prstGeom prst="rect">
            <a:avLst/>
          </a:prstGeom>
          <a:solidFill>
            <a:srgbClr val="1E4E79"/>
          </a:solidFill>
        </p:spPr>
        <p:txBody>
          <a:bodyPr wrap="square">
            <a:spAutoFit/>
          </a:bodyPr>
          <a:lstStyle/>
          <a:p>
            <a:pPr algn="ctr"/>
            <a:r>
              <a:rPr lang="en-US" sz="1600" b="1" dirty="0">
                <a:solidFill>
                  <a:schemeClr val="bg1"/>
                </a:solidFill>
              </a:rPr>
              <a:t>Pain &amp; Goals       </a:t>
            </a:r>
            <a:r>
              <a:rPr lang="en-US" sz="1600" dirty="0">
                <a:solidFill>
                  <a:schemeClr val="bg1"/>
                </a:solidFill>
              </a:rPr>
              <a:t>Treatment Effectiveness</a:t>
            </a:r>
          </a:p>
        </p:txBody>
      </p:sp>
      <p:sp>
        <p:nvSpPr>
          <p:cNvPr id="24" name="Isosceles Triangle 23">
            <a:extLst>
              <a:ext uri="{FF2B5EF4-FFF2-40B4-BE49-F238E27FC236}">
                <a16:creationId xmlns:a16="http://schemas.microsoft.com/office/drawing/2014/main" id="{ADFB86D7-B546-301B-7308-66A5D5A4D2DB}"/>
              </a:ext>
            </a:extLst>
          </p:cNvPr>
          <p:cNvSpPr/>
          <p:nvPr/>
        </p:nvSpPr>
        <p:spPr>
          <a:xfrm rot="10800000">
            <a:off x="1988770" y="1309481"/>
            <a:ext cx="176816" cy="152428"/>
          </a:xfrm>
          <a:prstGeom prst="triangle">
            <a:avLst/>
          </a:prstGeom>
          <a:solidFill>
            <a:srgbClr val="1E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a:extLst>
              <a:ext uri="{FF2B5EF4-FFF2-40B4-BE49-F238E27FC236}">
                <a16:creationId xmlns:a16="http://schemas.microsoft.com/office/drawing/2014/main" id="{0F2B2223-2543-8F6F-768E-525EDA190FE4}"/>
              </a:ext>
            </a:extLst>
          </p:cNvPr>
          <p:cNvGraphicFramePr>
            <a:graphicFrameLocks noGrp="1"/>
          </p:cNvGraphicFramePr>
          <p:nvPr>
            <p:extLst>
              <p:ext uri="{D42A27DB-BD31-4B8C-83A1-F6EECF244321}">
                <p14:modId xmlns:p14="http://schemas.microsoft.com/office/powerpoint/2010/main" val="3403511409"/>
              </p:ext>
            </p:extLst>
          </p:nvPr>
        </p:nvGraphicFramePr>
        <p:xfrm>
          <a:off x="6366060" y="1532925"/>
          <a:ext cx="3308630" cy="2270760"/>
        </p:xfrm>
        <a:graphic>
          <a:graphicData uri="http://schemas.openxmlformats.org/drawingml/2006/table">
            <a:tbl>
              <a:tblPr firstRow="1" bandRow="1">
                <a:tableStyleId>{5C22544A-7EE6-4342-B048-85BDC9FD1C3A}</a:tableStyleId>
              </a:tblPr>
              <a:tblGrid>
                <a:gridCol w="3308630">
                  <a:extLst>
                    <a:ext uri="{9D8B030D-6E8A-4147-A177-3AD203B41FA5}">
                      <a16:colId xmlns:a16="http://schemas.microsoft.com/office/drawing/2014/main" val="3153783056"/>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rgbClr val="1E4E79"/>
                          </a:solidFill>
                          <a:latin typeface="+mn-lt"/>
                          <a:cs typeface="Arial" panose="020B0604020202020204" pitchFamily="34" charset="0"/>
                        </a:rPr>
                        <a:t>Activity Goals</a:t>
                      </a:r>
                      <a:endParaRPr lang="en-US" sz="1400" b="1" dirty="0">
                        <a:solidFill>
                          <a:srgbClr val="1E4E79"/>
                        </a:solidFill>
                        <a:latin typeface="+mn-lt"/>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40532170"/>
                  </a:ext>
                </a:extLst>
              </a:tr>
              <a:tr h="548640">
                <a:tc>
                  <a:txBody>
                    <a:bodyPr/>
                    <a:lstStyle/>
                    <a:p>
                      <a:r>
                        <a:rPr lang="en-US" sz="1400" b="0" i="1" dirty="0">
                          <a:solidFill>
                            <a:schemeClr val="tx1"/>
                          </a:solidFill>
                          <a:latin typeface="+mn-lt"/>
                          <a:cs typeface="Arial" panose="020B0604020202020204" pitchFamily="34" charset="0"/>
                        </a:rPr>
                        <a:t>I would like to keep walking daily and I want to go bowling once a week.</a:t>
                      </a:r>
                    </a:p>
                    <a:p>
                      <a:endParaRPr lang="en-US" sz="1300" b="0" i="1" dirty="0">
                        <a:solidFill>
                          <a:schemeClr val="tx1"/>
                        </a:solidFill>
                        <a:latin typeface="+mn-lt"/>
                        <a:cs typeface="Arial" panose="020B0604020202020204" pitchFamily="34" charset="0"/>
                      </a:endParaRPr>
                    </a:p>
                    <a:p>
                      <a:endParaRPr lang="en-US" sz="1400" b="0" i="1" dirty="0">
                        <a:solidFill>
                          <a:schemeClr val="tx1"/>
                        </a:solidFill>
                        <a:latin typeface="+mn-lt"/>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1153295"/>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1E4E79"/>
                          </a:solidFill>
                          <a:latin typeface="+mn-lt"/>
                          <a:cs typeface="Arial" panose="020B0604020202020204" pitchFamily="34" charset="0"/>
                        </a:rPr>
                        <a:t>Activity Barriers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84853696"/>
                  </a:ext>
                </a:extLst>
              </a:tr>
              <a:tr h="548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dirty="0">
                          <a:solidFill>
                            <a:schemeClr val="tx1"/>
                          </a:solidFill>
                          <a:latin typeface="+mn-lt"/>
                          <a:cs typeface="Arial" panose="020B0604020202020204" pitchFamily="34" charset="0"/>
                        </a:rPr>
                        <a:t>Sometimes I get defeated and do not walk if my back hurts.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1" dirty="0">
                        <a:solidFill>
                          <a:schemeClr val="tx1"/>
                        </a:solidFill>
                        <a:latin typeface="+mn-lt"/>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257455704"/>
                  </a:ext>
                </a:extLst>
              </a:tr>
            </a:tbl>
          </a:graphicData>
        </a:graphic>
      </p:graphicFrame>
    </p:spTree>
    <p:extLst>
      <p:ext uri="{BB962C8B-B14F-4D97-AF65-F5344CB8AC3E}">
        <p14:creationId xmlns:p14="http://schemas.microsoft.com/office/powerpoint/2010/main" val="161932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A08013-10E7-C08D-D13F-9D6AE2790D10}"/>
              </a:ext>
            </a:extLst>
          </p:cNvPr>
          <p:cNvPicPr>
            <a:picLocks noChangeAspect="1"/>
          </p:cNvPicPr>
          <p:nvPr/>
        </p:nvPicPr>
        <p:blipFill>
          <a:blip r:embed="rId3"/>
          <a:stretch>
            <a:fillRect/>
          </a:stretch>
        </p:blipFill>
        <p:spPr>
          <a:xfrm>
            <a:off x="1052945" y="686053"/>
            <a:ext cx="8839200" cy="5976004"/>
          </a:xfrm>
          <a:prstGeom prst="rect">
            <a:avLst/>
          </a:prstGeom>
        </p:spPr>
      </p:pic>
      <p:sp>
        <p:nvSpPr>
          <p:cNvPr id="4" name="TextBox 3">
            <a:extLst>
              <a:ext uri="{FF2B5EF4-FFF2-40B4-BE49-F238E27FC236}">
                <a16:creationId xmlns:a16="http://schemas.microsoft.com/office/drawing/2014/main" id="{0C727259-1035-F3CA-B3B6-D8F886093A76}"/>
              </a:ext>
            </a:extLst>
          </p:cNvPr>
          <p:cNvSpPr txBox="1"/>
          <p:nvPr/>
        </p:nvSpPr>
        <p:spPr>
          <a:xfrm>
            <a:off x="274320" y="195943"/>
            <a:ext cx="6888480" cy="369332"/>
          </a:xfrm>
          <a:prstGeom prst="rect">
            <a:avLst/>
          </a:prstGeom>
          <a:noFill/>
        </p:spPr>
        <p:txBody>
          <a:bodyPr wrap="square" rtlCol="0">
            <a:spAutoFit/>
          </a:bodyPr>
          <a:lstStyle/>
          <a:p>
            <a:r>
              <a:rPr lang="en-US" b="1" dirty="0"/>
              <a:t>Before: Bottom part of Current Pertinent Treatments section</a:t>
            </a:r>
          </a:p>
        </p:txBody>
      </p:sp>
    </p:spTree>
    <p:extLst>
      <p:ext uri="{BB962C8B-B14F-4D97-AF65-F5344CB8AC3E}">
        <p14:creationId xmlns:p14="http://schemas.microsoft.com/office/powerpoint/2010/main" val="176777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9138A8-EF07-E51F-EB29-B31F260F8CC6}"/>
              </a:ext>
            </a:extLst>
          </p:cNvPr>
          <p:cNvSpPr/>
          <p:nvPr/>
        </p:nvSpPr>
        <p:spPr>
          <a:xfrm>
            <a:off x="0" y="0"/>
            <a:ext cx="1365813" cy="6858000"/>
          </a:xfrm>
          <a:prstGeom prst="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4FA3289-089E-AC64-6DDB-950932E8A245}"/>
              </a:ext>
            </a:extLst>
          </p:cNvPr>
          <p:cNvSpPr/>
          <p:nvPr/>
        </p:nvSpPr>
        <p:spPr>
          <a:xfrm>
            <a:off x="185196" y="104172"/>
            <a:ext cx="983848" cy="983848"/>
          </a:xfrm>
          <a:prstGeom prst="ellipse">
            <a:avLst/>
          </a:prstGeom>
          <a:solidFill>
            <a:srgbClr val="FC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User with solid fill">
            <a:extLst>
              <a:ext uri="{FF2B5EF4-FFF2-40B4-BE49-F238E27FC236}">
                <a16:creationId xmlns:a16="http://schemas.microsoft.com/office/drawing/2014/main" id="{3F34A796-DA68-C923-4F98-549A558375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666" y="254642"/>
            <a:ext cx="682907" cy="682907"/>
          </a:xfrm>
          <a:prstGeom prst="rect">
            <a:avLst/>
          </a:prstGeom>
        </p:spPr>
      </p:pic>
      <p:sp>
        <p:nvSpPr>
          <p:cNvPr id="5" name="TextBox 4">
            <a:extLst>
              <a:ext uri="{FF2B5EF4-FFF2-40B4-BE49-F238E27FC236}">
                <a16:creationId xmlns:a16="http://schemas.microsoft.com/office/drawing/2014/main" id="{78A0D4EA-0AA9-39E6-86D8-88021120E74C}"/>
              </a:ext>
            </a:extLst>
          </p:cNvPr>
          <p:cNvSpPr txBox="1"/>
          <p:nvPr/>
        </p:nvSpPr>
        <p:spPr>
          <a:xfrm>
            <a:off x="185196" y="1111167"/>
            <a:ext cx="1099595" cy="369332"/>
          </a:xfrm>
          <a:prstGeom prst="rect">
            <a:avLst/>
          </a:prstGeom>
          <a:noFill/>
        </p:spPr>
        <p:txBody>
          <a:bodyPr wrap="square" rtlCol="0">
            <a:spAutoFit/>
          </a:bodyPr>
          <a:lstStyle/>
          <a:p>
            <a:r>
              <a:rPr lang="en-US" dirty="0"/>
              <a:t>Pt. Name</a:t>
            </a:r>
          </a:p>
        </p:txBody>
      </p:sp>
      <p:sp>
        <p:nvSpPr>
          <p:cNvPr id="6" name="Rectangle 5">
            <a:extLst>
              <a:ext uri="{FF2B5EF4-FFF2-40B4-BE49-F238E27FC236}">
                <a16:creationId xmlns:a16="http://schemas.microsoft.com/office/drawing/2014/main" id="{50110B68-C45E-1050-5B5A-92A982B688D8}"/>
              </a:ext>
            </a:extLst>
          </p:cNvPr>
          <p:cNvSpPr/>
          <p:nvPr/>
        </p:nvSpPr>
        <p:spPr>
          <a:xfrm>
            <a:off x="9792182" y="428263"/>
            <a:ext cx="2399818" cy="6429737"/>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5AA4F364-48E6-83AD-D77B-94576D2A70DD}"/>
              </a:ext>
            </a:extLst>
          </p:cNvPr>
          <p:cNvSpPr/>
          <p:nvPr/>
        </p:nvSpPr>
        <p:spPr>
          <a:xfrm>
            <a:off x="1365812" y="0"/>
            <a:ext cx="8426369" cy="428263"/>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Top Corners Rounded 7">
            <a:extLst>
              <a:ext uri="{FF2B5EF4-FFF2-40B4-BE49-F238E27FC236}">
                <a16:creationId xmlns:a16="http://schemas.microsoft.com/office/drawing/2014/main" id="{BB22331F-5603-6A8E-D0E3-B4C8E5EA6C7B}"/>
              </a:ext>
            </a:extLst>
          </p:cNvPr>
          <p:cNvSpPr/>
          <p:nvPr/>
        </p:nvSpPr>
        <p:spPr>
          <a:xfrm>
            <a:off x="1388962" y="0"/>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Chart Review</a:t>
            </a:r>
          </a:p>
        </p:txBody>
      </p:sp>
      <p:sp>
        <p:nvSpPr>
          <p:cNvPr id="9" name="Rectangle: Top Corners Rounded 8">
            <a:extLst>
              <a:ext uri="{FF2B5EF4-FFF2-40B4-BE49-F238E27FC236}">
                <a16:creationId xmlns:a16="http://schemas.microsoft.com/office/drawing/2014/main" id="{91A5C118-CC9C-F9C5-025B-315EF44746CC}"/>
              </a:ext>
            </a:extLst>
          </p:cNvPr>
          <p:cNvSpPr/>
          <p:nvPr/>
        </p:nvSpPr>
        <p:spPr>
          <a:xfrm>
            <a:off x="2639024" y="-1"/>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Snapshot</a:t>
            </a:r>
          </a:p>
        </p:txBody>
      </p:sp>
      <p:sp>
        <p:nvSpPr>
          <p:cNvPr id="10" name="Rectangle: Top Corners Rounded 9">
            <a:extLst>
              <a:ext uri="{FF2B5EF4-FFF2-40B4-BE49-F238E27FC236}">
                <a16:creationId xmlns:a16="http://schemas.microsoft.com/office/drawing/2014/main" id="{9B2FBEC1-7A61-F8ED-EAD1-CC81021F64B1}"/>
              </a:ext>
            </a:extLst>
          </p:cNvPr>
          <p:cNvSpPr/>
          <p:nvPr/>
        </p:nvSpPr>
        <p:spPr>
          <a:xfrm>
            <a:off x="3889086" y="-2"/>
            <a:ext cx="1226913"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Pain Manger</a:t>
            </a:r>
          </a:p>
        </p:txBody>
      </p:sp>
      <p:graphicFrame>
        <p:nvGraphicFramePr>
          <p:cNvPr id="14" name="Table 13">
            <a:extLst>
              <a:ext uri="{FF2B5EF4-FFF2-40B4-BE49-F238E27FC236}">
                <a16:creationId xmlns:a16="http://schemas.microsoft.com/office/drawing/2014/main" id="{DBEE8CE1-7255-FDAA-D9BC-455612ACE336}"/>
              </a:ext>
            </a:extLst>
          </p:cNvPr>
          <p:cNvGraphicFramePr>
            <a:graphicFrameLocks noGrp="1"/>
          </p:cNvGraphicFramePr>
          <p:nvPr>
            <p:extLst>
              <p:ext uri="{D42A27DB-BD31-4B8C-83A1-F6EECF244321}">
                <p14:modId xmlns:p14="http://schemas.microsoft.com/office/powerpoint/2010/main" val="2492094122"/>
              </p:ext>
            </p:extLst>
          </p:nvPr>
        </p:nvGraphicFramePr>
        <p:xfrm>
          <a:off x="1435257" y="1698313"/>
          <a:ext cx="8160156" cy="4267200"/>
        </p:xfrm>
        <a:graphic>
          <a:graphicData uri="http://schemas.openxmlformats.org/drawingml/2006/table">
            <a:tbl>
              <a:tblPr firstRow="1" bandRow="1">
                <a:tableStyleId>{5C22544A-7EE6-4342-B048-85BDC9FD1C3A}</a:tableStyleId>
              </a:tblPr>
              <a:tblGrid>
                <a:gridCol w="4080078">
                  <a:extLst>
                    <a:ext uri="{9D8B030D-6E8A-4147-A177-3AD203B41FA5}">
                      <a16:colId xmlns:a16="http://schemas.microsoft.com/office/drawing/2014/main" val="2718398337"/>
                    </a:ext>
                  </a:extLst>
                </a:gridCol>
                <a:gridCol w="4080078">
                  <a:extLst>
                    <a:ext uri="{9D8B030D-6E8A-4147-A177-3AD203B41FA5}">
                      <a16:colId xmlns:a16="http://schemas.microsoft.com/office/drawing/2014/main" val="2699735528"/>
                    </a:ext>
                  </a:extLst>
                </a:gridCol>
              </a:tblGrid>
              <a:tr h="273254">
                <a:tc gridSpan="2">
                  <a:txBody>
                    <a:bodyPr/>
                    <a:lstStyle/>
                    <a:p>
                      <a:r>
                        <a:rPr lang="en-US" sz="1400" b="1" dirty="0">
                          <a:solidFill>
                            <a:srgbClr val="1E4E79"/>
                          </a:solidFill>
                        </a:rPr>
                        <a:t>Not Tried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en-US"/>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9300137"/>
                  </a:ext>
                </a:extLst>
              </a:tr>
              <a:tr h="273254">
                <a:tc gridSpan="2">
                  <a:txBody>
                    <a:bodyPr/>
                    <a:lstStyle/>
                    <a:p>
                      <a:r>
                        <a:rPr lang="en-US" sz="1400" b="0" dirty="0">
                          <a:solidFill>
                            <a:schemeClr val="tx1"/>
                          </a:solidFill>
                        </a:rPr>
                        <a:t>   Sleep management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7345434"/>
                  </a:ext>
                </a:extLst>
              </a:tr>
              <a:tr h="273254">
                <a:tc gridSpan="2">
                  <a:txBody>
                    <a:bodyPr/>
                    <a:lstStyle/>
                    <a:p>
                      <a:r>
                        <a:rPr lang="en-US" sz="1400" b="0" dirty="0">
                          <a:solidFill>
                            <a:schemeClr val="tx1"/>
                          </a:solidFill>
                        </a:rPr>
                        <a:t>   Acceptance or commitment therapy</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8041030"/>
                  </a:ext>
                </a:extLst>
              </a:tr>
              <a:tr h="273254">
                <a:tc gridSpan="2">
                  <a:txBody>
                    <a:bodyPr/>
                    <a:lstStyle/>
                    <a:p>
                      <a:r>
                        <a:rPr lang="en-US" sz="1400" b="1" dirty="0">
                          <a:solidFill>
                            <a:srgbClr val="1E4E79"/>
                          </a:solidFill>
                        </a:rPr>
                        <a:t>Greatly </a:t>
                      </a:r>
                      <a:r>
                        <a:rPr lang="en-US" sz="1400" b="0" dirty="0">
                          <a:solidFill>
                            <a:srgbClr val="1E4E79"/>
                          </a:solidFill>
                        </a:rPr>
                        <a:t>Effective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u="none" dirty="0">
                        <a:solidFill>
                          <a:srgbClr val="1E4E79"/>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3138865"/>
                  </a:ext>
                </a:extLst>
              </a:tr>
              <a:tr h="273254">
                <a:tc>
                  <a:txBody>
                    <a:bodyPr/>
                    <a:lstStyle/>
                    <a:p>
                      <a:r>
                        <a:rPr lang="en-US" sz="1400" b="0" dirty="0">
                          <a:solidFill>
                            <a:schemeClr val="tx1"/>
                          </a:solidFill>
                        </a:rPr>
                        <a:t>   None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u="none" dirty="0">
                          <a:solidFill>
                            <a:schemeClr val="tx1"/>
                          </a:solidFill>
                        </a:rPr>
                        <a:t>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5103446"/>
                  </a:ext>
                </a:extLst>
              </a:tr>
              <a:tr h="27325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1E4E79"/>
                          </a:solidFill>
                        </a:rPr>
                        <a:t>Moderately </a:t>
                      </a:r>
                      <a:r>
                        <a:rPr lang="en-US" sz="1400" b="0" dirty="0">
                          <a:solidFill>
                            <a:srgbClr val="1E4E79"/>
                          </a:solidFill>
                        </a:rPr>
                        <a:t>Effective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u="none" dirty="0">
                        <a:solidFill>
                          <a:srgbClr val="1E4E79"/>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2735723"/>
                  </a:ext>
                </a:extLst>
              </a:tr>
              <a:tr h="273254">
                <a:tc>
                  <a:txBody>
                    <a:bodyPr/>
                    <a:lstStyle/>
                    <a:p>
                      <a:r>
                        <a:rPr lang="en-US" sz="1400" b="0" dirty="0"/>
                        <a:t>   Exercise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t>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9074691"/>
                  </a:ext>
                </a:extLst>
              </a:tr>
              <a:tr h="273254">
                <a:tc>
                  <a:txBody>
                    <a:bodyPr/>
                    <a:lstStyle/>
                    <a:p>
                      <a:r>
                        <a:rPr lang="en-US" sz="1400" b="0" dirty="0"/>
                        <a:t>   Prescription non-opioid medications</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b="0" dirty="0"/>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5928442"/>
                  </a:ext>
                </a:extLst>
              </a:tr>
              <a:tr h="27325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1E4E79"/>
                          </a:solidFill>
                        </a:rPr>
                        <a:t>Slightly </a:t>
                      </a:r>
                      <a:r>
                        <a:rPr lang="en-US" sz="1400" b="0" dirty="0">
                          <a:solidFill>
                            <a:srgbClr val="1E4E79"/>
                          </a:solidFill>
                        </a:rPr>
                        <a:t>Effective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u="none" dirty="0">
                        <a:solidFill>
                          <a:srgbClr val="1E4E79"/>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3151847"/>
                  </a:ext>
                </a:extLst>
              </a:tr>
              <a:tr h="273254">
                <a:tc>
                  <a:txBody>
                    <a:bodyPr/>
                    <a:lstStyle/>
                    <a:p>
                      <a:r>
                        <a:rPr lang="en-US" sz="1400" b="0" dirty="0">
                          <a:solidFill>
                            <a:schemeClr val="tx1"/>
                          </a:solidFill>
                        </a:rPr>
                        <a:t>   Creams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rPr>
                        <a:t>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9983821"/>
                  </a:ext>
                </a:extLst>
              </a:tr>
              <a:tr h="273254">
                <a:tc gridSpan="2">
                  <a:txBody>
                    <a:bodyPr/>
                    <a:lstStyle/>
                    <a:p>
                      <a:r>
                        <a:rPr lang="en-US" sz="1400" b="1" dirty="0">
                          <a:solidFill>
                            <a:srgbClr val="1E4E79"/>
                          </a:solidFill>
                        </a:rPr>
                        <a:t>Not At All </a:t>
                      </a:r>
                      <a:r>
                        <a:rPr lang="en-US" sz="1400" b="0" dirty="0">
                          <a:solidFill>
                            <a:srgbClr val="1E4E79"/>
                          </a:solidFill>
                        </a:rPr>
                        <a:t>Effective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u="none" dirty="0">
                        <a:solidFill>
                          <a:srgbClr val="1E4E79"/>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9482815"/>
                  </a:ext>
                </a:extLst>
              </a:tr>
              <a:tr h="273254">
                <a:tc>
                  <a:txBody>
                    <a:bodyPr/>
                    <a:lstStyle/>
                    <a:p>
                      <a:r>
                        <a:rPr lang="en-US" sz="1400" b="0" dirty="0">
                          <a:solidFill>
                            <a:schemeClr val="tx1"/>
                          </a:solidFill>
                        </a:rPr>
                        <a:t>   Physical therapy</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rPr>
                        <a:t>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0565274"/>
                  </a:ext>
                </a:extLst>
              </a:tr>
              <a:tr h="273254">
                <a:tc gridSpan="2">
                  <a:txBody>
                    <a:bodyPr/>
                    <a:lstStyle/>
                    <a:p>
                      <a:r>
                        <a:rPr lang="en-US" sz="1400" b="1" dirty="0">
                          <a:solidFill>
                            <a:srgbClr val="1E4E79"/>
                          </a:solidFill>
                        </a:rPr>
                        <a:t>Other</a:t>
                      </a:r>
                      <a:endParaRPr lang="en-US" sz="1400" b="0" dirty="0">
                        <a:solidFill>
                          <a:srgbClr val="1E4E79"/>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u="none" dirty="0">
                        <a:solidFill>
                          <a:srgbClr val="1E4E79"/>
                        </a:solidFill>
                      </a:endParaRP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213922"/>
                  </a:ext>
                </a:extLst>
              </a:tr>
              <a:tr h="273254">
                <a:tc gridSpan="2">
                  <a:txBody>
                    <a:bodyPr/>
                    <a:lstStyle/>
                    <a:p>
                      <a:r>
                        <a:rPr lang="en-US" sz="1400" b="0" dirty="0">
                          <a:solidFill>
                            <a:schemeClr val="tx1"/>
                          </a:solidFill>
                        </a:rPr>
                        <a:t>   </a:t>
                      </a:r>
                      <a:r>
                        <a:rPr lang="en-US" sz="1400" b="0" i="1" dirty="0">
                          <a:solidFill>
                            <a:schemeClr val="tx1"/>
                          </a:solidFill>
                        </a:rPr>
                        <a:t>Tai Chi class helped a little but too far away</a:t>
                      </a:r>
                      <a:endParaRPr lang="en-US" sz="1400"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r>
                        <a:rPr lang="en-US" sz="1400" b="0" dirty="0">
                          <a:solidFill>
                            <a:schemeClr val="tx1"/>
                          </a:solidFill>
                        </a:rPr>
                        <a:t>   </a:t>
                      </a:r>
                    </a:p>
                  </a:txBody>
                  <a:tcP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6016136"/>
                  </a:ext>
                </a:extLst>
              </a:tr>
            </a:tbl>
          </a:graphicData>
        </a:graphic>
      </p:graphicFrame>
      <p:sp>
        <p:nvSpPr>
          <p:cNvPr id="16" name="Rectangle: Top Corners Rounded 15">
            <a:extLst>
              <a:ext uri="{FF2B5EF4-FFF2-40B4-BE49-F238E27FC236}">
                <a16:creationId xmlns:a16="http://schemas.microsoft.com/office/drawing/2014/main" id="{74E6F4CF-1474-CD70-EE39-BECF6B774556}"/>
              </a:ext>
            </a:extLst>
          </p:cNvPr>
          <p:cNvSpPr/>
          <p:nvPr/>
        </p:nvSpPr>
        <p:spPr>
          <a:xfrm>
            <a:off x="9815330" y="-3"/>
            <a:ext cx="833379"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Note</a:t>
            </a:r>
          </a:p>
        </p:txBody>
      </p:sp>
      <p:sp>
        <p:nvSpPr>
          <p:cNvPr id="17" name="Rectangle: Top Corners Rounded 16">
            <a:extLst>
              <a:ext uri="{FF2B5EF4-FFF2-40B4-BE49-F238E27FC236}">
                <a16:creationId xmlns:a16="http://schemas.microsoft.com/office/drawing/2014/main" id="{86F39279-4580-6C63-199F-0B1042E741ED}"/>
              </a:ext>
            </a:extLst>
          </p:cNvPr>
          <p:cNvSpPr/>
          <p:nvPr/>
        </p:nvSpPr>
        <p:spPr>
          <a:xfrm>
            <a:off x="10671857" y="-4"/>
            <a:ext cx="833379"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PDMP</a:t>
            </a:r>
          </a:p>
        </p:txBody>
      </p:sp>
      <p:pic>
        <p:nvPicPr>
          <p:cNvPr id="12" name="Picture 11">
            <a:extLst>
              <a:ext uri="{FF2B5EF4-FFF2-40B4-BE49-F238E27FC236}">
                <a16:creationId xmlns:a16="http://schemas.microsoft.com/office/drawing/2014/main" id="{D783175F-6B81-8566-335D-CC8E7A19EF92}"/>
              </a:ext>
            </a:extLst>
          </p:cNvPr>
          <p:cNvPicPr/>
          <p:nvPr/>
        </p:nvPicPr>
        <p:blipFill>
          <a:blip r:embed="rId5"/>
          <a:stretch>
            <a:fillRect/>
          </a:stretch>
        </p:blipFill>
        <p:spPr>
          <a:xfrm>
            <a:off x="8106538" y="486037"/>
            <a:ext cx="1587260" cy="304626"/>
          </a:xfrm>
          <a:prstGeom prst="rect">
            <a:avLst/>
          </a:prstGeom>
        </p:spPr>
      </p:pic>
      <p:sp>
        <p:nvSpPr>
          <p:cNvPr id="21" name="TextBox 20">
            <a:extLst>
              <a:ext uri="{FF2B5EF4-FFF2-40B4-BE49-F238E27FC236}">
                <a16:creationId xmlns:a16="http://schemas.microsoft.com/office/drawing/2014/main" id="{C9564707-4BC2-1B27-CA04-DE767A5F1AEC}"/>
              </a:ext>
            </a:extLst>
          </p:cNvPr>
          <p:cNvSpPr txBox="1"/>
          <p:nvPr/>
        </p:nvSpPr>
        <p:spPr>
          <a:xfrm>
            <a:off x="5283842" y="997149"/>
            <a:ext cx="4508338" cy="338554"/>
          </a:xfrm>
          <a:prstGeom prst="rect">
            <a:avLst/>
          </a:prstGeom>
          <a:solidFill>
            <a:srgbClr val="2F74B5"/>
          </a:solidFill>
        </p:spPr>
        <p:txBody>
          <a:bodyPr wrap="square">
            <a:spAutoFit/>
          </a:bodyPr>
          <a:lstStyle/>
          <a:p>
            <a:pPr algn="ctr"/>
            <a:r>
              <a:rPr lang="en-US" sz="1600" dirty="0">
                <a:solidFill>
                  <a:schemeClr val="bg1"/>
                </a:solidFill>
              </a:rPr>
              <a:t>Conditions</a:t>
            </a:r>
            <a:r>
              <a:rPr lang="en-US" sz="1600" b="1" dirty="0">
                <a:solidFill>
                  <a:schemeClr val="bg1"/>
                </a:solidFill>
              </a:rPr>
              <a:t> </a:t>
            </a:r>
            <a:r>
              <a:rPr lang="en-US" sz="1600" dirty="0">
                <a:solidFill>
                  <a:schemeClr val="bg1"/>
                </a:solidFill>
              </a:rPr>
              <a:t>       Medications       Urine Drug Screen</a:t>
            </a:r>
          </a:p>
        </p:txBody>
      </p:sp>
      <p:sp>
        <p:nvSpPr>
          <p:cNvPr id="22" name="TextBox 21">
            <a:extLst>
              <a:ext uri="{FF2B5EF4-FFF2-40B4-BE49-F238E27FC236}">
                <a16:creationId xmlns:a16="http://schemas.microsoft.com/office/drawing/2014/main" id="{3C981887-21FD-5CD8-595B-6EF08DA48522}"/>
              </a:ext>
            </a:extLst>
          </p:cNvPr>
          <p:cNvSpPr txBox="1"/>
          <p:nvPr/>
        </p:nvSpPr>
        <p:spPr>
          <a:xfrm>
            <a:off x="1365812" y="997154"/>
            <a:ext cx="3819646" cy="338537"/>
          </a:xfrm>
          <a:prstGeom prst="rect">
            <a:avLst/>
          </a:prstGeom>
          <a:solidFill>
            <a:srgbClr val="1E4E79"/>
          </a:solidFill>
        </p:spPr>
        <p:txBody>
          <a:bodyPr wrap="square">
            <a:spAutoFit/>
          </a:bodyPr>
          <a:lstStyle/>
          <a:p>
            <a:pPr algn="ctr"/>
            <a:r>
              <a:rPr lang="en-US" sz="1600" dirty="0">
                <a:solidFill>
                  <a:schemeClr val="bg1"/>
                </a:solidFill>
              </a:rPr>
              <a:t>Pain &amp; Goals       </a:t>
            </a:r>
            <a:r>
              <a:rPr lang="en-US" sz="1600" b="1" dirty="0">
                <a:solidFill>
                  <a:schemeClr val="bg1"/>
                </a:solidFill>
              </a:rPr>
              <a:t>Treatment Effectiveness</a:t>
            </a:r>
          </a:p>
        </p:txBody>
      </p:sp>
      <p:sp>
        <p:nvSpPr>
          <p:cNvPr id="23" name="Isosceles Triangle 22">
            <a:extLst>
              <a:ext uri="{FF2B5EF4-FFF2-40B4-BE49-F238E27FC236}">
                <a16:creationId xmlns:a16="http://schemas.microsoft.com/office/drawing/2014/main" id="{05ACF1DA-7843-BB93-F11F-13C9AAF47FED}"/>
              </a:ext>
            </a:extLst>
          </p:cNvPr>
          <p:cNvSpPr/>
          <p:nvPr/>
        </p:nvSpPr>
        <p:spPr>
          <a:xfrm rot="10800000">
            <a:off x="3803924" y="1309481"/>
            <a:ext cx="176816" cy="152428"/>
          </a:xfrm>
          <a:prstGeom prst="triangle">
            <a:avLst/>
          </a:prstGeom>
          <a:solidFill>
            <a:srgbClr val="1E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7F6F007-5BBA-0587-4681-89455193498B}"/>
              </a:ext>
            </a:extLst>
          </p:cNvPr>
          <p:cNvSpPr txBox="1"/>
          <p:nvPr/>
        </p:nvSpPr>
        <p:spPr>
          <a:xfrm>
            <a:off x="1341323" y="724790"/>
            <a:ext cx="3622357" cy="276999"/>
          </a:xfrm>
          <a:prstGeom prst="rect">
            <a:avLst/>
          </a:prstGeom>
          <a:noFill/>
        </p:spPr>
        <p:txBody>
          <a:bodyPr wrap="square">
            <a:spAutoFit/>
          </a:bodyPr>
          <a:lstStyle/>
          <a:p>
            <a:r>
              <a:rPr lang="en-US" sz="1200" b="1" dirty="0">
                <a:solidFill>
                  <a:srgbClr val="1E4E79"/>
                </a:solidFill>
                <a:latin typeface="Arial" panose="020B0604020202020204" pitchFamily="34" charset="0"/>
                <a:cs typeface="Arial" panose="020B0604020202020204" pitchFamily="34" charset="0"/>
              </a:rPr>
              <a:t>FROM PATIENT </a:t>
            </a:r>
            <a:r>
              <a:rPr lang="en-US" sz="1200" dirty="0">
                <a:solidFill>
                  <a:srgbClr val="1E4E79"/>
                </a:solidFill>
                <a:latin typeface="Arial" panose="020B0604020202020204" pitchFamily="34" charset="0"/>
                <a:cs typeface="Arial" panose="020B0604020202020204" pitchFamily="34" charset="0"/>
              </a:rPr>
              <a:t>VIA MYPAIN (OCT 10, 2022):</a:t>
            </a:r>
          </a:p>
        </p:txBody>
      </p:sp>
      <p:sp>
        <p:nvSpPr>
          <p:cNvPr id="13" name="TextBox 12">
            <a:extLst>
              <a:ext uri="{FF2B5EF4-FFF2-40B4-BE49-F238E27FC236}">
                <a16:creationId xmlns:a16="http://schemas.microsoft.com/office/drawing/2014/main" id="{B0EECE1B-FD85-A7F7-9177-1935BA3F3633}"/>
              </a:ext>
            </a:extLst>
          </p:cNvPr>
          <p:cNvSpPr txBox="1"/>
          <p:nvPr/>
        </p:nvSpPr>
        <p:spPr>
          <a:xfrm>
            <a:off x="5254388" y="734951"/>
            <a:ext cx="4420302" cy="276999"/>
          </a:xfrm>
          <a:prstGeom prst="rect">
            <a:avLst/>
          </a:prstGeom>
          <a:noFill/>
        </p:spPr>
        <p:txBody>
          <a:bodyPr wrap="square">
            <a:spAutoFit/>
          </a:bodyPr>
          <a:lstStyle/>
          <a:p>
            <a:r>
              <a:rPr lang="en-US" sz="1200" b="1" dirty="0">
                <a:solidFill>
                  <a:srgbClr val="2F74B5"/>
                </a:solidFill>
                <a:latin typeface="Arial" panose="020B0604020202020204" pitchFamily="34" charset="0"/>
                <a:cs typeface="Arial" panose="020B0604020202020204" pitchFamily="34" charset="0"/>
              </a:rPr>
              <a:t>FROM HEALTH RECORD:</a:t>
            </a:r>
          </a:p>
        </p:txBody>
      </p:sp>
    </p:spTree>
    <p:extLst>
      <p:ext uri="{BB962C8B-B14F-4D97-AF65-F5344CB8AC3E}">
        <p14:creationId xmlns:p14="http://schemas.microsoft.com/office/powerpoint/2010/main" val="303584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624E28-5AB4-4284-8748-350BD16C0EC4}"/>
              </a:ext>
            </a:extLst>
          </p:cNvPr>
          <p:cNvPicPr>
            <a:picLocks noChangeAspect="1"/>
          </p:cNvPicPr>
          <p:nvPr/>
        </p:nvPicPr>
        <p:blipFill>
          <a:blip r:embed="rId3"/>
          <a:stretch>
            <a:fillRect/>
          </a:stretch>
        </p:blipFill>
        <p:spPr>
          <a:xfrm>
            <a:off x="0" y="957215"/>
            <a:ext cx="12192000" cy="4943570"/>
          </a:xfrm>
          <a:prstGeom prst="rect">
            <a:avLst/>
          </a:prstGeom>
        </p:spPr>
      </p:pic>
      <p:sp>
        <p:nvSpPr>
          <p:cNvPr id="6" name="TextBox 5">
            <a:extLst>
              <a:ext uri="{FF2B5EF4-FFF2-40B4-BE49-F238E27FC236}">
                <a16:creationId xmlns:a16="http://schemas.microsoft.com/office/drawing/2014/main" id="{B05C66EE-A68C-4DBC-9907-61D79F3A252F}"/>
              </a:ext>
            </a:extLst>
          </p:cNvPr>
          <p:cNvSpPr txBox="1"/>
          <p:nvPr/>
        </p:nvSpPr>
        <p:spPr>
          <a:xfrm>
            <a:off x="274320" y="195943"/>
            <a:ext cx="3918857" cy="369332"/>
          </a:xfrm>
          <a:prstGeom prst="rect">
            <a:avLst/>
          </a:prstGeom>
          <a:noFill/>
        </p:spPr>
        <p:txBody>
          <a:bodyPr wrap="square" rtlCol="0">
            <a:spAutoFit/>
          </a:bodyPr>
          <a:lstStyle/>
          <a:p>
            <a:r>
              <a:rPr lang="en-US" b="1" dirty="0"/>
              <a:t>Before: Pertinent Conditions Section</a:t>
            </a:r>
          </a:p>
        </p:txBody>
      </p:sp>
    </p:spTree>
    <p:extLst>
      <p:ext uri="{BB962C8B-B14F-4D97-AF65-F5344CB8AC3E}">
        <p14:creationId xmlns:p14="http://schemas.microsoft.com/office/powerpoint/2010/main" val="38500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90F93F-A912-B2FE-8E71-65CCF070D1A5}"/>
              </a:ext>
            </a:extLst>
          </p:cNvPr>
          <p:cNvSpPr/>
          <p:nvPr/>
        </p:nvSpPr>
        <p:spPr>
          <a:xfrm>
            <a:off x="0" y="0"/>
            <a:ext cx="1365813" cy="6858000"/>
          </a:xfrm>
          <a:prstGeom prst="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FA382CC-2300-FD87-62F6-C2DA1E0A81A6}"/>
              </a:ext>
            </a:extLst>
          </p:cNvPr>
          <p:cNvSpPr/>
          <p:nvPr/>
        </p:nvSpPr>
        <p:spPr>
          <a:xfrm>
            <a:off x="185196" y="104172"/>
            <a:ext cx="983848" cy="983848"/>
          </a:xfrm>
          <a:prstGeom prst="ellipse">
            <a:avLst/>
          </a:prstGeom>
          <a:solidFill>
            <a:srgbClr val="FC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User with solid fill">
            <a:extLst>
              <a:ext uri="{FF2B5EF4-FFF2-40B4-BE49-F238E27FC236}">
                <a16:creationId xmlns:a16="http://schemas.microsoft.com/office/drawing/2014/main" id="{408B56B8-A1C6-922F-00FF-7AD0FF8BE8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666" y="254642"/>
            <a:ext cx="682907" cy="682907"/>
          </a:xfrm>
          <a:prstGeom prst="rect">
            <a:avLst/>
          </a:prstGeom>
        </p:spPr>
      </p:pic>
      <p:sp>
        <p:nvSpPr>
          <p:cNvPr id="10" name="TextBox 9">
            <a:extLst>
              <a:ext uri="{FF2B5EF4-FFF2-40B4-BE49-F238E27FC236}">
                <a16:creationId xmlns:a16="http://schemas.microsoft.com/office/drawing/2014/main" id="{7881B805-9A9E-F35E-EF99-C68879AEDF4A}"/>
              </a:ext>
            </a:extLst>
          </p:cNvPr>
          <p:cNvSpPr txBox="1"/>
          <p:nvPr/>
        </p:nvSpPr>
        <p:spPr>
          <a:xfrm>
            <a:off x="185196" y="1111167"/>
            <a:ext cx="1099595" cy="369332"/>
          </a:xfrm>
          <a:prstGeom prst="rect">
            <a:avLst/>
          </a:prstGeom>
          <a:noFill/>
        </p:spPr>
        <p:txBody>
          <a:bodyPr wrap="square" rtlCol="0">
            <a:spAutoFit/>
          </a:bodyPr>
          <a:lstStyle/>
          <a:p>
            <a:r>
              <a:rPr lang="en-US" dirty="0"/>
              <a:t>Pt. Name</a:t>
            </a:r>
          </a:p>
        </p:txBody>
      </p:sp>
      <p:sp>
        <p:nvSpPr>
          <p:cNvPr id="11" name="Rectangle 10">
            <a:extLst>
              <a:ext uri="{FF2B5EF4-FFF2-40B4-BE49-F238E27FC236}">
                <a16:creationId xmlns:a16="http://schemas.microsoft.com/office/drawing/2014/main" id="{4CCA6304-0B5A-D6DD-72EF-E9D8DC9A9820}"/>
              </a:ext>
            </a:extLst>
          </p:cNvPr>
          <p:cNvSpPr/>
          <p:nvPr/>
        </p:nvSpPr>
        <p:spPr>
          <a:xfrm>
            <a:off x="9792182" y="428263"/>
            <a:ext cx="2399818" cy="6429737"/>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0617757B-41C8-14D7-0B53-C782F15793B3}"/>
              </a:ext>
            </a:extLst>
          </p:cNvPr>
          <p:cNvSpPr/>
          <p:nvPr/>
        </p:nvSpPr>
        <p:spPr>
          <a:xfrm>
            <a:off x="1365812" y="0"/>
            <a:ext cx="8426369" cy="428263"/>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Top Corners Rounded 12">
            <a:extLst>
              <a:ext uri="{FF2B5EF4-FFF2-40B4-BE49-F238E27FC236}">
                <a16:creationId xmlns:a16="http://schemas.microsoft.com/office/drawing/2014/main" id="{1684A1A7-F736-C325-31C6-4E25596F37F7}"/>
              </a:ext>
            </a:extLst>
          </p:cNvPr>
          <p:cNvSpPr/>
          <p:nvPr/>
        </p:nvSpPr>
        <p:spPr>
          <a:xfrm>
            <a:off x="1388962" y="0"/>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Chart Review</a:t>
            </a:r>
          </a:p>
        </p:txBody>
      </p:sp>
      <p:sp>
        <p:nvSpPr>
          <p:cNvPr id="14" name="Rectangle: Top Corners Rounded 13">
            <a:extLst>
              <a:ext uri="{FF2B5EF4-FFF2-40B4-BE49-F238E27FC236}">
                <a16:creationId xmlns:a16="http://schemas.microsoft.com/office/drawing/2014/main" id="{D1C4ADA3-1F77-09ED-7CB1-5C8A92332AE9}"/>
              </a:ext>
            </a:extLst>
          </p:cNvPr>
          <p:cNvSpPr/>
          <p:nvPr/>
        </p:nvSpPr>
        <p:spPr>
          <a:xfrm>
            <a:off x="2639024" y="-1"/>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Snapshot</a:t>
            </a:r>
          </a:p>
        </p:txBody>
      </p:sp>
      <p:sp>
        <p:nvSpPr>
          <p:cNvPr id="15" name="Rectangle: Top Corners Rounded 14">
            <a:extLst>
              <a:ext uri="{FF2B5EF4-FFF2-40B4-BE49-F238E27FC236}">
                <a16:creationId xmlns:a16="http://schemas.microsoft.com/office/drawing/2014/main" id="{1A07EA8A-6B1D-8A7B-7682-F8C95767ED0F}"/>
              </a:ext>
            </a:extLst>
          </p:cNvPr>
          <p:cNvSpPr/>
          <p:nvPr/>
        </p:nvSpPr>
        <p:spPr>
          <a:xfrm>
            <a:off x="3889086" y="-2"/>
            <a:ext cx="1226913"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Pain Manger</a:t>
            </a:r>
          </a:p>
        </p:txBody>
      </p:sp>
      <p:sp>
        <p:nvSpPr>
          <p:cNvPr id="16" name="Rectangle: Top Corners Rounded 15">
            <a:extLst>
              <a:ext uri="{FF2B5EF4-FFF2-40B4-BE49-F238E27FC236}">
                <a16:creationId xmlns:a16="http://schemas.microsoft.com/office/drawing/2014/main" id="{4365E9A3-43EB-7D36-C485-0EC6F561A22A}"/>
              </a:ext>
            </a:extLst>
          </p:cNvPr>
          <p:cNvSpPr/>
          <p:nvPr/>
        </p:nvSpPr>
        <p:spPr>
          <a:xfrm>
            <a:off x="9815330" y="-3"/>
            <a:ext cx="833379"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Note</a:t>
            </a:r>
          </a:p>
        </p:txBody>
      </p:sp>
      <p:sp>
        <p:nvSpPr>
          <p:cNvPr id="17" name="Rectangle: Top Corners Rounded 16">
            <a:extLst>
              <a:ext uri="{FF2B5EF4-FFF2-40B4-BE49-F238E27FC236}">
                <a16:creationId xmlns:a16="http://schemas.microsoft.com/office/drawing/2014/main" id="{C1E41AF7-E92A-31D0-5D30-4E170C2A56F7}"/>
              </a:ext>
            </a:extLst>
          </p:cNvPr>
          <p:cNvSpPr/>
          <p:nvPr/>
        </p:nvSpPr>
        <p:spPr>
          <a:xfrm>
            <a:off x="10671857" y="-4"/>
            <a:ext cx="833379"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PDMP</a:t>
            </a:r>
          </a:p>
        </p:txBody>
      </p:sp>
      <p:pic>
        <p:nvPicPr>
          <p:cNvPr id="18" name="Picture 17">
            <a:extLst>
              <a:ext uri="{FF2B5EF4-FFF2-40B4-BE49-F238E27FC236}">
                <a16:creationId xmlns:a16="http://schemas.microsoft.com/office/drawing/2014/main" id="{2FFE2BDC-6A39-8BE4-4876-E46B32287B0A}"/>
              </a:ext>
            </a:extLst>
          </p:cNvPr>
          <p:cNvPicPr/>
          <p:nvPr/>
        </p:nvPicPr>
        <p:blipFill>
          <a:blip r:embed="rId5"/>
          <a:stretch>
            <a:fillRect/>
          </a:stretch>
        </p:blipFill>
        <p:spPr>
          <a:xfrm>
            <a:off x="8106538" y="486037"/>
            <a:ext cx="1587260" cy="304626"/>
          </a:xfrm>
          <a:prstGeom prst="rect">
            <a:avLst/>
          </a:prstGeom>
        </p:spPr>
      </p:pic>
      <p:sp>
        <p:nvSpPr>
          <p:cNvPr id="21" name="TextBox 20">
            <a:extLst>
              <a:ext uri="{FF2B5EF4-FFF2-40B4-BE49-F238E27FC236}">
                <a16:creationId xmlns:a16="http://schemas.microsoft.com/office/drawing/2014/main" id="{9CDE3510-EEE8-699D-2103-84ABB1BA58EA}"/>
              </a:ext>
            </a:extLst>
          </p:cNvPr>
          <p:cNvSpPr txBox="1"/>
          <p:nvPr/>
        </p:nvSpPr>
        <p:spPr>
          <a:xfrm>
            <a:off x="1378204" y="1507795"/>
            <a:ext cx="8200681" cy="276999"/>
          </a:xfrm>
          <a:prstGeom prst="rect">
            <a:avLst/>
          </a:prstGeom>
          <a:noFill/>
        </p:spPr>
        <p:txBody>
          <a:bodyPr wrap="square">
            <a:spAutoFit/>
          </a:bodyPr>
          <a:lstStyle/>
          <a:p>
            <a:r>
              <a:rPr lang="en-US" sz="1200" dirty="0">
                <a:solidFill>
                  <a:srgbClr val="1E4E79"/>
                </a:solidFill>
                <a:cs typeface="Arial" panose="020B0604020202020204" pitchFamily="34" charset="0"/>
              </a:rPr>
              <a:t>Where is this data from? Problem list entries &amp; visit diagnoses over past 12 months (may cause duplicates)</a:t>
            </a:r>
            <a:endParaRPr lang="en-US" sz="1200" dirty="0">
              <a:solidFill>
                <a:srgbClr val="1E4E79"/>
              </a:solidFill>
            </a:endParaRPr>
          </a:p>
        </p:txBody>
      </p:sp>
      <p:graphicFrame>
        <p:nvGraphicFramePr>
          <p:cNvPr id="22" name="Table 21">
            <a:extLst>
              <a:ext uri="{FF2B5EF4-FFF2-40B4-BE49-F238E27FC236}">
                <a16:creationId xmlns:a16="http://schemas.microsoft.com/office/drawing/2014/main" id="{7B7F3F67-5148-2DE2-5A2B-B33A3D4E4770}"/>
              </a:ext>
            </a:extLst>
          </p:cNvPr>
          <p:cNvGraphicFramePr>
            <a:graphicFrameLocks noGrp="1"/>
          </p:cNvGraphicFramePr>
          <p:nvPr>
            <p:extLst>
              <p:ext uri="{D42A27DB-BD31-4B8C-83A1-F6EECF244321}">
                <p14:modId xmlns:p14="http://schemas.microsoft.com/office/powerpoint/2010/main" val="3038378455"/>
              </p:ext>
            </p:extLst>
          </p:nvPr>
        </p:nvGraphicFramePr>
        <p:xfrm>
          <a:off x="1452379" y="1877276"/>
          <a:ext cx="8114929" cy="1828800"/>
        </p:xfrm>
        <a:graphic>
          <a:graphicData uri="http://schemas.openxmlformats.org/drawingml/2006/table">
            <a:tbl>
              <a:tblPr firstRow="1" bandRow="1">
                <a:tableStyleId>{5C22544A-7EE6-4342-B048-85BDC9FD1C3A}</a:tableStyleId>
              </a:tblPr>
              <a:tblGrid>
                <a:gridCol w="8114929">
                  <a:extLst>
                    <a:ext uri="{9D8B030D-6E8A-4147-A177-3AD203B41FA5}">
                      <a16:colId xmlns:a16="http://schemas.microsoft.com/office/drawing/2014/main" val="3153783056"/>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rgbClr val="1E4E79"/>
                          </a:solidFill>
                          <a:latin typeface="+mn-lt"/>
                          <a:cs typeface="Arial" panose="020B0604020202020204" pitchFamily="34" charset="0"/>
                        </a:rPr>
                        <a:t>Chronic Pain Conditions</a:t>
                      </a:r>
                      <a:endParaRPr lang="en-US" sz="1400" b="1" i="0" u="none" dirty="0">
                        <a:solidFill>
                          <a:srgbClr val="1E4E79"/>
                        </a:solidFill>
                        <a:latin typeface="+mn-lt"/>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40532170"/>
                  </a:ext>
                </a:extLst>
              </a:tr>
              <a:tr h="274320">
                <a:tc>
                  <a:txBody>
                    <a:bodyPr/>
                    <a:lstStyle/>
                    <a:p>
                      <a:r>
                        <a:rPr lang="en-US" sz="1400" b="0" dirty="0">
                          <a:solidFill>
                            <a:schemeClr val="tx1"/>
                          </a:solidFill>
                          <a:latin typeface="+mn-lt"/>
                          <a:cs typeface="Arial" panose="020B0604020202020204" pitchFamily="34" charset="0"/>
                        </a:rPr>
                        <a:t>   Fibromyalgia</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111153295"/>
                  </a:ext>
                </a:extLst>
              </a:tr>
              <a:tr h="274320">
                <a:tc>
                  <a:txBody>
                    <a:bodyPr/>
                    <a:lstStyle/>
                    <a:p>
                      <a:r>
                        <a:rPr lang="en-US" sz="1400" b="0" dirty="0">
                          <a:solidFill>
                            <a:schemeClr val="tx1"/>
                          </a:solidFill>
                          <a:latin typeface="+mn-lt"/>
                          <a:cs typeface="Arial" panose="020B0604020202020204" pitchFamily="34" charset="0"/>
                        </a:rPr>
                        <a:t>   Low Back Pain</a:t>
                      </a:r>
                    </a:p>
                  </a:txBody>
                  <a:tcPr>
                    <a:lnT w="635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4797986"/>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1E4E79"/>
                          </a:solidFill>
                          <a:latin typeface="+mn-lt"/>
                          <a:cs typeface="Arial" panose="020B0604020202020204" pitchFamily="34" charset="0"/>
                        </a:rPr>
                        <a:t>Co-morbid Conditions </a:t>
                      </a:r>
                      <a:r>
                        <a:rPr lang="en-US" sz="1400" b="0" dirty="0">
                          <a:solidFill>
                            <a:srgbClr val="1E4E79"/>
                          </a:solidFill>
                          <a:latin typeface="+mn-lt"/>
                          <a:cs typeface="Arial" panose="020B0604020202020204" pitchFamily="34" charset="0"/>
                        </a:rPr>
                        <a:t>(increasing risk when using opioids)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84853696"/>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Moderate major depression </a:t>
                      </a:r>
                    </a:p>
                  </a:txBody>
                  <a:tcP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257455704"/>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cs typeface="Arial" panose="020B0604020202020204" pitchFamily="34" charset="0"/>
                        </a:rPr>
                        <a:t>   Over 65 years old</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513525050"/>
                  </a:ext>
                </a:extLst>
              </a:tr>
            </a:tbl>
          </a:graphicData>
        </a:graphic>
      </p:graphicFrame>
      <p:cxnSp>
        <p:nvCxnSpPr>
          <p:cNvPr id="23" name="Straight Connector 22">
            <a:extLst>
              <a:ext uri="{FF2B5EF4-FFF2-40B4-BE49-F238E27FC236}">
                <a16:creationId xmlns:a16="http://schemas.microsoft.com/office/drawing/2014/main" id="{C6B6DD37-2BCE-F43A-1213-6BF0F5BB7395}"/>
              </a:ext>
            </a:extLst>
          </p:cNvPr>
          <p:cNvCxnSpPr>
            <a:cxnSpLocks/>
          </p:cNvCxnSpPr>
          <p:nvPr/>
        </p:nvCxnSpPr>
        <p:spPr>
          <a:xfrm>
            <a:off x="1480484" y="6389243"/>
            <a:ext cx="8114929" cy="0"/>
          </a:xfrm>
          <a:prstGeom prst="line">
            <a:avLst/>
          </a:prstGeom>
          <a:ln w="38100">
            <a:solidFill>
              <a:srgbClr val="93C5DA"/>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09D93E-EC66-B69E-D24E-4692E5B23B93}"/>
              </a:ext>
            </a:extLst>
          </p:cNvPr>
          <p:cNvSpPr txBox="1"/>
          <p:nvPr/>
        </p:nvSpPr>
        <p:spPr>
          <a:xfrm>
            <a:off x="1402283" y="6429737"/>
            <a:ext cx="8908329" cy="276999"/>
          </a:xfrm>
          <a:prstGeom prst="rect">
            <a:avLst/>
          </a:prstGeom>
          <a:noFill/>
        </p:spPr>
        <p:txBody>
          <a:bodyPr wrap="square" rtlCol="0">
            <a:spAutoFit/>
          </a:bodyPr>
          <a:lstStyle/>
          <a:p>
            <a:r>
              <a:rPr lang="en-US" sz="1200" dirty="0">
                <a:solidFill>
                  <a:srgbClr val="1E4E79"/>
                </a:solidFill>
              </a:rPr>
              <a:t>Pain Manager is not for patients undergoing end-of-life care or cancer treatment. </a:t>
            </a:r>
          </a:p>
        </p:txBody>
      </p:sp>
      <p:sp>
        <p:nvSpPr>
          <p:cNvPr id="26" name="TextBox 25">
            <a:extLst>
              <a:ext uri="{FF2B5EF4-FFF2-40B4-BE49-F238E27FC236}">
                <a16:creationId xmlns:a16="http://schemas.microsoft.com/office/drawing/2014/main" id="{0B8941C3-A3BE-23E3-030B-CFA12EF35F58}"/>
              </a:ext>
            </a:extLst>
          </p:cNvPr>
          <p:cNvSpPr txBox="1"/>
          <p:nvPr/>
        </p:nvSpPr>
        <p:spPr>
          <a:xfrm>
            <a:off x="5254388" y="997149"/>
            <a:ext cx="4537792" cy="338542"/>
          </a:xfrm>
          <a:prstGeom prst="rect">
            <a:avLst/>
          </a:prstGeom>
          <a:solidFill>
            <a:srgbClr val="2F74B5"/>
          </a:solidFill>
        </p:spPr>
        <p:txBody>
          <a:bodyPr wrap="square">
            <a:spAutoFit/>
          </a:bodyPr>
          <a:lstStyle/>
          <a:p>
            <a:pPr algn="ctr"/>
            <a:r>
              <a:rPr lang="en-US" sz="1600" b="1" dirty="0">
                <a:solidFill>
                  <a:schemeClr val="bg1"/>
                </a:solidFill>
              </a:rPr>
              <a:t>Conditions </a:t>
            </a:r>
            <a:r>
              <a:rPr lang="en-US" sz="1600" dirty="0">
                <a:solidFill>
                  <a:schemeClr val="bg1"/>
                </a:solidFill>
              </a:rPr>
              <a:t>       Medications       Urine Drug Screen</a:t>
            </a:r>
          </a:p>
        </p:txBody>
      </p:sp>
      <p:sp>
        <p:nvSpPr>
          <p:cNvPr id="27" name="TextBox 26">
            <a:extLst>
              <a:ext uri="{FF2B5EF4-FFF2-40B4-BE49-F238E27FC236}">
                <a16:creationId xmlns:a16="http://schemas.microsoft.com/office/drawing/2014/main" id="{B0E0F4AC-5955-316A-EC73-CF2AC3786917}"/>
              </a:ext>
            </a:extLst>
          </p:cNvPr>
          <p:cNvSpPr txBox="1"/>
          <p:nvPr/>
        </p:nvSpPr>
        <p:spPr>
          <a:xfrm>
            <a:off x="1365812" y="997154"/>
            <a:ext cx="3807554" cy="338537"/>
          </a:xfrm>
          <a:prstGeom prst="rect">
            <a:avLst/>
          </a:prstGeom>
          <a:solidFill>
            <a:srgbClr val="1E4E79"/>
          </a:solidFill>
        </p:spPr>
        <p:txBody>
          <a:bodyPr wrap="square">
            <a:spAutoFit/>
          </a:bodyPr>
          <a:lstStyle/>
          <a:p>
            <a:pPr algn="ctr"/>
            <a:r>
              <a:rPr lang="en-US" sz="1600" dirty="0">
                <a:solidFill>
                  <a:schemeClr val="bg1"/>
                </a:solidFill>
              </a:rPr>
              <a:t>Pain &amp; Goals       Treatment Effectiveness</a:t>
            </a:r>
          </a:p>
        </p:txBody>
      </p:sp>
      <p:sp>
        <p:nvSpPr>
          <p:cNvPr id="30" name="Isosceles Triangle 29">
            <a:extLst>
              <a:ext uri="{FF2B5EF4-FFF2-40B4-BE49-F238E27FC236}">
                <a16:creationId xmlns:a16="http://schemas.microsoft.com/office/drawing/2014/main" id="{653B7DCC-C4B5-DD9E-7435-A24A101BAC0A}"/>
              </a:ext>
            </a:extLst>
          </p:cNvPr>
          <p:cNvSpPr/>
          <p:nvPr/>
        </p:nvSpPr>
        <p:spPr>
          <a:xfrm rot="10800000">
            <a:off x="5821721" y="1335691"/>
            <a:ext cx="176816" cy="152428"/>
          </a:xfrm>
          <a:prstGeom prst="triangle">
            <a:avLst/>
          </a:prstGeom>
          <a:solidFill>
            <a:srgbClr val="2F7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88D457-8BED-2DAC-11DC-8FC2440E0327}"/>
              </a:ext>
            </a:extLst>
          </p:cNvPr>
          <p:cNvSpPr txBox="1"/>
          <p:nvPr/>
        </p:nvSpPr>
        <p:spPr>
          <a:xfrm>
            <a:off x="1341323" y="724790"/>
            <a:ext cx="3622357" cy="276999"/>
          </a:xfrm>
          <a:prstGeom prst="rect">
            <a:avLst/>
          </a:prstGeom>
          <a:noFill/>
        </p:spPr>
        <p:txBody>
          <a:bodyPr wrap="square">
            <a:spAutoFit/>
          </a:bodyPr>
          <a:lstStyle/>
          <a:p>
            <a:r>
              <a:rPr lang="en-US" sz="1200" b="1" dirty="0">
                <a:solidFill>
                  <a:srgbClr val="1E4E79"/>
                </a:solidFill>
                <a:latin typeface="Arial" panose="020B0604020202020204" pitchFamily="34" charset="0"/>
                <a:cs typeface="Arial" panose="020B0604020202020204" pitchFamily="34" charset="0"/>
              </a:rPr>
              <a:t>FROM PATIENT </a:t>
            </a:r>
            <a:r>
              <a:rPr lang="en-US" sz="1200" dirty="0">
                <a:solidFill>
                  <a:srgbClr val="1E4E79"/>
                </a:solidFill>
                <a:latin typeface="Arial" panose="020B0604020202020204" pitchFamily="34" charset="0"/>
                <a:cs typeface="Arial" panose="020B0604020202020204" pitchFamily="34" charset="0"/>
              </a:rPr>
              <a:t>VIA MYPAIN (OCT 10, 2022):</a:t>
            </a:r>
          </a:p>
        </p:txBody>
      </p:sp>
      <p:sp>
        <p:nvSpPr>
          <p:cNvPr id="3" name="TextBox 2">
            <a:extLst>
              <a:ext uri="{FF2B5EF4-FFF2-40B4-BE49-F238E27FC236}">
                <a16:creationId xmlns:a16="http://schemas.microsoft.com/office/drawing/2014/main" id="{22447355-2224-2C91-E1F3-7105EFECEBB3}"/>
              </a:ext>
            </a:extLst>
          </p:cNvPr>
          <p:cNvSpPr txBox="1"/>
          <p:nvPr/>
        </p:nvSpPr>
        <p:spPr>
          <a:xfrm>
            <a:off x="5254388" y="734951"/>
            <a:ext cx="4420302" cy="276999"/>
          </a:xfrm>
          <a:prstGeom prst="rect">
            <a:avLst/>
          </a:prstGeom>
          <a:noFill/>
        </p:spPr>
        <p:txBody>
          <a:bodyPr wrap="square">
            <a:spAutoFit/>
          </a:bodyPr>
          <a:lstStyle/>
          <a:p>
            <a:r>
              <a:rPr lang="en-US" sz="1200" b="1" dirty="0">
                <a:solidFill>
                  <a:srgbClr val="2F74B5"/>
                </a:solidFill>
                <a:latin typeface="Arial" panose="020B0604020202020204" pitchFamily="34" charset="0"/>
                <a:cs typeface="Arial" panose="020B0604020202020204" pitchFamily="34" charset="0"/>
              </a:rPr>
              <a:t>FROM HEALTH RECORD:</a:t>
            </a:r>
          </a:p>
        </p:txBody>
      </p:sp>
    </p:spTree>
    <p:extLst>
      <p:ext uri="{BB962C8B-B14F-4D97-AF65-F5344CB8AC3E}">
        <p14:creationId xmlns:p14="http://schemas.microsoft.com/office/powerpoint/2010/main" val="172033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790A1E-AFF4-0748-B5D9-29824757E2D4}"/>
              </a:ext>
            </a:extLst>
          </p:cNvPr>
          <p:cNvPicPr>
            <a:picLocks noChangeAspect="1"/>
          </p:cNvPicPr>
          <p:nvPr/>
        </p:nvPicPr>
        <p:blipFill>
          <a:blip r:embed="rId3"/>
          <a:stretch>
            <a:fillRect/>
          </a:stretch>
        </p:blipFill>
        <p:spPr>
          <a:xfrm>
            <a:off x="0" y="1215782"/>
            <a:ext cx="12192000" cy="4426436"/>
          </a:xfrm>
          <a:prstGeom prst="rect">
            <a:avLst/>
          </a:prstGeom>
        </p:spPr>
      </p:pic>
      <p:sp>
        <p:nvSpPr>
          <p:cNvPr id="4" name="TextBox 3">
            <a:extLst>
              <a:ext uri="{FF2B5EF4-FFF2-40B4-BE49-F238E27FC236}">
                <a16:creationId xmlns:a16="http://schemas.microsoft.com/office/drawing/2014/main" id="{A17CA63C-C244-1D80-40B6-EF4DE7A2B300}"/>
              </a:ext>
            </a:extLst>
          </p:cNvPr>
          <p:cNvSpPr txBox="1"/>
          <p:nvPr/>
        </p:nvSpPr>
        <p:spPr>
          <a:xfrm>
            <a:off x="274320" y="195943"/>
            <a:ext cx="5821680" cy="369332"/>
          </a:xfrm>
          <a:prstGeom prst="rect">
            <a:avLst/>
          </a:prstGeom>
          <a:noFill/>
        </p:spPr>
        <p:txBody>
          <a:bodyPr wrap="square" rtlCol="0">
            <a:spAutoFit/>
          </a:bodyPr>
          <a:lstStyle/>
          <a:p>
            <a:r>
              <a:rPr lang="en-US" b="1" dirty="0"/>
              <a:t>Before: Top part of Current Pertinent Treatments section</a:t>
            </a:r>
          </a:p>
        </p:txBody>
      </p:sp>
    </p:spTree>
    <p:extLst>
      <p:ext uri="{BB962C8B-B14F-4D97-AF65-F5344CB8AC3E}">
        <p14:creationId xmlns:p14="http://schemas.microsoft.com/office/powerpoint/2010/main" val="1607709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7F912A-B4AA-0DC8-914C-649F08D6F141}"/>
              </a:ext>
            </a:extLst>
          </p:cNvPr>
          <p:cNvSpPr/>
          <p:nvPr/>
        </p:nvSpPr>
        <p:spPr>
          <a:xfrm>
            <a:off x="0" y="0"/>
            <a:ext cx="1365813" cy="6858000"/>
          </a:xfrm>
          <a:prstGeom prst="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238793A-8ADC-97D3-CED7-7A7C5F7777E8}"/>
              </a:ext>
            </a:extLst>
          </p:cNvPr>
          <p:cNvSpPr/>
          <p:nvPr/>
        </p:nvSpPr>
        <p:spPr>
          <a:xfrm>
            <a:off x="185196" y="104172"/>
            <a:ext cx="983848" cy="983848"/>
          </a:xfrm>
          <a:prstGeom prst="ellipse">
            <a:avLst/>
          </a:prstGeom>
          <a:solidFill>
            <a:srgbClr val="FC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User with solid fill">
            <a:extLst>
              <a:ext uri="{FF2B5EF4-FFF2-40B4-BE49-F238E27FC236}">
                <a16:creationId xmlns:a16="http://schemas.microsoft.com/office/drawing/2014/main" id="{DD71D938-E863-8B4F-8C13-2428CED1EA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666" y="254642"/>
            <a:ext cx="682907" cy="682907"/>
          </a:xfrm>
          <a:prstGeom prst="rect">
            <a:avLst/>
          </a:prstGeom>
        </p:spPr>
      </p:pic>
      <p:sp>
        <p:nvSpPr>
          <p:cNvPr id="5" name="TextBox 4">
            <a:extLst>
              <a:ext uri="{FF2B5EF4-FFF2-40B4-BE49-F238E27FC236}">
                <a16:creationId xmlns:a16="http://schemas.microsoft.com/office/drawing/2014/main" id="{B593AD1B-6016-DFE3-A418-EEC9A8C4A328}"/>
              </a:ext>
            </a:extLst>
          </p:cNvPr>
          <p:cNvSpPr txBox="1"/>
          <p:nvPr/>
        </p:nvSpPr>
        <p:spPr>
          <a:xfrm>
            <a:off x="185196" y="1111167"/>
            <a:ext cx="1099595" cy="369332"/>
          </a:xfrm>
          <a:prstGeom prst="rect">
            <a:avLst/>
          </a:prstGeom>
          <a:noFill/>
        </p:spPr>
        <p:txBody>
          <a:bodyPr wrap="square" rtlCol="0">
            <a:spAutoFit/>
          </a:bodyPr>
          <a:lstStyle/>
          <a:p>
            <a:r>
              <a:rPr lang="en-US" dirty="0"/>
              <a:t>Pt. Name</a:t>
            </a:r>
          </a:p>
        </p:txBody>
      </p:sp>
      <p:sp>
        <p:nvSpPr>
          <p:cNvPr id="6" name="Rectangle 5">
            <a:extLst>
              <a:ext uri="{FF2B5EF4-FFF2-40B4-BE49-F238E27FC236}">
                <a16:creationId xmlns:a16="http://schemas.microsoft.com/office/drawing/2014/main" id="{25799300-12EF-4AF8-B7A2-7719FCD579A7}"/>
              </a:ext>
            </a:extLst>
          </p:cNvPr>
          <p:cNvSpPr/>
          <p:nvPr/>
        </p:nvSpPr>
        <p:spPr>
          <a:xfrm>
            <a:off x="9792182" y="428263"/>
            <a:ext cx="2399818" cy="6429737"/>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a:extLst>
              <a:ext uri="{FF2B5EF4-FFF2-40B4-BE49-F238E27FC236}">
                <a16:creationId xmlns:a16="http://schemas.microsoft.com/office/drawing/2014/main" id="{307E6F9A-7061-B6FC-9940-52310F6BC81D}"/>
              </a:ext>
            </a:extLst>
          </p:cNvPr>
          <p:cNvSpPr/>
          <p:nvPr/>
        </p:nvSpPr>
        <p:spPr>
          <a:xfrm>
            <a:off x="1365812" y="0"/>
            <a:ext cx="8426369" cy="428263"/>
          </a:xfrm>
          <a:prstGeom prst="rect">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Top Corners Rounded 7">
            <a:extLst>
              <a:ext uri="{FF2B5EF4-FFF2-40B4-BE49-F238E27FC236}">
                <a16:creationId xmlns:a16="http://schemas.microsoft.com/office/drawing/2014/main" id="{36EA8178-CD96-08C0-AA30-49E409A2A960}"/>
              </a:ext>
            </a:extLst>
          </p:cNvPr>
          <p:cNvSpPr/>
          <p:nvPr/>
        </p:nvSpPr>
        <p:spPr>
          <a:xfrm>
            <a:off x="1388962" y="0"/>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Chart Review</a:t>
            </a:r>
          </a:p>
        </p:txBody>
      </p:sp>
      <p:sp>
        <p:nvSpPr>
          <p:cNvPr id="9" name="Rectangle: Top Corners Rounded 8">
            <a:extLst>
              <a:ext uri="{FF2B5EF4-FFF2-40B4-BE49-F238E27FC236}">
                <a16:creationId xmlns:a16="http://schemas.microsoft.com/office/drawing/2014/main" id="{9F9CA6B3-CAA2-F177-C45C-1C2E04905292}"/>
              </a:ext>
            </a:extLst>
          </p:cNvPr>
          <p:cNvSpPr/>
          <p:nvPr/>
        </p:nvSpPr>
        <p:spPr>
          <a:xfrm>
            <a:off x="2639024" y="-1"/>
            <a:ext cx="1226913"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Snapshot</a:t>
            </a:r>
          </a:p>
        </p:txBody>
      </p:sp>
      <p:sp>
        <p:nvSpPr>
          <p:cNvPr id="10" name="Rectangle: Top Corners Rounded 9">
            <a:extLst>
              <a:ext uri="{FF2B5EF4-FFF2-40B4-BE49-F238E27FC236}">
                <a16:creationId xmlns:a16="http://schemas.microsoft.com/office/drawing/2014/main" id="{252A5CBD-2248-255A-E8D4-1E8CA7E54C7E}"/>
              </a:ext>
            </a:extLst>
          </p:cNvPr>
          <p:cNvSpPr/>
          <p:nvPr/>
        </p:nvSpPr>
        <p:spPr>
          <a:xfrm>
            <a:off x="3889086" y="-2"/>
            <a:ext cx="1226913"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Pain Manger</a:t>
            </a:r>
          </a:p>
        </p:txBody>
      </p:sp>
      <p:sp>
        <p:nvSpPr>
          <p:cNvPr id="11" name="Rectangle: Top Corners Rounded 10">
            <a:extLst>
              <a:ext uri="{FF2B5EF4-FFF2-40B4-BE49-F238E27FC236}">
                <a16:creationId xmlns:a16="http://schemas.microsoft.com/office/drawing/2014/main" id="{C29113C4-A964-40D8-FA0F-BD9F4CA93AEE}"/>
              </a:ext>
            </a:extLst>
          </p:cNvPr>
          <p:cNvSpPr/>
          <p:nvPr/>
        </p:nvSpPr>
        <p:spPr>
          <a:xfrm>
            <a:off x="9815330" y="-3"/>
            <a:ext cx="833379" cy="428263"/>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Note</a:t>
            </a:r>
          </a:p>
        </p:txBody>
      </p:sp>
      <p:sp>
        <p:nvSpPr>
          <p:cNvPr id="12" name="Rectangle: Top Corners Rounded 11">
            <a:extLst>
              <a:ext uri="{FF2B5EF4-FFF2-40B4-BE49-F238E27FC236}">
                <a16:creationId xmlns:a16="http://schemas.microsoft.com/office/drawing/2014/main" id="{AB0D9364-2729-61D2-B80F-476C326D2A83}"/>
              </a:ext>
            </a:extLst>
          </p:cNvPr>
          <p:cNvSpPr/>
          <p:nvPr/>
        </p:nvSpPr>
        <p:spPr>
          <a:xfrm>
            <a:off x="10671857" y="-4"/>
            <a:ext cx="833379" cy="428263"/>
          </a:xfrm>
          <a:prstGeom prst="round2Same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PDMP</a:t>
            </a:r>
          </a:p>
        </p:txBody>
      </p:sp>
      <p:graphicFrame>
        <p:nvGraphicFramePr>
          <p:cNvPr id="16" name="Table 15">
            <a:extLst>
              <a:ext uri="{FF2B5EF4-FFF2-40B4-BE49-F238E27FC236}">
                <a16:creationId xmlns:a16="http://schemas.microsoft.com/office/drawing/2014/main" id="{31A39272-6ACE-BC1C-70C1-769D91518668}"/>
              </a:ext>
            </a:extLst>
          </p:cNvPr>
          <p:cNvGraphicFramePr>
            <a:graphicFrameLocks noGrp="1"/>
          </p:cNvGraphicFramePr>
          <p:nvPr>
            <p:extLst>
              <p:ext uri="{D42A27DB-BD31-4B8C-83A1-F6EECF244321}">
                <p14:modId xmlns:p14="http://schemas.microsoft.com/office/powerpoint/2010/main" val="1008733647"/>
              </p:ext>
            </p:extLst>
          </p:nvPr>
        </p:nvGraphicFramePr>
        <p:xfrm>
          <a:off x="1519166" y="2247326"/>
          <a:ext cx="8119659" cy="3163795"/>
        </p:xfrm>
        <a:graphic>
          <a:graphicData uri="http://schemas.openxmlformats.org/drawingml/2006/table">
            <a:tbl>
              <a:tblPr firstRow="1" bandRow="1">
                <a:tableStyleId>{5C22544A-7EE6-4342-B048-85BDC9FD1C3A}</a:tableStyleId>
              </a:tblPr>
              <a:tblGrid>
                <a:gridCol w="1982693">
                  <a:extLst>
                    <a:ext uri="{9D8B030D-6E8A-4147-A177-3AD203B41FA5}">
                      <a16:colId xmlns:a16="http://schemas.microsoft.com/office/drawing/2014/main" val="2581132118"/>
                    </a:ext>
                  </a:extLst>
                </a:gridCol>
                <a:gridCol w="1113903">
                  <a:extLst>
                    <a:ext uri="{9D8B030D-6E8A-4147-A177-3AD203B41FA5}">
                      <a16:colId xmlns:a16="http://schemas.microsoft.com/office/drawing/2014/main" val="1559655325"/>
                    </a:ext>
                  </a:extLst>
                </a:gridCol>
                <a:gridCol w="2227179">
                  <a:extLst>
                    <a:ext uri="{9D8B030D-6E8A-4147-A177-3AD203B41FA5}">
                      <a16:colId xmlns:a16="http://schemas.microsoft.com/office/drawing/2014/main" val="270670286"/>
                    </a:ext>
                  </a:extLst>
                </a:gridCol>
                <a:gridCol w="1510874">
                  <a:extLst>
                    <a:ext uri="{9D8B030D-6E8A-4147-A177-3AD203B41FA5}">
                      <a16:colId xmlns:a16="http://schemas.microsoft.com/office/drawing/2014/main" val="845007101"/>
                    </a:ext>
                  </a:extLst>
                </a:gridCol>
                <a:gridCol w="1285010">
                  <a:extLst>
                    <a:ext uri="{9D8B030D-6E8A-4147-A177-3AD203B41FA5}">
                      <a16:colId xmlns:a16="http://schemas.microsoft.com/office/drawing/2014/main" val="4264448214"/>
                    </a:ext>
                  </a:extLst>
                </a:gridCol>
              </a:tblGrid>
              <a:tr h="310657">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dirty="0">
                          <a:solidFill>
                            <a:srgbClr val="FF0000"/>
                          </a:solidFill>
                          <a:latin typeface="+mn-lt"/>
                        </a:rPr>
                        <a:t>      </a:t>
                      </a:r>
                      <a:r>
                        <a:rPr lang="en-US" sz="1200" b="0" u="sng" dirty="0">
                          <a:solidFill>
                            <a:srgbClr val="FF0000"/>
                          </a:solidFill>
                          <a:latin typeface="+mn-lt"/>
                        </a:rPr>
                        <a:t>MME &gt;= 50</a:t>
                      </a:r>
                      <a:r>
                        <a:rPr lang="en-US" sz="1200" b="0" u="none" dirty="0">
                          <a:solidFill>
                            <a:srgbClr val="FF0000"/>
                          </a:solidFill>
                          <a:latin typeface="+mn-lt"/>
                        </a:rPr>
                        <a:t>                                                                                                                                    </a:t>
                      </a:r>
                      <a:r>
                        <a:rPr lang="en-US" sz="1200" b="0" u="sng" dirty="0">
                          <a:solidFill>
                            <a:srgbClr val="1E4E79"/>
                          </a:solidFill>
                          <a:latin typeface="+mn-lt"/>
                        </a:rPr>
                        <a:t>CDC Guidelines for Prescribing Opioids</a:t>
                      </a:r>
                    </a:p>
                  </a:txBody>
                  <a:tcPr>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u="sng" dirty="0">
                        <a:solidFill>
                          <a:srgbClr val="4F6671"/>
                        </a:solidFill>
                      </a:endParaRPr>
                    </a:p>
                  </a:txBody>
                  <a:tcPr>
                    <a:lnB w="12700" cap="flat" cmpd="sng" algn="ctr">
                      <a:solidFill>
                        <a:srgbClr val="4F667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6474302"/>
                  </a:ext>
                </a:extLst>
              </a:tr>
              <a:tr h="310657">
                <a:tc>
                  <a:txBody>
                    <a:bodyPr/>
                    <a:lstStyle/>
                    <a:p>
                      <a:pPr algn="l"/>
                      <a:r>
                        <a:rPr lang="en-US" sz="1400" b="0" dirty="0">
                          <a:solidFill>
                            <a:srgbClr val="1E4E79"/>
                          </a:solidFill>
                          <a:latin typeface="+mn-lt"/>
                        </a:rPr>
                        <a:t>Opioids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u="none" dirty="0">
                          <a:solidFill>
                            <a:srgbClr val="1E4E79"/>
                          </a:solidFill>
                          <a:latin typeface="+mn-lt"/>
                        </a:rPr>
                        <a:t>MME/Day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indent="0" algn="ctr"/>
                      <a:r>
                        <a:rPr lang="en-US" sz="1400" b="0" dirty="0">
                          <a:solidFill>
                            <a:srgbClr val="1E4E79"/>
                          </a:solidFill>
                          <a:latin typeface="+mn-lt"/>
                        </a:rPr>
                        <a:t>Sig</a:t>
                      </a:r>
                      <a:endParaRPr lang="en-US" sz="1200" u="sng" dirty="0">
                        <a:solidFill>
                          <a:srgbClr val="1E4E79"/>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solidFill>
                            <a:srgbClr val="1E4E79"/>
                          </a:solidFill>
                          <a:latin typeface="+mn-lt"/>
                        </a:rPr>
                        <a:t>Date prescribed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solidFill>
                            <a:srgbClr val="1E4E79"/>
                          </a:solidFill>
                          <a:latin typeface="+mn-lt"/>
                        </a:rPr>
                        <a:t>Status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80154363"/>
                  </a:ext>
                </a:extLst>
              </a:tr>
              <a:tr h="336207">
                <a:tc>
                  <a:txBody>
                    <a:bodyPr/>
                    <a:lstStyle/>
                    <a:p>
                      <a:pPr algn="l"/>
                      <a:r>
                        <a:rPr lang="en-US" sz="1400" b="0" dirty="0">
                          <a:latin typeface="+mn-lt"/>
                        </a:rPr>
                        <a:t>Oxycodone 60 mg tab</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ctr"/>
                      <a:r>
                        <a:rPr lang="en-US" sz="1400" b="0" dirty="0">
                          <a:latin typeface="+mn-lt"/>
                        </a:rPr>
                        <a:t>30</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marL="0" indent="0" algn="ctr"/>
                      <a:endParaRPr lang="en-US" sz="1200" u="sng" dirty="0">
                        <a:solidFill>
                          <a:srgbClr val="4F6671"/>
                        </a:solidFill>
                        <a:latin typeface="+mn-lt"/>
                      </a:endParaRP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ctr"/>
                      <a:r>
                        <a:rPr lang="en-US" sz="1400" b="0" dirty="0">
                          <a:latin typeface="+mn-lt"/>
                        </a:rPr>
                        <a:t>2022-Jun-25</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ctr"/>
                      <a:r>
                        <a:rPr lang="en-US" sz="1400" b="0" dirty="0">
                          <a:latin typeface="+mn-lt"/>
                        </a:rPr>
                        <a:t>active</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80280959"/>
                  </a:ext>
                </a:extLst>
              </a:tr>
              <a:tr h="310657">
                <a:tc>
                  <a:txBody>
                    <a:bodyPr/>
                    <a:lstStyle/>
                    <a:p>
                      <a:pPr algn="l"/>
                      <a:r>
                        <a:rPr lang="en-US" sz="1400" b="0" dirty="0">
                          <a:latin typeface="+mn-lt"/>
                        </a:rPr>
                        <a:t>Norco 60 mg tab</a:t>
                      </a:r>
                    </a:p>
                  </a:txBody>
                  <a:tcPr>
                    <a:lnT w="635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latin typeface="+mn-lt"/>
                        </a:rPr>
                        <a:t>30</a:t>
                      </a:r>
                    </a:p>
                  </a:txBody>
                  <a:tcPr>
                    <a:lnT w="635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u="sng" dirty="0">
                        <a:solidFill>
                          <a:srgbClr val="4F6671"/>
                        </a:solidFill>
                        <a:latin typeface="+mn-lt"/>
                      </a:endParaRPr>
                    </a:p>
                  </a:txBody>
                  <a:tcPr>
                    <a:lnT w="635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latin typeface="+mn-lt"/>
                        </a:rPr>
                        <a:t>2022-Jun-25</a:t>
                      </a:r>
                    </a:p>
                  </a:txBody>
                  <a:tcPr>
                    <a:lnT w="635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latin typeface="+mn-lt"/>
                        </a:rPr>
                        <a:t>active</a:t>
                      </a:r>
                    </a:p>
                  </a:txBody>
                  <a:tcPr>
                    <a:lnT w="635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226550"/>
                  </a:ext>
                </a:extLst>
              </a:tr>
              <a:tr h="310657">
                <a:tc>
                  <a:txBody>
                    <a:bodyPr/>
                    <a:lstStyle/>
                    <a:p>
                      <a:pPr algn="l"/>
                      <a:r>
                        <a:rPr lang="en-US" sz="1400" b="0" dirty="0">
                          <a:solidFill>
                            <a:srgbClr val="1E4E79"/>
                          </a:solidFill>
                          <a:latin typeface="+mn-lt"/>
                        </a:rPr>
                        <a:t>Non-Opioids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b="0" dirty="0">
                        <a:solidFill>
                          <a:srgbClr val="1E4E79"/>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indent="0" algn="ctr"/>
                      <a:r>
                        <a:rPr lang="en-US" sz="1400" b="0" dirty="0">
                          <a:solidFill>
                            <a:srgbClr val="1E4E79"/>
                          </a:solidFill>
                          <a:latin typeface="+mn-lt"/>
                        </a:rPr>
                        <a:t>Sig</a:t>
                      </a:r>
                      <a:endParaRPr lang="en-US" sz="1200" u="sng" dirty="0">
                        <a:solidFill>
                          <a:srgbClr val="1E4E79"/>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solidFill>
                            <a:srgbClr val="1E4E79"/>
                          </a:solidFill>
                          <a:latin typeface="+mn-lt"/>
                        </a:rPr>
                        <a:t>Date prescribed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solidFill>
                            <a:srgbClr val="1E4E79"/>
                          </a:solidFill>
                          <a:latin typeface="+mn-lt"/>
                        </a:rPr>
                        <a:t>Status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9279611"/>
                  </a:ext>
                </a:extLst>
              </a:tr>
              <a:tr h="310657">
                <a:tc>
                  <a:txBody>
                    <a:bodyPr/>
                    <a:lstStyle/>
                    <a:p>
                      <a:pPr algn="l"/>
                      <a:r>
                        <a:rPr lang="en-US" sz="1400" b="0" dirty="0">
                          <a:solidFill>
                            <a:schemeClr val="tx1"/>
                          </a:solidFill>
                          <a:latin typeface="+mn-lt"/>
                        </a:rPr>
                        <a:t>Aspirin 325 mg tab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b="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latin typeface="+mn-lt"/>
                        </a:rPr>
                        <a:t>2022-Jun-25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latin typeface="+mn-lt"/>
                        </a:rPr>
                        <a:t>active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2788647"/>
                  </a:ext>
                </a:extLst>
              </a:tr>
              <a:tr h="301913">
                <a:tc>
                  <a:txBody>
                    <a:bodyPr/>
                    <a:lstStyle/>
                    <a:p>
                      <a:pPr algn="l"/>
                      <a:r>
                        <a:rPr lang="en-US" sz="1400" b="0" dirty="0">
                          <a:solidFill>
                            <a:srgbClr val="1E4E79"/>
                          </a:solidFill>
                          <a:latin typeface="+mn-lt"/>
                        </a:rPr>
                        <a:t>Benzodiazepines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b="0" dirty="0">
                        <a:solidFill>
                          <a:srgbClr val="1E4E79"/>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indent="0" algn="ctr"/>
                      <a:r>
                        <a:rPr lang="en-US" sz="1400" b="0" dirty="0">
                          <a:solidFill>
                            <a:srgbClr val="1E4E79"/>
                          </a:solidFill>
                          <a:latin typeface="+mn-lt"/>
                        </a:rPr>
                        <a:t>Sig</a:t>
                      </a:r>
                      <a:endParaRPr lang="en-US" sz="1200" u="sng" dirty="0">
                        <a:solidFill>
                          <a:srgbClr val="1E4E79"/>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solidFill>
                            <a:srgbClr val="1E4E79"/>
                          </a:solidFill>
                          <a:latin typeface="+mn-lt"/>
                        </a:rPr>
                        <a:t>Date prescribed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solidFill>
                            <a:srgbClr val="1E4E79"/>
                          </a:solidFill>
                          <a:latin typeface="+mn-lt"/>
                        </a:rPr>
                        <a:t>Status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46007786"/>
                  </a:ext>
                </a:extLst>
              </a:tr>
              <a:tr h="190041">
                <a:tc>
                  <a:txBody>
                    <a:bodyPr/>
                    <a:lstStyle/>
                    <a:p>
                      <a:pPr algn="l"/>
                      <a:r>
                        <a:rPr lang="en-US" sz="1400" b="0" dirty="0">
                          <a:solidFill>
                            <a:schemeClr val="tx1"/>
                          </a:solidFill>
                          <a:latin typeface="+mn-lt"/>
                        </a:rPr>
                        <a:t>Benzodiazepine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b="0" dirty="0">
                        <a:solidFill>
                          <a:schemeClr val="tx1"/>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latin typeface="+mn-lt"/>
                        </a:rPr>
                        <a:t>2022-Jun-25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latin typeface="+mn-lt"/>
                        </a:rPr>
                        <a:t>active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1169689"/>
                  </a:ext>
                </a:extLst>
              </a:tr>
              <a:tr h="190041">
                <a:tc>
                  <a:txBody>
                    <a:bodyPr/>
                    <a:lstStyle/>
                    <a:p>
                      <a:pPr algn="l"/>
                      <a:r>
                        <a:rPr lang="en-US" sz="1400" b="0" dirty="0">
                          <a:solidFill>
                            <a:srgbClr val="1E4E79"/>
                          </a:solidFill>
                          <a:latin typeface="+mn-lt"/>
                        </a:rPr>
                        <a:t>Naloxone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400" b="0" dirty="0">
                        <a:solidFill>
                          <a:srgbClr val="1E4E79"/>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indent="0" algn="ctr"/>
                      <a:r>
                        <a:rPr lang="en-US" sz="1400" b="0" dirty="0">
                          <a:solidFill>
                            <a:srgbClr val="1E4E79"/>
                          </a:solidFill>
                          <a:latin typeface="+mn-lt"/>
                        </a:rPr>
                        <a:t>Sig</a:t>
                      </a:r>
                      <a:endParaRPr lang="en-US" sz="1200" u="sng" dirty="0">
                        <a:solidFill>
                          <a:srgbClr val="1E4E79"/>
                        </a:solidFill>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solidFill>
                            <a:srgbClr val="1E4E79"/>
                          </a:solidFill>
                          <a:latin typeface="+mn-lt"/>
                        </a:rPr>
                        <a:t>Date prescribed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0" dirty="0">
                          <a:solidFill>
                            <a:srgbClr val="1E4E79"/>
                          </a:solidFill>
                          <a:latin typeface="+mn-lt"/>
                        </a:rPr>
                        <a:t>Status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267104202"/>
                  </a:ext>
                </a:extLst>
              </a:tr>
              <a:tr h="190041">
                <a:tc>
                  <a:txBody>
                    <a:bodyPr/>
                    <a:lstStyle/>
                    <a:p>
                      <a:pPr algn="l"/>
                      <a:r>
                        <a:rPr lang="en-US" sz="1400" b="0" dirty="0">
                          <a:solidFill>
                            <a:schemeClr val="tx1"/>
                          </a:solidFill>
                          <a:latin typeface="+mn-lt"/>
                        </a:rPr>
                        <a:t>Naloxone intranasal</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ctr"/>
                      <a:endParaRPr lang="en-US" sz="1400" b="0" dirty="0">
                        <a:solidFill>
                          <a:schemeClr val="tx1"/>
                        </a:solidFill>
                        <a:latin typeface="+mn-lt"/>
                      </a:endParaRP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ctr"/>
                      <a:endParaRPr lang="en-US" sz="1200" dirty="0">
                        <a:latin typeface="+mn-lt"/>
                      </a:endParaRP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ctr"/>
                      <a:r>
                        <a:rPr lang="en-US" sz="1400" b="0" dirty="0">
                          <a:latin typeface="+mn-lt"/>
                        </a:rPr>
                        <a:t>2022-Jun-25</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tc>
                  <a:txBody>
                    <a:bodyPr/>
                    <a:lstStyle/>
                    <a:p>
                      <a:pPr algn="ctr"/>
                      <a:r>
                        <a:rPr lang="en-US" sz="1400" b="0" dirty="0">
                          <a:latin typeface="+mn-lt"/>
                        </a:rPr>
                        <a:t>active</a:t>
                      </a:r>
                    </a:p>
                  </a:txBody>
                  <a:tcPr>
                    <a:lnT w="12700" cap="flat" cmpd="sng" algn="ctr">
                      <a:solidFill>
                        <a:schemeClr val="tx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23366609"/>
                  </a:ext>
                </a:extLst>
              </a:tr>
            </a:tbl>
          </a:graphicData>
        </a:graphic>
      </p:graphicFrame>
      <p:sp>
        <p:nvSpPr>
          <p:cNvPr id="17" name="TextBox 16">
            <a:extLst>
              <a:ext uri="{FF2B5EF4-FFF2-40B4-BE49-F238E27FC236}">
                <a16:creationId xmlns:a16="http://schemas.microsoft.com/office/drawing/2014/main" id="{63D32C4C-957B-E6B7-314F-413F8713D389}"/>
              </a:ext>
            </a:extLst>
          </p:cNvPr>
          <p:cNvSpPr txBox="1"/>
          <p:nvPr/>
        </p:nvSpPr>
        <p:spPr>
          <a:xfrm>
            <a:off x="1457407" y="1493213"/>
            <a:ext cx="8200681" cy="461665"/>
          </a:xfrm>
          <a:prstGeom prst="rect">
            <a:avLst/>
          </a:prstGeom>
          <a:noFill/>
        </p:spPr>
        <p:txBody>
          <a:bodyPr wrap="square">
            <a:spAutoFit/>
          </a:bodyPr>
          <a:lstStyle/>
          <a:p>
            <a:r>
              <a:rPr lang="en-US" sz="1200" dirty="0">
                <a:solidFill>
                  <a:srgbClr val="1E4E79"/>
                </a:solidFill>
                <a:cs typeface="Arial" panose="020B0604020202020204" pitchFamily="34" charset="0"/>
              </a:rPr>
              <a:t>Where is this data from? From the medication list. Only includes </a:t>
            </a:r>
            <a:r>
              <a:rPr lang="en-US" sz="1200" u="sng" dirty="0">
                <a:solidFill>
                  <a:srgbClr val="1E4E79"/>
                </a:solidFill>
                <a:cs typeface="Arial" panose="020B0604020202020204" pitchFamily="34" charset="0"/>
              </a:rPr>
              <a:t>NIH designated pain medications</a:t>
            </a:r>
            <a:r>
              <a:rPr lang="en-US" sz="1200" dirty="0">
                <a:solidFill>
                  <a:srgbClr val="1E4E79"/>
                </a:solidFill>
                <a:cs typeface="Arial" panose="020B0604020202020204" pitchFamily="34" charset="0"/>
              </a:rPr>
              <a:t>. Does not include locally compounded medications.</a:t>
            </a:r>
            <a:endParaRPr lang="en-US" sz="1200" dirty="0">
              <a:solidFill>
                <a:srgbClr val="1E4E79"/>
              </a:solidFill>
            </a:endParaRPr>
          </a:p>
        </p:txBody>
      </p:sp>
      <p:sp>
        <p:nvSpPr>
          <p:cNvPr id="18" name="TextBox 17">
            <a:extLst>
              <a:ext uri="{FF2B5EF4-FFF2-40B4-BE49-F238E27FC236}">
                <a16:creationId xmlns:a16="http://schemas.microsoft.com/office/drawing/2014/main" id="{56592906-41A7-5B11-2838-D3DFBA48492E}"/>
              </a:ext>
            </a:extLst>
          </p:cNvPr>
          <p:cNvSpPr txBox="1"/>
          <p:nvPr/>
        </p:nvSpPr>
        <p:spPr>
          <a:xfrm>
            <a:off x="1435256" y="1953705"/>
            <a:ext cx="8119659" cy="307777"/>
          </a:xfrm>
          <a:prstGeom prst="rect">
            <a:avLst/>
          </a:prstGeom>
          <a:noFill/>
        </p:spPr>
        <p:txBody>
          <a:bodyPr wrap="square">
            <a:spAutoFit/>
          </a:bodyPr>
          <a:lstStyle/>
          <a:p>
            <a:r>
              <a:rPr lang="en-US" sz="1400" b="1" dirty="0">
                <a:solidFill>
                  <a:srgbClr val="1E4E79"/>
                </a:solidFill>
                <a:latin typeface="+mn-lt"/>
              </a:rPr>
              <a:t>Active Pain-Related Medications</a:t>
            </a:r>
          </a:p>
        </p:txBody>
      </p:sp>
      <p:pic>
        <p:nvPicPr>
          <p:cNvPr id="24" name="Graphic 23" descr="Warning with solid fill">
            <a:extLst>
              <a:ext uri="{FF2B5EF4-FFF2-40B4-BE49-F238E27FC236}">
                <a16:creationId xmlns:a16="http://schemas.microsoft.com/office/drawing/2014/main" id="{DE79DF52-ED68-A8FA-8FC5-72827C2867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1601499" y="2307437"/>
            <a:ext cx="163381" cy="163381"/>
          </a:xfrm>
          <a:prstGeom prst="rect">
            <a:avLst/>
          </a:prstGeom>
        </p:spPr>
      </p:pic>
      <p:pic>
        <p:nvPicPr>
          <p:cNvPr id="14" name="Picture 13">
            <a:extLst>
              <a:ext uri="{FF2B5EF4-FFF2-40B4-BE49-F238E27FC236}">
                <a16:creationId xmlns:a16="http://schemas.microsoft.com/office/drawing/2014/main" id="{19B13F8D-4759-0EA1-689A-7A3F675BF964}"/>
              </a:ext>
            </a:extLst>
          </p:cNvPr>
          <p:cNvPicPr/>
          <p:nvPr/>
        </p:nvPicPr>
        <p:blipFill>
          <a:blip r:embed="rId7"/>
          <a:stretch>
            <a:fillRect/>
          </a:stretch>
        </p:blipFill>
        <p:spPr>
          <a:xfrm>
            <a:off x="8106538" y="486037"/>
            <a:ext cx="1587260" cy="304626"/>
          </a:xfrm>
          <a:prstGeom prst="rect">
            <a:avLst/>
          </a:prstGeom>
        </p:spPr>
      </p:pic>
      <p:sp>
        <p:nvSpPr>
          <p:cNvPr id="27" name="TextBox 26">
            <a:extLst>
              <a:ext uri="{FF2B5EF4-FFF2-40B4-BE49-F238E27FC236}">
                <a16:creationId xmlns:a16="http://schemas.microsoft.com/office/drawing/2014/main" id="{21BAFF72-15C1-A80C-A29C-4B40CDED40BB}"/>
              </a:ext>
            </a:extLst>
          </p:cNvPr>
          <p:cNvSpPr txBox="1"/>
          <p:nvPr/>
        </p:nvSpPr>
        <p:spPr>
          <a:xfrm>
            <a:off x="5254388" y="997149"/>
            <a:ext cx="4537792" cy="338542"/>
          </a:xfrm>
          <a:prstGeom prst="rect">
            <a:avLst/>
          </a:prstGeom>
          <a:solidFill>
            <a:srgbClr val="2F74B5"/>
          </a:solidFill>
        </p:spPr>
        <p:txBody>
          <a:bodyPr wrap="square">
            <a:spAutoFit/>
          </a:bodyPr>
          <a:lstStyle/>
          <a:p>
            <a:pPr algn="ctr"/>
            <a:r>
              <a:rPr lang="en-US" sz="1600" dirty="0">
                <a:solidFill>
                  <a:schemeClr val="bg1"/>
                </a:solidFill>
              </a:rPr>
              <a:t>Conditions</a:t>
            </a:r>
            <a:r>
              <a:rPr lang="en-US" sz="1600" b="1" dirty="0">
                <a:solidFill>
                  <a:schemeClr val="bg1"/>
                </a:solidFill>
              </a:rPr>
              <a:t> </a:t>
            </a:r>
            <a:r>
              <a:rPr lang="en-US" sz="1600" dirty="0">
                <a:solidFill>
                  <a:schemeClr val="bg1"/>
                </a:solidFill>
              </a:rPr>
              <a:t>       </a:t>
            </a:r>
            <a:r>
              <a:rPr lang="en-US" sz="1600" b="1" dirty="0">
                <a:solidFill>
                  <a:schemeClr val="bg1"/>
                </a:solidFill>
              </a:rPr>
              <a:t>Medications</a:t>
            </a:r>
            <a:r>
              <a:rPr lang="en-US" sz="1600" dirty="0">
                <a:solidFill>
                  <a:schemeClr val="bg1"/>
                </a:solidFill>
              </a:rPr>
              <a:t>       Urine Drug Screen</a:t>
            </a:r>
          </a:p>
        </p:txBody>
      </p:sp>
      <p:sp>
        <p:nvSpPr>
          <p:cNvPr id="28" name="TextBox 27">
            <a:extLst>
              <a:ext uri="{FF2B5EF4-FFF2-40B4-BE49-F238E27FC236}">
                <a16:creationId xmlns:a16="http://schemas.microsoft.com/office/drawing/2014/main" id="{4BD633F1-3451-3DF9-53E8-B99A58ED2F97}"/>
              </a:ext>
            </a:extLst>
          </p:cNvPr>
          <p:cNvSpPr txBox="1"/>
          <p:nvPr/>
        </p:nvSpPr>
        <p:spPr>
          <a:xfrm>
            <a:off x="1365812" y="997154"/>
            <a:ext cx="3807554" cy="338537"/>
          </a:xfrm>
          <a:prstGeom prst="rect">
            <a:avLst/>
          </a:prstGeom>
          <a:solidFill>
            <a:srgbClr val="1E4E79"/>
          </a:solidFill>
        </p:spPr>
        <p:txBody>
          <a:bodyPr wrap="square">
            <a:spAutoFit/>
          </a:bodyPr>
          <a:lstStyle/>
          <a:p>
            <a:pPr algn="ctr"/>
            <a:r>
              <a:rPr lang="en-US" sz="1600" dirty="0">
                <a:solidFill>
                  <a:schemeClr val="bg1"/>
                </a:solidFill>
              </a:rPr>
              <a:t>Pain &amp; Goals       Treatment Effectiveness</a:t>
            </a:r>
          </a:p>
        </p:txBody>
      </p:sp>
      <p:sp>
        <p:nvSpPr>
          <p:cNvPr id="29" name="Isosceles Triangle 28">
            <a:extLst>
              <a:ext uri="{FF2B5EF4-FFF2-40B4-BE49-F238E27FC236}">
                <a16:creationId xmlns:a16="http://schemas.microsoft.com/office/drawing/2014/main" id="{E51DF794-515A-44B7-1612-E21129AB32D7}"/>
              </a:ext>
            </a:extLst>
          </p:cNvPr>
          <p:cNvSpPr/>
          <p:nvPr/>
        </p:nvSpPr>
        <p:spPr>
          <a:xfrm rot="10800000">
            <a:off x="7193321" y="1335691"/>
            <a:ext cx="176816" cy="152428"/>
          </a:xfrm>
          <a:prstGeom prst="triangle">
            <a:avLst/>
          </a:prstGeom>
          <a:solidFill>
            <a:srgbClr val="2F7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8A150CC-EA02-779A-0C8D-D81CDBC04DF9}"/>
              </a:ext>
            </a:extLst>
          </p:cNvPr>
          <p:cNvSpPr txBox="1"/>
          <p:nvPr/>
        </p:nvSpPr>
        <p:spPr>
          <a:xfrm>
            <a:off x="1341323" y="724790"/>
            <a:ext cx="3622357" cy="276999"/>
          </a:xfrm>
          <a:prstGeom prst="rect">
            <a:avLst/>
          </a:prstGeom>
          <a:noFill/>
        </p:spPr>
        <p:txBody>
          <a:bodyPr wrap="square">
            <a:spAutoFit/>
          </a:bodyPr>
          <a:lstStyle/>
          <a:p>
            <a:r>
              <a:rPr lang="en-US" sz="1200" b="1" dirty="0">
                <a:solidFill>
                  <a:srgbClr val="1E4E79"/>
                </a:solidFill>
                <a:latin typeface="Arial" panose="020B0604020202020204" pitchFamily="34" charset="0"/>
                <a:cs typeface="Arial" panose="020B0604020202020204" pitchFamily="34" charset="0"/>
              </a:rPr>
              <a:t>FROM PATIENT </a:t>
            </a:r>
            <a:r>
              <a:rPr lang="en-US" sz="1200" dirty="0">
                <a:solidFill>
                  <a:srgbClr val="1E4E79"/>
                </a:solidFill>
                <a:latin typeface="Arial" panose="020B0604020202020204" pitchFamily="34" charset="0"/>
                <a:cs typeface="Arial" panose="020B0604020202020204" pitchFamily="34" charset="0"/>
              </a:rPr>
              <a:t>VIA MYPAIN (OCT 10, 2022):</a:t>
            </a:r>
          </a:p>
        </p:txBody>
      </p:sp>
      <p:sp>
        <p:nvSpPr>
          <p:cNvPr id="15" name="TextBox 14">
            <a:extLst>
              <a:ext uri="{FF2B5EF4-FFF2-40B4-BE49-F238E27FC236}">
                <a16:creationId xmlns:a16="http://schemas.microsoft.com/office/drawing/2014/main" id="{6C709633-8CE1-A211-D9E0-E180A48B0D66}"/>
              </a:ext>
            </a:extLst>
          </p:cNvPr>
          <p:cNvSpPr txBox="1"/>
          <p:nvPr/>
        </p:nvSpPr>
        <p:spPr>
          <a:xfrm>
            <a:off x="5254388" y="734951"/>
            <a:ext cx="4420302" cy="276999"/>
          </a:xfrm>
          <a:prstGeom prst="rect">
            <a:avLst/>
          </a:prstGeom>
          <a:noFill/>
        </p:spPr>
        <p:txBody>
          <a:bodyPr wrap="square">
            <a:spAutoFit/>
          </a:bodyPr>
          <a:lstStyle/>
          <a:p>
            <a:r>
              <a:rPr lang="en-US" sz="1200" b="1" dirty="0">
                <a:solidFill>
                  <a:srgbClr val="2F74B5"/>
                </a:solidFill>
                <a:latin typeface="Arial" panose="020B0604020202020204" pitchFamily="34" charset="0"/>
                <a:cs typeface="Arial" panose="020B0604020202020204" pitchFamily="34" charset="0"/>
              </a:rPr>
              <a:t>FROM HEALTH RECORD:</a:t>
            </a:r>
          </a:p>
        </p:txBody>
      </p:sp>
    </p:spTree>
    <p:extLst>
      <p:ext uri="{BB962C8B-B14F-4D97-AF65-F5344CB8AC3E}">
        <p14:creationId xmlns:p14="http://schemas.microsoft.com/office/powerpoint/2010/main" val="153203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3052</Words>
  <Application>Microsoft Macintosh PowerPoint</Application>
  <PresentationFormat>Widescreen</PresentationFormat>
  <Paragraphs>310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DiIulio</dc:creator>
  <cp:lastModifiedBy>Microsoft Office User</cp:lastModifiedBy>
  <cp:revision>4</cp:revision>
  <cp:lastPrinted>2022-10-10T16:43:51Z</cp:lastPrinted>
  <dcterms:created xsi:type="dcterms:W3CDTF">2022-09-19T13:17:09Z</dcterms:created>
  <dcterms:modified xsi:type="dcterms:W3CDTF">2022-11-04T20:37:30Z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91aa50e-d23e-4fdd-94a5-1287bffab788_Enabled">
    <vt:lpwstr>true</vt:lpwstr>
  </property>
  <property fmtid="{D5CDD505-2E9C-101B-9397-08002B2CF9AE}" pid="3" name="MSIP_Label_791aa50e-d23e-4fdd-94a5-1287bffab788_SetDate">
    <vt:lpwstr>2022-09-19T14:25:24Z</vt:lpwstr>
  </property>
  <property fmtid="{D5CDD505-2E9C-101B-9397-08002B2CF9AE}" pid="4" name="MSIP_Label_791aa50e-d23e-4fdd-94a5-1287bffab788_Method">
    <vt:lpwstr>Standard</vt:lpwstr>
  </property>
  <property fmtid="{D5CDD505-2E9C-101B-9397-08002B2CF9AE}" pid="5" name="MSIP_Label_791aa50e-d23e-4fdd-94a5-1287bffab788_Name">
    <vt:lpwstr>Unrestricted</vt:lpwstr>
  </property>
  <property fmtid="{D5CDD505-2E9C-101B-9397-08002B2CF9AE}" pid="6" name="MSIP_Label_791aa50e-d23e-4fdd-94a5-1287bffab788_SiteId">
    <vt:lpwstr>2d0f81d0-25f5-4e13-8050-4a9e1d20a421</vt:lpwstr>
  </property>
  <property fmtid="{D5CDD505-2E9C-101B-9397-08002B2CF9AE}" pid="7" name="MSIP_Label_791aa50e-d23e-4fdd-94a5-1287bffab788_ActionId">
    <vt:lpwstr>458d04ac-b94e-4c84-9449-c6f29f29594c</vt:lpwstr>
  </property>
  <property fmtid="{D5CDD505-2E9C-101B-9397-08002B2CF9AE}" pid="8" name="MSIP_Label_791aa50e-d23e-4fdd-94a5-1287bffab788_ContentBits">
    <vt:lpwstr>0</vt:lpwstr>
  </property>
</Properties>
</file>