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64" r:id="rId4"/>
    <p:sldId id="263" r:id="rId5"/>
    <p:sldId id="259" r:id="rId6"/>
    <p:sldId id="257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Inter" panose="020B0604020202020204" charset="0"/>
      <p:regular r:id="rId12"/>
      <p:bold r:id="rId13"/>
    </p:embeddedFont>
    <p:embeddedFont>
      <p:font typeface="Inter Medium" panose="020B0604020202020204" charset="0"/>
      <p:regular r:id="rId14"/>
      <p:bold r:id="rId15"/>
    </p:embeddedFont>
    <p:embeddedFont>
      <p:font typeface="Inter SemiBold" panose="020B0604020202020204" charset="0"/>
      <p:regular r:id="rId16"/>
      <p:bold r:id="rId17"/>
    </p:embeddedFont>
    <p:embeddedFont>
      <p:font typeface="Libre Baskerville" panose="02000000000000000000" pitchFamily="2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29" autoAdjust="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7af7a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7af7a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Demographics is one of the greatest challenges we face.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Demographics is one of the greatest challenges we face.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62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Demographics is one of the greatest challenges we face.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54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4f11f95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f4f11f95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f11f959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f4f11f959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4f11f959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f4f11f959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ed9f117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ed9f117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59730" y="1332219"/>
            <a:ext cx="8361805" cy="9752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 err="1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Preparing</a:t>
            </a:r>
            <a:r>
              <a:rPr lang="fr-FR" sz="3200" b="1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future changes in </a:t>
            </a:r>
            <a:r>
              <a:rPr lang="fr-FR" sz="3200" b="1" dirty="0" err="1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demography</a:t>
            </a:r>
            <a:endParaRPr lang="fr-FR" sz="3200" b="1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892" y="3227294"/>
            <a:ext cx="3173115" cy="1704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50" y="787375"/>
            <a:ext cx="973275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735464" y="2457591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Inter SemiBold" panose="020B0604020202020204" charset="0"/>
                <a:ea typeface="Inter SemiBold" panose="020B0604020202020204" charset="0"/>
                <a:cs typeface="Inter Medium"/>
                <a:sym typeface="Inter Medium"/>
              </a:rPr>
              <a:t>Time series 2000 to 2021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2E8486-EC3F-9762-7E15-4A0145D4A392}"/>
              </a:ext>
            </a:extLst>
          </p:cNvPr>
          <p:cNvSpPr txBox="1"/>
          <p:nvPr/>
        </p:nvSpPr>
        <p:spPr>
          <a:xfrm>
            <a:off x="530198" y="3811281"/>
            <a:ext cx="1383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Dimitri KNEUR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0E127A-2277-3A70-5FA7-65FB5E3125EA}"/>
              </a:ext>
            </a:extLst>
          </p:cNvPr>
          <p:cNvSpPr txBox="1"/>
          <p:nvPr/>
        </p:nvSpPr>
        <p:spPr>
          <a:xfrm>
            <a:off x="530197" y="4474248"/>
            <a:ext cx="160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Nabil LALLAOUI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D20094-40EE-AFF0-C4D3-C3D3C140074F}"/>
              </a:ext>
            </a:extLst>
          </p:cNvPr>
          <p:cNvSpPr txBox="1"/>
          <p:nvPr/>
        </p:nvSpPr>
        <p:spPr>
          <a:xfrm>
            <a:off x="4295766" y="3811281"/>
            <a:ext cx="1383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Célia XU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60E462-5564-06A8-FCDF-9D7E05B7813D}"/>
              </a:ext>
            </a:extLst>
          </p:cNvPr>
          <p:cNvSpPr txBox="1"/>
          <p:nvPr/>
        </p:nvSpPr>
        <p:spPr>
          <a:xfrm>
            <a:off x="4234683" y="4474248"/>
            <a:ext cx="1444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Nigel  ZANNOU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Introduction</a:t>
            </a:r>
            <a:endParaRPr sz="25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847798" y="2240585"/>
            <a:ext cx="7764944" cy="533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“Demographics is one of the greatest challenges we face “</a:t>
            </a:r>
            <a:br>
              <a:rPr lang="en-US" sz="16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br>
              <a:rPr lang="fr" sz="16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r>
              <a:rPr lang="fr" sz="16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Emmanuel MACRON</a:t>
            </a:r>
            <a:br>
              <a:rPr lang="fr" sz="16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endParaRPr sz="16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Introduction</a:t>
            </a:r>
            <a:endParaRPr sz="25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0" name="Google Shape;70;p15"/>
          <p:cNvSpPr/>
          <p:nvPr/>
        </p:nvSpPr>
        <p:spPr>
          <a:xfrm rot="-355994">
            <a:off x="559699" y="1419623"/>
            <a:ext cx="204289" cy="52663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971960" y="1211421"/>
            <a:ext cx="7404597" cy="1664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fr-FR" sz="16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Our Mission :</a:t>
            </a:r>
            <a:br>
              <a:rPr lang="fr-FR" sz="16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br>
              <a:rPr lang="fr-FR" sz="16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r>
              <a:rPr lang="fr-FR" sz="16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- Equipe de data analyst mandatés par l’ONU pour faire un rapport sur les changements démographiques à venir et comment s’y préparer </a:t>
            </a:r>
            <a:br>
              <a:rPr lang="fr-FR" sz="16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br>
              <a:rPr lang="en-US" sz="16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endParaRPr sz="16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/>
          <p:nvPr/>
        </p:nvSpPr>
        <p:spPr>
          <a:xfrm rot="-355994">
            <a:off x="584882" y="2824362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ctrTitle" idx="4294967295"/>
          </p:nvPr>
        </p:nvSpPr>
        <p:spPr>
          <a:xfrm>
            <a:off x="971960" y="3806711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Global description of dataset</a:t>
            </a:r>
            <a:endParaRPr sz="16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/>
          <p:nvPr/>
        </p:nvSpPr>
        <p:spPr>
          <a:xfrm rot="-355994">
            <a:off x="559852" y="407324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3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92663" y="403309"/>
            <a:ext cx="7487961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Creation du dataset (merging datasets) ajout des logos</a:t>
            </a:r>
            <a:endParaRPr sz="20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6BFFD0-947B-2485-FD4C-B57510C73B34}"/>
              </a:ext>
            </a:extLst>
          </p:cNvPr>
          <p:cNvSpPr/>
          <p:nvPr/>
        </p:nvSpPr>
        <p:spPr>
          <a:xfrm>
            <a:off x="3167742" y="1031862"/>
            <a:ext cx="3780065" cy="65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1F6CEE-21D1-6247-C29A-408B686E3E75}"/>
              </a:ext>
            </a:extLst>
          </p:cNvPr>
          <p:cNvSpPr txBox="1"/>
          <p:nvPr/>
        </p:nvSpPr>
        <p:spPr>
          <a:xfrm>
            <a:off x="3290207" y="1184947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Récupération des données sur World Bank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6773B7C-3749-BF38-7A1B-E75CD378AFDC}"/>
              </a:ext>
            </a:extLst>
          </p:cNvPr>
          <p:cNvCxnSpPr>
            <a:cxnSpLocks/>
          </p:cNvCxnSpPr>
          <p:nvPr/>
        </p:nvCxnSpPr>
        <p:spPr>
          <a:xfrm>
            <a:off x="4996544" y="1771651"/>
            <a:ext cx="0" cy="318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6A590D6-F84D-E814-BAEC-32DACCEF0A2C}"/>
              </a:ext>
            </a:extLst>
          </p:cNvPr>
          <p:cNvSpPr/>
          <p:nvPr/>
        </p:nvSpPr>
        <p:spPr>
          <a:xfrm>
            <a:off x="3261629" y="2175162"/>
            <a:ext cx="3780065" cy="432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B07B06-2B4F-5B9A-9590-2EBB7865DBB4}"/>
              </a:ext>
            </a:extLst>
          </p:cNvPr>
          <p:cNvSpPr txBox="1"/>
          <p:nvPr/>
        </p:nvSpPr>
        <p:spPr>
          <a:xfrm>
            <a:off x="3547383" y="2255576"/>
            <a:ext cx="289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 des données dans Python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EC08A4-FF69-F2A9-5957-B6B59B3298AB}"/>
              </a:ext>
            </a:extLst>
          </p:cNvPr>
          <p:cNvSpPr/>
          <p:nvPr/>
        </p:nvSpPr>
        <p:spPr>
          <a:xfrm>
            <a:off x="3255506" y="3075126"/>
            <a:ext cx="3780065" cy="65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885818A-C7B8-1452-43DD-FFA6435C30C3}"/>
              </a:ext>
            </a:extLst>
          </p:cNvPr>
          <p:cNvCxnSpPr>
            <a:cxnSpLocks/>
          </p:cNvCxnSpPr>
          <p:nvPr/>
        </p:nvCxnSpPr>
        <p:spPr>
          <a:xfrm>
            <a:off x="5033283" y="2710552"/>
            <a:ext cx="0" cy="33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67BFB41-B1BD-C4E6-C160-7BE98AC77FDA}"/>
              </a:ext>
            </a:extLst>
          </p:cNvPr>
          <p:cNvSpPr txBox="1"/>
          <p:nvPr/>
        </p:nvSpPr>
        <p:spPr>
          <a:xfrm>
            <a:off x="3322864" y="3178304"/>
            <a:ext cx="3604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Transformation des données : wide format à long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3834D-60F2-8C99-3D9D-E57C4CF8C38A}"/>
              </a:ext>
            </a:extLst>
          </p:cNvPr>
          <p:cNvSpPr/>
          <p:nvPr/>
        </p:nvSpPr>
        <p:spPr>
          <a:xfrm>
            <a:off x="3322864" y="4186089"/>
            <a:ext cx="3780065" cy="65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FBFFF16-C3B5-7E1B-1506-0C7BC29106DF}"/>
              </a:ext>
            </a:extLst>
          </p:cNvPr>
          <p:cNvCxnSpPr>
            <a:cxnSpLocks/>
          </p:cNvCxnSpPr>
          <p:nvPr/>
        </p:nvCxnSpPr>
        <p:spPr>
          <a:xfrm>
            <a:off x="5034645" y="3802370"/>
            <a:ext cx="0" cy="33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9C5DFA5C-87C2-ADEE-737C-8F00839CBB38}"/>
              </a:ext>
            </a:extLst>
          </p:cNvPr>
          <p:cNvSpPr txBox="1"/>
          <p:nvPr/>
        </p:nvSpPr>
        <p:spPr>
          <a:xfrm>
            <a:off x="3554530" y="4374218"/>
            <a:ext cx="3548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Merging des différents datasets</a:t>
            </a:r>
          </a:p>
        </p:txBody>
      </p:sp>
    </p:spTree>
    <p:extLst>
      <p:ext uri="{BB962C8B-B14F-4D97-AF65-F5344CB8AC3E}">
        <p14:creationId xmlns:p14="http://schemas.microsoft.com/office/powerpoint/2010/main" val="66195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Text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11386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6"/>
          <p:cNvSpPr/>
          <p:nvPr/>
        </p:nvSpPr>
        <p:spPr>
          <a:xfrm rot="-355994">
            <a:off x="4203736" y="13818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16717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6"/>
          <p:cNvSpPr/>
          <p:nvPr/>
        </p:nvSpPr>
        <p:spPr>
          <a:xfrm rot="-355994">
            <a:off x="4203736" y="19149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22048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6"/>
          <p:cNvSpPr/>
          <p:nvPr/>
        </p:nvSpPr>
        <p:spPr>
          <a:xfrm rot="-355994">
            <a:off x="4203736" y="24480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 idx="4294967295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Section</a:t>
            </a: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Title</a:t>
            </a: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ctrTitle" idx="4294967295"/>
          </p:nvPr>
        </p:nvSpPr>
        <p:spPr>
          <a:xfrm>
            <a:off x="1878325" y="327102"/>
            <a:ext cx="53151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Title or Graph</a:t>
            </a:r>
            <a:endParaRPr sz="1600" b="0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 idx="4294967295"/>
          </p:nvPr>
        </p:nvSpPr>
        <p:spPr>
          <a:xfrm>
            <a:off x="649380" y="4468336"/>
            <a:ext cx="77730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Legend</a:t>
            </a:r>
            <a:endParaRPr sz="1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4394" y="821887"/>
            <a:ext cx="5411825" cy="36078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77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ctrTitle" idx="4294967295"/>
          </p:nvPr>
        </p:nvSpPr>
        <p:spPr>
          <a:xfrm>
            <a:off x="1390625" y="1039500"/>
            <a:ext cx="63627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3200" b="0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“Citation ou mise en exergue”</a:t>
            </a:r>
            <a:endParaRPr sz="3200" b="0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463375" y="4530825"/>
            <a:ext cx="81450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Nom de l’auteur / légende</a:t>
            </a:r>
            <a:endParaRPr sz="10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0"/>
            <a:ext cx="576900" cy="39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1235600" y="1742168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6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Thanks! </a:t>
            </a:r>
            <a:endParaRPr sz="5600"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>
            <a:spLocks noGrp="1"/>
          </p:cNvSpPr>
          <p:nvPr>
            <p:ph type="ctrTitle" idx="4294967295"/>
          </p:nvPr>
        </p:nvSpPr>
        <p:spPr>
          <a:xfrm>
            <a:off x="1274764" y="2606043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See you in the next course</a:t>
            </a:r>
            <a:endParaRPr sz="24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170</Words>
  <Application>Microsoft Office PowerPoint</Application>
  <PresentationFormat>Affichage à l'écran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Inter Medium</vt:lpstr>
      <vt:lpstr>Inter</vt:lpstr>
      <vt:lpstr>Libre Baskerville</vt:lpstr>
      <vt:lpstr>Inter SemiBold</vt:lpstr>
      <vt:lpstr>Simple Light</vt:lpstr>
      <vt:lpstr>Preparing future changes in demography</vt:lpstr>
      <vt:lpstr>Introduction</vt:lpstr>
      <vt:lpstr>Introduction</vt:lpstr>
      <vt:lpstr>Creation du dataset (merging datasets) ajout des logos</vt:lpstr>
      <vt:lpstr>Text</vt:lpstr>
      <vt:lpstr>Section Title </vt:lpstr>
      <vt:lpstr>Title or Graph</vt:lpstr>
      <vt:lpstr>“Citation ou mise en exergue”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Nigel ZANNOU</cp:lastModifiedBy>
  <cp:revision>3</cp:revision>
  <dcterms:modified xsi:type="dcterms:W3CDTF">2024-01-26T17:11:35Z</dcterms:modified>
</cp:coreProperties>
</file>