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P/Q3GF1+bX699U2t1vq/DTt2c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9febe3a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759febe3a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759febe3ae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9febe3ae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759febe3a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759febe3ae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9febe3ae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759febe3ae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759febe3ae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9febe3ae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759febe3ae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759febe3ae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9febe3ae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759febe3ae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759febe3ae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9febe3ae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59febe3ae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759febe3ae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9febe3ae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759febe3ae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759febe3ae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1524000" y="1246188"/>
            <a:ext cx="9144000" cy="213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AAC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007A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524000" y="3544888"/>
            <a:ext cx="91440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AAC"/>
              </a:buClr>
              <a:buSzPts val="2400"/>
              <a:buNone/>
              <a:defRPr b="1" sz="2400">
                <a:solidFill>
                  <a:srgbClr val="007A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1524000" y="4349750"/>
            <a:ext cx="9144000" cy="120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AAC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7AAC"/>
                </a:solidFill>
                <a:latin typeface="Arial"/>
                <a:ea typeface="Arial"/>
                <a:cs typeface="Arial"/>
                <a:sym typeface="Arial"/>
              </a:rPr>
              <a:t>III Workshop @NUVEM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AAC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7AAC"/>
                </a:solidFill>
                <a:latin typeface="Arial"/>
                <a:ea typeface="Arial"/>
                <a:cs typeface="Arial"/>
                <a:sym typeface="Arial"/>
              </a:rPr>
              <a:t>28 e 29 de Novembro de 2019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AAC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7AAC"/>
                </a:solidFill>
                <a:latin typeface="Arial"/>
                <a:ea typeface="Arial"/>
                <a:cs typeface="Arial"/>
                <a:sym typeface="Arial"/>
              </a:rPr>
              <a:t>Sala S212-0 – Campus Santo André – UFABC</a:t>
            </a:r>
            <a:endParaRPr b="1" i="0" sz="2000" u="none" cap="none" strike="noStrike">
              <a:solidFill>
                <a:srgbClr val="007AA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4"/>
          <p:cNvGrpSpPr/>
          <p:nvPr/>
        </p:nvGrpSpPr>
        <p:grpSpPr>
          <a:xfrm>
            <a:off x="0" y="5930900"/>
            <a:ext cx="12192000" cy="1020324"/>
            <a:chOff x="0" y="5930900"/>
            <a:chExt cx="12192000" cy="1020324"/>
          </a:xfrm>
        </p:grpSpPr>
        <p:grpSp>
          <p:nvGrpSpPr>
            <p:cNvPr id="24" name="Google Shape;24;p4"/>
            <p:cNvGrpSpPr/>
            <p:nvPr/>
          </p:nvGrpSpPr>
          <p:grpSpPr>
            <a:xfrm>
              <a:off x="0" y="5930900"/>
              <a:ext cx="12192000" cy="1020324"/>
              <a:chOff x="0" y="5930900"/>
              <a:chExt cx="12192000" cy="1020324"/>
            </a:xfrm>
          </p:grpSpPr>
          <p:sp>
            <p:nvSpPr>
              <p:cNvPr id="25" name="Google Shape;25;p4"/>
              <p:cNvSpPr/>
              <p:nvPr/>
            </p:nvSpPr>
            <p:spPr>
              <a:xfrm>
                <a:off x="0" y="5930900"/>
                <a:ext cx="12192000" cy="927100"/>
              </a:xfrm>
              <a:prstGeom prst="rect">
                <a:avLst/>
              </a:prstGeom>
              <a:solidFill>
                <a:srgbClr val="007AA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Resultado de imagem para logo ufabc branco" id="26" name="Google Shape;26;p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57810" y="6017895"/>
                <a:ext cx="703580" cy="7035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27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404619" y="6007426"/>
                <a:ext cx="1095375" cy="7740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911203" y="6010970"/>
                <a:ext cx="1504406" cy="940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" name="Google Shape;29;p4"/>
              <p:cNvSpPr txBox="1"/>
              <p:nvPr/>
            </p:nvSpPr>
            <p:spPr>
              <a:xfrm>
                <a:off x="8324850" y="6050975"/>
                <a:ext cx="3798027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2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Núcleo de Universos Virtuais,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pt-BR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Entretenimento e Mobilidade</a:t>
                </a:r>
                <a:endParaRPr b="1" i="0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0" name="Google Shape;30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26115" y="5945188"/>
              <a:ext cx="1524501" cy="9502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250616" y="5945188"/>
              <a:ext cx="1726108" cy="9829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>
  <p:cSld name="Título e texto vertical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/>
          <p:nvPr/>
        </p:nvSpPr>
        <p:spPr>
          <a:xfrm>
            <a:off x="0" y="1646238"/>
            <a:ext cx="11353800" cy="95250"/>
          </a:xfrm>
          <a:prstGeom prst="rect">
            <a:avLst/>
          </a:prstGeom>
          <a:solidFill>
            <a:srgbClr val="007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1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I Workshop @Nuvem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1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95475"/>
            <a:ext cx="10515600" cy="428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  <a:defRPr>
                <a:solidFill>
                  <a:srgbClr val="0070C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  <a:defRPr>
                <a:solidFill>
                  <a:srgbClr val="0070C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  <a:defRPr>
                <a:solidFill>
                  <a:srgbClr val="0070C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>
                <a:solidFill>
                  <a:srgbClr val="0070C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>
                <a:solidFill>
                  <a:srgbClr val="0070C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>
            <a:off x="0" y="1646238"/>
            <a:ext cx="11353800" cy="95250"/>
          </a:xfrm>
          <a:prstGeom prst="rect">
            <a:avLst/>
          </a:prstGeom>
          <a:solidFill>
            <a:srgbClr val="007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1343657" y="6419698"/>
            <a:ext cx="7024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  <a:defRPr sz="2400">
                <a:solidFill>
                  <a:srgbClr val="0070C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0" y="5930900"/>
            <a:ext cx="12192000" cy="1020324"/>
            <a:chOff x="0" y="5930900"/>
            <a:chExt cx="12192000" cy="1020324"/>
          </a:xfrm>
        </p:grpSpPr>
        <p:sp>
          <p:nvSpPr>
            <p:cNvPr id="44" name="Google Shape;44;p6"/>
            <p:cNvSpPr/>
            <p:nvPr/>
          </p:nvSpPr>
          <p:spPr>
            <a:xfrm>
              <a:off x="0" y="5930900"/>
              <a:ext cx="12192000" cy="927100"/>
            </a:xfrm>
            <a:prstGeom prst="rect">
              <a:avLst/>
            </a:prstGeom>
            <a:solidFill>
              <a:srgbClr val="007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Resultado de imagem para logo ufabc branco" id="45" name="Google Shape;45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57810" y="6017895"/>
              <a:ext cx="703580" cy="703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04619" y="6007426"/>
              <a:ext cx="1095375" cy="7740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911203" y="6010970"/>
              <a:ext cx="1504406" cy="940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6"/>
            <p:cNvSpPr txBox="1"/>
            <p:nvPr/>
          </p:nvSpPr>
          <p:spPr>
            <a:xfrm>
              <a:off x="8324850" y="6050975"/>
              <a:ext cx="3798027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Núcleo de Universos Virtuais,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Entretenimento e Mobilidade</a:t>
              </a:r>
              <a:endParaRPr b="1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>
  <p:cSld name="Duas Partes de Conteúd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  <a:defRPr>
                <a:solidFill>
                  <a:srgbClr val="0070C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  <a:defRPr>
                <a:solidFill>
                  <a:srgbClr val="0070C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  <a:defRPr>
                <a:solidFill>
                  <a:srgbClr val="0070C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>
                <a:solidFill>
                  <a:srgbClr val="0070C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>
                <a:solidFill>
                  <a:srgbClr val="0070C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  <a:defRPr>
                <a:solidFill>
                  <a:srgbClr val="0070C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  <a:defRPr>
                <a:solidFill>
                  <a:srgbClr val="0070C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  <a:defRPr>
                <a:solidFill>
                  <a:srgbClr val="0070C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>
                <a:solidFill>
                  <a:srgbClr val="0070C0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>
                <a:solidFill>
                  <a:srgbClr val="0070C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/>
          <p:nvPr/>
        </p:nvSpPr>
        <p:spPr>
          <a:xfrm>
            <a:off x="0" y="1646238"/>
            <a:ext cx="11353800" cy="95250"/>
          </a:xfrm>
          <a:prstGeom prst="rect">
            <a:avLst/>
          </a:prstGeom>
          <a:solidFill>
            <a:srgbClr val="007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38200" y="365125"/>
            <a:ext cx="10515600" cy="11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>
  <p:cSld name="Comparaçã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8"/>
          <p:cNvSpPr/>
          <p:nvPr/>
        </p:nvSpPr>
        <p:spPr>
          <a:xfrm>
            <a:off x="0" y="1646238"/>
            <a:ext cx="11353800" cy="95250"/>
          </a:xfrm>
          <a:prstGeom prst="rect">
            <a:avLst/>
          </a:prstGeom>
          <a:solidFill>
            <a:srgbClr val="007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838200" y="365125"/>
            <a:ext cx="10515600" cy="11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>
  <p:cSld name="Somente títul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0" y="1646238"/>
            <a:ext cx="11353800" cy="95250"/>
          </a:xfrm>
          <a:prstGeom prst="rect">
            <a:avLst/>
          </a:prstGeom>
          <a:solidFill>
            <a:srgbClr val="007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838200" y="365125"/>
            <a:ext cx="10515600" cy="11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083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839788" y="1867523"/>
            <a:ext cx="3932237" cy="3993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>
            <a:off x="0" y="1646238"/>
            <a:ext cx="4772025" cy="158440"/>
          </a:xfrm>
          <a:prstGeom prst="rect">
            <a:avLst/>
          </a:prstGeom>
          <a:solidFill>
            <a:srgbClr val="007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>
  <p:cSld name="Imagem com Legenda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>
            <p:ph idx="2" type="pic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/>
        </p:nvSpPr>
        <p:spPr>
          <a:xfrm>
            <a:off x="839788" y="457200"/>
            <a:ext cx="3932237" cy="1083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pt-BR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Clique para editar o título mestre</a:t>
            </a:r>
            <a:endParaRPr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839788" y="1867523"/>
            <a:ext cx="3932237" cy="3993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2"/>
          <p:cNvSpPr/>
          <p:nvPr/>
        </p:nvSpPr>
        <p:spPr>
          <a:xfrm>
            <a:off x="0" y="1646238"/>
            <a:ext cx="4772025" cy="158440"/>
          </a:xfrm>
          <a:prstGeom prst="rect">
            <a:avLst/>
          </a:prstGeom>
          <a:solidFill>
            <a:srgbClr val="007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1" name="Google Shape;11;p3"/>
          <p:cNvGrpSpPr/>
          <p:nvPr/>
        </p:nvGrpSpPr>
        <p:grpSpPr>
          <a:xfrm>
            <a:off x="708790" y="6075082"/>
            <a:ext cx="11483210" cy="940254"/>
            <a:chOff x="708790" y="6075082"/>
            <a:chExt cx="11483210" cy="940254"/>
          </a:xfrm>
        </p:grpSpPr>
        <p:sp>
          <p:nvSpPr>
            <p:cNvPr id="12" name="Google Shape;12;p3"/>
            <p:cNvSpPr/>
            <p:nvPr/>
          </p:nvSpPr>
          <p:spPr>
            <a:xfrm>
              <a:off x="838200" y="6332425"/>
              <a:ext cx="11353800" cy="520821"/>
            </a:xfrm>
            <a:prstGeom prst="rect">
              <a:avLst/>
            </a:prstGeom>
            <a:solidFill>
              <a:srgbClr val="007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" name="Google Shape;13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08790" y="6075082"/>
              <a:ext cx="1504406" cy="9402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3"/>
            <p:cNvSpPr txBox="1"/>
            <p:nvPr/>
          </p:nvSpPr>
          <p:spPr>
            <a:xfrm>
              <a:off x="2359135" y="6440269"/>
              <a:ext cx="88385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Núcleo de Universos Virtuais, Entretenimento e Mobilidade –  III Workshop @NUVEM</a:t>
              </a:r>
              <a:endParaRPr/>
            </a:p>
          </p:txBody>
        </p:sp>
      </p:grp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343657" y="6419698"/>
            <a:ext cx="7024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0" y="809100"/>
            <a:ext cx="12192000" cy="24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SOUND EVENT RECOGNITION IN A SMART CITY SURVEILLANCE CONTEXT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AAC"/>
              </a:buClr>
              <a:buSzPts val="5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1524000" y="2932800"/>
            <a:ext cx="91440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AAC"/>
              </a:buClr>
              <a:buSzPts val="2400"/>
              <a:buNone/>
            </a:pPr>
            <a:r>
              <a:rPr lang="pt-BR"/>
              <a:t>Tito Spadini, Dimitri Leandro e Ricardo Suyama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838200" y="365125"/>
            <a:ext cx="10515600" cy="11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/>
              <a:t>Sumário	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838200" y="1895475"/>
            <a:ext cx="10515600" cy="428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Introdução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Metodologia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Dataset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Features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Algoritmos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Procedimento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Resultados e Discussão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Conclusão</a:t>
            </a:r>
            <a:endParaRPr/>
          </a:p>
        </p:txBody>
      </p:sp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11343657" y="6419698"/>
            <a:ext cx="7024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9febe3ae_0_1"/>
          <p:cNvSpPr txBox="1"/>
          <p:nvPr>
            <p:ph type="title"/>
          </p:nvPr>
        </p:nvSpPr>
        <p:spPr>
          <a:xfrm>
            <a:off x="838200" y="365125"/>
            <a:ext cx="105156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/>
              <a:t>Introdução</a:t>
            </a:r>
            <a:r>
              <a:rPr lang="pt-BR"/>
              <a:t>	</a:t>
            </a:r>
            <a:endParaRPr/>
          </a:p>
        </p:txBody>
      </p:sp>
      <p:sp>
        <p:nvSpPr>
          <p:cNvPr id="110" name="Google Shape;110;g759febe3ae_0_1"/>
          <p:cNvSpPr txBox="1"/>
          <p:nvPr>
            <p:ph idx="12" type="sldNum"/>
          </p:nvPr>
        </p:nvSpPr>
        <p:spPr>
          <a:xfrm>
            <a:off x="11343657" y="6419698"/>
            <a:ext cx="70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1" name="Google Shape;111;g759febe3ae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088" y="2112500"/>
            <a:ext cx="5769825" cy="38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9febe3ae_0_8"/>
          <p:cNvSpPr txBox="1"/>
          <p:nvPr>
            <p:ph type="title"/>
          </p:nvPr>
        </p:nvSpPr>
        <p:spPr>
          <a:xfrm>
            <a:off x="838200" y="365125"/>
            <a:ext cx="105156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/>
              <a:t>	Dataset</a:t>
            </a:r>
            <a:endParaRPr/>
          </a:p>
        </p:txBody>
      </p:sp>
      <p:sp>
        <p:nvSpPr>
          <p:cNvPr id="118" name="Google Shape;118;g759febe3ae_0_8"/>
          <p:cNvSpPr txBox="1"/>
          <p:nvPr>
            <p:ph idx="1" type="body"/>
          </p:nvPr>
        </p:nvSpPr>
        <p:spPr>
          <a:xfrm>
            <a:off x="838200" y="1895475"/>
            <a:ext cx="10515600" cy="42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Sound Events for Surveillance Applications (SESA):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480 áudios de: tiros, explosões, alarmes e </a:t>
            </a:r>
            <a:r>
              <a:rPr lang="pt-BR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casual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WAV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Mono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16 kHz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16-bits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Até </a:t>
            </a:r>
            <a:r>
              <a:rPr lang="pt-BR"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33 segundos de duração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Separado em pastas de teste e treino para validação cruzada</a:t>
            </a:r>
            <a:endParaRPr/>
          </a:p>
        </p:txBody>
      </p:sp>
      <p:sp>
        <p:nvSpPr>
          <p:cNvPr id="119" name="Google Shape;119;g759febe3ae_0_8"/>
          <p:cNvSpPr txBox="1"/>
          <p:nvPr>
            <p:ph idx="12" type="sldNum"/>
          </p:nvPr>
        </p:nvSpPr>
        <p:spPr>
          <a:xfrm>
            <a:off x="11343657" y="6419698"/>
            <a:ext cx="70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9febe3ae_0_15"/>
          <p:cNvSpPr txBox="1"/>
          <p:nvPr>
            <p:ph type="title"/>
          </p:nvPr>
        </p:nvSpPr>
        <p:spPr>
          <a:xfrm>
            <a:off x="838200" y="365125"/>
            <a:ext cx="105156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/>
              <a:t>Extração de Features</a:t>
            </a:r>
            <a:r>
              <a:rPr lang="pt-BR"/>
              <a:t>	</a:t>
            </a:r>
            <a:endParaRPr/>
          </a:p>
        </p:txBody>
      </p:sp>
      <p:sp>
        <p:nvSpPr>
          <p:cNvPr id="126" name="Google Shape;126;g759febe3ae_0_15"/>
          <p:cNvSpPr txBox="1"/>
          <p:nvPr>
            <p:ph idx="1" type="body"/>
          </p:nvPr>
        </p:nvSpPr>
        <p:spPr>
          <a:xfrm>
            <a:off x="838200" y="1895475"/>
            <a:ext cx="10515600" cy="42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Segmentação: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200 ms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50% de sobreposição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Features: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Temporais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Frequenciais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Cepstrais</a:t>
            </a:r>
            <a:endParaRPr/>
          </a:p>
        </p:txBody>
      </p:sp>
      <p:sp>
        <p:nvSpPr>
          <p:cNvPr id="127" name="Google Shape;127;g759febe3ae_0_15"/>
          <p:cNvSpPr txBox="1"/>
          <p:nvPr>
            <p:ph idx="12" type="sldNum"/>
          </p:nvPr>
        </p:nvSpPr>
        <p:spPr>
          <a:xfrm>
            <a:off x="11343657" y="6419698"/>
            <a:ext cx="70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8" name="Google Shape;128;g759febe3a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853" y="1793075"/>
            <a:ext cx="4257950" cy="439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9febe3ae_0_37"/>
          <p:cNvSpPr txBox="1"/>
          <p:nvPr>
            <p:ph type="title"/>
          </p:nvPr>
        </p:nvSpPr>
        <p:spPr>
          <a:xfrm>
            <a:off x="838200" y="365125"/>
            <a:ext cx="105156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/>
              <a:t>Procedimento</a:t>
            </a:r>
            <a:r>
              <a:rPr lang="pt-BR"/>
              <a:t>	</a:t>
            </a:r>
            <a:endParaRPr/>
          </a:p>
        </p:txBody>
      </p:sp>
      <p:sp>
        <p:nvSpPr>
          <p:cNvPr id="135" name="Google Shape;135;g759febe3ae_0_37"/>
          <p:cNvSpPr txBox="1"/>
          <p:nvPr>
            <p:ph idx="12" type="sldNum"/>
          </p:nvPr>
        </p:nvSpPr>
        <p:spPr>
          <a:xfrm>
            <a:off x="11343657" y="6419698"/>
            <a:ext cx="70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6" name="Google Shape;136;g759febe3ae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6650"/>
            <a:ext cx="11887200" cy="205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9febe3ae_0_58"/>
          <p:cNvSpPr txBox="1"/>
          <p:nvPr>
            <p:ph type="title"/>
          </p:nvPr>
        </p:nvSpPr>
        <p:spPr>
          <a:xfrm>
            <a:off x="838200" y="365125"/>
            <a:ext cx="105156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/>
              <a:t>Resultados e Discussão</a:t>
            </a:r>
            <a:r>
              <a:rPr lang="pt-BR"/>
              <a:t>	</a:t>
            </a:r>
            <a:endParaRPr/>
          </a:p>
        </p:txBody>
      </p:sp>
      <p:sp>
        <p:nvSpPr>
          <p:cNvPr id="143" name="Google Shape;143;g759febe3ae_0_58"/>
          <p:cNvSpPr txBox="1"/>
          <p:nvPr>
            <p:ph idx="12" type="sldNum"/>
          </p:nvPr>
        </p:nvSpPr>
        <p:spPr>
          <a:xfrm>
            <a:off x="11343657" y="6419698"/>
            <a:ext cx="70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4" name="Google Shape;144;g759febe3ae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313" y="1837000"/>
            <a:ext cx="8491376" cy="43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9febe3ae_0_51"/>
          <p:cNvSpPr txBox="1"/>
          <p:nvPr>
            <p:ph type="title"/>
          </p:nvPr>
        </p:nvSpPr>
        <p:spPr>
          <a:xfrm>
            <a:off x="838200" y="365125"/>
            <a:ext cx="105156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/>
              <a:t>Conclusão</a:t>
            </a:r>
            <a:r>
              <a:rPr lang="pt-BR"/>
              <a:t>	</a:t>
            </a:r>
            <a:endParaRPr/>
          </a:p>
        </p:txBody>
      </p:sp>
      <p:sp>
        <p:nvSpPr>
          <p:cNvPr id="151" name="Google Shape;151;g759febe3ae_0_51"/>
          <p:cNvSpPr txBox="1"/>
          <p:nvPr>
            <p:ph idx="1" type="body"/>
          </p:nvPr>
        </p:nvSpPr>
        <p:spPr>
          <a:xfrm>
            <a:off x="838200" y="1895475"/>
            <a:ext cx="10515600" cy="42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É possível adotar a abordagem proposta c</a:t>
            </a:r>
            <a:r>
              <a:rPr lang="pt-BR"/>
              <a:t>omo uma solução complementar para o problema de segurança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Ainda há espaço para melhorias no desempenho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Futuramente: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Implementação de </a:t>
            </a:r>
            <a:r>
              <a:rPr i="1" lang="pt-BR"/>
              <a:t>software</a:t>
            </a:r>
            <a:r>
              <a:rPr lang="pt-BR"/>
              <a:t> embarcado para execução em tempo real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Redução no número de falsos positivos e falsos negativos</a:t>
            </a:r>
            <a:endParaRPr/>
          </a:p>
        </p:txBody>
      </p:sp>
      <p:sp>
        <p:nvSpPr>
          <p:cNvPr id="152" name="Google Shape;152;g759febe3ae_0_51"/>
          <p:cNvSpPr txBox="1"/>
          <p:nvPr>
            <p:ph idx="12" type="sldNum"/>
          </p:nvPr>
        </p:nvSpPr>
        <p:spPr>
          <a:xfrm>
            <a:off x="11343657" y="6419698"/>
            <a:ext cx="70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9febe3ae_0_22"/>
          <p:cNvSpPr txBox="1"/>
          <p:nvPr>
            <p:ph type="title"/>
          </p:nvPr>
        </p:nvSpPr>
        <p:spPr>
          <a:xfrm>
            <a:off x="838200" y="365125"/>
            <a:ext cx="105156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pt-BR"/>
              <a:t>Agradecimentos</a:t>
            </a:r>
            <a:r>
              <a:rPr lang="pt-BR"/>
              <a:t>	</a:t>
            </a:r>
            <a:endParaRPr/>
          </a:p>
        </p:txBody>
      </p:sp>
      <p:sp>
        <p:nvSpPr>
          <p:cNvPr id="159" name="Google Shape;159;g759febe3ae_0_22"/>
          <p:cNvSpPr txBox="1"/>
          <p:nvPr>
            <p:ph idx="12" type="sldNum"/>
          </p:nvPr>
        </p:nvSpPr>
        <p:spPr>
          <a:xfrm>
            <a:off x="11343657" y="6419698"/>
            <a:ext cx="70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0" name="Google Shape;160;g759febe3ae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206863"/>
            <a:ext cx="3193475" cy="19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759febe3ae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575" y="3376951"/>
            <a:ext cx="3809225" cy="162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759febe3ae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2350" y="3324675"/>
            <a:ext cx="1870551" cy="1731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2017-11-14T12:00:19Z</dcterms:created>
  <dc:creator>bonani</dc:creator>
</cp:coreProperties>
</file>