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T Sans Narrow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TSansNarrow-regular.fntdata"/><Relationship Id="rId43" Type="http://schemas.openxmlformats.org/officeDocument/2006/relationships/slide" Target="slides/slide38.xml"/><Relationship Id="rId46" Type="http://schemas.openxmlformats.org/officeDocument/2006/relationships/font" Target="fonts/OpenSans-regular.fntdata"/><Relationship Id="rId45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8766ada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8766ada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f34a71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f34a71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84615854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8461585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a84615854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a84615854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a8766ada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a8766ada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a84615854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a8461585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a8766ada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a8766ada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a84615854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a8461585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e985b893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e985b893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ef34a71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ef34a71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711830e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711830e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8461585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8461585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a8461585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a8461585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eae1ae74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eae1ae74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eae1ae74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eae1ae74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eae1ae74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eae1ae74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e985b893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e985b893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e985b893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e985b893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e985b893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e985b893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e985b893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e985b893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eae1ae74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eae1ae74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ae1ae74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ae1ae74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eae1ae74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eae1ae74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ef34a71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ef34a71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8461585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8461585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a8461585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a8461585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e985b893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e985b893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a84615854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a84615854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ef34a71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ef34a71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e985b893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e985b893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ef34a71b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ef34a71b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a8461585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a8461585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8461585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8461585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a8766ada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a8766ada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8461585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8461585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985b893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985b893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84615854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84615854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549339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ecepcionista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PUMAS - PLATAFORMA UNIFICADA MAUÁ SAÚDE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410550" y="2920825"/>
            <a:ext cx="883500" cy="5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877425" y="2920825"/>
            <a:ext cx="883500" cy="5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PESQUISAR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482225" y="689975"/>
            <a:ext cx="35376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pesquisa do registro do paciente pode ser realizada a partir do Nome, para isso 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Nome completo, no campo “Nome”;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“Pesquisar”;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uma caixa com as informações cadastrais (Nome, Bairro, CNS, Cidade, Idade) do paciente;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13929" l="21594" r="21741" t="13748"/>
          <a:stretch/>
        </p:blipFill>
        <p:spPr>
          <a:xfrm>
            <a:off x="383050" y="802800"/>
            <a:ext cx="5099176" cy="3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738000" y="2736000"/>
            <a:ext cx="604800" cy="38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2"/>
          <p:cNvCxnSpPr/>
          <p:nvPr/>
        </p:nvCxnSpPr>
        <p:spPr>
          <a:xfrm flipH="1">
            <a:off x="4968000" y="2844000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/>
          <p:nvPr/>
        </p:nvCxnSpPr>
        <p:spPr>
          <a:xfrm flipH="1">
            <a:off x="1456975" y="2021650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/>
          <p:nvPr/>
        </p:nvSpPr>
        <p:spPr>
          <a:xfrm>
            <a:off x="435600" y="20216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11700" y="28054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PESQUISAR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457125" y="846725"/>
            <a:ext cx="358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Caso  o paciente não possua o  CNS, o motivo estará descrito em sua ficha, para pesquisar o registro, 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Nome completo, no campo “Nome”;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“Pesquisar”; </a:t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uma caixa com as informações cadastrais (Nome, Bairro, CNS, Cidade, Idade) do paciente. </a:t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motivo pelo qual, o paciente não possua o CNS se encontra na opção “CNS”.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13584" l="21830" r="21976" t="16927"/>
          <a:stretch/>
        </p:blipFill>
        <p:spPr>
          <a:xfrm>
            <a:off x="311700" y="953425"/>
            <a:ext cx="5074075" cy="35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2001800" y="3319250"/>
            <a:ext cx="1292100" cy="35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 flipH="1">
            <a:off x="1456975" y="2021650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311700" y="23240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87375" y="2795250"/>
            <a:ext cx="604800" cy="30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11700" y="28054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ATUALIZAR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5820925" y="790250"/>
            <a:ext cx="3111300" cy="4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encontrar o cadastro do paciente, é necessário </a:t>
            </a:r>
            <a:r>
              <a:rPr lang="pt-BR" sz="1600"/>
              <a:t>inseri</a:t>
            </a:r>
            <a:r>
              <a:rPr lang="pt-BR" sz="1600"/>
              <a:t>-lo na lista de espera para a triagem selecione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“Atualizar Cadastro”;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para a tela de cadastro, referente a ficha de cadastro do paciente.</a:t>
            </a:r>
            <a:endParaRPr sz="1600"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13929" l="21592" r="22149" t="13748"/>
          <a:stretch/>
        </p:blipFill>
        <p:spPr>
          <a:xfrm>
            <a:off x="311700" y="890625"/>
            <a:ext cx="5419475" cy="39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3583025" y="3850700"/>
            <a:ext cx="896400" cy="35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3880025" y="43510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178" name="Google Shape;178;p24"/>
          <p:cNvCxnSpPr/>
          <p:nvPr/>
        </p:nvCxnSpPr>
        <p:spPr>
          <a:xfrm flipH="1" rot="10800000">
            <a:off x="3143825" y="429782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5832750" y="744250"/>
            <a:ext cx="3162000" cy="4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Após selecionar a opção “Atualizar Cadastro”, você irá ser direcionado a tela “Verificar Cadastro”. </a:t>
            </a:r>
            <a:r>
              <a:rPr lang="pt-BR" sz="1500"/>
              <a:t>Para realizar um novo cadastro, é necessário preencher os campos ao lado : 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Digite o Número CNS (caso possua); 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Nome completo; 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Nome completo da mãe; 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Selecione a opção  do “Sexo”;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Selecione a opção de “Raça\Cor”;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Nesta tela é  permitido realizar mudanças no cadastro caso necessário.</a:t>
            </a:r>
            <a:endParaRPr sz="1500"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10541" l="21384" r="22605" t="15641"/>
          <a:stretch/>
        </p:blipFill>
        <p:spPr>
          <a:xfrm>
            <a:off x="311700" y="819525"/>
            <a:ext cx="5468638" cy="40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413425" y="18283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413425" y="44939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413425" y="29389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13425" y="34572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413425" y="39602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ATUALIZAR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5596200" y="898863"/>
            <a:ext cx="34485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selecionar a opção “Atualizar Cadastro”, você irá ser direcionado a tela “Verificar Cadastro”. Para realizar um novo cadastro, é necessário preencher os campos ao lado : 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Data de nascimento; 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País de nascimento; 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Município de nascimento; 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País de residência;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CEP;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Município de residência;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Bairro de residência;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9199" l="19878" r="21134" t="13687"/>
          <a:stretch/>
        </p:blipFill>
        <p:spPr>
          <a:xfrm>
            <a:off x="413275" y="1020250"/>
            <a:ext cx="5182925" cy="38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565825" y="12170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565825" y="17216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565825" y="21679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565825" y="31188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565825" y="26142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565825" y="40114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565825" y="45160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ATUALIZAR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5557500" y="840125"/>
            <a:ext cx="32733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a atualização do cadastro, para transferir o paciente para a lista de espera, </a:t>
            </a:r>
            <a:r>
              <a:rPr lang="pt-BR" sz="1600"/>
              <a:t>é necessário preencher os campos ao lado :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Logradouro de residência;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Número;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Complemento do endereço;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Nome completo do responsável;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Documento do responsável;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Órgão Emissor; 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Nesta tela é  permitido realizar mudanças no cadastro caso necessário.Em seguida é exibida a opção para a impressão da etiqueta.</a:t>
            </a:r>
            <a:endParaRPr sz="16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9796" l="22035" r="22970" t="14319"/>
          <a:stretch/>
        </p:blipFill>
        <p:spPr>
          <a:xfrm>
            <a:off x="311700" y="961925"/>
            <a:ext cx="5130686" cy="39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572225" y="4302325"/>
            <a:ext cx="896400" cy="35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311700" y="12043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311700" y="2208963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311700" y="1706663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311700" y="39999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311700" y="36373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311700" y="31849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11700" y="27533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 flipH="1" rot="10800000">
            <a:off x="52675" y="466322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ATUALIZAR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682100" y="1082975"/>
            <a:ext cx="32802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a atualização aparecerá a opção  “Imprimir a Etiqueta”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“Sim” para a impressão;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a tela para a impressão, com o Nome do paciente, data de nascimento e o horário de entrada na UPA.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3">
            <a:alphaModFix/>
          </a:blip>
          <a:srcRect b="8682" l="24861" r="20172" t="50915"/>
          <a:stretch/>
        </p:blipFill>
        <p:spPr>
          <a:xfrm>
            <a:off x="203625" y="1188600"/>
            <a:ext cx="5478476" cy="25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4030525" y="2517725"/>
            <a:ext cx="755400" cy="49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8"/>
          <p:cNvCxnSpPr/>
          <p:nvPr/>
        </p:nvCxnSpPr>
        <p:spPr>
          <a:xfrm flipH="1" rot="10800000">
            <a:off x="3447875" y="310697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4257025" y="32313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ATUALIZAR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6645500" y="962550"/>
            <a:ext cx="23124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a impressão da etiqueta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“Imprimir”;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a etiqueta será impressa, e você será redirecionado para a Página Inicial.</a:t>
            </a:r>
            <a:endParaRPr sz="1600"/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10019" l="2984" r="20480" t="8187"/>
          <a:stretch/>
        </p:blipFill>
        <p:spPr>
          <a:xfrm>
            <a:off x="237725" y="962550"/>
            <a:ext cx="6364549" cy="329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/>
          <p:nvPr/>
        </p:nvSpPr>
        <p:spPr>
          <a:xfrm>
            <a:off x="940100" y="1275075"/>
            <a:ext cx="551100" cy="31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9"/>
          <p:cNvCxnSpPr/>
          <p:nvPr/>
        </p:nvCxnSpPr>
        <p:spPr>
          <a:xfrm flipH="1" rot="10800000">
            <a:off x="3422550" y="1675400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9"/>
          <p:cNvSpPr/>
          <p:nvPr/>
        </p:nvSpPr>
        <p:spPr>
          <a:xfrm>
            <a:off x="1064450" y="17806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ATUALIZAR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5219150" y="910775"/>
            <a:ext cx="34515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a tela para a impressão, com o Nome do paciente, Data de nascimento e o Horário de entrada na UPA.</a:t>
            </a:r>
            <a:endParaRPr sz="1600"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59401" l="45348" r="28137" t="9116"/>
          <a:stretch/>
        </p:blipFill>
        <p:spPr>
          <a:xfrm>
            <a:off x="518675" y="994125"/>
            <a:ext cx="4523973" cy="339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5668525" y="752350"/>
            <a:ext cx="31638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  <a:p>
            <a:pPr indent="-332000" lvl="0" marL="46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“Pesquisar” cadastro do paciente;</a:t>
            </a:r>
            <a:endParaRPr sz="1600" strike="sngStrike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“Cadastrar novo Paciente”;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 Acessar a “Lista de Espera”;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“Pacientes do Dia”;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/>
              <a:t>Em seguida você será direcionado para a opção desejada.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28564" l="22666" r="22781" t="13115"/>
          <a:stretch/>
        </p:blipFill>
        <p:spPr>
          <a:xfrm>
            <a:off x="169850" y="907750"/>
            <a:ext cx="5356749" cy="32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/>
          <p:nvPr/>
        </p:nvSpPr>
        <p:spPr>
          <a:xfrm>
            <a:off x="6879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23708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14475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3178213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49712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ATENDIMENTO</a:t>
            </a: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16201" l="4539" r="49789" t="10155"/>
          <a:stretch/>
        </p:blipFill>
        <p:spPr>
          <a:xfrm>
            <a:off x="853073" y="2632562"/>
            <a:ext cx="642075" cy="112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>
            <a:off x="1918900" y="3111175"/>
            <a:ext cx="1049100" cy="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6634" l="15797" r="16286" t="6189"/>
          <a:stretch/>
        </p:blipFill>
        <p:spPr>
          <a:xfrm>
            <a:off x="3196063" y="1612125"/>
            <a:ext cx="2072475" cy="2664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/>
          <p:nvPr/>
        </p:nvCxnSpPr>
        <p:spPr>
          <a:xfrm>
            <a:off x="5496600" y="3111175"/>
            <a:ext cx="1049100" cy="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79" name="Google Shape;79;p14"/>
          <p:cNvPicPr preferRelativeResize="0"/>
          <p:nvPr/>
        </p:nvPicPr>
        <p:blipFill rotWithShape="1">
          <a:blip r:embed="rId5">
            <a:alphaModFix/>
          </a:blip>
          <a:srcRect b="6568" l="0" r="0" t="0"/>
          <a:stretch/>
        </p:blipFill>
        <p:spPr>
          <a:xfrm>
            <a:off x="7057300" y="2694548"/>
            <a:ext cx="1108127" cy="11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464175" y="1279575"/>
            <a:ext cx="8520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NOVO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6072800" y="983325"/>
            <a:ext cx="29175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o </a:t>
            </a:r>
            <a:r>
              <a:rPr lang="pt-BR" sz="1600"/>
              <a:t>paciente que</a:t>
            </a:r>
            <a:r>
              <a:rPr lang="pt-BR" sz="1600"/>
              <a:t> não possua </a:t>
            </a:r>
            <a:r>
              <a:rPr lang="pt-BR" sz="1600"/>
              <a:t>cadastro</a:t>
            </a:r>
            <a:r>
              <a:rPr lang="pt-BR" sz="1600"/>
              <a:t>, é necessário realizar um novo cadastro, para isso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2,  “Cadastrar Novo Paciente”.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para o “Sistema de Cadastramento do SUS”. </a:t>
            </a:r>
            <a:endParaRPr sz="1600"/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29413" l="22877" r="22676" t="15298"/>
          <a:stretch/>
        </p:blipFill>
        <p:spPr>
          <a:xfrm>
            <a:off x="311700" y="1076375"/>
            <a:ext cx="5631424" cy="31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/>
          <p:nvPr/>
        </p:nvSpPr>
        <p:spPr>
          <a:xfrm>
            <a:off x="1647950" y="36900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1199450" y="3209275"/>
            <a:ext cx="1199400" cy="39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NOVO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5262350" y="785225"/>
            <a:ext cx="37323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 novo cadastro, é necessário preencher os campos ao lado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Número CNS (caso possua);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Nome completo;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Nome completo da mãe;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 do “Sexo”;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de “Raça\Cor”;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Data de Nascimento.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“AVANÇAR”.</a:t>
            </a:r>
            <a:endParaRPr sz="1600"/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5513" l="21606" r="22692" t="12324"/>
          <a:stretch/>
        </p:blipFill>
        <p:spPr>
          <a:xfrm>
            <a:off x="421425" y="915800"/>
            <a:ext cx="4689649" cy="3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/>
          <p:nvPr/>
        </p:nvSpPr>
        <p:spPr>
          <a:xfrm>
            <a:off x="1069750" y="4516775"/>
            <a:ext cx="540300" cy="3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413425" y="18283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413425" y="42868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413425" y="2453163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413425" y="2925538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413425" y="33979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413425" y="38703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cxnSp>
        <p:nvCxnSpPr>
          <p:cNvPr id="283" name="Google Shape;283;p33"/>
          <p:cNvCxnSpPr/>
          <p:nvPr/>
        </p:nvCxnSpPr>
        <p:spPr>
          <a:xfrm flipH="1" rot="10800000">
            <a:off x="696775" y="4873400"/>
            <a:ext cx="289200" cy="19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NOVO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5262350" y="785225"/>
            <a:ext cx="37323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 novo cadastro, é necessário preencher os campos ao lado, caso o paciente não possua o CNS :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“O paciente não possui CNS”;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Clique em “AVANÇAR”</a:t>
            </a:r>
            <a:endParaRPr sz="1600"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a página será atualizada com a opção de “Justificativa da ausência do CNS”.</a:t>
            </a:r>
            <a:endParaRPr sz="1600"/>
          </a:p>
        </p:txBody>
      </p:sp>
      <p:pic>
        <p:nvPicPr>
          <p:cNvPr id="290" name="Google Shape;290;p34"/>
          <p:cNvPicPr preferRelativeResize="0"/>
          <p:nvPr/>
        </p:nvPicPr>
        <p:blipFill rotWithShape="1">
          <a:blip r:embed="rId3">
            <a:alphaModFix/>
          </a:blip>
          <a:srcRect b="5513" l="21606" r="22692" t="12324"/>
          <a:stretch/>
        </p:blipFill>
        <p:spPr>
          <a:xfrm>
            <a:off x="421425" y="915800"/>
            <a:ext cx="4689649" cy="3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680750" y="2043400"/>
            <a:ext cx="1102200" cy="3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4"/>
          <p:cNvCxnSpPr/>
          <p:nvPr/>
        </p:nvCxnSpPr>
        <p:spPr>
          <a:xfrm flipH="1" rot="10800000">
            <a:off x="899475" y="4885350"/>
            <a:ext cx="289200" cy="19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4"/>
          <p:cNvSpPr/>
          <p:nvPr/>
        </p:nvSpPr>
        <p:spPr>
          <a:xfrm>
            <a:off x="413425" y="1835613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1069750" y="4516775"/>
            <a:ext cx="540300" cy="3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NOVO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5262350" y="785225"/>
            <a:ext cx="37323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 novo cadastro, é necessário preencher os campos ao lado :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“Justificativa de ausência do CNS”;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Nome completo;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Nome completo da mãe;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 do “Sexo”;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de “Raça\Cor”;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Data de Nascimento.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“AVANÇAR”.</a:t>
            </a:r>
            <a:endParaRPr sz="1600"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8244" l="20683" r="22430" t="13238"/>
          <a:stretch/>
        </p:blipFill>
        <p:spPr>
          <a:xfrm>
            <a:off x="311700" y="932324"/>
            <a:ext cx="4828301" cy="37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/>
          <p:nvPr/>
        </p:nvSpPr>
        <p:spPr>
          <a:xfrm>
            <a:off x="1037325" y="4235825"/>
            <a:ext cx="540300" cy="3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flipH="1" rot="10800000">
            <a:off x="378200" y="1798725"/>
            <a:ext cx="360000" cy="36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5"/>
          <p:cNvSpPr/>
          <p:nvPr/>
        </p:nvSpPr>
        <p:spPr>
          <a:xfrm>
            <a:off x="407000" y="14963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407000" y="2141363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413425" y="26396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407000" y="30708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413425" y="35021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407000" y="39334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cxnSp>
        <p:nvCxnSpPr>
          <p:cNvPr id="310" name="Google Shape;310;p35"/>
          <p:cNvCxnSpPr/>
          <p:nvPr/>
        </p:nvCxnSpPr>
        <p:spPr>
          <a:xfrm flipH="1" rot="10800000">
            <a:off x="798125" y="4678850"/>
            <a:ext cx="290400" cy="31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NOVO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5262350" y="785225"/>
            <a:ext cx="37323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 novo cadastro, é necessário preencher os campos ao lado :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uma opção dentre as “Justificativa ausência do CNS”;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Nome completo;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Nome completo da mãe;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 do “Sexo”;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de “Raça\Cor”;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Data de Nascimento.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“AVANÇAR”.</a:t>
            </a:r>
            <a:endParaRPr sz="1600"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7083" l="20683" r="22430" t="14213"/>
          <a:stretch/>
        </p:blipFill>
        <p:spPr>
          <a:xfrm>
            <a:off x="311700" y="961700"/>
            <a:ext cx="4793082" cy="3727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6"/>
          <p:cNvCxnSpPr/>
          <p:nvPr/>
        </p:nvCxnSpPr>
        <p:spPr>
          <a:xfrm flipH="1" rot="10800000">
            <a:off x="344100" y="2131125"/>
            <a:ext cx="295200" cy="2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6"/>
          <p:cNvSpPr/>
          <p:nvPr/>
        </p:nvSpPr>
        <p:spPr>
          <a:xfrm>
            <a:off x="1027625" y="4190750"/>
            <a:ext cx="540300" cy="3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340500" y="15343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340500" y="25717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340500" y="34890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340500" y="30303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340500" y="39476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cxnSp>
        <p:nvCxnSpPr>
          <p:cNvPr id="325" name="Google Shape;325;p36"/>
          <p:cNvCxnSpPr/>
          <p:nvPr/>
        </p:nvCxnSpPr>
        <p:spPr>
          <a:xfrm flipH="1" rot="10800000">
            <a:off x="838550" y="4627225"/>
            <a:ext cx="295200" cy="2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NOVO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5348800" y="918475"/>
            <a:ext cx="3645900" cy="4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 novo cadastro, é necessário preencher os campos ao lado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País de nascimento;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Município de nascimento;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País de residência;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CEP;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Município de Residência;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Bairro de Residência;</a:t>
            </a:r>
            <a:endParaRPr sz="1600"/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8287" l="21418" r="22052" t="15049"/>
          <a:stretch/>
        </p:blipFill>
        <p:spPr>
          <a:xfrm>
            <a:off x="313200" y="961700"/>
            <a:ext cx="4873526" cy="38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/>
          <p:nvPr/>
        </p:nvSpPr>
        <p:spPr>
          <a:xfrm>
            <a:off x="313200" y="20650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313200" y="45057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313200" y="35353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313200" y="39664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13200" y="3015738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13200" y="2540388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NOVO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5897850" y="1028950"/>
            <a:ext cx="30927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 novo cadastro, é necessário preencher os campos ao lado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</a:t>
            </a:r>
            <a:r>
              <a:rPr lang="pt-BR" sz="1600"/>
              <a:t>Logradouro de residência;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Número;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Complemento do endereço (caso seja necessário;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“AVANÇAR”.</a:t>
            </a:r>
            <a:endParaRPr sz="1600"/>
          </a:p>
        </p:txBody>
      </p:sp>
      <p:pic>
        <p:nvPicPr>
          <p:cNvPr id="345" name="Google Shape;345;p38"/>
          <p:cNvPicPr preferRelativeResize="0"/>
          <p:nvPr/>
        </p:nvPicPr>
        <p:blipFill rotWithShape="1">
          <a:blip r:embed="rId3">
            <a:alphaModFix/>
          </a:blip>
          <a:srcRect b="8915" l="22420" r="23369" t="43763"/>
          <a:stretch/>
        </p:blipFill>
        <p:spPr>
          <a:xfrm>
            <a:off x="311700" y="1082975"/>
            <a:ext cx="5586151" cy="312042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/>
          <p:nvPr/>
        </p:nvSpPr>
        <p:spPr>
          <a:xfrm>
            <a:off x="1026550" y="2993175"/>
            <a:ext cx="615900" cy="44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311700" y="13555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311700" y="26378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311700" y="20398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350" name="Google Shape;350;p38"/>
          <p:cNvCxnSpPr/>
          <p:nvPr/>
        </p:nvCxnSpPr>
        <p:spPr>
          <a:xfrm flipH="1" rot="10800000">
            <a:off x="870700" y="3550025"/>
            <a:ext cx="295200" cy="2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NOVO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5824250" y="792000"/>
            <a:ext cx="32592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r>
              <a:rPr lang="pt-BR" sz="1600"/>
              <a:t>Para realizar um novo cadastro, é necessário preencher os campos ao lado :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</a:t>
            </a:r>
            <a:r>
              <a:rPr lang="pt-BR" sz="1600"/>
              <a:t>Nome completo do responsável;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Documento do responsável;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Órgão emissor;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“CADASTRAR E IMPRIMIR ETIQUETA”.</a:t>
            </a:r>
            <a:endParaRPr sz="1600"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encaminhado para a Página de impressão.</a:t>
            </a:r>
            <a:endParaRPr sz="1600"/>
          </a:p>
        </p:txBody>
      </p:sp>
      <p:pic>
        <p:nvPicPr>
          <p:cNvPr id="357" name="Google Shape;357;p39"/>
          <p:cNvPicPr preferRelativeResize="0"/>
          <p:nvPr/>
        </p:nvPicPr>
        <p:blipFill rotWithShape="1">
          <a:blip r:embed="rId3">
            <a:alphaModFix/>
          </a:blip>
          <a:srcRect b="17867" l="22380" r="22644" t="15287"/>
          <a:stretch/>
        </p:blipFill>
        <p:spPr>
          <a:xfrm>
            <a:off x="311700" y="940100"/>
            <a:ext cx="5512551" cy="32632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9"/>
          <p:cNvSpPr/>
          <p:nvPr/>
        </p:nvSpPr>
        <p:spPr>
          <a:xfrm>
            <a:off x="1080575" y="3349750"/>
            <a:ext cx="1350600" cy="3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9"/>
          <p:cNvCxnSpPr/>
          <p:nvPr/>
        </p:nvCxnSpPr>
        <p:spPr>
          <a:xfrm flipH="1" rot="10800000">
            <a:off x="1080575" y="3841400"/>
            <a:ext cx="295200" cy="2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9"/>
          <p:cNvSpPr/>
          <p:nvPr/>
        </p:nvSpPr>
        <p:spPr>
          <a:xfrm>
            <a:off x="313200" y="20650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313200" y="26481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313200" y="31046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NOVO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5727000" y="950875"/>
            <a:ext cx="32094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a atualização aparecerá a opção  “Imprimir a Etiqueta”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“Sim” para a impressão;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a tela para a impressão, com o Nome do paciente, data de nascimento e o horário de entrada na UPA.</a:t>
            </a:r>
            <a:endParaRPr sz="1600"/>
          </a:p>
        </p:txBody>
      </p:sp>
      <p:pic>
        <p:nvPicPr>
          <p:cNvPr id="369" name="Google Shape;369;p40"/>
          <p:cNvPicPr preferRelativeResize="0"/>
          <p:nvPr/>
        </p:nvPicPr>
        <p:blipFill rotWithShape="1">
          <a:blip r:embed="rId3">
            <a:alphaModFix/>
          </a:blip>
          <a:srcRect b="8682" l="24861" r="20172" t="50915"/>
          <a:stretch/>
        </p:blipFill>
        <p:spPr>
          <a:xfrm>
            <a:off x="192825" y="950875"/>
            <a:ext cx="5478476" cy="25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0"/>
          <p:cNvSpPr/>
          <p:nvPr/>
        </p:nvSpPr>
        <p:spPr>
          <a:xfrm>
            <a:off x="3998100" y="2323225"/>
            <a:ext cx="767100" cy="45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40"/>
          <p:cNvCxnSpPr/>
          <p:nvPr/>
        </p:nvCxnSpPr>
        <p:spPr>
          <a:xfrm flipH="1" rot="10800000">
            <a:off x="3855025" y="2941925"/>
            <a:ext cx="295200" cy="2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40"/>
          <p:cNvSpPr/>
          <p:nvPr/>
        </p:nvSpPr>
        <p:spPr>
          <a:xfrm>
            <a:off x="3552625" y="24205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ATUALIZAR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6645500" y="962550"/>
            <a:ext cx="23124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a impressão da etiqueta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“Imprimir”;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a etiqueta será impressa, e você será redirecionado para a Página Inicial.</a:t>
            </a:r>
            <a:endParaRPr sz="1600"/>
          </a:p>
        </p:txBody>
      </p:sp>
      <p:pic>
        <p:nvPicPr>
          <p:cNvPr id="379" name="Google Shape;379;p41"/>
          <p:cNvPicPr preferRelativeResize="0"/>
          <p:nvPr/>
        </p:nvPicPr>
        <p:blipFill rotWithShape="1">
          <a:blip r:embed="rId3">
            <a:alphaModFix/>
          </a:blip>
          <a:srcRect b="10019" l="2984" r="20480" t="8187"/>
          <a:stretch/>
        </p:blipFill>
        <p:spPr>
          <a:xfrm>
            <a:off x="237725" y="962550"/>
            <a:ext cx="6364549" cy="329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940100" y="1275075"/>
            <a:ext cx="551100" cy="31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41"/>
          <p:cNvCxnSpPr/>
          <p:nvPr/>
        </p:nvCxnSpPr>
        <p:spPr>
          <a:xfrm flipH="1" rot="10800000">
            <a:off x="665000" y="1780675"/>
            <a:ext cx="275100" cy="25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FLUXOGRAMA  DO PROCESSO :</a:t>
            </a:r>
            <a:endParaRPr b="0">
              <a:solidFill>
                <a:srgbClr val="000000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3220" l="14894" r="14880" t="18032"/>
          <a:stretch/>
        </p:blipFill>
        <p:spPr>
          <a:xfrm>
            <a:off x="390700" y="1014425"/>
            <a:ext cx="7148923" cy="39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ATUALIZAR CADASTRO DO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42"/>
          <p:cNvSpPr txBox="1"/>
          <p:nvPr/>
        </p:nvSpPr>
        <p:spPr>
          <a:xfrm>
            <a:off x="5219150" y="910775"/>
            <a:ext cx="34515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a tela para a impressão, com o Nome do paciente, Data de nascimento e o Horário de entrada na UPA.</a:t>
            </a:r>
            <a:endParaRPr sz="1600"/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59401" l="45348" r="28137" t="9116"/>
          <a:stretch/>
        </p:blipFill>
        <p:spPr>
          <a:xfrm>
            <a:off x="518675" y="994125"/>
            <a:ext cx="4523973" cy="339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5668525" y="752350"/>
            <a:ext cx="31638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  <a:p>
            <a:pPr indent="-332000" lvl="0" marL="46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“Pesquisar” cadastro do paciente;</a:t>
            </a:r>
            <a:endParaRPr sz="1600" strike="sngStrike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“Cadastrar novo Paciente”;</a:t>
            </a:r>
            <a:endParaRPr sz="1600" strike="sngStrike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 Acessar a “Lista de Espera”;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“Pacientes do Dia”;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/>
              <a:t>Em seguida você será direcionado para a opção desejada.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395" name="Google Shape;395;p43"/>
          <p:cNvPicPr preferRelativeResize="0"/>
          <p:nvPr/>
        </p:nvPicPr>
        <p:blipFill rotWithShape="1">
          <a:blip r:embed="rId3">
            <a:alphaModFix/>
          </a:blip>
          <a:srcRect b="28564" l="22666" r="22781" t="13115"/>
          <a:stretch/>
        </p:blipFill>
        <p:spPr>
          <a:xfrm>
            <a:off x="169850" y="907750"/>
            <a:ext cx="5356749" cy="32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/>
          <p:nvPr/>
        </p:nvSpPr>
        <p:spPr>
          <a:xfrm>
            <a:off x="6879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7" name="Google Shape;397;p43"/>
          <p:cNvSpPr/>
          <p:nvPr/>
        </p:nvSpPr>
        <p:spPr>
          <a:xfrm>
            <a:off x="23708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8" name="Google Shape;398;p43"/>
          <p:cNvSpPr/>
          <p:nvPr/>
        </p:nvSpPr>
        <p:spPr>
          <a:xfrm>
            <a:off x="14475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9" name="Google Shape;399;p43"/>
          <p:cNvSpPr/>
          <p:nvPr/>
        </p:nvSpPr>
        <p:spPr>
          <a:xfrm>
            <a:off x="3178213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49712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3"/>
          <p:cNvSpPr/>
          <p:nvPr/>
        </p:nvSpPr>
        <p:spPr>
          <a:xfrm>
            <a:off x="125672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4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CONSULTAR LISTA DE ESPERA</a:t>
            </a: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5759425" y="788850"/>
            <a:ext cx="32166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consultar a lista de espera, volte para a</a:t>
            </a:r>
            <a:r>
              <a:rPr lang="pt-BR" sz="1600"/>
              <a:t> Página Inicial do sistema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“Lista de Espera”;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encaminhado para a página referente a Lista de Espera.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8" name="Google Shape;408;p44"/>
          <p:cNvSpPr/>
          <p:nvPr/>
        </p:nvSpPr>
        <p:spPr>
          <a:xfrm>
            <a:off x="2074725" y="2959200"/>
            <a:ext cx="763500" cy="36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44"/>
          <p:cNvPicPr preferRelativeResize="0"/>
          <p:nvPr/>
        </p:nvPicPr>
        <p:blipFill rotWithShape="1">
          <a:blip r:embed="rId3">
            <a:alphaModFix/>
          </a:blip>
          <a:srcRect b="28564" l="22571" r="22522" t="13115"/>
          <a:stretch/>
        </p:blipFill>
        <p:spPr>
          <a:xfrm>
            <a:off x="311700" y="889250"/>
            <a:ext cx="5392025" cy="32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4"/>
          <p:cNvSpPr/>
          <p:nvPr/>
        </p:nvSpPr>
        <p:spPr>
          <a:xfrm>
            <a:off x="2485325" y="3555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1" name="Google Shape;411;p44"/>
          <p:cNvSpPr/>
          <p:nvPr/>
        </p:nvSpPr>
        <p:spPr>
          <a:xfrm>
            <a:off x="2215175" y="3036400"/>
            <a:ext cx="831900" cy="45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4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CONSULTAR LISTA DE ESPERA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5932325" y="932400"/>
            <a:ext cx="29715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Esta é a tela de </a:t>
            </a:r>
            <a:r>
              <a:rPr lang="pt-BR" sz="1600"/>
              <a:t>visualização</a:t>
            </a:r>
            <a:r>
              <a:rPr lang="pt-BR" sz="1600"/>
              <a:t> da Lista de Espera, nela é possível visualizar quantos pacientes aguardam, e poderá retirar o paciente da lista, para isso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“Retirar Paciente da Lista” 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 a página será atualizada.</a:t>
            </a:r>
            <a:endParaRPr sz="1600"/>
          </a:p>
        </p:txBody>
      </p:sp>
      <p:pic>
        <p:nvPicPr>
          <p:cNvPr id="418" name="Google Shape;418;p45"/>
          <p:cNvPicPr preferRelativeResize="0"/>
          <p:nvPr/>
        </p:nvPicPr>
        <p:blipFill rotWithShape="1">
          <a:blip r:embed="rId3">
            <a:alphaModFix/>
          </a:blip>
          <a:srcRect b="15979" l="22535" r="22353" t="14633"/>
          <a:stretch/>
        </p:blipFill>
        <p:spPr>
          <a:xfrm>
            <a:off x="311700" y="962550"/>
            <a:ext cx="5535152" cy="33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5"/>
          <p:cNvSpPr/>
          <p:nvPr/>
        </p:nvSpPr>
        <p:spPr>
          <a:xfrm>
            <a:off x="659150" y="2280000"/>
            <a:ext cx="1242600" cy="33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45"/>
          <p:cNvCxnSpPr/>
          <p:nvPr/>
        </p:nvCxnSpPr>
        <p:spPr>
          <a:xfrm flipH="1" rot="10800000">
            <a:off x="311700" y="2680150"/>
            <a:ext cx="275100" cy="25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5"/>
          <p:cNvSpPr/>
          <p:nvPr/>
        </p:nvSpPr>
        <p:spPr>
          <a:xfrm>
            <a:off x="298050" y="19081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4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CONSULTAR LISTA DE ESPERA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5714525" y="932275"/>
            <a:ext cx="3117600" cy="4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a página ter sido atualizada, o cadastro do paciente não estará presente na página, para voltar à página inicial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voltar;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para a Página Inicial.</a:t>
            </a:r>
            <a:endParaRPr sz="1600"/>
          </a:p>
        </p:txBody>
      </p:sp>
      <p:pic>
        <p:nvPicPr>
          <p:cNvPr id="428" name="Google Shape;428;p46"/>
          <p:cNvPicPr preferRelativeResize="0"/>
          <p:nvPr/>
        </p:nvPicPr>
        <p:blipFill rotWithShape="1">
          <a:blip r:embed="rId3">
            <a:alphaModFix/>
          </a:blip>
          <a:srcRect b="34116" l="22530" r="22260" t="13461"/>
          <a:stretch/>
        </p:blipFill>
        <p:spPr>
          <a:xfrm>
            <a:off x="311700" y="932275"/>
            <a:ext cx="5402824" cy="32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6"/>
          <p:cNvSpPr/>
          <p:nvPr/>
        </p:nvSpPr>
        <p:spPr>
          <a:xfrm>
            <a:off x="594300" y="3328150"/>
            <a:ext cx="583500" cy="37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46"/>
          <p:cNvCxnSpPr/>
          <p:nvPr/>
        </p:nvCxnSpPr>
        <p:spPr>
          <a:xfrm flipH="1" rot="10800000">
            <a:off x="248350" y="2718125"/>
            <a:ext cx="275100" cy="25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46"/>
          <p:cNvSpPr/>
          <p:nvPr/>
        </p:nvSpPr>
        <p:spPr>
          <a:xfrm>
            <a:off x="234700" y="33661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5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PACIENTES ATENDIDOS NO DIA</a:t>
            </a: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47"/>
          <p:cNvSpPr txBox="1"/>
          <p:nvPr/>
        </p:nvSpPr>
        <p:spPr>
          <a:xfrm>
            <a:off x="5703725" y="821225"/>
            <a:ext cx="3128700" cy="3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conferir os pacientes que passaram pela UPA no dia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4, “Pacientes dia Dia”.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para a página referente a Lista de Pacientes do Dia.</a:t>
            </a:r>
            <a:endParaRPr sz="1600"/>
          </a:p>
        </p:txBody>
      </p:sp>
      <p:pic>
        <p:nvPicPr>
          <p:cNvPr id="438" name="Google Shape;438;p47"/>
          <p:cNvPicPr preferRelativeResize="0"/>
          <p:nvPr/>
        </p:nvPicPr>
        <p:blipFill rotWithShape="1">
          <a:blip r:embed="rId3">
            <a:alphaModFix/>
          </a:blip>
          <a:srcRect b="28564" l="22571" r="22522" t="13115"/>
          <a:stretch/>
        </p:blipFill>
        <p:spPr>
          <a:xfrm>
            <a:off x="311700" y="961775"/>
            <a:ext cx="5392025" cy="32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7"/>
          <p:cNvSpPr/>
          <p:nvPr/>
        </p:nvSpPr>
        <p:spPr>
          <a:xfrm>
            <a:off x="3225613" y="35767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2949925" y="3122825"/>
            <a:ext cx="886200" cy="37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48"/>
          <p:cNvSpPr txBox="1"/>
          <p:nvPr/>
        </p:nvSpPr>
        <p:spPr>
          <a:xfrm>
            <a:off x="5668525" y="752350"/>
            <a:ext cx="31638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  <a:p>
            <a:pPr indent="-332000" lvl="0" marL="46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“Pesquisar” cadastro do paciente;</a:t>
            </a:r>
            <a:endParaRPr sz="1600" strike="sngStrike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“Cadastrar novo Paciente”;</a:t>
            </a:r>
            <a:endParaRPr sz="1600" strike="sngStrike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Acessar a “Lista de Espera”;</a:t>
            </a:r>
            <a:endParaRPr sz="1600" strike="sngStrike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“Pacientes do Dia”;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/>
              <a:t>Em seguida você será direcionado para a opção desejada.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447" name="Google Shape;447;p48"/>
          <p:cNvPicPr preferRelativeResize="0"/>
          <p:nvPr/>
        </p:nvPicPr>
        <p:blipFill rotWithShape="1">
          <a:blip r:embed="rId3">
            <a:alphaModFix/>
          </a:blip>
          <a:srcRect b="28564" l="22666" r="22781" t="13115"/>
          <a:stretch/>
        </p:blipFill>
        <p:spPr>
          <a:xfrm>
            <a:off x="169850" y="907750"/>
            <a:ext cx="5356749" cy="32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8"/>
          <p:cNvSpPr/>
          <p:nvPr/>
        </p:nvSpPr>
        <p:spPr>
          <a:xfrm>
            <a:off x="6879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49" name="Google Shape;449;p48"/>
          <p:cNvSpPr/>
          <p:nvPr/>
        </p:nvSpPr>
        <p:spPr>
          <a:xfrm>
            <a:off x="23708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50" name="Google Shape;450;p48"/>
          <p:cNvSpPr/>
          <p:nvPr/>
        </p:nvSpPr>
        <p:spPr>
          <a:xfrm>
            <a:off x="14475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51" name="Google Shape;451;p48"/>
          <p:cNvSpPr/>
          <p:nvPr/>
        </p:nvSpPr>
        <p:spPr>
          <a:xfrm>
            <a:off x="3178213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sp>
        <p:nvSpPr>
          <p:cNvPr id="452" name="Google Shape;452;p48"/>
          <p:cNvSpPr/>
          <p:nvPr/>
        </p:nvSpPr>
        <p:spPr>
          <a:xfrm>
            <a:off x="49712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8"/>
          <p:cNvSpPr/>
          <p:nvPr/>
        </p:nvSpPr>
        <p:spPr>
          <a:xfrm>
            <a:off x="125672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8"/>
          <p:cNvSpPr/>
          <p:nvPr/>
        </p:nvSpPr>
        <p:spPr>
          <a:xfrm>
            <a:off x="221747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5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PACIENTES ATENDIDOS NO DIA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49"/>
          <p:cNvSpPr txBox="1"/>
          <p:nvPr/>
        </p:nvSpPr>
        <p:spPr>
          <a:xfrm>
            <a:off x="5927275" y="961250"/>
            <a:ext cx="31062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Esta tela é a página referente a “</a:t>
            </a:r>
            <a:r>
              <a:rPr lang="pt-BR" sz="1600"/>
              <a:t>Lista de Pacientes do Dia”. Os dados que compõem essa tabela são: Nome, Principal Queixa, Data de entrada.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voltar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“Voltar”.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para a Página Inicial.</a:t>
            </a:r>
            <a:endParaRPr sz="1600"/>
          </a:p>
        </p:txBody>
      </p:sp>
      <p:pic>
        <p:nvPicPr>
          <p:cNvPr id="461" name="Google Shape;461;p49"/>
          <p:cNvPicPr preferRelativeResize="0"/>
          <p:nvPr/>
        </p:nvPicPr>
        <p:blipFill rotWithShape="1">
          <a:blip r:embed="rId3">
            <a:alphaModFix/>
          </a:blip>
          <a:srcRect b="47894" l="22236" r="21991" t="14440"/>
          <a:stretch/>
        </p:blipFill>
        <p:spPr>
          <a:xfrm>
            <a:off x="311700" y="1026075"/>
            <a:ext cx="5615575" cy="266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9"/>
          <p:cNvSpPr/>
          <p:nvPr/>
        </p:nvSpPr>
        <p:spPr>
          <a:xfrm>
            <a:off x="648350" y="2787875"/>
            <a:ext cx="572700" cy="45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49"/>
          <p:cNvCxnSpPr/>
          <p:nvPr/>
        </p:nvCxnSpPr>
        <p:spPr>
          <a:xfrm flipH="1" rot="10800000">
            <a:off x="2870775" y="2787875"/>
            <a:ext cx="275100" cy="25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9"/>
          <p:cNvCxnSpPr/>
          <p:nvPr/>
        </p:nvCxnSpPr>
        <p:spPr>
          <a:xfrm flipH="1" rot="10800000">
            <a:off x="4399025" y="2787875"/>
            <a:ext cx="275100" cy="25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5668525" y="752350"/>
            <a:ext cx="31638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  <a:p>
            <a:pPr indent="-332000" lvl="0" marL="46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“Pesquisar” cadastro do paciente;</a:t>
            </a:r>
            <a:endParaRPr sz="1600" strike="sngStrike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“Cadastrar novo Paciente”;</a:t>
            </a:r>
            <a:endParaRPr sz="1600" strike="sngStrike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Acessar a “Lista de Espera”;</a:t>
            </a:r>
            <a:endParaRPr sz="1600" strike="sngStrike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“Pacientes do Dia”;</a:t>
            </a:r>
            <a:endParaRPr sz="1600" strike="sngStrike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471" name="Google Shape;471;p50"/>
          <p:cNvPicPr preferRelativeResize="0"/>
          <p:nvPr/>
        </p:nvPicPr>
        <p:blipFill rotWithShape="1">
          <a:blip r:embed="rId3">
            <a:alphaModFix/>
          </a:blip>
          <a:srcRect b="28564" l="22666" r="22781" t="13115"/>
          <a:stretch/>
        </p:blipFill>
        <p:spPr>
          <a:xfrm>
            <a:off x="169850" y="907750"/>
            <a:ext cx="5356749" cy="32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0"/>
          <p:cNvSpPr/>
          <p:nvPr/>
        </p:nvSpPr>
        <p:spPr>
          <a:xfrm>
            <a:off x="6879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73" name="Google Shape;473;p50"/>
          <p:cNvSpPr/>
          <p:nvPr/>
        </p:nvSpPr>
        <p:spPr>
          <a:xfrm>
            <a:off x="23708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74" name="Google Shape;474;p50"/>
          <p:cNvSpPr/>
          <p:nvPr/>
        </p:nvSpPr>
        <p:spPr>
          <a:xfrm>
            <a:off x="14475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75" name="Google Shape;475;p50"/>
          <p:cNvSpPr/>
          <p:nvPr/>
        </p:nvSpPr>
        <p:spPr>
          <a:xfrm>
            <a:off x="3178213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sp>
        <p:nvSpPr>
          <p:cNvPr id="476" name="Google Shape;476;p50"/>
          <p:cNvSpPr/>
          <p:nvPr/>
        </p:nvSpPr>
        <p:spPr>
          <a:xfrm>
            <a:off x="49712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0"/>
          <p:cNvSpPr/>
          <p:nvPr/>
        </p:nvSpPr>
        <p:spPr>
          <a:xfrm>
            <a:off x="125672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0"/>
          <p:cNvSpPr/>
          <p:nvPr/>
        </p:nvSpPr>
        <p:spPr>
          <a:xfrm>
            <a:off x="298742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0"/>
          <p:cNvSpPr/>
          <p:nvPr/>
        </p:nvSpPr>
        <p:spPr>
          <a:xfrm>
            <a:off x="2217475" y="3366275"/>
            <a:ext cx="684000" cy="66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29982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ATENDIMENTO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991050"/>
            <a:ext cx="82941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O(a)  Recepcionista realizar o primeiro contato com o paciente, ao chegar a UPA 24h, portanto o(a) recepcionista possui o primeiro contato com o Sistema.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Sua principal função é cadastrar o paciente no sistema, o qual é encaminhado automaticamente para a triagem, após finalizado o registro 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Atendimento 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preenche o cadastro ou atualiza o cadastro 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 o paciente para a lista de espera para triagem ; 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27483" l="35542" r="19620" t="44363"/>
          <a:stretch/>
        </p:blipFill>
        <p:spPr>
          <a:xfrm>
            <a:off x="5906875" y="3862650"/>
            <a:ext cx="3237126" cy="11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FUNCIONALIDADES DO SISTEMA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44600" y="1016150"/>
            <a:ext cx="82548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/>
              <a:t>O perfil associado o(a) </a:t>
            </a:r>
            <a:r>
              <a:rPr lang="pt-BR" sz="1800"/>
              <a:t>Recepcionista</a:t>
            </a:r>
            <a:r>
              <a:rPr lang="pt-BR" sz="1800"/>
              <a:t> possui as seguintes funcionalidades no Sistema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realiza a pesquisa do cadastro do pacientes;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realiza a </a:t>
            </a:r>
            <a:r>
              <a:rPr lang="pt-BR" sz="1800"/>
              <a:t>atualização do</a:t>
            </a:r>
            <a:r>
              <a:rPr lang="pt-BR" sz="1800"/>
              <a:t> cadastro do paciente :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 sz="1800"/>
              <a:t>esse processo adiciona automaticamente o</a:t>
            </a:r>
            <a:r>
              <a:rPr lang="pt-BR" sz="1800"/>
              <a:t> paciente à lista de espera para a triagem;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realiza novo cadastro do paciente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 sz="1800"/>
              <a:t>adiciona pacientes à lista de triagem;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27483" l="35542" r="19620" t="44363"/>
          <a:stretch/>
        </p:blipFill>
        <p:spPr>
          <a:xfrm>
            <a:off x="5906875" y="3862650"/>
            <a:ext cx="3237126" cy="11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44600" y="556800"/>
            <a:ext cx="8254800" cy="30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pt-BR" sz="1800"/>
              <a:t>consulta a lista de espera para a triagem;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pt-BR" sz="1800"/>
              <a:t>retira os pacientes da lista de espera para a triagem (caso seja necessário);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pt-BR" sz="1800"/>
              <a:t>consulta quais foram os pacientes atendidos no dia vigente;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27483" l="35542" r="19620" t="44363"/>
          <a:stretch/>
        </p:blipFill>
        <p:spPr>
          <a:xfrm>
            <a:off x="5906875" y="3862650"/>
            <a:ext cx="3237126" cy="11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LOGIN AO SISTEMA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607675" y="779850"/>
            <a:ext cx="32868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600"/>
              <a:t>Essa é a página de login do sistema. </a:t>
            </a:r>
            <a:r>
              <a:rPr lang="pt-BR" sz="1600"/>
              <a:t>Através desta é possível acessar a  tela</a:t>
            </a:r>
            <a:r>
              <a:rPr lang="pt-BR" sz="1600"/>
              <a:t> de inicial do(a) recepcionista. 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600"/>
              <a:t>Para que seja permitido o acesso é necessário inserir na Página de Login :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Nome do Usuário;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Senha;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Selecionar a opção “ENTRAR”;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para a Tela Inicial.</a:t>
            </a:r>
            <a:endParaRPr sz="1600"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10147" l="21399" r="22625" t="16323"/>
          <a:stretch/>
        </p:blipFill>
        <p:spPr>
          <a:xfrm>
            <a:off x="311700" y="932475"/>
            <a:ext cx="5118399" cy="378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9"/>
          <p:cNvCxnSpPr/>
          <p:nvPr/>
        </p:nvCxnSpPr>
        <p:spPr>
          <a:xfrm flipH="1" rot="10800000">
            <a:off x="1455125" y="277117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 flipH="1" rot="10800000">
            <a:off x="1455125" y="326202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 rot="10800000">
            <a:off x="1455125" y="421387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 txBox="1"/>
          <p:nvPr/>
        </p:nvSpPr>
        <p:spPr>
          <a:xfrm>
            <a:off x="1039700" y="4267375"/>
            <a:ext cx="314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1114425" y="30003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114425" y="35644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114425" y="44102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668525" y="752350"/>
            <a:ext cx="31638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600"/>
              <a:t>Essa tela é a Página Inicial do sistema. Aqui você poderá acessar todas as suas funcionalidades. A partir </a:t>
            </a:r>
            <a:r>
              <a:rPr lang="pt-BR" sz="1600"/>
              <a:t>desta</a:t>
            </a:r>
            <a:r>
              <a:rPr lang="pt-BR" sz="1600"/>
              <a:t> da página, é permitido o acesso para</a:t>
            </a:r>
            <a:r>
              <a:rPr lang="pt-BR" sz="1600"/>
              <a:t> :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“Pesquisar” cadastro do paciente;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“Cadastrar novo Paciente”;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 Acessar a “Lista de Espera”;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“Pacientes do Dia”;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/>
              <a:t>Em seguida você será direcionado para a opção desejada.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28564" l="22666" r="22781" t="13115"/>
          <a:stretch/>
        </p:blipFill>
        <p:spPr>
          <a:xfrm>
            <a:off x="169850" y="907750"/>
            <a:ext cx="5356749" cy="32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6879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3708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447525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178213" y="35495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PESQUISAR PACIENTE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482225" y="827975"/>
            <a:ext cx="35001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</a:t>
            </a:r>
            <a:r>
              <a:rPr lang="pt-BR" sz="1600"/>
              <a:t>pesquisa do registro do paciente</a:t>
            </a:r>
            <a:r>
              <a:rPr lang="pt-BR" sz="1600"/>
              <a:t> pode ser realizada a partir do Número do CNS, para isso 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CNS, no campo “Número CNS”;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“Pesquisar”;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uma caixa com as informações cadastrais (Nome, Bairro, CNS, Cidade, Idade) do paciente;</a:t>
            </a:r>
            <a:endParaRPr sz="1600"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14627" l="21469" r="21764" t="15720"/>
          <a:stretch/>
        </p:blipFill>
        <p:spPr>
          <a:xfrm>
            <a:off x="381600" y="890700"/>
            <a:ext cx="5100624" cy="358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1"/>
          <p:cNvCxnSpPr/>
          <p:nvPr/>
        </p:nvCxnSpPr>
        <p:spPr>
          <a:xfrm flipH="1" rot="10800000">
            <a:off x="381600" y="2118800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737100" y="2762275"/>
            <a:ext cx="640800" cy="38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1"/>
          <p:cNvCxnSpPr/>
          <p:nvPr/>
        </p:nvCxnSpPr>
        <p:spPr>
          <a:xfrm flipH="1">
            <a:off x="4967750" y="284867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234650" y="18146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11700" y="28054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