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6" r:id="rId8"/>
    <p:sldId id="262" r:id="rId9"/>
    <p:sldId id="277" r:id="rId10"/>
    <p:sldId id="263" r:id="rId11"/>
    <p:sldId id="265" r:id="rId12"/>
    <p:sldId id="266" r:id="rId13"/>
    <p:sldId id="268" r:id="rId14"/>
    <p:sldId id="267" r:id="rId15"/>
    <p:sldId id="269" r:id="rId16"/>
    <p:sldId id="270" r:id="rId17"/>
    <p:sldId id="271" r:id="rId18"/>
    <p:sldId id="272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Style moyen 3 - Accentuation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ransition spd="slow">
    <p:wipe/>
  </p:transition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928400" y="982503"/>
            <a:ext cx="8574622" cy="2616199"/>
          </a:xfrm>
        </p:spPr>
        <p:txBody>
          <a:bodyPr/>
          <a:lstStyle/>
          <a:p>
            <a:pPr algn="ctr"/>
            <a:r>
              <a:rPr lang="fr-FR" b="1" dirty="0">
                <a:solidFill>
                  <a:srgbClr val="C00000"/>
                </a:solidFill>
                <a:latin typeface="Franklin Gothic Demi Cond" panose="020B0706030402020204" pitchFamily="34" charset="0"/>
              </a:rPr>
              <a:t>PROJET BASE DE DONNEES GISELLE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2046724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b="1" dirty="0">
                <a:solidFill>
                  <a:schemeClr val="bg2">
                    <a:lumMod val="50000"/>
                  </a:schemeClr>
                </a:solidFill>
                <a:latin typeface="Franklin Gothic Demi Cond" panose="020B0706030402020204" pitchFamily="34" charset="0"/>
              </a:rPr>
              <a:t>J	ean-François Lhomme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b="1" dirty="0">
                <a:solidFill>
                  <a:schemeClr val="bg2">
                    <a:lumMod val="50000"/>
                  </a:schemeClr>
                </a:solidFill>
                <a:latin typeface="Franklin Gothic Demi Cond" panose="020B0706030402020204" pitchFamily="34" charset="0"/>
              </a:rPr>
              <a:t>Alexis Hoyez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b="1" dirty="0">
                <a:solidFill>
                  <a:schemeClr val="bg2">
                    <a:lumMod val="50000"/>
                  </a:schemeClr>
                </a:solidFill>
                <a:latin typeface="Franklin Gothic Demi Cond" panose="020B0706030402020204" pitchFamily="34" charset="0"/>
              </a:rPr>
              <a:t>Valentin Naessens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b="1" dirty="0">
                <a:solidFill>
                  <a:schemeClr val="bg2">
                    <a:lumMod val="50000"/>
                  </a:schemeClr>
                </a:solidFill>
                <a:latin typeface="Franklin Gothic Demi Cond" panose="020B0706030402020204" pitchFamily="34" charset="0"/>
              </a:rPr>
              <a:t>Dimitri Libessart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47030358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60172" y="2552698"/>
            <a:ext cx="10018713" cy="1752599"/>
          </a:xfrm>
        </p:spPr>
        <p:txBody>
          <a:bodyPr>
            <a:normAutofit/>
          </a:bodyPr>
          <a:lstStyle/>
          <a:p>
            <a:r>
              <a:rPr lang="fr-FR" sz="6600" b="1" dirty="0">
                <a:solidFill>
                  <a:schemeClr val="bg2">
                    <a:lumMod val="50000"/>
                  </a:schemeClr>
                </a:solidFill>
                <a:latin typeface="Franklin Gothic Demi Cond" panose="020B0706030402020204" pitchFamily="34" charset="0"/>
              </a:rPr>
              <a:t>SCRIPT DE REMPLISSAGE</a:t>
            </a:r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794340"/>
              </p:ext>
            </p:extLst>
          </p:nvPr>
        </p:nvGraphicFramePr>
        <p:xfrm>
          <a:off x="10548729" y="-2"/>
          <a:ext cx="1643269" cy="685800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643269">
                  <a:extLst>
                    <a:ext uri="{9D8B030D-6E8A-4147-A177-3AD203B41FA5}">
                      <a16:colId xmlns:a16="http://schemas.microsoft.com/office/drawing/2014/main" val="3416692684"/>
                    </a:ext>
                  </a:extLst>
                </a:gridCol>
              </a:tblGrid>
              <a:tr h="1143000">
                <a:tc>
                  <a:txBody>
                    <a:bodyPr/>
                    <a:lstStyle/>
                    <a:p>
                      <a:endParaRPr lang="fr-FR" dirty="0"/>
                    </a:p>
                    <a:p>
                      <a:pPr algn="ctr"/>
                      <a:r>
                        <a:rPr lang="fr-FR" sz="20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Franklin Gothic Demi Cond" panose="020B0706030402020204" pitchFamily="34" charset="0"/>
                        </a:rPr>
                        <a:t>Présentation</a:t>
                      </a:r>
                      <a:r>
                        <a:rPr lang="fr-FR" sz="2000" b="0" baseline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Franklin Gothic Demi Cond" panose="020B0706030402020204" pitchFamily="34" charset="0"/>
                        </a:rPr>
                        <a:t> du Projet</a:t>
                      </a:r>
                      <a:endParaRPr lang="fr-FR" sz="2000" b="0" dirty="0">
                        <a:solidFill>
                          <a:schemeClr val="bg2">
                            <a:lumMod val="50000"/>
                          </a:schemeClr>
                        </a:solidFill>
                        <a:latin typeface="Franklin Gothic Demi Cond" panose="020B07060304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0450919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endParaRPr lang="fr-FR" dirty="0"/>
                    </a:p>
                    <a:p>
                      <a:pPr algn="ctr"/>
                      <a:r>
                        <a:rPr lang="fr-FR" sz="2000" dirty="0">
                          <a:solidFill>
                            <a:schemeClr val="bg1"/>
                          </a:solidFill>
                          <a:latin typeface="Franklin Gothic Demi Cond" panose="020B0706030402020204" pitchFamily="34" charset="0"/>
                        </a:rPr>
                        <a:t>MERISE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8875507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endParaRPr lang="fr-FR" dirty="0"/>
                    </a:p>
                    <a:p>
                      <a:pPr algn="ctr"/>
                      <a:r>
                        <a:rPr lang="fr-FR" sz="20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Franklin Gothic Demi Cond" panose="020B0706030402020204" pitchFamily="34" charset="0"/>
                        </a:rPr>
                        <a:t>Procédures</a:t>
                      </a:r>
                      <a:r>
                        <a:rPr lang="fr-FR" sz="2000" baseline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Franklin Gothic Demi Cond" panose="020B0706030402020204" pitchFamily="34" charset="0"/>
                        </a:rPr>
                        <a:t> Stockées</a:t>
                      </a:r>
                      <a:endParaRPr lang="fr-FR" sz="2000" b="0" dirty="0">
                        <a:solidFill>
                          <a:schemeClr val="bg2">
                            <a:lumMod val="50000"/>
                          </a:schemeClr>
                        </a:solidFill>
                        <a:latin typeface="Franklin Gothic Demi Cond" panose="020B07060304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55150623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endParaRPr lang="fr-FR" dirty="0"/>
                    </a:p>
                    <a:p>
                      <a:pPr algn="ctr"/>
                      <a:r>
                        <a:rPr lang="fr-FR" sz="20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Franklin Gothic Demi Cond" panose="020B0706030402020204" pitchFamily="34" charset="0"/>
                        </a:rPr>
                        <a:t>Requêtes</a:t>
                      </a:r>
                    </a:p>
                  </a:txBody>
                  <a:tcPr>
                    <a:lnT>
                      <a:noFill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9405726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endParaRPr lang="fr-FR" dirty="0"/>
                    </a:p>
                    <a:p>
                      <a:pPr algn="ctr"/>
                      <a:r>
                        <a:rPr lang="fr-FR" sz="20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Franklin Gothic Demi Cond" panose="020B0706030402020204" pitchFamily="34" charset="0"/>
                        </a:rPr>
                        <a:t>Sauvegardes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571474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endParaRPr lang="fr-FR" dirty="0"/>
                    </a:p>
                    <a:p>
                      <a:pPr algn="ctr"/>
                      <a:r>
                        <a:rPr lang="fr-FR" sz="20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Franklin Gothic Demi Cond" panose="020B0706030402020204" pitchFamily="34" charset="0"/>
                        </a:rPr>
                        <a:t>Bilan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11656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7313784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67476" y="2552698"/>
            <a:ext cx="10018713" cy="1752599"/>
          </a:xfrm>
        </p:spPr>
        <p:txBody>
          <a:bodyPr>
            <a:normAutofit/>
          </a:bodyPr>
          <a:lstStyle/>
          <a:p>
            <a:r>
              <a:rPr lang="fr-FR" sz="6600" b="1" dirty="0">
                <a:solidFill>
                  <a:schemeClr val="bg2">
                    <a:lumMod val="50000"/>
                  </a:schemeClr>
                </a:solidFill>
                <a:latin typeface="Franklin Gothic Demi Cond" panose="020B0706030402020204" pitchFamily="34" charset="0"/>
              </a:rPr>
              <a:t>PROCEDURES STOCKÉES</a:t>
            </a:r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9191486"/>
              </p:ext>
            </p:extLst>
          </p:nvPr>
        </p:nvGraphicFramePr>
        <p:xfrm>
          <a:off x="10548729" y="-2"/>
          <a:ext cx="1643269" cy="685800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643269">
                  <a:extLst>
                    <a:ext uri="{9D8B030D-6E8A-4147-A177-3AD203B41FA5}">
                      <a16:colId xmlns:a16="http://schemas.microsoft.com/office/drawing/2014/main" val="3416692684"/>
                    </a:ext>
                  </a:extLst>
                </a:gridCol>
              </a:tblGrid>
              <a:tr h="1143000">
                <a:tc>
                  <a:txBody>
                    <a:bodyPr/>
                    <a:lstStyle/>
                    <a:p>
                      <a:endParaRPr lang="fr-FR" dirty="0"/>
                    </a:p>
                    <a:p>
                      <a:pPr algn="ctr"/>
                      <a:r>
                        <a:rPr lang="fr-FR" sz="20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Franklin Gothic Demi Cond" panose="020B0706030402020204" pitchFamily="34" charset="0"/>
                        </a:rPr>
                        <a:t>Présentation</a:t>
                      </a:r>
                      <a:r>
                        <a:rPr lang="fr-FR" sz="2000" b="0" baseline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Franklin Gothic Demi Cond" panose="020B0706030402020204" pitchFamily="34" charset="0"/>
                        </a:rPr>
                        <a:t> du Projet</a:t>
                      </a:r>
                      <a:endParaRPr lang="fr-FR" sz="2000" b="0" dirty="0">
                        <a:solidFill>
                          <a:schemeClr val="bg2">
                            <a:lumMod val="50000"/>
                          </a:schemeClr>
                        </a:solidFill>
                        <a:latin typeface="Franklin Gothic Demi Cond" panose="020B07060304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0450919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endParaRPr lang="fr-FR" dirty="0"/>
                    </a:p>
                    <a:p>
                      <a:pPr algn="ctr"/>
                      <a:r>
                        <a:rPr lang="fr-FR" sz="20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Franklin Gothic Demi Cond" panose="020B0706030402020204" pitchFamily="34" charset="0"/>
                        </a:rPr>
                        <a:t>MERISE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8875507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endParaRPr lang="fr-FR" dirty="0"/>
                    </a:p>
                    <a:p>
                      <a:pPr algn="ctr"/>
                      <a:r>
                        <a:rPr lang="fr-FR" sz="2000" dirty="0">
                          <a:solidFill>
                            <a:schemeClr val="bg1"/>
                          </a:solidFill>
                          <a:latin typeface="Franklin Gothic Demi Cond" panose="020B0706030402020204" pitchFamily="34" charset="0"/>
                        </a:rPr>
                        <a:t>Procédures</a:t>
                      </a:r>
                      <a:r>
                        <a:rPr lang="fr-FR" sz="2000" baseline="0" dirty="0">
                          <a:solidFill>
                            <a:schemeClr val="bg1"/>
                          </a:solidFill>
                          <a:latin typeface="Franklin Gothic Demi Cond" panose="020B0706030402020204" pitchFamily="34" charset="0"/>
                        </a:rPr>
                        <a:t> Stockées</a:t>
                      </a:r>
                      <a:endParaRPr lang="fr-FR" sz="2000" b="0" dirty="0">
                        <a:solidFill>
                          <a:schemeClr val="bg1"/>
                        </a:solidFill>
                        <a:latin typeface="Franklin Gothic Demi Cond" panose="020B07060304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5150623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endParaRPr lang="fr-FR" dirty="0"/>
                    </a:p>
                    <a:p>
                      <a:pPr algn="ctr"/>
                      <a:r>
                        <a:rPr lang="fr-FR" sz="20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Franklin Gothic Demi Cond" panose="020B0706030402020204" pitchFamily="34" charset="0"/>
                        </a:rPr>
                        <a:t>Requêtes</a:t>
                      </a:r>
                    </a:p>
                  </a:txBody>
                  <a:tcPr>
                    <a:lnT>
                      <a:noFill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9405726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endParaRPr lang="fr-FR" dirty="0"/>
                    </a:p>
                    <a:p>
                      <a:pPr algn="ctr"/>
                      <a:r>
                        <a:rPr lang="fr-FR" sz="20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Franklin Gothic Demi Cond" panose="020B0706030402020204" pitchFamily="34" charset="0"/>
                        </a:rPr>
                        <a:t>Sauvegardes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571474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endParaRPr lang="fr-FR" dirty="0"/>
                    </a:p>
                    <a:p>
                      <a:pPr algn="ctr"/>
                      <a:r>
                        <a:rPr lang="fr-FR" sz="20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Franklin Gothic Demi Cond" panose="020B0706030402020204" pitchFamily="34" charset="0"/>
                        </a:rPr>
                        <a:t>Bilan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11656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6296318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66762" y="-2"/>
            <a:ext cx="10018713" cy="904460"/>
          </a:xfrm>
        </p:spPr>
        <p:txBody>
          <a:bodyPr>
            <a:noAutofit/>
          </a:bodyPr>
          <a:lstStyle/>
          <a:p>
            <a:r>
              <a:rPr lang="fr-FR" sz="3200" b="1" dirty="0">
                <a:solidFill>
                  <a:schemeClr val="bg2">
                    <a:lumMod val="50000"/>
                  </a:schemeClr>
                </a:solidFill>
                <a:latin typeface="Franklin Gothic Demi Cond" panose="020B0706030402020204" pitchFamily="34" charset="0"/>
              </a:rPr>
              <a:t>CONSULTATION D’UNE COMMANDE CLIENT</a:t>
            </a:r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0130400"/>
              </p:ext>
            </p:extLst>
          </p:nvPr>
        </p:nvGraphicFramePr>
        <p:xfrm>
          <a:off x="10548729" y="-2"/>
          <a:ext cx="1643269" cy="685800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643269">
                  <a:extLst>
                    <a:ext uri="{9D8B030D-6E8A-4147-A177-3AD203B41FA5}">
                      <a16:colId xmlns:a16="http://schemas.microsoft.com/office/drawing/2014/main" val="3416692684"/>
                    </a:ext>
                  </a:extLst>
                </a:gridCol>
              </a:tblGrid>
              <a:tr h="1143000">
                <a:tc>
                  <a:txBody>
                    <a:bodyPr/>
                    <a:lstStyle/>
                    <a:p>
                      <a:endParaRPr lang="fr-FR" dirty="0"/>
                    </a:p>
                    <a:p>
                      <a:pPr algn="ctr"/>
                      <a:r>
                        <a:rPr lang="fr-FR" sz="20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Franklin Gothic Demi Cond" panose="020B0706030402020204" pitchFamily="34" charset="0"/>
                        </a:rPr>
                        <a:t>Présentation</a:t>
                      </a:r>
                      <a:r>
                        <a:rPr lang="fr-FR" sz="2000" b="0" baseline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Franklin Gothic Demi Cond" panose="020B0706030402020204" pitchFamily="34" charset="0"/>
                        </a:rPr>
                        <a:t> du Projet</a:t>
                      </a:r>
                      <a:endParaRPr lang="fr-FR" sz="2000" b="0" dirty="0">
                        <a:solidFill>
                          <a:schemeClr val="bg2">
                            <a:lumMod val="50000"/>
                          </a:schemeClr>
                        </a:solidFill>
                        <a:latin typeface="Franklin Gothic Demi Cond" panose="020B07060304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0450919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endParaRPr lang="fr-FR" dirty="0"/>
                    </a:p>
                    <a:p>
                      <a:pPr algn="ctr"/>
                      <a:r>
                        <a:rPr lang="fr-FR" sz="20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Franklin Gothic Demi Cond" panose="020B0706030402020204" pitchFamily="34" charset="0"/>
                        </a:rPr>
                        <a:t>MERISE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8875507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endParaRPr lang="fr-FR" dirty="0"/>
                    </a:p>
                    <a:p>
                      <a:pPr algn="ctr"/>
                      <a:r>
                        <a:rPr lang="fr-FR" sz="2000" dirty="0">
                          <a:solidFill>
                            <a:schemeClr val="bg1"/>
                          </a:solidFill>
                          <a:latin typeface="Franklin Gothic Demi Cond" panose="020B0706030402020204" pitchFamily="34" charset="0"/>
                        </a:rPr>
                        <a:t>Procédures</a:t>
                      </a:r>
                      <a:r>
                        <a:rPr lang="fr-FR" sz="2000" baseline="0" dirty="0">
                          <a:solidFill>
                            <a:schemeClr val="bg1"/>
                          </a:solidFill>
                          <a:latin typeface="Franklin Gothic Demi Cond" panose="020B0706030402020204" pitchFamily="34" charset="0"/>
                        </a:rPr>
                        <a:t> Stockées</a:t>
                      </a:r>
                      <a:endParaRPr lang="fr-FR" sz="2000" b="0" dirty="0">
                        <a:solidFill>
                          <a:schemeClr val="bg1"/>
                        </a:solidFill>
                        <a:latin typeface="Franklin Gothic Demi Cond" panose="020B07060304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5150623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endParaRPr lang="fr-FR" dirty="0"/>
                    </a:p>
                    <a:p>
                      <a:pPr algn="ctr"/>
                      <a:r>
                        <a:rPr lang="fr-FR" sz="20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Franklin Gothic Demi Cond" panose="020B0706030402020204" pitchFamily="34" charset="0"/>
                        </a:rPr>
                        <a:t>Requêtes</a:t>
                      </a:r>
                    </a:p>
                  </a:txBody>
                  <a:tcPr>
                    <a:lnT>
                      <a:noFill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9405726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endParaRPr lang="fr-FR" dirty="0"/>
                    </a:p>
                    <a:p>
                      <a:pPr algn="ctr"/>
                      <a:r>
                        <a:rPr lang="fr-FR" sz="20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Franklin Gothic Demi Cond" panose="020B0706030402020204" pitchFamily="34" charset="0"/>
                        </a:rPr>
                        <a:t>Sauvegardes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571474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endParaRPr lang="fr-FR" dirty="0"/>
                    </a:p>
                    <a:p>
                      <a:pPr algn="ctr"/>
                      <a:r>
                        <a:rPr lang="fr-FR" sz="20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Franklin Gothic Demi Cond" panose="020B0706030402020204" pitchFamily="34" charset="0"/>
                        </a:rPr>
                        <a:t>Bilan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1165618"/>
                  </a:ext>
                </a:extLst>
              </a:tr>
            </a:tbl>
          </a:graphicData>
        </a:graphic>
      </p:graphicFrame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1124" y="904458"/>
            <a:ext cx="8649987" cy="5141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628359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80588" y="301489"/>
            <a:ext cx="10018713" cy="1752599"/>
          </a:xfrm>
        </p:spPr>
        <p:txBody>
          <a:bodyPr>
            <a:normAutofit/>
          </a:bodyPr>
          <a:lstStyle/>
          <a:p>
            <a:r>
              <a:rPr lang="fr-FR" sz="3200" b="1" dirty="0">
                <a:solidFill>
                  <a:schemeClr val="bg2">
                    <a:lumMod val="50000"/>
                  </a:schemeClr>
                </a:solidFill>
                <a:latin typeface="Franklin Gothic Demi Cond" panose="020B0706030402020204" pitchFamily="34" charset="0"/>
              </a:rPr>
              <a:t>SUPPRESSION D’UN INGRÉDIENT ARRIVÉ </a:t>
            </a:r>
            <a:br>
              <a:rPr lang="fr-FR" sz="3200" b="1" dirty="0">
                <a:solidFill>
                  <a:schemeClr val="bg2">
                    <a:lumMod val="50000"/>
                  </a:schemeClr>
                </a:solidFill>
                <a:latin typeface="Franklin Gothic Demi Cond" panose="020B0706030402020204" pitchFamily="34" charset="0"/>
              </a:rPr>
            </a:br>
            <a:r>
              <a:rPr lang="fr-FR" sz="3200" b="1" dirty="0">
                <a:solidFill>
                  <a:schemeClr val="bg2">
                    <a:lumMod val="50000"/>
                  </a:schemeClr>
                </a:solidFill>
                <a:latin typeface="Franklin Gothic Demi Cond" panose="020B0706030402020204" pitchFamily="34" charset="0"/>
              </a:rPr>
              <a:t>À EXPIRATION</a:t>
            </a:r>
            <a:endParaRPr lang="fr-FR" sz="3200" b="1" dirty="0">
              <a:solidFill>
                <a:schemeClr val="bg2">
                  <a:lumMod val="50000"/>
                </a:schemeClr>
              </a:solidFill>
              <a:latin typeface="Franklin Gothic Demi Cond" panose="020B0706030402020204" pitchFamily="34" charset="0"/>
            </a:endParaRPr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4789045"/>
              </p:ext>
            </p:extLst>
          </p:nvPr>
        </p:nvGraphicFramePr>
        <p:xfrm>
          <a:off x="10548729" y="-2"/>
          <a:ext cx="1643269" cy="685800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643269">
                  <a:extLst>
                    <a:ext uri="{9D8B030D-6E8A-4147-A177-3AD203B41FA5}">
                      <a16:colId xmlns:a16="http://schemas.microsoft.com/office/drawing/2014/main" val="3416692684"/>
                    </a:ext>
                  </a:extLst>
                </a:gridCol>
              </a:tblGrid>
              <a:tr h="1143000">
                <a:tc>
                  <a:txBody>
                    <a:bodyPr/>
                    <a:lstStyle/>
                    <a:p>
                      <a:endParaRPr lang="fr-FR" dirty="0"/>
                    </a:p>
                    <a:p>
                      <a:pPr algn="ctr"/>
                      <a:r>
                        <a:rPr lang="fr-FR" sz="20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Franklin Gothic Demi Cond" panose="020B0706030402020204" pitchFamily="34" charset="0"/>
                        </a:rPr>
                        <a:t>Présentation</a:t>
                      </a:r>
                      <a:r>
                        <a:rPr lang="fr-FR" sz="2000" b="0" baseline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Franklin Gothic Demi Cond" panose="020B0706030402020204" pitchFamily="34" charset="0"/>
                        </a:rPr>
                        <a:t> du Projet</a:t>
                      </a:r>
                      <a:endParaRPr lang="fr-FR" sz="2000" b="0" dirty="0">
                        <a:solidFill>
                          <a:schemeClr val="bg2">
                            <a:lumMod val="50000"/>
                          </a:schemeClr>
                        </a:solidFill>
                        <a:latin typeface="Franklin Gothic Demi Cond" panose="020B07060304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0450919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endParaRPr lang="fr-FR" dirty="0"/>
                    </a:p>
                    <a:p>
                      <a:pPr algn="ctr"/>
                      <a:r>
                        <a:rPr lang="fr-FR" sz="20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Franklin Gothic Demi Cond" panose="020B0706030402020204" pitchFamily="34" charset="0"/>
                        </a:rPr>
                        <a:t>MERISE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8875507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endParaRPr lang="fr-FR" dirty="0"/>
                    </a:p>
                    <a:p>
                      <a:pPr algn="ctr"/>
                      <a:r>
                        <a:rPr lang="fr-FR" sz="2000" dirty="0">
                          <a:solidFill>
                            <a:schemeClr val="bg1"/>
                          </a:solidFill>
                          <a:latin typeface="Franklin Gothic Demi Cond" panose="020B0706030402020204" pitchFamily="34" charset="0"/>
                        </a:rPr>
                        <a:t>Procédures</a:t>
                      </a:r>
                      <a:r>
                        <a:rPr lang="fr-FR" sz="2000" baseline="0" dirty="0">
                          <a:solidFill>
                            <a:schemeClr val="bg1"/>
                          </a:solidFill>
                          <a:latin typeface="Franklin Gothic Demi Cond" panose="020B0706030402020204" pitchFamily="34" charset="0"/>
                        </a:rPr>
                        <a:t> Stockées</a:t>
                      </a:r>
                      <a:endParaRPr lang="fr-FR" sz="2000" b="0" dirty="0">
                        <a:solidFill>
                          <a:schemeClr val="bg1"/>
                        </a:solidFill>
                        <a:latin typeface="Franklin Gothic Demi Cond" panose="020B07060304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5150623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endParaRPr lang="fr-FR" dirty="0"/>
                    </a:p>
                    <a:p>
                      <a:pPr algn="ctr"/>
                      <a:r>
                        <a:rPr lang="fr-FR" sz="20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Franklin Gothic Demi Cond" panose="020B0706030402020204" pitchFamily="34" charset="0"/>
                        </a:rPr>
                        <a:t>Requêtes</a:t>
                      </a:r>
                    </a:p>
                  </a:txBody>
                  <a:tcPr>
                    <a:lnT>
                      <a:noFill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9405726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endParaRPr lang="fr-FR" dirty="0"/>
                    </a:p>
                    <a:p>
                      <a:pPr algn="ctr"/>
                      <a:r>
                        <a:rPr lang="fr-FR" sz="20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Franklin Gothic Demi Cond" panose="020B0706030402020204" pitchFamily="34" charset="0"/>
                        </a:rPr>
                        <a:t>Sauvegardes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571474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endParaRPr lang="fr-FR" dirty="0"/>
                    </a:p>
                    <a:p>
                      <a:pPr algn="ctr"/>
                      <a:r>
                        <a:rPr lang="fr-FR" sz="20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Franklin Gothic Demi Cond" panose="020B0706030402020204" pitchFamily="34" charset="0"/>
                        </a:rPr>
                        <a:t>Bilan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1165618"/>
                  </a:ext>
                </a:extLst>
              </a:tr>
            </a:tbl>
          </a:graphicData>
        </a:graphic>
      </p:graphicFrame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3516" y="1696278"/>
            <a:ext cx="8972855" cy="4064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406418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51650" y="2552698"/>
            <a:ext cx="10018713" cy="1752599"/>
          </a:xfrm>
        </p:spPr>
        <p:txBody>
          <a:bodyPr>
            <a:normAutofit/>
          </a:bodyPr>
          <a:lstStyle/>
          <a:p>
            <a:r>
              <a:rPr lang="fr-FR" sz="6600" b="1" dirty="0">
                <a:solidFill>
                  <a:schemeClr val="bg2">
                    <a:lumMod val="50000"/>
                  </a:schemeClr>
                </a:solidFill>
                <a:latin typeface="Franklin Gothic Demi Cond" panose="020B0706030402020204" pitchFamily="34" charset="0"/>
              </a:rPr>
              <a:t>REQUÊTES</a:t>
            </a:r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7336"/>
              </p:ext>
            </p:extLst>
          </p:nvPr>
        </p:nvGraphicFramePr>
        <p:xfrm>
          <a:off x="10548729" y="-2"/>
          <a:ext cx="1643269" cy="685800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643269">
                  <a:extLst>
                    <a:ext uri="{9D8B030D-6E8A-4147-A177-3AD203B41FA5}">
                      <a16:colId xmlns:a16="http://schemas.microsoft.com/office/drawing/2014/main" val="3416692684"/>
                    </a:ext>
                  </a:extLst>
                </a:gridCol>
              </a:tblGrid>
              <a:tr h="1143000">
                <a:tc>
                  <a:txBody>
                    <a:bodyPr/>
                    <a:lstStyle/>
                    <a:p>
                      <a:endParaRPr lang="fr-FR" dirty="0"/>
                    </a:p>
                    <a:p>
                      <a:pPr algn="ctr"/>
                      <a:r>
                        <a:rPr lang="fr-FR" sz="20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Franklin Gothic Demi Cond" panose="020B0706030402020204" pitchFamily="34" charset="0"/>
                        </a:rPr>
                        <a:t>Présentation</a:t>
                      </a:r>
                      <a:r>
                        <a:rPr lang="fr-FR" sz="2000" b="0" baseline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Franklin Gothic Demi Cond" panose="020B0706030402020204" pitchFamily="34" charset="0"/>
                        </a:rPr>
                        <a:t> du Projet</a:t>
                      </a:r>
                      <a:endParaRPr lang="fr-FR" sz="2000" b="0" dirty="0">
                        <a:solidFill>
                          <a:schemeClr val="bg2">
                            <a:lumMod val="50000"/>
                          </a:schemeClr>
                        </a:solidFill>
                        <a:latin typeface="Franklin Gothic Demi Cond" panose="020B07060304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0450919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endParaRPr lang="fr-FR" dirty="0"/>
                    </a:p>
                    <a:p>
                      <a:pPr algn="ctr"/>
                      <a:r>
                        <a:rPr lang="fr-FR" sz="20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Franklin Gothic Demi Cond" panose="020B0706030402020204" pitchFamily="34" charset="0"/>
                        </a:rPr>
                        <a:t>MERISE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8875507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endParaRPr lang="fr-FR" dirty="0"/>
                    </a:p>
                    <a:p>
                      <a:pPr algn="ctr"/>
                      <a:r>
                        <a:rPr lang="fr-FR" sz="20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Franklin Gothic Demi Cond" panose="020B0706030402020204" pitchFamily="34" charset="0"/>
                        </a:rPr>
                        <a:t>Procédures</a:t>
                      </a:r>
                      <a:r>
                        <a:rPr lang="fr-FR" sz="2000" baseline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Franklin Gothic Demi Cond" panose="020B0706030402020204" pitchFamily="34" charset="0"/>
                        </a:rPr>
                        <a:t> Stockées</a:t>
                      </a:r>
                      <a:endParaRPr lang="fr-FR" sz="2000" b="0" dirty="0">
                        <a:solidFill>
                          <a:schemeClr val="bg2">
                            <a:lumMod val="50000"/>
                          </a:schemeClr>
                        </a:solidFill>
                        <a:latin typeface="Franklin Gothic Demi Cond" panose="020B07060304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5150623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endParaRPr lang="fr-FR" dirty="0"/>
                    </a:p>
                    <a:p>
                      <a:pPr algn="ctr"/>
                      <a:r>
                        <a:rPr lang="fr-FR" sz="2000" dirty="0">
                          <a:solidFill>
                            <a:schemeClr val="bg1"/>
                          </a:solidFill>
                          <a:latin typeface="Franklin Gothic Demi Cond" panose="020B0706030402020204" pitchFamily="34" charset="0"/>
                        </a:rPr>
                        <a:t>Requêtes</a:t>
                      </a:r>
                    </a:p>
                  </a:txBody>
                  <a:tcPr>
                    <a:lnT>
                      <a:noFill/>
                    </a:lnT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9405726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endParaRPr lang="fr-FR" dirty="0"/>
                    </a:p>
                    <a:p>
                      <a:pPr algn="ctr"/>
                      <a:r>
                        <a:rPr lang="fr-FR" sz="20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Franklin Gothic Demi Cond" panose="020B0706030402020204" pitchFamily="34" charset="0"/>
                        </a:rPr>
                        <a:t>Sauvegardes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571474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endParaRPr lang="fr-FR" dirty="0"/>
                    </a:p>
                    <a:p>
                      <a:pPr algn="ctr"/>
                      <a:r>
                        <a:rPr lang="fr-FR" sz="20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Franklin Gothic Demi Cond" panose="020B0706030402020204" pitchFamily="34" charset="0"/>
                        </a:rPr>
                        <a:t>Bilan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11656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3540727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730249"/>
              </p:ext>
            </p:extLst>
          </p:nvPr>
        </p:nvGraphicFramePr>
        <p:xfrm>
          <a:off x="10548729" y="-2"/>
          <a:ext cx="1643269" cy="685800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643269">
                  <a:extLst>
                    <a:ext uri="{9D8B030D-6E8A-4147-A177-3AD203B41FA5}">
                      <a16:colId xmlns:a16="http://schemas.microsoft.com/office/drawing/2014/main" val="3416692684"/>
                    </a:ext>
                  </a:extLst>
                </a:gridCol>
              </a:tblGrid>
              <a:tr h="1143000">
                <a:tc>
                  <a:txBody>
                    <a:bodyPr/>
                    <a:lstStyle/>
                    <a:p>
                      <a:endParaRPr lang="fr-FR" dirty="0"/>
                    </a:p>
                    <a:p>
                      <a:pPr algn="ctr"/>
                      <a:r>
                        <a:rPr lang="fr-FR" sz="20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Franklin Gothic Demi Cond" panose="020B0706030402020204" pitchFamily="34" charset="0"/>
                        </a:rPr>
                        <a:t>Présentation</a:t>
                      </a:r>
                      <a:r>
                        <a:rPr lang="fr-FR" sz="2000" b="0" baseline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Franklin Gothic Demi Cond" panose="020B0706030402020204" pitchFamily="34" charset="0"/>
                        </a:rPr>
                        <a:t> du Projet</a:t>
                      </a:r>
                      <a:endParaRPr lang="fr-FR" sz="2000" b="0" dirty="0">
                        <a:solidFill>
                          <a:schemeClr val="bg2">
                            <a:lumMod val="50000"/>
                          </a:schemeClr>
                        </a:solidFill>
                        <a:latin typeface="Franklin Gothic Demi Cond" panose="020B07060304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0450919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endParaRPr lang="fr-FR" dirty="0"/>
                    </a:p>
                    <a:p>
                      <a:pPr algn="ctr"/>
                      <a:r>
                        <a:rPr lang="fr-FR" sz="20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Franklin Gothic Demi Cond" panose="020B0706030402020204" pitchFamily="34" charset="0"/>
                        </a:rPr>
                        <a:t>MERISE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8875507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endParaRPr lang="fr-FR" dirty="0"/>
                    </a:p>
                    <a:p>
                      <a:pPr algn="ctr"/>
                      <a:r>
                        <a:rPr lang="fr-FR" sz="20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Franklin Gothic Demi Cond" panose="020B0706030402020204" pitchFamily="34" charset="0"/>
                        </a:rPr>
                        <a:t>Procédures</a:t>
                      </a:r>
                      <a:r>
                        <a:rPr lang="fr-FR" sz="2000" baseline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Franklin Gothic Demi Cond" panose="020B0706030402020204" pitchFamily="34" charset="0"/>
                        </a:rPr>
                        <a:t> Stockées</a:t>
                      </a:r>
                      <a:endParaRPr lang="fr-FR" sz="2000" b="0" dirty="0">
                        <a:solidFill>
                          <a:schemeClr val="bg2">
                            <a:lumMod val="50000"/>
                          </a:schemeClr>
                        </a:solidFill>
                        <a:latin typeface="Franklin Gothic Demi Cond" panose="020B07060304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5150623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endParaRPr lang="fr-FR" dirty="0"/>
                    </a:p>
                    <a:p>
                      <a:pPr algn="ctr"/>
                      <a:r>
                        <a:rPr lang="fr-FR" sz="2000" dirty="0">
                          <a:solidFill>
                            <a:schemeClr val="bg1"/>
                          </a:solidFill>
                          <a:latin typeface="Franklin Gothic Demi Cond" panose="020B0706030402020204" pitchFamily="34" charset="0"/>
                        </a:rPr>
                        <a:t>Requêtes</a:t>
                      </a:r>
                    </a:p>
                  </a:txBody>
                  <a:tcPr>
                    <a:lnT>
                      <a:noFill/>
                    </a:lnT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9405726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endParaRPr lang="fr-FR" dirty="0"/>
                    </a:p>
                    <a:p>
                      <a:pPr algn="ctr"/>
                      <a:r>
                        <a:rPr lang="fr-FR" sz="20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Franklin Gothic Demi Cond" panose="020B0706030402020204" pitchFamily="34" charset="0"/>
                        </a:rPr>
                        <a:t>Sauvegardes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571474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endParaRPr lang="fr-FR" dirty="0"/>
                    </a:p>
                    <a:p>
                      <a:pPr algn="ctr"/>
                      <a:r>
                        <a:rPr lang="fr-FR" sz="20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Franklin Gothic Demi Cond" panose="020B0706030402020204" pitchFamily="34" charset="0"/>
                        </a:rPr>
                        <a:t>Bilan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1165618"/>
                  </a:ext>
                </a:extLst>
              </a:tr>
            </a:tbl>
          </a:graphicData>
        </a:graphic>
      </p:graphicFrame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8469" y="1973124"/>
            <a:ext cx="9210259" cy="3831328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2319128" y="403464"/>
            <a:ext cx="72489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>
                <a:solidFill>
                  <a:schemeClr val="bg2">
                    <a:lumMod val="50000"/>
                  </a:schemeClr>
                </a:solidFill>
                <a:latin typeface="Franklin Gothic Demi Cond" panose="020B0706030402020204" pitchFamily="34" charset="0"/>
              </a:rPr>
              <a:t>LA COMPARAISON ENTRE LE PRIX DE VENTE D’UNE POTION ET LE TOTAL DU PRIX INGRÉDIENTS</a:t>
            </a:r>
            <a:endParaRPr lang="fr-FR" sz="3200" b="1" dirty="0">
              <a:solidFill>
                <a:schemeClr val="bg2">
                  <a:lumMod val="50000"/>
                </a:schemeClr>
              </a:solidFill>
              <a:latin typeface="Franklin Gothic Demi Cond" panose="020B07060304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6310985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51650" y="685800"/>
            <a:ext cx="10018713" cy="1752599"/>
          </a:xfrm>
        </p:spPr>
        <p:txBody>
          <a:bodyPr>
            <a:normAutofit/>
          </a:bodyPr>
          <a:lstStyle/>
          <a:p>
            <a:r>
              <a:rPr lang="fr-FR" sz="3200" b="1" dirty="0">
                <a:solidFill>
                  <a:schemeClr val="bg2">
                    <a:lumMod val="50000"/>
                  </a:schemeClr>
                </a:solidFill>
                <a:latin typeface="Franklin Gothic Demi Cond" panose="020B0706030402020204" pitchFamily="34" charset="0"/>
              </a:rPr>
              <a:t>LES POTIONS RÉALISABLES AVEC UN DILUANT PRÉCIS </a:t>
            </a:r>
            <a:endParaRPr lang="fr-FR" sz="3200" b="1" dirty="0">
              <a:solidFill>
                <a:schemeClr val="bg2">
                  <a:lumMod val="50000"/>
                </a:schemeClr>
              </a:solidFill>
              <a:latin typeface="Franklin Gothic Demi Cond" panose="020B0706030402020204" pitchFamily="34" charset="0"/>
            </a:endParaRPr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3012814"/>
              </p:ext>
            </p:extLst>
          </p:nvPr>
        </p:nvGraphicFramePr>
        <p:xfrm>
          <a:off x="10548729" y="-2"/>
          <a:ext cx="1643269" cy="685800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643269">
                  <a:extLst>
                    <a:ext uri="{9D8B030D-6E8A-4147-A177-3AD203B41FA5}">
                      <a16:colId xmlns:a16="http://schemas.microsoft.com/office/drawing/2014/main" val="3416692684"/>
                    </a:ext>
                  </a:extLst>
                </a:gridCol>
              </a:tblGrid>
              <a:tr h="1143000">
                <a:tc>
                  <a:txBody>
                    <a:bodyPr/>
                    <a:lstStyle/>
                    <a:p>
                      <a:endParaRPr lang="fr-FR" dirty="0"/>
                    </a:p>
                    <a:p>
                      <a:pPr algn="ctr"/>
                      <a:r>
                        <a:rPr lang="fr-FR" sz="20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Franklin Gothic Demi Cond" panose="020B0706030402020204" pitchFamily="34" charset="0"/>
                        </a:rPr>
                        <a:t>Présentation</a:t>
                      </a:r>
                      <a:r>
                        <a:rPr lang="fr-FR" sz="2000" b="0" baseline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Franklin Gothic Demi Cond" panose="020B0706030402020204" pitchFamily="34" charset="0"/>
                        </a:rPr>
                        <a:t> du Projet</a:t>
                      </a:r>
                      <a:endParaRPr lang="fr-FR" sz="2000" b="0" dirty="0">
                        <a:solidFill>
                          <a:schemeClr val="bg2">
                            <a:lumMod val="50000"/>
                          </a:schemeClr>
                        </a:solidFill>
                        <a:latin typeface="Franklin Gothic Demi Cond" panose="020B07060304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0450919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endParaRPr lang="fr-FR" dirty="0"/>
                    </a:p>
                    <a:p>
                      <a:pPr algn="ctr"/>
                      <a:r>
                        <a:rPr lang="fr-FR" sz="20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Franklin Gothic Demi Cond" panose="020B0706030402020204" pitchFamily="34" charset="0"/>
                        </a:rPr>
                        <a:t>MERISE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8875507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endParaRPr lang="fr-FR" dirty="0"/>
                    </a:p>
                    <a:p>
                      <a:pPr algn="ctr"/>
                      <a:r>
                        <a:rPr lang="fr-FR" sz="20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Franklin Gothic Demi Cond" panose="020B0706030402020204" pitchFamily="34" charset="0"/>
                        </a:rPr>
                        <a:t>Procédures</a:t>
                      </a:r>
                      <a:r>
                        <a:rPr lang="fr-FR" sz="2000" baseline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Franklin Gothic Demi Cond" panose="020B0706030402020204" pitchFamily="34" charset="0"/>
                        </a:rPr>
                        <a:t> Stockées</a:t>
                      </a:r>
                      <a:endParaRPr lang="fr-FR" sz="2000" b="0" dirty="0">
                        <a:solidFill>
                          <a:schemeClr val="bg2">
                            <a:lumMod val="50000"/>
                          </a:schemeClr>
                        </a:solidFill>
                        <a:latin typeface="Franklin Gothic Demi Cond" panose="020B07060304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5150623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endParaRPr lang="fr-FR" dirty="0"/>
                    </a:p>
                    <a:p>
                      <a:pPr algn="ctr"/>
                      <a:r>
                        <a:rPr lang="fr-FR" sz="2000" dirty="0">
                          <a:solidFill>
                            <a:schemeClr val="bg1"/>
                          </a:solidFill>
                          <a:latin typeface="Franklin Gothic Demi Cond" panose="020B0706030402020204" pitchFamily="34" charset="0"/>
                        </a:rPr>
                        <a:t>Requêtes</a:t>
                      </a:r>
                    </a:p>
                  </a:txBody>
                  <a:tcPr>
                    <a:lnT>
                      <a:noFill/>
                    </a:lnT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9405726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endParaRPr lang="fr-FR" dirty="0"/>
                    </a:p>
                    <a:p>
                      <a:pPr algn="ctr"/>
                      <a:r>
                        <a:rPr lang="fr-FR" sz="20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Franklin Gothic Demi Cond" panose="020B0706030402020204" pitchFamily="34" charset="0"/>
                        </a:rPr>
                        <a:t>Sauvegardes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571474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endParaRPr lang="fr-FR" dirty="0"/>
                    </a:p>
                    <a:p>
                      <a:pPr algn="ctr"/>
                      <a:r>
                        <a:rPr lang="fr-FR" sz="20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Franklin Gothic Demi Cond" panose="020B0706030402020204" pitchFamily="34" charset="0"/>
                        </a:rPr>
                        <a:t>Bilan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1165618"/>
                  </a:ext>
                </a:extLst>
              </a:tr>
            </a:tbl>
          </a:graphicData>
        </a:graphic>
      </p:graphicFrame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5343" y="2637181"/>
            <a:ext cx="6600825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152517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51650" y="2552698"/>
            <a:ext cx="10018713" cy="1752599"/>
          </a:xfrm>
        </p:spPr>
        <p:txBody>
          <a:bodyPr>
            <a:normAutofit/>
          </a:bodyPr>
          <a:lstStyle/>
          <a:p>
            <a:r>
              <a:rPr lang="fr-FR" sz="6600" b="1" dirty="0">
                <a:solidFill>
                  <a:schemeClr val="bg2">
                    <a:lumMod val="50000"/>
                  </a:schemeClr>
                </a:solidFill>
                <a:latin typeface="Franklin Gothic Demi Cond" panose="020B0706030402020204" pitchFamily="34" charset="0"/>
              </a:rPr>
              <a:t>SAUVEGARDES</a:t>
            </a:r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9899413"/>
              </p:ext>
            </p:extLst>
          </p:nvPr>
        </p:nvGraphicFramePr>
        <p:xfrm>
          <a:off x="10548729" y="-2"/>
          <a:ext cx="1643269" cy="685800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643269">
                  <a:extLst>
                    <a:ext uri="{9D8B030D-6E8A-4147-A177-3AD203B41FA5}">
                      <a16:colId xmlns:a16="http://schemas.microsoft.com/office/drawing/2014/main" val="3416692684"/>
                    </a:ext>
                  </a:extLst>
                </a:gridCol>
              </a:tblGrid>
              <a:tr h="1143000">
                <a:tc>
                  <a:txBody>
                    <a:bodyPr/>
                    <a:lstStyle/>
                    <a:p>
                      <a:endParaRPr lang="fr-FR" dirty="0"/>
                    </a:p>
                    <a:p>
                      <a:pPr algn="ctr"/>
                      <a:r>
                        <a:rPr lang="fr-FR" sz="20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Franklin Gothic Demi Cond" panose="020B0706030402020204" pitchFamily="34" charset="0"/>
                        </a:rPr>
                        <a:t>Présentation</a:t>
                      </a:r>
                      <a:r>
                        <a:rPr lang="fr-FR" sz="2000" b="0" baseline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Franklin Gothic Demi Cond" panose="020B0706030402020204" pitchFamily="34" charset="0"/>
                        </a:rPr>
                        <a:t> du Projet</a:t>
                      </a:r>
                      <a:endParaRPr lang="fr-FR" sz="2000" b="0" dirty="0">
                        <a:solidFill>
                          <a:schemeClr val="bg2">
                            <a:lumMod val="50000"/>
                          </a:schemeClr>
                        </a:solidFill>
                        <a:latin typeface="Franklin Gothic Demi Cond" panose="020B07060304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0450919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endParaRPr lang="fr-FR" dirty="0"/>
                    </a:p>
                    <a:p>
                      <a:pPr algn="ctr"/>
                      <a:r>
                        <a:rPr lang="fr-FR" sz="20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Franklin Gothic Demi Cond" panose="020B0706030402020204" pitchFamily="34" charset="0"/>
                        </a:rPr>
                        <a:t>MERISE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8875507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endParaRPr lang="fr-FR" dirty="0"/>
                    </a:p>
                    <a:p>
                      <a:pPr algn="ctr"/>
                      <a:r>
                        <a:rPr lang="fr-FR" sz="20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Franklin Gothic Demi Cond" panose="020B0706030402020204" pitchFamily="34" charset="0"/>
                        </a:rPr>
                        <a:t>Procédures</a:t>
                      </a:r>
                      <a:r>
                        <a:rPr lang="fr-FR" sz="2000" baseline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Franklin Gothic Demi Cond" panose="020B0706030402020204" pitchFamily="34" charset="0"/>
                        </a:rPr>
                        <a:t> Stockées</a:t>
                      </a:r>
                      <a:endParaRPr lang="fr-FR" sz="2000" b="0" dirty="0">
                        <a:solidFill>
                          <a:schemeClr val="bg2">
                            <a:lumMod val="50000"/>
                          </a:schemeClr>
                        </a:solidFill>
                        <a:latin typeface="Franklin Gothic Demi Cond" panose="020B07060304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5150623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endParaRPr lang="fr-FR" dirty="0"/>
                    </a:p>
                    <a:p>
                      <a:pPr algn="ctr"/>
                      <a:r>
                        <a:rPr lang="fr-FR" sz="20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Franklin Gothic Demi Cond" panose="020B0706030402020204" pitchFamily="34" charset="0"/>
                        </a:rPr>
                        <a:t>Requêtes</a:t>
                      </a:r>
                    </a:p>
                  </a:txBody>
                  <a:tcPr>
                    <a:lnT>
                      <a:noFill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9405726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endParaRPr lang="fr-FR" dirty="0"/>
                    </a:p>
                    <a:p>
                      <a:pPr algn="ctr"/>
                      <a:r>
                        <a:rPr lang="fr-FR" sz="2000" dirty="0">
                          <a:solidFill>
                            <a:schemeClr val="bg1"/>
                          </a:solidFill>
                          <a:latin typeface="Franklin Gothic Demi Cond" panose="020B0706030402020204" pitchFamily="34" charset="0"/>
                        </a:rPr>
                        <a:t>Sauvegardes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571474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endParaRPr lang="fr-FR" dirty="0"/>
                    </a:p>
                    <a:p>
                      <a:pPr algn="ctr"/>
                      <a:r>
                        <a:rPr lang="fr-FR" sz="20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Franklin Gothic Demi Cond" panose="020B0706030402020204" pitchFamily="34" charset="0"/>
                        </a:rPr>
                        <a:t>Bilan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11656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586478"/>
      </p:ext>
    </p:extLst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08451" y="-4141"/>
            <a:ext cx="10018713" cy="1752599"/>
          </a:xfrm>
        </p:spPr>
        <p:txBody>
          <a:bodyPr>
            <a:normAutofit/>
          </a:bodyPr>
          <a:lstStyle/>
          <a:p>
            <a:r>
              <a:rPr lang="fr-FR" sz="3200" b="1" dirty="0">
                <a:solidFill>
                  <a:schemeClr val="bg2">
                    <a:lumMod val="50000"/>
                  </a:schemeClr>
                </a:solidFill>
                <a:latin typeface="Franklin Gothic Demi Cond" panose="020B0706030402020204" pitchFamily="34" charset="0"/>
              </a:rPr>
              <a:t>COMMANDE DONT LA RÉCEPTION N’A PAS ENCORE ÉTÉ CONFIRMÉE</a:t>
            </a:r>
            <a:endParaRPr lang="fr-FR" sz="3200" b="1" dirty="0">
              <a:solidFill>
                <a:schemeClr val="bg2">
                  <a:lumMod val="50000"/>
                </a:schemeClr>
              </a:solidFill>
              <a:latin typeface="Franklin Gothic Demi Cond" panose="020B0706030402020204" pitchFamily="34" charset="0"/>
            </a:endParaRPr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7875650"/>
              </p:ext>
            </p:extLst>
          </p:nvPr>
        </p:nvGraphicFramePr>
        <p:xfrm>
          <a:off x="10548729" y="-2"/>
          <a:ext cx="1643269" cy="685800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643269">
                  <a:extLst>
                    <a:ext uri="{9D8B030D-6E8A-4147-A177-3AD203B41FA5}">
                      <a16:colId xmlns:a16="http://schemas.microsoft.com/office/drawing/2014/main" val="3416692684"/>
                    </a:ext>
                  </a:extLst>
                </a:gridCol>
              </a:tblGrid>
              <a:tr h="1143000">
                <a:tc>
                  <a:txBody>
                    <a:bodyPr/>
                    <a:lstStyle/>
                    <a:p>
                      <a:endParaRPr lang="fr-FR" dirty="0"/>
                    </a:p>
                    <a:p>
                      <a:pPr algn="ctr"/>
                      <a:r>
                        <a:rPr lang="fr-FR" sz="20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Franklin Gothic Demi Cond" panose="020B0706030402020204" pitchFamily="34" charset="0"/>
                        </a:rPr>
                        <a:t>Présentation</a:t>
                      </a:r>
                      <a:r>
                        <a:rPr lang="fr-FR" sz="2000" b="0" baseline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Franklin Gothic Demi Cond" panose="020B0706030402020204" pitchFamily="34" charset="0"/>
                        </a:rPr>
                        <a:t> du Projet</a:t>
                      </a:r>
                      <a:endParaRPr lang="fr-FR" sz="2000" b="0" dirty="0">
                        <a:solidFill>
                          <a:schemeClr val="bg2">
                            <a:lumMod val="50000"/>
                          </a:schemeClr>
                        </a:solidFill>
                        <a:latin typeface="Franklin Gothic Demi Cond" panose="020B07060304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0450919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endParaRPr lang="fr-FR" dirty="0"/>
                    </a:p>
                    <a:p>
                      <a:pPr algn="ctr"/>
                      <a:r>
                        <a:rPr lang="fr-FR" sz="20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Franklin Gothic Demi Cond" panose="020B0706030402020204" pitchFamily="34" charset="0"/>
                        </a:rPr>
                        <a:t>MERISE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8875507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endParaRPr lang="fr-FR" dirty="0"/>
                    </a:p>
                    <a:p>
                      <a:pPr algn="ctr"/>
                      <a:r>
                        <a:rPr lang="fr-FR" sz="20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Franklin Gothic Demi Cond" panose="020B0706030402020204" pitchFamily="34" charset="0"/>
                        </a:rPr>
                        <a:t>Procédures</a:t>
                      </a:r>
                      <a:r>
                        <a:rPr lang="fr-FR" sz="2000" baseline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Franklin Gothic Demi Cond" panose="020B0706030402020204" pitchFamily="34" charset="0"/>
                        </a:rPr>
                        <a:t> Stockées</a:t>
                      </a:r>
                      <a:endParaRPr lang="fr-FR" sz="2000" b="0" dirty="0">
                        <a:solidFill>
                          <a:schemeClr val="bg2">
                            <a:lumMod val="50000"/>
                          </a:schemeClr>
                        </a:solidFill>
                        <a:latin typeface="Franklin Gothic Demi Cond" panose="020B07060304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5150623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endParaRPr lang="fr-FR" dirty="0"/>
                    </a:p>
                    <a:p>
                      <a:pPr algn="ctr"/>
                      <a:r>
                        <a:rPr lang="fr-FR" sz="20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Franklin Gothic Demi Cond" panose="020B0706030402020204" pitchFamily="34" charset="0"/>
                        </a:rPr>
                        <a:t>Requêtes</a:t>
                      </a:r>
                    </a:p>
                  </a:txBody>
                  <a:tcPr>
                    <a:lnT>
                      <a:noFill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9405726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endParaRPr lang="fr-FR" dirty="0"/>
                    </a:p>
                    <a:p>
                      <a:pPr algn="ctr"/>
                      <a:r>
                        <a:rPr lang="fr-FR" sz="2000" dirty="0">
                          <a:solidFill>
                            <a:schemeClr val="bg1"/>
                          </a:solidFill>
                          <a:latin typeface="Franklin Gothic Demi Cond" panose="020B0706030402020204" pitchFamily="34" charset="0"/>
                        </a:rPr>
                        <a:t>Sauvegardes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571474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endParaRPr lang="fr-FR" dirty="0"/>
                    </a:p>
                    <a:p>
                      <a:pPr algn="ctr"/>
                      <a:r>
                        <a:rPr lang="fr-FR" sz="20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Franklin Gothic Demi Cond" panose="020B0706030402020204" pitchFamily="34" charset="0"/>
                        </a:rPr>
                        <a:t>Bilan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1165618"/>
                  </a:ext>
                </a:extLst>
              </a:tr>
            </a:tbl>
          </a:graphicData>
        </a:graphic>
      </p:graphicFrame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11775"/>
            <a:ext cx="10548729" cy="3746223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8954" y="1401124"/>
            <a:ext cx="5819775" cy="1710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666515"/>
      </p:ext>
    </p:extLst>
  </p:cSld>
  <p:clrMapOvr>
    <a:masterClrMapping/>
  </p:clrMapOvr>
  <p:transition spd="slow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54224" y="2552698"/>
            <a:ext cx="10018713" cy="1752599"/>
          </a:xfrm>
        </p:spPr>
        <p:txBody>
          <a:bodyPr>
            <a:normAutofit/>
          </a:bodyPr>
          <a:lstStyle/>
          <a:p>
            <a:r>
              <a:rPr lang="fr-FR" sz="6600" b="1" dirty="0">
                <a:solidFill>
                  <a:schemeClr val="bg2">
                    <a:lumMod val="50000"/>
                  </a:schemeClr>
                </a:solidFill>
                <a:latin typeface="Franklin Gothic Demi Cond" panose="020B0706030402020204" pitchFamily="34" charset="0"/>
              </a:rPr>
              <a:t>BILAN</a:t>
            </a:r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7683385"/>
              </p:ext>
            </p:extLst>
          </p:nvPr>
        </p:nvGraphicFramePr>
        <p:xfrm>
          <a:off x="10548730" y="-2"/>
          <a:ext cx="1643268" cy="685800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643268">
                  <a:extLst>
                    <a:ext uri="{9D8B030D-6E8A-4147-A177-3AD203B41FA5}">
                      <a16:colId xmlns:a16="http://schemas.microsoft.com/office/drawing/2014/main" val="3416692684"/>
                    </a:ext>
                  </a:extLst>
                </a:gridCol>
              </a:tblGrid>
              <a:tr h="1143000">
                <a:tc>
                  <a:txBody>
                    <a:bodyPr/>
                    <a:lstStyle/>
                    <a:p>
                      <a:endParaRPr lang="fr-FR" dirty="0"/>
                    </a:p>
                    <a:p>
                      <a:pPr algn="ctr"/>
                      <a:r>
                        <a:rPr lang="fr-FR" sz="20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Franklin Gothic Demi Cond" panose="020B0706030402020204" pitchFamily="34" charset="0"/>
                        </a:rPr>
                        <a:t>Présentation</a:t>
                      </a:r>
                      <a:r>
                        <a:rPr lang="fr-FR" sz="2000" b="0" baseline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Franklin Gothic Demi Cond" panose="020B0706030402020204" pitchFamily="34" charset="0"/>
                        </a:rPr>
                        <a:t> du Projet</a:t>
                      </a:r>
                      <a:endParaRPr lang="fr-FR" sz="2000" b="0" dirty="0">
                        <a:solidFill>
                          <a:schemeClr val="bg2">
                            <a:lumMod val="50000"/>
                          </a:schemeClr>
                        </a:solidFill>
                        <a:latin typeface="Franklin Gothic Demi Cond" panose="020B07060304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0450919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endParaRPr lang="fr-FR" dirty="0"/>
                    </a:p>
                    <a:p>
                      <a:pPr algn="ctr"/>
                      <a:r>
                        <a:rPr lang="fr-FR" sz="20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Franklin Gothic Demi Cond" panose="020B0706030402020204" pitchFamily="34" charset="0"/>
                        </a:rPr>
                        <a:t>MERISE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8875507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endParaRPr lang="fr-FR" dirty="0"/>
                    </a:p>
                    <a:p>
                      <a:pPr algn="ctr"/>
                      <a:r>
                        <a:rPr lang="fr-FR" sz="20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Franklin Gothic Demi Cond" panose="020B0706030402020204" pitchFamily="34" charset="0"/>
                        </a:rPr>
                        <a:t>Procédures</a:t>
                      </a:r>
                      <a:r>
                        <a:rPr lang="fr-FR" sz="2000" baseline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Franklin Gothic Demi Cond" panose="020B0706030402020204" pitchFamily="34" charset="0"/>
                        </a:rPr>
                        <a:t> Stockées</a:t>
                      </a:r>
                      <a:endParaRPr lang="fr-FR" sz="2000" b="0" dirty="0">
                        <a:solidFill>
                          <a:schemeClr val="bg2">
                            <a:lumMod val="50000"/>
                          </a:schemeClr>
                        </a:solidFill>
                        <a:latin typeface="Franklin Gothic Demi Cond" panose="020B07060304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5150623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endParaRPr lang="fr-FR" dirty="0"/>
                    </a:p>
                    <a:p>
                      <a:pPr algn="ctr"/>
                      <a:r>
                        <a:rPr lang="fr-FR" sz="20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Franklin Gothic Demi Cond" panose="020B0706030402020204" pitchFamily="34" charset="0"/>
                        </a:rPr>
                        <a:t>Requêtes</a:t>
                      </a:r>
                    </a:p>
                  </a:txBody>
                  <a:tcPr>
                    <a:lnT>
                      <a:noFill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9405726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endParaRPr lang="fr-FR" dirty="0"/>
                    </a:p>
                    <a:p>
                      <a:pPr algn="ctr"/>
                      <a:r>
                        <a:rPr lang="fr-FR" sz="20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Franklin Gothic Demi Cond" panose="020B0706030402020204" pitchFamily="34" charset="0"/>
                        </a:rPr>
                        <a:t>Sauvegardes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571474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endParaRPr lang="fr-FR" dirty="0"/>
                    </a:p>
                    <a:p>
                      <a:pPr algn="ctr"/>
                      <a:r>
                        <a:rPr lang="fr-FR" sz="2000" dirty="0">
                          <a:solidFill>
                            <a:schemeClr val="bg1"/>
                          </a:solidFill>
                          <a:latin typeface="Franklin Gothic Demi Cond" panose="020B0706030402020204" pitchFamily="34" charset="0"/>
                        </a:rPr>
                        <a:t>Bilan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11656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7498384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31372" y="2552700"/>
            <a:ext cx="10018713" cy="1752599"/>
          </a:xfrm>
        </p:spPr>
        <p:txBody>
          <a:bodyPr>
            <a:normAutofit/>
          </a:bodyPr>
          <a:lstStyle/>
          <a:p>
            <a:r>
              <a:rPr lang="fr-FR" sz="6600" b="1" dirty="0">
                <a:solidFill>
                  <a:schemeClr val="bg2">
                    <a:lumMod val="50000"/>
                  </a:schemeClr>
                </a:solidFill>
                <a:latin typeface="Franklin Gothic Demi Cond" panose="020B0706030402020204" pitchFamily="34" charset="0"/>
              </a:rPr>
              <a:t>Présentation du Groupe</a:t>
            </a:r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5063279"/>
              </p:ext>
            </p:extLst>
          </p:nvPr>
        </p:nvGraphicFramePr>
        <p:xfrm>
          <a:off x="10575236" y="-2"/>
          <a:ext cx="1616764" cy="685800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616764">
                  <a:extLst>
                    <a:ext uri="{9D8B030D-6E8A-4147-A177-3AD203B41FA5}">
                      <a16:colId xmlns:a16="http://schemas.microsoft.com/office/drawing/2014/main" val="3416692684"/>
                    </a:ext>
                  </a:extLst>
                </a:gridCol>
              </a:tblGrid>
              <a:tr h="1143000">
                <a:tc>
                  <a:txBody>
                    <a:bodyPr/>
                    <a:lstStyle/>
                    <a:p>
                      <a:endParaRPr lang="fr-FR" dirty="0"/>
                    </a:p>
                    <a:p>
                      <a:pPr algn="ctr"/>
                      <a:r>
                        <a:rPr lang="fr-FR" sz="2000" b="0" dirty="0">
                          <a:latin typeface="Franklin Gothic Demi Cond" panose="020B0706030402020204" pitchFamily="34" charset="0"/>
                        </a:rPr>
                        <a:t>Présentation</a:t>
                      </a:r>
                      <a:r>
                        <a:rPr lang="fr-FR" sz="2000" b="0" baseline="0" dirty="0">
                          <a:latin typeface="Franklin Gothic Demi Cond" panose="020B0706030402020204" pitchFamily="34" charset="0"/>
                        </a:rPr>
                        <a:t> du Projet</a:t>
                      </a:r>
                      <a:endParaRPr lang="fr-FR" sz="2000" b="0" dirty="0">
                        <a:latin typeface="Franklin Gothic Demi Cond" panose="020B07060304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40450919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endParaRPr lang="fr-FR" dirty="0"/>
                    </a:p>
                    <a:p>
                      <a:pPr algn="ctr"/>
                      <a:r>
                        <a:rPr lang="fr-FR" sz="20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Franklin Gothic Demi Cond" panose="020B0706030402020204" pitchFamily="34" charset="0"/>
                        </a:rPr>
                        <a:t>MERISE</a:t>
                      </a:r>
                    </a:p>
                  </a:txBody>
                  <a:tcPr>
                    <a:lnT w="25400" cmpd="sng">
                      <a:noFill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8875507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endParaRPr lang="fr-FR" dirty="0"/>
                    </a:p>
                    <a:p>
                      <a:pPr algn="ctr"/>
                      <a:r>
                        <a:rPr lang="fr-FR" sz="20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Franklin Gothic Demi Cond" panose="020B0706030402020204" pitchFamily="34" charset="0"/>
                        </a:rPr>
                        <a:t>Procédures</a:t>
                      </a:r>
                      <a:r>
                        <a:rPr lang="fr-FR" sz="2000" baseline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Franklin Gothic Demi Cond" panose="020B0706030402020204" pitchFamily="34" charset="0"/>
                        </a:rPr>
                        <a:t> Stockées</a:t>
                      </a:r>
                      <a:endParaRPr lang="fr-FR" sz="2000" b="0" dirty="0">
                        <a:solidFill>
                          <a:schemeClr val="bg2">
                            <a:lumMod val="50000"/>
                          </a:schemeClr>
                        </a:solidFill>
                        <a:latin typeface="Franklin Gothic Demi Cond" panose="020B07060304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5150623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endParaRPr lang="fr-FR" dirty="0"/>
                    </a:p>
                    <a:p>
                      <a:pPr algn="ctr"/>
                      <a:r>
                        <a:rPr lang="fr-FR" sz="20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Franklin Gothic Demi Cond" panose="020B0706030402020204" pitchFamily="34" charset="0"/>
                        </a:rPr>
                        <a:t>Requêtes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9405726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endParaRPr lang="fr-FR" dirty="0"/>
                    </a:p>
                    <a:p>
                      <a:pPr algn="ctr"/>
                      <a:r>
                        <a:rPr lang="fr-FR" sz="20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Franklin Gothic Demi Cond" panose="020B0706030402020204" pitchFamily="34" charset="0"/>
                        </a:rPr>
                        <a:t>Sauvegardes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571474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endParaRPr lang="fr-FR" dirty="0"/>
                    </a:p>
                    <a:p>
                      <a:pPr algn="ctr"/>
                      <a:r>
                        <a:rPr lang="fr-FR" sz="20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Franklin Gothic Demi Cond" panose="020B0706030402020204" pitchFamily="34" charset="0"/>
                        </a:rPr>
                        <a:t>Bilan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11656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417102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blipFill rotWithShape="1">
            <a:blip r:embed="rId2">
              <a:duotone>
                <a:schemeClr val="bg2">
                  <a:shade val="76000"/>
                  <a:satMod val="180000"/>
                </a:schemeClr>
                <a:schemeClr val="bg2">
                  <a:tint val="80000"/>
                  <a:satMod val="120000"/>
                  <a:lumMod val="180000"/>
                </a:schemeClr>
              </a:duotone>
            </a:blip>
            <a:stretch/>
          </a:blipFill>
          <a:ln>
            <a:noFill/>
          </a:ln>
          <a:effectLst/>
        </p:spPr>
      </p:sp>
      <p:grpSp>
        <p:nvGrpSpPr>
          <p:cNvPr id="15" name="Group 14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16" name="Freeform 6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7" name="Freeform 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1" name="Freeform 12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23" name="Rectangle 2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5759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3"/>
          <a:srcRect l="21659" r="26912" b="827"/>
          <a:stretch/>
        </p:blipFill>
        <p:spPr>
          <a:xfrm>
            <a:off x="20" y="10"/>
            <a:ext cx="4726096" cy="6857990"/>
          </a:xfrm>
          <a:prstGeom prst="rect">
            <a:avLst/>
          </a:prstGeom>
        </p:spPr>
      </p:pic>
      <p:grpSp>
        <p:nvGrpSpPr>
          <p:cNvPr id="25" name="Group 24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460705" y="0"/>
            <a:ext cx="2265410" cy="6858000"/>
            <a:chOff x="2836718" y="0"/>
            <a:chExt cx="2611581" cy="6858000"/>
          </a:xfrm>
        </p:grpSpPr>
        <p:sp useBgFill="1">
          <p:nvSpPr>
            <p:cNvPr id="26" name="Rectangle 19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836718" y="0"/>
              <a:ext cx="2611581" cy="2554287"/>
            </a:xfrm>
            <a:custGeom>
              <a:avLst/>
              <a:gdLst>
                <a:gd name="connsiteX0" fmla="*/ 0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0 w 2570017"/>
                <a:gd name="connsiteY4" fmla="*/ 0 h 2554287"/>
                <a:gd name="connsiteX0" fmla="*/ 904009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904009 w 2570017"/>
                <a:gd name="connsiteY4" fmla="*/ 0 h 2554287"/>
                <a:gd name="connsiteX0" fmla="*/ 644236 w 2570017"/>
                <a:gd name="connsiteY0" fmla="*/ 10391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44236 w 2570017"/>
                <a:gd name="connsiteY4" fmla="*/ 10391 h 2554287"/>
                <a:gd name="connsiteX0" fmla="*/ 633845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33845 w 2570017"/>
                <a:gd name="connsiteY4" fmla="*/ 0 h 2554287"/>
                <a:gd name="connsiteX0" fmla="*/ 675409 w 2611581"/>
                <a:gd name="connsiteY0" fmla="*/ 0 h 2554287"/>
                <a:gd name="connsiteX1" fmla="*/ 2611581 w 2611581"/>
                <a:gd name="connsiteY1" fmla="*/ 0 h 2554287"/>
                <a:gd name="connsiteX2" fmla="*/ 2611581 w 2611581"/>
                <a:gd name="connsiteY2" fmla="*/ 2554287 h 2554287"/>
                <a:gd name="connsiteX3" fmla="*/ 0 w 2611581"/>
                <a:gd name="connsiteY3" fmla="*/ 2554287 h 2554287"/>
                <a:gd name="connsiteX4" fmla="*/ 675409 w 2611581"/>
                <a:gd name="connsiteY4" fmla="*/ 0 h 2554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11581" h="2554287">
                  <a:moveTo>
                    <a:pt x="675409" y="0"/>
                  </a:moveTo>
                  <a:lnTo>
                    <a:pt x="2611581" y="0"/>
                  </a:lnTo>
                  <a:lnTo>
                    <a:pt x="2611581" y="2554287"/>
                  </a:lnTo>
                  <a:lnTo>
                    <a:pt x="0" y="2554287"/>
                  </a:lnTo>
                  <a:lnTo>
                    <a:pt x="675409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27" name="Rectangle 20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836718" y="2554287"/>
              <a:ext cx="2611581" cy="4303713"/>
            </a:xfrm>
            <a:custGeom>
              <a:avLst/>
              <a:gdLst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0 w 2611581"/>
                <a:gd name="connsiteY3" fmla="*/ 4303713 h 4303713"/>
                <a:gd name="connsiteX4" fmla="*/ 0 w 2611581"/>
                <a:gd name="connsiteY4" fmla="*/ 0 h 4303713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693718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963882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213264 w 2611581"/>
                <a:gd name="connsiteY3" fmla="*/ 4293322 h 4303713"/>
                <a:gd name="connsiteX4" fmla="*/ 0 w 2611581"/>
                <a:gd name="connsiteY4" fmla="*/ 0 h 4303713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171701 w 2611581"/>
                <a:gd name="connsiteY3" fmla="*/ 3638695 h 4303713"/>
                <a:gd name="connsiteX4" fmla="*/ 0 w 2611581"/>
                <a:gd name="connsiteY4" fmla="*/ 0 h 4303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11581" h="4303713">
                  <a:moveTo>
                    <a:pt x="0" y="0"/>
                  </a:moveTo>
                  <a:lnTo>
                    <a:pt x="2611581" y="0"/>
                  </a:lnTo>
                  <a:lnTo>
                    <a:pt x="2611581" y="4303713"/>
                  </a:lnTo>
                  <a:lnTo>
                    <a:pt x="2171701" y="3638695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566863" y="-4763"/>
            <a:ext cx="4350172" cy="6862763"/>
            <a:chOff x="2928938" y="-4763"/>
            <a:chExt cx="5014912" cy="6862763"/>
          </a:xfrm>
        </p:grpSpPr>
        <p:sp>
          <p:nvSpPr>
            <p:cNvPr id="30" name="Freeform 6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1" name="Freeform 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2" name="Freeform 9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33" name="Freeform 10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4" name="Freeform 11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5" name="Freeform 12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aphicFrame>
        <p:nvGraphicFramePr>
          <p:cNvPr id="8" name="Tableau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9499399"/>
              </p:ext>
            </p:extLst>
          </p:nvPr>
        </p:nvGraphicFramePr>
        <p:xfrm>
          <a:off x="10575236" y="-2"/>
          <a:ext cx="1616764" cy="685800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616764">
                  <a:extLst>
                    <a:ext uri="{9D8B030D-6E8A-4147-A177-3AD203B41FA5}">
                      <a16:colId xmlns:a16="http://schemas.microsoft.com/office/drawing/2014/main" val="3416692684"/>
                    </a:ext>
                  </a:extLst>
                </a:gridCol>
              </a:tblGrid>
              <a:tr h="1143000">
                <a:tc>
                  <a:txBody>
                    <a:bodyPr/>
                    <a:lstStyle/>
                    <a:p>
                      <a:endParaRPr lang="fr-FR" dirty="0"/>
                    </a:p>
                    <a:p>
                      <a:pPr algn="ctr"/>
                      <a:r>
                        <a:rPr lang="fr-FR" sz="2000" b="0" dirty="0">
                          <a:latin typeface="Franklin Gothic Demi Cond" panose="020B0706030402020204" pitchFamily="34" charset="0"/>
                        </a:rPr>
                        <a:t>Présentation</a:t>
                      </a:r>
                      <a:r>
                        <a:rPr lang="fr-FR" sz="2000" b="0" baseline="0" dirty="0">
                          <a:latin typeface="Franklin Gothic Demi Cond" panose="020B0706030402020204" pitchFamily="34" charset="0"/>
                        </a:rPr>
                        <a:t> du Projet</a:t>
                      </a:r>
                      <a:endParaRPr lang="fr-FR" sz="2000" b="0" dirty="0">
                        <a:latin typeface="Franklin Gothic Demi Cond" panose="020B07060304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40450919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endParaRPr lang="fr-FR" dirty="0"/>
                    </a:p>
                    <a:p>
                      <a:pPr algn="ctr"/>
                      <a:r>
                        <a:rPr lang="fr-FR" sz="20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Franklin Gothic Demi Cond" panose="020B0706030402020204" pitchFamily="34" charset="0"/>
                        </a:rPr>
                        <a:t>MERISE</a:t>
                      </a:r>
                    </a:p>
                  </a:txBody>
                  <a:tcPr>
                    <a:lnT w="25400" cmpd="sng">
                      <a:noFill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8875507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endParaRPr lang="fr-FR" dirty="0"/>
                    </a:p>
                    <a:p>
                      <a:pPr algn="ctr"/>
                      <a:r>
                        <a:rPr lang="fr-FR" sz="20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Franklin Gothic Demi Cond" panose="020B0706030402020204" pitchFamily="34" charset="0"/>
                        </a:rPr>
                        <a:t>Procédures</a:t>
                      </a:r>
                      <a:r>
                        <a:rPr lang="fr-FR" sz="2000" baseline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Franklin Gothic Demi Cond" panose="020B0706030402020204" pitchFamily="34" charset="0"/>
                        </a:rPr>
                        <a:t> Stockées</a:t>
                      </a:r>
                      <a:endParaRPr lang="fr-FR" sz="2000" b="0" dirty="0">
                        <a:solidFill>
                          <a:schemeClr val="bg2">
                            <a:lumMod val="50000"/>
                          </a:schemeClr>
                        </a:solidFill>
                        <a:latin typeface="Franklin Gothic Demi Cond" panose="020B07060304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5150623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endParaRPr lang="fr-FR" dirty="0"/>
                    </a:p>
                    <a:p>
                      <a:pPr algn="ctr"/>
                      <a:r>
                        <a:rPr lang="fr-FR" sz="20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Franklin Gothic Demi Cond" panose="020B0706030402020204" pitchFamily="34" charset="0"/>
                        </a:rPr>
                        <a:t>Requêtes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9405726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endParaRPr lang="fr-FR" dirty="0"/>
                    </a:p>
                    <a:p>
                      <a:pPr algn="ctr"/>
                      <a:r>
                        <a:rPr lang="fr-FR" sz="20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Franklin Gothic Demi Cond" panose="020B0706030402020204" pitchFamily="34" charset="0"/>
                        </a:rPr>
                        <a:t>Sauvegardes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571474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endParaRPr lang="fr-FR" dirty="0"/>
                    </a:p>
                    <a:p>
                      <a:pPr algn="ctr"/>
                      <a:r>
                        <a:rPr lang="fr-FR" sz="20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Franklin Gothic Demi Cond" panose="020B0706030402020204" pitchFamily="34" charset="0"/>
                        </a:rPr>
                        <a:t>Bilan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1165618"/>
                  </a:ext>
                </a:extLst>
              </a:tr>
            </a:tbl>
          </a:graphicData>
        </a:graphic>
      </p:graphicFrame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844786" y="1274762"/>
            <a:ext cx="5659771" cy="261619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6600" b="1" dirty="0">
                <a:solidFill>
                  <a:schemeClr val="bg2">
                    <a:lumMod val="50000"/>
                  </a:schemeClr>
                </a:solidFill>
                <a:latin typeface="Franklin Gothic Demi Cond" panose="020B0706030402020204" pitchFamily="34" charset="0"/>
              </a:rPr>
              <a:t>CONTEXTE</a:t>
            </a:r>
          </a:p>
        </p:txBody>
      </p:sp>
    </p:spTree>
    <p:extLst>
      <p:ext uri="{BB962C8B-B14F-4D97-AF65-F5344CB8AC3E}">
        <p14:creationId xmlns:p14="http://schemas.microsoft.com/office/powerpoint/2010/main" val="415825870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590328" y="2567608"/>
            <a:ext cx="10018713" cy="1752599"/>
          </a:xfrm>
        </p:spPr>
        <p:txBody>
          <a:bodyPr>
            <a:normAutofit/>
          </a:bodyPr>
          <a:lstStyle/>
          <a:p>
            <a:r>
              <a:rPr lang="fr-FR" sz="6600" b="1" dirty="0">
                <a:solidFill>
                  <a:schemeClr val="bg2">
                    <a:lumMod val="50000"/>
                  </a:schemeClr>
                </a:solidFill>
                <a:latin typeface="Franklin Gothic Demi Cond" panose="020B0706030402020204" pitchFamily="34" charset="0"/>
              </a:rPr>
              <a:t>BESOIN</a:t>
            </a:r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4366715"/>
              </p:ext>
            </p:extLst>
          </p:nvPr>
        </p:nvGraphicFramePr>
        <p:xfrm>
          <a:off x="10575236" y="-2"/>
          <a:ext cx="1616764" cy="685800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616764">
                  <a:extLst>
                    <a:ext uri="{9D8B030D-6E8A-4147-A177-3AD203B41FA5}">
                      <a16:colId xmlns:a16="http://schemas.microsoft.com/office/drawing/2014/main" val="3416692684"/>
                    </a:ext>
                  </a:extLst>
                </a:gridCol>
              </a:tblGrid>
              <a:tr h="1143000">
                <a:tc>
                  <a:txBody>
                    <a:bodyPr/>
                    <a:lstStyle/>
                    <a:p>
                      <a:endParaRPr lang="fr-FR" dirty="0"/>
                    </a:p>
                    <a:p>
                      <a:pPr algn="ctr"/>
                      <a:r>
                        <a:rPr lang="fr-FR" sz="2000" b="0" dirty="0">
                          <a:latin typeface="Franklin Gothic Demi Cond" panose="020B0706030402020204" pitchFamily="34" charset="0"/>
                        </a:rPr>
                        <a:t>Présentation</a:t>
                      </a:r>
                      <a:r>
                        <a:rPr lang="fr-FR" sz="2000" b="0" baseline="0" dirty="0">
                          <a:latin typeface="Franklin Gothic Demi Cond" panose="020B0706030402020204" pitchFamily="34" charset="0"/>
                        </a:rPr>
                        <a:t> du Projet</a:t>
                      </a:r>
                      <a:endParaRPr lang="fr-FR" sz="2000" b="0" dirty="0">
                        <a:latin typeface="Franklin Gothic Demi Cond" panose="020B07060304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40450919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endParaRPr lang="fr-FR" dirty="0"/>
                    </a:p>
                    <a:p>
                      <a:pPr algn="ctr"/>
                      <a:r>
                        <a:rPr lang="fr-FR" sz="20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Franklin Gothic Demi Cond" panose="020B0706030402020204" pitchFamily="34" charset="0"/>
                        </a:rPr>
                        <a:t>MERISE</a:t>
                      </a:r>
                    </a:p>
                  </a:txBody>
                  <a:tcPr>
                    <a:lnT w="25400" cmpd="sng">
                      <a:noFill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8875507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endParaRPr lang="fr-FR" dirty="0"/>
                    </a:p>
                    <a:p>
                      <a:pPr algn="ctr"/>
                      <a:r>
                        <a:rPr lang="fr-FR" sz="20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Franklin Gothic Demi Cond" panose="020B0706030402020204" pitchFamily="34" charset="0"/>
                        </a:rPr>
                        <a:t>Procédures</a:t>
                      </a:r>
                      <a:r>
                        <a:rPr lang="fr-FR" sz="2000" baseline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Franklin Gothic Demi Cond" panose="020B0706030402020204" pitchFamily="34" charset="0"/>
                        </a:rPr>
                        <a:t> Stockées</a:t>
                      </a:r>
                      <a:endParaRPr lang="fr-FR" sz="2000" b="0" dirty="0">
                        <a:solidFill>
                          <a:schemeClr val="bg2">
                            <a:lumMod val="50000"/>
                          </a:schemeClr>
                        </a:solidFill>
                        <a:latin typeface="Franklin Gothic Demi Cond" panose="020B07060304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5150623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endParaRPr lang="fr-FR" dirty="0"/>
                    </a:p>
                    <a:p>
                      <a:pPr algn="ctr"/>
                      <a:r>
                        <a:rPr lang="fr-FR" sz="20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Franklin Gothic Demi Cond" panose="020B0706030402020204" pitchFamily="34" charset="0"/>
                        </a:rPr>
                        <a:t>Requêtes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9405726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endParaRPr lang="fr-FR" dirty="0"/>
                    </a:p>
                    <a:p>
                      <a:pPr algn="ctr"/>
                      <a:r>
                        <a:rPr lang="fr-FR" sz="20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Franklin Gothic Demi Cond" panose="020B0706030402020204" pitchFamily="34" charset="0"/>
                        </a:rPr>
                        <a:t>Sauvegardes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571474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endParaRPr lang="fr-FR" dirty="0"/>
                    </a:p>
                    <a:p>
                      <a:pPr algn="ctr"/>
                      <a:r>
                        <a:rPr lang="fr-FR" sz="20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Franklin Gothic Demi Cond" panose="020B0706030402020204" pitchFamily="34" charset="0"/>
                        </a:rPr>
                        <a:t>Bilan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11656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6526881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84380" y="13250"/>
            <a:ext cx="10018713" cy="1752599"/>
          </a:xfrm>
        </p:spPr>
        <p:txBody>
          <a:bodyPr>
            <a:normAutofit/>
          </a:bodyPr>
          <a:lstStyle/>
          <a:p>
            <a:r>
              <a:rPr lang="fr-FR" sz="6600" b="1" dirty="0">
                <a:solidFill>
                  <a:schemeClr val="bg2">
                    <a:lumMod val="50000"/>
                  </a:schemeClr>
                </a:solidFill>
                <a:latin typeface="Franklin Gothic Demi Cond" panose="020B0706030402020204" pitchFamily="34" charset="0"/>
              </a:rPr>
              <a:t>Dictionnaire de données</a:t>
            </a:r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875601"/>
              </p:ext>
            </p:extLst>
          </p:nvPr>
        </p:nvGraphicFramePr>
        <p:xfrm>
          <a:off x="10561983" y="-2"/>
          <a:ext cx="1630016" cy="685800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630016">
                  <a:extLst>
                    <a:ext uri="{9D8B030D-6E8A-4147-A177-3AD203B41FA5}">
                      <a16:colId xmlns:a16="http://schemas.microsoft.com/office/drawing/2014/main" val="3416692684"/>
                    </a:ext>
                  </a:extLst>
                </a:gridCol>
              </a:tblGrid>
              <a:tr h="1143000">
                <a:tc>
                  <a:txBody>
                    <a:bodyPr/>
                    <a:lstStyle/>
                    <a:p>
                      <a:endParaRPr lang="fr-FR" dirty="0"/>
                    </a:p>
                    <a:p>
                      <a:pPr algn="ctr"/>
                      <a:r>
                        <a:rPr lang="fr-FR" sz="20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Franklin Gothic Demi Cond" panose="020B0706030402020204" pitchFamily="34" charset="0"/>
                        </a:rPr>
                        <a:t>Présentation</a:t>
                      </a:r>
                      <a:r>
                        <a:rPr lang="fr-FR" sz="2000" b="0" baseline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Franklin Gothic Demi Cond" panose="020B0706030402020204" pitchFamily="34" charset="0"/>
                        </a:rPr>
                        <a:t> du Projet</a:t>
                      </a:r>
                      <a:endParaRPr lang="fr-FR" sz="2000" b="0" dirty="0">
                        <a:solidFill>
                          <a:schemeClr val="bg2">
                            <a:lumMod val="50000"/>
                          </a:schemeClr>
                        </a:solidFill>
                        <a:latin typeface="Franklin Gothic Demi Cond" panose="020B07060304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0450919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endParaRPr lang="fr-FR" dirty="0"/>
                    </a:p>
                    <a:p>
                      <a:pPr algn="ctr"/>
                      <a:r>
                        <a:rPr lang="fr-FR" sz="2000" dirty="0">
                          <a:solidFill>
                            <a:schemeClr val="bg1"/>
                          </a:solidFill>
                          <a:latin typeface="Franklin Gothic Demi Cond" panose="020B0706030402020204" pitchFamily="34" charset="0"/>
                        </a:rPr>
                        <a:t>MERISE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8875507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endParaRPr lang="fr-FR" dirty="0"/>
                    </a:p>
                    <a:p>
                      <a:pPr algn="ctr"/>
                      <a:r>
                        <a:rPr lang="fr-FR" sz="20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Franklin Gothic Demi Cond" panose="020B0706030402020204" pitchFamily="34" charset="0"/>
                        </a:rPr>
                        <a:t>Procédures</a:t>
                      </a:r>
                      <a:r>
                        <a:rPr lang="fr-FR" sz="2000" baseline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Franklin Gothic Demi Cond" panose="020B0706030402020204" pitchFamily="34" charset="0"/>
                        </a:rPr>
                        <a:t> Stockées</a:t>
                      </a:r>
                      <a:endParaRPr lang="fr-FR" sz="2000" b="0" dirty="0">
                        <a:solidFill>
                          <a:schemeClr val="bg2">
                            <a:lumMod val="50000"/>
                          </a:schemeClr>
                        </a:solidFill>
                        <a:latin typeface="Franklin Gothic Demi Cond" panose="020B07060304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55150623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endParaRPr lang="fr-FR" dirty="0"/>
                    </a:p>
                    <a:p>
                      <a:pPr algn="ctr"/>
                      <a:r>
                        <a:rPr lang="fr-FR" sz="20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Franklin Gothic Demi Cond" panose="020B0706030402020204" pitchFamily="34" charset="0"/>
                        </a:rPr>
                        <a:t>Requêtes</a:t>
                      </a:r>
                    </a:p>
                  </a:txBody>
                  <a:tcPr>
                    <a:lnT>
                      <a:noFill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9405726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endParaRPr lang="fr-FR" dirty="0"/>
                    </a:p>
                    <a:p>
                      <a:pPr algn="ctr"/>
                      <a:r>
                        <a:rPr lang="fr-FR" sz="20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Franklin Gothic Demi Cond" panose="020B0706030402020204" pitchFamily="34" charset="0"/>
                        </a:rPr>
                        <a:t>Sauvegardes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571474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endParaRPr lang="fr-FR" dirty="0"/>
                    </a:p>
                    <a:p>
                      <a:pPr algn="ctr"/>
                      <a:r>
                        <a:rPr lang="fr-FR" sz="20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Franklin Gothic Demi Cond" panose="020B0706030402020204" pitchFamily="34" charset="0"/>
                        </a:rPr>
                        <a:t>Bilan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1165618"/>
                  </a:ext>
                </a:extLst>
              </a:tr>
            </a:tbl>
          </a:graphicData>
        </a:graphic>
      </p:graphicFrame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9861" y="1423574"/>
            <a:ext cx="6255025" cy="5077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759296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67476" y="2552698"/>
            <a:ext cx="10018713" cy="1752599"/>
          </a:xfrm>
        </p:spPr>
        <p:txBody>
          <a:bodyPr>
            <a:normAutofit/>
          </a:bodyPr>
          <a:lstStyle/>
          <a:p>
            <a:r>
              <a:rPr lang="fr-FR" sz="6600" b="1" dirty="0">
                <a:solidFill>
                  <a:schemeClr val="bg2">
                    <a:lumMod val="50000"/>
                  </a:schemeClr>
                </a:solidFill>
                <a:latin typeface="Franklin Gothic Demi Cond" panose="020B0706030402020204" pitchFamily="34" charset="0"/>
              </a:rPr>
              <a:t>MCD</a:t>
            </a:r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5411620"/>
              </p:ext>
            </p:extLst>
          </p:nvPr>
        </p:nvGraphicFramePr>
        <p:xfrm>
          <a:off x="10548729" y="-2"/>
          <a:ext cx="1643269" cy="685800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643269">
                  <a:extLst>
                    <a:ext uri="{9D8B030D-6E8A-4147-A177-3AD203B41FA5}">
                      <a16:colId xmlns:a16="http://schemas.microsoft.com/office/drawing/2014/main" val="3416692684"/>
                    </a:ext>
                  </a:extLst>
                </a:gridCol>
              </a:tblGrid>
              <a:tr h="1143000">
                <a:tc>
                  <a:txBody>
                    <a:bodyPr/>
                    <a:lstStyle/>
                    <a:p>
                      <a:endParaRPr lang="fr-FR" dirty="0"/>
                    </a:p>
                    <a:p>
                      <a:pPr algn="ctr"/>
                      <a:r>
                        <a:rPr lang="fr-FR" sz="20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Franklin Gothic Demi Cond" panose="020B0706030402020204" pitchFamily="34" charset="0"/>
                        </a:rPr>
                        <a:t>Présentation</a:t>
                      </a:r>
                      <a:r>
                        <a:rPr lang="fr-FR" sz="2000" b="0" baseline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Franklin Gothic Demi Cond" panose="020B0706030402020204" pitchFamily="34" charset="0"/>
                        </a:rPr>
                        <a:t> du Projet</a:t>
                      </a:r>
                      <a:endParaRPr lang="fr-FR" sz="2000" b="0" dirty="0">
                        <a:solidFill>
                          <a:schemeClr val="bg2">
                            <a:lumMod val="50000"/>
                          </a:schemeClr>
                        </a:solidFill>
                        <a:latin typeface="Franklin Gothic Demi Cond" panose="020B07060304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0450919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endParaRPr lang="fr-FR" dirty="0"/>
                    </a:p>
                    <a:p>
                      <a:pPr algn="ctr"/>
                      <a:r>
                        <a:rPr lang="fr-FR" sz="2000" dirty="0">
                          <a:solidFill>
                            <a:schemeClr val="bg1"/>
                          </a:solidFill>
                          <a:latin typeface="Franklin Gothic Demi Cond" panose="020B0706030402020204" pitchFamily="34" charset="0"/>
                        </a:rPr>
                        <a:t>MERISE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8875507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endParaRPr lang="fr-FR" dirty="0"/>
                    </a:p>
                    <a:p>
                      <a:pPr algn="ctr"/>
                      <a:r>
                        <a:rPr lang="fr-FR" sz="20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Franklin Gothic Demi Cond" panose="020B0706030402020204" pitchFamily="34" charset="0"/>
                        </a:rPr>
                        <a:t>Procédures</a:t>
                      </a:r>
                      <a:r>
                        <a:rPr lang="fr-FR" sz="2000" baseline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Franklin Gothic Demi Cond" panose="020B0706030402020204" pitchFamily="34" charset="0"/>
                        </a:rPr>
                        <a:t> Stockées</a:t>
                      </a:r>
                      <a:endParaRPr lang="fr-FR" sz="2000" b="0" dirty="0">
                        <a:solidFill>
                          <a:schemeClr val="bg2">
                            <a:lumMod val="50000"/>
                          </a:schemeClr>
                        </a:solidFill>
                        <a:latin typeface="Franklin Gothic Demi Cond" panose="020B07060304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55150623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endParaRPr lang="fr-FR" dirty="0"/>
                    </a:p>
                    <a:p>
                      <a:pPr algn="ctr"/>
                      <a:r>
                        <a:rPr lang="fr-FR" sz="20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Franklin Gothic Demi Cond" panose="020B0706030402020204" pitchFamily="34" charset="0"/>
                        </a:rPr>
                        <a:t>Requêtes</a:t>
                      </a:r>
                    </a:p>
                  </a:txBody>
                  <a:tcPr>
                    <a:lnT>
                      <a:noFill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9405726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endParaRPr lang="fr-FR" dirty="0"/>
                    </a:p>
                    <a:p>
                      <a:pPr algn="ctr"/>
                      <a:r>
                        <a:rPr lang="fr-FR" sz="20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Franklin Gothic Demi Cond" panose="020B0706030402020204" pitchFamily="34" charset="0"/>
                        </a:rPr>
                        <a:t>Sauvegardes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571474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endParaRPr lang="fr-FR" dirty="0"/>
                    </a:p>
                    <a:p>
                      <a:pPr algn="ctr"/>
                      <a:r>
                        <a:rPr lang="fr-FR" sz="20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Franklin Gothic Demi Cond" panose="020B0706030402020204" pitchFamily="34" charset="0"/>
                        </a:rPr>
                        <a:t>Bilan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11656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6758841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/>
          <p:cNvGraphicFramePr>
            <a:graphicFrameLocks noGrp="1"/>
          </p:cNvGraphicFramePr>
          <p:nvPr>
            <p:extLst/>
          </p:nvPr>
        </p:nvGraphicFramePr>
        <p:xfrm>
          <a:off x="10548729" y="-2"/>
          <a:ext cx="1643269" cy="685800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643269">
                  <a:extLst>
                    <a:ext uri="{9D8B030D-6E8A-4147-A177-3AD203B41FA5}">
                      <a16:colId xmlns:a16="http://schemas.microsoft.com/office/drawing/2014/main" val="3416692684"/>
                    </a:ext>
                  </a:extLst>
                </a:gridCol>
              </a:tblGrid>
              <a:tr h="1143000">
                <a:tc>
                  <a:txBody>
                    <a:bodyPr/>
                    <a:lstStyle/>
                    <a:p>
                      <a:endParaRPr lang="fr-FR" dirty="0"/>
                    </a:p>
                    <a:p>
                      <a:pPr algn="ctr"/>
                      <a:r>
                        <a:rPr lang="fr-FR" sz="20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Franklin Gothic Demi Cond" panose="020B0706030402020204" pitchFamily="34" charset="0"/>
                        </a:rPr>
                        <a:t>Présentation</a:t>
                      </a:r>
                      <a:r>
                        <a:rPr lang="fr-FR" sz="2000" b="0" baseline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Franklin Gothic Demi Cond" panose="020B0706030402020204" pitchFamily="34" charset="0"/>
                        </a:rPr>
                        <a:t> du Projet</a:t>
                      </a:r>
                      <a:endParaRPr lang="fr-FR" sz="2000" b="0" dirty="0">
                        <a:solidFill>
                          <a:schemeClr val="bg2">
                            <a:lumMod val="50000"/>
                          </a:schemeClr>
                        </a:solidFill>
                        <a:latin typeface="Franklin Gothic Demi Cond" panose="020B07060304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0450919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endParaRPr lang="fr-FR" dirty="0"/>
                    </a:p>
                    <a:p>
                      <a:pPr algn="ctr"/>
                      <a:r>
                        <a:rPr lang="fr-FR" sz="2000" dirty="0">
                          <a:solidFill>
                            <a:schemeClr val="bg1"/>
                          </a:solidFill>
                          <a:latin typeface="Franklin Gothic Demi Cond" panose="020B0706030402020204" pitchFamily="34" charset="0"/>
                        </a:rPr>
                        <a:t>MERISE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8875507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endParaRPr lang="fr-FR" dirty="0"/>
                    </a:p>
                    <a:p>
                      <a:pPr algn="ctr"/>
                      <a:r>
                        <a:rPr lang="fr-FR" sz="20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Franklin Gothic Demi Cond" panose="020B0706030402020204" pitchFamily="34" charset="0"/>
                        </a:rPr>
                        <a:t>Procédures</a:t>
                      </a:r>
                      <a:r>
                        <a:rPr lang="fr-FR" sz="2000" baseline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Franklin Gothic Demi Cond" panose="020B0706030402020204" pitchFamily="34" charset="0"/>
                        </a:rPr>
                        <a:t> Stockées</a:t>
                      </a:r>
                      <a:endParaRPr lang="fr-FR" sz="2000" b="0" dirty="0">
                        <a:solidFill>
                          <a:schemeClr val="bg2">
                            <a:lumMod val="50000"/>
                          </a:schemeClr>
                        </a:solidFill>
                        <a:latin typeface="Franklin Gothic Demi Cond" panose="020B07060304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55150623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endParaRPr lang="fr-FR" dirty="0"/>
                    </a:p>
                    <a:p>
                      <a:pPr algn="ctr"/>
                      <a:r>
                        <a:rPr lang="fr-FR" sz="20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Franklin Gothic Demi Cond" panose="020B0706030402020204" pitchFamily="34" charset="0"/>
                        </a:rPr>
                        <a:t>Requêtes</a:t>
                      </a:r>
                    </a:p>
                  </a:txBody>
                  <a:tcPr>
                    <a:lnT>
                      <a:noFill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9405726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endParaRPr lang="fr-FR" dirty="0"/>
                    </a:p>
                    <a:p>
                      <a:pPr algn="ctr"/>
                      <a:r>
                        <a:rPr lang="fr-FR" sz="20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Franklin Gothic Demi Cond" panose="020B0706030402020204" pitchFamily="34" charset="0"/>
                        </a:rPr>
                        <a:t>Sauvegardes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571474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endParaRPr lang="fr-FR" dirty="0"/>
                    </a:p>
                    <a:p>
                      <a:pPr algn="ctr"/>
                      <a:r>
                        <a:rPr lang="fr-FR" sz="20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Franklin Gothic Demi Cond" panose="020B0706030402020204" pitchFamily="34" charset="0"/>
                        </a:rPr>
                        <a:t>Bilan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1165618"/>
                  </a:ext>
                </a:extLst>
              </a:tr>
            </a:tbl>
          </a:graphicData>
        </a:graphic>
      </p:graphicFrame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05487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560705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9998" y="2552698"/>
            <a:ext cx="10018713" cy="1752599"/>
          </a:xfrm>
        </p:spPr>
        <p:txBody>
          <a:bodyPr>
            <a:normAutofit/>
          </a:bodyPr>
          <a:lstStyle/>
          <a:p>
            <a:r>
              <a:rPr lang="fr-FR" sz="6600" b="1" dirty="0">
                <a:solidFill>
                  <a:schemeClr val="bg2">
                    <a:lumMod val="50000"/>
                  </a:schemeClr>
                </a:solidFill>
                <a:latin typeface="Franklin Gothic Demi Cond" panose="020B0706030402020204" pitchFamily="34" charset="0"/>
              </a:rPr>
              <a:t>MLD</a:t>
            </a:r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221002"/>
              </p:ext>
            </p:extLst>
          </p:nvPr>
        </p:nvGraphicFramePr>
        <p:xfrm>
          <a:off x="10548729" y="-2"/>
          <a:ext cx="1643269" cy="685800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643269">
                  <a:extLst>
                    <a:ext uri="{9D8B030D-6E8A-4147-A177-3AD203B41FA5}">
                      <a16:colId xmlns:a16="http://schemas.microsoft.com/office/drawing/2014/main" val="3416692684"/>
                    </a:ext>
                  </a:extLst>
                </a:gridCol>
              </a:tblGrid>
              <a:tr h="1143000">
                <a:tc>
                  <a:txBody>
                    <a:bodyPr/>
                    <a:lstStyle/>
                    <a:p>
                      <a:endParaRPr lang="fr-FR" dirty="0"/>
                    </a:p>
                    <a:p>
                      <a:pPr algn="ctr"/>
                      <a:r>
                        <a:rPr lang="fr-FR" sz="20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Franklin Gothic Demi Cond" panose="020B0706030402020204" pitchFamily="34" charset="0"/>
                        </a:rPr>
                        <a:t>Présentation</a:t>
                      </a:r>
                      <a:r>
                        <a:rPr lang="fr-FR" sz="2000" b="0" baseline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Franklin Gothic Demi Cond" panose="020B0706030402020204" pitchFamily="34" charset="0"/>
                        </a:rPr>
                        <a:t> du Projet</a:t>
                      </a:r>
                      <a:endParaRPr lang="fr-FR" sz="2000" b="0" dirty="0">
                        <a:solidFill>
                          <a:schemeClr val="bg2">
                            <a:lumMod val="50000"/>
                          </a:schemeClr>
                        </a:solidFill>
                        <a:latin typeface="Franklin Gothic Demi Cond" panose="020B07060304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0450919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endParaRPr lang="fr-FR" dirty="0"/>
                    </a:p>
                    <a:p>
                      <a:pPr algn="ctr"/>
                      <a:r>
                        <a:rPr lang="fr-FR" sz="2000" dirty="0">
                          <a:solidFill>
                            <a:schemeClr val="bg1"/>
                          </a:solidFill>
                          <a:latin typeface="Franklin Gothic Demi Cond" panose="020B0706030402020204" pitchFamily="34" charset="0"/>
                        </a:rPr>
                        <a:t>MERISE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8875507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endParaRPr lang="fr-FR" dirty="0"/>
                    </a:p>
                    <a:p>
                      <a:pPr algn="ctr"/>
                      <a:r>
                        <a:rPr lang="fr-FR" sz="20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Franklin Gothic Demi Cond" panose="020B0706030402020204" pitchFamily="34" charset="0"/>
                        </a:rPr>
                        <a:t>Procédures</a:t>
                      </a:r>
                      <a:r>
                        <a:rPr lang="fr-FR" sz="2000" baseline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Franklin Gothic Demi Cond" panose="020B0706030402020204" pitchFamily="34" charset="0"/>
                        </a:rPr>
                        <a:t> Stockées</a:t>
                      </a:r>
                      <a:endParaRPr lang="fr-FR" sz="2000" b="0" dirty="0">
                        <a:solidFill>
                          <a:schemeClr val="bg2">
                            <a:lumMod val="50000"/>
                          </a:schemeClr>
                        </a:solidFill>
                        <a:latin typeface="Franklin Gothic Demi Cond" panose="020B07060304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55150623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endParaRPr lang="fr-FR" dirty="0"/>
                    </a:p>
                    <a:p>
                      <a:pPr algn="ctr"/>
                      <a:r>
                        <a:rPr lang="fr-FR" sz="20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Franklin Gothic Demi Cond" panose="020B0706030402020204" pitchFamily="34" charset="0"/>
                        </a:rPr>
                        <a:t>Requêtes</a:t>
                      </a:r>
                    </a:p>
                  </a:txBody>
                  <a:tcPr>
                    <a:lnT>
                      <a:noFill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9405726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endParaRPr lang="fr-FR" dirty="0"/>
                    </a:p>
                    <a:p>
                      <a:pPr algn="ctr"/>
                      <a:r>
                        <a:rPr lang="fr-FR" sz="20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Franklin Gothic Demi Cond" panose="020B0706030402020204" pitchFamily="34" charset="0"/>
                        </a:rPr>
                        <a:t>Sauvegardes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571474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endParaRPr lang="fr-FR" dirty="0"/>
                    </a:p>
                    <a:p>
                      <a:pPr algn="ctr"/>
                      <a:r>
                        <a:rPr lang="fr-FR" sz="20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Franklin Gothic Demi Cond" panose="020B0706030402020204" pitchFamily="34" charset="0"/>
                        </a:rPr>
                        <a:t>Bilan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11656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6649856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9998" y="2552698"/>
            <a:ext cx="10018713" cy="1752599"/>
          </a:xfrm>
        </p:spPr>
        <p:txBody>
          <a:bodyPr>
            <a:normAutofit/>
          </a:bodyPr>
          <a:lstStyle/>
          <a:p>
            <a:endParaRPr lang="fr-FR" sz="6600" dirty="0">
              <a:solidFill>
                <a:schemeClr val="bg2">
                  <a:lumMod val="50000"/>
                </a:schemeClr>
              </a:solidFill>
              <a:latin typeface="Franklin Gothic Demi Cond" panose="020B0706030402020204" pitchFamily="34" charset="0"/>
            </a:endParaRPr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/>
          </p:nvPr>
        </p:nvGraphicFramePr>
        <p:xfrm>
          <a:off x="10548729" y="-2"/>
          <a:ext cx="1643269" cy="685800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643269">
                  <a:extLst>
                    <a:ext uri="{9D8B030D-6E8A-4147-A177-3AD203B41FA5}">
                      <a16:colId xmlns:a16="http://schemas.microsoft.com/office/drawing/2014/main" val="3416692684"/>
                    </a:ext>
                  </a:extLst>
                </a:gridCol>
              </a:tblGrid>
              <a:tr h="1143000">
                <a:tc>
                  <a:txBody>
                    <a:bodyPr/>
                    <a:lstStyle/>
                    <a:p>
                      <a:endParaRPr lang="fr-FR" dirty="0"/>
                    </a:p>
                    <a:p>
                      <a:pPr algn="ctr"/>
                      <a:r>
                        <a:rPr lang="fr-FR" sz="20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Franklin Gothic Demi Cond" panose="020B0706030402020204" pitchFamily="34" charset="0"/>
                        </a:rPr>
                        <a:t>Présentation</a:t>
                      </a:r>
                      <a:r>
                        <a:rPr lang="fr-FR" sz="2000" b="0" baseline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Franklin Gothic Demi Cond" panose="020B0706030402020204" pitchFamily="34" charset="0"/>
                        </a:rPr>
                        <a:t> du Projet</a:t>
                      </a:r>
                      <a:endParaRPr lang="fr-FR" sz="2000" b="0" dirty="0">
                        <a:solidFill>
                          <a:schemeClr val="bg2">
                            <a:lumMod val="50000"/>
                          </a:schemeClr>
                        </a:solidFill>
                        <a:latin typeface="Franklin Gothic Demi Cond" panose="020B07060304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0450919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endParaRPr lang="fr-FR" dirty="0"/>
                    </a:p>
                    <a:p>
                      <a:pPr algn="ctr"/>
                      <a:r>
                        <a:rPr lang="fr-FR" sz="2000" dirty="0">
                          <a:solidFill>
                            <a:schemeClr val="bg1"/>
                          </a:solidFill>
                          <a:latin typeface="Franklin Gothic Demi Cond" panose="020B0706030402020204" pitchFamily="34" charset="0"/>
                        </a:rPr>
                        <a:t>MERISE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8875507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endParaRPr lang="fr-FR" dirty="0"/>
                    </a:p>
                    <a:p>
                      <a:pPr algn="ctr"/>
                      <a:r>
                        <a:rPr lang="fr-FR" sz="20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Franklin Gothic Demi Cond" panose="020B0706030402020204" pitchFamily="34" charset="0"/>
                        </a:rPr>
                        <a:t>Procédures</a:t>
                      </a:r>
                      <a:r>
                        <a:rPr lang="fr-FR" sz="2000" baseline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Franklin Gothic Demi Cond" panose="020B0706030402020204" pitchFamily="34" charset="0"/>
                        </a:rPr>
                        <a:t> Stockées</a:t>
                      </a:r>
                      <a:endParaRPr lang="fr-FR" sz="2000" b="0" dirty="0">
                        <a:solidFill>
                          <a:schemeClr val="bg2">
                            <a:lumMod val="50000"/>
                          </a:schemeClr>
                        </a:solidFill>
                        <a:latin typeface="Franklin Gothic Demi Cond" panose="020B07060304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55150623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endParaRPr lang="fr-FR" dirty="0"/>
                    </a:p>
                    <a:p>
                      <a:pPr algn="ctr"/>
                      <a:r>
                        <a:rPr lang="fr-FR" sz="20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Franklin Gothic Demi Cond" panose="020B0706030402020204" pitchFamily="34" charset="0"/>
                        </a:rPr>
                        <a:t>Requêtes</a:t>
                      </a:r>
                    </a:p>
                  </a:txBody>
                  <a:tcPr>
                    <a:lnT>
                      <a:noFill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9405726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endParaRPr lang="fr-FR" dirty="0"/>
                    </a:p>
                    <a:p>
                      <a:pPr algn="ctr"/>
                      <a:r>
                        <a:rPr lang="fr-FR" sz="20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Franklin Gothic Demi Cond" panose="020B0706030402020204" pitchFamily="34" charset="0"/>
                        </a:rPr>
                        <a:t>Sauvegardes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571474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endParaRPr lang="fr-FR" dirty="0"/>
                    </a:p>
                    <a:p>
                      <a:pPr algn="ctr"/>
                      <a:r>
                        <a:rPr lang="fr-FR" sz="20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Franklin Gothic Demi Cond" panose="020B0706030402020204" pitchFamily="34" charset="0"/>
                        </a:rPr>
                        <a:t>Bilan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1165618"/>
                  </a:ext>
                </a:extLst>
              </a:tr>
            </a:tbl>
          </a:graphicData>
        </a:graphic>
      </p:graphicFrame>
      <p:pic>
        <p:nvPicPr>
          <p:cNvPr id="2050" name="Picture 2" descr="https://scontent-cdg2-1.xx.fbcdn.net/v/t35.0-12/17837701_1177690539024882_986847822_o.png?oh=5d1eb4b8005f672f99bfd35b75ed19ba&amp;oe=58E9EF1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548729" cy="6857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4788509"/>
      </p:ext>
    </p:extLst>
  </p:cSld>
  <p:clrMapOvr>
    <a:masterClrMapping/>
  </p:clrMapOvr>
  <p:transition spd="slow">
    <p:wip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e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TM03457496[[fn=Parallaxe]]</Template>
  <TotalTime>252</TotalTime>
  <Words>225</Words>
  <Application>Microsoft Office PowerPoint</Application>
  <PresentationFormat>Grand écran</PresentationFormat>
  <Paragraphs>237</Paragraphs>
  <Slides>19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3" baseType="lpstr">
      <vt:lpstr>Arial</vt:lpstr>
      <vt:lpstr>Corbel</vt:lpstr>
      <vt:lpstr>Franklin Gothic Demi Cond</vt:lpstr>
      <vt:lpstr>Parallaxe</vt:lpstr>
      <vt:lpstr>PROJET BASE DE DONNEES GISELLE</vt:lpstr>
      <vt:lpstr>Présentation du Groupe</vt:lpstr>
      <vt:lpstr>CONTEXTE</vt:lpstr>
      <vt:lpstr>BESOIN</vt:lpstr>
      <vt:lpstr>Dictionnaire de données</vt:lpstr>
      <vt:lpstr>MCD</vt:lpstr>
      <vt:lpstr>Présentation PowerPoint</vt:lpstr>
      <vt:lpstr>MLD</vt:lpstr>
      <vt:lpstr>Présentation PowerPoint</vt:lpstr>
      <vt:lpstr>SCRIPT DE REMPLISSAGE</vt:lpstr>
      <vt:lpstr>PROCEDURES STOCKÉES</vt:lpstr>
      <vt:lpstr>CONSULTATION D’UNE COMMANDE CLIENT</vt:lpstr>
      <vt:lpstr>SUPPRESSION D’UN INGRÉDIENT ARRIVÉ  À EXPIRATION</vt:lpstr>
      <vt:lpstr>REQUÊTES</vt:lpstr>
      <vt:lpstr>Présentation PowerPoint</vt:lpstr>
      <vt:lpstr>LES POTIONS RÉALISABLES AVEC UN DILUANT PRÉCIS </vt:lpstr>
      <vt:lpstr>SAUVEGARDES</vt:lpstr>
      <vt:lpstr>COMMANDE DONT LA RÉCEPTION N’A PAS ENCORE ÉTÉ CONFIRMÉE</vt:lpstr>
      <vt:lpstr>BILAN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BASE DE DONNEES -GISELLE</dc:title>
  <dc:creator>LIBESSART DIMITRI</dc:creator>
  <cp:lastModifiedBy>LIBESSART DIMITRI</cp:lastModifiedBy>
  <cp:revision>25</cp:revision>
  <dcterms:created xsi:type="dcterms:W3CDTF">2017-04-06T13:27:46Z</dcterms:created>
  <dcterms:modified xsi:type="dcterms:W3CDTF">2017-04-07T08:19:19Z</dcterms:modified>
</cp:coreProperties>
</file>