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28"/>
  </p:notesMasterIdLst>
  <p:sldIdLst>
    <p:sldId id="256" r:id="rId3"/>
    <p:sldId id="269" r:id="rId4"/>
    <p:sldId id="284" r:id="rId5"/>
    <p:sldId id="282" r:id="rId6"/>
    <p:sldId id="274" r:id="rId7"/>
    <p:sldId id="295" r:id="rId8"/>
    <p:sldId id="285" r:id="rId9"/>
    <p:sldId id="287" r:id="rId10"/>
    <p:sldId id="288" r:id="rId11"/>
    <p:sldId id="290" r:id="rId12"/>
    <p:sldId id="291" r:id="rId13"/>
    <p:sldId id="286" r:id="rId14"/>
    <p:sldId id="292" r:id="rId15"/>
    <p:sldId id="280" r:id="rId16"/>
    <p:sldId id="281" r:id="rId17"/>
    <p:sldId id="293" r:id="rId18"/>
    <p:sldId id="279" r:id="rId19"/>
    <p:sldId id="298" r:id="rId20"/>
    <p:sldId id="270" r:id="rId21"/>
    <p:sldId id="271" r:id="rId22"/>
    <p:sldId id="272" r:id="rId23"/>
    <p:sldId id="283" r:id="rId24"/>
    <p:sldId id="294" r:id="rId25"/>
    <p:sldId id="296" r:id="rId26"/>
    <p:sldId id="297" r:id="rId2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258" autoAdjust="0"/>
  </p:normalViewPr>
  <p:slideViewPr>
    <p:cSldViewPr snapToGrid="0">
      <p:cViewPr varScale="1">
        <p:scale>
          <a:sx n="58" d="100"/>
          <a:sy n="58" d="100"/>
        </p:scale>
        <p:origin x="12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6CBAA-80BE-4D24-9FC8-3A05E794937B}" type="datetimeFigureOut">
              <a:rPr lang="nl-BE" smtClean="0"/>
              <a:t>29/09/2017</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E4868-1C9E-470A-A569-310D195DABFB}" type="slidenum">
              <a:rPr lang="nl-BE" smtClean="0"/>
              <a:t>‹nr.›</a:t>
            </a:fld>
            <a:endParaRPr lang="nl-BE"/>
          </a:p>
        </p:txBody>
      </p:sp>
    </p:spTree>
    <p:extLst>
      <p:ext uri="{BB962C8B-B14F-4D97-AF65-F5344CB8AC3E}">
        <p14:creationId xmlns:p14="http://schemas.microsoft.com/office/powerpoint/2010/main" val="851160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reference/android/view/ViewGroup.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reference/android/view/ViewGroup.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eveloper.android.com/reference/android/view/View.htm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developer.android.com/reference/android/content/Context.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aict.technologiecampusdiepenbeek.be/~lrutten/cursussen/appi/android.html#a5"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android.com/guide/topics/manifest/intent-filter-element.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eloper.android.com/guide/topics/manifest/activity-element.html" TargetMode="External"/><Relationship Id="rId5" Type="http://schemas.openxmlformats.org/officeDocument/2006/relationships/hyperlink" Target="https://developer.android.com/reference/android/content/Intent.html" TargetMode="External"/><Relationship Id="rId4" Type="http://schemas.openxmlformats.org/officeDocument/2006/relationships/hyperlink" Target="https://developer.android.com/guide/topics/manifest/manifest-intro.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android.com/reference/android/view/ViewGroup.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eveloper.android.com/reference/android/view/View.html"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android.com/reference/android/view/ViewGroup.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eloper.android.com/reference/android/view/View.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guide/topics/resources/available-resources.html#dimensio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1" i="0" kern="1200" dirty="0">
                <a:solidFill>
                  <a:schemeClr val="tx1"/>
                </a:solidFill>
                <a:effectLst/>
                <a:latin typeface="+mn-lt"/>
                <a:ea typeface="+mn-ea"/>
                <a:cs typeface="+mn-cs"/>
              </a:rPr>
              <a:t>values/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XML files that contain simple values, such as strings, integers, and colors. For example, here are some filename conventions for resources you can create in this directory −</a:t>
            </a:r>
          </a:p>
          <a:p>
            <a:r>
              <a:rPr lang="en-US" sz="1200" b="0" i="0" kern="1200" dirty="0">
                <a:solidFill>
                  <a:schemeClr val="tx1"/>
                </a:solidFill>
                <a:effectLst/>
                <a:latin typeface="+mn-lt"/>
                <a:ea typeface="+mn-ea"/>
                <a:cs typeface="+mn-cs"/>
              </a:rPr>
              <a:t>arrays.xml for resource arrays, and accessed from the </a:t>
            </a:r>
            <a:r>
              <a:rPr lang="en-US" sz="1200" b="1" i="0" kern="1200" dirty="0" err="1">
                <a:solidFill>
                  <a:schemeClr val="tx1"/>
                </a:solidFill>
                <a:effectLst/>
                <a:latin typeface="+mn-lt"/>
                <a:ea typeface="+mn-ea"/>
                <a:cs typeface="+mn-cs"/>
              </a:rPr>
              <a:t>R.array</a:t>
            </a:r>
            <a:r>
              <a:rPr lang="en-US" sz="1200" b="0" i="0" kern="1200" dirty="0">
                <a:solidFill>
                  <a:schemeClr val="tx1"/>
                </a:solidFill>
                <a:effectLst/>
                <a:latin typeface="+mn-lt"/>
                <a:ea typeface="+mn-ea"/>
                <a:cs typeface="+mn-cs"/>
              </a:rPr>
              <a:t> class.</a:t>
            </a:r>
          </a:p>
          <a:p>
            <a:r>
              <a:rPr lang="en-US" sz="1200" b="0" i="0" kern="1200" dirty="0">
                <a:solidFill>
                  <a:schemeClr val="tx1"/>
                </a:solidFill>
                <a:effectLst/>
                <a:latin typeface="+mn-lt"/>
                <a:ea typeface="+mn-ea"/>
                <a:cs typeface="+mn-cs"/>
              </a:rPr>
              <a:t>integers.xml for resource integers, and accessed from the </a:t>
            </a:r>
            <a:r>
              <a:rPr lang="en-US" sz="1200" b="1" i="0" kern="1200" dirty="0" err="1">
                <a:solidFill>
                  <a:schemeClr val="tx1"/>
                </a:solidFill>
                <a:effectLst/>
                <a:latin typeface="+mn-lt"/>
                <a:ea typeface="+mn-ea"/>
                <a:cs typeface="+mn-cs"/>
              </a:rPr>
              <a:t>R.integer</a:t>
            </a:r>
            <a:r>
              <a:rPr lang="en-US" sz="1200" b="0" i="0" kern="1200" dirty="0">
                <a:solidFill>
                  <a:schemeClr val="tx1"/>
                </a:solidFill>
                <a:effectLst/>
                <a:latin typeface="+mn-lt"/>
                <a:ea typeface="+mn-ea"/>
                <a:cs typeface="+mn-cs"/>
              </a:rPr>
              <a:t> class.</a:t>
            </a:r>
          </a:p>
          <a:p>
            <a:r>
              <a:rPr lang="en-US" sz="1200" b="0" i="0" kern="1200" dirty="0">
                <a:solidFill>
                  <a:schemeClr val="tx1"/>
                </a:solidFill>
                <a:effectLst/>
                <a:latin typeface="+mn-lt"/>
                <a:ea typeface="+mn-ea"/>
                <a:cs typeface="+mn-cs"/>
              </a:rPr>
              <a:t>bools.xml for resource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and accessed from the </a:t>
            </a:r>
            <a:r>
              <a:rPr lang="en-US" sz="1200" b="1" i="0" kern="1200" dirty="0" err="1">
                <a:solidFill>
                  <a:schemeClr val="tx1"/>
                </a:solidFill>
                <a:effectLst/>
                <a:latin typeface="+mn-lt"/>
                <a:ea typeface="+mn-ea"/>
                <a:cs typeface="+mn-cs"/>
              </a:rPr>
              <a:t>R.bool</a:t>
            </a:r>
            <a:r>
              <a:rPr lang="en-US" sz="1200" b="0" i="0" kern="1200" dirty="0">
                <a:solidFill>
                  <a:schemeClr val="tx1"/>
                </a:solidFill>
                <a:effectLst/>
                <a:latin typeface="+mn-lt"/>
                <a:ea typeface="+mn-ea"/>
                <a:cs typeface="+mn-cs"/>
              </a:rPr>
              <a:t> class.</a:t>
            </a:r>
          </a:p>
          <a:p>
            <a:r>
              <a:rPr lang="en-US" sz="1200" b="0" i="0" kern="1200" dirty="0">
                <a:solidFill>
                  <a:schemeClr val="tx1"/>
                </a:solidFill>
                <a:effectLst/>
                <a:latin typeface="+mn-lt"/>
                <a:ea typeface="+mn-ea"/>
                <a:cs typeface="+mn-cs"/>
              </a:rPr>
              <a:t>colors.xml for color values, and accessed from the </a:t>
            </a:r>
            <a:r>
              <a:rPr lang="en-US" sz="1200" b="1" i="0" kern="1200" dirty="0" err="1">
                <a:solidFill>
                  <a:schemeClr val="tx1"/>
                </a:solidFill>
                <a:effectLst/>
                <a:latin typeface="+mn-lt"/>
                <a:ea typeface="+mn-ea"/>
                <a:cs typeface="+mn-cs"/>
              </a:rPr>
              <a:t>R.color</a:t>
            </a:r>
            <a:r>
              <a:rPr lang="en-US" sz="1200" b="0" i="0" kern="1200" dirty="0" err="1">
                <a:solidFill>
                  <a:schemeClr val="tx1"/>
                </a:solidFill>
                <a:effectLst/>
                <a:latin typeface="+mn-lt"/>
                <a:ea typeface="+mn-ea"/>
                <a:cs typeface="+mn-cs"/>
              </a:rPr>
              <a:t>class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dimens.xml for dimension values, and accessed from the </a:t>
            </a:r>
            <a:r>
              <a:rPr lang="en-US" sz="1200" b="1" i="0" kern="1200" dirty="0" err="1">
                <a:solidFill>
                  <a:schemeClr val="tx1"/>
                </a:solidFill>
                <a:effectLst/>
                <a:latin typeface="+mn-lt"/>
                <a:ea typeface="+mn-ea"/>
                <a:cs typeface="+mn-cs"/>
              </a:rPr>
              <a:t>R.dimen</a:t>
            </a:r>
            <a:r>
              <a:rPr lang="en-US" sz="1200" b="0" i="0" kern="1200" dirty="0">
                <a:solidFill>
                  <a:schemeClr val="tx1"/>
                </a:solidFill>
                <a:effectLst/>
                <a:latin typeface="+mn-lt"/>
                <a:ea typeface="+mn-ea"/>
                <a:cs typeface="+mn-cs"/>
              </a:rPr>
              <a:t> class.</a:t>
            </a:r>
          </a:p>
          <a:p>
            <a:r>
              <a:rPr lang="en-US" sz="1200" b="0" i="0" kern="1200" dirty="0">
                <a:solidFill>
                  <a:schemeClr val="tx1"/>
                </a:solidFill>
                <a:effectLst/>
                <a:latin typeface="+mn-lt"/>
                <a:ea typeface="+mn-ea"/>
                <a:cs typeface="+mn-cs"/>
              </a:rPr>
              <a:t>strings.xml for string values, and accessed from the </a:t>
            </a:r>
            <a:r>
              <a:rPr lang="en-US" sz="1200" b="1" i="0" kern="1200" dirty="0" err="1">
                <a:solidFill>
                  <a:schemeClr val="tx1"/>
                </a:solidFill>
                <a:effectLst/>
                <a:latin typeface="+mn-lt"/>
                <a:ea typeface="+mn-ea"/>
                <a:cs typeface="+mn-cs"/>
              </a:rPr>
              <a:t>R.string</a:t>
            </a:r>
            <a:r>
              <a:rPr lang="en-US" sz="1200" b="0" i="0" kern="1200" dirty="0">
                <a:solidFill>
                  <a:schemeClr val="tx1"/>
                </a:solidFill>
                <a:effectLst/>
                <a:latin typeface="+mn-lt"/>
                <a:ea typeface="+mn-ea"/>
                <a:cs typeface="+mn-cs"/>
              </a:rPr>
              <a:t> class.</a:t>
            </a:r>
          </a:p>
          <a:p>
            <a:r>
              <a:rPr lang="en-US" sz="1200" b="0" i="0" kern="1200" dirty="0">
                <a:solidFill>
                  <a:schemeClr val="tx1"/>
                </a:solidFill>
                <a:effectLst/>
                <a:latin typeface="+mn-lt"/>
                <a:ea typeface="+mn-ea"/>
                <a:cs typeface="+mn-cs"/>
              </a:rPr>
              <a:t>styles.xml for styles, and accessed from the </a:t>
            </a:r>
            <a:r>
              <a:rPr lang="en-US" sz="1200" b="1" i="0" kern="1200" dirty="0" err="1">
                <a:solidFill>
                  <a:schemeClr val="tx1"/>
                </a:solidFill>
                <a:effectLst/>
                <a:latin typeface="+mn-lt"/>
                <a:ea typeface="+mn-ea"/>
                <a:cs typeface="+mn-cs"/>
              </a:rPr>
              <a:t>R.style</a:t>
            </a:r>
            <a:r>
              <a:rPr lang="en-US" sz="1200" b="0" i="0" kern="1200" dirty="0">
                <a:solidFill>
                  <a:schemeClr val="tx1"/>
                </a:solidFill>
                <a:effectLst/>
                <a:latin typeface="+mn-lt"/>
                <a:ea typeface="+mn-ea"/>
                <a:cs typeface="+mn-cs"/>
              </a:rPr>
              <a:t> class.</a:t>
            </a:r>
          </a:p>
          <a:p>
            <a:endParaRPr lang="nl-BE" dirty="0"/>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3</a:t>
            </a:fld>
            <a:endParaRPr lang="nl-BE"/>
          </a:p>
        </p:txBody>
      </p:sp>
    </p:spTree>
    <p:extLst>
      <p:ext uri="{BB962C8B-B14F-4D97-AF65-F5344CB8AC3E}">
        <p14:creationId xmlns:p14="http://schemas.microsoft.com/office/powerpoint/2010/main" val="539328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The advantage to declaring your UI in XML is that it enables you to better separate the presentation of your application from the code that controls its behavior. Your UI descriptions are external to your application code, which means that you can modify or adapt it without having to modify your source code and recompile. For example, you can create XML layouts for different screen orientations, different device screen sizes, and different languages. Additionally, declaring the layout in XML makes it easier to visualize the structure of your UI, so it's easier to debug problems. As such, this document focuses on teaching you how to declare your layout in XML. If you're interested in instantiating View objects at runtime, refer to the </a:t>
            </a:r>
            <a:r>
              <a:rPr lang="en-US" sz="1200" u="none" strike="noStrike" kern="1200" dirty="0" err="1">
                <a:solidFill>
                  <a:schemeClr val="tx1"/>
                </a:solidFill>
                <a:effectLst/>
                <a:latin typeface="+mn-lt"/>
                <a:ea typeface="+mn-ea"/>
                <a:cs typeface="+mn-cs"/>
                <a:hlinkClick r:id="rId3"/>
              </a:rPr>
              <a:t>ViewGroup</a:t>
            </a:r>
            <a:r>
              <a:rPr lang="en-US" sz="1200" b="0" i="0"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4"/>
              </a:rPr>
              <a:t>View</a:t>
            </a:r>
            <a:r>
              <a:rPr lang="en-US" sz="1200" b="0" i="0" kern="1200" dirty="0">
                <a:solidFill>
                  <a:schemeClr val="tx1"/>
                </a:solidFill>
                <a:effectLst/>
                <a:latin typeface="+mn-lt"/>
                <a:ea typeface="+mn-ea"/>
                <a:cs typeface="+mn-cs"/>
              </a:rPr>
              <a:t> class references.</a:t>
            </a:r>
            <a:endParaRPr lang="nl-BE" dirty="0"/>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12</a:t>
            </a:fld>
            <a:endParaRPr lang="nl-BE"/>
          </a:p>
        </p:txBody>
      </p:sp>
    </p:spTree>
    <p:extLst>
      <p:ext uri="{BB962C8B-B14F-4D97-AF65-F5344CB8AC3E}">
        <p14:creationId xmlns:p14="http://schemas.microsoft.com/office/powerpoint/2010/main" val="264083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The advantage to declaring your UI in XML is that it enables you to better separate the presentation of your application from the code that controls its behavior. Your UI descriptions are external to your application code, which means that you can modify or adapt it without having to modify your source code and recompile. For example, you can create XML layouts for different screen orientations, different device screen sizes, and different languages. Additionally, declaring the layout in XML makes it easier to visualize the structure of your UI, so it's easier to debug problems. As such, this document focuses on teaching you how to declare your layout in XML. If you're interested in instantiating View objects at runtime, refer to the </a:t>
            </a:r>
            <a:r>
              <a:rPr lang="en-US" sz="1200" u="none" strike="noStrike" kern="1200" dirty="0" err="1">
                <a:solidFill>
                  <a:schemeClr val="tx1"/>
                </a:solidFill>
                <a:effectLst/>
                <a:latin typeface="+mn-lt"/>
                <a:ea typeface="+mn-ea"/>
                <a:cs typeface="+mn-cs"/>
                <a:hlinkClick r:id="rId3"/>
              </a:rPr>
              <a:t>ViewGroup</a:t>
            </a:r>
            <a:r>
              <a:rPr lang="en-US" sz="1200" b="0" i="0"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4"/>
              </a:rPr>
              <a:t>View</a:t>
            </a:r>
            <a:r>
              <a:rPr lang="en-US" sz="1200" b="0" i="0" kern="1200" dirty="0">
                <a:solidFill>
                  <a:schemeClr val="tx1"/>
                </a:solidFill>
                <a:effectLst/>
                <a:latin typeface="+mn-lt"/>
                <a:ea typeface="+mn-ea"/>
                <a:cs typeface="+mn-cs"/>
              </a:rPr>
              <a:t> class references.</a:t>
            </a:r>
            <a:endParaRPr lang="nl-BE" dirty="0"/>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13</a:t>
            </a:fld>
            <a:endParaRPr lang="nl-BE"/>
          </a:p>
        </p:txBody>
      </p:sp>
    </p:spTree>
    <p:extLst>
      <p:ext uri="{BB962C8B-B14F-4D97-AF65-F5344CB8AC3E}">
        <p14:creationId xmlns:p14="http://schemas.microsoft.com/office/powerpoint/2010/main" val="2803719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 A button cannot process clicks on its own, it needs a listener for this, which is assigned using </a:t>
            </a:r>
            <a:r>
              <a:rPr lang="en-US" sz="1200" b="0" i="0" kern="1200" dirty="0" err="1">
                <a:solidFill>
                  <a:schemeClr val="tx1"/>
                </a:solidFill>
                <a:effectLst/>
                <a:latin typeface="+mn-lt"/>
                <a:ea typeface="+mn-ea"/>
                <a:cs typeface="+mn-cs"/>
              </a:rPr>
              <a:t>setOnClickListener</a:t>
            </a:r>
            <a:r>
              <a:rPr lang="en-US" sz="1200" b="0" i="0" kern="1200" dirty="0">
                <a:solidFill>
                  <a:schemeClr val="tx1"/>
                </a:solidFill>
                <a:effectLst/>
                <a:latin typeface="+mn-lt"/>
                <a:ea typeface="+mn-ea"/>
                <a:cs typeface="+mn-cs"/>
              </a:rPr>
              <a:t> method. When a button is clicked, listener reacts and runs the code from </a:t>
            </a:r>
            <a:r>
              <a:rPr lang="en-US" sz="1200" b="0" i="0" kern="1200" dirty="0" err="1">
                <a:solidFill>
                  <a:schemeClr val="tx1"/>
                </a:solidFill>
                <a:effectLst/>
                <a:latin typeface="+mn-lt"/>
                <a:ea typeface="+mn-ea"/>
                <a:cs typeface="+mn-cs"/>
              </a:rPr>
              <a:t>onClick</a:t>
            </a:r>
            <a:r>
              <a:rPr lang="en-US" sz="1200" b="0" i="0" kern="1200" dirty="0">
                <a:solidFill>
                  <a:schemeClr val="tx1"/>
                </a:solidFill>
                <a:effectLst/>
                <a:latin typeface="+mn-lt"/>
                <a:ea typeface="+mn-ea"/>
                <a:cs typeface="+mn-cs"/>
              </a:rPr>
              <a:t> method. It can be displayed like this: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one listener-object for both buttons</a:t>
            </a:r>
            <a:r>
              <a:rPr lang="en-US" sz="1200" b="0" i="0" kern="1200" dirty="0">
                <a:solidFill>
                  <a:schemeClr val="tx1"/>
                </a:solidFill>
                <a:effectLst/>
                <a:latin typeface="+mn-lt"/>
                <a:ea typeface="+mn-ea"/>
                <a:cs typeface="+mn-cs"/>
              </a:rPr>
              <a:t>, but on previous lesson - we had </a:t>
            </a:r>
            <a:r>
              <a:rPr lang="en-US" sz="1200" b="1" i="0" kern="1200" dirty="0">
                <a:solidFill>
                  <a:schemeClr val="tx1"/>
                </a:solidFill>
                <a:effectLst/>
                <a:latin typeface="+mn-lt"/>
                <a:ea typeface="+mn-ea"/>
                <a:cs typeface="+mn-cs"/>
              </a:rPr>
              <a:t>two listener objects, one for each button</a:t>
            </a:r>
            <a:r>
              <a:rPr lang="en-US" sz="1200" b="0" i="0" kern="1200" dirty="0">
                <a:solidFill>
                  <a:schemeClr val="tx1"/>
                </a:solidFill>
                <a:effectLst/>
                <a:latin typeface="+mn-lt"/>
                <a:ea typeface="+mn-ea"/>
                <a:cs typeface="+mn-cs"/>
              </a:rPr>
              <a:t>. There is a rule - the less objects you create the better, as memory is allocated for each object and it is a quite limited resource, especially for mobile devices. That’s why creating one listener for several Views is better from the optimization point of view. Also the amount of code is reduced and it becomes more readable.</a:t>
            </a:r>
          </a:p>
          <a:p>
            <a:r>
              <a:rPr lang="en-US" sz="1200" b="0" i="0" kern="1200" dirty="0" err="1">
                <a:solidFill>
                  <a:schemeClr val="tx1"/>
                </a:solidFill>
                <a:effectLst/>
                <a:latin typeface="+mn-lt"/>
                <a:ea typeface="+mn-ea"/>
                <a:cs typeface="+mn-cs"/>
              </a:rPr>
              <a:t>MainActivity</a:t>
            </a:r>
            <a:r>
              <a:rPr lang="en-US" sz="1200" b="0" i="0" kern="1200" dirty="0">
                <a:solidFill>
                  <a:schemeClr val="tx1"/>
                </a:solidFill>
                <a:effectLst/>
                <a:latin typeface="+mn-lt"/>
                <a:ea typeface="+mn-ea"/>
                <a:cs typeface="+mn-cs"/>
              </a:rPr>
              <a:t> implements </a:t>
            </a:r>
            <a:r>
              <a:rPr lang="en-US" sz="1200" b="0" i="0" kern="1200" dirty="0" err="1">
                <a:solidFill>
                  <a:schemeClr val="tx1"/>
                </a:solidFill>
                <a:effectLst/>
                <a:latin typeface="+mn-lt"/>
                <a:ea typeface="+mn-ea"/>
                <a:cs typeface="+mn-cs"/>
              </a:rPr>
              <a:t>OnClickListener</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public </a:t>
            </a:r>
            <a:r>
              <a:rPr lang="nl-BE" sz="1200" b="0" i="0" kern="1200" dirty="0" err="1">
                <a:solidFill>
                  <a:schemeClr val="tx1"/>
                </a:solidFill>
                <a:effectLst/>
                <a:latin typeface="+mn-lt"/>
                <a:ea typeface="+mn-ea"/>
                <a:cs typeface="+mn-cs"/>
              </a:rPr>
              <a:t>void</a:t>
            </a:r>
            <a:r>
              <a:rPr lang="nl-BE" sz="1200" b="0" i="0" kern="1200" dirty="0">
                <a:solidFill>
                  <a:schemeClr val="tx1"/>
                </a:solidFill>
                <a:effectLst/>
                <a:latin typeface="+mn-lt"/>
                <a:ea typeface="+mn-ea"/>
                <a:cs typeface="+mn-cs"/>
              </a:rPr>
              <a:t> </a:t>
            </a:r>
            <a:r>
              <a:rPr lang="nl-BE" sz="1200" b="0" i="0" kern="1200" dirty="0" err="1">
                <a:solidFill>
                  <a:schemeClr val="tx1"/>
                </a:solidFill>
                <a:effectLst/>
                <a:latin typeface="+mn-lt"/>
                <a:ea typeface="+mn-ea"/>
                <a:cs typeface="+mn-cs"/>
              </a:rPr>
              <a:t>onClick</a:t>
            </a:r>
            <a:r>
              <a:rPr lang="nl-BE" sz="1200" b="0" i="0" kern="1200" dirty="0">
                <a:solidFill>
                  <a:schemeClr val="tx1"/>
                </a:solidFill>
                <a:effectLst/>
                <a:latin typeface="+mn-lt"/>
                <a:ea typeface="+mn-ea"/>
                <a:cs typeface="+mn-cs"/>
              </a:rPr>
              <a:t>(View v) {</a:t>
            </a:r>
          </a:p>
          <a:p>
            <a:pPr fontAlgn="base"/>
            <a:r>
              <a:rPr lang="nl-BE" sz="1200" b="0" i="0" kern="1200" dirty="0">
                <a:solidFill>
                  <a:schemeClr val="tx1"/>
                </a:solidFill>
                <a:effectLst/>
                <a:latin typeface="+mn-lt"/>
                <a:ea typeface="+mn-ea"/>
                <a:cs typeface="+mn-cs"/>
              </a:rPr>
              <a:t>   // </a:t>
            </a:r>
            <a:r>
              <a:rPr lang="nl-BE" sz="1200" b="0" i="0" kern="1200" dirty="0" err="1">
                <a:solidFill>
                  <a:schemeClr val="tx1"/>
                </a:solidFill>
                <a:effectLst/>
                <a:latin typeface="+mn-lt"/>
                <a:ea typeface="+mn-ea"/>
                <a:cs typeface="+mn-cs"/>
              </a:rPr>
              <a:t>define</a:t>
            </a:r>
            <a:r>
              <a:rPr lang="nl-BE" sz="1200" b="0" i="0" kern="1200" dirty="0">
                <a:solidFill>
                  <a:schemeClr val="tx1"/>
                </a:solidFill>
                <a:effectLst/>
                <a:latin typeface="+mn-lt"/>
                <a:ea typeface="+mn-ea"/>
                <a:cs typeface="+mn-cs"/>
              </a:rPr>
              <a:t> </a:t>
            </a:r>
            <a:r>
              <a:rPr lang="nl-BE" sz="1200" b="0" i="0" kern="1200" dirty="0" err="1">
                <a:solidFill>
                  <a:schemeClr val="tx1"/>
                </a:solidFill>
                <a:effectLst/>
                <a:latin typeface="+mn-lt"/>
                <a:ea typeface="+mn-ea"/>
                <a:cs typeface="+mn-cs"/>
              </a:rPr>
              <a:t>the</a:t>
            </a:r>
            <a:r>
              <a:rPr lang="nl-BE" sz="1200" b="0" i="0" kern="1200" dirty="0">
                <a:solidFill>
                  <a:schemeClr val="tx1"/>
                </a:solidFill>
                <a:effectLst/>
                <a:latin typeface="+mn-lt"/>
                <a:ea typeface="+mn-ea"/>
                <a:cs typeface="+mn-cs"/>
              </a:rPr>
              <a:t> button </a:t>
            </a:r>
            <a:r>
              <a:rPr lang="nl-BE" sz="1200" b="0" i="0" kern="1200" dirty="0" err="1">
                <a:solidFill>
                  <a:schemeClr val="tx1"/>
                </a:solidFill>
                <a:effectLst/>
                <a:latin typeface="+mn-lt"/>
                <a:ea typeface="+mn-ea"/>
                <a:cs typeface="+mn-cs"/>
              </a:rPr>
              <a:t>that</a:t>
            </a:r>
            <a:r>
              <a:rPr lang="nl-BE" sz="1200" b="0" i="0" kern="1200" dirty="0">
                <a:solidFill>
                  <a:schemeClr val="tx1"/>
                </a:solidFill>
                <a:effectLst/>
                <a:latin typeface="+mn-lt"/>
                <a:ea typeface="+mn-ea"/>
                <a:cs typeface="+mn-cs"/>
              </a:rPr>
              <a:t> </a:t>
            </a:r>
            <a:r>
              <a:rPr lang="nl-BE" sz="1200" b="0" i="0" kern="1200" dirty="0" err="1">
                <a:solidFill>
                  <a:schemeClr val="tx1"/>
                </a:solidFill>
                <a:effectLst/>
                <a:latin typeface="+mn-lt"/>
                <a:ea typeface="+mn-ea"/>
                <a:cs typeface="+mn-cs"/>
              </a:rPr>
              <a:t>invoked</a:t>
            </a:r>
            <a:r>
              <a:rPr lang="nl-BE" sz="1200" b="0" i="0" kern="1200" dirty="0">
                <a:solidFill>
                  <a:schemeClr val="tx1"/>
                </a:solidFill>
                <a:effectLst/>
                <a:latin typeface="+mn-lt"/>
                <a:ea typeface="+mn-ea"/>
                <a:cs typeface="+mn-cs"/>
              </a:rPr>
              <a:t> </a:t>
            </a:r>
            <a:r>
              <a:rPr lang="nl-BE" sz="1200" b="0" i="0" kern="1200" dirty="0" err="1">
                <a:solidFill>
                  <a:schemeClr val="tx1"/>
                </a:solidFill>
                <a:effectLst/>
                <a:latin typeface="+mn-lt"/>
                <a:ea typeface="+mn-ea"/>
                <a:cs typeface="+mn-cs"/>
              </a:rPr>
              <a:t>the</a:t>
            </a:r>
            <a:r>
              <a:rPr lang="nl-BE" sz="1200" b="0" i="0" kern="1200" dirty="0">
                <a:solidFill>
                  <a:schemeClr val="tx1"/>
                </a:solidFill>
                <a:effectLst/>
                <a:latin typeface="+mn-lt"/>
                <a:ea typeface="+mn-ea"/>
                <a:cs typeface="+mn-cs"/>
              </a:rPr>
              <a:t> </a:t>
            </a:r>
            <a:r>
              <a:rPr lang="nl-BE" sz="1200" b="0" i="0" kern="1200" dirty="0" err="1">
                <a:solidFill>
                  <a:schemeClr val="tx1"/>
                </a:solidFill>
                <a:effectLst/>
                <a:latin typeface="+mn-lt"/>
                <a:ea typeface="+mn-ea"/>
                <a:cs typeface="+mn-cs"/>
              </a:rPr>
              <a:t>listener</a:t>
            </a:r>
            <a:r>
              <a:rPr lang="nl-BE" sz="1200" b="0" i="0" kern="1200" dirty="0">
                <a:solidFill>
                  <a:schemeClr val="tx1"/>
                </a:solidFill>
                <a:effectLst/>
                <a:latin typeface="+mn-lt"/>
                <a:ea typeface="+mn-ea"/>
                <a:cs typeface="+mn-cs"/>
              </a:rPr>
              <a:t> </a:t>
            </a:r>
            <a:r>
              <a:rPr lang="nl-BE" sz="1200" b="0" i="0" kern="1200" dirty="0" err="1">
                <a:solidFill>
                  <a:schemeClr val="tx1"/>
                </a:solidFill>
                <a:effectLst/>
                <a:latin typeface="+mn-lt"/>
                <a:ea typeface="+mn-ea"/>
                <a:cs typeface="+mn-cs"/>
              </a:rPr>
              <a:t>by</a:t>
            </a:r>
            <a:r>
              <a:rPr lang="nl-BE" sz="1200" b="0" i="0" kern="1200" dirty="0">
                <a:solidFill>
                  <a:schemeClr val="tx1"/>
                </a:solidFill>
                <a:effectLst/>
                <a:latin typeface="+mn-lt"/>
                <a:ea typeface="+mn-ea"/>
                <a:cs typeface="+mn-cs"/>
              </a:rPr>
              <a:t> </a:t>
            </a:r>
            <a:r>
              <a:rPr lang="nl-BE" sz="1200" b="0" i="0" kern="1200" dirty="0" err="1">
                <a:solidFill>
                  <a:schemeClr val="tx1"/>
                </a:solidFill>
                <a:effectLst/>
                <a:latin typeface="+mn-lt"/>
                <a:ea typeface="+mn-ea"/>
                <a:cs typeface="+mn-cs"/>
              </a:rPr>
              <a:t>id</a:t>
            </a:r>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   switch (</a:t>
            </a:r>
            <a:r>
              <a:rPr lang="nl-BE" sz="1200" b="0" i="0" kern="1200" dirty="0" err="1">
                <a:solidFill>
                  <a:schemeClr val="tx1"/>
                </a:solidFill>
                <a:effectLst/>
                <a:latin typeface="+mn-lt"/>
                <a:ea typeface="+mn-ea"/>
                <a:cs typeface="+mn-cs"/>
              </a:rPr>
              <a:t>v.getId</a:t>
            </a:r>
            <a:r>
              <a:rPr lang="nl-BE" sz="1200" b="0" i="0" kern="1200" dirty="0">
                <a:solidFill>
                  <a:schemeClr val="tx1"/>
                </a:solidFill>
                <a:effectLst/>
                <a:latin typeface="+mn-lt"/>
                <a:ea typeface="+mn-ea"/>
                <a:cs typeface="+mn-cs"/>
              </a:rPr>
              <a:t>()) {</a:t>
            </a:r>
          </a:p>
          <a:p>
            <a:pPr fontAlgn="base"/>
            <a:r>
              <a:rPr lang="nl-BE" sz="1200" b="0" i="0" kern="1200" dirty="0">
                <a:solidFill>
                  <a:schemeClr val="tx1"/>
                </a:solidFill>
                <a:effectLst/>
                <a:latin typeface="+mn-lt"/>
                <a:ea typeface="+mn-ea"/>
                <a:cs typeface="+mn-cs"/>
              </a:rPr>
              <a:t>   case </a:t>
            </a:r>
            <a:r>
              <a:rPr lang="nl-BE" sz="1200" b="0" i="0" kern="1200" dirty="0" err="1">
                <a:solidFill>
                  <a:schemeClr val="tx1"/>
                </a:solidFill>
                <a:effectLst/>
                <a:latin typeface="+mn-lt"/>
                <a:ea typeface="+mn-ea"/>
                <a:cs typeface="+mn-cs"/>
              </a:rPr>
              <a:t>R.id.btnOk</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     // </a:t>
            </a:r>
            <a:r>
              <a:rPr lang="az-Cyrl-AZ" sz="1200" b="0" i="0" kern="1200" dirty="0">
                <a:solidFill>
                  <a:schemeClr val="tx1"/>
                </a:solidFill>
                <a:effectLst/>
                <a:latin typeface="+mn-lt"/>
                <a:ea typeface="+mn-ea"/>
                <a:cs typeface="+mn-cs"/>
              </a:rPr>
              <a:t>ОК </a:t>
            </a:r>
            <a:r>
              <a:rPr lang="nl-BE" sz="1200" b="0" i="0" kern="1200" dirty="0">
                <a:solidFill>
                  <a:schemeClr val="tx1"/>
                </a:solidFill>
                <a:effectLst/>
                <a:latin typeface="+mn-lt"/>
                <a:ea typeface="+mn-ea"/>
                <a:cs typeface="+mn-cs"/>
              </a:rPr>
              <a:t>button</a:t>
            </a:r>
          </a:p>
          <a:p>
            <a:pPr fontAlgn="base"/>
            <a:r>
              <a:rPr lang="nl-BE" sz="1200" b="0" i="0" kern="1200" dirty="0">
                <a:solidFill>
                  <a:schemeClr val="tx1"/>
                </a:solidFill>
                <a:effectLst/>
                <a:latin typeface="+mn-lt"/>
                <a:ea typeface="+mn-ea"/>
                <a:cs typeface="+mn-cs"/>
              </a:rPr>
              <a:t>     </a:t>
            </a:r>
            <a:r>
              <a:rPr lang="nl-BE" sz="1200" b="0" i="0" kern="1200" dirty="0" err="1">
                <a:solidFill>
                  <a:schemeClr val="tx1"/>
                </a:solidFill>
                <a:effectLst/>
                <a:latin typeface="+mn-lt"/>
                <a:ea typeface="+mn-ea"/>
                <a:cs typeface="+mn-cs"/>
              </a:rPr>
              <a:t>tvOut.setText</a:t>
            </a:r>
            <a:r>
              <a:rPr lang="nl-BE" sz="1200" b="0" i="0" kern="1200" dirty="0">
                <a:solidFill>
                  <a:schemeClr val="tx1"/>
                </a:solidFill>
                <a:effectLst/>
                <a:latin typeface="+mn-lt"/>
                <a:ea typeface="+mn-ea"/>
                <a:cs typeface="+mn-cs"/>
              </a:rPr>
              <a:t>("OK button was </a:t>
            </a:r>
            <a:r>
              <a:rPr lang="nl-BE" sz="1200" b="0" i="0" kern="1200" dirty="0" err="1">
                <a:solidFill>
                  <a:schemeClr val="tx1"/>
                </a:solidFill>
                <a:effectLst/>
                <a:latin typeface="+mn-lt"/>
                <a:ea typeface="+mn-ea"/>
                <a:cs typeface="+mn-cs"/>
              </a:rPr>
              <a:t>clicked</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     break;</a:t>
            </a:r>
          </a:p>
          <a:p>
            <a:pPr fontAlgn="base"/>
            <a:r>
              <a:rPr lang="nl-BE" sz="1200" b="0" i="0" kern="1200" dirty="0">
                <a:solidFill>
                  <a:schemeClr val="tx1"/>
                </a:solidFill>
                <a:effectLst/>
                <a:latin typeface="+mn-lt"/>
                <a:ea typeface="+mn-ea"/>
                <a:cs typeface="+mn-cs"/>
              </a:rPr>
              <a:t>   case </a:t>
            </a:r>
            <a:r>
              <a:rPr lang="nl-BE" sz="1200" b="0" i="0" kern="1200" dirty="0" err="1">
                <a:solidFill>
                  <a:schemeClr val="tx1"/>
                </a:solidFill>
                <a:effectLst/>
                <a:latin typeface="+mn-lt"/>
                <a:ea typeface="+mn-ea"/>
                <a:cs typeface="+mn-cs"/>
              </a:rPr>
              <a:t>R.id.btnCancel</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     // Cancel button</a:t>
            </a:r>
          </a:p>
          <a:p>
            <a:pPr fontAlgn="base"/>
            <a:r>
              <a:rPr lang="nl-BE" sz="1200" b="0" i="0" kern="1200" dirty="0">
                <a:solidFill>
                  <a:schemeClr val="tx1"/>
                </a:solidFill>
                <a:effectLst/>
                <a:latin typeface="+mn-lt"/>
                <a:ea typeface="+mn-ea"/>
                <a:cs typeface="+mn-cs"/>
              </a:rPr>
              <a:t>     </a:t>
            </a:r>
            <a:r>
              <a:rPr lang="nl-BE" sz="1200" b="0" i="0" kern="1200" dirty="0" err="1">
                <a:solidFill>
                  <a:schemeClr val="tx1"/>
                </a:solidFill>
                <a:effectLst/>
                <a:latin typeface="+mn-lt"/>
                <a:ea typeface="+mn-ea"/>
                <a:cs typeface="+mn-cs"/>
              </a:rPr>
              <a:t>tvOut.setText</a:t>
            </a:r>
            <a:r>
              <a:rPr lang="nl-BE" sz="1200" b="0" i="0" kern="1200" dirty="0">
                <a:solidFill>
                  <a:schemeClr val="tx1"/>
                </a:solidFill>
                <a:effectLst/>
                <a:latin typeface="+mn-lt"/>
                <a:ea typeface="+mn-ea"/>
                <a:cs typeface="+mn-cs"/>
              </a:rPr>
              <a:t>("Cancel button was </a:t>
            </a:r>
            <a:r>
              <a:rPr lang="nl-BE" sz="1200" b="0" i="0" kern="1200" dirty="0" err="1">
                <a:solidFill>
                  <a:schemeClr val="tx1"/>
                </a:solidFill>
                <a:effectLst/>
                <a:latin typeface="+mn-lt"/>
                <a:ea typeface="+mn-ea"/>
                <a:cs typeface="+mn-cs"/>
              </a:rPr>
              <a:t>clicked</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     break;</a:t>
            </a:r>
          </a:p>
          <a:p>
            <a:pPr fontAlgn="base"/>
            <a:r>
              <a:rPr lang="nl-BE" sz="1200" b="0" i="0" kern="1200" dirty="0">
                <a:solidFill>
                  <a:schemeClr val="tx1"/>
                </a:solidFill>
                <a:effectLst/>
                <a:latin typeface="+mn-lt"/>
                <a:ea typeface="+mn-ea"/>
                <a:cs typeface="+mn-cs"/>
              </a:rPr>
              <a:t>   }</a:t>
            </a:r>
          </a:p>
          <a:p>
            <a:pPr fontAlgn="base"/>
            <a:r>
              <a:rPr lang="nl-BE" sz="1200" b="0" i="0" kern="1200" dirty="0">
                <a:solidFill>
                  <a:schemeClr val="tx1"/>
                </a:solidFill>
                <a:effectLst/>
                <a:latin typeface="+mn-lt"/>
                <a:ea typeface="+mn-ea"/>
                <a:cs typeface="+mn-cs"/>
              </a:rPr>
              <a:t> }</a:t>
            </a:r>
          </a:p>
          <a:p>
            <a:pPr fontAlgn="base"/>
            <a:endParaRPr lang="nl-BE" sz="1200" b="0" i="0" kern="1200" dirty="0">
              <a:solidFill>
                <a:schemeClr val="tx1"/>
              </a:solidFill>
              <a:effectLst/>
              <a:latin typeface="+mn-lt"/>
              <a:ea typeface="+mn-ea"/>
              <a:cs typeface="+mn-cs"/>
            </a:endParaRPr>
          </a:p>
          <a:p>
            <a:pPr fontAlgn="base"/>
            <a:r>
              <a:rPr lang="nl-BE" sz="1200" b="0" i="0" kern="1200" dirty="0" err="1">
                <a:solidFill>
                  <a:schemeClr val="tx1"/>
                </a:solidFill>
                <a:effectLst/>
                <a:latin typeface="+mn-lt"/>
                <a:ea typeface="+mn-ea"/>
                <a:cs typeface="+mn-cs"/>
              </a:rPr>
              <a:t>btnOk.setOnClickListener</a:t>
            </a:r>
            <a:r>
              <a:rPr lang="nl-BE" sz="1200" b="0" i="0" kern="1200" dirty="0">
                <a:solidFill>
                  <a:schemeClr val="tx1"/>
                </a:solidFill>
                <a:effectLst/>
                <a:latin typeface="+mn-lt"/>
                <a:ea typeface="+mn-ea"/>
                <a:cs typeface="+mn-cs"/>
              </a:rPr>
              <a:t>(</a:t>
            </a:r>
            <a:r>
              <a:rPr lang="nl-BE" sz="1200" b="0" i="0" kern="1200" dirty="0" err="1">
                <a:solidFill>
                  <a:schemeClr val="tx1"/>
                </a:solidFill>
                <a:effectLst/>
                <a:latin typeface="+mn-lt"/>
                <a:ea typeface="+mn-ea"/>
                <a:cs typeface="+mn-cs"/>
              </a:rPr>
              <a:t>this</a:t>
            </a:r>
            <a:r>
              <a:rPr lang="nl-BE" sz="1200" b="0" i="0" kern="1200" dirty="0">
                <a:solidFill>
                  <a:schemeClr val="tx1"/>
                </a:solidFill>
                <a:effectLst/>
                <a:latin typeface="+mn-lt"/>
                <a:ea typeface="+mn-ea"/>
                <a:cs typeface="+mn-cs"/>
              </a:rPr>
              <a:t>);</a:t>
            </a:r>
          </a:p>
          <a:p>
            <a:pPr fontAlgn="base"/>
            <a:r>
              <a:rPr lang="nl-BE" sz="1200" b="0" i="0" kern="1200" dirty="0" err="1">
                <a:solidFill>
                  <a:schemeClr val="tx1"/>
                </a:solidFill>
                <a:effectLst/>
                <a:latin typeface="+mn-lt"/>
                <a:ea typeface="+mn-ea"/>
                <a:cs typeface="+mn-cs"/>
              </a:rPr>
              <a:t>btnCancel.setOnClickListener</a:t>
            </a:r>
            <a:r>
              <a:rPr lang="nl-BE" sz="1200" b="0" i="0" kern="1200" dirty="0">
                <a:solidFill>
                  <a:schemeClr val="tx1"/>
                </a:solidFill>
                <a:effectLst/>
                <a:latin typeface="+mn-lt"/>
                <a:ea typeface="+mn-ea"/>
                <a:cs typeface="+mn-cs"/>
              </a:rPr>
              <a:t>(</a:t>
            </a:r>
            <a:r>
              <a:rPr lang="nl-BE" sz="1200" b="0" i="0" kern="1200" dirty="0" err="1">
                <a:solidFill>
                  <a:schemeClr val="tx1"/>
                </a:solidFill>
                <a:effectLst/>
                <a:latin typeface="+mn-lt"/>
                <a:ea typeface="+mn-ea"/>
                <a:cs typeface="+mn-cs"/>
              </a:rPr>
              <a:t>this</a:t>
            </a:r>
            <a:r>
              <a:rPr lang="nl-BE" sz="1200" b="0" i="0" kern="1200" dirty="0">
                <a:solidFill>
                  <a:schemeClr val="tx1"/>
                </a:solidFill>
                <a:effectLst/>
                <a:latin typeface="+mn-lt"/>
                <a:ea typeface="+mn-ea"/>
                <a:cs typeface="+mn-cs"/>
              </a:rPr>
              <a:t>);</a:t>
            </a:r>
          </a:p>
          <a:p>
            <a:pPr fontAlgn="base"/>
            <a:endParaRPr lang="nl-BE" sz="1200" b="0" i="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14</a:t>
            </a:fld>
            <a:endParaRPr lang="nl-BE"/>
          </a:p>
        </p:txBody>
      </p:sp>
    </p:spTree>
    <p:extLst>
      <p:ext uri="{BB962C8B-B14F-4D97-AF65-F5344CB8AC3E}">
        <p14:creationId xmlns:p14="http://schemas.microsoft.com/office/powerpoint/2010/main" val="1702966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Java handles callbacks with </a:t>
            </a:r>
            <a:r>
              <a:rPr lang="en-US" sz="1200" b="1" kern="1200" dirty="0">
                <a:solidFill>
                  <a:schemeClr val="tx1"/>
                </a:solidFill>
                <a:effectLst/>
                <a:latin typeface="+mn-lt"/>
                <a:ea typeface="+mn-ea"/>
                <a:cs typeface="+mn-cs"/>
              </a:rPr>
              <a:t>single methods interfaces</a:t>
            </a:r>
            <a:r>
              <a:rPr lang="en-US" sz="1200"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Er zijn 2 belangrijke concepten </a:t>
            </a:r>
            <a:r>
              <a:rPr lang="nl-BE" sz="1200" kern="1200" dirty="0" err="1">
                <a:solidFill>
                  <a:schemeClr val="tx1"/>
                </a:solidFill>
                <a:effectLst/>
                <a:latin typeface="+mn-lt"/>
                <a:ea typeface="+mn-ea"/>
                <a:cs typeface="+mn-cs"/>
              </a:rPr>
              <a:t>nested</a:t>
            </a:r>
            <a:r>
              <a:rPr lang="nl-BE" sz="1200" kern="1200" dirty="0">
                <a:solidFill>
                  <a:schemeClr val="tx1"/>
                </a:solidFill>
                <a:effectLst/>
                <a:latin typeface="+mn-lt"/>
                <a:ea typeface="+mn-ea"/>
                <a:cs typeface="+mn-cs"/>
              </a:rPr>
              <a:t> classes en </a:t>
            </a:r>
            <a:r>
              <a:rPr lang="nl-BE" sz="1200" kern="1200" dirty="0" err="1">
                <a:solidFill>
                  <a:schemeClr val="tx1"/>
                </a:solidFill>
                <a:effectLst/>
                <a:latin typeface="+mn-lt"/>
                <a:ea typeface="+mn-ea"/>
                <a:cs typeface="+mn-cs"/>
              </a:rPr>
              <a:t>anonymous</a:t>
            </a:r>
            <a:r>
              <a:rPr lang="nl-BE" sz="1200" kern="1200" dirty="0">
                <a:solidFill>
                  <a:schemeClr val="tx1"/>
                </a:solidFill>
                <a:effectLst/>
                <a:latin typeface="+mn-lt"/>
                <a:ea typeface="+mn-ea"/>
                <a:cs typeface="+mn-cs"/>
              </a:rPr>
              <a:t> classes.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Nested</a:t>
            </a:r>
            <a:r>
              <a:rPr lang="nl-BE" sz="1200" kern="1200" dirty="0">
                <a:solidFill>
                  <a:schemeClr val="tx1"/>
                </a:solidFill>
                <a:effectLst/>
                <a:latin typeface="+mn-lt"/>
                <a:ea typeface="+mn-ea"/>
                <a:cs typeface="+mn-cs"/>
              </a:rPr>
              <a:t> class= class </a:t>
            </a:r>
            <a:r>
              <a:rPr lang="nl-BE" sz="1200" kern="1200" dirty="0" err="1">
                <a:solidFill>
                  <a:schemeClr val="tx1"/>
                </a:solidFill>
                <a:effectLst/>
                <a:latin typeface="+mn-lt"/>
                <a:ea typeface="+mn-ea"/>
                <a:cs typeface="+mn-cs"/>
              </a:rPr>
              <a:t>declared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Anonymous</a:t>
            </a:r>
            <a:r>
              <a:rPr lang="nl-BE" sz="1200" kern="1200" dirty="0">
                <a:solidFill>
                  <a:schemeClr val="tx1"/>
                </a:solidFill>
                <a:effectLst/>
                <a:latin typeface="+mn-lt"/>
                <a:ea typeface="+mn-ea"/>
                <a:cs typeface="+mn-cs"/>
              </a:rPr>
              <a:t> class = class without a name</a:t>
            </a:r>
          </a:p>
          <a:p>
            <a:r>
              <a:rPr lang="en-US" sz="1200" kern="1200" dirty="0">
                <a:solidFill>
                  <a:schemeClr val="tx1"/>
                </a:solidFill>
                <a:effectLst/>
                <a:latin typeface="+mn-lt"/>
                <a:ea typeface="+mn-ea"/>
                <a:cs typeface="+mn-cs"/>
              </a:rPr>
              <a:t>Nested class is class declared inside another class. A nested class gets a reference to their containing object and has access to things inside of it. Java callback </a:t>
            </a:r>
            <a:r>
              <a:rPr lang="en-US" sz="1200" kern="1200" dirty="0" err="1">
                <a:solidFill>
                  <a:schemeClr val="tx1"/>
                </a:solidFill>
                <a:effectLst/>
                <a:latin typeface="+mn-lt"/>
                <a:ea typeface="+mn-ea"/>
                <a:cs typeface="+mn-cs"/>
              </a:rPr>
              <a:t>werkt</a:t>
            </a:r>
            <a:r>
              <a:rPr lang="en-US" sz="1200" kern="1200" dirty="0">
                <a:solidFill>
                  <a:schemeClr val="tx1"/>
                </a:solidFill>
                <a:effectLst/>
                <a:latin typeface="+mn-lt"/>
                <a:ea typeface="+mn-ea"/>
                <a:cs typeface="+mn-cs"/>
              </a:rPr>
              <a:t> nu </a:t>
            </a:r>
            <a:r>
              <a:rPr lang="en-US" sz="1200" kern="1200" dirty="0" err="1">
                <a:solidFill>
                  <a:schemeClr val="tx1"/>
                </a:solidFill>
                <a:effectLst/>
                <a:latin typeface="+mn-lt"/>
                <a:ea typeface="+mn-ea"/>
                <a:cs typeface="+mn-cs"/>
              </a:rPr>
              <a:t>als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volgt</a:t>
            </a:r>
            <a:endParaRPr lang="nl-BE" sz="1200" kern="1200" dirty="0">
              <a:solidFill>
                <a:schemeClr val="tx1"/>
              </a:solidFill>
              <a:effectLst/>
              <a:latin typeface="+mn-lt"/>
              <a:ea typeface="+mn-ea"/>
              <a:cs typeface="+mn-cs"/>
            </a:endParaRPr>
          </a:p>
          <a:p>
            <a:pPr lvl="0"/>
            <a:r>
              <a:rPr lang="nl-BE" sz="1200" kern="1200" dirty="0">
                <a:solidFill>
                  <a:schemeClr val="tx1"/>
                </a:solidFill>
                <a:effectLst/>
                <a:latin typeface="+mn-lt"/>
                <a:ea typeface="+mn-ea"/>
                <a:cs typeface="+mn-cs"/>
              </a:rPr>
              <a:t>Als de </a:t>
            </a:r>
            <a:r>
              <a:rPr lang="nl-BE" sz="1200" kern="1200" dirty="0" err="1">
                <a:solidFill>
                  <a:schemeClr val="tx1"/>
                </a:solidFill>
                <a:effectLst/>
                <a:latin typeface="+mn-lt"/>
                <a:ea typeface="+mn-ea"/>
                <a:cs typeface="+mn-cs"/>
              </a:rPr>
              <a:t>nested</a:t>
            </a:r>
            <a:r>
              <a:rPr lang="nl-BE" sz="1200" kern="1200" dirty="0">
                <a:solidFill>
                  <a:schemeClr val="tx1"/>
                </a:solidFill>
                <a:effectLst/>
                <a:latin typeface="+mn-lt"/>
                <a:ea typeface="+mn-ea"/>
                <a:cs typeface="+mn-cs"/>
              </a:rPr>
              <a:t> class nu een interface implementeert, een interface met 1 methode en ik wil dit doorgeven aan een ander object dan kan je een interface </a:t>
            </a:r>
            <a:r>
              <a:rPr lang="nl-BE" sz="1200" kern="1200" dirty="0" err="1">
                <a:solidFill>
                  <a:schemeClr val="tx1"/>
                </a:solidFill>
                <a:effectLst/>
                <a:latin typeface="+mn-lt"/>
                <a:ea typeface="+mn-ea"/>
                <a:cs typeface="+mn-cs"/>
              </a:rPr>
              <a:t>reference</a:t>
            </a:r>
            <a:r>
              <a:rPr lang="nl-BE" sz="1200" kern="1200" dirty="0">
                <a:solidFill>
                  <a:schemeClr val="tx1"/>
                </a:solidFill>
                <a:effectLst/>
                <a:latin typeface="+mn-lt"/>
                <a:ea typeface="+mn-ea"/>
                <a:cs typeface="+mn-cs"/>
              </a:rPr>
              <a:t> doorgeven aan een ander object. En dan kan de </a:t>
            </a:r>
            <a:r>
              <a:rPr lang="nl-BE" sz="1200" kern="1200" dirty="0" err="1">
                <a:solidFill>
                  <a:schemeClr val="tx1"/>
                </a:solidFill>
                <a:effectLst/>
                <a:latin typeface="+mn-lt"/>
                <a:ea typeface="+mn-ea"/>
                <a:cs typeface="+mn-cs"/>
              </a:rPr>
              <a:t>callback</a:t>
            </a:r>
            <a:r>
              <a:rPr lang="nl-BE" sz="1200" kern="1200" dirty="0">
                <a:solidFill>
                  <a:schemeClr val="tx1"/>
                </a:solidFill>
                <a:effectLst/>
                <a:latin typeface="+mn-lt"/>
                <a:ea typeface="+mn-ea"/>
                <a:cs typeface="+mn-cs"/>
              </a:rPr>
              <a:t> gebeuren via de implementatie van de interface. Zo kan het methodes van een ander object aanroepen. Door anonieme klassen kunnen we new met een interface name doen en </a:t>
            </a:r>
            <a:r>
              <a:rPr lang="nl-BE" sz="1200" kern="1200" dirty="0" err="1">
                <a:solidFill>
                  <a:schemeClr val="tx1"/>
                </a:solidFill>
                <a:effectLst/>
                <a:latin typeface="+mn-lt"/>
                <a:ea typeface="+mn-ea"/>
                <a:cs typeface="+mn-cs"/>
              </a:rPr>
              <a:t>java</a:t>
            </a:r>
            <a:r>
              <a:rPr lang="nl-BE" sz="1200" kern="1200" dirty="0">
                <a:solidFill>
                  <a:schemeClr val="tx1"/>
                </a:solidFill>
                <a:effectLst/>
                <a:latin typeface="+mn-lt"/>
                <a:ea typeface="+mn-ea"/>
                <a:cs typeface="+mn-cs"/>
              </a:rPr>
              <a:t> zal een klasse </a:t>
            </a:r>
            <a:r>
              <a:rPr lang="nl-BE" sz="1200" kern="1200" dirty="0" err="1">
                <a:solidFill>
                  <a:schemeClr val="tx1"/>
                </a:solidFill>
                <a:effectLst/>
                <a:latin typeface="+mn-lt"/>
                <a:ea typeface="+mn-ea"/>
                <a:cs typeface="+mn-cs"/>
              </a:rPr>
              <a:t>creeren</a:t>
            </a:r>
            <a:r>
              <a:rPr lang="nl-BE" sz="1200" kern="1200" dirty="0">
                <a:solidFill>
                  <a:schemeClr val="tx1"/>
                </a:solidFill>
                <a:effectLst/>
                <a:latin typeface="+mn-lt"/>
                <a:ea typeface="+mn-ea"/>
                <a:cs typeface="+mn-cs"/>
              </a:rPr>
              <a:t>.</a:t>
            </a:r>
          </a:p>
          <a:p>
            <a:pPr lvl="0"/>
            <a:endParaRPr lang="nl-B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 anonymous class has access to the members of its enclosing class.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 anonymous class cannot access local variables in its enclosing scope that are not declared as final or effectively final.</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n this example, the method invocation </a:t>
            </a:r>
            <a:r>
              <a:rPr lang="en-US" sz="1200" kern="1200" dirty="0" err="1">
                <a:solidFill>
                  <a:schemeClr val="tx1"/>
                </a:solidFill>
                <a:effectLst/>
                <a:latin typeface="+mn-lt"/>
                <a:ea typeface="+mn-ea"/>
                <a:cs typeface="+mn-cs"/>
              </a:rPr>
              <a:t>btn.setOnAction</a:t>
            </a:r>
            <a:r>
              <a:rPr lang="en-US" sz="1200" kern="1200" dirty="0">
                <a:solidFill>
                  <a:schemeClr val="tx1"/>
                </a:solidFill>
                <a:effectLst/>
                <a:latin typeface="+mn-lt"/>
                <a:ea typeface="+mn-ea"/>
                <a:cs typeface="+mn-cs"/>
              </a:rPr>
              <a:t> specifies what happens when you select the Say 'Hello World' button. This method requires an object of type </a:t>
            </a:r>
            <a:r>
              <a:rPr lang="en-US" sz="1200" kern="1200" dirty="0" err="1">
                <a:solidFill>
                  <a:schemeClr val="tx1"/>
                </a:solidFill>
                <a:effectLst/>
                <a:latin typeface="+mn-lt"/>
                <a:ea typeface="+mn-ea"/>
                <a:cs typeface="+mn-cs"/>
              </a:rPr>
              <a:t>EventHandler</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ActionEvent</a:t>
            </a:r>
            <a:r>
              <a:rPr lang="en-US" sz="1200" kern="1200" dirty="0">
                <a:solidFill>
                  <a:schemeClr val="tx1"/>
                </a:solidFill>
                <a:effectLst/>
                <a:latin typeface="+mn-lt"/>
                <a:ea typeface="+mn-ea"/>
                <a:cs typeface="+mn-cs"/>
              </a:rPr>
              <a:t>&gt;. The </a:t>
            </a:r>
            <a:r>
              <a:rPr lang="en-US" sz="1200" kern="1200" dirty="0" err="1">
                <a:solidFill>
                  <a:schemeClr val="tx1"/>
                </a:solidFill>
                <a:effectLst/>
                <a:latin typeface="+mn-lt"/>
                <a:ea typeface="+mn-ea"/>
                <a:cs typeface="+mn-cs"/>
              </a:rPr>
              <a:t>EventHandler</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ActionEvent</a:t>
            </a:r>
            <a:r>
              <a:rPr lang="en-US" sz="1200" kern="1200" dirty="0">
                <a:solidFill>
                  <a:schemeClr val="tx1"/>
                </a:solidFill>
                <a:effectLst/>
                <a:latin typeface="+mn-lt"/>
                <a:ea typeface="+mn-ea"/>
                <a:cs typeface="+mn-cs"/>
              </a:rPr>
              <a:t>&gt; interface contains only one method, handle. Instead of implementing this method with a new class, the example uses an anonymous class expression. Notice that this expression is the argument passed to the </a:t>
            </a:r>
            <a:r>
              <a:rPr lang="en-US" sz="1200" kern="1200" dirty="0" err="1">
                <a:solidFill>
                  <a:schemeClr val="tx1"/>
                </a:solidFill>
                <a:effectLst/>
                <a:latin typeface="+mn-lt"/>
                <a:ea typeface="+mn-ea"/>
                <a:cs typeface="+mn-cs"/>
              </a:rPr>
              <a:t>btn.setOnAction</a:t>
            </a:r>
            <a:r>
              <a:rPr lang="en-US" sz="1200" kern="1200" dirty="0">
                <a:solidFill>
                  <a:schemeClr val="tx1"/>
                </a:solidFill>
                <a:effectLst/>
                <a:latin typeface="+mn-lt"/>
                <a:ea typeface="+mn-ea"/>
                <a:cs typeface="+mn-cs"/>
              </a:rPr>
              <a:t> method.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Because the </a:t>
            </a:r>
            <a:r>
              <a:rPr lang="en-US" sz="1200" kern="1200" dirty="0" err="1">
                <a:solidFill>
                  <a:schemeClr val="tx1"/>
                </a:solidFill>
                <a:effectLst/>
                <a:latin typeface="+mn-lt"/>
                <a:ea typeface="+mn-ea"/>
                <a:cs typeface="+mn-cs"/>
              </a:rPr>
              <a:t>EventHandler</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ActionEvent</a:t>
            </a:r>
            <a:r>
              <a:rPr lang="en-US" sz="1200" kern="1200" dirty="0">
                <a:solidFill>
                  <a:schemeClr val="tx1"/>
                </a:solidFill>
                <a:effectLst/>
                <a:latin typeface="+mn-lt"/>
                <a:ea typeface="+mn-ea"/>
                <a:cs typeface="+mn-cs"/>
              </a:rPr>
              <a:t>&gt; interface contains only one method, you can use a lambda expression instead of an anonymous class expression. See the section Lambda Expressions for more information.</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Anonymous classes are ideal for implementing an interface that contains two or more methods. </a:t>
            </a:r>
            <a:endParaRPr lang="nl-BE" sz="1200" kern="1200" dirty="0">
              <a:solidFill>
                <a:schemeClr val="tx1"/>
              </a:solidFill>
              <a:effectLst/>
              <a:latin typeface="+mn-lt"/>
              <a:ea typeface="+mn-ea"/>
              <a:cs typeface="+mn-cs"/>
            </a:endParaRPr>
          </a:p>
          <a:p>
            <a:pPr lvl="0"/>
            <a:endParaRPr lang="nl-BE" sz="1200" kern="1200" dirty="0">
              <a:solidFill>
                <a:schemeClr val="tx1"/>
              </a:solidFill>
              <a:effectLst/>
              <a:latin typeface="+mn-lt"/>
              <a:ea typeface="+mn-ea"/>
              <a:cs typeface="+mn-cs"/>
            </a:endParaRPr>
          </a:p>
          <a:p>
            <a:pPr lvl="0"/>
            <a:r>
              <a:rPr lang="nl-BE" sz="1200" kern="1200" dirty="0" err="1">
                <a:solidFill>
                  <a:schemeClr val="tx1"/>
                </a:solidFill>
                <a:effectLst/>
                <a:latin typeface="+mn-lt"/>
                <a:ea typeface="+mn-ea"/>
                <a:cs typeface="+mn-cs"/>
              </a:rPr>
              <a:t>Anonymous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nested</a:t>
            </a:r>
            <a:r>
              <a:rPr lang="nl-BE" sz="1200" kern="1200" dirty="0">
                <a:solidFill>
                  <a:schemeClr val="tx1"/>
                </a:solidFill>
                <a:effectLst/>
                <a:latin typeface="+mn-lt"/>
                <a:ea typeface="+mn-ea"/>
                <a:cs typeface="+mn-cs"/>
              </a:rPr>
              <a:t> classes kunnen niet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zijn. Ze bevatten dus een verwijzing naar de </a:t>
            </a:r>
            <a:r>
              <a:rPr lang="nl-BE" sz="1200" kern="1200" dirty="0" err="1">
                <a:solidFill>
                  <a:schemeClr val="tx1"/>
                </a:solidFill>
                <a:effectLst/>
                <a:latin typeface="+mn-lt"/>
                <a:ea typeface="+mn-ea"/>
                <a:cs typeface="+mn-cs"/>
              </a:rPr>
              <a:t>outer</a:t>
            </a:r>
            <a:r>
              <a:rPr lang="nl-BE" sz="1200" kern="1200" dirty="0">
                <a:solidFill>
                  <a:schemeClr val="tx1"/>
                </a:solidFill>
                <a:effectLst/>
                <a:latin typeface="+mn-lt"/>
                <a:ea typeface="+mn-ea"/>
                <a:cs typeface="+mn-cs"/>
              </a:rPr>
              <a:t>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15</a:t>
            </a:fld>
            <a:endParaRPr lang="nl-BE"/>
          </a:p>
        </p:txBody>
      </p:sp>
    </p:spTree>
    <p:extLst>
      <p:ext uri="{BB962C8B-B14F-4D97-AF65-F5344CB8AC3E}">
        <p14:creationId xmlns:p14="http://schemas.microsoft.com/office/powerpoint/2010/main" val="2340167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Java handles callbacks with </a:t>
            </a:r>
            <a:r>
              <a:rPr lang="en-US" sz="1200" b="1" kern="1200" dirty="0">
                <a:solidFill>
                  <a:schemeClr val="tx1"/>
                </a:solidFill>
                <a:effectLst/>
                <a:latin typeface="+mn-lt"/>
                <a:ea typeface="+mn-ea"/>
                <a:cs typeface="+mn-cs"/>
              </a:rPr>
              <a:t>single methods interfaces</a:t>
            </a:r>
            <a:r>
              <a:rPr lang="en-US" sz="1200"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Er zijn 2 belangrijke concepten </a:t>
            </a:r>
            <a:r>
              <a:rPr lang="nl-BE" sz="1200" kern="1200" dirty="0" err="1">
                <a:solidFill>
                  <a:schemeClr val="tx1"/>
                </a:solidFill>
                <a:effectLst/>
                <a:latin typeface="+mn-lt"/>
                <a:ea typeface="+mn-ea"/>
                <a:cs typeface="+mn-cs"/>
              </a:rPr>
              <a:t>nested</a:t>
            </a:r>
            <a:r>
              <a:rPr lang="nl-BE" sz="1200" kern="1200" dirty="0">
                <a:solidFill>
                  <a:schemeClr val="tx1"/>
                </a:solidFill>
                <a:effectLst/>
                <a:latin typeface="+mn-lt"/>
                <a:ea typeface="+mn-ea"/>
                <a:cs typeface="+mn-cs"/>
              </a:rPr>
              <a:t> classes en </a:t>
            </a:r>
            <a:r>
              <a:rPr lang="nl-BE" sz="1200" kern="1200" dirty="0" err="1">
                <a:solidFill>
                  <a:schemeClr val="tx1"/>
                </a:solidFill>
                <a:effectLst/>
                <a:latin typeface="+mn-lt"/>
                <a:ea typeface="+mn-ea"/>
                <a:cs typeface="+mn-cs"/>
              </a:rPr>
              <a:t>anonymous</a:t>
            </a:r>
            <a:r>
              <a:rPr lang="nl-BE" sz="1200" kern="1200" dirty="0">
                <a:solidFill>
                  <a:schemeClr val="tx1"/>
                </a:solidFill>
                <a:effectLst/>
                <a:latin typeface="+mn-lt"/>
                <a:ea typeface="+mn-ea"/>
                <a:cs typeface="+mn-cs"/>
              </a:rPr>
              <a:t> classes.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Nested</a:t>
            </a:r>
            <a:r>
              <a:rPr lang="nl-BE" sz="1200" kern="1200" dirty="0">
                <a:solidFill>
                  <a:schemeClr val="tx1"/>
                </a:solidFill>
                <a:effectLst/>
                <a:latin typeface="+mn-lt"/>
                <a:ea typeface="+mn-ea"/>
                <a:cs typeface="+mn-cs"/>
              </a:rPr>
              <a:t> class= class </a:t>
            </a:r>
            <a:r>
              <a:rPr lang="nl-BE" sz="1200" kern="1200" dirty="0" err="1">
                <a:solidFill>
                  <a:schemeClr val="tx1"/>
                </a:solidFill>
                <a:effectLst/>
                <a:latin typeface="+mn-lt"/>
                <a:ea typeface="+mn-ea"/>
                <a:cs typeface="+mn-cs"/>
              </a:rPr>
              <a:t>declared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Anonymous</a:t>
            </a:r>
            <a:r>
              <a:rPr lang="nl-BE" sz="1200" kern="1200" dirty="0">
                <a:solidFill>
                  <a:schemeClr val="tx1"/>
                </a:solidFill>
                <a:effectLst/>
                <a:latin typeface="+mn-lt"/>
                <a:ea typeface="+mn-ea"/>
                <a:cs typeface="+mn-cs"/>
              </a:rPr>
              <a:t> class = class without a name</a:t>
            </a:r>
          </a:p>
          <a:p>
            <a:r>
              <a:rPr lang="en-US" sz="1200" kern="1200" dirty="0">
                <a:solidFill>
                  <a:schemeClr val="tx1"/>
                </a:solidFill>
                <a:effectLst/>
                <a:latin typeface="+mn-lt"/>
                <a:ea typeface="+mn-ea"/>
                <a:cs typeface="+mn-cs"/>
              </a:rPr>
              <a:t>Nested class is class declared inside another class. A nested class gets a reference to their containing object and has access to things inside of it. Java callback </a:t>
            </a:r>
            <a:r>
              <a:rPr lang="en-US" sz="1200" kern="1200" dirty="0" err="1">
                <a:solidFill>
                  <a:schemeClr val="tx1"/>
                </a:solidFill>
                <a:effectLst/>
                <a:latin typeface="+mn-lt"/>
                <a:ea typeface="+mn-ea"/>
                <a:cs typeface="+mn-cs"/>
              </a:rPr>
              <a:t>werkt</a:t>
            </a:r>
            <a:r>
              <a:rPr lang="en-US" sz="1200" kern="1200" dirty="0">
                <a:solidFill>
                  <a:schemeClr val="tx1"/>
                </a:solidFill>
                <a:effectLst/>
                <a:latin typeface="+mn-lt"/>
                <a:ea typeface="+mn-ea"/>
                <a:cs typeface="+mn-cs"/>
              </a:rPr>
              <a:t> nu </a:t>
            </a:r>
            <a:r>
              <a:rPr lang="en-US" sz="1200" kern="1200" dirty="0" err="1">
                <a:solidFill>
                  <a:schemeClr val="tx1"/>
                </a:solidFill>
                <a:effectLst/>
                <a:latin typeface="+mn-lt"/>
                <a:ea typeface="+mn-ea"/>
                <a:cs typeface="+mn-cs"/>
              </a:rPr>
              <a:t>als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volgt</a:t>
            </a:r>
            <a:endParaRPr lang="nl-BE" sz="1200" kern="1200" dirty="0">
              <a:solidFill>
                <a:schemeClr val="tx1"/>
              </a:solidFill>
              <a:effectLst/>
              <a:latin typeface="+mn-lt"/>
              <a:ea typeface="+mn-ea"/>
              <a:cs typeface="+mn-cs"/>
            </a:endParaRPr>
          </a:p>
          <a:p>
            <a:pPr lvl="0"/>
            <a:r>
              <a:rPr lang="nl-BE" sz="1200" kern="1200" dirty="0">
                <a:solidFill>
                  <a:schemeClr val="tx1"/>
                </a:solidFill>
                <a:effectLst/>
                <a:latin typeface="+mn-lt"/>
                <a:ea typeface="+mn-ea"/>
                <a:cs typeface="+mn-cs"/>
              </a:rPr>
              <a:t>Als de </a:t>
            </a:r>
            <a:r>
              <a:rPr lang="nl-BE" sz="1200" kern="1200" dirty="0" err="1">
                <a:solidFill>
                  <a:schemeClr val="tx1"/>
                </a:solidFill>
                <a:effectLst/>
                <a:latin typeface="+mn-lt"/>
                <a:ea typeface="+mn-ea"/>
                <a:cs typeface="+mn-cs"/>
              </a:rPr>
              <a:t>nested</a:t>
            </a:r>
            <a:r>
              <a:rPr lang="nl-BE" sz="1200" kern="1200" dirty="0">
                <a:solidFill>
                  <a:schemeClr val="tx1"/>
                </a:solidFill>
                <a:effectLst/>
                <a:latin typeface="+mn-lt"/>
                <a:ea typeface="+mn-ea"/>
                <a:cs typeface="+mn-cs"/>
              </a:rPr>
              <a:t> class nu een interface implementeert, een interface met 1 methode en ik wil dit doorgeven aan een ander object dan kan je een interface </a:t>
            </a:r>
            <a:r>
              <a:rPr lang="nl-BE" sz="1200" kern="1200" dirty="0" err="1">
                <a:solidFill>
                  <a:schemeClr val="tx1"/>
                </a:solidFill>
                <a:effectLst/>
                <a:latin typeface="+mn-lt"/>
                <a:ea typeface="+mn-ea"/>
                <a:cs typeface="+mn-cs"/>
              </a:rPr>
              <a:t>reference</a:t>
            </a:r>
            <a:r>
              <a:rPr lang="nl-BE" sz="1200" kern="1200" dirty="0">
                <a:solidFill>
                  <a:schemeClr val="tx1"/>
                </a:solidFill>
                <a:effectLst/>
                <a:latin typeface="+mn-lt"/>
                <a:ea typeface="+mn-ea"/>
                <a:cs typeface="+mn-cs"/>
              </a:rPr>
              <a:t> doorgeven aan een ander object. En dan kan de </a:t>
            </a:r>
            <a:r>
              <a:rPr lang="nl-BE" sz="1200" kern="1200" dirty="0" err="1">
                <a:solidFill>
                  <a:schemeClr val="tx1"/>
                </a:solidFill>
                <a:effectLst/>
                <a:latin typeface="+mn-lt"/>
                <a:ea typeface="+mn-ea"/>
                <a:cs typeface="+mn-cs"/>
              </a:rPr>
              <a:t>callback</a:t>
            </a:r>
            <a:r>
              <a:rPr lang="nl-BE" sz="1200" kern="1200" dirty="0">
                <a:solidFill>
                  <a:schemeClr val="tx1"/>
                </a:solidFill>
                <a:effectLst/>
                <a:latin typeface="+mn-lt"/>
                <a:ea typeface="+mn-ea"/>
                <a:cs typeface="+mn-cs"/>
              </a:rPr>
              <a:t> gebeuren via de implementatie van de interface. Zo kan het methodes van een ander object aanroepen. Door anonieme klassen kunnen we new met een interface name doen en </a:t>
            </a:r>
            <a:r>
              <a:rPr lang="nl-BE" sz="1200" kern="1200" dirty="0" err="1">
                <a:solidFill>
                  <a:schemeClr val="tx1"/>
                </a:solidFill>
                <a:effectLst/>
                <a:latin typeface="+mn-lt"/>
                <a:ea typeface="+mn-ea"/>
                <a:cs typeface="+mn-cs"/>
              </a:rPr>
              <a:t>java</a:t>
            </a:r>
            <a:r>
              <a:rPr lang="nl-BE" sz="1200" kern="1200" dirty="0">
                <a:solidFill>
                  <a:schemeClr val="tx1"/>
                </a:solidFill>
                <a:effectLst/>
                <a:latin typeface="+mn-lt"/>
                <a:ea typeface="+mn-ea"/>
                <a:cs typeface="+mn-cs"/>
              </a:rPr>
              <a:t> zal een klasse </a:t>
            </a:r>
            <a:r>
              <a:rPr lang="nl-BE" sz="1200" kern="1200" dirty="0" err="1">
                <a:solidFill>
                  <a:schemeClr val="tx1"/>
                </a:solidFill>
                <a:effectLst/>
                <a:latin typeface="+mn-lt"/>
                <a:ea typeface="+mn-ea"/>
                <a:cs typeface="+mn-cs"/>
              </a:rPr>
              <a:t>creeren</a:t>
            </a:r>
            <a:r>
              <a:rPr lang="nl-BE"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16</a:t>
            </a:fld>
            <a:endParaRPr lang="nl-BE"/>
          </a:p>
        </p:txBody>
      </p:sp>
    </p:spTree>
    <p:extLst>
      <p:ext uri="{BB962C8B-B14F-4D97-AF65-F5344CB8AC3E}">
        <p14:creationId xmlns:p14="http://schemas.microsoft.com/office/powerpoint/2010/main" val="3483219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 http://startandroid.ru/en/lessons/229-lesson-22-intent-intent-filter-context-theory.html</a:t>
            </a:r>
          </a:p>
          <a:p>
            <a:r>
              <a:rPr lang="nl-BE" dirty="0"/>
              <a:t>Ook </a:t>
            </a:r>
            <a:r>
              <a:rPr lang="nl-BE" dirty="0" err="1"/>
              <a:t>startActivityForResult</a:t>
            </a:r>
            <a:r>
              <a:rPr lang="nl-BE" dirty="0"/>
              <a:t> als je een antwoord wil teruggeven</a:t>
            </a:r>
          </a:p>
          <a:p>
            <a:r>
              <a:rPr lang="en-US" sz="1200" b="0" i="0" kern="1200" dirty="0">
                <a:solidFill>
                  <a:schemeClr val="tx1"/>
                </a:solidFill>
                <a:effectLst/>
                <a:latin typeface="+mn-lt"/>
                <a:ea typeface="+mn-ea"/>
                <a:cs typeface="+mn-cs"/>
              </a:rPr>
              <a:t>In our case </a:t>
            </a:r>
            <a:r>
              <a:rPr lang="en-US" sz="1200" b="1" i="0" kern="1200" dirty="0">
                <a:solidFill>
                  <a:schemeClr val="tx1"/>
                </a:solidFill>
                <a:effectLst/>
                <a:latin typeface="+mn-lt"/>
                <a:ea typeface="+mn-ea"/>
                <a:cs typeface="+mn-cs"/>
              </a:rPr>
              <a:t>Intent</a:t>
            </a:r>
            <a:r>
              <a:rPr lang="en-US" sz="1200" b="0" i="0" kern="1200" dirty="0">
                <a:solidFill>
                  <a:schemeClr val="tx1"/>
                </a:solidFill>
                <a:effectLst/>
                <a:latin typeface="+mn-lt"/>
                <a:ea typeface="+mn-ea"/>
                <a:cs typeface="+mn-cs"/>
              </a:rPr>
              <a:t> is an </a:t>
            </a:r>
            <a:r>
              <a:rPr lang="en-US" sz="1200" b="1" i="0" kern="1200" dirty="0">
                <a:solidFill>
                  <a:schemeClr val="tx1"/>
                </a:solidFill>
                <a:effectLst/>
                <a:latin typeface="+mn-lt"/>
                <a:ea typeface="+mn-ea"/>
                <a:cs typeface="+mn-cs"/>
              </a:rPr>
              <a:t>object</a:t>
            </a:r>
            <a:r>
              <a:rPr lang="en-US" sz="1200" b="0" i="0" kern="1200" dirty="0">
                <a:solidFill>
                  <a:schemeClr val="tx1"/>
                </a:solidFill>
                <a:effectLst/>
                <a:latin typeface="+mn-lt"/>
                <a:ea typeface="+mn-ea"/>
                <a:cs typeface="+mn-cs"/>
              </a:rPr>
              <a:t> in which we </a:t>
            </a:r>
            <a:r>
              <a:rPr lang="en-US" sz="1200" b="1" i="0" kern="1200" dirty="0">
                <a:solidFill>
                  <a:schemeClr val="tx1"/>
                </a:solidFill>
                <a:effectLst/>
                <a:latin typeface="+mn-lt"/>
                <a:ea typeface="+mn-ea"/>
                <a:cs typeface="+mn-cs"/>
              </a:rPr>
              <a:t>specify</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which Activity</a:t>
            </a:r>
            <a:r>
              <a:rPr lang="en-US" sz="1200" b="0" i="0" kern="1200" dirty="0">
                <a:solidFill>
                  <a:schemeClr val="tx1"/>
                </a:solidFill>
                <a:effectLst/>
                <a:latin typeface="+mn-lt"/>
                <a:ea typeface="+mn-ea"/>
                <a:cs typeface="+mn-cs"/>
              </a:rPr>
              <a:t> we need to </a:t>
            </a:r>
            <a:r>
              <a:rPr lang="en-US" sz="1200" b="1" i="0" kern="1200" dirty="0">
                <a:solidFill>
                  <a:schemeClr val="tx1"/>
                </a:solidFill>
                <a:effectLst/>
                <a:latin typeface="+mn-lt"/>
                <a:ea typeface="+mn-ea"/>
                <a:cs typeface="+mn-cs"/>
              </a:rPr>
              <a:t>invoke</a:t>
            </a:r>
            <a:r>
              <a:rPr lang="en-US" sz="1200" b="0" i="0" kern="1200" dirty="0">
                <a:solidFill>
                  <a:schemeClr val="tx1"/>
                </a:solidFill>
                <a:effectLst/>
                <a:latin typeface="+mn-lt"/>
                <a:ea typeface="+mn-ea"/>
                <a:cs typeface="+mn-cs"/>
              </a:rPr>
              <a:t>. After it we pass this Intent-object to </a:t>
            </a:r>
            <a:r>
              <a:rPr lang="en-US" sz="1200" b="1" i="0" kern="1200" dirty="0" err="1">
                <a:solidFill>
                  <a:schemeClr val="tx1"/>
                </a:solidFill>
                <a:effectLst/>
                <a:latin typeface="+mn-lt"/>
                <a:ea typeface="+mn-ea"/>
                <a:cs typeface="+mn-cs"/>
              </a:rPr>
              <a:t>startActivity</a:t>
            </a:r>
            <a:r>
              <a:rPr lang="en-US" sz="1200" b="0" i="0" kern="1200" dirty="0">
                <a:solidFill>
                  <a:schemeClr val="tx1"/>
                </a:solidFill>
                <a:effectLst/>
                <a:latin typeface="+mn-lt"/>
                <a:ea typeface="+mn-ea"/>
                <a:cs typeface="+mn-cs"/>
              </a:rPr>
              <a:t> method, which finds the </a:t>
            </a:r>
            <a:r>
              <a:rPr lang="en-US" sz="1200" b="1" i="0" kern="1200" dirty="0">
                <a:solidFill>
                  <a:schemeClr val="tx1"/>
                </a:solidFill>
                <a:effectLst/>
                <a:latin typeface="+mn-lt"/>
                <a:ea typeface="+mn-ea"/>
                <a:cs typeface="+mn-cs"/>
              </a:rPr>
              <a:t>corresponding Activity</a:t>
            </a:r>
            <a:r>
              <a:rPr lang="en-US" sz="1200" b="0" i="0" kern="1200" dirty="0">
                <a:solidFill>
                  <a:schemeClr val="tx1"/>
                </a:solidFill>
                <a:effectLst/>
                <a:latin typeface="+mn-lt"/>
                <a:ea typeface="+mn-ea"/>
                <a:cs typeface="+mn-cs"/>
              </a:rPr>
              <a:t> and shows it. When creating an Intent we have used </a:t>
            </a:r>
            <a:r>
              <a:rPr lang="en-US" sz="1200" b="1" i="0" kern="1200" dirty="0">
                <a:solidFill>
                  <a:schemeClr val="tx1"/>
                </a:solidFill>
                <a:effectLst/>
                <a:latin typeface="+mn-lt"/>
                <a:ea typeface="+mn-ea"/>
                <a:cs typeface="+mn-cs"/>
              </a:rPr>
              <a:t>Intent(Context </a:t>
            </a:r>
            <a:r>
              <a:rPr lang="en-US" sz="1200" b="1" i="0" kern="1200" dirty="0" err="1">
                <a:solidFill>
                  <a:schemeClr val="tx1"/>
                </a:solidFill>
                <a:effectLst/>
                <a:latin typeface="+mn-lt"/>
                <a:ea typeface="+mn-ea"/>
                <a:cs typeface="+mn-cs"/>
              </a:rPr>
              <a:t>packageContext</a:t>
            </a:r>
            <a:r>
              <a:rPr lang="en-US" sz="1200" b="1" i="0" kern="1200" dirty="0">
                <a:solidFill>
                  <a:schemeClr val="tx1"/>
                </a:solidFill>
                <a:effectLst/>
                <a:latin typeface="+mn-lt"/>
                <a:ea typeface="+mn-ea"/>
                <a:cs typeface="+mn-cs"/>
              </a:rPr>
              <a:t>, Class </a:t>
            </a:r>
            <a:r>
              <a:rPr lang="en-US" sz="1200" b="1" i="0" kern="1200" dirty="0" err="1">
                <a:solidFill>
                  <a:schemeClr val="tx1"/>
                </a:solidFill>
                <a:effectLst/>
                <a:latin typeface="+mn-lt"/>
                <a:ea typeface="+mn-ea"/>
                <a:cs typeface="+mn-cs"/>
              </a:rPr>
              <a:t>cls</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constructor with two parameters.</a:t>
            </a:r>
          </a:p>
          <a:p>
            <a:r>
              <a:rPr lang="en-US" sz="1200" b="0" i="0" kern="1200" dirty="0">
                <a:solidFill>
                  <a:schemeClr val="tx1"/>
                </a:solidFill>
                <a:effectLst/>
                <a:latin typeface="+mn-lt"/>
                <a:ea typeface="+mn-ea"/>
                <a:cs typeface="+mn-cs"/>
              </a:rPr>
              <a:t>The first parameter is </a:t>
            </a:r>
            <a:r>
              <a:rPr lang="en-US" sz="1200" b="0" i="0" u="none" strike="noStrike" kern="1200" dirty="0">
                <a:solidFill>
                  <a:schemeClr val="tx1"/>
                </a:solidFill>
                <a:effectLst/>
                <a:latin typeface="+mn-lt"/>
                <a:ea typeface="+mn-ea"/>
                <a:cs typeface="+mn-cs"/>
                <a:hlinkClick r:id="rId3"/>
              </a:rPr>
              <a:t>Context</a:t>
            </a:r>
            <a:r>
              <a:rPr lang="en-US" sz="1200" b="0" i="0" kern="1200" dirty="0">
                <a:solidFill>
                  <a:schemeClr val="tx1"/>
                </a:solidFill>
                <a:effectLst/>
                <a:latin typeface="+mn-lt"/>
                <a:ea typeface="+mn-ea"/>
                <a:cs typeface="+mn-cs"/>
              </a:rPr>
              <a:t>. If you remember, when we created View in one of our previous lessons, we have also used a Context object. </a:t>
            </a:r>
            <a:r>
              <a:rPr lang="en-US" sz="1200" b="1" i="0" kern="1200" dirty="0">
                <a:solidFill>
                  <a:schemeClr val="tx1"/>
                </a:solidFill>
                <a:effectLst/>
                <a:latin typeface="+mn-lt"/>
                <a:ea typeface="+mn-ea"/>
                <a:cs typeface="+mn-cs"/>
              </a:rPr>
              <a:t>Activity</a:t>
            </a:r>
            <a:r>
              <a:rPr lang="en-US" sz="1200" b="0" i="0" kern="1200" dirty="0">
                <a:solidFill>
                  <a:schemeClr val="tx1"/>
                </a:solidFill>
                <a:effectLst/>
                <a:latin typeface="+mn-lt"/>
                <a:ea typeface="+mn-ea"/>
                <a:cs typeface="+mn-cs"/>
              </a:rPr>
              <a:t> is a </a:t>
            </a:r>
            <a:r>
              <a:rPr lang="en-US" sz="1200" b="1" i="0" kern="1200" dirty="0">
                <a:solidFill>
                  <a:schemeClr val="tx1"/>
                </a:solidFill>
                <a:effectLst/>
                <a:latin typeface="+mn-lt"/>
                <a:ea typeface="+mn-ea"/>
                <a:cs typeface="+mn-cs"/>
              </a:rPr>
              <a:t>subclass</a:t>
            </a:r>
            <a:r>
              <a:rPr lang="en-US" sz="1200" b="0" i="0" kern="1200" dirty="0">
                <a:solidFill>
                  <a:schemeClr val="tx1"/>
                </a:solidFill>
                <a:effectLst/>
                <a:latin typeface="+mn-lt"/>
                <a:ea typeface="+mn-ea"/>
                <a:cs typeface="+mn-cs"/>
              </a:rPr>
              <a:t> of </a:t>
            </a:r>
            <a:r>
              <a:rPr lang="en-US" sz="1200" b="1" i="0" kern="1200" dirty="0">
                <a:solidFill>
                  <a:schemeClr val="tx1"/>
                </a:solidFill>
                <a:effectLst/>
                <a:latin typeface="+mn-lt"/>
                <a:ea typeface="+mn-ea"/>
                <a:cs typeface="+mn-cs"/>
              </a:rPr>
              <a:t>Context</a:t>
            </a:r>
            <a:r>
              <a:rPr lang="en-US" sz="1200" b="0" i="0" kern="1200" dirty="0">
                <a:solidFill>
                  <a:schemeClr val="tx1"/>
                </a:solidFill>
                <a:effectLst/>
                <a:latin typeface="+mn-lt"/>
                <a:ea typeface="+mn-ea"/>
                <a:cs typeface="+mn-cs"/>
              </a:rPr>
              <a:t>, that’s why we can use Activity as a Context object - </a:t>
            </a:r>
            <a:r>
              <a:rPr lang="en-US" sz="1200" b="1" i="0" kern="1200" dirty="0">
                <a:solidFill>
                  <a:schemeClr val="tx1"/>
                </a:solidFill>
                <a:effectLst/>
                <a:latin typeface="+mn-lt"/>
                <a:ea typeface="+mn-ea"/>
                <a:cs typeface="+mn-cs"/>
              </a:rPr>
              <a:t>this</a:t>
            </a:r>
            <a:r>
              <a:rPr lang="en-US" sz="1200" b="0" i="0" kern="1200" dirty="0">
                <a:solidFill>
                  <a:schemeClr val="tx1"/>
                </a:solidFill>
                <a:effectLst/>
                <a:latin typeface="+mn-lt"/>
                <a:ea typeface="+mn-ea"/>
                <a:cs typeface="+mn-cs"/>
              </a:rPr>
              <a:t>. To be short, </a:t>
            </a:r>
            <a:r>
              <a:rPr lang="en-US" sz="1200" b="1" i="0" kern="1200" dirty="0">
                <a:solidFill>
                  <a:schemeClr val="tx1"/>
                </a:solidFill>
                <a:effectLst/>
                <a:latin typeface="+mn-lt"/>
                <a:ea typeface="+mn-ea"/>
                <a:cs typeface="+mn-cs"/>
              </a:rPr>
              <a:t>Context</a:t>
            </a:r>
            <a:r>
              <a:rPr lang="en-US" sz="1200" b="0" i="0" kern="1200" dirty="0">
                <a:solidFill>
                  <a:schemeClr val="tx1"/>
                </a:solidFill>
                <a:effectLst/>
                <a:latin typeface="+mn-lt"/>
                <a:ea typeface="+mn-ea"/>
                <a:cs typeface="+mn-cs"/>
              </a:rPr>
              <a:t> is an object that </a:t>
            </a:r>
            <a:r>
              <a:rPr lang="en-US" sz="1200" b="1" i="0" kern="1200" dirty="0">
                <a:solidFill>
                  <a:schemeClr val="tx1"/>
                </a:solidFill>
                <a:effectLst/>
                <a:latin typeface="+mn-lt"/>
                <a:ea typeface="+mn-ea"/>
                <a:cs typeface="+mn-cs"/>
              </a:rPr>
              <a:t>grants</a:t>
            </a:r>
            <a:r>
              <a:rPr lang="en-US" sz="1200" b="0" i="0" kern="1200" dirty="0">
                <a:solidFill>
                  <a:schemeClr val="tx1"/>
                </a:solidFill>
                <a:effectLst/>
                <a:latin typeface="+mn-lt"/>
                <a:ea typeface="+mn-ea"/>
                <a:cs typeface="+mn-cs"/>
              </a:rPr>
              <a:t> access to </a:t>
            </a:r>
            <a:r>
              <a:rPr lang="en-US" sz="1200" b="1" i="0" kern="1200" dirty="0">
                <a:solidFill>
                  <a:schemeClr val="tx1"/>
                </a:solidFill>
                <a:effectLst/>
                <a:latin typeface="+mn-lt"/>
                <a:ea typeface="+mn-ea"/>
                <a:cs typeface="+mn-cs"/>
              </a:rPr>
              <a:t>basic application functions</a:t>
            </a:r>
            <a:r>
              <a:rPr lang="en-US" sz="1200" b="0" i="0" kern="1200" dirty="0">
                <a:solidFill>
                  <a:schemeClr val="tx1"/>
                </a:solidFill>
                <a:effectLst/>
                <a:latin typeface="+mn-lt"/>
                <a:ea typeface="+mn-ea"/>
                <a:cs typeface="+mn-cs"/>
              </a:rPr>
              <a:t> such as: access to resources, file system, Activity invocation, etc. I guess in future we will explore examples where we will see explicitly what Context is used for and how it is used.</a:t>
            </a:r>
          </a:p>
          <a:p>
            <a:r>
              <a:rPr lang="en-US" sz="1200" b="0" i="0" kern="1200" dirty="0">
                <a:solidFill>
                  <a:schemeClr val="tx1"/>
                </a:solidFill>
                <a:effectLst/>
                <a:latin typeface="+mn-lt"/>
                <a:ea typeface="+mn-ea"/>
                <a:cs typeface="+mn-cs"/>
              </a:rPr>
              <a:t>The second parameter is a </a:t>
            </a:r>
            <a:r>
              <a:rPr lang="en-US" sz="1200" b="1" i="0" kern="1200" dirty="0">
                <a:solidFill>
                  <a:schemeClr val="tx1"/>
                </a:solidFill>
                <a:effectLst/>
                <a:latin typeface="+mn-lt"/>
                <a:ea typeface="+mn-ea"/>
                <a:cs typeface="+mn-cs"/>
              </a:rPr>
              <a:t>class name</a:t>
            </a:r>
            <a:r>
              <a:rPr lang="en-US" sz="1200" b="0" i="0" kern="1200" dirty="0">
                <a:solidFill>
                  <a:schemeClr val="tx1"/>
                </a:solidFill>
                <a:effectLst/>
                <a:latin typeface="+mn-lt"/>
                <a:ea typeface="+mn-ea"/>
                <a:cs typeface="+mn-cs"/>
              </a:rPr>
              <a:t>. I will remind that when creating Activity, we specify its class name in the manifest-file. Now if we specify the same class for Intent - the system will look up the corresponding Activity in the manifest-file and show it.</a:t>
            </a:r>
          </a:p>
          <a:p>
            <a:r>
              <a:rPr lang="en-US" sz="1200" b="0" i="0" kern="1200" dirty="0">
                <a:solidFill>
                  <a:schemeClr val="tx1"/>
                </a:solidFill>
                <a:effectLst/>
                <a:latin typeface="+mn-lt"/>
                <a:ea typeface="+mn-ea"/>
                <a:cs typeface="+mn-cs"/>
              </a:rPr>
              <a:t>You can check it easily. We will delete the record about the Activity from the manifest-file and will try to invoke it afterwards. Open the project from previous lesson </a:t>
            </a:r>
            <a:r>
              <a:rPr lang="en-US" sz="1200" b="1" i="0" kern="1200" dirty="0">
                <a:solidFill>
                  <a:schemeClr val="tx1"/>
                </a:solidFill>
                <a:effectLst/>
                <a:latin typeface="+mn-lt"/>
                <a:ea typeface="+mn-ea"/>
                <a:cs typeface="+mn-cs"/>
              </a:rPr>
              <a:t>P0211_TwoActivity</a:t>
            </a:r>
            <a:r>
              <a:rPr lang="en-US" sz="1200" b="0" i="0" kern="1200" dirty="0">
                <a:solidFill>
                  <a:schemeClr val="tx1"/>
                </a:solidFill>
                <a:effectLst/>
                <a:latin typeface="+mn-lt"/>
                <a:ea typeface="+mn-ea"/>
                <a:cs typeface="+mn-cs"/>
              </a:rPr>
              <a:t>, open the </a:t>
            </a:r>
            <a:r>
              <a:rPr lang="en-US" sz="1200" b="1" i="0" kern="1200" dirty="0">
                <a:solidFill>
                  <a:schemeClr val="tx1"/>
                </a:solidFill>
                <a:effectLst/>
                <a:latin typeface="+mn-lt"/>
                <a:ea typeface="+mn-ea"/>
                <a:cs typeface="+mn-cs"/>
              </a:rPr>
              <a:t>manifest-file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Application</a:t>
            </a:r>
            <a:r>
              <a:rPr lang="en-US" sz="1200" b="0" i="0" kern="1200" dirty="0">
                <a:solidFill>
                  <a:schemeClr val="tx1"/>
                </a:solidFill>
                <a:effectLst/>
                <a:latin typeface="+mn-lt"/>
                <a:ea typeface="+mn-ea"/>
                <a:cs typeface="+mn-cs"/>
              </a:rPr>
              <a:t> tab and delete the record about </a:t>
            </a:r>
            <a:r>
              <a:rPr lang="en-US" sz="1200" b="1" i="0" kern="1200" dirty="0" err="1">
                <a:solidFill>
                  <a:schemeClr val="tx1"/>
                </a:solidFill>
                <a:effectLst/>
                <a:latin typeface="+mn-lt"/>
                <a:ea typeface="+mn-ea"/>
                <a:cs typeface="+mn-cs"/>
              </a:rPr>
              <a:t>ActivityTwo</a:t>
            </a:r>
            <a:r>
              <a:rPr lang="en-US" sz="1200" b="0" i="0" kern="1200" dirty="0" err="1">
                <a:solidFill>
                  <a:schemeClr val="tx1"/>
                </a:solidFill>
                <a:effectLst/>
                <a:latin typeface="+mn-lt"/>
                <a:ea typeface="+mn-ea"/>
                <a:cs typeface="+mn-cs"/>
              </a:rPr>
              <a:t>using</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Remove</a:t>
            </a:r>
            <a:r>
              <a:rPr lang="en-US" sz="1200" b="0" i="0" kern="1200" dirty="0">
                <a:solidFill>
                  <a:schemeClr val="tx1"/>
                </a:solidFill>
                <a:effectLst/>
                <a:latin typeface="+mn-lt"/>
                <a:ea typeface="+mn-ea"/>
                <a:cs typeface="+mn-cs"/>
              </a:rPr>
              <a:t> button. Save everything, run the application and try to invoke Activity using "Go to Activity Two" button. An error will occur. If you check the log, we can see the following text:</a:t>
            </a:r>
          </a:p>
          <a:p>
            <a:r>
              <a:rPr lang="en-US" sz="1200" b="0" i="1" kern="1200" dirty="0">
                <a:solidFill>
                  <a:schemeClr val="tx1"/>
                </a:solidFill>
                <a:effectLst/>
                <a:latin typeface="+mn-lt"/>
                <a:ea typeface="+mn-ea"/>
                <a:cs typeface="+mn-cs"/>
              </a:rPr>
              <a:t>ERROR/</a:t>
            </a:r>
            <a:r>
              <a:rPr lang="en-US" sz="1200" b="0" i="1" kern="1200" dirty="0" err="1">
                <a:solidFill>
                  <a:schemeClr val="tx1"/>
                </a:solidFill>
                <a:effectLst/>
                <a:latin typeface="+mn-lt"/>
                <a:ea typeface="+mn-ea"/>
                <a:cs typeface="+mn-cs"/>
              </a:rPr>
              <a:t>AndroidRuntime</a:t>
            </a:r>
            <a:r>
              <a:rPr lang="en-US" sz="1200" b="0" i="1" kern="1200" dirty="0">
                <a:solidFill>
                  <a:schemeClr val="tx1"/>
                </a:solidFill>
                <a:effectLst/>
                <a:latin typeface="+mn-lt"/>
                <a:ea typeface="+mn-ea"/>
                <a:cs typeface="+mn-cs"/>
              </a:rPr>
              <a:t>(367): </a:t>
            </a:r>
            <a:r>
              <a:rPr lang="en-US" sz="1200" b="0" i="1" kern="1200" dirty="0" err="1">
                <a:solidFill>
                  <a:schemeClr val="tx1"/>
                </a:solidFill>
                <a:effectLst/>
                <a:latin typeface="+mn-lt"/>
                <a:ea typeface="+mn-ea"/>
                <a:cs typeface="+mn-cs"/>
              </a:rPr>
              <a:t>android.content.ActivityNotFoundException</a:t>
            </a:r>
            <a:r>
              <a:rPr lang="en-US" sz="1200" b="0" i="1" kern="1200" dirty="0">
                <a:solidFill>
                  <a:schemeClr val="tx1"/>
                </a:solidFill>
                <a:effectLst/>
                <a:latin typeface="+mn-lt"/>
                <a:ea typeface="+mn-ea"/>
                <a:cs typeface="+mn-cs"/>
              </a:rPr>
              <a:t>: Unable to find explicit activity class {ru.startandroid.develop.p0211twoactivity/ru.startandroid.develop.p0211twoactivity.ActivityTwo}; have you declared this activity in your AndroidManifest.xml?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(Logs - </a:t>
            </a:r>
            <a:r>
              <a:rPr lang="en-US" sz="1200" b="0" i="0" kern="1200" dirty="0" err="1">
                <a:solidFill>
                  <a:schemeClr val="tx1"/>
                </a:solidFill>
                <a:effectLst/>
                <a:latin typeface="+mn-lt"/>
                <a:ea typeface="+mn-ea"/>
                <a:cs typeface="+mn-cs"/>
              </a:rPr>
              <a:t>LogCat</a:t>
            </a:r>
            <a:r>
              <a:rPr lang="en-US" sz="1200" b="0" i="0" kern="1200" dirty="0">
                <a:solidFill>
                  <a:schemeClr val="tx1"/>
                </a:solidFill>
                <a:effectLst/>
                <a:latin typeface="+mn-lt"/>
                <a:ea typeface="+mn-ea"/>
                <a:cs typeface="+mn-cs"/>
              </a:rPr>
              <a:t> tab in Eclipse. If it is not visible, go to Window -&gt; Show View -&gt; Other, Android folder -&gt; </a:t>
            </a:r>
            <a:r>
              <a:rPr lang="en-US" sz="1200" b="0" i="0" kern="1200" dirty="0" err="1">
                <a:solidFill>
                  <a:schemeClr val="tx1"/>
                </a:solidFill>
                <a:effectLst/>
                <a:latin typeface="+mn-lt"/>
                <a:ea typeface="+mn-ea"/>
                <a:cs typeface="+mn-cs"/>
              </a:rPr>
              <a:t>LogCat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System tells us, that it not found such Activity class and kindly hints us that it may be </a:t>
            </a:r>
            <a:r>
              <a:rPr lang="en-US" sz="1200" b="1" i="0" kern="1200" dirty="0">
                <a:solidFill>
                  <a:schemeClr val="tx1"/>
                </a:solidFill>
                <a:effectLst/>
                <a:latin typeface="+mn-lt"/>
                <a:ea typeface="+mn-ea"/>
                <a:cs typeface="+mn-cs"/>
              </a:rPr>
              <a:t>not declared in the manifest file</a:t>
            </a:r>
            <a:r>
              <a:rPr lang="en-US" sz="1200" b="0" i="0" kern="1200" dirty="0">
                <a:solidFill>
                  <a:schemeClr val="tx1"/>
                </a:solidFill>
                <a:effectLst/>
                <a:latin typeface="+mn-lt"/>
                <a:ea typeface="+mn-ea"/>
                <a:cs typeface="+mn-cs"/>
              </a:rPr>
              <a:t>. Register Activity in the manifest-file again, save everything and run the application. It must work now.</a:t>
            </a:r>
          </a:p>
          <a:p>
            <a:endParaRPr lang="nl-BE" dirty="0"/>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17</a:t>
            </a:fld>
            <a:endParaRPr lang="nl-BE"/>
          </a:p>
        </p:txBody>
      </p:sp>
    </p:spTree>
    <p:extLst>
      <p:ext uri="{BB962C8B-B14F-4D97-AF65-F5344CB8AC3E}">
        <p14:creationId xmlns:p14="http://schemas.microsoft.com/office/powerpoint/2010/main" val="634576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Op bord : https://app.pluralsight.com/player?course=android-dotnet-developers-android-studio&amp;author=jim-wilson&amp;name=android-dotnet-developers-android-studio-m4&amp;clip=2&amp;mode=live</a:t>
            </a:r>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20</a:t>
            </a:fld>
            <a:endParaRPr lang="nl-BE"/>
          </a:p>
        </p:txBody>
      </p:sp>
    </p:spTree>
    <p:extLst>
      <p:ext uri="{BB962C8B-B14F-4D97-AF65-F5344CB8AC3E}">
        <p14:creationId xmlns:p14="http://schemas.microsoft.com/office/powerpoint/2010/main" val="2256283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Android resource </a:t>
            </a:r>
            <a:r>
              <a:rPr lang="nl-BE" dirty="0" err="1"/>
              <a:t>mgmt</a:t>
            </a:r>
            <a:r>
              <a:rPr lang="nl-BE" dirty="0"/>
              <a:t> is niet langer gelinkt aan processen maar eerder aan wat de gebruiker aan het doen is</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OP bord uitleggen : https://app.pluralsight.com/player?course=android-dotnet-developers-android-studio&amp;author=jim-wilson&amp;name=android-dotnet-developers-android-studio-m4&amp;clip=4&amp;mode=live</a:t>
            </a:r>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21</a:t>
            </a:fld>
            <a:endParaRPr lang="nl-BE"/>
          </a:p>
        </p:txBody>
      </p:sp>
    </p:spTree>
    <p:extLst>
      <p:ext uri="{BB962C8B-B14F-4D97-AF65-F5344CB8AC3E}">
        <p14:creationId xmlns:p14="http://schemas.microsoft.com/office/powerpoint/2010/main" val="829958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kern="1200" dirty="0">
                <a:solidFill>
                  <a:schemeClr val="tx1"/>
                </a:solidFill>
                <a:effectLst/>
                <a:latin typeface="+mn-lt"/>
                <a:ea typeface="+mn-ea"/>
                <a:cs typeface="+mn-cs"/>
              </a:rPr>
              <a:t>Een Android applicatie kan opgebouwd worden uit meerdere activiteiten (Activity). Elke activiteit presenteert zijn visuele inhoud door middel van een view (View). Er is telkens slechts één activiteit zichtbaar in de voorgrond. Door de beperkte afmeting van het scherm kan er immers maar één activiteit per keer getoond worden. Door deze beperkte ruimte op de schermen hebben de ontwerpers van Android er voor gekozen om het werken met overlappende vensters weg te laten. Deze mogelijkheid zou ook lastig te bedienen zijn door de afwezigheid van een muis.</a:t>
            </a:r>
          </a:p>
          <a:p>
            <a:r>
              <a:rPr lang="nl-BE" sz="1200" b="0" i="0" kern="1200" dirty="0">
                <a:solidFill>
                  <a:schemeClr val="tx1"/>
                </a:solidFill>
                <a:effectLst/>
                <a:latin typeface="+mn-lt"/>
                <a:ea typeface="+mn-ea"/>
                <a:cs typeface="+mn-cs"/>
              </a:rPr>
              <a:t>Applicaties op mobiele platformen hebben dus een totaal andere vorm van bediening. In een klassieke applicatie heb je nog meerdere vensters, bij een mobiele applicatie zie je maar één scherm per keer. Elk scherm is een activiteit binnen de Android applicatie. We krijgen dus een afwisseling van verschillende activiteiten, al dan niet van dezelfde applicatie. Activiteiten kunnen dus even van het toneel verdwijnen en kunnen zelfs compleet vernietigd worden. Dit betekent dat activiteiten een levenscyclus hebben. In </a:t>
            </a:r>
            <a:r>
              <a:rPr lang="nl-BE" sz="1200" b="0" i="0" kern="1200" dirty="0">
                <a:solidFill>
                  <a:schemeClr val="tx1"/>
                </a:solidFill>
                <a:effectLst/>
                <a:latin typeface="+mn-lt"/>
                <a:ea typeface="+mn-ea"/>
                <a:cs typeface="+mn-cs"/>
                <a:hlinkClick r:id="rId3" tooltip="Afbeelding 4.1. De levenscyclus van een activiteit"/>
              </a:rPr>
              <a:t>Afbeelding 4.1, “De levenscyclus van een activiteit”</a:t>
            </a:r>
            <a:r>
              <a:rPr lang="nl-BE" sz="1200" b="0" i="0" kern="1200" dirty="0">
                <a:solidFill>
                  <a:schemeClr val="tx1"/>
                </a:solidFill>
                <a:effectLst/>
                <a:latin typeface="+mn-lt"/>
                <a:ea typeface="+mn-ea"/>
                <a:cs typeface="+mn-cs"/>
              </a:rPr>
              <a:t> zie je dat bij elke toestandsovergang een eigen methode hoort. Telkens als er een overgang is van de ene naar de andere toestand is, wordt de betrokken methode </a:t>
            </a:r>
            <a:r>
              <a:rPr lang="nl-BE" sz="1200" b="0" i="0" kern="1200" dirty="0" err="1">
                <a:solidFill>
                  <a:schemeClr val="tx1"/>
                </a:solidFill>
                <a:effectLst/>
                <a:latin typeface="+mn-lt"/>
                <a:ea typeface="+mn-ea"/>
                <a:cs typeface="+mn-cs"/>
              </a:rPr>
              <a:t>opgeroepe</a:t>
            </a:r>
            <a:endParaRPr lang="nl-BE" sz="1200" b="0" i="0" kern="1200" dirty="0">
              <a:solidFill>
                <a:schemeClr val="tx1"/>
              </a:solidFill>
              <a:effectLst/>
              <a:latin typeface="+mn-lt"/>
              <a:ea typeface="+mn-ea"/>
              <a:cs typeface="+mn-cs"/>
            </a:endParaRPr>
          </a:p>
          <a:p>
            <a:r>
              <a:rPr lang="nl-BE" dirty="0"/>
              <a:t>Running state (of </a:t>
            </a:r>
            <a:r>
              <a:rPr lang="nl-BE" dirty="0" err="1"/>
              <a:t>active</a:t>
            </a:r>
            <a:r>
              <a:rPr lang="nl-BE" dirty="0"/>
              <a:t> of </a:t>
            </a:r>
            <a:r>
              <a:rPr lang="nl-BE" dirty="0" err="1"/>
              <a:t>resumed</a:t>
            </a:r>
            <a:r>
              <a:rPr lang="nl-BE" dirty="0"/>
              <a:t> state)</a:t>
            </a:r>
          </a:p>
          <a:p>
            <a:pPr lvl="1"/>
            <a:r>
              <a:rPr lang="nl-BE" dirty="0"/>
              <a:t>Activity heeft </a:t>
            </a:r>
            <a:r>
              <a:rPr lang="nl-BE" dirty="0" err="1"/>
              <a:t>defocus</a:t>
            </a:r>
            <a:r>
              <a:rPr lang="nl-BE" dirty="0"/>
              <a:t>, bovenaan de stack</a:t>
            </a:r>
          </a:p>
          <a:p>
            <a:pPr lvl="1"/>
            <a:r>
              <a:rPr lang="nl-BE" dirty="0"/>
              <a:t>Toegang tot alle resources</a:t>
            </a:r>
          </a:p>
          <a:p>
            <a:pPr lvl="1"/>
            <a:r>
              <a:rPr lang="nl-BE" dirty="0"/>
              <a:t>Wordt niet vernietigd</a:t>
            </a:r>
          </a:p>
          <a:p>
            <a:r>
              <a:rPr lang="nl-BE" dirty="0" err="1"/>
              <a:t>Paused</a:t>
            </a:r>
            <a:r>
              <a:rPr lang="nl-BE" dirty="0"/>
              <a:t> state</a:t>
            </a:r>
          </a:p>
          <a:p>
            <a:pPr lvl="1"/>
            <a:r>
              <a:rPr lang="nl-BE" dirty="0"/>
              <a:t>Activity is zichtbaar maar heeft de focus niet</a:t>
            </a:r>
          </a:p>
          <a:p>
            <a:pPr lvl="1"/>
            <a:r>
              <a:rPr lang="nl-BE" dirty="0"/>
              <a:t>Behoudt zijn memory resources</a:t>
            </a:r>
          </a:p>
          <a:p>
            <a:r>
              <a:rPr lang="nl-BE" dirty="0" err="1"/>
              <a:t>Stopped</a:t>
            </a:r>
            <a:r>
              <a:rPr lang="nl-BE" dirty="0"/>
              <a:t> state</a:t>
            </a:r>
          </a:p>
          <a:p>
            <a:pPr lvl="1"/>
            <a:r>
              <a:rPr lang="nl-BE" dirty="0"/>
              <a:t>Activity niet langer zichtbaar</a:t>
            </a:r>
          </a:p>
          <a:p>
            <a:pPr lvl="1"/>
            <a:r>
              <a:rPr lang="nl-BE" dirty="0"/>
              <a:t>Kandidaat om zijn resources te verliezen, dus sla data en UI state op</a:t>
            </a:r>
          </a:p>
          <a:p>
            <a:pPr lvl="1"/>
            <a:endParaRPr lang="nl-BE" dirty="0"/>
          </a:p>
          <a:p>
            <a:r>
              <a:rPr lang="nl-BE" dirty="0"/>
              <a:t>Activity bevat </a:t>
            </a:r>
            <a:r>
              <a:rPr lang="nl-BE" dirty="0" err="1"/>
              <a:t>callback</a:t>
            </a:r>
            <a:r>
              <a:rPr lang="nl-BE" dirty="0"/>
              <a:t> methodes die aangeven dat de toestand veranderd is</a:t>
            </a:r>
          </a:p>
          <a:p>
            <a:endParaRPr lang="nl-BE" dirty="0"/>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22</a:t>
            </a:fld>
            <a:endParaRPr lang="nl-BE"/>
          </a:p>
        </p:txBody>
      </p:sp>
    </p:spTree>
    <p:extLst>
      <p:ext uri="{BB962C8B-B14F-4D97-AF65-F5344CB8AC3E}">
        <p14:creationId xmlns:p14="http://schemas.microsoft.com/office/powerpoint/2010/main" val="185544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Whatever component you develop as a part of your application, you must declare all its components in a </a:t>
            </a:r>
            <a:r>
              <a:rPr lang="en-US" sz="1200" b="0" i="1" kern="1200" dirty="0">
                <a:solidFill>
                  <a:schemeClr val="tx1"/>
                </a:solidFill>
                <a:effectLst/>
                <a:latin typeface="+mn-lt"/>
                <a:ea typeface="+mn-ea"/>
                <a:cs typeface="+mn-cs"/>
              </a:rPr>
              <a:t>manifest.xml</a:t>
            </a:r>
            <a:r>
              <a:rPr lang="en-US" sz="1200" b="0" i="0" kern="1200" dirty="0">
                <a:solidFill>
                  <a:schemeClr val="tx1"/>
                </a:solidFill>
                <a:effectLst/>
                <a:latin typeface="+mn-lt"/>
                <a:ea typeface="+mn-ea"/>
                <a:cs typeface="+mn-cs"/>
              </a:rPr>
              <a:t> which resides at the root of the application project directory. This file works as an interface between Android OS and your application, so if you do not declare your component in this file, then it will not be considered by the OS. For example, a default manifest file will look like as following file −</a:t>
            </a:r>
          </a:p>
          <a:p>
            <a:r>
              <a:rPr lang="en-US" sz="1200" b="0" i="0" kern="1200" dirty="0">
                <a:solidFill>
                  <a:schemeClr val="tx1"/>
                </a:solidFill>
                <a:effectLst/>
                <a:latin typeface="+mn-lt"/>
                <a:ea typeface="+mn-ea"/>
                <a:cs typeface="+mn-cs"/>
              </a:rPr>
              <a:t>Here &lt;application&gt;...&lt;/application&gt; tags enclosed the components related to the application. Attribute </a:t>
            </a:r>
            <a:r>
              <a:rPr lang="en-US" sz="1200" b="0" i="1" kern="1200" dirty="0" err="1">
                <a:solidFill>
                  <a:schemeClr val="tx1"/>
                </a:solidFill>
                <a:effectLst/>
                <a:latin typeface="+mn-lt"/>
                <a:ea typeface="+mn-ea"/>
                <a:cs typeface="+mn-cs"/>
              </a:rPr>
              <a:t>android:icon</a:t>
            </a:r>
            <a:r>
              <a:rPr lang="en-US" sz="1200" b="0" i="0" kern="1200" dirty="0">
                <a:solidFill>
                  <a:schemeClr val="tx1"/>
                </a:solidFill>
                <a:effectLst/>
                <a:latin typeface="+mn-lt"/>
                <a:ea typeface="+mn-ea"/>
                <a:cs typeface="+mn-cs"/>
              </a:rPr>
              <a:t> will point to the application icon available under </a:t>
            </a:r>
            <a:r>
              <a:rPr lang="en-US" sz="1200" b="0" i="1" kern="1200" dirty="0">
                <a:solidFill>
                  <a:schemeClr val="tx1"/>
                </a:solidFill>
                <a:effectLst/>
                <a:latin typeface="+mn-lt"/>
                <a:ea typeface="+mn-ea"/>
                <a:cs typeface="+mn-cs"/>
              </a:rPr>
              <a:t>res/drawable-</a:t>
            </a:r>
            <a:r>
              <a:rPr lang="en-US" sz="1200" b="0" i="1" kern="1200" dirty="0" err="1">
                <a:solidFill>
                  <a:schemeClr val="tx1"/>
                </a:solidFill>
                <a:effectLst/>
                <a:latin typeface="+mn-lt"/>
                <a:ea typeface="+mn-ea"/>
                <a:cs typeface="+mn-cs"/>
              </a:rPr>
              <a:t>hdpi</a:t>
            </a:r>
            <a:r>
              <a:rPr lang="en-US" sz="1200" b="0" i="0" kern="1200" dirty="0">
                <a:solidFill>
                  <a:schemeClr val="tx1"/>
                </a:solidFill>
                <a:effectLst/>
                <a:latin typeface="+mn-lt"/>
                <a:ea typeface="+mn-ea"/>
                <a:cs typeface="+mn-cs"/>
              </a:rPr>
              <a:t>. The application uses the image named ic_launcher.png located in the drawable folders</a:t>
            </a:r>
          </a:p>
          <a:p>
            <a:r>
              <a:rPr lang="en-US" sz="1200" b="0" i="0" kern="1200" dirty="0">
                <a:solidFill>
                  <a:schemeClr val="tx1"/>
                </a:solidFill>
                <a:effectLst/>
                <a:latin typeface="+mn-lt"/>
                <a:ea typeface="+mn-ea"/>
                <a:cs typeface="+mn-cs"/>
              </a:rPr>
              <a:t>The &lt;activity&gt; tag is used to specify an activity and </a:t>
            </a:r>
            <a:r>
              <a:rPr lang="en-US" sz="1200" b="0" i="1" kern="1200" dirty="0" err="1">
                <a:solidFill>
                  <a:schemeClr val="tx1"/>
                </a:solidFill>
                <a:effectLst/>
                <a:latin typeface="+mn-lt"/>
                <a:ea typeface="+mn-ea"/>
                <a:cs typeface="+mn-cs"/>
              </a:rPr>
              <a:t>android:name</a:t>
            </a:r>
            <a:r>
              <a:rPr lang="en-US" sz="1200" b="0" i="0" kern="1200" dirty="0">
                <a:solidFill>
                  <a:schemeClr val="tx1"/>
                </a:solidFill>
                <a:effectLst/>
                <a:latin typeface="+mn-lt"/>
                <a:ea typeface="+mn-ea"/>
                <a:cs typeface="+mn-cs"/>
              </a:rPr>
              <a:t> attribute specifies the fully qualified class name of the </a:t>
            </a:r>
            <a:r>
              <a:rPr lang="en-US" sz="1200" b="0" i="1" kern="1200" dirty="0">
                <a:solidFill>
                  <a:schemeClr val="tx1"/>
                </a:solidFill>
                <a:effectLst/>
                <a:latin typeface="+mn-lt"/>
                <a:ea typeface="+mn-ea"/>
                <a:cs typeface="+mn-cs"/>
              </a:rPr>
              <a:t>Activity</a:t>
            </a:r>
            <a:r>
              <a:rPr lang="en-US" sz="1200" b="0" i="0" kern="1200" dirty="0">
                <a:solidFill>
                  <a:schemeClr val="tx1"/>
                </a:solidFill>
                <a:effectLst/>
                <a:latin typeface="+mn-lt"/>
                <a:ea typeface="+mn-ea"/>
                <a:cs typeface="+mn-cs"/>
              </a:rPr>
              <a:t> subclass and the </a:t>
            </a:r>
            <a:r>
              <a:rPr lang="en-US" sz="1200" b="0" i="1" kern="1200" dirty="0" err="1">
                <a:solidFill>
                  <a:schemeClr val="tx1"/>
                </a:solidFill>
                <a:effectLst/>
                <a:latin typeface="+mn-lt"/>
                <a:ea typeface="+mn-ea"/>
                <a:cs typeface="+mn-cs"/>
              </a:rPr>
              <a:t>android:label</a:t>
            </a:r>
            <a:r>
              <a:rPr lang="en-US" sz="1200" b="0" i="0" kern="1200" dirty="0">
                <a:solidFill>
                  <a:schemeClr val="tx1"/>
                </a:solidFill>
                <a:effectLst/>
                <a:latin typeface="+mn-lt"/>
                <a:ea typeface="+mn-ea"/>
                <a:cs typeface="+mn-cs"/>
              </a:rPr>
              <a:t> attributes specifies a string to use as the label for the activity. You can specify multiple activities using &lt;activity&gt; tags.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action</a:t>
            </a:r>
            <a:r>
              <a:rPr lang="en-US" sz="1200" b="0" i="0" kern="1200" dirty="0">
                <a:solidFill>
                  <a:schemeClr val="tx1"/>
                </a:solidFill>
                <a:effectLst/>
                <a:latin typeface="+mn-lt"/>
                <a:ea typeface="+mn-ea"/>
                <a:cs typeface="+mn-cs"/>
              </a:rPr>
              <a:t> for the intent filter is named </a:t>
            </a:r>
            <a:r>
              <a:rPr lang="en-US" sz="1200" b="0" i="1" kern="1200" dirty="0" err="1">
                <a:solidFill>
                  <a:schemeClr val="tx1"/>
                </a:solidFill>
                <a:effectLst/>
                <a:latin typeface="+mn-lt"/>
                <a:ea typeface="+mn-ea"/>
                <a:cs typeface="+mn-cs"/>
              </a:rPr>
              <a:t>android.intent.action.MAIN</a:t>
            </a:r>
            <a:r>
              <a:rPr lang="en-US" sz="1200" b="0" i="0" kern="1200" dirty="0">
                <a:solidFill>
                  <a:schemeClr val="tx1"/>
                </a:solidFill>
                <a:effectLst/>
                <a:latin typeface="+mn-lt"/>
                <a:ea typeface="+mn-ea"/>
                <a:cs typeface="+mn-cs"/>
              </a:rPr>
              <a:t> to indicate that this activity serves as the entry point for the application. The </a:t>
            </a:r>
            <a:r>
              <a:rPr lang="en-US" sz="1200" b="1" i="0" kern="1200" dirty="0" err="1">
                <a:solidFill>
                  <a:schemeClr val="tx1"/>
                </a:solidFill>
                <a:effectLst/>
                <a:latin typeface="+mn-lt"/>
                <a:ea typeface="+mn-ea"/>
                <a:cs typeface="+mn-cs"/>
              </a:rPr>
              <a:t>category</a:t>
            </a:r>
            <a:r>
              <a:rPr lang="en-US" sz="1200" b="0" i="0" kern="1200" dirty="0" err="1">
                <a:solidFill>
                  <a:schemeClr val="tx1"/>
                </a:solidFill>
                <a:effectLst/>
                <a:latin typeface="+mn-lt"/>
                <a:ea typeface="+mn-ea"/>
                <a:cs typeface="+mn-cs"/>
              </a:rPr>
              <a:t>for</a:t>
            </a:r>
            <a:r>
              <a:rPr lang="en-US" sz="1200" b="0" i="0" kern="1200" dirty="0">
                <a:solidFill>
                  <a:schemeClr val="tx1"/>
                </a:solidFill>
                <a:effectLst/>
                <a:latin typeface="+mn-lt"/>
                <a:ea typeface="+mn-ea"/>
                <a:cs typeface="+mn-cs"/>
              </a:rPr>
              <a:t> the intent-filter is named </a:t>
            </a:r>
            <a:r>
              <a:rPr lang="en-US" sz="1200" b="0" i="1" kern="1200" dirty="0" err="1">
                <a:solidFill>
                  <a:schemeClr val="tx1"/>
                </a:solidFill>
                <a:effectLst/>
                <a:latin typeface="+mn-lt"/>
                <a:ea typeface="+mn-ea"/>
                <a:cs typeface="+mn-cs"/>
              </a:rPr>
              <a:t>android.intent.category.LAUNCHER</a:t>
            </a:r>
            <a:r>
              <a:rPr lang="en-US" sz="1200" b="0" i="0" kern="1200" dirty="0">
                <a:solidFill>
                  <a:schemeClr val="tx1"/>
                </a:solidFill>
                <a:effectLst/>
                <a:latin typeface="+mn-lt"/>
                <a:ea typeface="+mn-ea"/>
                <a:cs typeface="+mn-cs"/>
              </a:rPr>
              <a:t> to indicate that the application can be launched from the device's launcher icon.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@string</a:t>
            </a:r>
            <a:r>
              <a:rPr lang="en-US" sz="1200" b="0" i="0" kern="1200" dirty="0">
                <a:solidFill>
                  <a:schemeClr val="tx1"/>
                </a:solidFill>
                <a:effectLst/>
                <a:latin typeface="+mn-lt"/>
                <a:ea typeface="+mn-ea"/>
                <a:cs typeface="+mn-cs"/>
              </a:rPr>
              <a:t> refers to the </a:t>
            </a:r>
            <a:r>
              <a:rPr lang="en-US" sz="1200" b="0" i="1" kern="1200" dirty="0">
                <a:solidFill>
                  <a:schemeClr val="tx1"/>
                </a:solidFill>
                <a:effectLst/>
                <a:latin typeface="+mn-lt"/>
                <a:ea typeface="+mn-ea"/>
                <a:cs typeface="+mn-cs"/>
              </a:rPr>
              <a:t>strings.xml</a:t>
            </a:r>
            <a:r>
              <a:rPr lang="en-US" sz="1200" b="0" i="0" kern="1200" dirty="0">
                <a:solidFill>
                  <a:schemeClr val="tx1"/>
                </a:solidFill>
                <a:effectLst/>
                <a:latin typeface="+mn-lt"/>
                <a:ea typeface="+mn-ea"/>
                <a:cs typeface="+mn-cs"/>
              </a:rPr>
              <a:t> file explained below. Hence, </a:t>
            </a:r>
            <a:r>
              <a:rPr lang="en-US" sz="1200" b="0" i="1" kern="1200" dirty="0">
                <a:solidFill>
                  <a:schemeClr val="tx1"/>
                </a:solidFill>
                <a:effectLst/>
                <a:latin typeface="+mn-lt"/>
                <a:ea typeface="+mn-ea"/>
                <a:cs typeface="+mn-cs"/>
              </a:rPr>
              <a:t>@string/</a:t>
            </a:r>
            <a:r>
              <a:rPr lang="en-US" sz="1200" b="0" i="1" kern="1200" dirty="0" err="1">
                <a:solidFill>
                  <a:schemeClr val="tx1"/>
                </a:solidFill>
                <a:effectLst/>
                <a:latin typeface="+mn-lt"/>
                <a:ea typeface="+mn-ea"/>
                <a:cs typeface="+mn-cs"/>
              </a:rPr>
              <a:t>app_name</a:t>
            </a:r>
            <a:r>
              <a:rPr lang="en-US" sz="1200" b="0" i="0" kern="1200" dirty="0">
                <a:solidFill>
                  <a:schemeClr val="tx1"/>
                </a:solidFill>
                <a:effectLst/>
                <a:latin typeface="+mn-lt"/>
                <a:ea typeface="+mn-ea"/>
                <a:cs typeface="+mn-cs"/>
              </a:rPr>
              <a:t> refers to the </a:t>
            </a:r>
            <a:r>
              <a:rPr lang="en-US" sz="1200" b="0" i="1" kern="1200" dirty="0" err="1">
                <a:solidFill>
                  <a:schemeClr val="tx1"/>
                </a:solidFill>
                <a:effectLst/>
                <a:latin typeface="+mn-lt"/>
                <a:ea typeface="+mn-ea"/>
                <a:cs typeface="+mn-cs"/>
              </a:rPr>
              <a:t>app_name</a:t>
            </a:r>
            <a:r>
              <a:rPr lang="en-US" sz="1200" b="0" i="0" kern="1200" dirty="0">
                <a:solidFill>
                  <a:schemeClr val="tx1"/>
                </a:solidFill>
                <a:effectLst/>
                <a:latin typeface="+mn-lt"/>
                <a:ea typeface="+mn-ea"/>
                <a:cs typeface="+mn-cs"/>
              </a:rPr>
              <a:t> string defined in the strings.xml file, which is "HelloWorld". Similar way, other strings get populated in the application.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advertise which implicit intents your app can receive, declare one or more intent filters for each of your app components with an </a:t>
            </a:r>
            <a:r>
              <a:rPr lang="en-US" sz="1200" b="0" i="0" u="none" strike="noStrike" kern="1200" dirty="0">
                <a:solidFill>
                  <a:schemeClr val="tx1"/>
                </a:solidFill>
                <a:effectLst/>
                <a:latin typeface="+mn-lt"/>
                <a:ea typeface="+mn-ea"/>
                <a:cs typeface="+mn-cs"/>
                <a:hlinkClick r:id="rId3"/>
              </a:rPr>
              <a:t>&lt;intent-filter&gt;</a:t>
            </a:r>
            <a:r>
              <a:rPr lang="en-US" sz="1200" b="0" i="0" kern="1200" dirty="0">
                <a:solidFill>
                  <a:schemeClr val="tx1"/>
                </a:solidFill>
                <a:effectLst/>
                <a:latin typeface="+mn-lt"/>
                <a:ea typeface="+mn-ea"/>
                <a:cs typeface="+mn-cs"/>
              </a:rPr>
              <a:t>element in your </a:t>
            </a:r>
            <a:r>
              <a:rPr lang="en-US" sz="1200" b="0" i="0" u="none" strike="noStrike" kern="1200" dirty="0">
                <a:solidFill>
                  <a:schemeClr val="tx1"/>
                </a:solidFill>
                <a:effectLst/>
                <a:latin typeface="+mn-lt"/>
                <a:ea typeface="+mn-ea"/>
                <a:cs typeface="+mn-cs"/>
                <a:hlinkClick r:id="rId4"/>
              </a:rPr>
              <a:t>manifest file</a:t>
            </a:r>
            <a:r>
              <a:rPr lang="en-US" sz="1200" b="0" i="0" kern="1200" dirty="0">
                <a:solidFill>
                  <a:schemeClr val="tx1"/>
                </a:solidFill>
                <a:effectLst/>
                <a:latin typeface="+mn-lt"/>
                <a:ea typeface="+mn-ea"/>
                <a:cs typeface="+mn-cs"/>
              </a:rPr>
              <a:t>. Each intent filter specifies the type of intents it accepts based on the intent's action, data, and category. The system delivers an implicit intent to your app component only if the intent can pass through one of your intent filters.</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An explicit intent is always delivered to its target, regardless of any intent filters the component declares.</a:t>
            </a:r>
          </a:p>
          <a:p>
            <a:r>
              <a:rPr lang="en-US" sz="1200" b="0" i="0" kern="1200" dirty="0">
                <a:solidFill>
                  <a:schemeClr val="tx1"/>
                </a:solidFill>
                <a:effectLst/>
                <a:latin typeface="+mn-lt"/>
                <a:ea typeface="+mn-ea"/>
                <a:cs typeface="+mn-cs"/>
              </a:rPr>
              <a:t>An app component should declare separate filters for each unique job it can do. For example, one activity in an image gallery app may have two filters: one filter to view an image, and another filter to edit an image. When the activity starts, it inspects the </a:t>
            </a:r>
            <a:r>
              <a:rPr lang="en-US" sz="1200" b="0" i="0" u="none" strike="noStrike" kern="1200" dirty="0">
                <a:solidFill>
                  <a:schemeClr val="tx1"/>
                </a:solidFill>
                <a:effectLst/>
                <a:latin typeface="+mn-lt"/>
                <a:ea typeface="+mn-ea"/>
                <a:cs typeface="+mn-cs"/>
                <a:hlinkClick r:id="rId5"/>
              </a:rPr>
              <a:t>Intent</a:t>
            </a:r>
            <a:r>
              <a:rPr lang="en-US" sz="1200" b="0" i="0" kern="1200" dirty="0">
                <a:solidFill>
                  <a:schemeClr val="tx1"/>
                </a:solidFill>
                <a:effectLst/>
                <a:latin typeface="+mn-lt"/>
                <a:ea typeface="+mn-ea"/>
                <a:cs typeface="+mn-cs"/>
              </a:rPr>
              <a:t> and decides how to behave based on the information in the </a:t>
            </a:r>
            <a:r>
              <a:rPr lang="en-US" sz="1200" b="0" i="0" u="none" strike="noStrike" kern="1200" dirty="0">
                <a:solidFill>
                  <a:schemeClr val="tx1"/>
                </a:solidFill>
                <a:effectLst/>
                <a:latin typeface="+mn-lt"/>
                <a:ea typeface="+mn-ea"/>
                <a:cs typeface="+mn-cs"/>
                <a:hlinkClick r:id="rId5"/>
              </a:rPr>
              <a:t>Intent</a:t>
            </a:r>
            <a:r>
              <a:rPr lang="en-US" sz="1200" b="0" i="0" kern="1200" dirty="0">
                <a:solidFill>
                  <a:schemeClr val="tx1"/>
                </a:solidFill>
                <a:effectLst/>
                <a:latin typeface="+mn-lt"/>
                <a:ea typeface="+mn-ea"/>
                <a:cs typeface="+mn-cs"/>
              </a:rPr>
              <a:t> (such as to show the editor controls or not).</a:t>
            </a:r>
          </a:p>
          <a:p>
            <a:r>
              <a:rPr lang="en-US" sz="1200" b="0" i="0" kern="1200" dirty="0">
                <a:solidFill>
                  <a:schemeClr val="tx1"/>
                </a:solidFill>
                <a:effectLst/>
                <a:latin typeface="+mn-lt"/>
                <a:ea typeface="+mn-ea"/>
                <a:cs typeface="+mn-cs"/>
              </a:rPr>
              <a:t>Each intent filter is defined by an </a:t>
            </a:r>
            <a:r>
              <a:rPr lang="en-US" sz="1200" b="0" i="0" u="none" strike="noStrike" kern="1200" dirty="0">
                <a:solidFill>
                  <a:schemeClr val="tx1"/>
                </a:solidFill>
                <a:effectLst/>
                <a:latin typeface="+mn-lt"/>
                <a:ea typeface="+mn-ea"/>
                <a:cs typeface="+mn-cs"/>
                <a:hlinkClick r:id="rId3"/>
              </a:rPr>
              <a:t>&lt;intent-filter&gt;</a:t>
            </a:r>
            <a:r>
              <a:rPr lang="en-US" sz="1200" b="0" i="0" kern="1200" dirty="0">
                <a:solidFill>
                  <a:schemeClr val="tx1"/>
                </a:solidFill>
                <a:effectLst/>
                <a:latin typeface="+mn-lt"/>
                <a:ea typeface="+mn-ea"/>
                <a:cs typeface="+mn-cs"/>
              </a:rPr>
              <a:t> element in the app's manifest file, nested in the corresponding app component (such as an </a:t>
            </a:r>
            <a:r>
              <a:rPr lang="en-US" sz="1200" b="0" i="0" u="none" strike="noStrike" kern="1200" dirty="0">
                <a:solidFill>
                  <a:schemeClr val="tx1"/>
                </a:solidFill>
                <a:effectLst/>
                <a:latin typeface="+mn-lt"/>
                <a:ea typeface="+mn-ea"/>
                <a:cs typeface="+mn-cs"/>
                <a:hlinkClick r:id="rId6"/>
              </a:rPr>
              <a:t>&lt;activity&gt;</a:t>
            </a:r>
            <a:r>
              <a:rPr lang="en-US" sz="1200" b="0" i="0" kern="1200" dirty="0">
                <a:solidFill>
                  <a:schemeClr val="tx1"/>
                </a:solidFill>
                <a:effectLst/>
                <a:latin typeface="+mn-lt"/>
                <a:ea typeface="+mn-ea"/>
                <a:cs typeface="+mn-cs"/>
              </a:rPr>
              <a:t> element). Inside the </a:t>
            </a:r>
            <a:r>
              <a:rPr lang="en-US" sz="1200" b="0" i="0" u="none" strike="noStrike" kern="1200" dirty="0">
                <a:solidFill>
                  <a:schemeClr val="tx1"/>
                </a:solidFill>
                <a:effectLst/>
                <a:latin typeface="+mn-lt"/>
                <a:ea typeface="+mn-ea"/>
                <a:cs typeface="+mn-cs"/>
                <a:hlinkClick r:id="rId3"/>
              </a:rPr>
              <a:t>&lt;intent-filter&gt;</a:t>
            </a:r>
            <a:r>
              <a:rPr lang="en-US" sz="1200" b="0" i="0" kern="1200" dirty="0">
                <a:solidFill>
                  <a:schemeClr val="tx1"/>
                </a:solidFill>
                <a:effectLst/>
                <a:latin typeface="+mn-lt"/>
                <a:ea typeface="+mn-ea"/>
                <a:cs typeface="+mn-cs"/>
              </a:rPr>
              <a:t>, you can specify the type of intents to accept using one or more of these three elements: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two types of intents:</a:t>
            </a:r>
          </a:p>
          <a:p>
            <a:r>
              <a:rPr lang="en-US" sz="1200" b="1" i="0" kern="1200" dirty="0">
                <a:solidFill>
                  <a:schemeClr val="tx1"/>
                </a:solidFill>
                <a:effectLst/>
                <a:latin typeface="+mn-lt"/>
                <a:ea typeface="+mn-ea"/>
                <a:cs typeface="+mn-cs"/>
              </a:rPr>
              <a:t>Explicit intents</a:t>
            </a:r>
            <a:r>
              <a:rPr lang="en-US" sz="1200" b="0" i="0" kern="1200" dirty="0">
                <a:solidFill>
                  <a:schemeClr val="tx1"/>
                </a:solidFill>
                <a:effectLst/>
                <a:latin typeface="+mn-lt"/>
                <a:ea typeface="+mn-ea"/>
                <a:cs typeface="+mn-cs"/>
              </a:rPr>
              <a:t> specify the component to start by name (the fully-qualified class name). You'll typically use an explicit intent to start a component in your own app, because you know the class name of the activity or service you want to start. For example, you can start a new activity in response to a user action or start a service to download a file in the background.</a:t>
            </a:r>
          </a:p>
          <a:p>
            <a:r>
              <a:rPr lang="en-US" sz="1200" b="1" i="0" kern="1200" dirty="0">
                <a:solidFill>
                  <a:schemeClr val="tx1"/>
                </a:solidFill>
                <a:effectLst/>
                <a:latin typeface="+mn-lt"/>
                <a:ea typeface="+mn-ea"/>
                <a:cs typeface="+mn-cs"/>
              </a:rPr>
              <a:t>Implicit intents</a:t>
            </a:r>
            <a:r>
              <a:rPr lang="en-US" sz="1200" b="0" i="0" kern="1200" dirty="0">
                <a:solidFill>
                  <a:schemeClr val="tx1"/>
                </a:solidFill>
                <a:effectLst/>
                <a:latin typeface="+mn-lt"/>
                <a:ea typeface="+mn-ea"/>
                <a:cs typeface="+mn-cs"/>
              </a:rPr>
              <a:t> do not name a specific component, but instead declare a general action to perform, which allows a component from another app to handle it. For example, if you want to show the user a location on a map, you can use an implicit intent to request that another capable app show a specified location on a map.</a:t>
            </a:r>
          </a:p>
          <a:p>
            <a:endParaRPr lang="en-US" sz="1200" b="0" i="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4</a:t>
            </a:fld>
            <a:endParaRPr lang="nl-BE"/>
          </a:p>
        </p:txBody>
      </p:sp>
    </p:spTree>
    <p:extLst>
      <p:ext uri="{BB962C8B-B14F-4D97-AF65-F5344CB8AC3E}">
        <p14:creationId xmlns:p14="http://schemas.microsoft.com/office/powerpoint/2010/main" val="107914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kern="1200" dirty="0">
                <a:solidFill>
                  <a:schemeClr val="tx1"/>
                </a:solidFill>
                <a:effectLst/>
                <a:latin typeface="+mn-lt"/>
                <a:ea typeface="+mn-ea"/>
                <a:cs typeface="+mn-cs"/>
              </a:rPr>
              <a:t>De pijlen geven aan dat de </a:t>
            </a:r>
            <a:r>
              <a:rPr lang="nl-BE" sz="1200" b="1" i="0" kern="1200" dirty="0">
                <a:solidFill>
                  <a:schemeClr val="tx1"/>
                </a:solidFill>
                <a:effectLst/>
                <a:latin typeface="+mn-lt"/>
                <a:ea typeface="+mn-ea"/>
                <a:cs typeface="+mn-cs"/>
              </a:rPr>
              <a:t>control </a:t>
            </a:r>
            <a:r>
              <a:rPr lang="nl-BE" sz="1200" b="0" i="0" kern="1200" dirty="0">
                <a:solidFill>
                  <a:schemeClr val="tx1"/>
                </a:solidFill>
                <a:effectLst/>
                <a:latin typeface="+mn-lt"/>
                <a:ea typeface="+mn-ea"/>
                <a:cs typeface="+mn-cs"/>
              </a:rPr>
              <a:t>wordt overgegeven van de ene aan de andere </a:t>
            </a:r>
            <a:r>
              <a:rPr lang="nl-BE" sz="1200" b="0" i="0" kern="1200" dirty="0" err="1">
                <a:solidFill>
                  <a:schemeClr val="tx1"/>
                </a:solidFill>
                <a:effectLst/>
                <a:latin typeface="+mn-lt"/>
                <a:ea typeface="+mn-ea"/>
                <a:cs typeface="+mn-cs"/>
              </a:rPr>
              <a:t>activity</a:t>
            </a:r>
            <a:r>
              <a:rPr lang="nl-BE" sz="1200" b="0" i="0" kern="1200" dirty="0">
                <a:solidFill>
                  <a:schemeClr val="tx1"/>
                </a:solidFill>
                <a:effectLst/>
                <a:latin typeface="+mn-lt"/>
                <a:ea typeface="+mn-ea"/>
                <a:cs typeface="+mn-cs"/>
              </a:rPr>
              <a:t>. Bij dat overgeven van de control kunnen data worden meegegeven. Het overgeven van de control gebeurt met behulp van </a:t>
            </a:r>
            <a:r>
              <a:rPr lang="nl-BE" sz="1200" b="1" i="0" kern="1200" dirty="0" err="1">
                <a:solidFill>
                  <a:schemeClr val="tx1"/>
                </a:solidFill>
                <a:effectLst/>
                <a:latin typeface="+mn-lt"/>
                <a:ea typeface="+mn-ea"/>
                <a:cs typeface="+mn-cs"/>
              </a:rPr>
              <a:t>intents</a:t>
            </a:r>
            <a:r>
              <a:rPr lang="nl-BE" sz="1200" b="0" i="0" kern="1200" dirty="0">
                <a:solidFill>
                  <a:schemeClr val="tx1"/>
                </a:solidFill>
                <a:effectLst/>
                <a:latin typeface="+mn-lt"/>
                <a:ea typeface="+mn-ea"/>
                <a:cs typeface="+mn-cs"/>
              </a:rPr>
              <a:t> (die we apart zullen bespreken).</a:t>
            </a:r>
          </a:p>
          <a:p>
            <a:r>
              <a:rPr lang="nl-BE" sz="1200" b="0" i="0" kern="1200" dirty="0">
                <a:solidFill>
                  <a:schemeClr val="tx1"/>
                </a:solidFill>
                <a:effectLst/>
                <a:latin typeface="+mn-lt"/>
                <a:ea typeface="+mn-ea"/>
                <a:cs typeface="+mn-cs"/>
              </a:rPr>
              <a:t>Er is op elk moment slechts één </a:t>
            </a:r>
            <a:r>
              <a:rPr lang="nl-BE" sz="1200" b="0" i="0" kern="1200" dirty="0" err="1">
                <a:solidFill>
                  <a:schemeClr val="tx1"/>
                </a:solidFill>
                <a:effectLst/>
                <a:latin typeface="+mn-lt"/>
                <a:ea typeface="+mn-ea"/>
                <a:cs typeface="+mn-cs"/>
              </a:rPr>
              <a:t>activity</a:t>
            </a:r>
            <a:r>
              <a:rPr lang="nl-BE" sz="1200" b="0" i="0" kern="1200" dirty="0">
                <a:solidFill>
                  <a:schemeClr val="tx1"/>
                </a:solidFill>
                <a:effectLst/>
                <a:latin typeface="+mn-lt"/>
                <a:ea typeface="+mn-ea"/>
                <a:cs typeface="+mn-cs"/>
              </a:rPr>
              <a:t> actief. "Vorige" </a:t>
            </a:r>
            <a:r>
              <a:rPr lang="nl-BE" sz="1200" b="0" i="0" kern="1200" dirty="0" err="1">
                <a:solidFill>
                  <a:schemeClr val="tx1"/>
                </a:solidFill>
                <a:effectLst/>
                <a:latin typeface="+mn-lt"/>
                <a:ea typeface="+mn-ea"/>
                <a:cs typeface="+mn-cs"/>
              </a:rPr>
              <a:t>activities</a:t>
            </a:r>
            <a:r>
              <a:rPr lang="nl-BE" sz="1200" b="0" i="0" kern="1200" dirty="0">
                <a:solidFill>
                  <a:schemeClr val="tx1"/>
                </a:solidFill>
                <a:effectLst/>
                <a:latin typeface="+mn-lt"/>
                <a:ea typeface="+mn-ea"/>
                <a:cs typeface="+mn-cs"/>
              </a:rPr>
              <a:t> blijven nog wel in het geheugen, zolang er voldoende geheugen is. Er ontstaat daardoor een zogenaamde </a:t>
            </a:r>
            <a:r>
              <a:rPr lang="nl-BE" sz="1200" b="1" i="0" kern="1200" dirty="0" err="1">
                <a:solidFill>
                  <a:schemeClr val="tx1"/>
                </a:solidFill>
                <a:effectLst/>
                <a:latin typeface="+mn-lt"/>
                <a:ea typeface="+mn-ea"/>
                <a:cs typeface="+mn-cs"/>
              </a:rPr>
              <a:t>activity</a:t>
            </a:r>
            <a:r>
              <a:rPr lang="nl-BE" sz="1200" b="1" i="0" kern="1200" dirty="0">
                <a:solidFill>
                  <a:schemeClr val="tx1"/>
                </a:solidFill>
                <a:effectLst/>
                <a:latin typeface="+mn-lt"/>
                <a:ea typeface="+mn-ea"/>
                <a:cs typeface="+mn-cs"/>
              </a:rPr>
              <a:t> stack</a:t>
            </a:r>
            <a:r>
              <a:rPr lang="nl-BE" sz="1200" b="0" i="0" kern="1200" dirty="0">
                <a:solidFill>
                  <a:schemeClr val="tx1"/>
                </a:solidFill>
                <a:effectLst/>
                <a:latin typeface="+mn-lt"/>
                <a:ea typeface="+mn-ea"/>
                <a:cs typeface="+mn-cs"/>
              </a:rPr>
              <a:t>:</a:t>
            </a:r>
          </a:p>
          <a:p>
            <a:endParaRPr lang="nl-BE"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to compare with Windows, the application consists of windows, which are called </a:t>
            </a:r>
            <a:r>
              <a:rPr lang="en-US" sz="1200" b="1" i="0" kern="1200" dirty="0">
                <a:solidFill>
                  <a:schemeClr val="tx1"/>
                </a:solidFill>
                <a:effectLst/>
                <a:latin typeface="+mn-lt"/>
                <a:ea typeface="+mn-ea"/>
                <a:cs typeface="+mn-cs"/>
              </a:rPr>
              <a:t>Activities</a:t>
            </a:r>
            <a:r>
              <a:rPr lang="en-US" sz="1200" b="0" i="0" kern="1200" dirty="0">
                <a:solidFill>
                  <a:schemeClr val="tx1"/>
                </a:solidFill>
                <a:effectLst/>
                <a:latin typeface="+mn-lt"/>
                <a:ea typeface="+mn-ea"/>
                <a:cs typeface="+mn-cs"/>
              </a:rPr>
              <a:t>. Usually, only one Activity is displayed at a time and it occupies the whole screen. And application switches between Activities. We can explore mail app as an example. One Activity displays a list of messages, the second one - displays a specific message and the third one - mailbox settings. While working with mail you switch between these Activities.</a:t>
            </a:r>
            <a:endParaRPr lang="nl-BE" sz="1200" b="0" i="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5</a:t>
            </a:fld>
            <a:endParaRPr lang="nl-BE"/>
          </a:p>
        </p:txBody>
      </p:sp>
    </p:spTree>
    <p:extLst>
      <p:ext uri="{BB962C8B-B14F-4D97-AF65-F5344CB8AC3E}">
        <p14:creationId xmlns:p14="http://schemas.microsoft.com/office/powerpoint/2010/main" val="3089389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&lt;</a:t>
            </a:r>
            <a:r>
              <a:rPr lang="nl-BE" dirty="0" err="1"/>
              <a:t>intent</a:t>
            </a:r>
            <a:r>
              <a:rPr lang="nl-BE" dirty="0"/>
              <a:t>-filter&gt; voor impliciete </a:t>
            </a:r>
            <a:r>
              <a:rPr lang="nl-BE" dirty="0" err="1"/>
              <a:t>intents</a:t>
            </a:r>
            <a:r>
              <a:rPr lang="nl-BE" dirty="0"/>
              <a:t>, voor de </a:t>
            </a:r>
            <a:r>
              <a:rPr lang="nl-BE" dirty="0" err="1"/>
              <a:t>activity</a:t>
            </a:r>
            <a:r>
              <a:rPr lang="nl-BE" dirty="0"/>
              <a:t> die gestart dient te worden bij lanceren app :</a:t>
            </a:r>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6</a:t>
            </a:fld>
            <a:endParaRPr lang="nl-BE"/>
          </a:p>
        </p:txBody>
      </p:sp>
    </p:spTree>
    <p:extLst>
      <p:ext uri="{BB962C8B-B14F-4D97-AF65-F5344CB8AC3E}">
        <p14:creationId xmlns:p14="http://schemas.microsoft.com/office/powerpoint/2010/main" val="2980600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The advantage to declaring your UI in XML is that it enables you to better separate the presentation of your application from the code that controls its behavior. Your UI descriptions are external to your application code, which means that you can modify or adapt it without having to modify your source code and recompile. For example, you can create XML layouts for different screen orientations, different device screen sizes, and different languages. Additionally, declaring the layout in XML makes it easier to visualize the structure of your UI, so it's easier to debug problems. As such, this document focuses on teaching you how to declare your layout in XML. If you're interested in instantiating View objects at runtime, refer to the </a:t>
            </a:r>
            <a:r>
              <a:rPr lang="en-US" sz="1200" u="none" strike="noStrike" kern="1200" dirty="0" err="1">
                <a:solidFill>
                  <a:schemeClr val="tx1"/>
                </a:solidFill>
                <a:effectLst/>
                <a:latin typeface="+mn-lt"/>
                <a:ea typeface="+mn-ea"/>
                <a:cs typeface="+mn-cs"/>
                <a:hlinkClick r:id="rId3"/>
              </a:rPr>
              <a:t>ViewGroup</a:t>
            </a:r>
            <a:r>
              <a:rPr lang="en-US" sz="1200" b="0" i="0"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4"/>
              </a:rPr>
              <a:t>View</a:t>
            </a:r>
            <a:r>
              <a:rPr lang="en-US" sz="1200" b="0" i="0" kern="1200" dirty="0">
                <a:solidFill>
                  <a:schemeClr val="tx1"/>
                </a:solidFill>
                <a:effectLst/>
                <a:latin typeface="+mn-lt"/>
                <a:ea typeface="+mn-ea"/>
                <a:cs typeface="+mn-cs"/>
              </a:rPr>
              <a:t> class references.</a:t>
            </a:r>
            <a:endParaRPr lang="nl-BE" dirty="0"/>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7</a:t>
            </a:fld>
            <a:endParaRPr lang="nl-BE"/>
          </a:p>
        </p:txBody>
      </p:sp>
    </p:spTree>
    <p:extLst>
      <p:ext uri="{BB962C8B-B14F-4D97-AF65-F5344CB8AC3E}">
        <p14:creationId xmlns:p14="http://schemas.microsoft.com/office/powerpoint/2010/main" val="4148468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The advantage to declaring your UI in XML is that it enables you to better separate the presentation of your application from the code that controls its behavior. Your UI descriptions are external to your application code, which means that you can modify or adapt it without having to modify your source code and recompile. For example, you can create XML layouts for different screen orientations, different device screen sizes, and different languages. Additionally, declaring the layout in XML makes it easier to visualize the structure of your UI, so it's easier to debug problems. As such, this document focuses on teaching you how to declare your layout in XML. If you're interested in instantiating View objects at runtime, refer to the </a:t>
            </a:r>
            <a:r>
              <a:rPr lang="en-US" sz="1200" u="none" strike="noStrike" kern="1200" dirty="0" err="1">
                <a:solidFill>
                  <a:schemeClr val="tx1"/>
                </a:solidFill>
                <a:effectLst/>
                <a:latin typeface="+mn-lt"/>
                <a:ea typeface="+mn-ea"/>
                <a:cs typeface="+mn-cs"/>
                <a:hlinkClick r:id="rId3"/>
              </a:rPr>
              <a:t>ViewGroup</a:t>
            </a:r>
            <a:r>
              <a:rPr lang="en-US" sz="1200" b="0" i="0"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4"/>
              </a:rPr>
              <a:t>View</a:t>
            </a:r>
            <a:r>
              <a:rPr lang="en-US" sz="1200" b="0" i="0" kern="1200" dirty="0">
                <a:solidFill>
                  <a:schemeClr val="tx1"/>
                </a:solidFill>
                <a:effectLst/>
                <a:latin typeface="+mn-lt"/>
                <a:ea typeface="+mn-ea"/>
                <a:cs typeface="+mn-cs"/>
              </a:rPr>
              <a:t> class references.</a:t>
            </a:r>
            <a:endParaRPr lang="nl-BE" dirty="0"/>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8</a:t>
            </a:fld>
            <a:endParaRPr lang="nl-BE"/>
          </a:p>
        </p:txBody>
      </p:sp>
    </p:spTree>
    <p:extLst>
      <p:ext uri="{BB962C8B-B14F-4D97-AF65-F5344CB8AC3E}">
        <p14:creationId xmlns:p14="http://schemas.microsoft.com/office/powerpoint/2010/main" val="3407976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The at-symbol (@) at the beginning of the string indicates that the XML parser should parse and expand the rest of the ID string and identify it as an ID resource. The plus-symbol (+) means that this is a new resource name that must be created and added to our resources (in the </a:t>
            </a:r>
            <a:r>
              <a:rPr lang="en-US" dirty="0"/>
              <a:t>R.java</a:t>
            </a:r>
            <a:r>
              <a:rPr lang="en-US" sz="1200" b="0" i="0" kern="1200" dirty="0">
                <a:solidFill>
                  <a:schemeClr val="tx1"/>
                </a:solidFill>
                <a:effectLst/>
                <a:latin typeface="+mn-lt"/>
                <a:ea typeface="+mn-ea"/>
                <a:cs typeface="+mn-cs"/>
              </a:rPr>
              <a:t> file). There are a number of other ID resources that are offered by the Android framework. When referencing an Android resource ID, you do not need the plus-symbol, but must add the </a:t>
            </a:r>
            <a:r>
              <a:rPr lang="en-US" dirty="0"/>
              <a:t>android</a:t>
            </a:r>
            <a:r>
              <a:rPr lang="en-US" sz="1200" b="0" i="0" kern="1200" dirty="0">
                <a:solidFill>
                  <a:schemeClr val="tx1"/>
                </a:solidFill>
                <a:effectLst/>
                <a:latin typeface="+mn-lt"/>
                <a:ea typeface="+mn-ea"/>
                <a:cs typeface="+mn-cs"/>
              </a:rPr>
              <a:t> package namespace, like so:</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Dp</a:t>
            </a:r>
            <a:r>
              <a:rPr lang="en-US" sz="1200" b="0" i="0" kern="1200" dirty="0">
                <a:solidFill>
                  <a:schemeClr val="tx1"/>
                </a:solidFill>
                <a:effectLst/>
                <a:latin typeface="+mn-lt"/>
                <a:ea typeface="+mn-ea"/>
                <a:cs typeface="+mn-cs"/>
              </a:rPr>
              <a:t> : an abstract unit that is based on the physical density of the screen. These units are relative to a 160 dpi screen, so one </a:t>
            </a:r>
            <a:r>
              <a:rPr lang="en-US" sz="1200" b="0" i="0" kern="1200" dirty="0" err="1">
                <a:solidFill>
                  <a:schemeClr val="tx1"/>
                </a:solidFill>
                <a:effectLst/>
                <a:latin typeface="+mn-lt"/>
                <a:ea typeface="+mn-ea"/>
                <a:cs typeface="+mn-cs"/>
              </a:rPr>
              <a:t>dp</a:t>
            </a:r>
            <a:r>
              <a:rPr lang="en-US" sz="1200" b="0" i="0" kern="1200" dirty="0">
                <a:solidFill>
                  <a:schemeClr val="tx1"/>
                </a:solidFill>
                <a:effectLst/>
                <a:latin typeface="+mn-lt"/>
                <a:ea typeface="+mn-ea"/>
                <a:cs typeface="+mn-cs"/>
              </a:rPr>
              <a:t> is one pixel on a 160 dpi screen. The ratio of </a:t>
            </a:r>
            <a:r>
              <a:rPr lang="en-US" sz="1200" b="0" i="0" kern="1200" dirty="0" err="1">
                <a:solidFill>
                  <a:schemeClr val="tx1"/>
                </a:solidFill>
                <a:effectLst/>
                <a:latin typeface="+mn-lt"/>
                <a:ea typeface="+mn-ea"/>
                <a:cs typeface="+mn-cs"/>
              </a:rPr>
              <a:t>dp</a:t>
            </a:r>
            <a:r>
              <a:rPr lang="en-US" sz="1200" b="0" i="0" kern="1200" dirty="0">
                <a:solidFill>
                  <a:schemeClr val="tx1"/>
                </a:solidFill>
                <a:effectLst/>
                <a:latin typeface="+mn-lt"/>
                <a:ea typeface="+mn-ea"/>
                <a:cs typeface="+mn-cs"/>
              </a:rPr>
              <a:t>-to-pixel will change with the screen density, but not necessarily in direct proportion.</a:t>
            </a:r>
          </a:p>
          <a:p>
            <a:r>
              <a:rPr lang="en-US" sz="1200" b="0" i="0" kern="1200" dirty="0">
                <a:solidFill>
                  <a:schemeClr val="tx1"/>
                </a:solidFill>
                <a:effectLst/>
                <a:latin typeface="+mn-lt"/>
                <a:ea typeface="+mn-ea"/>
                <a:cs typeface="+mn-cs"/>
              </a:rPr>
              <a:t>Scale-independent Pixels - this is like the </a:t>
            </a:r>
            <a:r>
              <a:rPr lang="en-US" sz="1200" b="0" i="0" kern="1200" dirty="0" err="1">
                <a:solidFill>
                  <a:schemeClr val="tx1"/>
                </a:solidFill>
                <a:effectLst/>
                <a:latin typeface="+mn-lt"/>
                <a:ea typeface="+mn-ea"/>
                <a:cs typeface="+mn-cs"/>
              </a:rPr>
              <a:t>dp</a:t>
            </a:r>
            <a:r>
              <a:rPr lang="en-US" sz="1200" b="0" i="0" kern="1200" dirty="0">
                <a:solidFill>
                  <a:schemeClr val="tx1"/>
                </a:solidFill>
                <a:effectLst/>
                <a:latin typeface="+mn-lt"/>
                <a:ea typeface="+mn-ea"/>
                <a:cs typeface="+mn-cs"/>
              </a:rPr>
              <a:t> unit, but it is also scaled by the user's font size preference. It is recommended you use this unit when specifying font sizes, so they will be adjusted for both the screen density and user's preference.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R.Java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vinden</a:t>
            </a:r>
            <a:r>
              <a:rPr lang="en-US" sz="1200" b="0" i="0" kern="1200" dirty="0">
                <a:solidFill>
                  <a:schemeClr val="tx1"/>
                </a:solidFill>
                <a:effectLst/>
                <a:latin typeface="+mn-lt"/>
                <a:ea typeface="+mn-ea"/>
                <a:cs typeface="+mn-cs"/>
              </a:rPr>
              <a:t> in de gen folder</a:t>
            </a:r>
            <a:endParaRPr lang="nl-BE" dirty="0"/>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9</a:t>
            </a:fld>
            <a:endParaRPr lang="nl-BE"/>
          </a:p>
        </p:txBody>
      </p:sp>
    </p:spTree>
    <p:extLst>
      <p:ext uri="{BB962C8B-B14F-4D97-AF65-F5344CB8AC3E}">
        <p14:creationId xmlns:p14="http://schemas.microsoft.com/office/powerpoint/2010/main" val="48072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Note that every </a:t>
            </a:r>
            <a:r>
              <a:rPr lang="en-US" sz="1200" b="0" i="0" kern="1200" dirty="0" err="1">
                <a:solidFill>
                  <a:schemeClr val="tx1"/>
                </a:solidFill>
                <a:effectLst/>
                <a:latin typeface="+mn-lt"/>
                <a:ea typeface="+mn-ea"/>
                <a:cs typeface="+mn-cs"/>
              </a:rPr>
              <a:t>LayoutParams</a:t>
            </a:r>
            <a:r>
              <a:rPr lang="en-US" sz="1200" b="0" i="0" kern="1200" dirty="0">
                <a:solidFill>
                  <a:schemeClr val="tx1"/>
                </a:solidFill>
                <a:effectLst/>
                <a:latin typeface="+mn-lt"/>
                <a:ea typeface="+mn-ea"/>
                <a:cs typeface="+mn-cs"/>
              </a:rPr>
              <a:t> subclass has its own syntax for setting values. </a:t>
            </a:r>
            <a:r>
              <a:rPr lang="en-US" sz="1200" b="1" i="0" kern="1200" dirty="0">
                <a:solidFill>
                  <a:schemeClr val="tx1"/>
                </a:solidFill>
                <a:effectLst/>
                <a:latin typeface="+mn-lt"/>
                <a:ea typeface="+mn-ea"/>
                <a:cs typeface="+mn-cs"/>
              </a:rPr>
              <a:t>Each child element must define </a:t>
            </a:r>
            <a:r>
              <a:rPr lang="en-US" sz="1200" b="1" i="0" kern="1200" dirty="0" err="1">
                <a:solidFill>
                  <a:schemeClr val="tx1"/>
                </a:solidFill>
                <a:effectLst/>
                <a:latin typeface="+mn-lt"/>
                <a:ea typeface="+mn-ea"/>
                <a:cs typeface="+mn-cs"/>
              </a:rPr>
              <a:t>LayoutParams</a:t>
            </a:r>
            <a:r>
              <a:rPr lang="en-US" sz="1200" b="1" i="0" kern="1200" dirty="0">
                <a:solidFill>
                  <a:schemeClr val="tx1"/>
                </a:solidFill>
                <a:effectLst/>
                <a:latin typeface="+mn-lt"/>
                <a:ea typeface="+mn-ea"/>
                <a:cs typeface="+mn-cs"/>
              </a:rPr>
              <a:t> that are appropriate for its parent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though it may also define different </a:t>
            </a:r>
            <a:r>
              <a:rPr lang="en-US" sz="1200" b="1" i="0" kern="1200" dirty="0" err="1">
                <a:solidFill>
                  <a:schemeClr val="tx1"/>
                </a:solidFill>
                <a:effectLst/>
                <a:latin typeface="+mn-lt"/>
                <a:ea typeface="+mn-ea"/>
                <a:cs typeface="+mn-cs"/>
              </a:rPr>
              <a:t>LayoutParams</a:t>
            </a:r>
            <a:r>
              <a:rPr lang="en-US" sz="1200" b="1" i="0" kern="1200" dirty="0">
                <a:solidFill>
                  <a:schemeClr val="tx1"/>
                </a:solidFill>
                <a:effectLst/>
                <a:latin typeface="+mn-lt"/>
                <a:ea typeface="+mn-ea"/>
                <a:cs typeface="+mn-cs"/>
              </a:rPr>
              <a:t> for its own children.</a:t>
            </a:r>
          </a:p>
          <a:p>
            <a:r>
              <a:rPr lang="en-US" sz="1200" b="0" i="0" kern="1200" dirty="0">
                <a:solidFill>
                  <a:schemeClr val="tx1"/>
                </a:solidFill>
                <a:effectLst/>
                <a:latin typeface="+mn-lt"/>
                <a:ea typeface="+mn-ea"/>
                <a:cs typeface="+mn-cs"/>
              </a:rPr>
              <a:t>All view groups include a width and height (</a:t>
            </a:r>
            <a:r>
              <a:rPr lang="en-US" sz="1200" b="0" i="0" kern="1200" dirty="0" err="1">
                <a:solidFill>
                  <a:schemeClr val="tx1"/>
                </a:solidFill>
                <a:effectLst/>
                <a:latin typeface="+mn-lt"/>
                <a:ea typeface="+mn-ea"/>
                <a:cs typeface="+mn-cs"/>
              </a:rPr>
              <a:t>layout_width</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layout_height</a:t>
            </a:r>
            <a:r>
              <a:rPr lang="en-US" sz="1200" b="0" i="0" kern="1200" dirty="0">
                <a:solidFill>
                  <a:schemeClr val="tx1"/>
                </a:solidFill>
                <a:effectLst/>
                <a:latin typeface="+mn-lt"/>
                <a:ea typeface="+mn-ea"/>
                <a:cs typeface="+mn-cs"/>
              </a:rPr>
              <a:t>), and each view is required to define them. Many </a:t>
            </a:r>
            <a:r>
              <a:rPr lang="en-US" sz="1200" b="0" i="0" kern="1200" dirty="0" err="1">
                <a:solidFill>
                  <a:schemeClr val="tx1"/>
                </a:solidFill>
                <a:effectLst/>
                <a:latin typeface="+mn-lt"/>
                <a:ea typeface="+mn-ea"/>
                <a:cs typeface="+mn-cs"/>
              </a:rPr>
              <a:t>LayoutParams</a:t>
            </a:r>
            <a:r>
              <a:rPr lang="en-US" sz="1200" b="0" i="0" kern="1200" dirty="0">
                <a:solidFill>
                  <a:schemeClr val="tx1"/>
                </a:solidFill>
                <a:effectLst/>
                <a:latin typeface="+mn-lt"/>
                <a:ea typeface="+mn-ea"/>
                <a:cs typeface="+mn-cs"/>
              </a:rPr>
              <a:t> also include optional margins and borders.</a:t>
            </a:r>
          </a:p>
          <a:p>
            <a:r>
              <a:rPr lang="en-US" sz="1200" b="0" i="0" kern="1200" dirty="0">
                <a:solidFill>
                  <a:schemeClr val="tx1"/>
                </a:solidFill>
                <a:effectLst/>
                <a:latin typeface="+mn-lt"/>
                <a:ea typeface="+mn-ea"/>
                <a:cs typeface="+mn-cs"/>
              </a:rPr>
              <a:t>You can specify width and height with exact measurements, though you probably won't want to do this often. More often, you will use one of these constants to set the width or height:</a:t>
            </a:r>
          </a:p>
          <a:p>
            <a:r>
              <a:rPr lang="en-US" sz="1200" b="1" i="1" kern="1200" dirty="0" err="1">
                <a:solidFill>
                  <a:schemeClr val="tx1"/>
                </a:solidFill>
                <a:effectLst/>
                <a:latin typeface="+mn-lt"/>
                <a:ea typeface="+mn-ea"/>
                <a:cs typeface="+mn-cs"/>
              </a:rPr>
              <a:t>wrap_content</a:t>
            </a:r>
            <a:r>
              <a:rPr lang="en-US" sz="1200" b="0" i="0" kern="1200" dirty="0">
                <a:solidFill>
                  <a:schemeClr val="tx1"/>
                </a:solidFill>
                <a:effectLst/>
                <a:latin typeface="+mn-lt"/>
                <a:ea typeface="+mn-ea"/>
                <a:cs typeface="+mn-cs"/>
              </a:rPr>
              <a:t> tells your view to size itself to the dimensions required by its content.</a:t>
            </a:r>
          </a:p>
          <a:p>
            <a:r>
              <a:rPr lang="en-US" sz="1200" b="1" i="1" kern="1200" dirty="0" err="1">
                <a:solidFill>
                  <a:schemeClr val="tx1"/>
                </a:solidFill>
                <a:effectLst/>
                <a:latin typeface="+mn-lt"/>
                <a:ea typeface="+mn-ea"/>
                <a:cs typeface="+mn-cs"/>
              </a:rPr>
              <a:t>match_parent</a:t>
            </a:r>
            <a:r>
              <a:rPr lang="en-US" sz="1200" b="0" i="0" kern="1200" dirty="0">
                <a:solidFill>
                  <a:schemeClr val="tx1"/>
                </a:solidFill>
                <a:effectLst/>
                <a:latin typeface="+mn-lt"/>
                <a:ea typeface="+mn-ea"/>
                <a:cs typeface="+mn-cs"/>
              </a:rPr>
              <a:t> tells your view to become as big as its parent view group will allow.</a:t>
            </a:r>
          </a:p>
          <a:p>
            <a:r>
              <a:rPr lang="en-US" sz="1200" b="0" i="0" kern="1200" dirty="0">
                <a:solidFill>
                  <a:schemeClr val="tx1"/>
                </a:solidFill>
                <a:effectLst/>
                <a:latin typeface="+mn-lt"/>
                <a:ea typeface="+mn-ea"/>
                <a:cs typeface="+mn-cs"/>
              </a:rPr>
              <a:t>In general, specifying a layout width and height using absolute units such as pixels is not recommended. Instead, using relative measurements such as density-independent pixel units (</a:t>
            </a:r>
            <a:r>
              <a:rPr lang="en-US" sz="1200" b="1" i="1" kern="1200" dirty="0" err="1">
                <a:solidFill>
                  <a:schemeClr val="tx1"/>
                </a:solidFill>
                <a:effectLst/>
                <a:latin typeface="+mn-lt"/>
                <a:ea typeface="+mn-ea"/>
                <a:cs typeface="+mn-cs"/>
              </a:rPr>
              <a:t>dp</a:t>
            </a:r>
            <a:r>
              <a:rPr lang="en-US" sz="1200" b="0" i="0" kern="1200" dirty="0">
                <a:solidFill>
                  <a:schemeClr val="tx1"/>
                </a:solidFill>
                <a:effectLst/>
                <a:latin typeface="+mn-lt"/>
                <a:ea typeface="+mn-ea"/>
                <a:cs typeface="+mn-cs"/>
              </a:rPr>
              <a:t>), </a:t>
            </a:r>
            <a:r>
              <a:rPr lang="en-US" sz="1200" b="1" i="1" kern="1200" dirty="0" err="1">
                <a:solidFill>
                  <a:schemeClr val="tx1"/>
                </a:solidFill>
                <a:effectLst/>
                <a:latin typeface="+mn-lt"/>
                <a:ea typeface="+mn-ea"/>
                <a:cs typeface="+mn-cs"/>
              </a:rPr>
              <a:t>wrap_content</a:t>
            </a:r>
            <a:r>
              <a:rPr lang="en-US" sz="1200" b="0" i="0" kern="1200" dirty="0">
                <a:solidFill>
                  <a:schemeClr val="tx1"/>
                </a:solidFill>
                <a:effectLst/>
                <a:latin typeface="+mn-lt"/>
                <a:ea typeface="+mn-ea"/>
                <a:cs typeface="+mn-cs"/>
              </a:rPr>
              <a:t>, or </a:t>
            </a:r>
            <a:r>
              <a:rPr lang="en-US" sz="1200" b="1" i="1" kern="1200" dirty="0" err="1">
                <a:solidFill>
                  <a:schemeClr val="tx1"/>
                </a:solidFill>
                <a:effectLst/>
                <a:latin typeface="+mn-lt"/>
                <a:ea typeface="+mn-ea"/>
                <a:cs typeface="+mn-cs"/>
              </a:rPr>
              <a:t>match_parent</a:t>
            </a:r>
            <a:r>
              <a:rPr lang="en-US" sz="1200" b="0" i="0" kern="1200" dirty="0">
                <a:solidFill>
                  <a:schemeClr val="tx1"/>
                </a:solidFill>
                <a:effectLst/>
                <a:latin typeface="+mn-lt"/>
                <a:ea typeface="+mn-ea"/>
                <a:cs typeface="+mn-cs"/>
              </a:rPr>
              <a:t>, is a better approach, because it helps ensure that your application will display properly across a variety of device screen sizes. The accepted measurement types are defined in the </a:t>
            </a:r>
            <a:r>
              <a:rPr lang="en-US" sz="1200" b="0" i="0" u="none" strike="noStrike" kern="1200" dirty="0">
                <a:solidFill>
                  <a:schemeClr val="tx1"/>
                </a:solidFill>
                <a:effectLst/>
                <a:latin typeface="+mn-lt"/>
                <a:ea typeface="+mn-ea"/>
                <a:cs typeface="+mn-cs"/>
                <a:hlinkClick r:id="rId3"/>
              </a:rPr>
              <a:t>Available Resources</a:t>
            </a:r>
            <a:r>
              <a:rPr lang="en-US" sz="1200" b="0" i="0" kern="1200" dirty="0">
                <a:solidFill>
                  <a:schemeClr val="tx1"/>
                </a:solidFill>
                <a:effectLst/>
                <a:latin typeface="+mn-lt"/>
                <a:ea typeface="+mn-ea"/>
                <a:cs typeface="+mn-cs"/>
              </a:rPr>
              <a:t> document.</a:t>
            </a:r>
          </a:p>
          <a:p>
            <a:r>
              <a:rPr lang="en-US" sz="1200" b="0" i="0" kern="1200" dirty="0">
                <a:solidFill>
                  <a:schemeClr val="tx1"/>
                </a:solidFill>
                <a:effectLst/>
                <a:latin typeface="+mn-lt"/>
                <a:ea typeface="+mn-ea"/>
                <a:cs typeface="+mn-cs"/>
              </a:rPr>
              <a:t>Layout Position</a:t>
            </a:r>
          </a:p>
          <a:p>
            <a:endParaRPr lang="nl-BE" dirty="0"/>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10</a:t>
            </a:fld>
            <a:endParaRPr lang="nl-BE"/>
          </a:p>
        </p:txBody>
      </p:sp>
    </p:spTree>
    <p:extLst>
      <p:ext uri="{BB962C8B-B14F-4D97-AF65-F5344CB8AC3E}">
        <p14:creationId xmlns:p14="http://schemas.microsoft.com/office/powerpoint/2010/main" val="406298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http://startandroid.ru/en/lessons/208-lesson-7-layout-parameters-for-view-elements.html !!!</a:t>
            </a:r>
          </a:p>
        </p:txBody>
      </p:sp>
      <p:sp>
        <p:nvSpPr>
          <p:cNvPr id="4" name="Tijdelijke aanduiding voor dianummer 3"/>
          <p:cNvSpPr>
            <a:spLocks noGrp="1"/>
          </p:cNvSpPr>
          <p:nvPr>
            <p:ph type="sldNum" sz="quarter" idx="10"/>
          </p:nvPr>
        </p:nvSpPr>
        <p:spPr/>
        <p:txBody>
          <a:bodyPr/>
          <a:lstStyle/>
          <a:p>
            <a:fld id="{722E4868-1C9E-470A-A569-310D195DABFB}" type="slidenum">
              <a:rPr lang="nl-BE" smtClean="0"/>
              <a:t>11</a:t>
            </a:fld>
            <a:endParaRPr lang="nl-BE"/>
          </a:p>
        </p:txBody>
      </p:sp>
    </p:spTree>
    <p:extLst>
      <p:ext uri="{BB962C8B-B14F-4D97-AF65-F5344CB8AC3E}">
        <p14:creationId xmlns:p14="http://schemas.microsoft.com/office/powerpoint/2010/main" val="670207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dia">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09600" y="4205111"/>
            <a:ext cx="10972800" cy="1111503"/>
          </a:xfrm>
        </p:spPr>
        <p:txBody>
          <a:bodyPr lIns="0" tIns="0" rIns="0" bIns="0" anchor="b" anchorCtr="0">
            <a:normAutofit/>
          </a:bodyPr>
          <a:lstStyle>
            <a:lvl1pPr algn="l">
              <a:defRPr sz="4000">
                <a:solidFill>
                  <a:srgbClr val="006FB8"/>
                </a:solidFill>
              </a:defRPr>
            </a:lvl1pPr>
          </a:lstStyle>
          <a:p>
            <a:r>
              <a:rPr lang="nl-NL"/>
              <a:t>Klik om de stijl te bewerken</a:t>
            </a:r>
            <a:endParaRPr lang="nl-NL" dirty="0"/>
          </a:p>
        </p:txBody>
      </p:sp>
      <p:sp>
        <p:nvSpPr>
          <p:cNvPr id="3" name="Subtitel 2"/>
          <p:cNvSpPr>
            <a:spLocks noGrp="1"/>
          </p:cNvSpPr>
          <p:nvPr>
            <p:ph type="subTitle" idx="1" hasCustomPrompt="1"/>
          </p:nvPr>
        </p:nvSpPr>
        <p:spPr>
          <a:xfrm>
            <a:off x="609600" y="5363650"/>
            <a:ext cx="10972800" cy="1494351"/>
          </a:xfrm>
        </p:spPr>
        <p:txBody>
          <a:bodyPr lIns="0" tIns="0" rIns="0" bIns="0">
            <a:normAutofit/>
          </a:bodyPr>
          <a:lstStyle>
            <a:lvl1pPr marL="0" indent="0" algn="l">
              <a:buNone/>
              <a:defRPr sz="2400">
                <a:solidFill>
                  <a:srgbClr val="006FB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dirty="0"/>
              <a:t>Subtitel</a:t>
            </a:r>
            <a:endParaRPr lang="nl-NL" dirty="0"/>
          </a:p>
        </p:txBody>
      </p:sp>
    </p:spTree>
    <p:extLst>
      <p:ext uri="{BB962C8B-B14F-4D97-AF65-F5344CB8AC3E}">
        <p14:creationId xmlns:p14="http://schemas.microsoft.com/office/powerpoint/2010/main" val="3272398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BE"/>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4097C723-3EC4-964B-90F2-7E889EF2DCD0}" type="datetimeFigureOut">
              <a:rPr lang="en-US" smtClean="0"/>
              <a:t>9/29/2017</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D824B15-15D8-B443-BD9F-F561997521AC}" type="slidenum">
              <a:rPr lang="en-US" smtClean="0"/>
              <a:t>‹nr.›</a:t>
            </a:fld>
            <a:endParaRPr lang="en-US"/>
          </a:p>
        </p:txBody>
      </p:sp>
    </p:spTree>
    <p:extLst>
      <p:ext uri="{BB962C8B-B14F-4D97-AF65-F5344CB8AC3E}">
        <p14:creationId xmlns:p14="http://schemas.microsoft.com/office/powerpoint/2010/main" val="377529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4097C723-3EC4-964B-90F2-7E889EF2DCD0}" type="datetimeFigureOut">
              <a:rPr lang="en-US" smtClean="0"/>
              <a:t>9/29/2017</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D824B15-15D8-B443-BD9F-F561997521AC}" type="slidenum">
              <a:rPr lang="en-US" smtClean="0"/>
              <a:t>‹nr.›</a:t>
            </a:fld>
            <a:endParaRPr lang="en-US"/>
          </a:p>
        </p:txBody>
      </p:sp>
    </p:spTree>
    <p:extLst>
      <p:ext uri="{BB962C8B-B14F-4D97-AF65-F5344CB8AC3E}">
        <p14:creationId xmlns:p14="http://schemas.microsoft.com/office/powerpoint/2010/main" val="3574025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4097C723-3EC4-964B-90F2-7E889EF2DCD0}" type="datetimeFigureOut">
              <a:rPr lang="en-US" smtClean="0"/>
              <a:t>9/29/2017</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D824B15-15D8-B443-BD9F-F561997521AC}" type="slidenum">
              <a:rPr lang="en-US" smtClean="0"/>
              <a:t>‹nr.›</a:t>
            </a:fld>
            <a:endParaRPr lang="en-US"/>
          </a:p>
        </p:txBody>
      </p:sp>
    </p:spTree>
    <p:extLst>
      <p:ext uri="{BB962C8B-B14F-4D97-AF65-F5344CB8AC3E}">
        <p14:creationId xmlns:p14="http://schemas.microsoft.com/office/powerpoint/2010/main" val="922094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nl-BE"/>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4097C723-3EC4-964B-90F2-7E889EF2DCD0}" type="datetimeFigureOut">
              <a:rPr lang="en-US" smtClean="0"/>
              <a:t>9/29/2017</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D824B15-15D8-B443-BD9F-F561997521AC}" type="slidenum">
              <a:rPr lang="en-US" smtClean="0"/>
              <a:t>‹nr.›</a:t>
            </a:fld>
            <a:endParaRPr lang="en-US"/>
          </a:p>
        </p:txBody>
      </p:sp>
    </p:spTree>
    <p:extLst>
      <p:ext uri="{BB962C8B-B14F-4D97-AF65-F5344CB8AC3E}">
        <p14:creationId xmlns:p14="http://schemas.microsoft.com/office/powerpoint/2010/main" val="3772221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4097C723-3EC4-964B-90F2-7E889EF2DCD0}" type="datetimeFigureOut">
              <a:rPr lang="en-US" smtClean="0"/>
              <a:t>9/29/2017</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D824B15-15D8-B443-BD9F-F561997521AC}" type="slidenum">
              <a:rPr lang="en-US" smtClean="0"/>
              <a:t>‹nr.›</a:t>
            </a:fld>
            <a:endParaRPr lang="en-US"/>
          </a:p>
        </p:txBody>
      </p:sp>
    </p:spTree>
    <p:extLst>
      <p:ext uri="{BB962C8B-B14F-4D97-AF65-F5344CB8AC3E}">
        <p14:creationId xmlns:p14="http://schemas.microsoft.com/office/powerpoint/2010/main" val="392766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Vertical Text Placeholder 2"/>
          <p:cNvSpPr>
            <a:spLocks noGrp="1"/>
          </p:cNvSpPr>
          <p:nvPr>
            <p:ph type="body" orient="vert" idx="1"/>
          </p:nvPr>
        </p:nvSpPr>
        <p:spPr>
          <a:xfrm>
            <a:off x="609600" y="404665"/>
            <a:ext cx="10972800" cy="5721499"/>
          </a:xfrm>
          <a:prstGeom prst="rect">
            <a:avLst/>
          </a:prstGeom>
        </p:spPr>
        <p:txBody>
          <a:bodyPr vert="eaVert"/>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097C723-3EC4-964B-90F2-7E889EF2DCD0}" type="datetimeFigureOut">
              <a:rPr lang="en-US" smtClean="0"/>
              <a:t>9/29/2017</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D824B15-15D8-B443-BD9F-F561997521AC}" type="slidenum">
              <a:rPr lang="en-US" smtClean="0"/>
              <a:t>‹nr.›</a:t>
            </a:fld>
            <a:endParaRPr lang="en-US"/>
          </a:p>
        </p:txBody>
      </p:sp>
    </p:spTree>
    <p:extLst>
      <p:ext uri="{BB962C8B-B14F-4D97-AF65-F5344CB8AC3E}">
        <p14:creationId xmlns:p14="http://schemas.microsoft.com/office/powerpoint/2010/main" val="1630957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nl-BE"/>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097C723-3EC4-964B-90F2-7E889EF2DCD0}" type="datetimeFigureOut">
              <a:rPr lang="en-US" smtClean="0"/>
              <a:t>9/29/2017</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D824B15-15D8-B443-BD9F-F561997521AC}" type="slidenum">
              <a:rPr lang="en-US" smtClean="0"/>
              <a:t>‹nr.›</a:t>
            </a:fld>
            <a:endParaRPr lang="en-US"/>
          </a:p>
        </p:txBody>
      </p:sp>
    </p:spTree>
    <p:extLst>
      <p:ext uri="{BB962C8B-B14F-4D97-AF65-F5344CB8AC3E}">
        <p14:creationId xmlns:p14="http://schemas.microsoft.com/office/powerpoint/2010/main" val="214205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7" name="Titel 6"/>
          <p:cNvSpPr>
            <a:spLocks noGrp="1"/>
          </p:cNvSpPr>
          <p:nvPr>
            <p:ph type="title"/>
          </p:nvPr>
        </p:nvSpPr>
        <p:spPr/>
        <p:txBody>
          <a:bodyPr rtlCol="0">
            <a:normAutofit/>
          </a:bodyPr>
          <a:lstStyle>
            <a:lvl1pPr>
              <a:defRPr sz="4100"/>
            </a:lvl1pPr>
            <a:extLst/>
          </a:lstStyle>
          <a:p>
            <a:r>
              <a:rPr kumimoji="0" lang="nl-NL"/>
              <a:t>Klik om de stijl te bewerken</a:t>
            </a:r>
            <a:endParaRPr kumimoji="0" lang="en-US" dirty="0"/>
          </a:p>
        </p:txBody>
      </p:sp>
      <p:sp>
        <p:nvSpPr>
          <p:cNvPr id="3" name="Tijdelijke aanduiding voor inhoud 2"/>
          <p:cNvSpPr>
            <a:spLocks noGrp="1"/>
          </p:cNvSpPr>
          <p:nvPr>
            <p:ph idx="1"/>
          </p:nvPr>
        </p:nvSpPr>
        <p:spPr>
          <a:xfrm>
            <a:off x="609600" y="1238932"/>
            <a:ext cx="10959008" cy="5070388"/>
          </a:xfrm>
        </p:spPr>
        <p:txBody>
          <a:bodyPr/>
          <a:lstStyle>
            <a:lvl1pPr>
              <a:buClr>
                <a:srgbClr val="0073AE"/>
              </a:buClr>
              <a:defRPr kumimoji="0" lang="nl-NL" sz="2700" kern="1200" dirty="0" smtClean="0">
                <a:solidFill>
                  <a:schemeClr val="tx1"/>
                </a:solidFill>
                <a:latin typeface="+mn-lt"/>
                <a:ea typeface="+mn-ea"/>
                <a:cs typeface="+mn-cs"/>
              </a:defRPr>
            </a:lvl1pPr>
            <a:lvl2pPr>
              <a:buClr>
                <a:srgbClr val="0073AE"/>
              </a:buClr>
              <a:defRPr/>
            </a:lvl2pPr>
            <a:lvl3pPr>
              <a:buClr>
                <a:srgbClr val="0073AE"/>
              </a:buClr>
              <a:defRPr/>
            </a:lvl3pPr>
            <a:lvl4pPr>
              <a:buClr>
                <a:srgbClr val="0073AE"/>
              </a:buClr>
              <a:defRPr/>
            </a:lvl4pPr>
            <a:lvl5pPr>
              <a:buClr>
                <a:srgbClr val="0073AE"/>
              </a:buClr>
              <a:defRPr/>
            </a:lvl5pPr>
            <a:extLs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kumimoji="0" lang="en-US" dirty="0"/>
          </a:p>
        </p:txBody>
      </p:sp>
      <p:sp>
        <p:nvSpPr>
          <p:cNvPr id="6" name="Tijdelijke aanduiding voor dianummer 5"/>
          <p:cNvSpPr>
            <a:spLocks noGrp="1"/>
          </p:cNvSpPr>
          <p:nvPr>
            <p:ph type="sldNum" sz="quarter" idx="12"/>
          </p:nvPr>
        </p:nvSpPr>
        <p:spPr>
          <a:xfrm>
            <a:off x="11175571" y="6381329"/>
            <a:ext cx="873091" cy="365125"/>
          </a:xfrm>
          <a:prstGeom prst="rect">
            <a:avLst/>
          </a:prstGeom>
        </p:spPr>
        <p:txBody>
          <a:bodyPr/>
          <a:lstStyle/>
          <a:p>
            <a:fld id="{C1C4EF61-B41D-46AC-84C7-D79A9CA767CD}" type="slidenum">
              <a:rPr lang="nl-BE" smtClean="0"/>
              <a:pPr/>
              <a:t>‹nr.›</a:t>
            </a:fld>
            <a:endParaRPr lang="nl-BE"/>
          </a:p>
        </p:txBody>
      </p:sp>
    </p:spTree>
    <p:extLst>
      <p:ext uri="{BB962C8B-B14F-4D97-AF65-F5344CB8AC3E}">
        <p14:creationId xmlns:p14="http://schemas.microsoft.com/office/powerpoint/2010/main" val="189223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7" name="Titel 6"/>
          <p:cNvSpPr>
            <a:spLocks noGrp="1"/>
          </p:cNvSpPr>
          <p:nvPr>
            <p:ph type="title"/>
          </p:nvPr>
        </p:nvSpPr>
        <p:spPr/>
        <p:txBody>
          <a:bodyPr rtlCol="0">
            <a:normAutofit/>
          </a:bodyPr>
          <a:lstStyle>
            <a:lvl1pPr>
              <a:defRPr sz="4100"/>
            </a:lvl1pPr>
            <a:extLst/>
          </a:lstStyle>
          <a:p>
            <a:r>
              <a:rPr kumimoji="0" lang="nl-NL"/>
              <a:t>Klik om de stijl te bewerken</a:t>
            </a:r>
            <a:endParaRPr kumimoji="0" lang="en-US" dirty="0"/>
          </a:p>
        </p:txBody>
      </p:sp>
      <p:sp>
        <p:nvSpPr>
          <p:cNvPr id="3" name="Tijdelijke aanduiding voor inhoud 2"/>
          <p:cNvSpPr>
            <a:spLocks noGrp="1"/>
          </p:cNvSpPr>
          <p:nvPr>
            <p:ph idx="1"/>
          </p:nvPr>
        </p:nvSpPr>
        <p:spPr>
          <a:xfrm>
            <a:off x="609600" y="1238932"/>
            <a:ext cx="5294379" cy="5070388"/>
          </a:xfrm>
        </p:spPr>
        <p:txBody>
          <a:bodyPr/>
          <a:lstStyle>
            <a:lvl1pPr>
              <a:buClr>
                <a:srgbClr val="0073AE"/>
              </a:buClr>
              <a:defRPr kumimoji="0" lang="nl-NL" sz="2700" kern="1200" dirty="0" smtClean="0">
                <a:solidFill>
                  <a:schemeClr val="tx1"/>
                </a:solidFill>
                <a:latin typeface="+mn-lt"/>
                <a:ea typeface="+mn-ea"/>
                <a:cs typeface="+mn-cs"/>
              </a:defRPr>
            </a:lvl1pPr>
            <a:lvl2pPr>
              <a:buClr>
                <a:srgbClr val="0073AE"/>
              </a:buClr>
              <a:defRPr/>
            </a:lvl2pPr>
            <a:lvl3pPr>
              <a:buClr>
                <a:srgbClr val="0073AE"/>
              </a:buClr>
              <a:defRPr/>
            </a:lvl3pPr>
            <a:lvl4pPr>
              <a:buClr>
                <a:srgbClr val="0073AE"/>
              </a:buClr>
              <a:defRPr/>
            </a:lvl4pPr>
            <a:lvl5pPr>
              <a:buClr>
                <a:srgbClr val="0073AE"/>
              </a:buClr>
              <a:defRPr/>
            </a:lvl5pPr>
            <a:extLs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kumimoji="0" lang="en-US" dirty="0"/>
          </a:p>
        </p:txBody>
      </p:sp>
      <p:sp>
        <p:nvSpPr>
          <p:cNvPr id="6" name="Tijdelijke aanduiding voor dianummer 5"/>
          <p:cNvSpPr>
            <a:spLocks noGrp="1"/>
          </p:cNvSpPr>
          <p:nvPr>
            <p:ph type="sldNum" sz="quarter" idx="12"/>
          </p:nvPr>
        </p:nvSpPr>
        <p:spPr>
          <a:xfrm>
            <a:off x="10800523" y="6381329"/>
            <a:ext cx="873091" cy="365125"/>
          </a:xfrm>
          <a:prstGeom prst="rect">
            <a:avLst/>
          </a:prstGeom>
        </p:spPr>
        <p:txBody>
          <a:bodyPr/>
          <a:lstStyle/>
          <a:p>
            <a:fld id="{C1C4EF61-B41D-46AC-84C7-D79A9CA767CD}" type="slidenum">
              <a:rPr lang="nl-BE" smtClean="0"/>
              <a:pPr/>
              <a:t>‹nr.›</a:t>
            </a:fld>
            <a:endParaRPr lang="nl-BE"/>
          </a:p>
        </p:txBody>
      </p:sp>
      <p:sp>
        <p:nvSpPr>
          <p:cNvPr id="5" name="Tijdelijke aanduiding voor inhoud 2"/>
          <p:cNvSpPr>
            <a:spLocks noGrp="1"/>
          </p:cNvSpPr>
          <p:nvPr>
            <p:ph idx="13"/>
          </p:nvPr>
        </p:nvSpPr>
        <p:spPr>
          <a:xfrm>
            <a:off x="6192011" y="1268760"/>
            <a:ext cx="5390389" cy="5040560"/>
          </a:xfrm>
        </p:spPr>
        <p:txBody>
          <a:bodyPr/>
          <a:lstStyle>
            <a:lvl1pPr>
              <a:buClr>
                <a:srgbClr val="0073AE"/>
              </a:buClr>
              <a:defRPr kumimoji="0" lang="nl-NL" sz="2700" kern="1200" dirty="0" smtClean="0">
                <a:solidFill>
                  <a:schemeClr val="tx1"/>
                </a:solidFill>
                <a:latin typeface="+mn-lt"/>
                <a:ea typeface="+mn-ea"/>
                <a:cs typeface="+mn-cs"/>
              </a:defRPr>
            </a:lvl1pPr>
            <a:lvl2pPr>
              <a:buClr>
                <a:srgbClr val="0073AE"/>
              </a:buClr>
              <a:defRPr/>
            </a:lvl2pPr>
            <a:lvl3pPr>
              <a:buClr>
                <a:srgbClr val="0073AE"/>
              </a:buClr>
              <a:defRPr/>
            </a:lvl3pPr>
            <a:lvl4pPr>
              <a:buClr>
                <a:srgbClr val="0073AE"/>
              </a:buClr>
              <a:defRPr/>
            </a:lvl4pPr>
            <a:lvl5pPr>
              <a:buClr>
                <a:srgbClr val="0073AE"/>
              </a:buClr>
              <a:defRPr/>
            </a:lvl5pPr>
            <a:extLs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kumimoji="0" lang="en-US" dirty="0"/>
          </a:p>
        </p:txBody>
      </p:sp>
    </p:spTree>
    <p:extLst>
      <p:ext uri="{BB962C8B-B14F-4D97-AF65-F5344CB8AC3E}">
        <p14:creationId xmlns:p14="http://schemas.microsoft.com/office/powerpoint/2010/main" val="49345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19403" y="2924944"/>
            <a:ext cx="10920869" cy="998984"/>
          </a:xfrm>
        </p:spPr>
        <p:txBody>
          <a:bodyPr/>
          <a:lstStyle>
            <a:lvl1pPr algn="ctr">
              <a:defRPr>
                <a:solidFill>
                  <a:schemeClr val="bg1"/>
                </a:solidFill>
              </a:defRPr>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C1C4EF61-B41D-46AC-84C7-D79A9CA767CD}" type="slidenum">
              <a:rPr lang="nl-BE" smtClean="0"/>
              <a:pPr/>
              <a:t>‹nr.›</a:t>
            </a:fld>
            <a:endParaRPr lang="nl-BE"/>
          </a:p>
        </p:txBody>
      </p:sp>
    </p:spTree>
    <p:extLst>
      <p:ext uri="{BB962C8B-B14F-4D97-AF65-F5344CB8AC3E}">
        <p14:creationId xmlns:p14="http://schemas.microsoft.com/office/powerpoint/2010/main" val="291564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Slide Number Placeholder 2"/>
          <p:cNvSpPr>
            <a:spLocks noGrp="1"/>
          </p:cNvSpPr>
          <p:nvPr>
            <p:ph type="sldNum" sz="quarter" idx="10"/>
          </p:nvPr>
        </p:nvSpPr>
        <p:spPr/>
        <p:txBody>
          <a:bodyPr/>
          <a:lstStyle/>
          <a:p>
            <a:fld id="{C1C4EF61-B41D-46AC-84C7-D79A9CA767CD}" type="slidenum">
              <a:rPr lang="nl-BE" smtClean="0"/>
              <a:pPr/>
              <a:t>‹nr.›</a:t>
            </a:fld>
            <a:endParaRPr lang="nl-BE"/>
          </a:p>
        </p:txBody>
      </p:sp>
    </p:spTree>
    <p:extLst>
      <p:ext uri="{BB962C8B-B14F-4D97-AF65-F5344CB8AC3E}">
        <p14:creationId xmlns:p14="http://schemas.microsoft.com/office/powerpoint/2010/main" val="208040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nl-BE"/>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097C723-3EC4-964B-90F2-7E889EF2DCD0}" type="datetimeFigureOut">
              <a:rPr lang="en-US" smtClean="0"/>
              <a:t>9/29/2017</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D824B15-15D8-B443-BD9F-F561997521AC}" type="slidenum">
              <a:rPr lang="en-US" smtClean="0"/>
              <a:t>‹nr.›</a:t>
            </a:fld>
            <a:endParaRPr lang="en-US"/>
          </a:p>
        </p:txBody>
      </p:sp>
    </p:spTree>
    <p:extLst>
      <p:ext uri="{BB962C8B-B14F-4D97-AF65-F5344CB8AC3E}">
        <p14:creationId xmlns:p14="http://schemas.microsoft.com/office/powerpoint/2010/main" val="70640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a:xfrm>
            <a:off x="609600" y="404665"/>
            <a:ext cx="10972800" cy="5721499"/>
          </a:xfrm>
          <a:prstGeom prst="rect">
            <a:avLst/>
          </a:prstGeom>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097C723-3EC4-964B-90F2-7E889EF2DCD0}" type="datetimeFigureOut">
              <a:rPr lang="en-US" smtClean="0"/>
              <a:t>9/29/2017</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D824B15-15D8-B443-BD9F-F561997521AC}" type="slidenum">
              <a:rPr lang="en-US" smtClean="0"/>
              <a:t>‹nr.›</a:t>
            </a:fld>
            <a:endParaRPr lang="en-US"/>
          </a:p>
        </p:txBody>
      </p:sp>
    </p:spTree>
    <p:extLst>
      <p:ext uri="{BB962C8B-B14F-4D97-AF65-F5344CB8AC3E}">
        <p14:creationId xmlns:p14="http://schemas.microsoft.com/office/powerpoint/2010/main" val="118992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nl-BE"/>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097C723-3EC4-964B-90F2-7E889EF2DCD0}" type="datetimeFigureOut">
              <a:rPr lang="en-US" smtClean="0"/>
              <a:t>9/29/2017</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D824B15-15D8-B443-BD9F-F561997521AC}" type="slidenum">
              <a:rPr lang="en-US" smtClean="0"/>
              <a:t>‹nr.›</a:t>
            </a:fld>
            <a:endParaRPr lang="en-US"/>
          </a:p>
        </p:txBody>
      </p:sp>
    </p:spTree>
    <p:extLst>
      <p:ext uri="{BB962C8B-B14F-4D97-AF65-F5344CB8AC3E}">
        <p14:creationId xmlns:p14="http://schemas.microsoft.com/office/powerpoint/2010/main" val="2286917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4097C723-3EC4-964B-90F2-7E889EF2DCD0}" type="datetimeFigureOut">
              <a:rPr lang="en-US" smtClean="0"/>
              <a:t>9/29/2017</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D824B15-15D8-B443-BD9F-F561997521AC}" type="slidenum">
              <a:rPr lang="en-US" smtClean="0"/>
              <a:t>‹nr.›</a:t>
            </a:fld>
            <a:endParaRPr lang="en-US"/>
          </a:p>
        </p:txBody>
      </p:sp>
    </p:spTree>
    <p:extLst>
      <p:ext uri="{BB962C8B-B14F-4D97-AF65-F5344CB8AC3E}">
        <p14:creationId xmlns:p14="http://schemas.microsoft.com/office/powerpoint/2010/main" val="2356171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jdelijke aanduiding voor titel 8"/>
          <p:cNvSpPr>
            <a:spLocks noGrp="1"/>
          </p:cNvSpPr>
          <p:nvPr>
            <p:ph type="title"/>
          </p:nvPr>
        </p:nvSpPr>
        <p:spPr>
          <a:xfrm>
            <a:off x="623392" y="125760"/>
            <a:ext cx="10920869" cy="998984"/>
          </a:xfrm>
          <a:prstGeom prst="rect">
            <a:avLst/>
          </a:prstGeom>
        </p:spPr>
        <p:txBody>
          <a:bodyPr vert="horz" anchor="ctr">
            <a:normAutofit/>
            <a:scene3d>
              <a:camera prst="orthographicFront"/>
              <a:lightRig rig="soft" dir="t"/>
            </a:scene3d>
            <a:sp3d prstMaterial="softEdge">
              <a:bevelT w="25400" h="25400"/>
            </a:sp3d>
          </a:bodyPr>
          <a:lstStyle/>
          <a:p>
            <a:r>
              <a:rPr kumimoji="0" lang="nl-NL" dirty="0"/>
              <a:t>Klik om de stijl te bewerken</a:t>
            </a:r>
            <a:endParaRPr kumimoji="0" lang="en-US" dirty="0"/>
          </a:p>
        </p:txBody>
      </p:sp>
      <p:sp>
        <p:nvSpPr>
          <p:cNvPr id="30" name="Tijdelijke aanduiding voor tekst 29"/>
          <p:cNvSpPr>
            <a:spLocks noGrp="1"/>
          </p:cNvSpPr>
          <p:nvPr>
            <p:ph type="body" idx="1"/>
          </p:nvPr>
        </p:nvSpPr>
        <p:spPr>
          <a:xfrm>
            <a:off x="609600" y="1196752"/>
            <a:ext cx="10972800" cy="5112568"/>
          </a:xfrm>
          <a:prstGeom prst="rect">
            <a:avLst/>
          </a:prstGeom>
        </p:spPr>
        <p:txBody>
          <a:bodyPr vert="horz">
            <a:normAutofit/>
          </a:bodyPr>
          <a:lstStyle/>
          <a:p>
            <a:pPr lvl="0" eaLnBrk="1" latinLnBrk="0" hangingPunct="1"/>
            <a:r>
              <a:rPr kumimoji="0" lang="nl-NL" dirty="0"/>
              <a:t>Klik om de modelstijlen te bewerken</a:t>
            </a:r>
          </a:p>
          <a:p>
            <a:pPr lvl="1" eaLnBrk="1" latinLnBrk="0" hangingPunct="1"/>
            <a:r>
              <a:rPr kumimoji="0" lang="nl-NL" dirty="0"/>
              <a:t>Tweede niveau</a:t>
            </a:r>
          </a:p>
          <a:p>
            <a:pPr lvl="2" eaLnBrk="1" latinLnBrk="0" hangingPunct="1"/>
            <a:r>
              <a:rPr kumimoji="0" lang="nl-NL" dirty="0"/>
              <a:t>Derde niveau</a:t>
            </a:r>
          </a:p>
          <a:p>
            <a:pPr lvl="3" eaLnBrk="1" latinLnBrk="0" hangingPunct="1"/>
            <a:r>
              <a:rPr kumimoji="0" lang="nl-NL" dirty="0"/>
              <a:t>Vierde niveau</a:t>
            </a:r>
          </a:p>
          <a:p>
            <a:pPr lvl="4" eaLnBrk="1" latinLnBrk="0" hangingPunct="1"/>
            <a:r>
              <a:rPr kumimoji="0" lang="nl-NL" dirty="0"/>
              <a:t>Vijfde niveau</a:t>
            </a:r>
            <a:endParaRPr kumimoji="0" lang="en-US" dirty="0"/>
          </a:p>
        </p:txBody>
      </p:sp>
      <p:sp>
        <p:nvSpPr>
          <p:cNvPr id="17" name="Line 21"/>
          <p:cNvSpPr>
            <a:spLocks noChangeShapeType="1"/>
          </p:cNvSpPr>
          <p:nvPr/>
        </p:nvSpPr>
        <p:spPr bwMode="auto">
          <a:xfrm>
            <a:off x="0" y="980728"/>
            <a:ext cx="12192000" cy="0"/>
          </a:xfrm>
          <a:prstGeom prst="line">
            <a:avLst/>
          </a:prstGeom>
          <a:noFill/>
          <a:ln w="12700">
            <a:solidFill>
              <a:srgbClr val="006FB8"/>
            </a:solidFill>
            <a:round/>
            <a:headEnd/>
            <a:tailEnd/>
          </a:ln>
          <a:effectLst/>
        </p:spPr>
        <p:txBody>
          <a:bodyPr>
            <a:spAutoFit/>
          </a:bodyPr>
          <a:lstStyle/>
          <a:p>
            <a:pPr>
              <a:defRPr/>
            </a:pPr>
            <a:endParaRPr lang="nl-BE" sz="1800"/>
          </a:p>
        </p:txBody>
      </p:sp>
      <p:pic>
        <p:nvPicPr>
          <p:cNvPr id="10" name="Picture 2"/>
          <p:cNvPicPr>
            <a:picLocks noChangeAspect="1" noChangeArrowheads="1"/>
          </p:cNvPicPr>
          <p:nvPr userDrawn="1"/>
        </p:nvPicPr>
        <p:blipFill>
          <a:blip r:embed="rId7" cstate="print"/>
          <a:srcRect/>
          <a:stretch>
            <a:fillRect/>
          </a:stretch>
        </p:blipFill>
        <p:spPr bwMode="auto">
          <a:xfrm>
            <a:off x="476053" y="6346652"/>
            <a:ext cx="1587500" cy="466725"/>
          </a:xfrm>
          <a:prstGeom prst="rect">
            <a:avLst/>
          </a:prstGeom>
          <a:noFill/>
          <a:ln w="9525">
            <a:noFill/>
            <a:miter lim="800000"/>
            <a:headEnd/>
            <a:tailEnd/>
          </a:ln>
        </p:spPr>
      </p:pic>
      <p:sp>
        <p:nvSpPr>
          <p:cNvPr id="12" name="Tijdelijke aanduiding voor dianummer 5"/>
          <p:cNvSpPr>
            <a:spLocks noGrp="1"/>
          </p:cNvSpPr>
          <p:nvPr>
            <p:ph type="sldNum" sz="quarter" idx="4"/>
          </p:nvPr>
        </p:nvSpPr>
        <p:spPr>
          <a:xfrm>
            <a:off x="10896534" y="6381329"/>
            <a:ext cx="719980" cy="365125"/>
          </a:xfrm>
          <a:prstGeom prst="rect">
            <a:avLst/>
          </a:prstGeom>
        </p:spPr>
        <p:txBody>
          <a:bodyPr lIns="0" tIns="0" rIns="0" bIns="0" anchor="b" anchorCtr="0"/>
          <a:lstStyle>
            <a:lvl1pPr>
              <a:defRPr sz="1200">
                <a:solidFill>
                  <a:srgbClr val="7F7F7F"/>
                </a:solidFill>
                <a:latin typeface="+mn-lt"/>
              </a:defRPr>
            </a:lvl1pPr>
          </a:lstStyle>
          <a:p>
            <a:fld id="{C1C4EF61-B41D-46AC-84C7-D79A9CA767CD}" type="slidenum">
              <a:rPr lang="nl-BE" smtClean="0"/>
              <a:pPr/>
              <a:t>‹nr.›</a:t>
            </a:fld>
            <a:endParaRPr lang="nl-BE"/>
          </a:p>
        </p:txBody>
      </p:sp>
    </p:spTree>
    <p:extLst>
      <p:ext uri="{BB962C8B-B14F-4D97-AF65-F5344CB8AC3E}">
        <p14:creationId xmlns:p14="http://schemas.microsoft.com/office/powerpoint/2010/main" val="9658092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ftr="0" dt="0"/>
  <p:txStyles>
    <p:titleStyle>
      <a:lvl1pPr algn="l" rtl="0" eaLnBrk="1" latinLnBrk="0" hangingPunct="1">
        <a:spcBef>
          <a:spcPct val="0"/>
        </a:spcBef>
        <a:buNone/>
        <a:defRPr kumimoji="0" sz="4100" b="1" kern="1200">
          <a:solidFill>
            <a:srgbClr val="006FB8"/>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rgbClr val="006FB8"/>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rgbClr val="006FB8"/>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rgbClr val="006FB8"/>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rgbClr val="006FB8"/>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rgbClr val="006FB8"/>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366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2708920"/>
            <a:ext cx="10972800" cy="1143000"/>
          </a:xfrm>
          <a:prstGeom prst="rect">
            <a:avLst/>
          </a:prstGeom>
        </p:spPr>
        <p:txBody>
          <a:bodyPr vert="horz" lIns="91440" tIns="45720" rIns="91440" bIns="45720" rtlCol="0" anchor="ctr">
            <a:normAutofit/>
          </a:bodyPr>
          <a:lstStyle/>
          <a:p>
            <a:r>
              <a:rPr lang="nl-BE" dirty="0"/>
              <a:t>Click to edit Master title style</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24B15-15D8-B443-BD9F-F561997521AC}" type="slidenum">
              <a:rPr lang="en-US" smtClean="0"/>
              <a:t>‹nr.›</a:t>
            </a:fld>
            <a:endParaRPr lang="en-US"/>
          </a:p>
        </p:txBody>
      </p:sp>
    </p:spTree>
    <p:extLst>
      <p:ext uri="{BB962C8B-B14F-4D97-AF65-F5344CB8AC3E}">
        <p14:creationId xmlns:p14="http://schemas.microsoft.com/office/powerpoint/2010/main" val="530605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6DB089-4DD2-48A6-8FA1-DBACEB1250BB}"/>
              </a:ext>
            </a:extLst>
          </p:cNvPr>
          <p:cNvSpPr>
            <a:spLocks noGrp="1"/>
          </p:cNvSpPr>
          <p:nvPr>
            <p:ph type="ctrTitle"/>
          </p:nvPr>
        </p:nvSpPr>
        <p:spPr/>
        <p:txBody>
          <a:bodyPr/>
          <a:lstStyle/>
          <a:p>
            <a:r>
              <a:rPr lang="nl-BE" dirty="0" err="1"/>
              <a:t>Creating</a:t>
            </a:r>
            <a:r>
              <a:rPr lang="nl-BE" dirty="0"/>
              <a:t> Applications </a:t>
            </a:r>
            <a:r>
              <a:rPr lang="nl-BE" dirty="0" err="1"/>
              <a:t>and</a:t>
            </a:r>
            <a:r>
              <a:rPr lang="nl-BE" dirty="0"/>
              <a:t> </a:t>
            </a:r>
            <a:r>
              <a:rPr lang="nl-BE" dirty="0" err="1"/>
              <a:t>Activities</a:t>
            </a:r>
            <a:endParaRPr lang="nl-BE" dirty="0"/>
          </a:p>
        </p:txBody>
      </p:sp>
      <p:sp>
        <p:nvSpPr>
          <p:cNvPr id="3" name="Ondertitel 2">
            <a:extLst>
              <a:ext uri="{FF2B5EF4-FFF2-40B4-BE49-F238E27FC236}">
                <a16:creationId xmlns:a16="http://schemas.microsoft.com/office/drawing/2014/main" id="{FEC270BB-6BF7-4078-8FFF-BBF45214F2C4}"/>
              </a:ext>
            </a:extLst>
          </p:cNvPr>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3495371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62337F-6D01-485C-AF96-957166156C8D}"/>
              </a:ext>
            </a:extLst>
          </p:cNvPr>
          <p:cNvSpPr>
            <a:spLocks noGrp="1"/>
          </p:cNvSpPr>
          <p:nvPr>
            <p:ph type="title"/>
          </p:nvPr>
        </p:nvSpPr>
        <p:spPr/>
        <p:txBody>
          <a:bodyPr/>
          <a:lstStyle/>
          <a:p>
            <a:r>
              <a:rPr lang="nl-BE" dirty="0"/>
              <a:t>Activity – </a:t>
            </a:r>
            <a:r>
              <a:rPr lang="nl-BE" dirty="0" err="1"/>
              <a:t>layout</a:t>
            </a:r>
            <a:r>
              <a:rPr lang="nl-BE" dirty="0"/>
              <a:t> file</a:t>
            </a:r>
          </a:p>
        </p:txBody>
      </p:sp>
      <p:sp>
        <p:nvSpPr>
          <p:cNvPr id="3" name="Tijdelijke aanduiding voor inhoud 2">
            <a:extLst>
              <a:ext uri="{FF2B5EF4-FFF2-40B4-BE49-F238E27FC236}">
                <a16:creationId xmlns:a16="http://schemas.microsoft.com/office/drawing/2014/main" id="{81A95893-3EDE-482F-AA67-A19E9A90AFF1}"/>
              </a:ext>
            </a:extLst>
          </p:cNvPr>
          <p:cNvSpPr>
            <a:spLocks noGrp="1"/>
          </p:cNvSpPr>
          <p:nvPr>
            <p:ph idx="1"/>
          </p:nvPr>
        </p:nvSpPr>
        <p:spPr>
          <a:xfrm>
            <a:off x="609600" y="1238932"/>
            <a:ext cx="4853354" cy="5070388"/>
          </a:xfrm>
        </p:spPr>
        <p:txBody>
          <a:bodyPr>
            <a:normAutofit/>
          </a:bodyPr>
          <a:lstStyle/>
          <a:p>
            <a:r>
              <a:rPr lang="nl-BE" dirty="0"/>
              <a:t>View(Group)</a:t>
            </a:r>
          </a:p>
          <a:p>
            <a:pPr lvl="1"/>
            <a:r>
              <a:rPr lang="nl-BE" dirty="0"/>
              <a:t>Attributen</a:t>
            </a:r>
          </a:p>
          <a:p>
            <a:pPr lvl="2"/>
            <a:r>
              <a:rPr lang="nl-BE" dirty="0"/>
              <a:t>Elke </a:t>
            </a:r>
            <a:r>
              <a:rPr lang="nl-BE" dirty="0" err="1"/>
              <a:t>ViewGroup</a:t>
            </a:r>
            <a:r>
              <a:rPr lang="nl-BE" dirty="0"/>
              <a:t> implementeert een </a:t>
            </a:r>
            <a:r>
              <a:rPr lang="nl-BE" dirty="0" err="1"/>
              <a:t>inner</a:t>
            </a:r>
            <a:r>
              <a:rPr lang="nl-BE" dirty="0"/>
              <a:t> klasse </a:t>
            </a:r>
            <a:r>
              <a:rPr lang="nl-BE" dirty="0" err="1"/>
              <a:t>LayoutParams</a:t>
            </a:r>
            <a:r>
              <a:rPr lang="nl-BE" dirty="0"/>
              <a:t>, met als base class	 </a:t>
            </a:r>
            <a:r>
              <a:rPr lang="nl-BE" b="1" dirty="0" err="1"/>
              <a:t>ViewGroup.LayoutParams</a:t>
            </a:r>
            <a:r>
              <a:rPr lang="nl-BE" dirty="0"/>
              <a:t>. </a:t>
            </a:r>
            <a:r>
              <a:rPr lang="nl-BE" dirty="0" err="1"/>
              <a:t>LayoutParams</a:t>
            </a:r>
            <a:r>
              <a:rPr lang="nl-BE" dirty="0"/>
              <a:t> bevat attributen voor het </a:t>
            </a:r>
            <a:r>
              <a:rPr lang="nl-BE" dirty="0" err="1"/>
              <a:t>definieren</a:t>
            </a:r>
            <a:r>
              <a:rPr lang="nl-BE" dirty="0"/>
              <a:t> van de grootte en positie van elke View(Group) binnen de betreffende </a:t>
            </a:r>
            <a:r>
              <a:rPr lang="nl-BE" dirty="0" err="1"/>
              <a:t>ViewGroup</a:t>
            </a:r>
            <a:r>
              <a:rPr lang="nl-BE" dirty="0"/>
              <a:t>.</a:t>
            </a:r>
          </a:p>
          <a:p>
            <a:pPr lvl="2"/>
            <a:r>
              <a:rPr lang="nl-BE" dirty="0"/>
              <a:t>Gebruik geen absolute waarden. Blijf onafhankelijk van schermgrootte en schermresolutie</a:t>
            </a:r>
          </a:p>
          <a:p>
            <a:pPr lvl="2"/>
            <a:endParaRPr lang="nl-BE" dirty="0"/>
          </a:p>
          <a:p>
            <a:pPr lvl="1"/>
            <a:endParaRPr lang="nl-BE" dirty="0"/>
          </a:p>
        </p:txBody>
      </p:sp>
      <p:sp>
        <p:nvSpPr>
          <p:cNvPr id="4" name="Tijdelijke aanduiding voor dianummer 3">
            <a:extLst>
              <a:ext uri="{FF2B5EF4-FFF2-40B4-BE49-F238E27FC236}">
                <a16:creationId xmlns:a16="http://schemas.microsoft.com/office/drawing/2014/main" id="{3C41562D-92ED-4FCB-B6C7-E2FB7C3DDD22}"/>
              </a:ext>
            </a:extLst>
          </p:cNvPr>
          <p:cNvSpPr>
            <a:spLocks noGrp="1"/>
          </p:cNvSpPr>
          <p:nvPr>
            <p:ph type="sldNum" sz="quarter" idx="12"/>
          </p:nvPr>
        </p:nvSpPr>
        <p:spPr/>
        <p:txBody>
          <a:bodyPr/>
          <a:lstStyle/>
          <a:p>
            <a:fld id="{C1C4EF61-B41D-46AC-84C7-D79A9CA767CD}" type="slidenum">
              <a:rPr lang="nl-BE" smtClean="0"/>
              <a:pPr/>
              <a:t>10</a:t>
            </a:fld>
            <a:endParaRPr lang="nl-BE"/>
          </a:p>
        </p:txBody>
      </p:sp>
      <p:pic>
        <p:nvPicPr>
          <p:cNvPr id="5" name="Afbeelding 4">
            <a:extLst>
              <a:ext uri="{FF2B5EF4-FFF2-40B4-BE49-F238E27FC236}">
                <a16:creationId xmlns:a16="http://schemas.microsoft.com/office/drawing/2014/main" id="{2344D2EE-46E5-4491-A68F-8C42061846A5}"/>
              </a:ext>
            </a:extLst>
          </p:cNvPr>
          <p:cNvPicPr>
            <a:picLocks noChangeAspect="1"/>
          </p:cNvPicPr>
          <p:nvPr/>
        </p:nvPicPr>
        <p:blipFill>
          <a:blip r:embed="rId3"/>
          <a:stretch>
            <a:fillRect/>
          </a:stretch>
        </p:blipFill>
        <p:spPr>
          <a:xfrm>
            <a:off x="5962187" y="1790700"/>
            <a:ext cx="6086475" cy="3543300"/>
          </a:xfrm>
          <a:prstGeom prst="rect">
            <a:avLst/>
          </a:prstGeom>
        </p:spPr>
      </p:pic>
    </p:spTree>
    <p:extLst>
      <p:ext uri="{BB962C8B-B14F-4D97-AF65-F5344CB8AC3E}">
        <p14:creationId xmlns:p14="http://schemas.microsoft.com/office/powerpoint/2010/main" val="265231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62337F-6D01-485C-AF96-957166156C8D}"/>
              </a:ext>
            </a:extLst>
          </p:cNvPr>
          <p:cNvSpPr>
            <a:spLocks noGrp="1"/>
          </p:cNvSpPr>
          <p:nvPr>
            <p:ph type="title"/>
          </p:nvPr>
        </p:nvSpPr>
        <p:spPr/>
        <p:txBody>
          <a:bodyPr/>
          <a:lstStyle/>
          <a:p>
            <a:r>
              <a:rPr lang="nl-BE" dirty="0"/>
              <a:t>Activity – </a:t>
            </a:r>
            <a:r>
              <a:rPr lang="nl-BE" dirty="0" err="1"/>
              <a:t>layout</a:t>
            </a:r>
            <a:r>
              <a:rPr lang="nl-BE" dirty="0"/>
              <a:t> file</a:t>
            </a:r>
          </a:p>
        </p:txBody>
      </p:sp>
      <p:sp>
        <p:nvSpPr>
          <p:cNvPr id="3" name="Tijdelijke aanduiding voor inhoud 2">
            <a:extLst>
              <a:ext uri="{FF2B5EF4-FFF2-40B4-BE49-F238E27FC236}">
                <a16:creationId xmlns:a16="http://schemas.microsoft.com/office/drawing/2014/main" id="{81A95893-3EDE-482F-AA67-A19E9A90AFF1}"/>
              </a:ext>
            </a:extLst>
          </p:cNvPr>
          <p:cNvSpPr>
            <a:spLocks noGrp="1"/>
          </p:cNvSpPr>
          <p:nvPr>
            <p:ph idx="1"/>
          </p:nvPr>
        </p:nvSpPr>
        <p:spPr/>
        <p:txBody>
          <a:bodyPr>
            <a:normAutofit lnSpcReduction="10000"/>
          </a:bodyPr>
          <a:lstStyle/>
          <a:p>
            <a:r>
              <a:rPr lang="nl-BE" dirty="0"/>
              <a:t>View(Group)</a:t>
            </a:r>
          </a:p>
          <a:p>
            <a:pPr lvl="1"/>
            <a:r>
              <a:rPr lang="nl-BE" dirty="0"/>
              <a:t>Attributen</a:t>
            </a:r>
          </a:p>
          <a:p>
            <a:pPr lvl="2"/>
            <a:r>
              <a:rPr lang="nl-BE" dirty="0" err="1"/>
              <a:t>Layout</a:t>
            </a:r>
            <a:r>
              <a:rPr lang="nl-BE" dirty="0"/>
              <a:t> parameters binnen een View(Group) zijn afhankelijk van de </a:t>
            </a:r>
            <a:r>
              <a:rPr lang="nl-BE" dirty="0" err="1"/>
              <a:t>ViewGroup</a:t>
            </a:r>
            <a:r>
              <a:rPr lang="nl-BE" dirty="0"/>
              <a:t> waarbinnen View(Group) valt.</a:t>
            </a:r>
          </a:p>
          <a:p>
            <a:pPr lvl="2"/>
            <a:r>
              <a:rPr lang="en-US" dirty="0"/>
              <a:t>De </a:t>
            </a:r>
            <a:r>
              <a:rPr lang="en-US" dirty="0" err="1"/>
              <a:t>baseclass</a:t>
            </a:r>
            <a:r>
              <a:rPr lang="en-US" dirty="0"/>
              <a:t> </a:t>
            </a:r>
            <a:r>
              <a:rPr lang="en-US" dirty="0" err="1"/>
              <a:t>ViewGroup.LayoutParams</a:t>
            </a:r>
            <a:r>
              <a:rPr lang="en-US" dirty="0"/>
              <a:t> </a:t>
            </a:r>
            <a:r>
              <a:rPr lang="en-US" dirty="0" err="1"/>
              <a:t>definieert</a:t>
            </a:r>
            <a:r>
              <a:rPr lang="en-US" dirty="0"/>
              <a:t> 2 </a:t>
            </a:r>
            <a:r>
              <a:rPr lang="en-US" dirty="0" err="1"/>
              <a:t>attributen</a:t>
            </a:r>
            <a:endParaRPr lang="en-US" dirty="0"/>
          </a:p>
          <a:p>
            <a:pPr lvl="3"/>
            <a:r>
              <a:rPr lang="nl-BE" dirty="0" err="1"/>
              <a:t>layout-width</a:t>
            </a:r>
            <a:r>
              <a:rPr lang="nl-BE" dirty="0"/>
              <a:t>: </a:t>
            </a:r>
            <a:r>
              <a:rPr lang="nl-BE" dirty="0" err="1"/>
              <a:t>wrap</a:t>
            </a:r>
            <a:r>
              <a:rPr lang="nl-BE" dirty="0"/>
              <a:t>-content, match-</a:t>
            </a:r>
            <a:r>
              <a:rPr lang="nl-BE" dirty="0" err="1"/>
              <a:t>parent</a:t>
            </a:r>
            <a:r>
              <a:rPr lang="nl-BE" dirty="0"/>
              <a:t> (bij </a:t>
            </a:r>
            <a:r>
              <a:rPr lang="nl-BE" dirty="0" err="1"/>
              <a:t>ConstraintLayout</a:t>
            </a:r>
            <a:r>
              <a:rPr lang="nl-BE" dirty="0"/>
              <a:t> : 0dp)</a:t>
            </a:r>
          </a:p>
          <a:p>
            <a:pPr lvl="3"/>
            <a:r>
              <a:rPr lang="nl-BE" dirty="0" err="1"/>
              <a:t>layout-height</a:t>
            </a:r>
            <a:r>
              <a:rPr lang="nl-BE" dirty="0"/>
              <a:t> : idem</a:t>
            </a:r>
          </a:p>
          <a:p>
            <a:pPr lvl="2"/>
            <a:r>
              <a:rPr lang="nl-BE" dirty="0"/>
              <a:t>Elke </a:t>
            </a:r>
            <a:r>
              <a:rPr lang="nl-BE" dirty="0" err="1"/>
              <a:t>viewgroup</a:t>
            </a:r>
            <a:r>
              <a:rPr lang="nl-BE" dirty="0"/>
              <a:t> kan dan nog zijn eigen parameters </a:t>
            </a:r>
            <a:r>
              <a:rPr lang="nl-BE" dirty="0" err="1"/>
              <a:t>definieren</a:t>
            </a:r>
            <a:endParaRPr lang="nl-BE" dirty="0"/>
          </a:p>
          <a:p>
            <a:pPr lvl="3"/>
            <a:r>
              <a:rPr lang="nl-BE" dirty="0" err="1"/>
              <a:t>layout_margin</a:t>
            </a:r>
            <a:r>
              <a:rPr lang="nl-BE" dirty="0"/>
              <a:t>: witruimte</a:t>
            </a:r>
          </a:p>
          <a:p>
            <a:pPr lvl="3"/>
            <a:r>
              <a:rPr lang="nl-BE" dirty="0" err="1"/>
              <a:t>layout_gravity</a:t>
            </a:r>
            <a:r>
              <a:rPr lang="nl-BE" dirty="0"/>
              <a:t>: </a:t>
            </a:r>
            <a:r>
              <a:rPr lang="nl-BE" dirty="0" err="1"/>
              <a:t>allignering</a:t>
            </a:r>
            <a:endParaRPr lang="nl-BE" dirty="0"/>
          </a:p>
          <a:p>
            <a:pPr lvl="3"/>
            <a:r>
              <a:rPr lang="nl-BE" dirty="0" err="1"/>
              <a:t>layout-weight</a:t>
            </a:r>
            <a:r>
              <a:rPr lang="nl-BE" dirty="0"/>
              <a:t> : gewicht (2 knoppen, 1 neemt 1/3 en 2</a:t>
            </a:r>
            <a:r>
              <a:rPr lang="nl-BE" baseline="30000" dirty="0"/>
              <a:t>de</a:t>
            </a:r>
            <a:r>
              <a:rPr lang="nl-BE" dirty="0"/>
              <a:t> neemt 2/3 ruimte in, </a:t>
            </a:r>
            <a:r>
              <a:rPr lang="nl-BE" dirty="0" err="1"/>
              <a:t>resp</a:t>
            </a:r>
            <a:r>
              <a:rPr lang="nl-BE" dirty="0"/>
              <a:t> </a:t>
            </a:r>
            <a:r>
              <a:rPr lang="nl-BE" dirty="0" err="1"/>
              <a:t>weight</a:t>
            </a:r>
            <a:r>
              <a:rPr lang="nl-BE" dirty="0"/>
              <a:t>=1, en 2)</a:t>
            </a:r>
          </a:p>
          <a:p>
            <a:pPr lvl="1"/>
            <a:endParaRPr lang="nl-BE" dirty="0"/>
          </a:p>
          <a:p>
            <a:pPr lvl="1"/>
            <a:r>
              <a:rPr lang="nl-BE" dirty="0"/>
              <a:t>dp : </a:t>
            </a:r>
            <a:r>
              <a:rPr lang="nl-BE" dirty="0" err="1"/>
              <a:t>density</a:t>
            </a:r>
            <a:r>
              <a:rPr lang="nl-BE" dirty="0"/>
              <a:t> </a:t>
            </a:r>
            <a:r>
              <a:rPr lang="nl-BE" dirty="0" err="1"/>
              <a:t>independant</a:t>
            </a:r>
            <a:r>
              <a:rPr lang="nl-BE" dirty="0"/>
              <a:t> pixel, toont op alle resoluties even groot. Android doet de </a:t>
            </a:r>
            <a:r>
              <a:rPr lang="nl-BE" dirty="0" err="1"/>
              <a:t>mapping</a:t>
            </a:r>
            <a:r>
              <a:rPr lang="nl-BE" dirty="0"/>
              <a:t>. 1dp is 1 pixel op 160dpi screen.</a:t>
            </a:r>
          </a:p>
          <a:p>
            <a:pPr lvl="1"/>
            <a:r>
              <a:rPr lang="nl-BE" dirty="0" err="1"/>
              <a:t>sp</a:t>
            </a:r>
            <a:r>
              <a:rPr lang="nl-BE" dirty="0"/>
              <a:t>: </a:t>
            </a:r>
            <a:r>
              <a:rPr lang="nl-BE" dirty="0" err="1"/>
              <a:t>scale-independant</a:t>
            </a:r>
            <a:r>
              <a:rPr lang="nl-BE" dirty="0"/>
              <a:t> pixels, gebruikt voor fonts</a:t>
            </a:r>
          </a:p>
          <a:p>
            <a:pPr lvl="1"/>
            <a:endParaRPr lang="nl-BE" dirty="0"/>
          </a:p>
          <a:p>
            <a:pPr lvl="1"/>
            <a:endParaRPr lang="nl-BE" dirty="0"/>
          </a:p>
        </p:txBody>
      </p:sp>
      <p:sp>
        <p:nvSpPr>
          <p:cNvPr id="4" name="Tijdelijke aanduiding voor dianummer 3">
            <a:extLst>
              <a:ext uri="{FF2B5EF4-FFF2-40B4-BE49-F238E27FC236}">
                <a16:creationId xmlns:a16="http://schemas.microsoft.com/office/drawing/2014/main" id="{3C41562D-92ED-4FCB-B6C7-E2FB7C3DDD22}"/>
              </a:ext>
            </a:extLst>
          </p:cNvPr>
          <p:cNvSpPr>
            <a:spLocks noGrp="1"/>
          </p:cNvSpPr>
          <p:nvPr>
            <p:ph type="sldNum" sz="quarter" idx="12"/>
          </p:nvPr>
        </p:nvSpPr>
        <p:spPr/>
        <p:txBody>
          <a:bodyPr/>
          <a:lstStyle/>
          <a:p>
            <a:fld id="{C1C4EF61-B41D-46AC-84C7-D79A9CA767CD}" type="slidenum">
              <a:rPr lang="nl-BE" smtClean="0"/>
              <a:pPr/>
              <a:t>11</a:t>
            </a:fld>
            <a:endParaRPr lang="nl-BE"/>
          </a:p>
        </p:txBody>
      </p:sp>
    </p:spTree>
    <p:extLst>
      <p:ext uri="{BB962C8B-B14F-4D97-AF65-F5344CB8AC3E}">
        <p14:creationId xmlns:p14="http://schemas.microsoft.com/office/powerpoint/2010/main" val="178236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62337F-6D01-485C-AF96-957166156C8D}"/>
              </a:ext>
            </a:extLst>
          </p:cNvPr>
          <p:cNvSpPr>
            <a:spLocks noGrp="1"/>
          </p:cNvSpPr>
          <p:nvPr>
            <p:ph type="title"/>
          </p:nvPr>
        </p:nvSpPr>
        <p:spPr/>
        <p:txBody>
          <a:bodyPr/>
          <a:lstStyle/>
          <a:p>
            <a:r>
              <a:rPr lang="nl-BE" dirty="0"/>
              <a:t>Activity – </a:t>
            </a:r>
            <a:r>
              <a:rPr lang="nl-BE" dirty="0" err="1"/>
              <a:t>java</a:t>
            </a:r>
            <a:r>
              <a:rPr lang="nl-BE" dirty="0"/>
              <a:t> class</a:t>
            </a:r>
          </a:p>
        </p:txBody>
      </p:sp>
      <p:sp>
        <p:nvSpPr>
          <p:cNvPr id="3" name="Tijdelijke aanduiding voor inhoud 2">
            <a:extLst>
              <a:ext uri="{FF2B5EF4-FFF2-40B4-BE49-F238E27FC236}">
                <a16:creationId xmlns:a16="http://schemas.microsoft.com/office/drawing/2014/main" id="{81A95893-3EDE-482F-AA67-A19E9A90AFF1}"/>
              </a:ext>
            </a:extLst>
          </p:cNvPr>
          <p:cNvSpPr>
            <a:spLocks noGrp="1"/>
          </p:cNvSpPr>
          <p:nvPr>
            <p:ph idx="1"/>
          </p:nvPr>
        </p:nvSpPr>
        <p:spPr/>
        <p:txBody>
          <a:bodyPr>
            <a:normAutofit/>
          </a:bodyPr>
          <a:lstStyle/>
          <a:p>
            <a:r>
              <a:rPr lang="en-US" dirty="0"/>
              <a:t>Java class </a:t>
            </a:r>
            <a:r>
              <a:rPr lang="en-US" dirty="0" err="1"/>
              <a:t>bevat</a:t>
            </a:r>
            <a:r>
              <a:rPr lang="en-US" dirty="0"/>
              <a:t> de </a:t>
            </a:r>
            <a:r>
              <a:rPr lang="en-US" dirty="0" err="1"/>
              <a:t>logica</a:t>
            </a:r>
            <a:endParaRPr lang="en-US" dirty="0"/>
          </a:p>
          <a:p>
            <a:pPr lvl="1"/>
            <a:r>
              <a:rPr lang="en-US" dirty="0"/>
              <a:t>Laden van de resource</a:t>
            </a:r>
          </a:p>
          <a:p>
            <a:pPr lvl="2"/>
            <a:r>
              <a:rPr lang="en-US" dirty="0" err="1"/>
              <a:t>Bij</a:t>
            </a:r>
            <a:r>
              <a:rPr lang="en-US" dirty="0"/>
              <a:t> </a:t>
            </a:r>
            <a:r>
              <a:rPr lang="en-US" dirty="0" err="1"/>
              <a:t>compilatie</a:t>
            </a:r>
            <a:r>
              <a:rPr lang="en-US" dirty="0"/>
              <a:t> </a:t>
            </a:r>
            <a:r>
              <a:rPr lang="en-US" dirty="0" err="1"/>
              <a:t>wordt</a:t>
            </a:r>
            <a:r>
              <a:rPr lang="en-US" dirty="0"/>
              <a:t> </a:t>
            </a:r>
            <a:r>
              <a:rPr lang="en-US" dirty="0" err="1"/>
              <a:t>elke</a:t>
            </a:r>
            <a:r>
              <a:rPr lang="en-US" dirty="0"/>
              <a:t> XML Layout file </a:t>
            </a:r>
            <a:r>
              <a:rPr lang="en-US" dirty="0" err="1"/>
              <a:t>gecompileerd</a:t>
            </a:r>
            <a:r>
              <a:rPr lang="en-US" dirty="0"/>
              <a:t> in a View resource</a:t>
            </a:r>
          </a:p>
          <a:p>
            <a:pPr lvl="2"/>
            <a:r>
              <a:rPr lang="en-US" dirty="0" err="1"/>
              <a:t>setContentView</a:t>
            </a:r>
            <a:r>
              <a:rPr lang="en-US" dirty="0"/>
              <a:t> in </a:t>
            </a:r>
            <a:r>
              <a:rPr lang="en-US" dirty="0" err="1"/>
              <a:t>onCreate</a:t>
            </a:r>
            <a:r>
              <a:rPr lang="en-US" dirty="0"/>
              <a:t> method </a:t>
            </a:r>
            <a:r>
              <a:rPr lang="en-US" dirty="0" err="1"/>
              <a:t>laadt</a:t>
            </a:r>
            <a:r>
              <a:rPr lang="en-US" dirty="0"/>
              <a:t> de resource. Het </a:t>
            </a:r>
            <a:r>
              <a:rPr lang="en-US" dirty="0" err="1"/>
              <a:t>bevat</a:t>
            </a:r>
            <a:r>
              <a:rPr lang="en-US" dirty="0"/>
              <a:t> </a:t>
            </a:r>
            <a:r>
              <a:rPr lang="en-US" dirty="0" err="1"/>
              <a:t>een</a:t>
            </a:r>
            <a:r>
              <a:rPr lang="en-US" dirty="0"/>
              <a:t> </a:t>
            </a:r>
            <a:r>
              <a:rPr lang="en-US" dirty="0" err="1"/>
              <a:t>verwijzing</a:t>
            </a:r>
            <a:r>
              <a:rPr lang="en-US" dirty="0"/>
              <a:t> </a:t>
            </a:r>
            <a:r>
              <a:rPr lang="en-US" dirty="0" err="1"/>
              <a:t>naar</a:t>
            </a:r>
            <a:r>
              <a:rPr lang="en-US" dirty="0"/>
              <a:t> de resource </a:t>
            </a:r>
            <a:r>
              <a:rPr lang="en-US" dirty="0" err="1"/>
              <a:t>R.layout.layout_file_name</a:t>
            </a:r>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Tijdelijke aanduiding voor dianummer 3">
            <a:extLst>
              <a:ext uri="{FF2B5EF4-FFF2-40B4-BE49-F238E27FC236}">
                <a16:creationId xmlns:a16="http://schemas.microsoft.com/office/drawing/2014/main" id="{3C41562D-92ED-4FCB-B6C7-E2FB7C3DDD22}"/>
              </a:ext>
            </a:extLst>
          </p:cNvPr>
          <p:cNvSpPr>
            <a:spLocks noGrp="1"/>
          </p:cNvSpPr>
          <p:nvPr>
            <p:ph type="sldNum" sz="quarter" idx="12"/>
          </p:nvPr>
        </p:nvSpPr>
        <p:spPr/>
        <p:txBody>
          <a:bodyPr/>
          <a:lstStyle/>
          <a:p>
            <a:fld id="{C1C4EF61-B41D-46AC-84C7-D79A9CA767CD}" type="slidenum">
              <a:rPr lang="nl-BE" smtClean="0"/>
              <a:pPr/>
              <a:t>12</a:t>
            </a:fld>
            <a:endParaRPr lang="nl-BE"/>
          </a:p>
        </p:txBody>
      </p:sp>
      <p:pic>
        <p:nvPicPr>
          <p:cNvPr id="5" name="Afbeelding 4">
            <a:extLst>
              <a:ext uri="{FF2B5EF4-FFF2-40B4-BE49-F238E27FC236}">
                <a16:creationId xmlns:a16="http://schemas.microsoft.com/office/drawing/2014/main" id="{31CB6679-9D6F-4E68-9466-6DC9A8A9E662}"/>
              </a:ext>
            </a:extLst>
          </p:cNvPr>
          <p:cNvPicPr>
            <a:picLocks noChangeAspect="1"/>
          </p:cNvPicPr>
          <p:nvPr/>
        </p:nvPicPr>
        <p:blipFill>
          <a:blip r:embed="rId3"/>
          <a:stretch>
            <a:fillRect/>
          </a:stretch>
        </p:blipFill>
        <p:spPr>
          <a:xfrm>
            <a:off x="2490473" y="3774126"/>
            <a:ext cx="6809986" cy="1173012"/>
          </a:xfrm>
          <a:prstGeom prst="rect">
            <a:avLst/>
          </a:prstGeom>
        </p:spPr>
      </p:pic>
    </p:spTree>
    <p:extLst>
      <p:ext uri="{BB962C8B-B14F-4D97-AF65-F5344CB8AC3E}">
        <p14:creationId xmlns:p14="http://schemas.microsoft.com/office/powerpoint/2010/main" val="4139622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62337F-6D01-485C-AF96-957166156C8D}"/>
              </a:ext>
            </a:extLst>
          </p:cNvPr>
          <p:cNvSpPr>
            <a:spLocks noGrp="1"/>
          </p:cNvSpPr>
          <p:nvPr>
            <p:ph type="title"/>
          </p:nvPr>
        </p:nvSpPr>
        <p:spPr/>
        <p:txBody>
          <a:bodyPr/>
          <a:lstStyle/>
          <a:p>
            <a:r>
              <a:rPr lang="nl-BE" dirty="0"/>
              <a:t>Activity – </a:t>
            </a:r>
            <a:r>
              <a:rPr lang="nl-BE" dirty="0" err="1"/>
              <a:t>java</a:t>
            </a:r>
            <a:r>
              <a:rPr lang="nl-BE" dirty="0"/>
              <a:t> class</a:t>
            </a:r>
          </a:p>
        </p:txBody>
      </p:sp>
      <p:sp>
        <p:nvSpPr>
          <p:cNvPr id="3" name="Tijdelijke aanduiding voor inhoud 2">
            <a:extLst>
              <a:ext uri="{FF2B5EF4-FFF2-40B4-BE49-F238E27FC236}">
                <a16:creationId xmlns:a16="http://schemas.microsoft.com/office/drawing/2014/main" id="{81A95893-3EDE-482F-AA67-A19E9A90AFF1}"/>
              </a:ext>
            </a:extLst>
          </p:cNvPr>
          <p:cNvSpPr>
            <a:spLocks noGrp="1"/>
          </p:cNvSpPr>
          <p:nvPr>
            <p:ph idx="1"/>
          </p:nvPr>
        </p:nvSpPr>
        <p:spPr/>
        <p:txBody>
          <a:bodyPr>
            <a:normAutofit/>
          </a:bodyPr>
          <a:lstStyle/>
          <a:p>
            <a:r>
              <a:rPr lang="en-US" dirty="0" err="1"/>
              <a:t>Toegang</a:t>
            </a:r>
            <a:r>
              <a:rPr lang="en-US" dirty="0"/>
              <a:t> tot </a:t>
            </a:r>
            <a:r>
              <a:rPr lang="en-US" dirty="0" err="1"/>
              <a:t>een</a:t>
            </a:r>
            <a:r>
              <a:rPr lang="en-US" dirty="0"/>
              <a:t> resource in de java code</a:t>
            </a:r>
          </a:p>
          <a:p>
            <a:pPr lvl="1"/>
            <a:r>
              <a:rPr lang="en-US" dirty="0" err="1"/>
              <a:t>Voorbeeld</a:t>
            </a:r>
            <a:r>
              <a:rPr lang="en-US" dirty="0"/>
              <a:t> 1</a:t>
            </a:r>
          </a:p>
          <a:p>
            <a:endParaRPr lang="en-US" dirty="0"/>
          </a:p>
          <a:p>
            <a:pPr lvl="1"/>
            <a:r>
              <a:rPr lang="en-US" dirty="0" err="1"/>
              <a:t>Voorbeeld</a:t>
            </a:r>
            <a:r>
              <a:rPr lang="en-US" dirty="0"/>
              <a:t> 2</a:t>
            </a:r>
          </a:p>
          <a:p>
            <a:pPr lvl="2"/>
            <a:r>
              <a:rPr lang="en-US" dirty="0"/>
              <a:t>In res/values/strings.xml</a:t>
            </a:r>
          </a:p>
          <a:p>
            <a:pPr lvl="2"/>
            <a:endParaRPr lang="en-US" dirty="0"/>
          </a:p>
          <a:p>
            <a:pPr lvl="2"/>
            <a:endParaRPr lang="en-US" dirty="0"/>
          </a:p>
          <a:p>
            <a:pPr lvl="2"/>
            <a:endParaRPr lang="en-US" dirty="0"/>
          </a:p>
          <a:p>
            <a:pPr lvl="2"/>
            <a:endParaRPr lang="en-US" dirty="0"/>
          </a:p>
          <a:p>
            <a:r>
              <a:rPr lang="en-US" dirty="0" err="1"/>
              <a:t>Toegang</a:t>
            </a:r>
            <a:r>
              <a:rPr lang="en-US" dirty="0"/>
              <a:t> tot </a:t>
            </a:r>
            <a:r>
              <a:rPr lang="en-US" dirty="0" err="1"/>
              <a:t>een</a:t>
            </a:r>
            <a:r>
              <a:rPr lang="en-US" dirty="0"/>
              <a:t> resource in XML</a:t>
            </a:r>
          </a:p>
        </p:txBody>
      </p:sp>
      <p:sp>
        <p:nvSpPr>
          <p:cNvPr id="4" name="Tijdelijke aanduiding voor dianummer 3">
            <a:extLst>
              <a:ext uri="{FF2B5EF4-FFF2-40B4-BE49-F238E27FC236}">
                <a16:creationId xmlns:a16="http://schemas.microsoft.com/office/drawing/2014/main" id="{3C41562D-92ED-4FCB-B6C7-E2FB7C3DDD22}"/>
              </a:ext>
            </a:extLst>
          </p:cNvPr>
          <p:cNvSpPr>
            <a:spLocks noGrp="1"/>
          </p:cNvSpPr>
          <p:nvPr>
            <p:ph type="sldNum" sz="quarter" idx="12"/>
          </p:nvPr>
        </p:nvSpPr>
        <p:spPr/>
        <p:txBody>
          <a:bodyPr/>
          <a:lstStyle/>
          <a:p>
            <a:fld id="{C1C4EF61-B41D-46AC-84C7-D79A9CA767CD}" type="slidenum">
              <a:rPr lang="nl-BE" smtClean="0"/>
              <a:pPr/>
              <a:t>13</a:t>
            </a:fld>
            <a:endParaRPr lang="nl-BE"/>
          </a:p>
        </p:txBody>
      </p:sp>
      <p:pic>
        <p:nvPicPr>
          <p:cNvPr id="6" name="Afbeelding 5">
            <a:extLst>
              <a:ext uri="{FF2B5EF4-FFF2-40B4-BE49-F238E27FC236}">
                <a16:creationId xmlns:a16="http://schemas.microsoft.com/office/drawing/2014/main" id="{517CD98F-EC3A-4FDD-8489-C4B133B3894E}"/>
              </a:ext>
            </a:extLst>
          </p:cNvPr>
          <p:cNvPicPr>
            <a:picLocks noChangeAspect="1"/>
          </p:cNvPicPr>
          <p:nvPr/>
        </p:nvPicPr>
        <p:blipFill>
          <a:blip r:embed="rId3"/>
          <a:stretch>
            <a:fillRect/>
          </a:stretch>
        </p:blipFill>
        <p:spPr>
          <a:xfrm>
            <a:off x="3068954" y="1807864"/>
            <a:ext cx="7832774" cy="621220"/>
          </a:xfrm>
          <a:prstGeom prst="rect">
            <a:avLst/>
          </a:prstGeom>
        </p:spPr>
      </p:pic>
      <p:pic>
        <p:nvPicPr>
          <p:cNvPr id="7" name="Afbeelding 6">
            <a:extLst>
              <a:ext uri="{FF2B5EF4-FFF2-40B4-BE49-F238E27FC236}">
                <a16:creationId xmlns:a16="http://schemas.microsoft.com/office/drawing/2014/main" id="{CA8F70D1-19F3-4A03-97FB-76D20A7E26AC}"/>
              </a:ext>
            </a:extLst>
          </p:cNvPr>
          <p:cNvPicPr>
            <a:picLocks noChangeAspect="1"/>
          </p:cNvPicPr>
          <p:nvPr/>
        </p:nvPicPr>
        <p:blipFill>
          <a:blip r:embed="rId4"/>
          <a:stretch>
            <a:fillRect/>
          </a:stretch>
        </p:blipFill>
        <p:spPr>
          <a:xfrm>
            <a:off x="4805728" y="2998016"/>
            <a:ext cx="5791200" cy="752475"/>
          </a:xfrm>
          <a:prstGeom prst="rect">
            <a:avLst/>
          </a:prstGeom>
        </p:spPr>
      </p:pic>
      <p:pic>
        <p:nvPicPr>
          <p:cNvPr id="8" name="Afbeelding 7">
            <a:extLst>
              <a:ext uri="{FF2B5EF4-FFF2-40B4-BE49-F238E27FC236}">
                <a16:creationId xmlns:a16="http://schemas.microsoft.com/office/drawing/2014/main" id="{B214AA1A-9A53-4A4A-97BA-2082E8FAD9F6}"/>
              </a:ext>
            </a:extLst>
          </p:cNvPr>
          <p:cNvPicPr>
            <a:picLocks noChangeAspect="1"/>
          </p:cNvPicPr>
          <p:nvPr/>
        </p:nvPicPr>
        <p:blipFill>
          <a:blip r:embed="rId5"/>
          <a:stretch>
            <a:fillRect/>
          </a:stretch>
        </p:blipFill>
        <p:spPr>
          <a:xfrm>
            <a:off x="4805728" y="4090823"/>
            <a:ext cx="5753100" cy="457200"/>
          </a:xfrm>
          <a:prstGeom prst="rect">
            <a:avLst/>
          </a:prstGeom>
        </p:spPr>
      </p:pic>
      <p:pic>
        <p:nvPicPr>
          <p:cNvPr id="9" name="Afbeelding 8">
            <a:extLst>
              <a:ext uri="{FF2B5EF4-FFF2-40B4-BE49-F238E27FC236}">
                <a16:creationId xmlns:a16="http://schemas.microsoft.com/office/drawing/2014/main" id="{153D553F-4330-438F-93BD-C90CB5104E58}"/>
              </a:ext>
            </a:extLst>
          </p:cNvPr>
          <p:cNvPicPr>
            <a:picLocks noChangeAspect="1"/>
          </p:cNvPicPr>
          <p:nvPr/>
        </p:nvPicPr>
        <p:blipFill>
          <a:blip r:embed="rId6"/>
          <a:stretch>
            <a:fillRect/>
          </a:stretch>
        </p:blipFill>
        <p:spPr>
          <a:xfrm>
            <a:off x="4805728" y="5538787"/>
            <a:ext cx="2190750" cy="200025"/>
          </a:xfrm>
          <a:prstGeom prst="rect">
            <a:avLst/>
          </a:prstGeom>
        </p:spPr>
      </p:pic>
    </p:spTree>
    <p:extLst>
      <p:ext uri="{BB962C8B-B14F-4D97-AF65-F5344CB8AC3E}">
        <p14:creationId xmlns:p14="http://schemas.microsoft.com/office/powerpoint/2010/main" val="882308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7BEAFE-AB22-4AC9-A3DC-0A875F69D8FC}"/>
              </a:ext>
            </a:extLst>
          </p:cNvPr>
          <p:cNvSpPr>
            <a:spLocks noGrp="1"/>
          </p:cNvSpPr>
          <p:nvPr>
            <p:ph type="title"/>
          </p:nvPr>
        </p:nvSpPr>
        <p:spPr/>
        <p:txBody>
          <a:bodyPr/>
          <a:lstStyle/>
          <a:p>
            <a:r>
              <a:rPr lang="nl-BE" dirty="0"/>
              <a:t>Activity - Eventhandling</a:t>
            </a:r>
          </a:p>
        </p:txBody>
      </p:sp>
      <p:sp>
        <p:nvSpPr>
          <p:cNvPr id="3" name="Tijdelijke aanduiding voor inhoud 2">
            <a:extLst>
              <a:ext uri="{FF2B5EF4-FFF2-40B4-BE49-F238E27FC236}">
                <a16:creationId xmlns:a16="http://schemas.microsoft.com/office/drawing/2014/main" id="{90DEB648-8259-42A6-9D47-F087AD3F867F}"/>
              </a:ext>
            </a:extLst>
          </p:cNvPr>
          <p:cNvSpPr>
            <a:spLocks noGrp="1"/>
          </p:cNvSpPr>
          <p:nvPr>
            <p:ph idx="1"/>
          </p:nvPr>
        </p:nvSpPr>
        <p:spPr/>
        <p:txBody>
          <a:bodyPr>
            <a:normAutofit lnSpcReduction="10000"/>
          </a:bodyPr>
          <a:lstStyle/>
          <a:p>
            <a:endParaRPr lang="nl-BE" dirty="0"/>
          </a:p>
          <a:p>
            <a:endParaRPr lang="nl-BE" dirty="0"/>
          </a:p>
          <a:p>
            <a:endParaRPr lang="nl-BE" dirty="0"/>
          </a:p>
          <a:p>
            <a:endParaRPr lang="nl-BE" dirty="0"/>
          </a:p>
          <a:p>
            <a:endParaRPr lang="nl-BE" dirty="0"/>
          </a:p>
          <a:p>
            <a:endParaRPr lang="nl-BE" dirty="0"/>
          </a:p>
          <a:p>
            <a:endParaRPr lang="nl-BE" dirty="0"/>
          </a:p>
          <a:p>
            <a:r>
              <a:rPr lang="nl-BE" dirty="0"/>
              <a:t>Verschillende manieren om dit af te handelen</a:t>
            </a:r>
          </a:p>
          <a:p>
            <a:pPr lvl="1"/>
            <a:r>
              <a:rPr lang="en-US" dirty="0"/>
              <a:t>Via de XML layout</a:t>
            </a:r>
          </a:p>
          <a:p>
            <a:pPr lvl="1"/>
            <a:r>
              <a:rPr lang="en-US" dirty="0" err="1"/>
              <a:t>Instellen</a:t>
            </a:r>
            <a:r>
              <a:rPr lang="en-US" dirty="0"/>
              <a:t> van de </a:t>
            </a:r>
            <a:r>
              <a:rPr lang="en-US" dirty="0" err="1"/>
              <a:t>OnClickListener</a:t>
            </a:r>
            <a:r>
              <a:rPr lang="en-US" dirty="0"/>
              <a:t> per View instance</a:t>
            </a:r>
          </a:p>
          <a:p>
            <a:pPr lvl="1"/>
            <a:r>
              <a:rPr lang="en-US" dirty="0"/>
              <a:t>Activity </a:t>
            </a:r>
            <a:r>
              <a:rPr lang="en-US" dirty="0" err="1"/>
              <a:t>als</a:t>
            </a:r>
            <a:r>
              <a:rPr lang="en-US" dirty="0"/>
              <a:t> </a:t>
            </a:r>
            <a:r>
              <a:rPr lang="en-US" dirty="0" err="1"/>
              <a:t>een</a:t>
            </a:r>
            <a:r>
              <a:rPr lang="en-US" dirty="0"/>
              <a:t> listener, </a:t>
            </a:r>
            <a:r>
              <a:rPr lang="en-US" dirty="0" err="1"/>
              <a:t>implementeert</a:t>
            </a:r>
            <a:r>
              <a:rPr lang="en-US" dirty="0"/>
              <a:t> </a:t>
            </a:r>
            <a:r>
              <a:rPr lang="en-US" dirty="0" err="1"/>
              <a:t>OnClickListener</a:t>
            </a:r>
            <a:r>
              <a:rPr lang="en-US" dirty="0"/>
              <a:t> interface (</a:t>
            </a:r>
            <a:r>
              <a:rPr lang="en-US" dirty="0" err="1"/>
              <a:t>indien</a:t>
            </a:r>
            <a:r>
              <a:rPr lang="en-US" dirty="0"/>
              <a:t> </a:t>
            </a:r>
            <a:r>
              <a:rPr lang="en-US" dirty="0" err="1"/>
              <a:t>meerdere</a:t>
            </a:r>
            <a:r>
              <a:rPr lang="en-US" dirty="0"/>
              <a:t> buttons)</a:t>
            </a:r>
          </a:p>
          <a:p>
            <a:pPr lvl="1"/>
            <a:endParaRPr lang="nl-BE" dirty="0"/>
          </a:p>
        </p:txBody>
      </p:sp>
      <p:sp>
        <p:nvSpPr>
          <p:cNvPr id="4" name="Tijdelijke aanduiding voor dianummer 3">
            <a:extLst>
              <a:ext uri="{FF2B5EF4-FFF2-40B4-BE49-F238E27FC236}">
                <a16:creationId xmlns:a16="http://schemas.microsoft.com/office/drawing/2014/main" id="{31CBBA78-77C7-47BA-AA5C-504BF706DFEC}"/>
              </a:ext>
            </a:extLst>
          </p:cNvPr>
          <p:cNvSpPr>
            <a:spLocks noGrp="1"/>
          </p:cNvSpPr>
          <p:nvPr>
            <p:ph type="sldNum" sz="quarter" idx="12"/>
          </p:nvPr>
        </p:nvSpPr>
        <p:spPr/>
        <p:txBody>
          <a:bodyPr/>
          <a:lstStyle/>
          <a:p>
            <a:fld id="{C1C4EF61-B41D-46AC-84C7-D79A9CA767CD}" type="slidenum">
              <a:rPr lang="nl-BE" smtClean="0"/>
              <a:pPr/>
              <a:t>14</a:t>
            </a:fld>
            <a:endParaRPr lang="nl-BE"/>
          </a:p>
        </p:txBody>
      </p:sp>
      <p:pic>
        <p:nvPicPr>
          <p:cNvPr id="5" name="Afbeelding 4">
            <a:extLst>
              <a:ext uri="{FF2B5EF4-FFF2-40B4-BE49-F238E27FC236}">
                <a16:creationId xmlns:a16="http://schemas.microsoft.com/office/drawing/2014/main" id="{3813032F-7051-4349-BC93-4D4D9FD09B7C}"/>
              </a:ext>
            </a:extLst>
          </p:cNvPr>
          <p:cNvPicPr>
            <a:picLocks noChangeAspect="1"/>
          </p:cNvPicPr>
          <p:nvPr/>
        </p:nvPicPr>
        <p:blipFill>
          <a:blip r:embed="rId3"/>
          <a:stretch>
            <a:fillRect/>
          </a:stretch>
        </p:blipFill>
        <p:spPr>
          <a:xfrm>
            <a:off x="1649184" y="1238932"/>
            <a:ext cx="8534400" cy="2933700"/>
          </a:xfrm>
          <a:prstGeom prst="rect">
            <a:avLst/>
          </a:prstGeom>
        </p:spPr>
      </p:pic>
    </p:spTree>
    <p:extLst>
      <p:ext uri="{BB962C8B-B14F-4D97-AF65-F5344CB8AC3E}">
        <p14:creationId xmlns:p14="http://schemas.microsoft.com/office/powerpoint/2010/main" val="2225180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7BEAFE-AB22-4AC9-A3DC-0A875F69D8FC}"/>
              </a:ext>
            </a:extLst>
          </p:cNvPr>
          <p:cNvSpPr>
            <a:spLocks noGrp="1"/>
          </p:cNvSpPr>
          <p:nvPr>
            <p:ph type="title"/>
          </p:nvPr>
        </p:nvSpPr>
        <p:spPr/>
        <p:txBody>
          <a:bodyPr/>
          <a:lstStyle/>
          <a:p>
            <a:r>
              <a:rPr lang="nl-BE" dirty="0"/>
              <a:t>Activity - Eventhandling</a:t>
            </a:r>
          </a:p>
        </p:txBody>
      </p:sp>
      <p:sp>
        <p:nvSpPr>
          <p:cNvPr id="3" name="Tijdelijke aanduiding voor inhoud 2">
            <a:extLst>
              <a:ext uri="{FF2B5EF4-FFF2-40B4-BE49-F238E27FC236}">
                <a16:creationId xmlns:a16="http://schemas.microsoft.com/office/drawing/2014/main" id="{90DEB648-8259-42A6-9D47-F087AD3F867F}"/>
              </a:ext>
            </a:extLst>
          </p:cNvPr>
          <p:cNvSpPr>
            <a:spLocks noGrp="1"/>
          </p:cNvSpPr>
          <p:nvPr>
            <p:ph idx="1"/>
          </p:nvPr>
        </p:nvSpPr>
        <p:spPr/>
        <p:txBody>
          <a:bodyPr/>
          <a:lstStyle/>
          <a:p>
            <a:pPr lvl="1"/>
            <a:r>
              <a:rPr lang="en-US" dirty="0" err="1"/>
              <a:t>Instellen</a:t>
            </a:r>
            <a:r>
              <a:rPr lang="en-US" dirty="0"/>
              <a:t> van de </a:t>
            </a:r>
            <a:r>
              <a:rPr lang="en-US" dirty="0" err="1"/>
              <a:t>OnClickListener</a:t>
            </a:r>
            <a:r>
              <a:rPr lang="en-US" dirty="0"/>
              <a:t> per View instance</a:t>
            </a:r>
          </a:p>
          <a:p>
            <a:pPr lvl="2"/>
            <a:r>
              <a:rPr lang="nl-BE" dirty="0"/>
              <a:t>Eventhandling maakt gebruik van </a:t>
            </a:r>
            <a:r>
              <a:rPr lang="nl-BE" dirty="0" err="1"/>
              <a:t>nested</a:t>
            </a:r>
            <a:r>
              <a:rPr lang="nl-BE" dirty="0"/>
              <a:t>, </a:t>
            </a:r>
            <a:r>
              <a:rPr lang="nl-BE" dirty="0" err="1"/>
              <a:t>anonymous</a:t>
            </a:r>
            <a:r>
              <a:rPr lang="nl-BE" dirty="0"/>
              <a:t> klassen</a:t>
            </a:r>
          </a:p>
          <a:p>
            <a:pPr lvl="3"/>
            <a:r>
              <a:rPr lang="nl-BE" dirty="0"/>
              <a:t>Inner class : class gedefinieerd binnen een andere class </a:t>
            </a:r>
          </a:p>
          <a:p>
            <a:pPr lvl="4"/>
            <a:r>
              <a:rPr lang="nl-BE" dirty="0"/>
              <a:t>Bevat een referentie naar de class waarbinnen deze is gedefinieerd</a:t>
            </a:r>
          </a:p>
          <a:p>
            <a:pPr lvl="4"/>
            <a:r>
              <a:rPr lang="nl-BE" dirty="0"/>
              <a:t>Kan de methodes van de </a:t>
            </a:r>
            <a:r>
              <a:rPr lang="nl-BE" dirty="0" err="1"/>
              <a:t>outer</a:t>
            </a:r>
            <a:r>
              <a:rPr lang="nl-BE" dirty="0"/>
              <a:t> class aanroepen</a:t>
            </a:r>
          </a:p>
          <a:p>
            <a:pPr lvl="3"/>
            <a:r>
              <a:rPr lang="nl-BE" dirty="0" err="1"/>
              <a:t>Anonymous</a:t>
            </a:r>
            <a:r>
              <a:rPr lang="nl-BE" dirty="0"/>
              <a:t> classes vereenvoudigen het gebruik van </a:t>
            </a:r>
            <a:r>
              <a:rPr lang="nl-BE" dirty="0" err="1"/>
              <a:t>inner</a:t>
            </a:r>
            <a:r>
              <a:rPr lang="nl-BE" dirty="0"/>
              <a:t> classes voor eventhandling</a:t>
            </a:r>
          </a:p>
          <a:p>
            <a:pPr lvl="4"/>
            <a:r>
              <a:rPr lang="nl-BE" dirty="0"/>
              <a:t>Eenvoudige manier om een interface te implementeren. </a:t>
            </a:r>
            <a:r>
              <a:rPr lang="en-US" dirty="0" err="1"/>
              <a:t>declaratie</a:t>
            </a:r>
            <a:r>
              <a:rPr lang="en-US" dirty="0"/>
              <a:t> </a:t>
            </a:r>
            <a:r>
              <a:rPr lang="en-US" dirty="0" err="1"/>
              <a:t>en</a:t>
            </a:r>
            <a:r>
              <a:rPr lang="en-US" dirty="0"/>
              <a:t> </a:t>
            </a:r>
            <a:r>
              <a:rPr lang="en-US" dirty="0" err="1"/>
              <a:t>tegelijk</a:t>
            </a:r>
            <a:r>
              <a:rPr lang="en-US" dirty="0"/>
              <a:t> </a:t>
            </a:r>
            <a:r>
              <a:rPr lang="en-US" dirty="0" err="1"/>
              <a:t>instantiatie</a:t>
            </a:r>
            <a:endParaRPr lang="en-US" dirty="0"/>
          </a:p>
          <a:p>
            <a:pPr lvl="4"/>
            <a:r>
              <a:rPr lang="en-US" dirty="0" err="1"/>
              <a:t>Een</a:t>
            </a:r>
            <a:r>
              <a:rPr lang="en-US" dirty="0"/>
              <a:t> anonymous class </a:t>
            </a:r>
            <a:r>
              <a:rPr lang="en-US" dirty="0" err="1"/>
              <a:t>heeft</a:t>
            </a:r>
            <a:r>
              <a:rPr lang="en-US" dirty="0"/>
              <a:t> </a:t>
            </a:r>
            <a:r>
              <a:rPr lang="en-US" dirty="0" err="1"/>
              <a:t>toegang</a:t>
            </a:r>
            <a:r>
              <a:rPr lang="en-US" dirty="0"/>
              <a:t> tot de  members van </a:t>
            </a:r>
            <a:r>
              <a:rPr lang="en-US" dirty="0" err="1"/>
              <a:t>zijn</a:t>
            </a:r>
            <a:r>
              <a:rPr lang="en-US" dirty="0"/>
              <a:t> outer class.</a:t>
            </a:r>
          </a:p>
          <a:p>
            <a:pPr lvl="4"/>
            <a:r>
              <a:rPr lang="en-US" dirty="0"/>
              <a:t>Maar anonymous class </a:t>
            </a:r>
            <a:r>
              <a:rPr lang="en-US" dirty="0" err="1"/>
              <a:t>heeft</a:t>
            </a:r>
            <a:r>
              <a:rPr lang="en-US" dirty="0"/>
              <a:t> </a:t>
            </a:r>
            <a:r>
              <a:rPr lang="en-US" dirty="0" err="1"/>
              <a:t>geen</a:t>
            </a:r>
            <a:r>
              <a:rPr lang="en-US" dirty="0"/>
              <a:t> </a:t>
            </a:r>
            <a:r>
              <a:rPr lang="en-US" dirty="0" err="1"/>
              <a:t>toegang</a:t>
            </a:r>
            <a:r>
              <a:rPr lang="en-US" dirty="0"/>
              <a:t> tot locale </a:t>
            </a:r>
            <a:r>
              <a:rPr lang="en-US" dirty="0" err="1"/>
              <a:t>variabelen</a:t>
            </a:r>
            <a:r>
              <a:rPr lang="en-US" dirty="0"/>
              <a:t> van de outer class die </a:t>
            </a:r>
            <a:r>
              <a:rPr lang="en-US" dirty="0" err="1"/>
              <a:t>niet</a:t>
            </a:r>
            <a:r>
              <a:rPr lang="en-US" dirty="0"/>
              <a:t> final </a:t>
            </a:r>
            <a:r>
              <a:rPr lang="en-US" dirty="0" err="1"/>
              <a:t>zijn</a:t>
            </a:r>
            <a:r>
              <a:rPr lang="en-US" dirty="0"/>
              <a:t>.</a:t>
            </a:r>
          </a:p>
          <a:p>
            <a:pPr lvl="3"/>
            <a:endParaRPr lang="nl-BE" dirty="0"/>
          </a:p>
        </p:txBody>
      </p:sp>
      <p:sp>
        <p:nvSpPr>
          <p:cNvPr id="4" name="Tijdelijke aanduiding voor dianummer 3">
            <a:extLst>
              <a:ext uri="{FF2B5EF4-FFF2-40B4-BE49-F238E27FC236}">
                <a16:creationId xmlns:a16="http://schemas.microsoft.com/office/drawing/2014/main" id="{31CBBA78-77C7-47BA-AA5C-504BF706DFEC}"/>
              </a:ext>
            </a:extLst>
          </p:cNvPr>
          <p:cNvSpPr>
            <a:spLocks noGrp="1"/>
          </p:cNvSpPr>
          <p:nvPr>
            <p:ph type="sldNum" sz="quarter" idx="12"/>
          </p:nvPr>
        </p:nvSpPr>
        <p:spPr/>
        <p:txBody>
          <a:bodyPr/>
          <a:lstStyle/>
          <a:p>
            <a:fld id="{C1C4EF61-B41D-46AC-84C7-D79A9CA767CD}" type="slidenum">
              <a:rPr lang="nl-BE" smtClean="0"/>
              <a:pPr/>
              <a:t>15</a:t>
            </a:fld>
            <a:endParaRPr lang="nl-BE"/>
          </a:p>
        </p:txBody>
      </p:sp>
    </p:spTree>
    <p:extLst>
      <p:ext uri="{BB962C8B-B14F-4D97-AF65-F5344CB8AC3E}">
        <p14:creationId xmlns:p14="http://schemas.microsoft.com/office/powerpoint/2010/main" val="300157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7BEAFE-AB22-4AC9-A3DC-0A875F69D8FC}"/>
              </a:ext>
            </a:extLst>
          </p:cNvPr>
          <p:cNvSpPr>
            <a:spLocks noGrp="1"/>
          </p:cNvSpPr>
          <p:nvPr>
            <p:ph type="title"/>
          </p:nvPr>
        </p:nvSpPr>
        <p:spPr/>
        <p:txBody>
          <a:bodyPr/>
          <a:lstStyle/>
          <a:p>
            <a:r>
              <a:rPr lang="nl-BE" dirty="0"/>
              <a:t>Activity - Eventhandling</a:t>
            </a:r>
          </a:p>
        </p:txBody>
      </p:sp>
      <p:sp>
        <p:nvSpPr>
          <p:cNvPr id="3" name="Tijdelijke aanduiding voor inhoud 2">
            <a:extLst>
              <a:ext uri="{FF2B5EF4-FFF2-40B4-BE49-F238E27FC236}">
                <a16:creationId xmlns:a16="http://schemas.microsoft.com/office/drawing/2014/main" id="{90DEB648-8259-42A6-9D47-F087AD3F867F}"/>
              </a:ext>
            </a:extLst>
          </p:cNvPr>
          <p:cNvSpPr>
            <a:spLocks noGrp="1"/>
          </p:cNvSpPr>
          <p:nvPr>
            <p:ph idx="1"/>
          </p:nvPr>
        </p:nvSpPr>
        <p:spPr/>
        <p:txBody>
          <a:bodyPr/>
          <a:lstStyle/>
          <a:p>
            <a:pPr lvl="1"/>
            <a:r>
              <a:rPr lang="en-US" dirty="0" err="1"/>
              <a:t>Instellen</a:t>
            </a:r>
            <a:r>
              <a:rPr lang="en-US" dirty="0"/>
              <a:t> van de </a:t>
            </a:r>
            <a:r>
              <a:rPr lang="en-US" dirty="0" err="1"/>
              <a:t>OnClickListener</a:t>
            </a:r>
            <a:r>
              <a:rPr lang="en-US" dirty="0"/>
              <a:t> per View instance</a:t>
            </a:r>
          </a:p>
          <a:p>
            <a:pPr lvl="1"/>
            <a:endParaRPr lang="nl-BE" dirty="0"/>
          </a:p>
        </p:txBody>
      </p:sp>
      <p:sp>
        <p:nvSpPr>
          <p:cNvPr id="4" name="Tijdelijke aanduiding voor dianummer 3">
            <a:extLst>
              <a:ext uri="{FF2B5EF4-FFF2-40B4-BE49-F238E27FC236}">
                <a16:creationId xmlns:a16="http://schemas.microsoft.com/office/drawing/2014/main" id="{31CBBA78-77C7-47BA-AA5C-504BF706DFEC}"/>
              </a:ext>
            </a:extLst>
          </p:cNvPr>
          <p:cNvSpPr>
            <a:spLocks noGrp="1"/>
          </p:cNvSpPr>
          <p:nvPr>
            <p:ph type="sldNum" sz="quarter" idx="12"/>
          </p:nvPr>
        </p:nvSpPr>
        <p:spPr/>
        <p:txBody>
          <a:bodyPr/>
          <a:lstStyle/>
          <a:p>
            <a:fld id="{C1C4EF61-B41D-46AC-84C7-D79A9CA767CD}" type="slidenum">
              <a:rPr lang="nl-BE" smtClean="0"/>
              <a:pPr/>
              <a:t>16</a:t>
            </a:fld>
            <a:endParaRPr lang="nl-BE"/>
          </a:p>
        </p:txBody>
      </p:sp>
      <p:pic>
        <p:nvPicPr>
          <p:cNvPr id="6" name="Afbeelding 5">
            <a:extLst>
              <a:ext uri="{FF2B5EF4-FFF2-40B4-BE49-F238E27FC236}">
                <a16:creationId xmlns:a16="http://schemas.microsoft.com/office/drawing/2014/main" id="{52819A4C-AB94-419E-9D73-626D6E9D57B2}"/>
              </a:ext>
            </a:extLst>
          </p:cNvPr>
          <p:cNvPicPr>
            <a:picLocks noChangeAspect="1"/>
          </p:cNvPicPr>
          <p:nvPr/>
        </p:nvPicPr>
        <p:blipFill>
          <a:blip r:embed="rId3"/>
          <a:stretch>
            <a:fillRect/>
          </a:stretch>
        </p:blipFill>
        <p:spPr>
          <a:xfrm>
            <a:off x="2073728" y="2027086"/>
            <a:ext cx="6984274" cy="2236344"/>
          </a:xfrm>
          <a:prstGeom prst="rect">
            <a:avLst/>
          </a:prstGeom>
        </p:spPr>
      </p:pic>
      <p:pic>
        <p:nvPicPr>
          <p:cNvPr id="7" name="Afbeelding 6">
            <a:extLst>
              <a:ext uri="{FF2B5EF4-FFF2-40B4-BE49-F238E27FC236}">
                <a16:creationId xmlns:a16="http://schemas.microsoft.com/office/drawing/2014/main" id="{DDDD09A9-0E33-4EB1-B325-0DB1ED6BA287}"/>
              </a:ext>
            </a:extLst>
          </p:cNvPr>
          <p:cNvPicPr>
            <a:picLocks noChangeAspect="1"/>
          </p:cNvPicPr>
          <p:nvPr/>
        </p:nvPicPr>
        <p:blipFill>
          <a:blip r:embed="rId4"/>
          <a:stretch>
            <a:fillRect/>
          </a:stretch>
        </p:blipFill>
        <p:spPr>
          <a:xfrm>
            <a:off x="4548940" y="4278638"/>
            <a:ext cx="4997226" cy="1377791"/>
          </a:xfrm>
          <a:prstGeom prst="rect">
            <a:avLst/>
          </a:prstGeom>
        </p:spPr>
      </p:pic>
      <p:pic>
        <p:nvPicPr>
          <p:cNvPr id="8" name="Afbeelding 7">
            <a:extLst>
              <a:ext uri="{FF2B5EF4-FFF2-40B4-BE49-F238E27FC236}">
                <a16:creationId xmlns:a16="http://schemas.microsoft.com/office/drawing/2014/main" id="{50D87379-1B5D-4A7A-94D6-4A1621A508B5}"/>
              </a:ext>
            </a:extLst>
          </p:cNvPr>
          <p:cNvPicPr>
            <a:picLocks noChangeAspect="1"/>
          </p:cNvPicPr>
          <p:nvPr/>
        </p:nvPicPr>
        <p:blipFill>
          <a:blip r:embed="rId5"/>
          <a:stretch>
            <a:fillRect/>
          </a:stretch>
        </p:blipFill>
        <p:spPr>
          <a:xfrm>
            <a:off x="7362144" y="6011441"/>
            <a:ext cx="2562225" cy="552450"/>
          </a:xfrm>
          <a:prstGeom prst="rect">
            <a:avLst/>
          </a:prstGeom>
        </p:spPr>
      </p:pic>
    </p:spTree>
    <p:extLst>
      <p:ext uri="{BB962C8B-B14F-4D97-AF65-F5344CB8AC3E}">
        <p14:creationId xmlns:p14="http://schemas.microsoft.com/office/powerpoint/2010/main" val="129695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1FABC2-E5A8-4248-A9C3-9564175CF03F}"/>
              </a:ext>
            </a:extLst>
          </p:cNvPr>
          <p:cNvSpPr>
            <a:spLocks noGrp="1"/>
          </p:cNvSpPr>
          <p:nvPr>
            <p:ph type="title"/>
          </p:nvPr>
        </p:nvSpPr>
        <p:spPr/>
        <p:txBody>
          <a:bodyPr/>
          <a:lstStyle/>
          <a:p>
            <a:r>
              <a:rPr lang="nl-BE" dirty="0"/>
              <a:t>Activity - </a:t>
            </a:r>
            <a:r>
              <a:rPr lang="nl-BE" dirty="0" err="1"/>
              <a:t>Intent</a:t>
            </a:r>
            <a:r>
              <a:rPr lang="nl-BE" dirty="0"/>
              <a:t>	</a:t>
            </a:r>
          </a:p>
        </p:txBody>
      </p:sp>
      <p:sp>
        <p:nvSpPr>
          <p:cNvPr id="3" name="Tijdelijke aanduiding voor inhoud 2">
            <a:extLst>
              <a:ext uri="{FF2B5EF4-FFF2-40B4-BE49-F238E27FC236}">
                <a16:creationId xmlns:a16="http://schemas.microsoft.com/office/drawing/2014/main" id="{0C814216-44A7-429E-9022-010D6A66B8A6}"/>
              </a:ext>
            </a:extLst>
          </p:cNvPr>
          <p:cNvSpPr>
            <a:spLocks noGrp="1"/>
          </p:cNvSpPr>
          <p:nvPr>
            <p:ph idx="1"/>
          </p:nvPr>
        </p:nvSpPr>
        <p:spPr>
          <a:xfrm>
            <a:off x="609600" y="1238932"/>
            <a:ext cx="10959008" cy="5070388"/>
          </a:xfrm>
        </p:spPr>
        <p:txBody>
          <a:bodyPr/>
          <a:lstStyle/>
          <a:p>
            <a:r>
              <a:rPr lang="nl-BE" dirty="0"/>
              <a:t>Een activiteit stuurt een intentie uit om een andere activiteit op de voorgrond te brengen</a:t>
            </a:r>
          </a:p>
        </p:txBody>
      </p:sp>
      <p:sp>
        <p:nvSpPr>
          <p:cNvPr id="4" name="Tijdelijke aanduiding voor dianummer 3">
            <a:extLst>
              <a:ext uri="{FF2B5EF4-FFF2-40B4-BE49-F238E27FC236}">
                <a16:creationId xmlns:a16="http://schemas.microsoft.com/office/drawing/2014/main" id="{EA901F24-B555-4689-B7BC-35E761580757}"/>
              </a:ext>
            </a:extLst>
          </p:cNvPr>
          <p:cNvSpPr>
            <a:spLocks noGrp="1"/>
          </p:cNvSpPr>
          <p:nvPr>
            <p:ph type="sldNum" sz="quarter" idx="12"/>
          </p:nvPr>
        </p:nvSpPr>
        <p:spPr/>
        <p:txBody>
          <a:bodyPr/>
          <a:lstStyle/>
          <a:p>
            <a:fld id="{C1C4EF61-B41D-46AC-84C7-D79A9CA767CD}" type="slidenum">
              <a:rPr lang="nl-BE" smtClean="0"/>
              <a:pPr/>
              <a:t>17</a:t>
            </a:fld>
            <a:endParaRPr lang="nl-BE"/>
          </a:p>
        </p:txBody>
      </p:sp>
      <p:pic>
        <p:nvPicPr>
          <p:cNvPr id="5" name="Afbeelding 4">
            <a:extLst>
              <a:ext uri="{FF2B5EF4-FFF2-40B4-BE49-F238E27FC236}">
                <a16:creationId xmlns:a16="http://schemas.microsoft.com/office/drawing/2014/main" id="{86074CD4-33C0-4612-8097-CF107E4E3B26}"/>
              </a:ext>
            </a:extLst>
          </p:cNvPr>
          <p:cNvPicPr>
            <a:picLocks noChangeAspect="1"/>
          </p:cNvPicPr>
          <p:nvPr/>
        </p:nvPicPr>
        <p:blipFill>
          <a:blip r:embed="rId3"/>
          <a:stretch>
            <a:fillRect/>
          </a:stretch>
        </p:blipFill>
        <p:spPr>
          <a:xfrm>
            <a:off x="8597112" y="2107300"/>
            <a:ext cx="2652630" cy="4706279"/>
          </a:xfrm>
          <a:prstGeom prst="rect">
            <a:avLst/>
          </a:prstGeom>
        </p:spPr>
      </p:pic>
      <p:pic>
        <p:nvPicPr>
          <p:cNvPr id="6" name="Afbeelding 5">
            <a:extLst>
              <a:ext uri="{FF2B5EF4-FFF2-40B4-BE49-F238E27FC236}">
                <a16:creationId xmlns:a16="http://schemas.microsoft.com/office/drawing/2014/main" id="{543E28C5-4F7D-4F6D-8B01-E5B017CB3258}"/>
              </a:ext>
            </a:extLst>
          </p:cNvPr>
          <p:cNvPicPr>
            <a:picLocks noChangeAspect="1"/>
          </p:cNvPicPr>
          <p:nvPr/>
        </p:nvPicPr>
        <p:blipFill>
          <a:blip r:embed="rId4"/>
          <a:stretch>
            <a:fillRect/>
          </a:stretch>
        </p:blipFill>
        <p:spPr>
          <a:xfrm>
            <a:off x="1564538" y="2105930"/>
            <a:ext cx="2662737" cy="4707649"/>
          </a:xfrm>
          <a:prstGeom prst="rect">
            <a:avLst/>
          </a:prstGeom>
        </p:spPr>
      </p:pic>
      <p:cxnSp>
        <p:nvCxnSpPr>
          <p:cNvPr id="8" name="Rechte verbindingslijn met pijl 7">
            <a:extLst>
              <a:ext uri="{FF2B5EF4-FFF2-40B4-BE49-F238E27FC236}">
                <a16:creationId xmlns:a16="http://schemas.microsoft.com/office/drawing/2014/main" id="{12DDAD74-D1E5-4B7E-BE99-74DF6EE4A856}"/>
              </a:ext>
            </a:extLst>
          </p:cNvPr>
          <p:cNvCxnSpPr/>
          <p:nvPr/>
        </p:nvCxnSpPr>
        <p:spPr>
          <a:xfrm>
            <a:off x="4376057" y="3991879"/>
            <a:ext cx="3969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5C401AEB-434A-4891-979B-AEA490C69B9C}"/>
              </a:ext>
            </a:extLst>
          </p:cNvPr>
          <p:cNvSpPr txBox="1"/>
          <p:nvPr/>
        </p:nvSpPr>
        <p:spPr>
          <a:xfrm>
            <a:off x="4646429" y="3269399"/>
            <a:ext cx="3380015" cy="646331"/>
          </a:xfrm>
          <a:prstGeom prst="rect">
            <a:avLst/>
          </a:prstGeom>
          <a:noFill/>
          <a:ln>
            <a:solidFill>
              <a:srgbClr val="60B5BE"/>
            </a:solidFill>
          </a:ln>
        </p:spPr>
        <p:txBody>
          <a:bodyPr wrap="square" rtlCol="0">
            <a:spAutoFit/>
          </a:bodyPr>
          <a:lstStyle/>
          <a:p>
            <a:pPr algn="l"/>
            <a:r>
              <a:rPr lang="nl-BE" dirty="0">
                <a:latin typeface="+mn-lt"/>
              </a:rPr>
              <a:t>INTENT : op te starten </a:t>
            </a:r>
            <a:r>
              <a:rPr lang="nl-BE" dirty="0" err="1">
                <a:latin typeface="+mn-lt"/>
              </a:rPr>
              <a:t>activity</a:t>
            </a:r>
            <a:r>
              <a:rPr lang="nl-BE" dirty="0">
                <a:latin typeface="+mn-lt"/>
              </a:rPr>
              <a:t> + extra data</a:t>
            </a:r>
          </a:p>
        </p:txBody>
      </p:sp>
      <p:cxnSp>
        <p:nvCxnSpPr>
          <p:cNvPr id="11" name="Rechte verbindingslijn met pijl 10">
            <a:extLst>
              <a:ext uri="{FF2B5EF4-FFF2-40B4-BE49-F238E27FC236}">
                <a16:creationId xmlns:a16="http://schemas.microsoft.com/office/drawing/2014/main" id="{65C9D37F-2F84-4BD6-9AB7-EBCB35682CE1}"/>
              </a:ext>
            </a:extLst>
          </p:cNvPr>
          <p:cNvCxnSpPr/>
          <p:nvPr/>
        </p:nvCxnSpPr>
        <p:spPr>
          <a:xfrm flipH="1">
            <a:off x="4227276" y="6592908"/>
            <a:ext cx="4359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2E3E1784-0E72-4E0A-910E-9F897087E80C}"/>
              </a:ext>
            </a:extLst>
          </p:cNvPr>
          <p:cNvSpPr txBox="1"/>
          <p:nvPr/>
        </p:nvSpPr>
        <p:spPr>
          <a:xfrm>
            <a:off x="4797943" y="6142109"/>
            <a:ext cx="3076985" cy="369332"/>
          </a:xfrm>
          <a:prstGeom prst="rect">
            <a:avLst/>
          </a:prstGeom>
          <a:noFill/>
          <a:ln>
            <a:solidFill>
              <a:srgbClr val="60B5BE"/>
            </a:solidFill>
          </a:ln>
        </p:spPr>
        <p:txBody>
          <a:bodyPr wrap="square" rtlCol="0">
            <a:spAutoFit/>
          </a:bodyPr>
          <a:lstStyle/>
          <a:p>
            <a:pPr algn="l"/>
            <a:r>
              <a:rPr lang="nl-BE" dirty="0">
                <a:latin typeface="+mn-lt"/>
              </a:rPr>
              <a:t>BACK: Resume eerste </a:t>
            </a:r>
            <a:r>
              <a:rPr lang="nl-BE" dirty="0" err="1">
                <a:latin typeface="+mn-lt"/>
              </a:rPr>
              <a:t>activity</a:t>
            </a:r>
            <a:endParaRPr lang="nl-BE" dirty="0">
              <a:latin typeface="+mn-lt"/>
            </a:endParaRPr>
          </a:p>
        </p:txBody>
      </p:sp>
      <p:pic>
        <p:nvPicPr>
          <p:cNvPr id="13" name="Afbeelding 12">
            <a:extLst>
              <a:ext uri="{FF2B5EF4-FFF2-40B4-BE49-F238E27FC236}">
                <a16:creationId xmlns:a16="http://schemas.microsoft.com/office/drawing/2014/main" id="{CFF130AC-5786-410C-AA4F-5CB73C8F7923}"/>
              </a:ext>
            </a:extLst>
          </p:cNvPr>
          <p:cNvPicPr>
            <a:picLocks noChangeAspect="1"/>
          </p:cNvPicPr>
          <p:nvPr/>
        </p:nvPicPr>
        <p:blipFill>
          <a:blip r:embed="rId5"/>
          <a:stretch>
            <a:fillRect/>
          </a:stretch>
        </p:blipFill>
        <p:spPr>
          <a:xfrm>
            <a:off x="5800967" y="404205"/>
            <a:ext cx="5811149" cy="518422"/>
          </a:xfrm>
          <a:prstGeom prst="rect">
            <a:avLst/>
          </a:prstGeom>
        </p:spPr>
      </p:pic>
    </p:spTree>
    <p:extLst>
      <p:ext uri="{BB962C8B-B14F-4D97-AF65-F5344CB8AC3E}">
        <p14:creationId xmlns:p14="http://schemas.microsoft.com/office/powerpoint/2010/main" val="3692962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594B03-A5A2-4EA2-9E6D-8C8C7C702CCB}"/>
              </a:ext>
            </a:extLst>
          </p:cNvPr>
          <p:cNvSpPr>
            <a:spLocks noGrp="1"/>
          </p:cNvSpPr>
          <p:nvPr>
            <p:ph type="title"/>
          </p:nvPr>
        </p:nvSpPr>
        <p:spPr/>
        <p:txBody>
          <a:bodyPr/>
          <a:lstStyle/>
          <a:p>
            <a:r>
              <a:rPr lang="nl-BE" dirty="0"/>
              <a:t>Activity - </a:t>
            </a:r>
            <a:r>
              <a:rPr lang="nl-BE" dirty="0" err="1"/>
              <a:t>Intent</a:t>
            </a:r>
            <a:endParaRPr lang="nl-BE" dirty="0"/>
          </a:p>
        </p:txBody>
      </p:sp>
      <p:sp>
        <p:nvSpPr>
          <p:cNvPr id="3" name="Tijdelijke aanduiding voor inhoud 2">
            <a:extLst>
              <a:ext uri="{FF2B5EF4-FFF2-40B4-BE49-F238E27FC236}">
                <a16:creationId xmlns:a16="http://schemas.microsoft.com/office/drawing/2014/main" id="{E4EF9D7F-C588-4614-848F-D08F41158DF8}"/>
              </a:ext>
            </a:extLst>
          </p:cNvPr>
          <p:cNvSpPr>
            <a:spLocks noGrp="1"/>
          </p:cNvSpPr>
          <p:nvPr>
            <p:ph idx="1"/>
          </p:nvPr>
        </p:nvSpPr>
        <p:spPr/>
        <p:txBody>
          <a:bodyPr/>
          <a:lstStyle/>
          <a:p>
            <a:r>
              <a:rPr lang="nl-BE" dirty="0"/>
              <a:t>Activity 1</a:t>
            </a:r>
          </a:p>
          <a:p>
            <a:endParaRPr lang="nl-BE" dirty="0"/>
          </a:p>
          <a:p>
            <a:endParaRPr lang="nl-BE" dirty="0"/>
          </a:p>
          <a:p>
            <a:endParaRPr lang="nl-BE" dirty="0"/>
          </a:p>
          <a:p>
            <a:endParaRPr lang="nl-BE" dirty="0"/>
          </a:p>
          <a:p>
            <a:endParaRPr lang="nl-BE" dirty="0"/>
          </a:p>
          <a:p>
            <a:r>
              <a:rPr lang="nl-BE" dirty="0"/>
              <a:t>Activity 2</a:t>
            </a:r>
          </a:p>
        </p:txBody>
      </p:sp>
      <p:sp>
        <p:nvSpPr>
          <p:cNvPr id="4" name="Tijdelijke aanduiding voor dianummer 3">
            <a:extLst>
              <a:ext uri="{FF2B5EF4-FFF2-40B4-BE49-F238E27FC236}">
                <a16:creationId xmlns:a16="http://schemas.microsoft.com/office/drawing/2014/main" id="{A0B2B891-9AB4-4711-9677-E64329054517}"/>
              </a:ext>
            </a:extLst>
          </p:cNvPr>
          <p:cNvSpPr>
            <a:spLocks noGrp="1"/>
          </p:cNvSpPr>
          <p:nvPr>
            <p:ph type="sldNum" sz="quarter" idx="12"/>
          </p:nvPr>
        </p:nvSpPr>
        <p:spPr/>
        <p:txBody>
          <a:bodyPr/>
          <a:lstStyle/>
          <a:p>
            <a:fld id="{C1C4EF61-B41D-46AC-84C7-D79A9CA767CD}" type="slidenum">
              <a:rPr lang="nl-BE" smtClean="0"/>
              <a:pPr/>
              <a:t>18</a:t>
            </a:fld>
            <a:endParaRPr lang="nl-BE"/>
          </a:p>
        </p:txBody>
      </p:sp>
      <p:pic>
        <p:nvPicPr>
          <p:cNvPr id="5" name="Afbeelding 4">
            <a:extLst>
              <a:ext uri="{FF2B5EF4-FFF2-40B4-BE49-F238E27FC236}">
                <a16:creationId xmlns:a16="http://schemas.microsoft.com/office/drawing/2014/main" id="{D16FB028-C45F-4F82-B728-F094B454BBA6}"/>
              </a:ext>
            </a:extLst>
          </p:cNvPr>
          <p:cNvPicPr>
            <a:picLocks noChangeAspect="1"/>
          </p:cNvPicPr>
          <p:nvPr/>
        </p:nvPicPr>
        <p:blipFill>
          <a:blip r:embed="rId2"/>
          <a:stretch>
            <a:fillRect/>
          </a:stretch>
        </p:blipFill>
        <p:spPr>
          <a:xfrm>
            <a:off x="3110604" y="1238932"/>
            <a:ext cx="7446559" cy="2112684"/>
          </a:xfrm>
          <a:prstGeom prst="rect">
            <a:avLst/>
          </a:prstGeom>
        </p:spPr>
      </p:pic>
      <p:pic>
        <p:nvPicPr>
          <p:cNvPr id="6" name="Afbeelding 5">
            <a:extLst>
              <a:ext uri="{FF2B5EF4-FFF2-40B4-BE49-F238E27FC236}">
                <a16:creationId xmlns:a16="http://schemas.microsoft.com/office/drawing/2014/main" id="{E699881F-E0E1-4BD7-9FFE-2518AE3D8F90}"/>
              </a:ext>
            </a:extLst>
          </p:cNvPr>
          <p:cNvPicPr>
            <a:picLocks noChangeAspect="1"/>
          </p:cNvPicPr>
          <p:nvPr/>
        </p:nvPicPr>
        <p:blipFill>
          <a:blip r:embed="rId3"/>
          <a:stretch>
            <a:fillRect/>
          </a:stretch>
        </p:blipFill>
        <p:spPr>
          <a:xfrm>
            <a:off x="3110604" y="3973692"/>
            <a:ext cx="7446559" cy="2884308"/>
          </a:xfrm>
          <a:prstGeom prst="rect">
            <a:avLst/>
          </a:prstGeom>
        </p:spPr>
      </p:pic>
    </p:spTree>
    <p:extLst>
      <p:ext uri="{BB962C8B-B14F-4D97-AF65-F5344CB8AC3E}">
        <p14:creationId xmlns:p14="http://schemas.microsoft.com/office/powerpoint/2010/main" val="154587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944B05-1689-480F-B952-E1CDD1B185FE}"/>
              </a:ext>
            </a:extLst>
          </p:cNvPr>
          <p:cNvSpPr>
            <a:spLocks noGrp="1"/>
          </p:cNvSpPr>
          <p:nvPr>
            <p:ph type="title"/>
          </p:nvPr>
        </p:nvSpPr>
        <p:spPr/>
        <p:txBody>
          <a:bodyPr/>
          <a:lstStyle/>
          <a:p>
            <a:r>
              <a:rPr lang="nl-BE" dirty="0"/>
              <a:t>De mobile resource uitdaging</a:t>
            </a:r>
          </a:p>
        </p:txBody>
      </p:sp>
      <p:sp>
        <p:nvSpPr>
          <p:cNvPr id="3" name="Tijdelijke aanduiding voor inhoud 2">
            <a:extLst>
              <a:ext uri="{FF2B5EF4-FFF2-40B4-BE49-F238E27FC236}">
                <a16:creationId xmlns:a16="http://schemas.microsoft.com/office/drawing/2014/main" id="{1B40EAA0-B348-4FEF-AB1E-2CB9D6E1ED10}"/>
              </a:ext>
            </a:extLst>
          </p:cNvPr>
          <p:cNvSpPr>
            <a:spLocks noGrp="1"/>
          </p:cNvSpPr>
          <p:nvPr>
            <p:ph idx="1"/>
          </p:nvPr>
        </p:nvSpPr>
        <p:spPr/>
        <p:txBody>
          <a:bodyPr/>
          <a:lstStyle/>
          <a:p>
            <a:r>
              <a:rPr lang="nl-BE" dirty="0"/>
              <a:t>De mobile resource uitdaging</a:t>
            </a:r>
          </a:p>
          <a:p>
            <a:pPr lvl="1"/>
            <a:r>
              <a:rPr lang="nl-BE" dirty="0"/>
              <a:t>Het beheer van resources op mobile </a:t>
            </a:r>
            <a:r>
              <a:rPr lang="nl-BE" dirty="0" err="1"/>
              <a:t>devices</a:t>
            </a:r>
            <a:r>
              <a:rPr lang="nl-BE" dirty="0"/>
              <a:t> is belangrijker dan op andere OS</a:t>
            </a:r>
          </a:p>
          <a:p>
            <a:pPr lvl="2"/>
            <a:r>
              <a:rPr lang="nl-BE" dirty="0"/>
              <a:t>Resources zijn vrij beperkt</a:t>
            </a:r>
          </a:p>
          <a:p>
            <a:pPr lvl="3"/>
            <a:r>
              <a:rPr lang="nl-BE" dirty="0"/>
              <a:t>Geheugen</a:t>
            </a:r>
          </a:p>
          <a:p>
            <a:pPr lvl="3"/>
            <a:r>
              <a:rPr lang="nl-BE" dirty="0"/>
              <a:t>Power management</a:t>
            </a:r>
          </a:p>
        </p:txBody>
      </p:sp>
      <p:sp>
        <p:nvSpPr>
          <p:cNvPr id="4" name="Tijdelijke aanduiding voor dianummer 3">
            <a:extLst>
              <a:ext uri="{FF2B5EF4-FFF2-40B4-BE49-F238E27FC236}">
                <a16:creationId xmlns:a16="http://schemas.microsoft.com/office/drawing/2014/main" id="{71D8637E-6C62-4348-8F66-B8DD265E205C}"/>
              </a:ext>
            </a:extLst>
          </p:cNvPr>
          <p:cNvSpPr>
            <a:spLocks noGrp="1"/>
          </p:cNvSpPr>
          <p:nvPr>
            <p:ph type="sldNum" sz="quarter" idx="12"/>
          </p:nvPr>
        </p:nvSpPr>
        <p:spPr/>
        <p:txBody>
          <a:bodyPr/>
          <a:lstStyle/>
          <a:p>
            <a:fld id="{C1C4EF61-B41D-46AC-84C7-D79A9CA767CD}" type="slidenum">
              <a:rPr lang="nl-BE" smtClean="0"/>
              <a:pPr/>
              <a:t>19</a:t>
            </a:fld>
            <a:endParaRPr lang="nl-BE"/>
          </a:p>
        </p:txBody>
      </p:sp>
    </p:spTree>
    <p:extLst>
      <p:ext uri="{BB962C8B-B14F-4D97-AF65-F5344CB8AC3E}">
        <p14:creationId xmlns:p14="http://schemas.microsoft.com/office/powerpoint/2010/main" val="115671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2EBA9F-A7EE-4DE7-85E3-62A7DAA63EED}"/>
              </a:ext>
            </a:extLst>
          </p:cNvPr>
          <p:cNvSpPr>
            <a:spLocks noGrp="1"/>
          </p:cNvSpPr>
          <p:nvPr>
            <p:ph type="title"/>
          </p:nvPr>
        </p:nvSpPr>
        <p:spPr/>
        <p:txBody>
          <a:bodyPr/>
          <a:lstStyle/>
          <a:p>
            <a:r>
              <a:rPr lang="nl-BE" dirty="0"/>
              <a:t>Inhoud</a:t>
            </a:r>
          </a:p>
        </p:txBody>
      </p:sp>
      <p:sp>
        <p:nvSpPr>
          <p:cNvPr id="3" name="Tijdelijke aanduiding voor inhoud 2">
            <a:extLst>
              <a:ext uri="{FF2B5EF4-FFF2-40B4-BE49-F238E27FC236}">
                <a16:creationId xmlns:a16="http://schemas.microsoft.com/office/drawing/2014/main" id="{DC379077-286A-4799-A45C-75646465E6C0}"/>
              </a:ext>
            </a:extLst>
          </p:cNvPr>
          <p:cNvSpPr>
            <a:spLocks noGrp="1"/>
          </p:cNvSpPr>
          <p:nvPr>
            <p:ph idx="1"/>
          </p:nvPr>
        </p:nvSpPr>
        <p:spPr/>
        <p:txBody>
          <a:bodyPr/>
          <a:lstStyle/>
          <a:p>
            <a:r>
              <a:rPr lang="nl-BE" dirty="0"/>
              <a:t>Onderdelen van een Android app</a:t>
            </a:r>
          </a:p>
          <a:p>
            <a:r>
              <a:rPr lang="nl-BE" dirty="0"/>
              <a:t>Activity</a:t>
            </a:r>
          </a:p>
          <a:p>
            <a:pPr lvl="1"/>
            <a:r>
              <a:rPr lang="nl-BE" dirty="0"/>
              <a:t>Manifest</a:t>
            </a:r>
          </a:p>
          <a:p>
            <a:pPr lvl="1"/>
            <a:r>
              <a:rPr lang="nl-BE" dirty="0" err="1"/>
              <a:t>Layout</a:t>
            </a:r>
            <a:endParaRPr lang="nl-BE" dirty="0"/>
          </a:p>
          <a:p>
            <a:pPr lvl="1"/>
            <a:r>
              <a:rPr lang="nl-BE" dirty="0"/>
              <a:t>Java class</a:t>
            </a:r>
          </a:p>
          <a:p>
            <a:r>
              <a:rPr lang="nl-BE" dirty="0"/>
              <a:t>Eventhandling</a:t>
            </a:r>
          </a:p>
          <a:p>
            <a:r>
              <a:rPr lang="nl-BE" dirty="0" err="1"/>
              <a:t>Intent</a:t>
            </a:r>
            <a:endParaRPr lang="nl-BE" dirty="0"/>
          </a:p>
          <a:p>
            <a:r>
              <a:rPr lang="nl-BE" dirty="0"/>
              <a:t>Application life </a:t>
            </a:r>
            <a:r>
              <a:rPr lang="nl-BE" dirty="0" err="1"/>
              <a:t>cycle</a:t>
            </a:r>
            <a:endParaRPr lang="nl-BE" dirty="0"/>
          </a:p>
          <a:p>
            <a:r>
              <a:rPr lang="nl-BE" dirty="0" err="1"/>
              <a:t>Saving</a:t>
            </a:r>
            <a:r>
              <a:rPr lang="nl-BE" dirty="0"/>
              <a:t> en </a:t>
            </a:r>
            <a:r>
              <a:rPr lang="nl-BE" dirty="0" err="1"/>
              <a:t>restoring</a:t>
            </a:r>
            <a:r>
              <a:rPr lang="nl-BE" dirty="0"/>
              <a:t> state</a:t>
            </a:r>
          </a:p>
        </p:txBody>
      </p:sp>
      <p:sp>
        <p:nvSpPr>
          <p:cNvPr id="4" name="Tijdelijke aanduiding voor dianummer 3">
            <a:extLst>
              <a:ext uri="{FF2B5EF4-FFF2-40B4-BE49-F238E27FC236}">
                <a16:creationId xmlns:a16="http://schemas.microsoft.com/office/drawing/2014/main" id="{8F6596FD-1A24-44DC-96B7-09BB42ACCF0E}"/>
              </a:ext>
            </a:extLst>
          </p:cNvPr>
          <p:cNvSpPr>
            <a:spLocks noGrp="1"/>
          </p:cNvSpPr>
          <p:nvPr>
            <p:ph type="sldNum" sz="quarter" idx="12"/>
          </p:nvPr>
        </p:nvSpPr>
        <p:spPr/>
        <p:txBody>
          <a:bodyPr/>
          <a:lstStyle/>
          <a:p>
            <a:fld id="{C1C4EF61-B41D-46AC-84C7-D79A9CA767CD}" type="slidenum">
              <a:rPr lang="nl-BE" smtClean="0"/>
              <a:pPr/>
              <a:t>2</a:t>
            </a:fld>
            <a:endParaRPr lang="nl-BE"/>
          </a:p>
        </p:txBody>
      </p:sp>
    </p:spTree>
    <p:extLst>
      <p:ext uri="{BB962C8B-B14F-4D97-AF65-F5344CB8AC3E}">
        <p14:creationId xmlns:p14="http://schemas.microsoft.com/office/powerpoint/2010/main" val="2655320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6F9094-3B2F-4F72-B7C7-CF4E300A1F32}"/>
              </a:ext>
            </a:extLst>
          </p:cNvPr>
          <p:cNvSpPr>
            <a:spLocks noGrp="1"/>
          </p:cNvSpPr>
          <p:nvPr>
            <p:ph type="title"/>
          </p:nvPr>
        </p:nvSpPr>
        <p:spPr/>
        <p:txBody>
          <a:bodyPr/>
          <a:lstStyle/>
          <a:p>
            <a:r>
              <a:rPr lang="nl-BE"/>
              <a:t>De mobile resource uitdaging</a:t>
            </a:r>
            <a:endParaRPr lang="nl-BE" dirty="0"/>
          </a:p>
        </p:txBody>
      </p:sp>
      <p:sp>
        <p:nvSpPr>
          <p:cNvPr id="3" name="Tijdelijke aanduiding voor inhoud 2">
            <a:extLst>
              <a:ext uri="{FF2B5EF4-FFF2-40B4-BE49-F238E27FC236}">
                <a16:creationId xmlns:a16="http://schemas.microsoft.com/office/drawing/2014/main" id="{107A41DE-D6A6-4BCC-9DF4-453176A54CD3}"/>
              </a:ext>
            </a:extLst>
          </p:cNvPr>
          <p:cNvSpPr>
            <a:spLocks noGrp="1"/>
          </p:cNvSpPr>
          <p:nvPr>
            <p:ph idx="1"/>
          </p:nvPr>
        </p:nvSpPr>
        <p:spPr>
          <a:xfrm>
            <a:off x="609600" y="1238932"/>
            <a:ext cx="10959008" cy="5070388"/>
          </a:xfrm>
        </p:spPr>
        <p:txBody>
          <a:bodyPr/>
          <a:lstStyle/>
          <a:p>
            <a:r>
              <a:rPr lang="nl-BE" dirty="0"/>
              <a:t>Traditional resource management</a:t>
            </a:r>
          </a:p>
          <a:p>
            <a:pPr lvl="1"/>
            <a:r>
              <a:rPr lang="en-US" dirty="0"/>
              <a:t>Resource lifetime </a:t>
            </a:r>
            <a:r>
              <a:rPr lang="en-US" dirty="0" err="1"/>
              <a:t>gelinkt</a:t>
            </a:r>
            <a:r>
              <a:rPr lang="en-US" dirty="0"/>
              <a:t> </a:t>
            </a:r>
            <a:r>
              <a:rPr lang="en-US" dirty="0" err="1"/>
              <a:t>aan</a:t>
            </a:r>
            <a:r>
              <a:rPr lang="en-US" dirty="0"/>
              <a:t> het </a:t>
            </a:r>
            <a:r>
              <a:rPr lang="en-US" dirty="0" err="1"/>
              <a:t>proces</a:t>
            </a:r>
            <a:r>
              <a:rPr lang="en-US" dirty="0"/>
              <a:t>/thread</a:t>
            </a:r>
          </a:p>
          <a:p>
            <a:pPr lvl="1"/>
            <a:r>
              <a:rPr lang="en-US" dirty="0"/>
              <a:t>De resources </a:t>
            </a:r>
            <a:r>
              <a:rPr lang="en-US" dirty="0" err="1"/>
              <a:t>worden</a:t>
            </a:r>
            <a:r>
              <a:rPr lang="en-US" dirty="0"/>
              <a:t> </a:t>
            </a:r>
            <a:r>
              <a:rPr lang="en-US" dirty="0" err="1"/>
              <a:t>vastgehouden</a:t>
            </a:r>
            <a:r>
              <a:rPr lang="en-US" dirty="0"/>
              <a:t> </a:t>
            </a:r>
            <a:r>
              <a:rPr lang="en-US" dirty="0" err="1"/>
              <a:t>zelf</a:t>
            </a:r>
            <a:r>
              <a:rPr lang="en-US" dirty="0"/>
              <a:t> </a:t>
            </a:r>
            <a:r>
              <a:rPr lang="en-US" dirty="0" err="1"/>
              <a:t>als</a:t>
            </a:r>
            <a:r>
              <a:rPr lang="en-US" dirty="0"/>
              <a:t> de </a:t>
            </a:r>
            <a:r>
              <a:rPr lang="en-US" dirty="0" err="1"/>
              <a:t>applicatie</a:t>
            </a:r>
            <a:r>
              <a:rPr lang="en-US" dirty="0"/>
              <a:t> </a:t>
            </a:r>
            <a:r>
              <a:rPr lang="en-US" dirty="0" err="1"/>
              <a:t>niet</a:t>
            </a:r>
            <a:r>
              <a:rPr lang="en-US" dirty="0"/>
              <a:t> </a:t>
            </a:r>
            <a:r>
              <a:rPr lang="en-US" dirty="0" err="1"/>
              <a:t>actief</a:t>
            </a:r>
            <a:r>
              <a:rPr lang="en-US" dirty="0"/>
              <a:t> is</a:t>
            </a:r>
            <a:endParaRPr lang="nl-BE" dirty="0"/>
          </a:p>
          <a:p>
            <a:pPr lvl="1"/>
            <a:endParaRPr lang="nl-BE" dirty="0"/>
          </a:p>
          <a:p>
            <a:pPr lvl="1"/>
            <a:endParaRPr lang="nl-BE" dirty="0"/>
          </a:p>
        </p:txBody>
      </p:sp>
      <p:sp>
        <p:nvSpPr>
          <p:cNvPr id="4" name="Tijdelijke aanduiding voor dianummer 3">
            <a:extLst>
              <a:ext uri="{FF2B5EF4-FFF2-40B4-BE49-F238E27FC236}">
                <a16:creationId xmlns:a16="http://schemas.microsoft.com/office/drawing/2014/main" id="{5A8B6570-A04C-4C34-8C0C-3385441B9A55}"/>
              </a:ext>
            </a:extLst>
          </p:cNvPr>
          <p:cNvSpPr>
            <a:spLocks noGrp="1"/>
          </p:cNvSpPr>
          <p:nvPr>
            <p:ph type="sldNum" sz="quarter" idx="12"/>
          </p:nvPr>
        </p:nvSpPr>
        <p:spPr/>
        <p:txBody>
          <a:bodyPr/>
          <a:lstStyle/>
          <a:p>
            <a:fld id="{C1C4EF61-B41D-46AC-84C7-D79A9CA767CD}" type="slidenum">
              <a:rPr lang="nl-BE" smtClean="0"/>
              <a:pPr/>
              <a:t>20</a:t>
            </a:fld>
            <a:endParaRPr lang="nl-BE"/>
          </a:p>
        </p:txBody>
      </p:sp>
    </p:spTree>
    <p:extLst>
      <p:ext uri="{BB962C8B-B14F-4D97-AF65-F5344CB8AC3E}">
        <p14:creationId xmlns:p14="http://schemas.microsoft.com/office/powerpoint/2010/main" val="1217309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90D71-5A26-47F2-8017-E07E67507513}"/>
              </a:ext>
            </a:extLst>
          </p:cNvPr>
          <p:cNvSpPr>
            <a:spLocks noGrp="1"/>
          </p:cNvSpPr>
          <p:nvPr>
            <p:ph type="title"/>
          </p:nvPr>
        </p:nvSpPr>
        <p:spPr/>
        <p:txBody>
          <a:bodyPr/>
          <a:lstStyle/>
          <a:p>
            <a:r>
              <a:rPr lang="nl-BE"/>
              <a:t>De mobile resource uitdaging</a:t>
            </a:r>
            <a:endParaRPr lang="nl-BE" dirty="0"/>
          </a:p>
        </p:txBody>
      </p:sp>
      <p:sp>
        <p:nvSpPr>
          <p:cNvPr id="3" name="Tijdelijke aanduiding voor inhoud 2">
            <a:extLst>
              <a:ext uri="{FF2B5EF4-FFF2-40B4-BE49-F238E27FC236}">
                <a16:creationId xmlns:a16="http://schemas.microsoft.com/office/drawing/2014/main" id="{ACCCC4E4-B3AB-41BE-BB9B-730CF7427E55}"/>
              </a:ext>
            </a:extLst>
          </p:cNvPr>
          <p:cNvSpPr>
            <a:spLocks noGrp="1"/>
          </p:cNvSpPr>
          <p:nvPr>
            <p:ph idx="1"/>
          </p:nvPr>
        </p:nvSpPr>
        <p:spPr/>
        <p:txBody>
          <a:bodyPr>
            <a:normAutofit/>
          </a:bodyPr>
          <a:lstStyle/>
          <a:p>
            <a:r>
              <a:rPr lang="nl-BE" dirty="0"/>
              <a:t>Android resource management</a:t>
            </a:r>
          </a:p>
          <a:p>
            <a:pPr lvl="1"/>
            <a:r>
              <a:rPr lang="nl-BE" dirty="0"/>
              <a:t>Gekoppeld aan de gebruikers interactie</a:t>
            </a:r>
          </a:p>
          <a:p>
            <a:pPr lvl="1"/>
            <a:r>
              <a:rPr lang="nl-BE" dirty="0"/>
              <a:t>Een activiteit heeft recht op middelen als de gebruiker ermee </a:t>
            </a:r>
            <a:r>
              <a:rPr lang="nl-BE" dirty="0" err="1"/>
              <a:t>interageert</a:t>
            </a:r>
            <a:endParaRPr lang="en-US" dirty="0"/>
          </a:p>
          <a:p>
            <a:pPr lvl="2"/>
            <a:r>
              <a:rPr lang="en-US" dirty="0" err="1"/>
              <a:t>Een</a:t>
            </a:r>
            <a:r>
              <a:rPr lang="en-US" dirty="0"/>
              <a:t> activity </a:t>
            </a:r>
            <a:r>
              <a:rPr lang="en-US" dirty="0" err="1"/>
              <a:t>verliest</a:t>
            </a:r>
            <a:r>
              <a:rPr lang="en-US" dirty="0"/>
              <a:t> het </a:t>
            </a:r>
            <a:r>
              <a:rPr lang="en-US" dirty="0" err="1"/>
              <a:t>recht</a:t>
            </a:r>
            <a:r>
              <a:rPr lang="en-US" dirty="0"/>
              <a:t> op CPU </a:t>
            </a:r>
            <a:r>
              <a:rPr lang="en-US" dirty="0" err="1"/>
              <a:t>als</a:t>
            </a:r>
            <a:r>
              <a:rPr lang="en-US" dirty="0"/>
              <a:t> de </a:t>
            </a:r>
            <a:r>
              <a:rPr lang="en-US" dirty="0" err="1"/>
              <a:t>gebruiker</a:t>
            </a:r>
            <a:r>
              <a:rPr lang="en-US" dirty="0"/>
              <a:t> </a:t>
            </a:r>
            <a:r>
              <a:rPr lang="en-US" dirty="0" err="1"/>
              <a:t>naar</a:t>
            </a:r>
            <a:r>
              <a:rPr lang="en-US" dirty="0"/>
              <a:t> </a:t>
            </a:r>
            <a:r>
              <a:rPr lang="en-US" dirty="0" err="1"/>
              <a:t>een</a:t>
            </a:r>
            <a:r>
              <a:rPr lang="en-US" dirty="0"/>
              <a:t> </a:t>
            </a:r>
            <a:r>
              <a:rPr lang="en-US" dirty="0" err="1"/>
              <a:t>andere</a:t>
            </a:r>
            <a:r>
              <a:rPr lang="en-US" dirty="0"/>
              <a:t> activity </a:t>
            </a:r>
            <a:r>
              <a:rPr lang="en-US" dirty="0" err="1"/>
              <a:t>gaat</a:t>
            </a:r>
            <a:endParaRPr lang="en-US" dirty="0"/>
          </a:p>
          <a:p>
            <a:pPr lvl="2"/>
            <a:r>
              <a:rPr lang="en-US" dirty="0" err="1"/>
              <a:t>Een</a:t>
            </a:r>
            <a:r>
              <a:rPr lang="en-US" dirty="0"/>
              <a:t> activity </a:t>
            </a:r>
            <a:r>
              <a:rPr lang="en-US" dirty="0" err="1"/>
              <a:t>kan</a:t>
            </a:r>
            <a:r>
              <a:rPr lang="en-US" dirty="0"/>
              <a:t> </a:t>
            </a:r>
            <a:r>
              <a:rPr lang="en-US" dirty="0" err="1"/>
              <a:t>zijn</a:t>
            </a:r>
            <a:r>
              <a:rPr lang="en-US" dirty="0"/>
              <a:t> memory resources </a:t>
            </a:r>
            <a:r>
              <a:rPr lang="en-US" dirty="0" err="1"/>
              <a:t>verliezen</a:t>
            </a:r>
            <a:r>
              <a:rPr lang="en-US" dirty="0"/>
              <a:t> </a:t>
            </a:r>
            <a:r>
              <a:rPr lang="en-US" dirty="0" err="1"/>
              <a:t>als</a:t>
            </a:r>
            <a:r>
              <a:rPr lang="en-US" dirty="0"/>
              <a:t> de </a:t>
            </a:r>
            <a:r>
              <a:rPr lang="en-US" dirty="0" err="1"/>
              <a:t>gebruiker</a:t>
            </a:r>
            <a:r>
              <a:rPr lang="en-US" dirty="0"/>
              <a:t> </a:t>
            </a:r>
            <a:r>
              <a:rPr lang="en-US" dirty="0" err="1"/>
              <a:t>naar</a:t>
            </a:r>
            <a:r>
              <a:rPr lang="en-US" dirty="0"/>
              <a:t> </a:t>
            </a:r>
            <a:r>
              <a:rPr lang="en-US" dirty="0" err="1"/>
              <a:t>een</a:t>
            </a:r>
            <a:r>
              <a:rPr lang="en-US" dirty="0"/>
              <a:t> </a:t>
            </a:r>
            <a:r>
              <a:rPr lang="en-US" dirty="0" err="1"/>
              <a:t>andere</a:t>
            </a:r>
            <a:r>
              <a:rPr lang="en-US" dirty="0"/>
              <a:t> activity </a:t>
            </a:r>
            <a:r>
              <a:rPr lang="en-US" dirty="0" err="1"/>
              <a:t>gaat</a:t>
            </a:r>
            <a:endParaRPr lang="en-US" dirty="0"/>
          </a:p>
          <a:p>
            <a:pPr lvl="1"/>
            <a:r>
              <a:rPr lang="en-US" dirty="0"/>
              <a:t>De </a:t>
            </a:r>
            <a:r>
              <a:rPr lang="en-US" dirty="0" err="1"/>
              <a:t>gebruiker</a:t>
            </a:r>
            <a:r>
              <a:rPr lang="en-US" dirty="0"/>
              <a:t> </a:t>
            </a:r>
            <a:r>
              <a:rPr lang="en-US" dirty="0" err="1"/>
              <a:t>merkt</a:t>
            </a:r>
            <a:r>
              <a:rPr lang="en-US" dirty="0"/>
              <a:t> </a:t>
            </a:r>
            <a:r>
              <a:rPr lang="en-US" dirty="0" err="1"/>
              <a:t>dit</a:t>
            </a:r>
            <a:r>
              <a:rPr lang="en-US" dirty="0"/>
              <a:t> </a:t>
            </a:r>
            <a:r>
              <a:rPr lang="en-US" dirty="0" err="1"/>
              <a:t>niet</a:t>
            </a:r>
            <a:endParaRPr lang="en-US" dirty="0"/>
          </a:p>
          <a:p>
            <a:pPr lvl="2"/>
            <a:r>
              <a:rPr lang="en-US" dirty="0" err="1"/>
              <a:t>Een</a:t>
            </a:r>
            <a:r>
              <a:rPr lang="en-US" dirty="0"/>
              <a:t> </a:t>
            </a:r>
            <a:r>
              <a:rPr lang="en-US" dirty="0" err="1"/>
              <a:t>gebruiker</a:t>
            </a:r>
            <a:r>
              <a:rPr lang="en-US" dirty="0"/>
              <a:t> </a:t>
            </a:r>
            <a:r>
              <a:rPr lang="en-US" dirty="0" err="1"/>
              <a:t>moet</a:t>
            </a:r>
            <a:r>
              <a:rPr lang="en-US" dirty="0"/>
              <a:t> </a:t>
            </a:r>
            <a:r>
              <a:rPr lang="en-US" dirty="0" err="1"/>
              <a:t>kunnen</a:t>
            </a:r>
            <a:r>
              <a:rPr lang="en-US" dirty="0"/>
              <a:t> </a:t>
            </a:r>
            <a:r>
              <a:rPr lang="en-US" dirty="0" err="1"/>
              <a:t>switchen</a:t>
            </a:r>
            <a:r>
              <a:rPr lang="en-US" dirty="0"/>
              <a:t> </a:t>
            </a:r>
            <a:r>
              <a:rPr lang="en-US" dirty="0" err="1"/>
              <a:t>tussen</a:t>
            </a:r>
            <a:r>
              <a:rPr lang="en-US" dirty="0"/>
              <a:t> activities</a:t>
            </a:r>
          </a:p>
          <a:p>
            <a:pPr lvl="2"/>
            <a:r>
              <a:rPr lang="en-US" dirty="0"/>
              <a:t>Het </a:t>
            </a:r>
            <a:r>
              <a:rPr lang="en-US" dirty="0" err="1"/>
              <a:t>feit</a:t>
            </a:r>
            <a:r>
              <a:rPr lang="en-US" dirty="0"/>
              <a:t> </a:t>
            </a:r>
            <a:r>
              <a:rPr lang="en-US" dirty="0" err="1"/>
              <a:t>dat</a:t>
            </a:r>
            <a:r>
              <a:rPr lang="en-US" dirty="0"/>
              <a:t> de resources </a:t>
            </a:r>
            <a:r>
              <a:rPr lang="en-US" dirty="0" err="1"/>
              <a:t>worden</a:t>
            </a:r>
            <a:r>
              <a:rPr lang="en-US" dirty="0"/>
              <a:t> </a:t>
            </a:r>
            <a:r>
              <a:rPr lang="en-US" dirty="0" err="1"/>
              <a:t>vrijgegeven</a:t>
            </a:r>
            <a:r>
              <a:rPr lang="en-US" dirty="0"/>
              <a:t> mag </a:t>
            </a:r>
            <a:r>
              <a:rPr lang="en-US" dirty="0" err="1"/>
              <a:t>geen</a:t>
            </a:r>
            <a:r>
              <a:rPr lang="en-US" dirty="0"/>
              <a:t> impact </a:t>
            </a:r>
            <a:r>
              <a:rPr lang="en-US" dirty="0" err="1"/>
              <a:t>hebben</a:t>
            </a:r>
            <a:r>
              <a:rPr lang="en-US" dirty="0"/>
              <a:t> op wat de </a:t>
            </a:r>
            <a:r>
              <a:rPr lang="en-US" dirty="0" err="1"/>
              <a:t>gebruiker</a:t>
            </a:r>
            <a:r>
              <a:rPr lang="en-US" dirty="0"/>
              <a:t> </a:t>
            </a:r>
            <a:r>
              <a:rPr lang="en-US" dirty="0" err="1"/>
              <a:t>doet</a:t>
            </a:r>
            <a:endParaRPr lang="en-US" dirty="0"/>
          </a:p>
          <a:p>
            <a:pPr lvl="2"/>
            <a:endParaRPr lang="en-US" dirty="0"/>
          </a:p>
          <a:p>
            <a:pPr lvl="1"/>
            <a:endParaRPr lang="nl-BE" dirty="0"/>
          </a:p>
          <a:p>
            <a:pPr lvl="1"/>
            <a:endParaRPr lang="nl-BE" dirty="0"/>
          </a:p>
        </p:txBody>
      </p:sp>
      <p:sp>
        <p:nvSpPr>
          <p:cNvPr id="4" name="Tijdelijke aanduiding voor dianummer 3">
            <a:extLst>
              <a:ext uri="{FF2B5EF4-FFF2-40B4-BE49-F238E27FC236}">
                <a16:creationId xmlns:a16="http://schemas.microsoft.com/office/drawing/2014/main" id="{ACB666F9-DFBD-4735-BCC7-CD3A29D0E55C}"/>
              </a:ext>
            </a:extLst>
          </p:cNvPr>
          <p:cNvSpPr>
            <a:spLocks noGrp="1"/>
          </p:cNvSpPr>
          <p:nvPr>
            <p:ph type="sldNum" sz="quarter" idx="12"/>
          </p:nvPr>
        </p:nvSpPr>
        <p:spPr/>
        <p:txBody>
          <a:bodyPr/>
          <a:lstStyle/>
          <a:p>
            <a:fld id="{C1C4EF61-B41D-46AC-84C7-D79A9CA767CD}" type="slidenum">
              <a:rPr lang="nl-BE" smtClean="0"/>
              <a:pPr/>
              <a:t>21</a:t>
            </a:fld>
            <a:endParaRPr lang="nl-BE"/>
          </a:p>
        </p:txBody>
      </p:sp>
    </p:spTree>
    <p:extLst>
      <p:ext uri="{BB962C8B-B14F-4D97-AF65-F5344CB8AC3E}">
        <p14:creationId xmlns:p14="http://schemas.microsoft.com/office/powerpoint/2010/main" val="1882997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775ED7-EA57-41EC-8E47-47433394205E}"/>
              </a:ext>
            </a:extLst>
          </p:cNvPr>
          <p:cNvSpPr>
            <a:spLocks noGrp="1"/>
          </p:cNvSpPr>
          <p:nvPr>
            <p:ph type="title"/>
          </p:nvPr>
        </p:nvSpPr>
        <p:spPr/>
        <p:txBody>
          <a:bodyPr/>
          <a:lstStyle/>
          <a:p>
            <a:r>
              <a:rPr lang="nl-BE" dirty="0"/>
              <a:t>Activity - </a:t>
            </a:r>
            <a:r>
              <a:rPr lang="nl-BE" dirty="0" err="1"/>
              <a:t>Lifecycle</a:t>
            </a:r>
            <a:endParaRPr lang="nl-BE" dirty="0"/>
          </a:p>
        </p:txBody>
      </p:sp>
      <p:sp>
        <p:nvSpPr>
          <p:cNvPr id="3" name="Tijdelijke aanduiding voor inhoud 2">
            <a:extLst>
              <a:ext uri="{FF2B5EF4-FFF2-40B4-BE49-F238E27FC236}">
                <a16:creationId xmlns:a16="http://schemas.microsoft.com/office/drawing/2014/main" id="{CA34E337-D1BD-444C-AE1B-8C5B2593F1AE}"/>
              </a:ext>
            </a:extLst>
          </p:cNvPr>
          <p:cNvSpPr>
            <a:spLocks noGrp="1"/>
          </p:cNvSpPr>
          <p:nvPr>
            <p:ph idx="1"/>
          </p:nvPr>
        </p:nvSpPr>
        <p:spPr>
          <a:xfrm>
            <a:off x="609600" y="1238932"/>
            <a:ext cx="5708073" cy="5070388"/>
          </a:xfrm>
        </p:spPr>
        <p:txBody>
          <a:bodyPr>
            <a:normAutofit fontScale="85000" lnSpcReduction="10000"/>
          </a:bodyPr>
          <a:lstStyle/>
          <a:p>
            <a:r>
              <a:rPr lang="nl-BE" dirty="0" err="1"/>
              <a:t>onCreate</a:t>
            </a:r>
            <a:r>
              <a:rPr lang="nl-BE" dirty="0"/>
              <a:t>(): de activiteit komt tot leven komt.</a:t>
            </a:r>
          </a:p>
          <a:p>
            <a:r>
              <a:rPr lang="nl-BE" dirty="0" err="1"/>
              <a:t>onRestart</a:t>
            </a:r>
            <a:r>
              <a:rPr lang="nl-BE" dirty="0"/>
              <a:t>(): de activiteit wordt opnieuw gestart zonder dat die vernietigd was.</a:t>
            </a:r>
          </a:p>
          <a:p>
            <a:r>
              <a:rPr lang="nl-BE" dirty="0" err="1"/>
              <a:t>onStart</a:t>
            </a:r>
            <a:r>
              <a:rPr lang="nl-BE" dirty="0"/>
              <a:t>(): de activiteit komt in het zichtbare gebied.</a:t>
            </a:r>
          </a:p>
          <a:p>
            <a:r>
              <a:rPr lang="nl-BE" dirty="0" err="1"/>
              <a:t>onResume</a:t>
            </a:r>
            <a:r>
              <a:rPr lang="nl-BE" dirty="0"/>
              <a:t>(): de activiteit komt in de voorgrond en is er interactiviteit met de gebruiker.</a:t>
            </a:r>
          </a:p>
          <a:p>
            <a:r>
              <a:rPr lang="nl-BE" dirty="0" err="1"/>
              <a:t>onPause</a:t>
            </a:r>
            <a:r>
              <a:rPr lang="nl-BE" dirty="0"/>
              <a:t>(): de activiteit wordt tijdelijk stilgelegd. </a:t>
            </a:r>
          </a:p>
          <a:p>
            <a:r>
              <a:rPr lang="nl-BE" dirty="0" err="1"/>
              <a:t>onStop</a:t>
            </a:r>
            <a:r>
              <a:rPr lang="nl-BE" dirty="0"/>
              <a:t>():de activiteit wordt onzichtbaar.</a:t>
            </a:r>
          </a:p>
          <a:p>
            <a:r>
              <a:rPr lang="nl-BE" dirty="0" err="1"/>
              <a:t>onDestroy</a:t>
            </a:r>
            <a:r>
              <a:rPr lang="nl-BE" dirty="0"/>
              <a:t>():de activiteit wordt compleet uit het geheugen verwijderd.</a:t>
            </a:r>
          </a:p>
        </p:txBody>
      </p:sp>
      <p:sp>
        <p:nvSpPr>
          <p:cNvPr id="4" name="Tijdelijke aanduiding voor dianummer 3">
            <a:extLst>
              <a:ext uri="{FF2B5EF4-FFF2-40B4-BE49-F238E27FC236}">
                <a16:creationId xmlns:a16="http://schemas.microsoft.com/office/drawing/2014/main" id="{95BC86C8-9022-401A-A858-C5B98D2C76D8}"/>
              </a:ext>
            </a:extLst>
          </p:cNvPr>
          <p:cNvSpPr>
            <a:spLocks noGrp="1"/>
          </p:cNvSpPr>
          <p:nvPr>
            <p:ph type="sldNum" sz="quarter" idx="12"/>
          </p:nvPr>
        </p:nvSpPr>
        <p:spPr/>
        <p:txBody>
          <a:bodyPr/>
          <a:lstStyle/>
          <a:p>
            <a:fld id="{C1C4EF61-B41D-46AC-84C7-D79A9CA767CD}" type="slidenum">
              <a:rPr lang="nl-BE" smtClean="0"/>
              <a:pPr/>
              <a:t>22</a:t>
            </a:fld>
            <a:endParaRPr lang="nl-BE"/>
          </a:p>
        </p:txBody>
      </p:sp>
      <p:pic>
        <p:nvPicPr>
          <p:cNvPr id="4098" name="Picture 2" descr="Android Activity lifecycle">
            <a:extLst>
              <a:ext uri="{FF2B5EF4-FFF2-40B4-BE49-F238E27FC236}">
                <a16:creationId xmlns:a16="http://schemas.microsoft.com/office/drawing/2014/main" id="{2B5008C6-C4EE-49FA-A79A-141D2F62A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566" y="363116"/>
            <a:ext cx="4781550" cy="620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620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AE8D6D-1B0A-4A61-8301-C1108E46B1F6}"/>
              </a:ext>
            </a:extLst>
          </p:cNvPr>
          <p:cNvSpPr>
            <a:spLocks noGrp="1"/>
          </p:cNvSpPr>
          <p:nvPr>
            <p:ph type="title"/>
          </p:nvPr>
        </p:nvSpPr>
        <p:spPr/>
        <p:txBody>
          <a:bodyPr/>
          <a:lstStyle/>
          <a:p>
            <a:endParaRPr lang="nl-BE"/>
          </a:p>
        </p:txBody>
      </p:sp>
      <p:sp>
        <p:nvSpPr>
          <p:cNvPr id="3" name="Tijdelijke aanduiding voor inhoud 2">
            <a:extLst>
              <a:ext uri="{FF2B5EF4-FFF2-40B4-BE49-F238E27FC236}">
                <a16:creationId xmlns:a16="http://schemas.microsoft.com/office/drawing/2014/main" id="{8AA6DD5A-F591-4B22-B049-64E27E01C03F}"/>
              </a:ext>
            </a:extLst>
          </p:cNvPr>
          <p:cNvSpPr>
            <a:spLocks noGrp="1"/>
          </p:cNvSpPr>
          <p:nvPr>
            <p:ph idx="1"/>
          </p:nvPr>
        </p:nvSpPr>
        <p:spPr/>
        <p:txBody>
          <a:bodyPr/>
          <a:lstStyle/>
          <a:p>
            <a:endParaRPr lang="nl-BE"/>
          </a:p>
        </p:txBody>
      </p:sp>
      <p:sp>
        <p:nvSpPr>
          <p:cNvPr id="4" name="Tijdelijke aanduiding voor dianummer 3">
            <a:extLst>
              <a:ext uri="{FF2B5EF4-FFF2-40B4-BE49-F238E27FC236}">
                <a16:creationId xmlns:a16="http://schemas.microsoft.com/office/drawing/2014/main" id="{65143376-BDCE-4064-81F3-793E6F6BB402}"/>
              </a:ext>
            </a:extLst>
          </p:cNvPr>
          <p:cNvSpPr>
            <a:spLocks noGrp="1"/>
          </p:cNvSpPr>
          <p:nvPr>
            <p:ph type="sldNum" sz="quarter" idx="12"/>
          </p:nvPr>
        </p:nvSpPr>
        <p:spPr/>
        <p:txBody>
          <a:bodyPr/>
          <a:lstStyle/>
          <a:p>
            <a:fld id="{C1C4EF61-B41D-46AC-84C7-D79A9CA767CD}" type="slidenum">
              <a:rPr lang="nl-BE" smtClean="0"/>
              <a:pPr/>
              <a:t>23</a:t>
            </a:fld>
            <a:endParaRPr lang="nl-BE"/>
          </a:p>
        </p:txBody>
      </p:sp>
      <p:pic>
        <p:nvPicPr>
          <p:cNvPr id="7" name="Afbeelding 6">
            <a:extLst>
              <a:ext uri="{FF2B5EF4-FFF2-40B4-BE49-F238E27FC236}">
                <a16:creationId xmlns:a16="http://schemas.microsoft.com/office/drawing/2014/main" id="{DA0CB1AF-4A25-4BD5-8D07-13BBCFC74E52}"/>
              </a:ext>
            </a:extLst>
          </p:cNvPr>
          <p:cNvPicPr>
            <a:picLocks noChangeAspect="1"/>
          </p:cNvPicPr>
          <p:nvPr/>
        </p:nvPicPr>
        <p:blipFill>
          <a:blip r:embed="rId2"/>
          <a:stretch>
            <a:fillRect/>
          </a:stretch>
        </p:blipFill>
        <p:spPr>
          <a:xfrm>
            <a:off x="2362632" y="228179"/>
            <a:ext cx="7134225" cy="6153150"/>
          </a:xfrm>
          <a:prstGeom prst="rect">
            <a:avLst/>
          </a:prstGeom>
        </p:spPr>
      </p:pic>
    </p:spTree>
    <p:extLst>
      <p:ext uri="{BB962C8B-B14F-4D97-AF65-F5344CB8AC3E}">
        <p14:creationId xmlns:p14="http://schemas.microsoft.com/office/powerpoint/2010/main" val="4283794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AE8D6D-1B0A-4A61-8301-C1108E46B1F6}"/>
              </a:ext>
            </a:extLst>
          </p:cNvPr>
          <p:cNvSpPr>
            <a:spLocks noGrp="1"/>
          </p:cNvSpPr>
          <p:nvPr>
            <p:ph type="title"/>
          </p:nvPr>
        </p:nvSpPr>
        <p:spPr/>
        <p:txBody>
          <a:bodyPr/>
          <a:lstStyle/>
          <a:p>
            <a:r>
              <a:rPr lang="nl-BE" dirty="0"/>
              <a:t>Activity - </a:t>
            </a:r>
            <a:r>
              <a:rPr lang="nl-BE" dirty="0" err="1"/>
              <a:t>Saving</a:t>
            </a:r>
            <a:r>
              <a:rPr lang="nl-BE" dirty="0"/>
              <a:t> en </a:t>
            </a:r>
            <a:r>
              <a:rPr lang="nl-BE" dirty="0" err="1"/>
              <a:t>restoring</a:t>
            </a:r>
            <a:r>
              <a:rPr lang="nl-BE" dirty="0"/>
              <a:t> </a:t>
            </a:r>
            <a:r>
              <a:rPr lang="nl-BE" dirty="0" err="1"/>
              <a:t>activity</a:t>
            </a:r>
            <a:r>
              <a:rPr lang="nl-BE" dirty="0"/>
              <a:t> state</a:t>
            </a:r>
          </a:p>
        </p:txBody>
      </p:sp>
      <p:sp>
        <p:nvSpPr>
          <p:cNvPr id="3" name="Tijdelijke aanduiding voor inhoud 2">
            <a:extLst>
              <a:ext uri="{FF2B5EF4-FFF2-40B4-BE49-F238E27FC236}">
                <a16:creationId xmlns:a16="http://schemas.microsoft.com/office/drawing/2014/main" id="{8AA6DD5A-F591-4B22-B049-64E27E01C03F}"/>
              </a:ext>
            </a:extLst>
          </p:cNvPr>
          <p:cNvSpPr>
            <a:spLocks noGrp="1"/>
          </p:cNvSpPr>
          <p:nvPr>
            <p:ph idx="1"/>
          </p:nvPr>
        </p:nvSpPr>
        <p:spPr/>
        <p:txBody>
          <a:bodyPr>
            <a:normAutofit/>
          </a:bodyPr>
          <a:lstStyle/>
          <a:p>
            <a:r>
              <a:rPr lang="nl-BE" dirty="0"/>
              <a:t>Een gevolg van de levenscyclus van activiteiten is dat een activiteit en zijn objecten onverwacht uit het geheugen verwijderd kunnen worden</a:t>
            </a:r>
          </a:p>
          <a:p>
            <a:pPr lvl="1"/>
            <a:r>
              <a:rPr lang="nl-BE" dirty="0" err="1"/>
              <a:t>onCreate</a:t>
            </a:r>
            <a:r>
              <a:rPr lang="nl-BE" dirty="0"/>
              <a:t>(): de activiteit komt tot leven.</a:t>
            </a:r>
          </a:p>
          <a:p>
            <a:pPr lvl="2"/>
            <a:r>
              <a:rPr lang="nl-BE" dirty="0"/>
              <a:t>Bundle parameter = </a:t>
            </a:r>
            <a:r>
              <a:rPr lang="nl-BE" dirty="0" err="1"/>
              <a:t>hashmap</a:t>
            </a:r>
            <a:r>
              <a:rPr lang="nl-BE" dirty="0"/>
              <a:t> (</a:t>
            </a:r>
            <a:r>
              <a:rPr lang="nl-BE" dirty="0" err="1"/>
              <a:t>key</a:t>
            </a:r>
            <a:r>
              <a:rPr lang="nl-BE" dirty="0"/>
              <a:t>/</a:t>
            </a:r>
            <a:r>
              <a:rPr lang="nl-BE" dirty="0" err="1"/>
              <a:t>value</a:t>
            </a:r>
            <a:r>
              <a:rPr lang="nl-BE" dirty="0"/>
              <a:t>) met de gegevens van een vorig leven. Zo kan de activiteit verder gaan vanaf het punt waarop de activiteit in een vorig leven gebleven was. Als een activiteit echt voor de eerste keer tot leven komt, is de Bundle parameter </a:t>
            </a:r>
            <a:r>
              <a:rPr lang="nl-BE" dirty="0" err="1"/>
              <a:t>null</a:t>
            </a:r>
            <a:r>
              <a:rPr lang="nl-BE" dirty="0"/>
              <a:t>.</a:t>
            </a:r>
          </a:p>
          <a:p>
            <a:pPr lvl="1"/>
            <a:r>
              <a:rPr lang="nl-BE" dirty="0" err="1"/>
              <a:t>onPause</a:t>
            </a:r>
            <a:r>
              <a:rPr lang="nl-BE" dirty="0"/>
              <a:t>(): de activiteit wordt tijdelijk stilgelegd. </a:t>
            </a:r>
          </a:p>
          <a:p>
            <a:pPr lvl="2"/>
            <a:r>
              <a:rPr lang="nl-BE" dirty="0"/>
              <a:t>Toestand kan je hier opslaan in de Bundle. </a:t>
            </a:r>
          </a:p>
          <a:p>
            <a:pPr lvl="2"/>
            <a:r>
              <a:rPr lang="nl-BE" dirty="0"/>
              <a:t>Doe dit in methode </a:t>
            </a:r>
            <a:r>
              <a:rPr lang="nl-BE" dirty="0" err="1"/>
              <a:t>onSaveInstanceState</a:t>
            </a:r>
            <a:r>
              <a:rPr lang="nl-BE" dirty="0"/>
              <a:t>() : sla de toestand van de activiteit op </a:t>
            </a:r>
            <a:r>
              <a:rPr lang="nl-BE" dirty="0" err="1"/>
              <a:t>op</a:t>
            </a:r>
            <a:r>
              <a:rPr lang="nl-BE" dirty="0"/>
              <a:t> het moment dat die activiteit mogelijk uit het geheugen wordt verwijderd</a:t>
            </a:r>
          </a:p>
          <a:p>
            <a:pPr lvl="2"/>
            <a:endParaRPr lang="nl-BE" dirty="0"/>
          </a:p>
          <a:p>
            <a:pPr marL="630936" lvl="2" indent="0">
              <a:buNone/>
            </a:pPr>
            <a:endParaRPr lang="nl-BE" dirty="0"/>
          </a:p>
          <a:p>
            <a:pPr lvl="2"/>
            <a:endParaRPr lang="nl-BE" dirty="0"/>
          </a:p>
          <a:p>
            <a:pPr lvl="2"/>
            <a:endParaRPr lang="nl-BE" dirty="0"/>
          </a:p>
          <a:p>
            <a:pPr lvl="2"/>
            <a:endParaRPr lang="nl-BE" dirty="0"/>
          </a:p>
        </p:txBody>
      </p:sp>
      <p:sp>
        <p:nvSpPr>
          <p:cNvPr id="4" name="Tijdelijke aanduiding voor dianummer 3">
            <a:extLst>
              <a:ext uri="{FF2B5EF4-FFF2-40B4-BE49-F238E27FC236}">
                <a16:creationId xmlns:a16="http://schemas.microsoft.com/office/drawing/2014/main" id="{65143376-BDCE-4064-81F3-793E6F6BB402}"/>
              </a:ext>
            </a:extLst>
          </p:cNvPr>
          <p:cNvSpPr>
            <a:spLocks noGrp="1"/>
          </p:cNvSpPr>
          <p:nvPr>
            <p:ph type="sldNum" sz="quarter" idx="12"/>
          </p:nvPr>
        </p:nvSpPr>
        <p:spPr/>
        <p:txBody>
          <a:bodyPr/>
          <a:lstStyle/>
          <a:p>
            <a:fld id="{C1C4EF61-B41D-46AC-84C7-D79A9CA767CD}" type="slidenum">
              <a:rPr lang="nl-BE" smtClean="0"/>
              <a:pPr/>
              <a:t>24</a:t>
            </a:fld>
            <a:endParaRPr lang="nl-BE"/>
          </a:p>
        </p:txBody>
      </p:sp>
    </p:spTree>
    <p:extLst>
      <p:ext uri="{BB962C8B-B14F-4D97-AF65-F5344CB8AC3E}">
        <p14:creationId xmlns:p14="http://schemas.microsoft.com/office/powerpoint/2010/main" val="995043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AE8D6D-1B0A-4A61-8301-C1108E46B1F6}"/>
              </a:ext>
            </a:extLst>
          </p:cNvPr>
          <p:cNvSpPr>
            <a:spLocks noGrp="1"/>
          </p:cNvSpPr>
          <p:nvPr>
            <p:ph type="title"/>
          </p:nvPr>
        </p:nvSpPr>
        <p:spPr/>
        <p:txBody>
          <a:bodyPr/>
          <a:lstStyle/>
          <a:p>
            <a:r>
              <a:rPr lang="nl-BE" dirty="0"/>
              <a:t>Activity - </a:t>
            </a:r>
            <a:r>
              <a:rPr lang="nl-BE" dirty="0" err="1"/>
              <a:t>Saving</a:t>
            </a:r>
            <a:r>
              <a:rPr lang="nl-BE" dirty="0"/>
              <a:t> en </a:t>
            </a:r>
            <a:r>
              <a:rPr lang="nl-BE" dirty="0" err="1"/>
              <a:t>restoring</a:t>
            </a:r>
            <a:r>
              <a:rPr lang="nl-BE" dirty="0"/>
              <a:t> </a:t>
            </a:r>
            <a:r>
              <a:rPr lang="nl-BE" dirty="0" err="1"/>
              <a:t>activity</a:t>
            </a:r>
            <a:r>
              <a:rPr lang="nl-BE" dirty="0"/>
              <a:t> state</a:t>
            </a:r>
          </a:p>
        </p:txBody>
      </p:sp>
      <p:sp>
        <p:nvSpPr>
          <p:cNvPr id="3" name="Tijdelijke aanduiding voor inhoud 2">
            <a:extLst>
              <a:ext uri="{FF2B5EF4-FFF2-40B4-BE49-F238E27FC236}">
                <a16:creationId xmlns:a16="http://schemas.microsoft.com/office/drawing/2014/main" id="{8AA6DD5A-F591-4B22-B049-64E27E01C03F}"/>
              </a:ext>
            </a:extLst>
          </p:cNvPr>
          <p:cNvSpPr>
            <a:spLocks noGrp="1"/>
          </p:cNvSpPr>
          <p:nvPr>
            <p:ph idx="1"/>
          </p:nvPr>
        </p:nvSpPr>
        <p:spPr/>
        <p:txBody>
          <a:bodyPr/>
          <a:lstStyle/>
          <a:p>
            <a:pPr lvl="2"/>
            <a:endParaRPr lang="nl-BE" dirty="0"/>
          </a:p>
        </p:txBody>
      </p:sp>
      <p:sp>
        <p:nvSpPr>
          <p:cNvPr id="4" name="Tijdelijke aanduiding voor dianummer 3">
            <a:extLst>
              <a:ext uri="{FF2B5EF4-FFF2-40B4-BE49-F238E27FC236}">
                <a16:creationId xmlns:a16="http://schemas.microsoft.com/office/drawing/2014/main" id="{65143376-BDCE-4064-81F3-793E6F6BB402}"/>
              </a:ext>
            </a:extLst>
          </p:cNvPr>
          <p:cNvSpPr>
            <a:spLocks noGrp="1"/>
          </p:cNvSpPr>
          <p:nvPr>
            <p:ph type="sldNum" sz="quarter" idx="12"/>
          </p:nvPr>
        </p:nvSpPr>
        <p:spPr/>
        <p:txBody>
          <a:bodyPr/>
          <a:lstStyle/>
          <a:p>
            <a:fld id="{C1C4EF61-B41D-46AC-84C7-D79A9CA767CD}" type="slidenum">
              <a:rPr lang="nl-BE" smtClean="0"/>
              <a:pPr/>
              <a:t>25</a:t>
            </a:fld>
            <a:endParaRPr lang="nl-BE"/>
          </a:p>
        </p:txBody>
      </p:sp>
      <p:pic>
        <p:nvPicPr>
          <p:cNvPr id="7" name="Afbeelding 6">
            <a:extLst>
              <a:ext uri="{FF2B5EF4-FFF2-40B4-BE49-F238E27FC236}">
                <a16:creationId xmlns:a16="http://schemas.microsoft.com/office/drawing/2014/main" id="{963F70D0-578B-498E-A4C6-D23D02897091}"/>
              </a:ext>
            </a:extLst>
          </p:cNvPr>
          <p:cNvPicPr>
            <a:picLocks noChangeAspect="1"/>
          </p:cNvPicPr>
          <p:nvPr/>
        </p:nvPicPr>
        <p:blipFill>
          <a:blip r:embed="rId2"/>
          <a:stretch>
            <a:fillRect/>
          </a:stretch>
        </p:blipFill>
        <p:spPr>
          <a:xfrm>
            <a:off x="606482" y="3127970"/>
            <a:ext cx="8820150" cy="552450"/>
          </a:xfrm>
          <a:prstGeom prst="rect">
            <a:avLst/>
          </a:prstGeom>
        </p:spPr>
      </p:pic>
      <p:pic>
        <p:nvPicPr>
          <p:cNvPr id="8" name="Afbeelding 7">
            <a:extLst>
              <a:ext uri="{FF2B5EF4-FFF2-40B4-BE49-F238E27FC236}">
                <a16:creationId xmlns:a16="http://schemas.microsoft.com/office/drawing/2014/main" id="{A8A926CD-A8D7-45C2-9278-0736F44847DA}"/>
              </a:ext>
            </a:extLst>
          </p:cNvPr>
          <p:cNvPicPr>
            <a:picLocks noChangeAspect="1"/>
          </p:cNvPicPr>
          <p:nvPr/>
        </p:nvPicPr>
        <p:blipFill>
          <a:blip r:embed="rId3"/>
          <a:stretch>
            <a:fillRect/>
          </a:stretch>
        </p:blipFill>
        <p:spPr>
          <a:xfrm>
            <a:off x="609599" y="972695"/>
            <a:ext cx="8817033" cy="2155275"/>
          </a:xfrm>
          <a:prstGeom prst="rect">
            <a:avLst/>
          </a:prstGeom>
        </p:spPr>
      </p:pic>
      <p:pic>
        <p:nvPicPr>
          <p:cNvPr id="9" name="Afbeelding 8">
            <a:extLst>
              <a:ext uri="{FF2B5EF4-FFF2-40B4-BE49-F238E27FC236}">
                <a16:creationId xmlns:a16="http://schemas.microsoft.com/office/drawing/2014/main" id="{4EC6655C-6BC6-44ED-9374-A647208DE1DB}"/>
              </a:ext>
            </a:extLst>
          </p:cNvPr>
          <p:cNvPicPr>
            <a:picLocks noChangeAspect="1"/>
          </p:cNvPicPr>
          <p:nvPr/>
        </p:nvPicPr>
        <p:blipFill>
          <a:blip r:embed="rId4"/>
          <a:stretch>
            <a:fillRect/>
          </a:stretch>
        </p:blipFill>
        <p:spPr>
          <a:xfrm>
            <a:off x="623392" y="3680420"/>
            <a:ext cx="7639459" cy="4142174"/>
          </a:xfrm>
          <a:prstGeom prst="rect">
            <a:avLst/>
          </a:prstGeom>
        </p:spPr>
      </p:pic>
    </p:spTree>
    <p:extLst>
      <p:ext uri="{BB962C8B-B14F-4D97-AF65-F5344CB8AC3E}">
        <p14:creationId xmlns:p14="http://schemas.microsoft.com/office/powerpoint/2010/main" val="3297835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FFC120-0B59-4526-B921-C99B721CEF99}"/>
              </a:ext>
            </a:extLst>
          </p:cNvPr>
          <p:cNvSpPr>
            <a:spLocks noGrp="1"/>
          </p:cNvSpPr>
          <p:nvPr>
            <p:ph type="title"/>
          </p:nvPr>
        </p:nvSpPr>
        <p:spPr/>
        <p:txBody>
          <a:bodyPr/>
          <a:lstStyle/>
          <a:p>
            <a:r>
              <a:rPr lang="nl-BE" dirty="0"/>
              <a:t>Onderdelen van een </a:t>
            </a:r>
            <a:r>
              <a:rPr lang="nl-BE" dirty="0" err="1"/>
              <a:t>android</a:t>
            </a:r>
            <a:r>
              <a:rPr lang="nl-BE" dirty="0"/>
              <a:t> applicatie</a:t>
            </a:r>
          </a:p>
        </p:txBody>
      </p:sp>
      <p:sp>
        <p:nvSpPr>
          <p:cNvPr id="3" name="Tijdelijke aanduiding voor inhoud 2">
            <a:extLst>
              <a:ext uri="{FF2B5EF4-FFF2-40B4-BE49-F238E27FC236}">
                <a16:creationId xmlns:a16="http://schemas.microsoft.com/office/drawing/2014/main" id="{1AC4D9D9-9867-49AA-A4EC-1332B6B4188A}"/>
              </a:ext>
            </a:extLst>
          </p:cNvPr>
          <p:cNvSpPr>
            <a:spLocks noGrp="1"/>
          </p:cNvSpPr>
          <p:nvPr>
            <p:ph idx="1"/>
          </p:nvPr>
        </p:nvSpPr>
        <p:spPr/>
        <p:txBody>
          <a:bodyPr>
            <a:normAutofit fontScale="92500" lnSpcReduction="10000"/>
          </a:bodyPr>
          <a:lstStyle/>
          <a:p>
            <a:r>
              <a:rPr lang="en-US" dirty="0"/>
              <a:t>App </a:t>
            </a:r>
          </a:p>
          <a:p>
            <a:pPr lvl="1"/>
            <a:r>
              <a:rPr lang="en-US" dirty="0"/>
              <a:t>Manifests</a:t>
            </a:r>
          </a:p>
          <a:p>
            <a:pPr lvl="2"/>
            <a:r>
              <a:rPr lang="en-US" dirty="0"/>
              <a:t>AndroidManifest.xml: </a:t>
            </a:r>
            <a:r>
              <a:rPr lang="en-US" dirty="0" err="1"/>
              <a:t>beschrijft</a:t>
            </a:r>
            <a:r>
              <a:rPr lang="en-US" dirty="0"/>
              <a:t> de </a:t>
            </a:r>
            <a:r>
              <a:rPr lang="en-US" dirty="0" err="1"/>
              <a:t>kenmerken</a:t>
            </a:r>
            <a:r>
              <a:rPr lang="en-US" dirty="0"/>
              <a:t> van de app </a:t>
            </a:r>
            <a:br>
              <a:rPr lang="en-US" dirty="0"/>
            </a:br>
            <a:r>
              <a:rPr lang="en-US" dirty="0" err="1"/>
              <a:t>en</a:t>
            </a:r>
            <a:r>
              <a:rPr lang="en-US" dirty="0"/>
              <a:t> </a:t>
            </a:r>
            <a:r>
              <a:rPr lang="en-US" dirty="0" err="1"/>
              <a:t>definieert</a:t>
            </a:r>
            <a:r>
              <a:rPr lang="en-US" dirty="0"/>
              <a:t> </a:t>
            </a:r>
            <a:r>
              <a:rPr lang="en-US" dirty="0" err="1"/>
              <a:t>zijn</a:t>
            </a:r>
            <a:r>
              <a:rPr lang="en-US" dirty="0"/>
              <a:t> </a:t>
            </a:r>
            <a:r>
              <a:rPr lang="en-US" dirty="0" err="1"/>
              <a:t>componenten</a:t>
            </a:r>
            <a:r>
              <a:rPr lang="en-US" dirty="0"/>
              <a:t>, </a:t>
            </a:r>
            <a:r>
              <a:rPr lang="en-US" dirty="0" err="1"/>
              <a:t>zoals</a:t>
            </a:r>
            <a:r>
              <a:rPr lang="en-US" dirty="0"/>
              <a:t> activities</a:t>
            </a:r>
          </a:p>
          <a:p>
            <a:pPr lvl="2"/>
            <a:r>
              <a:rPr lang="en-US" dirty="0"/>
              <a:t>java : De java source code files van het project. </a:t>
            </a:r>
            <a:r>
              <a:rPr lang="en-US" dirty="0" err="1"/>
              <a:t>Bvb</a:t>
            </a:r>
            <a:r>
              <a:rPr lang="en-US" dirty="0"/>
              <a:t> MainActivity.java source file, de </a:t>
            </a:r>
            <a:r>
              <a:rPr lang="en-US" dirty="0" err="1"/>
              <a:t>activiteit</a:t>
            </a:r>
            <a:r>
              <a:rPr lang="en-US" dirty="0"/>
              <a:t> die </a:t>
            </a:r>
            <a:r>
              <a:rPr lang="en-US" dirty="0" err="1"/>
              <a:t>gestart</a:t>
            </a:r>
            <a:r>
              <a:rPr lang="en-US" dirty="0"/>
              <a:t> </a:t>
            </a:r>
            <a:r>
              <a:rPr lang="en-US" dirty="0" err="1"/>
              <a:t>wordt</a:t>
            </a:r>
            <a:r>
              <a:rPr lang="en-US" dirty="0"/>
              <a:t> </a:t>
            </a:r>
            <a:r>
              <a:rPr lang="en-US" dirty="0" err="1"/>
              <a:t>bij</a:t>
            </a:r>
            <a:r>
              <a:rPr lang="en-US" dirty="0"/>
              <a:t> </a:t>
            </a:r>
            <a:r>
              <a:rPr lang="en-US" dirty="0" err="1"/>
              <a:t>lanceren</a:t>
            </a:r>
            <a:r>
              <a:rPr lang="en-US" dirty="0"/>
              <a:t> van de app</a:t>
            </a:r>
          </a:p>
          <a:p>
            <a:pPr lvl="2"/>
            <a:r>
              <a:rPr lang="en-US" dirty="0"/>
              <a:t>res : resources</a:t>
            </a:r>
          </a:p>
          <a:p>
            <a:pPr lvl="3"/>
            <a:r>
              <a:rPr lang="en-US" dirty="0"/>
              <a:t>res/drawable:  Image files </a:t>
            </a:r>
            <a:r>
              <a:rPr lang="en-US" dirty="0" err="1"/>
              <a:t>zoals</a:t>
            </a:r>
            <a:r>
              <a:rPr lang="en-US" dirty="0"/>
              <a:t> .</a:t>
            </a:r>
            <a:r>
              <a:rPr lang="en-US" dirty="0" err="1"/>
              <a:t>png</a:t>
            </a:r>
            <a:r>
              <a:rPr lang="en-US" dirty="0"/>
              <a:t>, .jpg, .gif of XML </a:t>
            </a:r>
            <a:r>
              <a:rPr lang="en-US" dirty="0" err="1"/>
              <a:t>gecompileerd</a:t>
            </a:r>
            <a:r>
              <a:rPr lang="en-US" dirty="0"/>
              <a:t> </a:t>
            </a:r>
            <a:r>
              <a:rPr lang="en-US" dirty="0" err="1"/>
              <a:t>worden</a:t>
            </a:r>
            <a:r>
              <a:rPr lang="en-US" dirty="0"/>
              <a:t> </a:t>
            </a:r>
            <a:r>
              <a:rPr lang="en-US" dirty="0" err="1"/>
              <a:t>naar</a:t>
            </a:r>
            <a:r>
              <a:rPr lang="en-US" dirty="0"/>
              <a:t> bitmaps, state lists, shapes, animation drawable. In de code :  </a:t>
            </a:r>
            <a:r>
              <a:rPr lang="en-US" b="1" dirty="0" err="1"/>
              <a:t>R.drawable</a:t>
            </a:r>
            <a:endParaRPr lang="en-US" b="1" dirty="0"/>
          </a:p>
          <a:p>
            <a:pPr lvl="3"/>
            <a:r>
              <a:rPr lang="en-US" dirty="0"/>
              <a:t>res/</a:t>
            </a:r>
            <a:r>
              <a:rPr lang="en-US" dirty="0" err="1"/>
              <a:t>layout:XML</a:t>
            </a:r>
            <a:r>
              <a:rPr lang="en-US" dirty="0"/>
              <a:t>  files </a:t>
            </a:r>
            <a:r>
              <a:rPr lang="en-US" dirty="0" err="1"/>
              <a:t>voor</a:t>
            </a:r>
            <a:r>
              <a:rPr lang="en-US" dirty="0"/>
              <a:t> </a:t>
            </a:r>
            <a:r>
              <a:rPr lang="en-US" dirty="0" err="1"/>
              <a:t>definitie</a:t>
            </a:r>
            <a:r>
              <a:rPr lang="en-US" dirty="0"/>
              <a:t> UI. In de code: </a:t>
            </a:r>
            <a:r>
              <a:rPr lang="en-US" dirty="0" err="1"/>
              <a:t>R.layout</a:t>
            </a:r>
            <a:endParaRPr lang="en-US" dirty="0"/>
          </a:p>
          <a:p>
            <a:pPr lvl="3"/>
            <a:r>
              <a:rPr lang="en-US" dirty="0"/>
              <a:t>res/mipmap: app launcher icons</a:t>
            </a:r>
          </a:p>
          <a:p>
            <a:pPr lvl="3"/>
            <a:r>
              <a:rPr lang="en-US" dirty="0"/>
              <a:t>res/values : xml files die </a:t>
            </a:r>
            <a:r>
              <a:rPr lang="en-US" dirty="0" err="1"/>
              <a:t>eenvoudige</a:t>
            </a:r>
            <a:r>
              <a:rPr lang="en-US" dirty="0"/>
              <a:t> resources </a:t>
            </a:r>
            <a:r>
              <a:rPr lang="en-US" dirty="0" err="1"/>
              <a:t>bevatten</a:t>
            </a:r>
            <a:r>
              <a:rPr lang="en-US" dirty="0"/>
              <a:t> </a:t>
            </a:r>
            <a:r>
              <a:rPr lang="en-US" dirty="0" err="1"/>
              <a:t>zoals</a:t>
            </a:r>
            <a:r>
              <a:rPr lang="en-US" dirty="0"/>
              <a:t> strings, colors,…</a:t>
            </a:r>
          </a:p>
          <a:p>
            <a:r>
              <a:rPr lang="en-US" dirty="0"/>
              <a:t>Gradle Scripts</a:t>
            </a:r>
          </a:p>
          <a:p>
            <a:pPr lvl="1"/>
            <a:r>
              <a:rPr lang="en-US" dirty="0" err="1"/>
              <a:t>Build.gradle</a:t>
            </a:r>
            <a:r>
              <a:rPr lang="en-US" dirty="0"/>
              <a:t>: auto-generated file die </a:t>
            </a:r>
            <a:r>
              <a:rPr lang="en-US" dirty="0" err="1"/>
              <a:t>compileSdkVersion</a:t>
            </a:r>
            <a:r>
              <a:rPr lang="en-US" dirty="0"/>
              <a:t>, </a:t>
            </a:r>
            <a:r>
              <a:rPr lang="en-US" dirty="0" err="1"/>
              <a:t>buildToolsVersion</a:t>
            </a:r>
            <a:r>
              <a:rPr lang="en-US" dirty="0"/>
              <a:t>, </a:t>
            </a:r>
            <a:r>
              <a:rPr lang="en-US" dirty="0" err="1"/>
              <a:t>applicationId</a:t>
            </a:r>
            <a:r>
              <a:rPr lang="en-US" dirty="0"/>
              <a:t>, </a:t>
            </a:r>
            <a:r>
              <a:rPr lang="en-US" dirty="0" err="1"/>
              <a:t>minSdkVersion</a:t>
            </a:r>
            <a:r>
              <a:rPr lang="en-US" dirty="0"/>
              <a:t>, </a:t>
            </a:r>
            <a:r>
              <a:rPr lang="en-US" dirty="0" err="1"/>
              <a:t>targetSdkVersion</a:t>
            </a:r>
            <a:r>
              <a:rPr lang="en-US" dirty="0"/>
              <a:t>, </a:t>
            </a:r>
            <a:r>
              <a:rPr lang="en-US" dirty="0" err="1"/>
              <a:t>versionCode</a:t>
            </a:r>
            <a:r>
              <a:rPr lang="en-US" dirty="0"/>
              <a:t> </a:t>
            </a:r>
            <a:r>
              <a:rPr lang="en-US" dirty="0" err="1"/>
              <a:t>en</a:t>
            </a:r>
            <a:r>
              <a:rPr lang="en-US" dirty="0"/>
              <a:t> </a:t>
            </a:r>
            <a:r>
              <a:rPr lang="en-US" dirty="0" err="1"/>
              <a:t>versionName</a:t>
            </a:r>
            <a:r>
              <a:rPr lang="en-US" dirty="0"/>
              <a:t> </a:t>
            </a:r>
            <a:r>
              <a:rPr lang="en-US" dirty="0" err="1"/>
              <a:t>bevat</a:t>
            </a:r>
            <a:endParaRPr lang="nl-BE" dirty="0"/>
          </a:p>
        </p:txBody>
      </p:sp>
      <p:sp>
        <p:nvSpPr>
          <p:cNvPr id="4" name="Tijdelijke aanduiding voor dianummer 3">
            <a:extLst>
              <a:ext uri="{FF2B5EF4-FFF2-40B4-BE49-F238E27FC236}">
                <a16:creationId xmlns:a16="http://schemas.microsoft.com/office/drawing/2014/main" id="{90CAFEB8-CA23-4D14-AE3F-0BB9E0FBDA33}"/>
              </a:ext>
            </a:extLst>
          </p:cNvPr>
          <p:cNvSpPr>
            <a:spLocks noGrp="1"/>
          </p:cNvSpPr>
          <p:nvPr>
            <p:ph type="sldNum" sz="quarter" idx="12"/>
          </p:nvPr>
        </p:nvSpPr>
        <p:spPr/>
        <p:txBody>
          <a:bodyPr/>
          <a:lstStyle/>
          <a:p>
            <a:fld id="{C1C4EF61-B41D-46AC-84C7-D79A9CA767CD}" type="slidenum">
              <a:rPr lang="nl-BE" smtClean="0"/>
              <a:pPr/>
              <a:t>3</a:t>
            </a:fld>
            <a:endParaRPr lang="nl-BE"/>
          </a:p>
        </p:txBody>
      </p:sp>
      <p:pic>
        <p:nvPicPr>
          <p:cNvPr id="5" name="Afbeelding 4">
            <a:extLst>
              <a:ext uri="{FF2B5EF4-FFF2-40B4-BE49-F238E27FC236}">
                <a16:creationId xmlns:a16="http://schemas.microsoft.com/office/drawing/2014/main" id="{545C7118-C3F3-4B4A-985B-AE19649B826A}"/>
              </a:ext>
            </a:extLst>
          </p:cNvPr>
          <p:cNvPicPr>
            <a:picLocks noChangeAspect="1"/>
          </p:cNvPicPr>
          <p:nvPr/>
        </p:nvPicPr>
        <p:blipFill>
          <a:blip r:embed="rId3"/>
          <a:stretch>
            <a:fillRect/>
          </a:stretch>
        </p:blipFill>
        <p:spPr>
          <a:xfrm>
            <a:off x="9409044" y="53740"/>
            <a:ext cx="2782956" cy="2226365"/>
          </a:xfrm>
          <a:prstGeom prst="rect">
            <a:avLst/>
          </a:prstGeom>
        </p:spPr>
      </p:pic>
    </p:spTree>
    <p:extLst>
      <p:ext uri="{BB962C8B-B14F-4D97-AF65-F5344CB8AC3E}">
        <p14:creationId xmlns:p14="http://schemas.microsoft.com/office/powerpoint/2010/main" val="657526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CD9FEE-9484-4961-A7A4-BE8AF6E827E8}"/>
              </a:ext>
            </a:extLst>
          </p:cNvPr>
          <p:cNvSpPr>
            <a:spLocks noGrp="1"/>
          </p:cNvSpPr>
          <p:nvPr>
            <p:ph type="title"/>
          </p:nvPr>
        </p:nvSpPr>
        <p:spPr/>
        <p:txBody>
          <a:bodyPr/>
          <a:lstStyle/>
          <a:p>
            <a:r>
              <a:rPr lang="nl-BE" dirty="0"/>
              <a:t>Onderdelen van een </a:t>
            </a:r>
            <a:r>
              <a:rPr lang="nl-BE" dirty="0" err="1"/>
              <a:t>android</a:t>
            </a:r>
            <a:r>
              <a:rPr lang="nl-BE" dirty="0"/>
              <a:t> applicatie</a:t>
            </a:r>
          </a:p>
        </p:txBody>
      </p:sp>
      <p:sp>
        <p:nvSpPr>
          <p:cNvPr id="3" name="Tijdelijke aanduiding voor inhoud 2">
            <a:extLst>
              <a:ext uri="{FF2B5EF4-FFF2-40B4-BE49-F238E27FC236}">
                <a16:creationId xmlns:a16="http://schemas.microsoft.com/office/drawing/2014/main" id="{75BD2902-EF6D-4C44-A536-F869094D011C}"/>
              </a:ext>
            </a:extLst>
          </p:cNvPr>
          <p:cNvSpPr>
            <a:spLocks noGrp="1"/>
          </p:cNvSpPr>
          <p:nvPr>
            <p:ph idx="1"/>
          </p:nvPr>
        </p:nvSpPr>
        <p:spPr/>
        <p:txBody>
          <a:bodyPr>
            <a:normAutofit/>
          </a:bodyPr>
          <a:lstStyle/>
          <a:p>
            <a:r>
              <a:rPr lang="nl-BE" dirty="0" err="1"/>
              <a:t>AndroidManifest</a:t>
            </a:r>
            <a:r>
              <a:rPr lang="nl-BE" dirty="0"/>
              <a:t>: definieert structuur en metadata app</a:t>
            </a:r>
          </a:p>
          <a:p>
            <a:pPr lvl="1"/>
            <a:r>
              <a:rPr lang="nl-BE" dirty="0"/>
              <a:t>&lt;manifest&gt;: root element </a:t>
            </a:r>
          </a:p>
          <a:p>
            <a:pPr lvl="2"/>
            <a:r>
              <a:rPr lang="nl-BE" dirty="0"/>
              <a:t>package attribuut :  de Java packagenaam </a:t>
            </a:r>
          </a:p>
          <a:p>
            <a:pPr lvl="2"/>
            <a:r>
              <a:rPr lang="nl-BE" dirty="0" err="1"/>
              <a:t>xml</a:t>
            </a:r>
            <a:r>
              <a:rPr lang="nl-BE" dirty="0"/>
              <a:t> </a:t>
            </a:r>
            <a:r>
              <a:rPr lang="nl-BE" dirty="0" err="1"/>
              <a:t>namespace</a:t>
            </a:r>
            <a:r>
              <a:rPr lang="nl-BE" dirty="0"/>
              <a:t> </a:t>
            </a:r>
            <a:r>
              <a:rPr lang="nl-BE" dirty="0" err="1"/>
              <a:t>android</a:t>
            </a:r>
            <a:r>
              <a:rPr lang="nl-BE" dirty="0"/>
              <a:t> voor gebruik van de attributen in tal van de elementen </a:t>
            </a:r>
          </a:p>
          <a:p>
            <a:pPr lvl="2"/>
            <a:r>
              <a:rPr lang="nl-BE" dirty="0"/>
              <a:t>&lt;</a:t>
            </a:r>
            <a:r>
              <a:rPr lang="nl-BE" dirty="0" err="1"/>
              <a:t>uses-permission</a:t>
            </a:r>
            <a:r>
              <a:rPr lang="nl-BE" dirty="0"/>
              <a:t>&gt;: </a:t>
            </a:r>
            <a:r>
              <a:rPr lang="nl-BE" dirty="0" err="1"/>
              <a:t>permissions</a:t>
            </a:r>
            <a:r>
              <a:rPr lang="nl-BE" dirty="0"/>
              <a:t> zoals internet, camera,…</a:t>
            </a:r>
          </a:p>
          <a:p>
            <a:pPr lvl="2"/>
            <a:r>
              <a:rPr lang="nl-BE" dirty="0"/>
              <a:t>&lt;</a:t>
            </a:r>
            <a:r>
              <a:rPr lang="nl-BE" dirty="0" err="1"/>
              <a:t>application</a:t>
            </a:r>
            <a:r>
              <a:rPr lang="nl-BE" dirty="0"/>
              <a:t>&gt;: </a:t>
            </a:r>
            <a:r>
              <a:rPr lang="nl-BE" dirty="0" err="1"/>
              <a:t>application</a:t>
            </a:r>
            <a:r>
              <a:rPr lang="nl-BE" dirty="0"/>
              <a:t> meta data en zijn componenten</a:t>
            </a:r>
          </a:p>
          <a:p>
            <a:pPr lvl="3"/>
            <a:r>
              <a:rPr lang="nl-BE" dirty="0"/>
              <a:t>Attributen voor app meta data, </a:t>
            </a:r>
            <a:r>
              <a:rPr lang="nl-BE" dirty="0" err="1"/>
              <a:t>bvb</a:t>
            </a:r>
            <a:r>
              <a:rPr lang="nl-BE" dirty="0"/>
              <a:t> </a:t>
            </a:r>
            <a:r>
              <a:rPr lang="nl-BE" dirty="0" err="1"/>
              <a:t>android</a:t>
            </a:r>
            <a:r>
              <a:rPr lang="nl-BE" dirty="0"/>
              <a:t>-icon. Bij de waarden worden de notaties @string en @</a:t>
            </a:r>
            <a:r>
              <a:rPr lang="nl-BE" dirty="0" err="1"/>
              <a:t>drawable</a:t>
            </a:r>
            <a:r>
              <a:rPr lang="nl-BE" dirty="0"/>
              <a:t> gebruikt. Verwijzen naar bronnen in de map </a:t>
            </a:r>
            <a:r>
              <a:rPr lang="nl-BE" dirty="0" err="1"/>
              <a:t>res</a:t>
            </a:r>
            <a:r>
              <a:rPr lang="nl-BE" dirty="0"/>
              <a:t> . Dit wordt gebruikt door de XML </a:t>
            </a:r>
            <a:r>
              <a:rPr lang="nl-BE" dirty="0" err="1"/>
              <a:t>Parser</a:t>
            </a:r>
            <a:r>
              <a:rPr lang="nl-BE" dirty="0"/>
              <a:t>.</a:t>
            </a:r>
          </a:p>
          <a:p>
            <a:pPr lvl="3"/>
            <a:r>
              <a:rPr lang="nl-BE" dirty="0"/>
              <a:t>&lt;</a:t>
            </a:r>
            <a:r>
              <a:rPr lang="nl-BE" dirty="0" err="1"/>
              <a:t>activity</a:t>
            </a:r>
            <a:r>
              <a:rPr lang="nl-BE" dirty="0"/>
              <a:t>&gt; : Elke </a:t>
            </a:r>
            <a:r>
              <a:rPr lang="nl-BE" dirty="0" err="1"/>
              <a:t>activity</a:t>
            </a:r>
            <a:r>
              <a:rPr lang="nl-BE" dirty="0"/>
              <a:t> wordt vermeld in de manifest. </a:t>
            </a:r>
          </a:p>
          <a:p>
            <a:pPr lvl="3"/>
            <a:r>
              <a:rPr lang="nl-BE" dirty="0"/>
              <a:t>Maar ook Services, Content Providers en </a:t>
            </a:r>
            <a:r>
              <a:rPr lang="nl-BE" dirty="0" err="1"/>
              <a:t>BroadcastReceivers</a:t>
            </a:r>
            <a:r>
              <a:rPr lang="nl-BE" dirty="0"/>
              <a:t> (zie later) worden in manifest vermeld</a:t>
            </a:r>
          </a:p>
          <a:p>
            <a:pPr lvl="3"/>
            <a:endParaRPr lang="nl-BE" dirty="0"/>
          </a:p>
          <a:p>
            <a:pPr lvl="4"/>
            <a:endParaRPr lang="nl-BE" dirty="0"/>
          </a:p>
          <a:p>
            <a:pPr lvl="1"/>
            <a:endParaRPr lang="nl-BE" dirty="0"/>
          </a:p>
        </p:txBody>
      </p:sp>
      <p:sp>
        <p:nvSpPr>
          <p:cNvPr id="4" name="Tijdelijke aanduiding voor dianummer 3">
            <a:extLst>
              <a:ext uri="{FF2B5EF4-FFF2-40B4-BE49-F238E27FC236}">
                <a16:creationId xmlns:a16="http://schemas.microsoft.com/office/drawing/2014/main" id="{63C64933-EC7C-4483-94D9-5211461D5C2D}"/>
              </a:ext>
            </a:extLst>
          </p:cNvPr>
          <p:cNvSpPr>
            <a:spLocks noGrp="1"/>
          </p:cNvSpPr>
          <p:nvPr>
            <p:ph type="sldNum" sz="quarter" idx="12"/>
          </p:nvPr>
        </p:nvSpPr>
        <p:spPr/>
        <p:txBody>
          <a:bodyPr/>
          <a:lstStyle/>
          <a:p>
            <a:fld id="{C1C4EF61-B41D-46AC-84C7-D79A9CA767CD}" type="slidenum">
              <a:rPr lang="nl-BE" smtClean="0"/>
              <a:pPr/>
              <a:t>4</a:t>
            </a:fld>
            <a:endParaRPr lang="nl-BE"/>
          </a:p>
        </p:txBody>
      </p:sp>
    </p:spTree>
    <p:extLst>
      <p:ext uri="{BB962C8B-B14F-4D97-AF65-F5344CB8AC3E}">
        <p14:creationId xmlns:p14="http://schemas.microsoft.com/office/powerpoint/2010/main" val="164089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F4634C-1137-4336-8E90-2404BEC994A1}"/>
              </a:ext>
            </a:extLst>
          </p:cNvPr>
          <p:cNvSpPr>
            <a:spLocks noGrp="1"/>
          </p:cNvSpPr>
          <p:nvPr>
            <p:ph type="title"/>
          </p:nvPr>
        </p:nvSpPr>
        <p:spPr/>
        <p:txBody>
          <a:bodyPr/>
          <a:lstStyle/>
          <a:p>
            <a:r>
              <a:rPr lang="nl-BE" dirty="0"/>
              <a:t>Activity</a:t>
            </a:r>
          </a:p>
        </p:txBody>
      </p:sp>
      <p:sp>
        <p:nvSpPr>
          <p:cNvPr id="3" name="Tijdelijke aanduiding voor inhoud 2">
            <a:extLst>
              <a:ext uri="{FF2B5EF4-FFF2-40B4-BE49-F238E27FC236}">
                <a16:creationId xmlns:a16="http://schemas.microsoft.com/office/drawing/2014/main" id="{922BC9A9-0E26-4E4E-B45E-097DAB201C94}"/>
              </a:ext>
            </a:extLst>
          </p:cNvPr>
          <p:cNvSpPr>
            <a:spLocks noGrp="1"/>
          </p:cNvSpPr>
          <p:nvPr>
            <p:ph idx="1"/>
          </p:nvPr>
        </p:nvSpPr>
        <p:spPr>
          <a:xfrm>
            <a:off x="609600" y="1238932"/>
            <a:ext cx="6720840" cy="5070388"/>
          </a:xfrm>
        </p:spPr>
        <p:txBody>
          <a:bodyPr/>
          <a:lstStyle/>
          <a:p>
            <a:r>
              <a:rPr lang="en-US" dirty="0" err="1"/>
              <a:t>Bouwstenen</a:t>
            </a:r>
            <a:r>
              <a:rPr lang="en-US" dirty="0"/>
              <a:t> van </a:t>
            </a:r>
            <a:r>
              <a:rPr lang="en-US" dirty="0" err="1"/>
              <a:t>een</a:t>
            </a:r>
            <a:r>
              <a:rPr lang="en-US" dirty="0"/>
              <a:t> app</a:t>
            </a:r>
          </a:p>
          <a:p>
            <a:r>
              <a:rPr lang="en-US" dirty="0" err="1"/>
              <a:t>Vaak</a:t>
            </a:r>
            <a:r>
              <a:rPr lang="en-US" dirty="0"/>
              <a:t> </a:t>
            </a:r>
            <a:r>
              <a:rPr lang="en-US" dirty="0" err="1"/>
              <a:t>komt</a:t>
            </a:r>
            <a:r>
              <a:rPr lang="en-US" dirty="0"/>
              <a:t> </a:t>
            </a:r>
            <a:r>
              <a:rPr lang="en-US" dirty="0" err="1"/>
              <a:t>dit</a:t>
            </a:r>
            <a:r>
              <a:rPr lang="en-US" dirty="0"/>
              <a:t> </a:t>
            </a:r>
            <a:r>
              <a:rPr lang="en-US" dirty="0" err="1"/>
              <a:t>overeen</a:t>
            </a:r>
            <a:r>
              <a:rPr lang="en-US" dirty="0"/>
              <a:t> met </a:t>
            </a:r>
            <a:r>
              <a:rPr lang="en-US" dirty="0" err="1"/>
              <a:t>een</a:t>
            </a:r>
            <a:r>
              <a:rPr lang="en-US" dirty="0"/>
              <a:t> </a:t>
            </a:r>
            <a:r>
              <a:rPr lang="en-US" dirty="0" err="1"/>
              <a:t>scherm</a:t>
            </a:r>
            <a:endParaRPr lang="en-US" dirty="0"/>
          </a:p>
          <a:p>
            <a:r>
              <a:rPr lang="en-US" dirty="0" err="1"/>
              <a:t>Een</a:t>
            </a:r>
            <a:r>
              <a:rPr lang="en-US" dirty="0"/>
              <a:t> app </a:t>
            </a:r>
            <a:r>
              <a:rPr lang="en-US" dirty="0" err="1"/>
              <a:t>bestaat</a:t>
            </a:r>
            <a:r>
              <a:rPr lang="en-US" dirty="0"/>
              <a:t> in het </a:t>
            </a:r>
            <a:r>
              <a:rPr lang="en-US" dirty="0" err="1"/>
              <a:t>algemeen</a:t>
            </a:r>
            <a:r>
              <a:rPr lang="en-US" dirty="0"/>
              <a:t> </a:t>
            </a:r>
            <a:r>
              <a:rPr lang="en-US" dirty="0" err="1"/>
              <a:t>uit</a:t>
            </a:r>
            <a:r>
              <a:rPr lang="en-US" dirty="0"/>
              <a:t> </a:t>
            </a:r>
            <a:r>
              <a:rPr lang="en-US" dirty="0" err="1"/>
              <a:t>meerdere</a:t>
            </a:r>
            <a:r>
              <a:rPr lang="en-US" dirty="0"/>
              <a:t> activities</a:t>
            </a:r>
          </a:p>
        </p:txBody>
      </p:sp>
      <p:sp>
        <p:nvSpPr>
          <p:cNvPr id="4" name="Tijdelijke aanduiding voor dianummer 3">
            <a:extLst>
              <a:ext uri="{FF2B5EF4-FFF2-40B4-BE49-F238E27FC236}">
                <a16:creationId xmlns:a16="http://schemas.microsoft.com/office/drawing/2014/main" id="{033AA286-114A-47ED-8BB3-E932ED19D53D}"/>
              </a:ext>
            </a:extLst>
          </p:cNvPr>
          <p:cNvSpPr>
            <a:spLocks noGrp="1"/>
          </p:cNvSpPr>
          <p:nvPr>
            <p:ph type="sldNum" sz="quarter" idx="12"/>
          </p:nvPr>
        </p:nvSpPr>
        <p:spPr/>
        <p:txBody>
          <a:bodyPr/>
          <a:lstStyle/>
          <a:p>
            <a:fld id="{C1C4EF61-B41D-46AC-84C7-D79A9CA767CD}" type="slidenum">
              <a:rPr lang="nl-BE" smtClean="0"/>
              <a:pPr/>
              <a:t>5</a:t>
            </a:fld>
            <a:endParaRPr lang="nl-BE"/>
          </a:p>
        </p:txBody>
      </p:sp>
      <p:pic>
        <p:nvPicPr>
          <p:cNvPr id="6" name="Afbeelding 5">
            <a:extLst>
              <a:ext uri="{FF2B5EF4-FFF2-40B4-BE49-F238E27FC236}">
                <a16:creationId xmlns:a16="http://schemas.microsoft.com/office/drawing/2014/main" id="{3352C164-C1B1-4121-831A-1A5FA25DD7AA}"/>
              </a:ext>
            </a:extLst>
          </p:cNvPr>
          <p:cNvPicPr>
            <a:picLocks noChangeAspect="1"/>
          </p:cNvPicPr>
          <p:nvPr/>
        </p:nvPicPr>
        <p:blipFill>
          <a:blip r:embed="rId3"/>
          <a:stretch>
            <a:fillRect/>
          </a:stretch>
        </p:blipFill>
        <p:spPr>
          <a:xfrm>
            <a:off x="8260921" y="1238932"/>
            <a:ext cx="2914650" cy="5153025"/>
          </a:xfrm>
          <a:prstGeom prst="rect">
            <a:avLst/>
          </a:prstGeom>
        </p:spPr>
      </p:pic>
      <p:pic>
        <p:nvPicPr>
          <p:cNvPr id="7" name="Afbeelding 6">
            <a:extLst>
              <a:ext uri="{FF2B5EF4-FFF2-40B4-BE49-F238E27FC236}">
                <a16:creationId xmlns:a16="http://schemas.microsoft.com/office/drawing/2014/main" id="{89A32DA5-455C-4A37-AFF2-F14165202504}"/>
              </a:ext>
            </a:extLst>
          </p:cNvPr>
          <p:cNvPicPr>
            <a:picLocks noChangeAspect="1"/>
          </p:cNvPicPr>
          <p:nvPr/>
        </p:nvPicPr>
        <p:blipFill>
          <a:blip r:embed="rId4"/>
          <a:stretch>
            <a:fillRect/>
          </a:stretch>
        </p:blipFill>
        <p:spPr>
          <a:xfrm>
            <a:off x="2625635" y="3605236"/>
            <a:ext cx="3427567" cy="2240240"/>
          </a:xfrm>
          <a:prstGeom prst="rect">
            <a:avLst/>
          </a:prstGeom>
        </p:spPr>
      </p:pic>
    </p:spTree>
    <p:extLst>
      <p:ext uri="{BB962C8B-B14F-4D97-AF65-F5344CB8AC3E}">
        <p14:creationId xmlns:p14="http://schemas.microsoft.com/office/powerpoint/2010/main" val="208744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4C9D44-EAE9-4E0F-A120-5D42F45EF9DD}"/>
              </a:ext>
            </a:extLst>
          </p:cNvPr>
          <p:cNvSpPr>
            <a:spLocks noGrp="1"/>
          </p:cNvSpPr>
          <p:nvPr>
            <p:ph type="title"/>
          </p:nvPr>
        </p:nvSpPr>
        <p:spPr/>
        <p:txBody>
          <a:bodyPr/>
          <a:lstStyle/>
          <a:p>
            <a:r>
              <a:rPr lang="nl-BE"/>
              <a:t>Activity</a:t>
            </a:r>
            <a:endParaRPr lang="nl-BE" dirty="0"/>
          </a:p>
        </p:txBody>
      </p:sp>
      <p:sp>
        <p:nvSpPr>
          <p:cNvPr id="3" name="Tijdelijke aanduiding voor inhoud 2">
            <a:extLst>
              <a:ext uri="{FF2B5EF4-FFF2-40B4-BE49-F238E27FC236}">
                <a16:creationId xmlns:a16="http://schemas.microsoft.com/office/drawing/2014/main" id="{A3027A77-A787-4479-97DD-70005D4B6FE3}"/>
              </a:ext>
            </a:extLst>
          </p:cNvPr>
          <p:cNvSpPr>
            <a:spLocks noGrp="1"/>
          </p:cNvSpPr>
          <p:nvPr>
            <p:ph idx="1"/>
          </p:nvPr>
        </p:nvSpPr>
        <p:spPr>
          <a:xfrm>
            <a:off x="609600" y="1238932"/>
            <a:ext cx="11144596" cy="5070388"/>
          </a:xfrm>
        </p:spPr>
        <p:txBody>
          <a:bodyPr/>
          <a:lstStyle/>
          <a:p>
            <a:r>
              <a:rPr lang="nl-BE" dirty="0"/>
              <a:t>Een </a:t>
            </a:r>
            <a:r>
              <a:rPr lang="nl-BE" dirty="0" err="1"/>
              <a:t>activity</a:t>
            </a:r>
            <a:r>
              <a:rPr lang="nl-BE" dirty="0"/>
              <a:t>. </a:t>
            </a:r>
            <a:r>
              <a:rPr lang="nl-BE" dirty="0" err="1"/>
              <a:t>Bvb</a:t>
            </a:r>
            <a:r>
              <a:rPr lang="nl-BE" dirty="0"/>
              <a:t> </a:t>
            </a:r>
            <a:r>
              <a:rPr lang="nl-BE" dirty="0" err="1"/>
              <a:t>Main_Activity</a:t>
            </a:r>
            <a:endParaRPr lang="nl-BE" dirty="0"/>
          </a:p>
          <a:p>
            <a:pPr lvl="1"/>
            <a:r>
              <a:rPr lang="nl-BE" dirty="0" err="1"/>
              <a:t>java</a:t>
            </a:r>
            <a:r>
              <a:rPr lang="nl-BE" dirty="0"/>
              <a:t>/packagefolder/MainActivity.java : gedrag</a:t>
            </a:r>
          </a:p>
          <a:p>
            <a:pPr lvl="1"/>
            <a:r>
              <a:rPr lang="nl-BE" dirty="0" err="1"/>
              <a:t>res</a:t>
            </a:r>
            <a:r>
              <a:rPr lang="nl-BE" dirty="0"/>
              <a:t>/</a:t>
            </a:r>
            <a:r>
              <a:rPr lang="nl-BE" dirty="0" err="1"/>
              <a:t>layout</a:t>
            </a:r>
            <a:r>
              <a:rPr lang="nl-BE" dirty="0"/>
              <a:t>/activity_main.xml : presentatie</a:t>
            </a:r>
          </a:p>
          <a:p>
            <a:pPr lvl="1"/>
            <a:r>
              <a:rPr lang="nl-BE" dirty="0"/>
              <a:t>Entry in AndroidManifest.xml </a:t>
            </a:r>
          </a:p>
          <a:p>
            <a:pPr lvl="2"/>
            <a:r>
              <a:rPr lang="nl-BE" dirty="0"/>
              <a:t>&lt;</a:t>
            </a:r>
            <a:r>
              <a:rPr lang="nl-BE" dirty="0" err="1"/>
              <a:t>activity</a:t>
            </a:r>
            <a:r>
              <a:rPr lang="nl-BE" dirty="0"/>
              <a:t>&gt;: Een </a:t>
            </a:r>
            <a:r>
              <a:rPr lang="nl-BE" dirty="0" err="1"/>
              <a:t>activity</a:t>
            </a:r>
            <a:r>
              <a:rPr lang="nl-BE" dirty="0"/>
              <a:t> moet voorkomen in de manifest anders kan deze niet gestart worden!</a:t>
            </a:r>
          </a:p>
          <a:p>
            <a:pPr lvl="4"/>
            <a:r>
              <a:rPr lang="nl-BE" dirty="0"/>
              <a:t>Attribuut name: de </a:t>
            </a:r>
            <a:r>
              <a:rPr lang="nl-BE" dirty="0" err="1"/>
              <a:t>classname</a:t>
            </a:r>
            <a:endParaRPr lang="nl-BE" dirty="0"/>
          </a:p>
          <a:p>
            <a:pPr lvl="4"/>
            <a:r>
              <a:rPr lang="nl-BE" dirty="0"/>
              <a:t>Voor de activiteit die als </a:t>
            </a:r>
            <a:r>
              <a:rPr lang="nl-BE" dirty="0" err="1"/>
              <a:t>hoofdactviteit</a:t>
            </a:r>
            <a:r>
              <a:rPr lang="nl-BE" dirty="0"/>
              <a:t> van deze applicatie kan gestart worden voorzie je een &lt;</a:t>
            </a:r>
            <a:r>
              <a:rPr lang="nl-BE" dirty="0" err="1"/>
              <a:t>intent</a:t>
            </a:r>
            <a:r>
              <a:rPr lang="nl-BE" dirty="0"/>
              <a:t>-filter&gt; (di een impliciete </a:t>
            </a:r>
            <a:r>
              <a:rPr lang="nl-BE" dirty="0" err="1"/>
              <a:t>intent</a:t>
            </a:r>
            <a:r>
              <a:rPr lang="nl-BE" dirty="0"/>
              <a:t>, zie later). Als je dit niet vastlegt, kan de applicatie niet gestart worden.</a:t>
            </a:r>
          </a:p>
          <a:p>
            <a:pPr lvl="6"/>
            <a:r>
              <a:rPr lang="en-US" dirty="0"/>
              <a:t>Name:  </a:t>
            </a:r>
            <a:r>
              <a:rPr lang="en-US" dirty="0" err="1"/>
              <a:t>android.intent.action.MAIN</a:t>
            </a:r>
            <a:r>
              <a:rPr lang="en-US" dirty="0"/>
              <a:t>: </a:t>
            </a:r>
            <a:r>
              <a:rPr lang="nl-BE" dirty="0"/>
              <a:t>dit geeft aan dat de applicatie via deze activiteit kan gestart worden.</a:t>
            </a:r>
            <a:endParaRPr lang="en-US" dirty="0"/>
          </a:p>
          <a:p>
            <a:pPr lvl="6"/>
            <a:r>
              <a:rPr lang="en-US" dirty="0"/>
              <a:t>Category: </a:t>
            </a:r>
            <a:r>
              <a:rPr lang="en-US" dirty="0" err="1"/>
              <a:t>bijkomende</a:t>
            </a:r>
            <a:r>
              <a:rPr lang="en-US" dirty="0"/>
              <a:t> </a:t>
            </a:r>
            <a:r>
              <a:rPr lang="en-US" dirty="0" err="1"/>
              <a:t>informatie</a:t>
            </a:r>
            <a:r>
              <a:rPr lang="en-US" dirty="0"/>
              <a:t> over het  type van de component die </a:t>
            </a:r>
            <a:r>
              <a:rPr lang="en-US" dirty="0" err="1"/>
              <a:t>deze</a:t>
            </a:r>
            <a:r>
              <a:rPr lang="en-US" dirty="0"/>
              <a:t> intent </a:t>
            </a:r>
            <a:r>
              <a:rPr lang="en-US" dirty="0" err="1"/>
              <a:t>moet</a:t>
            </a:r>
            <a:r>
              <a:rPr lang="en-US" dirty="0"/>
              <a:t> </a:t>
            </a:r>
            <a:r>
              <a:rPr lang="en-US" dirty="0" err="1"/>
              <a:t>verwerken</a:t>
            </a:r>
            <a:endParaRPr lang="en-US" dirty="0"/>
          </a:p>
          <a:p>
            <a:pPr lvl="7"/>
            <a:r>
              <a:rPr lang="en-US" dirty="0"/>
              <a:t>CATEGORY_LAUNCHER: </a:t>
            </a:r>
            <a:r>
              <a:rPr lang="nl-BE" dirty="0"/>
              <a:t>plaatst de applicatie in de LAUNCHER </a:t>
            </a:r>
            <a:r>
              <a:rPr lang="nl-BE" dirty="0" err="1"/>
              <a:t>category</a:t>
            </a:r>
            <a:r>
              <a:rPr lang="nl-BE" dirty="0"/>
              <a:t>. Hierdoor wordt de applicatie opgenomen in de lijst van applicaties die kunnen gestart worden.</a:t>
            </a:r>
          </a:p>
          <a:p>
            <a:pPr lvl="2"/>
            <a:endParaRPr lang="nl-BE" dirty="0"/>
          </a:p>
          <a:p>
            <a:pPr lvl="1"/>
            <a:endParaRPr lang="nl-BE" dirty="0"/>
          </a:p>
        </p:txBody>
      </p:sp>
      <p:sp>
        <p:nvSpPr>
          <p:cNvPr id="4" name="Tijdelijke aanduiding voor dianummer 3">
            <a:extLst>
              <a:ext uri="{FF2B5EF4-FFF2-40B4-BE49-F238E27FC236}">
                <a16:creationId xmlns:a16="http://schemas.microsoft.com/office/drawing/2014/main" id="{236AED1A-BEFF-4BEB-AC63-EE31811EB2A4}"/>
              </a:ext>
            </a:extLst>
          </p:cNvPr>
          <p:cNvSpPr>
            <a:spLocks noGrp="1"/>
          </p:cNvSpPr>
          <p:nvPr>
            <p:ph type="sldNum" sz="quarter" idx="12"/>
          </p:nvPr>
        </p:nvSpPr>
        <p:spPr/>
        <p:txBody>
          <a:bodyPr/>
          <a:lstStyle/>
          <a:p>
            <a:fld id="{C1C4EF61-B41D-46AC-84C7-D79A9CA767CD}" type="slidenum">
              <a:rPr lang="nl-BE" smtClean="0"/>
              <a:pPr/>
              <a:t>6</a:t>
            </a:fld>
            <a:endParaRPr lang="nl-BE"/>
          </a:p>
        </p:txBody>
      </p:sp>
      <p:pic>
        <p:nvPicPr>
          <p:cNvPr id="5" name="Afbeelding 4">
            <a:extLst>
              <a:ext uri="{FF2B5EF4-FFF2-40B4-BE49-F238E27FC236}">
                <a16:creationId xmlns:a16="http://schemas.microsoft.com/office/drawing/2014/main" id="{9ABBE6DC-9938-4492-B4C0-5FB8C1116DA1}"/>
              </a:ext>
            </a:extLst>
          </p:cNvPr>
          <p:cNvPicPr>
            <a:picLocks noChangeAspect="1"/>
          </p:cNvPicPr>
          <p:nvPr/>
        </p:nvPicPr>
        <p:blipFill>
          <a:blip r:embed="rId3"/>
          <a:stretch>
            <a:fillRect/>
          </a:stretch>
        </p:blipFill>
        <p:spPr>
          <a:xfrm>
            <a:off x="7343775" y="1238932"/>
            <a:ext cx="4848225" cy="1181100"/>
          </a:xfrm>
          <a:prstGeom prst="rect">
            <a:avLst/>
          </a:prstGeom>
        </p:spPr>
      </p:pic>
    </p:spTree>
    <p:extLst>
      <p:ext uri="{BB962C8B-B14F-4D97-AF65-F5344CB8AC3E}">
        <p14:creationId xmlns:p14="http://schemas.microsoft.com/office/powerpoint/2010/main" val="363776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62337F-6D01-485C-AF96-957166156C8D}"/>
              </a:ext>
            </a:extLst>
          </p:cNvPr>
          <p:cNvSpPr>
            <a:spLocks noGrp="1"/>
          </p:cNvSpPr>
          <p:nvPr>
            <p:ph type="title"/>
          </p:nvPr>
        </p:nvSpPr>
        <p:spPr/>
        <p:txBody>
          <a:bodyPr/>
          <a:lstStyle/>
          <a:p>
            <a:r>
              <a:rPr lang="nl-BE"/>
              <a:t>Activity – layout file</a:t>
            </a:r>
            <a:endParaRPr lang="nl-BE" dirty="0"/>
          </a:p>
        </p:txBody>
      </p:sp>
      <p:sp>
        <p:nvSpPr>
          <p:cNvPr id="3" name="Tijdelijke aanduiding voor inhoud 2">
            <a:extLst>
              <a:ext uri="{FF2B5EF4-FFF2-40B4-BE49-F238E27FC236}">
                <a16:creationId xmlns:a16="http://schemas.microsoft.com/office/drawing/2014/main" id="{81A95893-3EDE-482F-AA67-A19E9A90AFF1}"/>
              </a:ext>
            </a:extLst>
          </p:cNvPr>
          <p:cNvSpPr>
            <a:spLocks noGrp="1"/>
          </p:cNvSpPr>
          <p:nvPr>
            <p:ph idx="1"/>
          </p:nvPr>
        </p:nvSpPr>
        <p:spPr/>
        <p:txBody>
          <a:bodyPr/>
          <a:lstStyle/>
          <a:p>
            <a:r>
              <a:rPr lang="nl-BE" dirty="0" err="1"/>
              <a:t>Layout</a:t>
            </a:r>
            <a:r>
              <a:rPr lang="nl-BE" dirty="0"/>
              <a:t> file in </a:t>
            </a:r>
            <a:r>
              <a:rPr lang="nl-BE" dirty="0" err="1"/>
              <a:t>res</a:t>
            </a:r>
            <a:r>
              <a:rPr lang="nl-BE" dirty="0"/>
              <a:t>/</a:t>
            </a:r>
            <a:r>
              <a:rPr lang="nl-BE" dirty="0" err="1"/>
              <a:t>layout</a:t>
            </a:r>
            <a:r>
              <a:rPr lang="nl-BE" dirty="0"/>
              <a:t> folder = de UI, het zichtbare deel van een </a:t>
            </a:r>
            <a:r>
              <a:rPr lang="nl-BE" dirty="0" err="1"/>
              <a:t>activity</a:t>
            </a:r>
            <a:endParaRPr lang="nl-BE" dirty="0"/>
          </a:p>
          <a:p>
            <a:pPr lvl="1"/>
            <a:r>
              <a:rPr lang="en-US" dirty="0" err="1"/>
              <a:t>Scheiding</a:t>
            </a:r>
            <a:r>
              <a:rPr lang="en-US" dirty="0"/>
              <a:t> van </a:t>
            </a:r>
            <a:r>
              <a:rPr lang="en-US" dirty="0" err="1"/>
              <a:t>presentatie</a:t>
            </a:r>
            <a:r>
              <a:rPr lang="en-US" dirty="0"/>
              <a:t> </a:t>
            </a:r>
            <a:r>
              <a:rPr lang="en-US" dirty="0" err="1"/>
              <a:t>en</a:t>
            </a:r>
            <a:r>
              <a:rPr lang="en-US" dirty="0"/>
              <a:t> </a:t>
            </a:r>
            <a:r>
              <a:rPr lang="en-US" dirty="0" err="1"/>
              <a:t>gedrag</a:t>
            </a:r>
            <a:endParaRPr lang="en-US" dirty="0"/>
          </a:p>
          <a:p>
            <a:pPr lvl="1"/>
            <a:r>
              <a:rPr lang="en-US" dirty="0" err="1"/>
              <a:t>Meerdere</a:t>
            </a:r>
            <a:r>
              <a:rPr lang="en-US" dirty="0"/>
              <a:t> xml layouts </a:t>
            </a:r>
            <a:r>
              <a:rPr lang="en-US" dirty="0" err="1"/>
              <a:t>mogelijk</a:t>
            </a:r>
            <a:r>
              <a:rPr lang="en-US" dirty="0"/>
              <a:t> </a:t>
            </a:r>
            <a:r>
              <a:rPr lang="en-US" dirty="0" err="1"/>
              <a:t>rekening</a:t>
            </a:r>
            <a:r>
              <a:rPr lang="en-US" dirty="0"/>
              <a:t> </a:t>
            </a:r>
            <a:r>
              <a:rPr lang="en-US" dirty="0" err="1"/>
              <a:t>houdend</a:t>
            </a:r>
            <a:r>
              <a:rPr lang="en-US" dirty="0"/>
              <a:t> met de </a:t>
            </a:r>
            <a:r>
              <a:rPr lang="en-US" dirty="0" err="1"/>
              <a:t>verschillende</a:t>
            </a:r>
            <a:r>
              <a:rPr lang="en-US" dirty="0"/>
              <a:t> screen sizes, </a:t>
            </a:r>
            <a:r>
              <a:rPr lang="en-US" dirty="0" err="1"/>
              <a:t>talen</a:t>
            </a:r>
            <a:r>
              <a:rPr lang="en-US" dirty="0"/>
              <a:t>,…</a:t>
            </a:r>
          </a:p>
          <a:p>
            <a:pPr lvl="1"/>
            <a:r>
              <a:rPr lang="en-US" dirty="0"/>
              <a:t>De </a:t>
            </a:r>
            <a:r>
              <a:rPr lang="en-US" dirty="0" err="1"/>
              <a:t>structuur</a:t>
            </a:r>
            <a:r>
              <a:rPr lang="en-US" dirty="0"/>
              <a:t> van de UI is </a:t>
            </a:r>
            <a:r>
              <a:rPr lang="en-US" dirty="0" err="1"/>
              <a:t>duidelijker</a:t>
            </a:r>
            <a:r>
              <a:rPr lang="en-US" dirty="0"/>
              <a:t> in XML (tree-based)</a:t>
            </a:r>
          </a:p>
          <a:p>
            <a:pPr lvl="1"/>
            <a:r>
              <a:rPr lang="en-US" dirty="0" err="1"/>
              <a:t>Elementen</a:t>
            </a:r>
            <a:r>
              <a:rPr lang="en-US" dirty="0"/>
              <a:t> in XML =&gt; </a:t>
            </a:r>
            <a:r>
              <a:rPr lang="en-US" dirty="0" err="1"/>
              <a:t>zijn</a:t>
            </a:r>
            <a:r>
              <a:rPr lang="en-US" dirty="0"/>
              <a:t> </a:t>
            </a:r>
            <a:r>
              <a:rPr lang="en-US" dirty="0" err="1"/>
              <a:t>ook</a:t>
            </a:r>
            <a:r>
              <a:rPr lang="en-US" dirty="0"/>
              <a:t> </a:t>
            </a:r>
            <a:r>
              <a:rPr lang="nl-BE" dirty="0"/>
              <a:t>klassen die met de Android API meegeleverd worden.</a:t>
            </a:r>
            <a:endParaRPr lang="en-US" dirty="0"/>
          </a:p>
          <a:p>
            <a:pPr lvl="2"/>
            <a:r>
              <a:rPr lang="en-US" dirty="0"/>
              <a:t>Attribute name =&gt; </a:t>
            </a:r>
            <a:r>
              <a:rPr lang="en-US" dirty="0" err="1"/>
              <a:t>komt</a:t>
            </a:r>
            <a:r>
              <a:rPr lang="en-US" dirty="0"/>
              <a:t> </a:t>
            </a:r>
            <a:r>
              <a:rPr lang="en-US" dirty="0" err="1"/>
              <a:t>vaak</a:t>
            </a:r>
            <a:r>
              <a:rPr lang="en-US" dirty="0"/>
              <a:t> </a:t>
            </a:r>
            <a:r>
              <a:rPr lang="en-US" dirty="0" err="1"/>
              <a:t>overeen</a:t>
            </a:r>
            <a:r>
              <a:rPr lang="en-US" dirty="0"/>
              <a:t> met method van de </a:t>
            </a:r>
            <a:r>
              <a:rPr lang="en-US" dirty="0" err="1"/>
              <a:t>klasse</a:t>
            </a:r>
            <a:r>
              <a:rPr lang="en-US" dirty="0"/>
              <a:t>, maar </a:t>
            </a:r>
            <a:r>
              <a:rPr lang="en-US" dirty="0" err="1"/>
              <a:t>bvb</a:t>
            </a:r>
            <a:r>
              <a:rPr lang="en-US" dirty="0"/>
              <a:t> Text attribute, get/</a:t>
            </a:r>
            <a:r>
              <a:rPr lang="en-US" dirty="0" err="1"/>
              <a:t>setText</a:t>
            </a:r>
            <a:r>
              <a:rPr lang="en-US" dirty="0"/>
              <a:t> </a:t>
            </a:r>
            <a:r>
              <a:rPr lang="en-US" dirty="0" err="1"/>
              <a:t>methode</a:t>
            </a:r>
            <a:endParaRPr lang="en-US" dirty="0"/>
          </a:p>
          <a:p>
            <a:pPr lvl="1"/>
            <a:endParaRPr lang="en-US" dirty="0"/>
          </a:p>
        </p:txBody>
      </p:sp>
      <p:sp>
        <p:nvSpPr>
          <p:cNvPr id="4" name="Tijdelijke aanduiding voor dianummer 3">
            <a:extLst>
              <a:ext uri="{FF2B5EF4-FFF2-40B4-BE49-F238E27FC236}">
                <a16:creationId xmlns:a16="http://schemas.microsoft.com/office/drawing/2014/main" id="{3C41562D-92ED-4FCB-B6C7-E2FB7C3DDD22}"/>
              </a:ext>
            </a:extLst>
          </p:cNvPr>
          <p:cNvSpPr>
            <a:spLocks noGrp="1"/>
          </p:cNvSpPr>
          <p:nvPr>
            <p:ph type="sldNum" sz="quarter" idx="12"/>
          </p:nvPr>
        </p:nvSpPr>
        <p:spPr/>
        <p:txBody>
          <a:bodyPr/>
          <a:lstStyle/>
          <a:p>
            <a:fld id="{C1C4EF61-B41D-46AC-84C7-D79A9CA767CD}" type="slidenum">
              <a:rPr lang="nl-BE" smtClean="0"/>
              <a:pPr/>
              <a:t>7</a:t>
            </a:fld>
            <a:endParaRPr lang="nl-BE"/>
          </a:p>
        </p:txBody>
      </p:sp>
    </p:spTree>
    <p:extLst>
      <p:ext uri="{BB962C8B-B14F-4D97-AF65-F5344CB8AC3E}">
        <p14:creationId xmlns:p14="http://schemas.microsoft.com/office/powerpoint/2010/main" val="114829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62337F-6D01-485C-AF96-957166156C8D}"/>
              </a:ext>
            </a:extLst>
          </p:cNvPr>
          <p:cNvSpPr>
            <a:spLocks noGrp="1"/>
          </p:cNvSpPr>
          <p:nvPr>
            <p:ph type="title"/>
          </p:nvPr>
        </p:nvSpPr>
        <p:spPr/>
        <p:txBody>
          <a:bodyPr/>
          <a:lstStyle/>
          <a:p>
            <a:r>
              <a:rPr lang="nl-BE" dirty="0"/>
              <a:t>Activity – </a:t>
            </a:r>
            <a:r>
              <a:rPr lang="nl-BE" dirty="0" err="1"/>
              <a:t>layout</a:t>
            </a:r>
            <a:r>
              <a:rPr lang="nl-BE" dirty="0"/>
              <a:t> file</a:t>
            </a:r>
          </a:p>
        </p:txBody>
      </p:sp>
      <p:sp>
        <p:nvSpPr>
          <p:cNvPr id="3" name="Tijdelijke aanduiding voor inhoud 2">
            <a:extLst>
              <a:ext uri="{FF2B5EF4-FFF2-40B4-BE49-F238E27FC236}">
                <a16:creationId xmlns:a16="http://schemas.microsoft.com/office/drawing/2014/main" id="{81A95893-3EDE-482F-AA67-A19E9A90AFF1}"/>
              </a:ext>
            </a:extLst>
          </p:cNvPr>
          <p:cNvSpPr>
            <a:spLocks noGrp="1"/>
          </p:cNvSpPr>
          <p:nvPr>
            <p:ph idx="1"/>
          </p:nvPr>
        </p:nvSpPr>
        <p:spPr/>
        <p:txBody>
          <a:bodyPr>
            <a:normAutofit fontScale="92500"/>
          </a:bodyPr>
          <a:lstStyle/>
          <a:p>
            <a:r>
              <a:rPr lang="nl-BE" dirty="0"/>
              <a:t>Opbouw</a:t>
            </a:r>
          </a:p>
          <a:p>
            <a:pPr lvl="1"/>
            <a:r>
              <a:rPr lang="nl-BE" dirty="0"/>
              <a:t>De </a:t>
            </a:r>
            <a:r>
              <a:rPr lang="nl-BE" dirty="0" err="1"/>
              <a:t>layoutbeschrijving</a:t>
            </a:r>
            <a:r>
              <a:rPr lang="nl-BE" dirty="0"/>
              <a:t> is een boomstructuur van views die vastleggen wat er in een </a:t>
            </a:r>
            <a:r>
              <a:rPr lang="nl-BE" dirty="0" err="1"/>
              <a:t>activity</a:t>
            </a:r>
            <a:r>
              <a:rPr lang="nl-BE" dirty="0"/>
              <a:t> wordt weergegeven.</a:t>
            </a:r>
          </a:p>
          <a:p>
            <a:endParaRPr lang="nl-BE" dirty="0"/>
          </a:p>
          <a:p>
            <a:endParaRPr lang="nl-BE" dirty="0"/>
          </a:p>
          <a:p>
            <a:endParaRPr lang="nl-BE" dirty="0"/>
          </a:p>
          <a:p>
            <a:endParaRPr lang="nl-BE" dirty="0"/>
          </a:p>
          <a:p>
            <a:endParaRPr lang="nl-BE" dirty="0"/>
          </a:p>
          <a:p>
            <a:endParaRPr lang="nl-BE" dirty="0"/>
          </a:p>
          <a:p>
            <a:endParaRPr lang="nl-BE" dirty="0"/>
          </a:p>
          <a:p>
            <a:pPr lvl="1"/>
            <a:r>
              <a:rPr lang="nl-BE" dirty="0" err="1"/>
              <a:t>ViewGroup</a:t>
            </a:r>
            <a:r>
              <a:rPr lang="nl-BE" dirty="0"/>
              <a:t>: niet zichtbaar, voor organisatie van andere elementen. </a:t>
            </a:r>
            <a:r>
              <a:rPr lang="nl-BE" dirty="0" err="1"/>
              <a:t>Vb</a:t>
            </a:r>
            <a:r>
              <a:rPr lang="nl-BE" dirty="0"/>
              <a:t> </a:t>
            </a:r>
            <a:r>
              <a:rPr lang="nl-BE" dirty="0" err="1"/>
              <a:t>ConstraintLayout</a:t>
            </a:r>
            <a:r>
              <a:rPr lang="nl-BE" dirty="0"/>
              <a:t>,…</a:t>
            </a:r>
          </a:p>
          <a:p>
            <a:pPr lvl="1"/>
            <a:r>
              <a:rPr lang="nl-BE" dirty="0"/>
              <a:t>View: </a:t>
            </a:r>
            <a:r>
              <a:rPr lang="nl-BE" dirty="0" err="1"/>
              <a:t>drawing</a:t>
            </a:r>
            <a:r>
              <a:rPr lang="nl-BE" dirty="0"/>
              <a:t> content op het scherm. </a:t>
            </a:r>
            <a:r>
              <a:rPr lang="nl-BE" dirty="0" err="1"/>
              <a:t>Vb</a:t>
            </a:r>
            <a:r>
              <a:rPr lang="nl-BE" dirty="0"/>
              <a:t> </a:t>
            </a:r>
            <a:r>
              <a:rPr lang="nl-BE" dirty="0" err="1"/>
              <a:t>TextView</a:t>
            </a:r>
            <a:r>
              <a:rPr lang="nl-BE" dirty="0"/>
              <a:t>, Button,…</a:t>
            </a:r>
          </a:p>
          <a:p>
            <a:pPr lvl="1"/>
            <a:endParaRPr lang="en-US" dirty="0"/>
          </a:p>
        </p:txBody>
      </p:sp>
      <p:sp>
        <p:nvSpPr>
          <p:cNvPr id="4" name="Tijdelijke aanduiding voor dianummer 3">
            <a:extLst>
              <a:ext uri="{FF2B5EF4-FFF2-40B4-BE49-F238E27FC236}">
                <a16:creationId xmlns:a16="http://schemas.microsoft.com/office/drawing/2014/main" id="{3C41562D-92ED-4FCB-B6C7-E2FB7C3DDD22}"/>
              </a:ext>
            </a:extLst>
          </p:cNvPr>
          <p:cNvSpPr>
            <a:spLocks noGrp="1"/>
          </p:cNvSpPr>
          <p:nvPr>
            <p:ph type="sldNum" sz="quarter" idx="12"/>
          </p:nvPr>
        </p:nvSpPr>
        <p:spPr/>
        <p:txBody>
          <a:bodyPr/>
          <a:lstStyle/>
          <a:p>
            <a:fld id="{C1C4EF61-B41D-46AC-84C7-D79A9CA767CD}" type="slidenum">
              <a:rPr lang="nl-BE" smtClean="0"/>
              <a:pPr/>
              <a:t>8</a:t>
            </a:fld>
            <a:endParaRPr lang="nl-BE"/>
          </a:p>
        </p:txBody>
      </p:sp>
      <p:pic>
        <p:nvPicPr>
          <p:cNvPr id="5" name="Afbeelding 4">
            <a:extLst>
              <a:ext uri="{FF2B5EF4-FFF2-40B4-BE49-F238E27FC236}">
                <a16:creationId xmlns:a16="http://schemas.microsoft.com/office/drawing/2014/main" id="{DFAD8892-53E2-4621-A2A9-1E497DC554D8}"/>
              </a:ext>
            </a:extLst>
          </p:cNvPr>
          <p:cNvPicPr>
            <a:picLocks noChangeAspect="1"/>
          </p:cNvPicPr>
          <p:nvPr/>
        </p:nvPicPr>
        <p:blipFill>
          <a:blip r:embed="rId3"/>
          <a:stretch>
            <a:fillRect/>
          </a:stretch>
        </p:blipFill>
        <p:spPr>
          <a:xfrm>
            <a:off x="2482994" y="2469201"/>
            <a:ext cx="5895975" cy="2609850"/>
          </a:xfrm>
          <a:prstGeom prst="rect">
            <a:avLst/>
          </a:prstGeom>
        </p:spPr>
      </p:pic>
    </p:spTree>
    <p:extLst>
      <p:ext uri="{BB962C8B-B14F-4D97-AF65-F5344CB8AC3E}">
        <p14:creationId xmlns:p14="http://schemas.microsoft.com/office/powerpoint/2010/main" val="235168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62337F-6D01-485C-AF96-957166156C8D}"/>
              </a:ext>
            </a:extLst>
          </p:cNvPr>
          <p:cNvSpPr>
            <a:spLocks noGrp="1"/>
          </p:cNvSpPr>
          <p:nvPr>
            <p:ph type="title"/>
          </p:nvPr>
        </p:nvSpPr>
        <p:spPr/>
        <p:txBody>
          <a:bodyPr/>
          <a:lstStyle/>
          <a:p>
            <a:r>
              <a:rPr lang="nl-BE" dirty="0"/>
              <a:t>Activity – </a:t>
            </a:r>
            <a:r>
              <a:rPr lang="nl-BE" dirty="0" err="1"/>
              <a:t>layout</a:t>
            </a:r>
            <a:r>
              <a:rPr lang="nl-BE" dirty="0"/>
              <a:t> file</a:t>
            </a:r>
          </a:p>
        </p:txBody>
      </p:sp>
      <p:sp>
        <p:nvSpPr>
          <p:cNvPr id="3" name="Tijdelijke aanduiding voor inhoud 2">
            <a:extLst>
              <a:ext uri="{FF2B5EF4-FFF2-40B4-BE49-F238E27FC236}">
                <a16:creationId xmlns:a16="http://schemas.microsoft.com/office/drawing/2014/main" id="{81A95893-3EDE-482F-AA67-A19E9A90AFF1}"/>
              </a:ext>
            </a:extLst>
          </p:cNvPr>
          <p:cNvSpPr>
            <a:spLocks noGrp="1"/>
          </p:cNvSpPr>
          <p:nvPr>
            <p:ph idx="1"/>
          </p:nvPr>
        </p:nvSpPr>
        <p:spPr/>
        <p:txBody>
          <a:bodyPr>
            <a:normAutofit/>
          </a:bodyPr>
          <a:lstStyle/>
          <a:p>
            <a:r>
              <a:rPr lang="nl-BE" dirty="0"/>
              <a:t>View(Group)</a:t>
            </a:r>
          </a:p>
          <a:p>
            <a:pPr lvl="1"/>
            <a:r>
              <a:rPr lang="nl-BE" dirty="0"/>
              <a:t>Attributen</a:t>
            </a:r>
          </a:p>
          <a:p>
            <a:pPr lvl="2"/>
            <a:r>
              <a:rPr lang="nl-BE" dirty="0"/>
              <a:t>Sommigen specifiek aan een View(Group), anderen worden geërfd van View class</a:t>
            </a:r>
          </a:p>
          <a:p>
            <a:pPr lvl="2"/>
            <a:r>
              <a:rPr lang="nl-BE" dirty="0" err="1"/>
              <a:t>android:id</a:t>
            </a:r>
            <a:r>
              <a:rPr lang="nl-BE" dirty="0"/>
              <a:t>: unieke </a:t>
            </a:r>
            <a:r>
              <a:rPr lang="nl-BE" dirty="0" err="1"/>
              <a:t>id</a:t>
            </a:r>
            <a:r>
              <a:rPr lang="nl-BE" dirty="0"/>
              <a:t> van View(Group) binnen de tree. Als de app gecompileerd wordt dan wordt ernaar verwezen </a:t>
            </a:r>
            <a:r>
              <a:rPr lang="nl-BE" dirty="0" err="1"/>
              <a:t>adhv</a:t>
            </a:r>
            <a:r>
              <a:rPr lang="nl-BE" dirty="0"/>
              <a:t> een int, maar in de </a:t>
            </a:r>
            <a:r>
              <a:rPr lang="nl-BE" dirty="0" err="1"/>
              <a:t>xml</a:t>
            </a:r>
            <a:r>
              <a:rPr lang="nl-BE" dirty="0"/>
              <a:t> file geef je een string op </a:t>
            </a:r>
          </a:p>
          <a:p>
            <a:pPr lvl="3"/>
            <a:r>
              <a:rPr lang="nl-BE" dirty="0"/>
              <a:t>@ : begin van een string die de XML </a:t>
            </a:r>
            <a:r>
              <a:rPr lang="nl-BE" dirty="0" err="1"/>
              <a:t>parser</a:t>
            </a:r>
            <a:r>
              <a:rPr lang="nl-BE" dirty="0"/>
              <a:t> moet parsen</a:t>
            </a:r>
          </a:p>
          <a:p>
            <a:pPr lvl="3"/>
            <a:r>
              <a:rPr lang="nl-BE" dirty="0"/>
              <a:t>+</a:t>
            </a:r>
            <a:r>
              <a:rPr lang="nl-BE" dirty="0" err="1"/>
              <a:t>id</a:t>
            </a:r>
            <a:r>
              <a:rPr lang="nl-BE" dirty="0"/>
              <a:t>: nieuwe resource name die moet worden toegevoegd aan R.java. Bij verwijzing naar een resource gebruik je +-teken niet!</a:t>
            </a:r>
          </a:p>
          <a:p>
            <a:pPr lvl="2"/>
            <a:r>
              <a:rPr lang="nl-BE" dirty="0" err="1"/>
              <a:t>android:text</a:t>
            </a:r>
            <a:r>
              <a:rPr lang="nl-BE" dirty="0"/>
              <a:t> : @string : refereert naar string in </a:t>
            </a:r>
            <a:r>
              <a:rPr lang="nl-BE" dirty="0" err="1"/>
              <a:t>res</a:t>
            </a:r>
            <a:r>
              <a:rPr lang="nl-BE" dirty="0"/>
              <a:t>/</a:t>
            </a:r>
            <a:r>
              <a:rPr lang="nl-BE" dirty="0" err="1"/>
              <a:t>values</a:t>
            </a:r>
            <a:r>
              <a:rPr lang="nl-BE" dirty="0"/>
              <a:t>/string.xml (zie verder)</a:t>
            </a:r>
          </a:p>
          <a:p>
            <a:endParaRPr lang="nl-BE" dirty="0"/>
          </a:p>
          <a:p>
            <a:pPr lvl="1"/>
            <a:endParaRPr lang="nl-BE" dirty="0"/>
          </a:p>
        </p:txBody>
      </p:sp>
      <p:sp>
        <p:nvSpPr>
          <p:cNvPr id="4" name="Tijdelijke aanduiding voor dianummer 3">
            <a:extLst>
              <a:ext uri="{FF2B5EF4-FFF2-40B4-BE49-F238E27FC236}">
                <a16:creationId xmlns:a16="http://schemas.microsoft.com/office/drawing/2014/main" id="{3C41562D-92ED-4FCB-B6C7-E2FB7C3DDD22}"/>
              </a:ext>
            </a:extLst>
          </p:cNvPr>
          <p:cNvSpPr>
            <a:spLocks noGrp="1"/>
          </p:cNvSpPr>
          <p:nvPr>
            <p:ph type="sldNum" sz="quarter" idx="12"/>
          </p:nvPr>
        </p:nvSpPr>
        <p:spPr/>
        <p:txBody>
          <a:bodyPr/>
          <a:lstStyle/>
          <a:p>
            <a:fld id="{C1C4EF61-B41D-46AC-84C7-D79A9CA767CD}" type="slidenum">
              <a:rPr lang="nl-BE" smtClean="0"/>
              <a:pPr/>
              <a:t>9</a:t>
            </a:fld>
            <a:endParaRPr lang="nl-BE"/>
          </a:p>
        </p:txBody>
      </p:sp>
    </p:spTree>
    <p:extLst>
      <p:ext uri="{BB962C8B-B14F-4D97-AF65-F5344CB8AC3E}">
        <p14:creationId xmlns:p14="http://schemas.microsoft.com/office/powerpoint/2010/main" val="3644693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eb">
  <a:themeElements>
    <a:clrScheme name="Aangepast 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016FB8"/>
      </a:hlink>
      <a:folHlink>
        <a:srgbClr val="44B9E8"/>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noFill/>
        <a:ln w="635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solidFill>
            <a:srgbClr val="60B5BE"/>
          </a:solidFill>
        </a:ln>
      </a:spPr>
      <a:bodyPr wrap="square" rtlCol="0">
        <a:spAutoFit/>
      </a:bodyPr>
      <a:lstStyle>
        <a:defPPr algn="l">
          <a:defRPr dirty="0" smtClean="0">
            <a:latin typeface="+mn-lt"/>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5140</TotalTime>
  <Words>2810</Words>
  <Application>Microsoft Office PowerPoint</Application>
  <PresentationFormat>Breedbeeld</PresentationFormat>
  <Paragraphs>348</Paragraphs>
  <Slides>25</Slides>
  <Notes>18</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25</vt:i4>
      </vt:variant>
    </vt:vector>
  </HeadingPairs>
  <TitlesOfParts>
    <vt:vector size="32" baseType="lpstr">
      <vt:lpstr>Arial</vt:lpstr>
      <vt:lpstr>Calibri</vt:lpstr>
      <vt:lpstr>Verdana</vt:lpstr>
      <vt:lpstr>Wingdings 2</vt:lpstr>
      <vt:lpstr>Wingdings 3</vt:lpstr>
      <vt:lpstr>web</vt:lpstr>
      <vt:lpstr>Custom Design</vt:lpstr>
      <vt:lpstr>Creating Applications and Activities</vt:lpstr>
      <vt:lpstr>Inhoud</vt:lpstr>
      <vt:lpstr>Onderdelen van een android applicatie</vt:lpstr>
      <vt:lpstr>Onderdelen van een android applicatie</vt:lpstr>
      <vt:lpstr>Activity</vt:lpstr>
      <vt:lpstr>Activity</vt:lpstr>
      <vt:lpstr>Activity – layout file</vt:lpstr>
      <vt:lpstr>Activity – layout file</vt:lpstr>
      <vt:lpstr>Activity – layout file</vt:lpstr>
      <vt:lpstr>Activity – layout file</vt:lpstr>
      <vt:lpstr>Activity – layout file</vt:lpstr>
      <vt:lpstr>Activity – java class</vt:lpstr>
      <vt:lpstr>Activity – java class</vt:lpstr>
      <vt:lpstr>Activity - Eventhandling</vt:lpstr>
      <vt:lpstr>Activity - Eventhandling</vt:lpstr>
      <vt:lpstr>Activity - Eventhandling</vt:lpstr>
      <vt:lpstr>Activity - Intent </vt:lpstr>
      <vt:lpstr>Activity - Intent</vt:lpstr>
      <vt:lpstr>De mobile resource uitdaging</vt:lpstr>
      <vt:lpstr>De mobile resource uitdaging</vt:lpstr>
      <vt:lpstr>De mobile resource uitdaging</vt:lpstr>
      <vt:lpstr>Activity - Lifecycle</vt:lpstr>
      <vt:lpstr>PowerPoint-presentatie</vt:lpstr>
      <vt:lpstr>Activity - Saving en restoring activity state</vt:lpstr>
      <vt:lpstr>Activity - Saving en restoring activity state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Android</dc:title>
  <dc:creator>Karine Samyn</dc:creator>
  <cp:lastModifiedBy>Karine Samyn</cp:lastModifiedBy>
  <cp:revision>69</cp:revision>
  <dcterms:created xsi:type="dcterms:W3CDTF">2017-09-18T12:03:36Z</dcterms:created>
  <dcterms:modified xsi:type="dcterms:W3CDTF">2017-09-29T11:06:11Z</dcterms:modified>
</cp:coreProperties>
</file>