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91" r:id="rId2"/>
    <p:sldId id="262" r:id="rId3"/>
    <p:sldId id="257" r:id="rId4"/>
    <p:sldId id="293" r:id="rId5"/>
    <p:sldId id="294" r:id="rId6"/>
    <p:sldId id="271" r:id="rId7"/>
    <p:sldId id="295" r:id="rId8"/>
    <p:sldId id="287" r:id="rId9"/>
    <p:sldId id="259" r:id="rId10"/>
    <p:sldId id="266" r:id="rId11"/>
    <p:sldId id="274" r:id="rId12"/>
    <p:sldId id="277" r:id="rId13"/>
    <p:sldId id="278" r:id="rId14"/>
    <p:sldId id="260" r:id="rId15"/>
    <p:sldId id="296" r:id="rId16"/>
    <p:sldId id="280" r:id="rId17"/>
    <p:sldId id="281" r:id="rId18"/>
    <p:sldId id="282" r:id="rId19"/>
    <p:sldId id="283" r:id="rId20"/>
    <p:sldId id="284" r:id="rId21"/>
    <p:sldId id="268" r:id="rId22"/>
    <p:sldId id="272" r:id="rId23"/>
    <p:sldId id="279" r:id="rId24"/>
    <p:sldId id="288" r:id="rId25"/>
    <p:sldId id="273" r:id="rId26"/>
    <p:sldId id="263" r:id="rId27"/>
    <p:sldId id="276" r:id="rId28"/>
    <p:sldId id="264" r:id="rId29"/>
    <p:sldId id="28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mitry" initials="D" lastIdx="1" clrIdx="0">
    <p:extLst>
      <p:ext uri="{19B8F6BF-5375-455C-9EA6-DF929625EA0E}">
        <p15:presenceInfo xmlns:p15="http://schemas.microsoft.com/office/powerpoint/2012/main" userId="Dmit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9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6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04BFC-6023-4510-BF9B-3DBD2CBE86C1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5F750-C3CB-46B2-AAAE-47C6FBA98E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90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5F750-C3CB-46B2-AAAE-47C6FBA98E6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2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3248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9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3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30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433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57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2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01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75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02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32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5ED40D-AFA5-45A7-A981-99E7D1143B32}" type="datetimeFigureOut">
              <a:rPr lang="ru-RU" smtClean="0"/>
              <a:t>24.06.2018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F688DF9-D3D8-4EF1-8FDF-D48165186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5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D6775-99EF-4859-9D97-C684EDDF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последовательного и параллельного алгоритмов сжатия ЭМГ-данных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B246B4-573C-45D9-9C78-E5AD23874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6106" y="5011616"/>
            <a:ext cx="9418320" cy="1691640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Выполнил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Васильев Д.М.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ru-RU" dirty="0">
                <a:solidFill>
                  <a:schemeClr val="tx1"/>
                </a:solidFill>
              </a:rPr>
              <a:t>Руководитель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  С.Г. Сидоров, к.т.н., доц.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23EC2-B5B7-4F1C-A65C-2FD11B61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52" y="448746"/>
            <a:ext cx="10454177" cy="881076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Перевод из </a:t>
            </a:r>
            <a:r>
              <a:rPr lang="en-US" dirty="0"/>
              <a:t>double </a:t>
            </a:r>
            <a:r>
              <a:rPr lang="ru-RU" dirty="0"/>
              <a:t>(8 байт)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short (</a:t>
            </a:r>
            <a:r>
              <a:rPr lang="ru-RU" dirty="0"/>
              <a:t>2 байта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8ED33-E16D-46FD-AD71-02722E37479E}"/>
                  </a:ext>
                </a:extLst>
              </p:cNvPr>
              <p:cNvSpPr txBox="1"/>
              <p:nvPr/>
            </p:nvSpPr>
            <p:spPr>
              <a:xfrm>
                <a:off x="4754880" y="4372752"/>
                <a:ext cx="6207533" cy="881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3600" dirty="0"/>
                  <a:t>+</a:t>
                </a:r>
                <a:r>
                  <a:rPr lang="ru-RU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ru-RU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ru-RU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ru-RU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8ED33-E16D-46FD-AD71-02722E374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0" y="4372752"/>
                <a:ext cx="6207533" cy="881075"/>
              </a:xfrm>
              <a:prstGeom prst="rect">
                <a:avLst/>
              </a:prstGeom>
              <a:blipFill>
                <a:blip r:embed="rId2"/>
                <a:stretch>
                  <a:fillRect t="-2069" b="-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8867AEB1-27C9-4819-B87A-B3B194E6DBC8}"/>
                  </a:ext>
                </a:extLst>
              </p:cNvPr>
              <p:cNvSpPr/>
              <p:nvPr/>
            </p:nvSpPr>
            <p:spPr>
              <a:xfrm>
                <a:off x="4754879" y="2231409"/>
                <a:ext cx="6207533" cy="1219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8867AEB1-27C9-4819-B87A-B3B194E6D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79" y="2231409"/>
                <a:ext cx="6207533" cy="12192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5770B1-108C-4111-B254-77DFC7F0D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52" y="1730327"/>
            <a:ext cx="3554945" cy="41077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945D7-70E3-4CA2-9D7C-319C90B9C0D5}"/>
              </a:ext>
            </a:extLst>
          </p:cNvPr>
          <p:cNvSpPr txBox="1"/>
          <p:nvPr/>
        </p:nvSpPr>
        <p:spPr>
          <a:xfrm>
            <a:off x="81066" y="593467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0469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A4E1A-BD6E-43BF-B76A-27246EF0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002" y="277368"/>
            <a:ext cx="8117996" cy="704440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Плавное и неплавное изменение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EA92F4-74C2-4F24-A981-34B3E5D0D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30" y="1572651"/>
            <a:ext cx="10639425" cy="419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6D89B-DC09-4D7A-B217-71AF4AA1495D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7647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78475-1665-4F22-BC0B-522ED305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262" y="454002"/>
            <a:ext cx="3957476" cy="833193"/>
          </a:xfrm>
        </p:spPr>
        <p:txBody>
          <a:bodyPr/>
          <a:lstStyle/>
          <a:p>
            <a:r>
              <a:rPr lang="ru-RU" dirty="0"/>
              <a:t>Смещение оси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A0274A-5226-46CA-82E0-A7CBDD2640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3" r="12562"/>
          <a:stretch/>
        </p:blipFill>
        <p:spPr>
          <a:xfrm>
            <a:off x="0" y="1808770"/>
            <a:ext cx="11265177" cy="3762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24731-C88D-4F62-8B11-2135B1685AB0}"/>
              </a:ext>
            </a:extLst>
          </p:cNvPr>
          <p:cNvSpPr txBox="1"/>
          <p:nvPr/>
        </p:nvSpPr>
        <p:spPr>
          <a:xfrm>
            <a:off x="81066" y="5934670"/>
            <a:ext cx="915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9370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872A9641-BB90-4132-8C99-CE60EE0A7A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91" y="1088259"/>
            <a:ext cx="10906491" cy="46814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C8B31BE-F03C-498F-9D9B-F781BDB7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642" y="173861"/>
            <a:ext cx="6416883" cy="833193"/>
          </a:xfrm>
        </p:spPr>
        <p:txBody>
          <a:bodyPr>
            <a:normAutofit fontScale="90000"/>
          </a:bodyPr>
          <a:lstStyle/>
          <a:p>
            <a:r>
              <a:rPr lang="ru-RU" dirty="0"/>
              <a:t>Недостаток смещение оси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8E6EB-7FDE-4345-B8F8-9601915231DF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9990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94656-03FB-4C9B-8FA9-AA50CD11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8144" y="0"/>
            <a:ext cx="5771787" cy="1325562"/>
          </a:xfrm>
        </p:spPr>
        <p:txBody>
          <a:bodyPr/>
          <a:lstStyle/>
          <a:p>
            <a:r>
              <a:rPr lang="ru-RU" dirty="0"/>
              <a:t>Поворот оси абсцисс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6D2105-F857-4470-BFE2-CB3C14FFC5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25" y="1325562"/>
            <a:ext cx="9402750" cy="44453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0DF11-074E-4D20-B2B0-7AB9ED90F5F0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9463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D7B49-DEFC-4D9A-8284-CD8A4AB4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673" y="182879"/>
            <a:ext cx="7533953" cy="806425"/>
          </a:xfrm>
        </p:spPr>
        <p:txBody>
          <a:bodyPr/>
          <a:lstStyle/>
          <a:p>
            <a:r>
              <a:rPr lang="ru-RU" dirty="0"/>
              <a:t>Демонстрация поворота оси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74E338-A88A-4718-9605-CBDA1CE9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61" y="1355257"/>
            <a:ext cx="9313765" cy="4989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D818CA-98E9-4F73-93CE-FD80BCF1F9F6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8792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90FFE-7B6D-405B-B593-FDDC9E9C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707" y="123196"/>
            <a:ext cx="8373744" cy="805057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 угла поворота оси</a:t>
            </a:r>
            <a:r>
              <a:rPr lang="en-US" dirty="0"/>
              <a:t>: 2 </a:t>
            </a:r>
            <a:r>
              <a:rPr lang="ru-RU" dirty="0"/>
              <a:t>точки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3D5280-E007-4BDD-B434-FF4CE961D2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22" y="1434905"/>
            <a:ext cx="8684529" cy="48392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A57284-D0F4-48F5-86DB-7492110FD9D5}"/>
              </a:ext>
            </a:extLst>
          </p:cNvPr>
          <p:cNvSpPr txBox="1"/>
          <p:nvPr/>
        </p:nvSpPr>
        <p:spPr>
          <a:xfrm>
            <a:off x="5259976" y="3059668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Минимальное значение диапазона видимости оси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76703-FBB0-48A3-971B-5FF401E4A4C0}"/>
              </a:ext>
            </a:extLst>
          </p:cNvPr>
          <p:cNvSpPr txBox="1"/>
          <p:nvPr/>
        </p:nvSpPr>
        <p:spPr>
          <a:xfrm>
            <a:off x="1277816" y="5423095"/>
            <a:ext cx="583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Максимальное значение диапазона видимости оси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5C2D0-5142-4030-B52F-149F6BB411DB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2539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277C8C-A53F-4E2D-9412-458959C7F9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98" y="949569"/>
            <a:ext cx="10268568" cy="59084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67CD71-B050-4A27-BFF3-2EB2CFDC8277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16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0801676-0027-43E3-A0B1-592104287E98}"/>
              </a:ext>
            </a:extLst>
          </p:cNvPr>
          <p:cNvSpPr txBox="1">
            <a:spLocks/>
          </p:cNvSpPr>
          <p:nvPr/>
        </p:nvSpPr>
        <p:spPr>
          <a:xfrm>
            <a:off x="1035173" y="144512"/>
            <a:ext cx="8373744" cy="8050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Выбор угла поворота оси</a:t>
            </a:r>
            <a:r>
              <a:rPr lang="en-US" dirty="0"/>
              <a:t>: </a:t>
            </a:r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точки</a:t>
            </a:r>
          </a:p>
        </p:txBody>
      </p:sp>
    </p:spTree>
    <p:extLst>
      <p:ext uri="{BB962C8B-B14F-4D97-AF65-F5344CB8AC3E}">
        <p14:creationId xmlns:p14="http://schemas.microsoft.com/office/powerpoint/2010/main" val="52258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55EA90-2628-4E7F-BB39-06C842A2E4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5" y="978731"/>
            <a:ext cx="10269415" cy="58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D543BB-861D-441C-B1C9-D3285A1B464F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17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A7EE70C-2E68-4C85-B463-2B0C81E52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13" y="173674"/>
            <a:ext cx="8373744" cy="805057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 угла поворота оси</a:t>
            </a:r>
            <a:r>
              <a:rPr lang="en-US" dirty="0"/>
              <a:t>: 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точки</a:t>
            </a:r>
          </a:p>
        </p:txBody>
      </p:sp>
    </p:spTree>
    <p:extLst>
      <p:ext uri="{BB962C8B-B14F-4D97-AF65-F5344CB8AC3E}">
        <p14:creationId xmlns:p14="http://schemas.microsoft.com/office/powerpoint/2010/main" val="389892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EF9979-A510-4B07-AA25-5D0923B4DA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" y="874766"/>
            <a:ext cx="10381957" cy="59832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1EEDE-A35F-4E50-B6AD-12760FB4FE6D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18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EFAD462-ABF5-4B20-8B87-3E2189BB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707" y="123196"/>
            <a:ext cx="8373744" cy="805057"/>
          </a:xfrm>
        </p:spPr>
        <p:txBody>
          <a:bodyPr>
            <a:normAutofit/>
          </a:bodyPr>
          <a:lstStyle/>
          <a:p>
            <a:r>
              <a:rPr lang="ru-RU" dirty="0"/>
              <a:t>Повторная смена угла</a:t>
            </a:r>
          </a:p>
        </p:txBody>
      </p:sp>
    </p:spTree>
    <p:extLst>
      <p:ext uri="{BB962C8B-B14F-4D97-AF65-F5344CB8AC3E}">
        <p14:creationId xmlns:p14="http://schemas.microsoft.com/office/powerpoint/2010/main" val="324519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DEE98-714B-48A1-905E-8A63DA7C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71" y="393896"/>
            <a:ext cx="10452295" cy="1325562"/>
          </a:xfrm>
        </p:spPr>
        <p:txBody>
          <a:bodyPr/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FDB4FBF-79BE-4646-85A4-046094A3FCCB}"/>
              </a:ext>
            </a:extLst>
          </p:cNvPr>
          <p:cNvSpPr txBox="1">
            <a:spLocks/>
          </p:cNvSpPr>
          <p:nvPr/>
        </p:nvSpPr>
        <p:spPr>
          <a:xfrm>
            <a:off x="393895" y="2752781"/>
            <a:ext cx="10691446" cy="2775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1200" dirty="0"/>
              <a:t>Разработка энергоэффективного алгоритма</a:t>
            </a:r>
            <a:r>
              <a:rPr lang="en-US" sz="11200" dirty="0"/>
              <a:t> </a:t>
            </a:r>
            <a:r>
              <a:rPr lang="ru-RU" sz="11200" dirty="0"/>
              <a:t>сжатия ЭМГ данных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7F153-AB37-48A8-8F5D-A54E57C8464E}"/>
              </a:ext>
            </a:extLst>
          </p:cNvPr>
          <p:cNvSpPr txBox="1"/>
          <p:nvPr/>
        </p:nvSpPr>
        <p:spPr>
          <a:xfrm>
            <a:off x="0" y="593467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5212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A3F7AC-2308-426C-B680-CEC758A2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173" y="0"/>
            <a:ext cx="10115427" cy="722313"/>
          </a:xfrm>
        </p:spPr>
        <p:txBody>
          <a:bodyPr>
            <a:normAutofit/>
          </a:bodyPr>
          <a:lstStyle/>
          <a:p>
            <a:r>
              <a:rPr lang="ru-RU" dirty="0"/>
              <a:t>Блок-схема выбора угла поворота оси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5C1C9-2A48-4697-929E-B592DA699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52" y="724693"/>
            <a:ext cx="9152988" cy="5901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9E39E-4F5C-4C4B-B461-D18216DB3D97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93137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6D0FD-6838-49FA-895D-D1FEAA27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15" y="106563"/>
            <a:ext cx="10550769" cy="690606"/>
          </a:xfrm>
        </p:spPr>
        <p:txBody>
          <a:bodyPr>
            <a:normAutofit/>
          </a:bodyPr>
          <a:lstStyle/>
          <a:p>
            <a:r>
              <a:rPr lang="ru-RU" sz="3600" dirty="0"/>
              <a:t>Блок-схема разработанного алгоритма сжатия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55551F-5BE9-403C-9E5D-71F96D7AD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96" y="797169"/>
            <a:ext cx="6028006" cy="5954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D8D52-6202-4B6F-B638-7B3C4FB4B7D4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8388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4D969-F81F-4242-B050-1993B077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901" y="0"/>
            <a:ext cx="4202019" cy="738554"/>
          </a:xfrm>
        </p:spPr>
        <p:txBody>
          <a:bodyPr>
            <a:normAutofit/>
          </a:bodyPr>
          <a:lstStyle/>
          <a:p>
            <a:r>
              <a:rPr lang="ru-RU" dirty="0"/>
              <a:t>Прореживание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E363F7-F289-40E4-A4B9-BD48D6D698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8" y="1083213"/>
            <a:ext cx="4791453" cy="492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82AE54-2FF1-409C-B990-A36FEDC440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083213"/>
            <a:ext cx="4595445" cy="4923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D3C5C-55E9-40D0-BC57-6D62B4DE1435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224729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A1491-AE59-42EA-838D-67955BE5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8" y="261314"/>
            <a:ext cx="10044332" cy="833193"/>
          </a:xfrm>
        </p:spPr>
        <p:txBody>
          <a:bodyPr>
            <a:normAutofit fontScale="90000"/>
          </a:bodyPr>
          <a:lstStyle/>
          <a:p>
            <a:r>
              <a:rPr lang="ru-RU" dirty="0"/>
              <a:t>Максимальная погрешность в процентах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54976E-7600-4449-BB91-CFC07A947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1548841"/>
            <a:ext cx="10954512" cy="4310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335DCB-55AC-4495-9335-9474E37860BC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81021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BE4B4-CC62-48C0-9A24-BC021322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45" y="216675"/>
            <a:ext cx="10724270" cy="540231"/>
          </a:xfrm>
        </p:spPr>
        <p:txBody>
          <a:bodyPr>
            <a:noAutofit/>
          </a:bodyPr>
          <a:lstStyle/>
          <a:p>
            <a:r>
              <a:rPr lang="ru-RU" sz="3600" dirty="0"/>
              <a:t>Сравнение восстановленной и исходной кривых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FEB6A0-7C62-441A-92EB-34AB0D01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" y="726434"/>
            <a:ext cx="9758289" cy="5208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A40077-B564-4BCC-A5D5-41AC28DEE0C0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94223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B74EC-BC07-4319-964D-EB53CD9D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514" y="20091"/>
            <a:ext cx="4260166" cy="845072"/>
          </a:xfrm>
        </p:spPr>
        <p:txBody>
          <a:bodyPr>
            <a:normAutofit/>
          </a:bodyPr>
          <a:lstStyle/>
          <a:p>
            <a:r>
              <a:rPr lang="ru-RU" dirty="0"/>
              <a:t>Интерполяция</a:t>
            </a:r>
          </a:p>
        </p:txBody>
      </p:sp>
      <p:pic>
        <p:nvPicPr>
          <p:cNvPr id="3" name="Рисунок 2" descr="http://aco.ifmo.ru/el_books/numerical_methods/lectures/images/glava3_clip_image092.png">
            <a:extLst>
              <a:ext uri="{FF2B5EF4-FFF2-40B4-BE49-F238E27FC236}">
                <a16:creationId xmlns:a16="http://schemas.microsoft.com/office/drawing/2014/main" id="{1B394F3D-1A4D-43EE-9261-325070FD7B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87" y="2137278"/>
            <a:ext cx="4260166" cy="269291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C181DDA-D942-439D-9EA5-FB185328E948}"/>
                  </a:ext>
                </a:extLst>
              </p:cNvPr>
              <p:cNvSpPr/>
              <p:nvPr/>
            </p:nvSpPr>
            <p:spPr>
              <a:xfrm>
                <a:off x="5673969" y="4244527"/>
                <a:ext cx="4131213" cy="1690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C181DDA-D942-439D-9EA5-FB185328E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969" y="4244527"/>
                <a:ext cx="4131213" cy="1690143"/>
              </a:xfrm>
              <a:prstGeom prst="rect">
                <a:avLst/>
              </a:prstGeom>
              <a:blipFill>
                <a:blip r:embed="rId3"/>
                <a:stretch>
                  <a:fillRect r="-103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8DA6E37-92F5-45F8-A851-D508EE036AB4}"/>
                  </a:ext>
                </a:extLst>
              </p:cNvPr>
              <p:cNvSpPr/>
              <p:nvPr/>
            </p:nvSpPr>
            <p:spPr>
              <a:xfrm>
                <a:off x="4976680" y="1247211"/>
                <a:ext cx="6096000" cy="2497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54038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𝑓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(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)−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indent="54038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𝑓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𝑓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indent="540385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𝑓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𝑓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𝑓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𝑓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(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sz="2000" dirty="0">
                  <a:latin typeface="Arial" panose="020B060402020202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8DA6E37-92F5-45F8-A851-D508EE036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80" y="1247211"/>
                <a:ext cx="6096000" cy="2497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D55527-39FC-4D01-B750-7DB1290DC91D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011051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95BB-CAB6-4212-977E-7B8921D2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19" y="0"/>
            <a:ext cx="10424160" cy="776922"/>
          </a:xfrm>
        </p:spPr>
        <p:txBody>
          <a:bodyPr/>
          <a:lstStyle/>
          <a:p>
            <a:r>
              <a:rPr lang="ru-RU" dirty="0"/>
              <a:t>Схема представления данных в файле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3AAA9F-2826-48C0-9A0D-8918C17D60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1197354"/>
            <a:ext cx="10269416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E4A83E-0F23-4BDD-8971-FFF779B7C883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925548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93997C-D8EF-4E80-93E1-B9A6EC2DE3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73" y="2153529"/>
            <a:ext cx="9791853" cy="37408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6E8BEC-D7B9-4CCD-8D7B-E4539F033936}"/>
              </a:ext>
            </a:extLst>
          </p:cNvPr>
          <p:cNvSpPr/>
          <p:nvPr/>
        </p:nvSpPr>
        <p:spPr>
          <a:xfrm>
            <a:off x="1661932" y="578916"/>
            <a:ext cx="8868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/>
              <a:t>Упаковка значений в один байт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805A2-FEF8-4EA3-8CBA-7EB620CC1AB9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572720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6BA8A-6766-4CA5-AD4C-BB42571E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928" y="309488"/>
            <a:ext cx="3438144" cy="597877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FD68C-C847-43CB-BA35-8F21F3B397DC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27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5E70555-DA2D-4DC4-A48B-850502FF5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4713"/>
              </p:ext>
            </p:extLst>
          </p:nvPr>
        </p:nvGraphicFramePr>
        <p:xfrm>
          <a:off x="168812" y="1322363"/>
          <a:ext cx="10761786" cy="396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4394">
                  <a:extLst>
                    <a:ext uri="{9D8B030D-6E8A-4147-A177-3AD203B41FA5}">
                      <a16:colId xmlns:a16="http://schemas.microsoft.com/office/drawing/2014/main" val="398822266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78347616"/>
                    </a:ext>
                  </a:extLst>
                </a:gridCol>
                <a:gridCol w="2152357">
                  <a:extLst>
                    <a:ext uri="{9D8B030D-6E8A-4147-A177-3AD203B41FA5}">
                      <a16:colId xmlns:a16="http://schemas.microsoft.com/office/drawing/2014/main" val="2334492598"/>
                    </a:ext>
                  </a:extLst>
                </a:gridCol>
                <a:gridCol w="2264899">
                  <a:extLst>
                    <a:ext uri="{9D8B030D-6E8A-4147-A177-3AD203B41FA5}">
                      <a16:colId xmlns:a16="http://schemas.microsoft.com/office/drawing/2014/main" val="2600160911"/>
                    </a:ext>
                  </a:extLst>
                </a:gridCol>
                <a:gridCol w="2771336">
                  <a:extLst>
                    <a:ext uri="{9D8B030D-6E8A-4147-A177-3AD203B41FA5}">
                      <a16:colId xmlns:a16="http://schemas.microsoft.com/office/drawing/2014/main" val="4032397366"/>
                    </a:ext>
                  </a:extLst>
                </a:gridCol>
              </a:tblGrid>
              <a:tr h="1279439">
                <a:tc>
                  <a:txBody>
                    <a:bodyPr/>
                    <a:lstStyle/>
                    <a:p>
                      <a:pPr algn="l" fontAlgn="b"/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Исходный размер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WinRAR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ZIP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Разработанный алгоритм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0902879"/>
                  </a:ext>
                </a:extLst>
              </a:tr>
              <a:tr h="13403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Файл 1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1479648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1232070 </a:t>
                      </a:r>
                    </a:p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(1,2)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1435051</a:t>
                      </a:r>
                    </a:p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 (1,03)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54073 </a:t>
                      </a:r>
                    </a:p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(27)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042953"/>
                  </a:ext>
                </a:extLst>
              </a:tr>
              <a:tr h="13403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800" u="none" strike="noStrike" dirty="0">
                          <a:effectLst/>
                        </a:rPr>
                        <a:t>Файл 2</a:t>
                      </a:r>
                      <a:endParaRPr lang="ru-R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2390992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2016990 </a:t>
                      </a:r>
                    </a:p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(1,18)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2313822 </a:t>
                      </a:r>
                    </a:p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(1,03)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119572 </a:t>
                      </a:r>
                    </a:p>
                    <a:p>
                      <a:pPr algn="ctr" fontAlgn="b"/>
                      <a:r>
                        <a:rPr lang="ru-RU" sz="2400" u="none" strike="noStrike" dirty="0">
                          <a:effectLst/>
                        </a:rPr>
                        <a:t>(19)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967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858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48508-E774-431D-B8A5-618B18CA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833" y="220750"/>
            <a:ext cx="2494202" cy="805057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463ED70-B295-4AB0-8765-79C52D2EAB22}"/>
              </a:ext>
            </a:extLst>
          </p:cNvPr>
          <p:cNvSpPr/>
          <p:nvPr/>
        </p:nvSpPr>
        <p:spPr>
          <a:xfrm>
            <a:off x="984738" y="1184884"/>
            <a:ext cx="102225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Поставленная цель достигнута,  энергоэффективный алгоритм разработан. </a:t>
            </a:r>
          </a:p>
          <a:p>
            <a:r>
              <a:rPr lang="ru-RU" sz="2400" dirty="0"/>
              <a:t>Решены следующие задачи</a:t>
            </a:r>
            <a:r>
              <a:rPr lang="en-US" sz="2400" dirty="0"/>
              <a:t>:</a:t>
            </a:r>
            <a:endParaRPr lang="ru-RU" sz="2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400" dirty="0"/>
              <a:t>Проведен анализ существующих алгоритмов сжатия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400" dirty="0"/>
              <a:t>Выбран опорный алгоритм (дельта кодирование)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400" dirty="0"/>
              <a:t>Разработан алгоритм оптимизированный для ЭМГ-данных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2400" dirty="0"/>
              <a:t>Проведено сравнение с существующими универсальными алгоритмами. Показано, что разработанный алгоритм превосходит универсальные алгоритмы по степени сжатия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3391D-86F0-4FB2-A1D8-72B3B07AB6C4}"/>
              </a:ext>
            </a:extLst>
          </p:cNvPr>
          <p:cNvSpPr txBox="1"/>
          <p:nvPr/>
        </p:nvSpPr>
        <p:spPr>
          <a:xfrm>
            <a:off x="81066" y="59346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80160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3FC29-D7B8-48C6-BCE5-FAB6B9D1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649" y="271159"/>
            <a:ext cx="8314006" cy="851095"/>
          </a:xfrm>
        </p:spPr>
        <p:txBody>
          <a:bodyPr>
            <a:normAutofit/>
          </a:bodyPr>
          <a:lstStyle/>
          <a:p>
            <a:r>
              <a:rPr lang="ru-RU" dirty="0"/>
              <a:t>Электромиография (ЭМГ)</a:t>
            </a:r>
          </a:p>
        </p:txBody>
      </p:sp>
      <p:pic>
        <p:nvPicPr>
          <p:cNvPr id="1026" name="Picture 2" descr="Image result for ÑÐ»ÐµÐºÑÑÐ¾Ð¼Ð¸Ð¾Ð³ÑÐ°ÑÐ¸Ñ">
            <a:extLst>
              <a:ext uri="{FF2B5EF4-FFF2-40B4-BE49-F238E27FC236}">
                <a16:creationId xmlns:a16="http://schemas.microsoft.com/office/drawing/2014/main" id="{E44D72F0-4C48-47BE-B19F-2B59BF00EC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" y="1905506"/>
            <a:ext cx="4360985" cy="324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2F9B64-52CD-476D-9487-58260DA1750A}"/>
              </a:ext>
            </a:extLst>
          </p:cNvPr>
          <p:cNvSpPr txBox="1"/>
          <p:nvPr/>
        </p:nvSpPr>
        <p:spPr>
          <a:xfrm>
            <a:off x="4726745" y="1905506"/>
            <a:ext cx="66962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Электромиография – это метод исследования биоэлектрических потенциалов, возникающих в скелетных мышцах человека и животных при возбуждении мышечных волокон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B5D12-9F17-42BF-A51C-F959CBE246AE}"/>
              </a:ext>
            </a:extLst>
          </p:cNvPr>
          <p:cNvSpPr txBox="1"/>
          <p:nvPr/>
        </p:nvSpPr>
        <p:spPr>
          <a:xfrm>
            <a:off x="81066" y="593467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6352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8C551-D2BC-4339-B459-C8F4E042F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564" y="2250830"/>
            <a:ext cx="9893808" cy="1536895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5267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6F4C7-7B9F-4A68-8E07-AACB55AC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114" y="379828"/>
            <a:ext cx="6995863" cy="1325562"/>
          </a:xfrm>
        </p:spPr>
        <p:txBody>
          <a:bodyPr/>
          <a:lstStyle/>
          <a:p>
            <a:r>
              <a:rPr lang="ru-RU" dirty="0"/>
              <a:t>Форма ЭМГ-сигнала</a:t>
            </a:r>
          </a:p>
        </p:txBody>
      </p:sp>
      <p:pic>
        <p:nvPicPr>
          <p:cNvPr id="4" name="Объект 3" descr="https://pp.userapi.com/c845324/v845324071/49683/ce3-PVYyfRA.jpg">
            <a:extLst>
              <a:ext uri="{FF2B5EF4-FFF2-40B4-BE49-F238E27FC236}">
                <a16:creationId xmlns:a16="http://schemas.microsoft.com/office/drawing/2014/main" id="{5EF71EC2-B9E1-483A-BA2F-3D2BEAA7B4B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8" r="36222" b="41669"/>
          <a:stretch/>
        </p:blipFill>
        <p:spPr bwMode="auto">
          <a:xfrm>
            <a:off x="1830486" y="2282164"/>
            <a:ext cx="8531028" cy="36825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713A25-8F13-4487-BB4A-1DB71C1D64E0}"/>
              </a:ext>
            </a:extLst>
          </p:cNvPr>
          <p:cNvSpPr txBox="1"/>
          <p:nvPr/>
        </p:nvSpPr>
        <p:spPr>
          <a:xfrm>
            <a:off x="81066" y="593467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4412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A50C8-4B04-4580-BAC9-F220FDB0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576" y="175846"/>
            <a:ext cx="8904848" cy="1325562"/>
          </a:xfrm>
        </p:spPr>
        <p:txBody>
          <a:bodyPr/>
          <a:lstStyle/>
          <a:p>
            <a:r>
              <a:rPr lang="ru-RU" dirty="0"/>
              <a:t>Мобильная электромиография</a:t>
            </a:r>
          </a:p>
        </p:txBody>
      </p:sp>
      <p:pic>
        <p:nvPicPr>
          <p:cNvPr id="1026" name="Picture 2" descr="https://neurobotics.ru/assets/ADI/adiinstruments-trigno-kit.JPG">
            <a:extLst>
              <a:ext uri="{FF2B5EF4-FFF2-40B4-BE49-F238E27FC236}">
                <a16:creationId xmlns:a16="http://schemas.microsoft.com/office/drawing/2014/main" id="{39FA84B3-4341-4678-B818-AF1CBF01E4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5" y="2076291"/>
            <a:ext cx="5085155" cy="328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eurobotics.ru/assets/ADI/adiinstruments-trigno-jumping-girl2.png">
            <a:extLst>
              <a:ext uri="{FF2B5EF4-FFF2-40B4-BE49-F238E27FC236}">
                <a16:creationId xmlns:a16="http://schemas.microsoft.com/office/drawing/2014/main" id="{C40A3BD3-3E37-44A2-8B05-14519089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060" y="3240739"/>
            <a:ext cx="5592298" cy="344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76951-769C-448F-BE23-7F61FF40DAE6}"/>
              </a:ext>
            </a:extLst>
          </p:cNvPr>
          <p:cNvSpPr txBox="1"/>
          <p:nvPr/>
        </p:nvSpPr>
        <p:spPr>
          <a:xfrm>
            <a:off x="81066" y="593467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046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DEE98-714B-48A1-905E-8A63DA7C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444" y="612999"/>
            <a:ext cx="5717110" cy="1188720"/>
          </a:xfrm>
        </p:spPr>
        <p:txBody>
          <a:bodyPr/>
          <a:lstStyle/>
          <a:p>
            <a:r>
              <a:rPr lang="ru-RU" dirty="0"/>
              <a:t>Постановка задач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FDB4FBF-79BE-4646-85A4-046094A3FCCB}"/>
              </a:ext>
            </a:extLst>
          </p:cNvPr>
          <p:cNvSpPr txBox="1">
            <a:spLocks/>
          </p:cNvSpPr>
          <p:nvPr/>
        </p:nvSpPr>
        <p:spPr>
          <a:xfrm>
            <a:off x="1130104" y="2513632"/>
            <a:ext cx="9931791" cy="3310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200" dirty="0"/>
              <a:t>Анализ существующих алгоритмов сжатия</a:t>
            </a:r>
          </a:p>
          <a:p>
            <a:r>
              <a:rPr lang="ru-RU" sz="11200" dirty="0"/>
              <a:t>Разработка оптимизированного алгоритма сжатия данных </a:t>
            </a:r>
          </a:p>
          <a:p>
            <a:r>
              <a:rPr lang="ru-RU" sz="11200" dirty="0"/>
              <a:t>Сравнение эффективности разработанного алгоритма с существующими алгоритмами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63F20-0F43-4D4C-A4C5-FE9A0F3C7465}"/>
              </a:ext>
            </a:extLst>
          </p:cNvPr>
          <p:cNvSpPr txBox="1"/>
          <p:nvPr/>
        </p:nvSpPr>
        <p:spPr>
          <a:xfrm>
            <a:off x="0" y="593467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8644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B5B73-B8F3-4D3C-A10E-8FC0809E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26097"/>
            <a:ext cx="9692640" cy="903531"/>
          </a:xfrm>
        </p:spPr>
        <p:txBody>
          <a:bodyPr/>
          <a:lstStyle/>
          <a:p>
            <a:r>
              <a:rPr lang="ru-RU" dirty="0"/>
              <a:t>Выбор опорного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2572F-A3B6-455E-BF12-9D76CC82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83333"/>
            <a:ext cx="8595360" cy="43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Были </a:t>
            </a:r>
            <a:r>
              <a:rPr lang="ru-RU" sz="2000"/>
              <a:t>рассмотрены следующие </a:t>
            </a:r>
            <a:r>
              <a:rPr lang="ru-RU" sz="2000" dirty="0"/>
              <a:t>алгоритмы</a:t>
            </a:r>
            <a:r>
              <a:rPr lang="en-US" sz="2000" dirty="0"/>
              <a:t>:</a:t>
            </a:r>
          </a:p>
          <a:p>
            <a:r>
              <a:rPr lang="en-US" sz="2000" dirty="0"/>
              <a:t>RLE</a:t>
            </a:r>
            <a:r>
              <a:rPr lang="ru-RU" sz="2000" dirty="0"/>
              <a:t> – рассчитан на повторяющиеся последовательности данных, например, изображения</a:t>
            </a:r>
            <a:endParaRPr lang="en-US" sz="2000" dirty="0"/>
          </a:p>
          <a:p>
            <a:r>
              <a:rPr lang="en-US" sz="2000" dirty="0"/>
              <a:t>LZW</a:t>
            </a:r>
            <a:r>
              <a:rPr lang="ru-RU" sz="2000" dirty="0"/>
              <a:t> – кодирование с помощью словарей, рассчитан на кодирование текста. </a:t>
            </a:r>
          </a:p>
          <a:p>
            <a:r>
              <a:rPr lang="ru-RU" sz="2000" dirty="0"/>
              <a:t>Деревья Шеннона-</a:t>
            </a:r>
            <a:r>
              <a:rPr lang="ru-RU" sz="2000" dirty="0" err="1"/>
              <a:t>Фано</a:t>
            </a:r>
            <a:r>
              <a:rPr lang="ru-RU" sz="2000" dirty="0"/>
              <a:t> – кодирование более частых символов меньшим количеством бит</a:t>
            </a:r>
            <a:endParaRPr lang="en-US" sz="2000" dirty="0"/>
          </a:p>
          <a:p>
            <a:r>
              <a:rPr lang="en-US" sz="2000" dirty="0"/>
              <a:t>DCT – </a:t>
            </a:r>
            <a:r>
              <a:rPr lang="ru-RU" sz="2000" dirty="0"/>
              <a:t>алгоритм с потерями данных, который широко распространен в кодировании файлов с расширением </a:t>
            </a:r>
            <a:r>
              <a:rPr lang="en-US" sz="2000" dirty="0"/>
              <a:t>jpeg</a:t>
            </a:r>
            <a:r>
              <a:rPr lang="ru-RU" sz="2000" dirty="0"/>
              <a:t>. Требует много машинного времени</a:t>
            </a:r>
            <a:r>
              <a:rPr lang="en-US" sz="2000" dirty="0"/>
              <a:t> </a:t>
            </a:r>
          </a:p>
          <a:p>
            <a:r>
              <a:rPr lang="ru-RU" sz="2000" dirty="0"/>
              <a:t>Дельта-кодирование – используется, где данные изменяются плавно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D03AB-EB50-4613-BF82-0AF360DD4C4B}"/>
              </a:ext>
            </a:extLst>
          </p:cNvPr>
          <p:cNvSpPr txBox="1"/>
          <p:nvPr/>
        </p:nvSpPr>
        <p:spPr>
          <a:xfrm>
            <a:off x="81066" y="593467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4522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B1E8DC-9585-4967-9EC2-33358127BE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85" y="2716859"/>
            <a:ext cx="10526366" cy="26911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ACA2A64-446D-4177-902E-CB451D04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121" y="826751"/>
            <a:ext cx="5738495" cy="793769"/>
          </a:xfrm>
        </p:spPr>
        <p:txBody>
          <a:bodyPr/>
          <a:lstStyle/>
          <a:p>
            <a:r>
              <a:rPr lang="ru-RU" dirty="0"/>
              <a:t>Дельта-кодирование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F9BF6-2B81-44FA-BB5D-1AF2DE306632}"/>
              </a:ext>
            </a:extLst>
          </p:cNvPr>
          <p:cNvSpPr txBox="1"/>
          <p:nvPr/>
        </p:nvSpPr>
        <p:spPr>
          <a:xfrm>
            <a:off x="81066" y="593467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5336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11B2B-B935-4E48-8273-D0CA86AE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744" y="359782"/>
            <a:ext cx="7752992" cy="793769"/>
          </a:xfrm>
        </p:spPr>
        <p:txBody>
          <a:bodyPr>
            <a:noAutofit/>
          </a:bodyPr>
          <a:lstStyle/>
          <a:p>
            <a:r>
              <a:rPr lang="ru-RU" sz="3200" dirty="0"/>
              <a:t>ЭМГ-кривая после дельта-кодирования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90D9186-B529-4CD9-910C-3228BC42F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338" y="1688125"/>
            <a:ext cx="10619804" cy="4198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45CAB-6DD4-48F9-A255-683927DA9ADF}"/>
              </a:ext>
            </a:extLst>
          </p:cNvPr>
          <p:cNvSpPr txBox="1"/>
          <p:nvPr/>
        </p:nvSpPr>
        <p:spPr>
          <a:xfrm>
            <a:off x="81066" y="5934670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3691574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401</Words>
  <Application>Microsoft Office PowerPoint</Application>
  <PresentationFormat>Широкоэкранный</PresentationFormat>
  <Paragraphs>106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Century Schoolbook</vt:lpstr>
      <vt:lpstr>Wingdings 2</vt:lpstr>
      <vt:lpstr>Вид</vt:lpstr>
      <vt:lpstr>Разработка последовательного и параллельного алгоритмов сжатия ЭМГ-данных</vt:lpstr>
      <vt:lpstr>Цель работы</vt:lpstr>
      <vt:lpstr>Электромиография (ЭМГ)</vt:lpstr>
      <vt:lpstr>Форма ЭМГ-сигнала</vt:lpstr>
      <vt:lpstr>Мобильная электромиография</vt:lpstr>
      <vt:lpstr>Постановка задач</vt:lpstr>
      <vt:lpstr>Выбор опорного алгоритма</vt:lpstr>
      <vt:lpstr>Дельта-кодирование</vt:lpstr>
      <vt:lpstr>ЭМГ-кривая после дельта-кодирования</vt:lpstr>
      <vt:lpstr>Перевод из double (8 байт) в short (2 байта)</vt:lpstr>
      <vt:lpstr>Плавное и неплавное изменение </vt:lpstr>
      <vt:lpstr>Смещение оси</vt:lpstr>
      <vt:lpstr>Недостаток смещение оси</vt:lpstr>
      <vt:lpstr>Поворот оси абсцисс</vt:lpstr>
      <vt:lpstr>Демонстрация поворота оси</vt:lpstr>
      <vt:lpstr>Выбор угла поворота оси: 2 точки</vt:lpstr>
      <vt:lpstr>Презентация PowerPoint</vt:lpstr>
      <vt:lpstr>Выбор угла поворота оси: 4 точки</vt:lpstr>
      <vt:lpstr>Повторная смена угла</vt:lpstr>
      <vt:lpstr>Блок-схема выбора угла поворота оси</vt:lpstr>
      <vt:lpstr>Блок-схема разработанного алгоритма сжатия</vt:lpstr>
      <vt:lpstr>Прореживание</vt:lpstr>
      <vt:lpstr>Максимальная погрешность в процентах</vt:lpstr>
      <vt:lpstr>Сравнение восстановленной и исходной кривых</vt:lpstr>
      <vt:lpstr>Интерполяция</vt:lpstr>
      <vt:lpstr>Схема представления данных в файле</vt:lpstr>
      <vt:lpstr>Презентация PowerPoint</vt:lpstr>
      <vt:lpstr>Результаты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сжатия  сигнала электрограммы</dc:title>
  <dc:creator>Dmitry</dc:creator>
  <cp:lastModifiedBy>Dmitry</cp:lastModifiedBy>
  <cp:revision>99</cp:revision>
  <dcterms:created xsi:type="dcterms:W3CDTF">2018-03-26T17:25:17Z</dcterms:created>
  <dcterms:modified xsi:type="dcterms:W3CDTF">2018-06-24T13:42:40Z</dcterms:modified>
</cp:coreProperties>
</file>