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66" r:id="rId4"/>
    <p:sldId id="258" r:id="rId5"/>
    <p:sldId id="259" r:id="rId6"/>
    <p:sldId id="260" r:id="rId7"/>
    <p:sldId id="261" r:id="rId8"/>
    <p:sldId id="262" r:id="rId9"/>
    <p:sldId id="263"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4"/>
    <p:restoredTop sz="96197"/>
  </p:normalViewPr>
  <p:slideViewPr>
    <p:cSldViewPr snapToGrid="0">
      <p:cViewPr varScale="1">
        <p:scale>
          <a:sx n="124" d="100"/>
          <a:sy n="124" d="100"/>
        </p:scale>
        <p:origin x="2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Dimitris/Desktop/CF%20Data%20Analytics/Data%20Immersion/Achievement%203/3.10%20Revenue%20by%20genr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'3.10 Revenue by genre'!$B$1</c:f>
              <c:strCache>
                <c:ptCount val="1"/>
                <c:pt idx="0">
                  <c:v>Revenue</c:v>
                </c:pt>
              </c:strCache>
            </c:strRef>
          </c:tx>
          <c:spPr>
            <a:solidFill>
              <a:schemeClr val="accent1"/>
            </a:solidFill>
            <a:ln>
              <a:noFill/>
            </a:ln>
            <a:effectLst/>
          </c:spPr>
          <c:invertIfNegative val="0"/>
          <c:cat>
            <c:strRef>
              <c:f>'3.10 Revenue by genre'!$A$2:$A$18</c:f>
              <c:strCache>
                <c:ptCount val="17"/>
                <c:pt idx="0">
                  <c:v>Sports</c:v>
                </c:pt>
                <c:pt idx="1">
                  <c:v>Sci-Fi</c:v>
                </c:pt>
                <c:pt idx="2">
                  <c:v>Animation</c:v>
                </c:pt>
                <c:pt idx="3">
                  <c:v>Drama</c:v>
                </c:pt>
                <c:pt idx="4">
                  <c:v>Comedy</c:v>
                </c:pt>
                <c:pt idx="5">
                  <c:v>New</c:v>
                </c:pt>
                <c:pt idx="6">
                  <c:v>Action</c:v>
                </c:pt>
                <c:pt idx="7">
                  <c:v>Foreign</c:v>
                </c:pt>
                <c:pt idx="8">
                  <c:v>Games</c:v>
                </c:pt>
                <c:pt idx="9">
                  <c:v>Family</c:v>
                </c:pt>
                <c:pt idx="10">
                  <c:v>Documentary</c:v>
                </c:pt>
                <c:pt idx="11">
                  <c:v>Horror</c:v>
                </c:pt>
                <c:pt idx="12">
                  <c:v>Classics</c:v>
                </c:pt>
                <c:pt idx="13">
                  <c:v>Children</c:v>
                </c:pt>
                <c:pt idx="14">
                  <c:v>Travel</c:v>
                </c:pt>
                <c:pt idx="15">
                  <c:v>Music</c:v>
                </c:pt>
                <c:pt idx="16">
                  <c:v>Thriller</c:v>
                </c:pt>
              </c:strCache>
            </c:strRef>
          </c:cat>
          <c:val>
            <c:numRef>
              <c:f>'3.10 Revenue by genre'!$B$2:$B$18</c:f>
              <c:numCache>
                <c:formatCode>_([$$-409]* #,##0.00_);_([$$-409]* \(#,##0.00\);_([$$-409]* "-"??_);_(@_)</c:formatCode>
                <c:ptCount val="17"/>
                <c:pt idx="0">
                  <c:v>4892.1899999999996</c:v>
                </c:pt>
                <c:pt idx="1">
                  <c:v>4336.01</c:v>
                </c:pt>
                <c:pt idx="2">
                  <c:v>4245.3100000000004</c:v>
                </c:pt>
                <c:pt idx="3">
                  <c:v>4118.46</c:v>
                </c:pt>
                <c:pt idx="4">
                  <c:v>4002.48</c:v>
                </c:pt>
                <c:pt idx="5">
                  <c:v>3966.38</c:v>
                </c:pt>
                <c:pt idx="6">
                  <c:v>3951.84</c:v>
                </c:pt>
                <c:pt idx="7">
                  <c:v>3934.47</c:v>
                </c:pt>
                <c:pt idx="8">
                  <c:v>3922.18</c:v>
                </c:pt>
                <c:pt idx="9">
                  <c:v>3782.26</c:v>
                </c:pt>
                <c:pt idx="10">
                  <c:v>3749.65</c:v>
                </c:pt>
                <c:pt idx="11">
                  <c:v>3401.27</c:v>
                </c:pt>
                <c:pt idx="12">
                  <c:v>3353.38</c:v>
                </c:pt>
                <c:pt idx="13">
                  <c:v>3309.39</c:v>
                </c:pt>
                <c:pt idx="14">
                  <c:v>3227.36</c:v>
                </c:pt>
                <c:pt idx="15">
                  <c:v>3071.52</c:v>
                </c:pt>
                <c:pt idx="16">
                  <c:v>47.89</c:v>
                </c:pt>
              </c:numCache>
            </c:numRef>
          </c:val>
          <c:extLst>
            <c:ext xmlns:c16="http://schemas.microsoft.com/office/drawing/2014/chart" uri="{C3380CC4-5D6E-409C-BE32-E72D297353CC}">
              <c16:uniqueId val="{00000000-DF8D-1B47-B69A-02110A10CBB8}"/>
            </c:ext>
          </c:extLst>
        </c:ser>
        <c:dLbls>
          <c:showLegendKey val="0"/>
          <c:showVal val="0"/>
          <c:showCatName val="0"/>
          <c:showSerName val="0"/>
          <c:showPercent val="0"/>
          <c:showBubbleSize val="0"/>
        </c:dLbls>
        <c:gapWidth val="219"/>
        <c:overlap val="-27"/>
        <c:axId val="108327504"/>
        <c:axId val="154266304"/>
      </c:barChart>
      <c:catAx>
        <c:axId val="10832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54266304"/>
        <c:crosses val="autoZero"/>
        <c:auto val="1"/>
        <c:lblAlgn val="ctr"/>
        <c:lblOffset val="100"/>
        <c:noMultiLvlLbl val="0"/>
      </c:catAx>
      <c:valAx>
        <c:axId val="154266304"/>
        <c:scaling>
          <c:orientation val="minMax"/>
        </c:scaling>
        <c:delete val="0"/>
        <c:axPos val="l"/>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08327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62DFE-B020-4723-9EE5-1C1552DEE0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A3A2000-1459-4B18-B8DF-4A8EAC4532C2}">
      <dgm:prSet/>
      <dgm:spPr/>
      <dgm:t>
        <a:bodyPr/>
        <a:lstStyle/>
        <a:p>
          <a:r>
            <a:rPr lang="en-US" b="1" i="0" baseline="0" dirty="0">
              <a:latin typeface="Calibri" panose="020F0502020204030204" pitchFamily="34" charset="0"/>
              <a:cs typeface="Calibri" panose="020F0502020204030204" pitchFamily="34" charset="0"/>
            </a:rPr>
            <a:t>Films in our catalogue: 1000</a:t>
          </a:r>
          <a:endParaRPr lang="en-US" b="1" i="0" dirty="0">
            <a:latin typeface="Calibri" panose="020F0502020204030204" pitchFamily="34" charset="0"/>
            <a:cs typeface="Calibri" panose="020F0502020204030204" pitchFamily="34" charset="0"/>
          </a:endParaRPr>
        </a:p>
      </dgm:t>
    </dgm:pt>
    <dgm:pt modelId="{529682B4-E1B4-431F-8662-AB69492503B8}" type="parTrans" cxnId="{A04D291A-F03C-4C0B-82AD-2A73236FF3AE}">
      <dgm:prSet/>
      <dgm:spPr/>
      <dgm:t>
        <a:bodyPr/>
        <a:lstStyle/>
        <a:p>
          <a:endParaRPr lang="en-US"/>
        </a:p>
      </dgm:t>
    </dgm:pt>
    <dgm:pt modelId="{70AB0A4A-557E-4BDE-A57F-0444FA5A7A72}" type="sibTrans" cxnId="{A04D291A-F03C-4C0B-82AD-2A73236FF3AE}">
      <dgm:prSet/>
      <dgm:spPr/>
      <dgm:t>
        <a:bodyPr/>
        <a:lstStyle/>
        <a:p>
          <a:endParaRPr lang="en-US"/>
        </a:p>
      </dgm:t>
    </dgm:pt>
    <dgm:pt modelId="{95520F87-D048-402D-A45E-131E9CF748FC}">
      <dgm:prSet/>
      <dgm:spPr/>
      <dgm:t>
        <a:bodyPr/>
        <a:lstStyle/>
        <a:p>
          <a:r>
            <a:rPr lang="en-US" b="1" i="0" baseline="0" dirty="0">
              <a:latin typeface="Calibri" panose="020F0502020204030204" pitchFamily="34" charset="0"/>
              <a:cs typeface="Calibri" panose="020F0502020204030204" pitchFamily="34" charset="0"/>
            </a:rPr>
            <a:t>Year of every film in catalogue: 2006</a:t>
          </a:r>
          <a:endParaRPr lang="en-US" b="1" i="0" dirty="0">
            <a:latin typeface="Calibri" panose="020F0502020204030204" pitchFamily="34" charset="0"/>
            <a:cs typeface="Calibri" panose="020F0502020204030204" pitchFamily="34" charset="0"/>
          </a:endParaRPr>
        </a:p>
      </dgm:t>
    </dgm:pt>
    <dgm:pt modelId="{7DEFAB11-2DB5-4B4B-A3D2-2AE0E533B20B}" type="parTrans" cxnId="{5549054E-26AB-44A8-97ED-1FBACA6B6311}">
      <dgm:prSet/>
      <dgm:spPr/>
      <dgm:t>
        <a:bodyPr/>
        <a:lstStyle/>
        <a:p>
          <a:endParaRPr lang="en-US"/>
        </a:p>
      </dgm:t>
    </dgm:pt>
    <dgm:pt modelId="{6F1E40D0-FDC2-4456-96F5-DCD715D3A901}" type="sibTrans" cxnId="{5549054E-26AB-44A8-97ED-1FBACA6B6311}">
      <dgm:prSet/>
      <dgm:spPr/>
      <dgm:t>
        <a:bodyPr/>
        <a:lstStyle/>
        <a:p>
          <a:endParaRPr lang="en-US"/>
        </a:p>
      </dgm:t>
    </dgm:pt>
    <dgm:pt modelId="{B2D90512-B66F-4FA2-9A25-169775D4DBCE}">
      <dgm:prSet/>
      <dgm:spPr/>
      <dgm:t>
        <a:bodyPr/>
        <a:lstStyle/>
        <a:p>
          <a:r>
            <a:rPr lang="en-US" b="1" i="0" baseline="0" dirty="0">
              <a:latin typeface="Calibri" panose="020F0502020204030204" pitchFamily="34" charset="0"/>
              <a:cs typeface="Calibri" panose="020F0502020204030204" pitchFamily="34" charset="0"/>
            </a:rPr>
            <a:t>Average film length: 115.2 minutes</a:t>
          </a:r>
          <a:endParaRPr lang="en-US" b="1" i="0" dirty="0">
            <a:latin typeface="Calibri" panose="020F0502020204030204" pitchFamily="34" charset="0"/>
            <a:cs typeface="Calibri" panose="020F0502020204030204" pitchFamily="34" charset="0"/>
          </a:endParaRPr>
        </a:p>
      </dgm:t>
    </dgm:pt>
    <dgm:pt modelId="{30867EEB-C9C0-4661-A432-7D4D58E4616C}" type="parTrans" cxnId="{26BA7A6C-86E1-44BF-8BA0-07CEE64B6613}">
      <dgm:prSet/>
      <dgm:spPr/>
      <dgm:t>
        <a:bodyPr/>
        <a:lstStyle/>
        <a:p>
          <a:endParaRPr lang="en-US"/>
        </a:p>
      </dgm:t>
    </dgm:pt>
    <dgm:pt modelId="{2462795E-C65F-4C30-8925-69819841243B}" type="sibTrans" cxnId="{26BA7A6C-86E1-44BF-8BA0-07CEE64B6613}">
      <dgm:prSet/>
      <dgm:spPr/>
      <dgm:t>
        <a:bodyPr/>
        <a:lstStyle/>
        <a:p>
          <a:endParaRPr lang="en-US"/>
        </a:p>
      </dgm:t>
    </dgm:pt>
    <dgm:pt modelId="{73801581-109D-4274-A471-2D141E49AE7B}">
      <dgm:prSet/>
      <dgm:spPr/>
      <dgm:t>
        <a:bodyPr/>
        <a:lstStyle/>
        <a:p>
          <a:r>
            <a:rPr lang="en-US" b="1" i="0" baseline="0" dirty="0">
              <a:latin typeface="Calibri" panose="020F0502020204030204" pitchFamily="34" charset="0"/>
              <a:cs typeface="Calibri" panose="020F0502020204030204" pitchFamily="34" charset="0"/>
            </a:rPr>
            <a:t>Average rental duration: 5 days</a:t>
          </a:r>
          <a:endParaRPr lang="en-US" b="1" i="0" dirty="0">
            <a:latin typeface="Calibri" panose="020F0502020204030204" pitchFamily="34" charset="0"/>
            <a:cs typeface="Calibri" panose="020F0502020204030204" pitchFamily="34" charset="0"/>
          </a:endParaRPr>
        </a:p>
      </dgm:t>
    </dgm:pt>
    <dgm:pt modelId="{63707A41-6DEC-4217-BCFE-1D66A3817446}" type="parTrans" cxnId="{32389129-065B-48C7-88CC-8DA11D0C447C}">
      <dgm:prSet/>
      <dgm:spPr/>
      <dgm:t>
        <a:bodyPr/>
        <a:lstStyle/>
        <a:p>
          <a:endParaRPr lang="en-US"/>
        </a:p>
      </dgm:t>
    </dgm:pt>
    <dgm:pt modelId="{2B8BDAB3-011C-432D-85EB-641FDB6E1F8B}" type="sibTrans" cxnId="{32389129-065B-48C7-88CC-8DA11D0C447C}">
      <dgm:prSet/>
      <dgm:spPr/>
      <dgm:t>
        <a:bodyPr/>
        <a:lstStyle/>
        <a:p>
          <a:endParaRPr lang="en-US"/>
        </a:p>
      </dgm:t>
    </dgm:pt>
    <dgm:pt modelId="{F297962B-9ED6-4D21-9193-9A5DB65FBAA5}">
      <dgm:prSet/>
      <dgm:spPr/>
      <dgm:t>
        <a:bodyPr/>
        <a:lstStyle/>
        <a:p>
          <a:r>
            <a:rPr lang="en-US" b="1" i="0" baseline="0" dirty="0">
              <a:latin typeface="Calibri" panose="020F0502020204030204" pitchFamily="34" charset="0"/>
              <a:cs typeface="Calibri" panose="020F0502020204030204" pitchFamily="34" charset="0"/>
            </a:rPr>
            <a:t>Average rent:  2.98 USD</a:t>
          </a:r>
          <a:endParaRPr lang="en-US" b="1" i="0" dirty="0">
            <a:latin typeface="Calibri" panose="020F0502020204030204" pitchFamily="34" charset="0"/>
            <a:cs typeface="Calibri" panose="020F0502020204030204" pitchFamily="34" charset="0"/>
          </a:endParaRPr>
        </a:p>
      </dgm:t>
    </dgm:pt>
    <dgm:pt modelId="{A8B9474C-852E-4B32-A864-AD14B65BBE92}" type="parTrans" cxnId="{7753CB8A-B3E4-40AC-99D8-01F2956C3C6A}">
      <dgm:prSet/>
      <dgm:spPr/>
      <dgm:t>
        <a:bodyPr/>
        <a:lstStyle/>
        <a:p>
          <a:endParaRPr lang="en-US"/>
        </a:p>
      </dgm:t>
    </dgm:pt>
    <dgm:pt modelId="{E3F8BE4C-3676-4D07-AD57-537431F55993}" type="sibTrans" cxnId="{7753CB8A-B3E4-40AC-99D8-01F2956C3C6A}">
      <dgm:prSet/>
      <dgm:spPr/>
      <dgm:t>
        <a:bodyPr/>
        <a:lstStyle/>
        <a:p>
          <a:endParaRPr lang="en-US"/>
        </a:p>
      </dgm:t>
    </dgm:pt>
    <dgm:pt modelId="{83E6BDE7-178D-F748-A4FB-40E7853C5DAF}" type="pres">
      <dgm:prSet presAssocID="{27E62DFE-B020-4723-9EE5-1C1552DEE052}" presName="linear" presStyleCnt="0">
        <dgm:presLayoutVars>
          <dgm:animLvl val="lvl"/>
          <dgm:resizeHandles val="exact"/>
        </dgm:presLayoutVars>
      </dgm:prSet>
      <dgm:spPr/>
    </dgm:pt>
    <dgm:pt modelId="{48E75096-EF54-FA41-A261-E9075132E62A}" type="pres">
      <dgm:prSet presAssocID="{AA3A2000-1459-4B18-B8DF-4A8EAC4532C2}" presName="parentText" presStyleLbl="node1" presStyleIdx="0" presStyleCnt="5">
        <dgm:presLayoutVars>
          <dgm:chMax val="0"/>
          <dgm:bulletEnabled val="1"/>
        </dgm:presLayoutVars>
      </dgm:prSet>
      <dgm:spPr/>
    </dgm:pt>
    <dgm:pt modelId="{53400EA1-8B63-5E46-A207-AF1BA239D53A}" type="pres">
      <dgm:prSet presAssocID="{70AB0A4A-557E-4BDE-A57F-0444FA5A7A72}" presName="spacer" presStyleCnt="0"/>
      <dgm:spPr/>
    </dgm:pt>
    <dgm:pt modelId="{ACF304F4-6E0F-7447-B792-1B114E3750D3}" type="pres">
      <dgm:prSet presAssocID="{95520F87-D048-402D-A45E-131E9CF748FC}" presName="parentText" presStyleLbl="node1" presStyleIdx="1" presStyleCnt="5">
        <dgm:presLayoutVars>
          <dgm:chMax val="0"/>
          <dgm:bulletEnabled val="1"/>
        </dgm:presLayoutVars>
      </dgm:prSet>
      <dgm:spPr/>
    </dgm:pt>
    <dgm:pt modelId="{F4CCA0E3-F973-D541-9811-F7F85878D0EA}" type="pres">
      <dgm:prSet presAssocID="{6F1E40D0-FDC2-4456-96F5-DCD715D3A901}" presName="spacer" presStyleCnt="0"/>
      <dgm:spPr/>
    </dgm:pt>
    <dgm:pt modelId="{83935C49-2ADB-804E-B688-3356875A9C88}" type="pres">
      <dgm:prSet presAssocID="{B2D90512-B66F-4FA2-9A25-169775D4DBCE}" presName="parentText" presStyleLbl="node1" presStyleIdx="2" presStyleCnt="5">
        <dgm:presLayoutVars>
          <dgm:chMax val="0"/>
          <dgm:bulletEnabled val="1"/>
        </dgm:presLayoutVars>
      </dgm:prSet>
      <dgm:spPr/>
    </dgm:pt>
    <dgm:pt modelId="{C7853E5C-3752-EB46-A9F4-2A48421B365D}" type="pres">
      <dgm:prSet presAssocID="{2462795E-C65F-4C30-8925-69819841243B}" presName="spacer" presStyleCnt="0"/>
      <dgm:spPr/>
    </dgm:pt>
    <dgm:pt modelId="{B1D5976F-339B-1743-B841-99E29507B6DC}" type="pres">
      <dgm:prSet presAssocID="{73801581-109D-4274-A471-2D141E49AE7B}" presName="parentText" presStyleLbl="node1" presStyleIdx="3" presStyleCnt="5">
        <dgm:presLayoutVars>
          <dgm:chMax val="0"/>
          <dgm:bulletEnabled val="1"/>
        </dgm:presLayoutVars>
      </dgm:prSet>
      <dgm:spPr/>
    </dgm:pt>
    <dgm:pt modelId="{E5D23E79-81B6-FA4D-B4D7-62666A071321}" type="pres">
      <dgm:prSet presAssocID="{2B8BDAB3-011C-432D-85EB-641FDB6E1F8B}" presName="spacer" presStyleCnt="0"/>
      <dgm:spPr/>
    </dgm:pt>
    <dgm:pt modelId="{94FE0973-CCDF-C642-88F2-C070985766FA}" type="pres">
      <dgm:prSet presAssocID="{F297962B-9ED6-4D21-9193-9A5DB65FBAA5}" presName="parentText" presStyleLbl="node1" presStyleIdx="4" presStyleCnt="5">
        <dgm:presLayoutVars>
          <dgm:chMax val="0"/>
          <dgm:bulletEnabled val="1"/>
        </dgm:presLayoutVars>
      </dgm:prSet>
      <dgm:spPr/>
    </dgm:pt>
  </dgm:ptLst>
  <dgm:cxnLst>
    <dgm:cxn modelId="{A04D291A-F03C-4C0B-82AD-2A73236FF3AE}" srcId="{27E62DFE-B020-4723-9EE5-1C1552DEE052}" destId="{AA3A2000-1459-4B18-B8DF-4A8EAC4532C2}" srcOrd="0" destOrd="0" parTransId="{529682B4-E1B4-431F-8662-AB69492503B8}" sibTransId="{70AB0A4A-557E-4BDE-A57F-0444FA5A7A72}"/>
    <dgm:cxn modelId="{32389129-065B-48C7-88CC-8DA11D0C447C}" srcId="{27E62DFE-B020-4723-9EE5-1C1552DEE052}" destId="{73801581-109D-4274-A471-2D141E49AE7B}" srcOrd="3" destOrd="0" parTransId="{63707A41-6DEC-4217-BCFE-1D66A3817446}" sibTransId="{2B8BDAB3-011C-432D-85EB-641FDB6E1F8B}"/>
    <dgm:cxn modelId="{5549054E-26AB-44A8-97ED-1FBACA6B6311}" srcId="{27E62DFE-B020-4723-9EE5-1C1552DEE052}" destId="{95520F87-D048-402D-A45E-131E9CF748FC}" srcOrd="1" destOrd="0" parTransId="{7DEFAB11-2DB5-4B4B-A3D2-2AE0E533B20B}" sibTransId="{6F1E40D0-FDC2-4456-96F5-DCD715D3A901}"/>
    <dgm:cxn modelId="{26BA7A6C-86E1-44BF-8BA0-07CEE64B6613}" srcId="{27E62DFE-B020-4723-9EE5-1C1552DEE052}" destId="{B2D90512-B66F-4FA2-9A25-169775D4DBCE}" srcOrd="2" destOrd="0" parTransId="{30867EEB-C9C0-4661-A432-7D4D58E4616C}" sibTransId="{2462795E-C65F-4C30-8925-69819841243B}"/>
    <dgm:cxn modelId="{D4750277-D4DF-7041-B1E7-7C7B90344AAC}" type="presOf" srcId="{AA3A2000-1459-4B18-B8DF-4A8EAC4532C2}" destId="{48E75096-EF54-FA41-A261-E9075132E62A}" srcOrd="0" destOrd="0" presId="urn:microsoft.com/office/officeart/2005/8/layout/vList2"/>
    <dgm:cxn modelId="{69FA8677-2C27-4849-BD08-CEE0F5CEA497}" type="presOf" srcId="{27E62DFE-B020-4723-9EE5-1C1552DEE052}" destId="{83E6BDE7-178D-F748-A4FB-40E7853C5DAF}" srcOrd="0" destOrd="0" presId="urn:microsoft.com/office/officeart/2005/8/layout/vList2"/>
    <dgm:cxn modelId="{A2A93A83-D7C2-0E45-AB57-674DEB214DF0}" type="presOf" srcId="{73801581-109D-4274-A471-2D141E49AE7B}" destId="{B1D5976F-339B-1743-B841-99E29507B6DC}" srcOrd="0" destOrd="0" presId="urn:microsoft.com/office/officeart/2005/8/layout/vList2"/>
    <dgm:cxn modelId="{7753CB8A-B3E4-40AC-99D8-01F2956C3C6A}" srcId="{27E62DFE-B020-4723-9EE5-1C1552DEE052}" destId="{F297962B-9ED6-4D21-9193-9A5DB65FBAA5}" srcOrd="4" destOrd="0" parTransId="{A8B9474C-852E-4B32-A864-AD14B65BBE92}" sibTransId="{E3F8BE4C-3676-4D07-AD57-537431F55993}"/>
    <dgm:cxn modelId="{A3287BBC-94E1-FB48-AD28-350B60726E4B}" type="presOf" srcId="{95520F87-D048-402D-A45E-131E9CF748FC}" destId="{ACF304F4-6E0F-7447-B792-1B114E3750D3}" srcOrd="0" destOrd="0" presId="urn:microsoft.com/office/officeart/2005/8/layout/vList2"/>
    <dgm:cxn modelId="{CDA1B1CB-E891-1549-944E-9CDB16934B4A}" type="presOf" srcId="{B2D90512-B66F-4FA2-9A25-169775D4DBCE}" destId="{83935C49-2ADB-804E-B688-3356875A9C88}" srcOrd="0" destOrd="0" presId="urn:microsoft.com/office/officeart/2005/8/layout/vList2"/>
    <dgm:cxn modelId="{D59617F3-7B78-B446-9E45-7B9FF95229CD}" type="presOf" srcId="{F297962B-9ED6-4D21-9193-9A5DB65FBAA5}" destId="{94FE0973-CCDF-C642-88F2-C070985766FA}" srcOrd="0" destOrd="0" presId="urn:microsoft.com/office/officeart/2005/8/layout/vList2"/>
    <dgm:cxn modelId="{A1DAF5CE-42B8-4140-AE3F-102214B33273}" type="presParOf" srcId="{83E6BDE7-178D-F748-A4FB-40E7853C5DAF}" destId="{48E75096-EF54-FA41-A261-E9075132E62A}" srcOrd="0" destOrd="0" presId="urn:microsoft.com/office/officeart/2005/8/layout/vList2"/>
    <dgm:cxn modelId="{1BBC1A59-F361-0B42-B854-8469E223383F}" type="presParOf" srcId="{83E6BDE7-178D-F748-A4FB-40E7853C5DAF}" destId="{53400EA1-8B63-5E46-A207-AF1BA239D53A}" srcOrd="1" destOrd="0" presId="urn:microsoft.com/office/officeart/2005/8/layout/vList2"/>
    <dgm:cxn modelId="{81D0F176-249E-CB4C-A939-A5F42E88FDF4}" type="presParOf" srcId="{83E6BDE7-178D-F748-A4FB-40E7853C5DAF}" destId="{ACF304F4-6E0F-7447-B792-1B114E3750D3}" srcOrd="2" destOrd="0" presId="urn:microsoft.com/office/officeart/2005/8/layout/vList2"/>
    <dgm:cxn modelId="{F0BED410-A1F6-B248-A850-C9F589778A11}" type="presParOf" srcId="{83E6BDE7-178D-F748-A4FB-40E7853C5DAF}" destId="{F4CCA0E3-F973-D541-9811-F7F85878D0EA}" srcOrd="3" destOrd="0" presId="urn:microsoft.com/office/officeart/2005/8/layout/vList2"/>
    <dgm:cxn modelId="{5394F933-4C92-634E-AF5B-7890D930F488}" type="presParOf" srcId="{83E6BDE7-178D-F748-A4FB-40E7853C5DAF}" destId="{83935C49-2ADB-804E-B688-3356875A9C88}" srcOrd="4" destOrd="0" presId="urn:microsoft.com/office/officeart/2005/8/layout/vList2"/>
    <dgm:cxn modelId="{B1A9A7AE-B9C5-5046-BC23-FB9B57AA93E7}" type="presParOf" srcId="{83E6BDE7-178D-F748-A4FB-40E7853C5DAF}" destId="{C7853E5C-3752-EB46-A9F4-2A48421B365D}" srcOrd="5" destOrd="0" presId="urn:microsoft.com/office/officeart/2005/8/layout/vList2"/>
    <dgm:cxn modelId="{C6AD72EF-4CCE-2F41-911B-7CE7F8C16476}" type="presParOf" srcId="{83E6BDE7-178D-F748-A4FB-40E7853C5DAF}" destId="{B1D5976F-339B-1743-B841-99E29507B6DC}" srcOrd="6" destOrd="0" presId="urn:microsoft.com/office/officeart/2005/8/layout/vList2"/>
    <dgm:cxn modelId="{2171107B-DE38-D447-9DC2-91E3312E62BC}" type="presParOf" srcId="{83E6BDE7-178D-F748-A4FB-40E7853C5DAF}" destId="{E5D23E79-81B6-FA4D-B4D7-62666A071321}" srcOrd="7" destOrd="0" presId="urn:microsoft.com/office/officeart/2005/8/layout/vList2"/>
    <dgm:cxn modelId="{185A94F9-258F-084D-B3AE-4F3878F7643E}" type="presParOf" srcId="{83E6BDE7-178D-F748-A4FB-40E7853C5DAF}" destId="{94FE0973-CCDF-C642-88F2-C070985766F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75096-EF54-FA41-A261-E9075132E62A}">
      <dsp:nvSpPr>
        <dsp:cNvPr id="0" name=""/>
        <dsp:cNvSpPr/>
      </dsp:nvSpPr>
      <dsp:spPr>
        <a:xfrm>
          <a:off x="0" y="12531"/>
          <a:ext cx="10394707"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dirty="0">
              <a:latin typeface="Calibri" panose="020F0502020204030204" pitchFamily="34" charset="0"/>
              <a:cs typeface="Calibri" panose="020F0502020204030204" pitchFamily="34" charset="0"/>
            </a:rPr>
            <a:t>Films in our catalogue: 1000</a:t>
          </a:r>
          <a:endParaRPr lang="en-US" sz="2500" b="1" i="0" kern="1200" dirty="0">
            <a:latin typeface="Calibri" panose="020F0502020204030204" pitchFamily="34" charset="0"/>
            <a:cs typeface="Calibri" panose="020F0502020204030204" pitchFamily="34" charset="0"/>
          </a:endParaRPr>
        </a:p>
      </dsp:txBody>
      <dsp:txXfrm>
        <a:off x="29271" y="41802"/>
        <a:ext cx="10336165" cy="541083"/>
      </dsp:txXfrm>
    </dsp:sp>
    <dsp:sp modelId="{ACF304F4-6E0F-7447-B792-1B114E3750D3}">
      <dsp:nvSpPr>
        <dsp:cNvPr id="0" name=""/>
        <dsp:cNvSpPr/>
      </dsp:nvSpPr>
      <dsp:spPr>
        <a:xfrm>
          <a:off x="0" y="684156"/>
          <a:ext cx="10394707"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dirty="0">
              <a:latin typeface="Calibri" panose="020F0502020204030204" pitchFamily="34" charset="0"/>
              <a:cs typeface="Calibri" panose="020F0502020204030204" pitchFamily="34" charset="0"/>
            </a:rPr>
            <a:t>Year of every film in catalogue: 2006</a:t>
          </a:r>
          <a:endParaRPr lang="en-US" sz="2500" b="1" i="0" kern="1200" dirty="0">
            <a:latin typeface="Calibri" panose="020F0502020204030204" pitchFamily="34" charset="0"/>
            <a:cs typeface="Calibri" panose="020F0502020204030204" pitchFamily="34" charset="0"/>
          </a:endParaRPr>
        </a:p>
      </dsp:txBody>
      <dsp:txXfrm>
        <a:off x="29271" y="713427"/>
        <a:ext cx="10336165" cy="541083"/>
      </dsp:txXfrm>
    </dsp:sp>
    <dsp:sp modelId="{83935C49-2ADB-804E-B688-3356875A9C88}">
      <dsp:nvSpPr>
        <dsp:cNvPr id="0" name=""/>
        <dsp:cNvSpPr/>
      </dsp:nvSpPr>
      <dsp:spPr>
        <a:xfrm>
          <a:off x="0" y="1355782"/>
          <a:ext cx="10394707"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dirty="0">
              <a:latin typeface="Calibri" panose="020F0502020204030204" pitchFamily="34" charset="0"/>
              <a:cs typeface="Calibri" panose="020F0502020204030204" pitchFamily="34" charset="0"/>
            </a:rPr>
            <a:t>Average film length: 115.2 minutes</a:t>
          </a:r>
          <a:endParaRPr lang="en-US" sz="2500" b="1" i="0" kern="1200" dirty="0">
            <a:latin typeface="Calibri" panose="020F0502020204030204" pitchFamily="34" charset="0"/>
            <a:cs typeface="Calibri" panose="020F0502020204030204" pitchFamily="34" charset="0"/>
          </a:endParaRPr>
        </a:p>
      </dsp:txBody>
      <dsp:txXfrm>
        <a:off x="29271" y="1385053"/>
        <a:ext cx="10336165" cy="541083"/>
      </dsp:txXfrm>
    </dsp:sp>
    <dsp:sp modelId="{B1D5976F-339B-1743-B841-99E29507B6DC}">
      <dsp:nvSpPr>
        <dsp:cNvPr id="0" name=""/>
        <dsp:cNvSpPr/>
      </dsp:nvSpPr>
      <dsp:spPr>
        <a:xfrm>
          <a:off x="0" y="2027407"/>
          <a:ext cx="10394707"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dirty="0">
              <a:latin typeface="Calibri" panose="020F0502020204030204" pitchFamily="34" charset="0"/>
              <a:cs typeface="Calibri" panose="020F0502020204030204" pitchFamily="34" charset="0"/>
            </a:rPr>
            <a:t>Average rental duration: 5 days</a:t>
          </a:r>
          <a:endParaRPr lang="en-US" sz="2500" b="1" i="0" kern="1200" dirty="0">
            <a:latin typeface="Calibri" panose="020F0502020204030204" pitchFamily="34" charset="0"/>
            <a:cs typeface="Calibri" panose="020F0502020204030204" pitchFamily="34" charset="0"/>
          </a:endParaRPr>
        </a:p>
      </dsp:txBody>
      <dsp:txXfrm>
        <a:off x="29271" y="2056678"/>
        <a:ext cx="10336165" cy="541083"/>
      </dsp:txXfrm>
    </dsp:sp>
    <dsp:sp modelId="{94FE0973-CCDF-C642-88F2-C070985766FA}">
      <dsp:nvSpPr>
        <dsp:cNvPr id="0" name=""/>
        <dsp:cNvSpPr/>
      </dsp:nvSpPr>
      <dsp:spPr>
        <a:xfrm>
          <a:off x="0" y="2699032"/>
          <a:ext cx="10394707" cy="5996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baseline="0" dirty="0">
              <a:latin typeface="Calibri" panose="020F0502020204030204" pitchFamily="34" charset="0"/>
              <a:cs typeface="Calibri" panose="020F0502020204030204" pitchFamily="34" charset="0"/>
            </a:rPr>
            <a:t>Average rent:  2.98 USD</a:t>
          </a:r>
          <a:endParaRPr lang="en-US" sz="2500" b="1" i="0" kern="1200" dirty="0">
            <a:latin typeface="Calibri" panose="020F0502020204030204" pitchFamily="34" charset="0"/>
            <a:cs typeface="Calibri" panose="020F0502020204030204" pitchFamily="34" charset="0"/>
          </a:endParaRPr>
        </a:p>
      </dsp:txBody>
      <dsp:txXfrm>
        <a:off x="29271" y="2728303"/>
        <a:ext cx="10336165"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F7AFFB9B-9FB8-469E-96F9-4D32314110B6}" type="datetimeFigureOut">
              <a:rPr lang="en-US" smtClean="0"/>
              <a:t>8/17/22</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635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09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143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6052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3481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8/17/22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539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8/17/22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6286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8/17/22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5697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8/17/22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45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8/17/22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76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8/17/22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426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62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8/17/22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257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8/17/22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53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8/17/22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054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396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8/17/22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076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C35BB1C6-BF8F-4481-8AB2-603A1C8A906A}" type="datetimeFigureOut">
              <a:rPr lang="en-US" smtClean="0"/>
              <a:t>8/17/22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961809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views/CFTask3_10/Revenueandcustomersbycountry?:language=en-US&amp;publish=yes&amp;:display_count=n&amp;:origin=viz_share_lin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5F7F-AF96-3F38-8047-F202AA63DAB6}"/>
              </a:ext>
            </a:extLst>
          </p:cNvPr>
          <p:cNvSpPr>
            <a:spLocks noGrp="1"/>
          </p:cNvSpPr>
          <p:nvPr>
            <p:ph type="ctrTitle"/>
          </p:nvPr>
        </p:nvSpPr>
        <p:spPr/>
        <p:txBody>
          <a:bodyPr/>
          <a:lstStyle/>
          <a:p>
            <a:r>
              <a:rPr lang="en-US" dirty="0" err="1"/>
              <a:t>Rockbuster</a:t>
            </a:r>
            <a:r>
              <a:rPr lang="en-US" dirty="0"/>
              <a:t> stealth</a:t>
            </a:r>
          </a:p>
        </p:txBody>
      </p:sp>
      <p:sp>
        <p:nvSpPr>
          <p:cNvPr id="3" name="Subtitle 2">
            <a:extLst>
              <a:ext uri="{FF2B5EF4-FFF2-40B4-BE49-F238E27FC236}">
                <a16:creationId xmlns:a16="http://schemas.microsoft.com/office/drawing/2014/main" id="{4520D7AD-4026-B971-E7CD-405552DEAAFF}"/>
              </a:ext>
            </a:extLst>
          </p:cNvPr>
          <p:cNvSpPr>
            <a:spLocks noGrp="1"/>
          </p:cNvSpPr>
          <p:nvPr>
            <p:ph type="subTitle" idx="1"/>
          </p:nvPr>
        </p:nvSpPr>
        <p:spPr/>
        <p:txBody>
          <a:bodyPr/>
          <a:lstStyle/>
          <a:p>
            <a:r>
              <a:rPr lang="en-US" sz="2000" b="1" dirty="0">
                <a:latin typeface="Calibri" panose="020F0502020204030204" pitchFamily="34" charset="0"/>
                <a:cs typeface="Calibri" panose="020F0502020204030204" pitchFamily="34" charset="0"/>
              </a:rPr>
              <a:t>Data ANALYSIS </a:t>
            </a:r>
            <a:r>
              <a:rPr lang="en-US" sz="2000" b="1" cap="none" dirty="0">
                <a:latin typeface="Calibri" panose="020F0502020204030204" pitchFamily="34" charset="0"/>
                <a:cs typeface="Calibri" panose="020F0502020204030204" pitchFamily="34" charset="0"/>
              </a:rPr>
              <a:t>by</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D</a:t>
            </a:r>
            <a:r>
              <a:rPr lang="en-US" sz="2000" b="1" cap="none" dirty="0" err="1">
                <a:latin typeface="Calibri" panose="020F0502020204030204" pitchFamily="34" charset="0"/>
                <a:cs typeface="Calibri" panose="020F0502020204030204" pitchFamily="34" charset="0"/>
              </a:rPr>
              <a:t>imitrios</a:t>
            </a:r>
            <a:r>
              <a:rPr lang="en-US" sz="2000" b="1" dirty="0">
                <a:latin typeface="Calibri" panose="020F0502020204030204" pitchFamily="34" charset="0"/>
                <a:cs typeface="Calibri" panose="020F0502020204030204" pitchFamily="34" charset="0"/>
              </a:rPr>
              <a:t> </a:t>
            </a:r>
            <a:r>
              <a:rPr lang="en-US" sz="2000" b="1" cap="none" dirty="0">
                <a:latin typeface="Calibri" panose="020F0502020204030204" pitchFamily="34" charset="0"/>
                <a:cs typeface="Calibri" panose="020F0502020204030204" pitchFamily="34" charset="0"/>
              </a:rPr>
              <a:t>Athanasoulias</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000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5F7F-AF96-3F38-8047-F202AA63DAB6}"/>
              </a:ext>
            </a:extLst>
          </p:cNvPr>
          <p:cNvSpPr>
            <a:spLocks noGrp="1"/>
          </p:cNvSpPr>
          <p:nvPr>
            <p:ph type="ctrTitle"/>
          </p:nvPr>
        </p:nvSpPr>
        <p:spPr>
          <a:xfrm rot="21420000">
            <a:off x="879092" y="429964"/>
            <a:ext cx="9755187" cy="2520852"/>
          </a:xfrm>
        </p:spPr>
        <p:txBody>
          <a:bodyPr/>
          <a:lstStyle/>
          <a:p>
            <a:r>
              <a:rPr lang="en-US" dirty="0" err="1"/>
              <a:t>Rockbuster</a:t>
            </a:r>
            <a:r>
              <a:rPr lang="en-US" dirty="0"/>
              <a:t> stealth</a:t>
            </a:r>
          </a:p>
        </p:txBody>
      </p:sp>
      <p:sp>
        <p:nvSpPr>
          <p:cNvPr id="3" name="Subtitle 2">
            <a:extLst>
              <a:ext uri="{FF2B5EF4-FFF2-40B4-BE49-F238E27FC236}">
                <a16:creationId xmlns:a16="http://schemas.microsoft.com/office/drawing/2014/main" id="{4520D7AD-4026-B971-E7CD-405552DEAAFF}"/>
              </a:ext>
            </a:extLst>
          </p:cNvPr>
          <p:cNvSpPr>
            <a:spLocks noGrp="1"/>
          </p:cNvSpPr>
          <p:nvPr>
            <p:ph type="subTitle" idx="1"/>
          </p:nvPr>
        </p:nvSpPr>
        <p:spPr>
          <a:xfrm rot="21420000">
            <a:off x="983446" y="3232135"/>
            <a:ext cx="9755187" cy="1216173"/>
          </a:xfrm>
        </p:spPr>
        <p:txBody>
          <a:bodyPr/>
          <a:lstStyle/>
          <a:p>
            <a:pPr algn="ctr"/>
            <a:r>
              <a:rPr lang="en-US" sz="2400" b="1" cap="none" dirty="0">
                <a:latin typeface="Calibri" panose="020F0502020204030204" pitchFamily="34" charset="0"/>
                <a:cs typeface="Calibri" panose="020F0502020204030204" pitchFamily="34" charset="0"/>
              </a:rPr>
              <a:t>Thank you</a:t>
            </a:r>
          </a:p>
          <a:p>
            <a:pPr algn="ctr"/>
            <a:r>
              <a:rPr lang="en-US" sz="1400" b="1" cap="none" dirty="0" err="1">
                <a:latin typeface="Calibri" panose="020F0502020204030204" pitchFamily="34" charset="0"/>
                <a:cs typeface="Calibri" panose="020F0502020204030204" pitchFamily="34" charset="0"/>
              </a:rPr>
              <a:t>Dimitrios</a:t>
            </a:r>
            <a:r>
              <a:rPr lang="en-US" sz="1400" b="1" cap="none" dirty="0">
                <a:latin typeface="Calibri" panose="020F0502020204030204" pitchFamily="34" charset="0"/>
                <a:cs typeface="Calibri" panose="020F0502020204030204" pitchFamily="34" charset="0"/>
              </a:rPr>
              <a:t> Athanasoulias</a:t>
            </a:r>
          </a:p>
          <a:p>
            <a:pPr algn="ctr"/>
            <a:r>
              <a:rPr lang="en-US" sz="1400" b="1" cap="none" dirty="0" err="1">
                <a:latin typeface="Calibri" panose="020F0502020204030204" pitchFamily="34" charset="0"/>
                <a:cs typeface="Calibri" panose="020F0502020204030204" pitchFamily="34" charset="0"/>
              </a:rPr>
              <a:t>email@gmail.com</a:t>
            </a:r>
            <a:endParaRPr lang="en-US" sz="20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64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5F7F-AF96-3F38-8047-F202AA63DAB6}"/>
              </a:ext>
            </a:extLst>
          </p:cNvPr>
          <p:cNvSpPr>
            <a:spLocks noGrp="1"/>
          </p:cNvSpPr>
          <p:nvPr>
            <p:ph type="ctrTitle"/>
          </p:nvPr>
        </p:nvSpPr>
        <p:spPr>
          <a:xfrm rot="21420000">
            <a:off x="895249" y="344796"/>
            <a:ext cx="9755187" cy="2487119"/>
          </a:xfrm>
        </p:spPr>
        <p:txBody>
          <a:bodyPr/>
          <a:lstStyle/>
          <a:p>
            <a:r>
              <a:rPr lang="en-US" dirty="0" err="1"/>
              <a:t>Rockbuster</a:t>
            </a:r>
            <a:r>
              <a:rPr lang="en-US" dirty="0"/>
              <a:t> stealth</a:t>
            </a:r>
          </a:p>
        </p:txBody>
      </p:sp>
      <p:sp>
        <p:nvSpPr>
          <p:cNvPr id="3" name="Subtitle 2">
            <a:extLst>
              <a:ext uri="{FF2B5EF4-FFF2-40B4-BE49-F238E27FC236}">
                <a16:creationId xmlns:a16="http://schemas.microsoft.com/office/drawing/2014/main" id="{4520D7AD-4026-B971-E7CD-405552DEAAFF}"/>
              </a:ext>
            </a:extLst>
          </p:cNvPr>
          <p:cNvSpPr>
            <a:spLocks noGrp="1"/>
          </p:cNvSpPr>
          <p:nvPr>
            <p:ph type="subTitle" idx="1"/>
          </p:nvPr>
        </p:nvSpPr>
        <p:spPr>
          <a:xfrm rot="21420000">
            <a:off x="988850" y="2902434"/>
            <a:ext cx="9755187" cy="1639708"/>
          </a:xfrm>
        </p:spPr>
        <p:txBody>
          <a:bodyPr/>
          <a:lstStyle/>
          <a:p>
            <a:pPr algn="ctr"/>
            <a:r>
              <a:rPr lang="en-US" sz="2400" b="1" cap="none" dirty="0">
                <a:latin typeface="Calibri" panose="020F0502020204030204" pitchFamily="34" charset="0"/>
                <a:cs typeface="Calibri" panose="020F0502020204030204" pitchFamily="34" charset="0"/>
              </a:rPr>
              <a:t>Questions?</a:t>
            </a:r>
          </a:p>
          <a:p>
            <a:pPr algn="ctr"/>
            <a:r>
              <a:rPr lang="en-US" sz="1400" b="1" cap="none" dirty="0" err="1">
                <a:latin typeface="Calibri" panose="020F0502020204030204" pitchFamily="34" charset="0"/>
                <a:cs typeface="Calibri" panose="020F0502020204030204" pitchFamily="34" charset="0"/>
              </a:rPr>
              <a:t>Dimitrios</a:t>
            </a:r>
            <a:r>
              <a:rPr lang="en-US" sz="1400" b="1" cap="none" dirty="0">
                <a:latin typeface="Calibri" panose="020F0502020204030204" pitchFamily="34" charset="0"/>
                <a:cs typeface="Calibri" panose="020F0502020204030204" pitchFamily="34" charset="0"/>
              </a:rPr>
              <a:t> Athanasoulias</a:t>
            </a:r>
          </a:p>
          <a:p>
            <a:pPr algn="ctr"/>
            <a:r>
              <a:rPr lang="en-US" sz="1400" b="1" cap="none" dirty="0" err="1">
                <a:latin typeface="Calibri" panose="020F0502020204030204" pitchFamily="34" charset="0"/>
                <a:cs typeface="Calibri" panose="020F0502020204030204" pitchFamily="34" charset="0"/>
              </a:rPr>
              <a:t>email@gmail.com</a:t>
            </a:r>
            <a:endParaRPr lang="en-US" sz="1400" b="1" cap="none" dirty="0">
              <a:latin typeface="Calibri" panose="020F0502020204030204" pitchFamily="34" charset="0"/>
              <a:cs typeface="Calibri" panose="020F0502020204030204" pitchFamily="34" charset="0"/>
            </a:endParaRPr>
          </a:p>
          <a:p>
            <a:pPr algn="ctr"/>
            <a:r>
              <a:rPr lang="en-US" sz="1400" b="1" cap="none" dirty="0">
                <a:latin typeface="Calibri" panose="020F0502020204030204" pitchFamily="34" charset="0"/>
                <a:cs typeface="Calibri" panose="020F0502020204030204" pitchFamily="34" charset="0"/>
                <a:hlinkClick r:id="rId2"/>
              </a:rPr>
              <a:t>Tableau Public</a:t>
            </a:r>
            <a:endParaRPr lang="en-US" sz="1400" b="1" cap="none" dirty="0">
              <a:latin typeface="Calibri" panose="020F0502020204030204" pitchFamily="34" charset="0"/>
              <a:cs typeface="Calibri" panose="020F0502020204030204" pitchFamily="34" charset="0"/>
            </a:endParaRPr>
          </a:p>
          <a:p>
            <a:pPr algn="ctr"/>
            <a:endParaRPr lang="en-US" sz="20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205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10C3-96D1-EFEC-F33C-2C212E19B20D}"/>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The state of play</a:t>
            </a:r>
          </a:p>
        </p:txBody>
      </p:sp>
      <p:sp>
        <p:nvSpPr>
          <p:cNvPr id="3" name="Content Placeholder 2">
            <a:extLst>
              <a:ext uri="{FF2B5EF4-FFF2-40B4-BE49-F238E27FC236}">
                <a16:creationId xmlns:a16="http://schemas.microsoft.com/office/drawing/2014/main" id="{DAD48D8D-6D6F-C8C2-260A-39C42D01785F}"/>
              </a:ext>
            </a:extLst>
          </p:cNvPr>
          <p:cNvSpPr>
            <a:spLocks noGrp="1"/>
          </p:cNvSpPr>
          <p:nvPr>
            <p:ph sz="quarter" idx="13"/>
          </p:nvPr>
        </p:nvSpPr>
        <p:spPr>
          <a:xfrm>
            <a:off x="685800" y="2063396"/>
            <a:ext cx="10394707" cy="4108804"/>
          </a:xfrm>
        </p:spPr>
        <p:txBody>
          <a:bodyPr>
            <a:normAutofit/>
          </a:bodyPr>
          <a:lstStyle/>
          <a:p>
            <a:r>
              <a:rPr lang="en-GB" cap="none" dirty="0" err="1">
                <a:latin typeface="Helvetica" pitchFamily="2" charset="0"/>
              </a:rPr>
              <a:t>Rockbuster</a:t>
            </a:r>
            <a:r>
              <a:rPr lang="en-GB" cap="none" dirty="0">
                <a:latin typeface="Helvetica" pitchFamily="2" charset="0"/>
              </a:rPr>
              <a:t> stealth LLC is a movie rental company that used to have physical stores around the world.</a:t>
            </a:r>
          </a:p>
          <a:p>
            <a:r>
              <a:rPr lang="en-GB" cap="none" dirty="0">
                <a:latin typeface="Helvetica" pitchFamily="2" charset="0"/>
              </a:rPr>
              <a:t>Following the consumer move to online streaming, the company is planning to use its existing movie licenses to launch an online video rental service in order to stay competitive.</a:t>
            </a:r>
          </a:p>
          <a:p>
            <a:r>
              <a:rPr lang="en-GB" cap="none" dirty="0">
                <a:latin typeface="Helvetica" pitchFamily="2" charset="0"/>
              </a:rPr>
              <a:t>The following analysis aims to provide useful insights and recommendations to help with the launch strategy for the new online video service.</a:t>
            </a:r>
          </a:p>
          <a:p>
            <a:endParaRPr lang="en-US" dirty="0"/>
          </a:p>
        </p:txBody>
      </p:sp>
    </p:spTree>
    <p:extLst>
      <p:ext uri="{BB962C8B-B14F-4D97-AF65-F5344CB8AC3E}">
        <p14:creationId xmlns:p14="http://schemas.microsoft.com/office/powerpoint/2010/main" val="7860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02FD-86F2-EE69-ED41-F82BBB5ED126}"/>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KEY QUESTIONS</a:t>
            </a:r>
          </a:p>
        </p:txBody>
      </p:sp>
      <p:sp>
        <p:nvSpPr>
          <p:cNvPr id="3" name="Content Placeholder 2">
            <a:extLst>
              <a:ext uri="{FF2B5EF4-FFF2-40B4-BE49-F238E27FC236}">
                <a16:creationId xmlns:a16="http://schemas.microsoft.com/office/drawing/2014/main" id="{B4ADB058-5DE4-DA25-DE3D-B863C1FFEF47}"/>
              </a:ext>
            </a:extLst>
          </p:cNvPr>
          <p:cNvSpPr>
            <a:spLocks noGrp="1"/>
          </p:cNvSpPr>
          <p:nvPr>
            <p:ph sz="quarter" idx="13"/>
          </p:nvPr>
        </p:nvSpPr>
        <p:spPr/>
        <p:txBody>
          <a:bodyPr>
            <a:normAutofit/>
          </a:bodyPr>
          <a:lstStyle/>
          <a:p>
            <a:r>
              <a:rPr lang="en-GB" dirty="0">
                <a:solidFill>
                  <a:srgbClr val="263B50"/>
                </a:solidFill>
                <a:latin typeface="Helvetica" pitchFamily="2" charset="0"/>
              </a:rPr>
              <a:t>Which movies and GENRES contributed the most/least to revenue gain?</a:t>
            </a:r>
          </a:p>
          <a:p>
            <a:r>
              <a:rPr lang="en-GB" dirty="0">
                <a:solidFill>
                  <a:srgbClr val="263B50"/>
                </a:solidFill>
                <a:latin typeface="Helvetica" pitchFamily="2" charset="0"/>
              </a:rPr>
              <a:t>What was the average rental duration for all videos?</a:t>
            </a:r>
          </a:p>
          <a:p>
            <a:pPr lvl="0">
              <a:buClr>
                <a:srgbClr val="EE8011"/>
              </a:buClr>
            </a:pPr>
            <a:r>
              <a:rPr lang="en-GB" dirty="0">
                <a:solidFill>
                  <a:srgbClr val="263B50"/>
                </a:solidFill>
                <a:latin typeface="Helvetica" pitchFamily="2" charset="0"/>
              </a:rPr>
              <a:t>Do sales figures vary between geographic regions?</a:t>
            </a:r>
          </a:p>
          <a:p>
            <a:r>
              <a:rPr lang="en-GB" dirty="0">
                <a:solidFill>
                  <a:srgbClr val="263B50"/>
                </a:solidFill>
                <a:latin typeface="Helvetica" pitchFamily="2" charset="0"/>
              </a:rPr>
              <a:t>Which countries are </a:t>
            </a:r>
            <a:r>
              <a:rPr lang="en-GB" dirty="0" err="1">
                <a:solidFill>
                  <a:srgbClr val="263B50"/>
                </a:solidFill>
                <a:latin typeface="Helvetica" pitchFamily="2" charset="0"/>
              </a:rPr>
              <a:t>Rockbuster</a:t>
            </a:r>
            <a:r>
              <a:rPr lang="en-GB" dirty="0">
                <a:solidFill>
                  <a:srgbClr val="263B50"/>
                </a:solidFill>
                <a:latin typeface="Helvetica" pitchFamily="2" charset="0"/>
              </a:rPr>
              <a:t> customers based in?</a:t>
            </a:r>
          </a:p>
          <a:p>
            <a:r>
              <a:rPr lang="en-GB" dirty="0">
                <a:solidFill>
                  <a:srgbClr val="263B50"/>
                </a:solidFill>
                <a:latin typeface="Helvetica" pitchFamily="2" charset="0"/>
              </a:rPr>
              <a:t>Where are customers with a high lifetime value based?</a:t>
            </a:r>
          </a:p>
        </p:txBody>
      </p:sp>
    </p:spTree>
    <p:extLst>
      <p:ext uri="{BB962C8B-B14F-4D97-AF65-F5344CB8AC3E}">
        <p14:creationId xmlns:p14="http://schemas.microsoft.com/office/powerpoint/2010/main" val="255642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7B74-ABA5-C25F-9E7F-627C023E78F9}"/>
              </a:ext>
            </a:extLst>
          </p:cNvPr>
          <p:cNvSpPr>
            <a:spLocks noGrp="1"/>
          </p:cNvSpPr>
          <p:nvPr>
            <p:ph type="title"/>
          </p:nvPr>
        </p:nvSpPr>
        <p:spPr>
          <a:xfrm>
            <a:off x="685801" y="685801"/>
            <a:ext cx="10396882" cy="628650"/>
          </a:xfrm>
        </p:spPr>
        <p:txBody>
          <a:bodyPr>
            <a:noAutofit/>
          </a:bodyPr>
          <a:lstStyle/>
          <a:p>
            <a:r>
              <a:rPr lang="en-US" sz="3600" b="1" dirty="0">
                <a:latin typeface="Calibri" panose="020F0502020204030204" pitchFamily="34" charset="0"/>
                <a:cs typeface="Calibri" panose="020F0502020204030204" pitchFamily="34" charset="0"/>
              </a:rPr>
              <a:t>Revenue by genre</a:t>
            </a:r>
          </a:p>
        </p:txBody>
      </p:sp>
      <p:graphicFrame>
        <p:nvGraphicFramePr>
          <p:cNvPr id="4" name="Content Placeholder 3">
            <a:extLst>
              <a:ext uri="{FF2B5EF4-FFF2-40B4-BE49-F238E27FC236}">
                <a16:creationId xmlns:a16="http://schemas.microsoft.com/office/drawing/2014/main" id="{A0BC9021-C4BE-A32A-4CAA-77C05056B46F}"/>
              </a:ext>
            </a:extLst>
          </p:cNvPr>
          <p:cNvGraphicFramePr>
            <a:graphicFrameLocks noGrp="1"/>
          </p:cNvGraphicFramePr>
          <p:nvPr>
            <p:ph sz="quarter" idx="13"/>
            <p:extLst>
              <p:ext uri="{D42A27DB-BD31-4B8C-83A1-F6EECF244321}">
                <p14:modId xmlns:p14="http://schemas.microsoft.com/office/powerpoint/2010/main" val="4292850381"/>
              </p:ext>
            </p:extLst>
          </p:nvPr>
        </p:nvGraphicFramePr>
        <p:xfrm>
          <a:off x="685799" y="2063750"/>
          <a:ext cx="10396881" cy="3479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1178928-9BF5-E99C-A02E-49F6C1DE56FA}"/>
              </a:ext>
            </a:extLst>
          </p:cNvPr>
          <p:cNvSpPr txBox="1"/>
          <p:nvPr/>
        </p:nvSpPr>
        <p:spPr>
          <a:xfrm>
            <a:off x="840828" y="1566041"/>
            <a:ext cx="3101362"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Total revenue: 61,312.04 USD  </a:t>
            </a:r>
          </a:p>
        </p:txBody>
      </p:sp>
      <p:sp>
        <p:nvSpPr>
          <p:cNvPr id="6" name="TextBox 5">
            <a:extLst>
              <a:ext uri="{FF2B5EF4-FFF2-40B4-BE49-F238E27FC236}">
                <a16:creationId xmlns:a16="http://schemas.microsoft.com/office/drawing/2014/main" id="{C2BC5B24-9468-3631-1B7B-7B96BB898E04}"/>
              </a:ext>
            </a:extLst>
          </p:cNvPr>
          <p:cNvSpPr txBox="1"/>
          <p:nvPr/>
        </p:nvSpPr>
        <p:spPr>
          <a:xfrm>
            <a:off x="1317645" y="5671927"/>
            <a:ext cx="7621893"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The Sports genre accounts for almost 8% of the total revenue with $4,900 in total sales. The genre with the lowest revenue is  Thriller.</a:t>
            </a:r>
          </a:p>
        </p:txBody>
      </p:sp>
    </p:spTree>
    <p:extLst>
      <p:ext uri="{BB962C8B-B14F-4D97-AF65-F5344CB8AC3E}">
        <p14:creationId xmlns:p14="http://schemas.microsoft.com/office/powerpoint/2010/main" val="411304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3BB4-06AE-F4FB-AC01-A91AB19501AD}"/>
              </a:ext>
            </a:extLst>
          </p:cNvPr>
          <p:cNvSpPr>
            <a:spLocks noGrp="1"/>
          </p:cNvSpPr>
          <p:nvPr>
            <p:ph type="title"/>
          </p:nvPr>
        </p:nvSpPr>
        <p:spPr>
          <a:xfrm>
            <a:off x="685801" y="451339"/>
            <a:ext cx="10396882" cy="1151965"/>
          </a:xfrm>
        </p:spPr>
        <p:txBody>
          <a:bodyPr>
            <a:normAutofit/>
          </a:bodyPr>
          <a:lstStyle/>
          <a:p>
            <a:r>
              <a:rPr lang="en-US" sz="3600" b="1" dirty="0">
                <a:latin typeface="Calibri" panose="020F0502020204030204" pitchFamily="34" charset="0"/>
                <a:cs typeface="Calibri" panose="020F0502020204030204" pitchFamily="34" charset="0"/>
              </a:rPr>
              <a:t>Movies contributing most/least in revenue</a:t>
            </a:r>
          </a:p>
        </p:txBody>
      </p:sp>
      <p:sp>
        <p:nvSpPr>
          <p:cNvPr id="12" name="TextBox 11">
            <a:extLst>
              <a:ext uri="{FF2B5EF4-FFF2-40B4-BE49-F238E27FC236}">
                <a16:creationId xmlns:a16="http://schemas.microsoft.com/office/drawing/2014/main" id="{292C4F90-0AB9-3B3A-94D6-87DD273B84CD}"/>
              </a:ext>
            </a:extLst>
          </p:cNvPr>
          <p:cNvSpPr txBox="1"/>
          <p:nvPr/>
        </p:nvSpPr>
        <p:spPr>
          <a:xfrm>
            <a:off x="5582653" y="1992429"/>
            <a:ext cx="184731" cy="369332"/>
          </a:xfrm>
          <a:prstGeom prst="rect">
            <a:avLst/>
          </a:prstGeom>
          <a:noFill/>
        </p:spPr>
        <p:txBody>
          <a:bodyPr wrap="square" rtlCol="0">
            <a:spAutoFit/>
          </a:bodyPr>
          <a:lstStyle/>
          <a:p>
            <a:endParaRPr lang="en-US" dirty="0"/>
          </a:p>
        </p:txBody>
      </p:sp>
      <p:graphicFrame>
        <p:nvGraphicFramePr>
          <p:cNvPr id="15" name="Content Placeholder 14">
            <a:extLst>
              <a:ext uri="{FF2B5EF4-FFF2-40B4-BE49-F238E27FC236}">
                <a16:creationId xmlns:a16="http://schemas.microsoft.com/office/drawing/2014/main" id="{A4B15F63-050B-7098-E820-19895EED827B}"/>
              </a:ext>
            </a:extLst>
          </p:cNvPr>
          <p:cNvGraphicFramePr>
            <a:graphicFrameLocks noGrp="1"/>
          </p:cNvGraphicFramePr>
          <p:nvPr>
            <p:ph sz="quarter" idx="13"/>
            <p:extLst>
              <p:ext uri="{D42A27DB-BD31-4B8C-83A1-F6EECF244321}">
                <p14:modId xmlns:p14="http://schemas.microsoft.com/office/powerpoint/2010/main" val="2689091294"/>
              </p:ext>
            </p:extLst>
          </p:nvPr>
        </p:nvGraphicFramePr>
        <p:xfrm>
          <a:off x="984207" y="1757473"/>
          <a:ext cx="9800070" cy="3631393"/>
        </p:xfrm>
        <a:graphic>
          <a:graphicData uri="http://schemas.openxmlformats.org/drawingml/2006/table">
            <a:tbl>
              <a:tblPr/>
              <a:tblGrid>
                <a:gridCol w="1456040">
                  <a:extLst>
                    <a:ext uri="{9D8B030D-6E8A-4147-A177-3AD203B41FA5}">
                      <a16:colId xmlns:a16="http://schemas.microsoft.com/office/drawing/2014/main" val="3798987379"/>
                    </a:ext>
                  </a:extLst>
                </a:gridCol>
                <a:gridCol w="1158791">
                  <a:extLst>
                    <a:ext uri="{9D8B030D-6E8A-4147-A177-3AD203B41FA5}">
                      <a16:colId xmlns:a16="http://schemas.microsoft.com/office/drawing/2014/main" val="2982533707"/>
                    </a:ext>
                  </a:extLst>
                </a:gridCol>
                <a:gridCol w="630362">
                  <a:extLst>
                    <a:ext uri="{9D8B030D-6E8A-4147-A177-3AD203B41FA5}">
                      <a16:colId xmlns:a16="http://schemas.microsoft.com/office/drawing/2014/main" val="1497626405"/>
                    </a:ext>
                  </a:extLst>
                </a:gridCol>
                <a:gridCol w="873914">
                  <a:extLst>
                    <a:ext uri="{9D8B030D-6E8A-4147-A177-3AD203B41FA5}">
                      <a16:colId xmlns:a16="http://schemas.microsoft.com/office/drawing/2014/main" val="1729801451"/>
                    </a:ext>
                  </a:extLst>
                </a:gridCol>
                <a:gridCol w="730455">
                  <a:extLst>
                    <a:ext uri="{9D8B030D-6E8A-4147-A177-3AD203B41FA5}">
                      <a16:colId xmlns:a16="http://schemas.microsoft.com/office/drawing/2014/main" val="1041883806"/>
                    </a:ext>
                  </a:extLst>
                </a:gridCol>
                <a:gridCol w="730455">
                  <a:extLst>
                    <a:ext uri="{9D8B030D-6E8A-4147-A177-3AD203B41FA5}">
                      <a16:colId xmlns:a16="http://schemas.microsoft.com/office/drawing/2014/main" val="2757624022"/>
                    </a:ext>
                  </a:extLst>
                </a:gridCol>
                <a:gridCol w="1580019">
                  <a:extLst>
                    <a:ext uri="{9D8B030D-6E8A-4147-A177-3AD203B41FA5}">
                      <a16:colId xmlns:a16="http://schemas.microsoft.com/office/drawing/2014/main" val="825945785"/>
                    </a:ext>
                  </a:extLst>
                </a:gridCol>
                <a:gridCol w="1158791">
                  <a:extLst>
                    <a:ext uri="{9D8B030D-6E8A-4147-A177-3AD203B41FA5}">
                      <a16:colId xmlns:a16="http://schemas.microsoft.com/office/drawing/2014/main" val="3157568790"/>
                    </a:ext>
                  </a:extLst>
                </a:gridCol>
                <a:gridCol w="630362">
                  <a:extLst>
                    <a:ext uri="{9D8B030D-6E8A-4147-A177-3AD203B41FA5}">
                      <a16:colId xmlns:a16="http://schemas.microsoft.com/office/drawing/2014/main" val="3391819268"/>
                    </a:ext>
                  </a:extLst>
                </a:gridCol>
                <a:gridCol w="850881">
                  <a:extLst>
                    <a:ext uri="{9D8B030D-6E8A-4147-A177-3AD203B41FA5}">
                      <a16:colId xmlns:a16="http://schemas.microsoft.com/office/drawing/2014/main" val="1362405071"/>
                    </a:ext>
                  </a:extLst>
                </a:gridCol>
              </a:tblGrid>
              <a:tr h="337652">
                <a:tc gridSpan="4">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Top 10</a:t>
                      </a:r>
                      <a:endParaRPr lang="en-GB" sz="1900" b="0" i="0" u="none" strike="noStrike">
                        <a:effectLst/>
                        <a:latin typeface="Arial" panose="020B0604020202020204" pitchFamily="34" charset="0"/>
                      </a:endParaRPr>
                    </a:p>
                  </a:txBody>
                  <a:tcPr marL="94762" marR="94762" marT="47381" marB="473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Bottom 10</a:t>
                      </a:r>
                      <a:endParaRPr lang="en-GB" sz="1900" b="0" i="0" u="none" strike="noStrike">
                        <a:effectLst/>
                        <a:latin typeface="Arial" panose="020B0604020202020204" pitchFamily="34" charset="0"/>
                      </a:endParaRPr>
                    </a:p>
                  </a:txBody>
                  <a:tcPr marL="94762" marR="94762" marT="47381" marB="473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6719890"/>
                  </a:ext>
                </a:extLst>
              </a:tr>
              <a:tr h="285783">
                <a:tc>
                  <a:txBody>
                    <a:bodyPr/>
                    <a:lstStyle/>
                    <a:p>
                      <a:pPr algn="ctr" fontAlgn="ctr">
                        <a:spcBef>
                          <a:spcPts val="0"/>
                        </a:spcBef>
                        <a:spcAft>
                          <a:spcPts val="0"/>
                        </a:spcAft>
                      </a:pPr>
                      <a:r>
                        <a:rPr lang="en-GB" sz="1500" b="1" i="0" u="none" strike="noStrike" dirty="0">
                          <a:solidFill>
                            <a:srgbClr val="000000"/>
                          </a:solidFill>
                          <a:effectLst/>
                          <a:latin typeface="Calibri" panose="020F0502020204030204" pitchFamily="34" charset="0"/>
                        </a:rPr>
                        <a:t>Title</a:t>
                      </a:r>
                      <a:endParaRPr lang="en-GB" sz="1900" b="0" i="0" u="none" strike="noStrike" dirty="0">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Genre</a:t>
                      </a:r>
                      <a:endParaRPr lang="en-GB" sz="1900" b="0" i="0" u="none" strike="noStrike">
                        <a:effectLst/>
                        <a:latin typeface="Arial" panose="020B0604020202020204" pitchFamily="34" charset="0"/>
                      </a:endParaRPr>
                    </a:p>
                  </a:txBody>
                  <a:tcPr marL="9871" marR="9871" marT="987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Rating</a:t>
                      </a:r>
                      <a:endParaRPr lang="en-GB" sz="1900" b="0" i="0" u="none" strike="noStrike">
                        <a:effectLst/>
                        <a:latin typeface="Arial" panose="020B0604020202020204" pitchFamily="34" charset="0"/>
                      </a:endParaRPr>
                    </a:p>
                  </a:txBody>
                  <a:tcPr marL="9871" marR="9871" marT="987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Revenue</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Title</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Genre</a:t>
                      </a:r>
                      <a:endParaRPr lang="en-GB" sz="1900" b="0" i="0" u="none" strike="noStrike">
                        <a:effectLst/>
                        <a:latin typeface="Arial" panose="020B0604020202020204" pitchFamily="34" charset="0"/>
                      </a:endParaRPr>
                    </a:p>
                  </a:txBody>
                  <a:tcPr marL="9871" marR="9871" marT="987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Rating</a:t>
                      </a:r>
                      <a:endParaRPr lang="en-GB" sz="1900" b="0" i="0" u="none" strike="noStrike">
                        <a:effectLst/>
                        <a:latin typeface="Arial" panose="020B0604020202020204" pitchFamily="34" charset="0"/>
                      </a:endParaRPr>
                    </a:p>
                  </a:txBody>
                  <a:tcPr marL="9871" marR="9871" marT="9871"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spcBef>
                          <a:spcPts val="0"/>
                        </a:spcBef>
                        <a:spcAft>
                          <a:spcPts val="0"/>
                        </a:spcAft>
                      </a:pPr>
                      <a:r>
                        <a:rPr lang="en-GB" sz="1500" b="1" i="0" u="none" strike="noStrike">
                          <a:solidFill>
                            <a:srgbClr val="000000"/>
                          </a:solidFill>
                          <a:effectLst/>
                          <a:latin typeface="Calibri" panose="020F0502020204030204" pitchFamily="34" charset="0"/>
                        </a:rPr>
                        <a:t>Revenue</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84588208"/>
                  </a:ext>
                </a:extLst>
              </a:tr>
              <a:tr h="285783">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Telegraph Voyage</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Music</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PG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$ 215.75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Oklahoma Jumanji</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New</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PG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5.94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extLst>
                  <a:ext uri="{0D108BD9-81ED-4DB2-BD59-A6C34878D82A}">
                    <a16:rowId xmlns:a16="http://schemas.microsoft.com/office/drawing/2014/main" val="3265776336"/>
                  </a:ext>
                </a:extLst>
              </a:tr>
              <a:tr h="285783">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Zorro Ark</a:t>
                      </a:r>
                      <a:endParaRPr lang="en-GB" sz="1900" b="0" i="0" u="none" strike="noStrike" dirty="0">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Comedy</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NC-17</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$ 199.72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Duffel Apocalypse</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Documentary</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5.94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55272638"/>
                  </a:ext>
                </a:extLst>
              </a:tr>
              <a:tr h="285783">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Wife Turn</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Documentary</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NC-17</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$ 198.73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Texas Watch</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Horror</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NC-17</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5.94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extLst>
                  <a:ext uri="{0D108BD9-81ED-4DB2-BD59-A6C34878D82A}">
                    <a16:rowId xmlns:a16="http://schemas.microsoft.com/office/drawing/2014/main" val="3793429964"/>
                  </a:ext>
                </a:extLst>
              </a:tr>
              <a:tr h="285783">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Innocent Usual</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Foreign</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PG-13</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dirty="0">
                          <a:solidFill>
                            <a:srgbClr val="000000"/>
                          </a:solidFill>
                          <a:effectLst/>
                          <a:latin typeface="Calibri" panose="020F0502020204030204" pitchFamily="34" charset="0"/>
                        </a:rPr>
                        <a:t> $ 191.74 </a:t>
                      </a:r>
                      <a:endParaRPr lang="en-GB" sz="1900" b="0" i="0" u="none" strike="noStrike" dirty="0">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Freedom Cleopatra</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Comedy</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PG-13</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5.95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10751935"/>
                  </a:ext>
                </a:extLst>
              </a:tr>
              <a:tr h="285783">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Hustler Party</a:t>
                      </a:r>
                      <a:endParaRPr lang="en-GB" sz="1900" b="0" i="0" u="none" strike="noStrike">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Comedy</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NC-17</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$ 190.78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Young Language</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Documentary</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6.93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extLst>
                  <a:ext uri="{0D108BD9-81ED-4DB2-BD59-A6C34878D82A}">
                    <a16:rowId xmlns:a16="http://schemas.microsoft.com/office/drawing/2014/main" val="495348337"/>
                  </a:ext>
                </a:extLst>
              </a:tr>
              <a:tr h="285783">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Saturday Lambs</a:t>
                      </a:r>
                      <a:endParaRPr lang="en-GB" sz="1900" b="0" i="0" u="none" strike="noStrike" dirty="0">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Sports</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G</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$ 190.74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Rebel Airport</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Music</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6.93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96081011"/>
                  </a:ext>
                </a:extLst>
              </a:tr>
              <a:tr h="285783">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Titans Jerk</a:t>
                      </a:r>
                      <a:endParaRPr lang="en-GB" sz="1900" b="0" i="0" u="none" strike="noStrike" dirty="0">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Sci-Fi</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PG</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$ 186.73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Treatment Jekyll</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Drama</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PG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6.94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extLst>
                  <a:ext uri="{0D108BD9-81ED-4DB2-BD59-A6C34878D82A}">
                    <a16:rowId xmlns:a16="http://schemas.microsoft.com/office/drawing/2014/main" val="41516861"/>
                  </a:ext>
                </a:extLst>
              </a:tr>
              <a:tr h="285783">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Harry Idaho</a:t>
                      </a:r>
                      <a:endParaRPr lang="en-GB" sz="1900" b="0" i="0" u="none" strike="noStrike">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Drama</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PG-13</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$ 177.73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Cruelty Unforgiven</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Classics</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G</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6.94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38220457"/>
                  </a:ext>
                </a:extLst>
              </a:tr>
              <a:tr h="285783">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Torque Bound</a:t>
                      </a:r>
                      <a:endParaRPr lang="en-GB" sz="1900" b="0" i="0" u="none" strike="noStrike">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Drama</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G</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$ 169.76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Lights Deer</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Classics</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R</a:t>
                      </a:r>
                      <a:endParaRPr lang="en-GB" sz="1900" b="0" i="0" u="none" strike="noStrike">
                        <a:effectLst/>
                        <a:latin typeface="Arial" panose="020B0604020202020204" pitchFamily="34" charset="0"/>
                      </a:endParaRPr>
                    </a:p>
                  </a:txBody>
                  <a:tcPr marL="9871" marR="9871" marT="9871" marB="0" anchor="ctr">
                    <a:lnL>
                      <a:noFill/>
                    </a:lnL>
                    <a:lnR>
                      <a:noFill/>
                    </a:lnR>
                    <a:lnT>
                      <a:noFill/>
                    </a:lnT>
                    <a:lnB>
                      <a:noFill/>
                    </a:lnB>
                    <a:solidFill>
                      <a:srgbClr val="FABF8F"/>
                    </a:solidFill>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 $     7.93 </a:t>
                      </a: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solidFill>
                      <a:srgbClr val="FABF8F"/>
                    </a:solidFill>
                  </a:tcPr>
                </a:tc>
                <a:extLst>
                  <a:ext uri="{0D108BD9-81ED-4DB2-BD59-A6C34878D82A}">
                    <a16:rowId xmlns:a16="http://schemas.microsoft.com/office/drawing/2014/main" val="668326561"/>
                  </a:ext>
                </a:extLst>
              </a:tr>
              <a:tr h="285783">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Dogma Family</a:t>
                      </a:r>
                      <a:endParaRPr lang="en-GB" sz="1900" b="0" i="0" u="none" strike="noStrike">
                        <a:effectLst/>
                        <a:highlight>
                          <a:srgbClr val="FFFF00"/>
                        </a:highligh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Animation</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500" b="0" i="0" u="none" strike="noStrike">
                          <a:solidFill>
                            <a:srgbClr val="000000"/>
                          </a:solidFill>
                          <a:effectLst/>
                          <a:highlight>
                            <a:srgbClr val="FFFF00"/>
                          </a:highlight>
                          <a:latin typeface="Calibri" panose="020F0502020204030204" pitchFamily="34" charset="0"/>
                        </a:rPr>
                        <a:t>G</a:t>
                      </a:r>
                      <a:endParaRPr lang="en-GB" sz="1900" b="0" i="0" u="none" strike="noStrike">
                        <a:effectLst/>
                        <a:highlight>
                          <a:srgbClr val="FFFF00"/>
                        </a:highlight>
                        <a:latin typeface="Arial" panose="020B0604020202020204" pitchFamily="34" charset="0"/>
                      </a:endParaRPr>
                    </a:p>
                  </a:txBody>
                  <a:tcPr marL="9871" marR="9871" marT="987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500" b="0" i="0" u="none" strike="noStrike" dirty="0">
                          <a:solidFill>
                            <a:srgbClr val="000000"/>
                          </a:solidFill>
                          <a:effectLst/>
                          <a:highlight>
                            <a:srgbClr val="FFFF00"/>
                          </a:highlight>
                          <a:latin typeface="Calibri" panose="020F0502020204030204" pitchFamily="34" charset="0"/>
                        </a:rPr>
                        <a:t> $ 168.72 </a:t>
                      </a:r>
                      <a:endParaRPr lang="en-GB" sz="1900" b="0" i="0" u="none" strike="noStrike" dirty="0">
                        <a:effectLst/>
                        <a:highlight>
                          <a:srgbClr val="FFFF00"/>
                        </a:highligh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endParaRPr lang="en-GB" sz="1900" b="0" i="0" u="none" strike="noStrike" dirty="0">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spcBef>
                          <a:spcPts val="0"/>
                        </a:spcBef>
                        <a:spcAft>
                          <a:spcPts val="0"/>
                        </a:spcAft>
                      </a:pPr>
                      <a:endParaRPr lang="en-GB" sz="1900" b="0" i="0" u="none" strike="noStrike">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Japanese Run</a:t>
                      </a:r>
                      <a:endParaRPr lang="en-GB" sz="1900" b="0" i="0" u="none" strike="noStrike">
                        <a:effectLst/>
                        <a:latin typeface="Arial" panose="020B0604020202020204" pitchFamily="34" charset="0"/>
                      </a:endParaRPr>
                    </a:p>
                  </a:txBody>
                  <a:tcPr marL="9871" marR="9871" marT="9871"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Horror</a:t>
                      </a:r>
                      <a:endParaRPr lang="en-GB" sz="1900" b="0" i="0" u="none" strike="noStrike">
                        <a:effectLst/>
                        <a:latin typeface="Arial" panose="020B0604020202020204" pitchFamily="34" charset="0"/>
                      </a:endParaRPr>
                    </a:p>
                  </a:txBody>
                  <a:tcPr marL="9871" marR="9871" marT="987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500" b="0" i="0" u="none" strike="noStrike">
                          <a:solidFill>
                            <a:srgbClr val="000000"/>
                          </a:solidFill>
                          <a:effectLst/>
                          <a:latin typeface="Calibri" panose="020F0502020204030204" pitchFamily="34" charset="0"/>
                        </a:rPr>
                        <a:t>G</a:t>
                      </a:r>
                      <a:endParaRPr lang="en-GB" sz="1900" b="0" i="0" u="none" strike="noStrike">
                        <a:effectLst/>
                        <a:latin typeface="Arial" panose="020B0604020202020204" pitchFamily="34" charset="0"/>
                      </a:endParaRPr>
                    </a:p>
                  </a:txBody>
                  <a:tcPr marL="9871" marR="9871" marT="9871"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GB" sz="1500" b="0" i="0" u="none" strike="noStrike" dirty="0">
                          <a:solidFill>
                            <a:srgbClr val="000000"/>
                          </a:solidFill>
                          <a:effectLst/>
                          <a:latin typeface="Calibri" panose="020F0502020204030204" pitchFamily="34" charset="0"/>
                        </a:rPr>
                        <a:t> $     7.94 </a:t>
                      </a:r>
                      <a:endParaRPr lang="en-GB" sz="1900" b="0" i="0" u="none" strike="noStrike" dirty="0">
                        <a:effectLst/>
                        <a:latin typeface="Arial" panose="020B0604020202020204" pitchFamily="34" charset="0"/>
                      </a:endParaRPr>
                    </a:p>
                  </a:txBody>
                  <a:tcPr marL="9871" marR="9871" marT="9871"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0230928"/>
                  </a:ext>
                </a:extLst>
              </a:tr>
            </a:tbl>
          </a:graphicData>
        </a:graphic>
      </p:graphicFrame>
      <p:sp>
        <p:nvSpPr>
          <p:cNvPr id="17" name="TextBox 16">
            <a:extLst>
              <a:ext uri="{FF2B5EF4-FFF2-40B4-BE49-F238E27FC236}">
                <a16:creationId xmlns:a16="http://schemas.microsoft.com/office/drawing/2014/main" id="{8334EA55-B79D-C197-9B69-D61C60D60AB4}"/>
              </a:ext>
            </a:extLst>
          </p:cNvPr>
          <p:cNvSpPr txBox="1"/>
          <p:nvPr/>
        </p:nvSpPr>
        <p:spPr>
          <a:xfrm>
            <a:off x="984207" y="5575664"/>
            <a:ext cx="9800070" cy="830997"/>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7 out of the top 10 titles come from the top 5 genres by revenue (highlighted), but only two top 5 films come from these genres (comedy). This could mean that certain titles in Music, Documentary and Foreign genres are very popular and have a high revenue, whereas the top genres contain an overall higher number of popular films.</a:t>
            </a:r>
          </a:p>
        </p:txBody>
      </p:sp>
    </p:spTree>
    <p:extLst>
      <p:ext uri="{BB962C8B-B14F-4D97-AF65-F5344CB8AC3E}">
        <p14:creationId xmlns:p14="http://schemas.microsoft.com/office/powerpoint/2010/main" val="388387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3529-8BEE-684B-22F4-7F2451FBC6B6}"/>
              </a:ext>
            </a:extLst>
          </p:cNvPr>
          <p:cNvSpPr>
            <a:spLocks noGrp="1"/>
          </p:cNvSpPr>
          <p:nvPr>
            <p:ph type="title"/>
          </p:nvPr>
        </p:nvSpPr>
        <p:spPr>
          <a:xfrm>
            <a:off x="683625" y="331450"/>
            <a:ext cx="10396882" cy="1151965"/>
          </a:xfrm>
        </p:spPr>
        <p:txBody>
          <a:bodyPr>
            <a:noAutofit/>
          </a:bodyPr>
          <a:lstStyle/>
          <a:p>
            <a:r>
              <a:rPr lang="en-US" sz="3600" b="1" dirty="0">
                <a:latin typeface="Calibri" panose="020F0502020204030204" pitchFamily="34" charset="0"/>
                <a:cs typeface="Calibri" panose="020F0502020204030204" pitchFamily="34" charset="0"/>
              </a:rPr>
              <a:t>Overview: Film catalogue </a:t>
            </a:r>
            <a:r>
              <a:rPr lang="en-US" sz="3600" b="1" cap="none" dirty="0">
                <a:latin typeface="Calibri" panose="020F0502020204030204" pitchFamily="34" charset="0"/>
                <a:cs typeface="Calibri" panose="020F0502020204030204" pitchFamily="34" charset="0"/>
              </a:rPr>
              <a:t>and</a:t>
            </a:r>
            <a:r>
              <a:rPr lang="en-US" sz="3600" b="1" dirty="0">
                <a:latin typeface="Calibri" panose="020F0502020204030204" pitchFamily="34" charset="0"/>
                <a:cs typeface="Calibri" panose="020F0502020204030204" pitchFamily="34" charset="0"/>
              </a:rPr>
              <a:t> rent Statistics</a:t>
            </a:r>
          </a:p>
        </p:txBody>
      </p:sp>
      <p:graphicFrame>
        <p:nvGraphicFramePr>
          <p:cNvPr id="7" name="Content Placeholder 2">
            <a:extLst>
              <a:ext uri="{FF2B5EF4-FFF2-40B4-BE49-F238E27FC236}">
                <a16:creationId xmlns:a16="http://schemas.microsoft.com/office/drawing/2014/main" id="{9C170D62-7061-64FA-1D15-4DF3C16D3252}"/>
              </a:ext>
            </a:extLst>
          </p:cNvPr>
          <p:cNvGraphicFramePr>
            <a:graphicFrameLocks noGrp="1"/>
          </p:cNvGraphicFramePr>
          <p:nvPr>
            <p:ph sz="quarter" idx="13"/>
            <p:extLst>
              <p:ext uri="{D42A27DB-BD31-4B8C-83A1-F6EECF244321}">
                <p14:modId xmlns:p14="http://schemas.microsoft.com/office/powerpoint/2010/main" val="1399380280"/>
              </p:ext>
            </p:extLst>
          </p:nvPr>
        </p:nvGraphicFramePr>
        <p:xfrm>
          <a:off x="685800" y="2063396"/>
          <a:ext cx="10394707" cy="3311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1B7AA38-0796-1E23-4344-30D227E4B7A2}"/>
              </a:ext>
            </a:extLst>
          </p:cNvPr>
          <p:cNvSpPr txBox="1"/>
          <p:nvPr/>
        </p:nvSpPr>
        <p:spPr>
          <a:xfrm>
            <a:off x="685800" y="5679028"/>
            <a:ext cx="10394707"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There are 1000 films in our catalogue, all released in 2006! The average rental duration is 5 days and is consistent among all genres. The average rent price per film is 2.98 USD.</a:t>
            </a:r>
          </a:p>
        </p:txBody>
      </p:sp>
    </p:spTree>
    <p:extLst>
      <p:ext uri="{BB962C8B-B14F-4D97-AF65-F5344CB8AC3E}">
        <p14:creationId xmlns:p14="http://schemas.microsoft.com/office/powerpoint/2010/main" val="378595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8686-07BD-FEF3-51FF-3CB875127E98}"/>
              </a:ext>
            </a:extLst>
          </p:cNvPr>
          <p:cNvSpPr>
            <a:spLocks noGrp="1"/>
          </p:cNvSpPr>
          <p:nvPr>
            <p:ph type="title"/>
          </p:nvPr>
        </p:nvSpPr>
        <p:spPr>
          <a:xfrm>
            <a:off x="684834" y="151889"/>
            <a:ext cx="10396882" cy="1151965"/>
          </a:xfrm>
        </p:spPr>
        <p:txBody>
          <a:bodyPr>
            <a:noAutofit/>
          </a:bodyPr>
          <a:lstStyle/>
          <a:p>
            <a:r>
              <a:rPr lang="en-US" sz="3600" b="1" dirty="0">
                <a:latin typeface="Calibri" panose="020F0502020204030204" pitchFamily="34" charset="0"/>
                <a:cs typeface="Calibri" panose="020F0502020204030204" pitchFamily="34" charset="0"/>
              </a:rPr>
              <a:t>Overview: Countries, CUSTOMERS </a:t>
            </a:r>
            <a:r>
              <a:rPr lang="en-US" sz="3600" b="1" cap="none" dirty="0">
                <a:latin typeface="Calibri" panose="020F0502020204030204" pitchFamily="34" charset="0"/>
                <a:cs typeface="Calibri" panose="020F0502020204030204" pitchFamily="34" charset="0"/>
              </a:rPr>
              <a:t>and</a:t>
            </a:r>
            <a:r>
              <a:rPr lang="en-US" sz="3600" b="1" dirty="0">
                <a:latin typeface="Calibri" panose="020F0502020204030204" pitchFamily="34" charset="0"/>
                <a:cs typeface="Calibri" panose="020F0502020204030204" pitchFamily="34" charset="0"/>
              </a:rPr>
              <a:t> REVENUE</a:t>
            </a:r>
          </a:p>
        </p:txBody>
      </p:sp>
      <p:sp>
        <p:nvSpPr>
          <p:cNvPr id="6" name="TextBox 5">
            <a:extLst>
              <a:ext uri="{FF2B5EF4-FFF2-40B4-BE49-F238E27FC236}">
                <a16:creationId xmlns:a16="http://schemas.microsoft.com/office/drawing/2014/main" id="{4F46AD8B-EACB-E655-73B7-22CD43EC60A4}"/>
              </a:ext>
            </a:extLst>
          </p:cNvPr>
          <p:cNvSpPr txBox="1"/>
          <p:nvPr/>
        </p:nvSpPr>
        <p:spPr>
          <a:xfrm>
            <a:off x="107911" y="5679503"/>
            <a:ext cx="11404442"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err="1">
                <a:latin typeface="Calibri" panose="020F0502020204030204" pitchFamily="34" charset="0"/>
                <a:cs typeface="Calibri" panose="020F0502020204030204" pitchFamily="34" charset="0"/>
              </a:rPr>
              <a:t>Rockbuster</a:t>
            </a:r>
            <a:r>
              <a:rPr lang="en-US" sz="1400" b="1" dirty="0">
                <a:latin typeface="Calibri" panose="020F0502020204030204" pitchFamily="34" charset="0"/>
                <a:cs typeface="Calibri" panose="020F0502020204030204" pitchFamily="34" charset="0"/>
              </a:rPr>
              <a:t> stealth has customers in 108 countries. This map shows the top 30% countries in revenue, also including customer numbers.</a:t>
            </a:r>
          </a:p>
          <a:p>
            <a:pPr marL="285750" indent="-285750">
              <a:buFont typeface="Arial" panose="020B0604020202020204" pitchFamily="34" charset="0"/>
              <a:buChar char="•"/>
            </a:pPr>
            <a:r>
              <a:rPr lang="en-US" sz="1400" b="1" dirty="0">
                <a:latin typeface="Calibri" panose="020F0502020204030204" pitchFamily="34" charset="0"/>
                <a:cs typeface="Calibri" panose="020F0502020204030204" pitchFamily="34" charset="0"/>
              </a:rPr>
              <a:t>Top 5 countries: India, China, the US, Japan and Mexico. The top countries in revenue tend to be the same as the ones with the most customers. </a:t>
            </a:r>
          </a:p>
          <a:p>
            <a:pPr marL="285750" indent="-285750">
              <a:buFont typeface="Arial" panose="020B0604020202020204" pitchFamily="34" charset="0"/>
              <a:buChar char="•"/>
            </a:pPr>
            <a:r>
              <a:rPr lang="en-US" sz="1400" b="1" dirty="0">
                <a:latin typeface="Calibri" panose="020F0502020204030204" pitchFamily="34" charset="0"/>
                <a:cs typeface="Calibri" panose="020F0502020204030204" pitchFamily="34" charset="0"/>
              </a:rPr>
              <a:t>Please note: We operate a store in Australia, but we have no customers currently there!</a:t>
            </a:r>
          </a:p>
        </p:txBody>
      </p:sp>
      <p:pic>
        <p:nvPicPr>
          <p:cNvPr id="12" name="Content Placeholder 11" descr="Map&#10;&#10;Description automatically generated">
            <a:extLst>
              <a:ext uri="{FF2B5EF4-FFF2-40B4-BE49-F238E27FC236}">
                <a16:creationId xmlns:a16="http://schemas.microsoft.com/office/drawing/2014/main" id="{56432803-02EE-136D-8EE0-0A1C9CCAB022}"/>
              </a:ext>
            </a:extLst>
          </p:cNvPr>
          <p:cNvPicPr>
            <a:picLocks noGrp="1" noChangeAspect="1"/>
          </p:cNvPicPr>
          <p:nvPr>
            <p:ph sz="quarter" idx="13"/>
          </p:nvPr>
        </p:nvPicPr>
        <p:blipFill>
          <a:blip r:embed="rId2"/>
          <a:stretch>
            <a:fillRect/>
          </a:stretch>
        </p:blipFill>
        <p:spPr>
          <a:xfrm>
            <a:off x="2653357" y="1303854"/>
            <a:ext cx="6885286" cy="4071421"/>
          </a:xfrm>
        </p:spPr>
      </p:pic>
    </p:spTree>
    <p:extLst>
      <p:ext uri="{BB962C8B-B14F-4D97-AF65-F5344CB8AC3E}">
        <p14:creationId xmlns:p14="http://schemas.microsoft.com/office/powerpoint/2010/main" val="395743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A3DD-A471-C23F-688B-01BFCDC8C789}"/>
              </a:ext>
            </a:extLst>
          </p:cNvPr>
          <p:cNvSpPr>
            <a:spLocks noGrp="1"/>
          </p:cNvSpPr>
          <p:nvPr>
            <p:ph type="title"/>
          </p:nvPr>
        </p:nvSpPr>
        <p:spPr>
          <a:xfrm>
            <a:off x="685801" y="0"/>
            <a:ext cx="10396882" cy="994180"/>
          </a:xfrm>
        </p:spPr>
        <p:txBody>
          <a:bodyPr>
            <a:normAutofit/>
          </a:bodyPr>
          <a:lstStyle/>
          <a:p>
            <a:r>
              <a:rPr lang="en-US" sz="3600" b="1" dirty="0">
                <a:latin typeface="Calibri" panose="020F0502020204030204" pitchFamily="34" charset="0"/>
                <a:cs typeface="Calibri" panose="020F0502020204030204" pitchFamily="34" charset="0"/>
              </a:rPr>
              <a:t>Profile: Top 5 Customers</a:t>
            </a:r>
          </a:p>
        </p:txBody>
      </p:sp>
      <p:pic>
        <p:nvPicPr>
          <p:cNvPr id="9" name="Content Placeholder 8" descr="Map&#10;&#10;Description automatically generated">
            <a:extLst>
              <a:ext uri="{FF2B5EF4-FFF2-40B4-BE49-F238E27FC236}">
                <a16:creationId xmlns:a16="http://schemas.microsoft.com/office/drawing/2014/main" id="{BA0E1916-375B-7439-3847-ED9E4AC7B603}"/>
              </a:ext>
            </a:extLst>
          </p:cNvPr>
          <p:cNvPicPr>
            <a:picLocks noGrp="1" noChangeAspect="1"/>
          </p:cNvPicPr>
          <p:nvPr>
            <p:ph sz="quarter" idx="13"/>
          </p:nvPr>
        </p:nvPicPr>
        <p:blipFill>
          <a:blip r:embed="rId2"/>
          <a:stretch>
            <a:fillRect/>
          </a:stretch>
        </p:blipFill>
        <p:spPr>
          <a:xfrm>
            <a:off x="2349799" y="1053566"/>
            <a:ext cx="7199237" cy="4321710"/>
          </a:xfrm>
        </p:spPr>
      </p:pic>
      <p:sp>
        <p:nvSpPr>
          <p:cNvPr id="10" name="TextBox 9">
            <a:extLst>
              <a:ext uri="{FF2B5EF4-FFF2-40B4-BE49-F238E27FC236}">
                <a16:creationId xmlns:a16="http://schemas.microsoft.com/office/drawing/2014/main" id="{F721C3CB-A086-6AAD-0883-548F6AA42A67}"/>
              </a:ext>
            </a:extLst>
          </p:cNvPr>
          <p:cNvSpPr txBox="1"/>
          <p:nvPr/>
        </p:nvSpPr>
        <p:spPr>
          <a:xfrm>
            <a:off x="2349799" y="5571231"/>
            <a:ext cx="7199237" cy="830997"/>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Our top customers by total spent are located all over the world. Some of them are in countries not featured on the top 10 for revenue. The top customer, Eleanor Hunt, lives on the island of Reunion.</a:t>
            </a:r>
          </a:p>
        </p:txBody>
      </p:sp>
    </p:spTree>
    <p:extLst>
      <p:ext uri="{BB962C8B-B14F-4D97-AF65-F5344CB8AC3E}">
        <p14:creationId xmlns:p14="http://schemas.microsoft.com/office/powerpoint/2010/main" val="293988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CA94-675C-AE0D-B2F3-C5D6274B4411}"/>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Recommendations </a:t>
            </a:r>
            <a:r>
              <a:rPr lang="en-US" sz="3600" b="1" cap="none" dirty="0">
                <a:latin typeface="Calibri" panose="020F0502020204030204" pitchFamily="34" charset="0"/>
                <a:cs typeface="Calibri" panose="020F0502020204030204" pitchFamily="34" charset="0"/>
              </a:rPr>
              <a:t>and</a:t>
            </a:r>
            <a:r>
              <a:rPr lang="en-US" sz="3600" b="1" dirty="0">
                <a:latin typeface="Calibri" panose="020F0502020204030204" pitchFamily="34" charset="0"/>
                <a:cs typeface="Calibri" panose="020F0502020204030204" pitchFamily="34" charset="0"/>
              </a:rPr>
              <a:t> Next Steps</a:t>
            </a:r>
          </a:p>
        </p:txBody>
      </p:sp>
      <p:sp>
        <p:nvSpPr>
          <p:cNvPr id="3" name="Content Placeholder 2">
            <a:extLst>
              <a:ext uri="{FF2B5EF4-FFF2-40B4-BE49-F238E27FC236}">
                <a16:creationId xmlns:a16="http://schemas.microsoft.com/office/drawing/2014/main" id="{10EE12B6-907D-EABB-0153-EC25F2EDE4EA}"/>
              </a:ext>
            </a:extLst>
          </p:cNvPr>
          <p:cNvSpPr>
            <a:spLocks noGrp="1"/>
          </p:cNvSpPr>
          <p:nvPr>
            <p:ph sz="quarter" idx="13"/>
          </p:nvPr>
        </p:nvSpPr>
        <p:spPr>
          <a:xfrm>
            <a:off x="690022" y="1837765"/>
            <a:ext cx="10394707" cy="3380046"/>
          </a:xfrm>
        </p:spPr>
        <p:txBody>
          <a:bodyPr>
            <a:normAutofit fontScale="85000" lnSpcReduction="20000"/>
          </a:bodyPr>
          <a:lstStyle/>
          <a:p>
            <a:pPr marL="0" indent="0">
              <a:buNone/>
            </a:pPr>
            <a:r>
              <a:rPr lang="en-US" sz="1500" b="1" cap="none" dirty="0">
                <a:latin typeface="Calibri" panose="020F0502020204030204" pitchFamily="34" charset="0"/>
                <a:cs typeface="Calibri" panose="020F0502020204030204" pitchFamily="34" charset="0"/>
              </a:rPr>
              <a:t>Recommendations</a:t>
            </a:r>
          </a:p>
          <a:p>
            <a:r>
              <a:rPr lang="en-US" sz="1400" b="1" cap="none" dirty="0" err="1">
                <a:latin typeface="Calibri" panose="020F0502020204030204" pitchFamily="34" charset="0"/>
                <a:cs typeface="Calibri" panose="020F0502020204030204" pitchFamily="34" charset="0"/>
              </a:rPr>
              <a:t>Rockbuster</a:t>
            </a:r>
            <a:r>
              <a:rPr lang="en-US" sz="1400" b="1" cap="none" dirty="0">
                <a:latin typeface="Calibri" panose="020F0502020204030204" pitchFamily="34" charset="0"/>
                <a:cs typeface="Calibri" panose="020F0502020204030204" pitchFamily="34" charset="0"/>
              </a:rPr>
              <a:t> stealth should close the last two remaining physical stores and focus on online movie renting.</a:t>
            </a:r>
          </a:p>
          <a:p>
            <a:r>
              <a:rPr lang="en-US" sz="1400" b="1" cap="none" dirty="0" err="1">
                <a:latin typeface="Calibri" panose="020F0502020204030204" pitchFamily="34" charset="0"/>
                <a:cs typeface="Calibri" panose="020F0502020204030204" pitchFamily="34" charset="0"/>
              </a:rPr>
              <a:t>Rockbuster</a:t>
            </a:r>
            <a:r>
              <a:rPr lang="en-US" sz="1400" b="1" cap="none" dirty="0">
                <a:latin typeface="Calibri" panose="020F0502020204030204" pitchFamily="34" charset="0"/>
                <a:cs typeface="Calibri" panose="020F0502020204030204" pitchFamily="34" charset="0"/>
              </a:rPr>
              <a:t> stealth should launch its online renting service starting in countries with a large, established customer base that generate substantial revenue: India, China, the U.S., Japan and Mexico.</a:t>
            </a:r>
          </a:p>
          <a:p>
            <a:r>
              <a:rPr lang="en-US" sz="1400" b="1" cap="none" dirty="0" err="1">
                <a:latin typeface="Calibri" panose="020F0502020204030204" pitchFamily="34" charset="0"/>
                <a:cs typeface="Calibri" panose="020F0502020204030204" pitchFamily="34" charset="0"/>
              </a:rPr>
              <a:t>Rockbuster</a:t>
            </a:r>
            <a:r>
              <a:rPr lang="en-US" sz="1400" b="1" cap="none" dirty="0">
                <a:latin typeface="Calibri" panose="020F0502020204030204" pitchFamily="34" charset="0"/>
                <a:cs typeface="Calibri" panose="020F0502020204030204" pitchFamily="34" charset="0"/>
              </a:rPr>
              <a:t> stealth should expand its film library with movies from different years, and initially focus on the most popular genres: Sports, Sci-Fi, Animation,  Drama and Comedy.</a:t>
            </a:r>
          </a:p>
          <a:p>
            <a:r>
              <a:rPr lang="en-US" sz="1400" b="1" cap="none" dirty="0" err="1">
                <a:latin typeface="Calibri" panose="020F0502020204030204" pitchFamily="34" charset="0"/>
                <a:cs typeface="Calibri" panose="020F0502020204030204" pitchFamily="34" charset="0"/>
              </a:rPr>
              <a:t>Rockbuster</a:t>
            </a:r>
            <a:r>
              <a:rPr lang="en-US" sz="1400" b="1" cap="none" dirty="0">
                <a:latin typeface="Calibri" panose="020F0502020204030204" pitchFamily="34" charset="0"/>
                <a:cs typeface="Calibri" panose="020F0502020204030204" pitchFamily="34" charset="0"/>
              </a:rPr>
              <a:t> stealth should launch a loyalty </a:t>
            </a:r>
            <a:r>
              <a:rPr lang="en-US" sz="1400" b="1" cap="none" dirty="0" err="1">
                <a:latin typeface="Calibri" panose="020F0502020204030204" pitchFamily="34" charset="0"/>
                <a:cs typeface="Calibri" panose="020F0502020204030204" pitchFamily="34" charset="0"/>
              </a:rPr>
              <a:t>programme</a:t>
            </a:r>
            <a:r>
              <a:rPr lang="en-US" sz="1400" b="1" cap="none" dirty="0">
                <a:latin typeface="Calibri" panose="020F0502020204030204" pitchFamily="34" charset="0"/>
                <a:cs typeface="Calibri" panose="020F0502020204030204" pitchFamily="34" charset="0"/>
              </a:rPr>
              <a:t> to reward the highest spending and recurring customers. The aim is to maintain our customer base and attract additional customers.</a:t>
            </a:r>
          </a:p>
          <a:p>
            <a:pPr marL="0" indent="0">
              <a:buNone/>
            </a:pPr>
            <a:r>
              <a:rPr lang="en-US" sz="1500" b="1" cap="none" dirty="0">
                <a:latin typeface="Calibri" panose="020F0502020204030204" pitchFamily="34" charset="0"/>
                <a:cs typeface="Calibri" panose="020F0502020204030204" pitchFamily="34" charset="0"/>
              </a:rPr>
              <a:t>Next Steps</a:t>
            </a:r>
          </a:p>
          <a:p>
            <a:r>
              <a:rPr lang="en-US" sz="1400" b="1" cap="none" dirty="0" err="1">
                <a:latin typeface="Calibri" panose="020F0502020204030204" pitchFamily="34" charset="0"/>
                <a:cs typeface="Calibri" panose="020F0502020204030204" pitchFamily="34" charset="0"/>
              </a:rPr>
              <a:t>Rockbuster</a:t>
            </a:r>
            <a:r>
              <a:rPr lang="en-US" sz="1400" b="1" cap="none" dirty="0">
                <a:latin typeface="Calibri" panose="020F0502020204030204" pitchFamily="34" charset="0"/>
                <a:cs typeface="Calibri" panose="020F0502020204030204" pitchFamily="34" charset="0"/>
              </a:rPr>
              <a:t> stealth should conduct further analysis to understand why some countries generate very low revenue. Possible reasons: low income, no brand recognition, current affairs, not appealing film catalogue etc.</a:t>
            </a:r>
          </a:p>
          <a:p>
            <a:r>
              <a:rPr lang="en-US" sz="1400" b="1" cap="none" dirty="0" err="1">
                <a:latin typeface="Calibri" panose="020F0502020204030204" pitchFamily="34" charset="0"/>
                <a:cs typeface="Calibri" panose="020F0502020204030204" pitchFamily="34" charset="0"/>
              </a:rPr>
              <a:t>Rockbuster</a:t>
            </a:r>
            <a:r>
              <a:rPr lang="en-US" sz="1400" b="1" cap="none" dirty="0">
                <a:latin typeface="Calibri" panose="020F0502020204030204" pitchFamily="34" charset="0"/>
                <a:cs typeface="Calibri" panose="020F0502020204030204" pitchFamily="34" charset="0"/>
              </a:rPr>
              <a:t> stealth should conduct further research to explore different pricing structures and the effect they have on customer </a:t>
            </a:r>
            <a:r>
              <a:rPr lang="en-US" sz="1400" b="1" cap="none" dirty="0" err="1">
                <a:latin typeface="Calibri" panose="020F0502020204030204" pitchFamily="34" charset="0"/>
                <a:cs typeface="Calibri" panose="020F0502020204030204" pitchFamily="34" charset="0"/>
              </a:rPr>
              <a:t>behaviour</a:t>
            </a:r>
            <a:r>
              <a:rPr lang="en-US" sz="1400" b="1" cap="none" dirty="0">
                <a:latin typeface="Calibri" panose="020F0502020204030204" pitchFamily="34" charset="0"/>
                <a:cs typeface="Calibri" panose="020F0502020204030204" pitchFamily="34" charset="0"/>
              </a:rPr>
              <a:t> and revenue.</a:t>
            </a:r>
          </a:p>
          <a:p>
            <a:pPr marL="0" indent="0" algn="ctr">
              <a:buNone/>
            </a:pPr>
            <a:endParaRPr lang="en-US" sz="16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4645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{1C597A20-3082-8E47-A25B-61F921BD0B92}tf10001077</Template>
  <TotalTime>621</TotalTime>
  <Words>801</Words>
  <Application>Microsoft Macintosh PowerPoint</Application>
  <PresentationFormat>Widescreen</PresentationFormat>
  <Paragraphs>138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vt:lpstr>
      <vt:lpstr>Impact</vt:lpstr>
      <vt:lpstr>Main Event</vt:lpstr>
      <vt:lpstr>Rockbuster stealth</vt:lpstr>
      <vt:lpstr>The state of play</vt:lpstr>
      <vt:lpstr>KEY QUESTIONS</vt:lpstr>
      <vt:lpstr>Revenue by genre</vt:lpstr>
      <vt:lpstr>Movies contributing most/least in revenue</vt:lpstr>
      <vt:lpstr>Overview: Film catalogue and rent Statistics</vt:lpstr>
      <vt:lpstr>Overview: Countries, CUSTOMERS and REVENUE</vt:lpstr>
      <vt:lpstr>Profile: Top 5 Customers</vt:lpstr>
      <vt:lpstr>Recommendations and Next Steps</vt:lpstr>
      <vt:lpstr>Rockbuster stealth</vt:lpstr>
      <vt:lpstr>Rockbuster stealth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dc:title>
  <dc:creator>Dimitris Athanasoulias</dc:creator>
  <cp:lastModifiedBy>Dimitris Athanasoulias</cp:lastModifiedBy>
  <cp:revision>30</cp:revision>
  <dcterms:created xsi:type="dcterms:W3CDTF">2022-08-16T09:03:25Z</dcterms:created>
  <dcterms:modified xsi:type="dcterms:W3CDTF">2022-08-17T07:00:48Z</dcterms:modified>
</cp:coreProperties>
</file>