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19CDB-1998-48DB-B337-6D9458E978EA}" type="datetimeFigureOut">
              <a:rPr lang="el-GR" smtClean="0"/>
              <a:t>16/8/2020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4CCF3-5395-4875-9DFE-C79174BF9AA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017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4CCF3-5395-4875-9DFE-C79174BF9AA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25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cord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mitriosGiannis/Appathon_projec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12886"/>
          </a:xfrm>
        </p:spPr>
        <p:txBody>
          <a:bodyPr>
            <a:normAutofit/>
          </a:bodyPr>
          <a:lstStyle/>
          <a:p>
            <a:pPr algn="ctr"/>
            <a:r>
              <a:rPr lang="el-GR" sz="3600" dirty="0" smtClean="0">
                <a:latin typeface="Palatino Linotype" panose="02040502050505030304" pitchFamily="18" charset="0"/>
              </a:rPr>
              <a:t>Διαδικτυο και εφαρμογες</a:t>
            </a:r>
            <a:br>
              <a:rPr lang="el-GR" sz="3600" dirty="0" smtClean="0">
                <a:latin typeface="Palatino Linotype" panose="02040502050505030304" pitchFamily="18" charset="0"/>
              </a:rPr>
            </a:br>
            <a:r>
              <a:rPr lang="el-GR" sz="3600" dirty="0" smtClean="0">
                <a:latin typeface="Palatino Linotype" panose="02040502050505030304" pitchFamily="18" charset="0"/>
              </a:rPr>
              <a:t>(</a:t>
            </a:r>
            <a:r>
              <a:rPr lang="en-US" sz="3600" dirty="0" smtClean="0">
                <a:latin typeface="Palatino Linotype" panose="02040502050505030304" pitchFamily="18" charset="0"/>
              </a:rPr>
              <a:t>COVID-01 project</a:t>
            </a:r>
            <a:r>
              <a:rPr lang="el-GR" sz="3600" dirty="0" smtClean="0">
                <a:latin typeface="Palatino Linotype" panose="02040502050505030304" pitchFamily="18" charset="0"/>
              </a:rPr>
              <a:t>)</a:t>
            </a:r>
            <a:endParaRPr lang="el-GR" sz="36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4843" y="4535882"/>
            <a:ext cx="45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Δημήτριος Γιαννής (</a:t>
            </a:r>
            <a:r>
              <a:rPr lang="en-US" sz="2400" dirty="0" smtClean="0">
                <a:latin typeface="Palatino Linotype" panose="02040502050505030304" pitchFamily="18" charset="0"/>
              </a:rPr>
              <a:t>el16181</a:t>
            </a:r>
            <a:r>
              <a:rPr lang="el-GR" sz="2400" dirty="0" smtClean="0">
                <a:latin typeface="Palatino Linotype" panose="02040502050505030304" pitchFamily="18" charset="0"/>
              </a:rPr>
              <a:t>) 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106294"/>
            <a:ext cx="9509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Η βάση δεδομένων που μας δόθηκε περιέχει (εκτός των πολλαπλών εγγραφών που προαναφέρθηκαν) και εγγραφές όπου ο τίτλος είναι ίδιος με εξαίρεση κάποια γραμματική αλλαγή (όπως η ύπαρξη μιας τελείας στο τέλος ενός από τους δύο τίτλους ή η ύπαρξη εισαγωγικών) με αποτέλεσμα η εντολή</a:t>
            </a:r>
            <a:r>
              <a:rPr lang="en-US" dirty="0" smtClean="0">
                <a:latin typeface="Palatino Linotype" panose="02040502050505030304" pitchFamily="18" charset="0"/>
              </a:rPr>
              <a:t> SELECT DISTINCT </a:t>
            </a:r>
            <a:r>
              <a:rPr lang="el-GR" dirty="0" smtClean="0">
                <a:latin typeface="Palatino Linotype" panose="02040502050505030304" pitchFamily="18" charset="0"/>
              </a:rPr>
              <a:t>να αντιλαμβάνεται τους τίτλους ως διαφορετικούς και να εμφανίζονται στον πίνακα </a:t>
            </a:r>
            <a:r>
              <a:rPr lang="el-GR" dirty="0" smtClean="0">
                <a:latin typeface="Palatino Linotype" panose="02040502050505030304" pitchFamily="18" charset="0"/>
              </a:rPr>
              <a:t>αποτελεσμάτων. Χαρακτηριστικά </a:t>
            </a:r>
            <a:r>
              <a:rPr lang="el-GR" dirty="0" smtClean="0">
                <a:latin typeface="Palatino Linotype" panose="02040502050505030304" pitchFamily="18" charset="0"/>
              </a:rPr>
              <a:t>παραδείγματα αποτελούν οι τίτλοι που παρατίθενται στο ακόλουθο </a:t>
            </a:r>
            <a:r>
              <a:rPr lang="en-US" dirty="0" smtClean="0">
                <a:latin typeface="Palatino Linotype" panose="02040502050505030304" pitchFamily="18" charset="0"/>
              </a:rPr>
              <a:t>screenshot</a:t>
            </a:r>
            <a:r>
              <a:rPr lang="el-GR" dirty="0" smtClean="0">
                <a:latin typeface="Palatino Linotype" panose="02040502050505030304" pitchFamily="18" charset="0"/>
              </a:rPr>
              <a:t>.</a:t>
            </a:r>
            <a:endParaRPr lang="el-GR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333460"/>
            <a:ext cx="9689808" cy="17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4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3" y="2106294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Η εφαρμογή δοκιμάστηκε σε λειτουργικό σύστημα </a:t>
            </a:r>
            <a:r>
              <a:rPr lang="en-US" dirty="0" smtClean="0">
                <a:latin typeface="Palatino Linotype" panose="02040502050505030304" pitchFamily="18" charset="0"/>
              </a:rPr>
              <a:t>Windows</a:t>
            </a:r>
            <a:r>
              <a:rPr lang="el-GR" dirty="0" smtClean="0">
                <a:latin typeface="Palatino Linotype" panose="02040502050505030304" pitchFamily="18" charset="0"/>
              </a:rPr>
              <a:t>, οπότε πιθανόν να υπάρχουν αποκλίσεις σε περίπτωση δοκιμής σε διαφορετικό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λειτουργικό σύστημα.</a:t>
            </a:r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4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36319"/>
            <a:ext cx="9905998" cy="105089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ΣΚΟΠΟς-ΠΕΡΙΓΡΑΦΗ: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871" y="2087217"/>
            <a:ext cx="994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Σκοπός της παρούσας εργασίας είναι  η ανάπτυξη μιας </a:t>
            </a:r>
            <a:r>
              <a:rPr lang="el-GR" dirty="0" smtClean="0">
                <a:latin typeface="Palatino Linotype" panose="02040502050505030304" pitchFamily="18" charset="0"/>
              </a:rPr>
              <a:t>διαδικτυακής </a:t>
            </a:r>
            <a:r>
              <a:rPr lang="el-GR" dirty="0" smtClean="0">
                <a:latin typeface="Palatino Linotype" panose="02040502050505030304" pitchFamily="18" charset="0"/>
              </a:rPr>
              <a:t>εφαρμογής, η οποία θα παρουσιάζει τους δέκα συγγραφείς με τα περισσότερα επιστημονικά άρθρα πάνω σε  μία συγκεκριμένη ασθένεια (εκτός του </a:t>
            </a:r>
            <a:r>
              <a:rPr lang="en-US" dirty="0" smtClean="0">
                <a:latin typeface="Palatino Linotype" panose="02040502050505030304" pitchFamily="18" charset="0"/>
              </a:rPr>
              <a:t>COVID 19</a:t>
            </a:r>
            <a:r>
              <a:rPr lang="el-GR" dirty="0" smtClean="0">
                <a:latin typeface="Palatino Linotype" panose="02040502050505030304" pitchFamily="18" charset="0"/>
              </a:rPr>
              <a:t>) καθώς και το ποια είναι αυτά.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latin typeface="Palatino Linotype" panose="02040502050505030304" pitchFamily="18" charset="0"/>
              </a:rPr>
              <a:t> Για την αναζήτηση της ασθένειας θα προσπελάσουμε τα δεδομένα που υπάρχουν στον τίτλο και στην περίληψη (</a:t>
            </a:r>
            <a:r>
              <a:rPr lang="en-US" dirty="0">
                <a:latin typeface="Palatino Linotype" panose="02040502050505030304" pitchFamily="18" charset="0"/>
              </a:rPr>
              <a:t>abstract</a:t>
            </a:r>
            <a:r>
              <a:rPr lang="el-GR" dirty="0">
                <a:latin typeface="Palatino Linotype" panose="02040502050505030304" pitchFamily="18" charset="0"/>
              </a:rPr>
              <a:t>) των άρθρων, ενώ για τις ανάγκες της εφαρμογής θα χρειαστεί να κατεβάσουμε την τελευταία έκδοση της βάσης δεδομένων με όλα τα διαθέσιμα άρθρα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www.semanticscholar.org/cord19</a:t>
            </a:r>
            <a:r>
              <a:rPr lang="en-US" dirty="0" smtClean="0"/>
              <a:t>)</a:t>
            </a:r>
            <a:r>
              <a:rPr lang="el-GR" dirty="0"/>
              <a:t> </a:t>
            </a:r>
            <a:r>
              <a:rPr lang="el-GR" dirty="0" smtClean="0"/>
              <a:t>και </a:t>
            </a:r>
            <a:r>
              <a:rPr lang="el-GR" dirty="0"/>
              <a:t>να επεξεργαστούμε τα δεδομένα που υπάρχουν στο </a:t>
            </a:r>
            <a:r>
              <a:rPr lang="en-US" dirty="0"/>
              <a:t>csv </a:t>
            </a:r>
            <a:r>
              <a:rPr lang="el-GR" dirty="0"/>
              <a:t>αρχείο με την συνοπτική τους παρουσίαση</a:t>
            </a:r>
            <a:r>
              <a:rPr lang="el-GR" dirty="0" smtClean="0"/>
              <a:t>.</a:t>
            </a:r>
            <a:endParaRPr lang="el-GR" dirty="0" smtClean="0">
              <a:latin typeface="Palatino Linotype" panose="02040502050505030304" pitchFamily="18" charset="0"/>
            </a:endParaRPr>
          </a:p>
          <a:p>
            <a:pPr algn="just"/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Ο χρήστης επιλέγει ως </a:t>
            </a:r>
            <a:r>
              <a:rPr lang="en-US" dirty="0" smtClean="0">
                <a:latin typeface="Palatino Linotype" panose="02040502050505030304" pitchFamily="18" charset="0"/>
              </a:rPr>
              <a:t>input </a:t>
            </a:r>
            <a:r>
              <a:rPr lang="el-GR" dirty="0" smtClean="0">
                <a:latin typeface="Palatino Linotype" panose="02040502050505030304" pitchFamily="18" charset="0"/>
              </a:rPr>
              <a:t>το όνομα της ασθένειας και λαμβάνει ως </a:t>
            </a:r>
            <a:r>
              <a:rPr lang="en-US" dirty="0" smtClean="0">
                <a:latin typeface="Palatino Linotype" panose="02040502050505030304" pitchFamily="18" charset="0"/>
              </a:rPr>
              <a:t>output</a:t>
            </a:r>
            <a:r>
              <a:rPr lang="el-GR" dirty="0" smtClean="0">
                <a:latin typeface="Palatino Linotype" panose="02040502050505030304" pitchFamily="18" charset="0"/>
              </a:rPr>
              <a:t> τους δέκα πρώτους συγγραφείς με τα περισσότερα άρθρα, τον αριθμό των άρθρων για κάθε συγγραφέα καθώς και τους τίτλους αυτών. </a:t>
            </a:r>
            <a:r>
              <a:rPr lang="el-GR" dirty="0"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1413" y="2072640"/>
            <a:ext cx="9814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Palatino Linotype" panose="02040502050505030304" pitchFamily="18" charset="0"/>
              </a:rPr>
              <a:t>Η υλοποιήση της εφαρμογής χωρίζεται στα ακόλουθα μέρη:</a:t>
            </a:r>
          </a:p>
          <a:p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Για το </a:t>
            </a:r>
            <a:r>
              <a:rPr lang="en-US" dirty="0" smtClean="0">
                <a:latin typeface="Palatino Linotype" panose="02040502050505030304" pitchFamily="18" charset="0"/>
              </a:rPr>
              <a:t>back-end</a:t>
            </a:r>
            <a:r>
              <a:rPr lang="el-GR" dirty="0" smtClean="0">
                <a:latin typeface="Palatino Linotype" panose="02040502050505030304" pitchFamily="18" charset="0"/>
              </a:rPr>
              <a:t> χρησιμοποιήθηκε μια βάση δεδομένων </a:t>
            </a:r>
            <a:r>
              <a:rPr lang="en-US" dirty="0" smtClean="0">
                <a:latin typeface="Palatino Linotype" panose="02040502050505030304" pitchFamily="18" charset="0"/>
              </a:rPr>
              <a:t>MySQL</a:t>
            </a:r>
            <a:r>
              <a:rPr lang="el-GR" dirty="0" smtClean="0">
                <a:latin typeface="Palatino Linotype" panose="02040502050505030304" pitchFamily="18" charset="0"/>
              </a:rPr>
              <a:t>  (μέσω της πλατφόρμας </a:t>
            </a:r>
            <a:r>
              <a:rPr lang="en-US" dirty="0" err="1" smtClean="0">
                <a:latin typeface="Palatino Linotype" panose="02040502050505030304" pitchFamily="18" charset="0"/>
              </a:rPr>
              <a:t>Xampp</a:t>
            </a:r>
            <a:r>
              <a:rPr lang="el-GR" dirty="0" smtClean="0">
                <a:latin typeface="Palatino Linotype" panose="02040502050505030304" pitchFamily="18" charset="0"/>
              </a:rPr>
              <a:t>)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την οποία χειριστήκαμε μέσω του γραφικού περιβάλλοντος </a:t>
            </a:r>
            <a:r>
              <a:rPr lang="en-US" dirty="0" err="1" smtClean="0">
                <a:latin typeface="Palatino Linotype" panose="02040502050505030304" pitchFamily="18" charset="0"/>
              </a:rPr>
              <a:t>phpmyadmin</a:t>
            </a:r>
            <a:r>
              <a:rPr lang="en-US" dirty="0" smtClean="0">
                <a:latin typeface="Palatino Linotype" panose="02040502050505030304" pitchFamily="18" charset="0"/>
              </a:rPr>
              <a:t>. </a:t>
            </a:r>
            <a:r>
              <a:rPr lang="el-GR" dirty="0" smtClean="0">
                <a:latin typeface="Palatino Linotype" panose="02040502050505030304" pitchFamily="18" charset="0"/>
              </a:rPr>
              <a:t>Έπειτα, για </a:t>
            </a:r>
            <a:r>
              <a:rPr lang="el-GR" dirty="0">
                <a:latin typeface="Palatino Linotype" panose="02040502050505030304" pitchFamily="18" charset="0"/>
              </a:rPr>
              <a:t>τη σύνδεση με τη βάση και την εξόρυξη </a:t>
            </a:r>
            <a:r>
              <a:rPr lang="el-GR" dirty="0" smtClean="0">
                <a:latin typeface="Palatino Linotype" panose="02040502050505030304" pitchFamily="18" charset="0"/>
              </a:rPr>
              <a:t>δεδομένων έγινε χρήση του περιβάλλοντος </a:t>
            </a:r>
            <a:r>
              <a:rPr lang="en-US" dirty="0" smtClean="0">
                <a:latin typeface="Palatino Linotype" panose="02040502050505030304" pitchFamily="18" charset="0"/>
              </a:rPr>
              <a:t>node.js </a:t>
            </a:r>
            <a:r>
              <a:rPr lang="el-GR" dirty="0" smtClean="0">
                <a:latin typeface="Palatino Linotype" panose="02040502050505030304" pitchFamily="18" charset="0"/>
              </a:rPr>
              <a:t>της </a:t>
            </a:r>
            <a:r>
              <a:rPr lang="en-US" dirty="0" smtClean="0">
                <a:latin typeface="Palatino Linotype" panose="02040502050505030304" pitchFamily="18" charset="0"/>
              </a:rPr>
              <a:t>JavaScript </a:t>
            </a:r>
            <a:r>
              <a:rPr lang="el-GR" dirty="0" smtClean="0">
                <a:latin typeface="Palatino Linotype" panose="02040502050505030304" pitchFamily="18" charset="0"/>
              </a:rPr>
              <a:t>(με ενσωματωμένο το </a:t>
            </a:r>
            <a:r>
              <a:rPr lang="en-US" dirty="0" smtClean="0">
                <a:latin typeface="Palatino Linotype" panose="02040502050505030304" pitchFamily="18" charset="0"/>
              </a:rPr>
              <a:t>framework express.js</a:t>
            </a:r>
            <a:r>
              <a:rPr lang="el-GR" dirty="0" smtClean="0">
                <a:latin typeface="Palatino Linotype" panose="02040502050505030304" pitchFamily="18" charset="0"/>
              </a:rPr>
              <a:t> για τον ορισμό και τη λειτουργία του </a:t>
            </a:r>
            <a:r>
              <a:rPr lang="en-US" dirty="0" smtClean="0">
                <a:latin typeface="Palatino Linotype" panose="02040502050505030304" pitchFamily="18" charset="0"/>
              </a:rPr>
              <a:t>server</a:t>
            </a:r>
            <a:r>
              <a:rPr lang="el-GR" dirty="0" smtClean="0">
                <a:latin typeface="Palatino Linotype" panose="02040502050505030304" pitchFamily="18" charset="0"/>
              </a:rPr>
              <a:t>).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algn="just"/>
            <a:r>
              <a:rPr lang="en-US" dirty="0" smtClean="0">
                <a:latin typeface="Palatino Linotype" panose="02040502050505030304" pitchFamily="18" charset="0"/>
              </a:rPr>
              <a:t> </a:t>
            </a:r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Για το </a:t>
            </a:r>
            <a:r>
              <a:rPr lang="en-US" dirty="0" smtClean="0">
                <a:latin typeface="Palatino Linotype" panose="02040502050505030304" pitchFamily="18" charset="0"/>
              </a:rPr>
              <a:t>front-end </a:t>
            </a:r>
            <a:r>
              <a:rPr lang="el-GR" dirty="0" smtClean="0">
                <a:latin typeface="Palatino Linotype" panose="02040502050505030304" pitchFamily="18" charset="0"/>
              </a:rPr>
              <a:t>χρησιμοποιήθηκε μία </a:t>
            </a:r>
            <a:r>
              <a:rPr lang="en-US" dirty="0" smtClean="0">
                <a:latin typeface="Palatino Linotype" panose="02040502050505030304" pitchFamily="18" charset="0"/>
              </a:rPr>
              <a:t>html </a:t>
            </a:r>
            <a:r>
              <a:rPr lang="el-GR" dirty="0" smtClean="0">
                <a:latin typeface="Palatino Linotype" panose="02040502050505030304" pitchFamily="18" charset="0"/>
              </a:rPr>
              <a:t>σελίδα στην οποία έγινε χρήση </a:t>
            </a:r>
            <a:r>
              <a:rPr lang="en-US" dirty="0" smtClean="0">
                <a:latin typeface="Palatino Linotype" panose="02040502050505030304" pitchFamily="18" charset="0"/>
              </a:rPr>
              <a:t>JavaScript (</a:t>
            </a:r>
            <a:r>
              <a:rPr lang="en-US" dirty="0" err="1" smtClean="0">
                <a:latin typeface="Palatino Linotype" panose="02040502050505030304" pitchFamily="18" charset="0"/>
              </a:rPr>
              <a:t>XMLHttp</a:t>
            </a:r>
            <a:r>
              <a:rPr lang="en-US" dirty="0" err="1">
                <a:latin typeface="Palatino Linotype" panose="02040502050505030304" pitchFamily="18" charset="0"/>
              </a:rPr>
              <a:t>R</a:t>
            </a:r>
            <a:r>
              <a:rPr lang="en-US" dirty="0" err="1" smtClean="0">
                <a:latin typeface="Palatino Linotype" panose="02040502050505030304" pitchFamily="18" charset="0"/>
              </a:rPr>
              <a:t>equest</a:t>
            </a:r>
            <a:r>
              <a:rPr lang="en-US" dirty="0" smtClean="0">
                <a:latin typeface="Palatino Linotype" panose="02040502050505030304" pitchFamily="18" charset="0"/>
              </a:rPr>
              <a:t>) </a:t>
            </a:r>
            <a:r>
              <a:rPr lang="el-GR" dirty="0" smtClean="0">
                <a:latin typeface="Palatino Linotype" panose="02040502050505030304" pitchFamily="18" charset="0"/>
              </a:rPr>
              <a:t>για τις δυναμικές της λειτουργίες καθώς και </a:t>
            </a:r>
            <a:r>
              <a:rPr lang="en-US" dirty="0" smtClean="0">
                <a:latin typeface="Palatino Linotype" panose="02040502050505030304" pitchFamily="18" charset="0"/>
              </a:rPr>
              <a:t>CSS</a:t>
            </a:r>
            <a:r>
              <a:rPr lang="el-GR" dirty="0" smtClean="0">
                <a:latin typeface="Palatino Linotype" panose="02040502050505030304" pitchFamily="18" charset="0"/>
              </a:rPr>
              <a:t> για την μορφοποίηση της φόρμας συμπλήρωσης και του πίνακα αποτελεσμάτων. </a:t>
            </a:r>
            <a:endParaRPr lang="el-G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1413" y="1036319"/>
            <a:ext cx="9905998" cy="10363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2400" dirty="0" smtClean="0">
              <a:latin typeface="Palatino Linotype" panose="02040502050505030304" pitchFamily="18" charset="0"/>
            </a:endParaRPr>
          </a:p>
          <a:p>
            <a:r>
              <a:rPr lang="el-GR" sz="2400" dirty="0" smtClean="0">
                <a:latin typeface="Palatino Linotype" panose="02040502050505030304" pitchFamily="18" charset="0"/>
              </a:rPr>
              <a:t>ΤΕΧΝΟΛΟΓΙΕς ΕΦΑΡΜΟΓΗς:</a:t>
            </a:r>
          </a:p>
          <a:p>
            <a:endParaRPr lang="el-GR" sz="2400" dirty="0">
              <a:latin typeface="Palatino Linotype" panose="02040502050505030304" pitchFamily="18" charset="0"/>
            </a:endParaRPr>
          </a:p>
          <a:p>
            <a:endParaRPr lang="el-GR" sz="2400" dirty="0" smtClean="0">
              <a:latin typeface="Palatino Linotype" panose="02040502050505030304" pitchFamily="18" charset="0"/>
            </a:endParaRPr>
          </a:p>
          <a:p>
            <a:endParaRPr lang="el-GR" sz="2400" dirty="0">
              <a:latin typeface="Palatino Linotype" panose="02040502050505030304" pitchFamily="18" charset="0"/>
            </a:endParaRPr>
          </a:p>
          <a:p>
            <a:endParaRPr lang="el-GR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693" y="1066800"/>
            <a:ext cx="9905998" cy="1030288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Αρχιτεκτονικη εφαρμογης: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0453" y="2203768"/>
            <a:ext cx="97551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Palatino Linotype" panose="02040502050505030304" pitchFamily="18" charset="0"/>
              </a:rPr>
              <a:t>Η αρχιτεκτονική λογισμικού που χρησιμοποιήθηκε στην παρούσα εφαρμογή είναι αυτή του </a:t>
            </a:r>
            <a:r>
              <a:rPr lang="en-US" dirty="0" smtClean="0">
                <a:latin typeface="Palatino Linotype" panose="02040502050505030304" pitchFamily="18" charset="0"/>
              </a:rPr>
              <a:t>server-client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r>
              <a:rPr lang="el-GR" dirty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Συγκεκριμένα:</a:t>
            </a:r>
            <a:endParaRPr lang="en-US" dirty="0" smtClean="0">
              <a:latin typeface="Palatino Linotype" panose="02040502050505030304" pitchFamily="18" charset="0"/>
            </a:endParaRPr>
          </a:p>
          <a:p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Ο </a:t>
            </a:r>
            <a:r>
              <a:rPr lang="en-US" dirty="0" smtClean="0">
                <a:latin typeface="Palatino Linotype" panose="02040502050505030304" pitchFamily="18" charset="0"/>
              </a:rPr>
              <a:t>client</a:t>
            </a:r>
            <a:r>
              <a:rPr lang="el-GR" dirty="0" smtClean="0">
                <a:latin typeface="Palatino Linotype" panose="02040502050505030304" pitchFamily="18" charset="0"/>
              </a:rPr>
              <a:t>,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εφόσον το </a:t>
            </a:r>
            <a:r>
              <a:rPr lang="en-US" dirty="0" smtClean="0">
                <a:latin typeface="Palatino Linotype" panose="02040502050505030304" pitchFamily="18" charset="0"/>
              </a:rPr>
              <a:t>input </a:t>
            </a:r>
            <a:r>
              <a:rPr lang="el-GR" dirty="0" smtClean="0">
                <a:latin typeface="Palatino Linotype" panose="02040502050505030304" pitchFamily="18" charset="0"/>
              </a:rPr>
              <a:t>τη ιστοσελίδας είναι έγκυρο, πραγματοποιεί ένα </a:t>
            </a:r>
            <a:r>
              <a:rPr lang="en-US" dirty="0" err="1" smtClean="0">
                <a:latin typeface="Palatino Linotype" panose="02040502050505030304" pitchFamily="18" charset="0"/>
              </a:rPr>
              <a:t>XMLHttpRequest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στον </a:t>
            </a:r>
            <a:r>
              <a:rPr lang="en-US" dirty="0" smtClean="0">
                <a:latin typeface="Palatino Linotype" panose="02040502050505030304" pitchFamily="18" charset="0"/>
              </a:rPr>
              <a:t>server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Ο </a:t>
            </a:r>
            <a:r>
              <a:rPr lang="en-US" dirty="0" smtClean="0">
                <a:latin typeface="Palatino Linotype" panose="02040502050505030304" pitchFamily="18" charset="0"/>
              </a:rPr>
              <a:t>server </a:t>
            </a:r>
            <a:r>
              <a:rPr lang="el-GR" dirty="0" smtClean="0">
                <a:latin typeface="Palatino Linotype" panose="02040502050505030304" pitchFamily="18" charset="0"/>
              </a:rPr>
              <a:t>κάνει </a:t>
            </a:r>
            <a:r>
              <a:rPr lang="en-US" dirty="0" smtClean="0">
                <a:latin typeface="Palatino Linotype" panose="02040502050505030304" pitchFamily="18" charset="0"/>
              </a:rPr>
              <a:t>body</a:t>
            </a:r>
            <a:r>
              <a:rPr lang="el-GR" dirty="0" smtClean="0">
                <a:latin typeface="Palatino Linotype" panose="02040502050505030304" pitchFamily="18" charset="0"/>
              </a:rPr>
              <a:t>-</a:t>
            </a:r>
            <a:r>
              <a:rPr lang="en-US" dirty="0" smtClean="0">
                <a:latin typeface="Palatino Linotype" panose="02040502050505030304" pitchFamily="18" charset="0"/>
              </a:rPr>
              <a:t>parse </a:t>
            </a:r>
            <a:r>
              <a:rPr lang="el-GR" dirty="0" smtClean="0">
                <a:latin typeface="Palatino Linotype" panose="02040502050505030304" pitchFamily="18" charset="0"/>
              </a:rPr>
              <a:t>τα δεδομένα της βάσης και με βάση δύο </a:t>
            </a:r>
            <a:r>
              <a:rPr lang="en-US" dirty="0" smtClean="0">
                <a:latin typeface="Palatino Linotype" panose="02040502050505030304" pitchFamily="18" charset="0"/>
              </a:rPr>
              <a:t>SQL queries </a:t>
            </a:r>
            <a:r>
              <a:rPr lang="el-GR" dirty="0" smtClean="0">
                <a:latin typeface="Palatino Linotype" panose="02040502050505030304" pitchFamily="18" charset="0"/>
              </a:rPr>
              <a:t>επιστρέφει στον </a:t>
            </a:r>
            <a:r>
              <a:rPr lang="en-US" dirty="0" smtClean="0">
                <a:latin typeface="Palatino Linotype" panose="02040502050505030304" pitchFamily="18" charset="0"/>
              </a:rPr>
              <a:t>client </a:t>
            </a:r>
            <a:r>
              <a:rPr lang="el-GR" dirty="0" smtClean="0">
                <a:latin typeface="Palatino Linotype" panose="02040502050505030304" pitchFamily="18" charset="0"/>
              </a:rPr>
              <a:t>τα ζητούμενα αποτελέσματα σε μορφή .</a:t>
            </a:r>
            <a:r>
              <a:rPr lang="en-US" dirty="0" err="1" smtClean="0">
                <a:latin typeface="Palatino Linotype" panose="02040502050505030304" pitchFamily="18" charset="0"/>
              </a:rPr>
              <a:t>json</a:t>
            </a:r>
            <a:r>
              <a:rPr lang="el-GR" dirty="0" smtClean="0">
                <a:latin typeface="Palatino Linotype" panose="02040502050505030304" pitchFamily="18" charset="0"/>
              </a:rPr>
              <a:t>. </a:t>
            </a: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Στη συνέχεια ο </a:t>
            </a:r>
            <a:r>
              <a:rPr lang="en-US" dirty="0" smtClean="0">
                <a:latin typeface="Palatino Linotype" panose="02040502050505030304" pitchFamily="18" charset="0"/>
              </a:rPr>
              <a:t>client </a:t>
            </a:r>
            <a:r>
              <a:rPr lang="el-GR" dirty="0" smtClean="0">
                <a:latin typeface="Palatino Linotype" panose="02040502050505030304" pitchFamily="18" charset="0"/>
              </a:rPr>
              <a:t>δημιουργεί έναν πίνακα και εμφανίζει τα αποτελέσματα σε μορφή </a:t>
            </a:r>
            <a:r>
              <a:rPr lang="en-US" dirty="0">
                <a:latin typeface="Palatino Linotype" panose="02040502050505030304" pitchFamily="18" charset="0"/>
              </a:rPr>
              <a:t>html </a:t>
            </a:r>
            <a:r>
              <a:rPr lang="el-GR" dirty="0" smtClean="0">
                <a:latin typeface="Palatino Linotype" panose="02040502050505030304" pitchFamily="18" charset="0"/>
              </a:rPr>
              <a:t>πίνακα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5840"/>
            <a:ext cx="9905998" cy="10912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GitHub directories: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2097088"/>
            <a:ext cx="10273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Palatino Linotype" panose="02040502050505030304" pitchFamily="18" charset="0"/>
              </a:rPr>
              <a:t>Τα αρχεία με τους κώδικες της εφαρμογής, μαζί με τη βάση δεδομένων καθώς και οι απαραίτητες οδηγίες εγκατάστασης παρατίθενται στον ακόλουθο λογαριασμό </a:t>
            </a:r>
            <a:r>
              <a:rPr lang="en-US" dirty="0" smtClean="0">
                <a:latin typeface="Palatino Linotype" panose="02040502050505030304" pitchFamily="18" charset="0"/>
              </a:rPr>
              <a:t>GitHub: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github.com/DimitriosGiannis/Appathon_project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l-GR" dirty="0" smtClean="0"/>
              <a:t>Συγκεκριμένα</a:t>
            </a:r>
            <a:r>
              <a:rPr lang="el-GR" dirty="0" smtClean="0">
                <a:latin typeface="Palatino Linotype" panose="02040502050505030304" pitchFamily="18" charset="0"/>
              </a:rPr>
              <a:t>, τα </a:t>
            </a:r>
            <a:r>
              <a:rPr lang="en-US" dirty="0" smtClean="0">
                <a:latin typeface="Palatino Linotype" panose="02040502050505030304" pitchFamily="18" charset="0"/>
              </a:rPr>
              <a:t>directories </a:t>
            </a:r>
            <a:r>
              <a:rPr lang="el-GR" dirty="0" smtClean="0">
                <a:latin typeface="Palatino Linotype" panose="02040502050505030304" pitchFamily="18" charset="0"/>
              </a:rPr>
              <a:t>του </a:t>
            </a:r>
            <a:r>
              <a:rPr lang="en-US" dirty="0" err="1" smtClean="0">
                <a:latin typeface="Palatino Linotype" panose="02040502050505030304" pitchFamily="18" charset="0"/>
              </a:rPr>
              <a:t>Github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δομούνται ως εξής:</a:t>
            </a:r>
          </a:p>
          <a:p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51560"/>
            <a:ext cx="9905998" cy="1045528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Παραδειγμα λειτουργιασ της εφαρμογης: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34317"/>
            <a:ext cx="10354921" cy="32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51560"/>
            <a:ext cx="9905998" cy="1045528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Παραδειγμα λειτουργιασ της εφαρμογης: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8864193" cy="41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2097087"/>
            <a:ext cx="97399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 smtClean="0">
                <a:latin typeface="Palatino Linotype" panose="02040502050505030304" pitchFamily="18" charset="0"/>
              </a:rPr>
              <a:t>Η βάση δεδομένων που μας </a:t>
            </a:r>
            <a:r>
              <a:rPr lang="el-GR" dirty="0" smtClean="0">
                <a:latin typeface="Palatino Linotype" panose="02040502050505030304" pitchFamily="18" charset="0"/>
              </a:rPr>
              <a:t>δ</a:t>
            </a:r>
            <a:r>
              <a:rPr lang="el-GR" dirty="0">
                <a:latin typeface="Palatino Linotype" panose="02040502050505030304" pitchFamily="18" charset="0"/>
              </a:rPr>
              <a:t>ό</a:t>
            </a:r>
            <a:r>
              <a:rPr lang="el-GR" dirty="0" smtClean="0">
                <a:latin typeface="Palatino Linotype" panose="02040502050505030304" pitchFamily="18" charset="0"/>
              </a:rPr>
              <a:t>θηκε </a:t>
            </a:r>
            <a:r>
              <a:rPr lang="el-GR" dirty="0" smtClean="0">
                <a:latin typeface="Palatino Linotype" panose="02040502050505030304" pitchFamily="18" charset="0"/>
              </a:rPr>
              <a:t>περιέχει πολλαπλές εγγραφές, στις οποίες ο συγγραφέας και ο τίτλος είναι ο ίδιος, όμως το </a:t>
            </a:r>
            <a:r>
              <a:rPr lang="en-US" dirty="0" err="1" smtClean="0">
                <a:latin typeface="Palatino Linotype" panose="02040502050505030304" pitchFamily="18" charset="0"/>
              </a:rPr>
              <a:t>cord_uid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είναι διαφορετικό με αποτέλεσμα να έχουν καταγραφεί ως διαφορετικές εγγραφές. Γι’ αυτόν τον λόγο, χρησιμοποιήσαμε στο δεύτερο </a:t>
            </a:r>
            <a:r>
              <a:rPr lang="en-US" dirty="0" smtClean="0">
                <a:latin typeface="Palatino Linotype" panose="02040502050505030304" pitchFamily="18" charset="0"/>
              </a:rPr>
              <a:t>SQL query </a:t>
            </a:r>
            <a:r>
              <a:rPr lang="el-GR" dirty="0" smtClean="0">
                <a:latin typeface="Palatino Linotype" panose="02040502050505030304" pitchFamily="18" charset="0"/>
              </a:rPr>
              <a:t>του κώδικά μας την εντολή </a:t>
            </a:r>
            <a:r>
              <a:rPr lang="en-US" dirty="0" smtClean="0">
                <a:latin typeface="Palatino Linotype" panose="02040502050505030304" pitchFamily="18" charset="0"/>
              </a:rPr>
              <a:t>SELECT DISTINCT</a:t>
            </a:r>
            <a:r>
              <a:rPr lang="el-GR" dirty="0" smtClean="0">
                <a:latin typeface="Palatino Linotype" panose="02040502050505030304" pitchFamily="18" charset="0"/>
              </a:rPr>
              <a:t> ώστε να παρουσιαστούν στον πίνακα αποτελεσμάτων μόνο οι διαφορετικοί τίτλοι. Αυτό έχει ως αποτέλεσμα να εμφανίζονται στο πεδίο </a:t>
            </a:r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 smtClean="0">
                <a:latin typeface="Palatino Linotype" panose="02040502050505030304" pitchFamily="18" charset="0"/>
              </a:rPr>
              <a:t>itles  </a:t>
            </a:r>
            <a:r>
              <a:rPr lang="el-GR" dirty="0" smtClean="0">
                <a:latin typeface="Palatino Linotype" panose="02040502050505030304" pitchFamily="18" charset="0"/>
              </a:rPr>
              <a:t>λιγότεροι τίτλοι από τον αριθμό στο πεδίο </a:t>
            </a:r>
            <a:r>
              <a:rPr lang="en-US" dirty="0" smtClean="0">
                <a:latin typeface="Palatino Linotype" panose="02040502050505030304" pitchFamily="18" charset="0"/>
              </a:rPr>
              <a:t>publications</a:t>
            </a:r>
            <a:r>
              <a:rPr lang="el-GR" dirty="0">
                <a:latin typeface="Palatino Linotype" panose="02040502050505030304" pitchFamily="18" charset="0"/>
              </a:rPr>
              <a:t> </a:t>
            </a:r>
            <a:r>
              <a:rPr lang="el-GR" dirty="0" smtClean="0">
                <a:latin typeface="Palatino Linotype" panose="02040502050505030304" pitchFamily="18" charset="0"/>
              </a:rPr>
              <a:t>(όπου προσμετρούνται και οι πολλαπλές εγγραφές). Τα παραπάνω γίνονται εμφανή στα ακόλουθα </a:t>
            </a:r>
            <a:r>
              <a:rPr lang="en-US" dirty="0" smtClean="0">
                <a:latin typeface="Palatino Linotype" panose="02040502050505030304" pitchFamily="18" charset="0"/>
              </a:rPr>
              <a:t>screenshots.</a:t>
            </a:r>
            <a:r>
              <a:rPr lang="el-GR" dirty="0" smtClean="0">
                <a:latin typeface="Palatino Linotype" panose="02040502050505030304" pitchFamily="18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</a:rPr>
              <a:t> </a:t>
            </a:r>
            <a:endParaRPr lang="el-GR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24500"/>
            <a:ext cx="9905998" cy="872587"/>
          </a:xfrm>
        </p:spPr>
        <p:txBody>
          <a:bodyPr>
            <a:normAutofit/>
          </a:bodyPr>
          <a:lstStyle/>
          <a:p>
            <a:r>
              <a:rPr lang="el-GR" sz="2400" dirty="0" smtClean="0">
                <a:latin typeface="Palatino Linotype" panose="02040502050505030304" pitchFamily="18" charset="0"/>
              </a:rPr>
              <a:t>παρατηρησεις</a:t>
            </a:r>
            <a:endParaRPr lang="el-GR" sz="24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2097087"/>
            <a:ext cx="9628134" cy="2247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01" y="4826582"/>
            <a:ext cx="9628133" cy="5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1334</TotalTime>
  <Words>588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Palatino Linotype</vt:lpstr>
      <vt:lpstr>Trebuchet MS</vt:lpstr>
      <vt:lpstr>Tw Cen MT</vt:lpstr>
      <vt:lpstr>Circuit</vt:lpstr>
      <vt:lpstr>Διαδικτυο και εφαρμογες (COVID-01 project)</vt:lpstr>
      <vt:lpstr>ΣΚΟΠΟς-ΠΕΡΙΓΡΑΦΗ:</vt:lpstr>
      <vt:lpstr>PowerPoint Presentation</vt:lpstr>
      <vt:lpstr>Αρχιτεκτονικη εφαρμογης:</vt:lpstr>
      <vt:lpstr>GitHub directories:</vt:lpstr>
      <vt:lpstr>Παραδειγμα λειτουργιασ της εφαρμογης:</vt:lpstr>
      <vt:lpstr>Παραδειγμα λειτουργιασ της εφαρμογης:</vt:lpstr>
      <vt:lpstr>παρατηρησεις</vt:lpstr>
      <vt:lpstr>παρατηρησεις</vt:lpstr>
      <vt:lpstr>παρατηρησεις</vt:lpstr>
      <vt:lpstr>παρατηρησεις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</dc:creator>
  <cp:lastModifiedBy>Dimitris</cp:lastModifiedBy>
  <cp:revision>64</cp:revision>
  <dcterms:created xsi:type="dcterms:W3CDTF">2020-08-15T13:33:24Z</dcterms:created>
  <dcterms:modified xsi:type="dcterms:W3CDTF">2020-08-16T23:40:46Z</dcterms:modified>
</cp:coreProperties>
</file>