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9"/>
  </p:notesMasterIdLst>
  <p:sldIdLst>
    <p:sldId id="320" r:id="rId4"/>
    <p:sldId id="278" r:id="rId5"/>
    <p:sldId id="321" r:id="rId6"/>
    <p:sldId id="322" r:id="rId7"/>
    <p:sldId id="324" r:id="rId8"/>
    <p:sldId id="326" r:id="rId9"/>
    <p:sldId id="327" r:id="rId10"/>
    <p:sldId id="328" r:id="rId11"/>
    <p:sldId id="331" r:id="rId12"/>
    <p:sldId id="340" r:id="rId13"/>
    <p:sldId id="333" r:id="rId14"/>
    <p:sldId id="334" r:id="rId15"/>
    <p:sldId id="330" r:id="rId16"/>
    <p:sldId id="336" r:id="rId17"/>
    <p:sldId id="337" r:id="rId18"/>
    <p:sldId id="329" r:id="rId19"/>
    <p:sldId id="325" r:id="rId20"/>
    <p:sldId id="343" r:id="rId21"/>
    <p:sldId id="344" r:id="rId22"/>
    <p:sldId id="303" r:id="rId23"/>
    <p:sldId id="342" r:id="rId24"/>
    <p:sldId id="345" r:id="rId25"/>
    <p:sldId id="347" r:id="rId26"/>
    <p:sldId id="346"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0" autoAdjust="0"/>
    <p:restoredTop sz="90794" autoAdjust="0"/>
  </p:normalViewPr>
  <p:slideViewPr>
    <p:cSldViewPr snapToGrid="0" showGuides="1">
      <p:cViewPr varScale="1">
        <p:scale>
          <a:sx n="106" d="100"/>
          <a:sy n="106" d="100"/>
        </p:scale>
        <p:origin x="510" y="96"/>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F3926-9B73-42E1-95EA-2808F456E536}" type="datetimeFigureOut">
              <a:rPr lang="el-GR" smtClean="0"/>
              <a:t>19/1/2020</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52852-4162-4455-B70A-61F1D3ECA566}" type="slidenum">
              <a:rPr lang="el-GR" smtClean="0"/>
              <a:t>‹#›</a:t>
            </a:fld>
            <a:endParaRPr lang="el-GR"/>
          </a:p>
        </p:txBody>
      </p:sp>
    </p:spTree>
    <p:extLst>
      <p:ext uri="{BB962C8B-B14F-4D97-AF65-F5344CB8AC3E}">
        <p14:creationId xmlns:p14="http://schemas.microsoft.com/office/powerpoint/2010/main" val="114170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Our metrics report consists of  dashboards that answer the following questions.</a:t>
            </a:r>
            <a:endParaRPr lang="el-GR" dirty="0"/>
          </a:p>
        </p:txBody>
      </p:sp>
      <p:sp>
        <p:nvSpPr>
          <p:cNvPr id="4" name="Θέση αριθμού διαφάνειας 3"/>
          <p:cNvSpPr>
            <a:spLocks noGrp="1"/>
          </p:cNvSpPr>
          <p:nvPr>
            <p:ph type="sldNum" sz="quarter" idx="5"/>
          </p:nvPr>
        </p:nvSpPr>
        <p:spPr/>
        <p:txBody>
          <a:bodyPr/>
          <a:lstStyle/>
          <a:p>
            <a:fld id="{3A752852-4162-4455-B70A-61F1D3ECA566}" type="slidenum">
              <a:rPr lang="el-GR" smtClean="0"/>
              <a:t>4</a:t>
            </a:fld>
            <a:endParaRPr lang="el-GR"/>
          </a:p>
        </p:txBody>
      </p:sp>
    </p:spTree>
    <p:extLst>
      <p:ext uri="{BB962C8B-B14F-4D97-AF65-F5344CB8AC3E}">
        <p14:creationId xmlns:p14="http://schemas.microsoft.com/office/powerpoint/2010/main" val="112591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13</a:t>
            </a:fld>
            <a:endParaRPr lang="el-GR"/>
          </a:p>
        </p:txBody>
      </p:sp>
    </p:spTree>
    <p:extLst>
      <p:ext uri="{BB962C8B-B14F-4D97-AF65-F5344CB8AC3E}">
        <p14:creationId xmlns:p14="http://schemas.microsoft.com/office/powerpoint/2010/main" val="108158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6">
                    <a:lumMod val="60000"/>
                    <a:lumOff val="40000"/>
                  </a:schemeClr>
                </a:solidFill>
              </a:rPr>
              <a:t>How much time do our visitors spend in our pages? Do we have quality in our website?</a:t>
            </a:r>
          </a:p>
          <a:p>
            <a:endParaRPr lang="el-GR" dirty="0"/>
          </a:p>
        </p:txBody>
      </p:sp>
      <p:sp>
        <p:nvSpPr>
          <p:cNvPr id="4" name="Θέση αριθμού διαφάνειας 3"/>
          <p:cNvSpPr>
            <a:spLocks noGrp="1"/>
          </p:cNvSpPr>
          <p:nvPr>
            <p:ph type="sldNum" sz="quarter" idx="10"/>
          </p:nvPr>
        </p:nvSpPr>
        <p:spPr/>
        <p:txBody>
          <a:bodyPr/>
          <a:lstStyle/>
          <a:p>
            <a:fld id="{36AA199A-6A11-4200-A780-FCC9AA46C8B5}" type="slidenum">
              <a:rPr lang="el-GR" smtClean="0"/>
              <a:t>14</a:t>
            </a:fld>
            <a:endParaRPr lang="el-GR"/>
          </a:p>
        </p:txBody>
      </p:sp>
    </p:spTree>
    <p:extLst>
      <p:ext uri="{BB962C8B-B14F-4D97-AF65-F5344CB8AC3E}">
        <p14:creationId xmlns:p14="http://schemas.microsoft.com/office/powerpoint/2010/main" val="67527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Do visitors perform desired target actions? </a:t>
            </a:r>
          </a:p>
        </p:txBody>
      </p:sp>
      <p:sp>
        <p:nvSpPr>
          <p:cNvPr id="4" name="Θέση αριθμού διαφάνειας 3"/>
          <p:cNvSpPr>
            <a:spLocks noGrp="1"/>
          </p:cNvSpPr>
          <p:nvPr>
            <p:ph type="sldNum" sz="quarter" idx="5"/>
          </p:nvPr>
        </p:nvSpPr>
        <p:spPr/>
        <p:txBody>
          <a:bodyPr/>
          <a:lstStyle/>
          <a:p>
            <a:fld id="{36AA199A-6A11-4200-A780-FCC9AA46C8B5}" type="slidenum">
              <a:rPr lang="el-GR" smtClean="0"/>
              <a:t>15</a:t>
            </a:fld>
            <a:endParaRPr lang="el-GR"/>
          </a:p>
        </p:txBody>
      </p:sp>
    </p:spTree>
    <p:extLst>
      <p:ext uri="{BB962C8B-B14F-4D97-AF65-F5344CB8AC3E}">
        <p14:creationId xmlns:p14="http://schemas.microsoft.com/office/powerpoint/2010/main" val="3847355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200" kern="1200" dirty="0" smtClean="0">
                <a:solidFill>
                  <a:schemeClr val="tx1"/>
                </a:solidFill>
                <a:effectLst/>
                <a:latin typeface="+mn-lt"/>
                <a:ea typeface="+mn-ea"/>
                <a:cs typeface="+mn-cs"/>
              </a:rPr>
              <a:t>after choosing the datasets we wanted to examine, we carried out normality testing to understand if we deal with normal data distribution or not. This indication assisted to opt the testing method for our next step. Namely, we choose between non-parametric analyses methods or parametric. …</a:t>
            </a:r>
          </a:p>
          <a:p>
            <a:r>
              <a:rPr lang="en-US" sz="1200" kern="1200" baseline="0" dirty="0" smtClean="0">
                <a:solidFill>
                  <a:schemeClr val="tx1"/>
                </a:solidFill>
                <a:effectLst/>
                <a:latin typeface="+mn-lt"/>
                <a:ea typeface="+mn-ea"/>
                <a:cs typeface="+mn-cs"/>
              </a:rPr>
              <a:t>Conducting significance testing we </a:t>
            </a:r>
            <a:r>
              <a:rPr lang="en-US" sz="1200" b="0" i="0" kern="1200" dirty="0" smtClean="0">
                <a:solidFill>
                  <a:schemeClr val="tx1"/>
                </a:solidFill>
                <a:effectLst/>
                <a:latin typeface="+mn-lt"/>
                <a:ea typeface="+mn-ea"/>
                <a:cs typeface="+mn-cs"/>
              </a:rPr>
              <a:t>Measure the strength of evidence that our data sample supplies for or against null hypothesis.</a:t>
            </a:r>
          </a:p>
          <a:p>
            <a:r>
              <a:rPr lang="en-US" dirty="0" smtClean="0"/>
              <a:t>In this</a:t>
            </a:r>
            <a:r>
              <a:rPr lang="en-US" baseline="0" dirty="0" smtClean="0"/>
              <a:t> table </a:t>
            </a:r>
            <a:r>
              <a:rPr lang="en-US" dirty="0" smtClean="0"/>
              <a:t>there wasn’t even one pair of variables that was normally distributed. So, in every single case, we used non parametric method and specifically Wilcoxon-Mann-Whitney, because we were always testing two groups of variables.</a:t>
            </a:r>
          </a:p>
          <a:p>
            <a:r>
              <a:rPr lang="en-US" dirty="0" smtClean="0"/>
              <a:t>(If p value &lt; a =0,05 then the null Hypothesis (H0 &gt;homogeneity) is rejected </a:t>
            </a:r>
            <a:r>
              <a:rPr lang="en-US" dirty="0" smtClean="0">
                <a:sym typeface="Wingdings" panose="05000000000000000000" pitchFamily="2" charset="2"/>
              </a:rPr>
              <a:t></a:t>
            </a:r>
            <a:r>
              <a:rPr lang="en-US" dirty="0" smtClean="0"/>
              <a:t> this means a statistically high significance)</a:t>
            </a:r>
            <a:endParaRPr lang="el-GR" dirty="0"/>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16</a:t>
            </a:fld>
            <a:endParaRPr lang="el-GR"/>
          </a:p>
        </p:txBody>
      </p:sp>
    </p:spTree>
    <p:extLst>
      <p:ext uri="{BB962C8B-B14F-4D97-AF65-F5344CB8AC3E}">
        <p14:creationId xmlns:p14="http://schemas.microsoft.com/office/powerpoint/2010/main" val="1281411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we used our observations from our previous metrics to define correlations of data that are interesting to be examined</a:t>
            </a:r>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17</a:t>
            </a:fld>
            <a:endParaRPr lang="el-GR"/>
          </a:p>
        </p:txBody>
      </p:sp>
    </p:spTree>
    <p:extLst>
      <p:ext uri="{BB962C8B-B14F-4D97-AF65-F5344CB8AC3E}">
        <p14:creationId xmlns:p14="http://schemas.microsoft.com/office/powerpoint/2010/main" val="2293611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19</a:t>
            </a:fld>
            <a:endParaRPr lang="el-GR"/>
          </a:p>
        </p:txBody>
      </p:sp>
    </p:spTree>
    <p:extLst>
      <p:ext uri="{BB962C8B-B14F-4D97-AF65-F5344CB8AC3E}">
        <p14:creationId xmlns:p14="http://schemas.microsoft.com/office/powerpoint/2010/main" val="1709259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l-GR" dirty="0"/>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5</a:t>
            </a:fld>
            <a:endParaRPr lang="el-GR"/>
          </a:p>
        </p:txBody>
      </p:sp>
    </p:spTree>
    <p:extLst>
      <p:ext uri="{BB962C8B-B14F-4D97-AF65-F5344CB8AC3E}">
        <p14:creationId xmlns:p14="http://schemas.microsoft.com/office/powerpoint/2010/main" val="204153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Here</a:t>
            </a:r>
            <a:r>
              <a:rPr lang="en-US" baseline="0" dirty="0"/>
              <a:t> we see that there is a reduction in </a:t>
            </a:r>
            <a:r>
              <a:rPr lang="en-US" baseline="0" dirty="0" smtClean="0"/>
              <a:t>both male &amp; female audience. </a:t>
            </a:r>
            <a:r>
              <a:rPr lang="en-US" baseline="0" dirty="0"/>
              <a:t>Also, the age-team that has mostly face such a decrease is the users between 18-24, so we estimate that this may be due </a:t>
            </a:r>
            <a:r>
              <a:rPr lang="en-US" sz="1200" b="0" i="0" kern="1200" dirty="0">
                <a:solidFill>
                  <a:schemeClr val="tx1"/>
                </a:solidFill>
                <a:effectLst/>
                <a:latin typeface="+mn-lt"/>
                <a:ea typeface="+mn-ea"/>
                <a:cs typeface="+mn-cs"/>
              </a:rPr>
              <a:t>decrease in mobile use &amp; </a:t>
            </a:r>
            <a:r>
              <a:rPr lang="en-US" sz="1200" b="0" i="0" kern="1200" dirty="0" smtClean="0">
                <a:solidFill>
                  <a:schemeClr val="tx1"/>
                </a:solidFill>
                <a:effectLst/>
                <a:latin typeface="+mn-lt"/>
                <a:ea typeface="+mn-ea"/>
                <a:cs typeface="+mn-cs"/>
              </a:rPr>
              <a:t>it is an</a:t>
            </a:r>
            <a:r>
              <a:rPr lang="en-US" sz="1200" b="0" i="0" kern="1200" baseline="0" dirty="0" smtClean="0">
                <a:solidFill>
                  <a:schemeClr val="tx1"/>
                </a:solidFill>
                <a:effectLst/>
                <a:latin typeface="+mn-lt"/>
                <a:ea typeface="+mn-ea"/>
                <a:cs typeface="+mn-cs"/>
              </a:rPr>
              <a:t> issue that should be examined to understand</a:t>
            </a:r>
            <a:r>
              <a:rPr lang="en-US" sz="1200" b="0" i="0" kern="1200" dirty="0" smtClean="0">
                <a:solidFill>
                  <a:schemeClr val="tx1"/>
                </a:solidFill>
                <a:effectLst/>
                <a:latin typeface="+mn-lt"/>
                <a:ea typeface="+mn-ea"/>
                <a:cs typeface="+mn-cs"/>
              </a:rPr>
              <a:t> how mobile friendly </a:t>
            </a:r>
            <a:r>
              <a:rPr lang="en-US" sz="1200" b="0" i="0" kern="1200" dirty="0">
                <a:solidFill>
                  <a:schemeClr val="tx1"/>
                </a:solidFill>
                <a:effectLst/>
                <a:latin typeface="+mn-lt"/>
                <a:ea typeface="+mn-ea"/>
                <a:cs typeface="+mn-cs"/>
              </a:rPr>
              <a:t>is the </a:t>
            </a:r>
            <a:r>
              <a:rPr lang="en-US" sz="1200" b="0" i="0" kern="1200" dirty="0" smtClean="0">
                <a:solidFill>
                  <a:schemeClr val="tx1"/>
                </a:solidFill>
                <a:effectLst/>
                <a:latin typeface="+mn-lt"/>
                <a:ea typeface="+mn-ea"/>
                <a:cs typeface="+mn-cs"/>
              </a:rPr>
              <a:t>site and what moves should be done for its improvement. </a:t>
            </a:r>
            <a:endParaRPr lang="en-US" baseline="0" dirty="0"/>
          </a:p>
          <a:p>
            <a:r>
              <a:rPr lang="en-US" baseline="0" dirty="0"/>
              <a:t>From the other side we observe that there is almost a 10% raise in the people between 25-34.</a:t>
            </a:r>
            <a:r>
              <a:rPr lang="en-US" sz="1200" b="0" i="0" kern="1200" dirty="0">
                <a:solidFill>
                  <a:schemeClr val="tx1"/>
                </a:solidFill>
                <a:effectLst/>
                <a:latin typeface="+mn-lt"/>
                <a:ea typeface="+mn-ea"/>
                <a:cs typeface="+mn-cs"/>
              </a:rPr>
              <a:t> </a:t>
            </a:r>
            <a:endParaRPr lang="en-US" baseline="0" dirty="0"/>
          </a:p>
          <a:p>
            <a:r>
              <a:rPr lang="en-US" baseline="0" dirty="0"/>
              <a:t>As for browsers &amp; devices metrics we observe that the most leading browser is chrome &amp; leading device the desktop.</a:t>
            </a:r>
            <a:endParaRPr lang="el-GR" dirty="0"/>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6</a:t>
            </a:fld>
            <a:endParaRPr lang="el-GR"/>
          </a:p>
        </p:txBody>
      </p:sp>
    </p:spTree>
    <p:extLst>
      <p:ext uri="{BB962C8B-B14F-4D97-AF65-F5344CB8AC3E}">
        <p14:creationId xmlns:p14="http://schemas.microsoft.com/office/powerpoint/2010/main" val="782568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Chrome has the most bounce rate among the other browsers.</a:t>
            </a:r>
            <a:endParaRPr lang="el-GR" baseline="0" dirty="0" smtClean="0"/>
          </a:p>
          <a:p>
            <a:pPr algn="just"/>
            <a:r>
              <a:rPr lang="en-US" sz="1200" kern="1200" dirty="0" smtClean="0">
                <a:solidFill>
                  <a:schemeClr val="tx1"/>
                </a:solidFill>
                <a:latin typeface="+mn-lt"/>
                <a:ea typeface="+mn-ea"/>
                <a:cs typeface="+mn-cs"/>
              </a:rPr>
              <a:t>Users by Sessions</a:t>
            </a:r>
            <a:r>
              <a:rPr lang="el-GR" sz="1200" kern="1200" dirty="0" smtClean="0">
                <a:solidFill>
                  <a:schemeClr val="tx1"/>
                </a:solidFill>
                <a:latin typeface="+mn-lt"/>
                <a:ea typeface="+mn-ea"/>
                <a:cs typeface="+mn-cs"/>
              </a:rPr>
              <a:t>:</a:t>
            </a:r>
            <a:r>
              <a:rPr lang="el-GR" sz="1200" kern="1200" baseline="0" dirty="0" smtClean="0">
                <a:solidFill>
                  <a:schemeClr val="tx1"/>
                </a:solidFill>
                <a:latin typeface="+mn-lt"/>
                <a:ea typeface="+mn-ea"/>
                <a:cs typeface="+mn-cs"/>
              </a:rPr>
              <a:t> </a:t>
            </a:r>
            <a:r>
              <a:rPr lang="en-US" sz="1200" dirty="0" smtClean="0"/>
              <a:t>Ideally, this metric should be as close as it can to a unit. The bigger rate may mean that</a:t>
            </a:r>
            <a:r>
              <a:rPr lang="el-GR" sz="1200" dirty="0" smtClean="0"/>
              <a:t> </a:t>
            </a:r>
            <a:r>
              <a:rPr lang="en-US" sz="1200" dirty="0" smtClean="0"/>
              <a:t>no conversions are completed throughout one session. The best case is that one user would convert in one session.</a:t>
            </a:r>
            <a:r>
              <a:rPr lang="el-GR" sz="1200" dirty="0" smtClean="0"/>
              <a:t> </a:t>
            </a:r>
            <a:endParaRPr lang="en-US" sz="1200" dirty="0" smtClean="0"/>
          </a:p>
          <a:p>
            <a:pPr algn="just">
              <a:spcBef>
                <a:spcPts val="0"/>
              </a:spcBef>
            </a:pPr>
            <a:r>
              <a:rPr lang="en-US" sz="1200" dirty="0" smtClean="0"/>
              <a:t>This metric shows close to this thought, so It’s close to ideal.</a:t>
            </a: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7</a:t>
            </a:fld>
            <a:endParaRPr lang="el-GR"/>
          </a:p>
        </p:txBody>
      </p:sp>
    </p:spTree>
    <p:extLst>
      <p:ext uri="{BB962C8B-B14F-4D97-AF65-F5344CB8AC3E}">
        <p14:creationId xmlns:p14="http://schemas.microsoft.com/office/powerpoint/2010/main" val="148862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8</a:t>
            </a:fld>
            <a:endParaRPr lang="el-GR"/>
          </a:p>
        </p:txBody>
      </p:sp>
    </p:spTree>
    <p:extLst>
      <p:ext uri="{BB962C8B-B14F-4D97-AF65-F5344CB8AC3E}">
        <p14:creationId xmlns:p14="http://schemas.microsoft.com/office/powerpoint/2010/main" val="280240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9</a:t>
            </a:fld>
            <a:endParaRPr lang="el-GR"/>
          </a:p>
        </p:txBody>
      </p:sp>
    </p:spTree>
    <p:extLst>
      <p:ext uri="{BB962C8B-B14F-4D97-AF65-F5344CB8AC3E}">
        <p14:creationId xmlns:p14="http://schemas.microsoft.com/office/powerpoint/2010/main" val="264557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dirty="0"/>
              <a:t>Number of Pages per </a:t>
            </a:r>
            <a:r>
              <a:rPr lang="en-US" dirty="0" smtClean="0"/>
              <a:t>visit (pages/session) an </a:t>
            </a:r>
            <a:r>
              <a:rPr lang="en-US" dirty="0"/>
              <a:t>outcome would be that users who enter our website may be more interested/engaged in our products than them of the previous year. Or that our site is a little bit more optimized, or have inserted some popular products that </a:t>
            </a:r>
            <a:r>
              <a:rPr lang="en-US" dirty="0" smtClean="0"/>
              <a:t>made </a:t>
            </a:r>
            <a:r>
              <a:rPr lang="en-US" dirty="0"/>
              <a:t>people search for them in the website</a:t>
            </a:r>
            <a:r>
              <a:rPr lang="en-US" dirty="0" smtClean="0"/>
              <a:t>.</a:t>
            </a:r>
            <a:r>
              <a:rPr lang="en-US" dirty="0" smtClean="0">
                <a:solidFill>
                  <a:schemeClr val="bg1">
                    <a:lumMod val="85000"/>
                  </a:schemeClr>
                </a:solidFill>
              </a:rPr>
              <a:t> </a:t>
            </a:r>
            <a:endParaRPr lang="el-GR" dirty="0" smtClean="0">
              <a:solidFill>
                <a:schemeClr val="bg1">
                  <a:lumMod val="8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smtClean="0">
              <a:solidFill>
                <a:schemeClr val="bg1">
                  <a:lumMod val="8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smtClean="0">
              <a:solidFill>
                <a:schemeClr val="bg1">
                  <a:lumMod val="85000"/>
                </a:schemeClr>
              </a:solidFill>
            </a:endParaRPr>
          </a:p>
        </p:txBody>
      </p:sp>
      <p:sp>
        <p:nvSpPr>
          <p:cNvPr id="4" name="Θέση αριθμού διαφάνειας 3"/>
          <p:cNvSpPr>
            <a:spLocks noGrp="1"/>
          </p:cNvSpPr>
          <p:nvPr>
            <p:ph type="sldNum" sz="quarter" idx="10"/>
          </p:nvPr>
        </p:nvSpPr>
        <p:spPr/>
        <p:txBody>
          <a:bodyPr/>
          <a:lstStyle/>
          <a:p>
            <a:fld id="{3A752852-4162-4455-B70A-61F1D3ECA566}" type="slidenum">
              <a:rPr lang="el-GR" smtClean="0"/>
              <a:t>10</a:t>
            </a:fld>
            <a:endParaRPr lang="el-GR"/>
          </a:p>
        </p:txBody>
      </p:sp>
    </p:spTree>
    <p:extLst>
      <p:ext uri="{BB962C8B-B14F-4D97-AF65-F5344CB8AC3E}">
        <p14:creationId xmlns:p14="http://schemas.microsoft.com/office/powerpoint/2010/main" val="259977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36AA199A-6A11-4200-A780-FCC9AA46C8B5}" type="slidenum">
              <a:rPr lang="el-GR" smtClean="0"/>
              <a:t>11</a:t>
            </a:fld>
            <a:endParaRPr lang="el-GR"/>
          </a:p>
        </p:txBody>
      </p:sp>
    </p:spTree>
    <p:extLst>
      <p:ext uri="{BB962C8B-B14F-4D97-AF65-F5344CB8AC3E}">
        <p14:creationId xmlns:p14="http://schemas.microsoft.com/office/powerpoint/2010/main" val="1379111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36AA199A-6A11-4200-A780-FCC9AA46C8B5}" type="slidenum">
              <a:rPr lang="el-GR" smtClean="0"/>
              <a:t>12</a:t>
            </a:fld>
            <a:endParaRPr lang="el-GR"/>
          </a:p>
        </p:txBody>
      </p:sp>
    </p:spTree>
    <p:extLst>
      <p:ext uri="{BB962C8B-B14F-4D97-AF65-F5344CB8AC3E}">
        <p14:creationId xmlns:p14="http://schemas.microsoft.com/office/powerpoint/2010/main" val="4023694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365125"/>
            <a:ext cx="10515600" cy="1325563"/>
          </a:xfrm>
          <a:prstGeom prst="rect">
            <a:avLst/>
          </a:prstGeom>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a:prstGeom prst="rect">
            <a:avLst/>
          </a:prstGeo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a:prstGeom prst="rect">
            <a:avLst/>
          </a:prstGeo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a:xfrm>
            <a:off x="838200" y="6356350"/>
            <a:ext cx="2743200" cy="365125"/>
          </a:xfrm>
          <a:prstGeom prst="rect">
            <a:avLst/>
          </a:prstGeom>
        </p:spPr>
        <p:txBody>
          <a:bodyPr/>
          <a:lstStyle/>
          <a:p>
            <a:fld id="{EDB08116-399F-40F3-BDC1-4D645B39654B}" type="datetimeFigureOut">
              <a:rPr lang="el-GR" smtClean="0"/>
              <a:t>19/1/2020</a:t>
            </a:fld>
            <a:endParaRPr lang="el-GR"/>
          </a:p>
        </p:txBody>
      </p:sp>
      <p:sp>
        <p:nvSpPr>
          <p:cNvPr id="6" name="Θέση υποσέλιδου 5"/>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p:cNvSpPr>
            <a:spLocks noGrp="1"/>
          </p:cNvSpPr>
          <p:nvPr>
            <p:ph type="sldNum" sz="quarter" idx="12"/>
          </p:nvPr>
        </p:nvSpPr>
        <p:spPr>
          <a:xfrm>
            <a:off x="8610600" y="6356350"/>
            <a:ext cx="2743200" cy="365125"/>
          </a:xfrm>
          <a:prstGeom prst="rect">
            <a:avLst/>
          </a:prstGeom>
        </p:spPr>
        <p:txBody>
          <a:bodyPr/>
          <a:lstStyle/>
          <a:p>
            <a:fld id="{D01BD5AE-943D-4B6A-B7D2-61D4CF6E6184}" type="slidenum">
              <a:rPr lang="el-GR" smtClean="0"/>
              <a:t>‹#›</a:t>
            </a:fld>
            <a:endParaRPr lang="el-GR"/>
          </a:p>
        </p:txBody>
      </p:sp>
    </p:spTree>
    <p:extLst>
      <p:ext uri="{BB962C8B-B14F-4D97-AF65-F5344CB8AC3E}">
        <p14:creationId xmlns:p14="http://schemas.microsoft.com/office/powerpoint/2010/main" val="411617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365125"/>
            <a:ext cx="10515600" cy="1325563"/>
          </a:xfrm>
          <a:prstGeom prst="rect">
            <a:avLst/>
          </a:prstGeom>
        </p:spPr>
        <p:txBody>
          <a:bodyPr/>
          <a:lstStyle/>
          <a:p>
            <a:r>
              <a:rPr lang="el-GR"/>
              <a:t>Στυλ κύριου τίτλου</a:t>
            </a:r>
          </a:p>
        </p:txBody>
      </p:sp>
      <p:sp>
        <p:nvSpPr>
          <p:cNvPr id="3" name="Θέση περιεχομένου 2"/>
          <p:cNvSpPr>
            <a:spLocks noGrp="1"/>
          </p:cNvSpPr>
          <p:nvPr>
            <p:ph idx="1"/>
          </p:nvPr>
        </p:nvSpPr>
        <p:spPr>
          <a:xfrm>
            <a:off x="838200" y="1825625"/>
            <a:ext cx="10515600" cy="4351338"/>
          </a:xfrm>
          <a:prstGeom prst="rect">
            <a:avLst/>
          </a:prstGeo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a:xfrm>
            <a:off x="838200" y="6356350"/>
            <a:ext cx="2743200" cy="365125"/>
          </a:xfrm>
          <a:prstGeom prst="rect">
            <a:avLst/>
          </a:prstGeom>
        </p:spPr>
        <p:txBody>
          <a:bodyPr/>
          <a:lstStyle/>
          <a:p>
            <a:fld id="{EDB08116-399F-40F3-BDC1-4D645B39654B}" type="datetimeFigureOut">
              <a:rPr lang="el-GR" smtClean="0"/>
              <a:t>19/1/2020</a:t>
            </a:fld>
            <a:endParaRPr lang="el-GR"/>
          </a:p>
        </p:txBody>
      </p:sp>
      <p:sp>
        <p:nvSpPr>
          <p:cNvPr id="5" name="Θέση υποσέλιδου 4"/>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p:cNvSpPr>
            <a:spLocks noGrp="1"/>
          </p:cNvSpPr>
          <p:nvPr>
            <p:ph type="sldNum" sz="quarter" idx="12"/>
          </p:nvPr>
        </p:nvSpPr>
        <p:spPr>
          <a:xfrm>
            <a:off x="8610600" y="6356350"/>
            <a:ext cx="2743200" cy="365125"/>
          </a:xfrm>
          <a:prstGeom prst="rect">
            <a:avLst/>
          </a:prstGeom>
        </p:spPr>
        <p:txBody>
          <a:bodyPr/>
          <a:lstStyle/>
          <a:p>
            <a:fld id="{D01BD5AE-943D-4B6A-B7D2-61D4CF6E6184}" type="slidenum">
              <a:rPr lang="el-GR" smtClean="0"/>
              <a:t>‹#›</a:t>
            </a:fld>
            <a:endParaRPr lang="el-GR"/>
          </a:p>
        </p:txBody>
      </p:sp>
    </p:spTree>
    <p:extLst>
      <p:ext uri="{BB962C8B-B14F-4D97-AF65-F5344CB8AC3E}">
        <p14:creationId xmlns:p14="http://schemas.microsoft.com/office/powerpoint/2010/main" val="1290400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0" r:id="rId15"/>
    <p:sldLayoutId id="2147483682" r:id="rId16"/>
    <p:sldLayoutId id="2147483683" r:id="rId17"/>
    <p:sldLayoutId id="214748368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3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hyperlink" Target="https://www.spinutech.com/webres/Image/digital-marketing/articles/7-website-analytics-that-matter-most-infographic.png"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0"/>
          </p:nvPr>
        </p:nvSpPr>
        <p:spPr>
          <a:xfrm>
            <a:off x="364718" y="3158874"/>
            <a:ext cx="11573197" cy="724247"/>
          </a:xfrm>
        </p:spPr>
        <p:txBody>
          <a:bodyPr/>
          <a:lstStyle/>
          <a:p>
            <a:r>
              <a:rPr lang="en-US" dirty="0"/>
              <a:t>Data Analysis Report </a:t>
            </a:r>
          </a:p>
          <a:p>
            <a:r>
              <a:rPr lang="en-US" sz="3200" dirty="0"/>
              <a:t>For Google Merchandise Store</a:t>
            </a:r>
          </a:p>
          <a:p>
            <a:endParaRPr lang="el-GR" dirty="0"/>
          </a:p>
        </p:txBody>
      </p:sp>
      <p:pic>
        <p:nvPicPr>
          <p:cNvPr id="3" name="Picture 4" descr="Image result for ih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77804"/>
            <a:ext cx="3665838" cy="1219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6258" y="5790129"/>
            <a:ext cx="11185742" cy="369332"/>
          </a:xfrm>
          <a:prstGeom prst="rect">
            <a:avLst/>
          </a:prstGeom>
          <a:noFill/>
        </p:spPr>
        <p:txBody>
          <a:bodyPr wrap="square" rtlCol="0">
            <a:spAutoFit/>
          </a:bodyPr>
          <a:lstStyle/>
          <a:p>
            <a:r>
              <a:rPr lang="en-US" dirty="0" err="1"/>
              <a:t>Dimitrios</a:t>
            </a:r>
            <a:r>
              <a:rPr lang="en-US" dirty="0"/>
              <a:t> </a:t>
            </a:r>
            <a:r>
              <a:rPr lang="en-US" dirty="0" err="1"/>
              <a:t>Patramanis</a:t>
            </a:r>
            <a:r>
              <a:rPr lang="en-US" dirty="0"/>
              <a:t> • </a:t>
            </a:r>
            <a:r>
              <a:rPr lang="en-US" dirty="0" err="1"/>
              <a:t>Dimitrios</a:t>
            </a:r>
            <a:r>
              <a:rPr lang="en-US" dirty="0"/>
              <a:t> – </a:t>
            </a:r>
            <a:r>
              <a:rPr lang="en-US" dirty="0" err="1"/>
              <a:t>Paraskevas</a:t>
            </a:r>
            <a:r>
              <a:rPr lang="en-US" dirty="0"/>
              <a:t> </a:t>
            </a:r>
            <a:r>
              <a:rPr lang="en-US" dirty="0" err="1"/>
              <a:t>Tagkoulis</a:t>
            </a:r>
            <a:r>
              <a:rPr lang="en-US" dirty="0"/>
              <a:t> • </a:t>
            </a:r>
            <a:r>
              <a:rPr lang="en-US" dirty="0" err="1"/>
              <a:t>Evgenia</a:t>
            </a:r>
            <a:r>
              <a:rPr lang="en-US" dirty="0"/>
              <a:t> </a:t>
            </a:r>
            <a:r>
              <a:rPr lang="en-US" dirty="0" err="1"/>
              <a:t>Papageorgiou</a:t>
            </a:r>
            <a:r>
              <a:rPr lang="en-US" dirty="0"/>
              <a:t> • </a:t>
            </a:r>
            <a:r>
              <a:rPr lang="en-US" dirty="0" err="1"/>
              <a:t>Melpomeni</a:t>
            </a:r>
            <a:r>
              <a:rPr lang="en-US" dirty="0"/>
              <a:t> </a:t>
            </a:r>
            <a:r>
              <a:rPr lang="en-US" dirty="0" err="1"/>
              <a:t>Tzioli</a:t>
            </a:r>
            <a:endParaRPr lang="el-GR" dirty="0"/>
          </a:p>
        </p:txBody>
      </p:sp>
    </p:spTree>
    <p:extLst>
      <p:ext uri="{BB962C8B-B14F-4D97-AF65-F5344CB8AC3E}">
        <p14:creationId xmlns:p14="http://schemas.microsoft.com/office/powerpoint/2010/main" val="182050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38944" y="419185"/>
            <a:ext cx="10758790" cy="646331"/>
          </a:xfrm>
          <a:prstGeom prst="rect">
            <a:avLst/>
          </a:prstGeom>
          <a:noFill/>
        </p:spPr>
        <p:txBody>
          <a:bodyPr wrap="square" rtlCol="0">
            <a:spAutoFit/>
          </a:bodyPr>
          <a:lstStyle/>
          <a:p>
            <a:pPr algn="just"/>
            <a:r>
              <a:rPr lang="en-US" sz="3600" dirty="0">
                <a:solidFill>
                  <a:schemeClr val="tx1">
                    <a:lumMod val="85000"/>
                    <a:lumOff val="15000"/>
                  </a:schemeClr>
                </a:solidFill>
                <a:latin typeface="+mj-lt"/>
                <a:cs typeface="Arial" pitchFamily="34" charset="0"/>
              </a:rPr>
              <a:t>How much time do visitors spend on a page?</a:t>
            </a:r>
          </a:p>
        </p:txBody>
      </p:sp>
      <p:pic>
        <p:nvPicPr>
          <p:cNvPr id="6" name="Εικόνα 5">
            <a:extLst>
              <a:ext uri="{FF2B5EF4-FFF2-40B4-BE49-F238E27FC236}">
                <a16:creationId xmlns="" xmlns:a16="http://schemas.microsoft.com/office/drawing/2014/main" id="{B5595850-4F76-4AA9-A28A-720096A1CC5A}"/>
              </a:ext>
            </a:extLst>
          </p:cNvPr>
          <p:cNvPicPr>
            <a:picLocks noChangeAspect="1"/>
          </p:cNvPicPr>
          <p:nvPr/>
        </p:nvPicPr>
        <p:blipFill>
          <a:blip r:embed="rId3"/>
          <a:stretch>
            <a:fillRect/>
          </a:stretch>
        </p:blipFill>
        <p:spPr>
          <a:xfrm>
            <a:off x="6162304" y="1413856"/>
            <a:ext cx="4565845" cy="5310565"/>
          </a:xfrm>
          <a:prstGeom prst="rect">
            <a:avLst/>
          </a:prstGeom>
        </p:spPr>
      </p:pic>
      <p:pic>
        <p:nvPicPr>
          <p:cNvPr id="7" name="Εικόνα 6">
            <a:extLst>
              <a:ext uri="{FF2B5EF4-FFF2-40B4-BE49-F238E27FC236}">
                <a16:creationId xmlns="" xmlns:a16="http://schemas.microsoft.com/office/drawing/2014/main" id="{49E61782-550C-49E5-A391-5E6A0B328712}"/>
              </a:ext>
            </a:extLst>
          </p:cNvPr>
          <p:cNvPicPr>
            <a:picLocks noChangeAspect="1"/>
          </p:cNvPicPr>
          <p:nvPr/>
        </p:nvPicPr>
        <p:blipFill>
          <a:blip r:embed="rId4"/>
          <a:stretch>
            <a:fillRect/>
          </a:stretch>
        </p:blipFill>
        <p:spPr>
          <a:xfrm>
            <a:off x="1964228" y="4029745"/>
            <a:ext cx="1724025" cy="942975"/>
          </a:xfrm>
          <a:prstGeom prst="rect">
            <a:avLst/>
          </a:prstGeom>
        </p:spPr>
      </p:pic>
      <p:sp>
        <p:nvSpPr>
          <p:cNvPr id="3" name="TextBox 2"/>
          <p:cNvSpPr txBox="1"/>
          <p:nvPr/>
        </p:nvSpPr>
        <p:spPr>
          <a:xfrm>
            <a:off x="2676200" y="4209563"/>
            <a:ext cx="300082" cy="369332"/>
          </a:xfrm>
          <a:prstGeom prst="rect">
            <a:avLst/>
          </a:prstGeom>
          <a:noFill/>
        </p:spPr>
        <p:txBody>
          <a:bodyPr wrap="none" rtlCol="0">
            <a:spAutoFit/>
          </a:bodyPr>
          <a:lstStyle/>
          <a:p>
            <a:r>
              <a:rPr lang="el-GR" dirty="0"/>
              <a:t>↑</a:t>
            </a:r>
          </a:p>
        </p:txBody>
      </p:sp>
      <p:sp>
        <p:nvSpPr>
          <p:cNvPr id="12" name="Θέση περιεχομένου 2">
            <a:extLst>
              <a:ext uri="{FF2B5EF4-FFF2-40B4-BE49-F238E27FC236}">
                <a16:creationId xmlns="" xmlns:a16="http://schemas.microsoft.com/office/drawing/2014/main" id="{A8E63E27-43F6-4A3B-9C90-1577D181D313}"/>
              </a:ext>
            </a:extLst>
          </p:cNvPr>
          <p:cNvSpPr txBox="1">
            <a:spLocks/>
          </p:cNvSpPr>
          <p:nvPr/>
        </p:nvSpPr>
        <p:spPr>
          <a:xfrm>
            <a:off x="1677057" y="2171754"/>
            <a:ext cx="3189880" cy="28009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Most viewed pages </a:t>
            </a:r>
            <a:r>
              <a:rPr lang="en-US" sz="1800" dirty="0">
                <a:sym typeface="Wingdings" panose="05000000000000000000" pitchFamily="2" charset="2"/>
              </a:rPr>
              <a:t></a:t>
            </a:r>
          </a:p>
          <a:p>
            <a:pPr marL="0" indent="0" algn="just">
              <a:buNone/>
            </a:pPr>
            <a:r>
              <a:rPr lang="en-US" sz="1800" dirty="0"/>
              <a:t>Avg time = </a:t>
            </a:r>
            <a:r>
              <a:rPr lang="en-US" sz="1800" dirty="0">
                <a:sym typeface="Wingdings" panose="05000000000000000000" pitchFamily="2" charset="2"/>
              </a:rPr>
              <a:t>a m</a:t>
            </a:r>
            <a:r>
              <a:rPr lang="en-US" sz="1800" dirty="0"/>
              <a:t>inute</a:t>
            </a:r>
          </a:p>
          <a:p>
            <a:pPr algn="just"/>
            <a:r>
              <a:rPr lang="en-US" sz="1800" dirty="0"/>
              <a:t>Focus on more exposure time on our pages</a:t>
            </a:r>
          </a:p>
          <a:p>
            <a:endParaRPr lang="el-GR" sz="1800" dirty="0"/>
          </a:p>
          <a:p>
            <a:endParaRPr lang="el-GR" dirty="0"/>
          </a:p>
        </p:txBody>
      </p:sp>
      <p:sp>
        <p:nvSpPr>
          <p:cNvPr id="8" name="TextBox 7">
            <a:extLst>
              <a:ext uri="{FF2B5EF4-FFF2-40B4-BE49-F238E27FC236}">
                <a16:creationId xmlns="" xmlns:a16="http://schemas.microsoft.com/office/drawing/2014/main" id="{E57450AE-2264-40CF-9443-CC0E86EEA8AD}"/>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spTree>
    <p:extLst>
      <p:ext uri="{BB962C8B-B14F-4D97-AF65-F5344CB8AC3E}">
        <p14:creationId xmlns:p14="http://schemas.microsoft.com/office/powerpoint/2010/main" val="53541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103913" y="136186"/>
            <a:ext cx="3962250" cy="2965353"/>
          </a:xfrm>
        </p:spPr>
        <p:txBody>
          <a:bodyPr>
            <a:normAutofit/>
          </a:bodyPr>
          <a:lstStyle/>
          <a:p>
            <a:pPr marL="0" indent="0">
              <a:buNone/>
            </a:pPr>
            <a:r>
              <a:rPr lang="en-US" sz="3200" dirty="0">
                <a:latin typeface="+mj-lt"/>
                <a:ea typeface="+mj-ea"/>
                <a:cs typeface="+mj-cs"/>
              </a:rPr>
              <a:t>Common landing pages</a:t>
            </a:r>
          </a:p>
          <a:p>
            <a:pPr marL="0" indent="0">
              <a:buNone/>
            </a:pPr>
            <a:r>
              <a:rPr lang="en-US" sz="1800" dirty="0"/>
              <a:t>H</a:t>
            </a:r>
            <a:r>
              <a:rPr lang="en-US" sz="1800" dirty="0" smtClean="0"/>
              <a:t>ome </a:t>
            </a:r>
            <a:r>
              <a:rPr lang="en-US" sz="1800" dirty="0"/>
              <a:t>page </a:t>
            </a:r>
            <a:r>
              <a:rPr lang="en-US" sz="1800" dirty="0" smtClean="0">
                <a:sym typeface="Wingdings" panose="05000000000000000000" pitchFamily="2" charset="2"/>
              </a:rPr>
              <a:t> </a:t>
            </a:r>
            <a:r>
              <a:rPr lang="en-US" sz="1800" dirty="0" smtClean="0"/>
              <a:t>1</a:t>
            </a:r>
            <a:r>
              <a:rPr lang="en-US" sz="1800" baseline="30000" dirty="0" smtClean="0"/>
              <a:t>st</a:t>
            </a:r>
            <a:r>
              <a:rPr lang="en-US" sz="1800" dirty="0" smtClean="0"/>
              <a:t> landing page</a:t>
            </a:r>
          </a:p>
          <a:p>
            <a:pPr marL="0" indent="0">
              <a:buNone/>
            </a:pPr>
            <a:r>
              <a:rPr lang="en-US" sz="1800" dirty="0" smtClean="0"/>
              <a:t>√ keep </a:t>
            </a:r>
            <a:r>
              <a:rPr lang="en-US" sz="1800" dirty="0"/>
              <a:t>it friendly</a:t>
            </a:r>
          </a:p>
          <a:p>
            <a:pPr marL="0" indent="0">
              <a:buNone/>
            </a:pPr>
            <a:r>
              <a:rPr lang="en-US" sz="1800" dirty="0" smtClean="0"/>
              <a:t>√ decrease its loading time </a:t>
            </a:r>
            <a:endParaRPr lang="en-US" sz="1800" dirty="0"/>
          </a:p>
          <a:p>
            <a:pPr marL="0" indent="0">
              <a:buNone/>
            </a:pPr>
            <a:endParaRPr lang="en-US" sz="1800" dirty="0"/>
          </a:p>
        </p:txBody>
      </p:sp>
      <p:pic>
        <p:nvPicPr>
          <p:cNvPr id="8" name="Εικόνα 7"/>
          <p:cNvPicPr>
            <a:picLocks noChangeAspect="1"/>
          </p:cNvPicPr>
          <p:nvPr/>
        </p:nvPicPr>
        <p:blipFill>
          <a:blip r:embed="rId3"/>
          <a:stretch>
            <a:fillRect/>
          </a:stretch>
        </p:blipFill>
        <p:spPr>
          <a:xfrm>
            <a:off x="3947148" y="0"/>
            <a:ext cx="8244852" cy="3427224"/>
          </a:xfrm>
          <a:prstGeom prst="rect">
            <a:avLst/>
          </a:prstGeom>
        </p:spPr>
      </p:pic>
      <p:pic>
        <p:nvPicPr>
          <p:cNvPr id="10" name="Εικόνα 9"/>
          <p:cNvPicPr>
            <a:picLocks noChangeAspect="1"/>
          </p:cNvPicPr>
          <p:nvPr/>
        </p:nvPicPr>
        <p:blipFill>
          <a:blip r:embed="rId4"/>
          <a:stretch>
            <a:fillRect/>
          </a:stretch>
        </p:blipFill>
        <p:spPr>
          <a:xfrm>
            <a:off x="7626477" y="3491280"/>
            <a:ext cx="4565523" cy="5182089"/>
          </a:xfrm>
          <a:prstGeom prst="rect">
            <a:avLst/>
          </a:prstGeom>
        </p:spPr>
      </p:pic>
      <p:sp>
        <p:nvSpPr>
          <p:cNvPr id="11" name="TextBox 10"/>
          <p:cNvSpPr txBox="1"/>
          <p:nvPr/>
        </p:nvSpPr>
        <p:spPr>
          <a:xfrm>
            <a:off x="2763466" y="3491280"/>
            <a:ext cx="4931107" cy="3477875"/>
          </a:xfrm>
          <a:prstGeom prst="rect">
            <a:avLst/>
          </a:prstGeom>
          <a:noFill/>
        </p:spPr>
        <p:txBody>
          <a:bodyPr wrap="square" rtlCol="0">
            <a:spAutoFit/>
          </a:bodyPr>
          <a:lstStyle/>
          <a:p>
            <a:r>
              <a:rPr lang="en-US" sz="3200" dirty="0">
                <a:latin typeface="+mj-lt"/>
                <a:ea typeface="+mj-ea"/>
                <a:cs typeface="+mj-cs"/>
              </a:rPr>
              <a:t>Common exit pages</a:t>
            </a:r>
          </a:p>
          <a:p>
            <a:endParaRPr lang="en-US" sz="2400" dirty="0" smtClean="0"/>
          </a:p>
          <a:p>
            <a:pPr marL="285750" indent="-285750">
              <a:buFont typeface="Arial" panose="020B0604020202020204" pitchFamily="34" charset="0"/>
              <a:buChar char="•"/>
            </a:pPr>
            <a:r>
              <a:rPr lang="en-US" dirty="0"/>
              <a:t>Home page </a:t>
            </a:r>
            <a:r>
              <a:rPr lang="en-US" dirty="0">
                <a:sym typeface="Wingdings" panose="05000000000000000000" pitchFamily="2" charset="2"/>
              </a:rPr>
              <a:t> </a:t>
            </a:r>
            <a:r>
              <a:rPr lang="en-US" dirty="0"/>
              <a:t>1</a:t>
            </a:r>
            <a:r>
              <a:rPr lang="en-US" baseline="30000" dirty="0"/>
              <a:t>st</a:t>
            </a:r>
            <a:r>
              <a:rPr lang="en-US" dirty="0"/>
              <a:t> </a:t>
            </a:r>
            <a:r>
              <a:rPr lang="en-US" dirty="0" smtClean="0"/>
              <a:t>exit page</a:t>
            </a:r>
          </a:p>
          <a:p>
            <a:r>
              <a:rPr lang="en-US" sz="1600" i="1" dirty="0" smtClean="0"/>
              <a:t>Users psychology</a:t>
            </a:r>
            <a:endParaRPr lang="el-GR" sz="1600" i="1" dirty="0" smtClean="0"/>
          </a:p>
          <a:p>
            <a:pPr marL="285750" indent="-285750">
              <a:buFont typeface="Arial" panose="020B0604020202020204" pitchFamily="34" charset="0"/>
              <a:buChar char="•"/>
            </a:pPr>
            <a:endParaRPr lang="el-GR" sz="1600" i="1" dirty="0"/>
          </a:p>
          <a:p>
            <a:pPr marL="285750" indent="-285750">
              <a:buFont typeface="Arial" panose="020B0604020202020204" pitchFamily="34" charset="0"/>
              <a:buChar char="•"/>
            </a:pPr>
            <a:r>
              <a:rPr lang="el-GR" dirty="0" smtClean="0"/>
              <a:t>/</a:t>
            </a:r>
            <a:r>
              <a:rPr lang="en-US" dirty="0" err="1" smtClean="0"/>
              <a:t>google+redesign</a:t>
            </a:r>
            <a:r>
              <a:rPr lang="en-US" dirty="0" smtClean="0"/>
              <a:t>/</a:t>
            </a:r>
            <a:r>
              <a:rPr lang="en-US" dirty="0" err="1" smtClean="0"/>
              <a:t>shop+by+brand</a:t>
            </a:r>
            <a:r>
              <a:rPr lang="en-US" dirty="0" smtClean="0"/>
              <a:t>/</a:t>
            </a:r>
            <a:r>
              <a:rPr lang="en-US" dirty="0" err="1" smtClean="0"/>
              <a:t>youtube</a:t>
            </a:r>
            <a:r>
              <a:rPr lang="en-US" dirty="0" smtClean="0"/>
              <a:t> </a:t>
            </a:r>
            <a:r>
              <a:rPr lang="en-US" dirty="0" smtClean="0">
                <a:sym typeface="Wingdings" panose="05000000000000000000" pitchFamily="2" charset="2"/>
              </a:rPr>
              <a:t> searchers leave this page – so interesting content may be missing  need of new content/products or page / interface optimization</a:t>
            </a:r>
            <a:endParaRPr lang="en-US" dirty="0"/>
          </a:p>
          <a:p>
            <a:pPr marL="342900" indent="-342900">
              <a:buFont typeface="Arial" panose="020B0604020202020204" pitchFamily="34" charset="0"/>
              <a:buChar char="•"/>
            </a:pPr>
            <a:endParaRPr lang="en-US" sz="2400" dirty="0"/>
          </a:p>
        </p:txBody>
      </p:sp>
      <p:sp>
        <p:nvSpPr>
          <p:cNvPr id="7" name="TextBox 6">
            <a:extLst>
              <a:ext uri="{FF2B5EF4-FFF2-40B4-BE49-F238E27FC236}">
                <a16:creationId xmlns="" xmlns:a16="http://schemas.microsoft.com/office/drawing/2014/main" id="{CDEA0B0B-77E9-49DE-8D36-67E221F15B27}"/>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spTree>
    <p:extLst>
      <p:ext uri="{BB962C8B-B14F-4D97-AF65-F5344CB8AC3E}">
        <p14:creationId xmlns:p14="http://schemas.microsoft.com/office/powerpoint/2010/main" val="1849222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98704" y="420640"/>
            <a:ext cx="6839852" cy="1326679"/>
          </a:xfrm>
        </p:spPr>
        <p:txBody>
          <a:bodyPr>
            <a:normAutofit/>
          </a:bodyPr>
          <a:lstStyle/>
          <a:p>
            <a:r>
              <a:rPr lang="en-US" sz="3200" dirty="0"/>
              <a:t>Frequently visited </a:t>
            </a:r>
            <a:r>
              <a:rPr lang="en-US" sz="3200" dirty="0" smtClean="0"/>
              <a:t>pages</a:t>
            </a:r>
            <a:endParaRPr lang="el-GR" sz="3200" dirty="0"/>
          </a:p>
        </p:txBody>
      </p:sp>
      <p:pic>
        <p:nvPicPr>
          <p:cNvPr id="4" name="Θέση περιεχομένου 3"/>
          <p:cNvPicPr>
            <a:picLocks noGrp="1" noChangeAspect="1"/>
          </p:cNvPicPr>
          <p:nvPr>
            <p:ph idx="1"/>
          </p:nvPr>
        </p:nvPicPr>
        <p:blipFill>
          <a:blip r:embed="rId3"/>
          <a:stretch>
            <a:fillRect/>
          </a:stretch>
        </p:blipFill>
        <p:spPr>
          <a:xfrm>
            <a:off x="7660767" y="2573196"/>
            <a:ext cx="3981450" cy="4010025"/>
          </a:xfrm>
          <a:prstGeom prst="rect">
            <a:avLst/>
          </a:prstGeom>
        </p:spPr>
      </p:pic>
      <p:sp>
        <p:nvSpPr>
          <p:cNvPr id="5" name="TextBox 4"/>
          <p:cNvSpPr txBox="1"/>
          <p:nvPr/>
        </p:nvSpPr>
        <p:spPr>
          <a:xfrm>
            <a:off x="298704" y="1230253"/>
            <a:ext cx="6839852" cy="1200329"/>
          </a:xfrm>
          <a:prstGeom prst="rect">
            <a:avLst/>
          </a:prstGeom>
          <a:noFill/>
        </p:spPr>
        <p:txBody>
          <a:bodyPr wrap="square" rtlCol="0">
            <a:spAutoFit/>
          </a:bodyPr>
          <a:lstStyle/>
          <a:p>
            <a:pPr algn="just"/>
            <a:r>
              <a:rPr lang="en-US" dirty="0"/>
              <a:t>Observation:</a:t>
            </a:r>
            <a:r>
              <a:rPr lang="el-GR" dirty="0"/>
              <a:t> </a:t>
            </a:r>
            <a:r>
              <a:rPr lang="en-US" dirty="0"/>
              <a:t>We can see a decrease in views of most popular </a:t>
            </a:r>
            <a:r>
              <a:rPr lang="en-US" dirty="0" smtClean="0"/>
              <a:t>pages</a:t>
            </a:r>
            <a:r>
              <a:rPr lang="el-GR" dirty="0" smtClean="0"/>
              <a:t> </a:t>
            </a:r>
            <a:r>
              <a:rPr lang="el-GR" dirty="0" smtClean="0">
                <a:sym typeface="Wingdings" panose="05000000000000000000" pitchFamily="2" charset="2"/>
              </a:rPr>
              <a:t> </a:t>
            </a:r>
            <a:r>
              <a:rPr lang="en-US" dirty="0" smtClean="0"/>
              <a:t>optimize home</a:t>
            </a:r>
            <a:r>
              <a:rPr lang="el-GR" dirty="0" smtClean="0"/>
              <a:t>, </a:t>
            </a:r>
            <a:r>
              <a:rPr lang="en-US" dirty="0" smtClean="0"/>
              <a:t>cart </a:t>
            </a:r>
            <a:r>
              <a:rPr lang="en-US" dirty="0"/>
              <a:t>&amp; </a:t>
            </a:r>
            <a:r>
              <a:rPr lang="en-US" dirty="0" smtClean="0"/>
              <a:t>add </a:t>
            </a:r>
            <a:r>
              <a:rPr lang="en-US" dirty="0"/>
              <a:t>some more modes of payment in the relevant page. </a:t>
            </a:r>
            <a:endParaRPr lang="el-GR" dirty="0" smtClean="0"/>
          </a:p>
          <a:p>
            <a:pPr algn="just"/>
            <a:r>
              <a:rPr lang="el-GR" dirty="0" smtClean="0">
                <a:sym typeface="Wingdings" panose="05000000000000000000" pitchFamily="2" charset="2"/>
              </a:rPr>
              <a:t>             </a:t>
            </a:r>
            <a:r>
              <a:rPr lang="en-US" dirty="0" smtClean="0">
                <a:sym typeface="Wingdings" panose="05000000000000000000" pitchFamily="2" charset="2"/>
              </a:rPr>
              <a:t>optimize frequent pages interface</a:t>
            </a:r>
            <a:endParaRPr lang="el-GR" dirty="0">
              <a:solidFill>
                <a:srgbClr val="FF0000"/>
              </a:solidFill>
            </a:endParaRPr>
          </a:p>
        </p:txBody>
      </p:sp>
      <p:sp>
        <p:nvSpPr>
          <p:cNvPr id="6" name="Τίτλος 1"/>
          <p:cNvSpPr txBox="1">
            <a:spLocks/>
          </p:cNvSpPr>
          <p:nvPr/>
        </p:nvSpPr>
        <p:spPr>
          <a:xfrm>
            <a:off x="7546848" y="1049"/>
            <a:ext cx="39814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Page Views</a:t>
            </a:r>
            <a:endParaRPr lang="el-GR" sz="3200" dirty="0"/>
          </a:p>
        </p:txBody>
      </p:sp>
      <p:sp>
        <p:nvSpPr>
          <p:cNvPr id="7" name="TextBox 6"/>
          <p:cNvSpPr txBox="1"/>
          <p:nvPr/>
        </p:nvSpPr>
        <p:spPr>
          <a:xfrm>
            <a:off x="7529842" y="1230253"/>
            <a:ext cx="4209288" cy="923330"/>
          </a:xfrm>
          <a:prstGeom prst="rect">
            <a:avLst/>
          </a:prstGeom>
          <a:noFill/>
        </p:spPr>
        <p:txBody>
          <a:bodyPr wrap="square" rtlCol="0">
            <a:spAutoFit/>
          </a:bodyPr>
          <a:lstStyle/>
          <a:p>
            <a:r>
              <a:rPr lang="en-US" dirty="0"/>
              <a:t>Observation: Home page </a:t>
            </a:r>
            <a:r>
              <a:rPr lang="en-US" dirty="0" smtClean="0"/>
              <a:t>views ↓</a:t>
            </a:r>
            <a:endParaRPr lang="en-US" dirty="0"/>
          </a:p>
          <a:p>
            <a:r>
              <a:rPr lang="en-US" dirty="0" smtClean="0">
                <a:sym typeface="Wingdings" panose="05000000000000000000" pitchFamily="2" charset="2"/>
              </a:rPr>
              <a:t></a:t>
            </a:r>
            <a:r>
              <a:rPr lang="en-US" dirty="0" smtClean="0"/>
              <a:t> </a:t>
            </a:r>
            <a:r>
              <a:rPr lang="en-US" dirty="0"/>
              <a:t>use of targeted keywords to optimize this metric.</a:t>
            </a:r>
            <a:endParaRPr lang="el-GR" dirty="0"/>
          </a:p>
        </p:txBody>
      </p:sp>
      <p:pic>
        <p:nvPicPr>
          <p:cNvPr id="10" name="Εικόνα 9"/>
          <p:cNvPicPr>
            <a:picLocks noChangeAspect="1"/>
          </p:cNvPicPr>
          <p:nvPr/>
        </p:nvPicPr>
        <p:blipFill>
          <a:blip r:embed="rId4"/>
          <a:stretch>
            <a:fillRect/>
          </a:stretch>
        </p:blipFill>
        <p:spPr>
          <a:xfrm>
            <a:off x="7299764" y="461899"/>
            <a:ext cx="68870" cy="6121321"/>
          </a:xfrm>
          <a:prstGeom prst="rect">
            <a:avLst/>
          </a:prstGeom>
        </p:spPr>
      </p:pic>
      <p:pic>
        <p:nvPicPr>
          <p:cNvPr id="11" name="Εικόνα 10"/>
          <p:cNvPicPr/>
          <p:nvPr/>
        </p:nvPicPr>
        <p:blipFill>
          <a:blip r:embed="rId5">
            <a:extLst>
              <a:ext uri="{28A0092B-C50C-407E-A947-70E740481C1C}">
                <a14:useLocalDpi xmlns:a14="http://schemas.microsoft.com/office/drawing/2010/main" val="0"/>
              </a:ext>
            </a:extLst>
          </a:blip>
          <a:srcRect/>
          <a:stretch>
            <a:fillRect/>
          </a:stretch>
        </p:blipFill>
        <p:spPr bwMode="auto">
          <a:xfrm>
            <a:off x="905346" y="2369679"/>
            <a:ext cx="4818147" cy="4417057"/>
          </a:xfrm>
          <a:prstGeom prst="rect">
            <a:avLst/>
          </a:prstGeom>
          <a:noFill/>
          <a:ln>
            <a:noFill/>
          </a:ln>
        </p:spPr>
      </p:pic>
    </p:spTree>
    <p:extLst>
      <p:ext uri="{BB962C8B-B14F-4D97-AF65-F5344CB8AC3E}">
        <p14:creationId xmlns:p14="http://schemas.microsoft.com/office/powerpoint/2010/main" val="63659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Τίτλος 1"/>
          <p:cNvSpPr txBox="1">
            <a:spLocks/>
          </p:cNvSpPr>
          <p:nvPr/>
        </p:nvSpPr>
        <p:spPr>
          <a:xfrm>
            <a:off x="153739" y="148237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l-GR" sz="2400" dirty="0"/>
          </a:p>
        </p:txBody>
      </p:sp>
      <p:sp>
        <p:nvSpPr>
          <p:cNvPr id="12" name="Θέση περιεχομένου 2"/>
          <p:cNvSpPr txBox="1">
            <a:spLocks/>
          </p:cNvSpPr>
          <p:nvPr/>
        </p:nvSpPr>
        <p:spPr>
          <a:xfrm>
            <a:off x="640122" y="1337629"/>
            <a:ext cx="3513535"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smtClean="0"/>
              <a:t>Organic traffic </a:t>
            </a:r>
            <a:r>
              <a:rPr lang="en-US" sz="1800" dirty="0" smtClean="0">
                <a:sym typeface="Wingdings" panose="05000000000000000000" pitchFamily="2" charset="2"/>
              </a:rPr>
              <a:t> </a:t>
            </a:r>
          </a:p>
          <a:p>
            <a:pPr marL="0" indent="0" algn="just">
              <a:buNone/>
            </a:pPr>
            <a:r>
              <a:rPr lang="en-US" sz="1800" dirty="0" smtClean="0"/>
              <a:t>a lot higher than paid traffic</a:t>
            </a:r>
          </a:p>
          <a:p>
            <a:pPr marL="0" indent="0" algn="just">
              <a:buNone/>
            </a:pPr>
            <a:endParaRPr lang="en-US" sz="1800" dirty="0"/>
          </a:p>
          <a:p>
            <a:pPr marL="0" indent="0" algn="just">
              <a:buNone/>
            </a:pPr>
            <a:r>
              <a:rPr lang="en-US" sz="1800" dirty="0" smtClean="0"/>
              <a:t>Organic Traffic </a:t>
            </a:r>
            <a:r>
              <a:rPr lang="en-US" sz="1800" dirty="0" smtClean="0">
                <a:sym typeface="Wingdings" panose="05000000000000000000" pitchFamily="2" charset="2"/>
              </a:rPr>
              <a:t> </a:t>
            </a:r>
          </a:p>
          <a:p>
            <a:pPr marL="0" indent="0" algn="just">
              <a:buNone/>
            </a:pPr>
            <a:r>
              <a:rPr lang="en-US" sz="1800" dirty="0" smtClean="0">
                <a:sym typeface="Wingdings" panose="05000000000000000000" pitchFamily="2" charset="2"/>
              </a:rPr>
              <a:t>Increases number of New Users</a:t>
            </a:r>
          </a:p>
          <a:p>
            <a:pPr marL="0" indent="0" algn="just">
              <a:buNone/>
            </a:pPr>
            <a:endParaRPr lang="en-US" sz="1800" dirty="0">
              <a:sym typeface="Wingdings" panose="05000000000000000000" pitchFamily="2" charset="2"/>
            </a:endParaRPr>
          </a:p>
          <a:p>
            <a:pPr marL="0" indent="0" algn="just">
              <a:buNone/>
            </a:pPr>
            <a:r>
              <a:rPr lang="en-US" sz="1800" dirty="0"/>
              <a:t>Organic Traffic </a:t>
            </a:r>
            <a:r>
              <a:rPr lang="el-GR" sz="1800" dirty="0" smtClean="0"/>
              <a:t>2019 </a:t>
            </a:r>
            <a:r>
              <a:rPr lang="en-US" sz="1800" dirty="0" smtClean="0">
                <a:sym typeface="Wingdings" panose="05000000000000000000" pitchFamily="2" charset="2"/>
              </a:rPr>
              <a:t>↓ </a:t>
            </a:r>
            <a:endParaRPr lang="en-US" sz="1800" dirty="0">
              <a:sym typeface="Wingdings" panose="05000000000000000000" pitchFamily="2" charset="2"/>
            </a:endParaRPr>
          </a:p>
          <a:p>
            <a:pPr marL="0" indent="0" algn="just">
              <a:buNone/>
            </a:pPr>
            <a:r>
              <a:rPr lang="en-US" sz="1800" dirty="0" smtClean="0"/>
              <a:t>Paid Traffic 2019 ↑</a:t>
            </a:r>
          </a:p>
          <a:p>
            <a:pPr marL="0" indent="0" algn="just">
              <a:buNone/>
            </a:pPr>
            <a:endParaRPr lang="en-US" sz="1800" dirty="0"/>
          </a:p>
          <a:p>
            <a:pPr marL="0" indent="0" algn="just">
              <a:buNone/>
            </a:pPr>
            <a:endParaRPr lang="el-GR" sz="1800" dirty="0"/>
          </a:p>
          <a:p>
            <a:pPr marL="0" indent="0" algn="just">
              <a:buNone/>
            </a:pPr>
            <a:endParaRPr lang="el-GR" sz="1800" dirty="0" smtClean="0"/>
          </a:p>
        </p:txBody>
      </p:sp>
      <p:sp>
        <p:nvSpPr>
          <p:cNvPr id="7" name="TextBox 6"/>
          <p:cNvSpPr txBox="1"/>
          <p:nvPr/>
        </p:nvSpPr>
        <p:spPr>
          <a:xfrm>
            <a:off x="0" y="341927"/>
            <a:ext cx="4767331" cy="923330"/>
          </a:xfrm>
          <a:prstGeom prst="rect">
            <a:avLst/>
          </a:prstGeom>
          <a:noFill/>
        </p:spPr>
        <p:txBody>
          <a:bodyPr wrap="none" rtlCol="0">
            <a:spAutoFit/>
          </a:bodyPr>
          <a:lstStyle/>
          <a:p>
            <a:r>
              <a:rPr lang="en-US" sz="3600" dirty="0">
                <a:solidFill>
                  <a:schemeClr val="tx1">
                    <a:lumMod val="85000"/>
                    <a:lumOff val="15000"/>
                  </a:schemeClr>
                </a:solidFill>
                <a:latin typeface="+mj-lt"/>
                <a:cs typeface="Arial" pitchFamily="34" charset="0"/>
              </a:rPr>
              <a:t>Organic vs. paid </a:t>
            </a:r>
            <a:r>
              <a:rPr lang="en-US" sz="3600" dirty="0" smtClean="0">
                <a:solidFill>
                  <a:schemeClr val="tx1">
                    <a:lumMod val="85000"/>
                    <a:lumOff val="15000"/>
                  </a:schemeClr>
                </a:solidFill>
                <a:latin typeface="+mj-lt"/>
                <a:cs typeface="Arial" pitchFamily="34" charset="0"/>
              </a:rPr>
              <a:t>traffic</a:t>
            </a:r>
            <a:endParaRPr lang="el-GR" sz="3600" dirty="0">
              <a:solidFill>
                <a:schemeClr val="tx1">
                  <a:lumMod val="85000"/>
                  <a:lumOff val="15000"/>
                </a:schemeClr>
              </a:solidFill>
              <a:latin typeface="+mj-lt"/>
              <a:cs typeface="Arial" pitchFamily="34" charset="0"/>
            </a:endParaRPr>
          </a:p>
          <a:p>
            <a:endParaRPr lang="el-GR" dirty="0"/>
          </a:p>
        </p:txBody>
      </p:sp>
      <p:pic>
        <p:nvPicPr>
          <p:cNvPr id="8" name="Εικόνα 7"/>
          <p:cNvPicPr>
            <a:picLocks noChangeAspect="1"/>
          </p:cNvPicPr>
          <p:nvPr/>
        </p:nvPicPr>
        <p:blipFill>
          <a:blip r:embed="rId3"/>
          <a:stretch>
            <a:fillRect/>
          </a:stretch>
        </p:blipFill>
        <p:spPr>
          <a:xfrm>
            <a:off x="5068110" y="-1047958"/>
            <a:ext cx="6643620" cy="7755100"/>
          </a:xfrm>
          <a:prstGeom prst="rect">
            <a:avLst/>
          </a:prstGeom>
        </p:spPr>
      </p:pic>
    </p:spTree>
    <p:extLst>
      <p:ext uri="{BB962C8B-B14F-4D97-AF65-F5344CB8AC3E}">
        <p14:creationId xmlns:p14="http://schemas.microsoft.com/office/powerpoint/2010/main" val="122561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71057" y="501990"/>
            <a:ext cx="10515600" cy="1325563"/>
          </a:xfrm>
        </p:spPr>
        <p:txBody>
          <a:bodyPr/>
          <a:lstStyle/>
          <a:p>
            <a:r>
              <a:rPr lang="en-US" sz="4000" dirty="0"/>
              <a:t>Session Duration by Users</a:t>
            </a:r>
            <a:endParaRPr lang="el-GR" sz="4000" dirty="0"/>
          </a:p>
        </p:txBody>
      </p:sp>
      <p:sp>
        <p:nvSpPr>
          <p:cNvPr id="3" name="Θέση περιεχομένου 2"/>
          <p:cNvSpPr>
            <a:spLocks noGrp="1"/>
          </p:cNvSpPr>
          <p:nvPr>
            <p:ph idx="1"/>
          </p:nvPr>
        </p:nvSpPr>
        <p:spPr>
          <a:xfrm>
            <a:off x="371057" y="2398940"/>
            <a:ext cx="7600126" cy="4351338"/>
          </a:xfrm>
        </p:spPr>
        <p:txBody>
          <a:bodyPr/>
          <a:lstStyle/>
          <a:p>
            <a:pPr algn="just"/>
            <a:r>
              <a:rPr lang="en-US" sz="2400" dirty="0"/>
              <a:t>Most of </a:t>
            </a:r>
            <a:r>
              <a:rPr lang="en-US" sz="2400" dirty="0" smtClean="0"/>
              <a:t>visitors </a:t>
            </a:r>
            <a:r>
              <a:rPr lang="en-US" sz="2400" dirty="0"/>
              <a:t>spend only a few seconds or </a:t>
            </a:r>
            <a:r>
              <a:rPr lang="en-US" sz="2400" dirty="0" smtClean="0"/>
              <a:t>bounce. </a:t>
            </a:r>
            <a:endParaRPr lang="en-US" sz="2400" dirty="0"/>
          </a:p>
          <a:p>
            <a:pPr algn="just"/>
            <a:endParaRPr lang="en-US" sz="2400" dirty="0"/>
          </a:p>
          <a:p>
            <a:pPr algn="just"/>
            <a:r>
              <a:rPr lang="en-US" sz="2400" dirty="0" smtClean="0"/>
              <a:t>May mean </a:t>
            </a:r>
            <a:r>
              <a:rPr lang="en-US" sz="2400" dirty="0"/>
              <a:t>that </a:t>
            </a:r>
            <a:r>
              <a:rPr lang="en-US" sz="2400" dirty="0" smtClean="0"/>
              <a:t>users </a:t>
            </a:r>
            <a:r>
              <a:rPr lang="en-US" sz="2400" dirty="0"/>
              <a:t>that reach us don’t find any interest in our </a:t>
            </a:r>
            <a:r>
              <a:rPr lang="en-US" sz="2400" dirty="0" smtClean="0"/>
              <a:t>website</a:t>
            </a:r>
            <a:endParaRPr lang="el-GR" sz="2400" dirty="0"/>
          </a:p>
        </p:txBody>
      </p:sp>
      <p:pic>
        <p:nvPicPr>
          <p:cNvPr id="4" name="Εικόνα 3"/>
          <p:cNvPicPr>
            <a:picLocks noChangeAspect="1"/>
          </p:cNvPicPr>
          <p:nvPr/>
        </p:nvPicPr>
        <p:blipFill>
          <a:blip r:embed="rId3"/>
          <a:stretch>
            <a:fillRect/>
          </a:stretch>
        </p:blipFill>
        <p:spPr>
          <a:xfrm>
            <a:off x="8549515" y="69573"/>
            <a:ext cx="2905125" cy="6686550"/>
          </a:xfrm>
          <a:prstGeom prst="rect">
            <a:avLst/>
          </a:prstGeom>
        </p:spPr>
      </p:pic>
      <p:sp>
        <p:nvSpPr>
          <p:cNvPr id="5" name="TextBox 4">
            <a:extLst>
              <a:ext uri="{FF2B5EF4-FFF2-40B4-BE49-F238E27FC236}">
                <a16:creationId xmlns="" xmlns:a16="http://schemas.microsoft.com/office/drawing/2014/main" id="{E57450AE-2264-40CF-9443-CC0E86EEA8AD}"/>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spTree>
    <p:extLst>
      <p:ext uri="{BB962C8B-B14F-4D97-AF65-F5344CB8AC3E}">
        <p14:creationId xmlns:p14="http://schemas.microsoft.com/office/powerpoint/2010/main" val="340840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a:xfrm>
            <a:off x="224853" y="171144"/>
            <a:ext cx="5240994" cy="1325563"/>
          </a:xfrm>
        </p:spPr>
        <p:txBody>
          <a:bodyPr/>
          <a:lstStyle/>
          <a:p>
            <a:r>
              <a:rPr lang="en-US" sz="4000" dirty="0"/>
              <a:t>What is our conversion rate? </a:t>
            </a:r>
          </a:p>
        </p:txBody>
      </p:sp>
      <p:sp>
        <p:nvSpPr>
          <p:cNvPr id="3" name="Θέση περιεχομένου 2"/>
          <p:cNvSpPr>
            <a:spLocks noGrp="1"/>
          </p:cNvSpPr>
          <p:nvPr>
            <p:ph sz="half" idx="1"/>
          </p:nvPr>
        </p:nvSpPr>
        <p:spPr>
          <a:xfrm>
            <a:off x="128761" y="1916349"/>
            <a:ext cx="4939866" cy="4572319"/>
          </a:xfrm>
        </p:spPr>
        <p:txBody>
          <a:bodyPr>
            <a:normAutofit lnSpcReduction="10000"/>
          </a:bodyPr>
          <a:lstStyle/>
          <a:p>
            <a:pPr algn="just"/>
            <a:r>
              <a:rPr lang="en-US" sz="1900" dirty="0"/>
              <a:t>The bigger the better.</a:t>
            </a:r>
          </a:p>
          <a:p>
            <a:pPr algn="just"/>
            <a:r>
              <a:rPr lang="en-US" sz="1900" dirty="0"/>
              <a:t>The general picture </a:t>
            </a:r>
            <a:r>
              <a:rPr lang="en-US" sz="1900" dirty="0">
                <a:sym typeface="Wingdings" panose="05000000000000000000" pitchFamily="2" charset="2"/>
              </a:rPr>
              <a:t> </a:t>
            </a:r>
            <a:r>
              <a:rPr lang="en-US" sz="1900" dirty="0"/>
              <a:t>pages already returning conversion rates in 2018, these also produced conversions in 2019, in a little bit higher rate.</a:t>
            </a:r>
          </a:p>
          <a:p>
            <a:pPr algn="just"/>
            <a:r>
              <a:rPr lang="en-US" sz="1900" dirty="0"/>
              <a:t>In general ↓ in number of completions </a:t>
            </a:r>
            <a:r>
              <a:rPr lang="en-US" sz="1900" dirty="0">
                <a:sym typeface="Wingdings" panose="05000000000000000000" pitchFamily="2" charset="2"/>
              </a:rPr>
              <a:t> </a:t>
            </a:r>
            <a:r>
              <a:rPr lang="en-US" sz="1900" dirty="0"/>
              <a:t>measure for action should be taken.  </a:t>
            </a:r>
            <a:endParaRPr lang="en-US" sz="1900" dirty="0" smtClean="0"/>
          </a:p>
          <a:p>
            <a:pPr marL="0" indent="0" algn="just">
              <a:buNone/>
            </a:pPr>
            <a:r>
              <a:rPr lang="en-US" sz="1500" dirty="0" smtClean="0"/>
              <a:t>(</a:t>
            </a:r>
            <a:r>
              <a:rPr lang="el-GR" sz="1500" dirty="0" err="1"/>
              <a:t>conversion</a:t>
            </a:r>
            <a:r>
              <a:rPr lang="el-GR" sz="1500" dirty="0"/>
              <a:t> </a:t>
            </a:r>
            <a:r>
              <a:rPr lang="el-GR" sz="1500" dirty="0" err="1"/>
              <a:t>rate</a:t>
            </a:r>
            <a:r>
              <a:rPr lang="el-GR" sz="1500" dirty="0"/>
              <a:t> </a:t>
            </a:r>
            <a:r>
              <a:rPr lang="el-GR" sz="1500" dirty="0" err="1"/>
              <a:t>optimization</a:t>
            </a:r>
            <a:r>
              <a:rPr lang="el-GR" sz="1500" dirty="0"/>
              <a:t> </a:t>
            </a:r>
            <a:r>
              <a:rPr lang="el-GR" sz="1500" dirty="0" err="1"/>
              <a:t>strategy</a:t>
            </a:r>
            <a:r>
              <a:rPr lang="en-US" sz="1500" dirty="0"/>
              <a:t>, o</a:t>
            </a:r>
            <a:r>
              <a:rPr lang="el-GR" sz="1500" dirty="0" err="1"/>
              <a:t>ptimize</a:t>
            </a:r>
            <a:r>
              <a:rPr lang="el-GR" sz="1500" dirty="0"/>
              <a:t> </a:t>
            </a:r>
            <a:r>
              <a:rPr lang="el-GR" sz="1500" dirty="0" err="1"/>
              <a:t>our</a:t>
            </a:r>
            <a:r>
              <a:rPr lang="el-GR" sz="1500" dirty="0"/>
              <a:t> </a:t>
            </a:r>
            <a:r>
              <a:rPr lang="en-US" sz="1500" dirty="0"/>
              <a:t>mediums to complete conversions, test our site step-by-step, optimize its design, SEO, examine the offers, campaigns, offer guarantee on some products, provide high speed)</a:t>
            </a:r>
          </a:p>
          <a:p>
            <a:pPr algn="just"/>
            <a:r>
              <a:rPr lang="en-US" sz="1900" dirty="0"/>
              <a:t>Google &amp; other referrals </a:t>
            </a:r>
            <a:r>
              <a:rPr lang="en-US" sz="1900" dirty="0">
                <a:sym typeface="Wingdings" panose="05000000000000000000" pitchFamily="2" charset="2"/>
              </a:rPr>
              <a:t> </a:t>
            </a:r>
            <a:r>
              <a:rPr lang="en-US" sz="1900" dirty="0"/>
              <a:t>mediums we should mostly focus on to take actions &amp; gain visits &amp; conversions.</a:t>
            </a:r>
            <a:r>
              <a:rPr lang="en-US" sz="2700" dirty="0"/>
              <a:t> </a:t>
            </a:r>
            <a:endParaRPr lang="el-GR" sz="2700" dirty="0"/>
          </a:p>
          <a:p>
            <a:pPr marL="0" indent="0" algn="just">
              <a:buNone/>
            </a:pPr>
            <a:r>
              <a:rPr lang="el-GR" sz="1000" i="1" u="sng" dirty="0">
                <a:hlinkClick r:id="rId3"/>
              </a:rPr>
              <a:t>https://www.spinutech.com/webres/Image/digital-marketing/articles/7-website-analytics-that-matter-most-infographic.png</a:t>
            </a:r>
            <a:endParaRPr lang="el-GR" sz="1000" i="1" dirty="0"/>
          </a:p>
        </p:txBody>
      </p:sp>
      <p:sp>
        <p:nvSpPr>
          <p:cNvPr id="6" name="TextBox 5">
            <a:extLst>
              <a:ext uri="{FF2B5EF4-FFF2-40B4-BE49-F238E27FC236}">
                <a16:creationId xmlns="" xmlns:a16="http://schemas.microsoft.com/office/drawing/2014/main" id="{09C3BF2C-0ABD-4141-B4DD-F4D6689A311B}"/>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pic>
        <p:nvPicPr>
          <p:cNvPr id="7" name="Εικόνα 6">
            <a:extLst>
              <a:ext uri="{FF2B5EF4-FFF2-40B4-BE49-F238E27FC236}">
                <a16:creationId xmlns="" xmlns:a16="http://schemas.microsoft.com/office/drawing/2014/main" id="{3D6F3178-B134-4FF9-93C0-931FDB1ED047}"/>
              </a:ext>
            </a:extLst>
          </p:cNvPr>
          <p:cNvPicPr>
            <a:picLocks noChangeAspect="1"/>
          </p:cNvPicPr>
          <p:nvPr/>
        </p:nvPicPr>
        <p:blipFill>
          <a:blip r:embed="rId4"/>
          <a:stretch>
            <a:fillRect/>
          </a:stretch>
        </p:blipFill>
        <p:spPr>
          <a:xfrm>
            <a:off x="8929740" y="1651379"/>
            <a:ext cx="3102843" cy="4731632"/>
          </a:xfrm>
          <a:prstGeom prst="rect">
            <a:avLst/>
          </a:prstGeom>
        </p:spPr>
      </p:pic>
      <p:pic>
        <p:nvPicPr>
          <p:cNvPr id="8" name="Εικόνα 7">
            <a:extLst>
              <a:ext uri="{FF2B5EF4-FFF2-40B4-BE49-F238E27FC236}">
                <a16:creationId xmlns="" xmlns:a16="http://schemas.microsoft.com/office/drawing/2014/main" id="{BEABE55A-7533-4F1B-920A-869B229B4016}"/>
              </a:ext>
            </a:extLst>
          </p:cNvPr>
          <p:cNvPicPr>
            <a:picLocks noChangeAspect="1"/>
          </p:cNvPicPr>
          <p:nvPr/>
        </p:nvPicPr>
        <p:blipFill>
          <a:blip r:embed="rId5"/>
          <a:stretch>
            <a:fillRect/>
          </a:stretch>
        </p:blipFill>
        <p:spPr>
          <a:xfrm>
            <a:off x="5310205" y="1651379"/>
            <a:ext cx="3108275" cy="4698934"/>
          </a:xfrm>
          <a:prstGeom prst="rect">
            <a:avLst/>
          </a:prstGeom>
        </p:spPr>
      </p:pic>
      <p:pic>
        <p:nvPicPr>
          <p:cNvPr id="9" name="Εικόνα 8">
            <a:extLst>
              <a:ext uri="{FF2B5EF4-FFF2-40B4-BE49-F238E27FC236}">
                <a16:creationId xmlns="" xmlns:a16="http://schemas.microsoft.com/office/drawing/2014/main" id="{5E245845-AFA0-4D4A-8EF6-DD8529CC5CC6}"/>
              </a:ext>
            </a:extLst>
          </p:cNvPr>
          <p:cNvPicPr>
            <a:picLocks noChangeAspect="1"/>
          </p:cNvPicPr>
          <p:nvPr/>
        </p:nvPicPr>
        <p:blipFill>
          <a:blip r:embed="rId6"/>
          <a:stretch>
            <a:fillRect/>
          </a:stretch>
        </p:blipFill>
        <p:spPr>
          <a:xfrm>
            <a:off x="5672071" y="16609"/>
            <a:ext cx="6052118" cy="1580314"/>
          </a:xfrm>
          <a:prstGeom prst="rect">
            <a:avLst/>
          </a:prstGeom>
        </p:spPr>
      </p:pic>
    </p:spTree>
    <p:extLst>
      <p:ext uri="{BB962C8B-B14F-4D97-AF65-F5344CB8AC3E}">
        <p14:creationId xmlns:p14="http://schemas.microsoft.com/office/powerpoint/2010/main" val="3842698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0"/>
          </p:nvPr>
        </p:nvSpPr>
        <p:spPr>
          <a:xfrm>
            <a:off x="323529" y="604753"/>
            <a:ext cx="11573197" cy="724247"/>
          </a:xfrm>
        </p:spPr>
        <p:txBody>
          <a:bodyPr/>
          <a:lstStyle/>
          <a:p>
            <a:r>
              <a:rPr lang="en-US" dirty="0" smtClean="0"/>
              <a:t>B. Correlation </a:t>
            </a:r>
            <a:r>
              <a:rPr lang="en-US" dirty="0"/>
              <a:t>&amp; Significance Testing</a:t>
            </a:r>
            <a:endParaRPr lang="el-GR" dirty="0"/>
          </a:p>
        </p:txBody>
      </p:sp>
      <p:graphicFrame>
        <p:nvGraphicFramePr>
          <p:cNvPr id="8" name="Πίνακας 7"/>
          <p:cNvGraphicFramePr>
            <a:graphicFrameLocks noGrp="1"/>
          </p:cNvGraphicFramePr>
          <p:nvPr>
            <p:extLst>
              <p:ext uri="{D42A27DB-BD31-4B8C-83A1-F6EECF244321}">
                <p14:modId xmlns:p14="http://schemas.microsoft.com/office/powerpoint/2010/main" val="3214104069"/>
              </p:ext>
            </p:extLst>
          </p:nvPr>
        </p:nvGraphicFramePr>
        <p:xfrm>
          <a:off x="1215957" y="1524066"/>
          <a:ext cx="9727660" cy="5314479"/>
        </p:xfrm>
        <a:graphic>
          <a:graphicData uri="http://schemas.openxmlformats.org/drawingml/2006/table">
            <a:tbl>
              <a:tblPr/>
              <a:tblGrid>
                <a:gridCol w="2694562">
                  <a:extLst>
                    <a:ext uri="{9D8B030D-6E8A-4147-A177-3AD203B41FA5}">
                      <a16:colId xmlns="" xmlns:a16="http://schemas.microsoft.com/office/drawing/2014/main" val="20000"/>
                    </a:ext>
                  </a:extLst>
                </a:gridCol>
                <a:gridCol w="2577830">
                  <a:extLst>
                    <a:ext uri="{9D8B030D-6E8A-4147-A177-3AD203B41FA5}">
                      <a16:colId xmlns="" xmlns:a16="http://schemas.microsoft.com/office/drawing/2014/main" val="20001"/>
                    </a:ext>
                  </a:extLst>
                </a:gridCol>
                <a:gridCol w="2733472">
                  <a:extLst>
                    <a:ext uri="{9D8B030D-6E8A-4147-A177-3AD203B41FA5}">
                      <a16:colId xmlns="" xmlns:a16="http://schemas.microsoft.com/office/drawing/2014/main" val="20002"/>
                    </a:ext>
                  </a:extLst>
                </a:gridCol>
                <a:gridCol w="1721796">
                  <a:extLst>
                    <a:ext uri="{9D8B030D-6E8A-4147-A177-3AD203B41FA5}">
                      <a16:colId xmlns="" xmlns:a16="http://schemas.microsoft.com/office/drawing/2014/main" val="20003"/>
                    </a:ext>
                  </a:extLst>
                </a:gridCol>
              </a:tblGrid>
              <a:tr h="189189">
                <a:tc>
                  <a:txBody>
                    <a:bodyPr/>
                    <a:lstStyle/>
                    <a:p>
                      <a:pPr algn="ctr" rtl="0" fontAlgn="ctr"/>
                      <a:r>
                        <a:rPr lang="en-US" sz="1200" b="1" dirty="0">
                          <a:effectLst/>
                        </a:rPr>
                        <a:t>Test Name</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2">
                  <a:txBody>
                    <a:bodyPr/>
                    <a:lstStyle/>
                    <a:p>
                      <a:pPr algn="ctr" rtl="0" fontAlgn="ctr"/>
                      <a:r>
                        <a:rPr lang="en-US" sz="1200" b="1" dirty="0">
                          <a:effectLst/>
                        </a:rPr>
                        <a:t>Tested Variables</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l-GR"/>
                    </a:p>
                  </a:txBody>
                  <a:tcPr/>
                </a:tc>
                <a:tc>
                  <a:txBody>
                    <a:bodyPr/>
                    <a:lstStyle/>
                    <a:p>
                      <a:pPr algn="ctr" rtl="0" fontAlgn="ctr"/>
                      <a:r>
                        <a:rPr lang="en-US" sz="1200" b="1" dirty="0">
                          <a:effectLst/>
                        </a:rPr>
                        <a:t>Result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426829">
                <a:tc>
                  <a:txBody>
                    <a:bodyPr/>
                    <a:lstStyle/>
                    <a:p>
                      <a:pPr algn="ctr" rtl="0" fontAlgn="ctr"/>
                      <a:r>
                        <a:rPr lang="en-US" sz="1200">
                          <a:effectLst/>
                        </a:rPr>
                        <a:t>Bounce Rate 2018 vs 2019</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2018 Bounce Rate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dirty="0">
                          <a:effectLst/>
                        </a:rPr>
                        <a:t>2019 Bounce Rate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solidFill>
                            <a:srgbClr val="000000"/>
                          </a:solidFill>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359923">
                <a:tc>
                  <a:txBody>
                    <a:bodyPr/>
                    <a:lstStyle/>
                    <a:p>
                      <a:pPr algn="ctr" rtl="0" fontAlgn="ctr"/>
                      <a:r>
                        <a:rPr lang="en-US" sz="1200">
                          <a:effectLst/>
                        </a:rPr>
                        <a:t>Female Vs Male Revenue</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Female Revenue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Male Revenue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Not 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378377">
                <a:tc>
                  <a:txBody>
                    <a:bodyPr/>
                    <a:lstStyle/>
                    <a:p>
                      <a:pPr algn="ctr" rtl="0" fontAlgn="ctr"/>
                      <a:r>
                        <a:rPr lang="en-US" sz="1200">
                          <a:effectLst/>
                        </a:rPr>
                        <a:t>Gender Bounce Rate</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Female Bounce Rate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Male Bounce Rate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378377">
                <a:tc>
                  <a:txBody>
                    <a:bodyPr/>
                    <a:lstStyle/>
                    <a:p>
                      <a:pPr algn="ctr" rtl="0" fontAlgn="ctr"/>
                      <a:r>
                        <a:rPr lang="en-US" sz="1200">
                          <a:effectLst/>
                        </a:rPr>
                        <a:t>Gender Conversion Rate</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Female Conversion Rate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Male Conversion Rate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Not 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332744">
                <a:tc>
                  <a:txBody>
                    <a:bodyPr/>
                    <a:lstStyle/>
                    <a:p>
                      <a:pPr algn="ctr" rtl="0" fontAlgn="ctr"/>
                      <a:r>
                        <a:rPr lang="en-US" sz="1200">
                          <a:effectLst/>
                        </a:rPr>
                        <a:t>Gender Users</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Female Users</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Male Users</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5"/>
                  </a:ext>
                </a:extLst>
              </a:tr>
              <a:tr h="378377">
                <a:tc>
                  <a:txBody>
                    <a:bodyPr/>
                    <a:lstStyle/>
                    <a:p>
                      <a:pPr algn="ctr" rtl="0" fontAlgn="ctr"/>
                      <a:r>
                        <a:rPr lang="en-US" sz="1200">
                          <a:effectLst/>
                        </a:rPr>
                        <a:t>New Vs Returning Sessions</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New User Sessions</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Returning User Sessions</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6"/>
                  </a:ext>
                </a:extLst>
              </a:tr>
              <a:tr h="565206">
                <a:tc>
                  <a:txBody>
                    <a:bodyPr/>
                    <a:lstStyle/>
                    <a:p>
                      <a:pPr algn="ctr" rtl="0" fontAlgn="ctr"/>
                      <a:r>
                        <a:rPr lang="en-US" sz="1200" dirty="0">
                          <a:effectLst/>
                        </a:rPr>
                        <a:t>New Vs Returning Users Avg Session Duration</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fr-FR" sz="1200">
                          <a:effectLst/>
                        </a:rPr>
                        <a:t>New User Avg Session Duration</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dirty="0">
                          <a:effectLst/>
                        </a:rPr>
                        <a:t>Returning User Avg Session Duration</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7"/>
                  </a:ext>
                </a:extLst>
              </a:tr>
              <a:tr h="418289">
                <a:tc>
                  <a:txBody>
                    <a:bodyPr/>
                    <a:lstStyle/>
                    <a:p>
                      <a:pPr algn="ctr" rtl="0" fontAlgn="ctr"/>
                      <a:r>
                        <a:rPr lang="en-US" sz="1200" dirty="0">
                          <a:effectLst/>
                        </a:rPr>
                        <a:t>New Vs Returning Users Bounce</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New Users Bounce Rate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Returning Users Bounce Rate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8"/>
                  </a:ext>
                </a:extLst>
              </a:tr>
              <a:tr h="378377">
                <a:tc>
                  <a:txBody>
                    <a:bodyPr/>
                    <a:lstStyle/>
                    <a:p>
                      <a:pPr algn="ctr" rtl="0" fontAlgn="ctr"/>
                      <a:r>
                        <a:rPr lang="en-US" sz="1200">
                          <a:effectLst/>
                        </a:rPr>
                        <a:t>New Vs Returning Users Revenue</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New Users Revenue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Returning Users Revenue</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Not 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9"/>
                  </a:ext>
                </a:extLst>
              </a:tr>
              <a:tr h="438747">
                <a:tc>
                  <a:txBody>
                    <a:bodyPr/>
                    <a:lstStyle/>
                    <a:p>
                      <a:pPr algn="ctr" rtl="0" fontAlgn="ctr"/>
                      <a:r>
                        <a:rPr lang="en-US" sz="1200">
                          <a:effectLst/>
                        </a:rPr>
                        <a:t>Organic vs Paid Session Duration</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Organic Session Duration</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Paid Session Duration</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10"/>
                  </a:ext>
                </a:extLst>
              </a:tr>
              <a:tr h="379378">
                <a:tc>
                  <a:txBody>
                    <a:bodyPr/>
                    <a:lstStyle/>
                    <a:p>
                      <a:pPr algn="ctr" rtl="0" fontAlgn="ctr"/>
                      <a:r>
                        <a:rPr lang="fr-FR" sz="1200">
                          <a:effectLst/>
                        </a:rPr>
                        <a:t>Page views 2018 vs 2019</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Page views 2018</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Page views 2019</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11"/>
                  </a:ext>
                </a:extLst>
              </a:tr>
              <a:tr h="378377">
                <a:tc>
                  <a:txBody>
                    <a:bodyPr/>
                    <a:lstStyle/>
                    <a:p>
                      <a:pPr algn="ctr" rtl="0" fontAlgn="ctr"/>
                      <a:r>
                        <a:rPr lang="nl-NL" sz="1200">
                          <a:effectLst/>
                        </a:rPr>
                        <a:t>Site Speed 2018 vs 2019</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dirty="0">
                          <a:effectLst/>
                        </a:rPr>
                        <a:t>Avg. Page Load Time (sec) 2018</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dirty="0">
                          <a:effectLst/>
                        </a:rPr>
                        <a:t>Avg. Page Load Time (sec) 2019</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20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12"/>
                  </a:ext>
                </a:extLst>
              </a:tr>
              <a:tr h="312289">
                <a:tc>
                  <a:txBody>
                    <a:bodyPr/>
                    <a:lstStyle/>
                    <a:p>
                      <a:pPr algn="ctr" rtl="0" fontAlgn="ctr"/>
                      <a:r>
                        <a:rPr lang="en-US" sz="1200" dirty="0">
                          <a:effectLst/>
                        </a:rPr>
                        <a:t>Users 2018 vs 2019</a:t>
                      </a:r>
                    </a:p>
                  </a:txBody>
                  <a:tcPr marL="19707" marR="19707" marT="0" marB="0" anchor="ctr">
                    <a:lnL w="19050"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1200">
                          <a:effectLst/>
                        </a:rPr>
                        <a:t>Users 2018</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1200">
                          <a:effectLst/>
                        </a:rPr>
                        <a:t>Users 2018</a:t>
                      </a:r>
                    </a:p>
                  </a:txBody>
                  <a:tcPr marL="19707" marR="19707"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ctr"/>
                      <a:r>
                        <a:rPr lang="en-US" sz="1200" dirty="0">
                          <a:effectLst/>
                        </a:rPr>
                        <a:t>Significant</a:t>
                      </a:r>
                    </a:p>
                  </a:txBody>
                  <a:tcPr marL="19707" marR="19707" marT="0" marB="0" anchor="ctr">
                    <a:lnL w="9525" cap="flat" cmpd="sng" algn="ctr">
                      <a:solidFill>
                        <a:srgbClr val="CCCCCC"/>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145007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0"/>
          </p:nvPr>
        </p:nvSpPr>
        <p:spPr>
          <a:xfrm>
            <a:off x="-710119" y="435118"/>
            <a:ext cx="4979623" cy="1763332"/>
          </a:xfrm>
        </p:spPr>
        <p:txBody>
          <a:bodyPr/>
          <a:lstStyle/>
          <a:p>
            <a:r>
              <a:rPr lang="en-US" dirty="0" smtClean="0"/>
              <a:t>Hypothesis</a:t>
            </a:r>
            <a:endParaRPr lang="el-GR" dirty="0" smtClean="0"/>
          </a:p>
          <a:p>
            <a:r>
              <a:rPr lang="en-US" dirty="0" smtClean="0"/>
              <a:t> </a:t>
            </a:r>
            <a:r>
              <a:rPr lang="en-US" dirty="0"/>
              <a:t>1</a:t>
            </a:r>
          </a:p>
          <a:p>
            <a:r>
              <a:rPr lang="en-US" sz="2000" dirty="0" smtClean="0"/>
              <a:t>Organic Views are not </a:t>
            </a:r>
            <a:r>
              <a:rPr lang="en-US" sz="2000" dirty="0"/>
              <a:t>related </a:t>
            </a:r>
            <a:endParaRPr lang="el-GR" sz="2000" dirty="0" smtClean="0"/>
          </a:p>
          <a:p>
            <a:r>
              <a:rPr lang="en-US" sz="2000" dirty="0" smtClean="0"/>
              <a:t>to Paid.</a:t>
            </a:r>
            <a:endParaRPr lang="el-GR" sz="2000" dirty="0"/>
          </a:p>
        </p:txBody>
      </p:sp>
      <p:sp>
        <p:nvSpPr>
          <p:cNvPr id="5" name="TextBox 4"/>
          <p:cNvSpPr txBox="1"/>
          <p:nvPr/>
        </p:nvSpPr>
        <p:spPr>
          <a:xfrm>
            <a:off x="0" y="2811295"/>
            <a:ext cx="3453319"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Why? </a:t>
            </a:r>
            <a:r>
              <a:rPr lang="en-US" dirty="0" smtClean="0">
                <a:sym typeface="Wingdings" panose="05000000000000000000" pitchFamily="2" charset="2"/>
              </a:rPr>
              <a:t> Do </a:t>
            </a:r>
            <a:r>
              <a:rPr lang="en-US" dirty="0" smtClean="0"/>
              <a:t>visitors coming from </a:t>
            </a:r>
            <a:r>
              <a:rPr lang="en-US" dirty="0"/>
              <a:t>a search engine have any correlation with paid page </a:t>
            </a:r>
            <a:r>
              <a:rPr lang="en-US" dirty="0" smtClean="0"/>
              <a:t>views?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Positively related:</a:t>
            </a:r>
          </a:p>
          <a:p>
            <a:r>
              <a:rPr lang="en-US" dirty="0" smtClean="0"/>
              <a:t>     Paid </a:t>
            </a:r>
            <a:r>
              <a:rPr lang="en-US" dirty="0"/>
              <a:t>Page Views </a:t>
            </a:r>
            <a:r>
              <a:rPr lang="en-US" dirty="0" smtClean="0"/>
              <a:t>↑</a:t>
            </a:r>
          </a:p>
          <a:p>
            <a:r>
              <a:rPr lang="en-US" dirty="0" smtClean="0"/>
              <a:t>     Organic </a:t>
            </a:r>
            <a:r>
              <a:rPr lang="en-US" dirty="0"/>
              <a:t>Page </a:t>
            </a:r>
            <a:r>
              <a:rPr lang="en-US" dirty="0" smtClean="0"/>
              <a:t>Views↑</a:t>
            </a:r>
            <a:endParaRPr lang="el-GR" dirty="0" smtClean="0"/>
          </a:p>
          <a:p>
            <a:endParaRPr lang="el-GR" dirty="0"/>
          </a:p>
          <a:p>
            <a:pPr marL="285750" indent="-285750">
              <a:buFont typeface="Arial" panose="020B0604020202020204" pitchFamily="34" charset="0"/>
              <a:buChar char="•"/>
            </a:pPr>
            <a:endParaRPr lang="el-GR" dirty="0"/>
          </a:p>
        </p:txBody>
      </p:sp>
      <p:pic>
        <p:nvPicPr>
          <p:cNvPr id="7" name="Εικόνα 6"/>
          <p:cNvPicPr>
            <a:picLocks noChangeAspect="1"/>
          </p:cNvPicPr>
          <p:nvPr/>
        </p:nvPicPr>
        <p:blipFill>
          <a:blip r:embed="rId3"/>
          <a:stretch>
            <a:fillRect/>
          </a:stretch>
        </p:blipFill>
        <p:spPr>
          <a:xfrm>
            <a:off x="3540868" y="70320"/>
            <a:ext cx="8774144" cy="6787680"/>
          </a:xfrm>
          <a:prstGeom prst="rect">
            <a:avLst/>
          </a:prstGeom>
        </p:spPr>
      </p:pic>
    </p:spTree>
    <p:extLst>
      <p:ext uri="{BB962C8B-B14F-4D97-AF65-F5344CB8AC3E}">
        <p14:creationId xmlns:p14="http://schemas.microsoft.com/office/powerpoint/2010/main" val="154556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3529" y="526935"/>
            <a:ext cx="11573197" cy="724247"/>
          </a:xfrm>
          <a:prstGeom prst="rect">
            <a:avLst/>
          </a:prstGeom>
        </p:spPr>
        <p:txBody>
          <a:bodyPr/>
          <a:lstStyle/>
          <a:p>
            <a:r>
              <a:rPr lang="en-US" dirty="0" smtClean="0"/>
              <a:t>Proposal</a:t>
            </a:r>
            <a:r>
              <a:rPr lang="en-US" dirty="0"/>
              <a:t>s</a:t>
            </a:r>
            <a:r>
              <a:rPr lang="en-US" dirty="0" smtClean="0"/>
              <a:t> </a:t>
            </a:r>
            <a:r>
              <a:rPr lang="en-US" sz="1800" dirty="0"/>
              <a:t>Hypothesis 1</a:t>
            </a:r>
          </a:p>
        </p:txBody>
      </p:sp>
      <p:sp>
        <p:nvSpPr>
          <p:cNvPr id="4" name="Isosceles Triangle 9">
            <a:extLst>
              <a:ext uri="{FF2B5EF4-FFF2-40B4-BE49-F238E27FC236}">
                <a16:creationId xmlns="" xmlns:a16="http://schemas.microsoft.com/office/drawing/2014/main" id="{DA3E656D-0811-4C0E-8F8A-38D1F8E80C96}"/>
              </a:ext>
            </a:extLst>
          </p:cNvPr>
          <p:cNvSpPr/>
          <p:nvPr/>
        </p:nvSpPr>
        <p:spPr>
          <a:xfrm rot="16200000">
            <a:off x="3495322" y="3649570"/>
            <a:ext cx="698477"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10">
            <a:extLst>
              <a:ext uri="{FF2B5EF4-FFF2-40B4-BE49-F238E27FC236}">
                <a16:creationId xmlns="" xmlns:a16="http://schemas.microsoft.com/office/drawing/2014/main" id="{5C766702-86C4-4416-AA07-C440A6E5D3E4}"/>
              </a:ext>
            </a:extLst>
          </p:cNvPr>
          <p:cNvSpPr/>
          <p:nvPr/>
        </p:nvSpPr>
        <p:spPr>
          <a:xfrm rot="5400000">
            <a:off x="8027966" y="3649570"/>
            <a:ext cx="698476"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TextBox 20">
            <a:extLst>
              <a:ext uri="{FF2B5EF4-FFF2-40B4-BE49-F238E27FC236}">
                <a16:creationId xmlns="" xmlns:a16="http://schemas.microsoft.com/office/drawing/2014/main" id="{089B5186-F949-46E8-8013-9EF237E82C05}"/>
              </a:ext>
            </a:extLst>
          </p:cNvPr>
          <p:cNvSpPr txBox="1"/>
          <p:nvPr/>
        </p:nvSpPr>
        <p:spPr>
          <a:xfrm>
            <a:off x="8807815" y="1946602"/>
            <a:ext cx="325962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Bidding on search queries can affect the broader market around those searches by shifting searcher demand, incentivizing (or de-incentivizing) content creation, </a:t>
            </a:r>
            <a:r>
              <a:rPr lang="en-US" dirty="0" err="1"/>
              <a:t>etc</a:t>
            </a:r>
            <a:endParaRPr lang="el-GR" dirty="0"/>
          </a:p>
          <a:p>
            <a:pPr marL="285750" indent="-285750">
              <a:buFont typeface="Arial" panose="020B0604020202020204" pitchFamily="34" charset="0"/>
              <a:buChar char="•"/>
            </a:pPr>
            <a:r>
              <a:rPr lang="en-US" dirty="0" smtClean="0"/>
              <a:t>Make </a:t>
            </a:r>
            <a:r>
              <a:rPr lang="en-US" dirty="0"/>
              <a:t>some crucial paid </a:t>
            </a:r>
            <a:r>
              <a:rPr lang="en-US" dirty="0" smtClean="0"/>
              <a:t>keywords</a:t>
            </a:r>
            <a:endParaRPr lang="en-US" dirty="0"/>
          </a:p>
          <a:p>
            <a:pPr marL="285750" indent="-285750">
              <a:buFont typeface="Arial" panose="020B0604020202020204" pitchFamily="34" charset="0"/>
              <a:buChar char="•"/>
            </a:pPr>
            <a:r>
              <a:rPr lang="en-US" dirty="0"/>
              <a:t>Keyword phrases &amp; </a:t>
            </a:r>
          </a:p>
          <a:p>
            <a:pPr marL="285750" indent="-285750">
              <a:buFont typeface="Arial" panose="020B0604020202020204" pitchFamily="34" charset="0"/>
              <a:buChar char="•"/>
            </a:pPr>
            <a:r>
              <a:rPr lang="en-US" dirty="0"/>
              <a:t>Optimize general SEO ads to generate also organic traffic.</a:t>
            </a:r>
            <a:endParaRPr lang="el-GR" dirty="0"/>
          </a:p>
        </p:txBody>
      </p:sp>
      <p:grpSp>
        <p:nvGrpSpPr>
          <p:cNvPr id="32" name="Group 31">
            <a:extLst>
              <a:ext uri="{FF2B5EF4-FFF2-40B4-BE49-F238E27FC236}">
                <a16:creationId xmlns="" xmlns:a16="http://schemas.microsoft.com/office/drawing/2014/main" id="{62E969CA-8510-43DC-A8F6-7DB6ACCD5EFF}"/>
              </a:ext>
            </a:extLst>
          </p:cNvPr>
          <p:cNvGrpSpPr/>
          <p:nvPr/>
        </p:nvGrpSpPr>
        <p:grpSpPr>
          <a:xfrm>
            <a:off x="4858189" y="3438838"/>
            <a:ext cx="2525264" cy="1028392"/>
            <a:chOff x="6484672" y="2318645"/>
            <a:chExt cx="2188230" cy="891140"/>
          </a:xfrm>
          <a:solidFill>
            <a:schemeClr val="bg1"/>
          </a:solidFill>
        </p:grpSpPr>
        <p:sp>
          <p:nvSpPr>
            <p:cNvPr id="33" name="Oval 21">
              <a:extLst>
                <a:ext uri="{FF2B5EF4-FFF2-40B4-BE49-F238E27FC236}">
                  <a16:creationId xmlns="" xmlns:a16="http://schemas.microsoft.com/office/drawing/2014/main" id="{E31EA310-8157-4461-A405-E0FE23F9A85E}"/>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Freeform: Shape 33">
              <a:extLst>
                <a:ext uri="{FF2B5EF4-FFF2-40B4-BE49-F238E27FC236}">
                  <a16:creationId xmlns="" xmlns:a16="http://schemas.microsoft.com/office/drawing/2014/main" id="{A464AB0E-3409-4B0A-8E5D-4638F5491010}"/>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Freeform: Shape 34">
              <a:extLst>
                <a:ext uri="{FF2B5EF4-FFF2-40B4-BE49-F238E27FC236}">
                  <a16:creationId xmlns="" xmlns:a16="http://schemas.microsoft.com/office/drawing/2014/main" id="{93C7B779-C07D-4F0E-AA6F-EA1298F484F5}"/>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8" name="Στρογγυλεμένο ορθογώνιο 27"/>
          <p:cNvSpPr/>
          <p:nvPr/>
        </p:nvSpPr>
        <p:spPr>
          <a:xfrm>
            <a:off x="4630366" y="2928026"/>
            <a:ext cx="2976664" cy="203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Correlation </a:t>
            </a:r>
            <a:r>
              <a:rPr lang="en-US" dirty="0" smtClean="0"/>
              <a:t>Coefficient</a:t>
            </a:r>
            <a:r>
              <a:rPr lang="el-GR" dirty="0" smtClean="0"/>
              <a:t> 0,298</a:t>
            </a:r>
            <a:endParaRPr lang="en-US" dirty="0"/>
          </a:p>
          <a:p>
            <a:pPr algn="ctr"/>
            <a:endParaRPr lang="en-US" dirty="0"/>
          </a:p>
          <a:p>
            <a:pPr algn="ctr"/>
            <a:r>
              <a:rPr lang="en-US" dirty="0"/>
              <a:t>Paid Page Views ↑</a:t>
            </a:r>
          </a:p>
          <a:p>
            <a:pPr algn="ctr"/>
            <a:r>
              <a:rPr lang="en-US" dirty="0"/>
              <a:t>  </a:t>
            </a:r>
            <a:r>
              <a:rPr lang="en-US" dirty="0" smtClean="0"/>
              <a:t>Organic </a:t>
            </a:r>
            <a:r>
              <a:rPr lang="en-US" dirty="0"/>
              <a:t>Page Views↑</a:t>
            </a:r>
          </a:p>
        </p:txBody>
      </p:sp>
      <p:sp>
        <p:nvSpPr>
          <p:cNvPr id="3" name="Ορθογώνιο 2"/>
          <p:cNvSpPr/>
          <p:nvPr/>
        </p:nvSpPr>
        <p:spPr>
          <a:xfrm>
            <a:off x="249646" y="2362101"/>
            <a:ext cx="3179935" cy="3139321"/>
          </a:xfrm>
          <a:prstGeom prst="rect">
            <a:avLst/>
          </a:prstGeom>
        </p:spPr>
        <p:txBody>
          <a:bodyPr wrap="square">
            <a:spAutoFit/>
          </a:bodyPr>
          <a:lstStyle/>
          <a:p>
            <a:pPr marL="285750" indent="-285750">
              <a:buFont typeface="Arial" panose="020B0604020202020204" pitchFamily="34" charset="0"/>
              <a:buChar char="•"/>
            </a:pPr>
            <a:r>
              <a:rPr lang="en-US" dirty="0" smtClean="0"/>
              <a:t>Searchers more </a:t>
            </a:r>
            <a:r>
              <a:rPr lang="en-US" dirty="0"/>
              <a:t>likely to click an organic </a:t>
            </a:r>
            <a:r>
              <a:rPr lang="en-US" dirty="0" smtClean="0"/>
              <a:t>listing </a:t>
            </a:r>
          </a:p>
          <a:p>
            <a:pPr marL="285750" indent="-285750">
              <a:buFont typeface="Arial" panose="020B0604020202020204" pitchFamily="34" charset="0"/>
              <a:buChar char="•"/>
            </a:pPr>
            <a:r>
              <a:rPr lang="en-US" dirty="0" smtClean="0"/>
              <a:t>Paid </a:t>
            </a:r>
            <a:r>
              <a:rPr lang="en-US" dirty="0"/>
              <a:t>results do strongly impact organic click-through rate, especially in certain queries or </a:t>
            </a:r>
            <a:endParaRPr lang="en-US" dirty="0" smtClean="0"/>
          </a:p>
          <a:p>
            <a:pPr marL="285750" indent="-285750">
              <a:buFont typeface="Arial" panose="020B0604020202020204" pitchFamily="34" charset="0"/>
              <a:buChar char="•"/>
            </a:pPr>
            <a:r>
              <a:rPr lang="en-US" dirty="0" smtClean="0"/>
              <a:t>Paid </a:t>
            </a:r>
            <a:r>
              <a:rPr lang="en-US" dirty="0"/>
              <a:t>ad clicks may lead to increased links, mentions, coverage, sharing, etc. that can boost organic </a:t>
            </a:r>
            <a:r>
              <a:rPr lang="en-US" dirty="0" smtClean="0"/>
              <a:t>rankings </a:t>
            </a:r>
          </a:p>
        </p:txBody>
      </p:sp>
    </p:spTree>
    <p:extLst>
      <p:ext uri="{BB962C8B-B14F-4D97-AF65-F5344CB8AC3E}">
        <p14:creationId xmlns:p14="http://schemas.microsoft.com/office/powerpoint/2010/main" val="162530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0"/>
          </p:nvPr>
        </p:nvSpPr>
        <p:spPr>
          <a:xfrm>
            <a:off x="-122672" y="143289"/>
            <a:ext cx="3177157" cy="1763332"/>
          </a:xfrm>
        </p:spPr>
        <p:txBody>
          <a:bodyPr/>
          <a:lstStyle/>
          <a:p>
            <a:r>
              <a:rPr lang="en-US" sz="4400" dirty="0"/>
              <a:t>Hypothesis </a:t>
            </a:r>
            <a:r>
              <a:rPr lang="el-GR" sz="4400" dirty="0" smtClean="0"/>
              <a:t>2</a:t>
            </a:r>
            <a:endParaRPr lang="en-US" sz="4400" dirty="0"/>
          </a:p>
          <a:p>
            <a:r>
              <a:rPr lang="en-US" sz="2000" dirty="0" smtClean="0"/>
              <a:t>Site Speed is not </a:t>
            </a:r>
            <a:r>
              <a:rPr lang="en-US" sz="2000" dirty="0"/>
              <a:t>related to </a:t>
            </a:r>
            <a:r>
              <a:rPr lang="en-US" sz="2000" dirty="0" smtClean="0"/>
              <a:t>Bounce Rate.</a:t>
            </a:r>
            <a:endParaRPr lang="el-GR" sz="2000" dirty="0"/>
          </a:p>
        </p:txBody>
      </p:sp>
      <p:sp>
        <p:nvSpPr>
          <p:cNvPr id="5" name="TextBox 4"/>
          <p:cNvSpPr txBox="1"/>
          <p:nvPr/>
        </p:nvSpPr>
        <p:spPr>
          <a:xfrm>
            <a:off x="0" y="2402732"/>
            <a:ext cx="2939581"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Why? </a:t>
            </a:r>
            <a:r>
              <a:rPr lang="en-US" dirty="0" smtClean="0">
                <a:sym typeface="Wingdings" panose="05000000000000000000" pitchFamily="2" charset="2"/>
              </a:rPr>
              <a:t> </a:t>
            </a:r>
            <a:r>
              <a:rPr lang="en-US" dirty="0"/>
              <a:t>check if </a:t>
            </a:r>
            <a:r>
              <a:rPr lang="en-US" dirty="0" smtClean="0"/>
              <a:t>any change in average </a:t>
            </a:r>
            <a:r>
              <a:rPr lang="en-US" dirty="0" smtClean="0"/>
              <a:t>load time i</a:t>
            </a:r>
            <a:r>
              <a:rPr lang="en-US" dirty="0" smtClean="0"/>
              <a:t>n e-shop’s pages is translated in increase / decrease of </a:t>
            </a:r>
            <a:r>
              <a:rPr lang="en-US" dirty="0" smtClean="0"/>
              <a:t>bounce rate?</a:t>
            </a:r>
          </a:p>
          <a:p>
            <a:pPr marL="285750" indent="-285750">
              <a:buFont typeface="Arial" panose="020B0604020202020204" pitchFamily="34" charset="0"/>
              <a:buChar char="•"/>
            </a:pPr>
            <a:endParaRPr lang="en-US" dirty="0"/>
          </a:p>
        </p:txBody>
      </p:sp>
      <p:pic>
        <p:nvPicPr>
          <p:cNvPr id="3" name="Εικόνα 2"/>
          <p:cNvPicPr>
            <a:picLocks noChangeAspect="1"/>
          </p:cNvPicPr>
          <p:nvPr/>
        </p:nvPicPr>
        <p:blipFill>
          <a:blip r:embed="rId3"/>
          <a:stretch>
            <a:fillRect/>
          </a:stretch>
        </p:blipFill>
        <p:spPr>
          <a:xfrm>
            <a:off x="2939581" y="29184"/>
            <a:ext cx="9310787" cy="6805612"/>
          </a:xfrm>
          <a:prstGeom prst="rect">
            <a:avLst/>
          </a:prstGeom>
        </p:spPr>
      </p:pic>
    </p:spTree>
    <p:extLst>
      <p:ext uri="{BB962C8B-B14F-4D97-AF65-F5344CB8AC3E}">
        <p14:creationId xmlns:p14="http://schemas.microsoft.com/office/powerpoint/2010/main" val="188392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3529" y="710865"/>
            <a:ext cx="11573197" cy="724247"/>
          </a:xfrm>
          <a:prstGeom prst="rect">
            <a:avLst/>
          </a:prstGeom>
        </p:spPr>
        <p:txBody>
          <a:bodyPr/>
          <a:lstStyle/>
          <a:p>
            <a:r>
              <a:rPr lang="en-US" dirty="0"/>
              <a:t>Analysis Process</a:t>
            </a:r>
          </a:p>
        </p:txBody>
      </p:sp>
      <p:grpSp>
        <p:nvGrpSpPr>
          <p:cNvPr id="57" name="Group 56">
            <a:extLst>
              <a:ext uri="{FF2B5EF4-FFF2-40B4-BE49-F238E27FC236}">
                <a16:creationId xmlns="" xmlns:a16="http://schemas.microsoft.com/office/drawing/2014/main" id="{F4FE6214-FF6D-45AB-B5A6-A4AAAF04123D}"/>
              </a:ext>
            </a:extLst>
          </p:cNvPr>
          <p:cNvGrpSpPr/>
          <p:nvPr/>
        </p:nvGrpSpPr>
        <p:grpSpPr>
          <a:xfrm>
            <a:off x="1365008" y="2303495"/>
            <a:ext cx="1830680" cy="931353"/>
            <a:chOff x="1331640" y="1190575"/>
            <a:chExt cx="1830680" cy="931353"/>
          </a:xfrm>
        </p:grpSpPr>
        <p:sp>
          <p:nvSpPr>
            <p:cNvPr id="58" name="TextBox 57">
              <a:extLst>
                <a:ext uri="{FF2B5EF4-FFF2-40B4-BE49-F238E27FC236}">
                  <a16:creationId xmlns="" xmlns:a16="http://schemas.microsoft.com/office/drawing/2014/main" id="{88134E8C-4303-4D21-9C92-A0DE4760FB14}"/>
                </a:ext>
              </a:extLst>
            </p:cNvPr>
            <p:cNvSpPr txBox="1"/>
            <p:nvPr/>
          </p:nvSpPr>
          <p:spPr>
            <a:xfrm>
              <a:off x="1331640" y="1190575"/>
              <a:ext cx="1830680" cy="276999"/>
            </a:xfrm>
            <a:prstGeom prst="rect">
              <a:avLst/>
            </a:prstGeom>
            <a:noFill/>
          </p:spPr>
          <p:txBody>
            <a:bodyPr wrap="square" rtlCol="0">
              <a:spAutoFit/>
            </a:bodyPr>
            <a:lstStyle/>
            <a:p>
              <a:r>
                <a:rPr lang="en-US" altLang="ko-KR" sz="1200" b="1" dirty="0">
                  <a:solidFill>
                    <a:schemeClr val="accent6"/>
                  </a:solidFill>
                  <a:cs typeface="Arial" pitchFamily="34" charset="0"/>
                </a:rPr>
                <a:t>KPI’s &amp; Metrics</a:t>
              </a:r>
              <a:endParaRPr lang="ko-KR" altLang="en-US" sz="1200" b="1" dirty="0">
                <a:solidFill>
                  <a:schemeClr val="accent6"/>
                </a:solidFill>
                <a:cs typeface="Arial" pitchFamily="34" charset="0"/>
              </a:endParaRPr>
            </a:p>
          </p:txBody>
        </p:sp>
        <p:sp>
          <p:nvSpPr>
            <p:cNvPr id="59" name="TextBox 58">
              <a:extLst>
                <a:ext uri="{FF2B5EF4-FFF2-40B4-BE49-F238E27FC236}">
                  <a16:creationId xmlns="" xmlns:a16="http://schemas.microsoft.com/office/drawing/2014/main" id="{374099A2-4E82-4F94-8863-2DC4E68DE5A4}"/>
                </a:ext>
              </a:extLst>
            </p:cNvPr>
            <p:cNvSpPr txBox="1"/>
            <p:nvPr/>
          </p:nvSpPr>
          <p:spPr>
            <a:xfrm>
              <a:off x="1331640" y="1475597"/>
              <a:ext cx="178915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Definition of basic set of metrics to create an analysis report</a:t>
              </a:r>
              <a:endParaRPr lang="ko-KR" altLang="en-US" sz="1200" dirty="0">
                <a:solidFill>
                  <a:schemeClr val="tx1">
                    <a:lumMod val="75000"/>
                    <a:lumOff val="25000"/>
                  </a:schemeClr>
                </a:solidFill>
                <a:cs typeface="Arial" pitchFamily="34" charset="0"/>
              </a:endParaRPr>
            </a:p>
          </p:txBody>
        </p:sp>
      </p:grpSp>
      <p:sp>
        <p:nvSpPr>
          <p:cNvPr id="61" name="Rectangle 60">
            <a:extLst>
              <a:ext uri="{FF2B5EF4-FFF2-40B4-BE49-F238E27FC236}">
                <a16:creationId xmlns="" xmlns:a16="http://schemas.microsoft.com/office/drawing/2014/main" id="{92083A12-CB6D-4A58-BC61-259FC3954B17}"/>
              </a:ext>
            </a:extLst>
          </p:cNvPr>
          <p:cNvSpPr/>
          <p:nvPr/>
        </p:nvSpPr>
        <p:spPr>
          <a:xfrm>
            <a:off x="1399753" y="3532211"/>
            <a:ext cx="1728000" cy="4706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62" name="Rectangle 61">
            <a:extLst>
              <a:ext uri="{FF2B5EF4-FFF2-40B4-BE49-F238E27FC236}">
                <a16:creationId xmlns="" xmlns:a16="http://schemas.microsoft.com/office/drawing/2014/main" id="{A248A024-9C25-468A-B6D5-51E9688FF80E}"/>
              </a:ext>
            </a:extLst>
          </p:cNvPr>
          <p:cNvSpPr/>
          <p:nvPr/>
        </p:nvSpPr>
        <p:spPr>
          <a:xfrm>
            <a:off x="3139706" y="3532211"/>
            <a:ext cx="1728000" cy="470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62">
            <a:extLst>
              <a:ext uri="{FF2B5EF4-FFF2-40B4-BE49-F238E27FC236}">
                <a16:creationId xmlns="" xmlns:a16="http://schemas.microsoft.com/office/drawing/2014/main" id="{95F551B3-AB5C-4330-A426-EA084A481E45}"/>
              </a:ext>
            </a:extLst>
          </p:cNvPr>
          <p:cNvSpPr/>
          <p:nvPr/>
        </p:nvSpPr>
        <p:spPr>
          <a:xfrm>
            <a:off x="4889917" y="3532211"/>
            <a:ext cx="1728000" cy="4706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Rectangle 63">
            <a:extLst>
              <a:ext uri="{FF2B5EF4-FFF2-40B4-BE49-F238E27FC236}">
                <a16:creationId xmlns="" xmlns:a16="http://schemas.microsoft.com/office/drawing/2014/main" id="{6ABB919A-0A61-45AD-90BB-9C38B83844DE}"/>
              </a:ext>
            </a:extLst>
          </p:cNvPr>
          <p:cNvSpPr/>
          <p:nvPr/>
        </p:nvSpPr>
        <p:spPr>
          <a:xfrm>
            <a:off x="6639725" y="3532211"/>
            <a:ext cx="1728000" cy="4706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5" name="Rectangle 64">
            <a:extLst>
              <a:ext uri="{FF2B5EF4-FFF2-40B4-BE49-F238E27FC236}">
                <a16:creationId xmlns="" xmlns:a16="http://schemas.microsoft.com/office/drawing/2014/main" id="{41A3AA89-9F6F-499A-B5E2-56B22A978194}"/>
              </a:ext>
            </a:extLst>
          </p:cNvPr>
          <p:cNvSpPr/>
          <p:nvPr/>
        </p:nvSpPr>
        <p:spPr>
          <a:xfrm>
            <a:off x="8390669" y="3532211"/>
            <a:ext cx="1728000" cy="4706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2" name="Isosceles Triangle 71">
            <a:extLst>
              <a:ext uri="{FF2B5EF4-FFF2-40B4-BE49-F238E27FC236}">
                <a16:creationId xmlns="" xmlns:a16="http://schemas.microsoft.com/office/drawing/2014/main" id="{13CB475A-3318-46B8-8071-BC6C45C6B38F}"/>
              </a:ext>
            </a:extLst>
          </p:cNvPr>
          <p:cNvSpPr/>
          <p:nvPr/>
        </p:nvSpPr>
        <p:spPr>
          <a:xfrm>
            <a:off x="1672509" y="3321159"/>
            <a:ext cx="180000" cy="216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73" name="Isosceles Triangle 72">
            <a:extLst>
              <a:ext uri="{FF2B5EF4-FFF2-40B4-BE49-F238E27FC236}">
                <a16:creationId xmlns="" xmlns:a16="http://schemas.microsoft.com/office/drawing/2014/main" id="{3B98A398-D5F0-48ED-B381-5741B8FE328B}"/>
              </a:ext>
            </a:extLst>
          </p:cNvPr>
          <p:cNvSpPr/>
          <p:nvPr/>
        </p:nvSpPr>
        <p:spPr>
          <a:xfrm>
            <a:off x="5133138" y="3321159"/>
            <a:ext cx="180000" cy="2160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4" name="Isosceles Triangle 73">
            <a:extLst>
              <a:ext uri="{FF2B5EF4-FFF2-40B4-BE49-F238E27FC236}">
                <a16:creationId xmlns="" xmlns:a16="http://schemas.microsoft.com/office/drawing/2014/main" id="{CC1C4E75-1493-431C-AD3F-2F5E227FD8F0}"/>
              </a:ext>
            </a:extLst>
          </p:cNvPr>
          <p:cNvSpPr/>
          <p:nvPr/>
        </p:nvSpPr>
        <p:spPr>
          <a:xfrm>
            <a:off x="8596926" y="3321159"/>
            <a:ext cx="180000" cy="216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Isosceles Triangle 74">
            <a:extLst>
              <a:ext uri="{FF2B5EF4-FFF2-40B4-BE49-F238E27FC236}">
                <a16:creationId xmlns="" xmlns:a16="http://schemas.microsoft.com/office/drawing/2014/main" id="{1A5B92C0-C9D4-4D69-9E80-0D6BFB2FFE8A}"/>
              </a:ext>
            </a:extLst>
          </p:cNvPr>
          <p:cNvSpPr/>
          <p:nvPr/>
        </p:nvSpPr>
        <p:spPr>
          <a:xfrm rot="10800000">
            <a:off x="3401978" y="4000059"/>
            <a:ext cx="180000" cy="216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Isosceles Triangle 75">
            <a:extLst>
              <a:ext uri="{FF2B5EF4-FFF2-40B4-BE49-F238E27FC236}">
                <a16:creationId xmlns="" xmlns:a16="http://schemas.microsoft.com/office/drawing/2014/main" id="{545B327E-0AF0-4599-92D9-2826FD1A64FE}"/>
              </a:ext>
            </a:extLst>
          </p:cNvPr>
          <p:cNvSpPr/>
          <p:nvPr/>
        </p:nvSpPr>
        <p:spPr>
          <a:xfrm rot="10800000">
            <a:off x="6865033" y="4000059"/>
            <a:ext cx="180000" cy="2160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79" name="Group 78">
            <a:extLst>
              <a:ext uri="{FF2B5EF4-FFF2-40B4-BE49-F238E27FC236}">
                <a16:creationId xmlns="" xmlns:a16="http://schemas.microsoft.com/office/drawing/2014/main" id="{11A1A367-463E-4F0A-B68E-7D595D6D8E42}"/>
              </a:ext>
            </a:extLst>
          </p:cNvPr>
          <p:cNvGrpSpPr/>
          <p:nvPr/>
        </p:nvGrpSpPr>
        <p:grpSpPr>
          <a:xfrm>
            <a:off x="4825637" y="2238187"/>
            <a:ext cx="1830680" cy="1048799"/>
            <a:chOff x="1331640" y="1190575"/>
            <a:chExt cx="1830680" cy="1048799"/>
          </a:xfrm>
        </p:grpSpPr>
        <p:sp>
          <p:nvSpPr>
            <p:cNvPr id="80" name="TextBox 79">
              <a:extLst>
                <a:ext uri="{FF2B5EF4-FFF2-40B4-BE49-F238E27FC236}">
                  <a16:creationId xmlns="" xmlns:a16="http://schemas.microsoft.com/office/drawing/2014/main" id="{913696AB-3E2F-41EF-A4D9-FBF038544D83}"/>
                </a:ext>
              </a:extLst>
            </p:cNvPr>
            <p:cNvSpPr txBox="1"/>
            <p:nvPr/>
          </p:nvSpPr>
          <p:spPr>
            <a:xfrm>
              <a:off x="1331640" y="1190575"/>
              <a:ext cx="1830680" cy="461665"/>
            </a:xfrm>
            <a:prstGeom prst="rect">
              <a:avLst/>
            </a:prstGeom>
            <a:noFill/>
          </p:spPr>
          <p:txBody>
            <a:bodyPr wrap="square" rtlCol="0">
              <a:spAutoFit/>
            </a:bodyPr>
            <a:lstStyle/>
            <a:p>
              <a:r>
                <a:rPr lang="en-US" altLang="ko-KR" sz="1200" b="1" dirty="0" smtClean="0">
                  <a:solidFill>
                    <a:schemeClr val="accent2"/>
                  </a:solidFill>
                  <a:cs typeface="Arial" pitchFamily="34" charset="0"/>
                </a:rPr>
                <a:t>Normality</a:t>
              </a:r>
              <a:r>
                <a:rPr lang="en-US" altLang="ko-KR" sz="1200" b="1" dirty="0">
                  <a:solidFill>
                    <a:schemeClr val="accent2"/>
                  </a:solidFill>
                  <a:cs typeface="Arial" pitchFamily="34" charset="0"/>
                </a:rPr>
                <a:t> </a:t>
              </a:r>
              <a:r>
                <a:rPr lang="en-US" altLang="ko-KR" sz="1200" b="1" dirty="0" smtClean="0">
                  <a:solidFill>
                    <a:schemeClr val="accent2"/>
                  </a:solidFill>
                  <a:cs typeface="Arial" pitchFamily="34" charset="0"/>
                </a:rPr>
                <a:t>&amp; </a:t>
              </a:r>
              <a:r>
                <a:rPr lang="en-US" altLang="ko-KR" sz="1200" b="1" dirty="0">
                  <a:solidFill>
                    <a:schemeClr val="accent3"/>
                  </a:solidFill>
                  <a:cs typeface="Arial" pitchFamily="34" charset="0"/>
                </a:rPr>
                <a:t>Significance </a:t>
              </a:r>
              <a:r>
                <a:rPr lang="en-US" altLang="ko-KR" sz="1200" b="1" dirty="0">
                  <a:solidFill>
                    <a:schemeClr val="accent2"/>
                  </a:solidFill>
                  <a:cs typeface="Arial" pitchFamily="34" charset="0"/>
                </a:rPr>
                <a:t>Testing</a:t>
              </a:r>
              <a:endParaRPr lang="ko-KR" altLang="en-US" sz="1200" b="1" dirty="0">
                <a:solidFill>
                  <a:schemeClr val="accent2"/>
                </a:solidFill>
                <a:cs typeface="Arial" pitchFamily="34" charset="0"/>
              </a:endParaRPr>
            </a:p>
          </p:txBody>
        </p:sp>
        <p:sp>
          <p:nvSpPr>
            <p:cNvPr id="81" name="TextBox 80">
              <a:extLst>
                <a:ext uri="{FF2B5EF4-FFF2-40B4-BE49-F238E27FC236}">
                  <a16:creationId xmlns="" xmlns:a16="http://schemas.microsoft.com/office/drawing/2014/main" id="{8625B750-34BE-41D3-93AF-BCA2E48BC4A7}"/>
                </a:ext>
              </a:extLst>
            </p:cNvPr>
            <p:cNvSpPr txBox="1"/>
            <p:nvPr/>
          </p:nvSpPr>
          <p:spPr>
            <a:xfrm>
              <a:off x="1331640" y="1593043"/>
              <a:ext cx="178915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Testing the datasets from our previous </a:t>
              </a:r>
              <a:r>
                <a:rPr lang="en-US" altLang="ko-KR" sz="1200" dirty="0" smtClean="0">
                  <a:solidFill>
                    <a:schemeClr val="tx1">
                      <a:lumMod val="75000"/>
                      <a:lumOff val="25000"/>
                    </a:schemeClr>
                  </a:solidFill>
                  <a:cs typeface="Arial" pitchFamily="34" charset="0"/>
                </a:rPr>
                <a:t>report</a:t>
              </a:r>
              <a:endParaRPr lang="ko-KR" altLang="en-US" sz="1200" dirty="0">
                <a:solidFill>
                  <a:schemeClr val="tx1">
                    <a:lumMod val="75000"/>
                    <a:lumOff val="25000"/>
                  </a:schemeClr>
                </a:solidFill>
                <a:cs typeface="Arial" pitchFamily="34" charset="0"/>
              </a:endParaRPr>
            </a:p>
          </p:txBody>
        </p:sp>
      </p:grpSp>
      <p:grpSp>
        <p:nvGrpSpPr>
          <p:cNvPr id="83" name="Group 82">
            <a:extLst>
              <a:ext uri="{FF2B5EF4-FFF2-40B4-BE49-F238E27FC236}">
                <a16:creationId xmlns="" xmlns:a16="http://schemas.microsoft.com/office/drawing/2014/main" id="{327911AE-B2E3-42CB-A2D0-7E9BCE0B48D1}"/>
              </a:ext>
            </a:extLst>
          </p:cNvPr>
          <p:cNvGrpSpPr/>
          <p:nvPr/>
        </p:nvGrpSpPr>
        <p:grpSpPr>
          <a:xfrm>
            <a:off x="8282280" y="2270222"/>
            <a:ext cx="1830680" cy="747363"/>
            <a:chOff x="1310876" y="1189899"/>
            <a:chExt cx="1830680" cy="747363"/>
          </a:xfrm>
        </p:grpSpPr>
        <p:sp>
          <p:nvSpPr>
            <p:cNvPr id="84" name="TextBox 83">
              <a:extLst>
                <a:ext uri="{FF2B5EF4-FFF2-40B4-BE49-F238E27FC236}">
                  <a16:creationId xmlns="" xmlns:a16="http://schemas.microsoft.com/office/drawing/2014/main" id="{1D3FA756-5613-41B0-AA38-DE134BC1B842}"/>
                </a:ext>
              </a:extLst>
            </p:cNvPr>
            <p:cNvSpPr txBox="1"/>
            <p:nvPr/>
          </p:nvSpPr>
          <p:spPr>
            <a:xfrm>
              <a:off x="1310876" y="1189899"/>
              <a:ext cx="1830680" cy="276999"/>
            </a:xfrm>
            <a:prstGeom prst="rect">
              <a:avLst/>
            </a:prstGeom>
            <a:noFill/>
          </p:spPr>
          <p:txBody>
            <a:bodyPr wrap="square" rtlCol="0">
              <a:spAutoFit/>
            </a:bodyPr>
            <a:lstStyle/>
            <a:p>
              <a:r>
                <a:rPr lang="en-US" altLang="ko-KR" sz="1200" b="1" dirty="0">
                  <a:solidFill>
                    <a:schemeClr val="accent4"/>
                  </a:solidFill>
                  <a:cs typeface="Arial" pitchFamily="34" charset="0"/>
                </a:rPr>
                <a:t>Findings &amp; Proposals</a:t>
              </a:r>
              <a:endParaRPr lang="ko-KR" altLang="en-US" sz="1200" b="1" dirty="0">
                <a:solidFill>
                  <a:schemeClr val="accent4"/>
                </a:solidFill>
                <a:cs typeface="Arial" pitchFamily="34" charset="0"/>
              </a:endParaRPr>
            </a:p>
          </p:txBody>
        </p:sp>
        <p:sp>
          <p:nvSpPr>
            <p:cNvPr id="85" name="TextBox 84">
              <a:extLst>
                <a:ext uri="{FF2B5EF4-FFF2-40B4-BE49-F238E27FC236}">
                  <a16:creationId xmlns="" xmlns:a16="http://schemas.microsoft.com/office/drawing/2014/main" id="{8292BC80-3E3F-4CDE-88F4-6FBC38C66A7E}"/>
                </a:ext>
              </a:extLst>
            </p:cNvPr>
            <p:cNvSpPr txBox="1"/>
            <p:nvPr/>
          </p:nvSpPr>
          <p:spPr>
            <a:xfrm>
              <a:off x="1331640" y="1475597"/>
              <a:ext cx="178915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For optimizing SEO &amp; e-shop’s interface</a:t>
              </a:r>
              <a:endParaRPr lang="ko-KR" altLang="en-US" sz="1200" dirty="0">
                <a:solidFill>
                  <a:schemeClr val="tx1">
                    <a:lumMod val="75000"/>
                    <a:lumOff val="25000"/>
                  </a:schemeClr>
                </a:solidFill>
                <a:cs typeface="Arial" pitchFamily="34" charset="0"/>
              </a:endParaRPr>
            </a:p>
          </p:txBody>
        </p:sp>
      </p:grpSp>
      <p:grpSp>
        <p:nvGrpSpPr>
          <p:cNvPr id="87" name="Group 86">
            <a:extLst>
              <a:ext uri="{FF2B5EF4-FFF2-40B4-BE49-F238E27FC236}">
                <a16:creationId xmlns="" xmlns:a16="http://schemas.microsoft.com/office/drawing/2014/main" id="{31FEA6AA-0751-4CBF-B52C-1D61C5FB2509}"/>
              </a:ext>
            </a:extLst>
          </p:cNvPr>
          <p:cNvGrpSpPr/>
          <p:nvPr/>
        </p:nvGrpSpPr>
        <p:grpSpPr>
          <a:xfrm>
            <a:off x="2863274" y="4442228"/>
            <a:ext cx="1830680" cy="746687"/>
            <a:chOff x="1331640" y="1190575"/>
            <a:chExt cx="1830680" cy="746687"/>
          </a:xfrm>
        </p:grpSpPr>
        <p:sp>
          <p:nvSpPr>
            <p:cNvPr id="88" name="TextBox 87">
              <a:extLst>
                <a:ext uri="{FF2B5EF4-FFF2-40B4-BE49-F238E27FC236}">
                  <a16:creationId xmlns="" xmlns:a16="http://schemas.microsoft.com/office/drawing/2014/main" id="{85871F69-04FB-4C17-A763-E5E9DF0FE4CC}"/>
                </a:ext>
              </a:extLst>
            </p:cNvPr>
            <p:cNvSpPr txBox="1"/>
            <p:nvPr/>
          </p:nvSpPr>
          <p:spPr>
            <a:xfrm>
              <a:off x="1331640" y="1190575"/>
              <a:ext cx="1830680"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Metrics Report</a:t>
              </a:r>
              <a:endParaRPr lang="ko-KR" altLang="en-US" sz="1200" b="1" dirty="0">
                <a:solidFill>
                  <a:schemeClr val="accent1"/>
                </a:solidFill>
                <a:cs typeface="Arial" pitchFamily="34" charset="0"/>
              </a:endParaRPr>
            </a:p>
          </p:txBody>
        </p:sp>
        <p:sp>
          <p:nvSpPr>
            <p:cNvPr id="89" name="TextBox 88">
              <a:extLst>
                <a:ext uri="{FF2B5EF4-FFF2-40B4-BE49-F238E27FC236}">
                  <a16:creationId xmlns="" xmlns:a16="http://schemas.microsoft.com/office/drawing/2014/main" id="{794BEC30-6E54-49AD-ADAB-90466BA58952}"/>
                </a:ext>
              </a:extLst>
            </p:cNvPr>
            <p:cNvSpPr txBox="1"/>
            <p:nvPr/>
          </p:nvSpPr>
          <p:spPr>
            <a:xfrm>
              <a:off x="1331640" y="1475597"/>
              <a:ext cx="1789152"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Visualization of basic metrics</a:t>
              </a:r>
              <a:endParaRPr lang="ko-KR" altLang="en-US" sz="1200" dirty="0">
                <a:solidFill>
                  <a:schemeClr val="tx1">
                    <a:lumMod val="75000"/>
                    <a:lumOff val="25000"/>
                  </a:schemeClr>
                </a:solidFill>
                <a:cs typeface="Arial" pitchFamily="34" charset="0"/>
              </a:endParaRPr>
            </a:p>
          </p:txBody>
        </p:sp>
      </p:grpSp>
      <p:grpSp>
        <p:nvGrpSpPr>
          <p:cNvPr id="91" name="Group 90">
            <a:extLst>
              <a:ext uri="{FF2B5EF4-FFF2-40B4-BE49-F238E27FC236}">
                <a16:creationId xmlns="" xmlns:a16="http://schemas.microsoft.com/office/drawing/2014/main" id="{70544FE1-F19B-4E1A-B23E-59FB16549E20}"/>
              </a:ext>
            </a:extLst>
          </p:cNvPr>
          <p:cNvGrpSpPr/>
          <p:nvPr/>
        </p:nvGrpSpPr>
        <p:grpSpPr>
          <a:xfrm>
            <a:off x="6508813" y="4453732"/>
            <a:ext cx="1830680" cy="747363"/>
            <a:chOff x="1310876" y="1189899"/>
            <a:chExt cx="1830680" cy="747363"/>
          </a:xfrm>
        </p:grpSpPr>
        <p:sp>
          <p:nvSpPr>
            <p:cNvPr id="92" name="TextBox 91">
              <a:extLst>
                <a:ext uri="{FF2B5EF4-FFF2-40B4-BE49-F238E27FC236}">
                  <a16:creationId xmlns="" xmlns:a16="http://schemas.microsoft.com/office/drawing/2014/main" id="{E7F85627-00CD-4460-8083-8B28310BD69A}"/>
                </a:ext>
              </a:extLst>
            </p:cNvPr>
            <p:cNvSpPr txBox="1"/>
            <p:nvPr/>
          </p:nvSpPr>
          <p:spPr>
            <a:xfrm>
              <a:off x="1310876" y="1189899"/>
              <a:ext cx="1830680"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Hypotheses &amp; Results</a:t>
              </a:r>
              <a:endParaRPr lang="ko-KR" altLang="en-US" sz="1200" b="1" dirty="0">
                <a:solidFill>
                  <a:schemeClr val="accent3"/>
                </a:solidFill>
                <a:cs typeface="Arial" pitchFamily="34" charset="0"/>
              </a:endParaRPr>
            </a:p>
          </p:txBody>
        </p:sp>
        <p:sp>
          <p:nvSpPr>
            <p:cNvPr id="93" name="TextBox 92">
              <a:extLst>
                <a:ext uri="{FF2B5EF4-FFF2-40B4-BE49-F238E27FC236}">
                  <a16:creationId xmlns="" xmlns:a16="http://schemas.microsoft.com/office/drawing/2014/main" id="{8E22CCAE-F3B3-45C0-AECF-5D98011A31C3}"/>
                </a:ext>
              </a:extLst>
            </p:cNvPr>
            <p:cNvSpPr txBox="1"/>
            <p:nvPr/>
          </p:nvSpPr>
          <p:spPr>
            <a:xfrm>
              <a:off x="1331640" y="1475597"/>
              <a:ext cx="1789152"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Correlation Analysis &amp; Interpretation</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720491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3529" y="526935"/>
            <a:ext cx="11573197" cy="724247"/>
          </a:xfrm>
          <a:prstGeom prst="rect">
            <a:avLst/>
          </a:prstGeom>
        </p:spPr>
        <p:txBody>
          <a:bodyPr/>
          <a:lstStyle/>
          <a:p>
            <a:r>
              <a:rPr lang="en-US" dirty="0"/>
              <a:t>Proposal </a:t>
            </a:r>
            <a:r>
              <a:rPr lang="en-US" sz="1800" dirty="0"/>
              <a:t>Hypothesis </a:t>
            </a:r>
            <a:r>
              <a:rPr lang="el-GR" sz="1800" dirty="0" smtClean="0"/>
              <a:t>2</a:t>
            </a:r>
            <a:endParaRPr lang="en-US" sz="1800" dirty="0"/>
          </a:p>
        </p:txBody>
      </p:sp>
      <p:sp>
        <p:nvSpPr>
          <p:cNvPr id="4" name="Isosceles Triangle 9">
            <a:extLst>
              <a:ext uri="{FF2B5EF4-FFF2-40B4-BE49-F238E27FC236}">
                <a16:creationId xmlns="" xmlns:a16="http://schemas.microsoft.com/office/drawing/2014/main" id="{DA3E656D-0811-4C0E-8F8A-38D1F8E80C96}"/>
              </a:ext>
            </a:extLst>
          </p:cNvPr>
          <p:cNvSpPr/>
          <p:nvPr/>
        </p:nvSpPr>
        <p:spPr>
          <a:xfrm rot="16200000">
            <a:off x="3495322" y="3649570"/>
            <a:ext cx="698477"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10">
            <a:extLst>
              <a:ext uri="{FF2B5EF4-FFF2-40B4-BE49-F238E27FC236}">
                <a16:creationId xmlns="" xmlns:a16="http://schemas.microsoft.com/office/drawing/2014/main" id="{5C766702-86C4-4416-AA07-C440A6E5D3E4}"/>
              </a:ext>
            </a:extLst>
          </p:cNvPr>
          <p:cNvSpPr/>
          <p:nvPr/>
        </p:nvSpPr>
        <p:spPr>
          <a:xfrm rot="5400000">
            <a:off x="8027966" y="3649570"/>
            <a:ext cx="698476"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 xmlns:a16="http://schemas.microsoft.com/office/drawing/2014/main" id="{36E076D8-06A6-42E4-A691-0ECD28F95591}"/>
              </a:ext>
            </a:extLst>
          </p:cNvPr>
          <p:cNvSpPr txBox="1"/>
          <p:nvPr/>
        </p:nvSpPr>
        <p:spPr>
          <a:xfrm>
            <a:off x="118350" y="3099547"/>
            <a:ext cx="329267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Focus on each browser </a:t>
            </a:r>
            <a:endParaRPr lang="en-US" dirty="0" smtClean="0"/>
          </a:p>
          <a:p>
            <a:pPr marL="285750" indent="-285750">
              <a:buFont typeface="Arial" panose="020B0604020202020204" pitchFamily="34" charset="0"/>
              <a:buChar char="•"/>
            </a:pPr>
            <a:r>
              <a:rPr lang="en-US" dirty="0" smtClean="0"/>
              <a:t>&amp; optimize device individually </a:t>
            </a:r>
            <a:r>
              <a:rPr lang="en-US" dirty="0"/>
              <a:t>to </a:t>
            </a:r>
            <a:r>
              <a:rPr lang="en-US" dirty="0" smtClean="0"/>
              <a:t>reduce Avg</a:t>
            </a:r>
            <a:r>
              <a:rPr lang="en-US" dirty="0"/>
              <a:t>. Load time. </a:t>
            </a:r>
            <a:endParaRPr lang="el-GR" dirty="0"/>
          </a:p>
        </p:txBody>
      </p:sp>
      <p:sp>
        <p:nvSpPr>
          <p:cNvPr id="21" name="TextBox 20">
            <a:extLst>
              <a:ext uri="{FF2B5EF4-FFF2-40B4-BE49-F238E27FC236}">
                <a16:creationId xmlns="" xmlns:a16="http://schemas.microsoft.com/office/drawing/2014/main" id="{089B5186-F949-46E8-8013-9EF237E82C05}"/>
              </a:ext>
            </a:extLst>
          </p:cNvPr>
          <p:cNvSpPr txBox="1"/>
          <p:nvPr/>
        </p:nvSpPr>
        <p:spPr>
          <a:xfrm>
            <a:off x="8826371" y="3099547"/>
            <a:ext cx="3259626"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will assist in lowering simultaneously the bounce rate.</a:t>
            </a:r>
            <a:endParaRPr lang="el-GR" dirty="0"/>
          </a:p>
        </p:txBody>
      </p:sp>
      <p:grpSp>
        <p:nvGrpSpPr>
          <p:cNvPr id="32" name="Group 31">
            <a:extLst>
              <a:ext uri="{FF2B5EF4-FFF2-40B4-BE49-F238E27FC236}">
                <a16:creationId xmlns="" xmlns:a16="http://schemas.microsoft.com/office/drawing/2014/main" id="{62E969CA-8510-43DC-A8F6-7DB6ACCD5EFF}"/>
              </a:ext>
            </a:extLst>
          </p:cNvPr>
          <p:cNvGrpSpPr/>
          <p:nvPr/>
        </p:nvGrpSpPr>
        <p:grpSpPr>
          <a:xfrm>
            <a:off x="4858189" y="3438838"/>
            <a:ext cx="2525264" cy="1028392"/>
            <a:chOff x="6484672" y="2318645"/>
            <a:chExt cx="2188230" cy="891140"/>
          </a:xfrm>
          <a:solidFill>
            <a:schemeClr val="bg1"/>
          </a:solidFill>
        </p:grpSpPr>
        <p:sp>
          <p:nvSpPr>
            <p:cNvPr id="33" name="Oval 21">
              <a:extLst>
                <a:ext uri="{FF2B5EF4-FFF2-40B4-BE49-F238E27FC236}">
                  <a16:creationId xmlns="" xmlns:a16="http://schemas.microsoft.com/office/drawing/2014/main" id="{E31EA310-8157-4461-A405-E0FE23F9A85E}"/>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Freeform: Shape 33">
              <a:extLst>
                <a:ext uri="{FF2B5EF4-FFF2-40B4-BE49-F238E27FC236}">
                  <a16:creationId xmlns="" xmlns:a16="http://schemas.microsoft.com/office/drawing/2014/main" id="{A464AB0E-3409-4B0A-8E5D-4638F5491010}"/>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Freeform: Shape 34">
              <a:extLst>
                <a:ext uri="{FF2B5EF4-FFF2-40B4-BE49-F238E27FC236}">
                  <a16:creationId xmlns="" xmlns:a16="http://schemas.microsoft.com/office/drawing/2014/main" id="{93C7B779-C07D-4F0E-AA6F-EA1298F484F5}"/>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8" name="Στρογγυλεμένο ορθογώνιο 27"/>
          <p:cNvSpPr/>
          <p:nvPr/>
        </p:nvSpPr>
        <p:spPr>
          <a:xfrm>
            <a:off x="4630366" y="2928026"/>
            <a:ext cx="2976664" cy="203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Correlation Coefficient             </a:t>
            </a:r>
            <a:r>
              <a:rPr lang="el-GR" dirty="0" smtClean="0"/>
              <a:t>0.300</a:t>
            </a:r>
            <a:r>
              <a:rPr lang="en-US" dirty="0" smtClean="0"/>
              <a:t> </a:t>
            </a:r>
            <a:endParaRPr lang="en-US" dirty="0"/>
          </a:p>
          <a:p>
            <a:pPr algn="ctr"/>
            <a:endParaRPr lang="en-US" dirty="0"/>
          </a:p>
          <a:p>
            <a:pPr algn="ctr"/>
            <a:r>
              <a:rPr lang="en-US" dirty="0"/>
              <a:t>Avg Load Time ↑</a:t>
            </a:r>
          </a:p>
          <a:p>
            <a:pPr algn="ctr"/>
            <a:r>
              <a:rPr lang="en-US" dirty="0" smtClean="0"/>
              <a:t>Bounce Rate </a:t>
            </a:r>
            <a:r>
              <a:rPr lang="en-US" dirty="0"/>
              <a:t>slight </a:t>
            </a:r>
            <a:r>
              <a:rPr lang="en-US" dirty="0" smtClean="0"/>
              <a:t>↑</a:t>
            </a:r>
            <a:endParaRPr lang="en-US" dirty="0"/>
          </a:p>
        </p:txBody>
      </p:sp>
    </p:spTree>
    <p:extLst>
      <p:ext uri="{BB962C8B-B14F-4D97-AF65-F5344CB8AC3E}">
        <p14:creationId xmlns:p14="http://schemas.microsoft.com/office/powerpoint/2010/main" val="52881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0"/>
          </p:nvPr>
        </p:nvSpPr>
        <p:spPr>
          <a:xfrm>
            <a:off x="3180944" y="606240"/>
            <a:ext cx="5892445" cy="724247"/>
          </a:xfrm>
        </p:spPr>
        <p:txBody>
          <a:bodyPr/>
          <a:lstStyle/>
          <a:p>
            <a:r>
              <a:rPr lang="en-US" dirty="0"/>
              <a:t>Hypothesis 3</a:t>
            </a:r>
          </a:p>
          <a:p>
            <a:r>
              <a:rPr lang="en-US" sz="2000" dirty="0"/>
              <a:t>% of Exit </a:t>
            </a:r>
            <a:r>
              <a:rPr lang="en-US" sz="2000" dirty="0" smtClean="0"/>
              <a:t>is not </a:t>
            </a:r>
            <a:r>
              <a:rPr lang="en-US" sz="2000" dirty="0"/>
              <a:t>differing from page to </a:t>
            </a:r>
            <a:r>
              <a:rPr lang="en-US" sz="2000" dirty="0" smtClean="0"/>
              <a:t>page</a:t>
            </a:r>
            <a:r>
              <a:rPr lang="el-GR" sz="2000" dirty="0" smtClean="0"/>
              <a:t>.</a:t>
            </a:r>
            <a:endParaRPr lang="el-GR" sz="2000" dirty="0"/>
          </a:p>
        </p:txBody>
      </p:sp>
      <p:sp>
        <p:nvSpPr>
          <p:cNvPr id="5" name="TextBox 4"/>
          <p:cNvSpPr txBox="1"/>
          <p:nvPr/>
        </p:nvSpPr>
        <p:spPr>
          <a:xfrm>
            <a:off x="330741" y="2962496"/>
            <a:ext cx="3706239"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Why? </a:t>
            </a:r>
            <a:r>
              <a:rPr lang="en-US" dirty="0" smtClean="0">
                <a:sym typeface="Wingdings" panose="05000000000000000000" pitchFamily="2" charset="2"/>
              </a:rPr>
              <a:t> </a:t>
            </a:r>
            <a:r>
              <a:rPr lang="en-US" dirty="0" smtClean="0"/>
              <a:t>This </a:t>
            </a:r>
            <a:r>
              <a:rPr lang="en-US" dirty="0"/>
              <a:t>can be used to see if our users leave our site from different than expected pages (</a:t>
            </a:r>
            <a:r>
              <a:rPr lang="en-US" dirty="0" err="1"/>
              <a:t>i.e</a:t>
            </a:r>
            <a:r>
              <a:rPr lang="en-US" dirty="0"/>
              <a:t> not home, basket, checkout</a:t>
            </a:r>
            <a:r>
              <a:rPr lang="en-US" dirty="0" smtClean="0"/>
              <a:t>, thank </a:t>
            </a:r>
            <a:r>
              <a:rPr lang="en-US" dirty="0"/>
              <a:t>you page). </a:t>
            </a:r>
            <a:endParaRPr lang="el-GR" dirty="0"/>
          </a:p>
        </p:txBody>
      </p:sp>
      <p:pic>
        <p:nvPicPr>
          <p:cNvPr id="2050" name="Picture 2" descr="https://scontent.xx.fbcdn.net/v/t1.15752-9/82983117_1018979671800289_171259858127945728_n.png?_nc_cat=110&amp;_nc_ohc=_1nI9xgiOqUAX9Uf9Nd&amp;_nc_ad=z-m&amp;_nc_cid=0&amp;_nc_zor=9&amp;_nc_ht=scontent.xx&amp;oh=15d0a269eeb231c27906df81aaebb1dc&amp;oe=5E944B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980" y="2627239"/>
            <a:ext cx="7960435" cy="175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839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3529" y="526935"/>
            <a:ext cx="11573197" cy="724247"/>
          </a:xfrm>
          <a:prstGeom prst="rect">
            <a:avLst/>
          </a:prstGeom>
        </p:spPr>
        <p:txBody>
          <a:bodyPr/>
          <a:lstStyle/>
          <a:p>
            <a:r>
              <a:rPr lang="en-US" dirty="0"/>
              <a:t>Proposal </a:t>
            </a:r>
            <a:r>
              <a:rPr lang="en-US" sz="1800" dirty="0"/>
              <a:t>Hypothesis </a:t>
            </a:r>
            <a:r>
              <a:rPr lang="en-US" sz="1800" dirty="0" smtClean="0"/>
              <a:t>3</a:t>
            </a:r>
            <a:endParaRPr lang="en-US" sz="1800" dirty="0"/>
          </a:p>
        </p:txBody>
      </p:sp>
      <p:sp>
        <p:nvSpPr>
          <p:cNvPr id="4" name="Isosceles Triangle 9">
            <a:extLst>
              <a:ext uri="{FF2B5EF4-FFF2-40B4-BE49-F238E27FC236}">
                <a16:creationId xmlns="" xmlns:a16="http://schemas.microsoft.com/office/drawing/2014/main" id="{DA3E656D-0811-4C0E-8F8A-38D1F8E80C96}"/>
              </a:ext>
            </a:extLst>
          </p:cNvPr>
          <p:cNvSpPr/>
          <p:nvPr/>
        </p:nvSpPr>
        <p:spPr>
          <a:xfrm rot="16200000">
            <a:off x="3495322" y="3649570"/>
            <a:ext cx="698477"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10">
            <a:extLst>
              <a:ext uri="{FF2B5EF4-FFF2-40B4-BE49-F238E27FC236}">
                <a16:creationId xmlns="" xmlns:a16="http://schemas.microsoft.com/office/drawing/2014/main" id="{5C766702-86C4-4416-AA07-C440A6E5D3E4}"/>
              </a:ext>
            </a:extLst>
          </p:cNvPr>
          <p:cNvSpPr/>
          <p:nvPr/>
        </p:nvSpPr>
        <p:spPr>
          <a:xfrm rot="5400000">
            <a:off x="8027966" y="3649570"/>
            <a:ext cx="698476"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 xmlns:a16="http://schemas.microsoft.com/office/drawing/2014/main" id="{36E076D8-06A6-42E4-A691-0ECD28F95591}"/>
              </a:ext>
            </a:extLst>
          </p:cNvPr>
          <p:cNvSpPr txBox="1"/>
          <p:nvPr/>
        </p:nvSpPr>
        <p:spPr>
          <a:xfrm>
            <a:off x="165802" y="2655625"/>
            <a:ext cx="32926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checked the differences in percentages </a:t>
            </a:r>
            <a:r>
              <a:rPr lang="el-GR" dirty="0" smtClean="0"/>
              <a:t>&amp; </a:t>
            </a:r>
            <a:r>
              <a:rPr lang="en-US" dirty="0" smtClean="0"/>
              <a:t>results </a:t>
            </a:r>
            <a:r>
              <a:rPr lang="en-US" dirty="0"/>
              <a:t>are statistically significant. </a:t>
            </a:r>
            <a:r>
              <a:rPr lang="en-US" dirty="0" smtClean="0"/>
              <a:t>In </a:t>
            </a:r>
            <a:r>
              <a:rPr lang="en-US" dirty="0"/>
              <a:t>particular /</a:t>
            </a:r>
            <a:r>
              <a:rPr lang="en-US" dirty="0" err="1"/>
              <a:t>google+redesign</a:t>
            </a:r>
            <a:r>
              <a:rPr lang="en-US" dirty="0"/>
              <a:t>/</a:t>
            </a:r>
            <a:r>
              <a:rPr lang="en-US" dirty="0" err="1"/>
              <a:t>shop+by+brand</a:t>
            </a:r>
            <a:r>
              <a:rPr lang="en-US" dirty="0"/>
              <a:t>/</a:t>
            </a:r>
            <a:r>
              <a:rPr lang="en-US" dirty="0" err="1"/>
              <a:t>youtube</a:t>
            </a:r>
            <a:r>
              <a:rPr lang="en-US" dirty="0"/>
              <a:t> </a:t>
            </a:r>
            <a:r>
              <a:rPr lang="el-GR" dirty="0" smtClean="0">
                <a:sym typeface="Wingdings" panose="05000000000000000000" pitchFamily="2" charset="2"/>
              </a:rPr>
              <a:t> </a:t>
            </a:r>
            <a:r>
              <a:rPr lang="en-US" dirty="0" smtClean="0"/>
              <a:t>most </a:t>
            </a:r>
            <a:r>
              <a:rPr lang="en-US" dirty="0"/>
              <a:t>frequent exit page which is unexpected. </a:t>
            </a:r>
            <a:endParaRPr lang="el-GR" dirty="0"/>
          </a:p>
        </p:txBody>
      </p:sp>
      <p:sp>
        <p:nvSpPr>
          <p:cNvPr id="21" name="TextBox 20">
            <a:extLst>
              <a:ext uri="{FF2B5EF4-FFF2-40B4-BE49-F238E27FC236}">
                <a16:creationId xmlns="" xmlns:a16="http://schemas.microsoft.com/office/drawing/2014/main" id="{089B5186-F949-46E8-8013-9EF237E82C05}"/>
              </a:ext>
            </a:extLst>
          </p:cNvPr>
          <p:cNvSpPr txBox="1"/>
          <p:nvPr/>
        </p:nvSpPr>
        <p:spPr>
          <a:xfrm>
            <a:off x="8778919" y="2724236"/>
            <a:ext cx="3259626" cy="1754326"/>
          </a:xfrm>
          <a:prstGeom prst="rect">
            <a:avLst/>
          </a:prstGeom>
          <a:noFill/>
        </p:spPr>
        <p:txBody>
          <a:bodyPr wrap="square" rtlCol="0">
            <a:spAutoFit/>
          </a:bodyPr>
          <a:lstStyle/>
          <a:p>
            <a:pPr marL="285750" indent="-285750">
              <a:buFont typeface="Arial" panose="020B0604020202020204" pitchFamily="34" charset="0"/>
              <a:buChar char="•"/>
            </a:pPr>
            <a:r>
              <a:rPr lang="el-GR" dirty="0" smtClean="0"/>
              <a:t>Ι</a:t>
            </a:r>
            <a:r>
              <a:rPr lang="en-US" dirty="0" err="1" smtClean="0"/>
              <a:t>nvestigate</a:t>
            </a:r>
            <a:r>
              <a:rPr lang="en-US" dirty="0" smtClean="0"/>
              <a:t> </a:t>
            </a:r>
            <a:r>
              <a:rPr lang="en-US" dirty="0"/>
              <a:t>this page’s UI and UX elements as well as the products offered in that page to identify what is pushing users away from this particular page.</a:t>
            </a:r>
            <a:endParaRPr lang="el-GR" dirty="0"/>
          </a:p>
        </p:txBody>
      </p:sp>
      <p:grpSp>
        <p:nvGrpSpPr>
          <p:cNvPr id="32" name="Group 31">
            <a:extLst>
              <a:ext uri="{FF2B5EF4-FFF2-40B4-BE49-F238E27FC236}">
                <a16:creationId xmlns="" xmlns:a16="http://schemas.microsoft.com/office/drawing/2014/main" id="{62E969CA-8510-43DC-A8F6-7DB6ACCD5EFF}"/>
              </a:ext>
            </a:extLst>
          </p:cNvPr>
          <p:cNvGrpSpPr/>
          <p:nvPr/>
        </p:nvGrpSpPr>
        <p:grpSpPr>
          <a:xfrm>
            <a:off x="4858189" y="3438838"/>
            <a:ext cx="2525264" cy="1028392"/>
            <a:chOff x="6484672" y="2318645"/>
            <a:chExt cx="2188230" cy="891140"/>
          </a:xfrm>
          <a:solidFill>
            <a:schemeClr val="bg1"/>
          </a:solidFill>
        </p:grpSpPr>
        <p:sp>
          <p:nvSpPr>
            <p:cNvPr id="33" name="Oval 21">
              <a:extLst>
                <a:ext uri="{FF2B5EF4-FFF2-40B4-BE49-F238E27FC236}">
                  <a16:creationId xmlns="" xmlns:a16="http://schemas.microsoft.com/office/drawing/2014/main" id="{E31EA310-8157-4461-A405-E0FE23F9A85E}"/>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Freeform: Shape 33">
              <a:extLst>
                <a:ext uri="{FF2B5EF4-FFF2-40B4-BE49-F238E27FC236}">
                  <a16:creationId xmlns="" xmlns:a16="http://schemas.microsoft.com/office/drawing/2014/main" id="{A464AB0E-3409-4B0A-8E5D-4638F5491010}"/>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Freeform: Shape 34">
              <a:extLst>
                <a:ext uri="{FF2B5EF4-FFF2-40B4-BE49-F238E27FC236}">
                  <a16:creationId xmlns="" xmlns:a16="http://schemas.microsoft.com/office/drawing/2014/main" id="{93C7B779-C07D-4F0E-AA6F-EA1298F484F5}"/>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8" name="Στρογγυλεμένο ορθογώνιο 27"/>
          <p:cNvSpPr/>
          <p:nvPr/>
        </p:nvSpPr>
        <p:spPr>
          <a:xfrm>
            <a:off x="4630366" y="2928026"/>
            <a:ext cx="2976664" cy="203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687537" y="3768368"/>
            <a:ext cx="2941831" cy="369332"/>
          </a:xfrm>
          <a:prstGeom prst="rect">
            <a:avLst/>
          </a:prstGeom>
          <a:noFill/>
        </p:spPr>
        <p:txBody>
          <a:bodyPr wrap="none" rtlCol="0">
            <a:spAutoFit/>
          </a:bodyPr>
          <a:lstStyle/>
          <a:p>
            <a:r>
              <a:rPr lang="en-US" dirty="0" smtClean="0">
                <a:solidFill>
                  <a:schemeClr val="bg1"/>
                </a:solidFill>
              </a:rPr>
              <a:t>  Results      /     Proposals </a:t>
            </a:r>
            <a:endParaRPr lang="el-GR" dirty="0">
              <a:solidFill>
                <a:schemeClr val="bg1"/>
              </a:solidFill>
            </a:endParaRPr>
          </a:p>
        </p:txBody>
      </p:sp>
    </p:spTree>
    <p:extLst>
      <p:ext uri="{BB962C8B-B14F-4D97-AF65-F5344CB8AC3E}">
        <p14:creationId xmlns:p14="http://schemas.microsoft.com/office/powerpoint/2010/main" val="48989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0"/>
          </p:nvPr>
        </p:nvSpPr>
        <p:spPr>
          <a:xfrm>
            <a:off x="2103691" y="659279"/>
            <a:ext cx="8256266" cy="724247"/>
          </a:xfrm>
        </p:spPr>
        <p:txBody>
          <a:bodyPr/>
          <a:lstStyle/>
          <a:p>
            <a:r>
              <a:rPr lang="en-US" dirty="0"/>
              <a:t>Hypothesis </a:t>
            </a:r>
            <a:r>
              <a:rPr lang="en-US" dirty="0" smtClean="0"/>
              <a:t>4</a:t>
            </a:r>
            <a:endParaRPr lang="en-US" dirty="0"/>
          </a:p>
          <a:p>
            <a:r>
              <a:rPr lang="en-US" sz="2000" dirty="0" smtClean="0"/>
              <a:t>Devices are not related </a:t>
            </a:r>
            <a:r>
              <a:rPr lang="en-US" sz="2000" dirty="0"/>
              <a:t>to </a:t>
            </a:r>
            <a:r>
              <a:rPr lang="en-US" sz="2000" dirty="0" smtClean="0"/>
              <a:t>Bounce Rate.</a:t>
            </a:r>
            <a:endParaRPr lang="el-GR" sz="2000" dirty="0"/>
          </a:p>
        </p:txBody>
      </p:sp>
      <p:sp>
        <p:nvSpPr>
          <p:cNvPr id="4" name="Ορθογώνιο 3"/>
          <p:cNvSpPr/>
          <p:nvPr/>
        </p:nvSpPr>
        <p:spPr>
          <a:xfrm>
            <a:off x="71336" y="2745911"/>
            <a:ext cx="3634902" cy="1200329"/>
          </a:xfrm>
          <a:prstGeom prst="rect">
            <a:avLst/>
          </a:prstGeom>
        </p:spPr>
        <p:txBody>
          <a:bodyPr wrap="square">
            <a:spAutoFit/>
          </a:bodyPr>
          <a:lstStyle/>
          <a:p>
            <a:r>
              <a:rPr lang="en-US" dirty="0" smtClean="0">
                <a:solidFill>
                  <a:srgbClr val="000000"/>
                </a:solidFill>
                <a:latin typeface="Calibri" panose="020F0502020204030204" pitchFamily="34" charset="0"/>
                <a:ea typeface="Calibri" panose="020F0502020204030204" pitchFamily="34" charset="0"/>
              </a:rPr>
              <a:t>Why? </a:t>
            </a:r>
            <a:r>
              <a:rPr lang="en-US" dirty="0" smtClean="0">
                <a:solidFill>
                  <a:srgbClr val="000000"/>
                </a:solidFill>
                <a:latin typeface="Calibri" panose="020F0502020204030204" pitchFamily="34" charset="0"/>
                <a:ea typeface="Calibri" panose="020F0502020204030204" pitchFamily="34" charset="0"/>
                <a:sym typeface="Wingdings" panose="05000000000000000000" pitchFamily="2" charset="2"/>
              </a:rPr>
              <a:t> </a:t>
            </a:r>
            <a:r>
              <a:rPr lang="en-US" dirty="0" smtClean="0"/>
              <a:t>This </a:t>
            </a:r>
            <a:r>
              <a:rPr lang="en-US" dirty="0"/>
              <a:t>metric can help us identify scaling and compatibility issues with different screen sizes and operating system versions. </a:t>
            </a:r>
            <a:endParaRPr lang="el-GR" dirty="0"/>
          </a:p>
        </p:txBody>
      </p:sp>
      <p:pic>
        <p:nvPicPr>
          <p:cNvPr id="3074" name="Picture 2" descr="https://scontent.xx.fbcdn.net/v/t1.15752-9/83000480_588420408604796_2070868226077622272_n.png?_nc_cat=103&amp;_nc_ohc=U8g9dfGyLjcAX8z1xpT&amp;_nc_ad=z-m&amp;_nc_cid=0&amp;_nc_zor=9&amp;_nc_ht=scontent.xx&amp;oh=4fdb0602776f8898ea15fe4ff3b3bb64&amp;oe=5E9BE5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983" y="2550090"/>
            <a:ext cx="7876429" cy="131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12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3529" y="526935"/>
            <a:ext cx="11573197" cy="724247"/>
          </a:xfrm>
          <a:prstGeom prst="rect">
            <a:avLst/>
          </a:prstGeom>
        </p:spPr>
        <p:txBody>
          <a:bodyPr/>
          <a:lstStyle/>
          <a:p>
            <a:r>
              <a:rPr lang="en-US" dirty="0"/>
              <a:t>Proposal </a:t>
            </a:r>
            <a:r>
              <a:rPr lang="en-US" sz="1800" dirty="0"/>
              <a:t>Hypothesis </a:t>
            </a:r>
            <a:r>
              <a:rPr lang="en-US" sz="1800" dirty="0" smtClean="0"/>
              <a:t>4</a:t>
            </a:r>
            <a:endParaRPr lang="en-US" sz="1800" dirty="0"/>
          </a:p>
        </p:txBody>
      </p:sp>
      <p:sp>
        <p:nvSpPr>
          <p:cNvPr id="4" name="Isosceles Triangle 9">
            <a:extLst>
              <a:ext uri="{FF2B5EF4-FFF2-40B4-BE49-F238E27FC236}">
                <a16:creationId xmlns="" xmlns:a16="http://schemas.microsoft.com/office/drawing/2014/main" id="{DA3E656D-0811-4C0E-8F8A-38D1F8E80C96}"/>
              </a:ext>
            </a:extLst>
          </p:cNvPr>
          <p:cNvSpPr/>
          <p:nvPr/>
        </p:nvSpPr>
        <p:spPr>
          <a:xfrm rot="16200000">
            <a:off x="3495322" y="3649570"/>
            <a:ext cx="698477"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10">
            <a:extLst>
              <a:ext uri="{FF2B5EF4-FFF2-40B4-BE49-F238E27FC236}">
                <a16:creationId xmlns="" xmlns:a16="http://schemas.microsoft.com/office/drawing/2014/main" id="{5C766702-86C4-4416-AA07-C440A6E5D3E4}"/>
              </a:ext>
            </a:extLst>
          </p:cNvPr>
          <p:cNvSpPr/>
          <p:nvPr/>
        </p:nvSpPr>
        <p:spPr>
          <a:xfrm rot="5400000">
            <a:off x="8027966" y="3649570"/>
            <a:ext cx="698476"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 xmlns:a16="http://schemas.microsoft.com/office/drawing/2014/main" id="{36E076D8-06A6-42E4-A691-0ECD28F95591}"/>
              </a:ext>
            </a:extLst>
          </p:cNvPr>
          <p:cNvSpPr txBox="1"/>
          <p:nvPr/>
        </p:nvSpPr>
        <p:spPr>
          <a:xfrm>
            <a:off x="128079" y="2777600"/>
            <a:ext cx="3292675" cy="2308324"/>
          </a:xfrm>
          <a:prstGeom prst="rect">
            <a:avLst/>
          </a:prstGeom>
          <a:noFill/>
        </p:spPr>
        <p:txBody>
          <a:bodyPr wrap="square" rtlCol="0">
            <a:spAutoFit/>
          </a:bodyPr>
          <a:lstStyle/>
          <a:p>
            <a:r>
              <a:rPr lang="en-US" dirty="0" smtClean="0"/>
              <a:t>The </a:t>
            </a:r>
            <a:r>
              <a:rPr lang="en-US" dirty="0"/>
              <a:t>difference was checked to be significant regarding Desktop/mobile </a:t>
            </a:r>
            <a:r>
              <a:rPr lang="en-US" dirty="0" smtClean="0"/>
              <a:t>&amp; Desktop/tablet</a:t>
            </a:r>
            <a:r>
              <a:rPr lang="en-US" dirty="0"/>
              <a:t>, but not significant regarding mobile/tablet. </a:t>
            </a:r>
            <a:endParaRPr lang="en-US" dirty="0" smtClean="0"/>
          </a:p>
          <a:p>
            <a:r>
              <a:rPr lang="en-US" dirty="0" smtClean="0"/>
              <a:t>Tablet </a:t>
            </a:r>
            <a:r>
              <a:rPr lang="en-US" dirty="0"/>
              <a:t>bounce rate is by far the largest. </a:t>
            </a:r>
            <a:endParaRPr lang="el-GR" dirty="0"/>
          </a:p>
        </p:txBody>
      </p:sp>
      <p:sp>
        <p:nvSpPr>
          <p:cNvPr id="21" name="TextBox 20">
            <a:extLst>
              <a:ext uri="{FF2B5EF4-FFF2-40B4-BE49-F238E27FC236}">
                <a16:creationId xmlns="" xmlns:a16="http://schemas.microsoft.com/office/drawing/2014/main" id="{089B5186-F949-46E8-8013-9EF237E82C05}"/>
              </a:ext>
            </a:extLst>
          </p:cNvPr>
          <p:cNvSpPr txBox="1"/>
          <p:nvPr/>
        </p:nvSpPr>
        <p:spPr>
          <a:xfrm>
            <a:off x="8912916" y="2639100"/>
            <a:ext cx="3259626"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Focus </a:t>
            </a:r>
            <a:r>
              <a:rPr lang="en-US" dirty="0"/>
              <a:t>most of our advertising efforts on our desktop version for further improvement </a:t>
            </a:r>
            <a:r>
              <a:rPr lang="en-US" dirty="0" smtClean="0"/>
              <a:t>&amp; scaling, </a:t>
            </a:r>
            <a:r>
              <a:rPr lang="en-US" dirty="0"/>
              <a:t>while we invest technical resources to fix tablet </a:t>
            </a:r>
            <a:r>
              <a:rPr lang="en-US" dirty="0" smtClean="0"/>
              <a:t>&amp; mobile </a:t>
            </a:r>
            <a:r>
              <a:rPr lang="en-US" dirty="0"/>
              <a:t>issues.</a:t>
            </a:r>
            <a:endParaRPr lang="el-GR" dirty="0"/>
          </a:p>
          <a:p>
            <a:endParaRPr lang="ko-KR" altLang="en-US" b="1" dirty="0">
              <a:solidFill>
                <a:schemeClr val="tx1">
                  <a:lumMod val="75000"/>
                  <a:lumOff val="25000"/>
                </a:schemeClr>
              </a:solidFill>
            </a:endParaRPr>
          </a:p>
        </p:txBody>
      </p:sp>
      <p:grpSp>
        <p:nvGrpSpPr>
          <p:cNvPr id="32" name="Group 31">
            <a:extLst>
              <a:ext uri="{FF2B5EF4-FFF2-40B4-BE49-F238E27FC236}">
                <a16:creationId xmlns="" xmlns:a16="http://schemas.microsoft.com/office/drawing/2014/main" id="{62E969CA-8510-43DC-A8F6-7DB6ACCD5EFF}"/>
              </a:ext>
            </a:extLst>
          </p:cNvPr>
          <p:cNvGrpSpPr/>
          <p:nvPr/>
        </p:nvGrpSpPr>
        <p:grpSpPr>
          <a:xfrm>
            <a:off x="4858189" y="3438838"/>
            <a:ext cx="2525264" cy="1028392"/>
            <a:chOff x="6484672" y="2318645"/>
            <a:chExt cx="2188230" cy="891140"/>
          </a:xfrm>
          <a:solidFill>
            <a:schemeClr val="bg1"/>
          </a:solidFill>
        </p:grpSpPr>
        <p:sp>
          <p:nvSpPr>
            <p:cNvPr id="33" name="Oval 21">
              <a:extLst>
                <a:ext uri="{FF2B5EF4-FFF2-40B4-BE49-F238E27FC236}">
                  <a16:creationId xmlns="" xmlns:a16="http://schemas.microsoft.com/office/drawing/2014/main" id="{E31EA310-8157-4461-A405-E0FE23F9A85E}"/>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Freeform: Shape 33">
              <a:extLst>
                <a:ext uri="{FF2B5EF4-FFF2-40B4-BE49-F238E27FC236}">
                  <a16:creationId xmlns="" xmlns:a16="http://schemas.microsoft.com/office/drawing/2014/main" id="{A464AB0E-3409-4B0A-8E5D-4638F5491010}"/>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Freeform: Shape 34">
              <a:extLst>
                <a:ext uri="{FF2B5EF4-FFF2-40B4-BE49-F238E27FC236}">
                  <a16:creationId xmlns="" xmlns:a16="http://schemas.microsoft.com/office/drawing/2014/main" id="{93C7B779-C07D-4F0E-AA6F-EA1298F484F5}"/>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8" name="Στρογγυλεμένο ορθογώνιο 27"/>
          <p:cNvSpPr/>
          <p:nvPr/>
        </p:nvSpPr>
        <p:spPr>
          <a:xfrm>
            <a:off x="4630366" y="2928026"/>
            <a:ext cx="2976664" cy="2035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687537" y="3768368"/>
            <a:ext cx="2941831" cy="369332"/>
          </a:xfrm>
          <a:prstGeom prst="rect">
            <a:avLst/>
          </a:prstGeom>
          <a:noFill/>
        </p:spPr>
        <p:txBody>
          <a:bodyPr wrap="none" rtlCol="0">
            <a:spAutoFit/>
          </a:bodyPr>
          <a:lstStyle/>
          <a:p>
            <a:r>
              <a:rPr lang="en-US" dirty="0" smtClean="0">
                <a:solidFill>
                  <a:schemeClr val="bg1"/>
                </a:solidFill>
              </a:rPr>
              <a:t>  Results      /     Proposals </a:t>
            </a:r>
            <a:endParaRPr lang="el-GR" dirty="0">
              <a:solidFill>
                <a:schemeClr val="bg1"/>
              </a:solidFill>
            </a:endParaRPr>
          </a:p>
        </p:txBody>
      </p:sp>
    </p:spTree>
    <p:extLst>
      <p:ext uri="{BB962C8B-B14F-4D97-AF65-F5344CB8AC3E}">
        <p14:creationId xmlns:p14="http://schemas.microsoft.com/office/powerpoint/2010/main" val="2102832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B2002146-F106-483B-8C4D-E251FF6B1B7F}"/>
              </a:ext>
            </a:extLst>
          </p:cNvPr>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5" name="Group 4">
            <a:extLst>
              <a:ext uri="{FF2B5EF4-FFF2-40B4-BE49-F238E27FC236}">
                <a16:creationId xmlns=""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103467"/>
            <a:ext cx="12192000" cy="438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10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0"/>
          </p:nvPr>
        </p:nvSpPr>
        <p:spPr>
          <a:xfrm>
            <a:off x="323529" y="573470"/>
            <a:ext cx="11573197" cy="724247"/>
          </a:xfrm>
        </p:spPr>
        <p:txBody>
          <a:bodyPr/>
          <a:lstStyle/>
          <a:p>
            <a:r>
              <a:rPr lang="en-US" dirty="0"/>
              <a:t>KPI’s</a:t>
            </a:r>
            <a:r>
              <a:rPr lang="el-GR" dirty="0"/>
              <a:t> &amp; </a:t>
            </a:r>
            <a:r>
              <a:rPr lang="en-US" dirty="0"/>
              <a:t>Metrics</a:t>
            </a:r>
            <a:endParaRPr lang="el-GR" dirty="0"/>
          </a:p>
        </p:txBody>
      </p:sp>
      <p:sp>
        <p:nvSpPr>
          <p:cNvPr id="3" name="TextBox 2"/>
          <p:cNvSpPr txBox="1"/>
          <p:nvPr/>
        </p:nvSpPr>
        <p:spPr>
          <a:xfrm>
            <a:off x="2447924" y="1507526"/>
            <a:ext cx="7417659" cy="5170646"/>
          </a:xfrm>
          <a:prstGeom prst="rect">
            <a:avLst/>
          </a:prstGeom>
          <a:noFill/>
        </p:spPr>
        <p:txBody>
          <a:bodyPr wrap="square" rtlCol="0">
            <a:spAutoFit/>
          </a:bodyPr>
          <a:lstStyle/>
          <a:p>
            <a:pPr lvl="0" algn="ctr"/>
            <a:r>
              <a:rPr lang="en-US" sz="2200" dirty="0"/>
              <a:t>Number of </a:t>
            </a:r>
            <a:r>
              <a:rPr lang="en-US" sz="2200" dirty="0" smtClean="0"/>
              <a:t>Visitors</a:t>
            </a:r>
          </a:p>
          <a:p>
            <a:pPr lvl="0" algn="ctr"/>
            <a:r>
              <a:rPr lang="en-US" sz="2200" dirty="0" smtClean="0"/>
              <a:t>Sessions</a:t>
            </a:r>
            <a:endParaRPr lang="el-GR" sz="2200" dirty="0" smtClean="0"/>
          </a:p>
          <a:p>
            <a:pPr lvl="0" algn="ctr"/>
            <a:r>
              <a:rPr lang="en-US" sz="2200" dirty="0" smtClean="0"/>
              <a:t>Unique </a:t>
            </a:r>
            <a:r>
              <a:rPr lang="en-US" sz="2200" dirty="0"/>
              <a:t>&amp; Returning Visitors</a:t>
            </a:r>
            <a:endParaRPr lang="el-GR" sz="2200" dirty="0"/>
          </a:p>
          <a:p>
            <a:pPr lvl="0" algn="ctr"/>
            <a:r>
              <a:rPr lang="en-US" sz="2200" dirty="0"/>
              <a:t>Visitors’ Location</a:t>
            </a:r>
            <a:endParaRPr lang="el-GR" sz="2200" dirty="0"/>
          </a:p>
          <a:p>
            <a:pPr lvl="0" algn="ctr"/>
            <a:r>
              <a:rPr lang="en-US" sz="2200" dirty="0"/>
              <a:t>Visitors’ Demographics</a:t>
            </a:r>
            <a:endParaRPr lang="el-GR" sz="2200" dirty="0"/>
          </a:p>
          <a:p>
            <a:pPr lvl="0" algn="ctr"/>
            <a:r>
              <a:rPr lang="en-US" sz="2200" dirty="0"/>
              <a:t>Users by Browsers &amp; Devices</a:t>
            </a:r>
            <a:endParaRPr lang="el-GR" sz="2200" dirty="0"/>
          </a:p>
          <a:p>
            <a:pPr lvl="0" algn="ctr"/>
            <a:r>
              <a:rPr lang="fr-FR" sz="2200" dirty="0"/>
              <a:t>Landing Pages</a:t>
            </a:r>
          </a:p>
          <a:p>
            <a:pPr lvl="0" algn="ctr"/>
            <a:r>
              <a:rPr lang="fr-FR" sz="2200" dirty="0"/>
              <a:t>Exit Pages</a:t>
            </a:r>
          </a:p>
          <a:p>
            <a:pPr lvl="0" algn="ctr"/>
            <a:r>
              <a:rPr lang="fr-FR" sz="2200" dirty="0" err="1"/>
              <a:t>Frequently</a:t>
            </a:r>
            <a:r>
              <a:rPr lang="fr-FR" sz="2200" dirty="0"/>
              <a:t> </a:t>
            </a:r>
            <a:r>
              <a:rPr lang="fr-FR" sz="2200" dirty="0" err="1"/>
              <a:t>visited</a:t>
            </a:r>
            <a:r>
              <a:rPr lang="fr-FR" sz="2200" dirty="0"/>
              <a:t> </a:t>
            </a:r>
            <a:r>
              <a:rPr lang="fr-FR" sz="2200" dirty="0" smtClean="0"/>
              <a:t>pages</a:t>
            </a:r>
          </a:p>
          <a:p>
            <a:pPr lvl="0" algn="ctr"/>
            <a:r>
              <a:rPr lang="en-US" sz="2200" dirty="0"/>
              <a:t>Session Duration by Users</a:t>
            </a:r>
          </a:p>
          <a:p>
            <a:pPr lvl="0" algn="ctr"/>
            <a:r>
              <a:rPr lang="en-US" sz="2200" dirty="0"/>
              <a:t>Pages per </a:t>
            </a:r>
            <a:r>
              <a:rPr lang="en-US" sz="2200" dirty="0" smtClean="0"/>
              <a:t>Session</a:t>
            </a:r>
          </a:p>
          <a:p>
            <a:pPr lvl="0" algn="ctr"/>
            <a:r>
              <a:rPr lang="en-US" sz="2200" dirty="0" smtClean="0"/>
              <a:t>Bounce Rate</a:t>
            </a:r>
          </a:p>
          <a:p>
            <a:pPr lvl="0" algn="ctr"/>
            <a:r>
              <a:rPr lang="en-US" sz="2200" dirty="0" err="1" smtClean="0"/>
              <a:t>Avg</a:t>
            </a:r>
            <a:r>
              <a:rPr lang="en-US" sz="2200" dirty="0" smtClean="0"/>
              <a:t> Page Load Time</a:t>
            </a:r>
          </a:p>
          <a:p>
            <a:pPr lvl="0" algn="ctr"/>
            <a:r>
              <a:rPr lang="en-US" sz="2200" dirty="0" smtClean="0"/>
              <a:t>Page Views</a:t>
            </a:r>
            <a:endParaRPr lang="el-GR" sz="2200" dirty="0"/>
          </a:p>
          <a:p>
            <a:pPr algn="ctr"/>
            <a:r>
              <a:rPr lang="en-US" sz="2200" dirty="0" smtClean="0"/>
              <a:t>Conversion </a:t>
            </a:r>
            <a:r>
              <a:rPr lang="en-US" sz="2200" dirty="0"/>
              <a:t>Rate</a:t>
            </a:r>
            <a:endParaRPr lang="el-GR" sz="2200" dirty="0"/>
          </a:p>
        </p:txBody>
      </p:sp>
    </p:spTree>
    <p:extLst>
      <p:ext uri="{BB962C8B-B14F-4D97-AF65-F5344CB8AC3E}">
        <p14:creationId xmlns:p14="http://schemas.microsoft.com/office/powerpoint/2010/main" val="280929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p:cNvSpPr>
            <a:spLocks noGrp="1"/>
          </p:cNvSpPr>
          <p:nvPr>
            <p:ph type="body" sz="quarter" idx="10"/>
          </p:nvPr>
        </p:nvSpPr>
        <p:spPr>
          <a:xfrm>
            <a:off x="323528" y="501442"/>
            <a:ext cx="11573197" cy="724247"/>
          </a:xfrm>
        </p:spPr>
        <p:txBody>
          <a:bodyPr/>
          <a:lstStyle/>
          <a:p>
            <a:r>
              <a:rPr lang="en-US" dirty="0"/>
              <a:t>A. Metrics Report </a:t>
            </a:r>
            <a:r>
              <a:rPr lang="en-US" sz="2800" dirty="0"/>
              <a:t>Jan-Mar 2018-2019</a:t>
            </a:r>
            <a:endParaRPr lang="el-GR" dirty="0"/>
          </a:p>
        </p:txBody>
      </p:sp>
      <p:sp>
        <p:nvSpPr>
          <p:cNvPr id="3" name="TextBox 2"/>
          <p:cNvSpPr txBox="1"/>
          <p:nvPr/>
        </p:nvSpPr>
        <p:spPr>
          <a:xfrm>
            <a:off x="1206342" y="1575881"/>
            <a:ext cx="9970736" cy="4766553"/>
          </a:xfrm>
          <a:prstGeom prst="rect">
            <a:avLst/>
          </a:prstGeom>
          <a:noFill/>
        </p:spPr>
        <p:txBody>
          <a:bodyPr wrap="square" numCol="2" rtlCol="0">
            <a:spAutoFit/>
          </a:bodyPr>
          <a:lstStyle/>
          <a:p>
            <a:pPr marL="285750" indent="-285750">
              <a:buFont typeface="Arial" panose="020B0604020202020204" pitchFamily="34" charset="0"/>
              <a:buChar char="•"/>
            </a:pPr>
            <a:r>
              <a:rPr lang="en-US" dirty="0"/>
              <a:t>What is our Audience</a:t>
            </a:r>
            <a:r>
              <a:rPr lang="en-US" dirty="0" smtClean="0"/>
              <a:t>?</a:t>
            </a:r>
            <a:endParaRPr lang="el-GR"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 we have visitors who return to our site</a:t>
            </a:r>
            <a:r>
              <a:rPr lang="en-US" dirty="0" smtClean="0"/>
              <a:t>?</a:t>
            </a:r>
            <a:endParaRPr lang="el-GR"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our demographics’ distribution</a:t>
            </a:r>
            <a:r>
              <a:rPr lang="en-US" dirty="0" smtClean="0"/>
              <a:t>?</a:t>
            </a:r>
            <a:endParaRPr lang="el-GR"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Is our website interesting enough for our users</a:t>
            </a:r>
            <a:r>
              <a:rPr lang="en-US" dirty="0" smtClean="0"/>
              <a:t>?</a:t>
            </a:r>
            <a:endParaRPr lang="el-GR"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 we have any insights regarding browsers? May they have any issues</a:t>
            </a:r>
            <a:r>
              <a:rPr lang="en-US" dirty="0" smtClean="0"/>
              <a:t>?</a:t>
            </a:r>
            <a:endParaRPr lang="el-GR" dirty="0" smtClean="0"/>
          </a:p>
          <a:p>
            <a:pPr marL="285750" indent="-285750">
              <a:buFont typeface="Arial" panose="020B0604020202020204" pitchFamily="34" charset="0"/>
              <a:buChar char="•"/>
            </a:pPr>
            <a:endParaRPr lang="el-GR" dirty="0" smtClean="0"/>
          </a:p>
          <a:p>
            <a:pPr marL="285750" indent="-285750">
              <a:buFont typeface="Arial" panose="020B0604020202020204" pitchFamily="34" charset="0"/>
              <a:buChar char="•"/>
            </a:pPr>
            <a:r>
              <a:rPr lang="en-US" dirty="0" smtClean="0"/>
              <a:t>How </a:t>
            </a:r>
            <a:r>
              <a:rPr lang="en-US" dirty="0"/>
              <a:t>is the website traffic developing</a:t>
            </a:r>
            <a:r>
              <a:rPr lang="en-US" dirty="0" smtClean="0"/>
              <a:t>?</a:t>
            </a:r>
            <a:endParaRPr lang="el-GR" dirty="0" smtClean="0"/>
          </a:p>
          <a:p>
            <a:pPr marL="285750" indent="-285750">
              <a:buFont typeface="Arial" panose="020B0604020202020204" pitchFamily="34" charset="0"/>
              <a:buChar char="•"/>
            </a:pPr>
            <a:endParaRPr lang="el-GR" dirty="0" smtClean="0"/>
          </a:p>
          <a:p>
            <a:pPr marL="285750" indent="-285750">
              <a:buFont typeface="Arial" panose="020B0604020202020204" pitchFamily="34" charset="0"/>
              <a:buChar char="•"/>
            </a:pPr>
            <a:r>
              <a:rPr lang="en-US" dirty="0" smtClean="0"/>
              <a:t>What </a:t>
            </a:r>
            <a:r>
              <a:rPr lang="en-US" dirty="0"/>
              <a:t>is the website’s organic traffic</a:t>
            </a:r>
            <a:r>
              <a:rPr lang="en-US" dirty="0" smtClean="0"/>
              <a:t>?</a:t>
            </a:r>
            <a:endParaRPr lang="el-GR"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What </a:t>
            </a:r>
            <a:r>
              <a:rPr lang="en-US" dirty="0"/>
              <a:t>is our pages speed? </a:t>
            </a:r>
            <a:endParaRPr lang="el-GR" dirty="0" smtClean="0"/>
          </a:p>
          <a:p>
            <a:pPr marL="285750" indent="-285750">
              <a:buFont typeface="Arial" panose="020B0604020202020204" pitchFamily="34" charset="0"/>
              <a:buChar char="•"/>
            </a:pPr>
            <a:r>
              <a:rPr lang="en-US" dirty="0" smtClean="0"/>
              <a:t>How </a:t>
            </a:r>
            <a:r>
              <a:rPr lang="en-US" dirty="0"/>
              <a:t>much time do our visitors spend in our pages? </a:t>
            </a:r>
            <a:endParaRPr lang="el-GR"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many pages are being visited? </a:t>
            </a:r>
            <a:endParaRPr lang="el-GR"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our conversion rate? Do visitors get what they need?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spTree>
    <p:extLst>
      <p:ext uri="{BB962C8B-B14F-4D97-AF65-F5344CB8AC3E}">
        <p14:creationId xmlns:p14="http://schemas.microsoft.com/office/powerpoint/2010/main" val="267707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53" y="1764612"/>
            <a:ext cx="441637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Number of visits</a:t>
            </a:r>
            <a:endParaRPr lang="el-GR" dirty="0"/>
          </a:p>
          <a:p>
            <a:r>
              <a:rPr lang="en-US" dirty="0"/>
              <a:t> </a:t>
            </a:r>
          </a:p>
          <a:p>
            <a:endParaRPr lang="en-US" dirty="0"/>
          </a:p>
          <a:p>
            <a:pPr marL="285750" indent="-285750">
              <a:buFont typeface="Arial" panose="020B0604020202020204" pitchFamily="34" charset="0"/>
              <a:buChar char="•"/>
            </a:pPr>
            <a:r>
              <a:rPr lang="en-US" dirty="0"/>
              <a:t>Number of unique and returning visitors</a:t>
            </a:r>
          </a:p>
          <a:p>
            <a:endParaRPr lang="el-GR" dirty="0"/>
          </a:p>
          <a:p>
            <a:endParaRPr lang="el-GR" dirty="0"/>
          </a:p>
          <a:p>
            <a:endParaRPr lang="en-US" dirty="0"/>
          </a:p>
          <a:p>
            <a:endParaRPr lang="en-US" dirty="0"/>
          </a:p>
          <a:p>
            <a:endParaRPr lang="en-US" dirty="0"/>
          </a:p>
          <a:p>
            <a:endParaRPr lang="en-US" dirty="0"/>
          </a:p>
          <a:p>
            <a:endParaRPr lang="en-US" dirty="0"/>
          </a:p>
          <a:p>
            <a:endParaRPr lang="el-GR" dirty="0"/>
          </a:p>
        </p:txBody>
      </p:sp>
      <p:pic>
        <p:nvPicPr>
          <p:cNvPr id="5" name="Εικόνα 4"/>
          <p:cNvPicPr>
            <a:picLocks noChangeAspect="1"/>
          </p:cNvPicPr>
          <p:nvPr/>
        </p:nvPicPr>
        <p:blipFill>
          <a:blip r:embed="rId3"/>
          <a:stretch>
            <a:fillRect/>
          </a:stretch>
        </p:blipFill>
        <p:spPr>
          <a:xfrm>
            <a:off x="2473726" y="1473990"/>
            <a:ext cx="1724025" cy="914400"/>
          </a:xfrm>
          <a:prstGeom prst="rect">
            <a:avLst/>
          </a:prstGeom>
        </p:spPr>
      </p:pic>
      <p:pic>
        <p:nvPicPr>
          <p:cNvPr id="6" name="Εικόνα 5"/>
          <p:cNvPicPr>
            <a:picLocks noChangeAspect="1"/>
          </p:cNvPicPr>
          <p:nvPr/>
        </p:nvPicPr>
        <p:blipFill>
          <a:blip r:embed="rId4"/>
          <a:stretch>
            <a:fillRect/>
          </a:stretch>
        </p:blipFill>
        <p:spPr>
          <a:xfrm>
            <a:off x="4277332" y="2377094"/>
            <a:ext cx="1743075" cy="962025"/>
          </a:xfrm>
          <a:prstGeom prst="rect">
            <a:avLst/>
          </a:prstGeom>
        </p:spPr>
      </p:pic>
      <p:pic>
        <p:nvPicPr>
          <p:cNvPr id="7" name="Θέση περιεχομένου 13"/>
          <p:cNvPicPr>
            <a:picLock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446" y="3525853"/>
            <a:ext cx="5183188" cy="3042834"/>
          </a:xfrm>
          <a:prstGeom prst="rect">
            <a:avLst/>
          </a:prstGeom>
          <a:noFill/>
          <a:ln>
            <a:noFill/>
          </a:ln>
        </p:spPr>
      </p:pic>
      <p:sp>
        <p:nvSpPr>
          <p:cNvPr id="8" name="TextBox 7"/>
          <p:cNvSpPr txBox="1"/>
          <p:nvPr/>
        </p:nvSpPr>
        <p:spPr>
          <a:xfrm>
            <a:off x="737587" y="5121410"/>
            <a:ext cx="3270853" cy="1077218"/>
          </a:xfrm>
          <a:prstGeom prst="rect">
            <a:avLst/>
          </a:prstGeom>
          <a:noFill/>
        </p:spPr>
        <p:txBody>
          <a:bodyPr wrap="square" rtlCol="0">
            <a:spAutoFit/>
          </a:bodyPr>
          <a:lstStyle/>
          <a:p>
            <a:pPr algn="just"/>
            <a:r>
              <a:rPr lang="en-US" sz="1600" dirty="0"/>
              <a:t>Fall in 2019 </a:t>
            </a:r>
            <a:r>
              <a:rPr lang="en-US" sz="1600" dirty="0">
                <a:sym typeface="Wingdings" panose="05000000000000000000" pitchFamily="2" charset="2"/>
              </a:rPr>
              <a:t> </a:t>
            </a:r>
          </a:p>
          <a:p>
            <a:pPr algn="just"/>
            <a:r>
              <a:rPr lang="en-US" sz="1600" dirty="0">
                <a:sym typeface="Wingdings" panose="05000000000000000000" pitchFamily="2" charset="2"/>
              </a:rPr>
              <a:t>Assumption: V</a:t>
            </a:r>
            <a:r>
              <a:rPr lang="en-US" sz="1600" dirty="0"/>
              <a:t>isitors found website not interesting enough to visit again in a years’ time. </a:t>
            </a:r>
            <a:endParaRPr lang="el-GR" sz="1600" dirty="0"/>
          </a:p>
        </p:txBody>
      </p:sp>
      <p:pic>
        <p:nvPicPr>
          <p:cNvPr id="9" name="Εικόνα 8"/>
          <p:cNvPicPr>
            <a:picLocks noChangeAspect="1"/>
          </p:cNvPicPr>
          <p:nvPr/>
        </p:nvPicPr>
        <p:blipFill>
          <a:blip r:embed="rId6"/>
          <a:stretch>
            <a:fillRect/>
          </a:stretch>
        </p:blipFill>
        <p:spPr>
          <a:xfrm>
            <a:off x="6020406" y="1473990"/>
            <a:ext cx="63197" cy="5087321"/>
          </a:xfrm>
          <a:prstGeom prst="rect">
            <a:avLst/>
          </a:prstGeom>
          <a:solidFill>
            <a:schemeClr val="accent2">
              <a:lumMod val="75000"/>
            </a:schemeClr>
          </a:solidFill>
        </p:spPr>
      </p:pic>
      <p:sp>
        <p:nvSpPr>
          <p:cNvPr id="10" name="TextBox 9"/>
          <p:cNvSpPr txBox="1"/>
          <p:nvPr/>
        </p:nvSpPr>
        <p:spPr>
          <a:xfrm>
            <a:off x="3478918" y="503099"/>
            <a:ext cx="8713082" cy="707886"/>
          </a:xfrm>
          <a:prstGeom prst="rect">
            <a:avLst/>
          </a:prstGeom>
          <a:noFill/>
        </p:spPr>
        <p:txBody>
          <a:bodyPr wrap="square" rtlCol="0">
            <a:spAutoFit/>
          </a:bodyPr>
          <a:lstStyle/>
          <a:p>
            <a:r>
              <a:rPr lang="en-US" sz="4000" dirty="0">
                <a:solidFill>
                  <a:schemeClr val="tx1">
                    <a:lumMod val="85000"/>
                    <a:lumOff val="15000"/>
                  </a:schemeClr>
                </a:solidFill>
                <a:latin typeface="+mj-lt"/>
                <a:cs typeface="Arial" pitchFamily="34" charset="0"/>
              </a:rPr>
              <a:t>What is our Audience?</a:t>
            </a:r>
            <a:endParaRPr lang="el-GR" sz="4000" dirty="0">
              <a:solidFill>
                <a:schemeClr val="tx1">
                  <a:lumMod val="85000"/>
                  <a:lumOff val="15000"/>
                </a:schemeClr>
              </a:solidFill>
              <a:latin typeface="+mj-lt"/>
              <a:cs typeface="Arial" pitchFamily="34" charset="0"/>
            </a:endParaRPr>
          </a:p>
        </p:txBody>
      </p:sp>
      <p:pic>
        <p:nvPicPr>
          <p:cNvPr id="11" name="Εικόνα 10"/>
          <p:cNvPicPr>
            <a:picLocks noChangeAspect="1"/>
          </p:cNvPicPr>
          <p:nvPr/>
        </p:nvPicPr>
        <p:blipFill>
          <a:blip r:embed="rId7"/>
          <a:stretch>
            <a:fillRect/>
          </a:stretch>
        </p:blipFill>
        <p:spPr>
          <a:xfrm>
            <a:off x="6258317" y="1549304"/>
            <a:ext cx="5841709" cy="2054667"/>
          </a:xfrm>
          <a:prstGeom prst="rect">
            <a:avLst/>
          </a:prstGeom>
        </p:spPr>
      </p:pic>
      <p:pic>
        <p:nvPicPr>
          <p:cNvPr id="12" name="Εικόνα 11"/>
          <p:cNvPicPr>
            <a:picLocks noChangeAspect="1"/>
          </p:cNvPicPr>
          <p:nvPr/>
        </p:nvPicPr>
        <p:blipFill>
          <a:blip r:embed="rId8"/>
          <a:stretch>
            <a:fillRect/>
          </a:stretch>
        </p:blipFill>
        <p:spPr>
          <a:xfrm>
            <a:off x="6338065" y="3644100"/>
            <a:ext cx="1406409" cy="3162559"/>
          </a:xfrm>
          <a:prstGeom prst="rect">
            <a:avLst/>
          </a:prstGeom>
        </p:spPr>
      </p:pic>
      <p:pic>
        <p:nvPicPr>
          <p:cNvPr id="13" name="Εικόνα 12"/>
          <p:cNvPicPr>
            <a:picLocks noChangeAspect="1"/>
          </p:cNvPicPr>
          <p:nvPr/>
        </p:nvPicPr>
        <p:blipFill>
          <a:blip r:embed="rId9"/>
          <a:stretch>
            <a:fillRect/>
          </a:stretch>
        </p:blipFill>
        <p:spPr>
          <a:xfrm>
            <a:off x="7744474" y="3640005"/>
            <a:ext cx="2098655" cy="3166654"/>
          </a:xfrm>
          <a:prstGeom prst="rect">
            <a:avLst/>
          </a:prstGeom>
        </p:spPr>
      </p:pic>
      <p:sp>
        <p:nvSpPr>
          <p:cNvPr id="14" name="TextBox 13"/>
          <p:cNvSpPr txBox="1"/>
          <p:nvPr/>
        </p:nvSpPr>
        <p:spPr>
          <a:xfrm>
            <a:off x="9407403" y="4680437"/>
            <a:ext cx="2361956" cy="1815882"/>
          </a:xfrm>
          <a:prstGeom prst="rect">
            <a:avLst/>
          </a:prstGeom>
          <a:noFill/>
        </p:spPr>
        <p:txBody>
          <a:bodyPr wrap="square" rtlCol="0">
            <a:spAutoFit/>
          </a:bodyPr>
          <a:lstStyle/>
          <a:p>
            <a:pPr algn="just"/>
            <a:r>
              <a:rPr lang="en-US" sz="1600" dirty="0"/>
              <a:t>Audience mainly from US </a:t>
            </a:r>
            <a:r>
              <a:rPr lang="en-US" sz="1600" dirty="0">
                <a:sym typeface="Wingdings" panose="05000000000000000000" pitchFamily="2" charset="2"/>
              </a:rPr>
              <a:t></a:t>
            </a:r>
            <a:r>
              <a:rPr lang="en-US" sz="1600" dirty="0"/>
              <a:t> </a:t>
            </a:r>
          </a:p>
          <a:p>
            <a:pPr algn="just"/>
            <a:r>
              <a:rPr lang="en-US" sz="1600" dirty="0"/>
              <a:t>Focus 80% of </a:t>
            </a:r>
            <a:r>
              <a:rPr lang="en-US" sz="1600" dirty="0" smtClean="0"/>
              <a:t>advertising efforts </a:t>
            </a:r>
            <a:r>
              <a:rPr lang="en-US" sz="1600" dirty="0"/>
              <a:t>&amp; budget / rest on exploring different audiences.</a:t>
            </a:r>
            <a:endParaRPr lang="el-GR" sz="1600" dirty="0"/>
          </a:p>
        </p:txBody>
      </p:sp>
      <p:sp>
        <p:nvSpPr>
          <p:cNvPr id="15" name="TextBox 14">
            <a:extLst>
              <a:ext uri="{FF2B5EF4-FFF2-40B4-BE49-F238E27FC236}">
                <a16:creationId xmlns="" xmlns:a16="http://schemas.microsoft.com/office/drawing/2014/main" id="{E57450AE-2264-40CF-9443-CC0E86EEA8AD}"/>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spTree>
    <p:extLst>
      <p:ext uri="{BB962C8B-B14F-4D97-AF65-F5344CB8AC3E}">
        <p14:creationId xmlns:p14="http://schemas.microsoft.com/office/powerpoint/2010/main" val="35894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Εικόνα 8"/>
          <p:cNvPicPr>
            <a:picLocks noChangeAspect="1"/>
          </p:cNvPicPr>
          <p:nvPr/>
        </p:nvPicPr>
        <p:blipFill>
          <a:blip r:embed="rId3"/>
          <a:stretch>
            <a:fillRect/>
          </a:stretch>
        </p:blipFill>
        <p:spPr>
          <a:xfrm>
            <a:off x="6020407" y="1639702"/>
            <a:ext cx="61138" cy="4921609"/>
          </a:xfrm>
          <a:prstGeom prst="rect">
            <a:avLst/>
          </a:prstGeom>
        </p:spPr>
      </p:pic>
      <p:sp>
        <p:nvSpPr>
          <p:cNvPr id="15" name="Θέση περιεχομένου 2"/>
          <p:cNvSpPr txBox="1">
            <a:spLocks/>
          </p:cNvSpPr>
          <p:nvPr/>
        </p:nvSpPr>
        <p:spPr>
          <a:xfrm>
            <a:off x="27703" y="1616333"/>
            <a:ext cx="10515600" cy="49077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600" dirty="0"/>
              <a:t>Other demographic data (age, gender)</a:t>
            </a:r>
            <a:endParaRPr lang="el-GR" sz="1600" dirty="0"/>
          </a:p>
          <a:p>
            <a:pPr marL="285750" indent="-285750"/>
            <a:endParaRPr lang="en-US" sz="1800" dirty="0"/>
          </a:p>
          <a:p>
            <a:pPr marL="285750" indent="-285750"/>
            <a:endParaRPr lang="en-US" sz="1800" dirty="0"/>
          </a:p>
          <a:p>
            <a:pPr marL="285750" indent="-285750"/>
            <a:endParaRPr lang="en-US" sz="1800" dirty="0"/>
          </a:p>
          <a:p>
            <a:pPr marL="285750" indent="-285750"/>
            <a:endParaRPr lang="en-US" sz="1800" dirty="0"/>
          </a:p>
          <a:p>
            <a:pPr marL="285750" indent="-285750"/>
            <a:endParaRPr lang="en-US" sz="1800" dirty="0"/>
          </a:p>
          <a:p>
            <a:pPr marL="285750" indent="-285750"/>
            <a:endParaRPr lang="en-US" sz="1800" dirty="0"/>
          </a:p>
          <a:p>
            <a:pPr marL="285750" indent="-285750"/>
            <a:endParaRPr lang="en-US" sz="1800" dirty="0"/>
          </a:p>
          <a:p>
            <a:pPr marL="285750" indent="-285750"/>
            <a:endParaRPr lang="en-US" sz="1800" dirty="0"/>
          </a:p>
          <a:p>
            <a:pPr marL="285750" indent="-285750"/>
            <a:endParaRPr lang="el-GR" sz="1800" dirty="0"/>
          </a:p>
          <a:p>
            <a:pPr marL="285750" indent="-285750"/>
            <a:endParaRPr lang="en-US" sz="1800" dirty="0"/>
          </a:p>
        </p:txBody>
      </p:sp>
      <p:pic>
        <p:nvPicPr>
          <p:cNvPr id="16" name="Εικόνα 15"/>
          <p:cNvPicPr>
            <a:picLocks noChangeAspect="1"/>
          </p:cNvPicPr>
          <p:nvPr/>
        </p:nvPicPr>
        <p:blipFill>
          <a:blip r:embed="rId4"/>
          <a:stretch>
            <a:fillRect/>
          </a:stretch>
        </p:blipFill>
        <p:spPr>
          <a:xfrm>
            <a:off x="7343681" y="1904205"/>
            <a:ext cx="3025598" cy="1792947"/>
          </a:xfrm>
          <a:prstGeom prst="rect">
            <a:avLst/>
          </a:prstGeom>
        </p:spPr>
      </p:pic>
      <p:pic>
        <p:nvPicPr>
          <p:cNvPr id="17" name="Εικόνα 16"/>
          <p:cNvPicPr>
            <a:picLocks noChangeAspect="1"/>
          </p:cNvPicPr>
          <p:nvPr/>
        </p:nvPicPr>
        <p:blipFill>
          <a:blip r:embed="rId5"/>
          <a:stretch>
            <a:fillRect/>
          </a:stretch>
        </p:blipFill>
        <p:spPr>
          <a:xfrm>
            <a:off x="7376030" y="3984263"/>
            <a:ext cx="2218686" cy="2356066"/>
          </a:xfrm>
          <a:prstGeom prst="rect">
            <a:avLst/>
          </a:prstGeom>
        </p:spPr>
      </p:pic>
      <p:pic>
        <p:nvPicPr>
          <p:cNvPr id="18" name="Εικόνα 17"/>
          <p:cNvPicPr>
            <a:picLocks noChangeAspect="1"/>
          </p:cNvPicPr>
          <p:nvPr/>
        </p:nvPicPr>
        <p:blipFill>
          <a:blip r:embed="rId6"/>
          <a:stretch>
            <a:fillRect/>
          </a:stretch>
        </p:blipFill>
        <p:spPr>
          <a:xfrm>
            <a:off x="9694301" y="3810296"/>
            <a:ext cx="1515125" cy="3005137"/>
          </a:xfrm>
          <a:prstGeom prst="rect">
            <a:avLst/>
          </a:prstGeom>
        </p:spPr>
      </p:pic>
      <p:pic>
        <p:nvPicPr>
          <p:cNvPr id="19" name="Εικόνα 18">
            <a:extLst>
              <a:ext uri="{FF2B5EF4-FFF2-40B4-BE49-F238E27FC236}">
                <a16:creationId xmlns="" xmlns:a16="http://schemas.microsoft.com/office/drawing/2014/main" id="{0903FF04-AD89-4153-A780-7381E9215463}"/>
              </a:ext>
            </a:extLst>
          </p:cNvPr>
          <p:cNvPicPr>
            <a:picLocks noChangeAspect="1"/>
          </p:cNvPicPr>
          <p:nvPr/>
        </p:nvPicPr>
        <p:blipFill>
          <a:blip r:embed="rId7"/>
          <a:stretch>
            <a:fillRect/>
          </a:stretch>
        </p:blipFill>
        <p:spPr>
          <a:xfrm>
            <a:off x="109509" y="2627603"/>
            <a:ext cx="3935306" cy="2767012"/>
          </a:xfrm>
          <a:prstGeom prst="rect">
            <a:avLst/>
          </a:prstGeom>
        </p:spPr>
      </p:pic>
      <p:sp>
        <p:nvSpPr>
          <p:cNvPr id="3" name="TextBox 2"/>
          <p:cNvSpPr txBox="1"/>
          <p:nvPr/>
        </p:nvSpPr>
        <p:spPr>
          <a:xfrm>
            <a:off x="7343681" y="1456712"/>
            <a:ext cx="2877711" cy="646331"/>
          </a:xfrm>
          <a:prstGeom prst="rect">
            <a:avLst/>
          </a:prstGeom>
          <a:noFill/>
        </p:spPr>
        <p:txBody>
          <a:bodyPr wrap="none" rtlCol="0">
            <a:spAutoFit/>
          </a:bodyPr>
          <a:lstStyle/>
          <a:p>
            <a:r>
              <a:rPr lang="en-US" dirty="0"/>
              <a:t>Browsers &amp; access device</a:t>
            </a:r>
            <a:endParaRPr lang="el-GR" dirty="0"/>
          </a:p>
          <a:p>
            <a:endParaRPr lang="el-GR" dirty="0"/>
          </a:p>
        </p:txBody>
      </p:sp>
      <p:pic>
        <p:nvPicPr>
          <p:cNvPr id="22" name="Εικόνα 21"/>
          <p:cNvPicPr>
            <a:picLocks noChangeAspect="1"/>
          </p:cNvPicPr>
          <p:nvPr/>
        </p:nvPicPr>
        <p:blipFill>
          <a:blip r:embed="rId8"/>
          <a:stretch>
            <a:fillRect/>
          </a:stretch>
        </p:blipFill>
        <p:spPr>
          <a:xfrm>
            <a:off x="4252432" y="1799430"/>
            <a:ext cx="1657350" cy="3733800"/>
          </a:xfrm>
          <a:prstGeom prst="rect">
            <a:avLst/>
          </a:prstGeom>
        </p:spPr>
      </p:pic>
      <p:sp>
        <p:nvSpPr>
          <p:cNvPr id="12" name="TextBox 11">
            <a:extLst>
              <a:ext uri="{FF2B5EF4-FFF2-40B4-BE49-F238E27FC236}">
                <a16:creationId xmlns="" xmlns:a16="http://schemas.microsoft.com/office/drawing/2014/main" id="{E57450AE-2264-40CF-9443-CC0E86EEA8AD}"/>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sp>
        <p:nvSpPr>
          <p:cNvPr id="14" name="TextBox 13"/>
          <p:cNvSpPr txBox="1"/>
          <p:nvPr/>
        </p:nvSpPr>
        <p:spPr>
          <a:xfrm>
            <a:off x="3478918" y="503099"/>
            <a:ext cx="8713082" cy="707886"/>
          </a:xfrm>
          <a:prstGeom prst="rect">
            <a:avLst/>
          </a:prstGeom>
          <a:noFill/>
        </p:spPr>
        <p:txBody>
          <a:bodyPr wrap="square" rtlCol="0">
            <a:spAutoFit/>
          </a:bodyPr>
          <a:lstStyle/>
          <a:p>
            <a:r>
              <a:rPr lang="en-US" sz="4000" dirty="0">
                <a:solidFill>
                  <a:schemeClr val="tx1">
                    <a:lumMod val="85000"/>
                    <a:lumOff val="15000"/>
                  </a:schemeClr>
                </a:solidFill>
                <a:latin typeface="+mj-lt"/>
                <a:cs typeface="Arial" pitchFamily="34" charset="0"/>
              </a:rPr>
              <a:t>What is our Audience?</a:t>
            </a:r>
            <a:endParaRPr lang="el-GR" sz="4000" dirty="0">
              <a:solidFill>
                <a:schemeClr val="tx1">
                  <a:lumMod val="85000"/>
                  <a:lumOff val="15000"/>
                </a:schemeClr>
              </a:solidFill>
              <a:latin typeface="+mj-lt"/>
              <a:cs typeface="Arial" pitchFamily="34" charset="0"/>
            </a:endParaRPr>
          </a:p>
        </p:txBody>
      </p:sp>
      <p:pic>
        <p:nvPicPr>
          <p:cNvPr id="13" name="Εικόνα 12">
            <a:extLst>
              <a:ext uri="{FF2B5EF4-FFF2-40B4-BE49-F238E27FC236}">
                <a16:creationId xmlns="" xmlns:a16="http://schemas.microsoft.com/office/drawing/2014/main" id="{0903FF04-AD89-4153-A780-7381E9215463}"/>
              </a:ext>
            </a:extLst>
          </p:cNvPr>
          <p:cNvPicPr>
            <a:picLocks noChangeAspect="1"/>
          </p:cNvPicPr>
          <p:nvPr/>
        </p:nvPicPr>
        <p:blipFill>
          <a:blip r:embed="rId7"/>
          <a:stretch>
            <a:fillRect/>
          </a:stretch>
        </p:blipFill>
        <p:spPr>
          <a:xfrm>
            <a:off x="111509" y="2608050"/>
            <a:ext cx="3935306" cy="2767012"/>
          </a:xfrm>
          <a:prstGeom prst="rect">
            <a:avLst/>
          </a:prstGeom>
        </p:spPr>
      </p:pic>
      <p:pic>
        <p:nvPicPr>
          <p:cNvPr id="20" name="Εικόνα 19"/>
          <p:cNvPicPr>
            <a:picLocks noChangeAspect="1"/>
          </p:cNvPicPr>
          <p:nvPr/>
        </p:nvPicPr>
        <p:blipFill>
          <a:blip r:embed="rId8"/>
          <a:stretch>
            <a:fillRect/>
          </a:stretch>
        </p:blipFill>
        <p:spPr>
          <a:xfrm>
            <a:off x="4254432" y="1779877"/>
            <a:ext cx="1657350" cy="3733800"/>
          </a:xfrm>
          <a:prstGeom prst="rect">
            <a:avLst/>
          </a:prstGeom>
        </p:spPr>
      </p:pic>
    </p:spTree>
    <p:extLst>
      <p:ext uri="{BB962C8B-B14F-4D97-AF65-F5344CB8AC3E}">
        <p14:creationId xmlns:p14="http://schemas.microsoft.com/office/powerpoint/2010/main" val="343238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Θέση περιεχομένου 4"/>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5250" y="2782835"/>
            <a:ext cx="5181600" cy="3090118"/>
          </a:xfrm>
          <a:prstGeom prst="rect">
            <a:avLst/>
          </a:prstGeom>
          <a:noFill/>
          <a:ln>
            <a:noFill/>
          </a:ln>
        </p:spPr>
      </p:pic>
      <p:sp>
        <p:nvSpPr>
          <p:cNvPr id="13" name="TextBox 12"/>
          <p:cNvSpPr txBox="1"/>
          <p:nvPr/>
        </p:nvSpPr>
        <p:spPr>
          <a:xfrm>
            <a:off x="335573" y="1659840"/>
            <a:ext cx="4548361" cy="923330"/>
          </a:xfrm>
          <a:prstGeom prst="rect">
            <a:avLst/>
          </a:prstGeom>
          <a:noFill/>
        </p:spPr>
        <p:txBody>
          <a:bodyPr wrap="none" rtlCol="0">
            <a:spAutoFit/>
          </a:bodyPr>
          <a:lstStyle/>
          <a:p>
            <a:r>
              <a:rPr lang="en-US" dirty="0"/>
              <a:t>Most people use desktops to insert to our site.</a:t>
            </a:r>
            <a:endParaRPr lang="el-GR" dirty="0"/>
          </a:p>
          <a:p>
            <a:r>
              <a:rPr lang="en-US" dirty="0"/>
              <a:t>The mobile users have been reduced.</a:t>
            </a:r>
            <a:endParaRPr lang="el-GR" dirty="0"/>
          </a:p>
          <a:p>
            <a:endParaRPr lang="el-GR" dirty="0"/>
          </a:p>
        </p:txBody>
      </p:sp>
      <p:pic>
        <p:nvPicPr>
          <p:cNvPr id="11" name="Εικόνα 10"/>
          <p:cNvPicPr>
            <a:picLocks noChangeAspect="1"/>
          </p:cNvPicPr>
          <p:nvPr/>
        </p:nvPicPr>
        <p:blipFill>
          <a:blip r:embed="rId4"/>
          <a:stretch>
            <a:fillRect/>
          </a:stretch>
        </p:blipFill>
        <p:spPr>
          <a:xfrm>
            <a:off x="8371706" y="2399123"/>
            <a:ext cx="4010025" cy="2628900"/>
          </a:xfrm>
          <a:prstGeom prst="rect">
            <a:avLst/>
          </a:prstGeom>
        </p:spPr>
      </p:pic>
      <p:pic>
        <p:nvPicPr>
          <p:cNvPr id="15" name="Εικόνα 14"/>
          <p:cNvPicPr>
            <a:picLocks noChangeAspect="1"/>
          </p:cNvPicPr>
          <p:nvPr/>
        </p:nvPicPr>
        <p:blipFill>
          <a:blip r:embed="rId5"/>
          <a:stretch>
            <a:fillRect/>
          </a:stretch>
        </p:blipFill>
        <p:spPr>
          <a:xfrm>
            <a:off x="10342253" y="5586382"/>
            <a:ext cx="1738041" cy="725143"/>
          </a:xfrm>
          <a:prstGeom prst="rect">
            <a:avLst/>
          </a:prstGeom>
        </p:spPr>
      </p:pic>
      <p:sp>
        <p:nvSpPr>
          <p:cNvPr id="16" name="TextBox 15"/>
          <p:cNvSpPr txBox="1"/>
          <p:nvPr/>
        </p:nvSpPr>
        <p:spPr>
          <a:xfrm>
            <a:off x="6169941" y="3389413"/>
            <a:ext cx="2601994" cy="369332"/>
          </a:xfrm>
          <a:prstGeom prst="rect">
            <a:avLst/>
          </a:prstGeom>
          <a:noFill/>
        </p:spPr>
        <p:txBody>
          <a:bodyPr wrap="none" rtlCol="0">
            <a:spAutoFit/>
          </a:bodyPr>
          <a:lstStyle/>
          <a:p>
            <a:r>
              <a:rPr lang="en-US" dirty="0"/>
              <a:t>Chrome &gt; Bounce Rate</a:t>
            </a:r>
            <a:endParaRPr lang="el-GR" dirty="0"/>
          </a:p>
        </p:txBody>
      </p:sp>
      <p:sp>
        <p:nvSpPr>
          <p:cNvPr id="17" name="Θέση περιεχομένου 8"/>
          <p:cNvSpPr txBox="1">
            <a:spLocks/>
          </p:cNvSpPr>
          <p:nvPr/>
        </p:nvSpPr>
        <p:spPr>
          <a:xfrm>
            <a:off x="6080438" y="5180423"/>
            <a:ext cx="4260397" cy="1478969"/>
          </a:xfrm>
          <a:prstGeom prst="rect">
            <a:avLst/>
          </a:prstGeom>
          <a:ln>
            <a:solidFill>
              <a:schemeClr val="bg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Almost equals to unit. Close to ideal. </a:t>
            </a:r>
          </a:p>
          <a:p>
            <a:pPr marL="0" indent="0" algn="just">
              <a:buFont typeface="Arial" panose="020B0604020202020204" pitchFamily="34" charset="0"/>
              <a:buNone/>
            </a:pPr>
            <a:r>
              <a:rPr lang="en-US" sz="1800" dirty="0"/>
              <a:t>Bigger rate = no conversions in one session. </a:t>
            </a:r>
          </a:p>
          <a:p>
            <a:pPr marL="0" indent="0" algn="just">
              <a:buFont typeface="Arial" panose="020B0604020202020204" pitchFamily="34" charset="0"/>
              <a:buNone/>
            </a:pPr>
            <a:r>
              <a:rPr lang="en-US" sz="1800" dirty="0"/>
              <a:t>Best case scenario: one user converts in a session.</a:t>
            </a:r>
            <a:r>
              <a:rPr lang="el-GR" sz="1800" dirty="0"/>
              <a:t> </a:t>
            </a:r>
            <a:endParaRPr lang="en-US" sz="1800" dirty="0"/>
          </a:p>
        </p:txBody>
      </p:sp>
      <p:sp>
        <p:nvSpPr>
          <p:cNvPr id="19" name="TextBox 18">
            <a:extLst>
              <a:ext uri="{FF2B5EF4-FFF2-40B4-BE49-F238E27FC236}">
                <a16:creationId xmlns="" xmlns:a16="http://schemas.microsoft.com/office/drawing/2014/main" id="{E57450AE-2264-40CF-9443-CC0E86EEA8AD}"/>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sp>
        <p:nvSpPr>
          <p:cNvPr id="14" name="TextBox 13"/>
          <p:cNvSpPr txBox="1"/>
          <p:nvPr/>
        </p:nvSpPr>
        <p:spPr>
          <a:xfrm>
            <a:off x="445450" y="749030"/>
            <a:ext cx="4836673" cy="584775"/>
          </a:xfrm>
          <a:prstGeom prst="rect">
            <a:avLst/>
          </a:prstGeom>
          <a:noFill/>
        </p:spPr>
        <p:txBody>
          <a:bodyPr wrap="square" rtlCol="0">
            <a:spAutoFit/>
          </a:bodyPr>
          <a:lstStyle/>
          <a:p>
            <a:r>
              <a:rPr lang="en-US" sz="3200" dirty="0">
                <a:solidFill>
                  <a:schemeClr val="tx1">
                    <a:lumMod val="85000"/>
                    <a:lumOff val="15000"/>
                  </a:schemeClr>
                </a:solidFill>
                <a:latin typeface="+mj-lt"/>
                <a:cs typeface="Arial" pitchFamily="34" charset="0"/>
              </a:rPr>
              <a:t>What Devices are used?</a:t>
            </a:r>
            <a:r>
              <a:rPr lang="el-GR" sz="3200" dirty="0">
                <a:solidFill>
                  <a:schemeClr val="tx1">
                    <a:lumMod val="85000"/>
                    <a:lumOff val="15000"/>
                  </a:schemeClr>
                </a:solidFill>
                <a:latin typeface="+mj-lt"/>
                <a:cs typeface="Arial" pitchFamily="34" charset="0"/>
              </a:rPr>
              <a:t>       </a:t>
            </a:r>
          </a:p>
        </p:txBody>
      </p:sp>
      <p:sp>
        <p:nvSpPr>
          <p:cNvPr id="20" name="TextBox 19"/>
          <p:cNvSpPr txBox="1"/>
          <p:nvPr/>
        </p:nvSpPr>
        <p:spPr>
          <a:xfrm>
            <a:off x="6995331" y="697369"/>
            <a:ext cx="4705582" cy="1077218"/>
          </a:xfrm>
          <a:prstGeom prst="rect">
            <a:avLst/>
          </a:prstGeom>
          <a:noFill/>
        </p:spPr>
        <p:txBody>
          <a:bodyPr wrap="square" rtlCol="0">
            <a:spAutoFit/>
          </a:bodyPr>
          <a:lstStyle/>
          <a:p>
            <a:r>
              <a:rPr lang="en-US" sz="3200" dirty="0">
                <a:solidFill>
                  <a:schemeClr val="tx1">
                    <a:lumMod val="85000"/>
                    <a:lumOff val="15000"/>
                  </a:schemeClr>
                </a:solidFill>
                <a:latin typeface="+mj-lt"/>
                <a:cs typeface="Arial" pitchFamily="34" charset="0"/>
              </a:rPr>
              <a:t>Do we have any insights regarding browsers? </a:t>
            </a:r>
          </a:p>
        </p:txBody>
      </p:sp>
      <p:pic>
        <p:nvPicPr>
          <p:cNvPr id="18" name="Εικόνα 17"/>
          <p:cNvPicPr>
            <a:picLocks noChangeAspect="1"/>
          </p:cNvPicPr>
          <p:nvPr/>
        </p:nvPicPr>
        <p:blipFill>
          <a:blip r:embed="rId6"/>
          <a:stretch>
            <a:fillRect/>
          </a:stretch>
        </p:blipFill>
        <p:spPr>
          <a:xfrm flipH="1">
            <a:off x="5633601" y="1659840"/>
            <a:ext cx="60888" cy="4901471"/>
          </a:xfrm>
          <a:prstGeom prst="rect">
            <a:avLst/>
          </a:prstGeom>
        </p:spPr>
      </p:pic>
    </p:spTree>
    <p:extLst>
      <p:ext uri="{BB962C8B-B14F-4D97-AF65-F5344CB8AC3E}">
        <p14:creationId xmlns:p14="http://schemas.microsoft.com/office/powerpoint/2010/main" val="26592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12418" y="534160"/>
            <a:ext cx="10909197" cy="1200329"/>
          </a:xfrm>
          <a:prstGeom prst="rect">
            <a:avLst/>
          </a:prstGeom>
          <a:noFill/>
        </p:spPr>
        <p:txBody>
          <a:bodyPr wrap="square" rtlCol="0">
            <a:spAutoFit/>
          </a:bodyPr>
          <a:lstStyle/>
          <a:p>
            <a:pPr algn="ctr"/>
            <a:r>
              <a:rPr lang="en-US" sz="3600" dirty="0">
                <a:solidFill>
                  <a:schemeClr val="tx1">
                    <a:lumMod val="85000"/>
                    <a:lumOff val="15000"/>
                  </a:schemeClr>
                </a:solidFill>
                <a:latin typeface="+mj-lt"/>
                <a:cs typeface="Arial" pitchFamily="34" charset="0"/>
              </a:rPr>
              <a:t>Are the users requirements being met? </a:t>
            </a:r>
            <a:endParaRPr lang="en-US" sz="3600" dirty="0" smtClean="0">
              <a:solidFill>
                <a:schemeClr val="tx1">
                  <a:lumMod val="85000"/>
                  <a:lumOff val="15000"/>
                </a:schemeClr>
              </a:solidFill>
              <a:latin typeface="+mj-lt"/>
              <a:cs typeface="Arial" pitchFamily="34" charset="0"/>
            </a:endParaRPr>
          </a:p>
          <a:p>
            <a:pPr algn="ctr"/>
            <a:r>
              <a:rPr lang="en-US" sz="3600" dirty="0" smtClean="0">
                <a:solidFill>
                  <a:schemeClr val="tx1">
                    <a:lumMod val="85000"/>
                    <a:lumOff val="15000"/>
                  </a:schemeClr>
                </a:solidFill>
                <a:latin typeface="+mj-lt"/>
                <a:cs typeface="Arial" pitchFamily="34" charset="0"/>
              </a:rPr>
              <a:t>Is </a:t>
            </a:r>
            <a:r>
              <a:rPr lang="en-US" sz="3600" dirty="0">
                <a:solidFill>
                  <a:schemeClr val="tx1">
                    <a:lumMod val="85000"/>
                    <a:lumOff val="15000"/>
                  </a:schemeClr>
                </a:solidFill>
                <a:latin typeface="+mj-lt"/>
                <a:cs typeface="Arial" pitchFamily="34" charset="0"/>
              </a:rPr>
              <a:t>our website interesting enough for our users?</a:t>
            </a:r>
            <a:endParaRPr lang="el-GR" sz="3600" dirty="0">
              <a:solidFill>
                <a:schemeClr val="tx1">
                  <a:lumMod val="85000"/>
                  <a:lumOff val="15000"/>
                </a:schemeClr>
              </a:solidFill>
              <a:latin typeface="+mj-lt"/>
              <a:cs typeface="Arial" pitchFamily="34" charset="0"/>
            </a:endParaRPr>
          </a:p>
        </p:txBody>
      </p:sp>
      <p:pic>
        <p:nvPicPr>
          <p:cNvPr id="14" name="Εικόνα 13"/>
          <p:cNvPicPr>
            <a:picLocks noChangeAspect="1"/>
          </p:cNvPicPr>
          <p:nvPr/>
        </p:nvPicPr>
        <p:blipFill>
          <a:blip r:embed="rId3"/>
          <a:stretch>
            <a:fillRect/>
          </a:stretch>
        </p:blipFill>
        <p:spPr>
          <a:xfrm>
            <a:off x="5023212" y="2580547"/>
            <a:ext cx="7273199" cy="4254135"/>
          </a:xfrm>
          <a:prstGeom prst="rect">
            <a:avLst/>
          </a:prstGeom>
        </p:spPr>
      </p:pic>
      <p:sp>
        <p:nvSpPr>
          <p:cNvPr id="23" name="Θέση περιεχομένου 2"/>
          <p:cNvSpPr txBox="1">
            <a:spLocks/>
          </p:cNvSpPr>
          <p:nvPr/>
        </p:nvSpPr>
        <p:spPr>
          <a:xfrm>
            <a:off x="5023212" y="2153069"/>
            <a:ext cx="4056017" cy="3269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Males / Females – Bounce Rate</a:t>
            </a:r>
            <a:endParaRPr lang="el-GR" sz="1800" dirty="0"/>
          </a:p>
        </p:txBody>
      </p:sp>
      <p:pic>
        <p:nvPicPr>
          <p:cNvPr id="24" name="Εικόνα 23"/>
          <p:cNvPicPr>
            <a:picLocks noChangeAspect="1"/>
          </p:cNvPicPr>
          <p:nvPr/>
        </p:nvPicPr>
        <p:blipFill>
          <a:blip r:embed="rId4"/>
          <a:stretch>
            <a:fillRect/>
          </a:stretch>
        </p:blipFill>
        <p:spPr>
          <a:xfrm>
            <a:off x="435604" y="4500231"/>
            <a:ext cx="1619250" cy="838200"/>
          </a:xfrm>
          <a:prstGeom prst="rect">
            <a:avLst/>
          </a:prstGeom>
        </p:spPr>
      </p:pic>
      <p:sp>
        <p:nvSpPr>
          <p:cNvPr id="4" name="TextBox 3"/>
          <p:cNvSpPr txBox="1"/>
          <p:nvPr/>
        </p:nvSpPr>
        <p:spPr>
          <a:xfrm>
            <a:off x="148045" y="2153069"/>
            <a:ext cx="334111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dirty="0"/>
              <a:t>Bounce rate ↓ between years </a:t>
            </a:r>
          </a:p>
          <a:p>
            <a:pPr lvl="1" algn="just"/>
            <a:r>
              <a:rPr lang="en-US" sz="1400" dirty="0"/>
              <a:t>√ </a:t>
            </a:r>
            <a:r>
              <a:rPr lang="en-US" sz="1400" dirty="0" smtClean="0"/>
              <a:t>has </a:t>
            </a:r>
            <a:r>
              <a:rPr lang="en-US" sz="1400" dirty="0"/>
              <a:t>already been improved</a:t>
            </a:r>
          </a:p>
          <a:p>
            <a:pPr lvl="1" algn="just"/>
            <a:r>
              <a:rPr lang="en-US" sz="1400" dirty="0"/>
              <a:t>√ </a:t>
            </a:r>
            <a:r>
              <a:rPr lang="en-US" sz="1400" dirty="0" smtClean="0"/>
              <a:t>continue reduction </a:t>
            </a:r>
            <a:r>
              <a:rPr lang="en-US" sz="1400" dirty="0"/>
              <a:t>to keep our customers occupied with our site for as long as it needs to finally make conversions. </a:t>
            </a:r>
            <a:endParaRPr lang="el-GR" sz="1400" dirty="0"/>
          </a:p>
          <a:p>
            <a:pPr marL="285750" indent="-285750" algn="just">
              <a:buFont typeface="Arial" panose="020B0604020202020204" pitchFamily="34" charset="0"/>
              <a:buChar char="•"/>
            </a:pPr>
            <a:r>
              <a:rPr lang="en-US" dirty="0"/>
              <a:t>Aiming at making it lower than 40%.</a:t>
            </a:r>
          </a:p>
          <a:p>
            <a:endParaRPr lang="el-GR" dirty="0"/>
          </a:p>
        </p:txBody>
      </p:sp>
      <p:sp>
        <p:nvSpPr>
          <p:cNvPr id="11" name="TextBox 10">
            <a:extLst>
              <a:ext uri="{FF2B5EF4-FFF2-40B4-BE49-F238E27FC236}">
                <a16:creationId xmlns="" xmlns:a16="http://schemas.microsoft.com/office/drawing/2014/main" id="{E57450AE-2264-40CF-9443-CC0E86EEA8AD}"/>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pic>
        <p:nvPicPr>
          <p:cNvPr id="8" name="Εικόνα 7"/>
          <p:cNvPicPr>
            <a:picLocks noChangeAspect="1"/>
          </p:cNvPicPr>
          <p:nvPr/>
        </p:nvPicPr>
        <p:blipFill>
          <a:blip r:embed="rId5"/>
          <a:stretch>
            <a:fillRect/>
          </a:stretch>
        </p:blipFill>
        <p:spPr>
          <a:xfrm flipH="1">
            <a:off x="4375176" y="2027977"/>
            <a:ext cx="56877" cy="4578600"/>
          </a:xfrm>
          <a:prstGeom prst="rect">
            <a:avLst/>
          </a:prstGeom>
        </p:spPr>
      </p:pic>
    </p:spTree>
    <p:extLst>
      <p:ext uri="{BB962C8B-B14F-4D97-AF65-F5344CB8AC3E}">
        <p14:creationId xmlns:p14="http://schemas.microsoft.com/office/powerpoint/2010/main" val="114075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415999" y="615796"/>
            <a:ext cx="5659908" cy="646331"/>
          </a:xfrm>
          <a:prstGeom prst="rect">
            <a:avLst/>
          </a:prstGeom>
          <a:noFill/>
        </p:spPr>
        <p:txBody>
          <a:bodyPr wrap="square" rtlCol="0">
            <a:spAutoFit/>
          </a:bodyPr>
          <a:lstStyle/>
          <a:p>
            <a:r>
              <a:rPr lang="en-US" sz="3600" dirty="0">
                <a:solidFill>
                  <a:schemeClr val="tx1">
                    <a:lumMod val="85000"/>
                    <a:lumOff val="15000"/>
                  </a:schemeClr>
                </a:solidFill>
                <a:latin typeface="+mj-lt"/>
                <a:cs typeface="Arial" pitchFamily="34" charset="0"/>
              </a:rPr>
              <a:t>What is our pages speed?</a:t>
            </a:r>
            <a:endParaRPr lang="el-GR" sz="3600" dirty="0">
              <a:solidFill>
                <a:schemeClr val="tx1">
                  <a:lumMod val="85000"/>
                  <a:lumOff val="15000"/>
                </a:schemeClr>
              </a:solidFill>
              <a:latin typeface="+mj-lt"/>
              <a:cs typeface="Arial" pitchFamily="34" charset="0"/>
            </a:endParaRPr>
          </a:p>
        </p:txBody>
      </p:sp>
      <p:pic>
        <p:nvPicPr>
          <p:cNvPr id="8" name="Εικόνα 7"/>
          <p:cNvPicPr>
            <a:picLocks noChangeAspect="1"/>
          </p:cNvPicPr>
          <p:nvPr/>
        </p:nvPicPr>
        <p:blipFill>
          <a:blip r:embed="rId3"/>
          <a:stretch>
            <a:fillRect/>
          </a:stretch>
        </p:blipFill>
        <p:spPr>
          <a:xfrm>
            <a:off x="4721201" y="1797308"/>
            <a:ext cx="6614160" cy="6106702"/>
          </a:xfrm>
          <a:prstGeom prst="rect">
            <a:avLst/>
          </a:prstGeom>
        </p:spPr>
      </p:pic>
      <p:sp>
        <p:nvSpPr>
          <p:cNvPr id="9" name="Θέση περιεχομένου 6"/>
          <p:cNvSpPr txBox="1">
            <a:spLocks/>
          </p:cNvSpPr>
          <p:nvPr/>
        </p:nvSpPr>
        <p:spPr>
          <a:xfrm>
            <a:off x="263628" y="2073532"/>
            <a:ext cx="3822597" cy="40605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All pages </a:t>
            </a:r>
            <a:r>
              <a:rPr lang="en-US" sz="1800" dirty="0">
                <a:sym typeface="Wingdings" panose="05000000000000000000" pitchFamily="2" charset="2"/>
              </a:rPr>
              <a:t> </a:t>
            </a:r>
            <a:endParaRPr lang="en-US" sz="1800" dirty="0" smtClean="0">
              <a:sym typeface="Wingdings" panose="05000000000000000000" pitchFamily="2" charset="2"/>
            </a:endParaRPr>
          </a:p>
          <a:p>
            <a:pPr marL="0" indent="0" algn="just">
              <a:buNone/>
            </a:pPr>
            <a:r>
              <a:rPr lang="en-US" sz="1800" dirty="0" smtClean="0"/>
              <a:t>big </a:t>
            </a:r>
            <a:r>
              <a:rPr lang="en-US" sz="1800" dirty="0"/>
              <a:t>page load </a:t>
            </a:r>
            <a:r>
              <a:rPr lang="en-US" sz="1800" dirty="0" smtClean="0"/>
              <a:t>time</a:t>
            </a:r>
            <a:r>
              <a:rPr lang="en-US" sz="1200" i="1" dirty="0"/>
              <a:t> </a:t>
            </a:r>
            <a:r>
              <a:rPr lang="en-US" sz="1800" dirty="0" smtClean="0">
                <a:sym typeface="Wingdings" panose="05000000000000000000" pitchFamily="2" charset="2"/>
              </a:rPr>
              <a:t> </a:t>
            </a:r>
          </a:p>
          <a:p>
            <a:pPr marL="0" indent="0" algn="just">
              <a:buNone/>
            </a:pPr>
            <a:r>
              <a:rPr lang="en-US" sz="1800" dirty="0" smtClean="0">
                <a:sym typeface="Wingdings" panose="05000000000000000000" pitchFamily="2" charset="2"/>
              </a:rPr>
              <a:t>↑ </a:t>
            </a:r>
            <a:r>
              <a:rPr lang="en-US" sz="1800" dirty="0"/>
              <a:t>abandonment rate </a:t>
            </a:r>
            <a:r>
              <a:rPr lang="en-US" sz="1800" dirty="0">
                <a:sym typeface="Wingdings" panose="05000000000000000000" pitchFamily="2" charset="2"/>
              </a:rPr>
              <a:t> </a:t>
            </a:r>
            <a:endParaRPr lang="en-US" sz="1800" dirty="0" smtClean="0">
              <a:sym typeface="Wingdings" panose="05000000000000000000" pitchFamily="2" charset="2"/>
            </a:endParaRPr>
          </a:p>
          <a:p>
            <a:pPr marL="0" indent="0" algn="just">
              <a:buNone/>
            </a:pPr>
            <a:r>
              <a:rPr lang="en-US" sz="1800" dirty="0" smtClean="0">
                <a:sym typeface="Wingdings" panose="05000000000000000000" pitchFamily="2" charset="2"/>
              </a:rPr>
              <a:t>solution to </a:t>
            </a:r>
            <a:r>
              <a:rPr lang="en-US" sz="1800" dirty="0"/>
              <a:t>reduce this delay</a:t>
            </a:r>
            <a:r>
              <a:rPr lang="en-US" sz="1800" dirty="0" smtClean="0"/>
              <a:t>.</a:t>
            </a:r>
            <a:endParaRPr lang="en-US" sz="1800" dirty="0"/>
          </a:p>
        </p:txBody>
      </p:sp>
      <p:sp>
        <p:nvSpPr>
          <p:cNvPr id="6" name="TextBox 5">
            <a:extLst>
              <a:ext uri="{FF2B5EF4-FFF2-40B4-BE49-F238E27FC236}">
                <a16:creationId xmlns="" xmlns:a16="http://schemas.microsoft.com/office/drawing/2014/main" id="{E57450AE-2264-40CF-9443-CC0E86EEA8AD}"/>
              </a:ext>
            </a:extLst>
          </p:cNvPr>
          <p:cNvSpPr txBox="1"/>
          <p:nvPr/>
        </p:nvSpPr>
        <p:spPr>
          <a:xfrm>
            <a:off x="148045" y="6488668"/>
            <a:ext cx="1295547" cy="261610"/>
          </a:xfrm>
          <a:prstGeom prst="rect">
            <a:avLst/>
          </a:prstGeom>
          <a:noFill/>
        </p:spPr>
        <p:txBody>
          <a:bodyPr wrap="none" rtlCol="0">
            <a:spAutoFit/>
          </a:bodyPr>
          <a:lstStyle/>
          <a:p>
            <a:r>
              <a:rPr lang="en-US" sz="1100" i="1" dirty="0"/>
              <a:t>1</a:t>
            </a:r>
            <a:r>
              <a:rPr lang="en-US" sz="1100" i="1" baseline="30000" dirty="0"/>
              <a:t>st</a:t>
            </a:r>
            <a:r>
              <a:rPr lang="en-US" sz="1100" i="1" dirty="0"/>
              <a:t> 2019 &amp; 2</a:t>
            </a:r>
            <a:r>
              <a:rPr lang="en-US" sz="1100" i="1" baseline="30000" dirty="0"/>
              <a:t>nd</a:t>
            </a:r>
            <a:r>
              <a:rPr lang="en-US" sz="1100" i="1" dirty="0"/>
              <a:t> 2018</a:t>
            </a:r>
            <a:endParaRPr lang="el-GR" sz="1100" i="1" dirty="0"/>
          </a:p>
        </p:txBody>
      </p:sp>
    </p:spTree>
    <p:extLst>
      <p:ext uri="{BB962C8B-B14F-4D97-AF65-F5344CB8AC3E}">
        <p14:creationId xmlns:p14="http://schemas.microsoft.com/office/powerpoint/2010/main" val="2558533572"/>
      </p:ext>
    </p:extLst>
  </p:cSld>
  <p:clrMapOvr>
    <a:masterClrMapping/>
  </p:clrMapOvr>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4112</TotalTime>
  <Words>1847</Words>
  <Application>Microsoft Office PowerPoint</Application>
  <PresentationFormat>Ευρεία οθόνη</PresentationFormat>
  <Paragraphs>284</Paragraphs>
  <Slides>25</Slides>
  <Notes>15</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3</vt:i4>
      </vt:variant>
      <vt:variant>
        <vt:lpstr>Τίτλοι διαφανειών</vt:lpstr>
      </vt:variant>
      <vt:variant>
        <vt:i4>25</vt:i4>
      </vt:variant>
    </vt:vector>
  </HeadingPairs>
  <TitlesOfParts>
    <vt:vector size="32" baseType="lpstr">
      <vt:lpstr>Arial Unicode MS</vt:lpstr>
      <vt:lpstr>Arial</vt:lpstr>
      <vt:lpstr>Calibri</vt:lpstr>
      <vt:lpstr>Wingdings</vt:lpstr>
      <vt:lpstr>Cover and End Slide Master</vt:lpstr>
      <vt:lpstr>Contents Slide Master</vt:lpstr>
      <vt:lpstr>Section Break Slide Master</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Frequently visited pages</vt:lpstr>
      <vt:lpstr>Παρουσίαση του PowerPoint</vt:lpstr>
      <vt:lpstr>Session Duration by Users</vt:lpstr>
      <vt:lpstr>What is our conversion rate?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menioula tzio</cp:lastModifiedBy>
  <cp:revision>249</cp:revision>
  <dcterms:created xsi:type="dcterms:W3CDTF">2019-01-14T06:35:35Z</dcterms:created>
  <dcterms:modified xsi:type="dcterms:W3CDTF">2020-01-19T17:37:05Z</dcterms:modified>
</cp:coreProperties>
</file>