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64" r:id="rId9"/>
    <p:sldId id="269" r:id="rId10"/>
    <p:sldId id="259" r:id="rId11"/>
    <p:sldId id="265" r:id="rId12"/>
    <p:sldId id="267" r:id="rId13"/>
    <p:sldId id="268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2CD01-D752-498C-935E-02F285BF2892}" v="39" dt="2024-12-03T17:06:48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s Chantzis" userId="1e6b358e-90ed-4071-bf76-731771c96ec4" providerId="ADAL" clId="{DCF2CD01-D752-498C-935E-02F285BF2892}"/>
    <pc:docChg chg="custSel modSld">
      <pc:chgData name="Dimitris Chantzis" userId="1e6b358e-90ed-4071-bf76-731771c96ec4" providerId="ADAL" clId="{DCF2CD01-D752-498C-935E-02F285BF2892}" dt="2024-12-03T17:06:48.140" v="524" actId="20577"/>
      <pc:docMkLst>
        <pc:docMk/>
      </pc:docMkLst>
      <pc:sldChg chg="modSp mod">
        <pc:chgData name="Dimitris Chantzis" userId="1e6b358e-90ed-4071-bf76-731771c96ec4" providerId="ADAL" clId="{DCF2CD01-D752-498C-935E-02F285BF2892}" dt="2024-12-03T16:30:05.742" v="366" actId="20577"/>
        <pc:sldMkLst>
          <pc:docMk/>
          <pc:sldMk cId="2703705935" sldId="256"/>
        </pc:sldMkLst>
        <pc:spChg chg="mod">
          <ac:chgData name="Dimitris Chantzis" userId="1e6b358e-90ed-4071-bf76-731771c96ec4" providerId="ADAL" clId="{DCF2CD01-D752-498C-935E-02F285BF2892}" dt="2024-12-03T16:30:05.742" v="366" actId="20577"/>
          <ac:spMkLst>
            <pc:docMk/>
            <pc:sldMk cId="2703705935" sldId="256"/>
            <ac:spMk id="2" creationId="{F9C92653-5EE7-7FC5-9B58-02F505AA7C69}"/>
          </ac:spMkLst>
        </pc:spChg>
      </pc:sldChg>
      <pc:sldChg chg="modSp mod">
        <pc:chgData name="Dimitris Chantzis" userId="1e6b358e-90ed-4071-bf76-731771c96ec4" providerId="ADAL" clId="{DCF2CD01-D752-498C-935E-02F285BF2892}" dt="2024-12-03T16:30:15.826" v="368" actId="313"/>
        <pc:sldMkLst>
          <pc:docMk/>
          <pc:sldMk cId="1499868781" sldId="257"/>
        </pc:sldMkLst>
        <pc:spChg chg="mod">
          <ac:chgData name="Dimitris Chantzis" userId="1e6b358e-90ed-4071-bf76-731771c96ec4" providerId="ADAL" clId="{DCF2CD01-D752-498C-935E-02F285BF2892}" dt="2024-12-03T16:30:15.826" v="368" actId="313"/>
          <ac:spMkLst>
            <pc:docMk/>
            <pc:sldMk cId="1499868781" sldId="257"/>
            <ac:spMk id="3" creationId="{E471CB97-06A0-4F0C-E953-0BFDC358802C}"/>
          </ac:spMkLst>
        </pc:spChg>
      </pc:sldChg>
      <pc:sldChg chg="modSp mod">
        <pc:chgData name="Dimitris Chantzis" userId="1e6b358e-90ed-4071-bf76-731771c96ec4" providerId="ADAL" clId="{DCF2CD01-D752-498C-935E-02F285BF2892}" dt="2024-12-03T16:33:31.607" v="406" actId="20577"/>
        <pc:sldMkLst>
          <pc:docMk/>
          <pc:sldMk cId="1611329199" sldId="260"/>
        </pc:sldMkLst>
        <pc:spChg chg="mod">
          <ac:chgData name="Dimitris Chantzis" userId="1e6b358e-90ed-4071-bf76-731771c96ec4" providerId="ADAL" clId="{DCF2CD01-D752-498C-935E-02F285BF2892}" dt="2024-12-03T16:33:31.607" v="406" actId="20577"/>
          <ac:spMkLst>
            <pc:docMk/>
            <pc:sldMk cId="1611329199" sldId="260"/>
            <ac:spMk id="3" creationId="{65830570-3FB7-9D9C-E29D-24DF19B5A290}"/>
          </ac:spMkLst>
        </pc:spChg>
      </pc:sldChg>
      <pc:sldChg chg="modSp mod">
        <pc:chgData name="Dimitris Chantzis" userId="1e6b358e-90ed-4071-bf76-731771c96ec4" providerId="ADAL" clId="{DCF2CD01-D752-498C-935E-02F285BF2892}" dt="2024-12-03T08:46:12.234" v="341" actId="20577"/>
        <pc:sldMkLst>
          <pc:docMk/>
          <pc:sldMk cId="861900517" sldId="264"/>
        </pc:sldMkLst>
        <pc:spChg chg="mod">
          <ac:chgData name="Dimitris Chantzis" userId="1e6b358e-90ed-4071-bf76-731771c96ec4" providerId="ADAL" clId="{DCF2CD01-D752-498C-935E-02F285BF2892}" dt="2024-12-03T08:43:43.394" v="219" actId="1076"/>
          <ac:spMkLst>
            <pc:docMk/>
            <pc:sldMk cId="861900517" sldId="264"/>
            <ac:spMk id="2" creationId="{EFA8787B-C499-9F43-7D37-4EFF6841994A}"/>
          </ac:spMkLst>
        </pc:spChg>
        <pc:spChg chg="mod">
          <ac:chgData name="Dimitris Chantzis" userId="1e6b358e-90ed-4071-bf76-731771c96ec4" providerId="ADAL" clId="{DCF2CD01-D752-498C-935E-02F285BF2892}" dt="2024-12-03T08:46:12.234" v="341" actId="20577"/>
          <ac:spMkLst>
            <pc:docMk/>
            <pc:sldMk cId="861900517" sldId="264"/>
            <ac:spMk id="3" creationId="{A9ACFC16-EB52-3E37-4D2A-FEC121BA9591}"/>
          </ac:spMkLst>
        </pc:spChg>
      </pc:sldChg>
      <pc:sldChg chg="modSp mod">
        <pc:chgData name="Dimitris Chantzis" userId="1e6b358e-90ed-4071-bf76-731771c96ec4" providerId="ADAL" clId="{DCF2CD01-D752-498C-935E-02F285BF2892}" dt="2024-12-03T17:06:48.140" v="524" actId="20577"/>
        <pc:sldMkLst>
          <pc:docMk/>
          <pc:sldMk cId="3123008387" sldId="269"/>
        </pc:sldMkLst>
        <pc:spChg chg="mod">
          <ac:chgData name="Dimitris Chantzis" userId="1e6b358e-90ed-4071-bf76-731771c96ec4" providerId="ADAL" clId="{DCF2CD01-D752-498C-935E-02F285BF2892}" dt="2024-12-03T17:06:48.140" v="524" actId="20577"/>
          <ac:spMkLst>
            <pc:docMk/>
            <pc:sldMk cId="3123008387" sldId="269"/>
            <ac:spMk id="3" creationId="{53D11F6B-656D-63CA-8746-2B881E6A62D1}"/>
          </ac:spMkLst>
        </pc:spChg>
      </pc:sldChg>
      <pc:sldChg chg="modSp mod">
        <pc:chgData name="Dimitris Chantzis" userId="1e6b358e-90ed-4071-bf76-731771c96ec4" providerId="ADAL" clId="{DCF2CD01-D752-498C-935E-02F285BF2892}" dt="2024-12-03T16:19:29.346" v="365" actId="20577"/>
        <pc:sldMkLst>
          <pc:docMk/>
          <pc:sldMk cId="4034445740" sldId="272"/>
        </pc:sldMkLst>
        <pc:spChg chg="mod">
          <ac:chgData name="Dimitris Chantzis" userId="1e6b358e-90ed-4071-bf76-731771c96ec4" providerId="ADAL" clId="{DCF2CD01-D752-498C-935E-02F285BF2892}" dt="2024-12-03T16:19:29.346" v="365" actId="20577"/>
          <ac:spMkLst>
            <pc:docMk/>
            <pc:sldMk cId="4034445740" sldId="272"/>
            <ac:spMk id="3" creationId="{AFB26FCD-3B38-7DD8-7F70-628826F251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1A432-A9C5-45DB-8E84-C2087B226FB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01314-E6AC-43F4-BF97-41B382B9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01314-E6AC-43F4-BF97-41B382B946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1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5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5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92653-5EE7-7FC5-9B58-02F505AA7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Comparing Human and Machine Randomness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BAE3A-3024-577B-AF4A-6EECE2841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>
            <a:normAutofit/>
          </a:bodyPr>
          <a:lstStyle/>
          <a:p>
            <a:r>
              <a:rPr lang="en-US" dirty="0"/>
              <a:t>Data analysis 2024/2025</a:t>
            </a:r>
          </a:p>
          <a:p>
            <a:r>
              <a:rPr lang="en-US" dirty="0"/>
              <a:t>Dimitrios Chantzis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EA2F7-73B1-3FB5-C029-AED0B6E3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46" r="31265" b="2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370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8EA6-2A59-E248-FF80-EA1840D9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06" y="557783"/>
            <a:ext cx="5852698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Method 2: Neural Network </a:t>
            </a:r>
          </a:p>
        </p:txBody>
      </p:sp>
      <p:pic>
        <p:nvPicPr>
          <p:cNvPr id="4" name="Picture 3" descr="Human brain nerve cells">
            <a:extLst>
              <a:ext uri="{FF2B5EF4-FFF2-40B4-BE49-F238E27FC236}">
                <a16:creationId xmlns:a16="http://schemas.microsoft.com/office/drawing/2014/main" id="{A70D9172-F631-D970-A9BE-1AA0612F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91" r="29756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01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5CCA-E043-B14A-DE97-D7F922F6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25563"/>
          </a:xfrm>
        </p:spPr>
        <p:txBody>
          <a:bodyPr/>
          <a:lstStyle/>
          <a:p>
            <a:r>
              <a:rPr lang="en-US" dirty="0"/>
              <a:t>Simple explanation of the model</a:t>
            </a:r>
          </a:p>
        </p:txBody>
      </p:sp>
      <p:pic>
        <p:nvPicPr>
          <p:cNvPr id="2050" name="Picture 2" descr="What are Neural Networks and What are Their Applications? - Qtravel.ai Blog">
            <a:extLst>
              <a:ext uri="{FF2B5EF4-FFF2-40B4-BE49-F238E27FC236}">
                <a16:creationId xmlns:a16="http://schemas.microsoft.com/office/drawing/2014/main" id="{C2B34921-EF90-B596-CBCC-E7AF1A7C5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9" b="12330"/>
          <a:stretch/>
        </p:blipFill>
        <p:spPr bwMode="auto">
          <a:xfrm>
            <a:off x="1009575" y="1508480"/>
            <a:ext cx="9450362" cy="53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0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3309-4A1D-C029-0785-618BE4AF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Non-linearity</a:t>
            </a:r>
          </a:p>
        </p:txBody>
      </p:sp>
      <p:pic>
        <p:nvPicPr>
          <p:cNvPr id="3080" name="Picture 8" descr="Derivative of Sigmoid and Tanh. Mathematical Explanation of Derivatives… |  by Vikram Pande | Medium">
            <a:extLst>
              <a:ext uri="{FF2B5EF4-FFF2-40B4-BE49-F238E27FC236}">
                <a16:creationId xmlns:a16="http://schemas.microsoft.com/office/drawing/2014/main" id="{9C9CB13E-76D4-070D-23E4-674B85BE7C0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01321"/>
            <a:ext cx="5410200" cy="405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 Gentle Introduction to the Rectified Linear Unit (ReLU) -  MachineLearningMastery.com">
            <a:extLst>
              <a:ext uri="{FF2B5EF4-FFF2-40B4-BE49-F238E27FC236}">
                <a16:creationId xmlns:a16="http://schemas.microsoft.com/office/drawing/2014/main" id="{3007FB16-937B-BD1D-6CD7-D002E0FCE9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00263"/>
            <a:ext cx="5410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93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F6B9-6F81-E61F-2A20-47BD854A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the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BBBB-E4E1-1F78-67CE-B77FD510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“human” data was generated by asking ChatGPT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quantify the loss by comparing the prediction for each datum to reality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can indicate varying degrees of confidence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Gradient descend to optimize the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the accuracy by a different </a:t>
            </a:r>
            <a:r>
              <a:rPr lang="en-US" b="1" dirty="0"/>
              <a:t>unused </a:t>
            </a:r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06304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2315-C794-2F62-B86F-BD473DBC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C3F9-91A9-7044-40B7-079704BDE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 layer: 200 nodes and </a:t>
            </a:r>
            <a:r>
              <a:rPr lang="en-US" dirty="0" err="1"/>
              <a:t>ReLU</a:t>
            </a:r>
            <a:r>
              <a:rPr lang="en-US" dirty="0"/>
              <a:t> non-linearity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Second layer: 40 nodes and </a:t>
            </a:r>
            <a:r>
              <a:rPr lang="en-US" dirty="0" err="1"/>
              <a:t>ReLU</a:t>
            </a:r>
            <a:r>
              <a:rPr lang="en-US" dirty="0"/>
              <a:t> non-linearity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layer: 1 node with Sigmoid non-linearity</a:t>
            </a:r>
          </a:p>
          <a:p>
            <a:r>
              <a:rPr lang="en-US" dirty="0"/>
              <a:t>Final accuracy: 85%</a:t>
            </a:r>
          </a:p>
          <a:p>
            <a:r>
              <a:rPr lang="en-US" dirty="0"/>
              <a:t>False positive rate: ~7%</a:t>
            </a:r>
          </a:p>
        </p:txBody>
      </p:sp>
    </p:spTree>
    <p:extLst>
      <p:ext uri="{BB962C8B-B14F-4D97-AF65-F5344CB8AC3E}">
        <p14:creationId xmlns:p14="http://schemas.microsoft.com/office/powerpoint/2010/main" val="265502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EF28-E425-B19D-331B-F64D2211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6FCD-3B38-7DD8-7F70-628826F2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methods in indicate there is a significant difference in the two types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can be improved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entropy-based approach seems to produce better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entropy-based approach is more flexible, and more understandable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neural network has the highest ceiling for improvement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45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13046-8130-9400-6C65-79967CD2F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69856"/>
            <a:ext cx="6658405" cy="1451174"/>
          </a:xfrm>
        </p:spPr>
        <p:txBody>
          <a:bodyPr anchor="ctr">
            <a:normAutofit/>
          </a:bodyPr>
          <a:lstStyle/>
          <a:p>
            <a:r>
              <a:rPr lang="en-US" sz="5000"/>
              <a:t>Thanks for Watching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6E7C638-DA48-48C9-3E2B-D58E0B0C7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3169" y="3051020"/>
            <a:ext cx="3285661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C18D-AAEA-C3CD-EB81-A3FD38BB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55" y="552782"/>
            <a:ext cx="7543067" cy="1652862"/>
          </a:xfrm>
        </p:spPr>
        <p:txBody>
          <a:bodyPr>
            <a:normAutofit/>
          </a:bodyPr>
          <a:lstStyle/>
          <a:p>
            <a:r>
              <a:rPr lang="en-US" dirty="0"/>
              <a:t>Introduction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CB97-06A0-4F0C-E953-0BFDC3588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56" y="2391994"/>
            <a:ext cx="6481482" cy="417339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This project will investigate how random sequences of symbols generated by humans and large language models like </a:t>
            </a:r>
            <a:r>
              <a:rPr lang="en-US" sz="1700" dirty="0" err="1"/>
              <a:t>chagpt</a:t>
            </a:r>
            <a:r>
              <a:rPr lang="en-US" sz="1700" dirty="0"/>
              <a:t> compare with actually random ones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It is easy to write a sequence where the number of ones and zeros is balanced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It is hard not to bias your results at all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The approaches taken to analyze this problem are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Using the entropy of the strings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Using a basic neural network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Hypothesis: We can reliably tell the two cases apart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4" descr="A purple and white triangle pattern&#10;&#10;Description automatically generated">
            <a:extLst>
              <a:ext uri="{FF2B5EF4-FFF2-40B4-BE49-F238E27FC236}">
                <a16:creationId xmlns:a16="http://schemas.microsoft.com/office/drawing/2014/main" id="{CE513409-DD17-372E-2F19-1CDB50EC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997" r="35794" b="2"/>
          <a:stretch/>
        </p:blipFill>
        <p:spPr>
          <a:xfrm>
            <a:off x="7505916" y="10"/>
            <a:ext cx="4686083" cy="6356340"/>
          </a:xfrm>
          <a:custGeom>
            <a:avLst/>
            <a:gdLst/>
            <a:ahLst/>
            <a:cxnLst/>
            <a:rect l="l" t="t" r="r" b="b"/>
            <a:pathLst>
              <a:path w="5055914" h="6858000">
                <a:moveTo>
                  <a:pt x="3831617" y="6216451"/>
                </a:moveTo>
                <a:cubicBezTo>
                  <a:pt x="3953208" y="6209320"/>
                  <a:pt x="4067130" y="6288226"/>
                  <a:pt x="4099715" y="6410505"/>
                </a:cubicBezTo>
                <a:cubicBezTo>
                  <a:pt x="4136955" y="6550252"/>
                  <a:pt x="4053856" y="6693729"/>
                  <a:pt x="3914110" y="6730968"/>
                </a:cubicBezTo>
                <a:cubicBezTo>
                  <a:pt x="3774363" y="6768208"/>
                  <a:pt x="3630886" y="6685110"/>
                  <a:pt x="3593646" y="6545362"/>
                </a:cubicBezTo>
                <a:cubicBezTo>
                  <a:pt x="3556406" y="6405615"/>
                  <a:pt x="3639505" y="6262140"/>
                  <a:pt x="3779252" y="6224900"/>
                </a:cubicBezTo>
                <a:cubicBezTo>
                  <a:pt x="3796720" y="6220245"/>
                  <a:pt x="3814247" y="6217470"/>
                  <a:pt x="3831617" y="6216451"/>
                </a:cubicBezTo>
                <a:close/>
                <a:moveTo>
                  <a:pt x="689474" y="4100903"/>
                </a:moveTo>
                <a:cubicBezTo>
                  <a:pt x="893747" y="4088922"/>
                  <a:pt x="1085135" y="4221486"/>
                  <a:pt x="1139878" y="4426914"/>
                </a:cubicBezTo>
                <a:cubicBezTo>
                  <a:pt x="1202441" y="4661689"/>
                  <a:pt x="1062836" y="4902728"/>
                  <a:pt x="828061" y="4965291"/>
                </a:cubicBezTo>
                <a:cubicBezTo>
                  <a:pt x="593286" y="5027854"/>
                  <a:pt x="352246" y="4888249"/>
                  <a:pt x="289683" y="4653474"/>
                </a:cubicBezTo>
                <a:cubicBezTo>
                  <a:pt x="227120" y="4418699"/>
                  <a:pt x="366725" y="4177659"/>
                  <a:pt x="601500" y="4115096"/>
                </a:cubicBezTo>
                <a:cubicBezTo>
                  <a:pt x="630847" y="4107276"/>
                  <a:pt x="660292" y="4102615"/>
                  <a:pt x="689474" y="4100903"/>
                </a:cubicBezTo>
                <a:close/>
                <a:moveTo>
                  <a:pt x="1171015" y="2068580"/>
                </a:moveTo>
                <a:cubicBezTo>
                  <a:pt x="1292606" y="2061448"/>
                  <a:pt x="1406528" y="2140355"/>
                  <a:pt x="1439114" y="2262633"/>
                </a:cubicBezTo>
                <a:cubicBezTo>
                  <a:pt x="1476353" y="2402380"/>
                  <a:pt x="1393254" y="2545856"/>
                  <a:pt x="1253507" y="2583096"/>
                </a:cubicBezTo>
                <a:cubicBezTo>
                  <a:pt x="1113761" y="2620335"/>
                  <a:pt x="970285" y="2537237"/>
                  <a:pt x="933045" y="2397490"/>
                </a:cubicBezTo>
                <a:cubicBezTo>
                  <a:pt x="895805" y="2257743"/>
                  <a:pt x="978904" y="2114267"/>
                  <a:pt x="1118650" y="2077027"/>
                </a:cubicBezTo>
                <a:cubicBezTo>
                  <a:pt x="1136119" y="2072372"/>
                  <a:pt x="1153645" y="2069598"/>
                  <a:pt x="1171015" y="2068580"/>
                </a:cubicBezTo>
                <a:close/>
                <a:moveTo>
                  <a:pt x="4312647" y="0"/>
                </a:moveTo>
                <a:lnTo>
                  <a:pt x="5055914" y="0"/>
                </a:lnTo>
                <a:lnTo>
                  <a:pt x="5055914" y="6858000"/>
                </a:lnTo>
                <a:lnTo>
                  <a:pt x="4943745" y="6858000"/>
                </a:lnTo>
                <a:lnTo>
                  <a:pt x="4927040" y="6855333"/>
                </a:lnTo>
                <a:cubicBezTo>
                  <a:pt x="4887898" y="6846537"/>
                  <a:pt x="4850098" y="6835404"/>
                  <a:pt x="4814299" y="6822025"/>
                </a:cubicBezTo>
                <a:cubicBezTo>
                  <a:pt x="4259053" y="6614528"/>
                  <a:pt x="4299526" y="5909667"/>
                  <a:pt x="3874184" y="5836074"/>
                </a:cubicBezTo>
                <a:cubicBezTo>
                  <a:pt x="3480850" y="5768012"/>
                  <a:pt x="3254878" y="6337209"/>
                  <a:pt x="2875328" y="6241390"/>
                </a:cubicBezTo>
                <a:cubicBezTo>
                  <a:pt x="2511344" y="6149488"/>
                  <a:pt x="2491296" y="5570423"/>
                  <a:pt x="2145161" y="5545578"/>
                </a:cubicBezTo>
                <a:cubicBezTo>
                  <a:pt x="1991460" y="5534539"/>
                  <a:pt x="1867087" y="5638130"/>
                  <a:pt x="1707793" y="5771343"/>
                </a:cubicBezTo>
                <a:cubicBezTo>
                  <a:pt x="1359667" y="6062468"/>
                  <a:pt x="1341379" y="6349988"/>
                  <a:pt x="1110462" y="6502495"/>
                </a:cubicBezTo>
                <a:cubicBezTo>
                  <a:pt x="789862" y="6714223"/>
                  <a:pt x="214317" y="6570976"/>
                  <a:pt x="57999" y="6216901"/>
                </a:cubicBezTo>
                <a:cubicBezTo>
                  <a:pt x="-77331" y="5910359"/>
                  <a:pt x="30639" y="5511830"/>
                  <a:pt x="314411" y="5329367"/>
                </a:cubicBezTo>
                <a:cubicBezTo>
                  <a:pt x="516231" y="5199611"/>
                  <a:pt x="756450" y="5251060"/>
                  <a:pt x="1101747" y="5121744"/>
                </a:cubicBezTo>
                <a:cubicBezTo>
                  <a:pt x="1146011" y="5105174"/>
                  <a:pt x="1871235" y="4827142"/>
                  <a:pt x="1856005" y="4519364"/>
                </a:cubicBezTo>
                <a:cubicBezTo>
                  <a:pt x="1846851" y="4334324"/>
                  <a:pt x="1587506" y="4198827"/>
                  <a:pt x="1409379" y="4105773"/>
                </a:cubicBezTo>
                <a:cubicBezTo>
                  <a:pt x="933111" y="3856944"/>
                  <a:pt x="798808" y="3785719"/>
                  <a:pt x="745557" y="3611321"/>
                </a:cubicBezTo>
                <a:cubicBezTo>
                  <a:pt x="692012" y="3435938"/>
                  <a:pt x="780729" y="3194546"/>
                  <a:pt x="941950" y="3083874"/>
                </a:cubicBezTo>
                <a:cubicBezTo>
                  <a:pt x="1195325" y="2909936"/>
                  <a:pt x="1447296" y="3182836"/>
                  <a:pt x="1844756" y="3031397"/>
                </a:cubicBezTo>
                <a:cubicBezTo>
                  <a:pt x="1897400" y="3011350"/>
                  <a:pt x="2228789" y="2883730"/>
                  <a:pt x="2277829" y="2627401"/>
                </a:cubicBezTo>
                <a:cubicBezTo>
                  <a:pt x="2340675" y="2299009"/>
                  <a:pt x="1929703" y="2153961"/>
                  <a:pt x="1930897" y="1756333"/>
                </a:cubicBezTo>
                <a:cubicBezTo>
                  <a:pt x="1931735" y="1474531"/>
                  <a:pt x="2141809" y="1165537"/>
                  <a:pt x="2405888" y="1049984"/>
                </a:cubicBezTo>
                <a:cubicBezTo>
                  <a:pt x="2823752" y="867144"/>
                  <a:pt x="3112090" y="1284611"/>
                  <a:pt x="3618945" y="1112998"/>
                </a:cubicBezTo>
                <a:cubicBezTo>
                  <a:pt x="3973272" y="993067"/>
                  <a:pt x="4164492" y="676699"/>
                  <a:pt x="4179762" y="650576"/>
                </a:cubicBezTo>
                <a:cubicBezTo>
                  <a:pt x="4315589" y="418228"/>
                  <a:pt x="4284054" y="212550"/>
                  <a:pt x="4306435" y="3050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986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mplex math formulas on a blackboard">
            <a:extLst>
              <a:ext uri="{FF2B5EF4-FFF2-40B4-BE49-F238E27FC236}">
                <a16:creationId xmlns:a16="http://schemas.microsoft.com/office/drawing/2014/main" id="{C93FC1E4-6710-F3D9-04AF-2BE7A844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83" r="959" b="-1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1297D-3B2A-CD39-FBF3-E20627EE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13" y="1122363"/>
            <a:ext cx="3541909" cy="238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Method 1: Entropy</a:t>
            </a:r>
          </a:p>
        </p:txBody>
      </p:sp>
    </p:spTree>
    <p:extLst>
      <p:ext uri="{BB962C8B-B14F-4D97-AF65-F5344CB8AC3E}">
        <p14:creationId xmlns:p14="http://schemas.microsoft.com/office/powerpoint/2010/main" val="15840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0746-D00D-2435-6D76-5EE7BB61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2480"/>
            <a:ext cx="119684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what the “entropy” of a sequence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0570-3FB7-9D9C-E29D-24DF19B5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possible measures of the entropy we can use. We prefer one with two inputs</a:t>
            </a:r>
          </a:p>
          <a:p>
            <a:r>
              <a:rPr lang="en-US" dirty="0"/>
              <a:t>For the one I chose: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all possible subsequences of a given length, we calculate the chance this has of occurring in the sequence under examination.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calculate the cross entropy of the resulting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1132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D8991-7C4B-EDBD-F7E3-DE8A3945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9235440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The cross entropy of two distributions</a:t>
            </a:r>
            <a:endParaRPr lang="en-US" sz="7200" dirty="0"/>
          </a:p>
        </p:txBody>
      </p:sp>
      <p:pic>
        <p:nvPicPr>
          <p:cNvPr id="1028" name="Picture 4" descr="Intuitively Understanding the Cross Entropy Loss">
            <a:extLst>
              <a:ext uri="{FF2B5EF4-FFF2-40B4-BE49-F238E27FC236}">
                <a16:creationId xmlns:a16="http://schemas.microsoft.com/office/drawing/2014/main" id="{C5A66516-D268-E835-F799-1F3949AFE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0" t="45818" r="9831" b="18102"/>
          <a:stretch/>
        </p:blipFill>
        <p:spPr bwMode="auto">
          <a:xfrm>
            <a:off x="2614094" y="3746328"/>
            <a:ext cx="6963812" cy="189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6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82FC-76B1-80D6-F666-69BE458E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-277594"/>
            <a:ext cx="10972800" cy="1325563"/>
          </a:xfrm>
        </p:spPr>
        <p:txBody>
          <a:bodyPr/>
          <a:lstStyle/>
          <a:p>
            <a:r>
              <a:rPr lang="en-US" dirty="0"/>
              <a:t>The distribution of cross entropies</a:t>
            </a:r>
          </a:p>
        </p:txBody>
      </p:sp>
      <p:pic>
        <p:nvPicPr>
          <p:cNvPr id="6" name="Content Placeholder 5" descr="A graph of a number of blue lines&#10;&#10;Description automatically generated">
            <a:extLst>
              <a:ext uri="{FF2B5EF4-FFF2-40B4-BE49-F238E27FC236}">
                <a16:creationId xmlns:a16="http://schemas.microsoft.com/office/drawing/2014/main" id="{44604EF6-2A66-ACCE-A7EC-120CE7D17E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79" y="920220"/>
            <a:ext cx="4043687" cy="3032765"/>
          </a:xfrm>
        </p:spPr>
      </p:pic>
      <p:pic>
        <p:nvPicPr>
          <p:cNvPr id="8" name="Content Placeholder 7" descr="A graph of a number of blue lines&#10;&#10;Description automatically generated">
            <a:extLst>
              <a:ext uri="{FF2B5EF4-FFF2-40B4-BE49-F238E27FC236}">
                <a16:creationId xmlns:a16="http://schemas.microsoft.com/office/drawing/2014/main" id="{9247CC52-5ACA-1780-80C8-0374E0CFA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7" y="1317634"/>
            <a:ext cx="6265334" cy="4699000"/>
          </a:xfrm>
        </p:spPr>
      </p:pic>
      <p:pic>
        <p:nvPicPr>
          <p:cNvPr id="10" name="Picture 9" descr="A blue graph with numbers and lines&#10;&#10;Description automatically generated">
            <a:extLst>
              <a:ext uri="{FF2B5EF4-FFF2-40B4-BE49-F238E27FC236}">
                <a16:creationId xmlns:a16="http://schemas.microsoft.com/office/drawing/2014/main" id="{2A959647-43C7-E1E7-0350-3FEE80398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0"/>
          <a:stretch/>
        </p:blipFill>
        <p:spPr>
          <a:xfrm>
            <a:off x="1882979" y="3952985"/>
            <a:ext cx="4043687" cy="28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1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B5D0-0D96-C4D3-74F0-7D377C64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p 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2F9D7A-6AA0-2872-1C15-40397E5C5F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9677" y="2081213"/>
            <a:ext cx="5170045" cy="40957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B7D73-2E7E-7575-A4E2-10CDEF291B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the probability the cross entropy being equal to or higher than the examined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Assuming truly random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Knowledge of the analytical distribution not essential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red area</a:t>
            </a:r>
          </a:p>
        </p:txBody>
      </p:sp>
    </p:spTree>
    <p:extLst>
      <p:ext uri="{BB962C8B-B14F-4D97-AF65-F5344CB8AC3E}">
        <p14:creationId xmlns:p14="http://schemas.microsoft.com/office/powerpoint/2010/main" val="377635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787B-C499-9F43-7D37-4EFF6841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5176"/>
            <a:ext cx="10972800" cy="1325563"/>
          </a:xfrm>
        </p:spPr>
        <p:txBody>
          <a:bodyPr/>
          <a:lstStyle/>
          <a:p>
            <a:r>
              <a:rPr lang="en-US" dirty="0"/>
              <a:t>Some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FC16-EB52-3E37-4D2A-FEC121BA9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85580"/>
            <a:ext cx="10972800" cy="440432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With a length 2 subsequence: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</a:t>
            </a:r>
            <a:r>
              <a:rPr lang="en-US" dirty="0" err="1"/>
              <a:t>chatgpt</a:t>
            </a:r>
            <a:r>
              <a:rPr lang="en-US" dirty="0"/>
              <a:t> sequence of length 135, p=0.009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sequence of length 135 written by me, p=0.0001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sequence of length 135 written by me trying to cheat the system, p=0.34</a:t>
            </a:r>
          </a:p>
          <a:p>
            <a:r>
              <a:rPr lang="en-US" dirty="0"/>
              <a:t>With a length 3 subsequence: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</a:t>
            </a:r>
            <a:r>
              <a:rPr lang="en-US" dirty="0" err="1"/>
              <a:t>chatgpt</a:t>
            </a:r>
            <a:r>
              <a:rPr lang="en-US" dirty="0"/>
              <a:t> sequence of length 135, p=0.005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sequence of length 135 written by me, p=0.0001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sequence of length 135 written by me trying to cheat the system, p=0.35</a:t>
            </a:r>
          </a:p>
          <a:p>
            <a:r>
              <a:rPr lang="en-US" dirty="0"/>
              <a:t>With a length 3 subsequence: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sequence of length 135 written by me trying to cheat the system, p=0.18</a:t>
            </a:r>
          </a:p>
          <a:p>
            <a:r>
              <a:rPr lang="en-US" dirty="0"/>
              <a:t>For a sequence of length 84 with three symbols and a length 2 subsequence generated by me, p=0.004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0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3BD9-1AD9-E7E6-21FE-7607CCE1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11F6B-656D-63CA-8746-2B881E6A6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Though I focused on sequence of two values with uniform probabilities, everything is extendable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more components are added to a system, the harder the task becomes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More components require much larger lengths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If the number of symbols is q and the length of the subsequences is n, the </a:t>
                </a:r>
                <a:r>
                  <a:rPr lang="en-US"/>
                  <a:t>possible subsequences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l-G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11F6B-656D-63CA-8746-2B881E6A6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0838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1B3024"/>
      </a:dk2>
      <a:lt2>
        <a:srgbClr val="F1F0F3"/>
      </a:lt2>
      <a:accent1>
        <a:srgbClr val="7EB01F"/>
      </a:accent1>
      <a:accent2>
        <a:srgbClr val="3AB714"/>
      </a:accent2>
      <a:accent3>
        <a:srgbClr val="21B73C"/>
      </a:accent3>
      <a:accent4>
        <a:srgbClr val="14B575"/>
      </a:accent4>
      <a:accent5>
        <a:srgbClr val="20B2B5"/>
      </a:accent5>
      <a:accent6>
        <a:srgbClr val="1783D5"/>
      </a:accent6>
      <a:hlink>
        <a:srgbClr val="8560CA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560</Words>
  <Application>Microsoft Office PowerPoint</Application>
  <PresentationFormat>Widescreen</PresentationFormat>
  <Paragraphs>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Avenir Next LT Pro</vt:lpstr>
      <vt:lpstr>Cambria Math</vt:lpstr>
      <vt:lpstr>Posterama</vt:lpstr>
      <vt:lpstr>SplashVTI</vt:lpstr>
      <vt:lpstr>Comparing Human and Machine Randomness</vt:lpstr>
      <vt:lpstr>Introduction and Background</vt:lpstr>
      <vt:lpstr>Method 1: Entropy</vt:lpstr>
      <vt:lpstr>Defining what the “entropy” of a sequence means</vt:lpstr>
      <vt:lpstr>The cross entropy of two distributions</vt:lpstr>
      <vt:lpstr>The distribution of cross entropies</vt:lpstr>
      <vt:lpstr>Calculating the p value</vt:lpstr>
      <vt:lpstr>Some results</vt:lpstr>
      <vt:lpstr>Discussion</vt:lpstr>
      <vt:lpstr>Method 2: Neural Network </vt:lpstr>
      <vt:lpstr>Simple explanation of the model</vt:lpstr>
      <vt:lpstr>Non-linearity</vt:lpstr>
      <vt:lpstr>Performing the training</vt:lpstr>
      <vt:lpstr>Results for neural network</vt:lpstr>
      <vt:lpstr>Final Discussion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Dimitris Chantzis</dc:creator>
  <cp:lastModifiedBy>Dimitris Chantzis</cp:lastModifiedBy>
  <cp:revision>1</cp:revision>
  <dcterms:created xsi:type="dcterms:W3CDTF">2024-12-03T03:53:24Z</dcterms:created>
  <dcterms:modified xsi:type="dcterms:W3CDTF">2024-12-03T17:06:50Z</dcterms:modified>
</cp:coreProperties>
</file>