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7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4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3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1880/u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pi/info/study_fields_list" TargetMode="External"/><Relationship Id="rId2" Type="http://schemas.openxmlformats.org/officeDocument/2006/relationships/hyperlink" Target="https://clinicaltrials.gov/api/gui/ref/api_ur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icaltrials.gov/api/query/field_values?expr=ebola&amp;field=LocationCount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pi/query/field_values?expr=ebola&amp;field=LocationCoun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0435" y="1169150"/>
            <a:ext cx="9223760" cy="315596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l-GR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CTGOV-03: </a:t>
            </a:r>
            <a:br>
              <a:rPr lang="el-GR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ΧΩρες στις οποΙες εχουν λΑβει χΩρα ΚλινικΕς ΜελΕτες γΥρω απΟ τον ιΟ </a:t>
            </a:r>
            <a:r>
              <a:rPr lang="el-GR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ΑΠΑΛΛΑΚΤΙΚΗ ΕΡΓΑΣΙΑ ΣΤΑ ΠΛΑΙΣΙΑ ΤΟΥ ΜΑΘΗΜΑΤΟΣ                                        «ΔΙΑΔΙΚΤΥΟ ΚΑΙ ΕΦΑΡΜΟΓΕΣ. 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Ονομα-επωνυμο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δημητριοσ βλασησ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ΣΧΟΛΗ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ΔΠΜΣ ΤΕΧΝΟ-ΟΙΚΟΝΟΜΙΚΑ ΣΥΣΤΗΜΑΤΑ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ΕΞΑΜΗΝΟ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lang="el-GR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A.M.: 03203110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Απεικόνιση δεδομένων σε </a:t>
            </a:r>
            <a:r>
              <a:rPr lang="en-US" dirty="0" smtClean="0"/>
              <a:t>Bar chart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46062" cy="4023360"/>
          </a:xfrm>
        </p:spPr>
        <p:txBody>
          <a:bodyPr/>
          <a:lstStyle/>
          <a:p>
            <a:r>
              <a:rPr lang="el-GR" dirty="0" smtClean="0"/>
              <a:t>Για την οπτικοποίηση των ταξινομημένων αποτελεσμάτων, υλοποιείται </a:t>
            </a:r>
            <a:r>
              <a:rPr lang="en-US" dirty="0" smtClean="0"/>
              <a:t>function node </a:t>
            </a:r>
            <a:r>
              <a:rPr lang="el-GR" dirty="0" smtClean="0"/>
              <a:t>με </a:t>
            </a:r>
            <a:r>
              <a:rPr lang="en-US" dirty="0" smtClean="0"/>
              <a:t>input</a:t>
            </a:r>
            <a:r>
              <a:rPr lang="el-GR" dirty="0" smtClean="0"/>
              <a:t> το </a:t>
            </a:r>
            <a:r>
              <a:rPr lang="en-US" dirty="0" err="1" smtClean="0"/>
              <a:t>msg.payload</a:t>
            </a:r>
            <a:r>
              <a:rPr lang="en-US" dirty="0" smtClean="0"/>
              <a:t> </a:t>
            </a:r>
            <a:r>
              <a:rPr lang="el-GR" dirty="0" smtClean="0"/>
              <a:t>της προηγούμενης διαφάνειας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smtClean="0"/>
              <a:t>outputs </a:t>
            </a:r>
            <a:r>
              <a:rPr lang="el-GR" dirty="0" smtClean="0"/>
              <a:t>τα εξής </a:t>
            </a:r>
            <a:r>
              <a:rPr lang="en-US" dirty="0" smtClean="0"/>
              <a:t>elements:</a:t>
            </a:r>
          </a:p>
          <a:p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err="1">
                <a:solidFill>
                  <a:srgbClr val="92D050"/>
                </a:solidFill>
              </a:rPr>
              <a:t>m.labels</a:t>
            </a:r>
            <a:r>
              <a:rPr lang="en-US" dirty="0">
                <a:solidFill>
                  <a:srgbClr val="92D050"/>
                </a:solidFill>
              </a:rPr>
              <a:t> = </a:t>
            </a:r>
            <a:r>
              <a:rPr lang="en-US" dirty="0" smtClean="0">
                <a:solidFill>
                  <a:srgbClr val="92D050"/>
                </a:solidFill>
              </a:rPr>
              <a:t>[];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92D050"/>
                </a:solidFill>
              </a:rPr>
              <a:t>m.data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smtClean="0">
                <a:solidFill>
                  <a:srgbClr val="92D050"/>
                </a:solidFill>
              </a:rPr>
              <a:t>[];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92D050"/>
                </a:solidFill>
              </a:rPr>
              <a:t>m.series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= ["Clinical studies about Ebola virus</a:t>
            </a:r>
            <a:r>
              <a:rPr lang="en-US" dirty="0" smtClean="0">
                <a:solidFill>
                  <a:srgbClr val="92D050"/>
                </a:solidFill>
              </a:rPr>
              <a:t>"];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 smtClean="0">
              <a:solidFill>
                <a:srgbClr val="92D050"/>
              </a:solidFill>
            </a:endParaRPr>
          </a:p>
          <a:p>
            <a:r>
              <a:rPr lang="el-GR" dirty="0" smtClean="0">
                <a:solidFill>
                  <a:schemeClr val="tx1"/>
                </a:solidFill>
              </a:rPr>
              <a:t>Στη συνέχεια, εισάγεται μέσω του </a:t>
            </a:r>
            <a:r>
              <a:rPr lang="en-US" dirty="0" smtClean="0">
                <a:solidFill>
                  <a:srgbClr val="00B0F0"/>
                </a:solidFill>
              </a:rPr>
              <a:t>node-red-dashboard 2.23.2</a:t>
            </a:r>
            <a:r>
              <a:rPr lang="el-GR" dirty="0" smtClean="0">
                <a:solidFill>
                  <a:srgbClr val="00B0F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manage palette-download), chart node </a:t>
            </a:r>
            <a:r>
              <a:rPr lang="el-GR" dirty="0" smtClean="0">
                <a:solidFill>
                  <a:schemeClr val="tx1"/>
                </a:solidFill>
              </a:rPr>
              <a:t>με τα ως δίπλα χαρακτηριστικά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342" y="1845734"/>
            <a:ext cx="3073600" cy="4170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0751" y="5986112"/>
            <a:ext cx="140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Pie chart properties</a:t>
            </a:r>
            <a:endParaRPr lang="en-US" sz="12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8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Απεικόνιση δεδομένων σε Bar chart </a:t>
            </a:r>
            <a:r>
              <a:rPr lang="el-GR" dirty="0" smtClean="0"/>
              <a:t>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67" y="1939738"/>
            <a:ext cx="2233872" cy="3239014"/>
          </a:xfrm>
        </p:spPr>
        <p:txBody>
          <a:bodyPr>
            <a:normAutofit lnSpcReduction="10000"/>
          </a:bodyPr>
          <a:lstStyle/>
          <a:p>
            <a:r>
              <a:rPr lang="el-GR" sz="1600" dirty="0" smtClean="0"/>
              <a:t>Μέσω της  διεύθυνσης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://127.0.0.1:1880/ui</a:t>
            </a:r>
            <a:r>
              <a:rPr lang="en-US" sz="1600" dirty="0" smtClean="0">
                <a:hlinkClick r:id="rId2"/>
              </a:rPr>
              <a:t>/</a:t>
            </a:r>
            <a:r>
              <a:rPr lang="el-GR" sz="1600" dirty="0" smtClean="0"/>
              <a:t> εμφανίζονται σε γράφημα τα ακόλουθα</a:t>
            </a:r>
            <a:r>
              <a:rPr lang="en-US" sz="1600" dirty="0" smtClean="0"/>
              <a:t>:</a:t>
            </a:r>
            <a:endParaRPr lang="el-GR" sz="1600" dirty="0"/>
          </a:p>
          <a:p>
            <a:r>
              <a:rPr lang="el-GR" sz="1600" dirty="0">
                <a:solidFill>
                  <a:srgbClr val="00B050"/>
                </a:solidFill>
              </a:rPr>
              <a:t>1. Tα κράτη ταξινομημένα ανάλογα με τον αριθμό των κλινικών μελετών </a:t>
            </a:r>
            <a:r>
              <a:rPr lang="el-GR" sz="1600" dirty="0" smtClean="0">
                <a:solidFill>
                  <a:srgbClr val="00B050"/>
                </a:solidFill>
              </a:rPr>
              <a:t>που έχουν πραγματοποιηθεί </a:t>
            </a:r>
            <a:r>
              <a:rPr lang="el-GR" sz="1600" dirty="0">
                <a:solidFill>
                  <a:srgbClr val="00B050"/>
                </a:solidFill>
              </a:rPr>
              <a:t>ανά κράτος.</a:t>
            </a:r>
          </a:p>
          <a:p>
            <a:r>
              <a:rPr lang="el-GR" sz="1600" dirty="0">
                <a:solidFill>
                  <a:srgbClr val="00B050"/>
                </a:solidFill>
              </a:rPr>
              <a:t>2. Τον αριθμό των κλινικών μελετών ανά κράτος</a:t>
            </a:r>
            <a:r>
              <a:rPr lang="el-GR" sz="1400" dirty="0">
                <a:solidFill>
                  <a:srgbClr val="00B050"/>
                </a:solidFill>
              </a:rPr>
              <a:t>.</a:t>
            </a:r>
          </a:p>
          <a:p>
            <a:endParaRPr lang="el-G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39" y="1823094"/>
            <a:ext cx="9426011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5458"/>
            <a:ext cx="10058400" cy="686227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Ν</a:t>
            </a:r>
            <a:r>
              <a:rPr lang="en-US" dirty="0" smtClean="0"/>
              <a:t>ode red complete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8" y="771685"/>
            <a:ext cx="10571147" cy="4389975"/>
          </a:xfrm>
        </p:spPr>
      </p:pic>
      <p:sp>
        <p:nvSpPr>
          <p:cNvPr id="5" name="TextBox 4"/>
          <p:cNvSpPr txBox="1"/>
          <p:nvPr/>
        </p:nvSpPr>
        <p:spPr>
          <a:xfrm>
            <a:off x="2857713" y="5161660"/>
            <a:ext cx="653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l-GR" dirty="0" smtClean="0"/>
              <a:t>ο </a:t>
            </a:r>
            <a:r>
              <a:rPr lang="en-US" dirty="0" smtClean="0"/>
              <a:t>Timestamp </a:t>
            </a:r>
            <a:r>
              <a:rPr lang="el-GR" dirty="0" smtClean="0"/>
              <a:t>που ενεργοποιεί τη συνάρτηση </a:t>
            </a:r>
            <a:r>
              <a:rPr lang="en-US" sz="1600" dirty="0" err="1">
                <a:solidFill>
                  <a:srgbClr val="00B0F0"/>
                </a:solidFill>
              </a:rPr>
              <a:t>msg.topic</a:t>
            </a:r>
            <a:r>
              <a:rPr lang="en-US" sz="1600" dirty="0">
                <a:solidFill>
                  <a:srgbClr val="00B0F0"/>
                </a:solidFill>
              </a:rPr>
              <a:t> = "DELETE FROM countries</a:t>
            </a:r>
            <a:r>
              <a:rPr lang="en-US" sz="1600" dirty="0" smtClean="0">
                <a:solidFill>
                  <a:srgbClr val="00B0F0"/>
                </a:solidFill>
              </a:rPr>
              <a:t>"; </a:t>
            </a:r>
            <a:r>
              <a:rPr lang="el-GR" dirty="0"/>
              <a:t>ε</a:t>
            </a:r>
            <a:r>
              <a:rPr lang="el-GR" dirty="0" smtClean="0"/>
              <a:t>πιτρέπει την αποφυγή δημιουργίας διπλοτύπων στη ΒΔ, μέσω πολλαπλών </a:t>
            </a:r>
            <a:r>
              <a:rPr lang="en-US" dirty="0" smtClean="0"/>
              <a:t>API </a:t>
            </a:r>
            <a:r>
              <a:rPr lang="el-GR" dirty="0" smtClean="0"/>
              <a:t>κλήσεων.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79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EXTRA</a:t>
            </a:r>
            <a:r>
              <a:rPr lang="en-US" dirty="0" smtClean="0"/>
              <a:t>: </a:t>
            </a:r>
            <a:r>
              <a:rPr lang="el-GR" dirty="0" smtClean="0"/>
              <a:t>Απεικόνιση των θετικών κρουσμάτων στον ιό </a:t>
            </a:r>
            <a:r>
              <a:rPr lang="en-US" dirty="0" smtClean="0"/>
              <a:t>Ebola</a:t>
            </a:r>
            <a:r>
              <a:rPr lang="el-GR" dirty="0" smtClean="0"/>
              <a:t>, ταξινομημένων ανά χώρα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039027" cy="4023360"/>
          </a:xfrm>
        </p:spPr>
        <p:txBody>
          <a:bodyPr>
            <a:normAutofit/>
          </a:bodyPr>
          <a:lstStyle/>
          <a:p>
            <a:r>
              <a:rPr lang="el-GR" sz="1400" dirty="0" smtClean="0"/>
              <a:t>Δουλεύοντας όπως περιγράφηκε στις προηγούμενες διαφάνειες και αντικαθιστώντας (βλ. Διαφ. 5), όπου </a:t>
            </a:r>
            <a:r>
              <a:rPr lang="en-US" sz="1400" dirty="0" err="1">
                <a:solidFill>
                  <a:srgbClr val="00B0F0"/>
                </a:solidFill>
              </a:rPr>
              <a:t>payload.FieldValuesResponse.FieldValueList</a:t>
            </a:r>
            <a:r>
              <a:rPr lang="en-US" sz="1400" dirty="0">
                <a:solidFill>
                  <a:srgbClr val="00B0F0"/>
                </a:solidFill>
              </a:rPr>
              <a:t>[0].</a:t>
            </a:r>
            <a:r>
              <a:rPr lang="en-US" sz="1400" dirty="0" err="1">
                <a:solidFill>
                  <a:srgbClr val="00B0F0"/>
                </a:solidFill>
              </a:rPr>
              <a:t>FieldValue</a:t>
            </a:r>
            <a:r>
              <a:rPr lang="en-US" sz="1400" dirty="0">
                <a:solidFill>
                  <a:srgbClr val="00B0F0"/>
                </a:solidFill>
              </a:rPr>
              <a:t>[0].$.</a:t>
            </a:r>
            <a:r>
              <a:rPr lang="en-US" sz="1400" dirty="0" err="1" smtClean="0">
                <a:solidFill>
                  <a:srgbClr val="00B0F0"/>
                </a:solidFill>
              </a:rPr>
              <a:t>NStudiesWithValue</a:t>
            </a:r>
            <a:r>
              <a:rPr lang="el-GR" sz="1400" dirty="0" smtClean="0">
                <a:solidFill>
                  <a:srgbClr val="00B0F0"/>
                </a:solidFill>
              </a:rPr>
              <a:t>   </a:t>
            </a:r>
          </a:p>
          <a:p>
            <a:r>
              <a:rPr lang="el-GR" sz="1400" dirty="0" smtClean="0">
                <a:solidFill>
                  <a:schemeClr val="tx1"/>
                </a:solidFill>
              </a:rPr>
              <a:t>με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rgbClr val="00B0F0"/>
                </a:solidFill>
              </a:rPr>
              <a:t>payload.FieldValuesResponse.FieldValueList</a:t>
            </a:r>
            <a:r>
              <a:rPr lang="en-US" sz="1400" dirty="0">
                <a:solidFill>
                  <a:srgbClr val="00B0F0"/>
                </a:solidFill>
              </a:rPr>
              <a:t>[0].</a:t>
            </a:r>
            <a:r>
              <a:rPr lang="en-US" sz="1400" dirty="0" err="1">
                <a:solidFill>
                  <a:srgbClr val="00B0F0"/>
                </a:solidFill>
              </a:rPr>
              <a:t>FieldValue</a:t>
            </a:r>
            <a:r>
              <a:rPr lang="en-US" sz="1400" dirty="0">
                <a:solidFill>
                  <a:srgbClr val="00B0F0"/>
                </a:solidFill>
              </a:rPr>
              <a:t>[0].$. </a:t>
            </a:r>
            <a:r>
              <a:rPr lang="en-US" sz="1400" b="1" dirty="0" err="1">
                <a:solidFill>
                  <a:srgbClr val="00B0F0"/>
                </a:solidFill>
              </a:rPr>
              <a:t>NStudiesFoundWithValue</a:t>
            </a:r>
            <a:r>
              <a:rPr lang="el-GR" sz="1400" b="1" dirty="0" smtClean="0">
                <a:solidFill>
                  <a:srgbClr val="00B0F0"/>
                </a:solidFill>
              </a:rPr>
              <a:t> </a:t>
            </a:r>
            <a:r>
              <a:rPr lang="el-GR" sz="14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l-GR" sz="1400" dirty="0">
                <a:solidFill>
                  <a:schemeClr val="tx1"/>
                </a:solidFill>
              </a:rPr>
              <a:t>ε</a:t>
            </a:r>
            <a:r>
              <a:rPr lang="el-GR" sz="1400" dirty="0" smtClean="0">
                <a:solidFill>
                  <a:schemeClr val="tx1"/>
                </a:solidFill>
              </a:rPr>
              <a:t>ξάγονται τα διπλανά αποτελέσματα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  <a:endParaRPr lang="el-GR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1200" dirty="0">
              <a:solidFill>
                <a:srgbClr val="00B0F0"/>
              </a:solidFill>
            </a:endParaRPr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02" y="1845734"/>
            <a:ext cx="816172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ΕΚΦΩΝΗΣΗ ΕΡΓΑΣΙΑΣ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26" y="1897009"/>
            <a:ext cx="8602197" cy="402336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Στα πλαίσια της εργασίας, θα κατασκευαστεί μια δικτυακή εφαρμογή η οποία θα</a:t>
            </a:r>
            <a:br>
              <a:rPr lang="el-GR" dirty="0"/>
            </a:br>
            <a:r>
              <a:rPr lang="el-GR" dirty="0"/>
              <a:t>παρουσιάζει όλα τα κράτη στα οποία έχουν λάβει χώρα κλινικές μελέτες γύρω από</a:t>
            </a:r>
            <a:br>
              <a:rPr lang="el-GR" dirty="0"/>
            </a:br>
            <a:r>
              <a:rPr lang="el-GR" dirty="0"/>
              <a:t>τον ιό </a:t>
            </a:r>
            <a:r>
              <a:rPr lang="el-GR" dirty="0">
                <a:solidFill>
                  <a:srgbClr val="0070C0"/>
                </a:solidFill>
              </a:rPr>
              <a:t>EBOLA</a:t>
            </a:r>
            <a:r>
              <a:rPr lang="el-GR" dirty="0"/>
              <a:t>. Σαν είσοδος στα πλαίσια της ιστοσελίδας θα χρησιμοποιηθεί το όνομα</a:t>
            </a:r>
            <a:br>
              <a:rPr lang="el-GR" dirty="0"/>
            </a:br>
            <a:r>
              <a:rPr lang="el-GR" dirty="0"/>
              <a:t>της ασθένειας (user defined) και η αναμενόμενη έξοδος θα περιέχει τα εξής</a:t>
            </a:r>
            <a:r>
              <a:rPr lang="el-GR" dirty="0" smtClean="0"/>
              <a:t>:</a:t>
            </a:r>
          </a:p>
          <a:p>
            <a:r>
              <a:rPr lang="el-GR" dirty="0"/>
              <a:t/>
            </a:r>
            <a:br>
              <a:rPr lang="el-GR" dirty="0"/>
            </a:br>
            <a:r>
              <a:rPr lang="el-GR" dirty="0"/>
              <a:t>1. Tα κράτη ταξινομημένα ανάλογα με τον αριθμό των κλινικών μελετών που</a:t>
            </a:r>
            <a:br>
              <a:rPr lang="el-GR" dirty="0"/>
            </a:br>
            <a:r>
              <a:rPr lang="el-GR" dirty="0"/>
              <a:t>έχουν πραγματοποιηθεί ανά κράτος.</a:t>
            </a:r>
            <a:br>
              <a:rPr lang="el-GR" dirty="0"/>
            </a:br>
            <a:r>
              <a:rPr lang="el-GR" dirty="0"/>
              <a:t>2. Τον αριθμό των κλινικών μελετών ανά κράτος.</a:t>
            </a:r>
            <a:br>
              <a:rPr lang="el-GR" dirty="0"/>
            </a:br>
            <a:r>
              <a:rPr lang="el-GR" dirty="0"/>
              <a:t/>
            </a:r>
            <a:br>
              <a:rPr lang="el-GR" dirty="0"/>
            </a:br>
            <a:r>
              <a:rPr lang="el-GR" dirty="0"/>
              <a:t>Οι διαθέσιμες κλινικές δοκιμές θα εισαχθούν από την επίσημη ιστοσελίδα</a:t>
            </a:r>
            <a:br>
              <a:rPr lang="el-GR" dirty="0"/>
            </a:br>
            <a:r>
              <a:rPr lang="el-GR" dirty="0"/>
              <a:t>https://clinicaltrials.gov της οποίας τα δεδομένα διατίθονται σε επεξεργάσιμη μορφή</a:t>
            </a:r>
            <a:br>
              <a:rPr lang="el-GR" dirty="0"/>
            </a:br>
            <a:r>
              <a:rPr lang="el-GR" dirty="0"/>
              <a:t>(CSV/XML). Για τις ανάγκες της μελέτης θα γίνει χρήση του </a:t>
            </a:r>
            <a:r>
              <a:rPr lang="el-GR" dirty="0">
                <a:solidFill>
                  <a:srgbClr val="0070C0"/>
                </a:solidFill>
              </a:rPr>
              <a:t>Node-Red framework </a:t>
            </a:r>
            <a:r>
              <a:rPr lang="el-GR" dirty="0"/>
              <a:t>για</a:t>
            </a:r>
            <a:br>
              <a:rPr lang="el-GR" dirty="0"/>
            </a:br>
            <a:r>
              <a:rPr lang="el-GR" dirty="0"/>
              <a:t>την κλήση της </a:t>
            </a:r>
            <a:r>
              <a:rPr lang="el-GR" dirty="0" smtClean="0"/>
              <a:t>ιστοσελίδας, την </a:t>
            </a:r>
            <a:r>
              <a:rPr lang="el-GR" dirty="0"/>
              <a:t>ανάλυση (parsing) και γραφική απεικόνιση των</a:t>
            </a:r>
            <a:br>
              <a:rPr lang="el-GR" dirty="0"/>
            </a:br>
            <a:r>
              <a:rPr lang="el-GR" dirty="0"/>
              <a:t>δεδομένων καθώς επίσης και χρήση </a:t>
            </a:r>
            <a:r>
              <a:rPr lang="el-GR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rgbClr val="0070C0"/>
                </a:solidFill>
              </a:rPr>
              <a:t>script </a:t>
            </a:r>
            <a:r>
              <a:rPr lang="el-GR" dirty="0" smtClean="0"/>
              <a:t>και </a:t>
            </a:r>
            <a:r>
              <a:rPr lang="en-US" dirty="0" smtClean="0">
                <a:solidFill>
                  <a:srgbClr val="0070C0"/>
                </a:solidFill>
              </a:rPr>
              <a:t>MySQL</a:t>
            </a:r>
            <a:r>
              <a:rPr lang="el-GR" dirty="0" smtClean="0"/>
              <a:t> </a:t>
            </a:r>
            <a:r>
              <a:rPr lang="el-GR" dirty="0"/>
              <a:t>για την υλοποίηση της ταξινόμησης </a:t>
            </a:r>
            <a:r>
              <a:rPr lang="el-GR" dirty="0" smtClean="0"/>
              <a:t>των μελετών </a:t>
            </a:r>
            <a:r>
              <a:rPr lang="el-GR" dirty="0"/>
              <a:t>και τον υπολογισμό του αριθμού τους ανά κράτος.</a:t>
            </a:r>
            <a:r>
              <a:rPr lang="el-GR" dirty="0"/>
              <a:t> </a:t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467" y="709301"/>
            <a:ext cx="10058400" cy="669136"/>
          </a:xfrm>
        </p:spPr>
        <p:txBody>
          <a:bodyPr>
            <a:normAutofit/>
          </a:bodyPr>
          <a:lstStyle/>
          <a:p>
            <a:pPr algn="ctr"/>
            <a:r>
              <a:rPr lang="el-GR" sz="4000" dirty="0" smtClean="0"/>
              <a:t>Ανάκτηση δεδομένων κλινικών δοκιμών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734" y="1922646"/>
            <a:ext cx="10058400" cy="3905587"/>
          </a:xfrm>
        </p:spPr>
        <p:txBody>
          <a:bodyPr>
            <a:normAutofit fontScale="77500" lnSpcReduction="20000"/>
          </a:bodyPr>
          <a:lstStyle/>
          <a:p>
            <a:pPr marL="384048" lvl="2" indent="0">
              <a:buNone/>
            </a:pPr>
            <a:r>
              <a:rPr lang="en-US" sz="2600" dirty="0" smtClean="0"/>
              <a:t>H </a:t>
            </a:r>
            <a:r>
              <a:rPr lang="el-GR" sz="2600" dirty="0" smtClean="0"/>
              <a:t>πρόσβαση στα δεδομένα των μελετούμενων κλινικών δοκιμών για τον ιό </a:t>
            </a:r>
            <a:r>
              <a:rPr lang="en-US" sz="2600" dirty="0" smtClean="0"/>
              <a:t>Ebola</a:t>
            </a:r>
            <a:r>
              <a:rPr lang="el-GR" sz="2600" dirty="0" smtClean="0"/>
              <a:t> πραγματοποιείται μέσω</a:t>
            </a:r>
            <a:r>
              <a:rPr lang="en-US" sz="2600" dirty="0"/>
              <a:t> </a:t>
            </a:r>
            <a:r>
              <a:rPr lang="en-US" sz="2600" b="1" dirty="0" smtClean="0"/>
              <a:t>API</a:t>
            </a:r>
            <a:r>
              <a:rPr lang="en-US" sz="2600" dirty="0" smtClean="0"/>
              <a:t>.</a:t>
            </a:r>
            <a:r>
              <a:rPr lang="el-GR" sz="2600" dirty="0" smtClean="0"/>
              <a:t> </a:t>
            </a:r>
            <a:r>
              <a:rPr lang="en-US" sz="2600" dirty="0" smtClean="0"/>
              <a:t>H </a:t>
            </a:r>
            <a:r>
              <a:rPr lang="el-GR" sz="2600" dirty="0" smtClean="0"/>
              <a:t>διεύθυνση στην οποία προδιαγράφονται τα </a:t>
            </a:r>
            <a:r>
              <a:rPr lang="en-US" sz="2600" dirty="0" smtClean="0"/>
              <a:t>Query URLs </a:t>
            </a:r>
            <a:r>
              <a:rPr lang="el-GR" sz="2600" dirty="0" smtClean="0"/>
              <a:t>(τίτλος ασθένειας, </a:t>
            </a:r>
            <a:r>
              <a:rPr lang="en-US" sz="2600" dirty="0" smtClean="0"/>
              <a:t>Response Format, Study Field)</a:t>
            </a:r>
            <a:r>
              <a:rPr lang="el-GR" sz="2600" dirty="0" smtClean="0"/>
              <a:t>, είναι η ακόλουθη</a:t>
            </a:r>
            <a:r>
              <a:rPr lang="en-US" sz="2600" dirty="0" smtClean="0"/>
              <a:t>: </a:t>
            </a:r>
          </a:p>
          <a:p>
            <a:pPr marL="384048" lvl="2" indent="0" algn="ctr">
              <a:buNone/>
            </a:pP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clinicaltrials.gov/api/gui/ref/api_urls</a:t>
            </a:r>
            <a:endParaRPr lang="el-GR" sz="2600" dirty="0" smtClean="0">
              <a:hlinkClick r:id="rId2"/>
            </a:endParaRPr>
          </a:p>
          <a:p>
            <a:pPr marL="384048" lvl="2" indent="0">
              <a:buNone/>
            </a:pPr>
            <a:r>
              <a:rPr lang="el-GR" sz="2400" dirty="0" smtClean="0"/>
              <a:t>Για την </a:t>
            </a:r>
            <a:r>
              <a:rPr lang="el-GR" sz="2400" dirty="0"/>
              <a:t>αναζήτηση του ιού </a:t>
            </a:r>
            <a:r>
              <a:rPr lang="en-US" sz="2400" dirty="0"/>
              <a:t>Ebola</a:t>
            </a:r>
            <a:r>
              <a:rPr lang="el-GR" sz="2400" dirty="0"/>
              <a:t>, ανά χώρα περάτωσης της κάθε κλινικής </a:t>
            </a:r>
            <a:r>
              <a:rPr lang="el-GR" sz="2400" dirty="0" smtClean="0"/>
              <a:t>μελέτης, επιλέχθηκε ως </a:t>
            </a:r>
            <a:r>
              <a:rPr lang="en-US" sz="2400" dirty="0" smtClean="0"/>
              <a:t>query URL </a:t>
            </a:r>
            <a:r>
              <a:rPr lang="el-GR" sz="2400" dirty="0" smtClean="0"/>
              <a:t>η επιλογή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Field Values,</a:t>
            </a:r>
            <a:r>
              <a:rPr lang="el-G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l-GR" sz="2400" dirty="0" smtClean="0">
                <a:solidFill>
                  <a:schemeClr val="bg2">
                    <a:lumMod val="10000"/>
                  </a:schemeClr>
                </a:solidFill>
              </a:rPr>
              <a:t>όπου </a:t>
            </a:r>
            <a:r>
              <a:rPr lang="el-GR" sz="2400" dirty="0" smtClean="0"/>
              <a:t>επιστρέφονται </a:t>
            </a:r>
            <a:r>
              <a:rPr lang="el-GR" sz="2400" dirty="0"/>
              <a:t>όλες </a:t>
            </a:r>
            <a:r>
              <a:rPr lang="el-GR" sz="2400" dirty="0" smtClean="0"/>
              <a:t>οι τιμές </a:t>
            </a:r>
            <a:r>
              <a:rPr lang="el-GR" sz="2400" dirty="0"/>
              <a:t>που βρέθηκαν σε ένα </a:t>
            </a:r>
            <a:r>
              <a:rPr lang="el-GR" sz="2400" dirty="0" smtClean="0"/>
              <a:t>επιλεγμένο πεδίο </a:t>
            </a:r>
            <a:r>
              <a:rPr lang="el-GR" sz="2400" dirty="0"/>
              <a:t>API για ένα σύνολο εγγραφών μελέτης. </a:t>
            </a:r>
            <a:endParaRPr lang="el-GR" sz="2400" dirty="0" smtClean="0"/>
          </a:p>
          <a:p>
            <a:pPr marL="384048" lvl="2" indent="0">
              <a:buNone/>
            </a:pPr>
            <a:r>
              <a:rPr lang="el-GR" sz="2400" dirty="0" smtClean="0"/>
              <a:t>Οι τιμές </a:t>
            </a:r>
            <a:r>
              <a:rPr lang="el-GR" sz="2400" dirty="0"/>
              <a:t>πεδίου </a:t>
            </a:r>
            <a:r>
              <a:rPr lang="el-GR" sz="2400" dirty="0" smtClean="0"/>
              <a:t>επιστρέφονται </a:t>
            </a:r>
            <a:r>
              <a:rPr lang="el-GR" sz="2400" dirty="0"/>
              <a:t>χρησιμοποιώντας την παράμετρο </a:t>
            </a:r>
            <a:r>
              <a:rPr lang="en-US" sz="2400" dirty="0" smtClean="0"/>
              <a:t>“</a:t>
            </a:r>
            <a:r>
              <a:rPr lang="en-US" sz="2400" b="1" dirty="0" smtClean="0"/>
              <a:t>field=</a:t>
            </a:r>
            <a:r>
              <a:rPr lang="en-US" sz="2400" dirty="0" smtClean="0"/>
              <a:t>“ </a:t>
            </a:r>
            <a:r>
              <a:rPr lang="el-GR" sz="2400" dirty="0" smtClean="0"/>
              <a:t>εντός του</a:t>
            </a:r>
            <a:r>
              <a:rPr lang="en-US" sz="2400" dirty="0" smtClean="0"/>
              <a:t> URL query. </a:t>
            </a:r>
            <a:r>
              <a:rPr lang="el-GR" sz="2400" dirty="0" smtClean="0"/>
              <a:t>Από την πλήρη λίστα </a:t>
            </a:r>
            <a:r>
              <a:rPr lang="el-GR" sz="2400" dirty="0"/>
              <a:t>πεδίων, </a:t>
            </a:r>
            <a:r>
              <a:rPr lang="el-GR" sz="2400" dirty="0" smtClean="0"/>
              <a:t>ευρισκόμενη στη διεύθυνση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clinicaltrials.gov/api/info/study_fields_list</a:t>
            </a:r>
            <a:r>
              <a:rPr lang="el-GR" sz="2400" dirty="0" smtClean="0"/>
              <a:t> χρησιμοποιήθηκε το πεδίο </a:t>
            </a:r>
            <a:r>
              <a:rPr lang="en-US" sz="2400" b="1" dirty="0" err="1" smtClean="0"/>
              <a:t>LocationCountry</a:t>
            </a:r>
            <a:r>
              <a:rPr lang="el-GR" sz="2400" dirty="0" smtClean="0"/>
              <a:t>, το οποίο εμφανίζει τις χώρες όπου πραγματοποιήθηκαν οι μελέτες για την εξεταζόμενη ασθένεια. Η επιλογή του </a:t>
            </a:r>
            <a:r>
              <a:rPr lang="en-US" sz="2400" dirty="0" smtClean="0"/>
              <a:t>Field Values </a:t>
            </a:r>
            <a:r>
              <a:rPr lang="el-GR" sz="2400" dirty="0" smtClean="0"/>
              <a:t>μας εξασφαλίζει την εμφάνιση του αριθμού των μελετών ανά </a:t>
            </a:r>
            <a:r>
              <a:rPr lang="en-US" sz="2400" dirty="0" smtClean="0"/>
              <a:t>field parameter</a:t>
            </a:r>
            <a:r>
              <a:rPr lang="el-GR" sz="2400" dirty="0" smtClean="0"/>
              <a:t>, εν προκειμένω ανά χώρα διεξαγωγής κλινικής δοκιμής. </a:t>
            </a:r>
            <a:endParaRPr lang="en-US" sz="2400" dirty="0" smtClean="0"/>
          </a:p>
          <a:p>
            <a:pPr marL="384048" lvl="2" indent="0">
              <a:buNone/>
            </a:pPr>
            <a:r>
              <a:rPr lang="el-GR" sz="2400" dirty="0" smtClean="0"/>
              <a:t>Η εξ’ ορισμού μορφή επιστροφής είναι η </a:t>
            </a:r>
            <a:r>
              <a:rPr lang="en-US" sz="2400" b="1" dirty="0" smtClean="0"/>
              <a:t>XML</a:t>
            </a:r>
            <a:r>
              <a:rPr lang="el-GR" sz="2400" dirty="0" smtClean="0"/>
              <a:t>. Υπάρχει η επιλογή αλλαγής της σε </a:t>
            </a:r>
            <a:r>
              <a:rPr lang="en-US" sz="2400" dirty="0" err="1"/>
              <a:t>fmt</a:t>
            </a:r>
            <a:r>
              <a:rPr lang="en-US" sz="2400" dirty="0"/>
              <a:t>=JSON </a:t>
            </a:r>
            <a:r>
              <a:rPr lang="el-GR" sz="2400" dirty="0" smtClean="0"/>
              <a:t>ή </a:t>
            </a:r>
            <a:r>
              <a:rPr lang="en-US" sz="2400" dirty="0" err="1" smtClean="0"/>
              <a:t>fmt</a:t>
            </a:r>
            <a:r>
              <a:rPr lang="en-US" sz="2400" dirty="0" smtClean="0"/>
              <a:t>=CSV</a:t>
            </a:r>
            <a:r>
              <a:rPr lang="el-GR" sz="2400" dirty="0" smtClean="0"/>
              <a:t>, εντός του </a:t>
            </a:r>
            <a:r>
              <a:rPr lang="en-US" sz="2400" dirty="0" smtClean="0"/>
              <a:t>URL query</a:t>
            </a:r>
            <a:r>
              <a:rPr lang="el-GR" sz="2400" dirty="0" smtClean="0"/>
              <a:t>. Τελικά, προκύπτει το παρακάτω </a:t>
            </a:r>
            <a:r>
              <a:rPr lang="en-US" sz="2400" dirty="0" smtClean="0"/>
              <a:t>URL </a:t>
            </a:r>
            <a:r>
              <a:rPr lang="el-GR" sz="2400" dirty="0" smtClean="0"/>
              <a:t>για τις ανάγκες τις εργασιας</a:t>
            </a:r>
            <a:r>
              <a:rPr lang="en-US" sz="2400" dirty="0" smtClean="0"/>
              <a:t>:</a:t>
            </a:r>
            <a:endParaRPr lang="el-G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84048" lvl="2" indent="0" algn="ctr">
              <a:buNone/>
            </a:pPr>
            <a:r>
              <a:rPr lang="en-US" sz="2600" dirty="0" smtClean="0">
                <a:hlinkClick r:id="rId4"/>
              </a:rPr>
              <a:t>https://clinicaltrials.gov/api/query/field_values?expr=ebola&amp;field=LocationCountry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07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00" y="402477"/>
            <a:ext cx="10263498" cy="5816890"/>
          </a:xfrm>
        </p:spPr>
      </p:pic>
      <p:sp>
        <p:nvSpPr>
          <p:cNvPr id="7" name="TextBox 6"/>
          <p:cNvSpPr txBox="1"/>
          <p:nvPr/>
        </p:nvSpPr>
        <p:spPr>
          <a:xfrm>
            <a:off x="7520463" y="402477"/>
            <a:ext cx="3862535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2" algn="ctr"/>
            <a:r>
              <a:rPr lang="en-US" sz="1500" dirty="0" smtClean="0"/>
              <a:t>XML Response to </a:t>
            </a:r>
            <a:r>
              <a:rPr lang="en-US" sz="1500" dirty="0">
                <a:hlinkClick r:id="rId3"/>
              </a:rPr>
              <a:t>https://clinicaltrials.gov/api/query/field_values?expr=ebola&amp;field=LocationCountry</a:t>
            </a:r>
            <a:endParaRPr lang="en-US" sz="1500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481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Node –red : HTTP request and XML parsing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09" y="1862826"/>
            <a:ext cx="8992003" cy="4023360"/>
          </a:xfrm>
        </p:spPr>
        <p:txBody>
          <a:bodyPr/>
          <a:lstStyle/>
          <a:p>
            <a:r>
              <a:rPr lang="el-GR" dirty="0" smtClean="0"/>
              <a:t>Για την αξιοποίηση του </a:t>
            </a:r>
            <a:r>
              <a:rPr lang="en-US" dirty="0" smtClean="0"/>
              <a:t>XML response </a:t>
            </a:r>
            <a:r>
              <a:rPr lang="el-GR" dirty="0" smtClean="0"/>
              <a:t>στα πλαίσια του </a:t>
            </a:r>
            <a:r>
              <a:rPr lang="en-US" dirty="0" smtClean="0"/>
              <a:t>Node-red Framework </a:t>
            </a:r>
            <a:r>
              <a:rPr lang="el-GR" dirty="0" smtClean="0"/>
              <a:t>εισάγεται σε πρώτη φάση ένας κόμβος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B0F0"/>
                </a:solidFill>
              </a:rPr>
              <a:t>http request</a:t>
            </a:r>
            <a:r>
              <a:rPr lang="en-US" dirty="0" smtClean="0"/>
              <a:t>” </a:t>
            </a:r>
            <a:r>
              <a:rPr lang="el-GR" dirty="0" smtClean="0"/>
              <a:t>επιλέγοντας τη μέθοδο </a:t>
            </a:r>
            <a:r>
              <a:rPr lang="en-US" b="1" dirty="0" smtClean="0"/>
              <a:t>GET</a:t>
            </a:r>
            <a:r>
              <a:rPr lang="el-GR" dirty="0" smtClean="0"/>
              <a:t> προς εξαγωγή πληροφοριών από το δηλούμενο </a:t>
            </a:r>
            <a:r>
              <a:rPr lang="en-US" dirty="0" smtClean="0"/>
              <a:t>URL.</a:t>
            </a:r>
          </a:p>
          <a:p>
            <a:r>
              <a:rPr lang="el-GR" dirty="0" smtClean="0"/>
              <a:t>Στη συνέχεια, το </a:t>
            </a:r>
            <a:r>
              <a:rPr lang="en-US" dirty="0" smtClean="0"/>
              <a:t>payload </a:t>
            </a:r>
            <a:r>
              <a:rPr lang="el-GR" dirty="0" smtClean="0"/>
              <a:t>του </a:t>
            </a:r>
            <a:r>
              <a:rPr lang="en-US" dirty="0" smtClean="0"/>
              <a:t>http </a:t>
            </a:r>
            <a:r>
              <a:rPr lang="el-GR" dirty="0" smtClean="0"/>
              <a:t>κόμβου, για να μπορεί  να αναγνωστεί ως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l-GR" dirty="0" smtClean="0"/>
              <a:t> – για περαιτέρω επεξεργασία από συναρτήσεις εντός του </a:t>
            </a:r>
            <a:r>
              <a:rPr lang="en-US" dirty="0" smtClean="0"/>
              <a:t>flow</a:t>
            </a:r>
            <a:r>
              <a:rPr lang="el-GR" dirty="0" smtClean="0"/>
              <a:t>, θα πρέπει να υποβληθεί σε </a:t>
            </a:r>
            <a:r>
              <a:rPr lang="en-US" b="1" dirty="0" smtClean="0"/>
              <a:t>parsing</a:t>
            </a:r>
            <a:r>
              <a:rPr lang="en-US" dirty="0" smtClean="0"/>
              <a:t>. </a:t>
            </a:r>
            <a:r>
              <a:rPr lang="el-GR" dirty="0" smtClean="0"/>
              <a:t>Κατά αυτόν τον τρόπο, επιλέγεται το κατάλληλο </a:t>
            </a:r>
            <a:r>
              <a:rPr lang="en-US" dirty="0" smtClean="0"/>
              <a:t>node</a:t>
            </a:r>
            <a:r>
              <a:rPr lang="el-GR" dirty="0" smtClean="0"/>
              <a:t> ως εξής</a:t>
            </a:r>
            <a:r>
              <a:rPr lang="en-US" dirty="0" smtClean="0"/>
              <a:t>: parser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xml</a:t>
            </a:r>
            <a:r>
              <a:rPr lang="en-US" dirty="0" smtClean="0"/>
              <a:t>. To </a:t>
            </a:r>
            <a:r>
              <a:rPr lang="el-GR" dirty="0" smtClean="0"/>
              <a:t>ζητούμενο </a:t>
            </a:r>
            <a:r>
              <a:rPr lang="en-US" dirty="0" smtClean="0"/>
              <a:t>object </a:t>
            </a:r>
            <a:r>
              <a:rPr lang="el-GR" dirty="0" smtClean="0"/>
              <a:t>που θα εισαχθεί ως είσοδος στα </a:t>
            </a:r>
            <a:r>
              <a:rPr lang="en-US" dirty="0" smtClean="0"/>
              <a:t>function nodes </a:t>
            </a:r>
            <a:r>
              <a:rPr lang="el-GR" dirty="0" smtClean="0"/>
              <a:t>φαίνεται στο διπλανό σχήμα.</a:t>
            </a:r>
            <a:endParaRPr lang="en-US" dirty="0" smtClean="0"/>
          </a:p>
          <a:p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9" y="4265209"/>
            <a:ext cx="3370325" cy="1614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68" y="4136164"/>
            <a:ext cx="3319847" cy="18022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29555" y="3871245"/>
            <a:ext cx="4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15" y="1799239"/>
            <a:ext cx="2278577" cy="41913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17612" y="5967481"/>
            <a:ext cx="202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object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0203" y="5886186"/>
            <a:ext cx="202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 parser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5164" y="5886186"/>
            <a:ext cx="202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 request GET node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Node-red: Message Payloads-Function Inputs.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11356" cy="4023360"/>
          </a:xfrm>
        </p:spPr>
        <p:txBody>
          <a:bodyPr/>
          <a:lstStyle/>
          <a:p>
            <a:r>
              <a:rPr lang="el-GR" dirty="0" smtClean="0"/>
              <a:t>Μετά το </a:t>
            </a:r>
            <a:r>
              <a:rPr lang="en-US" dirty="0" smtClean="0"/>
              <a:t>parsing </a:t>
            </a:r>
            <a:r>
              <a:rPr lang="el-GR" dirty="0" smtClean="0"/>
              <a:t>των δεδομένων, υλοποιήθηκε συνάρτηση για την εξαγωγή των δεδομένων που αφορούν τα </a:t>
            </a:r>
            <a:r>
              <a:rPr lang="en-US" dirty="0" smtClean="0"/>
              <a:t>Field Value Responses</a:t>
            </a:r>
            <a:r>
              <a:rPr lang="el-GR" dirty="0" smtClean="0"/>
              <a:t> των χωρών διεξαγωγής κλινικών μελετών</a:t>
            </a:r>
            <a:r>
              <a:rPr lang="en-US" dirty="0" smtClean="0"/>
              <a:t> </a:t>
            </a:r>
            <a:r>
              <a:rPr lang="el-GR" dirty="0" smtClean="0"/>
              <a:t>καθώς και τον αριθμό των υλοποιημένων κλινικών μελετών. Τα </a:t>
            </a:r>
            <a:r>
              <a:rPr lang="en-US" dirty="0" smtClean="0"/>
              <a:t>arguments </a:t>
            </a:r>
            <a:r>
              <a:rPr lang="el-GR" dirty="0" smtClean="0"/>
              <a:t>που χρησιμοποιήθηκαν είναι τα εξής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00B0F0"/>
                </a:solidFill>
              </a:rPr>
              <a:t>payload.FieldValuesResponse.FieldValueList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].</a:t>
            </a:r>
            <a:r>
              <a:rPr lang="en-US" dirty="0" err="1" smtClean="0">
                <a:solidFill>
                  <a:srgbClr val="00B0F0"/>
                </a:solidFill>
              </a:rPr>
              <a:t>FieldValue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]._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B0F0"/>
                </a:solidFill>
              </a:rPr>
              <a:t>payload.FieldValuesResponse.FieldValueList</a:t>
            </a:r>
            <a:r>
              <a:rPr lang="en-US" dirty="0">
                <a:solidFill>
                  <a:srgbClr val="00B0F0"/>
                </a:solidFill>
              </a:rPr>
              <a:t>[0].</a:t>
            </a:r>
            <a:r>
              <a:rPr lang="en-US" dirty="0" err="1">
                <a:solidFill>
                  <a:srgbClr val="00B0F0"/>
                </a:solidFill>
              </a:rPr>
              <a:t>FieldValue</a:t>
            </a:r>
            <a:r>
              <a:rPr lang="en-US" dirty="0">
                <a:solidFill>
                  <a:srgbClr val="00B0F0"/>
                </a:solidFill>
              </a:rPr>
              <a:t>[0].$.</a:t>
            </a:r>
            <a:r>
              <a:rPr lang="en-US" dirty="0" err="1" smtClean="0">
                <a:solidFill>
                  <a:srgbClr val="00B0F0"/>
                </a:solidFill>
              </a:rPr>
              <a:t>NStudiesWithValue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l-GR" dirty="0" smtClean="0"/>
              <a:t>Έτσι, λαμβάνουμε τα ακόλουθα </a:t>
            </a:r>
            <a:r>
              <a:rPr lang="en-US" b="1" dirty="0" err="1" smtClean="0"/>
              <a:t>msg.payloads</a:t>
            </a:r>
            <a:r>
              <a:rPr lang="en-US" dirty="0" smtClean="0"/>
              <a:t>:</a:t>
            </a:r>
            <a:endParaRPr lang="el-GR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accent4"/>
                </a:solidFill>
              </a:rPr>
              <a:t>["</a:t>
            </a:r>
            <a:r>
              <a:rPr lang="en-US" sz="1400" dirty="0" err="1">
                <a:solidFill>
                  <a:schemeClr val="accent4"/>
                </a:solidFill>
              </a:rPr>
              <a:t>Australia","Bahrain","Bangladesh","Burkina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Faso","Cameroon","Canada","China","Colombia","Congo</a:t>
            </a:r>
            <a:r>
              <a:rPr lang="en-US" sz="1400" dirty="0">
                <a:solidFill>
                  <a:schemeClr val="accent4"/>
                </a:solidFill>
              </a:rPr>
              <a:t>, The Democratic Republic of </a:t>
            </a:r>
            <a:r>
              <a:rPr lang="en-US" sz="1400" dirty="0" err="1">
                <a:solidFill>
                  <a:schemeClr val="accent4"/>
                </a:solidFill>
              </a:rPr>
              <a:t>the","Côte</a:t>
            </a:r>
            <a:r>
              <a:rPr lang="en-US" sz="1400" dirty="0">
                <a:solidFill>
                  <a:schemeClr val="accent4"/>
                </a:solidFill>
              </a:rPr>
              <a:t> D'Ivoire","France","Germany","Guinea","Indonesia","Italy","Kenya","Liberia","Mali","Mexico","Mozambique","Nigeria","Pakistan","Russian </a:t>
            </a:r>
            <a:r>
              <a:rPr lang="en-US" sz="1400" dirty="0" err="1">
                <a:solidFill>
                  <a:schemeClr val="accent4"/>
                </a:solidFill>
              </a:rPr>
              <a:t>Federation","Senegal","Sierra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Leone","Singapore","Switzerland","Tanzania","Uganda","United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Kingdom","United</a:t>
            </a:r>
            <a:r>
              <a:rPr lang="en-US" sz="1400" dirty="0">
                <a:solidFill>
                  <a:schemeClr val="accent4"/>
                </a:solidFill>
              </a:rPr>
              <a:t> States"]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4"/>
                </a:solidFill>
              </a:rPr>
              <a:t>["7474","42","396","150","96","22144","18096","1403","81","56","25811","20064","27","596","13932","495","21","142","3723","91","197","784","5039","85","33","2506","6943","359","561","18784","133659"]</a:t>
            </a:r>
            <a:endParaRPr lang="en-US" sz="1400" dirty="0" smtClean="0">
              <a:solidFill>
                <a:schemeClr val="accent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Node-red – Insert data to MySQL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1800" dirty="0" smtClean="0"/>
              <a:t>Για τις ανάγκες της εισαγωγής των δεδομένων σε </a:t>
            </a:r>
            <a:r>
              <a:rPr lang="en-US" sz="1800" dirty="0" smtClean="0"/>
              <a:t>database table</a:t>
            </a:r>
            <a:r>
              <a:rPr lang="el-GR" sz="1800" dirty="0" smtClean="0"/>
              <a:t>, όπου τα δεδομένα θα είναι δομημένα και εύκολα επεξεργάσιμα, δημιουργήθηκε βάση δεδομένων</a:t>
            </a:r>
            <a:r>
              <a:rPr lang="en-US" sz="1800" dirty="0" smtClean="0"/>
              <a:t> MySQL</a:t>
            </a:r>
            <a:r>
              <a:rPr lang="el-GR" sz="1800" dirty="0" smtClean="0"/>
              <a:t> και </a:t>
            </a:r>
            <a:r>
              <a:rPr lang="en-US" sz="1800" dirty="0" smtClean="0"/>
              <a:t>table </a:t>
            </a:r>
            <a:r>
              <a:rPr lang="el-GR" sz="1800" dirty="0" smtClean="0"/>
              <a:t>ως εξής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dirty="0" err="1" smtClean="0">
                <a:solidFill>
                  <a:srgbClr val="00B0F0"/>
                </a:solidFill>
              </a:rPr>
              <a:t>ebola</a:t>
            </a:r>
            <a:r>
              <a:rPr lang="en-US" sz="1800" dirty="0" smtClean="0">
                <a:solidFill>
                  <a:srgbClr val="00B0F0"/>
                </a:solidFill>
              </a:rPr>
              <a:t>               countries (NAME, STUDIES)</a:t>
            </a:r>
          </a:p>
          <a:p>
            <a:pPr algn="ctr"/>
            <a:endParaRPr lang="en-US" sz="1800" dirty="0">
              <a:solidFill>
                <a:srgbClr val="00B0F0"/>
              </a:solidFill>
            </a:endParaRPr>
          </a:p>
          <a:p>
            <a:pPr algn="ctr"/>
            <a:endParaRPr lang="en-US" sz="1800" dirty="0" smtClean="0">
              <a:solidFill>
                <a:srgbClr val="00B0F0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Για τη διασύνδεση </a:t>
            </a:r>
            <a:r>
              <a:rPr lang="en-US" sz="1800" dirty="0" smtClean="0">
                <a:solidFill>
                  <a:schemeClr val="tx1"/>
                </a:solidFill>
              </a:rPr>
              <a:t>MySQL – Node Red Framework</a:t>
            </a:r>
            <a:r>
              <a:rPr lang="el-GR" sz="1800" dirty="0" smtClean="0">
                <a:solidFill>
                  <a:schemeClr val="tx1"/>
                </a:solidFill>
              </a:rPr>
              <a:t>, έγινε </a:t>
            </a:r>
            <a:r>
              <a:rPr lang="en-US" sz="1800" dirty="0" smtClean="0">
                <a:solidFill>
                  <a:schemeClr val="tx1"/>
                </a:solidFill>
              </a:rPr>
              <a:t>download </a:t>
            </a:r>
            <a:r>
              <a:rPr lang="el-GR" sz="1800" dirty="0" smtClean="0">
                <a:solidFill>
                  <a:schemeClr val="tx1"/>
                </a:solidFill>
              </a:rPr>
              <a:t>και εισήχθη το </a:t>
            </a:r>
            <a:r>
              <a:rPr lang="en-US" sz="1800" dirty="0">
                <a:solidFill>
                  <a:schemeClr val="tx1"/>
                </a:solidFill>
              </a:rPr>
              <a:t>node </a:t>
            </a:r>
            <a:r>
              <a:rPr lang="en-US" sz="1800" dirty="0">
                <a:solidFill>
                  <a:srgbClr val="00B050"/>
                </a:solidFill>
              </a:rPr>
              <a:t>node-red-node-</a:t>
            </a:r>
            <a:r>
              <a:rPr lang="en-US" sz="1800" dirty="0" err="1">
                <a:solidFill>
                  <a:srgbClr val="00B050"/>
                </a:solidFill>
              </a:rPr>
              <a:t>mysql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0.1.0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l-GR" sz="1800" dirty="0" smtClean="0">
                <a:solidFill>
                  <a:schemeClr val="tx1"/>
                </a:solidFill>
              </a:rPr>
              <a:t>Τα </a:t>
            </a:r>
            <a:r>
              <a:rPr lang="en-US" sz="1800" dirty="0" smtClean="0">
                <a:solidFill>
                  <a:schemeClr val="tx1"/>
                </a:solidFill>
              </a:rPr>
              <a:t>properties </a:t>
            </a:r>
            <a:r>
              <a:rPr lang="el-GR" sz="1800" dirty="0" smtClean="0">
                <a:solidFill>
                  <a:schemeClr val="tx1"/>
                </a:solidFill>
              </a:rPr>
              <a:t>που δηλώθηκαν φαίνονται σε εικόνα της επόμενης διαφάνειας.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Έτσι, δημιουργήθηκε </a:t>
            </a:r>
            <a:r>
              <a:rPr lang="en-US" sz="1800" dirty="0" smtClean="0">
                <a:solidFill>
                  <a:schemeClr val="tx1"/>
                </a:solidFill>
              </a:rPr>
              <a:t>function node </a:t>
            </a:r>
            <a:r>
              <a:rPr lang="el-GR" sz="1800" dirty="0" smtClean="0">
                <a:solidFill>
                  <a:schemeClr val="tx1"/>
                </a:solidFill>
              </a:rPr>
              <a:t>με </a:t>
            </a:r>
            <a:r>
              <a:rPr lang="en-US" sz="1800" dirty="0" smtClean="0">
                <a:solidFill>
                  <a:schemeClr val="tx1"/>
                </a:solidFill>
              </a:rPr>
              <a:t>inputs</a:t>
            </a:r>
            <a:r>
              <a:rPr lang="el-GR" sz="1800" dirty="0">
                <a:solidFill>
                  <a:schemeClr val="tx1"/>
                </a:solidFill>
              </a:rPr>
              <a:t> </a:t>
            </a:r>
            <a:r>
              <a:rPr lang="el-GR" sz="1800" dirty="0" smtClean="0">
                <a:solidFill>
                  <a:schemeClr val="tx1"/>
                </a:solidFill>
              </a:rPr>
              <a:t>τα </a:t>
            </a:r>
            <a:r>
              <a:rPr lang="en-US" sz="1800" dirty="0" err="1" smtClean="0">
                <a:solidFill>
                  <a:schemeClr val="tx1"/>
                </a:solidFill>
              </a:rPr>
              <a:t>msg.payloads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l-GR" sz="1800" dirty="0" smtClean="0">
                <a:solidFill>
                  <a:schemeClr val="tx1"/>
                </a:solidFill>
              </a:rPr>
              <a:t>της προηγούμενης διαφάνειας και </a:t>
            </a:r>
            <a:r>
              <a:rPr lang="en-US" sz="1800" dirty="0" smtClean="0">
                <a:solidFill>
                  <a:schemeClr val="tx1"/>
                </a:solidFill>
              </a:rPr>
              <a:t>output </a:t>
            </a:r>
            <a:r>
              <a:rPr lang="el-GR" sz="1800" dirty="0" smtClean="0">
                <a:solidFill>
                  <a:schemeClr val="tx1"/>
                </a:solidFill>
              </a:rPr>
              <a:t>την εξής σχέση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msg.topic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"INSERT INTO countries (NAME, STUDIES) VALUES ( \"" +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country[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+ "\" ,\"" +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study[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"\");</a:t>
            </a:r>
            <a:endParaRPr lang="el-G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19828" y="2743200"/>
            <a:ext cx="51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" y="2851575"/>
            <a:ext cx="998661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MySQL node and payload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75" y="1815398"/>
            <a:ext cx="4320914" cy="4016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55" y="1805139"/>
            <a:ext cx="3265715" cy="4036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1925" y="5909524"/>
            <a:ext cx="251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MySQL node properties</a:t>
            </a:r>
            <a:endParaRPr lang="en-US" sz="1200" i="1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5406" y="5909523"/>
            <a:ext cx="251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MySQL </a:t>
            </a:r>
            <a:r>
              <a:rPr lang="en-US" sz="1200" i="1" dirty="0" err="1" smtClean="0">
                <a:solidFill>
                  <a:srgbClr val="92D050"/>
                </a:solidFill>
              </a:rPr>
              <a:t>msg.payload</a:t>
            </a:r>
            <a:endParaRPr lang="en-US" sz="12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0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3600" b="1" dirty="0"/>
              <a:t>Ταξινόμηση</a:t>
            </a:r>
            <a:r>
              <a:rPr lang="el-GR" sz="3600" dirty="0"/>
              <a:t> </a:t>
            </a:r>
            <a:r>
              <a:rPr lang="el-GR" sz="3600" dirty="0" smtClean="0"/>
              <a:t>των δεδομένων που ανακτήθηκαν μέσω </a:t>
            </a:r>
            <a:r>
              <a:rPr lang="en-US" sz="3600" dirty="0" smtClean="0"/>
              <a:t>API </a:t>
            </a:r>
            <a:r>
              <a:rPr lang="el-GR" sz="3600" dirty="0" smtClean="0"/>
              <a:t>ανανάλογα </a:t>
            </a:r>
            <a:r>
              <a:rPr lang="el-GR" sz="3600" dirty="0"/>
              <a:t>με τον </a:t>
            </a:r>
            <a:r>
              <a:rPr lang="el-GR" sz="3600" b="1" dirty="0"/>
              <a:t>αριθμό των κλινικών μελετών </a:t>
            </a:r>
            <a:r>
              <a:rPr lang="el-GR" sz="3600" dirty="0"/>
              <a:t>που έχουν πραγματοποιηθεί ανά κράτος.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 την υλοποίηση της ταξινόμησης των δεδομένων, υλοποιείται ξεχωριστό </a:t>
            </a:r>
            <a:r>
              <a:rPr lang="en-US" dirty="0" smtClean="0"/>
              <a:t>timestamp</a:t>
            </a:r>
            <a:r>
              <a:rPr lang="el-GR" dirty="0" smtClean="0"/>
              <a:t>, το οποίο συνδέεται με συνάρτηση με την εξής εντολή στη Βάση Δεδομένων </a:t>
            </a:r>
            <a:r>
              <a:rPr lang="en-US" dirty="0" smtClean="0"/>
              <a:t>“</a:t>
            </a:r>
            <a:r>
              <a:rPr lang="en-US" dirty="0" err="1" smtClean="0"/>
              <a:t>ebola</a:t>
            </a:r>
            <a:r>
              <a:rPr lang="en-US" dirty="0" smtClean="0"/>
              <a:t>”: </a:t>
            </a:r>
            <a:endParaRPr lang="el-GR" dirty="0" smtClean="0"/>
          </a:p>
          <a:p>
            <a:endParaRPr lang="en-US" dirty="0" smtClean="0"/>
          </a:p>
          <a:p>
            <a:pPr algn="ctr"/>
            <a:r>
              <a:rPr lang="en-US" sz="1800" dirty="0" err="1">
                <a:solidFill>
                  <a:srgbClr val="00B050"/>
                </a:solidFill>
              </a:rPr>
              <a:t>msg.topic</a:t>
            </a:r>
            <a:r>
              <a:rPr lang="en-US" sz="1800" dirty="0">
                <a:solidFill>
                  <a:srgbClr val="00B050"/>
                </a:solidFill>
              </a:rPr>
              <a:t> = "SELECT * FROM </a:t>
            </a:r>
            <a:r>
              <a:rPr lang="en-US" sz="1800" dirty="0" smtClean="0">
                <a:solidFill>
                  <a:srgbClr val="00B050"/>
                </a:solidFill>
              </a:rPr>
              <a:t>countries ORDER </a:t>
            </a:r>
            <a:r>
              <a:rPr lang="en-US" sz="1800" dirty="0">
                <a:solidFill>
                  <a:srgbClr val="00B050"/>
                </a:solidFill>
              </a:rPr>
              <a:t>BY STUDIES DESC</a:t>
            </a:r>
            <a:r>
              <a:rPr lang="en-US" sz="1800" dirty="0" smtClean="0">
                <a:solidFill>
                  <a:srgbClr val="00B050"/>
                </a:solidFill>
              </a:rPr>
              <a:t>";</a:t>
            </a:r>
            <a:endParaRPr lang="el-GR" sz="1800" dirty="0" smtClean="0">
              <a:solidFill>
                <a:srgbClr val="00B050"/>
              </a:solidFill>
            </a:endParaRPr>
          </a:p>
          <a:p>
            <a:pPr algn="ctr"/>
            <a:endParaRPr lang="en-US" sz="1800" dirty="0" smtClean="0">
              <a:solidFill>
                <a:srgbClr val="00B050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Τα ταξινομημένα αποτελέσματα από το </a:t>
            </a:r>
            <a:r>
              <a:rPr lang="en-US" sz="1800" dirty="0" err="1" smtClean="0">
                <a:solidFill>
                  <a:schemeClr val="tx1"/>
                </a:solidFill>
              </a:rPr>
              <a:t>msg.payload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l-GR" sz="1800" dirty="0" smtClean="0">
                <a:solidFill>
                  <a:schemeClr val="tx1"/>
                </a:solidFill>
              </a:rPr>
              <a:t>του </a:t>
            </a:r>
            <a:r>
              <a:rPr lang="en-US" sz="1800" dirty="0" smtClean="0">
                <a:solidFill>
                  <a:schemeClr val="tx1"/>
                </a:solidFill>
              </a:rPr>
              <a:t>MySQL node</a:t>
            </a:r>
            <a:endParaRPr lang="el-GR" sz="1800" dirty="0" smtClean="0">
              <a:solidFill>
                <a:schemeClr val="tx1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φαίνονται στο διπλανό σχήμα.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36" y="2443954"/>
            <a:ext cx="2027381" cy="3425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2373" y="5869094"/>
            <a:ext cx="19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92D050"/>
                </a:solidFill>
              </a:rPr>
              <a:t>Msg.payload</a:t>
            </a:r>
            <a:r>
              <a:rPr lang="en-US" sz="1200" i="1" dirty="0" smtClean="0">
                <a:solidFill>
                  <a:srgbClr val="92D050"/>
                </a:solidFill>
              </a:rPr>
              <a:t> sorted DB</a:t>
            </a:r>
            <a:endParaRPr lang="en-US" sz="12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36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704</TotalTime>
  <Words>935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ΕΚΦΩΝΗΣΗ ΕΡΓΑΣΙΑΣ</vt:lpstr>
      <vt:lpstr>Ανάκτηση δεδομένων κλινικών δοκιμών</vt:lpstr>
      <vt:lpstr>PowerPoint Presentation</vt:lpstr>
      <vt:lpstr>Node –red : HTTP request and XML parsing</vt:lpstr>
      <vt:lpstr>Node-red: Message Payloads-Function Inputs.</vt:lpstr>
      <vt:lpstr>Node-red – Insert data to MySQL table</vt:lpstr>
      <vt:lpstr>MySQL node and payload</vt:lpstr>
      <vt:lpstr>Ταξινόμηση των δεδομένων που ανακτήθηκαν μέσω API ανανάλογα με τον αριθμό των κλινικών μελετών που έχουν πραγματοποιηθεί ανά κράτος.</vt:lpstr>
      <vt:lpstr>Απεικόνιση δεδομένων σε Bar chart (1)</vt:lpstr>
      <vt:lpstr>Απεικόνιση δεδομένων σε Bar chart (2)</vt:lpstr>
      <vt:lpstr>Νode red complete flow</vt:lpstr>
      <vt:lpstr>EXTRA: Απεικόνιση των θετικών κρουσμάτων στον ιό Ebola, ταξινομημένων ανά χώρα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</dc:creator>
  <cp:lastModifiedBy>Dimitris</cp:lastModifiedBy>
  <cp:revision>114</cp:revision>
  <dcterms:created xsi:type="dcterms:W3CDTF">2020-08-08T13:51:36Z</dcterms:created>
  <dcterms:modified xsi:type="dcterms:W3CDTF">2020-08-10T09:35:40Z</dcterms:modified>
</cp:coreProperties>
</file>