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25" r:id="rId3"/>
    <p:sldId id="372" r:id="rId4"/>
    <p:sldId id="355" r:id="rId5"/>
    <p:sldId id="373" r:id="rId6"/>
    <p:sldId id="383" r:id="rId7"/>
    <p:sldId id="384" r:id="rId8"/>
    <p:sldId id="385" r:id="rId9"/>
    <p:sldId id="356" r:id="rId10"/>
    <p:sldId id="357" r:id="rId11"/>
    <p:sldId id="352" r:id="rId12"/>
    <p:sldId id="358" r:id="rId13"/>
    <p:sldId id="359" r:id="rId14"/>
    <p:sldId id="360" r:id="rId15"/>
    <p:sldId id="378" r:id="rId16"/>
    <p:sldId id="379" r:id="rId17"/>
    <p:sldId id="380" r:id="rId18"/>
    <p:sldId id="381" r:id="rId19"/>
    <p:sldId id="374" r:id="rId20"/>
    <p:sldId id="377" r:id="rId21"/>
    <p:sldId id="375" r:id="rId22"/>
    <p:sldId id="376" r:id="rId23"/>
    <p:sldId id="366" r:id="rId24"/>
    <p:sldId id="382" r:id="rId25"/>
    <p:sldId id="368" r:id="rId26"/>
    <p:sldId id="386" r:id="rId27"/>
    <p:sldId id="387" r:id="rId28"/>
    <p:sldId id="390" r:id="rId29"/>
    <p:sldId id="389" r:id="rId30"/>
    <p:sldId id="391" r:id="rId31"/>
    <p:sldId id="392" r:id="rId32"/>
    <p:sldId id="393" r:id="rId33"/>
    <p:sldId id="396" r:id="rId34"/>
    <p:sldId id="395" r:id="rId35"/>
    <p:sldId id="39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61" autoAdjust="0"/>
  </p:normalViewPr>
  <p:slideViewPr>
    <p:cSldViewPr snapToGrid="0">
      <p:cViewPr varScale="1">
        <p:scale>
          <a:sx n="48" d="100"/>
          <a:sy n="48" d="100"/>
        </p:scale>
        <p:origin x="1554" y="54"/>
      </p:cViewPr>
      <p:guideLst>
        <p:guide orient="horz" pos="2232"/>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9158B-D421-483E-BD6D-5168ACB93E1F}"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A16B3-8514-4CA7-A25E-5EDC4974574D}" type="slidenum">
              <a:rPr lang="en-US" smtClean="0"/>
              <a:t>‹#›</a:t>
            </a:fld>
            <a:endParaRPr lang="en-US"/>
          </a:p>
        </p:txBody>
      </p:sp>
    </p:spTree>
    <p:extLst>
      <p:ext uri="{BB962C8B-B14F-4D97-AF65-F5344CB8AC3E}">
        <p14:creationId xmlns:p14="http://schemas.microsoft.com/office/powerpoint/2010/main" val="75932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FA16B3-8514-4CA7-A25E-5EDC4974574D}" type="slidenum">
              <a:rPr lang="en-US" smtClean="0"/>
              <a:t>1</a:t>
            </a:fld>
            <a:endParaRPr lang="en-US"/>
          </a:p>
        </p:txBody>
      </p:sp>
    </p:spTree>
    <p:extLst>
      <p:ext uri="{BB962C8B-B14F-4D97-AF65-F5344CB8AC3E}">
        <p14:creationId xmlns:p14="http://schemas.microsoft.com/office/powerpoint/2010/main" val="298016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14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040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 a hybrid prediction model that combines a decision tree with many inductive conformal predictors.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divide the feature space up by a normal classification tree, and then use inductive conformal prediction just among those training and calibration items in the same leaf node as the test item.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58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256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032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441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 we perform pruning?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during our experiments, 2 essential questions </a:t>
            </a:r>
            <a:r>
              <a:rPr lang="en-US" dirty="0" err="1"/>
              <a:t>arised</a:t>
            </a:r>
            <a:r>
              <a:rPr lang="en-US" dirty="0"/>
              <a: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What … no </a:t>
            </a:r>
            <a:r>
              <a:rPr lang="en-US" dirty="0" err="1"/>
              <a:t>cali</a:t>
            </a:r>
            <a:r>
              <a:rPr lang="en-US" dirty="0"/>
              <a:t>? </a:t>
            </a:r>
            <a:r>
              <a:rPr lang="en-US" dirty="0">
                <a:sym typeface="Wingdings" panose="05000000000000000000" pitchFamily="2" charset="2"/>
              </a:rPr>
              <a:t> We can’t perform I.C.P.</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sym typeface="Wingdings" panose="05000000000000000000" pitchFamily="2" charset="2"/>
              </a:rPr>
              <a:t>What … few </a:t>
            </a:r>
            <a:r>
              <a:rPr lang="en-US" dirty="0" err="1">
                <a:sym typeface="Wingdings" panose="05000000000000000000" pitchFamily="2" charset="2"/>
              </a:rPr>
              <a:t>cali</a:t>
            </a:r>
            <a:r>
              <a:rPr lang="en-US" dirty="0">
                <a:sym typeface="Wingdings" panose="05000000000000000000" pitchFamily="2" charset="2"/>
              </a:rPr>
              <a:t>?  We might get really weak I.C.P.s in these leaf nodes.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sym typeface="Wingdings" panose="05000000000000000000" pitchFamily="2" charset="2"/>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sym typeface="Wingdings" panose="05000000000000000000" pitchFamily="2" charset="2"/>
              </a:rPr>
              <a:t>Pruned based on a minimum number of calibration examples, a threshold that is either a fixed number of instances, for example 10, or a percentage of the initial dataset, for example 5%.</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6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28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9044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524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720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of them are big datasets, 3 are smaller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tested both binary and multi-class classification problems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7813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the first sentence as it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 holdout method, where we tested our datasets with 3 different holdout splits: 60 proper training set, 20 proper calibration set and 20 test set, then 40-40-20 split, and finally a 20-60-20 split.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tried a k-fold cross validation to test how our performance varies with different training and test sets.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01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Normally, our </a:t>
            </a:r>
            <a:r>
              <a:rPr lang="en-US" dirty="0" err="1"/>
              <a:t>ReDT</a:t>
            </a:r>
            <a:r>
              <a:rPr lang="en-US" dirty="0"/>
              <a:t> trees are developed like regular Decision trees, which means probably high depth and many leaf nodes, depending on the dataset of course.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demonstration purposes only, we restrict… because it is going to be easier to compare, spot patterns between them and communicate them to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25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 us introduce our metrics. We have metrics for validity and information efficiency. To test the validity…(</a:t>
            </a:r>
            <a:r>
              <a:rPr lang="el-GR" dirty="0"/>
              <a:t>1</a:t>
            </a:r>
            <a:r>
              <a:rPr lang="el-GR" baseline="30000" dirty="0"/>
              <a:t>η</a:t>
            </a:r>
            <a:r>
              <a:rPr lang="el-GR" dirty="0"/>
              <a:t> και 2</a:t>
            </a:r>
            <a:r>
              <a:rPr lang="el-GR" baseline="30000" dirty="0"/>
              <a:t>η</a:t>
            </a:r>
            <a:r>
              <a:rPr lang="el-GR" dirty="0"/>
              <a:t> πρόταση όπως τις βλέπεις.)</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check that an I.C.P. is valid, we need to show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assume the scenario where we have these 4 instances where y1,y2,y3,y4(</a:t>
            </a:r>
            <a:r>
              <a:rPr lang="el-GR" dirty="0" err="1"/>
              <a:t>ορθογραφικο</a:t>
            </a:r>
            <a:r>
              <a:rPr lang="el-GR" dirty="0"/>
              <a:t>)</a:t>
            </a:r>
            <a:r>
              <a:rPr lang="en-US" dirty="0"/>
              <a:t> are</a:t>
            </a:r>
            <a:r>
              <a:rPr lang="el-GR" dirty="0"/>
              <a:t> </a:t>
            </a:r>
            <a:r>
              <a:rPr lang="en-US" dirty="0"/>
              <a:t>the true classes and y^ are the predictions of our model. As we can see, we have ¼ false predictions, so a 0.25% error rate. If significance </a:t>
            </a:r>
            <a:r>
              <a:rPr lang="el-GR" dirty="0"/>
              <a:t>ε=0.3, </a:t>
            </a:r>
            <a:r>
              <a:rPr lang="en-US" dirty="0"/>
              <a:t>then no problem, but if significance </a:t>
            </a:r>
            <a:r>
              <a:rPr lang="el-GR" dirty="0"/>
              <a:t>ε=0.2 </a:t>
            </a:r>
            <a:r>
              <a:rPr lang="en-US" dirty="0"/>
              <a:t>validity is violated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959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moving on to information efficiency, we want to know how valuable information a model gives us. For example, a model that predicts all possible classes for all test instances is going to be valid, but has no value at all to us. That’s why for a given significance level </a:t>
            </a:r>
            <a:r>
              <a:rPr lang="el-GR" dirty="0"/>
              <a:t>ε, </a:t>
            </a:r>
            <a:r>
              <a:rPr lang="en-US" dirty="0"/>
              <a:t>we define these 3 main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good reliable model should be both valid, and have information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reason, we want our prediction sets to be as small as possible, but NOT empty.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758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234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40-40 split.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Explain the graphs.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There is a lot of variation in the graphs when we compare the 3 leaves. Also, the first graph with the orange diagonal line is the most important graph we need to look at, as we want our line graph to be bounded by the diagonal for validity to be preserved.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As we notice, individually the 1</a:t>
            </a:r>
            <a:r>
              <a:rPr lang="en-US" b="0" i="0" baseline="30000" dirty="0">
                <a:solidFill>
                  <a:srgbClr val="111111"/>
                </a:solidFill>
                <a:effectLst/>
                <a:latin typeface="Roboto" panose="02000000000000000000" pitchFamily="2" charset="0"/>
              </a:rPr>
              <a:t>st</a:t>
            </a:r>
            <a:r>
              <a:rPr lang="en-US" b="0" i="0" dirty="0">
                <a:solidFill>
                  <a:srgbClr val="111111"/>
                </a:solidFill>
                <a:effectLst/>
                <a:latin typeface="Roboto" panose="02000000000000000000" pitchFamily="2" charset="0"/>
              </a:rPr>
              <a:t> and definitely the 2</a:t>
            </a:r>
            <a:r>
              <a:rPr lang="en-US" b="0" i="0" baseline="30000" dirty="0">
                <a:solidFill>
                  <a:srgbClr val="111111"/>
                </a:solidFill>
                <a:effectLst/>
                <a:latin typeface="Roboto" panose="02000000000000000000" pitchFamily="2" charset="0"/>
              </a:rPr>
              <a:t>nd</a:t>
            </a:r>
            <a:r>
              <a:rPr lang="en-US" b="0" i="0" dirty="0">
                <a:solidFill>
                  <a:srgbClr val="111111"/>
                </a:solidFill>
                <a:effectLst/>
                <a:latin typeface="Roboto" panose="02000000000000000000" pitchFamily="2" charset="0"/>
              </a:rPr>
              <a:t> leaf nodes do not pass the validity test, even though the 3</a:t>
            </a:r>
            <a:r>
              <a:rPr lang="en-US" b="0" i="0" baseline="30000" dirty="0">
                <a:solidFill>
                  <a:srgbClr val="111111"/>
                </a:solidFill>
                <a:effectLst/>
                <a:latin typeface="Roboto" panose="02000000000000000000" pitchFamily="2" charset="0"/>
              </a:rPr>
              <a:t>rd</a:t>
            </a:r>
            <a:r>
              <a:rPr lang="en-US" b="0" i="0" dirty="0">
                <a:solidFill>
                  <a:srgbClr val="111111"/>
                </a:solidFill>
                <a:effectLst/>
                <a:latin typeface="Roboto" panose="02000000000000000000" pitchFamily="2" charset="0"/>
              </a:rPr>
              <a:t> one does. This means that local validity is only achieved at some nodes only. Let’s however take into account that this is a very small dataset, and each leaf consists of only around 10 test instances.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18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on to the comparison of a normal ICP built on the whole dataset, vs the average performance of all the ICPs at our </a:t>
            </a:r>
            <a:r>
              <a:rPr lang="en-US" dirty="0" err="1"/>
              <a:t>ReDT</a:t>
            </a:r>
            <a:r>
              <a:rPr lang="en-US" dirty="0"/>
              <a:t> tree’s leaf nodes.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thing I want to draw your attention on is the 2</a:t>
            </a:r>
            <a:r>
              <a:rPr lang="en-US" baseline="30000" dirty="0"/>
              <a:t>nd</a:t>
            </a:r>
            <a:r>
              <a:rPr lang="en-US" dirty="0"/>
              <a:t> graph. As you can tell, for the most part, our </a:t>
            </a:r>
            <a:r>
              <a:rPr lang="en-US" dirty="0" err="1"/>
              <a:t>ReDT</a:t>
            </a:r>
            <a:r>
              <a:rPr lang="en-US" dirty="0"/>
              <a:t> tree has a higher average number of classes per prediction, meaning that our prediction sets usually contain more classes than the regular ICP. Someone would say that for this reason, our model has less information efficiency than the normal I.C.P.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now let’s take a look at what happens at the error rate of our model. It is significantly lower for the most part, which brings our model closer to validity than the normal I.C.P. Which is really cool, because at this point we have managed to make a model that not only is explainable but also less prone to errors than the normal I.C.P in general.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50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evaluation happened on three leaf nodes, with 4000,2000,8000 proper training and proper calibration examples in each leaf node. We can slightly notice that the second leaf with the least amount of examples seems like it is the only one with some small fluctuations above the diagonal line of validity. However these small fluctuations are okay with validity. We can see that compared to the iris dataset where there was a really low amount of test examples, now local validity seems to be preserved in all 3 nodes, and as you can guess, since all leaves achieve local validity, the global validity is also preserved.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09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major differences between the two models when it comes to the mean error rate. Also, both are considered valid models, as they are bounded exactly by the orange diagonal, with some minor fluctuations.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second graph, we can conclude that our model predicts just slightly bigger prediction sets than the normal I.C.P., however on the third graph we notice that our model has an average slightly higher rate of singleton predictions than the normal model. This means that for the most part, our model is more likely to predict singleton and multiple prediction sets, than empty prediction sets compared to the normal model. This is a general behavior that we noticed our model follows, meaning that it is kind of an optimistic model, because it prefers to give multiple answer, than no answer at all. This can be considered a good thing or bad thing, according to perspective of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1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Nowadays, (Just imagine how much ML systems are used, social media, smart devices, self-driving cars</a:t>
            </a:r>
            <a:r>
              <a:rPr lang="el-G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can’t just blindly trust their decisions.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751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0593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101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071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1335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202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80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Assume that the hospital uses an ML system that helps assess the severity of a patient’s condition and decide whether to admit them or not.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76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Provides explanations as to why we take a decision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Provides confidence in our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present, ML systems use two separate sub-systems, one for the reliability and a second for the </a:t>
            </a:r>
            <a:r>
              <a:rPr lang="en-US" dirty="0" err="1"/>
              <a:t>explainability</a:t>
            </a:r>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10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06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 Simultaneously = At the same time (Because most of the models today use 2 separate subsystems, one for </a:t>
            </a:r>
            <a:r>
              <a:rPr lang="en-US" dirty="0" err="1"/>
              <a:t>explainability</a:t>
            </a:r>
            <a:r>
              <a:rPr lang="en-US" dirty="0"/>
              <a:t> and one for reliability)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 Is the predictions of our model useful? (because you can imagine that a model that predicts all possible labels to a problem is not useful at all)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16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01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apple-system"/>
              </a:rPr>
              <a:t>Simple to understand and to interpret.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apple-system"/>
              </a:rPr>
              <a:t>Internal Nodes = Decision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apple-system"/>
              </a:rPr>
              <a:t>Leaf Nodes = Prediction Nodes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FA16B3-8514-4CA7-A25E-5EDC497457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28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A58F-41F3-4EB5-8A82-CDA4736F0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7E2E4-8A5C-46F7-98D0-9AA96EC5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E405C-746C-42C1-9DF9-432FA2634AEB}"/>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056A5F25-B423-4D17-BFA8-4B57E442C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5C9CC-CF75-4DC6-B842-EB4000793636}"/>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229628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8F78-4C2F-4E51-B3B1-096342EF8A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FD347-CFAD-49BC-ACE5-A11C856DC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7F39C-CFFD-4562-8DEB-734F411C41D2}"/>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58938632-9EB2-4DA0-BF9E-E888226F8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B9FA5-C840-448C-81AD-07ED60B16D80}"/>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234569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6AA85-6BA2-4085-9B8C-22978A62E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CE9D2-BAD2-425D-9B6E-4040B6386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F88D3-FB64-4384-94AB-59D27DC29BBE}"/>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23160B5B-60B0-4917-86A1-5D19DBD44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9F8D6-C290-41E8-8C1E-77F78F3AD554}"/>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233563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51A5-B2AD-4E08-AD9C-4D94EACF7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B8DD5-6C8F-46EC-A246-EE0B0AB7F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BA2C9-EE2F-43CA-AD2F-7BD7DD83DA9E}"/>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9C096C2C-30B9-4FC8-81BB-AE7793304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D0A6B-16A3-42B0-9672-FF7D39B919B6}"/>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329873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5FE2-B1ED-4FF6-8E54-20D499D43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E366A-5090-40B0-A4C7-4E33B81F8D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4AB696-DB4E-4348-B37D-43B7001444F3}"/>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B7DB2E46-832D-41F9-AD34-2104EAADC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4E62B-62B4-4502-8DD7-88FEBF596E66}"/>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305883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FBED-3492-414C-A372-13A38EF2A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99FAE-E4D9-407C-A020-177D4243F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E4B55D-342B-441D-828E-48FF80AE26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A9409-D36C-4221-B83A-30A8D6DF4874}"/>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6" name="Footer Placeholder 5">
            <a:extLst>
              <a:ext uri="{FF2B5EF4-FFF2-40B4-BE49-F238E27FC236}">
                <a16:creationId xmlns:a16="http://schemas.microsoft.com/office/drawing/2014/main" id="{3140FC27-D1BF-44A3-9356-466218A9A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2B7DC-3B58-4186-8437-991621787959}"/>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30642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91C8-A603-4145-A304-06A0899779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A95E44-A23A-4D9D-86D4-DD15D0508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53D72-6EEC-410C-ADB9-2DC685A0D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A202C2-EAFD-461D-8187-AF2FBA3057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CF455-2063-4D60-9D84-56873B0A0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B9C1A6-503B-4852-91AD-D4365D21D008}"/>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8" name="Footer Placeholder 7">
            <a:extLst>
              <a:ext uri="{FF2B5EF4-FFF2-40B4-BE49-F238E27FC236}">
                <a16:creationId xmlns:a16="http://schemas.microsoft.com/office/drawing/2014/main" id="{FAF27BA4-A50E-4B66-8C0B-8475BD1A6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41B7EA-AD13-4E22-96BB-9671A6B7876B}"/>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26605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56DD-19EF-4DCD-A88D-3B36B9D031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C8A8BC-92E2-4E29-820B-76DBF3F2BCB0}"/>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4" name="Footer Placeholder 3">
            <a:extLst>
              <a:ext uri="{FF2B5EF4-FFF2-40B4-BE49-F238E27FC236}">
                <a16:creationId xmlns:a16="http://schemas.microsoft.com/office/drawing/2014/main" id="{C7383DED-C5D1-4512-8C24-15506EB78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4B666-62CC-407A-A666-2EA40FD98126}"/>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181908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B31D1-88D7-4A10-A002-F001C31B54FC}"/>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3" name="Footer Placeholder 2">
            <a:extLst>
              <a:ext uri="{FF2B5EF4-FFF2-40B4-BE49-F238E27FC236}">
                <a16:creationId xmlns:a16="http://schemas.microsoft.com/office/drawing/2014/main" id="{E00D95F5-7707-477B-B6D8-109B2BD50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BCBAD3-FE9A-4F45-BB8D-BF0536BD5874}"/>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106149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9694-FCBE-46D1-A0D4-947DAC3CA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44528-E9D9-4552-92FC-177CDE102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AEA7C0-3933-4895-95D3-8AB1E4A25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D9B-AB57-470B-A152-8E122F939D2D}"/>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6" name="Footer Placeholder 5">
            <a:extLst>
              <a:ext uri="{FF2B5EF4-FFF2-40B4-BE49-F238E27FC236}">
                <a16:creationId xmlns:a16="http://schemas.microsoft.com/office/drawing/2014/main" id="{809F1421-3502-40F2-ABF7-E537D8367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77ABA-0AA0-464A-92DC-C3EF074CC994}"/>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309991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9333-DE24-4B5F-966C-9782FD6E6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069FC-59F7-4B06-80DC-4326B9FE5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D90F-D31C-468F-88FE-01C2E09DD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0306A-2D79-4058-8FAD-83238E6A449A}"/>
              </a:ext>
            </a:extLst>
          </p:cNvPr>
          <p:cNvSpPr>
            <a:spLocks noGrp="1"/>
          </p:cNvSpPr>
          <p:nvPr>
            <p:ph type="dt" sz="half" idx="10"/>
          </p:nvPr>
        </p:nvSpPr>
        <p:spPr/>
        <p:txBody>
          <a:bodyPr/>
          <a:lstStyle/>
          <a:p>
            <a:fld id="{F3101095-030A-418B-8FFD-E570A4293098}" type="datetimeFigureOut">
              <a:rPr lang="en-US" smtClean="0"/>
              <a:t>1/21/2022</a:t>
            </a:fld>
            <a:endParaRPr lang="en-US"/>
          </a:p>
        </p:txBody>
      </p:sp>
      <p:sp>
        <p:nvSpPr>
          <p:cNvPr id="6" name="Footer Placeholder 5">
            <a:extLst>
              <a:ext uri="{FF2B5EF4-FFF2-40B4-BE49-F238E27FC236}">
                <a16:creationId xmlns:a16="http://schemas.microsoft.com/office/drawing/2014/main" id="{E0E233B8-59F6-453A-BC6B-72577655B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66EC2-38B1-472E-868B-A5D275BB1AE4}"/>
              </a:ext>
            </a:extLst>
          </p:cNvPr>
          <p:cNvSpPr>
            <a:spLocks noGrp="1"/>
          </p:cNvSpPr>
          <p:nvPr>
            <p:ph type="sldNum" sz="quarter" idx="12"/>
          </p:nvPr>
        </p:nvSpPr>
        <p:spPr/>
        <p:txBody>
          <a:bodyPr/>
          <a:lstStyle/>
          <a:p>
            <a:fld id="{8615C182-F160-4692-81B1-84552F3446E2}" type="slidenum">
              <a:rPr lang="en-US" smtClean="0"/>
              <a:t>‹#›</a:t>
            </a:fld>
            <a:endParaRPr lang="en-US"/>
          </a:p>
        </p:txBody>
      </p:sp>
    </p:spTree>
    <p:extLst>
      <p:ext uri="{BB962C8B-B14F-4D97-AF65-F5344CB8AC3E}">
        <p14:creationId xmlns:p14="http://schemas.microsoft.com/office/powerpoint/2010/main" val="20450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AA92C-BA84-477C-857D-899BC5544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F7A0D-D228-4B17-9D7E-D3083F38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B63B9-D779-4AD3-B832-A0C1FDA74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01095-030A-418B-8FFD-E570A4293098}" type="datetimeFigureOut">
              <a:rPr lang="en-US" smtClean="0"/>
              <a:t>1/21/2022</a:t>
            </a:fld>
            <a:endParaRPr lang="en-US"/>
          </a:p>
        </p:txBody>
      </p:sp>
      <p:sp>
        <p:nvSpPr>
          <p:cNvPr id="5" name="Footer Placeholder 4">
            <a:extLst>
              <a:ext uri="{FF2B5EF4-FFF2-40B4-BE49-F238E27FC236}">
                <a16:creationId xmlns:a16="http://schemas.microsoft.com/office/drawing/2014/main" id="{B9C9BFB9-0B57-4C8A-A10D-806D8AF40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5CDE4C-1C1A-4028-A080-FD0C1A55C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5C182-F160-4692-81B1-84552F3446E2}" type="slidenum">
              <a:rPr lang="en-US" smtClean="0"/>
              <a:t>‹#›</a:t>
            </a:fld>
            <a:endParaRPr lang="en-US"/>
          </a:p>
        </p:txBody>
      </p:sp>
    </p:spTree>
    <p:extLst>
      <p:ext uri="{BB962C8B-B14F-4D97-AF65-F5344CB8AC3E}">
        <p14:creationId xmlns:p14="http://schemas.microsoft.com/office/powerpoint/2010/main" val="46534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566056" y="2148114"/>
            <a:ext cx="11030857" cy="1395186"/>
          </a:xfrm>
        </p:spPr>
        <p:txBody>
          <a:bodyPr>
            <a:noAutofit/>
          </a:bodyPr>
          <a:lstStyle/>
          <a:p>
            <a:r>
              <a:rPr lang="en-US" sz="5400" b="1" dirty="0">
                <a:latin typeface="Garamond" panose="02020404030301010803" pitchFamily="18" charset="0"/>
              </a:rPr>
              <a:t>Explainable and Reliable Prediction</a:t>
            </a:r>
          </a:p>
        </p:txBody>
      </p:sp>
      <p:sp>
        <p:nvSpPr>
          <p:cNvPr id="3" name="Subtitle 2">
            <a:extLst>
              <a:ext uri="{FF2B5EF4-FFF2-40B4-BE49-F238E27FC236}">
                <a16:creationId xmlns:a16="http://schemas.microsoft.com/office/drawing/2014/main" id="{C8413643-6E7D-4F87-A355-BB9F57D4BBD1}"/>
              </a:ext>
            </a:extLst>
          </p:cNvPr>
          <p:cNvSpPr>
            <a:spLocks noGrp="1"/>
          </p:cNvSpPr>
          <p:nvPr>
            <p:ph type="subTitle" idx="1"/>
          </p:nvPr>
        </p:nvSpPr>
        <p:spPr>
          <a:xfrm>
            <a:off x="1558977" y="3889829"/>
            <a:ext cx="9079994" cy="694872"/>
          </a:xfrm>
        </p:spPr>
        <p:txBody>
          <a:bodyPr>
            <a:normAutofit/>
          </a:bodyPr>
          <a:lstStyle/>
          <a:p>
            <a:r>
              <a:rPr lang="en-US" dirty="0">
                <a:latin typeface="Garamond" panose="02020404030301010803" pitchFamily="18" charset="0"/>
              </a:rPr>
              <a:t>Research Project Presentation 3</a:t>
            </a:r>
          </a:p>
        </p:txBody>
      </p:sp>
      <p:sp>
        <p:nvSpPr>
          <p:cNvPr id="5" name="Subtitle 2">
            <a:extLst>
              <a:ext uri="{FF2B5EF4-FFF2-40B4-BE49-F238E27FC236}">
                <a16:creationId xmlns:a16="http://schemas.microsoft.com/office/drawing/2014/main" id="{70B234AE-4AE5-4249-BC58-88F56BA3D2BB}"/>
              </a:ext>
            </a:extLst>
          </p:cNvPr>
          <p:cNvSpPr txBox="1">
            <a:spLocks/>
          </p:cNvSpPr>
          <p:nvPr/>
        </p:nvSpPr>
        <p:spPr>
          <a:xfrm>
            <a:off x="0" y="5321105"/>
            <a:ext cx="4541518" cy="1314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i="1" dirty="0">
                <a:latin typeface="Garamond" panose="02020404030301010803" pitchFamily="18" charset="0"/>
              </a:rPr>
              <a:t>Supervisor</a:t>
            </a:r>
            <a:endParaRPr lang="en-US" b="1" i="1" dirty="0">
              <a:latin typeface="Garamond" panose="02020404030301010803" pitchFamily="18" charset="0"/>
            </a:endParaRPr>
          </a:p>
          <a:p>
            <a:r>
              <a:rPr lang="en-US" sz="1600" dirty="0" err="1">
                <a:latin typeface="Garamond" panose="02020404030301010803" pitchFamily="18" charset="0"/>
              </a:rPr>
              <a:t>Evgueni</a:t>
            </a:r>
            <a:r>
              <a:rPr lang="en-US" sz="1600" dirty="0">
                <a:latin typeface="Garamond" panose="02020404030301010803" pitchFamily="18" charset="0"/>
              </a:rPr>
              <a:t> Smirnov</a:t>
            </a:r>
          </a:p>
        </p:txBody>
      </p:sp>
      <p:sp>
        <p:nvSpPr>
          <p:cNvPr id="6" name="Subtitle 2">
            <a:extLst>
              <a:ext uri="{FF2B5EF4-FFF2-40B4-BE49-F238E27FC236}">
                <a16:creationId xmlns:a16="http://schemas.microsoft.com/office/drawing/2014/main" id="{E07962A1-2A16-46B8-A68C-D92378B93A95}"/>
              </a:ext>
            </a:extLst>
          </p:cNvPr>
          <p:cNvSpPr txBox="1">
            <a:spLocks/>
          </p:cNvSpPr>
          <p:nvPr/>
        </p:nvSpPr>
        <p:spPr>
          <a:xfrm>
            <a:off x="7650480" y="5322210"/>
            <a:ext cx="4541519" cy="13276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i="1" dirty="0">
                <a:latin typeface="Garamond" panose="02020404030301010803" pitchFamily="18" charset="0"/>
              </a:rPr>
              <a:t>Coordinator</a:t>
            </a:r>
            <a:endParaRPr lang="en-US" b="1" i="1" dirty="0">
              <a:latin typeface="Garamond" panose="02020404030301010803" pitchFamily="18" charset="0"/>
            </a:endParaRPr>
          </a:p>
          <a:p>
            <a:r>
              <a:rPr lang="en-US" sz="1600" dirty="0" err="1">
                <a:latin typeface="Garamond" panose="02020404030301010803" pitchFamily="18" charset="0"/>
              </a:rPr>
              <a:t>Menica</a:t>
            </a:r>
            <a:r>
              <a:rPr lang="en-US" sz="1600" dirty="0">
                <a:latin typeface="Garamond" panose="02020404030301010803" pitchFamily="18" charset="0"/>
              </a:rPr>
              <a:t> </a:t>
            </a:r>
            <a:r>
              <a:rPr lang="en-US" sz="1600" dirty="0" err="1">
                <a:latin typeface="Garamond" panose="02020404030301010803" pitchFamily="18" charset="0"/>
              </a:rPr>
              <a:t>Dibenedetto</a:t>
            </a:r>
            <a:endParaRPr lang="en-US" sz="1600" dirty="0">
              <a:latin typeface="Garamond" panose="02020404030301010803" pitchFamily="18" charset="0"/>
            </a:endParaRPr>
          </a:p>
        </p:txBody>
      </p:sp>
      <p:sp>
        <p:nvSpPr>
          <p:cNvPr id="7" name="Subtitle 2">
            <a:extLst>
              <a:ext uri="{FF2B5EF4-FFF2-40B4-BE49-F238E27FC236}">
                <a16:creationId xmlns:a16="http://schemas.microsoft.com/office/drawing/2014/main" id="{D45C0A6B-CD62-4F9B-9E03-5DA12D2E7C12}"/>
              </a:ext>
            </a:extLst>
          </p:cNvPr>
          <p:cNvSpPr txBox="1">
            <a:spLocks/>
          </p:cNvSpPr>
          <p:nvPr/>
        </p:nvSpPr>
        <p:spPr>
          <a:xfrm>
            <a:off x="3676923" y="4914900"/>
            <a:ext cx="4610735" cy="16401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i="1" dirty="0">
                <a:latin typeface="Garamond" panose="02020404030301010803" pitchFamily="18" charset="0"/>
              </a:rPr>
              <a:t>Group 11</a:t>
            </a:r>
          </a:p>
          <a:p>
            <a:pPr algn="l"/>
            <a:r>
              <a:rPr lang="en-US" sz="2000" dirty="0">
                <a:latin typeface="Garamond" panose="02020404030301010803" pitchFamily="18" charset="0"/>
              </a:rPr>
              <a:t>   </a:t>
            </a:r>
          </a:p>
        </p:txBody>
      </p:sp>
      <p:sp>
        <p:nvSpPr>
          <p:cNvPr id="8" name="Subtitle 2">
            <a:extLst>
              <a:ext uri="{FF2B5EF4-FFF2-40B4-BE49-F238E27FC236}">
                <a16:creationId xmlns:a16="http://schemas.microsoft.com/office/drawing/2014/main" id="{B0FE2DAB-577C-48B9-BABC-13E42B479E36}"/>
              </a:ext>
            </a:extLst>
          </p:cNvPr>
          <p:cNvSpPr txBox="1">
            <a:spLocks/>
          </p:cNvSpPr>
          <p:nvPr/>
        </p:nvSpPr>
        <p:spPr>
          <a:xfrm>
            <a:off x="4528457" y="5364843"/>
            <a:ext cx="1567543" cy="10804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err="1">
                <a:latin typeface="Garamond" panose="02020404030301010803" pitchFamily="18" charset="0"/>
              </a:rPr>
              <a:t>Sotirios</a:t>
            </a:r>
            <a:r>
              <a:rPr lang="en-US" sz="1600" dirty="0">
                <a:latin typeface="Garamond" panose="02020404030301010803" pitchFamily="18" charset="0"/>
              </a:rPr>
              <a:t> Ftiakas</a:t>
            </a:r>
          </a:p>
        </p:txBody>
      </p:sp>
      <p:sp>
        <p:nvSpPr>
          <p:cNvPr id="9" name="Subtitle 2">
            <a:extLst>
              <a:ext uri="{FF2B5EF4-FFF2-40B4-BE49-F238E27FC236}">
                <a16:creationId xmlns:a16="http://schemas.microsoft.com/office/drawing/2014/main" id="{85BEA6F1-C71C-4D01-BC26-6071B9BC9E74}"/>
              </a:ext>
            </a:extLst>
          </p:cNvPr>
          <p:cNvSpPr txBox="1">
            <a:spLocks/>
          </p:cNvSpPr>
          <p:nvPr/>
        </p:nvSpPr>
        <p:spPr>
          <a:xfrm>
            <a:off x="6096001" y="5379357"/>
            <a:ext cx="1509485" cy="9896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latin typeface="Garamond" panose="02020404030301010803" pitchFamily="18" charset="0"/>
              </a:rPr>
              <a:t>Dimitris </a:t>
            </a:r>
            <a:r>
              <a:rPr lang="en-US" sz="1600" dirty="0" err="1">
                <a:latin typeface="Garamond" panose="02020404030301010803" pitchFamily="18" charset="0"/>
              </a:rPr>
              <a:t>Feizai</a:t>
            </a:r>
            <a:endParaRPr lang="en-US" sz="1600" dirty="0">
              <a:latin typeface="Garamond" panose="02020404030301010803" pitchFamily="18" charset="0"/>
            </a:endParaRPr>
          </a:p>
        </p:txBody>
      </p:sp>
      <p:pic>
        <p:nvPicPr>
          <p:cNvPr id="1026" name="Picture 2" descr="Professional Certificate on European State Aid Law">
            <a:extLst>
              <a:ext uri="{FF2B5EF4-FFF2-40B4-BE49-F238E27FC236}">
                <a16:creationId xmlns:a16="http://schemas.microsoft.com/office/drawing/2014/main" id="{AEA969E1-6AAF-45AB-85EC-82E0DA233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460" y="871993"/>
            <a:ext cx="3965079" cy="8229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AD184B4-882F-4224-9E41-445F8F9E080D}"/>
              </a:ext>
            </a:extLst>
          </p:cNvPr>
          <p:cNvSpPr txBox="1"/>
          <p:nvPr/>
        </p:nvSpPr>
        <p:spPr>
          <a:xfrm>
            <a:off x="5123543" y="5700875"/>
            <a:ext cx="1959428" cy="351582"/>
          </a:xfrm>
          <a:prstGeom prst="rect">
            <a:avLst/>
          </a:prstGeom>
          <a:noFill/>
        </p:spPr>
        <p:txBody>
          <a:bodyPr wrap="square">
            <a:spAutoFit/>
          </a:bodyPr>
          <a:lstStyle/>
          <a:p>
            <a:r>
              <a:rPr lang="en-US" sz="1600" dirty="0">
                <a:latin typeface="Garamond" panose="02020404030301010803" pitchFamily="18" charset="0"/>
              </a:rPr>
              <a:t>Giannis </a:t>
            </a:r>
            <a:r>
              <a:rPr lang="en-US" sz="1600" dirty="0" err="1">
                <a:latin typeface="Garamond" panose="02020404030301010803" pitchFamily="18" charset="0"/>
              </a:rPr>
              <a:t>Triantafyllou</a:t>
            </a:r>
            <a:endParaRPr lang="en-US" sz="1600" dirty="0">
              <a:latin typeface="Garamond" panose="02020404030301010803" pitchFamily="18" charset="0"/>
            </a:endParaRPr>
          </a:p>
        </p:txBody>
      </p:sp>
    </p:spTree>
    <p:extLst>
      <p:ext uri="{BB962C8B-B14F-4D97-AF65-F5344CB8AC3E}">
        <p14:creationId xmlns:p14="http://schemas.microsoft.com/office/powerpoint/2010/main" val="21845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Inductive Conformal Predictor (I.C.P.)</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4881796" cy="4281714"/>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000" dirty="0">
                <a:solidFill>
                  <a:prstClr val="black"/>
                </a:solidFill>
                <a:latin typeface="Garamond" panose="02020404030301010803" pitchFamily="18" charset="0"/>
              </a:rPr>
              <a:t>Re</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turns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prediction</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regions</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intervals</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for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regression</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problems and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sets of labels </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for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classification</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problems.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1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000" b="1" dirty="0">
                <a:solidFill>
                  <a:prstClr val="black"/>
                </a:solidFill>
                <a:latin typeface="Garamond" panose="02020404030301010803" pitchFamily="18" charset="0"/>
              </a:rPr>
              <a:t>Training – Calibration – Test set: </a:t>
            </a:r>
            <a:r>
              <a:rPr lang="en-US" sz="2000" dirty="0">
                <a:solidFill>
                  <a:prstClr val="black"/>
                </a:solidFill>
                <a:latin typeface="Garamond" panose="02020404030301010803" pitchFamily="18" charset="0"/>
              </a:rPr>
              <a:t>The percentage split of each set can differ.</a:t>
            </a:r>
            <a:endParaRPr lang="en-US" sz="2000" b="1" dirty="0">
              <a:solidFill>
                <a:prstClr val="black"/>
              </a:solidFill>
              <a:latin typeface="Garamond" panose="02020404030301010803" pitchFamily="18" charset="0"/>
            </a:endParaRPr>
          </a:p>
          <a:p>
            <a:pPr marR="0" lvl="0" algn="l" defTabSz="914400" rtl="0" eaLnBrk="1" fontAlgn="auto" latinLnBrk="0" hangingPunct="1">
              <a:lnSpc>
                <a:spcPct val="150000"/>
              </a:lnSpc>
              <a:spcBef>
                <a:spcPct val="0"/>
              </a:spcBef>
              <a:spcAft>
                <a:spcPts val="0"/>
              </a:spcAft>
              <a:buClrTx/>
              <a:buSzTx/>
              <a:tabLst/>
              <a:defRPr/>
            </a:pPr>
            <a:endParaRPr lang="en-US" sz="1000" b="1"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Nonconformity function</a:t>
            </a:r>
            <a:r>
              <a:rPr lang="el-GR" sz="2000" b="1" dirty="0">
                <a:solidFill>
                  <a:prstClr val="black"/>
                </a:solidFill>
                <a:latin typeface="Garamond" panose="02020404030301010803" pitchFamily="18" charset="0"/>
              </a:rPr>
              <a:t>:</a:t>
            </a:r>
            <a:r>
              <a:rPr lang="en-US" sz="2000" b="1" dirty="0">
                <a:solidFill>
                  <a:prstClr val="black"/>
                </a:solidFill>
                <a:latin typeface="Garamond" panose="02020404030301010803" pitchFamily="18" charset="0"/>
              </a:rPr>
              <a:t> </a:t>
            </a:r>
            <a:r>
              <a:rPr lang="el-GR" sz="2000" dirty="0">
                <a:solidFill>
                  <a:prstClr val="black"/>
                </a:solidFill>
                <a:latin typeface="Garamond" panose="02020404030301010803" pitchFamily="18" charset="0"/>
              </a:rPr>
              <a:t>Μ</a:t>
            </a:r>
            <a:r>
              <a:rPr lang="en-US" sz="2000" dirty="0" err="1">
                <a:solidFill>
                  <a:prstClr val="black"/>
                </a:solidFill>
                <a:latin typeface="Garamond" panose="02020404030301010803" pitchFamily="18" charset="0"/>
              </a:rPr>
              <a:t>easures</a:t>
            </a:r>
            <a:r>
              <a:rPr lang="en-US" sz="2000" dirty="0">
                <a:solidFill>
                  <a:prstClr val="black"/>
                </a:solidFill>
                <a:latin typeface="Garamond" panose="02020404030301010803" pitchFamily="18" charset="0"/>
              </a:rPr>
              <a:t> how unusual an example looks relative to previous examples</a:t>
            </a:r>
            <a:endParaRPr lang="el-GR" sz="2000" dirty="0">
              <a:solidFill>
                <a:prstClr val="black"/>
              </a:solidFill>
              <a:latin typeface="Garamond" panose="02020404030301010803" pitchFamily="18" charset="0"/>
            </a:endParaRPr>
          </a:p>
        </p:txBody>
      </p:sp>
      <p:sp>
        <p:nvSpPr>
          <p:cNvPr id="7" name="TextBox 6">
            <a:extLst>
              <a:ext uri="{FF2B5EF4-FFF2-40B4-BE49-F238E27FC236}">
                <a16:creationId xmlns:a16="http://schemas.microsoft.com/office/drawing/2014/main" id="{ADE862CF-4867-41B9-BA20-BE6D79D7683E}"/>
              </a:ext>
            </a:extLst>
          </p:cNvPr>
          <p:cNvSpPr txBox="1"/>
          <p:nvPr/>
        </p:nvSpPr>
        <p:spPr>
          <a:xfrm>
            <a:off x="6460761" y="5661142"/>
            <a:ext cx="4781862" cy="646331"/>
          </a:xfrm>
          <a:prstGeom prst="rect">
            <a:avLst/>
          </a:prstGeom>
          <a:noFill/>
        </p:spPr>
        <p:txBody>
          <a:bodyPr wrap="square">
            <a:spAutoFit/>
          </a:bodyPr>
          <a:lstStyle/>
          <a:p>
            <a:pPr algn="ctr"/>
            <a:r>
              <a:rPr lang="en-US" sz="1800" b="1" dirty="0">
                <a:solidFill>
                  <a:prstClr val="black"/>
                </a:solidFill>
                <a:latin typeface="Garamond" panose="02020404030301010803" pitchFamily="18" charset="0"/>
              </a:rPr>
              <a:t>FIGURE</a:t>
            </a:r>
            <a:r>
              <a:rPr lang="en-US" sz="1800" dirty="0">
                <a:solidFill>
                  <a:prstClr val="black"/>
                </a:solidFill>
                <a:latin typeface="Garamond" panose="02020404030301010803" pitchFamily="18" charset="0"/>
              </a:rPr>
              <a:t>: Inductive Conformal Predictor structure example for classification</a:t>
            </a:r>
            <a:endParaRPr lang="en-US" dirty="0"/>
          </a:p>
        </p:txBody>
      </p:sp>
      <p:pic>
        <p:nvPicPr>
          <p:cNvPr id="5" name="Picture 4">
            <a:extLst>
              <a:ext uri="{FF2B5EF4-FFF2-40B4-BE49-F238E27FC236}">
                <a16:creationId xmlns:a16="http://schemas.microsoft.com/office/drawing/2014/main" id="{0F10FE00-E4B2-4468-BF75-7722484598A6}"/>
              </a:ext>
            </a:extLst>
          </p:cNvPr>
          <p:cNvPicPr>
            <a:picLocks noChangeAspect="1"/>
          </p:cNvPicPr>
          <p:nvPr/>
        </p:nvPicPr>
        <p:blipFill>
          <a:blip r:embed="rId3"/>
          <a:stretch>
            <a:fillRect/>
          </a:stretch>
        </p:blipFill>
        <p:spPr>
          <a:xfrm>
            <a:off x="6476374" y="2065518"/>
            <a:ext cx="4752131" cy="352581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163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593298"/>
            <a:ext cx="10420803" cy="1993691"/>
          </a:xfrm>
        </p:spPr>
        <p:txBody>
          <a:bodyPr>
            <a:normAutofit/>
          </a:bodyPr>
          <a:lstStyle/>
          <a:p>
            <a:r>
              <a:rPr lang="en-US" sz="5400" b="1" dirty="0">
                <a:latin typeface="Garamond" panose="02020404030301010803" pitchFamily="18" charset="0"/>
              </a:rPr>
              <a:t>Reliable Decision Trees (</a:t>
            </a:r>
            <a:r>
              <a:rPr lang="en-US" sz="5400" b="1" dirty="0" err="1">
                <a:latin typeface="Garamond" panose="02020404030301010803" pitchFamily="18" charset="0"/>
              </a:rPr>
              <a:t>ReDT</a:t>
            </a:r>
            <a:r>
              <a:rPr lang="en-US" sz="5400" b="1" dirty="0">
                <a:latin typeface="Garamond" panose="02020404030301010803" pitchFamily="18" charset="0"/>
              </a:rPr>
              <a:t>)</a:t>
            </a:r>
            <a:br>
              <a:rPr lang="en-US" sz="5400" b="1" dirty="0">
                <a:latin typeface="Garamond" panose="02020404030301010803" pitchFamily="18" charset="0"/>
              </a:rPr>
            </a:br>
            <a:r>
              <a:rPr lang="en-US" sz="1600" b="1" dirty="0">
                <a:latin typeface="Garamond" panose="02020404030301010803" pitchFamily="18" charset="0"/>
              </a:rPr>
              <a:t> </a:t>
            </a:r>
            <a:r>
              <a:rPr lang="en-US" sz="1200" b="1" dirty="0">
                <a:latin typeface="Garamond" panose="02020404030301010803" pitchFamily="18" charset="0"/>
              </a:rPr>
              <a:t> </a:t>
            </a:r>
            <a:br>
              <a:rPr lang="en-US" sz="5400" b="1" dirty="0">
                <a:latin typeface="Garamond" panose="02020404030301010803" pitchFamily="18" charset="0"/>
              </a:rPr>
            </a:br>
            <a:r>
              <a:rPr lang="en-US" sz="3600" b="1" dirty="0">
                <a:latin typeface="Garamond" panose="02020404030301010803" pitchFamily="18" charset="0"/>
              </a:rPr>
              <a:t>Our Approach</a:t>
            </a:r>
            <a:endParaRPr lang="en-US" sz="5400" b="1" dirty="0">
              <a:latin typeface="Garamond" panose="02020404030301010803" pitchFamily="18" charset="0"/>
            </a:endParaRPr>
          </a:p>
        </p:txBody>
      </p:sp>
    </p:spTree>
    <p:extLst>
      <p:ext uri="{BB962C8B-B14F-4D97-AF65-F5344CB8AC3E}">
        <p14:creationId xmlns:p14="http://schemas.microsoft.com/office/powerpoint/2010/main" val="411225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Reliable Decision Trees (</a:t>
            </a:r>
            <a:r>
              <a:rPr lang="en-US" sz="3800" b="1" dirty="0" err="1">
                <a:latin typeface="Garamond" panose="02020404030301010803" pitchFamily="18" charset="0"/>
              </a:rPr>
              <a:t>ReDT</a:t>
            </a:r>
            <a:r>
              <a:rPr lang="en-US" sz="3800" b="1" dirty="0">
                <a:latin typeface="Garamond" panose="02020404030301010803" pitchFamily="18" charset="0"/>
              </a:rPr>
              <a:t>)</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5" y="2163105"/>
            <a:ext cx="4257682" cy="3628570"/>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400" b="1" dirty="0">
                <a:solidFill>
                  <a:prstClr val="black"/>
                </a:solidFill>
                <a:latin typeface="Garamond" panose="02020404030301010803" pitchFamily="18" charset="0"/>
              </a:rPr>
              <a:t>Hybrid</a:t>
            </a:r>
            <a:r>
              <a:rPr lang="en-US" sz="2400" dirty="0">
                <a:solidFill>
                  <a:prstClr val="black"/>
                </a:solidFill>
                <a:latin typeface="Garamond" panose="02020404030301010803" pitchFamily="18" charset="0"/>
              </a:rPr>
              <a:t> prediction model</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2400"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Normal decision tree structure</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400" dirty="0">
                <a:solidFill>
                  <a:prstClr val="black"/>
                </a:solidFill>
                <a:latin typeface="Garamond" panose="02020404030301010803" pitchFamily="18" charset="0"/>
              </a:rPr>
              <a:t>I.C.P. at </a:t>
            </a:r>
            <a:r>
              <a:rPr lang="en-US" sz="2400" b="1" dirty="0">
                <a:solidFill>
                  <a:prstClr val="black"/>
                </a:solidFill>
                <a:latin typeface="Garamond" panose="02020404030301010803" pitchFamily="18" charset="0"/>
              </a:rPr>
              <a:t>leaf nodes</a:t>
            </a:r>
            <a:endPar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7" name="Picture 6">
            <a:extLst>
              <a:ext uri="{FF2B5EF4-FFF2-40B4-BE49-F238E27FC236}">
                <a16:creationId xmlns:a16="http://schemas.microsoft.com/office/drawing/2014/main" id="{A8A7BC5E-033C-4A12-AD23-86FB55E1CF71}"/>
              </a:ext>
            </a:extLst>
          </p:cNvPr>
          <p:cNvPicPr>
            <a:picLocks noChangeAspect="1"/>
          </p:cNvPicPr>
          <p:nvPr/>
        </p:nvPicPr>
        <p:blipFill>
          <a:blip r:embed="rId3"/>
          <a:stretch>
            <a:fillRect/>
          </a:stretch>
        </p:blipFill>
        <p:spPr>
          <a:xfrm>
            <a:off x="6095999" y="2186375"/>
            <a:ext cx="4949373" cy="2704939"/>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1496F33C-E817-480B-A4C9-CC7EAF168737}"/>
              </a:ext>
            </a:extLst>
          </p:cNvPr>
          <p:cNvSpPr txBox="1"/>
          <p:nvPr/>
        </p:nvSpPr>
        <p:spPr>
          <a:xfrm>
            <a:off x="6096000" y="5105791"/>
            <a:ext cx="4963886" cy="369332"/>
          </a:xfrm>
          <a:prstGeom prst="rect">
            <a:avLst/>
          </a:prstGeom>
          <a:noFill/>
        </p:spPr>
        <p:txBody>
          <a:bodyPr wrap="square">
            <a:spAutoFit/>
          </a:bodyPr>
          <a:lstStyle/>
          <a:p>
            <a:pPr algn="ctr"/>
            <a:r>
              <a:rPr lang="en-US" sz="1800" b="1" dirty="0">
                <a:solidFill>
                  <a:prstClr val="black"/>
                </a:solidFill>
                <a:latin typeface="Garamond" panose="02020404030301010803" pitchFamily="18" charset="0"/>
              </a:rPr>
              <a:t>FIGURE</a:t>
            </a:r>
            <a:r>
              <a:rPr lang="en-US" sz="1800" dirty="0">
                <a:solidFill>
                  <a:prstClr val="black"/>
                </a:solidFill>
                <a:latin typeface="Garamond" panose="02020404030301010803" pitchFamily="18" charset="0"/>
              </a:rPr>
              <a:t>: Decision Tree with I.C.P.s at leaf nodes</a:t>
            </a:r>
            <a:endParaRPr lang="en-US" dirty="0"/>
          </a:p>
        </p:txBody>
      </p:sp>
    </p:spTree>
    <p:extLst>
      <p:ext uri="{BB962C8B-B14F-4D97-AF65-F5344CB8AC3E}">
        <p14:creationId xmlns:p14="http://schemas.microsoft.com/office/powerpoint/2010/main" val="118498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Training Process</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4678596" cy="3788228"/>
          </a:xfrm>
          <a:prstGeom prst="rect">
            <a:avLst/>
          </a:prstGeom>
        </p:spPr>
        <p:txBody>
          <a:bodyPr vert="horz" lIns="91440" tIns="45720" rIns="91440" bIns="45720" rtlCol="0" anchor="t"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lang="en-US" sz="2400" dirty="0">
                <a:solidFill>
                  <a:prstClr val="black"/>
                </a:solidFill>
                <a:latin typeface="Garamond" panose="02020404030301010803" pitchFamily="18" charset="0"/>
              </a:rPr>
              <a:t>1) </a:t>
            </a:r>
            <a:r>
              <a:rPr lang="en-US" sz="2400" b="1" dirty="0">
                <a:solidFill>
                  <a:prstClr val="black"/>
                </a:solidFill>
                <a:latin typeface="Garamond" panose="02020404030301010803" pitchFamily="18" charset="0"/>
              </a:rPr>
              <a:t>G</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row tree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with training set</a:t>
            </a:r>
          </a:p>
          <a:p>
            <a:pPr marL="457200" marR="0" lvl="0" indent="-457200" algn="l" defTabSz="914400" rtl="0" eaLnBrk="1" fontAlgn="auto" latinLnBrk="0" hangingPunct="1">
              <a:lnSpc>
                <a:spcPct val="150000"/>
              </a:lnSpc>
              <a:spcBef>
                <a:spcPct val="0"/>
              </a:spcBef>
              <a:spcAft>
                <a:spcPts val="0"/>
              </a:spcAft>
              <a:buClrTx/>
              <a:buSzTx/>
              <a:buFontTx/>
              <a:buAutoNum type="arabicParenR"/>
              <a:tabLst/>
              <a:defRPr/>
            </a:pPr>
            <a:endPar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 Send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training examples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through the tree</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2400" dirty="0">
                <a:solidFill>
                  <a:prstClr val="black"/>
                </a:solidFill>
                <a:latin typeface="Garamond" panose="02020404030301010803" pitchFamily="18" charset="0"/>
              </a:rPr>
              <a:t>3) Send </a:t>
            </a:r>
            <a:r>
              <a:rPr lang="en-US" sz="2400" b="1" dirty="0">
                <a:solidFill>
                  <a:prstClr val="black"/>
                </a:solidFill>
                <a:latin typeface="Garamond" panose="02020404030301010803" pitchFamily="18" charset="0"/>
              </a:rPr>
              <a:t>calibration examples </a:t>
            </a:r>
            <a:r>
              <a:rPr lang="en-US" sz="2400" dirty="0">
                <a:solidFill>
                  <a:prstClr val="black"/>
                </a:solidFill>
                <a:latin typeface="Garamond" panose="02020404030301010803" pitchFamily="18" charset="0"/>
              </a:rPr>
              <a:t>through the tree</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5" name="Picture 4">
            <a:extLst>
              <a:ext uri="{FF2B5EF4-FFF2-40B4-BE49-F238E27FC236}">
                <a16:creationId xmlns:a16="http://schemas.microsoft.com/office/drawing/2014/main" id="{595CF937-7B05-4990-BE91-90F8D2C41C3F}"/>
              </a:ext>
            </a:extLst>
          </p:cNvPr>
          <p:cNvPicPr>
            <a:picLocks noChangeAspect="1"/>
          </p:cNvPicPr>
          <p:nvPr/>
        </p:nvPicPr>
        <p:blipFill>
          <a:blip r:embed="rId3"/>
          <a:stretch>
            <a:fillRect/>
          </a:stretch>
        </p:blipFill>
        <p:spPr>
          <a:xfrm>
            <a:off x="6096000" y="1681502"/>
            <a:ext cx="5381282" cy="3415167"/>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1C20ADF0-96D1-4D14-9FA0-882DAED582F9}"/>
              </a:ext>
            </a:extLst>
          </p:cNvPr>
          <p:cNvSpPr txBox="1"/>
          <p:nvPr/>
        </p:nvSpPr>
        <p:spPr>
          <a:xfrm>
            <a:off x="6096000" y="5294476"/>
            <a:ext cx="5399314" cy="369332"/>
          </a:xfrm>
          <a:prstGeom prst="rect">
            <a:avLst/>
          </a:prstGeom>
          <a:noFill/>
        </p:spPr>
        <p:txBody>
          <a:bodyPr wrap="square">
            <a:spAutoFit/>
          </a:bodyPr>
          <a:lstStyle/>
          <a:p>
            <a:pPr algn="ctr"/>
            <a:r>
              <a:rPr lang="en-US" sz="1800" b="1" dirty="0">
                <a:solidFill>
                  <a:prstClr val="black"/>
                </a:solidFill>
                <a:latin typeface="Garamond" panose="02020404030301010803" pitchFamily="18" charset="0"/>
              </a:rPr>
              <a:t>FIGURE</a:t>
            </a:r>
            <a:r>
              <a:rPr lang="en-US" sz="1800" dirty="0">
                <a:solidFill>
                  <a:prstClr val="black"/>
                </a:solidFill>
                <a:latin typeface="Garamond" panose="02020404030301010803" pitchFamily="18" charset="0"/>
              </a:rPr>
              <a:t>: Training and calibration instances at leaf nodes</a:t>
            </a:r>
            <a:endParaRPr lang="en-US" dirty="0"/>
          </a:p>
        </p:txBody>
      </p:sp>
    </p:spTree>
    <p:extLst>
      <p:ext uri="{BB962C8B-B14F-4D97-AF65-F5344CB8AC3E}">
        <p14:creationId xmlns:p14="http://schemas.microsoft.com/office/powerpoint/2010/main" val="359751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Classification Process</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4417339" cy="3788228"/>
          </a:xfrm>
          <a:prstGeom prst="rect">
            <a:avLst/>
          </a:prstGeom>
        </p:spPr>
        <p:txBody>
          <a:bodyPr vert="horz" lIns="91440" tIns="45720" rIns="91440" bIns="4572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1) Send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test example</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through the tree</a:t>
            </a:r>
          </a:p>
          <a:p>
            <a:pPr marL="457200" marR="0" lvl="0" indent="-457200" algn="l" defTabSz="914400" rtl="0" eaLnBrk="1" fontAlgn="auto" latinLnBrk="0" hangingPunct="1">
              <a:lnSpc>
                <a:spcPct val="150000"/>
              </a:lnSpc>
              <a:spcBef>
                <a:spcPct val="0"/>
              </a:spcBef>
              <a:spcAft>
                <a:spcPts val="0"/>
              </a:spcAft>
              <a:buClrTx/>
              <a:buSzTx/>
              <a:buFontTx/>
              <a:buAutoNum type="arabicParenR"/>
              <a:tabLst/>
              <a:defRPr/>
            </a:pPr>
            <a:endPar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 Once the test instance reaches a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leaf node</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perform conformal prediction among those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training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and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calibration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items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in the same leaf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as the test instance</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5" name="Picture 4">
            <a:extLst>
              <a:ext uri="{FF2B5EF4-FFF2-40B4-BE49-F238E27FC236}">
                <a16:creationId xmlns:a16="http://schemas.microsoft.com/office/drawing/2014/main" id="{1275A331-1B7E-4ADA-ABD8-A0B0EBBE49C5}"/>
              </a:ext>
            </a:extLst>
          </p:cNvPr>
          <p:cNvPicPr>
            <a:picLocks noChangeAspect="1"/>
          </p:cNvPicPr>
          <p:nvPr/>
        </p:nvPicPr>
        <p:blipFill>
          <a:blip r:embed="rId3"/>
          <a:stretch>
            <a:fillRect/>
          </a:stretch>
        </p:blipFill>
        <p:spPr>
          <a:xfrm>
            <a:off x="6096000" y="1624692"/>
            <a:ext cx="5288644" cy="3542394"/>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A23D6A5E-5DDC-4856-8634-517F670A8F2C}"/>
              </a:ext>
            </a:extLst>
          </p:cNvPr>
          <p:cNvSpPr txBox="1"/>
          <p:nvPr/>
        </p:nvSpPr>
        <p:spPr>
          <a:xfrm>
            <a:off x="6096000" y="5294476"/>
            <a:ext cx="5399314" cy="369332"/>
          </a:xfrm>
          <a:prstGeom prst="rect">
            <a:avLst/>
          </a:prstGeom>
          <a:noFill/>
        </p:spPr>
        <p:txBody>
          <a:bodyPr wrap="square">
            <a:spAutoFit/>
          </a:bodyPr>
          <a:lstStyle/>
          <a:p>
            <a:pPr algn="ctr"/>
            <a:r>
              <a:rPr lang="en-US" sz="1800" b="1" dirty="0">
                <a:solidFill>
                  <a:prstClr val="black"/>
                </a:solidFill>
                <a:latin typeface="Garamond" panose="02020404030301010803" pitchFamily="18" charset="0"/>
              </a:rPr>
              <a:t>FIGURE</a:t>
            </a:r>
            <a:r>
              <a:rPr lang="en-US" sz="1800" dirty="0">
                <a:solidFill>
                  <a:prstClr val="black"/>
                </a:solidFill>
                <a:latin typeface="Garamond" panose="02020404030301010803" pitchFamily="18" charset="0"/>
              </a:rPr>
              <a:t>: Leaf-specific inductive conformal predictor</a:t>
            </a:r>
            <a:endParaRPr lang="en-US" dirty="0"/>
          </a:p>
        </p:txBody>
      </p:sp>
    </p:spTree>
    <p:extLst>
      <p:ext uri="{BB962C8B-B14F-4D97-AF65-F5344CB8AC3E}">
        <p14:creationId xmlns:p14="http://schemas.microsoft.com/office/powerpoint/2010/main" val="298510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New Pruning Method</a:t>
            </a:r>
          </a:p>
        </p:txBody>
      </p:sp>
    </p:spTree>
    <p:extLst>
      <p:ext uri="{BB962C8B-B14F-4D97-AF65-F5344CB8AC3E}">
        <p14:creationId xmlns:p14="http://schemas.microsoft.com/office/powerpoint/2010/main" val="171284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Why Pruning?</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6"/>
            <a:ext cx="5244654" cy="4020457"/>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1) What if there is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 calibration </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set on a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leaf node</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p>
          <a:p>
            <a:pPr algn="l">
              <a:lnSpc>
                <a:spcPct val="150000"/>
              </a:lnSpc>
              <a:defRPr/>
            </a:pP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 What if there are only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few calibration </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examples in a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leaf node</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2400" b="1" dirty="0">
              <a:solidFill>
                <a:prstClr val="black"/>
              </a:solidFill>
              <a:latin typeface="Garamond" panose="02020404030301010803" pitchFamily="18" charset="0"/>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Solution: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Prune paths </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that lead to nodes with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no/few calibration instances.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2000" dirty="0">
              <a:solidFill>
                <a:prstClr val="black"/>
              </a:solidFill>
              <a:latin typeface="Garamond" panose="02020404030301010803" pitchFamily="18" charset="0"/>
            </a:endParaRPr>
          </a:p>
        </p:txBody>
      </p:sp>
      <p:pic>
        <p:nvPicPr>
          <p:cNvPr id="5" name="Picture 4">
            <a:extLst>
              <a:ext uri="{FF2B5EF4-FFF2-40B4-BE49-F238E27FC236}">
                <a16:creationId xmlns:a16="http://schemas.microsoft.com/office/drawing/2014/main" id="{7000DABD-3AC4-4BBE-8C4E-EC7BAD7FDC26}"/>
              </a:ext>
            </a:extLst>
          </p:cNvPr>
          <p:cNvPicPr>
            <a:picLocks noChangeAspect="1"/>
          </p:cNvPicPr>
          <p:nvPr/>
        </p:nvPicPr>
        <p:blipFill>
          <a:blip r:embed="rId3"/>
          <a:stretch>
            <a:fillRect/>
          </a:stretch>
        </p:blipFill>
        <p:spPr>
          <a:xfrm>
            <a:off x="7838621" y="1414009"/>
            <a:ext cx="2539093" cy="3964052"/>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0" name="Title 1">
            <a:extLst>
              <a:ext uri="{FF2B5EF4-FFF2-40B4-BE49-F238E27FC236}">
                <a16:creationId xmlns:a16="http://schemas.microsoft.com/office/drawing/2014/main" id="{961E6B88-AA47-449C-8563-DB36840AC4A1}"/>
              </a:ext>
            </a:extLst>
          </p:cNvPr>
          <p:cNvSpPr txBox="1">
            <a:spLocks/>
          </p:cNvSpPr>
          <p:nvPr/>
        </p:nvSpPr>
        <p:spPr>
          <a:xfrm>
            <a:off x="1250490" y="5101771"/>
            <a:ext cx="4845510" cy="1415143"/>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sp>
        <p:nvSpPr>
          <p:cNvPr id="11" name="TextBox 10">
            <a:extLst>
              <a:ext uri="{FF2B5EF4-FFF2-40B4-BE49-F238E27FC236}">
                <a16:creationId xmlns:a16="http://schemas.microsoft.com/office/drawing/2014/main" id="{0D009590-4358-44F6-BCDC-4D8E2869C1EC}"/>
              </a:ext>
            </a:extLst>
          </p:cNvPr>
          <p:cNvSpPr txBox="1"/>
          <p:nvPr/>
        </p:nvSpPr>
        <p:spPr>
          <a:xfrm>
            <a:off x="6937829" y="5617028"/>
            <a:ext cx="429622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Leaf node with no calibration set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Pruning Process</a:t>
            </a:r>
          </a:p>
        </p:txBody>
      </p:sp>
      <p:pic>
        <p:nvPicPr>
          <p:cNvPr id="4" name="Picture 3">
            <a:extLst>
              <a:ext uri="{FF2B5EF4-FFF2-40B4-BE49-F238E27FC236}">
                <a16:creationId xmlns:a16="http://schemas.microsoft.com/office/drawing/2014/main" id="{9D31A135-0333-40AE-B711-7F5F9711A1E0}"/>
              </a:ext>
            </a:extLst>
          </p:cNvPr>
          <p:cNvPicPr>
            <a:picLocks noChangeAspect="1"/>
          </p:cNvPicPr>
          <p:nvPr/>
        </p:nvPicPr>
        <p:blipFill>
          <a:blip r:embed="rId3"/>
          <a:stretch>
            <a:fillRect/>
          </a:stretch>
        </p:blipFill>
        <p:spPr>
          <a:xfrm>
            <a:off x="2789577" y="1832883"/>
            <a:ext cx="6612845" cy="4506646"/>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4925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Pruning Process</a:t>
            </a:r>
          </a:p>
        </p:txBody>
      </p:sp>
      <p:pic>
        <p:nvPicPr>
          <p:cNvPr id="5" name="Picture 4">
            <a:extLst>
              <a:ext uri="{FF2B5EF4-FFF2-40B4-BE49-F238E27FC236}">
                <a16:creationId xmlns:a16="http://schemas.microsoft.com/office/drawing/2014/main" id="{E65357E2-3377-4362-BCEA-F5A76D22BC33}"/>
              </a:ext>
            </a:extLst>
          </p:cNvPr>
          <p:cNvPicPr>
            <a:picLocks noChangeAspect="1"/>
          </p:cNvPicPr>
          <p:nvPr/>
        </p:nvPicPr>
        <p:blipFill>
          <a:blip r:embed="rId3"/>
          <a:stretch>
            <a:fillRect/>
          </a:stretch>
        </p:blipFill>
        <p:spPr>
          <a:xfrm>
            <a:off x="2640196" y="1872343"/>
            <a:ext cx="6911608" cy="441393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0439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Experimental Settings</a:t>
            </a:r>
          </a:p>
        </p:txBody>
      </p:sp>
    </p:spTree>
    <p:extLst>
      <p:ext uri="{BB962C8B-B14F-4D97-AF65-F5344CB8AC3E}">
        <p14:creationId xmlns:p14="http://schemas.microsoft.com/office/powerpoint/2010/main" val="350923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Introduction</a:t>
            </a:r>
          </a:p>
        </p:txBody>
      </p:sp>
    </p:spTree>
    <p:extLst>
      <p:ext uri="{BB962C8B-B14F-4D97-AF65-F5344CB8AC3E}">
        <p14:creationId xmlns:p14="http://schemas.microsoft.com/office/powerpoint/2010/main" val="425184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a:latin typeface="Garamond" panose="02020404030301010803" pitchFamily="18" charset="0"/>
              </a:rPr>
              <a:t>Datasets</a:t>
            </a:r>
            <a:endParaRPr lang="en-US" sz="3800" b="1" dirty="0">
              <a:latin typeface="Garamond" panose="02020404030301010803" pitchFamily="18" charset="0"/>
            </a:endParaRPr>
          </a:p>
        </p:txBody>
      </p:sp>
      <p:graphicFrame>
        <p:nvGraphicFramePr>
          <p:cNvPr id="3" name="Table 2">
            <a:extLst>
              <a:ext uri="{FF2B5EF4-FFF2-40B4-BE49-F238E27FC236}">
                <a16:creationId xmlns:a16="http://schemas.microsoft.com/office/drawing/2014/main" id="{50589843-D8B4-459F-A3E5-298FD1B9228B}"/>
              </a:ext>
            </a:extLst>
          </p:cNvPr>
          <p:cNvGraphicFramePr>
            <a:graphicFrameLocks noGrp="1"/>
          </p:cNvGraphicFramePr>
          <p:nvPr>
            <p:extLst>
              <p:ext uri="{D42A27DB-BD31-4B8C-83A1-F6EECF244321}">
                <p14:modId xmlns:p14="http://schemas.microsoft.com/office/powerpoint/2010/main" val="2835305294"/>
              </p:ext>
            </p:extLst>
          </p:nvPr>
        </p:nvGraphicFramePr>
        <p:xfrm>
          <a:off x="1710128" y="1903749"/>
          <a:ext cx="8771744" cy="4212236"/>
        </p:xfrm>
        <a:graphic>
          <a:graphicData uri="http://schemas.openxmlformats.org/drawingml/2006/table">
            <a:tbl>
              <a:tblPr firstRow="1" firstCol="1" bandRow="1">
                <a:tableStyleId>{5C22544A-7EE6-4342-B048-85BDC9FD1C3A}</a:tableStyleId>
              </a:tblPr>
              <a:tblGrid>
                <a:gridCol w="2192936">
                  <a:extLst>
                    <a:ext uri="{9D8B030D-6E8A-4147-A177-3AD203B41FA5}">
                      <a16:colId xmlns:a16="http://schemas.microsoft.com/office/drawing/2014/main" val="419207517"/>
                    </a:ext>
                  </a:extLst>
                </a:gridCol>
                <a:gridCol w="2192936">
                  <a:extLst>
                    <a:ext uri="{9D8B030D-6E8A-4147-A177-3AD203B41FA5}">
                      <a16:colId xmlns:a16="http://schemas.microsoft.com/office/drawing/2014/main" val="558241687"/>
                    </a:ext>
                  </a:extLst>
                </a:gridCol>
                <a:gridCol w="2192936">
                  <a:extLst>
                    <a:ext uri="{9D8B030D-6E8A-4147-A177-3AD203B41FA5}">
                      <a16:colId xmlns:a16="http://schemas.microsoft.com/office/drawing/2014/main" val="1280265699"/>
                    </a:ext>
                  </a:extLst>
                </a:gridCol>
                <a:gridCol w="2192936">
                  <a:extLst>
                    <a:ext uri="{9D8B030D-6E8A-4147-A177-3AD203B41FA5}">
                      <a16:colId xmlns:a16="http://schemas.microsoft.com/office/drawing/2014/main" val="4102259479"/>
                    </a:ext>
                  </a:extLst>
                </a:gridCol>
              </a:tblGrid>
              <a:tr h="598194">
                <a:tc gridSpan="4">
                  <a:txBody>
                    <a:bodyPr/>
                    <a:lstStyle/>
                    <a:p>
                      <a:pPr marL="0" marR="0" algn="ctr">
                        <a:lnSpc>
                          <a:spcPct val="107000"/>
                        </a:lnSpc>
                        <a:spcBef>
                          <a:spcPts val="0"/>
                        </a:spcBef>
                        <a:spcAft>
                          <a:spcPts val="0"/>
                        </a:spcAft>
                      </a:pPr>
                      <a:r>
                        <a:rPr lang="en-US" sz="2400" dirty="0">
                          <a:effectLst/>
                        </a:rPr>
                        <a:t>Dataset Characteristics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8790323"/>
                  </a:ext>
                </a:extLst>
              </a:tr>
              <a:tr h="598194">
                <a:tc>
                  <a:txBody>
                    <a:bodyPr/>
                    <a:lstStyle/>
                    <a:p>
                      <a:pPr marL="0" marR="0" algn="ctr">
                        <a:lnSpc>
                          <a:spcPct val="107000"/>
                        </a:lnSpc>
                        <a:spcBef>
                          <a:spcPts val="0"/>
                        </a:spcBef>
                        <a:spcAft>
                          <a:spcPts val="0"/>
                        </a:spcAft>
                      </a:pPr>
                      <a:r>
                        <a:rPr lang="en-US" sz="2400" dirty="0">
                          <a:solidFill>
                            <a:schemeClr val="tx1"/>
                          </a:solidFill>
                          <a:effectLst/>
                        </a:rPr>
                        <a:t>Datasets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b="1" dirty="0">
                          <a:solidFill>
                            <a:schemeClr val="tx1"/>
                          </a:solidFill>
                          <a:effectLst/>
                        </a:rPr>
                        <a:t>Instances</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b="1" dirty="0">
                          <a:solidFill>
                            <a:schemeClr val="tx1"/>
                          </a:solidFill>
                          <a:effectLst/>
                        </a:rPr>
                        <a:t>Attributes</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b="1" dirty="0">
                          <a:solidFill>
                            <a:schemeClr val="tx1"/>
                          </a:solidFill>
                          <a:effectLst/>
                        </a:rPr>
                        <a:t>Classes</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extLst>
                  <a:ext uri="{0D108BD9-81ED-4DB2-BD59-A6C34878D82A}">
                    <a16:rowId xmlns:a16="http://schemas.microsoft.com/office/drawing/2014/main" val="990271363"/>
                  </a:ext>
                </a:extLst>
              </a:tr>
              <a:tr h="598194">
                <a:tc>
                  <a:txBody>
                    <a:bodyPr/>
                    <a:lstStyle/>
                    <a:p>
                      <a:pPr marL="0" marR="0" algn="ctr">
                        <a:lnSpc>
                          <a:spcPct val="107000"/>
                        </a:lnSpc>
                        <a:spcBef>
                          <a:spcPts val="0"/>
                        </a:spcBef>
                        <a:spcAft>
                          <a:spcPts val="0"/>
                        </a:spcAft>
                      </a:pPr>
                      <a:r>
                        <a:rPr lang="en-US" sz="2400" b="0" dirty="0">
                          <a:solidFill>
                            <a:schemeClr val="tx1"/>
                          </a:solidFill>
                          <a:effectLst/>
                        </a:rPr>
                        <a:t>Heart Disease</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dirty="0">
                          <a:effectLst/>
                        </a:rPr>
                        <a:t>920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873297992"/>
                  </a:ext>
                </a:extLst>
              </a:tr>
              <a:tr h="623072">
                <a:tc>
                  <a:txBody>
                    <a:bodyPr/>
                    <a:lstStyle/>
                    <a:p>
                      <a:pPr marL="0" marR="0" algn="ctr">
                        <a:lnSpc>
                          <a:spcPct val="107000"/>
                        </a:lnSpc>
                        <a:spcBef>
                          <a:spcPts val="0"/>
                        </a:spcBef>
                        <a:spcAft>
                          <a:spcPts val="0"/>
                        </a:spcAft>
                      </a:pPr>
                      <a:r>
                        <a:rPr lang="en-US" sz="2400" b="0" dirty="0">
                          <a:solidFill>
                            <a:schemeClr val="tx1"/>
                          </a:solidFill>
                          <a:effectLst/>
                        </a:rPr>
                        <a:t>Iris</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dirty="0">
                          <a:effectLst/>
                        </a:rPr>
                        <a:t>150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2400" dirty="0">
                          <a:effectLst/>
                        </a:rPr>
                        <a:t>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2400" dirty="0">
                          <a:effectLst/>
                        </a:rPr>
                        <a:t>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200346186"/>
                  </a:ext>
                </a:extLst>
              </a:tr>
              <a:tr h="598194">
                <a:tc>
                  <a:txBody>
                    <a:bodyPr/>
                    <a:lstStyle/>
                    <a:p>
                      <a:pPr marL="0" marR="0" algn="ctr">
                        <a:lnSpc>
                          <a:spcPct val="107000"/>
                        </a:lnSpc>
                        <a:spcBef>
                          <a:spcPts val="0"/>
                        </a:spcBef>
                        <a:spcAft>
                          <a:spcPts val="0"/>
                        </a:spcAft>
                      </a:pPr>
                      <a:r>
                        <a:rPr lang="en-US" sz="2400" b="0" dirty="0">
                          <a:solidFill>
                            <a:schemeClr val="tx1"/>
                          </a:solidFill>
                          <a:effectLst/>
                        </a:rPr>
                        <a:t>Census Income</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dirty="0">
                          <a:effectLst/>
                        </a:rPr>
                        <a:t>32565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12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1140073455"/>
                  </a:ext>
                </a:extLst>
              </a:tr>
              <a:tr h="598194">
                <a:tc>
                  <a:txBody>
                    <a:bodyPr/>
                    <a:lstStyle/>
                    <a:p>
                      <a:pPr marL="0" marR="0" algn="ctr">
                        <a:lnSpc>
                          <a:spcPct val="107000"/>
                        </a:lnSpc>
                        <a:spcBef>
                          <a:spcPts val="0"/>
                        </a:spcBef>
                        <a:spcAft>
                          <a:spcPts val="0"/>
                        </a:spcAft>
                      </a:pPr>
                      <a:r>
                        <a:rPr lang="en-US" sz="2400" b="0" dirty="0">
                          <a:solidFill>
                            <a:schemeClr val="tx1"/>
                          </a:solidFill>
                          <a:effectLst/>
                        </a:rPr>
                        <a:t>Red Wine</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dirty="0">
                          <a:effectLst/>
                        </a:rPr>
                        <a:t>1600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2400" dirty="0">
                          <a:effectLst/>
                        </a:rPr>
                        <a:t>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24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69432244"/>
                  </a:ext>
                </a:extLst>
              </a:tr>
              <a:tr h="598194">
                <a:tc>
                  <a:txBody>
                    <a:bodyPr/>
                    <a:lstStyle/>
                    <a:p>
                      <a:pPr marL="0" marR="0" algn="ctr">
                        <a:lnSpc>
                          <a:spcPct val="107000"/>
                        </a:lnSpc>
                        <a:spcBef>
                          <a:spcPts val="0"/>
                        </a:spcBef>
                        <a:spcAft>
                          <a:spcPts val="0"/>
                        </a:spcAft>
                      </a:pPr>
                      <a:r>
                        <a:rPr lang="en-US" sz="2400" b="0" dirty="0">
                          <a:solidFill>
                            <a:schemeClr val="tx1"/>
                          </a:solidFill>
                          <a:effectLst/>
                        </a:rPr>
                        <a:t>Postures</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marL="0" marR="0" algn="ctr">
                        <a:lnSpc>
                          <a:spcPct val="107000"/>
                        </a:lnSpc>
                        <a:spcBef>
                          <a:spcPts val="0"/>
                        </a:spcBef>
                        <a:spcAft>
                          <a:spcPts val="0"/>
                        </a:spcAft>
                      </a:pPr>
                      <a:r>
                        <a:rPr lang="en-US" sz="2400" dirty="0">
                          <a:effectLst/>
                        </a:rPr>
                        <a:t>74975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15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2400" dirty="0">
                          <a:effectLst/>
                        </a:rPr>
                        <a:t>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212874130"/>
                  </a:ext>
                </a:extLst>
              </a:tr>
            </a:tbl>
          </a:graphicData>
        </a:graphic>
      </p:graphicFrame>
    </p:spTree>
    <p:extLst>
      <p:ext uri="{BB962C8B-B14F-4D97-AF65-F5344CB8AC3E}">
        <p14:creationId xmlns:p14="http://schemas.microsoft.com/office/powerpoint/2010/main" val="3501754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Dataset Split </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10118360" cy="3846286"/>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In our experiments, we randomized the datasets and performed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 kinds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splits:</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R="0" lvl="0" algn="l" defTabSz="914400" rtl="0" eaLnBrk="1" fontAlgn="auto" latinLnBrk="0" hangingPunct="1">
              <a:lnSpc>
                <a:spcPct val="150000"/>
              </a:lnSpc>
              <a:spcBef>
                <a:spcPct val="0"/>
              </a:spcBef>
              <a:spcAft>
                <a:spcPts val="0"/>
              </a:spcAft>
              <a:buClrTx/>
              <a:buSzTx/>
              <a:tabLst/>
              <a:defRPr/>
            </a:pPr>
            <a:r>
              <a:rPr lang="en-US" sz="2400" b="1" dirty="0">
                <a:solidFill>
                  <a:prstClr val="black"/>
                </a:solidFill>
                <a:latin typeface="Garamond" panose="02020404030301010803" pitchFamily="18" charset="0"/>
              </a:rPr>
              <a:t>1.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Holdout Method </a:t>
            </a:r>
          </a:p>
          <a:p>
            <a:pPr marL="2171700" lvl="4" indent="-342900">
              <a:lnSpc>
                <a:spcPct val="150000"/>
              </a:lnSpc>
              <a:spcBef>
                <a:spcPct val="0"/>
              </a:spcBef>
              <a:buFont typeface="Arial" panose="020B0604020202020204" pitchFamily="34" charset="0"/>
              <a:buChar char="•"/>
              <a:defRPr/>
            </a:pPr>
            <a:r>
              <a:rPr kumimoji="0" lang="en-US" sz="100" b="1"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sdds</a:t>
            </a:r>
            <a:endParaRPr kumimoji="0" lang="en-US" sz="1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800100" lvl="1" indent="-342900">
              <a:lnSpc>
                <a:spcPct val="150000"/>
              </a:lnSpc>
              <a:spcBef>
                <a:spcPct val="0"/>
              </a:spcBef>
              <a:buFont typeface="Arial" panose="020B0604020202020204" pitchFamily="34" charset="0"/>
              <a:buChar char="•"/>
              <a:defRPr/>
            </a:pPr>
            <a:endParaRPr kumimoji="0" lang="en-US" sz="1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Courier New" panose="02070309020205020404" pitchFamily="49" charset="0"/>
              <a:buChar char="o"/>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Proper Training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60%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Proper Calibration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20% </a:t>
            </a:r>
            <a:r>
              <a:rPr kumimoji="0" lang="en-US" sz="22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Test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20% (60-20-20)</a:t>
            </a:r>
          </a:p>
          <a:p>
            <a:pPr marL="342900" indent="-342900" algn="l">
              <a:lnSpc>
                <a:spcPct val="150000"/>
              </a:lnSpc>
              <a:buFont typeface="Courier New" panose="02070309020205020404" pitchFamily="49" charset="0"/>
              <a:buChar char="o"/>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Proper Training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40%</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Proper Calibration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40% </a:t>
            </a:r>
            <a:r>
              <a:rPr kumimoji="0" lang="en-US" sz="22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Test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20% (40-40-20)</a:t>
            </a:r>
          </a:p>
          <a:p>
            <a:pPr marL="342900" indent="-342900" algn="l">
              <a:lnSpc>
                <a:spcPct val="150000"/>
              </a:lnSpc>
              <a:buFont typeface="Courier New" panose="02070309020205020404" pitchFamily="49" charset="0"/>
              <a:buChar char="o"/>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Proper Training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20%</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Proper Calibration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60% </a:t>
            </a:r>
            <a:r>
              <a:rPr kumimoji="0" lang="en-US" sz="22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Test Set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20% (20-60-20)</a:t>
            </a:r>
          </a:p>
          <a:p>
            <a:pPr marR="0" lvl="0" algn="l" defTabSz="914400" rtl="0" eaLnBrk="1" fontAlgn="auto" latinLnBrk="0" hangingPunct="1">
              <a:lnSpc>
                <a:spcPct val="150000"/>
              </a:lnSpc>
              <a:spcBef>
                <a:spcPct val="0"/>
              </a:spcBef>
              <a:spcAft>
                <a:spcPts val="0"/>
              </a:spcAft>
              <a:buClrTx/>
              <a:buSzTx/>
              <a:tabLst/>
              <a:defRPr/>
            </a:pPr>
            <a:endParaRPr kumimoji="0" lang="en-US" sz="1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R="0" lvl="0" algn="l" defTabSz="914400" rtl="0" eaLnBrk="1" fontAlgn="auto" latinLnBrk="0" hangingPunct="1">
              <a:lnSpc>
                <a:spcPct val="150000"/>
              </a:lnSpc>
              <a:spcBef>
                <a:spcPct val="0"/>
              </a:spcBef>
              <a:spcAft>
                <a:spcPts val="0"/>
              </a:spcAft>
              <a:buClrTx/>
              <a:buSzTx/>
              <a:tabLst/>
              <a:defRPr/>
            </a:pPr>
            <a:r>
              <a:rPr lang="en-US" sz="2400" b="1" dirty="0">
                <a:solidFill>
                  <a:prstClr val="black"/>
                </a:solidFill>
                <a:latin typeface="Garamond" panose="02020404030301010803" pitchFamily="18" charset="0"/>
              </a:rPr>
              <a:t>2.  K-fold Cross Validation</a:t>
            </a:r>
            <a:endPar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spTree>
    <p:extLst>
      <p:ext uri="{BB962C8B-B14F-4D97-AF65-F5344CB8AC3E}">
        <p14:creationId xmlns:p14="http://schemas.microsoft.com/office/powerpoint/2010/main" val="51885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Experiment Parameters</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5" y="1886857"/>
            <a:ext cx="9163510" cy="4383314"/>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Normally</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600" b="0"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ReDT</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trees are developed like regular Decision Trees. </a:t>
            </a:r>
          </a:p>
          <a:p>
            <a:pPr marR="0" lvl="0" algn="l" defTabSz="914400" rtl="0" eaLnBrk="1" fontAlgn="auto" latinLnBrk="0" hangingPunct="1">
              <a:lnSpc>
                <a:spcPct val="150000"/>
              </a:lnSpc>
              <a:spcBef>
                <a:spcPct val="0"/>
              </a:spcBef>
              <a:spcAft>
                <a:spcPts val="0"/>
              </a:spcAft>
              <a:buClrTx/>
              <a:buSzTx/>
              <a:tabLst/>
              <a:defRPr/>
            </a:pPr>
            <a:r>
              <a:rPr lang="en-US" sz="2600" b="1" dirty="0">
                <a:solidFill>
                  <a:prstClr val="black"/>
                </a:solidFill>
                <a:latin typeface="Garamond" panose="02020404030301010803" pitchFamily="18" charset="0"/>
              </a:rPr>
              <a:t>High depth </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and </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many leaf nodes</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based on the dataset.</a:t>
            </a:r>
          </a:p>
          <a:p>
            <a:pPr marR="0" lvl="0" algn="l" defTabSz="914400" rtl="0" eaLnBrk="1" fontAlgn="auto" latinLnBrk="0" hangingPunct="1">
              <a:lnSpc>
                <a:spcPct val="150000"/>
              </a:lnSpc>
              <a:spcBef>
                <a:spcPct val="0"/>
              </a:spcBef>
              <a:spcAft>
                <a:spcPts val="0"/>
              </a:spcAft>
              <a:buClrTx/>
              <a:buSzTx/>
              <a:tabLst/>
              <a:defRPr/>
            </a:pPr>
            <a:endPar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R="0" lvl="0" algn="l" defTabSz="914400" rtl="0" eaLnBrk="1" fontAlgn="auto" latinLnBrk="0" hangingPunct="1">
              <a:lnSpc>
                <a:spcPct val="150000"/>
              </a:lnSpc>
              <a:spcBef>
                <a:spcPct val="0"/>
              </a:spcBef>
              <a:spcAft>
                <a:spcPts val="0"/>
              </a:spcAft>
              <a:buClrTx/>
              <a:buSzTx/>
              <a:tabLst/>
              <a:defRPr/>
            </a:pPr>
            <a:r>
              <a:rPr lang="en-US" sz="2600" b="1" dirty="0">
                <a:solidFill>
                  <a:prstClr val="black"/>
                </a:solidFill>
                <a:latin typeface="Garamond" panose="02020404030301010803" pitchFamily="18" charset="0"/>
              </a:rPr>
              <a:t>For demonstration purposes</a:t>
            </a:r>
            <a:r>
              <a:rPr lang="en-US" sz="2600" dirty="0">
                <a:solidFill>
                  <a:prstClr val="black"/>
                </a:solidFill>
                <a:latin typeface="Garamond" panose="02020404030301010803" pitchFamily="18" charset="0"/>
              </a:rPr>
              <a:t>, we restrict our </a:t>
            </a:r>
            <a:r>
              <a:rPr lang="en-US" sz="2600" dirty="0" err="1">
                <a:solidFill>
                  <a:prstClr val="black"/>
                </a:solidFill>
                <a:latin typeface="Garamond" panose="02020404030301010803" pitchFamily="18" charset="0"/>
              </a:rPr>
              <a:t>ReDT</a:t>
            </a:r>
            <a:r>
              <a:rPr lang="en-US" sz="2600" dirty="0">
                <a:solidFill>
                  <a:prstClr val="black"/>
                </a:solidFill>
                <a:latin typeface="Garamond" panose="02020404030301010803" pitchFamily="18" charset="0"/>
              </a:rPr>
              <a:t> trees to only </a:t>
            </a:r>
            <a:r>
              <a:rPr lang="en-US" sz="2600" b="1" dirty="0">
                <a:solidFill>
                  <a:prstClr val="black"/>
                </a:solidFill>
                <a:latin typeface="Garamond" panose="02020404030301010803" pitchFamily="18" charset="0"/>
              </a:rPr>
              <a:t>3 leaf nodes</a:t>
            </a:r>
            <a:r>
              <a:rPr lang="en-US" sz="2600" dirty="0">
                <a:solidFill>
                  <a:prstClr val="black"/>
                </a:solidFill>
                <a:latin typeface="Garamond" panose="02020404030301010803" pitchFamily="18" charset="0"/>
              </a:rPr>
              <a:t>.</a:t>
            </a:r>
          </a:p>
          <a:p>
            <a:pPr marR="0" lvl="0" algn="l" defTabSz="914400" rtl="0" eaLnBrk="1" fontAlgn="auto" latinLnBrk="0" hangingPunct="1">
              <a:lnSpc>
                <a:spcPct val="150000"/>
              </a:lnSpc>
              <a:spcBef>
                <a:spcPct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Easier to </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compare</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lang="en-US" sz="2600" dirty="0">
                <a:solidFill>
                  <a:prstClr val="black"/>
                </a:solidFill>
                <a:latin typeface="Garamond" panose="02020404030301010803" pitchFamily="18" charset="0"/>
              </a:rPr>
              <a:t>and spot </a:t>
            </a:r>
            <a:r>
              <a:rPr lang="en-US" sz="2600" b="1" dirty="0">
                <a:solidFill>
                  <a:prstClr val="black"/>
                </a:solidFill>
                <a:latin typeface="Garamond" panose="02020404030301010803" pitchFamily="18" charset="0"/>
              </a:rPr>
              <a:t>patterns </a:t>
            </a:r>
            <a:r>
              <a:rPr lang="en-US" sz="2600" dirty="0">
                <a:solidFill>
                  <a:prstClr val="black"/>
                </a:solidFill>
                <a:latin typeface="Garamond" panose="02020404030301010803" pitchFamily="18" charset="0"/>
              </a:rPr>
              <a:t>between leaf I.C.P.s.</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p>
        </p:txBody>
      </p:sp>
    </p:spTree>
    <p:extLst>
      <p:ext uri="{BB962C8B-B14F-4D97-AF65-F5344CB8AC3E}">
        <p14:creationId xmlns:p14="http://schemas.microsoft.com/office/powerpoint/2010/main" val="326178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Metrics – Validity </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10118360" cy="4281714"/>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To test the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validity</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of a conformal set predictor we use the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error rate e. </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error rate e</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for a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is defined as the proportion of test instances whose predicted prediction-sets</a:t>
            </a:r>
            <a:r>
              <a:rPr kumimoji="0" lang="el-GR"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do not contain the correct class. </a:t>
            </a:r>
            <a:endParaRPr kumimoji="0" lang="el-GR"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l-GR" sz="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To test the I.C.P. validity, we need to show that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for any 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[0, 1] </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we have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 ≤ </a:t>
            </a:r>
            <a:r>
              <a:rPr kumimoji="0" lang="el-GR"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r>
              <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endPar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9" name="Picture 8">
            <a:extLst>
              <a:ext uri="{FF2B5EF4-FFF2-40B4-BE49-F238E27FC236}">
                <a16:creationId xmlns:a16="http://schemas.microsoft.com/office/drawing/2014/main" id="{1A9C6CCC-347C-4894-8EAE-EC52D2046284}"/>
              </a:ext>
            </a:extLst>
          </p:cNvPr>
          <p:cNvPicPr>
            <a:picLocks noChangeAspect="1"/>
          </p:cNvPicPr>
          <p:nvPr/>
        </p:nvPicPr>
        <p:blipFill>
          <a:blip r:embed="rId3"/>
          <a:stretch>
            <a:fillRect/>
          </a:stretch>
        </p:blipFill>
        <p:spPr>
          <a:xfrm>
            <a:off x="3586181" y="4427721"/>
            <a:ext cx="5019637" cy="1458057"/>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B7E781E-753D-4FA3-99AB-FF811B346652}"/>
              </a:ext>
            </a:extLst>
          </p:cNvPr>
          <p:cNvSpPr txBox="1"/>
          <p:nvPr/>
        </p:nvSpPr>
        <p:spPr>
          <a:xfrm>
            <a:off x="3363388" y="6005915"/>
            <a:ext cx="546522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Validity example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35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Metrics – Information Efficiency </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10118360" cy="4281714"/>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To test the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informational efficiency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 conformal set predictor, for a given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significance level </a:t>
            </a:r>
            <a:r>
              <a:rPr kumimoji="0" lang="el-GR"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we employ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three main metrics</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The rate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a:t>
            </a:r>
            <a:r>
              <a:rPr kumimoji="0" lang="en-US" sz="22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e</a:t>
            </a:r>
            <a:r>
              <a:rPr kumimoji="0" lang="en-US" sz="2200" b="0"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empty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prediction sets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The rate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a:t>
            </a:r>
            <a:r>
              <a:rPr kumimoji="0" lang="en-US" sz="22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s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singleton</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prediction sets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The rate</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r</a:t>
            </a:r>
            <a:r>
              <a:rPr kumimoji="0" lang="en-US" sz="22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m</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multiple</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prediction sets.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We need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both</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validity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and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information efficiency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Prediction sets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as small as possible</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but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NOT empty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p>
        </p:txBody>
      </p:sp>
    </p:spTree>
    <p:extLst>
      <p:ext uri="{BB962C8B-B14F-4D97-AF65-F5344CB8AC3E}">
        <p14:creationId xmlns:p14="http://schemas.microsoft.com/office/powerpoint/2010/main" val="310741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Results</a:t>
            </a:r>
          </a:p>
        </p:txBody>
      </p:sp>
    </p:spTree>
    <p:extLst>
      <p:ext uri="{BB962C8B-B14F-4D97-AF65-F5344CB8AC3E}">
        <p14:creationId xmlns:p14="http://schemas.microsoft.com/office/powerpoint/2010/main" val="655588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5065485" y="6046044"/>
            <a:ext cx="653142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Plots for validity and information efficiency (leaf nodes)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F913A94A-8599-4933-BCE6-206530A65FCC}"/>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Iris Dataset</a:t>
            </a:r>
          </a:p>
        </p:txBody>
      </p:sp>
      <p:sp>
        <p:nvSpPr>
          <p:cNvPr id="9" name="Title 1">
            <a:extLst>
              <a:ext uri="{FF2B5EF4-FFF2-40B4-BE49-F238E27FC236}">
                <a16:creationId xmlns:a16="http://schemas.microsoft.com/office/drawing/2014/main" id="{5747DE47-F272-4E14-917B-2289691F8C84}"/>
              </a:ext>
            </a:extLst>
          </p:cNvPr>
          <p:cNvSpPr txBox="1">
            <a:spLocks/>
          </p:cNvSpPr>
          <p:nvPr/>
        </p:nvSpPr>
        <p:spPr>
          <a:xfrm>
            <a:off x="1201505" y="1649185"/>
            <a:ext cx="3951066" cy="4679043"/>
          </a:xfrm>
          <a:prstGeom prst="rect">
            <a:avLst/>
          </a:prstGeom>
        </p:spPr>
        <p:txBody>
          <a:bodyPr vert="horz" lIns="91440" tIns="45720" rIns="91440" bIns="45720" rtlCol="0" anchor="t"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lang="en-US" sz="2600" b="1" dirty="0">
                <a:solidFill>
                  <a:prstClr val="black"/>
                </a:solidFill>
                <a:latin typeface="Garamond" panose="02020404030301010803" pitchFamily="18" charset="0"/>
              </a:rPr>
              <a:t>1</a:t>
            </a:r>
            <a:r>
              <a:rPr lang="en-US" sz="2600" b="1" baseline="30000" dirty="0">
                <a:solidFill>
                  <a:prstClr val="black"/>
                </a:solidFill>
                <a:latin typeface="Garamond" panose="02020404030301010803" pitchFamily="18" charset="0"/>
              </a:rPr>
              <a:t>st</a:t>
            </a:r>
            <a:r>
              <a:rPr lang="en-US" sz="2600" b="1" dirty="0">
                <a:solidFill>
                  <a:prstClr val="black"/>
                </a:solidFill>
                <a:latin typeface="Garamond" panose="02020404030301010803" pitchFamily="18" charset="0"/>
              </a:rPr>
              <a:t> column:</a:t>
            </a:r>
          </a:p>
          <a:p>
            <a:pPr marR="0" lvl="0" algn="l" defTabSz="914400" rtl="0" eaLnBrk="1" fontAlgn="auto" latinLnBrk="0" hangingPunct="1">
              <a:lnSpc>
                <a:spcPct val="150000"/>
              </a:lnSpc>
              <a:spcBef>
                <a:spcPct val="0"/>
              </a:spcBef>
              <a:spcAft>
                <a:spcPts val="0"/>
              </a:spcAft>
              <a:buClrTx/>
              <a:buSzTx/>
              <a:tabLst/>
              <a:defRPr/>
            </a:pPr>
            <a:r>
              <a:rPr lang="en-US" sz="2000" dirty="0">
                <a:solidFill>
                  <a:prstClr val="black"/>
                </a:solidFill>
                <a:latin typeface="Garamond" panose="02020404030301010803" pitchFamily="18" charset="0"/>
              </a:rPr>
              <a:t>Error rate </a:t>
            </a:r>
            <a:r>
              <a:rPr lang="en-US" sz="2000" b="1" dirty="0">
                <a:solidFill>
                  <a:prstClr val="black"/>
                </a:solidFill>
                <a:latin typeface="Garamond" panose="02020404030301010803" pitchFamily="18" charset="0"/>
              </a:rPr>
              <a:t>e</a:t>
            </a:r>
            <a:r>
              <a:rPr lang="en-US" sz="2000" dirty="0">
                <a:solidFill>
                  <a:prstClr val="black"/>
                </a:solidFill>
                <a:latin typeface="Garamond" panose="02020404030301010803" pitchFamily="18" charset="0"/>
              </a:rPr>
              <a:t> / Significance level </a:t>
            </a:r>
            <a:r>
              <a:rPr lang="en-US" sz="2000" b="1" dirty="0">
                <a:solidFill>
                  <a:prstClr val="black"/>
                </a:solidFill>
                <a:latin typeface="Garamond" panose="02020404030301010803" pitchFamily="18" charset="0"/>
              </a:rPr>
              <a:t>ε</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2600" b="1" dirty="0">
                <a:solidFill>
                  <a:prstClr val="black"/>
                </a:solidFill>
                <a:latin typeface="Garamond" panose="02020404030301010803" pitchFamily="18" charset="0"/>
              </a:rPr>
              <a:t>2</a:t>
            </a:r>
            <a:r>
              <a:rPr lang="en-US" sz="2600" b="1" baseline="30000" dirty="0">
                <a:solidFill>
                  <a:prstClr val="black"/>
                </a:solidFill>
                <a:latin typeface="Garamond" panose="02020404030301010803" pitchFamily="18" charset="0"/>
              </a:rPr>
              <a:t>nd</a:t>
            </a:r>
            <a:r>
              <a:rPr lang="en-US" sz="2600" b="1" dirty="0">
                <a:solidFill>
                  <a:prstClr val="black"/>
                </a:solidFill>
                <a:latin typeface="Garamond" panose="02020404030301010803" pitchFamily="18" charset="0"/>
              </a:rPr>
              <a:t> </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column: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Mean prediction sets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size</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2600" b="1" dirty="0">
                <a:solidFill>
                  <a:prstClr val="black"/>
                </a:solidFill>
                <a:latin typeface="Garamond" panose="02020404030301010803" pitchFamily="18" charset="0"/>
              </a:rPr>
              <a:t>3</a:t>
            </a:r>
            <a:r>
              <a:rPr lang="en-US" sz="2600" b="1" baseline="30000" dirty="0">
                <a:solidFill>
                  <a:prstClr val="black"/>
                </a:solidFill>
                <a:latin typeface="Garamond" panose="02020404030301010803" pitchFamily="18" charset="0"/>
              </a:rPr>
              <a:t>rd</a:t>
            </a:r>
            <a:r>
              <a:rPr lang="en-US" sz="2600" b="1" dirty="0">
                <a:solidFill>
                  <a:prstClr val="black"/>
                </a:solidFill>
                <a:latin typeface="Garamond" panose="02020404030301010803" pitchFamily="18" charset="0"/>
              </a:rPr>
              <a:t> column:</a:t>
            </a:r>
            <a:endParaRPr lang="el-GR" sz="2600" b="1" dirty="0">
              <a:solidFill>
                <a:prstClr val="black"/>
              </a:solidFill>
              <a:latin typeface="Garamond" panose="02020404030301010803" pitchFamily="18" charset="0"/>
            </a:endParaRPr>
          </a:p>
          <a:p>
            <a:pPr algn="l">
              <a:lnSpc>
                <a:spcPct val="150000"/>
              </a:lnSpc>
              <a:defRPr/>
            </a:pPr>
            <a:r>
              <a:rPr lang="en-US" sz="2000" dirty="0">
                <a:solidFill>
                  <a:prstClr val="black"/>
                </a:solidFill>
                <a:latin typeface="Garamond" panose="02020404030301010803" pitchFamily="18" charset="0"/>
              </a:rPr>
              <a:t>R</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a:t>
            </a:r>
            <a:r>
              <a:rPr lang="en-US" sz="2000" b="1" baseline="30000" dirty="0">
                <a:solidFill>
                  <a:prstClr val="black"/>
                </a:solidFill>
                <a:latin typeface="Garamond" panose="02020404030301010803" pitchFamily="18" charset="0"/>
              </a:rPr>
              <a:t>s </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singleton</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prediction sets / </a:t>
            </a:r>
            <a:r>
              <a:rPr kumimoji="0" lang="en-US" sz="20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endParaRPr lang="en-US" sz="2000" dirty="0">
              <a:solidFill>
                <a:prstClr val="black"/>
              </a:solidFill>
              <a:latin typeface="Garamond" panose="02020404030301010803" pitchFamily="18" charset="0"/>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10" name="Picture 9">
            <a:extLst>
              <a:ext uri="{FF2B5EF4-FFF2-40B4-BE49-F238E27FC236}">
                <a16:creationId xmlns:a16="http://schemas.microsoft.com/office/drawing/2014/main" id="{28989DD6-F288-4B6A-AB03-0AB8FACC2E84}"/>
              </a:ext>
            </a:extLst>
          </p:cNvPr>
          <p:cNvPicPr>
            <a:picLocks noChangeAspect="1"/>
          </p:cNvPicPr>
          <p:nvPr/>
        </p:nvPicPr>
        <p:blipFill>
          <a:blip r:embed="rId3"/>
          <a:stretch>
            <a:fillRect/>
          </a:stretch>
        </p:blipFill>
        <p:spPr>
          <a:xfrm>
            <a:off x="5794342" y="522514"/>
            <a:ext cx="4975208" cy="5275943"/>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6040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522513" y="5799299"/>
            <a:ext cx="1094377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Comparison of Normal I.C.P. vs </a:t>
            </a:r>
            <a:r>
              <a:rPr kumimoji="0" lang="en-US" sz="1800" b="0"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ReDT</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leaf I.C.P.s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F913A94A-8599-4933-BCE6-206530A65FCC}"/>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Iris Dataset</a:t>
            </a:r>
          </a:p>
        </p:txBody>
      </p:sp>
      <p:pic>
        <p:nvPicPr>
          <p:cNvPr id="5" name="Picture 4">
            <a:extLst>
              <a:ext uri="{FF2B5EF4-FFF2-40B4-BE49-F238E27FC236}">
                <a16:creationId xmlns:a16="http://schemas.microsoft.com/office/drawing/2014/main" id="{70243BF4-8B7F-41FA-99F5-705C936CA9B4}"/>
              </a:ext>
            </a:extLst>
          </p:cNvPr>
          <p:cNvPicPr>
            <a:picLocks noChangeAspect="1"/>
          </p:cNvPicPr>
          <p:nvPr/>
        </p:nvPicPr>
        <p:blipFill>
          <a:blip r:embed="rId3"/>
          <a:stretch>
            <a:fillRect/>
          </a:stretch>
        </p:blipFill>
        <p:spPr>
          <a:xfrm>
            <a:off x="1103033" y="1944915"/>
            <a:ext cx="9985934" cy="3439885"/>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1581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5065485" y="6046044"/>
            <a:ext cx="653142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Plots for validity and information efficiency (leaf nodes)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F913A94A-8599-4933-BCE6-206530A65FCC}"/>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Census Income</a:t>
            </a:r>
          </a:p>
        </p:txBody>
      </p:sp>
      <p:sp>
        <p:nvSpPr>
          <p:cNvPr id="9" name="Title 1">
            <a:extLst>
              <a:ext uri="{FF2B5EF4-FFF2-40B4-BE49-F238E27FC236}">
                <a16:creationId xmlns:a16="http://schemas.microsoft.com/office/drawing/2014/main" id="{5747DE47-F272-4E14-917B-2289691F8C84}"/>
              </a:ext>
            </a:extLst>
          </p:cNvPr>
          <p:cNvSpPr txBox="1">
            <a:spLocks/>
          </p:cNvSpPr>
          <p:nvPr/>
        </p:nvSpPr>
        <p:spPr>
          <a:xfrm>
            <a:off x="1201505" y="1649185"/>
            <a:ext cx="3951066" cy="4679043"/>
          </a:xfrm>
          <a:prstGeom prst="rect">
            <a:avLst/>
          </a:prstGeom>
        </p:spPr>
        <p:txBody>
          <a:bodyPr vert="horz" lIns="91440" tIns="45720" rIns="91440" bIns="45720" rtlCol="0" anchor="t"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1</a:t>
            </a:r>
            <a:r>
              <a:rPr kumimoji="0" lang="en-US" sz="26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st</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column: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Error rate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Significance level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2</a:t>
            </a:r>
            <a:r>
              <a:rPr kumimoji="0" lang="en-US" sz="26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nd</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column: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Mean prediction sets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size</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 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3</a:t>
            </a:r>
            <a:r>
              <a:rPr kumimoji="0" lang="en-US" sz="26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rd</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column:</a:t>
            </a:r>
            <a:endParaRPr kumimoji="0" lang="el-GR"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Rate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a:t>
            </a:r>
            <a:r>
              <a:rPr kumimoji="0" lang="en-US" sz="2000" b="1" i="0" u="none" strike="noStrike" kern="1200" cap="none" spc="0" normalizeH="0" baseline="30000" noProof="0" dirty="0">
                <a:ln>
                  <a:noFill/>
                </a:ln>
                <a:solidFill>
                  <a:prstClr val="black"/>
                </a:solidFill>
                <a:effectLst/>
                <a:uLnTx/>
                <a:uFillTx/>
                <a:latin typeface="Garamond" panose="02020404030301010803" pitchFamily="18" charset="0"/>
                <a:ea typeface="+mj-ea"/>
                <a:cs typeface="+mj-cs"/>
              </a:rPr>
              <a:t>s </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of </a:t>
            </a:r>
            <a:r>
              <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singleton</a:t>
            </a:r>
            <a:r>
              <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prediction sets / Significance level </a:t>
            </a:r>
            <a:r>
              <a:rPr kumimoji="0" lang="el-GR"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ε</a:t>
            </a:r>
            <a:endParaRPr kumimoji="0" lang="en-US" sz="20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pic>
        <p:nvPicPr>
          <p:cNvPr id="5" name="Picture 4">
            <a:extLst>
              <a:ext uri="{FF2B5EF4-FFF2-40B4-BE49-F238E27FC236}">
                <a16:creationId xmlns:a16="http://schemas.microsoft.com/office/drawing/2014/main" id="{843786E2-DAB8-4570-8422-1354CF3E9C56}"/>
              </a:ext>
            </a:extLst>
          </p:cNvPr>
          <p:cNvPicPr>
            <a:picLocks noChangeAspect="1"/>
          </p:cNvPicPr>
          <p:nvPr/>
        </p:nvPicPr>
        <p:blipFill>
          <a:blip r:embed="rId3"/>
          <a:stretch>
            <a:fillRect/>
          </a:stretch>
        </p:blipFill>
        <p:spPr>
          <a:xfrm>
            <a:off x="5811391" y="502920"/>
            <a:ext cx="4965865" cy="530352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32880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522513" y="5799299"/>
            <a:ext cx="1094377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Comparison of Normal I.C.P. vs </a:t>
            </a:r>
            <a:r>
              <a:rPr kumimoji="0" lang="en-US" sz="1800" b="0"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ReDT</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leaf I.C.P.s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F913A94A-8599-4933-BCE6-206530A65FCC}"/>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Census Income</a:t>
            </a:r>
          </a:p>
        </p:txBody>
      </p:sp>
      <p:pic>
        <p:nvPicPr>
          <p:cNvPr id="3" name="Picture 2">
            <a:extLst>
              <a:ext uri="{FF2B5EF4-FFF2-40B4-BE49-F238E27FC236}">
                <a16:creationId xmlns:a16="http://schemas.microsoft.com/office/drawing/2014/main" id="{BF4753D7-B56A-40EB-89EA-B3464CB31CE1}"/>
              </a:ext>
            </a:extLst>
          </p:cNvPr>
          <p:cNvPicPr>
            <a:picLocks noChangeAspect="1"/>
          </p:cNvPicPr>
          <p:nvPr/>
        </p:nvPicPr>
        <p:blipFill>
          <a:blip r:embed="rId3"/>
          <a:stretch>
            <a:fillRect/>
          </a:stretch>
        </p:blipFill>
        <p:spPr>
          <a:xfrm>
            <a:off x="935484" y="2070558"/>
            <a:ext cx="10321032" cy="329184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864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Introduction</a:t>
            </a:r>
          </a:p>
        </p:txBody>
      </p:sp>
      <p:sp>
        <p:nvSpPr>
          <p:cNvPr id="7" name="Title 1">
            <a:extLst>
              <a:ext uri="{FF2B5EF4-FFF2-40B4-BE49-F238E27FC236}">
                <a16:creationId xmlns:a16="http://schemas.microsoft.com/office/drawing/2014/main" id="{9E541E7B-4DA1-4A27-ACDA-A44713E16074}"/>
              </a:ext>
            </a:extLst>
          </p:cNvPr>
          <p:cNvSpPr txBox="1">
            <a:spLocks/>
          </p:cNvSpPr>
          <p:nvPr/>
        </p:nvSpPr>
        <p:spPr>
          <a:xfrm>
            <a:off x="1214204" y="1973943"/>
            <a:ext cx="9863528" cy="3788228"/>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600" b="1" dirty="0">
                <a:latin typeface="Garamond" panose="02020404030301010803" pitchFamily="18" charset="0"/>
              </a:rPr>
              <a:t>Machine learning </a:t>
            </a:r>
            <a:r>
              <a:rPr lang="en-US" sz="2600" dirty="0">
                <a:latin typeface="Garamond" panose="02020404030301010803" pitchFamily="18" charset="0"/>
              </a:rPr>
              <a:t>is greatly used in improving products, decision making processes and research.</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2600" dirty="0">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effectLst/>
                <a:uLnTx/>
                <a:uFillTx/>
                <a:latin typeface="Garamond" panose="02020404030301010803" pitchFamily="18" charset="0"/>
                <a:ea typeface="+mj-ea"/>
                <a:cs typeface="+mj-cs"/>
              </a:rPr>
              <a:t>A user of a ML system has to be able to decide </a:t>
            </a:r>
            <a:r>
              <a:rPr kumimoji="0" lang="en-US" sz="2600" b="1" i="0" u="none" strike="noStrike" kern="1200" cap="none" spc="0" normalizeH="0" baseline="0" noProof="0" dirty="0">
                <a:ln>
                  <a:noFill/>
                </a:ln>
                <a:effectLst/>
                <a:uLnTx/>
                <a:uFillTx/>
                <a:latin typeface="Garamond" panose="02020404030301010803" pitchFamily="18" charset="0"/>
                <a:ea typeface="+mj-ea"/>
                <a:cs typeface="+mj-cs"/>
              </a:rPr>
              <a:t>whether to trust </a:t>
            </a:r>
            <a:r>
              <a:rPr kumimoji="0" lang="en-US" sz="2600" b="0" i="0" u="none" strike="noStrike" kern="1200" cap="none" spc="0" normalizeH="0" baseline="0" noProof="0" dirty="0">
                <a:ln>
                  <a:noFill/>
                </a:ln>
                <a:effectLst/>
                <a:uLnTx/>
                <a:uFillTx/>
                <a:latin typeface="Garamond" panose="02020404030301010803" pitchFamily="18" charset="0"/>
                <a:ea typeface="+mj-ea"/>
                <a:cs typeface="+mj-cs"/>
              </a:rPr>
              <a:t>any individual prediction provided by the system.</a:t>
            </a:r>
          </a:p>
        </p:txBody>
      </p:sp>
    </p:spTree>
    <p:extLst>
      <p:ext uri="{BB962C8B-B14F-4D97-AF65-F5344CB8AC3E}">
        <p14:creationId xmlns:p14="http://schemas.microsoft.com/office/powerpoint/2010/main" val="373386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2653553" y="6329082"/>
            <a:ext cx="688489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TABLE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Results in all datasets (Leaf I.C.P.s only)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269F906-6A72-40F0-BF4C-77AA01782261}"/>
              </a:ext>
            </a:extLst>
          </p:cNvPr>
          <p:cNvPicPr>
            <a:picLocks noChangeAspect="1"/>
          </p:cNvPicPr>
          <p:nvPr/>
        </p:nvPicPr>
        <p:blipFill>
          <a:blip r:embed="rId3"/>
          <a:stretch>
            <a:fillRect/>
          </a:stretch>
        </p:blipFill>
        <p:spPr>
          <a:xfrm>
            <a:off x="2656223" y="215153"/>
            <a:ext cx="6879553" cy="59436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123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2653553" y="6329082"/>
            <a:ext cx="688489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TABLE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Results in all datasets (Leaf I.C.P.s only)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80D032C-4A50-4EC9-A681-412C52EBA0CD}"/>
              </a:ext>
            </a:extLst>
          </p:cNvPr>
          <p:cNvPicPr>
            <a:picLocks noChangeAspect="1"/>
          </p:cNvPicPr>
          <p:nvPr/>
        </p:nvPicPr>
        <p:blipFill>
          <a:blip r:embed="rId3"/>
          <a:stretch>
            <a:fillRect/>
          </a:stretch>
        </p:blipFill>
        <p:spPr>
          <a:xfrm>
            <a:off x="2656223" y="219528"/>
            <a:ext cx="6879553" cy="59436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4846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2653553" y="6329082"/>
            <a:ext cx="688489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TABLE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Results in all datasets (Normal I.C.P. vs </a:t>
            </a:r>
            <a:r>
              <a:rPr kumimoji="0" lang="en-US" sz="1800" b="0"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ReDT</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6C64E355-CF9D-4B32-9383-33E05141A264}"/>
              </a:ext>
            </a:extLst>
          </p:cNvPr>
          <p:cNvPicPr>
            <a:picLocks noChangeAspect="1"/>
          </p:cNvPicPr>
          <p:nvPr/>
        </p:nvPicPr>
        <p:blipFill>
          <a:blip r:embed="rId3"/>
          <a:stretch>
            <a:fillRect/>
          </a:stretch>
        </p:blipFill>
        <p:spPr>
          <a:xfrm>
            <a:off x="3619500" y="275771"/>
            <a:ext cx="4953000" cy="59436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209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FCC0-86DD-4FCA-9ED6-E5E11AD68D78}"/>
              </a:ext>
            </a:extLst>
          </p:cNvPr>
          <p:cNvSpPr txBox="1"/>
          <p:nvPr/>
        </p:nvSpPr>
        <p:spPr>
          <a:xfrm>
            <a:off x="2653553" y="6329082"/>
            <a:ext cx="688489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TABLE</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Results in all datasets (Normal I.C.P. vs </a:t>
            </a:r>
            <a:r>
              <a:rPr kumimoji="0" lang="en-US" sz="1800" b="0"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ReDT</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9C63DB9D-10DB-4335-994F-CA4261A8D61A}"/>
              </a:ext>
            </a:extLst>
          </p:cNvPr>
          <p:cNvPicPr>
            <a:picLocks noChangeAspect="1"/>
          </p:cNvPicPr>
          <p:nvPr/>
        </p:nvPicPr>
        <p:blipFill>
          <a:blip r:embed="rId3"/>
          <a:stretch>
            <a:fillRect/>
          </a:stretch>
        </p:blipFill>
        <p:spPr>
          <a:xfrm>
            <a:off x="3619500" y="275772"/>
            <a:ext cx="4953000" cy="59436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62799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Project Conclusion</a:t>
            </a:r>
          </a:p>
        </p:txBody>
      </p:sp>
    </p:spTree>
    <p:extLst>
      <p:ext uri="{BB962C8B-B14F-4D97-AF65-F5344CB8AC3E}">
        <p14:creationId xmlns:p14="http://schemas.microsoft.com/office/powerpoint/2010/main" val="3751413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Project Conclusion</a:t>
            </a:r>
          </a:p>
        </p:txBody>
      </p:sp>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10118360" cy="3846286"/>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400" dirty="0">
                <a:solidFill>
                  <a:prstClr val="black"/>
                </a:solidFill>
                <a:latin typeface="Garamond" panose="02020404030301010803" pitchFamily="18" charset="0"/>
              </a:rPr>
              <a:t>We proposed </a:t>
            </a:r>
            <a:r>
              <a:rPr lang="en-US" sz="2400" b="1" dirty="0">
                <a:solidFill>
                  <a:prstClr val="black"/>
                </a:solidFill>
                <a:latin typeface="Garamond" panose="02020404030301010803" pitchFamily="18" charset="0"/>
              </a:rPr>
              <a:t>a new algorithm </a:t>
            </a:r>
            <a:r>
              <a:rPr lang="en-US" sz="2400" dirty="0">
                <a:solidFill>
                  <a:prstClr val="black"/>
                </a:solidFill>
                <a:latin typeface="Garamond" panose="02020404030301010803" pitchFamily="18" charset="0"/>
              </a:rPr>
              <a:t>that </a:t>
            </a:r>
            <a:r>
              <a:rPr lang="en-US" sz="2400" b="1" dirty="0">
                <a:solidFill>
                  <a:prstClr val="black"/>
                </a:solidFill>
                <a:latin typeface="Garamond" panose="02020404030301010803" pitchFamily="18" charset="0"/>
              </a:rPr>
              <a:t>combines</a:t>
            </a:r>
            <a:r>
              <a:rPr lang="en-US" sz="2400" dirty="0">
                <a:solidFill>
                  <a:prstClr val="black"/>
                </a:solidFill>
                <a:latin typeface="Garamond" panose="02020404030301010803" pitchFamily="18" charset="0"/>
              </a:rPr>
              <a:t> </a:t>
            </a:r>
            <a:r>
              <a:rPr lang="en-US" sz="2400" b="1" dirty="0" err="1">
                <a:solidFill>
                  <a:prstClr val="black"/>
                </a:solidFill>
                <a:latin typeface="Garamond" panose="02020404030301010803" pitchFamily="18" charset="0"/>
              </a:rPr>
              <a:t>explainability</a:t>
            </a:r>
            <a:r>
              <a:rPr lang="en-US" sz="2400" dirty="0">
                <a:solidFill>
                  <a:prstClr val="black"/>
                </a:solidFill>
                <a:latin typeface="Garamond" panose="02020404030301010803" pitchFamily="18" charset="0"/>
              </a:rPr>
              <a:t> and </a:t>
            </a:r>
            <a:r>
              <a:rPr lang="en-US" sz="2400" b="1" dirty="0">
                <a:solidFill>
                  <a:prstClr val="black"/>
                </a:solidFill>
                <a:latin typeface="Garamond" panose="02020404030301010803" pitchFamily="18" charset="0"/>
              </a:rPr>
              <a:t>reliability</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200" b="1"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We proposed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 new pruning algorithm</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for our </a:t>
            </a:r>
            <a:r>
              <a:rPr kumimoji="0" lang="en-US" sz="2400"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ReDT</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trees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12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400" dirty="0">
                <a:solidFill>
                  <a:prstClr val="black"/>
                </a:solidFill>
                <a:latin typeface="Garamond" panose="02020404030301010803" pitchFamily="18" charset="0"/>
              </a:rPr>
              <a:t>Given enough data, </a:t>
            </a:r>
            <a:r>
              <a:rPr lang="en-US" sz="2400" b="1" dirty="0">
                <a:solidFill>
                  <a:prstClr val="black"/>
                </a:solidFill>
                <a:latin typeface="Garamond" panose="02020404030301010803" pitchFamily="18" charset="0"/>
              </a:rPr>
              <a:t>validity</a:t>
            </a:r>
            <a:r>
              <a:rPr lang="en-US" sz="2400" dirty="0">
                <a:solidFill>
                  <a:prstClr val="black"/>
                </a:solidFill>
                <a:latin typeface="Garamond" panose="02020404030301010803" pitchFamily="18" charset="0"/>
              </a:rPr>
              <a:t> can be </a:t>
            </a:r>
            <a:r>
              <a:rPr lang="en-US" sz="2400" b="1" dirty="0">
                <a:solidFill>
                  <a:prstClr val="black"/>
                </a:solidFill>
                <a:latin typeface="Garamond" panose="02020404030301010803" pitchFamily="18" charset="0"/>
              </a:rPr>
              <a:t>preserved</a:t>
            </a:r>
            <a:r>
              <a:rPr lang="en-US" sz="2400" dirty="0">
                <a:solidFill>
                  <a:prstClr val="black"/>
                </a:solidFill>
                <a:latin typeface="Garamond" panose="02020404030301010803" pitchFamily="18" charset="0"/>
              </a:rPr>
              <a:t>, both </a:t>
            </a:r>
            <a:r>
              <a:rPr lang="en-US" sz="2400" b="1" dirty="0">
                <a:solidFill>
                  <a:prstClr val="black"/>
                </a:solidFill>
                <a:latin typeface="Garamond" panose="02020404030301010803" pitchFamily="18" charset="0"/>
              </a:rPr>
              <a:t>locally</a:t>
            </a:r>
            <a:r>
              <a:rPr lang="en-US" sz="2400" dirty="0">
                <a:solidFill>
                  <a:prstClr val="black"/>
                </a:solidFill>
                <a:latin typeface="Garamond" panose="02020404030301010803" pitchFamily="18" charset="0"/>
              </a:rPr>
              <a:t> at leaf node level, and </a:t>
            </a:r>
            <a:r>
              <a:rPr lang="en-US" sz="2400" b="1" dirty="0">
                <a:solidFill>
                  <a:prstClr val="black"/>
                </a:solidFill>
                <a:latin typeface="Garamond" panose="02020404030301010803" pitchFamily="18" charset="0"/>
              </a:rPr>
              <a:t>globally</a:t>
            </a:r>
            <a:r>
              <a:rPr lang="en-US" sz="2400" dirty="0">
                <a:solidFill>
                  <a:prstClr val="black"/>
                </a:solidFill>
                <a:latin typeface="Garamond" panose="02020404030301010803" pitchFamily="18" charset="0"/>
              </a:rPr>
              <a:t> as a whole.</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200"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Similar performance </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to the regular I.C.P.,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plus</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explanations</a:t>
            </a:r>
            <a:r>
              <a:rPr kumimoji="0" lang="en-US" sz="240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endParaRPr kumimoji="0" lang="en-US" sz="280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spTree>
    <p:extLst>
      <p:ext uri="{BB962C8B-B14F-4D97-AF65-F5344CB8AC3E}">
        <p14:creationId xmlns:p14="http://schemas.microsoft.com/office/powerpoint/2010/main" val="1149214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824" y="1455804"/>
            <a:ext cx="10287000" cy="2152651"/>
          </a:xfrm>
        </p:spPr>
        <p:txBody>
          <a:bodyPr>
            <a:normAutofit/>
          </a:bodyPr>
          <a:lstStyle/>
          <a:p>
            <a:r>
              <a:rPr lang="en-US" b="1" dirty="0">
                <a:latin typeface="Garamond" panose="02020404030301010803" pitchFamily="18" charset="0"/>
              </a:rPr>
              <a:t>Thank you for your attention!</a:t>
            </a:r>
          </a:p>
        </p:txBody>
      </p:sp>
      <p:sp>
        <p:nvSpPr>
          <p:cNvPr id="3" name="Subtitle 2">
            <a:extLst>
              <a:ext uri="{FF2B5EF4-FFF2-40B4-BE49-F238E27FC236}">
                <a16:creationId xmlns:a16="http://schemas.microsoft.com/office/drawing/2014/main" id="{C8413643-6E7D-4F87-A355-BB9F57D4BBD1}"/>
              </a:ext>
            </a:extLst>
          </p:cNvPr>
          <p:cNvSpPr>
            <a:spLocks noGrp="1"/>
          </p:cNvSpPr>
          <p:nvPr>
            <p:ph type="subTitle" idx="1"/>
          </p:nvPr>
        </p:nvSpPr>
        <p:spPr>
          <a:xfrm>
            <a:off x="1618938" y="4631960"/>
            <a:ext cx="8939524" cy="614597"/>
          </a:xfrm>
        </p:spPr>
        <p:txBody>
          <a:bodyPr>
            <a:normAutofit/>
          </a:bodyPr>
          <a:lstStyle/>
          <a:p>
            <a:r>
              <a:rPr lang="en-US" sz="2800" dirty="0">
                <a:latin typeface="Garamond" panose="02020404030301010803" pitchFamily="18" charset="0"/>
              </a:rPr>
              <a:t>Any questions?</a:t>
            </a:r>
          </a:p>
        </p:txBody>
      </p:sp>
      <p:pic>
        <p:nvPicPr>
          <p:cNvPr id="5" name="Picture 2" descr="Professional Certificate on European State Aid Law">
            <a:extLst>
              <a:ext uri="{FF2B5EF4-FFF2-40B4-BE49-F238E27FC236}">
                <a16:creationId xmlns:a16="http://schemas.microsoft.com/office/drawing/2014/main" id="{FC997555-ABAC-4C17-BE69-0489DF77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937" y="5611263"/>
            <a:ext cx="3370698" cy="69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26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Problem Description</a:t>
            </a:r>
          </a:p>
        </p:txBody>
      </p:sp>
      <p:sp>
        <p:nvSpPr>
          <p:cNvPr id="7" name="Title 1">
            <a:extLst>
              <a:ext uri="{FF2B5EF4-FFF2-40B4-BE49-F238E27FC236}">
                <a16:creationId xmlns:a16="http://schemas.microsoft.com/office/drawing/2014/main" id="{9E541E7B-4DA1-4A27-ACDA-A44713E16074}"/>
              </a:ext>
            </a:extLst>
          </p:cNvPr>
          <p:cNvSpPr txBox="1">
            <a:spLocks/>
          </p:cNvSpPr>
          <p:nvPr/>
        </p:nvSpPr>
        <p:spPr>
          <a:xfrm>
            <a:off x="1214204" y="1973943"/>
            <a:ext cx="9863528" cy="3788228"/>
          </a:xfrm>
          <a:prstGeom prst="rect">
            <a:avLst/>
          </a:prstGeom>
        </p:spPr>
        <p:txBody>
          <a:bodyPr vert="horz" lIns="91440" tIns="45720" rIns="91440" bIns="45720" rtlCol="0" anchor="t"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lang="en-US" sz="3200" b="1" dirty="0">
                <a:solidFill>
                  <a:prstClr val="black"/>
                </a:solidFill>
                <a:latin typeface="Garamond" panose="02020404030301010803" pitchFamily="18" charset="0"/>
              </a:rPr>
              <a:t>Scenario:</a:t>
            </a:r>
          </a:p>
          <a:p>
            <a:pPr marR="0" lvl="0" algn="l" defTabSz="914400" rtl="0" eaLnBrk="1" fontAlgn="auto" latinLnBrk="0" hangingPunct="1">
              <a:lnSpc>
                <a:spcPct val="150000"/>
              </a:lnSpc>
              <a:spcBef>
                <a:spcPct val="0"/>
              </a:spcBef>
              <a:spcAft>
                <a:spcPts val="0"/>
              </a:spcAft>
              <a:buClrTx/>
              <a:buSzTx/>
              <a:tabLst/>
              <a:defRPr/>
            </a:pPr>
            <a:r>
              <a:rPr lang="en-US" sz="2400" dirty="0">
                <a:solidFill>
                  <a:prstClr val="black"/>
                </a:solidFill>
                <a:latin typeface="Garamond" panose="02020404030301010803" pitchFamily="18" charset="0"/>
              </a:rPr>
              <a:t>Person</a:t>
            </a:r>
            <a:r>
              <a:rPr lang="en-US" sz="2400" b="1" dirty="0">
                <a:solidFill>
                  <a:prstClr val="black"/>
                </a:solidFill>
                <a:latin typeface="Garamond" panose="02020404030301010803" pitchFamily="18" charset="0"/>
              </a:rPr>
              <a:t> A </a:t>
            </a:r>
            <a:r>
              <a:rPr lang="en-US" sz="2400" dirty="0">
                <a:solidFill>
                  <a:prstClr val="black"/>
                </a:solidFill>
                <a:latin typeface="Garamond" panose="02020404030301010803" pitchFamily="18" charset="0"/>
              </a:rPr>
              <a:t>and</a:t>
            </a:r>
            <a:r>
              <a:rPr lang="en-US" sz="2400" b="1" dirty="0">
                <a:solidFill>
                  <a:prstClr val="black"/>
                </a:solidFill>
                <a:latin typeface="Garamond" panose="02020404030301010803" pitchFamily="18" charset="0"/>
              </a:rPr>
              <a:t> </a:t>
            </a:r>
            <a:r>
              <a:rPr lang="en-US" sz="2400" dirty="0">
                <a:solidFill>
                  <a:prstClr val="black"/>
                </a:solidFill>
                <a:latin typeface="Garamond" panose="02020404030301010803" pitchFamily="18" charset="0"/>
              </a:rPr>
              <a:t>Person</a:t>
            </a:r>
            <a:r>
              <a:rPr lang="en-US" sz="2400" b="1" dirty="0">
                <a:solidFill>
                  <a:prstClr val="black"/>
                </a:solidFill>
                <a:latin typeface="Garamond" panose="02020404030301010803" pitchFamily="18" charset="0"/>
              </a:rPr>
              <a:t> B </a:t>
            </a:r>
            <a:r>
              <a:rPr lang="en-US" sz="2400" dirty="0">
                <a:solidFill>
                  <a:prstClr val="black"/>
                </a:solidFill>
                <a:latin typeface="Garamond" panose="02020404030301010803" pitchFamily="18" charset="0"/>
              </a:rPr>
              <a:t>feel</a:t>
            </a:r>
            <a:r>
              <a:rPr lang="en-US" sz="2400" b="1" dirty="0">
                <a:solidFill>
                  <a:prstClr val="black"/>
                </a:solidFill>
                <a:latin typeface="Garamond" panose="02020404030301010803" pitchFamily="18" charset="0"/>
              </a:rPr>
              <a:t> </a:t>
            </a:r>
            <a:r>
              <a:rPr lang="en-US" sz="2400" dirty="0">
                <a:solidFill>
                  <a:prstClr val="black"/>
                </a:solidFill>
                <a:latin typeface="Garamond" panose="02020404030301010803" pitchFamily="18" charset="0"/>
              </a:rPr>
              <a:t>slight</a:t>
            </a:r>
            <a:r>
              <a:rPr lang="en-US" sz="2400" b="1" dirty="0">
                <a:solidFill>
                  <a:prstClr val="black"/>
                </a:solidFill>
                <a:latin typeface="Garamond" panose="02020404030301010803" pitchFamily="18" charset="0"/>
              </a:rPr>
              <a:t> </a:t>
            </a:r>
            <a:r>
              <a:rPr lang="en-US" sz="2400" dirty="0">
                <a:solidFill>
                  <a:prstClr val="black"/>
                </a:solidFill>
                <a:latin typeface="Garamond" panose="02020404030301010803" pitchFamily="18" charset="0"/>
              </a:rPr>
              <a:t>discomfort in the chest area, and they request </a:t>
            </a:r>
            <a:r>
              <a:rPr lang="en-US" sz="2400" b="1" dirty="0">
                <a:solidFill>
                  <a:prstClr val="black"/>
                </a:solidFill>
                <a:latin typeface="Garamond" panose="02020404030301010803" pitchFamily="18" charset="0"/>
              </a:rPr>
              <a:t>hospitalization</a:t>
            </a:r>
            <a:r>
              <a:rPr lang="en-US" sz="2400" dirty="0">
                <a:solidFill>
                  <a:prstClr val="black"/>
                </a:solidFill>
                <a:latin typeface="Garamond" panose="02020404030301010803" pitchFamily="18" charset="0"/>
              </a:rPr>
              <a:t>. (The hospital has only </a:t>
            </a:r>
            <a:r>
              <a:rPr lang="en-US" sz="2400" b="1" dirty="0">
                <a:solidFill>
                  <a:prstClr val="black"/>
                </a:solidFill>
                <a:latin typeface="Garamond" panose="02020404030301010803" pitchFamily="18" charset="0"/>
              </a:rPr>
              <a:t>1 slot </a:t>
            </a:r>
            <a:r>
              <a:rPr lang="en-US" sz="2400" dirty="0">
                <a:solidFill>
                  <a:prstClr val="black"/>
                </a:solidFill>
                <a:latin typeface="Garamond" panose="02020404030301010803" pitchFamily="18" charset="0"/>
              </a:rPr>
              <a:t>available.)</a:t>
            </a:r>
          </a:p>
          <a:p>
            <a:pPr marR="0" lvl="0" algn="l" defTabSz="914400" rtl="0" eaLnBrk="1" fontAlgn="auto" latinLnBrk="0" hangingPunct="1">
              <a:lnSpc>
                <a:spcPct val="150000"/>
              </a:lnSpc>
              <a:spcBef>
                <a:spcPct val="0"/>
              </a:spcBef>
              <a:spcAft>
                <a:spcPts val="0"/>
              </a:spcAft>
              <a:buClrTx/>
              <a:buSzTx/>
              <a:tabLst/>
              <a:defRPr/>
            </a:pPr>
            <a:endParaRPr lang="en-US" sz="2000" b="1" dirty="0">
              <a:solidFill>
                <a:prstClr val="black"/>
              </a:solidFill>
              <a:latin typeface="Garamond" panose="02020404030301010803" pitchFamily="18" charset="0"/>
            </a:endParaRPr>
          </a:p>
          <a:p>
            <a:pPr marR="0" lvl="0" algn="l" defTabSz="914400" rtl="0" eaLnBrk="1" fontAlgn="auto" latinLnBrk="0" hangingPunct="1">
              <a:lnSpc>
                <a:spcPct val="150000"/>
              </a:lnSpc>
              <a:spcBef>
                <a:spcPct val="0"/>
              </a:spcBef>
              <a:spcAft>
                <a:spcPts val="0"/>
              </a:spcAft>
              <a:buClrTx/>
              <a:buSzTx/>
              <a:tabLst/>
              <a:defRPr/>
            </a:pPr>
            <a:r>
              <a:rPr lang="en-US" sz="2400" dirty="0">
                <a:solidFill>
                  <a:prstClr val="black"/>
                </a:solidFill>
                <a:latin typeface="Garamond" panose="02020404030301010803" pitchFamily="18" charset="0"/>
              </a:rPr>
              <a:t>- Which patient should the hospital </a:t>
            </a:r>
            <a:r>
              <a:rPr lang="en-US" sz="2400" b="1" dirty="0">
                <a:solidFill>
                  <a:prstClr val="black"/>
                </a:solidFill>
                <a:latin typeface="Garamond" panose="02020404030301010803" pitchFamily="18" charset="0"/>
              </a:rPr>
              <a:t>accept</a:t>
            </a:r>
            <a:r>
              <a:rPr lang="en-US" sz="2400" dirty="0">
                <a:solidFill>
                  <a:prstClr val="black"/>
                </a:solidFill>
                <a:latin typeface="Garamond" panose="02020404030301010803" pitchFamily="18" charset="0"/>
              </a:rPr>
              <a:t> and which one to </a:t>
            </a:r>
            <a:r>
              <a:rPr lang="en-US" sz="2400" b="1" dirty="0">
                <a:solidFill>
                  <a:prstClr val="black"/>
                </a:solidFill>
                <a:latin typeface="Garamond" panose="02020404030301010803" pitchFamily="18" charset="0"/>
              </a:rPr>
              <a:t>reject</a:t>
            </a:r>
            <a:r>
              <a:rPr lang="en-US" sz="2400" dirty="0">
                <a:solidFill>
                  <a:prstClr val="black"/>
                </a:solidFill>
                <a:latin typeface="Garamond" panose="02020404030301010803" pitchFamily="18" charset="0"/>
              </a:rPr>
              <a:t>?</a:t>
            </a:r>
          </a:p>
          <a:p>
            <a:pPr marR="0" lvl="0" algn="l" defTabSz="914400" rtl="0" eaLnBrk="1" fontAlgn="auto" latinLnBrk="0" hangingPunct="1">
              <a:lnSpc>
                <a:spcPct val="150000"/>
              </a:lnSpc>
              <a:spcBef>
                <a:spcPct val="0"/>
              </a:spcBef>
              <a:spcAft>
                <a:spcPts val="0"/>
              </a:spcAft>
              <a:buClrTx/>
              <a:buSzTx/>
              <a:tabLst/>
              <a:defRPr/>
            </a:pPr>
            <a:r>
              <a:rPr lang="en-US" sz="2400" dirty="0">
                <a:solidFill>
                  <a:prstClr val="black"/>
                </a:solidFill>
                <a:latin typeface="Garamond" panose="02020404030301010803" pitchFamily="18" charset="0"/>
              </a:rPr>
              <a:t>- Can the doctor provide an </a:t>
            </a:r>
            <a:r>
              <a:rPr lang="en-US" sz="2400" b="1" dirty="0">
                <a:solidFill>
                  <a:prstClr val="black"/>
                </a:solidFill>
                <a:latin typeface="Garamond" panose="02020404030301010803" pitchFamily="18" charset="0"/>
              </a:rPr>
              <a:t>explainable</a:t>
            </a:r>
            <a:r>
              <a:rPr lang="en-US" sz="2400" dirty="0">
                <a:solidFill>
                  <a:prstClr val="black"/>
                </a:solidFill>
                <a:latin typeface="Garamond" panose="02020404030301010803" pitchFamily="18" charset="0"/>
              </a:rPr>
              <a:t> and </a:t>
            </a:r>
            <a:r>
              <a:rPr lang="en-US" sz="2400" b="1" dirty="0">
                <a:solidFill>
                  <a:prstClr val="black"/>
                </a:solidFill>
                <a:latin typeface="Garamond" panose="02020404030301010803" pitchFamily="18" charset="0"/>
              </a:rPr>
              <a:t>reliable</a:t>
            </a:r>
            <a:r>
              <a:rPr lang="en-US" sz="2400" dirty="0">
                <a:solidFill>
                  <a:prstClr val="black"/>
                </a:solidFill>
                <a:latin typeface="Garamond" panose="02020404030301010803" pitchFamily="18" charset="0"/>
              </a:rPr>
              <a:t> decision, based on the system?</a:t>
            </a:r>
            <a:endParaRPr lang="en-US" sz="2400"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48562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Why is this important?</a:t>
            </a:r>
          </a:p>
        </p:txBody>
      </p:sp>
      <p:sp>
        <p:nvSpPr>
          <p:cNvPr id="7" name="Title 1">
            <a:extLst>
              <a:ext uri="{FF2B5EF4-FFF2-40B4-BE49-F238E27FC236}">
                <a16:creationId xmlns:a16="http://schemas.microsoft.com/office/drawing/2014/main" id="{9E541E7B-4DA1-4A27-ACDA-A44713E16074}"/>
              </a:ext>
            </a:extLst>
          </p:cNvPr>
          <p:cNvSpPr txBox="1">
            <a:spLocks/>
          </p:cNvSpPr>
          <p:nvPr/>
        </p:nvSpPr>
        <p:spPr>
          <a:xfrm>
            <a:off x="1214204" y="1973943"/>
            <a:ext cx="9863528" cy="3788228"/>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Explainability</a:t>
            </a:r>
            <a:r>
              <a:rPr kumimoji="0" lang="en-US" sz="28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p>
          <a:p>
            <a:pPr marL="0" marR="0" lvl="0" indent="0" algn="l" defTabSz="914400" rtl="0" eaLnBrk="1" fontAlgn="auto" latinLnBrk="0" hangingPunct="1">
              <a:lnSpc>
                <a:spcPct val="150000"/>
              </a:lnSpc>
              <a:spcBef>
                <a:spcPct val="0"/>
              </a:spcBef>
              <a:spcAft>
                <a:spcPts val="0"/>
              </a:spcAft>
              <a:buClrTx/>
              <a:buSzTx/>
              <a:buFontTx/>
              <a:buNone/>
              <a:tabLst/>
              <a:defRPr/>
            </a:pPr>
            <a:r>
              <a:rPr lang="en-US" sz="2600" dirty="0">
                <a:solidFill>
                  <a:prstClr val="black"/>
                </a:solidFill>
                <a:latin typeface="Garamond" panose="02020404030301010803" pitchFamily="18" charset="0"/>
              </a:rPr>
              <a:t>C</a:t>
            </a:r>
            <a:r>
              <a:rPr kumimoji="0" lang="en-US" sz="2600" b="0"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ontributes</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to a user’s trust in a </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cognitive</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sense. </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algn="l">
              <a:lnSpc>
                <a:spcPct val="150000"/>
              </a:lnSpc>
              <a:defRPr/>
            </a:pPr>
            <a:r>
              <a:rPr kumimoji="0" lang="en-US" sz="28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Reliability:</a:t>
            </a:r>
          </a:p>
          <a:p>
            <a:pPr marL="0" marR="0" lvl="0" indent="0" algn="l" defTabSz="914400" rtl="0" eaLnBrk="1" fontAlgn="auto" latinLnBrk="0" hangingPunct="1">
              <a:lnSpc>
                <a:spcPct val="150000"/>
              </a:lnSpc>
              <a:spcBef>
                <a:spcPct val="0"/>
              </a:spcBef>
              <a:spcAft>
                <a:spcPts val="0"/>
              </a:spcAft>
              <a:buClrTx/>
              <a:buSzTx/>
              <a:buFontTx/>
              <a:buNone/>
              <a:tabLst/>
              <a:defRPr/>
            </a:pPr>
            <a:r>
              <a:rPr lang="en-US" sz="2600" dirty="0">
                <a:solidFill>
                  <a:prstClr val="black"/>
                </a:solidFill>
                <a:latin typeface="Garamond" panose="02020404030301010803" pitchFamily="18" charset="0"/>
              </a:rPr>
              <a:t>C</a:t>
            </a:r>
            <a:r>
              <a:rPr kumimoji="0" lang="en-US" sz="2600" b="0"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ontributes</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to a user’s trust in a </a:t>
            </a:r>
            <a:r>
              <a:rPr kumimoji="0" lang="en-US" sz="26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statistical</a:t>
            </a:r>
            <a:r>
              <a:rPr kumimoji="0" lang="en-US" sz="26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sense</a:t>
            </a:r>
            <a:r>
              <a:rPr kumimoji="0" lang="en-US" sz="2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endParaRPr kumimoji="0" lang="en-US" sz="24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spTree>
    <p:extLst>
      <p:ext uri="{BB962C8B-B14F-4D97-AF65-F5344CB8AC3E}">
        <p14:creationId xmlns:p14="http://schemas.microsoft.com/office/powerpoint/2010/main" val="39023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Research Questions</a:t>
            </a:r>
          </a:p>
        </p:txBody>
      </p:sp>
    </p:spTree>
    <p:extLst>
      <p:ext uri="{BB962C8B-B14F-4D97-AF65-F5344CB8AC3E}">
        <p14:creationId xmlns:p14="http://schemas.microsoft.com/office/powerpoint/2010/main" val="308299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54242" y="629588"/>
            <a:ext cx="9970957" cy="1154242"/>
          </a:xfrm>
        </p:spPr>
        <p:txBody>
          <a:bodyPr anchor="t" anchorCtr="0">
            <a:normAutofit/>
          </a:bodyPr>
          <a:lstStyle/>
          <a:p>
            <a:pPr algn="l">
              <a:lnSpc>
                <a:spcPct val="150000"/>
              </a:lnSpc>
            </a:pPr>
            <a:r>
              <a:rPr lang="en-US" sz="4400" b="1" dirty="0">
                <a:latin typeface="Garamond" panose="02020404030301010803" pitchFamily="18" charset="0"/>
              </a:rPr>
              <a:t>Research Questions</a:t>
            </a:r>
          </a:p>
        </p:txBody>
      </p:sp>
      <p:sp>
        <p:nvSpPr>
          <p:cNvPr id="5" name="Title 1">
            <a:extLst>
              <a:ext uri="{FF2B5EF4-FFF2-40B4-BE49-F238E27FC236}">
                <a16:creationId xmlns:a16="http://schemas.microsoft.com/office/drawing/2014/main" id="{904C345F-59DD-4BD2-9417-63BB0562F9DD}"/>
              </a:ext>
            </a:extLst>
          </p:cNvPr>
          <p:cNvSpPr txBox="1">
            <a:spLocks/>
          </p:cNvSpPr>
          <p:nvPr/>
        </p:nvSpPr>
        <p:spPr>
          <a:xfrm>
            <a:off x="1066800" y="2006600"/>
            <a:ext cx="10058400" cy="4492088"/>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Question 1</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Can we build a model that provides </a:t>
            </a:r>
            <a:r>
              <a:rPr kumimoji="0" lang="en-US" sz="2200" b="1" i="0" u="none" strike="noStrike" kern="1200" cap="none" spc="0" normalizeH="0" baseline="0" noProof="0" dirty="0" err="1">
                <a:ln>
                  <a:noFill/>
                </a:ln>
                <a:solidFill>
                  <a:prstClr val="black"/>
                </a:solidFill>
                <a:effectLst/>
                <a:uLnTx/>
                <a:uFillTx/>
                <a:latin typeface="Garamond" panose="02020404030301010803" pitchFamily="18" charset="0"/>
                <a:ea typeface="+mj-ea"/>
                <a:cs typeface="+mj-cs"/>
              </a:rPr>
              <a:t>explainability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and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reliability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simultaneously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Question 2</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Is </a:t>
            </a: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validity</a:t>
            </a:r>
            <a:r>
              <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preserved?</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Question 3</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Garamond" panose="02020404030301010803" pitchFamily="18" charset="0"/>
                <a:ea typeface="+mj-ea"/>
                <a:cs typeface="+mj-cs"/>
              </a:rPr>
              <a:t>     </a:t>
            </a:r>
            <a:r>
              <a:rPr lang="en-US" sz="2200" dirty="0">
                <a:solidFill>
                  <a:prstClr val="black"/>
                </a:solidFill>
                <a:latin typeface="Garamond" panose="02020404030301010803" pitchFamily="18" charset="0"/>
              </a:rPr>
              <a:t>Does our model provide </a:t>
            </a:r>
            <a:r>
              <a:rPr lang="en-US" sz="2200" b="1" dirty="0">
                <a:solidFill>
                  <a:prstClr val="black"/>
                </a:solidFill>
                <a:latin typeface="Garamond" panose="02020404030301010803" pitchFamily="18" charset="0"/>
              </a:rPr>
              <a:t>information</a:t>
            </a:r>
            <a:r>
              <a:rPr lang="en-US" sz="2200" dirty="0">
                <a:solidFill>
                  <a:prstClr val="black"/>
                </a:solidFill>
                <a:latin typeface="Garamond" panose="02020404030301010803" pitchFamily="18" charset="0"/>
              </a:rPr>
              <a:t> </a:t>
            </a:r>
            <a:r>
              <a:rPr lang="en-US" sz="2200" b="1" dirty="0">
                <a:solidFill>
                  <a:prstClr val="black"/>
                </a:solidFill>
                <a:latin typeface="Garamond" panose="02020404030301010803" pitchFamily="18" charset="0"/>
              </a:rPr>
              <a:t>efficiency</a:t>
            </a:r>
            <a:r>
              <a:rPr lang="en-US" sz="2200" dirty="0">
                <a:solidFill>
                  <a:prstClr val="black"/>
                </a:solidFill>
                <a:latin typeface="Garamond" panose="02020404030301010803" pitchFamily="18" charset="0"/>
              </a:rPr>
              <a:t>?</a:t>
            </a:r>
            <a:endParaRPr kumimoji="0" lang="en-US" sz="2200" b="0" i="0" u="none" strike="noStrike" kern="1200" cap="none" spc="0" normalizeH="0" baseline="0" noProof="0" dirty="0">
              <a:ln>
                <a:noFill/>
              </a:ln>
              <a:solidFill>
                <a:prstClr val="black"/>
              </a:solidFill>
              <a:effectLst/>
              <a:uLnTx/>
              <a:uFillTx/>
              <a:latin typeface="Garamond" panose="02020404030301010803" pitchFamily="18" charset="0"/>
              <a:ea typeface="+mj-ea"/>
              <a:cs typeface="+mj-cs"/>
            </a:endParaRPr>
          </a:p>
        </p:txBody>
      </p:sp>
    </p:spTree>
    <p:extLst>
      <p:ext uri="{BB962C8B-B14F-4D97-AF65-F5344CB8AC3E}">
        <p14:creationId xmlns:p14="http://schemas.microsoft.com/office/powerpoint/2010/main" val="266241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885598" y="2971726"/>
            <a:ext cx="10420803" cy="914548"/>
          </a:xfrm>
        </p:spPr>
        <p:txBody>
          <a:bodyPr>
            <a:normAutofit/>
          </a:bodyPr>
          <a:lstStyle/>
          <a:p>
            <a:r>
              <a:rPr lang="en-US" sz="5400" b="1" dirty="0">
                <a:latin typeface="Garamond" panose="02020404030301010803" pitchFamily="18" charset="0"/>
              </a:rPr>
              <a:t>Background</a:t>
            </a:r>
          </a:p>
        </p:txBody>
      </p:sp>
    </p:spTree>
    <p:extLst>
      <p:ext uri="{BB962C8B-B14F-4D97-AF65-F5344CB8AC3E}">
        <p14:creationId xmlns:p14="http://schemas.microsoft.com/office/powerpoint/2010/main" val="30803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rgbClr val="D7D7D7"/>
            </a:gs>
            <a:gs pos="61000">
              <a:srgbClr val="E7E7E7"/>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2CD-A3C0-4184-9FE1-4471827D6C41}"/>
              </a:ext>
            </a:extLst>
          </p:cNvPr>
          <p:cNvSpPr>
            <a:spLocks noGrp="1"/>
          </p:cNvSpPr>
          <p:nvPr>
            <p:ph type="ctrTitle"/>
          </p:nvPr>
        </p:nvSpPr>
        <p:spPr>
          <a:xfrm>
            <a:off x="1139252" y="719528"/>
            <a:ext cx="9953469" cy="1024866"/>
          </a:xfrm>
        </p:spPr>
        <p:txBody>
          <a:bodyPr anchor="t" anchorCtr="0">
            <a:normAutofit/>
          </a:bodyPr>
          <a:lstStyle/>
          <a:p>
            <a:pPr algn="l">
              <a:lnSpc>
                <a:spcPct val="150000"/>
              </a:lnSpc>
            </a:pPr>
            <a:r>
              <a:rPr lang="en-US" sz="3800" b="1" dirty="0">
                <a:latin typeface="Garamond" panose="02020404030301010803" pitchFamily="18" charset="0"/>
              </a:rPr>
              <a:t>Decision Tree</a:t>
            </a:r>
          </a:p>
        </p:txBody>
      </p:sp>
      <p:pic>
        <p:nvPicPr>
          <p:cNvPr id="1030" name="Picture 6" descr="decision+tree+regression+example cheap buy online">
            <a:extLst>
              <a:ext uri="{FF2B5EF4-FFF2-40B4-BE49-F238E27FC236}">
                <a16:creationId xmlns:a16="http://schemas.microsoft.com/office/drawing/2014/main" id="{07C66848-7B27-4F21-B85B-AA912427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2173"/>
            <a:ext cx="5385704" cy="3371450"/>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D9CB328-9B52-44F0-83C7-72FF4129AE86}"/>
              </a:ext>
            </a:extLst>
          </p:cNvPr>
          <p:cNvSpPr txBox="1">
            <a:spLocks/>
          </p:cNvSpPr>
          <p:nvPr/>
        </p:nvSpPr>
        <p:spPr>
          <a:xfrm>
            <a:off x="1214204" y="1988457"/>
            <a:ext cx="4518939" cy="4267200"/>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0" lvl="0" algn="l" defTabSz="914400" rtl="0" eaLnBrk="1" fontAlgn="auto" latinLnBrk="0" hangingPunct="1">
              <a:lnSpc>
                <a:spcPct val="150000"/>
              </a:lnSpc>
              <a:spcBef>
                <a:spcPct val="0"/>
              </a:spcBef>
              <a:spcAft>
                <a:spcPts val="0"/>
              </a:spcAft>
              <a:buClrTx/>
              <a:buSzTx/>
              <a:tabLst/>
              <a:defRPr/>
            </a:pPr>
            <a:r>
              <a:rPr lang="en-US" sz="2000" dirty="0">
                <a:solidFill>
                  <a:prstClr val="black"/>
                </a:solidFill>
                <a:latin typeface="Garamond" panose="02020404030301010803" pitchFamily="18" charset="0"/>
              </a:rPr>
              <a:t>ML model that uses data features as decision rules in a tree like structure.</a:t>
            </a:r>
          </a:p>
          <a:p>
            <a:pPr marR="0" lvl="0" algn="l" defTabSz="914400" rtl="0" eaLnBrk="1" fontAlgn="auto" latinLnBrk="0" hangingPunct="1">
              <a:lnSpc>
                <a:spcPct val="150000"/>
              </a:lnSpc>
              <a:spcBef>
                <a:spcPct val="0"/>
              </a:spcBef>
              <a:spcAft>
                <a:spcPts val="0"/>
              </a:spcAft>
              <a:buClrTx/>
              <a:buSzTx/>
              <a:tabLst/>
              <a:defRPr/>
            </a:pPr>
            <a:endParaRPr lang="en-US" sz="2000"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000" b="1" dirty="0">
                <a:solidFill>
                  <a:prstClr val="black"/>
                </a:solidFill>
                <a:latin typeface="Garamond" panose="02020404030301010803" pitchFamily="18" charset="0"/>
              </a:rPr>
              <a:t>Internal Nodes: </a:t>
            </a:r>
            <a:r>
              <a:rPr lang="en-US" sz="2000" dirty="0">
                <a:solidFill>
                  <a:prstClr val="black"/>
                </a:solidFill>
                <a:latin typeface="Garamond" panose="02020404030301010803" pitchFamily="18" charset="0"/>
              </a:rPr>
              <a:t>Store features as decision rules</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400"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000" b="1" dirty="0">
                <a:solidFill>
                  <a:prstClr val="black"/>
                </a:solidFill>
                <a:latin typeface="Garamond" panose="02020404030301010803" pitchFamily="18" charset="0"/>
              </a:rPr>
              <a:t>Branches: </a:t>
            </a:r>
            <a:r>
              <a:rPr lang="en-US" sz="2000" dirty="0">
                <a:solidFill>
                  <a:prstClr val="black"/>
                </a:solidFill>
                <a:latin typeface="Garamond" panose="02020404030301010803" pitchFamily="18" charset="0"/>
              </a:rPr>
              <a:t>Path based on feature value</a:t>
            </a: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endParaRPr lang="en-US" sz="1400" b="1" dirty="0">
              <a:solidFill>
                <a:prstClr val="black"/>
              </a:solidFill>
              <a:latin typeface="Garamond" panose="02020404030301010803" pitchFamily="18" charset="0"/>
            </a:endParaRPr>
          </a:p>
          <a:p>
            <a:pPr marL="342900" marR="0" lvl="0" indent="-3429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000" b="1" dirty="0">
                <a:solidFill>
                  <a:prstClr val="black"/>
                </a:solidFill>
                <a:latin typeface="Garamond" panose="02020404030301010803" pitchFamily="18" charset="0"/>
              </a:rPr>
              <a:t>Leaf Nodes: </a:t>
            </a:r>
            <a:r>
              <a:rPr lang="en-US" sz="2000" dirty="0">
                <a:solidFill>
                  <a:prstClr val="black"/>
                </a:solidFill>
                <a:latin typeface="Garamond" panose="02020404030301010803" pitchFamily="18" charset="0"/>
              </a:rPr>
              <a:t>Store prediction outcome</a:t>
            </a:r>
          </a:p>
        </p:txBody>
      </p:sp>
      <p:sp>
        <p:nvSpPr>
          <p:cNvPr id="9" name="TextBox 8">
            <a:extLst>
              <a:ext uri="{FF2B5EF4-FFF2-40B4-BE49-F238E27FC236}">
                <a16:creationId xmlns:a16="http://schemas.microsoft.com/office/drawing/2014/main" id="{8851536B-7303-43C1-B028-89F1F6FE3819}"/>
              </a:ext>
            </a:extLst>
          </p:cNvPr>
          <p:cNvSpPr txBox="1"/>
          <p:nvPr/>
        </p:nvSpPr>
        <p:spPr>
          <a:xfrm>
            <a:off x="6096000" y="5541220"/>
            <a:ext cx="5181599" cy="369332"/>
          </a:xfrm>
          <a:prstGeom prst="rect">
            <a:avLst/>
          </a:prstGeom>
          <a:noFill/>
        </p:spPr>
        <p:txBody>
          <a:bodyPr wrap="square">
            <a:spAutoFit/>
          </a:bodyPr>
          <a:lstStyle/>
          <a:p>
            <a:pPr algn="ctr"/>
            <a:r>
              <a:rPr lang="en-US" sz="1800" b="1" dirty="0">
                <a:solidFill>
                  <a:prstClr val="black"/>
                </a:solidFill>
                <a:latin typeface="Garamond" panose="02020404030301010803" pitchFamily="18" charset="0"/>
              </a:rPr>
              <a:t>FIGURE</a:t>
            </a:r>
            <a:r>
              <a:rPr lang="en-US" sz="1800" dirty="0">
                <a:solidFill>
                  <a:prstClr val="black"/>
                </a:solidFill>
                <a:latin typeface="Garamond" panose="02020404030301010803" pitchFamily="18" charset="0"/>
              </a:rPr>
              <a:t>: Decision Tree structure example</a:t>
            </a:r>
            <a:endParaRPr lang="en-US" dirty="0"/>
          </a:p>
        </p:txBody>
      </p:sp>
    </p:spTree>
    <p:extLst>
      <p:ext uri="{BB962C8B-B14F-4D97-AF65-F5344CB8AC3E}">
        <p14:creationId xmlns:p14="http://schemas.microsoft.com/office/powerpoint/2010/main" val="24470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2406</Words>
  <Application>Microsoft Office PowerPoint</Application>
  <PresentationFormat>Widescreen</PresentationFormat>
  <Paragraphs>262</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Calibri Light</vt:lpstr>
      <vt:lpstr>Courier New</vt:lpstr>
      <vt:lpstr>Garamond</vt:lpstr>
      <vt:lpstr>Roboto</vt:lpstr>
      <vt:lpstr>Office Theme</vt:lpstr>
      <vt:lpstr>Explainable and Reliable Prediction</vt:lpstr>
      <vt:lpstr>Introduction</vt:lpstr>
      <vt:lpstr>Introduction</vt:lpstr>
      <vt:lpstr>Problem Description</vt:lpstr>
      <vt:lpstr>Why is this important?</vt:lpstr>
      <vt:lpstr>Research Questions</vt:lpstr>
      <vt:lpstr>Research Questions</vt:lpstr>
      <vt:lpstr>Background</vt:lpstr>
      <vt:lpstr>Decision Tree</vt:lpstr>
      <vt:lpstr>Inductive Conformal Predictor (I.C.P.)</vt:lpstr>
      <vt:lpstr>Reliable Decision Trees (ReDT)    Our Approach</vt:lpstr>
      <vt:lpstr>Reliable Decision Trees (ReDT)</vt:lpstr>
      <vt:lpstr>Training Process</vt:lpstr>
      <vt:lpstr>Classification Process</vt:lpstr>
      <vt:lpstr>New Pruning Method</vt:lpstr>
      <vt:lpstr>Why Pruning?</vt:lpstr>
      <vt:lpstr>Pruning Process</vt:lpstr>
      <vt:lpstr>Pruning Process</vt:lpstr>
      <vt:lpstr>Experimental Settings</vt:lpstr>
      <vt:lpstr>Datasets</vt:lpstr>
      <vt:lpstr>Dataset Split </vt:lpstr>
      <vt:lpstr>Experiment Parameters</vt:lpstr>
      <vt:lpstr>Metrics – Validity </vt:lpstr>
      <vt:lpstr>Metrics – Information Efficiency </vt:lpstr>
      <vt:lpstr>Results</vt:lpstr>
      <vt:lpstr>Iris Dataset</vt:lpstr>
      <vt:lpstr>Iris Dataset</vt:lpstr>
      <vt:lpstr>Census Income</vt:lpstr>
      <vt:lpstr>Census Income</vt:lpstr>
      <vt:lpstr>PowerPoint Presentation</vt:lpstr>
      <vt:lpstr>PowerPoint Presentation</vt:lpstr>
      <vt:lpstr>PowerPoint Presentation</vt:lpstr>
      <vt:lpstr>PowerPoint Presentation</vt:lpstr>
      <vt:lpstr>Project Conclusion</vt:lpstr>
      <vt:lpstr>Project 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Sotirios Ftiakas</dc:creator>
  <cp:lastModifiedBy>Sotiris Ftiakas</cp:lastModifiedBy>
  <cp:revision>130</cp:revision>
  <dcterms:created xsi:type="dcterms:W3CDTF">2021-01-13T02:26:11Z</dcterms:created>
  <dcterms:modified xsi:type="dcterms:W3CDTF">2022-01-21T10:54:54Z</dcterms:modified>
</cp:coreProperties>
</file>