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jVLfcPgFlLu4ezIrZpahG8mJJO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71D890-66EF-4C8F-BCEA-830F4D83E91D}">
  <a:tblStyle styleId="{FB71D890-66EF-4C8F-BCEA-830F4D83E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46a605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646a605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3b2af1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33b2af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6eb2a9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c6eb2a9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014700c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014700c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14700c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14700c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c648ab42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c648ab42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46a6051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46a6051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33b2af1e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33b2af1e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16880e8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c16880e8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c1b26f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cc1b26f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c16880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c16880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c648ab4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c648ab4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16880e8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2c16880e8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65f411b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365f411b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6349553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36349553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3495539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363495539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63495539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36349553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6349553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6349553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63495539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363495539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5f411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365f411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63495539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363495539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3b2af1e1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333b2af1e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3b2af1e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g1333b2af1e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646a605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g13646a605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64af357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364af357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646a605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646a605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16880e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c16880e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cc1b26fc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cc1b26fc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>
                <a:solidFill>
                  <a:schemeClr val="dk1"/>
                </a:solidFill>
              </a:rPr>
              <a:t>Vasilis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16880e8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c16880e8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646a605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3646a605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Randwijck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75990" y="175696"/>
            <a:ext cx="6975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675991" y="1559764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14" name="Google Shape;14;p19"/>
          <p:cNvPicPr preferRelativeResize="0"/>
          <p:nvPr/>
        </p:nvPicPr>
        <p:blipFill rotWithShape="1">
          <a:blip r:embed="rId3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blue">
  <p:cSld name="Title slide dark blue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ctrTitle"/>
          </p:nvPr>
        </p:nvSpPr>
        <p:spPr>
          <a:xfrm>
            <a:off x="675991" y="175696"/>
            <a:ext cx="69546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69" name="Google Shape;69;p28"/>
          <p:cNvPicPr preferRelativeResize="0"/>
          <p:nvPr/>
        </p:nvPicPr>
        <p:blipFill rotWithShape="1">
          <a:blip r:embed="rId2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ctrTitle"/>
          </p:nvPr>
        </p:nvSpPr>
        <p:spPr>
          <a:xfrm>
            <a:off x="675991" y="175696"/>
            <a:ext cx="69864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74" name="Google Shape;74;p29"/>
          <p:cNvPicPr preferRelativeResize="0"/>
          <p:nvPr/>
        </p:nvPicPr>
        <p:blipFill rotWithShape="1">
          <a:blip r:embed="rId2">
            <a:alphaModFix/>
          </a:blip>
          <a:srcRect b="0" l="0" r="21550" t="0"/>
          <a:stretch/>
        </p:blipFill>
        <p:spPr>
          <a:xfrm>
            <a:off x="360000" y="4630499"/>
            <a:ext cx="2079737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dark blue">
  <p:cSld name="Text slide dark blue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-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descr="UM40_RGB_B_diap.png" id="82" name="Google Shape;82;p30"/>
          <p:cNvPicPr preferRelativeResize="0"/>
          <p:nvPr/>
        </p:nvPicPr>
        <p:blipFill rotWithShape="1">
          <a:blip r:embed="rId2">
            <a:alphaModFix/>
          </a:blip>
          <a:srcRect b="0" l="0" r="21297" t="0"/>
          <a:stretch/>
        </p:blipFill>
        <p:spPr>
          <a:xfrm>
            <a:off x="360000" y="4630499"/>
            <a:ext cx="2086425" cy="3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c16880e89_1_6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2c16880e89_1_6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2c16880e89_1_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g12c16880e89_1_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g12c16880e89_1_6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descr="UM40_RGB_B_blauw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5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light blue">
  <p:cSld name="Text slide light blue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-"/>
              <a:defRPr>
                <a:solidFill>
                  <a:schemeClr val="l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descr="UM40_RGB_B_blauw.png" id="29" name="Google Shape;29;p21"/>
          <p:cNvPicPr preferRelativeResize="0"/>
          <p:nvPr/>
        </p:nvPicPr>
        <p:blipFill rotWithShape="1">
          <a:blip r:embed="rId2">
            <a:alphaModFix/>
          </a:blip>
          <a:srcRect b="0" l="0" r="22050" t="0"/>
          <a:stretch/>
        </p:blipFill>
        <p:spPr>
          <a:xfrm>
            <a:off x="360001" y="4630500"/>
            <a:ext cx="2066363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lide">
  <p:cSld name="Photo slid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34" name="Google Shape;3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descr="UM40_RGB_B_diap.png"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21800" t="0"/>
          <a:stretch/>
        </p:blipFill>
        <p:spPr>
          <a:xfrm>
            <a:off x="360000" y="4630499"/>
            <a:ext cx="2073050" cy="3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lide">
  <p:cSld name="Tab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descr="UM40_RGB_B_blauw.png"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5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/photo slide">
  <p:cSld name="Text/photo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360000" y="310694"/>
            <a:ext cx="39345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60001" y="1485117"/>
            <a:ext cx="3934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4595043" y="4738971"/>
            <a:ext cx="5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4745252" y="4738971"/>
            <a:ext cx="345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195204" y="4738799"/>
            <a:ext cx="57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48" name="Google Shape;48;p24"/>
          <p:cNvSpPr/>
          <p:nvPr>
            <p:ph idx="2" type="pic"/>
          </p:nvPr>
        </p:nvSpPr>
        <p:spPr>
          <a:xfrm>
            <a:off x="4595043" y="0"/>
            <a:ext cx="45489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descr="UM40_RGB_B_blauw.png" id="49" name="Google Shape;49;p24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5" cy="38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ght blue">
  <p:cSld name="Title slide light blu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ctrTitle"/>
          </p:nvPr>
        </p:nvSpPr>
        <p:spPr>
          <a:xfrm>
            <a:off x="675991" y="175696"/>
            <a:ext cx="6978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53" name="Google Shape;53;p25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5" cy="38031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+ illustration">
  <p:cSld name="Title slide + illustration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ctrTitle"/>
          </p:nvPr>
        </p:nvSpPr>
        <p:spPr>
          <a:xfrm>
            <a:off x="675990" y="175696"/>
            <a:ext cx="69759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subTitle"/>
          </p:nvPr>
        </p:nvSpPr>
        <p:spPr>
          <a:xfrm>
            <a:off x="675991" y="1829639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blauw.png" id="58" name="Google Shape;58;p26"/>
          <p:cNvPicPr preferRelativeResize="0"/>
          <p:nvPr/>
        </p:nvPicPr>
        <p:blipFill rotWithShape="1">
          <a:blip r:embed="rId2">
            <a:alphaModFix/>
          </a:blip>
          <a:srcRect b="0" l="0" r="20540" t="0"/>
          <a:stretch/>
        </p:blipFill>
        <p:spPr>
          <a:xfrm>
            <a:off x="360001" y="4630500"/>
            <a:ext cx="2106475" cy="380312"/>
          </a:xfrm>
          <a:prstGeom prst="rect">
            <a:avLst/>
          </a:prstGeom>
          <a:noFill/>
          <a:ln>
            <a:noFill/>
          </a:ln>
        </p:spPr>
      </p:pic>
      <p:sp>
        <p:nvSpPr>
          <p:cNvPr descr="Future look.png" id="59" name="Google Shape;59;p26"/>
          <p:cNvSpPr/>
          <p:nvPr/>
        </p:nvSpPr>
        <p:spPr>
          <a:xfrm>
            <a:off x="5285640" y="2697023"/>
            <a:ext cx="3532800" cy="24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 inner city">
  <p:cSld name="Title slide photo inner cit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ctrTitle"/>
          </p:nvPr>
        </p:nvSpPr>
        <p:spPr>
          <a:xfrm>
            <a:off x="675990" y="175696"/>
            <a:ext cx="69582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subTitle"/>
          </p:nvPr>
        </p:nvSpPr>
        <p:spPr>
          <a:xfrm>
            <a:off x="675991" y="1559764"/>
            <a:ext cx="4196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3200"/>
              <a:buNone/>
              <a:defRPr>
                <a:solidFill>
                  <a:srgbClr val="88898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800"/>
              <a:buNone/>
              <a:defRPr>
                <a:solidFill>
                  <a:srgbClr val="88898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98F"/>
              </a:buClr>
              <a:buSzPts val="2400"/>
              <a:buNone/>
              <a:defRPr>
                <a:solidFill>
                  <a:srgbClr val="8889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98F"/>
              </a:buClr>
              <a:buSzPts val="2000"/>
              <a:buNone/>
              <a:defRPr>
                <a:solidFill>
                  <a:srgbClr val="88898F"/>
                </a:solidFill>
              </a:defRPr>
            </a:lvl9pPr>
          </a:lstStyle>
          <a:p/>
        </p:txBody>
      </p:sp>
      <p:pic>
        <p:nvPicPr>
          <p:cNvPr descr="UM40_RGB_B_diap.png" id="64" name="Google Shape;64;p27"/>
          <p:cNvPicPr preferRelativeResize="0"/>
          <p:nvPr/>
        </p:nvPicPr>
        <p:blipFill rotWithShape="1">
          <a:blip r:embed="rId3">
            <a:alphaModFix/>
          </a:blip>
          <a:srcRect b="0" l="0" r="20792" t="0"/>
          <a:stretch/>
        </p:blipFill>
        <p:spPr>
          <a:xfrm>
            <a:off x="360000" y="4630499"/>
            <a:ext cx="2099788" cy="3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rriweather Sans"/>
              <a:buChar char="-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3234467" y="4738971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217546" y="4738971"/>
            <a:ext cx="397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hubham-agnihotri.medium.com/quantum-machine-learning-102-qsvm-using-qiskit-731956231a54" TargetMode="External"/><Relationship Id="rId4" Type="http://schemas.openxmlformats.org/officeDocument/2006/relationships/hyperlink" Target="https://qiskit.org/documentation/stable/0.24/tutorials/machine-learning/01-qsvm-classification.html?fbclid=IwAR3aI1OSuD3Yzfpx-3MEOEExpExrKLk6D5rABtLbVmlbkfMwUa9wlvxxCmg" TargetMode="External"/><Relationship Id="rId5" Type="http://schemas.openxmlformats.org/officeDocument/2006/relationships/hyperlink" Target="https://shubham-agnihotri.medium.com/quantum-machine-learning-102-qsvm-using-qiskit-731956231a54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76000" y="175698"/>
            <a:ext cx="6975900" cy="1303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l" sz="4400"/>
              <a:t>QML for LHCb: distinguish real tracks from ghosts</a:t>
            </a:r>
            <a:endParaRPr sz="44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676000" y="1543800"/>
            <a:ext cx="7249800" cy="407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l" sz="2400"/>
              <a:t>S</a:t>
            </a:r>
            <a:r>
              <a:rPr lang="el" sz="1800"/>
              <a:t>upervisors:  </a:t>
            </a:r>
            <a:r>
              <a:rPr lang="el" sz="1800"/>
              <a:t>Menica Dibenedetto</a:t>
            </a:r>
            <a:r>
              <a:rPr lang="el" sz="1800"/>
              <a:t>, </a:t>
            </a:r>
            <a:r>
              <a:rPr lang="el" sz="1800"/>
              <a:t>Miriam Lucio Martinez, </a:t>
            </a:r>
            <a:r>
              <a:rPr lang="el" sz="1800"/>
              <a:t>and Davide Nicotra</a:t>
            </a:r>
            <a:endParaRPr sz="1800"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7859025" y="4708500"/>
            <a:ext cx="1250400" cy="407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l" sz="2400"/>
              <a:t>Group 10</a:t>
            </a:r>
            <a:endParaRPr sz="1800"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646a60517_0_6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Research questions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65" name="Google Shape;165;g13646a60517_0_6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different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embedding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methods affect our model's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embedding method yields the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results for our model? Can we explain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our QSVM is working can we derive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meaningful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results for our problem?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6" name="Google Shape;166;g13646a60517_0_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3b2af1e1_0_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r>
              <a:rPr b="1" lang="el" sz="4800"/>
              <a:t>Data</a:t>
            </a:r>
            <a:endParaRPr b="1" sz="4800"/>
          </a:p>
        </p:txBody>
      </p:sp>
      <p:sp>
        <p:nvSpPr>
          <p:cNvPr id="172" name="Google Shape;172;g1333b2af1e1_0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c6eb2a98e_0_5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Data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78" name="Google Shape;178;g11c6eb2a98e_0_5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The simulated data of a track has corresponding information about it: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l" sz="2000"/>
              <a:t>Label - Real or Ghost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l" sz="2000"/>
              <a:t>x,y,z coordinates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l" sz="2000"/>
              <a:t>7 features </a:t>
            </a:r>
            <a:r>
              <a:rPr lang="el" sz="2000"/>
              <a:t>associated</a:t>
            </a:r>
            <a:r>
              <a:rPr lang="el" sz="2000"/>
              <a:t> with each track which are: “tx” ,”ty” ,”ndof” ,”chi2” , “ip_chi2”, “nb_hits” and “qop”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                                                                                                          </a:t>
            </a:r>
            <a:endParaRPr sz="2000"/>
          </a:p>
        </p:txBody>
      </p:sp>
      <p:sp>
        <p:nvSpPr>
          <p:cNvPr id="179" name="Google Shape;179;g11c6eb2a98e_0_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14700c06_0_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Data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85" name="Google Shape;185;g12014700c06_0_3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                                                                                                          </a:t>
            </a:r>
            <a:endParaRPr sz="2000"/>
          </a:p>
        </p:txBody>
      </p:sp>
      <p:pic>
        <p:nvPicPr>
          <p:cNvPr id="186" name="Google Shape;186;g12014700c0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885825"/>
            <a:ext cx="85915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014700c06_0_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2014700c06_0_9"/>
          <p:cNvPicPr preferRelativeResize="0"/>
          <p:nvPr/>
        </p:nvPicPr>
        <p:blipFill rotWithShape="1">
          <a:blip r:embed="rId3">
            <a:alphaModFix/>
          </a:blip>
          <a:srcRect b="0" l="4213" r="4186" t="0"/>
          <a:stretch/>
        </p:blipFill>
        <p:spPr>
          <a:xfrm>
            <a:off x="1812150" y="240900"/>
            <a:ext cx="5369875" cy="44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2014700c06_0_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648ab420_1_19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Data Pre-processing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99" name="Google Shape;199;g11c648ab420_1_19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Preprocessing 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Normalization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Balancing uneven data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Removing outliers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                                                            </a:t>
            </a:r>
            <a:endParaRPr sz="2000"/>
          </a:p>
        </p:txBody>
      </p:sp>
      <p:sp>
        <p:nvSpPr>
          <p:cNvPr id="200" name="Google Shape;200;g11c648ab420_1_1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3646a60517_2_1"/>
          <p:cNvPicPr preferRelativeResize="0"/>
          <p:nvPr/>
        </p:nvPicPr>
        <p:blipFill rotWithShape="1">
          <a:blip r:embed="rId3">
            <a:alphaModFix/>
          </a:blip>
          <a:srcRect b="0" l="7717" r="4478" t="0"/>
          <a:stretch/>
        </p:blipFill>
        <p:spPr>
          <a:xfrm>
            <a:off x="2056650" y="234275"/>
            <a:ext cx="4980500" cy="42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3646a60517_2_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3b2af1e1_0_17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Data Preprocessing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212" name="Google Shape;212;g1333b2af1e1_0_171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g1333b2af1e1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00" y="1402678"/>
            <a:ext cx="5981425" cy="29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333b2af1e1_0_17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c16880e89_1_16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l" sz="4800"/>
              <a:t> Approach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20" name="Google Shape;220;g12c16880e89_1_16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c1b26fc9_1_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Pipeline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226" name="Google Shape;226;g12cc1b26fc9_1_0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                                                             </a:t>
            </a:r>
            <a:endParaRPr sz="2000"/>
          </a:p>
        </p:txBody>
      </p:sp>
      <p:pic>
        <p:nvPicPr>
          <p:cNvPr id="227" name="Google Shape;227;g12cc1b26fc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999" y="972000"/>
            <a:ext cx="5266300" cy="3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2cc1b26fc9_1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>
                <a:solidFill>
                  <a:srgbClr val="0CC4CC"/>
                </a:solidFill>
              </a:rPr>
              <a:t>Team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681475" y="1093951"/>
            <a:ext cx="69450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l" sz="2500"/>
              <a:t>Vasileios Chaidas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l" sz="2500"/>
              <a:t>Dimitris Feizai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l" sz="2500"/>
              <a:t>Raghav Naidu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l" sz="2500"/>
              <a:t>Gilles Salem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l" sz="2500"/>
              <a:t>Eliott Simon</a:t>
            </a:r>
            <a:endParaRPr sz="2500"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c16880e89_0_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100">
                <a:solidFill>
                  <a:srgbClr val="0CC4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Quantum-enhanced Support Vector Machine </a:t>
            </a:r>
            <a:r>
              <a:rPr b="0" lang="el" sz="2300">
                <a:solidFill>
                  <a:srgbClr val="0CC4CC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234" name="Google Shape;234;g12c16880e89_0_0"/>
          <p:cNvSpPr txBox="1"/>
          <p:nvPr>
            <p:ph idx="1" type="body"/>
          </p:nvPr>
        </p:nvSpPr>
        <p:spPr>
          <a:xfrm>
            <a:off x="359999" y="121155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l" sz="23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l" sz="23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c16880e89_0_0"/>
          <p:cNvSpPr txBox="1"/>
          <p:nvPr/>
        </p:nvSpPr>
        <p:spPr>
          <a:xfrm>
            <a:off x="447825" y="1010775"/>
            <a:ext cx="159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l" sz="1700">
                <a:latin typeface="Calibri"/>
                <a:ea typeface="Calibri"/>
                <a:cs typeface="Calibri"/>
                <a:sym typeface="Calibri"/>
              </a:rPr>
              <a:t>Data Point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" name="Google Shape;236;g12c16880e89_0_0"/>
          <p:cNvGraphicFramePr/>
          <p:nvPr/>
        </p:nvGraphicFramePr>
        <p:xfrm>
          <a:off x="607025" y="165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{FB71D890-66EF-4C8F-BCEA-830F4D83E91D}</a:tableStyleId>
              </a:tblPr>
              <a:tblGrid>
                <a:gridCol w="860800"/>
              </a:tblGrid>
              <a:tr h="36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tx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nb_hits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chi2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ipchi2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qop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g12c16880e89_0_0"/>
          <p:cNvSpPr/>
          <p:nvPr/>
        </p:nvSpPr>
        <p:spPr>
          <a:xfrm>
            <a:off x="1624925" y="1829650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1594536"/>
            <a:ext cx="860800" cy="4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2054961"/>
            <a:ext cx="860800" cy="4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2515386"/>
            <a:ext cx="860800" cy="4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2975811"/>
            <a:ext cx="860800" cy="46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3436236"/>
            <a:ext cx="860800" cy="46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2c16880e89_0_0"/>
          <p:cNvSpPr/>
          <p:nvPr/>
        </p:nvSpPr>
        <p:spPr>
          <a:xfrm>
            <a:off x="1624925" y="2240313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c16880e89_0_0"/>
          <p:cNvSpPr/>
          <p:nvPr/>
        </p:nvSpPr>
        <p:spPr>
          <a:xfrm>
            <a:off x="1624925" y="2650988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c16880e89_0_0"/>
          <p:cNvSpPr/>
          <p:nvPr/>
        </p:nvSpPr>
        <p:spPr>
          <a:xfrm>
            <a:off x="1624925" y="3061663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c16880e89_0_0"/>
          <p:cNvSpPr/>
          <p:nvPr/>
        </p:nvSpPr>
        <p:spPr>
          <a:xfrm>
            <a:off x="1624925" y="3472338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12c16880e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325" y="3896661"/>
            <a:ext cx="860800" cy="46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2c16880e89_0_0"/>
          <p:cNvSpPr/>
          <p:nvPr/>
        </p:nvSpPr>
        <p:spPr>
          <a:xfrm>
            <a:off x="1624925" y="3883013"/>
            <a:ext cx="9723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c16880e89_0_0"/>
          <p:cNvSpPr txBox="1"/>
          <p:nvPr/>
        </p:nvSpPr>
        <p:spPr>
          <a:xfrm>
            <a:off x="2500250" y="981525"/>
            <a:ext cx="159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latin typeface="Calibri"/>
                <a:ea typeface="Calibri"/>
                <a:cs typeface="Calibri"/>
                <a:sym typeface="Calibri"/>
              </a:rPr>
              <a:t>      Qubits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2c16880e89_0_0"/>
          <p:cNvSpPr txBox="1"/>
          <p:nvPr/>
        </p:nvSpPr>
        <p:spPr>
          <a:xfrm>
            <a:off x="5319675" y="2651000"/>
            <a:ext cx="2098500" cy="554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latin typeface="Calibri"/>
                <a:ea typeface="Calibri"/>
                <a:cs typeface="Calibri"/>
                <a:sym typeface="Calibri"/>
              </a:rPr>
              <a:t>Quantum SVM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2c16880e89_0_0"/>
          <p:cNvSpPr/>
          <p:nvPr/>
        </p:nvSpPr>
        <p:spPr>
          <a:xfrm>
            <a:off x="3749575" y="2802556"/>
            <a:ext cx="1158600" cy="34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c16880e89_0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c648ab420_0_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 Quantum Feature Map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258" name="Google Shape;258;g11c648ab420_0_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maps used: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l" sz="20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ZFeature Map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l" sz="20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ZZFeature Map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el" sz="20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Pauli’s Feature Map</a:t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4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  <a:endParaRPr sz="14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11c648ab42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63" y="574838"/>
            <a:ext cx="23717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1c648ab42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46" y="2778000"/>
            <a:ext cx="5787451" cy="16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1c648ab420_0_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c16880e89_1_152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QSVM Implementation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267" name="Google Shape;267;g12c16880e89_1_15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Reduce dataset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Use of ZZFeatureMap data encoding circuit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BasicAer “qasm_simulator”</a:t>
            </a:r>
            <a:br>
              <a:rPr lang="el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Qubits used : 6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3000"/>
              <a:t>                                 </a:t>
            </a:r>
            <a:r>
              <a:rPr lang="el" sz="2800"/>
              <a:t> </a:t>
            </a:r>
            <a:r>
              <a:rPr lang="el" sz="2600"/>
              <a:t> </a:t>
            </a:r>
            <a:r>
              <a:rPr lang="el" sz="2400"/>
              <a:t> </a:t>
            </a:r>
            <a:r>
              <a:rPr lang="el" sz="2200"/>
              <a:t> </a:t>
            </a:r>
            <a:r>
              <a:rPr lang="el" sz="2000"/>
              <a:t> </a:t>
            </a:r>
            <a:r>
              <a:rPr lang="el" sz="1800"/>
              <a:t>       </a:t>
            </a:r>
            <a:r>
              <a:rPr lang="el" sz="1600"/>
              <a:t>              </a:t>
            </a:r>
            <a:r>
              <a:rPr lang="el" sz="1700"/>
              <a:t> </a:t>
            </a:r>
            <a:r>
              <a:rPr lang="el" sz="1800"/>
              <a:t> </a:t>
            </a:r>
            <a:r>
              <a:rPr lang="el" sz="2000"/>
              <a:t> </a:t>
            </a:r>
            <a:r>
              <a:rPr lang="el" sz="2200"/>
              <a:t>                 </a:t>
            </a:r>
            <a:r>
              <a:rPr lang="el" sz="2000"/>
              <a:t>     </a:t>
            </a:r>
            <a:r>
              <a:rPr lang="el" sz="1900"/>
              <a:t>        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3000"/>
              <a:t>                                                                                             </a:t>
            </a:r>
            <a:r>
              <a:rPr lang="el" sz="2000"/>
              <a:t>20</a:t>
            </a:r>
            <a:endParaRPr sz="2000"/>
          </a:p>
        </p:txBody>
      </p:sp>
      <p:sp>
        <p:nvSpPr>
          <p:cNvPr id="268" name="Google Shape;268;g12c16880e89_1_15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l" sz="4800"/>
              <a:t>Results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65f411b94_0_12"/>
          <p:cNvSpPr txBox="1"/>
          <p:nvPr/>
        </p:nvSpPr>
        <p:spPr>
          <a:xfrm>
            <a:off x="607775" y="781950"/>
            <a:ext cx="7126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QSVM Hyperparameters:</a:t>
            </a:r>
            <a:endParaRPr sz="36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-Feature Maps</a:t>
            </a:r>
            <a:endParaRPr sz="20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-Dataset size</a:t>
            </a:r>
            <a:endParaRPr sz="20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-Class Ratio (Ghost/Real)</a:t>
            </a:r>
            <a:endParaRPr sz="20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Train/test/validation —&gt; 80/10/10</a:t>
            </a:r>
            <a:endParaRPr sz="2000">
              <a:solidFill>
                <a:srgbClr val="F9F9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365f411b94_0_12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1363495539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00" y="54325"/>
            <a:ext cx="6857999" cy="4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1363495539e_1_7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363495539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00" y="54325"/>
            <a:ext cx="6857999" cy="46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363495539e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00" y="54325"/>
            <a:ext cx="6857999" cy="4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363495539e_1_1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1363495539e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00" y="0"/>
            <a:ext cx="6677025" cy="47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363495539e_1_2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363495539e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00" y="54325"/>
            <a:ext cx="6857999" cy="46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363495539e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00" y="0"/>
            <a:ext cx="6857999" cy="47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363495539e_1_2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1363495539e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700" y="54325"/>
            <a:ext cx="6857999" cy="46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363495539e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700" y="0"/>
            <a:ext cx="6857999" cy="47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1363495539e_1_3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>
                <a:solidFill>
                  <a:srgbClr val="0CC4CC"/>
                </a:solidFill>
              </a:rPr>
              <a:t>Outline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921922" y="1161492"/>
            <a:ext cx="69450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l" sz="2500"/>
              <a:t>Problem Introduction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l" sz="2500"/>
              <a:t>Data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l" sz="2500"/>
              <a:t>Approach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l" sz="2500"/>
              <a:t>Results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l" sz="2500"/>
              <a:t>Discussion and Conclusion</a:t>
            </a:r>
            <a:endParaRPr sz="2500"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1365f411b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25" y="0"/>
            <a:ext cx="6470025" cy="46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365f411b94_0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363495539e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00" y="36225"/>
            <a:ext cx="6743700" cy="4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363495539e_1_45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33b2af1e1_0_176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b="1" lang="el" sz="4800"/>
              <a:t>5. Discussion and conclusion</a:t>
            </a:r>
            <a:endParaRPr/>
          </a:p>
        </p:txBody>
      </p:sp>
      <p:sp>
        <p:nvSpPr>
          <p:cNvPr id="331" name="Google Shape;331;g1333b2af1e1_0_176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Research questions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337" name="Google Shape;337;p8"/>
          <p:cNvSpPr txBox="1"/>
          <p:nvPr>
            <p:ph idx="1" type="body"/>
          </p:nvPr>
        </p:nvSpPr>
        <p:spPr>
          <a:xfrm>
            <a:off x="360000" y="972000"/>
            <a:ext cx="83268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l" sz="2000"/>
              <a:t>The following research questions were posed on Phase 1: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we create and implement a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working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QSVM to our problem?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Are QSVM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yet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practical to implement in real problems?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 quantum algorithms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outperform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classical classification methods in distinguishing real tracks from ghosts?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38" name="Google Shape;338;p8"/>
          <p:cNvSpPr txBox="1"/>
          <p:nvPr/>
        </p:nvSpPr>
        <p:spPr>
          <a:xfrm>
            <a:off x="7910400" y="4364500"/>
            <a:ext cx="7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Research questions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345" name="Google Shape;345;p9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different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embedding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methods affect our model's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embedding method yields the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results for our model?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our QSVM is working can we derive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meaningful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results for our problem?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46" name="Google Shape;346;p9"/>
          <p:cNvSpPr txBox="1"/>
          <p:nvPr/>
        </p:nvSpPr>
        <p:spPr>
          <a:xfrm>
            <a:off x="8094450" y="4399475"/>
            <a:ext cx="5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33b2af1e1_0_259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l">
                <a:solidFill>
                  <a:srgbClr val="0CC4CC"/>
                </a:solidFill>
              </a:rPr>
              <a:t>Challenges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353" name="Google Shape;353;g1333b2af1e1_0_259"/>
          <p:cNvSpPr txBox="1"/>
          <p:nvPr/>
        </p:nvSpPr>
        <p:spPr>
          <a:xfrm>
            <a:off x="360000" y="1033350"/>
            <a:ext cx="83268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Size of Dataset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Lack of in depth knowledge in </a:t>
            </a: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 of Quantum Machine Learning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Using older version of Qiskit 0.24.1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333b2af1e1_0_259"/>
          <p:cNvSpPr txBox="1"/>
          <p:nvPr/>
        </p:nvSpPr>
        <p:spPr>
          <a:xfrm>
            <a:off x="8223850" y="4341950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333b2af1e1_0_259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46a60517_1_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l">
                <a:solidFill>
                  <a:srgbClr val="0CC4CC"/>
                </a:solidFill>
              </a:rPr>
              <a:t>Future work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361" name="Google Shape;361;g13646a60517_1_0"/>
          <p:cNvSpPr txBox="1"/>
          <p:nvPr/>
        </p:nvSpPr>
        <p:spPr>
          <a:xfrm>
            <a:off x="360000" y="1033350"/>
            <a:ext cx="83268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Working with the updated version of Qiskit.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To test models on complete dataset.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To check if inherent stochastic nature of experiments have a impact on results.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Working with Pennylane library.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l" sz="2000">
                <a:latin typeface="Calibri"/>
                <a:ea typeface="Calibri"/>
                <a:cs typeface="Calibri"/>
                <a:sym typeface="Calibri"/>
              </a:rPr>
              <a:t>Working with real with datasets.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3646a60517_1_0"/>
          <p:cNvSpPr txBox="1"/>
          <p:nvPr/>
        </p:nvSpPr>
        <p:spPr>
          <a:xfrm>
            <a:off x="8151950" y="4356350"/>
            <a:ext cx="5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3646a60517_1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4af35733_3_0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l">
                <a:solidFill>
                  <a:srgbClr val="0CC4CC"/>
                </a:solidFill>
              </a:rPr>
              <a:t>References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369" name="Google Shape;369;g1364af35733_3_0"/>
          <p:cNvSpPr txBox="1"/>
          <p:nvPr/>
        </p:nvSpPr>
        <p:spPr>
          <a:xfrm>
            <a:off x="360000" y="1033350"/>
            <a:ext cx="8326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PennyLane website, pennylane.ai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Quantum Machine Learning 102 — QSVM Using Qiskit, Shubham Agnihotri,</a:t>
            </a:r>
            <a:r>
              <a:rPr lang="el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https://shubham-agnihotri.medium.com/quantum-machine-learning-102-qsvm-using-qiskit-731956231a54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Quantum-enhanced Support Vector Machine (QSVM) </a:t>
            </a:r>
            <a:r>
              <a:rPr lang="el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https://qiskit.org/documentation/stable/0.24/tutorials/machine-learning/01-qsvm-classification.html?fbclid=IwAR3aI1OSuD3Yzfpx-3MEOEExpExrKLk6D5rABtLbVmlbkfMwUa9wlvxxCmg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Quantum Machine Learning 102 — QSVM Using Qiskit </a:t>
            </a:r>
            <a:r>
              <a:rPr lang="el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https://shubham-agnihotri.medium.com/quantum-machine-learning-102-qsvm-using-qiskit-731956231a54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l" sz="1300">
                <a:latin typeface="Calibri"/>
                <a:ea typeface="Calibri"/>
                <a:cs typeface="Calibri"/>
                <a:sym typeface="Calibri"/>
              </a:rPr>
              <a:t>"Qiskit", Wikipedia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1364af35733_3_0"/>
          <p:cNvSpPr txBox="1"/>
          <p:nvPr/>
        </p:nvSpPr>
        <p:spPr>
          <a:xfrm>
            <a:off x="8151950" y="4356350"/>
            <a:ext cx="5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364af35733_3_0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idx="1" type="body"/>
          </p:nvPr>
        </p:nvSpPr>
        <p:spPr>
          <a:xfrm>
            <a:off x="359999" y="97200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l" sz="4800"/>
              <a:t>Thank you for your attention</a:t>
            </a:r>
            <a:endParaRPr b="1"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l" sz="4800"/>
              <a:t>Any Questions?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 txBox="1"/>
          <p:nvPr/>
        </p:nvSpPr>
        <p:spPr>
          <a:xfrm>
            <a:off x="8266975" y="4370725"/>
            <a:ext cx="4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C4C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08599" y="1211550"/>
            <a:ext cx="8326800" cy="2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l" sz="4800"/>
              <a:t>Problem </a:t>
            </a:r>
            <a:r>
              <a:rPr b="1" lang="el" sz="4800"/>
              <a:t>Introduction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46a60517_0_1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0CC4CC"/>
                </a:solidFill>
              </a:rPr>
              <a:t>Large Hadron Collider beauty (LHCb)</a:t>
            </a:r>
            <a:endParaRPr>
              <a:solidFill>
                <a:srgbClr val="0CC4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13646a6051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115849"/>
            <a:ext cx="4662425" cy="31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3646a60517_0_11"/>
          <p:cNvSpPr txBox="1"/>
          <p:nvPr/>
        </p:nvSpPr>
        <p:spPr>
          <a:xfrm>
            <a:off x="360000" y="4224125"/>
            <a:ext cx="411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l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Large Hadron Collider (source: home.cern)</a:t>
            </a:r>
            <a:endParaRPr b="0" i="1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13646a60517_0_11"/>
          <p:cNvSpPr txBox="1"/>
          <p:nvPr/>
        </p:nvSpPr>
        <p:spPr>
          <a:xfrm>
            <a:off x="5229250" y="1115850"/>
            <a:ext cx="3557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LHCb: One of the eight particle physics detector experiments collecting data at the Large Hadron Collider at CERN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Large Hadron Collider: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Largest and most powerful particle accelerator in the world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27-kilometre long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Particles reach a speed close to the speed of light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l" sz="1600">
                <a:latin typeface="Calibri"/>
                <a:ea typeface="Calibri"/>
                <a:cs typeface="Calibri"/>
                <a:sym typeface="Calibri"/>
              </a:rPr>
              <a:t>Magnets kept at a temperature as low as ‑271.3°C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646a60517_0_1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c16880e89_1_0"/>
          <p:cNvSpPr txBox="1"/>
          <p:nvPr>
            <p:ph type="title"/>
          </p:nvPr>
        </p:nvSpPr>
        <p:spPr>
          <a:xfrm>
            <a:off x="316075" y="5847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l">
                <a:solidFill>
                  <a:srgbClr val="0CC4CC"/>
                </a:solidFill>
                <a:latin typeface="Calibri"/>
                <a:ea typeface="Calibri"/>
                <a:cs typeface="Calibri"/>
                <a:sym typeface="Calibri"/>
              </a:rPr>
              <a:t>The LHCb Experiment:</a:t>
            </a:r>
            <a:endParaRPr>
              <a:solidFill>
                <a:srgbClr val="0CC4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c16880e89_1_0"/>
          <p:cNvSpPr txBox="1"/>
          <p:nvPr>
            <p:ph idx="1" type="body"/>
          </p:nvPr>
        </p:nvSpPr>
        <p:spPr>
          <a:xfrm>
            <a:off x="4311475" y="1741850"/>
            <a:ext cx="470460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el" sz="1500">
                <a:solidFill>
                  <a:srgbClr val="000000"/>
                </a:solidFill>
              </a:rPr>
              <a:t> </a:t>
            </a:r>
            <a:r>
              <a:rPr lang="el" sz="3208">
                <a:solidFill>
                  <a:srgbClr val="000000"/>
                </a:solidFill>
              </a:rPr>
              <a:t>In this project we will only focus on the Tracking Detectors and the corresponding tracking system: </a:t>
            </a:r>
            <a:endParaRPr sz="320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56108"/>
              <a:buNone/>
            </a:pPr>
            <a:r>
              <a:rPr lang="el" sz="3208">
                <a:solidFill>
                  <a:srgbClr val="000000"/>
                </a:solidFill>
              </a:rPr>
              <a:t>Different “</a:t>
            </a:r>
            <a:r>
              <a:rPr b="1" lang="el" sz="3208">
                <a:solidFill>
                  <a:srgbClr val="000000"/>
                </a:solidFill>
              </a:rPr>
              <a:t>hits</a:t>
            </a:r>
            <a:r>
              <a:rPr lang="el" sz="3208">
                <a:solidFill>
                  <a:srgbClr val="000000"/>
                </a:solidFill>
              </a:rPr>
              <a:t>” left by charged </a:t>
            </a:r>
            <a:r>
              <a:rPr b="1" lang="el" sz="3208">
                <a:solidFill>
                  <a:srgbClr val="000000"/>
                </a:solidFill>
              </a:rPr>
              <a:t>particles</a:t>
            </a:r>
            <a:r>
              <a:rPr lang="el" sz="3208">
                <a:solidFill>
                  <a:srgbClr val="000000"/>
                </a:solidFill>
              </a:rPr>
              <a:t> in the corresponding detectors are combined into trajectories (</a:t>
            </a:r>
            <a:r>
              <a:rPr b="1" lang="el" sz="3208">
                <a:solidFill>
                  <a:srgbClr val="000000"/>
                </a:solidFill>
              </a:rPr>
              <a:t>tracks</a:t>
            </a:r>
            <a:r>
              <a:rPr lang="el" sz="3208">
                <a:solidFill>
                  <a:srgbClr val="000000"/>
                </a:solidFill>
              </a:rPr>
              <a:t>) and then propagated mathematically through the magnetic field with the help of a Kalman Filter.</a:t>
            </a:r>
            <a:endParaRPr sz="3208">
              <a:solidFill>
                <a:srgbClr val="000000"/>
              </a:solidFill>
            </a:endParaRPr>
          </a:p>
        </p:txBody>
      </p:sp>
      <p:pic>
        <p:nvPicPr>
          <p:cNvPr id="132" name="Google Shape;132;g12c16880e8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5" y="1741850"/>
            <a:ext cx="4244500" cy="21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c16880e89_1_0"/>
          <p:cNvSpPr txBox="1"/>
          <p:nvPr/>
        </p:nvSpPr>
        <p:spPr>
          <a:xfrm>
            <a:off x="155000" y="4051850"/>
            <a:ext cx="411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l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Outlay of the LHCb tracking system along with different types of tracks</a:t>
            </a:r>
            <a:endParaRPr b="0" i="1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12c16880e89_1_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c1b26fc9_1_12"/>
          <p:cNvSpPr txBox="1"/>
          <p:nvPr>
            <p:ph type="title"/>
          </p:nvPr>
        </p:nvSpPr>
        <p:spPr>
          <a:xfrm>
            <a:off x="316075" y="5847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l">
                <a:solidFill>
                  <a:srgbClr val="0CC4CC"/>
                </a:solidFill>
                <a:latin typeface="Calibri"/>
                <a:ea typeface="Calibri"/>
                <a:cs typeface="Calibri"/>
                <a:sym typeface="Calibri"/>
              </a:rPr>
              <a:t>Real Tracks and Ghost Tracks</a:t>
            </a:r>
            <a:endParaRPr>
              <a:solidFill>
                <a:srgbClr val="0CC4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cc1b26fc9_1_12"/>
          <p:cNvSpPr txBox="1"/>
          <p:nvPr>
            <p:ph idx="1" type="body"/>
          </p:nvPr>
        </p:nvSpPr>
        <p:spPr>
          <a:xfrm>
            <a:off x="4311475" y="1741850"/>
            <a:ext cx="43374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1900">
                <a:solidFill>
                  <a:srgbClr val="000000"/>
                </a:solidFill>
              </a:rPr>
              <a:t>Since each event contains a </a:t>
            </a:r>
            <a:r>
              <a:rPr b="1" lang="el" sz="1900">
                <a:solidFill>
                  <a:srgbClr val="000000"/>
                </a:solidFill>
              </a:rPr>
              <a:t>huge</a:t>
            </a:r>
            <a:r>
              <a:rPr lang="el" sz="1900">
                <a:solidFill>
                  <a:srgbClr val="000000"/>
                </a:solidFill>
              </a:rPr>
              <a:t> number of </a:t>
            </a:r>
            <a:r>
              <a:rPr b="1" lang="el" sz="1900">
                <a:solidFill>
                  <a:srgbClr val="000000"/>
                </a:solidFill>
              </a:rPr>
              <a:t>hits</a:t>
            </a:r>
            <a:r>
              <a:rPr lang="el" sz="1900">
                <a:solidFill>
                  <a:srgbClr val="000000"/>
                </a:solidFill>
              </a:rPr>
              <a:t> and possible </a:t>
            </a:r>
            <a:r>
              <a:rPr b="1" lang="el" sz="1900">
                <a:solidFill>
                  <a:srgbClr val="000000"/>
                </a:solidFill>
              </a:rPr>
              <a:t>track combinations,</a:t>
            </a:r>
            <a:r>
              <a:rPr lang="el" sz="1900">
                <a:solidFill>
                  <a:srgbClr val="000000"/>
                </a:solidFill>
              </a:rPr>
              <a:t> the track-reconstruction method is prone to </a:t>
            </a:r>
            <a:r>
              <a:rPr b="1" lang="el" sz="1900">
                <a:solidFill>
                  <a:srgbClr val="000000"/>
                </a:solidFill>
              </a:rPr>
              <a:t>errors</a:t>
            </a:r>
            <a:r>
              <a:rPr lang="el" sz="1900">
                <a:solidFill>
                  <a:srgbClr val="000000"/>
                </a:solidFill>
              </a:rPr>
              <a:t>. Those erroneous tracks are called </a:t>
            </a:r>
            <a:r>
              <a:rPr b="1" lang="el" sz="1900">
                <a:solidFill>
                  <a:srgbClr val="000000"/>
                </a:solidFill>
              </a:rPr>
              <a:t>Ghost Tracks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l" sz="1900">
                <a:solidFill>
                  <a:srgbClr val="000000"/>
                </a:solidFill>
              </a:rPr>
              <a:t>Ghost Tracks</a:t>
            </a:r>
            <a:r>
              <a:rPr lang="el" sz="1900">
                <a:solidFill>
                  <a:srgbClr val="000000"/>
                </a:solidFill>
              </a:rPr>
              <a:t>: Pseudocombinations of hits that are </a:t>
            </a:r>
            <a:r>
              <a:rPr b="1" lang="el" sz="1900">
                <a:solidFill>
                  <a:srgbClr val="000000"/>
                </a:solidFill>
              </a:rPr>
              <a:t>wrongly</a:t>
            </a:r>
            <a:r>
              <a:rPr lang="el" sz="1900">
                <a:solidFill>
                  <a:srgbClr val="000000"/>
                </a:solidFill>
              </a:rPr>
              <a:t> interpreted as tracks while in reality they are formed by random hits from different particles.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41" name="Google Shape;141;g12cc1b26fc9_1_12"/>
          <p:cNvSpPr txBox="1"/>
          <p:nvPr/>
        </p:nvSpPr>
        <p:spPr>
          <a:xfrm>
            <a:off x="155000" y="4377875"/>
            <a:ext cx="41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l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typical event will contain a huge number of hits and tracks making the reconstruction attempt more complicated and difficult.</a:t>
            </a:r>
            <a:endParaRPr b="0" i="1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g12cc1b26fc9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0" y="1696575"/>
            <a:ext cx="4383901" cy="2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cc1b26fc9_1_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c16880e89_1_74"/>
          <p:cNvSpPr txBox="1"/>
          <p:nvPr>
            <p:ph type="title"/>
          </p:nvPr>
        </p:nvSpPr>
        <p:spPr>
          <a:xfrm>
            <a:off x="316075" y="5847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l">
                <a:solidFill>
                  <a:srgbClr val="0CC4CC"/>
                </a:solidFill>
                <a:latin typeface="Calibri"/>
                <a:ea typeface="Calibri"/>
                <a:cs typeface="Calibri"/>
                <a:sym typeface="Calibri"/>
              </a:rPr>
              <a:t>Real Tracks and Ghost Tracks</a:t>
            </a:r>
            <a:endParaRPr>
              <a:solidFill>
                <a:srgbClr val="0CC4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c16880e89_1_74"/>
          <p:cNvSpPr txBox="1"/>
          <p:nvPr>
            <p:ph idx="1" type="body"/>
          </p:nvPr>
        </p:nvSpPr>
        <p:spPr>
          <a:xfrm>
            <a:off x="4311475" y="1741850"/>
            <a:ext cx="46548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l" sz="1500">
                <a:solidFill>
                  <a:srgbClr val="000000"/>
                </a:solidFill>
              </a:rPr>
              <a:t> </a:t>
            </a:r>
            <a:r>
              <a:rPr lang="el" sz="2000">
                <a:solidFill>
                  <a:srgbClr val="000000"/>
                </a:solidFill>
              </a:rPr>
              <a:t>The </a:t>
            </a:r>
            <a:r>
              <a:rPr b="1" lang="el" sz="2000">
                <a:solidFill>
                  <a:srgbClr val="000000"/>
                </a:solidFill>
              </a:rPr>
              <a:t>goal</a:t>
            </a:r>
            <a:r>
              <a:rPr lang="el" sz="2000">
                <a:solidFill>
                  <a:srgbClr val="000000"/>
                </a:solidFill>
              </a:rPr>
              <a:t> and </a:t>
            </a:r>
            <a:r>
              <a:rPr b="1" lang="el" sz="2000">
                <a:solidFill>
                  <a:srgbClr val="000000"/>
                </a:solidFill>
              </a:rPr>
              <a:t>focus</a:t>
            </a:r>
            <a:r>
              <a:rPr lang="el" sz="2000">
                <a:solidFill>
                  <a:srgbClr val="000000"/>
                </a:solidFill>
              </a:rPr>
              <a:t> of this project is to develop an </a:t>
            </a:r>
            <a:r>
              <a:rPr b="1" lang="el" sz="2000">
                <a:solidFill>
                  <a:srgbClr val="000000"/>
                </a:solidFill>
              </a:rPr>
              <a:t>algorithm</a:t>
            </a:r>
            <a:r>
              <a:rPr lang="el" sz="2000">
                <a:solidFill>
                  <a:srgbClr val="000000"/>
                </a:solidFill>
              </a:rPr>
              <a:t> that will efficiently and reliable be able to </a:t>
            </a:r>
            <a:r>
              <a:rPr b="1" lang="el" sz="2000">
                <a:solidFill>
                  <a:srgbClr val="000000"/>
                </a:solidFill>
              </a:rPr>
              <a:t>distinguish</a:t>
            </a:r>
            <a:r>
              <a:rPr lang="el" sz="2000">
                <a:solidFill>
                  <a:srgbClr val="000000"/>
                </a:solidFill>
              </a:rPr>
              <a:t> ghost tracks from real tracks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l" sz="2000">
                <a:solidFill>
                  <a:srgbClr val="000000"/>
                </a:solidFill>
              </a:rPr>
              <a:t>Specifically we would like to investigate a </a:t>
            </a:r>
            <a:r>
              <a:rPr b="1" lang="el" sz="2000">
                <a:solidFill>
                  <a:srgbClr val="000000"/>
                </a:solidFill>
              </a:rPr>
              <a:t>Q</a:t>
            </a:r>
            <a:r>
              <a:rPr lang="el" sz="2000">
                <a:solidFill>
                  <a:srgbClr val="000000"/>
                </a:solidFill>
              </a:rPr>
              <a:t>uantum </a:t>
            </a:r>
            <a:r>
              <a:rPr b="1" lang="el" sz="2000">
                <a:solidFill>
                  <a:srgbClr val="000000"/>
                </a:solidFill>
              </a:rPr>
              <a:t>M</a:t>
            </a:r>
            <a:r>
              <a:rPr lang="el" sz="2000">
                <a:solidFill>
                  <a:srgbClr val="000000"/>
                </a:solidFill>
              </a:rPr>
              <a:t>achine </a:t>
            </a:r>
            <a:r>
              <a:rPr b="1" lang="el" sz="2000">
                <a:solidFill>
                  <a:srgbClr val="000000"/>
                </a:solidFill>
              </a:rPr>
              <a:t>L</a:t>
            </a:r>
            <a:r>
              <a:rPr lang="el" sz="2000">
                <a:solidFill>
                  <a:srgbClr val="000000"/>
                </a:solidFill>
              </a:rPr>
              <a:t>earning (</a:t>
            </a:r>
            <a:r>
              <a:rPr b="1" lang="el" sz="2000">
                <a:solidFill>
                  <a:srgbClr val="000000"/>
                </a:solidFill>
              </a:rPr>
              <a:t>QML</a:t>
            </a:r>
            <a:r>
              <a:rPr lang="el" sz="2000">
                <a:solidFill>
                  <a:srgbClr val="000000"/>
                </a:solidFill>
              </a:rPr>
              <a:t>) approach and see how we can implement breakthroughs into this new upcoming field to tackle our problem.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0" name="Google Shape;150;g12c16880e89_1_74"/>
          <p:cNvSpPr txBox="1"/>
          <p:nvPr/>
        </p:nvSpPr>
        <p:spPr>
          <a:xfrm>
            <a:off x="155000" y="4377875"/>
            <a:ext cx="411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l" sz="1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typical event will contain a huge number of hits and tracks making the reconstruction attempt more complicated and difficult.</a:t>
            </a:r>
            <a:endParaRPr b="0" i="1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g12c16880e89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0" y="1696575"/>
            <a:ext cx="4383901" cy="2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2c16880e89_1_7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46a60517_0_1"/>
          <p:cNvSpPr txBox="1"/>
          <p:nvPr>
            <p:ph type="title"/>
          </p:nvPr>
        </p:nvSpPr>
        <p:spPr>
          <a:xfrm>
            <a:off x="359999" y="310695"/>
            <a:ext cx="832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">
                <a:solidFill>
                  <a:srgbClr val="0CC4CC"/>
                </a:solidFill>
              </a:rPr>
              <a:t>Research questions</a:t>
            </a:r>
            <a:endParaRPr>
              <a:solidFill>
                <a:srgbClr val="0CC4CC"/>
              </a:solidFill>
            </a:endParaRPr>
          </a:p>
        </p:txBody>
      </p:sp>
      <p:sp>
        <p:nvSpPr>
          <p:cNvPr id="158" name="Google Shape;158;g13646a60517_0_1"/>
          <p:cNvSpPr txBox="1"/>
          <p:nvPr>
            <p:ph idx="1" type="body"/>
          </p:nvPr>
        </p:nvSpPr>
        <p:spPr>
          <a:xfrm>
            <a:off x="360000" y="972000"/>
            <a:ext cx="83268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l" sz="2000"/>
              <a:t>The following research questions were posed on Phase 1: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we create and implement a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working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QSVM to our problem?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Are QSVM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yet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practical to implement in real problems?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 quantum algorithms </a:t>
            </a:r>
            <a:r>
              <a:rPr b="1"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outperform</a:t>
            </a:r>
            <a:r>
              <a:rPr lang="e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classical classification methods in distinguishing real tracks from ghosts?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         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59" name="Google Shape;159;g13646a60517_0_1"/>
          <p:cNvSpPr txBox="1"/>
          <p:nvPr>
            <p:ph idx="12" type="sldNum"/>
          </p:nvPr>
        </p:nvSpPr>
        <p:spPr>
          <a:xfrm>
            <a:off x="8316141" y="4738799"/>
            <a:ext cx="370800" cy="27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