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gPVsGLWmzhHrmoSqWI84U2RHc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438875" y="1238400"/>
            <a:ext cx="8269200" cy="20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l"/>
              <a:t>Μοντέλο για τον Υπολογισμό Δείκτη Ασφαλούς Οδηγικής Συμπεριφοράς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Δημήτρης Κνέκνας 219120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Νευρωνικά Δίκτυα (2/2)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819150" y="1616225"/>
            <a:ext cx="75057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Πώς μαθαίνουν τα Νευρωνικά Δίκτυα: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Forward Propagation</a:t>
            </a:r>
            <a:r>
              <a:rPr lang="el" sz="1000">
                <a:solidFill>
                  <a:srgbClr val="000000"/>
                </a:solidFill>
              </a:rPr>
              <a:t>: Τα δεδομένα περνούν από τα στρώματα για την παραγωγή πρόβλεψης.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Loss Calculation</a:t>
            </a:r>
            <a:r>
              <a:rPr lang="el" sz="1000">
                <a:solidFill>
                  <a:srgbClr val="000000"/>
                </a:solidFill>
              </a:rPr>
              <a:t>: Υπολογισμός σφάλματος μεταξύ πραγματικών και προβλεπόμενων τιμών.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Backpropagation</a:t>
            </a:r>
            <a:r>
              <a:rPr lang="el" sz="1000">
                <a:solidFill>
                  <a:srgbClr val="000000"/>
                </a:solidFill>
              </a:rPr>
              <a:t>: Υπολογίζεται η παραγωγός της συνάρτησης απώλειας ως προς το κάθε βάρος.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Weight Update</a:t>
            </a:r>
            <a:r>
              <a:rPr lang="el" sz="1000">
                <a:solidFill>
                  <a:srgbClr val="000000"/>
                </a:solidFill>
              </a:rPr>
              <a:t>: Διόρθωση βαρών μέσω του αλγορίθμου βελτιστοποίησης για μείωση του σφάλματος.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Επανάληψη (Iterations)</a:t>
            </a:r>
            <a:r>
              <a:rPr lang="el" sz="1000">
                <a:solidFill>
                  <a:srgbClr val="000000"/>
                </a:solidFill>
              </a:rPr>
              <a:t>: Συνεχής επανάληψη των βημάτων μέχρι σύγκλιση του μοντέλου.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Βελτιστοποιητές: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Adam</a:t>
            </a:r>
            <a:r>
              <a:rPr lang="el" sz="1000">
                <a:solidFill>
                  <a:srgbClr val="000000"/>
                </a:solidFill>
              </a:rPr>
              <a:t>: Προσαρμοστικοί ρυθμοί μάθησης και σταθερότητα στην εκπαίδευση.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AdamW</a:t>
            </a:r>
            <a:r>
              <a:rPr lang="el" sz="1000">
                <a:solidFill>
                  <a:srgbClr val="000000"/>
                </a:solidFill>
              </a:rPr>
              <a:t>: Καλύτερη διαχείριση αποσύνθεσης βάρους για καλύτερη γενίκευση.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Nadam</a:t>
            </a:r>
            <a:r>
              <a:rPr lang="el" sz="1000">
                <a:solidFill>
                  <a:srgbClr val="000000"/>
                </a:solidFill>
              </a:rPr>
              <a:t>: Ταχύτερη σύγκλιση μέσω της ορμής Nesterov.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Τεχνικές Αποφυγής Overfitting: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Dropout</a:t>
            </a:r>
            <a:r>
              <a:rPr lang="el" sz="1000">
                <a:solidFill>
                  <a:srgbClr val="000000"/>
                </a:solidFill>
              </a:rPr>
              <a:t>: Τυχαία απενεργοποίηση νευρώνων για καλύτερη γενίκευσης.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Early Stopping</a:t>
            </a:r>
            <a:r>
              <a:rPr lang="el" sz="1000">
                <a:solidFill>
                  <a:srgbClr val="000000"/>
                </a:solidFill>
              </a:rPr>
              <a:t>: Διακοπή της εκπαίδευσης όταν η απόδοση σταθεροποιείται.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3000"/>
              <a:buNone/>
            </a:pPr>
            <a:r>
              <a:rPr lang="el"/>
              <a:t>Μέθοδοι Συνόλου (1/2)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819150" y="1650575"/>
            <a:ext cx="75057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l" sz="1200"/>
              <a:t>Εισαγωγή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Οι μέθοδοι συνόλου βελτιώνουν την προγνωστική απόδοση συνδυάζοντας προβλέψεις από πολλαπλά μοντέλα.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Εκμεταλλεύονται τα πλεονεκτήματα διαφορετικών αλγορίθμων για ακριβέστερες και πιο αξιόπιστες προβλέψεις.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200">
                <a:solidFill>
                  <a:srgbClr val="000000"/>
                </a:solidFill>
              </a:rPr>
              <a:t>Voting Regressor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Συνδυάζει τις προβλέψεις πολλαπλών μοντέλων.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Τρόποι Συνδυασμού</a:t>
            </a:r>
            <a:r>
              <a:rPr lang="el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l" sz="1200">
                <a:solidFill>
                  <a:srgbClr val="000000"/>
                </a:solidFill>
              </a:rPr>
              <a:t>Απλή Μέση Τιμή</a:t>
            </a:r>
            <a:r>
              <a:rPr lang="el" sz="1200">
                <a:solidFill>
                  <a:srgbClr val="000000"/>
                </a:solidFill>
              </a:rPr>
              <a:t>: Ο μέσος όρος των προβλέψεων.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l" sz="1200">
                <a:solidFill>
                  <a:srgbClr val="000000"/>
                </a:solidFill>
              </a:rPr>
              <a:t>Σταθμισμένη Μέση Τιμή</a:t>
            </a:r>
            <a:r>
              <a:rPr lang="el" sz="1200">
                <a:solidFill>
                  <a:srgbClr val="000000"/>
                </a:solidFill>
              </a:rPr>
              <a:t>: Οι προβλέψεις σταθμίζονται ανάλογα με την αξιοπιστία του κάθε μοντέλου.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Πλεονέκτημα</a:t>
            </a:r>
            <a:r>
              <a:rPr lang="el" sz="1200">
                <a:solidFill>
                  <a:srgbClr val="000000"/>
                </a:solidFill>
              </a:rPr>
              <a:t>: Ενισχύει την ακρίβεια και μετριάζει τις αδυναμίες των μοντέλων.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Μέθοδοι Συνόλου (2/2)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819150" y="1650575"/>
            <a:ext cx="7505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200">
                <a:solidFill>
                  <a:srgbClr val="000000"/>
                </a:solidFill>
              </a:rPr>
              <a:t>Stacking Regressor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Συνδυασμός πολλαπλών μοντέλων (Base Models) και ενός μετα-μοντέλου (Meta-Model).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Base Models</a:t>
            </a:r>
            <a:r>
              <a:rPr lang="el" sz="1200">
                <a:solidFill>
                  <a:srgbClr val="000000"/>
                </a:solidFill>
              </a:rPr>
              <a:t>: Κάνουν τις αρχικές προβλέψεις.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Meta-Model</a:t>
            </a:r>
            <a:r>
              <a:rPr lang="el" sz="1200">
                <a:solidFill>
                  <a:srgbClr val="000000"/>
                </a:solidFill>
              </a:rPr>
              <a:t>: Συνδυάζει τις προβλέψεις των βασικών μοντέλων για τη βελτίωση της τελικής ακρίβειας.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Πλεονέκτημα</a:t>
            </a:r>
            <a:r>
              <a:rPr lang="el" sz="1200">
                <a:solidFill>
                  <a:srgbClr val="000000"/>
                </a:solidFill>
              </a:rPr>
              <a:t>: Πολύ αποτελεσματικό όταν τα βασικά μοντέλα είναι διαφορετικά μεταξύ τους.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200">
                <a:solidFill>
                  <a:srgbClr val="000000"/>
                </a:solidFill>
              </a:rPr>
              <a:t>Bagging Regressor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Βελτιώνει την ακρίβεια και τη σταθερότητα εκπαιδεύοντας πολλαπλά μοντέλα σε διαφορετικά υποσύνολα δεδομένων.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Bootstrap Samples</a:t>
            </a:r>
            <a:r>
              <a:rPr lang="el" sz="1200">
                <a:solidFill>
                  <a:srgbClr val="000000"/>
                </a:solidFill>
              </a:rPr>
              <a:t>: Δημιουργία πολλαπλών συνόλων δεδομένων </a:t>
            </a:r>
            <a:r>
              <a:rPr lang="el" sz="1200">
                <a:solidFill>
                  <a:srgbClr val="000000"/>
                </a:solidFill>
              </a:rPr>
              <a:t>μέσω</a:t>
            </a:r>
            <a:r>
              <a:rPr lang="el" sz="1200">
                <a:solidFill>
                  <a:srgbClr val="000000"/>
                </a:solidFill>
              </a:rPr>
              <a:t> δειγματοληψία με αντικατάσταση.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Συνάθροιση</a:t>
            </a:r>
            <a:r>
              <a:rPr lang="el" sz="1200">
                <a:solidFill>
                  <a:srgbClr val="000000"/>
                </a:solidFill>
              </a:rPr>
              <a:t>: Υπολογισμός μέσου όρου των προβλέψεων για μείωση της διακύμανσης.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Πλεονέκτημα</a:t>
            </a:r>
            <a:r>
              <a:rPr lang="el" sz="1200">
                <a:solidFill>
                  <a:srgbClr val="000000"/>
                </a:solidFill>
              </a:rPr>
              <a:t>: Μειώνει την υπερπροσαρμογή και βελτιώνει την απόδοση.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 Αποτελέσματα και Συμπεράσματα (1/3)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819150" y="1638650"/>
            <a:ext cx="75057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300"/>
              <a:buNone/>
            </a:pPr>
            <a:r>
              <a:rPr lang="el">
                <a:solidFill>
                  <a:srgbClr val="000000"/>
                </a:solidFill>
              </a:rPr>
              <a:t>Διαπιστώθηκε ότι το Gradient Boosting υπερείχε σταθερά έναντι των νευρωνικών δικτύων τόσο στην ακρίβεια πρόβλεψης όσο και στην ευρωστία των αποτελεσμάτων για το συγκεκριμένο σύνολο δεδομένων.</a:t>
            </a: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250" y="2371738"/>
            <a:ext cx="64674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1088" y="3771925"/>
            <a:ext cx="65817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Αποτελέσματα και Συμπεράσματα (2/3)</a:t>
            </a:r>
            <a:endParaRPr/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813" y="1611100"/>
            <a:ext cx="6702375" cy="31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Αποτελέσματα και Συμπεράσματα (3/3)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819150" y="1727850"/>
            <a:ext cx="75057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lang="el" sz="1100">
                <a:solidFill>
                  <a:srgbClr val="000000"/>
                </a:solidFill>
              </a:rPr>
              <a:t>Συμπεράσματα: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Βέλτιστη Απόδοση με MSE &amp; RMSE:</a:t>
            </a:r>
            <a:r>
              <a:rPr lang="el" sz="1100">
                <a:solidFill>
                  <a:srgbClr val="000000"/>
                </a:solidFill>
              </a:rPr>
              <a:t> Ο Stacking Regressor με SVR και χρήση του StandardScaler πέτυχε το χαμηλότερο MSE (5.2250) και RMSE (2.2858), υποδεικνύοντας τις πιο ακριβείς προβλέψεις.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Καλύτερη Τεχνική για MAE:</a:t>
            </a:r>
            <a:r>
              <a:rPr lang="el" sz="1100">
                <a:solidFill>
                  <a:srgbClr val="000000"/>
                </a:solidFill>
              </a:rPr>
              <a:t> Ο Stacking Regressor με SVR και χρήση του MinMaxScaler εμφάνισε το χαμηλότερο MAE (1.3105), παρέχοντας τις μικρότερες μέσες αποκλίσεις από τις πραγματικές τιμές.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Ελαχιστοποίηση του MAPE:</a:t>
            </a:r>
            <a:r>
              <a:rPr lang="el" sz="1100">
                <a:solidFill>
                  <a:srgbClr val="000000"/>
                </a:solidFill>
              </a:rPr>
              <a:t> Ο Stacking Regressor με SVR και χρήση του MinMaxScaler κατέγραψε το χαμηλότερο MAPE (1.5785), με την υψηλότερη ακρίβεια ποσοστιαίας απόκλισης.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Συγκριτική Ανάλυση Scalers:</a:t>
            </a:r>
            <a:r>
              <a:rPr lang="el" sz="1100">
                <a:solidFill>
                  <a:srgbClr val="000000"/>
                </a:solidFill>
              </a:rPr>
              <a:t>	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l">
                <a:solidFill>
                  <a:srgbClr val="000000"/>
                </a:solidFill>
              </a:rPr>
              <a:t>StandardScaler: Υπεροχή στις μετρικές MSE και RMSE.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l">
                <a:solidFill>
                  <a:srgbClr val="000000"/>
                </a:solidFill>
              </a:rPr>
              <a:t>MinMaxScaler: Καλύτερη απόδοση σε MAE και MAPE.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l">
                <a:solidFill>
                  <a:srgbClr val="000000"/>
                </a:solidFill>
              </a:rPr>
              <a:t>Η επιλογή του κατάλληλου scaler επηρεάζει σημαντικά την απόδοση ανάλογα με τη μετρική σφάλματος που είναι πιο κρίσιμη.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Απόδοση των Bagging Regressors:</a:t>
            </a:r>
            <a:r>
              <a:rPr lang="el" sz="1100">
                <a:solidFill>
                  <a:srgbClr val="000000"/>
                </a:solidFill>
              </a:rPr>
              <a:t> Οι Bagging Regressors κατέγραψαν υψηλότερα σφάλματα, υποδηλώνοντας ότι οι Stacking Regressors είναι πιο αποτελεσματικοί.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1" lang="el" sz="1100">
                <a:solidFill>
                  <a:srgbClr val="000000"/>
                </a:solidFill>
              </a:rPr>
              <a:t>Επιλογή Μοντέλων: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l">
                <a:solidFill>
                  <a:srgbClr val="000000"/>
                </a:solidFill>
              </a:rPr>
              <a:t>Ο Stacking Regressor με SVR είναι η προτιμώμενη επιλογή για εφαρμογές που απαιτούν υψηλή ακρίβεια.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l">
                <a:solidFill>
                  <a:srgbClr val="000000"/>
                </a:solidFill>
              </a:rPr>
              <a:t>StandardScaler για βέλτιστα MSE και RMSE, MinMaxScaler για MAE και MAPE.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Περιορισμοί και Μελλοντική Έρευνα</a:t>
            </a:r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819150" y="1727850"/>
            <a:ext cx="75057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l" sz="1100">
                <a:solidFill>
                  <a:srgbClr val="000000"/>
                </a:solidFill>
              </a:rPr>
              <a:t>Περιορισμοί της Μελέτης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Μικρός αριθμός συμμετεχόντων</a:t>
            </a:r>
            <a:r>
              <a:rPr lang="el" sz="1100">
                <a:solidFill>
                  <a:srgbClr val="000000"/>
                </a:solidFill>
              </a:rPr>
              <a:t>: Η μελέτη περιορίστηκε σε δεδομένα από μόλις 7 οδηγούς.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Περιορισμένη γεωγραφική περιοχή: </a:t>
            </a:r>
            <a:r>
              <a:rPr lang="el" sz="1100">
                <a:solidFill>
                  <a:srgbClr val="000000"/>
                </a:solidFill>
              </a:rPr>
              <a:t>Τα δεδομένα προέρχονται από συγκεκριμένη περιοχή, μειώνοντας τη γενικευσιμότητα των ευρημάτων.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Περιορισμός περιβαλλοντικών παραγόντων:</a:t>
            </a:r>
            <a:r>
              <a:rPr lang="el" sz="1100">
                <a:solidFill>
                  <a:srgbClr val="000000"/>
                </a:solidFill>
              </a:rPr>
              <a:t> Χρήση δεδομένων μόνο από το OpenWeatherMap API, περιορίζοντας τη ποικιλία των περιβαλλοντικών συνθηκών που εξετάστηκαν.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100">
                <a:solidFill>
                  <a:srgbClr val="000000"/>
                </a:solidFill>
              </a:rPr>
              <a:t>Προτάσεις για Μελλοντική Έρευνα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Επέκταση δεδομένων</a:t>
            </a:r>
            <a:r>
              <a:rPr lang="el" sz="1100">
                <a:solidFill>
                  <a:srgbClr val="000000"/>
                </a:solidFill>
              </a:rPr>
              <a:t>: Συλλογή δεδομένων από μεγαλύτερα και πιο ποικιλόμορφα σύνολα (περισσότεροι οδηγοί και γεωγραφικές περιοχές).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Πρόσθετες τεχνικές μηχανικής μάθησης:</a:t>
            </a:r>
            <a:r>
              <a:rPr lang="el" sz="1100">
                <a:solidFill>
                  <a:srgbClr val="000000"/>
                </a:solidFill>
              </a:rPr>
              <a:t> Ενσωμάτωση άλλων αλγορίθμων για βελτίωση της ακρίβειας των μοντέλων.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l" sz="1100">
                <a:solidFill>
                  <a:srgbClr val="000000"/>
                </a:solidFill>
              </a:rPr>
              <a:t>Διερεύνηση περιβαλλοντικών παραγόντων:</a:t>
            </a:r>
            <a:r>
              <a:rPr lang="el" sz="1100">
                <a:solidFill>
                  <a:srgbClr val="000000"/>
                </a:solidFill>
              </a:rPr>
              <a:t> Εξέταση επιπρόσθετων παραγόντων (π.χ. οδικές συνθήκες, κυκλοφορία) για πιο ολοκληρωμένη ανάλυση της οδηγικής συμπεριφοράς.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Περιεχόμενα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Εισαγωγή στο Πρόβλημα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Στόχος και Συμβολή της Έρευνας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Προτεινόμενη Προσέγγιση Ανάπτυξη Μοντέλου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Gradient Boosting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Νευρωνικά Δίκτυα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Μέθοδοι Συνόλου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Αποτελέσματα και Συμπεράσματα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Περιορισμοί και Μελλοντική Έρευνα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Εισαγωγή στο Πρόβλημα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819150" y="1662800"/>
            <a:ext cx="7505700" cy="3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Πρόκληση στην Ανάλυση Οδηγικής Συμπεριφοράς: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Εξέλιξη</a:t>
            </a:r>
            <a:r>
              <a:rPr lang="el" sz="1000">
                <a:solidFill>
                  <a:srgbClr val="000000"/>
                </a:solidFill>
              </a:rPr>
              <a:t>: Συγχώνευση της επιστήμης δεδομένων με τον τομέα των μεταφορών.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Τεχνολογική Πρόοδος</a:t>
            </a:r>
            <a:r>
              <a:rPr lang="el" sz="1000">
                <a:solidFill>
                  <a:srgbClr val="000000"/>
                </a:solidFill>
              </a:rPr>
              <a:t>: Συσκευές GPS και έξυπνα οχήματα έχουν δημιουργήσει τεράστιο όγκο δεδομένων, </a:t>
            </a:r>
            <a:r>
              <a:rPr lang="el" sz="1000">
                <a:solidFill>
                  <a:srgbClr val="000000"/>
                </a:solidFill>
              </a:rPr>
              <a:t>τα οποία περιέχουν πληροφορίες που μπορούμε να αξιοποιήσουμε.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Ευκαιρίες από τα Δεδομένα Οδήγησης: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l" sz="1000">
                <a:solidFill>
                  <a:srgbClr val="000000"/>
                </a:solidFill>
              </a:rPr>
              <a:t>Συνδυασμός δεδομένων οδήγησης και περιβαλλοντικών συνθηκών: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l" sz="1000">
                <a:solidFill>
                  <a:srgbClr val="000000"/>
                </a:solidFill>
              </a:rPr>
              <a:t>Ασφάλεια</a:t>
            </a:r>
            <a:r>
              <a:rPr lang="el" sz="1000">
                <a:solidFill>
                  <a:srgbClr val="000000"/>
                </a:solidFill>
              </a:rPr>
              <a:t>: Βελτίωση της οδικής ασφάλειας.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l" sz="1000">
                <a:solidFill>
                  <a:srgbClr val="000000"/>
                </a:solidFill>
              </a:rPr>
              <a:t>Απόδοση</a:t>
            </a:r>
            <a:r>
              <a:rPr lang="el" sz="1000">
                <a:solidFill>
                  <a:srgbClr val="000000"/>
                </a:solidFill>
              </a:rPr>
              <a:t>: Βελτίωση της οδηγικής απόδοσης.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l" sz="1000">
                <a:solidFill>
                  <a:srgbClr val="000000"/>
                </a:solidFill>
              </a:rPr>
              <a:t>Εμπειρία</a:t>
            </a:r>
            <a:r>
              <a:rPr lang="el" sz="1000">
                <a:solidFill>
                  <a:srgbClr val="000000"/>
                </a:solidFill>
              </a:rPr>
              <a:t>: Ενίσχυση της συνολικής οδηγικής εμπειρίας.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Πρόβλημα: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Πρόκληση</a:t>
            </a:r>
            <a:r>
              <a:rPr lang="el" sz="1000">
                <a:solidFill>
                  <a:srgbClr val="000000"/>
                </a:solidFill>
              </a:rPr>
              <a:t>: Δυσκολία ενσωμάτωσης και ανάλυσης δεδομένων οδήγησης και περιβαλλοντικών παραγόντων.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Παραδοσιακές Μέθοδοι</a:t>
            </a:r>
            <a:r>
              <a:rPr lang="el" sz="1000">
                <a:solidFill>
                  <a:srgbClr val="000000"/>
                </a:solidFill>
              </a:rPr>
              <a:t>: Αδυνατούν να αποτυπώσουν σύνθετες αλληλεπιδράσεις.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Αποτέλεσμα</a:t>
            </a:r>
            <a:r>
              <a:rPr lang="el" sz="1000">
                <a:solidFill>
                  <a:srgbClr val="000000"/>
                </a:solidFill>
              </a:rPr>
              <a:t>: Περιορισμένη ανάπτυξη προγνωστικών μοντέλων και προσαρμοστικών συστημάτων υποβοήθησης.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Στόχος και Συμβολή της Έρευνας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l"/>
              <a:t>Στόχος της Έρευνας</a:t>
            </a:r>
            <a:r>
              <a:rPr lang="el"/>
              <a:t>: Ο κύριος στόχος είναι η ανάπτυξη ενός μοντέλου που υπολογίζει τον δείκτη ασφαλούς οδηγικής συμπεριφοράς. Το μοντέλο συνδυάζει δεδομένα οδήγησης και καιρικές συνθήκες, χρησιμοποιώντας προηγμένες μεθόδους μηχανικής μάθησης.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/>
              <a:t>Συμβολή της Έρευνας: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l">
                <a:solidFill>
                  <a:srgbClr val="000000"/>
                </a:solidFill>
              </a:rPr>
              <a:t>Ενοποίηση Δεδομένων (Data Integration)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l">
                <a:solidFill>
                  <a:srgbClr val="000000"/>
                </a:solidFill>
              </a:rPr>
              <a:t>Στατιστική Ανάλυση Δεδομένων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l">
                <a:solidFill>
                  <a:srgbClr val="000000"/>
                </a:solidFill>
              </a:rPr>
              <a:t>Προεπεξεργασία και Καθαρισμός Δεδομένων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l">
                <a:solidFill>
                  <a:srgbClr val="000000"/>
                </a:solidFill>
              </a:rPr>
              <a:t>Ανάπτυξη Μοντέλου Μηχανικής Μάθησης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l">
                <a:solidFill>
                  <a:srgbClr val="000000"/>
                </a:solidFill>
              </a:rPr>
              <a:t>Εφαρμογή Εξατομικευμένων Προσεγγίσεων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681775" y="837025"/>
            <a:ext cx="78114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Προτεινόμενη Προσέγγιση Ανάπτυξη Μοντέλου (1/2)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400">
                <a:solidFill>
                  <a:srgbClr val="000000"/>
                </a:solidFill>
              </a:rPr>
              <a:t>Βήματα Ανάπτυξης Μοντέλου: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rgbClr val="000000"/>
                </a:solidFill>
              </a:rPr>
              <a:t>Εκπαίδευση και Σύγκριση Μοντέλων</a:t>
            </a:r>
            <a:r>
              <a:rPr lang="el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l" sz="1400">
                <a:solidFill>
                  <a:srgbClr val="000000"/>
                </a:solidFill>
              </a:rPr>
              <a:t>Εκπαίδευση Νευρωνικών Δικτύων και Gradient Boosting μοντέλων.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l" sz="1400">
                <a:solidFill>
                  <a:srgbClr val="000000"/>
                </a:solidFill>
              </a:rPr>
              <a:t>Σύγκριση της απόδοσής τους στην πρόβλεψη των driving safety scores.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rgbClr val="000000"/>
                </a:solidFill>
              </a:rPr>
              <a:t>Δημιουργία Εξατομικευμένων Μοντέλων Παλινδρόμησης</a:t>
            </a:r>
            <a:r>
              <a:rPr lang="el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l" sz="1400">
                <a:solidFill>
                  <a:srgbClr val="000000"/>
                </a:solidFill>
              </a:rPr>
              <a:t>Ανάπτυξη εξατομικευμένων μοντέλων για κάθε οδηγό.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l" sz="1400">
                <a:solidFill>
                  <a:srgbClr val="000000"/>
                </a:solidFill>
              </a:rPr>
              <a:t>Χρήση του Optuna για βελτιστοποίηση των υπερπαραμέτρων των μοντέλων.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679300" y="845600"/>
            <a:ext cx="7779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Προτεινόμενη Προσέγγιση Ανάπτυξη Μοντέλου (2/2)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819150" y="1848075"/>
            <a:ext cx="75057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200">
                <a:solidFill>
                  <a:srgbClr val="000000"/>
                </a:solidFill>
              </a:rPr>
              <a:t>Συνδυασμός Μοντέλων με Μεθόδους Συνόλου: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Χρήση Μεθόδων Συνόλου (Ensemble Methods)</a:t>
            </a:r>
            <a:r>
              <a:rPr lang="el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l" sz="1200">
                <a:solidFill>
                  <a:srgbClr val="000000"/>
                </a:solidFill>
              </a:rPr>
              <a:t>Συνδυασμός των μοντέλων με: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■"/>
            </a:pPr>
            <a:r>
              <a:rPr b="1" lang="el" sz="1200">
                <a:solidFill>
                  <a:srgbClr val="000000"/>
                </a:solidFill>
              </a:rPr>
              <a:t>Voting Regressor</a:t>
            </a:r>
            <a:endParaRPr b="1" sz="1200">
              <a:solidFill>
                <a:srgbClr val="000000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■"/>
            </a:pPr>
            <a:r>
              <a:rPr b="1" lang="el" sz="1200">
                <a:solidFill>
                  <a:srgbClr val="000000"/>
                </a:solidFill>
              </a:rPr>
              <a:t>Stacking Regressor</a:t>
            </a:r>
            <a:endParaRPr b="1" sz="1200">
              <a:solidFill>
                <a:srgbClr val="000000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■"/>
            </a:pPr>
            <a:r>
              <a:rPr b="1" lang="el" sz="1200">
                <a:solidFill>
                  <a:srgbClr val="000000"/>
                </a:solidFill>
              </a:rPr>
              <a:t>Bagging Regressor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l" sz="1200">
                <a:solidFill>
                  <a:srgbClr val="000000"/>
                </a:solidFill>
              </a:rPr>
              <a:t>Βελτίωση ακρίβειας και σταθερότητας των τελικών προβλέψεων.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Στόχος Προσέγγισης</a:t>
            </a:r>
            <a:r>
              <a:rPr lang="el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l" sz="1200">
                <a:solidFill>
                  <a:srgbClr val="000000"/>
                </a:solidFill>
              </a:rPr>
              <a:t>Ανάπτυξη ενός ακριβούς και ανθεκτικού μοντέλου πρόβλεψης.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l" sz="1200">
                <a:solidFill>
                  <a:srgbClr val="000000"/>
                </a:solidFill>
              </a:rPr>
              <a:t>Λειτουργία μοντέλου υπό διάφορες περιβαλλοντικές συνθήκες και προκλήσεις.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l" sz="1200">
                <a:solidFill>
                  <a:srgbClr val="000000"/>
                </a:solidFill>
              </a:rPr>
              <a:t>Αξιοποίηση των δυνατών σημείων κάθε μοντέλου για πιο ισχυρή και ευέλικτη λύση.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Gradient Boosting (1/2)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19150" y="1727850"/>
            <a:ext cx="7505700" cy="27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l" sz="1000"/>
              <a:t>Τι είναι το Gradient Boosting;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l" sz="1000"/>
              <a:t>Αλγόριθμος μηχανικής μάθησης που βελτιώνει διαδοχικά την ακρίβεια των προβλέψεων.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l" sz="1000"/>
              <a:t>Συνδυάζει απλά μοντέλα, όπως δέντρα αποφάσεων, για τη διόρθωση σφαλμάτων προηγούμενων μοντέλων.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Βασικές Έννοιες: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Ensemble Learning</a:t>
            </a:r>
            <a:r>
              <a:rPr lang="el" sz="1000">
                <a:solidFill>
                  <a:srgbClr val="000000"/>
                </a:solidFill>
              </a:rPr>
              <a:t>: Συνδυασμός πολλών μοντέλων για πιο ακριβείς προβλέψεις.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Boosting</a:t>
            </a:r>
            <a:r>
              <a:rPr lang="el" sz="1000">
                <a:solidFill>
                  <a:srgbClr val="000000"/>
                </a:solidFill>
              </a:rPr>
              <a:t>: Διαδοχική βελτίωση των προβλέψεων με εστίαση στα λάθη των προηγούμενων μοντέλων.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Πώς λειτουργεί: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Αρχικό μοντέλο</a:t>
            </a:r>
            <a:r>
              <a:rPr lang="el" sz="1000">
                <a:solidFill>
                  <a:srgbClr val="000000"/>
                </a:solidFill>
              </a:rPr>
              <a:t>: Ξεκινά με μια βασική πρόβλεψη (π.χ. μέση τιμή).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Υπολογισμός Σφαλμάτων</a:t>
            </a:r>
            <a:r>
              <a:rPr lang="el" sz="1000">
                <a:solidFill>
                  <a:srgbClr val="000000"/>
                </a:solidFill>
              </a:rPr>
              <a:t>: Διαφορές μεταξύ πραγματικών και προβλεπόμενων τιμών.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Εκπαίδευση νέου μοντέλου</a:t>
            </a:r>
            <a:r>
              <a:rPr lang="el" sz="1000">
                <a:solidFill>
                  <a:srgbClr val="000000"/>
                </a:solidFill>
              </a:rPr>
              <a:t>: Διορθώνει τα λάθη του προηγούμενου.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l" sz="1000">
                <a:solidFill>
                  <a:srgbClr val="000000"/>
                </a:solidFill>
              </a:rPr>
              <a:t>Επαναλήψεις</a:t>
            </a:r>
            <a:r>
              <a:rPr lang="el" sz="1000">
                <a:solidFill>
                  <a:srgbClr val="000000"/>
                </a:solidFill>
              </a:rPr>
              <a:t>: Διαδοχικές εκπαιδεύσεις μέχρι να μειωθούν τα σφάλματα.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Gradient Boosting (2/2)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819150" y="1702100"/>
            <a:ext cx="7505700" cy="30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1" lang="el" sz="1000"/>
              <a:t>Βασικά Συστατικά</a:t>
            </a:r>
            <a:r>
              <a:rPr lang="el" sz="1000"/>
              <a:t>: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l" sz="1000">
                <a:solidFill>
                  <a:srgbClr val="000000"/>
                </a:solidFill>
              </a:rPr>
              <a:t>Συνάρτηση Απώλειας</a:t>
            </a:r>
            <a:r>
              <a:rPr lang="el" sz="1000">
                <a:solidFill>
                  <a:srgbClr val="000000"/>
                </a:solidFill>
              </a:rPr>
              <a:t>: Μέσο Τετραγωνικό Σφάλμα (MSE).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l" sz="1000">
                <a:solidFill>
                  <a:srgbClr val="000000"/>
                </a:solidFill>
              </a:rPr>
              <a:t>Βασικά Μοντέλα</a:t>
            </a:r>
            <a:r>
              <a:rPr lang="el" sz="1000">
                <a:solidFill>
                  <a:srgbClr val="000000"/>
                </a:solidFill>
              </a:rPr>
              <a:t>: Δέντρα αποφάσεων, συνήθως "ρηχά" για αποφυγή υπερπροσαρμογής.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l" sz="1000">
                <a:solidFill>
                  <a:srgbClr val="000000"/>
                </a:solidFill>
              </a:rPr>
              <a:t>Ρυθμός Εκμάθησης</a:t>
            </a:r>
            <a:r>
              <a:rPr lang="el" sz="1000">
                <a:solidFill>
                  <a:srgbClr val="000000"/>
                </a:solidFill>
              </a:rPr>
              <a:t>: Ελέγχει πόσο συνεισφέρει κάθε νέο μοντέλο.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l" sz="1000">
                <a:solidFill>
                  <a:srgbClr val="000000"/>
                </a:solidFill>
              </a:rPr>
              <a:t>Αριθμός Δέντρων</a:t>
            </a:r>
            <a:r>
              <a:rPr lang="el" sz="1000">
                <a:solidFill>
                  <a:srgbClr val="000000"/>
                </a:solidFill>
              </a:rPr>
              <a:t>: Ισορροπία μεταξύ υποπροσαρμογής και υπερπροσαρμογής.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Πλεονεκτήματα: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Ικανότητα διαχείρισης ποικιλίας δεδομένων.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Ανθεκτικότητα στην υπερπροσαρμογή με κατάλληλες ρυθμίσεις.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Υψηλή προγνωστική ακρίβεια.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000">
                <a:solidFill>
                  <a:srgbClr val="000000"/>
                </a:solidFill>
              </a:rPr>
              <a:t>Μειονεκτήματα: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Υψηλές υπολογιστικές απαιτήσεις.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Ευαισθησία στις υπερπαραμέτρους (π.χ. ρυθμός εκμάθησης, αριθμός δέντρων).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Περιορισμένη ερμηνευσιμότητα σε σύγκριση με απλούστερα μοντέλα.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l"/>
              <a:t>Νευρωνικά Δίκτυα (1/2)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200">
                <a:solidFill>
                  <a:srgbClr val="000000"/>
                </a:solidFill>
              </a:rPr>
              <a:t>Τι είναι τα Νευρωνικά Δίκτυα;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Υπολογιστικά μοντέλα εμπνευσμένα από τον ανθρώπινο εγκέφαλο.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Χρησιμοποιούνται σε ταξινόμηση, παλινδρόμηση, αναγνώριση προτύπων και εικόνας, επεξεργασία φυσικής γλώσσας, κ.λπ.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l" sz="1200">
                <a:solidFill>
                  <a:srgbClr val="000000"/>
                </a:solidFill>
              </a:rPr>
              <a:t>Δομή Νευρωνικού Δικτύου: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Νευρώνες (κόμβοι)</a:t>
            </a:r>
            <a:r>
              <a:rPr lang="el" sz="1200">
                <a:solidFill>
                  <a:srgbClr val="000000"/>
                </a:solidFill>
              </a:rPr>
              <a:t>: Επεξεργάζονται εισόδους και παράγουν εξόδους μέσω συναρτήσεων ενεργοποίησης.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rgbClr val="000000"/>
                </a:solidFill>
              </a:rPr>
              <a:t>Στρώματα</a:t>
            </a:r>
            <a:r>
              <a:rPr lang="el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l" sz="1200">
                <a:solidFill>
                  <a:srgbClr val="000000"/>
                </a:solidFill>
              </a:rPr>
              <a:t>Επίπεδο Εισόδου</a:t>
            </a:r>
            <a:r>
              <a:rPr lang="el" sz="1200">
                <a:solidFill>
                  <a:srgbClr val="000000"/>
                </a:solidFill>
              </a:rPr>
              <a:t>: Λαμβάνει τα δεδομένα εισόδου.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l" sz="1200">
                <a:solidFill>
                  <a:srgbClr val="000000"/>
                </a:solidFill>
              </a:rPr>
              <a:t>Κρυφά Επίπεδα</a:t>
            </a:r>
            <a:r>
              <a:rPr lang="el" sz="1200">
                <a:solidFill>
                  <a:srgbClr val="000000"/>
                </a:solidFill>
              </a:rPr>
              <a:t>: Εκτελούν υπολογισμούς και μαθαίνουν από τα δεδομένα.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l" sz="1200">
                <a:solidFill>
                  <a:srgbClr val="000000"/>
                </a:solidFill>
              </a:rPr>
              <a:t>Επίπεδο Εξόδου</a:t>
            </a:r>
            <a:r>
              <a:rPr lang="el" sz="1200">
                <a:solidFill>
                  <a:srgbClr val="000000"/>
                </a:solidFill>
              </a:rPr>
              <a:t>: Παράγει την τελική πρόβλεψη.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