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Συντάκτης" initials="Α"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BA3E6-9C49-47C2-8B55-41CD3065E45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C087BAB-7745-4556-9108-9317BCAC7E3D}">
      <dgm:prSet/>
      <dgm:spPr/>
      <dgm:t>
        <a:bodyPr/>
        <a:lstStyle/>
        <a:p>
          <a:r>
            <a:rPr lang="el-GR" dirty="0">
              <a:solidFill>
                <a:schemeClr val="tx1"/>
              </a:solidFill>
              <a:latin typeface="Arial" panose="020B0604020202020204" pitchFamily="34" charset="0"/>
              <a:cs typeface="Arial" panose="020B0604020202020204" pitchFamily="34" charset="0"/>
            </a:rPr>
            <a:t>Ίδρυση του </a:t>
          </a:r>
          <a:r>
            <a:rPr lang="en-US" dirty="0">
              <a:solidFill>
                <a:schemeClr val="tx1"/>
              </a:solidFill>
              <a:latin typeface="Arial" panose="020B0604020202020204" pitchFamily="34" charset="0"/>
              <a:cs typeface="Arial" panose="020B0604020202020204" pitchFamily="34" charset="0"/>
            </a:rPr>
            <a:t>IBM Federal System Division</a:t>
          </a:r>
          <a:r>
            <a:rPr lang="el-GR" dirty="0">
              <a:solidFill>
                <a:schemeClr val="tx1"/>
              </a:solidFill>
              <a:latin typeface="Arial" panose="020B0604020202020204" pitchFamily="34" charset="0"/>
              <a:cs typeface="Arial" panose="020B0604020202020204" pitchFamily="34" charset="0"/>
            </a:rPr>
            <a:t>, ο οποίος θεσμοθέτησε αναγνωρισμένα διπλώματα στον τομέα του </a:t>
          </a:r>
          <a:r>
            <a:rPr lang="en-US" dirty="0">
              <a:solidFill>
                <a:schemeClr val="tx1"/>
              </a:solidFill>
              <a:latin typeface="Arial" panose="020B0604020202020204" pitchFamily="34" charset="0"/>
              <a:cs typeface="Arial" panose="020B0604020202020204" pitchFamily="34" charset="0"/>
            </a:rPr>
            <a:t>software engineering</a:t>
          </a:r>
          <a:r>
            <a:rPr lang="el-GR"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dgm:t>
    </dgm:pt>
    <dgm:pt modelId="{5123675A-DE48-4728-834F-7971745FB554}" type="parTrans" cxnId="{B29725D1-3EAB-4C74-B7AA-C2E74F4FDA45}">
      <dgm:prSet/>
      <dgm:spPr/>
      <dgm:t>
        <a:bodyPr/>
        <a:lstStyle/>
        <a:p>
          <a:endParaRPr lang="en-US"/>
        </a:p>
      </dgm:t>
    </dgm:pt>
    <dgm:pt modelId="{944EA24C-C25C-4C6E-928A-CBBC34C30353}" type="sibTrans" cxnId="{B29725D1-3EAB-4C74-B7AA-C2E74F4FDA45}">
      <dgm:prSet/>
      <dgm:spPr/>
      <dgm:t>
        <a:bodyPr/>
        <a:lstStyle/>
        <a:p>
          <a:endParaRPr lang="en-US"/>
        </a:p>
      </dgm:t>
    </dgm:pt>
    <dgm:pt modelId="{079D2D75-4C0C-408C-B000-346526F93812}">
      <dgm:prSet/>
      <dgm:spPr/>
      <dgm:t>
        <a:bodyPr/>
        <a:lstStyle/>
        <a:p>
          <a:r>
            <a:rPr lang="el-GR" dirty="0">
              <a:solidFill>
                <a:schemeClr val="tx1"/>
              </a:solidFill>
              <a:latin typeface="Arial" panose="020B0604020202020204" pitchFamily="34" charset="0"/>
              <a:cs typeface="Arial" panose="020B0604020202020204" pitchFamily="34" charset="0"/>
            </a:rPr>
            <a:t>Ανέγερση του Ινστιτούτου </a:t>
          </a:r>
          <a:r>
            <a:rPr lang="en-US" dirty="0">
              <a:solidFill>
                <a:schemeClr val="tx1"/>
              </a:solidFill>
              <a:latin typeface="Arial" panose="020B0604020202020204" pitchFamily="34" charset="0"/>
              <a:cs typeface="Arial" panose="020B0604020202020204" pitchFamily="34" charset="0"/>
            </a:rPr>
            <a:t>Software Engineering</a:t>
          </a:r>
          <a:r>
            <a:rPr lang="el-GR" dirty="0">
              <a:solidFill>
                <a:schemeClr val="tx1"/>
              </a:solidFill>
              <a:latin typeface="Arial" panose="020B0604020202020204" pitchFamily="34" charset="0"/>
              <a:cs typeface="Arial" panose="020B0604020202020204" pitchFamily="34" charset="0"/>
            </a:rPr>
            <a:t> από την </a:t>
          </a:r>
          <a:r>
            <a:rPr lang="en-US" dirty="0">
              <a:solidFill>
                <a:schemeClr val="tx1"/>
              </a:solidFill>
              <a:latin typeface="Arial" panose="020B0604020202020204" pitchFamily="34" charset="0"/>
              <a:cs typeface="Arial" panose="020B0604020202020204" pitchFamily="34" charset="0"/>
            </a:rPr>
            <a:t>IBM.</a:t>
          </a:r>
          <a:r>
            <a:rPr lang="el-GR" dirty="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dgm:t>
    </dgm:pt>
    <dgm:pt modelId="{14B34107-DA76-4F82-B8F9-CCA37FA28CE4}" type="parTrans" cxnId="{C30F5448-F0E0-4ED1-AE4E-F47040D66976}">
      <dgm:prSet/>
      <dgm:spPr/>
      <dgm:t>
        <a:bodyPr/>
        <a:lstStyle/>
        <a:p>
          <a:endParaRPr lang="en-US"/>
        </a:p>
      </dgm:t>
    </dgm:pt>
    <dgm:pt modelId="{C4C9407F-D67F-4702-B22E-19A7544EBA81}" type="sibTrans" cxnId="{C30F5448-F0E0-4ED1-AE4E-F47040D66976}">
      <dgm:prSet/>
      <dgm:spPr/>
      <dgm:t>
        <a:bodyPr/>
        <a:lstStyle/>
        <a:p>
          <a:endParaRPr lang="en-US"/>
        </a:p>
      </dgm:t>
    </dgm:pt>
    <dgm:pt modelId="{8B260A58-8984-4389-8494-F08551EBB275}">
      <dgm:prSet/>
      <dgm:spPr/>
      <dgm:t>
        <a:bodyPr/>
        <a:lstStyle/>
        <a:p>
          <a:r>
            <a:rPr lang="el-GR" dirty="0">
              <a:solidFill>
                <a:schemeClr val="tx1"/>
              </a:solidFill>
              <a:latin typeface="Arial" panose="020B0604020202020204" pitchFamily="34" charset="0"/>
              <a:cs typeface="Arial" panose="020B0604020202020204" pitchFamily="34" charset="0"/>
            </a:rPr>
            <a:t>Δημιουργία, προσαρμοσμένων στις προδιαγραφές του εκάστοτε τμήματος, μεταπτυχιακών προγραμμάτων σπουδών</a:t>
          </a:r>
          <a:endParaRPr lang="en-US" dirty="0">
            <a:solidFill>
              <a:schemeClr val="tx1"/>
            </a:solidFill>
            <a:latin typeface="Arial" panose="020B0604020202020204" pitchFamily="34" charset="0"/>
            <a:cs typeface="Arial" panose="020B0604020202020204" pitchFamily="34" charset="0"/>
          </a:endParaRPr>
        </a:p>
      </dgm:t>
    </dgm:pt>
    <dgm:pt modelId="{8779C9E0-2A3E-4BA6-85B8-FCFB20BA34E8}" type="parTrans" cxnId="{938CE9ED-8E1F-4F37-A46D-33AAD4B3DDC8}">
      <dgm:prSet/>
      <dgm:spPr/>
      <dgm:t>
        <a:bodyPr/>
        <a:lstStyle/>
        <a:p>
          <a:endParaRPr lang="el-GR"/>
        </a:p>
      </dgm:t>
    </dgm:pt>
    <dgm:pt modelId="{A70CC73C-9DB1-428C-A8AC-943D7A8F142A}" type="sibTrans" cxnId="{938CE9ED-8E1F-4F37-A46D-33AAD4B3DDC8}">
      <dgm:prSet/>
      <dgm:spPr/>
      <dgm:t>
        <a:bodyPr/>
        <a:lstStyle/>
        <a:p>
          <a:endParaRPr lang="el-GR"/>
        </a:p>
      </dgm:t>
    </dgm:pt>
    <dgm:pt modelId="{80FF2E8D-2621-4024-BFB1-BC0630FA7670}" type="pres">
      <dgm:prSet presAssocID="{74BBA3E6-9C49-47C2-8B55-41CD3065E453}" presName="linear" presStyleCnt="0">
        <dgm:presLayoutVars>
          <dgm:animLvl val="lvl"/>
          <dgm:resizeHandles val="exact"/>
        </dgm:presLayoutVars>
      </dgm:prSet>
      <dgm:spPr/>
    </dgm:pt>
    <dgm:pt modelId="{91A58BA8-EE89-4A98-B19C-219065507F1A}" type="pres">
      <dgm:prSet presAssocID="{BC087BAB-7745-4556-9108-9317BCAC7E3D}" presName="parentText" presStyleLbl="node1" presStyleIdx="0" presStyleCnt="3">
        <dgm:presLayoutVars>
          <dgm:chMax val="0"/>
          <dgm:bulletEnabled val="1"/>
        </dgm:presLayoutVars>
      </dgm:prSet>
      <dgm:spPr/>
    </dgm:pt>
    <dgm:pt modelId="{A3859516-15F5-4E8E-9885-49AE5A1C0AA0}" type="pres">
      <dgm:prSet presAssocID="{944EA24C-C25C-4C6E-928A-CBBC34C30353}" presName="spacer" presStyleCnt="0"/>
      <dgm:spPr/>
    </dgm:pt>
    <dgm:pt modelId="{30852B45-DFD3-4760-8D60-76BF965569FB}" type="pres">
      <dgm:prSet presAssocID="{079D2D75-4C0C-408C-B000-346526F93812}" presName="parentText" presStyleLbl="node1" presStyleIdx="1" presStyleCnt="3">
        <dgm:presLayoutVars>
          <dgm:chMax val="0"/>
          <dgm:bulletEnabled val="1"/>
        </dgm:presLayoutVars>
      </dgm:prSet>
      <dgm:spPr/>
    </dgm:pt>
    <dgm:pt modelId="{FB726A66-832B-4E4E-8AAD-DEC62CEA15B0}" type="pres">
      <dgm:prSet presAssocID="{C4C9407F-D67F-4702-B22E-19A7544EBA81}" presName="spacer" presStyleCnt="0"/>
      <dgm:spPr/>
    </dgm:pt>
    <dgm:pt modelId="{CBED8AA9-DC70-4A20-8FEF-92F2CDA6E26E}" type="pres">
      <dgm:prSet presAssocID="{8B260A58-8984-4389-8494-F08551EBB275}" presName="parentText" presStyleLbl="node1" presStyleIdx="2" presStyleCnt="3">
        <dgm:presLayoutVars>
          <dgm:chMax val="0"/>
          <dgm:bulletEnabled val="1"/>
        </dgm:presLayoutVars>
      </dgm:prSet>
      <dgm:spPr/>
    </dgm:pt>
  </dgm:ptLst>
  <dgm:cxnLst>
    <dgm:cxn modelId="{C30F5448-F0E0-4ED1-AE4E-F47040D66976}" srcId="{74BBA3E6-9C49-47C2-8B55-41CD3065E453}" destId="{079D2D75-4C0C-408C-B000-346526F93812}" srcOrd="1" destOrd="0" parTransId="{14B34107-DA76-4F82-B8F9-CCA37FA28CE4}" sibTransId="{C4C9407F-D67F-4702-B22E-19A7544EBA81}"/>
    <dgm:cxn modelId="{F00F6AB2-1E6D-4F93-B610-96E9C96F803F}" type="presOf" srcId="{BC087BAB-7745-4556-9108-9317BCAC7E3D}" destId="{91A58BA8-EE89-4A98-B19C-219065507F1A}" srcOrd="0" destOrd="0" presId="urn:microsoft.com/office/officeart/2005/8/layout/vList2"/>
    <dgm:cxn modelId="{0A9B4BC3-A699-447D-ABCD-68DF39FAA6F0}" type="presOf" srcId="{8B260A58-8984-4389-8494-F08551EBB275}" destId="{CBED8AA9-DC70-4A20-8FEF-92F2CDA6E26E}" srcOrd="0" destOrd="0" presId="urn:microsoft.com/office/officeart/2005/8/layout/vList2"/>
    <dgm:cxn modelId="{B29725D1-3EAB-4C74-B7AA-C2E74F4FDA45}" srcId="{74BBA3E6-9C49-47C2-8B55-41CD3065E453}" destId="{BC087BAB-7745-4556-9108-9317BCAC7E3D}" srcOrd="0" destOrd="0" parTransId="{5123675A-DE48-4728-834F-7971745FB554}" sibTransId="{944EA24C-C25C-4C6E-928A-CBBC34C30353}"/>
    <dgm:cxn modelId="{6164D9E7-4C85-4777-BBC0-EF27A6FB35C4}" type="presOf" srcId="{74BBA3E6-9C49-47C2-8B55-41CD3065E453}" destId="{80FF2E8D-2621-4024-BFB1-BC0630FA7670}" srcOrd="0" destOrd="0" presId="urn:microsoft.com/office/officeart/2005/8/layout/vList2"/>
    <dgm:cxn modelId="{938CE9ED-8E1F-4F37-A46D-33AAD4B3DDC8}" srcId="{74BBA3E6-9C49-47C2-8B55-41CD3065E453}" destId="{8B260A58-8984-4389-8494-F08551EBB275}" srcOrd="2" destOrd="0" parTransId="{8779C9E0-2A3E-4BA6-85B8-FCFB20BA34E8}" sibTransId="{A70CC73C-9DB1-428C-A8AC-943D7A8F142A}"/>
    <dgm:cxn modelId="{EE1B57F1-CD4F-408A-A629-CF9CD3AF7015}" type="presOf" srcId="{079D2D75-4C0C-408C-B000-346526F93812}" destId="{30852B45-DFD3-4760-8D60-76BF965569FB}" srcOrd="0" destOrd="0" presId="urn:microsoft.com/office/officeart/2005/8/layout/vList2"/>
    <dgm:cxn modelId="{8859785D-7AD9-4C81-821E-2F34C0CF1135}" type="presParOf" srcId="{80FF2E8D-2621-4024-BFB1-BC0630FA7670}" destId="{91A58BA8-EE89-4A98-B19C-219065507F1A}" srcOrd="0" destOrd="0" presId="urn:microsoft.com/office/officeart/2005/8/layout/vList2"/>
    <dgm:cxn modelId="{314BD5B6-69BA-4DE6-AAC0-2DAD144E119D}" type="presParOf" srcId="{80FF2E8D-2621-4024-BFB1-BC0630FA7670}" destId="{A3859516-15F5-4E8E-9885-49AE5A1C0AA0}" srcOrd="1" destOrd="0" presId="urn:microsoft.com/office/officeart/2005/8/layout/vList2"/>
    <dgm:cxn modelId="{A9D53BFD-8AB6-4D04-9FDE-C6AB7C2377E5}" type="presParOf" srcId="{80FF2E8D-2621-4024-BFB1-BC0630FA7670}" destId="{30852B45-DFD3-4760-8D60-76BF965569FB}" srcOrd="2" destOrd="0" presId="urn:microsoft.com/office/officeart/2005/8/layout/vList2"/>
    <dgm:cxn modelId="{2EF6A81C-0111-473F-8C5D-48E90E7E9C23}" type="presParOf" srcId="{80FF2E8D-2621-4024-BFB1-BC0630FA7670}" destId="{FB726A66-832B-4E4E-8AAD-DEC62CEA15B0}" srcOrd="3" destOrd="0" presId="urn:microsoft.com/office/officeart/2005/8/layout/vList2"/>
    <dgm:cxn modelId="{11C03734-4F26-4FA5-96D3-1902DB908D7A}" type="presParOf" srcId="{80FF2E8D-2621-4024-BFB1-BC0630FA7670}" destId="{CBED8AA9-DC70-4A20-8FEF-92F2CDA6E26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5121DA-06CB-4F23-AA10-E1601CBC978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ADCDB74-4E6B-46FD-A405-1FF464C9D3BF}">
      <dgm:prSet/>
      <dgm:spPr/>
      <dgm:t>
        <a:bodyPr/>
        <a:lstStyle/>
        <a:p>
          <a:r>
            <a:rPr lang="el-GR" dirty="0">
              <a:latin typeface="Arial" panose="020B0604020202020204" pitchFamily="34" charset="0"/>
              <a:cs typeface="Arial" panose="020B0604020202020204" pitchFamily="34" charset="0"/>
            </a:rPr>
            <a:t>Θέσπιση πρότυπων προγραμμάτων εκπαίδευσης, με επίκεντρο το αντικείμενο του </a:t>
          </a:r>
          <a:r>
            <a:rPr lang="en-US" dirty="0">
              <a:latin typeface="Arial" panose="020B0604020202020204" pitchFamily="34" charset="0"/>
              <a:cs typeface="Arial" panose="020B0604020202020204" pitchFamily="34" charset="0"/>
            </a:rPr>
            <a:t>software engineering</a:t>
          </a:r>
          <a:r>
            <a:rPr lang="el-GR"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dgm:t>
    </dgm:pt>
    <dgm:pt modelId="{68E96C21-D5F3-45D7-9051-267FFE1598DD}" type="parTrans" cxnId="{85D102F6-A613-45F8-BB26-AC2717741ED7}">
      <dgm:prSet/>
      <dgm:spPr/>
      <dgm:t>
        <a:bodyPr/>
        <a:lstStyle/>
        <a:p>
          <a:endParaRPr lang="en-US"/>
        </a:p>
      </dgm:t>
    </dgm:pt>
    <dgm:pt modelId="{69F91661-40F0-458D-B104-448076A97277}" type="sibTrans" cxnId="{85D102F6-A613-45F8-BB26-AC2717741ED7}">
      <dgm:prSet/>
      <dgm:spPr/>
      <dgm:t>
        <a:bodyPr/>
        <a:lstStyle/>
        <a:p>
          <a:endParaRPr lang="en-US"/>
        </a:p>
      </dgm:t>
    </dgm:pt>
    <dgm:pt modelId="{DB596B15-C828-4FE9-ADF0-08A79427933E}">
      <dgm:prSet/>
      <dgm:spPr/>
      <dgm:t>
        <a:bodyPr/>
        <a:lstStyle/>
        <a:p>
          <a:r>
            <a:rPr lang="el-GR" dirty="0"/>
            <a:t>Εκσυγχρόνιση των μεταπτυχιακών προγραμμάτων σπουδών.</a:t>
          </a:r>
          <a:endParaRPr lang="en-US" dirty="0"/>
        </a:p>
      </dgm:t>
    </dgm:pt>
    <dgm:pt modelId="{CE81F85F-AAE9-464B-9AB6-5FED08942490}" type="parTrans" cxnId="{FFB9BEE6-1043-47F1-AF63-ACEBBB012B00}">
      <dgm:prSet/>
      <dgm:spPr/>
      <dgm:t>
        <a:bodyPr/>
        <a:lstStyle/>
        <a:p>
          <a:endParaRPr lang="en-US"/>
        </a:p>
      </dgm:t>
    </dgm:pt>
    <dgm:pt modelId="{1BE6F281-98D4-4852-A6F5-8E4854DBFB10}" type="sibTrans" cxnId="{FFB9BEE6-1043-47F1-AF63-ACEBBB012B00}">
      <dgm:prSet/>
      <dgm:spPr/>
      <dgm:t>
        <a:bodyPr/>
        <a:lstStyle/>
        <a:p>
          <a:endParaRPr lang="en-US"/>
        </a:p>
      </dgm:t>
    </dgm:pt>
    <dgm:pt modelId="{341AB962-0618-4019-A6D3-5775FA0F892B}" type="pres">
      <dgm:prSet presAssocID="{295121DA-06CB-4F23-AA10-E1601CBC9789}" presName="hierChild1" presStyleCnt="0">
        <dgm:presLayoutVars>
          <dgm:chPref val="1"/>
          <dgm:dir/>
          <dgm:animOne val="branch"/>
          <dgm:animLvl val="lvl"/>
          <dgm:resizeHandles/>
        </dgm:presLayoutVars>
      </dgm:prSet>
      <dgm:spPr/>
    </dgm:pt>
    <dgm:pt modelId="{C3CB5B9D-4A2E-48D9-81D6-DAF475FC902F}" type="pres">
      <dgm:prSet presAssocID="{CADCDB74-4E6B-46FD-A405-1FF464C9D3BF}" presName="hierRoot1" presStyleCnt="0"/>
      <dgm:spPr/>
    </dgm:pt>
    <dgm:pt modelId="{C1AD7CCC-2856-4119-A899-5D97B80B6DD6}" type="pres">
      <dgm:prSet presAssocID="{CADCDB74-4E6B-46FD-A405-1FF464C9D3BF}" presName="composite" presStyleCnt="0"/>
      <dgm:spPr/>
    </dgm:pt>
    <dgm:pt modelId="{D1A0448B-1614-41AF-8C38-AD349E9FDEB0}" type="pres">
      <dgm:prSet presAssocID="{CADCDB74-4E6B-46FD-A405-1FF464C9D3BF}" presName="background" presStyleLbl="node0" presStyleIdx="0" presStyleCnt="2"/>
      <dgm:spPr/>
    </dgm:pt>
    <dgm:pt modelId="{5769B7B0-521E-4022-8F4F-6F8CBD3E74B5}" type="pres">
      <dgm:prSet presAssocID="{CADCDB74-4E6B-46FD-A405-1FF464C9D3BF}" presName="text" presStyleLbl="fgAcc0" presStyleIdx="0" presStyleCnt="2">
        <dgm:presLayoutVars>
          <dgm:chPref val="3"/>
        </dgm:presLayoutVars>
      </dgm:prSet>
      <dgm:spPr/>
    </dgm:pt>
    <dgm:pt modelId="{362C0690-D5B1-4311-B98F-20D111577F24}" type="pres">
      <dgm:prSet presAssocID="{CADCDB74-4E6B-46FD-A405-1FF464C9D3BF}" presName="hierChild2" presStyleCnt="0"/>
      <dgm:spPr/>
    </dgm:pt>
    <dgm:pt modelId="{EF8F3D3D-AF24-467B-B382-2F133A07DE91}" type="pres">
      <dgm:prSet presAssocID="{DB596B15-C828-4FE9-ADF0-08A79427933E}" presName="hierRoot1" presStyleCnt="0"/>
      <dgm:spPr/>
    </dgm:pt>
    <dgm:pt modelId="{82C72C97-2922-4070-8236-9C2C897975F7}" type="pres">
      <dgm:prSet presAssocID="{DB596B15-C828-4FE9-ADF0-08A79427933E}" presName="composite" presStyleCnt="0"/>
      <dgm:spPr/>
    </dgm:pt>
    <dgm:pt modelId="{CF8C7356-C6FB-4609-99E1-6411CD576A96}" type="pres">
      <dgm:prSet presAssocID="{DB596B15-C828-4FE9-ADF0-08A79427933E}" presName="background" presStyleLbl="node0" presStyleIdx="1" presStyleCnt="2"/>
      <dgm:spPr/>
    </dgm:pt>
    <dgm:pt modelId="{E210A876-3A4B-4E8F-AB1D-CFDFF005FBB1}" type="pres">
      <dgm:prSet presAssocID="{DB596B15-C828-4FE9-ADF0-08A79427933E}" presName="text" presStyleLbl="fgAcc0" presStyleIdx="1" presStyleCnt="2">
        <dgm:presLayoutVars>
          <dgm:chPref val="3"/>
        </dgm:presLayoutVars>
      </dgm:prSet>
      <dgm:spPr/>
    </dgm:pt>
    <dgm:pt modelId="{A611319E-41E0-4EB2-89BA-B1518C022E21}" type="pres">
      <dgm:prSet presAssocID="{DB596B15-C828-4FE9-ADF0-08A79427933E}" presName="hierChild2" presStyleCnt="0"/>
      <dgm:spPr/>
    </dgm:pt>
  </dgm:ptLst>
  <dgm:cxnLst>
    <dgm:cxn modelId="{3FDB42AE-82A0-42F5-A492-6512E94EC8D4}" type="presOf" srcId="{DB596B15-C828-4FE9-ADF0-08A79427933E}" destId="{E210A876-3A4B-4E8F-AB1D-CFDFF005FBB1}" srcOrd="0" destOrd="0" presId="urn:microsoft.com/office/officeart/2005/8/layout/hierarchy1"/>
    <dgm:cxn modelId="{BF4FE0AF-FEA4-4E3D-8BE6-4A4D7458477F}" type="presOf" srcId="{CADCDB74-4E6B-46FD-A405-1FF464C9D3BF}" destId="{5769B7B0-521E-4022-8F4F-6F8CBD3E74B5}" srcOrd="0" destOrd="0" presId="urn:microsoft.com/office/officeart/2005/8/layout/hierarchy1"/>
    <dgm:cxn modelId="{295C24B2-A693-42F2-85E0-1331F2C99DE5}" type="presOf" srcId="{295121DA-06CB-4F23-AA10-E1601CBC9789}" destId="{341AB962-0618-4019-A6D3-5775FA0F892B}" srcOrd="0" destOrd="0" presId="urn:microsoft.com/office/officeart/2005/8/layout/hierarchy1"/>
    <dgm:cxn modelId="{FFB9BEE6-1043-47F1-AF63-ACEBBB012B00}" srcId="{295121DA-06CB-4F23-AA10-E1601CBC9789}" destId="{DB596B15-C828-4FE9-ADF0-08A79427933E}" srcOrd="1" destOrd="0" parTransId="{CE81F85F-AAE9-464B-9AB6-5FED08942490}" sibTransId="{1BE6F281-98D4-4852-A6F5-8E4854DBFB10}"/>
    <dgm:cxn modelId="{85D102F6-A613-45F8-BB26-AC2717741ED7}" srcId="{295121DA-06CB-4F23-AA10-E1601CBC9789}" destId="{CADCDB74-4E6B-46FD-A405-1FF464C9D3BF}" srcOrd="0" destOrd="0" parTransId="{68E96C21-D5F3-45D7-9051-267FFE1598DD}" sibTransId="{69F91661-40F0-458D-B104-448076A97277}"/>
    <dgm:cxn modelId="{93C13D9B-5DE8-42FC-8B85-D777231F513B}" type="presParOf" srcId="{341AB962-0618-4019-A6D3-5775FA0F892B}" destId="{C3CB5B9D-4A2E-48D9-81D6-DAF475FC902F}" srcOrd="0" destOrd="0" presId="urn:microsoft.com/office/officeart/2005/8/layout/hierarchy1"/>
    <dgm:cxn modelId="{6365F65B-BED1-455E-A5C7-C4D750AD8EAD}" type="presParOf" srcId="{C3CB5B9D-4A2E-48D9-81D6-DAF475FC902F}" destId="{C1AD7CCC-2856-4119-A899-5D97B80B6DD6}" srcOrd="0" destOrd="0" presId="urn:microsoft.com/office/officeart/2005/8/layout/hierarchy1"/>
    <dgm:cxn modelId="{9C9DFEB8-D10D-401F-BAA3-81B3CCBFCA7B}" type="presParOf" srcId="{C1AD7CCC-2856-4119-A899-5D97B80B6DD6}" destId="{D1A0448B-1614-41AF-8C38-AD349E9FDEB0}" srcOrd="0" destOrd="0" presId="urn:microsoft.com/office/officeart/2005/8/layout/hierarchy1"/>
    <dgm:cxn modelId="{F3651E8C-287E-4F27-AF95-0BA4C6386D01}" type="presParOf" srcId="{C1AD7CCC-2856-4119-A899-5D97B80B6DD6}" destId="{5769B7B0-521E-4022-8F4F-6F8CBD3E74B5}" srcOrd="1" destOrd="0" presId="urn:microsoft.com/office/officeart/2005/8/layout/hierarchy1"/>
    <dgm:cxn modelId="{6C0C63B7-EC48-4932-8E80-255115CD0457}" type="presParOf" srcId="{C3CB5B9D-4A2E-48D9-81D6-DAF475FC902F}" destId="{362C0690-D5B1-4311-B98F-20D111577F24}" srcOrd="1" destOrd="0" presId="urn:microsoft.com/office/officeart/2005/8/layout/hierarchy1"/>
    <dgm:cxn modelId="{B0C4EAEC-1081-4309-A94C-BF20FB59947A}" type="presParOf" srcId="{341AB962-0618-4019-A6D3-5775FA0F892B}" destId="{EF8F3D3D-AF24-467B-B382-2F133A07DE91}" srcOrd="1" destOrd="0" presId="urn:microsoft.com/office/officeart/2005/8/layout/hierarchy1"/>
    <dgm:cxn modelId="{DD32EB1E-B966-46CA-A0A0-66F4D2406EC1}" type="presParOf" srcId="{EF8F3D3D-AF24-467B-B382-2F133A07DE91}" destId="{82C72C97-2922-4070-8236-9C2C897975F7}" srcOrd="0" destOrd="0" presId="urn:microsoft.com/office/officeart/2005/8/layout/hierarchy1"/>
    <dgm:cxn modelId="{747326AD-B24E-438C-B32D-28CDBBF4A8E0}" type="presParOf" srcId="{82C72C97-2922-4070-8236-9C2C897975F7}" destId="{CF8C7356-C6FB-4609-99E1-6411CD576A96}" srcOrd="0" destOrd="0" presId="urn:microsoft.com/office/officeart/2005/8/layout/hierarchy1"/>
    <dgm:cxn modelId="{2750A208-FB71-4751-94A6-D3684AC59102}" type="presParOf" srcId="{82C72C97-2922-4070-8236-9C2C897975F7}" destId="{E210A876-3A4B-4E8F-AB1D-CFDFF005FBB1}" srcOrd="1" destOrd="0" presId="urn:microsoft.com/office/officeart/2005/8/layout/hierarchy1"/>
    <dgm:cxn modelId="{457DF8A7-7BED-49A0-BF26-6DA5D55BD1DD}" type="presParOf" srcId="{EF8F3D3D-AF24-467B-B382-2F133A07DE91}" destId="{A611319E-41E0-4EB2-89BA-B1518C022E2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05645F-FE93-44DE-9565-D8048675EA00}" type="doc">
      <dgm:prSet loTypeId="urn:microsoft.com/office/officeart/2005/8/layout/vProcess5" loCatId="process" qsTypeId="urn:microsoft.com/office/officeart/2005/8/quickstyle/simple1" qsCatId="simple" csTypeId="urn:microsoft.com/office/officeart/2005/8/colors/accent1_5" csCatId="accent1" phldr="1"/>
      <dgm:spPr/>
      <dgm:t>
        <a:bodyPr/>
        <a:lstStyle/>
        <a:p>
          <a:endParaRPr lang="en-US"/>
        </a:p>
      </dgm:t>
    </dgm:pt>
    <dgm:pt modelId="{3FF98127-4F29-4BA4-96AC-E50FD684506D}">
      <dgm:prSet/>
      <dgm:spPr/>
      <dgm:t>
        <a:bodyPr/>
        <a:lstStyle/>
        <a:p>
          <a:r>
            <a:rPr lang="el-GR" dirty="0">
              <a:solidFill>
                <a:schemeClr val="tx1"/>
              </a:solidFill>
              <a:latin typeface="Arial" panose="020B0604020202020204" pitchFamily="34" charset="0"/>
              <a:cs typeface="Arial" panose="020B0604020202020204" pitchFamily="34" charset="0"/>
            </a:rPr>
            <a:t>Αναθεώρηση των αρχών και των προσόντων που αποκτούνται μέσα από τα ανανεωμένα προγράμματα σπουδών.</a:t>
          </a:r>
          <a:endParaRPr lang="en-US" dirty="0">
            <a:solidFill>
              <a:schemeClr val="tx1"/>
            </a:solidFill>
            <a:latin typeface="Arial" panose="020B0604020202020204" pitchFamily="34" charset="0"/>
            <a:cs typeface="Arial" panose="020B0604020202020204" pitchFamily="34" charset="0"/>
          </a:endParaRPr>
        </a:p>
      </dgm:t>
    </dgm:pt>
    <dgm:pt modelId="{0762A903-E5BC-4524-843F-E137CE463250}" type="parTrans" cxnId="{75D6419A-C13C-4B7B-9577-7918F00E0616}">
      <dgm:prSet/>
      <dgm:spPr/>
      <dgm:t>
        <a:bodyPr/>
        <a:lstStyle/>
        <a:p>
          <a:endParaRPr lang="en-US"/>
        </a:p>
      </dgm:t>
    </dgm:pt>
    <dgm:pt modelId="{747026FC-3713-42D3-B05B-D86B62460B98}" type="sibTrans" cxnId="{75D6419A-C13C-4B7B-9577-7918F00E0616}">
      <dgm:prSet/>
      <dgm:spPr/>
      <dgm:t>
        <a:bodyPr/>
        <a:lstStyle/>
        <a:p>
          <a:endParaRPr lang="en-US" dirty="0">
            <a:latin typeface="Arial" panose="020B0604020202020204" pitchFamily="34" charset="0"/>
            <a:cs typeface="Arial" panose="020B0604020202020204" pitchFamily="34" charset="0"/>
          </a:endParaRPr>
        </a:p>
      </dgm:t>
    </dgm:pt>
    <dgm:pt modelId="{298659B2-E767-471D-B67D-BE9408D94264}">
      <dgm:prSet/>
      <dgm:spPr/>
      <dgm:t>
        <a:bodyPr/>
        <a:lstStyle/>
        <a:p>
          <a:r>
            <a:rPr lang="el-GR" dirty="0">
              <a:solidFill>
                <a:schemeClr val="tx1"/>
              </a:solidFill>
              <a:latin typeface="Arial" panose="020B0604020202020204" pitchFamily="34" charset="0"/>
              <a:cs typeface="Arial" panose="020B0604020202020204" pitchFamily="34" charset="0"/>
            </a:rPr>
            <a:t>Θεσμοθέτηση διδακτορικών σπουδών, με σκοπό την εξειδικευμένη γνώση πάνω στο αντικείμενο του </a:t>
          </a:r>
          <a:r>
            <a:rPr lang="en-US" dirty="0">
              <a:solidFill>
                <a:schemeClr val="tx1"/>
              </a:solidFill>
              <a:latin typeface="Arial" panose="020B0604020202020204" pitchFamily="34" charset="0"/>
              <a:cs typeface="Arial" panose="020B0604020202020204" pitchFamily="34" charset="0"/>
            </a:rPr>
            <a:t>software engineering</a:t>
          </a:r>
          <a:r>
            <a:rPr lang="el-GR"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dgm:t>
    </dgm:pt>
    <dgm:pt modelId="{E2C09120-C468-4880-A842-E86D24E4B87B}" type="parTrans" cxnId="{33DEBFFD-3CA8-429B-85DC-B16DDC05B979}">
      <dgm:prSet/>
      <dgm:spPr/>
      <dgm:t>
        <a:bodyPr/>
        <a:lstStyle/>
        <a:p>
          <a:endParaRPr lang="en-US"/>
        </a:p>
      </dgm:t>
    </dgm:pt>
    <dgm:pt modelId="{511078AC-25F6-4088-AC29-B93AEEF6FFFD}" type="sibTrans" cxnId="{33DEBFFD-3CA8-429B-85DC-B16DDC05B979}">
      <dgm:prSet/>
      <dgm:spPr/>
      <dgm:t>
        <a:bodyPr/>
        <a:lstStyle/>
        <a:p>
          <a:endParaRPr lang="en-US"/>
        </a:p>
      </dgm:t>
    </dgm:pt>
    <dgm:pt modelId="{C90E811E-9531-4437-88C8-0B6C7170B731}" type="pres">
      <dgm:prSet presAssocID="{8405645F-FE93-44DE-9565-D8048675EA00}" presName="outerComposite" presStyleCnt="0">
        <dgm:presLayoutVars>
          <dgm:chMax val="5"/>
          <dgm:dir/>
          <dgm:resizeHandles val="exact"/>
        </dgm:presLayoutVars>
      </dgm:prSet>
      <dgm:spPr/>
    </dgm:pt>
    <dgm:pt modelId="{B0EBA6D3-2923-4A76-9C44-08BF96AF3C31}" type="pres">
      <dgm:prSet presAssocID="{8405645F-FE93-44DE-9565-D8048675EA00}" presName="dummyMaxCanvas" presStyleCnt="0">
        <dgm:presLayoutVars/>
      </dgm:prSet>
      <dgm:spPr/>
    </dgm:pt>
    <dgm:pt modelId="{3E9FC0C0-A7C3-4CDE-A250-3723A62F9B41}" type="pres">
      <dgm:prSet presAssocID="{8405645F-FE93-44DE-9565-D8048675EA00}" presName="TwoNodes_1" presStyleLbl="node1" presStyleIdx="0" presStyleCnt="2">
        <dgm:presLayoutVars>
          <dgm:bulletEnabled val="1"/>
        </dgm:presLayoutVars>
      </dgm:prSet>
      <dgm:spPr/>
    </dgm:pt>
    <dgm:pt modelId="{D7ACA4A0-F2A4-4179-B320-84F6FB95EA77}" type="pres">
      <dgm:prSet presAssocID="{8405645F-FE93-44DE-9565-D8048675EA00}" presName="TwoNodes_2" presStyleLbl="node1" presStyleIdx="1" presStyleCnt="2">
        <dgm:presLayoutVars>
          <dgm:bulletEnabled val="1"/>
        </dgm:presLayoutVars>
      </dgm:prSet>
      <dgm:spPr/>
    </dgm:pt>
    <dgm:pt modelId="{C3C25AE1-6AA2-40FA-A051-C51D1B78C930}" type="pres">
      <dgm:prSet presAssocID="{8405645F-FE93-44DE-9565-D8048675EA00}" presName="TwoConn_1-2" presStyleLbl="fgAccFollowNode1" presStyleIdx="0" presStyleCnt="1">
        <dgm:presLayoutVars>
          <dgm:bulletEnabled val="1"/>
        </dgm:presLayoutVars>
      </dgm:prSet>
      <dgm:spPr/>
    </dgm:pt>
    <dgm:pt modelId="{81DEA070-1698-4405-950D-36E43EEAF370}" type="pres">
      <dgm:prSet presAssocID="{8405645F-FE93-44DE-9565-D8048675EA00}" presName="TwoNodes_1_text" presStyleLbl="node1" presStyleIdx="1" presStyleCnt="2">
        <dgm:presLayoutVars>
          <dgm:bulletEnabled val="1"/>
        </dgm:presLayoutVars>
      </dgm:prSet>
      <dgm:spPr/>
    </dgm:pt>
    <dgm:pt modelId="{7660E9CE-D85C-4951-A22A-E156F194F5A6}" type="pres">
      <dgm:prSet presAssocID="{8405645F-FE93-44DE-9565-D8048675EA00}" presName="TwoNodes_2_text" presStyleLbl="node1" presStyleIdx="1" presStyleCnt="2">
        <dgm:presLayoutVars>
          <dgm:bulletEnabled val="1"/>
        </dgm:presLayoutVars>
      </dgm:prSet>
      <dgm:spPr/>
    </dgm:pt>
  </dgm:ptLst>
  <dgm:cxnLst>
    <dgm:cxn modelId="{666C5C05-D241-49E4-832B-FAA160AD3E78}" type="presOf" srcId="{8405645F-FE93-44DE-9565-D8048675EA00}" destId="{C90E811E-9531-4437-88C8-0B6C7170B731}" srcOrd="0" destOrd="0" presId="urn:microsoft.com/office/officeart/2005/8/layout/vProcess5"/>
    <dgm:cxn modelId="{399E4D5C-FC4A-40ED-960A-78CA0A2CD468}" type="presOf" srcId="{747026FC-3713-42D3-B05B-D86B62460B98}" destId="{C3C25AE1-6AA2-40FA-A051-C51D1B78C930}" srcOrd="0" destOrd="0" presId="urn:microsoft.com/office/officeart/2005/8/layout/vProcess5"/>
    <dgm:cxn modelId="{BBAC8B50-6F90-4A53-9E17-5E9222F69DEB}" type="presOf" srcId="{3FF98127-4F29-4BA4-96AC-E50FD684506D}" destId="{81DEA070-1698-4405-950D-36E43EEAF370}" srcOrd="1" destOrd="0" presId="urn:microsoft.com/office/officeart/2005/8/layout/vProcess5"/>
    <dgm:cxn modelId="{7B1F0D71-B473-4340-A2FC-1C30366BE8A3}" type="presOf" srcId="{298659B2-E767-471D-B67D-BE9408D94264}" destId="{7660E9CE-D85C-4951-A22A-E156F194F5A6}" srcOrd="1" destOrd="0" presId="urn:microsoft.com/office/officeart/2005/8/layout/vProcess5"/>
    <dgm:cxn modelId="{DD100172-B56C-4E29-ACE2-D720A72668A1}" type="presOf" srcId="{3FF98127-4F29-4BA4-96AC-E50FD684506D}" destId="{3E9FC0C0-A7C3-4CDE-A250-3723A62F9B41}" srcOrd="0" destOrd="0" presId="urn:microsoft.com/office/officeart/2005/8/layout/vProcess5"/>
    <dgm:cxn modelId="{75D6419A-C13C-4B7B-9577-7918F00E0616}" srcId="{8405645F-FE93-44DE-9565-D8048675EA00}" destId="{3FF98127-4F29-4BA4-96AC-E50FD684506D}" srcOrd="0" destOrd="0" parTransId="{0762A903-E5BC-4524-843F-E137CE463250}" sibTransId="{747026FC-3713-42D3-B05B-D86B62460B98}"/>
    <dgm:cxn modelId="{53AB14D3-6408-4A5B-A312-F642761B63D1}" type="presOf" srcId="{298659B2-E767-471D-B67D-BE9408D94264}" destId="{D7ACA4A0-F2A4-4179-B320-84F6FB95EA77}" srcOrd="0" destOrd="0" presId="urn:microsoft.com/office/officeart/2005/8/layout/vProcess5"/>
    <dgm:cxn modelId="{33DEBFFD-3CA8-429B-85DC-B16DDC05B979}" srcId="{8405645F-FE93-44DE-9565-D8048675EA00}" destId="{298659B2-E767-471D-B67D-BE9408D94264}" srcOrd="1" destOrd="0" parTransId="{E2C09120-C468-4880-A842-E86D24E4B87B}" sibTransId="{511078AC-25F6-4088-AC29-B93AEEF6FFFD}"/>
    <dgm:cxn modelId="{AE0364CA-EB1A-4C53-878F-32321C50B697}" type="presParOf" srcId="{C90E811E-9531-4437-88C8-0B6C7170B731}" destId="{B0EBA6D3-2923-4A76-9C44-08BF96AF3C31}" srcOrd="0" destOrd="0" presId="urn:microsoft.com/office/officeart/2005/8/layout/vProcess5"/>
    <dgm:cxn modelId="{C689B401-03B4-48DB-84A0-64422ACB9383}" type="presParOf" srcId="{C90E811E-9531-4437-88C8-0B6C7170B731}" destId="{3E9FC0C0-A7C3-4CDE-A250-3723A62F9B41}" srcOrd="1" destOrd="0" presId="urn:microsoft.com/office/officeart/2005/8/layout/vProcess5"/>
    <dgm:cxn modelId="{BE2C9F5A-E08E-4919-AB8E-67BB13C0C4A9}" type="presParOf" srcId="{C90E811E-9531-4437-88C8-0B6C7170B731}" destId="{D7ACA4A0-F2A4-4179-B320-84F6FB95EA77}" srcOrd="2" destOrd="0" presId="urn:microsoft.com/office/officeart/2005/8/layout/vProcess5"/>
    <dgm:cxn modelId="{5503EF97-CEF9-4272-9253-19065FDCA216}" type="presParOf" srcId="{C90E811E-9531-4437-88C8-0B6C7170B731}" destId="{C3C25AE1-6AA2-40FA-A051-C51D1B78C930}" srcOrd="3" destOrd="0" presId="urn:microsoft.com/office/officeart/2005/8/layout/vProcess5"/>
    <dgm:cxn modelId="{11ED5271-B88F-4109-AB11-A48D545E1044}" type="presParOf" srcId="{C90E811E-9531-4437-88C8-0B6C7170B731}" destId="{81DEA070-1698-4405-950D-36E43EEAF370}" srcOrd="4" destOrd="0" presId="urn:microsoft.com/office/officeart/2005/8/layout/vProcess5"/>
    <dgm:cxn modelId="{AA8018B6-A387-4878-B461-37F416A303BA}" type="presParOf" srcId="{C90E811E-9531-4437-88C8-0B6C7170B731}" destId="{7660E9CE-D85C-4951-A22A-E156F194F5A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1C4A73-5FEF-4602-8239-9FC532D82032}"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9F6F0C67-4C7A-4977-99EB-E63FADAEC071}">
      <dgm:prSet/>
      <dgm:spPr/>
      <dgm:t>
        <a:bodyPr/>
        <a:lstStyle/>
        <a:p>
          <a:r>
            <a:rPr lang="el-GR" dirty="0">
              <a:solidFill>
                <a:schemeClr val="tx1"/>
              </a:solidFill>
              <a:latin typeface="Arial" panose="020B0604020202020204" pitchFamily="34" charset="0"/>
              <a:cs typeface="Arial" panose="020B0604020202020204" pitchFamily="34" charset="0"/>
            </a:rPr>
            <a:t>Η αδυναμία πρόσβασης στην ορθή και τυπική εκπαίδευση.</a:t>
          </a:r>
          <a:endParaRPr lang="en-US" dirty="0">
            <a:solidFill>
              <a:schemeClr val="tx1"/>
            </a:solidFill>
            <a:latin typeface="Arial" panose="020B0604020202020204" pitchFamily="34" charset="0"/>
            <a:cs typeface="Arial" panose="020B0604020202020204" pitchFamily="34" charset="0"/>
          </a:endParaRPr>
        </a:p>
      </dgm:t>
    </dgm:pt>
    <dgm:pt modelId="{7EB4AB0A-EE82-44C8-8338-83FEA740C99F}" type="parTrans" cxnId="{47C8CEFD-FDF5-4A4C-AFDC-B63B549C4B43}">
      <dgm:prSet/>
      <dgm:spPr/>
      <dgm:t>
        <a:bodyPr/>
        <a:lstStyle/>
        <a:p>
          <a:endParaRPr lang="en-US"/>
        </a:p>
      </dgm:t>
    </dgm:pt>
    <dgm:pt modelId="{2A9106F5-4772-458E-BA62-94F97C528D0F}" type="sibTrans" cxnId="{47C8CEFD-FDF5-4A4C-AFDC-B63B549C4B43}">
      <dgm:prSet/>
      <dgm:spPr/>
      <dgm:t>
        <a:bodyPr/>
        <a:lstStyle/>
        <a:p>
          <a:endParaRPr lang="en-US"/>
        </a:p>
      </dgm:t>
    </dgm:pt>
    <dgm:pt modelId="{5465C56D-810D-47EA-9B3C-A6E8D4CA1BE2}">
      <dgm:prSet/>
      <dgm:spPr/>
      <dgm:t>
        <a:bodyPr/>
        <a:lstStyle/>
        <a:p>
          <a:r>
            <a:rPr lang="el-GR" dirty="0">
              <a:solidFill>
                <a:schemeClr val="tx1"/>
              </a:solidFill>
            </a:rPr>
            <a:t>Η επιφανειακή προσέγγιση της τεχνολογίας λογισμικού.</a:t>
          </a:r>
          <a:endParaRPr lang="en-US" dirty="0">
            <a:solidFill>
              <a:schemeClr val="tx1"/>
            </a:solidFill>
          </a:endParaRPr>
        </a:p>
      </dgm:t>
    </dgm:pt>
    <dgm:pt modelId="{5181CABB-5E40-4425-A8B3-6DD895730C33}" type="parTrans" cxnId="{5862AF3A-6BE2-4FA6-A1ED-DDE5F35E049C}">
      <dgm:prSet/>
      <dgm:spPr/>
      <dgm:t>
        <a:bodyPr/>
        <a:lstStyle/>
        <a:p>
          <a:endParaRPr lang="en-US"/>
        </a:p>
      </dgm:t>
    </dgm:pt>
    <dgm:pt modelId="{325CFD65-78B4-4269-BBF4-CE14C991C8B6}" type="sibTrans" cxnId="{5862AF3A-6BE2-4FA6-A1ED-DDE5F35E049C}">
      <dgm:prSet/>
      <dgm:spPr/>
      <dgm:t>
        <a:bodyPr/>
        <a:lstStyle/>
        <a:p>
          <a:endParaRPr lang="en-US"/>
        </a:p>
      </dgm:t>
    </dgm:pt>
    <dgm:pt modelId="{9E0FD54E-7A85-4921-80AA-E835D2AA951A}">
      <dgm:prSet/>
      <dgm:spPr/>
      <dgm:t>
        <a:bodyPr/>
        <a:lstStyle/>
        <a:p>
          <a:r>
            <a:rPr lang="el-GR" dirty="0">
              <a:solidFill>
                <a:schemeClr val="tx1"/>
              </a:solidFill>
            </a:rPr>
            <a:t>Η ταχύτατη εξέλιξη της τεχνολογίας.</a:t>
          </a:r>
          <a:endParaRPr lang="en-US" dirty="0">
            <a:solidFill>
              <a:schemeClr val="tx1"/>
            </a:solidFill>
          </a:endParaRPr>
        </a:p>
      </dgm:t>
    </dgm:pt>
    <dgm:pt modelId="{DF79E4C0-0B4B-415A-955D-CEB2ED8C6C27}" type="parTrans" cxnId="{1B2E8211-F611-4021-8741-42738C7F3F51}">
      <dgm:prSet/>
      <dgm:spPr/>
      <dgm:t>
        <a:bodyPr/>
        <a:lstStyle/>
        <a:p>
          <a:endParaRPr lang="en-US"/>
        </a:p>
      </dgm:t>
    </dgm:pt>
    <dgm:pt modelId="{154C68CC-3DB7-4449-B2A8-A44AADC78539}" type="sibTrans" cxnId="{1B2E8211-F611-4021-8741-42738C7F3F51}">
      <dgm:prSet/>
      <dgm:spPr/>
      <dgm:t>
        <a:bodyPr/>
        <a:lstStyle/>
        <a:p>
          <a:endParaRPr lang="en-US"/>
        </a:p>
      </dgm:t>
    </dgm:pt>
    <dgm:pt modelId="{001ACDC5-CD85-41D5-A236-A68BC5FC8522}">
      <dgm:prSet/>
      <dgm:spPr/>
      <dgm:t>
        <a:bodyPr/>
        <a:lstStyle/>
        <a:p>
          <a:r>
            <a:rPr lang="el-GR" dirty="0">
              <a:solidFill>
                <a:schemeClr val="tx1"/>
              </a:solidFill>
            </a:rPr>
            <a:t>Η συνεχώς αυξανόμενη ανάγκη για ανθρώπινο δυναμικό με γνώσεις προγραμματισμού.</a:t>
          </a:r>
          <a:endParaRPr lang="en-US" dirty="0">
            <a:solidFill>
              <a:schemeClr val="tx1"/>
            </a:solidFill>
          </a:endParaRPr>
        </a:p>
      </dgm:t>
    </dgm:pt>
    <dgm:pt modelId="{F25472E9-389D-44B4-9F30-38D3BD378150}" type="parTrans" cxnId="{BD92B1E7-1036-4215-A1AB-EDEAB1F10780}">
      <dgm:prSet/>
      <dgm:spPr/>
      <dgm:t>
        <a:bodyPr/>
        <a:lstStyle/>
        <a:p>
          <a:endParaRPr lang="en-US"/>
        </a:p>
      </dgm:t>
    </dgm:pt>
    <dgm:pt modelId="{400A7B8E-38C9-4F13-B10D-CC4A01B6BDB4}" type="sibTrans" cxnId="{BD92B1E7-1036-4215-A1AB-EDEAB1F10780}">
      <dgm:prSet/>
      <dgm:spPr/>
      <dgm:t>
        <a:bodyPr/>
        <a:lstStyle/>
        <a:p>
          <a:endParaRPr lang="en-US"/>
        </a:p>
      </dgm:t>
    </dgm:pt>
    <dgm:pt modelId="{C239F610-38E8-4168-BD22-3F445DBC5871}" type="pres">
      <dgm:prSet presAssocID="{5C1C4A73-5FEF-4602-8239-9FC532D82032}" presName="matrix" presStyleCnt="0">
        <dgm:presLayoutVars>
          <dgm:chMax val="1"/>
          <dgm:dir/>
          <dgm:resizeHandles val="exact"/>
        </dgm:presLayoutVars>
      </dgm:prSet>
      <dgm:spPr/>
    </dgm:pt>
    <dgm:pt modelId="{6321706F-9BC0-42C4-B8FD-7A0BB409A27B}" type="pres">
      <dgm:prSet presAssocID="{5C1C4A73-5FEF-4602-8239-9FC532D82032}" presName="diamond" presStyleLbl="bgShp" presStyleIdx="0" presStyleCnt="1"/>
      <dgm:spPr/>
    </dgm:pt>
    <dgm:pt modelId="{044FF2B0-7B4D-4A83-A466-C0C7CA269491}" type="pres">
      <dgm:prSet presAssocID="{5C1C4A73-5FEF-4602-8239-9FC532D82032}" presName="quad1" presStyleLbl="node1" presStyleIdx="0" presStyleCnt="4">
        <dgm:presLayoutVars>
          <dgm:chMax val="0"/>
          <dgm:chPref val="0"/>
          <dgm:bulletEnabled val="1"/>
        </dgm:presLayoutVars>
      </dgm:prSet>
      <dgm:spPr/>
    </dgm:pt>
    <dgm:pt modelId="{429F7006-48F5-4D13-A0A1-A09634F79C4B}" type="pres">
      <dgm:prSet presAssocID="{5C1C4A73-5FEF-4602-8239-9FC532D82032}" presName="quad2" presStyleLbl="node1" presStyleIdx="1" presStyleCnt="4">
        <dgm:presLayoutVars>
          <dgm:chMax val="0"/>
          <dgm:chPref val="0"/>
          <dgm:bulletEnabled val="1"/>
        </dgm:presLayoutVars>
      </dgm:prSet>
      <dgm:spPr/>
    </dgm:pt>
    <dgm:pt modelId="{BD2D4D28-E88D-4E7D-9203-A63D5D1B1A89}" type="pres">
      <dgm:prSet presAssocID="{5C1C4A73-5FEF-4602-8239-9FC532D82032}" presName="quad3" presStyleLbl="node1" presStyleIdx="2" presStyleCnt="4">
        <dgm:presLayoutVars>
          <dgm:chMax val="0"/>
          <dgm:chPref val="0"/>
          <dgm:bulletEnabled val="1"/>
        </dgm:presLayoutVars>
      </dgm:prSet>
      <dgm:spPr/>
    </dgm:pt>
    <dgm:pt modelId="{1486777F-652E-44DD-A762-F25DDE62E0EB}" type="pres">
      <dgm:prSet presAssocID="{5C1C4A73-5FEF-4602-8239-9FC532D82032}" presName="quad4" presStyleLbl="node1" presStyleIdx="3" presStyleCnt="4">
        <dgm:presLayoutVars>
          <dgm:chMax val="0"/>
          <dgm:chPref val="0"/>
          <dgm:bulletEnabled val="1"/>
        </dgm:presLayoutVars>
      </dgm:prSet>
      <dgm:spPr/>
    </dgm:pt>
  </dgm:ptLst>
  <dgm:cxnLst>
    <dgm:cxn modelId="{1B2E8211-F611-4021-8741-42738C7F3F51}" srcId="{5C1C4A73-5FEF-4602-8239-9FC532D82032}" destId="{9E0FD54E-7A85-4921-80AA-E835D2AA951A}" srcOrd="2" destOrd="0" parTransId="{DF79E4C0-0B4B-415A-955D-CEB2ED8C6C27}" sibTransId="{154C68CC-3DB7-4449-B2A8-A44AADC78539}"/>
    <dgm:cxn modelId="{25F76434-AA6E-489C-83A9-48D507FB488B}" type="presOf" srcId="{9E0FD54E-7A85-4921-80AA-E835D2AA951A}" destId="{BD2D4D28-E88D-4E7D-9203-A63D5D1B1A89}" srcOrd="0" destOrd="0" presId="urn:microsoft.com/office/officeart/2005/8/layout/matrix3"/>
    <dgm:cxn modelId="{5862AF3A-6BE2-4FA6-A1ED-DDE5F35E049C}" srcId="{5C1C4A73-5FEF-4602-8239-9FC532D82032}" destId="{5465C56D-810D-47EA-9B3C-A6E8D4CA1BE2}" srcOrd="1" destOrd="0" parTransId="{5181CABB-5E40-4425-A8B3-6DD895730C33}" sibTransId="{325CFD65-78B4-4269-BBF4-CE14C991C8B6}"/>
    <dgm:cxn modelId="{73BCC048-55F5-4075-8D95-372713711CE9}" type="presOf" srcId="{5C1C4A73-5FEF-4602-8239-9FC532D82032}" destId="{C239F610-38E8-4168-BD22-3F445DBC5871}" srcOrd="0" destOrd="0" presId="urn:microsoft.com/office/officeart/2005/8/layout/matrix3"/>
    <dgm:cxn modelId="{BC4ED294-BBAE-451B-A7E6-5E07168A49DA}" type="presOf" srcId="{5465C56D-810D-47EA-9B3C-A6E8D4CA1BE2}" destId="{429F7006-48F5-4D13-A0A1-A09634F79C4B}" srcOrd="0" destOrd="0" presId="urn:microsoft.com/office/officeart/2005/8/layout/matrix3"/>
    <dgm:cxn modelId="{A477359C-418B-4807-AED8-2D29C47DE5DD}" type="presOf" srcId="{001ACDC5-CD85-41D5-A236-A68BC5FC8522}" destId="{1486777F-652E-44DD-A762-F25DDE62E0EB}" srcOrd="0" destOrd="0" presId="urn:microsoft.com/office/officeart/2005/8/layout/matrix3"/>
    <dgm:cxn modelId="{C55B37AE-978D-4FCB-9089-AEC5C2E68B74}" type="presOf" srcId="{9F6F0C67-4C7A-4977-99EB-E63FADAEC071}" destId="{044FF2B0-7B4D-4A83-A466-C0C7CA269491}" srcOrd="0" destOrd="0" presId="urn:microsoft.com/office/officeart/2005/8/layout/matrix3"/>
    <dgm:cxn modelId="{BD92B1E7-1036-4215-A1AB-EDEAB1F10780}" srcId="{5C1C4A73-5FEF-4602-8239-9FC532D82032}" destId="{001ACDC5-CD85-41D5-A236-A68BC5FC8522}" srcOrd="3" destOrd="0" parTransId="{F25472E9-389D-44B4-9F30-38D3BD378150}" sibTransId="{400A7B8E-38C9-4F13-B10D-CC4A01B6BDB4}"/>
    <dgm:cxn modelId="{47C8CEFD-FDF5-4A4C-AFDC-B63B549C4B43}" srcId="{5C1C4A73-5FEF-4602-8239-9FC532D82032}" destId="{9F6F0C67-4C7A-4977-99EB-E63FADAEC071}" srcOrd="0" destOrd="0" parTransId="{7EB4AB0A-EE82-44C8-8338-83FEA740C99F}" sibTransId="{2A9106F5-4772-458E-BA62-94F97C528D0F}"/>
    <dgm:cxn modelId="{2F0C1AB5-32D5-4FB6-8B63-24695B8CD67C}" type="presParOf" srcId="{C239F610-38E8-4168-BD22-3F445DBC5871}" destId="{6321706F-9BC0-42C4-B8FD-7A0BB409A27B}" srcOrd="0" destOrd="0" presId="urn:microsoft.com/office/officeart/2005/8/layout/matrix3"/>
    <dgm:cxn modelId="{351B6AFC-D0DC-4406-88FD-0F541CCF9547}" type="presParOf" srcId="{C239F610-38E8-4168-BD22-3F445DBC5871}" destId="{044FF2B0-7B4D-4A83-A466-C0C7CA269491}" srcOrd="1" destOrd="0" presId="urn:microsoft.com/office/officeart/2005/8/layout/matrix3"/>
    <dgm:cxn modelId="{F41BBDBB-685F-41F5-861A-9B999339D694}" type="presParOf" srcId="{C239F610-38E8-4168-BD22-3F445DBC5871}" destId="{429F7006-48F5-4D13-A0A1-A09634F79C4B}" srcOrd="2" destOrd="0" presId="urn:microsoft.com/office/officeart/2005/8/layout/matrix3"/>
    <dgm:cxn modelId="{6162489A-D2F2-4300-9449-3D9645BDF4CE}" type="presParOf" srcId="{C239F610-38E8-4168-BD22-3F445DBC5871}" destId="{BD2D4D28-E88D-4E7D-9203-A63D5D1B1A89}" srcOrd="3" destOrd="0" presId="urn:microsoft.com/office/officeart/2005/8/layout/matrix3"/>
    <dgm:cxn modelId="{556B48CA-715C-468E-8D3F-A0501C36091D}" type="presParOf" srcId="{C239F610-38E8-4168-BD22-3F445DBC5871}" destId="{1486777F-652E-44DD-A762-F25DDE62E0E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58BA8-EE89-4A98-B19C-219065507F1A}">
      <dsp:nvSpPr>
        <dsp:cNvPr id="0" name=""/>
        <dsp:cNvSpPr/>
      </dsp:nvSpPr>
      <dsp:spPr>
        <a:xfrm>
          <a:off x="0" y="103536"/>
          <a:ext cx="6797675" cy="1764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l-GR" sz="2600" kern="1200" dirty="0">
              <a:solidFill>
                <a:schemeClr val="tx1"/>
              </a:solidFill>
              <a:latin typeface="Arial" panose="020B0604020202020204" pitchFamily="34" charset="0"/>
              <a:cs typeface="Arial" panose="020B0604020202020204" pitchFamily="34" charset="0"/>
            </a:rPr>
            <a:t>Ίδρυση του </a:t>
          </a:r>
          <a:r>
            <a:rPr lang="en-US" sz="2600" kern="1200" dirty="0">
              <a:solidFill>
                <a:schemeClr val="tx1"/>
              </a:solidFill>
              <a:latin typeface="Arial" panose="020B0604020202020204" pitchFamily="34" charset="0"/>
              <a:cs typeface="Arial" panose="020B0604020202020204" pitchFamily="34" charset="0"/>
            </a:rPr>
            <a:t>IBM Federal System Division</a:t>
          </a:r>
          <a:r>
            <a:rPr lang="el-GR" sz="2600" kern="1200" dirty="0">
              <a:solidFill>
                <a:schemeClr val="tx1"/>
              </a:solidFill>
              <a:latin typeface="Arial" panose="020B0604020202020204" pitchFamily="34" charset="0"/>
              <a:cs typeface="Arial" panose="020B0604020202020204" pitchFamily="34" charset="0"/>
            </a:rPr>
            <a:t>, ο οποίος θεσμοθέτησε αναγνωρισμένα διπλώματα στον τομέα του </a:t>
          </a:r>
          <a:r>
            <a:rPr lang="en-US" sz="2600" kern="1200" dirty="0">
              <a:solidFill>
                <a:schemeClr val="tx1"/>
              </a:solidFill>
              <a:latin typeface="Arial" panose="020B0604020202020204" pitchFamily="34" charset="0"/>
              <a:cs typeface="Arial" panose="020B0604020202020204" pitchFamily="34" charset="0"/>
            </a:rPr>
            <a:t>software engineering</a:t>
          </a:r>
          <a:r>
            <a:rPr lang="el-GR" sz="2600" kern="1200" dirty="0">
              <a:solidFill>
                <a:schemeClr val="tx1"/>
              </a:solidFill>
              <a:latin typeface="Arial" panose="020B0604020202020204" pitchFamily="34" charset="0"/>
              <a:cs typeface="Arial" panose="020B0604020202020204" pitchFamily="34" charset="0"/>
            </a:rPr>
            <a:t>.</a:t>
          </a:r>
          <a:endParaRPr lang="en-US" sz="2600" kern="1200" dirty="0">
            <a:solidFill>
              <a:schemeClr val="tx1"/>
            </a:solidFill>
            <a:latin typeface="Arial" panose="020B0604020202020204" pitchFamily="34" charset="0"/>
            <a:cs typeface="Arial" panose="020B0604020202020204" pitchFamily="34" charset="0"/>
          </a:endParaRPr>
        </a:p>
      </dsp:txBody>
      <dsp:txXfrm>
        <a:off x="86129" y="189665"/>
        <a:ext cx="6625417" cy="1592102"/>
      </dsp:txXfrm>
    </dsp:sp>
    <dsp:sp modelId="{30852B45-DFD3-4760-8D60-76BF965569FB}">
      <dsp:nvSpPr>
        <dsp:cNvPr id="0" name=""/>
        <dsp:cNvSpPr/>
      </dsp:nvSpPr>
      <dsp:spPr>
        <a:xfrm>
          <a:off x="0" y="1942776"/>
          <a:ext cx="6797675" cy="1764360"/>
        </a:xfrm>
        <a:prstGeom prst="roundRect">
          <a:avLst/>
        </a:prstGeom>
        <a:solidFill>
          <a:schemeClr val="accent5">
            <a:hueOff val="9300841"/>
            <a:satOff val="-3552"/>
            <a:lumOff val="-107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l-GR" sz="2600" kern="1200" dirty="0">
              <a:solidFill>
                <a:schemeClr val="tx1"/>
              </a:solidFill>
              <a:latin typeface="Arial" panose="020B0604020202020204" pitchFamily="34" charset="0"/>
              <a:cs typeface="Arial" panose="020B0604020202020204" pitchFamily="34" charset="0"/>
            </a:rPr>
            <a:t>Ανέγερση του Ινστιτούτου </a:t>
          </a:r>
          <a:r>
            <a:rPr lang="en-US" sz="2600" kern="1200" dirty="0">
              <a:solidFill>
                <a:schemeClr val="tx1"/>
              </a:solidFill>
              <a:latin typeface="Arial" panose="020B0604020202020204" pitchFamily="34" charset="0"/>
              <a:cs typeface="Arial" panose="020B0604020202020204" pitchFamily="34" charset="0"/>
            </a:rPr>
            <a:t>Software Engineering</a:t>
          </a:r>
          <a:r>
            <a:rPr lang="el-GR" sz="2600" kern="1200" dirty="0">
              <a:solidFill>
                <a:schemeClr val="tx1"/>
              </a:solidFill>
              <a:latin typeface="Arial" panose="020B0604020202020204" pitchFamily="34" charset="0"/>
              <a:cs typeface="Arial" panose="020B0604020202020204" pitchFamily="34" charset="0"/>
            </a:rPr>
            <a:t> από την </a:t>
          </a:r>
          <a:r>
            <a:rPr lang="en-US" sz="2600" kern="1200" dirty="0">
              <a:solidFill>
                <a:schemeClr val="tx1"/>
              </a:solidFill>
              <a:latin typeface="Arial" panose="020B0604020202020204" pitchFamily="34" charset="0"/>
              <a:cs typeface="Arial" panose="020B0604020202020204" pitchFamily="34" charset="0"/>
            </a:rPr>
            <a:t>IBM.</a:t>
          </a:r>
          <a:r>
            <a:rPr lang="el-GR" sz="2600" kern="1200" dirty="0">
              <a:solidFill>
                <a:schemeClr val="tx1"/>
              </a:solidFill>
              <a:latin typeface="Arial" panose="020B0604020202020204" pitchFamily="34" charset="0"/>
              <a:cs typeface="Arial" panose="020B0604020202020204" pitchFamily="34" charset="0"/>
            </a:rPr>
            <a:t> </a:t>
          </a:r>
          <a:endParaRPr lang="en-US" sz="2600" kern="1200" dirty="0">
            <a:solidFill>
              <a:schemeClr val="tx1"/>
            </a:solidFill>
            <a:latin typeface="Arial" panose="020B0604020202020204" pitchFamily="34" charset="0"/>
            <a:cs typeface="Arial" panose="020B0604020202020204" pitchFamily="34" charset="0"/>
          </a:endParaRPr>
        </a:p>
      </dsp:txBody>
      <dsp:txXfrm>
        <a:off x="86129" y="2028905"/>
        <a:ext cx="6625417" cy="1592102"/>
      </dsp:txXfrm>
    </dsp:sp>
    <dsp:sp modelId="{CBED8AA9-DC70-4A20-8FEF-92F2CDA6E26E}">
      <dsp:nvSpPr>
        <dsp:cNvPr id="0" name=""/>
        <dsp:cNvSpPr/>
      </dsp:nvSpPr>
      <dsp:spPr>
        <a:xfrm>
          <a:off x="0" y="3782016"/>
          <a:ext cx="6797675" cy="1764360"/>
        </a:xfrm>
        <a:prstGeom prst="roundRect">
          <a:avLst/>
        </a:prstGeom>
        <a:solidFill>
          <a:schemeClr val="accent5">
            <a:hueOff val="18601683"/>
            <a:satOff val="-7104"/>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l-GR" sz="2600" kern="1200" dirty="0">
              <a:solidFill>
                <a:schemeClr val="tx1"/>
              </a:solidFill>
              <a:latin typeface="Arial" panose="020B0604020202020204" pitchFamily="34" charset="0"/>
              <a:cs typeface="Arial" panose="020B0604020202020204" pitchFamily="34" charset="0"/>
            </a:rPr>
            <a:t>Δημιουργία, προσαρμοσμένων στις προδιαγραφές του εκάστοτε τμήματος, μεταπτυχιακών προγραμμάτων σπουδών</a:t>
          </a:r>
          <a:endParaRPr lang="en-US" sz="2600" kern="1200" dirty="0">
            <a:solidFill>
              <a:schemeClr val="tx1"/>
            </a:solidFill>
            <a:latin typeface="Arial" panose="020B0604020202020204" pitchFamily="34" charset="0"/>
            <a:cs typeface="Arial" panose="020B0604020202020204" pitchFamily="34" charset="0"/>
          </a:endParaRPr>
        </a:p>
      </dsp:txBody>
      <dsp:txXfrm>
        <a:off x="86129" y="3868145"/>
        <a:ext cx="6625417" cy="1592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0448B-1614-41AF-8C38-AD349E9FDEB0}">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69B7B0-521E-4022-8F4F-6F8CBD3E74B5}">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l-GR" sz="2900" kern="1200" dirty="0">
              <a:latin typeface="Arial" panose="020B0604020202020204" pitchFamily="34" charset="0"/>
              <a:cs typeface="Arial" panose="020B0604020202020204" pitchFamily="34" charset="0"/>
            </a:rPr>
            <a:t>Θέσπιση πρότυπων προγραμμάτων εκπαίδευσης, με επίκεντρο το αντικείμενο του </a:t>
          </a:r>
          <a:r>
            <a:rPr lang="en-US" sz="2900" kern="1200" dirty="0">
              <a:latin typeface="Arial" panose="020B0604020202020204" pitchFamily="34" charset="0"/>
              <a:cs typeface="Arial" panose="020B0604020202020204" pitchFamily="34" charset="0"/>
            </a:rPr>
            <a:t>software engineering</a:t>
          </a:r>
          <a:r>
            <a:rPr lang="el-GR" sz="2900" kern="1200" dirty="0">
              <a:latin typeface="Arial" panose="020B0604020202020204" pitchFamily="34" charset="0"/>
              <a:cs typeface="Arial" panose="020B0604020202020204" pitchFamily="34" charset="0"/>
            </a:rPr>
            <a:t>.</a:t>
          </a:r>
          <a:endParaRPr lang="en-US" sz="2900" kern="1200" dirty="0">
            <a:latin typeface="Arial" panose="020B0604020202020204" pitchFamily="34" charset="0"/>
            <a:cs typeface="Arial" panose="020B0604020202020204" pitchFamily="34" charset="0"/>
          </a:endParaRPr>
        </a:p>
      </dsp:txBody>
      <dsp:txXfrm>
        <a:off x="560236" y="832323"/>
        <a:ext cx="4149382" cy="2576345"/>
      </dsp:txXfrm>
    </dsp:sp>
    <dsp:sp modelId="{CF8C7356-C6FB-4609-99E1-6411CD576A96}">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10A876-3A4B-4E8F-AB1D-CFDFF005FBB1}">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l-GR" sz="2900" kern="1200" dirty="0"/>
            <a:t>Εκσυγχρόνιση των μεταπτυχιακών προγραμμάτων σπουδών.</a:t>
          </a:r>
          <a:endParaRPr lang="en-US" sz="2900" kern="1200" dirty="0"/>
        </a:p>
      </dsp:txBody>
      <dsp:txXfrm>
        <a:off x="5827635" y="832323"/>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FC0C0-A7C3-4CDE-A250-3723A62F9B41}">
      <dsp:nvSpPr>
        <dsp:cNvPr id="0" name=""/>
        <dsp:cNvSpPr/>
      </dsp:nvSpPr>
      <dsp:spPr>
        <a:xfrm>
          <a:off x="0" y="0"/>
          <a:ext cx="8549640" cy="1703736"/>
        </a:xfrm>
        <a:prstGeom prst="roundRect">
          <a:avLst>
            <a:gd name="adj" fmla="val 10000"/>
          </a:avLst>
        </a:prstGeom>
        <a:solidFill>
          <a:schemeClr val="accent1">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l-GR" sz="2600" kern="1200" dirty="0">
              <a:solidFill>
                <a:schemeClr val="tx1"/>
              </a:solidFill>
              <a:latin typeface="Arial" panose="020B0604020202020204" pitchFamily="34" charset="0"/>
              <a:cs typeface="Arial" panose="020B0604020202020204" pitchFamily="34" charset="0"/>
            </a:rPr>
            <a:t>Αναθεώρηση των αρχών και των προσόντων που αποκτούνται μέσα από τα ανανεωμένα προγράμματα σπουδών.</a:t>
          </a:r>
          <a:endParaRPr lang="en-US" sz="2600" kern="1200" dirty="0">
            <a:solidFill>
              <a:schemeClr val="tx1"/>
            </a:solidFill>
            <a:latin typeface="Arial" panose="020B0604020202020204" pitchFamily="34" charset="0"/>
            <a:cs typeface="Arial" panose="020B0604020202020204" pitchFamily="34" charset="0"/>
          </a:endParaRPr>
        </a:p>
      </dsp:txBody>
      <dsp:txXfrm>
        <a:off x="49901" y="49901"/>
        <a:ext cx="6788695" cy="1603934"/>
      </dsp:txXfrm>
    </dsp:sp>
    <dsp:sp modelId="{D7ACA4A0-F2A4-4179-B320-84F6FB95EA77}">
      <dsp:nvSpPr>
        <dsp:cNvPr id="0" name=""/>
        <dsp:cNvSpPr/>
      </dsp:nvSpPr>
      <dsp:spPr>
        <a:xfrm>
          <a:off x="1508759" y="2082344"/>
          <a:ext cx="8549640" cy="1703736"/>
        </a:xfrm>
        <a:prstGeom prst="roundRect">
          <a:avLst>
            <a:gd name="adj" fmla="val 10000"/>
          </a:avLst>
        </a:prstGeom>
        <a:solidFill>
          <a:schemeClr val="accent1">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l-GR" sz="2600" kern="1200" dirty="0">
              <a:solidFill>
                <a:schemeClr val="tx1"/>
              </a:solidFill>
              <a:latin typeface="Arial" panose="020B0604020202020204" pitchFamily="34" charset="0"/>
              <a:cs typeface="Arial" panose="020B0604020202020204" pitchFamily="34" charset="0"/>
            </a:rPr>
            <a:t>Θεσμοθέτηση διδακτορικών σπουδών, με σκοπό την εξειδικευμένη γνώση πάνω στο αντικείμενο του </a:t>
          </a:r>
          <a:r>
            <a:rPr lang="en-US" sz="2600" kern="1200" dirty="0">
              <a:solidFill>
                <a:schemeClr val="tx1"/>
              </a:solidFill>
              <a:latin typeface="Arial" panose="020B0604020202020204" pitchFamily="34" charset="0"/>
              <a:cs typeface="Arial" panose="020B0604020202020204" pitchFamily="34" charset="0"/>
            </a:rPr>
            <a:t>software engineering</a:t>
          </a:r>
          <a:r>
            <a:rPr lang="el-GR" sz="2600" kern="1200" dirty="0">
              <a:solidFill>
                <a:schemeClr val="tx1"/>
              </a:solidFill>
              <a:latin typeface="Arial" panose="020B0604020202020204" pitchFamily="34" charset="0"/>
              <a:cs typeface="Arial" panose="020B0604020202020204" pitchFamily="34" charset="0"/>
            </a:rPr>
            <a:t>.</a:t>
          </a:r>
          <a:endParaRPr lang="en-US" sz="2600" kern="1200" dirty="0">
            <a:solidFill>
              <a:schemeClr val="tx1"/>
            </a:solidFill>
            <a:latin typeface="Arial" panose="020B0604020202020204" pitchFamily="34" charset="0"/>
            <a:cs typeface="Arial" panose="020B0604020202020204" pitchFamily="34" charset="0"/>
          </a:endParaRPr>
        </a:p>
      </dsp:txBody>
      <dsp:txXfrm>
        <a:off x="1558660" y="2132245"/>
        <a:ext cx="5833649" cy="1603934"/>
      </dsp:txXfrm>
    </dsp:sp>
    <dsp:sp modelId="{C3C25AE1-6AA2-40FA-A051-C51D1B78C930}">
      <dsp:nvSpPr>
        <dsp:cNvPr id="0" name=""/>
        <dsp:cNvSpPr/>
      </dsp:nvSpPr>
      <dsp:spPr>
        <a:xfrm>
          <a:off x="7442211" y="1339325"/>
          <a:ext cx="1107428" cy="110742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latin typeface="Arial" panose="020B0604020202020204" pitchFamily="34" charset="0"/>
            <a:cs typeface="Arial" panose="020B0604020202020204" pitchFamily="34" charset="0"/>
          </a:endParaRPr>
        </a:p>
      </dsp:txBody>
      <dsp:txXfrm>
        <a:off x="7691382" y="1339325"/>
        <a:ext cx="609086" cy="833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1706F-9BC0-42C4-B8FD-7A0BB409A27B}">
      <dsp:nvSpPr>
        <dsp:cNvPr id="0" name=""/>
        <dsp:cNvSpPr/>
      </dsp:nvSpPr>
      <dsp:spPr>
        <a:xfrm>
          <a:off x="573881" y="0"/>
          <a:ext cx="5649912" cy="564991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FF2B0-7B4D-4A83-A466-C0C7CA269491}">
      <dsp:nvSpPr>
        <dsp:cNvPr id="0" name=""/>
        <dsp:cNvSpPr/>
      </dsp:nvSpPr>
      <dsp:spPr>
        <a:xfrm>
          <a:off x="1110623" y="536741"/>
          <a:ext cx="2203465" cy="220346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solidFill>
                <a:schemeClr val="tx1"/>
              </a:solidFill>
              <a:latin typeface="Arial" panose="020B0604020202020204" pitchFamily="34" charset="0"/>
              <a:cs typeface="Arial" panose="020B0604020202020204" pitchFamily="34" charset="0"/>
            </a:rPr>
            <a:t>Η αδυναμία πρόσβασης στην ορθή και τυπική εκπαίδευση.</a:t>
          </a:r>
          <a:endParaRPr lang="en-US" sz="1800" kern="1200" dirty="0">
            <a:solidFill>
              <a:schemeClr val="tx1"/>
            </a:solidFill>
            <a:latin typeface="Arial" panose="020B0604020202020204" pitchFamily="34" charset="0"/>
            <a:cs typeface="Arial" panose="020B0604020202020204" pitchFamily="34" charset="0"/>
          </a:endParaRPr>
        </a:p>
      </dsp:txBody>
      <dsp:txXfrm>
        <a:off x="1218187" y="644305"/>
        <a:ext cx="1988337" cy="1988337"/>
      </dsp:txXfrm>
    </dsp:sp>
    <dsp:sp modelId="{429F7006-48F5-4D13-A0A1-A09634F79C4B}">
      <dsp:nvSpPr>
        <dsp:cNvPr id="0" name=""/>
        <dsp:cNvSpPr/>
      </dsp:nvSpPr>
      <dsp:spPr>
        <a:xfrm>
          <a:off x="3483586" y="536741"/>
          <a:ext cx="2203465" cy="220346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solidFill>
                <a:schemeClr val="tx1"/>
              </a:solidFill>
            </a:rPr>
            <a:t>Η επιφανειακή προσέγγιση της τεχνολογίας λογισμικού.</a:t>
          </a:r>
          <a:endParaRPr lang="en-US" sz="1800" kern="1200" dirty="0">
            <a:solidFill>
              <a:schemeClr val="tx1"/>
            </a:solidFill>
          </a:endParaRPr>
        </a:p>
      </dsp:txBody>
      <dsp:txXfrm>
        <a:off x="3591150" y="644305"/>
        <a:ext cx="1988337" cy="1988337"/>
      </dsp:txXfrm>
    </dsp:sp>
    <dsp:sp modelId="{BD2D4D28-E88D-4E7D-9203-A63D5D1B1A89}">
      <dsp:nvSpPr>
        <dsp:cNvPr id="0" name=""/>
        <dsp:cNvSpPr/>
      </dsp:nvSpPr>
      <dsp:spPr>
        <a:xfrm>
          <a:off x="1110623" y="2909704"/>
          <a:ext cx="2203465" cy="220346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solidFill>
                <a:schemeClr val="tx1"/>
              </a:solidFill>
            </a:rPr>
            <a:t>Η ταχύτατη εξέλιξη της τεχνολογίας.</a:t>
          </a:r>
          <a:endParaRPr lang="en-US" sz="1800" kern="1200" dirty="0">
            <a:solidFill>
              <a:schemeClr val="tx1"/>
            </a:solidFill>
          </a:endParaRPr>
        </a:p>
      </dsp:txBody>
      <dsp:txXfrm>
        <a:off x="1218187" y="3017268"/>
        <a:ext cx="1988337" cy="1988337"/>
      </dsp:txXfrm>
    </dsp:sp>
    <dsp:sp modelId="{1486777F-652E-44DD-A762-F25DDE62E0EB}">
      <dsp:nvSpPr>
        <dsp:cNvPr id="0" name=""/>
        <dsp:cNvSpPr/>
      </dsp:nvSpPr>
      <dsp:spPr>
        <a:xfrm>
          <a:off x="3483586" y="2909704"/>
          <a:ext cx="2203465" cy="220346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solidFill>
                <a:schemeClr val="tx1"/>
              </a:solidFill>
            </a:rPr>
            <a:t>Η συνεχώς αυξανόμενη ανάγκη για ανθρώπινο δυναμικό με γνώσεις προγραμματισμού.</a:t>
          </a:r>
          <a:endParaRPr lang="en-US" sz="1800" kern="1200" dirty="0">
            <a:solidFill>
              <a:schemeClr val="tx1"/>
            </a:solidFill>
          </a:endParaRPr>
        </a:p>
      </dsp:txBody>
      <dsp:txXfrm>
        <a:off x="3591150" y="3017268"/>
        <a:ext cx="1988337" cy="19883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dirty="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BAEE9-A753-4756-915E-192E5B80DDED}" type="datetimeFigureOut">
              <a:rPr lang="el-GR" smtClean="0"/>
              <a:t>10/05/19</a:t>
            </a:fld>
            <a:endParaRPr lang="el-GR"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dirty="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CB11E-067F-4DF3-875F-924F102720F6}" type="slidenum">
              <a:rPr lang="el-GR" smtClean="0"/>
              <a:t>‹#›</a:t>
            </a:fld>
            <a:endParaRPr lang="el-GR" dirty="0"/>
          </a:p>
        </p:txBody>
      </p:sp>
    </p:spTree>
    <p:extLst>
      <p:ext uri="{BB962C8B-B14F-4D97-AF65-F5344CB8AC3E}">
        <p14:creationId xmlns:p14="http://schemas.microsoft.com/office/powerpoint/2010/main" val="135690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F1BE6D41-6A3A-4C81-A289-C0CB9EE2AB81}" type="datetimeFigureOut">
              <a:rPr lang="el-GR" smtClean="0"/>
              <a:t>10/05/19</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3D87777-FEF9-4E14-A684-C643EE30202F}" type="slidenum">
              <a:rPr lang="el-GR" smtClean="0"/>
              <a:t>‹#›</a:t>
            </a:fld>
            <a:endParaRPr lang="el-G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24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F1BE6D41-6A3A-4C81-A289-C0CB9EE2AB81}" type="datetimeFigureOut">
              <a:rPr lang="el-GR" smtClean="0"/>
              <a:t>10/05/19</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3D87777-FEF9-4E14-A684-C643EE30202F}" type="slidenum">
              <a:rPr lang="el-GR" smtClean="0"/>
              <a:t>‹#›</a:t>
            </a:fld>
            <a:endParaRPr lang="el-GR" dirty="0"/>
          </a:p>
        </p:txBody>
      </p:sp>
    </p:spTree>
    <p:extLst>
      <p:ext uri="{BB962C8B-B14F-4D97-AF65-F5344CB8AC3E}">
        <p14:creationId xmlns:p14="http://schemas.microsoft.com/office/powerpoint/2010/main" val="413796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F1BE6D41-6A3A-4C81-A289-C0CB9EE2AB81}" type="datetimeFigureOut">
              <a:rPr lang="el-GR" smtClean="0"/>
              <a:t>10/05/19</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3D87777-FEF9-4E14-A684-C643EE30202F}" type="slidenum">
              <a:rPr lang="el-GR" smtClean="0"/>
              <a:t>‹#›</a:t>
            </a:fld>
            <a:endParaRPr lang="el-GR" dirty="0"/>
          </a:p>
        </p:txBody>
      </p:sp>
    </p:spTree>
    <p:extLst>
      <p:ext uri="{BB962C8B-B14F-4D97-AF65-F5344CB8AC3E}">
        <p14:creationId xmlns:p14="http://schemas.microsoft.com/office/powerpoint/2010/main" val="410349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F1BE6D41-6A3A-4C81-A289-C0CB9EE2AB81}" type="datetimeFigureOut">
              <a:rPr lang="el-GR" smtClean="0"/>
              <a:t>10/05/19</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3D87777-FEF9-4E14-A684-C643EE30202F}" type="slidenum">
              <a:rPr lang="el-GR" smtClean="0"/>
              <a:t>‹#›</a:t>
            </a:fld>
            <a:endParaRPr lang="el-GR" dirty="0"/>
          </a:p>
        </p:txBody>
      </p:sp>
    </p:spTree>
    <p:extLst>
      <p:ext uri="{BB962C8B-B14F-4D97-AF65-F5344CB8AC3E}">
        <p14:creationId xmlns:p14="http://schemas.microsoft.com/office/powerpoint/2010/main" val="238087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F1BE6D41-6A3A-4C81-A289-C0CB9EE2AB81}" type="datetimeFigureOut">
              <a:rPr lang="el-GR" smtClean="0"/>
              <a:t>10/05/19</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3D87777-FEF9-4E14-A684-C643EE30202F}" type="slidenum">
              <a:rPr lang="el-GR" smtClean="0"/>
              <a:t>‹#›</a:t>
            </a:fld>
            <a:endParaRPr lang="el-G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1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F1BE6D41-6A3A-4C81-A289-C0CB9EE2AB81}" type="datetimeFigureOut">
              <a:rPr lang="el-GR" smtClean="0"/>
              <a:t>10/05/19</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3D87777-FEF9-4E14-A684-C643EE30202F}" type="slidenum">
              <a:rPr lang="el-GR" smtClean="0"/>
              <a:t>‹#›</a:t>
            </a:fld>
            <a:endParaRPr lang="el-GR" dirty="0"/>
          </a:p>
        </p:txBody>
      </p:sp>
    </p:spTree>
    <p:extLst>
      <p:ext uri="{BB962C8B-B14F-4D97-AF65-F5344CB8AC3E}">
        <p14:creationId xmlns:p14="http://schemas.microsoft.com/office/powerpoint/2010/main" val="405167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097280" y="2582334"/>
            <a:ext cx="4937760" cy="337820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217920" y="2582334"/>
            <a:ext cx="4937760" cy="337820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F1BE6D41-6A3A-4C81-A289-C0CB9EE2AB81}" type="datetimeFigureOut">
              <a:rPr lang="el-GR" smtClean="0"/>
              <a:t>10/05/19</a:t>
            </a:fld>
            <a:endParaRPr lang="el-GR" dirty="0"/>
          </a:p>
        </p:txBody>
      </p:sp>
      <p:sp>
        <p:nvSpPr>
          <p:cNvPr id="8" name="Footer Placeholder 7"/>
          <p:cNvSpPr>
            <a:spLocks noGrp="1"/>
          </p:cNvSpPr>
          <p:nvPr>
            <p:ph type="ftr" sz="quarter" idx="11"/>
          </p:nvPr>
        </p:nvSpPr>
        <p:spPr/>
        <p:txBody>
          <a:bodyPr/>
          <a:lstStyle/>
          <a:p>
            <a:endParaRPr lang="el-GR" dirty="0"/>
          </a:p>
        </p:txBody>
      </p:sp>
      <p:sp>
        <p:nvSpPr>
          <p:cNvPr id="9" name="Slide Number Placeholder 8"/>
          <p:cNvSpPr>
            <a:spLocks noGrp="1"/>
          </p:cNvSpPr>
          <p:nvPr>
            <p:ph type="sldNum" sz="quarter" idx="12"/>
          </p:nvPr>
        </p:nvSpPr>
        <p:spPr/>
        <p:txBody>
          <a:bodyPr/>
          <a:lstStyle/>
          <a:p>
            <a:fld id="{E3D87777-FEF9-4E14-A684-C643EE30202F}" type="slidenum">
              <a:rPr lang="el-GR" smtClean="0"/>
              <a:t>‹#›</a:t>
            </a:fld>
            <a:endParaRPr lang="el-GR" dirty="0"/>
          </a:p>
        </p:txBody>
      </p:sp>
    </p:spTree>
    <p:extLst>
      <p:ext uri="{BB962C8B-B14F-4D97-AF65-F5344CB8AC3E}">
        <p14:creationId xmlns:p14="http://schemas.microsoft.com/office/powerpoint/2010/main" val="22371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F1BE6D41-6A3A-4C81-A289-C0CB9EE2AB81}" type="datetimeFigureOut">
              <a:rPr lang="el-GR" smtClean="0"/>
              <a:t>10/05/19</a:t>
            </a:fld>
            <a:endParaRPr lang="el-GR" dirty="0"/>
          </a:p>
        </p:txBody>
      </p:sp>
      <p:sp>
        <p:nvSpPr>
          <p:cNvPr id="4" name="Footer Placeholder 3"/>
          <p:cNvSpPr>
            <a:spLocks noGrp="1"/>
          </p:cNvSpPr>
          <p:nvPr>
            <p:ph type="ftr" sz="quarter" idx="11"/>
          </p:nvPr>
        </p:nvSpPr>
        <p:spPr/>
        <p:txBody>
          <a:bodyPr/>
          <a:lstStyle/>
          <a:p>
            <a:endParaRPr lang="el-GR" dirty="0"/>
          </a:p>
        </p:txBody>
      </p:sp>
      <p:sp>
        <p:nvSpPr>
          <p:cNvPr id="5" name="Slide Number Placeholder 4"/>
          <p:cNvSpPr>
            <a:spLocks noGrp="1"/>
          </p:cNvSpPr>
          <p:nvPr>
            <p:ph type="sldNum" sz="quarter" idx="12"/>
          </p:nvPr>
        </p:nvSpPr>
        <p:spPr/>
        <p:txBody>
          <a:bodyPr/>
          <a:lstStyle/>
          <a:p>
            <a:fld id="{E3D87777-FEF9-4E14-A684-C643EE30202F}" type="slidenum">
              <a:rPr lang="el-GR" smtClean="0"/>
              <a:t>‹#›</a:t>
            </a:fld>
            <a:endParaRPr lang="el-GR" dirty="0"/>
          </a:p>
        </p:txBody>
      </p:sp>
    </p:spTree>
    <p:extLst>
      <p:ext uri="{BB962C8B-B14F-4D97-AF65-F5344CB8AC3E}">
        <p14:creationId xmlns:p14="http://schemas.microsoft.com/office/powerpoint/2010/main" val="263253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BE6D41-6A3A-4C81-A289-C0CB9EE2AB81}" type="datetimeFigureOut">
              <a:rPr lang="el-GR" smtClean="0"/>
              <a:t>10/05/19</a:t>
            </a:fld>
            <a:endParaRPr lang="el-GR"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l-GR" dirty="0"/>
          </a:p>
        </p:txBody>
      </p:sp>
      <p:sp>
        <p:nvSpPr>
          <p:cNvPr id="9" name="Slide Number Placeholder 8"/>
          <p:cNvSpPr>
            <a:spLocks noGrp="1"/>
          </p:cNvSpPr>
          <p:nvPr>
            <p:ph type="sldNum" sz="quarter" idx="12"/>
          </p:nvPr>
        </p:nvSpPr>
        <p:spPr/>
        <p:txBody>
          <a:bodyPr/>
          <a:lstStyle/>
          <a:p>
            <a:fld id="{E3D87777-FEF9-4E14-A684-C643EE30202F}" type="slidenum">
              <a:rPr lang="el-GR" smtClean="0"/>
              <a:t>‹#›</a:t>
            </a:fld>
            <a:endParaRPr lang="el-GR" dirty="0"/>
          </a:p>
        </p:txBody>
      </p:sp>
    </p:spTree>
    <p:extLst>
      <p:ext uri="{BB962C8B-B14F-4D97-AF65-F5344CB8AC3E}">
        <p14:creationId xmlns:p14="http://schemas.microsoft.com/office/powerpoint/2010/main" val="310167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BE6D41-6A3A-4C81-A289-C0CB9EE2AB81}" type="datetimeFigureOut">
              <a:rPr lang="el-GR" smtClean="0"/>
              <a:t>10/05/19</a:t>
            </a:fld>
            <a:endParaRPr lang="el-GR"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l-GR"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D87777-FEF9-4E14-A684-C643EE30202F}" type="slidenum">
              <a:rPr lang="el-GR" smtClean="0"/>
              <a:t>‹#›</a:t>
            </a:fld>
            <a:endParaRPr lang="el-GR" dirty="0"/>
          </a:p>
        </p:txBody>
      </p:sp>
    </p:spTree>
    <p:extLst>
      <p:ext uri="{BB962C8B-B14F-4D97-AF65-F5344CB8AC3E}">
        <p14:creationId xmlns:p14="http://schemas.microsoft.com/office/powerpoint/2010/main" val="362373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dirty="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1BE6D41-6A3A-4C81-A289-C0CB9EE2AB81}" type="datetimeFigureOut">
              <a:rPr lang="el-GR" smtClean="0"/>
              <a:t>10/05/19</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3D87777-FEF9-4E14-A684-C643EE30202F}" type="slidenum">
              <a:rPr lang="el-GR" smtClean="0"/>
              <a:t>‹#›</a:t>
            </a:fld>
            <a:endParaRPr lang="el-GR" dirty="0"/>
          </a:p>
        </p:txBody>
      </p:sp>
    </p:spTree>
    <p:extLst>
      <p:ext uri="{BB962C8B-B14F-4D97-AF65-F5344CB8AC3E}">
        <p14:creationId xmlns:p14="http://schemas.microsoft.com/office/powerpoint/2010/main" val="404107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BE6D41-6A3A-4C81-A289-C0CB9EE2AB81}" type="datetimeFigureOut">
              <a:rPr lang="el-GR" smtClean="0"/>
              <a:t>10/05/19</a:t>
            </a:fld>
            <a:endParaRPr lang="el-GR"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l-GR"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D87777-FEF9-4E14-A684-C643EE30202F}" type="slidenum">
              <a:rPr lang="el-GR" smtClean="0"/>
              <a:t>‹#›</a:t>
            </a:fld>
            <a:endParaRPr lang="el-GR"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028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eeexplore.ieee.org/document/8409913"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6B0556C-EDDA-4AD7-A9F0-EC585BB12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1FBEA1B-AE36-47D5-9EA3-95281C4BF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CC4B31EB-2D22-4179-9EA2-70222E5194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ED64D5D6-1E5F-46F1-AA15-B18DDC457F04}"/>
              </a:ext>
            </a:extLst>
          </p:cNvPr>
          <p:cNvSpPr>
            <a:spLocks noGrp="1"/>
          </p:cNvSpPr>
          <p:nvPr>
            <p:ph type="ctrTitle"/>
          </p:nvPr>
        </p:nvSpPr>
        <p:spPr>
          <a:xfrm>
            <a:off x="781877" y="643467"/>
            <a:ext cx="3467569" cy="5571066"/>
          </a:xfrm>
        </p:spPr>
        <p:txBody>
          <a:bodyPr vert="horz" lIns="91440" tIns="45720" rIns="91440" bIns="45720" rtlCol="0" anchor="ctr">
            <a:normAutofit fontScale="90000"/>
          </a:bodyPr>
          <a:lstStyle/>
          <a:p>
            <a:r>
              <a:rPr lang="el-GR" sz="2200" dirty="0">
                <a:solidFill>
                  <a:schemeClr val="bg1"/>
                </a:solidFill>
                <a:latin typeface="Arial" panose="020B0604020202020204" pitchFamily="34" charset="0"/>
                <a:cs typeface="Arial" panose="020B0604020202020204" pitchFamily="34" charset="0"/>
              </a:rPr>
              <a:t>Ονοματεπώνυμο</a:t>
            </a:r>
            <a:r>
              <a:rPr lang="en-US" sz="2200" dirty="0">
                <a:solidFill>
                  <a:schemeClr val="bg1"/>
                </a:solidFill>
                <a:latin typeface="Arial" panose="020B0604020202020204" pitchFamily="34" charset="0"/>
                <a:cs typeface="Arial" panose="020B0604020202020204" pitchFamily="34" charset="0"/>
              </a:rPr>
              <a:t>: Δημήτριος Κωστορρίζος </a:t>
            </a:r>
            <a:br>
              <a:rPr lang="en-US" sz="2200" dirty="0">
                <a:solidFill>
                  <a:schemeClr val="bg1"/>
                </a:solidFill>
                <a:latin typeface="Arial" panose="020B0604020202020204" pitchFamily="34" charset="0"/>
                <a:cs typeface="Arial" panose="020B0604020202020204" pitchFamily="34" charset="0"/>
              </a:rPr>
            </a:b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Όνομα Άρθρου:  </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Half a Century of Software Engineering Education</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The CMU Exemplar</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Nancy R. Mead, David Garlan, and Mary Shaw,</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Carnegie Mellon University [1]</a:t>
            </a:r>
            <a:br>
              <a:rPr lang="en-US" sz="2200" dirty="0">
                <a:solidFill>
                  <a:schemeClr val="bg1"/>
                </a:solidFill>
                <a:latin typeface="Arial" panose="020B0604020202020204" pitchFamily="34" charset="0"/>
                <a:cs typeface="Arial" panose="020B0604020202020204" pitchFamily="34" charset="0"/>
              </a:rPr>
            </a:b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[1]‘Half a Century of Software Engineering Education: The CMU Exemplar - IEEE Journals &amp; Magazine’. [Online]. Available: </a:t>
            </a:r>
            <a:r>
              <a:rPr lang="en-US" sz="2200"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https://ieeexplore.ieee.org/document/8409913</a:t>
            </a:r>
            <a:r>
              <a:rPr lang="en-US" sz="2200" dirty="0">
                <a:solidFill>
                  <a:schemeClr val="bg1"/>
                </a:solidFill>
                <a:latin typeface="Arial" panose="020B0604020202020204" pitchFamily="34" charset="0"/>
                <a:cs typeface="Arial" panose="020B0604020202020204" pitchFamily="34" charset="0"/>
              </a:rPr>
              <a:t>.</a:t>
            </a:r>
          </a:p>
        </p:txBody>
      </p:sp>
      <p:sp>
        <p:nvSpPr>
          <p:cNvPr id="26" name="Rectangle 25">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C56F23E5-5530-480B-9652-4A73F970A8D3}"/>
              </a:ext>
            </a:extLst>
          </p:cNvPr>
          <p:cNvSpPr txBox="1"/>
          <p:nvPr/>
        </p:nvSpPr>
        <p:spPr>
          <a:xfrm>
            <a:off x="5124206" y="643467"/>
            <a:ext cx="6104288" cy="5571065"/>
          </a:xfrm>
          <a:prstGeom prst="rect">
            <a:avLst/>
          </a:prstGeom>
        </p:spPr>
        <p:txBody>
          <a:bodyPr vert="horz" lIns="0" tIns="45720" rIns="0" bIns="45720" rtlCol="0" anchor="ctr">
            <a:normAutofit/>
          </a:bodyPr>
          <a:lstStyle/>
          <a:p>
            <a:pPr algn="ctr" defTabSz="914400">
              <a:lnSpc>
                <a:spcPct val="90000"/>
              </a:lnSpc>
              <a:spcAft>
                <a:spcPts val="600"/>
              </a:spcAft>
              <a:buClr>
                <a:schemeClr val="accent1"/>
              </a:buClr>
              <a:buFont typeface="Calibri" panose="020F0502020204030204" pitchFamily="34" charset="0"/>
            </a:pPr>
            <a:r>
              <a:rPr lang="en-US" sz="3600" dirty="0">
                <a:solidFill>
                  <a:schemeClr val="bg1"/>
                </a:solidFill>
                <a:latin typeface="Arial" panose="020B0604020202020204" pitchFamily="34" charset="0"/>
                <a:cs typeface="Arial" panose="020B0604020202020204" pitchFamily="34" charset="0"/>
              </a:rPr>
              <a:t>Τίτλος </a:t>
            </a:r>
            <a:r>
              <a:rPr lang="el-GR" sz="3600" dirty="0">
                <a:solidFill>
                  <a:schemeClr val="bg1"/>
                </a:solidFill>
                <a:latin typeface="Arial" panose="020B0604020202020204" pitchFamily="34" charset="0"/>
                <a:cs typeface="Arial" panose="020B0604020202020204" pitchFamily="34" charset="0"/>
              </a:rPr>
              <a:t>παρουσίασης</a:t>
            </a:r>
            <a:r>
              <a:rPr lang="en-US" sz="3600" dirty="0">
                <a:solidFill>
                  <a:schemeClr val="bg1"/>
                </a:solidFill>
                <a:latin typeface="Arial" panose="020B0604020202020204" pitchFamily="34" charset="0"/>
                <a:cs typeface="Arial" panose="020B0604020202020204" pitchFamily="34" charset="0"/>
              </a:rPr>
              <a:t>: </a:t>
            </a:r>
            <a:endParaRPr lang="el-GR" sz="3600" dirty="0">
              <a:solidFill>
                <a:schemeClr val="bg1"/>
              </a:solidFill>
              <a:latin typeface="Arial" panose="020B0604020202020204" pitchFamily="34" charset="0"/>
              <a:cs typeface="Arial" panose="020B0604020202020204" pitchFamily="34" charset="0"/>
            </a:endParaRPr>
          </a:p>
          <a:p>
            <a:pPr defTabSz="914400">
              <a:lnSpc>
                <a:spcPct val="90000"/>
              </a:lnSpc>
              <a:spcAft>
                <a:spcPts val="600"/>
              </a:spcAft>
              <a:buClr>
                <a:schemeClr val="accent1"/>
              </a:buClr>
              <a:buFont typeface="Calibri" panose="020F0502020204030204" pitchFamily="34" charset="0"/>
            </a:pPr>
            <a:r>
              <a:rPr lang="el-GR" sz="3600" dirty="0">
                <a:solidFill>
                  <a:schemeClr val="bg1"/>
                </a:solidFill>
                <a:latin typeface="Arial" panose="020B0604020202020204" pitchFamily="34" charset="0"/>
                <a:cs typeface="Arial" panose="020B0604020202020204" pitchFamily="34" charset="0"/>
              </a:rPr>
              <a:t>Οι</a:t>
            </a:r>
            <a:r>
              <a:rPr lang="en-US" sz="3600" dirty="0">
                <a:solidFill>
                  <a:schemeClr val="bg1"/>
                </a:solidFill>
                <a:latin typeface="Arial" panose="020B0604020202020204" pitchFamily="34" charset="0"/>
                <a:cs typeface="Arial" panose="020B0604020202020204" pitchFamily="34" charset="0"/>
              </a:rPr>
              <a:t> εξελίξεις, των τελευταίων 50 χρόνων, στην εκπαίδευση της τεχνολογίας λογισμικού. </a:t>
            </a:r>
          </a:p>
        </p:txBody>
      </p:sp>
    </p:spTree>
    <p:extLst>
      <p:ext uri="{BB962C8B-B14F-4D97-AF65-F5344CB8AC3E}">
        <p14:creationId xmlns:p14="http://schemas.microsoft.com/office/powerpoint/2010/main" val="4071190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BC9C2DB3-595E-413E-9508-CA4450CD53A9}"/>
              </a:ext>
            </a:extLst>
          </p:cNvPr>
          <p:cNvSpPr>
            <a:spLocks noGrp="1"/>
          </p:cNvSpPr>
          <p:nvPr>
            <p:ph type="title"/>
          </p:nvPr>
        </p:nvSpPr>
        <p:spPr>
          <a:xfrm>
            <a:off x="965030" y="963997"/>
            <a:ext cx="3254691" cy="4938361"/>
          </a:xfrm>
        </p:spPr>
        <p:txBody>
          <a:bodyPr anchor="ctr">
            <a:normAutofit/>
          </a:bodyPr>
          <a:lstStyle/>
          <a:p>
            <a:pPr algn="r"/>
            <a:r>
              <a:rPr lang="el-GR" sz="4400" dirty="0">
                <a:latin typeface="Arial" panose="020B0604020202020204" pitchFamily="34" charset="0"/>
                <a:cs typeface="Arial" panose="020B0604020202020204" pitchFamily="34" charset="0"/>
              </a:rPr>
              <a:t>Ο όρος </a:t>
            </a:r>
            <a:r>
              <a:rPr lang="en-US" sz="4400" dirty="0">
                <a:latin typeface="Arial" panose="020B0604020202020204" pitchFamily="34" charset="0"/>
                <a:cs typeface="Arial" panose="020B0604020202020204" pitchFamily="34" charset="0"/>
              </a:rPr>
              <a:t>software engineering</a:t>
            </a:r>
            <a:endParaRPr lang="el-GR" sz="4400" dirty="0">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BBCB3C90-8441-4B7F-AE3F-8DA6E1B379C0}"/>
              </a:ext>
            </a:extLst>
          </p:cNvPr>
          <p:cNvSpPr>
            <a:spLocks noGrp="1"/>
          </p:cNvSpPr>
          <p:nvPr>
            <p:ph idx="1"/>
          </p:nvPr>
        </p:nvSpPr>
        <p:spPr>
          <a:xfrm>
            <a:off x="5134882" y="963507"/>
            <a:ext cx="6135097" cy="4938851"/>
          </a:xfrm>
        </p:spPr>
        <p:txBody>
          <a:bodyPr anchor="ctr">
            <a:normAutofit/>
          </a:bodyPr>
          <a:lstStyle/>
          <a:p>
            <a:r>
              <a:rPr lang="el-GR" dirty="0">
                <a:latin typeface="Arial" panose="020B0604020202020204" pitchFamily="34" charset="0"/>
                <a:cs typeface="Arial" panose="020B0604020202020204" pitchFamily="34" charset="0"/>
              </a:rPr>
              <a:t>Ο όρος </a:t>
            </a:r>
            <a:r>
              <a:rPr lang="en-US" b="1" dirty="0">
                <a:latin typeface="Arial" panose="020B0604020202020204" pitchFamily="34" charset="0"/>
                <a:cs typeface="Arial" panose="020B0604020202020204" pitchFamily="34" charset="0"/>
              </a:rPr>
              <a:t>software engineering</a:t>
            </a:r>
            <a:r>
              <a:rPr lang="el-GR" dirty="0">
                <a:latin typeface="Arial" panose="020B0604020202020204" pitchFamily="34" charset="0"/>
                <a:cs typeface="Arial" panose="020B0604020202020204" pitchFamily="34" charset="0"/>
              </a:rPr>
              <a:t>(τεχνολογία λογισμικού) χρησιμοποιήθηκε για πρώτη φορά, το 1968, για να αποδώσει τον τομέα της επιστήμης των υπολογιστών που αποσκοπεί την εύρεση πρακτικών και οικονομικά αποδοτικών λύσεων σε υπολογιστικά προβλήματα, συνδυάζοντας τεχνολογικά συστήματα και επιστημονική γνώση.</a:t>
            </a:r>
          </a:p>
        </p:txBody>
      </p:sp>
    </p:spTree>
    <p:extLst>
      <p:ext uri="{BB962C8B-B14F-4D97-AF65-F5344CB8AC3E}">
        <p14:creationId xmlns:p14="http://schemas.microsoft.com/office/powerpoint/2010/main" val="295906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7F93CB3-555F-4601-A486-59E82D9E81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62F2601-C4CE-4B73-A162-D5A14E519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6140EE97-E5AB-4B01-91DC-EECBEA4F14E9}"/>
              </a:ext>
            </a:extLst>
          </p:cNvPr>
          <p:cNvSpPr>
            <a:spLocks noGrp="1"/>
          </p:cNvSpPr>
          <p:nvPr>
            <p:ph type="title"/>
          </p:nvPr>
        </p:nvSpPr>
        <p:spPr>
          <a:xfrm>
            <a:off x="492370" y="516835"/>
            <a:ext cx="3084844" cy="5772840"/>
          </a:xfrm>
        </p:spPr>
        <p:txBody>
          <a:bodyPr anchor="ctr">
            <a:normAutofit/>
          </a:bodyPr>
          <a:lstStyle/>
          <a:p>
            <a:r>
              <a:rPr lang="el-GR" sz="3600" dirty="0">
                <a:solidFill>
                  <a:schemeClr val="tx1"/>
                </a:solidFill>
                <a:latin typeface="Arial" panose="020B0604020202020204" pitchFamily="34" charset="0"/>
                <a:cs typeface="Arial" panose="020B0604020202020204" pitchFamily="34" charset="0"/>
              </a:rPr>
              <a:t>1968-1980</a:t>
            </a:r>
            <a:r>
              <a:rPr lang="en-US" sz="3600" dirty="0">
                <a:solidFill>
                  <a:schemeClr val="tx1"/>
                </a:solidFill>
                <a:latin typeface="Arial" panose="020B0604020202020204" pitchFamily="34" charset="0"/>
                <a:cs typeface="Arial" panose="020B0604020202020204" pitchFamily="34" charset="0"/>
              </a:rPr>
              <a:t>: </a:t>
            </a:r>
            <a:br>
              <a:rPr lang="en-US" sz="3600" dirty="0">
                <a:solidFill>
                  <a:schemeClr val="tx1"/>
                </a:solidFill>
                <a:latin typeface="Arial" panose="020B0604020202020204" pitchFamily="34" charset="0"/>
                <a:cs typeface="Arial" panose="020B0604020202020204" pitchFamily="34" charset="0"/>
              </a:rPr>
            </a:br>
            <a:r>
              <a:rPr lang="el-GR" sz="3600" dirty="0">
                <a:solidFill>
                  <a:schemeClr val="tx1"/>
                </a:solidFill>
                <a:latin typeface="Arial" panose="020B0604020202020204" pitchFamily="34" charset="0"/>
                <a:cs typeface="Arial" panose="020B0604020202020204" pitchFamily="34" charset="0"/>
              </a:rPr>
              <a:t>Η δράση της </a:t>
            </a:r>
            <a:r>
              <a:rPr lang="en-US" sz="3600" dirty="0">
                <a:solidFill>
                  <a:schemeClr val="tx1"/>
                </a:solidFill>
                <a:latin typeface="Arial" panose="020B0604020202020204" pitchFamily="34" charset="0"/>
                <a:cs typeface="Arial" panose="020B0604020202020204" pitchFamily="34" charset="0"/>
              </a:rPr>
              <a:t>IBM</a:t>
            </a:r>
            <a:endParaRPr lang="el-GR" sz="3600"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3FAE6B79-0440-457F-9036-C4C304225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Θέση περιεχομένου 2">
            <a:extLst>
              <a:ext uri="{FF2B5EF4-FFF2-40B4-BE49-F238E27FC236}">
                <a16:creationId xmlns:a16="http://schemas.microsoft.com/office/drawing/2014/main" id="{6D17F706-40C0-4F2D-863B-43327BF991E2}"/>
              </a:ext>
            </a:extLst>
          </p:cNvPr>
          <p:cNvGraphicFramePr>
            <a:graphicFrameLocks noGrp="1"/>
          </p:cNvGraphicFramePr>
          <p:nvPr>
            <p:ph idx="1"/>
            <p:extLst>
              <p:ext uri="{D42A27DB-BD31-4B8C-83A1-F6EECF244321}">
                <p14:modId xmlns:p14="http://schemas.microsoft.com/office/powerpoint/2010/main" val="347539834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69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23B318-C755-4381-9425-76F3138EAF90}"/>
              </a:ext>
            </a:extLst>
          </p:cNvPr>
          <p:cNvSpPr>
            <a:spLocks noGrp="1"/>
          </p:cNvSpPr>
          <p:nvPr>
            <p:ph type="title"/>
          </p:nvPr>
        </p:nvSpPr>
        <p:spPr>
          <a:xfrm>
            <a:off x="1097280" y="286603"/>
            <a:ext cx="10058400" cy="1450757"/>
          </a:xfrm>
        </p:spPr>
        <p:txBody>
          <a:bodyPr>
            <a:normAutofit/>
          </a:bodyPr>
          <a:lstStyle/>
          <a:p>
            <a:r>
              <a:rPr lang="el-GR" sz="4100" dirty="0">
                <a:latin typeface="Arial" panose="020B0604020202020204" pitchFamily="34" charset="0"/>
                <a:cs typeface="Arial" panose="020B0604020202020204" pitchFamily="34" charset="0"/>
              </a:rPr>
              <a:t>1980-2000</a:t>
            </a:r>
            <a:r>
              <a:rPr lang="en-US" sz="4100" dirty="0">
                <a:latin typeface="Arial" panose="020B0604020202020204" pitchFamily="34" charset="0"/>
                <a:cs typeface="Arial" panose="020B0604020202020204" pitchFamily="34" charset="0"/>
              </a:rPr>
              <a:t>:</a:t>
            </a:r>
            <a:r>
              <a:rPr lang="el-GR" sz="4100" dirty="0">
                <a:latin typeface="Arial" panose="020B0604020202020204" pitchFamily="34" charset="0"/>
                <a:cs typeface="Arial" panose="020B0604020202020204" pitchFamily="34" charset="0"/>
              </a:rPr>
              <a:t> Δραστικές μεταρρυθμίσεις στα</a:t>
            </a:r>
            <a:br>
              <a:rPr lang="el-GR" sz="4100" dirty="0">
                <a:latin typeface="Arial" panose="020B0604020202020204" pitchFamily="34" charset="0"/>
                <a:cs typeface="Arial" panose="020B0604020202020204" pitchFamily="34" charset="0"/>
              </a:rPr>
            </a:br>
            <a:r>
              <a:rPr lang="el-GR" sz="4100" dirty="0">
                <a:latin typeface="Arial" panose="020B0604020202020204" pitchFamily="34" charset="0"/>
                <a:cs typeface="Arial" panose="020B0604020202020204" pitchFamily="34" charset="0"/>
              </a:rPr>
              <a:t>μεταπτυχιακά προγράμματα σπουδών</a:t>
            </a:r>
          </a:p>
        </p:txBody>
      </p:sp>
      <p:graphicFrame>
        <p:nvGraphicFramePr>
          <p:cNvPr id="14" name="Θέση περιεχομένου 2">
            <a:extLst>
              <a:ext uri="{FF2B5EF4-FFF2-40B4-BE49-F238E27FC236}">
                <a16:creationId xmlns:a16="http://schemas.microsoft.com/office/drawing/2014/main" id="{9ED3BF9D-BA75-41AE-A389-0E49E42BA026}"/>
              </a:ext>
            </a:extLst>
          </p:cNvPr>
          <p:cNvGraphicFramePr>
            <a:graphicFrameLocks noGrp="1"/>
          </p:cNvGraphicFramePr>
          <p:nvPr>
            <p:ph idx="1"/>
            <p:extLst>
              <p:ext uri="{D42A27DB-BD31-4B8C-83A1-F6EECF244321}">
                <p14:modId xmlns:p14="http://schemas.microsoft.com/office/powerpoint/2010/main" val="104824098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191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0631D15-D9CB-490D-8DC0-03788D71F6D6}"/>
              </a:ext>
            </a:extLst>
          </p:cNvPr>
          <p:cNvSpPr>
            <a:spLocks noGrp="1"/>
          </p:cNvSpPr>
          <p:nvPr>
            <p:ph type="title"/>
          </p:nvPr>
        </p:nvSpPr>
        <p:spPr>
          <a:xfrm>
            <a:off x="1097280" y="286603"/>
            <a:ext cx="10058400" cy="1450757"/>
          </a:xfrm>
        </p:spPr>
        <p:txBody>
          <a:bodyPr>
            <a:normAutofit/>
          </a:bodyPr>
          <a:lstStyle/>
          <a:p>
            <a:r>
              <a:rPr lang="el-GR" dirty="0">
                <a:latin typeface="Arial" panose="020B0604020202020204" pitchFamily="34" charset="0"/>
                <a:cs typeface="Arial" panose="020B0604020202020204" pitchFamily="34" charset="0"/>
              </a:rPr>
              <a:t>Εξελίξεις του 21</a:t>
            </a:r>
            <a:r>
              <a:rPr lang="el-GR" baseline="30000" dirty="0">
                <a:latin typeface="Arial" panose="020B0604020202020204" pitchFamily="34" charset="0"/>
                <a:cs typeface="Arial" panose="020B0604020202020204" pitchFamily="34" charset="0"/>
              </a:rPr>
              <a:t>ο</a:t>
            </a:r>
            <a:r>
              <a:rPr lang="el-GR" dirty="0">
                <a:latin typeface="Arial" panose="020B0604020202020204" pitchFamily="34" charset="0"/>
                <a:cs typeface="Arial" panose="020B0604020202020204" pitchFamily="34" charset="0"/>
              </a:rPr>
              <a:t> αιώνα</a:t>
            </a:r>
          </a:p>
        </p:txBody>
      </p:sp>
      <p:graphicFrame>
        <p:nvGraphicFramePr>
          <p:cNvPr id="5" name="Θέση περιεχομένου 2">
            <a:extLst>
              <a:ext uri="{FF2B5EF4-FFF2-40B4-BE49-F238E27FC236}">
                <a16:creationId xmlns:a16="http://schemas.microsoft.com/office/drawing/2014/main" id="{DF5EFE64-13BF-4C15-9494-5C32A95F80AA}"/>
              </a:ext>
            </a:extLst>
          </p:cNvPr>
          <p:cNvGraphicFramePr>
            <a:graphicFrameLocks noGrp="1"/>
          </p:cNvGraphicFramePr>
          <p:nvPr>
            <p:ph idx="1"/>
            <p:extLst>
              <p:ext uri="{D42A27DB-BD31-4B8C-83A1-F6EECF244321}">
                <p14:modId xmlns:p14="http://schemas.microsoft.com/office/powerpoint/2010/main" val="140085879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84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Rectangle 22">
            <a:extLst>
              <a:ext uri="{FF2B5EF4-FFF2-40B4-BE49-F238E27FC236}">
                <a16:creationId xmlns:a16="http://schemas.microsoft.com/office/drawing/2014/main" id="{AAAE3770-609E-4289-8B0A-45119D434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4">
            <a:extLst>
              <a:ext uri="{FF2B5EF4-FFF2-40B4-BE49-F238E27FC236}">
                <a16:creationId xmlns:a16="http://schemas.microsoft.com/office/drawing/2014/main" id="{AA8B6BCE-776F-41C6-B8BE-87214BA6A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26">
            <a:extLst>
              <a:ext uri="{FF2B5EF4-FFF2-40B4-BE49-F238E27FC236}">
                <a16:creationId xmlns:a16="http://schemas.microsoft.com/office/drawing/2014/main" id="{8BA5AC9C-E659-489D-8683-D019CE12A7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AAF3CF2-D3D4-4883-A873-C1A8B692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DBE890BE-E73C-4DCB-864F-B5181A3EC765}"/>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dirty="0">
                <a:solidFill>
                  <a:schemeClr val="tx1"/>
                </a:solidFill>
                <a:latin typeface="Arial" panose="020B0604020202020204" pitchFamily="34" charset="0"/>
                <a:cs typeface="Arial" panose="020B0604020202020204" pitchFamily="34" charset="0"/>
              </a:rPr>
              <a:t>Προκλήσεις στον τομέα του software engineering</a:t>
            </a:r>
          </a:p>
        </p:txBody>
      </p:sp>
      <p:sp>
        <p:nvSpPr>
          <p:cNvPr id="31" name="Rectangle 30">
            <a:extLst>
              <a:ext uri="{FF2B5EF4-FFF2-40B4-BE49-F238E27FC236}">
                <a16:creationId xmlns:a16="http://schemas.microsoft.com/office/drawing/2014/main" id="{167649D9-3A9D-4872-9DF6-3948CA3E6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Θέση περιεχομένου 2">
            <a:extLst>
              <a:ext uri="{FF2B5EF4-FFF2-40B4-BE49-F238E27FC236}">
                <a16:creationId xmlns:a16="http://schemas.microsoft.com/office/drawing/2014/main" id="{164C8933-2705-4D1D-809C-4B1D5D6072B4}"/>
              </a:ext>
            </a:extLst>
          </p:cNvPr>
          <p:cNvGraphicFramePr>
            <a:graphicFrameLocks noGrp="1"/>
          </p:cNvGraphicFramePr>
          <p:nvPr>
            <p:ph idx="1"/>
            <p:extLst>
              <p:ext uri="{D42A27DB-BD31-4B8C-83A1-F6EECF244321}">
                <p14:modId xmlns:p14="http://schemas.microsoft.com/office/powerpoint/2010/main" val="127441913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72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Θέση περιεχομένου 2">
            <a:extLst>
              <a:ext uri="{FF2B5EF4-FFF2-40B4-BE49-F238E27FC236}">
                <a16:creationId xmlns:a16="http://schemas.microsoft.com/office/drawing/2014/main" id="{90C3DF5D-F853-48F1-ADD1-068D69E9BA03}"/>
              </a:ext>
            </a:extLst>
          </p:cNvPr>
          <p:cNvSpPr>
            <a:spLocks noGrp="1"/>
          </p:cNvSpPr>
          <p:nvPr>
            <p:ph idx="1"/>
          </p:nvPr>
        </p:nvSpPr>
        <p:spPr>
          <a:xfrm>
            <a:off x="4742016" y="605896"/>
            <a:ext cx="6413663" cy="5646208"/>
          </a:xfrm>
        </p:spPr>
        <p:txBody>
          <a:bodyPr anchor="ctr">
            <a:normAutofit/>
          </a:bodyPr>
          <a:lstStyle/>
          <a:p>
            <a:r>
              <a:rPr lang="en-US" dirty="0">
                <a:latin typeface="Arial" panose="020B0604020202020204" pitchFamily="34" charset="0"/>
                <a:cs typeface="Arial" panose="020B0604020202020204" pitchFamily="34" charset="0"/>
              </a:rPr>
              <a:t> </a:t>
            </a:r>
            <a:r>
              <a:rPr lang="el-GR" sz="2800" b="1" dirty="0">
                <a:latin typeface="Arial" panose="020B0604020202020204" pitchFamily="34" charset="0"/>
                <a:cs typeface="Arial" panose="020B0604020202020204" pitchFamily="34" charset="0"/>
              </a:rPr>
              <a:t>Σας ευχαριστώ για τον χρόνο σας.</a:t>
            </a:r>
          </a:p>
        </p:txBody>
      </p:sp>
    </p:spTree>
    <p:extLst>
      <p:ext uri="{BB962C8B-B14F-4D97-AF65-F5344CB8AC3E}">
        <p14:creationId xmlns:p14="http://schemas.microsoft.com/office/powerpoint/2010/main" val="1807754697"/>
      </p:ext>
    </p:extLst>
  </p:cSld>
  <p:clrMapOvr>
    <a:masterClrMapping/>
  </p:clrMapOvr>
</p:sld>
</file>

<file path=ppt/theme/theme1.xml><?xml version="1.0" encoding="utf-8"?>
<a:theme xmlns:a="http://schemas.openxmlformats.org/drawingml/2006/main" name="Ανασκόπηση">
  <a:themeElements>
    <a:clrScheme name="Ανασκόπηση">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Ανασκόπηση">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Ανασκόπηση">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Ευρεία οθόνη</PresentationFormat>
  <Paragraphs>21</Paragraphs>
  <Slides>7</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7</vt:i4>
      </vt:variant>
    </vt:vector>
  </HeadingPairs>
  <TitlesOfParts>
    <vt:vector size="11" baseType="lpstr">
      <vt:lpstr>Arial</vt:lpstr>
      <vt:lpstr>Calibri</vt:lpstr>
      <vt:lpstr>Calibri Light</vt:lpstr>
      <vt:lpstr>Ανασκόπηση</vt:lpstr>
      <vt:lpstr>Ονοματεπώνυμο: Δημήτριος Κωστορρίζος   Όνομα Άρθρου:   Half a Century of Software Engineering Education The CMU Exemplar Nancy R. Mead, David Garlan, and Mary Shaw, Carnegie Mellon University [1]  [1]‘Half a Century of Software Engineering Education: The CMU Exemplar - IEEE Journals &amp; Magazine’. [Online]. Available: https://ieeexplore.ieee.org/document/8409913.</vt:lpstr>
      <vt:lpstr>Ο όρος software engineering</vt:lpstr>
      <vt:lpstr>1968-1980:  Η δράση της IBM</vt:lpstr>
      <vt:lpstr>1980-2000: Δραστικές μεταρρυθμίσεις στα μεταπτυχιακά προγράμματα σπουδών</vt:lpstr>
      <vt:lpstr>Εξελίξεις του 21ο αιώνα</vt:lpstr>
      <vt:lpstr>Προκλήσεις στον τομέα του software engineering</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2019-05-10T15:27:59Z</dcterms:created>
  <dcterms:modified xsi:type="dcterms:W3CDTF">2019-05-10T15:31:41Z</dcterms:modified>
</cp:coreProperties>
</file>