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9"/>
  </p:notesMasterIdLst>
  <p:sldIdLst>
    <p:sldId id="256" r:id="rId2"/>
    <p:sldId id="260" r:id="rId3"/>
    <p:sldId id="280" r:id="rId4"/>
    <p:sldId id="318" r:id="rId5"/>
    <p:sldId id="284" r:id="rId6"/>
    <p:sldId id="319" r:id="rId7"/>
    <p:sldId id="311" r:id="rId8"/>
    <p:sldId id="320" r:id="rId9"/>
    <p:sldId id="312" r:id="rId10"/>
    <p:sldId id="321" r:id="rId11"/>
    <p:sldId id="313" r:id="rId12"/>
    <p:sldId id="322" r:id="rId13"/>
    <p:sldId id="315" r:id="rId14"/>
    <p:sldId id="324" r:id="rId15"/>
    <p:sldId id="316" r:id="rId16"/>
    <p:sldId id="325" r:id="rId17"/>
    <p:sldId id="317" r:id="rId18"/>
  </p:sldIdLst>
  <p:sldSz cx="9144000" cy="5143500" type="screen16x9"/>
  <p:notesSz cx="6858000" cy="9144000"/>
  <p:embeddedFontLst>
    <p:embeddedFont>
      <p:font typeface="Anek Malayalam ExtraBold" panose="020B0604020202020204" charset="0"/>
      <p:bold r:id="rId20"/>
    </p:embeddedFont>
    <p:embeddedFont>
      <p:font typeface="Cabin" panose="020B0604020202020204" charset="0"/>
      <p:regular r:id="rId21"/>
      <p:bold r:id="rId22"/>
      <p:italic r:id="rId23"/>
      <p:boldItalic r:id="rId24"/>
    </p:embeddedFont>
    <p:embeddedFont>
      <p:font typeface="Quicksand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300"/>
    <a:srgbClr val="F9A986"/>
    <a:srgbClr val="F4E0CD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7D1720-5D5D-4D73-927F-B7ADA25542BA}">
  <a:tblStyle styleId="{0D7D1720-5D5D-4D73-927F-B7ADA25542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00F6FA9-F946-4373-A4AD-29DC1A74113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008" y="144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>
          <a:extLst>
            <a:ext uri="{FF2B5EF4-FFF2-40B4-BE49-F238E27FC236}">
              <a16:creationId xmlns:a16="http://schemas.microsoft.com/office/drawing/2014/main" id="{14C286BC-F505-5305-10DB-54FE2DC16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28db3bad3e5_0_63:notes">
            <a:extLst>
              <a:ext uri="{FF2B5EF4-FFF2-40B4-BE49-F238E27FC236}">
                <a16:creationId xmlns:a16="http://schemas.microsoft.com/office/drawing/2014/main" id="{74DCDAA9-D331-F365-21EF-4BDB3A829A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28db3bad3e5_0_63:notes">
            <a:extLst>
              <a:ext uri="{FF2B5EF4-FFF2-40B4-BE49-F238E27FC236}">
                <a16:creationId xmlns:a16="http://schemas.microsoft.com/office/drawing/2014/main" id="{E25CF4EF-694B-9D87-ED37-8AC5AF7152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631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28db3bad3e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28db3bad3e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>
          <a:extLst>
            <a:ext uri="{FF2B5EF4-FFF2-40B4-BE49-F238E27FC236}">
              <a16:creationId xmlns:a16="http://schemas.microsoft.com/office/drawing/2014/main" id="{415B3663-1585-7DA1-7FEA-EAD0A32EA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28db3bad3e5_0_63:notes">
            <a:extLst>
              <a:ext uri="{FF2B5EF4-FFF2-40B4-BE49-F238E27FC236}">
                <a16:creationId xmlns:a16="http://schemas.microsoft.com/office/drawing/2014/main" id="{5A8D82F1-6B09-0F20-2417-99DC058708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28db3bad3e5_0_63:notes">
            <a:extLst>
              <a:ext uri="{FF2B5EF4-FFF2-40B4-BE49-F238E27FC236}">
                <a16:creationId xmlns:a16="http://schemas.microsoft.com/office/drawing/2014/main" id="{B380D58A-BBAB-D7E9-BB59-75FB4450E5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981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>
          <a:extLst>
            <a:ext uri="{FF2B5EF4-FFF2-40B4-BE49-F238E27FC236}">
              <a16:creationId xmlns:a16="http://schemas.microsoft.com/office/drawing/2014/main" id="{4365FAA1-9C61-0DA0-3833-FF8D9B6A9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28db3bad3e5_0_63:notes">
            <a:extLst>
              <a:ext uri="{FF2B5EF4-FFF2-40B4-BE49-F238E27FC236}">
                <a16:creationId xmlns:a16="http://schemas.microsoft.com/office/drawing/2014/main" id="{AEFC18F3-7D23-8982-F7D0-AB065D8F51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28db3bad3e5_0_63:notes">
            <a:extLst>
              <a:ext uri="{FF2B5EF4-FFF2-40B4-BE49-F238E27FC236}">
                <a16:creationId xmlns:a16="http://schemas.microsoft.com/office/drawing/2014/main" id="{97D97A1F-C00E-9F1D-A920-599197DDCC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894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>
          <a:extLst>
            <a:ext uri="{FF2B5EF4-FFF2-40B4-BE49-F238E27FC236}">
              <a16:creationId xmlns:a16="http://schemas.microsoft.com/office/drawing/2014/main" id="{EA8FA15A-449B-0E95-15C8-A49D41F20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28db3bad3e5_0_63:notes">
            <a:extLst>
              <a:ext uri="{FF2B5EF4-FFF2-40B4-BE49-F238E27FC236}">
                <a16:creationId xmlns:a16="http://schemas.microsoft.com/office/drawing/2014/main" id="{8B63947D-26BC-3A7E-54E4-49C90BD76F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28db3bad3e5_0_63:notes">
            <a:extLst>
              <a:ext uri="{FF2B5EF4-FFF2-40B4-BE49-F238E27FC236}">
                <a16:creationId xmlns:a16="http://schemas.microsoft.com/office/drawing/2014/main" id="{23FCDFE0-E4AA-CDE7-023F-8C2CA454AE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549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>
          <a:extLst>
            <a:ext uri="{FF2B5EF4-FFF2-40B4-BE49-F238E27FC236}">
              <a16:creationId xmlns:a16="http://schemas.microsoft.com/office/drawing/2014/main" id="{E4E62797-B3C0-9CFC-A383-8825EA4AE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28db3bad3e5_0_63:notes">
            <a:extLst>
              <a:ext uri="{FF2B5EF4-FFF2-40B4-BE49-F238E27FC236}">
                <a16:creationId xmlns:a16="http://schemas.microsoft.com/office/drawing/2014/main" id="{DF6A51A6-81D4-504E-5548-41BFBE2406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28db3bad3e5_0_63:notes">
            <a:extLst>
              <a:ext uri="{FF2B5EF4-FFF2-40B4-BE49-F238E27FC236}">
                <a16:creationId xmlns:a16="http://schemas.microsoft.com/office/drawing/2014/main" id="{1D6E6125-08BA-1FA6-C9BD-B53F4D051A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127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>
          <a:extLst>
            <a:ext uri="{FF2B5EF4-FFF2-40B4-BE49-F238E27FC236}">
              <a16:creationId xmlns:a16="http://schemas.microsoft.com/office/drawing/2014/main" id="{E534F80A-CEC9-C658-538B-E6AD6BB6A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28db3bad3e5_0_63:notes">
            <a:extLst>
              <a:ext uri="{FF2B5EF4-FFF2-40B4-BE49-F238E27FC236}">
                <a16:creationId xmlns:a16="http://schemas.microsoft.com/office/drawing/2014/main" id="{12BA4675-F5D9-0611-5220-C73602AF60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28db3bad3e5_0_63:notes">
            <a:extLst>
              <a:ext uri="{FF2B5EF4-FFF2-40B4-BE49-F238E27FC236}">
                <a16:creationId xmlns:a16="http://schemas.microsoft.com/office/drawing/2014/main" id="{E66761BD-A913-1731-59F6-D9EE3BDEF5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555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204121" y="-801522"/>
            <a:ext cx="7066039" cy="7066039"/>
            <a:chOff x="1945880" y="-54445"/>
            <a:chExt cx="5252389" cy="5252389"/>
          </a:xfrm>
        </p:grpSpPr>
        <p:sp>
          <p:nvSpPr>
            <p:cNvPr id="10" name="Google Shape;10;p2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13225" y="639525"/>
            <a:ext cx="5765400" cy="16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13225" y="3569025"/>
            <a:ext cx="2679000" cy="8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-493854" y="-2034322"/>
            <a:ext cx="7066039" cy="7066039"/>
            <a:chOff x="1945880" y="-54445"/>
            <a:chExt cx="5252389" cy="5252389"/>
          </a:xfrm>
        </p:grpSpPr>
        <p:sp>
          <p:nvSpPr>
            <p:cNvPr id="18" name="Google Shape;18;p3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54612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7170320" y="1104663"/>
            <a:ext cx="1212600" cy="59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713225" y="1455400"/>
            <a:ext cx="2356500" cy="7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6"/>
          <p:cNvGrpSpPr/>
          <p:nvPr/>
        </p:nvGrpSpPr>
        <p:grpSpPr>
          <a:xfrm>
            <a:off x="-805804" y="859978"/>
            <a:ext cx="7066039" cy="7066039"/>
            <a:chOff x="1945880" y="-54445"/>
            <a:chExt cx="5252389" cy="5252389"/>
          </a:xfrm>
        </p:grpSpPr>
        <p:sp>
          <p:nvSpPr>
            <p:cNvPr id="229" name="Google Shape;229;p26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30" name="Google Shape;230;p26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31" name="Google Shape;231;p26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32" name="Google Shape;232;p26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233" name="Google Shape;233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29"/>
          <p:cNvGrpSpPr/>
          <p:nvPr/>
        </p:nvGrpSpPr>
        <p:grpSpPr>
          <a:xfrm>
            <a:off x="4967196" y="-1078547"/>
            <a:ext cx="7066039" cy="7066039"/>
            <a:chOff x="1945880" y="-54445"/>
            <a:chExt cx="5252389" cy="5252389"/>
          </a:xfrm>
        </p:grpSpPr>
        <p:sp>
          <p:nvSpPr>
            <p:cNvPr id="267" name="Google Shape;267;p29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68" name="Google Shape;268;p29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69" name="Google Shape;269;p29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70" name="Google Shape;270;p29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271" name="Google Shape;271;p29"/>
          <p:cNvSpPr txBox="1">
            <a:spLocks noGrp="1"/>
          </p:cNvSpPr>
          <p:nvPr>
            <p:ph type="title"/>
          </p:nvPr>
        </p:nvSpPr>
        <p:spPr>
          <a:xfrm>
            <a:off x="713225" y="2960000"/>
            <a:ext cx="54612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72" name="Google Shape;272;p29"/>
          <p:cNvSpPr txBox="1">
            <a:spLocks noGrp="1"/>
          </p:cNvSpPr>
          <p:nvPr>
            <p:ph type="title" idx="2" hasCustomPrompt="1"/>
          </p:nvPr>
        </p:nvSpPr>
        <p:spPr>
          <a:xfrm>
            <a:off x="7170325" y="3563900"/>
            <a:ext cx="1212600" cy="54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3" name="Google Shape;273;p29"/>
          <p:cNvSpPr txBox="1">
            <a:spLocks noGrp="1"/>
          </p:cNvSpPr>
          <p:nvPr>
            <p:ph type="subTitle" idx="1"/>
          </p:nvPr>
        </p:nvSpPr>
        <p:spPr>
          <a:xfrm>
            <a:off x="713225" y="3875900"/>
            <a:ext cx="2356500" cy="7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31"/>
          <p:cNvGrpSpPr/>
          <p:nvPr/>
        </p:nvGrpSpPr>
        <p:grpSpPr>
          <a:xfrm>
            <a:off x="-1121495" y="-3613122"/>
            <a:ext cx="13421164" cy="13693064"/>
            <a:chOff x="-1121495" y="-3613122"/>
            <a:chExt cx="13421164" cy="13693064"/>
          </a:xfrm>
        </p:grpSpPr>
        <p:grpSp>
          <p:nvGrpSpPr>
            <p:cNvPr id="285" name="Google Shape;285;p31"/>
            <p:cNvGrpSpPr/>
            <p:nvPr/>
          </p:nvGrpSpPr>
          <p:grpSpPr>
            <a:xfrm>
              <a:off x="-1121495" y="-3613122"/>
              <a:ext cx="7066039" cy="7066039"/>
              <a:chOff x="1945880" y="-54445"/>
              <a:chExt cx="5252389" cy="5252389"/>
            </a:xfrm>
          </p:grpSpPr>
          <p:sp>
            <p:nvSpPr>
              <p:cNvPr id="286" name="Google Shape;286;p31"/>
              <p:cNvSpPr/>
              <p:nvPr/>
            </p:nvSpPr>
            <p:spPr>
              <a:xfrm rot="-2700000">
                <a:off x="2306842" y="1700312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287" name="Google Shape;287;p31"/>
              <p:cNvSpPr/>
              <p:nvPr/>
            </p:nvSpPr>
            <p:spPr>
              <a:xfrm rot="2700000">
                <a:off x="3700637" y="306517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288" name="Google Shape;288;p31"/>
              <p:cNvSpPr/>
              <p:nvPr/>
            </p:nvSpPr>
            <p:spPr>
              <a:xfrm rot="8100000">
                <a:off x="5094431" y="1700312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289" name="Google Shape;289;p31"/>
              <p:cNvSpPr/>
              <p:nvPr/>
            </p:nvSpPr>
            <p:spPr>
              <a:xfrm rot="-8100000">
                <a:off x="3700637" y="3094106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</p:grpSp>
        <p:grpSp>
          <p:nvGrpSpPr>
            <p:cNvPr id="290" name="Google Shape;290;p31"/>
            <p:cNvGrpSpPr/>
            <p:nvPr/>
          </p:nvGrpSpPr>
          <p:grpSpPr>
            <a:xfrm>
              <a:off x="3215255" y="3013903"/>
              <a:ext cx="7066039" cy="7066039"/>
              <a:chOff x="1945880" y="-54445"/>
              <a:chExt cx="5252389" cy="5252389"/>
            </a:xfrm>
          </p:grpSpPr>
          <p:sp>
            <p:nvSpPr>
              <p:cNvPr id="291" name="Google Shape;291;p31"/>
              <p:cNvSpPr/>
              <p:nvPr/>
            </p:nvSpPr>
            <p:spPr>
              <a:xfrm rot="-2700000">
                <a:off x="2306842" y="1700312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292" name="Google Shape;292;p31"/>
              <p:cNvSpPr/>
              <p:nvPr/>
            </p:nvSpPr>
            <p:spPr>
              <a:xfrm rot="2700000">
                <a:off x="3700637" y="306517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293" name="Google Shape;293;p31"/>
              <p:cNvSpPr/>
              <p:nvPr/>
            </p:nvSpPr>
            <p:spPr>
              <a:xfrm rot="8100000">
                <a:off x="5094431" y="1700312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294" name="Google Shape;294;p31"/>
              <p:cNvSpPr/>
              <p:nvPr/>
            </p:nvSpPr>
            <p:spPr>
              <a:xfrm rot="-8100000">
                <a:off x="3700637" y="3094106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</p:grpSp>
        <p:grpSp>
          <p:nvGrpSpPr>
            <p:cNvPr id="295" name="Google Shape;295;p31"/>
            <p:cNvGrpSpPr/>
            <p:nvPr/>
          </p:nvGrpSpPr>
          <p:grpSpPr>
            <a:xfrm>
              <a:off x="5233630" y="-2597097"/>
              <a:ext cx="7066039" cy="7066039"/>
              <a:chOff x="1945880" y="-54445"/>
              <a:chExt cx="5252389" cy="5252389"/>
            </a:xfrm>
          </p:grpSpPr>
          <p:sp>
            <p:nvSpPr>
              <p:cNvPr id="296" name="Google Shape;296;p31"/>
              <p:cNvSpPr/>
              <p:nvPr/>
            </p:nvSpPr>
            <p:spPr>
              <a:xfrm rot="-2700000">
                <a:off x="2306842" y="1700312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297" name="Google Shape;297;p31"/>
              <p:cNvSpPr/>
              <p:nvPr/>
            </p:nvSpPr>
            <p:spPr>
              <a:xfrm rot="2700000">
                <a:off x="3700637" y="306517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298" name="Google Shape;298;p31"/>
              <p:cNvSpPr/>
              <p:nvPr/>
            </p:nvSpPr>
            <p:spPr>
              <a:xfrm rot="8100000">
                <a:off x="5094431" y="1700312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299" name="Google Shape;299;p31"/>
              <p:cNvSpPr/>
              <p:nvPr/>
            </p:nvSpPr>
            <p:spPr>
              <a:xfrm rot="-8100000">
                <a:off x="3700637" y="3094106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32"/>
          <p:cNvGrpSpPr/>
          <p:nvPr/>
        </p:nvGrpSpPr>
        <p:grpSpPr>
          <a:xfrm>
            <a:off x="-1726745" y="-4241997"/>
            <a:ext cx="12991564" cy="14102364"/>
            <a:chOff x="-1726745" y="-4241997"/>
            <a:chExt cx="12991564" cy="14102364"/>
          </a:xfrm>
        </p:grpSpPr>
        <p:grpSp>
          <p:nvGrpSpPr>
            <p:cNvPr id="302" name="Google Shape;302;p32"/>
            <p:cNvGrpSpPr/>
            <p:nvPr/>
          </p:nvGrpSpPr>
          <p:grpSpPr>
            <a:xfrm>
              <a:off x="4198780" y="2794328"/>
              <a:ext cx="7066039" cy="7066039"/>
              <a:chOff x="1945880" y="-54445"/>
              <a:chExt cx="5252389" cy="5252389"/>
            </a:xfrm>
          </p:grpSpPr>
          <p:sp>
            <p:nvSpPr>
              <p:cNvPr id="303" name="Google Shape;303;p32"/>
              <p:cNvSpPr/>
              <p:nvPr/>
            </p:nvSpPr>
            <p:spPr>
              <a:xfrm rot="-2700000">
                <a:off x="2306842" y="1700312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304" name="Google Shape;304;p32"/>
              <p:cNvSpPr/>
              <p:nvPr/>
            </p:nvSpPr>
            <p:spPr>
              <a:xfrm rot="2700000">
                <a:off x="3700637" y="306517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305" name="Google Shape;305;p32"/>
              <p:cNvSpPr/>
              <p:nvPr/>
            </p:nvSpPr>
            <p:spPr>
              <a:xfrm rot="8100000">
                <a:off x="5094431" y="1700312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306" name="Google Shape;306;p32"/>
              <p:cNvSpPr/>
              <p:nvPr/>
            </p:nvSpPr>
            <p:spPr>
              <a:xfrm rot="-8100000">
                <a:off x="3700637" y="3094106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</p:grpSp>
        <p:grpSp>
          <p:nvGrpSpPr>
            <p:cNvPr id="307" name="Google Shape;307;p32"/>
            <p:cNvGrpSpPr/>
            <p:nvPr/>
          </p:nvGrpSpPr>
          <p:grpSpPr>
            <a:xfrm>
              <a:off x="-1726745" y="-4241997"/>
              <a:ext cx="7066039" cy="7066039"/>
              <a:chOff x="1945880" y="-54445"/>
              <a:chExt cx="5252389" cy="5252389"/>
            </a:xfrm>
          </p:grpSpPr>
          <p:sp>
            <p:nvSpPr>
              <p:cNvPr id="308" name="Google Shape;308;p32"/>
              <p:cNvSpPr/>
              <p:nvPr/>
            </p:nvSpPr>
            <p:spPr>
              <a:xfrm rot="-2700000">
                <a:off x="2306842" y="1700312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309" name="Google Shape;309;p32"/>
              <p:cNvSpPr/>
              <p:nvPr/>
            </p:nvSpPr>
            <p:spPr>
              <a:xfrm rot="2700000">
                <a:off x="3700637" y="306517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310" name="Google Shape;310;p32"/>
              <p:cNvSpPr/>
              <p:nvPr/>
            </p:nvSpPr>
            <p:spPr>
              <a:xfrm rot="8100000">
                <a:off x="5094431" y="1700312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311" name="Google Shape;311;p32"/>
              <p:cNvSpPr/>
              <p:nvPr/>
            </p:nvSpPr>
            <p:spPr>
              <a:xfrm rot="-8100000">
                <a:off x="3700637" y="3094106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Malayalam ExtraBold"/>
              <a:buNone/>
              <a:defRPr sz="3000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Malayalam ExtraBold"/>
              <a:buNone/>
              <a:defRPr sz="3000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Malayalam ExtraBold"/>
              <a:buNone/>
              <a:defRPr sz="3000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Malayalam ExtraBold"/>
              <a:buNone/>
              <a:defRPr sz="3000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Malayalam ExtraBold"/>
              <a:buNone/>
              <a:defRPr sz="3000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Malayalam ExtraBold"/>
              <a:buNone/>
              <a:defRPr sz="3000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Malayalam ExtraBold"/>
              <a:buNone/>
              <a:defRPr sz="3000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Malayalam ExtraBold"/>
              <a:buNone/>
              <a:defRPr sz="3000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Malayalam ExtraBold"/>
              <a:buNone/>
              <a:defRPr sz="3000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●"/>
              <a:defRPr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○"/>
              <a:defRPr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■"/>
              <a:defRPr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●"/>
              <a:defRPr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○"/>
              <a:defRPr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■"/>
              <a:defRPr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●"/>
              <a:defRPr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○"/>
              <a:defRPr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■"/>
              <a:defRPr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72" r:id="rId4"/>
    <p:sldLayoutId id="2147483675" r:id="rId5"/>
    <p:sldLayoutId id="2147483677" r:id="rId6"/>
    <p:sldLayoutId id="214748367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 txBox="1">
            <a:spLocks noGrp="1"/>
          </p:cNvSpPr>
          <p:nvPr>
            <p:ph type="ctrTitle"/>
          </p:nvPr>
        </p:nvSpPr>
        <p:spPr>
          <a:xfrm>
            <a:off x="452724" y="962360"/>
            <a:ext cx="5765400" cy="16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Tackling Food Waste: A Smart Solution</a:t>
            </a:r>
            <a:endParaRPr dirty="0"/>
          </a:p>
        </p:txBody>
      </p:sp>
      <p:sp>
        <p:nvSpPr>
          <p:cNvPr id="323" name="Google Shape;323;p36"/>
          <p:cNvSpPr txBox="1">
            <a:spLocks noGrp="1"/>
          </p:cNvSpPr>
          <p:nvPr>
            <p:ph type="subTitle" idx="1"/>
          </p:nvPr>
        </p:nvSpPr>
        <p:spPr>
          <a:xfrm>
            <a:off x="713225" y="3569025"/>
            <a:ext cx="2679000" cy="8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Philip, Dimitris, George and Odysseas</a:t>
            </a:r>
            <a:endParaRPr dirty="0"/>
          </a:p>
        </p:txBody>
      </p:sp>
      <p:grpSp>
        <p:nvGrpSpPr>
          <p:cNvPr id="324" name="Google Shape;324;p36"/>
          <p:cNvGrpSpPr/>
          <p:nvPr/>
        </p:nvGrpSpPr>
        <p:grpSpPr>
          <a:xfrm>
            <a:off x="4256225" y="1513131"/>
            <a:ext cx="4468500" cy="3284244"/>
            <a:chOff x="4656275" y="1513131"/>
            <a:chExt cx="4468500" cy="3284244"/>
          </a:xfrm>
        </p:grpSpPr>
        <p:sp>
          <p:nvSpPr>
            <p:cNvPr id="325" name="Google Shape;325;p36"/>
            <p:cNvSpPr/>
            <p:nvPr/>
          </p:nvSpPr>
          <p:spPr>
            <a:xfrm>
              <a:off x="4656275" y="3933975"/>
              <a:ext cx="4468500" cy="86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pic>
          <p:nvPicPr>
            <p:cNvPr id="326" name="Google Shape;326;p36"/>
            <p:cNvPicPr preferRelativeResize="0"/>
            <p:nvPr/>
          </p:nvPicPr>
          <p:blipFill rotWithShape="1">
            <a:blip r:embed="rId3">
              <a:alphaModFix/>
            </a:blip>
            <a:srcRect t="9" b="9"/>
            <a:stretch/>
          </p:blipFill>
          <p:spPr>
            <a:xfrm>
              <a:off x="6618174" y="1513131"/>
              <a:ext cx="2358941" cy="2691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7" name="Google Shape;327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56275" y="2180675"/>
              <a:ext cx="3268900" cy="2255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" name="Google Shape;328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937001" y="3420119"/>
              <a:ext cx="898049" cy="9941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9" name="Google Shape;329;p3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73250" y="3609901"/>
              <a:ext cx="1241424" cy="994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26F361-9E76-B5BD-38E4-0BEA6D4FD967}"/>
              </a:ext>
            </a:extLst>
          </p:cNvPr>
          <p:cNvSpPr txBox="1"/>
          <p:nvPr/>
        </p:nvSpPr>
        <p:spPr>
          <a:xfrm>
            <a:off x="1193995" y="343820"/>
            <a:ext cx="675600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3B5300"/>
                </a:solidFill>
                <a:latin typeface="Anek Malayalam ExtraBold"/>
                <a:cs typeface="Anek Malayalam ExtraBold"/>
              </a:rPr>
              <a:t>1. Before clearing a plate, the server places it on a designated platform.</a:t>
            </a:r>
          </a:p>
          <a:p>
            <a:endParaRPr lang="en-GB" sz="2000" dirty="0">
              <a:solidFill>
                <a:srgbClr val="3B5300"/>
              </a:solidFill>
              <a:latin typeface="Anek Malayalam ExtraBold"/>
              <a:cs typeface="Anek Malayalam ExtraBold"/>
            </a:endParaRPr>
          </a:p>
          <a:p>
            <a:r>
              <a:rPr lang="en-GB" sz="2000" dirty="0">
                <a:solidFill>
                  <a:srgbClr val="3B5300"/>
                </a:solidFill>
                <a:latin typeface="Anek Malayalam ExtraBold"/>
                <a:cs typeface="Anek Malayalam ExtraBold"/>
              </a:rPr>
              <a:t>2. The server selects the meal type from an intuitive interface.</a:t>
            </a:r>
          </a:p>
          <a:p>
            <a:endParaRPr lang="en-GB" sz="2000" dirty="0">
              <a:solidFill>
                <a:srgbClr val="3B5300"/>
              </a:solidFill>
              <a:latin typeface="Anek Malayalam ExtraBold"/>
              <a:cs typeface="Anek Malayalam ExtraBold"/>
            </a:endParaRPr>
          </a:p>
          <a:p>
            <a:r>
              <a:rPr lang="en-GB" sz="2000" dirty="0">
                <a:solidFill>
                  <a:srgbClr val="3B5300"/>
                </a:solidFill>
                <a:latin typeface="Anek Malayalam ExtraBold"/>
                <a:cs typeface="Anek Malayalam ExtraBold"/>
              </a:rPr>
              <a:t>3. An Arduino Uno processes this information and updates the owner’s database with critical data on food waste.</a:t>
            </a:r>
          </a:p>
          <a:p>
            <a:endParaRPr lang="en-GB" sz="2000" dirty="0">
              <a:solidFill>
                <a:srgbClr val="3B5300"/>
              </a:solidFill>
              <a:latin typeface="Anek Malayalam ExtraBold"/>
              <a:cs typeface="Anek Malayalam ExtraBold"/>
            </a:endParaRPr>
          </a:p>
          <a:p>
            <a:r>
              <a:rPr lang="en-GB" sz="2000" dirty="0">
                <a:solidFill>
                  <a:srgbClr val="3B5300"/>
                </a:solidFill>
                <a:latin typeface="Anek Malayalam ExtraBold"/>
                <a:cs typeface="Anek Malayalam ExtraBold"/>
              </a:rPr>
              <a:t>4. Our AI models process the data and suggest improvements to portion sizes or cost.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4E9DD6-03BC-F96A-1EDE-1618F7E31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8" y="3214630"/>
            <a:ext cx="18097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25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>
          <a:extLst>
            <a:ext uri="{FF2B5EF4-FFF2-40B4-BE49-F238E27FC236}">
              <a16:creationId xmlns:a16="http://schemas.microsoft.com/office/drawing/2014/main" id="{C5A1B448-5EED-B607-7CCE-05D278A80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64">
            <a:extLst>
              <a:ext uri="{FF2B5EF4-FFF2-40B4-BE49-F238E27FC236}">
                <a16:creationId xmlns:a16="http://schemas.microsoft.com/office/drawing/2014/main" id="{35195024-C101-5804-B1DD-1540554B5454}"/>
              </a:ext>
            </a:extLst>
          </p:cNvPr>
          <p:cNvSpPr/>
          <p:nvPr/>
        </p:nvSpPr>
        <p:spPr>
          <a:xfrm>
            <a:off x="7122470" y="3182900"/>
            <a:ext cx="1308300" cy="1308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64">
            <a:extLst>
              <a:ext uri="{FF2B5EF4-FFF2-40B4-BE49-F238E27FC236}">
                <a16:creationId xmlns:a16="http://schemas.microsoft.com/office/drawing/2014/main" id="{32E10183-E8E8-8EDC-3C89-0A36B46EC1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4075" y="3456050"/>
            <a:ext cx="5461200" cy="13082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Benefits For Restaurant Owners</a:t>
            </a:r>
            <a:endParaRPr dirty="0"/>
          </a:p>
        </p:txBody>
      </p:sp>
      <p:sp>
        <p:nvSpPr>
          <p:cNvPr id="786" name="Google Shape;786;p64">
            <a:extLst>
              <a:ext uri="{FF2B5EF4-FFF2-40B4-BE49-F238E27FC236}">
                <a16:creationId xmlns:a16="http://schemas.microsoft.com/office/drawing/2014/main" id="{033CAABD-19FD-531F-DDDE-4EB6943447E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70325" y="3563900"/>
            <a:ext cx="1212600" cy="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05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9" name="Google Shape;5809;p85">
            <a:extLst>
              <a:ext uri="{FF2B5EF4-FFF2-40B4-BE49-F238E27FC236}">
                <a16:creationId xmlns:a16="http://schemas.microsoft.com/office/drawing/2014/main" id="{B55EE97F-21A2-25BB-262F-4CCF5FC30264}"/>
              </a:ext>
            </a:extLst>
          </p:cNvPr>
          <p:cNvGrpSpPr/>
          <p:nvPr/>
        </p:nvGrpSpPr>
        <p:grpSpPr>
          <a:xfrm>
            <a:off x="576833" y="729193"/>
            <a:ext cx="2120144" cy="1716097"/>
            <a:chOff x="-62511900" y="4129100"/>
            <a:chExt cx="304050" cy="282000"/>
          </a:xfrm>
          <a:solidFill>
            <a:srgbClr val="F9A986"/>
          </a:solidFill>
        </p:grpSpPr>
        <p:sp>
          <p:nvSpPr>
            <p:cNvPr id="10" name="Google Shape;5810;p85">
              <a:extLst>
                <a:ext uri="{FF2B5EF4-FFF2-40B4-BE49-F238E27FC236}">
                  <a16:creationId xmlns:a16="http://schemas.microsoft.com/office/drawing/2014/main" id="{4B8234CD-0F25-F875-92F9-57D837A60654}"/>
                </a:ext>
              </a:extLst>
            </p:cNvPr>
            <p:cNvSpPr/>
            <p:nvPr/>
          </p:nvSpPr>
          <p:spPr>
            <a:xfrm>
              <a:off x="-62414225" y="4203925"/>
              <a:ext cx="206375" cy="207175"/>
            </a:xfrm>
            <a:custGeom>
              <a:avLst/>
              <a:gdLst/>
              <a:ahLst/>
              <a:cxnLst/>
              <a:rect l="l" t="t" r="r" b="b"/>
              <a:pathLst>
                <a:path w="8255" h="8287" extrusionOk="0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811;p85">
              <a:extLst>
                <a:ext uri="{FF2B5EF4-FFF2-40B4-BE49-F238E27FC236}">
                  <a16:creationId xmlns:a16="http://schemas.microsoft.com/office/drawing/2014/main" id="{B6B006B4-D3DA-2549-4FF1-90B9519874A6}"/>
                </a:ext>
              </a:extLst>
            </p:cNvPr>
            <p:cNvSpPr/>
            <p:nvPr/>
          </p:nvSpPr>
          <p:spPr>
            <a:xfrm>
              <a:off x="-62511100" y="4129100"/>
              <a:ext cx="159900" cy="74850"/>
            </a:xfrm>
            <a:custGeom>
              <a:avLst/>
              <a:gdLst/>
              <a:ahLst/>
              <a:cxnLst/>
              <a:rect l="l" t="t" r="r" b="b"/>
              <a:pathLst>
                <a:path w="6396" h="2994" extrusionOk="0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812;p85">
              <a:extLst>
                <a:ext uri="{FF2B5EF4-FFF2-40B4-BE49-F238E27FC236}">
                  <a16:creationId xmlns:a16="http://schemas.microsoft.com/office/drawing/2014/main" id="{0E7DF4D1-97AE-FE88-77C8-C4674B0823F8}"/>
                </a:ext>
              </a:extLst>
            </p:cNvPr>
            <p:cNvSpPr/>
            <p:nvPr/>
          </p:nvSpPr>
          <p:spPr>
            <a:xfrm>
              <a:off x="-62511100" y="4207075"/>
              <a:ext cx="110275" cy="59875"/>
            </a:xfrm>
            <a:custGeom>
              <a:avLst/>
              <a:gdLst/>
              <a:ahLst/>
              <a:cxnLst/>
              <a:rect l="l" t="t" r="r" b="b"/>
              <a:pathLst>
                <a:path w="4411" h="2395" extrusionOk="0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813;p85">
              <a:extLst>
                <a:ext uri="{FF2B5EF4-FFF2-40B4-BE49-F238E27FC236}">
                  <a16:creationId xmlns:a16="http://schemas.microsoft.com/office/drawing/2014/main" id="{CC739AE3-F187-5D3C-E91C-B37B7FA43FCE}"/>
                </a:ext>
              </a:extLst>
            </p:cNvPr>
            <p:cNvSpPr/>
            <p:nvPr/>
          </p:nvSpPr>
          <p:spPr>
            <a:xfrm>
              <a:off x="-62511100" y="4329950"/>
              <a:ext cx="106350" cy="59875"/>
            </a:xfrm>
            <a:custGeom>
              <a:avLst/>
              <a:gdLst/>
              <a:ahLst/>
              <a:cxnLst/>
              <a:rect l="l" t="t" r="r" b="b"/>
              <a:pathLst>
                <a:path w="4254" h="2395" extrusionOk="0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814;p85">
              <a:extLst>
                <a:ext uri="{FF2B5EF4-FFF2-40B4-BE49-F238E27FC236}">
                  <a16:creationId xmlns:a16="http://schemas.microsoft.com/office/drawing/2014/main" id="{9F78728B-403B-08D7-09DD-A49EEDB88F24}"/>
                </a:ext>
              </a:extLst>
            </p:cNvPr>
            <p:cNvSpPr/>
            <p:nvPr/>
          </p:nvSpPr>
          <p:spPr>
            <a:xfrm>
              <a:off x="-62511900" y="4268500"/>
              <a:ext cx="78000" cy="60675"/>
            </a:xfrm>
            <a:custGeom>
              <a:avLst/>
              <a:gdLst/>
              <a:ahLst/>
              <a:cxnLst/>
              <a:rect l="l" t="t" r="r" b="b"/>
              <a:pathLst>
                <a:path w="3120" h="2427" extrusionOk="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21488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0D4535-37FF-9269-5410-1B6185B6B9B2}"/>
              </a:ext>
            </a:extLst>
          </p:cNvPr>
          <p:cNvSpPr txBox="1"/>
          <p:nvPr/>
        </p:nvSpPr>
        <p:spPr>
          <a:xfrm>
            <a:off x="1559755" y="1321755"/>
            <a:ext cx="675600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3B5300"/>
                </a:solidFill>
                <a:latin typeface="Anek Malayalam ExtraBold"/>
                <a:cs typeface="Anek Malayalam ExtraBold"/>
              </a:rPr>
              <a:t>1. Reducing food waste leads to cost savings on inventory.</a:t>
            </a:r>
          </a:p>
          <a:p>
            <a:endParaRPr lang="en-GB" sz="2000" dirty="0">
              <a:solidFill>
                <a:srgbClr val="3B5300"/>
              </a:solidFill>
              <a:latin typeface="Anek Malayalam ExtraBold"/>
              <a:cs typeface="Anek Malayalam ExtraBold"/>
            </a:endParaRPr>
          </a:p>
          <a:p>
            <a:r>
              <a:rPr lang="en-GB" sz="2000" dirty="0">
                <a:solidFill>
                  <a:srgbClr val="3B5300"/>
                </a:solidFill>
                <a:latin typeface="Anek Malayalam ExtraBold"/>
                <a:cs typeface="Anek Malayalam ExtraBold"/>
              </a:rPr>
              <a:t>2. Helps adjust portion sizes based on actual consumption patterns. </a:t>
            </a:r>
          </a:p>
          <a:p>
            <a:endParaRPr lang="en-GB" sz="2000" dirty="0">
              <a:solidFill>
                <a:srgbClr val="3B5300"/>
              </a:solidFill>
              <a:latin typeface="Anek Malayalam ExtraBold"/>
              <a:cs typeface="Anek Malayalam ExtraBold"/>
            </a:endParaRPr>
          </a:p>
          <a:p>
            <a:r>
              <a:rPr lang="en-GB" sz="2000" dirty="0">
                <a:solidFill>
                  <a:srgbClr val="3B5300"/>
                </a:solidFill>
                <a:latin typeface="Anek Malayalam ExtraBold"/>
                <a:cs typeface="Anek Malayalam ExtraBold"/>
              </a:rPr>
              <a:t>3. Provides insights that can lead to more efficient operations and reduced losses from unsold dishes.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7F6DD-428C-7E13-1D2A-B7764609F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8195"/>
            <a:ext cx="1815339" cy="181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95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>
          <a:extLst>
            <a:ext uri="{FF2B5EF4-FFF2-40B4-BE49-F238E27FC236}">
              <a16:creationId xmlns:a16="http://schemas.microsoft.com/office/drawing/2014/main" id="{D2D474DA-36AC-481A-7D79-15DB5C7D2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64">
            <a:extLst>
              <a:ext uri="{FF2B5EF4-FFF2-40B4-BE49-F238E27FC236}">
                <a16:creationId xmlns:a16="http://schemas.microsoft.com/office/drawing/2014/main" id="{29217832-0BAA-E202-0432-1664DD68CCAB}"/>
              </a:ext>
            </a:extLst>
          </p:cNvPr>
          <p:cNvSpPr/>
          <p:nvPr/>
        </p:nvSpPr>
        <p:spPr>
          <a:xfrm>
            <a:off x="7122470" y="3182900"/>
            <a:ext cx="1308300" cy="1308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64">
            <a:extLst>
              <a:ext uri="{FF2B5EF4-FFF2-40B4-BE49-F238E27FC236}">
                <a16:creationId xmlns:a16="http://schemas.microsoft.com/office/drawing/2014/main" id="{4E495A00-CFF8-A2F2-396A-9E2A986893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819" y="3239317"/>
            <a:ext cx="6011132" cy="15551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Real-World Applications</a:t>
            </a:r>
            <a:endParaRPr dirty="0"/>
          </a:p>
        </p:txBody>
      </p:sp>
      <p:sp>
        <p:nvSpPr>
          <p:cNvPr id="786" name="Google Shape;786;p64">
            <a:extLst>
              <a:ext uri="{FF2B5EF4-FFF2-40B4-BE49-F238E27FC236}">
                <a16:creationId xmlns:a16="http://schemas.microsoft.com/office/drawing/2014/main" id="{EE546B53-DBF4-0F7A-F1FF-CC2649DE37D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70325" y="3563900"/>
            <a:ext cx="1212600" cy="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06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4" name="Google Shape;3177;p78">
            <a:extLst>
              <a:ext uri="{FF2B5EF4-FFF2-40B4-BE49-F238E27FC236}">
                <a16:creationId xmlns:a16="http://schemas.microsoft.com/office/drawing/2014/main" id="{5B4DB566-8219-ED09-F736-E07F897F0F30}"/>
              </a:ext>
            </a:extLst>
          </p:cNvPr>
          <p:cNvGrpSpPr/>
          <p:nvPr/>
        </p:nvGrpSpPr>
        <p:grpSpPr>
          <a:xfrm>
            <a:off x="713225" y="998806"/>
            <a:ext cx="3260898" cy="1824809"/>
            <a:chOff x="233350" y="949250"/>
            <a:chExt cx="7137300" cy="3802300"/>
          </a:xfrm>
          <a:solidFill>
            <a:srgbClr val="F9A986"/>
          </a:solidFill>
        </p:grpSpPr>
        <p:sp>
          <p:nvSpPr>
            <p:cNvPr id="5" name="Google Shape;3178;p78">
              <a:extLst>
                <a:ext uri="{FF2B5EF4-FFF2-40B4-BE49-F238E27FC236}">
                  <a16:creationId xmlns:a16="http://schemas.microsoft.com/office/drawing/2014/main" id="{9F5A600C-157F-5420-BBA9-757701E95DD3}"/>
                </a:ext>
              </a:extLst>
            </p:cNvPr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179;p78">
              <a:extLst>
                <a:ext uri="{FF2B5EF4-FFF2-40B4-BE49-F238E27FC236}">
                  <a16:creationId xmlns:a16="http://schemas.microsoft.com/office/drawing/2014/main" id="{F3AE5E77-3603-3E59-5800-2CAC7BDA3A68}"/>
                </a:ext>
              </a:extLst>
            </p:cNvPr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180;p78">
              <a:extLst>
                <a:ext uri="{FF2B5EF4-FFF2-40B4-BE49-F238E27FC236}">
                  <a16:creationId xmlns:a16="http://schemas.microsoft.com/office/drawing/2014/main" id="{44B89D11-FC59-983E-4D6C-66EED15F51CB}"/>
                </a:ext>
              </a:extLst>
            </p:cNvPr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181;p78">
              <a:extLst>
                <a:ext uri="{FF2B5EF4-FFF2-40B4-BE49-F238E27FC236}">
                  <a16:creationId xmlns:a16="http://schemas.microsoft.com/office/drawing/2014/main" id="{3FC688D7-7E72-6132-CD28-ED0FE0144CA5}"/>
                </a:ext>
              </a:extLst>
            </p:cNvPr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182;p78">
              <a:extLst>
                <a:ext uri="{FF2B5EF4-FFF2-40B4-BE49-F238E27FC236}">
                  <a16:creationId xmlns:a16="http://schemas.microsoft.com/office/drawing/2014/main" id="{DE48776B-ADC8-D74D-926C-2C15769F6149}"/>
                </a:ext>
              </a:extLst>
            </p:cNvPr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183;p78">
              <a:extLst>
                <a:ext uri="{FF2B5EF4-FFF2-40B4-BE49-F238E27FC236}">
                  <a16:creationId xmlns:a16="http://schemas.microsoft.com/office/drawing/2014/main" id="{A7B8DE7D-75A3-F1F0-28EE-C9DBB9981663}"/>
                </a:ext>
              </a:extLst>
            </p:cNvPr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184;p78">
              <a:extLst>
                <a:ext uri="{FF2B5EF4-FFF2-40B4-BE49-F238E27FC236}">
                  <a16:creationId xmlns:a16="http://schemas.microsoft.com/office/drawing/2014/main" id="{270E940B-FF9B-19BE-338E-AF5FBF61AF99}"/>
                </a:ext>
              </a:extLst>
            </p:cNvPr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185;p78">
              <a:extLst>
                <a:ext uri="{FF2B5EF4-FFF2-40B4-BE49-F238E27FC236}">
                  <a16:creationId xmlns:a16="http://schemas.microsoft.com/office/drawing/2014/main" id="{1DC2D182-6B41-E53E-7FAC-5FFD9F3E8C19}"/>
                </a:ext>
              </a:extLst>
            </p:cNvPr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186;p78">
              <a:extLst>
                <a:ext uri="{FF2B5EF4-FFF2-40B4-BE49-F238E27FC236}">
                  <a16:creationId xmlns:a16="http://schemas.microsoft.com/office/drawing/2014/main" id="{20632877-6C5A-637F-2CF1-58982EA75D22}"/>
                </a:ext>
              </a:extLst>
            </p:cNvPr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187;p78">
              <a:extLst>
                <a:ext uri="{FF2B5EF4-FFF2-40B4-BE49-F238E27FC236}">
                  <a16:creationId xmlns:a16="http://schemas.microsoft.com/office/drawing/2014/main" id="{E7C2EDC7-1DDA-BB38-DC23-BC9BC94CF09F}"/>
                </a:ext>
              </a:extLst>
            </p:cNvPr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188;p78">
              <a:extLst>
                <a:ext uri="{FF2B5EF4-FFF2-40B4-BE49-F238E27FC236}">
                  <a16:creationId xmlns:a16="http://schemas.microsoft.com/office/drawing/2014/main" id="{CCEA6CE2-63C5-24A3-E0D0-E4EFF74B0087}"/>
                </a:ext>
              </a:extLst>
            </p:cNvPr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189;p78">
              <a:extLst>
                <a:ext uri="{FF2B5EF4-FFF2-40B4-BE49-F238E27FC236}">
                  <a16:creationId xmlns:a16="http://schemas.microsoft.com/office/drawing/2014/main" id="{78C5E9E0-075F-98D2-BCFC-1E70D1A65F57}"/>
                </a:ext>
              </a:extLst>
            </p:cNvPr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190;p78">
              <a:extLst>
                <a:ext uri="{FF2B5EF4-FFF2-40B4-BE49-F238E27FC236}">
                  <a16:creationId xmlns:a16="http://schemas.microsoft.com/office/drawing/2014/main" id="{B5863723-9B5B-34EA-6422-4F790F3E627C}"/>
                </a:ext>
              </a:extLst>
            </p:cNvPr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191;p78">
              <a:extLst>
                <a:ext uri="{FF2B5EF4-FFF2-40B4-BE49-F238E27FC236}">
                  <a16:creationId xmlns:a16="http://schemas.microsoft.com/office/drawing/2014/main" id="{CBE5A813-11B2-771A-10CF-F80464C2AA01}"/>
                </a:ext>
              </a:extLst>
            </p:cNvPr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192;p78">
              <a:extLst>
                <a:ext uri="{FF2B5EF4-FFF2-40B4-BE49-F238E27FC236}">
                  <a16:creationId xmlns:a16="http://schemas.microsoft.com/office/drawing/2014/main" id="{36A3A2B5-340F-2833-B03E-9F8691B15D98}"/>
                </a:ext>
              </a:extLst>
            </p:cNvPr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193;p78">
              <a:extLst>
                <a:ext uri="{FF2B5EF4-FFF2-40B4-BE49-F238E27FC236}">
                  <a16:creationId xmlns:a16="http://schemas.microsoft.com/office/drawing/2014/main" id="{8491602A-2A2E-FACA-BE64-9482AA051BD1}"/>
                </a:ext>
              </a:extLst>
            </p:cNvPr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194;p78">
              <a:extLst>
                <a:ext uri="{FF2B5EF4-FFF2-40B4-BE49-F238E27FC236}">
                  <a16:creationId xmlns:a16="http://schemas.microsoft.com/office/drawing/2014/main" id="{15090D22-5C8D-9D4F-0F06-45D345FCBD43}"/>
                </a:ext>
              </a:extLst>
            </p:cNvPr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195;p78">
              <a:extLst>
                <a:ext uri="{FF2B5EF4-FFF2-40B4-BE49-F238E27FC236}">
                  <a16:creationId xmlns:a16="http://schemas.microsoft.com/office/drawing/2014/main" id="{CD1EA66F-30DB-2451-A2EF-678E14525745}"/>
                </a:ext>
              </a:extLst>
            </p:cNvPr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196;p78">
              <a:extLst>
                <a:ext uri="{FF2B5EF4-FFF2-40B4-BE49-F238E27FC236}">
                  <a16:creationId xmlns:a16="http://schemas.microsoft.com/office/drawing/2014/main" id="{0121275D-643C-4D0B-7F9A-1B11BE9FA807}"/>
                </a:ext>
              </a:extLst>
            </p:cNvPr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197;p78">
              <a:extLst>
                <a:ext uri="{FF2B5EF4-FFF2-40B4-BE49-F238E27FC236}">
                  <a16:creationId xmlns:a16="http://schemas.microsoft.com/office/drawing/2014/main" id="{23714D9E-4BA1-1287-4D23-EF22832CEE45}"/>
                </a:ext>
              </a:extLst>
            </p:cNvPr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198;p78">
              <a:extLst>
                <a:ext uri="{FF2B5EF4-FFF2-40B4-BE49-F238E27FC236}">
                  <a16:creationId xmlns:a16="http://schemas.microsoft.com/office/drawing/2014/main" id="{2FB6C199-7ADE-9220-AE18-9519C0DFF044}"/>
                </a:ext>
              </a:extLst>
            </p:cNvPr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199;p78">
              <a:extLst>
                <a:ext uri="{FF2B5EF4-FFF2-40B4-BE49-F238E27FC236}">
                  <a16:creationId xmlns:a16="http://schemas.microsoft.com/office/drawing/2014/main" id="{75BE398E-D9E0-D71C-2762-A105FD8CBCBA}"/>
                </a:ext>
              </a:extLst>
            </p:cNvPr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00;p78">
              <a:extLst>
                <a:ext uri="{FF2B5EF4-FFF2-40B4-BE49-F238E27FC236}">
                  <a16:creationId xmlns:a16="http://schemas.microsoft.com/office/drawing/2014/main" id="{2D52F05A-0B40-6317-FDF6-1D9BE77EE43E}"/>
                </a:ext>
              </a:extLst>
            </p:cNvPr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01;p78">
              <a:extLst>
                <a:ext uri="{FF2B5EF4-FFF2-40B4-BE49-F238E27FC236}">
                  <a16:creationId xmlns:a16="http://schemas.microsoft.com/office/drawing/2014/main" id="{CC1D6160-016B-4F49-5725-8F3EE21413D2}"/>
                </a:ext>
              </a:extLst>
            </p:cNvPr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02;p78">
              <a:extLst>
                <a:ext uri="{FF2B5EF4-FFF2-40B4-BE49-F238E27FC236}">
                  <a16:creationId xmlns:a16="http://schemas.microsoft.com/office/drawing/2014/main" id="{404666A6-8D87-6B22-45BA-B35DD95EA751}"/>
                </a:ext>
              </a:extLst>
            </p:cNvPr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203;p78">
              <a:extLst>
                <a:ext uri="{FF2B5EF4-FFF2-40B4-BE49-F238E27FC236}">
                  <a16:creationId xmlns:a16="http://schemas.microsoft.com/office/drawing/2014/main" id="{073EB525-4690-D329-47DE-0C795ED8BE0C}"/>
                </a:ext>
              </a:extLst>
            </p:cNvPr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204;p78">
              <a:extLst>
                <a:ext uri="{FF2B5EF4-FFF2-40B4-BE49-F238E27FC236}">
                  <a16:creationId xmlns:a16="http://schemas.microsoft.com/office/drawing/2014/main" id="{D9CDC5F5-7363-5441-B2DB-A2C262C660C6}"/>
                </a:ext>
              </a:extLst>
            </p:cNvPr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05;p78">
              <a:extLst>
                <a:ext uri="{FF2B5EF4-FFF2-40B4-BE49-F238E27FC236}">
                  <a16:creationId xmlns:a16="http://schemas.microsoft.com/office/drawing/2014/main" id="{4483C89B-7C4C-68E2-B93C-55C43DC5DBCC}"/>
                </a:ext>
              </a:extLst>
            </p:cNvPr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206;p78">
              <a:extLst>
                <a:ext uri="{FF2B5EF4-FFF2-40B4-BE49-F238E27FC236}">
                  <a16:creationId xmlns:a16="http://schemas.microsoft.com/office/drawing/2014/main" id="{F4409FEB-9392-1322-7F5C-2BD3D5240431}"/>
                </a:ext>
              </a:extLst>
            </p:cNvPr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207;p78">
              <a:extLst>
                <a:ext uri="{FF2B5EF4-FFF2-40B4-BE49-F238E27FC236}">
                  <a16:creationId xmlns:a16="http://schemas.microsoft.com/office/drawing/2014/main" id="{BF79A8F7-BB4B-997F-B918-E92CFBBDE626}"/>
                </a:ext>
              </a:extLst>
            </p:cNvPr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208;p78">
              <a:extLst>
                <a:ext uri="{FF2B5EF4-FFF2-40B4-BE49-F238E27FC236}">
                  <a16:creationId xmlns:a16="http://schemas.microsoft.com/office/drawing/2014/main" id="{C188F4A3-0649-122E-F7A6-1D9A3C59AD5B}"/>
                </a:ext>
              </a:extLst>
            </p:cNvPr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209;p78">
              <a:extLst>
                <a:ext uri="{FF2B5EF4-FFF2-40B4-BE49-F238E27FC236}">
                  <a16:creationId xmlns:a16="http://schemas.microsoft.com/office/drawing/2014/main" id="{32AEF567-4163-2DE1-CDE7-EF874C21DD88}"/>
                </a:ext>
              </a:extLst>
            </p:cNvPr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210;p78">
              <a:extLst>
                <a:ext uri="{FF2B5EF4-FFF2-40B4-BE49-F238E27FC236}">
                  <a16:creationId xmlns:a16="http://schemas.microsoft.com/office/drawing/2014/main" id="{E3EB9BE6-A95B-BFDC-12B0-4C9AC5CFEF55}"/>
                </a:ext>
              </a:extLst>
            </p:cNvPr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211;p78">
              <a:extLst>
                <a:ext uri="{FF2B5EF4-FFF2-40B4-BE49-F238E27FC236}">
                  <a16:creationId xmlns:a16="http://schemas.microsoft.com/office/drawing/2014/main" id="{F4E886C7-35A4-AA42-CBA8-4A742431ECF4}"/>
                </a:ext>
              </a:extLst>
            </p:cNvPr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212;p78">
              <a:extLst>
                <a:ext uri="{FF2B5EF4-FFF2-40B4-BE49-F238E27FC236}">
                  <a16:creationId xmlns:a16="http://schemas.microsoft.com/office/drawing/2014/main" id="{BCB38929-A6D5-5746-7972-FDCFE414E3E2}"/>
                </a:ext>
              </a:extLst>
            </p:cNvPr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213;p78">
              <a:extLst>
                <a:ext uri="{FF2B5EF4-FFF2-40B4-BE49-F238E27FC236}">
                  <a16:creationId xmlns:a16="http://schemas.microsoft.com/office/drawing/2014/main" id="{C2E3E4CE-2E8B-FF4D-9F48-BEAE5F178C6B}"/>
                </a:ext>
              </a:extLst>
            </p:cNvPr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214;p78">
              <a:extLst>
                <a:ext uri="{FF2B5EF4-FFF2-40B4-BE49-F238E27FC236}">
                  <a16:creationId xmlns:a16="http://schemas.microsoft.com/office/drawing/2014/main" id="{4EC68747-5A82-7127-C593-C522D9CE58CD}"/>
                </a:ext>
              </a:extLst>
            </p:cNvPr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215;p78">
              <a:extLst>
                <a:ext uri="{FF2B5EF4-FFF2-40B4-BE49-F238E27FC236}">
                  <a16:creationId xmlns:a16="http://schemas.microsoft.com/office/drawing/2014/main" id="{F0E27D6E-3666-92F2-540A-E13ED21F812C}"/>
                </a:ext>
              </a:extLst>
            </p:cNvPr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216;p78">
              <a:extLst>
                <a:ext uri="{FF2B5EF4-FFF2-40B4-BE49-F238E27FC236}">
                  <a16:creationId xmlns:a16="http://schemas.microsoft.com/office/drawing/2014/main" id="{5380BCF8-85D1-1274-72EC-AE13721C1782}"/>
                </a:ext>
              </a:extLst>
            </p:cNvPr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217;p78">
              <a:extLst>
                <a:ext uri="{FF2B5EF4-FFF2-40B4-BE49-F238E27FC236}">
                  <a16:creationId xmlns:a16="http://schemas.microsoft.com/office/drawing/2014/main" id="{F15D7360-66D9-74D5-EED1-080FCA86A079}"/>
                </a:ext>
              </a:extLst>
            </p:cNvPr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218;p78">
              <a:extLst>
                <a:ext uri="{FF2B5EF4-FFF2-40B4-BE49-F238E27FC236}">
                  <a16:creationId xmlns:a16="http://schemas.microsoft.com/office/drawing/2014/main" id="{0A580067-C7DC-637D-7DCC-DB1DF674BC75}"/>
                </a:ext>
              </a:extLst>
            </p:cNvPr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219;p78">
              <a:extLst>
                <a:ext uri="{FF2B5EF4-FFF2-40B4-BE49-F238E27FC236}">
                  <a16:creationId xmlns:a16="http://schemas.microsoft.com/office/drawing/2014/main" id="{9FE1E102-4901-FDBF-835E-C42751EFEF80}"/>
                </a:ext>
              </a:extLst>
            </p:cNvPr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220;p78">
              <a:extLst>
                <a:ext uri="{FF2B5EF4-FFF2-40B4-BE49-F238E27FC236}">
                  <a16:creationId xmlns:a16="http://schemas.microsoft.com/office/drawing/2014/main" id="{4456F0CC-946C-C136-D1B5-079184359BFE}"/>
                </a:ext>
              </a:extLst>
            </p:cNvPr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221;p78">
              <a:extLst>
                <a:ext uri="{FF2B5EF4-FFF2-40B4-BE49-F238E27FC236}">
                  <a16:creationId xmlns:a16="http://schemas.microsoft.com/office/drawing/2014/main" id="{94EBD053-930C-3A71-619C-C926982FF110}"/>
                </a:ext>
              </a:extLst>
            </p:cNvPr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222;p78">
              <a:extLst>
                <a:ext uri="{FF2B5EF4-FFF2-40B4-BE49-F238E27FC236}">
                  <a16:creationId xmlns:a16="http://schemas.microsoft.com/office/drawing/2014/main" id="{33A89610-7652-3874-202D-08CDA8D40712}"/>
                </a:ext>
              </a:extLst>
            </p:cNvPr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223;p78">
              <a:extLst>
                <a:ext uri="{FF2B5EF4-FFF2-40B4-BE49-F238E27FC236}">
                  <a16:creationId xmlns:a16="http://schemas.microsoft.com/office/drawing/2014/main" id="{DA102D1B-B041-8760-A505-8822DBC771A7}"/>
                </a:ext>
              </a:extLst>
            </p:cNvPr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224;p78">
              <a:extLst>
                <a:ext uri="{FF2B5EF4-FFF2-40B4-BE49-F238E27FC236}">
                  <a16:creationId xmlns:a16="http://schemas.microsoft.com/office/drawing/2014/main" id="{64BAFF21-27C2-087E-DC19-C4EE8C0261CB}"/>
                </a:ext>
              </a:extLst>
            </p:cNvPr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225;p78">
              <a:extLst>
                <a:ext uri="{FF2B5EF4-FFF2-40B4-BE49-F238E27FC236}">
                  <a16:creationId xmlns:a16="http://schemas.microsoft.com/office/drawing/2014/main" id="{BB96039E-D531-5EAB-205A-9F6C420D4EFD}"/>
                </a:ext>
              </a:extLst>
            </p:cNvPr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226;p78">
              <a:extLst>
                <a:ext uri="{FF2B5EF4-FFF2-40B4-BE49-F238E27FC236}">
                  <a16:creationId xmlns:a16="http://schemas.microsoft.com/office/drawing/2014/main" id="{D34A1540-FE6D-1927-0B56-80D337414E92}"/>
                </a:ext>
              </a:extLst>
            </p:cNvPr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227;p78">
              <a:extLst>
                <a:ext uri="{FF2B5EF4-FFF2-40B4-BE49-F238E27FC236}">
                  <a16:creationId xmlns:a16="http://schemas.microsoft.com/office/drawing/2014/main" id="{18DDB299-69C7-F977-6365-BA3616E5AA54}"/>
                </a:ext>
              </a:extLst>
            </p:cNvPr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228;p78">
              <a:extLst>
                <a:ext uri="{FF2B5EF4-FFF2-40B4-BE49-F238E27FC236}">
                  <a16:creationId xmlns:a16="http://schemas.microsoft.com/office/drawing/2014/main" id="{FEBF8823-B588-9AD8-B6EB-A001EEED5759}"/>
                </a:ext>
              </a:extLst>
            </p:cNvPr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69927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EBADBF-0A06-1217-903C-2877049DDC7D}"/>
              </a:ext>
            </a:extLst>
          </p:cNvPr>
          <p:cNvSpPr txBox="1"/>
          <p:nvPr/>
        </p:nvSpPr>
        <p:spPr>
          <a:xfrm>
            <a:off x="1748017" y="1294477"/>
            <a:ext cx="564796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3B5300"/>
                </a:solidFill>
                <a:latin typeface="Anek Malayalam ExtraBold"/>
                <a:cs typeface="Anek Malayalam ExtraBold"/>
              </a:rPr>
              <a:t>Imagine this system being implemented in various dining establishments:</a:t>
            </a:r>
          </a:p>
          <a:p>
            <a:pPr marL="342900" lvl="5" indent="-342900">
              <a:buClr>
                <a:srgbClr val="669900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3B5300"/>
                </a:solidFill>
                <a:latin typeface="Anek Malayalam ExtraBold"/>
                <a:cs typeface="Anek Malayalam ExtraBold"/>
              </a:rPr>
              <a:t>	Fast-food chains </a:t>
            </a:r>
          </a:p>
          <a:p>
            <a:pPr marL="342900" lvl="3" indent="-342900">
              <a:buClr>
                <a:srgbClr val="669900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3B5300"/>
                </a:solidFill>
                <a:latin typeface="Anek Malayalam ExtraBold"/>
                <a:cs typeface="Anek Malayalam ExtraBold"/>
              </a:rPr>
              <a:t>	Casual dining restaurants </a:t>
            </a:r>
          </a:p>
          <a:p>
            <a:pPr marL="342900" lvl="3" indent="-342900">
              <a:buClr>
                <a:srgbClr val="669900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3B5300"/>
                </a:solidFill>
                <a:latin typeface="Anek Malayalam ExtraBold"/>
                <a:cs typeface="Anek Malayalam ExtraBold"/>
              </a:rPr>
              <a:t> 	Fine dining establishments</a:t>
            </a:r>
          </a:p>
          <a:p>
            <a:pPr marL="342900" lvl="3" indent="-342900">
              <a:buClr>
                <a:srgbClr val="669900"/>
              </a:buClr>
              <a:buFont typeface="Wingdings" panose="05000000000000000000" pitchFamily="2" charset="2"/>
              <a:buChar char="Ø"/>
            </a:pPr>
            <a:endParaRPr lang="en-GB" sz="2000" dirty="0">
              <a:solidFill>
                <a:srgbClr val="3B5300"/>
              </a:solidFill>
              <a:latin typeface="Anek Malayalam ExtraBold"/>
              <a:cs typeface="Anek Malayalam ExtraBold"/>
            </a:endParaRPr>
          </a:p>
          <a:p>
            <a:r>
              <a:rPr lang="en-GB" sz="2000" dirty="0">
                <a:solidFill>
                  <a:srgbClr val="3B5300"/>
                </a:solidFill>
                <a:latin typeface="Anek Malayalam ExtraBold"/>
                <a:cs typeface="Anek Malayalam ExtraBold"/>
              </a:rPr>
              <a:t> Each can benefit from understanding their food waste patterns and making adjustments accordingly.</a:t>
            </a:r>
          </a:p>
        </p:txBody>
      </p:sp>
    </p:spTree>
    <p:extLst>
      <p:ext uri="{BB962C8B-B14F-4D97-AF65-F5344CB8AC3E}">
        <p14:creationId xmlns:p14="http://schemas.microsoft.com/office/powerpoint/2010/main" val="512360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>
          <a:extLst>
            <a:ext uri="{FF2B5EF4-FFF2-40B4-BE49-F238E27FC236}">
              <a16:creationId xmlns:a16="http://schemas.microsoft.com/office/drawing/2014/main" id="{A98B44BA-E261-BB1A-3760-C5DF44464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64">
            <a:extLst>
              <a:ext uri="{FF2B5EF4-FFF2-40B4-BE49-F238E27FC236}">
                <a16:creationId xmlns:a16="http://schemas.microsoft.com/office/drawing/2014/main" id="{414B1869-1762-344E-FEFA-1DB631135ED8}"/>
              </a:ext>
            </a:extLst>
          </p:cNvPr>
          <p:cNvSpPr/>
          <p:nvPr/>
        </p:nvSpPr>
        <p:spPr>
          <a:xfrm>
            <a:off x="7122470" y="3182900"/>
            <a:ext cx="1308300" cy="1308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64">
            <a:extLst>
              <a:ext uri="{FF2B5EF4-FFF2-40B4-BE49-F238E27FC236}">
                <a16:creationId xmlns:a16="http://schemas.microsoft.com/office/drawing/2014/main" id="{E2E30442-86A8-FC53-546E-280F94681C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973" y="3652250"/>
            <a:ext cx="580715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Future Developments</a:t>
            </a:r>
            <a:endParaRPr dirty="0"/>
          </a:p>
        </p:txBody>
      </p:sp>
      <p:sp>
        <p:nvSpPr>
          <p:cNvPr id="786" name="Google Shape;786;p64">
            <a:extLst>
              <a:ext uri="{FF2B5EF4-FFF2-40B4-BE49-F238E27FC236}">
                <a16:creationId xmlns:a16="http://schemas.microsoft.com/office/drawing/2014/main" id="{364422D6-8805-9E24-7C4B-A661725837C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70325" y="3563900"/>
            <a:ext cx="1212600" cy="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07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7" name="Google Shape;7092;p87">
            <a:extLst>
              <a:ext uri="{FF2B5EF4-FFF2-40B4-BE49-F238E27FC236}">
                <a16:creationId xmlns:a16="http://schemas.microsoft.com/office/drawing/2014/main" id="{04B539A7-DE71-7DE6-82F0-72A9C1503EEB}"/>
              </a:ext>
            </a:extLst>
          </p:cNvPr>
          <p:cNvGrpSpPr/>
          <p:nvPr/>
        </p:nvGrpSpPr>
        <p:grpSpPr>
          <a:xfrm>
            <a:off x="850697" y="224715"/>
            <a:ext cx="2808013" cy="2641294"/>
            <a:chOff x="-45673275" y="3937700"/>
            <a:chExt cx="299325" cy="300900"/>
          </a:xfrm>
          <a:solidFill>
            <a:srgbClr val="F9A986"/>
          </a:solidFill>
        </p:grpSpPr>
        <p:sp>
          <p:nvSpPr>
            <p:cNvPr id="8" name="Google Shape;7093;p87">
              <a:extLst>
                <a:ext uri="{FF2B5EF4-FFF2-40B4-BE49-F238E27FC236}">
                  <a16:creationId xmlns:a16="http://schemas.microsoft.com/office/drawing/2014/main" id="{63C76257-A700-EE6E-29D5-4C18E7E94F56}"/>
                </a:ext>
              </a:extLst>
            </p:cNvPr>
            <p:cNvSpPr/>
            <p:nvPr/>
          </p:nvSpPr>
          <p:spPr>
            <a:xfrm>
              <a:off x="-45673275" y="3937700"/>
              <a:ext cx="285925" cy="135500"/>
            </a:xfrm>
            <a:custGeom>
              <a:avLst/>
              <a:gdLst/>
              <a:ahLst/>
              <a:cxnLst/>
              <a:rect l="l" t="t" r="r" b="b"/>
              <a:pathLst>
                <a:path w="11437" h="5420" extrusionOk="0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094;p87">
              <a:extLst>
                <a:ext uri="{FF2B5EF4-FFF2-40B4-BE49-F238E27FC236}">
                  <a16:creationId xmlns:a16="http://schemas.microsoft.com/office/drawing/2014/main" id="{1CDEAFD9-F707-6FE5-E64A-EBF581A74DFF}"/>
                </a:ext>
              </a:extLst>
            </p:cNvPr>
            <p:cNvSpPr/>
            <p:nvPr/>
          </p:nvSpPr>
          <p:spPr>
            <a:xfrm>
              <a:off x="-45577975" y="3990475"/>
              <a:ext cx="151250" cy="150925"/>
            </a:xfrm>
            <a:custGeom>
              <a:avLst/>
              <a:gdLst/>
              <a:ahLst/>
              <a:cxnLst/>
              <a:rect l="l" t="t" r="r" b="b"/>
              <a:pathLst>
                <a:path w="6050" h="6037" extrusionOk="0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095;p87">
              <a:extLst>
                <a:ext uri="{FF2B5EF4-FFF2-40B4-BE49-F238E27FC236}">
                  <a16:creationId xmlns:a16="http://schemas.microsoft.com/office/drawing/2014/main" id="{27F6753F-E872-68CE-2B17-EC96EF2BD1F8}"/>
                </a:ext>
              </a:extLst>
            </p:cNvPr>
            <p:cNvSpPr/>
            <p:nvPr/>
          </p:nvSpPr>
          <p:spPr>
            <a:xfrm>
              <a:off x="-45509450" y="3951100"/>
              <a:ext cx="135500" cy="286725"/>
            </a:xfrm>
            <a:custGeom>
              <a:avLst/>
              <a:gdLst/>
              <a:ahLst/>
              <a:cxnLst/>
              <a:rect l="l" t="t" r="r" b="b"/>
              <a:pathLst>
                <a:path w="5420" h="11469" extrusionOk="0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096;p87">
              <a:extLst>
                <a:ext uri="{FF2B5EF4-FFF2-40B4-BE49-F238E27FC236}">
                  <a16:creationId xmlns:a16="http://schemas.microsoft.com/office/drawing/2014/main" id="{51CA8F59-B3D2-4E94-A259-B63BEDD6DE43}"/>
                </a:ext>
              </a:extLst>
            </p:cNvPr>
            <p:cNvSpPr/>
            <p:nvPr/>
          </p:nvSpPr>
          <p:spPr>
            <a:xfrm>
              <a:off x="-45670925" y="4114125"/>
              <a:ext cx="72500" cy="70325"/>
            </a:xfrm>
            <a:custGeom>
              <a:avLst/>
              <a:gdLst/>
              <a:ahLst/>
              <a:cxnLst/>
              <a:rect l="l" t="t" r="r" b="b"/>
              <a:pathLst>
                <a:path w="2900" h="2813" extrusionOk="0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097;p87">
              <a:extLst>
                <a:ext uri="{FF2B5EF4-FFF2-40B4-BE49-F238E27FC236}">
                  <a16:creationId xmlns:a16="http://schemas.microsoft.com/office/drawing/2014/main" id="{F8728BD5-7928-356E-B250-905BDC1EF5C2}"/>
                </a:ext>
              </a:extLst>
            </p:cNvPr>
            <p:cNvSpPr/>
            <p:nvPr/>
          </p:nvSpPr>
          <p:spPr>
            <a:xfrm>
              <a:off x="-45620500" y="4163550"/>
              <a:ext cx="70900" cy="71125"/>
            </a:xfrm>
            <a:custGeom>
              <a:avLst/>
              <a:gdLst/>
              <a:ahLst/>
              <a:cxnLst/>
              <a:rect l="l" t="t" r="r" b="b"/>
              <a:pathLst>
                <a:path w="2836" h="2845" extrusionOk="0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098;p87">
              <a:extLst>
                <a:ext uri="{FF2B5EF4-FFF2-40B4-BE49-F238E27FC236}">
                  <a16:creationId xmlns:a16="http://schemas.microsoft.com/office/drawing/2014/main" id="{8A1569B5-F173-CC5A-FC76-E7B032A7DE6E}"/>
                </a:ext>
              </a:extLst>
            </p:cNvPr>
            <p:cNvSpPr/>
            <p:nvPr/>
          </p:nvSpPr>
          <p:spPr>
            <a:xfrm>
              <a:off x="-45673275" y="4159625"/>
              <a:ext cx="79575" cy="78975"/>
            </a:xfrm>
            <a:custGeom>
              <a:avLst/>
              <a:gdLst/>
              <a:ahLst/>
              <a:cxnLst/>
              <a:rect l="l" t="t" r="r" b="b"/>
              <a:pathLst>
                <a:path w="3183" h="3159" extrusionOk="0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6670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A548F0-FC59-BFF7-E0D1-17A0B94600B2}"/>
              </a:ext>
            </a:extLst>
          </p:cNvPr>
          <p:cNvSpPr txBox="1"/>
          <p:nvPr/>
        </p:nvSpPr>
        <p:spPr>
          <a:xfrm>
            <a:off x="1215190" y="804057"/>
            <a:ext cx="7151914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sz="2400" b="1" u="sng" dirty="0">
                <a:solidFill>
                  <a:srgbClr val="3B5300"/>
                </a:solidFill>
                <a:latin typeface="Anek Malayalam ExtraBold"/>
                <a:cs typeface="Anek Malayalam ExtraBold"/>
              </a:rPr>
              <a:t>How we envision expanding our system's capabilities:</a:t>
            </a:r>
          </a:p>
          <a:p>
            <a:pPr marL="285750" indent="-285750">
              <a:buFontTx/>
              <a:buChar char="-"/>
            </a:pPr>
            <a:endParaRPr lang="en-GB" sz="2400" dirty="0">
              <a:solidFill>
                <a:srgbClr val="3B5300"/>
              </a:solidFill>
              <a:latin typeface="Anek Malayalam ExtraBold"/>
              <a:cs typeface="Anek Malayalam ExtraBold"/>
            </a:endParaRPr>
          </a:p>
          <a:p>
            <a:r>
              <a:rPr lang="en-GB" sz="2400" dirty="0">
                <a:solidFill>
                  <a:srgbClr val="3B5300"/>
                </a:solidFill>
                <a:latin typeface="Anek Malayalam ExtraBold"/>
                <a:cs typeface="Anek Malayalam ExtraBold"/>
              </a:rPr>
              <a:t>-Use fiducials or QR codes to recognise the different plates.</a:t>
            </a:r>
          </a:p>
          <a:p>
            <a:r>
              <a:rPr lang="en-GB" sz="2400" dirty="0">
                <a:solidFill>
                  <a:srgbClr val="3B5300"/>
                </a:solidFill>
                <a:latin typeface="Anek Malayalam ExtraBold"/>
                <a:cs typeface="Anek Malayalam ExtraBold"/>
              </a:rPr>
              <a:t>-Find a more accurate load cell to measure weight</a:t>
            </a:r>
          </a:p>
          <a:p>
            <a:endParaRPr lang="en-GB" sz="2400" dirty="0">
              <a:solidFill>
                <a:srgbClr val="3B5300"/>
              </a:solidFill>
              <a:latin typeface="Anek Malayalam ExtraBold"/>
              <a:cs typeface="Anek Malayalam ExtraBold"/>
            </a:endParaRPr>
          </a:p>
          <a:p>
            <a:pPr marL="285750" indent="-285750">
              <a:buFontTx/>
              <a:buChar char="-"/>
            </a:pPr>
            <a:r>
              <a:rPr lang="en-GB" sz="2400" dirty="0">
                <a:solidFill>
                  <a:srgbClr val="3B5300"/>
                </a:solidFill>
                <a:latin typeface="Anek Malayalam ExtraBold"/>
                <a:cs typeface="Anek Malayalam ExtraBold"/>
              </a:rPr>
              <a:t>Partnering with local food banks to redistribute the minimised surplus food effectively.</a:t>
            </a:r>
          </a:p>
        </p:txBody>
      </p:sp>
    </p:spTree>
    <p:extLst>
      <p:ext uri="{BB962C8B-B14F-4D97-AF65-F5344CB8AC3E}">
        <p14:creationId xmlns:p14="http://schemas.microsoft.com/office/powerpoint/2010/main" val="1339246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>
          <a:extLst>
            <a:ext uri="{FF2B5EF4-FFF2-40B4-BE49-F238E27FC236}">
              <a16:creationId xmlns:a16="http://schemas.microsoft.com/office/drawing/2014/main" id="{87A71807-9874-5F16-21B2-D091FB700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C0E7D5-8579-6598-F5D6-2515EA9C90F7}"/>
              </a:ext>
            </a:extLst>
          </p:cNvPr>
          <p:cNvSpPr txBox="1"/>
          <p:nvPr/>
        </p:nvSpPr>
        <p:spPr>
          <a:xfrm>
            <a:off x="1167064" y="1982571"/>
            <a:ext cx="56479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200" dirty="0">
                <a:solidFill>
                  <a:srgbClr val="3B5300"/>
                </a:solidFill>
                <a:latin typeface="Anek Malayalam ExtraBold"/>
                <a:cs typeface="Anek Malayalam ExtraBold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10491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0"/>
          <p:cNvSpPr txBox="1">
            <a:spLocks noGrp="1"/>
          </p:cNvSpPr>
          <p:nvPr>
            <p:ph type="title"/>
          </p:nvPr>
        </p:nvSpPr>
        <p:spPr>
          <a:xfrm>
            <a:off x="171580" y="3605301"/>
            <a:ext cx="6002545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Food Waste Crisis</a:t>
            </a:r>
            <a:endParaRPr dirty="0"/>
          </a:p>
        </p:txBody>
      </p:sp>
      <p:sp>
        <p:nvSpPr>
          <p:cNvPr id="386" name="Google Shape;386;p40"/>
          <p:cNvSpPr/>
          <p:nvPr/>
        </p:nvSpPr>
        <p:spPr>
          <a:xfrm>
            <a:off x="7122470" y="748113"/>
            <a:ext cx="1308300" cy="1308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40"/>
          <p:cNvSpPr txBox="1">
            <a:spLocks noGrp="1"/>
          </p:cNvSpPr>
          <p:nvPr>
            <p:ph type="title" idx="2"/>
          </p:nvPr>
        </p:nvSpPr>
        <p:spPr>
          <a:xfrm>
            <a:off x="7170320" y="1090913"/>
            <a:ext cx="1212600" cy="5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6" name="Google Shape;6456;p86">
            <a:extLst>
              <a:ext uri="{FF2B5EF4-FFF2-40B4-BE49-F238E27FC236}">
                <a16:creationId xmlns:a16="http://schemas.microsoft.com/office/drawing/2014/main" id="{CA4642E7-65DA-6D5B-0B77-B92F5865A27F}"/>
              </a:ext>
            </a:extLst>
          </p:cNvPr>
          <p:cNvGrpSpPr/>
          <p:nvPr/>
        </p:nvGrpSpPr>
        <p:grpSpPr>
          <a:xfrm>
            <a:off x="761080" y="432094"/>
            <a:ext cx="2447333" cy="2212209"/>
            <a:chOff x="-32568800" y="3232000"/>
            <a:chExt cx="291450" cy="282000"/>
          </a:xfrm>
          <a:solidFill>
            <a:srgbClr val="F9A986"/>
          </a:solidFill>
        </p:grpSpPr>
        <p:sp>
          <p:nvSpPr>
            <p:cNvPr id="7" name="Google Shape;6457;p86">
              <a:extLst>
                <a:ext uri="{FF2B5EF4-FFF2-40B4-BE49-F238E27FC236}">
                  <a16:creationId xmlns:a16="http://schemas.microsoft.com/office/drawing/2014/main" id="{41E0301F-F14D-6D48-FB2D-E54CF92042EA}"/>
                </a:ext>
              </a:extLst>
            </p:cNvPr>
            <p:cNvSpPr/>
            <p:nvPr/>
          </p:nvSpPr>
          <p:spPr>
            <a:xfrm>
              <a:off x="-32545150" y="3232000"/>
              <a:ext cx="244175" cy="246550"/>
            </a:xfrm>
            <a:custGeom>
              <a:avLst/>
              <a:gdLst/>
              <a:ahLst/>
              <a:cxnLst/>
              <a:rect l="l" t="t" r="r" b="b"/>
              <a:pathLst>
                <a:path w="9767" h="9862" extrusionOk="0">
                  <a:moveTo>
                    <a:pt x="4883" y="1"/>
                  </a:moveTo>
                  <a:cubicBezTo>
                    <a:pt x="4505" y="1"/>
                    <a:pt x="4222" y="316"/>
                    <a:pt x="4222" y="662"/>
                  </a:cubicBezTo>
                  <a:lnTo>
                    <a:pt x="4222" y="4128"/>
                  </a:lnTo>
                  <a:cubicBezTo>
                    <a:pt x="4159" y="4033"/>
                    <a:pt x="2899" y="1859"/>
                    <a:pt x="2772" y="1702"/>
                  </a:cubicBezTo>
                  <a:cubicBezTo>
                    <a:pt x="2639" y="1479"/>
                    <a:pt x="2394" y="1350"/>
                    <a:pt x="2151" y="1350"/>
                  </a:cubicBezTo>
                  <a:cubicBezTo>
                    <a:pt x="2051" y="1350"/>
                    <a:pt x="1951" y="1372"/>
                    <a:pt x="1859" y="1418"/>
                  </a:cubicBezTo>
                  <a:cubicBezTo>
                    <a:pt x="1512" y="1576"/>
                    <a:pt x="1386" y="2017"/>
                    <a:pt x="1544" y="2332"/>
                  </a:cubicBezTo>
                  <a:cubicBezTo>
                    <a:pt x="1544" y="2363"/>
                    <a:pt x="2804" y="4947"/>
                    <a:pt x="2836" y="4947"/>
                  </a:cubicBezTo>
                  <a:cubicBezTo>
                    <a:pt x="3434" y="4947"/>
                    <a:pt x="5261" y="4947"/>
                    <a:pt x="5261" y="6617"/>
                  </a:cubicBezTo>
                  <a:cubicBezTo>
                    <a:pt x="5261" y="6806"/>
                    <a:pt x="5104" y="6963"/>
                    <a:pt x="4883" y="6963"/>
                  </a:cubicBezTo>
                  <a:cubicBezTo>
                    <a:pt x="4694" y="6963"/>
                    <a:pt x="4537" y="6806"/>
                    <a:pt x="4537" y="6617"/>
                  </a:cubicBezTo>
                  <a:cubicBezTo>
                    <a:pt x="4537" y="6018"/>
                    <a:pt x="4253" y="5640"/>
                    <a:pt x="3056" y="5608"/>
                  </a:cubicBezTo>
                  <a:cubicBezTo>
                    <a:pt x="3056" y="5608"/>
                    <a:pt x="1260" y="4254"/>
                    <a:pt x="1197" y="4191"/>
                  </a:cubicBezTo>
                  <a:cubicBezTo>
                    <a:pt x="1060" y="4084"/>
                    <a:pt x="901" y="4029"/>
                    <a:pt x="745" y="4029"/>
                  </a:cubicBezTo>
                  <a:cubicBezTo>
                    <a:pt x="578" y="4029"/>
                    <a:pt x="414" y="4092"/>
                    <a:pt x="284" y="4222"/>
                  </a:cubicBezTo>
                  <a:cubicBezTo>
                    <a:pt x="0" y="4506"/>
                    <a:pt x="0" y="4915"/>
                    <a:pt x="284" y="5199"/>
                  </a:cubicBezTo>
                  <a:lnTo>
                    <a:pt x="1859" y="6774"/>
                  </a:lnTo>
                  <a:cubicBezTo>
                    <a:pt x="2048" y="6963"/>
                    <a:pt x="2142" y="7215"/>
                    <a:pt x="2142" y="7436"/>
                  </a:cubicBezTo>
                  <a:cubicBezTo>
                    <a:pt x="2142" y="8034"/>
                    <a:pt x="2520" y="8538"/>
                    <a:pt x="3088" y="8759"/>
                  </a:cubicBezTo>
                  <a:cubicBezTo>
                    <a:pt x="3245" y="8790"/>
                    <a:pt x="3371" y="8948"/>
                    <a:pt x="3434" y="9074"/>
                  </a:cubicBezTo>
                  <a:cubicBezTo>
                    <a:pt x="2426" y="8979"/>
                    <a:pt x="1260" y="8790"/>
                    <a:pt x="1103" y="8475"/>
                  </a:cubicBezTo>
                  <a:cubicBezTo>
                    <a:pt x="1103" y="8475"/>
                    <a:pt x="1197" y="8349"/>
                    <a:pt x="1638" y="8192"/>
                  </a:cubicBezTo>
                  <a:cubicBezTo>
                    <a:pt x="1544" y="8003"/>
                    <a:pt x="1481" y="7751"/>
                    <a:pt x="1481" y="7530"/>
                  </a:cubicBezTo>
                  <a:cubicBezTo>
                    <a:pt x="756" y="7782"/>
                    <a:pt x="441" y="8066"/>
                    <a:pt x="441" y="8475"/>
                  </a:cubicBezTo>
                  <a:cubicBezTo>
                    <a:pt x="441" y="9641"/>
                    <a:pt x="3718" y="9862"/>
                    <a:pt x="4883" y="9862"/>
                  </a:cubicBezTo>
                  <a:cubicBezTo>
                    <a:pt x="6081" y="9862"/>
                    <a:pt x="9357" y="9641"/>
                    <a:pt x="9357" y="8475"/>
                  </a:cubicBezTo>
                  <a:cubicBezTo>
                    <a:pt x="9357" y="8066"/>
                    <a:pt x="8979" y="7751"/>
                    <a:pt x="8317" y="7530"/>
                  </a:cubicBezTo>
                  <a:cubicBezTo>
                    <a:pt x="8317" y="7782"/>
                    <a:pt x="8286" y="8003"/>
                    <a:pt x="8160" y="8192"/>
                  </a:cubicBezTo>
                  <a:cubicBezTo>
                    <a:pt x="8286" y="8255"/>
                    <a:pt x="8349" y="8286"/>
                    <a:pt x="8443" y="8318"/>
                  </a:cubicBezTo>
                  <a:lnTo>
                    <a:pt x="8664" y="8444"/>
                  </a:lnTo>
                  <a:cubicBezTo>
                    <a:pt x="8475" y="8790"/>
                    <a:pt x="7372" y="8948"/>
                    <a:pt x="6364" y="9074"/>
                  </a:cubicBezTo>
                  <a:cubicBezTo>
                    <a:pt x="6427" y="8979"/>
                    <a:pt x="6553" y="8885"/>
                    <a:pt x="6711" y="8822"/>
                  </a:cubicBezTo>
                  <a:cubicBezTo>
                    <a:pt x="7246" y="8633"/>
                    <a:pt x="7656" y="8129"/>
                    <a:pt x="7656" y="7530"/>
                  </a:cubicBezTo>
                  <a:lnTo>
                    <a:pt x="7656" y="6428"/>
                  </a:lnTo>
                  <a:lnTo>
                    <a:pt x="9515" y="4569"/>
                  </a:lnTo>
                  <a:cubicBezTo>
                    <a:pt x="9767" y="4317"/>
                    <a:pt x="9767" y="3876"/>
                    <a:pt x="9515" y="3592"/>
                  </a:cubicBezTo>
                  <a:cubicBezTo>
                    <a:pt x="9373" y="3450"/>
                    <a:pt x="9192" y="3379"/>
                    <a:pt x="9010" y="3379"/>
                  </a:cubicBezTo>
                  <a:cubicBezTo>
                    <a:pt x="8829" y="3379"/>
                    <a:pt x="8648" y="3450"/>
                    <a:pt x="8506" y="3592"/>
                  </a:cubicBezTo>
                  <a:cubicBezTo>
                    <a:pt x="8191" y="3876"/>
                    <a:pt x="7498" y="4411"/>
                    <a:pt x="7026" y="4789"/>
                  </a:cubicBezTo>
                  <a:cubicBezTo>
                    <a:pt x="7089" y="4663"/>
                    <a:pt x="8191" y="2426"/>
                    <a:pt x="8254" y="2332"/>
                  </a:cubicBezTo>
                  <a:cubicBezTo>
                    <a:pt x="8412" y="1985"/>
                    <a:pt x="8286" y="1576"/>
                    <a:pt x="7939" y="1418"/>
                  </a:cubicBezTo>
                  <a:cubicBezTo>
                    <a:pt x="7847" y="1372"/>
                    <a:pt x="7747" y="1350"/>
                    <a:pt x="7647" y="1350"/>
                  </a:cubicBezTo>
                  <a:cubicBezTo>
                    <a:pt x="7404" y="1350"/>
                    <a:pt x="7159" y="1479"/>
                    <a:pt x="7026" y="1702"/>
                  </a:cubicBezTo>
                  <a:cubicBezTo>
                    <a:pt x="6900" y="1859"/>
                    <a:pt x="5639" y="4033"/>
                    <a:pt x="5576" y="4128"/>
                  </a:cubicBezTo>
                  <a:lnTo>
                    <a:pt x="5576" y="662"/>
                  </a:lnTo>
                  <a:cubicBezTo>
                    <a:pt x="5576" y="284"/>
                    <a:pt x="5261" y="1"/>
                    <a:pt x="48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458;p86">
              <a:extLst>
                <a:ext uri="{FF2B5EF4-FFF2-40B4-BE49-F238E27FC236}">
                  <a16:creationId xmlns:a16="http://schemas.microsoft.com/office/drawing/2014/main" id="{094B949F-E156-84DE-49C5-6B44435B4568}"/>
                </a:ext>
              </a:extLst>
            </p:cNvPr>
            <p:cNvSpPr/>
            <p:nvPr/>
          </p:nvSpPr>
          <p:spPr>
            <a:xfrm>
              <a:off x="-32568800" y="3392675"/>
              <a:ext cx="291450" cy="121325"/>
            </a:xfrm>
            <a:custGeom>
              <a:avLst/>
              <a:gdLst/>
              <a:ahLst/>
              <a:cxnLst/>
              <a:rect l="l" t="t" r="r" b="b"/>
              <a:pathLst>
                <a:path w="11658" h="4853" extrusionOk="0">
                  <a:moveTo>
                    <a:pt x="9578" y="1"/>
                  </a:moveTo>
                  <a:lnTo>
                    <a:pt x="9263" y="316"/>
                  </a:lnTo>
                  <a:lnTo>
                    <a:pt x="9263" y="631"/>
                  </a:lnTo>
                  <a:cubicBezTo>
                    <a:pt x="10335" y="1040"/>
                    <a:pt x="10965" y="1576"/>
                    <a:pt x="10965" y="2143"/>
                  </a:cubicBezTo>
                  <a:cubicBezTo>
                    <a:pt x="10965" y="3119"/>
                    <a:pt x="8885" y="4191"/>
                    <a:pt x="5829" y="4191"/>
                  </a:cubicBezTo>
                  <a:cubicBezTo>
                    <a:pt x="2805" y="4191"/>
                    <a:pt x="726" y="3119"/>
                    <a:pt x="726" y="2143"/>
                  </a:cubicBezTo>
                  <a:cubicBezTo>
                    <a:pt x="726" y="1607"/>
                    <a:pt x="1261" y="1103"/>
                    <a:pt x="2175" y="725"/>
                  </a:cubicBezTo>
                  <a:lnTo>
                    <a:pt x="1671" y="190"/>
                  </a:lnTo>
                  <a:cubicBezTo>
                    <a:pt x="631" y="725"/>
                    <a:pt x="1" y="1387"/>
                    <a:pt x="1" y="2111"/>
                  </a:cubicBezTo>
                  <a:cubicBezTo>
                    <a:pt x="1" y="3655"/>
                    <a:pt x="2584" y="4852"/>
                    <a:pt x="5829" y="4852"/>
                  </a:cubicBezTo>
                  <a:cubicBezTo>
                    <a:pt x="9106" y="4852"/>
                    <a:pt x="11658" y="3624"/>
                    <a:pt x="11658" y="2111"/>
                  </a:cubicBezTo>
                  <a:cubicBezTo>
                    <a:pt x="11658" y="1261"/>
                    <a:pt x="10870" y="505"/>
                    <a:pt x="95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6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Food waste consequences</a:t>
            </a:r>
            <a:endParaRPr dirty="0"/>
          </a:p>
        </p:txBody>
      </p:sp>
      <p:sp>
        <p:nvSpPr>
          <p:cNvPr id="713" name="Google Shape;713;p60"/>
          <p:cNvSpPr/>
          <p:nvPr/>
        </p:nvSpPr>
        <p:spPr>
          <a:xfrm>
            <a:off x="1483312" y="2074454"/>
            <a:ext cx="1752600" cy="1751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60"/>
          <p:cNvSpPr/>
          <p:nvPr/>
        </p:nvSpPr>
        <p:spPr>
          <a:xfrm>
            <a:off x="3350288" y="1244038"/>
            <a:ext cx="572700" cy="572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60"/>
          <p:cNvSpPr/>
          <p:nvPr/>
        </p:nvSpPr>
        <p:spPr>
          <a:xfrm>
            <a:off x="3731288" y="1930356"/>
            <a:ext cx="572700" cy="572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60"/>
          <p:cNvSpPr/>
          <p:nvPr/>
        </p:nvSpPr>
        <p:spPr>
          <a:xfrm>
            <a:off x="4112288" y="2616675"/>
            <a:ext cx="572700" cy="572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60"/>
          <p:cNvSpPr/>
          <p:nvPr/>
        </p:nvSpPr>
        <p:spPr>
          <a:xfrm>
            <a:off x="3731288" y="3302994"/>
            <a:ext cx="572700" cy="572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60"/>
          <p:cNvSpPr/>
          <p:nvPr/>
        </p:nvSpPr>
        <p:spPr>
          <a:xfrm>
            <a:off x="3350288" y="3989313"/>
            <a:ext cx="572700" cy="572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9" name="Google Shape;719;p60"/>
          <p:cNvCxnSpPr>
            <a:stCxn id="713" idx="0"/>
            <a:endCxn id="714" idx="2"/>
          </p:cNvCxnSpPr>
          <p:nvPr/>
        </p:nvCxnSpPr>
        <p:spPr>
          <a:xfrm rot="10800000" flipH="1">
            <a:off x="2359612" y="1530254"/>
            <a:ext cx="990600" cy="544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0" name="Google Shape;720;p60"/>
          <p:cNvCxnSpPr>
            <a:stCxn id="713" idx="7"/>
            <a:endCxn id="715" idx="2"/>
          </p:cNvCxnSpPr>
          <p:nvPr/>
        </p:nvCxnSpPr>
        <p:spPr>
          <a:xfrm rot="10800000" flipH="1">
            <a:off x="2979250" y="2216685"/>
            <a:ext cx="752100" cy="114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1" name="Google Shape;721;p60"/>
          <p:cNvCxnSpPr>
            <a:stCxn id="713" idx="6"/>
            <a:endCxn id="716" idx="2"/>
          </p:cNvCxnSpPr>
          <p:nvPr/>
        </p:nvCxnSpPr>
        <p:spPr>
          <a:xfrm rot="10800000" flipH="1">
            <a:off x="3235912" y="2902904"/>
            <a:ext cx="876300" cy="47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2" name="Google Shape;722;p60"/>
          <p:cNvCxnSpPr>
            <a:stCxn id="713" idx="5"/>
            <a:endCxn id="717" idx="2"/>
          </p:cNvCxnSpPr>
          <p:nvPr/>
        </p:nvCxnSpPr>
        <p:spPr>
          <a:xfrm>
            <a:off x="2979250" y="3569624"/>
            <a:ext cx="752100" cy="19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3" name="Google Shape;723;p60"/>
          <p:cNvCxnSpPr>
            <a:stCxn id="713" idx="4"/>
            <a:endCxn id="718" idx="2"/>
          </p:cNvCxnSpPr>
          <p:nvPr/>
        </p:nvCxnSpPr>
        <p:spPr>
          <a:xfrm>
            <a:off x="2359612" y="3826154"/>
            <a:ext cx="990600" cy="449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4" name="Google Shape;724;p60"/>
          <p:cNvSpPr txBox="1"/>
          <p:nvPr/>
        </p:nvSpPr>
        <p:spPr>
          <a:xfrm>
            <a:off x="4338488" y="1301788"/>
            <a:ext cx="2560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Emissions of greenhouse gases</a:t>
            </a:r>
            <a:endParaRPr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25" name="Google Shape;725;p60"/>
          <p:cNvSpPr txBox="1"/>
          <p:nvPr/>
        </p:nvSpPr>
        <p:spPr>
          <a:xfrm>
            <a:off x="4719488" y="1988106"/>
            <a:ext cx="2560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Wastage of resources</a:t>
            </a:r>
            <a:endParaRPr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26" name="Google Shape;726;p60"/>
          <p:cNvSpPr txBox="1"/>
          <p:nvPr/>
        </p:nvSpPr>
        <p:spPr>
          <a:xfrm>
            <a:off x="5100488" y="2674425"/>
            <a:ext cx="2560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Loss of soil fertility</a:t>
            </a:r>
            <a:endParaRPr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27" name="Google Shape;727;p60"/>
          <p:cNvSpPr txBox="1"/>
          <p:nvPr/>
        </p:nvSpPr>
        <p:spPr>
          <a:xfrm>
            <a:off x="4719488" y="3360744"/>
            <a:ext cx="2560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Contamination of water</a:t>
            </a:r>
            <a:endParaRPr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28" name="Google Shape;728;p60"/>
          <p:cNvSpPr txBox="1"/>
          <p:nvPr/>
        </p:nvSpPr>
        <p:spPr>
          <a:xfrm>
            <a:off x="4338488" y="4047063"/>
            <a:ext cx="2560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Hunger and denutrition</a:t>
            </a:r>
            <a:endParaRPr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29" name="Google Shape;729;p60"/>
          <p:cNvSpPr txBox="1"/>
          <p:nvPr/>
        </p:nvSpPr>
        <p:spPr>
          <a:xfrm>
            <a:off x="3316538" y="1393288"/>
            <a:ext cx="640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rPr>
              <a:t>01</a:t>
            </a:r>
            <a:endParaRPr sz="2600">
              <a:solidFill>
                <a:schemeClr val="dk2"/>
              </a:solidFill>
              <a:latin typeface="Anek Malayalam ExtraBold"/>
              <a:ea typeface="Anek Malayalam ExtraBold"/>
              <a:cs typeface="Anek Malayalam ExtraBold"/>
              <a:sym typeface="Anek Malayalam ExtraBold"/>
            </a:endParaRPr>
          </a:p>
        </p:txBody>
      </p:sp>
      <p:sp>
        <p:nvSpPr>
          <p:cNvPr id="730" name="Google Shape;730;p60"/>
          <p:cNvSpPr txBox="1"/>
          <p:nvPr/>
        </p:nvSpPr>
        <p:spPr>
          <a:xfrm>
            <a:off x="3697538" y="2079606"/>
            <a:ext cx="640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rPr>
              <a:t>02</a:t>
            </a:r>
            <a:endParaRPr sz="2600">
              <a:solidFill>
                <a:schemeClr val="dk2"/>
              </a:solidFill>
              <a:latin typeface="Anek Malayalam ExtraBold"/>
              <a:ea typeface="Anek Malayalam ExtraBold"/>
              <a:cs typeface="Anek Malayalam ExtraBold"/>
              <a:sym typeface="Anek Malayalam ExtraBold"/>
            </a:endParaRPr>
          </a:p>
        </p:txBody>
      </p:sp>
      <p:sp>
        <p:nvSpPr>
          <p:cNvPr id="731" name="Google Shape;731;p60"/>
          <p:cNvSpPr txBox="1"/>
          <p:nvPr/>
        </p:nvSpPr>
        <p:spPr>
          <a:xfrm>
            <a:off x="4078538" y="2765925"/>
            <a:ext cx="640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rPr>
              <a:t>03</a:t>
            </a:r>
            <a:endParaRPr sz="2600">
              <a:solidFill>
                <a:schemeClr val="dk2"/>
              </a:solidFill>
              <a:latin typeface="Anek Malayalam ExtraBold"/>
              <a:ea typeface="Anek Malayalam ExtraBold"/>
              <a:cs typeface="Anek Malayalam ExtraBold"/>
              <a:sym typeface="Anek Malayalam ExtraBold"/>
            </a:endParaRPr>
          </a:p>
        </p:txBody>
      </p:sp>
      <p:sp>
        <p:nvSpPr>
          <p:cNvPr id="732" name="Google Shape;732;p60"/>
          <p:cNvSpPr txBox="1"/>
          <p:nvPr/>
        </p:nvSpPr>
        <p:spPr>
          <a:xfrm>
            <a:off x="3697538" y="3452244"/>
            <a:ext cx="640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rPr>
              <a:t>04</a:t>
            </a:r>
            <a:endParaRPr sz="2600">
              <a:solidFill>
                <a:schemeClr val="dk2"/>
              </a:solidFill>
              <a:latin typeface="Anek Malayalam ExtraBold"/>
              <a:ea typeface="Anek Malayalam ExtraBold"/>
              <a:cs typeface="Anek Malayalam ExtraBold"/>
              <a:sym typeface="Anek Malayalam ExtraBold"/>
            </a:endParaRPr>
          </a:p>
        </p:txBody>
      </p:sp>
      <p:sp>
        <p:nvSpPr>
          <p:cNvPr id="733" name="Google Shape;733;p60"/>
          <p:cNvSpPr txBox="1"/>
          <p:nvPr/>
        </p:nvSpPr>
        <p:spPr>
          <a:xfrm>
            <a:off x="3316538" y="4138575"/>
            <a:ext cx="640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rPr>
              <a:t>05</a:t>
            </a:r>
            <a:endParaRPr sz="2600">
              <a:solidFill>
                <a:schemeClr val="dk2"/>
              </a:solidFill>
              <a:latin typeface="Anek Malayalam ExtraBold"/>
              <a:ea typeface="Anek Malayalam ExtraBold"/>
              <a:cs typeface="Anek Malayalam ExtraBold"/>
              <a:sym typeface="Anek Malayalam ExtraBold"/>
            </a:endParaRPr>
          </a:p>
        </p:txBody>
      </p:sp>
      <p:cxnSp>
        <p:nvCxnSpPr>
          <p:cNvPr id="734" name="Google Shape;734;p60"/>
          <p:cNvCxnSpPr>
            <a:stCxn id="714" idx="6"/>
            <a:endCxn id="724" idx="1"/>
          </p:cNvCxnSpPr>
          <p:nvPr/>
        </p:nvCxnSpPr>
        <p:spPr>
          <a:xfrm>
            <a:off x="3922988" y="1530388"/>
            <a:ext cx="415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5" name="Google Shape;735;p60"/>
          <p:cNvCxnSpPr>
            <a:stCxn id="715" idx="6"/>
            <a:endCxn id="725" idx="1"/>
          </p:cNvCxnSpPr>
          <p:nvPr/>
        </p:nvCxnSpPr>
        <p:spPr>
          <a:xfrm>
            <a:off x="4303988" y="2216706"/>
            <a:ext cx="415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6" name="Google Shape;736;p60"/>
          <p:cNvCxnSpPr>
            <a:stCxn id="716" idx="6"/>
            <a:endCxn id="726" idx="1"/>
          </p:cNvCxnSpPr>
          <p:nvPr/>
        </p:nvCxnSpPr>
        <p:spPr>
          <a:xfrm>
            <a:off x="4684988" y="2903025"/>
            <a:ext cx="415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7" name="Google Shape;737;p60"/>
          <p:cNvCxnSpPr>
            <a:stCxn id="717" idx="6"/>
            <a:endCxn id="727" idx="1"/>
          </p:cNvCxnSpPr>
          <p:nvPr/>
        </p:nvCxnSpPr>
        <p:spPr>
          <a:xfrm>
            <a:off x="4303988" y="3589344"/>
            <a:ext cx="415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8" name="Google Shape;738;p60"/>
          <p:cNvCxnSpPr>
            <a:stCxn id="718" idx="6"/>
            <a:endCxn id="728" idx="1"/>
          </p:cNvCxnSpPr>
          <p:nvPr/>
        </p:nvCxnSpPr>
        <p:spPr>
          <a:xfrm>
            <a:off x="3922988" y="4275663"/>
            <a:ext cx="415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739" name="Google Shape;739;p60"/>
          <p:cNvGrpSpPr/>
          <p:nvPr/>
        </p:nvGrpSpPr>
        <p:grpSpPr>
          <a:xfrm>
            <a:off x="1922475" y="2451808"/>
            <a:ext cx="876297" cy="996992"/>
            <a:chOff x="2707500" y="249400"/>
            <a:chExt cx="423475" cy="481825"/>
          </a:xfrm>
        </p:grpSpPr>
        <p:sp>
          <p:nvSpPr>
            <p:cNvPr id="740" name="Google Shape;740;p60"/>
            <p:cNvSpPr/>
            <p:nvPr/>
          </p:nvSpPr>
          <p:spPr>
            <a:xfrm>
              <a:off x="2739175" y="420675"/>
              <a:ext cx="360100" cy="310550"/>
            </a:xfrm>
            <a:custGeom>
              <a:avLst/>
              <a:gdLst/>
              <a:ahLst/>
              <a:cxnLst/>
              <a:rect l="l" t="t" r="r" b="b"/>
              <a:pathLst>
                <a:path w="14404" h="12422" extrusionOk="0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1" name="Google Shape;741;p60"/>
            <p:cNvSpPr/>
            <p:nvPr/>
          </p:nvSpPr>
          <p:spPr>
            <a:xfrm>
              <a:off x="2707500" y="249400"/>
              <a:ext cx="423475" cy="141175"/>
            </a:xfrm>
            <a:custGeom>
              <a:avLst/>
              <a:gdLst/>
              <a:ahLst/>
              <a:cxnLst/>
              <a:rect l="l" t="t" r="r" b="b"/>
              <a:pathLst>
                <a:path w="16939" h="5647" extrusionOk="0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489;p47">
            <a:extLst>
              <a:ext uri="{FF2B5EF4-FFF2-40B4-BE49-F238E27FC236}">
                <a16:creationId xmlns:a16="http://schemas.microsoft.com/office/drawing/2014/main" id="{9B0139D2-DB1A-34F9-9F07-23CF8C762757}"/>
              </a:ext>
            </a:extLst>
          </p:cNvPr>
          <p:cNvGrpSpPr/>
          <p:nvPr/>
        </p:nvGrpSpPr>
        <p:grpSpPr>
          <a:xfrm>
            <a:off x="7045275" y="3575098"/>
            <a:ext cx="2167478" cy="1568402"/>
            <a:chOff x="632600" y="793450"/>
            <a:chExt cx="3435900" cy="2433877"/>
          </a:xfrm>
        </p:grpSpPr>
        <p:sp>
          <p:nvSpPr>
            <p:cNvPr id="9" name="Google Shape;490;p47">
              <a:extLst>
                <a:ext uri="{FF2B5EF4-FFF2-40B4-BE49-F238E27FC236}">
                  <a16:creationId xmlns:a16="http://schemas.microsoft.com/office/drawing/2014/main" id="{627157D6-E4DF-F593-E519-CEEC4EDA8B98}"/>
                </a:ext>
              </a:extLst>
            </p:cNvPr>
            <p:cNvSpPr/>
            <p:nvPr/>
          </p:nvSpPr>
          <p:spPr>
            <a:xfrm>
              <a:off x="632600" y="2249627"/>
              <a:ext cx="3435900" cy="97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pic>
          <p:nvPicPr>
            <p:cNvPr id="10" name="Google Shape;491;p47">
              <a:extLst>
                <a:ext uri="{FF2B5EF4-FFF2-40B4-BE49-F238E27FC236}">
                  <a16:creationId xmlns:a16="http://schemas.microsoft.com/office/drawing/2014/main" id="{E04DBA79-B209-0B9B-2D92-38A467A41E09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07675" y="793450"/>
              <a:ext cx="2942275" cy="2301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52F9C75-B296-F764-4F38-71285C0E9452}"/>
              </a:ext>
            </a:extLst>
          </p:cNvPr>
          <p:cNvSpPr txBox="1"/>
          <p:nvPr/>
        </p:nvSpPr>
        <p:spPr>
          <a:xfrm>
            <a:off x="132199" y="450946"/>
            <a:ext cx="82639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b="0" i="0" dirty="0">
                <a:solidFill>
                  <a:srgbClr val="3B5300"/>
                </a:solidFill>
                <a:effectLst/>
                <a:latin typeface="Anek Malayalam ExtraBold"/>
                <a:cs typeface="Anek Malayalam ExtraBold"/>
              </a:rPr>
              <a:t>Approximately 1/3 of all food produced globally is lost or wasted, totalling around 1.05 billion tons annually. </a:t>
            </a:r>
          </a:p>
          <a:p>
            <a:endParaRPr lang="en-GB" b="0" i="0" dirty="0">
              <a:solidFill>
                <a:srgbClr val="3B5300"/>
              </a:solidFill>
              <a:effectLst/>
              <a:latin typeface="Anek Malayalam ExtraBold"/>
              <a:cs typeface="Anek Malayalam ExtraBold"/>
            </a:endParaRPr>
          </a:p>
          <a:p>
            <a:pPr marL="285750" indent="-285750">
              <a:buFontTx/>
              <a:buChar char="-"/>
            </a:pPr>
            <a:r>
              <a:rPr lang="en-GB" b="0" i="0" dirty="0">
                <a:solidFill>
                  <a:srgbClr val="3B5300"/>
                </a:solidFill>
                <a:effectLst/>
                <a:latin typeface="Anek Malayalam ExtraBold"/>
                <a:cs typeface="Anek Malayalam ExtraBold"/>
              </a:rPr>
              <a:t>This waste is equivalent to about 1 billion meals lost each day. </a:t>
            </a:r>
          </a:p>
          <a:p>
            <a:pPr marL="285750" indent="-285750">
              <a:buFontTx/>
              <a:buChar char="-"/>
            </a:pPr>
            <a:endParaRPr lang="en-GB" dirty="0">
              <a:solidFill>
                <a:srgbClr val="3B5300"/>
              </a:solidFill>
              <a:latin typeface="Anek Malayalam ExtraBold"/>
              <a:cs typeface="Anek Malayalam ExtraBold"/>
            </a:endParaRPr>
          </a:p>
          <a:p>
            <a:pPr marL="285750" indent="-285750">
              <a:buFontTx/>
              <a:buChar char="-"/>
            </a:pPr>
            <a:r>
              <a:rPr lang="en-GB" b="0" i="0" dirty="0">
                <a:solidFill>
                  <a:srgbClr val="3B5300"/>
                </a:solidFill>
                <a:effectLst/>
                <a:latin typeface="Anek Malayalam ExtraBold"/>
                <a:cs typeface="Anek Malayalam ExtraBold"/>
              </a:rPr>
              <a:t>The UK wastes around 9.5 million tonnes of food each year, enough to feed over 30 million people.</a:t>
            </a:r>
          </a:p>
          <a:p>
            <a:pPr marL="285750" indent="-285750">
              <a:buFontTx/>
              <a:buChar char="-"/>
            </a:pPr>
            <a:endParaRPr lang="en-GB" dirty="0">
              <a:solidFill>
                <a:srgbClr val="3B5300"/>
              </a:solidFill>
              <a:latin typeface="Anek Malayalam ExtraBold"/>
              <a:cs typeface="Anek Malayalam ExtraBold"/>
            </a:endParaRPr>
          </a:p>
          <a:p>
            <a:pPr marL="285750" indent="-285750">
              <a:buFontTx/>
              <a:buChar char="-"/>
            </a:pPr>
            <a:r>
              <a:rPr lang="en-GB" b="0" i="0" dirty="0">
                <a:solidFill>
                  <a:srgbClr val="3B5300"/>
                </a:solidFill>
                <a:effectLst/>
                <a:latin typeface="Anek Malayalam ExtraBold"/>
                <a:cs typeface="Anek Malayalam ExtraBold"/>
              </a:rPr>
              <a:t>Households account for 70% of this waste, with an estimated value of  £14 billion wasted annually.</a:t>
            </a:r>
          </a:p>
          <a:p>
            <a:pPr marL="285750" indent="-285750">
              <a:buFontTx/>
              <a:buChar char="-"/>
            </a:pPr>
            <a:endParaRPr lang="en-GB" dirty="0">
              <a:solidFill>
                <a:srgbClr val="3B5300"/>
              </a:solidFill>
              <a:latin typeface="Anek Malayalam ExtraBold"/>
              <a:cs typeface="Anek Malayalam ExtraBold"/>
            </a:endParaRPr>
          </a:p>
          <a:p>
            <a:pPr marL="285750" indent="-285750">
              <a:buFontTx/>
              <a:buChar char="-"/>
            </a:pPr>
            <a:r>
              <a:rPr lang="en-GB" b="0" i="0" dirty="0">
                <a:solidFill>
                  <a:srgbClr val="3B5300"/>
                </a:solidFill>
                <a:effectLst/>
                <a:latin typeface="Anek Malayalam ExtraBold"/>
                <a:cs typeface="Anek Malayalam ExtraBold"/>
              </a:rPr>
              <a:t>Food waste generates approximately 25 million tonnes of greenhouse gas emissions in the UK each year.  </a:t>
            </a:r>
          </a:p>
          <a:p>
            <a:pPr marL="285750" indent="-285750">
              <a:buFontTx/>
              <a:buChar char="-"/>
            </a:pPr>
            <a:endParaRPr lang="en-GB" dirty="0">
              <a:solidFill>
                <a:srgbClr val="3B5300"/>
              </a:solidFill>
              <a:latin typeface="Anek Malayalam ExtraBold"/>
              <a:cs typeface="Anek Malayalam ExtraBold"/>
            </a:endParaRPr>
          </a:p>
          <a:p>
            <a:pPr marL="285750" indent="-285750">
              <a:buFontTx/>
              <a:buChar char="-"/>
            </a:pPr>
            <a:r>
              <a:rPr lang="en-GB" b="0" i="0" dirty="0">
                <a:solidFill>
                  <a:srgbClr val="3B5300"/>
                </a:solidFill>
                <a:effectLst/>
                <a:latin typeface="Anek Malayalam ExtraBold"/>
                <a:cs typeface="Anek Malayalam ExtraBold"/>
              </a:rPr>
              <a:t>Globally, food waste accounts for about 6% of total greenhouse gas emissions.</a:t>
            </a:r>
          </a:p>
          <a:p>
            <a:pPr marL="285750" indent="-285750">
              <a:buFontTx/>
              <a:buChar char="-"/>
            </a:pPr>
            <a:endParaRPr lang="en-GB" dirty="0">
              <a:solidFill>
                <a:srgbClr val="3B5300"/>
              </a:solidFill>
              <a:latin typeface="Anek Malayalam ExtraBold"/>
              <a:cs typeface="Anek Malayalam ExtraBold"/>
            </a:endParaRPr>
          </a:p>
          <a:p>
            <a:pPr marL="285750" indent="-285750">
              <a:buFontTx/>
              <a:buChar char="-"/>
            </a:pPr>
            <a:r>
              <a:rPr lang="en-GB" b="0" i="0" dirty="0">
                <a:solidFill>
                  <a:srgbClr val="3B5300"/>
                </a:solidFill>
                <a:effectLst/>
                <a:latin typeface="Anek Malayalam ExtraBold"/>
                <a:cs typeface="Anek Malayalam ExtraBold"/>
              </a:rPr>
              <a:t>On average, each person in the UK wastes around 70 kg of food per year, equivalent to about 140 meals.</a:t>
            </a:r>
          </a:p>
          <a:p>
            <a:pPr marL="285750" indent="-285750">
              <a:buFontTx/>
              <a:buChar char="-"/>
            </a:pPr>
            <a:endParaRPr lang="en-GB" dirty="0">
              <a:solidFill>
                <a:srgbClr val="3B5300"/>
              </a:solidFill>
              <a:latin typeface="Anek Malayalam ExtraBold"/>
              <a:cs typeface="Anek Malayalam ExtraBold"/>
            </a:endParaRPr>
          </a:p>
          <a:p>
            <a:pPr marL="285750" indent="-285750">
              <a:buFontTx/>
              <a:buChar char="-"/>
            </a:pPr>
            <a:r>
              <a:rPr lang="en-GB" b="0" i="0" dirty="0">
                <a:solidFill>
                  <a:srgbClr val="3B5300"/>
                </a:solidFill>
                <a:effectLst/>
                <a:latin typeface="Anek Malayalam ExtraBold"/>
                <a:cs typeface="Anek Malayalam ExtraBold"/>
              </a:rPr>
              <a:t>Despite sufficient global food production, nearly 800 million people still experience hunger.</a:t>
            </a:r>
            <a:endParaRPr lang="en-GB" dirty="0">
              <a:solidFill>
                <a:srgbClr val="3B5300"/>
              </a:solidFill>
              <a:latin typeface="Anek Malayalam ExtraBold"/>
              <a:cs typeface="Anek Malayalam ExtraBold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42EC22-20E6-BE59-B1E5-C48CCE3BD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014" y="450946"/>
            <a:ext cx="786452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94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64"/>
          <p:cNvSpPr/>
          <p:nvPr/>
        </p:nvSpPr>
        <p:spPr>
          <a:xfrm>
            <a:off x="7122470" y="3182900"/>
            <a:ext cx="1308300" cy="1308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64"/>
          <p:cNvSpPr txBox="1">
            <a:spLocks noGrp="1"/>
          </p:cNvSpPr>
          <p:nvPr>
            <p:ph type="title"/>
          </p:nvPr>
        </p:nvSpPr>
        <p:spPr>
          <a:xfrm>
            <a:off x="713230" y="3709396"/>
            <a:ext cx="54612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Personal Impact</a:t>
            </a:r>
            <a:endParaRPr dirty="0"/>
          </a:p>
        </p:txBody>
      </p:sp>
      <p:sp>
        <p:nvSpPr>
          <p:cNvPr id="786" name="Google Shape;786;p64"/>
          <p:cNvSpPr txBox="1">
            <a:spLocks noGrp="1"/>
          </p:cNvSpPr>
          <p:nvPr>
            <p:ph type="title" idx="2"/>
          </p:nvPr>
        </p:nvSpPr>
        <p:spPr>
          <a:xfrm>
            <a:off x="7170325" y="3563900"/>
            <a:ext cx="1212600" cy="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5" name="Google Shape;5285;p83">
            <a:extLst>
              <a:ext uri="{FF2B5EF4-FFF2-40B4-BE49-F238E27FC236}">
                <a16:creationId xmlns:a16="http://schemas.microsoft.com/office/drawing/2014/main" id="{6CF3FE9E-1B37-F1CF-DDCA-9A08ECF70E8C}"/>
              </a:ext>
            </a:extLst>
          </p:cNvPr>
          <p:cNvGrpSpPr/>
          <p:nvPr/>
        </p:nvGrpSpPr>
        <p:grpSpPr>
          <a:xfrm>
            <a:off x="1252589" y="469162"/>
            <a:ext cx="1138918" cy="2371503"/>
            <a:chOff x="4584850" y="4399275"/>
            <a:chExt cx="225875" cy="481825"/>
          </a:xfrm>
          <a:solidFill>
            <a:srgbClr val="F9A986"/>
          </a:solidFill>
        </p:grpSpPr>
        <p:sp>
          <p:nvSpPr>
            <p:cNvPr id="6" name="Google Shape;5286;p83">
              <a:extLst>
                <a:ext uri="{FF2B5EF4-FFF2-40B4-BE49-F238E27FC236}">
                  <a16:creationId xmlns:a16="http://schemas.microsoft.com/office/drawing/2014/main" id="{22402C7A-539E-AEC7-C0C9-CB10857A173E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" name="Google Shape;5287;p83">
              <a:extLst>
                <a:ext uri="{FF2B5EF4-FFF2-40B4-BE49-F238E27FC236}">
                  <a16:creationId xmlns:a16="http://schemas.microsoft.com/office/drawing/2014/main" id="{B49F387A-C2F8-BABD-83B5-F9B5E575F94A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A4CB2B-3096-18A3-E2DF-A0AAAB78E81F}"/>
              </a:ext>
            </a:extLst>
          </p:cNvPr>
          <p:cNvSpPr txBox="1"/>
          <p:nvPr/>
        </p:nvSpPr>
        <p:spPr>
          <a:xfrm>
            <a:off x="49590" y="375491"/>
            <a:ext cx="852695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2400" dirty="0">
                <a:solidFill>
                  <a:srgbClr val="3B5300"/>
                </a:solidFill>
                <a:latin typeface="Anek Malayalam ExtraBold"/>
                <a:cs typeface="Anek Malayalam ExtraBold"/>
              </a:rPr>
              <a:t>Each of us contributes to food waste.</a:t>
            </a:r>
          </a:p>
          <a:p>
            <a:pPr marL="285750" indent="-285750">
              <a:buFontTx/>
              <a:buChar char="-"/>
            </a:pPr>
            <a:endParaRPr lang="en-GB" sz="2400" dirty="0">
              <a:solidFill>
                <a:srgbClr val="3B5300"/>
              </a:solidFill>
              <a:latin typeface="Anek Malayalam ExtraBold"/>
              <a:cs typeface="Anek Malayalam ExtraBold"/>
            </a:endParaRPr>
          </a:p>
          <a:p>
            <a:pPr marL="285750" indent="-285750">
              <a:buFontTx/>
              <a:buChar char="-"/>
            </a:pPr>
            <a:r>
              <a:rPr lang="en-GB" sz="2400" dirty="0">
                <a:solidFill>
                  <a:srgbClr val="3B5300"/>
                </a:solidFill>
                <a:latin typeface="Anek Malayalam ExtraBold"/>
                <a:cs typeface="Anek Malayalam ExtraBold"/>
              </a:rPr>
              <a:t>If we can reduce this waste, we are one step closer to achieving zero hunger.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C9ABE8-460A-EFDE-0681-DAB25D965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3844"/>
            <a:ext cx="3654972" cy="310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80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>
          <a:extLst>
            <a:ext uri="{FF2B5EF4-FFF2-40B4-BE49-F238E27FC236}">
              <a16:creationId xmlns:a16="http://schemas.microsoft.com/office/drawing/2014/main" id="{4EEBAA87-D78B-3646-4FE5-4060BD066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64">
            <a:extLst>
              <a:ext uri="{FF2B5EF4-FFF2-40B4-BE49-F238E27FC236}">
                <a16:creationId xmlns:a16="http://schemas.microsoft.com/office/drawing/2014/main" id="{B1A9A9EA-3288-4218-3D65-DE67A3785BE8}"/>
              </a:ext>
            </a:extLst>
          </p:cNvPr>
          <p:cNvSpPr/>
          <p:nvPr/>
        </p:nvSpPr>
        <p:spPr>
          <a:xfrm>
            <a:off x="7122470" y="3182900"/>
            <a:ext cx="1308300" cy="1308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5" name="Google Shape;785;p64">
            <a:extLst>
              <a:ext uri="{FF2B5EF4-FFF2-40B4-BE49-F238E27FC236}">
                <a16:creationId xmlns:a16="http://schemas.microsoft.com/office/drawing/2014/main" id="{655339E2-C2DC-5634-E4FE-16288512A9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7553" y="3466437"/>
            <a:ext cx="54612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Solution</a:t>
            </a:r>
            <a:endParaRPr dirty="0"/>
          </a:p>
        </p:txBody>
      </p:sp>
      <p:sp>
        <p:nvSpPr>
          <p:cNvPr id="786" name="Google Shape;786;p64">
            <a:extLst>
              <a:ext uri="{FF2B5EF4-FFF2-40B4-BE49-F238E27FC236}">
                <a16:creationId xmlns:a16="http://schemas.microsoft.com/office/drawing/2014/main" id="{28E8AC2B-3114-1784-6752-14B52E6076F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70325" y="3563900"/>
            <a:ext cx="1212600" cy="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9" name="Google Shape;5091;p83">
            <a:extLst>
              <a:ext uri="{FF2B5EF4-FFF2-40B4-BE49-F238E27FC236}">
                <a16:creationId xmlns:a16="http://schemas.microsoft.com/office/drawing/2014/main" id="{A9FA1BF6-BEEB-1929-B7D8-3108FDC1DE0C}"/>
              </a:ext>
            </a:extLst>
          </p:cNvPr>
          <p:cNvGrpSpPr/>
          <p:nvPr/>
        </p:nvGrpSpPr>
        <p:grpSpPr>
          <a:xfrm>
            <a:off x="636360" y="762400"/>
            <a:ext cx="2507769" cy="2420500"/>
            <a:chOff x="5049725" y="2027900"/>
            <a:chExt cx="481750" cy="481850"/>
          </a:xfrm>
          <a:solidFill>
            <a:srgbClr val="F9A986"/>
          </a:solidFill>
        </p:grpSpPr>
        <p:sp>
          <p:nvSpPr>
            <p:cNvPr id="10" name="Google Shape;5092;p83">
              <a:extLst>
                <a:ext uri="{FF2B5EF4-FFF2-40B4-BE49-F238E27FC236}">
                  <a16:creationId xmlns:a16="http://schemas.microsoft.com/office/drawing/2014/main" id="{3AA46D48-5B73-EB20-7047-2DC719E68376}"/>
                </a:ext>
              </a:extLst>
            </p:cNvPr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5093;p83">
              <a:extLst>
                <a:ext uri="{FF2B5EF4-FFF2-40B4-BE49-F238E27FC236}">
                  <a16:creationId xmlns:a16="http://schemas.microsoft.com/office/drawing/2014/main" id="{F35AD840-81F5-DF66-C4EE-E855BC8AF733}"/>
                </a:ext>
              </a:extLst>
            </p:cNvPr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2" name="Google Shape;5094;p83">
              <a:extLst>
                <a:ext uri="{FF2B5EF4-FFF2-40B4-BE49-F238E27FC236}">
                  <a16:creationId xmlns:a16="http://schemas.microsoft.com/office/drawing/2014/main" id="{802A8238-6388-92D8-876B-F02D9DF439D3}"/>
                </a:ext>
              </a:extLst>
            </p:cNvPr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" name="Google Shape;5095;p83">
              <a:extLst>
                <a:ext uri="{FF2B5EF4-FFF2-40B4-BE49-F238E27FC236}">
                  <a16:creationId xmlns:a16="http://schemas.microsoft.com/office/drawing/2014/main" id="{14EAFBAF-142F-1483-8B36-FC86F3FB79BF}"/>
                </a:ext>
              </a:extLst>
            </p:cNvPr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" name="Google Shape;5096;p83">
              <a:extLst>
                <a:ext uri="{FF2B5EF4-FFF2-40B4-BE49-F238E27FC236}">
                  <a16:creationId xmlns:a16="http://schemas.microsoft.com/office/drawing/2014/main" id="{9D30DD36-8298-825F-EFEB-EC4CBADC0ECB}"/>
                </a:ext>
              </a:extLst>
            </p:cNvPr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" name="Google Shape;5097;p83">
              <a:extLst>
                <a:ext uri="{FF2B5EF4-FFF2-40B4-BE49-F238E27FC236}">
                  <a16:creationId xmlns:a16="http://schemas.microsoft.com/office/drawing/2014/main" id="{BA8F1A8D-D57B-CFCC-55A9-287760B27BEE}"/>
                </a:ext>
              </a:extLst>
            </p:cNvPr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5098;p83">
              <a:extLst>
                <a:ext uri="{FF2B5EF4-FFF2-40B4-BE49-F238E27FC236}">
                  <a16:creationId xmlns:a16="http://schemas.microsoft.com/office/drawing/2014/main" id="{EAC6D3A3-FA36-6E1C-5957-3D77919ECF1C}"/>
                </a:ext>
              </a:extLst>
            </p:cNvPr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5099;p83">
              <a:extLst>
                <a:ext uri="{FF2B5EF4-FFF2-40B4-BE49-F238E27FC236}">
                  <a16:creationId xmlns:a16="http://schemas.microsoft.com/office/drawing/2014/main" id="{C0CE0F2F-C37D-052A-A584-A1452607C9C6}"/>
                </a:ext>
              </a:extLst>
            </p:cNvPr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8716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E7E3662-236F-B65F-53D2-C30A5139A40D}"/>
              </a:ext>
            </a:extLst>
          </p:cNvPr>
          <p:cNvSpPr txBox="1"/>
          <p:nvPr/>
        </p:nvSpPr>
        <p:spPr>
          <a:xfrm>
            <a:off x="364001" y="221902"/>
            <a:ext cx="841599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2400" dirty="0">
                <a:solidFill>
                  <a:srgbClr val="3B5300"/>
                </a:solidFill>
                <a:latin typeface="Anek Malayalam ExtraBold"/>
                <a:cs typeface="Anek Malayalam ExtraBold"/>
              </a:rPr>
              <a:t>We’ve developed a smart waste management system designed specifically for restaurants.</a:t>
            </a:r>
          </a:p>
          <a:p>
            <a:endParaRPr lang="en-GB" sz="2400" dirty="0">
              <a:solidFill>
                <a:srgbClr val="3B5300"/>
              </a:solidFill>
              <a:latin typeface="Anek Malayalam ExtraBold"/>
              <a:cs typeface="Anek Malayalam ExtraBold"/>
            </a:endParaRPr>
          </a:p>
          <a:p>
            <a:pPr marL="285750" indent="-285750">
              <a:buFontTx/>
              <a:buChar char="-"/>
            </a:pPr>
            <a:r>
              <a:rPr lang="en-GB" sz="2400" dirty="0">
                <a:solidFill>
                  <a:srgbClr val="3B5300"/>
                </a:solidFill>
                <a:latin typeface="Anek Malayalam ExtraBold"/>
                <a:cs typeface="Anek Malayalam ExtraBold"/>
              </a:rPr>
              <a:t>This system tracks uneaten food and provides valuable data to help restaurant owners optimize their operations from both a financial perspective and a sustainability perspective.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1064C4-E5D0-3E60-9D22-E0DA24BE2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5307"/>
            <a:ext cx="5672347" cy="136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13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>
          <a:extLst>
            <a:ext uri="{FF2B5EF4-FFF2-40B4-BE49-F238E27FC236}">
              <a16:creationId xmlns:a16="http://schemas.microsoft.com/office/drawing/2014/main" id="{EBCC495B-CDD5-306E-F335-7107793AE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64">
            <a:extLst>
              <a:ext uri="{FF2B5EF4-FFF2-40B4-BE49-F238E27FC236}">
                <a16:creationId xmlns:a16="http://schemas.microsoft.com/office/drawing/2014/main" id="{51D406E4-9818-A059-C272-CB1439E90173}"/>
              </a:ext>
            </a:extLst>
          </p:cNvPr>
          <p:cNvSpPr/>
          <p:nvPr/>
        </p:nvSpPr>
        <p:spPr>
          <a:xfrm>
            <a:off x="7122470" y="3182900"/>
            <a:ext cx="1308300" cy="1308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64">
            <a:extLst>
              <a:ext uri="{FF2B5EF4-FFF2-40B4-BE49-F238E27FC236}">
                <a16:creationId xmlns:a16="http://schemas.microsoft.com/office/drawing/2014/main" id="{FEE6531A-57F7-9DFC-9BED-2F021E4F23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5514" y="3563900"/>
            <a:ext cx="54612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It Works</a:t>
            </a:r>
            <a:endParaRPr dirty="0"/>
          </a:p>
        </p:txBody>
      </p:sp>
      <p:sp>
        <p:nvSpPr>
          <p:cNvPr id="786" name="Google Shape;786;p64">
            <a:extLst>
              <a:ext uri="{FF2B5EF4-FFF2-40B4-BE49-F238E27FC236}">
                <a16:creationId xmlns:a16="http://schemas.microsoft.com/office/drawing/2014/main" id="{CB9E8475-A5FA-5E9E-A0EE-76D8A77318C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70325" y="3563900"/>
            <a:ext cx="1212600" cy="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04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2" name="Google Shape;6921;p87">
            <a:extLst>
              <a:ext uri="{FF2B5EF4-FFF2-40B4-BE49-F238E27FC236}">
                <a16:creationId xmlns:a16="http://schemas.microsoft.com/office/drawing/2014/main" id="{B4A89628-5DA3-56F5-3DAD-86D3B11548FB}"/>
              </a:ext>
            </a:extLst>
          </p:cNvPr>
          <p:cNvGrpSpPr/>
          <p:nvPr/>
        </p:nvGrpSpPr>
        <p:grpSpPr>
          <a:xfrm>
            <a:off x="917206" y="663700"/>
            <a:ext cx="2208628" cy="2670234"/>
            <a:chOff x="-48233050" y="3569725"/>
            <a:chExt cx="252050" cy="299475"/>
          </a:xfrm>
          <a:solidFill>
            <a:srgbClr val="F9A986"/>
          </a:solidFill>
        </p:grpSpPr>
        <p:sp>
          <p:nvSpPr>
            <p:cNvPr id="3" name="Google Shape;6922;p87">
              <a:extLst>
                <a:ext uri="{FF2B5EF4-FFF2-40B4-BE49-F238E27FC236}">
                  <a16:creationId xmlns:a16="http://schemas.microsoft.com/office/drawing/2014/main" id="{35A8981D-EFD3-A952-AFD4-07CABEF5954A}"/>
                </a:ext>
              </a:extLst>
            </p:cNvPr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923;p87">
              <a:extLst>
                <a:ext uri="{FF2B5EF4-FFF2-40B4-BE49-F238E27FC236}">
                  <a16:creationId xmlns:a16="http://schemas.microsoft.com/office/drawing/2014/main" id="{8E6BF34E-EDFD-6519-B691-135678A84123}"/>
                </a:ext>
              </a:extLst>
            </p:cNvPr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924;p87">
              <a:extLst>
                <a:ext uri="{FF2B5EF4-FFF2-40B4-BE49-F238E27FC236}">
                  <a16:creationId xmlns:a16="http://schemas.microsoft.com/office/drawing/2014/main" id="{CA7A2DF7-76E4-EDB8-D82F-715BF60C0811}"/>
                </a:ext>
              </a:extLst>
            </p:cNvPr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4681703"/>
      </p:ext>
    </p:extLst>
  </p:cSld>
  <p:clrMapOvr>
    <a:masterClrMapping/>
  </p:clrMapOvr>
</p:sld>
</file>

<file path=ppt/theme/theme1.xml><?xml version="1.0" encoding="utf-8"?>
<a:theme xmlns:a="http://schemas.openxmlformats.org/drawingml/2006/main" name="Fighting Food Waste in Schools by Slidesgo">
  <a:themeElements>
    <a:clrScheme name="Simple Light">
      <a:dk1>
        <a:srgbClr val="3B5300"/>
      </a:dk1>
      <a:lt1>
        <a:srgbClr val="2B2B29"/>
      </a:lt1>
      <a:dk2>
        <a:srgbClr val="FFF6E7"/>
      </a:dk2>
      <a:lt2>
        <a:srgbClr val="FEEDDC"/>
      </a:lt2>
      <a:accent1>
        <a:srgbClr val="F4E0CD"/>
      </a:accent1>
      <a:accent2>
        <a:srgbClr val="F9A986"/>
      </a:accent2>
      <a:accent3>
        <a:srgbClr val="F99620"/>
      </a:accent3>
      <a:accent4>
        <a:srgbClr val="F3663F"/>
      </a:accent4>
      <a:accent5>
        <a:srgbClr val="7C4D4B"/>
      </a:accent5>
      <a:accent6>
        <a:srgbClr val="637CAF"/>
      </a:accent6>
      <a:hlink>
        <a:srgbClr val="3B53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462</Words>
  <Application>Microsoft Office PowerPoint</Application>
  <PresentationFormat>On-screen Show (16:9)</PresentationFormat>
  <Paragraphs>74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Anek Malayalam ExtraBold</vt:lpstr>
      <vt:lpstr>Wingdings</vt:lpstr>
      <vt:lpstr>Cabin</vt:lpstr>
      <vt:lpstr>Arial</vt:lpstr>
      <vt:lpstr>Quicksand</vt:lpstr>
      <vt:lpstr>Fighting Food Waste in Schools by Slidesgo</vt:lpstr>
      <vt:lpstr>Tackling Food Waste: A Smart Solution</vt:lpstr>
      <vt:lpstr>The Food Waste Crisis</vt:lpstr>
      <vt:lpstr>Food waste consequences</vt:lpstr>
      <vt:lpstr>PowerPoint Presentation</vt:lpstr>
      <vt:lpstr>The Personal Impact</vt:lpstr>
      <vt:lpstr>PowerPoint Presentation</vt:lpstr>
      <vt:lpstr>Our Solution</vt:lpstr>
      <vt:lpstr>PowerPoint Presentation</vt:lpstr>
      <vt:lpstr>How It Works</vt:lpstr>
      <vt:lpstr>PowerPoint Presentation</vt:lpstr>
      <vt:lpstr>Benefits For Restaurant Owners</vt:lpstr>
      <vt:lpstr>PowerPoint Presentation</vt:lpstr>
      <vt:lpstr>Real-World Applications</vt:lpstr>
      <vt:lpstr>PowerPoint Presentation</vt:lpstr>
      <vt:lpstr>Future Developments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Odysseas Kontojannis</dc:creator>
  <cp:lastModifiedBy>Odysseas Kontojannis</cp:lastModifiedBy>
  <cp:revision>5</cp:revision>
  <dcterms:modified xsi:type="dcterms:W3CDTF">2024-12-01T13:47:59Z</dcterms:modified>
</cp:coreProperties>
</file>