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8" r:id="rId9"/>
    <p:sldId id="270" r:id="rId10"/>
    <p:sldId id="271" r:id="rId11"/>
    <p:sldId id="272" r:id="rId12"/>
    <p:sldId id="273" r:id="rId13"/>
    <p:sldId id="277" r:id="rId14"/>
    <p:sldId id="274" r:id="rId15"/>
    <p:sldId id="275" r:id="rId16"/>
    <p:sldId id="263" r:id="rId17"/>
    <p:sldId id="265" r:id="rId18"/>
    <p:sldId id="266" r:id="rId19"/>
    <p:sldId id="278" r:id="rId20"/>
    <p:sldId id="276" r:id="rId21"/>
    <p:sldId id="27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4EA919-B264-40C0-BB97-62ADFEF231CF}" type="doc">
      <dgm:prSet loTypeId="urn:microsoft.com/office/officeart/2005/8/layout/list1" loCatId="list" qsTypeId="urn:microsoft.com/office/officeart/2005/8/quickstyle/simple5" qsCatId="simple" csTypeId="urn:microsoft.com/office/officeart/2005/8/colors/accent0_3" csCatId="mainScheme"/>
      <dgm:spPr/>
      <dgm:t>
        <a:bodyPr/>
        <a:lstStyle/>
        <a:p>
          <a:endParaRPr lang="en-US"/>
        </a:p>
      </dgm:t>
    </dgm:pt>
    <dgm:pt modelId="{20A26F53-654C-46A8-99D6-C55FF9A52B9A}">
      <dgm:prSet/>
      <dgm:spPr/>
      <dgm:t>
        <a:bodyPr/>
        <a:lstStyle/>
        <a:p>
          <a:r>
            <a:rPr lang="en-GB" dirty="0"/>
            <a:t>Precision:  0.4463840399002494</a:t>
          </a:r>
          <a:endParaRPr lang="en-US" dirty="0"/>
        </a:p>
      </dgm:t>
    </dgm:pt>
    <dgm:pt modelId="{4684085D-A14E-49CF-ABD4-E45E79066D0A}" type="parTrans" cxnId="{20A086AB-D9C8-4BC3-B02A-A9C3619D0B45}">
      <dgm:prSet/>
      <dgm:spPr/>
      <dgm:t>
        <a:bodyPr/>
        <a:lstStyle/>
        <a:p>
          <a:endParaRPr lang="en-US"/>
        </a:p>
      </dgm:t>
    </dgm:pt>
    <dgm:pt modelId="{BDE71042-C749-4721-AE99-E47ACC9C0A83}" type="sibTrans" cxnId="{20A086AB-D9C8-4BC3-B02A-A9C3619D0B45}">
      <dgm:prSet/>
      <dgm:spPr/>
      <dgm:t>
        <a:bodyPr/>
        <a:lstStyle/>
        <a:p>
          <a:endParaRPr lang="en-US"/>
        </a:p>
      </dgm:t>
    </dgm:pt>
    <dgm:pt modelId="{A759CBD7-5D00-4B87-8E45-1A4938A7CDCD}">
      <dgm:prSet/>
      <dgm:spPr/>
      <dgm:t>
        <a:bodyPr/>
        <a:lstStyle/>
        <a:p>
          <a:r>
            <a:rPr lang="en-GB"/>
            <a:t>Recall:  0.6644394951744618</a:t>
          </a:r>
          <a:endParaRPr lang="en-US"/>
        </a:p>
      </dgm:t>
    </dgm:pt>
    <dgm:pt modelId="{F26087AA-7286-4DE2-A21E-F55A089C6568}" type="parTrans" cxnId="{DC7D8558-DAFB-413F-836D-BAE99798B6F0}">
      <dgm:prSet/>
      <dgm:spPr/>
      <dgm:t>
        <a:bodyPr/>
        <a:lstStyle/>
        <a:p>
          <a:endParaRPr lang="en-US"/>
        </a:p>
      </dgm:t>
    </dgm:pt>
    <dgm:pt modelId="{DE346690-F862-4FD1-8F61-7E541D00C811}" type="sibTrans" cxnId="{DC7D8558-DAFB-413F-836D-BAE99798B6F0}">
      <dgm:prSet/>
      <dgm:spPr/>
      <dgm:t>
        <a:bodyPr/>
        <a:lstStyle/>
        <a:p>
          <a:endParaRPr lang="en-US"/>
        </a:p>
      </dgm:t>
    </dgm:pt>
    <dgm:pt modelId="{33D6F5B4-D08E-4B9D-BFE2-9894F740F927}">
      <dgm:prSet/>
      <dgm:spPr/>
      <dgm:t>
        <a:bodyPr/>
        <a:lstStyle/>
        <a:p>
          <a:r>
            <a:rPr lang="en-GB"/>
            <a:t>F1 Score:  0.5340095465393795</a:t>
          </a:r>
          <a:endParaRPr lang="en-US"/>
        </a:p>
      </dgm:t>
    </dgm:pt>
    <dgm:pt modelId="{04BB6A11-EF0E-4721-86CE-C416F4D53D1D}" type="parTrans" cxnId="{5848978F-6E1A-4DE9-B4A6-764915245084}">
      <dgm:prSet/>
      <dgm:spPr/>
      <dgm:t>
        <a:bodyPr/>
        <a:lstStyle/>
        <a:p>
          <a:endParaRPr lang="en-US"/>
        </a:p>
      </dgm:t>
    </dgm:pt>
    <dgm:pt modelId="{05E58BE4-832A-4674-A51D-7ABE7DB0A795}" type="sibTrans" cxnId="{5848978F-6E1A-4DE9-B4A6-764915245084}">
      <dgm:prSet/>
      <dgm:spPr/>
      <dgm:t>
        <a:bodyPr/>
        <a:lstStyle/>
        <a:p>
          <a:endParaRPr lang="en-US"/>
        </a:p>
      </dgm:t>
    </dgm:pt>
    <dgm:pt modelId="{080B7F97-4A22-4FDA-9D5A-872E7F8E0D6C}" type="pres">
      <dgm:prSet presAssocID="{6E4EA919-B264-40C0-BB97-62ADFEF231CF}" presName="linear" presStyleCnt="0">
        <dgm:presLayoutVars>
          <dgm:dir/>
          <dgm:animLvl val="lvl"/>
          <dgm:resizeHandles val="exact"/>
        </dgm:presLayoutVars>
      </dgm:prSet>
      <dgm:spPr/>
    </dgm:pt>
    <dgm:pt modelId="{442D8FBE-28C0-4CB7-AD8F-C7C5E494E19F}" type="pres">
      <dgm:prSet presAssocID="{20A26F53-654C-46A8-99D6-C55FF9A52B9A}" presName="parentLin" presStyleCnt="0"/>
      <dgm:spPr/>
    </dgm:pt>
    <dgm:pt modelId="{5C292197-AFFF-4F7C-9AA4-1E505A5C5E51}" type="pres">
      <dgm:prSet presAssocID="{20A26F53-654C-46A8-99D6-C55FF9A52B9A}" presName="parentLeftMargin" presStyleLbl="node1" presStyleIdx="0" presStyleCnt="3"/>
      <dgm:spPr/>
    </dgm:pt>
    <dgm:pt modelId="{98D3D225-B570-4B8E-9547-19540477B46A}" type="pres">
      <dgm:prSet presAssocID="{20A26F53-654C-46A8-99D6-C55FF9A52B9A}" presName="parentText" presStyleLbl="node1" presStyleIdx="0" presStyleCnt="3">
        <dgm:presLayoutVars>
          <dgm:chMax val="0"/>
          <dgm:bulletEnabled val="1"/>
        </dgm:presLayoutVars>
      </dgm:prSet>
      <dgm:spPr/>
    </dgm:pt>
    <dgm:pt modelId="{71F9C855-9026-465F-9119-BDF8865696D3}" type="pres">
      <dgm:prSet presAssocID="{20A26F53-654C-46A8-99D6-C55FF9A52B9A}" presName="negativeSpace" presStyleCnt="0"/>
      <dgm:spPr/>
    </dgm:pt>
    <dgm:pt modelId="{CED5FCE5-1453-48E6-86EE-3AE3E1EEAC26}" type="pres">
      <dgm:prSet presAssocID="{20A26F53-654C-46A8-99D6-C55FF9A52B9A}" presName="childText" presStyleLbl="conFgAcc1" presStyleIdx="0" presStyleCnt="3">
        <dgm:presLayoutVars>
          <dgm:bulletEnabled val="1"/>
        </dgm:presLayoutVars>
      </dgm:prSet>
      <dgm:spPr/>
    </dgm:pt>
    <dgm:pt modelId="{3537E897-CC2C-4426-A78E-3CD0CA962D74}" type="pres">
      <dgm:prSet presAssocID="{BDE71042-C749-4721-AE99-E47ACC9C0A83}" presName="spaceBetweenRectangles" presStyleCnt="0"/>
      <dgm:spPr/>
    </dgm:pt>
    <dgm:pt modelId="{23E19C76-8728-404F-9432-5D184AC0897A}" type="pres">
      <dgm:prSet presAssocID="{A759CBD7-5D00-4B87-8E45-1A4938A7CDCD}" presName="parentLin" presStyleCnt="0"/>
      <dgm:spPr/>
    </dgm:pt>
    <dgm:pt modelId="{047A0F4D-B7EB-4A3F-8C6B-EBFA5084DA5E}" type="pres">
      <dgm:prSet presAssocID="{A759CBD7-5D00-4B87-8E45-1A4938A7CDCD}" presName="parentLeftMargin" presStyleLbl="node1" presStyleIdx="0" presStyleCnt="3"/>
      <dgm:spPr/>
    </dgm:pt>
    <dgm:pt modelId="{CBEF83B1-38FC-4A32-ABAF-012C79DCC52D}" type="pres">
      <dgm:prSet presAssocID="{A759CBD7-5D00-4B87-8E45-1A4938A7CDCD}" presName="parentText" presStyleLbl="node1" presStyleIdx="1" presStyleCnt="3">
        <dgm:presLayoutVars>
          <dgm:chMax val="0"/>
          <dgm:bulletEnabled val="1"/>
        </dgm:presLayoutVars>
      </dgm:prSet>
      <dgm:spPr/>
    </dgm:pt>
    <dgm:pt modelId="{8DEC2BCD-57C9-4D10-A512-A47D32F6302D}" type="pres">
      <dgm:prSet presAssocID="{A759CBD7-5D00-4B87-8E45-1A4938A7CDCD}" presName="negativeSpace" presStyleCnt="0"/>
      <dgm:spPr/>
    </dgm:pt>
    <dgm:pt modelId="{7B4BE2C7-6A87-4798-978D-34541E9142FC}" type="pres">
      <dgm:prSet presAssocID="{A759CBD7-5D00-4B87-8E45-1A4938A7CDCD}" presName="childText" presStyleLbl="conFgAcc1" presStyleIdx="1" presStyleCnt="3">
        <dgm:presLayoutVars>
          <dgm:bulletEnabled val="1"/>
        </dgm:presLayoutVars>
      </dgm:prSet>
      <dgm:spPr/>
    </dgm:pt>
    <dgm:pt modelId="{2EA762A6-8634-49CE-A360-37E690318EB2}" type="pres">
      <dgm:prSet presAssocID="{DE346690-F862-4FD1-8F61-7E541D00C811}" presName="spaceBetweenRectangles" presStyleCnt="0"/>
      <dgm:spPr/>
    </dgm:pt>
    <dgm:pt modelId="{332A1119-785C-42DF-8A4B-B174AD1E87F0}" type="pres">
      <dgm:prSet presAssocID="{33D6F5B4-D08E-4B9D-BFE2-9894F740F927}" presName="parentLin" presStyleCnt="0"/>
      <dgm:spPr/>
    </dgm:pt>
    <dgm:pt modelId="{D51D8F1D-A301-4EE5-9519-7D71EE397B86}" type="pres">
      <dgm:prSet presAssocID="{33D6F5B4-D08E-4B9D-BFE2-9894F740F927}" presName="parentLeftMargin" presStyleLbl="node1" presStyleIdx="1" presStyleCnt="3"/>
      <dgm:spPr/>
    </dgm:pt>
    <dgm:pt modelId="{2FB6F02A-9A5E-4261-82BE-49F62F2F9649}" type="pres">
      <dgm:prSet presAssocID="{33D6F5B4-D08E-4B9D-BFE2-9894F740F927}" presName="parentText" presStyleLbl="node1" presStyleIdx="2" presStyleCnt="3">
        <dgm:presLayoutVars>
          <dgm:chMax val="0"/>
          <dgm:bulletEnabled val="1"/>
        </dgm:presLayoutVars>
      </dgm:prSet>
      <dgm:spPr/>
    </dgm:pt>
    <dgm:pt modelId="{828CEB14-29B0-4D9F-ABB6-7C6F8974DB75}" type="pres">
      <dgm:prSet presAssocID="{33D6F5B4-D08E-4B9D-BFE2-9894F740F927}" presName="negativeSpace" presStyleCnt="0"/>
      <dgm:spPr/>
    </dgm:pt>
    <dgm:pt modelId="{FF21BC27-DC47-4DD2-8F7F-5C9172B1765B}" type="pres">
      <dgm:prSet presAssocID="{33D6F5B4-D08E-4B9D-BFE2-9894F740F927}" presName="childText" presStyleLbl="conFgAcc1" presStyleIdx="2" presStyleCnt="3">
        <dgm:presLayoutVars>
          <dgm:bulletEnabled val="1"/>
        </dgm:presLayoutVars>
      </dgm:prSet>
      <dgm:spPr/>
    </dgm:pt>
  </dgm:ptLst>
  <dgm:cxnLst>
    <dgm:cxn modelId="{3C6B5B19-F925-4BD9-B387-D7B979CAE40F}" type="presOf" srcId="{A759CBD7-5D00-4B87-8E45-1A4938A7CDCD}" destId="{CBEF83B1-38FC-4A32-ABAF-012C79DCC52D}" srcOrd="1" destOrd="0" presId="urn:microsoft.com/office/officeart/2005/8/layout/list1"/>
    <dgm:cxn modelId="{266AF968-D8FC-4666-8A4E-8111C38A8EA9}" type="presOf" srcId="{A759CBD7-5D00-4B87-8E45-1A4938A7CDCD}" destId="{047A0F4D-B7EB-4A3F-8C6B-EBFA5084DA5E}" srcOrd="0" destOrd="0" presId="urn:microsoft.com/office/officeart/2005/8/layout/list1"/>
    <dgm:cxn modelId="{85BC3E6D-BE15-4678-8DDE-16106BC1258F}" type="presOf" srcId="{6E4EA919-B264-40C0-BB97-62ADFEF231CF}" destId="{080B7F97-4A22-4FDA-9D5A-872E7F8E0D6C}" srcOrd="0" destOrd="0" presId="urn:microsoft.com/office/officeart/2005/8/layout/list1"/>
    <dgm:cxn modelId="{C2FD6C56-3371-4C15-AFD4-7F5750B15789}" type="presOf" srcId="{20A26F53-654C-46A8-99D6-C55FF9A52B9A}" destId="{98D3D225-B570-4B8E-9547-19540477B46A}" srcOrd="1" destOrd="0" presId="urn:microsoft.com/office/officeart/2005/8/layout/list1"/>
    <dgm:cxn modelId="{108BF776-60E2-4190-8CEC-6E4E145ACD64}" type="presOf" srcId="{20A26F53-654C-46A8-99D6-C55FF9A52B9A}" destId="{5C292197-AFFF-4F7C-9AA4-1E505A5C5E51}" srcOrd="0" destOrd="0" presId="urn:microsoft.com/office/officeart/2005/8/layout/list1"/>
    <dgm:cxn modelId="{DC7D8558-DAFB-413F-836D-BAE99798B6F0}" srcId="{6E4EA919-B264-40C0-BB97-62ADFEF231CF}" destId="{A759CBD7-5D00-4B87-8E45-1A4938A7CDCD}" srcOrd="1" destOrd="0" parTransId="{F26087AA-7286-4DE2-A21E-F55A089C6568}" sibTransId="{DE346690-F862-4FD1-8F61-7E541D00C811}"/>
    <dgm:cxn modelId="{5848978F-6E1A-4DE9-B4A6-764915245084}" srcId="{6E4EA919-B264-40C0-BB97-62ADFEF231CF}" destId="{33D6F5B4-D08E-4B9D-BFE2-9894F740F927}" srcOrd="2" destOrd="0" parTransId="{04BB6A11-EF0E-4721-86CE-C416F4D53D1D}" sibTransId="{05E58BE4-832A-4674-A51D-7ABE7DB0A795}"/>
    <dgm:cxn modelId="{20A086AB-D9C8-4BC3-B02A-A9C3619D0B45}" srcId="{6E4EA919-B264-40C0-BB97-62ADFEF231CF}" destId="{20A26F53-654C-46A8-99D6-C55FF9A52B9A}" srcOrd="0" destOrd="0" parTransId="{4684085D-A14E-49CF-ABD4-E45E79066D0A}" sibTransId="{BDE71042-C749-4721-AE99-E47ACC9C0A83}"/>
    <dgm:cxn modelId="{161E96BA-F44F-4C6B-95C1-4F3932406396}" type="presOf" srcId="{33D6F5B4-D08E-4B9D-BFE2-9894F740F927}" destId="{2FB6F02A-9A5E-4261-82BE-49F62F2F9649}" srcOrd="1" destOrd="0" presId="urn:microsoft.com/office/officeart/2005/8/layout/list1"/>
    <dgm:cxn modelId="{7648FCD8-DCA4-41E8-9878-55729183B73F}" type="presOf" srcId="{33D6F5B4-D08E-4B9D-BFE2-9894F740F927}" destId="{D51D8F1D-A301-4EE5-9519-7D71EE397B86}" srcOrd="0" destOrd="0" presId="urn:microsoft.com/office/officeart/2005/8/layout/list1"/>
    <dgm:cxn modelId="{CB7E7593-BFEC-48F6-8140-8BD01BC2663D}" type="presParOf" srcId="{080B7F97-4A22-4FDA-9D5A-872E7F8E0D6C}" destId="{442D8FBE-28C0-4CB7-AD8F-C7C5E494E19F}" srcOrd="0" destOrd="0" presId="urn:microsoft.com/office/officeart/2005/8/layout/list1"/>
    <dgm:cxn modelId="{22B08989-FD98-488D-A6B8-948114A50923}" type="presParOf" srcId="{442D8FBE-28C0-4CB7-AD8F-C7C5E494E19F}" destId="{5C292197-AFFF-4F7C-9AA4-1E505A5C5E51}" srcOrd="0" destOrd="0" presId="urn:microsoft.com/office/officeart/2005/8/layout/list1"/>
    <dgm:cxn modelId="{C212F0DD-CCBD-4EB0-910D-42547F22A03D}" type="presParOf" srcId="{442D8FBE-28C0-4CB7-AD8F-C7C5E494E19F}" destId="{98D3D225-B570-4B8E-9547-19540477B46A}" srcOrd="1" destOrd="0" presId="urn:microsoft.com/office/officeart/2005/8/layout/list1"/>
    <dgm:cxn modelId="{D35B18E7-470B-4221-9251-6C7F98002DBF}" type="presParOf" srcId="{080B7F97-4A22-4FDA-9D5A-872E7F8E0D6C}" destId="{71F9C855-9026-465F-9119-BDF8865696D3}" srcOrd="1" destOrd="0" presId="urn:microsoft.com/office/officeart/2005/8/layout/list1"/>
    <dgm:cxn modelId="{2685CAD3-61FA-4882-A398-A55017B45965}" type="presParOf" srcId="{080B7F97-4A22-4FDA-9D5A-872E7F8E0D6C}" destId="{CED5FCE5-1453-48E6-86EE-3AE3E1EEAC26}" srcOrd="2" destOrd="0" presId="urn:microsoft.com/office/officeart/2005/8/layout/list1"/>
    <dgm:cxn modelId="{92CF7ACA-1DE9-439B-A98F-859B3929BC5F}" type="presParOf" srcId="{080B7F97-4A22-4FDA-9D5A-872E7F8E0D6C}" destId="{3537E897-CC2C-4426-A78E-3CD0CA962D74}" srcOrd="3" destOrd="0" presId="urn:microsoft.com/office/officeart/2005/8/layout/list1"/>
    <dgm:cxn modelId="{33CBE5C2-712C-4172-BA6E-66DE64C3D3C8}" type="presParOf" srcId="{080B7F97-4A22-4FDA-9D5A-872E7F8E0D6C}" destId="{23E19C76-8728-404F-9432-5D184AC0897A}" srcOrd="4" destOrd="0" presId="urn:microsoft.com/office/officeart/2005/8/layout/list1"/>
    <dgm:cxn modelId="{FBA0B3D1-E2F6-46FD-8975-77F81B42DD8B}" type="presParOf" srcId="{23E19C76-8728-404F-9432-5D184AC0897A}" destId="{047A0F4D-B7EB-4A3F-8C6B-EBFA5084DA5E}" srcOrd="0" destOrd="0" presId="urn:microsoft.com/office/officeart/2005/8/layout/list1"/>
    <dgm:cxn modelId="{FC50DB70-CFFB-4AA7-9F8B-ECB614F84215}" type="presParOf" srcId="{23E19C76-8728-404F-9432-5D184AC0897A}" destId="{CBEF83B1-38FC-4A32-ABAF-012C79DCC52D}" srcOrd="1" destOrd="0" presId="urn:microsoft.com/office/officeart/2005/8/layout/list1"/>
    <dgm:cxn modelId="{FA5E8BA4-1AB8-4A05-83C9-81C7839913E7}" type="presParOf" srcId="{080B7F97-4A22-4FDA-9D5A-872E7F8E0D6C}" destId="{8DEC2BCD-57C9-4D10-A512-A47D32F6302D}" srcOrd="5" destOrd="0" presId="urn:microsoft.com/office/officeart/2005/8/layout/list1"/>
    <dgm:cxn modelId="{91590286-86BC-453F-AE31-3AC3EE8C1CE4}" type="presParOf" srcId="{080B7F97-4A22-4FDA-9D5A-872E7F8E0D6C}" destId="{7B4BE2C7-6A87-4798-978D-34541E9142FC}" srcOrd="6" destOrd="0" presId="urn:microsoft.com/office/officeart/2005/8/layout/list1"/>
    <dgm:cxn modelId="{10D99F16-680A-4E3F-8967-D8B415B40537}" type="presParOf" srcId="{080B7F97-4A22-4FDA-9D5A-872E7F8E0D6C}" destId="{2EA762A6-8634-49CE-A360-37E690318EB2}" srcOrd="7" destOrd="0" presId="urn:microsoft.com/office/officeart/2005/8/layout/list1"/>
    <dgm:cxn modelId="{AF82CEB0-7BA0-4E78-827E-B32C2CC33D22}" type="presParOf" srcId="{080B7F97-4A22-4FDA-9D5A-872E7F8E0D6C}" destId="{332A1119-785C-42DF-8A4B-B174AD1E87F0}" srcOrd="8" destOrd="0" presId="urn:microsoft.com/office/officeart/2005/8/layout/list1"/>
    <dgm:cxn modelId="{518C9028-4F2C-423F-93C8-C8FA1C5EDEEA}" type="presParOf" srcId="{332A1119-785C-42DF-8A4B-B174AD1E87F0}" destId="{D51D8F1D-A301-4EE5-9519-7D71EE397B86}" srcOrd="0" destOrd="0" presId="urn:microsoft.com/office/officeart/2005/8/layout/list1"/>
    <dgm:cxn modelId="{A5EE54CB-E405-4307-AB08-0E46CA3C5762}" type="presParOf" srcId="{332A1119-785C-42DF-8A4B-B174AD1E87F0}" destId="{2FB6F02A-9A5E-4261-82BE-49F62F2F9649}" srcOrd="1" destOrd="0" presId="urn:microsoft.com/office/officeart/2005/8/layout/list1"/>
    <dgm:cxn modelId="{30316675-D086-4D13-947C-F9F9220F7D95}" type="presParOf" srcId="{080B7F97-4A22-4FDA-9D5A-872E7F8E0D6C}" destId="{828CEB14-29B0-4D9F-ABB6-7C6F8974DB75}" srcOrd="9" destOrd="0" presId="urn:microsoft.com/office/officeart/2005/8/layout/list1"/>
    <dgm:cxn modelId="{FD51FDA6-D892-4591-8E66-EF48C3F01171}" type="presParOf" srcId="{080B7F97-4A22-4FDA-9D5A-872E7F8E0D6C}" destId="{FF21BC27-DC47-4DD2-8F7F-5C9172B1765B}"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D5FCE5-1453-48E6-86EE-3AE3E1EEAC26}">
      <dsp:nvSpPr>
        <dsp:cNvPr id="0" name=""/>
        <dsp:cNvSpPr/>
      </dsp:nvSpPr>
      <dsp:spPr>
        <a:xfrm>
          <a:off x="0" y="405195"/>
          <a:ext cx="9906000" cy="680400"/>
        </a:xfrm>
        <a:prstGeom prst="rect">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98D3D225-B570-4B8E-9547-19540477B46A}">
      <dsp:nvSpPr>
        <dsp:cNvPr id="0" name=""/>
        <dsp:cNvSpPr/>
      </dsp:nvSpPr>
      <dsp:spPr>
        <a:xfrm>
          <a:off x="495300" y="6675"/>
          <a:ext cx="6934200" cy="797040"/>
        </a:xfrm>
        <a:prstGeom prst="roundRect">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62096" tIns="0" rIns="262096" bIns="0" numCol="1" spcCol="1270" anchor="ctr" anchorCtr="0">
          <a:noAutofit/>
        </a:bodyPr>
        <a:lstStyle/>
        <a:p>
          <a:pPr marL="0" lvl="0" indent="0" algn="l" defTabSz="1200150">
            <a:lnSpc>
              <a:spcPct val="90000"/>
            </a:lnSpc>
            <a:spcBef>
              <a:spcPct val="0"/>
            </a:spcBef>
            <a:spcAft>
              <a:spcPct val="35000"/>
            </a:spcAft>
            <a:buNone/>
          </a:pPr>
          <a:r>
            <a:rPr lang="en-GB" sz="2700" kern="1200" dirty="0"/>
            <a:t>Precision:  0.4463840399002494</a:t>
          </a:r>
          <a:endParaRPr lang="en-US" sz="2700" kern="1200" dirty="0"/>
        </a:p>
      </dsp:txBody>
      <dsp:txXfrm>
        <a:off x="534208" y="45583"/>
        <a:ext cx="6856384" cy="719224"/>
      </dsp:txXfrm>
    </dsp:sp>
    <dsp:sp modelId="{7B4BE2C7-6A87-4798-978D-34541E9142FC}">
      <dsp:nvSpPr>
        <dsp:cNvPr id="0" name=""/>
        <dsp:cNvSpPr/>
      </dsp:nvSpPr>
      <dsp:spPr>
        <a:xfrm>
          <a:off x="0" y="1629915"/>
          <a:ext cx="9906000" cy="680400"/>
        </a:xfrm>
        <a:prstGeom prst="rect">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CBEF83B1-38FC-4A32-ABAF-012C79DCC52D}">
      <dsp:nvSpPr>
        <dsp:cNvPr id="0" name=""/>
        <dsp:cNvSpPr/>
      </dsp:nvSpPr>
      <dsp:spPr>
        <a:xfrm>
          <a:off x="495300" y="1231395"/>
          <a:ext cx="6934200" cy="797040"/>
        </a:xfrm>
        <a:prstGeom prst="roundRect">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62096" tIns="0" rIns="262096" bIns="0" numCol="1" spcCol="1270" anchor="ctr" anchorCtr="0">
          <a:noAutofit/>
        </a:bodyPr>
        <a:lstStyle/>
        <a:p>
          <a:pPr marL="0" lvl="0" indent="0" algn="l" defTabSz="1200150">
            <a:lnSpc>
              <a:spcPct val="90000"/>
            </a:lnSpc>
            <a:spcBef>
              <a:spcPct val="0"/>
            </a:spcBef>
            <a:spcAft>
              <a:spcPct val="35000"/>
            </a:spcAft>
            <a:buNone/>
          </a:pPr>
          <a:r>
            <a:rPr lang="en-GB" sz="2700" kern="1200"/>
            <a:t>Recall:  0.6644394951744618</a:t>
          </a:r>
          <a:endParaRPr lang="en-US" sz="2700" kern="1200"/>
        </a:p>
      </dsp:txBody>
      <dsp:txXfrm>
        <a:off x="534208" y="1270303"/>
        <a:ext cx="6856384" cy="719224"/>
      </dsp:txXfrm>
    </dsp:sp>
    <dsp:sp modelId="{FF21BC27-DC47-4DD2-8F7F-5C9172B1765B}">
      <dsp:nvSpPr>
        <dsp:cNvPr id="0" name=""/>
        <dsp:cNvSpPr/>
      </dsp:nvSpPr>
      <dsp:spPr>
        <a:xfrm>
          <a:off x="0" y="2854636"/>
          <a:ext cx="9906000" cy="680400"/>
        </a:xfrm>
        <a:prstGeom prst="rect">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2FB6F02A-9A5E-4261-82BE-49F62F2F9649}">
      <dsp:nvSpPr>
        <dsp:cNvPr id="0" name=""/>
        <dsp:cNvSpPr/>
      </dsp:nvSpPr>
      <dsp:spPr>
        <a:xfrm>
          <a:off x="495300" y="2456115"/>
          <a:ext cx="6934200" cy="797040"/>
        </a:xfrm>
        <a:prstGeom prst="roundRect">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62096" tIns="0" rIns="262096" bIns="0" numCol="1" spcCol="1270" anchor="ctr" anchorCtr="0">
          <a:noAutofit/>
        </a:bodyPr>
        <a:lstStyle/>
        <a:p>
          <a:pPr marL="0" lvl="0" indent="0" algn="l" defTabSz="1200150">
            <a:lnSpc>
              <a:spcPct val="90000"/>
            </a:lnSpc>
            <a:spcBef>
              <a:spcPct val="0"/>
            </a:spcBef>
            <a:spcAft>
              <a:spcPct val="35000"/>
            </a:spcAft>
            <a:buNone/>
          </a:pPr>
          <a:r>
            <a:rPr lang="en-GB" sz="2700" kern="1200"/>
            <a:t>F1 Score:  0.5340095465393795</a:t>
          </a:r>
          <a:endParaRPr lang="en-US" sz="2700" kern="1200"/>
        </a:p>
      </dsp:txBody>
      <dsp:txXfrm>
        <a:off x="534208" y="2495023"/>
        <a:ext cx="6856384" cy="71922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Διαφάνεια τίτλου">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l-GR"/>
              <a:t>Κάντε κλικ για να επεξεργαστείτε τον τίτλο υποδείγματος</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a:t>Κάντε κλικ για να επεξεργαστείτε τον υπότιτλο του υποδείγματος</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5/20/2024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Πανοραμική εικόνα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l-GR"/>
              <a:t>Κάντε κλικ για να επεξεργαστείτε τον τίτλο υποδείγματος</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l-GR"/>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48A87A34-81AB-432B-8DAE-1953F412C126}" type="datetimeFigureOut">
              <a:rPr lang="en-US" dirty="0"/>
              <a:t>5/20/2024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Τίτλος και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l-GR"/>
              <a:t>Κάντε κλικ για να επεξεργαστείτε τον τίτλο υποδείγματος</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48A87A34-81AB-432B-8DAE-1953F412C126}" type="datetimeFigureOut">
              <a:rPr lang="en-US" dirty="0"/>
              <a:t>5/20/2024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Εισαγωγικά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l-GR"/>
              <a:t>Κάντε κλικ για να επεξεργαστείτε τον τίτλο υποδείγματος</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48A87A34-81AB-432B-8DAE-1953F412C126}" type="datetimeFigureOut">
              <a:rPr lang="en-US" dirty="0"/>
              <a:t>5/20/2024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Κάρτα ονόματος">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l-GR"/>
              <a:t>Κάντε κλικ για να επεξεργαστείτε τον τίτλο υποδείγματος</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48A87A34-81AB-432B-8DAE-1953F412C126}" type="datetimeFigureOut">
              <a:rPr lang="en-US" dirty="0"/>
              <a:t>5/20/2024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στήλες">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l-GR"/>
              <a:t>Κάντε κλικ για να επεξεργαστείτε τον τίτλο υποδείγματος</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3" name="Date Placeholder 2"/>
          <p:cNvSpPr>
            <a:spLocks noGrp="1"/>
          </p:cNvSpPr>
          <p:nvPr>
            <p:ph type="dt" sz="half" idx="10"/>
          </p:nvPr>
        </p:nvSpPr>
        <p:spPr/>
        <p:txBody>
          <a:bodyPr/>
          <a:lstStyle/>
          <a:p>
            <a:fld id="{48A87A34-81AB-432B-8DAE-1953F412C126}" type="datetimeFigureOut">
              <a:rPr lang="en-US" dirty="0"/>
              <a:t>5/20/2024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Στήλη 3 εικόνων">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l-GR"/>
              <a:t>Κάντε κλικ για να επεξεργαστείτε τον τίτλο υποδείγματος</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l-GR"/>
              <a:t>Κάντε κλικ στο εικονίδιο για να προσθέσετε εικόνα</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l-GR"/>
              <a:t>Κάντε κλικ στο εικονίδιο για να προσθέσετε εικόνα</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l-GR"/>
              <a:t>Κάντε κλικ στο εικονίδιο για να προσθέσετε εικόνα</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3" name="Date Placeholder 2"/>
          <p:cNvSpPr>
            <a:spLocks noGrp="1"/>
          </p:cNvSpPr>
          <p:nvPr>
            <p:ph type="dt" sz="half" idx="10"/>
          </p:nvPr>
        </p:nvSpPr>
        <p:spPr/>
        <p:txBody>
          <a:bodyPr/>
          <a:lstStyle/>
          <a:p>
            <a:fld id="{48A87A34-81AB-432B-8DAE-1953F412C126}" type="datetimeFigureOut">
              <a:rPr lang="en-US" dirty="0"/>
              <a:t>5/20/2024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p:txBody>
          <a:bodyPr vert="eaVert" ancho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48A87A34-81AB-432B-8DAE-1953F412C126}" type="datetimeFigureOut">
              <a:rPr lang="en-US" dirty="0"/>
              <a:t>5/20/2024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Content Placeholder 3"/>
          <p:cNvSpPr>
            <a:spLocks noGrp="1"/>
          </p:cNvSpPr>
          <p:nvPr>
            <p:ph sz="half" idx="2"/>
          </p:nvPr>
        </p:nvSpPr>
        <p:spPr>
          <a:xfrm>
            <a:off x="1141410" y="3073397"/>
            <a:ext cx="4878391" cy="2717801"/>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Content Placeholder 5"/>
          <p:cNvSpPr>
            <a:spLocks noGrp="1"/>
          </p:cNvSpPr>
          <p:nvPr>
            <p:ph sz="quarter" idx="4"/>
          </p:nvPr>
        </p:nvSpPr>
        <p:spPr>
          <a:xfrm>
            <a:off x="6172200" y="3073397"/>
            <a:ext cx="4875210" cy="2717801"/>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48A87A34-81AB-432B-8DAE-1953F412C126}" type="datetimeFigureOut">
              <a:rPr lang="en-US" dirty="0"/>
              <a:t>5/20/2024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l-GR"/>
              <a:t>Κάντε κλικ για να επεξεργαστείτε τον τίτλο υποδείγματος</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l-GR"/>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48A87A34-81AB-432B-8DAE-1953F412C126}" type="datetimeFigureOut">
              <a:rPr lang="en-US" dirty="0"/>
              <a:t>5/20/2024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5/20/2024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CC6F46E-B147-E84A-873B-F8D95F67EF85}"/>
              </a:ext>
            </a:extLst>
          </p:cNvPr>
          <p:cNvSpPr>
            <a:spLocks noGrp="1"/>
          </p:cNvSpPr>
          <p:nvPr>
            <p:ph type="ctrTitle"/>
          </p:nvPr>
        </p:nvSpPr>
        <p:spPr>
          <a:xfrm>
            <a:off x="1876424" y="983646"/>
            <a:ext cx="8791575" cy="1233107"/>
          </a:xfrm>
        </p:spPr>
        <p:txBody>
          <a:bodyPr>
            <a:normAutofit/>
          </a:bodyPr>
          <a:lstStyle/>
          <a:p>
            <a:r>
              <a:rPr lang="en-US" sz="3200" u="sng" dirty="0">
                <a:solidFill>
                  <a:schemeClr val="tx1">
                    <a:lumMod val="85000"/>
                  </a:schemeClr>
                </a:solidFill>
                <a:latin typeface="Calibri" panose="020F0502020204030204" pitchFamily="34" charset="0"/>
                <a:ea typeface="Calibri" panose="020F0502020204030204" pitchFamily="34" charset="0"/>
                <a:cs typeface="Calibri" panose="020F0502020204030204" pitchFamily="34" charset="0"/>
              </a:rPr>
              <a:t>Time series unsupervised anomaly detection for server data</a:t>
            </a:r>
            <a:endParaRPr lang="el-GR" sz="3200" u="sng" dirty="0">
              <a:solidFill>
                <a:schemeClr val="tx1">
                  <a:lumMod val="8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3" name="Υπότιτλος 2">
            <a:extLst>
              <a:ext uri="{FF2B5EF4-FFF2-40B4-BE49-F238E27FC236}">
                <a16:creationId xmlns:a16="http://schemas.microsoft.com/office/drawing/2014/main" id="{7C65D9D8-B664-5EB2-8FE5-78FFB311EEFA}"/>
              </a:ext>
            </a:extLst>
          </p:cNvPr>
          <p:cNvSpPr>
            <a:spLocks noGrp="1"/>
          </p:cNvSpPr>
          <p:nvPr>
            <p:ph type="subTitle" idx="1"/>
          </p:nvPr>
        </p:nvSpPr>
        <p:spPr>
          <a:xfrm>
            <a:off x="1876423" y="3429000"/>
            <a:ext cx="8791575" cy="1655762"/>
          </a:xfrm>
        </p:spPr>
        <p:txBody>
          <a:bodyPr/>
          <a:lstStyle/>
          <a:p>
            <a:pPr marL="342900" indent="-342900">
              <a:buFont typeface="Wingdings" panose="05000000000000000000" pitchFamily="2" charset="2"/>
              <a:buChar char="ü"/>
            </a:pPr>
            <a:r>
              <a:rPr lang="el-GR" dirty="0">
                <a:solidFill>
                  <a:schemeClr val="accent2">
                    <a:lumMod val="60000"/>
                    <a:lumOff val="40000"/>
                  </a:schemeClr>
                </a:solidFill>
                <a:latin typeface="Calibri" panose="020F0502020204030204" pitchFamily="34" charset="0"/>
                <a:ea typeface="Calibri" panose="020F0502020204030204" pitchFamily="34" charset="0"/>
                <a:cs typeface="Calibri" panose="020F0502020204030204" pitchFamily="34" charset="0"/>
              </a:rPr>
              <a:t>ΔΗΜΗΤΡΙΟΣ ΤΣΑΜΠΡΑΣ, 1072467</a:t>
            </a:r>
          </a:p>
          <a:p>
            <a:pPr marL="342900" indent="-342900">
              <a:buFont typeface="Wingdings" panose="05000000000000000000" pitchFamily="2" charset="2"/>
              <a:buChar char="ü"/>
            </a:pPr>
            <a:r>
              <a:rPr lang="el-GR" dirty="0">
                <a:solidFill>
                  <a:schemeClr val="accent2">
                    <a:lumMod val="60000"/>
                    <a:lumOff val="40000"/>
                  </a:schemeClr>
                </a:solidFill>
                <a:latin typeface="Calibri" panose="020F0502020204030204" pitchFamily="34" charset="0"/>
                <a:ea typeface="Calibri" panose="020F0502020204030204" pitchFamily="34" charset="0"/>
                <a:cs typeface="Calibri" panose="020F0502020204030204" pitchFamily="34" charset="0"/>
              </a:rPr>
              <a:t>Αθανασιοσ-ανδρεασ τσουλησ, 1084591</a:t>
            </a:r>
          </a:p>
        </p:txBody>
      </p:sp>
    </p:spTree>
    <p:extLst>
      <p:ext uri="{BB962C8B-B14F-4D97-AF65-F5344CB8AC3E}">
        <p14:creationId xmlns:p14="http://schemas.microsoft.com/office/powerpoint/2010/main" val="4144659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58B43-C119-DF9F-0B5F-13DD0BB8CE90}"/>
              </a:ext>
            </a:extLst>
          </p:cNvPr>
          <p:cNvSpPr>
            <a:spLocks noGrp="1"/>
          </p:cNvSpPr>
          <p:nvPr>
            <p:ph type="title"/>
          </p:nvPr>
        </p:nvSpPr>
        <p:spPr/>
        <p:txBody>
          <a:bodyPr/>
          <a:lstStyle/>
          <a:p>
            <a:r>
              <a:rPr lang="el-GR" u="sng" dirty="0"/>
              <a:t>ΕΚΠΑΙΔΕΥΣΗ ΤΟΥ ΜΟΝΤΕΛΟΥ</a:t>
            </a:r>
            <a:r>
              <a:rPr lang="en-US" u="sng" dirty="0"/>
              <a:t> V0.3</a:t>
            </a:r>
            <a:endParaRPr lang="el-GR" dirty="0"/>
          </a:p>
        </p:txBody>
      </p:sp>
      <p:pic>
        <p:nvPicPr>
          <p:cNvPr id="4" name="Content Placeholder 3">
            <a:extLst>
              <a:ext uri="{FF2B5EF4-FFF2-40B4-BE49-F238E27FC236}">
                <a16:creationId xmlns:a16="http://schemas.microsoft.com/office/drawing/2014/main" id="{C9A90D39-E54A-887B-CECB-7333156552FB}"/>
              </a:ext>
            </a:extLst>
          </p:cNvPr>
          <p:cNvPicPr>
            <a:picLocks noGrp="1" noChangeAspect="1"/>
          </p:cNvPicPr>
          <p:nvPr>
            <p:ph idx="1"/>
          </p:nvPr>
        </p:nvPicPr>
        <p:blipFill>
          <a:blip r:embed="rId2"/>
          <a:stretch>
            <a:fillRect/>
          </a:stretch>
        </p:blipFill>
        <p:spPr>
          <a:xfrm>
            <a:off x="3188539" y="1880672"/>
            <a:ext cx="5811745" cy="4358810"/>
          </a:xfrm>
          <a:prstGeom prst="rect">
            <a:avLst/>
          </a:prstGeom>
        </p:spPr>
      </p:pic>
    </p:spTree>
    <p:extLst>
      <p:ext uri="{BB962C8B-B14F-4D97-AF65-F5344CB8AC3E}">
        <p14:creationId xmlns:p14="http://schemas.microsoft.com/office/powerpoint/2010/main" val="55189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4FC66-9B0B-632A-D60E-A83C5B223467}"/>
              </a:ext>
            </a:extLst>
          </p:cNvPr>
          <p:cNvSpPr>
            <a:spLocks noGrp="1"/>
          </p:cNvSpPr>
          <p:nvPr>
            <p:ph type="title"/>
          </p:nvPr>
        </p:nvSpPr>
        <p:spPr/>
        <p:txBody>
          <a:bodyPr/>
          <a:lstStyle/>
          <a:p>
            <a:r>
              <a:rPr lang="en-GB" u="sng" dirty="0"/>
              <a:t>PREDICTIONS</a:t>
            </a:r>
            <a:r>
              <a:rPr lang="en-US" u="sng" dirty="0"/>
              <a:t> V0.1</a:t>
            </a:r>
            <a:endParaRPr lang="el-GR" dirty="0"/>
          </a:p>
        </p:txBody>
      </p:sp>
      <p:sp>
        <p:nvSpPr>
          <p:cNvPr id="3" name="Content Placeholder 2">
            <a:extLst>
              <a:ext uri="{FF2B5EF4-FFF2-40B4-BE49-F238E27FC236}">
                <a16:creationId xmlns:a16="http://schemas.microsoft.com/office/drawing/2014/main" id="{A8A8C58F-7AFB-6A48-AED7-3C762EBEA2E1}"/>
              </a:ext>
            </a:extLst>
          </p:cNvPr>
          <p:cNvSpPr>
            <a:spLocks noGrp="1"/>
          </p:cNvSpPr>
          <p:nvPr>
            <p:ph idx="1"/>
          </p:nvPr>
        </p:nvSpPr>
        <p:spPr/>
        <p:txBody>
          <a:bodyPr>
            <a:normAutofit fontScale="92500" lnSpcReduction="10000"/>
          </a:bodyPr>
          <a:lstStyle/>
          <a:p>
            <a:r>
              <a:rPr lang="el-GR" dirty="0"/>
              <a:t>Η διαδικασία προφανώς </a:t>
            </a:r>
            <a:r>
              <a:rPr lang="el-GR" b="1" dirty="0"/>
              <a:t>δεν</a:t>
            </a:r>
            <a:r>
              <a:rPr lang="el-GR" dirty="0"/>
              <a:t> είναι </a:t>
            </a:r>
            <a:r>
              <a:rPr lang="en-GB" dirty="0"/>
              <a:t>lossless</a:t>
            </a:r>
            <a:r>
              <a:rPr lang="el-GR" dirty="0"/>
              <a:t> και η ανοικοδόμηση της εισόδου στην έξοδο </a:t>
            </a:r>
            <a:r>
              <a:rPr lang="el-GR" b="1" dirty="0"/>
              <a:t>διαφέρει</a:t>
            </a:r>
            <a:r>
              <a:rPr lang="el-GR" dirty="0"/>
              <a:t> ελαφρώς</a:t>
            </a:r>
            <a:r>
              <a:rPr lang="en-GB" dirty="0"/>
              <a:t>!</a:t>
            </a:r>
          </a:p>
          <a:p>
            <a:r>
              <a:rPr lang="el-GR" dirty="0"/>
              <a:t>Στο ήδη εκπαιδευμένο μοντέλο, εισάγοντας τα δεδομένα εκπαίδευσης (</a:t>
            </a:r>
            <a:r>
              <a:rPr lang="en-GB" dirty="0"/>
              <a:t>training data)</a:t>
            </a:r>
            <a:r>
              <a:rPr lang="el-GR" dirty="0"/>
              <a:t> παίρνουμε σφάλματα</a:t>
            </a:r>
            <a:r>
              <a:rPr lang="en-GB" dirty="0"/>
              <a:t> (mae loss – train)</a:t>
            </a:r>
            <a:r>
              <a:rPr lang="el-GR" dirty="0"/>
              <a:t>.</a:t>
            </a:r>
          </a:p>
          <a:p>
            <a:r>
              <a:rPr lang="el-GR" dirty="0"/>
              <a:t>Τα σφάλματα είναι αποτέλεσμα της κωδικοποίησης και αποκωδικοποίησης που γίνεται στα δεδομένα.</a:t>
            </a:r>
          </a:p>
          <a:p>
            <a:r>
              <a:rPr lang="el-GR" dirty="0"/>
              <a:t>Το μοντέλο πρέπει να θεωρήσει αυτά τα σφάλματα ως «αποδεκτά» καθώς αποτελούν στοιχείο της μη ανώμαλης εισόδου.</a:t>
            </a:r>
          </a:p>
        </p:txBody>
      </p:sp>
    </p:spTree>
    <p:extLst>
      <p:ext uri="{BB962C8B-B14F-4D97-AF65-F5344CB8AC3E}">
        <p14:creationId xmlns:p14="http://schemas.microsoft.com/office/powerpoint/2010/main" val="402714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14A9F-1146-EB12-BBCA-8CAE865CCCE0}"/>
              </a:ext>
            </a:extLst>
          </p:cNvPr>
          <p:cNvSpPr>
            <a:spLocks noGrp="1"/>
          </p:cNvSpPr>
          <p:nvPr>
            <p:ph type="title"/>
          </p:nvPr>
        </p:nvSpPr>
        <p:spPr/>
        <p:txBody>
          <a:bodyPr/>
          <a:lstStyle/>
          <a:p>
            <a:r>
              <a:rPr lang="en-GB" u="sng" dirty="0"/>
              <a:t>PREDICTIONS</a:t>
            </a:r>
            <a:r>
              <a:rPr lang="en-US" u="sng" dirty="0"/>
              <a:t> V0.</a:t>
            </a:r>
            <a:r>
              <a:rPr lang="el-GR" u="sng" dirty="0"/>
              <a:t>2</a:t>
            </a:r>
            <a:endParaRPr lang="el-GR" dirty="0"/>
          </a:p>
        </p:txBody>
      </p:sp>
      <p:pic>
        <p:nvPicPr>
          <p:cNvPr id="4" name="Content Placeholder 3" descr="A graph of a train loss&#10;&#10;Description automatically generated">
            <a:extLst>
              <a:ext uri="{FF2B5EF4-FFF2-40B4-BE49-F238E27FC236}">
                <a16:creationId xmlns:a16="http://schemas.microsoft.com/office/drawing/2014/main" id="{E146D0C2-02D0-41D5-0D88-AAF7375D56F3}"/>
              </a:ext>
            </a:extLst>
          </p:cNvPr>
          <p:cNvPicPr>
            <a:picLocks noGrp="1" noChangeAspect="1"/>
          </p:cNvPicPr>
          <p:nvPr>
            <p:ph idx="1"/>
          </p:nvPr>
        </p:nvPicPr>
        <p:blipFill>
          <a:blip r:embed="rId2"/>
          <a:stretch>
            <a:fillRect/>
          </a:stretch>
        </p:blipFill>
        <p:spPr>
          <a:xfrm>
            <a:off x="3267431" y="1849834"/>
            <a:ext cx="5657137" cy="4242853"/>
          </a:xfrm>
          <a:prstGeom prst="rect">
            <a:avLst/>
          </a:prstGeom>
        </p:spPr>
      </p:pic>
    </p:spTree>
    <p:extLst>
      <p:ext uri="{BB962C8B-B14F-4D97-AF65-F5344CB8AC3E}">
        <p14:creationId xmlns:p14="http://schemas.microsoft.com/office/powerpoint/2010/main" val="3519605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EE2E8-A4F8-FEB5-40B8-385818766DE5}"/>
              </a:ext>
            </a:extLst>
          </p:cNvPr>
          <p:cNvSpPr>
            <a:spLocks noGrp="1"/>
          </p:cNvSpPr>
          <p:nvPr>
            <p:ph type="title"/>
          </p:nvPr>
        </p:nvSpPr>
        <p:spPr/>
        <p:txBody>
          <a:bodyPr/>
          <a:lstStyle/>
          <a:p>
            <a:r>
              <a:rPr lang="en-GB" u="sng" dirty="0"/>
              <a:t>PREDICTIONS</a:t>
            </a:r>
            <a:r>
              <a:rPr lang="en-US" u="sng" dirty="0"/>
              <a:t> V0.</a:t>
            </a:r>
            <a:r>
              <a:rPr lang="en-GB" u="sng" dirty="0"/>
              <a:t>3</a:t>
            </a:r>
            <a:r>
              <a:rPr lang="el-GR" dirty="0"/>
              <a:t> </a:t>
            </a:r>
            <a:r>
              <a:rPr lang="en-GB" sz="2000" dirty="0">
                <a:solidFill>
                  <a:schemeClr val="tx1">
                    <a:lumMod val="75000"/>
                  </a:schemeClr>
                </a:solidFill>
              </a:rPr>
              <a:t>var1</a:t>
            </a:r>
            <a:endParaRPr lang="el-GR" dirty="0">
              <a:solidFill>
                <a:schemeClr val="tx1">
                  <a:lumMod val="75000"/>
                </a:schemeClr>
              </a:solidFill>
            </a:endParaRPr>
          </a:p>
        </p:txBody>
      </p:sp>
      <p:pic>
        <p:nvPicPr>
          <p:cNvPr id="4" name="Content Placeholder 3">
            <a:extLst>
              <a:ext uri="{FF2B5EF4-FFF2-40B4-BE49-F238E27FC236}">
                <a16:creationId xmlns:a16="http://schemas.microsoft.com/office/drawing/2014/main" id="{5CCC0C6D-4750-FE79-5A51-5F1C05F885A7}"/>
              </a:ext>
            </a:extLst>
          </p:cNvPr>
          <p:cNvPicPr>
            <a:picLocks noGrp="1" noChangeAspect="1"/>
          </p:cNvPicPr>
          <p:nvPr>
            <p:ph idx="1"/>
          </p:nvPr>
        </p:nvPicPr>
        <p:blipFill>
          <a:blip r:embed="rId2"/>
          <a:stretch>
            <a:fillRect/>
          </a:stretch>
        </p:blipFill>
        <p:spPr>
          <a:xfrm>
            <a:off x="1571210" y="1716281"/>
            <a:ext cx="9046404" cy="4523201"/>
          </a:xfrm>
          <a:prstGeom prst="rect">
            <a:avLst/>
          </a:prstGeom>
        </p:spPr>
      </p:pic>
    </p:spTree>
    <p:extLst>
      <p:ext uri="{BB962C8B-B14F-4D97-AF65-F5344CB8AC3E}">
        <p14:creationId xmlns:p14="http://schemas.microsoft.com/office/powerpoint/2010/main" val="3539797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CC7BB-2257-8E8E-1712-3C15FC952CDE}"/>
              </a:ext>
            </a:extLst>
          </p:cNvPr>
          <p:cNvSpPr>
            <a:spLocks noGrp="1"/>
          </p:cNvSpPr>
          <p:nvPr>
            <p:ph type="title"/>
          </p:nvPr>
        </p:nvSpPr>
        <p:spPr/>
        <p:txBody>
          <a:bodyPr/>
          <a:lstStyle/>
          <a:p>
            <a:r>
              <a:rPr lang="el-GR" u="sng" dirty="0" err="1"/>
              <a:t>Ανιχνευση</a:t>
            </a:r>
            <a:r>
              <a:rPr lang="el-GR" u="sng" dirty="0"/>
              <a:t> </a:t>
            </a:r>
            <a:r>
              <a:rPr lang="el-GR" u="sng" dirty="0" err="1"/>
              <a:t>ανωμαλιων</a:t>
            </a:r>
            <a:r>
              <a:rPr lang="el-GR" u="sng" dirty="0"/>
              <a:t> </a:t>
            </a:r>
            <a:r>
              <a:rPr lang="en-US" u="sng" dirty="0"/>
              <a:t>V0.</a:t>
            </a:r>
            <a:r>
              <a:rPr lang="el-GR" u="sng" dirty="0"/>
              <a:t>1</a:t>
            </a:r>
            <a:endParaRPr lang="el-GR" dirty="0"/>
          </a:p>
        </p:txBody>
      </p:sp>
      <p:sp>
        <p:nvSpPr>
          <p:cNvPr id="3" name="Content Placeholder 2">
            <a:extLst>
              <a:ext uri="{FF2B5EF4-FFF2-40B4-BE49-F238E27FC236}">
                <a16:creationId xmlns:a16="http://schemas.microsoft.com/office/drawing/2014/main" id="{124E658F-894D-AA6C-1E17-92285790F081}"/>
              </a:ext>
            </a:extLst>
          </p:cNvPr>
          <p:cNvSpPr>
            <a:spLocks noGrp="1"/>
          </p:cNvSpPr>
          <p:nvPr>
            <p:ph idx="1"/>
          </p:nvPr>
        </p:nvSpPr>
        <p:spPr>
          <a:xfrm>
            <a:off x="1141412" y="2249486"/>
            <a:ext cx="9905999" cy="3989995"/>
          </a:xfrm>
        </p:spPr>
        <p:txBody>
          <a:bodyPr>
            <a:normAutofit fontScale="92500"/>
          </a:bodyPr>
          <a:lstStyle/>
          <a:p>
            <a:r>
              <a:rPr lang="el-GR" dirty="0"/>
              <a:t>Στο σύνολο </a:t>
            </a:r>
            <a:r>
              <a:rPr lang="en-GB" dirty="0"/>
              <a:t>test data, </a:t>
            </a:r>
            <a:r>
              <a:rPr lang="el-GR" dirty="0"/>
              <a:t>υπάρχουν ανωμαλίες.</a:t>
            </a:r>
          </a:p>
          <a:p>
            <a:r>
              <a:rPr lang="el-GR" dirty="0"/>
              <a:t>Στο ήδη εκπαιδευμένο μοντέλο, εισάγοντας τα δεδομένα αξιολόγησης αυτή τη φορά (</a:t>
            </a:r>
            <a:r>
              <a:rPr lang="en-GB" dirty="0"/>
              <a:t>test data)</a:t>
            </a:r>
            <a:r>
              <a:rPr lang="el-GR" dirty="0"/>
              <a:t> παίρνουμε</a:t>
            </a:r>
            <a:r>
              <a:rPr lang="en-GB" dirty="0"/>
              <a:t> </a:t>
            </a:r>
            <a:r>
              <a:rPr lang="el-GR" dirty="0"/>
              <a:t>επίσης σφάλματα</a:t>
            </a:r>
            <a:r>
              <a:rPr lang="en-GB" dirty="0"/>
              <a:t> (mae loss – test)</a:t>
            </a:r>
            <a:r>
              <a:rPr lang="el-GR" dirty="0"/>
              <a:t>.</a:t>
            </a:r>
          </a:p>
          <a:p>
            <a:r>
              <a:rPr lang="el-GR" dirty="0"/>
              <a:t>Τα σφάλματα του </a:t>
            </a:r>
            <a:r>
              <a:rPr lang="en-GB" dirty="0"/>
              <a:t>test data</a:t>
            </a:r>
            <a:r>
              <a:rPr lang="el-GR" dirty="0"/>
              <a:t>, </a:t>
            </a:r>
          </a:p>
          <a:p>
            <a:pPr lvl="1"/>
            <a:r>
              <a:rPr lang="el-GR" dirty="0"/>
              <a:t>στα φυσιολογικά </a:t>
            </a:r>
            <a:r>
              <a:rPr lang="en-GB" dirty="0"/>
              <a:t>samples, </a:t>
            </a:r>
            <a:r>
              <a:rPr lang="el-GR" dirty="0"/>
              <a:t>θα μοιάζουν με αυτά του </a:t>
            </a:r>
            <a:r>
              <a:rPr lang="en-GB" dirty="0"/>
              <a:t>train.</a:t>
            </a:r>
            <a:endParaRPr lang="el-GR" dirty="0"/>
          </a:p>
          <a:p>
            <a:pPr lvl="1"/>
            <a:r>
              <a:rPr lang="el-GR" dirty="0"/>
              <a:t>στα </a:t>
            </a:r>
            <a:r>
              <a:rPr lang="en-GB" dirty="0"/>
              <a:t>anomalous samples, </a:t>
            </a:r>
            <a:r>
              <a:rPr lang="el-GR" dirty="0"/>
              <a:t>θα παρεκκλίνουν.</a:t>
            </a:r>
            <a:endParaRPr lang="en-GB" dirty="0"/>
          </a:p>
          <a:p>
            <a:pPr marL="457200" lvl="1" indent="0">
              <a:buNone/>
            </a:pPr>
            <a:endParaRPr lang="en-GB" dirty="0"/>
          </a:p>
          <a:p>
            <a:pPr marL="0" indent="0">
              <a:buNone/>
            </a:pPr>
            <a:r>
              <a:rPr lang="el-GR" dirty="0"/>
              <a:t>Θεωρούμε ένα </a:t>
            </a:r>
            <a:r>
              <a:rPr lang="en-GB" b="1" dirty="0">
                <a:solidFill>
                  <a:schemeClr val="accent6">
                    <a:lumMod val="60000"/>
                    <a:lumOff val="40000"/>
                  </a:schemeClr>
                </a:solidFill>
              </a:rPr>
              <a:t>threshold</a:t>
            </a:r>
            <a:r>
              <a:rPr lang="en-GB" dirty="0"/>
              <a:t> </a:t>
            </a:r>
            <a:r>
              <a:rPr lang="el-GR" dirty="0"/>
              <a:t>στα</a:t>
            </a:r>
            <a:r>
              <a:rPr lang="en-GB" dirty="0"/>
              <a:t> MAE losses </a:t>
            </a:r>
            <a:r>
              <a:rPr lang="el-GR" dirty="0"/>
              <a:t>για το τί θα λαμβάνεται ως </a:t>
            </a:r>
            <a:r>
              <a:rPr lang="en-GB" dirty="0"/>
              <a:t>anomaly.</a:t>
            </a:r>
            <a:endParaRPr lang="el-GR" dirty="0"/>
          </a:p>
        </p:txBody>
      </p:sp>
    </p:spTree>
    <p:extLst>
      <p:ext uri="{BB962C8B-B14F-4D97-AF65-F5344CB8AC3E}">
        <p14:creationId xmlns:p14="http://schemas.microsoft.com/office/powerpoint/2010/main" val="508712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D381A-2F16-9884-E87F-7B0110419947}"/>
              </a:ext>
            </a:extLst>
          </p:cNvPr>
          <p:cNvSpPr>
            <a:spLocks noGrp="1"/>
          </p:cNvSpPr>
          <p:nvPr>
            <p:ph type="title"/>
          </p:nvPr>
        </p:nvSpPr>
        <p:spPr/>
        <p:txBody>
          <a:bodyPr/>
          <a:lstStyle/>
          <a:p>
            <a:r>
              <a:rPr lang="el-GR" u="sng" dirty="0" err="1"/>
              <a:t>Ανιχνευση</a:t>
            </a:r>
            <a:r>
              <a:rPr lang="el-GR" u="sng" dirty="0"/>
              <a:t> </a:t>
            </a:r>
            <a:r>
              <a:rPr lang="el-GR" u="sng" dirty="0" err="1"/>
              <a:t>ανωμαλιων</a:t>
            </a:r>
            <a:r>
              <a:rPr lang="el-GR" u="sng" dirty="0"/>
              <a:t> </a:t>
            </a:r>
            <a:r>
              <a:rPr lang="en-US" u="sng" dirty="0"/>
              <a:t>V0.</a:t>
            </a:r>
            <a:r>
              <a:rPr lang="en-GB" u="sng" dirty="0"/>
              <a:t>2</a:t>
            </a:r>
            <a:endParaRPr lang="el-GR" dirty="0"/>
          </a:p>
        </p:txBody>
      </p:sp>
      <p:pic>
        <p:nvPicPr>
          <p:cNvPr id="5" name="Content Placeholder 4">
            <a:extLst>
              <a:ext uri="{FF2B5EF4-FFF2-40B4-BE49-F238E27FC236}">
                <a16:creationId xmlns:a16="http://schemas.microsoft.com/office/drawing/2014/main" id="{406C04CD-354A-1FFD-EB82-45B72B64CADC}"/>
              </a:ext>
            </a:extLst>
          </p:cNvPr>
          <p:cNvPicPr>
            <a:picLocks noGrp="1" noChangeAspect="1"/>
          </p:cNvPicPr>
          <p:nvPr>
            <p:ph sz="half" idx="1"/>
          </p:nvPr>
        </p:nvPicPr>
        <p:blipFill>
          <a:blip r:embed="rId2"/>
          <a:stretch>
            <a:fillRect/>
          </a:stretch>
        </p:blipFill>
        <p:spPr>
          <a:xfrm>
            <a:off x="622730" y="2026249"/>
            <a:ext cx="5367126" cy="3480029"/>
          </a:xfrm>
          <a:prstGeom prst="rect">
            <a:avLst/>
          </a:prstGeom>
        </p:spPr>
      </p:pic>
      <p:pic>
        <p:nvPicPr>
          <p:cNvPr id="6" name="Content Placeholder 5">
            <a:extLst>
              <a:ext uri="{FF2B5EF4-FFF2-40B4-BE49-F238E27FC236}">
                <a16:creationId xmlns:a16="http://schemas.microsoft.com/office/drawing/2014/main" id="{012F21A5-F57B-0070-4458-7D8AA88CCBF1}"/>
              </a:ext>
            </a:extLst>
          </p:cNvPr>
          <p:cNvPicPr>
            <a:picLocks noGrp="1" noChangeAspect="1"/>
          </p:cNvPicPr>
          <p:nvPr>
            <p:ph sz="half" idx="2"/>
          </p:nvPr>
        </p:nvPicPr>
        <p:blipFill>
          <a:blip r:embed="rId3"/>
          <a:stretch>
            <a:fillRect/>
          </a:stretch>
        </p:blipFill>
        <p:spPr>
          <a:xfrm>
            <a:off x="6096000" y="2026249"/>
            <a:ext cx="5549788" cy="4162342"/>
          </a:xfrm>
          <a:prstGeom prst="rect">
            <a:avLst/>
          </a:prstGeom>
        </p:spPr>
      </p:pic>
    </p:spTree>
    <p:extLst>
      <p:ext uri="{BB962C8B-B14F-4D97-AF65-F5344CB8AC3E}">
        <p14:creationId xmlns:p14="http://schemas.microsoft.com/office/powerpoint/2010/main" val="1000072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481DCF64-9FD8-ED5A-F9CD-C332B2548EC5}"/>
              </a:ext>
            </a:extLst>
          </p:cNvPr>
          <p:cNvSpPr>
            <a:spLocks noGrp="1"/>
          </p:cNvSpPr>
          <p:nvPr>
            <p:ph type="title"/>
          </p:nvPr>
        </p:nvSpPr>
        <p:spPr/>
        <p:txBody>
          <a:bodyPr/>
          <a:lstStyle/>
          <a:p>
            <a:r>
              <a:rPr lang="el-GR" u="sng" dirty="0" err="1"/>
              <a:t>Μετρικεσ</a:t>
            </a:r>
            <a:r>
              <a:rPr lang="el-GR" u="sng" dirty="0"/>
              <a:t> </a:t>
            </a:r>
            <a:r>
              <a:rPr lang="en-US" u="sng" dirty="0"/>
              <a:t>V0.1 - PRECISION</a:t>
            </a:r>
            <a:endParaRPr lang="el-GR" u="sng" dirty="0"/>
          </a:p>
        </p:txBody>
      </p:sp>
      <mc:AlternateContent xmlns:mc="http://schemas.openxmlformats.org/markup-compatibility/2006" xmlns:a14="http://schemas.microsoft.com/office/drawing/2010/main">
        <mc:Choice Requires="a14">
          <p:sp>
            <p:nvSpPr>
              <p:cNvPr id="3" name="Θέση περιεχομένου 2">
                <a:extLst>
                  <a:ext uri="{FF2B5EF4-FFF2-40B4-BE49-F238E27FC236}">
                    <a16:creationId xmlns:a16="http://schemas.microsoft.com/office/drawing/2014/main" id="{D1C0C461-1B51-7FEC-96F6-FF4B1502CD19}"/>
                  </a:ext>
                </a:extLst>
              </p:cNvPr>
              <p:cNvSpPr>
                <a:spLocks noGrp="1"/>
              </p:cNvSpPr>
              <p:nvPr>
                <p:ph idx="1"/>
              </p:nvPr>
            </p:nvSpPr>
            <p:spPr>
              <a:xfrm>
                <a:off x="1141412" y="2097088"/>
                <a:ext cx="9905999" cy="4142393"/>
              </a:xfrm>
            </p:spPr>
            <p:txBody>
              <a:bodyPr>
                <a:normAutofit fontScale="92500" lnSpcReduction="20000"/>
              </a:bodyPr>
              <a:lstStyle/>
              <a:p>
                <a:r>
                  <a:rPr lang="el-GR" sz="1700" kern="100" dirty="0">
                    <a:effectLst/>
                    <a:latin typeface="Calibri" panose="020F0502020204030204" pitchFamily="34" charset="0"/>
                    <a:ea typeface="Calibri" panose="020F0502020204030204" pitchFamily="34" charset="0"/>
                    <a:cs typeface="Times New Roman" panose="02020603050405020304" pitchFamily="18" charset="0"/>
                  </a:rPr>
                  <a:t>Για την αξιολόγηση των μοντέλων μηχανικής μάθησης και ειδικότερα των μοντέλων ταξινόμησης, χρησιμοποιούμε μετρικές όπως το </a:t>
                </a:r>
                <a:r>
                  <a:rPr lang="en-GB" sz="1700" b="1" kern="100" dirty="0">
                    <a:effectLst/>
                    <a:latin typeface="Calibri" panose="020F0502020204030204" pitchFamily="34" charset="0"/>
                    <a:ea typeface="Calibri" panose="020F0502020204030204" pitchFamily="34" charset="0"/>
                    <a:cs typeface="Times New Roman" panose="02020603050405020304" pitchFamily="18" charset="0"/>
                  </a:rPr>
                  <a:t>Precision</a:t>
                </a:r>
                <a:r>
                  <a:rPr lang="el-GR" sz="17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700" b="1" kern="100" dirty="0">
                    <a:effectLst/>
                    <a:latin typeface="Calibri" panose="020F0502020204030204" pitchFamily="34" charset="0"/>
                    <a:ea typeface="Calibri" panose="020F0502020204030204" pitchFamily="34" charset="0"/>
                    <a:cs typeface="Times New Roman" panose="02020603050405020304" pitchFamily="18" charset="0"/>
                  </a:rPr>
                  <a:t>Recall</a:t>
                </a:r>
                <a:r>
                  <a:rPr lang="el-GR" sz="17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700" b="1" kern="100" dirty="0">
                    <a:effectLst/>
                    <a:latin typeface="Calibri" panose="020F0502020204030204" pitchFamily="34" charset="0"/>
                    <a:ea typeface="Calibri" panose="020F0502020204030204" pitchFamily="34" charset="0"/>
                    <a:cs typeface="Times New Roman" panose="02020603050405020304" pitchFamily="18" charset="0"/>
                  </a:rPr>
                  <a:t>F</a:t>
                </a:r>
                <a:r>
                  <a:rPr lang="el-GR" sz="1700" b="1" kern="100" dirty="0">
                    <a:effectLst/>
                    <a:latin typeface="Calibri" panose="020F0502020204030204" pitchFamily="34" charset="0"/>
                    <a:ea typeface="Calibri" panose="020F0502020204030204" pitchFamily="34" charset="0"/>
                    <a:cs typeface="Times New Roman" panose="02020603050405020304" pitchFamily="18" charset="0"/>
                  </a:rPr>
                  <a:t>1 </a:t>
                </a:r>
                <a:r>
                  <a:rPr lang="en-GB" sz="1700" b="1" kern="100" dirty="0">
                    <a:effectLst/>
                    <a:latin typeface="Calibri" panose="020F0502020204030204" pitchFamily="34" charset="0"/>
                    <a:ea typeface="Calibri" panose="020F0502020204030204" pitchFamily="34" charset="0"/>
                    <a:cs typeface="Times New Roman" panose="02020603050405020304" pitchFamily="18" charset="0"/>
                  </a:rPr>
                  <a:t>score</a:t>
                </a:r>
                <a:r>
                  <a:rPr lang="el-GR" sz="17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7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GB" sz="2200" b="1" kern="100" dirty="0">
                    <a:effectLst/>
                    <a:latin typeface="Calibri" panose="020F0502020204030204" pitchFamily="34" charset="0"/>
                    <a:ea typeface="Calibri" panose="020F0502020204030204" pitchFamily="34" charset="0"/>
                    <a:cs typeface="Times New Roman" panose="02020603050405020304" pitchFamily="18" charset="0"/>
                  </a:rPr>
                  <a:t>Precision</a:t>
                </a:r>
                <a:r>
                  <a:rPr lang="el-GR" sz="2200" kern="100" dirty="0">
                    <a:effectLst/>
                    <a:latin typeface="Calibri" panose="020F0502020204030204" pitchFamily="34" charset="0"/>
                    <a:ea typeface="Calibri" panose="020F0502020204030204" pitchFamily="34" charset="0"/>
                    <a:cs typeface="Times New Roman" panose="02020603050405020304" pitchFamily="18" charset="0"/>
                  </a:rPr>
                  <a:t>: Πόσα από τα δείγματα ανωμαλιών που εντόπισε το μοντέλο είναι πραγματικά ανωμαλίες (</a:t>
                </a:r>
                <a:r>
                  <a:rPr lang="en-GB" sz="2200" kern="100" dirty="0">
                    <a:effectLst/>
                    <a:latin typeface="Calibri" panose="020F0502020204030204" pitchFamily="34" charset="0"/>
                    <a:ea typeface="Calibri" panose="020F0502020204030204" pitchFamily="34" charset="0"/>
                    <a:cs typeface="Times New Roman" panose="02020603050405020304" pitchFamily="18" charset="0"/>
                  </a:rPr>
                  <a:t>true positives</a:t>
                </a:r>
                <a:r>
                  <a:rPr lang="el-GR" sz="22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US" sz="22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l-GR" sz="1900" dirty="0">
                    <a:effectLst/>
                    <a:latin typeface="Calibri" panose="020F0502020204030204" pitchFamily="34" charset="0"/>
                    <a:ea typeface="Calibri" panose="020F0502020204030204" pitchFamily="34" charset="0"/>
                    <a:cs typeface="Times New Roman" panose="02020603050405020304" pitchFamily="18" charset="0"/>
                  </a:rPr>
                  <a:t>Ορίζεται από τον λόγο:</a:t>
                </a:r>
                <a:r>
                  <a:rPr lang="el-GR" sz="1900" i="1" dirty="0">
                    <a:effectLst/>
                    <a:latin typeface="Cambria Math" panose="02040503050406030204" pitchFamily="18" charset="0"/>
                    <a:ea typeface="Calibri" panose="020F0502020204030204" pitchFamily="34" charset="0"/>
                    <a:cs typeface="Times New Roman" panose="02020603050405020304" pitchFamily="18" charset="0"/>
                  </a:rPr>
                  <a:t> </a:t>
                </a:r>
                <a14:m>
                  <m:oMath xmlns:m="http://schemas.openxmlformats.org/officeDocument/2006/math">
                    <m:r>
                      <a:rPr lang="el-GR" sz="1900" i="1" smtClean="0">
                        <a:effectLst/>
                        <a:latin typeface="Cambria Math" panose="02040503050406030204" pitchFamily="18" charset="0"/>
                        <a:ea typeface="Calibri" panose="020F0502020204030204" pitchFamily="34" charset="0"/>
                        <a:cs typeface="Times New Roman" panose="02020603050405020304" pitchFamily="18" charset="0"/>
                      </a:rPr>
                      <m:t>𝑃</m:t>
                    </m:r>
                    <m:r>
                      <a:rPr lang="en-GB" sz="1900" i="1">
                        <a:effectLst/>
                        <a:latin typeface="Cambria Math" panose="02040503050406030204" pitchFamily="18" charset="0"/>
                        <a:ea typeface="Calibri" panose="020F0502020204030204" pitchFamily="34" charset="0"/>
                        <a:cs typeface="Times New Roman" panose="02020603050405020304" pitchFamily="18" charset="0"/>
                      </a:rPr>
                      <m:t>𝑟𝑒𝑐𝑖𝑠𝑖𝑜𝑛</m:t>
                    </m:r>
                    <m:r>
                      <a:rPr lang="el-GR" sz="19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l-GR" sz="1900" i="1">
                            <a:effectLst/>
                            <a:latin typeface="Cambria Math" panose="02040503050406030204" pitchFamily="18" charset="0"/>
                          </a:rPr>
                        </m:ctrlPr>
                      </m:fPr>
                      <m:num>
                        <m:r>
                          <a:rPr lang="el-GR" sz="1900" i="1">
                            <a:effectLst/>
                            <a:latin typeface="Cambria Math" panose="02040503050406030204" pitchFamily="18" charset="0"/>
                            <a:ea typeface="Calibri" panose="020F0502020204030204" pitchFamily="34" charset="0"/>
                            <a:cs typeface="Times New Roman" panose="02020603050405020304" pitchFamily="18" charset="0"/>
                          </a:rPr>
                          <m:t>𝑇𝑟𝑢𝑒</m:t>
                        </m:r>
                        <m:r>
                          <a:rPr lang="el-GR" sz="1900" i="1">
                            <a:effectLst/>
                            <a:latin typeface="Cambria Math" panose="02040503050406030204" pitchFamily="18" charset="0"/>
                            <a:ea typeface="Calibri" panose="020F0502020204030204" pitchFamily="34" charset="0"/>
                            <a:cs typeface="Times New Roman" panose="02020603050405020304" pitchFamily="18" charset="0"/>
                          </a:rPr>
                          <m:t> </m:t>
                        </m:r>
                        <m:r>
                          <a:rPr lang="en-GB" sz="1900" i="1">
                            <a:effectLst/>
                            <a:latin typeface="Cambria Math" panose="02040503050406030204" pitchFamily="18" charset="0"/>
                            <a:ea typeface="Calibri" panose="020F0502020204030204" pitchFamily="34" charset="0"/>
                            <a:cs typeface="Times New Roman" panose="02020603050405020304" pitchFamily="18" charset="0"/>
                          </a:rPr>
                          <m:t>𝑃𝑜𝑠𝑖𝑡𝑖𝑣𝑒𝑠</m:t>
                        </m:r>
                      </m:num>
                      <m:den>
                        <m:r>
                          <a:rPr lang="el-GR" sz="1900" i="1">
                            <a:effectLst/>
                            <a:latin typeface="Cambria Math" panose="02040503050406030204" pitchFamily="18" charset="0"/>
                            <a:ea typeface="Calibri" panose="020F0502020204030204" pitchFamily="34" charset="0"/>
                            <a:cs typeface="Times New Roman" panose="02020603050405020304" pitchFamily="18" charset="0"/>
                          </a:rPr>
                          <m:t>𝑇𝑟</m:t>
                        </m:r>
                        <m:r>
                          <a:rPr lang="en-GB" sz="1900" i="1">
                            <a:effectLst/>
                            <a:latin typeface="Cambria Math" panose="02040503050406030204" pitchFamily="18" charset="0"/>
                            <a:ea typeface="Calibri" panose="020F0502020204030204" pitchFamily="34" charset="0"/>
                            <a:cs typeface="Times New Roman" panose="02020603050405020304" pitchFamily="18" charset="0"/>
                          </a:rPr>
                          <m:t>𝑢𝑒</m:t>
                        </m:r>
                        <m:r>
                          <a:rPr lang="en-GB" sz="1900" i="1">
                            <a:effectLst/>
                            <a:latin typeface="Cambria Math" panose="02040503050406030204" pitchFamily="18" charset="0"/>
                            <a:ea typeface="Calibri" panose="020F0502020204030204" pitchFamily="34" charset="0"/>
                            <a:cs typeface="Times New Roman" panose="02020603050405020304" pitchFamily="18" charset="0"/>
                          </a:rPr>
                          <m:t> </m:t>
                        </m:r>
                        <m:r>
                          <a:rPr lang="en-GB" sz="1900" i="1">
                            <a:effectLst/>
                            <a:latin typeface="Cambria Math" panose="02040503050406030204" pitchFamily="18" charset="0"/>
                            <a:ea typeface="Calibri" panose="020F0502020204030204" pitchFamily="34" charset="0"/>
                            <a:cs typeface="Times New Roman" panose="02020603050405020304" pitchFamily="18" charset="0"/>
                          </a:rPr>
                          <m:t>𝑃𝑜𝑠𝑖𝑡𝑖𝑣𝑒𝑠</m:t>
                        </m:r>
                        <m:r>
                          <a:rPr lang="el-GR" sz="1900" i="1">
                            <a:effectLst/>
                            <a:latin typeface="Cambria Math" panose="02040503050406030204" pitchFamily="18" charset="0"/>
                            <a:ea typeface="Calibri" panose="020F0502020204030204" pitchFamily="34" charset="0"/>
                            <a:cs typeface="Times New Roman" panose="02020603050405020304" pitchFamily="18" charset="0"/>
                          </a:rPr>
                          <m:t>+</m:t>
                        </m:r>
                        <m:r>
                          <a:rPr lang="en-GB" sz="1900" i="1">
                            <a:effectLst/>
                            <a:latin typeface="Cambria Math" panose="02040503050406030204" pitchFamily="18" charset="0"/>
                            <a:ea typeface="Calibri" panose="020F0502020204030204" pitchFamily="34" charset="0"/>
                            <a:cs typeface="Times New Roman" panose="02020603050405020304" pitchFamily="18" charset="0"/>
                          </a:rPr>
                          <m:t>𝐹𝑎𝑙𝑠𝑒</m:t>
                        </m:r>
                        <m:r>
                          <a:rPr lang="en-GB" sz="1900" i="1">
                            <a:effectLst/>
                            <a:latin typeface="Cambria Math" panose="02040503050406030204" pitchFamily="18" charset="0"/>
                            <a:ea typeface="Calibri" panose="020F0502020204030204" pitchFamily="34" charset="0"/>
                            <a:cs typeface="Times New Roman" panose="02020603050405020304" pitchFamily="18" charset="0"/>
                          </a:rPr>
                          <m:t> </m:t>
                        </m:r>
                        <m:r>
                          <a:rPr lang="en-GB" sz="1900" i="1">
                            <a:effectLst/>
                            <a:latin typeface="Cambria Math" panose="02040503050406030204" pitchFamily="18" charset="0"/>
                            <a:ea typeface="Calibri" panose="020F0502020204030204" pitchFamily="34" charset="0"/>
                            <a:cs typeface="Times New Roman" panose="02020603050405020304" pitchFamily="18" charset="0"/>
                          </a:rPr>
                          <m:t>𝑃𝑜𝑠𝑖𝑡𝑖𝑣𝑒𝑠</m:t>
                        </m:r>
                      </m:den>
                    </m:f>
                  </m:oMath>
                </a14:m>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l-GR" sz="1900" kern="100" dirty="0">
                    <a:effectLst/>
                    <a:latin typeface="Calibri" panose="020F0502020204030204" pitchFamily="34" charset="0"/>
                    <a:ea typeface="Calibri" panose="020F0502020204030204" pitchFamily="34" charset="0"/>
                    <a:cs typeface="Times New Roman" panose="02020603050405020304" pitchFamily="18" charset="0"/>
                  </a:rPr>
                  <a:t>Ένας υψηλός δείκτης </a:t>
                </a:r>
                <a:r>
                  <a:rPr lang="el-GR" sz="1900" i="1" kern="100" dirty="0">
                    <a:effectLst/>
                    <a:latin typeface="Calibri" panose="020F0502020204030204" pitchFamily="34" charset="0"/>
                    <a:ea typeface="Calibri" panose="020F0502020204030204" pitchFamily="34" charset="0"/>
                    <a:cs typeface="Times New Roman" panose="02020603050405020304" pitchFamily="18" charset="0"/>
                  </a:rPr>
                  <a:t>ακρίβειας</a:t>
                </a:r>
                <a:r>
                  <a:rPr lang="el-GR" sz="19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900" kern="100" dirty="0">
                    <a:effectLst/>
                    <a:latin typeface="Calibri" panose="020F0502020204030204" pitchFamily="34" charset="0"/>
                    <a:ea typeface="Calibri" panose="020F0502020204030204" pitchFamily="34" charset="0"/>
                    <a:cs typeface="Times New Roman" panose="02020603050405020304" pitchFamily="18" charset="0"/>
                  </a:rPr>
                  <a:t>precision</a:t>
                </a:r>
                <a:r>
                  <a:rPr lang="el-GR" sz="1900" kern="100" dirty="0">
                    <a:effectLst/>
                    <a:latin typeface="Calibri" panose="020F0502020204030204" pitchFamily="34" charset="0"/>
                    <a:ea typeface="Calibri" panose="020F0502020204030204" pitchFamily="34" charset="0"/>
                    <a:cs typeface="Times New Roman" panose="02020603050405020304" pitchFamily="18" charset="0"/>
                  </a:rPr>
                  <a:t>), αντιστοιχεί σε χαμηλό ποσοστό </a:t>
                </a:r>
                <a:r>
                  <a:rPr lang="en-GB" sz="1900" kern="100" dirty="0">
                    <a:effectLst/>
                    <a:latin typeface="Calibri" panose="020F0502020204030204" pitchFamily="34" charset="0"/>
                    <a:ea typeface="Calibri" panose="020F0502020204030204" pitchFamily="34" charset="0"/>
                    <a:cs typeface="Times New Roman" panose="02020603050405020304" pitchFamily="18" charset="0"/>
                  </a:rPr>
                  <a:t>false positives</a:t>
                </a:r>
                <a:r>
                  <a:rPr lang="el-GR" sz="1900" kern="100" dirty="0">
                    <a:effectLst/>
                    <a:latin typeface="Calibri" panose="020F0502020204030204" pitchFamily="34" charset="0"/>
                    <a:ea typeface="Calibri" panose="020F0502020204030204" pitchFamily="34" charset="0"/>
                    <a:cs typeface="Times New Roman" panose="02020603050405020304" pitchFamily="18" charset="0"/>
                  </a:rPr>
                  <a:t>, γεγονός που μπορεί να είναι σημαντικό σε συστήματα πραγματικού χρόνου οπού η αντιμετώπιση των ανωμαλιών απαιτεί πόρους και γρήγορη αντιμετώπιση. </a:t>
                </a:r>
                <a:r>
                  <a:rPr lang="el-GR" sz="1700" i="1" kern="100" dirty="0">
                    <a:solidFill>
                      <a:schemeClr val="tx2">
                        <a:lumMod val="40000"/>
                        <a:lumOff val="60000"/>
                      </a:schemeClr>
                    </a:solidFill>
                    <a:latin typeface="Calibri" panose="020F0502020204030204" pitchFamily="34" charset="0"/>
                    <a:ea typeface="Calibri" panose="020F0502020204030204" pitchFamily="34" charset="0"/>
                    <a:cs typeface="Times New Roman" panose="02020603050405020304" pitchFamily="18" charset="0"/>
                  </a:rPr>
                  <a:t>(</a:t>
                </a:r>
                <a:r>
                  <a:rPr lang="el-GR" sz="1700" i="1" kern="100" dirty="0">
                    <a:solidFill>
                      <a:schemeClr val="tx2">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rPr>
                  <a:t>Δεν προσπαθούμε να βρούμε όλες τις ανωμαλίες, αλλά θέλουμε να είμαστε σίγουροι</a:t>
                </a:r>
                <a:r>
                  <a:rPr lang="el-GR" sz="1700" i="1" kern="100" dirty="0">
                    <a:solidFill>
                      <a:schemeClr val="tx2">
                        <a:lumMod val="40000"/>
                        <a:lumOff val="60000"/>
                      </a:schemeClr>
                    </a:solidFill>
                    <a:latin typeface="Calibri" panose="020F0502020204030204" pitchFamily="34" charset="0"/>
                    <a:ea typeface="Calibri" panose="020F0502020204030204" pitchFamily="34" charset="0"/>
                    <a:cs typeface="Times New Roman" panose="02020603050405020304" pitchFamily="18" charset="0"/>
                  </a:rPr>
                  <a:t> για αυτές που θα βρούμε.)</a:t>
                </a:r>
              </a:p>
              <a:p>
                <a:pPr marL="0" indent="0">
                  <a:buNone/>
                </a:pPr>
                <a:endParaRPr lang="en-US" sz="1700" i="1" kern="100" dirty="0">
                  <a:solidFill>
                    <a:schemeClr val="tx2">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l-GR" sz="1900" kern="100" dirty="0">
                    <a:solidFill>
                      <a:schemeClr val="accent6">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Ελαχιστοποίηση των </a:t>
                </a:r>
                <a:r>
                  <a:rPr lang="en-GB" sz="1900" kern="100" dirty="0">
                    <a:solidFill>
                      <a:schemeClr val="accent6">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False Positives </a:t>
                </a:r>
                <a:r>
                  <a:rPr lang="el-GR" sz="1900" kern="100" dirty="0">
                    <a:solidFill>
                      <a:schemeClr val="accent6">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endParaRPr lang="el-GR" sz="1900" kern="100" dirty="0">
                  <a:solidFill>
                    <a:schemeClr val="accent6">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Courier New" panose="02070309020205020404" pitchFamily="49" charset="0"/>
                  <a:buChar char="o"/>
                </a:pPr>
                <a:r>
                  <a:rPr lang="el-GR" sz="1900" kern="1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Δεν κοιτάει τα </a:t>
                </a:r>
                <a:r>
                  <a:rPr lang="en-GB" sz="1900" kern="1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False Negatives </a:t>
                </a:r>
                <a:r>
                  <a:rPr lang="en-GB" sz="1900" kern="1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endParaRPr lang="el-GR" sz="1900" kern="1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l-GR"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l-GR" sz="17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l-GR" dirty="0"/>
              </a:p>
            </p:txBody>
          </p:sp>
        </mc:Choice>
        <mc:Fallback xmlns="">
          <p:sp>
            <p:nvSpPr>
              <p:cNvPr id="3" name="Θέση περιεχομένου 2">
                <a:extLst>
                  <a:ext uri="{FF2B5EF4-FFF2-40B4-BE49-F238E27FC236}">
                    <a16:creationId xmlns:a16="http://schemas.microsoft.com/office/drawing/2014/main" id="{D1C0C461-1B51-7FEC-96F6-FF4B1502CD19}"/>
                  </a:ext>
                </a:extLst>
              </p:cNvPr>
              <p:cNvSpPr>
                <a:spLocks noGrp="1" noRot="1" noChangeAspect="1" noMove="1" noResize="1" noEditPoints="1" noAdjustHandles="1" noChangeArrowheads="1" noChangeShapeType="1" noTextEdit="1"/>
              </p:cNvSpPr>
              <p:nvPr>
                <p:ph idx="1"/>
              </p:nvPr>
            </p:nvSpPr>
            <p:spPr>
              <a:xfrm>
                <a:off x="1141412" y="2097088"/>
                <a:ext cx="9905999" cy="4142393"/>
              </a:xfrm>
              <a:blipFill>
                <a:blip r:embed="rId2"/>
                <a:stretch>
                  <a:fillRect l="-862" t="-1765" r="-800" b="-294"/>
                </a:stretch>
              </a:blipFill>
            </p:spPr>
            <p:txBody>
              <a:bodyPr/>
              <a:lstStyle/>
              <a:p>
                <a:r>
                  <a:rPr lang="el-GR">
                    <a:noFill/>
                  </a:rPr>
                  <a:t> </a:t>
                </a:r>
              </a:p>
            </p:txBody>
          </p:sp>
        </mc:Fallback>
      </mc:AlternateContent>
    </p:spTree>
    <p:extLst>
      <p:ext uri="{BB962C8B-B14F-4D97-AF65-F5344CB8AC3E}">
        <p14:creationId xmlns:p14="http://schemas.microsoft.com/office/powerpoint/2010/main" val="1338617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9E6EC2F-D81F-1788-F943-5D2F72FB03AD}"/>
              </a:ext>
            </a:extLst>
          </p:cNvPr>
          <p:cNvSpPr>
            <a:spLocks noGrp="1"/>
          </p:cNvSpPr>
          <p:nvPr>
            <p:ph type="title"/>
          </p:nvPr>
        </p:nvSpPr>
        <p:spPr/>
        <p:txBody>
          <a:bodyPr/>
          <a:lstStyle/>
          <a:p>
            <a:r>
              <a:rPr lang="el-GR" u="sng" dirty="0" err="1"/>
              <a:t>Μετρικεσ</a:t>
            </a:r>
            <a:r>
              <a:rPr lang="el-GR" u="sng" dirty="0"/>
              <a:t> </a:t>
            </a:r>
            <a:r>
              <a:rPr lang="en-US" u="sng" dirty="0"/>
              <a:t>V0.</a:t>
            </a:r>
            <a:r>
              <a:rPr lang="el-GR" u="sng" dirty="0"/>
              <a:t>2</a:t>
            </a:r>
            <a:r>
              <a:rPr lang="en-US" u="sng" dirty="0"/>
              <a:t> – RECALL</a:t>
            </a:r>
            <a:endParaRPr lang="el-GR" dirty="0"/>
          </a:p>
        </p:txBody>
      </p:sp>
      <mc:AlternateContent xmlns:mc="http://schemas.openxmlformats.org/markup-compatibility/2006" xmlns:a14="http://schemas.microsoft.com/office/drawing/2010/main">
        <mc:Choice Requires="a14">
          <p:sp>
            <p:nvSpPr>
              <p:cNvPr id="3" name="Θέση περιεχομένου 2">
                <a:extLst>
                  <a:ext uri="{FF2B5EF4-FFF2-40B4-BE49-F238E27FC236}">
                    <a16:creationId xmlns:a16="http://schemas.microsoft.com/office/drawing/2014/main" id="{31AE5DA9-9377-DC54-91B4-D675486FA4B2}"/>
                  </a:ext>
                </a:extLst>
              </p:cNvPr>
              <p:cNvSpPr>
                <a:spLocks noGrp="1"/>
              </p:cNvSpPr>
              <p:nvPr>
                <p:ph idx="1"/>
              </p:nvPr>
            </p:nvSpPr>
            <p:spPr/>
            <p:txBody>
              <a:bodyPr/>
              <a:lstStyle/>
              <a:p>
                <a:r>
                  <a:rPr lang="en-GB" sz="2000" b="1" kern="100" dirty="0">
                    <a:effectLst/>
                    <a:latin typeface="Calibri" panose="020F0502020204030204" pitchFamily="34" charset="0"/>
                    <a:ea typeface="Calibri" panose="020F0502020204030204" pitchFamily="34" charset="0"/>
                    <a:cs typeface="Times New Roman" panose="02020603050405020304" pitchFamily="18" charset="0"/>
                  </a:rPr>
                  <a:t>Recall</a:t>
                </a:r>
                <a:r>
                  <a:rPr lang="el-GR" sz="2000" b="1" kern="100" dirty="0">
                    <a:effectLst/>
                    <a:latin typeface="Calibri" panose="020F0502020204030204" pitchFamily="34" charset="0"/>
                    <a:ea typeface="Calibri" panose="020F0502020204030204" pitchFamily="34" charset="0"/>
                    <a:cs typeface="Times New Roman" panose="02020603050405020304" pitchFamily="18" charset="0"/>
                  </a:rPr>
                  <a:t>:</a:t>
                </a:r>
                <a:r>
                  <a:rPr lang="el-GR" sz="2000" kern="100" dirty="0">
                    <a:effectLst/>
                    <a:latin typeface="Calibri" panose="020F0502020204030204" pitchFamily="34" charset="0"/>
                    <a:ea typeface="Calibri" panose="020F0502020204030204" pitchFamily="34" charset="0"/>
                    <a:cs typeface="Times New Roman" panose="02020603050405020304" pitchFamily="18" charset="0"/>
                  </a:rPr>
                  <a:t> Ποσά από τα δείγματα που είναι ανωμαλίες κατάφερε να ανιχνεύσει το μοντέλο.</a:t>
                </a:r>
              </a:p>
              <a:p>
                <a:r>
                  <a:rPr lang="el-GR" sz="1800" dirty="0">
                    <a:effectLst/>
                    <a:latin typeface="Calibri" panose="020F0502020204030204" pitchFamily="34" charset="0"/>
                    <a:ea typeface="Calibri" panose="020F0502020204030204" pitchFamily="34" charset="0"/>
                    <a:cs typeface="Times New Roman" panose="02020603050405020304" pitchFamily="18" charset="0"/>
                  </a:rPr>
                  <a:t>Ορίζεται από τον λόγο: </a:t>
                </a:r>
                <a14:m>
                  <m:oMath xmlns:m="http://schemas.openxmlformats.org/officeDocument/2006/math">
                    <m:r>
                      <a:rPr lang="en-GB" sz="1800" i="1" smtClean="0">
                        <a:effectLst/>
                        <a:latin typeface="Cambria Math" panose="02040503050406030204" pitchFamily="18" charset="0"/>
                        <a:ea typeface="Calibri" panose="020F0502020204030204" pitchFamily="34" charset="0"/>
                        <a:cs typeface="Times New Roman" panose="02020603050405020304" pitchFamily="18" charset="0"/>
                      </a:rPr>
                      <m:t>𝑅𝑒𝑐𝑎𝑙𝑙</m:t>
                    </m:r>
                    <m:r>
                      <a:rPr lang="el-GR"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l-GR" sz="1800" i="1">
                            <a:effectLst/>
                            <a:latin typeface="Cambria Math" panose="02040503050406030204" pitchFamily="18" charset="0"/>
                          </a:rPr>
                        </m:ctrlPr>
                      </m:fPr>
                      <m:num>
                        <m:r>
                          <a:rPr lang="el-GR" sz="1800" i="1">
                            <a:effectLst/>
                            <a:latin typeface="Cambria Math" panose="02040503050406030204" pitchFamily="18" charset="0"/>
                            <a:ea typeface="Calibri" panose="020F0502020204030204" pitchFamily="34" charset="0"/>
                            <a:cs typeface="Times New Roman" panose="02020603050405020304" pitchFamily="18" charset="0"/>
                          </a:rPr>
                          <m:t>𝑇𝑟𝑢𝑒</m:t>
                        </m:r>
                        <m:r>
                          <a:rPr lang="el-GR" sz="1800" i="1">
                            <a:effectLst/>
                            <a:latin typeface="Cambria Math" panose="02040503050406030204" pitchFamily="18" charset="0"/>
                            <a:ea typeface="Calibri" panose="020F0502020204030204" pitchFamily="34" charset="0"/>
                            <a:cs typeface="Times New Roman" panose="02020603050405020304" pitchFamily="18" charset="0"/>
                          </a:rPr>
                          <m:t> </m:t>
                        </m:r>
                        <m:r>
                          <a:rPr lang="en-GB" sz="1800" i="1">
                            <a:effectLst/>
                            <a:latin typeface="Cambria Math" panose="02040503050406030204" pitchFamily="18" charset="0"/>
                            <a:ea typeface="Calibri" panose="020F0502020204030204" pitchFamily="34" charset="0"/>
                            <a:cs typeface="Times New Roman" panose="02020603050405020304" pitchFamily="18" charset="0"/>
                          </a:rPr>
                          <m:t>𝑃𝑜𝑠𝑖𝑡𝑖𝑣𝑒𝑠</m:t>
                        </m:r>
                      </m:num>
                      <m:den>
                        <m:r>
                          <a:rPr lang="el-GR" sz="1800" i="1">
                            <a:effectLst/>
                            <a:latin typeface="Cambria Math" panose="02040503050406030204" pitchFamily="18" charset="0"/>
                            <a:ea typeface="Calibri" panose="020F0502020204030204" pitchFamily="34" charset="0"/>
                            <a:cs typeface="Times New Roman" panose="02020603050405020304" pitchFamily="18" charset="0"/>
                          </a:rPr>
                          <m:t>𝑇𝑟</m:t>
                        </m:r>
                        <m:r>
                          <a:rPr lang="en-GB" sz="1800" i="1">
                            <a:effectLst/>
                            <a:latin typeface="Cambria Math" panose="02040503050406030204" pitchFamily="18" charset="0"/>
                            <a:ea typeface="Calibri" panose="020F0502020204030204" pitchFamily="34" charset="0"/>
                            <a:cs typeface="Times New Roman" panose="02020603050405020304" pitchFamily="18" charset="0"/>
                          </a:rPr>
                          <m:t>𝑢𝑒</m:t>
                        </m:r>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r>
                          <a:rPr lang="en-GB" sz="1800" i="1">
                            <a:effectLst/>
                            <a:latin typeface="Cambria Math" panose="02040503050406030204" pitchFamily="18" charset="0"/>
                            <a:ea typeface="Calibri" panose="020F0502020204030204" pitchFamily="34" charset="0"/>
                            <a:cs typeface="Times New Roman" panose="02020603050405020304" pitchFamily="18" charset="0"/>
                          </a:rPr>
                          <m:t>𝑃𝑜𝑠𝑖𝑡𝑖𝑣𝑒𝑠</m:t>
                        </m:r>
                        <m:r>
                          <a:rPr lang="el-GR"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𝐹𝑎𝑙𝑠𝑒</m:t>
                        </m:r>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r>
                          <a:rPr lang="en-GB" sz="1800" i="1">
                            <a:effectLst/>
                            <a:latin typeface="Cambria Math" panose="02040503050406030204" pitchFamily="18" charset="0"/>
                            <a:ea typeface="Calibri" panose="020F0502020204030204" pitchFamily="34" charset="0"/>
                            <a:cs typeface="Times New Roman" panose="02020603050405020304" pitchFamily="18" charset="0"/>
                          </a:rPr>
                          <m:t>𝑁𝑒𝑔𝑎𝑡𝑖𝑣𝑒𝑠</m:t>
                        </m:r>
                      </m:den>
                    </m:f>
                  </m:oMath>
                </a14:m>
                <a:endParaRPr lang="en-US" dirty="0"/>
              </a:p>
              <a:p>
                <a:r>
                  <a:rPr lang="el-GR" sz="1800" kern="100" dirty="0">
                    <a:effectLst/>
                    <a:latin typeface="Calibri" panose="020F0502020204030204" pitchFamily="34" charset="0"/>
                    <a:ea typeface="Times New Roman" panose="02020603050405020304" pitchFamily="18" charset="0"/>
                    <a:cs typeface="Times New Roman" panose="02020603050405020304" pitchFamily="18" charset="0"/>
                  </a:rPr>
                  <a:t>Ένας υψηλός δείκτης </a:t>
                </a:r>
                <a:r>
                  <a:rPr lang="el-GR" sz="1800" i="1" kern="100" dirty="0">
                    <a:effectLst/>
                    <a:latin typeface="Calibri" panose="020F0502020204030204" pitchFamily="34" charset="0"/>
                    <a:ea typeface="Times New Roman" panose="02020603050405020304" pitchFamily="18" charset="0"/>
                    <a:cs typeface="Times New Roman" panose="02020603050405020304" pitchFamily="18" charset="0"/>
                  </a:rPr>
                  <a:t>ανάκλησης</a:t>
                </a:r>
                <a:r>
                  <a:rPr lang="el-GR" sz="1800" kern="100" dirty="0">
                    <a:effectLst/>
                    <a:latin typeface="Calibri" panose="020F0502020204030204" pitchFamily="34" charset="0"/>
                    <a:ea typeface="Times New Roman" panose="02020603050405020304" pitchFamily="18" charset="0"/>
                    <a:cs typeface="Times New Roman" panose="02020603050405020304" pitchFamily="18" charset="0"/>
                  </a:rPr>
                  <a:t> (</a:t>
                </a:r>
                <a:r>
                  <a:rPr lang="en-GB" sz="1800" kern="100" dirty="0">
                    <a:effectLst/>
                    <a:latin typeface="Calibri" panose="020F0502020204030204" pitchFamily="34" charset="0"/>
                    <a:ea typeface="Times New Roman" panose="02020603050405020304" pitchFamily="18" charset="0"/>
                    <a:cs typeface="Times New Roman" panose="02020603050405020304" pitchFamily="18" charset="0"/>
                  </a:rPr>
                  <a:t>recall</a:t>
                </a:r>
                <a:r>
                  <a:rPr lang="el-GR" sz="1800" kern="100" dirty="0">
                    <a:effectLst/>
                    <a:latin typeface="Calibri" panose="020F0502020204030204" pitchFamily="34" charset="0"/>
                    <a:ea typeface="Times New Roman" panose="02020603050405020304" pitchFamily="18" charset="0"/>
                    <a:cs typeface="Times New Roman" panose="02020603050405020304" pitchFamily="18" charset="0"/>
                  </a:rPr>
                  <a:t>), αντιστοιχεί σε χαμηλό ποσοστό </a:t>
                </a:r>
                <a:r>
                  <a:rPr lang="en-GB" sz="1800" kern="100" dirty="0">
                    <a:effectLst/>
                    <a:latin typeface="Calibri" panose="020F0502020204030204" pitchFamily="34" charset="0"/>
                    <a:ea typeface="Times New Roman" panose="02020603050405020304" pitchFamily="18" charset="0"/>
                    <a:cs typeface="Times New Roman" panose="02020603050405020304" pitchFamily="18" charset="0"/>
                  </a:rPr>
                  <a:t>false negatives</a:t>
                </a:r>
                <a:r>
                  <a:rPr lang="el-GR" sz="1800" kern="100" dirty="0">
                    <a:effectLst/>
                    <a:latin typeface="Calibri" panose="020F0502020204030204" pitchFamily="34" charset="0"/>
                    <a:ea typeface="Times New Roman" panose="02020603050405020304" pitchFamily="18" charset="0"/>
                    <a:cs typeface="Times New Roman" panose="02020603050405020304" pitchFamily="18" charset="0"/>
                  </a:rPr>
                  <a:t>, μεγάλη βάση δίνεται σε εφαρμογές όπου απαιτείται </a:t>
                </a:r>
                <a:r>
                  <a:rPr lang="el-GR" sz="1800" kern="100" dirty="0">
                    <a:latin typeface="Calibri" panose="020F0502020204030204" pitchFamily="34" charset="0"/>
                    <a:ea typeface="Times New Roman" panose="02020603050405020304" pitchFamily="18" charset="0"/>
                    <a:cs typeface="Times New Roman" panose="02020603050405020304" pitchFamily="18" charset="0"/>
                  </a:rPr>
                  <a:t>η εύρεση όλων των ανωμαλιών (</a:t>
                </a:r>
                <a:r>
                  <a:rPr lang="en-US" sz="1800" kern="100" dirty="0">
                    <a:latin typeface="Calibri" panose="020F0502020204030204" pitchFamily="34" charset="0"/>
                    <a:ea typeface="Times New Roman" panose="02020603050405020304" pitchFamily="18" charset="0"/>
                    <a:cs typeface="Times New Roman" panose="02020603050405020304" pitchFamily="18" charset="0"/>
                  </a:rPr>
                  <a:t>true positives) </a:t>
                </a:r>
                <a:r>
                  <a:rPr lang="el-GR" sz="1800" kern="100" dirty="0">
                    <a:latin typeface="Calibri" panose="020F0502020204030204" pitchFamily="34" charset="0"/>
                    <a:ea typeface="Times New Roman" panose="02020603050405020304" pitchFamily="18" charset="0"/>
                    <a:cs typeface="Times New Roman" panose="02020603050405020304" pitchFamily="18" charset="0"/>
                  </a:rPr>
                  <a:t>ακόμη και να έχουμε και μερικά </a:t>
                </a:r>
                <a:r>
                  <a:rPr lang="en-US" sz="1800" kern="100" dirty="0">
                    <a:latin typeface="Calibri" panose="020F0502020204030204" pitchFamily="34" charset="0"/>
                    <a:ea typeface="Times New Roman" panose="02020603050405020304" pitchFamily="18" charset="0"/>
                    <a:cs typeface="Times New Roman" panose="02020603050405020304" pitchFamily="18" charset="0"/>
                  </a:rPr>
                  <a:t>false positives.</a:t>
                </a:r>
                <a:endParaRPr lang="el-GR" sz="1800" kern="100" dirty="0">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US" sz="1800" kern="100" dirty="0">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l-GR" sz="1800" kern="100" dirty="0">
                    <a:solidFill>
                      <a:schemeClr val="accent6">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Ελαχιστοποίηση των </a:t>
                </a:r>
                <a:r>
                  <a:rPr lang="en-GB" sz="1800" kern="100" dirty="0">
                    <a:solidFill>
                      <a:schemeClr val="accent6">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False Negatives </a:t>
                </a:r>
                <a:r>
                  <a:rPr lang="el-GR" sz="1800" kern="100" dirty="0">
                    <a:solidFill>
                      <a:schemeClr val="accent6">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endParaRPr lang="el-GR" sz="1800" kern="100" dirty="0">
                  <a:solidFill>
                    <a:schemeClr val="accent6">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Courier New" panose="02070309020205020404" pitchFamily="49" charset="0"/>
                  <a:buChar char="o"/>
                </a:pPr>
                <a:r>
                  <a:rPr lang="el-GR" sz="1800" kern="1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Δεν κοιτάει τα </a:t>
                </a:r>
                <a:r>
                  <a:rPr lang="en-GB" sz="1800" kern="1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False Positives </a:t>
                </a:r>
                <a:r>
                  <a:rPr lang="en-GB" sz="1800" kern="1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endParaRPr lang="el-GR" sz="1800" kern="1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l-GR"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l-GR" dirty="0"/>
              </a:p>
            </p:txBody>
          </p:sp>
        </mc:Choice>
        <mc:Fallback xmlns="">
          <p:sp>
            <p:nvSpPr>
              <p:cNvPr id="3" name="Θέση περιεχομένου 2">
                <a:extLst>
                  <a:ext uri="{FF2B5EF4-FFF2-40B4-BE49-F238E27FC236}">
                    <a16:creationId xmlns:a16="http://schemas.microsoft.com/office/drawing/2014/main" id="{31AE5DA9-9377-DC54-91B4-D675486FA4B2}"/>
                  </a:ext>
                </a:extLst>
              </p:cNvPr>
              <p:cNvSpPr>
                <a:spLocks noGrp="1" noRot="1" noChangeAspect="1" noMove="1" noResize="1" noEditPoints="1" noAdjustHandles="1" noChangeArrowheads="1" noChangeShapeType="1" noTextEdit="1"/>
              </p:cNvSpPr>
              <p:nvPr>
                <p:ph idx="1"/>
              </p:nvPr>
            </p:nvSpPr>
            <p:spPr>
              <a:blipFill>
                <a:blip r:embed="rId2"/>
                <a:stretch>
                  <a:fillRect l="-862" t="-1549"/>
                </a:stretch>
              </a:blipFill>
            </p:spPr>
            <p:txBody>
              <a:bodyPr/>
              <a:lstStyle/>
              <a:p>
                <a:r>
                  <a:rPr lang="el-GR">
                    <a:noFill/>
                  </a:rPr>
                  <a:t> </a:t>
                </a:r>
              </a:p>
            </p:txBody>
          </p:sp>
        </mc:Fallback>
      </mc:AlternateContent>
    </p:spTree>
    <p:extLst>
      <p:ext uri="{BB962C8B-B14F-4D97-AF65-F5344CB8AC3E}">
        <p14:creationId xmlns:p14="http://schemas.microsoft.com/office/powerpoint/2010/main" val="38924654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D3510F8-3485-A430-5B7A-44A55398F8B3}"/>
              </a:ext>
            </a:extLst>
          </p:cNvPr>
          <p:cNvSpPr>
            <a:spLocks noGrp="1"/>
          </p:cNvSpPr>
          <p:nvPr>
            <p:ph type="title"/>
          </p:nvPr>
        </p:nvSpPr>
        <p:spPr/>
        <p:txBody>
          <a:bodyPr/>
          <a:lstStyle/>
          <a:p>
            <a:r>
              <a:rPr lang="el-GR" u="sng" dirty="0" err="1"/>
              <a:t>Μετρικεσ</a:t>
            </a:r>
            <a:r>
              <a:rPr lang="el-GR" u="sng" dirty="0"/>
              <a:t> </a:t>
            </a:r>
            <a:r>
              <a:rPr lang="en-US" u="sng" dirty="0"/>
              <a:t>V0.</a:t>
            </a:r>
            <a:r>
              <a:rPr lang="el-GR" u="sng" dirty="0"/>
              <a:t>3</a:t>
            </a:r>
            <a:r>
              <a:rPr lang="en-US" u="sng" dirty="0"/>
              <a:t> – f1 score</a:t>
            </a:r>
            <a:endParaRPr lang="el-GR" dirty="0"/>
          </a:p>
        </p:txBody>
      </p:sp>
      <mc:AlternateContent xmlns:mc="http://schemas.openxmlformats.org/markup-compatibility/2006" xmlns:a14="http://schemas.microsoft.com/office/drawing/2010/main">
        <mc:Choice Requires="a14">
          <p:sp>
            <p:nvSpPr>
              <p:cNvPr id="3" name="Θέση περιεχομένου 2">
                <a:extLst>
                  <a:ext uri="{FF2B5EF4-FFF2-40B4-BE49-F238E27FC236}">
                    <a16:creationId xmlns:a16="http://schemas.microsoft.com/office/drawing/2014/main" id="{E0195AC4-46D5-558B-762F-919C0D179ED9}"/>
                  </a:ext>
                </a:extLst>
              </p:cNvPr>
              <p:cNvSpPr>
                <a:spLocks noGrp="1"/>
              </p:cNvSpPr>
              <p:nvPr>
                <p:ph idx="1"/>
              </p:nvPr>
            </p:nvSpPr>
            <p:spPr/>
            <p:txBody>
              <a:bodyPr>
                <a:normAutofit/>
              </a:bodyPr>
              <a:lstStyle/>
              <a:p>
                <a:r>
                  <a:rPr lang="en-US" b="1" dirty="0"/>
                  <a:t>F1 score: </a:t>
                </a:r>
                <a:r>
                  <a:rPr lang="el-GR" dirty="0"/>
                  <a:t>Η ισορροπία μεταξύ </a:t>
                </a:r>
                <a:r>
                  <a:rPr lang="en-US" dirty="0"/>
                  <a:t>precision </a:t>
                </a:r>
                <a:r>
                  <a:rPr lang="el-GR" dirty="0"/>
                  <a:t>και </a:t>
                </a:r>
                <a:r>
                  <a:rPr lang="en-US" dirty="0"/>
                  <a:t>recall, </a:t>
                </a:r>
                <a:r>
                  <a:rPr lang="el-GR" dirty="0"/>
                  <a:t>εκφράζει την γενικότερη αξιολόγηση του μοντέλου απέναντι στην ακρίβεια και την ευαισθησία.</a:t>
                </a:r>
              </a:p>
              <a:p>
                <a:r>
                  <a:rPr lang="el-GR" sz="2000" dirty="0"/>
                  <a:t>Ορίζεται από τον λόγο: </a:t>
                </a:r>
                <a:r>
                  <a:rPr lang="en-US" sz="2000" dirty="0">
                    <a:latin typeface="Cambria Math" panose="02040503050406030204" pitchFamily="18" charset="0"/>
                    <a:ea typeface="Cambria Math" panose="02040503050406030204" pitchFamily="18" charset="0"/>
                  </a:rPr>
                  <a:t>F1 score </a:t>
                </a:r>
                <a14:m>
                  <m:oMath xmlns:m="http://schemas.openxmlformats.org/officeDocument/2006/math">
                    <m:r>
                      <a:rPr lang="el-GR" sz="2000" i="1">
                        <a:effectLst/>
                        <a:latin typeface="Cambria Math" panose="02040503050406030204" pitchFamily="18" charset="0"/>
                        <a:ea typeface="Cambria Math" panose="02040503050406030204" pitchFamily="18" charset="0"/>
                        <a:cs typeface="Times New Roman" panose="02020603050405020304" pitchFamily="18" charset="0"/>
                      </a:rPr>
                      <m:t>=</m:t>
                    </m:r>
                    <m:f>
                      <m:fPr>
                        <m:ctrlPr>
                          <a:rPr lang="el-GR" sz="2000" i="1">
                            <a:effectLst/>
                            <a:latin typeface="Cambria Math" panose="02040503050406030204" pitchFamily="18" charset="0"/>
                          </a:rPr>
                        </m:ctrlPr>
                      </m:fPr>
                      <m:num>
                        <m:r>
                          <a:rPr lang="en-US" sz="2000" b="0" i="1" smtClean="0">
                            <a:effectLst/>
                            <a:latin typeface="Cambria Math" panose="02040503050406030204" pitchFamily="18" charset="0"/>
                          </a:rPr>
                          <m:t>2 ∗</m:t>
                        </m:r>
                        <m:r>
                          <a:rPr lang="en-US" sz="2000" b="0" i="1" smtClean="0">
                            <a:effectLst/>
                            <a:latin typeface="Cambria Math" panose="02040503050406030204" pitchFamily="18" charset="0"/>
                          </a:rPr>
                          <m:t>𝑃𝑟𝑒𝑐𝑖𝑠𝑖𝑜𝑛</m:t>
                        </m:r>
                        <m:r>
                          <a:rPr lang="en-US" sz="2000" b="0" i="1" smtClean="0">
                            <a:effectLst/>
                            <a:latin typeface="Cambria Math" panose="02040503050406030204" pitchFamily="18" charset="0"/>
                          </a:rPr>
                          <m:t> ∗</m:t>
                        </m:r>
                        <m:r>
                          <a:rPr lang="en-US" sz="2000" b="0" i="1" smtClean="0">
                            <a:effectLst/>
                            <a:latin typeface="Cambria Math" panose="02040503050406030204" pitchFamily="18" charset="0"/>
                          </a:rPr>
                          <m:t>𝑅𝑒𝑐𝑎𝑙𝑙</m:t>
                        </m:r>
                      </m:num>
                      <m:den>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𝑃𝑟𝑒𝑐𝑖𝑠𝑖𝑜𝑛</m:t>
                        </m:r>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𝑅𝑒𝑐𝑎𝑙𝑙</m:t>
                        </m:r>
                      </m:den>
                    </m:f>
                  </m:oMath>
                </a14:m>
                <a:endParaRPr lang="el-GR" sz="1800" dirty="0"/>
              </a:p>
              <a:p>
                <a:pPr lvl="1"/>
                <a:endParaRPr lang="el-GR" sz="1400" kern="100" dirty="0">
                  <a:solidFill>
                    <a:schemeClr val="accent6">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endParaRPr>
              </a:p>
              <a:p>
                <a:pPr lvl="1"/>
                <a:r>
                  <a:rPr lang="el-GR" sz="1800" kern="100"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Ισορροπία </a:t>
                </a:r>
                <a:r>
                  <a:rPr lang="en-US" sz="1800"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rPr>
                  <a:t>precision </a:t>
                </a:r>
                <a:r>
                  <a:rPr lang="el-GR" sz="1800"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rPr>
                  <a:t>και </a:t>
                </a:r>
                <a:r>
                  <a:rPr lang="en-US" sz="1800"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rPr>
                  <a:t>recall </a:t>
                </a:r>
                <a:r>
                  <a:rPr lang="el-GR" sz="1800" kern="100"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endParaRPr lang="el-GR" sz="1800" kern="100"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endParaRPr>
              </a:p>
              <a:p>
                <a:endParaRPr lang="en-US" sz="1800" dirty="0"/>
              </a:p>
              <a:p>
                <a:endParaRPr lang="en-US" sz="1800" i="1" dirty="0"/>
              </a:p>
            </p:txBody>
          </p:sp>
        </mc:Choice>
        <mc:Fallback xmlns="">
          <p:sp>
            <p:nvSpPr>
              <p:cNvPr id="3" name="Θέση περιεχομένου 2">
                <a:extLst>
                  <a:ext uri="{FF2B5EF4-FFF2-40B4-BE49-F238E27FC236}">
                    <a16:creationId xmlns:a16="http://schemas.microsoft.com/office/drawing/2014/main" id="{E0195AC4-46D5-558B-762F-919C0D179ED9}"/>
                  </a:ext>
                </a:extLst>
              </p:cNvPr>
              <p:cNvSpPr>
                <a:spLocks noGrp="1" noRot="1" noChangeAspect="1" noMove="1" noResize="1" noEditPoints="1" noAdjustHandles="1" noChangeArrowheads="1" noChangeShapeType="1" noTextEdit="1"/>
              </p:cNvSpPr>
              <p:nvPr>
                <p:ph idx="1"/>
              </p:nvPr>
            </p:nvSpPr>
            <p:spPr>
              <a:blipFill>
                <a:blip r:embed="rId2"/>
                <a:stretch>
                  <a:fillRect l="-1231" t="-2238"/>
                </a:stretch>
              </a:blipFill>
            </p:spPr>
            <p:txBody>
              <a:bodyPr/>
              <a:lstStyle/>
              <a:p>
                <a:r>
                  <a:rPr lang="el-GR">
                    <a:noFill/>
                  </a:rPr>
                  <a:t> </a:t>
                </a:r>
              </a:p>
            </p:txBody>
          </p:sp>
        </mc:Fallback>
      </mc:AlternateContent>
    </p:spTree>
    <p:extLst>
      <p:ext uri="{BB962C8B-B14F-4D97-AF65-F5344CB8AC3E}">
        <p14:creationId xmlns:p14="http://schemas.microsoft.com/office/powerpoint/2010/main" val="1013487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E1652-4B37-0BF9-EABC-6F33CA36B382}"/>
              </a:ext>
            </a:extLst>
          </p:cNvPr>
          <p:cNvSpPr>
            <a:spLocks noGrp="1"/>
          </p:cNvSpPr>
          <p:nvPr>
            <p:ph type="title"/>
          </p:nvPr>
        </p:nvSpPr>
        <p:spPr/>
        <p:txBody>
          <a:bodyPr/>
          <a:lstStyle/>
          <a:p>
            <a:r>
              <a:rPr lang="el-GR" u="sng" dirty="0" err="1"/>
              <a:t>Μετρικεσ</a:t>
            </a:r>
            <a:r>
              <a:rPr lang="el-GR" u="sng" dirty="0"/>
              <a:t> </a:t>
            </a:r>
            <a:r>
              <a:rPr lang="en-US" u="sng" dirty="0"/>
              <a:t>V0.</a:t>
            </a:r>
            <a:r>
              <a:rPr lang="el-GR" u="sng" dirty="0"/>
              <a:t>4</a:t>
            </a:r>
            <a:r>
              <a:rPr lang="en-US" u="sng" dirty="0"/>
              <a:t> </a:t>
            </a:r>
            <a:endParaRPr lang="el-GR" dirty="0"/>
          </a:p>
        </p:txBody>
      </p:sp>
      <p:graphicFrame>
        <p:nvGraphicFramePr>
          <p:cNvPr id="5" name="Θέση περιεχομένου 2">
            <a:extLst>
              <a:ext uri="{FF2B5EF4-FFF2-40B4-BE49-F238E27FC236}">
                <a16:creationId xmlns:a16="http://schemas.microsoft.com/office/drawing/2014/main" id="{ED2F153E-66B5-B239-9B09-D1CFEE610EFD}"/>
              </a:ext>
            </a:extLst>
          </p:cNvPr>
          <p:cNvGraphicFramePr>
            <a:graphicFrameLocks noGrp="1"/>
          </p:cNvGraphicFramePr>
          <p:nvPr>
            <p:ph idx="1"/>
            <p:extLst>
              <p:ext uri="{D42A27DB-BD31-4B8C-83A1-F6EECF244321}">
                <p14:modId xmlns:p14="http://schemas.microsoft.com/office/powerpoint/2010/main" val="711235415"/>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94550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4805277-5949-AF7D-F9E7-155384D56AFC}"/>
              </a:ext>
            </a:extLst>
          </p:cNvPr>
          <p:cNvSpPr>
            <a:spLocks noGrp="1"/>
          </p:cNvSpPr>
          <p:nvPr>
            <p:ph type="title"/>
          </p:nvPr>
        </p:nvSpPr>
        <p:spPr/>
        <p:txBody>
          <a:bodyPr/>
          <a:lstStyle/>
          <a:p>
            <a:r>
              <a:rPr lang="el-GR" u="sng" dirty="0"/>
              <a:t>γενικοι ορισμοι </a:t>
            </a:r>
            <a:r>
              <a:rPr lang="en-US" u="sng" dirty="0"/>
              <a:t>v0.1</a:t>
            </a:r>
            <a:endParaRPr lang="el-GR" u="sng" dirty="0"/>
          </a:p>
        </p:txBody>
      </p:sp>
      <p:sp>
        <p:nvSpPr>
          <p:cNvPr id="3" name="Θέση περιεχομένου 2">
            <a:extLst>
              <a:ext uri="{FF2B5EF4-FFF2-40B4-BE49-F238E27FC236}">
                <a16:creationId xmlns:a16="http://schemas.microsoft.com/office/drawing/2014/main" id="{1481B4AD-A988-CFD7-0DA7-7E53B9A8C5B2}"/>
              </a:ext>
            </a:extLst>
          </p:cNvPr>
          <p:cNvSpPr>
            <a:spLocks noGrp="1"/>
          </p:cNvSpPr>
          <p:nvPr>
            <p:ph idx="1"/>
          </p:nvPr>
        </p:nvSpPr>
        <p:spPr/>
        <p:txBody>
          <a:bodyPr/>
          <a:lstStyle/>
          <a:p>
            <a:r>
              <a:rPr lang="el-GR" dirty="0"/>
              <a:t>Ανωμαλία</a:t>
            </a:r>
            <a:r>
              <a:rPr lang="en-US" dirty="0"/>
              <a:t> </a:t>
            </a:r>
            <a:r>
              <a:rPr lang="el-GR" dirty="0"/>
              <a:t>(</a:t>
            </a:r>
            <a:r>
              <a:rPr lang="en-US" dirty="0"/>
              <a:t>anomaly):</a:t>
            </a:r>
            <a:r>
              <a:rPr lang="el-GR" dirty="0"/>
              <a:t> Τιμές ή γεγονότα που αποκλίνουν σημαντικά από την κανονική τάση των δεδομένων</a:t>
            </a:r>
            <a:r>
              <a:rPr lang="en-US" dirty="0"/>
              <a:t> </a:t>
            </a:r>
            <a:r>
              <a:rPr lang="el-GR" dirty="0"/>
              <a:t>σε ένα δίκτυο.</a:t>
            </a:r>
          </a:p>
          <a:p>
            <a:r>
              <a:rPr lang="el-GR" dirty="0">
                <a:latin typeface="Calibri" panose="020F0502020204030204" pitchFamily="34" charset="0"/>
                <a:ea typeface="Calibri" panose="020F0502020204030204" pitchFamily="34" charset="0"/>
                <a:cs typeface="Calibri" panose="020F0502020204030204" pitchFamily="34" charset="0"/>
              </a:rPr>
              <a:t>Διακρίνονται σε</a:t>
            </a:r>
            <a:r>
              <a:rPr lang="en-US" dirty="0">
                <a:latin typeface="Calibri" panose="020F0502020204030204" pitchFamily="34" charset="0"/>
                <a:ea typeface="Calibri" panose="020F0502020204030204" pitchFamily="34" charset="0"/>
                <a:cs typeface="Calibri" panose="020F0502020204030204" pitchFamily="34" charset="0"/>
              </a:rPr>
              <a:t>:</a:t>
            </a:r>
          </a:p>
          <a:p>
            <a:pPr lvl="1">
              <a:buFont typeface="Wingdings" panose="05000000000000000000" pitchFamily="2" charset="2"/>
              <a:buChar char="Ø"/>
            </a:pPr>
            <a:r>
              <a:rPr lang="el-GR" dirty="0">
                <a:latin typeface="Calibri" panose="020F0502020204030204" pitchFamily="34" charset="0"/>
                <a:ea typeface="Calibri" panose="020F0502020204030204" pitchFamily="34" charset="0"/>
                <a:cs typeface="Calibri" panose="020F0502020204030204" pitchFamily="34" charset="0"/>
              </a:rPr>
              <a:t>Ακριβείς</a:t>
            </a:r>
            <a:r>
              <a:rPr lang="en-US" dirty="0">
                <a:latin typeface="Calibri" panose="020F0502020204030204" pitchFamily="34" charset="0"/>
                <a:ea typeface="Calibri" panose="020F0502020204030204" pitchFamily="34" charset="0"/>
                <a:cs typeface="Calibri" panose="020F0502020204030204" pitchFamily="34" charset="0"/>
              </a:rPr>
              <a:t> </a:t>
            </a:r>
            <a:r>
              <a:rPr lang="el-GR" dirty="0">
                <a:latin typeface="Calibri" panose="020F0502020204030204" pitchFamily="34" charset="0"/>
                <a:ea typeface="Calibri" panose="020F0502020204030204" pitchFamily="34" charset="0"/>
                <a:cs typeface="Calibri" panose="020F0502020204030204" pitchFamily="34" charset="0"/>
              </a:rPr>
              <a:t>(</a:t>
            </a:r>
            <a:r>
              <a:rPr lang="en-US" dirty="0">
                <a:latin typeface="Calibri" panose="020F0502020204030204" pitchFamily="34" charset="0"/>
                <a:ea typeface="Calibri" panose="020F0502020204030204" pitchFamily="34" charset="0"/>
                <a:cs typeface="Calibri" panose="020F0502020204030204" pitchFamily="34" charset="0"/>
              </a:rPr>
              <a:t>punctual): </a:t>
            </a:r>
            <a:r>
              <a:rPr lang="el-GR" dirty="0">
                <a:latin typeface="Calibri" panose="020F0502020204030204" pitchFamily="34" charset="0"/>
                <a:ea typeface="Calibri" panose="020F0502020204030204" pitchFamily="34" charset="0"/>
                <a:cs typeface="Calibri" panose="020F0502020204030204" pitchFamily="34" charset="0"/>
              </a:rPr>
              <a:t> Μεμονωμένες τιμές που διαφέρουν πολύ από άλλες τιμές της χρονοσειράς.</a:t>
            </a:r>
          </a:p>
          <a:p>
            <a:pPr lvl="1">
              <a:buFont typeface="Wingdings" panose="05000000000000000000" pitchFamily="2" charset="2"/>
              <a:buChar char="Ø"/>
            </a:pPr>
            <a:r>
              <a:rPr lang="el-GR" dirty="0">
                <a:latin typeface="Calibri" panose="020F0502020204030204" pitchFamily="34" charset="0"/>
                <a:ea typeface="Calibri" panose="020F0502020204030204" pitchFamily="34" charset="0"/>
                <a:cs typeface="Calibri" panose="020F0502020204030204" pitchFamily="34" charset="0"/>
              </a:rPr>
              <a:t>Συλλογικές (</a:t>
            </a:r>
            <a:r>
              <a:rPr lang="en-US" dirty="0">
                <a:latin typeface="Calibri" panose="020F0502020204030204" pitchFamily="34" charset="0"/>
                <a:ea typeface="Calibri" panose="020F0502020204030204" pitchFamily="34" charset="0"/>
                <a:cs typeface="Calibri" panose="020F0502020204030204" pitchFamily="34" charset="0"/>
              </a:rPr>
              <a:t>collective): </a:t>
            </a:r>
            <a:r>
              <a:rPr lang="el-GR" dirty="0">
                <a:latin typeface="Calibri" panose="020F0502020204030204" pitchFamily="34" charset="0"/>
                <a:ea typeface="Calibri" panose="020F0502020204030204" pitchFamily="34" charset="0"/>
                <a:cs typeface="Calibri" panose="020F0502020204030204" pitchFamily="34" charset="0"/>
              </a:rPr>
              <a:t>Ομάδες τιμών που διαφέρουν από τις υπόλοιπες χρονοσειρές.</a:t>
            </a:r>
          </a:p>
        </p:txBody>
      </p:sp>
    </p:spTree>
    <p:extLst>
      <p:ext uri="{BB962C8B-B14F-4D97-AF65-F5344CB8AC3E}">
        <p14:creationId xmlns:p14="http://schemas.microsoft.com/office/powerpoint/2010/main" val="1287834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6C77B-2B55-A1AF-1D14-44120CC38524}"/>
              </a:ext>
            </a:extLst>
          </p:cNvPr>
          <p:cNvSpPr>
            <a:spLocks noGrp="1"/>
          </p:cNvSpPr>
          <p:nvPr>
            <p:ph type="title"/>
          </p:nvPr>
        </p:nvSpPr>
        <p:spPr/>
        <p:txBody>
          <a:bodyPr/>
          <a:lstStyle/>
          <a:p>
            <a:r>
              <a:rPr lang="el-GR" u="sng" dirty="0" err="1"/>
              <a:t>βελτιστοποιηση</a:t>
            </a:r>
            <a:r>
              <a:rPr lang="el-GR" u="sng" dirty="0"/>
              <a:t> - </a:t>
            </a:r>
            <a:r>
              <a:rPr lang="el-GR" u="sng" dirty="0" err="1"/>
              <a:t>αναφορα</a:t>
            </a:r>
            <a:r>
              <a:rPr lang="el-GR" u="sng" dirty="0"/>
              <a:t> </a:t>
            </a:r>
            <a:r>
              <a:rPr lang="en-US" u="sng" dirty="0"/>
              <a:t>V0.</a:t>
            </a:r>
            <a:r>
              <a:rPr lang="el-GR" u="sng" dirty="0"/>
              <a:t>1</a:t>
            </a:r>
            <a:r>
              <a:rPr lang="en-US" u="sng" dirty="0"/>
              <a:t> </a:t>
            </a:r>
            <a:endParaRPr lang="el-GR" dirty="0"/>
          </a:p>
        </p:txBody>
      </p:sp>
      <p:sp>
        <p:nvSpPr>
          <p:cNvPr id="3" name="Content Placeholder 2">
            <a:extLst>
              <a:ext uri="{FF2B5EF4-FFF2-40B4-BE49-F238E27FC236}">
                <a16:creationId xmlns:a16="http://schemas.microsoft.com/office/drawing/2014/main" id="{E3EFD2D3-899E-2BB0-1522-E832991F465B}"/>
              </a:ext>
            </a:extLst>
          </p:cNvPr>
          <p:cNvSpPr>
            <a:spLocks noGrp="1"/>
          </p:cNvSpPr>
          <p:nvPr>
            <p:ph idx="1"/>
          </p:nvPr>
        </p:nvSpPr>
        <p:spPr/>
        <p:txBody>
          <a:bodyPr/>
          <a:lstStyle/>
          <a:p>
            <a:r>
              <a:rPr lang="el-GR" dirty="0"/>
              <a:t>Για την καλύτερη διαχείριση των χρονοσειρών (</a:t>
            </a:r>
            <a:r>
              <a:rPr lang="en-GB" dirty="0"/>
              <a:t>time series)</a:t>
            </a:r>
            <a:r>
              <a:rPr lang="el-GR" dirty="0"/>
              <a:t>, θεωρούμε ένα μεγαλύτερο</a:t>
            </a:r>
            <a:r>
              <a:rPr lang="en-GB" dirty="0"/>
              <a:t> </a:t>
            </a:r>
            <a:r>
              <a:rPr lang="el-GR" dirty="0"/>
              <a:t>μέγεθος </a:t>
            </a:r>
            <a:r>
              <a:rPr lang="en-GB" dirty="0"/>
              <a:t>time step sequence </a:t>
            </a:r>
            <a:r>
              <a:rPr lang="el-GR" dirty="0"/>
              <a:t>θα ήταν επαρκές για τα δεδομένα μας (30.000) και για την καλυτέρευση των μετρικών.</a:t>
            </a:r>
          </a:p>
          <a:p>
            <a:r>
              <a:rPr lang="el-GR" dirty="0"/>
              <a:t>Για περαιτέρω μείωση των </a:t>
            </a:r>
            <a:r>
              <a:rPr lang="en-GB" dirty="0"/>
              <a:t>false positives, </a:t>
            </a:r>
            <a:r>
              <a:rPr lang="el-GR" dirty="0"/>
              <a:t>η προσθήκη της τεχνικής «</a:t>
            </a:r>
            <a:r>
              <a:rPr lang="en-GB" b="1" dirty="0"/>
              <a:t>segment adjust</a:t>
            </a:r>
            <a:r>
              <a:rPr lang="el-GR" b="1" dirty="0"/>
              <a:t>» </a:t>
            </a:r>
            <a:r>
              <a:rPr lang="el-GR" dirty="0"/>
              <a:t>για την κατηγοριοποίηση των ανωμαλιών σύμφωνα με την πυκνότητα αυτών θα έδινε καλύτερες μετρικές.</a:t>
            </a:r>
          </a:p>
        </p:txBody>
      </p:sp>
    </p:spTree>
    <p:extLst>
      <p:ext uri="{BB962C8B-B14F-4D97-AF65-F5344CB8AC3E}">
        <p14:creationId xmlns:p14="http://schemas.microsoft.com/office/powerpoint/2010/main" val="23911580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A9DBB-4E5B-2D88-CEE9-6D5502917605}"/>
              </a:ext>
            </a:extLst>
          </p:cNvPr>
          <p:cNvSpPr>
            <a:spLocks noGrp="1"/>
          </p:cNvSpPr>
          <p:nvPr>
            <p:ph type="title"/>
          </p:nvPr>
        </p:nvSpPr>
        <p:spPr>
          <a:xfrm>
            <a:off x="1586948" y="1197665"/>
            <a:ext cx="2873996" cy="4462669"/>
          </a:xfrm>
        </p:spPr>
        <p:txBody>
          <a:bodyPr>
            <a:normAutofit/>
          </a:bodyPr>
          <a:lstStyle/>
          <a:p>
            <a:r>
              <a:rPr lang="el-GR" sz="3200" dirty="0" err="1">
                <a:solidFill>
                  <a:schemeClr val="tx1">
                    <a:lumMod val="75000"/>
                  </a:schemeClr>
                </a:solidFill>
              </a:rPr>
              <a:t>Τελος</a:t>
            </a:r>
            <a:r>
              <a:rPr lang="el-GR" sz="3200" dirty="0">
                <a:solidFill>
                  <a:schemeClr val="tx1">
                    <a:lumMod val="75000"/>
                  </a:schemeClr>
                </a:solidFill>
              </a:rPr>
              <a:t> </a:t>
            </a:r>
            <a:r>
              <a:rPr lang="el-GR" sz="3200" dirty="0" err="1">
                <a:solidFill>
                  <a:schemeClr val="tx1">
                    <a:lumMod val="75000"/>
                  </a:schemeClr>
                </a:solidFill>
              </a:rPr>
              <a:t>παρουσιασησ</a:t>
            </a:r>
            <a:br>
              <a:rPr lang="el-GR" sz="3200" dirty="0">
                <a:solidFill>
                  <a:schemeClr val="tx1">
                    <a:lumMod val="75000"/>
                  </a:schemeClr>
                </a:solidFill>
              </a:rPr>
            </a:br>
            <a:br>
              <a:rPr lang="el-GR" sz="3200" dirty="0">
                <a:solidFill>
                  <a:schemeClr val="tx1">
                    <a:lumMod val="75000"/>
                  </a:schemeClr>
                </a:solidFill>
              </a:rPr>
            </a:br>
            <a:br>
              <a:rPr lang="el-GR" sz="3200" dirty="0">
                <a:solidFill>
                  <a:schemeClr val="tx1">
                    <a:lumMod val="75000"/>
                  </a:schemeClr>
                </a:solidFill>
              </a:rPr>
            </a:br>
            <a:br>
              <a:rPr lang="el-GR" sz="3200" dirty="0">
                <a:solidFill>
                  <a:schemeClr val="tx1">
                    <a:lumMod val="75000"/>
                  </a:schemeClr>
                </a:solidFill>
              </a:rPr>
            </a:br>
            <a:br>
              <a:rPr lang="el-GR" sz="3200" dirty="0">
                <a:solidFill>
                  <a:schemeClr val="tx1">
                    <a:lumMod val="75000"/>
                  </a:schemeClr>
                </a:solidFill>
              </a:rPr>
            </a:br>
            <a:r>
              <a:rPr lang="el-GR" sz="2800" dirty="0" err="1">
                <a:solidFill>
                  <a:schemeClr val="tx1">
                    <a:lumMod val="75000"/>
                  </a:schemeClr>
                </a:solidFill>
              </a:rPr>
              <a:t>ευχαριστουμε</a:t>
            </a:r>
            <a:endParaRPr lang="el-GR" sz="3200" dirty="0">
              <a:solidFill>
                <a:schemeClr val="tx1">
                  <a:lumMod val="75000"/>
                </a:schemeClr>
              </a:solidFill>
            </a:endParaRPr>
          </a:p>
        </p:txBody>
      </p:sp>
      <p:pic>
        <p:nvPicPr>
          <p:cNvPr id="5" name="Content Placeholder 4" descr="A cat wearing a tie&#10;&#10;Description automatically generated">
            <a:extLst>
              <a:ext uri="{FF2B5EF4-FFF2-40B4-BE49-F238E27FC236}">
                <a16:creationId xmlns:a16="http://schemas.microsoft.com/office/drawing/2014/main" id="{40852B6E-9FFA-D37A-8A93-27546C5BEF78}"/>
              </a:ext>
            </a:extLst>
          </p:cNvPr>
          <p:cNvPicPr>
            <a:picLocks noGrp="1" noChangeAspect="1"/>
          </p:cNvPicPr>
          <p:nvPr>
            <p:ph idx="1"/>
          </p:nvPr>
        </p:nvPicPr>
        <p:blipFill>
          <a:blip r:embed="rId2"/>
          <a:stretch>
            <a:fillRect/>
          </a:stretch>
        </p:blipFill>
        <p:spPr>
          <a:xfrm>
            <a:off x="4969600" y="656000"/>
            <a:ext cx="5546000" cy="5546000"/>
          </a:xfrm>
        </p:spPr>
      </p:pic>
    </p:spTree>
    <p:extLst>
      <p:ext uri="{BB962C8B-B14F-4D97-AF65-F5344CB8AC3E}">
        <p14:creationId xmlns:p14="http://schemas.microsoft.com/office/powerpoint/2010/main" val="1088493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AEB61A3-DF4E-5FAE-0097-22281CFBE610}"/>
              </a:ext>
            </a:extLst>
          </p:cNvPr>
          <p:cNvSpPr>
            <a:spLocks noGrp="1"/>
          </p:cNvSpPr>
          <p:nvPr>
            <p:ph type="title"/>
          </p:nvPr>
        </p:nvSpPr>
        <p:spPr>
          <a:xfrm>
            <a:off x="1228877" y="770917"/>
            <a:ext cx="9905998" cy="1478570"/>
          </a:xfrm>
        </p:spPr>
        <p:txBody>
          <a:bodyPr/>
          <a:lstStyle/>
          <a:p>
            <a:r>
              <a:rPr lang="el-GR" u="sng" dirty="0"/>
              <a:t>γενικοι ορισμοι </a:t>
            </a:r>
            <a:r>
              <a:rPr lang="en-US" u="sng" dirty="0"/>
              <a:t>v0.2</a:t>
            </a:r>
            <a:endParaRPr lang="el-GR" dirty="0"/>
          </a:p>
        </p:txBody>
      </p:sp>
      <p:sp>
        <p:nvSpPr>
          <p:cNvPr id="3" name="Θέση περιεχομένου 2">
            <a:extLst>
              <a:ext uri="{FF2B5EF4-FFF2-40B4-BE49-F238E27FC236}">
                <a16:creationId xmlns:a16="http://schemas.microsoft.com/office/drawing/2014/main" id="{0224692A-A1E2-ECBB-4E14-62ED56C000C6}"/>
              </a:ext>
            </a:extLst>
          </p:cNvPr>
          <p:cNvSpPr>
            <a:spLocks noGrp="1"/>
          </p:cNvSpPr>
          <p:nvPr>
            <p:ph idx="1"/>
          </p:nvPr>
        </p:nvSpPr>
        <p:spPr/>
        <p:txBody>
          <a:bodyPr/>
          <a:lstStyle/>
          <a:p>
            <a:r>
              <a:rPr lang="el-GR" dirty="0"/>
              <a:t>Χρονοσειρές</a:t>
            </a:r>
            <a:r>
              <a:rPr lang="en-US" dirty="0"/>
              <a:t> (time series</a:t>
            </a:r>
            <a:r>
              <a:rPr lang="el-GR" dirty="0"/>
              <a:t> </a:t>
            </a:r>
            <a:r>
              <a:rPr lang="en-US" dirty="0"/>
              <a:t>data): </a:t>
            </a:r>
            <a:r>
              <a:rPr lang="el-GR" dirty="0"/>
              <a:t>Δεδομένα που καταγράφουν την τιμή μίας ή περισσότερων μεταβλητών σε διαφορετικά χρονικά σημεία.</a:t>
            </a:r>
            <a:endParaRPr lang="el-GR" dirty="0">
              <a:latin typeface="Calibri" panose="020F0502020204030204" pitchFamily="34" charset="0"/>
              <a:ea typeface="Calibri" panose="020F0502020204030204" pitchFamily="34" charset="0"/>
              <a:cs typeface="Calibri" panose="020F0502020204030204" pitchFamily="34" charset="0"/>
            </a:endParaRPr>
          </a:p>
          <a:p>
            <a:pPr lvl="1"/>
            <a:r>
              <a:rPr lang="el-GR" dirty="0"/>
              <a:t>Εξαρτώνται από το χρόνο, δηλαδή η σειρά και το εύρος των δεδομένων είναι σχετικά και δεν μπορούν να αγνοηθούν ή να αλλάξουν.</a:t>
            </a:r>
          </a:p>
          <a:p>
            <a:pPr lvl="1"/>
            <a:r>
              <a:rPr lang="el-GR" dirty="0"/>
              <a:t>Ο εντοπισμός ανωμαλιών σε χρονοσειρές είναι αρκετά δύσκολος, καθώς προσθέτει ένα επιπλέον επίπεδο πολυπλοκότητας λόγω της φύσης των δεδομένων.</a:t>
            </a:r>
          </a:p>
          <a:p>
            <a:pPr lvl="1"/>
            <a:endParaRPr lang="el-GR" dirty="0"/>
          </a:p>
        </p:txBody>
      </p:sp>
    </p:spTree>
    <p:extLst>
      <p:ext uri="{BB962C8B-B14F-4D97-AF65-F5344CB8AC3E}">
        <p14:creationId xmlns:p14="http://schemas.microsoft.com/office/powerpoint/2010/main" val="209174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4C17033-BBAD-BD8D-CCEB-DE2C886221EB}"/>
              </a:ext>
            </a:extLst>
          </p:cNvPr>
          <p:cNvSpPr>
            <a:spLocks noGrp="1"/>
          </p:cNvSpPr>
          <p:nvPr>
            <p:ph type="title"/>
          </p:nvPr>
        </p:nvSpPr>
        <p:spPr/>
        <p:txBody>
          <a:bodyPr/>
          <a:lstStyle/>
          <a:p>
            <a:r>
              <a:rPr lang="el-GR" u="sng" dirty="0"/>
              <a:t>Γένικοι ορισμοι </a:t>
            </a:r>
            <a:r>
              <a:rPr lang="en-US" u="sng" dirty="0"/>
              <a:t>v0.</a:t>
            </a:r>
            <a:r>
              <a:rPr lang="el-GR" u="sng" dirty="0"/>
              <a:t>3</a:t>
            </a:r>
            <a:endParaRPr lang="el-GR" dirty="0"/>
          </a:p>
        </p:txBody>
      </p:sp>
      <p:sp>
        <p:nvSpPr>
          <p:cNvPr id="3" name="Θέση περιεχομένου 2">
            <a:extLst>
              <a:ext uri="{FF2B5EF4-FFF2-40B4-BE49-F238E27FC236}">
                <a16:creationId xmlns:a16="http://schemas.microsoft.com/office/drawing/2014/main" id="{04BF4E60-6C4D-573B-F7F6-0F2F63159E35}"/>
              </a:ext>
            </a:extLst>
          </p:cNvPr>
          <p:cNvSpPr>
            <a:spLocks noGrp="1"/>
          </p:cNvSpPr>
          <p:nvPr>
            <p:ph idx="1"/>
          </p:nvPr>
        </p:nvSpPr>
        <p:spPr/>
        <p:txBody>
          <a:bodyPr/>
          <a:lstStyle/>
          <a:p>
            <a:r>
              <a:rPr lang="el-GR" dirty="0">
                <a:latin typeface="Calibri" panose="020F0502020204030204" pitchFamily="34" charset="0"/>
                <a:ea typeface="Calibri" panose="020F0502020204030204" pitchFamily="34" charset="0"/>
                <a:cs typeface="Calibri" panose="020F0502020204030204" pitchFamily="34" charset="0"/>
              </a:rPr>
              <a:t>Ανίχνευση Βλαβών (</a:t>
            </a:r>
            <a:r>
              <a:rPr lang="en-US" dirty="0">
                <a:latin typeface="Calibri" panose="020F0502020204030204" pitchFamily="34" charset="0"/>
                <a:ea typeface="Calibri" panose="020F0502020204030204" pitchFamily="34" charset="0"/>
                <a:cs typeface="Calibri" panose="020F0502020204030204" pitchFamily="34" charset="0"/>
              </a:rPr>
              <a:t>Fault Detection):</a:t>
            </a:r>
            <a:r>
              <a:rPr lang="el-GR" dirty="0">
                <a:latin typeface="Calibri" panose="020F0502020204030204" pitchFamily="34" charset="0"/>
                <a:ea typeface="Calibri" panose="020F0502020204030204" pitchFamily="34" charset="0"/>
                <a:cs typeface="Calibri" panose="020F0502020204030204" pitchFamily="34" charset="0"/>
              </a:rPr>
              <a:t> Αφορά τον εντοπισμό οποιασδήποτε ανωμαλίας ή προβλήματος που επηρεάζει τη λειτουργία του δικτύου.</a:t>
            </a:r>
          </a:p>
          <a:p>
            <a:r>
              <a:rPr lang="el-GR" dirty="0">
                <a:latin typeface="Calibri" panose="020F0502020204030204" pitchFamily="34" charset="0"/>
                <a:ea typeface="Calibri" panose="020F0502020204030204" pitchFamily="34" charset="0"/>
                <a:cs typeface="Calibri" panose="020F0502020204030204" pitchFamily="34" charset="0"/>
              </a:rPr>
              <a:t>Ανίχνευση Ανωμαλιών σε Χρονοσειρές (</a:t>
            </a:r>
            <a:r>
              <a:rPr lang="en-US" dirty="0">
                <a:latin typeface="Calibri" panose="020F0502020204030204" pitchFamily="34" charset="0"/>
                <a:ea typeface="Calibri" panose="020F0502020204030204" pitchFamily="34" charset="0"/>
                <a:cs typeface="Calibri" panose="020F0502020204030204" pitchFamily="34" charset="0"/>
              </a:rPr>
              <a:t>Time-Series Anomaly Detection):</a:t>
            </a:r>
            <a:r>
              <a:rPr lang="el-GR" dirty="0">
                <a:latin typeface="Calibri" panose="020F0502020204030204" pitchFamily="34" charset="0"/>
                <a:ea typeface="Calibri" panose="020F0502020204030204" pitchFamily="34" charset="0"/>
                <a:cs typeface="Calibri" panose="020F0502020204030204" pitchFamily="34" charset="0"/>
              </a:rPr>
              <a:t> Εστιάζει στην ανίχνευση προβλημάτων σε χρονοσειρές.</a:t>
            </a:r>
          </a:p>
          <a:p>
            <a:pPr lvl="1"/>
            <a:r>
              <a:rPr lang="el-GR" dirty="0">
                <a:latin typeface="Calibri" panose="020F0502020204030204" pitchFamily="34" charset="0"/>
                <a:ea typeface="Calibri" panose="020F0502020204030204" pitchFamily="34" charset="0"/>
                <a:cs typeface="Calibri" panose="020F0502020204030204" pitchFamily="34" charset="0"/>
              </a:rPr>
              <a:t>Στοχεύει στον εντοπισμό αποκλίσεων από την αναμενόμενη συμπεριφορά του δικτύου.</a:t>
            </a:r>
          </a:p>
          <a:p>
            <a:pPr lvl="1"/>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l-GR" dirty="0"/>
          </a:p>
        </p:txBody>
      </p:sp>
    </p:spTree>
    <p:extLst>
      <p:ext uri="{BB962C8B-B14F-4D97-AF65-F5344CB8AC3E}">
        <p14:creationId xmlns:p14="http://schemas.microsoft.com/office/powerpoint/2010/main" val="3115550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EEFC18E-7F03-5C74-D50B-7137028F1155}"/>
              </a:ext>
            </a:extLst>
          </p:cNvPr>
          <p:cNvSpPr>
            <a:spLocks noGrp="1"/>
          </p:cNvSpPr>
          <p:nvPr>
            <p:ph type="title"/>
          </p:nvPr>
        </p:nvSpPr>
        <p:spPr/>
        <p:txBody>
          <a:bodyPr/>
          <a:lstStyle/>
          <a:p>
            <a:r>
              <a:rPr lang="el-GR" u="sng" dirty="0"/>
              <a:t>σημασια</a:t>
            </a:r>
            <a:endParaRPr lang="el-GR" dirty="0"/>
          </a:p>
        </p:txBody>
      </p:sp>
      <p:sp>
        <p:nvSpPr>
          <p:cNvPr id="3" name="Θέση περιεχομένου 2">
            <a:extLst>
              <a:ext uri="{FF2B5EF4-FFF2-40B4-BE49-F238E27FC236}">
                <a16:creationId xmlns:a16="http://schemas.microsoft.com/office/drawing/2014/main" id="{D7ED031A-B1CC-EAA3-3944-D6C0C109236B}"/>
              </a:ext>
            </a:extLst>
          </p:cNvPr>
          <p:cNvSpPr>
            <a:spLocks noGrp="1"/>
          </p:cNvSpPr>
          <p:nvPr>
            <p:ph idx="1"/>
          </p:nvPr>
        </p:nvSpPr>
        <p:spPr/>
        <p:txBody>
          <a:bodyPr/>
          <a:lstStyle/>
          <a:p>
            <a:r>
              <a:rPr lang="el-GR" dirty="0">
                <a:latin typeface="Calibri" panose="020F0502020204030204" pitchFamily="34" charset="0"/>
                <a:ea typeface="Calibri" panose="020F0502020204030204" pitchFamily="34" charset="0"/>
                <a:cs typeface="Calibri" panose="020F0502020204030204" pitchFamily="34" charset="0"/>
              </a:rPr>
              <a:t>Στα δίκτυα 5G, το </a:t>
            </a:r>
            <a:r>
              <a:rPr lang="en-US" dirty="0">
                <a:latin typeface="Calibri" panose="020F0502020204030204" pitchFamily="34" charset="0"/>
                <a:ea typeface="Calibri" panose="020F0502020204030204" pitchFamily="34" charset="0"/>
                <a:cs typeface="Calibri" panose="020F0502020204030204" pitchFamily="34" charset="0"/>
              </a:rPr>
              <a:t>fault detection </a:t>
            </a:r>
            <a:r>
              <a:rPr lang="el-GR" dirty="0">
                <a:latin typeface="Calibri" panose="020F0502020204030204" pitchFamily="34" charset="0"/>
                <a:ea typeface="Calibri" panose="020F0502020204030204" pitchFamily="34" charset="0"/>
                <a:cs typeface="Calibri" panose="020F0502020204030204" pitchFamily="34" charset="0"/>
              </a:rPr>
              <a:t>και το </a:t>
            </a:r>
            <a:r>
              <a:rPr lang="en-US" dirty="0">
                <a:latin typeface="Calibri" panose="020F0502020204030204" pitchFamily="34" charset="0"/>
                <a:ea typeface="Calibri" panose="020F0502020204030204" pitchFamily="34" charset="0"/>
                <a:cs typeface="Calibri" panose="020F0502020204030204" pitchFamily="34" charset="0"/>
              </a:rPr>
              <a:t>Time-Series Anomaly Detection </a:t>
            </a:r>
            <a:r>
              <a:rPr lang="el-GR" dirty="0">
                <a:latin typeface="Calibri" panose="020F0502020204030204" pitchFamily="34" charset="0"/>
                <a:ea typeface="Calibri" panose="020F0502020204030204" pitchFamily="34" charset="0"/>
                <a:cs typeface="Calibri" panose="020F0502020204030204" pitchFamily="34" charset="0"/>
              </a:rPr>
              <a:t>μπορεί να περιλαμβάνουν την ανίχνευση προβλημάτων στον εξοπλισμό, στις συνδέσεις, στο λογισμικό ή σε άλλες κρίσιμες υποδομές. Μεγάλη είναι η σημασία τους για</a:t>
            </a:r>
            <a:r>
              <a:rPr lang="en-US" dirty="0">
                <a:latin typeface="Calibri" panose="020F0502020204030204" pitchFamily="34" charset="0"/>
                <a:ea typeface="Calibri" panose="020F0502020204030204" pitchFamily="34" charset="0"/>
                <a:cs typeface="Calibri" panose="020F0502020204030204" pitchFamily="34" charset="0"/>
              </a:rPr>
              <a:t>:</a:t>
            </a:r>
          </a:p>
          <a:p>
            <a:pPr lvl="1">
              <a:buFont typeface="Wingdings" panose="05000000000000000000" pitchFamily="2" charset="2"/>
              <a:buChar char="Ø"/>
            </a:pPr>
            <a:r>
              <a:rPr lang="el-GR" dirty="0">
                <a:latin typeface="Calibri" panose="020F0502020204030204" pitchFamily="34" charset="0"/>
                <a:ea typeface="Calibri" panose="020F0502020204030204" pitchFamily="34" charset="0"/>
                <a:cs typeface="Calibri" panose="020F0502020204030204" pitchFamily="34" charset="0"/>
              </a:rPr>
              <a:t>Αξιοπιστία Υπηρεσιών</a:t>
            </a:r>
            <a:endParaRPr lang="en-US" dirty="0">
              <a:latin typeface="Calibri" panose="020F0502020204030204" pitchFamily="34" charset="0"/>
              <a:ea typeface="Calibri" panose="020F0502020204030204" pitchFamily="34" charset="0"/>
              <a:cs typeface="Calibri" panose="020F0502020204030204" pitchFamily="34" charset="0"/>
            </a:endParaRPr>
          </a:p>
          <a:p>
            <a:pPr lvl="1">
              <a:buFont typeface="Wingdings" panose="05000000000000000000" pitchFamily="2" charset="2"/>
              <a:buChar char="Ø"/>
            </a:pPr>
            <a:r>
              <a:rPr lang="el-GR" dirty="0">
                <a:latin typeface="Calibri" panose="020F0502020204030204" pitchFamily="34" charset="0"/>
                <a:ea typeface="Calibri" panose="020F0502020204030204" pitchFamily="34" charset="0"/>
                <a:cs typeface="Calibri" panose="020F0502020204030204" pitchFamily="34" charset="0"/>
              </a:rPr>
              <a:t>Μείωση Κόστους</a:t>
            </a:r>
            <a:endParaRPr lang="en-US" dirty="0">
              <a:latin typeface="Calibri" panose="020F0502020204030204" pitchFamily="34" charset="0"/>
              <a:ea typeface="Calibri" panose="020F0502020204030204" pitchFamily="34" charset="0"/>
              <a:cs typeface="Calibri" panose="020F0502020204030204" pitchFamily="34" charset="0"/>
            </a:endParaRPr>
          </a:p>
          <a:p>
            <a:pPr lvl="1">
              <a:buFont typeface="Wingdings" panose="05000000000000000000" pitchFamily="2" charset="2"/>
              <a:buChar char="Ø"/>
            </a:pPr>
            <a:r>
              <a:rPr lang="el-GR" dirty="0">
                <a:latin typeface="Calibri" panose="020F0502020204030204" pitchFamily="34" charset="0"/>
                <a:ea typeface="Calibri" panose="020F0502020204030204" pitchFamily="34" charset="0"/>
                <a:cs typeface="Calibri" panose="020F0502020204030204" pitchFamily="34" charset="0"/>
              </a:rPr>
              <a:t>Ασφάλεια Δικτύου</a:t>
            </a:r>
          </a:p>
          <a:p>
            <a:pPr lvl="1">
              <a:buFont typeface="Wingdings" panose="05000000000000000000" pitchFamily="2" charset="2"/>
              <a:buChar char="Ø"/>
            </a:pPr>
            <a:r>
              <a:rPr lang="el-GR" dirty="0">
                <a:latin typeface="Calibri" panose="020F0502020204030204" pitchFamily="34" charset="0"/>
                <a:ea typeface="Calibri" panose="020F0502020204030204" pitchFamily="34" charset="0"/>
                <a:cs typeface="Calibri" panose="020F0502020204030204" pitchFamily="34" charset="0"/>
              </a:rPr>
              <a:t>Βελτιστοποίηση Απόδοσης</a:t>
            </a:r>
          </a:p>
        </p:txBody>
      </p:sp>
    </p:spTree>
    <p:extLst>
      <p:ext uri="{BB962C8B-B14F-4D97-AF65-F5344CB8AC3E}">
        <p14:creationId xmlns:p14="http://schemas.microsoft.com/office/powerpoint/2010/main" val="1227723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F31E718-6038-3263-EF4B-4BE6269F89D0}"/>
              </a:ext>
            </a:extLst>
          </p:cNvPr>
          <p:cNvSpPr>
            <a:spLocks noGrp="1"/>
          </p:cNvSpPr>
          <p:nvPr>
            <p:ph type="title"/>
          </p:nvPr>
        </p:nvSpPr>
        <p:spPr/>
        <p:txBody>
          <a:bodyPr/>
          <a:lstStyle/>
          <a:p>
            <a:r>
              <a:rPr lang="el-GR" u="sng" dirty="0"/>
              <a:t>ΣΥΝΟΛΟ ΔΕΔΟΜΕΝΩΝ </a:t>
            </a:r>
            <a:r>
              <a:rPr lang="en-US" u="sng" dirty="0"/>
              <a:t>V0.1</a:t>
            </a:r>
            <a:endParaRPr lang="el-GR" dirty="0"/>
          </a:p>
        </p:txBody>
      </p:sp>
      <p:sp>
        <p:nvSpPr>
          <p:cNvPr id="3" name="Θέση περιεχομένου 2">
            <a:extLst>
              <a:ext uri="{FF2B5EF4-FFF2-40B4-BE49-F238E27FC236}">
                <a16:creationId xmlns:a16="http://schemas.microsoft.com/office/drawing/2014/main" id="{9D34FCC3-39BA-8171-68C2-A226DCEF53E9}"/>
              </a:ext>
            </a:extLst>
          </p:cNvPr>
          <p:cNvSpPr>
            <a:spLocks noGrp="1"/>
          </p:cNvSpPr>
          <p:nvPr>
            <p:ph idx="1"/>
          </p:nvPr>
        </p:nvSpPr>
        <p:spPr/>
        <p:txBody>
          <a:bodyPr/>
          <a:lstStyle/>
          <a:p>
            <a:r>
              <a:rPr lang="el-GR" dirty="0">
                <a:latin typeface="Calibri" panose="020F0502020204030204" pitchFamily="34" charset="0"/>
                <a:cs typeface="Calibri" panose="020F0502020204030204" pitchFamily="34" charset="0"/>
              </a:rPr>
              <a:t>Τα δεδομένα που είχαμε να επεξεργαστούμε αποτελούταν από multivariate time series δεδομένα. Κάθε γραμμή αποτελούταν από ένα δείγμα (sample) και κάθε στήλη αντιπροσωπεύει μια μεταβλητή (38 στο σύνολο) για κάθε χρονική στιγμή.</a:t>
            </a:r>
          </a:p>
        </p:txBody>
      </p:sp>
    </p:spTree>
    <p:extLst>
      <p:ext uri="{BB962C8B-B14F-4D97-AF65-F5344CB8AC3E}">
        <p14:creationId xmlns:p14="http://schemas.microsoft.com/office/powerpoint/2010/main" val="1014574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C57FE70-8D46-2B09-FE63-4CE0707581DD}"/>
              </a:ext>
            </a:extLst>
          </p:cNvPr>
          <p:cNvSpPr>
            <a:spLocks noGrp="1"/>
          </p:cNvSpPr>
          <p:nvPr>
            <p:ph type="title"/>
          </p:nvPr>
        </p:nvSpPr>
        <p:spPr/>
        <p:txBody>
          <a:bodyPr/>
          <a:lstStyle/>
          <a:p>
            <a:r>
              <a:rPr lang="el-GR" u="sng" dirty="0"/>
              <a:t>ΣΥΝΟΛΟ ΔΕΔΟΜΕΝΩΝ</a:t>
            </a:r>
            <a:r>
              <a:rPr lang="en-US" u="sng" dirty="0"/>
              <a:t> V0.2</a:t>
            </a:r>
            <a:r>
              <a:rPr lang="el-GR" u="sng" dirty="0"/>
              <a:t> </a:t>
            </a:r>
            <a:endParaRPr lang="el-GR" dirty="0"/>
          </a:p>
        </p:txBody>
      </p:sp>
      <p:sp>
        <p:nvSpPr>
          <p:cNvPr id="3" name="Θέση περιεχομένου 2">
            <a:extLst>
              <a:ext uri="{FF2B5EF4-FFF2-40B4-BE49-F238E27FC236}">
                <a16:creationId xmlns:a16="http://schemas.microsoft.com/office/drawing/2014/main" id="{FACDE4EF-3685-C877-96C1-3A7E092C5B60}"/>
              </a:ext>
            </a:extLst>
          </p:cNvPr>
          <p:cNvSpPr>
            <a:spLocks noGrp="1"/>
          </p:cNvSpPr>
          <p:nvPr>
            <p:ph idx="1"/>
          </p:nvPr>
        </p:nvSpPr>
        <p:spPr/>
        <p:txBody>
          <a:bodyPr>
            <a:normAutofit fontScale="85000" lnSpcReduction="10000"/>
          </a:bodyPr>
          <a:lstStyle/>
          <a:p>
            <a:r>
              <a:rPr lang="el-GR" dirty="0">
                <a:latin typeface="Calibri" panose="020F0502020204030204" pitchFamily="34" charset="0"/>
                <a:cs typeface="Calibri" panose="020F0502020204030204" pitchFamily="34" charset="0"/>
              </a:rPr>
              <a:t>Κάθε σύνολο δεδομένων περιείχε τα εξής στοιχεία:</a:t>
            </a:r>
          </a:p>
          <a:p>
            <a:pPr lvl="1">
              <a:buFont typeface="Wingdings" panose="05000000000000000000" pitchFamily="2" charset="2"/>
              <a:buChar char="Ø"/>
            </a:pPr>
            <a:r>
              <a:rPr lang="el-GR" dirty="0">
                <a:latin typeface="Calibri" panose="020F0502020204030204" pitchFamily="34" charset="0"/>
                <a:cs typeface="Calibri" panose="020F0502020204030204" pitchFamily="34" charset="0"/>
              </a:rPr>
              <a:t>Train data: Το σύνολο των δεδομένων που εισάγουμε ώστε να εκπαιδευτεί το μοντέλο και δεν περιέχει ανωμαλίες.</a:t>
            </a:r>
          </a:p>
          <a:p>
            <a:pPr lvl="1">
              <a:buFont typeface="Wingdings" panose="05000000000000000000" pitchFamily="2" charset="2"/>
              <a:buChar char="Ø"/>
            </a:pPr>
            <a:r>
              <a:rPr lang="el-GR" dirty="0">
                <a:latin typeface="Calibri" panose="020F0502020204030204" pitchFamily="34" charset="0"/>
                <a:cs typeface="Calibri" panose="020F0502020204030204" pitchFamily="34" charset="0"/>
              </a:rPr>
              <a:t>Test data: Το σύνολο των δεδομένων που περιέχει ανωμαλίες.</a:t>
            </a:r>
          </a:p>
          <a:p>
            <a:pPr lvl="1">
              <a:buFont typeface="Wingdings" panose="05000000000000000000" pitchFamily="2" charset="2"/>
              <a:buChar char="Ø"/>
            </a:pPr>
            <a:r>
              <a:rPr lang="en-US" dirty="0">
                <a:latin typeface="Calibri" panose="020F0502020204030204" pitchFamily="34" charset="0"/>
                <a:cs typeface="Calibri" panose="020F0502020204030204" pitchFamily="34" charset="0"/>
              </a:rPr>
              <a:t>T</a:t>
            </a:r>
            <a:r>
              <a:rPr lang="el-GR" dirty="0">
                <a:latin typeface="Calibri" panose="020F0502020204030204" pitchFamily="34" charset="0"/>
                <a:cs typeface="Calibri" panose="020F0502020204030204" pitchFamily="34" charset="0"/>
              </a:rPr>
              <a:t>est labels: Περιέχει τις τιμές μηδέν (False) και ένα (True) για κάθε δείγμα. Η τιμή μηδέν δείχνει ότι το δείγμα δεν περιέχει κάποια ανωμαλία, ενώ η τιμή ένα δείχνει ότι υπάρχει κάπου ανωμαλία στο δείγμα. Με αυτά ελέγχουμε αν βρίσκει το μοντέλο σωστά τις ανωμαλίες από τα test data.</a:t>
            </a:r>
          </a:p>
          <a:p>
            <a:endParaRPr lang="el-GR" dirty="0">
              <a:latin typeface="Calibri" panose="020F0502020204030204" pitchFamily="34" charset="0"/>
              <a:cs typeface="Calibri" panose="020F0502020204030204" pitchFamily="34" charset="0"/>
            </a:endParaRPr>
          </a:p>
          <a:p>
            <a:r>
              <a:rPr lang="el-GR" dirty="0">
                <a:latin typeface="Calibri" panose="020F0502020204030204" pitchFamily="34" charset="0"/>
                <a:cs typeface="Calibri" panose="020F0502020204030204" pitchFamily="34" charset="0"/>
              </a:rPr>
              <a:t>Για το συγκεκριμένο μοντέλο, χρησιμοποιήθηκε το σύνολο machine-1-1.</a:t>
            </a:r>
          </a:p>
          <a:p>
            <a:endParaRPr lang="el-GR" dirty="0"/>
          </a:p>
        </p:txBody>
      </p:sp>
    </p:spTree>
    <p:extLst>
      <p:ext uri="{BB962C8B-B14F-4D97-AF65-F5344CB8AC3E}">
        <p14:creationId xmlns:p14="http://schemas.microsoft.com/office/powerpoint/2010/main" val="1069829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2D0BF-DB57-B808-69F1-5AEE74AC6933}"/>
              </a:ext>
            </a:extLst>
          </p:cNvPr>
          <p:cNvSpPr>
            <a:spLocks noGrp="1"/>
          </p:cNvSpPr>
          <p:nvPr>
            <p:ph type="title"/>
          </p:nvPr>
        </p:nvSpPr>
        <p:spPr/>
        <p:txBody>
          <a:bodyPr/>
          <a:lstStyle/>
          <a:p>
            <a:r>
              <a:rPr lang="el-GR" u="sng" dirty="0"/>
              <a:t>ΕΚΠΑΙΔΕΥΣΗ ΤΟΥ ΜΟΝΤΕΛΟΥ</a:t>
            </a:r>
            <a:r>
              <a:rPr lang="en-US" u="sng" dirty="0"/>
              <a:t> V0.1</a:t>
            </a:r>
            <a:endParaRPr lang="el-GR" dirty="0"/>
          </a:p>
        </p:txBody>
      </p:sp>
      <p:sp>
        <p:nvSpPr>
          <p:cNvPr id="3" name="Content Placeholder 2">
            <a:extLst>
              <a:ext uri="{FF2B5EF4-FFF2-40B4-BE49-F238E27FC236}">
                <a16:creationId xmlns:a16="http://schemas.microsoft.com/office/drawing/2014/main" id="{098A040A-632E-A533-A904-F7B3306A8453}"/>
              </a:ext>
            </a:extLst>
          </p:cNvPr>
          <p:cNvSpPr>
            <a:spLocks noGrp="1"/>
          </p:cNvSpPr>
          <p:nvPr>
            <p:ph idx="1"/>
          </p:nvPr>
        </p:nvSpPr>
        <p:spPr/>
        <p:txBody>
          <a:bodyPr>
            <a:normAutofit fontScale="92500" lnSpcReduction="10000"/>
          </a:bodyPr>
          <a:lstStyle/>
          <a:p>
            <a:r>
              <a:rPr lang="el-GR" dirty="0"/>
              <a:t>Το μοντέλο που χρησιμοποιήθηκε για την κωδικοποίηση είναι ένα</a:t>
            </a:r>
            <a:r>
              <a:rPr lang="en-GB" dirty="0"/>
              <a:t> </a:t>
            </a:r>
            <a:r>
              <a:rPr lang="el-GR" b="1" dirty="0"/>
              <a:t>Συνελικτικό Νευρωνικό Δίκτυο Αυτοκωδικοποιητή</a:t>
            </a:r>
            <a:r>
              <a:rPr lang="el-GR" dirty="0"/>
              <a:t> (</a:t>
            </a:r>
            <a:r>
              <a:rPr lang="en-GB" dirty="0"/>
              <a:t>CNN Deep Autoencoder</a:t>
            </a:r>
            <a:r>
              <a:rPr lang="el-GR" dirty="0"/>
              <a:t>)</a:t>
            </a:r>
          </a:p>
          <a:p>
            <a:r>
              <a:rPr lang="el-GR" dirty="0"/>
              <a:t>Υλοποίηση με 4 «συμμετρικά» επίπεδα (8)</a:t>
            </a:r>
          </a:p>
          <a:p>
            <a:r>
              <a:rPr lang="en-GB" dirty="0"/>
              <a:t>Unsupervised Learning </a:t>
            </a:r>
            <a:r>
              <a:rPr lang="el-GR" dirty="0"/>
              <a:t>τεχνική, τα δεδομένα της εισόδου δηλαδή </a:t>
            </a:r>
            <a:r>
              <a:rPr lang="el-GR" b="1" dirty="0"/>
              <a:t>δεν</a:t>
            </a:r>
            <a:r>
              <a:rPr lang="el-GR" dirty="0"/>
              <a:t> έχουν </a:t>
            </a:r>
            <a:r>
              <a:rPr lang="en-GB" dirty="0"/>
              <a:t>labels</a:t>
            </a:r>
            <a:r>
              <a:rPr lang="el-GR" dirty="0"/>
              <a:t>, το μοντέλο μαθαίνει μόνο του </a:t>
            </a:r>
            <a:r>
              <a:rPr lang="en-GB" dirty="0"/>
              <a:t>patterns.</a:t>
            </a:r>
          </a:p>
          <a:p>
            <a:r>
              <a:rPr lang="el-GR" b="1" dirty="0"/>
              <a:t>Στόχος</a:t>
            </a:r>
            <a:r>
              <a:rPr lang="el-GR" dirty="0"/>
              <a:t>: το μοντέλο να καταφέρει να μάθει την «</a:t>
            </a:r>
            <a:r>
              <a:rPr lang="el-GR" i="1" dirty="0"/>
              <a:t>φυσιογνωμία</a:t>
            </a:r>
            <a:r>
              <a:rPr lang="el-GR" dirty="0"/>
              <a:t>» της κανονικής χρήσης του</a:t>
            </a:r>
            <a:r>
              <a:rPr lang="en-GB" dirty="0"/>
              <a:t> server </a:t>
            </a:r>
            <a:r>
              <a:rPr lang="el-GR" dirty="0"/>
              <a:t>και οτιδήποτε δεν αντιστοιχεί σε αυτή, να την θεωρεί ανωμαλία.</a:t>
            </a:r>
          </a:p>
        </p:txBody>
      </p:sp>
    </p:spTree>
    <p:extLst>
      <p:ext uri="{BB962C8B-B14F-4D97-AF65-F5344CB8AC3E}">
        <p14:creationId xmlns:p14="http://schemas.microsoft.com/office/powerpoint/2010/main" val="4089093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0A22E-C718-6072-BDFE-8ED35EE0924B}"/>
              </a:ext>
            </a:extLst>
          </p:cNvPr>
          <p:cNvSpPr>
            <a:spLocks noGrp="1"/>
          </p:cNvSpPr>
          <p:nvPr>
            <p:ph type="title"/>
          </p:nvPr>
        </p:nvSpPr>
        <p:spPr/>
        <p:txBody>
          <a:bodyPr/>
          <a:lstStyle/>
          <a:p>
            <a:r>
              <a:rPr lang="el-GR" u="sng" dirty="0"/>
              <a:t>ΕΚΠΑΙΔΕΥΣΗ ΤΟΥ ΜΟΝΤΕΛΟΥ</a:t>
            </a:r>
            <a:r>
              <a:rPr lang="en-US" u="sng" dirty="0"/>
              <a:t> V0.2</a:t>
            </a:r>
            <a:endParaRPr lang="el-GR" dirty="0"/>
          </a:p>
        </p:txBody>
      </p:sp>
      <p:pic>
        <p:nvPicPr>
          <p:cNvPr id="4" name="Picture Placeholder 5" descr="A diagram of a number of rectangular objects&#10;&#10;Description automatically generated">
            <a:extLst>
              <a:ext uri="{FF2B5EF4-FFF2-40B4-BE49-F238E27FC236}">
                <a16:creationId xmlns:a16="http://schemas.microsoft.com/office/drawing/2014/main" id="{C3AFCF22-FDBC-B4F1-D395-BA11F41AC549}"/>
              </a:ext>
            </a:extLst>
          </p:cNvPr>
          <p:cNvPicPr>
            <a:picLocks noGrp="1" noChangeAspect="1"/>
          </p:cNvPicPr>
          <p:nvPr>
            <p:ph sz="half" idx="1"/>
          </p:nvPr>
        </p:nvPicPr>
        <p:blipFill rotWithShape="1">
          <a:blip r:embed="rId2"/>
          <a:srcRect l="2348" t="5802" r="23599" b="26006"/>
          <a:stretch/>
        </p:blipFill>
        <p:spPr>
          <a:xfrm>
            <a:off x="1141413" y="2945225"/>
            <a:ext cx="3827977" cy="2643809"/>
          </a:xfrm>
          <a:prstGeom prst="rect">
            <a:avLst/>
          </a:prstGeom>
        </p:spPr>
      </p:pic>
      <p:sp>
        <p:nvSpPr>
          <p:cNvPr id="5" name="Content Placeholder 4">
            <a:extLst>
              <a:ext uri="{FF2B5EF4-FFF2-40B4-BE49-F238E27FC236}">
                <a16:creationId xmlns:a16="http://schemas.microsoft.com/office/drawing/2014/main" id="{E4A77289-3CC0-D169-E2E3-265F42642A36}"/>
              </a:ext>
            </a:extLst>
          </p:cNvPr>
          <p:cNvSpPr>
            <a:spLocks noGrp="1"/>
          </p:cNvSpPr>
          <p:nvPr>
            <p:ph sz="half" idx="2"/>
          </p:nvPr>
        </p:nvSpPr>
        <p:spPr>
          <a:xfrm>
            <a:off x="5158410" y="2249486"/>
            <a:ext cx="5889002" cy="3541714"/>
          </a:xfrm>
        </p:spPr>
        <p:txBody>
          <a:bodyPr>
            <a:normAutofit fontScale="70000" lnSpcReduction="20000"/>
          </a:bodyPr>
          <a:lstStyle/>
          <a:p>
            <a:pPr marL="0" indent="0">
              <a:buNone/>
            </a:pPr>
            <a:r>
              <a:rPr lang="el-GR" dirty="0"/>
              <a:t>Θέλουμε η έξοδος ενός </a:t>
            </a:r>
            <a:r>
              <a:rPr lang="en-GB" dirty="0"/>
              <a:t>autoencoder, </a:t>
            </a:r>
            <a:r>
              <a:rPr lang="el-GR" dirty="0"/>
              <a:t>να είναι ιδανικά ίδια με την είσοδο.</a:t>
            </a:r>
          </a:p>
          <a:p>
            <a:pPr marL="457200" indent="-457200">
              <a:buFont typeface="+mj-lt"/>
              <a:buAutoNum type="alphaUcPeriod"/>
            </a:pPr>
            <a:r>
              <a:rPr lang="el-GR" dirty="0"/>
              <a:t>Το επίπεδο εισόδου δέχεται το </a:t>
            </a:r>
            <a:r>
              <a:rPr lang="en-GB" dirty="0"/>
              <a:t>sample </a:t>
            </a:r>
            <a:r>
              <a:rPr lang="el-GR" dirty="0"/>
              <a:t>εύρους 38 </a:t>
            </a:r>
            <a:r>
              <a:rPr lang="en-GB" dirty="0"/>
              <a:t>features.</a:t>
            </a:r>
          </a:p>
          <a:p>
            <a:pPr marL="457200" indent="-457200">
              <a:buFont typeface="+mj-lt"/>
              <a:buAutoNum type="alphaUcPeriod"/>
            </a:pPr>
            <a:r>
              <a:rPr lang="el-GR" dirty="0"/>
              <a:t>Το 1</a:t>
            </a:r>
            <a:r>
              <a:rPr lang="el-GR" baseline="30000" dirty="0"/>
              <a:t>ο</a:t>
            </a:r>
            <a:r>
              <a:rPr lang="el-GR" dirty="0"/>
              <a:t> επίπεδο συνέλιξης (εντοπίζει χαρακτηριστικά και πρότυπα)</a:t>
            </a:r>
          </a:p>
          <a:p>
            <a:pPr marL="457200" indent="-457200">
              <a:buFont typeface="+mj-lt"/>
              <a:buAutoNum type="alphaUcPeriod"/>
            </a:pPr>
            <a:r>
              <a:rPr lang="el-GR" dirty="0"/>
              <a:t>Το 1</a:t>
            </a:r>
            <a:r>
              <a:rPr lang="el-GR" baseline="30000" dirty="0"/>
              <a:t>ο</a:t>
            </a:r>
            <a:r>
              <a:rPr lang="el-GR" dirty="0"/>
              <a:t> επίπεδο </a:t>
            </a:r>
            <a:r>
              <a:rPr lang="en-GB" dirty="0"/>
              <a:t>dropout </a:t>
            </a:r>
            <a:endParaRPr lang="el-GR" dirty="0"/>
          </a:p>
          <a:p>
            <a:pPr marL="457200" indent="-457200">
              <a:buFont typeface="+mj-lt"/>
              <a:buAutoNum type="alphaUcPeriod"/>
            </a:pPr>
            <a:r>
              <a:rPr lang="el-GR" dirty="0"/>
              <a:t>Το 2</a:t>
            </a:r>
            <a:r>
              <a:rPr lang="el-GR" baseline="30000" dirty="0"/>
              <a:t>ο</a:t>
            </a:r>
            <a:r>
              <a:rPr lang="el-GR" dirty="0"/>
              <a:t> επίπεδο συνέλιξης</a:t>
            </a:r>
          </a:p>
          <a:p>
            <a:pPr marL="0" indent="0">
              <a:buNone/>
            </a:pPr>
            <a:r>
              <a:rPr lang="el-GR" dirty="0"/>
              <a:t>Η διαδικασία κατά την αποκωδικοποίηση αντιστρέφεται, με χρήση κάθε φορά του ανάστροφου της κωδικοποίησης. </a:t>
            </a:r>
          </a:p>
        </p:txBody>
      </p:sp>
      <p:sp>
        <p:nvSpPr>
          <p:cNvPr id="6" name="Rectangle 5">
            <a:extLst>
              <a:ext uri="{FF2B5EF4-FFF2-40B4-BE49-F238E27FC236}">
                <a16:creationId xmlns:a16="http://schemas.microsoft.com/office/drawing/2014/main" id="{B9CBFA7F-65F1-5446-75FA-B258FAD2CCD4}"/>
              </a:ext>
            </a:extLst>
          </p:cNvPr>
          <p:cNvSpPr/>
          <p:nvPr/>
        </p:nvSpPr>
        <p:spPr>
          <a:xfrm>
            <a:off x="1748405" y="2097088"/>
            <a:ext cx="2613991" cy="56653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l-GR" dirty="0"/>
              <a:t>ΑΡΧΙΤΕΚΤΟΝΙΚΗ</a:t>
            </a:r>
          </a:p>
        </p:txBody>
      </p:sp>
    </p:spTree>
    <p:extLst>
      <p:ext uri="{BB962C8B-B14F-4D97-AF65-F5344CB8AC3E}">
        <p14:creationId xmlns:p14="http://schemas.microsoft.com/office/powerpoint/2010/main" val="27839669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Κύκλωμα">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TM04033919[[fn=Κύκλωμα]]</Template>
  <TotalTime>541</TotalTime>
  <Words>1030</Words>
  <Application>Microsoft Office PowerPoint</Application>
  <PresentationFormat>Ευρεία οθόνη</PresentationFormat>
  <Paragraphs>91</Paragraphs>
  <Slides>21</Slides>
  <Notes>0</Notes>
  <HiddenSlides>0</HiddenSlides>
  <MMClips>0</MMClips>
  <ScaleCrop>false</ScaleCrop>
  <HeadingPairs>
    <vt:vector size="6" baseType="variant">
      <vt:variant>
        <vt:lpstr>Γραμματοσειρές που χρησιμοποιούνται</vt:lpstr>
      </vt:variant>
      <vt:variant>
        <vt:i4>6</vt:i4>
      </vt:variant>
      <vt:variant>
        <vt:lpstr>Θέμα</vt:lpstr>
      </vt:variant>
      <vt:variant>
        <vt:i4>1</vt:i4>
      </vt:variant>
      <vt:variant>
        <vt:lpstr>Τίτλοι διαφανειών</vt:lpstr>
      </vt:variant>
      <vt:variant>
        <vt:i4>21</vt:i4>
      </vt:variant>
    </vt:vector>
  </HeadingPairs>
  <TitlesOfParts>
    <vt:vector size="28" baseType="lpstr">
      <vt:lpstr>Arial</vt:lpstr>
      <vt:lpstr>Calibri</vt:lpstr>
      <vt:lpstr>Cambria Math</vt:lpstr>
      <vt:lpstr>Courier New</vt:lpstr>
      <vt:lpstr>Tw Cen MT</vt:lpstr>
      <vt:lpstr>Wingdings</vt:lpstr>
      <vt:lpstr>Κύκλωμα</vt:lpstr>
      <vt:lpstr>Time series unsupervised anomaly detection for server data</vt:lpstr>
      <vt:lpstr>γενικοι ορισμοι v0.1</vt:lpstr>
      <vt:lpstr>γενικοι ορισμοι v0.2</vt:lpstr>
      <vt:lpstr>Γένικοι ορισμοι v0.3</vt:lpstr>
      <vt:lpstr>σημασια</vt:lpstr>
      <vt:lpstr>ΣΥΝΟΛΟ ΔΕΔΟΜΕΝΩΝ V0.1</vt:lpstr>
      <vt:lpstr>ΣΥΝΟΛΟ ΔΕΔΟΜΕΝΩΝ V0.2 </vt:lpstr>
      <vt:lpstr>ΕΚΠΑΙΔΕΥΣΗ ΤΟΥ ΜΟΝΤΕΛΟΥ V0.1</vt:lpstr>
      <vt:lpstr>ΕΚΠΑΙΔΕΥΣΗ ΤΟΥ ΜΟΝΤΕΛΟΥ V0.2</vt:lpstr>
      <vt:lpstr>ΕΚΠΑΙΔΕΥΣΗ ΤΟΥ ΜΟΝΤΕΛΟΥ V0.3</vt:lpstr>
      <vt:lpstr>PREDICTIONS V0.1</vt:lpstr>
      <vt:lpstr>PREDICTIONS V0.2</vt:lpstr>
      <vt:lpstr>PREDICTIONS V0.3 var1</vt:lpstr>
      <vt:lpstr>Ανιχνευση ανωμαλιων V0.1</vt:lpstr>
      <vt:lpstr>Ανιχνευση ανωμαλιων V0.2</vt:lpstr>
      <vt:lpstr>Μετρικεσ V0.1 - PRECISION</vt:lpstr>
      <vt:lpstr>Μετρικεσ V0.2 – RECALL</vt:lpstr>
      <vt:lpstr>Μετρικεσ V0.3 – f1 score</vt:lpstr>
      <vt:lpstr>Μετρικεσ V0.4 </vt:lpstr>
      <vt:lpstr>βελτιστοποιηση - αναφορα V0.1 </vt:lpstr>
      <vt:lpstr>Τελος παρουσιασησ     ευχαριστουμε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series unsupervised anomaly detection for server data</dc:title>
  <dc:creator>ΤΣΟΥΛΗΣ ΑΘΑΝΑΣΙΟΣ-ΑΝΔΡΕΑΣ</dc:creator>
  <cp:lastModifiedBy>ΤΣΑΜΠΡΑΣ ΔΗΜΗΤΡΙΟΣ</cp:lastModifiedBy>
  <cp:revision>13</cp:revision>
  <dcterms:created xsi:type="dcterms:W3CDTF">2024-05-19T11:00:02Z</dcterms:created>
  <dcterms:modified xsi:type="dcterms:W3CDTF">2024-05-20T13:07:28Z</dcterms:modified>
</cp:coreProperties>
</file>