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y="5143500" cx="9144000"/>
  <p:notesSz cx="6858000" cy="9144000"/>
  <p:embeddedFontLst>
    <p:embeddedFont>
      <p:font typeface="Comfortaa Light"/>
      <p:regular r:id="rId82"/>
      <p:bold r:id="rId83"/>
    </p:embeddedFont>
    <p:embeddedFont>
      <p:font typeface="Roboto"/>
      <p:regular r:id="rId84"/>
      <p:bold r:id="rId85"/>
      <p:italic r:id="rId86"/>
      <p:boldItalic r:id="rId87"/>
    </p:embeddedFont>
    <p:embeddedFont>
      <p:font typeface="Roboto Mono Light"/>
      <p:regular r:id="rId88"/>
      <p:bold r:id="rId89"/>
      <p:italic r:id="rId90"/>
      <p:boldItalic r:id="rId91"/>
    </p:embeddedFont>
    <p:embeddedFont>
      <p:font typeface="Pacifico"/>
      <p:regular r:id="rId92"/>
    </p:embeddedFont>
    <p:embeddedFont>
      <p:font typeface="Roboto Mono"/>
      <p:regular r:id="rId93"/>
      <p:bold r:id="rId94"/>
      <p:italic r:id="rId95"/>
      <p:boldItalic r:id="rId96"/>
    </p:embeddedFont>
    <p:embeddedFont>
      <p:font typeface="Comfortaa"/>
      <p:regular r:id="rId97"/>
      <p:bold r:id="rId98"/>
    </p:embeddedFont>
    <p:embeddedFont>
      <p:font typeface="JetBrains Mono"/>
      <p:regular r:id="rId99"/>
      <p:bold r:id="rId100"/>
      <p:italic r:id="rId101"/>
      <p:boldItalic r:id="rId10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2" Type="http://schemas.openxmlformats.org/officeDocument/2006/relationships/font" Target="fonts/JetBrainsMono-boldItalic.fntdata"/><Relationship Id="rId101" Type="http://schemas.openxmlformats.org/officeDocument/2006/relationships/font" Target="fonts/JetBrainsMono-italic.fntdata"/><Relationship Id="rId100" Type="http://schemas.openxmlformats.org/officeDocument/2006/relationships/font" Target="fonts/JetBrainsMono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font" Target="fonts/RobotoMono-italic.fntdata"/><Relationship Id="rId94" Type="http://schemas.openxmlformats.org/officeDocument/2006/relationships/font" Target="fonts/RobotoMono-bold.fntdata"/><Relationship Id="rId97" Type="http://schemas.openxmlformats.org/officeDocument/2006/relationships/font" Target="fonts/Comfortaa-regular.fntdata"/><Relationship Id="rId96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99" Type="http://schemas.openxmlformats.org/officeDocument/2006/relationships/font" Target="fonts/JetBrainsMono-regular.fntdata"/><Relationship Id="rId10" Type="http://schemas.openxmlformats.org/officeDocument/2006/relationships/slide" Target="slides/slide5.xml"/><Relationship Id="rId98" Type="http://schemas.openxmlformats.org/officeDocument/2006/relationships/font" Target="fonts/Comforta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font" Target="fonts/RobotoMonoLight-boldItalic.fntdata"/><Relationship Id="rId90" Type="http://schemas.openxmlformats.org/officeDocument/2006/relationships/font" Target="fonts/RobotoMonoLight-italic.fntdata"/><Relationship Id="rId93" Type="http://schemas.openxmlformats.org/officeDocument/2006/relationships/font" Target="fonts/RobotoMono-regular.fntdata"/><Relationship Id="rId92" Type="http://schemas.openxmlformats.org/officeDocument/2006/relationships/font" Target="fonts/Pacific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font" Target="fonts/Roboto-regular.fntdata"/><Relationship Id="rId83" Type="http://schemas.openxmlformats.org/officeDocument/2006/relationships/font" Target="fonts/ComfortaaLight-bold.fntdata"/><Relationship Id="rId86" Type="http://schemas.openxmlformats.org/officeDocument/2006/relationships/font" Target="fonts/Roboto-italic.fntdata"/><Relationship Id="rId85" Type="http://schemas.openxmlformats.org/officeDocument/2006/relationships/font" Target="fonts/Roboto-bold.fntdata"/><Relationship Id="rId88" Type="http://schemas.openxmlformats.org/officeDocument/2006/relationships/font" Target="fonts/RobotoMonoLight-regular.fntdata"/><Relationship Id="rId87" Type="http://schemas.openxmlformats.org/officeDocument/2006/relationships/font" Target="fonts/Roboto-boldItalic.fntdata"/><Relationship Id="rId89" Type="http://schemas.openxmlformats.org/officeDocument/2006/relationships/font" Target="fonts/RobotoMonoLight-bold.fntdata"/><Relationship Id="rId80" Type="http://schemas.openxmlformats.org/officeDocument/2006/relationships/slide" Target="slides/slide75.xml"/><Relationship Id="rId82" Type="http://schemas.openxmlformats.org/officeDocument/2006/relationships/font" Target="fonts/ComfortaaLight-regular.fntdata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4b4c1697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4b4c169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4b4c169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4b4c169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4b4c1697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4b4c1697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4b4c169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4b4c169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482a6e99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482a6e99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482a6e99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482a6e99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8d39a6aa4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8d39a6aa4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482a6e99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482a6e99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7a3d993f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7a3d993f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482a6e99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482a6e99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7a3d993f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7a3d993f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482a6e99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482a6e99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482a6e99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482a6e99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482a6e99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482a6e99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482a6e994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b482a6e994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482a6e994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b482a6e994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482a6e994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482a6e994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482a6e994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b482a6e994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482a6e994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b482a6e994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482a6e994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b482a6e994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482a6e994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b482a6e994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482a6e99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482a6e99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482a6e994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b482a6e994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482a6e994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b482a6e994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b482a6e994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b482a6e994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b482a6e994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b482a6e994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b482a6e994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b482a6e994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482a6e994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482a6e994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b482a6e994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b482a6e994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b482a6e994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b482a6e994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482a6e994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b482a6e994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8d39a6aa4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b8d39a6aa4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482a6e99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482a6e99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b482a6e994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b482a6e994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b7a3d993f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b7a3d993f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b482a6e994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b482a6e994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b482a6e994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b482a6e994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b482a6e994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b482a6e994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b482a6e994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b482a6e994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b482a6e994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b482a6e994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b482a6e994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b482a6e994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b482a6e994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b482a6e994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b8d39a6aa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b8d39a6aa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482a6e99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482a6e99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8d39a6aa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8d39a6aa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b8d39a6aa4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b8d39a6aa4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b7a3d993f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b7a3d993f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b8d39a6aa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b8d39a6aa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b8d39a6aa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b8d39a6aa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b8d39a6aa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b8d39a6aa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b8d39a6aa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b8d39a6aa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b8d39a6aa4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b8d39a6aa4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b482a6e994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b482a6e994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b482a6e994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b482a6e994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482a6e99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482a6e99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b482a6e994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b482a6e994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b482a6e994_0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b482a6e994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b482a6e994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b482a6e994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b7a3d993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b7a3d993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b7a3d993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b7a3d993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b7a3d993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b7a3d993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b4c7112c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b4c7112c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b4c7112c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b4c7112c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b4c7112cd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b4c7112cd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b4c7112cd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b4c7112cd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482a6e99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482a6e99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b4c7112cd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b4c7112cd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b4c7112cd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b4c7112cd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b4b4c1697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b4b4c1697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b4c7112c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b4c7112c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b7a3d993f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b7a3d993f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b7a3d993f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b7a3d993f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b482a6e994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b482a6e994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482a6e99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482a6e99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8d39a6aa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8d39a6aa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297486" y="45168"/>
            <a:ext cx="8802162" cy="1642813"/>
            <a:chOff x="297486" y="45168"/>
            <a:chExt cx="8802162" cy="1642813"/>
          </a:xfrm>
        </p:grpSpPr>
        <p:sp>
          <p:nvSpPr>
            <p:cNvPr id="57" name="Google Shape;57;p13"/>
            <p:cNvSpPr/>
            <p:nvPr/>
          </p:nvSpPr>
          <p:spPr>
            <a:xfrm>
              <a:off x="2622129" y="149768"/>
              <a:ext cx="104581" cy="91055"/>
            </a:xfrm>
            <a:custGeom>
              <a:rect b="b" l="l" r="r" t="t"/>
              <a:pathLst>
                <a:path extrusionOk="0" h="256" w="297">
                  <a:moveTo>
                    <a:pt x="128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7" y="256"/>
                    <a:pt x="127" y="256"/>
                  </a:cubicBezTo>
                  <a:cubicBezTo>
                    <a:pt x="241" y="256"/>
                    <a:pt x="297" y="119"/>
                    <a:pt x="216" y="38"/>
                  </a:cubicBezTo>
                  <a:cubicBezTo>
                    <a:pt x="191" y="12"/>
                    <a:pt x="159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8785172" y="669482"/>
              <a:ext cx="104581" cy="91055"/>
            </a:xfrm>
            <a:custGeom>
              <a:rect b="b" l="l" r="r" t="t"/>
              <a:pathLst>
                <a:path extrusionOk="0" h="256" w="297">
                  <a:moveTo>
                    <a:pt x="129" y="0"/>
                  </a:moveTo>
                  <a:cubicBezTo>
                    <a:pt x="63" y="0"/>
                    <a:pt x="1" y="51"/>
                    <a:pt x="1" y="127"/>
                  </a:cubicBezTo>
                  <a:cubicBezTo>
                    <a:pt x="1" y="198"/>
                    <a:pt x="57" y="255"/>
                    <a:pt x="127" y="255"/>
                  </a:cubicBezTo>
                  <a:cubicBezTo>
                    <a:pt x="241" y="255"/>
                    <a:pt x="297" y="119"/>
                    <a:pt x="218" y="38"/>
                  </a:cubicBezTo>
                  <a:cubicBezTo>
                    <a:pt x="192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97486" y="1177726"/>
              <a:ext cx="104933" cy="90700"/>
            </a:xfrm>
            <a:custGeom>
              <a:rect b="b" l="l" r="r" t="t"/>
              <a:pathLst>
                <a:path extrusionOk="0" h="255" w="298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9"/>
                    <a:pt x="57" y="255"/>
                    <a:pt x="127" y="255"/>
                  </a:cubicBezTo>
                  <a:cubicBezTo>
                    <a:pt x="241" y="255"/>
                    <a:pt x="297" y="118"/>
                    <a:pt x="218" y="37"/>
                  </a:cubicBezTo>
                  <a:cubicBezTo>
                    <a:pt x="192" y="12"/>
                    <a:pt x="161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8209065" y="227268"/>
              <a:ext cx="105285" cy="91055"/>
            </a:xfrm>
            <a:custGeom>
              <a:rect b="b" l="l" r="r" t="t"/>
              <a:pathLst>
                <a:path extrusionOk="0" h="256" w="299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474753" y="494143"/>
              <a:ext cx="104581" cy="90700"/>
            </a:xfrm>
            <a:custGeom>
              <a:rect b="b" l="l" r="r" t="t"/>
              <a:pathLst>
                <a:path extrusionOk="0" h="255" w="297">
                  <a:moveTo>
                    <a:pt x="129" y="0"/>
                  </a:moveTo>
                  <a:cubicBezTo>
                    <a:pt x="63" y="0"/>
                    <a:pt x="0" y="51"/>
                    <a:pt x="0" y="128"/>
                  </a:cubicBezTo>
                  <a:cubicBezTo>
                    <a:pt x="0" y="198"/>
                    <a:pt x="58" y="254"/>
                    <a:pt x="126" y="254"/>
                  </a:cubicBezTo>
                  <a:cubicBezTo>
                    <a:pt x="240" y="254"/>
                    <a:pt x="296" y="118"/>
                    <a:pt x="217" y="37"/>
                  </a:cubicBezTo>
                  <a:cubicBezTo>
                    <a:pt x="191" y="12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6943214" y="149768"/>
              <a:ext cx="105285" cy="91055"/>
            </a:xfrm>
            <a:custGeom>
              <a:rect b="b" l="l" r="r" t="t"/>
              <a:pathLst>
                <a:path extrusionOk="0" h="256" w="299">
                  <a:moveTo>
                    <a:pt x="129" y="1"/>
                  </a:moveTo>
                  <a:cubicBezTo>
                    <a:pt x="63" y="1"/>
                    <a:pt x="0" y="52"/>
                    <a:pt x="0" y="128"/>
                  </a:cubicBezTo>
                  <a:cubicBezTo>
                    <a:pt x="0" y="198"/>
                    <a:pt x="58" y="256"/>
                    <a:pt x="128" y="256"/>
                  </a:cubicBezTo>
                  <a:cubicBezTo>
                    <a:pt x="241" y="256"/>
                    <a:pt x="298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994362" y="45168"/>
              <a:ext cx="105285" cy="91055"/>
            </a:xfrm>
            <a:custGeom>
              <a:rect b="b" l="l" r="r" t="t"/>
              <a:pathLst>
                <a:path extrusionOk="0" h="256" w="299">
                  <a:moveTo>
                    <a:pt x="129" y="1"/>
                  </a:moveTo>
                  <a:cubicBezTo>
                    <a:pt x="63" y="1"/>
                    <a:pt x="1" y="52"/>
                    <a:pt x="1" y="128"/>
                  </a:cubicBezTo>
                  <a:cubicBezTo>
                    <a:pt x="1" y="198"/>
                    <a:pt x="59" y="256"/>
                    <a:pt x="129" y="256"/>
                  </a:cubicBezTo>
                  <a:cubicBezTo>
                    <a:pt x="241" y="256"/>
                    <a:pt x="299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8889759" y="1597281"/>
              <a:ext cx="104581" cy="90700"/>
            </a:xfrm>
            <a:custGeom>
              <a:rect b="b" l="l" r="r" t="t"/>
              <a:pathLst>
                <a:path extrusionOk="0" h="255" w="297">
                  <a:moveTo>
                    <a:pt x="129" y="0"/>
                  </a:moveTo>
                  <a:cubicBezTo>
                    <a:pt x="64" y="0"/>
                    <a:pt x="1" y="51"/>
                    <a:pt x="1" y="128"/>
                  </a:cubicBezTo>
                  <a:cubicBezTo>
                    <a:pt x="1" y="198"/>
                    <a:pt x="57" y="254"/>
                    <a:pt x="127" y="254"/>
                  </a:cubicBezTo>
                  <a:cubicBezTo>
                    <a:pt x="241" y="254"/>
                    <a:pt x="297" y="117"/>
                    <a:pt x="218" y="37"/>
                  </a:cubicBezTo>
                  <a:cubicBezTo>
                    <a:pt x="192" y="11"/>
                    <a:pt x="160" y="0"/>
                    <a:pt x="129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616226" y="227447"/>
              <a:ext cx="105285" cy="90700"/>
            </a:xfrm>
            <a:custGeom>
              <a:rect b="b" l="l" r="r" t="t"/>
              <a:pathLst>
                <a:path extrusionOk="0" h="255" w="299">
                  <a:moveTo>
                    <a:pt x="129" y="1"/>
                  </a:moveTo>
                  <a:cubicBezTo>
                    <a:pt x="64" y="1"/>
                    <a:pt x="1" y="51"/>
                    <a:pt x="1" y="129"/>
                  </a:cubicBezTo>
                  <a:cubicBezTo>
                    <a:pt x="1" y="199"/>
                    <a:pt x="59" y="255"/>
                    <a:pt x="129" y="255"/>
                  </a:cubicBezTo>
                  <a:cubicBezTo>
                    <a:pt x="241" y="255"/>
                    <a:pt x="299" y="118"/>
                    <a:pt x="218" y="38"/>
                  </a:cubicBezTo>
                  <a:cubicBezTo>
                    <a:pt x="192" y="12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66724" y="255668"/>
              <a:ext cx="104933" cy="91055"/>
            </a:xfrm>
            <a:custGeom>
              <a:rect b="b" l="l" r="r" t="t"/>
              <a:pathLst>
                <a:path extrusionOk="0" h="256" w="298">
                  <a:moveTo>
                    <a:pt x="129" y="1"/>
                  </a:moveTo>
                  <a:cubicBezTo>
                    <a:pt x="64" y="1"/>
                    <a:pt x="1" y="52"/>
                    <a:pt x="1" y="128"/>
                  </a:cubicBezTo>
                  <a:cubicBezTo>
                    <a:pt x="1" y="198"/>
                    <a:pt x="59" y="256"/>
                    <a:pt x="127" y="256"/>
                  </a:cubicBezTo>
                  <a:cubicBezTo>
                    <a:pt x="241" y="256"/>
                    <a:pt x="297" y="119"/>
                    <a:pt x="218" y="38"/>
                  </a:cubicBezTo>
                  <a:cubicBezTo>
                    <a:pt x="192" y="12"/>
                    <a:pt x="160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713225" y="971175"/>
            <a:ext cx="6033300" cy="24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buNone/>
              <a:defRPr sz="1300">
                <a:latin typeface="Comfortaa"/>
                <a:ea typeface="Comfortaa"/>
                <a:cs typeface="Comfortaa"/>
                <a:sym typeface="Comfortaa"/>
              </a:defRPr>
            </a:lvl2pPr>
            <a:lvl3pPr lvl="2">
              <a:buNone/>
              <a:defRPr sz="1300">
                <a:latin typeface="Comfortaa"/>
                <a:ea typeface="Comfortaa"/>
                <a:cs typeface="Comfortaa"/>
                <a:sym typeface="Comfortaa"/>
              </a:defRPr>
            </a:lvl3pPr>
            <a:lvl4pPr lvl="3">
              <a:buNone/>
              <a:defRPr sz="1300">
                <a:latin typeface="Comfortaa"/>
                <a:ea typeface="Comfortaa"/>
                <a:cs typeface="Comfortaa"/>
                <a:sym typeface="Comfortaa"/>
              </a:defRPr>
            </a:lvl4pPr>
            <a:lvl5pPr lvl="4">
              <a:buNone/>
              <a:defRPr sz="1300">
                <a:latin typeface="Comfortaa"/>
                <a:ea typeface="Comfortaa"/>
                <a:cs typeface="Comfortaa"/>
                <a:sym typeface="Comfortaa"/>
              </a:defRPr>
            </a:lvl5pPr>
            <a:lvl6pPr lvl="5">
              <a:buNone/>
              <a:defRPr sz="1300">
                <a:latin typeface="Comfortaa"/>
                <a:ea typeface="Comfortaa"/>
                <a:cs typeface="Comfortaa"/>
                <a:sym typeface="Comfortaa"/>
              </a:defRPr>
            </a:lvl6pPr>
            <a:lvl7pPr lvl="6">
              <a:buNone/>
              <a:defRPr sz="1300">
                <a:latin typeface="Comfortaa"/>
                <a:ea typeface="Comfortaa"/>
                <a:cs typeface="Comfortaa"/>
                <a:sym typeface="Comfortaa"/>
              </a:defRPr>
            </a:lvl7pPr>
            <a:lvl8pPr lvl="7">
              <a:buNone/>
              <a:defRPr sz="1300">
                <a:latin typeface="Comfortaa"/>
                <a:ea typeface="Comfortaa"/>
                <a:cs typeface="Comfortaa"/>
                <a:sym typeface="Comfortaa"/>
              </a:defRPr>
            </a:lvl8pPr>
            <a:lvl9pPr lvl="8">
              <a:buNone/>
              <a:defRPr sz="13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_1">
  <p:cSld name="CAPTION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740550" y="3739975"/>
            <a:ext cx="30408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buNone/>
              <a:defRPr sz="1300">
                <a:latin typeface="Comfortaa"/>
                <a:ea typeface="Comfortaa"/>
                <a:cs typeface="Comfortaa"/>
                <a:sym typeface="Comfortaa"/>
              </a:defRPr>
            </a:lvl2pPr>
            <a:lvl3pPr lvl="2">
              <a:buNone/>
              <a:defRPr sz="1300">
                <a:latin typeface="Comfortaa"/>
                <a:ea typeface="Comfortaa"/>
                <a:cs typeface="Comfortaa"/>
                <a:sym typeface="Comfortaa"/>
              </a:defRPr>
            </a:lvl3pPr>
            <a:lvl4pPr lvl="3">
              <a:buNone/>
              <a:defRPr sz="1300">
                <a:latin typeface="Comfortaa"/>
                <a:ea typeface="Comfortaa"/>
                <a:cs typeface="Comfortaa"/>
                <a:sym typeface="Comfortaa"/>
              </a:defRPr>
            </a:lvl4pPr>
            <a:lvl5pPr lvl="4">
              <a:buNone/>
              <a:defRPr sz="1300">
                <a:latin typeface="Comfortaa"/>
                <a:ea typeface="Comfortaa"/>
                <a:cs typeface="Comfortaa"/>
                <a:sym typeface="Comfortaa"/>
              </a:defRPr>
            </a:lvl5pPr>
            <a:lvl6pPr lvl="5">
              <a:buNone/>
              <a:defRPr sz="1300">
                <a:latin typeface="Comfortaa"/>
                <a:ea typeface="Comfortaa"/>
                <a:cs typeface="Comfortaa"/>
                <a:sym typeface="Comfortaa"/>
              </a:defRPr>
            </a:lvl6pPr>
            <a:lvl7pPr lvl="6">
              <a:buNone/>
              <a:defRPr sz="1300">
                <a:latin typeface="Comfortaa"/>
                <a:ea typeface="Comfortaa"/>
                <a:cs typeface="Comfortaa"/>
                <a:sym typeface="Comfortaa"/>
              </a:defRPr>
            </a:lvl7pPr>
            <a:lvl8pPr lvl="7">
              <a:buNone/>
              <a:defRPr sz="1300">
                <a:latin typeface="Comfortaa"/>
                <a:ea typeface="Comfortaa"/>
                <a:cs typeface="Comfortaa"/>
                <a:sym typeface="Comfortaa"/>
              </a:defRPr>
            </a:lvl8pPr>
            <a:lvl9pPr lvl="8">
              <a:buNone/>
              <a:defRPr sz="13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FFF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582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i="1" sz="48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6459600" y="0"/>
            <a:ext cx="2684400" cy="5143500"/>
          </a:xfrm>
          <a:prstGeom prst="rect">
            <a:avLst/>
          </a:prstGeom>
          <a:solidFill>
            <a:srgbClr val="F08F0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acifico"/>
              <a:buNone/>
              <a:defRPr sz="2800">
                <a:solidFill>
                  <a:srgbClr val="434343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8F0C"/>
              </a:buClr>
              <a:buSzPts val="1800"/>
              <a:buFont typeface="Comfortaa"/>
              <a:buChar char="●"/>
              <a:defRPr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8F0C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8F0C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8F0C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8F0C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8F0C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8F0C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8F0C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8F0C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74325" y="4754875"/>
            <a:ext cx="453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OSC</a:t>
            </a:r>
            <a:br>
              <a:rPr b="1"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Linux</a:t>
            </a:r>
            <a:br>
              <a:rPr b="1"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b="1"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 rot="-11798">
            <a:off x="91439" y="4755284"/>
            <a:ext cx="235605" cy="286017"/>
            <a:chOff x="76350" y="381000"/>
            <a:chExt cx="207325" cy="249600"/>
          </a:xfrm>
        </p:grpSpPr>
        <p:sp>
          <p:nvSpPr>
            <p:cNvPr id="11" name="Google Shape;11;p1"/>
            <p:cNvSpPr/>
            <p:nvPr/>
          </p:nvSpPr>
          <p:spPr>
            <a:xfrm>
              <a:off x="76375" y="381000"/>
              <a:ext cx="207300" cy="249600"/>
            </a:xfrm>
            <a:prstGeom prst="ellipse">
              <a:avLst/>
            </a:prstGeom>
            <a:solidFill>
              <a:srgbClr val="FDCF81"/>
            </a:solidFill>
            <a:ln cap="flat" cmpd="sng" w="9525">
              <a:solidFill>
                <a:srgbClr val="FDCF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Logo, company name&#10;&#10;Description automatically generated" id="12" name="Google Shape;12;p1"/>
            <p:cNvPicPr preferRelativeResize="0"/>
            <p:nvPr/>
          </p:nvPicPr>
          <p:blipFill rotWithShape="1">
            <a:blip r:embed="rId1">
              <a:alphaModFix/>
            </a:blip>
            <a:srcRect b="0" l="0" r="69787" t="0"/>
            <a:stretch/>
          </p:blipFill>
          <p:spPr>
            <a:xfrm>
              <a:off x="76350" y="381076"/>
              <a:ext cx="207300" cy="2495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neovim.io/doc/user/usr_toc.html#usr_toc.txt" TargetMode="External"/><Relationship Id="rId4" Type="http://schemas.openxmlformats.org/officeDocument/2006/relationships/hyperlink" Target="https://vimschool.netlify.app/introduction/vimtutor/" TargetMode="External"/><Relationship Id="rId9" Type="http://schemas.openxmlformats.org/officeDocument/2006/relationships/hyperlink" Target="https://marketplace.visualstudio.com/items?itemName=asvetliakov.vscode-neovim" TargetMode="External"/><Relationship Id="rId5" Type="http://schemas.openxmlformats.org/officeDocument/2006/relationships/hyperlink" Target="https://vim.rtorr.com/" TargetMode="External"/><Relationship Id="rId6" Type="http://schemas.openxmlformats.org/officeDocument/2006/relationships/hyperlink" Target="https://www.lua.org/start.html" TargetMode="External"/><Relationship Id="rId7" Type="http://schemas.openxmlformats.org/officeDocument/2006/relationships/hyperlink" Target="https://www.youtube.com/channel/UC8ENHE5xdFSwx71u3fDH5Xw" TargetMode="External"/><Relationship Id="rId8" Type="http://schemas.openxmlformats.org/officeDocument/2006/relationships/hyperlink" Target="https://github.com/JetBrains/ideavim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90250" y="450150"/>
            <a:ext cx="582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acifico"/>
                <a:ea typeface="Pacifico"/>
                <a:cs typeface="Pacifico"/>
                <a:sym typeface="Pacifico"/>
              </a:rPr>
              <a:t>Vim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Gentle Introduction</a:t>
            </a:r>
            <a:endParaRPr b="1" i="1" sz="24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369025" y="4583325"/>
            <a:ext cx="1091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Ahmed Yasser</a:t>
            </a:r>
            <a:endParaRPr sz="900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Tony Medhat</a:t>
            </a:r>
            <a:endParaRPr sz="900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90250" y="450150"/>
            <a:ext cx="582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Vim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V</a:t>
            </a:r>
            <a:r>
              <a:rPr i="1" lang="en"/>
              <a:t>im</a:t>
            </a:r>
            <a:r>
              <a:rPr lang="en"/>
              <a:t> is a highly configurable text editor built to make creating and changing any kind of text very efficient.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included as </a:t>
            </a:r>
            <a:r>
              <a:rPr i="1" lang="en"/>
              <a:t>"vi" </a:t>
            </a:r>
            <a:r>
              <a:rPr lang="en"/>
              <a:t>with most UNIX systems and LINUX.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release 2 November 1991; 32 years ago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490250" y="450150"/>
            <a:ext cx="582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NeoVim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NeoVim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NeoVim</a:t>
            </a:r>
            <a:r>
              <a:rPr lang="en"/>
              <a:t> is a h</a:t>
            </a:r>
            <a:r>
              <a:rPr lang="en"/>
              <a:t>yperextensible </a:t>
            </a:r>
            <a:r>
              <a:rPr i="1" lang="en"/>
              <a:t>Vim</a:t>
            </a:r>
            <a:r>
              <a:rPr lang="en"/>
              <a:t>-based text editor.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release 1 November 2015; 8 years ago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Builtin</a:t>
            </a:r>
            <a:r>
              <a:rPr lang="en"/>
              <a:t> </a:t>
            </a:r>
            <a:r>
              <a:rPr i="1" lang="en"/>
              <a:t>LSP</a:t>
            </a:r>
            <a:r>
              <a:rPr lang="en"/>
              <a:t> client for semantic code inspection and refactoring (go-to definition, "find references", format,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terminal features such as cursor styling, focus events, bracketed paste.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</a:t>
            </a:r>
            <a:r>
              <a:rPr i="1" lang="en"/>
              <a:t>Lua for configuration.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490250" y="450150"/>
            <a:ext cx="582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Vim Modes and </a:t>
            </a:r>
            <a:r>
              <a:rPr lang="en"/>
              <a:t>Interface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Vim Modes</a:t>
            </a:r>
            <a:endParaRPr sz="3300"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mode is just a way to tell </a:t>
            </a:r>
            <a:r>
              <a:rPr i="1" lang="en"/>
              <a:t>Vim</a:t>
            </a:r>
            <a:r>
              <a:rPr lang="en"/>
              <a:t> how it should interpret your keystrokes.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 Modes: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Normal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Insert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Visual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Cmdline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Vim Interface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479050" y="1281300"/>
            <a:ext cx="4092900" cy="25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Buffer Name (File Name).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Buffer Contents (File Contents).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Active Mode.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Active Command.</a:t>
            </a:r>
            <a:endParaRPr sz="1400"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925" y="1112575"/>
            <a:ext cx="4434374" cy="29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490250" y="450150"/>
            <a:ext cx="582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oving in Vim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Quick Start</a:t>
            </a:r>
            <a:endParaRPr sz="3300"/>
          </a:p>
        </p:txBody>
      </p:sp>
      <p:sp>
        <p:nvSpPr>
          <p:cNvPr id="177" name="Google Shape;177;p32"/>
          <p:cNvSpPr/>
          <p:nvPr/>
        </p:nvSpPr>
        <p:spPr>
          <a:xfrm>
            <a:off x="257775" y="2080175"/>
            <a:ext cx="3890700" cy="1007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	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	Enter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insert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mode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&lt;ESC&gt;&lt;ESC&gt;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Return to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normal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mode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:q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	Quit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150" y="840025"/>
            <a:ext cx="3507300" cy="34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Moving in </a:t>
            </a:r>
            <a:r>
              <a:rPr b="1" lang="en" sz="3300"/>
              <a:t>Vim</a:t>
            </a:r>
            <a:endParaRPr sz="3300"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560" y="2116575"/>
            <a:ext cx="5516880" cy="185928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Vim</a:t>
            </a:r>
            <a:r>
              <a:rPr lang="en"/>
              <a:t> is optimized for the touch typist.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your fingers on the Home Row</a:t>
            </a:r>
            <a:endParaRPr/>
          </a:p>
        </p:txBody>
      </p:sp>
      <p:sp>
        <p:nvSpPr>
          <p:cNvPr id="186" name="Google Shape;186;p33"/>
          <p:cNvSpPr txBox="1"/>
          <p:nvPr/>
        </p:nvSpPr>
        <p:spPr>
          <a:xfrm>
            <a:off x="2695050" y="3975850"/>
            <a:ext cx="37539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https://kompirumpi.blogspot.com/2017/01/mengenal-home-row-keys-top-row.html</a:t>
            </a:r>
            <a:endParaRPr sz="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Editors and 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Vim and NeoVim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Vim Modes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Vim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Vim Motions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Vim Grammer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Vim Modes (cont.)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:Help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LSP and DAP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NeoVim Distributions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Moving in </a:t>
            </a:r>
            <a:r>
              <a:rPr b="1" lang="en" sz="3300"/>
              <a:t>Vim</a:t>
            </a:r>
            <a:endParaRPr sz="3300"/>
          </a:p>
        </p:txBody>
      </p:sp>
      <p:sp>
        <p:nvSpPr>
          <p:cNvPr id="192" name="Google Shape;192;p34"/>
          <p:cNvSpPr/>
          <p:nvPr/>
        </p:nvSpPr>
        <p:spPr>
          <a:xfrm>
            <a:off x="3230700" y="2068770"/>
            <a:ext cx="2682600" cy="155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</a:t>
            </a:r>
            <a:r>
              <a:rPr b="1" lang="en" sz="1800">
                <a:solidFill>
                  <a:srgbClr val="F1C23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	</a:t>
            </a: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Arrow-Left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</a:t>
            </a:r>
            <a:r>
              <a:rPr b="1"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</a:t>
            </a: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Arrow-Down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</a:t>
            </a: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	Arrow-Up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</a:t>
            </a: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	Arrow-Right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490250" y="450150"/>
            <a:ext cx="582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</a:t>
            </a:r>
            <a:r>
              <a:rPr lang="en"/>
              <a:t> </a:t>
            </a:r>
            <a:r>
              <a:rPr lang="en"/>
              <a:t>Movement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Horizontal Movement</a:t>
            </a:r>
            <a:endParaRPr sz="3300"/>
          </a:p>
        </p:txBody>
      </p:sp>
      <p:sp>
        <p:nvSpPr>
          <p:cNvPr id="203" name="Google Shape;203;p36"/>
          <p:cNvSpPr txBox="1"/>
          <p:nvPr/>
        </p:nvSpPr>
        <p:spPr>
          <a:xfrm>
            <a:off x="1083050" y="4570800"/>
            <a:ext cx="774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mfortaa"/>
              <a:buChar char="❏"/>
            </a:pPr>
            <a:r>
              <a:rPr b="1" lang="en" sz="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word </a:t>
            </a:r>
            <a:r>
              <a:rPr lang="en" sz="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- A </a:t>
            </a:r>
            <a:r>
              <a:rPr b="1" lang="en" sz="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word </a:t>
            </a:r>
            <a:r>
              <a:rPr lang="en" sz="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consists of a sequence of letters, digits and underscores, or a sequence of other non-blank characters, separated with white space</a:t>
            </a:r>
            <a:endParaRPr sz="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mfortaa"/>
              <a:buChar char="❏"/>
            </a:pPr>
            <a:r>
              <a:rPr b="1" lang="en" sz="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Word </a:t>
            </a:r>
            <a:r>
              <a:rPr lang="en" sz="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- A </a:t>
            </a:r>
            <a:r>
              <a:rPr b="1" lang="en" sz="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WORD </a:t>
            </a:r>
            <a:r>
              <a:rPr lang="en" sz="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consists of a sequence of non-blank characters, separated with white space.  An empty line is also considered to be a </a:t>
            </a:r>
            <a:r>
              <a:rPr b="1" lang="en" sz="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WORD</a:t>
            </a:r>
            <a:r>
              <a:rPr lang="en" sz="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4" name="Google Shape;204;p36"/>
          <p:cNvSpPr/>
          <p:nvPr/>
        </p:nvSpPr>
        <p:spPr>
          <a:xfrm>
            <a:off x="1245900" y="1840170"/>
            <a:ext cx="6652200" cy="2011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</a:t>
            </a:r>
            <a:r>
              <a:rPr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	Move forward to the beginning of the next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word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</a:t>
            </a:r>
            <a:r>
              <a:rPr lang="en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	Move forward to the beginning of the next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WORD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lang="en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	Move backward to the beginning of the previous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word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lang="en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	Move backward to the beginning of the previous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WORD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	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Move forward to the end of the next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word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	Move forward to the end of the previous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WORD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</a:t>
            </a: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Move backward to the end of the previous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word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Move backward to end of the previous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WORD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Horizontal Movement</a:t>
            </a:r>
            <a:endParaRPr sz="3300"/>
          </a:p>
        </p:txBody>
      </p:sp>
      <p:sp>
        <p:nvSpPr>
          <p:cNvPr id="210" name="Google Shape;210;p37"/>
          <p:cNvSpPr/>
          <p:nvPr/>
        </p:nvSpPr>
        <p:spPr>
          <a:xfrm>
            <a:off x="561450" y="2068770"/>
            <a:ext cx="8021100" cy="155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 {char}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Move forward to the given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{char}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 {char}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Move backward to the given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{char}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 {char}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Move forward to before the given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{char}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 {char} 	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Move backward to before the given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{char}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		Repeat the last search in the same line using the same direction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		Repeat the last search in the same line using the opposite direction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490250" y="450150"/>
            <a:ext cx="582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Movement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Vertical </a:t>
            </a:r>
            <a:r>
              <a:rPr lang="en" sz="3300"/>
              <a:t>Movement</a:t>
            </a:r>
            <a:endParaRPr sz="3300"/>
          </a:p>
        </p:txBody>
      </p:sp>
      <p:sp>
        <p:nvSpPr>
          <p:cNvPr id="221" name="Google Shape;221;p39"/>
          <p:cNvSpPr/>
          <p:nvPr/>
        </p:nvSpPr>
        <p:spPr>
          <a:xfrm>
            <a:off x="2377500" y="1838820"/>
            <a:ext cx="4389000" cy="2014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gg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Go to the first line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Go to the last line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Jump to the previous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paragraph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r>
              <a:rPr b="1" lang="en">
                <a:solidFill>
                  <a:srgbClr val="F08F0C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	Jump to the next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paragraph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Ctl-d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Scroll down half a page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Ctl-u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Scroll up half a page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490250" y="450150"/>
            <a:ext cx="582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Basic Editing Commands</a:t>
            </a:r>
            <a:endParaRPr sz="3300"/>
          </a:p>
        </p:txBody>
      </p:sp>
      <p:sp>
        <p:nvSpPr>
          <p:cNvPr id="232" name="Google Shape;232;p41"/>
          <p:cNvSpPr/>
          <p:nvPr/>
        </p:nvSpPr>
        <p:spPr>
          <a:xfrm>
            <a:off x="2286000" y="1931670"/>
            <a:ext cx="4572000" cy="1828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Replace character under cursor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x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Delete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character under cursor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X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Delete character before cursor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Put the clipboard after cursor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Put the clipboard before cursor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490250" y="450150"/>
            <a:ext cx="582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Vim Grammer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VERBS</a:t>
            </a:r>
            <a:endParaRPr sz="3300"/>
          </a:p>
        </p:txBody>
      </p:sp>
      <p:sp>
        <p:nvSpPr>
          <p:cNvPr id="243" name="Google Shape;243;p43"/>
          <p:cNvSpPr/>
          <p:nvPr/>
        </p:nvSpPr>
        <p:spPr>
          <a:xfrm>
            <a:off x="1754250" y="2663220"/>
            <a:ext cx="5635500" cy="1280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  Yank text (copy)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  Delete text and save to register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  Delete text, save to register and start insert mode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gU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Convert text to UPPERCASE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gu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Convert text to lowercase   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Verbs are operators.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operator just perform an action on some text.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the most used ones.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90250" y="450150"/>
            <a:ext cx="582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acifico"/>
                <a:ea typeface="Pacifico"/>
                <a:cs typeface="Pacifico"/>
                <a:sym typeface="Pacifico"/>
              </a:rPr>
              <a:t>Text Editors and IDEs</a:t>
            </a:r>
            <a:endParaRPr b="1" i="1" sz="51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NOUNS (Motions)</a:t>
            </a:r>
            <a:endParaRPr sz="3300"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311700" y="1146855"/>
            <a:ext cx="8520600" cy="14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Nouns can be Motions.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Motions are used to move around in </a:t>
            </a:r>
            <a:r>
              <a:rPr i="1" lang="en"/>
              <a:t>Vim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list of popular </a:t>
            </a:r>
            <a:r>
              <a:rPr i="1" lang="en"/>
              <a:t>Vim</a:t>
            </a:r>
            <a:r>
              <a:rPr lang="en"/>
              <a:t> motions.</a:t>
            </a:r>
            <a:endParaRPr/>
          </a:p>
        </p:txBody>
      </p:sp>
      <p:sp>
        <p:nvSpPr>
          <p:cNvPr id="251" name="Google Shape;251;p44"/>
          <p:cNvSpPr/>
          <p:nvPr/>
        </p:nvSpPr>
        <p:spPr>
          <a:xfrm>
            <a:off x="1756050" y="2617530"/>
            <a:ext cx="5631900" cy="1188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Move forward to the beginning of the next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word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Jump to the next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paragraph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$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Jump to the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end of the line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Jump to the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beginning of the line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^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Jump to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first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char in the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beginning of the line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Vim Grammer</a:t>
            </a:r>
            <a:endParaRPr sz="3300"/>
          </a:p>
        </p:txBody>
      </p:sp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311700" y="1781700"/>
            <a:ext cx="85206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Suppose you have this expression</a:t>
            </a:r>
            <a:r>
              <a:rPr lang="en" sz="1400"/>
              <a:t>: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8" name="Google Shape;258;p45"/>
          <p:cNvSpPr/>
          <p:nvPr/>
        </p:nvSpPr>
        <p:spPr>
          <a:xfrm>
            <a:off x="3200400" y="2388893"/>
            <a:ext cx="2743200" cy="365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</a:t>
            </a:r>
            <a:r>
              <a:rPr lang="en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onst </a:t>
            </a:r>
            <a:r>
              <a:rPr lang="en">
                <a:solidFill>
                  <a:srgbClr val="43434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learn </a:t>
            </a:r>
            <a:r>
              <a:rPr lang="en">
                <a:solidFill>
                  <a:srgbClr val="3D85C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>
                <a:solidFill>
                  <a:srgbClr val="38761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“vim”</a:t>
            </a:r>
            <a:r>
              <a:rPr lang="en">
                <a:solidFill>
                  <a:srgbClr val="43434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>
              <a:solidFill>
                <a:srgbClr val="43434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59" name="Google Shape;259;p45"/>
          <p:cNvSpPr/>
          <p:nvPr/>
        </p:nvSpPr>
        <p:spPr>
          <a:xfrm>
            <a:off x="901200" y="3122995"/>
            <a:ext cx="7341600" cy="731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y$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To yank everything from your current location to the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end of the line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dw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To delete from your current location to the beginning of the next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word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0" name="Google Shape;260;p45"/>
          <p:cNvSpPr/>
          <p:nvPr/>
        </p:nvSpPr>
        <p:spPr>
          <a:xfrm>
            <a:off x="3200400" y="1280993"/>
            <a:ext cx="2743200" cy="365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Verb + Noun</a:t>
            </a:r>
            <a:endParaRPr b="1">
              <a:solidFill>
                <a:srgbClr val="F08F0C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NOUNS (Motions</a:t>
            </a:r>
            <a:r>
              <a:rPr lang="en" sz="3300"/>
              <a:t>)</a:t>
            </a:r>
            <a:endParaRPr sz="3300"/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311700" y="1152475"/>
            <a:ext cx="85206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Motions also accept count number as argument.</a:t>
            </a:r>
            <a:endParaRPr/>
          </a:p>
        </p:txBody>
      </p:sp>
      <p:sp>
        <p:nvSpPr>
          <p:cNvPr id="267" name="Google Shape;267;p46"/>
          <p:cNvSpPr/>
          <p:nvPr/>
        </p:nvSpPr>
        <p:spPr>
          <a:xfrm>
            <a:off x="2009100" y="2363975"/>
            <a:ext cx="5125800" cy="964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y2h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Yank the next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two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characters to the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left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d2w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Delete the next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two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words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c2j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Change the next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two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lines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down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N</a:t>
            </a:r>
            <a:r>
              <a:rPr lang="en" sz="3300"/>
              <a:t>OUNS (Text Objects)</a:t>
            </a:r>
            <a:endParaRPr sz="3300"/>
          </a:p>
        </p:txBody>
      </p:sp>
      <p:sp>
        <p:nvSpPr>
          <p:cNvPr id="273" name="Google Shape;27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Texts often come structured (“ ”, ( ), &lt;h1&gt;tag&lt;h1&gt;, Word, P,...)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Vim</a:t>
            </a:r>
            <a:r>
              <a:rPr lang="en"/>
              <a:t> has a way to capture this structure with text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objects are used with operators, same as motions.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types of text objects: inner and outer text objects.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NOUNS (Text Objects)</a:t>
            </a:r>
            <a:endParaRPr sz="3300"/>
          </a:p>
        </p:txBody>
      </p:sp>
      <p:sp>
        <p:nvSpPr>
          <p:cNvPr id="279" name="Google Shape;279;p48"/>
          <p:cNvSpPr/>
          <p:nvPr/>
        </p:nvSpPr>
        <p:spPr>
          <a:xfrm>
            <a:off x="2057400" y="2388870"/>
            <a:ext cx="5029200" cy="914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08F0C"/>
                </a:solidFill>
                <a:latin typeface="Comfortaa"/>
                <a:ea typeface="Comfortaa"/>
                <a:cs typeface="Comfortaa"/>
                <a:sym typeface="Comfortaa"/>
              </a:rPr>
              <a:t>i  + object</a:t>
            </a: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	Innertext object (Exclusive)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08F0C"/>
                </a:solidFill>
                <a:latin typeface="Comfortaa"/>
                <a:ea typeface="Comfortaa"/>
                <a:cs typeface="Comfortaa"/>
                <a:sym typeface="Comfortaa"/>
              </a:rPr>
              <a:t>a + object</a:t>
            </a: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Outer text object (Inclusive)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" sz="3300"/>
              <a:t>NOUNS (Text Objects)</a:t>
            </a:r>
            <a:endParaRPr sz="3300"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311700" y="1152475"/>
            <a:ext cx="8520600" cy="16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Inner text object selects the object inside without the white space or the surrounding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Outer text object selects the object inside including the white space or the surrounding objects.</a:t>
            </a:r>
            <a:endParaRPr/>
          </a:p>
        </p:txBody>
      </p:sp>
      <p:sp>
        <p:nvSpPr>
          <p:cNvPr id="286" name="Google Shape;286;p49"/>
          <p:cNvSpPr/>
          <p:nvPr/>
        </p:nvSpPr>
        <p:spPr>
          <a:xfrm>
            <a:off x="1580700" y="2937575"/>
            <a:ext cx="5982600" cy="731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di(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D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elete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innertext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without deleting the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parentheses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da(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	D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elete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innertext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and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parentheses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" sz="3300"/>
              <a:t>NOUNS (Text Objects)</a:t>
            </a:r>
            <a:endParaRPr sz="3300"/>
          </a:p>
        </p:txBody>
      </p:sp>
      <p:sp>
        <p:nvSpPr>
          <p:cNvPr id="292" name="Google Shape;292;p50"/>
          <p:cNvSpPr/>
          <p:nvPr/>
        </p:nvSpPr>
        <p:spPr>
          <a:xfrm>
            <a:off x="178320" y="2206020"/>
            <a:ext cx="5678400" cy="1280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diw </a:t>
            </a:r>
            <a:r>
              <a:rPr b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chemeClr val="dk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Delete word under cursor</a:t>
            </a:r>
            <a:endParaRPr>
              <a:solidFill>
                <a:schemeClr val="dk2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daw </a:t>
            </a:r>
            <a:r>
              <a:rPr b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chemeClr val="dk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Delete word under cursor and the space after/before</a:t>
            </a:r>
            <a:endParaRPr>
              <a:solidFill>
                <a:schemeClr val="dk2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cit </a:t>
            </a:r>
            <a:r>
              <a:rPr b="1"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chemeClr val="dk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Change text inside tag</a:t>
            </a:r>
            <a:endParaRPr>
              <a:solidFill>
                <a:schemeClr val="dk2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cat </a:t>
            </a:r>
            <a:r>
              <a:rPr lang="en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</a:t>
            </a:r>
            <a:r>
              <a:rPr lang="en">
                <a:solidFill>
                  <a:schemeClr val="dk2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Change text inside tag and the tag itself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3" name="Google Shape;293;p50"/>
          <p:cNvSpPr/>
          <p:nvPr/>
        </p:nvSpPr>
        <p:spPr>
          <a:xfrm>
            <a:off x="5986875" y="1245900"/>
            <a:ext cx="2641200" cy="2651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</a:t>
            </a:r>
            <a:r>
              <a:rPr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A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word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A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paragraph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 or )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A pair of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(  )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 or }</a:t>
            </a:r>
            <a:r>
              <a:rPr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A pair of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  }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 or ]</a:t>
            </a:r>
            <a:r>
              <a:rPr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A pair of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[  ]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 or &gt;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A pair of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&lt;  &gt;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XML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Tag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A pair of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“  “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‘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A pair of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‘  ‘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`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A pair of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`  `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Basic Editing Commands</a:t>
            </a:r>
            <a:endParaRPr sz="3300"/>
          </a:p>
        </p:txBody>
      </p:sp>
      <p:sp>
        <p:nvSpPr>
          <p:cNvPr id="299" name="Google Shape;299;p51"/>
          <p:cNvSpPr/>
          <p:nvPr/>
        </p:nvSpPr>
        <p:spPr>
          <a:xfrm>
            <a:off x="1554600" y="2347025"/>
            <a:ext cx="6034800" cy="998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Delete up to </a:t>
            </a:r>
            <a:r>
              <a:rPr i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{Motion|Text-Object}</a:t>
            </a:r>
            <a:endParaRPr i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Yank up to </a:t>
            </a:r>
            <a:r>
              <a:rPr i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r>
              <a:rPr i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Motion|Text-Object}</a:t>
            </a:r>
            <a:endParaRPr i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Change up to </a:t>
            </a:r>
            <a:r>
              <a:rPr i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{Motion|Text-Object}</a:t>
            </a:r>
            <a:endParaRPr i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Delete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character under cursor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, then enter insert mode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Basic Editing Commands</a:t>
            </a:r>
            <a:endParaRPr sz="3300"/>
          </a:p>
        </p:txBody>
      </p:sp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311700" y="1152475"/>
            <a:ext cx="85206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by typing an operator command twice, </a:t>
            </a:r>
            <a:r>
              <a:rPr i="1" lang="en"/>
              <a:t>Vim</a:t>
            </a:r>
            <a:r>
              <a:rPr lang="en"/>
              <a:t> performs a linewise operation for that action.</a:t>
            </a:r>
            <a:endParaRPr/>
          </a:p>
        </p:txBody>
      </p:sp>
      <p:sp>
        <p:nvSpPr>
          <p:cNvPr id="306" name="Google Shape;306;p52"/>
          <p:cNvSpPr/>
          <p:nvPr/>
        </p:nvSpPr>
        <p:spPr>
          <a:xfrm>
            <a:off x="2421300" y="2160270"/>
            <a:ext cx="4301400" cy="1371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yy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Y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ank (copy) line under cursor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</a:t>
            </a: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D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elete line under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cursor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cc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hange line under cursor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gUgU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UPPERCASE line under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cursor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gugu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lowercase line under cursor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Basic Editing Commands</a:t>
            </a:r>
            <a:endParaRPr sz="3300"/>
          </a:p>
        </p:txBody>
      </p:sp>
      <p:sp>
        <p:nvSpPr>
          <p:cNvPr id="312" name="Google Shape;312;p53"/>
          <p:cNvSpPr/>
          <p:nvPr/>
        </p:nvSpPr>
        <p:spPr>
          <a:xfrm>
            <a:off x="1588800" y="2160275"/>
            <a:ext cx="5966400" cy="1371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 (y$)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	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Y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ank (Copy) from cursor to the end of the line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 (d$)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	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D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elete from cursor to the end of the line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 (c$)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hange from cursor to the end of the line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Integrated Development Environments</a:t>
            </a:r>
            <a:endParaRPr sz="33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127" y="1089020"/>
            <a:ext cx="6415746" cy="351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Basic Editing Commands</a:t>
            </a:r>
            <a:endParaRPr sz="3300"/>
          </a:p>
        </p:txBody>
      </p:sp>
      <p:sp>
        <p:nvSpPr>
          <p:cNvPr id="318" name="Google Shape;318;p54"/>
          <p:cNvSpPr/>
          <p:nvPr/>
        </p:nvSpPr>
        <p:spPr>
          <a:xfrm>
            <a:off x="959250" y="1794570"/>
            <a:ext cx="7225500" cy="2103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Indent one shiftwidth up to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{Motion|Text-Object}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&gt;&gt;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Indent line under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cursor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by one shiftwidth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De-indent up to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{Motion|Text-Object}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by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one shiftwidth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&lt;&lt;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De-indent line under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cursor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by one shiftwidth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Auto indent up to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{Motion|Text-Object}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==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Auto indent line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938" y="348650"/>
            <a:ext cx="7100125" cy="444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6"/>
          <p:cNvSpPr txBox="1"/>
          <p:nvPr>
            <p:ph type="title"/>
          </p:nvPr>
        </p:nvSpPr>
        <p:spPr>
          <a:xfrm>
            <a:off x="490250" y="450150"/>
            <a:ext cx="582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Undo and Redo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Undo and Redo</a:t>
            </a:r>
            <a:endParaRPr sz="3300"/>
          </a:p>
        </p:txBody>
      </p:sp>
      <p:sp>
        <p:nvSpPr>
          <p:cNvPr id="334" name="Google Shape;334;p57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Vim</a:t>
            </a:r>
            <a:r>
              <a:rPr lang="en"/>
              <a:t> undo </a:t>
            </a:r>
            <a:r>
              <a:rPr i="1" lang="en"/>
              <a:t>chunks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i="1" lang="en"/>
              <a:t>chunk</a:t>
            </a:r>
            <a:r>
              <a:rPr lang="en"/>
              <a:t> is just the text you write when you go to insert mode until you return back to normal mode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my be single character or multiple lines or a whole file</a:t>
            </a:r>
            <a:endParaRPr/>
          </a:p>
        </p:txBody>
      </p:sp>
      <p:sp>
        <p:nvSpPr>
          <p:cNvPr id="335" name="Google Shape;335;p57"/>
          <p:cNvSpPr/>
          <p:nvPr/>
        </p:nvSpPr>
        <p:spPr>
          <a:xfrm>
            <a:off x="3164100" y="2937570"/>
            <a:ext cx="2815800" cy="731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Undo change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Ctl-r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Redo change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8"/>
          <p:cNvSpPr txBox="1"/>
          <p:nvPr>
            <p:ph type="title"/>
          </p:nvPr>
        </p:nvSpPr>
        <p:spPr>
          <a:xfrm>
            <a:off x="490250" y="450150"/>
            <a:ext cx="582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Mode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INSERT Mode</a:t>
            </a:r>
            <a:endParaRPr sz="3300"/>
          </a:p>
        </p:txBody>
      </p:sp>
      <p:sp>
        <p:nvSpPr>
          <p:cNvPr id="346" name="Google Shape;346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 </a:t>
            </a:r>
            <a:r>
              <a:rPr lang="en"/>
              <a:t>mode is like most editors.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you type is what you get.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INSERT Mode</a:t>
            </a:r>
            <a:endParaRPr sz="3300"/>
          </a:p>
        </p:txBody>
      </p:sp>
      <p:sp>
        <p:nvSpPr>
          <p:cNvPr id="352" name="Google Shape;352;p60"/>
          <p:cNvSpPr/>
          <p:nvPr/>
        </p:nvSpPr>
        <p:spPr>
          <a:xfrm>
            <a:off x="960150" y="1063020"/>
            <a:ext cx="7223700" cy="3566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nsert text before cursor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nsert text before the first non-blank character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ppend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text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after cursor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ppend text at the end of line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Begin a new line below the cursor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, then enter insert mode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Begin a new line above the cursor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, then enter insert mode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(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ubstitute) Delete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character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under cursor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, then enter insert mode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(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ubstitute) Delete line under cursor, then enter insert mode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gi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Insert text in same position where the last insert mode was stopped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gI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Insert text at the start of line (column 1)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INSERT Mode</a:t>
            </a:r>
            <a:endParaRPr sz="3300"/>
          </a:p>
        </p:txBody>
      </p:sp>
      <p:sp>
        <p:nvSpPr>
          <p:cNvPr id="358" name="Google Shape;358;p61"/>
          <p:cNvSpPr txBox="1"/>
          <p:nvPr>
            <p:ph idx="1" type="body"/>
          </p:nvPr>
        </p:nvSpPr>
        <p:spPr>
          <a:xfrm>
            <a:off x="311700" y="1152475"/>
            <a:ext cx="8520600" cy="17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exit insert mode using </a:t>
            </a:r>
            <a:r>
              <a:rPr b="1" lang="en"/>
              <a:t>&lt;Esc&gt;</a:t>
            </a:r>
            <a:r>
              <a:rPr lang="en"/>
              <a:t> key.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make a typing mistake, you don’t need to type </a:t>
            </a:r>
            <a:r>
              <a:rPr b="1" lang="en"/>
              <a:t>&lt;Backspace&gt;</a:t>
            </a:r>
            <a:r>
              <a:rPr lang="en"/>
              <a:t> repeatedly.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delete several characters at a time while in insert mode.</a:t>
            </a:r>
            <a:endParaRPr/>
          </a:p>
        </p:txBody>
      </p:sp>
      <p:sp>
        <p:nvSpPr>
          <p:cNvPr id="359" name="Google Shape;359;p61"/>
          <p:cNvSpPr/>
          <p:nvPr/>
        </p:nvSpPr>
        <p:spPr>
          <a:xfrm>
            <a:off x="777450" y="2891820"/>
            <a:ext cx="7589100" cy="822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Ctl-h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Delete one character to the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left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Ctl-w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Delete one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word</a:t>
            </a:r>
            <a:endParaRPr b="1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Ctl-u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Delete from the current cursor position to the beginning of the line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INSERT Mode</a:t>
            </a:r>
            <a:endParaRPr sz="3300"/>
          </a:p>
        </p:txBody>
      </p:sp>
      <p:sp>
        <p:nvSpPr>
          <p:cNvPr id="365" name="Google Shape;365;p62"/>
          <p:cNvSpPr txBox="1"/>
          <p:nvPr>
            <p:ph idx="1" type="body"/>
          </p:nvPr>
        </p:nvSpPr>
        <p:spPr>
          <a:xfrm>
            <a:off x="311700" y="1152475"/>
            <a:ext cx="8520600" cy="18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Vim</a:t>
            </a:r>
            <a:r>
              <a:rPr lang="en"/>
              <a:t> can execute a normal mode command while in insert mode.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press &lt;</a:t>
            </a:r>
            <a:r>
              <a:rPr b="1" lang="en"/>
              <a:t>Ctl-o&gt;</a:t>
            </a:r>
            <a:r>
              <a:rPr lang="en"/>
              <a:t> while you are in insert mode, you will be able to perform one normal mode command.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</a:t>
            </a:r>
            <a:endParaRPr/>
          </a:p>
        </p:txBody>
      </p:sp>
      <p:sp>
        <p:nvSpPr>
          <p:cNvPr id="366" name="Google Shape;366;p62"/>
          <p:cNvSpPr/>
          <p:nvPr/>
        </p:nvSpPr>
        <p:spPr>
          <a:xfrm>
            <a:off x="1392450" y="3028920"/>
            <a:ext cx="6359100" cy="548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Ctl-o zz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	Center cursor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Ctl-o D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Delete from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current location to the end of the line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3"/>
          <p:cNvSpPr txBox="1"/>
          <p:nvPr>
            <p:ph type="title"/>
          </p:nvPr>
        </p:nvSpPr>
        <p:spPr>
          <a:xfrm>
            <a:off x="490250" y="450150"/>
            <a:ext cx="582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Command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Integrated Development Environments (IDEs)</a:t>
            </a:r>
            <a:endParaRPr sz="330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Specialised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Heavy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 and Play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Dot Command</a:t>
            </a:r>
            <a:endParaRPr sz="3300"/>
          </a:p>
        </p:txBody>
      </p:sp>
      <p:sp>
        <p:nvSpPr>
          <p:cNvPr id="377" name="Google Shape;377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work is repetitive by nature.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Vim</a:t>
            </a:r>
            <a:r>
              <a:rPr lang="en"/>
              <a:t> is optimized for repetition.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always replay the last change with a single keystroke.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Dot Command</a:t>
            </a:r>
            <a:endParaRPr sz="3300"/>
          </a:p>
        </p:txBody>
      </p:sp>
      <p:sp>
        <p:nvSpPr>
          <p:cNvPr id="383" name="Google Shape;383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Dot</a:t>
            </a:r>
            <a:r>
              <a:rPr lang="en"/>
              <a:t> command lets us repeat the last change.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time you update (add, modify, or delete) the content of the current buffer, you are making a change.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7"/>
          <p:cNvSpPr txBox="1"/>
          <p:nvPr>
            <p:ph type="title"/>
          </p:nvPr>
        </p:nvSpPr>
        <p:spPr>
          <a:xfrm>
            <a:off x="490250" y="450150"/>
            <a:ext cx="582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Cmdline Mode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Cmdline Mode </a:t>
            </a:r>
            <a:endParaRPr sz="3300"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</a:t>
            </a:r>
            <a:r>
              <a:rPr b="1" lang="en"/>
              <a:t>Cmdline</a:t>
            </a:r>
            <a:r>
              <a:rPr lang="en"/>
              <a:t> mode, you can execute a wide range of commands to control various aspects of your editing session and manipulate the text in your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tasks you can perform in </a:t>
            </a:r>
            <a:r>
              <a:rPr b="1" lang="en"/>
              <a:t>Cmdline</a:t>
            </a:r>
            <a:r>
              <a:rPr lang="en"/>
              <a:t> mode: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operations.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and Replace.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Copy, Cut and Paste.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Cmdline Mode</a:t>
            </a:r>
            <a:endParaRPr sz="3300"/>
          </a:p>
        </p:txBody>
      </p:sp>
      <p:sp>
        <p:nvSpPr>
          <p:cNvPr id="405" name="Google Shape;405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provides a way to interact with the editor through a command-line interface rather than using the traditional visual interface.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Cmdline</a:t>
            </a:r>
            <a:r>
              <a:rPr lang="en"/>
              <a:t> mode is invoked by typing </a:t>
            </a: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‘</a:t>
            </a: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’</a:t>
            </a:r>
            <a:r>
              <a:rPr lang="en"/>
              <a:t> in normal mode, followed by entering the desired commands.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Windows and Buffers</a:t>
            </a:r>
            <a:endParaRPr sz="3300"/>
          </a:p>
        </p:txBody>
      </p:sp>
      <p:sp>
        <p:nvSpPr>
          <p:cNvPr id="411" name="Google Shape;411;p70"/>
          <p:cNvSpPr/>
          <p:nvPr/>
        </p:nvSpPr>
        <p:spPr>
          <a:xfrm>
            <a:off x="573450" y="1309250"/>
            <a:ext cx="7997100" cy="1828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:e[dit] {filename}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Opens </a:t>
            </a:r>
            <a:r>
              <a:rPr i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{filename}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to edit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:r[ead] {filename}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Inserts the content of </a:t>
            </a:r>
            <a:r>
              <a:rPr i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{filename}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into the current buffer.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08F0C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:ls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		List all opened buffers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:b [N]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	Edit buffer </a:t>
            </a:r>
            <a:r>
              <a:rPr i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[N]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from the buffer list.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:bn[ext] </a:t>
            </a:r>
            <a:r>
              <a:rPr b="1" lang="en">
                <a:solidFill>
                  <a:srgbClr val="F08F0C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Go to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next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buffer in buffer list.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:bp[revious]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	Go to </a:t>
            </a:r>
            <a:r>
              <a:rPr b="1"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previous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buffer in buffer list.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12" name="Google Shape;41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200" y="3196775"/>
            <a:ext cx="1943600" cy="17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70"/>
          <p:cNvSpPr txBox="1"/>
          <p:nvPr/>
        </p:nvSpPr>
        <p:spPr>
          <a:xfrm>
            <a:off x="3054150" y="4766125"/>
            <a:ext cx="30357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https://dev.to/iggredible/using-buffers-windows-and-tabs-efficiently-in-vim-56jc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414" name="Google Shape;414;p70"/>
          <p:cNvSpPr txBox="1"/>
          <p:nvPr/>
        </p:nvSpPr>
        <p:spPr>
          <a:xfrm>
            <a:off x="4980300" y="3949525"/>
            <a:ext cx="20349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600"/>
              <a:buFont typeface="Comfortaa"/>
              <a:buChar char="●"/>
            </a:pPr>
            <a:r>
              <a:rPr lang="en" sz="800">
                <a:solidFill>
                  <a:srgbClr val="E06666"/>
                </a:solidFill>
                <a:latin typeface="Comfortaa"/>
                <a:ea typeface="Comfortaa"/>
                <a:cs typeface="Comfortaa"/>
                <a:sym typeface="Comfortaa"/>
              </a:rPr>
              <a:t>view window</a:t>
            </a:r>
            <a:endParaRPr sz="800">
              <a:solidFill>
                <a:srgbClr val="E0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Comfortaa"/>
              <a:buChar char="●"/>
            </a:pPr>
            <a:r>
              <a:rPr lang="en" sz="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buffers (files)</a:t>
            </a:r>
            <a:endParaRPr sz="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Windows and Buffers</a:t>
            </a:r>
            <a:endParaRPr sz="3300"/>
          </a:p>
        </p:txBody>
      </p:sp>
      <p:sp>
        <p:nvSpPr>
          <p:cNvPr id="420" name="Google Shape;420;p71"/>
          <p:cNvSpPr/>
          <p:nvPr/>
        </p:nvSpPr>
        <p:spPr>
          <a:xfrm>
            <a:off x="573450" y="1931670"/>
            <a:ext cx="7997100" cy="1828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:q[uit]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Quit current window (fails if buffer has unsaved changes)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:q[uit]!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Quit current window, Discard any changes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:qa[ll]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Exit Vim (fails if buffer has unsaved changes  changed)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:w[rite]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Write buffer to disk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:wa[ll]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Write all open buffers to disk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:wq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	Write buffer to dist and quit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:wqa[all]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Write buffer to disk and quit all open buffers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2"/>
          <p:cNvSpPr txBox="1"/>
          <p:nvPr>
            <p:ph type="title"/>
          </p:nvPr>
        </p:nvSpPr>
        <p:spPr>
          <a:xfrm>
            <a:off x="490250" y="450150"/>
            <a:ext cx="582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Mode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Visual Mode</a:t>
            </a:r>
            <a:endParaRPr sz="3300"/>
          </a:p>
        </p:txBody>
      </p:sp>
      <p:sp>
        <p:nvSpPr>
          <p:cNvPr id="431" name="Google Shape;431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Vim</a:t>
            </a:r>
            <a:r>
              <a:rPr lang="en"/>
              <a:t> has three different visual modes:</a:t>
            </a:r>
            <a:endParaRPr/>
          </a:p>
        </p:txBody>
      </p:sp>
      <p:sp>
        <p:nvSpPr>
          <p:cNvPr id="432" name="Google Shape;432;p73"/>
          <p:cNvSpPr/>
          <p:nvPr/>
        </p:nvSpPr>
        <p:spPr>
          <a:xfrm>
            <a:off x="2057400" y="2434620"/>
            <a:ext cx="5415600" cy="822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	Character-wise visual mode (Visual mode)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	Line-wise visual mode (Visual Line mode)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Ctl-v 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Blockwise</a:t>
            </a: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visual mode (Visual Block mode)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Text Editor (Default)</a:t>
            </a:r>
            <a:endParaRPr sz="33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063" y="1017725"/>
            <a:ext cx="6971873" cy="369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Visual Mode</a:t>
            </a:r>
            <a:endParaRPr sz="3300"/>
          </a:p>
        </p:txBody>
      </p:sp>
      <p:sp>
        <p:nvSpPr>
          <p:cNvPr id="438" name="Google Shape;438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Character-wise visual mode works with individual characters.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Line-wise visual mode works with lines.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Block-wise visual mode works with rows and columns.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Visual Mode</a:t>
            </a:r>
            <a:endParaRPr sz="3300"/>
          </a:p>
        </p:txBody>
      </p:sp>
      <p:sp>
        <p:nvSpPr>
          <p:cNvPr id="444" name="Google Shape;444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you are inside a visual mode, you can switch to another visual mode by pressing either </a:t>
            </a:r>
            <a:r>
              <a:rPr b="1" lang="en"/>
              <a:t>v</a:t>
            </a:r>
            <a:r>
              <a:rPr lang="en"/>
              <a:t>, </a:t>
            </a:r>
            <a:r>
              <a:rPr b="1" lang="en"/>
              <a:t>V</a:t>
            </a:r>
            <a:r>
              <a:rPr lang="en"/>
              <a:t>, or </a:t>
            </a:r>
            <a:r>
              <a:rPr b="1" lang="en"/>
              <a:t>&lt;Ctl-V&gt;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if you are in line-wise visual mode and you want to switch to </a:t>
            </a:r>
            <a:r>
              <a:rPr lang="en"/>
              <a:t>blockwise</a:t>
            </a:r>
            <a:r>
              <a:rPr lang="en"/>
              <a:t> visual mode, run </a:t>
            </a:r>
            <a:r>
              <a:rPr b="1" lang="en"/>
              <a:t>&lt;Ctl-V&gt;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in a visual mode, you can expand the highlighted text block with </a:t>
            </a:r>
            <a:r>
              <a:rPr i="1" lang="en"/>
              <a:t>Vim</a:t>
            </a:r>
            <a:r>
              <a:rPr lang="en"/>
              <a:t> motions.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Visual Mode</a:t>
            </a:r>
            <a:endParaRPr sz="3300"/>
          </a:p>
        </p:txBody>
      </p:sp>
      <p:sp>
        <p:nvSpPr>
          <p:cNvPr id="450" name="Google Shape;450;p76"/>
          <p:cNvSpPr/>
          <p:nvPr/>
        </p:nvSpPr>
        <p:spPr>
          <a:xfrm>
            <a:off x="3657600" y="2617470"/>
            <a:ext cx="1828800" cy="45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Comfortaa"/>
                <a:ea typeface="Comfortaa"/>
                <a:cs typeface="Comfortaa"/>
                <a:sym typeface="Comfortaa"/>
              </a:rPr>
              <a:t>N</a:t>
            </a:r>
            <a:r>
              <a:rPr b="1" lang="en">
                <a:solidFill>
                  <a:srgbClr val="F08F0C"/>
                </a:solidFill>
                <a:latin typeface="Comfortaa"/>
                <a:ea typeface="Comfortaa"/>
                <a:cs typeface="Comfortaa"/>
                <a:sym typeface="Comfortaa"/>
              </a:rPr>
              <a:t>oun + Verb</a:t>
            </a:r>
            <a:endParaRPr b="1">
              <a:solidFill>
                <a:srgbClr val="F08F0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1" name="Google Shape;451;p76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visual mode shares many operations with normal mode.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grammar rule from normal mode, verb + noun, does not apply.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grammar rule in visual mode is: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7"/>
          <p:cNvSpPr txBox="1"/>
          <p:nvPr>
            <p:ph type="title"/>
          </p:nvPr>
        </p:nvSpPr>
        <p:spPr>
          <a:xfrm>
            <a:off x="490250" y="450150"/>
            <a:ext cx="582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:help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:help</a:t>
            </a:r>
            <a:endParaRPr/>
          </a:p>
        </p:txBody>
      </p:sp>
      <p:sp>
        <p:nvSpPr>
          <p:cNvPr id="462" name="Google Shape;462;p78"/>
          <p:cNvSpPr txBox="1"/>
          <p:nvPr>
            <p:ph idx="1" type="body"/>
          </p:nvPr>
        </p:nvSpPr>
        <p:spPr>
          <a:xfrm>
            <a:off x="311700" y="1152475"/>
            <a:ext cx="85206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a window and display the help file in read-only mode.</a:t>
            </a:r>
            <a:endParaRPr/>
          </a:p>
        </p:txBody>
      </p:sp>
      <p:sp>
        <p:nvSpPr>
          <p:cNvPr id="463" name="Google Shape;463;p78"/>
          <p:cNvSpPr/>
          <p:nvPr/>
        </p:nvSpPr>
        <p:spPr>
          <a:xfrm>
            <a:off x="2057400" y="2525970"/>
            <a:ext cx="5029200" cy="640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:h[elp] {keyword}</a:t>
            </a:r>
            <a:r>
              <a:rPr lang="en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Open help for </a:t>
            </a:r>
            <a:r>
              <a:rPr i="1" lang="en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{keyword}</a:t>
            </a:r>
            <a:endParaRPr i="1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Manual</a:t>
            </a:r>
            <a:endParaRPr/>
          </a:p>
        </p:txBody>
      </p:sp>
      <p:sp>
        <p:nvSpPr>
          <p:cNvPr id="469" name="Google Shape;469;p79"/>
          <p:cNvSpPr txBox="1"/>
          <p:nvPr>
            <p:ph idx="1" type="body"/>
          </p:nvPr>
        </p:nvSpPr>
        <p:spPr>
          <a:xfrm>
            <a:off x="311700" y="1152475"/>
            <a:ext cx="8520600" cy="7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the user manual.</a:t>
            </a:r>
            <a:endParaRPr/>
          </a:p>
        </p:txBody>
      </p:sp>
      <p:sp>
        <p:nvSpPr>
          <p:cNvPr id="470" name="Google Shape;470;p79"/>
          <p:cNvSpPr/>
          <p:nvPr/>
        </p:nvSpPr>
        <p:spPr>
          <a:xfrm>
            <a:off x="3429000" y="2571720"/>
            <a:ext cx="2286000" cy="548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8F0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:help user-manual</a:t>
            </a:r>
            <a:endParaRPr i="1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0"/>
          <p:cNvSpPr txBox="1"/>
          <p:nvPr>
            <p:ph type="title"/>
          </p:nvPr>
        </p:nvSpPr>
        <p:spPr>
          <a:xfrm>
            <a:off x="490250" y="450150"/>
            <a:ext cx="582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Server Protocol (LSP)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Server Protocol (LSP)</a:t>
            </a:r>
            <a:endParaRPr/>
          </a:p>
        </p:txBody>
      </p:sp>
      <p:sp>
        <p:nvSpPr>
          <p:cNvPr id="481" name="Google Shape;481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features like auto complete, go to definition, or documentation on hover for a programming language takes significant effort.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Traditionally</a:t>
            </a:r>
            <a:r>
              <a:rPr lang="en"/>
              <a:t> this work had to be repeated for each development tool.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i="1" lang="en"/>
              <a:t>Language Server</a:t>
            </a:r>
            <a:r>
              <a:rPr lang="en"/>
              <a:t> provides language-specific smarts and communicates with development tools.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Language Server Protocol (LSP)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850" y="1017725"/>
            <a:ext cx="529704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82"/>
          <p:cNvSpPr txBox="1"/>
          <p:nvPr/>
        </p:nvSpPr>
        <p:spPr>
          <a:xfrm>
            <a:off x="2735475" y="4685775"/>
            <a:ext cx="3433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https://dev.to/rishavmngo/how-to-setup-lsp-in-neovim-nh1</a:t>
            </a:r>
            <a:endParaRPr sz="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3"/>
          <p:cNvSpPr txBox="1"/>
          <p:nvPr>
            <p:ph type="title"/>
          </p:nvPr>
        </p:nvSpPr>
        <p:spPr>
          <a:xfrm>
            <a:off x="490250" y="450150"/>
            <a:ext cx="582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Adapter Protocol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Text Editor (LazyVim)</a:t>
            </a:r>
            <a:endParaRPr sz="33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624" y="1017725"/>
            <a:ext cx="6118751" cy="36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3819000" y="4688975"/>
            <a:ext cx="15060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https://www.lazyvim.org/</a:t>
            </a:r>
            <a:endParaRPr sz="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Adapter Protocol (DAP)</a:t>
            </a:r>
            <a:endParaRPr/>
          </a:p>
        </p:txBody>
      </p:sp>
      <p:sp>
        <p:nvSpPr>
          <p:cNvPr id="499" name="Google Shape;499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i="1" lang="en"/>
              <a:t>Debug Adapter Protocol </a:t>
            </a:r>
            <a:r>
              <a:rPr lang="en"/>
              <a:t>makes it possible to implement a generic debugger for a development tool.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Communicates with different debuggers via Debug Adapters.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 Adapters can be re-used across multiple development tools.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Debug Adapter Protocol (DAP)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5" name="Google Shape;50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062" y="1017725"/>
            <a:ext cx="371348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85"/>
          <p:cNvSpPr txBox="1"/>
          <p:nvPr/>
        </p:nvSpPr>
        <p:spPr>
          <a:xfrm>
            <a:off x="2638500" y="4787025"/>
            <a:ext cx="3324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https://microsoft.github.io/debug-adapter-protocol/overview</a:t>
            </a:r>
            <a:endParaRPr sz="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6"/>
          <p:cNvSpPr txBox="1"/>
          <p:nvPr>
            <p:ph type="title"/>
          </p:nvPr>
        </p:nvSpPr>
        <p:spPr>
          <a:xfrm>
            <a:off x="490250" y="450150"/>
            <a:ext cx="582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NeoVim </a:t>
            </a:r>
            <a:r>
              <a:rPr lang="en"/>
              <a:t>Distributions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NeoVim Distributions</a:t>
            </a:r>
            <a:endParaRPr/>
          </a:p>
        </p:txBody>
      </p:sp>
      <p:sp>
        <p:nvSpPr>
          <p:cNvPr id="517" name="Google Shape;517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rovides excellent starting points for crafting your own custom configuration.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an out-of-the-box setup that can be used effectively without modification.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LazyVim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NvChad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LunarVim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AstroNvim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Kiskstart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8"/>
          <p:cNvSpPr txBox="1"/>
          <p:nvPr>
            <p:ph type="title"/>
          </p:nvPr>
        </p:nvSpPr>
        <p:spPr>
          <a:xfrm>
            <a:off x="490250" y="450150"/>
            <a:ext cx="582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Vimmer Guide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Vimmer Guide</a:t>
            </a:r>
            <a:endParaRPr/>
          </a:p>
        </p:txBody>
      </p:sp>
      <p:sp>
        <p:nvSpPr>
          <p:cNvPr id="528" name="Google Shape;528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JetBrains Mono"/>
              <a:buChar char="●"/>
            </a:pPr>
            <a:r>
              <a:rPr lang="en" sz="1400" u="sng">
                <a:solidFill>
                  <a:schemeClr val="hlink"/>
                </a:solidFill>
                <a:latin typeface="JetBrains Mono"/>
                <a:ea typeface="JetBrains Mono"/>
                <a:cs typeface="JetBrains Mono"/>
                <a:sym typeface="JetBrains Mono"/>
                <a:hlinkClick r:id="rId3"/>
              </a:rPr>
              <a:t>User-manual</a:t>
            </a:r>
            <a:endParaRPr sz="1400" u="sng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JetBrains Mono"/>
              <a:buChar char="●"/>
            </a:pPr>
            <a:r>
              <a:rPr lang="en" sz="1400" u="sng">
                <a:solidFill>
                  <a:schemeClr val="hlink"/>
                </a:solidFill>
                <a:latin typeface="JetBrains Mono"/>
                <a:ea typeface="JetBrains Mono"/>
                <a:cs typeface="JetBrains Mono"/>
                <a:sym typeface="JetBrains Mono"/>
                <a:hlinkClick r:id="rId4"/>
              </a:rPr>
              <a:t>Vimtutor</a:t>
            </a:r>
            <a:endParaRPr sz="1400" u="sng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JetBrains Mono"/>
              <a:buChar char="●"/>
            </a:pPr>
            <a:r>
              <a:rPr lang="en" sz="1400" u="sng">
                <a:solidFill>
                  <a:schemeClr val="hlink"/>
                </a:solidFill>
                <a:latin typeface="JetBrains Mono"/>
                <a:ea typeface="JetBrains Mono"/>
                <a:cs typeface="JetBrains Mono"/>
                <a:sym typeface="JetBrains Mono"/>
                <a:hlinkClick r:id="rId5"/>
              </a:rPr>
              <a:t>Vim Cheat Sheet</a:t>
            </a:r>
            <a:endParaRPr sz="1400" u="sng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JetBrains Mono"/>
              <a:buChar char="●"/>
            </a:pPr>
            <a:r>
              <a:rPr lang="en" sz="1400" u="sng">
                <a:solidFill>
                  <a:schemeClr val="hlink"/>
                </a:solidFill>
                <a:latin typeface="JetBrains Mono"/>
                <a:ea typeface="JetBrains Mono"/>
                <a:cs typeface="JetBrains Mono"/>
                <a:sym typeface="JetBrains Mono"/>
                <a:hlinkClick r:id="rId6"/>
              </a:rPr>
              <a:t>Getting Started With Lua</a:t>
            </a:r>
            <a:endParaRPr sz="1400" u="sng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JetBrains Mono"/>
              <a:buChar char="●"/>
            </a:pPr>
            <a:r>
              <a:rPr lang="en" sz="1400" u="sng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ThePrimagean Youtube Channel</a:t>
            </a:r>
            <a:endParaRPr sz="1400" u="sng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JetBrains Mono"/>
              <a:buChar char="●"/>
            </a:pPr>
            <a:r>
              <a:rPr lang="en" sz="1400" u="sng">
                <a:solidFill>
                  <a:schemeClr val="hlink"/>
                </a:solidFill>
                <a:latin typeface="JetBrains Mono"/>
                <a:ea typeface="JetBrains Mono"/>
                <a:cs typeface="JetBrains Mono"/>
                <a:sym typeface="JetBrains Mono"/>
                <a:hlinkClick r:id="rId8"/>
              </a:rPr>
              <a:t>JetBrains’ IdeaVim</a:t>
            </a:r>
            <a:endParaRPr sz="1400" u="sng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JetBrains Mono"/>
              <a:buChar char="●"/>
            </a:pPr>
            <a:r>
              <a:rPr lang="en" sz="1400" u="sng">
                <a:solidFill>
                  <a:schemeClr val="hlink"/>
                </a:solidFill>
                <a:latin typeface="JetBrains Mono"/>
                <a:ea typeface="JetBrains Mono"/>
                <a:cs typeface="JetBrains Mono"/>
                <a:sym typeface="JetBrains Mono"/>
                <a:hlinkClick r:id="rId9"/>
              </a:rPr>
              <a:t>VSCode Neovim Plugin</a:t>
            </a:r>
            <a:endParaRPr sz="1400" u="sng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0"/>
          <p:cNvSpPr txBox="1"/>
          <p:nvPr>
            <p:ph type="ctrTitle"/>
          </p:nvPr>
        </p:nvSpPr>
        <p:spPr>
          <a:xfrm>
            <a:off x="311700" y="744575"/>
            <a:ext cx="8520600" cy="8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534" name="Google Shape;534;p9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5" name="Google Shape;53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687375"/>
            <a:ext cx="64770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Text Editors</a:t>
            </a:r>
            <a:endParaRPr sz="330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8F0C"/>
              </a:buClr>
              <a:buSzPts val="1800"/>
              <a:buChar char="●"/>
            </a:pPr>
            <a:r>
              <a:rPr lang="en"/>
              <a:t>Lightweight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8F0C"/>
              </a:buClr>
              <a:buSzPts val="1800"/>
              <a:buChar char="●"/>
            </a:pPr>
            <a:r>
              <a:rPr lang="en"/>
              <a:t>Extensions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8F0C"/>
              </a:buClr>
              <a:buSzPts val="1800"/>
              <a:buChar char="●"/>
            </a:pPr>
            <a:r>
              <a:rPr lang="en"/>
              <a:t>Very efficient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8F0C"/>
              </a:buClr>
              <a:buSzPts val="1800"/>
              <a:buChar char="●"/>
            </a:pPr>
            <a:r>
              <a:rPr lang="en"/>
              <a:t>Command Line Integration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8F0C"/>
              </a:buClr>
              <a:buSzPts val="1800"/>
              <a:buChar char="●"/>
            </a:pPr>
            <a:r>
              <a:rPr lang="en"/>
              <a:t>Can be configured to work with any language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Editing Experience</a:t>
            </a:r>
            <a:endParaRPr sz="3300"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8F0C"/>
              </a:buClr>
              <a:buSzPts val="1800"/>
              <a:buChar char="●"/>
            </a:pPr>
            <a:r>
              <a:rPr lang="en"/>
              <a:t>Intellisense (Autocomplete)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8F0C"/>
              </a:buClr>
              <a:buSzPts val="1800"/>
              <a:buChar char="●"/>
            </a:pPr>
            <a:r>
              <a:rPr lang="en"/>
              <a:t>Code actions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8F0C"/>
              </a:buClr>
              <a:buSzPts val="1800"/>
              <a:buChar char="●"/>
            </a:pPr>
            <a:r>
              <a:rPr lang="en"/>
              <a:t>Diagnostics (i.e. errors, </a:t>
            </a:r>
            <a:r>
              <a:rPr lang="en"/>
              <a:t>warnings, …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8F0C"/>
              </a:buClr>
              <a:buSzPts val="1800"/>
              <a:buChar char="●"/>
            </a:pPr>
            <a:r>
              <a:rPr lang="en"/>
              <a:t>Highlights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8F0C"/>
              </a:buClr>
              <a:buSzPts val="1800"/>
              <a:buChar char="●"/>
            </a:pPr>
            <a:r>
              <a:rPr lang="en"/>
              <a:t>Command line integration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8F0C"/>
              </a:buClr>
              <a:buSzPts val="1800"/>
              <a:buChar char="●"/>
            </a:pPr>
            <a:r>
              <a:rPr lang="en"/>
              <a:t>Refactoring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C6083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