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kh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1T14:58:39.255" idx="1">
    <p:pos x="36" y="4544"/>
    <p:text>В этом докладе я хотел бы поделится своим видением организации тестирования API используя необычный в кругах автоматизаторов стек: NodeJS, TypeScript, RequestsJS, MochaJS, ChaiJS, Allure. В докладе я продемонстрирую пример такого проекта, а так же некоторые архитектурные трюки, такие как - Models, Builders, Controllers для построения тестов в промышленных масштабах. Как вишенка на торте - рассмотрим возможность автоматической валидации запросов\ответов используя машинночитаемые документации типа RAML или SWAGER
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hyperlink" Target="http://xotabu4.github.io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xotabu4/demo" TargetMode="External"/><Relationship Id="rId3" Type="http://schemas.openxmlformats.org/officeDocument/2006/relationships/hyperlink" Target="https://nodejs.org/api/" TargetMode="External"/><Relationship Id="rId4" Type="http://schemas.openxmlformats.org/officeDocument/2006/relationships/hyperlink" Target="https://www.typescriptlang.org/docs/handbook/typescript-in-5-minutes.html" TargetMode="External"/><Relationship Id="rId5" Type="http://schemas.openxmlformats.org/officeDocument/2006/relationships/hyperlink" Target="https://mochajs.org/" TargetMode="External"/><Relationship Id="rId6" Type="http://schemas.openxmlformats.org/officeDocument/2006/relationships/hyperlink" Target="http://chaijs.com/" TargetMode="External"/><Relationship Id="rId7" Type="http://schemas.openxmlformats.org/officeDocument/2006/relationships/hyperlink" Target="https://github.com/allure-framework/allure-mocha" TargetMode="External"/><Relationship Id="rId8" Type="http://schemas.openxmlformats.org/officeDocument/2006/relationships/hyperlink" Target="https://github.com/request/request" TargetMode="External"/><Relationship Id="rId9" Type="http://schemas.openxmlformats.org/officeDocument/2006/relationships/hyperlink" Target="https://raml.org/" TargetMode="External"/><Relationship Id="rId10" Type="http://schemas.openxmlformats.org/officeDocument/2006/relationships/hyperlink" Target="https://xotabu4.github.io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Тестирование API используя TypeScrip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Тестирование API используя TypeScript</a:t>
            </a:r>
          </a:p>
        </p:txBody>
      </p:sp>
      <p:sp>
        <p:nvSpPr>
          <p:cNvPr id="120" name="Пример технологического стека и архитектур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34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Пример технологического стека и архитектуры</a:t>
            </a:r>
          </a:p>
        </p:txBody>
      </p:sp>
      <p:sp>
        <p:nvSpPr>
          <p:cNvPr id="121" name="xotabu4.github.io"/>
          <p:cNvSpPr txBox="1"/>
          <p:nvPr/>
        </p:nvSpPr>
        <p:spPr>
          <a:xfrm>
            <a:off x="1005934" y="833888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5500" u="sng">
                <a:latin typeface="+mn-lt"/>
                <a:ea typeface="+mn-ea"/>
                <a:cs typeface="+mn-cs"/>
                <a:sym typeface="Helvetica Neue Medium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xotabu4.github.io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Инструмен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Инструменты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Nod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</a:t>
            </a:r>
          </a:p>
        </p:txBody>
      </p:sp>
      <p:sp>
        <p:nvSpPr>
          <p:cNvPr id="146" name="Быстро стартует, быстро работае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Быстро стартует, быстро работает</a:t>
            </a:r>
          </a:p>
          <a:p>
            <a:pPr/>
            <a:r>
              <a:t>Быстрая разработка</a:t>
            </a:r>
          </a:p>
          <a:p>
            <a:pPr/>
            <a:r>
              <a:t>Множество возможностей доступных через Node Package Manager</a:t>
            </a:r>
          </a:p>
          <a:p>
            <a:pPr/>
            <a:r>
              <a:t>Одинаковая среда с девелоперами если используется JS стек</a:t>
            </a:r>
          </a:p>
          <a:p>
            <a:pPr/>
            <a:r>
              <a:t>JS один из самых популярных языков в мире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411798" y="2598550"/>
            <a:ext cx="4931957" cy="6898749"/>
          </a:xfrm>
          <a:prstGeom prst="rect">
            <a:avLst/>
          </a:prstGeom>
        </p:spPr>
      </p:pic>
      <p:sp>
        <p:nvSpPr>
          <p:cNvPr id="149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150" name="Типизаци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Типизация</a:t>
            </a:r>
          </a:p>
          <a:p>
            <a:pPr/>
            <a:r>
              <a:t>Автодополнение</a:t>
            </a:r>
          </a:p>
          <a:p>
            <a:pPr/>
            <a:r>
              <a:t>Generics</a:t>
            </a:r>
          </a:p>
          <a:p>
            <a:pPr/>
            <a:r>
              <a:t>Обратно совместим с JavaScript</a:t>
            </a:r>
          </a:p>
          <a:p>
            <a:pPr/>
            <a:r>
              <a:t>Очень помогает новичкам и позволяет писать более безопасный 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quest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RequestJS</a:t>
            </a:r>
          </a:p>
        </p:txBody>
      </p:sp>
      <p:sp>
        <p:nvSpPr>
          <p:cNvPr id="153" name="Популярная библиотека для отправки запрос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Популярная библиотека для отправки запросов</a:t>
            </a:r>
          </a:p>
          <a:p>
            <a:pPr/>
            <a:r>
              <a:t>Довольно простая, удобный апи, широкий функционал</a:t>
            </a:r>
          </a:p>
          <a:p>
            <a:pPr/>
            <a:r>
              <a:t>Поддержка async/await с плагином</a:t>
            </a:r>
          </a:p>
          <a:p>
            <a:pPr/>
            <a:r>
              <a:t>Хотелось бы еще лучше возможности по расширению (например подписка на события)</a:t>
            </a:r>
          </a:p>
          <a:p>
            <a:pPr/>
            <a:r>
              <a:t>Возможные альтернативы - fetch, super-agent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cha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MochaJS</a:t>
            </a:r>
          </a:p>
        </p:txBody>
      </p:sp>
      <p:sp>
        <p:nvSpPr>
          <p:cNvPr id="156" name="Очень богатые возможности по конфигурированию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Очень богатые возможности по конфигурированию</a:t>
            </a:r>
          </a:p>
          <a:p>
            <a:pPr/>
            <a:r>
              <a:t>Быстро и функционально</a:t>
            </a:r>
          </a:p>
          <a:p>
            <a:pPr/>
            <a:r>
              <a:t>Работает с async/await автоматически</a:t>
            </a:r>
          </a:p>
          <a:p>
            <a:pPr/>
            <a:r>
              <a:t>Но есть проблемы с настройкой отчетов (больше одного подключить сложно)</a:t>
            </a:r>
          </a:p>
          <a:p>
            <a:pPr/>
            <a:r>
              <a:t>Мой выбор вместо Jasmine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ai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ChaiJS</a:t>
            </a:r>
          </a:p>
        </p:txBody>
      </p:sp>
      <p:sp>
        <p:nvSpPr>
          <p:cNvPr id="159" name="Библиотека для валидаций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Библиотека для валидаций данных</a:t>
            </a:r>
          </a:p>
          <a:p>
            <a:pPr/>
            <a:r>
              <a:t>Может сравнить что угодно с чем угодно как угодно</a:t>
            </a:r>
          </a:p>
          <a:p>
            <a:pPr/>
            <a:r>
              <a:t>MochaJS не имеет никакой библиотеки для сравнений данных в комплекте</a:t>
            </a:r>
          </a:p>
          <a:p>
            <a:pPr/>
            <a:r>
              <a:t>3 разных варианта использования</a:t>
            </a:r>
          </a:p>
          <a:p>
            <a:pPr/>
            <a:r>
              <a:t>Прекрасный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llureJS for moch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AllureJS for mocha</a:t>
            </a:r>
          </a:p>
        </p:txBody>
      </p:sp>
      <p:sp>
        <p:nvSpPr>
          <p:cNvPr id="162" name="Allure под JS не такой фунциональный как в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Allure под JS не такой фунциональный как в Java</a:t>
            </a:r>
          </a:p>
          <a:p>
            <a:pPr/>
            <a:r>
              <a:t>Но все равно очень хорош</a:t>
            </a:r>
          </a:p>
          <a:p>
            <a:pPr/>
            <a:r>
              <a:t>Есть некоторые проблемы с генерацией - нужна Java (можно написать контейнер)</a:t>
            </a:r>
          </a:p>
          <a:p>
            <a:pPr/>
            <a:r>
              <a:t>Скорее всего при активном использовании прийдется контрибьютить в опенсорс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82905" y="-3891"/>
            <a:ext cx="15618210" cy="976138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Паттерны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114300" dist="103974" dir="8808777">
              <a:srgbClr val="000000"/>
            </a:outerShdw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/>
            <a:r>
              <a:t>Паттерны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168" name="Просто объект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Просто объект данных</a:t>
            </a:r>
          </a:p>
          <a:p>
            <a:pPr/>
            <a:r>
              <a:t>Правильной формы</a:t>
            </a:r>
          </a:p>
          <a:p>
            <a:pPr/>
            <a:r>
              <a:t>Соотносится с body в request/response</a:t>
            </a:r>
          </a:p>
          <a:p>
            <a:pPr/>
            <a:r>
              <a:t>Дает возможность видеть, а что нам вообще вернулось?</a:t>
            </a:r>
          </a:p>
          <a:p>
            <a:pPr/>
            <a:r>
              <a:t>Модели могут содержать внутри другие модели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uil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Builder</a:t>
            </a:r>
          </a:p>
        </p:txBody>
      </p:sp>
      <p:sp>
        <p:nvSpPr>
          <p:cNvPr id="171" name="Я использую этот паттерн для наполнения модели данным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 использую этот паттерн для наполнения модели данными</a:t>
            </a:r>
          </a:p>
          <a:p>
            <a:pPr/>
            <a:r>
              <a:t>Позволяет разнести логику по форматированию данных, и модифицировать часть данных</a:t>
            </a:r>
          </a:p>
          <a:p>
            <a:pPr/>
            <a:r>
              <a:t>Гибкое создание моделей</a:t>
            </a:r>
          </a:p>
          <a:p>
            <a:pPr/>
            <a:r>
              <a:t>Как вариант - использовать более тяжелый 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Краткий обзор что такое API тестировани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Краткий обзор что такое API тестирование</a:t>
            </a:r>
          </a:p>
          <a:p>
            <a:pPr/>
            <a:r>
              <a:t>Набор инструментов</a:t>
            </a:r>
          </a:p>
          <a:p>
            <a:pPr/>
            <a:r>
              <a:t>Архитектурные паттерны которые можно использовать</a:t>
            </a:r>
          </a:p>
          <a:p>
            <a:pPr/>
            <a:r>
              <a:t>Автоматическая валидация по документации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Controller</a:t>
            </a:r>
          </a:p>
        </p:txBody>
      </p:sp>
      <p:sp>
        <p:nvSpPr>
          <p:cNvPr id="174" name="Отвечает за работу с ресурсо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Отвечает за работу с ресурсом</a:t>
            </a:r>
          </a:p>
          <a:p>
            <a:pPr/>
            <a:r>
              <a:t>Собирает сам запрос, но данные получает параметром</a:t>
            </a:r>
          </a:p>
          <a:p>
            <a:pPr/>
            <a:r>
              <a:t>Знает какой тип данных нужен ресурсу</a:t>
            </a:r>
          </a:p>
          <a:p>
            <a:pPr/>
            <a:r>
              <a:t>Получает ответ, может дать первичный парсинг и типизацию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ST"/>
          <p:cNvSpPr/>
          <p:nvPr/>
        </p:nvSpPr>
        <p:spPr>
          <a:xfrm>
            <a:off x="647591" y="1108112"/>
            <a:ext cx="3275692" cy="1709207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177" name="MODEL BUILDER"/>
          <p:cNvSpPr/>
          <p:nvPr/>
        </p:nvSpPr>
        <p:spPr>
          <a:xfrm>
            <a:off x="4915354" y="1108112"/>
            <a:ext cx="3275692" cy="1709207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 BUILDER</a:t>
            </a:r>
          </a:p>
        </p:txBody>
      </p:sp>
      <p:sp>
        <p:nvSpPr>
          <p:cNvPr id="178" name="MODEL"/>
          <p:cNvSpPr/>
          <p:nvPr/>
        </p:nvSpPr>
        <p:spPr>
          <a:xfrm>
            <a:off x="9266990" y="1108112"/>
            <a:ext cx="3275691" cy="1709207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79" name="CONTROLLER"/>
          <p:cNvSpPr/>
          <p:nvPr/>
        </p:nvSpPr>
        <p:spPr>
          <a:xfrm>
            <a:off x="4864554" y="4022197"/>
            <a:ext cx="3275692" cy="170920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80" name="API REQUEST"/>
          <p:cNvSpPr/>
          <p:nvPr/>
        </p:nvSpPr>
        <p:spPr>
          <a:xfrm>
            <a:off x="4864554" y="6936281"/>
            <a:ext cx="3275692" cy="1709207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 REQUEST</a:t>
            </a:r>
          </a:p>
        </p:txBody>
      </p:sp>
      <p:sp>
        <p:nvSpPr>
          <p:cNvPr id="181" name="RAML…"/>
          <p:cNvSpPr/>
          <p:nvPr/>
        </p:nvSpPr>
        <p:spPr>
          <a:xfrm>
            <a:off x="9461564" y="6936281"/>
            <a:ext cx="3275692" cy="1709207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RAML 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VALIDATOR</a:t>
            </a:r>
          </a:p>
        </p:txBody>
      </p:sp>
      <p:sp>
        <p:nvSpPr>
          <p:cNvPr id="182" name="Line"/>
          <p:cNvSpPr/>
          <p:nvPr/>
        </p:nvSpPr>
        <p:spPr>
          <a:xfrm>
            <a:off x="2547217" y="2833231"/>
            <a:ext cx="2261914" cy="2058462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Line"/>
          <p:cNvSpPr/>
          <p:nvPr/>
        </p:nvSpPr>
        <p:spPr>
          <a:xfrm flipH="1" flipV="1">
            <a:off x="8126349" y="1741391"/>
            <a:ext cx="1055307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Line"/>
          <p:cNvSpPr/>
          <p:nvPr/>
        </p:nvSpPr>
        <p:spPr>
          <a:xfrm flipH="1" flipV="1">
            <a:off x="3930838" y="1409751"/>
            <a:ext cx="1055307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Line"/>
          <p:cNvSpPr/>
          <p:nvPr/>
        </p:nvSpPr>
        <p:spPr>
          <a:xfrm flipH="1" flipV="1">
            <a:off x="3427139" y="2898311"/>
            <a:ext cx="1348511" cy="134851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8195669" y="7856028"/>
            <a:ext cx="121047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 flipH="1" flipV="1">
            <a:off x="11099410" y="5725305"/>
            <a:ext cx="1" cy="121706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 flipH="1">
            <a:off x="1909089" y="7407678"/>
            <a:ext cx="287627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6055876" y="5725305"/>
            <a:ext cx="1" cy="121706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response"/>
          <p:cNvSpPr txBox="1"/>
          <p:nvPr/>
        </p:nvSpPr>
        <p:spPr>
          <a:xfrm>
            <a:off x="4510650" y="6103306"/>
            <a:ext cx="145786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91" name="request"/>
          <p:cNvSpPr txBox="1"/>
          <p:nvPr/>
        </p:nvSpPr>
        <p:spPr>
          <a:xfrm>
            <a:off x="7091224" y="6103306"/>
            <a:ext cx="12152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92" name="validation…"/>
          <p:cNvSpPr txBox="1"/>
          <p:nvPr/>
        </p:nvSpPr>
        <p:spPr>
          <a:xfrm>
            <a:off x="11137301" y="6071556"/>
            <a:ext cx="160385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validation</a:t>
            </a:r>
          </a:p>
          <a:p>
            <a:pPr/>
            <a:r>
              <a:t>exception</a:t>
            </a:r>
          </a:p>
        </p:txBody>
      </p:sp>
      <p:sp>
        <p:nvSpPr>
          <p:cNvPr id="193" name="Line"/>
          <p:cNvSpPr/>
          <p:nvPr/>
        </p:nvSpPr>
        <p:spPr>
          <a:xfrm>
            <a:off x="6830312" y="5725305"/>
            <a:ext cx="1" cy="121706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http request"/>
          <p:cNvSpPr txBox="1"/>
          <p:nvPr/>
        </p:nvSpPr>
        <p:spPr>
          <a:xfrm>
            <a:off x="2588375" y="6876812"/>
            <a:ext cx="18815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195" name="Line"/>
          <p:cNvSpPr/>
          <p:nvPr/>
        </p:nvSpPr>
        <p:spPr>
          <a:xfrm>
            <a:off x="1932860" y="8426251"/>
            <a:ext cx="2876271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http response"/>
          <p:cNvSpPr txBox="1"/>
          <p:nvPr/>
        </p:nvSpPr>
        <p:spPr>
          <a:xfrm>
            <a:off x="2308919" y="7934992"/>
            <a:ext cx="212415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response</a:t>
            </a:r>
          </a:p>
        </p:txBody>
      </p:sp>
      <p:sp>
        <p:nvSpPr>
          <p:cNvPr id="197" name="model"/>
          <p:cNvSpPr txBox="1"/>
          <p:nvPr/>
        </p:nvSpPr>
        <p:spPr>
          <a:xfrm>
            <a:off x="4302397" y="3189228"/>
            <a:ext cx="10165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198" name="model"/>
          <p:cNvSpPr txBox="1"/>
          <p:nvPr/>
        </p:nvSpPr>
        <p:spPr>
          <a:xfrm>
            <a:off x="2553140" y="3913844"/>
            <a:ext cx="101650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199" name="model"/>
          <p:cNvSpPr txBox="1"/>
          <p:nvPr/>
        </p:nvSpPr>
        <p:spPr>
          <a:xfrm>
            <a:off x="3753639" y="612199"/>
            <a:ext cx="12104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200" name="model"/>
          <p:cNvSpPr txBox="1"/>
          <p:nvPr/>
        </p:nvSpPr>
        <p:spPr>
          <a:xfrm>
            <a:off x="8118086" y="1081389"/>
            <a:ext cx="12104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Автоматическая валидация по документ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Автоматическая валидация по документации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Валид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Валидация</a:t>
            </a:r>
          </a:p>
        </p:txBody>
      </p:sp>
      <p:sp>
        <p:nvSpPr>
          <p:cNvPr id="205" name="Что-то вроде контрактного тестирова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Что-то вроде контрактного тестирования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При наличии у API машинно-читаемой документации - возможно реализовать автоматическую проверку каждого запроса\ответа на соответствие этой документации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RAML(RESTful API Modeling Language) - был реализован собственный валидатор. Существующие инструменты для nodejs довольно ограниченны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SWAGGER - судя по документации должно быть аналогично RAML валидатору. Инструменты не исследовались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Алгоритм"/>
          <p:cNvSpPr txBox="1"/>
          <p:nvPr>
            <p:ph type="title"/>
          </p:nvPr>
        </p:nvSpPr>
        <p:spPr>
          <a:xfrm>
            <a:off x="952500" y="254000"/>
            <a:ext cx="6495370" cy="2159000"/>
          </a:xfrm>
          <a:prstGeom prst="rect">
            <a:avLst/>
          </a:prstGeom>
        </p:spPr>
        <p:txBody>
          <a:bodyPr/>
          <a:lstStyle/>
          <a:p>
            <a:pPr/>
            <a:r>
              <a:t>Алгоритм</a:t>
            </a:r>
          </a:p>
        </p:txBody>
      </p:sp>
      <p:sp>
        <p:nvSpPr>
          <p:cNvPr id="208" name="Валидатор получает request/response объект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2325" indent="-322325" defTabSz="549148">
              <a:spcBef>
                <a:spcPts val="3000"/>
              </a:spcBef>
              <a:defRPr sz="2632"/>
            </a:pPr>
            <a:r>
              <a:t>Валидатор получает request/response объект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Загружает api.raml файл (можно закешировать), парсит его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Ищет по path, method, status code подходящую декларацию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Используя декларацию - проверяет соответствие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Бросает исключение если валидация не прошла (или нет)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6360" y="196849"/>
            <a:ext cx="5092701" cy="935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Валид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Валидация</a:t>
            </a:r>
          </a:p>
        </p:txBody>
      </p:sp>
      <p:sp>
        <p:nvSpPr>
          <p:cNvPr id="212" name="Можно самому написать свой файл документаци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Можно самому написать свой файл документации</a:t>
            </a:r>
          </a:p>
          <a:p>
            <a:pPr/>
            <a:r>
              <a:t>Можно создать HTML сайт по документации</a:t>
            </a:r>
          </a:p>
          <a:p>
            <a:pPr/>
            <a:r>
              <a:t>Можно загружать файл документации по сети</a:t>
            </a:r>
          </a:p>
          <a:p>
            <a:pPr/>
            <a:r>
              <a:t>Можно генерировать модели из существующих деклараций в документации</a:t>
            </a:r>
          </a:p>
          <a:p>
            <a:pPr/>
            <a:r>
              <a:t>А можно это все и не делать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–Torvalds, Lin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–Torvalds, Linus</a:t>
            </a:r>
          </a:p>
        </p:txBody>
      </p:sp>
      <p:sp>
        <p:nvSpPr>
          <p:cNvPr id="215" name="“Talk is cheap. Show me the code.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“Talk is cheap. Show me the code.”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https://github.com/xotabu4/demo - демо проект по этой презентаци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2" invalidUrl="" action="" tgtFrame="" tooltip="" history="1" highlightClick="0" endSnd="0"/>
              </a:rPr>
              <a:t>https://github.com/xotabu4/demo</a:t>
            </a:r>
            <a:r>
              <a:t> - демо проект по этой презентации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3" invalidUrl="" action="" tgtFrame="" tooltip="" history="1" highlightClick="0" endSnd="0"/>
              </a:rPr>
              <a:t>https://nodejs.org/api/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4" invalidUrl="" action="" tgtFrame="" tooltip="" history="1" highlightClick="0" endSnd="0"/>
              </a:rPr>
              <a:t>https://www.typescriptlang.org/docs/handbook/typescript-in-5-minutes.html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5" invalidUrl="" action="" tgtFrame="" tooltip="" history="1" highlightClick="0" endSnd="0"/>
              </a:rPr>
              <a:t>https://mochajs.org/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6" invalidUrl="" action="" tgtFrame="" tooltip="" history="1" highlightClick="0" endSnd="0"/>
              </a:rPr>
              <a:t>http://chaijs.com/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7" invalidUrl="" action="" tgtFrame="" tooltip="" history="1" highlightClick="0" endSnd="0"/>
              </a:rPr>
              <a:t>https://github.com/allure-framework/allure-mocha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8" invalidUrl="" action="" tgtFrame="" tooltip="" history="1" highlightClick="0" endSnd="0"/>
              </a:rPr>
              <a:t>https://github.com/request/request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9" invalidUrl="" action="" tgtFrame="" tooltip="" history="1" highlightClick="0" endSnd="0"/>
              </a:rPr>
              <a:t>https://raml.org/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>
                <a:hlinkClick r:id="rId10" invalidUrl="" action="" tgtFrame="" tooltip="" history="1" highlightClick="0" endSnd="0"/>
              </a:rPr>
              <a:t>https://xotabu4.github.io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Что такое API тесты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API тесты?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750" y="1219200"/>
            <a:ext cx="130048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750" y="434060"/>
            <a:ext cx="13004800" cy="888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1683471"/>
            <a:ext cx="12195969" cy="661525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3086100"/>
            <a:ext cx="3822700" cy="381000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Особен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Особенности</a:t>
            </a:r>
          </a:p>
        </p:txBody>
      </p:sp>
      <p:sp>
        <p:nvSpPr>
          <p:cNvPr id="135" name="Нет запуска браузер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Нет запуска браузера</a:t>
            </a:r>
          </a:p>
          <a:p>
            <a:pPr/>
            <a:r>
              <a:t>Нет проверки рендеринга и UI</a:t>
            </a:r>
          </a:p>
          <a:p>
            <a:pPr/>
            <a:r>
              <a:t>В некоторых приложениях - наивысший уровень доступный для взаимодействия</a:t>
            </a:r>
          </a:p>
          <a:p>
            <a:pPr/>
            <a:r>
              <a:t>Базируется на клиент-серверном взаимодействии</a:t>
            </a:r>
          </a:p>
          <a:p>
            <a:pPr/>
            <a:r>
              <a:t>Сейчас в 90% случаев API тесты работают по протоколу HTTP/HTTPS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 a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nutshell</a:t>
            </a:r>
          </a:p>
        </p:txBody>
      </p:sp>
      <p:sp>
        <p:nvSpPr>
          <p:cNvPr id="138" name="Собираем запро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Собираем запрос</a:t>
            </a:r>
          </a:p>
          <a:p>
            <a:pPr/>
            <a:r>
              <a:t>Отправляем</a:t>
            </a:r>
          </a:p>
          <a:p>
            <a:pPr/>
            <a:r>
              <a:t>Получаем ответ или ошибку, читаем его</a:t>
            </a:r>
          </a:p>
          <a:p>
            <a:pPr/>
            <a:r>
              <a:t>Проверяем ответ, или отрабатываем ошибку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 a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nutshell</a:t>
            </a:r>
          </a:p>
        </p:txBody>
      </p:sp>
      <p:sp>
        <p:nvSpPr>
          <p:cNvPr id="141" name="Тестирование сводится в основном 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Тестирование сводится в основном к</a:t>
            </a:r>
          </a:p>
          <a:p>
            <a:pPr/>
            <a:r>
              <a:t>Проверке граничных значений</a:t>
            </a:r>
          </a:p>
          <a:p>
            <a:pPr/>
            <a:r>
              <a:t>Оптимизации покрытия по классам эквивалентности</a:t>
            </a:r>
          </a:p>
          <a:p>
            <a:pPr/>
            <a:r>
              <a:t>State Transition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