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62"/>
  </p:normalViewPr>
  <p:slideViewPr>
    <p:cSldViewPr snapToGrid="0">
      <p:cViewPr varScale="1">
        <p:scale>
          <a:sx n="149" d="100"/>
          <a:sy n="149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git/1-semestrovka/Sortings/src/test/java/filesForTests/BucketSort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git/1-semestrovka/Sortings/src/test/java/filesForTests/BucketSort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git/1-semestrovka/Sortings/src/test/java/filesForTests/BucketSort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git/1-semestrovka/Sortings/src/test/java/filesForTests/BucketSort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Элементы</a:t>
            </a:r>
            <a:r>
              <a:rPr lang="ru-RU" baseline="0"/>
              <a:t> до 1000</a:t>
            </a:r>
            <a:endParaRPr lang="ru-RU"/>
          </a:p>
        </c:rich>
      </c:tx>
      <c:layout>
        <c:manualLayout>
          <c:xMode val="edge"/>
          <c:yMode val="edge"/>
          <c:x val="0.35319254804114553"/>
          <c:y val="6.99300699300699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943877114198872"/>
          <c:y val="0.16068700542238365"/>
          <c:w val="0.84497171234248791"/>
          <c:h val="0.7525616127068303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'Лютая оценка скорости работы со'!$A$2:$A$22</c:f>
              <c:numCache>
                <c:formatCode>General</c:formatCode>
                <c:ptCount val="21"/>
                <c:pt idx="0">
                  <c:v>956</c:v>
                </c:pt>
                <c:pt idx="1">
                  <c:v>100</c:v>
                </c:pt>
                <c:pt idx="2">
                  <c:v>29</c:v>
                </c:pt>
                <c:pt idx="3">
                  <c:v>24</c:v>
                </c:pt>
                <c:pt idx="4">
                  <c:v>49</c:v>
                </c:pt>
                <c:pt idx="5">
                  <c:v>44</c:v>
                </c:pt>
                <c:pt idx="6">
                  <c:v>120</c:v>
                </c:pt>
                <c:pt idx="7">
                  <c:v>181</c:v>
                </c:pt>
                <c:pt idx="8">
                  <c:v>914</c:v>
                </c:pt>
                <c:pt idx="9">
                  <c:v>972</c:v>
                </c:pt>
                <c:pt idx="10">
                  <c:v>1859</c:v>
                </c:pt>
                <c:pt idx="11">
                  <c:v>1895</c:v>
                </c:pt>
                <c:pt idx="12">
                  <c:v>1250</c:v>
                </c:pt>
                <c:pt idx="13">
                  <c:v>3182</c:v>
                </c:pt>
                <c:pt idx="14">
                  <c:v>4192</c:v>
                </c:pt>
                <c:pt idx="15">
                  <c:v>5529</c:v>
                </c:pt>
                <c:pt idx="16">
                  <c:v>5669</c:v>
                </c:pt>
                <c:pt idx="17">
                  <c:v>11202</c:v>
                </c:pt>
                <c:pt idx="18">
                  <c:v>22134</c:v>
                </c:pt>
                <c:pt idx="19">
                  <c:v>64105</c:v>
                </c:pt>
                <c:pt idx="20">
                  <c:v>75515</c:v>
                </c:pt>
              </c:numCache>
            </c:numRef>
          </c:xVal>
          <c:yVal>
            <c:numRef>
              <c:f>'Лютая оценка скорости работы со'!$B$2:$B$22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8A-0E49-87E1-8B11AFCF0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15728"/>
        <c:axId val="18426976"/>
      </c:scatterChart>
      <c:valAx>
        <c:axId val="1841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26976"/>
        <c:crosses val="autoZero"/>
        <c:crossBetween val="midCat"/>
      </c:valAx>
      <c:valAx>
        <c:axId val="18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15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Элементы до 10000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'Лютая оценка скорости работы со'!$A$25:$A$45</c:f>
              <c:numCache>
                <c:formatCode>General</c:formatCode>
                <c:ptCount val="21"/>
                <c:pt idx="0">
                  <c:v>881</c:v>
                </c:pt>
                <c:pt idx="1">
                  <c:v>105</c:v>
                </c:pt>
                <c:pt idx="2">
                  <c:v>27</c:v>
                </c:pt>
                <c:pt idx="3">
                  <c:v>20</c:v>
                </c:pt>
                <c:pt idx="4">
                  <c:v>39</c:v>
                </c:pt>
                <c:pt idx="5">
                  <c:v>45</c:v>
                </c:pt>
                <c:pt idx="6">
                  <c:v>298</c:v>
                </c:pt>
                <c:pt idx="7">
                  <c:v>1238</c:v>
                </c:pt>
                <c:pt idx="8">
                  <c:v>802</c:v>
                </c:pt>
                <c:pt idx="9">
                  <c:v>2925</c:v>
                </c:pt>
                <c:pt idx="10">
                  <c:v>1375</c:v>
                </c:pt>
                <c:pt idx="11">
                  <c:v>1704</c:v>
                </c:pt>
                <c:pt idx="12">
                  <c:v>1177</c:v>
                </c:pt>
                <c:pt idx="13">
                  <c:v>2296</c:v>
                </c:pt>
                <c:pt idx="14">
                  <c:v>4320</c:v>
                </c:pt>
                <c:pt idx="15">
                  <c:v>6165</c:v>
                </c:pt>
                <c:pt idx="16">
                  <c:v>6099</c:v>
                </c:pt>
                <c:pt idx="17">
                  <c:v>11224</c:v>
                </c:pt>
                <c:pt idx="18">
                  <c:v>17742</c:v>
                </c:pt>
                <c:pt idx="19">
                  <c:v>44843</c:v>
                </c:pt>
                <c:pt idx="20">
                  <c:v>78367</c:v>
                </c:pt>
              </c:numCache>
            </c:numRef>
          </c:xVal>
          <c:yVal>
            <c:numRef>
              <c:f>'Лютая оценка скорости работы со'!$B$25:$B$45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0D-FD48-ABB6-82036EC71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438271"/>
        <c:axId val="2020266159"/>
      </c:scatterChart>
      <c:valAx>
        <c:axId val="2020438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0266159"/>
        <c:crosses val="autoZero"/>
        <c:crossBetween val="midCat"/>
      </c:valAx>
      <c:valAx>
        <c:axId val="202026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0438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Элементы</a:t>
            </a:r>
            <a:r>
              <a:rPr lang="ru-RU" baseline="0"/>
              <a:t> до 100000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113591733236735"/>
          <c:y val="0.1534265031358773"/>
          <c:w val="0.83252025700177312"/>
          <c:h val="0.7802371561922634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'Лютая оценка скорости работы со'!$A$48:$A$68</c:f>
              <c:numCache>
                <c:formatCode>General</c:formatCode>
                <c:ptCount val="21"/>
                <c:pt idx="0">
                  <c:v>828</c:v>
                </c:pt>
                <c:pt idx="1">
                  <c:v>102</c:v>
                </c:pt>
                <c:pt idx="2">
                  <c:v>29</c:v>
                </c:pt>
                <c:pt idx="3">
                  <c:v>20</c:v>
                </c:pt>
                <c:pt idx="4">
                  <c:v>45</c:v>
                </c:pt>
                <c:pt idx="5">
                  <c:v>46</c:v>
                </c:pt>
                <c:pt idx="6">
                  <c:v>128</c:v>
                </c:pt>
                <c:pt idx="7">
                  <c:v>193</c:v>
                </c:pt>
                <c:pt idx="8">
                  <c:v>611</c:v>
                </c:pt>
                <c:pt idx="9">
                  <c:v>905</c:v>
                </c:pt>
                <c:pt idx="10">
                  <c:v>1432</c:v>
                </c:pt>
                <c:pt idx="11">
                  <c:v>1792</c:v>
                </c:pt>
                <c:pt idx="12">
                  <c:v>1304</c:v>
                </c:pt>
                <c:pt idx="13">
                  <c:v>4003</c:v>
                </c:pt>
                <c:pt idx="14">
                  <c:v>3405</c:v>
                </c:pt>
                <c:pt idx="15">
                  <c:v>5197</c:v>
                </c:pt>
                <c:pt idx="16">
                  <c:v>6084</c:v>
                </c:pt>
                <c:pt idx="17">
                  <c:v>15301</c:v>
                </c:pt>
                <c:pt idx="18">
                  <c:v>22103</c:v>
                </c:pt>
                <c:pt idx="19">
                  <c:v>39266</c:v>
                </c:pt>
                <c:pt idx="20">
                  <c:v>74083</c:v>
                </c:pt>
              </c:numCache>
            </c:numRef>
          </c:xVal>
          <c:yVal>
            <c:numRef>
              <c:f>'Лютая оценка скорости работы со'!$B$48:$B$68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12-D740-B096-926FB82DD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679439"/>
        <c:axId val="1645895887"/>
      </c:scatterChart>
      <c:valAx>
        <c:axId val="1836679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5895887"/>
        <c:crosses val="autoZero"/>
        <c:crossBetween val="midCat"/>
      </c:valAx>
      <c:valAx>
        <c:axId val="164589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6679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Элементы</a:t>
            </a:r>
            <a:r>
              <a:rPr lang="ru-RU" baseline="0"/>
              <a:t> до 1000000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619824137243133"/>
          <c:y val="0.17680851846485662"/>
          <c:w val="0.81202609250289037"/>
          <c:h val="0.7126050338157651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'Лютая оценка скорости работы со'!$A$70:$A$90</c:f>
              <c:numCache>
                <c:formatCode>General</c:formatCode>
                <c:ptCount val="21"/>
                <c:pt idx="0">
                  <c:v>1204</c:v>
                </c:pt>
                <c:pt idx="1">
                  <c:v>104</c:v>
                </c:pt>
                <c:pt idx="2">
                  <c:v>30</c:v>
                </c:pt>
                <c:pt idx="3">
                  <c:v>22</c:v>
                </c:pt>
                <c:pt idx="4">
                  <c:v>43</c:v>
                </c:pt>
                <c:pt idx="5">
                  <c:v>47</c:v>
                </c:pt>
                <c:pt idx="6">
                  <c:v>103</c:v>
                </c:pt>
                <c:pt idx="7">
                  <c:v>560</c:v>
                </c:pt>
                <c:pt idx="8">
                  <c:v>3533</c:v>
                </c:pt>
                <c:pt idx="9">
                  <c:v>1143</c:v>
                </c:pt>
                <c:pt idx="10">
                  <c:v>1879</c:v>
                </c:pt>
                <c:pt idx="11">
                  <c:v>1704</c:v>
                </c:pt>
                <c:pt idx="12">
                  <c:v>1245</c:v>
                </c:pt>
                <c:pt idx="13">
                  <c:v>3662</c:v>
                </c:pt>
                <c:pt idx="14">
                  <c:v>4259</c:v>
                </c:pt>
                <c:pt idx="15">
                  <c:v>7279</c:v>
                </c:pt>
                <c:pt idx="16">
                  <c:v>8987</c:v>
                </c:pt>
                <c:pt idx="17">
                  <c:v>14741</c:v>
                </c:pt>
                <c:pt idx="18">
                  <c:v>25882</c:v>
                </c:pt>
                <c:pt idx="19">
                  <c:v>50504</c:v>
                </c:pt>
                <c:pt idx="20">
                  <c:v>97747</c:v>
                </c:pt>
              </c:numCache>
            </c:numRef>
          </c:xVal>
          <c:yVal>
            <c:numRef>
              <c:f>'Лютая оценка скорости работы со'!$B$70:$B$90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79-7443-A08E-A93D471B3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961456"/>
        <c:axId val="1195981135"/>
      </c:scatterChart>
      <c:valAx>
        <c:axId val="183796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5981135"/>
        <c:crosses val="autoZero"/>
        <c:crossBetween val="midCat"/>
      </c:valAx>
      <c:valAx>
        <c:axId val="119598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7961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6B0B3-28D0-C167-DEFE-3AF0E5B01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9629B-1348-FD2B-F915-472B1BB5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0784-43D2-6FA2-D024-57150715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42681-9DC5-0E3B-A441-EC25561C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78AF9-63A0-E1A6-DE4B-46EDF983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5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47D63-2B6E-DBF4-F1EF-B8EDF9A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046901-B0A0-CF82-19DE-3AD153D8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A126E-227A-CC66-E6BB-B35677C7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5E134-8555-9525-A8F1-D5E5522C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9AC6F-C425-D569-2027-36B6AFBC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98828F-4A35-39D8-0F3E-D6087A152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33807F-95F7-3249-E00E-EA27F3D0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4E956-03AF-80BA-33E6-2C819AD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926E6-8313-2330-876D-7A6F6BE6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CC1AD-204D-1724-2215-98249851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6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8EB7-2BF8-779C-0FD5-AD243385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5FFD9-697E-434F-10BB-0578F684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A6A76-48E0-B9E3-B86D-0FA81F43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5A086-4A6B-0E08-5092-263525D2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DC0FA-A553-8E53-685B-DE43873C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ADA3F-C939-0E0D-376B-5E6A9D3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EF34-F041-91CA-B2A3-FFEEA619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497B4-EB7F-A27F-5246-CAF69FA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7C28E-C5D8-318A-0066-72D31D71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2222F-C5DE-D11D-D421-7497F890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1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B0CB7-FF57-2DB8-B735-283994AB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34C86-4AA1-9B3C-144F-2021CABB1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0DC4BD-10E9-7154-3A38-C2397CDD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9FAA63-CAC3-8430-1833-6CF2DC8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ECC28-6756-91AC-FD41-888CB15C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41C6F7-8121-9CE3-57A4-E48CD19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8D17D-000C-96E6-CF8D-FDE50D06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BEAED6-B271-23F9-D8C9-EF4E1189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A85E74-47E5-8DFB-4506-54AE02BD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6A2711-8247-8A02-F092-748C3D32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EE99B8-D28D-BC55-2CE7-CE07C906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46BCCC-BC89-9996-08BF-CAA775E5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CA3FAA-A10C-C38F-17C7-471392C5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DD82FD-7429-8046-A891-AB7B2B85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37DD7-28E4-64D4-5A40-6C37D12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E19FC2-4131-9A50-A4AA-1C48CCF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DF81D8-A87E-72E2-4971-8A1C0BC7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37EFBC-A681-1582-460F-3C6EBA5F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EA1729-E452-0C56-8C08-E25E46E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2F9660-5736-1A29-B9A5-5342C74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DCAC0-EDAB-7FEE-7909-602B4B02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2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74E6-DA96-9C3B-A235-A825D673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3DB27-FD75-B278-83BA-A6F90935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90F323-FA5E-23AE-E343-FC7093F2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AF378-2531-6537-1EEA-E7D5CA01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F60251-CE87-F452-14C6-9061695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98987-66BA-647A-DAF0-DDE580B4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66AD-8F70-CADB-0DF8-E217BB20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A55E89-9800-25A0-9943-E5179639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E8AB6-7596-AEFF-337C-36CA5C4A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52C71-1079-0516-CF9A-93E540A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43184D-21C1-29E7-EB80-79A50CF6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16C54-90B5-E9A0-2182-59C70C9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7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548BF-5BCE-AE18-3E1E-0435C271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2E14A-09D9-CAFB-B7E7-1F2A3679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4A9EE-FD28-4E52-3D2F-7F945302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0CD9-9673-E54D-8ACE-964AE861E4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C0109-FC02-7DFE-FC7F-393BE6756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242408-300B-B554-2651-B4F13DBF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55E5-21F9-284F-BE63-0E710CD20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3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FED4E-7162-0837-5655-A8F72CEE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7037"/>
            <a:ext cx="9144000" cy="1004388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Bucket sort</a:t>
            </a:r>
            <a:endParaRPr lang="ru-RU" sz="80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52BBCB-6557-EAD9-2A74-4F82D4F5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2701" y="5950963"/>
            <a:ext cx="5089133" cy="1510302"/>
          </a:xfrm>
        </p:spPr>
        <p:txBody>
          <a:bodyPr>
            <a:normAutofit/>
          </a:bodyPr>
          <a:lstStyle/>
          <a:p>
            <a:r>
              <a:rPr lang="ru-RU" sz="2800" dirty="0"/>
              <a:t>Хайруллин Тимур, 11-203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AB1273-46FA-EA06-1893-DF4B6B43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5282">
            <a:off x="216504" y="2606787"/>
            <a:ext cx="3887435" cy="38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WHO IS THIS?</a:t>
            </a:r>
            <a:endParaRPr lang="ru-RU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6CC90-04EF-6583-BA80-60DD39EF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5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Карманная сортировка</a:t>
            </a:r>
            <a:r>
              <a:rPr lang="en" b="1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 </a:t>
            </a:r>
            <a:r>
              <a:rPr lang="en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— </a:t>
            </a:r>
            <a:r>
              <a:rPr lang="ru-RU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алгоритм </a:t>
            </a:r>
            <a:r>
              <a:rPr lang="ru-RU" u="none" strike="noStrike" dirty="0"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сортировки</a:t>
            </a:r>
            <a:r>
              <a:rPr lang="ru-RU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  <a:ea typeface="BM DoHyeon OTF" panose="020B0600000101010101" pitchFamily="34" charset="-127"/>
              </a:rPr>
              <a:t>, основанный на предположении о равномерном распределении входных данных.</a:t>
            </a:r>
            <a:endParaRPr lang="ru-RU" dirty="0">
              <a:latin typeface="Candara" panose="020E0502030303020204" pitchFamily="34" charset="0"/>
              <a:ea typeface="BM DoHyeon OTF" panose="020B0600000101010101" pitchFamily="34" charset="-127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0E8BF-3F80-1BC5-D4C8-43AB56FD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27607">
            <a:off x="9699055" y="4365054"/>
            <a:ext cx="2246882" cy="22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BASE</a:t>
            </a:r>
            <a:endParaRPr lang="ru-RU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6CC90-04EF-6583-BA80-60DD39EF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5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>
                <a:latin typeface="Candara" panose="020E0502030303020204" pitchFamily="34" charset="0"/>
              </a:rPr>
              <a:t>	Для карманной сортировки нужно разбить элементы массива входных данных на </a:t>
            </a:r>
            <a:r>
              <a:rPr lang="en" sz="2600" u="none" strike="noStrike" dirty="0">
                <a:effectLst/>
                <a:latin typeface="Candara" panose="020E0502030303020204" pitchFamily="34" charset="0"/>
              </a:rPr>
              <a:t>k</a:t>
            </a:r>
            <a:r>
              <a:rPr lang="en" sz="2600" dirty="0">
                <a:latin typeface="Candara" panose="020E0502030303020204" pitchFamily="34" charset="0"/>
              </a:rPr>
              <a:t> </a:t>
            </a:r>
            <a:r>
              <a:rPr lang="ru-RU" sz="2600" dirty="0">
                <a:latin typeface="Candara" panose="020E0502030303020204" pitchFamily="34" charset="0"/>
              </a:rPr>
              <a:t>блоков (карманов, корзин). Далее каждый из таких блоков сортируется либо другой сортировкой, либо рекурсивно тем же методом разбиения. После сортировок внутри каждых блоков данные записываются в массив в порядке разбиения на блоки. </a:t>
            </a:r>
            <a:endParaRPr lang="ru-RU" sz="2600" dirty="0">
              <a:latin typeface="Candara" panose="020E0502030303020204" pitchFamily="34" charset="0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6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OSOBENNOSTI</a:t>
            </a:r>
            <a:r>
              <a:rPr lang="ru-RU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FEATURES)</a:t>
            </a:r>
            <a:endParaRPr lang="ru-RU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6CC90-04EF-6583-BA80-60DD39EF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5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222222"/>
                </a:solidFill>
                <a:latin typeface="Candara" panose="020E0502030303020204" pitchFamily="34" charset="0"/>
              </a:rPr>
              <a:t>	</a:t>
            </a:r>
            <a:r>
              <a:rPr lang="ru-RU" sz="2600" dirty="0">
                <a:solidFill>
                  <a:srgbClr val="222222"/>
                </a:solidFill>
                <a:latin typeface="Candara" panose="020E0502030303020204" pitchFamily="34" charset="0"/>
              </a:rPr>
              <a:t>Д</a:t>
            </a:r>
            <a:r>
              <a:rPr lang="ru-RU" sz="2600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анная сортировка работает только в том случае, если разбиение на блоки производится таким образом, чтобы элементы каждого следующего блока были больше предыдущего.</a:t>
            </a:r>
          </a:p>
          <a:p>
            <a:pPr marL="0" indent="0" algn="just">
              <a:buNone/>
            </a:pPr>
            <a:endParaRPr lang="ru-RU" sz="2600" u="none" strike="noStrike" dirty="0">
              <a:solidFill>
                <a:srgbClr val="222222"/>
              </a:solidFill>
              <a:effectLst/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ru-RU" sz="2600" dirty="0">
                <a:solidFill>
                  <a:srgbClr val="222222"/>
                </a:solidFill>
                <a:latin typeface="Candara" panose="020E0502030303020204" pitchFamily="34" charset="0"/>
              </a:rPr>
              <a:t>	К</a:t>
            </a:r>
            <a:r>
              <a:rPr lang="ru-RU" sz="2600" u="none" strike="noStrike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арманная сортировка сильно деградирует при большом количестве мало отличных элементов (большинство элементов попадёт в одну корзину). Поэтому такой тип сортировки использовать, когда велика вероятность того, что числа редко повторяются (например, последовательность случайных чисел).</a:t>
            </a:r>
          </a:p>
          <a:p>
            <a:pPr marL="0" indent="0" algn="just">
              <a:buNone/>
            </a:pPr>
            <a:endParaRPr lang="ru-RU" dirty="0">
              <a:latin typeface="Candara" panose="020E0502030303020204" pitchFamily="34" charset="0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7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EXAMPLASION</a:t>
            </a:r>
            <a:endParaRPr lang="ru-RU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026" name="Picture 2" descr="Bucket Sort Steps">
            <a:extLst>
              <a:ext uri="{FF2B5EF4-FFF2-40B4-BE49-F238E27FC236}">
                <a16:creationId xmlns:a16="http://schemas.microsoft.com/office/drawing/2014/main" id="{A9185BDD-71C1-8B04-7EBC-CA83760B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" y="1384442"/>
            <a:ext cx="6350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AD2B41-FA30-5FC8-D14D-5AF992EB0188}"/>
              </a:ext>
            </a:extLst>
          </p:cNvPr>
          <p:cNvSpPr/>
          <p:nvPr/>
        </p:nvSpPr>
        <p:spPr>
          <a:xfrm>
            <a:off x="383284" y="1171254"/>
            <a:ext cx="2575388" cy="4931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andara" panose="020E0502030303020204" pitchFamily="34" charset="0"/>
              </a:rPr>
              <a:t>Был такой массив </a:t>
            </a:r>
            <a:endParaRPr lang="ru-RU" dirty="0">
              <a:latin typeface="Candara" panose="020E0502030303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6846A0F-FDD8-C307-7439-A80AB6467C77}"/>
              </a:ext>
            </a:extLst>
          </p:cNvPr>
          <p:cNvSpPr/>
          <p:nvPr/>
        </p:nvSpPr>
        <p:spPr>
          <a:xfrm>
            <a:off x="6452171" y="1869896"/>
            <a:ext cx="750013" cy="4006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500" dirty="0"/>
              <a:t>🤢</a:t>
            </a:r>
          </a:p>
        </p:txBody>
      </p:sp>
      <p:pic>
        <p:nvPicPr>
          <p:cNvPr id="1028" name="Picture 4" descr="Bucket Sort Steps">
            <a:extLst>
              <a:ext uri="{FF2B5EF4-FFF2-40B4-BE49-F238E27FC236}">
                <a16:creationId xmlns:a16="http://schemas.microsoft.com/office/drawing/2014/main" id="{AC4DD99B-B203-74DA-2B07-B049E54D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" y="2786301"/>
            <a:ext cx="7869433" cy="10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C6D59-01CF-2E1E-5A1C-BCEA71FA518B}"/>
              </a:ext>
            </a:extLst>
          </p:cNvPr>
          <p:cNvSpPr txBox="1"/>
          <p:nvPr/>
        </p:nvSpPr>
        <p:spPr>
          <a:xfrm>
            <a:off x="585625" y="2555424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Создаем 10 пустых корзинок</a:t>
            </a:r>
          </a:p>
        </p:txBody>
      </p:sp>
      <p:pic>
        <p:nvPicPr>
          <p:cNvPr id="1030" name="Picture 6" descr="Bucket Sort Steps">
            <a:extLst>
              <a:ext uri="{FF2B5EF4-FFF2-40B4-BE49-F238E27FC236}">
                <a16:creationId xmlns:a16="http://schemas.microsoft.com/office/drawing/2014/main" id="{CB5FAD8C-245C-FA43-D57C-AB982FDA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" y="4218689"/>
            <a:ext cx="7640833" cy="232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84D31-2053-5AF6-A6B5-3EB22266318E}"/>
              </a:ext>
            </a:extLst>
          </p:cNvPr>
          <p:cNvSpPr txBox="1"/>
          <p:nvPr/>
        </p:nvSpPr>
        <p:spPr>
          <a:xfrm>
            <a:off x="553298" y="3926461"/>
            <a:ext cx="5814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Начинаем мощно раскидывать числа по корзинам</a:t>
            </a:r>
          </a:p>
        </p:txBody>
      </p:sp>
    </p:spTree>
    <p:extLst>
      <p:ext uri="{BB962C8B-B14F-4D97-AF65-F5344CB8AC3E}">
        <p14:creationId xmlns:p14="http://schemas.microsoft.com/office/powerpoint/2010/main" val="324643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EXAMPLASION</a:t>
            </a:r>
            <a:endParaRPr lang="ru-RU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AD2B41-FA30-5FC8-D14D-5AF992EB0188}"/>
              </a:ext>
            </a:extLst>
          </p:cNvPr>
          <p:cNvSpPr/>
          <p:nvPr/>
        </p:nvSpPr>
        <p:spPr>
          <a:xfrm>
            <a:off x="139558" y="1171254"/>
            <a:ext cx="4178442" cy="4931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andara" panose="020E0502030303020204" pitchFamily="34" charset="0"/>
              </a:rPr>
              <a:t>Получили такую штукенцию</a:t>
            </a:r>
            <a:endParaRPr lang="ru-RU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6D59-01CF-2E1E-5A1C-BCEA71FA518B}"/>
              </a:ext>
            </a:extLst>
          </p:cNvPr>
          <p:cNvSpPr txBox="1"/>
          <p:nvPr/>
        </p:nvSpPr>
        <p:spPr>
          <a:xfrm>
            <a:off x="585625" y="2863644"/>
            <a:ext cx="824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Сортируем каждую корзину по отдельности любым удобным способом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84D31-2053-5AF6-A6B5-3EB22266318E}"/>
              </a:ext>
            </a:extLst>
          </p:cNvPr>
          <p:cNvSpPr txBox="1"/>
          <p:nvPr/>
        </p:nvSpPr>
        <p:spPr>
          <a:xfrm>
            <a:off x="585625" y="4533478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Фиксируем прибыль</a:t>
            </a:r>
          </a:p>
        </p:txBody>
      </p:sp>
      <p:pic>
        <p:nvPicPr>
          <p:cNvPr id="3074" name="Picture 2" descr="Bucket Sort Steps">
            <a:extLst>
              <a:ext uri="{FF2B5EF4-FFF2-40B4-BE49-F238E27FC236}">
                <a16:creationId xmlns:a16="http://schemas.microsoft.com/office/drawing/2014/main" id="{EFA8D3EC-2342-4D44-5AE6-A2C8583F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" y="1491467"/>
            <a:ext cx="8144267" cy="13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cket Sort Steps">
            <a:extLst>
              <a:ext uri="{FF2B5EF4-FFF2-40B4-BE49-F238E27FC236}">
                <a16:creationId xmlns:a16="http://schemas.microsoft.com/office/drawing/2014/main" id="{6D3528AA-5811-264D-0809-4A9903A7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3" y="3198666"/>
            <a:ext cx="8144267" cy="13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cket Sort Steps">
            <a:extLst>
              <a:ext uri="{FF2B5EF4-FFF2-40B4-BE49-F238E27FC236}">
                <a16:creationId xmlns:a16="http://schemas.microsoft.com/office/drawing/2014/main" id="{B6A86F10-C7F8-6D44-B1A2-51E0A434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3" y="4760084"/>
            <a:ext cx="8144267" cy="22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228283-6162-6177-940F-7502EEAAA8A5}"/>
              </a:ext>
            </a:extLst>
          </p:cNvPr>
          <p:cNvSpPr txBox="1"/>
          <p:nvPr/>
        </p:nvSpPr>
        <p:spPr>
          <a:xfrm>
            <a:off x="9236467" y="5319073"/>
            <a:ext cx="101822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500" dirty="0"/>
              <a:t>🤩</a:t>
            </a:r>
          </a:p>
        </p:txBody>
      </p:sp>
    </p:spTree>
    <p:extLst>
      <p:ext uri="{BB962C8B-B14F-4D97-AF65-F5344CB8AC3E}">
        <p14:creationId xmlns:p14="http://schemas.microsoft.com/office/powerpoint/2010/main" val="357869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l"/>
            <a:r>
              <a:rPr lang="en" b="1" i="0" u="none" strike="noStrike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COMPLEXITY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F4C5D08D-137D-26F0-5CC5-AD24E9B5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26371"/>
              </p:ext>
            </p:extLst>
          </p:nvPr>
        </p:nvGraphicFramePr>
        <p:xfrm>
          <a:off x="838200" y="1982912"/>
          <a:ext cx="8891427" cy="2270589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6805315">
                  <a:extLst>
                    <a:ext uri="{9D8B030D-6E8A-4147-A177-3AD203B41FA5}">
                      <a16:colId xmlns:a16="http://schemas.microsoft.com/office/drawing/2014/main" val="3678521864"/>
                    </a:ext>
                  </a:extLst>
                </a:gridCol>
                <a:gridCol w="2086112">
                  <a:extLst>
                    <a:ext uri="{9D8B030D-6E8A-4147-A177-3AD203B41FA5}">
                      <a16:colId xmlns:a16="http://schemas.microsoft.com/office/drawing/2014/main" val="2093400895"/>
                    </a:ext>
                  </a:extLst>
                </a:gridCol>
              </a:tblGrid>
              <a:tr h="5152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ndara" panose="020E0502030303020204" pitchFamily="34" charset="0"/>
                        </a:rPr>
                        <a:t>Time complexity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36673"/>
                  </a:ext>
                </a:extLst>
              </a:tr>
              <a:tr h="45634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Best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n+k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)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29954"/>
                  </a:ext>
                </a:extLst>
              </a:tr>
              <a:tr h="48733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Worst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ndara" panose="020E0502030303020204" pitchFamily="34" charset="0"/>
                        </a:rPr>
                        <a:t>O(n</a:t>
                      </a:r>
                      <a:r>
                        <a:rPr lang="en-US" sz="2000" baseline="30000" dirty="0"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)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17002"/>
                  </a:ext>
                </a:extLst>
              </a:tr>
              <a:tr h="4006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Average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ndara" panose="020E0502030303020204" pitchFamily="34" charset="0"/>
                        </a:rPr>
                        <a:t>O(n</a:t>
                      </a:r>
                      <a:r>
                        <a:rPr lang="ru-RU" sz="2000" dirty="0">
                          <a:latin typeface="Candara" panose="020E0502030303020204" pitchFamily="34" charset="0"/>
                        </a:rPr>
                        <a:t>+</a:t>
                      </a:r>
                      <a:r>
                        <a:rPr lang="en-US" sz="2000">
                          <a:latin typeface="Candara" panose="020E0502030303020204" pitchFamily="34" charset="0"/>
                        </a:rPr>
                        <a:t>k)</a:t>
                      </a:r>
                      <a:endParaRPr lang="ru-RU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45853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" sz="20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Space Complexity</a:t>
                      </a:r>
                      <a:endParaRPr lang="ru-RU"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000" b="1" dirty="0" err="1">
                          <a:latin typeface="Candara" panose="020E0502030303020204" pitchFamily="34" charset="0"/>
                        </a:rPr>
                        <a:t>n+k</a:t>
                      </a:r>
                      <a:r>
                        <a:rPr lang="en-US" sz="2000" b="1" dirty="0">
                          <a:latin typeface="Candara" panose="020E0502030303020204" pitchFamily="34" charset="0"/>
                        </a:rPr>
                        <a:t>)</a:t>
                      </a:r>
                      <a:endParaRPr lang="ru-RU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5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8ACB-72B6-F167-C85B-05F3751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ru-RU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НЕ ВЕРИТЕ???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FB9E-F2D9-3C27-82D7-046BDE78B3AD}"/>
              </a:ext>
            </a:extLst>
          </p:cNvPr>
          <p:cNvSpPr txBox="1"/>
          <p:nvPr/>
        </p:nvSpPr>
        <p:spPr>
          <a:xfrm>
            <a:off x="8292548" y="870000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ПОЖАЛУЙСТА!!!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F1AEB9C-03DF-C630-C83D-31CDAD777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08122"/>
              </p:ext>
            </p:extLst>
          </p:nvPr>
        </p:nvGraphicFramePr>
        <p:xfrm>
          <a:off x="806641" y="1320947"/>
          <a:ext cx="4070112" cy="266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E68D745-D005-EB91-CA3F-E40D6D1F4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833078"/>
              </p:ext>
            </p:extLst>
          </p:nvPr>
        </p:nvGraphicFramePr>
        <p:xfrm>
          <a:off x="5017121" y="1320947"/>
          <a:ext cx="4546553" cy="266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7ADA05F-CA6F-A418-B0D1-7740CFFE1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636142"/>
              </p:ext>
            </p:extLst>
          </p:nvPr>
        </p:nvGraphicFramePr>
        <p:xfrm>
          <a:off x="693626" y="4075706"/>
          <a:ext cx="4183127" cy="278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32DDCDE6-2779-9C28-4C2C-E9511D92E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34389"/>
              </p:ext>
            </p:extLst>
          </p:nvPr>
        </p:nvGraphicFramePr>
        <p:xfrm>
          <a:off x="4876753" y="4134782"/>
          <a:ext cx="4827288" cy="266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4007EE-F805-71B6-DFB4-53CE5199C275}"/>
              </a:ext>
            </a:extLst>
          </p:cNvPr>
          <p:cNvSpPr txBox="1"/>
          <p:nvPr/>
        </p:nvSpPr>
        <p:spPr>
          <a:xfrm rot="16200000">
            <a:off x="8356185" y="3540052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ndara" panose="020E0502030303020204" pitchFamily="34" charset="0"/>
              </a:rPr>
              <a:t>Исследования проводились </a:t>
            </a:r>
          </a:p>
          <a:p>
            <a:r>
              <a:rPr lang="ru-RU" sz="2400" dirty="0">
                <a:latin typeface="Candara" panose="020E0502030303020204" pitchFamily="34" charset="0"/>
              </a:rPr>
              <a:t>в </a:t>
            </a:r>
            <a:r>
              <a:rPr lang="ru-RU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независимой</a:t>
            </a:r>
            <a:r>
              <a:rPr lang="ru-RU" sz="2400" dirty="0">
                <a:latin typeface="Candara" panose="020E0502030303020204" pitchFamily="34" charset="0"/>
              </a:rPr>
              <a:t> лаборатории</a:t>
            </a:r>
          </a:p>
        </p:txBody>
      </p:sp>
    </p:spTree>
    <p:extLst>
      <p:ext uri="{BB962C8B-B14F-4D97-AF65-F5344CB8AC3E}">
        <p14:creationId xmlns:p14="http://schemas.microsoft.com/office/powerpoint/2010/main" val="3832460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229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Ayuthaya</vt:lpstr>
      <vt:lpstr>Calibri</vt:lpstr>
      <vt:lpstr>Calibri Light</vt:lpstr>
      <vt:lpstr>Candara</vt:lpstr>
      <vt:lpstr>Тема Office</vt:lpstr>
      <vt:lpstr>Bucket sort</vt:lpstr>
      <vt:lpstr>WHO IS THIS?</vt:lpstr>
      <vt:lpstr>BASE</vt:lpstr>
      <vt:lpstr>OSOBENNOSTI(FEATURES)</vt:lpstr>
      <vt:lpstr>EXAMPLASION</vt:lpstr>
      <vt:lpstr>EXAMPLASION</vt:lpstr>
      <vt:lpstr>COMPLEXITY</vt:lpstr>
      <vt:lpstr>НЕ ВЕРИТЕ???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Хайруллин Тимур Марселевич</dc:creator>
  <cp:lastModifiedBy>Хайруллин Тимур Марселевич</cp:lastModifiedBy>
  <cp:revision>1</cp:revision>
  <dcterms:created xsi:type="dcterms:W3CDTF">2023-03-29T09:47:00Z</dcterms:created>
  <dcterms:modified xsi:type="dcterms:W3CDTF">2023-03-29T12:18:30Z</dcterms:modified>
</cp:coreProperties>
</file>