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74" r:id="rId3"/>
    <p:sldId id="261" r:id="rId4"/>
    <p:sldId id="275" r:id="rId5"/>
    <p:sldId id="257" r:id="rId6"/>
    <p:sldId id="262" r:id="rId7"/>
    <p:sldId id="276" r:id="rId8"/>
    <p:sldId id="267" r:id="rId9"/>
    <p:sldId id="258" r:id="rId10"/>
    <p:sldId id="268" r:id="rId11"/>
    <p:sldId id="264" r:id="rId12"/>
    <p:sldId id="265" r:id="rId13"/>
    <p:sldId id="281" r:id="rId14"/>
    <p:sldId id="278" r:id="rId15"/>
    <p:sldId id="266" r:id="rId16"/>
    <p:sldId id="277" r:id="rId17"/>
    <p:sldId id="263" r:id="rId18"/>
    <p:sldId id="279" r:id="rId19"/>
    <p:sldId id="280" r:id="rId20"/>
  </p:sldIdLst>
  <p:sldSz cx="9144000" cy="5715000" type="screen16x10"/>
  <p:notesSz cx="6858000" cy="9144000"/>
  <p:defaultTextStyle>
    <a:defPPr>
      <a:defRPr lang="en-US"/>
    </a:defPPr>
    <a:lvl1pPr algn="l" defTabSz="45710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106" algn="l" defTabSz="45710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212" algn="l" defTabSz="45710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320" algn="l" defTabSz="45710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426" algn="l" defTabSz="45710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5532" algn="l" defTabSz="457106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2640" algn="l" defTabSz="457106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199744" algn="l" defTabSz="457106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6852" algn="l" defTabSz="457106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648" autoAdjust="0"/>
  </p:normalViewPr>
  <p:slideViewPr>
    <p:cSldViewPr snapToGrid="0" snapToObjects="1">
      <p:cViewPr>
        <p:scale>
          <a:sx n="134" d="100"/>
          <a:sy n="134" d="100"/>
        </p:scale>
        <p:origin x="-2536" y="-144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C33ACA9-23EC-204D-A512-FB82581C67A4}" type="datetime1">
              <a:rPr lang="en-US"/>
              <a:pPr>
                <a:defRPr/>
              </a:pPr>
              <a:t>25/10/22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DF678164-3EA9-4649-B7F9-C95A32076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55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106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106" algn="l" defTabSz="457106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212" algn="l" defTabSz="457106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320" algn="l" defTabSz="457106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426" algn="l" defTabSz="457106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5532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40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44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52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040067"/>
            <a:ext cx="7315200" cy="1066271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1" tIns="45711" rIns="91421" bIns="4571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4206876"/>
            <a:ext cx="7315200" cy="5715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1" tIns="45711" rIns="91421" bIns="4571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040067"/>
            <a:ext cx="228600" cy="1066271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1" tIns="45711" rIns="91421" bIns="4571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4206876"/>
            <a:ext cx="228600" cy="5715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1" tIns="45711" rIns="91421" bIns="4571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238500"/>
            <a:ext cx="6858000" cy="8255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270376"/>
            <a:ext cx="6858000" cy="4445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106" indent="0" algn="ctr">
              <a:buNone/>
            </a:lvl2pPr>
            <a:lvl3pPr marL="914212" indent="0" algn="ctr">
              <a:buNone/>
            </a:lvl3pPr>
            <a:lvl4pPr marL="1371320" indent="0" algn="ctr">
              <a:buNone/>
            </a:lvl4pPr>
            <a:lvl5pPr marL="1828426" indent="0" algn="ctr">
              <a:buNone/>
            </a:lvl5pPr>
            <a:lvl6pPr marL="2285532" indent="0" algn="ctr">
              <a:buNone/>
            </a:lvl6pPr>
            <a:lvl7pPr marL="2742640" indent="0" algn="ctr">
              <a:buNone/>
            </a:lvl7pPr>
            <a:lvl8pPr marL="3199744" indent="0" algn="ctr">
              <a:buNone/>
            </a:lvl8pPr>
            <a:lvl9pPr marL="3656852" indent="0" algn="ctr">
              <a:buNone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5295636"/>
            <a:ext cx="2286000" cy="30559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1F619-6395-4446-9887-2766C2487213}" type="datetime1">
              <a:rPr lang="en-US"/>
              <a:pPr>
                <a:defRPr/>
              </a:pPr>
              <a:t>25/10/22</a:t>
            </a:fld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5295636"/>
            <a:ext cx="3475038" cy="30559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5295636"/>
            <a:ext cx="1219200" cy="30559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A4559-41CA-D243-A015-6B70E49027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8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CC34C-3851-8647-AC2A-5EBD6305069A}" type="datetime1">
              <a:rPr lang="en-US"/>
              <a:pPr>
                <a:defRPr/>
              </a:pPr>
              <a:t>25/10/22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115F0-93E4-CA46-93A4-E3BF16848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3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>
            <a:spLocks noChangeShapeType="1"/>
          </p:cNvSpPr>
          <p:nvPr/>
        </p:nvSpPr>
        <p:spPr bwMode="auto">
          <a:xfrm>
            <a:off x="457200" y="5294313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1" tIns="45711" rIns="91421" bIns="45711"/>
          <a:lstStyle/>
          <a:p>
            <a:endParaRPr lang="en-US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34976" y="5379509"/>
            <a:ext cx="15875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1" tIns="45711" rIns="91421" bIns="4571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traight Connector 12"/>
          <p:cNvSpPr>
            <a:spLocks noChangeShapeType="1"/>
          </p:cNvSpPr>
          <p:nvPr/>
        </p:nvSpPr>
        <p:spPr bwMode="auto">
          <a:xfrm rot="5400000">
            <a:off x="4118245" y="2668323"/>
            <a:ext cx="4876271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1" tIns="45711" rIns="91421" bIns="45711"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70"/>
            <a:ext cx="2057400" cy="4876271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70"/>
            <a:ext cx="6019800" cy="4876271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B36DB-76E0-6545-916D-6C2EEC686A5F}" type="datetime1">
              <a:rPr lang="en-US"/>
              <a:pPr>
                <a:defRPr/>
              </a:pPr>
              <a:t>25/10/22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73295-8A6F-2D48-A34B-01C1B463E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7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16000"/>
            <a:ext cx="8229600" cy="41148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10B19-3302-A84D-B0E6-3EAE511D2EC7}" type="datetime1">
              <a:rPr lang="en-US"/>
              <a:pPr>
                <a:defRPr/>
              </a:pPr>
              <a:t>25/10/22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38067-2ED1-4A44-90E6-22173DEE7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3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349504"/>
            <a:ext cx="7315200" cy="1066271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1" tIns="45711" rIns="91421" bIns="4571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349504"/>
            <a:ext cx="228600" cy="1066271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1" tIns="45711" rIns="91421" bIns="4571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476500"/>
            <a:ext cx="6858000" cy="8890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556000"/>
            <a:ext cx="6781800" cy="9525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5295636"/>
            <a:ext cx="2286000" cy="30559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66C2F-3929-4C44-825F-C654AC4D41EF}" type="datetime1">
              <a:rPr lang="en-US"/>
              <a:pPr>
                <a:defRPr/>
              </a:pPr>
              <a:t>25/10/22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5295636"/>
            <a:ext cx="3475038" cy="30559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82" y="5295636"/>
            <a:ext cx="1520825" cy="30559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26250-FA1E-D641-ACE7-4169F12AA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48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762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016000"/>
            <a:ext cx="4041648" cy="41148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013460"/>
            <a:ext cx="4041648" cy="41148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6EF4E-409E-F14F-8FC5-2A6D5D7BE45F}" type="datetime1">
              <a:rPr lang="en-US"/>
              <a:pPr>
                <a:defRPr/>
              </a:pPr>
              <a:t>25/10/22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E6686-C4F1-8E42-A8DC-579B1DB3D7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7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762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1563"/>
            <a:ext cx="4040188" cy="5715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4" y="1079500"/>
            <a:ext cx="4041775" cy="5715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8000"/>
            <a:ext cx="4038600" cy="33655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778000"/>
            <a:ext cx="4038600" cy="33655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45B10-7FA5-E34E-81ED-699EE98AC35B}" type="datetime1">
              <a:rPr lang="en-US"/>
              <a:pPr>
                <a:defRPr/>
              </a:pPr>
              <a:t>25/10/22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CF72C-028C-B848-B681-8B7BACE45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9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34976" y="5379509"/>
            <a:ext cx="15875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1" tIns="45711" rIns="91421" bIns="4571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762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C4B7D-684F-744F-B657-FD920F5A7CE6}" type="datetime1">
              <a:rPr lang="en-US"/>
              <a:pPr>
                <a:defRPr/>
              </a:pPr>
              <a:t>25/10/22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DB3EB-7041-8440-ABD4-A300BC22D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8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/>
          <p:cNvSpPr>
            <a:spLocks noChangeShapeType="1"/>
          </p:cNvSpPr>
          <p:nvPr/>
        </p:nvSpPr>
        <p:spPr bwMode="auto">
          <a:xfrm>
            <a:off x="457200" y="5294313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1" tIns="45711" rIns="91421" bIns="45711"/>
          <a:lstStyle/>
          <a:p>
            <a:endParaRPr lang="en-US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34976" y="5379509"/>
            <a:ext cx="15875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1" tIns="45711" rIns="91421" bIns="4571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B09E8-C0E6-DC47-9FDE-9B8677E9A7BC}" type="datetime1">
              <a:rPr lang="en-US"/>
              <a:pPr>
                <a:defRPr/>
              </a:pPr>
              <a:t>25/10/22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EF124-0A6C-2B45-A247-C22FCA58A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5294313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1" tIns="45711" rIns="91421" bIns="45711"/>
          <a:lstStyle/>
          <a:p>
            <a:endParaRPr lang="en-US"/>
          </a:p>
        </p:txBody>
      </p:sp>
      <p:sp>
        <p:nvSpPr>
          <p:cNvPr id="6" name="Straight Connector 11"/>
          <p:cNvSpPr>
            <a:spLocks noChangeShapeType="1"/>
          </p:cNvSpPr>
          <p:nvPr/>
        </p:nvSpPr>
        <p:spPr bwMode="auto">
          <a:xfrm rot="5400000">
            <a:off x="3663691" y="2770189"/>
            <a:ext cx="5029729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1" tIns="45711" rIns="91421" bIns="45711"/>
          <a:lstStyle/>
          <a:p>
            <a:endParaRPr lang="en-US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34976" y="5379509"/>
            <a:ext cx="15875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1" tIns="45711" rIns="91421" bIns="4571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54000"/>
            <a:ext cx="2514600" cy="6985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016006"/>
            <a:ext cx="2514600" cy="4036219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54000"/>
            <a:ext cx="5715000" cy="47625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5E6D2-7757-644A-B008-8F5F1EB87116}" type="datetime1">
              <a:rPr lang="en-US"/>
              <a:pPr>
                <a:defRPr/>
              </a:pPr>
              <a:t>25/10/22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1AB51-FC50-914D-A27C-E921A36319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5294313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1" tIns="45711" rIns="91421" bIns="45711"/>
          <a:lstStyle/>
          <a:p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34976" y="5379509"/>
            <a:ext cx="15875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1" tIns="45711" rIns="91421" bIns="4571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7" y="416719"/>
            <a:ext cx="182563" cy="5715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1" tIns="45711" rIns="91421" bIns="4571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380"/>
            <a:ext cx="8229600" cy="562240"/>
          </a:xfrm>
          <a:ln>
            <a:solidFill>
              <a:schemeClr val="accent1"/>
            </a:solidFill>
          </a:ln>
        </p:spPr>
        <p:txBody>
          <a:bodyPr lIns="274264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587500"/>
            <a:ext cx="8229600" cy="3558540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GB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16001"/>
            <a:ext cx="8229600" cy="4445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4E06D-541B-9147-8640-55401BD49883}" type="datetime1">
              <a:rPr lang="en-US"/>
              <a:pPr>
                <a:defRPr/>
              </a:pPr>
              <a:t>25/10/22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A361F-4E47-FB48-974D-C72988C7C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42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27000"/>
            <a:ext cx="8229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1" tIns="45711" rIns="91421" bIns="457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016004"/>
            <a:ext cx="8229600" cy="409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3" y="5296963"/>
            <a:ext cx="2289175" cy="304271"/>
          </a:xfrm>
          <a:prstGeom prst="rect">
            <a:avLst/>
          </a:prstGeom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Gill Sans MT" charset="0"/>
              </a:defRPr>
            </a:lvl1pPr>
          </a:lstStyle>
          <a:p>
            <a:pPr>
              <a:defRPr/>
            </a:pPr>
            <a:fld id="{9296EE55-A872-B540-B192-D6314CBAE1E6}" type="datetime1">
              <a:rPr lang="en-US"/>
              <a:pPr>
                <a:defRPr/>
              </a:pPr>
              <a:t>25/10/22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5296963"/>
            <a:ext cx="3505200" cy="304271"/>
          </a:xfrm>
          <a:prstGeom prst="rect">
            <a:avLst/>
          </a:prstGeom>
        </p:spPr>
        <p:txBody>
          <a:bodyPr vert="horz" lIns="91421" tIns="45711" rIns="91421" bIns="45711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5296963"/>
            <a:ext cx="1981200" cy="304271"/>
          </a:xfrm>
          <a:prstGeom prst="rect">
            <a:avLst/>
          </a:prstGeom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Gill Sans MT" charset="0"/>
              </a:defRPr>
            </a:lvl1pPr>
          </a:lstStyle>
          <a:p>
            <a:pPr>
              <a:defRPr/>
            </a:pPr>
            <a:fld id="{9768E49E-88B9-1249-A04A-C28947E61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Straight Connector 27"/>
          <p:cNvSpPr>
            <a:spLocks noChangeShapeType="1"/>
          </p:cNvSpPr>
          <p:nvPr/>
        </p:nvSpPr>
        <p:spPr bwMode="auto">
          <a:xfrm>
            <a:off x="457200" y="5294313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1" tIns="45711" rIns="91421" bIns="45711"/>
          <a:lstStyle/>
          <a:p>
            <a:endParaRPr lang="en-US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952500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1" tIns="45711" rIns="91421" bIns="45711"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34976" y="5379509"/>
            <a:ext cx="15875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1" tIns="45711" rIns="91421" bIns="4571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05" r:id="rId2"/>
    <p:sldLayoutId id="2147483810" r:id="rId3"/>
    <p:sldLayoutId id="2147483806" r:id="rId4"/>
    <p:sldLayoutId id="2147483807" r:id="rId5"/>
    <p:sldLayoutId id="2147483811" r:id="rId6"/>
    <p:sldLayoutId id="2147483812" r:id="rId7"/>
    <p:sldLayoutId id="2147483813" r:id="rId8"/>
    <p:sldLayoutId id="2147483814" r:id="rId9"/>
    <p:sldLayoutId id="2147483808" r:id="rId10"/>
    <p:sldLayoutId id="214748381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5pPr>
      <a:lvl6pPr marL="457106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6pPr>
      <a:lvl7pPr marL="914212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7pPr>
      <a:lvl8pPr marL="137132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8pPr>
      <a:lvl9pPr marL="1828426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9pPr>
    </p:titleStyle>
    <p:bodyStyle>
      <a:lvl1pPr marL="272994" indent="-272994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charset="0"/>
        <a:buChar char="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576" indent="-272994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charset="0"/>
        <a:buChar char=""/>
        <a:defRPr sz="2300" kern="12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157" indent="-228552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charset="0"/>
        <a:buChar char="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739" indent="-228552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charset="0"/>
        <a:buChar char="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320" indent="-228552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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583" indent="-182843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426" indent="-182843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268" indent="-182843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111" indent="-182843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 smtClean="0"/>
              <a:t>Unix, Linux and the command line</a:t>
            </a:r>
            <a:endParaRPr lang="en-US" sz="2800" dirty="0"/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Professor Mark Pallen</a:t>
            </a:r>
            <a:endParaRPr lang="en-US" dirty="0" smtClean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20" y="161119"/>
            <a:ext cx="4260771" cy="20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391" y="813466"/>
            <a:ext cx="2343132" cy="191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commands and file names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sensitive, so:</a:t>
            </a:r>
          </a:p>
          <a:p>
            <a:pPr lvl="1"/>
            <a:r>
              <a:rPr lang="en-US" b="1" dirty="0" smtClean="0">
                <a:latin typeface="Courier"/>
                <a:cs typeface="Courier"/>
              </a:rPr>
              <a:t>Exit</a:t>
            </a:r>
            <a:r>
              <a:rPr lang="en-US" dirty="0" smtClean="0"/>
              <a:t> is not the same as </a:t>
            </a:r>
            <a:r>
              <a:rPr lang="en-US" b="1" dirty="0" smtClean="0">
                <a:latin typeface="Courier"/>
                <a:cs typeface="Courier"/>
              </a:rPr>
              <a:t>exit</a:t>
            </a:r>
          </a:p>
          <a:p>
            <a:pPr lvl="1"/>
            <a:r>
              <a:rPr lang="en-US" b="1" dirty="0" smtClean="0">
                <a:latin typeface="Courier"/>
                <a:cs typeface="Courier"/>
              </a:rPr>
              <a:t>Bowtie</a:t>
            </a:r>
            <a:r>
              <a:rPr lang="en-US" dirty="0" smtClean="0"/>
              <a:t> is not the same as </a:t>
            </a:r>
            <a:r>
              <a:rPr lang="en-US" b="1" dirty="0" smtClean="0">
                <a:latin typeface="Courier"/>
                <a:cs typeface="Courier"/>
              </a:rPr>
              <a:t>BOWTIE</a:t>
            </a:r>
          </a:p>
          <a:p>
            <a:pPr lvl="1"/>
            <a:r>
              <a:rPr lang="en-US" b="1" dirty="0" smtClean="0">
                <a:latin typeface="Courier"/>
                <a:cs typeface="Courier"/>
              </a:rPr>
              <a:t>Gate</a:t>
            </a:r>
            <a:r>
              <a:rPr lang="en-US" dirty="0" smtClean="0"/>
              <a:t> is not the same as </a:t>
            </a:r>
            <a:r>
              <a:rPr lang="en-US" b="1" dirty="0" err="1" smtClean="0">
                <a:latin typeface="Courier"/>
                <a:cs typeface="Courier"/>
              </a:rPr>
              <a:t>gatE</a:t>
            </a:r>
            <a:endParaRPr lang="en-US" b="1" dirty="0" smtClean="0">
              <a:latin typeface="Courier"/>
              <a:cs typeface="Courier"/>
            </a:endParaRPr>
          </a:p>
          <a:p>
            <a:r>
              <a:rPr lang="en-US" dirty="0" smtClean="0"/>
              <a:t>In Linux you use forward slash “/” as directory separator</a:t>
            </a:r>
          </a:p>
          <a:p>
            <a:pPr lvl="1"/>
            <a:r>
              <a:rPr lang="en-US" dirty="0" smtClean="0"/>
              <a:t>Unlike Windows, which has  “\” as the directory separator</a:t>
            </a:r>
          </a:p>
          <a:p>
            <a:r>
              <a:rPr lang="en-US" dirty="0" smtClean="0"/>
              <a:t>Linux file names can be descriptive; do not require a file extension, but usually do have one; spaces not allowed</a:t>
            </a:r>
          </a:p>
          <a:p>
            <a:pPr lvl="1"/>
            <a:r>
              <a:rPr lang="en-US" dirty="0" err="1" smtClean="0"/>
              <a:t>origin_of_species.txt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Linux</a:t>
            </a:r>
            <a:endParaRPr lang="en-US" dirty="0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users are working with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files </a:t>
            </a:r>
          </a:p>
          <a:p>
            <a:r>
              <a:rPr lang="en-US" dirty="0" smtClean="0"/>
              <a:t>different file types/usage in Linux</a:t>
            </a:r>
          </a:p>
          <a:p>
            <a:pPr lvl="1"/>
            <a:r>
              <a:rPr lang="en-US" dirty="0" smtClean="0"/>
              <a:t>Basic files text or binary type files (sequence files, etc.)</a:t>
            </a:r>
          </a:p>
          <a:p>
            <a:pPr lvl="1"/>
            <a:r>
              <a:rPr lang="en-US" dirty="0" smtClean="0"/>
              <a:t>Executable files (programs).  Programs such as bowtie, gate, </a:t>
            </a:r>
            <a:r>
              <a:rPr lang="en-US" dirty="0" err="1" smtClean="0"/>
              <a:t>ls</a:t>
            </a:r>
            <a:r>
              <a:rPr lang="en-US" dirty="0" smtClean="0"/>
              <a:t>, </a:t>
            </a:r>
            <a:r>
              <a:rPr lang="en-US" dirty="0" err="1" smtClean="0"/>
              <a:t>cp</a:t>
            </a:r>
            <a:r>
              <a:rPr lang="en-US" dirty="0" smtClean="0"/>
              <a:t>, cd, etc.</a:t>
            </a:r>
          </a:p>
        </p:txBody>
      </p:sp>
    </p:spTree>
    <p:extLst>
      <p:ext uri="{BB962C8B-B14F-4D97-AF65-F5344CB8AC3E}">
        <p14:creationId xmlns:p14="http://schemas.microsoft.com/office/powerpoint/2010/main" val="3612710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command structure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form of a Unix command is: </a:t>
            </a:r>
          </a:p>
          <a:p>
            <a:r>
              <a:rPr lang="en-US" dirty="0" smtClean="0"/>
              <a:t>	</a:t>
            </a:r>
            <a:r>
              <a:rPr lang="en-US" dirty="0" smtClean="0">
                <a:latin typeface="Courier"/>
                <a:cs typeface="Courier"/>
              </a:rPr>
              <a:t>command [-options] [arguments]</a:t>
            </a:r>
          </a:p>
          <a:p>
            <a:r>
              <a:rPr lang="en-US" dirty="0" smtClean="0"/>
              <a:t>Example:  </a:t>
            </a:r>
            <a:r>
              <a:rPr lang="en-US" dirty="0" err="1" smtClean="0">
                <a:latin typeface="Courier"/>
                <a:cs typeface="Courier"/>
              </a:rPr>
              <a:t>ls</a:t>
            </a:r>
            <a:r>
              <a:rPr lang="en-US" dirty="0" smtClean="0">
                <a:latin typeface="Courier"/>
                <a:cs typeface="Courier"/>
              </a:rPr>
              <a:t> -l /</a:t>
            </a:r>
            <a:r>
              <a:rPr lang="en-US" dirty="0" err="1" smtClean="0">
                <a:latin typeface="Courier"/>
                <a:cs typeface="Courier"/>
              </a:rPr>
              <a:t>tmp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/>
              <a:t>“</a:t>
            </a:r>
            <a:r>
              <a:rPr lang="en-US" dirty="0" err="1" smtClean="0">
                <a:latin typeface="Courier"/>
                <a:cs typeface="Courier"/>
              </a:rPr>
              <a:t>ls</a:t>
            </a:r>
            <a:r>
              <a:rPr lang="en-US" dirty="0" smtClean="0"/>
              <a:t>” is the command. It lists contents of a directory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>
                <a:latin typeface="Courier"/>
                <a:cs typeface="Courier"/>
              </a:rPr>
              <a:t>-l</a:t>
            </a:r>
            <a:r>
              <a:rPr lang="en-US" dirty="0" smtClean="0"/>
              <a:t>” is option or flag: modifier of default for command</a:t>
            </a:r>
          </a:p>
          <a:p>
            <a:pPr lvl="1"/>
            <a:r>
              <a:rPr lang="en-US" dirty="0" smtClean="0"/>
              <a:t> “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tmp</a:t>
            </a:r>
            <a:r>
              <a:rPr lang="en-US" dirty="0" smtClean="0"/>
              <a:t>” is the argument. Contents of this directory are shown</a:t>
            </a:r>
          </a:p>
        </p:txBody>
      </p:sp>
    </p:spTree>
    <p:extLst>
      <p:ext uri="{BB962C8B-B14F-4D97-AF65-F5344CB8AC3E}">
        <p14:creationId xmlns:p14="http://schemas.microsoft.com/office/powerpoint/2010/main" val="3761285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command structure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6000"/>
            <a:ext cx="4120724" cy="4114800"/>
          </a:xfrm>
        </p:spPr>
        <p:txBody>
          <a:bodyPr/>
          <a:lstStyle/>
          <a:p>
            <a:r>
              <a:rPr lang="en-US" dirty="0" smtClean="0"/>
              <a:t>Aborting a shell command</a:t>
            </a:r>
          </a:p>
          <a:p>
            <a:pPr lvl="1"/>
            <a:r>
              <a:rPr lang="en-US" dirty="0" smtClean="0"/>
              <a:t>most Unix systems allow to abort the current command by typing Control-C or Control-Z</a:t>
            </a:r>
          </a:p>
          <a:p>
            <a:r>
              <a:rPr lang="en-US" dirty="0" smtClean="0"/>
              <a:t>Forcing a command to work:</a:t>
            </a:r>
          </a:p>
          <a:p>
            <a:pPr lvl="1"/>
            <a:r>
              <a:rPr lang="en-US" dirty="0" err="1" smtClean="0"/>
              <a:t>sudo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613" y="1251044"/>
            <a:ext cx="3630578" cy="301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2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the Terminal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637" y="1241569"/>
            <a:ext cx="3718060" cy="2170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37315"/>
            <a:ext cx="4672122" cy="344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01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hape 142"/>
          <p:cNvSpPr>
            <a:spLocks noChangeArrowheads="1"/>
          </p:cNvSpPr>
          <p:nvPr/>
        </p:nvSpPr>
        <p:spPr bwMode="auto">
          <a:xfrm>
            <a:off x="3980803" y="2006212"/>
            <a:ext cx="5163197" cy="176587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Filesystem: Relative and Absolute Path</a:t>
            </a:r>
            <a:endParaRPr lang="en-US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29395" y="1016000"/>
            <a:ext cx="5121473" cy="4114800"/>
          </a:xfrm>
        </p:spPr>
        <p:txBody>
          <a:bodyPr/>
          <a:lstStyle/>
          <a:p>
            <a:r>
              <a:rPr lang="en-US" sz="2400" dirty="0" smtClean="0"/>
              <a:t>Linux file system is hierarchical, resembles a tree</a:t>
            </a:r>
          </a:p>
          <a:p>
            <a:r>
              <a:rPr lang="en-US" sz="2400" dirty="0" smtClean="0"/>
              <a:t>user in the </a:t>
            </a:r>
            <a:r>
              <a:rPr lang="en-US" sz="2000" dirty="0" smtClean="0"/>
              <a:t>“</a:t>
            </a:r>
            <a:r>
              <a:rPr lang="en-US" sz="2000" dirty="0" smtClean="0">
                <a:latin typeface="Courier"/>
                <a:cs typeface="Courier"/>
              </a:rPr>
              <a:t>admin</a:t>
            </a:r>
            <a:r>
              <a:rPr lang="en-US" sz="2000" dirty="0" smtClean="0"/>
              <a:t>” </a:t>
            </a:r>
            <a:r>
              <a:rPr lang="en-US" sz="2400" dirty="0" smtClean="0"/>
              <a:t>directory can access </a:t>
            </a:r>
            <a:r>
              <a:rPr lang="en-US" sz="2000" dirty="0" smtClean="0"/>
              <a:t>“</a:t>
            </a:r>
            <a:r>
              <a:rPr lang="en-US" sz="2000" dirty="0" err="1" smtClean="0">
                <a:latin typeface="Courier"/>
                <a:cs typeface="Courier"/>
              </a:rPr>
              <a:t>steve</a:t>
            </a:r>
            <a:r>
              <a:rPr lang="en-US" sz="2000" dirty="0" smtClean="0"/>
              <a:t>” </a:t>
            </a:r>
            <a:r>
              <a:rPr lang="en-US" sz="2400" dirty="0" smtClean="0"/>
              <a:t>directory by specifying the</a:t>
            </a:r>
          </a:p>
          <a:p>
            <a:pPr lvl="1"/>
            <a:r>
              <a:rPr lang="en-US" sz="2100" dirty="0" smtClean="0"/>
              <a:t>relative path </a:t>
            </a:r>
            <a:r>
              <a:rPr lang="en-US" sz="1800" dirty="0" smtClean="0"/>
              <a:t>“</a:t>
            </a:r>
            <a:r>
              <a:rPr lang="en-US" sz="1800" dirty="0" err="1" smtClean="0">
                <a:latin typeface="Courier"/>
                <a:cs typeface="Courier"/>
              </a:rPr>
              <a:t>steve</a:t>
            </a:r>
            <a:r>
              <a:rPr lang="en-US" sz="1800" dirty="0" smtClean="0"/>
              <a:t>” </a:t>
            </a:r>
          </a:p>
          <a:p>
            <a:pPr lvl="1"/>
            <a:r>
              <a:rPr lang="en-US" sz="2100" dirty="0" smtClean="0"/>
              <a:t>absolute path </a:t>
            </a:r>
            <a:r>
              <a:rPr lang="en-US" sz="1800" dirty="0" smtClean="0"/>
              <a:t>“</a:t>
            </a:r>
            <a:r>
              <a:rPr lang="en-US" sz="1800" dirty="0" smtClean="0">
                <a:latin typeface="Courier"/>
                <a:cs typeface="Courier"/>
              </a:rPr>
              <a:t>/users/admin/</a:t>
            </a:r>
            <a:r>
              <a:rPr lang="en-US" sz="1800" dirty="0" err="1" smtClean="0">
                <a:latin typeface="Courier"/>
                <a:cs typeface="Courier"/>
              </a:rPr>
              <a:t>steve</a:t>
            </a:r>
            <a:r>
              <a:rPr lang="en-US" sz="1800" dirty="0" smtClean="0"/>
              <a:t>”.</a:t>
            </a:r>
            <a:endParaRPr lang="en-US" sz="2100" dirty="0" smtClean="0"/>
          </a:p>
          <a:p>
            <a:r>
              <a:rPr lang="en-US" sz="2400" dirty="0" smtClean="0"/>
              <a:t>“users” can be accessed by specifying </a:t>
            </a:r>
            <a:r>
              <a:rPr lang="en-US" sz="1800" dirty="0" smtClean="0"/>
              <a:t>“</a:t>
            </a:r>
            <a:r>
              <a:rPr lang="en-US" sz="1800" dirty="0" smtClean="0">
                <a:latin typeface="Courier"/>
                <a:cs typeface="Courier"/>
              </a:rPr>
              <a:t>../users</a:t>
            </a:r>
            <a:r>
              <a:rPr lang="en-US" sz="1800" dirty="0" smtClean="0"/>
              <a:t>” or “</a:t>
            </a:r>
            <a:r>
              <a:rPr lang="en-US" sz="1800" dirty="0" smtClean="0">
                <a:latin typeface="Courier"/>
                <a:cs typeface="Courier"/>
              </a:rPr>
              <a:t>/users</a:t>
            </a:r>
            <a:r>
              <a:rPr lang="en-US" sz="1800" dirty="0" smtClean="0"/>
              <a:t>”</a:t>
            </a:r>
          </a:p>
          <a:p>
            <a:endParaRPr lang="en-US" dirty="0" smtClean="0"/>
          </a:p>
        </p:txBody>
      </p:sp>
      <p:sp>
        <p:nvSpPr>
          <p:cNvPr id="2" name="Oval 1"/>
          <p:cNvSpPr/>
          <p:nvPr/>
        </p:nvSpPr>
        <p:spPr>
          <a:xfrm>
            <a:off x="6001880" y="2828120"/>
            <a:ext cx="685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76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Unix cheat sheets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14554" y="10368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fosswire.com</a:t>
            </a:r>
            <a:r>
              <a:rPr lang="en-GB" dirty="0"/>
              <a:t>/post/2007/08/</a:t>
            </a:r>
            <a:r>
              <a:rPr lang="en-GB" dirty="0" err="1"/>
              <a:t>unixlinux</a:t>
            </a:r>
            <a:r>
              <a:rPr lang="en-GB" dirty="0"/>
              <a:t>-command-cheat-sheet/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402" y="1197992"/>
            <a:ext cx="3085241" cy="3974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282" y="2265148"/>
            <a:ext cx="1684218" cy="276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44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Arial" panose="020B0604020202020204" pitchFamily="34" charset="0"/>
              </a:rPr>
              <a:t>Working on a Linux Computer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can run on a personal workstation</a:t>
            </a:r>
          </a:p>
          <a:p>
            <a:r>
              <a:rPr lang="en-US" dirty="0" smtClean="0"/>
              <a:t>Linux/Unix is often run on a server (multi-user)</a:t>
            </a:r>
          </a:p>
          <a:p>
            <a:pPr lvl="1"/>
            <a:r>
              <a:rPr lang="en-US" dirty="0" smtClean="0"/>
              <a:t>Three pieces of information – user name, password and server name or IP address</a:t>
            </a:r>
          </a:p>
          <a:p>
            <a:pPr lvl="1"/>
            <a:r>
              <a:rPr lang="en-US" dirty="0" smtClean="0"/>
              <a:t>Use the Terminal on your Mac</a:t>
            </a:r>
          </a:p>
          <a:p>
            <a:pPr lvl="1"/>
            <a:r>
              <a:rPr lang="en-US" dirty="0" smtClean="0"/>
              <a:t>remote login may not allow display of graphics - text mode interaction only</a:t>
            </a:r>
          </a:p>
          <a:p>
            <a:r>
              <a:rPr lang="en-US" dirty="0" smtClean="0"/>
              <a:t>Linux runs on Virtual Machines that we use as servers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57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Everybody hates Linux!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75" y="1061491"/>
            <a:ext cx="2680526" cy="3565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449" y="1061491"/>
            <a:ext cx="2171679" cy="21716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94938" y="426458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Unix is user-friendly. It's just picky about who its friends are.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25555" y="4907401"/>
            <a:ext cx="7341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en.wikipedia.org</a:t>
            </a:r>
            <a:r>
              <a:rPr lang="en-GB" dirty="0"/>
              <a:t>/wiki/</a:t>
            </a:r>
            <a:r>
              <a:rPr lang="en-GB" dirty="0" err="1"/>
              <a:t>Worse_is_better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141811" y="1345821"/>
            <a:ext cx="28298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There are two major products of Berkeley, CA -- LSD and UNIX. We don't believe this to be strictly by coincidence.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730790" y="3332577"/>
            <a:ext cx="49560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UNIX was not designed to stop you from doing stupid things, because that would also stop you from doing clever things.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406829" y="4778232"/>
            <a:ext cx="2564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There is no place like ~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134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 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yes </a:t>
            </a:r>
            <a:r>
              <a:rPr lang="en-GB" dirty="0" err="1" smtClean="0"/>
              <a:t>you_must_stop_this_using_Ctrl_Z</a:t>
            </a:r>
            <a:endParaRPr lang="en-GB" dirty="0" smtClean="0"/>
          </a:p>
          <a:p>
            <a:r>
              <a:rPr lang="en-GB" dirty="0" err="1"/>
              <a:t>nc</a:t>
            </a:r>
            <a:r>
              <a:rPr lang="en-GB" dirty="0"/>
              <a:t> </a:t>
            </a:r>
            <a:r>
              <a:rPr lang="en-GB" dirty="0" err="1"/>
              <a:t>towel.blinkenlights.nl</a:t>
            </a:r>
            <a:r>
              <a:rPr lang="en-GB" dirty="0"/>
              <a:t> 23</a:t>
            </a:r>
          </a:p>
          <a:p>
            <a:r>
              <a:rPr lang="en-GB" dirty="0" smtClean="0"/>
              <a:t>Say I hate Unix already, let me out of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6734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Arial" panose="020B0604020202020204" pitchFamily="34" charset="0"/>
              </a:rPr>
              <a:t>What is UNIX? </a:t>
            </a:r>
            <a:endParaRPr lang="en-US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>
                <a:sym typeface="Arial" panose="020B0604020202020204" pitchFamily="34" charset="0"/>
              </a:rPr>
              <a:t>Family of multitasking, multiuser operating systems</a:t>
            </a:r>
            <a:endParaRPr lang="en-US" sz="2000" dirty="0" smtClean="0">
              <a:sym typeface="Arial" panose="020B0604020202020204" pitchFamily="34" charset="0"/>
            </a:endParaRPr>
          </a:p>
          <a:p>
            <a:r>
              <a:rPr lang="en-US" sz="2000" dirty="0" smtClean="0">
                <a:sym typeface="Arial" panose="020B0604020202020204" pitchFamily="34" charset="0"/>
              </a:rPr>
              <a:t>Developed in 1960s at Bell Labs</a:t>
            </a:r>
          </a:p>
          <a:p>
            <a:r>
              <a:rPr lang="en-US" sz="2000" dirty="0" smtClean="0"/>
              <a:t>Orchestrates components of computer</a:t>
            </a:r>
          </a:p>
          <a:p>
            <a:pPr lvl="1"/>
            <a:r>
              <a:rPr lang="en-US" sz="1800" dirty="0" smtClean="0"/>
              <a:t>processor, on-board memory, disk drives, keyboards, monitors, etc. to perform useful tasks</a:t>
            </a:r>
          </a:p>
          <a:p>
            <a:r>
              <a:rPr lang="en-US" sz="2000" dirty="0" smtClean="0"/>
              <a:t>Accessed through command line interface on a terminal</a:t>
            </a:r>
            <a:endParaRPr lang="en-US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076" y="1421643"/>
            <a:ext cx="3658357" cy="25779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470" y="4227245"/>
            <a:ext cx="2433503" cy="9974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7601" y="4665696"/>
            <a:ext cx="3520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en.wikipedia.org</a:t>
            </a:r>
            <a:r>
              <a:rPr lang="en-GB" dirty="0"/>
              <a:t>/wiki/Unix</a:t>
            </a:r>
          </a:p>
        </p:txBody>
      </p:sp>
    </p:spTree>
    <p:extLst>
      <p:ext uri="{BB962C8B-B14F-4D97-AF65-F5344CB8AC3E}">
        <p14:creationId xmlns:p14="http://schemas.microsoft.com/office/powerpoint/2010/main" val="577505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Arial" panose="020B0604020202020204" pitchFamily="34" charset="0"/>
              </a:rPr>
              <a:t>Unix evolves</a:t>
            </a:r>
            <a:endParaRPr lang="en-US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16000"/>
            <a:ext cx="4537760" cy="4114800"/>
          </a:xfrm>
        </p:spPr>
        <p:txBody>
          <a:bodyPr/>
          <a:lstStyle/>
          <a:p>
            <a:r>
              <a:rPr lang="en-US" sz="2000" dirty="0" smtClean="0">
                <a:sym typeface="Arial" panose="020B0604020202020204" pitchFamily="34" charset="0"/>
              </a:rPr>
              <a:t>In 1970s and 1980s, fragmented into numerous proprietary </a:t>
            </a:r>
            <a:r>
              <a:rPr lang="en-US" sz="2000" dirty="0" err="1" smtClean="0">
                <a:sym typeface="Arial" panose="020B0604020202020204" pitchFamily="34" charset="0"/>
              </a:rPr>
              <a:t>flavours</a:t>
            </a:r>
            <a:endParaRPr lang="en-US" sz="2000" dirty="0" smtClean="0">
              <a:sym typeface="Arial" panose="020B0604020202020204" pitchFamily="34" charset="0"/>
            </a:endParaRPr>
          </a:p>
          <a:p>
            <a:pPr lvl="1"/>
            <a:r>
              <a:rPr lang="en-US" sz="1800" dirty="0" smtClean="0">
                <a:sym typeface="Arial" panose="020B0604020202020204" pitchFamily="34" charset="0"/>
              </a:rPr>
              <a:t>Unix wars</a:t>
            </a:r>
          </a:p>
          <a:p>
            <a:pPr lvl="1"/>
            <a:r>
              <a:rPr lang="en-US" sz="1800" dirty="0" smtClean="0">
                <a:sym typeface="Arial" panose="020B0604020202020204" pitchFamily="34" charset="0"/>
              </a:rPr>
              <a:t> e.g. BSD, Solaris</a:t>
            </a:r>
          </a:p>
          <a:p>
            <a:r>
              <a:rPr lang="en-US" sz="2000" dirty="0" smtClean="0">
                <a:sym typeface="Arial" panose="020B0604020202020204" pitchFamily="34" charset="0"/>
              </a:rPr>
              <a:t>In 1991, Linus Torvalds created Linux</a:t>
            </a:r>
          </a:p>
          <a:p>
            <a:pPr lvl="1"/>
            <a:r>
              <a:rPr lang="en-US" sz="1800" dirty="0" smtClean="0">
                <a:sym typeface="Arial" panose="020B0604020202020204" pitchFamily="34" charset="0"/>
              </a:rPr>
              <a:t>a free open source Unix-like OS</a:t>
            </a:r>
          </a:p>
          <a:p>
            <a:r>
              <a:rPr lang="en-US" sz="2000" dirty="0" smtClean="0">
                <a:sym typeface="Arial" panose="020B0604020202020204" pitchFamily="34" charset="0"/>
              </a:rPr>
              <a:t>Linux distributions</a:t>
            </a:r>
          </a:p>
          <a:p>
            <a:pPr lvl="1"/>
            <a:r>
              <a:rPr lang="en-US" sz="1800" dirty="0" smtClean="0">
                <a:sym typeface="Arial" panose="020B0604020202020204" pitchFamily="34" charset="0"/>
              </a:rPr>
              <a:t>Ubuntu, Red Hat/Fedora, SUSE </a:t>
            </a:r>
            <a:r>
              <a:rPr lang="en-US" sz="1800" dirty="0" err="1" smtClean="0">
                <a:sym typeface="Arial" panose="020B0604020202020204" pitchFamily="34" charset="0"/>
              </a:rPr>
              <a:t>etc</a:t>
            </a:r>
            <a:endParaRPr lang="en-US" sz="1800" dirty="0" smtClean="0">
              <a:sym typeface="Arial" panose="020B0604020202020204" pitchFamily="34" charset="0"/>
            </a:endParaRPr>
          </a:p>
          <a:p>
            <a:r>
              <a:rPr lang="en-US" sz="2000" dirty="0" smtClean="0"/>
              <a:t>Most bioinformatics software freely available on Linux</a:t>
            </a:r>
            <a:endParaRPr lang="en-US" sz="2000" dirty="0" smtClean="0">
              <a:sym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2" y="952500"/>
            <a:ext cx="1279575" cy="16525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168" y="3514437"/>
            <a:ext cx="1897661" cy="154129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457200" y="4600654"/>
            <a:ext cx="7419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en.wikipedia.org</a:t>
            </a:r>
            <a:r>
              <a:rPr lang="en-GB" dirty="0"/>
              <a:t>/wiki/</a:t>
            </a:r>
            <a:r>
              <a:rPr lang="en-GB" dirty="0" err="1"/>
              <a:t>History_of_Unix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457200" y="4923041"/>
            <a:ext cx="3610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en.wikipedia.org</a:t>
            </a:r>
            <a:r>
              <a:rPr lang="en-GB" dirty="0"/>
              <a:t>/wiki/Linux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94960" y="2868106"/>
            <a:ext cx="4149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Linus Torvalds : "Software is like sex: it's better when it's free".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48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Arial" panose="020B0604020202020204" pitchFamily="34" charset="0"/>
              </a:rPr>
              <a:t>Unix evolves</a:t>
            </a:r>
            <a:endParaRPr lang="en-US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016000"/>
            <a:ext cx="4509326" cy="4114800"/>
          </a:xfrm>
        </p:spPr>
        <p:txBody>
          <a:bodyPr/>
          <a:lstStyle/>
          <a:p>
            <a:r>
              <a:rPr lang="en-US" sz="2000" dirty="0" smtClean="0">
                <a:sym typeface="Arial" panose="020B0604020202020204" pitchFamily="34" charset="0"/>
              </a:rPr>
              <a:t>In 2000, Steve Jobs adopted BSD Unix as basis for MacOS</a:t>
            </a:r>
          </a:p>
          <a:p>
            <a:pPr lvl="1"/>
            <a:r>
              <a:rPr lang="en-US" sz="2000" dirty="0" smtClean="0">
                <a:sym typeface="Arial" panose="020B0604020202020204" pitchFamily="34" charset="0"/>
              </a:rPr>
              <a:t>with a core named Darwin “because it’s about evolution”</a:t>
            </a:r>
          </a:p>
          <a:p>
            <a:pPr lvl="1"/>
            <a:r>
              <a:rPr lang="en-US" sz="2000" dirty="0" smtClean="0">
                <a:sym typeface="Arial" panose="020B0604020202020204" pitchFamily="34" charset="0"/>
              </a:rPr>
              <a:t>later built into </a:t>
            </a:r>
            <a:r>
              <a:rPr lang="en-US" sz="2000" dirty="0" err="1" smtClean="0">
                <a:sym typeface="Arial" panose="020B0604020202020204" pitchFamily="34" charset="0"/>
              </a:rPr>
              <a:t>iOS</a:t>
            </a:r>
            <a:r>
              <a:rPr lang="en-US" sz="2000" dirty="0" smtClean="0">
                <a:sym typeface="Arial" panose="020B0604020202020204" pitchFamily="34" charset="0"/>
              </a:rPr>
              <a:t> on iPhones</a:t>
            </a:r>
          </a:p>
          <a:p>
            <a:r>
              <a:rPr lang="en-US" sz="2000" dirty="0" smtClean="0">
                <a:sym typeface="Arial" panose="020B0604020202020204" pitchFamily="34" charset="0"/>
              </a:rPr>
              <a:t>Android phones running </a:t>
            </a:r>
            <a:br>
              <a:rPr lang="en-US" sz="2000" dirty="0" smtClean="0">
                <a:sym typeface="Arial" panose="020B0604020202020204" pitchFamily="34" charset="0"/>
              </a:rPr>
            </a:br>
            <a:r>
              <a:rPr lang="en-US" sz="2000" dirty="0" smtClean="0">
                <a:sym typeface="Arial" panose="020B0604020202020204" pitchFamily="34" charset="0"/>
              </a:rPr>
              <a:t>Linux since 2008</a:t>
            </a:r>
          </a:p>
          <a:p>
            <a:r>
              <a:rPr lang="en-US" sz="2000" dirty="0" err="1" smtClean="0">
                <a:sym typeface="Arial" panose="020B0604020202020204" pitchFamily="34" charset="0"/>
              </a:rPr>
              <a:t>ChromeOS</a:t>
            </a:r>
            <a:endParaRPr lang="en-US" sz="2000" dirty="0" smtClean="0">
              <a:sym typeface="Arial" panose="020B0604020202020204" pitchFamily="34" charset="0"/>
            </a:endParaRPr>
          </a:p>
          <a:p>
            <a:endParaRPr 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800" y="1158165"/>
            <a:ext cx="2480607" cy="1860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795" y="4090665"/>
            <a:ext cx="3902609" cy="595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435" y="3213735"/>
            <a:ext cx="2253418" cy="53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09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7570753" cy="52719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80126" y="812167"/>
            <a:ext cx="332829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Macs </a:t>
            </a:r>
            <a:r>
              <a:rPr lang="en-US" dirty="0" smtClean="0"/>
              <a:t>and iPhones run </a:t>
            </a:r>
            <a:r>
              <a:rPr lang="en-US" dirty="0" smtClean="0"/>
              <a:t>on Unix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324803"/>
            <a:ext cx="321330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Android phones run on </a:t>
            </a:r>
            <a:r>
              <a:rPr lang="en-US" dirty="0" smtClean="0"/>
              <a:t>Linux</a:t>
            </a:r>
            <a:r>
              <a:rPr lang="en-US" dirty="0" smtClean="0"/>
              <a:t>!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170486" y="1119944"/>
            <a:ext cx="1" cy="3103811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687854" y="4620663"/>
            <a:ext cx="112986" cy="70414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181621" y="5285215"/>
            <a:ext cx="9315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en.wikipedia.org</a:t>
            </a:r>
            <a:r>
              <a:rPr lang="en-GB" dirty="0"/>
              <a:t>/wiki/</a:t>
            </a:r>
            <a:r>
              <a:rPr lang="en-GB" dirty="0" err="1"/>
              <a:t>History_of_Unix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671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Unix-like systems</a:t>
            </a:r>
            <a:endParaRPr lang="en-US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for automation of computer tasks</a:t>
            </a:r>
          </a:p>
          <a:p>
            <a:pPr lvl="1"/>
            <a:r>
              <a:rPr lang="en-US" dirty="0" smtClean="0"/>
              <a:t>fast and efficient</a:t>
            </a:r>
          </a:p>
          <a:p>
            <a:pPr lvl="1"/>
            <a:r>
              <a:rPr lang="en-US" dirty="0" smtClean="0"/>
              <a:t>performing complex operations with very few key strokes</a:t>
            </a:r>
          </a:p>
          <a:p>
            <a:pPr lvl="1"/>
            <a:r>
              <a:rPr lang="en-US" dirty="0" smtClean="0"/>
              <a:t>operating on large number of objects </a:t>
            </a:r>
          </a:p>
          <a:p>
            <a:r>
              <a:rPr lang="en-US" dirty="0" smtClean="0">
                <a:sym typeface="Arial" panose="020B0604020202020204" pitchFamily="34" charset="0"/>
              </a:rPr>
              <a:t>comprised of</a:t>
            </a:r>
            <a:endParaRPr lang="en-US" dirty="0">
              <a:sym typeface="Arial" panose="020B0604020202020204" pitchFamily="34" charset="0"/>
            </a:endParaRPr>
          </a:p>
          <a:p>
            <a:pPr lvl="1"/>
            <a:r>
              <a:rPr lang="en-US" dirty="0">
                <a:sym typeface="Arial" panose="020B0604020202020204" pitchFamily="34" charset="0"/>
              </a:rPr>
              <a:t>the </a:t>
            </a:r>
            <a:r>
              <a:rPr lang="en-US" dirty="0"/>
              <a:t>kernel (with commands to interact with it)</a:t>
            </a:r>
          </a:p>
          <a:p>
            <a:pPr lvl="1"/>
            <a:r>
              <a:rPr lang="en-US" dirty="0"/>
              <a:t>standard utility programs/services</a:t>
            </a:r>
          </a:p>
          <a:p>
            <a:pPr lvl="1"/>
            <a:r>
              <a:rPr lang="en-US" dirty="0"/>
              <a:t>system configuration files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8475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14" y="279400"/>
            <a:ext cx="8549249" cy="48089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9754" y="5345668"/>
            <a:ext cx="6812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en.wikipedia.org</a:t>
            </a:r>
            <a:r>
              <a:rPr lang="en-GB" dirty="0"/>
              <a:t>/wiki/</a:t>
            </a:r>
            <a:r>
              <a:rPr lang="en-GB" dirty="0" err="1"/>
              <a:t>Linux_distribution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6058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interact with Linux?</a:t>
            </a:r>
            <a:endParaRPr lang="en-US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command line interface you explicitly type commands and have Linux execute them (using a shell)</a:t>
            </a:r>
          </a:p>
          <a:p>
            <a:r>
              <a:rPr lang="en-US" dirty="0" smtClean="0"/>
              <a:t>what is a shell?</a:t>
            </a:r>
          </a:p>
          <a:p>
            <a:pPr lvl="1"/>
            <a:r>
              <a:rPr lang="en-US" dirty="0" smtClean="0"/>
              <a:t>program that interprets the commands we wish to have executed by Linux</a:t>
            </a:r>
          </a:p>
          <a:p>
            <a:r>
              <a:rPr lang="en-US" dirty="0" smtClean="0"/>
              <a:t>default is often “bash”</a:t>
            </a:r>
          </a:p>
          <a:p>
            <a:pPr lvl="1"/>
            <a:r>
              <a:rPr lang="en-US" dirty="0" smtClean="0"/>
              <a:t>Bourne again Shell</a:t>
            </a:r>
          </a:p>
          <a:p>
            <a:r>
              <a:rPr lang="en-US" dirty="0" smtClean="0"/>
              <a:t>PS: most Linux distributions have a GUI too!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7964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Command line v. Graphical User Interface 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have to remember commands</a:t>
            </a:r>
          </a:p>
          <a:p>
            <a:pPr lvl="1"/>
            <a:r>
              <a:rPr lang="en-US" dirty="0" smtClean="0"/>
              <a:t>powerful and versatile</a:t>
            </a:r>
          </a:p>
          <a:p>
            <a:pPr lvl="1"/>
            <a:r>
              <a:rPr lang="en-US" dirty="0" smtClean="0"/>
              <a:t>easy to write code for</a:t>
            </a:r>
          </a:p>
          <a:p>
            <a:pPr lvl="1"/>
            <a:r>
              <a:rPr lang="en-US" dirty="0" smtClean="0"/>
              <a:t>easy to create pipelines</a:t>
            </a:r>
          </a:p>
          <a:p>
            <a:pPr lvl="1"/>
            <a:r>
              <a:rPr lang="en-US" dirty="0" smtClean="0"/>
              <a:t>cutting edge of bioinformatics</a:t>
            </a:r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intuitive, easy to use</a:t>
            </a:r>
          </a:p>
          <a:p>
            <a:pPr lvl="1"/>
            <a:r>
              <a:rPr lang="en-US" dirty="0" smtClean="0"/>
              <a:t>less power and versatility</a:t>
            </a:r>
          </a:p>
          <a:p>
            <a:pPr lvl="1"/>
            <a:r>
              <a:rPr lang="en-US" dirty="0" smtClean="0"/>
              <a:t>hard to write programs for</a:t>
            </a:r>
          </a:p>
          <a:p>
            <a:pPr lvl="1"/>
            <a:r>
              <a:rPr lang="en-US" dirty="0" smtClean="0"/>
              <a:t>hard to create pipelines</a:t>
            </a:r>
          </a:p>
          <a:p>
            <a:pPr lvl="1"/>
            <a:r>
              <a:rPr lang="en-US" dirty="0" smtClean="0"/>
              <a:t>lag time in development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24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10193</TotalTime>
  <Words>818</Words>
  <Application>Microsoft Macintosh PowerPoint</Application>
  <PresentationFormat>On-screen Show (16:10)</PresentationFormat>
  <Paragraphs>114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Origin</vt:lpstr>
      <vt:lpstr>Unix, Linux and the command line</vt:lpstr>
      <vt:lpstr>What is UNIX? </vt:lpstr>
      <vt:lpstr>Unix evolves</vt:lpstr>
      <vt:lpstr>Unix evolves</vt:lpstr>
      <vt:lpstr>PowerPoint Presentation</vt:lpstr>
      <vt:lpstr>Why use Unix-like systems</vt:lpstr>
      <vt:lpstr>PowerPoint Presentation</vt:lpstr>
      <vt:lpstr>How do I interact with Linux?</vt:lpstr>
      <vt:lpstr>Command line v. Graphical User Interface </vt:lpstr>
      <vt:lpstr>Linux commands and file names</vt:lpstr>
      <vt:lpstr>Files and Linux</vt:lpstr>
      <vt:lpstr>Basic command structure</vt:lpstr>
      <vt:lpstr>Basic command structure</vt:lpstr>
      <vt:lpstr>Using the Terminal</vt:lpstr>
      <vt:lpstr>Filesystem: Relative and Absolute Path</vt:lpstr>
      <vt:lpstr>Unix cheat sheets</vt:lpstr>
      <vt:lpstr>Working on a Linux Computer</vt:lpstr>
      <vt:lpstr>Everybody hates Linux!</vt:lpstr>
      <vt:lpstr>Fun commands</vt:lpstr>
    </vt:vector>
  </TitlesOfParts>
  <Manager/>
  <Company>University of Birmingham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Research Interests  and Achievements</dc:title>
  <dc:subject/>
  <dc:creator>Mark Pallen</dc:creator>
  <cp:keywords/>
  <dc:description/>
  <cp:lastModifiedBy>Mark Pallen</cp:lastModifiedBy>
  <cp:revision>726</cp:revision>
  <dcterms:created xsi:type="dcterms:W3CDTF">2012-11-30T07:46:31Z</dcterms:created>
  <dcterms:modified xsi:type="dcterms:W3CDTF">2022-10-25T15:38:19Z</dcterms:modified>
  <cp:category/>
</cp:coreProperties>
</file>