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72" r:id="rId16"/>
    <p:sldId id="273"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 N" initials="DN" lastIdx="1" clrIdx="0">
    <p:extLst>
      <p:ext uri="{19B8F6BF-5375-455C-9EA6-DF929625EA0E}">
        <p15:presenceInfo xmlns:p15="http://schemas.microsoft.com/office/powerpoint/2012/main" userId="3e3a0c539ab607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16-Jul-20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16-Jul-20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16-Jul-20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16-Jul-20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45DB-0204-4011-AF21-8E226965FFA0}"/>
              </a:ext>
            </a:extLst>
          </p:cNvPr>
          <p:cNvSpPr>
            <a:spLocks noGrp="1"/>
          </p:cNvSpPr>
          <p:nvPr>
            <p:ph type="ctrTitle"/>
          </p:nvPr>
        </p:nvSpPr>
        <p:spPr>
          <a:xfrm>
            <a:off x="1915385" y="2766465"/>
            <a:ext cx="8361229" cy="2098226"/>
          </a:xfrm>
        </p:spPr>
        <p:txBody>
          <a:bodyPr/>
          <a:lstStyle/>
          <a:p>
            <a:r>
              <a:rPr lang="en-US" dirty="0">
                <a:latin typeface="Arial Black" panose="020B0A04020102020204" pitchFamily="34" charset="0"/>
              </a:rPr>
              <a:t>What makes a successful protest?</a:t>
            </a:r>
          </a:p>
        </p:txBody>
      </p:sp>
      <p:sp>
        <p:nvSpPr>
          <p:cNvPr id="3" name="Subtitle 2">
            <a:extLst>
              <a:ext uri="{FF2B5EF4-FFF2-40B4-BE49-F238E27FC236}">
                <a16:creationId xmlns:a16="http://schemas.microsoft.com/office/drawing/2014/main" id="{59731EA9-86C8-4FD6-95AC-FD53A358D834}"/>
              </a:ext>
            </a:extLst>
          </p:cNvPr>
          <p:cNvSpPr>
            <a:spLocks noGrp="1"/>
          </p:cNvSpPr>
          <p:nvPr>
            <p:ph type="subTitle" idx="1"/>
          </p:nvPr>
        </p:nvSpPr>
        <p:spPr>
          <a:xfrm>
            <a:off x="-357489" y="5215170"/>
            <a:ext cx="6169894" cy="1090214"/>
          </a:xfrm>
        </p:spPr>
        <p:txBody>
          <a:bodyPr>
            <a:normAutofit/>
          </a:bodyPr>
          <a:lstStyle/>
          <a:p>
            <a:r>
              <a:rPr lang="en-US" sz="2800" dirty="0">
                <a:latin typeface="Franklin Gothic Book" panose="020B0503020102020204" pitchFamily="34" charset="0"/>
              </a:rPr>
              <a:t>Data Science project, 2020</a:t>
            </a:r>
          </a:p>
          <a:p>
            <a:r>
              <a:rPr lang="en-US" sz="2500" dirty="0">
                <a:latin typeface="Franklin Gothic Book" panose="020B0503020102020204" pitchFamily="34" charset="0"/>
              </a:rPr>
              <a:t>Dima Nirenshteyn 321371072</a:t>
            </a:r>
          </a:p>
        </p:txBody>
      </p:sp>
    </p:spTree>
    <p:extLst>
      <p:ext uri="{BB962C8B-B14F-4D97-AF65-F5344CB8AC3E}">
        <p14:creationId xmlns:p14="http://schemas.microsoft.com/office/powerpoint/2010/main" val="141920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r>
              <a:rPr lang="en-US" sz="1800" dirty="0"/>
              <a:t>Perc of total mean = ~3</a:t>
            </a:r>
          </a:p>
          <a:p>
            <a:pPr marL="0" indent="0">
              <a:buNone/>
            </a:pPr>
            <a:r>
              <a:rPr lang="en-US" sz="1800" dirty="0"/>
              <a:t>That will be our limit, separate protests by 3%</a:t>
            </a:r>
          </a:p>
          <a:p>
            <a:pPr marL="0" indent="0">
              <a:buNone/>
            </a:pPr>
            <a:endParaRPr lang="en-US" sz="1800" dirty="0"/>
          </a:p>
          <a:p>
            <a:pPr marL="0" indent="0">
              <a:buNone/>
            </a:pPr>
            <a:endParaRPr lang="en-US" sz="1800" dirty="0"/>
          </a:p>
          <a:p>
            <a:pPr marL="0" indent="0">
              <a:buNone/>
            </a:pPr>
            <a:r>
              <a:rPr lang="en-US" sz="1800" dirty="0"/>
              <a:t>Most of failed protests were</a:t>
            </a:r>
          </a:p>
          <a:p>
            <a:pPr marL="0" indent="0">
              <a:buNone/>
            </a:pPr>
            <a:r>
              <a:rPr lang="en-US" sz="1800" dirty="0"/>
              <a:t>less than 3% of total population</a:t>
            </a:r>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7045605A-72E5-46CA-8DDF-4F0F9EF829DA}"/>
              </a:ext>
            </a:extLst>
          </p:cNvPr>
          <p:cNvPicPr>
            <a:picLocks noChangeAspect="1"/>
          </p:cNvPicPr>
          <p:nvPr/>
        </p:nvPicPr>
        <p:blipFill>
          <a:blip r:embed="rId2"/>
          <a:stretch>
            <a:fillRect/>
          </a:stretch>
        </p:blipFill>
        <p:spPr>
          <a:xfrm>
            <a:off x="5387201" y="2931241"/>
            <a:ext cx="6245364" cy="3739903"/>
          </a:xfrm>
          <a:prstGeom prst="rect">
            <a:avLst/>
          </a:prstGeom>
        </p:spPr>
      </p:pic>
    </p:spTree>
    <p:extLst>
      <p:ext uri="{BB962C8B-B14F-4D97-AF65-F5344CB8AC3E}">
        <p14:creationId xmlns:p14="http://schemas.microsoft.com/office/powerpoint/2010/main" val="37039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r>
              <a:rPr lang="en-US" sz="1800" dirty="0"/>
              <a:t>Most of failed protests had less than 3% of population.</a:t>
            </a:r>
          </a:p>
          <a:p>
            <a:r>
              <a:rPr lang="en-US" sz="1800" dirty="0"/>
              <a:t>Most of protest with greater than 3% of population achieved final goal.</a:t>
            </a:r>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6" name="Picture 5">
            <a:extLst>
              <a:ext uri="{FF2B5EF4-FFF2-40B4-BE49-F238E27FC236}">
                <a16:creationId xmlns:a16="http://schemas.microsoft.com/office/drawing/2014/main" id="{DED066AE-A9A6-4724-B54F-371A793DF5CB}"/>
              </a:ext>
            </a:extLst>
          </p:cNvPr>
          <p:cNvPicPr>
            <a:picLocks noChangeAspect="1"/>
          </p:cNvPicPr>
          <p:nvPr/>
        </p:nvPicPr>
        <p:blipFill>
          <a:blip r:embed="rId2"/>
          <a:stretch>
            <a:fillRect/>
          </a:stretch>
        </p:blipFill>
        <p:spPr>
          <a:xfrm>
            <a:off x="3599652" y="2776164"/>
            <a:ext cx="5145095" cy="4081836"/>
          </a:xfrm>
          <a:prstGeom prst="rect">
            <a:avLst/>
          </a:prstGeom>
        </p:spPr>
      </p:pic>
    </p:spTree>
    <p:extLst>
      <p:ext uri="{BB962C8B-B14F-4D97-AF65-F5344CB8AC3E}">
        <p14:creationId xmlns:p14="http://schemas.microsoft.com/office/powerpoint/2010/main" val="5862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1800" u="sng" dirty="0"/>
              <a:t>Conclusions:</a:t>
            </a:r>
          </a:p>
          <a:p>
            <a:pPr marL="0" indent="0">
              <a:buNone/>
            </a:pPr>
            <a:r>
              <a:rPr lang="en-US" sz="1800" dirty="0"/>
              <a:t>Based on the data, a protest has more chances to achieve success if the number of</a:t>
            </a:r>
          </a:p>
          <a:p>
            <a:pPr marL="0" indent="0">
              <a:buNone/>
            </a:pPr>
            <a:r>
              <a:rPr lang="en-US" sz="1800" dirty="0"/>
              <a:t>participants is higher than 3% of the total population.</a:t>
            </a:r>
          </a:p>
          <a:p>
            <a:pPr marL="0" indent="0">
              <a:buNone/>
            </a:pPr>
            <a:endParaRPr lang="en-US" dirty="0"/>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6806CFA1-338B-4200-8C96-7B47AF93E948}"/>
              </a:ext>
            </a:extLst>
          </p:cNvPr>
          <p:cNvPicPr>
            <a:picLocks noChangeAspect="1"/>
          </p:cNvPicPr>
          <p:nvPr/>
        </p:nvPicPr>
        <p:blipFill>
          <a:blip r:embed="rId2"/>
          <a:stretch>
            <a:fillRect/>
          </a:stretch>
        </p:blipFill>
        <p:spPr>
          <a:xfrm>
            <a:off x="1948990" y="3615856"/>
            <a:ext cx="8294020" cy="3242144"/>
          </a:xfrm>
          <a:prstGeom prst="rect">
            <a:avLst/>
          </a:prstGeom>
        </p:spPr>
      </p:pic>
    </p:spTree>
    <p:extLst>
      <p:ext uri="{BB962C8B-B14F-4D97-AF65-F5344CB8AC3E}">
        <p14:creationId xmlns:p14="http://schemas.microsoft.com/office/powerpoint/2010/main" val="39285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question:</a:t>
            </a:r>
          </a:p>
          <a:p>
            <a:pPr marL="0" indent="0">
              <a:buNone/>
            </a:pPr>
            <a:r>
              <a:rPr lang="en-US" dirty="0"/>
              <a:t>If this is the case, how much is 3% of US population?</a:t>
            </a:r>
          </a:p>
          <a:p>
            <a:pPr marL="0" indent="0">
              <a:buNone/>
            </a:pPr>
            <a:r>
              <a:rPr lang="en-US" dirty="0"/>
              <a:t>George Floyd and Black Lives Matter Movement worldwide is a recent campaign that </a:t>
            </a:r>
          </a:p>
          <a:p>
            <a:pPr marL="0" indent="0">
              <a:buNone/>
            </a:pPr>
            <a:r>
              <a:rPr lang="en-US" dirty="0"/>
              <a:t>started in the US and by now is worldwide.</a:t>
            </a:r>
          </a:p>
          <a:p>
            <a:pPr marL="0" indent="0">
              <a:buNone/>
            </a:pPr>
            <a:r>
              <a:rPr lang="en-US" dirty="0"/>
              <a:t>The rise of social media has made protests more accesable. Movements can now spread at very high speeds. If we count the activism in social media, the number of participants in this campaign may be surprisingly high.</a:t>
            </a:r>
          </a:p>
          <a:p>
            <a:pPr marL="0" indent="0">
              <a:buNone/>
            </a:pPr>
            <a:endParaRPr lang="en-US" dirty="0"/>
          </a:p>
          <a:p>
            <a:r>
              <a:rPr lang="en-US" sz="2000" dirty="0"/>
              <a:t>BLM movement worldwide – 5,000,000</a:t>
            </a:r>
          </a:p>
          <a:p>
            <a:r>
              <a:rPr lang="en-US" dirty="0"/>
              <a:t>Pew Research found that #BlackLivesMatter hashtag was used roughly 47,000,000 times on Twitter.</a:t>
            </a:r>
          </a:p>
          <a:p>
            <a:r>
              <a:rPr lang="en-US" sz="2000" dirty="0"/>
              <a:t>The social media streaming app TikTok has recently surpassed 10,500,000,000 views on the </a:t>
            </a:r>
            <a:r>
              <a:rPr lang="en-US" dirty="0"/>
              <a:t>#BlackLivesMatter hashtag.</a:t>
            </a:r>
            <a:endParaRPr lang="en-US" sz="2000" dirty="0"/>
          </a:p>
        </p:txBody>
      </p:sp>
    </p:spTree>
    <p:extLst>
      <p:ext uri="{BB962C8B-B14F-4D97-AF65-F5344CB8AC3E}">
        <p14:creationId xmlns:p14="http://schemas.microsoft.com/office/powerpoint/2010/main" val="354934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r>
              <a:rPr lang="en-US" dirty="0"/>
              <a:t>There is a huge difference between the max amount of participants in BLM campaign vs rest of the protests.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Note that the y axis scale is</a:t>
            </a:r>
          </a:p>
          <a:p>
            <a:pPr marL="0" indent="0">
              <a:buNone/>
            </a:pPr>
            <a:r>
              <a:rPr lang="en-US" sz="1600" dirty="0"/>
              <a:t>‘symlog’ with base 10</a:t>
            </a:r>
          </a:p>
          <a:p>
            <a:pPr marL="0" indent="0">
              <a:buNone/>
            </a:pPr>
            <a:endParaRPr lang="en-US" sz="2000" dirty="0"/>
          </a:p>
        </p:txBody>
      </p:sp>
      <p:pic>
        <p:nvPicPr>
          <p:cNvPr id="5" name="Picture 4">
            <a:extLst>
              <a:ext uri="{FF2B5EF4-FFF2-40B4-BE49-F238E27FC236}">
                <a16:creationId xmlns:a16="http://schemas.microsoft.com/office/drawing/2014/main" id="{1DECA865-99CB-4A5A-85F9-263E62DCD68D}"/>
              </a:ext>
            </a:extLst>
          </p:cNvPr>
          <p:cNvPicPr>
            <a:picLocks noChangeAspect="1"/>
          </p:cNvPicPr>
          <p:nvPr/>
        </p:nvPicPr>
        <p:blipFill>
          <a:blip r:embed="rId2"/>
          <a:stretch>
            <a:fillRect/>
          </a:stretch>
        </p:blipFill>
        <p:spPr>
          <a:xfrm>
            <a:off x="5148199" y="2528904"/>
            <a:ext cx="5266954" cy="4142240"/>
          </a:xfrm>
          <a:prstGeom prst="rect">
            <a:avLst/>
          </a:prstGeom>
        </p:spPr>
      </p:pic>
    </p:spTree>
    <p:extLst>
      <p:ext uri="{BB962C8B-B14F-4D97-AF65-F5344CB8AC3E}">
        <p14:creationId xmlns:p14="http://schemas.microsoft.com/office/powerpoint/2010/main" val="97804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questions:</a:t>
            </a:r>
          </a:p>
          <a:p>
            <a:pPr marL="0" indent="0">
              <a:buNone/>
            </a:pPr>
            <a:endParaRPr lang="en-US" dirty="0"/>
          </a:p>
          <a:p>
            <a:r>
              <a:rPr lang="en-US" dirty="0"/>
              <a:t>Is it possible to predict a successful protest based on 2 factors</a:t>
            </a:r>
            <a:endParaRPr lang="en-US" sz="2000" dirty="0"/>
          </a:p>
          <a:p>
            <a:r>
              <a:rPr lang="en-US" dirty="0"/>
              <a:t>Building a model that gets ‘violence’ and ‘above 3%’ to predict successful protests</a:t>
            </a:r>
          </a:p>
          <a:p>
            <a:pPr marL="0" indent="0">
              <a:buNone/>
            </a:pPr>
            <a:r>
              <a:rPr lang="en-US" dirty="0"/>
              <a:t>	 </a:t>
            </a:r>
            <a:r>
              <a:rPr lang="en-US" b="1" dirty="0"/>
              <a:t>X</a:t>
            </a:r>
            <a:r>
              <a:rPr lang="en-US" dirty="0"/>
              <a:t> = ‘violence’ and ‘above 3%’</a:t>
            </a:r>
          </a:p>
          <a:p>
            <a:pPr marL="0" indent="0">
              <a:buNone/>
            </a:pPr>
            <a:r>
              <a:rPr lang="en-US" dirty="0"/>
              <a:t>	 </a:t>
            </a:r>
            <a:r>
              <a:rPr lang="en-US" b="1" dirty="0"/>
              <a:t>y</a:t>
            </a:r>
            <a:r>
              <a:rPr lang="en-US" dirty="0"/>
              <a:t> = ‘success’</a:t>
            </a:r>
            <a:endParaRPr lang="en-US" sz="2000" dirty="0"/>
          </a:p>
          <a:p>
            <a:r>
              <a:rPr lang="en-US" sz="2000" dirty="0"/>
              <a:t>What is the prediction</a:t>
            </a:r>
          </a:p>
          <a:p>
            <a:r>
              <a:rPr lang="en-US" dirty="0"/>
              <a:t>What is the best accuracy</a:t>
            </a:r>
            <a:endParaRPr lang="en-US" sz="2000" dirty="0"/>
          </a:p>
          <a:p>
            <a:endParaRPr lang="en-US" sz="2000" dirty="0"/>
          </a:p>
          <a:p>
            <a:endParaRPr lang="en-US" sz="2000" dirty="0"/>
          </a:p>
          <a:p>
            <a:pPr marL="0" indent="0">
              <a:buNone/>
            </a:pPr>
            <a:endParaRPr lang="en-US" dirty="0"/>
          </a:p>
        </p:txBody>
      </p:sp>
    </p:spTree>
    <p:extLst>
      <p:ext uri="{BB962C8B-B14F-4D97-AF65-F5344CB8AC3E}">
        <p14:creationId xmlns:p14="http://schemas.microsoft.com/office/powerpoint/2010/main" val="183881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results:</a:t>
            </a:r>
            <a:endParaRPr lang="he-IL" sz="2000" dirty="0"/>
          </a:p>
          <a:p>
            <a:pPr marL="0" indent="0">
              <a:buNone/>
            </a:pPr>
            <a:r>
              <a:rPr lang="en-US" dirty="0"/>
              <a:t>Trying to predict successful protests using logistic regression</a:t>
            </a:r>
          </a:p>
          <a:p>
            <a:r>
              <a:rPr lang="en-US" sz="2000" dirty="0"/>
              <a:t>Models confusion matrix:</a:t>
            </a:r>
          </a:p>
          <a:p>
            <a:pPr marL="0" indent="0">
              <a:buNone/>
            </a:pPr>
            <a:endParaRPr lang="en-US" sz="2000" dirty="0"/>
          </a:p>
          <a:p>
            <a:pPr marL="0" indent="0">
              <a:buNone/>
            </a:pPr>
            <a:endParaRPr lang="en-US" dirty="0"/>
          </a:p>
          <a:p>
            <a:pPr marL="0" indent="0">
              <a:buNone/>
            </a:pPr>
            <a:r>
              <a:rPr lang="en-US" dirty="0"/>
              <a:t>Model predicted most of successful </a:t>
            </a:r>
          </a:p>
          <a:p>
            <a:pPr marL="0" indent="0">
              <a:buNone/>
            </a:pPr>
            <a:r>
              <a:rPr lang="en-US" dirty="0"/>
              <a:t>protests : 45/59</a:t>
            </a:r>
          </a:p>
          <a:p>
            <a:pPr marL="0" indent="0">
              <a:buNone/>
            </a:pPr>
            <a:endParaRPr lang="en-US" dirty="0"/>
          </a:p>
          <a:p>
            <a:pPr marL="0" indent="0">
              <a:buNone/>
            </a:pPr>
            <a:r>
              <a:rPr lang="en-US" dirty="0"/>
              <a:t>And most of failed protests : 28/38</a:t>
            </a:r>
          </a:p>
        </p:txBody>
      </p:sp>
      <p:pic>
        <p:nvPicPr>
          <p:cNvPr id="5" name="Picture 4">
            <a:extLst>
              <a:ext uri="{FF2B5EF4-FFF2-40B4-BE49-F238E27FC236}">
                <a16:creationId xmlns:a16="http://schemas.microsoft.com/office/drawing/2014/main" id="{55132593-8A6A-4D20-9593-482A5E4B2533}"/>
              </a:ext>
            </a:extLst>
          </p:cNvPr>
          <p:cNvPicPr>
            <a:picLocks noChangeAspect="1"/>
          </p:cNvPicPr>
          <p:nvPr/>
        </p:nvPicPr>
        <p:blipFill>
          <a:blip r:embed="rId2"/>
          <a:stretch>
            <a:fillRect/>
          </a:stretch>
        </p:blipFill>
        <p:spPr>
          <a:xfrm>
            <a:off x="5675728" y="2329943"/>
            <a:ext cx="5144672" cy="3963303"/>
          </a:xfrm>
          <a:prstGeom prst="rect">
            <a:avLst/>
          </a:prstGeom>
        </p:spPr>
      </p:pic>
    </p:spTree>
    <p:extLst>
      <p:ext uri="{BB962C8B-B14F-4D97-AF65-F5344CB8AC3E}">
        <p14:creationId xmlns:p14="http://schemas.microsoft.com/office/powerpoint/2010/main" val="354171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results:</a:t>
            </a:r>
          </a:p>
          <a:p>
            <a:pPr marL="0" indent="0">
              <a:buNone/>
            </a:pPr>
            <a:endParaRPr lang="en-US" dirty="0"/>
          </a:p>
          <a:p>
            <a:r>
              <a:rPr lang="en-US" sz="2000" dirty="0"/>
              <a:t>Precision</a:t>
            </a:r>
          </a:p>
          <a:p>
            <a:r>
              <a:rPr lang="en-US" dirty="0"/>
              <a:t>Recall</a:t>
            </a:r>
          </a:p>
          <a:p>
            <a:endParaRPr lang="en-US" sz="2000" dirty="0"/>
          </a:p>
          <a:p>
            <a:endParaRPr lang="en-US" dirty="0"/>
          </a:p>
          <a:p>
            <a:pPr marL="0" indent="0">
              <a:buNone/>
            </a:pPr>
            <a:endParaRPr lang="en-US" sz="2000" dirty="0"/>
          </a:p>
          <a:p>
            <a:pPr marL="0" indent="0">
              <a:buNone/>
            </a:pPr>
            <a:endParaRPr lang="en-US" sz="2000" dirty="0"/>
          </a:p>
          <a:p>
            <a:r>
              <a:rPr lang="en-US" dirty="0"/>
              <a:t>Accuracy</a:t>
            </a:r>
            <a:endParaRPr lang="en-US" sz="2000" dirty="0"/>
          </a:p>
          <a:p>
            <a:endParaRPr lang="en-US" sz="2000"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4656AF6-8607-46F9-A83D-127F5EA88347}"/>
              </a:ext>
            </a:extLst>
          </p:cNvPr>
          <p:cNvPicPr>
            <a:picLocks noChangeAspect="1"/>
          </p:cNvPicPr>
          <p:nvPr/>
        </p:nvPicPr>
        <p:blipFill>
          <a:blip r:embed="rId2"/>
          <a:stretch>
            <a:fillRect/>
          </a:stretch>
        </p:blipFill>
        <p:spPr>
          <a:xfrm>
            <a:off x="5155096" y="2140373"/>
            <a:ext cx="4667901" cy="1914792"/>
          </a:xfrm>
          <a:prstGeom prst="rect">
            <a:avLst/>
          </a:prstGeom>
        </p:spPr>
      </p:pic>
      <p:pic>
        <p:nvPicPr>
          <p:cNvPr id="8" name="Picture 7">
            <a:extLst>
              <a:ext uri="{FF2B5EF4-FFF2-40B4-BE49-F238E27FC236}">
                <a16:creationId xmlns:a16="http://schemas.microsoft.com/office/drawing/2014/main" id="{5AF5CB63-1C7E-4D4B-B311-C87C24032278}"/>
              </a:ext>
            </a:extLst>
          </p:cNvPr>
          <p:cNvPicPr>
            <a:picLocks noChangeAspect="1"/>
          </p:cNvPicPr>
          <p:nvPr/>
        </p:nvPicPr>
        <p:blipFill>
          <a:blip r:embed="rId3"/>
          <a:stretch>
            <a:fillRect/>
          </a:stretch>
        </p:blipFill>
        <p:spPr>
          <a:xfrm>
            <a:off x="4172736" y="4808551"/>
            <a:ext cx="7154273" cy="1581371"/>
          </a:xfrm>
          <a:prstGeom prst="rect">
            <a:avLst/>
          </a:prstGeom>
        </p:spPr>
      </p:pic>
    </p:spTree>
    <p:extLst>
      <p:ext uri="{BB962C8B-B14F-4D97-AF65-F5344CB8AC3E}">
        <p14:creationId xmlns:p14="http://schemas.microsoft.com/office/powerpoint/2010/main" val="260095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Final Conclusion</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endParaRPr lang="en-US" dirty="0"/>
          </a:p>
          <a:p>
            <a:pPr marL="0" indent="0">
              <a:buNone/>
            </a:pPr>
            <a:r>
              <a:rPr lang="en-US" dirty="0"/>
              <a:t>Although the exact result for the question what makes a successful protest will depend</a:t>
            </a:r>
          </a:p>
          <a:p>
            <a:pPr marL="0" indent="0">
              <a:buNone/>
            </a:pPr>
            <a:r>
              <a:rPr lang="en-US" dirty="0"/>
              <a:t>o</a:t>
            </a:r>
            <a:r>
              <a:rPr lang="en-US" sz="2000" dirty="0"/>
              <a:t>n many factors, this model was not </a:t>
            </a:r>
            <a:r>
              <a:rPr lang="en-US" dirty="0"/>
              <a:t>bad at predicting successful and failed protests.</a:t>
            </a:r>
            <a:endParaRPr lang="en-US" sz="2000" dirty="0"/>
          </a:p>
          <a:p>
            <a:pPr marL="0" indent="0">
              <a:buNone/>
            </a:pPr>
            <a:endParaRPr lang="en-US" sz="2000" dirty="0"/>
          </a:p>
          <a:p>
            <a:pPr marL="0" indent="0">
              <a:buNone/>
            </a:pPr>
            <a:r>
              <a:rPr lang="en-US" dirty="0"/>
              <a:t>Overall we saw that based on this project:</a:t>
            </a:r>
          </a:p>
          <a:p>
            <a:pPr marL="0" indent="0">
              <a:buNone/>
            </a:pPr>
            <a:r>
              <a:rPr lang="en-US" dirty="0"/>
              <a:t>- Non violent protests have more chances to achieve their final goals than violent  protests.</a:t>
            </a:r>
          </a:p>
          <a:p>
            <a:pPr marL="0" indent="0">
              <a:buNone/>
            </a:pPr>
            <a:r>
              <a:rPr lang="en-US" dirty="0"/>
              <a:t>- Non violent protests are more likely to attract more participants.</a:t>
            </a:r>
          </a:p>
          <a:p>
            <a:pPr marL="0" indent="0">
              <a:buNone/>
            </a:pPr>
            <a:r>
              <a:rPr lang="en-US" dirty="0"/>
              <a:t>- Protests with participants number higher than 3% of total population are less likely to fail.</a:t>
            </a: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282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BA-CA92-41DF-97CC-22FCC3148A53}"/>
              </a:ext>
            </a:extLst>
          </p:cNvPr>
          <p:cNvSpPr>
            <a:spLocks noGrp="1"/>
          </p:cNvSpPr>
          <p:nvPr>
            <p:ph type="title"/>
          </p:nvPr>
        </p:nvSpPr>
        <p:spPr/>
        <p:txBody>
          <a:bodyPr/>
          <a:lstStyle/>
          <a:p>
            <a:r>
              <a:rPr lang="en-US" u="sng" dirty="0">
                <a:latin typeface="Arial Black" panose="020B0A04020102020204" pitchFamily="34" charset="0"/>
              </a:rPr>
              <a:t>Table of contents</a:t>
            </a:r>
          </a:p>
        </p:txBody>
      </p:sp>
      <p:sp>
        <p:nvSpPr>
          <p:cNvPr id="3" name="Content Placeholder 2">
            <a:extLst>
              <a:ext uri="{FF2B5EF4-FFF2-40B4-BE49-F238E27FC236}">
                <a16:creationId xmlns:a16="http://schemas.microsoft.com/office/drawing/2014/main" id="{970F2C20-2E1C-40CE-A96B-ABAC478A0CC7}"/>
              </a:ext>
            </a:extLst>
          </p:cNvPr>
          <p:cNvSpPr>
            <a:spLocks noGrp="1"/>
          </p:cNvSpPr>
          <p:nvPr>
            <p:ph idx="1"/>
          </p:nvPr>
        </p:nvSpPr>
        <p:spPr>
          <a:xfrm>
            <a:off x="1371599" y="1765189"/>
            <a:ext cx="9839739" cy="5033175"/>
          </a:xfrm>
        </p:spPr>
        <p:txBody>
          <a:bodyPr>
            <a:normAutofit/>
          </a:bodyPr>
          <a:lstStyle/>
          <a:p>
            <a:r>
              <a:rPr lang="en-US" u="sng" dirty="0"/>
              <a:t>Violent/Non-violent protests success </a:t>
            </a:r>
            <a:r>
              <a:rPr lang="en-US" dirty="0"/>
              <a:t>– analyzing the relationship between</a:t>
            </a:r>
          </a:p>
          <a:p>
            <a:pPr marL="0" indent="0">
              <a:buNone/>
            </a:pPr>
            <a:r>
              <a:rPr lang="en-US" dirty="0"/>
              <a:t>violent / non-violent protests and their success  </a:t>
            </a:r>
          </a:p>
          <a:p>
            <a:pPr marL="0" indent="0">
              <a:buNone/>
            </a:pPr>
            <a:endParaRPr lang="en-US" dirty="0"/>
          </a:p>
          <a:p>
            <a:r>
              <a:rPr lang="en-US" u="sng" dirty="0"/>
              <a:t>Protests size and success </a:t>
            </a:r>
            <a:r>
              <a:rPr lang="en-US" dirty="0"/>
              <a:t>– analyzing the relationship between protest size and success</a:t>
            </a:r>
          </a:p>
          <a:p>
            <a:pPr marL="0" indent="0">
              <a:buNone/>
            </a:pPr>
            <a:endParaRPr lang="en-US" dirty="0"/>
          </a:p>
          <a:p>
            <a:r>
              <a:rPr lang="en-US" u="sng" dirty="0"/>
              <a:t>Protest Success Prediction </a:t>
            </a:r>
            <a:r>
              <a:rPr lang="en-US" dirty="0"/>
              <a:t>– building model to predict a successful protest.</a:t>
            </a:r>
          </a:p>
          <a:p>
            <a:endParaRPr lang="en-US" dirty="0"/>
          </a:p>
          <a:p>
            <a:r>
              <a:rPr lang="en-US" u="sng" dirty="0"/>
              <a:t>Conclusions</a:t>
            </a:r>
          </a:p>
          <a:p>
            <a:endParaRPr lang="en-US" u="sng" dirty="0"/>
          </a:p>
          <a:p>
            <a:pPr marL="0" indent="0">
              <a:buNone/>
            </a:pPr>
            <a:endParaRPr lang="en-US" sz="1800" dirty="0"/>
          </a:p>
          <a:p>
            <a:pPr marL="0" indent="0">
              <a:buNone/>
            </a:pPr>
            <a:r>
              <a:rPr lang="en-US" sz="1800" dirty="0"/>
              <a:t>* Check notebooks in github to see further information</a:t>
            </a:r>
          </a:p>
        </p:txBody>
      </p:sp>
    </p:spTree>
    <p:extLst>
      <p:ext uri="{BB962C8B-B14F-4D97-AF65-F5344CB8AC3E}">
        <p14:creationId xmlns:p14="http://schemas.microsoft.com/office/powerpoint/2010/main" val="421139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574E-964E-463C-9EEB-47DE2BDB399D}"/>
              </a:ext>
            </a:extLst>
          </p:cNvPr>
          <p:cNvSpPr>
            <a:spLocks noGrp="1"/>
          </p:cNvSpPr>
          <p:nvPr>
            <p:ph type="title"/>
          </p:nvPr>
        </p:nvSpPr>
        <p:spPr/>
        <p:txBody>
          <a:bodyPr/>
          <a:lstStyle/>
          <a:p>
            <a:r>
              <a:rPr lang="en-US" u="sng" dirty="0">
                <a:latin typeface="Arial Black" panose="020B0A04020102020204" pitchFamily="34" charset="0"/>
              </a:rPr>
              <a:t>The datasets</a:t>
            </a:r>
          </a:p>
        </p:txBody>
      </p:sp>
      <p:sp>
        <p:nvSpPr>
          <p:cNvPr id="3" name="Content Placeholder 2">
            <a:extLst>
              <a:ext uri="{FF2B5EF4-FFF2-40B4-BE49-F238E27FC236}">
                <a16:creationId xmlns:a16="http://schemas.microsoft.com/office/drawing/2014/main" id="{19B5994A-A5C1-41FC-8A63-3CCDE1D0A3DB}"/>
              </a:ext>
            </a:extLst>
          </p:cNvPr>
          <p:cNvSpPr>
            <a:spLocks noGrp="1"/>
          </p:cNvSpPr>
          <p:nvPr>
            <p:ph idx="1"/>
          </p:nvPr>
        </p:nvSpPr>
        <p:spPr>
          <a:xfrm>
            <a:off x="1371600" y="1733384"/>
            <a:ext cx="9601200" cy="4134016"/>
          </a:xfrm>
        </p:spPr>
        <p:txBody>
          <a:bodyPr>
            <a:normAutofit/>
          </a:bodyPr>
          <a:lstStyle/>
          <a:p>
            <a:pPr marL="0" indent="0">
              <a:buNone/>
            </a:pPr>
            <a:r>
              <a:rPr lang="en-US" dirty="0"/>
              <a:t>The datasets are taken from online sources (links in github readme).</a:t>
            </a:r>
          </a:p>
          <a:p>
            <a:pPr marL="0" indent="0">
              <a:buNone/>
            </a:pPr>
            <a:r>
              <a:rPr lang="en-US" dirty="0"/>
              <a:t>I choose to take those datasets and not to scrap my own because I wanted to analyze</a:t>
            </a:r>
          </a:p>
          <a:p>
            <a:pPr marL="0" indent="0">
              <a:buNone/>
            </a:pPr>
            <a:r>
              <a:rPr lang="en-US" dirty="0"/>
              <a:t>a dataset which has a lot of features, based on interesting real events .</a:t>
            </a:r>
          </a:p>
          <a:p>
            <a:pPr marL="0" indent="0">
              <a:buNone/>
            </a:pPr>
            <a:r>
              <a:rPr lang="en-US" dirty="0"/>
              <a:t>‘World Population’ was used to merge the two datasets and get the total population</a:t>
            </a:r>
          </a:p>
          <a:p>
            <a:pPr marL="0" indent="0">
              <a:buNone/>
            </a:pPr>
            <a:r>
              <a:rPr lang="en-US" dirty="0"/>
              <a:t>of certain country in a certain year. </a:t>
            </a:r>
          </a:p>
          <a:p>
            <a:pPr marL="0" indent="0">
              <a:buNone/>
            </a:pPr>
            <a:endParaRPr lang="en-US" dirty="0"/>
          </a:p>
          <a:p>
            <a:pPr>
              <a:buFontTx/>
              <a:buChar char="-"/>
            </a:pPr>
            <a:r>
              <a:rPr lang="en-US" dirty="0"/>
              <a:t>‘</a:t>
            </a:r>
            <a:r>
              <a:rPr lang="en-US" u="sng" dirty="0"/>
              <a:t>NAVCO</a:t>
            </a:r>
            <a:r>
              <a:rPr lang="en-US" dirty="0"/>
              <a:t>’ - a dataset of violent and non-violent campaigns and their outcomes.</a:t>
            </a:r>
          </a:p>
          <a:p>
            <a:pPr>
              <a:buFontTx/>
              <a:buChar char="-"/>
            </a:pPr>
            <a:r>
              <a:rPr lang="en-US" dirty="0"/>
              <a:t>‘</a:t>
            </a:r>
            <a:r>
              <a:rPr lang="en-US" u="sng" dirty="0"/>
              <a:t>World Population</a:t>
            </a:r>
            <a:r>
              <a:rPr lang="en-US" dirty="0"/>
              <a:t>’ </a:t>
            </a:r>
            <a:r>
              <a:rPr lang="en-US" dirty="0">
                <a:solidFill>
                  <a:srgbClr val="24292E"/>
                </a:solidFill>
                <a:latin typeface="-apple-system"/>
              </a:rPr>
              <a:t>- a dataset of p</a:t>
            </a:r>
            <a:r>
              <a:rPr lang="en-US" b="0" i="0" dirty="0">
                <a:solidFill>
                  <a:srgbClr val="24292E"/>
                </a:solidFill>
                <a:effectLst/>
                <a:latin typeface="-apple-system"/>
              </a:rPr>
              <a:t>opulation of each country, 1960-2018</a:t>
            </a: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185321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4428214"/>
          </a:xfrm>
        </p:spPr>
        <p:txBody>
          <a:bodyPr/>
          <a:lstStyle/>
          <a:p>
            <a:pPr marL="0" indent="0">
              <a:buNone/>
            </a:pPr>
            <a:r>
              <a:rPr lang="en-US" dirty="0"/>
              <a:t>questions:</a:t>
            </a:r>
          </a:p>
          <a:p>
            <a:pPr marL="0" indent="0">
              <a:buNone/>
            </a:pPr>
            <a:endParaRPr lang="en-US" dirty="0"/>
          </a:p>
          <a:p>
            <a:r>
              <a:rPr lang="en-US" dirty="0"/>
              <a:t>Is there a difference in violent / non violent protests success rate</a:t>
            </a:r>
          </a:p>
          <a:p>
            <a:r>
              <a:rPr lang="en-US" dirty="0"/>
              <a:t>What is the average use of violence for both violent and non violent protests</a:t>
            </a:r>
          </a:p>
          <a:p>
            <a:r>
              <a:rPr lang="en-US" dirty="0"/>
              <a:t>What is the violent / non violent protests success rate throughout the years</a:t>
            </a:r>
          </a:p>
          <a:p>
            <a:r>
              <a:rPr lang="en-US" dirty="0"/>
              <a:t>Is there a relationship between protest size and violence</a:t>
            </a:r>
          </a:p>
          <a:p>
            <a:r>
              <a:rPr lang="en-US" dirty="0"/>
              <a:t>What is the violence mean of successful and failed protests</a:t>
            </a:r>
          </a:p>
          <a:p>
            <a:endParaRPr lang="en-US" dirty="0"/>
          </a:p>
          <a:p>
            <a:endParaRPr lang="en-US" dirty="0"/>
          </a:p>
        </p:txBody>
      </p:sp>
    </p:spTree>
    <p:extLst>
      <p:ext uri="{BB962C8B-B14F-4D97-AF65-F5344CB8AC3E}">
        <p14:creationId xmlns:p14="http://schemas.microsoft.com/office/powerpoint/2010/main" val="50688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1518699"/>
          </a:xfrm>
        </p:spPr>
        <p:txBody>
          <a:bodyPr/>
          <a:lstStyle/>
          <a:p>
            <a:pPr marL="0" indent="0">
              <a:buNone/>
            </a:pPr>
            <a:r>
              <a:rPr lang="en-US" dirty="0"/>
              <a:t>results:</a:t>
            </a:r>
          </a:p>
          <a:p>
            <a:r>
              <a:rPr lang="en-US" dirty="0"/>
              <a:t>Most of the successful protests were non violent</a:t>
            </a:r>
          </a:p>
          <a:p>
            <a:r>
              <a:rPr lang="en-US" dirty="0"/>
              <a:t>Most of the failed protests were violent</a:t>
            </a:r>
          </a:p>
          <a:p>
            <a:endParaRPr lang="en-US" dirty="0"/>
          </a:p>
          <a:p>
            <a:endParaRPr lang="en-US" dirty="0"/>
          </a:p>
        </p:txBody>
      </p:sp>
      <p:pic>
        <p:nvPicPr>
          <p:cNvPr id="5" name="Picture 4">
            <a:extLst>
              <a:ext uri="{FF2B5EF4-FFF2-40B4-BE49-F238E27FC236}">
                <a16:creationId xmlns:a16="http://schemas.microsoft.com/office/drawing/2014/main" id="{740F51F6-7687-46E6-BFA1-DAA0360A81B9}"/>
              </a:ext>
            </a:extLst>
          </p:cNvPr>
          <p:cNvPicPr>
            <a:picLocks noChangeAspect="1"/>
          </p:cNvPicPr>
          <p:nvPr/>
        </p:nvPicPr>
        <p:blipFill>
          <a:blip r:embed="rId2"/>
          <a:stretch>
            <a:fillRect/>
          </a:stretch>
        </p:blipFill>
        <p:spPr>
          <a:xfrm>
            <a:off x="3669747" y="3355450"/>
            <a:ext cx="4852506" cy="3353564"/>
          </a:xfrm>
          <a:prstGeom prst="rect">
            <a:avLst/>
          </a:prstGeom>
        </p:spPr>
      </p:pic>
    </p:spTree>
    <p:extLst>
      <p:ext uri="{BB962C8B-B14F-4D97-AF65-F5344CB8AC3E}">
        <p14:creationId xmlns:p14="http://schemas.microsoft.com/office/powerpoint/2010/main" val="30281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7"/>
            <a:ext cx="9601200" cy="1256306"/>
          </a:xfrm>
        </p:spPr>
        <p:txBody>
          <a:bodyPr/>
          <a:lstStyle/>
          <a:p>
            <a:pPr marL="0" indent="0">
              <a:buNone/>
            </a:pPr>
            <a:r>
              <a:rPr lang="en-US" dirty="0"/>
              <a:t>results:</a:t>
            </a:r>
          </a:p>
          <a:p>
            <a:r>
              <a:rPr lang="en-US" dirty="0"/>
              <a:t>Non violent protests have higher success rate than violent protests in the past years</a:t>
            </a:r>
          </a:p>
          <a:p>
            <a:endParaRPr lang="en-US" dirty="0"/>
          </a:p>
          <a:p>
            <a:endParaRPr lang="en-US" dirty="0"/>
          </a:p>
        </p:txBody>
      </p:sp>
      <p:pic>
        <p:nvPicPr>
          <p:cNvPr id="6" name="Picture 5">
            <a:extLst>
              <a:ext uri="{FF2B5EF4-FFF2-40B4-BE49-F238E27FC236}">
                <a16:creationId xmlns:a16="http://schemas.microsoft.com/office/drawing/2014/main" id="{200043EA-2C37-4D8A-A3A9-3E4B5CBDB0AF}"/>
              </a:ext>
            </a:extLst>
          </p:cNvPr>
          <p:cNvPicPr>
            <a:picLocks noChangeAspect="1"/>
          </p:cNvPicPr>
          <p:nvPr/>
        </p:nvPicPr>
        <p:blipFill>
          <a:blip r:embed="rId2"/>
          <a:stretch>
            <a:fillRect/>
          </a:stretch>
        </p:blipFill>
        <p:spPr>
          <a:xfrm>
            <a:off x="3866624" y="3054775"/>
            <a:ext cx="4611151" cy="3531405"/>
          </a:xfrm>
          <a:prstGeom prst="rect">
            <a:avLst/>
          </a:prstGeom>
        </p:spPr>
      </p:pic>
    </p:spTree>
    <p:extLst>
      <p:ext uri="{BB962C8B-B14F-4D97-AF65-F5344CB8AC3E}">
        <p14:creationId xmlns:p14="http://schemas.microsoft.com/office/powerpoint/2010/main" val="63552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endParaRPr lang="en-US" dirty="0"/>
          </a:p>
          <a:p>
            <a:r>
              <a:rPr lang="en-US" sz="1800" dirty="0"/>
              <a:t>Violent protests average participants: 188,000</a:t>
            </a:r>
          </a:p>
          <a:p>
            <a:r>
              <a:rPr lang="en-US" sz="1800" dirty="0"/>
              <a:t>Non violent protests average participants: 575,000</a:t>
            </a:r>
          </a:p>
          <a:p>
            <a:pPr marL="0" indent="0">
              <a:buNone/>
            </a:pPr>
            <a:endParaRPr lang="en-US" sz="1800" dirty="0"/>
          </a:p>
          <a:p>
            <a:pPr marL="0" indent="0">
              <a:buNone/>
            </a:pPr>
            <a:r>
              <a:rPr lang="en-US" sz="1800" dirty="0"/>
              <a:t>The non violent protests attracted around 3 times as many participants as the average </a:t>
            </a:r>
          </a:p>
          <a:p>
            <a:pPr marL="0" indent="0">
              <a:buNone/>
            </a:pPr>
            <a:r>
              <a:rPr lang="en-US" sz="1800" dirty="0"/>
              <a:t>violent protest. </a:t>
            </a:r>
          </a:p>
          <a:p>
            <a:pPr marL="0" indent="0">
              <a:buNone/>
            </a:pPr>
            <a:endParaRPr lang="en-US" sz="1800" dirty="0"/>
          </a:p>
          <a:p>
            <a:r>
              <a:rPr lang="en-US" sz="1800" dirty="0"/>
              <a:t>From the top 25 largest protests </a:t>
            </a:r>
          </a:p>
          <a:p>
            <a:pPr lvl="1"/>
            <a:r>
              <a:rPr lang="en-US" sz="1800" dirty="0"/>
              <a:t>22 were nonviolent</a:t>
            </a:r>
          </a:p>
          <a:p>
            <a:pPr lvl="1"/>
            <a:r>
              <a:rPr lang="en-US" sz="1800" dirty="0"/>
              <a:t> 3 were violent </a:t>
            </a:r>
            <a:endParaRPr lang="en-US" dirty="0"/>
          </a:p>
          <a:p>
            <a:endParaRPr lang="en-US" dirty="0"/>
          </a:p>
          <a:p>
            <a:endParaRPr lang="en-US" dirty="0"/>
          </a:p>
        </p:txBody>
      </p:sp>
    </p:spTree>
    <p:extLst>
      <p:ext uri="{BB962C8B-B14F-4D97-AF65-F5344CB8AC3E}">
        <p14:creationId xmlns:p14="http://schemas.microsoft.com/office/powerpoint/2010/main" val="138780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endParaRPr lang="en-US" dirty="0"/>
          </a:p>
          <a:p>
            <a:r>
              <a:rPr lang="en-US" dirty="0"/>
              <a:t>Successful protest average use of violence: 0.38</a:t>
            </a:r>
          </a:p>
          <a:p>
            <a:pPr marL="0" indent="0">
              <a:buNone/>
            </a:pPr>
            <a:r>
              <a:rPr lang="en-US" dirty="0"/>
              <a:t>While total protests average use of violence: 0.81</a:t>
            </a:r>
          </a:p>
          <a:p>
            <a:pPr marL="0" indent="0">
              <a:buNone/>
            </a:pPr>
            <a:endParaRPr lang="en-US" dirty="0"/>
          </a:p>
          <a:p>
            <a:pPr marL="0" indent="0">
              <a:buNone/>
            </a:pPr>
            <a:endParaRPr lang="en-US" dirty="0"/>
          </a:p>
          <a:p>
            <a:pPr marL="0" indent="0">
              <a:buNone/>
            </a:pPr>
            <a:r>
              <a:rPr lang="en-US" u="sng" dirty="0"/>
              <a:t>Conclusion:</a:t>
            </a:r>
          </a:p>
          <a:p>
            <a:pPr marL="0" indent="0">
              <a:buNone/>
            </a:pPr>
            <a:r>
              <a:rPr lang="en-US" dirty="0"/>
              <a:t>- Successful protests use less violence.</a:t>
            </a:r>
          </a:p>
          <a:p>
            <a:pPr marL="0" indent="0">
              <a:buNone/>
            </a:pPr>
            <a:r>
              <a:rPr lang="en-US" dirty="0"/>
              <a:t>- Larger protests are more likely to be non violent.</a:t>
            </a:r>
          </a:p>
          <a:p>
            <a:pPr marL="0" indent="0">
              <a:buNone/>
            </a:pPr>
            <a:r>
              <a:rPr lang="en-US" dirty="0"/>
              <a:t>- For a protest to achieve its final goal, it better be non violent.</a:t>
            </a:r>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77019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questions:</a:t>
            </a:r>
          </a:p>
          <a:p>
            <a:pPr marL="0" indent="0">
              <a:buNone/>
            </a:pPr>
            <a:endParaRPr lang="en-US" sz="1800" dirty="0"/>
          </a:p>
          <a:p>
            <a:r>
              <a:rPr lang="en-US" dirty="0"/>
              <a:t>What is the difference between large protests and small ones</a:t>
            </a:r>
          </a:p>
          <a:p>
            <a:r>
              <a:rPr lang="en-US" dirty="0"/>
              <a:t>Are certain amount of participants is enough for a protest to achieve final goal</a:t>
            </a:r>
          </a:p>
          <a:p>
            <a:r>
              <a:rPr lang="en-US" dirty="0"/>
              <a:t>Is there a relationship between number of participants and success</a:t>
            </a:r>
          </a:p>
          <a:p>
            <a:r>
              <a:rPr lang="en-US" dirty="0"/>
              <a:t>Is it possible to compare protests with the George Floyd and BLM protests</a:t>
            </a:r>
          </a:p>
          <a:p>
            <a:endParaRPr lang="en-US" dirty="0"/>
          </a:p>
          <a:p>
            <a:endParaRPr lang="en-US" dirty="0"/>
          </a:p>
          <a:p>
            <a:endParaRPr lang="en-US" dirty="0"/>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6360480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202</TotalTime>
  <Words>893</Words>
  <Application>Microsoft Office PowerPoint</Application>
  <PresentationFormat>Widescreen</PresentationFormat>
  <Paragraphs>180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-apple-system</vt:lpstr>
      <vt:lpstr>Arial Black</vt:lpstr>
      <vt:lpstr>Franklin Gothic Book</vt:lpstr>
      <vt:lpstr>Crop</vt:lpstr>
      <vt:lpstr>What makes a successful protest?</vt:lpstr>
      <vt:lpstr>Table of contents</vt:lpstr>
      <vt:lpstr>The datasets</vt:lpstr>
      <vt:lpstr>Violent/Non-violent protests success</vt:lpstr>
      <vt:lpstr>Violent/Non-violent protests success</vt:lpstr>
      <vt:lpstr>Violent/Non-violent protests success</vt:lpstr>
      <vt:lpstr>Violent/Non-violent protests success</vt:lpstr>
      <vt:lpstr>Violent/Non-violent protests success</vt:lpstr>
      <vt:lpstr>Protests size and success</vt:lpstr>
      <vt:lpstr>Protests size and success</vt:lpstr>
      <vt:lpstr>Protests size and success</vt:lpstr>
      <vt:lpstr>Protests size and success</vt:lpstr>
      <vt:lpstr>Protests size and success</vt:lpstr>
      <vt:lpstr>Protests size and success</vt:lpstr>
      <vt:lpstr>Protest success predict</vt:lpstr>
      <vt:lpstr>Protest success predict</vt:lpstr>
      <vt:lpstr>Protest success predict</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successful protest?</dc:title>
  <dc:creator>Dima N</dc:creator>
  <cp:lastModifiedBy>Dima N</cp:lastModifiedBy>
  <cp:revision>24</cp:revision>
  <dcterms:created xsi:type="dcterms:W3CDTF">2020-07-15T23:51:15Z</dcterms:created>
  <dcterms:modified xsi:type="dcterms:W3CDTF">2020-07-16T11:04:47Z</dcterms:modified>
</cp:coreProperties>
</file>