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7"/>
  </p:notesMasterIdLst>
  <p:sldIdLst>
    <p:sldId id="256" r:id="rId2"/>
    <p:sldId id="1635" r:id="rId3"/>
    <p:sldId id="1641" r:id="rId4"/>
    <p:sldId id="1642" r:id="rId5"/>
    <p:sldId id="384" r:id="rId6"/>
    <p:sldId id="1643" r:id="rId7"/>
    <p:sldId id="1644" r:id="rId8"/>
    <p:sldId id="1538" r:id="rId9"/>
    <p:sldId id="1645" r:id="rId10"/>
    <p:sldId id="1646" r:id="rId11"/>
    <p:sldId id="1539" r:id="rId12"/>
    <p:sldId id="1540" r:id="rId13"/>
    <p:sldId id="1647" r:id="rId14"/>
    <p:sldId id="1501" r:id="rId15"/>
    <p:sldId id="1648" r:id="rId16"/>
    <p:sldId id="1495" r:id="rId17"/>
    <p:sldId id="1650" r:id="rId18"/>
    <p:sldId id="1649" r:id="rId19"/>
    <p:sldId id="1652" r:id="rId20"/>
    <p:sldId id="1500" r:id="rId21"/>
    <p:sldId id="1541" r:id="rId22"/>
    <p:sldId id="1651" r:id="rId23"/>
    <p:sldId id="1653" r:id="rId24"/>
    <p:sldId id="1542" r:id="rId25"/>
    <p:sldId id="1654" r:id="rId26"/>
    <p:sldId id="1655" r:id="rId27"/>
    <p:sldId id="1656" r:id="rId28"/>
    <p:sldId id="1602" r:id="rId29"/>
    <p:sldId id="1603" r:id="rId30"/>
    <p:sldId id="1657" r:id="rId31"/>
    <p:sldId id="1595" r:id="rId32"/>
    <p:sldId id="1658" r:id="rId33"/>
    <p:sldId id="1659" r:id="rId34"/>
    <p:sldId id="1596" r:id="rId35"/>
    <p:sldId id="1660" r:id="rId36"/>
    <p:sldId id="1588" r:id="rId37"/>
    <p:sldId id="1589" r:id="rId38"/>
    <p:sldId id="1661" r:id="rId39"/>
    <p:sldId id="1662" r:id="rId40"/>
    <p:sldId id="1663" r:id="rId41"/>
    <p:sldId id="1544" r:id="rId42"/>
    <p:sldId id="1665" r:id="rId43"/>
    <p:sldId id="1664" r:id="rId44"/>
    <p:sldId id="1666" r:id="rId45"/>
    <p:sldId id="1543" r:id="rId46"/>
    <p:sldId id="1668" r:id="rId47"/>
    <p:sldId id="1667" r:id="rId48"/>
    <p:sldId id="1545" r:id="rId49"/>
    <p:sldId id="1808" r:id="rId50"/>
    <p:sldId id="1669" r:id="rId51"/>
    <p:sldId id="1673" r:id="rId52"/>
    <p:sldId id="1548" r:id="rId53"/>
    <p:sldId id="1670" r:id="rId54"/>
    <p:sldId id="1671" r:id="rId55"/>
    <p:sldId id="1675" r:id="rId56"/>
    <p:sldId id="1547" r:id="rId57"/>
    <p:sldId id="1677" r:id="rId58"/>
    <p:sldId id="1678" r:id="rId59"/>
    <p:sldId id="1679" r:id="rId60"/>
    <p:sldId id="1680" r:id="rId61"/>
    <p:sldId id="1676" r:id="rId62"/>
    <p:sldId id="1681" r:id="rId63"/>
    <p:sldId id="1546" r:id="rId64"/>
    <p:sldId id="1549" r:id="rId65"/>
    <p:sldId id="1682" r:id="rId66"/>
    <p:sldId id="1684" r:id="rId67"/>
    <p:sldId id="1685" r:id="rId68"/>
    <p:sldId id="1686" r:id="rId69"/>
    <p:sldId id="1687" r:id="rId70"/>
    <p:sldId id="1688" r:id="rId71"/>
    <p:sldId id="1690" r:id="rId72"/>
    <p:sldId id="1567" r:id="rId73"/>
    <p:sldId id="1683" r:id="rId74"/>
    <p:sldId id="1691" r:id="rId75"/>
    <p:sldId id="1551" r:id="rId76"/>
    <p:sldId id="1689" r:id="rId77"/>
    <p:sldId id="1692" r:id="rId78"/>
    <p:sldId id="1694" r:id="rId79"/>
    <p:sldId id="1693" r:id="rId80"/>
    <p:sldId id="1695" r:id="rId81"/>
    <p:sldId id="1696" r:id="rId82"/>
    <p:sldId id="1697" r:id="rId83"/>
    <p:sldId id="1698" r:id="rId84"/>
    <p:sldId id="1552" r:id="rId85"/>
    <p:sldId id="1553" r:id="rId86"/>
    <p:sldId id="1554" r:id="rId87"/>
    <p:sldId id="1555" r:id="rId88"/>
    <p:sldId id="1701" r:id="rId89"/>
    <p:sldId id="1702" r:id="rId90"/>
    <p:sldId id="1699" r:id="rId91"/>
    <p:sldId id="1556" r:id="rId92"/>
    <p:sldId id="1703" r:id="rId93"/>
    <p:sldId id="1700" r:id="rId94"/>
    <p:sldId id="1705" r:id="rId95"/>
    <p:sldId id="1704" r:id="rId96"/>
    <p:sldId id="1557" r:id="rId97"/>
    <p:sldId id="1706" r:id="rId98"/>
    <p:sldId id="1499" r:id="rId99"/>
    <p:sldId id="1707" r:id="rId100"/>
    <p:sldId id="1709" r:id="rId101"/>
    <p:sldId id="1558" r:id="rId102"/>
    <p:sldId id="1708" r:id="rId103"/>
    <p:sldId id="1710" r:id="rId104"/>
    <p:sldId id="1498" r:id="rId105"/>
    <p:sldId id="1711" r:id="rId106"/>
    <p:sldId id="1505" r:id="rId107"/>
    <p:sldId id="1506" r:id="rId108"/>
    <p:sldId id="1712" r:id="rId109"/>
    <p:sldId id="1507" r:id="rId110"/>
    <p:sldId id="1713" r:id="rId111"/>
    <p:sldId id="1508" r:id="rId112"/>
    <p:sldId id="1714" r:id="rId113"/>
    <p:sldId id="1509" r:id="rId114"/>
    <p:sldId id="1715" r:id="rId115"/>
    <p:sldId id="1716" r:id="rId116"/>
    <p:sldId id="1510" r:id="rId117"/>
    <p:sldId id="1717" r:id="rId118"/>
    <p:sldId id="1559" r:id="rId119"/>
    <p:sldId id="1722" r:id="rId120"/>
    <p:sldId id="1810" r:id="rId121"/>
    <p:sldId id="1560" r:id="rId122"/>
    <p:sldId id="1561" r:id="rId123"/>
    <p:sldId id="1562" r:id="rId124"/>
    <p:sldId id="1739" r:id="rId125"/>
    <p:sldId id="1511" r:id="rId126"/>
    <p:sldId id="1740" r:id="rId127"/>
    <p:sldId id="1512" r:id="rId128"/>
    <p:sldId id="1741" r:id="rId129"/>
    <p:sldId id="1718" r:id="rId130"/>
    <p:sldId id="1513" r:id="rId131"/>
    <p:sldId id="1514" r:id="rId132"/>
    <p:sldId id="1516" r:id="rId133"/>
    <p:sldId id="1720" r:id="rId134"/>
    <p:sldId id="1719" r:id="rId135"/>
    <p:sldId id="1811" r:id="rId136"/>
    <p:sldId id="1522" r:id="rId137"/>
    <p:sldId id="1721" r:id="rId138"/>
    <p:sldId id="1565" r:id="rId139"/>
    <p:sldId id="1724" r:id="rId140"/>
    <p:sldId id="1727" r:id="rId141"/>
    <p:sldId id="1725" r:id="rId142"/>
    <p:sldId id="1728" r:id="rId143"/>
    <p:sldId id="1730" r:id="rId144"/>
    <p:sldId id="1731" r:id="rId145"/>
    <p:sldId id="1726" r:id="rId146"/>
    <p:sldId id="1732" r:id="rId147"/>
    <p:sldId id="1733" r:id="rId148"/>
    <p:sldId id="1812" r:id="rId149"/>
    <p:sldId id="1735" r:id="rId150"/>
    <p:sldId id="1745" r:id="rId151"/>
    <p:sldId id="1746" r:id="rId152"/>
    <p:sldId id="1742" r:id="rId153"/>
    <p:sldId id="1723" r:id="rId154"/>
    <p:sldId id="1734" r:id="rId155"/>
    <p:sldId id="1747" r:id="rId156"/>
    <p:sldId id="1566" r:id="rId157"/>
    <p:sldId id="1568" r:id="rId158"/>
    <p:sldId id="1762" r:id="rId159"/>
    <p:sldId id="1749" r:id="rId160"/>
    <p:sldId id="1748" r:id="rId161"/>
    <p:sldId id="1750" r:id="rId162"/>
    <p:sldId id="1751" r:id="rId163"/>
    <p:sldId id="1752" r:id="rId164"/>
    <p:sldId id="1753" r:id="rId165"/>
    <p:sldId id="1754" r:id="rId166"/>
    <p:sldId id="1755" r:id="rId167"/>
    <p:sldId id="1756" r:id="rId168"/>
    <p:sldId id="1757" r:id="rId169"/>
    <p:sldId id="1758" r:id="rId170"/>
    <p:sldId id="1759" r:id="rId171"/>
    <p:sldId id="1760" r:id="rId172"/>
    <p:sldId id="1761" r:id="rId173"/>
    <p:sldId id="1736" r:id="rId174"/>
    <p:sldId id="1569" r:id="rId175"/>
    <p:sldId id="1737" r:id="rId176"/>
    <p:sldId id="1738" r:id="rId177"/>
    <p:sldId id="1743" r:id="rId178"/>
    <p:sldId id="1570" r:id="rId179"/>
    <p:sldId id="1571" r:id="rId180"/>
    <p:sldId id="1572" r:id="rId181"/>
    <p:sldId id="1573" r:id="rId182"/>
    <p:sldId id="1574" r:id="rId183"/>
    <p:sldId id="1744" r:id="rId184"/>
    <p:sldId id="1764" r:id="rId185"/>
    <p:sldId id="1604" r:id="rId186"/>
    <p:sldId id="1619" r:id="rId187"/>
    <p:sldId id="1620" r:id="rId188"/>
    <p:sldId id="1765" r:id="rId189"/>
    <p:sldId id="1766" r:id="rId190"/>
    <p:sldId id="1607" r:id="rId191"/>
    <p:sldId id="1767" r:id="rId192"/>
    <p:sldId id="1609" r:id="rId193"/>
    <p:sldId id="1610" r:id="rId194"/>
    <p:sldId id="1611" r:id="rId195"/>
    <p:sldId id="1768" r:id="rId196"/>
    <p:sldId id="1769" r:id="rId197"/>
    <p:sldId id="1770" r:id="rId198"/>
    <p:sldId id="1612" r:id="rId199"/>
    <p:sldId id="1613" r:id="rId200"/>
    <p:sldId id="1614" r:id="rId201"/>
    <p:sldId id="1771" r:id="rId202"/>
    <p:sldId id="1772" r:id="rId203"/>
    <p:sldId id="1773" r:id="rId204"/>
    <p:sldId id="1774" r:id="rId205"/>
    <p:sldId id="1775" r:id="rId206"/>
    <p:sldId id="1776" r:id="rId207"/>
    <p:sldId id="1777" r:id="rId208"/>
    <p:sldId id="1778" r:id="rId209"/>
    <p:sldId id="1779" r:id="rId210"/>
    <p:sldId id="1780" r:id="rId211"/>
    <p:sldId id="1781" r:id="rId212"/>
    <p:sldId id="1782" r:id="rId213"/>
    <p:sldId id="1783" r:id="rId214"/>
    <p:sldId id="1784" r:id="rId215"/>
    <p:sldId id="1615" r:id="rId216"/>
    <p:sldId id="1785" r:id="rId217"/>
    <p:sldId id="1786" r:id="rId218"/>
    <p:sldId id="1787" r:id="rId219"/>
    <p:sldId id="1788" r:id="rId220"/>
    <p:sldId id="1789" r:id="rId221"/>
    <p:sldId id="1790" r:id="rId222"/>
    <p:sldId id="1791" r:id="rId223"/>
    <p:sldId id="1792" r:id="rId224"/>
    <p:sldId id="1793" r:id="rId225"/>
    <p:sldId id="1616" r:id="rId226"/>
    <p:sldId id="1617" r:id="rId227"/>
    <p:sldId id="1794" r:id="rId228"/>
    <p:sldId id="1802" r:id="rId229"/>
    <p:sldId id="1797" r:id="rId230"/>
    <p:sldId id="1798" r:id="rId231"/>
    <p:sldId id="1799" r:id="rId232"/>
    <p:sldId id="1800" r:id="rId233"/>
    <p:sldId id="1801" r:id="rId234"/>
    <p:sldId id="1803" r:id="rId235"/>
    <p:sldId id="1804" r:id="rId236"/>
    <p:sldId id="1805" r:id="rId237"/>
    <p:sldId id="1806" r:id="rId238"/>
    <p:sldId id="1618" r:id="rId239"/>
    <p:sldId id="1608" r:id="rId240"/>
    <p:sldId id="1795" r:id="rId241"/>
    <p:sldId id="1796" r:id="rId242"/>
    <p:sldId id="1606" r:id="rId243"/>
    <p:sldId id="1807" r:id="rId244"/>
    <p:sldId id="1763" r:id="rId245"/>
    <p:sldId id="1524" r:id="rId246"/>
    <p:sldId id="1529" r:id="rId247"/>
    <p:sldId id="1525" r:id="rId248"/>
    <p:sldId id="1526" r:id="rId249"/>
    <p:sldId id="1575" r:id="rId250"/>
    <p:sldId id="1578" r:id="rId251"/>
    <p:sldId id="1579" r:id="rId252"/>
    <p:sldId id="1580" r:id="rId253"/>
    <p:sldId id="1581" r:id="rId254"/>
    <p:sldId id="1577" r:id="rId255"/>
    <p:sldId id="1623" r:id="rId256"/>
    <p:sldId id="1622" r:id="rId257"/>
    <p:sldId id="1624" r:id="rId258"/>
    <p:sldId id="1625" r:id="rId259"/>
    <p:sldId id="1626" r:id="rId260"/>
    <p:sldId id="1627" r:id="rId261"/>
    <p:sldId id="1628" r:id="rId262"/>
    <p:sldId id="1629" r:id="rId263"/>
    <p:sldId id="1630" r:id="rId264"/>
    <p:sldId id="1631" r:id="rId265"/>
    <p:sldId id="1632" r:id="rId266"/>
    <p:sldId id="1633" r:id="rId267"/>
    <p:sldId id="1634" r:id="rId268"/>
    <p:sldId id="1532" r:id="rId269"/>
    <p:sldId id="1583" r:id="rId270"/>
    <p:sldId id="1582" r:id="rId271"/>
    <p:sldId id="1584" r:id="rId272"/>
    <p:sldId id="1586" r:id="rId273"/>
    <p:sldId id="1585" r:id="rId274"/>
    <p:sldId id="1621" r:id="rId275"/>
    <p:sldId id="1537" r:id="rId2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3173" autoAdjust="0"/>
  </p:normalViewPr>
  <p:slideViewPr>
    <p:cSldViewPr>
      <p:cViewPr varScale="1">
        <p:scale>
          <a:sx n="67" d="100"/>
          <a:sy n="67" d="100"/>
        </p:scale>
        <p:origin x="1470" y="48"/>
      </p:cViewPr>
      <p:guideLst>
        <p:guide orient="horz" pos="2160"/>
        <p:guide pos="2880"/>
      </p:guideLst>
    </p:cSldViewPr>
  </p:slideViewPr>
  <p:outlineViewPr>
    <p:cViewPr>
      <p:scale>
        <a:sx n="33" d="100"/>
        <a:sy n="33" d="100"/>
      </p:scale>
      <p:origin x="0" y="474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4B6060-1C1A-4585-A193-8497451D44C3}" type="datetimeFigureOut">
              <a:rPr lang="en-US" smtClean="0"/>
              <a:pPr/>
              <a:t>2/12/2018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45409-BE8F-4E8F-AD22-6674E60969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a:t>
            </a:fld>
            <a:endParaRPr lang="en-IN"/>
          </a:p>
        </p:txBody>
      </p:sp>
    </p:spTree>
    <p:extLst>
      <p:ext uri="{BB962C8B-B14F-4D97-AF65-F5344CB8AC3E}">
        <p14:creationId xmlns:p14="http://schemas.microsoft.com/office/powerpoint/2010/main" val="154513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now that you’ve heard what neurons do, can you tell me what c1 and c2 are on this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This is a problem based on the math of the previous slide.  Ask the students to compute the outputs c1 and c2 given the inputs f1 and f2.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what a neural network does by doing what it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ample time for digesting.  Return to previous slides and explain if you see puzzled looks.</a:t>
            </a:r>
            <a:endParaRPr lang="en-IN" sz="1200" kern="1200" dirty="0">
              <a:solidFill>
                <a:schemeClr val="tx1"/>
              </a:solidFill>
              <a:effectLst/>
              <a:latin typeface="+mn-lt"/>
              <a:ea typeface="+mn-ea"/>
              <a:cs typeface="+mn-cs"/>
            </a:endParaRPr>
          </a:p>
          <a:p>
            <a:endParaRPr lang="en-US" dirty="0"/>
          </a:p>
          <a:p>
            <a:r>
              <a:rPr lang="en-US" dirty="0"/>
              <a:t>Walk through the solution =&gt; c1 is equal to W11 into f1 plus W12 into f2 plus 1 into b1, which 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a:t>
            </a:fld>
            <a:endParaRPr lang="en-IN"/>
          </a:p>
        </p:txBody>
      </p:sp>
    </p:spTree>
    <p:extLst>
      <p:ext uri="{BB962C8B-B14F-4D97-AF65-F5344CB8AC3E}">
        <p14:creationId xmlns:p14="http://schemas.microsoft.com/office/powerpoint/2010/main" val="32651768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not explained how we solved d(</a:t>
            </a:r>
            <a:r>
              <a:rPr lang="en-US" dirty="0" err="1"/>
              <a:t>softmax</a:t>
            </a:r>
            <a:r>
              <a:rPr lang="en-US" dirty="0"/>
              <a:t>(c))/d(c).  The derivation is available at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151</a:t>
            </a:fld>
            <a:endParaRPr lang="en-IN"/>
          </a:p>
        </p:txBody>
      </p:sp>
    </p:spTree>
    <p:extLst>
      <p:ext uri="{BB962C8B-B14F-4D97-AF65-F5344CB8AC3E}">
        <p14:creationId xmlns:p14="http://schemas.microsoft.com/office/powerpoint/2010/main" val="346372859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Derivation explained in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152</a:t>
            </a:fld>
            <a:endParaRPr lang="en-IN"/>
          </a:p>
        </p:txBody>
      </p:sp>
    </p:spTree>
    <p:extLst>
      <p:ext uri="{BB962C8B-B14F-4D97-AF65-F5344CB8AC3E}">
        <p14:creationId xmlns:p14="http://schemas.microsoft.com/office/powerpoint/2010/main" val="14541505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153</a:t>
            </a:fld>
            <a:endParaRPr lang="en-IN"/>
          </a:p>
        </p:txBody>
      </p:sp>
    </p:spTree>
    <p:extLst>
      <p:ext uri="{BB962C8B-B14F-4D97-AF65-F5344CB8AC3E}">
        <p14:creationId xmlns:p14="http://schemas.microsoft.com/office/powerpoint/2010/main" val="6540513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154</a:t>
            </a:fld>
            <a:endParaRPr lang="en-IN"/>
          </a:p>
        </p:txBody>
      </p:sp>
    </p:spTree>
    <p:extLst>
      <p:ext uri="{BB962C8B-B14F-4D97-AF65-F5344CB8AC3E}">
        <p14:creationId xmlns:p14="http://schemas.microsoft.com/office/powerpoint/2010/main" val="19077077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155</a:t>
            </a:fld>
            <a:endParaRPr lang="en-IN"/>
          </a:p>
        </p:txBody>
      </p:sp>
    </p:spTree>
    <p:extLst>
      <p:ext uri="{BB962C8B-B14F-4D97-AF65-F5344CB8AC3E}">
        <p14:creationId xmlns:p14="http://schemas.microsoft.com/office/powerpoint/2010/main" val="120761917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156</a:t>
            </a:fld>
            <a:endParaRPr lang="en-IN"/>
          </a:p>
        </p:txBody>
      </p:sp>
    </p:spTree>
    <p:extLst>
      <p:ext uri="{BB962C8B-B14F-4D97-AF65-F5344CB8AC3E}">
        <p14:creationId xmlns:p14="http://schemas.microsoft.com/office/powerpoint/2010/main" val="171493214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157</a:t>
            </a:fld>
            <a:endParaRPr lang="en-IN"/>
          </a:p>
        </p:txBody>
      </p:sp>
    </p:spTree>
    <p:extLst>
      <p:ext uri="{BB962C8B-B14F-4D97-AF65-F5344CB8AC3E}">
        <p14:creationId xmlns:p14="http://schemas.microsoft.com/office/powerpoint/2010/main" val="37443670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158</a:t>
            </a:fld>
            <a:endParaRPr lang="en-IN"/>
          </a:p>
        </p:txBody>
      </p:sp>
    </p:spTree>
    <p:extLst>
      <p:ext uri="{BB962C8B-B14F-4D97-AF65-F5344CB8AC3E}">
        <p14:creationId xmlns:p14="http://schemas.microsoft.com/office/powerpoint/2010/main" val="234507436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159</a:t>
            </a:fld>
            <a:endParaRPr lang="en-IN"/>
          </a:p>
        </p:txBody>
      </p:sp>
    </p:spTree>
    <p:extLst>
      <p:ext uri="{BB962C8B-B14F-4D97-AF65-F5344CB8AC3E}">
        <p14:creationId xmlns:p14="http://schemas.microsoft.com/office/powerpoint/2010/main" val="38062096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160</a:t>
            </a:fld>
            <a:endParaRPr lang="en-IN"/>
          </a:p>
        </p:txBody>
      </p:sp>
    </p:spTree>
    <p:extLst>
      <p:ext uri="{BB962C8B-B14F-4D97-AF65-F5344CB8AC3E}">
        <p14:creationId xmlns:p14="http://schemas.microsoft.com/office/powerpoint/2010/main" val="2257923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solution.</a:t>
            </a:r>
          </a:p>
          <a:p>
            <a:endParaRPr lang="en-US" dirty="0"/>
          </a:p>
          <a:p>
            <a:r>
              <a:rPr lang="en-US" sz="1200" kern="1200" dirty="0">
                <a:solidFill>
                  <a:schemeClr val="tx1"/>
                </a:solidFill>
                <a:effectLst/>
                <a:latin typeface="+mn-lt"/>
                <a:ea typeface="+mn-ea"/>
                <a:cs typeface="+mn-cs"/>
              </a:rPr>
              <a:t>Teacher:  This slide is the answer to the problem set in the previous slide.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Make them say it out loud.</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a:t>
            </a:fld>
            <a:endParaRPr lang="en-IN"/>
          </a:p>
        </p:txBody>
      </p:sp>
    </p:spTree>
    <p:extLst>
      <p:ext uri="{BB962C8B-B14F-4D97-AF65-F5344CB8AC3E}">
        <p14:creationId xmlns:p14="http://schemas.microsoft.com/office/powerpoint/2010/main" val="253193843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161</a:t>
            </a:fld>
            <a:endParaRPr lang="en-IN"/>
          </a:p>
        </p:txBody>
      </p:sp>
    </p:spTree>
    <p:extLst>
      <p:ext uri="{BB962C8B-B14F-4D97-AF65-F5344CB8AC3E}">
        <p14:creationId xmlns:p14="http://schemas.microsoft.com/office/powerpoint/2010/main" val="75320600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162</a:t>
            </a:fld>
            <a:endParaRPr lang="en-IN"/>
          </a:p>
        </p:txBody>
      </p:sp>
    </p:spTree>
    <p:extLst>
      <p:ext uri="{BB962C8B-B14F-4D97-AF65-F5344CB8AC3E}">
        <p14:creationId xmlns:p14="http://schemas.microsoft.com/office/powerpoint/2010/main" val="104038679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163</a:t>
            </a:fld>
            <a:endParaRPr lang="en-IN"/>
          </a:p>
        </p:txBody>
      </p:sp>
    </p:spTree>
    <p:extLst>
      <p:ext uri="{BB962C8B-B14F-4D97-AF65-F5344CB8AC3E}">
        <p14:creationId xmlns:p14="http://schemas.microsoft.com/office/powerpoint/2010/main" val="20043305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164</a:t>
            </a:fld>
            <a:endParaRPr lang="en-IN"/>
          </a:p>
        </p:txBody>
      </p:sp>
    </p:spTree>
    <p:extLst>
      <p:ext uri="{BB962C8B-B14F-4D97-AF65-F5344CB8AC3E}">
        <p14:creationId xmlns:p14="http://schemas.microsoft.com/office/powerpoint/2010/main" val="221661301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165</a:t>
            </a:fld>
            <a:endParaRPr lang="en-IN"/>
          </a:p>
        </p:txBody>
      </p:sp>
    </p:spTree>
    <p:extLst>
      <p:ext uri="{BB962C8B-B14F-4D97-AF65-F5344CB8AC3E}">
        <p14:creationId xmlns:p14="http://schemas.microsoft.com/office/powerpoint/2010/main" val="42124177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166</a:t>
            </a:fld>
            <a:endParaRPr lang="en-IN"/>
          </a:p>
        </p:txBody>
      </p:sp>
    </p:spTree>
    <p:extLst>
      <p:ext uri="{BB962C8B-B14F-4D97-AF65-F5344CB8AC3E}">
        <p14:creationId xmlns:p14="http://schemas.microsoft.com/office/powerpoint/2010/main" val="42173954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167</a:t>
            </a:fld>
            <a:endParaRPr lang="en-IN"/>
          </a:p>
        </p:txBody>
      </p:sp>
    </p:spTree>
    <p:extLst>
      <p:ext uri="{BB962C8B-B14F-4D97-AF65-F5344CB8AC3E}">
        <p14:creationId xmlns:p14="http://schemas.microsoft.com/office/powerpoint/2010/main" val="35772667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168</a:t>
            </a:fld>
            <a:endParaRPr lang="en-IN"/>
          </a:p>
        </p:txBody>
      </p:sp>
    </p:spTree>
    <p:extLst>
      <p:ext uri="{BB962C8B-B14F-4D97-AF65-F5344CB8AC3E}">
        <p14:creationId xmlns:p14="http://schemas.microsoft.com/office/powerpoint/2010/main" val="45814588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169</a:t>
            </a:fld>
            <a:endParaRPr lang="en-IN"/>
          </a:p>
        </p:txBody>
      </p:sp>
    </p:spTree>
    <p:extLst>
      <p:ext uri="{BB962C8B-B14F-4D97-AF65-F5344CB8AC3E}">
        <p14:creationId xmlns:p14="http://schemas.microsoft.com/office/powerpoint/2010/main" val="346667271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170</a:t>
            </a:fld>
            <a:endParaRPr lang="en-IN"/>
          </a:p>
        </p:txBody>
      </p:sp>
    </p:spTree>
    <p:extLst>
      <p:ext uri="{BB962C8B-B14F-4D97-AF65-F5344CB8AC3E}">
        <p14:creationId xmlns:p14="http://schemas.microsoft.com/office/powerpoint/2010/main" val="2020219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a:t>
            </a:fld>
            <a:endParaRPr lang="en-IN"/>
          </a:p>
        </p:txBody>
      </p:sp>
    </p:spTree>
    <p:extLst>
      <p:ext uri="{BB962C8B-B14F-4D97-AF65-F5344CB8AC3E}">
        <p14:creationId xmlns:p14="http://schemas.microsoft.com/office/powerpoint/2010/main" val="36388760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171</a:t>
            </a:fld>
            <a:endParaRPr lang="en-IN"/>
          </a:p>
        </p:txBody>
      </p:sp>
    </p:spTree>
    <p:extLst>
      <p:ext uri="{BB962C8B-B14F-4D97-AF65-F5344CB8AC3E}">
        <p14:creationId xmlns:p14="http://schemas.microsoft.com/office/powerpoint/2010/main" val="107709188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172</a:t>
            </a:fld>
            <a:endParaRPr lang="en-IN"/>
          </a:p>
        </p:txBody>
      </p:sp>
    </p:spTree>
    <p:extLst>
      <p:ext uri="{BB962C8B-B14F-4D97-AF65-F5344CB8AC3E}">
        <p14:creationId xmlns:p14="http://schemas.microsoft.com/office/powerpoint/2010/main" val="143052144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173</a:t>
            </a:fld>
            <a:endParaRPr lang="en-IN"/>
          </a:p>
        </p:txBody>
      </p:sp>
    </p:spTree>
    <p:extLst>
      <p:ext uri="{BB962C8B-B14F-4D97-AF65-F5344CB8AC3E}">
        <p14:creationId xmlns:p14="http://schemas.microsoft.com/office/powerpoint/2010/main" val="135354559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Exercises 710 through 730 cover backprop over a single layer</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174</a:t>
            </a:fld>
            <a:endParaRPr lang="en-IN"/>
          </a:p>
        </p:txBody>
      </p:sp>
    </p:spTree>
    <p:extLst>
      <p:ext uri="{BB962C8B-B14F-4D97-AF65-F5344CB8AC3E}">
        <p14:creationId xmlns:p14="http://schemas.microsoft.com/office/powerpoint/2010/main" val="22029691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explains how we got this chain</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175</a:t>
            </a:fld>
            <a:endParaRPr lang="en-IN"/>
          </a:p>
        </p:txBody>
      </p:sp>
    </p:spTree>
    <p:extLst>
      <p:ext uri="{BB962C8B-B14F-4D97-AF65-F5344CB8AC3E}">
        <p14:creationId xmlns:p14="http://schemas.microsoft.com/office/powerpoint/2010/main" val="15468226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that the chain comes from the nesting of the differentiable operations (functions) used in the computation of the loss from the parameter.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176</a:t>
            </a:fld>
            <a:endParaRPr lang="en-IN"/>
          </a:p>
        </p:txBody>
      </p:sp>
    </p:spTree>
    <p:extLst>
      <p:ext uri="{BB962C8B-B14F-4D97-AF65-F5344CB8AC3E}">
        <p14:creationId xmlns:p14="http://schemas.microsoft.com/office/powerpoint/2010/main" val="314383906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works out d(loss)/dh</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177</a:t>
            </a:fld>
            <a:endParaRPr lang="en-IN"/>
          </a:p>
        </p:txBody>
      </p:sp>
    </p:spTree>
    <p:extLst>
      <p:ext uri="{BB962C8B-B14F-4D97-AF65-F5344CB8AC3E}">
        <p14:creationId xmlns:p14="http://schemas.microsoft.com/office/powerpoint/2010/main" val="37874432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178</a:t>
            </a:fld>
            <a:endParaRPr lang="en-IN"/>
          </a:p>
        </p:txBody>
      </p:sp>
    </p:spTree>
    <p:extLst>
      <p:ext uri="{BB962C8B-B14F-4D97-AF65-F5344CB8AC3E}">
        <p14:creationId xmlns:p14="http://schemas.microsoft.com/office/powerpoint/2010/main" val="246627289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179</a:t>
            </a:fld>
            <a:endParaRPr lang="en-IN"/>
          </a:p>
        </p:txBody>
      </p:sp>
    </p:spTree>
    <p:extLst>
      <p:ext uri="{BB962C8B-B14F-4D97-AF65-F5344CB8AC3E}">
        <p14:creationId xmlns:p14="http://schemas.microsoft.com/office/powerpoint/2010/main" val="207465272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180</a:t>
            </a:fld>
            <a:endParaRPr lang="en-IN"/>
          </a:p>
        </p:txBody>
      </p:sp>
    </p:spTree>
    <p:extLst>
      <p:ext uri="{BB962C8B-B14F-4D97-AF65-F5344CB8AC3E}">
        <p14:creationId xmlns:p14="http://schemas.microsoft.com/office/powerpoint/2010/main" val="587705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equations we just went over when written down look like this.</a:t>
            </a:r>
          </a:p>
          <a:p>
            <a:endParaRPr lang="en-US" dirty="0"/>
          </a:p>
          <a:p>
            <a:r>
              <a:rPr lang="en-US" dirty="0"/>
              <a:t>These are linear equations.  What does that mean?  They define lines in n-dimensional space where n is the number of inputs + 1.  For example, y = mx + c is the equation of a line in 2 dimensions (here, there is only one input =&gt; x).</a:t>
            </a:r>
          </a:p>
          <a:p>
            <a:endParaRPr lang="en-US" dirty="0"/>
          </a:p>
          <a:p>
            <a:r>
              <a:rPr lang="en-US" dirty="0"/>
              <a:t>So, what such neural networks do, is learn a function which is a line in hyperspace.</a:t>
            </a:r>
          </a:p>
          <a:p>
            <a:endParaRPr lang="en-US" dirty="0"/>
          </a:p>
          <a:p>
            <a:r>
              <a:rPr lang="en-US" dirty="0"/>
              <a:t>Teacher:  </a:t>
            </a:r>
            <a:r>
              <a:rPr lang="en-US" sz="1200" kern="1200" dirty="0">
                <a:solidFill>
                  <a:schemeClr val="tx1"/>
                </a:solidFill>
                <a:effectLst/>
                <a:latin typeface="+mn-lt"/>
                <a:ea typeface="+mn-ea"/>
                <a:cs typeface="+mn-cs"/>
              </a:rPr>
              <a:t>Show them the equations.  Since they’ve already used the equation, it shouldn’t look too scary.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Explain that each of these equations represents a line (or hyperplane) in n-dimensional space.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Hopefully they start seeing matrices in their heads &amp; aren’t too scared to see matrices 2 slides later.</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a:t>
            </a:fld>
            <a:endParaRPr lang="en-IN"/>
          </a:p>
        </p:txBody>
      </p:sp>
    </p:spTree>
    <p:extLst>
      <p:ext uri="{BB962C8B-B14F-4D97-AF65-F5344CB8AC3E}">
        <p14:creationId xmlns:p14="http://schemas.microsoft.com/office/powerpoint/2010/main" val="193753311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181</a:t>
            </a:fld>
            <a:endParaRPr lang="en-IN"/>
          </a:p>
        </p:txBody>
      </p:sp>
    </p:spTree>
    <p:extLst>
      <p:ext uri="{BB962C8B-B14F-4D97-AF65-F5344CB8AC3E}">
        <p14:creationId xmlns:p14="http://schemas.microsoft.com/office/powerpoint/2010/main" val="328965196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t>
            </a:r>
            <a:r>
              <a:rPr lang="en-US" dirty="0" err="1"/>
              <a:t>pytorch</a:t>
            </a:r>
            <a:r>
              <a:rPr lang="en-US" dirty="0"/>
              <a:t> exercises for this part. Exercises 740 and 750 cover backprop over two layers.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182</a:t>
            </a:fld>
            <a:endParaRPr lang="en-IN"/>
          </a:p>
        </p:txBody>
      </p:sp>
    </p:spTree>
    <p:extLst>
      <p:ext uri="{BB962C8B-B14F-4D97-AF65-F5344CB8AC3E}">
        <p14:creationId xmlns:p14="http://schemas.microsoft.com/office/powerpoint/2010/main" val="20127073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183</a:t>
            </a:fld>
            <a:endParaRPr lang="en-IN"/>
          </a:p>
        </p:txBody>
      </p:sp>
    </p:spTree>
    <p:extLst>
      <p:ext uri="{BB962C8B-B14F-4D97-AF65-F5344CB8AC3E}">
        <p14:creationId xmlns:p14="http://schemas.microsoft.com/office/powerpoint/2010/main" val="13605100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Exercise 810 downloads the MNIST dataset.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184</a:t>
            </a:fld>
            <a:endParaRPr lang="en-IN"/>
          </a:p>
        </p:txBody>
      </p:sp>
    </p:spTree>
    <p:extLst>
      <p:ext uri="{BB962C8B-B14F-4D97-AF65-F5344CB8AC3E}">
        <p14:creationId xmlns:p14="http://schemas.microsoft.com/office/powerpoint/2010/main" val="322673447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exercises on MNIST image classification using single and multi layer neural networks.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187</a:t>
            </a:fld>
            <a:endParaRPr lang="en-IN"/>
          </a:p>
        </p:txBody>
      </p:sp>
    </p:spTree>
    <p:extLst>
      <p:ext uri="{BB962C8B-B14F-4D97-AF65-F5344CB8AC3E}">
        <p14:creationId xmlns:p14="http://schemas.microsoft.com/office/powerpoint/2010/main" val="320143721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188</a:t>
            </a:fld>
            <a:endParaRPr lang="en-IN"/>
          </a:p>
        </p:txBody>
      </p:sp>
    </p:spTree>
    <p:extLst>
      <p:ext uri="{BB962C8B-B14F-4D97-AF65-F5344CB8AC3E}">
        <p14:creationId xmlns:p14="http://schemas.microsoft.com/office/powerpoint/2010/main" val="341623923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189</a:t>
            </a:fld>
            <a:endParaRPr lang="en-IN"/>
          </a:p>
        </p:txBody>
      </p:sp>
    </p:spTree>
    <p:extLst>
      <p:ext uri="{BB962C8B-B14F-4D97-AF65-F5344CB8AC3E}">
        <p14:creationId xmlns:p14="http://schemas.microsoft.com/office/powerpoint/2010/main" val="367200250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191</a:t>
            </a:fld>
            <a:endParaRPr lang="en-IN"/>
          </a:p>
        </p:txBody>
      </p:sp>
    </p:spTree>
    <p:extLst>
      <p:ext uri="{BB962C8B-B14F-4D97-AF65-F5344CB8AC3E}">
        <p14:creationId xmlns:p14="http://schemas.microsoft.com/office/powerpoint/2010/main" val="12981322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224</a:t>
            </a:fld>
            <a:endParaRPr lang="en-IN"/>
          </a:p>
        </p:txBody>
      </p:sp>
    </p:spTree>
    <p:extLst>
      <p:ext uri="{BB962C8B-B14F-4D97-AF65-F5344CB8AC3E}">
        <p14:creationId xmlns:p14="http://schemas.microsoft.com/office/powerpoint/2010/main" val="106673571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4  </a:t>
            </a:r>
            <a:r>
              <a:rPr lang="en-US" b="0" dirty="0"/>
              <a:t>and</a:t>
            </a:r>
            <a:r>
              <a:rPr lang="en-US" b="1" dirty="0"/>
              <a:t>  c</a:t>
            </a:r>
            <a:r>
              <a:rPr lang="en-US" b="1" baseline="-25000" dirty="0"/>
              <a:t>3</a:t>
            </a:r>
            <a:r>
              <a:rPr lang="en-US" dirty="0"/>
              <a:t> = </a:t>
            </a:r>
            <a:r>
              <a:rPr lang="en-US" b="1" dirty="0"/>
              <a:t>1</a:t>
            </a:r>
            <a:endParaRPr lang="en-IN"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226</a:t>
            </a:fld>
            <a:endParaRPr lang="en-IN"/>
          </a:p>
        </p:txBody>
      </p:sp>
    </p:spTree>
    <p:extLst>
      <p:ext uri="{BB962C8B-B14F-4D97-AF65-F5344CB8AC3E}">
        <p14:creationId xmlns:p14="http://schemas.microsoft.com/office/powerpoint/2010/main" val="1703601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a:t>
            </a:fld>
            <a:endParaRPr lang="en-IN"/>
          </a:p>
        </p:txBody>
      </p:sp>
    </p:spTree>
    <p:extLst>
      <p:ext uri="{BB962C8B-B14F-4D97-AF65-F5344CB8AC3E}">
        <p14:creationId xmlns:p14="http://schemas.microsoft.com/office/powerpoint/2010/main" val="125678903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3 and c</a:t>
            </a:r>
            <a:r>
              <a:rPr lang="en-US" b="1" baseline="-25000" dirty="0"/>
              <a:t>2 </a:t>
            </a:r>
            <a:r>
              <a:rPr lang="en-US" b="1" dirty="0"/>
              <a:t>= 1</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227</a:t>
            </a:fld>
            <a:endParaRPr lang="en-IN"/>
          </a:p>
        </p:txBody>
      </p:sp>
    </p:spTree>
    <p:extLst>
      <p:ext uri="{BB962C8B-B14F-4D97-AF65-F5344CB8AC3E}">
        <p14:creationId xmlns:p14="http://schemas.microsoft.com/office/powerpoint/2010/main" val="143251269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228</a:t>
            </a:fld>
            <a:endParaRPr lang="en-IN"/>
          </a:p>
        </p:txBody>
      </p:sp>
    </p:spTree>
    <p:extLst>
      <p:ext uri="{BB962C8B-B14F-4D97-AF65-F5344CB8AC3E}">
        <p14:creationId xmlns:p14="http://schemas.microsoft.com/office/powerpoint/2010/main" val="384679326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233</a:t>
            </a:fld>
            <a:endParaRPr lang="en-IN"/>
          </a:p>
        </p:txBody>
      </p:sp>
    </p:spTree>
    <p:extLst>
      <p:ext uri="{BB962C8B-B14F-4D97-AF65-F5344CB8AC3E}">
        <p14:creationId xmlns:p14="http://schemas.microsoft.com/office/powerpoint/2010/main" val="69894372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exercises on image classification.  They are exercises 810 through 890.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242</a:t>
            </a:fld>
            <a:endParaRPr lang="en-IN"/>
          </a:p>
        </p:txBody>
      </p:sp>
    </p:spTree>
    <p:extLst>
      <p:ext uri="{BB962C8B-B14F-4D97-AF65-F5344CB8AC3E}">
        <p14:creationId xmlns:p14="http://schemas.microsoft.com/office/powerpoint/2010/main" val="636068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Read about some of them here: http://slazebni.cs.illinois.edu/spring17/lec01_cnn_architectures.pdf</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243</a:t>
            </a:fld>
            <a:endParaRPr lang="en-IN"/>
          </a:p>
        </p:txBody>
      </p:sp>
    </p:spTree>
    <p:extLst>
      <p:ext uri="{BB962C8B-B14F-4D97-AF65-F5344CB8AC3E}">
        <p14:creationId xmlns:p14="http://schemas.microsoft.com/office/powerpoint/2010/main" val="322566530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244</a:t>
            </a:fld>
            <a:endParaRPr lang="en-IN"/>
          </a:p>
        </p:txBody>
      </p:sp>
    </p:spTree>
    <p:extLst>
      <p:ext uri="{BB962C8B-B14F-4D97-AF65-F5344CB8AC3E}">
        <p14:creationId xmlns:p14="http://schemas.microsoft.com/office/powerpoint/2010/main" val="167091823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910 and 920.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254</a:t>
            </a:fld>
            <a:endParaRPr lang="en-IN"/>
          </a:p>
        </p:txBody>
      </p:sp>
    </p:spTree>
    <p:extLst>
      <p:ext uri="{BB962C8B-B14F-4D97-AF65-F5344CB8AC3E}">
        <p14:creationId xmlns:p14="http://schemas.microsoft.com/office/powerpoint/2010/main" val="429307562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980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265</a:t>
            </a:fld>
            <a:endParaRPr lang="en-IN"/>
          </a:p>
        </p:txBody>
      </p:sp>
    </p:spTree>
    <p:extLst>
      <p:ext uri="{BB962C8B-B14F-4D97-AF65-F5344CB8AC3E}">
        <p14:creationId xmlns:p14="http://schemas.microsoft.com/office/powerpoint/2010/main" val="34040221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mn-cs"/>
              </a:rPr>
              <a:t>Suggestions / Questions / Comments can be sent to </a:t>
            </a:r>
            <a:r>
              <a:rPr lang="en-US" sz="1200" kern="1200">
                <a:solidFill>
                  <a:schemeClr val="bg1"/>
                </a:solidFill>
                <a:latin typeface="+mn-lt"/>
                <a:ea typeface="+mn-ea"/>
                <a:cs typeface="+mn-cs"/>
              </a:rPr>
              <a:t>cohan@aiaioo.com</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275</a:t>
            </a:fld>
            <a:endParaRPr lang="en-IN"/>
          </a:p>
        </p:txBody>
      </p:sp>
    </p:spTree>
    <p:extLst>
      <p:ext uri="{BB962C8B-B14F-4D97-AF65-F5344CB8AC3E}">
        <p14:creationId xmlns:p14="http://schemas.microsoft.com/office/powerpoint/2010/main" val="80077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algebraic form of the problem we just solved.  The weights and biases represent lines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16</a:t>
            </a:fld>
            <a:endParaRPr lang="en-IN"/>
          </a:p>
        </p:txBody>
      </p:sp>
    </p:spTree>
    <p:extLst>
      <p:ext uri="{BB962C8B-B14F-4D97-AF65-F5344CB8AC3E}">
        <p14:creationId xmlns:p14="http://schemas.microsoft.com/office/powerpoint/2010/main" val="364547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a:t>
            </a:fld>
            <a:endParaRPr lang="en-IN"/>
          </a:p>
        </p:txBody>
      </p:sp>
    </p:spTree>
    <p:extLst>
      <p:ext uri="{BB962C8B-B14F-4D97-AF65-F5344CB8AC3E}">
        <p14:creationId xmlns:p14="http://schemas.microsoft.com/office/powerpoint/2010/main" val="366474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over the equations in matrix form.  Show the students that nothing has changed.  Point out how much simpler the shorthand matrix multiplication shown below looks (and you can use it to represent matrices of very large dimensions easily).</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a:t>
            </a:fld>
            <a:endParaRPr lang="en-IN"/>
          </a:p>
        </p:txBody>
      </p:sp>
    </p:spTree>
    <p:extLst>
      <p:ext uri="{BB962C8B-B14F-4D97-AF65-F5344CB8AC3E}">
        <p14:creationId xmlns:p14="http://schemas.microsoft.com/office/powerpoint/2010/main" val="132163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a:t>
            </a:fld>
            <a:endParaRPr lang="en-IN"/>
          </a:p>
        </p:txBody>
      </p:sp>
    </p:spTree>
    <p:extLst>
      <p:ext uri="{BB962C8B-B14F-4D97-AF65-F5344CB8AC3E}">
        <p14:creationId xmlns:p14="http://schemas.microsoft.com/office/powerpoint/2010/main" val="316650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same system of linear equations looks in matric form.  Convince yourself that this is the same equation as on the previous page.</a:t>
            </a:r>
          </a:p>
          <a:p>
            <a:endParaRPr lang="en-US" dirty="0"/>
          </a:p>
          <a:p>
            <a:r>
              <a:rPr lang="en-US" sz="1200" kern="1200" dirty="0">
                <a:solidFill>
                  <a:schemeClr val="tx1"/>
                </a:solidFill>
                <a:effectLst/>
                <a:latin typeface="+mn-lt"/>
                <a:ea typeface="+mn-ea"/>
                <a:cs typeface="+mn-cs"/>
              </a:rPr>
              <a:t>Teacher:  The matrix form of the previous slide’s equations.  Show that they are the same by walking them through matrix multiplication (which the students may have forgotten the procedure for).  Use the next slide if needed (the next slide works out the same neural network output computation in detail).</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Use this slide and the next one to explain matrix multiplication.</a:t>
            </a:r>
            <a:endParaRPr lang="en-US"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20</a:t>
            </a:fld>
            <a:endParaRPr lang="en-IN"/>
          </a:p>
        </p:txBody>
      </p:sp>
    </p:spTree>
    <p:extLst>
      <p:ext uri="{BB962C8B-B14F-4D97-AF65-F5344CB8AC3E}">
        <p14:creationId xmlns:p14="http://schemas.microsoft.com/office/powerpoint/2010/main" val="358260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that it is easy.</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a:t>
            </a:fld>
            <a:endParaRPr lang="en-IN"/>
          </a:p>
        </p:txBody>
      </p:sp>
    </p:spTree>
    <p:extLst>
      <p:ext uri="{BB962C8B-B14F-4D97-AF65-F5344CB8AC3E}">
        <p14:creationId xmlns:p14="http://schemas.microsoft.com/office/powerpoint/2010/main" val="982457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how the problem we solved would look if written in matrix form.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The matrix form with explicit numbers assigned to make it clearer.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how the dimensions of the matrices used depend on the dimensionality of the inputs and outputs.</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Start with set 1 of the exercises … those whose names start with “exercise_1_”.  These are exercises that allow students to familiarize themselves with the representation of matrices/vectors/tensors in </a:t>
            </a:r>
            <a:r>
              <a:rPr lang="en-US" sz="1200" kern="1200" dirty="0" err="1">
                <a:solidFill>
                  <a:schemeClr val="tx1"/>
                </a:solidFill>
                <a:effectLst/>
                <a:latin typeface="+mn-lt"/>
                <a:ea typeface="+mn-ea"/>
                <a:cs typeface="+mn-cs"/>
              </a:rPr>
              <a:t>Pytorch</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exercise ‘exercise_1_tensor_representation_of_a_neural_network.py’ corresponds to this slide.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21</a:t>
            </a:fld>
            <a:endParaRPr lang="en-IN"/>
          </a:p>
        </p:txBody>
      </p:sp>
    </p:spTree>
    <p:extLst>
      <p:ext uri="{BB962C8B-B14F-4D97-AF65-F5344CB8AC3E}">
        <p14:creationId xmlns:p14="http://schemas.microsoft.com/office/powerpoint/2010/main" val="4242697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 the same system of linear equations looks in matrix form. </a:t>
            </a:r>
            <a:r>
              <a:rPr lang="en-US" sz="1200" kern="1200" dirty="0">
                <a:solidFill>
                  <a:schemeClr val="tx1"/>
                </a:solidFill>
                <a:effectLst/>
                <a:latin typeface="+mn-lt"/>
                <a:ea typeface="+mn-ea"/>
                <a:cs typeface="+mn-cs"/>
              </a:rPr>
              <a:t>Explain the shorthand matrix notation below.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22</a:t>
            </a:fld>
            <a:endParaRPr lang="en-IN"/>
          </a:p>
        </p:txBody>
      </p:sp>
    </p:spTree>
    <p:extLst>
      <p:ext uri="{BB962C8B-B14F-4D97-AF65-F5344CB8AC3E}">
        <p14:creationId xmlns:p14="http://schemas.microsoft.com/office/powerpoint/2010/main" val="332761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a:t>
            </a:fld>
            <a:endParaRPr lang="en-IN"/>
          </a:p>
        </p:txBody>
      </p:sp>
    </p:spTree>
    <p:extLst>
      <p:ext uri="{BB962C8B-B14F-4D97-AF65-F5344CB8AC3E}">
        <p14:creationId xmlns:p14="http://schemas.microsoft.com/office/powerpoint/2010/main" val="3329047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 exercise_210.</a:t>
            </a:r>
          </a:p>
          <a:p>
            <a:r>
              <a:rPr lang="en-US" dirty="0"/>
              <a:t>Can you solve this?  What are c1 and c2?  Note how the number of rows of the weight matrix corresponds to the number of inputs and the number of columns (of both the weight and the bias matrices) corresponds to the number of outputs.  You can think of this neural network layer as a transform from a 3 dimensional space to a 2 dimensional space.  It transforms 3 dimensional vectors into 2 dimensional vectors.</a:t>
            </a:r>
          </a:p>
          <a:p>
            <a:endParaRPr lang="en-US" dirty="0"/>
          </a:p>
          <a:p>
            <a:r>
              <a:rPr lang="en-US" dirty="0"/>
              <a:t>T</a:t>
            </a:r>
            <a:r>
              <a:rPr lang="en-IN" dirty="0" err="1"/>
              <a:t>eacher</a:t>
            </a:r>
            <a:r>
              <a:rPr lang="en-IN" dirty="0"/>
              <a:t>: </a:t>
            </a:r>
            <a:r>
              <a:rPr lang="en-US" sz="1200" kern="1200" dirty="0">
                <a:solidFill>
                  <a:schemeClr val="tx1"/>
                </a:solidFill>
                <a:effectLst/>
                <a:latin typeface="+mn-lt"/>
                <a:ea typeface="+mn-ea"/>
                <a:cs typeface="+mn-cs"/>
              </a:rPr>
              <a:t>Problem.  Ask the students to compute the outputs c1 and c2 given the inputs f1, f2 and f3.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matrix dimensioning and computing a forward pass as tensor multiplication by doing it.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Next, we will use the concepts and math learnt so far to do classification.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Ask students to modify the program ‘exercise_1_tensor_representation_of_a_neural_network.py’ to represent this model.</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a:t>
            </a:fld>
            <a:endParaRPr lang="en-IN"/>
          </a:p>
        </p:txBody>
      </p:sp>
    </p:spTree>
    <p:extLst>
      <p:ext uri="{BB962C8B-B14F-4D97-AF65-F5344CB8AC3E}">
        <p14:creationId xmlns:p14="http://schemas.microsoft.com/office/powerpoint/2010/main" val="2192687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a:t>
            </a:fld>
            <a:endParaRPr lang="en-IN"/>
          </a:p>
        </p:txBody>
      </p:sp>
    </p:spTree>
    <p:extLst>
      <p:ext uri="{BB962C8B-B14F-4D97-AF65-F5344CB8AC3E}">
        <p14:creationId xmlns:p14="http://schemas.microsoft.com/office/powerpoint/2010/main" val="1771018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 is a really cool Yann </a:t>
            </a:r>
            <a:r>
              <a:rPr lang="en-US" b="1" dirty="0" err="1"/>
              <a:t>LeCun</a:t>
            </a:r>
            <a:r>
              <a:rPr lang="en-US" b="1" dirty="0"/>
              <a:t> talk (and slides to go with it) where he goes over these in detail.</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26</a:t>
            </a:fld>
            <a:endParaRPr lang="en-IN"/>
          </a:p>
        </p:txBody>
      </p:sp>
    </p:spTree>
    <p:extLst>
      <p:ext uri="{BB962C8B-B14F-4D97-AF65-F5344CB8AC3E}">
        <p14:creationId xmlns:p14="http://schemas.microsoft.com/office/powerpoint/2010/main" val="1152711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27</a:t>
            </a:fld>
            <a:endParaRPr lang="en-IN"/>
          </a:p>
        </p:txBody>
      </p:sp>
    </p:spTree>
    <p:extLst>
      <p:ext uri="{BB962C8B-B14F-4D97-AF65-F5344CB8AC3E}">
        <p14:creationId xmlns:p14="http://schemas.microsoft.com/office/powerpoint/2010/main" val="348015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supervised learning algorithms.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28</a:t>
            </a:fld>
            <a:endParaRPr lang="en-IN"/>
          </a:p>
        </p:txBody>
      </p:sp>
    </p:spTree>
    <p:extLst>
      <p:ext uri="{BB962C8B-B14F-4D97-AF65-F5344CB8AC3E}">
        <p14:creationId xmlns:p14="http://schemas.microsoft.com/office/powerpoint/2010/main" val="910544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this really cool Yann </a:t>
            </a:r>
            <a:r>
              <a:rPr lang="en-US" b="1" dirty="0" err="1"/>
              <a:t>LeCun</a:t>
            </a:r>
            <a:r>
              <a:rPr lang="en-US" b="1" dirty="0"/>
              <a:t> talk/slides where he goes over these in detail.  I just can’t seem to find the link.  Help anyone!?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30</a:t>
            </a:fld>
            <a:endParaRPr lang="en-IN"/>
          </a:p>
        </p:txBody>
      </p:sp>
    </p:spTree>
    <p:extLst>
      <p:ext uri="{BB962C8B-B14F-4D97-AF65-F5344CB8AC3E}">
        <p14:creationId xmlns:p14="http://schemas.microsoft.com/office/powerpoint/2010/main" val="1719539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32</a:t>
            </a:fld>
            <a:endParaRPr lang="en-IN"/>
          </a:p>
        </p:txBody>
      </p:sp>
    </p:spTree>
    <p:extLst>
      <p:ext uri="{BB962C8B-B14F-4D97-AF65-F5344CB8AC3E}">
        <p14:creationId xmlns:p14="http://schemas.microsoft.com/office/powerpoint/2010/main" val="148025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the benefits.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4</a:t>
            </a:fld>
            <a:endParaRPr lang="en-IN"/>
          </a:p>
        </p:txBody>
      </p:sp>
    </p:spTree>
    <p:extLst>
      <p:ext uri="{BB962C8B-B14F-4D97-AF65-F5344CB8AC3E}">
        <p14:creationId xmlns:p14="http://schemas.microsoft.com/office/powerpoint/2010/main" val="3025980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33</a:t>
            </a:fld>
            <a:endParaRPr lang="en-IN"/>
          </a:p>
        </p:txBody>
      </p:sp>
    </p:spTree>
    <p:extLst>
      <p:ext uri="{BB962C8B-B14F-4D97-AF65-F5344CB8AC3E}">
        <p14:creationId xmlns:p14="http://schemas.microsoft.com/office/powerpoint/2010/main" val="3328028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35</a:t>
            </a:fld>
            <a:endParaRPr lang="en-IN"/>
          </a:p>
        </p:txBody>
      </p:sp>
    </p:spTree>
    <p:extLst>
      <p:ext uri="{BB962C8B-B14F-4D97-AF65-F5344CB8AC3E}">
        <p14:creationId xmlns:p14="http://schemas.microsoft.com/office/powerpoint/2010/main" val="3919256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38</a:t>
            </a:fld>
            <a:endParaRPr lang="en-IN"/>
          </a:p>
        </p:txBody>
      </p:sp>
    </p:spTree>
    <p:extLst>
      <p:ext uri="{BB962C8B-B14F-4D97-AF65-F5344CB8AC3E}">
        <p14:creationId xmlns:p14="http://schemas.microsoft.com/office/powerpoint/2010/main" val="3372254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39</a:t>
            </a:fld>
            <a:endParaRPr lang="en-IN"/>
          </a:p>
        </p:txBody>
      </p:sp>
    </p:spTree>
    <p:extLst>
      <p:ext uri="{BB962C8B-B14F-4D97-AF65-F5344CB8AC3E}">
        <p14:creationId xmlns:p14="http://schemas.microsoft.com/office/powerpoint/2010/main" val="4247488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40</a:t>
            </a:fld>
            <a:endParaRPr lang="en-IN"/>
          </a:p>
        </p:txBody>
      </p:sp>
    </p:spTree>
    <p:extLst>
      <p:ext uri="{BB962C8B-B14F-4D97-AF65-F5344CB8AC3E}">
        <p14:creationId xmlns:p14="http://schemas.microsoft.com/office/powerpoint/2010/main" val="1820971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44</a:t>
            </a:fld>
            <a:endParaRPr lang="en-IN"/>
          </a:p>
        </p:txBody>
      </p:sp>
    </p:spTree>
    <p:extLst>
      <p:ext uri="{BB962C8B-B14F-4D97-AF65-F5344CB8AC3E}">
        <p14:creationId xmlns:p14="http://schemas.microsoft.com/office/powerpoint/2010/main" val="4205109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exercise_310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45</a:t>
            </a:fld>
            <a:endParaRPr lang="en-IN"/>
          </a:p>
        </p:txBody>
      </p:sp>
    </p:spTree>
    <p:extLst>
      <p:ext uri="{BB962C8B-B14F-4D97-AF65-F5344CB8AC3E}">
        <p14:creationId xmlns:p14="http://schemas.microsoft.com/office/powerpoint/2010/main" val="4117396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46</a:t>
            </a:fld>
            <a:endParaRPr lang="en-IN"/>
          </a:p>
        </p:txBody>
      </p:sp>
    </p:spTree>
    <p:extLst>
      <p:ext uri="{BB962C8B-B14F-4D97-AF65-F5344CB8AC3E}">
        <p14:creationId xmlns:p14="http://schemas.microsoft.com/office/powerpoint/2010/main" val="2172978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first problem is [[1,0],[0,1]].  Another is [[2,1],[1,2]].  There are multiple answers.  Anything with the top left and bottom right weights high and the weights in the other diagonal low should work.</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50</a:t>
            </a:fld>
            <a:endParaRPr lang="en-IN"/>
          </a:p>
        </p:txBody>
      </p:sp>
    </p:spTree>
    <p:extLst>
      <p:ext uri="{BB962C8B-B14F-4D97-AF65-F5344CB8AC3E}">
        <p14:creationId xmlns:p14="http://schemas.microsoft.com/office/powerpoint/2010/main" val="3139301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51</a:t>
            </a:fld>
            <a:endParaRPr lang="en-IN"/>
          </a:p>
        </p:txBody>
      </p:sp>
    </p:spTree>
    <p:extLst>
      <p:ext uri="{BB962C8B-B14F-4D97-AF65-F5344CB8AC3E}">
        <p14:creationId xmlns:p14="http://schemas.microsoft.com/office/powerpoint/2010/main" val="101927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Teacher:  We hope to make clear in the very first content slide (page 2) that “deep” learning models are just neural networks, but with more than one layer of interconnections.</a:t>
            </a:r>
            <a:endParaRPr lang="en-IN" sz="1200" kern="1200" dirty="0">
              <a:solidFill>
                <a:schemeClr val="tx1"/>
              </a:solidFill>
              <a:effectLst/>
              <a:latin typeface="+mn-lt"/>
              <a:ea typeface="+mn-ea"/>
              <a:cs typeface="+mn-cs"/>
            </a:endParaRPr>
          </a:p>
          <a:p>
            <a:r>
              <a:rPr lang="en-US" dirty="0"/>
              <a:t>Deep learning as of today (2018) is based on the math of neural networks.  And we say the neural networks are “deep” if they involve more than one layer of neurons.  Deep learning models are just multilayered neural networks.  We’ll see later on what changed between the 1980s when their performance was considered very poor and recent years when the self-same neural networks have yielded state-of-the-art performance on almost every task that machine learning has been applied to.</a:t>
            </a:r>
          </a:p>
          <a:p>
            <a:endParaRPr lang="en-US" dirty="0"/>
          </a:p>
          <a:p>
            <a:r>
              <a:rPr lang="en-US" dirty="0"/>
              <a:t>It might be useful to dispel students’ fear of math at this point by letting them know that if they don’t like math, they’re in the right class.  Let them know that deep learning is different from other forms of machine learning in that it is very easy to learn.  In order to develop an understanding of deep learning, the only math they will need to know is – hold your breath – multiplication and division.  And maybe some differentiation.  But the frameworks available today do the differentiation automatically for you, so you don’t even need to know that.  Multiplication is enough.</a:t>
            </a:r>
          </a:p>
          <a:p>
            <a:endParaRPr lang="en-US" dirty="0"/>
          </a:p>
          <a:p>
            <a:r>
              <a:rPr lang="en-US" dirty="0"/>
              <a:t>Also, let the students know that what’s super-interesting about deep learning is that there is only one bit of math to learn (one learning algorithm) and it works for all problems.  If we were teaching statistical machine learning, we’d be learning an algorithm for text, another for images, yet another for sequential classification (oh wait, you’d learn 3 algorithms just for HMMs – a sequential model).  With neural networks, the underlying learning algorithm is the same for any kind of problem or model.  So anyone who knows programming can learn this stuff in a few hours.  In fact, by the end of this class, in four hours, you’ll all be building image classifiers, and a chatbot.  Ready for this?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a:t>
            </a:fld>
            <a:endParaRPr lang="en-IN"/>
          </a:p>
        </p:txBody>
      </p:sp>
    </p:spTree>
    <p:extLst>
      <p:ext uri="{BB962C8B-B14F-4D97-AF65-F5344CB8AC3E}">
        <p14:creationId xmlns:p14="http://schemas.microsoft.com/office/powerpoint/2010/main" val="295335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second problem is [[1,0],[0,1],[0,1]].  Another is [[2,1],[1,2],[1,2]].  There are multiple answers.  The right models would be like those for the first problem but with the second row repeated as the third row.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54</a:t>
            </a:fld>
            <a:endParaRPr lang="en-IN"/>
          </a:p>
        </p:txBody>
      </p:sp>
    </p:spTree>
    <p:extLst>
      <p:ext uri="{BB962C8B-B14F-4D97-AF65-F5344CB8AC3E}">
        <p14:creationId xmlns:p14="http://schemas.microsoft.com/office/powerpoint/2010/main" val="629214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55</a:t>
            </a:fld>
            <a:endParaRPr lang="en-IN"/>
          </a:p>
        </p:txBody>
      </p:sp>
    </p:spTree>
    <p:extLst>
      <p:ext uri="{BB962C8B-B14F-4D97-AF65-F5344CB8AC3E}">
        <p14:creationId xmlns:p14="http://schemas.microsoft.com/office/powerpoint/2010/main" val="3655609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to do the this exercise.  The answers are:</a:t>
            </a:r>
          </a:p>
          <a:p>
            <a:r>
              <a:rPr lang="en-US" dirty="0"/>
              <a:t>1.  f1 = 4, f2 = 2 and f3 = 3</a:t>
            </a:r>
          </a:p>
          <a:p>
            <a:pPr marL="228600" indent="-228600">
              <a:buAutoNum type="arabicPeriod" startAt="2"/>
            </a:pPr>
            <a:r>
              <a:rPr lang="en-US" dirty="0"/>
              <a:t>f1 = 3, f2 = 1 and f3 = 1</a:t>
            </a:r>
          </a:p>
        </p:txBody>
      </p:sp>
      <p:sp>
        <p:nvSpPr>
          <p:cNvPr id="4" name="Slide Number Placeholder 3"/>
          <p:cNvSpPr>
            <a:spLocks noGrp="1"/>
          </p:cNvSpPr>
          <p:nvPr>
            <p:ph type="sldNum" sz="quarter" idx="10"/>
          </p:nvPr>
        </p:nvSpPr>
        <p:spPr/>
        <p:txBody>
          <a:bodyPr/>
          <a:lstStyle/>
          <a:p>
            <a:fld id="{25A45409-BE8F-4E8F-AD22-6674E60969E7}" type="slidenum">
              <a:rPr lang="en-IN" smtClean="0"/>
              <a:pPr/>
              <a:t>56</a:t>
            </a:fld>
            <a:endParaRPr lang="en-IN"/>
          </a:p>
        </p:txBody>
      </p:sp>
    </p:spTree>
    <p:extLst>
      <p:ext uri="{BB962C8B-B14F-4D97-AF65-F5344CB8AC3E}">
        <p14:creationId xmlns:p14="http://schemas.microsoft.com/office/powerpoint/2010/main" val="797495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57</a:t>
            </a:fld>
            <a:endParaRPr lang="en-IN"/>
          </a:p>
        </p:txBody>
      </p:sp>
    </p:spTree>
    <p:extLst>
      <p:ext uri="{BB962C8B-B14F-4D97-AF65-F5344CB8AC3E}">
        <p14:creationId xmlns:p14="http://schemas.microsoft.com/office/powerpoint/2010/main" val="1492854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ask the students to do this problem.  If they use the weights they got for problem 2, they will satisfy the classification rules shown here.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58</a:t>
            </a:fld>
            <a:endParaRPr lang="en-IN"/>
          </a:p>
        </p:txBody>
      </p:sp>
    </p:spTree>
    <p:extLst>
      <p:ext uri="{BB962C8B-B14F-4D97-AF65-F5344CB8AC3E}">
        <p14:creationId xmlns:p14="http://schemas.microsoft.com/office/powerpoint/2010/main" val="3889918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59</a:t>
            </a:fld>
            <a:endParaRPr lang="en-IN"/>
          </a:p>
        </p:txBody>
      </p:sp>
    </p:spTree>
    <p:extLst>
      <p:ext uri="{BB962C8B-B14F-4D97-AF65-F5344CB8AC3E}">
        <p14:creationId xmlns:p14="http://schemas.microsoft.com/office/powerpoint/2010/main" val="387346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60</a:t>
            </a:fld>
            <a:endParaRPr lang="en-IN"/>
          </a:p>
        </p:txBody>
      </p:sp>
    </p:spTree>
    <p:extLst>
      <p:ext uri="{BB962C8B-B14F-4D97-AF65-F5344CB8AC3E}">
        <p14:creationId xmlns:p14="http://schemas.microsoft.com/office/powerpoint/2010/main" val="2078107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62</a:t>
            </a:fld>
            <a:endParaRPr lang="en-IN"/>
          </a:p>
        </p:txBody>
      </p:sp>
    </p:spTree>
    <p:extLst>
      <p:ext uri="{BB962C8B-B14F-4D97-AF65-F5344CB8AC3E}">
        <p14:creationId xmlns:p14="http://schemas.microsoft.com/office/powerpoint/2010/main" val="3494828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exactly does the </a:t>
            </a:r>
            <a:r>
              <a:rPr lang="en-US" dirty="0" err="1"/>
              <a:t>softmax</a:t>
            </a:r>
            <a:r>
              <a:rPr lang="en-US" dirty="0"/>
              <a:t> function do?  Find out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70</a:t>
            </a:fld>
            <a:endParaRPr lang="en-IN"/>
          </a:p>
        </p:txBody>
      </p:sp>
    </p:spTree>
    <p:extLst>
      <p:ext uri="{BB962C8B-B14F-4D97-AF65-F5344CB8AC3E}">
        <p14:creationId xmlns:p14="http://schemas.microsoft.com/office/powerpoint/2010/main" val="910473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 </a:t>
            </a:r>
            <a:r>
              <a:rPr lang="en-US" dirty="0" err="1"/>
              <a:t>softmax</a:t>
            </a:r>
            <a:r>
              <a:rPr lang="en-US" dirty="0"/>
              <a:t> function.</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71</a:t>
            </a:fld>
            <a:endParaRPr lang="en-IN"/>
          </a:p>
        </p:txBody>
      </p:sp>
    </p:spTree>
    <p:extLst>
      <p:ext uri="{BB962C8B-B14F-4D97-AF65-F5344CB8AC3E}">
        <p14:creationId xmlns:p14="http://schemas.microsoft.com/office/powerpoint/2010/main" val="297841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previous slide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6</a:t>
            </a:fld>
            <a:endParaRPr lang="en-IN"/>
          </a:p>
        </p:txBody>
      </p:sp>
    </p:spTree>
    <p:extLst>
      <p:ext uri="{BB962C8B-B14F-4D97-AF65-F5344CB8AC3E}">
        <p14:creationId xmlns:p14="http://schemas.microsoft.com/office/powerpoint/2010/main" val="3772715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summation disappears because only one of the one hot vectors’ elements is 1 (where x is the correct category).</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72</a:t>
            </a:fld>
            <a:endParaRPr lang="en-IN"/>
          </a:p>
        </p:txBody>
      </p:sp>
    </p:spTree>
    <p:extLst>
      <p:ext uri="{BB962C8B-B14F-4D97-AF65-F5344CB8AC3E}">
        <p14:creationId xmlns:p14="http://schemas.microsoft.com/office/powerpoint/2010/main" val="3132438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to the python exercises 430 and 450 - where the students get to calculate the </a:t>
            </a:r>
            <a:r>
              <a:rPr lang="en-US" dirty="0" err="1"/>
              <a:t>softmax</a:t>
            </a:r>
            <a:r>
              <a:rPr lang="en-US" dirty="0"/>
              <a:t> and the cross entropy for the classifier’s outputs for various data points.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73</a:t>
            </a:fld>
            <a:endParaRPr lang="en-IN"/>
          </a:p>
        </p:txBody>
      </p:sp>
    </p:spTree>
    <p:extLst>
      <p:ext uri="{BB962C8B-B14F-4D97-AF65-F5344CB8AC3E}">
        <p14:creationId xmlns:p14="http://schemas.microsoft.com/office/powerpoint/2010/main" val="1421081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74</a:t>
            </a:fld>
            <a:endParaRPr lang="en-IN"/>
          </a:p>
        </p:txBody>
      </p:sp>
    </p:spTree>
    <p:extLst>
      <p:ext uri="{BB962C8B-B14F-4D97-AF65-F5344CB8AC3E}">
        <p14:creationId xmlns:p14="http://schemas.microsoft.com/office/powerpoint/2010/main" val="3037952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76</a:t>
            </a:fld>
            <a:endParaRPr lang="en-IN"/>
          </a:p>
        </p:txBody>
      </p:sp>
    </p:spTree>
    <p:extLst>
      <p:ext uri="{BB962C8B-B14F-4D97-AF65-F5344CB8AC3E}">
        <p14:creationId xmlns:p14="http://schemas.microsoft.com/office/powerpoint/2010/main" val="4705322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77</a:t>
            </a:fld>
            <a:endParaRPr lang="en-IN"/>
          </a:p>
        </p:txBody>
      </p:sp>
    </p:spTree>
    <p:extLst>
      <p:ext uri="{BB962C8B-B14F-4D97-AF65-F5344CB8AC3E}">
        <p14:creationId xmlns:p14="http://schemas.microsoft.com/office/powerpoint/2010/main" val="40685739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pass part of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78</a:t>
            </a:fld>
            <a:endParaRPr lang="en-IN"/>
          </a:p>
        </p:txBody>
      </p:sp>
    </p:spTree>
    <p:extLst>
      <p:ext uri="{BB962C8B-B14F-4D97-AF65-F5344CB8AC3E}">
        <p14:creationId xmlns:p14="http://schemas.microsoft.com/office/powerpoint/2010/main" val="32155773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 – this is exercise 510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79</a:t>
            </a:fld>
            <a:endParaRPr lang="en-IN"/>
          </a:p>
        </p:txBody>
      </p:sp>
    </p:spTree>
    <p:extLst>
      <p:ext uri="{BB962C8B-B14F-4D97-AF65-F5344CB8AC3E}">
        <p14:creationId xmlns:p14="http://schemas.microsoft.com/office/powerpoint/2010/main" val="3705089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80</a:t>
            </a:fld>
            <a:endParaRPr lang="en-IN"/>
          </a:p>
        </p:txBody>
      </p:sp>
    </p:spTree>
    <p:extLst>
      <p:ext uri="{BB962C8B-B14F-4D97-AF65-F5344CB8AC3E}">
        <p14:creationId xmlns:p14="http://schemas.microsoft.com/office/powerpoint/2010/main" val="604190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You don’t have to do this manually.  There’s a </a:t>
            </a:r>
            <a:r>
              <a:rPr lang="en-US" b="1" dirty="0" err="1"/>
              <a:t>pytorch</a:t>
            </a:r>
            <a:r>
              <a:rPr lang="en-US" b="1" dirty="0"/>
              <a:t> exercise for this – exercise 510.</a:t>
            </a:r>
          </a:p>
        </p:txBody>
      </p:sp>
      <p:sp>
        <p:nvSpPr>
          <p:cNvPr id="4" name="Slide Number Placeholder 3"/>
          <p:cNvSpPr>
            <a:spLocks noGrp="1"/>
          </p:cNvSpPr>
          <p:nvPr>
            <p:ph type="sldNum" sz="quarter" idx="10"/>
          </p:nvPr>
        </p:nvSpPr>
        <p:spPr/>
        <p:txBody>
          <a:bodyPr/>
          <a:lstStyle/>
          <a:p>
            <a:fld id="{25A45409-BE8F-4E8F-AD22-6674E60969E7}" type="slidenum">
              <a:rPr lang="en-IN" smtClean="0"/>
              <a:pPr/>
              <a:t>81</a:t>
            </a:fld>
            <a:endParaRPr lang="en-IN"/>
          </a:p>
        </p:txBody>
      </p:sp>
    </p:spTree>
    <p:extLst>
      <p:ext uri="{BB962C8B-B14F-4D97-AF65-F5344CB8AC3E}">
        <p14:creationId xmlns:p14="http://schemas.microsoft.com/office/powerpoint/2010/main" val="2394083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82</a:t>
            </a:fld>
            <a:endParaRPr lang="en-IN"/>
          </a:p>
        </p:txBody>
      </p:sp>
    </p:spTree>
    <p:extLst>
      <p:ext uri="{BB962C8B-B14F-4D97-AF65-F5344CB8AC3E}">
        <p14:creationId xmlns:p14="http://schemas.microsoft.com/office/powerpoint/2010/main" val="110908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7</a:t>
            </a:fld>
            <a:endParaRPr lang="en-IN"/>
          </a:p>
        </p:txBody>
      </p:sp>
    </p:spTree>
    <p:extLst>
      <p:ext uri="{BB962C8B-B14F-4D97-AF65-F5344CB8AC3E}">
        <p14:creationId xmlns:p14="http://schemas.microsoft.com/office/powerpoint/2010/main" val="31024755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83</a:t>
            </a:fld>
            <a:endParaRPr lang="en-IN"/>
          </a:p>
        </p:txBody>
      </p:sp>
    </p:spTree>
    <p:extLst>
      <p:ext uri="{BB962C8B-B14F-4D97-AF65-F5344CB8AC3E}">
        <p14:creationId xmlns:p14="http://schemas.microsoft.com/office/powerpoint/2010/main" val="34572629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how to “nudge the parameter”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84</a:t>
            </a:fld>
            <a:endParaRPr lang="en-IN"/>
          </a:p>
        </p:txBody>
      </p:sp>
    </p:spTree>
    <p:extLst>
      <p:ext uri="{BB962C8B-B14F-4D97-AF65-F5344CB8AC3E}">
        <p14:creationId xmlns:p14="http://schemas.microsoft.com/office/powerpoint/2010/main" val="23427026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exercises 530 and 550</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88</a:t>
            </a:fld>
            <a:endParaRPr lang="en-IN"/>
          </a:p>
        </p:txBody>
      </p:sp>
    </p:spTree>
    <p:extLst>
      <p:ext uri="{BB962C8B-B14F-4D97-AF65-F5344CB8AC3E}">
        <p14:creationId xmlns:p14="http://schemas.microsoft.com/office/powerpoint/2010/main" val="1851380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89</a:t>
            </a:fld>
            <a:endParaRPr lang="en-IN"/>
          </a:p>
        </p:txBody>
      </p:sp>
    </p:spTree>
    <p:extLst>
      <p:ext uri="{BB962C8B-B14F-4D97-AF65-F5344CB8AC3E}">
        <p14:creationId xmlns:p14="http://schemas.microsoft.com/office/powerpoint/2010/main" val="459682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90</a:t>
            </a:fld>
            <a:endParaRPr lang="en-IN"/>
          </a:p>
        </p:txBody>
      </p:sp>
    </p:spTree>
    <p:extLst>
      <p:ext uri="{BB962C8B-B14F-4D97-AF65-F5344CB8AC3E}">
        <p14:creationId xmlns:p14="http://schemas.microsoft.com/office/powerpoint/2010/main" val="10003882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a classifier on the corresponding toy dataset (the third dataset in the data folder).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91</a:t>
            </a:fld>
            <a:endParaRPr lang="en-IN"/>
          </a:p>
        </p:txBody>
      </p:sp>
    </p:spTree>
    <p:extLst>
      <p:ext uri="{BB962C8B-B14F-4D97-AF65-F5344CB8AC3E}">
        <p14:creationId xmlns:p14="http://schemas.microsoft.com/office/powerpoint/2010/main" val="22203380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92</a:t>
            </a:fld>
            <a:endParaRPr lang="en-IN"/>
          </a:p>
        </p:txBody>
      </p:sp>
    </p:spTree>
    <p:extLst>
      <p:ext uri="{BB962C8B-B14F-4D97-AF65-F5344CB8AC3E}">
        <p14:creationId xmlns:p14="http://schemas.microsoft.com/office/powerpoint/2010/main" val="6328033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There’s python code in the exercise 610 and 630 for this.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93</a:t>
            </a:fld>
            <a:endParaRPr lang="en-IN"/>
          </a:p>
        </p:txBody>
      </p:sp>
    </p:spTree>
    <p:extLst>
      <p:ext uri="{BB962C8B-B14F-4D97-AF65-F5344CB8AC3E}">
        <p14:creationId xmlns:p14="http://schemas.microsoft.com/office/powerpoint/2010/main" val="112742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 610 and 630 for this.  Make sure that you look through the data and internalize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94</a:t>
            </a:fld>
            <a:endParaRPr lang="en-IN"/>
          </a:p>
        </p:txBody>
      </p:sp>
    </p:spTree>
    <p:extLst>
      <p:ext uri="{BB962C8B-B14F-4D97-AF65-F5344CB8AC3E}">
        <p14:creationId xmlns:p14="http://schemas.microsoft.com/office/powerpoint/2010/main" val="23405917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95</a:t>
            </a:fld>
            <a:endParaRPr lang="en-IN"/>
          </a:p>
        </p:txBody>
      </p:sp>
    </p:spTree>
    <p:extLst>
      <p:ext uri="{BB962C8B-B14F-4D97-AF65-F5344CB8AC3E}">
        <p14:creationId xmlns:p14="http://schemas.microsoft.com/office/powerpoint/2010/main" val="56045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 is how a neural network with one layer of neurons looks.  There is just a set of inputs and outputs.  And they are connected by neurons (interconnections).  The neurons all have weights.  Each neuron multiplies the input at its lower end with its weight and contributes it to the output.  Each output is the sum of all neuron contributions.  That’s all a neural network is!</a:t>
            </a:r>
          </a:p>
          <a:p>
            <a:endParaRPr lang="en-US" dirty="0"/>
          </a:p>
          <a:p>
            <a:r>
              <a:rPr lang="en-US" dirty="0"/>
              <a:t>The bias is just a neuron whose input is always set to 1.</a:t>
            </a:r>
          </a:p>
          <a:p>
            <a:endParaRPr lang="en-US" dirty="0"/>
          </a:p>
          <a:p>
            <a:r>
              <a:rPr lang="en-US" sz="1200" kern="1200" dirty="0">
                <a:solidFill>
                  <a:schemeClr val="tx1"/>
                </a:solidFill>
                <a:effectLst/>
                <a:latin typeface="+mn-lt"/>
                <a:ea typeface="+mn-ea"/>
                <a:cs typeface="+mn-cs"/>
              </a:rPr>
              <a:t>Teacher:  Explain how a neural network works (without saying anything about training – so as to reduce student cognitive load).  Goal: student </a:t>
            </a:r>
            <a:r>
              <a:rPr lang="en-US" sz="1200" b="1" kern="1200" dirty="0">
                <a:solidFill>
                  <a:schemeClr val="tx1"/>
                </a:solidFill>
                <a:effectLst/>
                <a:latin typeface="+mn-lt"/>
                <a:ea typeface="+mn-ea"/>
                <a:cs typeface="+mn-cs"/>
              </a:rPr>
              <a:t>knows</a:t>
            </a:r>
            <a:r>
              <a:rPr lang="en-US" sz="1200" kern="1200" dirty="0">
                <a:solidFill>
                  <a:schemeClr val="tx1"/>
                </a:solidFill>
                <a:effectLst/>
                <a:latin typeface="+mn-lt"/>
                <a:ea typeface="+mn-ea"/>
                <a:cs typeface="+mn-cs"/>
              </a:rPr>
              <a:t> what a neural network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students enough time to read what’s on this slide.</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Explain that the bias is an input which is always set to 1.</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Ask them what the value of c1 is and c2 is and explain to them that c1 is f1 * W11 + f2 * W12 + f3 * W13 + b1 * 1.  Make them say it out loud.  That way, they’ll be sure to digest it.</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a:t>
            </a:fld>
            <a:endParaRPr lang="en-IN"/>
          </a:p>
        </p:txBody>
      </p:sp>
    </p:spTree>
    <p:extLst>
      <p:ext uri="{BB962C8B-B14F-4D97-AF65-F5344CB8AC3E}">
        <p14:creationId xmlns:p14="http://schemas.microsoft.com/office/powerpoint/2010/main" val="26317449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97</a:t>
            </a:fld>
            <a:endParaRPr lang="en-IN"/>
          </a:p>
        </p:txBody>
      </p:sp>
    </p:spTree>
    <p:extLst>
      <p:ext uri="{BB962C8B-B14F-4D97-AF65-F5344CB8AC3E}">
        <p14:creationId xmlns:p14="http://schemas.microsoft.com/office/powerpoint/2010/main" val="41802464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99</a:t>
            </a:fld>
            <a:endParaRPr lang="en-IN"/>
          </a:p>
        </p:txBody>
      </p:sp>
    </p:spTree>
    <p:extLst>
      <p:ext uri="{BB962C8B-B14F-4D97-AF65-F5344CB8AC3E}">
        <p14:creationId xmlns:p14="http://schemas.microsoft.com/office/powerpoint/2010/main" val="19718928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100</a:t>
            </a:fld>
            <a:endParaRPr lang="en-IN"/>
          </a:p>
        </p:txBody>
      </p:sp>
    </p:spTree>
    <p:extLst>
      <p:ext uri="{BB962C8B-B14F-4D97-AF65-F5344CB8AC3E}">
        <p14:creationId xmlns:p14="http://schemas.microsoft.com/office/powerpoint/2010/main" val="10029606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102</a:t>
            </a:fld>
            <a:endParaRPr lang="en-IN"/>
          </a:p>
        </p:txBody>
      </p:sp>
    </p:spTree>
    <p:extLst>
      <p:ext uri="{BB962C8B-B14F-4D97-AF65-F5344CB8AC3E}">
        <p14:creationId xmlns:p14="http://schemas.microsoft.com/office/powerpoint/2010/main" val="2388539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103</a:t>
            </a:fld>
            <a:endParaRPr lang="en-IN"/>
          </a:p>
        </p:txBody>
      </p:sp>
    </p:spTree>
    <p:extLst>
      <p:ext uri="{BB962C8B-B14F-4D97-AF65-F5344CB8AC3E}">
        <p14:creationId xmlns:p14="http://schemas.microsoft.com/office/powerpoint/2010/main" val="2174605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105</a:t>
            </a:fld>
            <a:endParaRPr lang="en-IN"/>
          </a:p>
        </p:txBody>
      </p:sp>
    </p:spTree>
    <p:extLst>
      <p:ext uri="{BB962C8B-B14F-4D97-AF65-F5344CB8AC3E}">
        <p14:creationId xmlns:p14="http://schemas.microsoft.com/office/powerpoint/2010/main" val="8871271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108</a:t>
            </a:fld>
            <a:endParaRPr lang="en-IN"/>
          </a:p>
        </p:txBody>
      </p:sp>
    </p:spTree>
    <p:extLst>
      <p:ext uri="{BB962C8B-B14F-4D97-AF65-F5344CB8AC3E}">
        <p14:creationId xmlns:p14="http://schemas.microsoft.com/office/powerpoint/2010/main" val="14860439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110</a:t>
            </a:fld>
            <a:endParaRPr lang="en-IN"/>
          </a:p>
        </p:txBody>
      </p:sp>
    </p:spTree>
    <p:extLst>
      <p:ext uri="{BB962C8B-B14F-4D97-AF65-F5344CB8AC3E}">
        <p14:creationId xmlns:p14="http://schemas.microsoft.com/office/powerpoint/2010/main" val="31874258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112</a:t>
            </a:fld>
            <a:endParaRPr lang="en-IN"/>
          </a:p>
        </p:txBody>
      </p:sp>
    </p:spTree>
    <p:extLst>
      <p:ext uri="{BB962C8B-B14F-4D97-AF65-F5344CB8AC3E}">
        <p14:creationId xmlns:p14="http://schemas.microsoft.com/office/powerpoint/2010/main" val="10883419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114</a:t>
            </a:fld>
            <a:endParaRPr lang="en-IN"/>
          </a:p>
        </p:txBody>
      </p:sp>
    </p:spTree>
    <p:extLst>
      <p:ext uri="{BB962C8B-B14F-4D97-AF65-F5344CB8AC3E}">
        <p14:creationId xmlns:p14="http://schemas.microsoft.com/office/powerpoint/2010/main" val="255378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a:t>
            </a:fld>
            <a:endParaRPr lang="en-IN"/>
          </a:p>
        </p:txBody>
      </p:sp>
    </p:spTree>
    <p:extLst>
      <p:ext uri="{BB962C8B-B14F-4D97-AF65-F5344CB8AC3E}">
        <p14:creationId xmlns:p14="http://schemas.microsoft.com/office/powerpoint/2010/main" val="3485812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115</a:t>
            </a:fld>
            <a:endParaRPr lang="en-IN"/>
          </a:p>
        </p:txBody>
      </p:sp>
    </p:spTree>
    <p:extLst>
      <p:ext uri="{BB962C8B-B14F-4D97-AF65-F5344CB8AC3E}">
        <p14:creationId xmlns:p14="http://schemas.microsoft.com/office/powerpoint/2010/main" val="41447289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117</a:t>
            </a:fld>
            <a:endParaRPr lang="en-IN"/>
          </a:p>
        </p:txBody>
      </p:sp>
    </p:spTree>
    <p:extLst>
      <p:ext uri="{BB962C8B-B14F-4D97-AF65-F5344CB8AC3E}">
        <p14:creationId xmlns:p14="http://schemas.microsoft.com/office/powerpoint/2010/main" val="34221246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120</a:t>
            </a:fld>
            <a:endParaRPr lang="en-IN"/>
          </a:p>
        </p:txBody>
      </p:sp>
    </p:spTree>
    <p:extLst>
      <p:ext uri="{BB962C8B-B14F-4D97-AF65-F5344CB8AC3E}">
        <p14:creationId xmlns:p14="http://schemas.microsoft.com/office/powerpoint/2010/main" val="533727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worked out in exercise 650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121</a:t>
            </a:fld>
            <a:endParaRPr lang="en-IN"/>
          </a:p>
        </p:txBody>
      </p:sp>
    </p:spTree>
    <p:extLst>
      <p:ext uri="{BB962C8B-B14F-4D97-AF65-F5344CB8AC3E}">
        <p14:creationId xmlns:p14="http://schemas.microsoft.com/office/powerpoint/2010/main" val="33272912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129</a:t>
            </a:fld>
            <a:endParaRPr lang="en-IN"/>
          </a:p>
        </p:txBody>
      </p:sp>
    </p:spTree>
    <p:extLst>
      <p:ext uri="{BB962C8B-B14F-4D97-AF65-F5344CB8AC3E}">
        <p14:creationId xmlns:p14="http://schemas.microsoft.com/office/powerpoint/2010/main" val="27442989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130</a:t>
            </a:fld>
            <a:endParaRPr lang="en-IN"/>
          </a:p>
        </p:txBody>
      </p:sp>
    </p:spTree>
    <p:extLst>
      <p:ext uri="{BB962C8B-B14F-4D97-AF65-F5344CB8AC3E}">
        <p14:creationId xmlns:p14="http://schemas.microsoft.com/office/powerpoint/2010/main" val="20240481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131</a:t>
            </a:fld>
            <a:endParaRPr lang="en-IN"/>
          </a:p>
        </p:txBody>
      </p:sp>
    </p:spTree>
    <p:extLst>
      <p:ext uri="{BB962C8B-B14F-4D97-AF65-F5344CB8AC3E}">
        <p14:creationId xmlns:p14="http://schemas.microsoft.com/office/powerpoint/2010/main" val="29358949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on the next page.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132</a:t>
            </a:fld>
            <a:endParaRPr lang="en-IN"/>
          </a:p>
        </p:txBody>
      </p:sp>
    </p:spTree>
    <p:extLst>
      <p:ext uri="{BB962C8B-B14F-4D97-AF65-F5344CB8AC3E}">
        <p14:creationId xmlns:p14="http://schemas.microsoft.com/office/powerpoint/2010/main" val="7864941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we’re able to get high accuracies on the classification task, we have in essence learnt to model non-linear decision boundaries.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134</a:t>
            </a:fld>
            <a:endParaRPr lang="en-IN"/>
          </a:p>
        </p:txBody>
      </p:sp>
    </p:spTree>
    <p:extLst>
      <p:ext uri="{BB962C8B-B14F-4D97-AF65-F5344CB8AC3E}">
        <p14:creationId xmlns:p14="http://schemas.microsoft.com/office/powerpoint/2010/main" val="10557659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135</a:t>
            </a:fld>
            <a:endParaRPr lang="en-IN"/>
          </a:p>
        </p:txBody>
      </p:sp>
    </p:spTree>
    <p:extLst>
      <p:ext uri="{BB962C8B-B14F-4D97-AF65-F5344CB8AC3E}">
        <p14:creationId xmlns:p14="http://schemas.microsoft.com/office/powerpoint/2010/main" val="111470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a:t>
            </a:fld>
            <a:endParaRPr lang="en-IN"/>
          </a:p>
        </p:txBody>
      </p:sp>
    </p:spTree>
    <p:extLst>
      <p:ext uri="{BB962C8B-B14F-4D97-AF65-F5344CB8AC3E}">
        <p14:creationId xmlns:p14="http://schemas.microsoft.com/office/powerpoint/2010/main" val="15830828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137</a:t>
            </a:fld>
            <a:endParaRPr lang="en-IN"/>
          </a:p>
        </p:txBody>
      </p:sp>
    </p:spTree>
    <p:extLst>
      <p:ext uri="{BB962C8B-B14F-4D97-AF65-F5344CB8AC3E}">
        <p14:creationId xmlns:p14="http://schemas.microsoft.com/office/powerpoint/2010/main" val="29897090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only derivatives you really need because they tell you which way to nudge the parameters.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139</a:t>
            </a:fld>
            <a:endParaRPr lang="en-IN"/>
          </a:p>
        </p:txBody>
      </p:sp>
    </p:spTree>
    <p:extLst>
      <p:ext uri="{BB962C8B-B14F-4D97-AF65-F5344CB8AC3E}">
        <p14:creationId xmlns:p14="http://schemas.microsoft.com/office/powerpoint/2010/main" val="37853459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140</a:t>
            </a:fld>
            <a:endParaRPr lang="en-IN"/>
          </a:p>
        </p:txBody>
      </p:sp>
    </p:spTree>
    <p:extLst>
      <p:ext uri="{BB962C8B-B14F-4D97-AF65-F5344CB8AC3E}">
        <p14:creationId xmlns:p14="http://schemas.microsoft.com/office/powerpoint/2010/main" val="28385202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141</a:t>
            </a:fld>
            <a:endParaRPr lang="en-IN"/>
          </a:p>
        </p:txBody>
      </p:sp>
    </p:spTree>
    <p:extLst>
      <p:ext uri="{BB962C8B-B14F-4D97-AF65-F5344CB8AC3E}">
        <p14:creationId xmlns:p14="http://schemas.microsoft.com/office/powerpoint/2010/main" val="34992115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143</a:t>
            </a:fld>
            <a:endParaRPr lang="en-IN"/>
          </a:p>
        </p:txBody>
      </p:sp>
    </p:spTree>
    <p:extLst>
      <p:ext uri="{BB962C8B-B14F-4D97-AF65-F5344CB8AC3E}">
        <p14:creationId xmlns:p14="http://schemas.microsoft.com/office/powerpoint/2010/main" val="32849298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144</a:t>
            </a:fld>
            <a:endParaRPr lang="en-IN"/>
          </a:p>
        </p:txBody>
      </p:sp>
    </p:spTree>
    <p:extLst>
      <p:ext uri="{BB962C8B-B14F-4D97-AF65-F5344CB8AC3E}">
        <p14:creationId xmlns:p14="http://schemas.microsoft.com/office/powerpoint/2010/main" val="13360047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147</a:t>
            </a:fld>
            <a:endParaRPr lang="en-IN"/>
          </a:p>
        </p:txBody>
      </p:sp>
    </p:spTree>
    <p:extLst>
      <p:ext uri="{BB962C8B-B14F-4D97-AF65-F5344CB8AC3E}">
        <p14:creationId xmlns:p14="http://schemas.microsoft.com/office/powerpoint/2010/main" val="21639659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148</a:t>
            </a:fld>
            <a:endParaRPr lang="en-IN"/>
          </a:p>
        </p:txBody>
      </p:sp>
    </p:spTree>
    <p:extLst>
      <p:ext uri="{BB962C8B-B14F-4D97-AF65-F5344CB8AC3E}">
        <p14:creationId xmlns:p14="http://schemas.microsoft.com/office/powerpoint/2010/main" val="29316928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149</a:t>
            </a:fld>
            <a:endParaRPr lang="en-IN"/>
          </a:p>
        </p:txBody>
      </p:sp>
    </p:spTree>
    <p:extLst>
      <p:ext uri="{BB962C8B-B14F-4D97-AF65-F5344CB8AC3E}">
        <p14:creationId xmlns:p14="http://schemas.microsoft.com/office/powerpoint/2010/main" val="20954284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150</a:t>
            </a:fld>
            <a:endParaRPr lang="en-IN"/>
          </a:p>
        </p:txBody>
      </p:sp>
    </p:spTree>
    <p:extLst>
      <p:ext uri="{BB962C8B-B14F-4D97-AF65-F5344CB8AC3E}">
        <p14:creationId xmlns:p14="http://schemas.microsoft.com/office/powerpoint/2010/main" val="117313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8698D8-B689-4E85-8F50-E05C7AC2100E}"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8D8-B689-4E85-8F50-E05C7AC2100E}"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698D8-B689-4E85-8F50-E05C7AC2100E}"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698D8-B689-4E85-8F50-E05C7AC2100E}" type="datetimeFigureOut">
              <a:rPr lang="en-US" smtClean="0"/>
              <a:pPr/>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698D8-B689-4E85-8F50-E05C7AC2100E}" type="datetimeFigureOut">
              <a:rPr lang="en-US" smtClean="0"/>
              <a:pPr/>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698D8-B689-4E85-8F50-E05C7AC2100E}" type="datetimeFigureOut">
              <a:rPr lang="en-US" smtClean="0"/>
              <a:pPr/>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698D8-B689-4E85-8F50-E05C7AC2100E}" type="datetimeFigureOut">
              <a:rPr lang="en-US" smtClean="0"/>
              <a:pPr/>
              <a:t>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19AB-DA3A-4FC8-9AB3-C0753D70E253}" type="slidenum">
              <a:rPr lang="en-US" smtClean="0"/>
              <a:pPr/>
              <a:t>‹#›</a:t>
            </a:fld>
            <a:endParaRPr lang="en-US"/>
          </a:p>
        </p:txBody>
      </p:sp>
      <p:pic>
        <p:nvPicPr>
          <p:cNvPr id="7" name="Picture 2" descr="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67600" y="6432912"/>
            <a:ext cx="1657066" cy="41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4191000" y="6510293"/>
            <a:ext cx="762000" cy="369332"/>
          </a:xfrm>
          <a:prstGeom prst="rect">
            <a:avLst/>
          </a:prstGeom>
          <a:noFill/>
        </p:spPr>
        <p:txBody>
          <a:bodyPr wrap="square" rtlCol="0">
            <a:spAutoFit/>
          </a:bodyPr>
          <a:lstStyle/>
          <a:p>
            <a:r>
              <a:rPr lang="en-IN" dirty="0"/>
              <a:t>  </a:t>
            </a:r>
            <a:fld id="{FA6AB0EC-D2AA-4017-BD1B-A680CB94672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hyperlink" Target="http://yann.lecun.com/exdb/publis/pdf/lecun-01a.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hyperlink" Target="https://hackernoon.com/visualizing-parts-of-convolutional-neural-networks-using-keras-and-cats-5cc01b214e59"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hyperlink" Target="http://monik.in/a-noobs-guide-to-implementing-rnn-lstm-using-tensorflow/" TargetMode="External"/><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8" Type="http://schemas.openxmlformats.org/officeDocument/2006/relationships/hyperlink" Target="https://distill.pub/2016/augmented-rnns/" TargetMode="External"/><Relationship Id="rId13" Type="http://schemas.openxmlformats.org/officeDocument/2006/relationships/hyperlink" Target="https://www.youtube.com/watch?v=h3l4qz76JhQ&amp;list=PL2-dafEMk2A5BoX3KyKu6ti5_Pytp91sk" TargetMode="External"/><Relationship Id="rId3" Type="http://schemas.openxmlformats.org/officeDocument/2006/relationships/hyperlink" Target="https://jasdeep06.github.io/posts/towards-backpropagation/" TargetMode="External"/><Relationship Id="rId7" Type="http://schemas.openxmlformats.org/officeDocument/2006/relationships/hyperlink" Target="https://iamtrask.github.io/2015/11/15/anyone-can-code-lstm/" TargetMode="External"/><Relationship Id="rId12" Type="http://schemas.openxmlformats.org/officeDocument/2006/relationships/hyperlink" Target="https://theneuralperspective.com/2016/11/20/recurrent-neural-network-rnn-part-4-attentional-interfaces/" TargetMode="External"/><Relationship Id="rId2" Type="http://schemas.openxmlformats.org/officeDocument/2006/relationships/hyperlink" Target="https://www.youtube.com/watch?v=SGZ6BttHMPw&amp;list=PL6Xpj9I5qXYEcOhn7TqghAJ6NAPrNmUBH" TargetMode="Externa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11" Type="http://schemas.openxmlformats.org/officeDocument/2006/relationships/hyperlink" Target="https://theneuralperspective.com/2016/11/20/recurrent-neural-networks-rnn-part-3-encoder-decoder/" TargetMode="External"/><Relationship Id="rId5" Type="http://schemas.openxmlformats.org/officeDocument/2006/relationships/hyperlink" Target="https://github.com/jcjohnson/pytorch-examples" TargetMode="External"/><Relationship Id="rId10" Type="http://schemas.openxmlformats.org/officeDocument/2006/relationships/hyperlink" Target="http://www.wildml.com/2015/10/recurrent-neural-network-tutorial-part-4-implementing-a-grulstm-rnn-with-python-and-theano/" TargetMode="External"/><Relationship Id="rId4" Type="http://schemas.openxmlformats.org/officeDocument/2006/relationships/hyperlink" Target="http://monik.in/a-noobs-guide-to-implementing-rnn-lstm-using-tensorflow/" TargetMode="External"/><Relationship Id="rId9" Type="http://schemas.openxmlformats.org/officeDocument/2006/relationships/hyperlink" Target="http://www.wildml.com/2015/11/understanding-convolutional-neural-networks-for-nlp/" TargetMode="External"/><Relationship Id="rId14" Type="http://schemas.openxmlformats.org/officeDocument/2006/relationships/hyperlink" Target="https://www.youtube.com/watch?v=cdLUzrjnlr4"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8" Type="http://schemas.openxmlformats.org/officeDocument/2006/relationships/hyperlink" Target="https://arxiv.org/abs/1412.3555" TargetMode="External"/><Relationship Id="rId13" Type="http://schemas.openxmlformats.org/officeDocument/2006/relationships/hyperlink" Target="https://arxiv.org/pdf/1303.5778.pdf" TargetMode="External"/><Relationship Id="rId18" Type="http://schemas.openxmlformats.org/officeDocument/2006/relationships/hyperlink" Target="https://arxiv.org/abs/1410.5401" TargetMode="External"/><Relationship Id="rId26" Type="http://schemas.openxmlformats.org/officeDocument/2006/relationships/hyperlink" Target="https://arxiv.org/abs/1406.4729" TargetMode="External"/><Relationship Id="rId3" Type="http://schemas.openxmlformats.org/officeDocument/2006/relationships/hyperlink" Target="http://www.nature.com/nature/journal/v323/n6088/abs/323533a0.html" TargetMode="External"/><Relationship Id="rId21" Type="http://schemas.openxmlformats.org/officeDocument/2006/relationships/hyperlink" Target="https://research.googleblog.com/2016/09/a-neural-network-for-machine.html" TargetMode="External"/><Relationship Id="rId34" Type="http://schemas.openxmlformats.org/officeDocument/2006/relationships/hyperlink" Target="https://www.techrepublic.com/article/why-ibms-speech-recognition-breakthrough-matters-for-ai-and-iot/" TargetMode="External"/><Relationship Id="rId7" Type="http://schemas.openxmlformats.org/officeDocument/2006/relationships/hyperlink" Target="ftp://ftp.idsia.ch/pub/juergen/lstm.pdf" TargetMode="External"/><Relationship Id="rId12" Type="http://schemas.openxmlformats.org/officeDocument/2006/relationships/hyperlink" Target="https://arxiv.org/pdf/1308.0850v5.pdf" TargetMode="External"/><Relationship Id="rId17" Type="http://schemas.openxmlformats.org/officeDocument/2006/relationships/hyperlink" Target="https://arxiv.org/abs/1506.03134" TargetMode="External"/><Relationship Id="rId25" Type="http://schemas.openxmlformats.org/officeDocument/2006/relationships/hyperlink" Target="https://arxiv.org/abs/1311.2524" TargetMode="External"/><Relationship Id="rId33" Type="http://schemas.openxmlformats.org/officeDocument/2006/relationships/hyperlink" Target="https://deepmind.com/research/alphago/" TargetMode="External"/><Relationship Id="rId2" Type="http://schemas.openxmlformats.org/officeDocument/2006/relationships/hyperlink" Target="https://github.com/terryum/awesome-deep-learning-papers" TargetMode="External"/><Relationship Id="rId16" Type="http://schemas.openxmlformats.org/officeDocument/2006/relationships/hyperlink" Target="https://arxiv.org/abs/1611.01603" TargetMode="External"/><Relationship Id="rId20" Type="http://schemas.openxmlformats.org/officeDocument/2006/relationships/hyperlink" Target="https://arxiv.org/abs/1608.07905v2" TargetMode="External"/><Relationship Id="rId29" Type="http://schemas.openxmlformats.org/officeDocument/2006/relationships/hyperlink" Target="https://arxiv.org/abs/1404.3840" TargetMode="External"/><Relationship Id="rId1" Type="http://schemas.openxmlformats.org/officeDocument/2006/relationships/slideLayout" Target="../slideLayouts/slideLayout2.xml"/><Relationship Id="rId6" Type="http://schemas.openxmlformats.org/officeDocument/2006/relationships/hyperlink" Target="http://www.nature.com/nature/journal/v405/n6789/full/405947a0.html" TargetMode="External"/><Relationship Id="rId11" Type="http://schemas.openxmlformats.org/officeDocument/2006/relationships/hyperlink" Target="https://www.researchgate.net/publication/24213728_A_Novel_Connectionist_System_for_Unconstrained_Handwriting_Recognition" TargetMode="External"/><Relationship Id="rId24" Type="http://schemas.openxmlformats.org/officeDocument/2006/relationships/hyperlink" Target="https://arxiv.org/abs/1312.6229" TargetMode="External"/><Relationship Id="rId32" Type="http://schemas.openxmlformats.org/officeDocument/2006/relationships/hyperlink" Target="https://storage.googleapis.com/deepmind-media/alphago/AlphaGoNaturePaper.pdf" TargetMode="External"/><Relationship Id="rId5" Type="http://schemas.openxmlformats.org/officeDocument/2006/relationships/hyperlink" Target="http://yann.lecun.com/exdb/publis/pdf/lecun-98b.pdf" TargetMode="External"/><Relationship Id="rId15" Type="http://schemas.openxmlformats.org/officeDocument/2006/relationships/hyperlink" Target="https://arxiv.org/pdf/1409.0473.pdf" TargetMode="External"/><Relationship Id="rId23" Type="http://schemas.openxmlformats.org/officeDocument/2006/relationships/hyperlink" Target="https://arxiv.org/pdf/1003.0358.pdf" TargetMode="External"/><Relationship Id="rId28" Type="http://schemas.openxmlformats.org/officeDocument/2006/relationships/hyperlink" Target="https://arxiv.org/abs/1502.01852" TargetMode="External"/><Relationship Id="rId10" Type="http://schemas.openxmlformats.org/officeDocument/2006/relationships/hyperlink" Target="http://www.idsia.ch/~juergen/deep-learning-overview.html" TargetMode="External"/><Relationship Id="rId19" Type="http://schemas.openxmlformats.org/officeDocument/2006/relationships/hyperlink" Target="https://arxiv.org/pdf/1611.01604.pdf" TargetMode="External"/><Relationship Id="rId31" Type="http://schemas.openxmlformats.org/officeDocument/2006/relationships/hyperlink" Target="https://blogs.microsoft.com/ai/2017/06/14/divide-conquer-microsoft-researchers-used-ai-master-ms-pac-man/" TargetMode="External"/><Relationship Id="rId4" Type="http://schemas.openxmlformats.org/officeDocument/2006/relationships/hyperlink" Target="http://yann.lecun.com/exdb/publis/index.html#lecun-88" TargetMode="External"/><Relationship Id="rId9" Type="http://schemas.openxmlformats.org/officeDocument/2006/relationships/hyperlink" Target="https://arxiv.org/pdf/1503.04069.pdf" TargetMode="External"/><Relationship Id="rId14" Type="http://schemas.openxmlformats.org/officeDocument/2006/relationships/hyperlink" Target="http://papers.nips.cc/paper/5346-sequence-to-sequence-learning-with-neural-networks.pdf" TargetMode="External"/><Relationship Id="rId22" Type="http://schemas.openxmlformats.org/officeDocument/2006/relationships/hyperlink" Target="https://nlp.stanford.edu/pubs/glove.pdf" TargetMode="External"/><Relationship Id="rId27" Type="http://schemas.openxmlformats.org/officeDocument/2006/relationships/hyperlink" Target="http://papers.nips.cc/paper/4824-imagenet-classification-with-deep-convolutional-neural-networks" TargetMode="External"/><Relationship Id="rId30" Type="http://schemas.openxmlformats.org/officeDocument/2006/relationships/hyperlink" Target="https://deepmind.com/research/dqn/" TargetMode="External"/><Relationship Id="rId35" Type="http://schemas.openxmlformats.org/officeDocument/2006/relationships/hyperlink" Target="https://www.technologyreview.com/s/602714/first-computer-to-match-humans-in-conversational-speech-recognition/" TargetMode="External"/></Relationships>
</file>

<file path=ppt/slides/_rels/slide272.xml.rels><?xml version="1.0" encoding="UTF-8" standalone="yes"?>
<Relationships xmlns="http://schemas.openxmlformats.org/package/2006/relationships"><Relationship Id="rId3" Type="http://schemas.openxmlformats.org/officeDocument/2006/relationships/hyperlink" Target="http://www.msmarco.org/leaders.aspx"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convai.io/1_round/" TargetMode="External"/></Relationships>
</file>

<file path=ppt/slides/_rels/slide2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peech.ee.ntu.edu.tw/~tlkagk/courses/ML_2017/Lecture/DL.pdf" TargetMode="External"/></Relationships>
</file>

<file path=ppt/slides/_rels/slide274.xml.rels><?xml version="1.0" encoding="UTF-8" standalone="yes"?>
<Relationships xmlns="http://schemas.openxmlformats.org/package/2006/relationships"><Relationship Id="rId2" Type="http://schemas.openxmlformats.org/officeDocument/2006/relationships/hyperlink" Target="http://speech.ee.ntu.edu.tw/~tlkagk/courses/ML_2017/Lecture/DL.pdf" TargetMode="Externa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209800"/>
            <a:ext cx="9144000" cy="2743200"/>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Basics</a:t>
            </a:r>
          </a:p>
        </p:txBody>
      </p:sp>
      <p:sp>
        <p:nvSpPr>
          <p:cNvPr id="3" name="TextBox 2"/>
          <p:cNvSpPr txBox="1"/>
          <p:nvPr/>
        </p:nvSpPr>
        <p:spPr>
          <a:xfrm>
            <a:off x="1619799" y="5100935"/>
            <a:ext cx="5427320" cy="461665"/>
          </a:xfrm>
          <a:prstGeom prst="rect">
            <a:avLst/>
          </a:prstGeom>
          <a:noFill/>
        </p:spPr>
        <p:txBody>
          <a:bodyPr wrap="none" rtlCol="0">
            <a:spAutoFit/>
          </a:bodyPr>
          <a:lstStyle/>
          <a:p>
            <a:pPr algn="ctr"/>
            <a:r>
              <a:rPr lang="en-US" sz="2400" dirty="0"/>
              <a:t>Slides to accompany the </a:t>
            </a:r>
            <a:r>
              <a:rPr lang="en-US" sz="2400" dirty="0" err="1"/>
              <a:t>Pytorch</a:t>
            </a:r>
            <a:r>
              <a:rPr lang="en-US" sz="2400" dirty="0"/>
              <a:t> exercises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85000" lnSpcReduction="20000"/>
          </a:bodyPr>
          <a:lstStyle/>
          <a:p>
            <a:r>
              <a:rPr lang="en-US" dirty="0"/>
              <a:t>This is a problem based on the math of the previous blue slide.  Ask the students to compute the outputs c1 and c2 given the inputs f1 and f2.  </a:t>
            </a:r>
          </a:p>
          <a:p>
            <a:endParaRPr lang="en-US" dirty="0"/>
          </a:p>
          <a:p>
            <a:r>
              <a:rPr lang="en-US" dirty="0"/>
              <a:t>Goal: student </a:t>
            </a:r>
            <a:r>
              <a:rPr lang="en-US" b="1" dirty="0"/>
              <a:t>develops an understanding</a:t>
            </a:r>
            <a:r>
              <a:rPr lang="en-US" dirty="0"/>
              <a:t> of what a neural network does by doing what it does.</a:t>
            </a:r>
            <a:endParaRPr lang="en-IN" dirty="0"/>
          </a:p>
          <a:p>
            <a:endParaRPr lang="en-US" dirty="0"/>
          </a:p>
          <a:p>
            <a:r>
              <a:rPr lang="en-US" dirty="0"/>
              <a:t>Note:  Give ample time for digesting.  Return to previous slides and explain if you see puzzled looks.</a:t>
            </a:r>
            <a:endParaRPr lang="en-IN" dirty="0"/>
          </a:p>
          <a:p>
            <a:endParaRPr lang="en-US" dirty="0"/>
          </a:p>
          <a:p>
            <a:r>
              <a:rPr lang="en-US" dirty="0"/>
              <a:t>Walk through the solution =&gt; c1 is equal to W11 into f1 plus W12 into f2 plus 1 into b1, which is ...</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 Example</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642639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20000"/>
          </a:bodyPr>
          <a:lstStyle/>
          <a:p>
            <a:r>
              <a:rPr lang="en-US" dirty="0"/>
              <a:t>When you go to the next slide, you’ll see some students go “oh wow”.</a:t>
            </a:r>
          </a:p>
          <a:p>
            <a:r>
              <a:rPr lang="en-US" dirty="0"/>
              <a:t>You’ll literally see 0 shaped mouths.</a:t>
            </a:r>
          </a:p>
          <a:p>
            <a:r>
              <a:rPr lang="en-US" dirty="0"/>
              <a:t>Very satisfying.</a:t>
            </a:r>
          </a:p>
          <a:p>
            <a:endParaRPr lang="en-US" dirty="0"/>
          </a:p>
          <a:p>
            <a:r>
              <a:rPr lang="en-US" dirty="0"/>
              <a:t>If you don’t see the 0 mouths, don’t worry.  It happens a lot of times.  But I often wonder - perhaps I gave away too much?  Perhaps they know about the XOR linear inseparability problem already.  Perhaps I went too fast?  Perhaps they’re just kids and they’re overwhelmed?  Perhaps they switched off?</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0612501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a:cxnSpLocks/>
          </p:cNvCxnSpPr>
          <p:nvPr/>
        </p:nvCxnSpPr>
        <p:spPr>
          <a:xfrm flipV="1">
            <a:off x="1472613" y="3875484"/>
            <a:ext cx="6909387" cy="17856"/>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Decision Boundary for Problem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60061" y="1138907"/>
            <a:ext cx="2052165" cy="584775"/>
          </a:xfrm>
          <a:prstGeom prst="rect">
            <a:avLst/>
          </a:prstGeom>
          <a:noFill/>
        </p:spPr>
        <p:txBody>
          <a:bodyPr wrap="none" rtlCol="0">
            <a:spAutoFit/>
          </a:bodyPr>
          <a:lstStyle/>
          <a:p>
            <a:r>
              <a:rPr lang="en-US" sz="3200" dirty="0">
                <a:solidFill>
                  <a:srgbClr val="FF0000"/>
                </a:solidFill>
              </a:rPr>
              <a:t>c</a:t>
            </a:r>
            <a:r>
              <a:rPr lang="en-US" sz="3200" dirty="0"/>
              <a:t> </a:t>
            </a:r>
            <a:r>
              <a:rPr lang="en-US" sz="3200" b="1" dirty="0"/>
              <a:t>&lt;&gt;</a:t>
            </a:r>
            <a:r>
              <a:rPr lang="en-US" sz="3200" dirty="0"/>
              <a:t> </a:t>
            </a:r>
            <a:r>
              <a:rPr lang="en-US" sz="3200" dirty="0" err="1"/>
              <a:t>W</a:t>
            </a:r>
            <a:r>
              <a:rPr lang="en-US" sz="3200" dirty="0" err="1">
                <a:solidFill>
                  <a:srgbClr val="00B050"/>
                </a:solidFill>
              </a:rPr>
              <a:t>f</a:t>
            </a:r>
            <a:r>
              <a:rPr lang="en-US" sz="3200" dirty="0"/>
              <a:t> + b</a:t>
            </a:r>
          </a:p>
        </p:txBody>
      </p:sp>
      <p:sp>
        <p:nvSpPr>
          <p:cNvPr id="17" name="Isosceles Triangle 16">
            <a:extLst>
              <a:ext uri="{FF2B5EF4-FFF2-40B4-BE49-F238E27FC236}">
                <a16:creationId xmlns:a16="http://schemas.microsoft.com/office/drawing/2014/main" id="{E08A9673-FE34-4036-AA83-8F2A25AA1708}"/>
              </a:ext>
            </a:extLst>
          </p:cNvPr>
          <p:cNvSpPr/>
          <p:nvPr/>
        </p:nvSpPr>
        <p:spPr>
          <a:xfrm>
            <a:off x="6224599" y="5226488"/>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8" name="5-Point Star 3">
            <a:extLst>
              <a:ext uri="{FF2B5EF4-FFF2-40B4-BE49-F238E27FC236}">
                <a16:creationId xmlns:a16="http://schemas.microsoft.com/office/drawing/2014/main" id="{458BF4EE-631D-41B6-B962-20B396427D8D}"/>
              </a:ext>
            </a:extLst>
          </p:cNvPr>
          <p:cNvSpPr/>
          <p:nvPr/>
        </p:nvSpPr>
        <p:spPr>
          <a:xfrm>
            <a:off x="5100623"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5-Point Star 4">
            <a:extLst>
              <a:ext uri="{FF2B5EF4-FFF2-40B4-BE49-F238E27FC236}">
                <a16:creationId xmlns:a16="http://schemas.microsoft.com/office/drawing/2014/main" id="{1A1BB647-EAB3-4176-85F1-CC47E8E4BA5F}"/>
              </a:ext>
            </a:extLst>
          </p:cNvPr>
          <p:cNvSpPr/>
          <p:nvPr/>
        </p:nvSpPr>
        <p:spPr>
          <a:xfrm>
            <a:off x="6529383"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5-Point Star 5">
            <a:extLst>
              <a:ext uri="{FF2B5EF4-FFF2-40B4-BE49-F238E27FC236}">
                <a16:creationId xmlns:a16="http://schemas.microsoft.com/office/drawing/2014/main" id="{334DFBE2-6833-41BF-9590-9332A1B35685}"/>
              </a:ext>
            </a:extLst>
          </p:cNvPr>
          <p:cNvSpPr/>
          <p:nvPr/>
        </p:nvSpPr>
        <p:spPr>
          <a:xfrm>
            <a:off x="5457813"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5-Point Star 3">
            <a:extLst>
              <a:ext uri="{FF2B5EF4-FFF2-40B4-BE49-F238E27FC236}">
                <a16:creationId xmlns:a16="http://schemas.microsoft.com/office/drawing/2014/main" id="{2A25F823-055E-44BD-B0D1-E959F94D9987}"/>
              </a:ext>
            </a:extLst>
          </p:cNvPr>
          <p:cNvSpPr/>
          <p:nvPr/>
        </p:nvSpPr>
        <p:spPr>
          <a:xfrm>
            <a:off x="2295510" y="44957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5-Point Star 4">
            <a:extLst>
              <a:ext uri="{FF2B5EF4-FFF2-40B4-BE49-F238E27FC236}">
                <a16:creationId xmlns:a16="http://schemas.microsoft.com/office/drawing/2014/main" id="{053589ED-B51D-4100-A20C-3080B99B943D}"/>
              </a:ext>
            </a:extLst>
          </p:cNvPr>
          <p:cNvSpPr/>
          <p:nvPr/>
        </p:nvSpPr>
        <p:spPr>
          <a:xfrm>
            <a:off x="3724270" y="46481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5-Point Star 5">
            <a:extLst>
              <a:ext uri="{FF2B5EF4-FFF2-40B4-BE49-F238E27FC236}">
                <a16:creationId xmlns:a16="http://schemas.microsoft.com/office/drawing/2014/main" id="{7EDDF550-DE08-463E-BF05-6D4903F6B8A8}"/>
              </a:ext>
            </a:extLst>
          </p:cNvPr>
          <p:cNvSpPr/>
          <p:nvPr/>
        </p:nvSpPr>
        <p:spPr>
          <a:xfrm>
            <a:off x="2652700" y="563880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Isosceles Triangle 37">
            <a:extLst>
              <a:ext uri="{FF2B5EF4-FFF2-40B4-BE49-F238E27FC236}">
                <a16:creationId xmlns:a16="http://schemas.microsoft.com/office/drawing/2014/main" id="{7501CF92-6087-4C96-98D4-9C7461B9CC9C}"/>
              </a:ext>
            </a:extLst>
          </p:cNvPr>
          <p:cNvSpPr/>
          <p:nvPr/>
        </p:nvSpPr>
        <p:spPr>
          <a:xfrm>
            <a:off x="2581276" y="2438401"/>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6069EC8B-76CB-47CE-83BC-C92539C477DC}"/>
              </a:ext>
            </a:extLst>
          </p:cNvPr>
          <p:cNvSpPr/>
          <p:nvPr/>
        </p:nvSpPr>
        <p:spPr>
          <a:xfrm>
            <a:off x="2733676" y="3367095"/>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09FA61E1-ECF7-4DD4-ACAB-8FFF2AD95EF3}"/>
              </a:ext>
            </a:extLst>
          </p:cNvPr>
          <p:cNvSpPr/>
          <p:nvPr/>
        </p:nvSpPr>
        <p:spPr>
          <a:xfrm>
            <a:off x="3867160" y="2509839"/>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1" name="Isosceles Triangle 40">
            <a:extLst>
              <a:ext uri="{FF2B5EF4-FFF2-40B4-BE49-F238E27FC236}">
                <a16:creationId xmlns:a16="http://schemas.microsoft.com/office/drawing/2014/main" id="{2638A57A-5A80-44BE-8EE7-0F9C6A2199EA}"/>
              </a:ext>
            </a:extLst>
          </p:cNvPr>
          <p:cNvSpPr/>
          <p:nvPr/>
        </p:nvSpPr>
        <p:spPr>
          <a:xfrm>
            <a:off x="4019561" y="3664385"/>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A5D56AEE-39FB-4715-8D9F-A6831FB3FEDB}"/>
              </a:ext>
            </a:extLst>
          </p:cNvPr>
          <p:cNvCxnSpPr>
            <a:cxnSpLocks/>
          </p:cNvCxnSpPr>
          <p:nvPr/>
        </p:nvCxnSpPr>
        <p:spPr>
          <a:xfrm>
            <a:off x="4572000" y="2138363"/>
            <a:ext cx="0" cy="3729037"/>
          </a:xfrm>
          <a:prstGeom prst="line">
            <a:avLst/>
          </a:prstGeom>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id="{0D8899A6-1975-4224-BA90-6FE6C615FFFB}"/>
              </a:ext>
            </a:extLst>
          </p:cNvPr>
          <p:cNvSpPr txBox="1"/>
          <p:nvPr/>
        </p:nvSpPr>
        <p:spPr>
          <a:xfrm>
            <a:off x="6319683" y="1382472"/>
            <a:ext cx="2595717" cy="923330"/>
          </a:xfrm>
          <a:prstGeom prst="rect">
            <a:avLst/>
          </a:prstGeom>
          <a:noFill/>
        </p:spPr>
        <p:txBody>
          <a:bodyPr wrap="square" rtlCol="0">
            <a:spAutoFit/>
          </a:bodyPr>
          <a:lstStyle/>
          <a:p>
            <a:r>
              <a:rPr lang="en-US" dirty="0"/>
              <a:t>This quadrant holds points where x and y are both positive</a:t>
            </a:r>
            <a:endParaRPr lang="en-IN" dirty="0"/>
          </a:p>
        </p:txBody>
      </p:sp>
      <p:sp>
        <p:nvSpPr>
          <p:cNvPr id="25" name="TextBox 24">
            <a:extLst>
              <a:ext uri="{FF2B5EF4-FFF2-40B4-BE49-F238E27FC236}">
                <a16:creationId xmlns:a16="http://schemas.microsoft.com/office/drawing/2014/main" id="{7CDE8F06-4354-45CC-A239-E06FAD005E4D}"/>
              </a:ext>
            </a:extLst>
          </p:cNvPr>
          <p:cNvSpPr txBox="1"/>
          <p:nvPr/>
        </p:nvSpPr>
        <p:spPr>
          <a:xfrm>
            <a:off x="1342881" y="4793766"/>
            <a:ext cx="2595717" cy="923330"/>
          </a:xfrm>
          <a:prstGeom prst="rect">
            <a:avLst/>
          </a:prstGeom>
          <a:noFill/>
        </p:spPr>
        <p:txBody>
          <a:bodyPr wrap="square" rtlCol="0">
            <a:spAutoFit/>
          </a:bodyPr>
          <a:lstStyle/>
          <a:p>
            <a:r>
              <a:rPr lang="en-US" dirty="0"/>
              <a:t>This quadrant holds points where x and y are both negative</a:t>
            </a:r>
            <a:endParaRPr lang="en-IN" dirty="0"/>
          </a:p>
        </p:txBody>
      </p:sp>
      <p:sp>
        <p:nvSpPr>
          <p:cNvPr id="26" name="TextBox 25">
            <a:extLst>
              <a:ext uri="{FF2B5EF4-FFF2-40B4-BE49-F238E27FC236}">
                <a16:creationId xmlns:a16="http://schemas.microsoft.com/office/drawing/2014/main" id="{2C52F439-570E-4C8D-8A18-F8FD9C2DF08E}"/>
              </a:ext>
            </a:extLst>
          </p:cNvPr>
          <p:cNvSpPr txBox="1"/>
          <p:nvPr/>
        </p:nvSpPr>
        <p:spPr>
          <a:xfrm>
            <a:off x="1392803" y="1345269"/>
            <a:ext cx="2595717" cy="923330"/>
          </a:xfrm>
          <a:prstGeom prst="rect">
            <a:avLst/>
          </a:prstGeom>
          <a:noFill/>
        </p:spPr>
        <p:txBody>
          <a:bodyPr wrap="square" rtlCol="0">
            <a:spAutoFit/>
          </a:bodyPr>
          <a:lstStyle/>
          <a:p>
            <a:r>
              <a:rPr lang="en-US" dirty="0"/>
              <a:t>This quadrant holds points where x is negative and y is positive</a:t>
            </a:r>
            <a:endParaRPr lang="en-IN" dirty="0"/>
          </a:p>
        </p:txBody>
      </p:sp>
      <p:sp>
        <p:nvSpPr>
          <p:cNvPr id="27" name="TextBox 26">
            <a:extLst>
              <a:ext uri="{FF2B5EF4-FFF2-40B4-BE49-F238E27FC236}">
                <a16:creationId xmlns:a16="http://schemas.microsoft.com/office/drawing/2014/main" id="{F0C4F4C2-C04D-4547-B11A-6F0C3451E369}"/>
              </a:ext>
            </a:extLst>
          </p:cNvPr>
          <p:cNvSpPr txBox="1"/>
          <p:nvPr/>
        </p:nvSpPr>
        <p:spPr>
          <a:xfrm>
            <a:off x="6319682" y="4276756"/>
            <a:ext cx="2595717" cy="923330"/>
          </a:xfrm>
          <a:prstGeom prst="rect">
            <a:avLst/>
          </a:prstGeom>
          <a:noFill/>
        </p:spPr>
        <p:txBody>
          <a:bodyPr wrap="square" rtlCol="0">
            <a:spAutoFit/>
          </a:bodyPr>
          <a:lstStyle/>
          <a:p>
            <a:r>
              <a:rPr lang="en-US" dirty="0"/>
              <a:t>This quadrant holds points where x is positive and y is positive</a:t>
            </a:r>
            <a:endParaRPr lang="en-IN" dirty="0"/>
          </a:p>
        </p:txBody>
      </p:sp>
    </p:spTree>
    <p:extLst>
      <p:ext uri="{BB962C8B-B14F-4D97-AF65-F5344CB8AC3E}">
        <p14:creationId xmlns:p14="http://schemas.microsoft.com/office/powerpoint/2010/main" val="33424142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Can you separate the blues from the greens with one straight line?</a:t>
            </a:r>
          </a:p>
          <a:p>
            <a:r>
              <a:rPr lang="en-US" dirty="0"/>
              <a:t>…</a:t>
            </a:r>
          </a:p>
          <a:p>
            <a:r>
              <a:rPr lang="en-US" dirty="0"/>
              <a:t>…</a:t>
            </a:r>
          </a:p>
          <a:p>
            <a:r>
              <a:rPr lang="en-US" dirty="0"/>
              <a:t>No way you can do that right?</a:t>
            </a:r>
          </a:p>
          <a:p>
            <a:r>
              <a:rPr lang="en-US" dirty="0"/>
              <a:t>Trying putting a straight line through that drawing so that the blue dots fall on one side and the green dots on the other side.</a:t>
            </a:r>
          </a:p>
          <a:p>
            <a:r>
              <a:rPr lang="en-US" dirty="0"/>
              <a:t>You can’t.</a:t>
            </a:r>
          </a:p>
          <a:p>
            <a:r>
              <a:rPr lang="en-US" dirty="0"/>
              <a:t>You’ll need multiple straight lines (or a weird crooked line).</a:t>
            </a:r>
          </a:p>
          <a:p>
            <a:r>
              <a:rPr lang="en-US" dirty="0"/>
              <a:t>In other words, you’ll need a non-linear decision boundary.</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7458884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lnSpcReduction="10000"/>
          </a:bodyPr>
          <a:lstStyle/>
          <a:p>
            <a:r>
              <a:rPr lang="en-US" dirty="0"/>
              <a:t>A system of linear equations can’t give us a non-linear decision boundary.</a:t>
            </a:r>
          </a:p>
          <a:p>
            <a:r>
              <a:rPr lang="en-US" dirty="0"/>
              <a:t>So, one layer of neurons cannot by themselves never solve the XOR problem (you get around this problems using non-linear transformations called kernels, as you do in SVMs, but a layer of neurons alone can’t do the trick).</a:t>
            </a:r>
          </a:p>
          <a:p>
            <a:r>
              <a:rPr lang="en-US" dirty="0"/>
              <a:t>So how do you learn a non-linear decision boundary.</a:t>
            </a:r>
          </a:p>
          <a:p>
            <a:r>
              <a:rPr lang="en-US" dirty="0"/>
              <a:t>Will adding one more layer of neurons help?</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8989835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h</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Let’s see what sort of decision boundary that gives us!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0938594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 </a:t>
            </a:r>
            <a:r>
              <a:rPr lang="en-US" b="1" dirty="0"/>
              <a:t>+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sz="4000" b="1" baseline="-25000" dirty="0">
                <a:solidFill>
                  <a:srgbClr val="00B050"/>
                </a:solidFill>
              </a:rPr>
              <a:t>A linear combination of the</a:t>
            </a:r>
            <a:r>
              <a:rPr lang="en-US" sz="4000" b="1" dirty="0">
                <a:solidFill>
                  <a:srgbClr val="00B050"/>
                </a:solidFill>
              </a:rPr>
              <a:t> </a:t>
            </a:r>
            <a:r>
              <a:rPr lang="en-US" sz="4000" b="1" baseline="-25000" dirty="0">
                <a:solidFill>
                  <a:srgbClr val="00B050"/>
                </a:solidFill>
              </a:rPr>
              <a:t>features once</a:t>
            </a:r>
            <a:r>
              <a:rPr lang="en-US" sz="4000" b="1" dirty="0">
                <a:solidFill>
                  <a:srgbClr val="00B050"/>
                </a:solidFill>
              </a:rPr>
              <a:t> </a:t>
            </a:r>
            <a:r>
              <a:rPr lang="en-US" sz="4000" b="1" baseline="-25000" dirty="0">
                <a:solidFill>
                  <a:srgbClr val="00B050"/>
                </a:solidFill>
              </a:rPr>
              <a:t>again!   </a:t>
            </a:r>
            <a:r>
              <a:rPr lang="en-US" sz="4000" b="1" dirty="0">
                <a:solidFill>
                  <a:srgbClr val="FF0000"/>
                </a:solidFill>
              </a:rPr>
              <a:t>c</a:t>
            </a:r>
            <a:r>
              <a:rPr lang="en-US" sz="4000" b="1" dirty="0">
                <a:solidFill>
                  <a:srgbClr val="00B050"/>
                </a:solidFill>
              </a:rPr>
              <a:t> </a:t>
            </a:r>
            <a:r>
              <a:rPr lang="en-US" sz="4000" b="1" dirty="0"/>
              <a:t>= </a:t>
            </a:r>
            <a:r>
              <a:rPr lang="en-US" sz="4000" b="1" dirty="0">
                <a:solidFill>
                  <a:srgbClr val="00B050"/>
                </a:solidFill>
              </a:rPr>
              <a:t>f </a:t>
            </a:r>
            <a:r>
              <a:rPr lang="en-US" sz="4000" b="1" dirty="0"/>
              <a:t>W </a:t>
            </a:r>
            <a:r>
              <a:rPr lang="en-US" sz="4000" b="1" dirty="0" err="1"/>
              <a:t>W</a:t>
            </a:r>
            <a:r>
              <a:rPr lang="en-US" sz="4000" b="1" dirty="0"/>
              <a:t>’</a:t>
            </a:r>
            <a:endParaRPr lang="en-US" sz="4000"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As you can see, the weights factor out!</a:t>
            </a:r>
          </a:p>
          <a:p>
            <a:r>
              <a:rPr lang="en-US" dirty="0"/>
              <a:t>So all you get is another linear decision boundary with a set of weights that is the product of the two weight matrices.</a:t>
            </a:r>
          </a:p>
          <a:p>
            <a:r>
              <a:rPr lang="en-US" dirty="0"/>
              <a:t>Is there any way you can get an arbitrary decision boundary like this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9962460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So, how can we learn a non-linear separator like this?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2145139" cy="584775"/>
          </a:xfrm>
          <a:prstGeom prst="rect">
            <a:avLst/>
          </a:prstGeom>
          <a:noFill/>
        </p:spPr>
        <p:txBody>
          <a:bodyPr wrap="none" rtlCol="0">
            <a:spAutoFit/>
          </a:bodyPr>
          <a:lstStyle/>
          <a:p>
            <a:r>
              <a:rPr lang="en-US" sz="3200" dirty="0">
                <a:solidFill>
                  <a:srgbClr val="FF0000"/>
                </a:solidFill>
              </a:rPr>
              <a:t>c</a:t>
            </a:r>
            <a:r>
              <a:rPr lang="en-US" sz="3200" dirty="0"/>
              <a:t> &lt;&gt; </a:t>
            </a:r>
            <a:r>
              <a:rPr lang="en-US" sz="3200" dirty="0">
                <a:solidFill>
                  <a:srgbClr val="00B050"/>
                </a:solidFill>
              </a:rPr>
              <a:t>f </a:t>
            </a:r>
            <a:r>
              <a:rPr lang="en-US" sz="3200" dirty="0"/>
              <a:t>W + b</a:t>
            </a:r>
          </a:p>
        </p:txBody>
      </p:sp>
      <p:sp>
        <p:nvSpPr>
          <p:cNvPr id="18" name="Freeform 17"/>
          <p:cNvSpPr/>
          <p:nvPr/>
        </p:nvSpPr>
        <p:spPr>
          <a:xfrm>
            <a:off x="1870364" y="2036618"/>
            <a:ext cx="4724400" cy="2946400"/>
          </a:xfrm>
          <a:custGeom>
            <a:avLst/>
            <a:gdLst>
              <a:gd name="connsiteX0" fmla="*/ 0 w 4724400"/>
              <a:gd name="connsiteY0" fmla="*/ 2826327 h 2946400"/>
              <a:gd name="connsiteX1" fmla="*/ 1510145 w 4724400"/>
              <a:gd name="connsiteY1" fmla="*/ 2604655 h 2946400"/>
              <a:gd name="connsiteX2" fmla="*/ 3311236 w 4724400"/>
              <a:gd name="connsiteY2" fmla="*/ 775855 h 2946400"/>
              <a:gd name="connsiteX3" fmla="*/ 4724400 w 4724400"/>
              <a:gd name="connsiteY3" fmla="*/ 0 h 2946400"/>
            </a:gdLst>
            <a:ahLst/>
            <a:cxnLst>
              <a:cxn ang="0">
                <a:pos x="connsiteX0" y="connsiteY0"/>
              </a:cxn>
              <a:cxn ang="0">
                <a:pos x="connsiteX1" y="connsiteY1"/>
              </a:cxn>
              <a:cxn ang="0">
                <a:pos x="connsiteX2" y="connsiteY2"/>
              </a:cxn>
              <a:cxn ang="0">
                <a:pos x="connsiteX3" y="connsiteY3"/>
              </a:cxn>
            </a:cxnLst>
            <a:rect l="l" t="t" r="r" b="b"/>
            <a:pathLst>
              <a:path w="4724400" h="2946400">
                <a:moveTo>
                  <a:pt x="0" y="2826327"/>
                </a:moveTo>
                <a:cubicBezTo>
                  <a:pt x="479136" y="2886363"/>
                  <a:pt x="958272" y="2946400"/>
                  <a:pt x="1510145" y="2604655"/>
                </a:cubicBezTo>
                <a:cubicBezTo>
                  <a:pt x="2062018" y="2262910"/>
                  <a:pt x="2775527" y="1209964"/>
                  <a:pt x="3311236" y="775855"/>
                </a:cubicBezTo>
                <a:cubicBezTo>
                  <a:pt x="3846945" y="341746"/>
                  <a:pt x="4285672" y="170873"/>
                  <a:pt x="47244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7543801" y="2209800"/>
            <a:ext cx="1295400" cy="923330"/>
          </a:xfrm>
          <a:prstGeom prst="rect">
            <a:avLst/>
          </a:prstGeom>
          <a:noFill/>
        </p:spPr>
        <p:txBody>
          <a:bodyPr wrap="square" rtlCol="0">
            <a:spAutoFit/>
          </a:bodyPr>
          <a:lstStyle/>
          <a:p>
            <a:r>
              <a:rPr lang="en-US" dirty="0"/>
              <a:t>The separator is non-linear!!</a:t>
            </a:r>
          </a:p>
        </p:txBody>
      </p:sp>
      <p:cxnSp>
        <p:nvCxnSpPr>
          <p:cNvPr id="26" name="Straight Arrow Connector 25"/>
          <p:cNvCxnSpPr>
            <a:stCxn id="20" idx="1"/>
          </p:cNvCxnSpPr>
          <p:nvPr/>
        </p:nvCxnSpPr>
        <p:spPr>
          <a:xfrm flipH="1" flipV="1">
            <a:off x="6248400" y="2209800"/>
            <a:ext cx="1295401"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52600" y="5486400"/>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202740" y="5469019"/>
            <a:ext cx="5166479"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Tree>
    <p:extLst>
      <p:ext uri="{BB962C8B-B14F-4D97-AF65-F5344CB8AC3E}">
        <p14:creationId xmlns:p14="http://schemas.microsoft.com/office/powerpoint/2010/main" val="12286148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have to introduce a non-linearity between the two layers of neurons.</a:t>
            </a:r>
          </a:p>
          <a:p>
            <a:r>
              <a:rPr lang="en-US" dirty="0"/>
              <a:t>You do that using a non-linear function called an activation function.</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008890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dirty="0"/>
              <a:t>We can learn a non-linear separator if we introduce a non-linear function </a:t>
            </a:r>
            <a:r>
              <a:rPr lang="en-US" b="1" dirty="0"/>
              <a:t>g</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Introducing a non-linearity</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a:endCxn id="16" idx="0"/>
          </p:cNvCxnSpPr>
          <p:nvPr/>
        </p:nvCxnSpPr>
        <p:spPr>
          <a:xfrm flipH="1">
            <a:off x="1260765" y="2743200"/>
            <a:ext cx="13855" cy="671945"/>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 output of each layer of neurons (after the linear transform) is called the </a:t>
            </a:r>
            <a:r>
              <a:rPr lang="en-US" dirty="0">
                <a:solidFill>
                  <a:schemeClr val="accent6"/>
                </a:solidFill>
              </a:rPr>
              <a:t>pre-activation</a:t>
            </a:r>
            <a:r>
              <a:rPr lang="en-US" dirty="0"/>
              <a:t>.</a:t>
            </a:r>
          </a:p>
          <a:p>
            <a:r>
              <a:rPr lang="en-US" dirty="0"/>
              <a:t>After the </a:t>
            </a:r>
            <a:r>
              <a:rPr lang="en-US" dirty="0">
                <a:solidFill>
                  <a:schemeClr val="accent6"/>
                </a:solidFill>
              </a:rPr>
              <a:t>pre-activation</a:t>
            </a:r>
            <a:r>
              <a:rPr lang="en-US" dirty="0"/>
              <a:t> passes through the non-linear activation function, the output is called the </a:t>
            </a:r>
            <a:r>
              <a:rPr lang="en-US" dirty="0">
                <a:solidFill>
                  <a:srgbClr val="92D050"/>
                </a:solidFill>
              </a:rPr>
              <a:t>activation</a:t>
            </a:r>
            <a:r>
              <a:rPr lang="en-US" dirty="0"/>
              <a:t>.</a:t>
            </a:r>
          </a:p>
          <a:p>
            <a:r>
              <a:rPr lang="en-US" dirty="0"/>
              <a:t>I’ve represented the </a:t>
            </a:r>
            <a:r>
              <a:rPr lang="en-US" dirty="0">
                <a:solidFill>
                  <a:schemeClr val="accent6"/>
                </a:solidFill>
              </a:rPr>
              <a:t>pre-activation</a:t>
            </a:r>
            <a:r>
              <a:rPr lang="en-US" dirty="0"/>
              <a:t> by the orange circle and the </a:t>
            </a:r>
            <a:r>
              <a:rPr lang="en-US" dirty="0">
                <a:solidFill>
                  <a:srgbClr val="92D050"/>
                </a:solidFill>
              </a:rPr>
              <a:t>activation</a:t>
            </a:r>
            <a:r>
              <a:rPr lang="en-US" dirty="0"/>
              <a:t> by the green circle in these diagrams.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4" name="Oval 3">
            <a:extLst>
              <a:ext uri="{FF2B5EF4-FFF2-40B4-BE49-F238E27FC236}">
                <a16:creationId xmlns:a16="http://schemas.microsoft.com/office/drawing/2014/main" id="{6FEB48B3-BE20-4914-AF6B-C978F4E0072A}"/>
              </a:ext>
            </a:extLst>
          </p:cNvPr>
          <p:cNvSpPr/>
          <p:nvPr/>
        </p:nvSpPr>
        <p:spPr>
          <a:xfrm>
            <a:off x="6366165" y="53699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261E82-A6C3-4229-B90F-13201C536907}"/>
              </a:ext>
            </a:extLst>
          </p:cNvPr>
          <p:cNvSpPr/>
          <p:nvPr/>
        </p:nvSpPr>
        <p:spPr>
          <a:xfrm>
            <a:off x="6477000" y="54483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232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181600"/>
          </a:xfrm>
        </p:spPr>
        <p:txBody>
          <a:bodyPr>
            <a:normAutofit fontScale="77500" lnSpcReduction="2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‘g’ is called the “activation function”.</a:t>
            </a:r>
          </a:p>
          <a:p>
            <a:pPr>
              <a:buNone/>
            </a:pPr>
            <a:r>
              <a:rPr lang="en-US" b="1" dirty="0"/>
              <a:t>‘a’ is called the “</a:t>
            </a:r>
            <a:r>
              <a:rPr lang="en-US" b="1" dirty="0">
                <a:solidFill>
                  <a:schemeClr val="accent6"/>
                </a:solidFill>
              </a:rPr>
              <a:t>pre-activation</a:t>
            </a:r>
            <a:r>
              <a:rPr lang="en-US" b="1" dirty="0"/>
              <a:t>”.</a:t>
            </a:r>
          </a:p>
          <a:p>
            <a:pPr>
              <a:buNone/>
            </a:pPr>
            <a:r>
              <a:rPr lang="en-US" b="1" dirty="0"/>
              <a:t>‘g(a)’ is called the “</a:t>
            </a:r>
            <a:r>
              <a:rPr lang="en-US" b="1" dirty="0">
                <a:solidFill>
                  <a:srgbClr val="92D050"/>
                </a:solidFill>
              </a:rPr>
              <a:t>activation</a:t>
            </a:r>
            <a:r>
              <a:rPr lang="en-US" b="1" dirty="0"/>
              <a:t>”.</a:t>
            </a:r>
          </a:p>
          <a:p>
            <a:pPr>
              <a:buNone/>
            </a:pPr>
            <a:r>
              <a:rPr lang="en-US" sz="4200" b="1" baseline="-25000" dirty="0">
                <a:solidFill>
                  <a:srgbClr val="00B050"/>
                </a:solidFill>
              </a:rPr>
              <a:t>The activation becomes the input to the</a:t>
            </a:r>
          </a:p>
          <a:p>
            <a:pPr>
              <a:buNone/>
            </a:pPr>
            <a:r>
              <a:rPr lang="en-US" sz="4200" b="1" baseline="-25000" dirty="0">
                <a:solidFill>
                  <a:srgbClr val="00B050"/>
                </a:solidFill>
              </a:rPr>
              <a:t>next higher layer.</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a number of activation functions that are used.</a:t>
            </a:r>
          </a:p>
          <a:p>
            <a:r>
              <a:rPr lang="en-US" dirty="0"/>
              <a:t>You have already seen one – the </a:t>
            </a:r>
            <a:r>
              <a:rPr lang="en-US" dirty="0" err="1">
                <a:solidFill>
                  <a:srgbClr val="92D050"/>
                </a:solidFill>
              </a:rPr>
              <a:t>softmax</a:t>
            </a:r>
            <a:r>
              <a:rPr lang="en-US" dirty="0"/>
              <a:t> – that is used only on the output layer.</a:t>
            </a:r>
          </a:p>
          <a:p>
            <a:r>
              <a:rPr lang="en-US" dirty="0"/>
              <a:t>The oldest of the activation functions are the </a:t>
            </a:r>
            <a:r>
              <a:rPr lang="en-US" dirty="0">
                <a:solidFill>
                  <a:srgbClr val="92D050"/>
                </a:solidFill>
              </a:rPr>
              <a:t>sigmoid</a:t>
            </a:r>
            <a:r>
              <a:rPr lang="en-US" dirty="0"/>
              <a:t> and </a:t>
            </a:r>
            <a:r>
              <a:rPr lang="en-US" dirty="0">
                <a:solidFill>
                  <a:srgbClr val="92D050"/>
                </a:solidFill>
              </a:rPr>
              <a:t>tanh</a:t>
            </a:r>
            <a:r>
              <a:rPr lang="en-US" dirty="0"/>
              <a:t>.</a:t>
            </a:r>
          </a:p>
          <a:p>
            <a:r>
              <a:rPr lang="en-US" dirty="0"/>
              <a:t>One of the more recent ones (2000) is the </a:t>
            </a:r>
            <a:r>
              <a:rPr lang="en-US" dirty="0" err="1">
                <a:solidFill>
                  <a:srgbClr val="92D050"/>
                </a:solidFill>
              </a:rPr>
              <a:t>ReLU</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2" name="TextBox 1">
            <a:extLst>
              <a:ext uri="{FF2B5EF4-FFF2-40B4-BE49-F238E27FC236}">
                <a16:creationId xmlns:a16="http://schemas.microsoft.com/office/drawing/2014/main"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val="39790310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exercise 650 to see how the different activation functions work.</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9149195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4876800" y="3810000"/>
            <a:ext cx="3019425" cy="1981200"/>
          </a:xfrm>
          <a:prstGeom prst="rect">
            <a:avLst/>
          </a:prstGeom>
          <a:noFill/>
          <a:ln w="9525">
            <a:noFill/>
            <a:miter lim="800000"/>
            <a:headEnd/>
            <a:tailEnd/>
          </a:ln>
        </p:spPr>
      </p:pic>
      <p:sp>
        <p:nvSpPr>
          <p:cNvPr id="17" name="TextBox 16"/>
          <p:cNvSpPr txBox="1"/>
          <p:nvPr/>
        </p:nvSpPr>
        <p:spPr>
          <a:xfrm>
            <a:off x="3733800" y="4724400"/>
            <a:ext cx="1215397" cy="369332"/>
          </a:xfrm>
          <a:prstGeom prst="rect">
            <a:avLst/>
          </a:prstGeom>
          <a:noFill/>
        </p:spPr>
        <p:txBody>
          <a:bodyPr wrap="none" rtlCol="0">
            <a:spAutoFit/>
          </a:bodyPr>
          <a:lstStyle/>
          <a:p>
            <a:r>
              <a:rPr lang="en-US" dirty="0"/>
              <a:t>h = </a:t>
            </a:r>
            <a:r>
              <a:rPr lang="en-US" dirty="0" err="1"/>
              <a:t>sigm</a:t>
            </a:r>
            <a:r>
              <a:rPr lang="en-US" dirty="0"/>
              <a:t>(a)</a:t>
            </a:r>
          </a:p>
        </p:txBody>
      </p:sp>
      <p:sp>
        <p:nvSpPr>
          <p:cNvPr id="18" name="TextBox 17"/>
          <p:cNvSpPr txBox="1"/>
          <p:nvPr/>
        </p:nvSpPr>
        <p:spPr>
          <a:xfrm>
            <a:off x="6248400" y="57912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91200" y="57912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The next few slides show that the sigmoid function transforms real numbers from the space (-infinity, +infinity) to the space (0,1)</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400396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Converting From Real Numbers to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a</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This is the input to the sigmoid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990600" y="1554440"/>
            <a:ext cx="6284156" cy="646331"/>
          </a:xfrm>
          <a:prstGeom prst="rect">
            <a:avLst/>
          </a:prstGeom>
        </p:spPr>
        <p:txBody>
          <a:bodyPr wrap="none">
            <a:spAutoFit/>
          </a:bodyPr>
          <a:lstStyle/>
          <a:p>
            <a:pPr>
              <a:buNone/>
            </a:pPr>
            <a:r>
              <a:rPr lang="en-US" sz="3600" b="1" dirty="0"/>
              <a:t>‘</a:t>
            </a:r>
            <a:r>
              <a:rPr lang="en-US" sz="3600" b="1" dirty="0">
                <a:solidFill>
                  <a:schemeClr val="accent6"/>
                </a:solidFill>
              </a:rPr>
              <a:t>a</a:t>
            </a:r>
            <a:r>
              <a:rPr lang="en-US" sz="3600" b="1" dirty="0"/>
              <a:t>’ is called the “</a:t>
            </a:r>
            <a:r>
              <a:rPr lang="en-US" sz="3600" b="1" dirty="0">
                <a:solidFill>
                  <a:schemeClr val="accent6"/>
                </a:solidFill>
              </a:rPr>
              <a:t>pre-activation</a:t>
            </a:r>
            <a:r>
              <a:rPr lang="en-US" sz="3600" b="1" dirty="0"/>
              <a:t>”.</a:t>
            </a:r>
          </a:p>
        </p:txBody>
      </p:sp>
    </p:spTree>
    <p:extLst>
      <p:ext uri="{BB962C8B-B14F-4D97-AF65-F5344CB8AC3E}">
        <p14:creationId xmlns:p14="http://schemas.microsoft.com/office/powerpoint/2010/main" val="3584535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c</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	This last pre-activation is passed as input to the final non-linearity which is typically the </a:t>
            </a:r>
            <a:r>
              <a:rPr lang="en-US" dirty="0" err="1"/>
              <a:t>softmax</a:t>
            </a:r>
            <a:r>
              <a:rPr lang="en-US" dirty="0"/>
              <a:t>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505355" y="1554440"/>
            <a:ext cx="8257645" cy="646331"/>
          </a:xfrm>
          <a:prstGeom prst="rect">
            <a:avLst/>
          </a:prstGeom>
        </p:spPr>
        <p:txBody>
          <a:bodyPr wrap="none">
            <a:spAutoFit/>
          </a:bodyPr>
          <a:lstStyle/>
          <a:p>
            <a:pPr>
              <a:buNone/>
            </a:pPr>
            <a:r>
              <a:rPr lang="en-US" sz="3600" b="1" dirty="0"/>
              <a:t>‘</a:t>
            </a:r>
            <a:r>
              <a:rPr lang="en-US" sz="3600" b="1" dirty="0">
                <a:solidFill>
                  <a:schemeClr val="accent6"/>
                </a:solidFill>
              </a:rPr>
              <a:t>c</a:t>
            </a:r>
            <a:r>
              <a:rPr lang="en-US" sz="3600" b="1" dirty="0"/>
              <a:t>’ is the “</a:t>
            </a:r>
            <a:r>
              <a:rPr lang="en-US" sz="3600" b="1" dirty="0">
                <a:solidFill>
                  <a:schemeClr val="accent6"/>
                </a:solidFill>
              </a:rPr>
              <a:t>pre-activation</a:t>
            </a:r>
            <a:r>
              <a:rPr lang="en-US" sz="3600" b="1" dirty="0"/>
              <a:t>” of the final layer.</a:t>
            </a:r>
          </a:p>
        </p:txBody>
      </p:sp>
      <p:sp>
        <p:nvSpPr>
          <p:cNvPr id="5" name="Rectangle 4">
            <a:extLst>
              <a:ext uri="{FF2B5EF4-FFF2-40B4-BE49-F238E27FC236}">
                <a16:creationId xmlns:a16="http://schemas.microsoft.com/office/drawing/2014/main" id="{410AFFEA-16A1-422C-ABDF-4E34D2083B3C}"/>
              </a:ext>
            </a:extLst>
          </p:cNvPr>
          <p:cNvSpPr/>
          <p:nvPr/>
        </p:nvSpPr>
        <p:spPr>
          <a:xfrm>
            <a:off x="381000" y="5638800"/>
            <a:ext cx="8550226" cy="646331"/>
          </a:xfrm>
          <a:prstGeom prst="rect">
            <a:avLst/>
          </a:prstGeom>
        </p:spPr>
        <p:txBody>
          <a:bodyPr wrap="none">
            <a:spAutoFit/>
          </a:bodyPr>
          <a:lstStyle/>
          <a:p>
            <a:pPr>
              <a:buNone/>
            </a:pPr>
            <a:r>
              <a:rPr lang="en-US" sz="3600" b="1" dirty="0"/>
              <a:t>I will refer to ‘</a:t>
            </a:r>
            <a:r>
              <a:rPr lang="en-US" sz="3600" b="1" dirty="0">
                <a:solidFill>
                  <a:schemeClr val="accent6"/>
                </a:solidFill>
              </a:rPr>
              <a:t>c</a:t>
            </a:r>
            <a:r>
              <a:rPr lang="en-US" sz="3600" b="1" dirty="0"/>
              <a:t>’ as the “</a:t>
            </a:r>
            <a:r>
              <a:rPr lang="en-US" sz="3600" b="1" dirty="0">
                <a:solidFill>
                  <a:schemeClr val="accent6"/>
                </a:solidFill>
              </a:rPr>
              <a:t>final pre-activation</a:t>
            </a:r>
            <a:r>
              <a:rPr lang="en-US" sz="3600" b="1" dirty="0"/>
              <a:t>”</a:t>
            </a:r>
          </a:p>
        </p:txBody>
      </p:sp>
    </p:spTree>
    <p:extLst>
      <p:ext uri="{BB962C8B-B14F-4D97-AF65-F5344CB8AC3E}">
        <p14:creationId xmlns:p14="http://schemas.microsoft.com/office/powerpoint/2010/main" val="58891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47320" y="5233485"/>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153229" y="5233485"/>
            <a:ext cx="5166479" cy="249188"/>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28" name="TextBox 27">
            <a:extLst>
              <a:ext uri="{FF2B5EF4-FFF2-40B4-BE49-F238E27FC236}">
                <a16:creationId xmlns:a16="http://schemas.microsoft.com/office/drawing/2014/main" id="{AB1D3376-47F2-48B1-9C89-2B7172CF86BF}"/>
              </a:ext>
            </a:extLst>
          </p:cNvPr>
          <p:cNvSpPr txBox="1"/>
          <p:nvPr/>
        </p:nvSpPr>
        <p:spPr>
          <a:xfrm>
            <a:off x="2143500" y="6005420"/>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extLst>
      <p:ext uri="{BB962C8B-B14F-4D97-AF65-F5344CB8AC3E}">
        <p14:creationId xmlns:p14="http://schemas.microsoft.com/office/powerpoint/2010/main" val="3215220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following slides, we show how a sigmoid activation function transforms the input from the space of real numbers to that of 0 to 1.</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Sigmoid / Logistic Function</a:t>
            </a:r>
          </a:p>
        </p:txBody>
      </p:sp>
      <p:sp>
        <p:nvSpPr>
          <p:cNvPr id="2" name="TextBox 1">
            <a:extLst>
              <a:ext uri="{FF2B5EF4-FFF2-40B4-BE49-F238E27FC236}">
                <a16:creationId xmlns:a16="http://schemas.microsoft.com/office/drawing/2014/main"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val="37686470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2133600" y="2590800"/>
            <a:ext cx="6019800" cy="3535363"/>
          </a:xfrm>
        </p:spPr>
        <p:txBody>
          <a:bodyPr>
            <a:normAutofit/>
          </a:bodyPr>
          <a:lstStyle/>
          <a:p>
            <a:pPr>
              <a:buNone/>
            </a:pPr>
            <a:r>
              <a:rPr lang="en-US" sz="4400" dirty="0"/>
              <a:t> ranges from 0 to +inf.</a:t>
            </a:r>
          </a:p>
        </p:txBody>
      </p:sp>
      <p:sp>
        <p:nvSpPr>
          <p:cNvPr id="5" name="Content Placeholder 5">
            <a:extLst>
              <a:ext uri="{FF2B5EF4-FFF2-40B4-BE49-F238E27FC236}">
                <a16:creationId xmlns:a16="http://schemas.microsoft.com/office/drawing/2014/main" id="{4B2330B8-6C26-4246-A11D-C918918B7547}"/>
              </a:ext>
            </a:extLst>
          </p:cNvPr>
          <p:cNvSpPr txBox="1">
            <a:spLocks/>
          </p:cNvSpPr>
          <p:nvPr/>
        </p:nvSpPr>
        <p:spPr>
          <a:xfrm>
            <a:off x="1177925" y="1752600"/>
            <a:ext cx="76200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i="1" dirty="0"/>
              <a:t>If </a:t>
            </a:r>
            <a:r>
              <a:rPr lang="en-US" sz="4400" i="1" dirty="0">
                <a:solidFill>
                  <a:schemeClr val="accent6"/>
                </a:solidFill>
              </a:rPr>
              <a:t>a</a:t>
            </a:r>
            <a:r>
              <a:rPr lang="en-US" sz="4400" dirty="0"/>
              <a:t> ranges from –</a:t>
            </a:r>
            <a:r>
              <a:rPr lang="en-US" sz="4400" dirty="0" err="1"/>
              <a:t>inf</a:t>
            </a:r>
            <a:r>
              <a:rPr lang="en-US" sz="4400" dirty="0"/>
              <a:t> to +inf.</a:t>
            </a:r>
          </a:p>
        </p:txBody>
      </p:sp>
      <p:pic>
        <p:nvPicPr>
          <p:cNvPr id="3" name="Picture 2">
            <a:extLst>
              <a:ext uri="{FF2B5EF4-FFF2-40B4-BE49-F238E27FC236}">
                <a16:creationId xmlns:a16="http://schemas.microsoft.com/office/drawing/2014/main" id="{6B028D14-B3F2-4216-8466-D0EB890FA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667000"/>
            <a:ext cx="1071562" cy="552017"/>
          </a:xfrm>
          <a:prstGeom prst="rect">
            <a:avLst/>
          </a:prstGeom>
        </p:spPr>
      </p:pic>
    </p:spTree>
    <p:extLst>
      <p:ext uri="{BB962C8B-B14F-4D97-AF65-F5344CB8AC3E}">
        <p14:creationId xmlns:p14="http://schemas.microsoft.com/office/powerpoint/2010/main" val="18203425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304800" y="2590800"/>
            <a:ext cx="8229600" cy="3535363"/>
          </a:xfrm>
        </p:spPr>
        <p:txBody>
          <a:bodyPr>
            <a:normAutofit/>
          </a:bodyPr>
          <a:lstStyle/>
          <a:p>
            <a:pPr>
              <a:buNone/>
            </a:pPr>
            <a:r>
              <a:rPr lang="en-US" sz="4400" dirty="0"/>
              <a:t> 1 +             ranges from 1 to +inf.</a:t>
            </a:r>
          </a:p>
        </p:txBody>
      </p:sp>
      <p:pic>
        <p:nvPicPr>
          <p:cNvPr id="5" name="Picture 4">
            <a:extLst>
              <a:ext uri="{FF2B5EF4-FFF2-40B4-BE49-F238E27FC236}">
                <a16:creationId xmlns:a16="http://schemas.microsoft.com/office/drawing/2014/main" id="{3973D6C9-8950-406A-B747-4C69532D4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67000"/>
            <a:ext cx="1071562" cy="552017"/>
          </a:xfrm>
          <a:prstGeom prst="rect">
            <a:avLst/>
          </a:prstGeom>
        </p:spPr>
      </p:pic>
      <p:sp>
        <p:nvSpPr>
          <p:cNvPr id="8" name="Content Placeholder 5">
            <a:extLst>
              <a:ext uri="{FF2B5EF4-FFF2-40B4-BE49-F238E27FC236}">
                <a16:creationId xmlns:a16="http://schemas.microsoft.com/office/drawing/2014/main" id="{289BDA98-8687-4EBD-96AD-9C5263959984}"/>
              </a:ext>
            </a:extLst>
          </p:cNvPr>
          <p:cNvSpPr txBox="1">
            <a:spLocks/>
          </p:cNvSpPr>
          <p:nvPr/>
        </p:nvSpPr>
        <p:spPr>
          <a:xfrm>
            <a:off x="2133600" y="1600200"/>
            <a:ext cx="60198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ranges from 0 to +inf.</a:t>
            </a:r>
            <a:endParaRPr lang="en-US" sz="4400" dirty="0"/>
          </a:p>
        </p:txBody>
      </p:sp>
      <p:pic>
        <p:nvPicPr>
          <p:cNvPr id="9" name="Picture 8">
            <a:extLst>
              <a:ext uri="{FF2B5EF4-FFF2-40B4-BE49-F238E27FC236}">
                <a16:creationId xmlns:a16="http://schemas.microsoft.com/office/drawing/2014/main" id="{EB229174-3C4E-4617-9E13-5F905E5A0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12" y="1676400"/>
            <a:ext cx="1071562" cy="552017"/>
          </a:xfrm>
          <a:prstGeom prst="rect">
            <a:avLst/>
          </a:prstGeom>
        </p:spPr>
      </p:pic>
      <p:sp>
        <p:nvSpPr>
          <p:cNvPr id="2" name="TextBox 1">
            <a:extLst>
              <a:ext uri="{FF2B5EF4-FFF2-40B4-BE49-F238E27FC236}">
                <a16:creationId xmlns:a16="http://schemas.microsoft.com/office/drawing/2014/main" id="{FD5CA2F0-540B-4503-9410-CCBB57DFEEAF}"/>
              </a:ext>
            </a:extLst>
          </p:cNvPr>
          <p:cNvSpPr txBox="1"/>
          <p:nvPr/>
        </p:nvSpPr>
        <p:spPr>
          <a:xfrm>
            <a:off x="491745" y="1600200"/>
            <a:ext cx="498855" cy="769441"/>
          </a:xfrm>
          <a:prstGeom prst="rect">
            <a:avLst/>
          </a:prstGeom>
          <a:noFill/>
        </p:spPr>
        <p:txBody>
          <a:bodyPr wrap="none" rtlCol="0">
            <a:spAutoFit/>
          </a:bodyPr>
          <a:lstStyle/>
          <a:p>
            <a:r>
              <a:rPr lang="en-US" sz="4400" dirty="0"/>
              <a:t>If</a:t>
            </a:r>
            <a:endParaRPr lang="en-IN" sz="4400" dirty="0"/>
          </a:p>
        </p:txBody>
      </p:sp>
    </p:spTree>
    <p:extLst>
      <p:ext uri="{BB962C8B-B14F-4D97-AF65-F5344CB8AC3E}">
        <p14:creationId xmlns:p14="http://schemas.microsoft.com/office/powerpoint/2010/main" val="32079367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239" y="4700373"/>
            <a:ext cx="1771639" cy="369332"/>
          </a:xfrm>
          <a:prstGeom prst="rect">
            <a:avLst/>
          </a:prstGeom>
          <a:noFill/>
        </p:spPr>
        <p:txBody>
          <a:bodyPr wrap="none" rtlCol="0">
            <a:spAutoFit/>
          </a:bodyPr>
          <a:lstStyle/>
          <a:p>
            <a:r>
              <a:rPr lang="en-US" dirty="0"/>
              <a:t>Sigmoid function</a:t>
            </a:r>
            <a:endParaRPr lang="en-IN" dirty="0"/>
          </a:p>
        </p:txBody>
      </p:sp>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562100" y="3429000"/>
            <a:ext cx="6019800" cy="3535363"/>
          </a:xfrm>
        </p:spPr>
        <p:txBody>
          <a:bodyPr>
            <a:normAutofit/>
          </a:bodyPr>
          <a:lstStyle/>
          <a:p>
            <a:pPr>
              <a:buNone/>
            </a:pPr>
            <a:r>
              <a:rPr lang="en-US" sz="4400" dirty="0"/>
              <a:t>ranges from 0 to 1.</a:t>
            </a:r>
          </a:p>
        </p:txBody>
      </p:sp>
      <p:pic>
        <p:nvPicPr>
          <p:cNvPr id="3" name="Picture 2">
            <a:extLst>
              <a:ext uri="{FF2B5EF4-FFF2-40B4-BE49-F238E27FC236}">
                <a16:creationId xmlns:a16="http://schemas.microsoft.com/office/drawing/2014/main" id="{CEEC8FCE-38BF-4550-B2D6-86C9D0E26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039" y="2906175"/>
            <a:ext cx="2050561" cy="450123"/>
          </a:xfrm>
          <a:prstGeom prst="rect">
            <a:avLst/>
          </a:prstGeom>
        </p:spPr>
      </p:pic>
      <p:sp>
        <p:nvSpPr>
          <p:cNvPr id="8" name="Content Placeholder 5">
            <a:extLst>
              <a:ext uri="{FF2B5EF4-FFF2-40B4-BE49-F238E27FC236}">
                <a16:creationId xmlns:a16="http://schemas.microsoft.com/office/drawing/2014/main" id="{108D6813-C914-4C73-95D3-C9DF8B4127B4}"/>
              </a:ext>
            </a:extLst>
          </p:cNvPr>
          <p:cNvSpPr txBox="1">
            <a:spLocks/>
          </p:cNvSpPr>
          <p:nvPr/>
        </p:nvSpPr>
        <p:spPr>
          <a:xfrm>
            <a:off x="1295400" y="1524000"/>
            <a:ext cx="82296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1 +             ranges from 1 to +inf.</a:t>
            </a:r>
            <a:endParaRPr lang="en-US" sz="4400" dirty="0"/>
          </a:p>
        </p:txBody>
      </p:sp>
      <p:pic>
        <p:nvPicPr>
          <p:cNvPr id="9" name="Picture 8">
            <a:extLst>
              <a:ext uri="{FF2B5EF4-FFF2-40B4-BE49-F238E27FC236}">
                <a16:creationId xmlns:a16="http://schemas.microsoft.com/office/drawing/2014/main" id="{95485915-25D6-4388-BDE0-4A751B5D9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1071562" cy="552017"/>
          </a:xfrm>
          <a:prstGeom prst="rect">
            <a:avLst/>
          </a:prstGeom>
        </p:spPr>
      </p:pic>
      <p:sp>
        <p:nvSpPr>
          <p:cNvPr id="10" name="TextBox 9">
            <a:extLst>
              <a:ext uri="{FF2B5EF4-FFF2-40B4-BE49-F238E27FC236}">
                <a16:creationId xmlns:a16="http://schemas.microsoft.com/office/drawing/2014/main" id="{9AA42A26-4325-4A4D-9AAC-2C445B4CE5EB}"/>
              </a:ext>
            </a:extLst>
          </p:cNvPr>
          <p:cNvSpPr txBox="1"/>
          <p:nvPr/>
        </p:nvSpPr>
        <p:spPr>
          <a:xfrm>
            <a:off x="796545" y="1516559"/>
            <a:ext cx="498855" cy="769441"/>
          </a:xfrm>
          <a:prstGeom prst="rect">
            <a:avLst/>
          </a:prstGeom>
          <a:noFill/>
        </p:spPr>
        <p:txBody>
          <a:bodyPr wrap="none" rtlCol="0">
            <a:spAutoFit/>
          </a:bodyPr>
          <a:lstStyle/>
          <a:p>
            <a:r>
              <a:rPr lang="en-US" sz="4400" dirty="0"/>
              <a:t>If</a:t>
            </a:r>
            <a:endParaRPr lang="en-IN" sz="4400" dirty="0"/>
          </a:p>
        </p:txBody>
      </p:sp>
      <p:cxnSp>
        <p:nvCxnSpPr>
          <p:cNvPr id="11" name="Straight Arrow Connector 10">
            <a:extLst>
              <a:ext uri="{FF2B5EF4-FFF2-40B4-BE49-F238E27FC236}">
                <a16:creationId xmlns:a16="http://schemas.microsoft.com/office/drawing/2014/main" id="{0100C9AF-17B3-4C4F-A22F-40DA23F1A1CE}"/>
              </a:ext>
            </a:extLst>
          </p:cNvPr>
          <p:cNvCxnSpPr/>
          <p:nvPr/>
        </p:nvCxnSpPr>
        <p:spPr>
          <a:xfrm flipV="1">
            <a:off x="609600" y="3429000"/>
            <a:ext cx="952500" cy="11430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608506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dirty="0">
                <a:solidFill>
                  <a:srgbClr val="00B050"/>
                </a:solidFill>
              </a:rPr>
              <a:t>d(</a:t>
            </a:r>
            <a:r>
              <a:rPr lang="en-US" dirty="0" err="1">
                <a:solidFill>
                  <a:schemeClr val="accent6"/>
                </a:solidFill>
              </a:rPr>
              <a:t>sigm</a:t>
            </a:r>
            <a:r>
              <a:rPr lang="en-US" dirty="0">
                <a:solidFill>
                  <a:schemeClr val="accent6"/>
                </a:solidFill>
              </a:rPr>
              <a:t>(a)</a:t>
            </a:r>
            <a:r>
              <a:rPr lang="en-US" dirty="0">
                <a:solidFill>
                  <a:srgbClr val="00B050"/>
                </a:solidFill>
              </a:rPr>
              <a:t>)/d(a) = </a:t>
            </a:r>
            <a:r>
              <a:rPr lang="en-US" dirty="0" err="1">
                <a:solidFill>
                  <a:schemeClr val="accent6"/>
                </a:solidFill>
              </a:rPr>
              <a:t>sigm</a:t>
            </a:r>
            <a:r>
              <a:rPr lang="en-US" dirty="0">
                <a:solidFill>
                  <a:schemeClr val="accent6"/>
                </a:solidFill>
              </a:rPr>
              <a:t>(a)</a:t>
            </a:r>
            <a:r>
              <a:rPr lang="en-US" dirty="0">
                <a:solidFill>
                  <a:srgbClr val="00B050"/>
                </a:solidFill>
              </a:rPr>
              <a:t> * (1 – </a:t>
            </a:r>
            <a:r>
              <a:rPr lang="en-US" dirty="0" err="1">
                <a:solidFill>
                  <a:schemeClr val="accent6"/>
                </a:solidFill>
              </a:rPr>
              <a:t>sigm</a:t>
            </a:r>
            <a:r>
              <a:rPr lang="en-US" dirty="0">
                <a:solidFill>
                  <a:schemeClr val="accent6"/>
                </a:solidFill>
              </a:rPr>
              <a:t>(a)</a:t>
            </a:r>
            <a:r>
              <a:rPr lang="en-US" dirty="0">
                <a:solidFill>
                  <a:srgbClr val="00B050"/>
                </a:solidFill>
              </a:rPr>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6093044" y="1000267"/>
            <a:ext cx="2307902" cy="1514333"/>
          </a:xfrm>
          <a:prstGeom prst="rect">
            <a:avLst/>
          </a:prstGeom>
          <a:noFill/>
          <a:ln w="9525">
            <a:noFill/>
            <a:miter lim="800000"/>
            <a:headEnd/>
            <a:tailEnd/>
          </a:ln>
        </p:spPr>
      </p:pic>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extLst>
      <p:ext uri="{BB962C8B-B14F-4D97-AF65-F5344CB8AC3E}">
        <p14:creationId xmlns:p14="http://schemas.microsoft.com/office/powerpoint/2010/main" val="19666405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07767" cy="369332"/>
          </a:xfrm>
          <a:prstGeom prst="rect">
            <a:avLst/>
          </a:prstGeom>
          <a:noFill/>
        </p:spPr>
        <p:txBody>
          <a:bodyPr wrap="none" rtlCol="0">
            <a:spAutoFit/>
          </a:bodyPr>
          <a:lstStyle/>
          <a:p>
            <a:r>
              <a:rPr lang="en-US" dirty="0"/>
              <a:t>h = </a:t>
            </a:r>
            <a:r>
              <a:rPr lang="en-US" dirty="0" err="1"/>
              <a:t>tanh</a:t>
            </a:r>
            <a:r>
              <a:rPr lang="en-US" dirty="0"/>
              <a:t>(a)</a:t>
            </a:r>
          </a:p>
        </p:txBody>
      </p:sp>
      <p:sp>
        <p:nvSpPr>
          <p:cNvPr id="18" name="TextBox 17"/>
          <p:cNvSpPr txBox="1"/>
          <p:nvPr/>
        </p:nvSpPr>
        <p:spPr>
          <a:xfrm>
            <a:off x="6172200"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15000"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4876800" y="3733800"/>
            <a:ext cx="2803717" cy="2209800"/>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000" dirty="0">
                <a:solidFill>
                  <a:srgbClr val="00B050"/>
                </a:solidFill>
              </a:rPr>
              <a:t>d(</a:t>
            </a:r>
            <a:r>
              <a:rPr lang="en-US" sz="4000" dirty="0">
                <a:solidFill>
                  <a:schemeClr val="accent6"/>
                </a:solidFill>
              </a:rPr>
              <a:t>tanh(a)</a:t>
            </a:r>
            <a:r>
              <a:rPr lang="en-US" sz="4000" dirty="0">
                <a:solidFill>
                  <a:srgbClr val="00B050"/>
                </a:solidFill>
              </a:rPr>
              <a:t>)/d(a) = 1 – </a:t>
            </a:r>
            <a:r>
              <a:rPr lang="en-US" sz="4000" dirty="0">
                <a:solidFill>
                  <a:schemeClr val="accent6"/>
                </a:solidFill>
              </a:rPr>
              <a:t>tanh(a)</a:t>
            </a:r>
            <a:r>
              <a:rPr lang="en-US" sz="4000" dirty="0">
                <a:solidFill>
                  <a:srgbClr val="00B050"/>
                </a:solidFill>
              </a:rPr>
              <a:t>^2</a:t>
            </a: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6667500" y="1146477"/>
            <a:ext cx="1447800" cy="1141110"/>
          </a:xfrm>
          <a:prstGeom prst="rect">
            <a:avLst/>
          </a:prstGeom>
          <a:noFill/>
          <a:ln w="9525">
            <a:noFill/>
            <a:miter lim="800000"/>
            <a:headEnd/>
            <a:tailEnd/>
          </a:ln>
        </p:spPr>
      </p:pic>
    </p:spTree>
    <p:extLst>
      <p:ext uri="{BB962C8B-B14F-4D97-AF65-F5344CB8AC3E}">
        <p14:creationId xmlns:p14="http://schemas.microsoft.com/office/powerpoint/2010/main" val="39927585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56113" cy="369332"/>
          </a:xfrm>
          <a:prstGeom prst="rect">
            <a:avLst/>
          </a:prstGeom>
          <a:noFill/>
        </p:spPr>
        <p:txBody>
          <a:bodyPr wrap="none" rtlCol="0">
            <a:spAutoFit/>
          </a:bodyPr>
          <a:lstStyle/>
          <a:p>
            <a:r>
              <a:rPr lang="en-US" dirty="0"/>
              <a:t>h = </a:t>
            </a:r>
            <a:r>
              <a:rPr lang="en-US" dirty="0" err="1"/>
              <a:t>ReLU</a:t>
            </a:r>
            <a:r>
              <a:rPr lang="en-US" dirty="0"/>
              <a:t>(a)</a:t>
            </a:r>
          </a:p>
        </p:txBody>
      </p:sp>
      <p:sp>
        <p:nvSpPr>
          <p:cNvPr id="18" name="TextBox 17"/>
          <p:cNvSpPr txBox="1"/>
          <p:nvPr/>
        </p:nvSpPr>
        <p:spPr>
          <a:xfrm>
            <a:off x="6410326"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953126"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1138" name="Picture 2"/>
          <p:cNvPicPr>
            <a:picLocks noChangeAspect="1" noChangeArrowheads="1"/>
          </p:cNvPicPr>
          <p:nvPr/>
        </p:nvPicPr>
        <p:blipFill>
          <a:blip r:embed="rId2" cstate="print"/>
          <a:srcRect/>
          <a:stretch>
            <a:fillRect/>
          </a:stretch>
        </p:blipFill>
        <p:spPr bwMode="auto">
          <a:xfrm>
            <a:off x="4876800" y="3429000"/>
            <a:ext cx="3200400" cy="25908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r>
              <a:rPr lang="en-US" baseline="-25000" dirty="0">
                <a:solidFill>
                  <a:srgbClr val="00B050"/>
                </a:solidFill>
              </a:rPr>
              <a:t>If a &lt;= 0, </a:t>
            </a:r>
            <a:r>
              <a:rPr lang="en-US" baseline="-25000" dirty="0" err="1">
                <a:solidFill>
                  <a:srgbClr val="00B050"/>
                </a:solidFill>
              </a:rPr>
              <a:t>ReLU</a:t>
            </a:r>
            <a:r>
              <a:rPr lang="en-US" baseline="-25000" dirty="0">
                <a:solidFill>
                  <a:srgbClr val="00B050"/>
                </a:solidFill>
              </a:rPr>
              <a:t>(a) = 0</a:t>
            </a:r>
          </a:p>
          <a:p>
            <a:pPr>
              <a:buNone/>
            </a:pPr>
            <a:r>
              <a:rPr lang="en-US" baseline="-25000" dirty="0">
                <a:solidFill>
                  <a:srgbClr val="00B050"/>
                </a:solidFill>
              </a:rPr>
              <a:t>If a &gt; 0, </a:t>
            </a:r>
            <a:r>
              <a:rPr lang="en-US" baseline="-25000" dirty="0" err="1">
                <a:solidFill>
                  <a:srgbClr val="00B050"/>
                </a:solidFill>
              </a:rPr>
              <a:t>ReLU</a:t>
            </a:r>
            <a:r>
              <a:rPr lang="en-US" baseline="-25000" dirty="0">
                <a:solidFill>
                  <a:srgbClr val="00B050"/>
                </a:solidFill>
              </a:rPr>
              <a:t>(a) = a</a:t>
            </a: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800" dirty="0">
                <a:solidFill>
                  <a:srgbClr val="00B050"/>
                </a:solidFill>
              </a:rPr>
              <a:t>d(</a:t>
            </a:r>
            <a:r>
              <a:rPr lang="en-US" sz="4800" dirty="0" err="1">
                <a:solidFill>
                  <a:schemeClr val="accent6"/>
                </a:solidFill>
              </a:rPr>
              <a:t>ReLU</a:t>
            </a:r>
            <a:r>
              <a:rPr lang="en-US" sz="4800" dirty="0">
                <a:solidFill>
                  <a:schemeClr val="accent6"/>
                </a:solidFill>
              </a:rPr>
              <a:t>(a)</a:t>
            </a:r>
            <a:r>
              <a:rPr lang="en-US" sz="4800" dirty="0">
                <a:solidFill>
                  <a:srgbClr val="00B050"/>
                </a:solidFill>
              </a:rPr>
              <a:t>)/d(a) = 1</a:t>
            </a:r>
            <a:r>
              <a:rPr lang="en-US" sz="4800" baseline="-25000" dirty="0">
                <a:solidFill>
                  <a:srgbClr val="00B050"/>
                </a:solidFill>
              </a:rPr>
              <a:t>a&gt;0</a:t>
            </a:r>
          </a:p>
          <a:p>
            <a:pPr>
              <a:buNone/>
            </a:pPr>
            <a:r>
              <a:rPr lang="en-US" dirty="0">
                <a:solidFill>
                  <a:srgbClr val="00B050"/>
                </a:solidFill>
              </a:rPr>
              <a:t>1</a:t>
            </a:r>
            <a:r>
              <a:rPr lang="en-US" baseline="-25000" dirty="0">
                <a:solidFill>
                  <a:srgbClr val="00B050"/>
                </a:solidFill>
              </a:rPr>
              <a:t>a&gt;0    </a:t>
            </a:r>
            <a:r>
              <a:rPr lang="en-US" dirty="0">
                <a:solidFill>
                  <a:srgbClr val="00B050"/>
                </a:solidFill>
              </a:rPr>
              <a:t>just means “1 if a &gt; o else 0”</a:t>
            </a: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1138" name="Picture 2"/>
          <p:cNvPicPr>
            <a:picLocks noChangeAspect="1" noChangeArrowheads="1"/>
          </p:cNvPicPr>
          <p:nvPr/>
        </p:nvPicPr>
        <p:blipFill>
          <a:blip r:embed="rId2" cstate="print"/>
          <a:srcRect/>
          <a:stretch>
            <a:fillRect/>
          </a:stretch>
        </p:blipFill>
        <p:spPr bwMode="auto">
          <a:xfrm>
            <a:off x="6410326" y="1112282"/>
            <a:ext cx="1523186" cy="1233055"/>
          </a:xfrm>
          <a:prstGeom prst="rect">
            <a:avLst/>
          </a:prstGeom>
          <a:noFill/>
          <a:ln w="9525">
            <a:noFill/>
            <a:miter lim="800000"/>
            <a:headEnd/>
            <a:tailEnd/>
          </a:ln>
        </p:spPr>
      </p:pic>
    </p:spTree>
    <p:extLst>
      <p:ext uri="{BB962C8B-B14F-4D97-AF65-F5344CB8AC3E}">
        <p14:creationId xmlns:p14="http://schemas.microsoft.com/office/powerpoint/2010/main" val="14673365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err="1"/>
              <a:t>Softmax</a:t>
            </a:r>
            <a:r>
              <a:rPr lang="en-US" dirty="0"/>
              <a:t> is also a non-linear activation function but it is never used between layers because it converts a dense representation of information into an approximation of the one-hot encoding which is very inefficient at carrying information through a system (so if you put the </a:t>
            </a:r>
            <a:r>
              <a:rPr lang="en-US" dirty="0" err="1"/>
              <a:t>softmax</a:t>
            </a:r>
            <a:r>
              <a:rPr lang="en-US" dirty="0"/>
              <a:t> between layers, you won’t get much value from layers above the </a:t>
            </a:r>
            <a:r>
              <a:rPr lang="en-US" dirty="0" err="1"/>
              <a:t>softmax</a:t>
            </a:r>
            <a:r>
              <a:rPr lang="en-US" dirty="0"/>
              <a:t> activation function).</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0</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33852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look at those equations you solved carefully.</a:t>
            </a:r>
          </a:p>
          <a:p>
            <a:r>
              <a:rPr lang="en-US" dirty="0"/>
              <a:t>Do you see a set of linear equations?</a:t>
            </a:r>
          </a:p>
          <a:p>
            <a:pPr marL="0" indent="0">
              <a:buNone/>
            </a:pPr>
            <a:endParaRPr lang="en-US" dirty="0"/>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10547136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	So </a:t>
            </a:r>
            <a:r>
              <a:rPr lang="en-US" b="1" u="sng" dirty="0"/>
              <a:t>now</a:t>
            </a:r>
            <a:r>
              <a:rPr lang="en-US" b="1" dirty="0"/>
              <a:t> if you choose the weights W and W’ suitably, you will get a non-linear separator between classes c</a:t>
            </a:r>
            <a:r>
              <a:rPr lang="en-US" b="1" baseline="-25000" dirty="0">
                <a:solidFill>
                  <a:srgbClr val="FF0000"/>
                </a:solidFill>
              </a:rPr>
              <a:t>1</a:t>
            </a:r>
            <a:r>
              <a:rPr lang="en-US" b="1" dirty="0"/>
              <a:t> and c</a:t>
            </a:r>
            <a:r>
              <a:rPr lang="en-US" b="1" baseline="-25000" dirty="0">
                <a:solidFill>
                  <a:srgbClr val="FF0000"/>
                </a:solidFill>
              </a:rPr>
              <a:t>2</a:t>
            </a:r>
            <a:r>
              <a:rPr lang="en-US" b="1" dirty="0"/>
              <a:t>.</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2438400"/>
            <a:ext cx="3314700" cy="22098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This is the essence of deep learning – using a multi-layered network with non-</a:t>
            </a:r>
            <a:r>
              <a:rPr lang="en-US" b="1" dirty="0" err="1"/>
              <a:t>linearities</a:t>
            </a:r>
            <a:r>
              <a:rPr lang="en-US" b="1" dirty="0"/>
              <a:t> at each stage.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3238500" y="1524000"/>
            <a:ext cx="3314700" cy="22098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How do you make a deep learning model learn the weights W and 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a:t>
            </a:r>
            <a:r>
              <a:rPr lang="en-US" sz="4400" dirty="0">
                <a:solidFill>
                  <a:schemeClr val="bg1"/>
                </a:solidFill>
                <a:latin typeface="+mj-lt"/>
                <a:ea typeface="+mj-ea"/>
                <a:cs typeface="+mj-cs"/>
              </a:rPr>
              <a:t>Deep </a:t>
            </a: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a:t>
            </a:r>
          </a:p>
        </p:txBody>
      </p:sp>
      <p:sp>
        <p:nvSpPr>
          <p:cNvPr id="65" name="TextBox 64">
            <a:extLst>
              <a:ext uri="{FF2B5EF4-FFF2-40B4-BE49-F238E27FC236}">
                <a16:creationId xmlns:a16="http://schemas.microsoft.com/office/drawing/2014/main" id="{769CD0F7-FBF0-46D8-9CD2-1CDB69F5A193}"/>
              </a:ext>
            </a:extLst>
          </p:cNvPr>
          <p:cNvSpPr txBox="1"/>
          <p:nvPr/>
        </p:nvSpPr>
        <p:spPr>
          <a:xfrm>
            <a:off x="1382014" y="5948621"/>
            <a:ext cx="6513322" cy="523220"/>
          </a:xfrm>
          <a:prstGeom prst="rect">
            <a:avLst/>
          </a:prstGeom>
          <a:noFill/>
        </p:spPr>
        <p:txBody>
          <a:bodyPr wrap="none" rtlCol="0">
            <a:spAutoFit/>
          </a:bodyPr>
          <a:lstStyle/>
          <a:p>
            <a:r>
              <a:rPr lang="en-US" sz="2800" dirty="0"/>
              <a:t>W = ?		b = ?		W’ = ?		b’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3375" y="5093812"/>
            <a:ext cx="8610600" cy="830997"/>
          </a:xfrm>
          <a:prstGeom prst="rect">
            <a:avLst/>
          </a:prstGeom>
          <a:noFill/>
        </p:spPr>
        <p:txBody>
          <a:bodyPr wrap="square" rtlCol="0">
            <a:spAutoFit/>
          </a:bodyPr>
          <a:lstStyle/>
          <a:p>
            <a:r>
              <a:rPr lang="en-US" sz="2400" dirty="0"/>
              <a:t>Let the </a:t>
            </a:r>
            <a:r>
              <a:rPr lang="en-US" sz="2400" b="1" dirty="0"/>
              <a:t>machine learn </a:t>
            </a:r>
            <a:r>
              <a:rPr lang="en-US" sz="2400" dirty="0"/>
              <a:t>weights and biases for each layer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and biases to </a:t>
            </a:r>
            <a:r>
              <a:rPr lang="en-US" b="1" dirty="0"/>
              <a:t>minimize the loss (error)</a:t>
            </a:r>
            <a:r>
              <a:rPr lang="en-US" dirty="0"/>
              <a:t> on the training data</a:t>
            </a:r>
            <a:endParaRPr lang="en-IN" dirty="0"/>
          </a:p>
        </p:txBody>
      </p:sp>
      <p:sp>
        <p:nvSpPr>
          <p:cNvPr id="15" name="Oval 14">
            <a:extLst>
              <a:ext uri="{FF2B5EF4-FFF2-40B4-BE49-F238E27FC236}">
                <a16:creationId xmlns:a16="http://schemas.microsoft.com/office/drawing/2014/main" id="{83A404AB-26BE-45B9-B79A-E32B7CF7FA0D}"/>
              </a:ext>
            </a:extLst>
          </p:cNvPr>
          <p:cNvSpPr/>
          <p:nvPr/>
        </p:nvSpPr>
        <p:spPr>
          <a:xfrm>
            <a:off x="955965" y="2881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AD508E-BA09-4179-A69D-89E5F2163906}"/>
              </a:ext>
            </a:extLst>
          </p:cNvPr>
          <p:cNvSpPr/>
          <p:nvPr/>
        </p:nvSpPr>
        <p:spPr>
          <a:xfrm>
            <a:off x="1066800" y="1817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C3D209D-7141-4824-90AC-81DA69339850}"/>
              </a:ext>
            </a:extLst>
          </p:cNvPr>
          <p:cNvSpPr/>
          <p:nvPr/>
        </p:nvSpPr>
        <p:spPr>
          <a:xfrm>
            <a:off x="1066800" y="2960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D74F20-2406-4D81-8365-273DA3F00427}"/>
              </a:ext>
            </a:extLst>
          </p:cNvPr>
          <p:cNvSpPr txBox="1"/>
          <p:nvPr/>
        </p:nvSpPr>
        <p:spPr>
          <a:xfrm>
            <a:off x="0" y="3124200"/>
            <a:ext cx="1037463" cy="369332"/>
          </a:xfrm>
          <a:prstGeom prst="rect">
            <a:avLst/>
          </a:prstGeom>
          <a:noFill/>
        </p:spPr>
        <p:txBody>
          <a:bodyPr wrap="none" rtlCol="0">
            <a:spAutoFit/>
          </a:bodyPr>
          <a:lstStyle/>
          <a:p>
            <a:r>
              <a:rPr lang="en-US" dirty="0"/>
              <a:t>Hidden </a:t>
            </a:r>
            <a:r>
              <a:rPr lang="en-US" b="1" dirty="0"/>
              <a:t>h</a:t>
            </a:r>
          </a:p>
        </p:txBody>
      </p:sp>
      <p:sp>
        <p:nvSpPr>
          <p:cNvPr id="19" name="TextBox 18">
            <a:extLst>
              <a:ext uri="{FF2B5EF4-FFF2-40B4-BE49-F238E27FC236}">
                <a16:creationId xmlns:a16="http://schemas.microsoft.com/office/drawing/2014/main" id="{E5E73BBB-2369-4C3B-A61B-991925793F9F}"/>
              </a:ext>
            </a:extLst>
          </p:cNvPr>
          <p:cNvSpPr txBox="1"/>
          <p:nvPr/>
        </p:nvSpPr>
        <p:spPr>
          <a:xfrm>
            <a:off x="76200" y="1676400"/>
            <a:ext cx="1007007" cy="369332"/>
          </a:xfrm>
          <a:prstGeom prst="rect">
            <a:avLst/>
          </a:prstGeom>
          <a:noFill/>
        </p:spPr>
        <p:txBody>
          <a:bodyPr wrap="none" rtlCol="0">
            <a:spAutoFit/>
          </a:bodyPr>
          <a:lstStyle/>
          <a:p>
            <a:r>
              <a:rPr lang="en-US" dirty="0"/>
              <a:t>Classes </a:t>
            </a:r>
            <a:r>
              <a:rPr lang="en-US" b="1" dirty="0"/>
              <a:t>c</a:t>
            </a:r>
          </a:p>
        </p:txBody>
      </p:sp>
      <p:cxnSp>
        <p:nvCxnSpPr>
          <p:cNvPr id="20" name="Straight Connector 19">
            <a:extLst>
              <a:ext uri="{FF2B5EF4-FFF2-40B4-BE49-F238E27FC236}">
                <a16:creationId xmlns:a16="http://schemas.microsoft.com/office/drawing/2014/main" id="{30CB2BC7-DFA9-420C-9E51-B7F520F0911B}"/>
              </a:ext>
            </a:extLst>
          </p:cNvPr>
          <p:cNvCxnSpPr/>
          <p:nvPr/>
        </p:nvCxnSpPr>
        <p:spPr>
          <a:xfrm>
            <a:off x="1274620" y="2209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Oval 20">
            <a:extLst>
              <a:ext uri="{FF2B5EF4-FFF2-40B4-BE49-F238E27FC236}">
                <a16:creationId xmlns:a16="http://schemas.microsoft.com/office/drawing/2014/main" id="{676E5CA9-419C-4D7E-A166-5E58DE3C51E3}"/>
              </a:ext>
            </a:extLst>
          </p:cNvPr>
          <p:cNvSpPr/>
          <p:nvPr/>
        </p:nvSpPr>
        <p:spPr>
          <a:xfrm>
            <a:off x="1080655" y="4135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31C43B0-CC19-4D4C-9721-2E99FABBCAC6}"/>
              </a:ext>
            </a:extLst>
          </p:cNvPr>
          <p:cNvSpPr txBox="1"/>
          <p:nvPr/>
        </p:nvSpPr>
        <p:spPr>
          <a:xfrm>
            <a:off x="152400" y="4431268"/>
            <a:ext cx="1115498" cy="369332"/>
          </a:xfrm>
          <a:prstGeom prst="rect">
            <a:avLst/>
          </a:prstGeom>
          <a:noFill/>
        </p:spPr>
        <p:txBody>
          <a:bodyPr wrap="none" rtlCol="0">
            <a:spAutoFit/>
          </a:bodyPr>
          <a:lstStyle/>
          <a:p>
            <a:r>
              <a:rPr lang="en-US" dirty="0"/>
              <a:t>Features </a:t>
            </a:r>
            <a:r>
              <a:rPr lang="en-US" b="1" dirty="0"/>
              <a:t>f</a:t>
            </a:r>
          </a:p>
        </p:txBody>
      </p:sp>
      <p:cxnSp>
        <p:nvCxnSpPr>
          <p:cNvPr id="23" name="Straight Connector 22">
            <a:extLst>
              <a:ext uri="{FF2B5EF4-FFF2-40B4-BE49-F238E27FC236}">
                <a16:creationId xmlns:a16="http://schemas.microsoft.com/office/drawing/2014/main" id="{9BAA0DD5-2D85-44C6-8266-6A15D6ABF562}"/>
              </a:ext>
            </a:extLst>
          </p:cNvPr>
          <p:cNvCxnSpPr/>
          <p:nvPr/>
        </p:nvCxnSpPr>
        <p:spPr>
          <a:xfrm>
            <a:off x="1274620" y="3352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4" name="TextBox 23">
            <a:extLst>
              <a:ext uri="{FF2B5EF4-FFF2-40B4-BE49-F238E27FC236}">
                <a16:creationId xmlns:a16="http://schemas.microsoft.com/office/drawing/2014/main" id="{496EA24F-8BBF-4864-8318-F7BCF0E3DA60}"/>
              </a:ext>
            </a:extLst>
          </p:cNvPr>
          <p:cNvSpPr txBox="1"/>
          <p:nvPr/>
        </p:nvSpPr>
        <p:spPr>
          <a:xfrm>
            <a:off x="657394" y="2426732"/>
            <a:ext cx="675506" cy="369332"/>
          </a:xfrm>
          <a:prstGeom prst="rect">
            <a:avLst/>
          </a:prstGeom>
          <a:noFill/>
        </p:spPr>
        <p:txBody>
          <a:bodyPr wrap="none" rtlCol="0">
            <a:spAutoFit/>
          </a:bodyPr>
          <a:lstStyle/>
          <a:p>
            <a:r>
              <a:rPr lang="en-US" b="1" dirty="0" err="1"/>
              <a:t>W’,b</a:t>
            </a:r>
            <a:r>
              <a:rPr lang="en-US" b="1" dirty="0"/>
              <a:t>’</a:t>
            </a:r>
          </a:p>
        </p:txBody>
      </p:sp>
      <p:sp>
        <p:nvSpPr>
          <p:cNvPr id="26" name="TextBox 25">
            <a:extLst>
              <a:ext uri="{FF2B5EF4-FFF2-40B4-BE49-F238E27FC236}">
                <a16:creationId xmlns:a16="http://schemas.microsoft.com/office/drawing/2014/main" id="{2EF934BD-D987-470B-AA73-FE1745827D9F}"/>
              </a:ext>
            </a:extLst>
          </p:cNvPr>
          <p:cNvSpPr txBox="1"/>
          <p:nvPr/>
        </p:nvSpPr>
        <p:spPr>
          <a:xfrm>
            <a:off x="762000" y="3581400"/>
            <a:ext cx="557910" cy="369332"/>
          </a:xfrm>
          <a:prstGeom prst="rect">
            <a:avLst/>
          </a:prstGeom>
          <a:noFill/>
        </p:spPr>
        <p:txBody>
          <a:bodyPr wrap="none" rtlCol="0">
            <a:spAutoFit/>
          </a:bodyPr>
          <a:lstStyle/>
          <a:p>
            <a:r>
              <a:rPr lang="en-US" b="1" dirty="0" err="1"/>
              <a:t>W,b</a:t>
            </a:r>
            <a:endParaRPr lang="en-US" b="1" dirty="0"/>
          </a:p>
        </p:txBody>
      </p:sp>
    </p:spTree>
    <p:extLst>
      <p:ext uri="{BB962C8B-B14F-4D97-AF65-F5344CB8AC3E}">
        <p14:creationId xmlns:p14="http://schemas.microsoft.com/office/powerpoint/2010/main" val="17884207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can now train a classifier with more than one layer on the XOR dataset.</a:t>
            </a:r>
          </a:p>
          <a:p>
            <a:r>
              <a:rPr lang="en-US" dirty="0"/>
              <a:t>Convince yourself that this classifier’s loss decreases over multiple epochs.</a:t>
            </a:r>
          </a:p>
          <a:p>
            <a:r>
              <a:rPr lang="en-US" dirty="0"/>
              <a:t>Try different activation functions.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Deep Learning</a:t>
            </a:r>
          </a:p>
        </p:txBody>
      </p:sp>
    </p:spTree>
    <p:extLst>
      <p:ext uri="{BB962C8B-B14F-4D97-AF65-F5344CB8AC3E}">
        <p14:creationId xmlns:p14="http://schemas.microsoft.com/office/powerpoint/2010/main" val="13473235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exercises 670, 680, 690 and 695 to see how the </a:t>
            </a:r>
            <a:r>
              <a:rPr lang="en-US" dirty="0" err="1"/>
              <a:t>ReLU</a:t>
            </a:r>
            <a:r>
              <a:rPr lang="en-US" dirty="0"/>
              <a:t> changed multilayer neural networks.</a:t>
            </a:r>
          </a:p>
          <a:p>
            <a:pPr marL="0" lvl="0" indent="0">
              <a:spcBef>
                <a:spcPts val="0"/>
              </a:spcBef>
              <a:buNone/>
              <a:defRPr/>
            </a:pPr>
            <a:endParaRPr lang="en-US" dirty="0"/>
          </a:p>
          <a:p>
            <a:pPr marL="0" lvl="0" indent="0">
              <a:spcBef>
                <a:spcPts val="0"/>
              </a:spcBef>
              <a:buNone/>
              <a:defRPr/>
            </a:pPr>
            <a:r>
              <a:rPr lang="en-US" dirty="0"/>
              <a:t>The exercises demonstrate that two-layer neural networks can sometimes learns better using </a:t>
            </a:r>
            <a:r>
              <a:rPr lang="en-US" dirty="0" err="1"/>
              <a:t>ReLUs</a:t>
            </a:r>
            <a:r>
              <a:rPr lang="en-US" dirty="0"/>
              <a:t> than with </a:t>
            </a:r>
            <a:r>
              <a:rPr lang="en-US" dirty="0" err="1"/>
              <a:t>sigmoids</a:t>
            </a:r>
            <a:r>
              <a:rPr lang="en-US" dirty="0"/>
              <a:t>.</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1047412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lnSpcReduction="10000"/>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You’ve learnt how to train a deep learning model (make it learn the weights W and b).  But do you know the math?</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10000"/>
          </a:bodyPr>
          <a:lstStyle/>
          <a:p>
            <a:pPr marL="0" lvl="0" indent="0">
              <a:spcBef>
                <a:spcPts val="0"/>
              </a:spcBef>
              <a:buNone/>
              <a:defRPr/>
            </a:pPr>
            <a:r>
              <a:rPr lang="en-US" dirty="0"/>
              <a:t>We now teach the students the backpropagation algorithm for a multi-layer neural network.</a:t>
            </a:r>
          </a:p>
          <a:p>
            <a:pPr marL="0" lvl="0" indent="0">
              <a:spcBef>
                <a:spcPts val="0"/>
              </a:spcBef>
              <a:buNone/>
              <a:defRPr/>
            </a:pPr>
            <a:endParaRPr lang="en-US" dirty="0"/>
          </a:p>
          <a:p>
            <a:pPr marL="0" lvl="0" indent="0">
              <a:spcBef>
                <a:spcPts val="0"/>
              </a:spcBef>
              <a:buNone/>
              <a:defRPr/>
            </a:pPr>
            <a:r>
              <a:rPr lang="en-US" dirty="0"/>
              <a:t>Backprop has two parts – forward and backward</a:t>
            </a:r>
          </a:p>
          <a:p>
            <a:pPr marL="0" lvl="0" indent="0">
              <a:spcBef>
                <a:spcPts val="0"/>
              </a:spcBef>
              <a:buNone/>
              <a:defRPr/>
            </a:pPr>
            <a:r>
              <a:rPr lang="en-US" dirty="0"/>
              <a:t>(we’ve already seen that).</a:t>
            </a:r>
          </a:p>
          <a:p>
            <a:pPr marL="0" lvl="0" indent="0">
              <a:spcBef>
                <a:spcPts val="0"/>
              </a:spcBef>
              <a:buNone/>
              <a:defRPr/>
            </a:pPr>
            <a:endParaRPr lang="en-US" dirty="0"/>
          </a:p>
          <a:p>
            <a:pPr marL="0" lvl="0" indent="0">
              <a:spcBef>
                <a:spcPts val="0"/>
              </a:spcBef>
              <a:buNone/>
              <a:defRPr/>
            </a:pPr>
            <a:r>
              <a:rPr lang="en-US" dirty="0"/>
              <a:t>The forward part: calculating the loss on a batch of training data, for the current set of weights.</a:t>
            </a:r>
          </a:p>
          <a:p>
            <a:pPr marL="0" lvl="0" indent="0">
              <a:spcBef>
                <a:spcPts val="0"/>
              </a:spcBef>
              <a:buNone/>
              <a:defRPr/>
            </a:pPr>
            <a:endParaRPr lang="en-US" dirty="0"/>
          </a:p>
          <a:p>
            <a:pPr marL="0" lvl="0" indent="0">
              <a:spcBef>
                <a:spcPts val="0"/>
              </a:spcBef>
              <a:buNone/>
              <a:defRPr/>
            </a:pPr>
            <a:r>
              <a:rPr lang="en-US" dirty="0"/>
              <a:t>We’ve done this quite a few times.</a:t>
            </a:r>
          </a:p>
          <a:p>
            <a:pPr marL="0" lvl="0" indent="0">
              <a:spcBef>
                <a:spcPts val="0"/>
              </a:spcBef>
              <a:buNone/>
              <a:defRPr/>
            </a:pPr>
            <a:endParaRPr lang="en-US" dirty="0"/>
          </a:p>
          <a:p>
            <a:pPr marL="0" lvl="0" indent="0">
              <a:spcBef>
                <a:spcPts val="0"/>
              </a:spcBef>
              <a:buNone/>
              <a:defRPr/>
            </a:pPr>
            <a:r>
              <a:rPr lang="en-US" dirty="0"/>
              <a:t>So, there is just the backward part.</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42308765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92500"/>
          </a:bodyPr>
          <a:lstStyle/>
          <a:p>
            <a:pPr>
              <a:buNone/>
            </a:pPr>
            <a:r>
              <a:rPr lang="en-US" b="1" dirty="0"/>
              <a:t>You’re already familiar with the forward pass.</a:t>
            </a:r>
          </a:p>
          <a:p>
            <a:pPr>
              <a:buNone/>
            </a:pPr>
            <a:r>
              <a:rPr lang="en-US" b="1" dirty="0">
                <a:solidFill>
                  <a:srgbClr val="0070C0"/>
                </a:solidFill>
              </a:rPr>
              <a:t>	You compute the loss for a batch of training data and for the current parameters.</a:t>
            </a:r>
          </a:p>
          <a:p>
            <a:pPr>
              <a:buNone/>
            </a:pPr>
            <a:r>
              <a:rPr lang="en-US" b="1" dirty="0"/>
              <a:t>What about the backward pass?</a:t>
            </a:r>
          </a:p>
          <a:p>
            <a:pPr>
              <a:buNone/>
            </a:pPr>
            <a:r>
              <a:rPr lang="en-US" b="1" dirty="0">
                <a:solidFill>
                  <a:srgbClr val="00B050"/>
                </a:solidFill>
              </a:rPr>
              <a:t>	You compute the derivates of the loss with respect to each of the parameters and then nudge the parameters so that the loss decreases.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Tree>
    <p:extLst>
      <p:ext uri="{BB962C8B-B14F-4D97-AF65-F5344CB8AC3E}">
        <p14:creationId xmlns:p14="http://schemas.microsoft.com/office/powerpoint/2010/main" val="35683562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07456" y="1219200"/>
            <a:ext cx="4331744" cy="5410200"/>
          </a:xfrm>
        </p:spPr>
        <p:txBody>
          <a:bodyPr>
            <a:normAutofit/>
          </a:bodyPr>
          <a:lstStyle/>
          <a:p>
            <a:pPr>
              <a:buNone/>
            </a:pPr>
            <a:r>
              <a:rPr lang="en-US" b="1" dirty="0"/>
              <a:t>	What are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566583" cy="646331"/>
          </a:xfrm>
          <a:prstGeom prst="rect">
            <a:avLst/>
          </a:prstGeom>
          <a:noFill/>
        </p:spPr>
        <p:txBody>
          <a:bodyPr wrap="none" rtlCol="0">
            <a:spAutoFit/>
          </a:bodyPr>
          <a:lstStyle/>
          <a:p>
            <a:r>
              <a:rPr lang="en-US" dirty="0">
                <a:solidFill>
                  <a:srgbClr val="FF0000"/>
                </a:solidFill>
              </a:rPr>
              <a:t>Let’s start with</a:t>
            </a:r>
          </a:p>
          <a:p>
            <a:r>
              <a:rPr lang="en-US" dirty="0">
                <a:solidFill>
                  <a:srgbClr val="FF0000"/>
                </a:solidFill>
              </a:rPr>
              <a:t>these two</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67051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1</a:t>
            </a:r>
            <a:r>
              <a:rPr lang="en-US" b="1" baseline="-25000" dirty="0">
                <a:solidFill>
                  <a:srgbClr val="00B050"/>
                </a:solidFill>
              </a:rPr>
              <a:t>3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2</a:t>
            </a:r>
            <a:r>
              <a:rPr lang="en-US" b="1" baseline="-25000" dirty="0">
                <a:solidFill>
                  <a:srgbClr val="00B050"/>
                </a:solidFill>
              </a:rPr>
              <a:t>3 </a:t>
            </a:r>
            <a:r>
              <a:rPr lang="en-US" b="1" dirty="0"/>
              <a:t>+ b</a:t>
            </a:r>
            <a:r>
              <a:rPr lang="en-US" b="1" baseline="-25000" dirty="0">
                <a:solidFill>
                  <a:srgbClr val="FF0000"/>
                </a:solidFill>
              </a:rPr>
              <a:t>2</a:t>
            </a:r>
          </a:p>
          <a:p>
            <a:pPr>
              <a:buNone/>
            </a:pPr>
            <a:r>
              <a:rPr lang="en-US" b="1" dirty="0"/>
              <a:t>		c</a:t>
            </a:r>
            <a:r>
              <a:rPr lang="en-US" b="1" baseline="-25000" dirty="0">
                <a:solidFill>
                  <a:srgbClr val="FF0000"/>
                </a:solidFill>
              </a:rPr>
              <a:t>3</a:t>
            </a:r>
            <a:r>
              <a:rPr lang="en-US" b="1" dirty="0"/>
              <a:t> = f</a:t>
            </a:r>
            <a:r>
              <a:rPr lang="en-US" b="1" baseline="-25000" dirty="0">
                <a:solidFill>
                  <a:srgbClr val="00B050"/>
                </a:solidFill>
              </a:rPr>
              <a:t>1</a:t>
            </a:r>
            <a:r>
              <a:rPr lang="en-US" b="1" dirty="0"/>
              <a:t>W</a:t>
            </a:r>
            <a:r>
              <a:rPr lang="en-US" b="1" baseline="-25000" dirty="0">
                <a:solidFill>
                  <a:srgbClr val="FF0000"/>
                </a:solidFill>
              </a:rPr>
              <a:t>3</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3</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3</a:t>
            </a:r>
            <a:r>
              <a:rPr lang="en-US" b="1" baseline="-25000" dirty="0">
                <a:solidFill>
                  <a:srgbClr val="00B050"/>
                </a:solidFill>
              </a:rPr>
              <a:t>3 </a:t>
            </a:r>
            <a:r>
              <a:rPr lang="en-US" b="1" dirty="0"/>
              <a:t>+ b</a:t>
            </a:r>
            <a:r>
              <a:rPr lang="en-US" b="1" baseline="-25000" dirty="0">
                <a:solidFill>
                  <a:srgbClr val="FF0000"/>
                </a:solidFill>
              </a:rPr>
              <a:t>3</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9" name="TextBox 8"/>
          <p:cNvSpPr txBox="1"/>
          <p:nvPr/>
        </p:nvSpPr>
        <p:spPr>
          <a:xfrm>
            <a:off x="179902" y="3974068"/>
            <a:ext cx="992066" cy="369332"/>
          </a:xfrm>
          <a:prstGeom prst="rect">
            <a:avLst/>
          </a:prstGeom>
          <a:noFill/>
        </p:spPr>
        <p:txBody>
          <a:bodyPr wrap="none" rtlCol="0">
            <a:spAutoFit/>
          </a:bodyPr>
          <a:lstStyle/>
          <a:p>
            <a:r>
              <a:rPr lang="en-US" dirty="0"/>
              <a:t>Features</a:t>
            </a:r>
            <a:endParaRPr lang="en-US" b="1" dirty="0"/>
          </a:p>
        </p:txBody>
      </p:sp>
      <p:sp>
        <p:nvSpPr>
          <p:cNvPr id="10" name="TextBox 9"/>
          <p:cNvSpPr txBox="1"/>
          <p:nvPr/>
        </p:nvSpPr>
        <p:spPr>
          <a:xfrm>
            <a:off x="304800" y="1981200"/>
            <a:ext cx="856325" cy="369332"/>
          </a:xfrm>
          <a:prstGeom prst="rect">
            <a:avLst/>
          </a:prstGeom>
          <a:noFill/>
        </p:spPr>
        <p:txBody>
          <a:bodyPr wrap="none" rtlCol="0">
            <a:spAutoFit/>
          </a:bodyPr>
          <a:lstStyle/>
          <a:p>
            <a:r>
              <a:rPr lang="en-US" dirty="0"/>
              <a:t>Classes</a:t>
            </a:r>
            <a:endParaRPr lang="en-US" b="1" dirty="0"/>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551754" cy="369332"/>
          </a:xfrm>
          <a:prstGeom prst="rect">
            <a:avLst/>
          </a:prstGeom>
          <a:noFill/>
        </p:spPr>
        <p:txBody>
          <a:bodyPr wrap="none" rtlCol="0">
            <a:spAutoFit/>
          </a:bodyPr>
          <a:lstStyle/>
          <a:p>
            <a:r>
              <a:rPr lang="en-US" b="1" dirty="0"/>
              <a:t>W</a:t>
            </a:r>
            <a:r>
              <a:rPr lang="en-US" b="1" baseline="-25000" dirty="0"/>
              <a:t>11</a:t>
            </a:r>
          </a:p>
        </p:txBody>
      </p:sp>
      <p:sp>
        <p:nvSpPr>
          <p:cNvPr id="11" name="Oval 10"/>
          <p:cNvSpPr/>
          <p:nvPr/>
        </p:nvSpPr>
        <p:spPr>
          <a:xfrm>
            <a:off x="2209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2" name="Oval 11"/>
          <p:cNvSpPr/>
          <p:nvPr/>
        </p:nvSpPr>
        <p:spPr>
          <a:xfrm>
            <a:off x="2209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13" name="Oval 12"/>
          <p:cNvSpPr/>
          <p:nvPr/>
        </p:nvSpPr>
        <p:spPr>
          <a:xfrm>
            <a:off x="3352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14" name="Oval 13"/>
          <p:cNvSpPr/>
          <p:nvPr/>
        </p:nvSpPr>
        <p:spPr>
          <a:xfrm>
            <a:off x="3352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15" name="Straight Connector 14"/>
          <p:cNvCxnSpPr/>
          <p:nvPr/>
        </p:nvCxnSpPr>
        <p:spPr>
          <a:xfrm>
            <a:off x="2417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3546765"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4495800" y="350520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18" name="Straight Connector 17"/>
          <p:cNvCxnSpPr>
            <a:stCxn id="14" idx="5"/>
          </p:cNvCxnSpPr>
          <p:nvPr/>
        </p:nvCxnSpPr>
        <p:spPr>
          <a:xfrm>
            <a:off x="3678004" y="2687404"/>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2514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1371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H="1">
            <a:off x="2514600" y="274320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Straight Connector 25"/>
          <p:cNvCxnSpPr/>
          <p:nvPr/>
        </p:nvCxnSpPr>
        <p:spPr>
          <a:xfrm flipH="1">
            <a:off x="1351196" y="2687404"/>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p:cNvCxnSpPr>
            <a:stCxn id="11" idx="5"/>
            <a:endCxn id="17" idx="1"/>
          </p:cNvCxnSpPr>
          <p:nvPr/>
        </p:nvCxnSpPr>
        <p:spPr>
          <a:xfrm>
            <a:off x="2535004" y="2687404"/>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p:cNvCxnSpPr/>
          <p:nvPr/>
        </p:nvCxnSpPr>
        <p:spPr>
          <a:xfrm>
            <a:off x="1447800" y="2667000"/>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1219200" y="32004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p:cNvSpPr txBox="1"/>
          <p:nvPr/>
        </p:nvSpPr>
        <p:spPr>
          <a:xfrm>
            <a:off x="1752600" y="3364468"/>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p:cNvSpPr txBox="1"/>
          <p:nvPr/>
        </p:nvSpPr>
        <p:spPr>
          <a:xfrm>
            <a:off x="2191446" y="3124200"/>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p:cNvSpPr txBox="1"/>
          <p:nvPr/>
        </p:nvSpPr>
        <p:spPr>
          <a:xfrm>
            <a:off x="2572446" y="3364468"/>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p:cNvCxnSpPr/>
          <p:nvPr/>
        </p:nvCxnSpPr>
        <p:spPr>
          <a:xfrm>
            <a:off x="1412408" y="266700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3867846" y="3440668"/>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p:cNvSpPr txBox="1"/>
          <p:nvPr/>
        </p:nvSpPr>
        <p:spPr>
          <a:xfrm>
            <a:off x="4109156" y="3276600"/>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p:cNvSpPr txBox="1"/>
          <p:nvPr/>
        </p:nvSpPr>
        <p:spPr>
          <a:xfrm>
            <a:off x="4261556" y="3048000"/>
            <a:ext cx="386644" cy="369332"/>
          </a:xfrm>
          <a:prstGeom prst="rect">
            <a:avLst/>
          </a:prstGeom>
          <a:noFill/>
        </p:spPr>
        <p:txBody>
          <a:bodyPr wrap="none" rtlCol="0">
            <a:spAutoFit/>
          </a:bodyPr>
          <a:lstStyle/>
          <a:p>
            <a:r>
              <a:rPr lang="en-US" b="1" dirty="0"/>
              <a:t>b</a:t>
            </a:r>
            <a:r>
              <a:rPr lang="en-US" b="1" baseline="-25000" dirty="0"/>
              <a:t>3</a:t>
            </a:r>
          </a:p>
        </p:txBody>
      </p:sp>
      <p:sp>
        <p:nvSpPr>
          <p:cNvPr id="32" name="TextBox 31">
            <a:extLst>
              <a:ext uri="{FF2B5EF4-FFF2-40B4-BE49-F238E27FC236}">
                <a16:creationId xmlns:a16="http://schemas.microsoft.com/office/drawing/2014/main" id="{2C96245A-3611-46C2-915D-F6D95C6C569E}"/>
              </a:ext>
            </a:extLst>
          </p:cNvPr>
          <p:cNvSpPr txBox="1"/>
          <p:nvPr/>
        </p:nvSpPr>
        <p:spPr>
          <a:xfrm>
            <a:off x="2892820" y="3288268"/>
            <a:ext cx="551754" cy="369332"/>
          </a:xfrm>
          <a:prstGeom prst="rect">
            <a:avLst/>
          </a:prstGeom>
          <a:noFill/>
        </p:spPr>
        <p:txBody>
          <a:bodyPr wrap="none" rtlCol="0">
            <a:spAutoFit/>
          </a:bodyPr>
          <a:lstStyle/>
          <a:p>
            <a:r>
              <a:rPr lang="en-US" b="1" dirty="0"/>
              <a:t>W</a:t>
            </a:r>
            <a:r>
              <a:rPr lang="en-US" b="1" baseline="-25000" dirty="0"/>
              <a:t>13</a:t>
            </a:r>
          </a:p>
        </p:txBody>
      </p:sp>
      <p:sp>
        <p:nvSpPr>
          <p:cNvPr id="33" name="TextBox 32">
            <a:extLst>
              <a:ext uri="{FF2B5EF4-FFF2-40B4-BE49-F238E27FC236}">
                <a16:creationId xmlns:a16="http://schemas.microsoft.com/office/drawing/2014/main" id="{3ED79D85-3658-4644-BAD7-14ADE1C25C73}"/>
              </a:ext>
            </a:extLst>
          </p:cNvPr>
          <p:cNvSpPr txBox="1"/>
          <p:nvPr/>
        </p:nvSpPr>
        <p:spPr>
          <a:xfrm>
            <a:off x="2888726" y="3071336"/>
            <a:ext cx="551754" cy="369332"/>
          </a:xfrm>
          <a:prstGeom prst="rect">
            <a:avLst/>
          </a:prstGeom>
          <a:noFill/>
        </p:spPr>
        <p:txBody>
          <a:bodyPr wrap="none" rtlCol="0">
            <a:spAutoFit/>
          </a:bodyPr>
          <a:lstStyle/>
          <a:p>
            <a:r>
              <a:rPr lang="en-US" b="1" dirty="0"/>
              <a:t>W</a:t>
            </a:r>
            <a:r>
              <a:rPr lang="en-US" b="1" baseline="-25000" dirty="0"/>
              <a:t>23</a:t>
            </a:r>
          </a:p>
        </p:txBody>
      </p:sp>
      <p:sp>
        <p:nvSpPr>
          <p:cNvPr id="42" name="TextBox 41">
            <a:extLst>
              <a:ext uri="{FF2B5EF4-FFF2-40B4-BE49-F238E27FC236}">
                <a16:creationId xmlns:a16="http://schemas.microsoft.com/office/drawing/2014/main" id="{78934F88-DBBE-44EF-8917-01DA36DC6CCE}"/>
              </a:ext>
            </a:extLst>
          </p:cNvPr>
          <p:cNvSpPr txBox="1"/>
          <p:nvPr/>
        </p:nvSpPr>
        <p:spPr>
          <a:xfrm>
            <a:off x="3337321" y="3055300"/>
            <a:ext cx="551754" cy="369332"/>
          </a:xfrm>
          <a:prstGeom prst="rect">
            <a:avLst/>
          </a:prstGeom>
          <a:noFill/>
        </p:spPr>
        <p:txBody>
          <a:bodyPr wrap="none" rtlCol="0">
            <a:spAutoFit/>
          </a:bodyPr>
          <a:lstStyle/>
          <a:p>
            <a:r>
              <a:rPr lang="en-US" b="1" dirty="0"/>
              <a:t>W</a:t>
            </a:r>
            <a:r>
              <a:rPr lang="en-US" b="1" baseline="-25000" dirty="0"/>
              <a:t>33</a:t>
            </a:r>
          </a:p>
        </p:txBody>
      </p:sp>
      <p:cxnSp>
        <p:nvCxnSpPr>
          <p:cNvPr id="43" name="Straight Connector 42">
            <a:extLst>
              <a:ext uri="{FF2B5EF4-FFF2-40B4-BE49-F238E27FC236}">
                <a16:creationId xmlns:a16="http://schemas.microsoft.com/office/drawing/2014/main" id="{6C4BCD3F-323F-486F-B224-88D6F35C9264}"/>
              </a:ext>
            </a:extLst>
          </p:cNvPr>
          <p:cNvCxnSpPr>
            <a:cxnSpLocks/>
            <a:stCxn id="14" idx="3"/>
          </p:cNvCxnSpPr>
          <p:nvPr/>
        </p:nvCxnSpPr>
        <p:spPr>
          <a:xfrm flipH="1">
            <a:off x="1447425" y="2687404"/>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4" name="TextBox 43">
            <a:extLst>
              <a:ext uri="{FF2B5EF4-FFF2-40B4-BE49-F238E27FC236}">
                <a16:creationId xmlns:a16="http://schemas.microsoft.com/office/drawing/2014/main" id="{C14CFC14-58B3-4A40-9C29-6EEF02799CC2}"/>
              </a:ext>
            </a:extLst>
          </p:cNvPr>
          <p:cNvSpPr txBox="1"/>
          <p:nvPr/>
        </p:nvSpPr>
        <p:spPr>
          <a:xfrm>
            <a:off x="1371600" y="3516868"/>
            <a:ext cx="551754" cy="369332"/>
          </a:xfrm>
          <a:prstGeom prst="rect">
            <a:avLst/>
          </a:prstGeom>
          <a:noFill/>
        </p:spPr>
        <p:txBody>
          <a:bodyPr wrap="none" rtlCol="0">
            <a:spAutoFit/>
          </a:bodyPr>
          <a:lstStyle/>
          <a:p>
            <a:r>
              <a:rPr lang="en-US" b="1" dirty="0"/>
              <a:t>W</a:t>
            </a:r>
            <a:r>
              <a:rPr lang="en-US" b="1" baseline="-25000" dirty="0"/>
              <a:t>31</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These are the only derivatives you really need because they tell you which way to nudge the parameters.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7268990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Notice that all the derivatives are of the loss.</a:t>
            </a:r>
          </a:p>
          <a:p>
            <a:r>
              <a:rPr lang="en-US" dirty="0"/>
              <a:t>So, to compute these derivatives, you have to walk back from the loss through the nodes nearest the loss.</a:t>
            </a:r>
          </a:p>
          <a:p>
            <a:r>
              <a:rPr lang="en-US" dirty="0"/>
              <a:t>What’s each node?  It’s a function.</a:t>
            </a:r>
          </a:p>
          <a:p>
            <a:r>
              <a:rPr lang="en-US" dirty="0"/>
              <a:t>Layers of neurons are just nested functions</a:t>
            </a:r>
          </a:p>
          <a:p>
            <a:r>
              <a:rPr lang="en-US" dirty="0"/>
              <a:t>Chain rule:   </a:t>
            </a:r>
            <a:r>
              <a:rPr lang="en-US" i="1" dirty="0"/>
              <a:t>If </a:t>
            </a:r>
            <a:r>
              <a:rPr lang="en-US" dirty="0"/>
              <a:t>		</a:t>
            </a:r>
            <a:r>
              <a:rPr lang="en-US" b="1" dirty="0">
                <a:solidFill>
                  <a:srgbClr val="92D050"/>
                </a:solidFill>
              </a:rPr>
              <a:t>f</a:t>
            </a:r>
            <a:r>
              <a:rPr lang="en-US" dirty="0"/>
              <a:t>(</a:t>
            </a:r>
            <a:r>
              <a:rPr lang="en-US" dirty="0">
                <a:solidFill>
                  <a:srgbClr val="FF0000"/>
                </a:solidFill>
              </a:rPr>
              <a:t>x</a:t>
            </a:r>
            <a:r>
              <a:rPr lang="en-US" dirty="0"/>
              <a:t>) = </a:t>
            </a:r>
            <a:r>
              <a:rPr lang="en-US" b="1" dirty="0">
                <a:solidFill>
                  <a:srgbClr val="92D050"/>
                </a:solidFill>
              </a:rPr>
              <a:t>f</a:t>
            </a:r>
            <a:r>
              <a:rPr lang="en-US" dirty="0"/>
              <a:t>(</a:t>
            </a:r>
            <a:r>
              <a:rPr lang="en-US" dirty="0">
                <a:solidFill>
                  <a:srgbClr val="00B0F0"/>
                </a:solidFill>
              </a:rPr>
              <a:t>g(</a:t>
            </a:r>
            <a:r>
              <a:rPr lang="en-US" dirty="0">
                <a:solidFill>
                  <a:srgbClr val="FF0000"/>
                </a:solidFill>
              </a:rPr>
              <a:t>x</a:t>
            </a:r>
            <a:r>
              <a:rPr lang="en-US" dirty="0">
                <a:solidFill>
                  <a:srgbClr val="00B0F0"/>
                </a:solidFill>
              </a:rPr>
              <a:t>)</a:t>
            </a:r>
            <a:r>
              <a:rPr lang="en-US" dirty="0"/>
              <a:t>)</a:t>
            </a:r>
          </a:p>
          <a:p>
            <a:pPr marL="0" indent="0">
              <a:buNone/>
            </a:pPr>
            <a:r>
              <a:rPr lang="en-US" dirty="0"/>
              <a:t>		</a:t>
            </a:r>
            <a:r>
              <a:rPr lang="en-US" i="1" dirty="0"/>
              <a:t>then</a:t>
            </a:r>
            <a:r>
              <a:rPr lang="en-US" dirty="0"/>
              <a:t> 		</a:t>
            </a:r>
            <a:r>
              <a:rPr lang="en-US" dirty="0" err="1"/>
              <a:t>d</a:t>
            </a:r>
            <a:r>
              <a:rPr lang="en-US" b="1" dirty="0" err="1">
                <a:solidFill>
                  <a:srgbClr val="92D050"/>
                </a:solidFill>
              </a:rPr>
              <a:t>f</a:t>
            </a:r>
            <a:r>
              <a:rPr lang="en-US" dirty="0"/>
              <a:t>/d</a:t>
            </a:r>
            <a:r>
              <a:rPr lang="en-US" dirty="0">
                <a:solidFill>
                  <a:srgbClr val="FF0000"/>
                </a:solidFill>
              </a:rPr>
              <a:t>x</a:t>
            </a:r>
            <a:r>
              <a:rPr lang="en-US" dirty="0"/>
              <a:t> = </a:t>
            </a:r>
            <a:r>
              <a:rPr lang="en-US" dirty="0" err="1"/>
              <a:t>d</a:t>
            </a:r>
            <a:r>
              <a:rPr lang="en-US" b="1" dirty="0" err="1">
                <a:solidFill>
                  <a:srgbClr val="92D050"/>
                </a:solidFill>
              </a:rPr>
              <a:t>f</a:t>
            </a:r>
            <a:r>
              <a:rPr lang="en-US" dirty="0"/>
              <a:t>/d</a:t>
            </a:r>
            <a:r>
              <a:rPr lang="en-US" dirty="0">
                <a:solidFill>
                  <a:srgbClr val="00B0F0"/>
                </a:solidFill>
              </a:rPr>
              <a:t>g</a:t>
            </a:r>
            <a:r>
              <a:rPr lang="en-US" dirty="0"/>
              <a:t>*d</a:t>
            </a:r>
            <a:r>
              <a:rPr lang="en-US" dirty="0">
                <a:solidFill>
                  <a:srgbClr val="00B0F0"/>
                </a:solidFill>
              </a:rPr>
              <a:t>g</a:t>
            </a:r>
            <a:r>
              <a:rPr lang="en-US" dirty="0"/>
              <a:t>/d</a:t>
            </a:r>
            <a:r>
              <a:rPr lang="en-US" dirty="0">
                <a:solidFill>
                  <a:srgbClr val="FF0000"/>
                </a:solidFill>
              </a:rPr>
              <a:t>x</a:t>
            </a:r>
          </a:p>
          <a:p>
            <a:r>
              <a:rPr lang="en-US" dirty="0"/>
              <a:t>Let us try this with </a:t>
            </a:r>
            <a:r>
              <a:rPr lang="en-US" b="1" dirty="0"/>
              <a:t>d(loss)/d(W’)</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35552789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-log(</a:t>
            </a:r>
            <a:r>
              <a:rPr lang="en-US" b="1" dirty="0" err="1"/>
              <a:t>softmax</a:t>
            </a:r>
            <a:r>
              <a:rPr lang="en-US" b="1" dirty="0"/>
              <a:t>(c))</a:t>
            </a:r>
          </a:p>
          <a:p>
            <a:pPr>
              <a:buNone/>
            </a:pPr>
            <a:r>
              <a:rPr lang="en-US" b="1" dirty="0"/>
              <a:t>where c = </a:t>
            </a:r>
            <a:r>
              <a:rPr lang="en-US" b="1" dirty="0" err="1"/>
              <a:t>W’h</a:t>
            </a:r>
            <a:r>
              <a:rPr lang="en-US" b="1" dirty="0"/>
              <a:t> + b’</a:t>
            </a:r>
          </a:p>
          <a:p>
            <a:pPr>
              <a:buNone/>
            </a:pPr>
            <a:endParaRPr lang="en-US" b="1" dirty="0"/>
          </a:p>
          <a:p>
            <a:pPr>
              <a:buNone/>
            </a:pPr>
            <a:r>
              <a:rPr lang="en-US" b="1" dirty="0"/>
              <a:t>loss = -log(</a:t>
            </a:r>
            <a:r>
              <a:rPr lang="en-US" b="1" dirty="0" err="1"/>
              <a:t>softmax</a:t>
            </a:r>
            <a:r>
              <a:rPr lang="en-US" b="1" dirty="0"/>
              <a:t>(</a:t>
            </a:r>
            <a:r>
              <a:rPr lang="en-US" b="1" dirty="0" err="1"/>
              <a:t>W’h</a:t>
            </a:r>
            <a:r>
              <a:rPr lang="en-US" b="1" dirty="0"/>
              <a:t> + b’))</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log &lt;- </a:t>
            </a:r>
            <a:r>
              <a:rPr lang="en-US" b="1" dirty="0" err="1"/>
              <a:t>softmax</a:t>
            </a:r>
            <a:r>
              <a:rPr lang="en-US" b="1" dirty="0"/>
              <a:t> &lt;- c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9785528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dirty="0"/>
          </a:p>
          <a:p>
            <a:r>
              <a:rPr lang="en-US" b="1" dirty="0"/>
              <a:t>In the forward pass, you walk from W’ to loss</a:t>
            </a:r>
          </a:p>
          <a:p>
            <a:r>
              <a:rPr lang="en-US" b="1" dirty="0"/>
              <a:t>In the backward pass, you come back from loss to W’</a:t>
            </a:r>
          </a:p>
          <a:p>
            <a:pPr marL="0" indent="0">
              <a:buNone/>
            </a:pPr>
            <a:endParaRPr lang="en-US" b="1" dirty="0"/>
          </a:p>
          <a:p>
            <a:pPr>
              <a:buNone/>
            </a:pPr>
            <a:r>
              <a:rPr lang="en-US" b="1" dirty="0"/>
              <a:t>d(loss)/</a:t>
            </a:r>
            <a:r>
              <a:rPr lang="en-US" b="1" dirty="0" err="1"/>
              <a:t>dW</a:t>
            </a:r>
            <a:r>
              <a:rPr lang="en-US" b="1" dirty="0"/>
              <a:t>’ =  { d(loss)/</a:t>
            </a:r>
            <a:r>
              <a:rPr lang="en-US" b="1" dirty="0" err="1"/>
              <a:t>dlog</a:t>
            </a:r>
            <a:r>
              <a:rPr lang="en-US" b="1" dirty="0"/>
              <a:t> * </a:t>
            </a:r>
            <a:r>
              <a:rPr lang="en-US" b="1" dirty="0" err="1"/>
              <a:t>dlog</a:t>
            </a:r>
            <a:r>
              <a:rPr lang="en-US" b="1" dirty="0"/>
              <a:t>/</a:t>
            </a:r>
            <a:r>
              <a:rPr lang="en-US" b="1" dirty="0" err="1"/>
              <a:t>dsoftmax</a:t>
            </a:r>
            <a:r>
              <a:rPr lang="en-US" b="1" dirty="0"/>
              <a:t> } *</a:t>
            </a:r>
          </a:p>
          <a:p>
            <a:pPr>
              <a:buNone/>
            </a:pPr>
            <a:endParaRPr lang="en-US" b="1" dirty="0"/>
          </a:p>
          <a:p>
            <a:pPr>
              <a:buNone/>
            </a:pPr>
            <a:r>
              <a:rPr lang="en-US" b="1" dirty="0"/>
              <a:t>					</a:t>
            </a:r>
            <a:r>
              <a:rPr lang="en-US" b="1" dirty="0" err="1"/>
              <a:t>dsoftmax</a:t>
            </a:r>
            <a:r>
              <a:rPr lang="en-US" b="1" dirty="0"/>
              <a:t>/dc *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4953000" y="4267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772025" y="5295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934200" y="52625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35491426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1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b="1" dirty="0"/>
          </a:p>
          <a:p>
            <a:r>
              <a:rPr lang="en-US" b="1" dirty="0"/>
              <a:t>In the backward pass, you come back from loss to W’ chaining derivatives along the way</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solidFill>
                  <a:srgbClr val="FF0000"/>
                </a:solidFill>
              </a:rPr>
              <a:t>{ d(loss)/d(log) * d(log)/</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4114800"/>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5177135"/>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5181600"/>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2440671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-1 * </a:t>
            </a:r>
            <a:r>
              <a:rPr lang="en-US" b="1" dirty="0">
                <a:solidFill>
                  <a:srgbClr val="00B050"/>
                </a:solidFill>
              </a:rPr>
              <a:t>log(</a:t>
            </a:r>
            <a:r>
              <a:rPr lang="en-US" b="1" dirty="0" err="1">
                <a:solidFill>
                  <a:srgbClr val="00B050"/>
                </a:solidFill>
              </a:rPr>
              <a:t>softmax</a:t>
            </a:r>
            <a:r>
              <a:rPr lang="en-US" b="1" dirty="0">
                <a:solidFill>
                  <a:srgbClr val="00B050"/>
                </a:solidFill>
              </a:rPr>
              <a:t>(c))</a:t>
            </a:r>
          </a:p>
          <a:p>
            <a:pPr>
              <a:buNone/>
            </a:pPr>
            <a:endParaRPr lang="en-US" b="1" dirty="0"/>
          </a:p>
          <a:p>
            <a:pPr>
              <a:buNone/>
            </a:pPr>
            <a:r>
              <a:rPr lang="en-US" b="1" dirty="0"/>
              <a:t>So,</a:t>
            </a:r>
          </a:p>
          <a:p>
            <a:pPr>
              <a:buNone/>
            </a:pPr>
            <a:r>
              <a:rPr lang="en-US" b="1" dirty="0"/>
              <a:t>	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a:t>
            </a:r>
          </a:p>
          <a:p>
            <a:pPr>
              <a:buNone/>
            </a:pPr>
            <a:endParaRPr lang="en-US" b="1" dirty="0"/>
          </a:p>
          <a:p>
            <a:pPr>
              <a:buNone/>
            </a:pPr>
            <a:r>
              <a:rPr lang="en-US" b="1" i="1" dirty="0"/>
              <a:t>Using d(-1 * </a:t>
            </a:r>
            <a:r>
              <a:rPr lang="en-US" b="1" i="1" dirty="0">
                <a:solidFill>
                  <a:srgbClr val="00B050"/>
                </a:solidFill>
              </a:rPr>
              <a:t>x</a:t>
            </a:r>
            <a:r>
              <a:rPr lang="en-US" b="1" i="1" dirty="0"/>
              <a:t>)/d</a:t>
            </a:r>
            <a:r>
              <a:rPr lang="en-US" b="1" i="1" dirty="0">
                <a:solidFill>
                  <a:srgbClr val="00B050"/>
                </a:solidFill>
              </a:rPr>
              <a:t>x </a:t>
            </a:r>
            <a:r>
              <a:rPr lang="en-US" b="1" i="1" dirty="0"/>
              <a:t>=</a:t>
            </a:r>
            <a:r>
              <a:rPr lang="en-US" b="1" i="1" dirty="0">
                <a:solidFill>
                  <a:srgbClr val="FF0000"/>
                </a:solidFill>
              </a:rPr>
              <a:t> -1</a:t>
            </a:r>
          </a:p>
          <a:p>
            <a:pPr>
              <a:buNone/>
            </a:pPr>
            <a:endParaRPr lang="en-US" b="1" dirty="0"/>
          </a:p>
          <a:p>
            <a:pPr>
              <a:buNone/>
            </a:pPr>
            <a:r>
              <a:rPr lang="en-US" b="1" dirty="0"/>
              <a:t>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 = </a:t>
            </a:r>
            <a:r>
              <a:rPr lang="en-US" b="1" dirty="0">
                <a:solidFill>
                  <a:srgbClr val="FF0000"/>
                </a:solidFill>
              </a:rPr>
              <a:t>-1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d(loss)/d(log)</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4909080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827082" y="1219200"/>
            <a:ext cx="6012118" cy="5410200"/>
          </a:xfrm>
        </p:spPr>
        <p:txBody>
          <a:bodyPr>
            <a:normAutofit/>
          </a:bodyPr>
          <a:lstStyle/>
          <a:p>
            <a:pPr>
              <a:buNone/>
            </a:pPr>
            <a:r>
              <a:rPr lang="en-US" b="1" dirty="0"/>
              <a:t>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 …</a:t>
            </a:r>
          </a:p>
          <a:p>
            <a:pPr>
              <a:buNone/>
            </a:pPr>
            <a:endParaRPr lang="en-US" b="1" i="1" dirty="0"/>
          </a:p>
          <a:p>
            <a:pPr>
              <a:buNone/>
            </a:pPr>
            <a:r>
              <a:rPr lang="en-US" b="1" i="1" dirty="0"/>
              <a:t>	but we already have </a:t>
            </a:r>
          </a:p>
          <a:p>
            <a:pPr>
              <a:buNone/>
            </a:pPr>
            <a:r>
              <a:rPr lang="en-US" b="1" i="1" dirty="0"/>
              <a:t>	d(loss)/d(</a:t>
            </a:r>
            <a:r>
              <a:rPr lang="en-US" b="1" i="1" dirty="0">
                <a:solidFill>
                  <a:srgbClr val="00B050"/>
                </a:solidFill>
              </a:rPr>
              <a:t>log(</a:t>
            </a:r>
            <a:r>
              <a:rPr lang="en-US" b="1" i="1" dirty="0" err="1">
                <a:solidFill>
                  <a:srgbClr val="FF0000"/>
                </a:solidFill>
              </a:rPr>
              <a:t>softmax</a:t>
            </a:r>
            <a:r>
              <a:rPr lang="en-US" b="1" i="1" dirty="0">
                <a:solidFill>
                  <a:srgbClr val="FF0000"/>
                </a:solidFill>
              </a:rPr>
              <a:t>(c)</a:t>
            </a:r>
            <a:r>
              <a:rPr lang="en-US" b="1" i="1" dirty="0">
                <a:solidFill>
                  <a:srgbClr val="00B050"/>
                </a:solidFill>
              </a:rPr>
              <a:t>)</a:t>
            </a:r>
            <a:r>
              <a:rPr lang="en-US" b="1" i="1" dirty="0"/>
              <a:t>) =</a:t>
            </a:r>
            <a:r>
              <a:rPr lang="en-US" b="1" i="1" dirty="0">
                <a:solidFill>
                  <a:srgbClr val="FF0000"/>
                </a:solidFill>
              </a:rPr>
              <a:t>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60697456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So,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a:t>
            </a:r>
          </a:p>
          <a:p>
            <a:pPr>
              <a:buNone/>
            </a:pPr>
            <a:r>
              <a:rPr lang="en-US" b="1" dirty="0"/>
              <a:t>	</a:t>
            </a:r>
          </a:p>
          <a:p>
            <a:pPr>
              <a:buNone/>
            </a:pPr>
            <a:r>
              <a:rPr lang="en-US" b="1" dirty="0"/>
              <a:t>	=</a:t>
            </a:r>
            <a:r>
              <a:rPr lang="en-US" b="1" dirty="0">
                <a:solidFill>
                  <a:srgbClr val="FF0000"/>
                </a:solidFill>
              </a:rPr>
              <a:t> -1 </a:t>
            </a:r>
            <a:r>
              <a:rPr lang="en-US" b="1" dirty="0"/>
              <a:t>*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i="1" dirty="0"/>
              <a:t>		(substituting -1 for 	</a:t>
            </a:r>
            <a:r>
              <a:rPr lang="en-US" b="1" dirty="0"/>
              <a:t>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a:t>
            </a:r>
            <a:r>
              <a:rPr lang="en-US" b="1" i="1" dirty="0"/>
              <a:t>)</a:t>
            </a:r>
          </a:p>
          <a:p>
            <a:pPr>
              <a:buNone/>
            </a:pPr>
            <a:endParaRPr lang="en-US" b="1" i="1" dirty="0"/>
          </a:p>
          <a:p>
            <a:pPr>
              <a:buNone/>
            </a:pPr>
            <a:r>
              <a:rPr lang="en-US" b="1" i="1" dirty="0"/>
              <a:t>Using d(</a:t>
            </a:r>
            <a:r>
              <a:rPr lang="en-US" b="1" i="1" dirty="0">
                <a:solidFill>
                  <a:srgbClr val="00B050"/>
                </a:solidFill>
              </a:rPr>
              <a:t>log(</a:t>
            </a:r>
            <a:r>
              <a:rPr lang="en-US" b="1" i="1" dirty="0">
                <a:solidFill>
                  <a:srgbClr val="FF0000"/>
                </a:solidFill>
              </a:rPr>
              <a:t>x</a:t>
            </a:r>
            <a:r>
              <a:rPr lang="en-US" b="1" i="1" dirty="0">
                <a:solidFill>
                  <a:srgbClr val="00B050"/>
                </a:solidFill>
              </a:rPr>
              <a:t>)</a:t>
            </a:r>
            <a:r>
              <a:rPr lang="en-US" b="1" i="1" dirty="0"/>
              <a:t>)/d</a:t>
            </a:r>
            <a:r>
              <a:rPr lang="en-US" b="1" i="1" dirty="0">
                <a:solidFill>
                  <a:srgbClr val="FF0000"/>
                </a:solidFill>
              </a:rPr>
              <a:t>x</a:t>
            </a:r>
            <a:r>
              <a:rPr lang="en-US" b="1" i="1" dirty="0"/>
              <a:t> = 1/</a:t>
            </a:r>
            <a:r>
              <a:rPr lang="en-US" b="1" i="1" dirty="0">
                <a:solidFill>
                  <a:srgbClr val="FF0000"/>
                </a:solidFill>
              </a:rPr>
              <a:t>x </a:t>
            </a:r>
            <a:r>
              <a:rPr lang="en-US" b="1" i="1" dirty="0"/>
              <a:t>in the above …</a:t>
            </a:r>
            <a:endParaRPr lang="en-US" b="1" dirty="0"/>
          </a:p>
          <a:p>
            <a:pPr>
              <a:buNone/>
            </a:pPr>
            <a:endParaRPr lang="en-US" b="1" dirty="0"/>
          </a:p>
          <a:p>
            <a:pPr>
              <a:buNone/>
            </a:pPr>
            <a:r>
              <a:rPr lang="en-US" b="1" dirty="0"/>
              <a:t>d(loss)/d(</a:t>
            </a:r>
            <a:r>
              <a:rPr lang="en-US" b="1" dirty="0" err="1">
                <a:solidFill>
                  <a:srgbClr val="FF0000"/>
                </a:solidFill>
              </a:rPr>
              <a:t>softmax</a:t>
            </a:r>
            <a:r>
              <a:rPr lang="en-US" b="1" dirty="0">
                <a:solidFill>
                  <a:srgbClr val="FF0000"/>
                </a:solidFill>
              </a:rPr>
              <a:t>(c)</a:t>
            </a:r>
            <a:r>
              <a:rPr lang="en-US" b="1" dirty="0"/>
              <a:t>) = </a:t>
            </a:r>
            <a:r>
              <a:rPr lang="en-US" b="1" dirty="0">
                <a:solidFill>
                  <a:srgbClr val="FF0000"/>
                </a:solidFill>
              </a:rPr>
              <a:t>-1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0621449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d(loss)/d(</a:t>
            </a:r>
            <a:r>
              <a:rPr lang="en-US" b="1" dirty="0" err="1">
                <a:solidFill>
                  <a:srgbClr val="FF0000"/>
                </a:solidFill>
              </a:rPr>
              <a:t>softmax</a:t>
            </a:r>
            <a:r>
              <a:rPr lang="en-US" b="1" dirty="0">
                <a:solidFill>
                  <a:srgbClr val="FF0000"/>
                </a:solidFill>
              </a:rPr>
              <a:t>(c)</a:t>
            </a:r>
            <a:r>
              <a:rPr lang="en-US" b="1" dirty="0"/>
              <a:t>) = </a:t>
            </a:r>
          </a:p>
          <a:p>
            <a:pPr>
              <a:buNone/>
            </a:pPr>
            <a:r>
              <a:rPr lang="en-US" b="1" dirty="0">
                <a:solidFill>
                  <a:srgbClr val="FF0000"/>
                </a:solidFill>
              </a:rPr>
              <a:t>				-1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314094252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pPr>
              <a:buNone/>
            </a:pPr>
            <a:r>
              <a:rPr lang="en-US" b="1" dirty="0"/>
              <a:t>loss &lt;- log &lt;- </a:t>
            </a:r>
            <a:r>
              <a:rPr lang="en-US" b="1" dirty="0" err="1"/>
              <a:t>softmax</a:t>
            </a:r>
            <a:r>
              <a:rPr lang="en-US" b="1" dirty="0"/>
              <a:t> &lt;- c &lt;- W’</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t> </a:t>
            </a:r>
            <a:r>
              <a:rPr lang="en-US" b="1" dirty="0">
                <a:solidFill>
                  <a:srgbClr val="FF0000"/>
                </a:solidFill>
              </a:rPr>
              <a:t>{ d(loss)/</a:t>
            </a:r>
            <a:r>
              <a:rPr lang="en-US" b="1" dirty="0" err="1">
                <a:solidFill>
                  <a:srgbClr val="FF0000"/>
                </a:solidFill>
              </a:rPr>
              <a:t>dlog</a:t>
            </a:r>
            <a:r>
              <a:rPr lang="en-US" b="1" dirty="0">
                <a:solidFill>
                  <a:srgbClr val="FF0000"/>
                </a:solidFill>
              </a:rPr>
              <a:t> * </a:t>
            </a:r>
            <a:r>
              <a:rPr lang="en-US" b="1" dirty="0" err="1">
                <a:solidFill>
                  <a:srgbClr val="FF0000"/>
                </a:solidFill>
              </a:rPr>
              <a:t>dlog</a:t>
            </a:r>
            <a:r>
              <a:rPr lang="en-US" b="1" dirty="0">
                <a:solidFill>
                  <a:srgbClr val="FF0000"/>
                </a:solidFill>
              </a:rPr>
              <a:t>/</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pPr marL="0" indent="0">
              <a:buNone/>
            </a:pPr>
            <a:endParaRPr lang="en-US" b="1" dirty="0"/>
          </a:p>
          <a:p>
            <a:pPr marL="0" indent="0">
              <a:buNone/>
            </a:pPr>
            <a:r>
              <a:rPr lang="en-US" dirty="0"/>
              <a:t>We have completed step 1 and computed </a:t>
            </a:r>
            <a:r>
              <a:rPr lang="en-US" dirty="0" err="1"/>
              <a:t>dloss</a:t>
            </a:r>
            <a:r>
              <a:rPr lang="en-US" dirty="0"/>
              <a:t>/</a:t>
            </a:r>
            <a:r>
              <a:rPr lang="en-US" dirty="0" err="1"/>
              <a:t>dsoftmax</a:t>
            </a:r>
            <a:r>
              <a:rPr lang="en-US" dirty="0"/>
              <a:t>(c).  So we now proceed to Step 2.</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19767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1976735"/>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3048000"/>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3052465"/>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778247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r>
              <a:rPr lang="en-US" dirty="0"/>
              <a:t>Each of these equations is called a linear equation because it represents a line in n-dimensional space (hyperspace).</a:t>
            </a:r>
          </a:p>
          <a:p>
            <a:r>
              <a:rPr lang="en-US" dirty="0"/>
              <a:t>Can you see how that is so?</a:t>
            </a:r>
          </a:p>
          <a:p>
            <a:r>
              <a:rPr lang="en-US" dirty="0"/>
              <a:t>What form would those equations take if you had only one input?</a:t>
            </a:r>
          </a:p>
          <a:p>
            <a:pPr lvl="1">
              <a:buFont typeface="Wingdings" panose="05000000000000000000" pitchFamily="2" charset="2"/>
              <a:buChar char="q"/>
            </a:pPr>
            <a:r>
              <a:rPr lang="en-US" dirty="0"/>
              <a:t>   y = mx + c</a:t>
            </a:r>
          </a:p>
          <a:p>
            <a:pPr marL="0" indent="0">
              <a:buNone/>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7895335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		d(loss)/d(c) =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 </a:t>
            </a:r>
            <a:endParaRPr lang="en-US" b="1" dirty="0"/>
          </a:p>
          <a:p>
            <a:pPr>
              <a:buNone/>
            </a:pPr>
            <a:endParaRPr lang="en-US" b="1" dirty="0"/>
          </a:p>
          <a:p>
            <a:pPr>
              <a:buNone/>
            </a:pPr>
            <a:r>
              <a:rPr lang="en-US" b="1" dirty="0"/>
              <a:t>We’ve already computed </a:t>
            </a:r>
            <a:r>
              <a:rPr lang="en-US" b="1" dirty="0">
                <a:solidFill>
                  <a:schemeClr val="accent6"/>
                </a:solidFill>
              </a:rPr>
              <a:t>d(loss)/d(</a:t>
            </a:r>
            <a:r>
              <a:rPr lang="en-US" b="1" dirty="0" err="1">
                <a:solidFill>
                  <a:schemeClr val="accent6"/>
                </a:solidFill>
              </a:rPr>
              <a:t>softmax</a:t>
            </a:r>
            <a:r>
              <a:rPr lang="en-US" b="1" dirty="0">
                <a:solidFill>
                  <a:schemeClr val="accent6"/>
                </a:solidFill>
              </a:rPr>
              <a:t>(c)</a:t>
            </a:r>
            <a:endParaRPr lang="en-US" b="1" dirty="0"/>
          </a:p>
          <a:p>
            <a:pPr>
              <a:buNone/>
            </a:pPr>
            <a:endParaRPr lang="en-US" b="1" dirty="0"/>
          </a:p>
          <a:p>
            <a:pPr>
              <a:buNone/>
            </a:pPr>
            <a:r>
              <a:rPr lang="en-US" b="1" dirty="0"/>
              <a:t>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8239317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5919008" cy="5410200"/>
          </a:xfrm>
        </p:spPr>
        <p:txBody>
          <a:bodyPr>
            <a:normAutofit fontScale="77500" lnSpcReduction="20000"/>
          </a:bodyPr>
          <a:lstStyle/>
          <a:p>
            <a:pPr>
              <a:buNone/>
            </a:pPr>
            <a:r>
              <a:rPr lang="en-US" b="1" dirty="0"/>
              <a:t>	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a:p>
            <a:pPr>
              <a:buNone/>
            </a:pPr>
            <a:r>
              <a:rPr lang="en-US" b="1" dirty="0"/>
              <a:t>	</a:t>
            </a:r>
          </a:p>
          <a:p>
            <a:pPr>
              <a:buNone/>
            </a:pPr>
            <a:r>
              <a:rPr lang="en-US" b="1" dirty="0"/>
              <a:t>	I’m going to tell you that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t>	=</a:t>
            </a:r>
          </a:p>
          <a:p>
            <a:pPr>
              <a:buNone/>
            </a:pPr>
            <a:r>
              <a:rPr lang="en-US" b="1" dirty="0"/>
              <a:t>		</a:t>
            </a:r>
            <a:r>
              <a:rPr lang="en-US" b="1" dirty="0" err="1"/>
              <a:t>softmax</a:t>
            </a:r>
            <a:r>
              <a:rPr lang="en-US" b="1" dirty="0"/>
              <a:t>(c) ( t – </a:t>
            </a:r>
            <a:r>
              <a:rPr lang="en-US" b="1" dirty="0" err="1"/>
              <a:t>softmax</a:t>
            </a:r>
            <a:r>
              <a:rPr lang="en-US" b="1" dirty="0"/>
              <a:t>(c) )</a:t>
            </a:r>
          </a:p>
          <a:p>
            <a:pPr>
              <a:buNone/>
            </a:pPr>
            <a:r>
              <a:rPr lang="en-US" b="1" dirty="0"/>
              <a:t>	For a derivation of the above, visit the </a:t>
            </a:r>
            <a:r>
              <a:rPr lang="en-US" b="1" dirty="0" err="1"/>
              <a:t>Youtube</a:t>
            </a:r>
            <a:r>
              <a:rPr lang="en-US" b="1" dirty="0"/>
              <a:t> link …  </a:t>
            </a:r>
            <a:r>
              <a:rPr lang="en-IN" dirty="0">
                <a:hlinkClick r:id="rId3"/>
              </a:rPr>
              <a:t>https://www.youtube.com/watch?v=1N837i4s1T8</a:t>
            </a:r>
            <a:endParaRPr lang="en-US" b="1" dirty="0"/>
          </a:p>
          <a:p>
            <a:pPr>
              <a:buNone/>
            </a:pPr>
            <a:endParaRPr lang="en-US" b="1" dirty="0"/>
          </a:p>
          <a:p>
            <a:pPr>
              <a:buNone/>
            </a:pPr>
            <a:r>
              <a:rPr lang="en-US" b="1" dirty="0"/>
              <a:t>	t is the one-hot vector* of the correct class.</a:t>
            </a:r>
          </a:p>
          <a:p>
            <a:pPr>
              <a:buNone/>
            </a:pPr>
            <a:r>
              <a:rPr lang="en-US" b="1" dirty="0"/>
              <a:t>	*In a two-class classification problem, t is [1,0] if the correct class is 0 and [0,1] if not.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a:t>
            </a:r>
            <a:r>
              <a:rPr lang="en-US" sz="4400" dirty="0" err="1">
                <a:solidFill>
                  <a:schemeClr val="bg1"/>
                </a:solidFill>
              </a:rPr>
              <a:t>softmax</a:t>
            </a:r>
            <a:r>
              <a:rPr lang="en-US" sz="4400" dirty="0">
                <a:solidFill>
                  <a:schemeClr val="bg1"/>
                </a:solidFill>
              </a:rPr>
              <a:t>(c))/d(c)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42940740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d(loss)/d(c) = 	</a:t>
            </a:r>
            <a:endParaRPr lang="en-US" b="1" dirty="0">
              <a:solidFill>
                <a:schemeClr val="accent6"/>
              </a:solidFill>
            </a:endParaRPr>
          </a:p>
          <a:p>
            <a:pPr>
              <a:buNone/>
            </a:pPr>
            <a:r>
              <a:rPr lang="en-US" b="1" dirty="0">
                <a:solidFill>
                  <a:schemeClr val="accent6"/>
                </a:solidFill>
              </a:rPr>
              <a:t>		{</a:t>
            </a:r>
            <a:r>
              <a:rPr lang="en-US" b="1" dirty="0">
                <a:solidFill>
                  <a:srgbClr val="00B050"/>
                </a:solidFill>
              </a:rPr>
              <a:t>d(loss)/d(</a:t>
            </a:r>
            <a:r>
              <a:rPr lang="en-US" b="1" dirty="0" err="1">
                <a:solidFill>
                  <a:srgbClr val="00B050"/>
                </a:solidFill>
              </a:rPr>
              <a:t>softmax</a:t>
            </a:r>
            <a:r>
              <a:rPr lang="en-US" b="1" dirty="0">
                <a:solidFill>
                  <a:srgbClr val="00B050"/>
                </a:solidFill>
              </a:rPr>
              <a:t>(c))</a:t>
            </a:r>
            <a:r>
              <a:rPr lang="en-US" b="1" dirty="0">
                <a:solidFill>
                  <a:schemeClr val="accent1"/>
                </a:solidFill>
              </a:rPr>
              <a:t> </a:t>
            </a:r>
            <a:r>
              <a:rPr lang="en-US" b="1" dirty="0">
                <a:solidFill>
                  <a:schemeClr val="accent6"/>
                </a:solidFill>
              </a:rPr>
              <a:t>*</a:t>
            </a:r>
          </a:p>
          <a:p>
            <a:pPr>
              <a:buNone/>
            </a:pPr>
            <a:r>
              <a:rPr lang="en-US" b="1" dirty="0">
                <a:solidFill>
                  <a:schemeClr val="accent6"/>
                </a:solidFill>
              </a:rPr>
              <a:t>			</a:t>
            </a:r>
            <a:r>
              <a:rPr lang="en-US" b="1" dirty="0">
                <a:solidFill>
                  <a:schemeClr val="accent1"/>
                </a:solidFill>
              </a:rPr>
              <a:t>d(</a:t>
            </a:r>
            <a:r>
              <a:rPr lang="en-US" b="1" dirty="0" err="1">
                <a:solidFill>
                  <a:schemeClr val="accent1"/>
                </a:solidFill>
              </a:rPr>
              <a:t>softmax</a:t>
            </a:r>
            <a:r>
              <a:rPr lang="en-US" b="1" dirty="0">
                <a:solidFill>
                  <a:schemeClr val="accent1"/>
                </a:solidFill>
              </a:rPr>
              <a:t>(c))/d(c)</a:t>
            </a:r>
            <a:r>
              <a:rPr lang="en-US" b="1" dirty="0">
                <a:solidFill>
                  <a:schemeClr val="accent6"/>
                </a:solidFill>
              </a:rPr>
              <a:t>} </a:t>
            </a:r>
            <a:endParaRPr lang="en-US" b="1" dirty="0"/>
          </a:p>
          <a:p>
            <a:pPr>
              <a:buNone/>
            </a:pPr>
            <a:r>
              <a:rPr lang="en-US" b="1" dirty="0"/>
              <a:t>		But, </a:t>
            </a:r>
            <a:r>
              <a:rPr lang="en-US" b="1" dirty="0">
                <a:solidFill>
                  <a:srgbClr val="00B050"/>
                </a:solidFill>
              </a:rPr>
              <a:t>d(loss)/d(</a:t>
            </a:r>
            <a:r>
              <a:rPr lang="en-US" b="1" dirty="0" err="1">
                <a:solidFill>
                  <a:srgbClr val="00B050"/>
                </a:solidFill>
              </a:rPr>
              <a:t>softmax</a:t>
            </a:r>
            <a:r>
              <a:rPr lang="en-US" b="1" dirty="0">
                <a:solidFill>
                  <a:srgbClr val="00B050"/>
                </a:solidFill>
              </a:rPr>
              <a:t>(c))</a:t>
            </a:r>
          </a:p>
          <a:p>
            <a:pPr>
              <a:buNone/>
            </a:pPr>
            <a:r>
              <a:rPr lang="en-US" b="1" dirty="0"/>
              <a:t>		=   </a:t>
            </a:r>
            <a:r>
              <a:rPr lang="en-US" b="1" dirty="0">
                <a:solidFill>
                  <a:srgbClr val="00B050"/>
                </a:solidFill>
              </a:rPr>
              <a:t>-1/</a:t>
            </a:r>
            <a:r>
              <a:rPr lang="en-US" b="1" dirty="0" err="1">
                <a:solidFill>
                  <a:srgbClr val="00B050"/>
                </a:solidFill>
              </a:rPr>
              <a:t>softmax</a:t>
            </a:r>
            <a:r>
              <a:rPr lang="en-US" b="1" dirty="0">
                <a:solidFill>
                  <a:srgbClr val="00B050"/>
                </a:solidFill>
              </a:rPr>
              <a:t>(c)	</a:t>
            </a:r>
          </a:p>
          <a:p>
            <a:pPr>
              <a:buNone/>
            </a:pPr>
            <a:r>
              <a:rPr lang="en-US" b="1" dirty="0"/>
              <a:t>		and </a:t>
            </a:r>
            <a:r>
              <a:rPr lang="en-US" b="1" dirty="0">
                <a:solidFill>
                  <a:schemeClr val="accent1"/>
                </a:solidFill>
              </a:rPr>
              <a:t>d(</a:t>
            </a:r>
            <a:r>
              <a:rPr lang="en-US" b="1" dirty="0" err="1">
                <a:solidFill>
                  <a:schemeClr val="accent1"/>
                </a:solidFill>
              </a:rPr>
              <a:t>softmax</a:t>
            </a:r>
            <a:r>
              <a:rPr lang="en-US" b="1" dirty="0">
                <a:solidFill>
                  <a:schemeClr val="accent1"/>
                </a:solidFill>
              </a:rPr>
              <a:t>(c))/d(c)</a:t>
            </a:r>
          </a:p>
          <a:p>
            <a:pPr>
              <a:buNone/>
            </a:pPr>
            <a:r>
              <a:rPr lang="en-US" b="1" dirty="0">
                <a:solidFill>
                  <a:schemeClr val="accent1"/>
                </a:solidFill>
              </a:rPr>
              <a:t>		</a:t>
            </a: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p>
          <a:p>
            <a:pPr>
              <a:buNone/>
            </a:pPr>
            <a:r>
              <a:rPr lang="en-US" b="1" dirty="0"/>
              <a:t>	So, d(loss)/d(c) = </a:t>
            </a:r>
          </a:p>
          <a:p>
            <a:pPr>
              <a:buNone/>
            </a:pPr>
            <a:r>
              <a:rPr lang="en-US" b="1" dirty="0">
                <a:solidFill>
                  <a:srgbClr val="00B050"/>
                </a:solidFill>
              </a:rPr>
              <a:t>		</a:t>
            </a:r>
            <a:r>
              <a:rPr lang="en-US" b="1" dirty="0">
                <a:solidFill>
                  <a:schemeClr val="accent6"/>
                </a:solidFill>
              </a:rPr>
              <a:t>{ </a:t>
            </a:r>
            <a:r>
              <a:rPr lang="en-US" b="1" dirty="0">
                <a:solidFill>
                  <a:srgbClr val="00B050"/>
                </a:solidFill>
              </a:rPr>
              <a:t>-1/</a:t>
            </a:r>
            <a:r>
              <a:rPr lang="en-US" b="1" dirty="0" err="1">
                <a:solidFill>
                  <a:srgbClr val="00B050"/>
                </a:solidFill>
              </a:rPr>
              <a:t>softmax</a:t>
            </a:r>
            <a:r>
              <a:rPr lang="en-US" b="1" dirty="0">
                <a:solidFill>
                  <a:srgbClr val="00B050"/>
                </a:solidFill>
              </a:rPr>
              <a:t>(c) </a:t>
            </a:r>
            <a:r>
              <a:rPr lang="en-US" b="1" dirty="0">
                <a:solidFill>
                  <a:schemeClr val="accent6"/>
                </a:solidFill>
              </a:rPr>
              <a:t>*</a:t>
            </a:r>
            <a:r>
              <a:rPr lang="en-US" b="1" dirty="0">
                <a:solidFill>
                  <a:srgbClr val="00B050"/>
                </a:solidFill>
              </a:rPr>
              <a:t> </a:t>
            </a:r>
            <a:endParaRPr lang="en-US" b="1" dirty="0"/>
          </a:p>
          <a:p>
            <a:pPr>
              <a:buNone/>
            </a:pP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r>
              <a:rPr lang="en-US" b="1" dirty="0">
                <a:solidFill>
                  <a:schemeClr val="accent6"/>
                </a:solidFill>
              </a:rPr>
              <a:t>}</a:t>
            </a:r>
          </a:p>
          <a:p>
            <a:pPr>
              <a:buNone/>
            </a:pPr>
            <a:r>
              <a:rPr lang="en-US" b="1" dirty="0"/>
              <a:t>		= </a:t>
            </a:r>
            <a:r>
              <a:rPr lang="en-US" b="1" dirty="0">
                <a:solidFill>
                  <a:srgbClr val="00B050"/>
                </a:solidFill>
              </a:rPr>
              <a:t>-1 </a:t>
            </a:r>
            <a:r>
              <a:rPr lang="en-US" b="1" dirty="0">
                <a:solidFill>
                  <a:schemeClr val="accent6"/>
                </a:solidFill>
              </a:rPr>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endParaRPr lang="en-US" b="1" dirty="0"/>
          </a:p>
          <a:p>
            <a:pPr>
              <a:buNone/>
            </a:pPr>
            <a:r>
              <a:rPr lang="en-US" b="1" dirty="0"/>
              <a:t>	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9284657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d(loss)/dc</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p>
          <a:p>
            <a:pPr>
              <a:buNone/>
            </a:pPr>
            <a:r>
              <a:rPr lang="en-US" b="1" dirty="0"/>
              <a:t>=</a:t>
            </a:r>
          </a:p>
          <a:p>
            <a:pPr>
              <a:buNone/>
            </a:pPr>
            <a:r>
              <a:rPr lang="en-US" b="1" dirty="0">
                <a:solidFill>
                  <a:schemeClr val="accent6"/>
                </a:solidFill>
              </a:rPr>
              <a:t> (</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15254414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IN" dirty="0"/>
              <a:t>It looks simple because I’m working with tensors.</a:t>
            </a:r>
          </a:p>
          <a:p>
            <a:pPr marL="0" indent="0">
              <a:spcBef>
                <a:spcPts val="0"/>
              </a:spcBef>
              <a:buNone/>
              <a:defRPr/>
            </a:pPr>
            <a:endParaRPr lang="en-IN" dirty="0"/>
          </a:p>
          <a:p>
            <a:pPr marL="0" indent="0">
              <a:spcBef>
                <a:spcPts val="0"/>
              </a:spcBef>
              <a:buNone/>
              <a:defRPr/>
            </a:pPr>
            <a:r>
              <a:rPr lang="en-IN" dirty="0"/>
              <a:t>All these derivations are explained very rigorously without the use of tensors in this </a:t>
            </a:r>
            <a:r>
              <a:rPr lang="en-IN" dirty="0" err="1"/>
              <a:t>Youtube</a:t>
            </a:r>
            <a:r>
              <a:rPr lang="en-IN" dirty="0"/>
              <a:t> video by Hugo Larochelle </a:t>
            </a:r>
          </a:p>
          <a:p>
            <a:pPr marL="0" indent="0">
              <a:spcBef>
                <a:spcPts val="0"/>
              </a:spcBef>
              <a:buNone/>
              <a:defRPr/>
            </a:pPr>
            <a:endParaRPr lang="en-IN" sz="2800" dirty="0">
              <a:hlinkClick r:id="rId3"/>
            </a:endParaRPr>
          </a:p>
          <a:p>
            <a:pPr marL="0" indent="0">
              <a:spcBef>
                <a:spcPts val="0"/>
              </a:spcBef>
              <a:buNone/>
              <a:defRPr/>
            </a:pPr>
            <a:r>
              <a:rPr lang="en-IN" sz="2800" dirty="0">
                <a:hlinkClick r:id="rId3"/>
              </a:rPr>
              <a:t>https://www.youtube.com/watch?v=1N837i4s1T8</a:t>
            </a:r>
            <a:r>
              <a:rPr lang="en-IN" sz="2800" dirty="0"/>
              <a:t> </a:t>
            </a:r>
            <a:endParaRPr lang="en-US" sz="2800" dirty="0"/>
          </a:p>
          <a:p>
            <a:pPr marL="0" lvl="0" indent="0">
              <a:spcBef>
                <a:spcPts val="0"/>
              </a:spcBef>
              <a:buNone/>
              <a:defRPr/>
            </a:pPr>
            <a:endParaRPr lang="en-US"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16343696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Chain</a:t>
            </a:r>
            <a:r>
              <a:rPr lang="en-US" dirty="0"/>
              <a:t> for </a:t>
            </a:r>
            <a:r>
              <a:rPr lang="en-US" b="1" dirty="0"/>
              <a:t>d(loss)/d(W’):</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a:buNone/>
            </a:pPr>
            <a:endParaRPr lang="en-US" b="1" dirty="0"/>
          </a:p>
          <a:p>
            <a:pPr>
              <a:buNone/>
            </a:pPr>
            <a:r>
              <a:rPr lang="en-US" b="1" dirty="0"/>
              <a:t>We’ve walked back from loss to c.</a:t>
            </a:r>
          </a:p>
          <a:p>
            <a:pPr>
              <a:buNone/>
            </a:pPr>
            <a:r>
              <a:rPr lang="en-US" b="1" dirty="0"/>
              <a:t>The difficult part is over!</a:t>
            </a:r>
          </a:p>
          <a:p>
            <a:pPr>
              <a:buNone/>
            </a:pPr>
            <a:r>
              <a:rPr lang="en-US" b="1" dirty="0"/>
              <a:t>From here, the math is easy (in tensor space).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1055691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Chain rule:</a:t>
            </a:r>
          </a:p>
          <a:p>
            <a:pPr>
              <a:buNone/>
            </a:pPr>
            <a:r>
              <a:rPr lang="en-US" b="1" dirty="0"/>
              <a:t>d(loss)/</a:t>
            </a:r>
            <a:r>
              <a:rPr lang="en-US" b="1" dirty="0" err="1"/>
              <a:t>dW</a:t>
            </a:r>
            <a:r>
              <a:rPr lang="en-US" b="1" dirty="0"/>
              <a:t>’</a:t>
            </a:r>
          </a:p>
          <a:p>
            <a:pPr>
              <a:buNone/>
            </a:pPr>
            <a:r>
              <a:rPr lang="en-US" b="1" dirty="0"/>
              <a:t>=</a:t>
            </a:r>
          </a:p>
          <a:p>
            <a:pPr>
              <a:buNone/>
            </a:pP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W</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W</a:t>
            </a:r>
            <a:r>
              <a:rPr lang="en-US" b="1" i="1" dirty="0">
                <a:solidFill>
                  <a:srgbClr val="FF0000"/>
                </a:solidFill>
              </a:rPr>
              <a:t>’ 			</a:t>
            </a:r>
            <a:r>
              <a:rPr lang="en-US" b="1" dirty="0"/>
              <a:t>= </a:t>
            </a:r>
            <a:r>
              <a:rPr lang="en-US" b="1" dirty="0">
                <a:solidFill>
                  <a:srgbClr val="00B0F0"/>
                </a:solidFill>
              </a:rPr>
              <a:t>h</a:t>
            </a:r>
            <a:r>
              <a:rPr lang="en-US" b="1" baseline="30000" dirty="0">
                <a:solidFill>
                  <a:srgbClr val="00B0F0"/>
                </a:solidFill>
              </a:rPr>
              <a:t>T</a:t>
            </a:r>
            <a:endParaRPr lang="en-US" b="1" dirty="0">
              <a:solidFill>
                <a:srgbClr val="00B0F0"/>
              </a:solidFill>
            </a:endParaRPr>
          </a:p>
          <a:p>
            <a:pPr>
              <a:buNone/>
            </a:pPr>
            <a:endParaRPr lang="en-US" b="1" dirty="0"/>
          </a:p>
          <a:p>
            <a:pPr>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Arrow: Down 1">
            <a:extLst>
              <a:ext uri="{FF2B5EF4-FFF2-40B4-BE49-F238E27FC236}">
                <a16:creationId xmlns:a16="http://schemas.microsoft.com/office/drawing/2014/main" id="{693AE6AB-6B74-4DF4-8C65-B3237D7EE9AF}"/>
              </a:ext>
            </a:extLst>
          </p:cNvPr>
          <p:cNvSpPr/>
          <p:nvPr/>
        </p:nvSpPr>
        <p:spPr>
          <a:xfrm>
            <a:off x="6553200" y="3006491"/>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489685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377764" cy="5410200"/>
          </a:xfrm>
        </p:spPr>
        <p:txBody>
          <a:bodyPr>
            <a:normAutofit fontScale="92500" lnSpcReduction="20000"/>
          </a:bodyPr>
          <a:lstStyle/>
          <a:p>
            <a:pPr>
              <a:buNone/>
            </a:pPr>
            <a:r>
              <a:rPr lang="en-US" b="1" dirty="0"/>
              <a:t>Chain rule:</a:t>
            </a:r>
          </a:p>
          <a:p>
            <a:pPr>
              <a:buNone/>
            </a:pPr>
            <a:r>
              <a:rPr lang="en-US" b="1" dirty="0"/>
              <a:t>d(loss)/d(b’)</a:t>
            </a:r>
          </a:p>
          <a:p>
            <a:pPr>
              <a:buNone/>
            </a:pPr>
            <a:r>
              <a:rPr lang="en-US" b="1" dirty="0"/>
              <a:t>=</a:t>
            </a:r>
          </a:p>
          <a:p>
            <a:pPr>
              <a:buNone/>
            </a:pPr>
            <a:r>
              <a:rPr lang="en-US" b="1" dirty="0">
                <a:solidFill>
                  <a:schemeClr val="accent6"/>
                </a:solidFill>
              </a:rPr>
              <a:t>{d(loss)/d(c)}</a:t>
            </a:r>
            <a:r>
              <a:rPr lang="en-US" b="1" dirty="0">
                <a:solidFill>
                  <a:srgbClr val="FF0000"/>
                </a:solidFill>
              </a:rPr>
              <a:t>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b</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b</a:t>
            </a:r>
            <a:r>
              <a:rPr lang="en-US" b="1" i="1" dirty="0">
                <a:solidFill>
                  <a:srgbClr val="FF0000"/>
                </a:solidFill>
              </a:rPr>
              <a:t>’ 				</a:t>
            </a:r>
            <a:r>
              <a:rPr lang="en-US" b="1" dirty="0"/>
              <a:t>= </a:t>
            </a:r>
            <a:r>
              <a:rPr lang="en-US" b="1" dirty="0">
                <a:solidFill>
                  <a:srgbClr val="00B0F0"/>
                </a:solidFill>
              </a:rPr>
              <a:t>1</a:t>
            </a:r>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64" name="Arrow: Down 63">
            <a:extLst>
              <a:ext uri="{FF2B5EF4-FFF2-40B4-BE49-F238E27FC236}">
                <a16:creationId xmlns:a16="http://schemas.microsoft.com/office/drawing/2014/main" id="{4916B2BB-EAD7-4110-A7B7-78F08766357B}"/>
              </a:ext>
            </a:extLst>
          </p:cNvPr>
          <p:cNvSpPr/>
          <p:nvPr/>
        </p:nvSpPr>
        <p:spPr>
          <a:xfrm>
            <a:off x="6553200" y="3209925"/>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14753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US" dirty="0"/>
              <a:t>We’ve just thrown a bunch of equations at the students.</a:t>
            </a:r>
          </a:p>
          <a:p>
            <a:pPr marL="0" indent="0">
              <a:spcBef>
                <a:spcPts val="0"/>
              </a:spcBef>
              <a:buNone/>
              <a:defRPr/>
            </a:pPr>
            <a:endParaRPr lang="en-US" dirty="0"/>
          </a:p>
          <a:p>
            <a:pPr marL="0" indent="0">
              <a:spcBef>
                <a:spcPts val="0"/>
              </a:spcBef>
              <a:buNone/>
              <a:defRPr/>
            </a:pPr>
            <a:r>
              <a:rPr lang="en-US" dirty="0"/>
              <a:t>They’re not going to have digested this yet.</a:t>
            </a:r>
          </a:p>
          <a:p>
            <a:pPr marL="0" indent="0">
              <a:spcBef>
                <a:spcPts val="0"/>
              </a:spcBef>
              <a:buNone/>
              <a:defRPr/>
            </a:pPr>
            <a:endParaRPr lang="en-US" dirty="0"/>
          </a:p>
          <a:p>
            <a:pPr marL="0" indent="0">
              <a:spcBef>
                <a:spcPts val="0"/>
              </a:spcBef>
              <a:buNone/>
              <a:defRPr/>
            </a:pPr>
            <a:r>
              <a:rPr lang="en-US" dirty="0"/>
              <a:t>So, let’s take a specific input and output and work through the backpropagation algorithm.</a:t>
            </a:r>
          </a:p>
          <a:p>
            <a:pPr marL="0" indent="0">
              <a:spcBef>
                <a:spcPts val="0"/>
              </a:spcBef>
              <a:buNone/>
              <a:defRPr/>
            </a:pPr>
            <a:endParaRPr lang="en-US" dirty="0"/>
          </a:p>
          <a:p>
            <a:pPr marL="0" indent="0">
              <a:spcBef>
                <a:spcPts val="0"/>
              </a:spcBef>
              <a:buNone/>
              <a:defRPr/>
            </a:pPr>
            <a:r>
              <a:rPr lang="en-US" dirty="0"/>
              <a:t>This way, they’ll see what those equations mean, and just how </a:t>
            </a:r>
            <a:r>
              <a:rPr lang="en-US" b="1" dirty="0"/>
              <a:t>easy</a:t>
            </a:r>
            <a:r>
              <a:rPr lang="en-US" dirty="0"/>
              <a:t> it all is!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5065220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a:t>
            </a:r>
          </a:p>
          <a:p>
            <a:r>
              <a:rPr lang="en-US" dirty="0"/>
              <a:t>Let’s do an exercise to compute d(loss)/d(W’) and d(loss)/d(b’) manually just so we really get it.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236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 </a:t>
            </a:r>
            <a:r>
              <a:rPr lang="en-US" b="1" dirty="0"/>
              <a:t>+ b</a:t>
            </a:r>
            <a:r>
              <a:rPr lang="en-US" b="1" baseline="-25000" dirty="0">
                <a:solidFill>
                  <a:srgbClr val="FF0000"/>
                </a:solidFill>
              </a:rPr>
              <a:t>2</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11" name="TextBox 10">
            <a:extLst>
              <a:ext uri="{FF2B5EF4-FFF2-40B4-BE49-F238E27FC236}">
                <a16:creationId xmlns:a16="http://schemas.microsoft.com/office/drawing/2014/main" id="{E650980B-BA43-4121-B834-5F06CEB49E93}"/>
              </a:ext>
            </a:extLst>
          </p:cNvPr>
          <p:cNvSpPr txBox="1"/>
          <p:nvPr/>
        </p:nvSpPr>
        <p:spPr>
          <a:xfrm>
            <a:off x="484681" y="5083859"/>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12" name="TextBox 11">
            <a:extLst>
              <a:ext uri="{FF2B5EF4-FFF2-40B4-BE49-F238E27FC236}">
                <a16:creationId xmlns:a16="http://schemas.microsoft.com/office/drawing/2014/main" id="{F7AEE09D-CE11-4C6F-9CB9-C0773200EF9C}"/>
              </a:ext>
            </a:extLst>
          </p:cNvPr>
          <p:cNvSpPr txBox="1"/>
          <p:nvPr/>
        </p:nvSpPr>
        <p:spPr>
          <a:xfrm>
            <a:off x="1634639" y="5083859"/>
            <a:ext cx="2954655"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13" name="TextBox 12">
            <a:extLst>
              <a:ext uri="{FF2B5EF4-FFF2-40B4-BE49-F238E27FC236}">
                <a16:creationId xmlns:a16="http://schemas.microsoft.com/office/drawing/2014/main" id="{2ACEE2E8-8EE1-4308-A44F-DB897955DF28}"/>
              </a:ext>
            </a:extLst>
          </p:cNvPr>
          <p:cNvSpPr txBox="1"/>
          <p:nvPr/>
        </p:nvSpPr>
        <p:spPr>
          <a:xfrm>
            <a:off x="5486400" y="5083858"/>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Let’s say our training data is:</a:t>
            </a:r>
          </a:p>
          <a:p>
            <a:pPr>
              <a:buNone/>
            </a:pPr>
            <a:r>
              <a:rPr lang="en-US" b="1" dirty="0">
                <a:solidFill>
                  <a:schemeClr val="accent6"/>
                </a:solidFill>
              </a:rPr>
              <a:t>h1 = -10, h2 = 20  correct class=1</a:t>
            </a:r>
          </a:p>
          <a:p>
            <a:pPr>
              <a:buNone/>
            </a:pPr>
            <a:r>
              <a:rPr lang="en-US" b="1" dirty="0"/>
              <a:t>Let’s start with randomly picked weight and bias matrices.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3837165"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3862387" y="38100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3837165" y="51954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5587277" y="38100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5434877"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5434877" y="52705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6689129" y="430220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6689129" y="429165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6680923" y="482393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8686800" y="431601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8610600" y="483774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8610600" y="431601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4116852" y="3865334"/>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6756243" y="4226004"/>
            <a:ext cx="1858201" cy="707886"/>
          </a:xfrm>
          <a:prstGeom prst="rect">
            <a:avLst/>
          </a:prstGeom>
          <a:noFill/>
        </p:spPr>
        <p:txBody>
          <a:bodyPr wrap="none" rtlCol="0">
            <a:spAutoFit/>
          </a:bodyPr>
          <a:lstStyle/>
          <a:p>
            <a:r>
              <a:rPr lang="en-US" sz="4000" dirty="0"/>
              <a:t> 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2686782" y="4267200"/>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5715000" y="4253715"/>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396073538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Our training data is:</a:t>
            </a:r>
          </a:p>
          <a:p>
            <a:pPr>
              <a:buNone/>
            </a:pPr>
            <a:r>
              <a:rPr lang="en-US" b="1" dirty="0">
                <a:solidFill>
                  <a:schemeClr val="accent6"/>
                </a:solidFill>
              </a:rPr>
              <a:t>h1 = -10, h2 = 20  correct class=1</a:t>
            </a:r>
          </a:p>
          <a:p>
            <a:pPr>
              <a:buNone/>
            </a:pPr>
            <a:r>
              <a:rPr lang="en-US" b="1" dirty="0"/>
              <a:t>The input vector is therefore.</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4428854" y="3166737"/>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4428854" y="3156186"/>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4420648" y="36884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426525" y="318054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350325" y="370228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350325" y="3180548"/>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4495968" y="3090537"/>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3454725" y="3118248"/>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63" name="Straight Connector 62">
            <a:extLst>
              <a:ext uri="{FF2B5EF4-FFF2-40B4-BE49-F238E27FC236}">
                <a16:creationId xmlns:a16="http://schemas.microsoft.com/office/drawing/2014/main" id="{D4ABE991-C6B3-431B-B568-215211E8E3FD}"/>
              </a:ext>
            </a:extLst>
          </p:cNvPr>
          <p:cNvCxnSpPr>
            <a:cxnSpLocks/>
          </p:cNvCxnSpPr>
          <p:nvPr/>
        </p:nvCxnSpPr>
        <p:spPr>
          <a:xfrm>
            <a:off x="4423795" y="545766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id="{7150C0BB-6FE2-4B3F-B60C-FC839802AF93}"/>
              </a:ext>
            </a:extLst>
          </p:cNvPr>
          <p:cNvCxnSpPr>
            <a:cxnSpLocks/>
          </p:cNvCxnSpPr>
          <p:nvPr/>
        </p:nvCxnSpPr>
        <p:spPr>
          <a:xfrm>
            <a:off x="4423795" y="5447115"/>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67F2985C-8AB9-4F53-9593-49618A0DEF60}"/>
              </a:ext>
            </a:extLst>
          </p:cNvPr>
          <p:cNvCxnSpPr>
            <a:cxnSpLocks/>
          </p:cNvCxnSpPr>
          <p:nvPr/>
        </p:nvCxnSpPr>
        <p:spPr>
          <a:xfrm>
            <a:off x="4415589" y="597939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3D0358EA-B74B-47E5-804C-AB69AE4CF878}"/>
              </a:ext>
            </a:extLst>
          </p:cNvPr>
          <p:cNvCxnSpPr>
            <a:cxnSpLocks/>
          </p:cNvCxnSpPr>
          <p:nvPr/>
        </p:nvCxnSpPr>
        <p:spPr>
          <a:xfrm>
            <a:off x="6421466" y="547147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0940AB61-EE40-4614-9B67-61C4D763D9B1}"/>
              </a:ext>
            </a:extLst>
          </p:cNvPr>
          <p:cNvCxnSpPr>
            <a:cxnSpLocks/>
          </p:cNvCxnSpPr>
          <p:nvPr/>
        </p:nvCxnSpPr>
        <p:spPr>
          <a:xfrm flipH="1" flipV="1">
            <a:off x="6345266" y="599320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2A37CCDF-CA40-4E28-8997-2E844B239CF9}"/>
              </a:ext>
            </a:extLst>
          </p:cNvPr>
          <p:cNvCxnSpPr/>
          <p:nvPr/>
        </p:nvCxnSpPr>
        <p:spPr>
          <a:xfrm flipH="1">
            <a:off x="6345266" y="547147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3" name="TextBox 82">
            <a:extLst>
              <a:ext uri="{FF2B5EF4-FFF2-40B4-BE49-F238E27FC236}">
                <a16:creationId xmlns:a16="http://schemas.microsoft.com/office/drawing/2014/main" id="{A4244470-AC4F-4BA4-BD02-B32825D93FEC}"/>
              </a:ext>
            </a:extLst>
          </p:cNvPr>
          <p:cNvSpPr txBox="1"/>
          <p:nvPr/>
        </p:nvSpPr>
        <p:spPr>
          <a:xfrm>
            <a:off x="4572000" y="5381466"/>
            <a:ext cx="1742785" cy="707886"/>
          </a:xfrm>
          <a:prstGeom prst="rect">
            <a:avLst/>
          </a:prstGeom>
          <a:noFill/>
        </p:spPr>
        <p:txBody>
          <a:bodyPr wrap="none" rtlCol="0">
            <a:spAutoFit/>
          </a:bodyPr>
          <a:lstStyle/>
          <a:p>
            <a:r>
              <a:rPr lang="en-US" sz="4000" dirty="0"/>
              <a:t>0         1</a:t>
            </a:r>
          </a:p>
        </p:txBody>
      </p:sp>
      <p:sp>
        <p:nvSpPr>
          <p:cNvPr id="84" name="TextBox 83">
            <a:extLst>
              <a:ext uri="{FF2B5EF4-FFF2-40B4-BE49-F238E27FC236}">
                <a16:creationId xmlns:a16="http://schemas.microsoft.com/office/drawing/2014/main" id="{D5F69BF2-0E0C-45A6-B704-D0B7E6011A24}"/>
              </a:ext>
            </a:extLst>
          </p:cNvPr>
          <p:cNvSpPr txBox="1"/>
          <p:nvPr/>
        </p:nvSpPr>
        <p:spPr>
          <a:xfrm>
            <a:off x="3449666" y="5409177"/>
            <a:ext cx="671979" cy="646331"/>
          </a:xfrm>
          <a:prstGeom prst="rect">
            <a:avLst/>
          </a:prstGeom>
          <a:noFill/>
        </p:spPr>
        <p:txBody>
          <a:bodyPr wrap="none" rtlCol="0">
            <a:spAutoFit/>
          </a:bodyPr>
          <a:lstStyle/>
          <a:p>
            <a:r>
              <a:rPr lang="en-US" sz="3600" dirty="0"/>
              <a:t>t =</a:t>
            </a:r>
            <a:endParaRPr lang="en-IN" sz="3600" dirty="0"/>
          </a:p>
        </p:txBody>
      </p:sp>
    </p:spTree>
    <p:extLst>
      <p:ext uri="{BB962C8B-B14F-4D97-AF65-F5344CB8AC3E}">
        <p14:creationId xmlns:p14="http://schemas.microsoft.com/office/powerpoint/2010/main" val="3158328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10000"/>
          </a:bodyPr>
          <a:lstStyle/>
          <a:p>
            <a:pPr>
              <a:buNone/>
            </a:pPr>
            <a:r>
              <a:rPr lang="en-US" b="1" dirty="0"/>
              <a:t>Let’s start with the forward pass.  We have assumed W’ and b’ and the input vector is h</a:t>
            </a:r>
          </a:p>
          <a:p>
            <a:pPr>
              <a:buNone/>
            </a:pPr>
            <a:endParaRPr lang="en-US" b="1" dirty="0"/>
          </a:p>
          <a:p>
            <a:pPr>
              <a:buNone/>
            </a:pPr>
            <a:endParaRPr lang="en-US" b="1" dirty="0"/>
          </a:p>
          <a:p>
            <a:pPr>
              <a:buNone/>
            </a:pPr>
            <a:endParaRPr lang="en-US" b="1" dirty="0"/>
          </a:p>
          <a:p>
            <a:pPr>
              <a:buNone/>
            </a:pPr>
            <a:r>
              <a:rPr lang="en-US" b="1" dirty="0"/>
              <a:t>So, we have everything we need to calculate the outputs </a:t>
            </a:r>
            <a:r>
              <a:rPr lang="en-US" b="1" dirty="0">
                <a:solidFill>
                  <a:srgbClr val="00B050"/>
                </a:solidFill>
              </a:rPr>
              <a:t>c</a:t>
            </a:r>
          </a:p>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a:p>
            <a:pPr>
              <a:buNone/>
            </a:pPr>
            <a:endParaRPr lang="en-US" b="1" dirty="0"/>
          </a:p>
          <a:p>
            <a:pPr>
              <a:buNone/>
            </a:pPr>
            <a:r>
              <a:rPr lang="en-US" b="1" dirty="0"/>
              <a:t>What is </a:t>
            </a:r>
            <a:r>
              <a:rPr lang="en-US" b="1" dirty="0">
                <a:solidFill>
                  <a:srgbClr val="00B050"/>
                </a:solidFill>
              </a:rPr>
              <a:t>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315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239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239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99695701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41596" y="3774909"/>
            <a:ext cx="2158843" cy="621268"/>
          </a:xfrm>
        </p:spPr>
        <p:txBody>
          <a:bodyPr>
            <a:normAutofit/>
          </a:bodyPr>
          <a:lstStyle/>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5408113"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5433335" y="18401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5408113" y="32255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7158225" y="18401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7005825"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7005825" y="33006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433539" y="126417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433539" y="125362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425333" y="178590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431210" y="127798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355010" y="179971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355010" y="127798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5687800" y="18954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500653" y="1187971"/>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4257730" y="22973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459410" y="1215682"/>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5433539" y="331704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5425333" y="38387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7431210" y="333085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7355010" y="385258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7355010" y="333085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5500653" y="3240846"/>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4459410" y="3268557"/>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8AE49033-F523-4175-BB14-7E0C05ACFCB9}"/>
              </a:ext>
            </a:extLst>
          </p:cNvPr>
          <p:cNvCxnSpPr>
            <a:cxnSpLocks/>
          </p:cNvCxnSpPr>
          <p:nvPr/>
        </p:nvCxnSpPr>
        <p:spPr>
          <a:xfrm>
            <a:off x="236806" y="493918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01927649-3C12-43FA-9AA9-BE9B2BFDFB27}"/>
              </a:ext>
            </a:extLst>
          </p:cNvPr>
          <p:cNvCxnSpPr>
            <a:cxnSpLocks/>
          </p:cNvCxnSpPr>
          <p:nvPr/>
        </p:nvCxnSpPr>
        <p:spPr>
          <a:xfrm>
            <a:off x="236806" y="492863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CD23FA5-6D7A-4177-8E1E-1D40AB414039}"/>
              </a:ext>
            </a:extLst>
          </p:cNvPr>
          <p:cNvCxnSpPr>
            <a:cxnSpLocks/>
          </p:cNvCxnSpPr>
          <p:nvPr/>
        </p:nvCxnSpPr>
        <p:spPr>
          <a:xfrm>
            <a:off x="228600" y="546092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C6127911-1B3C-4B71-BA52-A1CF057431DF}"/>
              </a:ext>
            </a:extLst>
          </p:cNvPr>
          <p:cNvCxnSpPr>
            <a:cxnSpLocks/>
          </p:cNvCxnSpPr>
          <p:nvPr/>
        </p:nvCxnSpPr>
        <p:spPr>
          <a:xfrm>
            <a:off x="2234477" y="495300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3AB1D60-4C27-4CE8-AED9-AF35C9FF1279}"/>
              </a:ext>
            </a:extLst>
          </p:cNvPr>
          <p:cNvCxnSpPr>
            <a:cxnSpLocks/>
          </p:cNvCxnSpPr>
          <p:nvPr/>
        </p:nvCxnSpPr>
        <p:spPr>
          <a:xfrm flipH="1" flipV="1">
            <a:off x="2158277" y="547473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1E81EEC-6FF4-4DBF-984A-E0D2079365AA}"/>
              </a:ext>
            </a:extLst>
          </p:cNvPr>
          <p:cNvCxnSpPr/>
          <p:nvPr/>
        </p:nvCxnSpPr>
        <p:spPr>
          <a:xfrm flipH="1">
            <a:off x="2158277" y="495300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B75D1D-35BC-4F86-B8DD-CDD83D3B63BE}"/>
              </a:ext>
            </a:extLst>
          </p:cNvPr>
          <p:cNvSpPr txBox="1"/>
          <p:nvPr/>
        </p:nvSpPr>
        <p:spPr>
          <a:xfrm>
            <a:off x="291316" y="4851946"/>
            <a:ext cx="1842171" cy="707886"/>
          </a:xfrm>
          <a:prstGeom prst="rect">
            <a:avLst/>
          </a:prstGeom>
          <a:noFill/>
        </p:spPr>
        <p:txBody>
          <a:bodyPr wrap="none" rtlCol="0">
            <a:spAutoFit/>
          </a:bodyPr>
          <a:lstStyle/>
          <a:p>
            <a:r>
              <a:rPr lang="en-US" sz="4000" dirty="0"/>
              <a:t>-10    20</a:t>
            </a:r>
          </a:p>
        </p:txBody>
      </p:sp>
      <p:cxnSp>
        <p:nvCxnSpPr>
          <p:cNvPr id="78" name="Straight Connector 77">
            <a:extLst>
              <a:ext uri="{FF2B5EF4-FFF2-40B4-BE49-F238E27FC236}">
                <a16:creationId xmlns:a16="http://schemas.microsoft.com/office/drawing/2014/main" id="{852768C3-7BB6-414D-903A-85945E37F74B}"/>
              </a:ext>
            </a:extLst>
          </p:cNvPr>
          <p:cNvCxnSpPr/>
          <p:nvPr/>
        </p:nvCxnSpPr>
        <p:spPr>
          <a:xfrm flipH="1">
            <a:off x="2489265"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A9D0389C-D6F9-4D64-B572-41E78055F3C9}"/>
              </a:ext>
            </a:extLst>
          </p:cNvPr>
          <p:cNvCxnSpPr>
            <a:cxnSpLocks/>
          </p:cNvCxnSpPr>
          <p:nvPr/>
        </p:nvCxnSpPr>
        <p:spPr>
          <a:xfrm>
            <a:off x="2514487" y="46378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0" name="Straight Connector 79">
            <a:extLst>
              <a:ext uri="{FF2B5EF4-FFF2-40B4-BE49-F238E27FC236}">
                <a16:creationId xmlns:a16="http://schemas.microsoft.com/office/drawing/2014/main" id="{2AA668E0-5A24-4617-8E1F-D741AC51FB6C}"/>
              </a:ext>
            </a:extLst>
          </p:cNvPr>
          <p:cNvCxnSpPr/>
          <p:nvPr/>
        </p:nvCxnSpPr>
        <p:spPr>
          <a:xfrm>
            <a:off x="2489265" y="60232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89AB583-D737-40FE-B063-12631764E221}"/>
              </a:ext>
            </a:extLst>
          </p:cNvPr>
          <p:cNvCxnSpPr>
            <a:cxnSpLocks/>
          </p:cNvCxnSpPr>
          <p:nvPr/>
        </p:nvCxnSpPr>
        <p:spPr>
          <a:xfrm>
            <a:off x="4239377" y="46378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13A965C8-AC61-46F3-98DB-48918F2725C8}"/>
              </a:ext>
            </a:extLst>
          </p:cNvPr>
          <p:cNvCxnSpPr/>
          <p:nvPr/>
        </p:nvCxnSpPr>
        <p:spPr>
          <a:xfrm>
            <a:off x="4086977"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77AFB42C-E1A5-4CCD-9248-48090742A557}"/>
              </a:ext>
            </a:extLst>
          </p:cNvPr>
          <p:cNvCxnSpPr/>
          <p:nvPr/>
        </p:nvCxnSpPr>
        <p:spPr>
          <a:xfrm>
            <a:off x="4086977" y="60983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86" name="TextBox 85">
            <a:extLst>
              <a:ext uri="{FF2B5EF4-FFF2-40B4-BE49-F238E27FC236}">
                <a16:creationId xmlns:a16="http://schemas.microsoft.com/office/drawing/2014/main" id="{3297EBDA-D65E-4DC3-A224-5E87D136A994}"/>
              </a:ext>
            </a:extLst>
          </p:cNvPr>
          <p:cNvSpPr txBox="1"/>
          <p:nvPr/>
        </p:nvSpPr>
        <p:spPr>
          <a:xfrm>
            <a:off x="2768952" y="4693215"/>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87" name="TextBox 86">
            <a:extLst>
              <a:ext uri="{FF2B5EF4-FFF2-40B4-BE49-F238E27FC236}">
                <a16:creationId xmlns:a16="http://schemas.microsoft.com/office/drawing/2014/main" id="{D9E23521-0CE5-4231-8EAB-CC85AFE110F9}"/>
              </a:ext>
            </a:extLst>
          </p:cNvPr>
          <p:cNvSpPr txBox="1"/>
          <p:nvPr/>
        </p:nvSpPr>
        <p:spPr>
          <a:xfrm>
            <a:off x="2167534" y="4967110"/>
            <a:ext cx="413896" cy="646331"/>
          </a:xfrm>
          <a:prstGeom prst="rect">
            <a:avLst/>
          </a:prstGeom>
          <a:noFill/>
        </p:spPr>
        <p:txBody>
          <a:bodyPr wrap="none" rtlCol="0">
            <a:spAutoFit/>
          </a:bodyPr>
          <a:lstStyle/>
          <a:p>
            <a:r>
              <a:rPr lang="en-US" sz="3600" dirty="0"/>
              <a:t>*</a:t>
            </a:r>
            <a:endParaRPr lang="en-IN" sz="3600" dirty="0"/>
          </a:p>
        </p:txBody>
      </p:sp>
      <p:sp>
        <p:nvSpPr>
          <p:cNvPr id="89" name="TextBox 88">
            <a:extLst>
              <a:ext uri="{FF2B5EF4-FFF2-40B4-BE49-F238E27FC236}">
                <a16:creationId xmlns:a16="http://schemas.microsoft.com/office/drawing/2014/main" id="{4DBF14A6-4A3E-41CE-BE54-40F5EF50874B}"/>
              </a:ext>
            </a:extLst>
          </p:cNvPr>
          <p:cNvSpPr txBox="1"/>
          <p:nvPr/>
        </p:nvSpPr>
        <p:spPr>
          <a:xfrm>
            <a:off x="4245737" y="4868152"/>
            <a:ext cx="413896" cy="646331"/>
          </a:xfrm>
          <a:prstGeom prst="rect">
            <a:avLst/>
          </a:prstGeom>
          <a:noFill/>
        </p:spPr>
        <p:txBody>
          <a:bodyPr wrap="none" rtlCol="0">
            <a:spAutoFit/>
          </a:bodyPr>
          <a:lstStyle/>
          <a:p>
            <a:r>
              <a:rPr lang="en-US" sz="3600" dirty="0"/>
              <a:t>+</a:t>
            </a:r>
            <a:endParaRPr lang="en-IN" sz="3600" dirty="0"/>
          </a:p>
        </p:txBody>
      </p:sp>
      <p:cxnSp>
        <p:nvCxnSpPr>
          <p:cNvPr id="96" name="Straight Connector 95">
            <a:extLst>
              <a:ext uri="{FF2B5EF4-FFF2-40B4-BE49-F238E27FC236}">
                <a16:creationId xmlns:a16="http://schemas.microsoft.com/office/drawing/2014/main" id="{500C7F7A-092A-4265-8362-2946F4183E5B}"/>
              </a:ext>
            </a:extLst>
          </p:cNvPr>
          <p:cNvCxnSpPr>
            <a:cxnSpLocks/>
          </p:cNvCxnSpPr>
          <p:nvPr/>
        </p:nvCxnSpPr>
        <p:spPr>
          <a:xfrm>
            <a:off x="5451769" y="333555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C43A3CBB-8D38-4DF8-9453-DB220CC2F34F}"/>
              </a:ext>
            </a:extLst>
          </p:cNvPr>
          <p:cNvCxnSpPr>
            <a:cxnSpLocks/>
          </p:cNvCxnSpPr>
          <p:nvPr/>
        </p:nvCxnSpPr>
        <p:spPr>
          <a:xfrm>
            <a:off x="4601936" y="491320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0" name="Straight Connector 99">
            <a:extLst>
              <a:ext uri="{FF2B5EF4-FFF2-40B4-BE49-F238E27FC236}">
                <a16:creationId xmlns:a16="http://schemas.microsoft.com/office/drawing/2014/main" id="{BDF5ED57-CBEC-4B53-863F-9646CDB33432}"/>
              </a:ext>
            </a:extLst>
          </p:cNvPr>
          <p:cNvCxnSpPr>
            <a:cxnSpLocks/>
          </p:cNvCxnSpPr>
          <p:nvPr/>
        </p:nvCxnSpPr>
        <p:spPr>
          <a:xfrm>
            <a:off x="4593730" y="543493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AA583C06-799E-4277-88BF-37C29F0B76B0}"/>
              </a:ext>
            </a:extLst>
          </p:cNvPr>
          <p:cNvCxnSpPr>
            <a:cxnSpLocks/>
          </p:cNvCxnSpPr>
          <p:nvPr/>
        </p:nvCxnSpPr>
        <p:spPr>
          <a:xfrm>
            <a:off x="6096000" y="492701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6ECB9052-A36F-4433-A82E-2F9669403CDD}"/>
              </a:ext>
            </a:extLst>
          </p:cNvPr>
          <p:cNvCxnSpPr>
            <a:cxnSpLocks/>
          </p:cNvCxnSpPr>
          <p:nvPr/>
        </p:nvCxnSpPr>
        <p:spPr>
          <a:xfrm flipH="1" flipV="1">
            <a:off x="6019800" y="544874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ED7064FD-1A00-4CD6-B7AA-BE1644C46F83}"/>
              </a:ext>
            </a:extLst>
          </p:cNvPr>
          <p:cNvCxnSpPr/>
          <p:nvPr/>
        </p:nvCxnSpPr>
        <p:spPr>
          <a:xfrm flipH="1">
            <a:off x="6019800" y="492701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4" name="TextBox 103">
            <a:extLst>
              <a:ext uri="{FF2B5EF4-FFF2-40B4-BE49-F238E27FC236}">
                <a16:creationId xmlns:a16="http://schemas.microsoft.com/office/drawing/2014/main" id="{FFD3D736-0083-4F63-9876-69EE343A70CA}"/>
              </a:ext>
            </a:extLst>
          </p:cNvPr>
          <p:cNvSpPr txBox="1"/>
          <p:nvPr/>
        </p:nvSpPr>
        <p:spPr>
          <a:xfrm>
            <a:off x="4669050" y="4837003"/>
            <a:ext cx="1396536" cy="707886"/>
          </a:xfrm>
          <a:prstGeom prst="rect">
            <a:avLst/>
          </a:prstGeom>
          <a:noFill/>
        </p:spPr>
        <p:txBody>
          <a:bodyPr wrap="none" rtlCol="0">
            <a:spAutoFit/>
          </a:bodyPr>
          <a:lstStyle/>
          <a:p>
            <a:r>
              <a:rPr lang="en-US" sz="4000" dirty="0"/>
              <a:t>0      0</a:t>
            </a:r>
          </a:p>
        </p:txBody>
      </p:sp>
      <p:cxnSp>
        <p:nvCxnSpPr>
          <p:cNvPr id="105" name="Straight Connector 104">
            <a:extLst>
              <a:ext uri="{FF2B5EF4-FFF2-40B4-BE49-F238E27FC236}">
                <a16:creationId xmlns:a16="http://schemas.microsoft.com/office/drawing/2014/main" id="{63DF0F39-1C47-4C6B-BCC1-EBEC1BEA8145}"/>
              </a:ext>
            </a:extLst>
          </p:cNvPr>
          <p:cNvCxnSpPr>
            <a:cxnSpLocks/>
          </p:cNvCxnSpPr>
          <p:nvPr/>
        </p:nvCxnSpPr>
        <p:spPr>
          <a:xfrm>
            <a:off x="4620166" y="493171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6" name="Straight Connector 105">
            <a:extLst>
              <a:ext uri="{FF2B5EF4-FFF2-40B4-BE49-F238E27FC236}">
                <a16:creationId xmlns:a16="http://schemas.microsoft.com/office/drawing/2014/main" id="{FCDD3841-123F-4F9E-A025-B0A7FEC57D43}"/>
              </a:ext>
            </a:extLst>
          </p:cNvPr>
          <p:cNvCxnSpPr>
            <a:cxnSpLocks/>
          </p:cNvCxnSpPr>
          <p:nvPr/>
        </p:nvCxnSpPr>
        <p:spPr>
          <a:xfrm>
            <a:off x="6735536" y="49309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7" name="Straight Connector 106">
            <a:extLst>
              <a:ext uri="{FF2B5EF4-FFF2-40B4-BE49-F238E27FC236}">
                <a16:creationId xmlns:a16="http://schemas.microsoft.com/office/drawing/2014/main" id="{2CB9CC32-DA61-4AA0-82C7-FC8B252D5DD9}"/>
              </a:ext>
            </a:extLst>
          </p:cNvPr>
          <p:cNvCxnSpPr>
            <a:cxnSpLocks/>
          </p:cNvCxnSpPr>
          <p:nvPr/>
        </p:nvCxnSpPr>
        <p:spPr>
          <a:xfrm>
            <a:off x="6727330" y="54526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8" name="Straight Connector 107">
            <a:extLst>
              <a:ext uri="{FF2B5EF4-FFF2-40B4-BE49-F238E27FC236}">
                <a16:creationId xmlns:a16="http://schemas.microsoft.com/office/drawing/2014/main" id="{9CB8F55D-CCF4-4E22-9604-754FE486CCF0}"/>
              </a:ext>
            </a:extLst>
          </p:cNvPr>
          <p:cNvCxnSpPr>
            <a:cxnSpLocks/>
          </p:cNvCxnSpPr>
          <p:nvPr/>
        </p:nvCxnSpPr>
        <p:spPr>
          <a:xfrm>
            <a:off x="8229600" y="49447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21CD3BAE-2D17-4429-A412-EA95781BDB5A}"/>
              </a:ext>
            </a:extLst>
          </p:cNvPr>
          <p:cNvCxnSpPr>
            <a:cxnSpLocks/>
          </p:cNvCxnSpPr>
          <p:nvPr/>
        </p:nvCxnSpPr>
        <p:spPr>
          <a:xfrm flipH="1" flipV="1">
            <a:off x="8153400" y="54664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0" name="Straight Connector 109">
            <a:extLst>
              <a:ext uri="{FF2B5EF4-FFF2-40B4-BE49-F238E27FC236}">
                <a16:creationId xmlns:a16="http://schemas.microsoft.com/office/drawing/2014/main" id="{503ADB1B-A937-4222-8480-33F802DEF7FD}"/>
              </a:ext>
            </a:extLst>
          </p:cNvPr>
          <p:cNvCxnSpPr/>
          <p:nvPr/>
        </p:nvCxnSpPr>
        <p:spPr>
          <a:xfrm flipH="1">
            <a:off x="8153400" y="49447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1" name="TextBox 110">
            <a:extLst>
              <a:ext uri="{FF2B5EF4-FFF2-40B4-BE49-F238E27FC236}">
                <a16:creationId xmlns:a16="http://schemas.microsoft.com/office/drawing/2014/main" id="{81C90F75-588D-4EB6-8410-7A3A21BD44A0}"/>
              </a:ext>
            </a:extLst>
          </p:cNvPr>
          <p:cNvSpPr txBox="1"/>
          <p:nvPr/>
        </p:nvSpPr>
        <p:spPr>
          <a:xfrm>
            <a:off x="6802650" y="4854714"/>
            <a:ext cx="1425390" cy="707886"/>
          </a:xfrm>
          <a:prstGeom prst="rect">
            <a:avLst/>
          </a:prstGeom>
          <a:noFill/>
        </p:spPr>
        <p:txBody>
          <a:bodyPr wrap="none" rtlCol="0">
            <a:spAutoFit/>
          </a:bodyPr>
          <a:lstStyle/>
          <a:p>
            <a:r>
              <a:rPr lang="en-US" sz="4000" dirty="0"/>
              <a:t>30    0</a:t>
            </a:r>
          </a:p>
        </p:txBody>
      </p:sp>
      <p:cxnSp>
        <p:nvCxnSpPr>
          <p:cNvPr id="112" name="Straight Connector 111">
            <a:extLst>
              <a:ext uri="{FF2B5EF4-FFF2-40B4-BE49-F238E27FC236}">
                <a16:creationId xmlns:a16="http://schemas.microsoft.com/office/drawing/2014/main" id="{5F640057-1131-4270-8646-B1ABC4328573}"/>
              </a:ext>
            </a:extLst>
          </p:cNvPr>
          <p:cNvCxnSpPr>
            <a:cxnSpLocks/>
          </p:cNvCxnSpPr>
          <p:nvPr/>
        </p:nvCxnSpPr>
        <p:spPr>
          <a:xfrm>
            <a:off x="6753766" y="4949427"/>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13" name="TextBox 112">
            <a:extLst>
              <a:ext uri="{FF2B5EF4-FFF2-40B4-BE49-F238E27FC236}">
                <a16:creationId xmlns:a16="http://schemas.microsoft.com/office/drawing/2014/main" id="{BE101BD1-82D6-4203-928E-27EE5DF0C8CD}"/>
              </a:ext>
            </a:extLst>
          </p:cNvPr>
          <p:cNvSpPr txBox="1"/>
          <p:nvPr/>
        </p:nvSpPr>
        <p:spPr>
          <a:xfrm>
            <a:off x="6215504" y="4876800"/>
            <a:ext cx="413896" cy="646331"/>
          </a:xfrm>
          <a:prstGeom prst="rect">
            <a:avLst/>
          </a:prstGeom>
          <a:noFill/>
        </p:spPr>
        <p:txBody>
          <a:bodyPr wrap="none" rtlCol="0">
            <a:spAutoFit/>
          </a:bodyPr>
          <a:lstStyle/>
          <a:p>
            <a:r>
              <a:rPr lang="en-US" sz="3600" dirty="0"/>
              <a:t>=</a:t>
            </a:r>
            <a:endParaRPr lang="en-IN" sz="3600" dirty="0"/>
          </a:p>
        </p:txBody>
      </p:sp>
      <p:cxnSp>
        <p:nvCxnSpPr>
          <p:cNvPr id="114" name="Straight Connector 113">
            <a:extLst>
              <a:ext uri="{FF2B5EF4-FFF2-40B4-BE49-F238E27FC236}">
                <a16:creationId xmlns:a16="http://schemas.microsoft.com/office/drawing/2014/main" id="{F43D6BD8-23E1-4F09-975F-189B9BB04765}"/>
              </a:ext>
            </a:extLst>
          </p:cNvPr>
          <p:cNvCxnSpPr>
            <a:cxnSpLocks/>
          </p:cNvCxnSpPr>
          <p:nvPr/>
        </p:nvCxnSpPr>
        <p:spPr>
          <a:xfrm>
            <a:off x="6738498" y="581305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5" name="Straight Connector 114">
            <a:extLst>
              <a:ext uri="{FF2B5EF4-FFF2-40B4-BE49-F238E27FC236}">
                <a16:creationId xmlns:a16="http://schemas.microsoft.com/office/drawing/2014/main" id="{7831FCB7-BE75-4BFC-8D16-DD544481F7BE}"/>
              </a:ext>
            </a:extLst>
          </p:cNvPr>
          <p:cNvCxnSpPr>
            <a:cxnSpLocks/>
          </p:cNvCxnSpPr>
          <p:nvPr/>
        </p:nvCxnSpPr>
        <p:spPr>
          <a:xfrm>
            <a:off x="6730292" y="633478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40A28D02-A47D-4D02-8DDE-8425A3E29DFC}"/>
              </a:ext>
            </a:extLst>
          </p:cNvPr>
          <p:cNvCxnSpPr>
            <a:cxnSpLocks/>
          </p:cNvCxnSpPr>
          <p:nvPr/>
        </p:nvCxnSpPr>
        <p:spPr>
          <a:xfrm>
            <a:off x="8232562" y="582686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5CD90D34-790E-4BE0-8067-FB0452D7FD2B}"/>
              </a:ext>
            </a:extLst>
          </p:cNvPr>
          <p:cNvCxnSpPr>
            <a:cxnSpLocks/>
          </p:cNvCxnSpPr>
          <p:nvPr/>
        </p:nvCxnSpPr>
        <p:spPr>
          <a:xfrm flipH="1" flipV="1">
            <a:off x="8156362" y="634859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8" name="Straight Connector 117">
            <a:extLst>
              <a:ext uri="{FF2B5EF4-FFF2-40B4-BE49-F238E27FC236}">
                <a16:creationId xmlns:a16="http://schemas.microsoft.com/office/drawing/2014/main" id="{C5927785-423D-4774-AF7E-91F967B49958}"/>
              </a:ext>
            </a:extLst>
          </p:cNvPr>
          <p:cNvCxnSpPr/>
          <p:nvPr/>
        </p:nvCxnSpPr>
        <p:spPr>
          <a:xfrm flipH="1">
            <a:off x="8156362" y="582686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9" name="TextBox 118">
            <a:extLst>
              <a:ext uri="{FF2B5EF4-FFF2-40B4-BE49-F238E27FC236}">
                <a16:creationId xmlns:a16="http://schemas.microsoft.com/office/drawing/2014/main" id="{CEBC9BE5-CFD9-40A4-BE99-E9376E739CC2}"/>
              </a:ext>
            </a:extLst>
          </p:cNvPr>
          <p:cNvSpPr txBox="1"/>
          <p:nvPr/>
        </p:nvSpPr>
        <p:spPr>
          <a:xfrm>
            <a:off x="6805612" y="5736853"/>
            <a:ext cx="1425390" cy="707886"/>
          </a:xfrm>
          <a:prstGeom prst="rect">
            <a:avLst/>
          </a:prstGeom>
          <a:noFill/>
        </p:spPr>
        <p:txBody>
          <a:bodyPr wrap="none" rtlCol="0">
            <a:spAutoFit/>
          </a:bodyPr>
          <a:lstStyle/>
          <a:p>
            <a:r>
              <a:rPr lang="en-US" sz="4000" dirty="0"/>
              <a:t>30    0</a:t>
            </a:r>
          </a:p>
        </p:txBody>
      </p:sp>
      <p:cxnSp>
        <p:nvCxnSpPr>
          <p:cNvPr id="120" name="Straight Connector 119">
            <a:extLst>
              <a:ext uri="{FF2B5EF4-FFF2-40B4-BE49-F238E27FC236}">
                <a16:creationId xmlns:a16="http://schemas.microsoft.com/office/drawing/2014/main" id="{C9F86E52-03CB-4EDD-AA53-6A83686F7D77}"/>
              </a:ext>
            </a:extLst>
          </p:cNvPr>
          <p:cNvCxnSpPr>
            <a:cxnSpLocks/>
          </p:cNvCxnSpPr>
          <p:nvPr/>
        </p:nvCxnSpPr>
        <p:spPr>
          <a:xfrm>
            <a:off x="6756728" y="5831566"/>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21" name="TextBox 120">
            <a:extLst>
              <a:ext uri="{FF2B5EF4-FFF2-40B4-BE49-F238E27FC236}">
                <a16:creationId xmlns:a16="http://schemas.microsoft.com/office/drawing/2014/main" id="{8E47B78A-31E1-48ED-8976-D81934FE0EF6}"/>
              </a:ext>
            </a:extLst>
          </p:cNvPr>
          <p:cNvSpPr txBox="1"/>
          <p:nvPr/>
        </p:nvSpPr>
        <p:spPr>
          <a:xfrm>
            <a:off x="6218466" y="5758939"/>
            <a:ext cx="413896" cy="646331"/>
          </a:xfrm>
          <a:prstGeom prst="rect">
            <a:avLst/>
          </a:prstGeom>
          <a:noFill/>
        </p:spPr>
        <p:txBody>
          <a:bodyPr wrap="none" rtlCol="0">
            <a:spAutoFit/>
          </a:bodyPr>
          <a:lstStyle/>
          <a:p>
            <a:r>
              <a:rPr lang="en-US" sz="3600" dirty="0"/>
              <a:t>=</a:t>
            </a:r>
            <a:endParaRPr lang="en-IN" sz="3600" dirty="0"/>
          </a:p>
        </p:txBody>
      </p:sp>
      <p:sp>
        <p:nvSpPr>
          <p:cNvPr id="122" name="Content Placeholder 2">
            <a:extLst>
              <a:ext uri="{FF2B5EF4-FFF2-40B4-BE49-F238E27FC236}">
                <a16:creationId xmlns:a16="http://schemas.microsoft.com/office/drawing/2014/main" id="{BA6591D8-600E-4800-A60B-2C5FABBE23EB}"/>
              </a:ext>
            </a:extLst>
          </p:cNvPr>
          <p:cNvSpPr txBox="1">
            <a:spLocks/>
          </p:cNvSpPr>
          <p:nvPr/>
        </p:nvSpPr>
        <p:spPr>
          <a:xfrm>
            <a:off x="5308597" y="5755184"/>
            <a:ext cx="2158843" cy="6212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i="1" dirty="0">
                <a:solidFill>
                  <a:srgbClr val="00B050"/>
                </a:solidFill>
              </a:rPr>
              <a:t>So, c</a:t>
            </a:r>
            <a:endParaRPr lang="en-US" b="1" dirty="0"/>
          </a:p>
        </p:txBody>
      </p:sp>
    </p:spTree>
    <p:extLst>
      <p:ext uri="{BB962C8B-B14F-4D97-AF65-F5344CB8AC3E}">
        <p14:creationId xmlns:p14="http://schemas.microsoft.com/office/powerpoint/2010/main" val="139157912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Now that we have the final pre-activation </a:t>
            </a:r>
            <a:r>
              <a:rPr lang="en-US" b="1" dirty="0">
                <a:solidFill>
                  <a:srgbClr val="00B050"/>
                </a:solidFill>
              </a:rPr>
              <a:t>c</a:t>
            </a:r>
            <a:r>
              <a:rPr lang="en-US" b="1" dirty="0"/>
              <a:t>, we need to calculate the final activation, which is </a:t>
            </a:r>
            <a:r>
              <a:rPr lang="en-US" b="1" dirty="0" err="1"/>
              <a:t>softmax</a:t>
            </a:r>
            <a:r>
              <a:rPr lang="en-US" b="1" dirty="0"/>
              <a:t>(</a:t>
            </a:r>
            <a:r>
              <a:rPr lang="en-US" b="1" dirty="0">
                <a:solidFill>
                  <a:srgbClr val="00B050"/>
                </a:solidFill>
              </a:rPr>
              <a:t>c</a:t>
            </a:r>
            <a:r>
              <a:rPr lang="en-US" b="1" dirty="0"/>
              <a:t>).</a:t>
            </a:r>
          </a:p>
          <a:p>
            <a:pPr>
              <a:buNone/>
            </a:pPr>
            <a:endParaRPr lang="en-US" b="1" dirty="0"/>
          </a:p>
          <a:p>
            <a:pPr>
              <a:buNone/>
            </a:pPr>
            <a:endParaRPr lang="en-US" b="1" dirty="0"/>
          </a:p>
          <a:p>
            <a:pPr>
              <a:buNone/>
            </a:pPr>
            <a:endParaRPr lang="en-US" b="1" dirty="0"/>
          </a:p>
          <a:p>
            <a:pPr>
              <a:buNone/>
            </a:pPr>
            <a:r>
              <a:rPr lang="en-US" b="1" dirty="0"/>
              <a:t>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a:p>
            <a:pPr>
              <a:buNone/>
            </a:pPr>
            <a:endParaRPr lang="en-US" b="1" dirty="0"/>
          </a:p>
          <a:p>
            <a:pPr>
              <a:buNone/>
            </a:pPr>
            <a:r>
              <a:rPr lang="en-US" b="1" dirty="0"/>
              <a:t>So what is </a:t>
            </a:r>
            <a:r>
              <a:rPr lang="en-US" b="1" dirty="0" err="1">
                <a:solidFill>
                  <a:srgbClr val="0070C0"/>
                </a:solidFill>
              </a:rPr>
              <a:t>softmax</a:t>
            </a:r>
            <a:r>
              <a:rPr lang="en-US" b="1" dirty="0">
                <a:solidFill>
                  <a:srgbClr val="0070C0"/>
                </a:solidFill>
              </a:rPr>
              <a:t>(</a:t>
            </a:r>
            <a:r>
              <a:rPr lang="en-US" b="1" dirty="0">
                <a:solidFill>
                  <a:srgbClr val="00B050"/>
                </a:solidFill>
              </a:rPr>
              <a:t>c</a:t>
            </a:r>
            <a:r>
              <a:rPr lang="en-US" b="1" dirty="0">
                <a:solidFill>
                  <a:srgbClr val="0070C0"/>
                </a:solidFill>
              </a:rPr>
              <a:t>)</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4009054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0" y="1066800"/>
            <a:ext cx="5686558" cy="5410200"/>
          </a:xfrm>
        </p:spPr>
        <p:txBody>
          <a:bodyPr>
            <a:normAutofit/>
          </a:bodyPr>
          <a:lstStyle/>
          <a:p>
            <a:pPr>
              <a:buNone/>
            </a:pPr>
            <a:endParaRPr lang="en-US" b="1" dirty="0"/>
          </a:p>
          <a:p>
            <a:pPr>
              <a:buNone/>
            </a:pPr>
            <a:r>
              <a:rPr lang="en-US" b="1" dirty="0"/>
              <a:t>	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106680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105624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158853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108061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160234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108061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990600"/>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1018311"/>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3943481F-AC75-4A6E-B4F1-1078CE5D53B0}"/>
              </a:ext>
            </a:extLst>
          </p:cNvPr>
          <p:cNvCxnSpPr>
            <a:cxnSpLocks/>
          </p:cNvCxnSpPr>
          <p:nvPr/>
        </p:nvCxnSpPr>
        <p:spPr>
          <a:xfrm>
            <a:off x="5951806" y="331606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816693DF-5532-4793-8313-BDF03C0EF404}"/>
              </a:ext>
            </a:extLst>
          </p:cNvPr>
          <p:cNvCxnSpPr>
            <a:cxnSpLocks/>
          </p:cNvCxnSpPr>
          <p:nvPr/>
        </p:nvCxnSpPr>
        <p:spPr>
          <a:xfrm>
            <a:off x="5951806" y="330551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412400E-481C-4C52-834A-09F4A89D0119}"/>
              </a:ext>
            </a:extLst>
          </p:cNvPr>
          <p:cNvCxnSpPr>
            <a:cxnSpLocks/>
          </p:cNvCxnSpPr>
          <p:nvPr/>
        </p:nvCxnSpPr>
        <p:spPr>
          <a:xfrm>
            <a:off x="5943600" y="383780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EA5E41C8-76FB-4D1E-AC61-F5BD404E7AD5}"/>
              </a:ext>
            </a:extLst>
          </p:cNvPr>
          <p:cNvCxnSpPr>
            <a:cxnSpLocks/>
          </p:cNvCxnSpPr>
          <p:nvPr/>
        </p:nvCxnSpPr>
        <p:spPr>
          <a:xfrm>
            <a:off x="8839200" y="33298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5D25EF8-155B-4E21-AF4A-8399EB753EE6}"/>
              </a:ext>
            </a:extLst>
          </p:cNvPr>
          <p:cNvCxnSpPr>
            <a:cxnSpLocks/>
          </p:cNvCxnSpPr>
          <p:nvPr/>
        </p:nvCxnSpPr>
        <p:spPr>
          <a:xfrm flipH="1" flipV="1">
            <a:off x="8763000" y="38516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0C780D6-794B-4C0F-B8D3-FCD0F19D8FE5}"/>
              </a:ext>
            </a:extLst>
          </p:cNvPr>
          <p:cNvCxnSpPr/>
          <p:nvPr/>
        </p:nvCxnSpPr>
        <p:spPr>
          <a:xfrm flipH="1">
            <a:off x="8763000" y="332988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2F28627B-8B7C-44FC-870A-0345DB5474C3}"/>
              </a:ext>
            </a:extLst>
          </p:cNvPr>
          <p:cNvSpPr txBox="1"/>
          <p:nvPr/>
        </p:nvSpPr>
        <p:spPr>
          <a:xfrm>
            <a:off x="6018920" y="3239869"/>
            <a:ext cx="2779928" cy="707886"/>
          </a:xfrm>
          <a:prstGeom prst="rect">
            <a:avLst/>
          </a:prstGeom>
          <a:noFill/>
        </p:spPr>
        <p:txBody>
          <a:bodyPr wrap="none" rtlCol="0">
            <a:spAutoFit/>
          </a:bodyPr>
          <a:lstStyle/>
          <a:p>
            <a:r>
              <a:rPr lang="en-US" sz="4000" dirty="0"/>
              <a:t>1    9.3*10</a:t>
            </a:r>
            <a:r>
              <a:rPr lang="en-US" sz="4000" baseline="30000" dirty="0"/>
              <a:t>-14</a:t>
            </a:r>
          </a:p>
        </p:txBody>
      </p:sp>
      <p:sp>
        <p:nvSpPr>
          <p:cNvPr id="63" name="TextBox 62">
            <a:extLst>
              <a:ext uri="{FF2B5EF4-FFF2-40B4-BE49-F238E27FC236}">
                <a16:creationId xmlns:a16="http://schemas.microsoft.com/office/drawing/2014/main" id="{1134B81C-7F66-41B5-BDD3-17E1CC5AA349}"/>
              </a:ext>
            </a:extLst>
          </p:cNvPr>
          <p:cNvSpPr txBox="1"/>
          <p:nvPr/>
        </p:nvSpPr>
        <p:spPr>
          <a:xfrm>
            <a:off x="3411259" y="3239869"/>
            <a:ext cx="260250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78" name="Straight Connector 77">
            <a:extLst>
              <a:ext uri="{FF2B5EF4-FFF2-40B4-BE49-F238E27FC236}">
                <a16:creationId xmlns:a16="http://schemas.microsoft.com/office/drawing/2014/main" id="{881D003C-9D55-4497-B64A-C0888E7B7DB8}"/>
              </a:ext>
            </a:extLst>
          </p:cNvPr>
          <p:cNvCxnSpPr>
            <a:cxnSpLocks/>
          </p:cNvCxnSpPr>
          <p:nvPr/>
        </p:nvCxnSpPr>
        <p:spPr>
          <a:xfrm>
            <a:off x="6325870" y="394775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9" name="Straight Connector 78">
            <a:extLst>
              <a:ext uri="{FF2B5EF4-FFF2-40B4-BE49-F238E27FC236}">
                <a16:creationId xmlns:a16="http://schemas.microsoft.com/office/drawing/2014/main" id="{D31EA6C6-FE5A-486B-81E7-2792B4253D04}"/>
              </a:ext>
            </a:extLst>
          </p:cNvPr>
          <p:cNvCxnSpPr>
            <a:cxnSpLocks/>
          </p:cNvCxnSpPr>
          <p:nvPr/>
        </p:nvCxnSpPr>
        <p:spPr>
          <a:xfrm>
            <a:off x="6325870" y="393720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264D078F-C9FE-487A-94DA-B9D5B15132B7}"/>
              </a:ext>
            </a:extLst>
          </p:cNvPr>
          <p:cNvCxnSpPr>
            <a:cxnSpLocks/>
          </p:cNvCxnSpPr>
          <p:nvPr/>
        </p:nvCxnSpPr>
        <p:spPr>
          <a:xfrm>
            <a:off x="6317664" y="44590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385FAEDD-44FD-4E62-8DB9-9E952A9B31CA}"/>
              </a:ext>
            </a:extLst>
          </p:cNvPr>
          <p:cNvCxnSpPr>
            <a:cxnSpLocks/>
          </p:cNvCxnSpPr>
          <p:nvPr/>
        </p:nvCxnSpPr>
        <p:spPr>
          <a:xfrm>
            <a:off x="7942541" y="396156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8334990-0AEF-49DA-B032-C9201B305F48}"/>
              </a:ext>
            </a:extLst>
          </p:cNvPr>
          <p:cNvCxnSpPr>
            <a:cxnSpLocks/>
          </p:cNvCxnSpPr>
          <p:nvPr/>
        </p:nvCxnSpPr>
        <p:spPr>
          <a:xfrm flipH="1" flipV="1">
            <a:off x="7866341" y="44590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D63F2BC9-2088-4FF8-8247-B85A4908C5FF}"/>
              </a:ext>
            </a:extLst>
          </p:cNvPr>
          <p:cNvCxnSpPr/>
          <p:nvPr/>
        </p:nvCxnSpPr>
        <p:spPr>
          <a:xfrm flipH="1">
            <a:off x="7866341" y="396156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D99F245B-23ED-4BC4-A4C3-1C6ADE92415A}"/>
              </a:ext>
            </a:extLst>
          </p:cNvPr>
          <p:cNvSpPr txBox="1"/>
          <p:nvPr/>
        </p:nvSpPr>
        <p:spPr>
          <a:xfrm>
            <a:off x="6392984" y="3871555"/>
            <a:ext cx="1396536" cy="707886"/>
          </a:xfrm>
          <a:prstGeom prst="rect">
            <a:avLst/>
          </a:prstGeom>
          <a:noFill/>
        </p:spPr>
        <p:txBody>
          <a:bodyPr wrap="none" rtlCol="0">
            <a:spAutoFit/>
          </a:bodyPr>
          <a:lstStyle/>
          <a:p>
            <a:r>
              <a:rPr lang="en-US" sz="4000" dirty="0"/>
              <a:t>1      0</a:t>
            </a:r>
          </a:p>
        </p:txBody>
      </p:sp>
      <p:sp>
        <p:nvSpPr>
          <p:cNvPr id="85" name="TextBox 84">
            <a:extLst>
              <a:ext uri="{FF2B5EF4-FFF2-40B4-BE49-F238E27FC236}">
                <a16:creationId xmlns:a16="http://schemas.microsoft.com/office/drawing/2014/main" id="{AD44D816-4440-47C7-B640-676F69BF9051}"/>
              </a:ext>
            </a:extLst>
          </p:cNvPr>
          <p:cNvSpPr txBox="1"/>
          <p:nvPr/>
        </p:nvSpPr>
        <p:spPr>
          <a:xfrm>
            <a:off x="3429000" y="3871555"/>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86" name="Straight Connector 85">
            <a:extLst>
              <a:ext uri="{FF2B5EF4-FFF2-40B4-BE49-F238E27FC236}">
                <a16:creationId xmlns:a16="http://schemas.microsoft.com/office/drawing/2014/main" id="{ADCE40E2-C427-4424-A34D-6818EA505FB7}"/>
              </a:ext>
            </a:extLst>
          </p:cNvPr>
          <p:cNvCxnSpPr>
            <a:cxnSpLocks/>
          </p:cNvCxnSpPr>
          <p:nvPr/>
        </p:nvCxnSpPr>
        <p:spPr>
          <a:xfrm>
            <a:off x="7070129" y="458249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7" name="Straight Connector 86">
            <a:extLst>
              <a:ext uri="{FF2B5EF4-FFF2-40B4-BE49-F238E27FC236}">
                <a16:creationId xmlns:a16="http://schemas.microsoft.com/office/drawing/2014/main" id="{97A4D07F-6278-4612-BCDA-09219D2BA071}"/>
              </a:ext>
            </a:extLst>
          </p:cNvPr>
          <p:cNvCxnSpPr>
            <a:cxnSpLocks/>
          </p:cNvCxnSpPr>
          <p:nvPr/>
        </p:nvCxnSpPr>
        <p:spPr>
          <a:xfrm>
            <a:off x="7070129" y="457194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B59ACC1B-3D92-4464-A267-E4E593006D2B}"/>
              </a:ext>
            </a:extLst>
          </p:cNvPr>
          <p:cNvCxnSpPr>
            <a:cxnSpLocks/>
          </p:cNvCxnSpPr>
          <p:nvPr/>
        </p:nvCxnSpPr>
        <p:spPr>
          <a:xfrm>
            <a:off x="7063682" y="51496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7611D020-B2EE-40BD-A865-09DADAE51148}"/>
              </a:ext>
            </a:extLst>
          </p:cNvPr>
          <p:cNvCxnSpPr>
            <a:cxnSpLocks/>
          </p:cNvCxnSpPr>
          <p:nvPr/>
        </p:nvCxnSpPr>
        <p:spPr>
          <a:xfrm>
            <a:off x="8686800" y="459631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3B76AD13-0DC1-4A80-BD3C-B73A2312B590}"/>
              </a:ext>
            </a:extLst>
          </p:cNvPr>
          <p:cNvCxnSpPr>
            <a:cxnSpLocks/>
          </p:cNvCxnSpPr>
          <p:nvPr/>
        </p:nvCxnSpPr>
        <p:spPr>
          <a:xfrm flipH="1" flipV="1">
            <a:off x="8610600" y="51448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5B88313E-5F54-4CE5-AF8C-33B383E9E172}"/>
              </a:ext>
            </a:extLst>
          </p:cNvPr>
          <p:cNvCxnSpPr/>
          <p:nvPr/>
        </p:nvCxnSpPr>
        <p:spPr>
          <a:xfrm flipH="1">
            <a:off x="8610600" y="459631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2" name="TextBox 91">
            <a:extLst>
              <a:ext uri="{FF2B5EF4-FFF2-40B4-BE49-F238E27FC236}">
                <a16:creationId xmlns:a16="http://schemas.microsoft.com/office/drawing/2014/main" id="{A084EE64-A5B6-446C-AC66-B7CE4929B43C}"/>
              </a:ext>
            </a:extLst>
          </p:cNvPr>
          <p:cNvSpPr txBox="1"/>
          <p:nvPr/>
        </p:nvSpPr>
        <p:spPr>
          <a:xfrm>
            <a:off x="7104316" y="4517748"/>
            <a:ext cx="1582484" cy="707886"/>
          </a:xfrm>
          <a:prstGeom prst="rect">
            <a:avLst/>
          </a:prstGeom>
          <a:noFill/>
        </p:spPr>
        <p:txBody>
          <a:bodyPr wrap="none" rtlCol="0">
            <a:spAutoFit/>
          </a:bodyPr>
          <a:lstStyle/>
          <a:p>
            <a:r>
              <a:rPr lang="en-US" sz="4000" dirty="0"/>
              <a:t>0    -30</a:t>
            </a:r>
          </a:p>
        </p:txBody>
      </p:sp>
      <p:sp>
        <p:nvSpPr>
          <p:cNvPr id="93" name="TextBox 92">
            <a:extLst>
              <a:ext uri="{FF2B5EF4-FFF2-40B4-BE49-F238E27FC236}">
                <a16:creationId xmlns:a16="http://schemas.microsoft.com/office/drawing/2014/main" id="{13AE5D0A-CA77-45A1-ACED-550A7ACE0727}"/>
              </a:ext>
            </a:extLst>
          </p:cNvPr>
          <p:cNvSpPr txBox="1"/>
          <p:nvPr/>
        </p:nvSpPr>
        <p:spPr>
          <a:xfrm>
            <a:off x="3429000" y="4505885"/>
            <a:ext cx="3678123"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94" name="TextBox 93">
            <a:extLst>
              <a:ext uri="{FF2B5EF4-FFF2-40B4-BE49-F238E27FC236}">
                <a16:creationId xmlns:a16="http://schemas.microsoft.com/office/drawing/2014/main" id="{829E491D-FBFA-45C4-BA7E-151CD4A6D817}"/>
              </a:ext>
            </a:extLst>
          </p:cNvPr>
          <p:cNvSpPr txBox="1"/>
          <p:nvPr/>
        </p:nvSpPr>
        <p:spPr>
          <a:xfrm>
            <a:off x="3276600" y="5221069"/>
            <a:ext cx="3923382"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96" name="Straight Connector 95">
            <a:extLst>
              <a:ext uri="{FF2B5EF4-FFF2-40B4-BE49-F238E27FC236}">
                <a16:creationId xmlns:a16="http://schemas.microsoft.com/office/drawing/2014/main" id="{AB2C5F45-0181-4ABB-9602-BAF49C5408E6}"/>
              </a:ext>
            </a:extLst>
          </p:cNvPr>
          <p:cNvCxnSpPr>
            <a:cxnSpLocks/>
          </p:cNvCxnSpPr>
          <p:nvPr/>
        </p:nvCxnSpPr>
        <p:spPr>
          <a:xfrm>
            <a:off x="7222529" y="527885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7" name="Straight Connector 96">
            <a:extLst>
              <a:ext uri="{FF2B5EF4-FFF2-40B4-BE49-F238E27FC236}">
                <a16:creationId xmlns:a16="http://schemas.microsoft.com/office/drawing/2014/main" id="{D0673F20-3847-4F5F-86B7-46637032C915}"/>
              </a:ext>
            </a:extLst>
          </p:cNvPr>
          <p:cNvCxnSpPr>
            <a:cxnSpLocks/>
          </p:cNvCxnSpPr>
          <p:nvPr/>
        </p:nvCxnSpPr>
        <p:spPr>
          <a:xfrm>
            <a:off x="7222529" y="526829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F0A949F-D374-47C2-A0E0-3898AAD54313}"/>
              </a:ext>
            </a:extLst>
          </p:cNvPr>
          <p:cNvCxnSpPr>
            <a:cxnSpLocks/>
          </p:cNvCxnSpPr>
          <p:nvPr/>
        </p:nvCxnSpPr>
        <p:spPr>
          <a:xfrm>
            <a:off x="7214323" y="580058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12FA8F99-ED00-4CE7-8812-2DE06080ED52}"/>
              </a:ext>
            </a:extLst>
          </p:cNvPr>
          <p:cNvCxnSpPr>
            <a:cxnSpLocks/>
          </p:cNvCxnSpPr>
          <p:nvPr/>
        </p:nvCxnSpPr>
        <p:spPr>
          <a:xfrm>
            <a:off x="8839200" y="529266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FE9F0BF-8528-40BD-A5FB-19E9EF5D1884}"/>
              </a:ext>
            </a:extLst>
          </p:cNvPr>
          <p:cNvCxnSpPr>
            <a:cxnSpLocks/>
          </p:cNvCxnSpPr>
          <p:nvPr/>
        </p:nvCxnSpPr>
        <p:spPr>
          <a:xfrm flipH="1" flipV="1">
            <a:off x="8763000" y="581439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D5BF9059-3F98-4860-875B-D39D687DCF0E}"/>
              </a:ext>
            </a:extLst>
          </p:cNvPr>
          <p:cNvCxnSpPr/>
          <p:nvPr/>
        </p:nvCxnSpPr>
        <p:spPr>
          <a:xfrm flipH="1">
            <a:off x="8763000" y="529266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2" name="TextBox 101">
            <a:extLst>
              <a:ext uri="{FF2B5EF4-FFF2-40B4-BE49-F238E27FC236}">
                <a16:creationId xmlns:a16="http://schemas.microsoft.com/office/drawing/2014/main" id="{B4FCEE00-B437-47B6-8BA8-14B57EEBDE0C}"/>
              </a:ext>
            </a:extLst>
          </p:cNvPr>
          <p:cNvSpPr txBox="1"/>
          <p:nvPr/>
        </p:nvSpPr>
        <p:spPr>
          <a:xfrm>
            <a:off x="7289781" y="5198983"/>
            <a:ext cx="1540806" cy="707886"/>
          </a:xfrm>
          <a:prstGeom prst="rect">
            <a:avLst/>
          </a:prstGeom>
          <a:noFill/>
        </p:spPr>
        <p:txBody>
          <a:bodyPr wrap="none" rtlCol="0">
            <a:spAutoFit/>
          </a:bodyPr>
          <a:lstStyle/>
          <a:p>
            <a:r>
              <a:rPr lang="en-US" sz="4000" dirty="0"/>
              <a:t>0     30</a:t>
            </a:r>
          </a:p>
        </p:txBody>
      </p:sp>
      <p:cxnSp>
        <p:nvCxnSpPr>
          <p:cNvPr id="7" name="Straight Arrow Connector 6">
            <a:extLst>
              <a:ext uri="{FF2B5EF4-FFF2-40B4-BE49-F238E27FC236}">
                <a16:creationId xmlns:a16="http://schemas.microsoft.com/office/drawing/2014/main" id="{2C5A5DE8-4B4D-408E-90A4-A15093FC058D}"/>
              </a:ext>
            </a:extLst>
          </p:cNvPr>
          <p:cNvCxnSpPr/>
          <p:nvPr/>
        </p:nvCxnSpPr>
        <p:spPr>
          <a:xfrm flipV="1">
            <a:off x="6934200" y="5668355"/>
            <a:ext cx="1250151" cy="4276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84F5C82D-AE9C-48CC-A093-4E9DB001A8CC}"/>
              </a:ext>
            </a:extLst>
          </p:cNvPr>
          <p:cNvSpPr txBox="1"/>
          <p:nvPr/>
        </p:nvSpPr>
        <p:spPr>
          <a:xfrm>
            <a:off x="3697938" y="6006762"/>
            <a:ext cx="4942700" cy="461665"/>
          </a:xfrm>
          <a:prstGeom prst="rect">
            <a:avLst/>
          </a:prstGeom>
          <a:noFill/>
        </p:spPr>
        <p:txBody>
          <a:bodyPr wrap="none" rtlCol="0">
            <a:spAutoFit/>
          </a:bodyPr>
          <a:lstStyle/>
          <a:p>
            <a:r>
              <a:rPr lang="en-US" sz="2400" b="1" dirty="0"/>
              <a:t>30 is the loss, since the right class is 1</a:t>
            </a:r>
            <a:endParaRPr lang="en-IN" sz="2400" b="1" dirty="0"/>
          </a:p>
        </p:txBody>
      </p:sp>
    </p:spTree>
    <p:extLst>
      <p:ext uri="{BB962C8B-B14F-4D97-AF65-F5344CB8AC3E}">
        <p14:creationId xmlns:p14="http://schemas.microsoft.com/office/powerpoint/2010/main" val="6585939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The forward pass is completed.</a:t>
            </a:r>
          </a:p>
          <a:p>
            <a:pPr>
              <a:buNone/>
            </a:pPr>
            <a:endParaRPr lang="en-US" b="1" dirty="0"/>
          </a:p>
          <a:p>
            <a:pPr>
              <a:buNone/>
            </a:pPr>
            <a:r>
              <a:rPr lang="en-US" b="1" dirty="0"/>
              <a:t>We have loss = 30</a:t>
            </a:r>
          </a:p>
          <a:p>
            <a:pPr>
              <a:buNone/>
            </a:pPr>
            <a:endParaRPr lang="en-US" b="1" dirty="0"/>
          </a:p>
          <a:p>
            <a:pPr>
              <a:buNone/>
            </a:pPr>
            <a:r>
              <a:rPr lang="en-US" b="1" dirty="0"/>
              <a:t>Now to compute d(loss)/d(W’)</a:t>
            </a:r>
          </a:p>
          <a:p>
            <a:pPr>
              <a:buNone/>
            </a:pPr>
            <a:endParaRPr lang="en-US" b="1" dirty="0"/>
          </a:p>
          <a:p>
            <a:pPr>
              <a:buNone/>
            </a:pPr>
            <a:r>
              <a:rPr lang="en-US" b="1" dirty="0"/>
              <a:t>and d(loss)/d(b’).</a:t>
            </a:r>
          </a:p>
          <a:p>
            <a:pPr>
              <a:buNone/>
            </a:pPr>
            <a:endParaRPr lang="en-US" b="1" dirty="0"/>
          </a:p>
          <a:p>
            <a:pPr>
              <a:buNone/>
            </a:pPr>
            <a:r>
              <a:rPr lang="en-US" b="1" dirty="0"/>
              <a:t>This is the backward pass.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123264375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To get to either d(loss)/d(W’)</a:t>
            </a:r>
          </a:p>
          <a:p>
            <a:pPr>
              <a:buNone/>
            </a:pPr>
            <a:endParaRPr lang="en-US" b="1" dirty="0"/>
          </a:p>
          <a:p>
            <a:pPr>
              <a:buNone/>
            </a:pPr>
            <a:r>
              <a:rPr lang="en-US" b="1" dirty="0"/>
              <a:t>or d(loss)/d(b’) …</a:t>
            </a:r>
          </a:p>
          <a:p>
            <a:pPr>
              <a:buNone/>
            </a:pPr>
            <a:endParaRPr lang="en-US" b="1" dirty="0"/>
          </a:p>
          <a:p>
            <a:pPr>
              <a:buNone/>
            </a:pPr>
            <a:r>
              <a:rPr lang="en-US" b="1" dirty="0"/>
              <a:t>We need to first compute ...</a:t>
            </a:r>
          </a:p>
          <a:p>
            <a:pPr>
              <a:buNone/>
            </a:pPr>
            <a:endParaRPr lang="en-US" b="1" dirty="0"/>
          </a:p>
          <a:p>
            <a:pPr>
              <a:buNone/>
            </a:pPr>
            <a:r>
              <a:rPr lang="en-US" b="1" dirty="0"/>
              <a:t>d(loss)/d(c) =</a:t>
            </a:r>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116225" y="5346412"/>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spTree>
    <p:extLst>
      <p:ext uri="{BB962C8B-B14F-4D97-AF65-F5344CB8AC3E}">
        <p14:creationId xmlns:p14="http://schemas.microsoft.com/office/powerpoint/2010/main" val="2922361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But from the forward pass,</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a:p>
            <a:pPr>
              <a:buNone/>
            </a:pPr>
            <a:r>
              <a:rPr lang="en-US" b="1" dirty="0"/>
              <a:t>So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6325870" y="308175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6325870" y="307120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6317664" y="359306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7942541" y="309556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7866341" y="35930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7866341" y="309556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6392984" y="3005554"/>
            <a:ext cx="1396536" cy="707886"/>
          </a:xfrm>
          <a:prstGeom prst="rect">
            <a:avLst/>
          </a:prstGeom>
          <a:noFill/>
        </p:spPr>
        <p:txBody>
          <a:bodyPr wrap="none" rtlCol="0">
            <a:spAutoFit/>
          </a:bodyPr>
          <a:lstStyle/>
          <a:p>
            <a:r>
              <a:rPr lang="en-US" sz="4000" dirty="0"/>
              <a:t>1      0</a:t>
            </a:r>
          </a:p>
        </p:txBody>
      </p:sp>
      <p:sp>
        <p:nvSpPr>
          <p:cNvPr id="70" name="TextBox 69">
            <a:extLst>
              <a:ext uri="{FF2B5EF4-FFF2-40B4-BE49-F238E27FC236}">
                <a16:creationId xmlns:a16="http://schemas.microsoft.com/office/drawing/2014/main" id="{70B7454D-5BCA-49D9-B547-8C0328AB25CB}"/>
              </a:ext>
            </a:extLst>
          </p:cNvPr>
          <p:cNvSpPr txBox="1"/>
          <p:nvPr/>
        </p:nvSpPr>
        <p:spPr>
          <a:xfrm>
            <a:off x="3429000" y="3005554"/>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72" name="Rectangle 71">
            <a:extLst>
              <a:ext uri="{FF2B5EF4-FFF2-40B4-BE49-F238E27FC236}">
                <a16:creationId xmlns:a16="http://schemas.microsoft.com/office/drawing/2014/main" id="{EDC08D75-4F8E-4BF6-8D89-3AAF1F9D62A6}"/>
              </a:ext>
            </a:extLst>
          </p:cNvPr>
          <p:cNvSpPr/>
          <p:nvPr/>
        </p:nvSpPr>
        <p:spPr>
          <a:xfrm>
            <a:off x="3962400" y="5791200"/>
            <a:ext cx="3265061"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  </a:t>
            </a:r>
            <a:endParaRPr lang="en-IN" sz="3200" dirty="0"/>
          </a:p>
        </p:txBody>
      </p:sp>
      <p:cxnSp>
        <p:nvCxnSpPr>
          <p:cNvPr id="73" name="Straight Connector 72">
            <a:extLst>
              <a:ext uri="{FF2B5EF4-FFF2-40B4-BE49-F238E27FC236}">
                <a16:creationId xmlns:a16="http://schemas.microsoft.com/office/drawing/2014/main" id="{D948C42E-9F25-43A5-9DDC-842A3E36A767}"/>
              </a:ext>
            </a:extLst>
          </p:cNvPr>
          <p:cNvCxnSpPr>
            <a:cxnSpLocks/>
          </p:cNvCxnSpPr>
          <p:nvPr/>
        </p:nvCxnSpPr>
        <p:spPr>
          <a:xfrm>
            <a:off x="6112532" y="52357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82D9AC4D-135E-4817-997E-CE77DD208BFE}"/>
              </a:ext>
            </a:extLst>
          </p:cNvPr>
          <p:cNvCxnSpPr>
            <a:cxnSpLocks/>
          </p:cNvCxnSpPr>
          <p:nvPr/>
        </p:nvCxnSpPr>
        <p:spPr>
          <a:xfrm>
            <a:off x="6112532" y="52251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E804464-3421-4275-BC5B-5588D1108941}"/>
              </a:ext>
            </a:extLst>
          </p:cNvPr>
          <p:cNvCxnSpPr>
            <a:cxnSpLocks/>
          </p:cNvCxnSpPr>
          <p:nvPr/>
        </p:nvCxnSpPr>
        <p:spPr>
          <a:xfrm>
            <a:off x="6104326" y="57574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8525D913-B8F5-4281-A6EF-35B5561775BE}"/>
              </a:ext>
            </a:extLst>
          </p:cNvPr>
          <p:cNvCxnSpPr>
            <a:cxnSpLocks/>
          </p:cNvCxnSpPr>
          <p:nvPr/>
        </p:nvCxnSpPr>
        <p:spPr>
          <a:xfrm>
            <a:off x="8110203" y="52495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781476EB-9A7F-47EB-BFE5-6ABAA784D558}"/>
              </a:ext>
            </a:extLst>
          </p:cNvPr>
          <p:cNvCxnSpPr>
            <a:cxnSpLocks/>
          </p:cNvCxnSpPr>
          <p:nvPr/>
        </p:nvCxnSpPr>
        <p:spPr>
          <a:xfrm flipH="1" flipV="1">
            <a:off x="8034003" y="57712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EAB1A679-1AC6-49B0-8DDE-5E5F7B118579}"/>
              </a:ext>
            </a:extLst>
          </p:cNvPr>
          <p:cNvCxnSpPr/>
          <p:nvPr/>
        </p:nvCxnSpPr>
        <p:spPr>
          <a:xfrm flipH="1">
            <a:off x="8034003" y="52495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1A163121-B39D-442C-A2CD-A103DBED721D}"/>
              </a:ext>
            </a:extLst>
          </p:cNvPr>
          <p:cNvSpPr txBox="1"/>
          <p:nvPr/>
        </p:nvSpPr>
        <p:spPr>
          <a:xfrm>
            <a:off x="6260737" y="5159514"/>
            <a:ext cx="1742785" cy="707886"/>
          </a:xfrm>
          <a:prstGeom prst="rect">
            <a:avLst/>
          </a:prstGeom>
          <a:noFill/>
        </p:spPr>
        <p:txBody>
          <a:bodyPr wrap="none" rtlCol="0">
            <a:spAutoFit/>
          </a:bodyPr>
          <a:lstStyle/>
          <a:p>
            <a:r>
              <a:rPr lang="en-US" sz="4000" dirty="0"/>
              <a:t>0         1</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138403" y="5187225"/>
            <a:ext cx="671979" cy="646331"/>
          </a:xfrm>
          <a:prstGeom prst="rect">
            <a:avLst/>
          </a:prstGeom>
          <a:noFill/>
        </p:spPr>
        <p:txBody>
          <a:bodyPr wrap="none" rtlCol="0">
            <a:spAutoFit/>
          </a:bodyPr>
          <a:lstStyle/>
          <a:p>
            <a:r>
              <a:rPr lang="en-US" sz="3600" dirty="0">
                <a:solidFill>
                  <a:srgbClr val="0070C0"/>
                </a:solidFill>
              </a:rPr>
              <a:t>t</a:t>
            </a:r>
            <a:r>
              <a:rPr lang="en-US" sz="3600" dirty="0"/>
              <a:t> =</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7374929" y="58017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7374929" y="57912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7366723" y="632348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763000" y="581556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686800" y="633729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686800" y="581556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7435737" y="5715000"/>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44090928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So, d(loss)/d(c)</a:t>
            </a:r>
          </a:p>
          <a:p>
            <a:pPr>
              <a:buNone/>
            </a:pPr>
            <a:endParaRPr lang="en-US" b="1" dirty="0"/>
          </a:p>
          <a:p>
            <a:pPr>
              <a:buNone/>
            </a:pPr>
            <a:endParaRPr lang="en-US" b="1" dirty="0"/>
          </a:p>
          <a:p>
            <a:pPr>
              <a:buNone/>
            </a:pPr>
            <a:endParaRPr lang="en-US" b="1" dirty="0"/>
          </a:p>
          <a:p>
            <a:pPr>
              <a:buNone/>
            </a:pPr>
            <a:endParaRPr lang="en-US" b="1" dirty="0"/>
          </a:p>
          <a:p>
            <a:pPr>
              <a:buNone/>
            </a:pPr>
            <a:r>
              <a:rPr lang="en-US" b="1" dirty="0"/>
              <a:t>So, d(loss)/d(c)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3082319" cy="584775"/>
          </a:xfrm>
          <a:prstGeom prst="rect">
            <a:avLst/>
          </a:prstGeom>
        </p:spPr>
        <p:txBody>
          <a:bodyPr wrap="none">
            <a:spAutoFit/>
          </a:bodyPr>
          <a:lstStyle/>
          <a:p>
            <a:r>
              <a:rPr lang="en-US" sz="3200" b="1" dirty="0" err="1">
                <a:solidFill>
                  <a:schemeClr val="accent6"/>
                </a:solidFill>
              </a:rPr>
              <a:t>softmax</a:t>
            </a:r>
            <a:r>
              <a:rPr lang="en-US" sz="3200" b="1" dirty="0">
                <a:solidFill>
                  <a:schemeClr val="accent6"/>
                </a:solidFill>
              </a:rPr>
              <a:t>(c)    –    t</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3923861" y="319370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3923861" y="318315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3915655" y="370501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5540532" y="320751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5464332" y="370501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5464332" y="320751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3990975" y="3117501"/>
            <a:ext cx="1396536" cy="707886"/>
          </a:xfrm>
          <a:prstGeom prst="rect">
            <a:avLst/>
          </a:prstGeom>
          <a:noFill/>
        </p:spPr>
        <p:txBody>
          <a:bodyPr wrap="none" rtlCol="0">
            <a:spAutoFit/>
          </a:bodyPr>
          <a:lstStyle/>
          <a:p>
            <a:r>
              <a:rPr lang="en-US" sz="4000" dirty="0"/>
              <a:t>1      0</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882885" y="3080770"/>
            <a:ext cx="325730" cy="646331"/>
          </a:xfrm>
          <a:prstGeom prst="rect">
            <a:avLst/>
          </a:prstGeom>
          <a:noFill/>
        </p:spPr>
        <p:txBody>
          <a:bodyPr wrap="none" rtlCol="0">
            <a:spAutoFit/>
          </a:bodyPr>
          <a:lstStyle/>
          <a:p>
            <a:r>
              <a:rPr lang="en-US" sz="3600" dirty="0"/>
              <a:t>-</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6693008" y="537160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6693008" y="536105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6684802" y="589334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081079" y="538541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004879" y="590715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004879" y="538541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6753816" y="5284857"/>
            <a:ext cx="1322798" cy="707886"/>
          </a:xfrm>
          <a:prstGeom prst="rect">
            <a:avLst/>
          </a:prstGeom>
          <a:noFill/>
        </p:spPr>
        <p:txBody>
          <a:bodyPr wrap="none" rtlCol="0">
            <a:spAutoFit/>
          </a:bodyPr>
          <a:lstStyle/>
          <a:p>
            <a:r>
              <a:rPr lang="en-US" sz="4000" dirty="0"/>
              <a:t>1    -1</a:t>
            </a:r>
          </a:p>
        </p:txBody>
      </p:sp>
      <p:cxnSp>
        <p:nvCxnSpPr>
          <p:cNvPr id="88" name="Straight Connector 87">
            <a:extLst>
              <a:ext uri="{FF2B5EF4-FFF2-40B4-BE49-F238E27FC236}">
                <a16:creationId xmlns:a16="http://schemas.microsoft.com/office/drawing/2014/main" id="{7BAFC099-07DD-4895-A2E5-016D6116238D}"/>
              </a:ext>
            </a:extLst>
          </p:cNvPr>
          <p:cNvCxnSpPr>
            <a:cxnSpLocks/>
          </p:cNvCxnSpPr>
          <p:nvPr/>
        </p:nvCxnSpPr>
        <p:spPr>
          <a:xfrm>
            <a:off x="6546624" y="31700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F10D3E1-2D99-4BC7-8BA1-AB44E8D621B8}"/>
              </a:ext>
            </a:extLst>
          </p:cNvPr>
          <p:cNvCxnSpPr>
            <a:cxnSpLocks/>
          </p:cNvCxnSpPr>
          <p:nvPr/>
        </p:nvCxnSpPr>
        <p:spPr>
          <a:xfrm>
            <a:off x="6546624" y="31594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5FE2FC6A-096A-45B5-985B-14C8F943875B}"/>
              </a:ext>
            </a:extLst>
          </p:cNvPr>
          <p:cNvCxnSpPr>
            <a:cxnSpLocks/>
          </p:cNvCxnSpPr>
          <p:nvPr/>
        </p:nvCxnSpPr>
        <p:spPr>
          <a:xfrm>
            <a:off x="6538418" y="36917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4A49D542-635D-427B-8F70-E254418B25F0}"/>
              </a:ext>
            </a:extLst>
          </p:cNvPr>
          <p:cNvCxnSpPr>
            <a:cxnSpLocks/>
          </p:cNvCxnSpPr>
          <p:nvPr/>
        </p:nvCxnSpPr>
        <p:spPr>
          <a:xfrm>
            <a:off x="7934695" y="318383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0CF2A568-C848-49BB-B9EB-8A92478ED5A6}"/>
              </a:ext>
            </a:extLst>
          </p:cNvPr>
          <p:cNvCxnSpPr>
            <a:cxnSpLocks/>
          </p:cNvCxnSpPr>
          <p:nvPr/>
        </p:nvCxnSpPr>
        <p:spPr>
          <a:xfrm flipH="1" flipV="1">
            <a:off x="7858495" y="37055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0BAAE5C7-4026-4243-9D4E-BCAB20207101}"/>
              </a:ext>
            </a:extLst>
          </p:cNvPr>
          <p:cNvCxnSpPr/>
          <p:nvPr/>
        </p:nvCxnSpPr>
        <p:spPr>
          <a:xfrm flipH="1">
            <a:off x="7858495" y="318383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4" name="TextBox 93">
            <a:extLst>
              <a:ext uri="{FF2B5EF4-FFF2-40B4-BE49-F238E27FC236}">
                <a16:creationId xmlns:a16="http://schemas.microsoft.com/office/drawing/2014/main" id="{8535C19D-712A-4C25-BAC2-C93251AA3FBF}"/>
              </a:ext>
            </a:extLst>
          </p:cNvPr>
          <p:cNvSpPr txBox="1"/>
          <p:nvPr/>
        </p:nvSpPr>
        <p:spPr>
          <a:xfrm>
            <a:off x="6607432" y="3083274"/>
            <a:ext cx="1281120" cy="707886"/>
          </a:xfrm>
          <a:prstGeom prst="rect">
            <a:avLst/>
          </a:prstGeom>
          <a:noFill/>
        </p:spPr>
        <p:txBody>
          <a:bodyPr wrap="none" rtlCol="0">
            <a:spAutoFit/>
          </a:bodyPr>
          <a:lstStyle/>
          <a:p>
            <a:r>
              <a:rPr lang="en-US" sz="4000" dirty="0"/>
              <a:t>0     1</a:t>
            </a:r>
          </a:p>
        </p:txBody>
      </p:sp>
      <p:cxnSp>
        <p:nvCxnSpPr>
          <p:cNvPr id="95" name="Straight Connector 94">
            <a:extLst>
              <a:ext uri="{FF2B5EF4-FFF2-40B4-BE49-F238E27FC236}">
                <a16:creationId xmlns:a16="http://schemas.microsoft.com/office/drawing/2014/main" id="{D75504C8-5459-4D6E-A92C-E9A37FD2925E}"/>
              </a:ext>
            </a:extLst>
          </p:cNvPr>
          <p:cNvCxnSpPr>
            <a:cxnSpLocks/>
          </p:cNvCxnSpPr>
          <p:nvPr/>
        </p:nvCxnSpPr>
        <p:spPr>
          <a:xfrm>
            <a:off x="5205443" y="418715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6" name="Straight Connector 95">
            <a:extLst>
              <a:ext uri="{FF2B5EF4-FFF2-40B4-BE49-F238E27FC236}">
                <a16:creationId xmlns:a16="http://schemas.microsoft.com/office/drawing/2014/main" id="{35D95994-9D34-407C-8358-75676FFFDDE8}"/>
              </a:ext>
            </a:extLst>
          </p:cNvPr>
          <p:cNvCxnSpPr>
            <a:cxnSpLocks/>
          </p:cNvCxnSpPr>
          <p:nvPr/>
        </p:nvCxnSpPr>
        <p:spPr>
          <a:xfrm>
            <a:off x="5205443" y="417660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02A34D6-BEEA-4A22-8052-BED39FE6812F}"/>
              </a:ext>
            </a:extLst>
          </p:cNvPr>
          <p:cNvCxnSpPr>
            <a:cxnSpLocks/>
          </p:cNvCxnSpPr>
          <p:nvPr/>
        </p:nvCxnSpPr>
        <p:spPr>
          <a:xfrm>
            <a:off x="5197237" y="470889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B3C71CE-B76F-444C-94AB-2BF972BE678C}"/>
              </a:ext>
            </a:extLst>
          </p:cNvPr>
          <p:cNvCxnSpPr>
            <a:cxnSpLocks/>
          </p:cNvCxnSpPr>
          <p:nvPr/>
        </p:nvCxnSpPr>
        <p:spPr>
          <a:xfrm>
            <a:off x="6593514" y="420096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5ECDFD70-D654-430D-8BD8-187617553E06}"/>
              </a:ext>
            </a:extLst>
          </p:cNvPr>
          <p:cNvCxnSpPr>
            <a:cxnSpLocks/>
          </p:cNvCxnSpPr>
          <p:nvPr/>
        </p:nvCxnSpPr>
        <p:spPr>
          <a:xfrm flipH="1" flipV="1">
            <a:off x="6517314" y="472270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6BAD05C-E1FF-4776-A488-35B419CE6E16}"/>
              </a:ext>
            </a:extLst>
          </p:cNvPr>
          <p:cNvCxnSpPr/>
          <p:nvPr/>
        </p:nvCxnSpPr>
        <p:spPr>
          <a:xfrm flipH="1">
            <a:off x="6517314" y="420096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1" name="TextBox 100">
            <a:extLst>
              <a:ext uri="{FF2B5EF4-FFF2-40B4-BE49-F238E27FC236}">
                <a16:creationId xmlns:a16="http://schemas.microsoft.com/office/drawing/2014/main" id="{649C7B4F-3235-457D-ABF5-B22CFF738C6A}"/>
              </a:ext>
            </a:extLst>
          </p:cNvPr>
          <p:cNvSpPr txBox="1"/>
          <p:nvPr/>
        </p:nvSpPr>
        <p:spPr>
          <a:xfrm>
            <a:off x="5266251" y="4100407"/>
            <a:ext cx="1322798" cy="707886"/>
          </a:xfrm>
          <a:prstGeom prst="rect">
            <a:avLst/>
          </a:prstGeom>
          <a:noFill/>
        </p:spPr>
        <p:txBody>
          <a:bodyPr wrap="none" rtlCol="0">
            <a:spAutoFit/>
          </a:bodyPr>
          <a:lstStyle/>
          <a:p>
            <a:r>
              <a:rPr lang="en-US" sz="4000" dirty="0"/>
              <a:t>1    -1</a:t>
            </a:r>
          </a:p>
        </p:txBody>
      </p:sp>
      <p:sp>
        <p:nvSpPr>
          <p:cNvPr id="102" name="TextBox 101">
            <a:extLst>
              <a:ext uri="{FF2B5EF4-FFF2-40B4-BE49-F238E27FC236}">
                <a16:creationId xmlns:a16="http://schemas.microsoft.com/office/drawing/2014/main" id="{F848462E-55F6-4211-8DFB-741A7EBE2C1B}"/>
              </a:ext>
            </a:extLst>
          </p:cNvPr>
          <p:cNvSpPr txBox="1"/>
          <p:nvPr/>
        </p:nvSpPr>
        <p:spPr>
          <a:xfrm>
            <a:off x="4661516" y="4101777"/>
            <a:ext cx="413896" cy="646331"/>
          </a:xfrm>
          <a:prstGeom prst="rect">
            <a:avLst/>
          </a:prstGeom>
          <a:noFill/>
        </p:spPr>
        <p:txBody>
          <a:bodyPr wrap="none" rtlCol="0">
            <a:spAutoFit/>
          </a:bodyPr>
          <a:lstStyle/>
          <a:p>
            <a:r>
              <a:rPr lang="en-US" sz="3600" dirty="0"/>
              <a:t>=</a:t>
            </a:r>
            <a:endParaRPr lang="en-IN" sz="3600" dirty="0"/>
          </a:p>
        </p:txBody>
      </p:sp>
    </p:spTree>
    <p:extLst>
      <p:ext uri="{BB962C8B-B14F-4D97-AF65-F5344CB8AC3E}">
        <p14:creationId xmlns:p14="http://schemas.microsoft.com/office/powerpoint/2010/main" val="416244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This slide introduces the matrix form of the previous blue slide’s equations.  Show that they are the same by walking them through matrix multiplication (which the students may have forgotten the procedure for).</a:t>
            </a:r>
            <a:endParaRPr lang="en-IN" dirty="0"/>
          </a:p>
          <a:p>
            <a:endParaRPr lang="en-US" dirty="0"/>
          </a:p>
          <a:p>
            <a:r>
              <a:rPr lang="en-US" dirty="0"/>
              <a:t>Note:  Use this slide to explain matrix multiplication.  Explain the shorthand matrix notation below.</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2431341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    Once you have d(loss)/d(c), the rest is easy!</a:t>
            </a:r>
          </a:p>
          <a:p>
            <a:endParaRPr lang="en-US"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7" name="Content Placeholder 2">
            <a:extLst>
              <a:ext uri="{FF2B5EF4-FFF2-40B4-BE49-F238E27FC236}">
                <a16:creationId xmlns:a16="http://schemas.microsoft.com/office/drawing/2014/main" id="{E6EE61ED-FA15-439E-B7CD-7039208350CD}"/>
              </a:ext>
            </a:extLst>
          </p:cNvPr>
          <p:cNvSpPr txBox="1">
            <a:spLocks/>
          </p:cNvSpPr>
          <p:nvPr/>
        </p:nvSpPr>
        <p:spPr>
          <a:xfrm>
            <a:off x="838200" y="2209800"/>
            <a:ext cx="76200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Chain rule:</a:t>
            </a:r>
          </a:p>
          <a:p>
            <a:pPr>
              <a:buFont typeface="Arial" pitchFamily="34" charset="0"/>
              <a:buNone/>
            </a:pPr>
            <a:r>
              <a:rPr lang="en-US" b="1" dirty="0"/>
              <a:t>d(loss)/</a:t>
            </a:r>
            <a:r>
              <a:rPr lang="en-US" b="1" dirty="0" err="1"/>
              <a:t>dW</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Font typeface="Arial" pitchFamily="34" charset="0"/>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Font typeface="Arial" pitchFamily="34" charset="0"/>
              <a:buNone/>
            </a:pPr>
            <a:endParaRPr lang="en-US" b="1" dirty="0">
              <a:solidFill>
                <a:schemeClr val="accent6"/>
              </a:solidFill>
            </a:endParaRPr>
          </a:p>
          <a:p>
            <a:pPr>
              <a:buNone/>
            </a:pPr>
            <a:r>
              <a:rPr lang="en-US" b="1" dirty="0"/>
              <a:t>d(loss)/</a:t>
            </a:r>
            <a:r>
              <a:rPr lang="en-US" b="1" dirty="0" err="1"/>
              <a:t>db</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solidFill>
                <a:schemeClr val="accent6"/>
              </a:solidFill>
            </a:endParaRPr>
          </a:p>
          <a:p>
            <a:pPr>
              <a:buFont typeface="Arial" pitchFamily="34" charset="0"/>
              <a:buNone/>
            </a:pPr>
            <a:endParaRPr lang="en-US" b="1" dirty="0">
              <a:solidFill>
                <a:schemeClr val="accent6"/>
              </a:solidFill>
            </a:endParaRPr>
          </a:p>
        </p:txBody>
      </p:sp>
    </p:spTree>
    <p:extLst>
      <p:ext uri="{BB962C8B-B14F-4D97-AF65-F5344CB8AC3E}">
        <p14:creationId xmlns:p14="http://schemas.microsoft.com/office/powerpoint/2010/main" val="387177719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dW</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r>
              <a:rPr lang="en-US" b="1" dirty="0"/>
              <a:t>	=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0645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4499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0645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5250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343400" y="3119915"/>
            <a:ext cx="861133" cy="1323439"/>
          </a:xfrm>
          <a:prstGeom prst="rect">
            <a:avLst/>
          </a:prstGeom>
          <a:noFill/>
        </p:spPr>
        <p:txBody>
          <a:bodyPr wrap="none" rtlCol="0">
            <a:spAutoFit/>
          </a:bodyPr>
          <a:lstStyle/>
          <a:p>
            <a:r>
              <a:rPr lang="en-US" sz="4000" dirty="0"/>
              <a:t>-10</a:t>
            </a:r>
          </a:p>
          <a:p>
            <a:r>
              <a:rPr lang="en-US" sz="4000" dirty="0"/>
              <a:t> 20</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34936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34831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0153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35074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0292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35074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3406914"/>
            <a:ext cx="1322798" cy="707886"/>
          </a:xfrm>
          <a:prstGeom prst="rect">
            <a:avLst/>
          </a:prstGeom>
          <a:noFill/>
        </p:spPr>
        <p:txBody>
          <a:bodyPr wrap="none" rtlCol="0">
            <a:spAutoFit/>
          </a:bodyPr>
          <a:lstStyle/>
          <a:p>
            <a:r>
              <a:rPr lang="en-US" sz="4000" dirty="0"/>
              <a:t>1    -1</a:t>
            </a:r>
          </a:p>
        </p:txBody>
      </p:sp>
      <p:cxnSp>
        <p:nvCxnSpPr>
          <p:cNvPr id="119" name="Straight Connector 118">
            <a:extLst>
              <a:ext uri="{FF2B5EF4-FFF2-40B4-BE49-F238E27FC236}">
                <a16:creationId xmlns:a16="http://schemas.microsoft.com/office/drawing/2014/main" id="{71BF4898-B88E-45ED-9DCF-CE86D7844876}"/>
              </a:ext>
            </a:extLst>
          </p:cNvPr>
          <p:cNvCxnSpPr/>
          <p:nvPr/>
        </p:nvCxnSpPr>
        <p:spPr>
          <a:xfrm flipH="1">
            <a:off x="4295444"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0" name="Straight Connector 119">
            <a:extLst>
              <a:ext uri="{FF2B5EF4-FFF2-40B4-BE49-F238E27FC236}">
                <a16:creationId xmlns:a16="http://schemas.microsoft.com/office/drawing/2014/main" id="{48F84A1E-C1CD-4906-AC6C-8668FBD47232}"/>
              </a:ext>
            </a:extLst>
          </p:cNvPr>
          <p:cNvCxnSpPr>
            <a:cxnSpLocks/>
          </p:cNvCxnSpPr>
          <p:nvPr/>
        </p:nvCxnSpPr>
        <p:spPr>
          <a:xfrm>
            <a:off x="4320666" y="48006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1" name="Straight Connector 120">
            <a:extLst>
              <a:ext uri="{FF2B5EF4-FFF2-40B4-BE49-F238E27FC236}">
                <a16:creationId xmlns:a16="http://schemas.microsoft.com/office/drawing/2014/main" id="{998D79BF-39D5-4BEF-ADBF-19565075E61D}"/>
              </a:ext>
            </a:extLst>
          </p:cNvPr>
          <p:cNvCxnSpPr/>
          <p:nvPr/>
        </p:nvCxnSpPr>
        <p:spPr>
          <a:xfrm>
            <a:off x="4295444" y="61860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2" name="Straight Connector 121">
            <a:extLst>
              <a:ext uri="{FF2B5EF4-FFF2-40B4-BE49-F238E27FC236}">
                <a16:creationId xmlns:a16="http://schemas.microsoft.com/office/drawing/2014/main" id="{1746EBED-046B-4FFD-907E-B5A7E81821F0}"/>
              </a:ext>
            </a:extLst>
          </p:cNvPr>
          <p:cNvCxnSpPr>
            <a:cxnSpLocks/>
          </p:cNvCxnSpPr>
          <p:nvPr/>
        </p:nvCxnSpPr>
        <p:spPr>
          <a:xfrm>
            <a:off x="6045556" y="48006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3" name="Straight Connector 122">
            <a:extLst>
              <a:ext uri="{FF2B5EF4-FFF2-40B4-BE49-F238E27FC236}">
                <a16:creationId xmlns:a16="http://schemas.microsoft.com/office/drawing/2014/main" id="{34CB0512-1C4E-4881-A8E9-CFE1D6D777D2}"/>
              </a:ext>
            </a:extLst>
          </p:cNvPr>
          <p:cNvCxnSpPr/>
          <p:nvPr/>
        </p:nvCxnSpPr>
        <p:spPr>
          <a:xfrm>
            <a:off x="5893156"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4" name="Straight Connector 123">
            <a:extLst>
              <a:ext uri="{FF2B5EF4-FFF2-40B4-BE49-F238E27FC236}">
                <a16:creationId xmlns:a16="http://schemas.microsoft.com/office/drawing/2014/main" id="{1822135C-A46E-4AA7-81F7-91F5C5022979}"/>
              </a:ext>
            </a:extLst>
          </p:cNvPr>
          <p:cNvCxnSpPr/>
          <p:nvPr/>
        </p:nvCxnSpPr>
        <p:spPr>
          <a:xfrm>
            <a:off x="5893156" y="6261111"/>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25" name="TextBox 124">
            <a:extLst>
              <a:ext uri="{FF2B5EF4-FFF2-40B4-BE49-F238E27FC236}">
                <a16:creationId xmlns:a16="http://schemas.microsoft.com/office/drawing/2014/main" id="{6B4770EE-992A-451E-9DFE-D20131F5B12D}"/>
              </a:ext>
            </a:extLst>
          </p:cNvPr>
          <p:cNvSpPr txBox="1"/>
          <p:nvPr/>
        </p:nvSpPr>
        <p:spPr>
          <a:xfrm>
            <a:off x="4278948" y="4875699"/>
            <a:ext cx="1726755" cy="1323439"/>
          </a:xfrm>
          <a:prstGeom prst="rect">
            <a:avLst/>
          </a:prstGeom>
          <a:noFill/>
        </p:spPr>
        <p:txBody>
          <a:bodyPr wrap="none" rtlCol="0">
            <a:spAutoFit/>
          </a:bodyPr>
          <a:lstStyle/>
          <a:p>
            <a:r>
              <a:rPr lang="en-US" sz="4000" dirty="0"/>
              <a:t>-10   10</a:t>
            </a:r>
          </a:p>
          <a:p>
            <a:r>
              <a:rPr lang="en-US" sz="4000" dirty="0"/>
              <a:t>20   -20</a:t>
            </a:r>
          </a:p>
        </p:txBody>
      </p:sp>
    </p:spTree>
    <p:extLst>
      <p:ext uri="{BB962C8B-B14F-4D97-AF65-F5344CB8AC3E}">
        <p14:creationId xmlns:p14="http://schemas.microsoft.com/office/powerpoint/2010/main" val="212475069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db</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978981"/>
            <a:ext cx="0" cy="7454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724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978981"/>
            <a:ext cx="0" cy="7723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724400"/>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520732" y="4016514"/>
            <a:ext cx="660868" cy="707886"/>
          </a:xfrm>
          <a:prstGeom prst="rect">
            <a:avLst/>
          </a:prstGeom>
          <a:noFill/>
        </p:spPr>
        <p:txBody>
          <a:bodyPr wrap="square" rtlCol="0">
            <a:spAutoFit/>
          </a:bodyPr>
          <a:lstStyle/>
          <a:p>
            <a:r>
              <a:rPr lang="en-US" sz="4000" dirty="0"/>
              <a:t> 1</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41032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40927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6249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41170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6388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41170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4016514"/>
            <a:ext cx="1322798" cy="707886"/>
          </a:xfrm>
          <a:prstGeom prst="rect">
            <a:avLst/>
          </a:prstGeom>
          <a:noFill/>
        </p:spPr>
        <p:txBody>
          <a:bodyPr wrap="none" rtlCol="0">
            <a:spAutoFit/>
          </a:bodyPr>
          <a:lstStyle/>
          <a:p>
            <a:r>
              <a:rPr lang="en-US" sz="4000" dirty="0"/>
              <a:t>1    -1</a:t>
            </a:r>
          </a:p>
        </p:txBody>
      </p:sp>
      <p:cxnSp>
        <p:nvCxnSpPr>
          <p:cNvPr id="71" name="Straight Connector 70">
            <a:extLst>
              <a:ext uri="{FF2B5EF4-FFF2-40B4-BE49-F238E27FC236}">
                <a16:creationId xmlns:a16="http://schemas.microsoft.com/office/drawing/2014/main" id="{8C07F94B-5D48-46A8-A748-8A805D579282}"/>
              </a:ext>
            </a:extLst>
          </p:cNvPr>
          <p:cNvCxnSpPr>
            <a:cxnSpLocks/>
          </p:cNvCxnSpPr>
          <p:nvPr/>
        </p:nvCxnSpPr>
        <p:spPr>
          <a:xfrm>
            <a:off x="4427806" y="53224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C3990DA2-A6CF-4528-836E-50653E524518}"/>
              </a:ext>
            </a:extLst>
          </p:cNvPr>
          <p:cNvCxnSpPr>
            <a:cxnSpLocks/>
          </p:cNvCxnSpPr>
          <p:nvPr/>
        </p:nvCxnSpPr>
        <p:spPr>
          <a:xfrm>
            <a:off x="4427806" y="53119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605BB7DA-334A-45CE-BD14-A104DCAD40D7}"/>
              </a:ext>
            </a:extLst>
          </p:cNvPr>
          <p:cNvCxnSpPr>
            <a:cxnSpLocks/>
          </p:cNvCxnSpPr>
          <p:nvPr/>
        </p:nvCxnSpPr>
        <p:spPr>
          <a:xfrm>
            <a:off x="4419600" y="58441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48A0918-772E-4BCF-8B71-D17D582EBE24}"/>
              </a:ext>
            </a:extLst>
          </p:cNvPr>
          <p:cNvCxnSpPr>
            <a:cxnSpLocks/>
          </p:cNvCxnSpPr>
          <p:nvPr/>
        </p:nvCxnSpPr>
        <p:spPr>
          <a:xfrm>
            <a:off x="5815877" y="53362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AFE7094-A196-40C2-A8B4-05C73E2E9DDB}"/>
              </a:ext>
            </a:extLst>
          </p:cNvPr>
          <p:cNvCxnSpPr>
            <a:cxnSpLocks/>
          </p:cNvCxnSpPr>
          <p:nvPr/>
        </p:nvCxnSpPr>
        <p:spPr>
          <a:xfrm flipH="1" flipV="1">
            <a:off x="5739677" y="58580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9722E01E-622C-4430-AE8D-23091DB6D6CD}"/>
              </a:ext>
            </a:extLst>
          </p:cNvPr>
          <p:cNvCxnSpPr/>
          <p:nvPr/>
        </p:nvCxnSpPr>
        <p:spPr>
          <a:xfrm flipH="1">
            <a:off x="5739677" y="53362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6E4F3425-DE35-4E9C-B8AD-21ECD10B9927}"/>
              </a:ext>
            </a:extLst>
          </p:cNvPr>
          <p:cNvSpPr txBox="1"/>
          <p:nvPr/>
        </p:nvSpPr>
        <p:spPr>
          <a:xfrm>
            <a:off x="4488614" y="5235714"/>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5301921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  Two to go.</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57394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Let’s get the remaining two</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6381481" y="3484602"/>
            <a:ext cx="1813702" cy="369332"/>
          </a:xfrm>
          <a:prstGeom prst="rect">
            <a:avLst/>
          </a:prstGeom>
          <a:noFill/>
        </p:spPr>
        <p:txBody>
          <a:bodyPr wrap="squar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a:cxnSpLocks/>
          </p:cNvCxnSpPr>
          <p:nvPr/>
        </p:nvCxnSpPr>
        <p:spPr>
          <a:xfrm flipH="1" flipV="1">
            <a:off x="5826035" y="3352800"/>
            <a:ext cx="535943" cy="2497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a:cxnSpLocks/>
          </p:cNvCxnSpPr>
          <p:nvPr/>
        </p:nvCxnSpPr>
        <p:spPr>
          <a:xfrm flipH="1">
            <a:off x="5737464" y="3713201"/>
            <a:ext cx="522266" cy="14073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343381" y="4550330"/>
            <a:ext cx="2435731" cy="369332"/>
          </a:xfrm>
          <a:prstGeom prst="rect">
            <a:avLst/>
          </a:prstGeom>
          <a:noFill/>
        </p:spPr>
        <p:txBody>
          <a:bodyPr wrap="none" rtlCol="0">
            <a:spAutoFit/>
          </a:bodyPr>
          <a:lstStyle/>
          <a:p>
            <a:r>
              <a:rPr lang="en-US" dirty="0">
                <a:solidFill>
                  <a:srgbClr val="FF0000"/>
                </a:solidFill>
              </a:rPr>
              <a:t>Now let’s try these two!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870397" y="4531280"/>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cxnSpLocks/>
            <a:stCxn id="44" idx="1"/>
          </p:cNvCxnSpPr>
          <p:nvPr/>
        </p:nvCxnSpPr>
        <p:spPr>
          <a:xfrm flipH="1">
            <a:off x="5562600" y="4734996"/>
            <a:ext cx="780781" cy="3016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2102250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To compute the derivatives we need, we have to walk back from the loss through the nodes nearest the loss.</a:t>
            </a:r>
          </a:p>
          <a:p>
            <a:endParaRPr lang="en-US" dirty="0"/>
          </a:p>
          <a:p>
            <a:pPr>
              <a:buNone/>
            </a:pPr>
            <a:r>
              <a:rPr lang="en-US" b="1" dirty="0"/>
              <a:t>Chain</a:t>
            </a:r>
            <a:r>
              <a:rPr lang="en-US" dirty="0"/>
              <a:t> for </a:t>
            </a:r>
            <a:r>
              <a:rPr lang="en-US" b="1" dirty="0"/>
              <a:t>d(loss)/d(W)</a:t>
            </a:r>
          </a:p>
          <a:p>
            <a:pPr>
              <a:buNone/>
            </a:pPr>
            <a:r>
              <a:rPr lang="en-US" b="1" dirty="0"/>
              <a:t>			= d(loss)/d(c) * </a:t>
            </a:r>
            <a:r>
              <a:rPr lang="en-US" b="1" dirty="0">
                <a:solidFill>
                  <a:srgbClr val="FF0000"/>
                </a:solidFill>
              </a:rPr>
              <a:t>d(c)/d(W)</a:t>
            </a:r>
            <a:endParaRPr lang="en-US" b="1" dirty="0"/>
          </a:p>
          <a:p>
            <a:pPr>
              <a:buNone/>
            </a:pPr>
            <a:r>
              <a:rPr lang="en-US" b="1" dirty="0"/>
              <a:t>	Intermediate computations from W to the loss</a:t>
            </a:r>
          </a:p>
          <a:p>
            <a:pPr>
              <a:buNone/>
            </a:pPr>
            <a:r>
              <a:rPr lang="en-US" b="1" dirty="0"/>
              <a:t>loss &lt;- log &lt;- </a:t>
            </a:r>
            <a:r>
              <a:rPr lang="en-US" b="1" dirty="0" err="1"/>
              <a:t>softmax</a:t>
            </a:r>
            <a:r>
              <a:rPr lang="en-US" b="1" dirty="0"/>
              <a:t> &lt;- c &lt;- </a:t>
            </a:r>
            <a:r>
              <a:rPr lang="en-US" b="1" dirty="0">
                <a:solidFill>
                  <a:srgbClr val="FF0000"/>
                </a:solidFill>
              </a:rPr>
              <a:t>h &lt;- a &lt;- W</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9277877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85000" lnSpcReduction="10000"/>
          </a:bodyPr>
          <a:lstStyle/>
          <a:p>
            <a:pPr>
              <a:buNone/>
            </a:pPr>
            <a:r>
              <a:rPr lang="en-US" b="1" dirty="0"/>
              <a:t>loss = -log(</a:t>
            </a:r>
            <a:r>
              <a:rPr lang="en-US" b="1" dirty="0" err="1"/>
              <a:t>softmax</a:t>
            </a:r>
            <a:r>
              <a:rPr lang="en-US" b="1" dirty="0"/>
              <a:t>(</a:t>
            </a:r>
            <a:r>
              <a:rPr lang="en-US" b="1" dirty="0">
                <a:solidFill>
                  <a:srgbClr val="00B050"/>
                </a:solidFill>
              </a:rPr>
              <a:t>c</a:t>
            </a:r>
            <a:r>
              <a:rPr lang="en-US" b="1" dirty="0"/>
              <a:t>))</a:t>
            </a:r>
          </a:p>
          <a:p>
            <a:pPr>
              <a:buNone/>
            </a:pPr>
            <a:r>
              <a:rPr lang="en-US" b="1" dirty="0"/>
              <a:t>where </a:t>
            </a:r>
            <a:r>
              <a:rPr lang="en-US" b="1" dirty="0">
                <a:solidFill>
                  <a:srgbClr val="00B050"/>
                </a:solidFill>
              </a:rPr>
              <a:t>c = </a:t>
            </a:r>
            <a:r>
              <a:rPr lang="en-US" b="1" dirty="0" err="1">
                <a:solidFill>
                  <a:srgbClr val="00B050"/>
                </a:solidFill>
              </a:rPr>
              <a:t>W’</a:t>
            </a:r>
            <a:r>
              <a:rPr lang="en-US" b="1" dirty="0" err="1">
                <a:solidFill>
                  <a:srgbClr val="FF0000"/>
                </a:solidFill>
              </a:rPr>
              <a:t>h</a:t>
            </a:r>
            <a:r>
              <a:rPr lang="en-US" b="1" dirty="0">
                <a:solidFill>
                  <a:srgbClr val="00B050"/>
                </a:solidFill>
              </a:rPr>
              <a:t> + b’</a:t>
            </a:r>
          </a:p>
          <a:p>
            <a:pPr>
              <a:buNone/>
            </a:pPr>
            <a:r>
              <a:rPr lang="en-US" b="1" dirty="0"/>
              <a:t>But </a:t>
            </a:r>
            <a:r>
              <a:rPr lang="en-US" b="1" dirty="0">
                <a:solidFill>
                  <a:srgbClr val="FF0000"/>
                </a:solidFill>
              </a:rPr>
              <a:t>h = </a:t>
            </a:r>
            <a:r>
              <a:rPr lang="en-US" b="1" dirty="0" err="1">
                <a:solidFill>
                  <a:srgbClr val="FF0000"/>
                </a:solidFill>
              </a:rPr>
              <a:t>relu</a:t>
            </a:r>
            <a:r>
              <a:rPr lang="en-US" b="1" dirty="0">
                <a:solidFill>
                  <a:srgbClr val="FF0000"/>
                </a:solidFill>
              </a:rPr>
              <a:t>(</a:t>
            </a:r>
            <a:r>
              <a:rPr lang="en-US" b="1" dirty="0">
                <a:solidFill>
                  <a:srgbClr val="00B0F0"/>
                </a:solidFill>
              </a:rPr>
              <a:t>a</a:t>
            </a:r>
            <a:r>
              <a:rPr lang="en-US" b="1" dirty="0">
                <a:solidFill>
                  <a:srgbClr val="FF0000"/>
                </a:solidFill>
              </a:rPr>
              <a:t>)</a:t>
            </a:r>
          </a:p>
          <a:p>
            <a:pPr>
              <a:buNone/>
            </a:pPr>
            <a:r>
              <a:rPr lang="en-US" b="1" dirty="0"/>
              <a:t>And </a:t>
            </a:r>
            <a:r>
              <a:rPr lang="en-US" b="1" dirty="0">
                <a:solidFill>
                  <a:srgbClr val="00B0F0"/>
                </a:solidFill>
              </a:rPr>
              <a:t>a = </a:t>
            </a:r>
            <a:r>
              <a:rPr lang="en-US" b="1" dirty="0" err="1">
                <a:solidFill>
                  <a:srgbClr val="00B0F0"/>
                </a:solidFill>
              </a:rPr>
              <a:t>Wx</a:t>
            </a:r>
            <a:r>
              <a:rPr lang="en-US" b="1" dirty="0">
                <a:solidFill>
                  <a:srgbClr val="00B0F0"/>
                </a:solidFill>
              </a:rPr>
              <a:t> + b</a:t>
            </a:r>
          </a:p>
          <a:p>
            <a:pPr>
              <a:buNone/>
            </a:pPr>
            <a:r>
              <a:rPr lang="en-US" b="1" dirty="0"/>
              <a:t>So</a:t>
            </a:r>
          </a:p>
          <a:p>
            <a:pPr>
              <a:buNone/>
            </a:pPr>
            <a:r>
              <a:rPr lang="en-US" b="1" dirty="0"/>
              <a:t>loss = -log(</a:t>
            </a:r>
          </a:p>
          <a:p>
            <a:pPr>
              <a:buNone/>
            </a:pPr>
            <a:r>
              <a:rPr lang="en-US" b="1" dirty="0"/>
              <a:t>	</a:t>
            </a:r>
            <a:r>
              <a:rPr lang="en-US" b="1" dirty="0" err="1"/>
              <a:t>softmax</a:t>
            </a:r>
            <a:r>
              <a:rPr lang="en-US" b="1" dirty="0"/>
              <a:t>(</a:t>
            </a:r>
            <a:r>
              <a:rPr lang="en-US" b="1" dirty="0">
                <a:solidFill>
                  <a:srgbClr val="00B050"/>
                </a:solidFill>
              </a:rPr>
              <a:t>W’ *</a:t>
            </a:r>
            <a:r>
              <a:rPr lang="en-US" b="1" dirty="0"/>
              <a:t> </a:t>
            </a:r>
            <a:r>
              <a:rPr lang="en-US" b="1" dirty="0" err="1">
                <a:solidFill>
                  <a:srgbClr val="FF0000"/>
                </a:solidFill>
              </a:rPr>
              <a:t>relu</a:t>
            </a:r>
            <a:r>
              <a:rPr lang="en-US" b="1" dirty="0">
                <a:solidFill>
                  <a:srgbClr val="FF0000"/>
                </a:solidFill>
              </a:rPr>
              <a:t>(</a:t>
            </a:r>
            <a:r>
              <a:rPr lang="en-US" b="1" dirty="0" err="1">
                <a:solidFill>
                  <a:srgbClr val="00B0F0"/>
                </a:solidFill>
              </a:rPr>
              <a:t>Wx</a:t>
            </a:r>
            <a:r>
              <a:rPr lang="en-US" b="1" dirty="0">
                <a:solidFill>
                  <a:srgbClr val="00B0F0"/>
                </a:solidFill>
              </a:rPr>
              <a:t> + b</a:t>
            </a:r>
            <a:r>
              <a:rPr lang="en-US" b="1" dirty="0">
                <a:solidFill>
                  <a:srgbClr val="FF0000"/>
                </a:solidFill>
              </a:rPr>
              <a:t>) </a:t>
            </a:r>
            <a:r>
              <a:rPr lang="en-US" b="1" dirty="0">
                <a:solidFill>
                  <a:srgbClr val="00B050"/>
                </a:solidFill>
              </a:rPr>
              <a:t>+ b’</a:t>
            </a:r>
            <a:r>
              <a:rPr lang="en-US" b="1" dirty="0"/>
              <a:t>))</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a:t>
            </a:r>
            <a:r>
              <a:rPr lang="en-US" b="1" dirty="0" err="1"/>
              <a:t>softmax</a:t>
            </a:r>
            <a:r>
              <a:rPr lang="en-US" b="1" dirty="0"/>
              <a:t> &lt;- </a:t>
            </a:r>
            <a:r>
              <a:rPr lang="en-US" b="1" dirty="0">
                <a:solidFill>
                  <a:srgbClr val="00B050"/>
                </a:solidFill>
              </a:rPr>
              <a:t>c</a:t>
            </a:r>
            <a:r>
              <a:rPr lang="en-US" b="1" dirty="0"/>
              <a:t> &lt;- </a:t>
            </a:r>
            <a:r>
              <a:rPr lang="en-US" b="1" dirty="0">
                <a:solidFill>
                  <a:srgbClr val="FF0000"/>
                </a:solidFill>
              </a:rPr>
              <a:t>h</a:t>
            </a:r>
            <a:r>
              <a:rPr lang="en-US" b="1" dirty="0"/>
              <a:t> &lt;- </a:t>
            </a:r>
            <a:r>
              <a:rPr lang="en-US" b="1" dirty="0">
                <a:solidFill>
                  <a:srgbClr val="00B0F0"/>
                </a:solidFill>
              </a:rPr>
              <a:t>a</a:t>
            </a:r>
            <a:r>
              <a:rPr lang="en-US" b="1" dirty="0"/>
              <a:t>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389458976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loss &lt;- log &lt;- </a:t>
            </a:r>
            <a:r>
              <a:rPr lang="en-US" b="1" dirty="0" err="1"/>
              <a:t>softmax</a:t>
            </a:r>
            <a:r>
              <a:rPr lang="en-US" b="1" dirty="0"/>
              <a:t> &lt;- c &lt;- </a:t>
            </a:r>
            <a:r>
              <a:rPr lang="en-US" b="1" dirty="0">
                <a:solidFill>
                  <a:srgbClr val="FF0000"/>
                </a:solidFill>
              </a:rPr>
              <a:t>h &lt;- a &lt;- W</a:t>
            </a:r>
          </a:p>
          <a:p>
            <a:pPr>
              <a:buNone/>
            </a:pPr>
            <a:endParaRPr lang="en-US" b="1" dirty="0">
              <a:solidFill>
                <a:srgbClr val="FF0000"/>
              </a:solidFill>
            </a:endParaRPr>
          </a:p>
          <a:p>
            <a:pPr>
              <a:buNone/>
            </a:pPr>
            <a:r>
              <a:rPr lang="en-US" b="1" dirty="0"/>
              <a:t>We’ve already computed the chain up to c</a:t>
            </a:r>
          </a:p>
          <a:p>
            <a:pPr>
              <a:buNone/>
            </a:pPr>
            <a:endParaRPr lang="en-US" b="1" dirty="0"/>
          </a:p>
          <a:p>
            <a:pPr>
              <a:buNone/>
            </a:pPr>
            <a:r>
              <a:rPr lang="en-US" b="1" dirty="0"/>
              <a:t>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a:p>
            <a:pPr>
              <a:buNone/>
            </a:pPr>
            <a:endParaRPr lang="en-US" b="1" dirty="0"/>
          </a:p>
          <a:p>
            <a:pPr>
              <a:buNone/>
            </a:pPr>
            <a:r>
              <a:rPr lang="en-US" b="1" dirty="0"/>
              <a:t>Let’s proceed from there by getting d(loss)/dh</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85538714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d(loss)/d(h)</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a:t>
            </a:r>
          </a:p>
          <a:p>
            <a:pPr>
              <a:buNone/>
            </a:pPr>
            <a:r>
              <a:rPr lang="en-US" b="1" dirty="0"/>
              <a:t>				d(c)/d(h)</a:t>
            </a:r>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42046861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68718" cy="5410200"/>
          </a:xfrm>
        </p:spPr>
        <p:txBody>
          <a:bodyPr>
            <a:normAutofit/>
          </a:bodyPr>
          <a:lstStyle/>
          <a:p>
            <a:pPr>
              <a:buNone/>
            </a:pPr>
            <a:r>
              <a:rPr lang="en-US" b="1" dirty="0"/>
              <a:t>Chain rule:</a:t>
            </a:r>
          </a:p>
          <a:p>
            <a:pPr>
              <a:buNone/>
            </a:pPr>
            <a:r>
              <a:rPr lang="en-US" b="1" dirty="0"/>
              <a:t>d(loss)/da</a:t>
            </a:r>
          </a:p>
          <a:p>
            <a:pPr>
              <a:buNone/>
            </a:pPr>
            <a:r>
              <a:rPr lang="en-US" b="1" dirty="0"/>
              <a:t>=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solidFill>
                  <a:srgbClr val="FF0000"/>
                </a:solidFill>
              </a:rPr>
              <a:t> </a:t>
            </a:r>
            <a:r>
              <a:rPr lang="en-US" b="1" dirty="0"/>
              <a:t>*</a:t>
            </a:r>
          </a:p>
          <a:p>
            <a:pPr>
              <a:buNone/>
            </a:pPr>
            <a:r>
              <a:rPr lang="en-US" b="1" dirty="0"/>
              <a:t>   d(c)/d(h) * d(h)/d(a)</a:t>
            </a:r>
          </a:p>
          <a:p>
            <a:pPr>
              <a:buNone/>
            </a:pPr>
            <a:endParaRPr lang="en-US" b="1" i="1" dirty="0"/>
          </a:p>
          <a:p>
            <a:pPr>
              <a:buNone/>
            </a:pPr>
            <a:r>
              <a:rPr lang="en-US" b="1" i="1" dirty="0"/>
              <a:t>but h = </a:t>
            </a:r>
            <a:r>
              <a:rPr lang="en-US" b="1" i="1" dirty="0" err="1"/>
              <a:t>relu</a:t>
            </a:r>
            <a:r>
              <a:rPr lang="en-US" b="1" i="1" dirty="0"/>
              <a:t>(a), so dh/da = </a:t>
            </a:r>
            <a:r>
              <a:rPr lang="en-US" b="1" dirty="0"/>
              <a:t>1</a:t>
            </a:r>
            <a:r>
              <a:rPr lang="en-US" b="1" baseline="-25000" dirty="0"/>
              <a:t>a&gt;0</a:t>
            </a:r>
            <a:endParaRPr lang="en-US" b="1" i="1" dirty="0"/>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79108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This is how the same system of linear equations looks in matric form.  Convince yourself that this is the same equation as on the previous page.</a:t>
            </a:r>
          </a:p>
          <a:p>
            <a:r>
              <a:rPr lang="en-US" dirty="0"/>
              <a:t>So, c1 is equal to f1 * W11 + f2 * W12</a:t>
            </a:r>
          </a:p>
          <a:p>
            <a:r>
              <a:rPr lang="en-US" dirty="0"/>
              <a:t>That’s the same equation as before, right?</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83592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dW</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dW</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x</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7158689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db</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db</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697429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	Now we have all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813702" cy="369332"/>
          </a:xfrm>
          <a:prstGeom prst="rect">
            <a:avLst/>
          </a:prstGeom>
          <a:noFill/>
        </p:spPr>
        <p:txBody>
          <a:bodyPr wrap="non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187985" y="5613916"/>
            <a:ext cx="2178545" cy="369332"/>
          </a:xfrm>
          <a:prstGeom prst="rect">
            <a:avLst/>
          </a:prstGeom>
          <a:noFill/>
        </p:spPr>
        <p:txBody>
          <a:bodyPr wrap="none" rtlCol="0">
            <a:spAutoFit/>
          </a:bodyPr>
          <a:lstStyle/>
          <a:p>
            <a:r>
              <a:rPr lang="en-US" dirty="0">
                <a:solidFill>
                  <a:srgbClr val="FF0000"/>
                </a:solidFill>
              </a:rPr>
              <a:t>These were easy too!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715001" y="5594866"/>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stCxn id="44" idx="1"/>
          </p:cNvCxnSpPr>
          <p:nvPr/>
        </p:nvCxnSpPr>
        <p:spPr>
          <a:xfrm flipH="1">
            <a:off x="5562601" y="5798582"/>
            <a:ext cx="625384" cy="4058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6144283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10000"/>
          </a:bodyPr>
          <a:lstStyle/>
          <a:p>
            <a:pPr>
              <a:buNone/>
            </a:pPr>
            <a:r>
              <a:rPr lang="en-US" b="1" dirty="0"/>
              <a:t>We’ve seen how deep learning classifiers work.</a:t>
            </a:r>
          </a:p>
          <a:p>
            <a:pPr>
              <a:buNone/>
            </a:pPr>
            <a:r>
              <a:rPr lang="en-US" b="1" dirty="0"/>
              <a:t>Their inputs &amp; outputs are real numbers.</a:t>
            </a:r>
          </a:p>
          <a:p>
            <a:pPr>
              <a:buNone/>
            </a:pPr>
            <a:endParaRPr lang="en-US" b="1" dirty="0"/>
          </a:p>
          <a:p>
            <a:pPr>
              <a:buNone/>
            </a:pPr>
            <a:r>
              <a:rPr lang="en-US" b="1" dirty="0"/>
              <a:t>We’ve encoded documents as real numbers.</a:t>
            </a:r>
          </a:p>
          <a:p>
            <a:pPr>
              <a:buNone/>
            </a:pPr>
            <a:endParaRPr lang="en-US" b="1" dirty="0">
              <a:solidFill>
                <a:srgbClr val="FF0000"/>
              </a:solidFill>
            </a:endParaRPr>
          </a:p>
          <a:p>
            <a:pPr>
              <a:buNone/>
            </a:pPr>
            <a:endParaRPr lang="en-US" b="1" dirty="0"/>
          </a:p>
          <a:p>
            <a:pPr>
              <a:buNone/>
            </a:pPr>
            <a:endParaRPr lang="en-US" b="1" dirty="0"/>
          </a:p>
          <a:p>
            <a:pPr>
              <a:buNone/>
            </a:pPr>
            <a:endParaRPr lang="en-US" b="1" dirty="0"/>
          </a:p>
          <a:p>
            <a:pPr>
              <a:buNone/>
            </a:pPr>
            <a:endParaRPr lang="en-US" b="1" dirty="0"/>
          </a:p>
          <a:p>
            <a:pPr>
              <a:buNone/>
            </a:pPr>
            <a:r>
              <a:rPr lang="en-US" b="1" dirty="0">
                <a:solidFill>
                  <a:srgbClr val="FF0000"/>
                </a:solidFill>
              </a:rPr>
              <a:t>Can we do something like this with images?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
        <p:nvSpPr>
          <p:cNvPr id="4" name="TextBox 3">
            <a:extLst>
              <a:ext uri="{FF2B5EF4-FFF2-40B4-BE49-F238E27FC236}">
                <a16:creationId xmlns:a16="http://schemas.microsoft.com/office/drawing/2014/main" id="{A92DAD50-345C-4FEA-8400-0BEA8C848759}"/>
              </a:ext>
            </a:extLst>
          </p:cNvPr>
          <p:cNvSpPr txBox="1"/>
          <p:nvPr/>
        </p:nvSpPr>
        <p:spPr>
          <a:xfrm>
            <a:off x="395287" y="3358258"/>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6" name="Content Placeholder 3">
            <a:extLst>
              <a:ext uri="{FF2B5EF4-FFF2-40B4-BE49-F238E27FC236}">
                <a16:creationId xmlns:a16="http://schemas.microsoft.com/office/drawing/2014/main" id="{FE6DD6E2-BB06-417F-9298-B98FB1B66DBB}"/>
              </a:ext>
            </a:extLst>
          </p:cNvPr>
          <p:cNvSpPr txBox="1">
            <a:spLocks/>
          </p:cNvSpPr>
          <p:nvPr/>
        </p:nvSpPr>
        <p:spPr>
          <a:xfrm>
            <a:off x="989502" y="45720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02602127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85000" lnSpcReduction="10000"/>
          </a:bodyPr>
          <a:lstStyle/>
          <a:p>
            <a:pPr>
              <a:buNone/>
            </a:pPr>
            <a:r>
              <a:rPr lang="en-US" b="1" dirty="0"/>
              <a:t>Let’s start with the MNIST dataset.</a:t>
            </a:r>
          </a:p>
          <a:p>
            <a:pPr>
              <a:buNone/>
            </a:pPr>
            <a:r>
              <a:rPr lang="en-US" b="1" dirty="0"/>
              <a:t>It contains 70,000 images of handwritten digits.</a:t>
            </a:r>
          </a:p>
          <a:p>
            <a:pPr>
              <a:buNone/>
            </a:pPr>
            <a:r>
              <a:rPr lang="en-US" b="1" dirty="0"/>
              <a:t>Each of these 70,000 images is a digit (0 to 9).</a:t>
            </a:r>
          </a:p>
          <a:p>
            <a:pPr>
              <a:buNone/>
            </a:pPr>
            <a:r>
              <a:rPr lang="en-US" b="1" dirty="0"/>
              <a:t>Each image is labelled as 0,1,2 …,9.</a:t>
            </a:r>
          </a:p>
          <a:p>
            <a:pPr>
              <a:buNone/>
            </a:pPr>
            <a:r>
              <a:rPr lang="en-US" b="1" dirty="0">
                <a:solidFill>
                  <a:srgbClr val="FF0000"/>
                </a:solidFill>
              </a:rPr>
              <a:t>This is a classification problem (deciding between a finite set of choices, labelling with a finite set of labels, etc.)</a:t>
            </a:r>
          </a:p>
          <a:p>
            <a:pPr>
              <a:buNone/>
            </a:pPr>
            <a:endParaRPr lang="en-US" b="1" dirty="0"/>
          </a:p>
          <a:p>
            <a:pPr>
              <a:buNone/>
            </a:pPr>
            <a:r>
              <a:rPr lang="en-US" b="1" dirty="0"/>
              <a:t>What are the features?</a:t>
            </a:r>
          </a:p>
          <a:p>
            <a:pPr>
              <a:buNone/>
            </a:pPr>
            <a:r>
              <a:rPr lang="en-US" b="1" dirty="0"/>
              <a:t>Each image is a greyscale </a:t>
            </a:r>
            <a:r>
              <a:rPr lang="en-US" dirty="0"/>
              <a:t>28 x 28 image (8-bits per pixel).</a:t>
            </a:r>
            <a:endParaRPr lang="en-US" b="1" dirty="0"/>
          </a:p>
          <a:p>
            <a:pPr>
              <a:buNone/>
            </a:pPr>
            <a:r>
              <a:rPr lang="en-US" b="1" dirty="0"/>
              <a:t>So one could just read the pixels out into a vector of integers of length 784 and use them as the input.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Tree>
    <p:extLst>
      <p:ext uri="{BB962C8B-B14F-4D97-AF65-F5344CB8AC3E}">
        <p14:creationId xmlns:p14="http://schemas.microsoft.com/office/powerpoint/2010/main" val="142575106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62979"/>
          </a:xfrm>
          <a:prstGeom prst="rect">
            <a:avLst/>
          </a:prstGeom>
          <a:noFill/>
        </p:spPr>
        <p:txBody>
          <a:bodyPr wrap="square" rtlCol="0">
            <a:spAutoFit/>
          </a:bodyPr>
          <a:lstStyle/>
          <a:p>
            <a:pPr>
              <a:buNone/>
            </a:pPr>
            <a:r>
              <a:rPr lang="en-US" sz="2800" dirty="0"/>
              <a:t>Use deep learning for image classification …</a:t>
            </a:r>
          </a:p>
          <a:p>
            <a:pPr>
              <a:buNone/>
            </a:pPr>
            <a:endParaRPr lang="en-US" sz="2800" dirty="0"/>
          </a:p>
          <a:p>
            <a:pPr>
              <a:buNone/>
            </a:pPr>
            <a:endParaRPr lang="en-US" sz="2800" dirty="0"/>
          </a:p>
          <a:p>
            <a:pPr>
              <a:buNone/>
            </a:pPr>
            <a:r>
              <a:rPr lang="en-US" sz="2800" dirty="0"/>
              <a:t>The MNIST dataset &gt;&gt;</a:t>
            </a:r>
          </a:p>
          <a:p>
            <a:pPr>
              <a:buNone/>
            </a:pPr>
            <a:endParaRPr lang="en-US" sz="2800" dirty="0"/>
          </a:p>
          <a:p>
            <a:pPr>
              <a:buNone/>
            </a:pPr>
            <a:endParaRPr lang="en-US" sz="2800" dirty="0"/>
          </a:p>
          <a:p>
            <a:pPr>
              <a:buNone/>
            </a:pPr>
            <a:r>
              <a:rPr lang="en-US" sz="2800" dirty="0"/>
              <a:t>Inputs:</a:t>
            </a:r>
          </a:p>
          <a:p>
            <a:pPr>
              <a:buNone/>
            </a:pPr>
            <a:endParaRPr lang="en-US" sz="2800" dirty="0"/>
          </a:p>
          <a:p>
            <a:pPr>
              <a:buNone/>
            </a:pPr>
            <a:endParaRPr lang="en-US" sz="2800" dirty="0"/>
          </a:p>
          <a:p>
            <a:pPr>
              <a:buNone/>
            </a:pPr>
            <a:endParaRPr lang="en-US" sz="2800" dirty="0"/>
          </a:p>
          <a:p>
            <a:pPr>
              <a:buNone/>
            </a:pPr>
            <a:r>
              <a:rPr lang="en-US" sz="2800" dirty="0"/>
              <a:t>Outputs:      </a:t>
            </a:r>
            <a:r>
              <a:rPr lang="en-US" sz="2800" b="1" dirty="0"/>
              <a:t>5                 0                4                   1</a:t>
            </a:r>
          </a:p>
          <a:p>
            <a:pPr>
              <a:buNone/>
            </a:pPr>
            <a:endParaRPr lang="en-US" sz="2800" b="1"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3276600"/>
            <a:ext cx="6057900" cy="1514475"/>
          </a:xfrm>
          <a:prstGeom prst="rect">
            <a:avLst/>
          </a:prstGeom>
        </p:spPr>
      </p:pic>
      <p:cxnSp>
        <p:nvCxnSpPr>
          <p:cNvPr id="5" name="Straight Arrow Connector 4">
            <a:extLst>
              <a:ext uri="{FF2B5EF4-FFF2-40B4-BE49-F238E27FC236}">
                <a16:creationId xmlns:a16="http://schemas.microsoft.com/office/drawing/2014/main" id="{E9DF5FA4-218C-4AC7-83CF-AC0E1A85D3FC}"/>
              </a:ext>
            </a:extLst>
          </p:cNvPr>
          <p:cNvCxnSpPr/>
          <p:nvPr/>
        </p:nvCxnSpPr>
        <p:spPr>
          <a:xfrm flipH="1">
            <a:off x="7010400" y="2362200"/>
            <a:ext cx="9144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Straight Arrow Connector 7">
            <a:extLst>
              <a:ext uri="{FF2B5EF4-FFF2-40B4-BE49-F238E27FC236}">
                <a16:creationId xmlns:a16="http://schemas.microsoft.com/office/drawing/2014/main" id="{4F3AFE41-D4BA-41C4-A789-44DE05334F6D}"/>
              </a:ext>
            </a:extLst>
          </p:cNvPr>
          <p:cNvCxnSpPr>
            <a:cxnSpLocks/>
          </p:cNvCxnSpPr>
          <p:nvPr/>
        </p:nvCxnSpPr>
        <p:spPr>
          <a:xfrm flipH="1">
            <a:off x="5257800" y="2362200"/>
            <a:ext cx="26670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id="{C46E11AE-079D-4E73-9272-54E6E872976E}"/>
              </a:ext>
            </a:extLst>
          </p:cNvPr>
          <p:cNvCxnSpPr>
            <a:cxnSpLocks/>
          </p:cNvCxnSpPr>
          <p:nvPr/>
        </p:nvCxnSpPr>
        <p:spPr>
          <a:xfrm flipH="1">
            <a:off x="3886200" y="2362200"/>
            <a:ext cx="40386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0CCEAE25-1E59-46C8-917F-E21FDDA1EE1D}"/>
              </a:ext>
            </a:extLst>
          </p:cNvPr>
          <p:cNvCxnSpPr>
            <a:cxnSpLocks/>
          </p:cNvCxnSpPr>
          <p:nvPr/>
        </p:nvCxnSpPr>
        <p:spPr>
          <a:xfrm flipH="1">
            <a:off x="2133600" y="2362200"/>
            <a:ext cx="57912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 name="TextBox 13">
            <a:extLst>
              <a:ext uri="{FF2B5EF4-FFF2-40B4-BE49-F238E27FC236}">
                <a16:creationId xmlns:a16="http://schemas.microsoft.com/office/drawing/2014/main" id="{2DFEF395-F76A-42B3-93A5-5510522451B1}"/>
              </a:ext>
            </a:extLst>
          </p:cNvPr>
          <p:cNvSpPr txBox="1"/>
          <p:nvPr/>
        </p:nvSpPr>
        <p:spPr>
          <a:xfrm>
            <a:off x="7162800" y="1981200"/>
            <a:ext cx="1570943" cy="1200329"/>
          </a:xfrm>
          <a:prstGeom prst="rect">
            <a:avLst/>
          </a:prstGeom>
          <a:noFill/>
        </p:spPr>
        <p:txBody>
          <a:bodyPr wrap="none" rtlCol="0">
            <a:spAutoFit/>
          </a:bodyPr>
          <a:lstStyle/>
          <a:p>
            <a:r>
              <a:rPr lang="en-US" dirty="0"/>
              <a:t>28 x 28 images</a:t>
            </a:r>
          </a:p>
          <a:p>
            <a:endParaRPr lang="en-US" dirty="0"/>
          </a:p>
          <a:p>
            <a:r>
              <a:rPr lang="en-US" dirty="0"/>
              <a:t>         greyscale</a:t>
            </a:r>
          </a:p>
          <a:p>
            <a:r>
              <a:rPr lang="en-US" dirty="0"/>
              <a:t>              (8-bit)</a:t>
            </a:r>
            <a:endParaRPr lang="en-IN" dirty="0"/>
          </a:p>
        </p:txBody>
      </p:sp>
      <p:sp>
        <p:nvSpPr>
          <p:cNvPr id="2" name="TextBox 1">
            <a:extLst>
              <a:ext uri="{FF2B5EF4-FFF2-40B4-BE49-F238E27FC236}">
                <a16:creationId xmlns:a16="http://schemas.microsoft.com/office/drawing/2014/main" id="{2B65AE96-D217-494E-9F30-685B6A35B8CC}"/>
              </a:ext>
            </a:extLst>
          </p:cNvPr>
          <p:cNvSpPr txBox="1"/>
          <p:nvPr/>
        </p:nvSpPr>
        <p:spPr>
          <a:xfrm>
            <a:off x="977134" y="4905196"/>
            <a:ext cx="5818131" cy="369332"/>
          </a:xfrm>
          <a:prstGeom prst="rect">
            <a:avLst/>
          </a:prstGeom>
          <a:noFill/>
        </p:spPr>
        <p:txBody>
          <a:bodyPr wrap="none" rtlCol="0">
            <a:spAutoFit/>
          </a:bodyPr>
          <a:lstStyle/>
          <a:p>
            <a:r>
              <a:rPr lang="en-US" dirty="0">
                <a:solidFill>
                  <a:srgbClr val="0070C0"/>
                </a:solidFill>
              </a:rPr>
              <a:t>The input to an image classification task is the image’s pixels</a:t>
            </a:r>
            <a:endParaRPr lang="en-IN" dirty="0">
              <a:solidFill>
                <a:srgbClr val="0070C0"/>
              </a:solidFill>
            </a:endParaRPr>
          </a:p>
        </p:txBody>
      </p:sp>
      <p:sp>
        <p:nvSpPr>
          <p:cNvPr id="11" name="TextBox 10">
            <a:extLst>
              <a:ext uri="{FF2B5EF4-FFF2-40B4-BE49-F238E27FC236}">
                <a16:creationId xmlns:a16="http://schemas.microsoft.com/office/drawing/2014/main" id="{B8DAAA5B-ED8D-467F-A0C1-55F30AA46528}"/>
              </a:ext>
            </a:extLst>
          </p:cNvPr>
          <p:cNvSpPr txBox="1"/>
          <p:nvPr/>
        </p:nvSpPr>
        <p:spPr>
          <a:xfrm>
            <a:off x="990600" y="6019800"/>
            <a:ext cx="7888313" cy="369332"/>
          </a:xfrm>
          <a:prstGeom prst="rect">
            <a:avLst/>
          </a:prstGeom>
          <a:noFill/>
        </p:spPr>
        <p:txBody>
          <a:bodyPr wrap="none" rtlCol="0">
            <a:spAutoFit/>
          </a:bodyPr>
          <a:lstStyle/>
          <a:p>
            <a:r>
              <a:rPr lang="en-US" dirty="0">
                <a:solidFill>
                  <a:srgbClr val="0070C0"/>
                </a:solidFill>
              </a:rPr>
              <a:t>The output of the MNIST image classification task is the digit (there are 10 classes)</a:t>
            </a:r>
            <a:endParaRPr lang="en-IN" dirty="0">
              <a:solidFill>
                <a:srgbClr val="0070C0"/>
              </a:solidFill>
            </a:endParaRPr>
          </a:p>
        </p:txBody>
      </p:sp>
    </p:spTree>
    <p:extLst>
      <p:ext uri="{BB962C8B-B14F-4D97-AF65-F5344CB8AC3E}">
        <p14:creationId xmlns:p14="http://schemas.microsoft.com/office/powerpoint/2010/main" val="407480415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1815882"/>
          </a:xfrm>
          <a:prstGeom prst="rect">
            <a:avLst/>
          </a:prstGeom>
          <a:noFill/>
        </p:spPr>
        <p:txBody>
          <a:bodyPr wrap="square" rtlCol="0">
            <a:spAutoFit/>
          </a:bodyPr>
          <a:lstStyle/>
          <a:p>
            <a:pPr>
              <a:buNone/>
            </a:pPr>
            <a:r>
              <a:rPr lang="en-US" sz="2800" dirty="0"/>
              <a:t>Each image is represented by a 2D grid of pixels (a matrix of integers) for greyscale images (and 3 or 4 matrices for </a:t>
            </a:r>
            <a:r>
              <a:rPr lang="en-US" sz="2800" dirty="0" err="1"/>
              <a:t>colour</a:t>
            </a:r>
            <a:r>
              <a:rPr lang="en-US" sz="2800" dirty="0"/>
              <a:t>).</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49" y="2043113"/>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828800" y="3781336"/>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276600" y="3781336"/>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876800" y="3810000"/>
            <a:ext cx="1005403" cy="1477328"/>
          </a:xfrm>
          <a:prstGeom prst="rect">
            <a:avLst/>
          </a:prstGeom>
          <a:noFill/>
        </p:spPr>
        <p:txBody>
          <a:bodyPr wrap="none" rtlCol="0">
            <a:spAutoFit/>
          </a:bodyPr>
          <a:lstStyle/>
          <a:p>
            <a:r>
              <a:rPr lang="en-US" dirty="0"/>
              <a:t>0 0 0 3 0</a:t>
            </a:r>
          </a:p>
          <a:p>
            <a:r>
              <a:rPr lang="en-US" dirty="0"/>
              <a:t>3 0 0 2 0</a:t>
            </a:r>
          </a:p>
          <a:p>
            <a:r>
              <a:rPr lang="en-US" dirty="0"/>
              <a:t>3 2 3 3 0</a:t>
            </a:r>
          </a:p>
          <a:p>
            <a:r>
              <a:rPr lang="en-US" dirty="0"/>
              <a:t>0 0 0 3 0</a:t>
            </a:r>
          </a:p>
          <a:p>
            <a:r>
              <a:rPr lang="en-US" dirty="0"/>
              <a:t>0 0 0 3 0</a:t>
            </a:r>
            <a:endParaRPr lang="en-IN" dirty="0"/>
          </a:p>
        </p:txBody>
      </p:sp>
      <p:sp>
        <p:nvSpPr>
          <p:cNvPr id="15" name="TextBox 14">
            <a:extLst>
              <a:ext uri="{FF2B5EF4-FFF2-40B4-BE49-F238E27FC236}">
                <a16:creationId xmlns:a16="http://schemas.microsoft.com/office/drawing/2014/main" id="{3CCB29BE-A818-4629-AB7E-E3B71011564E}"/>
              </a:ext>
            </a:extLst>
          </p:cNvPr>
          <p:cNvSpPr txBox="1"/>
          <p:nvPr/>
        </p:nvSpPr>
        <p:spPr>
          <a:xfrm>
            <a:off x="6385997" y="3810000"/>
            <a:ext cx="981359" cy="1477328"/>
          </a:xfrm>
          <a:prstGeom prst="rect">
            <a:avLst/>
          </a:prstGeom>
          <a:noFill/>
        </p:spPr>
        <p:txBody>
          <a:bodyPr wrap="none" rtlCol="0">
            <a:spAutoFit/>
          </a:bodyPr>
          <a:lstStyle/>
          <a:p>
            <a:r>
              <a:rPr lang="en-US" dirty="0"/>
              <a:t>0 0 0 0 0</a:t>
            </a:r>
          </a:p>
          <a:p>
            <a:r>
              <a:rPr lang="en-US" dirty="0"/>
              <a:t>0 0 0 2 0</a:t>
            </a:r>
          </a:p>
          <a:p>
            <a:r>
              <a:rPr lang="en-US" dirty="0"/>
              <a:t>0 0 3 0 0</a:t>
            </a:r>
          </a:p>
          <a:p>
            <a:r>
              <a:rPr lang="en-US" dirty="0"/>
              <a:t>0 2 0 0 0</a:t>
            </a:r>
          </a:p>
          <a:p>
            <a:r>
              <a:rPr lang="en-US" dirty="0"/>
              <a:t>0 0 0 0 0</a:t>
            </a:r>
            <a:endParaRPr lang="en-IN" dirty="0"/>
          </a:p>
        </p:txBody>
      </p:sp>
    </p:spTree>
    <p:extLst>
      <p:ext uri="{BB962C8B-B14F-4D97-AF65-F5344CB8AC3E}">
        <p14:creationId xmlns:p14="http://schemas.microsoft.com/office/powerpoint/2010/main" val="386915374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954107"/>
          </a:xfrm>
          <a:prstGeom prst="rect">
            <a:avLst/>
          </a:prstGeom>
          <a:noFill/>
        </p:spPr>
        <p:txBody>
          <a:bodyPr wrap="square" rtlCol="0">
            <a:spAutoFit/>
          </a:bodyPr>
          <a:lstStyle/>
          <a:p>
            <a:pPr>
              <a:buNone/>
            </a:pPr>
            <a:r>
              <a:rPr lang="en-US" sz="2800" dirty="0"/>
              <a:t>Traditionally you would flatten these numbers out …</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76400"/>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581898" y="3290887"/>
            <a:ext cx="4717958" cy="369332"/>
          </a:xfrm>
          <a:prstGeom prst="rect">
            <a:avLst/>
          </a:prstGeom>
          <a:noFill/>
        </p:spPr>
        <p:txBody>
          <a:bodyPr wrap="none" rtlCol="0">
            <a:spAutoFit/>
          </a:bodyPr>
          <a:lstStyle/>
          <a:p>
            <a:r>
              <a:rPr lang="en-US" dirty="0"/>
              <a:t>5 = 0 3 2 3 1 0 2 0 0 0 0 0 1 2 0 0 0 3 0 0 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067051" y="4148435"/>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551406" y="4143583"/>
            <a:ext cx="1005403" cy="1477328"/>
          </a:xfrm>
          <a:prstGeom prst="rect">
            <a:avLst/>
          </a:prstGeom>
          <a:noFill/>
        </p:spPr>
        <p:txBody>
          <a:bodyPr wrap="none" rtlCol="0">
            <a:spAutoFit/>
          </a:bodyPr>
          <a:lstStyle/>
          <a:p>
            <a:r>
              <a:rPr lang="en-US" dirty="0">
                <a:solidFill>
                  <a:schemeClr val="bg1">
                    <a:lumMod val="65000"/>
                  </a:schemeClr>
                </a:solidFill>
              </a:rPr>
              <a:t>0 0 0 3 0</a:t>
            </a:r>
          </a:p>
          <a:p>
            <a:r>
              <a:rPr lang="en-US" dirty="0">
                <a:solidFill>
                  <a:schemeClr val="bg1">
                    <a:lumMod val="65000"/>
                  </a:schemeClr>
                </a:solidFill>
              </a:rPr>
              <a:t>3 0 0 2 0</a:t>
            </a:r>
          </a:p>
          <a:p>
            <a:r>
              <a:rPr lang="en-US" dirty="0">
                <a:solidFill>
                  <a:schemeClr val="bg1">
                    <a:lumMod val="65000"/>
                  </a:schemeClr>
                </a:solidFill>
              </a:rPr>
              <a:t>3 2 3 3 0</a:t>
            </a:r>
          </a:p>
          <a:p>
            <a:r>
              <a:rPr lang="en-US" dirty="0">
                <a:solidFill>
                  <a:schemeClr val="bg1">
                    <a:lumMod val="65000"/>
                  </a:schemeClr>
                </a:solidFill>
              </a:rPr>
              <a:t>0 0 0 3 0</a:t>
            </a:r>
          </a:p>
          <a:p>
            <a:r>
              <a:rPr lang="en-US" dirty="0">
                <a:solidFill>
                  <a:schemeClr val="bg1">
                    <a:lumMod val="65000"/>
                  </a:schemeClr>
                </a:solidFill>
              </a:rPr>
              <a:t>0 0 0 3 0</a:t>
            </a:r>
            <a:endParaRPr lang="en-IN" dirty="0">
              <a:solidFill>
                <a:schemeClr val="bg1">
                  <a:lumMod val="65000"/>
                </a:schemeClr>
              </a:solidFill>
            </a:endParaRPr>
          </a:p>
        </p:txBody>
      </p:sp>
      <p:sp>
        <p:nvSpPr>
          <p:cNvPr id="15" name="TextBox 14">
            <a:extLst>
              <a:ext uri="{FF2B5EF4-FFF2-40B4-BE49-F238E27FC236}">
                <a16:creationId xmlns:a16="http://schemas.microsoft.com/office/drawing/2014/main" id="{3CCB29BE-A818-4629-AB7E-E3B71011564E}"/>
              </a:ext>
            </a:extLst>
          </p:cNvPr>
          <p:cNvSpPr txBox="1"/>
          <p:nvPr/>
        </p:nvSpPr>
        <p:spPr>
          <a:xfrm>
            <a:off x="6267451" y="4143583"/>
            <a:ext cx="981359" cy="1477328"/>
          </a:xfrm>
          <a:prstGeom prst="rect">
            <a:avLst/>
          </a:prstGeom>
          <a:noFill/>
        </p:spPr>
        <p:txBody>
          <a:bodyPr wrap="none" rtlCol="0">
            <a:spAutoFit/>
          </a:bodyPr>
          <a:lstStyle/>
          <a:p>
            <a:r>
              <a:rPr lang="en-US" dirty="0">
                <a:solidFill>
                  <a:schemeClr val="bg1">
                    <a:lumMod val="65000"/>
                  </a:schemeClr>
                </a:solidFill>
              </a:rPr>
              <a:t>0 0 0 0 0</a:t>
            </a:r>
          </a:p>
          <a:p>
            <a:r>
              <a:rPr lang="en-US" dirty="0">
                <a:solidFill>
                  <a:schemeClr val="bg1">
                    <a:lumMod val="65000"/>
                  </a:schemeClr>
                </a:solidFill>
              </a:rPr>
              <a:t>0 0 0 2 0</a:t>
            </a:r>
          </a:p>
          <a:p>
            <a:r>
              <a:rPr lang="en-US" dirty="0">
                <a:solidFill>
                  <a:schemeClr val="bg1">
                    <a:lumMod val="65000"/>
                  </a:schemeClr>
                </a:solidFill>
              </a:rPr>
              <a:t>0 0 3 0 0</a:t>
            </a:r>
          </a:p>
          <a:p>
            <a:r>
              <a:rPr lang="en-US" dirty="0">
                <a:solidFill>
                  <a:schemeClr val="bg1">
                    <a:lumMod val="65000"/>
                  </a:schemeClr>
                </a:solidFill>
              </a:rPr>
              <a:t>0 2 0 0 0</a:t>
            </a:r>
          </a:p>
          <a:p>
            <a:r>
              <a:rPr lang="en-US" dirty="0">
                <a:solidFill>
                  <a:schemeClr val="bg1">
                    <a:lumMod val="65000"/>
                  </a:schemeClr>
                </a:solidFill>
              </a:rPr>
              <a:t>0 0 0 0 0</a:t>
            </a:r>
            <a:endParaRPr lang="en-IN" dirty="0">
              <a:solidFill>
                <a:schemeClr val="bg1">
                  <a:lumMod val="65000"/>
                </a:schemeClr>
              </a:solidFill>
            </a:endParaRPr>
          </a:p>
        </p:txBody>
      </p:sp>
      <p:sp>
        <p:nvSpPr>
          <p:cNvPr id="9" name="TextBox 8">
            <a:extLst>
              <a:ext uri="{FF2B5EF4-FFF2-40B4-BE49-F238E27FC236}">
                <a16:creationId xmlns:a16="http://schemas.microsoft.com/office/drawing/2014/main" id="{1FCD991F-794F-48B6-8191-1CAD63008DAD}"/>
              </a:ext>
            </a:extLst>
          </p:cNvPr>
          <p:cNvSpPr txBox="1"/>
          <p:nvPr/>
        </p:nvSpPr>
        <p:spPr>
          <a:xfrm>
            <a:off x="1581898" y="4153019"/>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0" name="TextBox 9">
            <a:extLst>
              <a:ext uri="{FF2B5EF4-FFF2-40B4-BE49-F238E27FC236}">
                <a16:creationId xmlns:a16="http://schemas.microsoft.com/office/drawing/2014/main" id="{B84CED88-EFAA-4486-AF61-131983B4DB0E}"/>
              </a:ext>
            </a:extLst>
          </p:cNvPr>
          <p:cNvSpPr txBox="1"/>
          <p:nvPr/>
        </p:nvSpPr>
        <p:spPr>
          <a:xfrm>
            <a:off x="1585915" y="3607355"/>
            <a:ext cx="4717958" cy="369332"/>
          </a:xfrm>
          <a:prstGeom prst="rect">
            <a:avLst/>
          </a:prstGeom>
          <a:noFill/>
        </p:spPr>
        <p:txBody>
          <a:bodyPr wrap="none" rtlCol="0">
            <a:spAutoFit/>
          </a:bodyPr>
          <a:lstStyle/>
          <a:p>
            <a:r>
              <a:rPr lang="en-US" dirty="0"/>
              <a:t>0 = 0 0 2 1 0 0 2 0 0 2 3 0 0 0 3 2 0 0 2 0 0 2 3 0 0</a:t>
            </a:r>
            <a:endParaRPr lang="en-IN" dirty="0"/>
          </a:p>
        </p:txBody>
      </p:sp>
      <p:sp>
        <p:nvSpPr>
          <p:cNvPr id="12" name="TextBox 11">
            <a:extLst>
              <a:ext uri="{FF2B5EF4-FFF2-40B4-BE49-F238E27FC236}">
                <a16:creationId xmlns:a16="http://schemas.microsoft.com/office/drawing/2014/main" id="{4657BBAD-4D66-4E69-A9C7-B57F93A25FE3}"/>
              </a:ext>
            </a:extLst>
          </p:cNvPr>
          <p:cNvSpPr txBox="1"/>
          <p:nvPr/>
        </p:nvSpPr>
        <p:spPr>
          <a:xfrm>
            <a:off x="457200" y="5811442"/>
            <a:ext cx="8610601" cy="523220"/>
          </a:xfrm>
          <a:prstGeom prst="rect">
            <a:avLst/>
          </a:prstGeom>
          <a:noFill/>
        </p:spPr>
        <p:txBody>
          <a:bodyPr wrap="square" rtlCol="0">
            <a:spAutoFit/>
          </a:bodyPr>
          <a:lstStyle/>
          <a:p>
            <a:pPr>
              <a:buNone/>
            </a:pPr>
            <a:r>
              <a:rPr lang="en-US" sz="2800" dirty="0"/>
              <a:t>… and then pass the vector to a classifier.</a:t>
            </a:r>
          </a:p>
        </p:txBody>
      </p:sp>
    </p:spTree>
    <p:extLst>
      <p:ext uri="{BB962C8B-B14F-4D97-AF65-F5344CB8AC3E}">
        <p14:creationId xmlns:p14="http://schemas.microsoft.com/office/powerpoint/2010/main" val="713673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a:bodyPr>
          <a:lstStyle/>
          <a:p>
            <a:pPr>
              <a:buNone/>
            </a:pPr>
            <a:r>
              <a:rPr lang="en-US" b="1" dirty="0"/>
              <a:t>Each image is a </a:t>
            </a:r>
            <a:r>
              <a:rPr lang="en-US" dirty="0"/>
              <a:t>28 x 28 (8-bit</a:t>
            </a:r>
            <a:r>
              <a:rPr lang="en-US" b="1" dirty="0"/>
              <a:t> greyscale</a:t>
            </a:r>
            <a:r>
              <a:rPr lang="en-US" dirty="0"/>
              <a:t>) image.</a:t>
            </a:r>
            <a:endParaRPr lang="en-US" b="1" dirty="0"/>
          </a:p>
          <a:p>
            <a:pPr>
              <a:buNone/>
            </a:pPr>
            <a:r>
              <a:rPr lang="en-US" b="1" dirty="0"/>
              <a:t>So one could just read the pixels out into a vector of integers of length 784 and use them as the input.</a:t>
            </a:r>
          </a:p>
          <a:p>
            <a:pPr>
              <a:buNone/>
            </a:pPr>
            <a:r>
              <a:rPr lang="en-US" b="1" dirty="0"/>
              <a:t>But there’s a better way - grouping together pixels that are close to each other (in 2D) in an image.</a:t>
            </a:r>
          </a:p>
          <a:p>
            <a:pPr>
              <a:buNone/>
            </a:pPr>
            <a:r>
              <a:rPr lang="en-US" b="1" dirty="0"/>
              <a:t>This is because each small area (in 2D) in an MNIST image contains local clues to the digit contained.</a:t>
            </a:r>
          </a:p>
          <a:p>
            <a:pPr>
              <a:buNone/>
            </a:pPr>
            <a:r>
              <a:rPr lang="en-US" b="1" dirty="0"/>
              <a:t>For example, a horizontal segment ending in the upper left area strongly suggests the number 7*.</a:t>
            </a:r>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Tree>
    <p:extLst>
      <p:ext uri="{BB962C8B-B14F-4D97-AF65-F5344CB8AC3E}">
        <p14:creationId xmlns:p14="http://schemas.microsoft.com/office/powerpoint/2010/main" val="80484301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In 1998* a paper described a deep neural network architecture called LeNet5 for image classification that used three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Both C and S worked on local areas of the image.</a:t>
            </a:r>
          </a:p>
          <a:p>
            <a:pPr>
              <a:buNone/>
            </a:pPr>
            <a:r>
              <a:rPr lang="en-US" b="1" dirty="0"/>
              <a:t>Only F took as input a vectorized array.</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3048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287463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We’ve been making the students do the forward pass of the backprop algorithm again and again without telling them about it.</a:t>
            </a:r>
          </a:p>
          <a:p>
            <a:r>
              <a:rPr lang="en-US" dirty="0"/>
              <a:t>They will get really familiar with computing the outputs of a neural network given the inputs.</a:t>
            </a:r>
          </a:p>
          <a:p>
            <a:r>
              <a:rPr lang="en-US" dirty="0"/>
              <a:t>Hopefully this will make it easier on them when they encounter the rest of backprop.</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7895859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4191000"/>
            <a:ext cx="8610601" cy="523220"/>
          </a:xfrm>
          <a:prstGeom prst="rect">
            <a:avLst/>
          </a:prstGeom>
          <a:noFill/>
        </p:spPr>
        <p:txBody>
          <a:bodyPr wrap="square" rtlCol="0">
            <a:spAutoFit/>
          </a:bodyPr>
          <a:lstStyle/>
          <a:p>
            <a:pPr>
              <a:buNone/>
            </a:pPr>
            <a:r>
              <a:rPr lang="en-US" sz="2800" dirty="0"/>
              <a:t>Used </a:t>
            </a:r>
            <a:r>
              <a:rPr lang="en-US" sz="2800" b="1" dirty="0"/>
              <a:t>3 types of neural network layers </a:t>
            </a:r>
            <a:r>
              <a:rPr lang="en-US" sz="2800" dirty="0"/>
              <a:t>on the MNIST task</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1828800" y="4781490"/>
            <a:ext cx="6019800" cy="923330"/>
          </a:xfrm>
          <a:prstGeom prst="rect">
            <a:avLst/>
          </a:prstGeom>
        </p:spPr>
        <p:txBody>
          <a:bodyPr wrap="square">
            <a:spAutoFit/>
          </a:bodyPr>
          <a:lstStyle/>
          <a:p>
            <a:r>
              <a:rPr lang="en-US" dirty="0"/>
              <a:t>F layers = Fully connected layers</a:t>
            </a:r>
            <a:endParaRPr lang="en-IN" dirty="0"/>
          </a:p>
          <a:p>
            <a:r>
              <a:rPr lang="en-US" dirty="0"/>
              <a:t>C layers = Convolutional Layers</a:t>
            </a:r>
          </a:p>
          <a:p>
            <a:r>
              <a:rPr lang="en-US" dirty="0"/>
              <a:t>S layers = Subsampling (nowadays usually called “pooling”)</a:t>
            </a:r>
          </a:p>
        </p:txBody>
      </p:sp>
      <p:sp>
        <p:nvSpPr>
          <p:cNvPr id="8" name="Rectangle 7">
            <a:extLst>
              <a:ext uri="{FF2B5EF4-FFF2-40B4-BE49-F238E27FC236}">
                <a16:creationId xmlns:a16="http://schemas.microsoft.com/office/drawing/2014/main" id="{51E390D2-034A-4A66-B20B-3229537F41E2}"/>
              </a:ext>
            </a:extLst>
          </p:cNvPr>
          <p:cNvSpPr/>
          <p:nvPr/>
        </p:nvSpPr>
        <p:spPr>
          <a:xfrm>
            <a:off x="304800" y="6260068"/>
            <a:ext cx="6019800" cy="369332"/>
          </a:xfrm>
          <a:prstGeom prst="rect">
            <a:avLst/>
          </a:prstGeom>
        </p:spPr>
        <p:txBody>
          <a:bodyPr wrap="square">
            <a:spAutoFit/>
          </a:bodyPr>
          <a:lstStyle/>
          <a:p>
            <a:r>
              <a:rPr lang="en-IN" dirty="0">
                <a:hlinkClick r:id="rId3"/>
              </a:rPr>
              <a:t>http://yann.lecun.com/exdb/publis/pdf/lecun-01a.pdf</a:t>
            </a:r>
            <a:endParaRPr lang="en-IN" dirty="0"/>
          </a:p>
        </p:txBody>
      </p:sp>
      <p:sp>
        <p:nvSpPr>
          <p:cNvPr id="9" name="TextBox 8">
            <a:extLst>
              <a:ext uri="{FF2B5EF4-FFF2-40B4-BE49-F238E27FC236}">
                <a16:creationId xmlns:a16="http://schemas.microsoft.com/office/drawing/2014/main" id="{C8F7CDA4-A2B2-44F8-BB71-DE1B6450F5EC}"/>
              </a:ext>
            </a:extLst>
          </p:cNvPr>
          <p:cNvSpPr txBox="1"/>
          <p:nvPr/>
        </p:nvSpPr>
        <p:spPr>
          <a:xfrm>
            <a:off x="266699" y="5710237"/>
            <a:ext cx="8610601" cy="523220"/>
          </a:xfrm>
          <a:prstGeom prst="rect">
            <a:avLst/>
          </a:prstGeom>
          <a:noFill/>
        </p:spPr>
        <p:txBody>
          <a:bodyPr wrap="square" rtlCol="0">
            <a:spAutoFit/>
          </a:bodyPr>
          <a:lstStyle/>
          <a:p>
            <a:pPr>
              <a:buNone/>
            </a:pPr>
            <a:r>
              <a:rPr lang="en-US" sz="2800" dirty="0"/>
              <a:t>… and avoided flattening out pixels till the very last layer.</a:t>
            </a:r>
          </a:p>
        </p:txBody>
      </p:sp>
    </p:spTree>
    <p:extLst>
      <p:ext uri="{BB962C8B-B14F-4D97-AF65-F5344CB8AC3E}">
        <p14:creationId xmlns:p14="http://schemas.microsoft.com/office/powerpoint/2010/main" val="172684445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look at the 3 types of layers:</a:t>
            </a:r>
          </a:p>
          <a:p>
            <a:pPr>
              <a:buNone/>
            </a:pPr>
            <a:endParaRPr lang="en-US" b="1" dirty="0"/>
          </a:p>
          <a:p>
            <a:pPr>
              <a:buNone/>
            </a:pPr>
            <a:endParaRPr lang="en-US" b="1" dirty="0"/>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348839923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Fully Connected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We’ve seen this already …</a:t>
            </a:r>
          </a:p>
        </p:txBody>
      </p:sp>
      <p:sp>
        <p:nvSpPr>
          <p:cNvPr id="13" name="Rectangle 12">
            <a:extLst>
              <a:ext uri="{FF2B5EF4-FFF2-40B4-BE49-F238E27FC236}">
                <a16:creationId xmlns:a16="http://schemas.microsoft.com/office/drawing/2014/main" id="{51F28F38-D7D1-4638-A478-B7B8E9B18DC3}"/>
              </a:ext>
            </a:extLst>
          </p:cNvPr>
          <p:cNvSpPr/>
          <p:nvPr/>
        </p:nvSpPr>
        <p:spPr>
          <a:xfrm>
            <a:off x="1066800" y="4971871"/>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Every input is connected to every output by an interconnection (neuron)</a:t>
            </a:r>
            <a:endParaRPr lang="en-IN"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801046" y="3429000"/>
            <a:ext cx="551754" cy="369332"/>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6" name="Oval 25">
            <a:extLst>
              <a:ext uri="{FF2B5EF4-FFF2-40B4-BE49-F238E27FC236}">
                <a16:creationId xmlns:a16="http://schemas.microsoft.com/office/drawing/2014/main" id="{8901B776-14B5-47B2-9AE7-35D37A876370}"/>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a:extLst>
              <a:ext uri="{FF2B5EF4-FFF2-40B4-BE49-F238E27FC236}">
                <a16:creationId xmlns:a16="http://schemas.microsoft.com/office/drawing/2014/main" id="{23F348CB-A6D8-47AC-8180-68A0E2699C1E}"/>
              </a:ext>
            </a:extLst>
          </p:cNvPr>
          <p:cNvCxnSpPr>
            <a:stCxn id="20" idx="5"/>
            <a:endCxn id="2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Straight Connector 32">
            <a:extLst>
              <a:ext uri="{FF2B5EF4-FFF2-40B4-BE49-F238E27FC236}">
                <a16:creationId xmlns:a16="http://schemas.microsoft.com/office/drawing/2014/main" id="{64FE94FC-E9C6-44EC-B237-D3BDB523D5A4}"/>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a:extLst>
              <a:ext uri="{FF2B5EF4-FFF2-40B4-BE49-F238E27FC236}">
                <a16:creationId xmlns:a16="http://schemas.microsoft.com/office/drawing/2014/main" id="{D8F5DC47-2D69-4E8D-AE52-4C59D60E2B9D}"/>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3D465C1D-31C3-40F6-8534-22F8D269FC75}"/>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a:extLst>
              <a:ext uri="{FF2B5EF4-FFF2-40B4-BE49-F238E27FC236}">
                <a16:creationId xmlns:a16="http://schemas.microsoft.com/office/drawing/2014/main" id="{D486492F-B10D-40DD-BD83-7A234D0C5DF5}"/>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42" name="TextBox 41">
            <a:extLst>
              <a:ext uri="{FF2B5EF4-FFF2-40B4-BE49-F238E27FC236}">
                <a16:creationId xmlns:a16="http://schemas.microsoft.com/office/drawing/2014/main" id="{89051D0B-0174-4C1A-A32E-C46A5E4F2128}"/>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45" name="Straight Connector 44">
            <a:extLst>
              <a:ext uri="{FF2B5EF4-FFF2-40B4-BE49-F238E27FC236}">
                <a16:creationId xmlns:a16="http://schemas.microsoft.com/office/drawing/2014/main" id="{E6A214F1-3482-4BF3-8F9B-BE5FF19A665D}"/>
              </a:ext>
            </a:extLst>
          </p:cNvPr>
          <p:cNvCxnSpPr>
            <a:cxnSpLocks/>
            <a:stCxn id="2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14BCA2FB-1276-483C-8BDE-57CB8197408D}"/>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48" name="Oval 47">
            <a:extLst>
              <a:ext uri="{FF2B5EF4-FFF2-40B4-BE49-F238E27FC236}">
                <a16:creationId xmlns:a16="http://schemas.microsoft.com/office/drawing/2014/main" id="{BEB1FDF5-34C5-4ECF-B483-4C1EA459AD8C}"/>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49" name="Straight Connector 48">
            <a:extLst>
              <a:ext uri="{FF2B5EF4-FFF2-40B4-BE49-F238E27FC236}">
                <a16:creationId xmlns:a16="http://schemas.microsoft.com/office/drawing/2014/main" id="{4298F5AD-4CF1-470C-8B63-8D3EF1ED878F}"/>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6A03C8FA-78F6-411B-9F0B-4FDF30C26E19}"/>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cxnSp>
        <p:nvCxnSpPr>
          <p:cNvPr id="51" name="Straight Connector 50">
            <a:extLst>
              <a:ext uri="{FF2B5EF4-FFF2-40B4-BE49-F238E27FC236}">
                <a16:creationId xmlns:a16="http://schemas.microsoft.com/office/drawing/2014/main" id="{1F07534B-2461-430D-95CC-35B0140B6584}"/>
              </a:ext>
            </a:extLst>
          </p:cNvPr>
          <p:cNvCxnSpPr>
            <a:cxnSpLocks/>
            <a:stCxn id="20" idx="3"/>
            <a:endCxn id="48" idx="7"/>
          </p:cNvCxnSpPr>
          <p:nvPr/>
        </p:nvCxnSpPr>
        <p:spPr>
          <a:xfrm flipH="1">
            <a:off x="2227855" y="3379260"/>
            <a:ext cx="2021281" cy="843949"/>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4A492DF7-1261-4BDD-A1FA-53BB57F3ADF7}"/>
              </a:ext>
            </a:extLst>
          </p:cNvPr>
          <p:cNvSpPr txBox="1"/>
          <p:nvPr/>
        </p:nvSpPr>
        <p:spPr>
          <a:xfrm>
            <a:off x="2362200" y="3897868"/>
            <a:ext cx="551754" cy="369332"/>
          </a:xfrm>
          <a:prstGeom prst="rect">
            <a:avLst/>
          </a:prstGeom>
          <a:noFill/>
        </p:spPr>
        <p:txBody>
          <a:bodyPr wrap="none" rtlCol="0">
            <a:spAutoFit/>
          </a:bodyPr>
          <a:lstStyle/>
          <a:p>
            <a:r>
              <a:rPr lang="en-US" b="1" dirty="0"/>
              <a:t>W</a:t>
            </a:r>
            <a:r>
              <a:rPr lang="en-US" b="1" baseline="-25000" dirty="0"/>
              <a:t>20</a:t>
            </a:r>
          </a:p>
        </p:txBody>
      </p:sp>
      <p:cxnSp>
        <p:nvCxnSpPr>
          <p:cNvPr id="53" name="Straight Connector 52">
            <a:extLst>
              <a:ext uri="{FF2B5EF4-FFF2-40B4-BE49-F238E27FC236}">
                <a16:creationId xmlns:a16="http://schemas.microsoft.com/office/drawing/2014/main" id="{89D71E62-59EE-4266-8094-150D2D83C371}"/>
              </a:ext>
            </a:extLst>
          </p:cNvPr>
          <p:cNvCxnSpPr>
            <a:cxnSpLocks/>
            <a:stCxn id="23" idx="3"/>
            <a:endCxn id="48" idx="6"/>
          </p:cNvCxnSpPr>
          <p:nvPr/>
        </p:nvCxnSpPr>
        <p:spPr>
          <a:xfrm flipH="1">
            <a:off x="2283651" y="3379260"/>
            <a:ext cx="3108485" cy="978653"/>
          </a:xfrm>
          <a:prstGeom prst="line">
            <a:avLst/>
          </a:prstGeom>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id="{5C52D43B-A04C-41EF-B07F-8B4C0A9A20CF}"/>
              </a:ext>
            </a:extLst>
          </p:cNvPr>
          <p:cNvSpPr txBox="1"/>
          <p:nvPr/>
        </p:nvSpPr>
        <p:spPr>
          <a:xfrm>
            <a:off x="2286000" y="4278868"/>
            <a:ext cx="551754" cy="369332"/>
          </a:xfrm>
          <a:prstGeom prst="rect">
            <a:avLst/>
          </a:prstGeom>
          <a:noFill/>
        </p:spPr>
        <p:txBody>
          <a:bodyPr wrap="none" rtlCol="0">
            <a:spAutoFit/>
          </a:bodyPr>
          <a:lstStyle/>
          <a:p>
            <a:r>
              <a:rPr lang="en-US" b="1" dirty="0"/>
              <a:t>W</a:t>
            </a:r>
            <a:r>
              <a:rPr lang="en-US" b="1" baseline="-25000" dirty="0"/>
              <a:t>30</a:t>
            </a:r>
          </a:p>
        </p:txBody>
      </p:sp>
    </p:spTree>
    <p:extLst>
      <p:ext uri="{BB962C8B-B14F-4D97-AF65-F5344CB8AC3E}">
        <p14:creationId xmlns:p14="http://schemas.microsoft.com/office/powerpoint/2010/main" val="57098518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Only some of the inputs are connected to some of the outputs, and the interconnections share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555486" y="5199174"/>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A finite (usually small) number of inputs is connected to one output.</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57172" y="372705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04159" y="3301747"/>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886" y="3376136"/>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2979" y="332529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95363" y="337613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06688" y="3412314"/>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591046" y="3354229"/>
            <a:ext cx="551754" cy="369332"/>
          </a:xfrm>
          <a:prstGeom prst="rect">
            <a:avLst/>
          </a:prstGeom>
          <a:noFill/>
        </p:spPr>
        <p:txBody>
          <a:bodyPr wrap="none" rtlCol="0">
            <a:spAutoFit/>
          </a:bodyPr>
          <a:lstStyle/>
          <a:p>
            <a:r>
              <a:rPr lang="en-US" b="1" dirty="0"/>
              <a:t>W</a:t>
            </a:r>
            <a:r>
              <a:rPr lang="en-US" b="1" baseline="-25000" dirty="0"/>
              <a:t>10</a:t>
            </a:r>
          </a:p>
        </p:txBody>
      </p:sp>
      <p:sp>
        <p:nvSpPr>
          <p:cNvPr id="2" name="Right Brace 1">
            <a:extLst>
              <a:ext uri="{FF2B5EF4-FFF2-40B4-BE49-F238E27FC236}">
                <a16:creationId xmlns:a16="http://schemas.microsoft.com/office/drawing/2014/main" id="{66E6AF50-E2A3-4F0E-9F1A-1D8642F3D440}"/>
              </a:ext>
            </a:extLst>
          </p:cNvPr>
          <p:cNvSpPr/>
          <p:nvPr/>
        </p:nvSpPr>
        <p:spPr>
          <a:xfrm rot="5400000">
            <a:off x="3062572" y="4191277"/>
            <a:ext cx="388376" cy="24998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a:extLst>
              <a:ext uri="{FF2B5EF4-FFF2-40B4-BE49-F238E27FC236}">
                <a16:creationId xmlns:a16="http://schemas.microsoft.com/office/drawing/2014/main" id="{629BB63A-7488-45FB-BE37-38CB704AC661}"/>
              </a:ext>
            </a:extLst>
          </p:cNvPr>
          <p:cNvSpPr txBox="1"/>
          <p:nvPr/>
        </p:nvSpPr>
        <p:spPr>
          <a:xfrm>
            <a:off x="2595808" y="5634543"/>
            <a:ext cx="1335815" cy="369332"/>
          </a:xfrm>
          <a:prstGeom prst="rect">
            <a:avLst/>
          </a:prstGeom>
          <a:noFill/>
        </p:spPr>
        <p:txBody>
          <a:bodyPr wrap="none" rtlCol="0">
            <a:spAutoFit/>
          </a:bodyPr>
          <a:lstStyle/>
          <a:p>
            <a:r>
              <a:rPr lang="en-US" dirty="0"/>
              <a:t>Input region</a:t>
            </a:r>
            <a:endParaRPr lang="en-IN" dirty="0"/>
          </a:p>
        </p:txBody>
      </p:sp>
      <p:sp>
        <p:nvSpPr>
          <p:cNvPr id="4" name="Rectangle 3">
            <a:extLst>
              <a:ext uri="{FF2B5EF4-FFF2-40B4-BE49-F238E27FC236}">
                <a16:creationId xmlns:a16="http://schemas.microsoft.com/office/drawing/2014/main" id="{C42DB415-E0C4-4CD8-A95A-070596A0AC0B}"/>
              </a:ext>
            </a:extLst>
          </p:cNvPr>
          <p:cNvSpPr/>
          <p:nvPr/>
        </p:nvSpPr>
        <p:spPr>
          <a:xfrm>
            <a:off x="2591046" y="2564368"/>
            <a:ext cx="1278762" cy="1603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CEFB501-5E40-4C68-B2A2-9AF7ECFB3F5C}"/>
              </a:ext>
            </a:extLst>
          </p:cNvPr>
          <p:cNvCxnSpPr/>
          <p:nvPr/>
        </p:nvCxnSpPr>
        <p:spPr>
          <a:xfrm>
            <a:off x="1837724" y="3042388"/>
            <a:ext cx="7530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35C7C7E2-4B3F-4BD6-91AE-A65412066748}"/>
              </a:ext>
            </a:extLst>
          </p:cNvPr>
          <p:cNvSpPr txBox="1"/>
          <p:nvPr/>
        </p:nvSpPr>
        <p:spPr>
          <a:xfrm>
            <a:off x="449756" y="2564368"/>
            <a:ext cx="1607644" cy="1477328"/>
          </a:xfrm>
          <a:prstGeom prst="rect">
            <a:avLst/>
          </a:prstGeom>
          <a:noFill/>
        </p:spPr>
        <p:txBody>
          <a:bodyPr wrap="square" rtlCol="0">
            <a:spAutoFit/>
          </a:bodyPr>
          <a:lstStyle/>
          <a:p>
            <a:r>
              <a:rPr lang="en-US" dirty="0"/>
              <a:t>The same weights W</a:t>
            </a:r>
            <a:r>
              <a:rPr lang="en-US" baseline="-25000" dirty="0"/>
              <a:t>10</a:t>
            </a:r>
            <a:r>
              <a:rPr lang="en-US" dirty="0"/>
              <a:t>, W</a:t>
            </a:r>
            <a:r>
              <a:rPr lang="en-US" baseline="-25000" dirty="0"/>
              <a:t>11</a:t>
            </a:r>
            <a:r>
              <a:rPr lang="en-US" dirty="0"/>
              <a:t>, W</a:t>
            </a:r>
            <a:r>
              <a:rPr lang="en-US" baseline="-25000" dirty="0"/>
              <a:t>12</a:t>
            </a:r>
            <a:r>
              <a:rPr lang="en-US" dirty="0"/>
              <a:t> are used in all the convolutions.</a:t>
            </a:r>
            <a:endParaRPr lang="en-IN" dirty="0"/>
          </a:p>
        </p:txBody>
      </p:sp>
    </p:spTree>
    <p:extLst>
      <p:ext uri="{BB962C8B-B14F-4D97-AF65-F5344CB8AC3E}">
        <p14:creationId xmlns:p14="http://schemas.microsoft.com/office/powerpoint/2010/main" val="42479984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646331"/>
          </a:xfrm>
          <a:prstGeom prst="rect">
            <a:avLst/>
          </a:prstGeom>
        </p:spPr>
        <p:txBody>
          <a:bodyPr wrap="square">
            <a:spAutoFit/>
          </a:bodyPr>
          <a:lstStyle/>
          <a:p>
            <a:r>
              <a:rPr lang="en-US" sz="3600" dirty="0"/>
              <a:t>What are </a:t>
            </a:r>
            <a:r>
              <a:rPr lang="en-US" sz="3600" b="1" dirty="0"/>
              <a:t>c</a:t>
            </a:r>
            <a:r>
              <a:rPr lang="en-US" sz="3600" b="1" baseline="-25000" dirty="0"/>
              <a:t>1 </a:t>
            </a:r>
            <a:r>
              <a:rPr lang="en-US" sz="3600" dirty="0"/>
              <a:t>,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98879" y="3740437"/>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31221" y="337344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197" y="33528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9200" y="33528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49531" y="339236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20386" y="335649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649320" y="3354229"/>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3716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6553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9601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Tree>
    <p:extLst>
      <p:ext uri="{BB962C8B-B14F-4D97-AF65-F5344CB8AC3E}">
        <p14:creationId xmlns:p14="http://schemas.microsoft.com/office/powerpoint/2010/main" val="31910060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1</a:t>
            </a:r>
            <a:r>
              <a:rPr lang="en-US" sz="3600" b="1" dirty="0"/>
              <a:t>=6 </a:t>
            </a:r>
            <a:r>
              <a:rPr lang="en-US" sz="3600" dirty="0"/>
              <a:t>(by applying the weights)</a:t>
            </a:r>
          </a:p>
          <a:p>
            <a:r>
              <a:rPr lang="en-US" sz="3600" dirty="0"/>
              <a:t>What are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43200"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3124200"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362200"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1600200"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08308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2</a:t>
            </a:r>
            <a:r>
              <a:rPr lang="en-US" sz="3600" b="1" dirty="0"/>
              <a:t>=-3</a:t>
            </a:r>
            <a:r>
              <a:rPr lang="en-US" sz="3600" dirty="0"/>
              <a:t> (by taking another step/stride)</a:t>
            </a:r>
          </a:p>
          <a:p>
            <a:r>
              <a:rPr lang="en-US" sz="3600" dirty="0"/>
              <a:t>What is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4098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4479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3717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26582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578857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3</a:t>
            </a:r>
            <a:r>
              <a:rPr lang="en-US" sz="3600" b="1" dirty="0"/>
              <a:t>=0 </a:t>
            </a:r>
            <a:r>
              <a:rPr lang="en-US" sz="3600" dirty="0"/>
              <a:t>(by taking another step/stride)</a:t>
            </a:r>
          </a:p>
          <a:p>
            <a:r>
              <a:rPr lang="en-US" sz="3600" dirty="0"/>
              <a:t>Easy!</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5241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5622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4860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39536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994388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6201" y="1219200"/>
            <a:ext cx="8839200" cy="954107"/>
          </a:xfrm>
          <a:prstGeom prst="rect">
            <a:avLst/>
          </a:prstGeom>
          <a:noFill/>
        </p:spPr>
        <p:txBody>
          <a:bodyPr wrap="square" rtlCol="0">
            <a:spAutoFit/>
          </a:bodyPr>
          <a:lstStyle/>
          <a:p>
            <a:pPr>
              <a:buNone/>
            </a:pPr>
            <a:r>
              <a:rPr lang="en-US" sz="2800" dirty="0"/>
              <a:t>The outputs are calculated from local regions of the inputs.</a:t>
            </a:r>
          </a:p>
          <a:p>
            <a:pPr>
              <a:buNone/>
            </a:pPr>
            <a:r>
              <a:rPr lang="en-US" sz="2800" dirty="0"/>
              <a:t>Note that we used the same weights for every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679994" cy="369332"/>
          </a:xfrm>
          <a:prstGeom prst="rect">
            <a:avLst/>
          </a:prstGeom>
          <a:noFill/>
        </p:spPr>
        <p:txBody>
          <a:bodyPr wrap="none" rtlCol="0">
            <a:spAutoFit/>
          </a:bodyPr>
          <a:lstStyle/>
          <a:p>
            <a:r>
              <a:rPr lang="en-US" b="1" dirty="0"/>
              <a:t>c</a:t>
            </a:r>
            <a:r>
              <a:rPr lang="en-US" b="1" baseline="-25000" dirty="0"/>
              <a:t>1 </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750526" cy="369332"/>
          </a:xfrm>
          <a:prstGeom prst="rect">
            <a:avLst/>
          </a:prstGeom>
          <a:noFill/>
        </p:spPr>
        <p:txBody>
          <a:bodyPr wrap="none" rtlCol="0">
            <a:spAutoFit/>
          </a:bodyPr>
          <a:lstStyle/>
          <a:p>
            <a:r>
              <a:rPr lang="en-US" b="1" dirty="0"/>
              <a:t>c</a:t>
            </a:r>
            <a:r>
              <a:rPr lang="en-US" b="1" baseline="-25000" dirty="0"/>
              <a:t>2 </a:t>
            </a:r>
            <a:r>
              <a:rPr lang="en-US" b="1" dirty="0"/>
              <a:t>= -3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3244334"/>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30950900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again for this set of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609600" y="5421868"/>
            <a:ext cx="7239000" cy="584775"/>
          </a:xfrm>
          <a:prstGeom prst="rect">
            <a:avLst/>
          </a:prstGeom>
        </p:spPr>
        <p:txBody>
          <a:bodyPr wrap="square">
            <a:spAutoFit/>
          </a:bodyPr>
          <a:lstStyle/>
          <a:p>
            <a:r>
              <a:rPr lang="en-US" sz="3200" dirty="0"/>
              <a:t>What are </a:t>
            </a:r>
            <a:r>
              <a:rPr lang="en-US" sz="3200" b="1" dirty="0"/>
              <a:t>c</a:t>
            </a:r>
            <a:r>
              <a:rPr lang="en-US" sz="3200" b="1" baseline="-25000" dirty="0"/>
              <a:t>1 </a:t>
            </a:r>
            <a:r>
              <a:rPr lang="en-US" sz="3200" dirty="0"/>
              <a:t>, </a:t>
            </a:r>
            <a:r>
              <a:rPr lang="en-US" sz="3200" b="1" dirty="0"/>
              <a:t>c</a:t>
            </a:r>
            <a:r>
              <a:rPr lang="en-US" sz="3200" b="1" baseline="-25000" dirty="0"/>
              <a:t>2</a:t>
            </a:r>
            <a:r>
              <a:rPr lang="en-US" sz="3200" dirty="0"/>
              <a:t> and </a:t>
            </a:r>
            <a:r>
              <a:rPr lang="en-US" sz="3200" b="1" dirty="0"/>
              <a:t>c</a:t>
            </a:r>
            <a:r>
              <a:rPr lang="en-US" sz="3200" b="1" baseline="-25000" dirty="0"/>
              <a:t>3</a:t>
            </a:r>
            <a:r>
              <a:rPr lang="en-US" sz="3200" dirty="0"/>
              <a:t>?</a:t>
            </a:r>
            <a:endParaRPr lang="en-IN" sz="32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Tree>
    <p:extLst>
      <p:ext uri="{BB962C8B-B14F-4D97-AF65-F5344CB8AC3E}">
        <p14:creationId xmlns:p14="http://schemas.microsoft.com/office/powerpoint/2010/main" val="35195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92500" lnSpcReduction="20000"/>
          </a:bodyPr>
          <a:lstStyle/>
          <a:p>
            <a:r>
              <a:rPr lang="en-US" b="1" dirty="0"/>
              <a:t>Slides with </a:t>
            </a:r>
            <a:r>
              <a:rPr lang="en-US" b="1" dirty="0">
                <a:solidFill>
                  <a:srgbClr val="FF0000"/>
                </a:solidFill>
              </a:rPr>
              <a:t>red headings </a:t>
            </a:r>
            <a:r>
              <a:rPr lang="en-US" b="1" dirty="0"/>
              <a:t>(such as this one) carry notes or instructions for teachers</a:t>
            </a:r>
          </a:p>
          <a:p>
            <a:endParaRPr lang="en-US" dirty="0"/>
          </a:p>
          <a:p>
            <a:r>
              <a:rPr lang="en-US" b="1" dirty="0"/>
              <a:t>Slides with </a:t>
            </a:r>
            <a:r>
              <a:rPr lang="en-US" b="1" dirty="0">
                <a:solidFill>
                  <a:srgbClr val="FFC000"/>
                </a:solidFill>
              </a:rPr>
              <a:t>yellow headings </a:t>
            </a:r>
            <a:r>
              <a:rPr lang="en-US" b="1" dirty="0"/>
              <a:t>(such as the next one) contain spoken content.  They’re what the teacher might say.</a:t>
            </a:r>
          </a:p>
          <a:p>
            <a:endParaRPr lang="en-US" b="1" dirty="0"/>
          </a:p>
          <a:p>
            <a:r>
              <a:rPr lang="en-US" b="1" dirty="0"/>
              <a:t>Slides with </a:t>
            </a:r>
            <a:r>
              <a:rPr lang="en-US" b="1" dirty="0">
                <a:solidFill>
                  <a:schemeClr val="accent1"/>
                </a:solidFill>
              </a:rPr>
              <a:t>blue headings </a:t>
            </a:r>
            <a:r>
              <a:rPr lang="en-US" b="1" dirty="0"/>
              <a:t>are the actual visual accompaniment to use while talking.</a:t>
            </a:r>
          </a:p>
          <a:p>
            <a:endParaRPr lang="en-US" dirty="0"/>
          </a:p>
          <a:p>
            <a:pPr marL="0" indent="0">
              <a:buNone/>
            </a:pPr>
            <a:r>
              <a:rPr lang="en-US" dirty="0"/>
              <a:t>The teacher can delete the red and yellow slides.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Key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889529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a:t>
            </a: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36" name="TextBox 35">
            <a:extLst>
              <a:ext uri="{FF2B5EF4-FFF2-40B4-BE49-F238E27FC236}">
                <a16:creationId xmlns:a16="http://schemas.microsoft.com/office/drawing/2014/main" id="{CD756041-A5AD-4FCE-8624-163445C80D5F}"/>
              </a:ext>
            </a:extLst>
          </p:cNvPr>
          <p:cNvSpPr txBox="1"/>
          <p:nvPr/>
        </p:nvSpPr>
        <p:spPr>
          <a:xfrm>
            <a:off x="286709" y="5966936"/>
            <a:ext cx="5185779" cy="369332"/>
          </a:xfrm>
          <a:prstGeom prst="rect">
            <a:avLst/>
          </a:prstGeom>
          <a:noFill/>
        </p:spPr>
        <p:txBody>
          <a:bodyPr wrap="none" rtlCol="0">
            <a:spAutoFit/>
          </a:bodyPr>
          <a:lstStyle/>
          <a:p>
            <a:r>
              <a:rPr lang="en-US" dirty="0"/>
              <a:t>Do the exercises on tensors in </a:t>
            </a:r>
            <a:r>
              <a:rPr lang="en-US" dirty="0" err="1"/>
              <a:t>Pytorch</a:t>
            </a:r>
            <a:r>
              <a:rPr lang="en-US" dirty="0"/>
              <a:t> – exercise 110.</a:t>
            </a:r>
            <a:endParaRPr lang="en-IN"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421439" y="4504261"/>
            <a:ext cx="8610601" cy="1384995"/>
          </a:xfrm>
          <a:prstGeom prst="rect">
            <a:avLst/>
          </a:prstGeom>
          <a:noFill/>
        </p:spPr>
        <p:txBody>
          <a:bodyPr wrap="square" rtlCol="0">
            <a:spAutoFit/>
          </a:bodyPr>
          <a:lstStyle/>
          <a:p>
            <a:pPr>
              <a:buNone/>
            </a:pPr>
            <a:r>
              <a:rPr lang="en-US" sz="2800" dirty="0"/>
              <a:t>The outputs are smoother … these weights act as low-pass filters and smooth the output (blur the image).  (They average all the pixels in the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3706361"/>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3683796"/>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3660881"/>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1620434"/>
            <a:ext cx="679994" cy="369332"/>
          </a:xfrm>
          <a:prstGeom prst="rect">
            <a:avLst/>
          </a:prstGeom>
          <a:noFill/>
        </p:spPr>
        <p:txBody>
          <a:bodyPr wrap="none" rtlCol="0">
            <a:spAutoFit/>
          </a:bodyPr>
          <a:lstStyle/>
          <a:p>
            <a:r>
              <a:rPr lang="en-US" b="1" dirty="0"/>
              <a:t>c</a:t>
            </a:r>
            <a:r>
              <a:rPr lang="en-US" b="1" baseline="-25000" dirty="0"/>
              <a:t>1 </a:t>
            </a:r>
            <a:r>
              <a:rPr lang="en-US" b="1" dirty="0"/>
              <a:t>= 2</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1604232"/>
            <a:ext cx="679994" cy="369332"/>
          </a:xfrm>
          <a:prstGeom prst="rect">
            <a:avLst/>
          </a:prstGeom>
          <a:noFill/>
        </p:spPr>
        <p:txBody>
          <a:bodyPr wrap="none" rtlCol="0">
            <a:spAutoFit/>
          </a:bodyPr>
          <a:lstStyle/>
          <a:p>
            <a:r>
              <a:rPr lang="en-US" b="1" dirty="0"/>
              <a:t>c</a:t>
            </a:r>
            <a:r>
              <a:rPr lang="en-US" b="1" baseline="-25000" dirty="0"/>
              <a:t>2 </a:t>
            </a:r>
            <a:r>
              <a:rPr lang="en-US" b="1" dirty="0"/>
              <a:t>= 2</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1600200"/>
            <a:ext cx="679994" cy="369332"/>
          </a:xfrm>
          <a:prstGeom prst="rect">
            <a:avLst/>
          </a:prstGeom>
          <a:noFill/>
        </p:spPr>
        <p:txBody>
          <a:bodyPr wrap="none" rtlCol="0">
            <a:spAutoFit/>
          </a:bodyPr>
          <a:lstStyle/>
          <a:p>
            <a:r>
              <a:rPr lang="en-US" b="1" dirty="0"/>
              <a:t>c</a:t>
            </a:r>
            <a:r>
              <a:rPr lang="en-US" b="1" baseline="-25000" dirty="0"/>
              <a:t>3 </a:t>
            </a:r>
            <a:r>
              <a:rPr lang="en-US" b="1" dirty="0"/>
              <a:t>= 1</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207822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32212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2762834"/>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2415092"/>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2470888"/>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241509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009900"/>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2998232"/>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2794736"/>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31623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2781300"/>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293370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2798208"/>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3679427"/>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32268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3688386"/>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320324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239654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2705100"/>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2116579"/>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2400300"/>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2705100"/>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2280166"/>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285672935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With images, your convolutions are 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457199" y="2697540"/>
            <a:ext cx="3429001" cy="1569660"/>
          </a:xfrm>
          <a:prstGeom prst="rect">
            <a:avLst/>
          </a:prstGeom>
        </p:spPr>
        <p:txBody>
          <a:bodyPr wrap="square">
            <a:spAutoFit/>
          </a:bodyPr>
          <a:lstStyle/>
          <a:p>
            <a:r>
              <a:rPr lang="en-US" sz="3200" dirty="0"/>
              <a:t>Let’s say we have a 5x5 image with 1 bit pixels like this.</a:t>
            </a:r>
            <a:endParaRPr lang="en-IN" sz="32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2425638659"/>
              </p:ext>
            </p:extLst>
          </p:nvPr>
        </p:nvGraphicFramePr>
        <p:xfrm>
          <a:off x="4343400" y="2548502"/>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Tree>
    <p:extLst>
      <p:ext uri="{BB962C8B-B14F-4D97-AF65-F5344CB8AC3E}">
        <p14:creationId xmlns:p14="http://schemas.microsoft.com/office/powerpoint/2010/main" val="289303511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a:t>
            </a:r>
          </a:p>
        </p:txBody>
      </p:sp>
      <p:sp>
        <p:nvSpPr>
          <p:cNvPr id="13" name="Rectangle 12">
            <a:extLst>
              <a:ext uri="{FF2B5EF4-FFF2-40B4-BE49-F238E27FC236}">
                <a16:creationId xmlns:a16="http://schemas.microsoft.com/office/drawing/2014/main" id="{51F28F38-D7D1-4638-A478-B7B8E9B18DC3}"/>
              </a:ext>
            </a:extLst>
          </p:cNvPr>
          <p:cNvSpPr/>
          <p:nvPr/>
        </p:nvSpPr>
        <p:spPr>
          <a:xfrm>
            <a:off x="304799" y="2514600"/>
            <a:ext cx="3429001" cy="2677656"/>
          </a:xfrm>
          <a:prstGeom prst="rect">
            <a:avLst/>
          </a:prstGeom>
        </p:spPr>
        <p:txBody>
          <a:bodyPr wrap="square">
            <a:spAutoFit/>
          </a:bodyPr>
          <a:lstStyle/>
          <a:p>
            <a:r>
              <a:rPr lang="en-US" sz="2800" dirty="0"/>
              <a:t>It takes as input a 3x3 region of the image and produces one output … which is the sum of the weighted inputs.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71004646"/>
              </p:ext>
            </p:extLst>
          </p:nvPr>
        </p:nvGraphicFramePr>
        <p:xfrm>
          <a:off x="43434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2" name="Oval 11">
            <a:extLst>
              <a:ext uri="{FF2B5EF4-FFF2-40B4-BE49-F238E27FC236}">
                <a16:creationId xmlns:a16="http://schemas.microsoft.com/office/drawing/2014/main" id="{2AF28710-0F18-462E-AAB6-11A6A4B7BB2F}"/>
              </a:ext>
            </a:extLst>
          </p:cNvPr>
          <p:cNvSpPr/>
          <p:nvPr/>
        </p:nvSpPr>
        <p:spPr>
          <a:xfrm>
            <a:off x="4919589" y="1744904"/>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15" name="Straight Connector 14">
            <a:extLst>
              <a:ext uri="{FF2B5EF4-FFF2-40B4-BE49-F238E27FC236}">
                <a16:creationId xmlns:a16="http://schemas.microsoft.com/office/drawing/2014/main" id="{DA5296CD-021D-4C88-B74F-51EB356373B4}"/>
              </a:ext>
            </a:extLst>
          </p:cNvPr>
          <p:cNvCxnSpPr>
            <a:cxnSpLocks/>
            <a:stCxn id="12" idx="4"/>
          </p:cNvCxnSpPr>
          <p:nvPr/>
        </p:nvCxnSpPr>
        <p:spPr>
          <a:xfrm flipH="1">
            <a:off x="4876801" y="2125904"/>
            <a:ext cx="233288" cy="13030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a:extLst>
              <a:ext uri="{FF2B5EF4-FFF2-40B4-BE49-F238E27FC236}">
                <a16:creationId xmlns:a16="http://schemas.microsoft.com/office/drawing/2014/main" id="{7EC0E4CB-E9BF-43F4-9E58-0C3FA6C5CF45}"/>
              </a:ext>
            </a:extLst>
          </p:cNvPr>
          <p:cNvCxnSpPr>
            <a:cxnSpLocks/>
            <a:stCxn id="12" idx="5"/>
            <a:endCxn id="2" idx="0"/>
          </p:cNvCxnSpPr>
          <p:nvPr/>
        </p:nvCxnSpPr>
        <p:spPr>
          <a:xfrm>
            <a:off x="5244793" y="2070108"/>
            <a:ext cx="127307" cy="1282692"/>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66059495-012B-4610-86BC-14398AF9B34A}"/>
              </a:ext>
            </a:extLst>
          </p:cNvPr>
          <p:cNvCxnSpPr>
            <a:cxnSpLocks/>
          </p:cNvCxnSpPr>
          <p:nvPr/>
        </p:nvCxnSpPr>
        <p:spPr>
          <a:xfrm flipH="1">
            <a:off x="4628062" y="2063226"/>
            <a:ext cx="349316" cy="14213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6EE90419-6AE0-4F86-9AE2-5C8D3A43ED60}"/>
              </a:ext>
            </a:extLst>
          </p:cNvPr>
          <p:cNvCxnSpPr>
            <a:cxnSpLocks/>
          </p:cNvCxnSpPr>
          <p:nvPr/>
        </p:nvCxnSpPr>
        <p:spPr>
          <a:xfrm>
            <a:off x="5229630" y="2092241"/>
            <a:ext cx="104370" cy="1674217"/>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DDE3836F-D5BF-4114-BABB-B86497367113}"/>
              </a:ext>
            </a:extLst>
          </p:cNvPr>
          <p:cNvCxnSpPr>
            <a:cxnSpLocks/>
          </p:cNvCxnSpPr>
          <p:nvPr/>
        </p:nvCxnSpPr>
        <p:spPr>
          <a:xfrm flipH="1">
            <a:off x="4631046" y="2057400"/>
            <a:ext cx="384434" cy="18545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a:extLst>
              <a:ext uri="{FF2B5EF4-FFF2-40B4-BE49-F238E27FC236}">
                <a16:creationId xmlns:a16="http://schemas.microsoft.com/office/drawing/2014/main" id="{01EEB27F-F9CD-41EA-BA83-C6E71FFB1934}"/>
              </a:ext>
            </a:extLst>
          </p:cNvPr>
          <p:cNvCxnSpPr>
            <a:cxnSpLocks/>
            <a:stCxn id="12" idx="3"/>
          </p:cNvCxnSpPr>
          <p:nvPr/>
        </p:nvCxnSpPr>
        <p:spPr>
          <a:xfrm flipH="1">
            <a:off x="4638357" y="2070108"/>
            <a:ext cx="337028" cy="2209792"/>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a:extLst>
              <a:ext uri="{FF2B5EF4-FFF2-40B4-BE49-F238E27FC236}">
                <a16:creationId xmlns:a16="http://schemas.microsoft.com/office/drawing/2014/main" id="{1CB14926-F06D-4979-B094-B0D1D82B3BAE}"/>
              </a:ext>
            </a:extLst>
          </p:cNvPr>
          <p:cNvCxnSpPr>
            <a:cxnSpLocks/>
            <a:stCxn id="12" idx="4"/>
          </p:cNvCxnSpPr>
          <p:nvPr/>
        </p:nvCxnSpPr>
        <p:spPr>
          <a:xfrm flipH="1">
            <a:off x="5044009" y="2125904"/>
            <a:ext cx="66080" cy="21539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a:extLst>
              <a:ext uri="{FF2B5EF4-FFF2-40B4-BE49-F238E27FC236}">
                <a16:creationId xmlns:a16="http://schemas.microsoft.com/office/drawing/2014/main" id="{67869D6F-DB7B-4633-8C6E-D3FC38DD8787}"/>
              </a:ext>
            </a:extLst>
          </p:cNvPr>
          <p:cNvCxnSpPr>
            <a:cxnSpLocks/>
            <a:stCxn id="12" idx="4"/>
          </p:cNvCxnSpPr>
          <p:nvPr/>
        </p:nvCxnSpPr>
        <p:spPr>
          <a:xfrm flipH="1">
            <a:off x="4890521" y="2125904"/>
            <a:ext cx="219568" cy="1786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a:extLst>
              <a:ext uri="{FF2B5EF4-FFF2-40B4-BE49-F238E27FC236}">
                <a16:creationId xmlns:a16="http://schemas.microsoft.com/office/drawing/2014/main" id="{754E9DB5-5A7E-4C6C-985A-98FDDEA1B09A}"/>
              </a:ext>
            </a:extLst>
          </p:cNvPr>
          <p:cNvCxnSpPr>
            <a:cxnSpLocks/>
          </p:cNvCxnSpPr>
          <p:nvPr/>
        </p:nvCxnSpPr>
        <p:spPr>
          <a:xfrm>
            <a:off x="5181600" y="2135783"/>
            <a:ext cx="114303" cy="214411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14752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 its weights can be represented by a grid …</a:t>
            </a:r>
          </a:p>
        </p:txBody>
      </p:sp>
      <p:sp>
        <p:nvSpPr>
          <p:cNvPr id="13" name="Rectangle 12">
            <a:extLst>
              <a:ext uri="{FF2B5EF4-FFF2-40B4-BE49-F238E27FC236}">
                <a16:creationId xmlns:a16="http://schemas.microsoft.com/office/drawing/2014/main" id="{51F28F38-D7D1-4638-A478-B7B8E9B18DC3}"/>
              </a:ext>
            </a:extLst>
          </p:cNvPr>
          <p:cNvSpPr/>
          <p:nvPr/>
        </p:nvSpPr>
        <p:spPr>
          <a:xfrm>
            <a:off x="1219199" y="3058180"/>
            <a:ext cx="1371601" cy="523220"/>
          </a:xfrm>
          <a:prstGeom prst="rect">
            <a:avLst/>
          </a:prstGeom>
        </p:spPr>
        <p:txBody>
          <a:bodyPr wrap="square">
            <a:spAutoFit/>
          </a:bodyPr>
          <a:lstStyle/>
          <a:p>
            <a:r>
              <a:rPr lang="en-US" sz="2800" dirty="0"/>
              <a:t>weights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21540764"/>
              </p:ext>
            </p:extLst>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38861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421201218"/>
              </p:ext>
            </p:extLst>
          </p:nvPr>
        </p:nvGraphicFramePr>
        <p:xfrm>
          <a:off x="128016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52680321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 can apply the convolution just like we did in 1D.</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798964736"/>
              </p:ext>
            </p:extLst>
          </p:nvPr>
        </p:nvGraphicFramePr>
        <p:xfrm>
          <a:off x="3268979"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108492257"/>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86655840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1384995"/>
          </a:xfrm>
          <a:prstGeom prst="rect">
            <a:avLst/>
          </a:prstGeom>
          <a:noFill/>
        </p:spPr>
        <p:txBody>
          <a:bodyPr wrap="square" rtlCol="0">
            <a:spAutoFit/>
          </a:bodyPr>
          <a:lstStyle/>
          <a:p>
            <a:pPr>
              <a:buNone/>
            </a:pPr>
            <a:r>
              <a:rPr lang="en-US" sz="2800" dirty="0"/>
              <a:t>Now we move around the image … stride by stride.</a:t>
            </a:r>
          </a:p>
          <a:p>
            <a:pPr>
              <a:buNone/>
            </a:pPr>
            <a:r>
              <a:rPr lang="en-US" sz="2800" dirty="0"/>
              <a:t>A stride can be one pixel or more, but there’s usually an overlap of local regions before and after a stride.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703868130"/>
              </p:ext>
            </p:extLst>
          </p:nvPr>
        </p:nvGraphicFramePr>
        <p:xfrm>
          <a:off x="371856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425134324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0985556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23043652"/>
              </p:ext>
            </p:extLst>
          </p:nvPr>
        </p:nvGraphicFramePr>
        <p:xfrm>
          <a:off x="411480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8810206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97922922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43931096"/>
              </p:ext>
            </p:extLst>
          </p:nvPr>
        </p:nvGraphicFramePr>
        <p:xfrm>
          <a:off x="32766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2779170"/>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5110799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468510814"/>
              </p:ext>
            </p:extLst>
          </p:nvPr>
        </p:nvGraphicFramePr>
        <p:xfrm>
          <a:off x="3733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95923255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410091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solidFill>
                  <a:srgbClr val="FF0000"/>
                </a:solidFill>
              </a:rPr>
              <a:t>Now you do it!  </a:t>
            </a: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505880382"/>
              </p:ext>
            </p:extLst>
          </p:nvPr>
        </p:nvGraphicFramePr>
        <p:xfrm>
          <a:off x="4114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86803152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82181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2650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1574494" y="5161220"/>
            <a:ext cx="1861407"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p:txBody>
      </p:sp>
      <p:sp>
        <p:nvSpPr>
          <p:cNvPr id="66" name="TextBox 65">
            <a:extLst>
              <a:ext uri="{FF2B5EF4-FFF2-40B4-BE49-F238E27FC236}">
                <a16:creationId xmlns:a16="http://schemas.microsoft.com/office/drawing/2014/main" id="{983F041F-CB75-4456-B4D9-9FDE7E70A89E}"/>
              </a:ext>
            </a:extLst>
          </p:cNvPr>
          <p:cNvSpPr txBox="1"/>
          <p:nvPr/>
        </p:nvSpPr>
        <p:spPr>
          <a:xfrm>
            <a:off x="1702683" y="6054513"/>
            <a:ext cx="5817618" cy="369332"/>
          </a:xfrm>
          <a:prstGeom prst="rect">
            <a:avLst/>
          </a:prstGeom>
          <a:noFill/>
        </p:spPr>
        <p:txBody>
          <a:bodyPr wrap="none" rtlCol="0">
            <a:spAutoFit/>
          </a:bodyPr>
          <a:lstStyle/>
          <a:p>
            <a:r>
              <a:rPr lang="en-US" dirty="0"/>
              <a:t>c</a:t>
            </a:r>
            <a:r>
              <a:rPr lang="en-US" baseline="-25000" dirty="0"/>
              <a:t>1</a:t>
            </a:r>
            <a:r>
              <a:rPr lang="en-US" dirty="0"/>
              <a:t> = 1 * 3 + 2 * 4 + 0.5 = 11.5      c</a:t>
            </a:r>
            <a:r>
              <a:rPr lang="en-US" baseline="-25000" dirty="0"/>
              <a:t>2 </a:t>
            </a:r>
            <a:r>
              <a:rPr lang="en-US" dirty="0"/>
              <a:t>= 1 * 7 + 2 * 1 + 0.3 =   9.3</a:t>
            </a:r>
          </a:p>
        </p:txBody>
      </p:sp>
      <p:sp>
        <p:nvSpPr>
          <p:cNvPr id="21" name="Rectangle 20">
            <a:extLst>
              <a:ext uri="{FF2B5EF4-FFF2-40B4-BE49-F238E27FC236}">
                <a16:creationId xmlns:a16="http://schemas.microsoft.com/office/drawing/2014/main" id="{A7CA5017-4322-4175-ACC3-2C0A7693A5CA}"/>
              </a:ext>
            </a:extLst>
          </p:cNvPr>
          <p:cNvSpPr/>
          <p:nvPr/>
        </p:nvSpPr>
        <p:spPr>
          <a:xfrm>
            <a:off x="3530273" y="5329661"/>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cxnSp>
        <p:nvCxnSpPr>
          <p:cNvPr id="41" name="Straight Connector 40">
            <a:extLst>
              <a:ext uri="{FF2B5EF4-FFF2-40B4-BE49-F238E27FC236}">
                <a16:creationId xmlns:a16="http://schemas.microsoft.com/office/drawing/2014/main" id="{03D5EBFC-5C3E-4C55-A2F8-077167CEB44A}"/>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Straight Connector 42">
            <a:extLst>
              <a:ext uri="{FF2B5EF4-FFF2-40B4-BE49-F238E27FC236}">
                <a16:creationId xmlns:a16="http://schemas.microsoft.com/office/drawing/2014/main" id="{D4872869-7FC6-4D27-9D8C-A5105EFAB5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4" name="Straight Connector 43">
            <a:extLst>
              <a:ext uri="{FF2B5EF4-FFF2-40B4-BE49-F238E27FC236}">
                <a16:creationId xmlns:a16="http://schemas.microsoft.com/office/drawing/2014/main" id="{271ACF8C-1DAA-411E-BB39-6286601253BB}"/>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C3669ED9-9605-4642-B088-A5D86341E6D8}"/>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BA45228B-2C7A-4ABF-B6F6-4F1D29AEFE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2DCB42FD-FD1E-4154-9801-243C77EC4ED3}"/>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310A5B40-6941-42CF-B4EB-ADD5349A116A}"/>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B18C7AC-10A4-4AC6-94A6-C15B570E6D7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id="{933DB474-9F3B-4680-8088-FFA1ED4E390A}"/>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FC8364B-FDCE-4CE6-A205-3486DF2F513D}"/>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43F42E42-009C-4FD8-9837-7BD4A9AB28A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B6AD5772-906E-4D7B-9DFE-47257A8F2577}"/>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C703F53C-72A3-4B17-B8E2-1A3B48FA26E0}"/>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9" name="Straight Connector 68">
            <a:extLst>
              <a:ext uri="{FF2B5EF4-FFF2-40B4-BE49-F238E27FC236}">
                <a16:creationId xmlns:a16="http://schemas.microsoft.com/office/drawing/2014/main" id="{D289FA9E-B665-4762-B5D2-B695E6CF3201}"/>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7A00A268-3E69-4C74-A9B0-0D468B0E35EA}"/>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8ED0D26D-433E-4053-8F28-CEC567B0FD86}"/>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550B2C7-E78A-46CF-A0F5-7CB1A6EE8BC0}"/>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E62951B9-BDE5-4069-B9BC-1E87E2DF1DF4}"/>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28980473-04AD-4BE7-BA3C-D1E5A6CD9878}"/>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id="{3215E895-E6FD-4A5A-B233-24A93032DC3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EAE5CDF9-AA59-4CA7-A077-606791EC75F9}"/>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403C74E9-D4B9-4B96-B53F-D72F29294B17}"/>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2B1AC62E-ABF7-49EA-AE7A-1C1B7E335337}"/>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CE4F6E9B-A466-4B2C-BBBA-936697160A2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0" name="TextBox 79">
            <a:extLst>
              <a:ext uri="{FF2B5EF4-FFF2-40B4-BE49-F238E27FC236}">
                <a16:creationId xmlns:a16="http://schemas.microsoft.com/office/drawing/2014/main" id="{23713123-EFEF-4CF8-AFE6-B06B21DDBCC1}"/>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1" name="Content Placeholder 2">
            <a:extLst>
              <a:ext uri="{FF2B5EF4-FFF2-40B4-BE49-F238E27FC236}">
                <a16:creationId xmlns:a16="http://schemas.microsoft.com/office/drawing/2014/main" id="{2AFF1101-F6BE-4EAE-918D-3D9FF9AAAA7D}"/>
              </a:ext>
            </a:extLst>
          </p:cNvPr>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9765BE89-21C8-4E45-B1A0-1D3800062FA7}"/>
              </a:ext>
            </a:extLst>
          </p:cNvPr>
          <p:cNvCxnSpPr>
            <a:cxnSpLocks/>
          </p:cNvCxnSpPr>
          <p:nvPr/>
        </p:nvCxnSpPr>
        <p:spPr>
          <a:xfrm>
            <a:off x="1590496" y="597247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5F5C2A5B-2CD5-4189-B0B2-9FC634DAA327}"/>
              </a:ext>
            </a:extLst>
          </p:cNvPr>
          <p:cNvCxnSpPr>
            <a:cxnSpLocks/>
          </p:cNvCxnSpPr>
          <p:nvPr/>
        </p:nvCxnSpPr>
        <p:spPr>
          <a:xfrm>
            <a:off x="1590496" y="596192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18F9E516-A017-4141-AC1D-92BFCE103A62}"/>
              </a:ext>
            </a:extLst>
          </p:cNvPr>
          <p:cNvCxnSpPr>
            <a:cxnSpLocks/>
          </p:cNvCxnSpPr>
          <p:nvPr/>
        </p:nvCxnSpPr>
        <p:spPr>
          <a:xfrm>
            <a:off x="1582290" y="649421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74431FBC-843F-4C8D-851A-AFAB4D0EBF48}"/>
              </a:ext>
            </a:extLst>
          </p:cNvPr>
          <p:cNvCxnSpPr>
            <a:cxnSpLocks/>
          </p:cNvCxnSpPr>
          <p:nvPr/>
        </p:nvCxnSpPr>
        <p:spPr>
          <a:xfrm>
            <a:off x="218864" y="524703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6" name="Straight Connector 85">
            <a:extLst>
              <a:ext uri="{FF2B5EF4-FFF2-40B4-BE49-F238E27FC236}">
                <a16:creationId xmlns:a16="http://schemas.microsoft.com/office/drawing/2014/main" id="{6211CA44-BD14-41C9-8CCB-D882A976F426}"/>
              </a:ext>
            </a:extLst>
          </p:cNvPr>
          <p:cNvCxnSpPr>
            <a:cxnSpLocks/>
          </p:cNvCxnSpPr>
          <p:nvPr/>
        </p:nvCxnSpPr>
        <p:spPr>
          <a:xfrm>
            <a:off x="218864" y="523648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49612223-19CD-4E86-93F8-3298E4EED2F4}"/>
              </a:ext>
            </a:extLst>
          </p:cNvPr>
          <p:cNvCxnSpPr>
            <a:cxnSpLocks/>
          </p:cNvCxnSpPr>
          <p:nvPr/>
        </p:nvCxnSpPr>
        <p:spPr>
          <a:xfrm>
            <a:off x="210658" y="576876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2F6FA115-68C5-4A9A-9C1B-AB5D24863DCA}"/>
              </a:ext>
            </a:extLst>
          </p:cNvPr>
          <p:cNvCxnSpPr>
            <a:cxnSpLocks/>
          </p:cNvCxnSpPr>
          <p:nvPr/>
        </p:nvCxnSpPr>
        <p:spPr>
          <a:xfrm>
            <a:off x="3546275" y="526072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72FFFCF-9365-453B-8335-D22226338C21}"/>
              </a:ext>
            </a:extLst>
          </p:cNvPr>
          <p:cNvCxnSpPr>
            <a:cxnSpLocks/>
          </p:cNvCxnSpPr>
          <p:nvPr/>
        </p:nvCxnSpPr>
        <p:spPr>
          <a:xfrm>
            <a:off x="3546275" y="525017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CE0483DA-8DC3-4C78-B756-3E1C2E120949}"/>
              </a:ext>
            </a:extLst>
          </p:cNvPr>
          <p:cNvCxnSpPr>
            <a:cxnSpLocks/>
          </p:cNvCxnSpPr>
          <p:nvPr/>
        </p:nvCxnSpPr>
        <p:spPr>
          <a:xfrm>
            <a:off x="3538069" y="578245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BAFA5BE5-503A-4A36-A82A-C3E8E43A8BB2}"/>
              </a:ext>
            </a:extLst>
          </p:cNvPr>
          <p:cNvCxnSpPr>
            <a:cxnSpLocks/>
          </p:cNvCxnSpPr>
          <p:nvPr/>
        </p:nvCxnSpPr>
        <p:spPr>
          <a:xfrm>
            <a:off x="5244057" y="524619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351CADD4-8642-48C9-9606-40D2AB9D8D05}"/>
              </a:ext>
            </a:extLst>
          </p:cNvPr>
          <p:cNvCxnSpPr>
            <a:cxnSpLocks/>
          </p:cNvCxnSpPr>
          <p:nvPr/>
        </p:nvCxnSpPr>
        <p:spPr>
          <a:xfrm flipH="1" flipV="1">
            <a:off x="5167857" y="576793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428BBE49-9B4A-45DD-BFF3-7C77D5611EA8}"/>
              </a:ext>
            </a:extLst>
          </p:cNvPr>
          <p:cNvCxnSpPr/>
          <p:nvPr/>
        </p:nvCxnSpPr>
        <p:spPr>
          <a:xfrm flipH="1">
            <a:off x="5167857" y="5246199"/>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B08C3B35-0FC5-4994-866F-C6EC61B68FA4}"/>
              </a:ext>
            </a:extLst>
          </p:cNvPr>
          <p:cNvCxnSpPr>
            <a:cxnSpLocks/>
          </p:cNvCxnSpPr>
          <p:nvPr/>
        </p:nvCxnSpPr>
        <p:spPr>
          <a:xfrm>
            <a:off x="1430344" y="52364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5" name="Straight Connector 94">
            <a:extLst>
              <a:ext uri="{FF2B5EF4-FFF2-40B4-BE49-F238E27FC236}">
                <a16:creationId xmlns:a16="http://schemas.microsoft.com/office/drawing/2014/main" id="{6C75543D-4921-48CC-A305-BD4836190D5C}"/>
              </a:ext>
            </a:extLst>
          </p:cNvPr>
          <p:cNvCxnSpPr>
            <a:cxnSpLocks/>
          </p:cNvCxnSpPr>
          <p:nvPr/>
        </p:nvCxnSpPr>
        <p:spPr>
          <a:xfrm flipH="1" flipV="1">
            <a:off x="1354144" y="57582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C174B3CC-51A1-4004-81CC-F6F2EE8CCD66}"/>
              </a:ext>
            </a:extLst>
          </p:cNvPr>
          <p:cNvCxnSpPr/>
          <p:nvPr/>
        </p:nvCxnSpPr>
        <p:spPr>
          <a:xfrm flipH="1">
            <a:off x="1354144" y="5236480"/>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2F2C159-5418-432C-B821-6CEF7404C885}"/>
              </a:ext>
            </a:extLst>
          </p:cNvPr>
          <p:cNvCxnSpPr>
            <a:cxnSpLocks/>
          </p:cNvCxnSpPr>
          <p:nvPr/>
        </p:nvCxnSpPr>
        <p:spPr>
          <a:xfrm>
            <a:off x="7452350" y="594914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D991662A-2CE4-4FB1-9A2C-67241835C45E}"/>
              </a:ext>
            </a:extLst>
          </p:cNvPr>
          <p:cNvCxnSpPr>
            <a:cxnSpLocks/>
          </p:cNvCxnSpPr>
          <p:nvPr/>
        </p:nvCxnSpPr>
        <p:spPr>
          <a:xfrm flipH="1" flipV="1">
            <a:off x="7376150" y="647087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9E71AA03-8EBF-4136-AE8F-46E46D5FA624}"/>
              </a:ext>
            </a:extLst>
          </p:cNvPr>
          <p:cNvCxnSpPr/>
          <p:nvPr/>
        </p:nvCxnSpPr>
        <p:spPr>
          <a:xfrm flipH="1">
            <a:off x="7376150" y="5949143"/>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A5497A3A-6FBF-4B18-B4BE-8432D69C4AED}"/>
              </a:ext>
            </a:extLst>
          </p:cNvPr>
          <p:cNvCxnSpPr>
            <a:cxnSpLocks/>
          </p:cNvCxnSpPr>
          <p:nvPr/>
        </p:nvCxnSpPr>
        <p:spPr>
          <a:xfrm>
            <a:off x="3410411" y="521948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E313F04D-3D5A-4377-BE3F-42EBE7C1A6B4}"/>
              </a:ext>
            </a:extLst>
          </p:cNvPr>
          <p:cNvCxnSpPr>
            <a:cxnSpLocks/>
          </p:cNvCxnSpPr>
          <p:nvPr/>
        </p:nvCxnSpPr>
        <p:spPr>
          <a:xfrm flipH="1" flipV="1">
            <a:off x="3334211" y="574122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9DF7A88-EA04-40FB-9B11-D73A12185340}"/>
              </a:ext>
            </a:extLst>
          </p:cNvPr>
          <p:cNvCxnSpPr/>
          <p:nvPr/>
        </p:nvCxnSpPr>
        <p:spPr>
          <a:xfrm flipH="1">
            <a:off x="3334211" y="5219488"/>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261F205D-1C43-474D-B450-B34B1700D218}"/>
              </a:ext>
            </a:extLst>
          </p:cNvPr>
          <p:cNvCxnSpPr>
            <a:cxnSpLocks/>
          </p:cNvCxnSpPr>
          <p:nvPr/>
        </p:nvCxnSpPr>
        <p:spPr>
          <a:xfrm>
            <a:off x="1596366" y="51921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4" name="Straight Connector 103">
            <a:extLst>
              <a:ext uri="{FF2B5EF4-FFF2-40B4-BE49-F238E27FC236}">
                <a16:creationId xmlns:a16="http://schemas.microsoft.com/office/drawing/2014/main" id="{7AB1BDA7-4204-4096-A66F-4C2522B77C01}"/>
              </a:ext>
            </a:extLst>
          </p:cNvPr>
          <p:cNvCxnSpPr>
            <a:cxnSpLocks/>
          </p:cNvCxnSpPr>
          <p:nvPr/>
        </p:nvCxnSpPr>
        <p:spPr>
          <a:xfrm>
            <a:off x="1596366" y="51816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5067B49B-BDA8-4405-BEDF-5E535A0AF7C5}"/>
              </a:ext>
            </a:extLst>
          </p:cNvPr>
          <p:cNvCxnSpPr>
            <a:cxnSpLocks/>
          </p:cNvCxnSpPr>
          <p:nvPr/>
        </p:nvCxnSpPr>
        <p:spPr>
          <a:xfrm>
            <a:off x="1588160" y="5713883"/>
            <a:ext cx="150641"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82898163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670585983"/>
              </p:ext>
            </p:extLst>
          </p:nvPr>
        </p:nvGraphicFramePr>
        <p:xfrm>
          <a:off x="32766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675845153"/>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334720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4887999"/>
              </p:ext>
            </p:extLst>
          </p:nvPr>
        </p:nvGraphicFramePr>
        <p:xfrm>
          <a:off x="371856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760076524"/>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a:t>
                      </a: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7641255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319057539"/>
              </p:ext>
            </p:extLst>
          </p:nvPr>
        </p:nvGraphicFramePr>
        <p:xfrm>
          <a:off x="41148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471946829"/>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2137169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There you have it!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639648581"/>
              </p:ext>
            </p:extLst>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52004100"/>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07834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944880" y="1175661"/>
            <a:ext cx="2484120" cy="1384995"/>
          </a:xfrm>
          <a:prstGeom prst="rect">
            <a:avLst/>
          </a:prstGeom>
          <a:noFill/>
        </p:spPr>
        <p:txBody>
          <a:bodyPr wrap="square" rtlCol="0">
            <a:spAutoFit/>
          </a:bodyPr>
          <a:lstStyle/>
          <a:p>
            <a:pPr>
              <a:buNone/>
            </a:pPr>
            <a:r>
              <a:rPr lang="en-US" sz="2800" dirty="0"/>
              <a:t>And the weights are called a kernel.</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06BA1DBA-A455-487D-B136-1E321BA66C19}"/>
              </a:ext>
            </a:extLst>
          </p:cNvPr>
          <p:cNvCxnSpPr/>
          <p:nvPr/>
        </p:nvCxnSpPr>
        <p:spPr>
          <a:xfrm>
            <a:off x="2125980" y="2738211"/>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70383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You can watch that as an animation here …</a:t>
            </a:r>
          </a:p>
        </p:txBody>
      </p:sp>
      <p:pic>
        <p:nvPicPr>
          <p:cNvPr id="3" name="Picture 2">
            <a:extLst>
              <a:ext uri="{FF2B5EF4-FFF2-40B4-BE49-F238E27FC236}">
                <a16:creationId xmlns:a16="http://schemas.microsoft.com/office/drawing/2014/main" id="{2FB05C96-79E8-480F-9931-C6275FC19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867644"/>
            <a:ext cx="5010150" cy="3657600"/>
          </a:xfrm>
          <a:prstGeom prst="rect">
            <a:avLst/>
          </a:prstGeom>
        </p:spPr>
      </p:pic>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3"/>
              </a:rPr>
              <a:t>https://hackernoon.com/visualizing-parts-of-convolutional-neural-networks-using-keras-and-cats-5cc01b214e59</a:t>
            </a:r>
            <a:endParaRPr lang="en-IN" sz="1200" dirty="0"/>
          </a:p>
        </p:txBody>
      </p:sp>
    </p:spTree>
    <p:extLst>
      <p:ext uri="{BB962C8B-B14F-4D97-AF65-F5344CB8AC3E}">
        <p14:creationId xmlns:p14="http://schemas.microsoft.com/office/powerpoint/2010/main" val="398288800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In some convolutional layers you can use </a:t>
            </a:r>
            <a:r>
              <a:rPr lang="en-US" sz="2800" b="1" dirty="0"/>
              <a:t>multiple kernels </a:t>
            </a:r>
            <a:r>
              <a:rPr lang="en-US" sz="2800" dirty="0"/>
              <a:t>to produce </a:t>
            </a:r>
            <a:r>
              <a:rPr lang="en-US" sz="2800" b="1" dirty="0"/>
              <a:t>multiple feature maps</a:t>
            </a:r>
            <a:r>
              <a:rPr lang="en-US" sz="2800" dirty="0"/>
              <a: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55590424"/>
              </p:ext>
            </p:extLst>
          </p:nvPr>
        </p:nvGraphicFramePr>
        <p:xfrm>
          <a:off x="1508760" y="430276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-4</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893053124"/>
              </p:ext>
            </p:extLst>
          </p:nvPr>
        </p:nvGraphicFramePr>
        <p:xfrm>
          <a:off x="640080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629045983"/>
              </p:ext>
            </p:extLst>
          </p:nvPr>
        </p:nvGraphicFramePr>
        <p:xfrm>
          <a:off x="1515429" y="3119744"/>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574124592"/>
              </p:ext>
            </p:extLst>
          </p:nvPr>
        </p:nvGraphicFramePr>
        <p:xfrm>
          <a:off x="638556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223237282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815882"/>
          </a:xfrm>
          <a:prstGeom prst="rect">
            <a:avLst/>
          </a:prstGeom>
          <a:noFill/>
        </p:spPr>
        <p:txBody>
          <a:bodyPr wrap="square" rtlCol="0">
            <a:spAutoFit/>
          </a:bodyPr>
          <a:lstStyle/>
          <a:p>
            <a:r>
              <a:rPr lang="en-US" sz="2800" dirty="0"/>
              <a:t>You can also use the </a:t>
            </a:r>
            <a:r>
              <a:rPr lang="en-US" sz="2800" b="1" dirty="0"/>
              <a:t>feature maps</a:t>
            </a:r>
            <a:r>
              <a:rPr lang="en-US" sz="2800" dirty="0"/>
              <a:t> as inputs to higher convolutional layers. The kernels can take inputs from multiple feature maps.</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752600" y="5721025"/>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448052" y="572518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1925884"/>
              </p:ext>
            </p:extLst>
          </p:nvPr>
        </p:nvGraphicFramePr>
        <p:xfrm>
          <a:off x="1508760" y="4205616"/>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07721452"/>
              </p:ext>
            </p:extLst>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804727660"/>
              </p:ext>
            </p:extLst>
          </p:nvPr>
        </p:nvGraphicFramePr>
        <p:xfrm>
          <a:off x="1508760" y="349759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99970894"/>
              </p:ext>
            </p:extLst>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4" name="Rectangle 13">
            <a:extLst>
              <a:ext uri="{FF2B5EF4-FFF2-40B4-BE49-F238E27FC236}">
                <a16:creationId xmlns:a16="http://schemas.microsoft.com/office/drawing/2014/main" id="{9C889603-8E78-484A-97A2-AE798C0DAEC8}"/>
              </a:ext>
            </a:extLst>
          </p:cNvPr>
          <p:cNvSpPr/>
          <p:nvPr/>
        </p:nvSpPr>
        <p:spPr>
          <a:xfrm>
            <a:off x="6585583" y="4038600"/>
            <a:ext cx="348617"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08823844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85459073"/>
              </p:ext>
            </p:extLst>
          </p:nvPr>
        </p:nvGraphicFramePr>
        <p:xfrm>
          <a:off x="3352802"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121892392"/>
              </p:ext>
            </p:extLst>
          </p:nvPr>
        </p:nvGraphicFramePr>
        <p:xfrm>
          <a:off x="3368040"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340177699"/>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10733483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76939000"/>
              </p:ext>
            </p:extLst>
          </p:nvPr>
        </p:nvGraphicFramePr>
        <p:xfrm>
          <a:off x="3762376"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213397367"/>
              </p:ext>
            </p:extLst>
          </p:nvPr>
        </p:nvGraphicFramePr>
        <p:xfrm>
          <a:off x="3777614"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424223108"/>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778871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c</a:t>
            </a:r>
            <a:r>
              <a:rPr lang="en-US" sz="4000" b="1" baseline="-25000" dirty="0"/>
              <a:t> = </a:t>
            </a:r>
            <a:r>
              <a:rPr lang="en-US" sz="4000" b="1" baseline="-25000" dirty="0">
                <a:solidFill>
                  <a:srgbClr val="00B050"/>
                </a:solidFill>
              </a:rPr>
              <a:t>f </a:t>
            </a:r>
            <a:r>
              <a:rPr lang="en-US" sz="4000" b="1" baseline="-25000" dirty="0"/>
              <a:t>W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2" name="Rectangle: Rounded Corners 1">
            <a:extLst>
              <a:ext uri="{FF2B5EF4-FFF2-40B4-BE49-F238E27FC236}">
                <a16:creationId xmlns:a16="http://schemas.microsoft.com/office/drawing/2014/main" id="{BE1FC7E8-E5AE-47D0-9223-DF247880FC2B}"/>
              </a:ext>
            </a:extLst>
          </p:cNvPr>
          <p:cNvSpPr/>
          <p:nvPr/>
        </p:nvSpPr>
        <p:spPr>
          <a:xfrm>
            <a:off x="4114800" y="4876801"/>
            <a:ext cx="2590800" cy="1027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F77E0C2-5D0C-4847-B5D4-DDCEBFD36C7E}"/>
              </a:ext>
            </a:extLst>
          </p:cNvPr>
          <p:cNvCxnSpPr>
            <a:cxnSpLocks/>
          </p:cNvCxnSpPr>
          <p:nvPr/>
        </p:nvCxnSpPr>
        <p:spPr>
          <a:xfrm>
            <a:off x="3328123" y="5410200"/>
            <a:ext cx="78667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B1C22EFE-DA91-4477-BD39-6ACBA3E3E628}"/>
              </a:ext>
            </a:extLst>
          </p:cNvPr>
          <p:cNvSpPr txBox="1"/>
          <p:nvPr/>
        </p:nvSpPr>
        <p:spPr>
          <a:xfrm>
            <a:off x="609600" y="5257800"/>
            <a:ext cx="2587760" cy="369332"/>
          </a:xfrm>
          <a:prstGeom prst="rect">
            <a:avLst/>
          </a:prstGeom>
          <a:noFill/>
        </p:spPr>
        <p:txBody>
          <a:bodyPr wrap="none" rtlCol="0">
            <a:spAutoFit/>
          </a:bodyPr>
          <a:lstStyle/>
          <a:p>
            <a:r>
              <a:rPr lang="en-US" dirty="0"/>
              <a:t>See how simple this looks</a:t>
            </a:r>
            <a:endParaRPr lang="en-IN" dirty="0"/>
          </a:p>
        </p:txBody>
      </p:sp>
    </p:spTree>
    <p:extLst>
      <p:ext uri="{BB962C8B-B14F-4D97-AF65-F5344CB8AC3E}">
        <p14:creationId xmlns:p14="http://schemas.microsoft.com/office/powerpoint/2010/main" val="237621860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787154625"/>
              </p:ext>
            </p:extLst>
          </p:nvPr>
        </p:nvGraphicFramePr>
        <p:xfrm>
          <a:off x="3352800"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46018831"/>
              </p:ext>
            </p:extLst>
          </p:nvPr>
        </p:nvGraphicFramePr>
        <p:xfrm>
          <a:off x="3368038"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7277225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34570113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789023302"/>
              </p:ext>
            </p:extLst>
          </p:nvPr>
        </p:nvGraphicFramePr>
        <p:xfrm>
          <a:off x="3789916"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61673977"/>
              </p:ext>
            </p:extLst>
          </p:nvPr>
        </p:nvGraphicFramePr>
        <p:xfrm>
          <a:off x="3805154"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93905542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48145324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The number of output feature maps depends on the number of kernels.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70017765"/>
              </p:ext>
            </p:extLst>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348505290"/>
              </p:ext>
            </p:extLst>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005228173"/>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81597695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You can flatten a 2D image by using kernels of the same size as the image (the number of kernels equals the output vector).</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0883401"/>
              </p:ext>
            </p:extLst>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900034823"/>
              </p:ext>
            </p:extLst>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60848718"/>
              </p:ext>
            </p:extLst>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extLst>
              <p:ext uri="{D42A27DB-BD31-4B8C-83A1-F6EECF244321}">
                <p14:modId xmlns:p14="http://schemas.microsoft.com/office/powerpoint/2010/main" val="1185432303"/>
              </p:ext>
            </p:extLst>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extLst>
              <p:ext uri="{D42A27DB-BD31-4B8C-83A1-F6EECF244321}">
                <p14:modId xmlns:p14="http://schemas.microsoft.com/office/powerpoint/2010/main" val="445595797"/>
              </p:ext>
            </p:extLst>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extLst>
              <p:ext uri="{D42A27DB-BD31-4B8C-83A1-F6EECF244321}">
                <p14:modId xmlns:p14="http://schemas.microsoft.com/office/powerpoint/2010/main" val="2195284139"/>
              </p:ext>
            </p:extLst>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407147765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lnSpcReduction="10000"/>
          </a:bodyPr>
          <a:lstStyle/>
          <a:p>
            <a:pPr>
              <a:buNone/>
            </a:pPr>
            <a:r>
              <a:rPr lang="en-US" b="1" dirty="0"/>
              <a:t>We’re now familiar with 2 of the 3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	Let’s now see how </a:t>
            </a:r>
            <a:r>
              <a:rPr lang="en-US" b="1" u="sng" dirty="0"/>
              <a:t>subsampling layers</a:t>
            </a:r>
            <a:r>
              <a:rPr lang="en-US" b="1" dirty="0"/>
              <a:t> work.</a:t>
            </a:r>
          </a:p>
          <a:p>
            <a:pPr>
              <a:buNone/>
            </a:pPr>
            <a:r>
              <a:rPr lang="en-US" b="1" dirty="0"/>
              <a:t>	Their purpose, according to </a:t>
            </a:r>
            <a:r>
              <a:rPr lang="en-US" b="1" dirty="0" err="1"/>
              <a:t>LeCun</a:t>
            </a:r>
            <a:r>
              <a:rPr lang="en-US" b="1" dirty="0"/>
              <a:t> et al, is to reduce the sensitivity of the output to shifts and distortions by reducing the resolution of the feature map.</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16018723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2246769"/>
          </a:xfrm>
          <a:prstGeom prst="rect">
            <a:avLst/>
          </a:prstGeom>
          <a:noFill/>
        </p:spPr>
        <p:txBody>
          <a:bodyPr wrap="square" rtlCol="0">
            <a:spAutoFit/>
          </a:bodyPr>
          <a:lstStyle/>
          <a:p>
            <a:pPr>
              <a:buNone/>
            </a:pPr>
            <a:r>
              <a:rPr lang="en-US" sz="2800" dirty="0"/>
              <a:t>No overlap in connections to inputs, and resolution is reduced (in order to increase translational invariance).</a:t>
            </a:r>
          </a:p>
          <a:p>
            <a:pPr>
              <a:buNone/>
            </a:pPr>
            <a:r>
              <a:rPr lang="en-US" sz="2800" dirty="0"/>
              <a:t>There are no weights involved.</a:t>
            </a:r>
          </a:p>
          <a:p>
            <a:pPr>
              <a:buNone/>
            </a:pPr>
            <a:r>
              <a:rPr lang="en-US" sz="2800" dirty="0"/>
              <a:t>There are two common types:  max and average.</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066800" y="5754469"/>
            <a:ext cx="7239000" cy="646331"/>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5252328"/>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5229763"/>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5206848"/>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3096399"/>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856396" y="3125984"/>
            <a:ext cx="359394" cy="369332"/>
          </a:xfrm>
          <a:prstGeom prst="rect">
            <a:avLst/>
          </a:prstGeom>
          <a:noFill/>
        </p:spPr>
        <p:txBody>
          <a:bodyPr wrap="squar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3105430"/>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2514600" y="36241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7671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949391"/>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635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961059"/>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961059"/>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5225394"/>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77279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5234353"/>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74921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949391"/>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78231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629799"/>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955003"/>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955003"/>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5229999"/>
            <a:ext cx="336952" cy="369332"/>
          </a:xfrm>
          <a:prstGeom prst="rect">
            <a:avLst/>
          </a:prstGeom>
          <a:noFill/>
        </p:spPr>
        <p:txBody>
          <a:bodyPr wrap="none" rtlCol="0">
            <a:spAutoFit/>
          </a:bodyPr>
          <a:lstStyle/>
          <a:p>
            <a:r>
              <a:rPr lang="en-US" b="1" dirty="0"/>
              <a:t>f</a:t>
            </a:r>
            <a:r>
              <a:rPr lang="en-US" b="1" baseline="-25000" dirty="0"/>
              <a:t>5</a:t>
            </a:r>
          </a:p>
        </p:txBody>
      </p:sp>
    </p:spTree>
    <p:extLst>
      <p:ext uri="{BB962C8B-B14F-4D97-AF65-F5344CB8AC3E}">
        <p14:creationId xmlns:p14="http://schemas.microsoft.com/office/powerpoint/2010/main" val="20239036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max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283651" y="2542240"/>
            <a:ext cx="742743" cy="369332"/>
          </a:xfrm>
          <a:prstGeom prst="rect">
            <a:avLst/>
          </a:prstGeom>
          <a:noFill/>
        </p:spPr>
        <p:txBody>
          <a:bodyPr wrap="square" rtlCol="0">
            <a:spAutoFit/>
          </a:bodyPr>
          <a:lstStyle/>
          <a:p>
            <a:r>
              <a:rPr lang="en-US" b="1" dirty="0"/>
              <a:t>c</a:t>
            </a:r>
            <a:r>
              <a:rPr lang="en-US" b="1" baseline="-25000" dirty="0"/>
              <a:t>1 </a:t>
            </a:r>
            <a:r>
              <a:rPr lang="en-US" b="1" dirty="0"/>
              <a:t>= 2</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540605" y="2544185"/>
            <a:ext cx="675185"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p:txBody>
      </p:sp>
    </p:spTree>
    <p:extLst>
      <p:ext uri="{BB962C8B-B14F-4D97-AF65-F5344CB8AC3E}">
        <p14:creationId xmlns:p14="http://schemas.microsoft.com/office/powerpoint/2010/main" val="199405898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average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2514600"/>
            <a:ext cx="893193" cy="369332"/>
          </a:xfrm>
          <a:prstGeom prst="rect">
            <a:avLst/>
          </a:prstGeom>
          <a:noFill/>
        </p:spPr>
        <p:txBody>
          <a:bodyPr wrap="none" rtlCol="0">
            <a:spAutoFit/>
          </a:bodyPr>
          <a:lstStyle/>
          <a:p>
            <a:r>
              <a:rPr lang="en-US" b="1" dirty="0"/>
              <a:t>c</a:t>
            </a:r>
            <a:r>
              <a:rPr lang="en-US" b="1" baseline="-25000" dirty="0"/>
              <a:t>1 </a:t>
            </a:r>
            <a:r>
              <a:rPr lang="en-US" b="1" dirty="0"/>
              <a:t>= 1.5</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669407" y="2514600"/>
            <a:ext cx="893193"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02582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Tree>
    <p:extLst>
      <p:ext uri="{BB962C8B-B14F-4D97-AF65-F5344CB8AC3E}">
        <p14:creationId xmlns:p14="http://schemas.microsoft.com/office/powerpoint/2010/main" val="186913272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max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335179851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2178092478"/>
              </p:ext>
            </p:extLst>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184268065"/>
              </p:ext>
            </p:extLst>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567052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400176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a:bodyPr>
          <a:lstStyle/>
          <a:p>
            <a:r>
              <a:rPr lang="en-US" dirty="0"/>
              <a:t>In the next slide, we ask the students to compute the outputs for a different number of inputs.</a:t>
            </a:r>
          </a:p>
          <a:p>
            <a:r>
              <a:rPr lang="en-US" dirty="0"/>
              <a:t>Hopefully, the students will realize that the matrix dimensions are tied to the input and output feature vector dimensions, and that the matrices act as transforms from a space with a certain number of dimensions to another.</a:t>
            </a:r>
          </a:p>
          <a:p>
            <a:r>
              <a:rPr lang="en-US" dirty="0"/>
              <a:t>Hopefully they also begin to notice that there’s one bias per output, so the dimensions of the bias vector are equal to the dimensions of the output vector.</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80872872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673811672"/>
              </p:ext>
            </p:extLst>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737693516"/>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99880683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05398883"/>
              </p:ext>
            </p:extLst>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138293170"/>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54268015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510768455"/>
              </p:ext>
            </p:extLst>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8320696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r>
                        <a:rPr lang="en-US" sz="1600" dirty="0"/>
                        <a:t>2</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31210627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try average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19450700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257998176"/>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56189492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353D826B-9C6F-4E4C-AAC5-8E627C8D0155}"/>
              </a:ext>
            </a:extLst>
          </p:cNvPr>
          <p:cNvGraphicFramePr>
            <a:graphicFrameLocks noGrp="1"/>
          </p:cNvGraphicFramePr>
          <p:nvPr>
            <p:extLst>
              <p:ext uri="{D42A27DB-BD31-4B8C-83A1-F6EECF244321}">
                <p14:modId xmlns:p14="http://schemas.microsoft.com/office/powerpoint/2010/main" val="1308817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D5202EE3-BD7E-42A3-ABEE-9244E4D5A312}"/>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04827826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A5808F1E-908D-4E91-B480-D24C352A6B26}"/>
              </a:ext>
            </a:extLst>
          </p:cNvPr>
          <p:cNvGraphicFramePr>
            <a:graphicFrameLocks noGrp="1"/>
          </p:cNvGraphicFramePr>
          <p:nvPr>
            <p:extLst>
              <p:ext uri="{D42A27DB-BD31-4B8C-83A1-F6EECF244321}">
                <p14:modId xmlns:p14="http://schemas.microsoft.com/office/powerpoint/2010/main" val="39422935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7503CBC2-0F6D-4AB9-99C4-7B1C3C19C97E}"/>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16617267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DCC60840-AA7C-4A1C-99EC-C37CE459D8BC}"/>
              </a:ext>
            </a:extLst>
          </p:cNvPr>
          <p:cNvGraphicFramePr>
            <a:graphicFrameLocks noGrp="1"/>
          </p:cNvGraphicFramePr>
          <p:nvPr>
            <p:extLst>
              <p:ext uri="{D42A27DB-BD31-4B8C-83A1-F6EECF244321}">
                <p14:modId xmlns:p14="http://schemas.microsoft.com/office/powerpoint/2010/main" val="2163197869"/>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3B31E6D2-65A1-4521-AA08-24687778D799}"/>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228509394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309560" y="2548502"/>
            <a:ext cx="1900239" cy="923330"/>
          </a:xfrm>
          <a:prstGeom prst="rect">
            <a:avLst/>
          </a:prstGeom>
        </p:spPr>
        <p:txBody>
          <a:bodyPr wrap="square">
            <a:spAutoFit/>
          </a:bodyPr>
          <a:lstStyle/>
          <a:p>
            <a:r>
              <a:rPr lang="en-US" dirty="0"/>
              <a:t>You’re basically shrinking the image.</a:t>
            </a:r>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pic>
        <p:nvPicPr>
          <p:cNvPr id="4" name="Picture 3">
            <a:extLst>
              <a:ext uri="{FF2B5EF4-FFF2-40B4-BE49-F238E27FC236}">
                <a16:creationId xmlns:a16="http://schemas.microsoft.com/office/drawing/2014/main" id="{4B132746-55A6-4841-831B-855B40458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036" y="1780520"/>
            <a:ext cx="6286500" cy="3624649"/>
          </a:xfrm>
          <a:prstGeom prst="rect">
            <a:avLst/>
          </a:prstGeom>
        </p:spPr>
      </p:pic>
    </p:spTree>
    <p:extLst>
      <p:ext uri="{BB962C8B-B14F-4D97-AF65-F5344CB8AC3E}">
        <p14:creationId xmlns:p14="http://schemas.microsoft.com/office/powerpoint/2010/main" val="77194505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914400" y="4191000"/>
            <a:ext cx="7391400" cy="2031325"/>
          </a:xfrm>
          <a:prstGeom prst="rect">
            <a:avLst/>
          </a:prstGeom>
        </p:spPr>
        <p:txBody>
          <a:bodyPr wrap="square">
            <a:spAutoFit/>
          </a:bodyPr>
          <a:lstStyle/>
          <a:p>
            <a:r>
              <a:rPr lang="en-US" dirty="0"/>
              <a:t>C1 layer = Convolutional layer mapping 1 channel to 6</a:t>
            </a:r>
          </a:p>
          <a:p>
            <a:r>
              <a:rPr lang="en-US" dirty="0"/>
              <a:t>S2 layer = Subsampling layer mapping 6 channels to 6</a:t>
            </a:r>
          </a:p>
          <a:p>
            <a:r>
              <a:rPr lang="en-US" dirty="0"/>
              <a:t>C3 layer = Convolutional layer mapping 6 channels to 16</a:t>
            </a:r>
          </a:p>
          <a:p>
            <a:r>
              <a:rPr lang="en-US" dirty="0"/>
              <a:t>S4 layer = Subsampling layer mapping 16 channels to 16</a:t>
            </a:r>
          </a:p>
          <a:p>
            <a:r>
              <a:rPr lang="en-US" dirty="0"/>
              <a:t>C5 layer = Convolutional layer mapping 16 channels to 120</a:t>
            </a:r>
          </a:p>
          <a:p>
            <a:r>
              <a:rPr lang="en-US" dirty="0"/>
              <a:t>F6 layer = Maps input vector of length 120 to an output vector of length 84</a:t>
            </a:r>
          </a:p>
          <a:p>
            <a:r>
              <a:rPr lang="en-US" dirty="0"/>
              <a:t>F7 layer = Maps input vector of length 84 to an output vector of length 10</a:t>
            </a:r>
            <a:endParaRPr lang="en-IN" dirty="0"/>
          </a:p>
        </p:txBody>
      </p:sp>
    </p:spTree>
    <p:extLst>
      <p:ext uri="{BB962C8B-B14F-4D97-AF65-F5344CB8AC3E}">
        <p14:creationId xmlns:p14="http://schemas.microsoft.com/office/powerpoint/2010/main" val="215610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7228529" y="5807551"/>
            <a:ext cx="1311256" cy="369332"/>
          </a:xfrm>
          <a:prstGeom prst="rect">
            <a:avLst/>
          </a:prstGeom>
          <a:noFill/>
        </p:spPr>
        <p:txBody>
          <a:bodyPr wrap="none" rtlCol="0">
            <a:spAutoFit/>
          </a:bodyPr>
          <a:lstStyle/>
          <a:p>
            <a:r>
              <a:rPr lang="en-US" dirty="0"/>
              <a:t>Try this out!</a:t>
            </a:r>
            <a:endParaRPr lang="en-IN" dirty="0"/>
          </a:p>
        </p:txBody>
      </p:sp>
      <p:sp>
        <p:nvSpPr>
          <p:cNvPr id="81" name="Content Placeholder 2">
            <a:extLst>
              <a:ext uri="{FF2B5EF4-FFF2-40B4-BE49-F238E27FC236}">
                <a16:creationId xmlns:a16="http://schemas.microsoft.com/office/drawing/2014/main" id="{7806F507-4301-471F-BFEC-B946B6870D0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r>
              <a:rPr lang="en-US" sz="4000" b="1" baseline="-25000" dirty="0">
                <a:solidFill>
                  <a:srgbClr val="FF0000"/>
                </a:solidFill>
              </a:rPr>
              <a:t>c</a:t>
            </a:r>
            <a:r>
              <a:rPr lang="en-US" sz="4000" b="1" baseline="-25000" dirty="0"/>
              <a:t> = </a:t>
            </a:r>
            <a:r>
              <a:rPr lang="en-US" sz="4000" b="1" baseline="-25000" dirty="0" err="1">
                <a:solidFill>
                  <a:srgbClr val="00B050"/>
                </a:solidFill>
              </a:rPr>
              <a:t>f</a:t>
            </a:r>
            <a:r>
              <a:rPr lang="en-US" sz="4000" b="1" baseline="-25000" dirty="0" err="1"/>
              <a:t>W</a:t>
            </a:r>
            <a:r>
              <a:rPr lang="en-US" sz="4000" b="1" baseline="-25000" dirty="0"/>
              <a:t> + b</a:t>
            </a: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CA036429-F836-4375-9716-AFB843E2DF8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317BDD50-DC36-4458-80B8-A3228FE7F521}"/>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4096F1D6-08DB-4717-871C-CDE4956B14BD}"/>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C2934BB1-C42B-4226-8342-D62768E460F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4AD415EF-EE1B-4812-919E-99C5598C29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70223224-D70D-492A-AD0E-4E8EF215F7A4}"/>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7453766F-401A-4B74-BBF5-DA3D6CE9A8CD}"/>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C93377E8-6801-4650-9D28-B5DEEF7F6A57}"/>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0" name="Straight Connector 89">
            <a:extLst>
              <a:ext uri="{FF2B5EF4-FFF2-40B4-BE49-F238E27FC236}">
                <a16:creationId xmlns:a16="http://schemas.microsoft.com/office/drawing/2014/main" id="{F92ABC6A-5D4E-4884-8A6C-D50875624A83}"/>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9B8B2249-9A6C-4B9B-B1D8-18D72E74368A}"/>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2" name="Straight Connector 91">
            <a:extLst>
              <a:ext uri="{FF2B5EF4-FFF2-40B4-BE49-F238E27FC236}">
                <a16:creationId xmlns:a16="http://schemas.microsoft.com/office/drawing/2014/main" id="{D70325F6-DAA9-4C58-968F-E7454F9EBDB5}"/>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3BB36488-CD41-4C58-B9AA-E89F8C422AD0}"/>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18F21B30-5151-4E45-95BC-E393A030A02D}"/>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5" name="Straight Connector 94">
            <a:extLst>
              <a:ext uri="{FF2B5EF4-FFF2-40B4-BE49-F238E27FC236}">
                <a16:creationId xmlns:a16="http://schemas.microsoft.com/office/drawing/2014/main" id="{94577479-1A44-41EE-86DE-4DFF9ACB6E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7CA1E165-530C-4E59-8C9A-EFD0A52BCB4F}"/>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0FC381DB-ABAB-479A-B883-7C5DF88293BF}"/>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50B6643B-C0A1-4B76-8F34-DB8019C4B138}"/>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A2CACB68-2E02-4FA7-A584-81732FC85678}"/>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C42B0396-61C4-4178-B801-1EC0CE2570F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1" name="Straight Connector 100">
            <a:extLst>
              <a:ext uri="{FF2B5EF4-FFF2-40B4-BE49-F238E27FC236}">
                <a16:creationId xmlns:a16="http://schemas.microsoft.com/office/drawing/2014/main" id="{2C749684-D6C3-4462-A9AC-4F54CE1A0E5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B8A124F-2744-42C0-833C-DF1B14246B07}"/>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6BE82874-89CF-45C2-AF9D-7BE52DC5585E}"/>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4" name="Straight Connector 103">
            <a:extLst>
              <a:ext uri="{FF2B5EF4-FFF2-40B4-BE49-F238E27FC236}">
                <a16:creationId xmlns:a16="http://schemas.microsoft.com/office/drawing/2014/main" id="{FAFB5E16-2A67-4CA0-985C-BD54160BE48E}"/>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931C3C92-5DC9-4CCC-A126-FC1C97E38B4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6" name="TextBox 105">
            <a:extLst>
              <a:ext uri="{FF2B5EF4-FFF2-40B4-BE49-F238E27FC236}">
                <a16:creationId xmlns:a16="http://schemas.microsoft.com/office/drawing/2014/main" id="{E4A79AB4-1AE2-479B-B015-464EA84DA28B}"/>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0" name="TextBox 39">
            <a:extLst>
              <a:ext uri="{FF2B5EF4-FFF2-40B4-BE49-F238E27FC236}">
                <a16:creationId xmlns:a16="http://schemas.microsoft.com/office/drawing/2014/main" id="{57F16D58-3D95-430A-8933-DCABEE47CB87}"/>
              </a:ext>
            </a:extLst>
          </p:cNvPr>
          <p:cNvSpPr txBox="1"/>
          <p:nvPr/>
        </p:nvSpPr>
        <p:spPr>
          <a:xfrm>
            <a:off x="217149" y="6444735"/>
            <a:ext cx="3708003" cy="369332"/>
          </a:xfrm>
          <a:prstGeom prst="rect">
            <a:avLst/>
          </a:prstGeom>
          <a:noFill/>
        </p:spPr>
        <p:txBody>
          <a:bodyPr wrap="none" rtlCol="0">
            <a:spAutoFit/>
          </a:bodyPr>
          <a:lstStyle/>
          <a:p>
            <a:r>
              <a:rPr lang="en-US" dirty="0"/>
              <a:t>Also do this in </a:t>
            </a:r>
            <a:r>
              <a:rPr lang="en-US" dirty="0" err="1"/>
              <a:t>Pytorch</a:t>
            </a:r>
            <a:r>
              <a:rPr lang="en-US" dirty="0"/>
              <a:t> – exercise 210.</a:t>
            </a:r>
            <a:endParaRPr lang="en-IN" dirty="0"/>
          </a:p>
        </p:txBody>
      </p:sp>
    </p:spTree>
    <p:extLst>
      <p:ext uri="{BB962C8B-B14F-4D97-AF65-F5344CB8AC3E}">
        <p14:creationId xmlns:p14="http://schemas.microsoft.com/office/powerpoint/2010/main" val="136428812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4 kernels (each taking inputs from 1 feature map).  It can be thought of as a mapping from 1 channel (feature map) to 4 channels.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66075689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1 kernel (taking inputs from 2 feature maps).  It can be thought of as a mapping from 2 channels (feature maps) to 1 channel.</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07970757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F4309-3764-4EDA-A99E-C416E5C1C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666" y="1981200"/>
            <a:ext cx="5066667" cy="3876190"/>
          </a:xfrm>
          <a:prstGeom prst="rect">
            <a:avLst/>
          </a:prstGeom>
        </p:spPr>
      </p:pic>
      <p:cxnSp>
        <p:nvCxnSpPr>
          <p:cNvPr id="20" name="Straight Arrow Connector 19">
            <a:extLst>
              <a:ext uri="{FF2B5EF4-FFF2-40B4-BE49-F238E27FC236}">
                <a16:creationId xmlns:a16="http://schemas.microsoft.com/office/drawing/2014/main" id="{B1F606C7-3FA1-4A1F-8F02-76547E3B1905}"/>
              </a:ext>
            </a:extLst>
          </p:cNvPr>
          <p:cNvCxnSpPr/>
          <p:nvPr/>
        </p:nvCxnSpPr>
        <p:spPr>
          <a:xfrm flipV="1">
            <a:off x="4724400" y="5122741"/>
            <a:ext cx="685800" cy="12018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err="1"/>
              <a:t>LeNet</a:t>
            </a:r>
            <a:r>
              <a:rPr lang="en-US" sz="2800" dirty="0"/>
              <a:t> 5 - what each layer does</a:t>
            </a:r>
          </a:p>
        </p:txBody>
      </p:sp>
      <p:sp>
        <p:nvSpPr>
          <p:cNvPr id="2" name="TextBox 1">
            <a:extLst>
              <a:ext uri="{FF2B5EF4-FFF2-40B4-BE49-F238E27FC236}">
                <a16:creationId xmlns:a16="http://schemas.microsoft.com/office/drawing/2014/main" id="{142A1D30-3BC3-4B0C-9D87-9352BA531C0C}"/>
              </a:ext>
            </a:extLst>
          </p:cNvPr>
          <p:cNvSpPr txBox="1"/>
          <p:nvPr/>
        </p:nvSpPr>
        <p:spPr>
          <a:xfrm>
            <a:off x="1066800" y="5715000"/>
            <a:ext cx="1303242" cy="369332"/>
          </a:xfrm>
          <a:prstGeom prst="rect">
            <a:avLst/>
          </a:prstGeom>
          <a:noFill/>
        </p:spPr>
        <p:txBody>
          <a:bodyPr wrap="none" rtlCol="0">
            <a:spAutoFit/>
          </a:bodyPr>
          <a:lstStyle/>
          <a:p>
            <a:r>
              <a:rPr lang="en-US" dirty="0"/>
              <a:t>input image</a:t>
            </a:r>
            <a:endParaRPr lang="en-IN" dirty="0"/>
          </a:p>
        </p:txBody>
      </p:sp>
      <p:cxnSp>
        <p:nvCxnSpPr>
          <p:cNvPr id="5" name="Straight Arrow Connector 4">
            <a:extLst>
              <a:ext uri="{FF2B5EF4-FFF2-40B4-BE49-F238E27FC236}">
                <a16:creationId xmlns:a16="http://schemas.microsoft.com/office/drawing/2014/main" id="{7FC87371-16A1-4BE2-BF0C-23E087B8DA17}"/>
              </a:ext>
            </a:extLst>
          </p:cNvPr>
          <p:cNvCxnSpPr>
            <a:stCxn id="2" idx="0"/>
          </p:cNvCxnSpPr>
          <p:nvPr/>
        </p:nvCxnSpPr>
        <p:spPr>
          <a:xfrm flipV="1">
            <a:off x="1718421" y="4724400"/>
            <a:ext cx="719979" cy="9906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A91B7A13-8E00-4049-9ABD-6AC08BE2C884}"/>
              </a:ext>
            </a:extLst>
          </p:cNvPr>
          <p:cNvSpPr txBox="1"/>
          <p:nvPr/>
        </p:nvSpPr>
        <p:spPr>
          <a:xfrm>
            <a:off x="2362200" y="5867400"/>
            <a:ext cx="1604863" cy="369332"/>
          </a:xfrm>
          <a:prstGeom prst="rect">
            <a:avLst/>
          </a:prstGeom>
          <a:noFill/>
        </p:spPr>
        <p:txBody>
          <a:bodyPr wrap="none" rtlCol="0">
            <a:spAutoFit/>
          </a:bodyPr>
          <a:lstStyle/>
          <a:p>
            <a:r>
              <a:rPr lang="en-US" dirty="0"/>
              <a:t>applies 6 filters</a:t>
            </a:r>
            <a:endParaRPr lang="en-IN" dirty="0"/>
          </a:p>
        </p:txBody>
      </p:sp>
      <p:cxnSp>
        <p:nvCxnSpPr>
          <p:cNvPr id="9" name="Straight Arrow Connector 8">
            <a:extLst>
              <a:ext uri="{FF2B5EF4-FFF2-40B4-BE49-F238E27FC236}">
                <a16:creationId xmlns:a16="http://schemas.microsoft.com/office/drawing/2014/main" id="{720459AE-9E3D-4118-B0AA-BCE5ED17BCF8}"/>
              </a:ext>
            </a:extLst>
          </p:cNvPr>
          <p:cNvCxnSpPr>
            <a:cxnSpLocks/>
          </p:cNvCxnSpPr>
          <p:nvPr/>
        </p:nvCxnSpPr>
        <p:spPr>
          <a:xfrm flipV="1">
            <a:off x="3164632" y="5638800"/>
            <a:ext cx="111968" cy="3048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58AB9BE6-34B7-4733-9144-1880A95A3845}"/>
              </a:ext>
            </a:extLst>
          </p:cNvPr>
          <p:cNvSpPr txBox="1"/>
          <p:nvPr/>
        </p:nvSpPr>
        <p:spPr>
          <a:xfrm>
            <a:off x="3124200" y="6282137"/>
            <a:ext cx="2123082" cy="369332"/>
          </a:xfrm>
          <a:prstGeom prst="rect">
            <a:avLst/>
          </a:prstGeom>
          <a:noFill/>
        </p:spPr>
        <p:txBody>
          <a:bodyPr wrap="none" rtlCol="0">
            <a:spAutoFit/>
          </a:bodyPr>
          <a:lstStyle/>
          <a:p>
            <a:r>
              <a:rPr lang="en-US" dirty="0"/>
              <a:t>decreases resolution</a:t>
            </a:r>
            <a:endParaRPr lang="en-IN" dirty="0"/>
          </a:p>
        </p:txBody>
      </p:sp>
      <p:cxnSp>
        <p:nvCxnSpPr>
          <p:cNvPr id="14" name="Straight Arrow Connector 13">
            <a:extLst>
              <a:ext uri="{FF2B5EF4-FFF2-40B4-BE49-F238E27FC236}">
                <a16:creationId xmlns:a16="http://schemas.microsoft.com/office/drawing/2014/main" id="{D5996CA6-C83B-451E-8CE8-01BCC93137D1}"/>
              </a:ext>
            </a:extLst>
          </p:cNvPr>
          <p:cNvCxnSpPr>
            <a:cxnSpLocks/>
            <a:stCxn id="11" idx="0"/>
          </p:cNvCxnSpPr>
          <p:nvPr/>
        </p:nvCxnSpPr>
        <p:spPr>
          <a:xfrm flipV="1">
            <a:off x="4185741" y="5122741"/>
            <a:ext cx="5105" cy="11593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1606C1AC-9773-4B8E-9F74-2E90ADA63B1C}"/>
              </a:ext>
            </a:extLst>
          </p:cNvPr>
          <p:cNvSpPr txBox="1"/>
          <p:nvPr/>
        </p:nvSpPr>
        <p:spPr>
          <a:xfrm>
            <a:off x="4262537" y="5955268"/>
            <a:ext cx="1721882" cy="369332"/>
          </a:xfrm>
          <a:prstGeom prst="rect">
            <a:avLst/>
          </a:prstGeom>
          <a:noFill/>
        </p:spPr>
        <p:txBody>
          <a:bodyPr wrap="none" rtlCol="0">
            <a:spAutoFit/>
          </a:bodyPr>
          <a:lstStyle/>
          <a:p>
            <a:r>
              <a:rPr lang="en-US" dirty="0"/>
              <a:t>applies 16 filters</a:t>
            </a:r>
            <a:endParaRPr lang="en-IN" dirty="0"/>
          </a:p>
        </p:txBody>
      </p:sp>
      <p:cxnSp>
        <p:nvCxnSpPr>
          <p:cNvPr id="17" name="Straight Arrow Connector 16">
            <a:extLst>
              <a:ext uri="{FF2B5EF4-FFF2-40B4-BE49-F238E27FC236}">
                <a16:creationId xmlns:a16="http://schemas.microsoft.com/office/drawing/2014/main" id="{A69BD8ED-E1A6-45EE-BFEA-227E3334CD26}"/>
              </a:ext>
            </a:extLst>
          </p:cNvPr>
          <p:cNvCxnSpPr>
            <a:cxnSpLocks/>
          </p:cNvCxnSpPr>
          <p:nvPr/>
        </p:nvCxnSpPr>
        <p:spPr>
          <a:xfrm flipH="1" flipV="1">
            <a:off x="4938929" y="5628399"/>
            <a:ext cx="252370" cy="35959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2624232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20000"/>
          </a:bodyPr>
          <a:lstStyle/>
          <a:p>
            <a:pPr>
              <a:buNone/>
            </a:pPr>
            <a:r>
              <a:rPr lang="en-US" b="1" dirty="0"/>
              <a:t>	More powerful classification models have been developed in the years since and have achieved superhuman performance on the ILSVRC (ImageNet Large-Scale Visual Recognition Challenge) using 1.4 million images categorized into 1000 categories.</a:t>
            </a:r>
          </a:p>
          <a:p>
            <a:pPr>
              <a:buNone/>
            </a:pPr>
            <a:r>
              <a:rPr lang="en-US" b="1" dirty="0"/>
              <a:t>	These include:</a:t>
            </a:r>
          </a:p>
          <a:p>
            <a:pPr>
              <a:buNone/>
            </a:pPr>
            <a:r>
              <a:rPr lang="en-US" b="1" dirty="0"/>
              <a:t>	</a:t>
            </a:r>
            <a:r>
              <a:rPr lang="en-US" b="1" dirty="0" err="1"/>
              <a:t>AlexNet</a:t>
            </a:r>
            <a:r>
              <a:rPr lang="en-US" b="1" dirty="0"/>
              <a:t> (ILSVRC 2012 winner), </a:t>
            </a:r>
            <a:r>
              <a:rPr lang="en-US" b="1" dirty="0" err="1"/>
              <a:t>Clarifai</a:t>
            </a:r>
            <a:r>
              <a:rPr lang="en-US" b="1" dirty="0"/>
              <a:t> (ILSVRC 2013 winner), </a:t>
            </a:r>
            <a:r>
              <a:rPr lang="en-US" b="1" dirty="0" err="1"/>
              <a:t>VGGNet</a:t>
            </a:r>
            <a:r>
              <a:rPr lang="en-US" b="1" dirty="0"/>
              <a:t> (ILSVRC 2014 2</a:t>
            </a:r>
            <a:r>
              <a:rPr lang="en-US" b="1" baseline="30000" dirty="0"/>
              <a:t>nd</a:t>
            </a:r>
            <a:r>
              <a:rPr lang="en-US" b="1" dirty="0"/>
              <a:t> Place), </a:t>
            </a:r>
            <a:r>
              <a:rPr lang="en-US" b="1" dirty="0" err="1"/>
              <a:t>GoogLeNet</a:t>
            </a:r>
            <a:r>
              <a:rPr lang="en-US" b="1" dirty="0"/>
              <a:t> (ILSVRC 2014 winner), </a:t>
            </a:r>
            <a:r>
              <a:rPr lang="en-US" b="1" dirty="0" err="1"/>
              <a:t>ResNet</a:t>
            </a:r>
            <a:r>
              <a:rPr lang="en-US" b="1" dirty="0"/>
              <a:t> (ILSVRC 2015 winner).</a:t>
            </a:r>
          </a:p>
          <a:p>
            <a:pPr>
              <a:buNone/>
            </a:pPr>
            <a:r>
              <a:rPr lang="en-US" b="1" dirty="0"/>
              <a:t>	</a:t>
            </a:r>
            <a:r>
              <a:rPr lang="en-US" b="1" dirty="0" err="1"/>
              <a:t>ResNet</a:t>
            </a:r>
            <a:r>
              <a:rPr lang="en-US" b="1" dirty="0"/>
              <a:t> had 152 layers.  It beat humans (5.1% error rates) on ILSVRC.  It had an error rate of just 3.57%.</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More Powerful Models</a:t>
            </a:r>
          </a:p>
        </p:txBody>
      </p:sp>
    </p:spTree>
    <p:extLst>
      <p:ext uri="{BB962C8B-B14F-4D97-AF65-F5344CB8AC3E}">
        <p14:creationId xmlns:p14="http://schemas.microsoft.com/office/powerpoint/2010/main" val="177089388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56335"/>
            <a:ext cx="8458200" cy="5320665"/>
          </a:xfrm>
        </p:spPr>
        <p:txBody>
          <a:bodyPr>
            <a:normAutofit/>
          </a:bodyPr>
          <a:lstStyle/>
          <a:p>
            <a:pPr marL="0" indent="0">
              <a:spcBef>
                <a:spcPts val="0"/>
              </a:spcBef>
              <a:buNone/>
              <a:defRPr/>
            </a:pPr>
            <a:r>
              <a:rPr lang="en-US" dirty="0"/>
              <a:t>I’ve not prepared detailed notes below this point.</a:t>
            </a:r>
          </a:p>
          <a:p>
            <a:pPr marL="0" indent="0">
              <a:spcBef>
                <a:spcPts val="0"/>
              </a:spcBef>
              <a:buNone/>
              <a:defRPr/>
            </a:pPr>
            <a:endParaRPr lang="en-US" dirty="0"/>
          </a:p>
          <a:p>
            <a:pPr marL="0" indent="0">
              <a:spcBef>
                <a:spcPts val="0"/>
              </a:spcBef>
              <a:buNone/>
              <a:defRPr/>
            </a:pPr>
            <a:r>
              <a:rPr lang="en-US" dirty="0"/>
              <a:t>You’re on your own from here on (for now).</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You’re on your own from here</a:t>
            </a:r>
          </a:p>
        </p:txBody>
      </p:sp>
    </p:spTree>
    <p:extLst>
      <p:ext uri="{BB962C8B-B14F-4D97-AF65-F5344CB8AC3E}">
        <p14:creationId xmlns:p14="http://schemas.microsoft.com/office/powerpoint/2010/main" val="125756622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1430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The deep learning models we have seen are limited to:</a:t>
            </a:r>
          </a:p>
          <a:p>
            <a:pPr marL="514350" indent="-514350">
              <a:buAutoNum type="alphaLcParenR"/>
            </a:pPr>
            <a:r>
              <a:rPr lang="en-US" b="1" dirty="0"/>
              <a:t>a fixed number of features (f</a:t>
            </a:r>
            <a:r>
              <a:rPr lang="en-US" b="1" baseline="-25000" dirty="0">
                <a:solidFill>
                  <a:srgbClr val="00B050"/>
                </a:solidFill>
              </a:rPr>
              <a:t>1</a:t>
            </a:r>
            <a:r>
              <a:rPr lang="en-US" b="1" dirty="0"/>
              <a:t> &amp; f</a:t>
            </a:r>
            <a:r>
              <a:rPr lang="en-US" b="1" baseline="-25000" dirty="0">
                <a:solidFill>
                  <a:srgbClr val="00B050"/>
                </a:solidFill>
              </a:rPr>
              <a:t>2</a:t>
            </a:r>
            <a:r>
              <a:rPr lang="en-US" b="1" dirty="0"/>
              <a:t>)</a:t>
            </a:r>
          </a:p>
          <a:p>
            <a:pPr marL="514350" indent="-514350">
              <a:buAutoNum type="alphaLcParenR"/>
            </a:pPr>
            <a:r>
              <a:rPr lang="en-US" b="1" dirty="0"/>
              <a:t>all features being read at one shot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Sequential Deep Learning Models</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4401205"/>
          </a:xfrm>
          <a:prstGeom prst="rect">
            <a:avLst/>
          </a:prstGeom>
          <a:noFill/>
        </p:spPr>
        <p:txBody>
          <a:bodyPr wrap="square" rtlCol="0">
            <a:spAutoFit/>
          </a:bodyPr>
          <a:lstStyle/>
          <a:p>
            <a:pPr>
              <a:buNone/>
            </a:pPr>
            <a:r>
              <a:rPr lang="en-US" sz="2800" b="1" dirty="0"/>
              <a:t>But there are lots of real world problems where the features form long sequences (that is, they have an ordering):</a:t>
            </a:r>
          </a:p>
          <a:p>
            <a:pPr>
              <a:buNone/>
            </a:pPr>
            <a:endParaRPr lang="en-US" sz="2800" b="1" dirty="0"/>
          </a:p>
          <a:p>
            <a:pPr marL="514350" indent="-514350">
              <a:buAutoNum type="alphaLcParenR"/>
            </a:pPr>
            <a:r>
              <a:rPr lang="en-US" sz="2800" b="1" dirty="0"/>
              <a:t>Speech recognition</a:t>
            </a:r>
          </a:p>
          <a:p>
            <a:pPr marL="514350" indent="-514350">
              <a:buAutoNum type="alphaLcParenR"/>
            </a:pPr>
            <a:r>
              <a:rPr lang="en-US" sz="2800" b="1" dirty="0"/>
              <a:t>Machine translation</a:t>
            </a:r>
          </a:p>
          <a:p>
            <a:pPr marL="514350" indent="-514350">
              <a:buAutoNum type="alphaLcParenR"/>
            </a:pPr>
            <a:r>
              <a:rPr lang="en-US" sz="2800" b="1" dirty="0"/>
              <a:t>Handwriting recognition</a:t>
            </a:r>
          </a:p>
          <a:p>
            <a:pPr marL="514350" indent="-514350">
              <a:buAutoNum type="alphaLcParenR"/>
            </a:pPr>
            <a:r>
              <a:rPr lang="en-US" sz="2800" b="1" dirty="0"/>
              <a:t>DNA sequencing</a:t>
            </a:r>
          </a:p>
          <a:p>
            <a:pPr marL="514350" indent="-514350">
              <a:buAutoNum type="alphaLcParenR"/>
            </a:pPr>
            <a:r>
              <a:rPr lang="en-US" sz="2800" b="1" dirty="0"/>
              <a:t>Self-driving car sensor inputs</a:t>
            </a:r>
          </a:p>
          <a:p>
            <a:pPr marL="514350" indent="-514350">
              <a:buAutoNum type="alphaLcParenR"/>
            </a:pPr>
            <a:r>
              <a:rPr lang="en-US" sz="2800" b="1" dirty="0"/>
              <a:t>Sensor inputs for robot localization</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r>
              <a:rPr lang="en-US" dirty="0"/>
              <a:t>Is there a deep learning model that can be presented with features sequentially?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Yes.</a:t>
            </a:r>
          </a:p>
          <a:p>
            <a:pPr>
              <a:buNone/>
            </a:pPr>
            <a:r>
              <a:rPr lang="en-US" dirty="0"/>
              <a:t>They’re called …</a:t>
            </a:r>
          </a:p>
          <a:p>
            <a:pPr>
              <a:buNone/>
            </a:pPr>
            <a:r>
              <a:rPr lang="en-US" dirty="0"/>
              <a:t>Recurrent Neural Networks (RNNs):</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a:cxnSpLocks/>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squar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a:cxnSpLocks/>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a:cxnSpLocks/>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a:cxnSpLocks/>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a:cxnSpLocks/>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squar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squar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squar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a:cxnSpLocks/>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squar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squar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a:cxnSpLocks/>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squar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a:cxnSpLocks/>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a:cxnSpLocks/>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a:cxnSpLocks/>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a:cxnSpLocks/>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squar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squar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squar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a:cxnSpLocks/>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squar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squar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0C217FC8-5FC6-4BC9-827A-AE652268343E}"/>
              </a:ext>
            </a:extLst>
          </p:cNvPr>
          <p:cNvSpPr txBox="1"/>
          <p:nvPr/>
        </p:nvSpPr>
        <p:spPr>
          <a:xfrm>
            <a:off x="1171261" y="4702259"/>
            <a:ext cx="2541760" cy="1477328"/>
          </a:xfrm>
          <a:prstGeom prst="rect">
            <a:avLst/>
          </a:prstGeom>
          <a:noFill/>
        </p:spPr>
        <p:txBody>
          <a:bodyPr wrap="square" rtlCol="0">
            <a:spAutoFit/>
          </a:bodyPr>
          <a:lstStyle/>
          <a:p>
            <a:r>
              <a:rPr lang="en-US" dirty="0"/>
              <a:t>At any point in time, an RNN looks almost like a</a:t>
            </a:r>
          </a:p>
          <a:p>
            <a:r>
              <a:rPr lang="en-US" dirty="0"/>
              <a:t>regular multilayer neural network …</a:t>
            </a:r>
          </a:p>
          <a:p>
            <a:r>
              <a:rPr lang="en-US" dirty="0"/>
              <a:t>Almost!</a:t>
            </a:r>
          </a:p>
        </p:txBody>
      </p:sp>
    </p:spTree>
    <p:extLst>
      <p:ext uri="{BB962C8B-B14F-4D97-AF65-F5344CB8AC3E}">
        <p14:creationId xmlns:p14="http://schemas.microsoft.com/office/powerpoint/2010/main" val="1223786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Time for comic relief!</a:t>
            </a:r>
          </a:p>
          <a:p>
            <a:r>
              <a:rPr lang="en-US" dirty="0"/>
              <a:t>Take a little break from the computing, and talk a little theory?</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4641469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D7357A28-03E5-48B3-81BE-91889FA583EF}"/>
              </a:ext>
            </a:extLst>
          </p:cNvPr>
          <p:cNvCxnSpPr>
            <a:cxnSpLocks/>
          </p:cNvCxnSpPr>
          <p:nvPr/>
        </p:nvCxnSpPr>
        <p:spPr>
          <a:xfrm>
            <a:off x="3733800" y="4205288"/>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none" rtlCol="0">
            <a:spAutoFit/>
          </a:bodyPr>
          <a:lstStyle/>
          <a:p>
            <a:r>
              <a:rPr lang="en-US" b="1" dirty="0"/>
              <a:t>b</a:t>
            </a:r>
            <a:r>
              <a:rPr lang="en-US" b="1" baseline="-25000" dirty="0"/>
              <a:t>2</a:t>
            </a:r>
          </a:p>
        </p:txBody>
      </p:sp>
      <p:sp>
        <p:nvSpPr>
          <p:cNvPr id="52" name="Oval 51">
            <a:extLst>
              <a:ext uri="{FF2B5EF4-FFF2-40B4-BE49-F238E27FC236}">
                <a16:creationId xmlns:a16="http://schemas.microsoft.com/office/drawing/2014/main" id="{8DFD4D64-9AB7-4353-AECA-B2C2C69CD63E}"/>
              </a:ext>
            </a:extLst>
          </p:cNvPr>
          <p:cNvSpPr/>
          <p:nvPr/>
        </p:nvSpPr>
        <p:spPr>
          <a:xfrm>
            <a:off x="3134590" y="380541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71A5D64-1845-41D9-BDCC-6731263BDC41}"/>
              </a:ext>
            </a:extLst>
          </p:cNvPr>
          <p:cNvSpPr/>
          <p:nvPr/>
        </p:nvSpPr>
        <p:spPr>
          <a:xfrm>
            <a:off x="1991590" y="378463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7E63E48-E9DA-48DE-85C7-DFF8CE91CB48}"/>
              </a:ext>
            </a:extLst>
          </p:cNvPr>
          <p:cNvSpPr/>
          <p:nvPr/>
        </p:nvSpPr>
        <p:spPr>
          <a:xfrm>
            <a:off x="2095500" y="389766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sp>
        <p:nvSpPr>
          <p:cNvPr id="55" name="Oval 54">
            <a:extLst>
              <a:ext uri="{FF2B5EF4-FFF2-40B4-BE49-F238E27FC236}">
                <a16:creationId xmlns:a16="http://schemas.microsoft.com/office/drawing/2014/main" id="{23D4CF18-792C-4B8D-8E61-EBF3C2775AA9}"/>
              </a:ext>
            </a:extLst>
          </p:cNvPr>
          <p:cNvSpPr/>
          <p:nvPr/>
        </p:nvSpPr>
        <p:spPr>
          <a:xfrm>
            <a:off x="3238500" y="3909329"/>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2580410" y="4229017"/>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990600" y="4572000"/>
            <a:ext cx="2021323" cy="2031325"/>
          </a:xfrm>
          <a:prstGeom prst="rect">
            <a:avLst/>
          </a:prstGeom>
          <a:noFill/>
        </p:spPr>
        <p:txBody>
          <a:bodyPr wrap="square" rtlCol="0">
            <a:spAutoFit/>
          </a:bodyPr>
          <a:lstStyle/>
          <a:p>
            <a:r>
              <a:rPr lang="en-US" b="1" dirty="0"/>
              <a:t>There is a difference:</a:t>
            </a:r>
          </a:p>
          <a:p>
            <a:r>
              <a:rPr lang="en-US" dirty="0"/>
              <a:t>In addition to its inputs, it also reads its own hidden “state” … from the previous time step.</a:t>
            </a:r>
          </a:p>
        </p:txBody>
      </p:sp>
    </p:spTree>
    <p:extLst>
      <p:ext uri="{BB962C8B-B14F-4D97-AF65-F5344CB8AC3E}">
        <p14:creationId xmlns:p14="http://schemas.microsoft.com/office/powerpoint/2010/main" val="248812517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0</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Tree>
    <p:extLst>
      <p:ext uri="{BB962C8B-B14F-4D97-AF65-F5344CB8AC3E}">
        <p14:creationId xmlns:p14="http://schemas.microsoft.com/office/powerpoint/2010/main" val="16464428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2</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1</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1</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2</a:t>
            </a:r>
            <a:endParaRPr lang="en-IN" dirty="0"/>
          </a:p>
        </p:txBody>
      </p:sp>
    </p:spTree>
    <p:extLst>
      <p:ext uri="{BB962C8B-B14F-4D97-AF65-F5344CB8AC3E}">
        <p14:creationId xmlns:p14="http://schemas.microsoft.com/office/powerpoint/2010/main" val="286495310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Illustration of RNNs from the </a:t>
            </a:r>
            <a:r>
              <a:rPr lang="en-US" dirty="0" err="1"/>
              <a:t>WildML</a:t>
            </a:r>
            <a:r>
              <a:rPr lang="en-US" dirty="0"/>
              <a:t> blog.</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D43507F-15D9-4BCD-A733-CC323D743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3669102"/>
          </a:xfrm>
          <a:prstGeom prst="rect">
            <a:avLst/>
          </a:prstGeom>
        </p:spPr>
      </p:pic>
      <p:sp>
        <p:nvSpPr>
          <p:cNvPr id="6" name="Rectangle 5">
            <a:extLst>
              <a:ext uri="{FF2B5EF4-FFF2-40B4-BE49-F238E27FC236}">
                <a16:creationId xmlns:a16="http://schemas.microsoft.com/office/drawing/2014/main" id="{7A8A1479-8870-4377-8F44-74F6A51B802F}"/>
              </a:ext>
            </a:extLst>
          </p:cNvPr>
          <p:cNvSpPr/>
          <p:nvPr/>
        </p:nvSpPr>
        <p:spPr>
          <a:xfrm>
            <a:off x="0" y="6096000"/>
            <a:ext cx="9144000" cy="338554"/>
          </a:xfrm>
          <a:prstGeom prst="rect">
            <a:avLst/>
          </a:prstGeom>
        </p:spPr>
        <p:txBody>
          <a:bodyPr wrap="square">
            <a:spAutoFit/>
          </a:bodyPr>
          <a:lstStyle/>
          <a:p>
            <a:pPr algn="ctr"/>
            <a:r>
              <a:rPr lang="en-IN" sz="1600" dirty="0">
                <a:hlinkClick r:id="rId3"/>
              </a:rPr>
              <a:t>http://www.wildml.com/2015/09/recurrent-neural-networks-tutorial-part-1-introduction-to-rnns/</a:t>
            </a:r>
            <a:r>
              <a:rPr lang="en-IN" sz="1600" dirty="0"/>
              <a:t> </a:t>
            </a:r>
          </a:p>
        </p:txBody>
      </p:sp>
    </p:spTree>
    <p:extLst>
      <p:ext uri="{BB962C8B-B14F-4D97-AF65-F5344CB8AC3E}">
        <p14:creationId xmlns:p14="http://schemas.microsoft.com/office/powerpoint/2010/main" val="178323152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We’re going to explore RNNs using a toy problem - adding up the bits in a binary sequence.</a:t>
            </a:r>
          </a:p>
          <a:p>
            <a:pPr>
              <a:buNone/>
            </a:pPr>
            <a:endParaRPr lang="en-US" dirty="0"/>
          </a:p>
          <a:p>
            <a:pPr>
              <a:buNone/>
            </a:pPr>
            <a:r>
              <a:rPr lang="en-US" dirty="0"/>
              <a:t>Generated data:</a:t>
            </a:r>
          </a:p>
          <a:p>
            <a:pPr>
              <a:buNone/>
            </a:pPr>
            <a:r>
              <a:rPr lang="en-US" dirty="0"/>
              <a:t>2		0  1  0  0  1</a:t>
            </a:r>
          </a:p>
          <a:p>
            <a:pPr>
              <a:buNone/>
            </a:pPr>
            <a:r>
              <a:rPr lang="en-US" dirty="0"/>
              <a:t>3		1  0  0  1  1</a:t>
            </a:r>
          </a:p>
          <a:p>
            <a:pPr>
              <a:buNone/>
            </a:pPr>
            <a:r>
              <a:rPr lang="en-US" dirty="0"/>
              <a:t>5        1  1  1  1  1</a:t>
            </a:r>
          </a:p>
          <a:p>
            <a:pPr>
              <a:buNone/>
            </a:pPr>
            <a:r>
              <a:rPr lang="en-US" dirty="0"/>
              <a:t>0		0  0  0  0  0</a:t>
            </a:r>
          </a:p>
          <a:p>
            <a:pPr>
              <a:buNone/>
            </a:pPr>
            <a:r>
              <a:rPr lang="en-US" sz="1400" dirty="0">
                <a:hlinkClick r:id="rId3"/>
              </a:rPr>
              <a:t>http://monik.in/a-noobs-guide-to-implementing-rnn-lstm-using-tensorflow/</a:t>
            </a:r>
            <a:r>
              <a:rPr lang="en-US" sz="1400" dirty="0"/>
              <a:t> </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extLst>
      <p:ext uri="{BB962C8B-B14F-4D97-AF65-F5344CB8AC3E}">
        <p14:creationId xmlns:p14="http://schemas.microsoft.com/office/powerpoint/2010/main" val="4567390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162744" y="1959173"/>
            <a:ext cx="2352293" cy="4524315"/>
          </a:xfrm>
          <a:prstGeom prst="rect">
            <a:avLst/>
          </a:prstGeom>
          <a:noFill/>
        </p:spPr>
        <p:txBody>
          <a:bodyPr wrap="square" rtlCol="0">
            <a:spAutoFit/>
          </a:bodyPr>
          <a:lstStyle/>
          <a:p>
            <a:r>
              <a:rPr lang="en-US" dirty="0"/>
              <a:t>Let’s say the state is managed by some machinery in a box.</a:t>
            </a:r>
          </a:p>
          <a:p>
            <a:endParaRPr lang="en-US" dirty="0"/>
          </a:p>
          <a:p>
            <a:r>
              <a:rPr lang="en-US" dirty="0"/>
              <a:t>The box is something that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94" name="Rectangle: Rounded Corners 93">
            <a:extLst>
              <a:ext uri="{FF2B5EF4-FFF2-40B4-BE49-F238E27FC236}">
                <a16:creationId xmlns:a16="http://schemas.microsoft.com/office/drawing/2014/main" id="{DA75EADF-226B-46A7-A87F-0A4C6E0F13B2}"/>
              </a:ext>
            </a:extLst>
          </p:cNvPr>
          <p:cNvSpPr/>
          <p:nvPr/>
        </p:nvSpPr>
        <p:spPr>
          <a:xfrm>
            <a:off x="2880950" y="3505200"/>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sp>
        <p:nvSpPr>
          <p:cNvPr id="96" name="Rectangle: Rounded Corners 95">
            <a:extLst>
              <a:ext uri="{FF2B5EF4-FFF2-40B4-BE49-F238E27FC236}">
                <a16:creationId xmlns:a16="http://schemas.microsoft.com/office/drawing/2014/main" id="{1F84CFD5-B069-43E0-8FC2-6E8341B731CF}"/>
              </a:ext>
            </a:extLst>
          </p:cNvPr>
          <p:cNvSpPr/>
          <p:nvPr/>
        </p:nvSpPr>
        <p:spPr>
          <a:xfrm>
            <a:off x="5638800" y="4156357"/>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cxnSp>
        <p:nvCxnSpPr>
          <p:cNvPr id="101" name="Straight Arrow Connector 100">
            <a:extLst>
              <a:ext uri="{FF2B5EF4-FFF2-40B4-BE49-F238E27FC236}">
                <a16:creationId xmlns:a16="http://schemas.microsoft.com/office/drawing/2014/main" id="{3E514AC1-E36F-4624-AA8D-7A80D6B648DF}"/>
              </a:ext>
            </a:extLst>
          </p:cNvPr>
          <p:cNvCxnSpPr>
            <a:cxnSpLocks/>
          </p:cNvCxnSpPr>
          <p:nvPr/>
        </p:nvCxnSpPr>
        <p:spPr>
          <a:xfrm>
            <a:off x="7389564" y="4550853"/>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D92F5C19-8CDE-4563-9301-C458B1A487E9}"/>
              </a:ext>
            </a:extLst>
          </p:cNvPr>
          <p:cNvCxnSpPr>
            <a:cxnSpLocks/>
          </p:cNvCxnSpPr>
          <p:nvPr/>
        </p:nvCxnSpPr>
        <p:spPr>
          <a:xfrm>
            <a:off x="6190347" y="4636494"/>
            <a:ext cx="2801253" cy="6959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88769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Long Short-Term Memory</a:t>
            </a:r>
            <a:r>
              <a:rPr lang="en-US" dirty="0"/>
              <a:t> (LSTMs):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102374" y="2362200"/>
            <a:ext cx="2507119" cy="3970318"/>
          </a:xfrm>
          <a:prstGeom prst="rect">
            <a:avLst/>
          </a:prstGeom>
          <a:noFill/>
        </p:spPr>
        <p:txBody>
          <a:bodyPr wrap="square" rtlCol="0">
            <a:spAutoFit/>
          </a:bodyPr>
          <a:lstStyle/>
          <a:p>
            <a:r>
              <a:rPr lang="en-US" dirty="0"/>
              <a:t>In LSTMs, the box is more complex.</a:t>
            </a:r>
          </a:p>
          <a:p>
            <a:endParaRPr lang="en-US" dirty="0"/>
          </a:p>
          <a:p>
            <a:r>
              <a:rPr lang="en-US" dirty="0"/>
              <a:t>But it still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cxnSp>
        <p:nvCxnSpPr>
          <p:cNvPr id="96" name="Straight Arrow Connector 95">
            <a:extLst>
              <a:ext uri="{FF2B5EF4-FFF2-40B4-BE49-F238E27FC236}">
                <a16:creationId xmlns:a16="http://schemas.microsoft.com/office/drawing/2014/main" id="{2B25A39B-5F26-4E83-89B7-EAFD8D9A0C5D}"/>
              </a:ext>
            </a:extLst>
          </p:cNvPr>
          <p:cNvCxnSpPr>
            <a:cxnSpLocks/>
          </p:cNvCxnSpPr>
          <p:nvPr/>
        </p:nvCxnSpPr>
        <p:spPr>
          <a:xfrm>
            <a:off x="7161912" y="4751738"/>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455104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1709052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4806509" cy="923330"/>
          </a:xfrm>
          <a:prstGeom prst="rect">
            <a:avLst/>
          </a:prstGeom>
          <a:noFill/>
        </p:spPr>
        <p:txBody>
          <a:bodyPr wrap="none" rtlCol="0">
            <a:spAutoFit/>
          </a:bodyPr>
          <a:lstStyle/>
          <a:p>
            <a:r>
              <a:rPr lang="en-IN" dirty="0"/>
              <a:t>The code for this in </a:t>
            </a:r>
            <a:r>
              <a:rPr lang="en-IN" dirty="0" err="1"/>
              <a:t>pytorch</a:t>
            </a:r>
            <a:r>
              <a:rPr lang="en-IN" dirty="0"/>
              <a:t> is:</a:t>
            </a:r>
          </a:p>
          <a:p>
            <a:r>
              <a:rPr lang="en-US" dirty="0"/>
              <a:t>x</a:t>
            </a:r>
            <a:r>
              <a:rPr lang="en-IN" dirty="0"/>
              <a:t> = torch.cat((state, </a:t>
            </a:r>
            <a:r>
              <a:rPr lang="en-IN" dirty="0" err="1"/>
              <a:t>features_at_current_step</a:t>
            </a:r>
            <a:r>
              <a:rPr lang="en-IN" dirty="0"/>
              <a:t>), 1)</a:t>
            </a:r>
          </a:p>
          <a:p>
            <a:r>
              <a:rPr lang="en-US" dirty="0"/>
              <a:t>s</a:t>
            </a:r>
            <a:r>
              <a:rPr lang="en-IN" dirty="0" err="1"/>
              <a:t>tate</a:t>
            </a:r>
            <a:r>
              <a:rPr lang="en-IN" dirty="0"/>
              <a:t> = output = </a:t>
            </a:r>
            <a:r>
              <a:rPr lang="en-IN" dirty="0" err="1"/>
              <a:t>F.tanh</a:t>
            </a:r>
            <a:r>
              <a:rPr lang="en-IN" dirty="0"/>
              <a:t>(x.mm(W) + b)</a:t>
            </a:r>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spTree>
    <p:extLst>
      <p:ext uri="{BB962C8B-B14F-4D97-AF65-F5344CB8AC3E}">
        <p14:creationId xmlns:p14="http://schemas.microsoft.com/office/powerpoint/2010/main" val="145366953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BB4F56-A158-4051-92B1-ADD49E2599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1172"/>
            <a:ext cx="9144000" cy="3435655"/>
          </a:xfrm>
          <a:prstGeom prst="rect">
            <a:avLst/>
          </a:prstGeom>
        </p:spPr>
      </p:pic>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LSTM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6002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three broad categories of machine learning algorithms:</a:t>
            </a:r>
          </a:p>
          <a:p>
            <a:pPr lvl="1"/>
            <a:r>
              <a:rPr lang="en-US" dirty="0"/>
              <a:t>Supervised</a:t>
            </a:r>
          </a:p>
          <a:p>
            <a:pPr lvl="1"/>
            <a:r>
              <a:rPr lang="en-US" dirty="0"/>
              <a:t>Unsupervised</a:t>
            </a:r>
          </a:p>
          <a:p>
            <a:pPr lvl="1"/>
            <a:r>
              <a:rPr lang="en-US" dirty="0"/>
              <a:t>Reinforcement-Learning</a:t>
            </a:r>
          </a:p>
          <a:p>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76084275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C1CFE363-E422-42FD-83D3-85944C66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241561349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D3528B9D-B07C-4E18-A94C-53F930E1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26935485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0345694A-547A-4F50-848A-C195D002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58808825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C40F2CD6-AC99-47EF-B82D-9FB7B5204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404839741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GRUs</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BB486E81-BD84-4A84-99E3-6EA477E73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73373089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36359"/>
            <a:ext cx="8534400" cy="5410200"/>
          </a:xfrm>
        </p:spPr>
        <p:txBody>
          <a:bodyPr>
            <a:normAutofit/>
          </a:bodyPr>
          <a:lstStyle/>
          <a:p>
            <a:pPr>
              <a:buNone/>
            </a:pPr>
            <a:r>
              <a:rPr lang="en-US" b="1" dirty="0"/>
              <a:t>Sequence to Sequence Models</a:t>
            </a:r>
            <a:r>
              <a:rPr lang="en-US" dirty="0"/>
              <a:t>:</a:t>
            </a:r>
          </a:p>
          <a:p>
            <a:pPr>
              <a:buNone/>
            </a:pPr>
            <a:r>
              <a:rPr lang="en-US" dirty="0"/>
              <a:t>These can understand and generate sequences.</a:t>
            </a:r>
          </a:p>
          <a:p>
            <a:pPr>
              <a:buNone/>
            </a:pPr>
            <a:endParaRPr lang="en-US" dirty="0"/>
          </a:p>
          <a:p>
            <a:pPr>
              <a:buNone/>
            </a:pPr>
            <a:r>
              <a:rPr lang="en-US" dirty="0"/>
              <a:t>Parts:</a:t>
            </a:r>
          </a:p>
          <a:p>
            <a:pPr marL="514350" indent="-514350">
              <a:buAutoNum type="arabicParenR"/>
            </a:pPr>
            <a:r>
              <a:rPr lang="en-US" dirty="0"/>
              <a:t>Encoder  - the part that encodes sequences</a:t>
            </a:r>
          </a:p>
          <a:p>
            <a:pPr marL="514350" indent="-514350">
              <a:buAutoNum type="arabicParenR"/>
            </a:pPr>
            <a:r>
              <a:rPr lang="en-US" dirty="0"/>
              <a:t>Decoder  - the part that generates sequences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Tree>
    <p:extLst>
      <p:ext uri="{BB962C8B-B14F-4D97-AF65-F5344CB8AC3E}">
        <p14:creationId xmlns:p14="http://schemas.microsoft.com/office/powerpoint/2010/main" val="139279461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458" y="1022272"/>
            <a:ext cx="8357941" cy="5410200"/>
          </a:xfrm>
        </p:spPr>
        <p:txBody>
          <a:bodyPr>
            <a:normAutofit/>
          </a:bodyPr>
          <a:lstStyle/>
          <a:p>
            <a:pPr>
              <a:buNone/>
            </a:pPr>
            <a:r>
              <a:rPr lang="en-US" b="1" dirty="0"/>
              <a:t>The Encoder</a:t>
            </a:r>
            <a:r>
              <a:rPr lang="en-US" dirty="0"/>
              <a:t>:</a:t>
            </a:r>
          </a:p>
          <a:p>
            <a:pPr>
              <a:buNone/>
            </a:pPr>
            <a:r>
              <a:rPr lang="en-US" dirty="0"/>
              <a:t>Just an RNN (maybe LSTM) without the output.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
        <p:nvSpPr>
          <p:cNvPr id="37" name="Oval 36">
            <a:extLst>
              <a:ext uri="{FF2B5EF4-FFF2-40B4-BE49-F238E27FC236}">
                <a16:creationId xmlns:a16="http://schemas.microsoft.com/office/drawing/2014/main" id="{7231E339-39DB-472C-B416-F3AFFA8DB1CD}"/>
              </a:ext>
            </a:extLst>
          </p:cNvPr>
          <p:cNvSpPr/>
          <p:nvPr/>
        </p:nvSpPr>
        <p:spPr>
          <a:xfrm>
            <a:off x="895596" y="44196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1103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2038596" y="44312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2246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3652837" y="503388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3860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4795837" y="5045554"/>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5003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1676433" y="3664259"/>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1547433" y="4573231"/>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1401286" y="5327760"/>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4340249" y="5011967"/>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4142813" y="5770732"/>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857496" y="3252837"/>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3623798" y="3919474"/>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4" name="Arrow: Right 3">
            <a:extLst>
              <a:ext uri="{FF2B5EF4-FFF2-40B4-BE49-F238E27FC236}">
                <a16:creationId xmlns:a16="http://schemas.microsoft.com/office/drawing/2014/main" id="{50B9E4A6-E6D7-47CB-AB0C-E7E6366B192C}"/>
              </a:ext>
            </a:extLst>
          </p:cNvPr>
          <p:cNvSpPr/>
          <p:nvPr/>
        </p:nvSpPr>
        <p:spPr>
          <a:xfrm>
            <a:off x="5638801" y="3974068"/>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6764D68-E602-4028-8548-F4ACA30D611C}"/>
              </a:ext>
            </a:extLst>
          </p:cNvPr>
          <p:cNvSpPr/>
          <p:nvPr/>
        </p:nvSpPr>
        <p:spPr>
          <a:xfrm>
            <a:off x="7239000" y="3919474"/>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8" name="TextBox 7">
            <a:extLst>
              <a:ext uri="{FF2B5EF4-FFF2-40B4-BE49-F238E27FC236}">
                <a16:creationId xmlns:a16="http://schemas.microsoft.com/office/drawing/2014/main" id="{85DC999C-1227-4EBD-A472-4F9FCDF23C58}"/>
              </a:ext>
            </a:extLst>
          </p:cNvPr>
          <p:cNvSpPr txBox="1"/>
          <p:nvPr/>
        </p:nvSpPr>
        <p:spPr>
          <a:xfrm>
            <a:off x="5835646" y="2287765"/>
            <a:ext cx="2645356" cy="1569660"/>
          </a:xfrm>
          <a:prstGeom prst="rect">
            <a:avLst/>
          </a:prstGeom>
          <a:noFill/>
        </p:spPr>
        <p:txBody>
          <a:bodyPr wrap="square" rtlCol="0">
            <a:spAutoFit/>
          </a:bodyPr>
          <a:lstStyle/>
          <a:p>
            <a:r>
              <a:rPr lang="en-US" sz="2400" dirty="0"/>
              <a:t>The encoding is just the </a:t>
            </a:r>
            <a:r>
              <a:rPr lang="en-US" sz="2400" b="1" dirty="0"/>
              <a:t>last hidden state </a:t>
            </a:r>
            <a:r>
              <a:rPr lang="en-US" sz="2400" dirty="0"/>
              <a:t>of the RNN/LSTM</a:t>
            </a:r>
            <a:endParaRPr lang="en-IN" sz="2400" dirty="0"/>
          </a:p>
        </p:txBody>
      </p:sp>
      <p:sp>
        <p:nvSpPr>
          <p:cNvPr id="9" name="TextBox 8">
            <a:extLst>
              <a:ext uri="{FF2B5EF4-FFF2-40B4-BE49-F238E27FC236}">
                <a16:creationId xmlns:a16="http://schemas.microsoft.com/office/drawing/2014/main" id="{6F22FBAD-AF0E-453C-A70A-60CE95643143}"/>
              </a:ext>
            </a:extLst>
          </p:cNvPr>
          <p:cNvSpPr txBox="1"/>
          <p:nvPr/>
        </p:nvSpPr>
        <p:spPr>
          <a:xfrm>
            <a:off x="1344950" y="4823936"/>
            <a:ext cx="547073" cy="369332"/>
          </a:xfrm>
          <a:prstGeom prst="rect">
            <a:avLst/>
          </a:prstGeom>
          <a:noFill/>
        </p:spPr>
        <p:txBody>
          <a:bodyPr wrap="none" rtlCol="0">
            <a:spAutoFit/>
          </a:bodyPr>
          <a:lstStyle/>
          <a:p>
            <a:r>
              <a:rPr lang="en-US" dirty="0">
                <a:solidFill>
                  <a:srgbClr val="FF0000"/>
                </a:solidFill>
              </a:rPr>
              <a:t>Hey</a:t>
            </a:r>
            <a:endParaRPr lang="en-IN" dirty="0">
              <a:solidFill>
                <a:srgbClr val="FF0000"/>
              </a:solidFill>
            </a:endParaRPr>
          </a:p>
        </p:txBody>
      </p:sp>
      <p:sp>
        <p:nvSpPr>
          <p:cNvPr id="95" name="TextBox 94">
            <a:extLst>
              <a:ext uri="{FF2B5EF4-FFF2-40B4-BE49-F238E27FC236}">
                <a16:creationId xmlns:a16="http://schemas.microsoft.com/office/drawing/2014/main" id="{3693A41B-53A1-4B11-A5EE-D7F7293EBC79}"/>
              </a:ext>
            </a:extLst>
          </p:cNvPr>
          <p:cNvSpPr txBox="1"/>
          <p:nvPr/>
        </p:nvSpPr>
        <p:spPr>
          <a:xfrm>
            <a:off x="4180410" y="5230220"/>
            <a:ext cx="691408" cy="369332"/>
          </a:xfrm>
          <a:prstGeom prst="rect">
            <a:avLst/>
          </a:prstGeom>
          <a:noFill/>
        </p:spPr>
        <p:txBody>
          <a:bodyPr wrap="none" rtlCol="0">
            <a:spAutoFit/>
          </a:bodyPr>
          <a:lstStyle/>
          <a:p>
            <a:r>
              <a:rPr lang="en-US" dirty="0">
                <a:solidFill>
                  <a:srgbClr val="FF0000"/>
                </a:solidFill>
              </a:rPr>
              <a:t>there</a:t>
            </a:r>
            <a:endParaRPr lang="en-IN" dirty="0">
              <a:solidFill>
                <a:srgbClr val="FF0000"/>
              </a:solidFill>
            </a:endParaRPr>
          </a:p>
        </p:txBody>
      </p:sp>
    </p:spTree>
    <p:extLst>
      <p:ext uri="{BB962C8B-B14F-4D97-AF65-F5344CB8AC3E}">
        <p14:creationId xmlns:p14="http://schemas.microsoft.com/office/powerpoint/2010/main" val="51943950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5" name="Content Placeholder 2">
            <a:extLst>
              <a:ext uri="{FF2B5EF4-FFF2-40B4-BE49-F238E27FC236}">
                <a16:creationId xmlns:a16="http://schemas.microsoft.com/office/drawing/2014/main" id="{67F4E98E-E3CF-4C92-BD37-3D5D0CB6FC88}"/>
              </a:ext>
            </a:extLst>
          </p:cNvPr>
          <p:cNvSpPr txBox="1">
            <a:spLocks/>
          </p:cNvSpPr>
          <p:nvPr/>
        </p:nvSpPr>
        <p:spPr>
          <a:xfrm>
            <a:off x="228600" y="914400"/>
            <a:ext cx="8357941"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The Decoder</a:t>
            </a:r>
            <a:r>
              <a:rPr lang="en-US" dirty="0"/>
              <a:t>:</a:t>
            </a:r>
          </a:p>
          <a:p>
            <a:pPr>
              <a:buFont typeface="Arial" pitchFamily="34" charset="0"/>
              <a:buNone/>
            </a:pPr>
            <a:r>
              <a:rPr lang="en-US" dirty="0"/>
              <a:t>Just another RNN (maybe LSTM) with output.</a:t>
            </a:r>
          </a:p>
        </p:txBody>
      </p:sp>
      <p:sp>
        <p:nvSpPr>
          <p:cNvPr id="96" name="Arrow: Right 95">
            <a:extLst>
              <a:ext uri="{FF2B5EF4-FFF2-40B4-BE49-F238E27FC236}">
                <a16:creationId xmlns:a16="http://schemas.microsoft.com/office/drawing/2014/main" id="{364F8B5E-55DB-4266-AFAC-00B9F504DE40}"/>
              </a:ext>
            </a:extLst>
          </p:cNvPr>
          <p:cNvSpPr/>
          <p:nvPr/>
        </p:nvSpPr>
        <p:spPr>
          <a:xfrm>
            <a:off x="1810217" y="3735342"/>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01" name="Rectangle: Rounded Corners 100">
            <a:extLst>
              <a:ext uri="{FF2B5EF4-FFF2-40B4-BE49-F238E27FC236}">
                <a16:creationId xmlns:a16="http://schemas.microsoft.com/office/drawing/2014/main" id="{837CC182-F460-4379-BE4E-F14C41D4D45D}"/>
              </a:ext>
            </a:extLst>
          </p:cNvPr>
          <p:cNvSpPr/>
          <p:nvPr/>
        </p:nvSpPr>
        <p:spPr>
          <a:xfrm>
            <a:off x="366419" y="3679373"/>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102" name="TextBox 101">
            <a:extLst>
              <a:ext uri="{FF2B5EF4-FFF2-40B4-BE49-F238E27FC236}">
                <a16:creationId xmlns:a16="http://schemas.microsoft.com/office/drawing/2014/main" id="{0EC36407-27A1-46BC-A1AF-62A5BDA0E388}"/>
              </a:ext>
            </a:extLst>
          </p:cNvPr>
          <p:cNvSpPr txBox="1"/>
          <p:nvPr/>
        </p:nvSpPr>
        <p:spPr>
          <a:xfrm>
            <a:off x="108665" y="4166310"/>
            <a:ext cx="2645356" cy="1569660"/>
          </a:xfrm>
          <a:prstGeom prst="rect">
            <a:avLst/>
          </a:prstGeom>
          <a:noFill/>
        </p:spPr>
        <p:txBody>
          <a:bodyPr wrap="square" rtlCol="0">
            <a:spAutoFit/>
          </a:bodyPr>
          <a:lstStyle/>
          <a:p>
            <a:r>
              <a:rPr lang="en-US" sz="2400" dirty="0"/>
              <a:t>The </a:t>
            </a:r>
            <a:r>
              <a:rPr lang="en-US" sz="2400" b="1" dirty="0"/>
              <a:t>first hidden state </a:t>
            </a:r>
            <a:r>
              <a:rPr lang="en-US" sz="2400" dirty="0"/>
              <a:t>of the RNN/LSTM is the encoding</a:t>
            </a:r>
            <a:endParaRPr lang="en-IN" sz="2400" dirty="0"/>
          </a:p>
        </p:txBody>
      </p:sp>
      <p:cxnSp>
        <p:nvCxnSpPr>
          <p:cNvPr id="12" name="Connector: Curved 11">
            <a:extLst>
              <a:ext uri="{FF2B5EF4-FFF2-40B4-BE49-F238E27FC236}">
                <a16:creationId xmlns:a16="http://schemas.microsoft.com/office/drawing/2014/main" id="{7740F02B-4B42-42F7-A287-F04B2C5220FD}"/>
              </a:ext>
            </a:extLst>
          </p:cNvPr>
          <p:cNvCxnSpPr>
            <a:cxnSpLocks/>
            <a:stCxn id="19" idx="0"/>
            <a:endCxn id="79" idx="4"/>
          </p:cNvCxnSpPr>
          <p:nvPr/>
        </p:nvCxnSpPr>
        <p:spPr>
          <a:xfrm rot="16200000" flipH="1">
            <a:off x="3090777" y="2816465"/>
            <a:ext cx="3281286" cy="2757241"/>
          </a:xfrm>
          <a:prstGeom prst="curvedConnector5">
            <a:avLst>
              <a:gd name="adj1" fmla="val -8709"/>
              <a:gd name="adj2" fmla="val 42745"/>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Connector: Curved 102">
            <a:extLst>
              <a:ext uri="{FF2B5EF4-FFF2-40B4-BE49-F238E27FC236}">
                <a16:creationId xmlns:a16="http://schemas.microsoft.com/office/drawing/2014/main" id="{35939EE9-A5FC-4A64-A531-9304DA84A2FB}"/>
              </a:ext>
            </a:extLst>
          </p:cNvPr>
          <p:cNvCxnSpPr>
            <a:cxnSpLocks/>
            <a:stCxn id="23" idx="0"/>
            <a:endCxn id="82" idx="4"/>
          </p:cNvCxnSpPr>
          <p:nvPr/>
        </p:nvCxnSpPr>
        <p:spPr>
          <a:xfrm rot="16200000" flipH="1">
            <a:off x="4233777" y="2828133"/>
            <a:ext cx="3281286" cy="2757241"/>
          </a:xfrm>
          <a:prstGeom prst="curvedConnector5">
            <a:avLst>
              <a:gd name="adj1" fmla="val -6967"/>
              <a:gd name="adj2" fmla="val 50000"/>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Straight Arrow Connector 52">
            <a:extLst>
              <a:ext uri="{FF2B5EF4-FFF2-40B4-BE49-F238E27FC236}">
                <a16:creationId xmlns:a16="http://schemas.microsoft.com/office/drawing/2014/main" id="{AF02EF7F-657C-4F22-9EA6-26B92B2018CC}"/>
              </a:ext>
            </a:extLst>
          </p:cNvPr>
          <p:cNvCxnSpPr>
            <a:cxnSpLocks/>
            <a:endCxn id="37" idx="3"/>
          </p:cNvCxnSpPr>
          <p:nvPr/>
        </p:nvCxnSpPr>
        <p:spPr>
          <a:xfrm flipV="1">
            <a:off x="1921398" y="5165646"/>
            <a:ext cx="1296698" cy="6375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Straight Arrow Connector 103">
            <a:extLst>
              <a:ext uri="{FF2B5EF4-FFF2-40B4-BE49-F238E27FC236}">
                <a16:creationId xmlns:a16="http://schemas.microsoft.com/office/drawing/2014/main" id="{2D24C5F5-670B-4146-A8A9-3B8216650867}"/>
              </a:ext>
            </a:extLst>
          </p:cNvPr>
          <p:cNvCxnSpPr>
            <a:cxnSpLocks/>
          </p:cNvCxnSpPr>
          <p:nvPr/>
        </p:nvCxnSpPr>
        <p:spPr>
          <a:xfrm flipV="1">
            <a:off x="2059662" y="5146245"/>
            <a:ext cx="2282035" cy="7098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TextBox 55">
            <a:extLst>
              <a:ext uri="{FF2B5EF4-FFF2-40B4-BE49-F238E27FC236}">
                <a16:creationId xmlns:a16="http://schemas.microsoft.com/office/drawing/2014/main" id="{4A931B1A-EAF9-407F-848A-D6B0AD2CA82C}"/>
              </a:ext>
            </a:extLst>
          </p:cNvPr>
          <p:cNvSpPr txBox="1"/>
          <p:nvPr/>
        </p:nvSpPr>
        <p:spPr>
          <a:xfrm>
            <a:off x="557458" y="6075996"/>
            <a:ext cx="4223131" cy="646331"/>
          </a:xfrm>
          <a:prstGeom prst="rect">
            <a:avLst/>
          </a:prstGeom>
          <a:noFill/>
        </p:spPr>
        <p:txBody>
          <a:bodyPr wrap="square" rtlCol="0">
            <a:spAutoFit/>
          </a:bodyPr>
          <a:lstStyle/>
          <a:p>
            <a:r>
              <a:rPr lang="en-US" dirty="0"/>
              <a:t>The first input to the decoder is a special symbol to indicate start of decoding</a:t>
            </a:r>
            <a:endParaRPr lang="en-IN" dirty="0"/>
          </a:p>
        </p:txBody>
      </p:sp>
      <p:sp>
        <p:nvSpPr>
          <p:cNvPr id="58" name="Rectangle: Rounded Corners 57">
            <a:extLst>
              <a:ext uri="{FF2B5EF4-FFF2-40B4-BE49-F238E27FC236}">
                <a16:creationId xmlns:a16="http://schemas.microsoft.com/office/drawing/2014/main" id="{E3B2F579-0CB1-4ADF-ACF5-2D0A393063A1}"/>
              </a:ext>
            </a:extLst>
          </p:cNvPr>
          <p:cNvSpPr/>
          <p:nvPr/>
        </p:nvSpPr>
        <p:spPr>
          <a:xfrm>
            <a:off x="292470" y="5743593"/>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START Symbol</a:t>
            </a:r>
            <a:endParaRPr lang="en-IN" dirty="0"/>
          </a:p>
        </p:txBody>
      </p:sp>
      <p:sp>
        <p:nvSpPr>
          <p:cNvPr id="105" name="TextBox 104">
            <a:extLst>
              <a:ext uri="{FF2B5EF4-FFF2-40B4-BE49-F238E27FC236}">
                <a16:creationId xmlns:a16="http://schemas.microsoft.com/office/drawing/2014/main" id="{C92230C9-4C26-4EDB-8CDE-FA3BA66E9A0F}"/>
              </a:ext>
            </a:extLst>
          </p:cNvPr>
          <p:cNvSpPr txBox="1"/>
          <p:nvPr/>
        </p:nvSpPr>
        <p:spPr>
          <a:xfrm>
            <a:off x="3518350" y="2324839"/>
            <a:ext cx="671979" cy="369332"/>
          </a:xfrm>
          <a:prstGeom prst="rect">
            <a:avLst/>
          </a:prstGeom>
          <a:noFill/>
        </p:spPr>
        <p:txBody>
          <a:bodyPr wrap="none" rtlCol="0">
            <a:spAutoFit/>
          </a:bodyPr>
          <a:lstStyle/>
          <a:p>
            <a:r>
              <a:rPr lang="en-US" dirty="0">
                <a:solidFill>
                  <a:srgbClr val="FF0000"/>
                </a:solidFill>
              </a:rPr>
              <a:t>Hello</a:t>
            </a:r>
            <a:endParaRPr lang="en-IN" dirty="0">
              <a:solidFill>
                <a:srgbClr val="FF0000"/>
              </a:solidFill>
            </a:endParaRPr>
          </a:p>
        </p:txBody>
      </p:sp>
      <p:sp>
        <p:nvSpPr>
          <p:cNvPr id="107" name="Rectangle: Rounded Corners 106">
            <a:extLst>
              <a:ext uri="{FF2B5EF4-FFF2-40B4-BE49-F238E27FC236}">
                <a16:creationId xmlns:a16="http://schemas.microsoft.com/office/drawing/2014/main" id="{6B266055-A6C8-4F8D-BEE9-32F133CC9AE1}"/>
              </a:ext>
            </a:extLst>
          </p:cNvPr>
          <p:cNvSpPr/>
          <p:nvPr/>
        </p:nvSpPr>
        <p:spPr>
          <a:xfrm>
            <a:off x="5755781" y="2682027"/>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STOP Symbol</a:t>
            </a:r>
            <a:endParaRPr lang="en-IN" dirty="0"/>
          </a:p>
        </p:txBody>
      </p:sp>
    </p:spTree>
    <p:extLst>
      <p:ext uri="{BB962C8B-B14F-4D97-AF65-F5344CB8AC3E}">
        <p14:creationId xmlns:p14="http://schemas.microsoft.com/office/powerpoint/2010/main" val="143290419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77500" lnSpcReduction="20000"/>
          </a:bodyPr>
          <a:lstStyle/>
          <a:p>
            <a:pPr marL="0" indent="0">
              <a:buNone/>
            </a:pPr>
            <a:r>
              <a:rPr lang="en-US" dirty="0"/>
              <a:t>General:</a:t>
            </a:r>
          </a:p>
          <a:p>
            <a:pPr marL="514350" indent="-514350">
              <a:buFont typeface="Arial" pitchFamily="34" charset="0"/>
              <a:buAutoNum type="arabicPeriod"/>
            </a:pPr>
            <a:r>
              <a:rPr lang="en-US" dirty="0"/>
              <a:t>LSTMs and GRUs (related to RNNs)</a:t>
            </a:r>
          </a:p>
          <a:p>
            <a:pPr marL="514350" indent="-514350">
              <a:buAutoNum type="arabicPeriod"/>
            </a:pPr>
            <a:r>
              <a:rPr lang="en-US" dirty="0"/>
              <a:t>Dropout</a:t>
            </a:r>
          </a:p>
          <a:p>
            <a:pPr marL="514350" indent="-514350">
              <a:buAutoNum type="arabicPeriod"/>
            </a:pPr>
            <a:r>
              <a:rPr lang="en-US" dirty="0"/>
              <a:t>Vanishing Gradient Problem</a:t>
            </a:r>
          </a:p>
          <a:p>
            <a:pPr marL="514350" indent="-514350">
              <a:buAutoNum type="arabicPeriod"/>
            </a:pPr>
            <a:r>
              <a:rPr lang="en-US" dirty="0"/>
              <a:t>Deep Neural Networks as Universal Approximators</a:t>
            </a:r>
          </a:p>
          <a:p>
            <a:pPr marL="0" indent="0">
              <a:buNone/>
            </a:pPr>
            <a:r>
              <a:rPr lang="en-US" dirty="0"/>
              <a:t>Important for NLP:</a:t>
            </a:r>
          </a:p>
          <a:p>
            <a:pPr marL="514350" indent="-514350">
              <a:buAutoNum type="arabicPeriod"/>
            </a:pPr>
            <a:r>
              <a:rPr lang="en-US" dirty="0"/>
              <a:t>Sequence to Sequence Models</a:t>
            </a:r>
          </a:p>
          <a:p>
            <a:pPr marL="514350" indent="-514350">
              <a:buAutoNum type="arabicPeriod"/>
            </a:pPr>
            <a:r>
              <a:rPr lang="en-US" dirty="0"/>
              <a:t>Attention Models</a:t>
            </a:r>
          </a:p>
          <a:p>
            <a:pPr marL="514350" indent="-514350">
              <a:buAutoNum type="arabicPeriod"/>
            </a:pPr>
            <a:r>
              <a:rPr lang="en-US" dirty="0"/>
              <a:t>Embeddings (Word2Vec, CBOW, Glove)</a:t>
            </a:r>
          </a:p>
          <a:p>
            <a:pPr marL="0" indent="0">
              <a:buNone/>
            </a:pPr>
            <a:r>
              <a:rPr lang="en-US" dirty="0"/>
              <a:t>Important for CV:</a:t>
            </a:r>
          </a:p>
          <a:p>
            <a:pPr marL="514350" indent="-514350">
              <a:buAutoNum type="arabicPeriod"/>
            </a:pPr>
            <a:r>
              <a:rPr lang="en-US" dirty="0"/>
              <a:t>Convolutional Neural Networks (CNNs)</a:t>
            </a:r>
          </a:p>
          <a:p>
            <a:pPr marL="514350" indent="-514350">
              <a:buAutoNum type="arabicPeriod"/>
            </a:pPr>
            <a:r>
              <a:rPr lang="en-US" dirty="0"/>
              <a:t>Pooling Layers</a:t>
            </a:r>
          </a:p>
          <a:p>
            <a:pPr marL="514350" indent="-514350">
              <a:buAutoNum type="arabicPeriod"/>
            </a:pPr>
            <a:r>
              <a:rPr lang="en-US" dirty="0"/>
              <a:t>Attention Models</a:t>
            </a:r>
          </a:p>
          <a:p>
            <a:pPr marL="514350" indent="-514350">
              <a:buAutoNum type="arabicPeriod"/>
            </a:pPr>
            <a:r>
              <a:rPr lang="en-US" dirty="0"/>
              <a:t>Multidimensional RNNs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Concepts for Further Reading</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400050" lvl="1" indent="0">
              <a:buNone/>
            </a:pPr>
            <a:r>
              <a:rPr lang="en-US" sz="1800" b="1" dirty="0"/>
              <a:t>Hugo Larochelle’s course:</a:t>
            </a:r>
          </a:p>
          <a:p>
            <a:pPr marL="400050" lvl="1" indent="0">
              <a:buNone/>
            </a:pPr>
            <a:r>
              <a:rPr lang="en-US" sz="1800" dirty="0">
                <a:hlinkClick r:id="rId2"/>
              </a:rPr>
              <a:t>https://www.youtube.com/watch?v=SGZ6BttHMPw&amp;list=PL6Xpj9I5qXYEcOhn7TqghAJ6NAPrNmUBH</a:t>
            </a:r>
            <a:r>
              <a:rPr lang="en-US" sz="1800" dirty="0"/>
              <a:t> </a:t>
            </a:r>
          </a:p>
          <a:p>
            <a:pPr marL="400050" lvl="1" indent="0">
              <a:buNone/>
            </a:pPr>
            <a:r>
              <a:rPr lang="en-US" sz="1800" b="1" dirty="0"/>
              <a:t>Tutorials:</a:t>
            </a:r>
          </a:p>
          <a:p>
            <a:pPr marL="400050" lvl="1" indent="0">
              <a:buNone/>
            </a:pPr>
            <a:r>
              <a:rPr lang="en-US" sz="1800" dirty="0">
                <a:hlinkClick r:id="rId3"/>
              </a:rPr>
              <a:t>https://jasdeep06.github.io/posts/towards-backpropagation/</a:t>
            </a:r>
            <a:endParaRPr lang="en-US" sz="1800" dirty="0"/>
          </a:p>
          <a:p>
            <a:pPr marL="400050" lvl="1" indent="0">
              <a:buNone/>
            </a:pPr>
            <a:r>
              <a:rPr lang="en-US" sz="1800" dirty="0">
                <a:hlinkClick r:id="rId4"/>
              </a:rPr>
              <a:t>http://monik.in/a-noobs-guide-to-implementing-rnn-lstm-using-tensorflow/</a:t>
            </a:r>
            <a:r>
              <a:rPr lang="en-US" sz="1800" dirty="0"/>
              <a:t> </a:t>
            </a:r>
          </a:p>
          <a:p>
            <a:pPr marL="400050" lvl="1" indent="0">
              <a:buNone/>
            </a:pPr>
            <a:r>
              <a:rPr lang="en-US" sz="1800" dirty="0">
                <a:hlinkClick r:id="rId5"/>
              </a:rPr>
              <a:t>https://github.com/jcjohnson/pytorch-examples</a:t>
            </a:r>
            <a:endParaRPr lang="en-US" sz="1800" dirty="0"/>
          </a:p>
          <a:p>
            <a:pPr marL="400050" lvl="1" indent="0">
              <a:buNone/>
            </a:pPr>
            <a:r>
              <a:rPr lang="en-US" sz="1800" dirty="0">
                <a:hlinkClick r:id="rId6"/>
              </a:rPr>
              <a:t>http://colah.github.io/posts/2014-07-NLP-RNNs-Representations/</a:t>
            </a:r>
          </a:p>
          <a:p>
            <a:pPr marL="400050" lvl="1" indent="0">
              <a:buNone/>
            </a:pPr>
            <a:r>
              <a:rPr lang="en-US" sz="1800" dirty="0">
                <a:hlinkClick r:id="rId6"/>
              </a:rPr>
              <a:t>http://colah.github.io/posts/2015-08-Understanding-LSTMs/</a:t>
            </a:r>
            <a:r>
              <a:rPr lang="en-US" sz="1800" dirty="0"/>
              <a:t> </a:t>
            </a:r>
          </a:p>
          <a:p>
            <a:pPr marL="400050" lvl="1" indent="0">
              <a:buNone/>
            </a:pPr>
            <a:r>
              <a:rPr lang="en-US" sz="1800" dirty="0">
                <a:hlinkClick r:id="rId7"/>
              </a:rPr>
              <a:t>https://iamtrask.github.io/2015/11/15/anyone-can-code-lstm/</a:t>
            </a:r>
            <a:r>
              <a:rPr lang="en-US" sz="1800" dirty="0"/>
              <a:t> </a:t>
            </a:r>
          </a:p>
          <a:p>
            <a:pPr marL="400050" lvl="1" indent="0">
              <a:buNone/>
            </a:pPr>
            <a:r>
              <a:rPr lang="en-US" sz="1800" dirty="0">
                <a:hlinkClick r:id="rId8"/>
              </a:rPr>
              <a:t>https://distill.pub/2016/augmented-rnns/</a:t>
            </a:r>
            <a:r>
              <a:rPr lang="en-US" sz="1800" dirty="0"/>
              <a:t> </a:t>
            </a:r>
          </a:p>
          <a:p>
            <a:pPr marL="400050" lvl="1" indent="0">
              <a:buNone/>
            </a:pPr>
            <a:r>
              <a:rPr lang="en-US" sz="1800" dirty="0">
                <a:hlinkClick r:id="rId9"/>
              </a:rPr>
              <a:t>http://www.wildml.com/2015/11/understanding-convolutional-neural-networks-for-nlp/</a:t>
            </a:r>
            <a:r>
              <a:rPr lang="en-US" sz="1800" dirty="0"/>
              <a:t> </a:t>
            </a:r>
          </a:p>
          <a:p>
            <a:pPr marL="400050" lvl="1" indent="0">
              <a:buNone/>
            </a:pPr>
            <a:r>
              <a:rPr lang="en-US" sz="1800" dirty="0">
                <a:hlinkClick r:id="rId10"/>
              </a:rPr>
              <a:t>http://www.wildml.com/2015/10/recurrent-neural-network-tutorial-part-4-implementing-a-grulstm-rnn-with-python-and-theano/</a:t>
            </a:r>
            <a:r>
              <a:rPr lang="en-US" sz="1800" dirty="0"/>
              <a:t> </a:t>
            </a:r>
          </a:p>
          <a:p>
            <a:pPr marL="400050" lvl="1" indent="0">
              <a:buNone/>
            </a:pPr>
            <a:r>
              <a:rPr lang="en-US" sz="1800" dirty="0">
                <a:hlinkClick r:id="rId11"/>
              </a:rPr>
              <a:t>https://theneuralperspective.com/2016/11/20/recurrent-neural-networks-rnn-part-3-encoder-decoder/</a:t>
            </a:r>
            <a:r>
              <a:rPr lang="en-US" sz="1800" dirty="0"/>
              <a:t> </a:t>
            </a:r>
          </a:p>
          <a:p>
            <a:pPr marL="400050" lvl="1" indent="0">
              <a:buNone/>
            </a:pPr>
            <a:r>
              <a:rPr lang="en-US" sz="1800" dirty="0">
                <a:hlinkClick r:id="rId12"/>
              </a:rPr>
              <a:t>https://theneuralperspective.com/2016/11/20/recurrent-neural-network-rnn-part-4-attentional-interfaces/</a:t>
            </a:r>
            <a:r>
              <a:rPr lang="en-US" sz="1800" dirty="0"/>
              <a:t> </a:t>
            </a:r>
          </a:p>
          <a:p>
            <a:pPr marL="400050" lvl="1" indent="0">
              <a:buNone/>
            </a:pPr>
            <a:endParaRPr lang="en-US" sz="1800" dirty="0"/>
          </a:p>
          <a:p>
            <a:pPr marL="400050" lvl="1" indent="0">
              <a:buNone/>
            </a:pPr>
            <a:r>
              <a:rPr lang="en-US" sz="1800" dirty="0"/>
              <a:t>Siraj Rawal’s videos:</a:t>
            </a:r>
          </a:p>
          <a:p>
            <a:pPr marL="400050" lvl="1" indent="0">
              <a:buNone/>
            </a:pPr>
            <a:r>
              <a:rPr lang="en-US" sz="1800" dirty="0">
                <a:hlinkClick r:id="rId13"/>
              </a:rPr>
              <a:t>https://www.youtube.com/watch?v=h3l4qz76JhQ&amp;list=PL2-dafEMk2A5BoX3KyKu6ti5_Pytp91sk</a:t>
            </a:r>
            <a:r>
              <a:rPr lang="en-US" sz="1800" dirty="0"/>
              <a:t> </a:t>
            </a:r>
          </a:p>
          <a:p>
            <a:pPr marL="400050" lvl="1" indent="0">
              <a:buNone/>
            </a:pPr>
            <a:r>
              <a:rPr lang="en-US" sz="1800" dirty="0">
                <a:hlinkClick r:id="rId14"/>
              </a:rPr>
              <a:t>https://www.youtube.com/watch?v=cdLUzrjnlr4</a:t>
            </a:r>
            <a:endParaRPr lang="en-US" sz="1800"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1601308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r>
              <a:rPr lang="en-US" dirty="0"/>
              <a:t>Supervised learning is where you’re given inputs and corresponding output labels picked from a finite set of labels (and these labels are not part of the inputs).</a:t>
            </a:r>
          </a:p>
          <a:p>
            <a:r>
              <a:rPr lang="en-US" dirty="0"/>
              <a:t>Unsupervised learning is where you have the inputs but have to predict some part of the inputs given the other parts, or some grouping of the inputs, etc.  You just don’t have any labels or external output values in your training data.</a:t>
            </a:r>
          </a:p>
          <a:p>
            <a:r>
              <a:rPr lang="en-US" dirty="0"/>
              <a:t>Reinforcement learning is where the feedback is limited to a reward (or a whack in the rear).  You’re not told what the right answer was.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230185637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514350" indent="-514350">
              <a:buFont typeface="Arial" pitchFamily="34" charset="0"/>
              <a:buAutoNum type="arabicPeriod"/>
            </a:pPr>
            <a:r>
              <a:rPr lang="en-US" dirty="0"/>
              <a:t>Zero-Shot, One-Shot and Few-Shot Learning</a:t>
            </a:r>
          </a:p>
          <a:p>
            <a:pPr marL="514350" indent="-514350">
              <a:buAutoNum type="arabicPeriod"/>
            </a:pPr>
            <a:r>
              <a:rPr lang="en-US" dirty="0"/>
              <a:t>Meta Learning in Neural Networks</a:t>
            </a:r>
          </a:p>
          <a:p>
            <a:pPr marL="514350" indent="-514350">
              <a:buAutoNum type="arabicPeriod"/>
            </a:pPr>
            <a:r>
              <a:rPr lang="en-US" dirty="0"/>
              <a:t>Transfer learning</a:t>
            </a:r>
          </a:p>
          <a:p>
            <a:pPr marL="514350" indent="-514350">
              <a:buAutoNum type="arabicPeriod"/>
            </a:pPr>
            <a:r>
              <a:rPr lang="en-US" dirty="0"/>
              <a:t>Neural Turning Machines</a:t>
            </a:r>
          </a:p>
          <a:p>
            <a:pPr marL="514350" indent="-514350">
              <a:buAutoNum type="arabicPeriod"/>
            </a:pPr>
            <a:r>
              <a:rPr lang="en-US" dirty="0"/>
              <a:t>Key-Value Memory</a:t>
            </a:r>
          </a:p>
          <a:p>
            <a:pPr marL="514350" indent="-514350">
              <a:buAutoNum type="arabicPeriod"/>
            </a:pPr>
            <a:r>
              <a:rPr lang="en-US" dirty="0"/>
              <a:t>Pointer Networks</a:t>
            </a:r>
          </a:p>
          <a:p>
            <a:pPr marL="514350" indent="-514350">
              <a:buAutoNum type="arabicPeriod"/>
            </a:pPr>
            <a:r>
              <a:rPr lang="en-US" dirty="0"/>
              <a:t>Highway Networks</a:t>
            </a:r>
          </a:p>
          <a:p>
            <a:pPr marL="514350" indent="-514350">
              <a:buAutoNum type="arabicPeriod"/>
            </a:pPr>
            <a:r>
              <a:rPr lang="en-US" dirty="0"/>
              <a:t>Memory Networks</a:t>
            </a:r>
          </a:p>
          <a:p>
            <a:pPr marL="514350" indent="-514350">
              <a:buAutoNum type="arabicPeriod"/>
            </a:pPr>
            <a:r>
              <a:rPr lang="en-US" dirty="0"/>
              <a:t>Attention Models</a:t>
            </a:r>
          </a:p>
          <a:p>
            <a:pPr marL="514350" indent="-514350">
              <a:buAutoNum type="arabicPeriod"/>
            </a:pPr>
            <a:r>
              <a:rPr lang="en-US" dirty="0"/>
              <a:t>Generative Adversarial Networks</a:t>
            </a:r>
          </a:p>
          <a:p>
            <a:pPr marL="514350" indent="-514350">
              <a:buAutoNum type="arabicPeriod"/>
            </a:pPr>
            <a:r>
              <a:rPr lang="en-US" dirty="0"/>
              <a:t> Relation Networks (for reasoning) and </a:t>
            </a:r>
            <a:r>
              <a:rPr lang="en-US" dirty="0" err="1"/>
              <a:t>FiLM</a:t>
            </a:r>
            <a:endParaRPr lang="en-US" dirty="0"/>
          </a:p>
          <a:p>
            <a:pPr marL="514350" indent="-514350">
              <a:buAutoNum type="arabicPeriod"/>
            </a:pPr>
            <a:r>
              <a:rPr lang="en-US" dirty="0"/>
              <a:t>BIDAF model for question answering</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lvl="0" algn="ctr">
              <a:spcBef>
                <a:spcPct val="0"/>
              </a:spcBef>
              <a:defRPr/>
            </a:pPr>
            <a:r>
              <a:rPr lang="en-US" sz="4400" dirty="0">
                <a:solidFill>
                  <a:schemeClr val="bg1"/>
                </a:solidFill>
              </a:rPr>
              <a:t>Advanced Concepts for Further Reading</a:t>
            </a:r>
          </a:p>
        </p:txBody>
      </p:sp>
    </p:spTree>
    <p:extLst>
      <p:ext uri="{BB962C8B-B14F-4D97-AF65-F5344CB8AC3E}">
        <p14:creationId xmlns:p14="http://schemas.microsoft.com/office/powerpoint/2010/main" val="89939750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40000" lnSpcReduction="20000"/>
          </a:bodyPr>
          <a:lstStyle/>
          <a:p>
            <a:pPr marL="400050" lvl="1" indent="0">
              <a:buNone/>
            </a:pPr>
            <a:r>
              <a:rPr lang="en-US" sz="1800" b="1" dirty="0"/>
              <a:t>Papers</a:t>
            </a:r>
          </a:p>
          <a:p>
            <a:pPr marL="400050" lvl="1" indent="0">
              <a:buNone/>
            </a:pPr>
            <a:endParaRPr lang="en-US" sz="1800" b="1" dirty="0"/>
          </a:p>
          <a:p>
            <a:pPr marL="400050" lvl="1" indent="0">
              <a:buNone/>
            </a:pPr>
            <a:r>
              <a:rPr lang="en-US" sz="1800" b="1" dirty="0"/>
              <a:t>Awesome Deep Learning Papers – someone’s made a </a:t>
            </a:r>
            <a:r>
              <a:rPr lang="en-US" sz="1800" b="1" dirty="0" err="1"/>
              <a:t>iist</a:t>
            </a:r>
            <a:r>
              <a:rPr lang="en-US" sz="1800" b="1" dirty="0"/>
              <a:t>! - </a:t>
            </a:r>
            <a:r>
              <a:rPr lang="en-US" sz="1800" b="1" dirty="0">
                <a:hlinkClick r:id="rId2"/>
              </a:rPr>
              <a:t>https://github.com/terryum/awesome-deep-learning-papers</a:t>
            </a:r>
            <a:r>
              <a:rPr lang="en-US" sz="1800" b="1" dirty="0"/>
              <a:t> </a:t>
            </a:r>
          </a:p>
          <a:p>
            <a:pPr marL="400050" lvl="1" indent="0">
              <a:buNone/>
            </a:pPr>
            <a:endParaRPr lang="en-US" sz="1800" b="1" dirty="0"/>
          </a:p>
          <a:p>
            <a:pPr marL="400050" lvl="1" indent="0">
              <a:buNone/>
            </a:pPr>
            <a:r>
              <a:rPr lang="en-US" sz="1800" b="1" dirty="0"/>
              <a:t>Backpropagation: </a:t>
            </a:r>
            <a:r>
              <a:rPr lang="en-US" sz="1800" b="1" dirty="0">
                <a:hlinkClick r:id="rId3"/>
              </a:rPr>
              <a:t>http://www.nature.com/nature/journal/v323/n6088/abs/323533a0.html</a:t>
            </a:r>
            <a:r>
              <a:rPr lang="en-US" sz="1800" b="1" dirty="0"/>
              <a:t> </a:t>
            </a:r>
          </a:p>
          <a:p>
            <a:pPr marL="400050" lvl="1" indent="0">
              <a:buNone/>
            </a:pPr>
            <a:r>
              <a:rPr lang="en-US" sz="1800" b="1" dirty="0" err="1"/>
              <a:t>LeCun</a:t>
            </a:r>
            <a:r>
              <a:rPr lang="en-US" sz="1800" b="1" dirty="0"/>
              <a:t> on backpropagation: </a:t>
            </a:r>
            <a:r>
              <a:rPr lang="en-US" sz="1800" b="1" dirty="0">
                <a:hlinkClick r:id="rId4"/>
              </a:rPr>
              <a:t>http://yann.lecun.com/exdb/publis/index.html#lecun-88</a:t>
            </a:r>
            <a:r>
              <a:rPr lang="en-US" sz="1800" b="1" dirty="0"/>
              <a:t> </a:t>
            </a:r>
          </a:p>
          <a:p>
            <a:pPr marL="400050" lvl="1" indent="0">
              <a:buNone/>
            </a:pPr>
            <a:r>
              <a:rPr lang="en-US" sz="1800" b="1" dirty="0"/>
              <a:t>Efficient Backprop: </a:t>
            </a:r>
            <a:r>
              <a:rPr lang="en-US" sz="1800" b="1" dirty="0">
                <a:hlinkClick r:id="rId5"/>
              </a:rPr>
              <a:t>http://yann.lecun.com/exdb/publis/pdf/lecun-98b.pdf</a:t>
            </a:r>
            <a:r>
              <a:rPr lang="en-US" sz="1800" b="1" dirty="0"/>
              <a:t> </a:t>
            </a:r>
          </a:p>
          <a:p>
            <a:pPr marL="400050" lvl="1" indent="0">
              <a:buNone/>
            </a:pPr>
            <a:r>
              <a:rPr lang="en-US" sz="1800" b="1" dirty="0" err="1"/>
              <a:t>ReLU</a:t>
            </a:r>
            <a:r>
              <a:rPr lang="en-US" sz="1800" b="1" dirty="0"/>
              <a:t>: </a:t>
            </a:r>
            <a:r>
              <a:rPr lang="en-US" sz="1800" b="1" dirty="0">
                <a:hlinkClick r:id="rId6"/>
              </a:rPr>
              <a:t>http://www.nature.com/nature/journal/v405/n6789/full/405947a0.html</a:t>
            </a:r>
            <a:r>
              <a:rPr lang="en-US" sz="1800" b="1" dirty="0"/>
              <a:t> </a:t>
            </a:r>
          </a:p>
          <a:p>
            <a:pPr marL="400050" lvl="1" indent="0">
              <a:buNone/>
            </a:pPr>
            <a:endParaRPr lang="en-US" sz="1800" b="1" dirty="0"/>
          </a:p>
          <a:p>
            <a:pPr marL="400050" lvl="1" indent="0">
              <a:buNone/>
            </a:pPr>
            <a:r>
              <a:rPr lang="en-US" sz="1800" b="1" dirty="0"/>
              <a:t>LSTM: </a:t>
            </a:r>
            <a:r>
              <a:rPr lang="en-US" sz="1800" b="1" dirty="0">
                <a:hlinkClick r:id="rId7"/>
              </a:rPr>
              <a:t>ftp://ftp.idsia.ch/pub/juergen/lstm.pdf</a:t>
            </a:r>
            <a:r>
              <a:rPr lang="en-US" sz="1800" b="1" dirty="0"/>
              <a:t> </a:t>
            </a:r>
          </a:p>
          <a:p>
            <a:pPr marL="400050" lvl="1" indent="0">
              <a:buNone/>
            </a:pPr>
            <a:r>
              <a:rPr lang="en-US" sz="1800" b="1" dirty="0"/>
              <a:t>GRU: </a:t>
            </a:r>
            <a:r>
              <a:rPr lang="en-US" sz="1800" b="1" dirty="0">
                <a:hlinkClick r:id="rId8"/>
              </a:rPr>
              <a:t>https://arxiv.org/abs/1412.3555</a:t>
            </a:r>
            <a:r>
              <a:rPr lang="en-US" sz="1800" b="1" dirty="0"/>
              <a:t> </a:t>
            </a:r>
          </a:p>
          <a:p>
            <a:pPr marL="400050" lvl="1" indent="0">
              <a:buNone/>
            </a:pPr>
            <a:r>
              <a:rPr lang="en-US" sz="1800" b="1" dirty="0"/>
              <a:t>LSTM a search space odyssey: </a:t>
            </a:r>
            <a:r>
              <a:rPr lang="en-US" sz="1800" b="1" dirty="0">
                <a:hlinkClick r:id="rId9"/>
              </a:rPr>
              <a:t>https://arxiv.org/pdf/1503.04069.pdf</a:t>
            </a:r>
            <a:r>
              <a:rPr lang="en-US" sz="1800" b="1" dirty="0"/>
              <a:t> </a:t>
            </a:r>
          </a:p>
          <a:p>
            <a:pPr marL="400050" lvl="1" indent="0">
              <a:buNone/>
            </a:pPr>
            <a:endParaRPr lang="en-US" sz="1800" b="1" dirty="0"/>
          </a:p>
          <a:p>
            <a:pPr marL="400050" lvl="1" indent="0">
              <a:buNone/>
            </a:pPr>
            <a:r>
              <a:rPr lang="en-US" sz="1800" b="1" dirty="0" err="1"/>
              <a:t>Schmidhuber</a:t>
            </a:r>
            <a:r>
              <a:rPr lang="en-US" sz="1800" b="1" dirty="0"/>
              <a:t> Deep Learning Overview: </a:t>
            </a:r>
            <a:r>
              <a:rPr lang="en-US" sz="1800" b="1" dirty="0">
                <a:hlinkClick r:id="rId10"/>
              </a:rPr>
              <a:t>http://www.idsia.ch/~juergen/deep-learning-overview.html</a:t>
            </a:r>
            <a:r>
              <a:rPr lang="en-US" sz="1800" b="1" dirty="0"/>
              <a:t> </a:t>
            </a:r>
          </a:p>
          <a:p>
            <a:pPr marL="400050" lvl="1" indent="0">
              <a:buNone/>
            </a:pPr>
            <a:r>
              <a:rPr lang="en-US" sz="1800" b="1" dirty="0"/>
              <a:t>Handwriting recognition: </a:t>
            </a:r>
            <a:r>
              <a:rPr lang="en-US" sz="1800" b="1" dirty="0">
                <a:hlinkClick r:id="rId11"/>
              </a:rPr>
              <a:t>https://www.researchgate.net/publication/24213728_A_Novel_Connectionist_System_for_Unconstrained_Handwriting_Recognition</a:t>
            </a:r>
            <a:r>
              <a:rPr lang="en-US" sz="1800" b="1" dirty="0"/>
              <a:t> </a:t>
            </a:r>
          </a:p>
          <a:p>
            <a:pPr marL="400050" lvl="1" indent="0">
              <a:buNone/>
            </a:pPr>
            <a:r>
              <a:rPr lang="en-US" sz="1800" b="1" dirty="0"/>
              <a:t>Generating sequences with RNNs: </a:t>
            </a:r>
            <a:r>
              <a:rPr lang="en-US" sz="1800" b="1" dirty="0">
                <a:hlinkClick r:id="rId12"/>
              </a:rPr>
              <a:t>https://arxiv.org/pdf/1308.0850v5.pdf</a:t>
            </a:r>
            <a:r>
              <a:rPr lang="en-US" sz="1800" b="1" dirty="0"/>
              <a:t> </a:t>
            </a:r>
          </a:p>
          <a:p>
            <a:pPr marL="400050" lvl="1" indent="0">
              <a:buNone/>
            </a:pPr>
            <a:r>
              <a:rPr lang="en-US" sz="1800" b="1" dirty="0"/>
              <a:t>Speech Recognition with RNNs: </a:t>
            </a:r>
            <a:r>
              <a:rPr lang="en-US" sz="1800" b="1" dirty="0">
                <a:hlinkClick r:id="rId13"/>
              </a:rPr>
              <a:t>https://arxiv.org/pdf/1303.5778.pdf</a:t>
            </a:r>
            <a:endParaRPr lang="en-US" sz="1800" b="1" dirty="0"/>
          </a:p>
          <a:p>
            <a:pPr marL="400050" lvl="1" indent="0">
              <a:buNone/>
            </a:pPr>
            <a:r>
              <a:rPr lang="en-US" sz="1800" b="1" dirty="0" err="1"/>
              <a:t>LeCun’s</a:t>
            </a:r>
            <a:r>
              <a:rPr lang="en-US" sz="1800" b="1" dirty="0"/>
              <a:t> papers: http://yann.lecun.com/exdb/publis/index.html#selected</a:t>
            </a:r>
          </a:p>
          <a:p>
            <a:pPr marL="400050" lvl="1" indent="0">
              <a:buNone/>
            </a:pPr>
            <a:endParaRPr lang="en-US" sz="1800" b="1" dirty="0"/>
          </a:p>
          <a:p>
            <a:pPr marL="400050" lvl="1" indent="0">
              <a:buNone/>
            </a:pPr>
            <a:r>
              <a:rPr lang="en-US" sz="1800" b="1" dirty="0"/>
              <a:t>Natural Language Processing</a:t>
            </a:r>
          </a:p>
          <a:p>
            <a:pPr marL="400050" lvl="1" indent="0">
              <a:buNone/>
            </a:pPr>
            <a:r>
              <a:rPr lang="en-US" sz="1800" b="1" dirty="0"/>
              <a:t>Sequence to Sequence: </a:t>
            </a:r>
            <a:r>
              <a:rPr lang="en-US" sz="1800" b="1" dirty="0">
                <a:hlinkClick r:id="rId14"/>
              </a:rPr>
              <a:t>http://papers.nips.cc/paper/5346-sequence-to-sequence-learning-with-neural-networks.pdf</a:t>
            </a:r>
            <a:r>
              <a:rPr lang="en-US" sz="1800" b="1" dirty="0"/>
              <a:t> </a:t>
            </a:r>
          </a:p>
          <a:p>
            <a:pPr marL="400050" lvl="1" indent="0">
              <a:buNone/>
            </a:pPr>
            <a:r>
              <a:rPr lang="en-US" sz="1800" b="1" dirty="0"/>
              <a:t>Neural Machine Translation: </a:t>
            </a:r>
            <a:r>
              <a:rPr lang="en-US" sz="1800" b="1" dirty="0">
                <a:hlinkClick r:id="rId15"/>
              </a:rPr>
              <a:t>https://arxiv.org/pdf/1409.0473.pdf</a:t>
            </a:r>
            <a:r>
              <a:rPr lang="en-US" sz="1800" b="1" dirty="0"/>
              <a:t> </a:t>
            </a:r>
          </a:p>
          <a:p>
            <a:pPr marL="400050" lvl="1" indent="0">
              <a:buNone/>
            </a:pPr>
            <a:r>
              <a:rPr lang="en-US" sz="1800" b="1" dirty="0"/>
              <a:t>BIDAF:  </a:t>
            </a:r>
            <a:r>
              <a:rPr lang="en-US" sz="1800" b="1" dirty="0">
                <a:hlinkClick r:id="rId16"/>
              </a:rPr>
              <a:t>https://arxiv.org/abs/1611.01603</a:t>
            </a:r>
            <a:r>
              <a:rPr lang="en-US" sz="1800" b="1" dirty="0"/>
              <a:t> </a:t>
            </a:r>
          </a:p>
          <a:p>
            <a:pPr marL="400050" lvl="1" indent="0">
              <a:buNone/>
            </a:pPr>
            <a:r>
              <a:rPr lang="en-US" sz="1800" b="1" dirty="0"/>
              <a:t>Pointer Networks: </a:t>
            </a:r>
            <a:r>
              <a:rPr lang="en-US" sz="1800" b="1" dirty="0">
                <a:hlinkClick r:id="rId17"/>
              </a:rPr>
              <a:t>https://arxiv.org/abs/1506.03134</a:t>
            </a:r>
            <a:r>
              <a:rPr lang="en-US" sz="1800" b="1" dirty="0"/>
              <a:t> </a:t>
            </a:r>
          </a:p>
          <a:p>
            <a:pPr marL="400050" lvl="1" indent="0">
              <a:buNone/>
            </a:pPr>
            <a:r>
              <a:rPr lang="en-US" sz="1800" b="1" dirty="0"/>
              <a:t>Neural Turing Machine: </a:t>
            </a:r>
            <a:r>
              <a:rPr lang="en-US" sz="1800" b="1" dirty="0">
                <a:hlinkClick r:id="rId18"/>
              </a:rPr>
              <a:t>https://arxiv.org/abs/1410.5401</a:t>
            </a:r>
            <a:r>
              <a:rPr lang="en-US" sz="1800" b="1" dirty="0"/>
              <a:t> </a:t>
            </a:r>
          </a:p>
          <a:p>
            <a:pPr marL="400050" lvl="1" indent="0">
              <a:buNone/>
            </a:pPr>
            <a:r>
              <a:rPr lang="en-US" sz="1800" b="1" dirty="0"/>
              <a:t>Dynamic </a:t>
            </a:r>
            <a:r>
              <a:rPr lang="en-US" sz="1800" b="1" dirty="0" err="1"/>
              <a:t>Coattention</a:t>
            </a:r>
            <a:r>
              <a:rPr lang="en-US" sz="1800" b="1" dirty="0"/>
              <a:t> Networks for Question Answering: </a:t>
            </a:r>
            <a:r>
              <a:rPr lang="en-US" sz="1800" b="1" dirty="0">
                <a:hlinkClick r:id="rId19"/>
              </a:rPr>
              <a:t>https://arxiv.org/pdf/1611.01604.pdf</a:t>
            </a:r>
            <a:r>
              <a:rPr lang="en-US" sz="1800" b="1" dirty="0"/>
              <a:t> </a:t>
            </a:r>
          </a:p>
          <a:p>
            <a:pPr marL="400050" lvl="1" indent="0">
              <a:buNone/>
            </a:pPr>
            <a:r>
              <a:rPr lang="en-US" sz="1800" b="1" dirty="0"/>
              <a:t>Machine Comprehension: </a:t>
            </a:r>
            <a:r>
              <a:rPr lang="en-US" sz="1800" b="1" dirty="0">
                <a:hlinkClick r:id="rId20"/>
              </a:rPr>
              <a:t>https://arxiv.org/abs/1608.07905v2</a:t>
            </a:r>
            <a:r>
              <a:rPr lang="en-US" sz="1800" b="1" dirty="0"/>
              <a:t> </a:t>
            </a:r>
          </a:p>
          <a:p>
            <a:pPr marL="400050" lvl="1" indent="0">
              <a:buNone/>
            </a:pPr>
            <a:r>
              <a:rPr lang="en-US" sz="1800" b="1" dirty="0"/>
              <a:t>GNMT: </a:t>
            </a:r>
            <a:r>
              <a:rPr lang="en-US" sz="1800" b="1" dirty="0">
                <a:hlinkClick r:id="rId21"/>
              </a:rPr>
              <a:t>https://research.googleblog.com/2016/09/a-neural-network-for-machine.html</a:t>
            </a:r>
            <a:r>
              <a:rPr lang="en-US" sz="1800" b="1" dirty="0"/>
              <a:t> </a:t>
            </a:r>
          </a:p>
          <a:p>
            <a:pPr marL="400050" lvl="1" indent="0">
              <a:buNone/>
            </a:pPr>
            <a:r>
              <a:rPr lang="en-US" sz="1800" b="1" dirty="0"/>
              <a:t>Stanford Glove: </a:t>
            </a:r>
            <a:r>
              <a:rPr lang="en-US" sz="1800" b="1" dirty="0">
                <a:hlinkClick r:id="rId22"/>
              </a:rPr>
              <a:t>https://nlp.stanford.edu/pubs/glove.pdf</a:t>
            </a:r>
            <a:r>
              <a:rPr lang="en-US" sz="1800" b="1" dirty="0"/>
              <a:t> </a:t>
            </a:r>
          </a:p>
          <a:p>
            <a:pPr marL="400050" lvl="1" indent="0">
              <a:buNone/>
            </a:pPr>
            <a:endParaRPr lang="en-US" sz="1800" b="1" dirty="0"/>
          </a:p>
          <a:p>
            <a:pPr marL="400050" lvl="1" indent="0">
              <a:buNone/>
            </a:pPr>
            <a:r>
              <a:rPr lang="en-US" sz="1800" b="1" dirty="0"/>
              <a:t>Computer Vision</a:t>
            </a:r>
          </a:p>
          <a:p>
            <a:pPr marL="400050" lvl="1" indent="0">
              <a:buNone/>
            </a:pPr>
            <a:r>
              <a:rPr lang="en-US" sz="1800" b="1" dirty="0"/>
              <a:t>Digit Recognition: </a:t>
            </a:r>
            <a:r>
              <a:rPr lang="en-US" sz="1800" b="1" dirty="0">
                <a:hlinkClick r:id="rId23"/>
              </a:rPr>
              <a:t>https://arxiv.org/pdf/1003.0358.pdf</a:t>
            </a:r>
            <a:r>
              <a:rPr lang="en-US" sz="1800" b="1" dirty="0"/>
              <a:t> </a:t>
            </a:r>
          </a:p>
          <a:p>
            <a:pPr marL="400050" lvl="1" indent="0">
              <a:buNone/>
            </a:pPr>
            <a:r>
              <a:rPr lang="en-US" sz="1800" b="1" dirty="0" err="1"/>
              <a:t>OverFeat</a:t>
            </a:r>
            <a:r>
              <a:rPr lang="en-US" sz="1800" b="1" dirty="0"/>
              <a:t>: </a:t>
            </a:r>
            <a:r>
              <a:rPr lang="en-US" sz="1800" b="1" dirty="0">
                <a:hlinkClick r:id="rId24"/>
              </a:rPr>
              <a:t>https://arxiv.org/abs/1312.6229</a:t>
            </a:r>
            <a:r>
              <a:rPr lang="en-US" sz="1800" b="1" dirty="0"/>
              <a:t> </a:t>
            </a:r>
          </a:p>
          <a:p>
            <a:pPr marL="400050" lvl="1" indent="0">
              <a:buNone/>
            </a:pPr>
            <a:r>
              <a:rPr lang="en-US" sz="1800" b="1" dirty="0"/>
              <a:t>Feature hierarchies: </a:t>
            </a:r>
            <a:r>
              <a:rPr lang="en-US" sz="1800" b="1" dirty="0">
                <a:hlinkClick r:id="rId25"/>
              </a:rPr>
              <a:t>https://arxiv.org/abs/1311.2524</a:t>
            </a:r>
            <a:r>
              <a:rPr lang="en-US" sz="1800" b="1" dirty="0"/>
              <a:t> </a:t>
            </a:r>
          </a:p>
          <a:p>
            <a:pPr marL="400050" lvl="1" indent="0">
              <a:buNone/>
            </a:pPr>
            <a:r>
              <a:rPr lang="en-US" sz="1800" b="1" dirty="0"/>
              <a:t>Spatial Pyramid Pooling: </a:t>
            </a:r>
            <a:r>
              <a:rPr lang="en-US" sz="1800" b="1" dirty="0">
                <a:hlinkClick r:id="rId26"/>
              </a:rPr>
              <a:t>https://arxiv.org/abs/1406.4729</a:t>
            </a:r>
            <a:r>
              <a:rPr lang="en-US" sz="1800" b="1" dirty="0"/>
              <a:t> </a:t>
            </a:r>
          </a:p>
          <a:p>
            <a:pPr marL="400050" lvl="1" indent="0">
              <a:buNone/>
            </a:pPr>
            <a:r>
              <a:rPr lang="en-US" sz="1800" b="1" dirty="0"/>
              <a:t>Performance on ImageNet 2012: </a:t>
            </a:r>
            <a:r>
              <a:rPr lang="en-US" sz="1800" b="1" dirty="0">
                <a:hlinkClick r:id="rId27"/>
              </a:rPr>
              <a:t>http://papers.nips.cc/paper/4824-imagenet-classification-with-deep-convolutional-neural-networks</a:t>
            </a:r>
            <a:r>
              <a:rPr lang="en-US" sz="1800" b="1" dirty="0"/>
              <a:t> </a:t>
            </a:r>
          </a:p>
          <a:p>
            <a:pPr marL="400050" lvl="1" indent="0">
              <a:buNone/>
            </a:pPr>
            <a:r>
              <a:rPr lang="en-US" sz="1800" b="1" dirty="0"/>
              <a:t>Surpassing Human-Level Performance on ImageNet: </a:t>
            </a:r>
            <a:r>
              <a:rPr lang="en-US" sz="1800" b="1" dirty="0">
                <a:hlinkClick r:id="rId28"/>
              </a:rPr>
              <a:t>https://arxiv.org/abs/1502.01852</a:t>
            </a:r>
            <a:r>
              <a:rPr lang="en-US" sz="1800" b="1" dirty="0"/>
              <a:t> </a:t>
            </a:r>
          </a:p>
          <a:p>
            <a:pPr marL="400050" lvl="1" indent="0">
              <a:buNone/>
            </a:pPr>
            <a:r>
              <a:rPr lang="en-US" sz="1800" b="1" dirty="0"/>
              <a:t>Surpassing Human-Level Face Recognition Performance: </a:t>
            </a:r>
            <a:r>
              <a:rPr lang="en-US" sz="1800" b="1" dirty="0">
                <a:hlinkClick r:id="rId29"/>
              </a:rPr>
              <a:t>https://arxiv.org/abs/1404.3840</a:t>
            </a:r>
            <a:r>
              <a:rPr lang="en-US" sz="1800" b="1" dirty="0"/>
              <a:t> </a:t>
            </a:r>
          </a:p>
          <a:p>
            <a:pPr marL="400050" lvl="1" indent="0">
              <a:buNone/>
            </a:pPr>
            <a:endParaRPr lang="en-US" sz="1800" b="1" dirty="0"/>
          </a:p>
          <a:p>
            <a:pPr marL="400050" lvl="1" indent="0">
              <a:buNone/>
            </a:pPr>
            <a:r>
              <a:rPr lang="en-US" sz="1800" b="1" dirty="0"/>
              <a:t>Reinforcement Learning</a:t>
            </a:r>
          </a:p>
          <a:p>
            <a:pPr marL="400050" lvl="1" indent="0">
              <a:buNone/>
            </a:pPr>
            <a:r>
              <a:rPr lang="en-US" sz="1800" b="1" dirty="0"/>
              <a:t>Deep Q-Networks: </a:t>
            </a:r>
            <a:r>
              <a:rPr lang="en-US" sz="1800" b="1" dirty="0">
                <a:hlinkClick r:id="rId30"/>
              </a:rPr>
              <a:t>https://deepmind.com/research/dqn/</a:t>
            </a:r>
            <a:r>
              <a:rPr lang="en-US" sz="1800" b="1" dirty="0"/>
              <a:t>  </a:t>
            </a:r>
          </a:p>
          <a:p>
            <a:pPr marL="400050" lvl="1" indent="0">
              <a:buNone/>
            </a:pPr>
            <a:r>
              <a:rPr lang="en-US" sz="1800" b="1" dirty="0"/>
              <a:t>Hybrid Reward Architecture  </a:t>
            </a:r>
            <a:r>
              <a:rPr lang="en-US" sz="1800" b="1" dirty="0">
                <a:hlinkClick r:id="rId31"/>
              </a:rPr>
              <a:t>https://blogs.microsoft.com/ai/2017/06/14/divide-conquer-microsoft-researchers-used-ai-master-ms-pac-man/</a:t>
            </a:r>
            <a:r>
              <a:rPr lang="en-US" sz="1800" b="1" dirty="0"/>
              <a:t> </a:t>
            </a:r>
          </a:p>
          <a:p>
            <a:pPr marL="400050" lvl="1" indent="0">
              <a:buNone/>
            </a:pPr>
            <a:r>
              <a:rPr lang="en-US" sz="1800" b="1" dirty="0"/>
              <a:t>AlphaGo Paper:  </a:t>
            </a:r>
            <a:r>
              <a:rPr lang="en-US" sz="1800" b="1" dirty="0">
                <a:hlinkClick r:id="rId32"/>
              </a:rPr>
              <a:t>https://storage.googleapis.com/deepmind-media/alphago/AlphaGoNaturePaper.pdf</a:t>
            </a:r>
            <a:endParaRPr lang="en-US" sz="1800" b="1" dirty="0"/>
          </a:p>
          <a:p>
            <a:pPr marL="400050" lvl="1" indent="0">
              <a:buNone/>
            </a:pPr>
            <a:r>
              <a:rPr lang="en-US" sz="1800" b="1" dirty="0"/>
              <a:t>AlphaGo Zero Paper: </a:t>
            </a:r>
            <a:r>
              <a:rPr lang="en-US" sz="1800" b="1" dirty="0">
                <a:hlinkClick r:id="rId33"/>
              </a:rPr>
              <a:t>https://deepmind.com/research/alphago/</a:t>
            </a:r>
            <a:r>
              <a:rPr lang="en-US" sz="1800" b="1" dirty="0"/>
              <a:t> </a:t>
            </a:r>
          </a:p>
          <a:p>
            <a:pPr marL="400050" lvl="1" indent="0">
              <a:buNone/>
            </a:pPr>
            <a:endParaRPr lang="en-US" sz="1800" b="1" dirty="0"/>
          </a:p>
          <a:p>
            <a:pPr marL="400050" lvl="1" indent="0">
              <a:buNone/>
            </a:pPr>
            <a:r>
              <a:rPr lang="en-US" sz="1800" b="1" dirty="0"/>
              <a:t>Speech:</a:t>
            </a:r>
          </a:p>
          <a:p>
            <a:pPr marL="400050" lvl="1" indent="0">
              <a:buNone/>
            </a:pPr>
            <a:r>
              <a:rPr lang="en-US" sz="1800" b="1" dirty="0">
                <a:hlinkClick r:id="rId34"/>
              </a:rPr>
              <a:t>https://www.techrepublic.com/article/why-ibms-speech-recognition-breakthrough-matters-for-ai-and-iot/</a:t>
            </a:r>
            <a:r>
              <a:rPr lang="en-US" sz="1800" b="1" dirty="0"/>
              <a:t> </a:t>
            </a:r>
          </a:p>
          <a:p>
            <a:pPr marL="400050" lvl="1" indent="0">
              <a:buNone/>
            </a:pPr>
            <a:r>
              <a:rPr lang="en-US" sz="1800" b="1" dirty="0">
                <a:hlinkClick r:id="rId35"/>
              </a:rPr>
              <a:t>https://www.technologyreview.com/s/602714/first-computer-to-match-humans-in-conversational-speech-recognition/</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337187511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a:bodyPr>
          <a:lstStyle/>
          <a:p>
            <a:pPr marL="400050" lvl="1" indent="0">
              <a:buNone/>
            </a:pPr>
            <a:r>
              <a:rPr lang="en-US" sz="1800" b="1" dirty="0"/>
              <a:t>Squad</a:t>
            </a:r>
          </a:p>
          <a:p>
            <a:pPr marL="400050" lvl="1" indent="0">
              <a:buNone/>
            </a:pPr>
            <a:r>
              <a:rPr lang="en-US" sz="1800" b="1" dirty="0">
                <a:hlinkClick r:id="rId2"/>
              </a:rPr>
              <a:t>https://rajpurkar.github.io/SQuAD-explorer/</a:t>
            </a:r>
            <a:r>
              <a:rPr lang="en-US" sz="1800" b="1" dirty="0"/>
              <a:t> </a:t>
            </a:r>
          </a:p>
          <a:p>
            <a:pPr marL="400050" lvl="1" indent="0">
              <a:buNone/>
            </a:pPr>
            <a:endParaRPr lang="en-US" sz="1800" b="1" dirty="0"/>
          </a:p>
          <a:p>
            <a:pPr marL="400050" lvl="1" indent="0">
              <a:buNone/>
            </a:pPr>
            <a:r>
              <a:rPr lang="en-US" sz="1800" b="1" dirty="0" err="1"/>
              <a:t>MSMarco</a:t>
            </a:r>
            <a:endParaRPr lang="en-US" sz="1800" b="1" dirty="0"/>
          </a:p>
          <a:p>
            <a:pPr marL="400050" lvl="1" indent="0">
              <a:buNone/>
            </a:pPr>
            <a:r>
              <a:rPr lang="en-US" sz="1800" b="1" dirty="0">
                <a:hlinkClick r:id="rId3"/>
              </a:rPr>
              <a:t>http://www.msmarco.org/leaders.aspx</a:t>
            </a:r>
            <a:r>
              <a:rPr lang="en-US" sz="1800" b="1" dirty="0"/>
              <a:t> </a:t>
            </a:r>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r>
              <a:rPr lang="en-US" sz="1800" b="1" dirty="0" err="1"/>
              <a:t>ConvAI</a:t>
            </a:r>
            <a:endParaRPr lang="en-US" sz="1800" b="1" dirty="0"/>
          </a:p>
          <a:p>
            <a:pPr marL="400050" lvl="1" indent="0">
              <a:buNone/>
            </a:pPr>
            <a:r>
              <a:rPr lang="en-US" sz="1800" b="1" dirty="0">
                <a:hlinkClick r:id="rId4"/>
              </a:rPr>
              <a:t>http://convai.io/1_round/</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85000" lnSpcReduction="10000"/>
          </a:bodyPr>
          <a:lstStyle/>
          <a:p>
            <a:pPr lvl="0" algn="ctr">
              <a:spcBef>
                <a:spcPct val="0"/>
              </a:spcBef>
              <a:defRPr/>
            </a:pPr>
            <a:r>
              <a:rPr lang="en-US" sz="4400" dirty="0">
                <a:solidFill>
                  <a:schemeClr val="bg1"/>
                </a:solidFill>
              </a:rPr>
              <a:t>Links to competitions you can participate in</a:t>
            </a:r>
          </a:p>
        </p:txBody>
      </p:sp>
      <p:pic>
        <p:nvPicPr>
          <p:cNvPr id="2" name="Picture 1">
            <a:extLst>
              <a:ext uri="{FF2B5EF4-FFF2-40B4-BE49-F238E27FC236}">
                <a16:creationId xmlns:a16="http://schemas.microsoft.com/office/drawing/2014/main" id="{4A7FCF68-40B1-4826-A3A8-4AA1B103C380}"/>
              </a:ext>
            </a:extLst>
          </p:cNvPr>
          <p:cNvPicPr>
            <a:picLocks noChangeAspect="1"/>
          </p:cNvPicPr>
          <p:nvPr/>
        </p:nvPicPr>
        <p:blipFill>
          <a:blip r:embed="rId5"/>
          <a:stretch>
            <a:fillRect/>
          </a:stretch>
        </p:blipFill>
        <p:spPr>
          <a:xfrm>
            <a:off x="1524000" y="2971800"/>
            <a:ext cx="5486400" cy="2716773"/>
          </a:xfrm>
          <a:prstGeom prst="rect">
            <a:avLst/>
          </a:prstGeom>
        </p:spPr>
      </p:pic>
    </p:spTree>
    <p:extLst>
      <p:ext uri="{BB962C8B-B14F-4D97-AF65-F5344CB8AC3E}">
        <p14:creationId xmlns:p14="http://schemas.microsoft.com/office/powerpoint/2010/main" val="413409336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History of Deep Learning</a:t>
            </a:r>
          </a:p>
        </p:txBody>
      </p:sp>
      <p:pic>
        <p:nvPicPr>
          <p:cNvPr id="9" name="Picture 8">
            <a:extLst>
              <a:ext uri="{FF2B5EF4-FFF2-40B4-BE49-F238E27FC236}">
                <a16:creationId xmlns:a16="http://schemas.microsoft.com/office/drawing/2014/main" id="{64C42ED8-555A-4AC2-8FC3-854011B03EDD}"/>
              </a:ext>
            </a:extLst>
          </p:cNvPr>
          <p:cNvPicPr>
            <a:picLocks noChangeAspect="1"/>
          </p:cNvPicPr>
          <p:nvPr/>
        </p:nvPicPr>
        <p:blipFill>
          <a:blip r:embed="rId2"/>
          <a:stretch>
            <a:fillRect/>
          </a:stretch>
        </p:blipFill>
        <p:spPr>
          <a:xfrm>
            <a:off x="1066800" y="1105066"/>
            <a:ext cx="7205663" cy="4226002"/>
          </a:xfrm>
          <a:prstGeom prst="rect">
            <a:avLst/>
          </a:prstGeom>
        </p:spPr>
      </p:pic>
      <p:pic>
        <p:nvPicPr>
          <p:cNvPr id="10" name="Picture 9">
            <a:extLst>
              <a:ext uri="{FF2B5EF4-FFF2-40B4-BE49-F238E27FC236}">
                <a16:creationId xmlns:a16="http://schemas.microsoft.com/office/drawing/2014/main" id="{47846434-2AD2-409A-BF3B-33466C266E35}"/>
              </a:ext>
            </a:extLst>
          </p:cNvPr>
          <p:cNvPicPr>
            <a:picLocks noChangeAspect="1"/>
          </p:cNvPicPr>
          <p:nvPr/>
        </p:nvPicPr>
        <p:blipFill>
          <a:blip r:embed="rId3"/>
          <a:stretch>
            <a:fillRect/>
          </a:stretch>
        </p:blipFill>
        <p:spPr>
          <a:xfrm>
            <a:off x="1019174" y="5285107"/>
            <a:ext cx="6858000" cy="1115693"/>
          </a:xfrm>
          <a:prstGeom prst="rect">
            <a:avLst/>
          </a:prstGeom>
        </p:spPr>
      </p:pic>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4"/>
              </a:rPr>
              <a:t>http://speech.ee.ntu.edu.tw/~tlkagk/courses/ML_2017/Lecture/DL.pdf</a:t>
            </a:r>
            <a:r>
              <a:rPr lang="en-US" sz="800" dirty="0"/>
              <a:t> </a:t>
            </a:r>
            <a:endParaRPr lang="en-IN" sz="800" dirty="0"/>
          </a:p>
        </p:txBody>
      </p:sp>
    </p:spTree>
    <p:extLst>
      <p:ext uri="{BB962C8B-B14F-4D97-AF65-F5344CB8AC3E}">
        <p14:creationId xmlns:p14="http://schemas.microsoft.com/office/powerpoint/2010/main" val="428474963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Recent History of Deep Learning</a:t>
            </a:r>
          </a:p>
        </p:txBody>
      </p:sp>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2"/>
              </a:rPr>
              <a:t>http://speech.ee.ntu.edu.tw/~tlkagk/courses/ML_2017/Lecture/DL.pdf</a:t>
            </a:r>
            <a:r>
              <a:rPr lang="en-US" sz="800" dirty="0"/>
              <a:t> </a:t>
            </a:r>
            <a:endParaRPr lang="en-IN" sz="800" dirty="0"/>
          </a:p>
        </p:txBody>
      </p:sp>
      <p:sp>
        <p:nvSpPr>
          <p:cNvPr id="2" name="TextBox 1">
            <a:extLst>
              <a:ext uri="{FF2B5EF4-FFF2-40B4-BE49-F238E27FC236}">
                <a16:creationId xmlns:a16="http://schemas.microsoft.com/office/drawing/2014/main" id="{DD108A96-724C-48CA-A596-63BD2121B289}"/>
              </a:ext>
            </a:extLst>
          </p:cNvPr>
          <p:cNvSpPr txBox="1"/>
          <p:nvPr/>
        </p:nvSpPr>
        <p:spPr>
          <a:xfrm>
            <a:off x="228600" y="1371600"/>
            <a:ext cx="8486234" cy="1200329"/>
          </a:xfrm>
          <a:prstGeom prst="rect">
            <a:avLst/>
          </a:prstGeom>
          <a:noFill/>
        </p:spPr>
        <p:txBody>
          <a:bodyPr wrap="none" rtlCol="0">
            <a:spAutoFit/>
          </a:bodyPr>
          <a:lstStyle/>
          <a:p>
            <a:r>
              <a:rPr lang="en-US" dirty="0"/>
              <a:t>2017.07:  Relation Networks beats humans at relational reasoning on a toy dataset.</a:t>
            </a:r>
          </a:p>
          <a:p>
            <a:r>
              <a:rPr lang="en-US" dirty="0"/>
              <a:t>2017.10:  AlphaGo Zero teaches itself Go and beats AlphaGo (which beat Lee </a:t>
            </a:r>
            <a:r>
              <a:rPr lang="en-US" dirty="0" err="1"/>
              <a:t>Sidol</a:t>
            </a:r>
            <a:r>
              <a:rPr lang="en-US" dirty="0"/>
              <a:t>).</a:t>
            </a:r>
          </a:p>
          <a:p>
            <a:r>
              <a:rPr lang="en-US" dirty="0"/>
              <a:t>2017.12:  </a:t>
            </a:r>
            <a:r>
              <a:rPr lang="en-US" dirty="0" err="1"/>
              <a:t>AlphaZero</a:t>
            </a:r>
            <a:r>
              <a:rPr lang="en-US" dirty="0"/>
              <a:t> teaches itself chess and Go and beats </a:t>
            </a:r>
            <a:r>
              <a:rPr lang="en-US" dirty="0" err="1"/>
              <a:t>Stockfish</a:t>
            </a:r>
            <a:r>
              <a:rPr lang="en-US" dirty="0"/>
              <a:t> 8 and AlphaGo Zero.</a:t>
            </a:r>
          </a:p>
          <a:p>
            <a:r>
              <a:rPr lang="en-US" dirty="0"/>
              <a:t>2017.12:  Text to speech system that sounds convincingly human (</a:t>
            </a:r>
            <a:r>
              <a:rPr lang="en-US" dirty="0" err="1"/>
              <a:t>Tacotron</a:t>
            </a:r>
            <a:r>
              <a:rPr lang="en-US" dirty="0"/>
              <a:t> 2).</a:t>
            </a:r>
            <a:endParaRPr lang="en-IN" dirty="0"/>
          </a:p>
        </p:txBody>
      </p:sp>
    </p:spTree>
    <p:extLst>
      <p:ext uri="{BB962C8B-B14F-4D97-AF65-F5344CB8AC3E}">
        <p14:creationId xmlns:p14="http://schemas.microsoft.com/office/powerpoint/2010/main" val="72249786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b="1" dirty="0">
                <a:solidFill>
                  <a:schemeClr val="bg1"/>
                </a:solidFill>
              </a:rPr>
              <a:t>THE END</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5" name="Title 1"/>
          <p:cNvSpPr txBox="1">
            <a:spLocks/>
          </p:cNvSpPr>
          <p:nvPr/>
        </p:nvSpPr>
        <p:spPr>
          <a:xfrm>
            <a:off x="0" y="2209800"/>
            <a:ext cx="9144000" cy="1371600"/>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Basics</a:t>
            </a:r>
          </a:p>
        </p:txBody>
      </p:sp>
      <p:sp>
        <p:nvSpPr>
          <p:cNvPr id="7" name="TextBox 6"/>
          <p:cNvSpPr txBox="1"/>
          <p:nvPr/>
        </p:nvSpPr>
        <p:spPr>
          <a:xfrm>
            <a:off x="3243002" y="3810000"/>
            <a:ext cx="2548198" cy="1938992"/>
          </a:xfrm>
          <a:prstGeom prst="rect">
            <a:avLst/>
          </a:prstGeom>
          <a:noFill/>
        </p:spPr>
        <p:txBody>
          <a:bodyPr wrap="none" rtlCol="0">
            <a:spAutoFit/>
          </a:bodyPr>
          <a:lstStyle/>
          <a:p>
            <a:pPr algn="ctr"/>
            <a:r>
              <a:rPr lang="en-US" sz="2400" dirty="0"/>
              <a:t>Cohan Sujay Carlos</a:t>
            </a:r>
          </a:p>
          <a:p>
            <a:pPr algn="ctr"/>
            <a:r>
              <a:rPr lang="en-US" sz="2400" dirty="0" err="1"/>
              <a:t>Aiaioo</a:t>
            </a:r>
            <a:r>
              <a:rPr lang="en-US" sz="2400" dirty="0"/>
              <a:t> Labs</a:t>
            </a:r>
          </a:p>
          <a:p>
            <a:pPr algn="ctr"/>
            <a:r>
              <a:rPr lang="en-US" sz="2400" dirty="0"/>
              <a:t>Benson Town</a:t>
            </a:r>
          </a:p>
          <a:p>
            <a:pPr algn="ctr"/>
            <a:r>
              <a:rPr lang="en-US" sz="2400" dirty="0"/>
              <a:t>Bangalore</a:t>
            </a:r>
          </a:p>
          <a:p>
            <a:pPr algn="ctr"/>
            <a:r>
              <a:rPr lang="en-US" sz="2400" dirty="0"/>
              <a:t>India</a:t>
            </a:r>
            <a:endParaRPr lang="en-IN" sz="2400" dirty="0"/>
          </a:p>
        </p:txBody>
      </p:sp>
      <p:sp>
        <p:nvSpPr>
          <p:cNvPr id="8"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Categories of Machine Learning &gt;&gt;</a:t>
            </a:r>
          </a:p>
          <a:p>
            <a:endParaRPr lang="en-US" sz="3200" b="1" dirty="0">
              <a:solidFill>
                <a:srgbClr val="0070C0"/>
              </a:solidFill>
            </a:endParaRPr>
          </a:p>
          <a:p>
            <a:r>
              <a:rPr lang="en-US" sz="3200" b="1" dirty="0">
                <a:solidFill>
                  <a:srgbClr val="0070C0"/>
                </a:solidFill>
              </a:rPr>
              <a:t>Supervised</a:t>
            </a:r>
          </a:p>
          <a:p>
            <a:endParaRPr lang="en-US" sz="3200" b="1" dirty="0">
              <a:solidFill>
                <a:srgbClr val="0070C0"/>
              </a:solidFill>
            </a:endParaRPr>
          </a:p>
          <a:p>
            <a:r>
              <a:rPr lang="en-US" sz="3200" b="1" dirty="0">
                <a:solidFill>
                  <a:srgbClr val="FF0000"/>
                </a:solidFill>
              </a:rPr>
              <a:t>Unsupervised</a:t>
            </a:r>
            <a:endParaRPr lang="en-US" sz="3200" b="1" dirty="0"/>
          </a:p>
          <a:p>
            <a:endParaRPr lang="en-US" sz="3200" b="1" dirty="0"/>
          </a:p>
          <a:p>
            <a:r>
              <a:rPr lang="en-US" sz="3200" b="1" dirty="0"/>
              <a:t>Reinforcement</a:t>
            </a:r>
          </a:p>
        </p:txBody>
      </p:sp>
      <p:sp>
        <p:nvSpPr>
          <p:cNvPr id="2" name="Rectangle 1">
            <a:extLst>
              <a:ext uri="{FF2B5EF4-FFF2-40B4-BE49-F238E27FC236}">
                <a16:creationId xmlns:a16="http://schemas.microsoft.com/office/drawing/2014/main" id="{1F0000B9-28BA-4FB5-9AC8-F2208E0F0B18}"/>
              </a:ext>
            </a:extLst>
          </p:cNvPr>
          <p:cNvSpPr/>
          <p:nvPr/>
        </p:nvSpPr>
        <p:spPr>
          <a:xfrm>
            <a:off x="4572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231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Supervised 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046988"/>
          </a:xfrm>
          <a:prstGeom prst="rect">
            <a:avLst/>
          </a:prstGeom>
          <a:noFill/>
        </p:spPr>
        <p:txBody>
          <a:bodyPr wrap="square" rtlCol="0">
            <a:spAutoFit/>
          </a:bodyPr>
          <a:lstStyle/>
          <a:p>
            <a:r>
              <a:rPr lang="en-US" sz="3200" b="1" dirty="0"/>
              <a:t>Categories of Supervised Machine Learning &gt;&gt;</a:t>
            </a:r>
          </a:p>
          <a:p>
            <a:endParaRPr lang="en-US" sz="3200" b="1" dirty="0">
              <a:solidFill>
                <a:srgbClr val="0070C0"/>
              </a:solidFill>
            </a:endParaRPr>
          </a:p>
          <a:p>
            <a:r>
              <a:rPr lang="en-US" sz="3200" b="1" dirty="0">
                <a:solidFill>
                  <a:srgbClr val="0070C0"/>
                </a:solidFill>
              </a:rPr>
              <a:t>Classification</a:t>
            </a:r>
          </a:p>
          <a:p>
            <a:endParaRPr lang="en-US" sz="3200" b="1" dirty="0">
              <a:solidFill>
                <a:srgbClr val="0070C0"/>
              </a:solidFill>
            </a:endParaRPr>
          </a:p>
          <a:p>
            <a:r>
              <a:rPr lang="en-US" sz="3200" b="1" dirty="0">
                <a:solidFill>
                  <a:srgbClr val="FF0000"/>
                </a:solidFill>
              </a:rPr>
              <a:t>Regression</a:t>
            </a:r>
            <a:endParaRPr lang="en-US" sz="3200" b="1" dirty="0"/>
          </a:p>
          <a:p>
            <a:endParaRPr lang="en-US" sz="3200" b="1" dirty="0"/>
          </a:p>
        </p:txBody>
      </p:sp>
      <p:sp>
        <p:nvSpPr>
          <p:cNvPr id="2" name="Rectangle 1">
            <a:extLst>
              <a:ext uri="{FF2B5EF4-FFF2-40B4-BE49-F238E27FC236}">
                <a16:creationId xmlns:a16="http://schemas.microsoft.com/office/drawing/2014/main" id="{1F0000B9-28BA-4FB5-9AC8-F2208E0F0B18}"/>
              </a:ext>
            </a:extLst>
          </p:cNvPr>
          <p:cNvSpPr/>
          <p:nvPr/>
        </p:nvSpPr>
        <p:spPr>
          <a:xfrm>
            <a:off x="5334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B6EEC8A6-38AB-4497-BFD7-17A5209BBB0E}"/>
              </a:ext>
            </a:extLst>
          </p:cNvPr>
          <p:cNvCxnSpPr/>
          <p:nvPr/>
        </p:nvCxnSpPr>
        <p:spPr>
          <a:xfrm flipH="1" flipV="1">
            <a:off x="3276600" y="2514600"/>
            <a:ext cx="1752600"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9F7FD843-7906-458B-9468-2FD307248128}"/>
              </a:ext>
            </a:extLst>
          </p:cNvPr>
          <p:cNvSpPr txBox="1"/>
          <p:nvPr/>
        </p:nvSpPr>
        <p:spPr>
          <a:xfrm>
            <a:off x="5257800" y="2514600"/>
            <a:ext cx="2784288" cy="369332"/>
          </a:xfrm>
          <a:prstGeom prst="rect">
            <a:avLst/>
          </a:prstGeom>
          <a:noFill/>
        </p:spPr>
        <p:txBody>
          <a:bodyPr wrap="none" rtlCol="0">
            <a:spAutoFit/>
          </a:bodyPr>
          <a:lstStyle/>
          <a:p>
            <a:r>
              <a:rPr lang="en-US" dirty="0"/>
              <a:t>We’re going to do this now!</a:t>
            </a:r>
            <a:endParaRPr lang="en-IN" dirty="0"/>
          </a:p>
        </p:txBody>
      </p:sp>
    </p:spTree>
    <p:extLst>
      <p:ext uri="{BB962C8B-B14F-4D97-AF65-F5344CB8AC3E}">
        <p14:creationId xmlns:p14="http://schemas.microsoft.com/office/powerpoint/2010/main" val="281799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Deep learning democratizes (I might even say deskills) AI:</a:t>
            </a:r>
          </a:p>
          <a:p>
            <a:pPr marL="0" indent="0">
              <a:buNone/>
            </a:pPr>
            <a:endParaRPr lang="en-US" dirty="0"/>
          </a:p>
          <a:p>
            <a:pPr marL="0" indent="0">
              <a:buNone/>
            </a:pPr>
            <a:r>
              <a:rPr lang="en-US" dirty="0"/>
              <a:t>Anyone can learn it (it’s only multiplications, matrices and partial differentiation which you won’t be using in your day-to-day work).</a:t>
            </a:r>
          </a:p>
          <a:p>
            <a:pPr marL="0" indent="0">
              <a:buNone/>
            </a:pPr>
            <a:endParaRPr lang="en-US" dirty="0"/>
          </a:p>
          <a:p>
            <a:pPr marL="0" indent="0">
              <a:buNone/>
            </a:pPr>
            <a:r>
              <a:rPr lang="en-US" dirty="0"/>
              <a:t>Anyone can teach it (it’s only multiplications and matrices and a little bit of partial differentiation).</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144736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two kinds of supervised machine learning from the point of view of the output</a:t>
            </a:r>
          </a:p>
          <a:p>
            <a:r>
              <a:rPr lang="en-US" dirty="0"/>
              <a:t>Classification – where your input is some data and your output is one or more of a set of finite choices (also called labels, buckets, categories or classes)</a:t>
            </a:r>
          </a:p>
          <a:p>
            <a:r>
              <a:rPr lang="en-US" dirty="0"/>
              <a:t>Regression – where your input is some data and your output is a real number.</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Supervised Machine Learning</a:t>
            </a:r>
          </a:p>
        </p:txBody>
      </p:sp>
    </p:spTree>
    <p:extLst>
      <p:ext uri="{BB962C8B-B14F-4D97-AF65-F5344CB8AC3E}">
        <p14:creationId xmlns:p14="http://schemas.microsoft.com/office/powerpoint/2010/main" val="292783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The </a:t>
            </a:r>
            <a:r>
              <a:rPr lang="en-US" sz="4400" b="1" dirty="0">
                <a:solidFill>
                  <a:schemeClr val="bg1"/>
                </a:solidFill>
                <a:latin typeface="+mj-lt"/>
                <a:ea typeface="+mj-ea"/>
                <a:cs typeface="+mj-cs"/>
              </a:rPr>
              <a:t>Classifier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What is a </a:t>
            </a:r>
            <a:r>
              <a:rPr lang="en-US" sz="3200" b="1" u="sng" dirty="0"/>
              <a:t>Classifier</a:t>
            </a:r>
            <a:r>
              <a:rPr lang="en-US" sz="3200" b="1" dirty="0"/>
              <a:t>? </a:t>
            </a:r>
          </a:p>
          <a:p>
            <a:endParaRPr lang="en-US" sz="3200" b="1" dirty="0">
              <a:solidFill>
                <a:srgbClr val="0070C0"/>
              </a:solidFill>
            </a:endParaRPr>
          </a:p>
          <a:p>
            <a:r>
              <a:rPr lang="en-US" sz="3200" b="1" dirty="0">
                <a:solidFill>
                  <a:srgbClr val="0070C0"/>
                </a:solidFill>
              </a:rPr>
              <a:t>Something that performs </a:t>
            </a:r>
            <a:r>
              <a:rPr lang="en-US" sz="3200" b="1" dirty="0">
                <a:solidFill>
                  <a:srgbClr val="FF0000"/>
                </a:solidFill>
              </a:rPr>
              <a:t>classification</a:t>
            </a:r>
            <a:r>
              <a:rPr lang="en-US" sz="3200" b="1" dirty="0"/>
              <a:t>.</a:t>
            </a:r>
          </a:p>
          <a:p>
            <a:endParaRPr lang="en-US" sz="3200" b="1" dirty="0">
              <a:solidFill>
                <a:srgbClr val="0070C0"/>
              </a:solidFill>
            </a:endParaRPr>
          </a:p>
          <a:p>
            <a:r>
              <a:rPr lang="en-GB" sz="3200" b="1" dirty="0"/>
              <a:t>Classification </a:t>
            </a:r>
            <a:r>
              <a:rPr lang="en-GB" sz="3200" b="1" dirty="0">
                <a:solidFill>
                  <a:srgbClr val="0070C0"/>
                </a:solidFill>
              </a:rPr>
              <a:t>= categorizing</a:t>
            </a:r>
          </a:p>
          <a:p>
            <a:r>
              <a:rPr lang="en-GB" sz="3200" b="1" dirty="0"/>
              <a:t>Classification </a:t>
            </a:r>
            <a:r>
              <a:rPr lang="en-GB" sz="3200" b="1" dirty="0">
                <a:solidFill>
                  <a:srgbClr val="0070C0"/>
                </a:solidFill>
              </a:rPr>
              <a:t>= deciding</a:t>
            </a:r>
            <a:endParaRPr lang="en-IN" sz="3200" b="1" dirty="0">
              <a:solidFill>
                <a:srgbClr val="0070C0"/>
              </a:solidFill>
            </a:endParaRPr>
          </a:p>
          <a:p>
            <a:r>
              <a:rPr lang="en-GB" sz="3200" b="1" dirty="0"/>
              <a:t>Classification </a:t>
            </a:r>
            <a:r>
              <a:rPr lang="en-GB" sz="3200" b="1" dirty="0">
                <a:solidFill>
                  <a:srgbClr val="0070C0"/>
                </a:solidFill>
              </a:rPr>
              <a:t>= labelling</a:t>
            </a:r>
            <a:endParaRPr lang="en-IN" sz="3200" b="1" dirty="0">
              <a:solidFill>
                <a:srgbClr val="0070C0"/>
              </a:solidFill>
            </a:endParaRPr>
          </a:p>
        </p:txBody>
      </p:sp>
      <p:sp>
        <p:nvSpPr>
          <p:cNvPr id="4"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24675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Remember, this course is an experiment in “learning by doing”.</a:t>
            </a:r>
          </a:p>
          <a:p>
            <a:r>
              <a:rPr lang="en-US" dirty="0"/>
              <a:t>So, when you teach a concept, get the students to do it.</a:t>
            </a:r>
          </a:p>
          <a:p>
            <a:r>
              <a:rPr lang="en-US" dirty="0"/>
              <a:t>Hopefully, then they’ll get it.</a:t>
            </a:r>
          </a:p>
          <a:p>
            <a:r>
              <a:rPr lang="en-US" dirty="0"/>
              <a:t>Watch.</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19016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Which of the doors (whose heights are given in the next slide) would be considered ‘tall’ and which would be considered ‘short’.</a:t>
            </a:r>
          </a:p>
          <a:p>
            <a:r>
              <a:rPr lang="en-US" dirty="0"/>
              <a:t>Ok, what you’ve just done is classification.</a:t>
            </a:r>
          </a:p>
          <a:p>
            <a:r>
              <a:rPr lang="en-US" dirty="0"/>
              <a:t>Why is it classification?</a:t>
            </a:r>
          </a:p>
          <a:p>
            <a:pPr lvl="1"/>
            <a:r>
              <a:rPr lang="en-US" dirty="0"/>
              <a:t>You just </a:t>
            </a:r>
            <a:r>
              <a:rPr lang="en-US" b="1" dirty="0"/>
              <a:t>categorized</a:t>
            </a:r>
            <a:r>
              <a:rPr lang="en-US" dirty="0"/>
              <a:t> a door in one of two categories – tall and short</a:t>
            </a:r>
          </a:p>
          <a:p>
            <a:pPr lvl="1"/>
            <a:r>
              <a:rPr lang="en-US" dirty="0"/>
              <a:t>You just </a:t>
            </a:r>
            <a:r>
              <a:rPr lang="en-US" b="1" dirty="0"/>
              <a:t>decided</a:t>
            </a:r>
            <a:r>
              <a:rPr lang="en-US" dirty="0"/>
              <a:t> if a door is tall or short</a:t>
            </a:r>
          </a:p>
          <a:p>
            <a:pPr lvl="1"/>
            <a:r>
              <a:rPr lang="en-US" dirty="0"/>
              <a:t>You just </a:t>
            </a:r>
            <a:r>
              <a:rPr lang="en-US" b="1" dirty="0"/>
              <a:t>labelled</a:t>
            </a:r>
            <a:r>
              <a:rPr lang="en-US" dirty="0"/>
              <a:t> a door as tall or short </a:t>
            </a:r>
          </a:p>
          <a:p>
            <a:r>
              <a:rPr lang="en-US" dirty="0"/>
              <a:t>In this case, the input data was a number (structured data).</a:t>
            </a:r>
          </a:p>
          <a:p>
            <a:r>
              <a:rPr lang="en-US" dirty="0"/>
              <a:t>Let’s look at two examples of classification where the input is unstructured data.</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188192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TextBox 3"/>
          <p:cNvSpPr txBox="1"/>
          <p:nvPr/>
        </p:nvSpPr>
        <p:spPr>
          <a:xfrm>
            <a:off x="838200" y="1516082"/>
            <a:ext cx="3505200" cy="523220"/>
          </a:xfrm>
          <a:prstGeom prst="rect">
            <a:avLst/>
          </a:prstGeom>
          <a:noFill/>
        </p:spPr>
        <p:txBody>
          <a:bodyPr wrap="square" rtlCol="0">
            <a:spAutoFit/>
          </a:bodyPr>
          <a:lstStyle/>
          <a:p>
            <a:r>
              <a:rPr lang="en-IN" sz="2800" i="1" dirty="0"/>
              <a:t>5’11”</a:t>
            </a:r>
          </a:p>
        </p:txBody>
      </p:sp>
      <p:sp>
        <p:nvSpPr>
          <p:cNvPr id="5" name="TextBox 4"/>
          <p:cNvSpPr txBox="1"/>
          <p:nvPr/>
        </p:nvSpPr>
        <p:spPr>
          <a:xfrm>
            <a:off x="2743200" y="990600"/>
            <a:ext cx="2286000" cy="523220"/>
          </a:xfrm>
          <a:prstGeom prst="rect">
            <a:avLst/>
          </a:prstGeom>
          <a:noFill/>
        </p:spPr>
        <p:txBody>
          <a:bodyPr wrap="square" rtlCol="0">
            <a:spAutoFit/>
          </a:bodyPr>
          <a:lstStyle/>
          <a:p>
            <a:r>
              <a:rPr lang="en-IN" sz="2800" i="1" dirty="0"/>
              <a:t>5’ 8”</a:t>
            </a:r>
            <a:endParaRPr lang="en-IN" sz="2800" dirty="0"/>
          </a:p>
        </p:txBody>
      </p:sp>
      <p:sp>
        <p:nvSpPr>
          <p:cNvPr id="7" name="TextBox 6"/>
          <p:cNvSpPr txBox="1"/>
          <p:nvPr/>
        </p:nvSpPr>
        <p:spPr>
          <a:xfrm>
            <a:off x="762000" y="5816025"/>
            <a:ext cx="7823808" cy="584775"/>
          </a:xfrm>
          <a:prstGeom prst="rect">
            <a:avLst/>
          </a:prstGeom>
          <a:noFill/>
        </p:spPr>
        <p:txBody>
          <a:bodyPr wrap="none" rtlCol="0">
            <a:spAutoFit/>
          </a:bodyPr>
          <a:lstStyle/>
          <a:p>
            <a:r>
              <a:rPr lang="en-US" sz="3200" b="1" dirty="0"/>
              <a:t>Classify these door heights as:  </a:t>
            </a:r>
            <a:r>
              <a:rPr lang="en-US" sz="3200" b="1" dirty="0">
                <a:solidFill>
                  <a:srgbClr val="00B050"/>
                </a:solidFill>
              </a:rPr>
              <a:t>Short </a:t>
            </a:r>
            <a:r>
              <a:rPr lang="en-US" sz="3200" b="1" dirty="0"/>
              <a:t>or </a:t>
            </a:r>
            <a:r>
              <a:rPr lang="en-US" sz="3200" b="1" dirty="0">
                <a:solidFill>
                  <a:srgbClr val="0070C0"/>
                </a:solidFill>
              </a:rPr>
              <a:t>Tall </a:t>
            </a:r>
            <a:r>
              <a:rPr lang="en-US" sz="3200" b="1" dirty="0"/>
              <a:t>?</a:t>
            </a:r>
            <a:endParaRPr lang="en-IN" sz="3200" b="1" dirty="0"/>
          </a:p>
        </p:txBody>
      </p:sp>
      <p:sp>
        <p:nvSpPr>
          <p:cNvPr id="8" name="TextBox 7"/>
          <p:cNvSpPr txBox="1"/>
          <p:nvPr/>
        </p:nvSpPr>
        <p:spPr>
          <a:xfrm>
            <a:off x="2743200" y="2067580"/>
            <a:ext cx="2209800" cy="523220"/>
          </a:xfrm>
          <a:prstGeom prst="rect">
            <a:avLst/>
          </a:prstGeom>
          <a:noFill/>
        </p:spPr>
        <p:txBody>
          <a:bodyPr wrap="square" rtlCol="0">
            <a:spAutoFit/>
          </a:bodyPr>
          <a:lstStyle/>
          <a:p>
            <a:r>
              <a:rPr lang="en-IN" sz="2800" i="1" dirty="0"/>
              <a:t>5’8”</a:t>
            </a:r>
            <a:endParaRPr lang="en-IN" sz="2800" dirty="0"/>
          </a:p>
        </p:txBody>
      </p:sp>
      <p:sp>
        <p:nvSpPr>
          <p:cNvPr id="9" name="TextBox 8"/>
          <p:cNvSpPr txBox="1"/>
          <p:nvPr/>
        </p:nvSpPr>
        <p:spPr>
          <a:xfrm>
            <a:off x="4648200" y="1676400"/>
            <a:ext cx="2286000" cy="523220"/>
          </a:xfrm>
          <a:prstGeom prst="rect">
            <a:avLst/>
          </a:prstGeom>
          <a:noFill/>
        </p:spPr>
        <p:txBody>
          <a:bodyPr wrap="square" rtlCol="0">
            <a:spAutoFit/>
          </a:bodyPr>
          <a:lstStyle/>
          <a:p>
            <a:r>
              <a:rPr lang="en-IN" sz="2800" i="1" dirty="0"/>
              <a:t>5’11”</a:t>
            </a:r>
            <a:endParaRPr lang="en-IN" sz="2800" dirty="0"/>
          </a:p>
        </p:txBody>
      </p:sp>
      <p:sp>
        <p:nvSpPr>
          <p:cNvPr id="10" name="TextBox 9"/>
          <p:cNvSpPr txBox="1"/>
          <p:nvPr/>
        </p:nvSpPr>
        <p:spPr>
          <a:xfrm>
            <a:off x="6629400" y="1295400"/>
            <a:ext cx="2057400" cy="523220"/>
          </a:xfrm>
          <a:prstGeom prst="rect">
            <a:avLst/>
          </a:prstGeom>
          <a:noFill/>
        </p:spPr>
        <p:txBody>
          <a:bodyPr wrap="square" rtlCol="0">
            <a:spAutoFit/>
          </a:bodyPr>
          <a:lstStyle/>
          <a:p>
            <a:r>
              <a:rPr lang="en-IN" sz="2800" i="1" dirty="0"/>
              <a:t>6’2”</a:t>
            </a:r>
            <a:endParaRPr lang="en-IN" sz="2800" dirty="0"/>
          </a:p>
        </p:txBody>
      </p:sp>
      <p:sp>
        <p:nvSpPr>
          <p:cNvPr id="11" name="TextBox 10"/>
          <p:cNvSpPr txBox="1"/>
          <p:nvPr/>
        </p:nvSpPr>
        <p:spPr>
          <a:xfrm>
            <a:off x="5791200" y="2362200"/>
            <a:ext cx="2209800" cy="523220"/>
          </a:xfrm>
          <a:prstGeom prst="rect">
            <a:avLst/>
          </a:prstGeom>
          <a:noFill/>
        </p:spPr>
        <p:txBody>
          <a:bodyPr wrap="square" rtlCol="0">
            <a:spAutoFit/>
          </a:bodyPr>
          <a:lstStyle/>
          <a:p>
            <a:r>
              <a:rPr lang="en-IN" sz="2800" i="1" dirty="0"/>
              <a:t>6’6”</a:t>
            </a:r>
            <a:endParaRPr lang="en-IN" sz="2800" dirty="0"/>
          </a:p>
        </p:txBody>
      </p:sp>
      <p:sp>
        <p:nvSpPr>
          <p:cNvPr id="12" name="TextBox 11"/>
          <p:cNvSpPr txBox="1"/>
          <p:nvPr/>
        </p:nvSpPr>
        <p:spPr>
          <a:xfrm>
            <a:off x="1143000" y="2590800"/>
            <a:ext cx="2590800" cy="523220"/>
          </a:xfrm>
          <a:prstGeom prst="rect">
            <a:avLst/>
          </a:prstGeom>
          <a:noFill/>
        </p:spPr>
        <p:txBody>
          <a:bodyPr wrap="square" rtlCol="0">
            <a:spAutoFit/>
          </a:bodyPr>
          <a:lstStyle/>
          <a:p>
            <a:r>
              <a:rPr lang="en-IN" sz="2800" i="1" dirty="0"/>
              <a:t>5’ 2”</a:t>
            </a:r>
            <a:endParaRPr lang="en-IN" sz="2800" dirty="0"/>
          </a:p>
        </p:txBody>
      </p:sp>
      <p:sp>
        <p:nvSpPr>
          <p:cNvPr id="13" name="TextBox 12"/>
          <p:cNvSpPr txBox="1"/>
          <p:nvPr/>
        </p:nvSpPr>
        <p:spPr>
          <a:xfrm>
            <a:off x="762000" y="3810000"/>
            <a:ext cx="2362200" cy="523220"/>
          </a:xfrm>
          <a:prstGeom prst="rect">
            <a:avLst/>
          </a:prstGeom>
          <a:noFill/>
        </p:spPr>
        <p:txBody>
          <a:bodyPr wrap="square" rtlCol="0">
            <a:spAutoFit/>
          </a:bodyPr>
          <a:lstStyle/>
          <a:p>
            <a:r>
              <a:rPr lang="en-IN" sz="2800" i="1" dirty="0"/>
              <a:t>6’8”</a:t>
            </a:r>
            <a:endParaRPr lang="en-IN" sz="2800" dirty="0"/>
          </a:p>
        </p:txBody>
      </p:sp>
      <p:sp>
        <p:nvSpPr>
          <p:cNvPr id="14" name="TextBox 13"/>
          <p:cNvSpPr txBox="1"/>
          <p:nvPr/>
        </p:nvSpPr>
        <p:spPr>
          <a:xfrm>
            <a:off x="3200400" y="3124200"/>
            <a:ext cx="2514600" cy="523220"/>
          </a:xfrm>
          <a:prstGeom prst="rect">
            <a:avLst/>
          </a:prstGeom>
          <a:noFill/>
        </p:spPr>
        <p:txBody>
          <a:bodyPr wrap="square" rtlCol="0">
            <a:spAutoFit/>
          </a:bodyPr>
          <a:lstStyle/>
          <a:p>
            <a:r>
              <a:rPr lang="en-IN" sz="2800" i="1" dirty="0"/>
              <a:t>6’9”</a:t>
            </a:r>
            <a:endParaRPr lang="en-IN" sz="2800" dirty="0"/>
          </a:p>
        </p:txBody>
      </p:sp>
      <p:sp>
        <p:nvSpPr>
          <p:cNvPr id="15" name="TextBox 14"/>
          <p:cNvSpPr txBox="1"/>
          <p:nvPr/>
        </p:nvSpPr>
        <p:spPr>
          <a:xfrm>
            <a:off x="5334000" y="3733800"/>
            <a:ext cx="2362200" cy="523220"/>
          </a:xfrm>
          <a:prstGeom prst="rect">
            <a:avLst/>
          </a:prstGeom>
          <a:noFill/>
        </p:spPr>
        <p:txBody>
          <a:bodyPr wrap="square" rtlCol="0">
            <a:spAutoFit/>
          </a:bodyPr>
          <a:lstStyle/>
          <a:p>
            <a:r>
              <a:rPr lang="en-IN" sz="2800" i="1" dirty="0"/>
              <a:t> 6’10”</a:t>
            </a:r>
            <a:endParaRPr lang="en-IN" sz="2800" dirty="0"/>
          </a:p>
        </p:txBody>
      </p:sp>
    </p:spTree>
    <p:extLst>
      <p:ext uri="{BB962C8B-B14F-4D97-AF65-F5344CB8AC3E}">
        <p14:creationId xmlns:p14="http://schemas.microsoft.com/office/powerpoint/2010/main" val="51825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case of doors, the input data was a number (the door height) which is structured data.</a:t>
            </a:r>
          </a:p>
          <a:p>
            <a:r>
              <a:rPr lang="en-US" dirty="0"/>
              <a:t>Let’s look at an example of classification where the input is unstructured data.</a:t>
            </a:r>
          </a:p>
          <a:p>
            <a:r>
              <a:rPr lang="en-US" dirty="0"/>
              <a:t>Here is an image of a landscape.  What is the </a:t>
            </a:r>
            <a:r>
              <a:rPr lang="en-US" dirty="0" err="1"/>
              <a:t>colour</a:t>
            </a:r>
            <a:r>
              <a:rPr lang="en-US" dirty="0"/>
              <a:t> you see here?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2078860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What </a:t>
            </a:r>
            <a:r>
              <a:rPr lang="en-US" sz="3200" b="1" dirty="0" err="1"/>
              <a:t>colour</a:t>
            </a:r>
            <a:r>
              <a:rPr lang="en-US" sz="3200" b="1" dirty="0"/>
              <a:t> do you see here?</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cxnSp>
        <p:nvCxnSpPr>
          <p:cNvPr id="8" name="Straight Arrow Connector 7"/>
          <p:cNvCxnSpPr/>
          <p:nvPr/>
        </p:nvCxnSpPr>
        <p:spPr>
          <a:xfrm>
            <a:off x="4800600" y="1752600"/>
            <a:ext cx="76200" cy="1143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67790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Classification = Categorizing = </a:t>
            </a:r>
            <a:r>
              <a:rPr lang="en-US" sz="3200" b="1" dirty="0" err="1"/>
              <a:t>Labelling</a:t>
            </a:r>
            <a:r>
              <a:rPr lang="en-US" sz="3200" b="1" dirty="0"/>
              <a:t> = Deciding</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sp>
        <p:nvSpPr>
          <p:cNvPr id="2" name="TextBox 1">
            <a:extLst>
              <a:ext uri="{FF2B5EF4-FFF2-40B4-BE49-F238E27FC236}">
                <a16:creationId xmlns:a16="http://schemas.microsoft.com/office/drawing/2014/main" id="{692C5144-BC56-48DC-BF5D-DF13B5803A12}"/>
              </a:ext>
            </a:extLst>
          </p:cNvPr>
          <p:cNvSpPr txBox="1"/>
          <p:nvPr/>
        </p:nvSpPr>
        <p:spPr>
          <a:xfrm>
            <a:off x="4419600" y="2743200"/>
            <a:ext cx="942887" cy="584775"/>
          </a:xfrm>
          <a:prstGeom prst="rect">
            <a:avLst/>
          </a:prstGeom>
          <a:noFill/>
        </p:spPr>
        <p:txBody>
          <a:bodyPr wrap="none" rtlCol="0">
            <a:spAutoFit/>
          </a:bodyPr>
          <a:lstStyle/>
          <a:p>
            <a:r>
              <a:rPr lang="en-US" sz="3200" b="1" dirty="0">
                <a:solidFill>
                  <a:schemeClr val="tx2">
                    <a:lumMod val="50000"/>
                  </a:schemeClr>
                </a:solidFill>
              </a:rPr>
              <a:t>Blue</a:t>
            </a:r>
            <a:endParaRPr lang="en-IN" sz="3200" b="1" dirty="0">
              <a:solidFill>
                <a:schemeClr val="tx2">
                  <a:lumMod val="50000"/>
                </a:schemeClr>
              </a:solidFill>
            </a:endParaRPr>
          </a:p>
        </p:txBody>
      </p:sp>
    </p:spTree>
    <p:extLst>
      <p:ext uri="{BB962C8B-B14F-4D97-AF65-F5344CB8AC3E}">
        <p14:creationId xmlns:p14="http://schemas.microsoft.com/office/powerpoint/2010/main" val="592438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said that the </a:t>
            </a:r>
            <a:r>
              <a:rPr lang="en-US" dirty="0" err="1"/>
              <a:t>colour</a:t>
            </a:r>
            <a:r>
              <a:rPr lang="en-US" dirty="0"/>
              <a:t> here is blue.</a:t>
            </a:r>
          </a:p>
          <a:p>
            <a:r>
              <a:rPr lang="en-US" dirty="0"/>
              <a:t>What have you just done?</a:t>
            </a:r>
          </a:p>
          <a:p>
            <a:r>
              <a:rPr lang="en-US" dirty="0"/>
              <a:t>You’ve categorized this area of the image into one of a set of </a:t>
            </a:r>
            <a:r>
              <a:rPr lang="en-US" dirty="0" err="1"/>
              <a:t>colours</a:t>
            </a:r>
            <a:r>
              <a:rPr lang="en-US" dirty="0"/>
              <a:t>.</a:t>
            </a:r>
          </a:p>
          <a:p>
            <a:r>
              <a:rPr lang="en-US" dirty="0"/>
              <a:t>You’ve labelled this area as blue.</a:t>
            </a:r>
          </a:p>
          <a:p>
            <a:r>
              <a:rPr lang="en-US" dirty="0"/>
              <a:t>You’ve decided this is blue.</a:t>
            </a:r>
          </a:p>
          <a:p>
            <a:r>
              <a:rPr lang="en-US" dirty="0"/>
              <a:t>You’ve done classification.</a:t>
            </a:r>
          </a:p>
          <a:p>
            <a:r>
              <a:rPr lang="en-US" dirty="0"/>
              <a:t>Humans operate as classifiers more often than we realize.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3725606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77500" lnSpcReduction="20000"/>
          </a:bodyPr>
          <a:lstStyle/>
          <a:p>
            <a:r>
              <a:rPr lang="en-US" dirty="0"/>
              <a:t>Do one more exercise with the students.</a:t>
            </a:r>
          </a:p>
          <a:p>
            <a:r>
              <a:rPr lang="en-US" dirty="0"/>
              <a:t>Ask one of them to volunteer for an experiment.</a:t>
            </a:r>
          </a:p>
          <a:p>
            <a:r>
              <a:rPr lang="en-US" dirty="0"/>
              <a:t>Ask the volunteer what their name is.</a:t>
            </a:r>
          </a:p>
          <a:p>
            <a:r>
              <a:rPr lang="en-US" dirty="0"/>
              <a:t>Let’s say the volunteer’s name is Lisa.</a:t>
            </a:r>
          </a:p>
          <a:p>
            <a:r>
              <a:rPr lang="en-US" dirty="0"/>
              <a:t>Ask Lisa, “Is your name Lisa?”</a:t>
            </a:r>
          </a:p>
          <a:p>
            <a:r>
              <a:rPr lang="en-US" dirty="0"/>
              <a:t>Lisa says, “Yes”.</a:t>
            </a:r>
          </a:p>
          <a:p>
            <a:r>
              <a:rPr lang="en-US" dirty="0"/>
              <a:t>Ask the class what Lisa just did.</a:t>
            </a:r>
          </a:p>
          <a:p>
            <a:r>
              <a:rPr lang="en-US" dirty="0"/>
              <a:t>They usually won’t </a:t>
            </a:r>
            <a:r>
              <a:rPr lang="en-US" dirty="0" err="1"/>
              <a:t>realise</a:t>
            </a:r>
            <a:r>
              <a:rPr lang="en-US" dirty="0"/>
              <a:t> she just performed classification.</a:t>
            </a:r>
          </a:p>
          <a:p>
            <a:r>
              <a:rPr lang="en-US" dirty="0"/>
              <a:t>Ask the class what choices Lisa had to pick from.</a:t>
            </a:r>
          </a:p>
          <a:p>
            <a:r>
              <a:rPr lang="en-US" dirty="0"/>
              <a:t>Her choices for an answer were limited to “yes” and “no”.</a:t>
            </a:r>
          </a:p>
          <a:p>
            <a:r>
              <a:rPr lang="en-US" dirty="0"/>
              <a:t>So she chose from one of two (a finite set of) categories.</a:t>
            </a:r>
          </a:p>
          <a:p>
            <a:r>
              <a:rPr lang="en-US" dirty="0"/>
              <a:t>So she performed classification.</a:t>
            </a:r>
          </a:p>
          <a:p>
            <a:r>
              <a:rPr lang="en-US" dirty="0"/>
              <a:t>This is another example of classification where the input data is unstructured (speech or text).</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2374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It has a high benefits - costs ratio:</a:t>
            </a:r>
          </a:p>
          <a:p>
            <a:pPr marL="0" indent="0">
              <a:buNone/>
            </a:pPr>
            <a:endParaRPr lang="en-US" dirty="0"/>
          </a:p>
          <a:p>
            <a:pPr marL="0" indent="0">
              <a:buNone/>
            </a:pPr>
            <a:r>
              <a:rPr lang="en-US" dirty="0"/>
              <a:t>The same algorithms work on images, on text and on speech.</a:t>
            </a:r>
          </a:p>
          <a:p>
            <a:pPr marL="0" indent="0">
              <a:buNone/>
            </a:pPr>
            <a:endParaRPr lang="en-US" dirty="0"/>
          </a:p>
          <a:p>
            <a:pPr marL="0" indent="0">
              <a:buNone/>
            </a:pPr>
            <a:r>
              <a:rPr lang="en-US" dirty="0"/>
              <a:t>The same core math works for sequential models and non-sequential models.</a:t>
            </a:r>
          </a:p>
          <a:p>
            <a:pPr marL="0" indent="0">
              <a:buNone/>
            </a:pPr>
            <a:endParaRPr lang="en-US" dirty="0"/>
          </a:p>
          <a:p>
            <a:pPr marL="0" indent="0">
              <a:buNone/>
            </a:pPr>
            <a:r>
              <a:rPr lang="en-US" dirty="0"/>
              <a:t>You get three * two for the price of one!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3757837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Ok, now let’s see how we can build a classifier using the math that you have learnt so far.</a:t>
            </a:r>
          </a:p>
          <a:p>
            <a:r>
              <a:rPr lang="en-US" dirty="0"/>
              <a:t>What neural networks do is take an input which is a vector of real numbers and give you an output which is a set of real numbers.</a:t>
            </a:r>
          </a:p>
          <a:p>
            <a:r>
              <a:rPr lang="en-US" dirty="0"/>
              <a:t>Can you turn this machinery into a classifier?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Tree>
    <p:extLst>
      <p:ext uri="{BB962C8B-B14F-4D97-AF65-F5344CB8AC3E}">
        <p14:creationId xmlns:p14="http://schemas.microsoft.com/office/powerpoint/2010/main" val="317342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6779228" cy="1569660"/>
          </a:xfrm>
          <a:prstGeom prst="rect">
            <a:avLst/>
          </a:prstGeom>
          <a:noFill/>
        </p:spPr>
        <p:txBody>
          <a:bodyPr wrap="none" rtlCol="0">
            <a:spAutoFit/>
          </a:bodyPr>
          <a:lstStyle/>
          <a:p>
            <a:r>
              <a:rPr lang="en-US" sz="2400" dirty="0"/>
              <a:t>These are the equations you have already gone over.</a:t>
            </a:r>
          </a:p>
          <a:p>
            <a:r>
              <a:rPr lang="en-US" sz="2400" dirty="0"/>
              <a:t>You take some inputs </a:t>
            </a:r>
            <a:r>
              <a:rPr lang="en-US" sz="2400" b="1" dirty="0"/>
              <a:t>f</a:t>
            </a:r>
            <a:r>
              <a:rPr lang="en-US" sz="2400" b="1" baseline="-25000" dirty="0">
                <a:solidFill>
                  <a:srgbClr val="00B050"/>
                </a:solidFill>
              </a:rPr>
              <a:t>1 </a:t>
            </a:r>
            <a:r>
              <a:rPr lang="en-US" sz="2400" b="1" dirty="0"/>
              <a:t>f</a:t>
            </a:r>
            <a:r>
              <a:rPr lang="en-US" sz="2400" b="1" baseline="-25000" dirty="0">
                <a:solidFill>
                  <a:srgbClr val="00B050"/>
                </a:solidFill>
              </a:rPr>
              <a:t>2</a:t>
            </a:r>
            <a:r>
              <a:rPr lang="en-US" sz="2400" b="1" dirty="0"/>
              <a:t> f</a:t>
            </a:r>
            <a:r>
              <a:rPr lang="en-US" sz="2400" b="1" baseline="-25000" dirty="0">
                <a:solidFill>
                  <a:srgbClr val="00B050"/>
                </a:solidFill>
              </a:rPr>
              <a:t>3</a:t>
            </a:r>
            <a:r>
              <a:rPr lang="en-US" sz="2400" dirty="0"/>
              <a:t> … </a:t>
            </a:r>
          </a:p>
          <a:p>
            <a:r>
              <a:rPr lang="en-US" sz="2400" dirty="0"/>
              <a:t>and get some real numbers as outputs ..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a:t>
            </a:r>
            <a:r>
              <a:rPr lang="en-US" sz="2400" dirty="0"/>
              <a:t>.</a:t>
            </a:r>
          </a:p>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endParaRPr lang="en-US" sz="2400" baseline="-25000" dirty="0"/>
          </a:p>
        </p:txBody>
      </p:sp>
      <p:sp>
        <p:nvSpPr>
          <p:cNvPr id="2" name="TextBox 1">
            <a:extLst>
              <a:ext uri="{FF2B5EF4-FFF2-40B4-BE49-F238E27FC236}">
                <a16:creationId xmlns:a16="http://schemas.microsoft.com/office/drawing/2014/main" id="{0ED9B49E-3041-43F5-B8D5-4FC8B718F139}"/>
              </a:ext>
            </a:extLst>
          </p:cNvPr>
          <p:cNvSpPr txBox="1"/>
          <p:nvPr/>
        </p:nvSpPr>
        <p:spPr>
          <a:xfrm>
            <a:off x="1311807" y="838200"/>
            <a:ext cx="4836709" cy="523220"/>
          </a:xfrm>
          <a:prstGeom prst="rect">
            <a:avLst/>
          </a:prstGeom>
          <a:noFill/>
        </p:spPr>
        <p:txBody>
          <a:bodyPr wrap="none" rtlCol="0">
            <a:spAutoFit/>
          </a:bodyPr>
          <a:lstStyle/>
          <a:p>
            <a:r>
              <a:rPr lang="en-US" sz="2800" dirty="0"/>
              <a:t>Since classification is deciding …</a:t>
            </a:r>
            <a:endParaRPr lang="en-IN" sz="2800" dirty="0"/>
          </a:p>
        </p:txBody>
      </p:sp>
    </p:spTree>
    <p:extLst>
      <p:ext uri="{BB962C8B-B14F-4D97-AF65-F5344CB8AC3E}">
        <p14:creationId xmlns:p14="http://schemas.microsoft.com/office/powerpoint/2010/main" val="1073620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7083991" cy="1077218"/>
          </a:xfrm>
          <a:prstGeom prst="rect">
            <a:avLst/>
          </a:prstGeom>
          <a:noFill/>
        </p:spPr>
        <p:txBody>
          <a:bodyPr wrap="none" rtlCol="0">
            <a:spAutoFit/>
          </a:bodyPr>
          <a:lstStyle/>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p>
          <a:p>
            <a:r>
              <a:rPr lang="en-US" sz="2400" dirty="0"/>
              <a:t>Hint: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stand for category 1, category2, category 3.</a:t>
            </a:r>
          </a:p>
          <a:p>
            <a:endParaRPr lang="en-US" sz="2400" baseline="-25000" dirty="0"/>
          </a:p>
        </p:txBody>
      </p:sp>
    </p:spTree>
    <p:extLst>
      <p:ext uri="{BB962C8B-B14F-4D97-AF65-F5344CB8AC3E}">
        <p14:creationId xmlns:p14="http://schemas.microsoft.com/office/powerpoint/2010/main" val="1251702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Yes, you can.   If the outputs </a:t>
            </a:r>
            <a:r>
              <a:rPr lang="en-US" b="1" dirty="0"/>
              <a:t>c</a:t>
            </a:r>
            <a:r>
              <a:rPr lang="en-US" dirty="0"/>
              <a:t> are preferences for categories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609600" y="4741198"/>
            <a:ext cx="8154348" cy="1384995"/>
          </a:xfrm>
          <a:prstGeom prst="rect">
            <a:avLst/>
          </a:prstGeom>
          <a:noFill/>
        </p:spPr>
        <p:txBody>
          <a:bodyPr wrap="none" rtlCol="0">
            <a:spAutoFit/>
          </a:bodyPr>
          <a:lstStyle/>
          <a:p>
            <a:r>
              <a:rPr lang="en-US" sz="2800" dirty="0"/>
              <a:t>You can just say that the category (output) </a:t>
            </a:r>
            <a:r>
              <a:rPr lang="en-US" sz="2800" dirty="0" err="1"/>
              <a:t>favoured</a:t>
            </a:r>
            <a:r>
              <a:rPr lang="en-US" sz="2800" dirty="0"/>
              <a:t> by</a:t>
            </a:r>
          </a:p>
          <a:p>
            <a:r>
              <a:rPr lang="en-US" sz="2800" dirty="0"/>
              <a:t>the neural network is the one with the highest value.</a:t>
            </a:r>
          </a:p>
          <a:p>
            <a:r>
              <a:rPr lang="en-US" sz="2800" dirty="0"/>
              <a:t>So, the category output by the classifier is </a:t>
            </a:r>
            <a:r>
              <a:rPr lang="en-US" sz="2800" dirty="0" err="1"/>
              <a:t>argmax</a:t>
            </a:r>
            <a:r>
              <a:rPr lang="en-US" sz="2800" baseline="-25000" dirty="0" err="1"/>
              <a:t>n</a:t>
            </a:r>
            <a:r>
              <a:rPr lang="en-US" sz="2800" dirty="0"/>
              <a:t> (</a:t>
            </a:r>
            <a:r>
              <a:rPr lang="en-US" sz="2800" dirty="0" err="1"/>
              <a:t>c</a:t>
            </a:r>
            <a:r>
              <a:rPr lang="en-US" sz="2800" baseline="-25000" dirty="0" err="1"/>
              <a:t>n</a:t>
            </a:r>
            <a:r>
              <a:rPr lang="en-US" sz="2800" dirty="0"/>
              <a:t>)</a:t>
            </a:r>
            <a:endParaRPr lang="en-IN" sz="2800" baseline="-25000" dirty="0"/>
          </a:p>
        </p:txBody>
      </p:sp>
    </p:spTree>
    <p:extLst>
      <p:ext uri="{BB962C8B-B14F-4D97-AF65-F5344CB8AC3E}">
        <p14:creationId xmlns:p14="http://schemas.microsoft.com/office/powerpoint/2010/main" val="3092603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Now get the students to do the classification themselves using ye </a:t>
            </a:r>
            <a:r>
              <a:rPr lang="en-US" dirty="0" err="1"/>
              <a:t>olde</a:t>
            </a:r>
            <a:r>
              <a:rPr lang="en-US" dirty="0"/>
              <a:t> example.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38842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2001469" y="6066145"/>
            <a:ext cx="5298438" cy="461665"/>
          </a:xfrm>
          <a:prstGeom prst="rect">
            <a:avLst/>
          </a:prstGeom>
          <a:noFill/>
        </p:spPr>
        <p:txBody>
          <a:bodyPr wrap="none" rtlCol="0">
            <a:spAutoFit/>
          </a:bodyPr>
          <a:lstStyle/>
          <a:p>
            <a:r>
              <a:rPr lang="en-US" sz="2400" dirty="0"/>
              <a:t>Which category did the classifier output?</a:t>
            </a:r>
            <a:endParaRPr lang="en-IN" sz="2400"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914400" y="4741198"/>
            <a:ext cx="6690421" cy="461665"/>
          </a:xfrm>
          <a:prstGeom prst="rect">
            <a:avLst/>
          </a:prstGeom>
          <a:noFill/>
        </p:spPr>
        <p:txBody>
          <a:bodyPr wrap="none" rtlCol="0">
            <a:spAutoFit/>
          </a:bodyPr>
          <a:lstStyle/>
          <a:p>
            <a:r>
              <a:rPr lang="en-US" sz="2400" dirty="0"/>
              <a:t>The category output by the classifiers is </a:t>
            </a:r>
            <a:r>
              <a:rPr lang="en-US" sz="2400" dirty="0" err="1"/>
              <a:t>argmax</a:t>
            </a:r>
            <a:r>
              <a:rPr lang="en-US" sz="2400" baseline="-25000" dirty="0" err="1"/>
              <a:t>n</a:t>
            </a:r>
            <a:r>
              <a:rPr lang="en-US" sz="2400" dirty="0"/>
              <a:t> (</a:t>
            </a:r>
            <a:r>
              <a:rPr lang="en-US" sz="2400" dirty="0" err="1"/>
              <a:t>c</a:t>
            </a:r>
            <a:r>
              <a:rPr lang="en-US" sz="2400" baseline="-25000" dirty="0" err="1"/>
              <a:t>n</a:t>
            </a:r>
            <a:r>
              <a:rPr lang="en-US" sz="2400" dirty="0"/>
              <a:t>)</a:t>
            </a:r>
            <a:endParaRPr lang="en-IN" sz="2400" baseline="-25000" dirty="0"/>
          </a:p>
        </p:txBody>
      </p:sp>
      <p:sp>
        <p:nvSpPr>
          <p:cNvPr id="43" name="Content Placeholder 2">
            <a:extLst>
              <a:ext uri="{FF2B5EF4-FFF2-40B4-BE49-F238E27FC236}">
                <a16:creationId xmlns:a16="http://schemas.microsoft.com/office/drawing/2014/main" id="{4FB762F0-4D7E-4F77-BD92-4BF6D379788F}"/>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44" name="Straight Connector 43">
            <a:extLst>
              <a:ext uri="{FF2B5EF4-FFF2-40B4-BE49-F238E27FC236}">
                <a16:creationId xmlns:a16="http://schemas.microsoft.com/office/drawing/2014/main" id="{5E59913A-5C9B-41DB-851B-4C1852BB765C}"/>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Straight Connector 44">
            <a:extLst>
              <a:ext uri="{FF2B5EF4-FFF2-40B4-BE49-F238E27FC236}">
                <a16:creationId xmlns:a16="http://schemas.microsoft.com/office/drawing/2014/main" id="{A0BFE60F-83CD-4B60-BEBD-0178825CBD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72BAA81-DAF5-497D-82F5-D7F1B2994A7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9D6B8863-44B2-4996-82B2-DEF3274A5FBA}"/>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88A67B09-5784-4BE7-8C67-7E1A0D230B4C}"/>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F9003E7-C814-4E10-9C83-6B8378BFF2E5}"/>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CA2051E1-956A-43B7-A8E8-F05701295F08}"/>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53264388-A361-419D-BEAA-97BFD745EFE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C6E4A1C7-7E54-4726-AF18-918A40E6F5E2}"/>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29B07871-33AE-4ACE-90C3-158E0A7380B3}"/>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8208ED98-F72F-4BEB-AC61-94F24530AE13}"/>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8705CF91-FECF-4D0F-AE98-A62083BE3955}"/>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FC1289F2-5618-4F44-845D-4739F47ACF73}"/>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1AED43D2-360A-4544-83F1-A22D24047C73}"/>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169CBA32-24DB-4FFB-9830-92129C6F41A6}"/>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B41407B1-D0C8-4E21-BA60-788E2C984015}"/>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87FF8D4-CB87-400A-B251-F9BBB14A3E2B}"/>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B69F1B98-4B11-4F8F-B920-E2511FFE25D6}"/>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ADDA2154-6B2C-49C4-B4BC-2403B605571C}"/>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7" name="Straight Connector 76">
            <a:extLst>
              <a:ext uri="{FF2B5EF4-FFF2-40B4-BE49-F238E27FC236}">
                <a16:creationId xmlns:a16="http://schemas.microsoft.com/office/drawing/2014/main" id="{63F2F641-A4B4-4115-9E45-E35E92F2328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8ECDD4A1-CD81-4672-8079-7AEE1C52E555}"/>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E1E7318F-615A-4592-85A2-8C98D7D37F81}"/>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F104E0AD-37BC-4C3B-BA36-F5238DD2D3B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1F837A1B-BC18-499A-99C7-557AD025EC4E}"/>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2" name="TextBox 81">
            <a:extLst>
              <a:ext uri="{FF2B5EF4-FFF2-40B4-BE49-F238E27FC236}">
                <a16:creationId xmlns:a16="http://schemas.microsoft.com/office/drawing/2014/main" id="{3425A8BC-9521-47B0-BEA4-AF482C26978E}"/>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1" name="TextBox 40">
            <a:extLst>
              <a:ext uri="{FF2B5EF4-FFF2-40B4-BE49-F238E27FC236}">
                <a16:creationId xmlns:a16="http://schemas.microsoft.com/office/drawing/2014/main" id="{FCB6CDE3-3893-4FC3-917D-55F7FC00192C}"/>
              </a:ext>
            </a:extLst>
          </p:cNvPr>
          <p:cNvSpPr txBox="1"/>
          <p:nvPr/>
        </p:nvSpPr>
        <p:spPr>
          <a:xfrm>
            <a:off x="217149" y="6444735"/>
            <a:ext cx="3278398" cy="369332"/>
          </a:xfrm>
          <a:prstGeom prst="rect">
            <a:avLst/>
          </a:prstGeom>
          <a:noFill/>
        </p:spPr>
        <p:txBody>
          <a:bodyPr wrap="none" rtlCol="0">
            <a:spAutoFit/>
          </a:bodyPr>
          <a:lstStyle/>
          <a:p>
            <a:r>
              <a:rPr lang="en-US" dirty="0"/>
              <a:t>Do this in </a:t>
            </a:r>
            <a:r>
              <a:rPr lang="en-US" dirty="0" err="1"/>
              <a:t>Pytorch</a:t>
            </a:r>
            <a:r>
              <a:rPr lang="en-US" dirty="0"/>
              <a:t> – exercise 310.</a:t>
            </a:r>
            <a:endParaRPr lang="en-IN" dirty="0"/>
          </a:p>
        </p:txBody>
      </p:sp>
    </p:spTree>
    <p:extLst>
      <p:ext uri="{BB962C8B-B14F-4D97-AF65-F5344CB8AC3E}">
        <p14:creationId xmlns:p14="http://schemas.microsoft.com/office/powerpoint/2010/main" val="1930768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Here’s the first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3336250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179902" y="4962406"/>
            <a:ext cx="8518486" cy="954107"/>
          </a:xfrm>
          <a:prstGeom prst="rect">
            <a:avLst/>
          </a:prstGeom>
          <a:noFill/>
        </p:spPr>
        <p:txBody>
          <a:bodyPr wrap="non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cxnSp>
        <p:nvCxnSpPr>
          <p:cNvPr id="43" name="Straight Connector 42">
            <a:extLst>
              <a:ext uri="{FF2B5EF4-FFF2-40B4-BE49-F238E27FC236}">
                <a16:creationId xmlns:a16="http://schemas.microsoft.com/office/drawing/2014/main" id="{A57785D1-F186-4579-9992-29376FA54EEF}"/>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id="{39E7EAAD-5E1D-4A49-84EC-F4D7A580DF16}"/>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399DB073-78F1-408E-B974-AAFFCB65A3D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C7C1131-EA12-471D-A359-119BAC91381E}"/>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002B5F28-6BCD-46E7-9FD6-A00271B31D44}"/>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698C248-7780-411D-97E9-C37ADB4FCAA8}"/>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F90C5751-AE0A-49F3-A9E2-00645D4A7A56}"/>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40A38676-8938-4DC9-B2D6-A5BE1055AD44}"/>
              </a:ext>
            </a:extLst>
          </p:cNvPr>
          <p:cNvCxnSpPr>
            <a:cxnSpLocks/>
          </p:cNvCxnSpPr>
          <p:nvPr/>
        </p:nvCxnSpPr>
        <p:spPr>
          <a:xfrm>
            <a:off x="4675910" y="2957989"/>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Straight Connector 50">
            <a:extLst>
              <a:ext uri="{FF2B5EF4-FFF2-40B4-BE49-F238E27FC236}">
                <a16:creationId xmlns:a16="http://schemas.microsoft.com/office/drawing/2014/main" id="{CBD8220E-5B4B-4658-88A9-57FE910576ED}"/>
              </a:ext>
            </a:extLst>
          </p:cNvPr>
          <p:cNvCxnSpPr/>
          <p:nvPr/>
        </p:nvCxnSpPr>
        <p:spPr>
          <a:xfrm>
            <a:off x="4650688" y="4343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2" name="Straight Connector 51">
            <a:extLst>
              <a:ext uri="{FF2B5EF4-FFF2-40B4-BE49-F238E27FC236}">
                <a16:creationId xmlns:a16="http://schemas.microsoft.com/office/drawing/2014/main" id="{6222AD75-B8AF-402C-B5AE-00AD43A2BB9C}"/>
              </a:ext>
            </a:extLst>
          </p:cNvPr>
          <p:cNvCxnSpPr>
            <a:cxnSpLocks/>
          </p:cNvCxnSpPr>
          <p:nvPr/>
        </p:nvCxnSpPr>
        <p:spPr>
          <a:xfrm>
            <a:off x="6400800" y="2957989"/>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A36108B5-B384-404D-898A-DDB34C813BF0}"/>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019C33DF-D597-42F1-9B80-033340E6518A}"/>
              </a:ext>
            </a:extLst>
          </p:cNvPr>
          <p:cNvCxnSpPr/>
          <p:nvPr/>
        </p:nvCxnSpPr>
        <p:spPr>
          <a:xfrm>
            <a:off x="6248400" y="44185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2EC330C0-9A47-4D68-8655-8505AD52E86F}"/>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F35DF243-16AA-4638-BD9C-56979DF31604}"/>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B0A2908-5E97-4808-93AB-61BFD02A3A68}"/>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63E09BC-8FBA-4B6D-9D62-8FD7BEB35BF0}"/>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5DD0B9A9-DDD5-473F-8C81-C73DAD158C45}"/>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1198C184-D232-4DF5-83AE-01297E3A7AD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4E89EBE9-D50D-40B9-B1BD-C4E068E952A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FF0000"/>
                </a:solidFill>
              </a:rPr>
              <a:t> </a:t>
            </a:r>
          </a:p>
          <a:p>
            <a:pPr>
              <a:buFont typeface="Arial" pitchFamily="34" charset="0"/>
              <a:buNone/>
            </a:pPr>
            <a:r>
              <a:rPr lang="en-US" b="1" dirty="0"/>
              <a:t>		                    </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358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1:  since f1 &lt; f2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&lt; f</a:t>
            </a:r>
            <a:r>
              <a:rPr lang="en-US" sz="3200" baseline="-25000" dirty="0"/>
              <a:t>2</a:t>
            </a:r>
            <a:r>
              <a:rPr lang="en-US" sz="3200" dirty="0"/>
              <a:t>  … c</a:t>
            </a:r>
            <a:r>
              <a:rPr lang="en-US" sz="3200" baseline="-25000" dirty="0"/>
              <a:t>1</a:t>
            </a:r>
            <a:r>
              <a:rPr lang="en-US" sz="3200" dirty="0"/>
              <a:t> &lt;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729081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&gt;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9" y="1609754"/>
            <a:ext cx="3923342" cy="1528624"/>
          </a:xfrm>
          <a:prstGeom prst="rect">
            <a:avLst/>
          </a:prstGeom>
          <a:noFill/>
        </p:spPr>
        <p:txBody>
          <a:bodyPr wrap="square" rtlCol="0">
            <a:spAutoFit/>
          </a:bodyPr>
          <a:lstStyle/>
          <a:p>
            <a:r>
              <a:rPr lang="en-US" sz="4000" baseline="-25000" dirty="0"/>
              <a:t>Example 2:  if f1 &gt; f2, then c1 must be more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&gt; f</a:t>
            </a:r>
            <a:r>
              <a:rPr lang="en-US" sz="3200" baseline="-25000" dirty="0"/>
              <a:t>2</a:t>
            </a:r>
            <a:r>
              <a:rPr lang="en-US" sz="3200" dirty="0"/>
              <a:t>  … c</a:t>
            </a:r>
            <a:r>
              <a:rPr lang="en-US" sz="3200" baseline="-25000" dirty="0"/>
              <a:t>1</a:t>
            </a:r>
            <a:r>
              <a:rPr lang="en-US" sz="3200" dirty="0"/>
              <a:t> &gt;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1</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04924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98080" cy="5410200"/>
          </a:xfrm>
        </p:spPr>
        <p:txBody>
          <a:bodyPr>
            <a:normAutofit/>
          </a:bodyPr>
          <a:lstStyle/>
          <a:p>
            <a:r>
              <a:rPr lang="en-US" b="1" dirty="0"/>
              <a:t>Deep learning </a:t>
            </a:r>
            <a:r>
              <a:rPr lang="en-US" dirty="0"/>
              <a:t>refers to the use of </a:t>
            </a:r>
            <a:r>
              <a:rPr lang="en-US" b="1" dirty="0"/>
              <a:t>artificial neural networks</a:t>
            </a:r>
            <a:r>
              <a:rPr lang="en-US" dirty="0"/>
              <a:t> with </a:t>
            </a:r>
            <a:r>
              <a:rPr lang="en-US" b="1" dirty="0"/>
              <a:t>more than one layer </a:t>
            </a:r>
            <a:r>
              <a:rPr lang="en-US" dirty="0"/>
              <a:t>of neurons (interconnections).</a:t>
            </a:r>
            <a:endParaRPr lang="en-US" dirty="0">
              <a:solidFill>
                <a:srgbClr val="FF000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What</a:t>
            </a:r>
            <a:r>
              <a:rPr kumimoji="0" lang="en-US" sz="4400" b="0" i="0" u="none" strike="noStrike" kern="1200" cap="none" spc="0" normalizeH="0" noProof="0" dirty="0">
                <a:ln>
                  <a:noFill/>
                </a:ln>
                <a:solidFill>
                  <a:schemeClr val="bg1"/>
                </a:solidFill>
                <a:effectLst/>
                <a:uLnTx/>
                <a:uFillTx/>
                <a:latin typeface="+mj-lt"/>
                <a:ea typeface="+mj-ea"/>
                <a:cs typeface="+mj-cs"/>
              </a:rPr>
              <a:t> is deep learning</a:t>
            </a:r>
            <a:r>
              <a:rPr kumimoji="0" lang="en-US" sz="4400" b="0" i="0" u="none" strike="noStrike" kern="1200" cap="none" spc="0" normalizeH="0" baseline="0" noProof="0" dirty="0">
                <a:ln>
                  <a:noFill/>
                </a:ln>
                <a:solidFill>
                  <a:schemeClr val="bg1"/>
                </a:solidFill>
                <a:effectLst/>
                <a:uLnTx/>
                <a:uFillTx/>
                <a:latin typeface="+mj-lt"/>
                <a:ea typeface="+mj-ea"/>
                <a:cs typeface="+mj-cs"/>
              </a:rPr>
              <a:t>?</a:t>
            </a:r>
          </a:p>
        </p:txBody>
      </p:sp>
      <p:sp>
        <p:nvSpPr>
          <p:cNvPr id="9" name="TextBox 8"/>
          <p:cNvSpPr txBox="1"/>
          <p:nvPr/>
        </p:nvSpPr>
        <p:spPr>
          <a:xfrm>
            <a:off x="112372" y="6031468"/>
            <a:ext cx="954428" cy="369332"/>
          </a:xfrm>
          <a:prstGeom prst="rect">
            <a:avLst/>
          </a:prstGeom>
          <a:noFill/>
        </p:spPr>
        <p:txBody>
          <a:bodyPr wrap="none" rtlCol="0">
            <a:spAutoFit/>
          </a:bodyPr>
          <a:lstStyle/>
          <a:p>
            <a:r>
              <a:rPr lang="en-US" dirty="0"/>
              <a:t>features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id="{769CD0F7-FBF0-46D8-9CD2-1CDB69F5A193}"/>
              </a:ext>
            </a:extLst>
          </p:cNvPr>
          <p:cNvSpPr txBox="1"/>
          <p:nvPr/>
        </p:nvSpPr>
        <p:spPr>
          <a:xfrm>
            <a:off x="3874415" y="3526869"/>
            <a:ext cx="3350597" cy="1077218"/>
          </a:xfrm>
          <a:prstGeom prst="rect">
            <a:avLst/>
          </a:prstGeom>
          <a:noFill/>
        </p:spPr>
        <p:txBody>
          <a:bodyPr wrap="none" rtlCol="0">
            <a:spAutoFit/>
          </a:bodyPr>
          <a:lstStyle/>
          <a:p>
            <a:r>
              <a:rPr lang="en-US" sz="3200" dirty="0"/>
              <a:t>W</a:t>
            </a:r>
            <a:r>
              <a:rPr lang="en-US" sz="3200" baseline="-25000" dirty="0"/>
              <a:t>11</a:t>
            </a:r>
            <a:r>
              <a:rPr lang="en-US" sz="3200" dirty="0"/>
              <a:t> = ?	 W</a:t>
            </a:r>
            <a:r>
              <a:rPr lang="en-US" sz="3200" baseline="-25000" dirty="0"/>
              <a:t>21</a:t>
            </a:r>
            <a:r>
              <a:rPr lang="en-US" sz="3200" dirty="0"/>
              <a:t> = ?</a:t>
            </a:r>
          </a:p>
          <a:p>
            <a:r>
              <a:rPr lang="en-US" sz="3200" dirty="0"/>
              <a:t>W</a:t>
            </a:r>
            <a:r>
              <a:rPr lang="en-US" sz="3200" baseline="-25000" dirty="0"/>
              <a:t>12</a:t>
            </a:r>
            <a:r>
              <a:rPr lang="en-US" sz="3200" dirty="0"/>
              <a:t> = ?	 W</a:t>
            </a:r>
            <a:r>
              <a:rPr lang="en-US" sz="3200" baseline="-25000" dirty="0"/>
              <a:t>22</a:t>
            </a:r>
            <a:r>
              <a:rPr lang="en-US" sz="3200"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066801" y="5267235"/>
            <a:ext cx="7696200"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2" name="TextBox 1">
            <a:extLst>
              <a:ext uri="{FF2B5EF4-FFF2-40B4-BE49-F238E27FC236}">
                <a16:creationId xmlns:a16="http://schemas.microsoft.com/office/drawing/2014/main" id="{7DD1658A-2C4B-4662-ACAD-C7A3B09EAE22}"/>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350.</a:t>
            </a:r>
            <a:endParaRPr lang="en-IN" dirty="0"/>
          </a:p>
        </p:txBody>
      </p:sp>
    </p:spTree>
    <p:extLst>
      <p:ext uri="{BB962C8B-B14F-4D97-AF65-F5344CB8AC3E}">
        <p14:creationId xmlns:p14="http://schemas.microsoft.com/office/powerpoint/2010/main" val="1032477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endParaRPr lang="en-US" dirty="0"/>
          </a:p>
          <a:p>
            <a:r>
              <a:rPr lang="en-US" dirty="0"/>
              <a:t>Here’s the second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810393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40" name="TextBox 39">
            <a:extLst>
              <a:ext uri="{FF2B5EF4-FFF2-40B4-BE49-F238E27FC236}">
                <a16:creationId xmlns:a16="http://schemas.microsoft.com/office/drawing/2014/main" id="{E2D638BD-ECC3-4732-81F2-D03C8CC91C61}"/>
              </a:ext>
            </a:extLst>
          </p:cNvPr>
          <p:cNvSpPr txBox="1"/>
          <p:nvPr/>
        </p:nvSpPr>
        <p:spPr>
          <a:xfrm>
            <a:off x="870215" y="5041404"/>
            <a:ext cx="8420982" cy="954107"/>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17" name="Oval 16">
            <a:extLst>
              <a:ext uri="{FF2B5EF4-FFF2-40B4-BE49-F238E27FC236}">
                <a16:creationId xmlns:a16="http://schemas.microsoft.com/office/drawing/2014/main" id="{686001B4-E939-4442-A608-B3FEFC67C54F}"/>
              </a:ext>
            </a:extLst>
          </p:cNvPr>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20DA7DB-29F6-4166-A5BF-194AA8E41FB3}"/>
              </a:ext>
            </a:extLst>
          </p:cNvPr>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949DBFE-0950-4FC5-B258-03D96D106E00}"/>
              </a:ext>
            </a:extLst>
          </p:cNvPr>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20" name="TextBox 19">
            <a:extLst>
              <a:ext uri="{FF2B5EF4-FFF2-40B4-BE49-F238E27FC236}">
                <a16:creationId xmlns:a16="http://schemas.microsoft.com/office/drawing/2014/main" id="{91F90538-F794-4070-8AEB-D4981EE31328}"/>
              </a:ext>
            </a:extLst>
          </p:cNvPr>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1" name="Straight Connector 20">
            <a:extLst>
              <a:ext uri="{FF2B5EF4-FFF2-40B4-BE49-F238E27FC236}">
                <a16:creationId xmlns:a16="http://schemas.microsoft.com/office/drawing/2014/main" id="{0F9A8D44-1FBD-451A-A93F-52071B0C61EB}"/>
              </a:ext>
            </a:extLst>
          </p:cNvPr>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722905E2-932F-4C1D-B3B1-40C6885D976A}"/>
              </a:ext>
            </a:extLst>
          </p:cNvPr>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53" name="Content Placeholder 2">
            <a:extLst>
              <a:ext uri="{FF2B5EF4-FFF2-40B4-BE49-F238E27FC236}">
                <a16:creationId xmlns:a16="http://schemas.microsoft.com/office/drawing/2014/main" id="{34867FD0-1A3C-4505-964D-34F051D30ED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baseline="-25000" dirty="0">
                <a:solidFill>
                  <a:srgbClr val="FF0000"/>
                </a:solidFill>
              </a:rPr>
              <a:t>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54" name="Straight Connector 53">
            <a:extLst>
              <a:ext uri="{FF2B5EF4-FFF2-40B4-BE49-F238E27FC236}">
                <a16:creationId xmlns:a16="http://schemas.microsoft.com/office/drawing/2014/main" id="{2F2C7A0B-DB28-46F9-AB17-E54D4626B996}"/>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D849EA71-2A2A-4FA5-853A-77AD6852C47C}"/>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07FD66C2-0C1D-4F77-BB04-312D6A3BBF8F}"/>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4EA7E7A2-D4E8-4442-96D3-11ACFE132C9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E0BC304F-F026-4E63-9F78-7464FE0ED7AF}"/>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F6A530A0-8E4D-412C-82A8-13FE080EE2CA}"/>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6A7D002A-08B9-43A8-AD2E-8A12666B90CB}"/>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35A312D-6A90-4E12-A4E2-6016AD943DC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id="{B0F160E5-43F9-4613-B6DF-300C7E18A086}"/>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4CCA3FD0-29D6-4872-B2AC-0019D235F83B}"/>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50A5509E-DD4A-4135-AB08-65AD2589D56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52F2C719-8181-48DD-8405-08AF476E9C11}"/>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1DB173C4-995C-464C-A4CE-976857361848}"/>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8F15FE5E-65FA-456D-8281-3B4992E951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E2DBDE4-EACD-4C01-BEA1-6A4578404B88}"/>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F661569F-2B5C-45AA-832C-AD04660E26CE}"/>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A15E2C64-D23F-442F-9C8A-30E273E2EA8C}"/>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573FCA7-9F07-43E1-84AA-599F99A28C30}"/>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776A1BE8-D995-4262-8B46-5A3F4CAB6889}"/>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val="21395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3528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772664" y="3352800"/>
            <a:ext cx="1075936" cy="523220"/>
          </a:xfrm>
          <a:prstGeom prst="rect">
            <a:avLst/>
          </a:prstGeom>
          <a:noFill/>
        </p:spPr>
        <p:txBody>
          <a:bodyPr wrap="none" rtlCol="0">
            <a:spAutoFit/>
          </a:bodyPr>
          <a:lstStyle/>
          <a:p>
            <a:r>
              <a:rPr lang="en-US" sz="2800" dirty="0"/>
              <a:t>c</a:t>
            </a:r>
            <a:r>
              <a:rPr lang="en-US" sz="2800" baseline="-25000" dirty="0"/>
              <a:t>1</a:t>
            </a:r>
            <a:r>
              <a:rPr lang="en-US" sz="2800" dirty="0"/>
              <a:t> &lt; c</a:t>
            </a:r>
            <a:r>
              <a:rPr lang="en-US" sz="2800" baseline="-25000" dirty="0"/>
              <a:t>2</a:t>
            </a:r>
            <a:endParaRPr lang="en-US" sz="2800"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since f1 &lt; f2 + f3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257301" y="5185975"/>
            <a:ext cx="7429500" cy="1405513"/>
          </a:xfrm>
          <a:prstGeom prst="rect">
            <a:avLst/>
          </a:prstGeom>
          <a:noFill/>
        </p:spPr>
        <p:txBody>
          <a:bodyPr wrap="square" rtlCol="0">
            <a:spAutoFit/>
          </a:bodyPr>
          <a:lstStyle/>
          <a:p>
            <a:r>
              <a:rPr lang="en-US" sz="3200" dirty="0"/>
              <a:t>Since f</a:t>
            </a:r>
            <a:r>
              <a:rPr lang="en-US" sz="3200" baseline="-25000" dirty="0"/>
              <a:t>1 </a:t>
            </a:r>
            <a:r>
              <a:rPr lang="en-US" sz="3200" dirty="0"/>
              <a:t>&lt; f</a:t>
            </a:r>
            <a:r>
              <a:rPr lang="en-US" sz="3200" baseline="-25000" dirty="0"/>
              <a:t>2 </a:t>
            </a:r>
            <a:r>
              <a:rPr lang="en-US" sz="3200" dirty="0"/>
              <a:t>+ f</a:t>
            </a:r>
            <a:r>
              <a:rPr lang="en-US" sz="3200" baseline="-25000" dirty="0"/>
              <a:t>3</a:t>
            </a:r>
            <a:r>
              <a:rPr lang="en-US" sz="3200" dirty="0"/>
              <a:t>,  c</a:t>
            </a:r>
            <a:r>
              <a:rPr lang="en-US" sz="3200" baseline="-25000" dirty="0"/>
              <a:t>1 </a:t>
            </a:r>
            <a:r>
              <a:rPr lang="en-US" sz="3200" dirty="0"/>
              <a:t>&lt;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 (the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116869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id="{769CD0F7-FBF0-46D8-9CD2-1CDB69F5A193}"/>
              </a:ext>
            </a:extLst>
          </p:cNvPr>
          <p:cNvSpPr txBox="1"/>
          <p:nvPr/>
        </p:nvSpPr>
        <p:spPr>
          <a:xfrm>
            <a:off x="4242741" y="3181369"/>
            <a:ext cx="3507692" cy="1754326"/>
          </a:xfrm>
          <a:prstGeom prst="rect">
            <a:avLst/>
          </a:prstGeom>
          <a:noFill/>
        </p:spPr>
        <p:txBody>
          <a:bodyPr wrap="none" rtlCol="0">
            <a:spAutoFit/>
          </a:bodyPr>
          <a:lstStyle/>
          <a:p>
            <a:r>
              <a:rPr lang="en-US" sz="3600" dirty="0"/>
              <a:t>W</a:t>
            </a:r>
            <a:r>
              <a:rPr lang="en-US" sz="3600" baseline="-25000" dirty="0"/>
              <a:t>11</a:t>
            </a:r>
            <a:r>
              <a:rPr lang="en-US" sz="3600" dirty="0"/>
              <a:t> = ?	 W</a:t>
            </a:r>
            <a:r>
              <a:rPr lang="en-US" sz="3600" baseline="-25000" dirty="0"/>
              <a:t>21</a:t>
            </a:r>
            <a:r>
              <a:rPr lang="en-US" sz="3600" dirty="0"/>
              <a:t> = ?</a:t>
            </a:r>
          </a:p>
          <a:p>
            <a:r>
              <a:rPr lang="en-US" sz="3600" dirty="0"/>
              <a:t>W</a:t>
            </a:r>
            <a:r>
              <a:rPr lang="en-US" sz="3600" baseline="-25000" dirty="0"/>
              <a:t>12</a:t>
            </a:r>
            <a:r>
              <a:rPr lang="en-US" sz="3600" dirty="0"/>
              <a:t> = ?	 W</a:t>
            </a:r>
            <a:r>
              <a:rPr lang="en-US" sz="3600" baseline="-25000" dirty="0"/>
              <a:t>22</a:t>
            </a:r>
            <a:r>
              <a:rPr lang="en-US" sz="3600" dirty="0"/>
              <a:t> = ?</a:t>
            </a:r>
          </a:p>
          <a:p>
            <a:r>
              <a:rPr lang="en-US" sz="3600" dirty="0"/>
              <a:t>W</a:t>
            </a:r>
            <a:r>
              <a:rPr lang="en-US" sz="3600" baseline="-25000" dirty="0"/>
              <a:t>13</a:t>
            </a:r>
            <a:r>
              <a:rPr lang="en-US" sz="3600" dirty="0"/>
              <a:t> = ?	 W</a:t>
            </a:r>
            <a:r>
              <a:rPr lang="en-US" sz="3600" baseline="-25000" dirty="0"/>
              <a:t>23</a:t>
            </a:r>
            <a:r>
              <a:rPr lang="en-US" sz="3600"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a:t>
            </a:r>
            <a:r>
              <a:rPr lang="en-US" sz="2800" dirty="0"/>
              <a:t> !</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391546" y="5589577"/>
            <a:ext cx="8360907"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 f</a:t>
            </a:r>
            <a:r>
              <a:rPr lang="en-US" sz="2400" baseline="-25000" dirty="0"/>
              <a:t>3</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14" name="TextBox 13">
            <a:extLst>
              <a:ext uri="{FF2B5EF4-FFF2-40B4-BE49-F238E27FC236}">
                <a16:creationId xmlns:a16="http://schemas.microsoft.com/office/drawing/2014/main" id="{CF8EE853-CA74-47EB-AAB1-E27489DBE43D}"/>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380.</a:t>
            </a:r>
            <a:endParaRPr lang="en-IN" dirty="0"/>
          </a:p>
        </p:txBody>
      </p:sp>
    </p:spTree>
    <p:extLst>
      <p:ext uri="{BB962C8B-B14F-4D97-AF65-F5344CB8AC3E}">
        <p14:creationId xmlns:p14="http://schemas.microsoft.com/office/powerpoint/2010/main" val="2378642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you know how a classifier works!</a:t>
            </a:r>
          </a:p>
          <a:p>
            <a:r>
              <a:rPr lang="en-US" dirty="0"/>
              <a:t>But the numbers you’re feeding in as input are not devoid of meaning.</a:t>
            </a:r>
          </a:p>
          <a:p>
            <a:r>
              <a:rPr lang="en-US" dirty="0"/>
              <a:t>Let’s take a look at the inputs in the last problem …</a:t>
            </a:r>
          </a:p>
          <a:p>
            <a:endParaRPr lang="en-US" dirty="0"/>
          </a:p>
          <a:p>
            <a:endParaRPr lang="en-US" dirty="0"/>
          </a:p>
          <a:p>
            <a:r>
              <a:rPr lang="en-US" dirty="0"/>
              <a:t>They could represent a text document!!!</a:t>
            </a:r>
          </a:p>
          <a:p>
            <a:r>
              <a:rPr lang="en-US" dirty="0"/>
              <a:t>Want to know how?</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
        <p:nvSpPr>
          <p:cNvPr id="4" name="TextBox 3">
            <a:extLst>
              <a:ext uri="{FF2B5EF4-FFF2-40B4-BE49-F238E27FC236}">
                <a16:creationId xmlns:a16="http://schemas.microsoft.com/office/drawing/2014/main" id="{D5292DCE-D06D-4E7D-8DC9-274A58668C35}"/>
              </a:ext>
            </a:extLst>
          </p:cNvPr>
          <p:cNvSpPr txBox="1"/>
          <p:nvPr/>
        </p:nvSpPr>
        <p:spPr>
          <a:xfrm>
            <a:off x="3352800" y="40386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03528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Question:  </a:t>
            </a:r>
            <a:r>
              <a:rPr lang="en-US" dirty="0"/>
              <a:t>What are f1, f2 and f3 for each of the following documents?</a:t>
            </a:r>
          </a:p>
          <a:p>
            <a:r>
              <a:rPr lang="en-US" dirty="0"/>
              <a:t>a b a c a b c a c                    </a:t>
            </a:r>
          </a:p>
          <a:p>
            <a:r>
              <a:rPr lang="en-US" dirty="0"/>
              <a:t>a b a </a:t>
            </a:r>
            <a:r>
              <a:rPr lang="en-US" dirty="0" err="1"/>
              <a:t>a</a:t>
            </a:r>
            <a:r>
              <a:rPr lang="en-US" dirty="0"/>
              <a:t> c				 </a:t>
            </a:r>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535551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Answer:</a:t>
            </a:r>
            <a:r>
              <a:rPr lang="en-US" dirty="0"/>
              <a:t> </a:t>
            </a:r>
          </a:p>
          <a:p>
            <a:endParaRPr lang="en-US" dirty="0"/>
          </a:p>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398645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1570055"/>
            <a:ext cx="8229600" cy="3447477"/>
          </a:xfrm>
        </p:spPr>
        <p:txBody>
          <a:bodyPr>
            <a:normAutofit fontScale="92500"/>
          </a:bodyPr>
          <a:lstStyle/>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US" dirty="0"/>
          </a:p>
          <a:p>
            <a:r>
              <a:rPr lang="en-US" dirty="0"/>
              <a:t>N</a:t>
            </a:r>
            <a:r>
              <a:rPr lang="en-IN" dirty="0"/>
              <a:t>ow, if you apply the weights you came up with for Problem 2 to these inputs, what classes would you find these documents belonging to?</a:t>
            </a:r>
          </a:p>
        </p:txBody>
      </p:sp>
      <p:sp>
        <p:nvSpPr>
          <p:cNvPr id="6" name="Rectangle 5">
            <a:extLst>
              <a:ext uri="{FF2B5EF4-FFF2-40B4-BE49-F238E27FC236}">
                <a16:creationId xmlns:a16="http://schemas.microsoft.com/office/drawing/2014/main" id="{7BC287AD-6370-466C-8D97-018E45A1A021}"/>
              </a:ext>
            </a:extLst>
          </p:cNvPr>
          <p:cNvSpPr/>
          <p:nvPr/>
        </p:nvSpPr>
        <p:spPr>
          <a:xfrm>
            <a:off x="762000" y="5287945"/>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8" name="Rectangle 7">
            <a:extLst>
              <a:ext uri="{FF2B5EF4-FFF2-40B4-BE49-F238E27FC236}">
                <a16:creationId xmlns:a16="http://schemas.microsoft.com/office/drawing/2014/main" id="{D770055D-F49C-487C-A4D2-67C3E5C90754}"/>
              </a:ext>
            </a:extLst>
          </p:cNvPr>
          <p:cNvSpPr/>
          <p:nvPr/>
        </p:nvSpPr>
        <p:spPr>
          <a:xfrm>
            <a:off x="6352980" y="5287945"/>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4130477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class of 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a:t>
            </a:r>
            <a:endParaRPr lang="en-US" dirty="0"/>
          </a:p>
          <a:p>
            <a:r>
              <a:rPr lang="en-US" b="1" dirty="0"/>
              <a:t>class of 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
        <p:nvSpPr>
          <p:cNvPr id="8" name="TextBox 7">
            <a:extLst>
              <a:ext uri="{FF2B5EF4-FFF2-40B4-BE49-F238E27FC236}">
                <a16:creationId xmlns:a16="http://schemas.microsoft.com/office/drawing/2014/main" id="{515AB803-3BD7-430D-B562-9007668C9255}"/>
              </a:ext>
            </a:extLst>
          </p:cNvPr>
          <p:cNvSpPr txBox="1"/>
          <p:nvPr/>
        </p:nvSpPr>
        <p:spPr>
          <a:xfrm>
            <a:off x="3429000" y="2891135"/>
            <a:ext cx="1851789" cy="923330"/>
          </a:xfrm>
          <a:prstGeom prst="rect">
            <a:avLst/>
          </a:prstGeom>
          <a:noFill/>
        </p:spPr>
        <p:txBody>
          <a:bodyPr wrap="none" rtlCol="0">
            <a:spAutoFit/>
          </a:bodyPr>
          <a:lstStyle/>
          <a:p>
            <a:r>
              <a:rPr lang="en-US" dirty="0"/>
              <a:t>W</a:t>
            </a:r>
            <a:r>
              <a:rPr lang="en-US" baseline="-25000" dirty="0"/>
              <a:t>11</a:t>
            </a:r>
            <a:r>
              <a:rPr lang="en-US" dirty="0"/>
              <a:t> = 1	 W</a:t>
            </a:r>
            <a:r>
              <a:rPr lang="en-US" baseline="-25000" dirty="0"/>
              <a:t>21</a:t>
            </a:r>
            <a:r>
              <a:rPr lang="en-US" dirty="0"/>
              <a:t> = 0</a:t>
            </a:r>
          </a:p>
          <a:p>
            <a:r>
              <a:rPr lang="en-US" dirty="0"/>
              <a:t>W</a:t>
            </a:r>
            <a:r>
              <a:rPr lang="en-US" baseline="-25000" dirty="0"/>
              <a:t>12</a:t>
            </a:r>
            <a:r>
              <a:rPr lang="en-US" dirty="0"/>
              <a:t> = 0	 W</a:t>
            </a:r>
            <a:r>
              <a:rPr lang="en-US" baseline="-25000" dirty="0"/>
              <a:t>22</a:t>
            </a:r>
            <a:r>
              <a:rPr lang="en-US" dirty="0"/>
              <a:t> = 1</a:t>
            </a:r>
          </a:p>
          <a:p>
            <a:r>
              <a:rPr lang="en-US" dirty="0"/>
              <a:t>W</a:t>
            </a:r>
            <a:r>
              <a:rPr lang="en-US" baseline="-25000" dirty="0"/>
              <a:t>13</a:t>
            </a:r>
            <a:r>
              <a:rPr lang="en-US" dirty="0"/>
              <a:t> = 0	 W</a:t>
            </a:r>
            <a:r>
              <a:rPr lang="en-US" baseline="-25000" dirty="0"/>
              <a:t>23</a:t>
            </a:r>
            <a:r>
              <a:rPr lang="en-US" dirty="0"/>
              <a:t> = 1</a:t>
            </a:r>
          </a:p>
        </p:txBody>
      </p:sp>
      <p:sp>
        <p:nvSpPr>
          <p:cNvPr id="3" name="TextBox 2">
            <a:extLst>
              <a:ext uri="{FF2B5EF4-FFF2-40B4-BE49-F238E27FC236}">
                <a16:creationId xmlns:a16="http://schemas.microsoft.com/office/drawing/2014/main" id="{1129B340-F287-4E53-BC1E-D466392FFA06}"/>
              </a:ext>
            </a:extLst>
          </p:cNvPr>
          <p:cNvSpPr txBox="1"/>
          <p:nvPr/>
        </p:nvSpPr>
        <p:spPr>
          <a:xfrm>
            <a:off x="2472579" y="4291826"/>
            <a:ext cx="4198842" cy="369332"/>
          </a:xfrm>
          <a:prstGeom prst="rect">
            <a:avLst/>
          </a:prstGeom>
          <a:noFill/>
        </p:spPr>
        <p:txBody>
          <a:bodyPr wrap="none" rtlCol="0">
            <a:spAutoFit/>
          </a:bodyPr>
          <a:lstStyle/>
          <a:p>
            <a:r>
              <a:rPr lang="en-US" dirty="0"/>
              <a:t>Compute c1 and c2 then do argmax(c1, c2)</a:t>
            </a:r>
            <a:endParaRPr lang="en-IN" dirty="0"/>
          </a:p>
        </p:txBody>
      </p:sp>
    </p:spTree>
    <p:extLst>
      <p:ext uri="{BB962C8B-B14F-4D97-AF65-F5344CB8AC3E}">
        <p14:creationId xmlns:p14="http://schemas.microsoft.com/office/powerpoint/2010/main" val="16627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So now we know what deep learning is.</a:t>
            </a:r>
          </a:p>
          <a:p>
            <a:pPr marL="0" indent="0">
              <a:buNone/>
            </a:pPr>
            <a:endParaRPr lang="en-US" dirty="0"/>
          </a:p>
          <a:p>
            <a:pPr marL="0" indent="0">
              <a:buNone/>
            </a:pPr>
            <a:r>
              <a:rPr lang="en-US" dirty="0"/>
              <a:t>It’s a neural network.</a:t>
            </a:r>
          </a:p>
          <a:p>
            <a:pPr marL="0" indent="0">
              <a:buNone/>
            </a:pPr>
            <a:endParaRPr lang="en-US" dirty="0"/>
          </a:p>
          <a:p>
            <a:pPr marL="0" indent="0">
              <a:buNone/>
            </a:pPr>
            <a:r>
              <a:rPr lang="en-US" dirty="0"/>
              <a:t>And it has many layers.</a:t>
            </a:r>
          </a:p>
          <a:p>
            <a:pPr marL="0" indent="0">
              <a:buNone/>
            </a:pPr>
            <a:endParaRPr lang="en-US" dirty="0"/>
          </a:p>
          <a:p>
            <a:pPr marL="0" indent="0">
              <a:buNone/>
            </a:pPr>
            <a:r>
              <a:rPr lang="en-US" dirty="0"/>
              <a:t>Let’s see what a </a:t>
            </a:r>
            <a:r>
              <a:rPr lang="en-US" b="1" dirty="0"/>
              <a:t>neural network is and does</a:t>
            </a:r>
            <a:r>
              <a:rPr lang="en-US" dirty="0"/>
              <a: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What is deep learning?</a:t>
            </a:r>
          </a:p>
        </p:txBody>
      </p:sp>
    </p:spTree>
    <p:extLst>
      <p:ext uri="{BB962C8B-B14F-4D97-AF65-F5344CB8AC3E}">
        <p14:creationId xmlns:p14="http://schemas.microsoft.com/office/powerpoint/2010/main" val="3118862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category</a:t>
            </a:r>
            <a:r>
              <a:rPr lang="en-US" b="1" baseline="-25000" dirty="0">
                <a:solidFill>
                  <a:srgbClr val="FF0000"/>
                </a:solidFill>
              </a:rPr>
              <a:t>2</a:t>
            </a:r>
            <a:endParaRPr lang="en-US" dirty="0"/>
          </a:p>
          <a:p>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category</a:t>
            </a:r>
            <a:r>
              <a:rPr lang="en-US" b="1" baseline="-25000" dirty="0">
                <a:solidFill>
                  <a:srgbClr val="FF0000"/>
                </a:solidFill>
              </a:rPr>
              <a:t>1</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3996836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559622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So you’ve learnt how text can be represented as a vector of numbers.</a:t>
            </a:r>
          </a:p>
          <a:p>
            <a:endParaRPr lang="en-US" dirty="0"/>
          </a:p>
          <a:p>
            <a:endParaRPr lang="en-US" dirty="0"/>
          </a:p>
          <a:p>
            <a:r>
              <a:rPr lang="en-US" dirty="0"/>
              <a:t>You’ve also learnt to do topic classification.</a:t>
            </a:r>
          </a:p>
          <a:p>
            <a:r>
              <a:rPr lang="en-US" dirty="0"/>
              <a:t>Provided someone gives you the weights!</a:t>
            </a:r>
          </a:p>
          <a:p>
            <a:r>
              <a:rPr lang="en-US" dirty="0"/>
              <a:t>But documents have a vocabulary of thousands of words, so the weight matrix can be very large.  It would be very difficult to come up with a good one manually.</a:t>
            </a:r>
          </a:p>
          <a:p>
            <a:r>
              <a:rPr lang="en-US" dirty="0"/>
              <a:t>Is there a better way to come up with a weight matrix?</a:t>
            </a:r>
          </a:p>
          <a:p>
            <a:r>
              <a:rPr lang="en-US" dirty="0"/>
              <a:t>Can you show the neural network some examples and ask it to come up with a weight matrix?</a:t>
            </a:r>
          </a:p>
          <a:p>
            <a:r>
              <a:rPr lang="en-US" dirty="0"/>
              <a:t>Yes, you can.  That’s called training a neural network.</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Text Classification</a:t>
            </a:r>
          </a:p>
        </p:txBody>
      </p:sp>
      <p:sp>
        <p:nvSpPr>
          <p:cNvPr id="4" name="TextBox 3">
            <a:extLst>
              <a:ext uri="{FF2B5EF4-FFF2-40B4-BE49-F238E27FC236}">
                <a16:creationId xmlns:a16="http://schemas.microsoft.com/office/drawing/2014/main" id="{D5292DCE-D06D-4E7D-8DC9-274A58668C35}"/>
              </a:ext>
            </a:extLst>
          </p:cNvPr>
          <p:cNvSpPr txBox="1"/>
          <p:nvPr/>
        </p:nvSpPr>
        <p:spPr>
          <a:xfrm>
            <a:off x="3140358" y="20574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3280751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Neural Network</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09015" y="6031468"/>
            <a:ext cx="1911101"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f</a:t>
            </a:r>
            <a:r>
              <a:rPr lang="en-US" baseline="-25000" dirty="0"/>
              <a:t>3</a:t>
            </a:r>
            <a:r>
              <a:rPr lang="en-US" dirty="0"/>
              <a:t> = 3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636923" y="5782270"/>
            <a:ext cx="1851789" cy="923330"/>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a:p>
            <a:r>
              <a:rPr lang="en-US" dirty="0"/>
              <a:t>W</a:t>
            </a:r>
            <a:r>
              <a:rPr lang="en-US" baseline="-25000" dirty="0"/>
              <a:t>13</a:t>
            </a:r>
            <a:r>
              <a:rPr lang="en-US" dirty="0"/>
              <a:t> = ?	 W</a:t>
            </a:r>
            <a:r>
              <a:rPr lang="en-US" baseline="-25000" dirty="0"/>
              <a:t>23</a:t>
            </a:r>
            <a:r>
              <a:rPr lang="en-US" dirty="0"/>
              <a:t> = ?</a:t>
            </a:r>
          </a:p>
        </p:txBody>
      </p:sp>
      <p:sp>
        <p:nvSpPr>
          <p:cNvPr id="66" name="TextBox 65">
            <a:extLst>
              <a:ext uri="{FF2B5EF4-FFF2-40B4-BE49-F238E27FC236}">
                <a16:creationId xmlns:a16="http://schemas.microsoft.com/office/drawing/2014/main" id="{983F041F-CB75-4456-B4D9-9FDE7E70A89E}"/>
              </a:ext>
            </a:extLst>
          </p:cNvPr>
          <p:cNvSpPr txBox="1"/>
          <p:nvPr/>
        </p:nvSpPr>
        <p:spPr>
          <a:xfrm>
            <a:off x="5654466" y="5802868"/>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04800" y="4876800"/>
            <a:ext cx="8727582" cy="646331"/>
          </a:xfrm>
          <a:prstGeom prst="rect">
            <a:avLst/>
          </a:prstGeom>
          <a:noFill/>
        </p:spPr>
        <p:txBody>
          <a:bodyPr wrap="none" rtlCol="0">
            <a:spAutoFit/>
          </a:bodyPr>
          <a:lstStyle/>
          <a:p>
            <a:r>
              <a:rPr lang="en-US" dirty="0"/>
              <a:t>Let the </a:t>
            </a:r>
            <a:r>
              <a:rPr lang="en-US" b="1" dirty="0"/>
              <a:t>machine learn </a:t>
            </a:r>
            <a:r>
              <a:rPr lang="en-US" dirty="0"/>
              <a:t>weights such that if f</a:t>
            </a:r>
            <a:r>
              <a:rPr lang="en-US" baseline="-25000" dirty="0"/>
              <a:t>1</a:t>
            </a:r>
            <a:r>
              <a:rPr lang="en-US" dirty="0"/>
              <a:t> &gt; f</a:t>
            </a:r>
            <a:r>
              <a:rPr lang="en-US" baseline="-25000" dirty="0"/>
              <a:t>2</a:t>
            </a:r>
            <a:r>
              <a:rPr lang="en-US" dirty="0"/>
              <a:t> + f</a:t>
            </a:r>
            <a:r>
              <a:rPr lang="en-US" baseline="-25000" dirty="0"/>
              <a:t>3</a:t>
            </a:r>
            <a:r>
              <a:rPr lang="en-US" dirty="0"/>
              <a:t> the classifier will select c</a:t>
            </a:r>
            <a:r>
              <a:rPr lang="en-US" baseline="-25000" dirty="0"/>
              <a:t>1 </a:t>
            </a:r>
            <a:r>
              <a:rPr lang="en-US" dirty="0"/>
              <a:t>else c</a:t>
            </a:r>
            <a:r>
              <a:rPr lang="en-US" baseline="-25000" dirty="0"/>
              <a:t>2 </a:t>
            </a:r>
            <a:r>
              <a:rPr lang="en-US" dirty="0"/>
              <a:t>!</a:t>
            </a:r>
          </a:p>
          <a:p>
            <a:r>
              <a:rPr lang="en-US" dirty="0"/>
              <a:t>Give it examples (training data) + tell it which is the right way up + let it climb up on its own.</a:t>
            </a:r>
          </a:p>
        </p:txBody>
      </p:sp>
      <p:sp>
        <p:nvSpPr>
          <p:cNvPr id="41" name="TextBox 40">
            <a:extLst>
              <a:ext uri="{FF2B5EF4-FFF2-40B4-BE49-F238E27FC236}">
                <a16:creationId xmlns:a16="http://schemas.microsoft.com/office/drawing/2014/main" id="{435A819A-62D7-4213-B062-96836E37E8EC}"/>
              </a:ext>
            </a:extLst>
          </p:cNvPr>
          <p:cNvSpPr txBox="1"/>
          <p:nvPr/>
        </p:nvSpPr>
        <p:spPr>
          <a:xfrm>
            <a:off x="5695764" y="6096000"/>
            <a:ext cx="2918868" cy="369332"/>
          </a:xfrm>
          <a:prstGeom prst="rect">
            <a:avLst/>
          </a:prstGeom>
          <a:noFill/>
        </p:spPr>
        <p:txBody>
          <a:bodyPr wrap="square" rtlCol="0">
            <a:spAutoFit/>
          </a:bodyPr>
          <a:lstStyle/>
          <a:p>
            <a:r>
              <a:rPr lang="en-US" dirty="0"/>
              <a:t>So </a:t>
            </a:r>
            <a:r>
              <a:rPr lang="en-US" dirty="0" err="1"/>
              <a:t>argmax</a:t>
            </a:r>
            <a:r>
              <a:rPr lang="en-US" baseline="-25000" dirty="0" err="1"/>
              <a:t>n</a:t>
            </a:r>
            <a:r>
              <a:rPr lang="en-US" dirty="0"/>
              <a:t> (</a:t>
            </a:r>
            <a:r>
              <a:rPr lang="en-US" dirty="0" err="1"/>
              <a:t>c</a:t>
            </a:r>
            <a:r>
              <a:rPr lang="en-US" baseline="-25000" dirty="0" err="1"/>
              <a:t>n</a:t>
            </a:r>
            <a:r>
              <a:rPr lang="en-US" dirty="0"/>
              <a:t>) = 2</a:t>
            </a:r>
            <a:endParaRPr lang="en-IN" baseline="-25000"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to </a:t>
            </a:r>
            <a:r>
              <a:rPr lang="en-US" b="1" dirty="0"/>
              <a:t>minimize the loss (error)</a:t>
            </a:r>
            <a:r>
              <a:rPr lang="en-US" dirty="0"/>
              <a:t> on the training data</a:t>
            </a:r>
            <a:endParaRPr lang="en-IN" dirty="0"/>
          </a:p>
        </p:txBody>
      </p:sp>
    </p:spTree>
    <p:extLst>
      <p:ext uri="{BB962C8B-B14F-4D97-AF65-F5344CB8AC3E}">
        <p14:creationId xmlns:p14="http://schemas.microsoft.com/office/powerpoint/2010/main" val="1698708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1: Get some training data</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4501906" y="2923760"/>
            <a:ext cx="3116559" cy="1754326"/>
          </a:xfrm>
          <a:prstGeom prst="rect">
            <a:avLst/>
          </a:prstGeom>
          <a:noFill/>
        </p:spPr>
        <p:txBody>
          <a:bodyPr wrap="none" rtlCol="0">
            <a:spAutoFit/>
          </a:bodyPr>
          <a:lstStyle/>
          <a:p>
            <a:r>
              <a:rPr lang="en-US" dirty="0"/>
              <a:t>c = 1	f</a:t>
            </a:r>
            <a:r>
              <a:rPr lang="en-US" baseline="-25000" dirty="0"/>
              <a:t>1</a:t>
            </a:r>
            <a:r>
              <a:rPr lang="en-US" dirty="0"/>
              <a:t> = 4    f</a:t>
            </a:r>
            <a:r>
              <a:rPr lang="en-US" baseline="-25000" dirty="0"/>
              <a:t>2</a:t>
            </a:r>
            <a:r>
              <a:rPr lang="en-US" dirty="0"/>
              <a:t> = 2    f</a:t>
            </a:r>
            <a:r>
              <a:rPr lang="en-US" baseline="-25000" dirty="0"/>
              <a:t>3</a:t>
            </a:r>
            <a:r>
              <a:rPr lang="en-US" dirty="0"/>
              <a:t> = 3 </a:t>
            </a:r>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7 </a:t>
            </a:r>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0</a:t>
            </a:r>
            <a:endParaRPr lang="en-IN" dirty="0"/>
          </a:p>
          <a:p>
            <a:r>
              <a:rPr lang="en-US" dirty="0"/>
              <a:t>c = 0	f</a:t>
            </a:r>
            <a:r>
              <a:rPr lang="en-US" baseline="-25000" dirty="0"/>
              <a:t>1</a:t>
            </a:r>
            <a:r>
              <a:rPr lang="en-US" dirty="0"/>
              <a:t> = 3    f</a:t>
            </a:r>
            <a:r>
              <a:rPr lang="en-US" baseline="-25000" dirty="0"/>
              <a:t>2</a:t>
            </a:r>
            <a:r>
              <a:rPr lang="en-US" dirty="0"/>
              <a:t> = 1    f</a:t>
            </a:r>
            <a:r>
              <a:rPr lang="en-US" baseline="-25000" dirty="0"/>
              <a:t>3</a:t>
            </a:r>
            <a:r>
              <a:rPr lang="en-US" dirty="0"/>
              <a:t> = 1</a:t>
            </a:r>
            <a:endParaRPr lang="en-IN"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lstStyle/>
          <a:p>
            <a:r>
              <a:rPr lang="en-US" dirty="0"/>
              <a:t>That’s easy (for us).</a:t>
            </a:r>
          </a:p>
          <a:p>
            <a:r>
              <a:rPr lang="en-US" dirty="0"/>
              <a:t>We can generate it!</a:t>
            </a:r>
            <a:endParaRPr lang="en-IN" dirty="0"/>
          </a:p>
        </p:txBody>
      </p:sp>
      <p:sp>
        <p:nvSpPr>
          <p:cNvPr id="11" name="TextBox 10">
            <a:extLst>
              <a:ext uri="{FF2B5EF4-FFF2-40B4-BE49-F238E27FC236}">
                <a16:creationId xmlns:a16="http://schemas.microsoft.com/office/drawing/2014/main" id="{164FBF9A-3A47-4F84-8E9B-E319E7A654BD}"/>
              </a:ext>
            </a:extLst>
          </p:cNvPr>
          <p:cNvSpPr txBox="1"/>
          <p:nvPr/>
        </p:nvSpPr>
        <p:spPr>
          <a:xfrm>
            <a:off x="152400"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410.</a:t>
            </a:r>
            <a:endParaRPr lang="en-IN" dirty="0"/>
          </a:p>
        </p:txBody>
      </p:sp>
    </p:spTree>
    <p:extLst>
      <p:ext uri="{BB962C8B-B14F-4D97-AF65-F5344CB8AC3E}">
        <p14:creationId xmlns:p14="http://schemas.microsoft.com/office/powerpoint/2010/main" val="1493616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2184657"/>
            <a:ext cx="5605597" cy="2615943"/>
          </a:xfrm>
        </p:spPr>
        <p:txBody>
          <a:bodyPr>
            <a:normAutofit fontScale="85000" lnSpcReduction="10000"/>
          </a:bodyPr>
          <a:lstStyle/>
          <a:p>
            <a:r>
              <a:rPr lang="en-US" dirty="0"/>
              <a:t>A loss function is a function that reflects the degree of incorrectness of the machine learning algorithm.</a:t>
            </a:r>
          </a:p>
          <a:p>
            <a:r>
              <a:rPr lang="en-US" dirty="0"/>
              <a:t>To make Step 3 easy, this loss function thing has to be differentiable.</a:t>
            </a:r>
          </a:p>
        </p:txBody>
      </p:sp>
    </p:spTree>
    <p:extLst>
      <p:ext uri="{BB962C8B-B14F-4D97-AF65-F5344CB8AC3E}">
        <p14:creationId xmlns:p14="http://schemas.microsoft.com/office/powerpoint/2010/main" val="3950233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fontScale="92500" lnSpcReduction="20000"/>
          </a:bodyPr>
          <a:lstStyle/>
          <a:p>
            <a:r>
              <a:rPr lang="en-US" dirty="0"/>
              <a:t>There’re many such functions and one that’s usually used with classifiers is “cross-entropy”.</a:t>
            </a:r>
          </a:p>
          <a:p>
            <a:endParaRPr lang="en-US" dirty="0"/>
          </a:p>
          <a:p>
            <a:endParaRPr lang="en-US" dirty="0"/>
          </a:p>
          <a:p>
            <a:endParaRPr lang="en-US" dirty="0"/>
          </a:p>
          <a:p>
            <a:endParaRPr lang="en-US" dirty="0"/>
          </a:p>
          <a:p>
            <a:pPr marL="0" indent="0">
              <a:buNone/>
            </a:pPr>
            <a:r>
              <a:rPr lang="en-US" dirty="0"/>
              <a:t>p is the one-hot encoding of the correct class</a:t>
            </a:r>
          </a:p>
          <a:p>
            <a:pPr marL="0" indent="0">
              <a:buNone/>
            </a:pPr>
            <a:r>
              <a:rPr lang="en-US" dirty="0"/>
              <a:t>q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2200" y="3352800"/>
            <a:ext cx="6121403" cy="1147763"/>
          </a:xfrm>
          <a:prstGeom prst="rect">
            <a:avLst/>
          </a:prstGeom>
        </p:spPr>
      </p:pic>
    </p:spTree>
    <p:extLst>
      <p:ext uri="{BB962C8B-B14F-4D97-AF65-F5344CB8AC3E}">
        <p14:creationId xmlns:p14="http://schemas.microsoft.com/office/powerpoint/2010/main" val="29117580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a:t>
            </a:r>
          </a:p>
          <a:p>
            <a:pPr marL="0" indent="0">
              <a:buNone/>
            </a:pPr>
            <a:r>
              <a:rPr lang="en-US" b="1" dirty="0"/>
              <a:t>p</a:t>
            </a:r>
            <a:r>
              <a:rPr lang="en-US" dirty="0"/>
              <a:t> is the one-hot encoding of the correct class</a:t>
            </a:r>
          </a:p>
          <a:p>
            <a:pPr marL="0" indent="0">
              <a:buNone/>
            </a:pP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1422" y="2101810"/>
            <a:ext cx="6121403" cy="1147763"/>
          </a:xfrm>
          <a:prstGeom prst="rect">
            <a:avLst/>
          </a:prstGeom>
        </p:spPr>
      </p:pic>
    </p:spTree>
    <p:extLst>
      <p:ext uri="{BB962C8B-B14F-4D97-AF65-F5344CB8AC3E}">
        <p14:creationId xmlns:p14="http://schemas.microsoft.com/office/powerpoint/2010/main" val="1398710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lnSpcReduction="10000"/>
          </a:bodyPr>
          <a:lstStyle/>
          <a:p>
            <a:pPr marL="0" indent="0">
              <a:buNone/>
            </a:pPr>
            <a:r>
              <a:rPr lang="en-US" u="sng" dirty="0"/>
              <a:t>One-hot encoding of a number</a:t>
            </a:r>
          </a:p>
          <a:p>
            <a:pPr marL="0" indent="0">
              <a:buNone/>
            </a:pPr>
            <a:r>
              <a:rPr lang="en-US" dirty="0"/>
              <a:t>It is just a vector with a 1 in the position of that number and 0 in the positions of all other numbers.</a:t>
            </a:r>
          </a:p>
          <a:p>
            <a:pPr marL="0" indent="0">
              <a:buNone/>
            </a:pPr>
            <a:endParaRPr lang="en-US" dirty="0"/>
          </a:p>
          <a:p>
            <a:pPr marL="0" indent="0">
              <a:buNone/>
            </a:pPr>
            <a:r>
              <a:rPr lang="en-US" u="sng" dirty="0"/>
              <a:t>One-hot encoding of a category number</a:t>
            </a:r>
          </a:p>
          <a:p>
            <a:pPr marL="0" indent="0">
              <a:buNone/>
            </a:pPr>
            <a:r>
              <a:rPr lang="en-US" dirty="0"/>
              <a:t>A vector with a 1 in the position of that category and 0s at the positions of all other categories.</a:t>
            </a:r>
          </a:p>
        </p:txBody>
      </p:sp>
    </p:spTree>
    <p:extLst>
      <p:ext uri="{BB962C8B-B14F-4D97-AF65-F5344CB8AC3E}">
        <p14:creationId xmlns:p14="http://schemas.microsoft.com/office/powerpoint/2010/main" val="2910338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Say we are deciding between 3 classes.</a:t>
            </a:r>
          </a:p>
          <a:p>
            <a:pPr marL="0" indent="0">
              <a:buNone/>
            </a:pPr>
            <a:r>
              <a:rPr lang="en-US" dirty="0"/>
              <a:t>The one hot encoding of category 0 is [1, 0, 0]</a:t>
            </a:r>
          </a:p>
          <a:p>
            <a:pPr marL="0" indent="0">
              <a:buNone/>
            </a:pPr>
            <a:r>
              <a:rPr lang="en-US" dirty="0"/>
              <a:t>The one hot encoding of category 1 is [0, 1, 0]</a:t>
            </a:r>
          </a:p>
          <a:p>
            <a:pPr marL="0" indent="0">
              <a:buNone/>
            </a:pPr>
            <a:r>
              <a:rPr lang="en-US" dirty="0"/>
              <a:t>What is the one-hot encoding of category 2?</a:t>
            </a:r>
          </a:p>
        </p:txBody>
      </p:sp>
    </p:spTree>
    <p:extLst>
      <p:ext uri="{BB962C8B-B14F-4D97-AF65-F5344CB8AC3E}">
        <p14:creationId xmlns:p14="http://schemas.microsoft.com/office/powerpoint/2010/main" val="375157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10000"/>
          </a:bodyPr>
          <a:lstStyle/>
          <a:p>
            <a:pPr marL="0" indent="0">
              <a:buNone/>
            </a:pPr>
            <a:r>
              <a:rPr lang="en-US" dirty="0"/>
              <a:t>Neural networks represent functions.</a:t>
            </a:r>
          </a:p>
          <a:p>
            <a:pPr marL="0" indent="0">
              <a:buNone/>
            </a:pPr>
            <a:endParaRPr lang="en-US" dirty="0"/>
          </a:p>
          <a:p>
            <a:pPr marL="0" indent="0">
              <a:buNone/>
            </a:pPr>
            <a:r>
              <a:rPr lang="en-US" dirty="0"/>
              <a:t>A single layer has a set of input nodes and a set of output nodes.  These are connected by weighted neurons.</a:t>
            </a:r>
          </a:p>
          <a:p>
            <a:pPr marL="0" indent="0">
              <a:buNone/>
            </a:pPr>
            <a:endParaRPr lang="en-US" dirty="0"/>
          </a:p>
          <a:p>
            <a:pPr marL="0" indent="0">
              <a:buNone/>
            </a:pPr>
            <a:r>
              <a:rPr lang="en-US" dirty="0"/>
              <a:t>The neurons multiply the input values by their own weights.  Let’s say the input is f</a:t>
            </a:r>
            <a:r>
              <a:rPr lang="en-US" baseline="-25000" dirty="0"/>
              <a:t>1</a:t>
            </a:r>
            <a:r>
              <a:rPr lang="en-US" dirty="0"/>
              <a:t> and the weight on the neuron is W</a:t>
            </a:r>
            <a:r>
              <a:rPr lang="en-US" baseline="-25000" dirty="0"/>
              <a:t>11</a:t>
            </a:r>
            <a:r>
              <a:rPr lang="en-US" dirty="0"/>
              <a:t>.  The product is f</a:t>
            </a:r>
            <a:r>
              <a:rPr lang="en-US" baseline="-25000" dirty="0"/>
              <a:t>1</a:t>
            </a:r>
            <a:r>
              <a:rPr lang="en-US" dirty="0"/>
              <a:t> * W</a:t>
            </a:r>
            <a:r>
              <a:rPr lang="en-US" baseline="-25000" dirty="0"/>
              <a:t>11</a:t>
            </a:r>
            <a:r>
              <a:rPr lang="en-US" dirty="0"/>
              <a:t>.  This product goes to the output node c</a:t>
            </a:r>
            <a:r>
              <a:rPr lang="en-US" baseline="-25000" dirty="0"/>
              <a:t>1</a:t>
            </a:r>
            <a:r>
              <a:rPr lang="en-US" dirty="0"/>
              <a:t>.  c</a:t>
            </a:r>
            <a:r>
              <a:rPr lang="en-US" baseline="-25000" dirty="0"/>
              <a:t>1</a:t>
            </a:r>
            <a:r>
              <a:rPr lang="en-US" dirty="0"/>
              <a:t> adds up all the incoming products from all the neurons that terminate at c</a:t>
            </a:r>
            <a:r>
              <a:rPr lang="en-US" baseline="-25000" dirty="0"/>
              <a:t>1</a:t>
            </a:r>
            <a:r>
              <a:rPr lang="en-US" dirty="0"/>
              <a:t>.</a:t>
            </a:r>
          </a:p>
          <a:p>
            <a:pPr marL="0" indent="0">
              <a:buNone/>
            </a:pPr>
            <a:endParaRPr lang="en-US" dirty="0"/>
          </a:p>
          <a:p>
            <a:pPr marL="0" indent="0">
              <a:buNone/>
            </a:pPr>
            <a:r>
              <a:rPr lang="en-US" dirty="0"/>
              <a:t>So, c</a:t>
            </a:r>
            <a:r>
              <a:rPr lang="en-US" baseline="-25000" dirty="0"/>
              <a:t>1</a:t>
            </a:r>
            <a:r>
              <a:rPr lang="en-US" dirty="0"/>
              <a:t> = f</a:t>
            </a:r>
            <a:r>
              <a:rPr lang="en-US" baseline="-25000" dirty="0"/>
              <a:t>1</a:t>
            </a:r>
            <a:r>
              <a:rPr lang="en-US" dirty="0"/>
              <a:t>*W</a:t>
            </a:r>
            <a:r>
              <a:rPr lang="en-US" baseline="-25000" dirty="0"/>
              <a:t>11</a:t>
            </a:r>
            <a:r>
              <a:rPr lang="en-US" dirty="0"/>
              <a:t> + f</a:t>
            </a:r>
            <a:r>
              <a:rPr lang="en-US" baseline="-25000" dirty="0"/>
              <a:t>2</a:t>
            </a:r>
            <a:r>
              <a:rPr lang="en-US" dirty="0"/>
              <a:t>*W</a:t>
            </a:r>
            <a:r>
              <a:rPr lang="en-US" baseline="-25000" dirty="0"/>
              <a:t>12</a:t>
            </a:r>
            <a:r>
              <a:rPr lang="en-US" dirty="0"/>
              <a:t> + f</a:t>
            </a:r>
            <a:r>
              <a:rPr lang="en-US" baseline="-25000" dirty="0"/>
              <a:t>3</a:t>
            </a:r>
            <a:r>
              <a:rPr lang="en-US" dirty="0"/>
              <a:t> * W</a:t>
            </a:r>
            <a:r>
              <a:rPr lang="en-US" baseline="-25000" dirty="0"/>
              <a:t>13</a:t>
            </a:r>
            <a:r>
              <a:rPr lang="en-US" dirty="0"/>
              <a:t> + 1 * b</a:t>
            </a:r>
            <a:r>
              <a:rPr lang="en-US" baseline="-25000" dirty="0"/>
              <a:t>1</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590078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 </a:t>
            </a: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422" y="2101810"/>
            <a:ext cx="6121403" cy="1147763"/>
          </a:xfrm>
          <a:prstGeom prst="rect">
            <a:avLst/>
          </a:prstGeom>
        </p:spPr>
      </p:pic>
      <p:pic>
        <p:nvPicPr>
          <p:cNvPr id="3" name="Graphic 2">
            <a:extLst>
              <a:ext uri="{FF2B5EF4-FFF2-40B4-BE49-F238E27FC236}">
                <a16:creationId xmlns:a16="http://schemas.microsoft.com/office/drawing/2014/main" id="{E8176689-8371-40ED-855E-59AF35C6DE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5600" y="4173021"/>
            <a:ext cx="4778499" cy="1709738"/>
          </a:xfrm>
          <a:prstGeom prst="rect">
            <a:avLst/>
          </a:prstGeom>
        </p:spPr>
      </p:pic>
      <p:sp>
        <p:nvSpPr>
          <p:cNvPr id="6" name="TextBox 5">
            <a:extLst>
              <a:ext uri="{FF2B5EF4-FFF2-40B4-BE49-F238E27FC236}">
                <a16:creationId xmlns:a16="http://schemas.microsoft.com/office/drawing/2014/main" id="{E56D15B3-0A56-4BFB-83CF-39D146BDE45D}"/>
              </a:ext>
            </a:extLst>
          </p:cNvPr>
          <p:cNvSpPr txBox="1"/>
          <p:nvPr/>
        </p:nvSpPr>
        <p:spPr>
          <a:xfrm>
            <a:off x="2819400" y="4433808"/>
            <a:ext cx="508473" cy="830997"/>
          </a:xfrm>
          <a:prstGeom prst="rect">
            <a:avLst/>
          </a:prstGeom>
          <a:noFill/>
        </p:spPr>
        <p:txBody>
          <a:bodyPr wrap="none" rtlCol="0">
            <a:spAutoFit/>
          </a:bodyPr>
          <a:lstStyle/>
          <a:p>
            <a:r>
              <a:rPr lang="en-US" sz="4800" dirty="0"/>
              <a:t>q</a:t>
            </a:r>
            <a:endParaRPr lang="en-IN" sz="4800" dirty="0"/>
          </a:p>
        </p:txBody>
      </p:sp>
    </p:spTree>
    <p:extLst>
      <p:ext uri="{BB962C8B-B14F-4D97-AF65-F5344CB8AC3E}">
        <p14:creationId xmlns:p14="http://schemas.microsoft.com/office/powerpoint/2010/main" val="7499324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err="1"/>
              <a:t>Softmax</a:t>
            </a:r>
            <a:endParaRPr lang="en-US" b="1" baseline="-25000" dirty="0">
              <a:solidFill>
                <a:srgbClr val="00B050"/>
              </a:solidFill>
            </a:endParaRPr>
          </a:p>
          <a:p>
            <a:pPr>
              <a:buNone/>
            </a:pPr>
            <a:r>
              <a:rPr lang="en-US" dirty="0"/>
              <a:t>h = q(z)</a:t>
            </a:r>
            <a:r>
              <a:rPr lang="en-US" baseline="-25000" dirty="0">
                <a:solidFill>
                  <a:srgbClr val="00B050"/>
                </a:solidFill>
              </a:rPr>
              <a:t> </a:t>
            </a:r>
            <a:r>
              <a:rPr lang="en-US" dirty="0"/>
              <a:t>= </a:t>
            </a:r>
            <a:r>
              <a:rPr lang="en-US" dirty="0" err="1"/>
              <a:t>softmax</a:t>
            </a:r>
            <a:r>
              <a:rPr lang="en-US" dirty="0"/>
              <a:t>(z)</a:t>
            </a:r>
          </a:p>
          <a:p>
            <a:pPr>
              <a:buNone/>
            </a:pPr>
            <a:r>
              <a:rPr lang="en-US" dirty="0"/>
              <a:t>Squishes a set of real numbers into probabilities in the range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2" name="Picture 1">
            <a:extLst>
              <a:ext uri="{FF2B5EF4-FFF2-40B4-BE49-F238E27FC236}">
                <a16:creationId xmlns:a16="http://schemas.microsoft.com/office/drawing/2014/main" id="{6551A47A-BFC3-4A39-9C22-51EBE3561D14}"/>
              </a:ext>
            </a:extLst>
          </p:cNvPr>
          <p:cNvPicPr>
            <a:picLocks noChangeAspect="1"/>
          </p:cNvPicPr>
          <p:nvPr/>
        </p:nvPicPr>
        <p:blipFill>
          <a:blip r:embed="rId3"/>
          <a:stretch>
            <a:fillRect/>
          </a:stretch>
        </p:blipFill>
        <p:spPr>
          <a:xfrm>
            <a:off x="2971800" y="3713678"/>
            <a:ext cx="3773513" cy="802243"/>
          </a:xfrm>
          <a:prstGeom prst="rect">
            <a:avLst/>
          </a:prstGeom>
        </p:spPr>
      </p:pic>
      <p:sp>
        <p:nvSpPr>
          <p:cNvPr id="19" name="TextBox 18">
            <a:extLst>
              <a:ext uri="{FF2B5EF4-FFF2-40B4-BE49-F238E27FC236}">
                <a16:creationId xmlns:a16="http://schemas.microsoft.com/office/drawing/2014/main" id="{8ACB42D8-6479-4588-8DAD-67D37B275C97}"/>
              </a:ext>
            </a:extLst>
          </p:cNvPr>
          <p:cNvSpPr txBox="1"/>
          <p:nvPr/>
        </p:nvSpPr>
        <p:spPr>
          <a:xfrm>
            <a:off x="3048000" y="3804165"/>
            <a:ext cx="319318" cy="400110"/>
          </a:xfrm>
          <a:prstGeom prst="rect">
            <a:avLst/>
          </a:prstGeom>
          <a:noFill/>
        </p:spPr>
        <p:txBody>
          <a:bodyPr wrap="none" rtlCol="0">
            <a:spAutoFit/>
          </a:bodyPr>
          <a:lstStyle/>
          <a:p>
            <a:r>
              <a:rPr lang="en-US" sz="2000" dirty="0"/>
              <a:t>q</a:t>
            </a:r>
            <a:endParaRPr lang="en-IN" sz="2000" dirty="0"/>
          </a:p>
        </p:txBody>
      </p:sp>
    </p:spTree>
    <p:extLst>
      <p:ext uri="{BB962C8B-B14F-4D97-AF65-F5344CB8AC3E}">
        <p14:creationId xmlns:p14="http://schemas.microsoft.com/office/powerpoint/2010/main" val="10997791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Cross-Entropy</a:t>
            </a:r>
          </a:p>
          <a:p>
            <a:pPr>
              <a:buNone/>
            </a:pPr>
            <a:endParaRPr lang="en-US" dirty="0"/>
          </a:p>
          <a:p>
            <a:pPr>
              <a:buNone/>
            </a:pPr>
            <a:r>
              <a:rPr lang="en-US" dirty="0"/>
              <a:t>loss =</a:t>
            </a:r>
          </a:p>
          <a:p>
            <a:pPr>
              <a:buNone/>
            </a:pPr>
            <a:endParaRPr lang="en-US" dirty="0"/>
          </a:p>
          <a:p>
            <a:pPr>
              <a:buNone/>
            </a:pPr>
            <a:endParaRPr lang="en-US" dirty="0"/>
          </a:p>
          <a:p>
            <a:pPr>
              <a:buNone/>
            </a:pPr>
            <a:endParaRPr lang="en-US" dirty="0"/>
          </a:p>
          <a:p>
            <a:pPr>
              <a:buNone/>
            </a:pPr>
            <a:endParaRPr lang="en-US" dirty="0"/>
          </a:p>
          <a:p>
            <a:pPr>
              <a:buNone/>
            </a:pPr>
            <a:r>
              <a:rPr lang="en-US" dirty="0"/>
              <a:t>loss = - log (</a:t>
            </a:r>
            <a:r>
              <a:rPr lang="en-US" dirty="0" err="1"/>
              <a:t>softmax</a:t>
            </a:r>
            <a:r>
              <a:rPr lang="en-US" dirty="0"/>
              <a:t>(z))</a:t>
            </a:r>
            <a:endParaRPr lang="en-US" b="1" baseline="-25000" dirty="0">
              <a:solidFill>
                <a:srgbClr val="00B050"/>
              </a:solidFill>
            </a:endParaRPr>
          </a:p>
          <a:p>
            <a:pPr>
              <a:buNone/>
            </a:pPr>
            <a:r>
              <a:rPr lang="en-US" baseline="-25000" dirty="0">
                <a:solidFill>
                  <a:srgbClr val="00B050"/>
                </a:solidFill>
              </a:rPr>
              <a:t>where z is the output of the correct output node.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7" name="Graphic 16">
            <a:extLst>
              <a:ext uri="{FF2B5EF4-FFF2-40B4-BE49-F238E27FC236}">
                <a16:creationId xmlns:a16="http://schemas.microsoft.com/office/drawing/2014/main" id="{379AB16B-5EC9-4226-A46E-B54B2BB362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1800" y="2491654"/>
            <a:ext cx="3373578" cy="632546"/>
          </a:xfrm>
          <a:prstGeom prst="rect">
            <a:avLst/>
          </a:prstGeom>
        </p:spPr>
      </p:pic>
      <p:sp>
        <p:nvSpPr>
          <p:cNvPr id="4" name="TextBox 3">
            <a:extLst>
              <a:ext uri="{FF2B5EF4-FFF2-40B4-BE49-F238E27FC236}">
                <a16:creationId xmlns:a16="http://schemas.microsoft.com/office/drawing/2014/main" id="{950D9D18-10D8-4981-8DCF-D7D4683798F1}"/>
              </a:ext>
            </a:extLst>
          </p:cNvPr>
          <p:cNvSpPr txBox="1"/>
          <p:nvPr/>
        </p:nvSpPr>
        <p:spPr>
          <a:xfrm>
            <a:off x="1773385" y="3228201"/>
            <a:ext cx="5479129" cy="2031325"/>
          </a:xfrm>
          <a:prstGeom prst="rect">
            <a:avLst/>
          </a:prstGeom>
          <a:noFill/>
        </p:spPr>
        <p:txBody>
          <a:bodyPr wrap="none" rtlCol="0">
            <a:spAutoFit/>
          </a:bodyPr>
          <a:lstStyle/>
          <a:p>
            <a:r>
              <a:rPr lang="en-US" dirty="0"/>
              <a:t>If z is the correct category, p(x) = 0 for all x not equal to z</a:t>
            </a:r>
          </a:p>
          <a:p>
            <a:endParaRPr lang="en-US" dirty="0"/>
          </a:p>
          <a:p>
            <a:r>
              <a:rPr lang="en-US" dirty="0"/>
              <a:t>So the summation goes away and you get  -p(z) log q(z)</a:t>
            </a:r>
          </a:p>
          <a:p>
            <a:endParaRPr lang="en-US" dirty="0"/>
          </a:p>
          <a:p>
            <a:r>
              <a:rPr lang="en-US" dirty="0"/>
              <a:t>But, p(z) is 1.</a:t>
            </a:r>
          </a:p>
          <a:p>
            <a:endParaRPr lang="en-US" dirty="0"/>
          </a:p>
          <a:p>
            <a:r>
              <a:rPr lang="en-US" dirty="0"/>
              <a:t>So loss = - log q(z).  But q is the </a:t>
            </a:r>
            <a:r>
              <a:rPr lang="en-US" dirty="0" err="1"/>
              <a:t>softmax</a:t>
            </a:r>
            <a:r>
              <a:rPr lang="en-US" dirty="0"/>
              <a:t> function … so …</a:t>
            </a:r>
            <a:endParaRPr lang="en-IN" dirty="0"/>
          </a:p>
        </p:txBody>
      </p:sp>
    </p:spTree>
    <p:extLst>
      <p:ext uri="{BB962C8B-B14F-4D97-AF65-F5344CB8AC3E}">
        <p14:creationId xmlns:p14="http://schemas.microsoft.com/office/powerpoint/2010/main" val="16638697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376317" y="3286036"/>
            <a:ext cx="6005683" cy="1200329"/>
          </a:xfrm>
          <a:prstGeom prst="rect">
            <a:avLst/>
          </a:prstGeom>
          <a:noFill/>
        </p:spPr>
        <p:txBody>
          <a:bodyPr wrap="none" rtlCol="0">
            <a:spAutoFit/>
          </a:bodyPr>
          <a:lstStyle/>
          <a:p>
            <a:r>
              <a:rPr lang="en-US" dirty="0"/>
              <a:t>c = 0	f</a:t>
            </a:r>
            <a:r>
              <a:rPr lang="en-US" baseline="-25000" dirty="0"/>
              <a:t>1</a:t>
            </a:r>
            <a:r>
              <a:rPr lang="en-US" dirty="0"/>
              <a:t> = 4    f</a:t>
            </a:r>
            <a:r>
              <a:rPr lang="en-US" baseline="-25000" dirty="0"/>
              <a:t>2</a:t>
            </a:r>
            <a:r>
              <a:rPr lang="en-US" dirty="0"/>
              <a:t> = 2    f</a:t>
            </a:r>
            <a:r>
              <a:rPr lang="en-US" baseline="-25000" dirty="0"/>
              <a:t>3</a:t>
            </a:r>
            <a:r>
              <a:rPr lang="en-US" dirty="0"/>
              <a:t> = 1.9 	cross entropy = 0.6444</a:t>
            </a:r>
          </a:p>
          <a:p>
            <a:r>
              <a:rPr lang="en-US" dirty="0"/>
              <a:t>c = 0	f</a:t>
            </a:r>
            <a:r>
              <a:rPr lang="en-US" baseline="-25000" dirty="0"/>
              <a:t>1</a:t>
            </a:r>
            <a:r>
              <a:rPr lang="en-US" dirty="0"/>
              <a:t> = 5    f</a:t>
            </a:r>
            <a:r>
              <a:rPr lang="en-US" baseline="-25000" dirty="0"/>
              <a:t>2</a:t>
            </a:r>
            <a:r>
              <a:rPr lang="en-US" dirty="0"/>
              <a:t> = 2    f</a:t>
            </a:r>
            <a:r>
              <a:rPr lang="en-US" baseline="-25000" dirty="0"/>
              <a:t>3</a:t>
            </a:r>
            <a:r>
              <a:rPr lang="en-US" dirty="0"/>
              <a:t> = 1.9 	cross entropy = 0.2873</a:t>
            </a:r>
            <a:endParaRPr lang="en-IN" dirty="0"/>
          </a:p>
          <a:p>
            <a:r>
              <a:rPr lang="en-US" dirty="0"/>
              <a:t>c = 0	f</a:t>
            </a:r>
            <a:r>
              <a:rPr lang="en-US" baseline="-25000" dirty="0"/>
              <a:t>1</a:t>
            </a:r>
            <a:r>
              <a:rPr lang="en-US" dirty="0"/>
              <a:t> = 6    f</a:t>
            </a:r>
            <a:r>
              <a:rPr lang="en-US" baseline="-25000" dirty="0"/>
              <a:t>2</a:t>
            </a:r>
            <a:r>
              <a:rPr lang="en-US" dirty="0"/>
              <a:t> = 2    f</a:t>
            </a:r>
            <a:r>
              <a:rPr lang="en-US" baseline="-25000" dirty="0"/>
              <a:t>3</a:t>
            </a:r>
            <a:r>
              <a:rPr lang="en-US" dirty="0"/>
              <a:t> = 1.9 	cross entropy = 0.1155</a:t>
            </a:r>
            <a:endParaRPr lang="en-IN" dirty="0"/>
          </a:p>
          <a:p>
            <a:r>
              <a:rPr lang="en-US" dirty="0"/>
              <a:t>c = 0	f</a:t>
            </a:r>
            <a:r>
              <a:rPr lang="en-US" baseline="-25000" dirty="0"/>
              <a:t>1</a:t>
            </a:r>
            <a:r>
              <a:rPr lang="en-US" dirty="0"/>
              <a:t> = 10  f</a:t>
            </a:r>
            <a:r>
              <a:rPr lang="en-US" baseline="-25000" dirty="0"/>
              <a:t>2</a:t>
            </a:r>
            <a:r>
              <a:rPr lang="en-US" dirty="0"/>
              <a:t> = 2    f</a:t>
            </a:r>
            <a:r>
              <a:rPr lang="en-US" baseline="-25000" dirty="0"/>
              <a:t>3</a:t>
            </a:r>
            <a:r>
              <a:rPr lang="en-US" dirty="0"/>
              <a:t> = 1.9	cross entropy = 0.0022</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normAutofit/>
          </a:bodyPr>
          <a:lstStyle/>
          <a:p>
            <a:r>
              <a:rPr lang="en-US" dirty="0"/>
              <a:t>The cross entropy loss for different data points …</a:t>
            </a:r>
          </a:p>
        </p:txBody>
      </p:sp>
      <p:cxnSp>
        <p:nvCxnSpPr>
          <p:cNvPr id="11" name="Straight Arrow Connector 10">
            <a:extLst>
              <a:ext uri="{FF2B5EF4-FFF2-40B4-BE49-F238E27FC236}">
                <a16:creationId xmlns:a16="http://schemas.microsoft.com/office/drawing/2014/main" id="{34E56E99-27D8-4B24-B212-2023DAF6FD6C}"/>
              </a:ext>
            </a:extLst>
          </p:cNvPr>
          <p:cNvCxnSpPr>
            <a:cxnSpLocks/>
          </p:cNvCxnSpPr>
          <p:nvPr/>
        </p:nvCxnSpPr>
        <p:spPr>
          <a:xfrm>
            <a:off x="4210182" y="3032254"/>
            <a:ext cx="762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DCC41F5-D23C-48A1-A49F-FCC3B6601981}"/>
              </a:ext>
            </a:extLst>
          </p:cNvPr>
          <p:cNvSpPr txBox="1"/>
          <p:nvPr/>
        </p:nvSpPr>
        <p:spPr>
          <a:xfrm>
            <a:off x="3638684" y="2385923"/>
            <a:ext cx="4800596" cy="646331"/>
          </a:xfrm>
          <a:prstGeom prst="rect">
            <a:avLst/>
          </a:prstGeom>
          <a:noFill/>
        </p:spPr>
        <p:txBody>
          <a:bodyPr wrap="square" rtlCol="0">
            <a:spAutoFit/>
          </a:bodyPr>
          <a:lstStyle/>
          <a:p>
            <a:r>
              <a:rPr lang="en-US" dirty="0"/>
              <a:t>These are more difficult to classify because f1 is only a little more than f2 + f3</a:t>
            </a:r>
            <a:endParaRPr lang="en-IN" dirty="0"/>
          </a:p>
        </p:txBody>
      </p:sp>
      <p:sp>
        <p:nvSpPr>
          <p:cNvPr id="24" name="TextBox 23">
            <a:extLst>
              <a:ext uri="{FF2B5EF4-FFF2-40B4-BE49-F238E27FC236}">
                <a16:creationId xmlns:a16="http://schemas.microsoft.com/office/drawing/2014/main" id="{030B66EB-A535-4CF9-954F-A1A4DA0E4E63}"/>
              </a:ext>
            </a:extLst>
          </p:cNvPr>
          <p:cNvSpPr txBox="1"/>
          <p:nvPr/>
        </p:nvSpPr>
        <p:spPr>
          <a:xfrm>
            <a:off x="3528417" y="4740147"/>
            <a:ext cx="4800596" cy="923330"/>
          </a:xfrm>
          <a:prstGeom prst="rect">
            <a:avLst/>
          </a:prstGeom>
          <a:noFill/>
        </p:spPr>
        <p:txBody>
          <a:bodyPr wrap="square" rtlCol="0">
            <a:spAutoFit/>
          </a:bodyPr>
          <a:lstStyle/>
          <a:p>
            <a:r>
              <a:rPr lang="en-US" dirty="0"/>
              <a:t>These are easier to classify because f1 is a lot more than f2 + f3, so the classifier fares better, hence the cross-entropy is lower.</a:t>
            </a:r>
            <a:endParaRPr lang="en-IN" dirty="0"/>
          </a:p>
        </p:txBody>
      </p:sp>
      <p:cxnSp>
        <p:nvCxnSpPr>
          <p:cNvPr id="22" name="Straight Arrow Connector 21">
            <a:extLst>
              <a:ext uri="{FF2B5EF4-FFF2-40B4-BE49-F238E27FC236}">
                <a16:creationId xmlns:a16="http://schemas.microsoft.com/office/drawing/2014/main" id="{8830C02C-1D20-4803-8D08-5207F8B6CA77}"/>
              </a:ext>
            </a:extLst>
          </p:cNvPr>
          <p:cNvCxnSpPr/>
          <p:nvPr/>
        </p:nvCxnSpPr>
        <p:spPr>
          <a:xfrm flipV="1">
            <a:off x="4210182" y="4486365"/>
            <a:ext cx="381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597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The students can work through the python exercises 430 and 450.</a:t>
            </a:r>
          </a:p>
          <a:p>
            <a:r>
              <a:rPr lang="en-US" dirty="0"/>
              <a:t>You could also explain that instead of using the </a:t>
            </a:r>
            <a:r>
              <a:rPr lang="en-US" dirty="0" err="1"/>
              <a:t>softmax</a:t>
            </a:r>
            <a:r>
              <a:rPr lang="en-US" dirty="0"/>
              <a:t> function, you could use the logistic function (normalized) for thresholding.  This is covered in exercise 480.</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2: Create a loss function</a:t>
            </a:r>
          </a:p>
        </p:txBody>
      </p:sp>
    </p:spTree>
    <p:extLst>
      <p:ext uri="{BB962C8B-B14F-4D97-AF65-F5344CB8AC3E}">
        <p14:creationId xmlns:p14="http://schemas.microsoft.com/office/powerpoint/2010/main" val="4351464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Content Placeholder 3">
            <a:extLst>
              <a:ext uri="{FF2B5EF4-FFF2-40B4-BE49-F238E27FC236}">
                <a16:creationId xmlns:a16="http://schemas.microsoft.com/office/drawing/2014/main" id="{3904713D-6773-4429-9BE5-BB2819DA6846}"/>
              </a:ext>
            </a:extLst>
          </p:cNvPr>
          <p:cNvSpPr>
            <a:spLocks noGrp="1"/>
          </p:cNvSpPr>
          <p:nvPr>
            <p:ph idx="1"/>
          </p:nvPr>
        </p:nvSpPr>
        <p:spPr>
          <a:xfrm>
            <a:off x="2209801" y="1137850"/>
            <a:ext cx="6381018" cy="2615943"/>
          </a:xfrm>
        </p:spPr>
        <p:txBody>
          <a:bodyPr>
            <a:normAutofit fontScale="85000" lnSpcReduction="20000"/>
          </a:bodyPr>
          <a:lstStyle/>
          <a:p>
            <a:r>
              <a:rPr lang="en-US" dirty="0"/>
              <a:t>Now we have a loss function that reflects the degree of incorrectness of a classifier.</a:t>
            </a:r>
          </a:p>
          <a:p>
            <a:r>
              <a:rPr lang="en-US" dirty="0"/>
              <a:t>The best classifier is one whose </a:t>
            </a:r>
            <a:r>
              <a:rPr lang="en-US" b="1" dirty="0"/>
              <a:t>weights and bias values minimize the loss</a:t>
            </a:r>
            <a:r>
              <a:rPr lang="en-US" dirty="0"/>
              <a:t>.</a:t>
            </a:r>
          </a:p>
          <a:p>
            <a:r>
              <a:rPr lang="en-US" dirty="0"/>
              <a:t>Training is nothing but </a:t>
            </a:r>
            <a:r>
              <a:rPr lang="en-US" b="1" dirty="0"/>
              <a:t>finding the weights and biases that minimize the loss</a:t>
            </a:r>
            <a:r>
              <a:rPr lang="en-US" dirty="0"/>
              <a:t>.</a:t>
            </a:r>
          </a:p>
        </p:txBody>
      </p:sp>
    </p:spTree>
    <p:extLst>
      <p:ext uri="{BB962C8B-B14F-4D97-AF65-F5344CB8AC3E}">
        <p14:creationId xmlns:p14="http://schemas.microsoft.com/office/powerpoint/2010/main" val="3404490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fontScale="77500" lnSpcReduction="20000"/>
          </a:bodyPr>
          <a:lstStyle/>
          <a:p>
            <a:r>
              <a:rPr lang="en-US" dirty="0"/>
              <a:t>You can iteratively train a classifier (find the weights and biases that minimize the loss):</a:t>
            </a:r>
          </a:p>
          <a:p>
            <a:pPr lvl="1"/>
            <a:r>
              <a:rPr lang="en-US" dirty="0"/>
              <a:t>Start with random values for weights and biases</a:t>
            </a:r>
          </a:p>
          <a:p>
            <a:pPr lvl="1"/>
            <a:r>
              <a:rPr lang="en-US" dirty="0"/>
              <a:t>Adjust the weights so the loss (computed by the loss function) decreases.</a:t>
            </a:r>
          </a:p>
          <a:p>
            <a:pPr lvl="2"/>
            <a:r>
              <a:rPr lang="en-US" dirty="0"/>
              <a:t>Compute the loss for the current weights.</a:t>
            </a:r>
          </a:p>
          <a:p>
            <a:pPr lvl="2"/>
            <a:r>
              <a:rPr lang="en-US" dirty="0"/>
              <a:t>Nudge the weights up or down so we reduce the loss (go down the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0324182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a:bodyPr>
          <a:lstStyle/>
          <a:p>
            <a:r>
              <a:rPr lang="en-US" dirty="0"/>
              <a:t>Let’s say the classifier has a scalar weight x … and assume the loss function x^2+3</a:t>
            </a:r>
          </a:p>
          <a:p>
            <a:r>
              <a:rPr lang="en-US" dirty="0"/>
              <a:t>Train this classifier (find the x that minimizes the loss) iteratively.</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064738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Start with a random value for </a:t>
            </a:r>
            <a:r>
              <a:rPr lang="en-US" b="1" dirty="0">
                <a:solidFill>
                  <a:srgbClr val="00B0F0"/>
                </a:solidFill>
              </a:rPr>
              <a:t>x</a:t>
            </a:r>
            <a:r>
              <a:rPr lang="en-US" dirty="0"/>
              <a:t> </a:t>
            </a:r>
          </a:p>
          <a:p>
            <a:pPr lvl="1"/>
            <a:r>
              <a:rPr lang="en-US" dirty="0"/>
              <a:t>Let’s just start with </a:t>
            </a:r>
            <a:r>
              <a:rPr lang="en-US" b="1" dirty="0">
                <a:solidFill>
                  <a:srgbClr val="00B0F0"/>
                </a:solidFill>
              </a:rPr>
              <a:t>x</a:t>
            </a:r>
            <a:r>
              <a:rPr lang="en-US" dirty="0"/>
              <a:t> = </a:t>
            </a:r>
            <a:r>
              <a:rPr lang="en-US" b="1" dirty="0">
                <a:solidFill>
                  <a:srgbClr val="00B050"/>
                </a:solidFill>
              </a:rPr>
              <a:t>2 </a:t>
            </a:r>
            <a:endParaRPr lang="en-US" dirty="0"/>
          </a:p>
          <a:p>
            <a:pPr lvl="1"/>
            <a:r>
              <a:rPr lang="en-US" dirty="0"/>
              <a:t>Compute the loss </a:t>
            </a:r>
            <a:r>
              <a:rPr lang="en-US" b="1" dirty="0">
                <a:solidFill>
                  <a:srgbClr val="00B0F0"/>
                </a:solidFill>
              </a:rPr>
              <a:t>x</a:t>
            </a:r>
            <a:r>
              <a:rPr lang="en-US" dirty="0">
                <a:solidFill>
                  <a:srgbClr val="FF0000"/>
                </a:solidFill>
              </a:rPr>
              <a:t>^2 +3</a:t>
            </a:r>
            <a:r>
              <a:rPr lang="en-US" dirty="0"/>
              <a:t> for </a:t>
            </a:r>
            <a:r>
              <a:rPr lang="en-US" b="1" dirty="0">
                <a:solidFill>
                  <a:srgbClr val="00B0F0"/>
                </a:solidFill>
              </a:rPr>
              <a:t>x</a:t>
            </a:r>
            <a:r>
              <a:rPr lang="en-US" dirty="0"/>
              <a:t> = </a:t>
            </a:r>
            <a:r>
              <a:rPr lang="en-US" b="1" dirty="0">
                <a:solidFill>
                  <a:srgbClr val="00B050"/>
                </a:solidFill>
              </a:rPr>
              <a:t>2</a:t>
            </a:r>
            <a:r>
              <a:rPr lang="en-US" dirty="0"/>
              <a:t>.  That is </a:t>
            </a:r>
            <a:r>
              <a:rPr lang="en-US" b="1" dirty="0">
                <a:solidFill>
                  <a:srgbClr val="00B0F0"/>
                </a:solidFill>
              </a:rPr>
              <a:t>2</a:t>
            </a:r>
            <a:r>
              <a:rPr lang="en-US" dirty="0">
                <a:solidFill>
                  <a:srgbClr val="FF0000"/>
                </a:solidFill>
              </a:rPr>
              <a:t>^2 +3</a:t>
            </a:r>
            <a:r>
              <a:rPr lang="en-US" dirty="0"/>
              <a:t> which is </a:t>
            </a:r>
            <a:r>
              <a:rPr lang="en-US" dirty="0">
                <a:solidFill>
                  <a:srgbClr val="FF0000"/>
                </a:solidFill>
              </a:rPr>
              <a:t>7</a:t>
            </a:r>
          </a:p>
          <a:p>
            <a:pPr lvl="1"/>
            <a:endParaRPr lang="en-US" b="1" dirty="0">
              <a:solidFill>
                <a:srgbClr val="00B050"/>
              </a:solidFill>
            </a:endParaRP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TextBox 22">
            <a:extLst>
              <a:ext uri="{FF2B5EF4-FFF2-40B4-BE49-F238E27FC236}">
                <a16:creationId xmlns:a16="http://schemas.microsoft.com/office/drawing/2014/main" id="{0B7690FD-DDA7-464D-8036-033092869EDA}"/>
              </a:ext>
            </a:extLst>
          </p:cNvPr>
          <p:cNvSpPr txBox="1"/>
          <p:nvPr/>
        </p:nvSpPr>
        <p:spPr>
          <a:xfrm>
            <a:off x="1817878" y="1637556"/>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Tree>
    <p:extLst>
      <p:ext uri="{BB962C8B-B14F-4D97-AF65-F5344CB8AC3E}">
        <p14:creationId xmlns:p14="http://schemas.microsoft.com/office/powerpoint/2010/main" val="1535357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The partial derivative of the loss with respect to the weight is …</a:t>
            </a:r>
            <a:endParaRPr lang="en-US" dirty="0">
              <a:solidFill>
                <a:srgbClr val="00B0F0"/>
              </a:solidFill>
            </a:endParaRPr>
          </a:p>
          <a:p>
            <a:pPr lvl="1"/>
            <a:r>
              <a:rPr lang="en-US" dirty="0">
                <a:solidFill>
                  <a:srgbClr val="FF0000"/>
                </a:solidFill>
              </a:rPr>
              <a:t>d loss / d</a:t>
            </a:r>
            <a:r>
              <a:rPr lang="en-US" dirty="0">
                <a:solidFill>
                  <a:srgbClr val="00B0F0"/>
                </a:solidFill>
              </a:rPr>
              <a:t>x </a:t>
            </a:r>
            <a:r>
              <a:rPr lang="en-US" dirty="0"/>
              <a:t>= </a:t>
            </a:r>
            <a:endParaRPr lang="en-US" dirty="0">
              <a:solidFill>
                <a:srgbClr val="FF0000"/>
              </a:solidFill>
            </a:endParaRPr>
          </a:p>
          <a:p>
            <a:pPr marL="457200" lvl="1" indent="0">
              <a:buNone/>
            </a:pPr>
            <a:r>
              <a:rPr lang="en-US" dirty="0"/>
              <a:t>		= </a:t>
            </a:r>
            <a:r>
              <a:rPr lang="en-US" b="1" dirty="0">
                <a:solidFill>
                  <a:srgbClr val="FF0000"/>
                </a:solidFill>
              </a:rPr>
              <a:t>d (</a:t>
            </a:r>
            <a:r>
              <a:rPr lang="en-US" b="1" dirty="0">
                <a:solidFill>
                  <a:srgbClr val="00B0F0"/>
                </a:solidFill>
              </a:rPr>
              <a:t>x</a:t>
            </a:r>
            <a:r>
              <a:rPr lang="en-US" b="1" dirty="0">
                <a:solidFill>
                  <a:srgbClr val="FF0000"/>
                </a:solidFill>
              </a:rPr>
              <a:t>^2 + 3) / d</a:t>
            </a:r>
            <a:r>
              <a:rPr lang="en-US" b="1" dirty="0">
                <a:solidFill>
                  <a:srgbClr val="00B0F0"/>
                </a:solidFill>
              </a:rPr>
              <a:t>x</a:t>
            </a:r>
            <a:endParaRPr lang="en-US" b="1" dirty="0">
              <a:solidFill>
                <a:srgbClr val="FF0000"/>
              </a:solidFill>
            </a:endParaRPr>
          </a:p>
          <a:p>
            <a:pPr marL="457200" lvl="1" indent="0">
              <a:buNone/>
            </a:pPr>
            <a:r>
              <a:rPr lang="en-US" b="1" dirty="0">
                <a:solidFill>
                  <a:srgbClr val="FF0000"/>
                </a:solidFill>
              </a:rPr>
              <a:t>		</a:t>
            </a:r>
            <a:r>
              <a:rPr lang="en-US" dirty="0"/>
              <a:t>= 2*</a:t>
            </a:r>
            <a:r>
              <a:rPr lang="en-US" dirty="0">
                <a:solidFill>
                  <a:srgbClr val="00B0F0"/>
                </a:solidFill>
              </a:rPr>
              <a:t>x</a:t>
            </a:r>
            <a:r>
              <a:rPr lang="en-US" dirty="0"/>
              <a:t> = </a:t>
            </a:r>
            <a:r>
              <a:rPr lang="en-US" b="1" dirty="0">
                <a:solidFill>
                  <a:srgbClr val="FF0000"/>
                </a:solidFill>
              </a:rPr>
              <a:t>4</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7" name="TextBox 26">
            <a:extLst>
              <a:ext uri="{FF2B5EF4-FFF2-40B4-BE49-F238E27FC236}">
                <a16:creationId xmlns:a16="http://schemas.microsoft.com/office/drawing/2014/main" id="{67D3C9C7-05F5-4D7C-907C-8DFFFBF1D702}"/>
              </a:ext>
            </a:extLst>
          </p:cNvPr>
          <p:cNvSpPr txBox="1"/>
          <p:nvPr/>
        </p:nvSpPr>
        <p:spPr>
          <a:xfrm>
            <a:off x="1703433" y="155922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12" name="TextBox 11">
            <a:extLst>
              <a:ext uri="{FF2B5EF4-FFF2-40B4-BE49-F238E27FC236}">
                <a16:creationId xmlns:a16="http://schemas.microsoft.com/office/drawing/2014/main" id="{18FDF813-4030-4F4A-A353-5982E4E8D5F8}"/>
              </a:ext>
            </a:extLst>
          </p:cNvPr>
          <p:cNvSpPr txBox="1"/>
          <p:nvPr/>
        </p:nvSpPr>
        <p:spPr>
          <a:xfrm>
            <a:off x="3723544" y="3684032"/>
            <a:ext cx="5152890" cy="923330"/>
          </a:xfrm>
          <a:prstGeom prst="rect">
            <a:avLst/>
          </a:prstGeom>
          <a:noFill/>
        </p:spPr>
        <p:txBody>
          <a:bodyPr wrap="square" rtlCol="0">
            <a:spAutoFit/>
          </a:bodyPr>
          <a:lstStyle/>
          <a:p>
            <a:r>
              <a:rPr lang="en-US" dirty="0"/>
              <a:t>The partial derivative of the loss with respect to x is positive.  What this tells us is that if x is increased the loss will increase.</a:t>
            </a:r>
            <a:endParaRPr lang="en-IN" dirty="0"/>
          </a:p>
        </p:txBody>
      </p:sp>
    </p:spTree>
    <p:extLst>
      <p:ext uri="{BB962C8B-B14F-4D97-AF65-F5344CB8AC3E}">
        <p14:creationId xmlns:p14="http://schemas.microsoft.com/office/powerpoint/2010/main" val="331966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2" name="TextBox 41">
            <a:extLst>
              <a:ext uri="{FF2B5EF4-FFF2-40B4-BE49-F238E27FC236}">
                <a16:creationId xmlns:a16="http://schemas.microsoft.com/office/drawing/2014/main" id="{03FB669F-BBE5-4655-AD16-76414CFB0E58}"/>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5" name="TextBox 44">
            <a:extLst>
              <a:ext uri="{FF2B5EF4-FFF2-40B4-BE49-F238E27FC236}">
                <a16:creationId xmlns:a16="http://schemas.microsoft.com/office/drawing/2014/main" id="{89F8C8E9-FFC4-4733-B33F-4775AA96DA5D}"/>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581400"/>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52" name="Oval 51">
            <a:extLst>
              <a:ext uri="{FF2B5EF4-FFF2-40B4-BE49-F238E27FC236}">
                <a16:creationId xmlns:a16="http://schemas.microsoft.com/office/drawing/2014/main" id="{B609D39B-7563-48E6-9D46-A2B90A58C0E6}"/>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53" name="Oval 52">
            <a:extLst>
              <a:ext uri="{FF2B5EF4-FFF2-40B4-BE49-F238E27FC236}">
                <a16:creationId xmlns:a16="http://schemas.microsoft.com/office/drawing/2014/main" id="{3A54BE91-91EF-416C-815D-F7548B3DEC8E}"/>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5" name="Straight Connector 54">
            <a:extLst>
              <a:ext uri="{FF2B5EF4-FFF2-40B4-BE49-F238E27FC236}">
                <a16:creationId xmlns:a16="http://schemas.microsoft.com/office/drawing/2014/main" id="{3A74BFE8-C451-4BE5-BB3E-ABD24BD4881C}"/>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7" name="Straight Connector 56">
            <a:extLst>
              <a:ext uri="{FF2B5EF4-FFF2-40B4-BE49-F238E27FC236}">
                <a16:creationId xmlns:a16="http://schemas.microsoft.com/office/drawing/2014/main" id="{313A84BE-B2EA-4C73-9898-B67D3026B3B9}"/>
              </a:ext>
            </a:extLst>
          </p:cNvPr>
          <p:cNvCxnSpPr>
            <a:stCxn id="5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8" name="Straight Connector 57">
            <a:extLst>
              <a:ext uri="{FF2B5EF4-FFF2-40B4-BE49-F238E27FC236}">
                <a16:creationId xmlns:a16="http://schemas.microsoft.com/office/drawing/2014/main" id="{971CC30E-184A-4AA2-809A-FA402B4BE7DB}"/>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0" name="Straight Connector 59">
            <a:extLst>
              <a:ext uri="{FF2B5EF4-FFF2-40B4-BE49-F238E27FC236}">
                <a16:creationId xmlns:a16="http://schemas.microsoft.com/office/drawing/2014/main" id="{683BA5B4-246D-4C84-BEBC-1F7E971E6C22}"/>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7" name="TextBox 66">
            <a:extLst>
              <a:ext uri="{FF2B5EF4-FFF2-40B4-BE49-F238E27FC236}">
                <a16:creationId xmlns:a16="http://schemas.microsoft.com/office/drawing/2014/main" id="{A69556E2-7FB1-4D6A-8B9A-D4D61CBB166D}"/>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68" name="Straight Connector 67">
            <a:extLst>
              <a:ext uri="{FF2B5EF4-FFF2-40B4-BE49-F238E27FC236}">
                <a16:creationId xmlns:a16="http://schemas.microsoft.com/office/drawing/2014/main" id="{2CBC36CC-8D48-4EAA-AC97-C30650BE89AC}"/>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88ED617C-1D70-4D8C-9E6D-1FF3EAE04F84}"/>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72" name="TextBox 71">
            <a:extLst>
              <a:ext uri="{FF2B5EF4-FFF2-40B4-BE49-F238E27FC236}">
                <a16:creationId xmlns:a16="http://schemas.microsoft.com/office/drawing/2014/main" id="{15707AAD-A060-459E-AAEA-108A027D475A}"/>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73" name="TextBox 72">
            <a:extLst>
              <a:ext uri="{FF2B5EF4-FFF2-40B4-BE49-F238E27FC236}">
                <a16:creationId xmlns:a16="http://schemas.microsoft.com/office/drawing/2014/main" id="{0155640B-6277-442D-91A1-5590DB61D59B}"/>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74" name="TextBox 73">
            <a:extLst>
              <a:ext uri="{FF2B5EF4-FFF2-40B4-BE49-F238E27FC236}">
                <a16:creationId xmlns:a16="http://schemas.microsoft.com/office/drawing/2014/main" id="{DF70636D-6902-4389-BCA5-7E565395999B}"/>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75" name="Straight Connector 74">
            <a:extLst>
              <a:ext uri="{FF2B5EF4-FFF2-40B4-BE49-F238E27FC236}">
                <a16:creationId xmlns:a16="http://schemas.microsoft.com/office/drawing/2014/main" id="{8EC4E015-EC57-402D-989A-D61595BFD248}"/>
              </a:ext>
            </a:extLst>
          </p:cNvPr>
          <p:cNvCxnSpPr>
            <a:cxnSpLocks/>
            <a:stCxn id="5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76" name="TextBox 75">
            <a:extLst>
              <a:ext uri="{FF2B5EF4-FFF2-40B4-BE49-F238E27FC236}">
                <a16:creationId xmlns:a16="http://schemas.microsoft.com/office/drawing/2014/main" id="{C4D1BEC1-989C-44BA-AA73-B52AD6F3AE3A}"/>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2" name="TextBox 1">
            <a:extLst>
              <a:ext uri="{FF2B5EF4-FFF2-40B4-BE49-F238E27FC236}">
                <a16:creationId xmlns:a16="http://schemas.microsoft.com/office/drawing/2014/main" id="{88D5AAAA-16BA-4C76-BB87-11A3FEA66A04}"/>
              </a:ext>
            </a:extLst>
          </p:cNvPr>
          <p:cNvSpPr txBox="1"/>
          <p:nvPr/>
        </p:nvSpPr>
        <p:spPr>
          <a:xfrm>
            <a:off x="304800" y="4876800"/>
            <a:ext cx="7927106" cy="1477328"/>
          </a:xfrm>
          <a:prstGeom prst="rect">
            <a:avLst/>
          </a:prstGeom>
          <a:noFill/>
        </p:spPr>
        <p:txBody>
          <a:bodyPr wrap="none" rtlCol="0">
            <a:spAutoFit/>
          </a:bodyPr>
          <a:lstStyle/>
          <a:p>
            <a:r>
              <a:rPr lang="en-US" dirty="0"/>
              <a:t>Operations:</a:t>
            </a:r>
          </a:p>
          <a:p>
            <a:r>
              <a:rPr lang="en-US" dirty="0"/>
              <a:t>	1.  each neuron (interconnection) has a </a:t>
            </a:r>
            <a:r>
              <a:rPr lang="en-US" b="1" dirty="0"/>
              <a:t>weight</a:t>
            </a:r>
            <a:r>
              <a:rPr lang="en-US" dirty="0"/>
              <a:t> = W</a:t>
            </a:r>
          </a:p>
          <a:p>
            <a:r>
              <a:rPr lang="en-US" dirty="0"/>
              <a:t>	2.  it contributes the </a:t>
            </a:r>
            <a:r>
              <a:rPr lang="en-US" b="1" dirty="0"/>
              <a:t>weighted</a:t>
            </a:r>
            <a:r>
              <a:rPr lang="en-US" dirty="0"/>
              <a:t> </a:t>
            </a:r>
            <a:r>
              <a:rPr lang="en-US" u="sng" dirty="0"/>
              <a:t>input value</a:t>
            </a:r>
            <a:r>
              <a:rPr lang="en-US" dirty="0"/>
              <a:t> f to the output =&gt; f * W</a:t>
            </a:r>
          </a:p>
          <a:p>
            <a:r>
              <a:rPr lang="en-US" dirty="0"/>
              <a:t>	3.  each output is the </a:t>
            </a:r>
            <a:r>
              <a:rPr lang="en-US" b="1" dirty="0"/>
              <a:t>sum</a:t>
            </a:r>
            <a:r>
              <a:rPr lang="en-US" dirty="0"/>
              <a:t> of the contributions of all incoming neurons …</a:t>
            </a:r>
          </a:p>
          <a:p>
            <a:r>
              <a:rPr lang="en-US" dirty="0"/>
              <a:t>		c = sum of neuron contributions = sum of f * W</a:t>
            </a:r>
            <a:endParaRPr lang="en-IN" dirty="0"/>
          </a:p>
        </p:txBody>
      </p:sp>
      <p:sp>
        <p:nvSpPr>
          <p:cNvPr id="77" name="TextBox 76">
            <a:extLst>
              <a:ext uri="{FF2B5EF4-FFF2-40B4-BE49-F238E27FC236}">
                <a16:creationId xmlns:a16="http://schemas.microsoft.com/office/drawing/2014/main" id="{F5D1DF12-DBA0-434C-B537-FF92E84C30F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Tree>
    <p:extLst>
      <p:ext uri="{BB962C8B-B14F-4D97-AF65-F5344CB8AC3E}">
        <p14:creationId xmlns:p14="http://schemas.microsoft.com/office/powerpoint/2010/main" val="1037071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Since the loss will increase if x increases, instead decrease the weight x so that the loss decreases … </a:t>
            </a:r>
            <a:r>
              <a:rPr lang="en-US" b="1" dirty="0">
                <a:solidFill>
                  <a:srgbClr val="00B0F0"/>
                </a:solidFill>
              </a:rPr>
              <a:t>x</a:t>
            </a:r>
            <a:r>
              <a:rPr lang="en-US" dirty="0"/>
              <a:t> = </a:t>
            </a:r>
            <a:r>
              <a:rPr lang="en-US" b="1" dirty="0">
                <a:solidFill>
                  <a:srgbClr val="00B0F0"/>
                </a:solidFill>
              </a:rPr>
              <a:t>x</a:t>
            </a:r>
            <a:r>
              <a:rPr lang="en-US" dirty="0"/>
              <a:t> – </a:t>
            </a:r>
            <a:r>
              <a:rPr lang="en-US" b="1" i="1" dirty="0">
                <a:solidFill>
                  <a:srgbClr val="FFC000"/>
                </a:solidFill>
              </a:rPr>
              <a:t>0.01</a:t>
            </a:r>
            <a:r>
              <a:rPr lang="en-US" dirty="0"/>
              <a:t> * </a:t>
            </a:r>
            <a:r>
              <a:rPr lang="en-US" b="1" dirty="0">
                <a:solidFill>
                  <a:srgbClr val="FF0000"/>
                </a:solidFill>
              </a:rPr>
              <a:t>4</a:t>
            </a:r>
          </a:p>
          <a:p>
            <a:pPr marL="457200" lvl="1" indent="0">
              <a:buNone/>
            </a:pPr>
            <a:r>
              <a:rPr lang="en-US" b="1" dirty="0">
                <a:solidFill>
                  <a:srgbClr val="FF0000"/>
                </a:solidFill>
              </a:rPr>
              <a:t>			</a:t>
            </a:r>
            <a:r>
              <a:rPr lang="en-US" dirty="0"/>
              <a:t>= </a:t>
            </a:r>
            <a:r>
              <a:rPr lang="en-US" b="1" dirty="0">
                <a:solidFill>
                  <a:srgbClr val="00B050"/>
                </a:solidFill>
              </a:rPr>
              <a:t>2</a:t>
            </a:r>
            <a:r>
              <a:rPr lang="en-US" dirty="0"/>
              <a:t> – </a:t>
            </a:r>
            <a:r>
              <a:rPr lang="en-US" b="1" i="1" dirty="0">
                <a:solidFill>
                  <a:srgbClr val="FFC000"/>
                </a:solidFill>
              </a:rPr>
              <a:t>0.01</a:t>
            </a:r>
            <a:r>
              <a:rPr lang="en-US" dirty="0"/>
              <a:t> * </a:t>
            </a:r>
            <a:r>
              <a:rPr lang="en-US" b="1" dirty="0">
                <a:solidFill>
                  <a:srgbClr val="FF0000"/>
                </a:solidFill>
              </a:rPr>
              <a:t>4</a:t>
            </a:r>
          </a:p>
          <a:p>
            <a:pPr lvl="1"/>
            <a:r>
              <a:rPr lang="en-US" dirty="0"/>
              <a:t>The new value of </a:t>
            </a:r>
            <a:r>
              <a:rPr lang="en-US" b="1" dirty="0">
                <a:solidFill>
                  <a:srgbClr val="00B0F0"/>
                </a:solidFill>
              </a:rPr>
              <a:t>x</a:t>
            </a:r>
            <a:r>
              <a:rPr lang="en-US" dirty="0"/>
              <a:t> is </a:t>
            </a:r>
            <a:r>
              <a:rPr lang="en-US" b="1" dirty="0">
                <a:solidFill>
                  <a:srgbClr val="00B050"/>
                </a:solidFill>
              </a:rPr>
              <a:t>1.96</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 name="Straight Arrow Connector 2">
            <a:extLst>
              <a:ext uri="{FF2B5EF4-FFF2-40B4-BE49-F238E27FC236}">
                <a16:creationId xmlns:a16="http://schemas.microsoft.com/office/drawing/2014/main" id="{65BC9FAB-D06E-405B-ADFA-ACD5980717D5}"/>
              </a:ext>
            </a:extLst>
          </p:cNvPr>
          <p:cNvCxnSpPr>
            <a:cxnSpLocks/>
          </p:cNvCxnSpPr>
          <p:nvPr/>
        </p:nvCxnSpPr>
        <p:spPr>
          <a:xfrm flipH="1" flipV="1">
            <a:off x="7107381" y="3248680"/>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27167A5F-2AB0-4EA5-A298-53324E433C2A}"/>
              </a:ext>
            </a:extLst>
          </p:cNvPr>
          <p:cNvSpPr txBox="1"/>
          <p:nvPr/>
        </p:nvSpPr>
        <p:spPr>
          <a:xfrm>
            <a:off x="7488380" y="4535269"/>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733475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Calculate the loss to convince yourself that the loss has decreased.</a:t>
            </a:r>
          </a:p>
          <a:p>
            <a:r>
              <a:rPr lang="en-US" dirty="0"/>
              <a:t>We started with x = 2 which gave a loss of 7</a:t>
            </a:r>
          </a:p>
          <a:p>
            <a:r>
              <a:rPr lang="en-US" dirty="0"/>
              <a:t>After one iteration, x = 1.96</a:t>
            </a:r>
          </a:p>
          <a:p>
            <a:r>
              <a:rPr lang="en-US" dirty="0"/>
              <a:t>The loss is now 6.8416 which is less than 7</a:t>
            </a:r>
          </a:p>
          <a:p>
            <a:r>
              <a:rPr lang="en-US" dirty="0"/>
              <a:t>Repeat the forward and backward steps a few hundred times and x will reach (actually approach) 0.</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1976843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We just trained a neural network using the backpropagation algorithm!</a:t>
            </a:r>
          </a:p>
          <a:p>
            <a:r>
              <a:rPr lang="en-US" dirty="0"/>
              <a:t>But, we did not use any training data.</a:t>
            </a:r>
          </a:p>
          <a:p>
            <a:r>
              <a:rPr lang="en-US" dirty="0"/>
              <a:t>How do we take training data into account during training?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21154573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How do we take training data into account during training? </a:t>
            </a:r>
          </a:p>
          <a:p>
            <a:r>
              <a:rPr lang="en-US" dirty="0"/>
              <a:t>It’s all in the loss function.</a:t>
            </a:r>
          </a:p>
          <a:p>
            <a:r>
              <a:rPr lang="en-US" dirty="0"/>
              <a:t>To take training data into account, use a loss function that involves training data (the parameters to be learnt are the variables and the training data are the constants).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394564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fontScale="77500" lnSpcReduction="20000"/>
          </a:bodyPr>
          <a:lstStyle/>
          <a:p>
            <a:r>
              <a:rPr lang="en-US" dirty="0"/>
              <a:t>Start with random values for the variables (weights and biases) to be minimized.</a:t>
            </a:r>
          </a:p>
          <a:p>
            <a:r>
              <a:rPr lang="en-US" dirty="0"/>
              <a:t>Randomly select a subset (or one) of the training data as input.</a:t>
            </a:r>
          </a:p>
          <a:p>
            <a:r>
              <a:rPr lang="en-US" dirty="0"/>
              <a:t>Compute the loss for that input.</a:t>
            </a:r>
          </a:p>
          <a:p>
            <a:r>
              <a:rPr lang="en-US" dirty="0"/>
              <a:t>Calculate the gradient of the loss for each parameter.</a:t>
            </a:r>
          </a:p>
          <a:p>
            <a:r>
              <a:rPr lang="en-US" b="1" dirty="0"/>
              <a:t>Nudge the parameter </a:t>
            </a:r>
            <a:r>
              <a:rPr lang="en-US" dirty="0"/>
              <a:t>in a direction opposite to the gradient.</a:t>
            </a:r>
          </a:p>
          <a:p>
            <a:r>
              <a:rPr lang="en-US" dirty="0"/>
              <a:t>Repeat from step 2!</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a16="http://schemas.microsoft.com/office/drawing/2014/main" id="{FA1EACDC-3222-4552-B0C6-F3A293F6410B}"/>
              </a:ext>
            </a:extLst>
          </p:cNvPr>
          <p:cNvSpPr txBox="1"/>
          <p:nvPr/>
        </p:nvSpPr>
        <p:spPr>
          <a:xfrm>
            <a:off x="2016445" y="2103833"/>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
        <p:nvSpPr>
          <p:cNvPr id="29" name="TextBox 28">
            <a:extLst>
              <a:ext uri="{FF2B5EF4-FFF2-40B4-BE49-F238E27FC236}">
                <a16:creationId xmlns:a16="http://schemas.microsoft.com/office/drawing/2014/main" id="{16FF219E-FAC8-476F-AF9A-1A41240381BC}"/>
              </a:ext>
            </a:extLst>
          </p:cNvPr>
          <p:cNvSpPr txBox="1"/>
          <p:nvPr/>
        </p:nvSpPr>
        <p:spPr>
          <a:xfrm>
            <a:off x="1986363" y="335756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33" name="TextBox 32">
            <a:extLst>
              <a:ext uri="{FF2B5EF4-FFF2-40B4-BE49-F238E27FC236}">
                <a16:creationId xmlns:a16="http://schemas.microsoft.com/office/drawing/2014/main" id="{D7E78B61-591B-4636-85A0-4351B9B4D7E2}"/>
              </a:ext>
            </a:extLst>
          </p:cNvPr>
          <p:cNvSpPr txBox="1"/>
          <p:nvPr/>
        </p:nvSpPr>
        <p:spPr>
          <a:xfrm>
            <a:off x="6497954" y="5266314"/>
            <a:ext cx="2341246" cy="923330"/>
          </a:xfrm>
          <a:prstGeom prst="rect">
            <a:avLst/>
          </a:prstGeom>
          <a:noFill/>
        </p:spPr>
        <p:txBody>
          <a:bodyPr wrap="square" rtlCol="0">
            <a:spAutoFit/>
          </a:bodyPr>
          <a:lstStyle/>
          <a:p>
            <a:r>
              <a:rPr lang="en-US" dirty="0">
                <a:solidFill>
                  <a:srgbClr val="FF0000"/>
                </a:solidFill>
              </a:rPr>
              <a:t>Back-Propagation = Forward Pass + Backward Pass</a:t>
            </a:r>
            <a:endParaRPr lang="en-IN" dirty="0">
              <a:solidFill>
                <a:srgbClr val="FF0000"/>
              </a:solidFill>
            </a:endParaRPr>
          </a:p>
        </p:txBody>
      </p:sp>
      <p:sp>
        <p:nvSpPr>
          <p:cNvPr id="2" name="TextBox 1">
            <a:extLst>
              <a:ext uri="{FF2B5EF4-FFF2-40B4-BE49-F238E27FC236}">
                <a16:creationId xmlns:a16="http://schemas.microsoft.com/office/drawing/2014/main" id="{426E7420-EC12-4D19-9093-93E4F0BCE5EA}"/>
              </a:ext>
            </a:extLst>
          </p:cNvPr>
          <p:cNvSpPr txBox="1"/>
          <p:nvPr/>
        </p:nvSpPr>
        <p:spPr>
          <a:xfrm>
            <a:off x="179902" y="1063434"/>
            <a:ext cx="2690929" cy="369332"/>
          </a:xfrm>
          <a:prstGeom prst="rect">
            <a:avLst/>
          </a:prstGeom>
          <a:noFill/>
        </p:spPr>
        <p:txBody>
          <a:bodyPr wrap="none" rtlCol="0">
            <a:spAutoFit/>
          </a:bodyPr>
          <a:lstStyle/>
          <a:p>
            <a:r>
              <a:rPr lang="en-US" dirty="0"/>
              <a:t>If you have training data -&gt;</a:t>
            </a:r>
            <a:endParaRPr lang="en-IN" dirty="0"/>
          </a:p>
        </p:txBody>
      </p:sp>
    </p:spTree>
    <p:extLst>
      <p:ext uri="{BB962C8B-B14F-4D97-AF65-F5344CB8AC3E}">
        <p14:creationId xmlns:p14="http://schemas.microsoft.com/office/powerpoint/2010/main" val="1138856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Stochastic Gradient Descent (SGD)</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Arrow Connector 19">
            <a:extLst>
              <a:ext uri="{FF2B5EF4-FFF2-40B4-BE49-F238E27FC236}">
                <a16:creationId xmlns:a16="http://schemas.microsoft.com/office/drawing/2014/main" id="{7A1247E3-7DFA-4CB0-A88D-349ACAED2C83}"/>
              </a:ext>
            </a:extLst>
          </p:cNvPr>
          <p:cNvCxnSpPr>
            <a:cxnSpLocks/>
          </p:cNvCxnSpPr>
          <p:nvPr/>
        </p:nvCxnSpPr>
        <p:spPr>
          <a:xfrm flipH="1" flipV="1">
            <a:off x="6036045" y="3156557"/>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TextBox 22">
            <a:extLst>
              <a:ext uri="{FF2B5EF4-FFF2-40B4-BE49-F238E27FC236}">
                <a16:creationId xmlns:a16="http://schemas.microsoft.com/office/drawing/2014/main" id="{B66CC984-AC42-4BBE-B8F5-8CC3CBD0F8E0}"/>
              </a:ext>
            </a:extLst>
          </p:cNvPr>
          <p:cNvSpPr txBox="1"/>
          <p:nvPr/>
        </p:nvSpPr>
        <p:spPr>
          <a:xfrm>
            <a:off x="6417044" y="4443146"/>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1767052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Adaptive Gradient (</a:t>
            </a:r>
            <a:r>
              <a:rPr lang="en-US" dirty="0" err="1"/>
              <a:t>AdaGrad</a:t>
            </a:r>
            <a:r>
              <a:rPr lang="en-US" dirty="0"/>
              <a:t>)</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r>
              <a:rPr lang="en-US" dirty="0"/>
              <a:t> * gradient</a:t>
            </a:r>
          </a:p>
          <a:p>
            <a:pPr marL="457200" lvl="1" indent="0">
              <a:buNone/>
            </a:pPr>
            <a:r>
              <a:rPr lang="en-US" dirty="0"/>
              <a:t>(where </a:t>
            </a:r>
            <a:r>
              <a:rPr lang="en-US" b="1" dirty="0"/>
              <a:t>k</a:t>
            </a:r>
            <a:r>
              <a:rPr lang="en-US" dirty="0"/>
              <a:t> depends on the past gradient history of W</a:t>
            </a:r>
            <a:r>
              <a:rPr lang="en-US" baseline="-25000" dirty="0"/>
              <a:t>11</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571171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Adam</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Use it to calculate the first order moment </a:t>
            </a:r>
            <a:r>
              <a:rPr lang="en-US" b="1" dirty="0"/>
              <a:t>m</a:t>
            </a:r>
            <a:r>
              <a:rPr lang="en-US" dirty="0"/>
              <a:t> and the second order moment </a:t>
            </a:r>
            <a:r>
              <a:rPr lang="en-US" b="1" dirty="0"/>
              <a:t>g</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endParaRPr lang="en-US" dirty="0"/>
          </a:p>
          <a:p>
            <a:pPr marL="457200" lvl="1" indent="0">
              <a:buNone/>
            </a:pPr>
            <a:r>
              <a:rPr lang="en-US" dirty="0"/>
              <a:t>(where </a:t>
            </a:r>
            <a:r>
              <a:rPr lang="en-US" b="1" dirty="0"/>
              <a:t>k</a:t>
            </a:r>
            <a:r>
              <a:rPr lang="en-US" dirty="0"/>
              <a:t> depends on the moments </a:t>
            </a:r>
            <a:r>
              <a:rPr lang="en-US" b="1" dirty="0"/>
              <a:t>m</a:t>
            </a:r>
            <a:r>
              <a:rPr lang="en-US" dirty="0"/>
              <a:t> and </a:t>
            </a:r>
            <a:r>
              <a:rPr lang="en-US" b="1" dirty="0"/>
              <a:t>g</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349009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let’s train a classifier (find the weights that minimize the loss) for toy datasets based on Toy Problem 1 and Toy Problem 2.</a:t>
            </a:r>
          </a:p>
          <a:p>
            <a:r>
              <a:rPr lang="en-US" dirty="0" err="1"/>
              <a:t>Pytorch</a:t>
            </a:r>
            <a:r>
              <a:rPr lang="en-US" dirty="0"/>
              <a:t> does backpropagation automatically for us, so you only have to construct your neural network, choose the loss function, and for batches of input data, compute the loss.  The rest of it is handled automatically by </a:t>
            </a:r>
            <a:r>
              <a:rPr lang="en-US" dirty="0" err="1"/>
              <a:t>Pytorch</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 using Neural Networks</a:t>
            </a:r>
          </a:p>
        </p:txBody>
      </p:sp>
    </p:spTree>
    <p:extLst>
      <p:ext uri="{BB962C8B-B14F-4D97-AF65-F5344CB8AC3E}">
        <p14:creationId xmlns:p14="http://schemas.microsoft.com/office/powerpoint/2010/main" val="37753444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lnSpcReduction="10000"/>
          </a:bodyPr>
          <a:lstStyle/>
          <a:p>
            <a:r>
              <a:rPr lang="en-US" dirty="0"/>
              <a:t>Walk through the code for building neural network classifiers for the toy problems 1 and 2 with the students – exercises 530 and 550.</a:t>
            </a:r>
          </a:p>
          <a:p>
            <a:r>
              <a:rPr lang="en-US" dirty="0"/>
              <a:t>This will familiarize them with the building and operation of single-layer neural networks.</a:t>
            </a:r>
          </a:p>
          <a:p>
            <a:endParaRPr lang="en-US" dirty="0"/>
          </a:p>
          <a:p>
            <a:r>
              <a:rPr lang="en-US" dirty="0"/>
              <a:t>We now move on to multilayer neural networks.</a:t>
            </a:r>
          </a:p>
          <a:p>
            <a:r>
              <a:rPr lang="en-US" dirty="0"/>
              <a:t>The next toy problem is about problems that single layer neural networks can’t solve.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11338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that you’ve heard what neurons do, can you tell me what c1 and c2 are on this slide?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 Example</a:t>
            </a:r>
          </a:p>
        </p:txBody>
      </p:sp>
    </p:spTree>
    <p:extLst>
      <p:ext uri="{BB962C8B-B14F-4D97-AF65-F5344CB8AC3E}">
        <p14:creationId xmlns:p14="http://schemas.microsoft.com/office/powerpoint/2010/main" val="39980634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 comes the third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207854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75760" y="345305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2214562" y="1981200"/>
            <a:ext cx="6312966" cy="1261884"/>
          </a:xfrm>
          <a:prstGeom prst="rect">
            <a:avLst/>
          </a:prstGeom>
          <a:noFill/>
        </p:spPr>
        <p:txBody>
          <a:bodyPr wrap="square" rtlCol="0">
            <a:spAutoFit/>
          </a:bodyPr>
          <a:lstStyle/>
          <a:p>
            <a:r>
              <a:rPr lang="en-US" sz="2400" dirty="0"/>
              <a:t>Come up with weights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   Examples &gt;&gt;</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4DF78BDB-C6FF-4F94-ADDC-B0102B5B211B}"/>
              </a:ext>
            </a:extLst>
          </p:cNvPr>
          <p:cNvSpPr txBox="1"/>
          <p:nvPr/>
        </p:nvSpPr>
        <p:spPr>
          <a:xfrm>
            <a:off x="2362200" y="4863345"/>
            <a:ext cx="6312966" cy="892552"/>
          </a:xfrm>
          <a:prstGeom prst="rect">
            <a:avLst/>
          </a:prstGeom>
          <a:noFill/>
        </p:spPr>
        <p:txBody>
          <a:bodyPr wrap="square" rtlCol="0">
            <a:spAutoFit/>
          </a:bodyPr>
          <a:lstStyle/>
          <a:p>
            <a:r>
              <a:rPr lang="en-US" sz="2400" dirty="0"/>
              <a:t>… learn the weights by machine learning.</a:t>
            </a:r>
          </a:p>
          <a:p>
            <a:endParaRPr lang="en-US" sz="2400" baseline="-25000" dirty="0"/>
          </a:p>
          <a:p>
            <a:endParaRPr lang="en-IN" baseline="-25000" dirty="0"/>
          </a:p>
        </p:txBody>
      </p:sp>
    </p:spTree>
    <p:extLst>
      <p:ext uri="{BB962C8B-B14F-4D97-AF65-F5344CB8AC3E}">
        <p14:creationId xmlns:p14="http://schemas.microsoft.com/office/powerpoint/2010/main" val="23459577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Take an example from the toy data.</a:t>
            </a:r>
          </a:p>
          <a:p>
            <a:r>
              <a:rPr lang="en-US" dirty="0"/>
              <a:t>When f1 = 1, f2 = -2 the product f1 * f2 is -2 (is negative), so the class is 2.</a:t>
            </a:r>
          </a:p>
          <a:p>
            <a:r>
              <a:rPr lang="en-US" dirty="0"/>
              <a:t>Can you come up with suitable weights to do this either manually or using machine learning?</a:t>
            </a:r>
          </a:p>
          <a:p>
            <a:r>
              <a:rPr lang="en-US" dirty="0"/>
              <a:t>Let’s try machine learning.</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5312957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24407" y="223129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3780274" y="4565065"/>
            <a:ext cx="1861407" cy="646331"/>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526234" y="4007405"/>
            <a:ext cx="6312966" cy="892552"/>
          </a:xfrm>
          <a:prstGeom prst="rect">
            <a:avLst/>
          </a:prstGeom>
          <a:noFill/>
        </p:spPr>
        <p:txBody>
          <a:bodyPr wrap="square" rtlCol="0">
            <a:spAutoFit/>
          </a:bodyPr>
          <a:lstStyle/>
          <a:p>
            <a:r>
              <a:rPr lang="en-US" sz="2400" dirty="0"/>
              <a:t>… we want to learn the weights automatically.</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D0FA567A-8449-49F1-83B2-013FA442FC51}"/>
              </a:ext>
            </a:extLst>
          </p:cNvPr>
          <p:cNvSpPr txBox="1"/>
          <p:nvPr/>
        </p:nvSpPr>
        <p:spPr>
          <a:xfrm>
            <a:off x="2526234" y="1508572"/>
            <a:ext cx="6312966" cy="461665"/>
          </a:xfrm>
          <a:prstGeom prst="rect">
            <a:avLst/>
          </a:prstGeom>
          <a:noFill/>
        </p:spPr>
        <p:txBody>
          <a:bodyPr wrap="square" rtlCol="0">
            <a:spAutoFit/>
          </a:bodyPr>
          <a:lstStyle/>
          <a:p>
            <a:r>
              <a:rPr lang="en-US" sz="2400" dirty="0"/>
              <a:t>Using the training data …</a:t>
            </a:r>
            <a:endParaRPr lang="en-IN" baseline="-25000" dirty="0"/>
          </a:p>
        </p:txBody>
      </p:sp>
      <p:sp>
        <p:nvSpPr>
          <p:cNvPr id="13" name="TextBox 12">
            <a:extLst>
              <a:ext uri="{FF2B5EF4-FFF2-40B4-BE49-F238E27FC236}">
                <a16:creationId xmlns:a16="http://schemas.microsoft.com/office/drawing/2014/main" id="{E3F69BC2-B889-43DA-8029-9C2BF3B0B095}"/>
              </a:ext>
            </a:extLst>
          </p:cNvPr>
          <p:cNvSpPr txBox="1"/>
          <p:nvPr/>
        </p:nvSpPr>
        <p:spPr>
          <a:xfrm>
            <a:off x="2485198" y="5475743"/>
            <a:ext cx="6312966" cy="461665"/>
          </a:xfrm>
          <a:prstGeom prst="rect">
            <a:avLst/>
          </a:prstGeom>
          <a:noFill/>
        </p:spPr>
        <p:txBody>
          <a:bodyPr wrap="square" rtlCol="0">
            <a:spAutoFit/>
          </a:bodyPr>
          <a:lstStyle/>
          <a:p>
            <a:r>
              <a:rPr lang="en-US" sz="2400" dirty="0"/>
              <a:t>This is a classification task.  So, train a classifier!</a:t>
            </a:r>
          </a:p>
        </p:txBody>
      </p:sp>
    </p:spTree>
    <p:extLst>
      <p:ext uri="{BB962C8B-B14F-4D97-AF65-F5344CB8AC3E}">
        <p14:creationId xmlns:p14="http://schemas.microsoft.com/office/powerpoint/2010/main" val="24846417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Surprise!</a:t>
            </a:r>
          </a:p>
          <a:p>
            <a:r>
              <a:rPr lang="en-US" dirty="0"/>
              <a:t>Y</a:t>
            </a:r>
            <a:r>
              <a:rPr lang="en-IN" dirty="0" err="1"/>
              <a:t>ou</a:t>
            </a:r>
            <a:r>
              <a:rPr lang="en-IN" dirty="0"/>
              <a:t> will find that try as you might, you cannot train a classifier (with the single layer of neurons) that classifies this dataset correctly.</a:t>
            </a:r>
            <a:endParaRPr lang="en-US" dirty="0"/>
          </a:p>
          <a:p>
            <a:pPr lvl="1"/>
            <a:r>
              <a:rPr lang="en-US" dirty="0"/>
              <a:t>The classifier’s loss will not go down</a:t>
            </a:r>
          </a:p>
          <a:p>
            <a:pPr lvl="1"/>
            <a:r>
              <a:rPr lang="en-US" dirty="0"/>
              <a:t>When tested on the test dataset, the classification accuracy will hover around 50%</a:t>
            </a:r>
          </a:p>
          <a:p>
            <a:r>
              <a:rPr lang="en-US" dirty="0"/>
              <a:t>Why was it not possible to train the classifier?</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2260764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The idea is to introduce the students by doing to the awesome result that a single layer of neurons cannot compute the XOR function.</a:t>
            </a:r>
          </a:p>
          <a:p>
            <a:r>
              <a:rPr lang="en-US" dirty="0"/>
              <a:t>That data (for problem 3) is actually a variant of the XOR function.</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8746416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EBB85C0F-945B-47DB-86E1-A54C4E2C3693}"/>
              </a:ext>
            </a:extLst>
          </p:cNvPr>
          <p:cNvSpPr>
            <a:spLocks noGrp="1"/>
          </p:cNvSpPr>
          <p:nvPr>
            <p:ph idx="1"/>
          </p:nvPr>
        </p:nvSpPr>
        <p:spPr>
          <a:xfrm>
            <a:off x="1743466" y="1169432"/>
            <a:ext cx="7086600" cy="5410200"/>
          </a:xfrm>
        </p:spPr>
        <p:txBody>
          <a:bodyPr>
            <a:normAutofit/>
          </a:bodyPr>
          <a:lstStyle/>
          <a:p>
            <a:pPr>
              <a:buNone/>
            </a:pPr>
            <a:endParaRPr lang="en-US" dirty="0"/>
          </a:p>
          <a:p>
            <a:pPr>
              <a:buNone/>
            </a:pPr>
            <a:endParaRPr lang="en-US" dirty="0"/>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r>
              <a:rPr lang="en-US" sz="4000" b="1" baseline="-25000" dirty="0">
                <a:solidFill>
                  <a:srgbClr val="FF0000"/>
                </a:solidFill>
              </a:rPr>
              <a:t>c</a:t>
            </a:r>
            <a:r>
              <a:rPr lang="en-US" sz="4000" b="1" baseline="-25000" dirty="0"/>
              <a:t> = </a:t>
            </a:r>
            <a:r>
              <a:rPr lang="en-US" sz="4000" b="1" baseline="-25000" dirty="0" err="1"/>
              <a:t>W</a:t>
            </a:r>
            <a:r>
              <a:rPr lang="en-US" sz="4000" b="1" baseline="-25000" dirty="0" err="1">
                <a:solidFill>
                  <a:srgbClr val="00B050"/>
                </a:solidFill>
              </a:rPr>
              <a:t>f</a:t>
            </a:r>
            <a:r>
              <a:rPr lang="en-US" sz="4000" b="1" baseline="-25000" dirty="0"/>
              <a:t>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209800" y="1457980"/>
            <a:ext cx="6312966" cy="1261884"/>
          </a:xfrm>
          <a:prstGeom prst="rect">
            <a:avLst/>
          </a:prstGeom>
          <a:noFill/>
        </p:spPr>
        <p:txBody>
          <a:bodyPr wrap="square" rtlCol="0">
            <a:spAutoFit/>
          </a:bodyPr>
          <a:lstStyle/>
          <a:p>
            <a:r>
              <a:rPr lang="en-US" sz="2400" dirty="0"/>
              <a:t>The trouble is that we’re learning parameters </a:t>
            </a:r>
            <a:r>
              <a:rPr lang="en-US" sz="2400" b="1" dirty="0"/>
              <a:t>W</a:t>
            </a:r>
            <a:r>
              <a:rPr lang="en-US" sz="2400" dirty="0"/>
              <a:t> and </a:t>
            </a:r>
            <a:r>
              <a:rPr lang="en-US" sz="2400" b="1" dirty="0"/>
              <a:t>b</a:t>
            </a:r>
            <a:r>
              <a:rPr lang="en-US" sz="2400" dirty="0"/>
              <a:t> such that …</a:t>
            </a:r>
          </a:p>
          <a:p>
            <a:endParaRPr lang="en-US" sz="2400" baseline="-25000" dirty="0"/>
          </a:p>
          <a:p>
            <a:endParaRPr lang="en-IN" baseline="-25000" dirty="0"/>
          </a:p>
        </p:txBody>
      </p:sp>
      <p:cxnSp>
        <p:nvCxnSpPr>
          <p:cNvPr id="13" name="Straight Connector 12">
            <a:extLst>
              <a:ext uri="{FF2B5EF4-FFF2-40B4-BE49-F238E27FC236}">
                <a16:creationId xmlns:a16="http://schemas.microsoft.com/office/drawing/2014/main" id="{EB8701B5-FF0C-46E4-885A-044ABDC7A5B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E4DBE68B-FE68-4DD0-BBF6-526EB9AD4F1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FCE92D7F-1A0C-4B42-8A72-ED832F5BD817}"/>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6B7F9411-A977-41D9-A216-CCFEC5F33AFA}"/>
              </a:ext>
            </a:extLst>
          </p:cNvPr>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D7CD3A93-305F-4B41-A064-A09FF1EBEC6D}"/>
              </a:ext>
            </a:extLst>
          </p:cNvPr>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2EEA9FA6-6D4B-4BCE-AA87-FDF87E46B8F6}"/>
              </a:ext>
            </a:extLst>
          </p:cNvPr>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67CD9C9B-048E-4740-8C39-09FB0DCD290E}"/>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5D7D77D4-8170-48A0-BAA4-60FAD735F9D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id="{F45978A9-89C6-4E97-A0F6-8DD5565475B0}"/>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a:extLst>
              <a:ext uri="{FF2B5EF4-FFF2-40B4-BE49-F238E27FC236}">
                <a16:creationId xmlns:a16="http://schemas.microsoft.com/office/drawing/2014/main" id="{9BCB5F6C-6016-4B29-B78F-12A3ACB0ED8B}"/>
              </a:ext>
            </a:extLst>
          </p:cNvPr>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F3C1C928-227F-41B5-BBB9-EDAB110A4E5A}"/>
              </a:ext>
            </a:extLst>
          </p:cNvPr>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a:extLst>
              <a:ext uri="{FF2B5EF4-FFF2-40B4-BE49-F238E27FC236}">
                <a16:creationId xmlns:a16="http://schemas.microsoft.com/office/drawing/2014/main" id="{2D8213B3-A33C-40E4-950E-AF10A184ECB2}"/>
              </a:ext>
            </a:extLst>
          </p:cNvPr>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6" name="Straight Connector 25">
            <a:extLst>
              <a:ext uri="{FF2B5EF4-FFF2-40B4-BE49-F238E27FC236}">
                <a16:creationId xmlns:a16="http://schemas.microsoft.com/office/drawing/2014/main" id="{551AC225-B497-4FE3-BFB7-36062ACD8111}"/>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E6EF7ECF-438C-4F00-83DE-E79ADBB9E6ED}"/>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Straight Connector 27">
            <a:extLst>
              <a:ext uri="{FF2B5EF4-FFF2-40B4-BE49-F238E27FC236}">
                <a16:creationId xmlns:a16="http://schemas.microsoft.com/office/drawing/2014/main" id="{DFD5D473-EE0A-4724-A77B-69B5F186D604}"/>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9" name="Straight Connector 28">
            <a:extLst>
              <a:ext uri="{FF2B5EF4-FFF2-40B4-BE49-F238E27FC236}">
                <a16:creationId xmlns:a16="http://schemas.microsoft.com/office/drawing/2014/main" id="{1104889B-AF33-4715-97D1-B387A68CB497}"/>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Straight Connector 29">
            <a:extLst>
              <a:ext uri="{FF2B5EF4-FFF2-40B4-BE49-F238E27FC236}">
                <a16:creationId xmlns:a16="http://schemas.microsoft.com/office/drawing/2014/main" id="{90406122-0CD3-4A42-8965-7BEC36E8EB08}"/>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Straight Connector 31">
            <a:extLst>
              <a:ext uri="{FF2B5EF4-FFF2-40B4-BE49-F238E27FC236}">
                <a16:creationId xmlns:a16="http://schemas.microsoft.com/office/drawing/2014/main" id="{B61426A7-8293-48DD-B3EB-346462EDDBC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a:extLst>
              <a:ext uri="{FF2B5EF4-FFF2-40B4-BE49-F238E27FC236}">
                <a16:creationId xmlns:a16="http://schemas.microsoft.com/office/drawing/2014/main" id="{09E3D493-2BAB-42BF-879E-5C6A3FEE388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a:extLst>
              <a:ext uri="{FF2B5EF4-FFF2-40B4-BE49-F238E27FC236}">
                <a16:creationId xmlns:a16="http://schemas.microsoft.com/office/drawing/2014/main" id="{8511361D-4A62-4A55-ACA4-7125F03F8C60}"/>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Straight Connector 34">
            <a:extLst>
              <a:ext uri="{FF2B5EF4-FFF2-40B4-BE49-F238E27FC236}">
                <a16:creationId xmlns:a16="http://schemas.microsoft.com/office/drawing/2014/main" id="{D21A0B9E-BC88-4157-BD0B-23B27FC2C70F}"/>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Straight Connector 35">
            <a:extLst>
              <a:ext uri="{FF2B5EF4-FFF2-40B4-BE49-F238E27FC236}">
                <a16:creationId xmlns:a16="http://schemas.microsoft.com/office/drawing/2014/main" id="{024C9C92-B115-46B8-85DC-06B7C2A383C3}"/>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a:extLst>
              <a:ext uri="{FF2B5EF4-FFF2-40B4-BE49-F238E27FC236}">
                <a16:creationId xmlns:a16="http://schemas.microsoft.com/office/drawing/2014/main" id="{6D0D4BB9-DC2C-4C4F-A8A5-61BC37ED8EA1}"/>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8" name="Straight Connector 37">
            <a:extLst>
              <a:ext uri="{FF2B5EF4-FFF2-40B4-BE49-F238E27FC236}">
                <a16:creationId xmlns:a16="http://schemas.microsoft.com/office/drawing/2014/main" id="{6491E536-ABC0-488B-AA66-5F7BD1A286D6}"/>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39" name="TextBox 38">
            <a:extLst>
              <a:ext uri="{FF2B5EF4-FFF2-40B4-BE49-F238E27FC236}">
                <a16:creationId xmlns:a16="http://schemas.microsoft.com/office/drawing/2014/main" id="{7286E6CA-F856-4215-9B9E-9313F6A3A925}"/>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Tree>
    <p:extLst>
      <p:ext uri="{BB962C8B-B14F-4D97-AF65-F5344CB8AC3E}">
        <p14:creationId xmlns:p14="http://schemas.microsoft.com/office/powerpoint/2010/main" val="13765355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77500" lnSpcReduction="20000"/>
          </a:bodyPr>
          <a:lstStyle/>
          <a:p>
            <a:r>
              <a:rPr lang="en-US" dirty="0"/>
              <a:t>What are these equations called?</a:t>
            </a:r>
          </a:p>
          <a:p>
            <a:r>
              <a:rPr lang="en-US" dirty="0"/>
              <a:t>Linear equations!</a:t>
            </a:r>
          </a:p>
          <a:p>
            <a:r>
              <a:rPr lang="en-US" dirty="0"/>
              <a:t>Why is that a problem?</a:t>
            </a:r>
          </a:p>
          <a:p>
            <a:r>
              <a:rPr lang="en-US" dirty="0"/>
              <a:t>The classifier draws a “decision boundary” – a divider between classes – that is a line.</a:t>
            </a:r>
          </a:p>
          <a:p>
            <a:r>
              <a:rPr lang="en-US" dirty="0"/>
              <a:t>So the classifier can only learn to separate classes using a straight line.</a:t>
            </a:r>
          </a:p>
          <a:p>
            <a:r>
              <a:rPr lang="en-US" dirty="0"/>
              <a:t>Something like this (show next slide).</a:t>
            </a:r>
          </a:p>
          <a:p>
            <a:r>
              <a:rPr lang="en-US" dirty="0"/>
              <a:t>The blue points represent one class and the green points another class.</a:t>
            </a:r>
          </a:p>
          <a:p>
            <a:r>
              <a:rPr lang="en-US" dirty="0"/>
              <a:t>This is how the data points for problems 1 and 2 look.  </a:t>
            </a:r>
          </a:p>
          <a:p>
            <a:r>
              <a:rPr lang="en-US" dirty="0"/>
              <a:t>Can you draw a straight line through them?</a:t>
            </a:r>
          </a:p>
          <a:p>
            <a:r>
              <a:rPr lang="en-US" dirty="0"/>
              <a:t>Yes, the green and blue points can be separated by one straight line.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1209741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p:nvPr/>
        </p:nvCxnSpPr>
        <p:spPr>
          <a:xfrm flipV="1">
            <a:off x="1428728" y="1219200"/>
            <a:ext cx="5962672" cy="435294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Linear Decision Boundary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1846980" cy="584775"/>
          </a:xfrm>
          <a:prstGeom prst="rect">
            <a:avLst/>
          </a:prstGeom>
          <a:noFill/>
        </p:spPr>
        <p:txBody>
          <a:bodyPr wrap="none" rtlCol="0">
            <a:spAutoFit/>
          </a:bodyPr>
          <a:lstStyle/>
          <a:p>
            <a:r>
              <a:rPr lang="en-US" sz="3200" dirty="0">
                <a:solidFill>
                  <a:srgbClr val="FF0000"/>
                </a:solidFill>
              </a:rPr>
              <a:t>c</a:t>
            </a:r>
            <a:r>
              <a:rPr lang="en-US" sz="3200" dirty="0"/>
              <a:t> = </a:t>
            </a:r>
            <a:r>
              <a:rPr lang="en-US" sz="3200" dirty="0" err="1"/>
              <a:t>W</a:t>
            </a:r>
            <a:r>
              <a:rPr lang="en-US" sz="3200" dirty="0" err="1">
                <a:solidFill>
                  <a:srgbClr val="00B050"/>
                </a:solidFill>
              </a:rPr>
              <a:t>f</a:t>
            </a:r>
            <a:r>
              <a:rPr lang="en-US" sz="3200" dirty="0"/>
              <a:t> + b</a:t>
            </a:r>
          </a:p>
        </p:txBody>
      </p:sp>
      <p:cxnSp>
        <p:nvCxnSpPr>
          <p:cNvPr id="3" name="Straight Arrow Connector 2">
            <a:extLst>
              <a:ext uri="{FF2B5EF4-FFF2-40B4-BE49-F238E27FC236}">
                <a16:creationId xmlns:a16="http://schemas.microsoft.com/office/drawing/2014/main" id="{C2E53E19-5B1F-4F6F-B311-1CD1B8C75450}"/>
              </a:ext>
            </a:extLst>
          </p:cNvPr>
          <p:cNvCxnSpPr>
            <a:cxnSpLocks/>
          </p:cNvCxnSpPr>
          <p:nvPr/>
        </p:nvCxnSpPr>
        <p:spPr>
          <a:xfrm flipH="1" flipV="1">
            <a:off x="6705600" y="1752600"/>
            <a:ext cx="819127" cy="9001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EDA90739-AB15-4148-93BC-F5338CDDFD6D}"/>
              </a:ext>
            </a:extLst>
          </p:cNvPr>
          <p:cNvSpPr txBox="1"/>
          <p:nvPr/>
        </p:nvSpPr>
        <p:spPr>
          <a:xfrm>
            <a:off x="6705600" y="2714620"/>
            <a:ext cx="2286001" cy="1200329"/>
          </a:xfrm>
          <a:prstGeom prst="rect">
            <a:avLst/>
          </a:prstGeom>
          <a:noFill/>
        </p:spPr>
        <p:txBody>
          <a:bodyPr wrap="square" rtlCol="0">
            <a:spAutoFit/>
          </a:bodyPr>
          <a:lstStyle/>
          <a:p>
            <a:r>
              <a:rPr lang="en-US" dirty="0"/>
              <a:t>The line between the classes is often called the “decision boundary”</a:t>
            </a:r>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What about problem 3?</a:t>
            </a:r>
          </a:p>
          <a:p>
            <a:r>
              <a:rPr lang="en-US" dirty="0"/>
              <a:t>This is how the data we trained the classifier with for problem 3 looks if you plot it on a graph.</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8620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23428</TotalTime>
  <Words>18438</Words>
  <Application>Microsoft Office PowerPoint</Application>
  <PresentationFormat>On-screen Show (4:3)</PresentationFormat>
  <Paragraphs>4960</Paragraphs>
  <Slides>275</Slides>
  <Notes>148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275</vt:i4>
      </vt:variant>
    </vt:vector>
  </HeadingPairs>
  <TitlesOfParts>
    <vt:vector size="27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Amruth</dc:creator>
  <cp:lastModifiedBy>Linda Carlos</cp:lastModifiedBy>
  <cp:revision>4731</cp:revision>
  <dcterms:created xsi:type="dcterms:W3CDTF">2010-06-04T19:50:05Z</dcterms:created>
  <dcterms:modified xsi:type="dcterms:W3CDTF">2018-02-13T03:12:42Z</dcterms:modified>
</cp:coreProperties>
</file>