
<file path=[Content_Types].xml><?xml version="1.0" encoding="utf-8"?>
<Types xmlns="http://schemas.openxmlformats.org/package/2006/content-types">
  <Override PartName="/ppt/slides/slide47.xml" ContentType="application/vnd.openxmlformats-officedocument.presentationml.slide+xml"/>
  <Override PartName="/ppt/slides/slide58.xml" ContentType="application/vnd.openxmlformats-officedocument.presentationml.slide+xml"/>
  <Override PartName="/ppt/slides/slide94.xml" ContentType="application/vnd.openxmlformats-officedocument.presentationml.slide+xml"/>
  <Override PartName="/ppt/slides/slide142.xml" ContentType="application/vnd.openxmlformats-officedocument.presentationml.slide+xml"/>
  <Override PartName="/ppt/slides/slide229.xml" ContentType="application/vnd.openxmlformats-officedocument.presentationml.slide+xml"/>
  <Override PartName="/ppt/notesSlides/notesSlide2.xml" ContentType="application/vnd.openxmlformats-officedocument.presentationml.notesSlide+xml"/>
  <Override PartName="/ppt/notesSlides/notesSlide105.xml" ContentType="application/vnd.openxmlformats-officedocument.presentationml.notesSlide+xml"/>
  <Override PartName="/ppt/slides/slide36.xml" ContentType="application/vnd.openxmlformats-officedocument.presentationml.slide+xml"/>
  <Override PartName="/ppt/slides/slide83.xml" ContentType="application/vnd.openxmlformats-officedocument.presentationml.slide+xml"/>
  <Override PartName="/ppt/slides/slide120.xml" ContentType="application/vnd.openxmlformats-officedocument.presentationml.slide+xml"/>
  <Override PartName="/ppt/slides/slide131.xml" ContentType="application/vnd.openxmlformats-officedocument.presentationml.slide+xml"/>
  <Override PartName="/ppt/slides/slide218.xml" ContentType="application/vnd.openxmlformats-officedocument.presentationml.slide+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notesSlides/notesSlide85.xml" ContentType="application/vnd.openxmlformats-officedocument.presentationml.notesSlide+xml"/>
  <Override PartName="/ppt/notesSlides/notesSlide96.xml" ContentType="application/vnd.openxmlformats-officedocument.presentationml.notesSlide+xml"/>
  <Override PartName="/ppt/slides/slide25.xml" ContentType="application/vnd.openxmlformats-officedocument.presentationml.slide+xml"/>
  <Override PartName="/ppt/slides/slide72.xml" ContentType="application/vnd.openxmlformats-officedocument.presentationml.slide+xml"/>
  <Override PartName="/ppt/slides/slide207.xml" ContentType="application/vnd.openxmlformats-officedocument.presentationml.slid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74.xml" ContentType="application/vnd.openxmlformats-officedocument.presentationml.notesSlide+xml"/>
  <Default Extension="xml" ContentType="application/xml"/>
  <Override PartName="/ppt/slides/slide14.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2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63.xml" ContentType="application/vnd.openxmlformats-officedocument.presentationml.notesSlide+xml"/>
  <Override PartName="/ppt/slides/slide169.xml" ContentType="application/vnd.openxmlformats-officedocument.presentationml.slide+xml"/>
  <Override PartName="/ppt/slides/slide221.xml" ContentType="application/vnd.openxmlformats-officedocument.presentationml.slide+xml"/>
  <Override PartName="/ppt/tableStyles.xml" ContentType="application/vnd.openxmlformats-officedocument.presentationml.tableStyles+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slides/slide147.xml" ContentType="application/vnd.openxmlformats-officedocument.presentationml.slide+xml"/>
  <Override PartName="/ppt/slides/slide158.xml" ContentType="application/vnd.openxmlformats-officedocument.presentationml.slide+xml"/>
  <Override PartName="/ppt/slides/slide194.xml" ContentType="application/vnd.openxmlformats-officedocument.presentationml.slide+xml"/>
  <Override PartName="/ppt/slides/slide210.xml" ContentType="application/vnd.openxmlformats-officedocument.presentationml.slide+xml"/>
  <Override PartName="/ppt/notesSlides/notesSlide30.xml" ContentType="application/vnd.openxmlformats-officedocument.presentationml.notesSlide+xml"/>
  <Override PartName="/ppt/slides/slide99.xml" ContentType="application/vnd.openxmlformats-officedocument.presentationml.slide+xml"/>
  <Override PartName="/ppt/slides/slide136.xml" ContentType="application/vnd.openxmlformats-officedocument.presentationml.slide+xml"/>
  <Override PartName="/ppt/slides/slide183.xml" ContentType="application/vnd.openxmlformats-officedocument.presentationml.slide+xml"/>
  <Override PartName="/ppt/notesSlides/notesSlide7.xml" ContentType="application/vnd.openxmlformats-officedocument.presentationml.notesSlide+xml"/>
  <Override PartName="/ppt/slides/slide77.xml" ContentType="application/vnd.openxmlformats-officedocument.presentationml.slide+xml"/>
  <Override PartName="/ppt/slides/slide88.xml" ContentType="application/vnd.openxmlformats-officedocument.presentationml.slide+xml"/>
  <Override PartName="/ppt/slides/slide125.xml" ContentType="application/vnd.openxmlformats-officedocument.presentationml.slide+xml"/>
  <Override PartName="/ppt/slides/slide172.xml" ContentType="application/vnd.openxmlformats-officedocument.presentationml.slide+xml"/>
  <Override PartName="/ppt/slides/slide5.xml" ContentType="application/vnd.openxmlformats-officedocument.presentationml.slide+xml"/>
  <Override PartName="/ppt/slides/slide19.xml" ContentType="application/vnd.openxmlformats-officedocument.presentationml.slide+xml"/>
  <Override PartName="/ppt/slides/slide66.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Override PartName="/ppt/slides/slide150.xml" ContentType="application/vnd.openxmlformats-officedocument.presentationml.slide+xml"/>
  <Override PartName="/ppt/slides/slide161.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68.xml" ContentType="application/vnd.openxmlformats-officedocument.presentationml.notesSlide+xml"/>
  <Override PartName="/ppt/notesSlides/notesSlide79.xml" ContentType="application/vnd.openxmlformats-officedocument.presentationml.notesSlide+xml"/>
  <Override PartName="/ppt/slides/slide55.xml" ContentType="application/vnd.openxmlformats-officedocument.presentationml.slide+xml"/>
  <Override PartName="/ppt/slides/slide237.xml" ContentType="application/vnd.openxmlformats-officedocument.presentationml.slide+xml"/>
  <Override PartName="/ppt/theme/theme2.xml" ContentType="application/vnd.openxmlformats-officedocument.theme+xml"/>
  <Override PartName="/ppt/notesSlides/notesSlide57.xml" ContentType="application/vnd.openxmlformats-officedocument.presentationml.notesSlide+xml"/>
  <Override PartName="/ppt/notesSlides/notesSlide102.xml" ContentType="application/vnd.openxmlformats-officedocument.presentationml.notesSlide+xml"/>
  <Override PartName="/ppt/slides/slide33.xml" ContentType="application/vnd.openxmlformats-officedocument.presentationml.slide+xml"/>
  <Override PartName="/ppt/slides/slide44.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slides/slide215.xml" ContentType="application/vnd.openxmlformats-officedocument.presentationml.slide+xml"/>
  <Override PartName="/ppt/slides/slide226.xml" ContentType="application/vnd.openxmlformats-officedocument.presentationml.slide+xml"/>
  <Override PartName="/ppt/notesSlides/notesSlide46.xml" ContentType="application/vnd.openxmlformats-officedocument.presentationml.notesSlide+xml"/>
  <Override PartName="/ppt/notesSlides/notesSlide93.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slides/slide199.xml" ContentType="application/vnd.openxmlformats-officedocument.presentationml.slide+xml"/>
  <Override PartName="/ppt/slides/slide204.xml" ContentType="application/vnd.openxmlformats-officedocument.presentationml.slide+xml"/>
  <Override PartName="/ppt/notesSlides/notesSlide24.xml" ContentType="application/vnd.openxmlformats-officedocument.presentationml.notesSlide+xml"/>
  <Override PartName="/ppt/notesSlides/notesSlide35.xml" ContentType="application/vnd.openxmlformats-officedocument.presentationml.notesSlide+xml"/>
  <Override PartName="/ppt/notesSlides/notesSlide71.xml" ContentType="application/vnd.openxmlformats-officedocument.presentationml.notesSlide+xml"/>
  <Override PartName="/ppt/notesSlides/notesSlide82.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188.xml" ContentType="application/vnd.openxmlformats-officedocument.presentationml.slide+xml"/>
  <Override PartName="/ppt/notesSlides/notesSlide13.xml" ContentType="application/vnd.openxmlformats-officedocument.presentationml.notesSlide+xml"/>
  <Override PartName="/ppt/notesSlides/notesSlide60.xml" ContentType="application/vnd.openxmlformats-officedocument.presentationml.notesSlide+xml"/>
  <Override PartName="/ppt/slides/slide119.xml" ContentType="application/vnd.openxmlformats-officedocument.presentationml.slide+xml"/>
  <Override PartName="/ppt/slides/slide166.xml" ContentType="application/vnd.openxmlformats-officedocument.presentationml.slide+xml"/>
  <Override PartName="/ppt/slides/slide177.xml" ContentType="application/vnd.openxmlformats-officedocument.presentationml.slide+xml"/>
  <Override PartName="/ppt/slideLayouts/slideLayout10.xml" ContentType="application/vnd.openxmlformats-officedocument.presentationml.slideLayout+xml"/>
  <Override PartName="/ppt/slides/slide108.xml" ContentType="application/vnd.openxmlformats-officedocument.presentationml.slide+xml"/>
  <Override PartName="/ppt/slides/slide155.xml" ContentType="application/vnd.openxmlformats-officedocument.presentationml.slide+xml"/>
  <Override PartName="/ppt/slides/slide49.xml" ContentType="application/vnd.openxmlformats-officedocument.presentationml.slide+xml"/>
  <Override PartName="/ppt/slides/slide96.xml" ContentType="application/vnd.openxmlformats-officedocument.presentationml.slide+xml"/>
  <Override PartName="/ppt/slides/slide144.xml" ContentType="application/vnd.openxmlformats-officedocument.presentationml.slide+xml"/>
  <Override PartName="/ppt/slides/slide191.xml" ContentType="application/vnd.openxmlformats-officedocument.presentationml.slide+xml"/>
  <Override PartName="/ppt/notesSlides/notesSlide4.xml" ContentType="application/vnd.openxmlformats-officedocument.presentationml.notesSlide+xml"/>
  <Override PartName="/ppt/notesSlides/notesSlide107.xml" ContentType="application/vnd.openxmlformats-officedocument.presentationml.notesSlide+xml"/>
  <Override PartName="/ppt/slides/slide38.xml" ContentType="application/vnd.openxmlformats-officedocument.presentationml.slide+xml"/>
  <Override PartName="/ppt/slides/slide85.xml" ContentType="application/vnd.openxmlformats-officedocument.presentationml.slide+xml"/>
  <Override PartName="/ppt/slides/slide122.xml" ContentType="application/vnd.openxmlformats-officedocument.presentationml.slide+xml"/>
  <Override PartName="/ppt/slides/slide133.xml" ContentType="application/vnd.openxmlformats-officedocument.presentationml.slide+xml"/>
  <Override PartName="/ppt/slides/slide180.xml" ContentType="application/vnd.openxmlformats-officedocument.presentationml.slide+xml"/>
  <Override PartName="/ppt/notesSlides/notesSlide87.xml" ContentType="application/vnd.openxmlformats-officedocument.presentationml.notesSlide+xml"/>
  <Override PartName="/ppt/notesSlides/notesSlide98.xml" ContentType="application/vnd.openxmlformats-officedocument.presentationml.notesSlide+xml"/>
  <Default Extension="svg" ContentType="image/svg+xml"/>
  <Override PartName="/ppt/slides/slide27.xml" ContentType="application/vnd.openxmlformats-officedocument.presentationml.slide+xml"/>
  <Override PartName="/ppt/slides/slide74.xml" ContentType="application/vnd.openxmlformats-officedocument.presentationml.slide+xml"/>
  <Override PartName="/ppt/slides/slide111.xml" ContentType="application/vnd.openxmlformats-officedocument.presentationml.slide+xml"/>
  <Override PartName="/ppt/slides/slide209.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notesSlides/notesSlide76.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100.xml" ContentType="application/vnd.openxmlformats-officedocument.presentationml.slide+xml"/>
  <Override PartName="/ppt/slides/slide234.xml" ContentType="application/vnd.openxmlformats-officedocument.presentationml.slide+xml"/>
  <Override PartName="/ppt/notesSlides/notesSlide18.xml" ContentType="application/vnd.openxmlformats-officedocument.presentationml.notesSlide+xml"/>
  <Override PartName="/ppt/notesSlides/notesSlide65.xml" ContentType="application/vnd.openxmlformats-officedocument.presentationml.notesSlide+xml"/>
  <Override PartName="/ppt/notesSlides/notesSlide110.xml" ContentType="application/vnd.openxmlformats-officedocument.presentationml.notesSlide+xml"/>
  <Override PartName="/ppt/slides/slide41.xml" ContentType="application/vnd.openxmlformats-officedocument.presentationml.slide+xml"/>
  <Override PartName="/ppt/slides/slide223.xml" ContentType="application/vnd.openxmlformats-officedocument.presentationml.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notesSlides/notesSlide90.xml" ContentType="application/vnd.openxmlformats-officedocument.presentationml.notesSlide+xml"/>
  <Override PartName="/ppt/slides/slide30.xml" ContentType="application/vnd.openxmlformats-officedocument.presentationml.slide+xml"/>
  <Override PartName="/ppt/slides/slide149.xml" ContentType="application/vnd.openxmlformats-officedocument.presentationml.slide+xml"/>
  <Override PartName="/ppt/slides/slide196.xml" ContentType="application/vnd.openxmlformats-officedocument.presentationml.slide+xml"/>
  <Override PartName="/ppt/slides/slide212.xml" ContentType="application/vnd.openxmlformats-officedocument.presentationml.slide+xml"/>
  <Override PartName="/ppt/notesSlides/notesSlide32.xml" ContentType="application/vnd.openxmlformats-officedocument.presentationml.notesSlide+xml"/>
  <Override PartName="/ppt/slides/slide138.xml" ContentType="application/vnd.openxmlformats-officedocument.presentationml.slide+xml"/>
  <Override PartName="/ppt/slides/slide185.xml" ContentType="application/vnd.openxmlformats-officedocument.presentationml.slide+xml"/>
  <Override PartName="/ppt/slides/slide201.xml" ContentType="application/vnd.openxmlformats-officedocument.presentationml.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slides/slide79.xml" ContentType="application/vnd.openxmlformats-officedocument.presentationml.slide+xml"/>
  <Override PartName="/ppt/slides/slide127.xml" ContentType="application/vnd.openxmlformats-officedocument.presentationml.slide+xml"/>
  <Override PartName="/ppt/slides/slide174.xml" ContentType="application/vnd.openxmlformats-officedocument.presentationml.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s/slide116.xml" ContentType="application/vnd.openxmlformats-officedocument.presentationml.slide+xml"/>
  <Override PartName="/ppt/slides/slide163.xml" ContentType="application/vnd.openxmlformats-officedocument.presentationml.slide+xml"/>
  <Override PartName="/ppt/slideLayouts/slideLayout9.xml" ContentType="application/vnd.openxmlformats-officedocument.presentationml.slideLayout+xml"/>
  <Override PartName="/ppt/slides/slide57.xml" ContentType="application/vnd.openxmlformats-officedocument.presentationml.slide+xml"/>
  <Override PartName="/ppt/slides/slide105.xml" ContentType="application/vnd.openxmlformats-officedocument.presentationml.slide+xml"/>
  <Override PartName="/ppt/slides/slide141.xml" ContentType="application/vnd.openxmlformats-officedocument.presentationml.slide+xml"/>
  <Override PartName="/ppt/slides/slide152.xml" ContentType="application/vnd.openxmlformats-officedocument.presentationml.slide+xml"/>
  <Override PartName="/ppt/notesSlides/notesSlide1.xml" ContentType="application/vnd.openxmlformats-officedocument.presentationml.notesSlide+xml"/>
  <Override PartName="/ppt/notesSlides/notesSlide59.xml" ContentType="application/vnd.openxmlformats-officedocument.presentationml.notesSlide+xml"/>
  <Override PartName="/ppt/notesSlides/notesSlide104.xml" ContentType="application/vnd.openxmlformats-officedocument.presentationml.notesSlide+xml"/>
  <Override PartName="/ppt/slides/slide46.xml" ContentType="application/vnd.openxmlformats-officedocument.presentationml.slide+xml"/>
  <Override PartName="/ppt/slides/slide93.xml" ContentType="application/vnd.openxmlformats-officedocument.presentationml.slide+xml"/>
  <Override PartName="/ppt/slides/slide130.xml" ContentType="application/vnd.openxmlformats-officedocument.presentationml.slide+xml"/>
  <Override PartName="/ppt/slides/slide217.xml" ContentType="application/vnd.openxmlformats-officedocument.presentationml.slide+xml"/>
  <Override PartName="/ppt/slides/slide228.xml" ContentType="application/vnd.openxmlformats-officedocument.presentationml.slide+xml"/>
  <Override PartName="/ppt/notesSlides/notesSlide48.xml" ContentType="application/vnd.openxmlformats-officedocument.presentationml.notesSlide+xml"/>
  <Override PartName="/ppt/notesSlides/notesSlide95.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Override PartName="/ppt/slides/slide206.xml" ContentType="application/vnd.openxmlformats-officedocument.presentationml.slide+xml"/>
  <Override PartName="/ppt/notesSlides/notesSlide37.xml" ContentType="application/vnd.openxmlformats-officedocument.presentationml.notesSlide+xml"/>
  <Override PartName="/ppt/notesSlides/notesSlide84.xml" ContentType="application/vnd.openxmlformats-officedocument.presentationml.notesSlide+xml"/>
  <Override PartName="/ppt/slides/slide13.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notesSlides/notesSlide62.xml" ContentType="application/vnd.openxmlformats-officedocument.presentationml.notesSlide+xml"/>
  <Override PartName="/ppt/notesSlides/notesSlide73.xml" ContentType="application/vnd.openxmlformats-officedocument.presentationml.notesSlide+xml"/>
  <Override PartName="/ppt/slides/slide168.xml" ContentType="application/vnd.openxmlformats-officedocument.presentationml.slide+xml"/>
  <Override PartName="/ppt/slides/slide179.xml" ContentType="application/vnd.openxmlformats-officedocument.presentationml.slide+xml"/>
  <Override PartName="/ppt/slides/slide231.xml" ContentType="application/vnd.openxmlformats-officedocument.presentationml.slide+xml"/>
  <Override PartName="/ppt/notesSlides/notesSlide51.xml" ContentType="application/vnd.openxmlformats-officedocument.presentationml.notesSlide+xml"/>
  <Override PartName="/ppt/slides/slide157.xml" ContentType="application/vnd.openxmlformats-officedocument.presentationml.slide+xml"/>
  <Override PartName="/ppt/slides/slide220.xml" ContentType="application/vnd.openxmlformats-officedocument.presentationml.slide+xml"/>
  <Override PartName="/ppt/notesSlides/notesSlide40.xml" ContentType="application/vnd.openxmlformats-officedocument.presentationml.notesSlide+xml"/>
  <Override PartName="/ppt/slides/slide98.xml" ContentType="application/vnd.openxmlformats-officedocument.presentationml.slide+xml"/>
  <Override PartName="/ppt/slides/slide146.xml" ContentType="application/vnd.openxmlformats-officedocument.presentationml.slide+xml"/>
  <Override PartName="/ppt/slides/slide193.xml" ContentType="application/vnd.openxmlformats-officedocument.presentationml.slide+xml"/>
  <Override PartName="/ppt/notesSlides/notesSlide6.xml" ContentType="application/vnd.openxmlformats-officedocument.presentationml.notesSlide+xml"/>
  <Override PartName="/ppt/notesSlides/notesSlide109.xml" ContentType="application/vnd.openxmlformats-officedocument.presentationml.notesSlide+xml"/>
  <Override PartName="/ppt/slides/slide8.xml" ContentType="application/vnd.openxmlformats-officedocument.presentationml.slide+xml"/>
  <Override PartName="/ppt/slides/slide69.xml" ContentType="application/vnd.openxmlformats-officedocument.presentationml.slide+xml"/>
  <Override PartName="/ppt/slides/slide87.xml" ContentType="application/vnd.openxmlformats-officedocument.presentationml.slide+xml"/>
  <Override PartName="/ppt/slides/slide106.xml" ContentType="application/vnd.openxmlformats-officedocument.presentationml.slide+xml"/>
  <Override PartName="/ppt/slides/slide124.xml" ContentType="application/vnd.openxmlformats-officedocument.presentationml.slide+xml"/>
  <Override PartName="/ppt/slides/slide135.xml" ContentType="application/vnd.openxmlformats-officedocument.presentationml.slide+xml"/>
  <Override PartName="/ppt/slides/slide153.xml" ContentType="application/vnd.openxmlformats-officedocument.presentationml.slide+xml"/>
  <Override PartName="/ppt/slides/slide171.xml" ContentType="application/vnd.openxmlformats-officedocument.presentationml.slide+xml"/>
  <Override PartName="/ppt/slides/slide182.xml" ContentType="application/vnd.openxmlformats-officedocument.presentationml.slide+xml"/>
  <Override PartName="/ppt/notesSlides/notesSlide89.xml" ContentType="application/vnd.openxmlformats-officedocument.presentationml.notesSlide+xml"/>
  <Override PartName="/ppt/slides/slide29.xml" ContentType="application/vnd.openxmlformats-officedocument.presentationml.slide+xml"/>
  <Override PartName="/ppt/slides/slide76.xml" ContentType="application/vnd.openxmlformats-officedocument.presentationml.slide+xml"/>
  <Override PartName="/ppt/slides/slide113.xml" ContentType="application/vnd.openxmlformats-officedocument.presentationml.slide+xml"/>
  <Override PartName="/ppt/slides/slide160.xml" ContentType="application/vnd.openxmlformats-officedocument.presentationml.slide+xml"/>
  <Override PartName="/ppt/notesSlides/notesSlide78.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102.xml" ContentType="application/vnd.openxmlformats-officedocument.presentationml.slide+xml"/>
  <Override PartName="/ppt/slides/slide236.xml" ContentType="application/vnd.openxmlformats-officedocument.presentationml.slide+xml"/>
  <Override PartName="/ppt/slideLayouts/slideLayout6.xml" ContentType="application/vnd.openxmlformats-officedocument.presentationml.slideLayout+xml"/>
  <Override PartName="/ppt/notesSlides/notesSlide67.xml" ContentType="application/vnd.openxmlformats-officedocument.presentationml.notesSlide+xml"/>
  <Override PartName="/ppt/slides/slide43.xml" ContentType="application/vnd.openxmlformats-officedocument.presentationml.slide+xml"/>
  <Override PartName="/ppt/slides/slide90.xml" ContentType="application/vnd.openxmlformats-officedocument.presentationml.slide+xml"/>
  <Override PartName="/ppt/slides/slide225.xml" ContentType="application/vnd.openxmlformats-officedocument.presentationml.slide+xml"/>
  <Override PartName="/ppt/theme/theme1.xml" ContentType="application/vnd.openxmlformats-officedocument.theme+xml"/>
  <Override PartName="/ppt/notesSlides/notesSlide45.xml" ContentType="application/vnd.openxmlformats-officedocument.presentationml.notesSlide+xml"/>
  <Override PartName="/ppt/notesSlides/notesSlide56.xml" ContentType="application/vnd.openxmlformats-officedocument.presentationml.notesSlide+xml"/>
  <Override PartName="/ppt/notesSlides/notesSlide92.xml" ContentType="application/vnd.openxmlformats-officedocument.presentationml.notesSlide+xml"/>
  <Override PartName="/ppt/notesSlides/notesSlide101.xml" ContentType="application/vnd.openxmlformats-officedocument.presentationml.notesSlide+xml"/>
  <Override PartName="/ppt/slides/slide32.xml" ContentType="application/vnd.openxmlformats-officedocument.presentationml.slide+xml"/>
  <Override PartName="/ppt/slides/slide214.xml" ContentType="application/vnd.openxmlformats-officedocument.presentationml.slide+xml"/>
  <Override PartName="/ppt/notesSlides/notesSlide34.xml" ContentType="application/vnd.openxmlformats-officedocument.presentationml.notesSlide+xml"/>
  <Override PartName="/ppt/notesSlides/notesSlide81.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slides/slide187.xml" ContentType="application/vnd.openxmlformats-officedocument.presentationml.slide+xml"/>
  <Override PartName="/ppt/slides/slide198.xml" ContentType="application/vnd.openxmlformats-officedocument.presentationml.slide+xml"/>
  <Override PartName="/ppt/slides/slide203.xml" ContentType="application/vnd.openxmlformats-officedocument.presentationml.slide+xml"/>
  <Override PartName="/ppt/notesSlides/notesSlide23.xml" ContentType="application/vnd.openxmlformats-officedocument.presentationml.notesSlide+xml"/>
  <Override PartName="/ppt/notesSlides/notesSlide70.xml" ContentType="application/vnd.openxmlformats-officedocument.presentationml.notesSlide+xml"/>
  <Override PartName="/ppt/slides/slide129.xml" ContentType="application/vnd.openxmlformats-officedocument.presentationml.slide+xml"/>
  <Override PartName="/ppt/slides/slide176.xml" ContentType="application/vnd.openxmlformats-officedocument.presentationml.slide+xml"/>
  <Override PartName="/ppt/notesSlides/notesSlide12.xml" ContentType="application/vnd.openxmlformats-officedocument.presentationml.notesSlide+xml"/>
  <Override PartName="/ppt/slides/slide118.xml" ContentType="application/vnd.openxmlformats-officedocument.presentationml.slide+xml"/>
  <Override PartName="/ppt/slides/slide165.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107.xml" ContentType="application/vnd.openxmlformats-officedocument.presentationml.slide+xml"/>
  <Override PartName="/ppt/slides/slide143.xml" ContentType="application/vnd.openxmlformats-officedocument.presentationml.slide+xml"/>
  <Override PartName="/ppt/slides/slide154.xml" ContentType="application/vnd.openxmlformats-officedocument.presentationml.slide+xml"/>
  <Override PartName="/ppt/slides/slide190.xml" ContentType="application/vnd.openxmlformats-officedocument.presentationml.slide+xml"/>
  <Override PartName="/ppt/viewProps.xml" ContentType="application/vnd.openxmlformats-officedocument.presentationml.viewProps+xml"/>
  <Override PartName="/ppt/notesSlides/notesSlide106.xml" ContentType="application/vnd.openxmlformats-officedocument.presentationml.notesSlide+xml"/>
  <Override PartName="/ppt/slides/slide48.xml" ContentType="application/vnd.openxmlformats-officedocument.presentationml.slide+xml"/>
  <Override PartName="/ppt/slides/slide95.xml" ContentType="application/vnd.openxmlformats-officedocument.presentationml.slide+xml"/>
  <Override PartName="/ppt/slides/slide132.xml" ContentType="application/vnd.openxmlformats-officedocument.presentationml.slide+xml"/>
  <Override PartName="/ppt/notesSlides/notesSlide3.xml" ContentType="application/vnd.openxmlformats-officedocument.presentationml.notesSlide+xml"/>
  <Override PartName="/ppt/notesSlides/notesSlide97.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121.xml" ContentType="application/vnd.openxmlformats-officedocument.presentationml.slide+xml"/>
  <Override PartName="/ppt/slides/slide208.xml" ContentType="application/vnd.openxmlformats-officedocument.presentationml.slide+xml"/>
  <Override PartName="/ppt/slides/slide219.xml" ContentType="application/vnd.openxmlformats-officedocument.presentationml.slide+xml"/>
  <Override PartName="/ppt/presProps.xml" ContentType="application/vnd.openxmlformats-officedocument.presentationml.presProps+xml"/>
  <Override PartName="/ppt/notesSlides/notesSlide39.xml" ContentType="application/vnd.openxmlformats-officedocument.presentationml.notesSlide+xml"/>
  <Override PartName="/ppt/notesSlides/notesSlide86.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62.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64.xml" ContentType="application/vnd.openxmlformats-officedocument.presentationml.notesSlide+xml"/>
  <Override PartName="/ppt/notesSlides/notesSlide75.xml" ContentType="application/vnd.openxmlformats-officedocument.presentationml.notesSlide+xml"/>
  <Override PartName="/ppt/slides/slide51.xml" ContentType="application/vnd.openxmlformats-officedocument.presentationml.slide+xml"/>
  <Override PartName="/ppt/slides/slide233.xml" ContentType="application/vnd.openxmlformats-officedocument.presentationml.slide+xml"/>
  <Override PartName="/ppt/notesSlides/notesSlide53.xml" ContentType="application/vnd.openxmlformats-officedocument.presentationml.notesSlide+xml"/>
  <Override PartName="/ppt/slides/slide40.xml" ContentType="application/vnd.openxmlformats-officedocument.presentationml.slide+xml"/>
  <Override PartName="/ppt/slides/slide159.xml" ContentType="application/vnd.openxmlformats-officedocument.presentationml.slide+xml"/>
  <Override PartName="/ppt/slides/slide211.xml" ContentType="application/vnd.openxmlformats-officedocument.presentationml.slide+xml"/>
  <Override PartName="/ppt/slides/slide222.xml" ContentType="application/vnd.openxmlformats-officedocument.presentationml.slide+xml"/>
  <Override PartName="/ppt/notesSlides/notesSlide42.xml" ContentType="application/vnd.openxmlformats-officedocument.presentationml.notesSlide+xml"/>
  <Override PartName="/ppt/slides/slide148.xml" ContentType="application/vnd.openxmlformats-officedocument.presentationml.slide+xml"/>
  <Override PartName="/ppt/slides/slide195.xml" ContentType="application/vnd.openxmlformats-officedocument.presentationml.slide+xml"/>
  <Override PartName="/ppt/slides/slide200.xml" ContentType="application/vnd.openxmlformats-officedocument.presentationml.slide+xml"/>
  <Override PartName="/ppt/notesSlides/notesSlide8.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Default Extension="gif" ContentType="image/gif"/>
  <Override PartName="/ppt/slides/slide89.xml" ContentType="application/vnd.openxmlformats-officedocument.presentationml.slide+xml"/>
  <Override PartName="/ppt/slides/slide126.xml" ContentType="application/vnd.openxmlformats-officedocument.presentationml.slide+xml"/>
  <Override PartName="/ppt/slides/slide137.xml" ContentType="application/vnd.openxmlformats-officedocument.presentationml.slide+xml"/>
  <Override PartName="/ppt/slides/slide173.xml" ContentType="application/vnd.openxmlformats-officedocument.presentationml.slide+xml"/>
  <Override PartName="/ppt/slides/slide184.xml" ContentType="application/vnd.openxmlformats-officedocument.presentationml.slide+xml"/>
  <Override PartName="/ppt/slides/slide78.xml" ContentType="application/vnd.openxmlformats-officedocument.presentationml.slide+xml"/>
  <Override PartName="/ppt/slides/slide115.xml" ContentType="application/vnd.openxmlformats-officedocument.presentationml.slide+xml"/>
  <Override PartName="/ppt/slides/slide162.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104.xml" ContentType="application/vnd.openxmlformats-officedocument.presentationml.slide+xml"/>
  <Override PartName="/ppt/slides/slide151.xml" ContentType="application/vnd.openxmlformats-officedocument.presentationml.slide+xml"/>
  <Override PartName="/ppt/slideLayouts/slideLayout8.xml" ContentType="application/vnd.openxmlformats-officedocument.presentationml.slideLayout+xml"/>
  <Override PartName="/ppt/notesSlides/notesSlide69.xml" ContentType="application/vnd.openxmlformats-officedocument.presentationml.notesSlide+xml"/>
  <Override PartName="/ppt/slideMasters/slideMaster1.xml" ContentType="application/vnd.openxmlformats-officedocument.presentationml.slideMaster+xml"/>
  <Override PartName="/ppt/slides/slide45.xml" ContentType="application/vnd.openxmlformats-officedocument.presentationml.slide+xml"/>
  <Override PartName="/ppt/slides/slide92.xml" ContentType="application/vnd.openxmlformats-officedocument.presentationml.slide+xml"/>
  <Override PartName="/ppt/slides/slide140.xml" ContentType="application/vnd.openxmlformats-officedocument.presentationml.slide+xml"/>
  <Override PartName="/ppt/slides/slide227.xml" ContentType="application/vnd.openxmlformats-officedocument.presentationml.slide+xml"/>
  <Override PartName="/ppt/notesSlides/notesSlide47.xml" ContentType="application/vnd.openxmlformats-officedocument.presentationml.notesSlide+xml"/>
  <Override PartName="/ppt/notesSlides/notesSlide58.xml" ContentType="application/vnd.openxmlformats-officedocument.presentationml.notesSlide+xml"/>
  <Override PartName="/ppt/notesSlides/notesSlide94.xml" ContentType="application/vnd.openxmlformats-officedocument.presentationml.notesSlide+xml"/>
  <Override PartName="/ppt/notesSlides/notesSlide103.xml" ContentType="application/vnd.openxmlformats-officedocument.presentationml.notesSlide+xml"/>
  <Override PartName="/ppt/slides/slide34.xml" ContentType="application/vnd.openxmlformats-officedocument.presentationml.slide+xml"/>
  <Override PartName="/ppt/slides/slide81.xml" ContentType="application/vnd.openxmlformats-officedocument.presentationml.slide+xml"/>
  <Override PartName="/ppt/slides/slide216.xml" ContentType="application/vnd.openxmlformats-officedocument.presentationml.slide+xml"/>
  <Override PartName="/ppt/notesSlides/notesSlide36.xml" ContentType="application/vnd.openxmlformats-officedocument.presentationml.notesSlide+xml"/>
  <Override PartName="/ppt/notesSlides/notesSlide83.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70.xml" ContentType="application/vnd.openxmlformats-officedocument.presentationml.slide+xml"/>
  <Override PartName="/ppt/slides/slide189.xml" ContentType="application/vnd.openxmlformats-officedocument.presentationml.slide+xml"/>
  <Override PartName="/ppt/slides/slide205.xml" ContentType="application/vnd.openxmlformats-officedocument.presentationml.slide+xml"/>
  <Override PartName="/ppt/notesSlides/notesSlide25.xml" ContentType="application/vnd.openxmlformats-officedocument.presentationml.notesSlide+xml"/>
  <Override PartName="/ppt/notesSlides/notesSlide72.xml" ContentType="application/vnd.openxmlformats-officedocument.presentationml.notesSlide+xml"/>
  <Override PartName="/ppt/slides/slide12.xml" ContentType="application/vnd.openxmlformats-officedocument.presentationml.slide+xml"/>
  <Override PartName="/ppt/slides/slide178.xml" ContentType="application/vnd.openxmlformats-officedocument.presentationml.slide+xml"/>
  <Override PartName="/ppt/slides/slide2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61.xml" ContentType="application/vnd.openxmlformats-officedocument.presentationml.notesSlide+xml"/>
  <Override PartName="/ppt/slides/slide167.xml" ContentType="application/vnd.openxmlformats-officedocument.presentationml.slide+xml"/>
  <Override PartName="/ppt/notesSlides/notesSlide50.xml" ContentType="application/vnd.openxmlformats-officedocument.presentationml.notesSlide+xml"/>
  <Override PartName="/ppt/slides/slide109.xml" ContentType="application/vnd.openxmlformats-officedocument.presentationml.slide+xml"/>
  <Override PartName="/ppt/slides/slide145.xml" ContentType="application/vnd.openxmlformats-officedocument.presentationml.slide+xml"/>
  <Override PartName="/ppt/slides/slide156.xml" ContentType="application/vnd.openxmlformats-officedocument.presentationml.slide+xml"/>
  <Override PartName="/ppt/slides/slide192.xml" ContentType="application/vnd.openxmlformats-officedocument.presentationml.slide+xml"/>
  <Override PartName="/ppt/notesSlides/notesSlide108.xml" ContentType="application/vnd.openxmlformats-officedocument.presentationml.notesSlide+xml"/>
  <Override PartName="/ppt/slides/slide97.xml" ContentType="application/vnd.openxmlformats-officedocument.presentationml.slide+xml"/>
  <Override PartName="/ppt/slides/slide134.xml" ContentType="application/vnd.openxmlformats-officedocument.presentationml.slide+xml"/>
  <Override PartName="/ppt/slides/slide181.xml" ContentType="application/vnd.openxmlformats-officedocument.presentationml.slide+xml"/>
  <Override PartName="/ppt/notesSlides/notesSlide5.xml" ContentType="application/vnd.openxmlformats-officedocument.presentationml.notesSlide+xml"/>
  <Override PartName="/ppt/notesSlides/notesSlide99.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23.xml" ContentType="application/vnd.openxmlformats-officedocument.presentationml.slide+xml"/>
  <Override PartName="/ppt/slides/slide170.xml" ContentType="application/vnd.openxmlformats-officedocument.presentationml.slide+xml"/>
  <Override PartName="/ppt/notesSlides/notesSlide88.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64.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notesSlides/notesSlide66.xml" ContentType="application/vnd.openxmlformats-officedocument.presentationml.notesSlide+xml"/>
  <Override PartName="/ppt/notesSlides/notesSlide77.xml" ContentType="application/vnd.openxmlformats-officedocument.presentationml.notesSlide+xml"/>
  <Override PartName="/ppt/slides/slide53.xml" ContentType="application/vnd.openxmlformats-officedocument.presentationml.slide+xml"/>
  <Override PartName="/ppt/slides/slide235.xml" ContentType="application/vnd.openxmlformats-officedocument.presentationml.slide+xml"/>
  <Override PartName="/ppt/notesSlides/notesSlide55.xml" ContentType="application/vnd.openxmlformats-officedocument.presentationml.notesSlide+xml"/>
  <Override PartName="/ppt/notesSlides/notesSlide100.xml" ContentType="application/vnd.openxmlformats-officedocument.presentationml.notesSlide+xml"/>
  <Default Extension="jpeg" ContentType="image/jpeg"/>
  <Override PartName="/ppt/slides/slide31.xml" ContentType="application/vnd.openxmlformats-officedocument.presentationml.slide+xml"/>
  <Override PartName="/ppt/slides/slide42.xml" ContentType="application/vnd.openxmlformats-officedocument.presentationml.slide+xml"/>
  <Override PartName="/ppt/slides/slide213.xml" ContentType="application/vnd.openxmlformats-officedocument.presentationml.slide+xml"/>
  <Override PartName="/ppt/slides/slide224.xml" ContentType="application/vnd.openxmlformats-officedocument.presentationml.slide+xml"/>
  <Override PartName="/ppt/notesSlides/notesSlide44.xml" ContentType="application/vnd.openxmlformats-officedocument.presentationml.notesSlide+xml"/>
  <Override PartName="/ppt/notesSlides/notesSlide91.xml" ContentType="application/vnd.openxmlformats-officedocument.presentationml.notesSlide+xml"/>
  <Override PartName="/ppt/slides/slide20.xml" ContentType="application/vnd.openxmlformats-officedocument.presentationml.slide+xml"/>
  <Override PartName="/ppt/slides/slide197.xml" ContentType="application/vnd.openxmlformats-officedocument.presentationml.slide+xml"/>
  <Override PartName="/ppt/slides/slide202.xml" ContentType="application/vnd.openxmlformats-officedocument.presentationml.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80.xml" ContentType="application/vnd.openxmlformats-officedocument.presentationml.notesSlide+xml"/>
  <Override PartName="/ppt/slides/slide139.xml" ContentType="application/vnd.openxmlformats-officedocument.presentationml.slide+xml"/>
  <Override PartName="/ppt/slides/slide186.xml" ContentType="application/vnd.openxmlformats-officedocument.presentationml.slide+xml"/>
  <Override PartName="/ppt/notesSlides/notesSlide11.xml" ContentType="application/vnd.openxmlformats-officedocument.presentationml.notesSlide+xml"/>
  <Override PartName="/ppt/slides/slide117.xml" ContentType="application/vnd.openxmlformats-officedocument.presentationml.slide+xml"/>
  <Override PartName="/ppt/slides/slide128.xml" ContentType="application/vnd.openxmlformats-officedocument.presentationml.slide+xml"/>
  <Override PartName="/ppt/slides/slide164.xml" ContentType="application/vnd.openxmlformats-officedocument.presentationml.slide+xml"/>
  <Override PartName="/ppt/slides/slide175.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9"/>
  </p:notesMasterIdLst>
  <p:sldIdLst>
    <p:sldId id="256" r:id="rId2"/>
    <p:sldId id="384" r:id="rId3"/>
    <p:sldId id="1538" r:id="rId4"/>
    <p:sldId id="1539" r:id="rId5"/>
    <p:sldId id="1540" r:id="rId6"/>
    <p:sldId id="1647" r:id="rId7"/>
    <p:sldId id="1501" r:id="rId8"/>
    <p:sldId id="1495" r:id="rId9"/>
    <p:sldId id="1541" r:id="rId10"/>
    <p:sldId id="1651" r:id="rId11"/>
    <p:sldId id="1542" r:id="rId12"/>
    <p:sldId id="1655" r:id="rId13"/>
    <p:sldId id="1656" r:id="rId14"/>
    <p:sldId id="1602" r:id="rId15"/>
    <p:sldId id="1603" r:id="rId16"/>
    <p:sldId id="1595" r:id="rId17"/>
    <p:sldId id="1596" r:id="rId18"/>
    <p:sldId id="1588" r:id="rId19"/>
    <p:sldId id="1589" r:id="rId20"/>
    <p:sldId id="1544" r:id="rId21"/>
    <p:sldId id="1665" r:id="rId22"/>
    <p:sldId id="1664" r:id="rId23"/>
    <p:sldId id="1543" r:id="rId24"/>
    <p:sldId id="1667" r:id="rId25"/>
    <p:sldId id="1545" r:id="rId26"/>
    <p:sldId id="1808" r:id="rId27"/>
    <p:sldId id="1669" r:id="rId28"/>
    <p:sldId id="1673" r:id="rId29"/>
    <p:sldId id="1548" r:id="rId30"/>
    <p:sldId id="1670" r:id="rId31"/>
    <p:sldId id="1671" r:id="rId32"/>
    <p:sldId id="1675" r:id="rId33"/>
    <p:sldId id="1547" r:id="rId34"/>
    <p:sldId id="1677" r:id="rId35"/>
    <p:sldId id="1678" r:id="rId36"/>
    <p:sldId id="1679" r:id="rId37"/>
    <p:sldId id="1680" r:id="rId38"/>
    <p:sldId id="1676" r:id="rId39"/>
    <p:sldId id="1681" r:id="rId40"/>
    <p:sldId id="1546" r:id="rId41"/>
    <p:sldId id="1549" r:id="rId42"/>
    <p:sldId id="1682" r:id="rId43"/>
    <p:sldId id="1684" r:id="rId44"/>
    <p:sldId id="1685" r:id="rId45"/>
    <p:sldId id="1686" r:id="rId46"/>
    <p:sldId id="1687" r:id="rId47"/>
    <p:sldId id="1688" r:id="rId48"/>
    <p:sldId id="1690" r:id="rId49"/>
    <p:sldId id="1567" r:id="rId50"/>
    <p:sldId id="1683" r:id="rId51"/>
    <p:sldId id="1551" r:id="rId52"/>
    <p:sldId id="1689" r:id="rId53"/>
    <p:sldId id="1692" r:id="rId54"/>
    <p:sldId id="1694" r:id="rId55"/>
    <p:sldId id="1693" r:id="rId56"/>
    <p:sldId id="1695" r:id="rId57"/>
    <p:sldId id="1696" r:id="rId58"/>
    <p:sldId id="1697" r:id="rId59"/>
    <p:sldId id="1698" r:id="rId60"/>
    <p:sldId id="1552" r:id="rId61"/>
    <p:sldId id="1553" r:id="rId62"/>
    <p:sldId id="1554" r:id="rId63"/>
    <p:sldId id="1555" r:id="rId64"/>
    <p:sldId id="1701" r:id="rId65"/>
    <p:sldId id="1556" r:id="rId66"/>
    <p:sldId id="1700" r:id="rId67"/>
    <p:sldId id="1705" r:id="rId68"/>
    <p:sldId id="1557" r:id="rId69"/>
    <p:sldId id="1499" r:id="rId70"/>
    <p:sldId id="1558" r:id="rId71"/>
    <p:sldId id="1498" r:id="rId72"/>
    <p:sldId id="1505" r:id="rId73"/>
    <p:sldId id="1506" r:id="rId74"/>
    <p:sldId id="1712" r:id="rId75"/>
    <p:sldId id="1507" r:id="rId76"/>
    <p:sldId id="1713" r:id="rId77"/>
    <p:sldId id="1508" r:id="rId78"/>
    <p:sldId id="1714" r:id="rId79"/>
    <p:sldId id="1509" r:id="rId80"/>
    <p:sldId id="1715" r:id="rId81"/>
    <p:sldId id="1716" r:id="rId82"/>
    <p:sldId id="1510" r:id="rId83"/>
    <p:sldId id="1559" r:id="rId84"/>
    <p:sldId id="1722" r:id="rId85"/>
    <p:sldId id="1810" r:id="rId86"/>
    <p:sldId id="1560" r:id="rId87"/>
    <p:sldId id="1561" r:id="rId88"/>
    <p:sldId id="1562" r:id="rId89"/>
    <p:sldId id="1739" r:id="rId90"/>
    <p:sldId id="1511" r:id="rId91"/>
    <p:sldId id="1740" r:id="rId92"/>
    <p:sldId id="1512" r:id="rId93"/>
    <p:sldId id="1741" r:id="rId94"/>
    <p:sldId id="1718" r:id="rId95"/>
    <p:sldId id="1513" r:id="rId96"/>
    <p:sldId id="1514" r:id="rId97"/>
    <p:sldId id="1516" r:id="rId98"/>
    <p:sldId id="1720" r:id="rId99"/>
    <p:sldId id="1719" r:id="rId100"/>
    <p:sldId id="1522" r:id="rId101"/>
    <p:sldId id="1565" r:id="rId102"/>
    <p:sldId id="1724" r:id="rId103"/>
    <p:sldId id="1727" r:id="rId104"/>
    <p:sldId id="1725" r:id="rId105"/>
    <p:sldId id="1728" r:id="rId106"/>
    <p:sldId id="1730" r:id="rId107"/>
    <p:sldId id="1731" r:id="rId108"/>
    <p:sldId id="1726" r:id="rId109"/>
    <p:sldId id="1732" r:id="rId110"/>
    <p:sldId id="1733" r:id="rId111"/>
    <p:sldId id="1812" r:id="rId112"/>
    <p:sldId id="1735" r:id="rId113"/>
    <p:sldId id="1745" r:id="rId114"/>
    <p:sldId id="1746" r:id="rId115"/>
    <p:sldId id="1742" r:id="rId116"/>
    <p:sldId id="1723" r:id="rId117"/>
    <p:sldId id="1734" r:id="rId118"/>
    <p:sldId id="1747" r:id="rId119"/>
    <p:sldId id="1566" r:id="rId120"/>
    <p:sldId id="1568" r:id="rId121"/>
    <p:sldId id="1762" r:id="rId122"/>
    <p:sldId id="1749" r:id="rId123"/>
    <p:sldId id="1748" r:id="rId124"/>
    <p:sldId id="1750" r:id="rId125"/>
    <p:sldId id="1751" r:id="rId126"/>
    <p:sldId id="1752" r:id="rId127"/>
    <p:sldId id="1753" r:id="rId128"/>
    <p:sldId id="1754" r:id="rId129"/>
    <p:sldId id="1755" r:id="rId130"/>
    <p:sldId id="1756" r:id="rId131"/>
    <p:sldId id="1757" r:id="rId132"/>
    <p:sldId id="1758" r:id="rId133"/>
    <p:sldId id="1759" r:id="rId134"/>
    <p:sldId id="1760" r:id="rId135"/>
    <p:sldId id="1761" r:id="rId136"/>
    <p:sldId id="1736" r:id="rId137"/>
    <p:sldId id="1569" r:id="rId138"/>
    <p:sldId id="1737" r:id="rId139"/>
    <p:sldId id="1738" r:id="rId140"/>
    <p:sldId id="1743" r:id="rId141"/>
    <p:sldId id="1570" r:id="rId142"/>
    <p:sldId id="1571" r:id="rId143"/>
    <p:sldId id="1572" r:id="rId144"/>
    <p:sldId id="1573" r:id="rId145"/>
    <p:sldId id="1574" r:id="rId146"/>
    <p:sldId id="1744" r:id="rId147"/>
    <p:sldId id="1764" r:id="rId148"/>
    <p:sldId id="1604" r:id="rId149"/>
    <p:sldId id="1619" r:id="rId150"/>
    <p:sldId id="1620" r:id="rId151"/>
    <p:sldId id="1765" r:id="rId152"/>
    <p:sldId id="1766" r:id="rId153"/>
    <p:sldId id="1607" r:id="rId154"/>
    <p:sldId id="1767" r:id="rId155"/>
    <p:sldId id="1609" r:id="rId156"/>
    <p:sldId id="1610" r:id="rId157"/>
    <p:sldId id="1611" r:id="rId158"/>
    <p:sldId id="1768" r:id="rId159"/>
    <p:sldId id="1769" r:id="rId160"/>
    <p:sldId id="1770" r:id="rId161"/>
    <p:sldId id="1612" r:id="rId162"/>
    <p:sldId id="1613" r:id="rId163"/>
    <p:sldId id="1614" r:id="rId164"/>
    <p:sldId id="1771" r:id="rId165"/>
    <p:sldId id="1772" r:id="rId166"/>
    <p:sldId id="1773" r:id="rId167"/>
    <p:sldId id="1774" r:id="rId168"/>
    <p:sldId id="1775" r:id="rId169"/>
    <p:sldId id="1776" r:id="rId170"/>
    <p:sldId id="1777" r:id="rId171"/>
    <p:sldId id="1778" r:id="rId172"/>
    <p:sldId id="1779" r:id="rId173"/>
    <p:sldId id="1780" r:id="rId174"/>
    <p:sldId id="1781" r:id="rId175"/>
    <p:sldId id="1782" r:id="rId176"/>
    <p:sldId id="1783" r:id="rId177"/>
    <p:sldId id="1784" r:id="rId178"/>
    <p:sldId id="1615" r:id="rId179"/>
    <p:sldId id="1785" r:id="rId180"/>
    <p:sldId id="1786" r:id="rId181"/>
    <p:sldId id="1787" r:id="rId182"/>
    <p:sldId id="1788" r:id="rId183"/>
    <p:sldId id="1789" r:id="rId184"/>
    <p:sldId id="1790" r:id="rId185"/>
    <p:sldId id="1791" r:id="rId186"/>
    <p:sldId id="1792" r:id="rId187"/>
    <p:sldId id="1793" r:id="rId188"/>
    <p:sldId id="1616" r:id="rId189"/>
    <p:sldId id="1617" r:id="rId190"/>
    <p:sldId id="1794" r:id="rId191"/>
    <p:sldId id="1802" r:id="rId192"/>
    <p:sldId id="1797" r:id="rId193"/>
    <p:sldId id="1798" r:id="rId194"/>
    <p:sldId id="1799" r:id="rId195"/>
    <p:sldId id="1800" r:id="rId196"/>
    <p:sldId id="1801" r:id="rId197"/>
    <p:sldId id="1803" r:id="rId198"/>
    <p:sldId id="1804" r:id="rId199"/>
    <p:sldId id="1805" r:id="rId200"/>
    <p:sldId id="1806" r:id="rId201"/>
    <p:sldId id="1618" r:id="rId202"/>
    <p:sldId id="1608" r:id="rId203"/>
    <p:sldId id="1795" r:id="rId204"/>
    <p:sldId id="1796" r:id="rId205"/>
    <p:sldId id="1606" r:id="rId206"/>
    <p:sldId id="1807" r:id="rId207"/>
    <p:sldId id="1524" r:id="rId208"/>
    <p:sldId id="1529" r:id="rId209"/>
    <p:sldId id="1525" r:id="rId210"/>
    <p:sldId id="1526" r:id="rId211"/>
    <p:sldId id="1575" r:id="rId212"/>
    <p:sldId id="1578" r:id="rId213"/>
    <p:sldId id="1579" r:id="rId214"/>
    <p:sldId id="1580" r:id="rId215"/>
    <p:sldId id="1581" r:id="rId216"/>
    <p:sldId id="1577" r:id="rId217"/>
    <p:sldId id="1623" r:id="rId218"/>
    <p:sldId id="1622" r:id="rId219"/>
    <p:sldId id="1624" r:id="rId220"/>
    <p:sldId id="1625" r:id="rId221"/>
    <p:sldId id="1626" r:id="rId222"/>
    <p:sldId id="1627" r:id="rId223"/>
    <p:sldId id="1628" r:id="rId224"/>
    <p:sldId id="1629" r:id="rId225"/>
    <p:sldId id="1630" r:id="rId226"/>
    <p:sldId id="1631" r:id="rId227"/>
    <p:sldId id="1632" r:id="rId228"/>
    <p:sldId id="1633" r:id="rId229"/>
    <p:sldId id="1634" r:id="rId230"/>
    <p:sldId id="1532" r:id="rId231"/>
    <p:sldId id="1583" r:id="rId232"/>
    <p:sldId id="1582" r:id="rId233"/>
    <p:sldId id="1584" r:id="rId234"/>
    <p:sldId id="1586" r:id="rId235"/>
    <p:sldId id="1585" r:id="rId236"/>
    <p:sldId id="1621" r:id="rId237"/>
    <p:sldId id="1537" r:id="rId23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99"/>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4" autoAdjust="0"/>
    <p:restoredTop sz="93173" autoAdjust="0"/>
  </p:normalViewPr>
  <p:slideViewPr>
    <p:cSldViewPr>
      <p:cViewPr varScale="1">
        <p:scale>
          <a:sx n="40" d="100"/>
          <a:sy n="40" d="100"/>
        </p:scale>
        <p:origin x="-1488" y="-108"/>
      </p:cViewPr>
      <p:guideLst>
        <p:guide orient="horz" pos="2160"/>
        <p:guide pos="2880"/>
      </p:guideLst>
    </p:cSldViewPr>
  </p:slideViewPr>
  <p:outlineViewPr>
    <p:cViewPr>
      <p:scale>
        <a:sx n="33" d="100"/>
        <a:sy n="33" d="100"/>
      </p:scale>
      <p:origin x="0" y="47424"/>
    </p:cViewPr>
  </p:outlin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226" Type="http://schemas.openxmlformats.org/officeDocument/2006/relationships/slide" Target="slides/slide22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slide" Target="slides/slide215.xml"/><Relationship Id="rId237" Type="http://schemas.openxmlformats.org/officeDocument/2006/relationships/slide" Target="slides/slide236.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227" Type="http://schemas.openxmlformats.org/officeDocument/2006/relationships/slide" Target="slides/slide226.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tableStyles" Target="tableStyles.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slide" Target="slides/slide165.xml"/><Relationship Id="rId182" Type="http://schemas.openxmlformats.org/officeDocument/2006/relationships/slide" Target="slides/slide181.xml"/><Relationship Id="rId187" Type="http://schemas.openxmlformats.org/officeDocument/2006/relationships/slide" Target="slides/slide186.xml"/><Relationship Id="rId217" Type="http://schemas.openxmlformats.org/officeDocument/2006/relationships/slide" Target="slides/slide216.xml"/><Relationship Id="rId1" Type="http://schemas.openxmlformats.org/officeDocument/2006/relationships/slideMaster" Target="slideMasters/slideMaster1.xml"/><Relationship Id="rId6" Type="http://schemas.openxmlformats.org/officeDocument/2006/relationships/slide" Target="slides/slide5.xml"/><Relationship Id="rId212" Type="http://schemas.openxmlformats.org/officeDocument/2006/relationships/slide" Target="slides/slide211.xml"/><Relationship Id="rId233" Type="http://schemas.openxmlformats.org/officeDocument/2006/relationships/slide" Target="slides/slide232.xml"/><Relationship Id="rId238" Type="http://schemas.openxmlformats.org/officeDocument/2006/relationships/slide" Target="slides/slide237.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172" Type="http://schemas.openxmlformats.org/officeDocument/2006/relationships/slide" Target="slides/slide171.xml"/><Relationship Id="rId193" Type="http://schemas.openxmlformats.org/officeDocument/2006/relationships/slide" Target="slides/slide192.xml"/><Relationship Id="rId202" Type="http://schemas.openxmlformats.org/officeDocument/2006/relationships/slide" Target="slides/slide201.xml"/><Relationship Id="rId207" Type="http://schemas.openxmlformats.org/officeDocument/2006/relationships/slide" Target="slides/slide206.xml"/><Relationship Id="rId223" Type="http://schemas.openxmlformats.org/officeDocument/2006/relationships/slide" Target="slides/slide222.xml"/><Relationship Id="rId228" Type="http://schemas.openxmlformats.org/officeDocument/2006/relationships/slide" Target="slides/slide227.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13" Type="http://schemas.openxmlformats.org/officeDocument/2006/relationships/slide" Target="slides/slide212.xml"/><Relationship Id="rId218" Type="http://schemas.openxmlformats.org/officeDocument/2006/relationships/slide" Target="slides/slide217.xml"/><Relationship Id="rId234" Type="http://schemas.openxmlformats.org/officeDocument/2006/relationships/slide" Target="slides/slide233.xml"/><Relationship Id="rId239" Type="http://schemas.openxmlformats.org/officeDocument/2006/relationships/notesMaster" Target="notesMasters/notesMaster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199" Type="http://schemas.openxmlformats.org/officeDocument/2006/relationships/slide" Target="slides/slide198.xml"/><Relationship Id="rId203" Type="http://schemas.openxmlformats.org/officeDocument/2006/relationships/slide" Target="slides/slide202.xml"/><Relationship Id="rId208" Type="http://schemas.openxmlformats.org/officeDocument/2006/relationships/slide" Target="slides/slide207.xml"/><Relationship Id="rId229" Type="http://schemas.openxmlformats.org/officeDocument/2006/relationships/slide" Target="slides/slide228.xml"/><Relationship Id="rId19" Type="http://schemas.openxmlformats.org/officeDocument/2006/relationships/slide" Target="slides/slide18.xml"/><Relationship Id="rId224" Type="http://schemas.openxmlformats.org/officeDocument/2006/relationships/slide" Target="slides/slide223.xml"/><Relationship Id="rId240" Type="http://schemas.openxmlformats.org/officeDocument/2006/relationships/presProps" Target="presProps.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219" Type="http://schemas.openxmlformats.org/officeDocument/2006/relationships/slide" Target="slides/slide218.xml"/><Relationship Id="rId3" Type="http://schemas.openxmlformats.org/officeDocument/2006/relationships/slide" Target="slides/slide2.xml"/><Relationship Id="rId214" Type="http://schemas.openxmlformats.org/officeDocument/2006/relationships/slide" Target="slides/slide213.xml"/><Relationship Id="rId230" Type="http://schemas.openxmlformats.org/officeDocument/2006/relationships/slide" Target="slides/slide229.xml"/><Relationship Id="rId235" Type="http://schemas.openxmlformats.org/officeDocument/2006/relationships/slide" Target="slides/slide234.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openxmlformats.org/officeDocument/2006/relationships/slide" Target="slides/slide208.xml"/><Relationship Id="rId190" Type="http://schemas.openxmlformats.org/officeDocument/2006/relationships/slide" Target="slides/slide189.xml"/><Relationship Id="rId204" Type="http://schemas.openxmlformats.org/officeDocument/2006/relationships/slide" Target="slides/slide203.xml"/><Relationship Id="rId220" Type="http://schemas.openxmlformats.org/officeDocument/2006/relationships/slide" Target="slides/slide219.xml"/><Relationship Id="rId225" Type="http://schemas.openxmlformats.org/officeDocument/2006/relationships/slide" Target="slides/slide224.xml"/><Relationship Id="rId241" Type="http://schemas.openxmlformats.org/officeDocument/2006/relationships/viewProps" Target="viewProp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slide" Target="slides/slide209.xml"/><Relationship Id="rId215" Type="http://schemas.openxmlformats.org/officeDocument/2006/relationships/slide" Target="slides/slide214.xml"/><Relationship Id="rId236" Type="http://schemas.openxmlformats.org/officeDocument/2006/relationships/slide" Target="slides/slide235.xml"/><Relationship Id="rId26" Type="http://schemas.openxmlformats.org/officeDocument/2006/relationships/slide" Target="slides/slide25.xml"/><Relationship Id="rId231" Type="http://schemas.openxmlformats.org/officeDocument/2006/relationships/slide" Target="slides/slide230.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theme" Target="theme/theme1.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64B6060-1C1A-4585-A193-8497451D44C3}" type="datetimeFigureOut">
              <a:rPr lang="en-US" smtClean="0"/>
              <a:pPr/>
              <a:t>6/26/2019</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5A45409-BE8F-4E8F-AD22-6674E60969E7}"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54.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87.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89.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90.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91.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96.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205.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206.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216.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22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23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3" Type="http://schemas.openxmlformats.org/officeDocument/2006/relationships/hyperlink" Target="https://www.youtube.com/watch?v=1N837i4s1T8" TargetMode="External"/><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3" Type="http://schemas.openxmlformats.org/officeDocument/2006/relationships/hyperlink" Target="https://www.youtube.com/watch?v=1N837i4s1T8" TargetMode="External"/><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Teacher:  We hope to make clear in the very first content slide (page 2) that “deep” learning models are just neural networks, but with more than one layer of interconnections.</a:t>
            </a:r>
            <a:endParaRPr lang="en-IN" sz="1200" kern="1200" dirty="0">
              <a:solidFill>
                <a:schemeClr val="tx1"/>
              </a:solidFill>
              <a:effectLst/>
              <a:latin typeface="+mn-lt"/>
              <a:ea typeface="+mn-ea"/>
              <a:cs typeface="+mn-cs"/>
            </a:endParaRPr>
          </a:p>
          <a:p>
            <a:r>
              <a:rPr lang="en-US" dirty="0"/>
              <a:t>Deep learning as of today (2018) is based on the math of neural networks.  And we say the neural networks are “deep” if they involve more than one layer of neurons.  Deep learning models are just multilayered neural networks.  We’ll see later on what changed between the 1980s when their performance was considered very poor and recent years when the self-same neural networks have yielded state-of-the-art performance on almost every task that machine learning has been applied to.</a:t>
            </a:r>
          </a:p>
          <a:p>
            <a:endParaRPr lang="en-US" dirty="0"/>
          </a:p>
          <a:p>
            <a:r>
              <a:rPr lang="en-US" dirty="0"/>
              <a:t>It might be useful to dispel students’ fear of math at this point by letting them know that if they don’t like math, they’re in the right class.  Let them know that deep learning is different from other forms of machine learning in that it is very easy to learn.  In order to develop an understanding of deep learning, the only math they will need to know is – hold your breath – multiplication and division.  And maybe some differentiation.  But the frameworks available today do the differentiation automatically for you, so you don’t even need to know that.  Multiplication is enough.</a:t>
            </a:r>
          </a:p>
          <a:p>
            <a:endParaRPr lang="en-US" dirty="0"/>
          </a:p>
          <a:p>
            <a:r>
              <a:rPr lang="en-US" dirty="0"/>
              <a:t>Also, let the students know that what’s super-interesting about deep learning is that there is only one bit of math to learn (one learning algorithm) and it works for all problems.  If we were teaching statistical machine learning, we’d be learning an algorithm for text, another for images, yet another for sequential classification (oh wait, you’d learn 3 algorithms just for HMMs – a sequential model).  With neural networks, the underlying learning algorithm is the same for any kind of problem or model.  So anyone who knows programming can learn this stuff in a few hours.  In fact, by the end of this class, in four hours, you’ll all be building image classifiers, and a chatbot.  Ready for this?</a:t>
            </a:r>
            <a:endParaRPr lang="en-IN" dirty="0"/>
          </a:p>
        </p:txBody>
      </p:sp>
      <p:sp>
        <p:nvSpPr>
          <p:cNvPr id="4" name="Slide Number Placeholder 3"/>
          <p:cNvSpPr>
            <a:spLocks noGrp="1"/>
          </p:cNvSpPr>
          <p:nvPr>
            <p:ph type="sldNum" sz="quarter" idx="10"/>
          </p:nvPr>
        </p:nvSpPr>
        <p:spPr/>
        <p:txBody>
          <a:bodyPr/>
          <a:lstStyle/>
          <a:p>
            <a:fld id="{25A45409-BE8F-4E8F-AD22-6674E60969E7}" type="slidenum">
              <a:rPr lang="en-IN" smtClean="0"/>
              <a:pPr/>
              <a:t>2</a:t>
            </a:fld>
            <a:endParaRPr lang="en-IN"/>
          </a:p>
        </p:txBody>
      </p:sp>
    </p:spTree>
    <p:extLst>
      <p:ext uri="{BB962C8B-B14F-4D97-AF65-F5344CB8AC3E}">
        <p14:creationId xmlns:p14="http://schemas.microsoft.com/office/powerpoint/2010/main" xmlns="" val="2953355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Do exercise_210.</a:t>
            </a:r>
          </a:p>
          <a:p>
            <a:r>
              <a:rPr lang="en-US" dirty="0"/>
              <a:t>Can you solve this?  What are c1 and c2?  Note how the number of rows of the weight matrix corresponds to the number of inputs and the number of columns (of both the weight and the bias matrices) corresponds to the number of outputs.  You can think of this neural network layer as a transform from a 3 dimensional space to a 2 dimensional space.  It transforms 3 dimensional vectors into 2 dimensional vectors.</a:t>
            </a:r>
          </a:p>
          <a:p>
            <a:endParaRPr lang="en-US" dirty="0"/>
          </a:p>
          <a:p>
            <a:r>
              <a:rPr lang="en-US" dirty="0"/>
              <a:t>T</a:t>
            </a:r>
            <a:r>
              <a:rPr lang="en-IN" dirty="0" err="1"/>
              <a:t>eacher</a:t>
            </a:r>
            <a:r>
              <a:rPr lang="en-IN" dirty="0"/>
              <a:t>: </a:t>
            </a:r>
            <a:r>
              <a:rPr lang="en-US" sz="1200" kern="1200" dirty="0">
                <a:solidFill>
                  <a:schemeClr val="tx1"/>
                </a:solidFill>
                <a:effectLst/>
                <a:latin typeface="+mn-lt"/>
                <a:ea typeface="+mn-ea"/>
                <a:cs typeface="+mn-cs"/>
              </a:rPr>
              <a:t>Problem.  Ask the students to compute the outputs c1 and c2 given the inputs f1, f2 and f3.  Goal: student </a:t>
            </a:r>
            <a:r>
              <a:rPr lang="en-US" sz="1200" b="1" kern="1200" dirty="0">
                <a:solidFill>
                  <a:schemeClr val="tx1"/>
                </a:solidFill>
                <a:effectLst/>
                <a:latin typeface="+mn-lt"/>
                <a:ea typeface="+mn-ea"/>
                <a:cs typeface="+mn-cs"/>
              </a:rPr>
              <a:t>develops an understanding</a:t>
            </a:r>
            <a:r>
              <a:rPr lang="en-US" sz="1200" kern="1200" dirty="0">
                <a:solidFill>
                  <a:schemeClr val="tx1"/>
                </a:solidFill>
                <a:effectLst/>
                <a:latin typeface="+mn-lt"/>
                <a:ea typeface="+mn-ea"/>
                <a:cs typeface="+mn-cs"/>
              </a:rPr>
              <a:t> of matrix dimensioning and computing a forward pass as tensor multiplication by doing it.</a:t>
            </a:r>
            <a:endParaRPr lang="en-IN"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Note:  Next, we will use the concepts and math learnt so far to do classification.</a:t>
            </a:r>
            <a:endParaRPr lang="en-IN"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Exercises:  Ask students to modify the program ‘exercise_1_tensor_representation_of_a_neural_network.py’ to represent this model.</a:t>
            </a:r>
            <a:endParaRPr lang="en-IN" sz="1200" kern="1200" dirty="0">
              <a:solidFill>
                <a:schemeClr val="tx1"/>
              </a:solidFill>
              <a:effectLst/>
              <a:latin typeface="+mn-lt"/>
              <a:ea typeface="+mn-ea"/>
              <a:cs typeface="+mn-cs"/>
            </a:endParaRPr>
          </a:p>
          <a:p>
            <a:endParaRPr lang="en-IN" dirty="0"/>
          </a:p>
        </p:txBody>
      </p:sp>
      <p:sp>
        <p:nvSpPr>
          <p:cNvPr id="4" name="Slide Number Placeholder 3"/>
          <p:cNvSpPr>
            <a:spLocks noGrp="1"/>
          </p:cNvSpPr>
          <p:nvPr>
            <p:ph type="sldNum" sz="quarter" idx="10"/>
          </p:nvPr>
        </p:nvSpPr>
        <p:spPr/>
        <p:txBody>
          <a:bodyPr/>
          <a:lstStyle/>
          <a:p>
            <a:fld id="{25A45409-BE8F-4E8F-AD22-6674E60969E7}" type="slidenum">
              <a:rPr lang="en-IN" smtClean="0"/>
              <a:pPr/>
              <a:t>11</a:t>
            </a:fld>
            <a:endParaRPr lang="en-IN"/>
          </a:p>
        </p:txBody>
      </p:sp>
    </p:spTree>
    <p:extLst>
      <p:ext uri="{BB962C8B-B14F-4D97-AF65-F5344CB8AC3E}">
        <p14:creationId xmlns:p14="http://schemas.microsoft.com/office/powerpoint/2010/main" xmlns="" val="2192687056"/>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p:txBody>
      </p:sp>
      <p:sp>
        <p:nvSpPr>
          <p:cNvPr id="4" name="Slide Number Placeholder 3"/>
          <p:cNvSpPr>
            <a:spLocks noGrp="1"/>
          </p:cNvSpPr>
          <p:nvPr>
            <p:ph type="sldNum" sz="quarter" idx="10"/>
          </p:nvPr>
        </p:nvSpPr>
        <p:spPr/>
        <p:txBody>
          <a:bodyPr/>
          <a:lstStyle/>
          <a:p>
            <a:fld id="{25A45409-BE8F-4E8F-AD22-6674E60969E7}" type="slidenum">
              <a:rPr lang="en-IN" smtClean="0"/>
              <a:pPr/>
              <a:t>154</a:t>
            </a:fld>
            <a:endParaRPr lang="en-IN"/>
          </a:p>
        </p:txBody>
      </p:sp>
    </p:spTree>
    <p:extLst>
      <p:ext uri="{BB962C8B-B14F-4D97-AF65-F5344CB8AC3E}">
        <p14:creationId xmlns:p14="http://schemas.microsoft.com/office/powerpoint/2010/main" xmlns="" val="1298132219"/>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p:txBody>
      </p:sp>
      <p:sp>
        <p:nvSpPr>
          <p:cNvPr id="4" name="Slide Number Placeholder 3"/>
          <p:cNvSpPr>
            <a:spLocks noGrp="1"/>
          </p:cNvSpPr>
          <p:nvPr>
            <p:ph type="sldNum" sz="quarter" idx="10"/>
          </p:nvPr>
        </p:nvSpPr>
        <p:spPr/>
        <p:txBody>
          <a:bodyPr/>
          <a:lstStyle/>
          <a:p>
            <a:fld id="{25A45409-BE8F-4E8F-AD22-6674E60969E7}" type="slidenum">
              <a:rPr lang="en-IN" smtClean="0"/>
              <a:pPr/>
              <a:t>187</a:t>
            </a:fld>
            <a:endParaRPr lang="en-IN"/>
          </a:p>
        </p:txBody>
      </p:sp>
    </p:spTree>
    <p:extLst>
      <p:ext uri="{BB962C8B-B14F-4D97-AF65-F5344CB8AC3E}">
        <p14:creationId xmlns:p14="http://schemas.microsoft.com/office/powerpoint/2010/main" xmlns="" val="1066735712"/>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c</a:t>
            </a:r>
            <a:r>
              <a:rPr lang="en-US" b="1" baseline="-25000" dirty="0"/>
              <a:t>2 </a:t>
            </a:r>
            <a:r>
              <a:rPr lang="en-US" b="1" dirty="0"/>
              <a:t>= 4  </a:t>
            </a:r>
            <a:r>
              <a:rPr lang="en-US" b="0" dirty="0"/>
              <a:t>and</a:t>
            </a:r>
            <a:r>
              <a:rPr lang="en-US" b="1" dirty="0"/>
              <a:t>  c</a:t>
            </a:r>
            <a:r>
              <a:rPr lang="en-US" b="1" baseline="-25000" dirty="0"/>
              <a:t>3</a:t>
            </a:r>
            <a:r>
              <a:rPr lang="en-US" dirty="0"/>
              <a:t> = </a:t>
            </a:r>
            <a:r>
              <a:rPr lang="en-US" b="1" dirty="0"/>
              <a:t>1</a:t>
            </a:r>
            <a:endParaRPr lang="en-IN" b="1" dirty="0"/>
          </a:p>
        </p:txBody>
      </p:sp>
      <p:sp>
        <p:nvSpPr>
          <p:cNvPr id="4" name="Slide Number Placeholder 3"/>
          <p:cNvSpPr>
            <a:spLocks noGrp="1"/>
          </p:cNvSpPr>
          <p:nvPr>
            <p:ph type="sldNum" sz="quarter" idx="10"/>
          </p:nvPr>
        </p:nvSpPr>
        <p:spPr/>
        <p:txBody>
          <a:bodyPr/>
          <a:lstStyle/>
          <a:p>
            <a:fld id="{25A45409-BE8F-4E8F-AD22-6674E60969E7}" type="slidenum">
              <a:rPr lang="en-IN" smtClean="0"/>
              <a:pPr/>
              <a:t>189</a:t>
            </a:fld>
            <a:endParaRPr lang="en-IN"/>
          </a:p>
        </p:txBody>
      </p:sp>
    </p:spTree>
    <p:extLst>
      <p:ext uri="{BB962C8B-B14F-4D97-AF65-F5344CB8AC3E}">
        <p14:creationId xmlns:p14="http://schemas.microsoft.com/office/powerpoint/2010/main" xmlns="" val="1703601057"/>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c</a:t>
            </a:r>
            <a:r>
              <a:rPr lang="en-US" b="1" baseline="-25000" dirty="0"/>
              <a:t>2 </a:t>
            </a:r>
            <a:r>
              <a:rPr lang="en-US" b="1" dirty="0"/>
              <a:t>= 3 and c</a:t>
            </a:r>
            <a:r>
              <a:rPr lang="en-US" b="1" baseline="-25000" dirty="0"/>
              <a:t>2 </a:t>
            </a:r>
            <a:r>
              <a:rPr lang="en-US" b="1" dirty="0"/>
              <a:t>= 1</a:t>
            </a:r>
            <a:endParaRPr lang="en-IN" dirty="0"/>
          </a:p>
        </p:txBody>
      </p:sp>
      <p:sp>
        <p:nvSpPr>
          <p:cNvPr id="4" name="Slide Number Placeholder 3"/>
          <p:cNvSpPr>
            <a:spLocks noGrp="1"/>
          </p:cNvSpPr>
          <p:nvPr>
            <p:ph type="sldNum" sz="quarter" idx="10"/>
          </p:nvPr>
        </p:nvSpPr>
        <p:spPr/>
        <p:txBody>
          <a:bodyPr/>
          <a:lstStyle/>
          <a:p>
            <a:fld id="{25A45409-BE8F-4E8F-AD22-6674E60969E7}" type="slidenum">
              <a:rPr lang="en-IN" smtClean="0"/>
              <a:pPr/>
              <a:t>190</a:t>
            </a:fld>
            <a:endParaRPr lang="en-IN"/>
          </a:p>
        </p:txBody>
      </p:sp>
    </p:spTree>
    <p:extLst>
      <p:ext uri="{BB962C8B-B14F-4D97-AF65-F5344CB8AC3E}">
        <p14:creationId xmlns:p14="http://schemas.microsoft.com/office/powerpoint/2010/main" xmlns="" val="1432512690"/>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p:txBody>
      </p:sp>
      <p:sp>
        <p:nvSpPr>
          <p:cNvPr id="4" name="Slide Number Placeholder 3"/>
          <p:cNvSpPr>
            <a:spLocks noGrp="1"/>
          </p:cNvSpPr>
          <p:nvPr>
            <p:ph type="sldNum" sz="quarter" idx="10"/>
          </p:nvPr>
        </p:nvSpPr>
        <p:spPr/>
        <p:txBody>
          <a:bodyPr/>
          <a:lstStyle/>
          <a:p>
            <a:fld id="{25A45409-BE8F-4E8F-AD22-6674E60969E7}" type="slidenum">
              <a:rPr lang="en-IN" smtClean="0"/>
              <a:pPr/>
              <a:t>191</a:t>
            </a:fld>
            <a:endParaRPr lang="en-IN"/>
          </a:p>
        </p:txBody>
      </p:sp>
    </p:spTree>
    <p:extLst>
      <p:ext uri="{BB962C8B-B14F-4D97-AF65-F5344CB8AC3E}">
        <p14:creationId xmlns:p14="http://schemas.microsoft.com/office/powerpoint/2010/main" xmlns="" val="3846793262"/>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p:txBody>
      </p:sp>
      <p:sp>
        <p:nvSpPr>
          <p:cNvPr id="4" name="Slide Number Placeholder 3"/>
          <p:cNvSpPr>
            <a:spLocks noGrp="1"/>
          </p:cNvSpPr>
          <p:nvPr>
            <p:ph type="sldNum" sz="quarter" idx="10"/>
          </p:nvPr>
        </p:nvSpPr>
        <p:spPr/>
        <p:txBody>
          <a:bodyPr/>
          <a:lstStyle/>
          <a:p>
            <a:fld id="{25A45409-BE8F-4E8F-AD22-6674E60969E7}" type="slidenum">
              <a:rPr lang="en-IN" smtClean="0"/>
              <a:pPr/>
              <a:t>196</a:t>
            </a:fld>
            <a:endParaRPr lang="en-IN"/>
          </a:p>
        </p:txBody>
      </p:sp>
    </p:spTree>
    <p:extLst>
      <p:ext uri="{BB962C8B-B14F-4D97-AF65-F5344CB8AC3E}">
        <p14:creationId xmlns:p14="http://schemas.microsoft.com/office/powerpoint/2010/main" xmlns="" val="698943720"/>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exercises on image classification.  They are exercises 810 through 890.</a:t>
            </a:r>
            <a:endParaRPr lang="en-IN" dirty="0"/>
          </a:p>
        </p:txBody>
      </p:sp>
      <p:sp>
        <p:nvSpPr>
          <p:cNvPr id="4" name="Slide Number Placeholder 3"/>
          <p:cNvSpPr>
            <a:spLocks noGrp="1"/>
          </p:cNvSpPr>
          <p:nvPr>
            <p:ph type="sldNum" sz="quarter" idx="10"/>
          </p:nvPr>
        </p:nvSpPr>
        <p:spPr/>
        <p:txBody>
          <a:bodyPr/>
          <a:lstStyle/>
          <a:p>
            <a:fld id="{25A45409-BE8F-4E8F-AD22-6674E60969E7}" type="slidenum">
              <a:rPr lang="en-IN" smtClean="0"/>
              <a:pPr/>
              <a:t>205</a:t>
            </a:fld>
            <a:endParaRPr lang="en-IN"/>
          </a:p>
        </p:txBody>
      </p:sp>
    </p:spTree>
    <p:extLst>
      <p:ext uri="{BB962C8B-B14F-4D97-AF65-F5344CB8AC3E}">
        <p14:creationId xmlns:p14="http://schemas.microsoft.com/office/powerpoint/2010/main" xmlns="" val="6360681"/>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Read about some of them here: http://slazebni.cs.illinois.edu/spring17/lec01_cnn_architectures.pdf</a:t>
            </a:r>
          </a:p>
        </p:txBody>
      </p:sp>
      <p:sp>
        <p:nvSpPr>
          <p:cNvPr id="4" name="Slide Number Placeholder 3"/>
          <p:cNvSpPr>
            <a:spLocks noGrp="1"/>
          </p:cNvSpPr>
          <p:nvPr>
            <p:ph type="sldNum" sz="quarter" idx="10"/>
          </p:nvPr>
        </p:nvSpPr>
        <p:spPr/>
        <p:txBody>
          <a:bodyPr/>
          <a:lstStyle/>
          <a:p>
            <a:fld id="{25A45409-BE8F-4E8F-AD22-6674E60969E7}" type="slidenum">
              <a:rPr lang="en-IN" smtClean="0"/>
              <a:pPr/>
              <a:t>206</a:t>
            </a:fld>
            <a:endParaRPr lang="en-IN"/>
          </a:p>
        </p:txBody>
      </p:sp>
    </p:spTree>
    <p:extLst>
      <p:ext uri="{BB962C8B-B14F-4D97-AF65-F5344CB8AC3E}">
        <p14:creationId xmlns:p14="http://schemas.microsoft.com/office/powerpoint/2010/main" xmlns="" val="3225665301"/>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 exercise 910 and 920.</a:t>
            </a:r>
            <a:endParaRPr lang="en-IN" dirty="0"/>
          </a:p>
        </p:txBody>
      </p:sp>
      <p:sp>
        <p:nvSpPr>
          <p:cNvPr id="4" name="Slide Number Placeholder 3"/>
          <p:cNvSpPr>
            <a:spLocks noGrp="1"/>
          </p:cNvSpPr>
          <p:nvPr>
            <p:ph type="sldNum" sz="quarter" idx="10"/>
          </p:nvPr>
        </p:nvSpPr>
        <p:spPr/>
        <p:txBody>
          <a:bodyPr/>
          <a:lstStyle/>
          <a:p>
            <a:fld id="{25A45409-BE8F-4E8F-AD22-6674E60969E7}" type="slidenum">
              <a:rPr lang="en-IN" smtClean="0"/>
              <a:pPr/>
              <a:t>216</a:t>
            </a:fld>
            <a:endParaRPr lang="en-IN"/>
          </a:p>
        </p:txBody>
      </p:sp>
    </p:spTree>
    <p:extLst>
      <p:ext uri="{BB962C8B-B14F-4D97-AF65-F5344CB8AC3E}">
        <p14:creationId xmlns:p14="http://schemas.microsoft.com/office/powerpoint/2010/main" xmlns="" val="4293075628"/>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 exercise 980</a:t>
            </a:r>
            <a:endParaRPr lang="en-IN" dirty="0"/>
          </a:p>
        </p:txBody>
      </p:sp>
      <p:sp>
        <p:nvSpPr>
          <p:cNvPr id="4" name="Slide Number Placeholder 3"/>
          <p:cNvSpPr>
            <a:spLocks noGrp="1"/>
          </p:cNvSpPr>
          <p:nvPr>
            <p:ph type="sldNum" sz="quarter" idx="10"/>
          </p:nvPr>
        </p:nvSpPr>
        <p:spPr/>
        <p:txBody>
          <a:bodyPr/>
          <a:lstStyle/>
          <a:p>
            <a:fld id="{25A45409-BE8F-4E8F-AD22-6674E60969E7}" type="slidenum">
              <a:rPr lang="en-IN" smtClean="0"/>
              <a:pPr/>
              <a:t>227</a:t>
            </a:fld>
            <a:endParaRPr lang="en-IN"/>
          </a:p>
        </p:txBody>
      </p:sp>
    </p:spTree>
    <p:extLst>
      <p:ext uri="{BB962C8B-B14F-4D97-AF65-F5344CB8AC3E}">
        <p14:creationId xmlns:p14="http://schemas.microsoft.com/office/powerpoint/2010/main" xmlns="" val="3404022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There is a really cool Yann </a:t>
            </a:r>
            <a:r>
              <a:rPr lang="en-US" b="1" dirty="0" err="1"/>
              <a:t>LeCun</a:t>
            </a:r>
            <a:r>
              <a:rPr lang="en-US" b="1" dirty="0"/>
              <a:t> talk (and slides to go with it) where he goes over these in detail.</a:t>
            </a:r>
          </a:p>
        </p:txBody>
      </p:sp>
      <p:sp>
        <p:nvSpPr>
          <p:cNvPr id="4" name="Slide Number Placeholder 3"/>
          <p:cNvSpPr>
            <a:spLocks noGrp="1"/>
          </p:cNvSpPr>
          <p:nvPr>
            <p:ph type="sldNum" sz="quarter" idx="10"/>
          </p:nvPr>
        </p:nvSpPr>
        <p:spPr/>
        <p:txBody>
          <a:bodyPr/>
          <a:lstStyle/>
          <a:p>
            <a:fld id="{25A45409-BE8F-4E8F-AD22-6674E60969E7}" type="slidenum">
              <a:rPr lang="en-IN" smtClean="0"/>
              <a:pPr/>
              <a:t>12</a:t>
            </a:fld>
            <a:endParaRPr lang="en-IN"/>
          </a:p>
        </p:txBody>
      </p:sp>
    </p:spTree>
    <p:extLst>
      <p:ext uri="{BB962C8B-B14F-4D97-AF65-F5344CB8AC3E}">
        <p14:creationId xmlns:p14="http://schemas.microsoft.com/office/powerpoint/2010/main" xmlns="" val="1152711427"/>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bg1"/>
                </a:solidFill>
                <a:latin typeface="+mn-lt"/>
                <a:ea typeface="+mn-ea"/>
                <a:cs typeface="+mn-cs"/>
              </a:rPr>
              <a:t>Suggestions / Questions / Comments can be sent to </a:t>
            </a:r>
            <a:r>
              <a:rPr lang="en-US" sz="1200" kern="1200">
                <a:solidFill>
                  <a:schemeClr val="bg1"/>
                </a:solidFill>
                <a:latin typeface="+mn-lt"/>
                <a:ea typeface="+mn-ea"/>
                <a:cs typeface="+mn-cs"/>
              </a:rPr>
              <a:t>cohan@aiaioo.com</a:t>
            </a:r>
            <a:endParaRPr kumimoji="0" lang="en-US" sz="1200" b="0" i="0" u="none" strike="noStrike" kern="1200" cap="none" spc="0" normalizeH="0" baseline="0" noProof="0" dirty="0">
              <a:ln>
                <a:noFill/>
              </a:ln>
              <a:solidFill>
                <a:schemeClr val="bg1"/>
              </a:solidFill>
              <a:effectLst/>
              <a:uLnTx/>
              <a:uFillTx/>
              <a:latin typeface="+mn-lt"/>
              <a:ea typeface="+mn-ea"/>
              <a:cs typeface="+mn-cs"/>
            </a:endParaRPr>
          </a:p>
        </p:txBody>
      </p:sp>
      <p:sp>
        <p:nvSpPr>
          <p:cNvPr id="4" name="Slide Number Placeholder 3"/>
          <p:cNvSpPr>
            <a:spLocks noGrp="1"/>
          </p:cNvSpPr>
          <p:nvPr>
            <p:ph type="sldNum" sz="quarter" idx="10"/>
          </p:nvPr>
        </p:nvSpPr>
        <p:spPr/>
        <p:txBody>
          <a:bodyPr/>
          <a:lstStyle/>
          <a:p>
            <a:fld id="{25A45409-BE8F-4E8F-AD22-6674E60969E7}" type="slidenum">
              <a:rPr lang="en-IN" smtClean="0"/>
              <a:pPr/>
              <a:t>237</a:t>
            </a:fld>
            <a:endParaRPr lang="en-IN"/>
          </a:p>
        </p:txBody>
      </p:sp>
    </p:spTree>
    <p:extLst>
      <p:ext uri="{BB962C8B-B14F-4D97-AF65-F5344CB8AC3E}">
        <p14:creationId xmlns:p14="http://schemas.microsoft.com/office/powerpoint/2010/main" xmlns="" val="8007797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p:txBody>
      </p:sp>
      <p:sp>
        <p:nvSpPr>
          <p:cNvPr id="4" name="Slide Number Placeholder 3"/>
          <p:cNvSpPr>
            <a:spLocks noGrp="1"/>
          </p:cNvSpPr>
          <p:nvPr>
            <p:ph type="sldNum" sz="quarter" idx="10"/>
          </p:nvPr>
        </p:nvSpPr>
        <p:spPr/>
        <p:txBody>
          <a:bodyPr/>
          <a:lstStyle/>
          <a:p>
            <a:fld id="{25A45409-BE8F-4E8F-AD22-6674E60969E7}" type="slidenum">
              <a:rPr lang="en-IN" smtClean="0"/>
              <a:pPr/>
              <a:t>13</a:t>
            </a:fld>
            <a:endParaRPr lang="en-IN"/>
          </a:p>
        </p:txBody>
      </p:sp>
    </p:spTree>
    <p:extLst>
      <p:ext uri="{BB962C8B-B14F-4D97-AF65-F5344CB8AC3E}">
        <p14:creationId xmlns:p14="http://schemas.microsoft.com/office/powerpoint/2010/main" xmlns="" val="34801589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We’re going to start with supervised learning algorithms.</a:t>
            </a:r>
            <a:endParaRPr lang="en-IN" dirty="0"/>
          </a:p>
        </p:txBody>
      </p:sp>
      <p:sp>
        <p:nvSpPr>
          <p:cNvPr id="4" name="Slide Number Placeholder 3"/>
          <p:cNvSpPr>
            <a:spLocks noGrp="1"/>
          </p:cNvSpPr>
          <p:nvPr>
            <p:ph type="sldNum" sz="quarter" idx="10"/>
          </p:nvPr>
        </p:nvSpPr>
        <p:spPr/>
        <p:txBody>
          <a:bodyPr/>
          <a:lstStyle/>
          <a:p>
            <a:fld id="{25A45409-BE8F-4E8F-AD22-6674E60969E7}" type="slidenum">
              <a:rPr lang="en-IN" smtClean="0"/>
              <a:pPr/>
              <a:t>14</a:t>
            </a:fld>
            <a:endParaRPr lang="en-IN"/>
          </a:p>
        </p:txBody>
      </p:sp>
    </p:spTree>
    <p:extLst>
      <p:ext uri="{BB962C8B-B14F-4D97-AF65-F5344CB8AC3E}">
        <p14:creationId xmlns:p14="http://schemas.microsoft.com/office/powerpoint/2010/main" xmlns="" val="9105441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 exercise_310</a:t>
            </a:r>
            <a:endParaRPr lang="en-IN" dirty="0"/>
          </a:p>
        </p:txBody>
      </p:sp>
      <p:sp>
        <p:nvSpPr>
          <p:cNvPr id="4" name="Slide Number Placeholder 3"/>
          <p:cNvSpPr>
            <a:spLocks noGrp="1"/>
          </p:cNvSpPr>
          <p:nvPr>
            <p:ph type="sldNum" sz="quarter" idx="10"/>
          </p:nvPr>
        </p:nvSpPr>
        <p:spPr/>
        <p:txBody>
          <a:bodyPr/>
          <a:lstStyle/>
          <a:p>
            <a:fld id="{25A45409-BE8F-4E8F-AD22-6674E60969E7}" type="slidenum">
              <a:rPr lang="en-IN" smtClean="0"/>
              <a:pPr/>
              <a:t>23</a:t>
            </a:fld>
            <a:endParaRPr lang="en-IN"/>
          </a:p>
        </p:txBody>
      </p:sp>
    </p:spTree>
    <p:extLst>
      <p:ext uri="{BB962C8B-B14F-4D97-AF65-F5344CB8AC3E}">
        <p14:creationId xmlns:p14="http://schemas.microsoft.com/office/powerpoint/2010/main" xmlns="" val="41173969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One answer to the first problem is [[1,0],[0,1]].  Another is [[2,1],[1,2]].  There are multiple answers.  Anything with the top left and bottom right weights high and the weights in the other diagonal low should work.</a:t>
            </a:r>
            <a:endParaRPr lang="en-IN"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5A45409-BE8F-4E8F-AD22-6674E60969E7}" type="slidenum">
              <a:rPr lang="en-IN" smtClean="0"/>
              <a:pPr/>
              <a:t>27</a:t>
            </a:fld>
            <a:endParaRPr lang="en-IN"/>
          </a:p>
        </p:txBody>
      </p:sp>
    </p:spTree>
    <p:extLst>
      <p:ext uri="{BB962C8B-B14F-4D97-AF65-F5344CB8AC3E}">
        <p14:creationId xmlns:p14="http://schemas.microsoft.com/office/powerpoint/2010/main" xmlns="" val="313930114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a:p>
        </p:txBody>
      </p:sp>
      <p:sp>
        <p:nvSpPr>
          <p:cNvPr id="4" name="Slide Number Placeholder 3"/>
          <p:cNvSpPr>
            <a:spLocks noGrp="1"/>
          </p:cNvSpPr>
          <p:nvPr>
            <p:ph type="sldNum" sz="quarter" idx="10"/>
          </p:nvPr>
        </p:nvSpPr>
        <p:spPr/>
        <p:txBody>
          <a:bodyPr/>
          <a:lstStyle/>
          <a:p>
            <a:fld id="{25A45409-BE8F-4E8F-AD22-6674E60969E7}" type="slidenum">
              <a:rPr lang="en-IN" smtClean="0"/>
              <a:pPr/>
              <a:t>28</a:t>
            </a:fld>
            <a:endParaRPr lang="en-IN"/>
          </a:p>
        </p:txBody>
      </p:sp>
    </p:spTree>
    <p:extLst>
      <p:ext uri="{BB962C8B-B14F-4D97-AF65-F5344CB8AC3E}">
        <p14:creationId xmlns:p14="http://schemas.microsoft.com/office/powerpoint/2010/main" xmlns="" val="10192707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One answer to the second problem is [[1,0],[0,1],[0,1]].  Another is [[2,1],[1,2],[1,2]].  There are multiple answers.  The right models would be like those for the first problem but with the second row repeated as the third row.</a:t>
            </a:r>
            <a:endParaRPr lang="en-IN"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5A45409-BE8F-4E8F-AD22-6674E60969E7}" type="slidenum">
              <a:rPr lang="en-IN" smtClean="0"/>
              <a:pPr/>
              <a:t>31</a:t>
            </a:fld>
            <a:endParaRPr lang="en-IN"/>
          </a:p>
        </p:txBody>
      </p:sp>
    </p:spTree>
    <p:extLst>
      <p:ext uri="{BB962C8B-B14F-4D97-AF65-F5344CB8AC3E}">
        <p14:creationId xmlns:p14="http://schemas.microsoft.com/office/powerpoint/2010/main" xmlns="" val="62921425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p:txBody>
      </p:sp>
      <p:sp>
        <p:nvSpPr>
          <p:cNvPr id="4" name="Slide Number Placeholder 3"/>
          <p:cNvSpPr>
            <a:spLocks noGrp="1"/>
          </p:cNvSpPr>
          <p:nvPr>
            <p:ph type="sldNum" sz="quarter" idx="10"/>
          </p:nvPr>
        </p:nvSpPr>
        <p:spPr/>
        <p:txBody>
          <a:bodyPr/>
          <a:lstStyle/>
          <a:p>
            <a:fld id="{25A45409-BE8F-4E8F-AD22-6674E60969E7}" type="slidenum">
              <a:rPr lang="en-IN" smtClean="0"/>
              <a:pPr/>
              <a:t>32</a:t>
            </a:fld>
            <a:endParaRPr lang="en-IN"/>
          </a:p>
        </p:txBody>
      </p:sp>
    </p:spTree>
    <p:extLst>
      <p:ext uri="{BB962C8B-B14F-4D97-AF65-F5344CB8AC3E}">
        <p14:creationId xmlns:p14="http://schemas.microsoft.com/office/powerpoint/2010/main" xmlns="" val="365560990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the students to do the this exercise.  The answers are:</a:t>
            </a:r>
          </a:p>
          <a:p>
            <a:r>
              <a:rPr lang="en-US" dirty="0"/>
              <a:t>1.  f1 = 4, f2 = 2 and f3 = 3</a:t>
            </a:r>
          </a:p>
          <a:p>
            <a:pPr marL="228600" indent="-228600">
              <a:buAutoNum type="arabicPeriod" startAt="2"/>
            </a:pPr>
            <a:r>
              <a:rPr lang="en-US" dirty="0"/>
              <a:t>f1 = 3, f2 = 1 and f3 = 1</a:t>
            </a:r>
          </a:p>
        </p:txBody>
      </p:sp>
      <p:sp>
        <p:nvSpPr>
          <p:cNvPr id="4" name="Slide Number Placeholder 3"/>
          <p:cNvSpPr>
            <a:spLocks noGrp="1"/>
          </p:cNvSpPr>
          <p:nvPr>
            <p:ph type="sldNum" sz="quarter" idx="10"/>
          </p:nvPr>
        </p:nvSpPr>
        <p:spPr/>
        <p:txBody>
          <a:bodyPr/>
          <a:lstStyle/>
          <a:p>
            <a:fld id="{25A45409-BE8F-4E8F-AD22-6674E60969E7}" type="slidenum">
              <a:rPr lang="en-IN" smtClean="0"/>
              <a:pPr/>
              <a:t>33</a:t>
            </a:fld>
            <a:endParaRPr lang="en-IN"/>
          </a:p>
        </p:txBody>
      </p:sp>
    </p:spTree>
    <p:extLst>
      <p:ext uri="{BB962C8B-B14F-4D97-AF65-F5344CB8AC3E}">
        <p14:creationId xmlns:p14="http://schemas.microsoft.com/office/powerpoint/2010/main" xmlns="" val="7974959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start.  This is how a neural network with one layer of neurons looks.  There is just a set of inputs and outputs.  And they are connected by neurons (interconnections).  The neurons all have weights.  Each neuron multiplies the input at its lower end with its weight and contributes it to the output.  Each output is the sum of all neuron contributions.  That’s all a neural network is!</a:t>
            </a:r>
          </a:p>
          <a:p>
            <a:endParaRPr lang="en-US" dirty="0"/>
          </a:p>
          <a:p>
            <a:r>
              <a:rPr lang="en-US" dirty="0"/>
              <a:t>The bias is just a neuron whose input is always set to 1.</a:t>
            </a:r>
          </a:p>
          <a:p>
            <a:endParaRPr lang="en-US" dirty="0"/>
          </a:p>
          <a:p>
            <a:r>
              <a:rPr lang="en-US" sz="1200" kern="1200" dirty="0">
                <a:solidFill>
                  <a:schemeClr val="tx1"/>
                </a:solidFill>
                <a:effectLst/>
                <a:latin typeface="+mn-lt"/>
                <a:ea typeface="+mn-ea"/>
                <a:cs typeface="+mn-cs"/>
              </a:rPr>
              <a:t>Teacher:  Explain how a neural network works (without saying anything about training – so as to reduce student cognitive load).  Goal: student </a:t>
            </a:r>
            <a:r>
              <a:rPr lang="en-US" sz="1200" b="1" kern="1200" dirty="0">
                <a:solidFill>
                  <a:schemeClr val="tx1"/>
                </a:solidFill>
                <a:effectLst/>
                <a:latin typeface="+mn-lt"/>
                <a:ea typeface="+mn-ea"/>
                <a:cs typeface="+mn-cs"/>
              </a:rPr>
              <a:t>knows</a:t>
            </a:r>
            <a:r>
              <a:rPr lang="en-US" sz="1200" kern="1200" dirty="0">
                <a:solidFill>
                  <a:schemeClr val="tx1"/>
                </a:solidFill>
                <a:effectLst/>
                <a:latin typeface="+mn-lt"/>
                <a:ea typeface="+mn-ea"/>
                <a:cs typeface="+mn-cs"/>
              </a:rPr>
              <a:t> what a neural network does.</a:t>
            </a:r>
            <a:endParaRPr lang="en-IN"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Note: Give students enough time to read what’s on this slide.</a:t>
            </a:r>
            <a:endParaRPr lang="en-IN" sz="120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Explain that the bias is an input which is always set to 1.</a:t>
            </a:r>
            <a:endParaRPr lang="en-IN" sz="120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Ask them what the value of c1 is and c2 is and explain to them that c1 is f1 * W11 + f2 * W12 + f3 * W13 + b1 * 1.  Make them say it out loud.  That way, they’ll be sure to digest it.</a:t>
            </a:r>
            <a:endParaRPr lang="en-IN" sz="1200" kern="1200" dirty="0">
              <a:solidFill>
                <a:schemeClr val="tx1"/>
              </a:solidFill>
              <a:effectLst/>
              <a:latin typeface="+mn-lt"/>
              <a:ea typeface="+mn-ea"/>
              <a:cs typeface="+mn-cs"/>
            </a:endParaRPr>
          </a:p>
          <a:p>
            <a:endParaRPr lang="en-IN" dirty="0"/>
          </a:p>
        </p:txBody>
      </p:sp>
      <p:sp>
        <p:nvSpPr>
          <p:cNvPr id="4" name="Slide Number Placeholder 3"/>
          <p:cNvSpPr>
            <a:spLocks noGrp="1"/>
          </p:cNvSpPr>
          <p:nvPr>
            <p:ph type="sldNum" sz="quarter" idx="10"/>
          </p:nvPr>
        </p:nvSpPr>
        <p:spPr/>
        <p:txBody>
          <a:bodyPr/>
          <a:lstStyle/>
          <a:p>
            <a:fld id="{25A45409-BE8F-4E8F-AD22-6674E60969E7}" type="slidenum">
              <a:rPr lang="en-IN" smtClean="0"/>
              <a:pPr/>
              <a:t>3</a:t>
            </a:fld>
            <a:endParaRPr lang="en-IN"/>
          </a:p>
        </p:txBody>
      </p:sp>
    </p:spTree>
    <p:extLst>
      <p:ext uri="{BB962C8B-B14F-4D97-AF65-F5344CB8AC3E}">
        <p14:creationId xmlns:p14="http://schemas.microsoft.com/office/powerpoint/2010/main" xmlns="" val="263174490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the answer.</a:t>
            </a:r>
            <a:endParaRPr lang="en-IN" dirty="0"/>
          </a:p>
        </p:txBody>
      </p:sp>
      <p:sp>
        <p:nvSpPr>
          <p:cNvPr id="4" name="Slide Number Placeholder 3"/>
          <p:cNvSpPr>
            <a:spLocks noGrp="1"/>
          </p:cNvSpPr>
          <p:nvPr>
            <p:ph type="sldNum" sz="quarter" idx="10"/>
          </p:nvPr>
        </p:nvSpPr>
        <p:spPr/>
        <p:txBody>
          <a:bodyPr/>
          <a:lstStyle/>
          <a:p>
            <a:fld id="{25A45409-BE8F-4E8F-AD22-6674E60969E7}" type="slidenum">
              <a:rPr lang="en-IN" smtClean="0"/>
              <a:pPr/>
              <a:t>34</a:t>
            </a:fld>
            <a:endParaRPr lang="en-IN"/>
          </a:p>
        </p:txBody>
      </p:sp>
    </p:spTree>
    <p:extLst>
      <p:ext uri="{BB962C8B-B14F-4D97-AF65-F5344CB8AC3E}">
        <p14:creationId xmlns:p14="http://schemas.microsoft.com/office/powerpoint/2010/main" xmlns="" val="149285471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ask the students to do this problem.  If they use the weights they got for problem 2, they will satisfy the classification rules shown here.</a:t>
            </a:r>
            <a:endParaRPr lang="en-IN" dirty="0"/>
          </a:p>
        </p:txBody>
      </p:sp>
      <p:sp>
        <p:nvSpPr>
          <p:cNvPr id="4" name="Slide Number Placeholder 3"/>
          <p:cNvSpPr>
            <a:spLocks noGrp="1"/>
          </p:cNvSpPr>
          <p:nvPr>
            <p:ph type="sldNum" sz="quarter" idx="10"/>
          </p:nvPr>
        </p:nvSpPr>
        <p:spPr/>
        <p:txBody>
          <a:bodyPr/>
          <a:lstStyle/>
          <a:p>
            <a:fld id="{25A45409-BE8F-4E8F-AD22-6674E60969E7}" type="slidenum">
              <a:rPr lang="en-IN" smtClean="0"/>
              <a:pPr/>
              <a:t>35</a:t>
            </a:fld>
            <a:endParaRPr lang="en-IN"/>
          </a:p>
        </p:txBody>
      </p:sp>
    </p:spTree>
    <p:extLst>
      <p:ext uri="{BB962C8B-B14F-4D97-AF65-F5344CB8AC3E}">
        <p14:creationId xmlns:p14="http://schemas.microsoft.com/office/powerpoint/2010/main" xmlns="" val="388991841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the answer.</a:t>
            </a:r>
            <a:endParaRPr lang="en-IN" dirty="0"/>
          </a:p>
        </p:txBody>
      </p:sp>
      <p:sp>
        <p:nvSpPr>
          <p:cNvPr id="4" name="Slide Number Placeholder 3"/>
          <p:cNvSpPr>
            <a:spLocks noGrp="1"/>
          </p:cNvSpPr>
          <p:nvPr>
            <p:ph type="sldNum" sz="quarter" idx="10"/>
          </p:nvPr>
        </p:nvSpPr>
        <p:spPr/>
        <p:txBody>
          <a:bodyPr/>
          <a:lstStyle/>
          <a:p>
            <a:fld id="{25A45409-BE8F-4E8F-AD22-6674E60969E7}" type="slidenum">
              <a:rPr lang="en-IN" smtClean="0"/>
              <a:pPr/>
              <a:t>36</a:t>
            </a:fld>
            <a:endParaRPr lang="en-IN"/>
          </a:p>
        </p:txBody>
      </p:sp>
    </p:spTree>
    <p:extLst>
      <p:ext uri="{BB962C8B-B14F-4D97-AF65-F5344CB8AC3E}">
        <p14:creationId xmlns:p14="http://schemas.microsoft.com/office/powerpoint/2010/main" xmlns="" val="38734693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the answer.</a:t>
            </a:r>
            <a:endParaRPr lang="en-IN" dirty="0"/>
          </a:p>
        </p:txBody>
      </p:sp>
      <p:sp>
        <p:nvSpPr>
          <p:cNvPr id="4" name="Slide Number Placeholder 3"/>
          <p:cNvSpPr>
            <a:spLocks noGrp="1"/>
          </p:cNvSpPr>
          <p:nvPr>
            <p:ph type="sldNum" sz="quarter" idx="10"/>
          </p:nvPr>
        </p:nvSpPr>
        <p:spPr/>
        <p:txBody>
          <a:bodyPr/>
          <a:lstStyle/>
          <a:p>
            <a:fld id="{25A45409-BE8F-4E8F-AD22-6674E60969E7}" type="slidenum">
              <a:rPr lang="en-IN" smtClean="0"/>
              <a:pPr/>
              <a:t>37</a:t>
            </a:fld>
            <a:endParaRPr lang="en-IN"/>
          </a:p>
        </p:txBody>
      </p:sp>
    </p:spTree>
    <p:extLst>
      <p:ext uri="{BB962C8B-B14F-4D97-AF65-F5344CB8AC3E}">
        <p14:creationId xmlns:p14="http://schemas.microsoft.com/office/powerpoint/2010/main" xmlns="" val="207810756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p:txBody>
      </p:sp>
      <p:sp>
        <p:nvSpPr>
          <p:cNvPr id="4" name="Slide Number Placeholder 3"/>
          <p:cNvSpPr>
            <a:spLocks noGrp="1"/>
          </p:cNvSpPr>
          <p:nvPr>
            <p:ph type="sldNum" sz="quarter" idx="10"/>
          </p:nvPr>
        </p:nvSpPr>
        <p:spPr/>
        <p:txBody>
          <a:bodyPr/>
          <a:lstStyle/>
          <a:p>
            <a:fld id="{25A45409-BE8F-4E8F-AD22-6674E60969E7}" type="slidenum">
              <a:rPr lang="en-IN" smtClean="0"/>
              <a:pPr/>
              <a:t>39</a:t>
            </a:fld>
            <a:endParaRPr lang="en-IN"/>
          </a:p>
        </p:txBody>
      </p:sp>
    </p:spTree>
    <p:extLst>
      <p:ext uri="{BB962C8B-B14F-4D97-AF65-F5344CB8AC3E}">
        <p14:creationId xmlns:p14="http://schemas.microsoft.com/office/powerpoint/2010/main" xmlns="" val="349482885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exactly does the </a:t>
            </a:r>
            <a:r>
              <a:rPr lang="en-US" dirty="0" err="1"/>
              <a:t>softmax</a:t>
            </a:r>
            <a:r>
              <a:rPr lang="en-US" dirty="0"/>
              <a:t> function do?  Find out in the next slide.</a:t>
            </a:r>
            <a:endParaRPr lang="en-IN" dirty="0"/>
          </a:p>
        </p:txBody>
      </p:sp>
      <p:sp>
        <p:nvSpPr>
          <p:cNvPr id="4" name="Slide Number Placeholder 3"/>
          <p:cNvSpPr>
            <a:spLocks noGrp="1"/>
          </p:cNvSpPr>
          <p:nvPr>
            <p:ph type="sldNum" sz="quarter" idx="10"/>
          </p:nvPr>
        </p:nvSpPr>
        <p:spPr/>
        <p:txBody>
          <a:bodyPr/>
          <a:lstStyle/>
          <a:p>
            <a:fld id="{25A45409-BE8F-4E8F-AD22-6674E60969E7}" type="slidenum">
              <a:rPr lang="en-IN" smtClean="0"/>
              <a:pPr/>
              <a:t>47</a:t>
            </a:fld>
            <a:endParaRPr lang="en-IN"/>
          </a:p>
        </p:txBody>
      </p:sp>
    </p:spTree>
    <p:extLst>
      <p:ext uri="{BB962C8B-B14F-4D97-AF65-F5344CB8AC3E}">
        <p14:creationId xmlns:p14="http://schemas.microsoft.com/office/powerpoint/2010/main" xmlns="" val="91047307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 is the </a:t>
            </a:r>
            <a:r>
              <a:rPr lang="en-US" dirty="0" err="1"/>
              <a:t>softmax</a:t>
            </a:r>
            <a:r>
              <a:rPr lang="en-US" dirty="0"/>
              <a:t> function.</a:t>
            </a:r>
            <a:endParaRPr lang="en-IN" dirty="0"/>
          </a:p>
        </p:txBody>
      </p:sp>
      <p:sp>
        <p:nvSpPr>
          <p:cNvPr id="4" name="Slide Number Placeholder 3"/>
          <p:cNvSpPr>
            <a:spLocks noGrp="1"/>
          </p:cNvSpPr>
          <p:nvPr>
            <p:ph type="sldNum" sz="quarter" idx="10"/>
          </p:nvPr>
        </p:nvSpPr>
        <p:spPr/>
        <p:txBody>
          <a:bodyPr/>
          <a:lstStyle/>
          <a:p>
            <a:fld id="{25A45409-BE8F-4E8F-AD22-6674E60969E7}" type="slidenum">
              <a:rPr lang="en-IN" smtClean="0"/>
              <a:pPr/>
              <a:t>48</a:t>
            </a:fld>
            <a:endParaRPr lang="en-IN"/>
          </a:p>
        </p:txBody>
      </p:sp>
    </p:spTree>
    <p:extLst>
      <p:ext uri="{BB962C8B-B14F-4D97-AF65-F5344CB8AC3E}">
        <p14:creationId xmlns:p14="http://schemas.microsoft.com/office/powerpoint/2010/main" xmlns="" val="297841347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summation disappears because only one of the one hot vectors’ elements is 1 (where x is the correct category).</a:t>
            </a:r>
            <a:endParaRPr lang="en-IN" dirty="0"/>
          </a:p>
        </p:txBody>
      </p:sp>
      <p:sp>
        <p:nvSpPr>
          <p:cNvPr id="4" name="Slide Number Placeholder 3"/>
          <p:cNvSpPr>
            <a:spLocks noGrp="1"/>
          </p:cNvSpPr>
          <p:nvPr>
            <p:ph type="sldNum" sz="quarter" idx="10"/>
          </p:nvPr>
        </p:nvSpPr>
        <p:spPr/>
        <p:txBody>
          <a:bodyPr/>
          <a:lstStyle/>
          <a:p>
            <a:fld id="{25A45409-BE8F-4E8F-AD22-6674E60969E7}" type="slidenum">
              <a:rPr lang="en-IN" smtClean="0"/>
              <a:pPr/>
              <a:t>49</a:t>
            </a:fld>
            <a:endParaRPr lang="en-IN"/>
          </a:p>
        </p:txBody>
      </p:sp>
    </p:spTree>
    <p:extLst>
      <p:ext uri="{BB962C8B-B14F-4D97-AF65-F5344CB8AC3E}">
        <p14:creationId xmlns:p14="http://schemas.microsoft.com/office/powerpoint/2010/main" xmlns="" val="313243815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Over to the python exercises 430 and 450 - where the students get to calculate the </a:t>
            </a:r>
            <a:r>
              <a:rPr lang="en-US" dirty="0" err="1"/>
              <a:t>softmax</a:t>
            </a:r>
            <a:r>
              <a:rPr lang="en-US" dirty="0"/>
              <a:t> and the cross entropy for the classifier’s outputs for various data points.</a:t>
            </a:r>
            <a:endParaRPr lang="en-IN" dirty="0"/>
          </a:p>
        </p:txBody>
      </p:sp>
      <p:sp>
        <p:nvSpPr>
          <p:cNvPr id="4" name="Slide Number Placeholder 3"/>
          <p:cNvSpPr>
            <a:spLocks noGrp="1"/>
          </p:cNvSpPr>
          <p:nvPr>
            <p:ph type="sldNum" sz="quarter" idx="10"/>
          </p:nvPr>
        </p:nvSpPr>
        <p:spPr/>
        <p:txBody>
          <a:bodyPr/>
          <a:lstStyle/>
          <a:p>
            <a:fld id="{25A45409-BE8F-4E8F-AD22-6674E60969E7}" type="slidenum">
              <a:rPr lang="en-IN" smtClean="0"/>
              <a:pPr/>
              <a:t>50</a:t>
            </a:fld>
            <a:endParaRPr lang="en-IN"/>
          </a:p>
        </p:txBody>
      </p:sp>
    </p:spTree>
    <p:extLst>
      <p:ext uri="{BB962C8B-B14F-4D97-AF65-F5344CB8AC3E}">
        <p14:creationId xmlns:p14="http://schemas.microsoft.com/office/powerpoint/2010/main" xmlns="" val="142108122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 the exercise on minimizing the parameters x for a toy loss function x^2 + 3</a:t>
            </a:r>
            <a:endParaRPr lang="en-IN" dirty="0"/>
          </a:p>
        </p:txBody>
      </p:sp>
      <p:sp>
        <p:nvSpPr>
          <p:cNvPr id="4" name="Slide Number Placeholder 3"/>
          <p:cNvSpPr>
            <a:spLocks noGrp="1"/>
          </p:cNvSpPr>
          <p:nvPr>
            <p:ph type="sldNum" sz="quarter" idx="10"/>
          </p:nvPr>
        </p:nvSpPr>
        <p:spPr/>
        <p:txBody>
          <a:bodyPr/>
          <a:lstStyle/>
          <a:p>
            <a:fld id="{25A45409-BE8F-4E8F-AD22-6674E60969E7}" type="slidenum">
              <a:rPr lang="en-IN" smtClean="0"/>
              <a:pPr/>
              <a:t>52</a:t>
            </a:fld>
            <a:endParaRPr lang="en-IN"/>
          </a:p>
        </p:txBody>
      </p:sp>
    </p:spTree>
    <p:extLst>
      <p:ext uri="{BB962C8B-B14F-4D97-AF65-F5344CB8AC3E}">
        <p14:creationId xmlns:p14="http://schemas.microsoft.com/office/powerpoint/2010/main" xmlns="" val="4705322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So, now that you’ve heard what neurons do, can you tell me what c1 and c2 are on this slide?</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Teacher:  This is a problem based on the math of the previous slide.  Ask the students to compute the outputs c1 and c2 given the inputs f1 and f2.  Goal: student </a:t>
            </a:r>
            <a:r>
              <a:rPr lang="en-US" sz="1200" b="1" kern="1200" dirty="0">
                <a:solidFill>
                  <a:schemeClr val="tx1"/>
                </a:solidFill>
                <a:effectLst/>
                <a:latin typeface="+mn-lt"/>
                <a:ea typeface="+mn-ea"/>
                <a:cs typeface="+mn-cs"/>
              </a:rPr>
              <a:t>develops an understanding</a:t>
            </a:r>
            <a:r>
              <a:rPr lang="en-US" sz="1200" kern="1200" dirty="0">
                <a:solidFill>
                  <a:schemeClr val="tx1"/>
                </a:solidFill>
                <a:effectLst/>
                <a:latin typeface="+mn-lt"/>
                <a:ea typeface="+mn-ea"/>
                <a:cs typeface="+mn-cs"/>
              </a:rPr>
              <a:t> of what a neural network does by doing what it does.</a:t>
            </a:r>
            <a:endParaRPr lang="en-IN"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Note:  Give ample time for digesting.  Return to previous slides and explain if you see puzzled looks.</a:t>
            </a:r>
            <a:endParaRPr lang="en-IN" sz="1200" kern="1200" dirty="0">
              <a:solidFill>
                <a:schemeClr val="tx1"/>
              </a:solidFill>
              <a:effectLst/>
              <a:latin typeface="+mn-lt"/>
              <a:ea typeface="+mn-ea"/>
              <a:cs typeface="+mn-cs"/>
            </a:endParaRPr>
          </a:p>
          <a:p>
            <a:endParaRPr lang="en-US" dirty="0"/>
          </a:p>
          <a:p>
            <a:r>
              <a:rPr lang="en-US" dirty="0"/>
              <a:t>Walk through the solution =&gt; c1 is equal to W11 into f1 plus W12 into f2 plus 1 into b1, which is ...</a:t>
            </a:r>
            <a:endParaRPr lang="en-IN" dirty="0"/>
          </a:p>
        </p:txBody>
      </p:sp>
      <p:sp>
        <p:nvSpPr>
          <p:cNvPr id="4" name="Slide Number Placeholder 3"/>
          <p:cNvSpPr>
            <a:spLocks noGrp="1"/>
          </p:cNvSpPr>
          <p:nvPr>
            <p:ph type="sldNum" sz="quarter" idx="10"/>
          </p:nvPr>
        </p:nvSpPr>
        <p:spPr/>
        <p:txBody>
          <a:bodyPr/>
          <a:lstStyle/>
          <a:p>
            <a:fld id="{25A45409-BE8F-4E8F-AD22-6674E60969E7}" type="slidenum">
              <a:rPr lang="en-IN" smtClean="0"/>
              <a:pPr/>
              <a:t>4</a:t>
            </a:fld>
            <a:endParaRPr lang="en-IN"/>
          </a:p>
        </p:txBody>
      </p:sp>
    </p:spTree>
    <p:extLst>
      <p:ext uri="{BB962C8B-B14F-4D97-AF65-F5344CB8AC3E}">
        <p14:creationId xmlns:p14="http://schemas.microsoft.com/office/powerpoint/2010/main" xmlns="" val="326517681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 the exercise on minimizing the parameters x for a toy loss function x^2 + 3</a:t>
            </a:r>
            <a:endParaRPr lang="en-IN" dirty="0"/>
          </a:p>
        </p:txBody>
      </p:sp>
      <p:sp>
        <p:nvSpPr>
          <p:cNvPr id="4" name="Slide Number Placeholder 3"/>
          <p:cNvSpPr>
            <a:spLocks noGrp="1"/>
          </p:cNvSpPr>
          <p:nvPr>
            <p:ph type="sldNum" sz="quarter" idx="10"/>
          </p:nvPr>
        </p:nvSpPr>
        <p:spPr/>
        <p:txBody>
          <a:bodyPr/>
          <a:lstStyle/>
          <a:p>
            <a:fld id="{25A45409-BE8F-4E8F-AD22-6674E60969E7}" type="slidenum">
              <a:rPr lang="en-IN" smtClean="0"/>
              <a:pPr/>
              <a:t>53</a:t>
            </a:fld>
            <a:endParaRPr lang="en-IN"/>
          </a:p>
        </p:txBody>
      </p:sp>
    </p:spTree>
    <p:extLst>
      <p:ext uri="{BB962C8B-B14F-4D97-AF65-F5344CB8AC3E}">
        <p14:creationId xmlns:p14="http://schemas.microsoft.com/office/powerpoint/2010/main" xmlns="" val="406857391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Forward pass part of minimizing the parameters x for a toy loss function x^2 + 3</a:t>
            </a:r>
            <a:endParaRPr lang="en-IN" dirty="0"/>
          </a:p>
        </p:txBody>
      </p:sp>
      <p:sp>
        <p:nvSpPr>
          <p:cNvPr id="4" name="Slide Number Placeholder 3"/>
          <p:cNvSpPr>
            <a:spLocks noGrp="1"/>
          </p:cNvSpPr>
          <p:nvPr>
            <p:ph type="sldNum" sz="quarter" idx="10"/>
          </p:nvPr>
        </p:nvSpPr>
        <p:spPr/>
        <p:txBody>
          <a:bodyPr/>
          <a:lstStyle/>
          <a:p>
            <a:fld id="{25A45409-BE8F-4E8F-AD22-6674E60969E7}" type="slidenum">
              <a:rPr lang="en-IN" smtClean="0"/>
              <a:pPr/>
              <a:t>54</a:t>
            </a:fld>
            <a:endParaRPr lang="en-IN"/>
          </a:p>
        </p:txBody>
      </p:sp>
    </p:spTree>
    <p:extLst>
      <p:ext uri="{BB962C8B-B14F-4D97-AF65-F5344CB8AC3E}">
        <p14:creationId xmlns:p14="http://schemas.microsoft.com/office/powerpoint/2010/main" xmlns="" val="321557737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 the exercise on minimizing the parameters x for a toy loss function x^2 + 3 – this is exercise 510</a:t>
            </a:r>
            <a:endParaRPr lang="en-IN" dirty="0"/>
          </a:p>
        </p:txBody>
      </p:sp>
      <p:sp>
        <p:nvSpPr>
          <p:cNvPr id="4" name="Slide Number Placeholder 3"/>
          <p:cNvSpPr>
            <a:spLocks noGrp="1"/>
          </p:cNvSpPr>
          <p:nvPr>
            <p:ph type="sldNum" sz="quarter" idx="10"/>
          </p:nvPr>
        </p:nvSpPr>
        <p:spPr/>
        <p:txBody>
          <a:bodyPr/>
          <a:lstStyle/>
          <a:p>
            <a:fld id="{25A45409-BE8F-4E8F-AD22-6674E60969E7}" type="slidenum">
              <a:rPr lang="en-IN" smtClean="0"/>
              <a:pPr/>
              <a:t>55</a:t>
            </a:fld>
            <a:endParaRPr lang="en-IN"/>
          </a:p>
        </p:txBody>
      </p:sp>
    </p:spTree>
    <p:extLst>
      <p:ext uri="{BB962C8B-B14F-4D97-AF65-F5344CB8AC3E}">
        <p14:creationId xmlns:p14="http://schemas.microsoft.com/office/powerpoint/2010/main" xmlns="" val="370508933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25A45409-BE8F-4E8F-AD22-6674E60969E7}" type="slidenum">
              <a:rPr lang="en-IN" smtClean="0"/>
              <a:pPr/>
              <a:t>56</a:t>
            </a:fld>
            <a:endParaRPr lang="en-IN"/>
          </a:p>
        </p:txBody>
      </p:sp>
    </p:spTree>
    <p:extLst>
      <p:ext uri="{BB962C8B-B14F-4D97-AF65-F5344CB8AC3E}">
        <p14:creationId xmlns:p14="http://schemas.microsoft.com/office/powerpoint/2010/main" xmlns="" val="6041903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You don’t have to do this manually.  There’s a </a:t>
            </a:r>
            <a:r>
              <a:rPr lang="en-US" b="1" dirty="0" err="1"/>
              <a:t>pytorch</a:t>
            </a:r>
            <a:r>
              <a:rPr lang="en-US" b="1" dirty="0"/>
              <a:t> exercise for this – exercise 510.</a:t>
            </a:r>
          </a:p>
        </p:txBody>
      </p:sp>
      <p:sp>
        <p:nvSpPr>
          <p:cNvPr id="4" name="Slide Number Placeholder 3"/>
          <p:cNvSpPr>
            <a:spLocks noGrp="1"/>
          </p:cNvSpPr>
          <p:nvPr>
            <p:ph type="sldNum" sz="quarter" idx="10"/>
          </p:nvPr>
        </p:nvSpPr>
        <p:spPr/>
        <p:txBody>
          <a:bodyPr/>
          <a:lstStyle/>
          <a:p>
            <a:fld id="{25A45409-BE8F-4E8F-AD22-6674E60969E7}" type="slidenum">
              <a:rPr lang="en-IN" smtClean="0"/>
              <a:pPr/>
              <a:t>57</a:t>
            </a:fld>
            <a:endParaRPr lang="en-IN"/>
          </a:p>
        </p:txBody>
      </p:sp>
    </p:spTree>
    <p:extLst>
      <p:ext uri="{BB962C8B-B14F-4D97-AF65-F5344CB8AC3E}">
        <p14:creationId xmlns:p14="http://schemas.microsoft.com/office/powerpoint/2010/main" xmlns="" val="23940838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p:txBody>
      </p:sp>
      <p:sp>
        <p:nvSpPr>
          <p:cNvPr id="4" name="Slide Number Placeholder 3"/>
          <p:cNvSpPr>
            <a:spLocks noGrp="1"/>
          </p:cNvSpPr>
          <p:nvPr>
            <p:ph type="sldNum" sz="quarter" idx="10"/>
          </p:nvPr>
        </p:nvSpPr>
        <p:spPr/>
        <p:txBody>
          <a:bodyPr/>
          <a:lstStyle/>
          <a:p>
            <a:fld id="{25A45409-BE8F-4E8F-AD22-6674E60969E7}" type="slidenum">
              <a:rPr lang="en-IN" smtClean="0"/>
              <a:pPr/>
              <a:t>58</a:t>
            </a:fld>
            <a:endParaRPr lang="en-IN"/>
          </a:p>
        </p:txBody>
      </p:sp>
    </p:spTree>
    <p:extLst>
      <p:ext uri="{BB962C8B-B14F-4D97-AF65-F5344CB8AC3E}">
        <p14:creationId xmlns:p14="http://schemas.microsoft.com/office/powerpoint/2010/main" xmlns="" val="110908929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p:txBody>
      </p:sp>
      <p:sp>
        <p:nvSpPr>
          <p:cNvPr id="4" name="Slide Number Placeholder 3"/>
          <p:cNvSpPr>
            <a:spLocks noGrp="1"/>
          </p:cNvSpPr>
          <p:nvPr>
            <p:ph type="sldNum" sz="quarter" idx="10"/>
          </p:nvPr>
        </p:nvSpPr>
        <p:spPr/>
        <p:txBody>
          <a:bodyPr/>
          <a:lstStyle/>
          <a:p>
            <a:fld id="{25A45409-BE8F-4E8F-AD22-6674E60969E7}" type="slidenum">
              <a:rPr lang="en-IN" smtClean="0"/>
              <a:pPr/>
              <a:t>59</a:t>
            </a:fld>
            <a:endParaRPr lang="en-IN"/>
          </a:p>
        </p:txBody>
      </p:sp>
    </p:spTree>
    <p:extLst>
      <p:ext uri="{BB962C8B-B14F-4D97-AF65-F5344CB8AC3E}">
        <p14:creationId xmlns:p14="http://schemas.microsoft.com/office/powerpoint/2010/main" xmlns="" val="345726290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We’ll see how to “nudge the parameter” in the next slide.</a:t>
            </a:r>
            <a:endParaRPr lang="en-IN" dirty="0"/>
          </a:p>
        </p:txBody>
      </p:sp>
      <p:sp>
        <p:nvSpPr>
          <p:cNvPr id="4" name="Slide Number Placeholder 3"/>
          <p:cNvSpPr>
            <a:spLocks noGrp="1"/>
          </p:cNvSpPr>
          <p:nvPr>
            <p:ph type="sldNum" sz="quarter" idx="10"/>
          </p:nvPr>
        </p:nvSpPr>
        <p:spPr/>
        <p:txBody>
          <a:bodyPr/>
          <a:lstStyle/>
          <a:p>
            <a:fld id="{25A45409-BE8F-4E8F-AD22-6674E60969E7}" type="slidenum">
              <a:rPr lang="en-IN" smtClean="0"/>
              <a:pPr/>
              <a:t>60</a:t>
            </a:fld>
            <a:endParaRPr lang="en-IN"/>
          </a:p>
        </p:txBody>
      </p:sp>
    </p:spTree>
    <p:extLst>
      <p:ext uri="{BB962C8B-B14F-4D97-AF65-F5344CB8AC3E}">
        <p14:creationId xmlns:p14="http://schemas.microsoft.com/office/powerpoint/2010/main" xmlns="" val="234270263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Do exercises 530 and 550</a:t>
            </a:r>
            <a:endParaRPr lang="en-US" b="1" dirty="0"/>
          </a:p>
        </p:txBody>
      </p:sp>
      <p:sp>
        <p:nvSpPr>
          <p:cNvPr id="4" name="Slide Number Placeholder 3"/>
          <p:cNvSpPr>
            <a:spLocks noGrp="1"/>
          </p:cNvSpPr>
          <p:nvPr>
            <p:ph type="sldNum" sz="quarter" idx="10"/>
          </p:nvPr>
        </p:nvSpPr>
        <p:spPr/>
        <p:txBody>
          <a:bodyPr/>
          <a:lstStyle/>
          <a:p>
            <a:fld id="{25A45409-BE8F-4E8F-AD22-6674E60969E7}" type="slidenum">
              <a:rPr lang="en-IN" smtClean="0"/>
              <a:pPr/>
              <a:t>64</a:t>
            </a:fld>
            <a:endParaRPr lang="en-IN"/>
          </a:p>
        </p:txBody>
      </p:sp>
    </p:spTree>
    <p:extLst>
      <p:ext uri="{BB962C8B-B14F-4D97-AF65-F5344CB8AC3E}">
        <p14:creationId xmlns:p14="http://schemas.microsoft.com/office/powerpoint/2010/main" xmlns="" val="185138056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Train a classifier on the corresponding toy dataset (the third dataset in the data folder).</a:t>
            </a:r>
            <a:endParaRPr lang="en-IN" dirty="0"/>
          </a:p>
        </p:txBody>
      </p:sp>
      <p:sp>
        <p:nvSpPr>
          <p:cNvPr id="4" name="Slide Number Placeholder 3"/>
          <p:cNvSpPr>
            <a:spLocks noGrp="1"/>
          </p:cNvSpPr>
          <p:nvPr>
            <p:ph type="sldNum" sz="quarter" idx="10"/>
          </p:nvPr>
        </p:nvSpPr>
        <p:spPr/>
        <p:txBody>
          <a:bodyPr/>
          <a:lstStyle/>
          <a:p>
            <a:fld id="{25A45409-BE8F-4E8F-AD22-6674E60969E7}" type="slidenum">
              <a:rPr lang="en-IN" smtClean="0"/>
              <a:pPr/>
              <a:t>65</a:t>
            </a:fld>
            <a:endParaRPr lang="en-IN"/>
          </a:p>
        </p:txBody>
      </p:sp>
    </p:spTree>
    <p:extLst>
      <p:ext uri="{BB962C8B-B14F-4D97-AF65-F5344CB8AC3E}">
        <p14:creationId xmlns:p14="http://schemas.microsoft.com/office/powerpoint/2010/main" xmlns="" val="22203380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the solution.</a:t>
            </a:r>
          </a:p>
          <a:p>
            <a:endParaRPr lang="en-US" dirty="0"/>
          </a:p>
          <a:p>
            <a:r>
              <a:rPr lang="en-US" sz="1200" kern="1200" dirty="0">
                <a:solidFill>
                  <a:schemeClr val="tx1"/>
                </a:solidFill>
                <a:effectLst/>
                <a:latin typeface="+mn-lt"/>
                <a:ea typeface="+mn-ea"/>
                <a:cs typeface="+mn-cs"/>
              </a:rPr>
              <a:t>Teacher:  This slide is the answer to the problem set in the previous slide.</a:t>
            </a:r>
            <a:endParaRPr lang="en-IN"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Note:  Make them say it out loud.</a:t>
            </a:r>
            <a:endParaRPr lang="en-IN" sz="1200" kern="1200" dirty="0">
              <a:solidFill>
                <a:schemeClr val="tx1"/>
              </a:solidFill>
              <a:effectLst/>
              <a:latin typeface="+mn-lt"/>
              <a:ea typeface="+mn-ea"/>
              <a:cs typeface="+mn-cs"/>
            </a:endParaRPr>
          </a:p>
          <a:p>
            <a:endParaRPr lang="en-IN" dirty="0"/>
          </a:p>
        </p:txBody>
      </p:sp>
      <p:sp>
        <p:nvSpPr>
          <p:cNvPr id="4" name="Slide Number Placeholder 3"/>
          <p:cNvSpPr>
            <a:spLocks noGrp="1"/>
          </p:cNvSpPr>
          <p:nvPr>
            <p:ph type="sldNum" sz="quarter" idx="10"/>
          </p:nvPr>
        </p:nvSpPr>
        <p:spPr/>
        <p:txBody>
          <a:bodyPr/>
          <a:lstStyle/>
          <a:p>
            <a:fld id="{25A45409-BE8F-4E8F-AD22-6674E60969E7}" type="slidenum">
              <a:rPr lang="en-IN" smtClean="0"/>
              <a:pPr/>
              <a:t>5</a:t>
            </a:fld>
            <a:endParaRPr lang="en-IN"/>
          </a:p>
        </p:txBody>
      </p:sp>
    </p:spTree>
    <p:extLst>
      <p:ext uri="{BB962C8B-B14F-4D97-AF65-F5344CB8AC3E}">
        <p14:creationId xmlns:p14="http://schemas.microsoft.com/office/powerpoint/2010/main" xmlns="" val="253193843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There’s python code in the exercise 610 and 630 for this. </a:t>
            </a:r>
            <a:endParaRPr lang="en-IN" dirty="0"/>
          </a:p>
        </p:txBody>
      </p:sp>
      <p:sp>
        <p:nvSpPr>
          <p:cNvPr id="4" name="Slide Number Placeholder 3"/>
          <p:cNvSpPr>
            <a:spLocks noGrp="1"/>
          </p:cNvSpPr>
          <p:nvPr>
            <p:ph type="sldNum" sz="quarter" idx="10"/>
          </p:nvPr>
        </p:nvSpPr>
        <p:spPr/>
        <p:txBody>
          <a:bodyPr/>
          <a:lstStyle/>
          <a:p>
            <a:fld id="{25A45409-BE8F-4E8F-AD22-6674E60969E7}" type="slidenum">
              <a:rPr lang="en-IN" smtClean="0"/>
              <a:pPr/>
              <a:t>66</a:t>
            </a:fld>
            <a:endParaRPr lang="en-IN"/>
          </a:p>
        </p:txBody>
      </p:sp>
    </p:spTree>
    <p:extLst>
      <p:ext uri="{BB962C8B-B14F-4D97-AF65-F5344CB8AC3E}">
        <p14:creationId xmlns:p14="http://schemas.microsoft.com/office/powerpoint/2010/main" xmlns="" val="1127428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There’s python code in the exercise 610 and 630 for this.  Make sure that you look through the data and internalize it.</a:t>
            </a:r>
          </a:p>
        </p:txBody>
      </p:sp>
      <p:sp>
        <p:nvSpPr>
          <p:cNvPr id="4" name="Slide Number Placeholder 3"/>
          <p:cNvSpPr>
            <a:spLocks noGrp="1"/>
          </p:cNvSpPr>
          <p:nvPr>
            <p:ph type="sldNum" sz="quarter" idx="10"/>
          </p:nvPr>
        </p:nvSpPr>
        <p:spPr/>
        <p:txBody>
          <a:bodyPr/>
          <a:lstStyle/>
          <a:p>
            <a:fld id="{25A45409-BE8F-4E8F-AD22-6674E60969E7}" type="slidenum">
              <a:rPr lang="en-IN" smtClean="0"/>
              <a:pPr/>
              <a:t>67</a:t>
            </a:fld>
            <a:endParaRPr lang="en-IN"/>
          </a:p>
        </p:txBody>
      </p:sp>
    </p:spTree>
    <p:extLst>
      <p:ext uri="{BB962C8B-B14F-4D97-AF65-F5344CB8AC3E}">
        <p14:creationId xmlns:p14="http://schemas.microsoft.com/office/powerpoint/2010/main" xmlns="" val="234059178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(show next slide)</a:t>
            </a:r>
            <a:endParaRPr lang="en-US" b="1" dirty="0"/>
          </a:p>
        </p:txBody>
      </p:sp>
      <p:sp>
        <p:nvSpPr>
          <p:cNvPr id="4" name="Slide Number Placeholder 3"/>
          <p:cNvSpPr>
            <a:spLocks noGrp="1"/>
          </p:cNvSpPr>
          <p:nvPr>
            <p:ph type="sldNum" sz="quarter" idx="10"/>
          </p:nvPr>
        </p:nvSpPr>
        <p:spPr/>
        <p:txBody>
          <a:bodyPr/>
          <a:lstStyle/>
          <a:p>
            <a:fld id="{25A45409-BE8F-4E8F-AD22-6674E60969E7}" type="slidenum">
              <a:rPr lang="en-IN" smtClean="0"/>
              <a:pPr/>
              <a:t>74</a:t>
            </a:fld>
            <a:endParaRPr lang="en-IN"/>
          </a:p>
        </p:txBody>
      </p:sp>
    </p:spTree>
    <p:extLst>
      <p:ext uri="{BB962C8B-B14F-4D97-AF65-F5344CB8AC3E}">
        <p14:creationId xmlns:p14="http://schemas.microsoft.com/office/powerpoint/2010/main" xmlns="" val="148604392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(show next slide)</a:t>
            </a:r>
            <a:endParaRPr lang="en-US" b="1" dirty="0"/>
          </a:p>
        </p:txBody>
      </p:sp>
      <p:sp>
        <p:nvSpPr>
          <p:cNvPr id="4" name="Slide Number Placeholder 3"/>
          <p:cNvSpPr>
            <a:spLocks noGrp="1"/>
          </p:cNvSpPr>
          <p:nvPr>
            <p:ph type="sldNum" sz="quarter" idx="10"/>
          </p:nvPr>
        </p:nvSpPr>
        <p:spPr/>
        <p:txBody>
          <a:bodyPr/>
          <a:lstStyle/>
          <a:p>
            <a:fld id="{25A45409-BE8F-4E8F-AD22-6674E60969E7}" type="slidenum">
              <a:rPr lang="en-IN" smtClean="0"/>
              <a:pPr/>
              <a:t>76</a:t>
            </a:fld>
            <a:endParaRPr lang="en-IN"/>
          </a:p>
        </p:txBody>
      </p:sp>
    </p:spTree>
    <p:extLst>
      <p:ext uri="{BB962C8B-B14F-4D97-AF65-F5344CB8AC3E}">
        <p14:creationId xmlns:p14="http://schemas.microsoft.com/office/powerpoint/2010/main" xmlns="" val="318742588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a:t>
            </a:r>
            <a:endParaRPr lang="en-US" b="1" dirty="0"/>
          </a:p>
        </p:txBody>
      </p:sp>
      <p:sp>
        <p:nvSpPr>
          <p:cNvPr id="4" name="Slide Number Placeholder 3"/>
          <p:cNvSpPr>
            <a:spLocks noGrp="1"/>
          </p:cNvSpPr>
          <p:nvPr>
            <p:ph type="sldNum" sz="quarter" idx="10"/>
          </p:nvPr>
        </p:nvSpPr>
        <p:spPr/>
        <p:txBody>
          <a:bodyPr/>
          <a:lstStyle/>
          <a:p>
            <a:fld id="{25A45409-BE8F-4E8F-AD22-6674E60969E7}" type="slidenum">
              <a:rPr lang="en-IN" smtClean="0"/>
              <a:pPr/>
              <a:t>78</a:t>
            </a:fld>
            <a:endParaRPr lang="en-IN"/>
          </a:p>
        </p:txBody>
      </p:sp>
    </p:spTree>
    <p:extLst>
      <p:ext uri="{BB962C8B-B14F-4D97-AF65-F5344CB8AC3E}">
        <p14:creationId xmlns:p14="http://schemas.microsoft.com/office/powerpoint/2010/main" xmlns="" val="108834194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p:txBody>
      </p:sp>
      <p:sp>
        <p:nvSpPr>
          <p:cNvPr id="4" name="Slide Number Placeholder 3"/>
          <p:cNvSpPr>
            <a:spLocks noGrp="1"/>
          </p:cNvSpPr>
          <p:nvPr>
            <p:ph type="sldNum" sz="quarter" idx="10"/>
          </p:nvPr>
        </p:nvSpPr>
        <p:spPr/>
        <p:txBody>
          <a:bodyPr/>
          <a:lstStyle/>
          <a:p>
            <a:fld id="{25A45409-BE8F-4E8F-AD22-6674E60969E7}" type="slidenum">
              <a:rPr lang="en-IN" smtClean="0"/>
              <a:pPr/>
              <a:t>80</a:t>
            </a:fld>
            <a:endParaRPr lang="en-IN"/>
          </a:p>
        </p:txBody>
      </p:sp>
    </p:spTree>
    <p:extLst>
      <p:ext uri="{BB962C8B-B14F-4D97-AF65-F5344CB8AC3E}">
        <p14:creationId xmlns:p14="http://schemas.microsoft.com/office/powerpoint/2010/main" xmlns="" val="255378366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a:p>
        </p:txBody>
      </p:sp>
      <p:sp>
        <p:nvSpPr>
          <p:cNvPr id="4" name="Slide Number Placeholder 3"/>
          <p:cNvSpPr>
            <a:spLocks noGrp="1"/>
          </p:cNvSpPr>
          <p:nvPr>
            <p:ph type="sldNum" sz="quarter" idx="10"/>
          </p:nvPr>
        </p:nvSpPr>
        <p:spPr/>
        <p:txBody>
          <a:bodyPr/>
          <a:lstStyle/>
          <a:p>
            <a:fld id="{25A45409-BE8F-4E8F-AD22-6674E60969E7}" type="slidenum">
              <a:rPr lang="en-IN" smtClean="0"/>
              <a:pPr/>
              <a:t>81</a:t>
            </a:fld>
            <a:endParaRPr lang="en-IN"/>
          </a:p>
        </p:txBody>
      </p:sp>
    </p:spTree>
    <p:extLst>
      <p:ext uri="{BB962C8B-B14F-4D97-AF65-F5344CB8AC3E}">
        <p14:creationId xmlns:p14="http://schemas.microsoft.com/office/powerpoint/2010/main" xmlns="" val="414472894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p:txBody>
      </p:sp>
      <p:sp>
        <p:nvSpPr>
          <p:cNvPr id="4" name="Slide Number Placeholder 3"/>
          <p:cNvSpPr>
            <a:spLocks noGrp="1"/>
          </p:cNvSpPr>
          <p:nvPr>
            <p:ph type="sldNum" sz="quarter" idx="10"/>
          </p:nvPr>
        </p:nvSpPr>
        <p:spPr/>
        <p:txBody>
          <a:bodyPr/>
          <a:lstStyle/>
          <a:p>
            <a:fld id="{25A45409-BE8F-4E8F-AD22-6674E60969E7}" type="slidenum">
              <a:rPr lang="en-IN" smtClean="0"/>
              <a:pPr/>
              <a:t>85</a:t>
            </a:fld>
            <a:endParaRPr lang="en-IN"/>
          </a:p>
        </p:txBody>
      </p:sp>
    </p:spTree>
    <p:extLst>
      <p:ext uri="{BB962C8B-B14F-4D97-AF65-F5344CB8AC3E}">
        <p14:creationId xmlns:p14="http://schemas.microsoft.com/office/powerpoint/2010/main" xmlns="" val="53372767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also worked out in exercise 650</a:t>
            </a:r>
            <a:endParaRPr lang="en-IN" dirty="0"/>
          </a:p>
        </p:txBody>
      </p:sp>
      <p:sp>
        <p:nvSpPr>
          <p:cNvPr id="4" name="Slide Number Placeholder 3"/>
          <p:cNvSpPr>
            <a:spLocks noGrp="1"/>
          </p:cNvSpPr>
          <p:nvPr>
            <p:ph type="sldNum" sz="quarter" idx="10"/>
          </p:nvPr>
        </p:nvSpPr>
        <p:spPr/>
        <p:txBody>
          <a:bodyPr/>
          <a:lstStyle/>
          <a:p>
            <a:fld id="{25A45409-BE8F-4E8F-AD22-6674E60969E7}" type="slidenum">
              <a:rPr lang="en-IN" smtClean="0"/>
              <a:pPr/>
              <a:t>86</a:t>
            </a:fld>
            <a:endParaRPr lang="en-IN"/>
          </a:p>
        </p:txBody>
      </p:sp>
    </p:spTree>
    <p:extLst>
      <p:ext uri="{BB962C8B-B14F-4D97-AF65-F5344CB8AC3E}">
        <p14:creationId xmlns:p14="http://schemas.microsoft.com/office/powerpoint/2010/main" xmlns="" val="332729128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a:p>
        </p:txBody>
      </p:sp>
      <p:sp>
        <p:nvSpPr>
          <p:cNvPr id="4" name="Slide Number Placeholder 3"/>
          <p:cNvSpPr>
            <a:spLocks noGrp="1"/>
          </p:cNvSpPr>
          <p:nvPr>
            <p:ph type="sldNum" sz="quarter" idx="10"/>
          </p:nvPr>
        </p:nvSpPr>
        <p:spPr/>
        <p:txBody>
          <a:bodyPr/>
          <a:lstStyle/>
          <a:p>
            <a:fld id="{25A45409-BE8F-4E8F-AD22-6674E60969E7}" type="slidenum">
              <a:rPr lang="en-IN" smtClean="0"/>
              <a:pPr/>
              <a:t>94</a:t>
            </a:fld>
            <a:endParaRPr lang="en-IN"/>
          </a:p>
        </p:txBody>
      </p:sp>
    </p:spTree>
    <p:extLst>
      <p:ext uri="{BB962C8B-B14F-4D97-AF65-F5344CB8AC3E}">
        <p14:creationId xmlns:p14="http://schemas.microsoft.com/office/powerpoint/2010/main" xmlns="" val="27442989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buNone/>
            </a:pPr>
            <a:endParaRPr lang="en-US" b="1" dirty="0"/>
          </a:p>
        </p:txBody>
      </p:sp>
      <p:sp>
        <p:nvSpPr>
          <p:cNvPr id="4" name="Slide Number Placeholder 3"/>
          <p:cNvSpPr>
            <a:spLocks noGrp="1"/>
          </p:cNvSpPr>
          <p:nvPr>
            <p:ph type="sldNum" sz="quarter" idx="10"/>
          </p:nvPr>
        </p:nvSpPr>
        <p:spPr/>
        <p:txBody>
          <a:bodyPr/>
          <a:lstStyle/>
          <a:p>
            <a:fld id="{25A45409-BE8F-4E8F-AD22-6674E60969E7}" type="slidenum">
              <a:rPr lang="en-IN" smtClean="0"/>
              <a:pPr/>
              <a:t>6</a:t>
            </a:fld>
            <a:endParaRPr lang="en-IN"/>
          </a:p>
        </p:txBody>
      </p:sp>
    </p:spTree>
    <p:extLst>
      <p:ext uri="{BB962C8B-B14F-4D97-AF65-F5344CB8AC3E}">
        <p14:creationId xmlns:p14="http://schemas.microsoft.com/office/powerpoint/2010/main" xmlns="" val="363887605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25A45409-BE8F-4E8F-AD22-6674E60969E7}" type="slidenum">
              <a:rPr lang="en-IN" smtClean="0"/>
              <a:pPr/>
              <a:t>95</a:t>
            </a:fld>
            <a:endParaRPr lang="en-IN"/>
          </a:p>
        </p:txBody>
      </p:sp>
    </p:spTree>
    <p:extLst>
      <p:ext uri="{BB962C8B-B14F-4D97-AF65-F5344CB8AC3E}">
        <p14:creationId xmlns:p14="http://schemas.microsoft.com/office/powerpoint/2010/main" xmlns="" val="202404810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25A45409-BE8F-4E8F-AD22-6674E60969E7}" type="slidenum">
              <a:rPr lang="en-IN" smtClean="0"/>
              <a:pPr/>
              <a:t>96</a:t>
            </a:fld>
            <a:endParaRPr lang="en-IN"/>
          </a:p>
        </p:txBody>
      </p:sp>
    </p:spTree>
    <p:extLst>
      <p:ext uri="{BB962C8B-B14F-4D97-AF65-F5344CB8AC3E}">
        <p14:creationId xmlns:p14="http://schemas.microsoft.com/office/powerpoint/2010/main" xmlns="" val="293589497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answer is on the next page.</a:t>
            </a:r>
            <a:endParaRPr lang="en-IN" dirty="0"/>
          </a:p>
        </p:txBody>
      </p:sp>
      <p:sp>
        <p:nvSpPr>
          <p:cNvPr id="4" name="Slide Number Placeholder 3"/>
          <p:cNvSpPr>
            <a:spLocks noGrp="1"/>
          </p:cNvSpPr>
          <p:nvPr>
            <p:ph type="sldNum" sz="quarter" idx="10"/>
          </p:nvPr>
        </p:nvSpPr>
        <p:spPr/>
        <p:txBody>
          <a:bodyPr/>
          <a:lstStyle/>
          <a:p>
            <a:fld id="{25A45409-BE8F-4E8F-AD22-6674E60969E7}" type="slidenum">
              <a:rPr lang="en-IN" smtClean="0"/>
              <a:pPr/>
              <a:t>97</a:t>
            </a:fld>
            <a:endParaRPr lang="en-IN"/>
          </a:p>
        </p:txBody>
      </p:sp>
    </p:spTree>
    <p:extLst>
      <p:ext uri="{BB962C8B-B14F-4D97-AF65-F5344CB8AC3E}">
        <p14:creationId xmlns:p14="http://schemas.microsoft.com/office/powerpoint/2010/main" xmlns="" val="78649419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Since we’re able to get high accuracies on the classification task, we have in essence learnt to model non-linear decision boundaries.</a:t>
            </a:r>
            <a:endParaRPr lang="en-I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p:txBody>
      </p:sp>
      <p:sp>
        <p:nvSpPr>
          <p:cNvPr id="4" name="Slide Number Placeholder 3"/>
          <p:cNvSpPr>
            <a:spLocks noGrp="1"/>
          </p:cNvSpPr>
          <p:nvPr>
            <p:ph type="sldNum" sz="quarter" idx="10"/>
          </p:nvPr>
        </p:nvSpPr>
        <p:spPr/>
        <p:txBody>
          <a:bodyPr/>
          <a:lstStyle/>
          <a:p>
            <a:fld id="{25A45409-BE8F-4E8F-AD22-6674E60969E7}" type="slidenum">
              <a:rPr lang="en-IN" smtClean="0"/>
              <a:pPr/>
              <a:t>99</a:t>
            </a:fld>
            <a:endParaRPr lang="en-IN"/>
          </a:p>
        </p:txBody>
      </p:sp>
    </p:spTree>
    <p:extLst>
      <p:ext uri="{BB962C8B-B14F-4D97-AF65-F5344CB8AC3E}">
        <p14:creationId xmlns:p14="http://schemas.microsoft.com/office/powerpoint/2010/main" xmlns="" val="105576594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the only derivatives you really need because they tell you which way to nudge the parameters.</a:t>
            </a:r>
            <a:endParaRPr lang="en-IN" dirty="0"/>
          </a:p>
        </p:txBody>
      </p:sp>
      <p:sp>
        <p:nvSpPr>
          <p:cNvPr id="4" name="Slide Number Placeholder 3"/>
          <p:cNvSpPr>
            <a:spLocks noGrp="1"/>
          </p:cNvSpPr>
          <p:nvPr>
            <p:ph type="sldNum" sz="quarter" idx="10"/>
          </p:nvPr>
        </p:nvSpPr>
        <p:spPr/>
        <p:txBody>
          <a:bodyPr/>
          <a:lstStyle/>
          <a:p>
            <a:fld id="{25A45409-BE8F-4E8F-AD22-6674E60969E7}" type="slidenum">
              <a:rPr lang="en-IN" smtClean="0"/>
              <a:pPr/>
              <a:t>102</a:t>
            </a:fld>
            <a:endParaRPr lang="en-IN"/>
          </a:p>
        </p:txBody>
      </p:sp>
    </p:spTree>
    <p:extLst>
      <p:ext uri="{BB962C8B-B14F-4D97-AF65-F5344CB8AC3E}">
        <p14:creationId xmlns:p14="http://schemas.microsoft.com/office/powerpoint/2010/main" xmlns="" val="3785345924"/>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p:txBody>
      </p:sp>
      <p:sp>
        <p:nvSpPr>
          <p:cNvPr id="4" name="Slide Number Placeholder 3"/>
          <p:cNvSpPr>
            <a:spLocks noGrp="1"/>
          </p:cNvSpPr>
          <p:nvPr>
            <p:ph type="sldNum" sz="quarter" idx="10"/>
          </p:nvPr>
        </p:nvSpPr>
        <p:spPr/>
        <p:txBody>
          <a:bodyPr/>
          <a:lstStyle/>
          <a:p>
            <a:fld id="{25A45409-BE8F-4E8F-AD22-6674E60969E7}" type="slidenum">
              <a:rPr lang="en-IN" smtClean="0"/>
              <a:pPr/>
              <a:t>103</a:t>
            </a:fld>
            <a:endParaRPr lang="en-IN"/>
          </a:p>
        </p:txBody>
      </p:sp>
    </p:spTree>
    <p:extLst>
      <p:ext uri="{BB962C8B-B14F-4D97-AF65-F5344CB8AC3E}">
        <p14:creationId xmlns:p14="http://schemas.microsoft.com/office/powerpoint/2010/main" xmlns="" val="283852028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p:txBody>
      </p:sp>
      <p:sp>
        <p:nvSpPr>
          <p:cNvPr id="4" name="Slide Number Placeholder 3"/>
          <p:cNvSpPr>
            <a:spLocks noGrp="1"/>
          </p:cNvSpPr>
          <p:nvPr>
            <p:ph type="sldNum" sz="quarter" idx="10"/>
          </p:nvPr>
        </p:nvSpPr>
        <p:spPr/>
        <p:txBody>
          <a:bodyPr/>
          <a:lstStyle/>
          <a:p>
            <a:fld id="{25A45409-BE8F-4E8F-AD22-6674E60969E7}" type="slidenum">
              <a:rPr lang="en-IN" smtClean="0"/>
              <a:pPr/>
              <a:t>104</a:t>
            </a:fld>
            <a:endParaRPr lang="en-IN"/>
          </a:p>
        </p:txBody>
      </p:sp>
    </p:spTree>
    <p:extLst>
      <p:ext uri="{BB962C8B-B14F-4D97-AF65-F5344CB8AC3E}">
        <p14:creationId xmlns:p14="http://schemas.microsoft.com/office/powerpoint/2010/main" xmlns="" val="3499211522"/>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p:txBody>
      </p:sp>
      <p:sp>
        <p:nvSpPr>
          <p:cNvPr id="4" name="Slide Number Placeholder 3"/>
          <p:cNvSpPr>
            <a:spLocks noGrp="1"/>
          </p:cNvSpPr>
          <p:nvPr>
            <p:ph type="sldNum" sz="quarter" idx="10"/>
          </p:nvPr>
        </p:nvSpPr>
        <p:spPr/>
        <p:txBody>
          <a:bodyPr/>
          <a:lstStyle/>
          <a:p>
            <a:fld id="{25A45409-BE8F-4E8F-AD22-6674E60969E7}" type="slidenum">
              <a:rPr lang="en-IN" smtClean="0"/>
              <a:pPr/>
              <a:t>106</a:t>
            </a:fld>
            <a:endParaRPr lang="en-IN"/>
          </a:p>
        </p:txBody>
      </p:sp>
    </p:spTree>
    <p:extLst>
      <p:ext uri="{BB962C8B-B14F-4D97-AF65-F5344CB8AC3E}">
        <p14:creationId xmlns:p14="http://schemas.microsoft.com/office/powerpoint/2010/main" xmlns="" val="3284929866"/>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What you’re doing along the way is computing the derivative using the chain rule.</a:t>
            </a:r>
          </a:p>
        </p:txBody>
      </p:sp>
      <p:sp>
        <p:nvSpPr>
          <p:cNvPr id="4" name="Slide Number Placeholder 3"/>
          <p:cNvSpPr>
            <a:spLocks noGrp="1"/>
          </p:cNvSpPr>
          <p:nvPr>
            <p:ph type="sldNum" sz="quarter" idx="10"/>
          </p:nvPr>
        </p:nvSpPr>
        <p:spPr/>
        <p:txBody>
          <a:bodyPr/>
          <a:lstStyle/>
          <a:p>
            <a:fld id="{25A45409-BE8F-4E8F-AD22-6674E60969E7}" type="slidenum">
              <a:rPr lang="en-IN" smtClean="0"/>
              <a:pPr/>
              <a:t>107</a:t>
            </a:fld>
            <a:endParaRPr lang="en-IN"/>
          </a:p>
        </p:txBody>
      </p:sp>
    </p:spTree>
    <p:extLst>
      <p:ext uri="{BB962C8B-B14F-4D97-AF65-F5344CB8AC3E}">
        <p14:creationId xmlns:p14="http://schemas.microsoft.com/office/powerpoint/2010/main" xmlns="" val="1336004767"/>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Watch https://www.youtube.com/watch?v=1N837i4s1T8 for the math in detail.</a:t>
            </a:r>
            <a:endParaRPr lang="en-IN" dirty="0"/>
          </a:p>
        </p:txBody>
      </p:sp>
      <p:sp>
        <p:nvSpPr>
          <p:cNvPr id="4" name="Slide Number Placeholder 3"/>
          <p:cNvSpPr>
            <a:spLocks noGrp="1"/>
          </p:cNvSpPr>
          <p:nvPr>
            <p:ph type="sldNum" sz="quarter" idx="10"/>
          </p:nvPr>
        </p:nvSpPr>
        <p:spPr/>
        <p:txBody>
          <a:bodyPr/>
          <a:lstStyle/>
          <a:p>
            <a:fld id="{25A45409-BE8F-4E8F-AD22-6674E60969E7}" type="slidenum">
              <a:rPr lang="en-IN" smtClean="0"/>
              <a:pPr/>
              <a:t>110</a:t>
            </a:fld>
            <a:endParaRPr lang="en-IN"/>
          </a:p>
        </p:txBody>
      </p:sp>
    </p:spTree>
    <p:extLst>
      <p:ext uri="{BB962C8B-B14F-4D97-AF65-F5344CB8AC3E}">
        <p14:creationId xmlns:p14="http://schemas.microsoft.com/office/powerpoint/2010/main" xmlns="" val="21639659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Explain that the equations we just went over when written down look like this.</a:t>
            </a:r>
          </a:p>
          <a:p>
            <a:endParaRPr lang="en-US" dirty="0"/>
          </a:p>
          <a:p>
            <a:r>
              <a:rPr lang="en-US" dirty="0"/>
              <a:t>These are linear equations.  What does that mean?  They define lines in n-dimensional space where n is the number of inputs + 1.  For example, y = mx + c is the equation of a line in 2 dimensions (here, there is only one input =&gt; x).</a:t>
            </a:r>
          </a:p>
          <a:p>
            <a:endParaRPr lang="en-US" dirty="0"/>
          </a:p>
          <a:p>
            <a:r>
              <a:rPr lang="en-US" dirty="0"/>
              <a:t>So, what such neural networks do, is learn a function which is a line in hyperspace.</a:t>
            </a:r>
          </a:p>
          <a:p>
            <a:endParaRPr lang="en-US" dirty="0"/>
          </a:p>
          <a:p>
            <a:r>
              <a:rPr lang="en-US" dirty="0"/>
              <a:t>Teacher:  </a:t>
            </a:r>
            <a:r>
              <a:rPr lang="en-US" sz="1200" kern="1200" dirty="0">
                <a:solidFill>
                  <a:schemeClr val="tx1"/>
                </a:solidFill>
                <a:effectLst/>
                <a:latin typeface="+mn-lt"/>
                <a:ea typeface="+mn-ea"/>
                <a:cs typeface="+mn-cs"/>
              </a:rPr>
              <a:t>Show them the equations.  Since they’ve already used the equation, it shouldn’t look too scary.  </a:t>
            </a:r>
            <a:endParaRPr lang="en-IN"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Note: Explain that each of these equations represents a line (or hyperplane) in n-dimensional space.</a:t>
            </a:r>
            <a:endParaRPr lang="en-IN"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Hopefully they start seeing matrices in their heads &amp; aren’t too scared to see matrices 2 slides later.</a:t>
            </a:r>
            <a:endParaRPr lang="en-IN" sz="1200" kern="1200" dirty="0">
              <a:solidFill>
                <a:schemeClr val="tx1"/>
              </a:solidFill>
              <a:effectLst/>
              <a:latin typeface="+mn-lt"/>
              <a:ea typeface="+mn-ea"/>
              <a:cs typeface="+mn-cs"/>
            </a:endParaRPr>
          </a:p>
          <a:p>
            <a:endParaRPr lang="en-IN" dirty="0"/>
          </a:p>
        </p:txBody>
      </p:sp>
      <p:sp>
        <p:nvSpPr>
          <p:cNvPr id="4" name="Slide Number Placeholder 3"/>
          <p:cNvSpPr>
            <a:spLocks noGrp="1"/>
          </p:cNvSpPr>
          <p:nvPr>
            <p:ph type="sldNum" sz="quarter" idx="10"/>
          </p:nvPr>
        </p:nvSpPr>
        <p:spPr/>
        <p:txBody>
          <a:bodyPr/>
          <a:lstStyle/>
          <a:p>
            <a:fld id="{25A45409-BE8F-4E8F-AD22-6674E60969E7}" type="slidenum">
              <a:rPr lang="en-IN" smtClean="0"/>
              <a:pPr/>
              <a:t>7</a:t>
            </a:fld>
            <a:endParaRPr lang="en-IN"/>
          </a:p>
        </p:txBody>
      </p:sp>
    </p:spTree>
    <p:extLst>
      <p:ext uri="{BB962C8B-B14F-4D97-AF65-F5344CB8AC3E}">
        <p14:creationId xmlns:p14="http://schemas.microsoft.com/office/powerpoint/2010/main" xmlns="" val="1937533110"/>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Watch https://www.youtube.com/watch?v=1N837i4s1T8 for the math in detail.</a:t>
            </a:r>
            <a:endParaRPr lang="en-IN" dirty="0"/>
          </a:p>
        </p:txBody>
      </p:sp>
      <p:sp>
        <p:nvSpPr>
          <p:cNvPr id="4" name="Slide Number Placeholder 3"/>
          <p:cNvSpPr>
            <a:spLocks noGrp="1"/>
          </p:cNvSpPr>
          <p:nvPr>
            <p:ph type="sldNum" sz="quarter" idx="10"/>
          </p:nvPr>
        </p:nvSpPr>
        <p:spPr/>
        <p:txBody>
          <a:bodyPr/>
          <a:lstStyle/>
          <a:p>
            <a:fld id="{25A45409-BE8F-4E8F-AD22-6674E60969E7}" type="slidenum">
              <a:rPr lang="en-IN" smtClean="0"/>
              <a:pPr/>
              <a:t>111</a:t>
            </a:fld>
            <a:endParaRPr lang="en-IN"/>
          </a:p>
        </p:txBody>
      </p:sp>
    </p:spTree>
    <p:extLst>
      <p:ext uri="{BB962C8B-B14F-4D97-AF65-F5344CB8AC3E}">
        <p14:creationId xmlns:p14="http://schemas.microsoft.com/office/powerpoint/2010/main" xmlns="" val="2931692851"/>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What you’re doing along the way is computing the derivative using the chain rule.</a:t>
            </a:r>
          </a:p>
        </p:txBody>
      </p:sp>
      <p:sp>
        <p:nvSpPr>
          <p:cNvPr id="4" name="Slide Number Placeholder 3"/>
          <p:cNvSpPr>
            <a:spLocks noGrp="1"/>
          </p:cNvSpPr>
          <p:nvPr>
            <p:ph type="sldNum" sz="quarter" idx="10"/>
          </p:nvPr>
        </p:nvSpPr>
        <p:spPr/>
        <p:txBody>
          <a:bodyPr/>
          <a:lstStyle/>
          <a:p>
            <a:fld id="{25A45409-BE8F-4E8F-AD22-6674E60969E7}" type="slidenum">
              <a:rPr lang="en-IN" smtClean="0"/>
              <a:pPr/>
              <a:t>112</a:t>
            </a:fld>
            <a:endParaRPr lang="en-IN"/>
          </a:p>
        </p:txBody>
      </p:sp>
    </p:spTree>
    <p:extLst>
      <p:ext uri="{BB962C8B-B14F-4D97-AF65-F5344CB8AC3E}">
        <p14:creationId xmlns:p14="http://schemas.microsoft.com/office/powerpoint/2010/main" xmlns="" val="2095428471"/>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25A45409-BE8F-4E8F-AD22-6674E60969E7}" type="slidenum">
              <a:rPr lang="en-IN" smtClean="0"/>
              <a:pPr/>
              <a:t>113</a:t>
            </a:fld>
            <a:endParaRPr lang="en-IN"/>
          </a:p>
        </p:txBody>
      </p:sp>
    </p:spTree>
    <p:extLst>
      <p:ext uri="{BB962C8B-B14F-4D97-AF65-F5344CB8AC3E}">
        <p14:creationId xmlns:p14="http://schemas.microsoft.com/office/powerpoint/2010/main" xmlns="" val="1173139858"/>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I’ve not explained how we solved d(</a:t>
            </a:r>
            <a:r>
              <a:rPr lang="en-US" dirty="0" err="1"/>
              <a:t>softmax</a:t>
            </a:r>
            <a:r>
              <a:rPr lang="en-US" dirty="0"/>
              <a:t>(c))/d(c).  The derivation is available at </a:t>
            </a:r>
            <a:r>
              <a:rPr lang="en-IN" dirty="0">
                <a:hlinkClick r:id="rId3"/>
              </a:rPr>
              <a:t>https://www.youtube.com/watch?v=1N837i4s1T8</a:t>
            </a:r>
            <a:r>
              <a:rPr lang="en-IN" dirty="0"/>
              <a:t> </a:t>
            </a:r>
          </a:p>
        </p:txBody>
      </p:sp>
      <p:sp>
        <p:nvSpPr>
          <p:cNvPr id="4" name="Slide Number Placeholder 3"/>
          <p:cNvSpPr>
            <a:spLocks noGrp="1"/>
          </p:cNvSpPr>
          <p:nvPr>
            <p:ph type="sldNum" sz="quarter" idx="10"/>
          </p:nvPr>
        </p:nvSpPr>
        <p:spPr/>
        <p:txBody>
          <a:bodyPr/>
          <a:lstStyle/>
          <a:p>
            <a:fld id="{25A45409-BE8F-4E8F-AD22-6674E60969E7}" type="slidenum">
              <a:rPr lang="en-IN" smtClean="0"/>
              <a:pPr/>
              <a:t>114</a:t>
            </a:fld>
            <a:endParaRPr lang="en-IN"/>
          </a:p>
        </p:txBody>
      </p:sp>
    </p:spTree>
    <p:extLst>
      <p:ext uri="{BB962C8B-B14F-4D97-AF65-F5344CB8AC3E}">
        <p14:creationId xmlns:p14="http://schemas.microsoft.com/office/powerpoint/2010/main" xmlns="" val="3463728598"/>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Derivation explained in </a:t>
            </a:r>
            <a:r>
              <a:rPr lang="en-IN" dirty="0">
                <a:hlinkClick r:id="rId3"/>
              </a:rPr>
              <a:t>https://www.youtube.com/watch?v=1N837i4s1T8</a:t>
            </a:r>
            <a:r>
              <a:rPr lang="en-IN" dirty="0"/>
              <a:t> </a:t>
            </a:r>
          </a:p>
        </p:txBody>
      </p:sp>
      <p:sp>
        <p:nvSpPr>
          <p:cNvPr id="4" name="Slide Number Placeholder 3"/>
          <p:cNvSpPr>
            <a:spLocks noGrp="1"/>
          </p:cNvSpPr>
          <p:nvPr>
            <p:ph type="sldNum" sz="quarter" idx="10"/>
          </p:nvPr>
        </p:nvSpPr>
        <p:spPr/>
        <p:txBody>
          <a:bodyPr/>
          <a:lstStyle/>
          <a:p>
            <a:fld id="{25A45409-BE8F-4E8F-AD22-6674E60969E7}" type="slidenum">
              <a:rPr lang="en-IN" smtClean="0"/>
              <a:pPr/>
              <a:t>115</a:t>
            </a:fld>
            <a:endParaRPr lang="en-IN"/>
          </a:p>
        </p:txBody>
      </p:sp>
    </p:spTree>
    <p:extLst>
      <p:ext uri="{BB962C8B-B14F-4D97-AF65-F5344CB8AC3E}">
        <p14:creationId xmlns:p14="http://schemas.microsoft.com/office/powerpoint/2010/main" xmlns="" val="1454150548"/>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25A45409-BE8F-4E8F-AD22-6674E60969E7}" type="slidenum">
              <a:rPr lang="en-IN" smtClean="0"/>
              <a:pPr/>
              <a:t>116</a:t>
            </a:fld>
            <a:endParaRPr lang="en-IN"/>
          </a:p>
        </p:txBody>
      </p:sp>
    </p:spTree>
    <p:extLst>
      <p:ext uri="{BB962C8B-B14F-4D97-AF65-F5344CB8AC3E}">
        <p14:creationId xmlns:p14="http://schemas.microsoft.com/office/powerpoint/2010/main" xmlns="" val="65405131"/>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a:p>
        </p:txBody>
      </p:sp>
      <p:sp>
        <p:nvSpPr>
          <p:cNvPr id="4" name="Slide Number Placeholder 3"/>
          <p:cNvSpPr>
            <a:spLocks noGrp="1"/>
          </p:cNvSpPr>
          <p:nvPr>
            <p:ph type="sldNum" sz="quarter" idx="10"/>
          </p:nvPr>
        </p:nvSpPr>
        <p:spPr/>
        <p:txBody>
          <a:bodyPr/>
          <a:lstStyle/>
          <a:p>
            <a:fld id="{25A45409-BE8F-4E8F-AD22-6674E60969E7}" type="slidenum">
              <a:rPr lang="en-IN" smtClean="0"/>
              <a:pPr/>
              <a:t>117</a:t>
            </a:fld>
            <a:endParaRPr lang="en-IN"/>
          </a:p>
        </p:txBody>
      </p:sp>
    </p:spTree>
    <p:extLst>
      <p:ext uri="{BB962C8B-B14F-4D97-AF65-F5344CB8AC3E}">
        <p14:creationId xmlns:p14="http://schemas.microsoft.com/office/powerpoint/2010/main" xmlns="" val="190770776"/>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p:txBody>
      </p:sp>
      <p:sp>
        <p:nvSpPr>
          <p:cNvPr id="4" name="Slide Number Placeholder 3"/>
          <p:cNvSpPr>
            <a:spLocks noGrp="1"/>
          </p:cNvSpPr>
          <p:nvPr>
            <p:ph type="sldNum" sz="quarter" idx="10"/>
          </p:nvPr>
        </p:nvSpPr>
        <p:spPr/>
        <p:txBody>
          <a:bodyPr/>
          <a:lstStyle/>
          <a:p>
            <a:fld id="{25A45409-BE8F-4E8F-AD22-6674E60969E7}" type="slidenum">
              <a:rPr lang="en-IN" smtClean="0"/>
              <a:pPr/>
              <a:t>118</a:t>
            </a:fld>
            <a:endParaRPr lang="en-IN"/>
          </a:p>
        </p:txBody>
      </p:sp>
    </p:spTree>
    <p:extLst>
      <p:ext uri="{BB962C8B-B14F-4D97-AF65-F5344CB8AC3E}">
        <p14:creationId xmlns:p14="http://schemas.microsoft.com/office/powerpoint/2010/main" xmlns="" val="1207619178"/>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I’m assuming here that all input and output vectors are represented by horizontal matrices.</a:t>
            </a:r>
            <a:endParaRPr lang="en-IN" dirty="0"/>
          </a:p>
          <a:p>
            <a:endParaRPr lang="en-IN" dirty="0"/>
          </a:p>
        </p:txBody>
      </p:sp>
      <p:sp>
        <p:nvSpPr>
          <p:cNvPr id="4" name="Slide Number Placeholder 3"/>
          <p:cNvSpPr>
            <a:spLocks noGrp="1"/>
          </p:cNvSpPr>
          <p:nvPr>
            <p:ph type="sldNum" sz="quarter" idx="10"/>
          </p:nvPr>
        </p:nvSpPr>
        <p:spPr/>
        <p:txBody>
          <a:bodyPr/>
          <a:lstStyle/>
          <a:p>
            <a:fld id="{25A45409-BE8F-4E8F-AD22-6674E60969E7}" type="slidenum">
              <a:rPr lang="en-IN" smtClean="0"/>
              <a:pPr/>
              <a:t>119</a:t>
            </a:fld>
            <a:endParaRPr lang="en-IN"/>
          </a:p>
        </p:txBody>
      </p:sp>
    </p:spTree>
    <p:extLst>
      <p:ext uri="{BB962C8B-B14F-4D97-AF65-F5344CB8AC3E}">
        <p14:creationId xmlns:p14="http://schemas.microsoft.com/office/powerpoint/2010/main" xmlns="" val="1714932142"/>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25A45409-BE8F-4E8F-AD22-6674E60969E7}" type="slidenum">
              <a:rPr lang="en-IN" smtClean="0"/>
              <a:pPr/>
              <a:t>120</a:t>
            </a:fld>
            <a:endParaRPr lang="en-IN"/>
          </a:p>
        </p:txBody>
      </p:sp>
    </p:spTree>
    <p:extLst>
      <p:ext uri="{BB962C8B-B14F-4D97-AF65-F5344CB8AC3E}">
        <p14:creationId xmlns:p14="http://schemas.microsoft.com/office/powerpoint/2010/main" xmlns="" val="37443670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the algebraic form of the problem we just solved.  The weights and biases represent lines in 3 dimensional space.</a:t>
            </a:r>
          </a:p>
        </p:txBody>
      </p:sp>
      <p:sp>
        <p:nvSpPr>
          <p:cNvPr id="4" name="Slide Number Placeholder 3"/>
          <p:cNvSpPr>
            <a:spLocks noGrp="1"/>
          </p:cNvSpPr>
          <p:nvPr>
            <p:ph type="sldNum" sz="quarter" idx="10"/>
          </p:nvPr>
        </p:nvSpPr>
        <p:spPr/>
        <p:txBody>
          <a:bodyPr/>
          <a:lstStyle/>
          <a:p>
            <a:fld id="{25A45409-BE8F-4E8F-AD22-6674E60969E7}" type="slidenum">
              <a:rPr lang="en-IN" smtClean="0"/>
              <a:pPr/>
              <a:t>8</a:t>
            </a:fld>
            <a:endParaRPr lang="en-IN"/>
          </a:p>
        </p:txBody>
      </p:sp>
    </p:spTree>
    <p:extLst>
      <p:ext uri="{BB962C8B-B14F-4D97-AF65-F5344CB8AC3E}">
        <p14:creationId xmlns:p14="http://schemas.microsoft.com/office/powerpoint/2010/main" xmlns="" val="3645478921"/>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a:p>
        </p:txBody>
      </p:sp>
      <p:sp>
        <p:nvSpPr>
          <p:cNvPr id="4" name="Slide Number Placeholder 3"/>
          <p:cNvSpPr>
            <a:spLocks noGrp="1"/>
          </p:cNvSpPr>
          <p:nvPr>
            <p:ph type="sldNum" sz="quarter" idx="10"/>
          </p:nvPr>
        </p:nvSpPr>
        <p:spPr/>
        <p:txBody>
          <a:bodyPr/>
          <a:lstStyle/>
          <a:p>
            <a:fld id="{25A45409-BE8F-4E8F-AD22-6674E60969E7}" type="slidenum">
              <a:rPr lang="en-IN" smtClean="0"/>
              <a:pPr/>
              <a:t>121</a:t>
            </a:fld>
            <a:endParaRPr lang="en-IN"/>
          </a:p>
        </p:txBody>
      </p:sp>
    </p:spTree>
    <p:extLst>
      <p:ext uri="{BB962C8B-B14F-4D97-AF65-F5344CB8AC3E}">
        <p14:creationId xmlns:p14="http://schemas.microsoft.com/office/powerpoint/2010/main" xmlns="" val="2345074364"/>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p:txBody>
      </p:sp>
      <p:sp>
        <p:nvSpPr>
          <p:cNvPr id="4" name="Slide Number Placeholder 3"/>
          <p:cNvSpPr>
            <a:spLocks noGrp="1"/>
          </p:cNvSpPr>
          <p:nvPr>
            <p:ph type="sldNum" sz="quarter" idx="10"/>
          </p:nvPr>
        </p:nvSpPr>
        <p:spPr/>
        <p:txBody>
          <a:bodyPr/>
          <a:lstStyle/>
          <a:p>
            <a:fld id="{25A45409-BE8F-4E8F-AD22-6674E60969E7}" type="slidenum">
              <a:rPr lang="en-IN" smtClean="0"/>
              <a:pPr/>
              <a:t>122</a:t>
            </a:fld>
            <a:endParaRPr lang="en-IN"/>
          </a:p>
        </p:txBody>
      </p:sp>
    </p:spTree>
    <p:extLst>
      <p:ext uri="{BB962C8B-B14F-4D97-AF65-F5344CB8AC3E}">
        <p14:creationId xmlns:p14="http://schemas.microsoft.com/office/powerpoint/2010/main" xmlns="" val="3806209647"/>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I’m assuming here that all input and output vectors are represented by horizontal matrices.</a:t>
            </a:r>
            <a:endParaRPr lang="en-IN" dirty="0"/>
          </a:p>
        </p:txBody>
      </p:sp>
      <p:sp>
        <p:nvSpPr>
          <p:cNvPr id="4" name="Slide Number Placeholder 3"/>
          <p:cNvSpPr>
            <a:spLocks noGrp="1"/>
          </p:cNvSpPr>
          <p:nvPr>
            <p:ph type="sldNum" sz="quarter" idx="10"/>
          </p:nvPr>
        </p:nvSpPr>
        <p:spPr/>
        <p:txBody>
          <a:bodyPr/>
          <a:lstStyle/>
          <a:p>
            <a:fld id="{25A45409-BE8F-4E8F-AD22-6674E60969E7}" type="slidenum">
              <a:rPr lang="en-IN" smtClean="0"/>
              <a:pPr/>
              <a:t>123</a:t>
            </a:fld>
            <a:endParaRPr lang="en-IN"/>
          </a:p>
        </p:txBody>
      </p:sp>
    </p:spTree>
    <p:extLst>
      <p:ext uri="{BB962C8B-B14F-4D97-AF65-F5344CB8AC3E}">
        <p14:creationId xmlns:p14="http://schemas.microsoft.com/office/powerpoint/2010/main" xmlns="" val="2257923090"/>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I’m assuming here that all input and output vectors are represented by horizontal matrices.</a:t>
            </a:r>
            <a:endParaRPr lang="en-IN" dirty="0"/>
          </a:p>
        </p:txBody>
      </p:sp>
      <p:sp>
        <p:nvSpPr>
          <p:cNvPr id="4" name="Slide Number Placeholder 3"/>
          <p:cNvSpPr>
            <a:spLocks noGrp="1"/>
          </p:cNvSpPr>
          <p:nvPr>
            <p:ph type="sldNum" sz="quarter" idx="10"/>
          </p:nvPr>
        </p:nvSpPr>
        <p:spPr/>
        <p:txBody>
          <a:bodyPr/>
          <a:lstStyle/>
          <a:p>
            <a:fld id="{25A45409-BE8F-4E8F-AD22-6674E60969E7}" type="slidenum">
              <a:rPr lang="en-IN" smtClean="0"/>
              <a:pPr/>
              <a:t>124</a:t>
            </a:fld>
            <a:endParaRPr lang="en-IN"/>
          </a:p>
        </p:txBody>
      </p:sp>
    </p:spTree>
    <p:extLst>
      <p:ext uri="{BB962C8B-B14F-4D97-AF65-F5344CB8AC3E}">
        <p14:creationId xmlns:p14="http://schemas.microsoft.com/office/powerpoint/2010/main" xmlns="" val="753206007"/>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I’m assuming here that all input and output vectors are represented by horizontal matrices.</a:t>
            </a:r>
            <a:endParaRPr lang="en-IN" dirty="0"/>
          </a:p>
        </p:txBody>
      </p:sp>
      <p:sp>
        <p:nvSpPr>
          <p:cNvPr id="4" name="Slide Number Placeholder 3"/>
          <p:cNvSpPr>
            <a:spLocks noGrp="1"/>
          </p:cNvSpPr>
          <p:nvPr>
            <p:ph type="sldNum" sz="quarter" idx="10"/>
          </p:nvPr>
        </p:nvSpPr>
        <p:spPr/>
        <p:txBody>
          <a:bodyPr/>
          <a:lstStyle/>
          <a:p>
            <a:fld id="{25A45409-BE8F-4E8F-AD22-6674E60969E7}" type="slidenum">
              <a:rPr lang="en-IN" smtClean="0"/>
              <a:pPr/>
              <a:t>125</a:t>
            </a:fld>
            <a:endParaRPr lang="en-IN"/>
          </a:p>
        </p:txBody>
      </p:sp>
    </p:spTree>
    <p:extLst>
      <p:ext uri="{BB962C8B-B14F-4D97-AF65-F5344CB8AC3E}">
        <p14:creationId xmlns:p14="http://schemas.microsoft.com/office/powerpoint/2010/main" xmlns="" val="1040386792"/>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I’m assuming here that all input and output vectors are represented by horizontal matrices.</a:t>
            </a:r>
            <a:endParaRPr lang="en-IN" dirty="0"/>
          </a:p>
        </p:txBody>
      </p:sp>
      <p:sp>
        <p:nvSpPr>
          <p:cNvPr id="4" name="Slide Number Placeholder 3"/>
          <p:cNvSpPr>
            <a:spLocks noGrp="1"/>
          </p:cNvSpPr>
          <p:nvPr>
            <p:ph type="sldNum" sz="quarter" idx="10"/>
          </p:nvPr>
        </p:nvSpPr>
        <p:spPr/>
        <p:txBody>
          <a:bodyPr/>
          <a:lstStyle/>
          <a:p>
            <a:fld id="{25A45409-BE8F-4E8F-AD22-6674E60969E7}" type="slidenum">
              <a:rPr lang="en-IN" smtClean="0"/>
              <a:pPr/>
              <a:t>126</a:t>
            </a:fld>
            <a:endParaRPr lang="en-IN"/>
          </a:p>
        </p:txBody>
      </p:sp>
    </p:spTree>
    <p:extLst>
      <p:ext uri="{BB962C8B-B14F-4D97-AF65-F5344CB8AC3E}">
        <p14:creationId xmlns:p14="http://schemas.microsoft.com/office/powerpoint/2010/main" xmlns="" val="200433051"/>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I’m assuming here that all input and output vectors are represented by horizontal matrices.</a:t>
            </a:r>
            <a:endParaRPr lang="en-IN" dirty="0"/>
          </a:p>
        </p:txBody>
      </p:sp>
      <p:sp>
        <p:nvSpPr>
          <p:cNvPr id="4" name="Slide Number Placeholder 3"/>
          <p:cNvSpPr>
            <a:spLocks noGrp="1"/>
          </p:cNvSpPr>
          <p:nvPr>
            <p:ph type="sldNum" sz="quarter" idx="10"/>
          </p:nvPr>
        </p:nvSpPr>
        <p:spPr/>
        <p:txBody>
          <a:bodyPr/>
          <a:lstStyle/>
          <a:p>
            <a:fld id="{25A45409-BE8F-4E8F-AD22-6674E60969E7}" type="slidenum">
              <a:rPr lang="en-IN" smtClean="0"/>
              <a:pPr/>
              <a:t>127</a:t>
            </a:fld>
            <a:endParaRPr lang="en-IN"/>
          </a:p>
        </p:txBody>
      </p:sp>
    </p:spTree>
    <p:extLst>
      <p:ext uri="{BB962C8B-B14F-4D97-AF65-F5344CB8AC3E}">
        <p14:creationId xmlns:p14="http://schemas.microsoft.com/office/powerpoint/2010/main" xmlns="" val="2216613012"/>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I’m assuming here that all input and output vectors are represented by horizontal matrices.</a:t>
            </a:r>
            <a:endParaRPr lang="en-IN" dirty="0"/>
          </a:p>
        </p:txBody>
      </p:sp>
      <p:sp>
        <p:nvSpPr>
          <p:cNvPr id="4" name="Slide Number Placeholder 3"/>
          <p:cNvSpPr>
            <a:spLocks noGrp="1"/>
          </p:cNvSpPr>
          <p:nvPr>
            <p:ph type="sldNum" sz="quarter" idx="10"/>
          </p:nvPr>
        </p:nvSpPr>
        <p:spPr/>
        <p:txBody>
          <a:bodyPr/>
          <a:lstStyle/>
          <a:p>
            <a:fld id="{25A45409-BE8F-4E8F-AD22-6674E60969E7}" type="slidenum">
              <a:rPr lang="en-IN" smtClean="0"/>
              <a:pPr/>
              <a:t>128</a:t>
            </a:fld>
            <a:endParaRPr lang="en-IN"/>
          </a:p>
        </p:txBody>
      </p:sp>
    </p:spTree>
    <p:extLst>
      <p:ext uri="{BB962C8B-B14F-4D97-AF65-F5344CB8AC3E}">
        <p14:creationId xmlns:p14="http://schemas.microsoft.com/office/powerpoint/2010/main" xmlns="" val="4212417702"/>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I’m assuming here that all input and output vectors are represented by horizontal matrices.</a:t>
            </a:r>
            <a:endParaRPr lang="en-IN" dirty="0"/>
          </a:p>
        </p:txBody>
      </p:sp>
      <p:sp>
        <p:nvSpPr>
          <p:cNvPr id="4" name="Slide Number Placeholder 3"/>
          <p:cNvSpPr>
            <a:spLocks noGrp="1"/>
          </p:cNvSpPr>
          <p:nvPr>
            <p:ph type="sldNum" sz="quarter" idx="10"/>
          </p:nvPr>
        </p:nvSpPr>
        <p:spPr/>
        <p:txBody>
          <a:bodyPr/>
          <a:lstStyle/>
          <a:p>
            <a:fld id="{25A45409-BE8F-4E8F-AD22-6674E60969E7}" type="slidenum">
              <a:rPr lang="en-IN" smtClean="0"/>
              <a:pPr/>
              <a:t>129</a:t>
            </a:fld>
            <a:endParaRPr lang="en-IN"/>
          </a:p>
        </p:txBody>
      </p:sp>
    </p:spTree>
    <p:extLst>
      <p:ext uri="{BB962C8B-B14F-4D97-AF65-F5344CB8AC3E}">
        <p14:creationId xmlns:p14="http://schemas.microsoft.com/office/powerpoint/2010/main" xmlns="" val="4217395436"/>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I’m assuming here that all input and output vectors are represented by horizontal matrices.</a:t>
            </a:r>
            <a:endParaRPr lang="en-IN" dirty="0"/>
          </a:p>
        </p:txBody>
      </p:sp>
      <p:sp>
        <p:nvSpPr>
          <p:cNvPr id="4" name="Slide Number Placeholder 3"/>
          <p:cNvSpPr>
            <a:spLocks noGrp="1"/>
          </p:cNvSpPr>
          <p:nvPr>
            <p:ph type="sldNum" sz="quarter" idx="10"/>
          </p:nvPr>
        </p:nvSpPr>
        <p:spPr/>
        <p:txBody>
          <a:bodyPr/>
          <a:lstStyle/>
          <a:p>
            <a:fld id="{25A45409-BE8F-4E8F-AD22-6674E60969E7}" type="slidenum">
              <a:rPr lang="en-IN" smtClean="0"/>
              <a:pPr/>
              <a:t>130</a:t>
            </a:fld>
            <a:endParaRPr lang="en-IN"/>
          </a:p>
        </p:txBody>
      </p:sp>
    </p:spTree>
    <p:extLst>
      <p:ext uri="{BB962C8B-B14F-4D97-AF65-F5344CB8AC3E}">
        <p14:creationId xmlns:p14="http://schemas.microsoft.com/office/powerpoint/2010/main" xmlns="" val="35772667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This is how the problem we solved would look if written in matrix form.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Teacher:  The matrix form with explicit numbers assigned to make it clearer.</a:t>
            </a:r>
            <a:endParaRPr lang="en-IN" sz="120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Show how the dimensions of the matrices used depend on the dimensionality of the inputs and outputs.</a:t>
            </a:r>
            <a:endParaRPr lang="en-IN" sz="120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Exercises:  Start with set 1 of the exercises … those whose names start with “exercise_1_”.  These are exercises that allow students to familiarize themselves with the representation of matrices/vectors/tensors in </a:t>
            </a:r>
            <a:r>
              <a:rPr lang="en-US" sz="1200" kern="1200" dirty="0" err="1">
                <a:solidFill>
                  <a:schemeClr val="tx1"/>
                </a:solidFill>
                <a:effectLst/>
                <a:latin typeface="+mn-lt"/>
                <a:ea typeface="+mn-ea"/>
                <a:cs typeface="+mn-cs"/>
              </a:rPr>
              <a:t>Pytorch</a:t>
            </a:r>
            <a:r>
              <a:rPr lang="en-US" sz="1200" kern="1200" dirty="0">
                <a:solidFill>
                  <a:schemeClr val="tx1"/>
                </a:solidFill>
                <a:effectLst/>
                <a:latin typeface="+mn-lt"/>
                <a:ea typeface="+mn-ea"/>
                <a:cs typeface="+mn-cs"/>
              </a:rPr>
              <a:t>.</a:t>
            </a:r>
            <a:endParaRPr lang="en-IN" sz="120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 exercise ‘exercise_1_tensor_representation_of_a_neural_network.py’ corresponds to this slide.</a:t>
            </a:r>
            <a:endParaRPr lang="en-IN" sz="1200" kern="1200" dirty="0">
              <a:solidFill>
                <a:schemeClr val="tx1"/>
              </a:solidFill>
              <a:effectLst/>
              <a:latin typeface="+mn-lt"/>
              <a:ea typeface="+mn-ea"/>
              <a:cs typeface="+mn-cs"/>
            </a:endParaRPr>
          </a:p>
          <a:p>
            <a:endParaRPr lang="en-IN" dirty="0"/>
          </a:p>
        </p:txBody>
      </p:sp>
      <p:sp>
        <p:nvSpPr>
          <p:cNvPr id="4" name="Slide Number Placeholder 3"/>
          <p:cNvSpPr>
            <a:spLocks noGrp="1"/>
          </p:cNvSpPr>
          <p:nvPr>
            <p:ph type="sldNum" sz="quarter" idx="10"/>
          </p:nvPr>
        </p:nvSpPr>
        <p:spPr/>
        <p:txBody>
          <a:bodyPr/>
          <a:lstStyle/>
          <a:p>
            <a:fld id="{25A45409-BE8F-4E8F-AD22-6674E60969E7}" type="slidenum">
              <a:rPr lang="en-IN" smtClean="0"/>
              <a:pPr/>
              <a:t>9</a:t>
            </a:fld>
            <a:endParaRPr lang="en-IN"/>
          </a:p>
        </p:txBody>
      </p:sp>
    </p:spTree>
    <p:extLst>
      <p:ext uri="{BB962C8B-B14F-4D97-AF65-F5344CB8AC3E}">
        <p14:creationId xmlns:p14="http://schemas.microsoft.com/office/powerpoint/2010/main" xmlns="" val="4242697340"/>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I’m assuming here that all input and output vectors are represented by horizontal matrices.</a:t>
            </a:r>
            <a:endParaRPr lang="en-IN" dirty="0"/>
          </a:p>
        </p:txBody>
      </p:sp>
      <p:sp>
        <p:nvSpPr>
          <p:cNvPr id="4" name="Slide Number Placeholder 3"/>
          <p:cNvSpPr>
            <a:spLocks noGrp="1"/>
          </p:cNvSpPr>
          <p:nvPr>
            <p:ph type="sldNum" sz="quarter" idx="10"/>
          </p:nvPr>
        </p:nvSpPr>
        <p:spPr/>
        <p:txBody>
          <a:bodyPr/>
          <a:lstStyle/>
          <a:p>
            <a:fld id="{25A45409-BE8F-4E8F-AD22-6674E60969E7}" type="slidenum">
              <a:rPr lang="en-IN" smtClean="0"/>
              <a:pPr/>
              <a:t>131</a:t>
            </a:fld>
            <a:endParaRPr lang="en-IN"/>
          </a:p>
        </p:txBody>
      </p:sp>
    </p:spTree>
    <p:extLst>
      <p:ext uri="{BB962C8B-B14F-4D97-AF65-F5344CB8AC3E}">
        <p14:creationId xmlns:p14="http://schemas.microsoft.com/office/powerpoint/2010/main" xmlns="" val="458145884"/>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I’m assuming here that all input and output vectors are represented by horizontal matrices.</a:t>
            </a:r>
            <a:endParaRPr lang="en-IN" dirty="0"/>
          </a:p>
        </p:txBody>
      </p:sp>
      <p:sp>
        <p:nvSpPr>
          <p:cNvPr id="4" name="Slide Number Placeholder 3"/>
          <p:cNvSpPr>
            <a:spLocks noGrp="1"/>
          </p:cNvSpPr>
          <p:nvPr>
            <p:ph type="sldNum" sz="quarter" idx="10"/>
          </p:nvPr>
        </p:nvSpPr>
        <p:spPr/>
        <p:txBody>
          <a:bodyPr/>
          <a:lstStyle/>
          <a:p>
            <a:fld id="{25A45409-BE8F-4E8F-AD22-6674E60969E7}" type="slidenum">
              <a:rPr lang="en-IN" smtClean="0"/>
              <a:pPr/>
              <a:t>132</a:t>
            </a:fld>
            <a:endParaRPr lang="en-IN"/>
          </a:p>
        </p:txBody>
      </p:sp>
    </p:spTree>
    <p:extLst>
      <p:ext uri="{BB962C8B-B14F-4D97-AF65-F5344CB8AC3E}">
        <p14:creationId xmlns:p14="http://schemas.microsoft.com/office/powerpoint/2010/main" xmlns="" val="3466672710"/>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p:txBody>
      </p:sp>
      <p:sp>
        <p:nvSpPr>
          <p:cNvPr id="4" name="Slide Number Placeholder 3"/>
          <p:cNvSpPr>
            <a:spLocks noGrp="1"/>
          </p:cNvSpPr>
          <p:nvPr>
            <p:ph type="sldNum" sz="quarter" idx="10"/>
          </p:nvPr>
        </p:nvSpPr>
        <p:spPr/>
        <p:txBody>
          <a:bodyPr/>
          <a:lstStyle/>
          <a:p>
            <a:fld id="{25A45409-BE8F-4E8F-AD22-6674E60969E7}" type="slidenum">
              <a:rPr lang="en-IN" smtClean="0"/>
              <a:pPr/>
              <a:t>133</a:t>
            </a:fld>
            <a:endParaRPr lang="en-IN"/>
          </a:p>
        </p:txBody>
      </p:sp>
    </p:spTree>
    <p:extLst>
      <p:ext uri="{BB962C8B-B14F-4D97-AF65-F5344CB8AC3E}">
        <p14:creationId xmlns:p14="http://schemas.microsoft.com/office/powerpoint/2010/main" xmlns="" val="2020219396"/>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I’m assuming here that all input and output vectors are represented by horizontal matrices.</a:t>
            </a:r>
            <a:endParaRPr lang="en-IN" dirty="0"/>
          </a:p>
        </p:txBody>
      </p:sp>
      <p:sp>
        <p:nvSpPr>
          <p:cNvPr id="4" name="Slide Number Placeholder 3"/>
          <p:cNvSpPr>
            <a:spLocks noGrp="1"/>
          </p:cNvSpPr>
          <p:nvPr>
            <p:ph type="sldNum" sz="quarter" idx="10"/>
          </p:nvPr>
        </p:nvSpPr>
        <p:spPr/>
        <p:txBody>
          <a:bodyPr/>
          <a:lstStyle/>
          <a:p>
            <a:fld id="{25A45409-BE8F-4E8F-AD22-6674E60969E7}" type="slidenum">
              <a:rPr lang="en-IN" smtClean="0"/>
              <a:pPr/>
              <a:t>134</a:t>
            </a:fld>
            <a:endParaRPr lang="en-IN"/>
          </a:p>
        </p:txBody>
      </p:sp>
    </p:spTree>
    <p:extLst>
      <p:ext uri="{BB962C8B-B14F-4D97-AF65-F5344CB8AC3E}">
        <p14:creationId xmlns:p14="http://schemas.microsoft.com/office/powerpoint/2010/main" xmlns="" val="1077091880"/>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I’m assuming here that all input and output vectors are represented by horizontal matrices.</a:t>
            </a:r>
            <a:endParaRPr lang="en-IN" dirty="0"/>
          </a:p>
        </p:txBody>
      </p:sp>
      <p:sp>
        <p:nvSpPr>
          <p:cNvPr id="4" name="Slide Number Placeholder 3"/>
          <p:cNvSpPr>
            <a:spLocks noGrp="1"/>
          </p:cNvSpPr>
          <p:nvPr>
            <p:ph type="sldNum" sz="quarter" idx="10"/>
          </p:nvPr>
        </p:nvSpPr>
        <p:spPr/>
        <p:txBody>
          <a:bodyPr/>
          <a:lstStyle/>
          <a:p>
            <a:fld id="{25A45409-BE8F-4E8F-AD22-6674E60969E7}" type="slidenum">
              <a:rPr lang="en-IN" smtClean="0"/>
              <a:pPr/>
              <a:t>135</a:t>
            </a:fld>
            <a:endParaRPr lang="en-IN"/>
          </a:p>
        </p:txBody>
      </p:sp>
    </p:spTree>
    <p:extLst>
      <p:ext uri="{BB962C8B-B14F-4D97-AF65-F5344CB8AC3E}">
        <p14:creationId xmlns:p14="http://schemas.microsoft.com/office/powerpoint/2010/main" xmlns="" val="1430521447"/>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p:txBody>
      </p:sp>
      <p:sp>
        <p:nvSpPr>
          <p:cNvPr id="4" name="Slide Number Placeholder 3"/>
          <p:cNvSpPr>
            <a:spLocks noGrp="1"/>
          </p:cNvSpPr>
          <p:nvPr>
            <p:ph type="sldNum" sz="quarter" idx="10"/>
          </p:nvPr>
        </p:nvSpPr>
        <p:spPr/>
        <p:txBody>
          <a:bodyPr/>
          <a:lstStyle/>
          <a:p>
            <a:fld id="{25A45409-BE8F-4E8F-AD22-6674E60969E7}" type="slidenum">
              <a:rPr lang="en-IN" smtClean="0"/>
              <a:pPr/>
              <a:t>136</a:t>
            </a:fld>
            <a:endParaRPr lang="en-IN"/>
          </a:p>
        </p:txBody>
      </p:sp>
    </p:spTree>
    <p:extLst>
      <p:ext uri="{BB962C8B-B14F-4D97-AF65-F5344CB8AC3E}">
        <p14:creationId xmlns:p14="http://schemas.microsoft.com/office/powerpoint/2010/main" xmlns="" val="1353545597"/>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Exercises 710 through 730 cover backprop over a single layer</a:t>
            </a:r>
            <a:endParaRPr lang="en-IN" dirty="0"/>
          </a:p>
          <a:p>
            <a:endParaRPr lang="en-IN" dirty="0"/>
          </a:p>
        </p:txBody>
      </p:sp>
      <p:sp>
        <p:nvSpPr>
          <p:cNvPr id="4" name="Slide Number Placeholder 3"/>
          <p:cNvSpPr>
            <a:spLocks noGrp="1"/>
          </p:cNvSpPr>
          <p:nvPr>
            <p:ph type="sldNum" sz="quarter" idx="10"/>
          </p:nvPr>
        </p:nvSpPr>
        <p:spPr/>
        <p:txBody>
          <a:bodyPr/>
          <a:lstStyle/>
          <a:p>
            <a:fld id="{25A45409-BE8F-4E8F-AD22-6674E60969E7}" type="slidenum">
              <a:rPr lang="en-IN" smtClean="0"/>
              <a:pPr/>
              <a:t>137</a:t>
            </a:fld>
            <a:endParaRPr lang="en-IN"/>
          </a:p>
        </p:txBody>
      </p:sp>
    </p:spTree>
    <p:extLst>
      <p:ext uri="{BB962C8B-B14F-4D97-AF65-F5344CB8AC3E}">
        <p14:creationId xmlns:p14="http://schemas.microsoft.com/office/powerpoint/2010/main" xmlns="" val="2202969156"/>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The next slide explains how we got this chain</a:t>
            </a:r>
          </a:p>
        </p:txBody>
      </p:sp>
      <p:sp>
        <p:nvSpPr>
          <p:cNvPr id="4" name="Slide Number Placeholder 3"/>
          <p:cNvSpPr>
            <a:spLocks noGrp="1"/>
          </p:cNvSpPr>
          <p:nvPr>
            <p:ph type="sldNum" sz="quarter" idx="10"/>
          </p:nvPr>
        </p:nvSpPr>
        <p:spPr/>
        <p:txBody>
          <a:bodyPr/>
          <a:lstStyle/>
          <a:p>
            <a:fld id="{25A45409-BE8F-4E8F-AD22-6674E60969E7}" type="slidenum">
              <a:rPr lang="en-IN" smtClean="0"/>
              <a:pPr/>
              <a:t>138</a:t>
            </a:fld>
            <a:endParaRPr lang="en-IN"/>
          </a:p>
        </p:txBody>
      </p:sp>
    </p:spTree>
    <p:extLst>
      <p:ext uri="{BB962C8B-B14F-4D97-AF65-F5344CB8AC3E}">
        <p14:creationId xmlns:p14="http://schemas.microsoft.com/office/powerpoint/2010/main" xmlns="" val="154682266"/>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 see that the chain comes from the nesting of the differentiable operations (functions) used in the computation of the loss from the parameter.</a:t>
            </a:r>
            <a:endParaRPr lang="en-IN" dirty="0"/>
          </a:p>
        </p:txBody>
      </p:sp>
      <p:sp>
        <p:nvSpPr>
          <p:cNvPr id="4" name="Slide Number Placeholder 3"/>
          <p:cNvSpPr>
            <a:spLocks noGrp="1"/>
          </p:cNvSpPr>
          <p:nvPr>
            <p:ph type="sldNum" sz="quarter" idx="10"/>
          </p:nvPr>
        </p:nvSpPr>
        <p:spPr/>
        <p:txBody>
          <a:bodyPr/>
          <a:lstStyle/>
          <a:p>
            <a:fld id="{25A45409-BE8F-4E8F-AD22-6674E60969E7}" type="slidenum">
              <a:rPr lang="en-IN" smtClean="0"/>
              <a:pPr/>
              <a:t>139</a:t>
            </a:fld>
            <a:endParaRPr lang="en-IN"/>
          </a:p>
        </p:txBody>
      </p:sp>
    </p:spTree>
    <p:extLst>
      <p:ext uri="{BB962C8B-B14F-4D97-AF65-F5344CB8AC3E}">
        <p14:creationId xmlns:p14="http://schemas.microsoft.com/office/powerpoint/2010/main" xmlns="" val="3143839063"/>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The next slide works out d(loss)/dh</a:t>
            </a:r>
          </a:p>
        </p:txBody>
      </p:sp>
      <p:sp>
        <p:nvSpPr>
          <p:cNvPr id="4" name="Slide Number Placeholder 3"/>
          <p:cNvSpPr>
            <a:spLocks noGrp="1"/>
          </p:cNvSpPr>
          <p:nvPr>
            <p:ph type="sldNum" sz="quarter" idx="10"/>
          </p:nvPr>
        </p:nvSpPr>
        <p:spPr/>
        <p:txBody>
          <a:bodyPr/>
          <a:lstStyle/>
          <a:p>
            <a:fld id="{25A45409-BE8F-4E8F-AD22-6674E60969E7}" type="slidenum">
              <a:rPr lang="en-IN" smtClean="0"/>
              <a:pPr/>
              <a:t>140</a:t>
            </a:fld>
            <a:endParaRPr lang="en-IN"/>
          </a:p>
        </p:txBody>
      </p:sp>
    </p:spTree>
    <p:extLst>
      <p:ext uri="{BB962C8B-B14F-4D97-AF65-F5344CB8AC3E}">
        <p14:creationId xmlns:p14="http://schemas.microsoft.com/office/powerpoint/2010/main" xmlns="" val="3787443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is how the same system of linear equations looks in matrix form. </a:t>
            </a:r>
            <a:r>
              <a:rPr lang="en-US" sz="1200" kern="1200" dirty="0">
                <a:solidFill>
                  <a:schemeClr val="tx1"/>
                </a:solidFill>
                <a:effectLst/>
                <a:latin typeface="+mn-lt"/>
                <a:ea typeface="+mn-ea"/>
                <a:cs typeface="+mn-cs"/>
              </a:rPr>
              <a:t>Explain the shorthand matrix notation below.</a:t>
            </a:r>
            <a:endParaRPr lang="en-IN"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5A45409-BE8F-4E8F-AD22-6674E60969E7}" type="slidenum">
              <a:rPr lang="en-IN" smtClean="0"/>
              <a:pPr/>
              <a:t>10</a:t>
            </a:fld>
            <a:endParaRPr lang="en-IN"/>
          </a:p>
        </p:txBody>
      </p:sp>
    </p:spTree>
    <p:extLst>
      <p:ext uri="{BB962C8B-B14F-4D97-AF65-F5344CB8AC3E}">
        <p14:creationId xmlns:p14="http://schemas.microsoft.com/office/powerpoint/2010/main" xmlns="" val="3327616536"/>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25A45409-BE8F-4E8F-AD22-6674E60969E7}" type="slidenum">
              <a:rPr lang="en-IN" smtClean="0"/>
              <a:pPr/>
              <a:t>141</a:t>
            </a:fld>
            <a:endParaRPr lang="en-IN"/>
          </a:p>
        </p:txBody>
      </p:sp>
    </p:spTree>
    <p:extLst>
      <p:ext uri="{BB962C8B-B14F-4D97-AF65-F5344CB8AC3E}">
        <p14:creationId xmlns:p14="http://schemas.microsoft.com/office/powerpoint/2010/main" xmlns="" val="2466272891"/>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25A45409-BE8F-4E8F-AD22-6674E60969E7}" type="slidenum">
              <a:rPr lang="en-IN" smtClean="0"/>
              <a:pPr/>
              <a:t>142</a:t>
            </a:fld>
            <a:endParaRPr lang="en-IN"/>
          </a:p>
        </p:txBody>
      </p:sp>
    </p:spTree>
    <p:extLst>
      <p:ext uri="{BB962C8B-B14F-4D97-AF65-F5344CB8AC3E}">
        <p14:creationId xmlns:p14="http://schemas.microsoft.com/office/powerpoint/2010/main" xmlns="" val="2074652726"/>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25A45409-BE8F-4E8F-AD22-6674E60969E7}" type="slidenum">
              <a:rPr lang="en-IN" smtClean="0"/>
              <a:pPr/>
              <a:t>143</a:t>
            </a:fld>
            <a:endParaRPr lang="en-IN"/>
          </a:p>
        </p:txBody>
      </p:sp>
    </p:spTree>
    <p:extLst>
      <p:ext uri="{BB962C8B-B14F-4D97-AF65-F5344CB8AC3E}">
        <p14:creationId xmlns:p14="http://schemas.microsoft.com/office/powerpoint/2010/main" xmlns="" val="587705832"/>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25A45409-BE8F-4E8F-AD22-6674E60969E7}" type="slidenum">
              <a:rPr lang="en-IN" smtClean="0"/>
              <a:pPr/>
              <a:t>144</a:t>
            </a:fld>
            <a:endParaRPr lang="en-IN"/>
          </a:p>
        </p:txBody>
      </p:sp>
    </p:spTree>
    <p:extLst>
      <p:ext uri="{BB962C8B-B14F-4D97-AF65-F5344CB8AC3E}">
        <p14:creationId xmlns:p14="http://schemas.microsoft.com/office/powerpoint/2010/main" xmlns="" val="3289651962"/>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There are </a:t>
            </a:r>
            <a:r>
              <a:rPr lang="en-US" dirty="0" err="1"/>
              <a:t>pytorch</a:t>
            </a:r>
            <a:r>
              <a:rPr lang="en-US" dirty="0"/>
              <a:t> exercises for this part. Exercises 740 and 750 cover backprop over two layers.</a:t>
            </a:r>
            <a:endParaRPr lang="en-IN" dirty="0"/>
          </a:p>
        </p:txBody>
      </p:sp>
      <p:sp>
        <p:nvSpPr>
          <p:cNvPr id="4" name="Slide Number Placeholder 3"/>
          <p:cNvSpPr>
            <a:spLocks noGrp="1"/>
          </p:cNvSpPr>
          <p:nvPr>
            <p:ph type="sldNum" sz="quarter" idx="10"/>
          </p:nvPr>
        </p:nvSpPr>
        <p:spPr/>
        <p:txBody>
          <a:bodyPr/>
          <a:lstStyle/>
          <a:p>
            <a:fld id="{25A45409-BE8F-4E8F-AD22-6674E60969E7}" type="slidenum">
              <a:rPr lang="en-IN" smtClean="0"/>
              <a:pPr/>
              <a:t>145</a:t>
            </a:fld>
            <a:endParaRPr lang="en-IN"/>
          </a:p>
        </p:txBody>
      </p:sp>
    </p:spTree>
    <p:extLst>
      <p:ext uri="{BB962C8B-B14F-4D97-AF65-F5344CB8AC3E}">
        <p14:creationId xmlns:p14="http://schemas.microsoft.com/office/powerpoint/2010/main" xmlns="" val="2012707332"/>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p:txBody>
      </p:sp>
      <p:sp>
        <p:nvSpPr>
          <p:cNvPr id="4" name="Slide Number Placeholder 3"/>
          <p:cNvSpPr>
            <a:spLocks noGrp="1"/>
          </p:cNvSpPr>
          <p:nvPr>
            <p:ph type="sldNum" sz="quarter" idx="10"/>
          </p:nvPr>
        </p:nvSpPr>
        <p:spPr/>
        <p:txBody>
          <a:bodyPr/>
          <a:lstStyle/>
          <a:p>
            <a:fld id="{25A45409-BE8F-4E8F-AD22-6674E60969E7}" type="slidenum">
              <a:rPr lang="en-IN" smtClean="0"/>
              <a:pPr/>
              <a:t>146</a:t>
            </a:fld>
            <a:endParaRPr lang="en-IN"/>
          </a:p>
        </p:txBody>
      </p:sp>
    </p:spTree>
    <p:extLst>
      <p:ext uri="{BB962C8B-B14F-4D97-AF65-F5344CB8AC3E}">
        <p14:creationId xmlns:p14="http://schemas.microsoft.com/office/powerpoint/2010/main" xmlns="" val="1360510043"/>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Exercise 810 downloads the MNIST dataset.</a:t>
            </a:r>
          </a:p>
        </p:txBody>
      </p:sp>
      <p:sp>
        <p:nvSpPr>
          <p:cNvPr id="4" name="Slide Number Placeholder 3"/>
          <p:cNvSpPr>
            <a:spLocks noGrp="1"/>
          </p:cNvSpPr>
          <p:nvPr>
            <p:ph type="sldNum" sz="quarter" idx="10"/>
          </p:nvPr>
        </p:nvSpPr>
        <p:spPr/>
        <p:txBody>
          <a:bodyPr/>
          <a:lstStyle/>
          <a:p>
            <a:fld id="{25A45409-BE8F-4E8F-AD22-6674E60969E7}" type="slidenum">
              <a:rPr lang="en-IN" smtClean="0"/>
              <a:pPr/>
              <a:t>147</a:t>
            </a:fld>
            <a:endParaRPr lang="en-IN"/>
          </a:p>
        </p:txBody>
      </p:sp>
    </p:spTree>
    <p:extLst>
      <p:ext uri="{BB962C8B-B14F-4D97-AF65-F5344CB8AC3E}">
        <p14:creationId xmlns:p14="http://schemas.microsoft.com/office/powerpoint/2010/main" xmlns="" val="3226734479"/>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 the exercises on MNIST image classification using single and multi layer neural networks.</a:t>
            </a:r>
            <a:endParaRPr lang="en-IN" dirty="0"/>
          </a:p>
        </p:txBody>
      </p:sp>
      <p:sp>
        <p:nvSpPr>
          <p:cNvPr id="4" name="Slide Number Placeholder 3"/>
          <p:cNvSpPr>
            <a:spLocks noGrp="1"/>
          </p:cNvSpPr>
          <p:nvPr>
            <p:ph type="sldNum" sz="quarter" idx="10"/>
          </p:nvPr>
        </p:nvSpPr>
        <p:spPr/>
        <p:txBody>
          <a:bodyPr/>
          <a:lstStyle/>
          <a:p>
            <a:fld id="{25A45409-BE8F-4E8F-AD22-6674E60969E7}" type="slidenum">
              <a:rPr lang="en-IN" smtClean="0"/>
              <a:pPr/>
              <a:t>150</a:t>
            </a:fld>
            <a:endParaRPr lang="en-IN"/>
          </a:p>
        </p:txBody>
      </p:sp>
    </p:spTree>
    <p:extLst>
      <p:ext uri="{BB962C8B-B14F-4D97-AF65-F5344CB8AC3E}">
        <p14:creationId xmlns:p14="http://schemas.microsoft.com/office/powerpoint/2010/main" xmlns="" val="3201437217"/>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p:txBody>
      </p:sp>
      <p:sp>
        <p:nvSpPr>
          <p:cNvPr id="4" name="Slide Number Placeholder 3"/>
          <p:cNvSpPr>
            <a:spLocks noGrp="1"/>
          </p:cNvSpPr>
          <p:nvPr>
            <p:ph type="sldNum" sz="quarter" idx="10"/>
          </p:nvPr>
        </p:nvSpPr>
        <p:spPr/>
        <p:txBody>
          <a:bodyPr/>
          <a:lstStyle/>
          <a:p>
            <a:fld id="{25A45409-BE8F-4E8F-AD22-6674E60969E7}" type="slidenum">
              <a:rPr lang="en-IN" smtClean="0"/>
              <a:pPr/>
              <a:t>151</a:t>
            </a:fld>
            <a:endParaRPr lang="en-IN"/>
          </a:p>
        </p:txBody>
      </p:sp>
    </p:spTree>
    <p:extLst>
      <p:ext uri="{BB962C8B-B14F-4D97-AF65-F5344CB8AC3E}">
        <p14:creationId xmlns:p14="http://schemas.microsoft.com/office/powerpoint/2010/main" xmlns="" val="3416239231"/>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p:txBody>
      </p:sp>
      <p:sp>
        <p:nvSpPr>
          <p:cNvPr id="4" name="Slide Number Placeholder 3"/>
          <p:cNvSpPr>
            <a:spLocks noGrp="1"/>
          </p:cNvSpPr>
          <p:nvPr>
            <p:ph type="sldNum" sz="quarter" idx="10"/>
          </p:nvPr>
        </p:nvSpPr>
        <p:spPr/>
        <p:txBody>
          <a:bodyPr/>
          <a:lstStyle/>
          <a:p>
            <a:fld id="{25A45409-BE8F-4E8F-AD22-6674E60969E7}" type="slidenum">
              <a:rPr lang="en-IN" smtClean="0"/>
              <a:pPr/>
              <a:t>152</a:t>
            </a:fld>
            <a:endParaRPr lang="en-IN"/>
          </a:p>
        </p:txBody>
      </p:sp>
    </p:spTree>
    <p:extLst>
      <p:ext uri="{BB962C8B-B14F-4D97-AF65-F5344CB8AC3E}">
        <p14:creationId xmlns:p14="http://schemas.microsoft.com/office/powerpoint/2010/main" xmlns="" val="36720025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0C8698D8-B689-4E85-8F50-E05C7AC2100E}" type="datetimeFigureOut">
              <a:rPr lang="en-US" smtClean="0"/>
              <a:pPr/>
              <a:t>6/26/2019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3B19AB-DA3A-4FC8-9AB3-C0753D70E253}"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C8698D8-B689-4E85-8F50-E05C7AC2100E}" type="datetimeFigureOut">
              <a:rPr lang="en-US" smtClean="0"/>
              <a:pPr/>
              <a:t>6/26/2019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3B19AB-DA3A-4FC8-9AB3-C0753D70E25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C8698D8-B689-4E85-8F50-E05C7AC2100E}" type="datetimeFigureOut">
              <a:rPr lang="en-US" smtClean="0"/>
              <a:pPr/>
              <a:t>6/26/2019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3B19AB-DA3A-4FC8-9AB3-C0753D70E25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C8698D8-B689-4E85-8F50-E05C7AC2100E}" type="datetimeFigureOut">
              <a:rPr lang="en-US" smtClean="0"/>
              <a:pPr/>
              <a:t>6/26/2019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3B19AB-DA3A-4FC8-9AB3-C0753D70E25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C8698D8-B689-4E85-8F50-E05C7AC2100E}" type="datetimeFigureOut">
              <a:rPr lang="en-US" smtClean="0"/>
              <a:pPr/>
              <a:t>6/26/2019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3B19AB-DA3A-4FC8-9AB3-C0753D70E253}"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C8698D8-B689-4E85-8F50-E05C7AC2100E}" type="datetimeFigureOut">
              <a:rPr lang="en-US" smtClean="0"/>
              <a:pPr/>
              <a:t>6/26/2019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3B19AB-DA3A-4FC8-9AB3-C0753D70E25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C8698D8-B689-4E85-8F50-E05C7AC2100E}" type="datetimeFigureOut">
              <a:rPr lang="en-US" smtClean="0"/>
              <a:pPr/>
              <a:t>6/26/2019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43B19AB-DA3A-4FC8-9AB3-C0753D70E25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C8698D8-B689-4E85-8F50-E05C7AC2100E}" type="datetimeFigureOut">
              <a:rPr lang="en-US" smtClean="0"/>
              <a:pPr/>
              <a:t>6/26/2019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43B19AB-DA3A-4FC8-9AB3-C0753D70E25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C8698D8-B689-4E85-8F50-E05C7AC2100E}" type="datetimeFigureOut">
              <a:rPr lang="en-US" smtClean="0"/>
              <a:pPr/>
              <a:t>6/26/2019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43B19AB-DA3A-4FC8-9AB3-C0753D70E25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C8698D8-B689-4E85-8F50-E05C7AC2100E}" type="datetimeFigureOut">
              <a:rPr lang="en-US" smtClean="0"/>
              <a:pPr/>
              <a:t>6/26/2019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3B19AB-DA3A-4FC8-9AB3-C0753D70E25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C8698D8-B689-4E85-8F50-E05C7AC2100E}" type="datetimeFigureOut">
              <a:rPr lang="en-US" smtClean="0"/>
              <a:pPr/>
              <a:t>6/26/2019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3B19AB-DA3A-4FC8-9AB3-C0753D70E253}"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C8698D8-B689-4E85-8F50-E05C7AC2100E}" type="datetimeFigureOut">
              <a:rPr lang="en-US" smtClean="0"/>
              <a:pPr/>
              <a:t>6/26/2019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43B19AB-DA3A-4FC8-9AB3-C0753D70E253}" type="slidenum">
              <a:rPr lang="en-US" smtClean="0"/>
              <a:pPr/>
              <a:t>‹#›</a:t>
            </a:fld>
            <a:endParaRPr lang="en-US"/>
          </a:p>
        </p:txBody>
      </p:sp>
      <p:pic>
        <p:nvPicPr>
          <p:cNvPr id="7" name="Picture 2" descr="logo"/>
          <p:cNvPicPr>
            <a:picLocks noChangeAspect="1" noChangeArrowheads="1"/>
          </p:cNvPicPr>
          <p:nvPr userDrawn="1"/>
        </p:nvPicPr>
        <p:blipFill>
          <a:blip r:embed="rId13" cstate="print">
            <a:extLst>
              <a:ext uri="{28A0092B-C50C-407E-A947-70E740481C1C}">
                <a14:useLocalDpi xmlns:a14="http://schemas.microsoft.com/office/drawing/2010/main" xmlns="" val="0"/>
              </a:ext>
            </a:extLst>
          </a:blip>
          <a:srcRect/>
          <a:stretch>
            <a:fillRect/>
          </a:stretch>
        </p:blipFill>
        <p:spPr bwMode="auto">
          <a:xfrm>
            <a:off x="7467600" y="6432912"/>
            <a:ext cx="1657066" cy="41159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9" name="TextBox 8"/>
          <p:cNvSpPr txBox="1"/>
          <p:nvPr userDrawn="1"/>
        </p:nvSpPr>
        <p:spPr>
          <a:xfrm>
            <a:off x="4191000" y="6510293"/>
            <a:ext cx="762000" cy="369332"/>
          </a:xfrm>
          <a:prstGeom prst="rect">
            <a:avLst/>
          </a:prstGeom>
          <a:noFill/>
        </p:spPr>
        <p:txBody>
          <a:bodyPr wrap="square" rtlCol="0">
            <a:spAutoFit/>
          </a:bodyPr>
          <a:lstStyle/>
          <a:p>
            <a:r>
              <a:rPr lang="en-IN" dirty="0"/>
              <a:t>  </a:t>
            </a:r>
            <a:fld id="{FA6AB0EC-D2AA-4017-BD1B-A680CB94672F}" type="slidenum">
              <a:rPr lang="en-IN" smtClean="0"/>
              <a:pPr/>
              <a:t>‹#›</a:t>
            </a:fld>
            <a:endParaRPr lang="en-IN"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3" Type="http://schemas.openxmlformats.org/officeDocument/2006/relationships/hyperlink" Target="https://www.youtube.com/watch?v=1N837i4s1T8" TargetMode="External"/><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3" Type="http://schemas.openxmlformats.org/officeDocument/2006/relationships/hyperlink" Target="https://www.youtube.com/watch?v=1N837i4s1T8" TargetMode="External"/><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7.xml"/><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3" Type="http://schemas.openxmlformats.org/officeDocument/2006/relationships/hyperlink" Target="http://yann.lecun.com/exdb/publis/pdf/lecun-01a.pdf" TargetMode="External"/><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2" Type="http://schemas.openxmlformats.org/officeDocument/2006/relationships/hyperlink" Target="https://hackernoon.com/visualizing-parts-of-convolutional-neural-networks-using-keras-and-cats-5cc01b214e59" TargetMode="External"/><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2" Type="http://schemas.openxmlformats.org/officeDocument/2006/relationships/hyperlink" Target="https://hackernoon.com/visualizing-parts-of-convolutional-neural-networks-using-keras-and-cats-5cc01b214e59" TargetMode="External"/><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2" Type="http://schemas.openxmlformats.org/officeDocument/2006/relationships/hyperlink" Target="https://hackernoon.com/visualizing-parts-of-convolutional-neural-networks-using-keras-and-cats-5cc01b214e59" TargetMode="External"/><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2" Type="http://schemas.openxmlformats.org/officeDocument/2006/relationships/hyperlink" Target="https://hackernoon.com/visualizing-parts-of-convolutional-neural-networks-using-keras-and-cats-5cc01b214e59" TargetMode="External"/><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2" Type="http://schemas.openxmlformats.org/officeDocument/2006/relationships/hyperlink" Target="https://hackernoon.com/visualizing-parts-of-convolutional-neural-networks-using-keras-and-cats-5cc01b214e59" TargetMode="External"/><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2" Type="http://schemas.openxmlformats.org/officeDocument/2006/relationships/hyperlink" Target="https://hackernoon.com/visualizing-parts-of-convolutional-neural-networks-using-keras-and-cats-5cc01b214e59"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2" Type="http://schemas.openxmlformats.org/officeDocument/2006/relationships/hyperlink" Target="https://hackernoon.com/visualizing-parts-of-convolutional-neural-networks-using-keras-and-cats-5cc01b214e59" TargetMode="External"/><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2" Type="http://schemas.openxmlformats.org/officeDocument/2006/relationships/hyperlink" Target="https://hackernoon.com/visualizing-parts-of-convolutional-neural-networks-using-keras-and-cats-5cc01b214e59" TargetMode="External"/><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2" Type="http://schemas.openxmlformats.org/officeDocument/2006/relationships/hyperlink" Target="https://hackernoon.com/visualizing-parts-of-convolutional-neural-networks-using-keras-and-cats-5cc01b214e59" TargetMode="External"/><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2" Type="http://schemas.openxmlformats.org/officeDocument/2006/relationships/hyperlink" Target="https://hackernoon.com/visualizing-parts-of-convolutional-neural-networks-using-keras-and-cats-5cc01b214e59" TargetMode="External"/><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2" Type="http://schemas.openxmlformats.org/officeDocument/2006/relationships/hyperlink" Target="https://hackernoon.com/visualizing-parts-of-convolutional-neural-networks-using-keras-and-cats-5cc01b214e59" TargetMode="External"/><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2" Type="http://schemas.openxmlformats.org/officeDocument/2006/relationships/hyperlink" Target="https://hackernoon.com/visualizing-parts-of-convolutional-neural-networks-using-keras-and-cats-5cc01b214e59" TargetMode="External"/><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2" Type="http://schemas.openxmlformats.org/officeDocument/2006/relationships/hyperlink" Target="https://hackernoon.com/visualizing-parts-of-convolutional-neural-networks-using-keras-and-cats-5cc01b214e59" TargetMode="External"/><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2" Type="http://schemas.openxmlformats.org/officeDocument/2006/relationships/hyperlink" Target="https://hackernoon.com/visualizing-parts-of-convolutional-neural-networks-using-keras-and-cats-5cc01b214e59" TargetMode="External"/><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3" Type="http://schemas.openxmlformats.org/officeDocument/2006/relationships/hyperlink" Target="https://hackernoon.com/visualizing-parts-of-convolutional-neural-networks-using-keras-and-cats-5cc01b214e59" TargetMode="External"/><Relationship Id="rId2" Type="http://schemas.openxmlformats.org/officeDocument/2006/relationships/image" Target="../media/image16.gif"/><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1.xml.rels><?xml version="1.0" encoding="UTF-8" standalone="yes"?>
<Relationships xmlns="http://schemas.openxmlformats.org/package/2006/relationships"><Relationship Id="rId3" Type="http://schemas.openxmlformats.org/officeDocument/2006/relationships/image" Target="../media/image17.gif"/><Relationship Id="rId2" Type="http://schemas.openxmlformats.org/officeDocument/2006/relationships/hyperlink" Target="https://hackernoon.com/visualizing-parts-of-convolutional-neural-networks-using-keras-and-cats-5cc01b214e59" TargetMode="External"/><Relationship Id="rId1" Type="http://schemas.openxmlformats.org/officeDocument/2006/relationships/slideLayout" Target="../slideLayouts/slideLayout2.xml"/></Relationships>
</file>

<file path=ppt/slides/_rels/slide20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6.xml"/><Relationship Id="rId1" Type="http://schemas.openxmlformats.org/officeDocument/2006/relationships/slideLayout" Target="../slideLayouts/slideLayout2.xml"/></Relationships>
</file>

<file path=ppt/slides/_rels/slide206.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2.xml"/></Relationships>
</file>

<file path=ppt/slides/_rels/slide20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5.xml.rels><?xml version="1.0" encoding="UTF-8" standalone="yes"?>
<Relationships xmlns="http://schemas.openxmlformats.org/package/2006/relationships"><Relationship Id="rId3" Type="http://schemas.openxmlformats.org/officeDocument/2006/relationships/hyperlink" Target="http://www.wildml.com/2015/09/recurrent-neural-networks-tutorial-part-1-introduction-to-rnns/" TargetMode="External"/><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16.xml.rels><?xml version="1.0" encoding="UTF-8" standalone="yes"?>
<Relationships xmlns="http://schemas.openxmlformats.org/package/2006/relationships"><Relationship Id="rId3" Type="http://schemas.openxmlformats.org/officeDocument/2006/relationships/hyperlink" Target="http://monik.in/a-noobs-guide-to-implementing-rnn-lstm-using-tensorflow/" TargetMode="External"/><Relationship Id="rId2" Type="http://schemas.openxmlformats.org/officeDocument/2006/relationships/notesSlide" Target="../notesSlides/notesSlide108.xml"/><Relationship Id="rId1" Type="http://schemas.openxmlformats.org/officeDocument/2006/relationships/slideLayout" Target="../slideLayouts/slideLayout2.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9.xml.rels><?xml version="1.0" encoding="UTF-8" standalone="yes"?>
<Relationships xmlns="http://schemas.openxmlformats.org/package/2006/relationships"><Relationship Id="rId3" Type="http://schemas.openxmlformats.org/officeDocument/2006/relationships/hyperlink" Target="http://colah.github.io/posts/2015-08-Understanding-LSTMs/" TargetMode="External"/><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1.xml.rels><?xml version="1.0" encoding="UTF-8" standalone="yes"?>
<Relationships xmlns="http://schemas.openxmlformats.org/package/2006/relationships"><Relationship Id="rId3" Type="http://schemas.openxmlformats.org/officeDocument/2006/relationships/hyperlink" Target="http://colah.github.io/posts/2015-08-Understanding-LSTMs/" TargetMode="External"/><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hyperlink" Target="http://colah.github.io/posts/2015-08-Understanding-LSTMs/" TargetMode="External"/><Relationship Id="rId1" Type="http://schemas.openxmlformats.org/officeDocument/2006/relationships/slideLayout" Target="../slideLayouts/slideLayout2.xml"/></Relationships>
</file>

<file path=ppt/slides/_rels/slide2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hyperlink" Target="http://colah.github.io/posts/2015-08-Understanding-LSTMs/" TargetMode="External"/><Relationship Id="rId1" Type="http://schemas.openxmlformats.org/officeDocument/2006/relationships/slideLayout" Target="../slideLayouts/slideLayout2.xml"/></Relationships>
</file>

<file path=ppt/slides/_rels/slide2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hyperlink" Target="http://colah.github.io/posts/2015-08-Understanding-LSTMs/" TargetMode="External"/><Relationship Id="rId1" Type="http://schemas.openxmlformats.org/officeDocument/2006/relationships/slideLayout" Target="../slideLayouts/slideLayout2.xml"/></Relationships>
</file>

<file path=ppt/slides/_rels/slide22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hyperlink" Target="http://colah.github.io/posts/2015-08-Understanding-LSTMs/" TargetMode="External"/><Relationship Id="rId1" Type="http://schemas.openxmlformats.org/officeDocument/2006/relationships/slideLayout" Target="../slideLayouts/slideLayout2.xml"/></Relationships>
</file>

<file path=ppt/slides/_rels/slide22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hyperlink" Target="http://colah.github.io/posts/2015-08-Understanding-LSTMs/" TargetMode="External"/><Relationship Id="rId1" Type="http://schemas.openxmlformats.org/officeDocument/2006/relationships/slideLayout" Target="../slideLayouts/slideLayout2.xml"/></Relationships>
</file>

<file path=ppt/slides/_rels/slide227.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2.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1.xml.rels><?xml version="1.0" encoding="UTF-8" standalone="yes"?>
<Relationships xmlns="http://schemas.openxmlformats.org/package/2006/relationships"><Relationship Id="rId8" Type="http://schemas.openxmlformats.org/officeDocument/2006/relationships/hyperlink" Target="https://distill.pub/2016/augmented-rnns/" TargetMode="External"/><Relationship Id="rId13" Type="http://schemas.openxmlformats.org/officeDocument/2006/relationships/hyperlink" Target="https://www.youtube.com/watch?v=h3l4qz76JhQ&amp;list=PL2-dafEMk2A5BoX3KyKu6ti5_Pytp91sk" TargetMode="External"/><Relationship Id="rId3" Type="http://schemas.openxmlformats.org/officeDocument/2006/relationships/hyperlink" Target="https://jasdeep06.github.io/posts/towards-backpropagation/" TargetMode="External"/><Relationship Id="rId7" Type="http://schemas.openxmlformats.org/officeDocument/2006/relationships/hyperlink" Target="https://iamtrask.github.io/2015/11/15/anyone-can-code-lstm/" TargetMode="External"/><Relationship Id="rId12" Type="http://schemas.openxmlformats.org/officeDocument/2006/relationships/hyperlink" Target="https://theneuralperspective.com/2016/11/20/recurrent-neural-network-rnn-part-4-attentional-interfaces/" TargetMode="External"/><Relationship Id="rId2" Type="http://schemas.openxmlformats.org/officeDocument/2006/relationships/hyperlink" Target="https://www.youtube.com/watch?v=SGZ6BttHMPw&amp;list=PL6Xpj9I5qXYEcOhn7TqghAJ6NAPrNmUBH" TargetMode="External"/><Relationship Id="rId1" Type="http://schemas.openxmlformats.org/officeDocument/2006/relationships/slideLayout" Target="../slideLayouts/slideLayout2.xml"/><Relationship Id="rId6" Type="http://schemas.openxmlformats.org/officeDocument/2006/relationships/hyperlink" Target="http://colah.github.io/posts/2015-08-Understanding-LSTMs/" TargetMode="External"/><Relationship Id="rId11" Type="http://schemas.openxmlformats.org/officeDocument/2006/relationships/hyperlink" Target="https://theneuralperspective.com/2016/11/20/recurrent-neural-networks-rnn-part-3-encoder-decoder/" TargetMode="External"/><Relationship Id="rId5" Type="http://schemas.openxmlformats.org/officeDocument/2006/relationships/hyperlink" Target="https://github.com/jcjohnson/pytorch-examples" TargetMode="External"/><Relationship Id="rId10" Type="http://schemas.openxmlformats.org/officeDocument/2006/relationships/hyperlink" Target="http://www.wildml.com/2015/10/recurrent-neural-network-tutorial-part-4-implementing-a-grulstm-rnn-with-python-and-theano/" TargetMode="External"/><Relationship Id="rId4" Type="http://schemas.openxmlformats.org/officeDocument/2006/relationships/hyperlink" Target="http://monik.in/a-noobs-guide-to-implementing-rnn-lstm-using-tensorflow/" TargetMode="External"/><Relationship Id="rId9" Type="http://schemas.openxmlformats.org/officeDocument/2006/relationships/hyperlink" Target="http://www.wildml.com/2015/11/understanding-convolutional-neural-networks-for-nlp/" TargetMode="External"/><Relationship Id="rId14" Type="http://schemas.openxmlformats.org/officeDocument/2006/relationships/hyperlink" Target="https://www.youtube.com/watch?v=cdLUzrjnlr4" TargetMode="Externa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3.xml.rels><?xml version="1.0" encoding="UTF-8" standalone="yes"?>
<Relationships xmlns="http://schemas.openxmlformats.org/package/2006/relationships"><Relationship Id="rId8" Type="http://schemas.openxmlformats.org/officeDocument/2006/relationships/hyperlink" Target="https://arxiv.org/abs/1412.3555" TargetMode="External"/><Relationship Id="rId13" Type="http://schemas.openxmlformats.org/officeDocument/2006/relationships/hyperlink" Target="https://arxiv.org/pdf/1303.5778.pdf" TargetMode="External"/><Relationship Id="rId18" Type="http://schemas.openxmlformats.org/officeDocument/2006/relationships/hyperlink" Target="https://arxiv.org/abs/1410.5401" TargetMode="External"/><Relationship Id="rId26" Type="http://schemas.openxmlformats.org/officeDocument/2006/relationships/hyperlink" Target="https://arxiv.org/abs/1406.4729" TargetMode="External"/><Relationship Id="rId3" Type="http://schemas.openxmlformats.org/officeDocument/2006/relationships/hyperlink" Target="http://www.nature.com/nature/journal/v323/n6088/abs/323533a0.html" TargetMode="External"/><Relationship Id="rId21" Type="http://schemas.openxmlformats.org/officeDocument/2006/relationships/hyperlink" Target="https://research.googleblog.com/2016/09/a-neural-network-for-machine.html" TargetMode="External"/><Relationship Id="rId34" Type="http://schemas.openxmlformats.org/officeDocument/2006/relationships/hyperlink" Target="https://www.techrepublic.com/article/why-ibms-speech-recognition-breakthrough-matters-for-ai-and-iot/" TargetMode="External"/><Relationship Id="rId7" Type="http://schemas.openxmlformats.org/officeDocument/2006/relationships/hyperlink" Target="ftp://ftp.idsia.ch/pub/juergen/lstm.pdf" TargetMode="External"/><Relationship Id="rId12" Type="http://schemas.openxmlformats.org/officeDocument/2006/relationships/hyperlink" Target="https://arxiv.org/pdf/1308.0850v5.pdf" TargetMode="External"/><Relationship Id="rId17" Type="http://schemas.openxmlformats.org/officeDocument/2006/relationships/hyperlink" Target="https://arxiv.org/abs/1506.03134" TargetMode="External"/><Relationship Id="rId25" Type="http://schemas.openxmlformats.org/officeDocument/2006/relationships/hyperlink" Target="https://arxiv.org/abs/1311.2524" TargetMode="External"/><Relationship Id="rId33" Type="http://schemas.openxmlformats.org/officeDocument/2006/relationships/hyperlink" Target="https://deepmind.com/research/alphago/" TargetMode="External"/><Relationship Id="rId2" Type="http://schemas.openxmlformats.org/officeDocument/2006/relationships/hyperlink" Target="https://github.com/terryum/awesome-deep-learning-papers" TargetMode="External"/><Relationship Id="rId16" Type="http://schemas.openxmlformats.org/officeDocument/2006/relationships/hyperlink" Target="https://arxiv.org/abs/1611.01603" TargetMode="External"/><Relationship Id="rId20" Type="http://schemas.openxmlformats.org/officeDocument/2006/relationships/hyperlink" Target="https://arxiv.org/abs/1608.07905v2" TargetMode="External"/><Relationship Id="rId29" Type="http://schemas.openxmlformats.org/officeDocument/2006/relationships/hyperlink" Target="https://arxiv.org/abs/1404.3840" TargetMode="External"/><Relationship Id="rId1" Type="http://schemas.openxmlformats.org/officeDocument/2006/relationships/slideLayout" Target="../slideLayouts/slideLayout2.xml"/><Relationship Id="rId6" Type="http://schemas.openxmlformats.org/officeDocument/2006/relationships/hyperlink" Target="http://www.nature.com/nature/journal/v405/n6789/full/405947a0.html" TargetMode="External"/><Relationship Id="rId11" Type="http://schemas.openxmlformats.org/officeDocument/2006/relationships/hyperlink" Target="https://www.researchgate.net/publication/24213728_A_Novel_Connectionist_System_for_Unconstrained_Handwriting_Recognition" TargetMode="External"/><Relationship Id="rId24" Type="http://schemas.openxmlformats.org/officeDocument/2006/relationships/hyperlink" Target="https://arxiv.org/abs/1312.6229" TargetMode="External"/><Relationship Id="rId32" Type="http://schemas.openxmlformats.org/officeDocument/2006/relationships/hyperlink" Target="https://storage.googleapis.com/deepmind-media/alphago/AlphaGoNaturePaper.pdf" TargetMode="External"/><Relationship Id="rId5" Type="http://schemas.openxmlformats.org/officeDocument/2006/relationships/hyperlink" Target="http://yann.lecun.com/exdb/publis/pdf/lecun-98b.pdf" TargetMode="External"/><Relationship Id="rId15" Type="http://schemas.openxmlformats.org/officeDocument/2006/relationships/hyperlink" Target="https://arxiv.org/pdf/1409.0473.pdf" TargetMode="External"/><Relationship Id="rId23" Type="http://schemas.openxmlformats.org/officeDocument/2006/relationships/hyperlink" Target="https://arxiv.org/pdf/1003.0358.pdf" TargetMode="External"/><Relationship Id="rId28" Type="http://schemas.openxmlformats.org/officeDocument/2006/relationships/hyperlink" Target="https://arxiv.org/abs/1502.01852" TargetMode="External"/><Relationship Id="rId10" Type="http://schemas.openxmlformats.org/officeDocument/2006/relationships/hyperlink" Target="http://www.idsia.ch/~juergen/deep-learning-overview.html" TargetMode="External"/><Relationship Id="rId19" Type="http://schemas.openxmlformats.org/officeDocument/2006/relationships/hyperlink" Target="https://arxiv.org/pdf/1611.01604.pdf" TargetMode="External"/><Relationship Id="rId31" Type="http://schemas.openxmlformats.org/officeDocument/2006/relationships/hyperlink" Target="https://blogs.microsoft.com/ai/2017/06/14/divide-conquer-microsoft-researchers-used-ai-master-ms-pac-man/" TargetMode="External"/><Relationship Id="rId4" Type="http://schemas.openxmlformats.org/officeDocument/2006/relationships/hyperlink" Target="http://yann.lecun.com/exdb/publis/index.html" TargetMode="External"/><Relationship Id="rId9" Type="http://schemas.openxmlformats.org/officeDocument/2006/relationships/hyperlink" Target="https://arxiv.org/pdf/1503.04069.pdf" TargetMode="External"/><Relationship Id="rId14" Type="http://schemas.openxmlformats.org/officeDocument/2006/relationships/hyperlink" Target="http://papers.nips.cc/paper/5346-sequence-to-sequence-learning-with-neural-networks.pdf" TargetMode="External"/><Relationship Id="rId22" Type="http://schemas.openxmlformats.org/officeDocument/2006/relationships/hyperlink" Target="https://nlp.stanford.edu/pubs/glove.pdf" TargetMode="External"/><Relationship Id="rId27" Type="http://schemas.openxmlformats.org/officeDocument/2006/relationships/hyperlink" Target="http://papers.nips.cc/paper/4824-imagenet-classification-with-deep-convolutional-neural-networks" TargetMode="External"/><Relationship Id="rId30" Type="http://schemas.openxmlformats.org/officeDocument/2006/relationships/hyperlink" Target="https://deepmind.com/research/dqn/" TargetMode="External"/><Relationship Id="rId35" Type="http://schemas.openxmlformats.org/officeDocument/2006/relationships/hyperlink" Target="https://www.technologyreview.com/s/602714/first-computer-to-match-humans-in-conversational-speech-recognition/" TargetMode="External"/></Relationships>
</file>

<file path=ppt/slides/_rels/slide234.xml.rels><?xml version="1.0" encoding="UTF-8" standalone="yes"?>
<Relationships xmlns="http://schemas.openxmlformats.org/package/2006/relationships"><Relationship Id="rId3" Type="http://schemas.openxmlformats.org/officeDocument/2006/relationships/hyperlink" Target="http://www.msmarco.org/leaders.aspx" TargetMode="External"/><Relationship Id="rId2" Type="http://schemas.openxmlformats.org/officeDocument/2006/relationships/hyperlink" Target="https://rajpurkar.github.io/SQuAD-explorer/" TargetMode="External"/><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hyperlink" Target="http://convai.io/1_round/" TargetMode="External"/></Relationships>
</file>

<file path=ppt/slides/_rels/slide23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hyperlink" Target="http://speech.ee.ntu.edu.tw/~tlkagk/courses/ML_2017/Lecture/DL.pdf" TargetMode="External"/></Relationships>
</file>

<file path=ppt/slides/_rels/slide236.xml.rels><?xml version="1.0" encoding="UTF-8" standalone="yes"?>
<Relationships xmlns="http://schemas.openxmlformats.org/package/2006/relationships"><Relationship Id="rId2" Type="http://schemas.openxmlformats.org/officeDocument/2006/relationships/hyperlink" Target="http://speech.ee.ntu.edu.tw/~tlkagk/courses/ML_2017/Lecture/DL.pdf" TargetMode="External"/><Relationship Id="rId1" Type="http://schemas.openxmlformats.org/officeDocument/2006/relationships/slideLayout" Target="../slideLayouts/slideLayout2.xml"/></Relationships>
</file>

<file path=ppt/slides/_rels/slide237.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6.svg"/><Relationship Id="rId5" Type="http://schemas.openxmlformats.org/officeDocument/2006/relationships/image" Target="../media/image4.png"/><Relationship Id="rId4" Type="http://schemas.openxmlformats.org/officeDocument/2006/relationships/image" Target="../media/image4.svg"/></Relationships>
</file>

<file path=ppt/slides/_rels/slide4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4.sv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0" y="2209800"/>
            <a:ext cx="9144000" cy="2743200"/>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a:ln>
                  <a:noFill/>
                </a:ln>
                <a:solidFill>
                  <a:schemeClr val="bg1"/>
                </a:solidFill>
                <a:effectLst/>
                <a:uLnTx/>
                <a:uFillTx/>
                <a:latin typeface="+mj-lt"/>
                <a:ea typeface="+mj-ea"/>
                <a:cs typeface="+mj-cs"/>
              </a:rPr>
              <a:t>Deep Learning Basics</a:t>
            </a:r>
          </a:p>
        </p:txBody>
      </p:sp>
      <p:sp>
        <p:nvSpPr>
          <p:cNvPr id="3" name="TextBox 2"/>
          <p:cNvSpPr txBox="1"/>
          <p:nvPr/>
        </p:nvSpPr>
        <p:spPr>
          <a:xfrm>
            <a:off x="1619799" y="5100935"/>
            <a:ext cx="5427320" cy="461665"/>
          </a:xfrm>
          <a:prstGeom prst="rect">
            <a:avLst/>
          </a:prstGeom>
          <a:noFill/>
        </p:spPr>
        <p:txBody>
          <a:bodyPr wrap="none" rtlCol="0">
            <a:spAutoFit/>
          </a:bodyPr>
          <a:lstStyle/>
          <a:p>
            <a:pPr algn="ctr"/>
            <a:r>
              <a:rPr lang="en-US" sz="2400" dirty="0"/>
              <a:t>Slides to accompany the </a:t>
            </a:r>
            <a:r>
              <a:rPr lang="en-US" sz="2400" dirty="0" err="1"/>
              <a:t>Pytorch</a:t>
            </a:r>
            <a:r>
              <a:rPr lang="en-US" sz="2400" dirty="0"/>
              <a:t> exercises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52600" y="1219200"/>
            <a:ext cx="7086600" cy="5410200"/>
          </a:xfrm>
        </p:spPr>
        <p:txBody>
          <a:bodyPr>
            <a:normAutofit/>
          </a:bodyPr>
          <a:lstStyle/>
          <a:p>
            <a:pPr>
              <a:buNone/>
            </a:pPr>
            <a:r>
              <a:rPr lang="en-US" dirty="0"/>
              <a:t>Outputs </a:t>
            </a:r>
            <a:r>
              <a:rPr lang="en-US" b="1" dirty="0"/>
              <a:t>c</a:t>
            </a:r>
            <a:r>
              <a:rPr lang="en-US" dirty="0"/>
              <a:t> are a linear combination of inputs </a:t>
            </a:r>
            <a:r>
              <a:rPr lang="en-US" b="1" dirty="0"/>
              <a:t>f</a:t>
            </a:r>
            <a:r>
              <a:rPr lang="en-US" dirty="0"/>
              <a:t> …</a:t>
            </a:r>
          </a:p>
          <a:p>
            <a:pPr>
              <a:buNone/>
            </a:pPr>
            <a:endParaRPr lang="en-US" dirty="0"/>
          </a:p>
          <a:p>
            <a:pPr>
              <a:buNone/>
            </a:pPr>
            <a:r>
              <a:rPr lang="en-US" b="1" dirty="0"/>
              <a:t>				  W</a:t>
            </a:r>
            <a:r>
              <a:rPr lang="en-US" b="1" baseline="-25000" dirty="0">
                <a:solidFill>
                  <a:srgbClr val="FF0000"/>
                </a:solidFill>
              </a:rPr>
              <a:t>1</a:t>
            </a:r>
            <a:r>
              <a:rPr lang="en-US" b="1" baseline="-25000" dirty="0">
                <a:solidFill>
                  <a:srgbClr val="00B050"/>
                </a:solidFill>
              </a:rPr>
              <a:t>1</a:t>
            </a:r>
            <a:r>
              <a:rPr lang="en-US" b="1" dirty="0"/>
              <a:t>  W</a:t>
            </a:r>
            <a:r>
              <a:rPr lang="en-US" b="1" baseline="-25000" dirty="0">
                <a:solidFill>
                  <a:srgbClr val="FF0000"/>
                </a:solidFill>
              </a:rPr>
              <a:t>2</a:t>
            </a:r>
            <a:r>
              <a:rPr lang="en-US" b="1" baseline="-25000" dirty="0">
                <a:solidFill>
                  <a:srgbClr val="00B050"/>
                </a:solidFill>
              </a:rPr>
              <a:t>1</a:t>
            </a:r>
            <a:r>
              <a:rPr lang="en-US" b="1" dirty="0"/>
              <a:t>   </a:t>
            </a:r>
            <a:r>
              <a:rPr lang="en-US" b="1" baseline="-25000" dirty="0">
                <a:solidFill>
                  <a:srgbClr val="00B050"/>
                </a:solidFill>
              </a:rPr>
              <a:t>	</a:t>
            </a:r>
            <a:r>
              <a:rPr lang="en-US" b="1" dirty="0"/>
              <a:t>		  =    f</a:t>
            </a:r>
            <a:r>
              <a:rPr lang="en-US" b="1" baseline="-25000" dirty="0">
                <a:solidFill>
                  <a:srgbClr val="00B050"/>
                </a:solidFill>
              </a:rPr>
              <a:t>1 </a:t>
            </a:r>
            <a:r>
              <a:rPr lang="en-US" b="1" dirty="0"/>
              <a:t>f</a:t>
            </a:r>
            <a:r>
              <a:rPr lang="en-US" b="1" baseline="-25000" dirty="0">
                <a:solidFill>
                  <a:srgbClr val="00B050"/>
                </a:solidFill>
              </a:rPr>
              <a:t>2</a:t>
            </a:r>
            <a:r>
              <a:rPr lang="en-US" b="1" dirty="0"/>
              <a:t>  *    W</a:t>
            </a:r>
            <a:r>
              <a:rPr lang="en-US" b="1" baseline="-25000" dirty="0">
                <a:solidFill>
                  <a:srgbClr val="FF0000"/>
                </a:solidFill>
              </a:rPr>
              <a:t>1</a:t>
            </a:r>
            <a:r>
              <a:rPr lang="en-US" b="1" baseline="-25000" dirty="0">
                <a:solidFill>
                  <a:srgbClr val="00B050"/>
                </a:solidFill>
              </a:rPr>
              <a:t>2</a:t>
            </a:r>
            <a:r>
              <a:rPr lang="en-US" b="1" dirty="0"/>
              <a:t>  W</a:t>
            </a:r>
            <a:r>
              <a:rPr lang="en-US" b="1" baseline="-25000" dirty="0">
                <a:solidFill>
                  <a:srgbClr val="FF0000"/>
                </a:solidFill>
              </a:rPr>
              <a:t>2</a:t>
            </a:r>
            <a:r>
              <a:rPr lang="en-US" b="1" baseline="-25000" dirty="0">
                <a:solidFill>
                  <a:srgbClr val="00B050"/>
                </a:solidFill>
              </a:rPr>
              <a:t>2</a:t>
            </a:r>
            <a:r>
              <a:rPr lang="en-US" b="1" dirty="0"/>
              <a:t>     </a:t>
            </a:r>
            <a:r>
              <a:rPr lang="en-US" b="1" baseline="-25000" dirty="0">
                <a:solidFill>
                  <a:srgbClr val="00B050"/>
                </a:solidFill>
              </a:rPr>
              <a:t> </a:t>
            </a:r>
            <a:r>
              <a:rPr lang="en-US" b="1" dirty="0"/>
              <a:t>+      b</a:t>
            </a:r>
            <a:r>
              <a:rPr lang="en-US" b="1" baseline="-25000" dirty="0">
                <a:solidFill>
                  <a:srgbClr val="FF0000"/>
                </a:solidFill>
              </a:rPr>
              <a:t>1</a:t>
            </a:r>
            <a:r>
              <a:rPr lang="en-US" b="1" dirty="0"/>
              <a:t> b</a:t>
            </a:r>
            <a:r>
              <a:rPr lang="en-US" b="1" baseline="-25000" dirty="0">
                <a:solidFill>
                  <a:srgbClr val="FF0000"/>
                </a:solidFill>
              </a:rPr>
              <a:t>2 </a:t>
            </a:r>
          </a:p>
          <a:p>
            <a:pPr>
              <a:buNone/>
            </a:pPr>
            <a:r>
              <a:rPr lang="en-US" b="1" dirty="0"/>
              <a:t>		                    </a:t>
            </a:r>
            <a:endParaRPr lang="en-US" b="1" baseline="-25000" dirty="0">
              <a:solidFill>
                <a:srgbClr val="FF0000"/>
              </a:solidFill>
            </a:endParaRPr>
          </a:p>
          <a:p>
            <a:pPr>
              <a:buNone/>
            </a:pPr>
            <a:endParaRPr lang="en-US" sz="4000" b="1" baseline="-25000" dirty="0">
              <a:solidFill>
                <a:srgbClr val="FF0000"/>
              </a:solidFill>
            </a:endParaRPr>
          </a:p>
          <a:p>
            <a:pPr>
              <a:buNone/>
            </a:pPr>
            <a:r>
              <a:rPr lang="en-US" sz="4000" b="1" baseline="-25000" dirty="0">
                <a:solidFill>
                  <a:srgbClr val="FF0000"/>
                </a:solidFill>
              </a:rPr>
              <a:t>				c</a:t>
            </a:r>
            <a:r>
              <a:rPr lang="en-US" sz="4000" b="1" baseline="-25000" dirty="0"/>
              <a:t> = </a:t>
            </a:r>
            <a:r>
              <a:rPr lang="en-US" sz="4000" b="1" baseline="-25000" dirty="0">
                <a:solidFill>
                  <a:srgbClr val="00B050"/>
                </a:solidFill>
              </a:rPr>
              <a:t>f </a:t>
            </a:r>
            <a:r>
              <a:rPr lang="en-US" sz="4000" b="1" baseline="-25000" dirty="0"/>
              <a:t>W + b</a:t>
            </a:r>
          </a:p>
          <a:p>
            <a:pPr>
              <a:buNone/>
            </a:pPr>
            <a:endParaRPr lang="en-US" b="1" baseline="-25000" dirty="0"/>
          </a:p>
          <a:p>
            <a:pPr>
              <a:buNone/>
            </a:pPr>
            <a:r>
              <a:rPr lang="en-US" b="1" baseline="-25000" dirty="0"/>
              <a:t>			</a:t>
            </a:r>
            <a:endParaRPr lang="en-US" b="1" baseline="-25000" dirty="0">
              <a:solidFill>
                <a:srgbClr val="00B050"/>
              </a:solidFill>
            </a:endParaRPr>
          </a:p>
        </p:txBody>
      </p:sp>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a:ln>
                  <a:noFill/>
                </a:ln>
                <a:solidFill>
                  <a:schemeClr val="bg1"/>
                </a:solidFill>
                <a:effectLst/>
                <a:uLnTx/>
                <a:uFillTx/>
                <a:latin typeface="+mj-lt"/>
                <a:ea typeface="+mj-ea"/>
                <a:cs typeface="+mj-cs"/>
              </a:rPr>
              <a:t>Neural Networks</a:t>
            </a:r>
          </a:p>
        </p:txBody>
      </p:sp>
      <p:sp>
        <p:nvSpPr>
          <p:cNvPr id="7" name="Oval 6"/>
          <p:cNvSpPr/>
          <p:nvPr/>
        </p:nvSpPr>
        <p:spPr>
          <a:xfrm>
            <a:off x="1066800" y="2350532"/>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p:cNvSpPr/>
          <p:nvPr/>
        </p:nvSpPr>
        <p:spPr>
          <a:xfrm>
            <a:off x="1066800" y="3493532"/>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9" name="TextBox 8"/>
          <p:cNvSpPr txBox="1"/>
          <p:nvPr/>
        </p:nvSpPr>
        <p:spPr>
          <a:xfrm>
            <a:off x="179902" y="3974068"/>
            <a:ext cx="1115498" cy="369332"/>
          </a:xfrm>
          <a:prstGeom prst="rect">
            <a:avLst/>
          </a:prstGeom>
          <a:noFill/>
        </p:spPr>
        <p:txBody>
          <a:bodyPr wrap="none" rtlCol="0">
            <a:spAutoFit/>
          </a:bodyPr>
          <a:lstStyle/>
          <a:p>
            <a:r>
              <a:rPr lang="en-US" dirty="0"/>
              <a:t>Features </a:t>
            </a:r>
            <a:r>
              <a:rPr lang="en-US" b="1" dirty="0"/>
              <a:t>f</a:t>
            </a:r>
          </a:p>
        </p:txBody>
      </p:sp>
      <p:sp>
        <p:nvSpPr>
          <p:cNvPr id="10" name="TextBox 9"/>
          <p:cNvSpPr txBox="1"/>
          <p:nvPr/>
        </p:nvSpPr>
        <p:spPr>
          <a:xfrm>
            <a:off x="304800" y="1981200"/>
            <a:ext cx="1007007" cy="369332"/>
          </a:xfrm>
          <a:prstGeom prst="rect">
            <a:avLst/>
          </a:prstGeom>
          <a:noFill/>
        </p:spPr>
        <p:txBody>
          <a:bodyPr wrap="none" rtlCol="0">
            <a:spAutoFit/>
          </a:bodyPr>
          <a:lstStyle/>
          <a:p>
            <a:r>
              <a:rPr lang="en-US" dirty="0"/>
              <a:t>Classes </a:t>
            </a:r>
            <a:r>
              <a:rPr lang="en-US" b="1" dirty="0"/>
              <a:t>c</a:t>
            </a:r>
          </a:p>
        </p:txBody>
      </p:sp>
      <p:cxnSp>
        <p:nvCxnSpPr>
          <p:cNvPr id="25" name="Straight Connector 24"/>
          <p:cNvCxnSpPr/>
          <p:nvPr/>
        </p:nvCxnSpPr>
        <p:spPr>
          <a:xfrm>
            <a:off x="1274620" y="2743200"/>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31" name="TextBox 30"/>
          <p:cNvSpPr txBox="1"/>
          <p:nvPr/>
        </p:nvSpPr>
        <p:spPr>
          <a:xfrm>
            <a:off x="762000" y="2971800"/>
            <a:ext cx="394660" cy="369332"/>
          </a:xfrm>
          <a:prstGeom prst="rect">
            <a:avLst/>
          </a:prstGeom>
          <a:noFill/>
        </p:spPr>
        <p:txBody>
          <a:bodyPr wrap="none" rtlCol="0">
            <a:spAutoFit/>
          </a:bodyPr>
          <a:lstStyle/>
          <a:p>
            <a:r>
              <a:rPr lang="en-US" b="1" dirty="0"/>
              <a:t>W</a:t>
            </a:r>
          </a:p>
        </p:txBody>
      </p:sp>
      <p:cxnSp>
        <p:nvCxnSpPr>
          <p:cNvPr id="12" name="Straight Connector 11"/>
          <p:cNvCxnSpPr>
            <a:cxnSpLocks/>
          </p:cNvCxnSpPr>
          <p:nvPr/>
        </p:nvCxnSpPr>
        <p:spPr>
          <a:xfrm>
            <a:off x="1735265" y="3480792"/>
            <a:ext cx="0" cy="533400"/>
          </a:xfrm>
          <a:prstGeom prst="line">
            <a:avLst/>
          </a:prstGeom>
        </p:spPr>
        <p:style>
          <a:lnRef idx="3">
            <a:schemeClr val="accent5"/>
          </a:lnRef>
          <a:fillRef idx="0">
            <a:schemeClr val="accent5"/>
          </a:fillRef>
          <a:effectRef idx="2">
            <a:schemeClr val="accent5"/>
          </a:effectRef>
          <a:fontRef idx="minor">
            <a:schemeClr val="tx1"/>
          </a:fontRef>
        </p:style>
      </p:cxnSp>
      <p:cxnSp>
        <p:nvCxnSpPr>
          <p:cNvPr id="14" name="Straight Connector 13"/>
          <p:cNvCxnSpPr>
            <a:cxnSpLocks/>
          </p:cNvCxnSpPr>
          <p:nvPr/>
        </p:nvCxnSpPr>
        <p:spPr>
          <a:xfrm>
            <a:off x="1735265" y="3470241"/>
            <a:ext cx="104335"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16" name="Straight Connector 15"/>
          <p:cNvCxnSpPr>
            <a:cxnSpLocks/>
          </p:cNvCxnSpPr>
          <p:nvPr/>
        </p:nvCxnSpPr>
        <p:spPr>
          <a:xfrm>
            <a:off x="1727059" y="4002524"/>
            <a:ext cx="150641"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18" name="Straight Connector 17"/>
          <p:cNvCxnSpPr>
            <a:cxnSpLocks/>
          </p:cNvCxnSpPr>
          <p:nvPr/>
        </p:nvCxnSpPr>
        <p:spPr>
          <a:xfrm>
            <a:off x="2736587" y="3480792"/>
            <a:ext cx="0" cy="521732"/>
          </a:xfrm>
          <a:prstGeom prst="line">
            <a:avLst/>
          </a:prstGeom>
        </p:spPr>
        <p:style>
          <a:lnRef idx="2">
            <a:schemeClr val="accent5"/>
          </a:lnRef>
          <a:fillRef idx="0">
            <a:schemeClr val="accent5"/>
          </a:fillRef>
          <a:effectRef idx="1">
            <a:schemeClr val="accent5"/>
          </a:effectRef>
          <a:fontRef idx="minor">
            <a:schemeClr val="tx1"/>
          </a:fontRef>
        </p:style>
      </p:cxnSp>
      <p:cxnSp>
        <p:nvCxnSpPr>
          <p:cNvPr id="20" name="Straight Connector 19"/>
          <p:cNvCxnSpPr>
            <a:cxnSpLocks/>
          </p:cNvCxnSpPr>
          <p:nvPr/>
        </p:nvCxnSpPr>
        <p:spPr>
          <a:xfrm flipH="1" flipV="1">
            <a:off x="2667000" y="4002524"/>
            <a:ext cx="62975" cy="11668"/>
          </a:xfrm>
          <a:prstGeom prst="line">
            <a:avLst/>
          </a:prstGeom>
        </p:spPr>
        <p:style>
          <a:lnRef idx="2">
            <a:schemeClr val="accent5"/>
          </a:lnRef>
          <a:fillRef idx="0">
            <a:schemeClr val="accent5"/>
          </a:fillRef>
          <a:effectRef idx="1">
            <a:schemeClr val="accent5"/>
          </a:effectRef>
          <a:fontRef idx="minor">
            <a:schemeClr val="tx1"/>
          </a:fontRef>
        </p:style>
      </p:cxnSp>
      <p:cxnSp>
        <p:nvCxnSpPr>
          <p:cNvPr id="22" name="Straight Connector 21"/>
          <p:cNvCxnSpPr/>
          <p:nvPr/>
        </p:nvCxnSpPr>
        <p:spPr>
          <a:xfrm flipH="1">
            <a:off x="2667000" y="3480792"/>
            <a:ext cx="76200"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24" name="Straight Connector 23"/>
          <p:cNvCxnSpPr/>
          <p:nvPr/>
        </p:nvCxnSpPr>
        <p:spPr>
          <a:xfrm flipH="1">
            <a:off x="4650688" y="2957989"/>
            <a:ext cx="202844"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27" name="Straight Connector 26"/>
          <p:cNvCxnSpPr/>
          <p:nvPr/>
        </p:nvCxnSpPr>
        <p:spPr>
          <a:xfrm>
            <a:off x="4675910" y="2957989"/>
            <a:ext cx="0" cy="1600200"/>
          </a:xfrm>
          <a:prstGeom prst="line">
            <a:avLst/>
          </a:prstGeom>
        </p:spPr>
        <p:style>
          <a:lnRef idx="3">
            <a:schemeClr val="accent5"/>
          </a:lnRef>
          <a:fillRef idx="0">
            <a:schemeClr val="accent5"/>
          </a:fillRef>
          <a:effectRef idx="2">
            <a:schemeClr val="accent5"/>
          </a:effectRef>
          <a:fontRef idx="minor">
            <a:schemeClr val="tx1"/>
          </a:fontRef>
        </p:style>
      </p:cxnSp>
      <p:cxnSp>
        <p:nvCxnSpPr>
          <p:cNvPr id="30" name="Straight Connector 29"/>
          <p:cNvCxnSpPr/>
          <p:nvPr/>
        </p:nvCxnSpPr>
        <p:spPr>
          <a:xfrm>
            <a:off x="4650688" y="4558189"/>
            <a:ext cx="202844"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33" name="Straight Connector 32"/>
          <p:cNvCxnSpPr/>
          <p:nvPr/>
        </p:nvCxnSpPr>
        <p:spPr>
          <a:xfrm>
            <a:off x="6400800" y="2957989"/>
            <a:ext cx="0" cy="1676400"/>
          </a:xfrm>
          <a:prstGeom prst="line">
            <a:avLst/>
          </a:prstGeom>
        </p:spPr>
        <p:style>
          <a:lnRef idx="3">
            <a:schemeClr val="accent5"/>
          </a:lnRef>
          <a:fillRef idx="0">
            <a:schemeClr val="accent5"/>
          </a:fillRef>
          <a:effectRef idx="2">
            <a:schemeClr val="accent5"/>
          </a:effectRef>
          <a:fontRef idx="minor">
            <a:schemeClr val="tx1"/>
          </a:fontRef>
        </p:style>
      </p:cxnSp>
      <p:cxnSp>
        <p:nvCxnSpPr>
          <p:cNvPr id="35" name="Straight Connector 34"/>
          <p:cNvCxnSpPr/>
          <p:nvPr/>
        </p:nvCxnSpPr>
        <p:spPr>
          <a:xfrm>
            <a:off x="6248400" y="2957989"/>
            <a:ext cx="202844"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37" name="Straight Connector 36"/>
          <p:cNvCxnSpPr/>
          <p:nvPr/>
        </p:nvCxnSpPr>
        <p:spPr>
          <a:xfrm>
            <a:off x="6248400" y="4634389"/>
            <a:ext cx="202844"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42" name="Straight Connector 41">
            <a:extLst>
              <a:ext uri="{FF2B5EF4-FFF2-40B4-BE49-F238E27FC236}">
                <a16:creationId xmlns:a16="http://schemas.microsoft.com/office/drawing/2014/main" xmlns="" id="{D6A18EB1-1C6A-4F9B-8042-1B9F584FB81B}"/>
              </a:ext>
            </a:extLst>
          </p:cNvPr>
          <p:cNvCxnSpPr>
            <a:cxnSpLocks/>
          </p:cNvCxnSpPr>
          <p:nvPr/>
        </p:nvCxnSpPr>
        <p:spPr>
          <a:xfrm>
            <a:off x="3336329" y="3450193"/>
            <a:ext cx="0" cy="533400"/>
          </a:xfrm>
          <a:prstGeom prst="line">
            <a:avLst/>
          </a:prstGeom>
        </p:spPr>
        <p:style>
          <a:lnRef idx="3">
            <a:schemeClr val="accent5"/>
          </a:lnRef>
          <a:fillRef idx="0">
            <a:schemeClr val="accent5"/>
          </a:fillRef>
          <a:effectRef idx="2">
            <a:schemeClr val="accent5"/>
          </a:effectRef>
          <a:fontRef idx="minor">
            <a:schemeClr val="tx1"/>
          </a:fontRef>
        </p:style>
      </p:cxnSp>
      <p:cxnSp>
        <p:nvCxnSpPr>
          <p:cNvPr id="53" name="Straight Connector 52">
            <a:extLst>
              <a:ext uri="{FF2B5EF4-FFF2-40B4-BE49-F238E27FC236}">
                <a16:creationId xmlns:a16="http://schemas.microsoft.com/office/drawing/2014/main" xmlns="" id="{76712AEA-2495-4F6E-9277-FF8A232E3582}"/>
              </a:ext>
            </a:extLst>
          </p:cNvPr>
          <p:cNvCxnSpPr>
            <a:cxnSpLocks/>
          </p:cNvCxnSpPr>
          <p:nvPr/>
        </p:nvCxnSpPr>
        <p:spPr>
          <a:xfrm>
            <a:off x="3336329" y="3439642"/>
            <a:ext cx="104335"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54" name="Straight Connector 53">
            <a:extLst>
              <a:ext uri="{FF2B5EF4-FFF2-40B4-BE49-F238E27FC236}">
                <a16:creationId xmlns:a16="http://schemas.microsoft.com/office/drawing/2014/main" xmlns="" id="{CE7DCB87-8886-4138-A3AE-C10439D4F635}"/>
              </a:ext>
            </a:extLst>
          </p:cNvPr>
          <p:cNvCxnSpPr>
            <a:cxnSpLocks/>
          </p:cNvCxnSpPr>
          <p:nvPr/>
        </p:nvCxnSpPr>
        <p:spPr>
          <a:xfrm>
            <a:off x="3328123" y="3971925"/>
            <a:ext cx="150641"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55" name="Straight Connector 54">
            <a:extLst>
              <a:ext uri="{FF2B5EF4-FFF2-40B4-BE49-F238E27FC236}">
                <a16:creationId xmlns:a16="http://schemas.microsoft.com/office/drawing/2014/main" xmlns="" id="{3A22308D-D3C7-4AC6-A2BE-4B7D1FB34A88}"/>
              </a:ext>
            </a:extLst>
          </p:cNvPr>
          <p:cNvCxnSpPr>
            <a:cxnSpLocks/>
          </p:cNvCxnSpPr>
          <p:nvPr/>
        </p:nvCxnSpPr>
        <p:spPr>
          <a:xfrm>
            <a:off x="4191000" y="3464004"/>
            <a:ext cx="0" cy="521732"/>
          </a:xfrm>
          <a:prstGeom prst="line">
            <a:avLst/>
          </a:prstGeom>
        </p:spPr>
        <p:style>
          <a:lnRef idx="2">
            <a:schemeClr val="accent5"/>
          </a:lnRef>
          <a:fillRef idx="0">
            <a:schemeClr val="accent5"/>
          </a:fillRef>
          <a:effectRef idx="1">
            <a:schemeClr val="accent5"/>
          </a:effectRef>
          <a:fontRef idx="minor">
            <a:schemeClr val="tx1"/>
          </a:fontRef>
        </p:style>
      </p:cxnSp>
      <p:cxnSp>
        <p:nvCxnSpPr>
          <p:cNvPr id="56" name="Straight Connector 55">
            <a:extLst>
              <a:ext uri="{FF2B5EF4-FFF2-40B4-BE49-F238E27FC236}">
                <a16:creationId xmlns:a16="http://schemas.microsoft.com/office/drawing/2014/main" xmlns="" id="{B1028B82-0A4F-492B-994C-CEE8586B5C46}"/>
              </a:ext>
            </a:extLst>
          </p:cNvPr>
          <p:cNvCxnSpPr>
            <a:cxnSpLocks/>
          </p:cNvCxnSpPr>
          <p:nvPr/>
        </p:nvCxnSpPr>
        <p:spPr>
          <a:xfrm flipH="1" flipV="1">
            <a:off x="4114800" y="3985736"/>
            <a:ext cx="76200" cy="11668"/>
          </a:xfrm>
          <a:prstGeom prst="line">
            <a:avLst/>
          </a:prstGeom>
        </p:spPr>
        <p:style>
          <a:lnRef idx="2">
            <a:schemeClr val="accent5"/>
          </a:lnRef>
          <a:fillRef idx="0">
            <a:schemeClr val="accent5"/>
          </a:fillRef>
          <a:effectRef idx="1">
            <a:schemeClr val="accent5"/>
          </a:effectRef>
          <a:fontRef idx="minor">
            <a:schemeClr val="tx1"/>
          </a:fontRef>
        </p:style>
      </p:cxnSp>
      <p:cxnSp>
        <p:nvCxnSpPr>
          <p:cNvPr id="57" name="Straight Connector 56">
            <a:extLst>
              <a:ext uri="{FF2B5EF4-FFF2-40B4-BE49-F238E27FC236}">
                <a16:creationId xmlns:a16="http://schemas.microsoft.com/office/drawing/2014/main" xmlns="" id="{7B95F500-69E9-4501-B354-DAEB86853D42}"/>
              </a:ext>
            </a:extLst>
          </p:cNvPr>
          <p:cNvCxnSpPr/>
          <p:nvPr/>
        </p:nvCxnSpPr>
        <p:spPr>
          <a:xfrm flipH="1">
            <a:off x="4114800" y="3464004"/>
            <a:ext cx="76200"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58" name="Straight Connector 57">
            <a:extLst>
              <a:ext uri="{FF2B5EF4-FFF2-40B4-BE49-F238E27FC236}">
                <a16:creationId xmlns:a16="http://schemas.microsoft.com/office/drawing/2014/main" xmlns="" id="{91D09653-34ED-4C07-8F3F-693408227A89}"/>
              </a:ext>
            </a:extLst>
          </p:cNvPr>
          <p:cNvCxnSpPr>
            <a:cxnSpLocks/>
          </p:cNvCxnSpPr>
          <p:nvPr/>
        </p:nvCxnSpPr>
        <p:spPr>
          <a:xfrm>
            <a:off x="7377866" y="3438525"/>
            <a:ext cx="0" cy="533400"/>
          </a:xfrm>
          <a:prstGeom prst="line">
            <a:avLst/>
          </a:prstGeom>
        </p:spPr>
        <p:style>
          <a:lnRef idx="3">
            <a:schemeClr val="accent5"/>
          </a:lnRef>
          <a:fillRef idx="0">
            <a:schemeClr val="accent5"/>
          </a:fillRef>
          <a:effectRef idx="2">
            <a:schemeClr val="accent5"/>
          </a:effectRef>
          <a:fontRef idx="minor">
            <a:schemeClr val="tx1"/>
          </a:fontRef>
        </p:style>
      </p:cxnSp>
      <p:cxnSp>
        <p:nvCxnSpPr>
          <p:cNvPr id="59" name="Straight Connector 58">
            <a:extLst>
              <a:ext uri="{FF2B5EF4-FFF2-40B4-BE49-F238E27FC236}">
                <a16:creationId xmlns:a16="http://schemas.microsoft.com/office/drawing/2014/main" xmlns="" id="{3258FDA4-BD04-4840-806E-DD0C95BBE5D8}"/>
              </a:ext>
            </a:extLst>
          </p:cNvPr>
          <p:cNvCxnSpPr>
            <a:cxnSpLocks/>
          </p:cNvCxnSpPr>
          <p:nvPr/>
        </p:nvCxnSpPr>
        <p:spPr>
          <a:xfrm>
            <a:off x="7377866" y="3427974"/>
            <a:ext cx="104335"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60" name="Straight Connector 59">
            <a:extLst>
              <a:ext uri="{FF2B5EF4-FFF2-40B4-BE49-F238E27FC236}">
                <a16:creationId xmlns:a16="http://schemas.microsoft.com/office/drawing/2014/main" xmlns="" id="{21E59DA8-A968-4CC0-955D-07A3A392A66D}"/>
              </a:ext>
            </a:extLst>
          </p:cNvPr>
          <p:cNvCxnSpPr>
            <a:cxnSpLocks/>
          </p:cNvCxnSpPr>
          <p:nvPr/>
        </p:nvCxnSpPr>
        <p:spPr>
          <a:xfrm>
            <a:off x="7369660" y="3960257"/>
            <a:ext cx="150641"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61" name="Straight Connector 60">
            <a:extLst>
              <a:ext uri="{FF2B5EF4-FFF2-40B4-BE49-F238E27FC236}">
                <a16:creationId xmlns:a16="http://schemas.microsoft.com/office/drawing/2014/main" xmlns="" id="{DE84B404-099D-4786-872E-271F207BC885}"/>
              </a:ext>
            </a:extLst>
          </p:cNvPr>
          <p:cNvCxnSpPr>
            <a:cxnSpLocks/>
          </p:cNvCxnSpPr>
          <p:nvPr/>
        </p:nvCxnSpPr>
        <p:spPr>
          <a:xfrm>
            <a:off x="8687554" y="3450193"/>
            <a:ext cx="0" cy="521732"/>
          </a:xfrm>
          <a:prstGeom prst="line">
            <a:avLst/>
          </a:prstGeom>
        </p:spPr>
        <p:style>
          <a:lnRef idx="2">
            <a:schemeClr val="accent5"/>
          </a:lnRef>
          <a:fillRef idx="0">
            <a:schemeClr val="accent5"/>
          </a:fillRef>
          <a:effectRef idx="1">
            <a:schemeClr val="accent5"/>
          </a:effectRef>
          <a:fontRef idx="minor">
            <a:schemeClr val="tx1"/>
          </a:fontRef>
        </p:style>
      </p:cxnSp>
      <p:cxnSp>
        <p:nvCxnSpPr>
          <p:cNvPr id="62" name="Straight Connector 61">
            <a:extLst>
              <a:ext uri="{FF2B5EF4-FFF2-40B4-BE49-F238E27FC236}">
                <a16:creationId xmlns:a16="http://schemas.microsoft.com/office/drawing/2014/main" xmlns="" id="{71D2375D-3B93-4C08-97EE-3E7C4F3073D3}"/>
              </a:ext>
            </a:extLst>
          </p:cNvPr>
          <p:cNvCxnSpPr>
            <a:cxnSpLocks/>
          </p:cNvCxnSpPr>
          <p:nvPr/>
        </p:nvCxnSpPr>
        <p:spPr>
          <a:xfrm flipH="1" flipV="1">
            <a:off x="8611354" y="3971925"/>
            <a:ext cx="76200" cy="11668"/>
          </a:xfrm>
          <a:prstGeom prst="line">
            <a:avLst/>
          </a:prstGeom>
        </p:spPr>
        <p:style>
          <a:lnRef idx="2">
            <a:schemeClr val="accent5"/>
          </a:lnRef>
          <a:fillRef idx="0">
            <a:schemeClr val="accent5"/>
          </a:fillRef>
          <a:effectRef idx="1">
            <a:schemeClr val="accent5"/>
          </a:effectRef>
          <a:fontRef idx="minor">
            <a:schemeClr val="tx1"/>
          </a:fontRef>
        </p:style>
      </p:cxnSp>
      <p:cxnSp>
        <p:nvCxnSpPr>
          <p:cNvPr id="63" name="Straight Connector 62">
            <a:extLst>
              <a:ext uri="{FF2B5EF4-FFF2-40B4-BE49-F238E27FC236}">
                <a16:creationId xmlns:a16="http://schemas.microsoft.com/office/drawing/2014/main" xmlns="" id="{0434D8F9-130A-47B0-9A34-80CC983D5E51}"/>
              </a:ext>
            </a:extLst>
          </p:cNvPr>
          <p:cNvCxnSpPr/>
          <p:nvPr/>
        </p:nvCxnSpPr>
        <p:spPr>
          <a:xfrm flipH="1">
            <a:off x="8611354" y="3450193"/>
            <a:ext cx="76200" cy="0"/>
          </a:xfrm>
          <a:prstGeom prst="line">
            <a:avLst/>
          </a:prstGeom>
        </p:spPr>
        <p:style>
          <a:lnRef idx="2">
            <a:schemeClr val="accent5"/>
          </a:lnRef>
          <a:fillRef idx="0">
            <a:schemeClr val="accent5"/>
          </a:fillRef>
          <a:effectRef idx="1">
            <a:schemeClr val="accent5"/>
          </a:effectRef>
          <a:fontRef idx="minor">
            <a:schemeClr val="tx1"/>
          </a:fontRef>
        </p:style>
      </p:cxnSp>
      <p:sp>
        <p:nvSpPr>
          <p:cNvPr id="19" name="TextBox 18">
            <a:extLst>
              <a:ext uri="{FF2B5EF4-FFF2-40B4-BE49-F238E27FC236}">
                <a16:creationId xmlns:a16="http://schemas.microsoft.com/office/drawing/2014/main" xmlns="" id="{AAC0D05C-0745-42E4-9D57-3769B7908B24}"/>
              </a:ext>
            </a:extLst>
          </p:cNvPr>
          <p:cNvSpPr txBox="1"/>
          <p:nvPr/>
        </p:nvSpPr>
        <p:spPr>
          <a:xfrm>
            <a:off x="1824585" y="3372862"/>
            <a:ext cx="869149" cy="584775"/>
          </a:xfrm>
          <a:prstGeom prst="rect">
            <a:avLst/>
          </a:prstGeom>
          <a:noFill/>
        </p:spPr>
        <p:txBody>
          <a:bodyPr wrap="none" rtlCol="0">
            <a:spAutoFit/>
          </a:bodyPr>
          <a:lstStyle/>
          <a:p>
            <a:r>
              <a:rPr lang="en-US" sz="3200" b="1" dirty="0"/>
              <a:t>c</a:t>
            </a:r>
            <a:r>
              <a:rPr lang="en-US" sz="3200" b="1" baseline="-25000" dirty="0">
                <a:solidFill>
                  <a:srgbClr val="FF0000"/>
                </a:solidFill>
              </a:rPr>
              <a:t>1 </a:t>
            </a:r>
            <a:r>
              <a:rPr lang="en-US" sz="3200" b="1" dirty="0"/>
              <a:t>c</a:t>
            </a:r>
            <a:r>
              <a:rPr lang="en-US" sz="3200" b="1" baseline="-25000" dirty="0">
                <a:solidFill>
                  <a:srgbClr val="FF0000"/>
                </a:solidFill>
              </a:rPr>
              <a:t>2</a:t>
            </a:r>
            <a:endParaRPr lang="en-IN" sz="3200" dirty="0"/>
          </a:p>
        </p:txBody>
      </p:sp>
      <p:sp>
        <p:nvSpPr>
          <p:cNvPr id="2" name="Rectangle: Rounded Corners 1">
            <a:extLst>
              <a:ext uri="{FF2B5EF4-FFF2-40B4-BE49-F238E27FC236}">
                <a16:creationId xmlns:a16="http://schemas.microsoft.com/office/drawing/2014/main" xmlns="" id="{BE1FC7E8-E5AE-47D0-9223-DF247880FC2B}"/>
              </a:ext>
            </a:extLst>
          </p:cNvPr>
          <p:cNvSpPr/>
          <p:nvPr/>
        </p:nvSpPr>
        <p:spPr>
          <a:xfrm>
            <a:off x="4114800" y="4876801"/>
            <a:ext cx="2590800" cy="102774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3" name="Straight Arrow Connector 12">
            <a:extLst>
              <a:ext uri="{FF2B5EF4-FFF2-40B4-BE49-F238E27FC236}">
                <a16:creationId xmlns:a16="http://schemas.microsoft.com/office/drawing/2014/main" xmlns="" id="{AF77E0C2-5D0C-4847-B5D4-DDCEBFD36C7E}"/>
              </a:ext>
            </a:extLst>
          </p:cNvPr>
          <p:cNvCxnSpPr>
            <a:cxnSpLocks/>
          </p:cNvCxnSpPr>
          <p:nvPr/>
        </p:nvCxnSpPr>
        <p:spPr>
          <a:xfrm>
            <a:off x="3328123" y="5410200"/>
            <a:ext cx="786677" cy="0"/>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sp>
        <p:nvSpPr>
          <p:cNvPr id="17" name="TextBox 16">
            <a:extLst>
              <a:ext uri="{FF2B5EF4-FFF2-40B4-BE49-F238E27FC236}">
                <a16:creationId xmlns:a16="http://schemas.microsoft.com/office/drawing/2014/main" xmlns="" id="{B1C22EFE-DA91-4477-BD39-6ACBA3E3E628}"/>
              </a:ext>
            </a:extLst>
          </p:cNvPr>
          <p:cNvSpPr txBox="1"/>
          <p:nvPr/>
        </p:nvSpPr>
        <p:spPr>
          <a:xfrm>
            <a:off x="609600" y="5257800"/>
            <a:ext cx="2587760" cy="369332"/>
          </a:xfrm>
          <a:prstGeom prst="rect">
            <a:avLst/>
          </a:prstGeom>
          <a:noFill/>
        </p:spPr>
        <p:txBody>
          <a:bodyPr wrap="none" rtlCol="0">
            <a:spAutoFit/>
          </a:bodyPr>
          <a:lstStyle/>
          <a:p>
            <a:r>
              <a:rPr lang="en-US" dirty="0"/>
              <a:t>See how simple this looks</a:t>
            </a:r>
            <a:endParaRPr lang="en-IN" dirty="0"/>
          </a:p>
        </p:txBody>
      </p:sp>
    </p:spTree>
    <p:extLst>
      <p:ext uri="{BB962C8B-B14F-4D97-AF65-F5344CB8AC3E}">
        <p14:creationId xmlns:p14="http://schemas.microsoft.com/office/powerpoint/2010/main" xmlns="" val="2376218606"/>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Oval 61"/>
          <p:cNvSpPr/>
          <p:nvPr/>
        </p:nvSpPr>
        <p:spPr>
          <a:xfrm>
            <a:off x="3325090" y="2969613"/>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61" name="Oval 60"/>
          <p:cNvSpPr/>
          <p:nvPr/>
        </p:nvSpPr>
        <p:spPr>
          <a:xfrm>
            <a:off x="2182090" y="2948833"/>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16" name="Oval 15"/>
          <p:cNvSpPr/>
          <p:nvPr/>
        </p:nvSpPr>
        <p:spPr>
          <a:xfrm>
            <a:off x="879765" y="2969613"/>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1752600" y="1219200"/>
            <a:ext cx="7086600" cy="5410200"/>
          </a:xfrm>
        </p:spPr>
        <p:txBody>
          <a:bodyPr>
            <a:normAutofit lnSpcReduction="10000"/>
          </a:bodyPr>
          <a:lstStyle/>
          <a:p>
            <a:pPr>
              <a:buNone/>
            </a:pPr>
            <a:endParaRPr lang="en-US" b="1" baseline="-25000" dirty="0">
              <a:solidFill>
                <a:srgbClr val="00B050"/>
              </a:solidFill>
            </a:endParaRPr>
          </a:p>
          <a:p>
            <a:pPr>
              <a:buNone/>
            </a:pPr>
            <a:endParaRPr lang="en-US" b="1" baseline="-25000" dirty="0">
              <a:solidFill>
                <a:srgbClr val="00B050"/>
              </a:solidFill>
            </a:endParaRPr>
          </a:p>
          <a:p>
            <a:pPr>
              <a:buNone/>
            </a:pPr>
            <a:endParaRPr lang="en-US" b="1" baseline="-25000" dirty="0">
              <a:solidFill>
                <a:srgbClr val="00B050"/>
              </a:solidFill>
            </a:endParaRPr>
          </a:p>
          <a:p>
            <a:pPr>
              <a:buNone/>
            </a:pPr>
            <a:endParaRPr lang="en-US" b="1" baseline="-25000" dirty="0">
              <a:solidFill>
                <a:srgbClr val="00B050"/>
              </a:solidFill>
            </a:endParaRPr>
          </a:p>
          <a:p>
            <a:pPr>
              <a:buNone/>
            </a:pPr>
            <a:endParaRPr lang="en-US" b="1" baseline="-25000" dirty="0">
              <a:solidFill>
                <a:srgbClr val="00B050"/>
              </a:solidFill>
            </a:endParaRPr>
          </a:p>
          <a:p>
            <a:pPr>
              <a:buNone/>
            </a:pPr>
            <a:endParaRPr lang="en-US" b="1" dirty="0"/>
          </a:p>
          <a:p>
            <a:pPr>
              <a:buNone/>
            </a:pPr>
            <a:endParaRPr lang="en-US" b="1" dirty="0"/>
          </a:p>
          <a:p>
            <a:pPr>
              <a:buNone/>
            </a:pPr>
            <a:endParaRPr lang="en-US" b="1" dirty="0"/>
          </a:p>
          <a:p>
            <a:pPr>
              <a:buNone/>
            </a:pPr>
            <a:r>
              <a:rPr lang="en-US" b="1" dirty="0"/>
              <a:t>	You’ve learnt how to train a deep learning model (make it learn the weights W and b).  But do you know the math?</a:t>
            </a:r>
          </a:p>
        </p:txBody>
      </p:sp>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lvl="0" algn="ctr">
              <a:spcBef>
                <a:spcPct val="0"/>
              </a:spcBef>
              <a:defRPr/>
            </a:pPr>
            <a:r>
              <a:rPr lang="en-US" sz="4400" dirty="0">
                <a:solidFill>
                  <a:schemeClr val="bg1"/>
                </a:solidFill>
              </a:rPr>
              <a:t>Deep Learning Math</a:t>
            </a:r>
          </a:p>
        </p:txBody>
      </p:sp>
      <p:sp>
        <p:nvSpPr>
          <p:cNvPr id="7" name="Oval 6"/>
          <p:cNvSpPr/>
          <p:nvPr/>
        </p:nvSpPr>
        <p:spPr>
          <a:xfrm>
            <a:off x="990600" y="1905000"/>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p:cNvSpPr/>
          <p:nvPr/>
        </p:nvSpPr>
        <p:spPr>
          <a:xfrm>
            <a:off x="990600" y="3048000"/>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9" name="TextBox 8"/>
          <p:cNvSpPr txBox="1"/>
          <p:nvPr/>
        </p:nvSpPr>
        <p:spPr>
          <a:xfrm>
            <a:off x="0" y="3352800"/>
            <a:ext cx="1037463" cy="369332"/>
          </a:xfrm>
          <a:prstGeom prst="rect">
            <a:avLst/>
          </a:prstGeom>
          <a:noFill/>
        </p:spPr>
        <p:txBody>
          <a:bodyPr wrap="none" rtlCol="0">
            <a:spAutoFit/>
          </a:bodyPr>
          <a:lstStyle/>
          <a:p>
            <a:r>
              <a:rPr lang="en-US" dirty="0"/>
              <a:t>Hidden </a:t>
            </a:r>
            <a:r>
              <a:rPr lang="en-US" b="1" dirty="0"/>
              <a:t>h</a:t>
            </a:r>
          </a:p>
        </p:txBody>
      </p:sp>
      <p:sp>
        <p:nvSpPr>
          <p:cNvPr id="10" name="TextBox 9"/>
          <p:cNvSpPr txBox="1"/>
          <p:nvPr/>
        </p:nvSpPr>
        <p:spPr>
          <a:xfrm>
            <a:off x="0" y="1764268"/>
            <a:ext cx="1007007" cy="369332"/>
          </a:xfrm>
          <a:prstGeom prst="rect">
            <a:avLst/>
          </a:prstGeom>
          <a:noFill/>
        </p:spPr>
        <p:txBody>
          <a:bodyPr wrap="none" rtlCol="0">
            <a:spAutoFit/>
          </a:bodyPr>
          <a:lstStyle/>
          <a:p>
            <a:r>
              <a:rPr lang="en-US" dirty="0"/>
              <a:t>Classes </a:t>
            </a:r>
            <a:r>
              <a:rPr lang="en-US" b="1" dirty="0"/>
              <a:t>c</a:t>
            </a:r>
          </a:p>
        </p:txBody>
      </p:sp>
      <p:cxnSp>
        <p:nvCxnSpPr>
          <p:cNvPr id="25" name="Straight Connector 24"/>
          <p:cNvCxnSpPr/>
          <p:nvPr/>
        </p:nvCxnSpPr>
        <p:spPr>
          <a:xfrm>
            <a:off x="1198420" y="2297668"/>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11" name="Oval 10"/>
          <p:cNvSpPr/>
          <p:nvPr/>
        </p:nvSpPr>
        <p:spPr>
          <a:xfrm>
            <a:off x="1004455" y="4223448"/>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2" name="TextBox 11"/>
          <p:cNvSpPr txBox="1"/>
          <p:nvPr/>
        </p:nvSpPr>
        <p:spPr>
          <a:xfrm>
            <a:off x="76200" y="4519136"/>
            <a:ext cx="1115498" cy="369332"/>
          </a:xfrm>
          <a:prstGeom prst="rect">
            <a:avLst/>
          </a:prstGeom>
          <a:noFill/>
        </p:spPr>
        <p:txBody>
          <a:bodyPr wrap="none" rtlCol="0">
            <a:spAutoFit/>
          </a:bodyPr>
          <a:lstStyle/>
          <a:p>
            <a:r>
              <a:rPr lang="en-US" dirty="0"/>
              <a:t>Features </a:t>
            </a:r>
            <a:r>
              <a:rPr lang="en-US" b="1" dirty="0"/>
              <a:t>f</a:t>
            </a:r>
          </a:p>
        </p:txBody>
      </p:sp>
      <p:cxnSp>
        <p:nvCxnSpPr>
          <p:cNvPr id="13" name="Straight Connector 12"/>
          <p:cNvCxnSpPr/>
          <p:nvPr/>
        </p:nvCxnSpPr>
        <p:spPr>
          <a:xfrm>
            <a:off x="1198420" y="3440668"/>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14" name="TextBox 13"/>
          <p:cNvSpPr txBox="1"/>
          <p:nvPr/>
        </p:nvSpPr>
        <p:spPr>
          <a:xfrm>
            <a:off x="685800" y="2526268"/>
            <a:ext cx="455446" cy="369332"/>
          </a:xfrm>
          <a:prstGeom prst="rect">
            <a:avLst/>
          </a:prstGeom>
          <a:noFill/>
        </p:spPr>
        <p:txBody>
          <a:bodyPr wrap="none" rtlCol="0">
            <a:spAutoFit/>
          </a:bodyPr>
          <a:lstStyle/>
          <a:p>
            <a:r>
              <a:rPr lang="en-US" b="1" dirty="0"/>
              <a:t>W’</a:t>
            </a:r>
          </a:p>
        </p:txBody>
      </p:sp>
      <p:sp>
        <p:nvSpPr>
          <p:cNvPr id="15" name="TextBox 14"/>
          <p:cNvSpPr txBox="1"/>
          <p:nvPr/>
        </p:nvSpPr>
        <p:spPr>
          <a:xfrm>
            <a:off x="685800" y="3821668"/>
            <a:ext cx="394660" cy="369332"/>
          </a:xfrm>
          <a:prstGeom prst="rect">
            <a:avLst/>
          </a:prstGeom>
          <a:noFill/>
        </p:spPr>
        <p:txBody>
          <a:bodyPr wrap="none" rtlCol="0">
            <a:spAutoFit/>
          </a:bodyPr>
          <a:lstStyle/>
          <a:p>
            <a:r>
              <a:rPr lang="en-US" b="1" dirty="0"/>
              <a:t>W</a:t>
            </a:r>
          </a:p>
        </p:txBody>
      </p:sp>
      <p:pic>
        <p:nvPicPr>
          <p:cNvPr id="1372162" name="Picture 2"/>
          <p:cNvPicPr>
            <a:picLocks noChangeAspect="1" noChangeArrowheads="1"/>
          </p:cNvPicPr>
          <p:nvPr/>
        </p:nvPicPr>
        <p:blipFill>
          <a:blip r:embed="rId2" cstate="print"/>
          <a:srcRect/>
          <a:stretch>
            <a:fillRect/>
          </a:stretch>
        </p:blipFill>
        <p:spPr bwMode="auto">
          <a:xfrm>
            <a:off x="5181600" y="1524000"/>
            <a:ext cx="3314700" cy="2209800"/>
          </a:xfrm>
          <a:prstGeom prst="rect">
            <a:avLst/>
          </a:prstGeom>
          <a:noFill/>
          <a:ln w="9525">
            <a:noFill/>
            <a:miter lim="800000"/>
            <a:headEnd/>
            <a:tailEnd/>
          </a:ln>
        </p:spPr>
      </p:pic>
      <p:sp>
        <p:nvSpPr>
          <p:cNvPr id="17" name="Oval 16"/>
          <p:cNvSpPr/>
          <p:nvPr/>
        </p:nvSpPr>
        <p:spPr>
          <a:xfrm>
            <a:off x="2286000" y="1918855"/>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1</a:t>
            </a:r>
            <a:endParaRPr lang="en-US" baseline="-25000" dirty="0"/>
          </a:p>
        </p:txBody>
      </p:sp>
      <p:sp>
        <p:nvSpPr>
          <p:cNvPr id="18" name="Oval 17"/>
          <p:cNvSpPr/>
          <p:nvPr/>
        </p:nvSpPr>
        <p:spPr>
          <a:xfrm>
            <a:off x="2286000" y="3061855"/>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1</a:t>
            </a:r>
          </a:p>
        </p:txBody>
      </p:sp>
      <p:cxnSp>
        <p:nvCxnSpPr>
          <p:cNvPr id="20" name="Straight Connector 19"/>
          <p:cNvCxnSpPr/>
          <p:nvPr/>
        </p:nvCxnSpPr>
        <p:spPr>
          <a:xfrm>
            <a:off x="2493820" y="2311523"/>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21" name="TextBox 20"/>
          <p:cNvSpPr txBox="1"/>
          <p:nvPr/>
        </p:nvSpPr>
        <p:spPr>
          <a:xfrm>
            <a:off x="1981200" y="2540123"/>
            <a:ext cx="612540" cy="369332"/>
          </a:xfrm>
          <a:prstGeom prst="rect">
            <a:avLst/>
          </a:prstGeom>
          <a:noFill/>
        </p:spPr>
        <p:txBody>
          <a:bodyPr wrap="none" rtlCol="0">
            <a:spAutoFit/>
          </a:bodyPr>
          <a:lstStyle/>
          <a:p>
            <a:r>
              <a:rPr lang="en-US" b="1" dirty="0"/>
              <a:t>W’</a:t>
            </a:r>
            <a:r>
              <a:rPr lang="en-US" b="1" baseline="-25000" dirty="0"/>
              <a:t>11</a:t>
            </a:r>
          </a:p>
        </p:txBody>
      </p:sp>
      <p:sp>
        <p:nvSpPr>
          <p:cNvPr id="22" name="Oval 21"/>
          <p:cNvSpPr/>
          <p:nvPr/>
        </p:nvSpPr>
        <p:spPr>
          <a:xfrm>
            <a:off x="3429000" y="1930523"/>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2</a:t>
            </a:r>
          </a:p>
        </p:txBody>
      </p:sp>
      <p:sp>
        <p:nvSpPr>
          <p:cNvPr id="23" name="Oval 22"/>
          <p:cNvSpPr/>
          <p:nvPr/>
        </p:nvSpPr>
        <p:spPr>
          <a:xfrm>
            <a:off x="3429000" y="3073523"/>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2</a:t>
            </a:r>
          </a:p>
        </p:txBody>
      </p:sp>
      <p:cxnSp>
        <p:nvCxnSpPr>
          <p:cNvPr id="27" name="Straight Connector 26"/>
          <p:cNvCxnSpPr/>
          <p:nvPr/>
        </p:nvCxnSpPr>
        <p:spPr>
          <a:xfrm>
            <a:off x="3636820" y="2311523"/>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29" name="Oval 28"/>
          <p:cNvSpPr/>
          <p:nvPr/>
        </p:nvSpPr>
        <p:spPr>
          <a:xfrm>
            <a:off x="4572000" y="3149723"/>
            <a:ext cx="381000" cy="3810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3</a:t>
            </a:r>
          </a:p>
        </p:txBody>
      </p:sp>
      <p:cxnSp>
        <p:nvCxnSpPr>
          <p:cNvPr id="31" name="Straight Connector 30"/>
          <p:cNvCxnSpPr/>
          <p:nvPr/>
        </p:nvCxnSpPr>
        <p:spPr>
          <a:xfrm>
            <a:off x="3733800" y="2311523"/>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32" name="Straight Connector 31"/>
          <p:cNvCxnSpPr/>
          <p:nvPr/>
        </p:nvCxnSpPr>
        <p:spPr>
          <a:xfrm>
            <a:off x="2590800" y="2311523"/>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34" name="Straight Connector 33"/>
          <p:cNvCxnSpPr/>
          <p:nvPr/>
        </p:nvCxnSpPr>
        <p:spPr>
          <a:xfrm flipH="1">
            <a:off x="2570396" y="2255727"/>
            <a:ext cx="934804" cy="817796"/>
          </a:xfrm>
          <a:prstGeom prst="line">
            <a:avLst/>
          </a:prstGeom>
        </p:spPr>
        <p:style>
          <a:lnRef idx="2">
            <a:schemeClr val="accent3"/>
          </a:lnRef>
          <a:fillRef idx="0">
            <a:schemeClr val="accent3"/>
          </a:fillRef>
          <a:effectRef idx="1">
            <a:schemeClr val="accent3"/>
          </a:effectRef>
          <a:fontRef idx="minor">
            <a:schemeClr val="tx1"/>
          </a:fontRef>
        </p:style>
      </p:cxnSp>
      <p:sp>
        <p:nvSpPr>
          <p:cNvPr id="37" name="TextBox 36"/>
          <p:cNvSpPr txBox="1"/>
          <p:nvPr/>
        </p:nvSpPr>
        <p:spPr>
          <a:xfrm>
            <a:off x="2438400" y="2768723"/>
            <a:ext cx="612540" cy="369332"/>
          </a:xfrm>
          <a:prstGeom prst="rect">
            <a:avLst/>
          </a:prstGeom>
          <a:noFill/>
        </p:spPr>
        <p:txBody>
          <a:bodyPr wrap="none" rtlCol="0">
            <a:spAutoFit/>
          </a:bodyPr>
          <a:lstStyle/>
          <a:p>
            <a:r>
              <a:rPr lang="en-US" b="1" dirty="0"/>
              <a:t>W’</a:t>
            </a:r>
            <a:r>
              <a:rPr lang="en-US" b="1" baseline="-25000" dirty="0"/>
              <a:t>21</a:t>
            </a:r>
          </a:p>
        </p:txBody>
      </p:sp>
      <p:sp>
        <p:nvSpPr>
          <p:cNvPr id="38" name="TextBox 37"/>
          <p:cNvSpPr txBox="1"/>
          <p:nvPr/>
        </p:nvSpPr>
        <p:spPr>
          <a:xfrm>
            <a:off x="2971800" y="2932791"/>
            <a:ext cx="612540" cy="369332"/>
          </a:xfrm>
          <a:prstGeom prst="rect">
            <a:avLst/>
          </a:prstGeom>
          <a:noFill/>
        </p:spPr>
        <p:txBody>
          <a:bodyPr wrap="none" rtlCol="0">
            <a:spAutoFit/>
          </a:bodyPr>
          <a:lstStyle/>
          <a:p>
            <a:r>
              <a:rPr lang="en-US" b="1" dirty="0"/>
              <a:t>W’</a:t>
            </a:r>
            <a:r>
              <a:rPr lang="en-US" b="1" baseline="-25000" dirty="0"/>
              <a:t>12</a:t>
            </a:r>
          </a:p>
        </p:txBody>
      </p:sp>
      <p:sp>
        <p:nvSpPr>
          <p:cNvPr id="39" name="TextBox 38"/>
          <p:cNvSpPr txBox="1"/>
          <p:nvPr/>
        </p:nvSpPr>
        <p:spPr>
          <a:xfrm>
            <a:off x="3410646" y="2692523"/>
            <a:ext cx="612540" cy="369332"/>
          </a:xfrm>
          <a:prstGeom prst="rect">
            <a:avLst/>
          </a:prstGeom>
          <a:noFill/>
        </p:spPr>
        <p:txBody>
          <a:bodyPr wrap="none" rtlCol="0">
            <a:spAutoFit/>
          </a:bodyPr>
          <a:lstStyle/>
          <a:p>
            <a:r>
              <a:rPr lang="en-US" b="1" dirty="0"/>
              <a:t>W’</a:t>
            </a:r>
            <a:r>
              <a:rPr lang="en-US" b="1" baseline="-25000" dirty="0"/>
              <a:t>22</a:t>
            </a:r>
          </a:p>
        </p:txBody>
      </p:sp>
      <p:cxnSp>
        <p:nvCxnSpPr>
          <p:cNvPr id="41" name="Straight Connector 40"/>
          <p:cNvCxnSpPr/>
          <p:nvPr/>
        </p:nvCxnSpPr>
        <p:spPr>
          <a:xfrm>
            <a:off x="2631608" y="2235323"/>
            <a:ext cx="2016592" cy="873592"/>
          </a:xfrm>
          <a:prstGeom prst="line">
            <a:avLst/>
          </a:prstGeom>
        </p:spPr>
        <p:style>
          <a:lnRef idx="2">
            <a:schemeClr val="accent3"/>
          </a:lnRef>
          <a:fillRef idx="0">
            <a:schemeClr val="accent3"/>
          </a:fillRef>
          <a:effectRef idx="1">
            <a:schemeClr val="accent3"/>
          </a:effectRef>
          <a:fontRef idx="minor">
            <a:schemeClr val="tx1"/>
          </a:fontRef>
        </p:style>
      </p:cxnSp>
      <p:sp>
        <p:nvSpPr>
          <p:cNvPr id="42" name="TextBox 41"/>
          <p:cNvSpPr txBox="1"/>
          <p:nvPr/>
        </p:nvSpPr>
        <p:spPr>
          <a:xfrm>
            <a:off x="4191000" y="3073523"/>
            <a:ext cx="441146" cy="369332"/>
          </a:xfrm>
          <a:prstGeom prst="rect">
            <a:avLst/>
          </a:prstGeom>
          <a:noFill/>
        </p:spPr>
        <p:txBody>
          <a:bodyPr wrap="none" rtlCol="0">
            <a:spAutoFit/>
          </a:bodyPr>
          <a:lstStyle/>
          <a:p>
            <a:r>
              <a:rPr lang="en-US" b="1" dirty="0"/>
              <a:t>b'</a:t>
            </a:r>
            <a:r>
              <a:rPr lang="en-US" b="1" baseline="-25000" dirty="0"/>
              <a:t>1</a:t>
            </a:r>
          </a:p>
        </p:txBody>
      </p:sp>
      <p:sp>
        <p:nvSpPr>
          <p:cNvPr id="43" name="TextBox 42"/>
          <p:cNvSpPr txBox="1"/>
          <p:nvPr/>
        </p:nvSpPr>
        <p:spPr>
          <a:xfrm>
            <a:off x="4419600" y="2616323"/>
            <a:ext cx="441146" cy="369332"/>
          </a:xfrm>
          <a:prstGeom prst="rect">
            <a:avLst/>
          </a:prstGeom>
          <a:noFill/>
        </p:spPr>
        <p:txBody>
          <a:bodyPr wrap="none" rtlCol="0">
            <a:spAutoFit/>
          </a:bodyPr>
          <a:lstStyle/>
          <a:p>
            <a:r>
              <a:rPr lang="en-US" b="1" dirty="0"/>
              <a:t>b'</a:t>
            </a:r>
            <a:r>
              <a:rPr lang="en-US" b="1" baseline="-25000" dirty="0"/>
              <a:t>2</a:t>
            </a:r>
          </a:p>
        </p:txBody>
      </p:sp>
      <p:sp>
        <p:nvSpPr>
          <p:cNvPr id="46" name="Oval 45"/>
          <p:cNvSpPr/>
          <p:nvPr/>
        </p:nvSpPr>
        <p:spPr>
          <a:xfrm>
            <a:off x="2286000" y="4204855"/>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1</a:t>
            </a:r>
          </a:p>
        </p:txBody>
      </p:sp>
      <p:cxnSp>
        <p:nvCxnSpPr>
          <p:cNvPr id="47" name="Straight Connector 46"/>
          <p:cNvCxnSpPr/>
          <p:nvPr/>
        </p:nvCxnSpPr>
        <p:spPr>
          <a:xfrm>
            <a:off x="2493820" y="3454523"/>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48" name="TextBox 47"/>
          <p:cNvSpPr txBox="1"/>
          <p:nvPr/>
        </p:nvSpPr>
        <p:spPr>
          <a:xfrm>
            <a:off x="1981200" y="3683123"/>
            <a:ext cx="551754" cy="369332"/>
          </a:xfrm>
          <a:prstGeom prst="rect">
            <a:avLst/>
          </a:prstGeom>
          <a:noFill/>
        </p:spPr>
        <p:txBody>
          <a:bodyPr wrap="none" rtlCol="0">
            <a:spAutoFit/>
          </a:bodyPr>
          <a:lstStyle/>
          <a:p>
            <a:r>
              <a:rPr lang="en-US" b="1" dirty="0"/>
              <a:t>W</a:t>
            </a:r>
            <a:r>
              <a:rPr lang="en-US" b="1" baseline="-25000" dirty="0"/>
              <a:t>11</a:t>
            </a:r>
          </a:p>
        </p:txBody>
      </p:sp>
      <p:sp>
        <p:nvSpPr>
          <p:cNvPr id="49" name="Oval 48"/>
          <p:cNvSpPr/>
          <p:nvPr/>
        </p:nvSpPr>
        <p:spPr>
          <a:xfrm>
            <a:off x="3429000" y="4216523"/>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2</a:t>
            </a:r>
          </a:p>
        </p:txBody>
      </p:sp>
      <p:cxnSp>
        <p:nvCxnSpPr>
          <p:cNvPr id="50" name="Straight Connector 49"/>
          <p:cNvCxnSpPr/>
          <p:nvPr/>
        </p:nvCxnSpPr>
        <p:spPr>
          <a:xfrm>
            <a:off x="3636820" y="3454523"/>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51" name="Oval 50"/>
          <p:cNvSpPr/>
          <p:nvPr/>
        </p:nvSpPr>
        <p:spPr>
          <a:xfrm>
            <a:off x="4572000" y="4292723"/>
            <a:ext cx="381000" cy="3810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3</a:t>
            </a:r>
          </a:p>
        </p:txBody>
      </p:sp>
      <p:cxnSp>
        <p:nvCxnSpPr>
          <p:cNvPr id="52" name="Straight Connector 51"/>
          <p:cNvCxnSpPr/>
          <p:nvPr/>
        </p:nvCxnSpPr>
        <p:spPr>
          <a:xfrm>
            <a:off x="3733800" y="3454523"/>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53" name="Straight Connector 52"/>
          <p:cNvCxnSpPr/>
          <p:nvPr/>
        </p:nvCxnSpPr>
        <p:spPr>
          <a:xfrm>
            <a:off x="2590800" y="3454523"/>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54" name="Straight Connector 53"/>
          <p:cNvCxnSpPr/>
          <p:nvPr/>
        </p:nvCxnSpPr>
        <p:spPr>
          <a:xfrm flipH="1">
            <a:off x="2570396" y="3398727"/>
            <a:ext cx="934804" cy="817796"/>
          </a:xfrm>
          <a:prstGeom prst="line">
            <a:avLst/>
          </a:prstGeom>
        </p:spPr>
        <p:style>
          <a:lnRef idx="2">
            <a:schemeClr val="accent3"/>
          </a:lnRef>
          <a:fillRef idx="0">
            <a:schemeClr val="accent3"/>
          </a:fillRef>
          <a:effectRef idx="1">
            <a:schemeClr val="accent3"/>
          </a:effectRef>
          <a:fontRef idx="minor">
            <a:schemeClr val="tx1"/>
          </a:fontRef>
        </p:style>
      </p:cxnSp>
      <p:sp>
        <p:nvSpPr>
          <p:cNvPr id="55" name="TextBox 54"/>
          <p:cNvSpPr txBox="1"/>
          <p:nvPr/>
        </p:nvSpPr>
        <p:spPr>
          <a:xfrm>
            <a:off x="2438400" y="3911723"/>
            <a:ext cx="551754" cy="369332"/>
          </a:xfrm>
          <a:prstGeom prst="rect">
            <a:avLst/>
          </a:prstGeom>
          <a:noFill/>
        </p:spPr>
        <p:txBody>
          <a:bodyPr wrap="none" rtlCol="0">
            <a:spAutoFit/>
          </a:bodyPr>
          <a:lstStyle/>
          <a:p>
            <a:r>
              <a:rPr lang="en-US" b="1" dirty="0"/>
              <a:t>W</a:t>
            </a:r>
            <a:r>
              <a:rPr lang="en-US" b="1" baseline="-25000" dirty="0"/>
              <a:t>21</a:t>
            </a:r>
          </a:p>
        </p:txBody>
      </p:sp>
      <p:sp>
        <p:nvSpPr>
          <p:cNvPr id="56" name="TextBox 55"/>
          <p:cNvSpPr txBox="1"/>
          <p:nvPr/>
        </p:nvSpPr>
        <p:spPr>
          <a:xfrm>
            <a:off x="2971800" y="4075791"/>
            <a:ext cx="551754" cy="369332"/>
          </a:xfrm>
          <a:prstGeom prst="rect">
            <a:avLst/>
          </a:prstGeom>
          <a:noFill/>
        </p:spPr>
        <p:txBody>
          <a:bodyPr wrap="none" rtlCol="0">
            <a:spAutoFit/>
          </a:bodyPr>
          <a:lstStyle/>
          <a:p>
            <a:r>
              <a:rPr lang="en-US" b="1" dirty="0"/>
              <a:t>W</a:t>
            </a:r>
            <a:r>
              <a:rPr lang="en-US" b="1" baseline="-25000" dirty="0"/>
              <a:t>12</a:t>
            </a:r>
          </a:p>
        </p:txBody>
      </p:sp>
      <p:sp>
        <p:nvSpPr>
          <p:cNvPr id="57" name="TextBox 56"/>
          <p:cNvSpPr txBox="1"/>
          <p:nvPr/>
        </p:nvSpPr>
        <p:spPr>
          <a:xfrm>
            <a:off x="3410646" y="3835523"/>
            <a:ext cx="551754" cy="369332"/>
          </a:xfrm>
          <a:prstGeom prst="rect">
            <a:avLst/>
          </a:prstGeom>
          <a:noFill/>
        </p:spPr>
        <p:txBody>
          <a:bodyPr wrap="none" rtlCol="0">
            <a:spAutoFit/>
          </a:bodyPr>
          <a:lstStyle/>
          <a:p>
            <a:r>
              <a:rPr lang="en-US" b="1" dirty="0"/>
              <a:t>W</a:t>
            </a:r>
            <a:r>
              <a:rPr lang="en-US" b="1" baseline="-25000" dirty="0"/>
              <a:t>22</a:t>
            </a:r>
          </a:p>
        </p:txBody>
      </p:sp>
      <p:cxnSp>
        <p:nvCxnSpPr>
          <p:cNvPr id="58" name="Straight Connector 57"/>
          <p:cNvCxnSpPr/>
          <p:nvPr/>
        </p:nvCxnSpPr>
        <p:spPr>
          <a:xfrm>
            <a:off x="2631608" y="3378323"/>
            <a:ext cx="2016592" cy="873592"/>
          </a:xfrm>
          <a:prstGeom prst="line">
            <a:avLst/>
          </a:prstGeom>
        </p:spPr>
        <p:style>
          <a:lnRef idx="2">
            <a:schemeClr val="accent3"/>
          </a:lnRef>
          <a:fillRef idx="0">
            <a:schemeClr val="accent3"/>
          </a:fillRef>
          <a:effectRef idx="1">
            <a:schemeClr val="accent3"/>
          </a:effectRef>
          <a:fontRef idx="minor">
            <a:schemeClr val="tx1"/>
          </a:fontRef>
        </p:style>
      </p:cxnSp>
      <p:sp>
        <p:nvSpPr>
          <p:cNvPr id="59" name="TextBox 58"/>
          <p:cNvSpPr txBox="1"/>
          <p:nvPr/>
        </p:nvSpPr>
        <p:spPr>
          <a:xfrm>
            <a:off x="4191000" y="4216523"/>
            <a:ext cx="386644" cy="369332"/>
          </a:xfrm>
          <a:prstGeom prst="rect">
            <a:avLst/>
          </a:prstGeom>
          <a:noFill/>
        </p:spPr>
        <p:txBody>
          <a:bodyPr wrap="none" rtlCol="0">
            <a:spAutoFit/>
          </a:bodyPr>
          <a:lstStyle/>
          <a:p>
            <a:r>
              <a:rPr lang="en-US" b="1" dirty="0"/>
              <a:t>b</a:t>
            </a:r>
            <a:r>
              <a:rPr lang="en-US" b="1" baseline="-25000" dirty="0"/>
              <a:t>1</a:t>
            </a:r>
          </a:p>
        </p:txBody>
      </p:sp>
      <p:sp>
        <p:nvSpPr>
          <p:cNvPr id="60" name="TextBox 59"/>
          <p:cNvSpPr txBox="1"/>
          <p:nvPr/>
        </p:nvSpPr>
        <p:spPr>
          <a:xfrm>
            <a:off x="4419600" y="3759323"/>
            <a:ext cx="386644" cy="369332"/>
          </a:xfrm>
          <a:prstGeom prst="rect">
            <a:avLst/>
          </a:prstGeom>
          <a:noFill/>
        </p:spPr>
        <p:txBody>
          <a:bodyPr wrap="none" rtlCol="0">
            <a:spAutoFit/>
          </a:bodyPr>
          <a:lstStyle/>
          <a:p>
            <a:r>
              <a:rPr lang="en-US" b="1" dirty="0"/>
              <a:t>b</a:t>
            </a:r>
            <a:r>
              <a:rPr lang="en-US" b="1" baseline="-25000" dirty="0"/>
              <a:t>2</a:t>
            </a: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Oval 61"/>
          <p:cNvSpPr/>
          <p:nvPr/>
        </p:nvSpPr>
        <p:spPr>
          <a:xfrm>
            <a:off x="1496290" y="2879558"/>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61" name="Oval 60"/>
          <p:cNvSpPr/>
          <p:nvPr/>
        </p:nvSpPr>
        <p:spPr>
          <a:xfrm>
            <a:off x="353290" y="2858778"/>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3412946" y="1219200"/>
            <a:ext cx="5426254" cy="5410200"/>
          </a:xfrm>
        </p:spPr>
        <p:txBody>
          <a:bodyPr>
            <a:normAutofit fontScale="92500"/>
          </a:bodyPr>
          <a:lstStyle/>
          <a:p>
            <a:pPr>
              <a:buNone/>
            </a:pPr>
            <a:r>
              <a:rPr lang="en-US" b="1" dirty="0"/>
              <a:t>You’re already familiar with the forward pass.</a:t>
            </a:r>
          </a:p>
          <a:p>
            <a:pPr>
              <a:buNone/>
            </a:pPr>
            <a:r>
              <a:rPr lang="en-US" b="1" dirty="0">
                <a:solidFill>
                  <a:srgbClr val="0070C0"/>
                </a:solidFill>
              </a:rPr>
              <a:t>	You compute the loss for a batch of training data and for the current parameters.</a:t>
            </a:r>
          </a:p>
          <a:p>
            <a:pPr>
              <a:buNone/>
            </a:pPr>
            <a:r>
              <a:rPr lang="en-US" b="1" dirty="0"/>
              <a:t>What about the backward pass?</a:t>
            </a:r>
          </a:p>
          <a:p>
            <a:pPr>
              <a:buNone/>
            </a:pPr>
            <a:r>
              <a:rPr lang="en-US" b="1" dirty="0">
                <a:solidFill>
                  <a:srgbClr val="00B050"/>
                </a:solidFill>
              </a:rPr>
              <a:t>	You compute the derivates of the loss with respect to each of the parameters and then nudge the parameters so that the loss decreases.</a:t>
            </a:r>
          </a:p>
        </p:txBody>
      </p:sp>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lvl="0" algn="ctr">
              <a:spcBef>
                <a:spcPct val="0"/>
              </a:spcBef>
              <a:defRPr/>
            </a:pPr>
            <a:r>
              <a:rPr lang="en-US" sz="4400" dirty="0">
                <a:solidFill>
                  <a:schemeClr val="bg1"/>
                </a:solidFill>
              </a:rPr>
              <a:t>Deep Learning Math</a:t>
            </a:r>
          </a:p>
        </p:txBody>
      </p:sp>
      <p:sp>
        <p:nvSpPr>
          <p:cNvPr id="17" name="Oval 16"/>
          <p:cNvSpPr/>
          <p:nvPr/>
        </p:nvSpPr>
        <p:spPr>
          <a:xfrm>
            <a:off x="457200" y="1828800"/>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1</a:t>
            </a:r>
            <a:endParaRPr lang="en-US" baseline="-25000" dirty="0"/>
          </a:p>
        </p:txBody>
      </p:sp>
      <p:sp>
        <p:nvSpPr>
          <p:cNvPr id="18" name="Oval 17"/>
          <p:cNvSpPr/>
          <p:nvPr/>
        </p:nvSpPr>
        <p:spPr>
          <a:xfrm>
            <a:off x="457200" y="2971800"/>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1</a:t>
            </a:r>
          </a:p>
        </p:txBody>
      </p:sp>
      <p:cxnSp>
        <p:nvCxnSpPr>
          <p:cNvPr id="20" name="Straight Connector 19"/>
          <p:cNvCxnSpPr/>
          <p:nvPr/>
        </p:nvCxnSpPr>
        <p:spPr>
          <a:xfrm>
            <a:off x="665020" y="2221468"/>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21" name="TextBox 20"/>
          <p:cNvSpPr txBox="1"/>
          <p:nvPr/>
        </p:nvSpPr>
        <p:spPr>
          <a:xfrm>
            <a:off x="152400" y="2450068"/>
            <a:ext cx="612540" cy="369332"/>
          </a:xfrm>
          <a:prstGeom prst="rect">
            <a:avLst/>
          </a:prstGeom>
          <a:noFill/>
        </p:spPr>
        <p:txBody>
          <a:bodyPr wrap="none" rtlCol="0">
            <a:spAutoFit/>
          </a:bodyPr>
          <a:lstStyle/>
          <a:p>
            <a:r>
              <a:rPr lang="en-US" b="1" dirty="0"/>
              <a:t>W’</a:t>
            </a:r>
            <a:r>
              <a:rPr lang="en-US" b="1" baseline="-25000" dirty="0"/>
              <a:t>11</a:t>
            </a:r>
          </a:p>
        </p:txBody>
      </p:sp>
      <p:sp>
        <p:nvSpPr>
          <p:cNvPr id="22" name="Oval 21"/>
          <p:cNvSpPr/>
          <p:nvPr/>
        </p:nvSpPr>
        <p:spPr>
          <a:xfrm>
            <a:off x="1600200" y="1840468"/>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2</a:t>
            </a:r>
          </a:p>
        </p:txBody>
      </p:sp>
      <p:sp>
        <p:nvSpPr>
          <p:cNvPr id="23" name="Oval 22"/>
          <p:cNvSpPr/>
          <p:nvPr/>
        </p:nvSpPr>
        <p:spPr>
          <a:xfrm>
            <a:off x="1600200" y="2983468"/>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2</a:t>
            </a:r>
          </a:p>
        </p:txBody>
      </p:sp>
      <p:cxnSp>
        <p:nvCxnSpPr>
          <p:cNvPr id="27" name="Straight Connector 26"/>
          <p:cNvCxnSpPr/>
          <p:nvPr/>
        </p:nvCxnSpPr>
        <p:spPr>
          <a:xfrm>
            <a:off x="1808020" y="2221468"/>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29" name="Oval 28"/>
          <p:cNvSpPr/>
          <p:nvPr/>
        </p:nvSpPr>
        <p:spPr>
          <a:xfrm>
            <a:off x="2743200" y="3059668"/>
            <a:ext cx="381000" cy="3810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3</a:t>
            </a:r>
          </a:p>
        </p:txBody>
      </p:sp>
      <p:cxnSp>
        <p:nvCxnSpPr>
          <p:cNvPr id="31" name="Straight Connector 30"/>
          <p:cNvCxnSpPr/>
          <p:nvPr/>
        </p:nvCxnSpPr>
        <p:spPr>
          <a:xfrm>
            <a:off x="1905000" y="2221468"/>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32" name="Straight Connector 31"/>
          <p:cNvCxnSpPr/>
          <p:nvPr/>
        </p:nvCxnSpPr>
        <p:spPr>
          <a:xfrm>
            <a:off x="762000" y="2221468"/>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34" name="Straight Connector 33"/>
          <p:cNvCxnSpPr/>
          <p:nvPr/>
        </p:nvCxnSpPr>
        <p:spPr>
          <a:xfrm flipH="1">
            <a:off x="741596" y="2165672"/>
            <a:ext cx="934804" cy="817796"/>
          </a:xfrm>
          <a:prstGeom prst="line">
            <a:avLst/>
          </a:prstGeom>
        </p:spPr>
        <p:style>
          <a:lnRef idx="2">
            <a:schemeClr val="accent3"/>
          </a:lnRef>
          <a:fillRef idx="0">
            <a:schemeClr val="accent3"/>
          </a:fillRef>
          <a:effectRef idx="1">
            <a:schemeClr val="accent3"/>
          </a:effectRef>
          <a:fontRef idx="minor">
            <a:schemeClr val="tx1"/>
          </a:fontRef>
        </p:style>
      </p:cxnSp>
      <p:sp>
        <p:nvSpPr>
          <p:cNvPr id="37" name="TextBox 36"/>
          <p:cNvSpPr txBox="1"/>
          <p:nvPr/>
        </p:nvSpPr>
        <p:spPr>
          <a:xfrm>
            <a:off x="609600" y="2678668"/>
            <a:ext cx="612540" cy="369332"/>
          </a:xfrm>
          <a:prstGeom prst="rect">
            <a:avLst/>
          </a:prstGeom>
          <a:noFill/>
        </p:spPr>
        <p:txBody>
          <a:bodyPr wrap="none" rtlCol="0">
            <a:spAutoFit/>
          </a:bodyPr>
          <a:lstStyle/>
          <a:p>
            <a:r>
              <a:rPr lang="en-US" b="1" dirty="0"/>
              <a:t>W’</a:t>
            </a:r>
            <a:r>
              <a:rPr lang="en-US" b="1" baseline="-25000" dirty="0"/>
              <a:t>21</a:t>
            </a:r>
          </a:p>
        </p:txBody>
      </p:sp>
      <p:sp>
        <p:nvSpPr>
          <p:cNvPr id="38" name="TextBox 37"/>
          <p:cNvSpPr txBox="1"/>
          <p:nvPr/>
        </p:nvSpPr>
        <p:spPr>
          <a:xfrm>
            <a:off x="1143000" y="2842736"/>
            <a:ext cx="612540" cy="369332"/>
          </a:xfrm>
          <a:prstGeom prst="rect">
            <a:avLst/>
          </a:prstGeom>
          <a:noFill/>
        </p:spPr>
        <p:txBody>
          <a:bodyPr wrap="none" rtlCol="0">
            <a:spAutoFit/>
          </a:bodyPr>
          <a:lstStyle/>
          <a:p>
            <a:r>
              <a:rPr lang="en-US" b="1" dirty="0"/>
              <a:t>W’</a:t>
            </a:r>
            <a:r>
              <a:rPr lang="en-US" b="1" baseline="-25000" dirty="0"/>
              <a:t>12</a:t>
            </a:r>
          </a:p>
        </p:txBody>
      </p:sp>
      <p:sp>
        <p:nvSpPr>
          <p:cNvPr id="39" name="TextBox 38"/>
          <p:cNvSpPr txBox="1"/>
          <p:nvPr/>
        </p:nvSpPr>
        <p:spPr>
          <a:xfrm>
            <a:off x="1581846" y="2602468"/>
            <a:ext cx="612540" cy="369332"/>
          </a:xfrm>
          <a:prstGeom prst="rect">
            <a:avLst/>
          </a:prstGeom>
          <a:noFill/>
        </p:spPr>
        <p:txBody>
          <a:bodyPr wrap="none" rtlCol="0">
            <a:spAutoFit/>
          </a:bodyPr>
          <a:lstStyle/>
          <a:p>
            <a:r>
              <a:rPr lang="en-US" b="1" dirty="0"/>
              <a:t>W’</a:t>
            </a:r>
            <a:r>
              <a:rPr lang="en-US" b="1" baseline="-25000" dirty="0"/>
              <a:t>22</a:t>
            </a:r>
          </a:p>
        </p:txBody>
      </p:sp>
      <p:cxnSp>
        <p:nvCxnSpPr>
          <p:cNvPr id="41" name="Straight Connector 40"/>
          <p:cNvCxnSpPr/>
          <p:nvPr/>
        </p:nvCxnSpPr>
        <p:spPr>
          <a:xfrm>
            <a:off x="802808" y="2145268"/>
            <a:ext cx="2016592" cy="873592"/>
          </a:xfrm>
          <a:prstGeom prst="line">
            <a:avLst/>
          </a:prstGeom>
        </p:spPr>
        <p:style>
          <a:lnRef idx="2">
            <a:schemeClr val="accent3"/>
          </a:lnRef>
          <a:fillRef idx="0">
            <a:schemeClr val="accent3"/>
          </a:fillRef>
          <a:effectRef idx="1">
            <a:schemeClr val="accent3"/>
          </a:effectRef>
          <a:fontRef idx="minor">
            <a:schemeClr val="tx1"/>
          </a:fontRef>
        </p:style>
      </p:cxnSp>
      <p:sp>
        <p:nvSpPr>
          <p:cNvPr id="42" name="TextBox 41"/>
          <p:cNvSpPr txBox="1"/>
          <p:nvPr/>
        </p:nvSpPr>
        <p:spPr>
          <a:xfrm>
            <a:off x="2362200" y="2983468"/>
            <a:ext cx="441146" cy="369332"/>
          </a:xfrm>
          <a:prstGeom prst="rect">
            <a:avLst/>
          </a:prstGeom>
          <a:noFill/>
        </p:spPr>
        <p:txBody>
          <a:bodyPr wrap="none" rtlCol="0">
            <a:spAutoFit/>
          </a:bodyPr>
          <a:lstStyle/>
          <a:p>
            <a:r>
              <a:rPr lang="en-US" b="1" dirty="0"/>
              <a:t>b'</a:t>
            </a:r>
            <a:r>
              <a:rPr lang="en-US" b="1" baseline="-25000" dirty="0"/>
              <a:t>1</a:t>
            </a:r>
          </a:p>
        </p:txBody>
      </p:sp>
      <p:sp>
        <p:nvSpPr>
          <p:cNvPr id="43" name="TextBox 42"/>
          <p:cNvSpPr txBox="1"/>
          <p:nvPr/>
        </p:nvSpPr>
        <p:spPr>
          <a:xfrm>
            <a:off x="2590800" y="2526268"/>
            <a:ext cx="441146" cy="369332"/>
          </a:xfrm>
          <a:prstGeom prst="rect">
            <a:avLst/>
          </a:prstGeom>
          <a:noFill/>
        </p:spPr>
        <p:txBody>
          <a:bodyPr wrap="none" rtlCol="0">
            <a:spAutoFit/>
          </a:bodyPr>
          <a:lstStyle/>
          <a:p>
            <a:r>
              <a:rPr lang="en-US" b="1" dirty="0"/>
              <a:t>b'</a:t>
            </a:r>
            <a:r>
              <a:rPr lang="en-US" b="1" baseline="-25000" dirty="0"/>
              <a:t>2</a:t>
            </a:r>
          </a:p>
        </p:txBody>
      </p:sp>
      <p:sp>
        <p:nvSpPr>
          <p:cNvPr id="46" name="Oval 45"/>
          <p:cNvSpPr/>
          <p:nvPr/>
        </p:nvSpPr>
        <p:spPr>
          <a:xfrm>
            <a:off x="457200" y="4114800"/>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1</a:t>
            </a:r>
          </a:p>
        </p:txBody>
      </p:sp>
      <p:cxnSp>
        <p:nvCxnSpPr>
          <p:cNvPr id="47" name="Straight Connector 46"/>
          <p:cNvCxnSpPr/>
          <p:nvPr/>
        </p:nvCxnSpPr>
        <p:spPr>
          <a:xfrm>
            <a:off x="665020" y="3364468"/>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48" name="TextBox 47"/>
          <p:cNvSpPr txBox="1"/>
          <p:nvPr/>
        </p:nvSpPr>
        <p:spPr>
          <a:xfrm>
            <a:off x="152400" y="3593068"/>
            <a:ext cx="551754" cy="369332"/>
          </a:xfrm>
          <a:prstGeom prst="rect">
            <a:avLst/>
          </a:prstGeom>
          <a:noFill/>
        </p:spPr>
        <p:txBody>
          <a:bodyPr wrap="none" rtlCol="0">
            <a:spAutoFit/>
          </a:bodyPr>
          <a:lstStyle/>
          <a:p>
            <a:r>
              <a:rPr lang="en-US" b="1" dirty="0"/>
              <a:t>W</a:t>
            </a:r>
            <a:r>
              <a:rPr lang="en-US" b="1" baseline="-25000" dirty="0"/>
              <a:t>11</a:t>
            </a:r>
          </a:p>
        </p:txBody>
      </p:sp>
      <p:sp>
        <p:nvSpPr>
          <p:cNvPr id="49" name="Oval 48"/>
          <p:cNvSpPr/>
          <p:nvPr/>
        </p:nvSpPr>
        <p:spPr>
          <a:xfrm>
            <a:off x="1600200" y="4126468"/>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2</a:t>
            </a:r>
          </a:p>
        </p:txBody>
      </p:sp>
      <p:cxnSp>
        <p:nvCxnSpPr>
          <p:cNvPr id="50" name="Straight Connector 49"/>
          <p:cNvCxnSpPr/>
          <p:nvPr/>
        </p:nvCxnSpPr>
        <p:spPr>
          <a:xfrm>
            <a:off x="1808020" y="3364468"/>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51" name="Oval 50"/>
          <p:cNvSpPr/>
          <p:nvPr/>
        </p:nvSpPr>
        <p:spPr>
          <a:xfrm>
            <a:off x="2743200" y="4202668"/>
            <a:ext cx="381000" cy="3810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3</a:t>
            </a:r>
          </a:p>
        </p:txBody>
      </p:sp>
      <p:cxnSp>
        <p:nvCxnSpPr>
          <p:cNvPr id="52" name="Straight Connector 51"/>
          <p:cNvCxnSpPr/>
          <p:nvPr/>
        </p:nvCxnSpPr>
        <p:spPr>
          <a:xfrm>
            <a:off x="1905000" y="3364468"/>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53" name="Straight Connector 52"/>
          <p:cNvCxnSpPr/>
          <p:nvPr/>
        </p:nvCxnSpPr>
        <p:spPr>
          <a:xfrm>
            <a:off x="762000" y="3364468"/>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54" name="Straight Connector 53"/>
          <p:cNvCxnSpPr/>
          <p:nvPr/>
        </p:nvCxnSpPr>
        <p:spPr>
          <a:xfrm flipH="1">
            <a:off x="741596" y="3308672"/>
            <a:ext cx="934804" cy="817796"/>
          </a:xfrm>
          <a:prstGeom prst="line">
            <a:avLst/>
          </a:prstGeom>
        </p:spPr>
        <p:style>
          <a:lnRef idx="2">
            <a:schemeClr val="accent3"/>
          </a:lnRef>
          <a:fillRef idx="0">
            <a:schemeClr val="accent3"/>
          </a:fillRef>
          <a:effectRef idx="1">
            <a:schemeClr val="accent3"/>
          </a:effectRef>
          <a:fontRef idx="minor">
            <a:schemeClr val="tx1"/>
          </a:fontRef>
        </p:style>
      </p:cxnSp>
      <p:sp>
        <p:nvSpPr>
          <p:cNvPr id="55" name="TextBox 54"/>
          <p:cNvSpPr txBox="1"/>
          <p:nvPr/>
        </p:nvSpPr>
        <p:spPr>
          <a:xfrm>
            <a:off x="609600" y="3821668"/>
            <a:ext cx="551754" cy="369332"/>
          </a:xfrm>
          <a:prstGeom prst="rect">
            <a:avLst/>
          </a:prstGeom>
          <a:noFill/>
        </p:spPr>
        <p:txBody>
          <a:bodyPr wrap="none" rtlCol="0">
            <a:spAutoFit/>
          </a:bodyPr>
          <a:lstStyle/>
          <a:p>
            <a:r>
              <a:rPr lang="en-US" b="1" dirty="0"/>
              <a:t>W</a:t>
            </a:r>
            <a:r>
              <a:rPr lang="en-US" b="1" baseline="-25000" dirty="0"/>
              <a:t>21</a:t>
            </a:r>
          </a:p>
        </p:txBody>
      </p:sp>
      <p:sp>
        <p:nvSpPr>
          <p:cNvPr id="56" name="TextBox 55"/>
          <p:cNvSpPr txBox="1"/>
          <p:nvPr/>
        </p:nvSpPr>
        <p:spPr>
          <a:xfrm>
            <a:off x="1143000" y="3985736"/>
            <a:ext cx="551754" cy="369332"/>
          </a:xfrm>
          <a:prstGeom prst="rect">
            <a:avLst/>
          </a:prstGeom>
          <a:noFill/>
        </p:spPr>
        <p:txBody>
          <a:bodyPr wrap="none" rtlCol="0">
            <a:spAutoFit/>
          </a:bodyPr>
          <a:lstStyle/>
          <a:p>
            <a:r>
              <a:rPr lang="en-US" b="1" dirty="0"/>
              <a:t>W</a:t>
            </a:r>
            <a:r>
              <a:rPr lang="en-US" b="1" baseline="-25000" dirty="0"/>
              <a:t>12</a:t>
            </a:r>
          </a:p>
        </p:txBody>
      </p:sp>
      <p:sp>
        <p:nvSpPr>
          <p:cNvPr id="57" name="TextBox 56"/>
          <p:cNvSpPr txBox="1"/>
          <p:nvPr/>
        </p:nvSpPr>
        <p:spPr>
          <a:xfrm>
            <a:off x="1581846" y="3745468"/>
            <a:ext cx="551754" cy="369332"/>
          </a:xfrm>
          <a:prstGeom prst="rect">
            <a:avLst/>
          </a:prstGeom>
          <a:noFill/>
        </p:spPr>
        <p:txBody>
          <a:bodyPr wrap="none" rtlCol="0">
            <a:spAutoFit/>
          </a:bodyPr>
          <a:lstStyle/>
          <a:p>
            <a:r>
              <a:rPr lang="en-US" b="1" dirty="0"/>
              <a:t>W</a:t>
            </a:r>
            <a:r>
              <a:rPr lang="en-US" b="1" baseline="-25000" dirty="0"/>
              <a:t>22</a:t>
            </a:r>
          </a:p>
        </p:txBody>
      </p:sp>
      <p:cxnSp>
        <p:nvCxnSpPr>
          <p:cNvPr id="58" name="Straight Connector 57"/>
          <p:cNvCxnSpPr/>
          <p:nvPr/>
        </p:nvCxnSpPr>
        <p:spPr>
          <a:xfrm>
            <a:off x="802808" y="3288268"/>
            <a:ext cx="2016592" cy="873592"/>
          </a:xfrm>
          <a:prstGeom prst="line">
            <a:avLst/>
          </a:prstGeom>
        </p:spPr>
        <p:style>
          <a:lnRef idx="2">
            <a:schemeClr val="accent3"/>
          </a:lnRef>
          <a:fillRef idx="0">
            <a:schemeClr val="accent3"/>
          </a:fillRef>
          <a:effectRef idx="1">
            <a:schemeClr val="accent3"/>
          </a:effectRef>
          <a:fontRef idx="minor">
            <a:schemeClr val="tx1"/>
          </a:fontRef>
        </p:style>
      </p:cxnSp>
      <p:sp>
        <p:nvSpPr>
          <p:cNvPr id="59" name="TextBox 58"/>
          <p:cNvSpPr txBox="1"/>
          <p:nvPr/>
        </p:nvSpPr>
        <p:spPr>
          <a:xfrm>
            <a:off x="2362200" y="4126468"/>
            <a:ext cx="386644" cy="369332"/>
          </a:xfrm>
          <a:prstGeom prst="rect">
            <a:avLst/>
          </a:prstGeom>
          <a:noFill/>
        </p:spPr>
        <p:txBody>
          <a:bodyPr wrap="none" rtlCol="0">
            <a:spAutoFit/>
          </a:bodyPr>
          <a:lstStyle/>
          <a:p>
            <a:r>
              <a:rPr lang="en-US" b="1" dirty="0"/>
              <a:t>b</a:t>
            </a:r>
            <a:r>
              <a:rPr lang="en-US" b="1" baseline="-25000" dirty="0"/>
              <a:t>1</a:t>
            </a:r>
          </a:p>
        </p:txBody>
      </p:sp>
      <p:sp>
        <p:nvSpPr>
          <p:cNvPr id="60" name="TextBox 59"/>
          <p:cNvSpPr txBox="1"/>
          <p:nvPr/>
        </p:nvSpPr>
        <p:spPr>
          <a:xfrm>
            <a:off x="2590800" y="3669268"/>
            <a:ext cx="386644" cy="369332"/>
          </a:xfrm>
          <a:prstGeom prst="rect">
            <a:avLst/>
          </a:prstGeom>
          <a:noFill/>
        </p:spPr>
        <p:txBody>
          <a:bodyPr wrap="none" rtlCol="0">
            <a:spAutoFit/>
          </a:bodyPr>
          <a:lstStyle/>
          <a:p>
            <a:r>
              <a:rPr lang="en-US" b="1" dirty="0"/>
              <a:t>b</a:t>
            </a:r>
            <a:r>
              <a:rPr lang="en-US" b="1" baseline="-25000" dirty="0"/>
              <a:t>2</a:t>
            </a:r>
          </a:p>
        </p:txBody>
      </p:sp>
    </p:spTree>
    <p:extLst>
      <p:ext uri="{BB962C8B-B14F-4D97-AF65-F5344CB8AC3E}">
        <p14:creationId xmlns:p14="http://schemas.microsoft.com/office/powerpoint/2010/main" xmlns="" val="3568356290"/>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Oval 61"/>
          <p:cNvSpPr/>
          <p:nvPr/>
        </p:nvSpPr>
        <p:spPr>
          <a:xfrm>
            <a:off x="1496290" y="2879558"/>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61" name="Oval 60"/>
          <p:cNvSpPr/>
          <p:nvPr/>
        </p:nvSpPr>
        <p:spPr>
          <a:xfrm>
            <a:off x="353290" y="2858778"/>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4507456" y="1219200"/>
            <a:ext cx="4331744" cy="5410200"/>
          </a:xfrm>
        </p:spPr>
        <p:txBody>
          <a:bodyPr>
            <a:normAutofit/>
          </a:bodyPr>
          <a:lstStyle/>
          <a:p>
            <a:pPr>
              <a:buNone/>
            </a:pPr>
            <a:r>
              <a:rPr lang="en-US" b="1" dirty="0"/>
              <a:t>	What are the derivatives needed for the backward pass?</a:t>
            </a:r>
          </a:p>
          <a:p>
            <a:pPr>
              <a:buNone/>
            </a:pPr>
            <a:endParaRPr lang="en-US" b="1" dirty="0"/>
          </a:p>
          <a:p>
            <a:pPr>
              <a:buNone/>
            </a:pPr>
            <a:r>
              <a:rPr lang="en-US" b="1" dirty="0"/>
              <a:t>Derivatives needed:</a:t>
            </a:r>
          </a:p>
          <a:p>
            <a:pPr>
              <a:buNone/>
            </a:pPr>
            <a:r>
              <a:rPr lang="en-US" b="1" dirty="0"/>
              <a:t>d(loss)/d(W’)</a:t>
            </a:r>
          </a:p>
          <a:p>
            <a:pPr>
              <a:buNone/>
            </a:pPr>
            <a:r>
              <a:rPr lang="en-US" b="1" dirty="0"/>
              <a:t>d(loss)/d(b’)</a:t>
            </a:r>
          </a:p>
          <a:p>
            <a:pPr>
              <a:buNone/>
            </a:pPr>
            <a:r>
              <a:rPr lang="en-US" b="1" dirty="0"/>
              <a:t>d(loss)/d(W)</a:t>
            </a:r>
          </a:p>
          <a:p>
            <a:pPr>
              <a:buNone/>
            </a:pPr>
            <a:r>
              <a:rPr lang="en-US" b="1" dirty="0"/>
              <a:t>d(loss)/d(b)</a:t>
            </a:r>
          </a:p>
        </p:txBody>
      </p:sp>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lvl="0" algn="ctr">
              <a:spcBef>
                <a:spcPct val="0"/>
              </a:spcBef>
              <a:defRPr/>
            </a:pPr>
            <a:r>
              <a:rPr lang="en-US" sz="4400" dirty="0">
                <a:solidFill>
                  <a:schemeClr val="bg1"/>
                </a:solidFill>
              </a:rPr>
              <a:t>Deep Learning Math</a:t>
            </a:r>
          </a:p>
        </p:txBody>
      </p:sp>
      <p:sp>
        <p:nvSpPr>
          <p:cNvPr id="17" name="Oval 16"/>
          <p:cNvSpPr/>
          <p:nvPr/>
        </p:nvSpPr>
        <p:spPr>
          <a:xfrm>
            <a:off x="457200" y="1828800"/>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1</a:t>
            </a:r>
            <a:endParaRPr lang="en-US" baseline="-25000" dirty="0"/>
          </a:p>
        </p:txBody>
      </p:sp>
      <p:sp>
        <p:nvSpPr>
          <p:cNvPr id="18" name="Oval 17"/>
          <p:cNvSpPr/>
          <p:nvPr/>
        </p:nvSpPr>
        <p:spPr>
          <a:xfrm>
            <a:off x="457200" y="2971800"/>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1</a:t>
            </a:r>
          </a:p>
        </p:txBody>
      </p:sp>
      <p:cxnSp>
        <p:nvCxnSpPr>
          <p:cNvPr id="20" name="Straight Connector 19"/>
          <p:cNvCxnSpPr/>
          <p:nvPr/>
        </p:nvCxnSpPr>
        <p:spPr>
          <a:xfrm>
            <a:off x="665020" y="2221468"/>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21" name="TextBox 20"/>
          <p:cNvSpPr txBox="1"/>
          <p:nvPr/>
        </p:nvSpPr>
        <p:spPr>
          <a:xfrm>
            <a:off x="152400" y="2450068"/>
            <a:ext cx="612540" cy="369332"/>
          </a:xfrm>
          <a:prstGeom prst="rect">
            <a:avLst/>
          </a:prstGeom>
          <a:noFill/>
        </p:spPr>
        <p:txBody>
          <a:bodyPr wrap="none" rtlCol="0">
            <a:spAutoFit/>
          </a:bodyPr>
          <a:lstStyle/>
          <a:p>
            <a:r>
              <a:rPr lang="en-US" b="1" dirty="0"/>
              <a:t>W’</a:t>
            </a:r>
            <a:r>
              <a:rPr lang="en-US" b="1" baseline="-25000" dirty="0"/>
              <a:t>11</a:t>
            </a:r>
          </a:p>
        </p:txBody>
      </p:sp>
      <p:sp>
        <p:nvSpPr>
          <p:cNvPr id="22" name="Oval 21"/>
          <p:cNvSpPr/>
          <p:nvPr/>
        </p:nvSpPr>
        <p:spPr>
          <a:xfrm>
            <a:off x="1600200" y="1840468"/>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2</a:t>
            </a:r>
          </a:p>
        </p:txBody>
      </p:sp>
      <p:sp>
        <p:nvSpPr>
          <p:cNvPr id="23" name="Oval 22"/>
          <p:cNvSpPr/>
          <p:nvPr/>
        </p:nvSpPr>
        <p:spPr>
          <a:xfrm>
            <a:off x="1600200" y="2983468"/>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2</a:t>
            </a:r>
          </a:p>
        </p:txBody>
      </p:sp>
      <p:cxnSp>
        <p:nvCxnSpPr>
          <p:cNvPr id="27" name="Straight Connector 26"/>
          <p:cNvCxnSpPr/>
          <p:nvPr/>
        </p:nvCxnSpPr>
        <p:spPr>
          <a:xfrm>
            <a:off x="1808020" y="2221468"/>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29" name="Oval 28"/>
          <p:cNvSpPr/>
          <p:nvPr/>
        </p:nvSpPr>
        <p:spPr>
          <a:xfrm>
            <a:off x="2743200" y="3059668"/>
            <a:ext cx="381000" cy="3810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3</a:t>
            </a:r>
          </a:p>
        </p:txBody>
      </p:sp>
      <p:cxnSp>
        <p:nvCxnSpPr>
          <p:cNvPr id="31" name="Straight Connector 30"/>
          <p:cNvCxnSpPr/>
          <p:nvPr/>
        </p:nvCxnSpPr>
        <p:spPr>
          <a:xfrm>
            <a:off x="1905000" y="2221468"/>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32" name="Straight Connector 31"/>
          <p:cNvCxnSpPr/>
          <p:nvPr/>
        </p:nvCxnSpPr>
        <p:spPr>
          <a:xfrm>
            <a:off x="762000" y="2221468"/>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34" name="Straight Connector 33"/>
          <p:cNvCxnSpPr/>
          <p:nvPr/>
        </p:nvCxnSpPr>
        <p:spPr>
          <a:xfrm flipH="1">
            <a:off x="741596" y="2165672"/>
            <a:ext cx="934804" cy="817796"/>
          </a:xfrm>
          <a:prstGeom prst="line">
            <a:avLst/>
          </a:prstGeom>
        </p:spPr>
        <p:style>
          <a:lnRef idx="2">
            <a:schemeClr val="accent3"/>
          </a:lnRef>
          <a:fillRef idx="0">
            <a:schemeClr val="accent3"/>
          </a:fillRef>
          <a:effectRef idx="1">
            <a:schemeClr val="accent3"/>
          </a:effectRef>
          <a:fontRef idx="minor">
            <a:schemeClr val="tx1"/>
          </a:fontRef>
        </p:style>
      </p:cxnSp>
      <p:sp>
        <p:nvSpPr>
          <p:cNvPr id="37" name="TextBox 36"/>
          <p:cNvSpPr txBox="1"/>
          <p:nvPr/>
        </p:nvSpPr>
        <p:spPr>
          <a:xfrm>
            <a:off x="609600" y="2678668"/>
            <a:ext cx="612540" cy="369332"/>
          </a:xfrm>
          <a:prstGeom prst="rect">
            <a:avLst/>
          </a:prstGeom>
          <a:noFill/>
        </p:spPr>
        <p:txBody>
          <a:bodyPr wrap="none" rtlCol="0">
            <a:spAutoFit/>
          </a:bodyPr>
          <a:lstStyle/>
          <a:p>
            <a:r>
              <a:rPr lang="en-US" b="1" dirty="0"/>
              <a:t>W’</a:t>
            </a:r>
            <a:r>
              <a:rPr lang="en-US" b="1" baseline="-25000" dirty="0"/>
              <a:t>21</a:t>
            </a:r>
          </a:p>
        </p:txBody>
      </p:sp>
      <p:sp>
        <p:nvSpPr>
          <p:cNvPr id="38" name="TextBox 37"/>
          <p:cNvSpPr txBox="1"/>
          <p:nvPr/>
        </p:nvSpPr>
        <p:spPr>
          <a:xfrm>
            <a:off x="1143000" y="2842736"/>
            <a:ext cx="612540" cy="369332"/>
          </a:xfrm>
          <a:prstGeom prst="rect">
            <a:avLst/>
          </a:prstGeom>
          <a:noFill/>
        </p:spPr>
        <p:txBody>
          <a:bodyPr wrap="none" rtlCol="0">
            <a:spAutoFit/>
          </a:bodyPr>
          <a:lstStyle/>
          <a:p>
            <a:r>
              <a:rPr lang="en-US" b="1" dirty="0"/>
              <a:t>W’</a:t>
            </a:r>
            <a:r>
              <a:rPr lang="en-US" b="1" baseline="-25000" dirty="0"/>
              <a:t>12</a:t>
            </a:r>
          </a:p>
        </p:txBody>
      </p:sp>
      <p:sp>
        <p:nvSpPr>
          <p:cNvPr id="39" name="TextBox 38"/>
          <p:cNvSpPr txBox="1"/>
          <p:nvPr/>
        </p:nvSpPr>
        <p:spPr>
          <a:xfrm>
            <a:off x="1581846" y="2602468"/>
            <a:ext cx="612540" cy="369332"/>
          </a:xfrm>
          <a:prstGeom prst="rect">
            <a:avLst/>
          </a:prstGeom>
          <a:noFill/>
        </p:spPr>
        <p:txBody>
          <a:bodyPr wrap="none" rtlCol="0">
            <a:spAutoFit/>
          </a:bodyPr>
          <a:lstStyle/>
          <a:p>
            <a:r>
              <a:rPr lang="en-US" b="1" dirty="0"/>
              <a:t>W’</a:t>
            </a:r>
            <a:r>
              <a:rPr lang="en-US" b="1" baseline="-25000" dirty="0"/>
              <a:t>22</a:t>
            </a:r>
          </a:p>
        </p:txBody>
      </p:sp>
      <p:cxnSp>
        <p:nvCxnSpPr>
          <p:cNvPr id="41" name="Straight Connector 40"/>
          <p:cNvCxnSpPr/>
          <p:nvPr/>
        </p:nvCxnSpPr>
        <p:spPr>
          <a:xfrm>
            <a:off x="802808" y="2145268"/>
            <a:ext cx="2016592" cy="873592"/>
          </a:xfrm>
          <a:prstGeom prst="line">
            <a:avLst/>
          </a:prstGeom>
        </p:spPr>
        <p:style>
          <a:lnRef idx="2">
            <a:schemeClr val="accent3"/>
          </a:lnRef>
          <a:fillRef idx="0">
            <a:schemeClr val="accent3"/>
          </a:fillRef>
          <a:effectRef idx="1">
            <a:schemeClr val="accent3"/>
          </a:effectRef>
          <a:fontRef idx="minor">
            <a:schemeClr val="tx1"/>
          </a:fontRef>
        </p:style>
      </p:cxnSp>
      <p:sp>
        <p:nvSpPr>
          <p:cNvPr id="42" name="TextBox 41"/>
          <p:cNvSpPr txBox="1"/>
          <p:nvPr/>
        </p:nvSpPr>
        <p:spPr>
          <a:xfrm>
            <a:off x="2362200" y="2983468"/>
            <a:ext cx="441146" cy="369332"/>
          </a:xfrm>
          <a:prstGeom prst="rect">
            <a:avLst/>
          </a:prstGeom>
          <a:noFill/>
        </p:spPr>
        <p:txBody>
          <a:bodyPr wrap="none" rtlCol="0">
            <a:spAutoFit/>
          </a:bodyPr>
          <a:lstStyle/>
          <a:p>
            <a:r>
              <a:rPr lang="en-US" b="1" dirty="0"/>
              <a:t>b'</a:t>
            </a:r>
            <a:r>
              <a:rPr lang="en-US" b="1" baseline="-25000" dirty="0"/>
              <a:t>1</a:t>
            </a:r>
          </a:p>
        </p:txBody>
      </p:sp>
      <p:sp>
        <p:nvSpPr>
          <p:cNvPr id="43" name="TextBox 42"/>
          <p:cNvSpPr txBox="1"/>
          <p:nvPr/>
        </p:nvSpPr>
        <p:spPr>
          <a:xfrm>
            <a:off x="2590800" y="2526268"/>
            <a:ext cx="441146" cy="369332"/>
          </a:xfrm>
          <a:prstGeom prst="rect">
            <a:avLst/>
          </a:prstGeom>
          <a:noFill/>
        </p:spPr>
        <p:txBody>
          <a:bodyPr wrap="none" rtlCol="0">
            <a:spAutoFit/>
          </a:bodyPr>
          <a:lstStyle/>
          <a:p>
            <a:r>
              <a:rPr lang="en-US" b="1" dirty="0"/>
              <a:t>b'</a:t>
            </a:r>
            <a:r>
              <a:rPr lang="en-US" b="1" baseline="-25000" dirty="0"/>
              <a:t>2</a:t>
            </a:r>
          </a:p>
        </p:txBody>
      </p:sp>
      <p:sp>
        <p:nvSpPr>
          <p:cNvPr id="46" name="Oval 45"/>
          <p:cNvSpPr/>
          <p:nvPr/>
        </p:nvSpPr>
        <p:spPr>
          <a:xfrm>
            <a:off x="457200" y="4114800"/>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1</a:t>
            </a:r>
          </a:p>
        </p:txBody>
      </p:sp>
      <p:cxnSp>
        <p:nvCxnSpPr>
          <p:cNvPr id="47" name="Straight Connector 46"/>
          <p:cNvCxnSpPr/>
          <p:nvPr/>
        </p:nvCxnSpPr>
        <p:spPr>
          <a:xfrm>
            <a:off x="665020" y="3364468"/>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48" name="TextBox 47"/>
          <p:cNvSpPr txBox="1"/>
          <p:nvPr/>
        </p:nvSpPr>
        <p:spPr>
          <a:xfrm>
            <a:off x="152400" y="3593068"/>
            <a:ext cx="551754" cy="369332"/>
          </a:xfrm>
          <a:prstGeom prst="rect">
            <a:avLst/>
          </a:prstGeom>
          <a:noFill/>
        </p:spPr>
        <p:txBody>
          <a:bodyPr wrap="none" rtlCol="0">
            <a:spAutoFit/>
          </a:bodyPr>
          <a:lstStyle/>
          <a:p>
            <a:r>
              <a:rPr lang="en-US" b="1" dirty="0"/>
              <a:t>W</a:t>
            </a:r>
            <a:r>
              <a:rPr lang="en-US" b="1" baseline="-25000" dirty="0"/>
              <a:t>11</a:t>
            </a:r>
          </a:p>
        </p:txBody>
      </p:sp>
      <p:sp>
        <p:nvSpPr>
          <p:cNvPr id="49" name="Oval 48"/>
          <p:cNvSpPr/>
          <p:nvPr/>
        </p:nvSpPr>
        <p:spPr>
          <a:xfrm>
            <a:off x="1600200" y="4126468"/>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2</a:t>
            </a:r>
          </a:p>
        </p:txBody>
      </p:sp>
      <p:cxnSp>
        <p:nvCxnSpPr>
          <p:cNvPr id="50" name="Straight Connector 49"/>
          <p:cNvCxnSpPr/>
          <p:nvPr/>
        </p:nvCxnSpPr>
        <p:spPr>
          <a:xfrm>
            <a:off x="1808020" y="3364468"/>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51" name="Oval 50"/>
          <p:cNvSpPr/>
          <p:nvPr/>
        </p:nvSpPr>
        <p:spPr>
          <a:xfrm>
            <a:off x="2743200" y="4202668"/>
            <a:ext cx="381000" cy="3810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3</a:t>
            </a:r>
          </a:p>
        </p:txBody>
      </p:sp>
      <p:cxnSp>
        <p:nvCxnSpPr>
          <p:cNvPr id="52" name="Straight Connector 51"/>
          <p:cNvCxnSpPr/>
          <p:nvPr/>
        </p:nvCxnSpPr>
        <p:spPr>
          <a:xfrm>
            <a:off x="1905000" y="3364468"/>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53" name="Straight Connector 52"/>
          <p:cNvCxnSpPr/>
          <p:nvPr/>
        </p:nvCxnSpPr>
        <p:spPr>
          <a:xfrm>
            <a:off x="762000" y="3364468"/>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54" name="Straight Connector 53"/>
          <p:cNvCxnSpPr/>
          <p:nvPr/>
        </p:nvCxnSpPr>
        <p:spPr>
          <a:xfrm flipH="1">
            <a:off x="741596" y="3308672"/>
            <a:ext cx="934804" cy="817796"/>
          </a:xfrm>
          <a:prstGeom prst="line">
            <a:avLst/>
          </a:prstGeom>
        </p:spPr>
        <p:style>
          <a:lnRef idx="2">
            <a:schemeClr val="accent3"/>
          </a:lnRef>
          <a:fillRef idx="0">
            <a:schemeClr val="accent3"/>
          </a:fillRef>
          <a:effectRef idx="1">
            <a:schemeClr val="accent3"/>
          </a:effectRef>
          <a:fontRef idx="minor">
            <a:schemeClr val="tx1"/>
          </a:fontRef>
        </p:style>
      </p:cxnSp>
      <p:sp>
        <p:nvSpPr>
          <p:cNvPr id="55" name="TextBox 54"/>
          <p:cNvSpPr txBox="1"/>
          <p:nvPr/>
        </p:nvSpPr>
        <p:spPr>
          <a:xfrm>
            <a:off x="609600" y="3821668"/>
            <a:ext cx="551754" cy="369332"/>
          </a:xfrm>
          <a:prstGeom prst="rect">
            <a:avLst/>
          </a:prstGeom>
          <a:noFill/>
        </p:spPr>
        <p:txBody>
          <a:bodyPr wrap="none" rtlCol="0">
            <a:spAutoFit/>
          </a:bodyPr>
          <a:lstStyle/>
          <a:p>
            <a:r>
              <a:rPr lang="en-US" b="1" dirty="0"/>
              <a:t>W</a:t>
            </a:r>
            <a:r>
              <a:rPr lang="en-US" b="1" baseline="-25000" dirty="0"/>
              <a:t>21</a:t>
            </a:r>
          </a:p>
        </p:txBody>
      </p:sp>
      <p:sp>
        <p:nvSpPr>
          <p:cNvPr id="56" name="TextBox 55"/>
          <p:cNvSpPr txBox="1"/>
          <p:nvPr/>
        </p:nvSpPr>
        <p:spPr>
          <a:xfrm>
            <a:off x="1143000" y="3985736"/>
            <a:ext cx="551754" cy="369332"/>
          </a:xfrm>
          <a:prstGeom prst="rect">
            <a:avLst/>
          </a:prstGeom>
          <a:noFill/>
        </p:spPr>
        <p:txBody>
          <a:bodyPr wrap="none" rtlCol="0">
            <a:spAutoFit/>
          </a:bodyPr>
          <a:lstStyle/>
          <a:p>
            <a:r>
              <a:rPr lang="en-US" b="1" dirty="0"/>
              <a:t>W</a:t>
            </a:r>
            <a:r>
              <a:rPr lang="en-US" b="1" baseline="-25000" dirty="0"/>
              <a:t>12</a:t>
            </a:r>
          </a:p>
        </p:txBody>
      </p:sp>
      <p:sp>
        <p:nvSpPr>
          <p:cNvPr id="57" name="TextBox 56"/>
          <p:cNvSpPr txBox="1"/>
          <p:nvPr/>
        </p:nvSpPr>
        <p:spPr>
          <a:xfrm>
            <a:off x="1581846" y="3745468"/>
            <a:ext cx="551754" cy="369332"/>
          </a:xfrm>
          <a:prstGeom prst="rect">
            <a:avLst/>
          </a:prstGeom>
          <a:noFill/>
        </p:spPr>
        <p:txBody>
          <a:bodyPr wrap="none" rtlCol="0">
            <a:spAutoFit/>
          </a:bodyPr>
          <a:lstStyle/>
          <a:p>
            <a:r>
              <a:rPr lang="en-US" b="1" dirty="0"/>
              <a:t>W</a:t>
            </a:r>
            <a:r>
              <a:rPr lang="en-US" b="1" baseline="-25000" dirty="0"/>
              <a:t>22</a:t>
            </a:r>
          </a:p>
        </p:txBody>
      </p:sp>
      <p:cxnSp>
        <p:nvCxnSpPr>
          <p:cNvPr id="58" name="Straight Connector 57"/>
          <p:cNvCxnSpPr/>
          <p:nvPr/>
        </p:nvCxnSpPr>
        <p:spPr>
          <a:xfrm>
            <a:off x="802808" y="3288268"/>
            <a:ext cx="2016592" cy="873592"/>
          </a:xfrm>
          <a:prstGeom prst="line">
            <a:avLst/>
          </a:prstGeom>
        </p:spPr>
        <p:style>
          <a:lnRef idx="2">
            <a:schemeClr val="accent3"/>
          </a:lnRef>
          <a:fillRef idx="0">
            <a:schemeClr val="accent3"/>
          </a:fillRef>
          <a:effectRef idx="1">
            <a:schemeClr val="accent3"/>
          </a:effectRef>
          <a:fontRef idx="minor">
            <a:schemeClr val="tx1"/>
          </a:fontRef>
        </p:style>
      </p:cxnSp>
      <p:sp>
        <p:nvSpPr>
          <p:cNvPr id="59" name="TextBox 58"/>
          <p:cNvSpPr txBox="1"/>
          <p:nvPr/>
        </p:nvSpPr>
        <p:spPr>
          <a:xfrm>
            <a:off x="2362200" y="4126468"/>
            <a:ext cx="386644" cy="369332"/>
          </a:xfrm>
          <a:prstGeom prst="rect">
            <a:avLst/>
          </a:prstGeom>
          <a:noFill/>
        </p:spPr>
        <p:txBody>
          <a:bodyPr wrap="none" rtlCol="0">
            <a:spAutoFit/>
          </a:bodyPr>
          <a:lstStyle/>
          <a:p>
            <a:r>
              <a:rPr lang="en-US" b="1" dirty="0"/>
              <a:t>b</a:t>
            </a:r>
            <a:r>
              <a:rPr lang="en-US" b="1" baseline="-25000" dirty="0"/>
              <a:t>1</a:t>
            </a:r>
          </a:p>
        </p:txBody>
      </p:sp>
      <p:sp>
        <p:nvSpPr>
          <p:cNvPr id="60" name="TextBox 59"/>
          <p:cNvSpPr txBox="1"/>
          <p:nvPr/>
        </p:nvSpPr>
        <p:spPr>
          <a:xfrm>
            <a:off x="2590800" y="3669268"/>
            <a:ext cx="386644" cy="369332"/>
          </a:xfrm>
          <a:prstGeom prst="rect">
            <a:avLst/>
          </a:prstGeom>
          <a:noFill/>
        </p:spPr>
        <p:txBody>
          <a:bodyPr wrap="none" rtlCol="0">
            <a:spAutoFit/>
          </a:bodyPr>
          <a:lstStyle/>
          <a:p>
            <a:r>
              <a:rPr lang="en-US" b="1" dirty="0"/>
              <a:t>b</a:t>
            </a:r>
            <a:r>
              <a:rPr lang="en-US" b="1" baseline="-25000" dirty="0"/>
              <a:t>2</a:t>
            </a:r>
          </a:p>
        </p:txBody>
      </p:sp>
      <p:sp>
        <p:nvSpPr>
          <p:cNvPr id="2" name="TextBox 1">
            <a:extLst>
              <a:ext uri="{FF2B5EF4-FFF2-40B4-BE49-F238E27FC236}">
                <a16:creationId xmlns:a16="http://schemas.microsoft.com/office/drawing/2014/main" xmlns="" id="{F758E689-9F3E-4FE2-BEFD-01D6A9BF47BB}"/>
              </a:ext>
            </a:extLst>
          </p:cNvPr>
          <p:cNvSpPr txBox="1"/>
          <p:nvPr/>
        </p:nvSpPr>
        <p:spPr>
          <a:xfrm>
            <a:off x="1496290" y="5410200"/>
            <a:ext cx="1566583" cy="646331"/>
          </a:xfrm>
          <a:prstGeom prst="rect">
            <a:avLst/>
          </a:prstGeom>
          <a:noFill/>
        </p:spPr>
        <p:txBody>
          <a:bodyPr wrap="none" rtlCol="0">
            <a:spAutoFit/>
          </a:bodyPr>
          <a:lstStyle/>
          <a:p>
            <a:r>
              <a:rPr lang="en-US" dirty="0">
                <a:solidFill>
                  <a:srgbClr val="FF0000"/>
                </a:solidFill>
              </a:rPr>
              <a:t>Let’s start with</a:t>
            </a:r>
          </a:p>
          <a:p>
            <a:r>
              <a:rPr lang="en-US" dirty="0">
                <a:solidFill>
                  <a:srgbClr val="FF0000"/>
                </a:solidFill>
              </a:rPr>
              <a:t>these two</a:t>
            </a:r>
            <a:endParaRPr lang="en-IN" dirty="0">
              <a:solidFill>
                <a:srgbClr val="FF0000"/>
              </a:solidFill>
            </a:endParaRPr>
          </a:p>
        </p:txBody>
      </p:sp>
      <p:cxnSp>
        <p:nvCxnSpPr>
          <p:cNvPr id="6" name="Straight Arrow Connector 5">
            <a:extLst>
              <a:ext uri="{FF2B5EF4-FFF2-40B4-BE49-F238E27FC236}">
                <a16:creationId xmlns:a16="http://schemas.microsoft.com/office/drawing/2014/main" xmlns="" id="{5EFFBA29-9751-47C6-B969-3513EF4B13D4}"/>
              </a:ext>
            </a:extLst>
          </p:cNvPr>
          <p:cNvCxnSpPr/>
          <p:nvPr/>
        </p:nvCxnSpPr>
        <p:spPr>
          <a:xfrm flipV="1">
            <a:off x="2590800" y="4648200"/>
            <a:ext cx="822146" cy="762000"/>
          </a:xfrm>
          <a:prstGeom prst="straightConnector1">
            <a:avLst/>
          </a:prstGeom>
          <a:ln>
            <a:tailEnd type="triangle"/>
          </a:ln>
        </p:spPr>
        <p:style>
          <a:lnRef idx="2">
            <a:schemeClr val="accent5"/>
          </a:lnRef>
          <a:fillRef idx="0">
            <a:schemeClr val="accent5"/>
          </a:fillRef>
          <a:effectRef idx="1">
            <a:schemeClr val="accent5"/>
          </a:effectRef>
          <a:fontRef idx="minor">
            <a:schemeClr val="tx1"/>
          </a:fontRef>
        </p:style>
      </p:cxnSp>
      <p:cxnSp>
        <p:nvCxnSpPr>
          <p:cNvPr id="24" name="Straight Arrow Connector 23">
            <a:extLst>
              <a:ext uri="{FF2B5EF4-FFF2-40B4-BE49-F238E27FC236}">
                <a16:creationId xmlns:a16="http://schemas.microsoft.com/office/drawing/2014/main" xmlns="" id="{D936F319-2CF6-4A7C-B3D9-802804223521}"/>
              </a:ext>
            </a:extLst>
          </p:cNvPr>
          <p:cNvCxnSpPr/>
          <p:nvPr/>
        </p:nvCxnSpPr>
        <p:spPr>
          <a:xfrm flipV="1">
            <a:off x="2875196" y="5105400"/>
            <a:ext cx="537750" cy="304800"/>
          </a:xfrm>
          <a:prstGeom prst="straightConnector1">
            <a:avLst/>
          </a:prstGeom>
          <a:ln>
            <a:tailEnd type="triangle"/>
          </a:ln>
        </p:spPr>
        <p:style>
          <a:lnRef idx="2">
            <a:schemeClr val="accent5"/>
          </a:lnRef>
          <a:fillRef idx="0">
            <a:schemeClr val="accent5"/>
          </a:fillRef>
          <a:effectRef idx="1">
            <a:schemeClr val="accent5"/>
          </a:effectRef>
          <a:fontRef idx="minor">
            <a:schemeClr val="tx1"/>
          </a:fontRef>
        </p:style>
      </p:cxnSp>
    </p:spTree>
    <p:extLst>
      <p:ext uri="{BB962C8B-B14F-4D97-AF65-F5344CB8AC3E}">
        <p14:creationId xmlns:p14="http://schemas.microsoft.com/office/powerpoint/2010/main" xmlns="" val="670516513"/>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9200"/>
            <a:ext cx="8305800" cy="5105400"/>
          </a:xfrm>
          <a:ln w="63500">
            <a:solidFill>
              <a:srgbClr val="FFFF00"/>
            </a:solidFill>
          </a:ln>
        </p:spPr>
        <p:txBody>
          <a:bodyPr>
            <a:normAutofit/>
          </a:bodyPr>
          <a:lstStyle/>
          <a:p>
            <a:pPr>
              <a:buNone/>
            </a:pPr>
            <a:r>
              <a:rPr lang="en-US" b="1" dirty="0"/>
              <a:t>d(loss)/d(W’)</a:t>
            </a:r>
          </a:p>
          <a:p>
            <a:pPr>
              <a:buNone/>
            </a:pPr>
            <a:r>
              <a:rPr lang="en-US" b="1" dirty="0"/>
              <a:t>d(loss)/d(b’)</a:t>
            </a:r>
          </a:p>
          <a:p>
            <a:pPr>
              <a:buNone/>
            </a:pPr>
            <a:r>
              <a:rPr lang="en-US" b="1" dirty="0"/>
              <a:t>d(loss)/d(W)</a:t>
            </a:r>
          </a:p>
          <a:p>
            <a:pPr>
              <a:buNone/>
            </a:pPr>
            <a:r>
              <a:rPr lang="en-US" b="1" dirty="0"/>
              <a:t>d(loss)/d(b)</a:t>
            </a:r>
          </a:p>
          <a:p>
            <a:endParaRPr lang="en-US" dirty="0"/>
          </a:p>
          <a:p>
            <a:r>
              <a:rPr lang="en-US" dirty="0"/>
              <a:t>These are the only derivatives you really need because they tell you which way to nudge the parameters.</a:t>
            </a:r>
            <a:endParaRPr lang="en-IN" dirty="0"/>
          </a:p>
        </p:txBody>
      </p:sp>
      <p:sp>
        <p:nvSpPr>
          <p:cNvPr id="5" name="Title 1"/>
          <p:cNvSpPr txBox="1">
            <a:spLocks/>
          </p:cNvSpPr>
          <p:nvPr/>
        </p:nvSpPr>
        <p:spPr>
          <a:xfrm>
            <a:off x="0" y="0"/>
            <a:ext cx="9144000" cy="917575"/>
          </a:xfrm>
          <a:prstGeom prst="rect">
            <a:avLst/>
          </a:prstGeom>
          <a:solidFill>
            <a:srgbClr val="FFFF00"/>
          </a:solidFill>
          <a:ln>
            <a:solidFill>
              <a:srgbClr val="002060"/>
            </a:solidFill>
          </a:ln>
        </p:spPr>
        <p:txBody>
          <a:bodyPr vert="horz" lIns="91440" tIns="45720" rIns="91440" bIns="45720" rtlCol="0" anchor="ctr">
            <a:normAutofit/>
          </a:bodyPr>
          <a:lstStyle/>
          <a:p>
            <a:pPr algn="ctr">
              <a:spcBef>
                <a:spcPct val="0"/>
              </a:spcBef>
              <a:defRPr/>
            </a:pPr>
            <a:r>
              <a:rPr lang="en-US" sz="4400" dirty="0"/>
              <a:t>Backpropagation</a:t>
            </a:r>
          </a:p>
        </p:txBody>
      </p:sp>
    </p:spTree>
    <p:extLst>
      <p:ext uri="{BB962C8B-B14F-4D97-AF65-F5344CB8AC3E}">
        <p14:creationId xmlns:p14="http://schemas.microsoft.com/office/powerpoint/2010/main" xmlns="" val="726899080"/>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9200"/>
            <a:ext cx="8305800" cy="5105400"/>
          </a:xfrm>
          <a:ln w="63500">
            <a:solidFill>
              <a:srgbClr val="FFFF00"/>
            </a:solidFill>
          </a:ln>
        </p:spPr>
        <p:txBody>
          <a:bodyPr>
            <a:normAutofit/>
          </a:bodyPr>
          <a:lstStyle/>
          <a:p>
            <a:r>
              <a:rPr lang="en-US" dirty="0"/>
              <a:t>Notice that all the derivatives are of the loss.</a:t>
            </a:r>
          </a:p>
          <a:p>
            <a:r>
              <a:rPr lang="en-US" dirty="0"/>
              <a:t>So, to compute these derivatives, you have to walk back from the loss through the nodes nearest the loss.</a:t>
            </a:r>
          </a:p>
          <a:p>
            <a:r>
              <a:rPr lang="en-US" dirty="0"/>
              <a:t>What’s each node?  It’s a function.</a:t>
            </a:r>
          </a:p>
          <a:p>
            <a:r>
              <a:rPr lang="en-US" dirty="0"/>
              <a:t>Layers of neurons are just nested functions</a:t>
            </a:r>
          </a:p>
          <a:p>
            <a:r>
              <a:rPr lang="en-US" dirty="0"/>
              <a:t>Chain rule:   </a:t>
            </a:r>
            <a:r>
              <a:rPr lang="en-US" i="1" dirty="0"/>
              <a:t>If </a:t>
            </a:r>
            <a:r>
              <a:rPr lang="en-US" dirty="0"/>
              <a:t>		</a:t>
            </a:r>
            <a:r>
              <a:rPr lang="en-US" b="1" dirty="0">
                <a:solidFill>
                  <a:srgbClr val="92D050"/>
                </a:solidFill>
              </a:rPr>
              <a:t>f</a:t>
            </a:r>
            <a:r>
              <a:rPr lang="en-US" dirty="0"/>
              <a:t>(</a:t>
            </a:r>
            <a:r>
              <a:rPr lang="en-US" dirty="0">
                <a:solidFill>
                  <a:srgbClr val="FF0000"/>
                </a:solidFill>
              </a:rPr>
              <a:t>x</a:t>
            </a:r>
            <a:r>
              <a:rPr lang="en-US" dirty="0"/>
              <a:t>) = </a:t>
            </a:r>
            <a:r>
              <a:rPr lang="en-US" b="1" dirty="0">
                <a:solidFill>
                  <a:srgbClr val="92D050"/>
                </a:solidFill>
              </a:rPr>
              <a:t>f</a:t>
            </a:r>
            <a:r>
              <a:rPr lang="en-US" dirty="0"/>
              <a:t>(</a:t>
            </a:r>
            <a:r>
              <a:rPr lang="en-US" dirty="0">
                <a:solidFill>
                  <a:srgbClr val="00B0F0"/>
                </a:solidFill>
              </a:rPr>
              <a:t>g(</a:t>
            </a:r>
            <a:r>
              <a:rPr lang="en-US" dirty="0">
                <a:solidFill>
                  <a:srgbClr val="FF0000"/>
                </a:solidFill>
              </a:rPr>
              <a:t>x</a:t>
            </a:r>
            <a:r>
              <a:rPr lang="en-US" dirty="0">
                <a:solidFill>
                  <a:srgbClr val="00B0F0"/>
                </a:solidFill>
              </a:rPr>
              <a:t>)</a:t>
            </a:r>
            <a:r>
              <a:rPr lang="en-US" dirty="0"/>
              <a:t>)</a:t>
            </a:r>
          </a:p>
          <a:p>
            <a:pPr marL="0" indent="0">
              <a:buNone/>
            </a:pPr>
            <a:r>
              <a:rPr lang="en-US" dirty="0"/>
              <a:t>		</a:t>
            </a:r>
            <a:r>
              <a:rPr lang="en-US" i="1" dirty="0"/>
              <a:t>then</a:t>
            </a:r>
            <a:r>
              <a:rPr lang="en-US" dirty="0"/>
              <a:t> 		</a:t>
            </a:r>
            <a:r>
              <a:rPr lang="en-US" dirty="0" err="1"/>
              <a:t>d</a:t>
            </a:r>
            <a:r>
              <a:rPr lang="en-US" b="1" dirty="0" err="1">
                <a:solidFill>
                  <a:srgbClr val="92D050"/>
                </a:solidFill>
              </a:rPr>
              <a:t>f</a:t>
            </a:r>
            <a:r>
              <a:rPr lang="en-US" dirty="0"/>
              <a:t>/d</a:t>
            </a:r>
            <a:r>
              <a:rPr lang="en-US" dirty="0">
                <a:solidFill>
                  <a:srgbClr val="FF0000"/>
                </a:solidFill>
              </a:rPr>
              <a:t>x</a:t>
            </a:r>
            <a:r>
              <a:rPr lang="en-US" dirty="0"/>
              <a:t> = </a:t>
            </a:r>
            <a:r>
              <a:rPr lang="en-US" dirty="0" err="1"/>
              <a:t>d</a:t>
            </a:r>
            <a:r>
              <a:rPr lang="en-US" b="1" dirty="0" err="1">
                <a:solidFill>
                  <a:srgbClr val="92D050"/>
                </a:solidFill>
              </a:rPr>
              <a:t>f</a:t>
            </a:r>
            <a:r>
              <a:rPr lang="en-US" dirty="0"/>
              <a:t>/d</a:t>
            </a:r>
            <a:r>
              <a:rPr lang="en-US" dirty="0">
                <a:solidFill>
                  <a:srgbClr val="00B0F0"/>
                </a:solidFill>
              </a:rPr>
              <a:t>g</a:t>
            </a:r>
            <a:r>
              <a:rPr lang="en-US" dirty="0"/>
              <a:t>*d</a:t>
            </a:r>
            <a:r>
              <a:rPr lang="en-US" dirty="0">
                <a:solidFill>
                  <a:srgbClr val="00B0F0"/>
                </a:solidFill>
              </a:rPr>
              <a:t>g</a:t>
            </a:r>
            <a:r>
              <a:rPr lang="en-US" dirty="0"/>
              <a:t>/d</a:t>
            </a:r>
            <a:r>
              <a:rPr lang="en-US" dirty="0">
                <a:solidFill>
                  <a:srgbClr val="FF0000"/>
                </a:solidFill>
              </a:rPr>
              <a:t>x</a:t>
            </a:r>
          </a:p>
          <a:p>
            <a:r>
              <a:rPr lang="en-US" dirty="0"/>
              <a:t>Let us try this with </a:t>
            </a:r>
            <a:r>
              <a:rPr lang="en-US" b="1" dirty="0"/>
              <a:t>d(loss)/d(W’)</a:t>
            </a:r>
          </a:p>
          <a:p>
            <a:endParaRPr lang="en-IN" dirty="0"/>
          </a:p>
        </p:txBody>
      </p:sp>
      <p:sp>
        <p:nvSpPr>
          <p:cNvPr id="5" name="Title 1"/>
          <p:cNvSpPr txBox="1">
            <a:spLocks/>
          </p:cNvSpPr>
          <p:nvPr/>
        </p:nvSpPr>
        <p:spPr>
          <a:xfrm>
            <a:off x="0" y="0"/>
            <a:ext cx="9144000" cy="917575"/>
          </a:xfrm>
          <a:prstGeom prst="rect">
            <a:avLst/>
          </a:prstGeom>
          <a:solidFill>
            <a:srgbClr val="FFFF00"/>
          </a:solidFill>
          <a:ln>
            <a:solidFill>
              <a:srgbClr val="002060"/>
            </a:solidFill>
          </a:ln>
        </p:spPr>
        <p:txBody>
          <a:bodyPr vert="horz" lIns="91440" tIns="45720" rIns="91440" bIns="45720" rtlCol="0" anchor="ctr">
            <a:normAutofit/>
          </a:bodyPr>
          <a:lstStyle/>
          <a:p>
            <a:pPr algn="ctr">
              <a:spcBef>
                <a:spcPct val="0"/>
              </a:spcBef>
              <a:defRPr/>
            </a:pPr>
            <a:r>
              <a:rPr lang="en-US" sz="4400" dirty="0"/>
              <a:t>Backpropagation</a:t>
            </a:r>
          </a:p>
        </p:txBody>
      </p:sp>
    </p:spTree>
    <p:extLst>
      <p:ext uri="{BB962C8B-B14F-4D97-AF65-F5344CB8AC3E}">
        <p14:creationId xmlns:p14="http://schemas.microsoft.com/office/powerpoint/2010/main" xmlns="" val="3555278971"/>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Oval 63">
            <a:extLst>
              <a:ext uri="{FF2B5EF4-FFF2-40B4-BE49-F238E27FC236}">
                <a16:creationId xmlns:a16="http://schemas.microsoft.com/office/drawing/2014/main" xmlns="" id="{09E1645B-9786-45F2-AB91-201E271AD3F9}"/>
              </a:ext>
            </a:extLst>
          </p:cNvPr>
          <p:cNvSpPr/>
          <p:nvPr/>
        </p:nvSpPr>
        <p:spPr>
          <a:xfrm>
            <a:off x="1524000" y="1752600"/>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65" name="Oval 64">
            <a:extLst>
              <a:ext uri="{FF2B5EF4-FFF2-40B4-BE49-F238E27FC236}">
                <a16:creationId xmlns:a16="http://schemas.microsoft.com/office/drawing/2014/main" xmlns="" id="{8EFC641E-C626-4FEC-91C9-F0C0629EDDAD}"/>
              </a:ext>
            </a:extLst>
          </p:cNvPr>
          <p:cNvSpPr/>
          <p:nvPr/>
        </p:nvSpPr>
        <p:spPr>
          <a:xfrm>
            <a:off x="381000" y="1731820"/>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62" name="Oval 61"/>
          <p:cNvSpPr/>
          <p:nvPr/>
        </p:nvSpPr>
        <p:spPr>
          <a:xfrm>
            <a:off x="1496290" y="2879558"/>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61" name="Oval 60"/>
          <p:cNvSpPr/>
          <p:nvPr/>
        </p:nvSpPr>
        <p:spPr>
          <a:xfrm>
            <a:off x="353290" y="2858778"/>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3412946" y="1219200"/>
            <a:ext cx="5426254" cy="5410200"/>
          </a:xfrm>
        </p:spPr>
        <p:txBody>
          <a:bodyPr>
            <a:normAutofit/>
          </a:bodyPr>
          <a:lstStyle/>
          <a:p>
            <a:pPr>
              <a:buNone/>
            </a:pPr>
            <a:r>
              <a:rPr lang="en-US" b="1" dirty="0"/>
              <a:t>loss = -log(</a:t>
            </a:r>
            <a:r>
              <a:rPr lang="en-US" b="1" dirty="0" err="1"/>
              <a:t>softmax</a:t>
            </a:r>
            <a:r>
              <a:rPr lang="en-US" b="1" dirty="0"/>
              <a:t>(c))</a:t>
            </a:r>
          </a:p>
          <a:p>
            <a:pPr>
              <a:buNone/>
            </a:pPr>
            <a:r>
              <a:rPr lang="en-US" b="1" dirty="0"/>
              <a:t>where c = </a:t>
            </a:r>
            <a:r>
              <a:rPr lang="en-US" b="1" dirty="0" err="1"/>
              <a:t>W’h</a:t>
            </a:r>
            <a:r>
              <a:rPr lang="en-US" b="1" dirty="0"/>
              <a:t> + b’</a:t>
            </a:r>
          </a:p>
          <a:p>
            <a:pPr>
              <a:buNone/>
            </a:pPr>
            <a:endParaRPr lang="en-US" b="1" dirty="0"/>
          </a:p>
          <a:p>
            <a:pPr>
              <a:buNone/>
            </a:pPr>
            <a:r>
              <a:rPr lang="en-US" b="1" dirty="0"/>
              <a:t>loss = -log(</a:t>
            </a:r>
            <a:r>
              <a:rPr lang="en-US" b="1" dirty="0" err="1"/>
              <a:t>softmax</a:t>
            </a:r>
            <a:r>
              <a:rPr lang="en-US" b="1" dirty="0"/>
              <a:t>(</a:t>
            </a:r>
            <a:r>
              <a:rPr lang="en-US" b="1" dirty="0" err="1"/>
              <a:t>W’h</a:t>
            </a:r>
            <a:r>
              <a:rPr lang="en-US" b="1" dirty="0"/>
              <a:t> + b’))</a:t>
            </a:r>
          </a:p>
          <a:p>
            <a:pPr>
              <a:buNone/>
            </a:pPr>
            <a:endParaRPr lang="en-US" b="1" dirty="0"/>
          </a:p>
          <a:p>
            <a:pPr>
              <a:buNone/>
            </a:pPr>
            <a:r>
              <a:rPr lang="en-US" b="1" dirty="0"/>
              <a:t>Chain:</a:t>
            </a:r>
          </a:p>
          <a:p>
            <a:pPr>
              <a:buNone/>
            </a:pPr>
            <a:r>
              <a:rPr lang="en-US" b="1" dirty="0"/>
              <a:t>	Intermediate computations from W’ to the loss</a:t>
            </a:r>
          </a:p>
          <a:p>
            <a:pPr>
              <a:buNone/>
            </a:pPr>
            <a:r>
              <a:rPr lang="en-US" b="1" dirty="0"/>
              <a:t>loss &lt;- log &lt;- </a:t>
            </a:r>
            <a:r>
              <a:rPr lang="en-US" b="1" dirty="0" err="1"/>
              <a:t>softmax</a:t>
            </a:r>
            <a:r>
              <a:rPr lang="en-US" b="1" dirty="0"/>
              <a:t> &lt;- c &lt;- W’</a:t>
            </a:r>
          </a:p>
        </p:txBody>
      </p:sp>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lvl="0" algn="ctr">
              <a:spcBef>
                <a:spcPct val="0"/>
              </a:spcBef>
              <a:defRPr/>
            </a:pPr>
            <a:r>
              <a:rPr lang="en-US" sz="4400" dirty="0">
                <a:solidFill>
                  <a:schemeClr val="bg1"/>
                </a:solidFill>
              </a:rPr>
              <a:t>d(loss)/d(W’)</a:t>
            </a:r>
          </a:p>
        </p:txBody>
      </p:sp>
      <p:sp>
        <p:nvSpPr>
          <p:cNvPr id="17" name="Oval 16"/>
          <p:cNvSpPr/>
          <p:nvPr/>
        </p:nvSpPr>
        <p:spPr>
          <a:xfrm>
            <a:off x="457200" y="1828800"/>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1</a:t>
            </a:r>
            <a:endParaRPr lang="en-US" baseline="-25000" dirty="0"/>
          </a:p>
        </p:txBody>
      </p:sp>
      <p:sp>
        <p:nvSpPr>
          <p:cNvPr id="18" name="Oval 17"/>
          <p:cNvSpPr/>
          <p:nvPr/>
        </p:nvSpPr>
        <p:spPr>
          <a:xfrm>
            <a:off x="457200" y="2971800"/>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1</a:t>
            </a:r>
          </a:p>
        </p:txBody>
      </p:sp>
      <p:cxnSp>
        <p:nvCxnSpPr>
          <p:cNvPr id="20" name="Straight Connector 19"/>
          <p:cNvCxnSpPr/>
          <p:nvPr/>
        </p:nvCxnSpPr>
        <p:spPr>
          <a:xfrm>
            <a:off x="665020" y="2221468"/>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21" name="TextBox 20"/>
          <p:cNvSpPr txBox="1"/>
          <p:nvPr/>
        </p:nvSpPr>
        <p:spPr>
          <a:xfrm>
            <a:off x="152400" y="2450068"/>
            <a:ext cx="612540" cy="369332"/>
          </a:xfrm>
          <a:prstGeom prst="rect">
            <a:avLst/>
          </a:prstGeom>
          <a:noFill/>
        </p:spPr>
        <p:txBody>
          <a:bodyPr wrap="none" rtlCol="0">
            <a:spAutoFit/>
          </a:bodyPr>
          <a:lstStyle/>
          <a:p>
            <a:r>
              <a:rPr lang="en-US" b="1" dirty="0"/>
              <a:t>W’</a:t>
            </a:r>
            <a:r>
              <a:rPr lang="en-US" b="1" baseline="-25000" dirty="0"/>
              <a:t>11</a:t>
            </a:r>
          </a:p>
        </p:txBody>
      </p:sp>
      <p:sp>
        <p:nvSpPr>
          <p:cNvPr id="22" name="Oval 21"/>
          <p:cNvSpPr/>
          <p:nvPr/>
        </p:nvSpPr>
        <p:spPr>
          <a:xfrm>
            <a:off x="1600200" y="1840468"/>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2</a:t>
            </a:r>
          </a:p>
        </p:txBody>
      </p:sp>
      <p:sp>
        <p:nvSpPr>
          <p:cNvPr id="23" name="Oval 22"/>
          <p:cNvSpPr/>
          <p:nvPr/>
        </p:nvSpPr>
        <p:spPr>
          <a:xfrm>
            <a:off x="1600200" y="2983468"/>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2</a:t>
            </a:r>
          </a:p>
        </p:txBody>
      </p:sp>
      <p:cxnSp>
        <p:nvCxnSpPr>
          <p:cNvPr id="27" name="Straight Connector 26"/>
          <p:cNvCxnSpPr/>
          <p:nvPr/>
        </p:nvCxnSpPr>
        <p:spPr>
          <a:xfrm>
            <a:off x="1808020" y="2221468"/>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29" name="Oval 28"/>
          <p:cNvSpPr/>
          <p:nvPr/>
        </p:nvSpPr>
        <p:spPr>
          <a:xfrm>
            <a:off x="2743200" y="3059668"/>
            <a:ext cx="381000" cy="3810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3</a:t>
            </a:r>
          </a:p>
        </p:txBody>
      </p:sp>
      <p:cxnSp>
        <p:nvCxnSpPr>
          <p:cNvPr id="31" name="Straight Connector 30"/>
          <p:cNvCxnSpPr/>
          <p:nvPr/>
        </p:nvCxnSpPr>
        <p:spPr>
          <a:xfrm>
            <a:off x="1905000" y="2221468"/>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32" name="Straight Connector 31"/>
          <p:cNvCxnSpPr/>
          <p:nvPr/>
        </p:nvCxnSpPr>
        <p:spPr>
          <a:xfrm>
            <a:off x="762000" y="2221468"/>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34" name="Straight Connector 33"/>
          <p:cNvCxnSpPr/>
          <p:nvPr/>
        </p:nvCxnSpPr>
        <p:spPr>
          <a:xfrm flipH="1">
            <a:off x="741596" y="2165672"/>
            <a:ext cx="934804" cy="817796"/>
          </a:xfrm>
          <a:prstGeom prst="line">
            <a:avLst/>
          </a:prstGeom>
        </p:spPr>
        <p:style>
          <a:lnRef idx="2">
            <a:schemeClr val="accent3"/>
          </a:lnRef>
          <a:fillRef idx="0">
            <a:schemeClr val="accent3"/>
          </a:fillRef>
          <a:effectRef idx="1">
            <a:schemeClr val="accent3"/>
          </a:effectRef>
          <a:fontRef idx="minor">
            <a:schemeClr val="tx1"/>
          </a:fontRef>
        </p:style>
      </p:cxnSp>
      <p:sp>
        <p:nvSpPr>
          <p:cNvPr id="37" name="TextBox 36"/>
          <p:cNvSpPr txBox="1"/>
          <p:nvPr/>
        </p:nvSpPr>
        <p:spPr>
          <a:xfrm>
            <a:off x="609600" y="2678668"/>
            <a:ext cx="612540" cy="369332"/>
          </a:xfrm>
          <a:prstGeom prst="rect">
            <a:avLst/>
          </a:prstGeom>
          <a:noFill/>
        </p:spPr>
        <p:txBody>
          <a:bodyPr wrap="none" rtlCol="0">
            <a:spAutoFit/>
          </a:bodyPr>
          <a:lstStyle/>
          <a:p>
            <a:r>
              <a:rPr lang="en-US" b="1" dirty="0"/>
              <a:t>W’</a:t>
            </a:r>
            <a:r>
              <a:rPr lang="en-US" b="1" baseline="-25000" dirty="0"/>
              <a:t>21</a:t>
            </a:r>
          </a:p>
        </p:txBody>
      </p:sp>
      <p:sp>
        <p:nvSpPr>
          <p:cNvPr id="38" name="TextBox 37"/>
          <p:cNvSpPr txBox="1"/>
          <p:nvPr/>
        </p:nvSpPr>
        <p:spPr>
          <a:xfrm>
            <a:off x="1143000" y="2842736"/>
            <a:ext cx="612540" cy="369332"/>
          </a:xfrm>
          <a:prstGeom prst="rect">
            <a:avLst/>
          </a:prstGeom>
          <a:noFill/>
        </p:spPr>
        <p:txBody>
          <a:bodyPr wrap="none" rtlCol="0">
            <a:spAutoFit/>
          </a:bodyPr>
          <a:lstStyle/>
          <a:p>
            <a:r>
              <a:rPr lang="en-US" b="1" dirty="0"/>
              <a:t>W’</a:t>
            </a:r>
            <a:r>
              <a:rPr lang="en-US" b="1" baseline="-25000" dirty="0"/>
              <a:t>12</a:t>
            </a:r>
          </a:p>
        </p:txBody>
      </p:sp>
      <p:sp>
        <p:nvSpPr>
          <p:cNvPr id="39" name="TextBox 38"/>
          <p:cNvSpPr txBox="1"/>
          <p:nvPr/>
        </p:nvSpPr>
        <p:spPr>
          <a:xfrm>
            <a:off x="1581846" y="2602468"/>
            <a:ext cx="612540" cy="369332"/>
          </a:xfrm>
          <a:prstGeom prst="rect">
            <a:avLst/>
          </a:prstGeom>
          <a:noFill/>
        </p:spPr>
        <p:txBody>
          <a:bodyPr wrap="none" rtlCol="0">
            <a:spAutoFit/>
          </a:bodyPr>
          <a:lstStyle/>
          <a:p>
            <a:r>
              <a:rPr lang="en-US" b="1" dirty="0"/>
              <a:t>W’</a:t>
            </a:r>
            <a:r>
              <a:rPr lang="en-US" b="1" baseline="-25000" dirty="0"/>
              <a:t>22</a:t>
            </a:r>
          </a:p>
        </p:txBody>
      </p:sp>
      <p:cxnSp>
        <p:nvCxnSpPr>
          <p:cNvPr id="41" name="Straight Connector 40"/>
          <p:cNvCxnSpPr/>
          <p:nvPr/>
        </p:nvCxnSpPr>
        <p:spPr>
          <a:xfrm>
            <a:off x="802808" y="2145268"/>
            <a:ext cx="2016592" cy="873592"/>
          </a:xfrm>
          <a:prstGeom prst="line">
            <a:avLst/>
          </a:prstGeom>
        </p:spPr>
        <p:style>
          <a:lnRef idx="2">
            <a:schemeClr val="accent3"/>
          </a:lnRef>
          <a:fillRef idx="0">
            <a:schemeClr val="accent3"/>
          </a:fillRef>
          <a:effectRef idx="1">
            <a:schemeClr val="accent3"/>
          </a:effectRef>
          <a:fontRef idx="minor">
            <a:schemeClr val="tx1"/>
          </a:fontRef>
        </p:style>
      </p:cxnSp>
      <p:sp>
        <p:nvSpPr>
          <p:cNvPr id="42" name="TextBox 41"/>
          <p:cNvSpPr txBox="1"/>
          <p:nvPr/>
        </p:nvSpPr>
        <p:spPr>
          <a:xfrm>
            <a:off x="2362200" y="2983468"/>
            <a:ext cx="441146" cy="369332"/>
          </a:xfrm>
          <a:prstGeom prst="rect">
            <a:avLst/>
          </a:prstGeom>
          <a:noFill/>
        </p:spPr>
        <p:txBody>
          <a:bodyPr wrap="none" rtlCol="0">
            <a:spAutoFit/>
          </a:bodyPr>
          <a:lstStyle/>
          <a:p>
            <a:r>
              <a:rPr lang="en-US" b="1" dirty="0"/>
              <a:t>b'</a:t>
            </a:r>
            <a:r>
              <a:rPr lang="en-US" b="1" baseline="-25000" dirty="0"/>
              <a:t>1</a:t>
            </a:r>
          </a:p>
        </p:txBody>
      </p:sp>
      <p:sp>
        <p:nvSpPr>
          <p:cNvPr id="43" name="TextBox 42"/>
          <p:cNvSpPr txBox="1"/>
          <p:nvPr/>
        </p:nvSpPr>
        <p:spPr>
          <a:xfrm>
            <a:off x="2590800" y="2526268"/>
            <a:ext cx="441146" cy="369332"/>
          </a:xfrm>
          <a:prstGeom prst="rect">
            <a:avLst/>
          </a:prstGeom>
          <a:noFill/>
        </p:spPr>
        <p:txBody>
          <a:bodyPr wrap="none" rtlCol="0">
            <a:spAutoFit/>
          </a:bodyPr>
          <a:lstStyle/>
          <a:p>
            <a:r>
              <a:rPr lang="en-US" b="1" dirty="0"/>
              <a:t>b'</a:t>
            </a:r>
            <a:r>
              <a:rPr lang="en-US" b="1" baseline="-25000" dirty="0"/>
              <a:t>2</a:t>
            </a:r>
          </a:p>
        </p:txBody>
      </p:sp>
      <p:sp>
        <p:nvSpPr>
          <p:cNvPr id="46" name="Oval 45"/>
          <p:cNvSpPr/>
          <p:nvPr/>
        </p:nvSpPr>
        <p:spPr>
          <a:xfrm>
            <a:off x="457200" y="4114800"/>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1</a:t>
            </a:r>
          </a:p>
        </p:txBody>
      </p:sp>
      <p:cxnSp>
        <p:nvCxnSpPr>
          <p:cNvPr id="47" name="Straight Connector 46"/>
          <p:cNvCxnSpPr/>
          <p:nvPr/>
        </p:nvCxnSpPr>
        <p:spPr>
          <a:xfrm>
            <a:off x="665020" y="3364468"/>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48" name="TextBox 47"/>
          <p:cNvSpPr txBox="1"/>
          <p:nvPr/>
        </p:nvSpPr>
        <p:spPr>
          <a:xfrm>
            <a:off x="152400" y="3593068"/>
            <a:ext cx="551754" cy="369332"/>
          </a:xfrm>
          <a:prstGeom prst="rect">
            <a:avLst/>
          </a:prstGeom>
          <a:noFill/>
        </p:spPr>
        <p:txBody>
          <a:bodyPr wrap="none" rtlCol="0">
            <a:spAutoFit/>
          </a:bodyPr>
          <a:lstStyle/>
          <a:p>
            <a:r>
              <a:rPr lang="en-US" b="1" dirty="0"/>
              <a:t>W</a:t>
            </a:r>
            <a:r>
              <a:rPr lang="en-US" b="1" baseline="-25000" dirty="0"/>
              <a:t>11</a:t>
            </a:r>
          </a:p>
        </p:txBody>
      </p:sp>
      <p:sp>
        <p:nvSpPr>
          <p:cNvPr id="49" name="Oval 48"/>
          <p:cNvSpPr/>
          <p:nvPr/>
        </p:nvSpPr>
        <p:spPr>
          <a:xfrm>
            <a:off x="1600200" y="4126468"/>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2</a:t>
            </a:r>
          </a:p>
        </p:txBody>
      </p:sp>
      <p:cxnSp>
        <p:nvCxnSpPr>
          <p:cNvPr id="50" name="Straight Connector 49"/>
          <p:cNvCxnSpPr/>
          <p:nvPr/>
        </p:nvCxnSpPr>
        <p:spPr>
          <a:xfrm>
            <a:off x="1808020" y="3364468"/>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51" name="Oval 50"/>
          <p:cNvSpPr/>
          <p:nvPr/>
        </p:nvSpPr>
        <p:spPr>
          <a:xfrm>
            <a:off x="2743200" y="4202668"/>
            <a:ext cx="381000" cy="3810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3</a:t>
            </a:r>
          </a:p>
        </p:txBody>
      </p:sp>
      <p:cxnSp>
        <p:nvCxnSpPr>
          <p:cNvPr id="52" name="Straight Connector 51"/>
          <p:cNvCxnSpPr/>
          <p:nvPr/>
        </p:nvCxnSpPr>
        <p:spPr>
          <a:xfrm>
            <a:off x="1905000" y="3364468"/>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53" name="Straight Connector 52"/>
          <p:cNvCxnSpPr/>
          <p:nvPr/>
        </p:nvCxnSpPr>
        <p:spPr>
          <a:xfrm>
            <a:off x="762000" y="3364468"/>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54" name="Straight Connector 53"/>
          <p:cNvCxnSpPr/>
          <p:nvPr/>
        </p:nvCxnSpPr>
        <p:spPr>
          <a:xfrm flipH="1">
            <a:off x="741596" y="3308672"/>
            <a:ext cx="934804" cy="817796"/>
          </a:xfrm>
          <a:prstGeom prst="line">
            <a:avLst/>
          </a:prstGeom>
        </p:spPr>
        <p:style>
          <a:lnRef idx="2">
            <a:schemeClr val="accent3"/>
          </a:lnRef>
          <a:fillRef idx="0">
            <a:schemeClr val="accent3"/>
          </a:fillRef>
          <a:effectRef idx="1">
            <a:schemeClr val="accent3"/>
          </a:effectRef>
          <a:fontRef idx="minor">
            <a:schemeClr val="tx1"/>
          </a:fontRef>
        </p:style>
      </p:cxnSp>
      <p:sp>
        <p:nvSpPr>
          <p:cNvPr id="55" name="TextBox 54"/>
          <p:cNvSpPr txBox="1"/>
          <p:nvPr/>
        </p:nvSpPr>
        <p:spPr>
          <a:xfrm>
            <a:off x="609600" y="3821668"/>
            <a:ext cx="551754" cy="369332"/>
          </a:xfrm>
          <a:prstGeom prst="rect">
            <a:avLst/>
          </a:prstGeom>
          <a:noFill/>
        </p:spPr>
        <p:txBody>
          <a:bodyPr wrap="none" rtlCol="0">
            <a:spAutoFit/>
          </a:bodyPr>
          <a:lstStyle/>
          <a:p>
            <a:r>
              <a:rPr lang="en-US" b="1" dirty="0"/>
              <a:t>W</a:t>
            </a:r>
            <a:r>
              <a:rPr lang="en-US" b="1" baseline="-25000" dirty="0"/>
              <a:t>21</a:t>
            </a:r>
          </a:p>
        </p:txBody>
      </p:sp>
      <p:sp>
        <p:nvSpPr>
          <p:cNvPr id="56" name="TextBox 55"/>
          <p:cNvSpPr txBox="1"/>
          <p:nvPr/>
        </p:nvSpPr>
        <p:spPr>
          <a:xfrm>
            <a:off x="1143000" y="3985736"/>
            <a:ext cx="551754" cy="369332"/>
          </a:xfrm>
          <a:prstGeom prst="rect">
            <a:avLst/>
          </a:prstGeom>
          <a:noFill/>
        </p:spPr>
        <p:txBody>
          <a:bodyPr wrap="none" rtlCol="0">
            <a:spAutoFit/>
          </a:bodyPr>
          <a:lstStyle/>
          <a:p>
            <a:r>
              <a:rPr lang="en-US" b="1" dirty="0"/>
              <a:t>W</a:t>
            </a:r>
            <a:r>
              <a:rPr lang="en-US" b="1" baseline="-25000" dirty="0"/>
              <a:t>12</a:t>
            </a:r>
          </a:p>
        </p:txBody>
      </p:sp>
      <p:sp>
        <p:nvSpPr>
          <p:cNvPr id="57" name="TextBox 56"/>
          <p:cNvSpPr txBox="1"/>
          <p:nvPr/>
        </p:nvSpPr>
        <p:spPr>
          <a:xfrm>
            <a:off x="1581846" y="3745468"/>
            <a:ext cx="551754" cy="369332"/>
          </a:xfrm>
          <a:prstGeom prst="rect">
            <a:avLst/>
          </a:prstGeom>
          <a:noFill/>
        </p:spPr>
        <p:txBody>
          <a:bodyPr wrap="none" rtlCol="0">
            <a:spAutoFit/>
          </a:bodyPr>
          <a:lstStyle/>
          <a:p>
            <a:r>
              <a:rPr lang="en-US" b="1" dirty="0"/>
              <a:t>W</a:t>
            </a:r>
            <a:r>
              <a:rPr lang="en-US" b="1" baseline="-25000" dirty="0"/>
              <a:t>22</a:t>
            </a:r>
          </a:p>
        </p:txBody>
      </p:sp>
      <p:cxnSp>
        <p:nvCxnSpPr>
          <p:cNvPr id="58" name="Straight Connector 57"/>
          <p:cNvCxnSpPr/>
          <p:nvPr/>
        </p:nvCxnSpPr>
        <p:spPr>
          <a:xfrm>
            <a:off x="802808" y="3288268"/>
            <a:ext cx="2016592" cy="873592"/>
          </a:xfrm>
          <a:prstGeom prst="line">
            <a:avLst/>
          </a:prstGeom>
        </p:spPr>
        <p:style>
          <a:lnRef idx="2">
            <a:schemeClr val="accent3"/>
          </a:lnRef>
          <a:fillRef idx="0">
            <a:schemeClr val="accent3"/>
          </a:fillRef>
          <a:effectRef idx="1">
            <a:schemeClr val="accent3"/>
          </a:effectRef>
          <a:fontRef idx="minor">
            <a:schemeClr val="tx1"/>
          </a:fontRef>
        </p:style>
      </p:cxnSp>
      <p:sp>
        <p:nvSpPr>
          <p:cNvPr id="59" name="TextBox 58"/>
          <p:cNvSpPr txBox="1"/>
          <p:nvPr/>
        </p:nvSpPr>
        <p:spPr>
          <a:xfrm>
            <a:off x="2362200" y="4126468"/>
            <a:ext cx="386644" cy="369332"/>
          </a:xfrm>
          <a:prstGeom prst="rect">
            <a:avLst/>
          </a:prstGeom>
          <a:noFill/>
        </p:spPr>
        <p:txBody>
          <a:bodyPr wrap="none" rtlCol="0">
            <a:spAutoFit/>
          </a:bodyPr>
          <a:lstStyle/>
          <a:p>
            <a:r>
              <a:rPr lang="en-US" b="1" dirty="0"/>
              <a:t>b</a:t>
            </a:r>
            <a:r>
              <a:rPr lang="en-US" b="1" baseline="-25000" dirty="0"/>
              <a:t>1</a:t>
            </a:r>
          </a:p>
        </p:txBody>
      </p:sp>
      <p:sp>
        <p:nvSpPr>
          <p:cNvPr id="60" name="TextBox 59"/>
          <p:cNvSpPr txBox="1"/>
          <p:nvPr/>
        </p:nvSpPr>
        <p:spPr>
          <a:xfrm>
            <a:off x="2590800" y="3669268"/>
            <a:ext cx="386644" cy="369332"/>
          </a:xfrm>
          <a:prstGeom prst="rect">
            <a:avLst/>
          </a:prstGeom>
          <a:noFill/>
        </p:spPr>
        <p:txBody>
          <a:bodyPr wrap="none" rtlCol="0">
            <a:spAutoFit/>
          </a:bodyPr>
          <a:lstStyle/>
          <a:p>
            <a:r>
              <a:rPr lang="en-US" b="1" dirty="0"/>
              <a:t>b</a:t>
            </a:r>
            <a:r>
              <a:rPr lang="en-US" b="1" baseline="-25000" dirty="0"/>
              <a:t>2</a:t>
            </a:r>
          </a:p>
        </p:txBody>
      </p:sp>
      <p:sp>
        <p:nvSpPr>
          <p:cNvPr id="44" name="TextBox 43">
            <a:extLst>
              <a:ext uri="{FF2B5EF4-FFF2-40B4-BE49-F238E27FC236}">
                <a16:creationId xmlns:a16="http://schemas.microsoft.com/office/drawing/2014/main" xmlns="" id="{0E2EAA83-F5FB-42E7-B368-902890CEC41F}"/>
              </a:ext>
            </a:extLst>
          </p:cNvPr>
          <p:cNvSpPr txBox="1"/>
          <p:nvPr/>
        </p:nvSpPr>
        <p:spPr>
          <a:xfrm>
            <a:off x="40006" y="3031093"/>
            <a:ext cx="308098" cy="369332"/>
          </a:xfrm>
          <a:prstGeom prst="rect">
            <a:avLst/>
          </a:prstGeom>
          <a:noFill/>
        </p:spPr>
        <p:txBody>
          <a:bodyPr wrap="none" rtlCol="0">
            <a:spAutoFit/>
          </a:bodyPr>
          <a:lstStyle/>
          <a:p>
            <a:r>
              <a:rPr lang="en-US" b="1" dirty="0"/>
              <a:t>h</a:t>
            </a:r>
          </a:p>
        </p:txBody>
      </p:sp>
      <p:sp>
        <p:nvSpPr>
          <p:cNvPr id="45" name="TextBox 44">
            <a:extLst>
              <a:ext uri="{FF2B5EF4-FFF2-40B4-BE49-F238E27FC236}">
                <a16:creationId xmlns:a16="http://schemas.microsoft.com/office/drawing/2014/main" xmlns="" id="{7CAF2C7F-D2C6-4C90-96DC-BA5602098DBC}"/>
              </a:ext>
            </a:extLst>
          </p:cNvPr>
          <p:cNvSpPr txBox="1"/>
          <p:nvPr/>
        </p:nvSpPr>
        <p:spPr>
          <a:xfrm>
            <a:off x="155950" y="1799749"/>
            <a:ext cx="280846" cy="369332"/>
          </a:xfrm>
          <a:prstGeom prst="rect">
            <a:avLst/>
          </a:prstGeom>
          <a:noFill/>
        </p:spPr>
        <p:txBody>
          <a:bodyPr wrap="none" rtlCol="0">
            <a:spAutoFit/>
          </a:bodyPr>
          <a:lstStyle/>
          <a:p>
            <a:r>
              <a:rPr lang="en-US" b="1" dirty="0"/>
              <a:t>c</a:t>
            </a:r>
          </a:p>
        </p:txBody>
      </p:sp>
      <p:sp>
        <p:nvSpPr>
          <p:cNvPr id="63" name="TextBox 62">
            <a:extLst>
              <a:ext uri="{FF2B5EF4-FFF2-40B4-BE49-F238E27FC236}">
                <a16:creationId xmlns:a16="http://schemas.microsoft.com/office/drawing/2014/main" xmlns="" id="{F17B17A7-D67E-4484-BB47-03E0E066EB19}"/>
              </a:ext>
            </a:extLst>
          </p:cNvPr>
          <p:cNvSpPr txBox="1"/>
          <p:nvPr/>
        </p:nvSpPr>
        <p:spPr>
          <a:xfrm>
            <a:off x="116206" y="4197429"/>
            <a:ext cx="258404" cy="369332"/>
          </a:xfrm>
          <a:prstGeom prst="rect">
            <a:avLst/>
          </a:prstGeom>
          <a:noFill/>
        </p:spPr>
        <p:txBody>
          <a:bodyPr wrap="none" rtlCol="0">
            <a:spAutoFit/>
          </a:bodyPr>
          <a:lstStyle/>
          <a:p>
            <a:r>
              <a:rPr lang="en-US" b="1" dirty="0"/>
              <a:t>f</a:t>
            </a:r>
          </a:p>
        </p:txBody>
      </p:sp>
      <p:sp>
        <p:nvSpPr>
          <p:cNvPr id="2" name="TextBox 1">
            <a:extLst>
              <a:ext uri="{FF2B5EF4-FFF2-40B4-BE49-F238E27FC236}">
                <a16:creationId xmlns:a16="http://schemas.microsoft.com/office/drawing/2014/main" xmlns="" id="{C135415E-BEFE-496C-9E96-C76D5D18E63C}"/>
              </a:ext>
            </a:extLst>
          </p:cNvPr>
          <p:cNvSpPr txBox="1"/>
          <p:nvPr/>
        </p:nvSpPr>
        <p:spPr>
          <a:xfrm>
            <a:off x="914400" y="1169592"/>
            <a:ext cx="671979" cy="461665"/>
          </a:xfrm>
          <a:prstGeom prst="rect">
            <a:avLst/>
          </a:prstGeom>
          <a:noFill/>
        </p:spPr>
        <p:txBody>
          <a:bodyPr wrap="none" rtlCol="0">
            <a:spAutoFit/>
          </a:bodyPr>
          <a:lstStyle/>
          <a:p>
            <a:r>
              <a:rPr lang="en-US" sz="2400" b="1" dirty="0"/>
              <a:t>loss</a:t>
            </a:r>
            <a:endParaRPr lang="en-IN" sz="2400" dirty="0"/>
          </a:p>
        </p:txBody>
      </p:sp>
    </p:spTree>
    <p:extLst>
      <p:ext uri="{BB962C8B-B14F-4D97-AF65-F5344CB8AC3E}">
        <p14:creationId xmlns:p14="http://schemas.microsoft.com/office/powerpoint/2010/main" xmlns="" val="978552859"/>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9200"/>
            <a:ext cx="8305800" cy="5105400"/>
          </a:xfrm>
          <a:ln w="63500">
            <a:solidFill>
              <a:srgbClr val="FFFF00"/>
            </a:solidFill>
          </a:ln>
        </p:spPr>
        <p:txBody>
          <a:bodyPr>
            <a:normAutofit fontScale="92500" lnSpcReduction="20000"/>
          </a:bodyPr>
          <a:lstStyle/>
          <a:p>
            <a:pPr>
              <a:buNone/>
            </a:pPr>
            <a:r>
              <a:rPr lang="en-US" b="1" dirty="0"/>
              <a:t>Chain</a:t>
            </a:r>
            <a:r>
              <a:rPr lang="en-US" dirty="0"/>
              <a:t> for </a:t>
            </a:r>
            <a:r>
              <a:rPr lang="en-US" b="1" dirty="0"/>
              <a:t>d(loss)/d(W’) :</a:t>
            </a:r>
          </a:p>
          <a:p>
            <a:pPr>
              <a:buNone/>
            </a:pPr>
            <a:r>
              <a:rPr lang="en-US" b="1" dirty="0"/>
              <a:t>	Intermediate computations from W’ to the loss</a:t>
            </a:r>
          </a:p>
          <a:p>
            <a:pPr>
              <a:buNone/>
            </a:pPr>
            <a:r>
              <a:rPr lang="en-US" b="1" dirty="0"/>
              <a:t>loss &lt;- log &lt;- </a:t>
            </a:r>
            <a:r>
              <a:rPr lang="en-US" b="1" dirty="0" err="1"/>
              <a:t>softmax</a:t>
            </a:r>
            <a:r>
              <a:rPr lang="en-US" b="1" dirty="0"/>
              <a:t> &lt;- c &lt;- W’</a:t>
            </a:r>
          </a:p>
          <a:p>
            <a:pPr marL="0" indent="0">
              <a:buNone/>
            </a:pPr>
            <a:endParaRPr lang="en-US" dirty="0"/>
          </a:p>
          <a:p>
            <a:r>
              <a:rPr lang="en-US" b="1" dirty="0"/>
              <a:t>In the forward pass, you walk from W’ to loss</a:t>
            </a:r>
          </a:p>
          <a:p>
            <a:r>
              <a:rPr lang="en-US" b="1" dirty="0"/>
              <a:t>In the backward pass, you come back from loss to W’</a:t>
            </a:r>
          </a:p>
          <a:p>
            <a:pPr marL="0" indent="0">
              <a:buNone/>
            </a:pPr>
            <a:endParaRPr lang="en-US" b="1" dirty="0"/>
          </a:p>
          <a:p>
            <a:pPr>
              <a:buNone/>
            </a:pPr>
            <a:r>
              <a:rPr lang="en-US" b="1" dirty="0"/>
              <a:t>d(loss)/</a:t>
            </a:r>
            <a:r>
              <a:rPr lang="en-US" b="1" dirty="0" err="1"/>
              <a:t>dW</a:t>
            </a:r>
            <a:r>
              <a:rPr lang="en-US" b="1" dirty="0"/>
              <a:t>’ =  { d(loss)/</a:t>
            </a:r>
            <a:r>
              <a:rPr lang="en-US" b="1" dirty="0" err="1"/>
              <a:t>dlog</a:t>
            </a:r>
            <a:r>
              <a:rPr lang="en-US" b="1" dirty="0"/>
              <a:t> * </a:t>
            </a:r>
            <a:r>
              <a:rPr lang="en-US" b="1" dirty="0" err="1"/>
              <a:t>dlog</a:t>
            </a:r>
            <a:r>
              <a:rPr lang="en-US" b="1" dirty="0"/>
              <a:t>/</a:t>
            </a:r>
            <a:r>
              <a:rPr lang="en-US" b="1" dirty="0" err="1"/>
              <a:t>dsoftmax</a:t>
            </a:r>
            <a:r>
              <a:rPr lang="en-US" b="1" dirty="0"/>
              <a:t> } *</a:t>
            </a:r>
          </a:p>
          <a:p>
            <a:pPr>
              <a:buNone/>
            </a:pPr>
            <a:endParaRPr lang="en-US" b="1" dirty="0"/>
          </a:p>
          <a:p>
            <a:pPr>
              <a:buNone/>
            </a:pPr>
            <a:r>
              <a:rPr lang="en-US" b="1" dirty="0"/>
              <a:t>					</a:t>
            </a:r>
            <a:r>
              <a:rPr lang="en-US" b="1" dirty="0" err="1"/>
              <a:t>dsoftmax</a:t>
            </a:r>
            <a:r>
              <a:rPr lang="en-US" b="1" dirty="0"/>
              <a:t>/dc * dc/</a:t>
            </a:r>
            <a:r>
              <a:rPr lang="en-US" b="1" dirty="0" err="1"/>
              <a:t>dW</a:t>
            </a:r>
            <a:r>
              <a:rPr lang="en-US" b="1" dirty="0"/>
              <a:t>’</a:t>
            </a:r>
          </a:p>
          <a:p>
            <a:pPr marL="0" indent="0">
              <a:buNone/>
            </a:pPr>
            <a:endParaRPr lang="en-US" b="1" dirty="0"/>
          </a:p>
          <a:p>
            <a:endParaRPr lang="en-IN" dirty="0"/>
          </a:p>
        </p:txBody>
      </p:sp>
      <p:sp>
        <p:nvSpPr>
          <p:cNvPr id="5" name="Title 1"/>
          <p:cNvSpPr txBox="1">
            <a:spLocks/>
          </p:cNvSpPr>
          <p:nvPr/>
        </p:nvSpPr>
        <p:spPr>
          <a:xfrm>
            <a:off x="0" y="0"/>
            <a:ext cx="9144000" cy="917575"/>
          </a:xfrm>
          <a:prstGeom prst="rect">
            <a:avLst/>
          </a:prstGeom>
          <a:solidFill>
            <a:srgbClr val="FFFF00"/>
          </a:solidFill>
          <a:ln>
            <a:solidFill>
              <a:srgbClr val="002060"/>
            </a:solidFill>
          </a:ln>
        </p:spPr>
        <p:txBody>
          <a:bodyPr vert="horz" lIns="91440" tIns="45720" rIns="91440" bIns="45720" rtlCol="0" anchor="ctr">
            <a:normAutofit/>
          </a:bodyPr>
          <a:lstStyle/>
          <a:p>
            <a:pPr algn="ctr">
              <a:spcBef>
                <a:spcPct val="0"/>
              </a:spcBef>
              <a:defRPr/>
            </a:pPr>
            <a:r>
              <a:rPr lang="en-US" sz="4400" dirty="0"/>
              <a:t>Backpropagation</a:t>
            </a:r>
          </a:p>
        </p:txBody>
      </p:sp>
      <p:sp>
        <p:nvSpPr>
          <p:cNvPr id="2" name="Oval 1">
            <a:extLst>
              <a:ext uri="{FF2B5EF4-FFF2-40B4-BE49-F238E27FC236}">
                <a16:creationId xmlns:a16="http://schemas.microsoft.com/office/drawing/2014/main" xmlns="" id="{181FC2FA-3DA5-4A59-93AE-4EA6AD9297F0}"/>
              </a:ext>
            </a:extLst>
          </p:cNvPr>
          <p:cNvSpPr/>
          <p:nvPr/>
        </p:nvSpPr>
        <p:spPr>
          <a:xfrm>
            <a:off x="4953000" y="426720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endParaRPr lang="en-IN" dirty="0"/>
          </a:p>
        </p:txBody>
      </p:sp>
      <p:sp>
        <p:nvSpPr>
          <p:cNvPr id="6" name="Oval 5">
            <a:extLst>
              <a:ext uri="{FF2B5EF4-FFF2-40B4-BE49-F238E27FC236}">
                <a16:creationId xmlns:a16="http://schemas.microsoft.com/office/drawing/2014/main" xmlns="" id="{16851FC7-F7B1-43E6-9EF7-3A81B7FCBFD2}"/>
              </a:ext>
            </a:extLst>
          </p:cNvPr>
          <p:cNvSpPr/>
          <p:nvPr/>
        </p:nvSpPr>
        <p:spPr>
          <a:xfrm>
            <a:off x="4772025" y="529590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endParaRPr lang="en-IN" dirty="0"/>
          </a:p>
        </p:txBody>
      </p:sp>
      <p:sp>
        <p:nvSpPr>
          <p:cNvPr id="7" name="Oval 6">
            <a:extLst>
              <a:ext uri="{FF2B5EF4-FFF2-40B4-BE49-F238E27FC236}">
                <a16:creationId xmlns:a16="http://schemas.microsoft.com/office/drawing/2014/main" xmlns="" id="{F994134E-112A-4406-B069-C190A0BC6C33}"/>
              </a:ext>
            </a:extLst>
          </p:cNvPr>
          <p:cNvSpPr/>
          <p:nvPr/>
        </p:nvSpPr>
        <p:spPr>
          <a:xfrm>
            <a:off x="6934200" y="5262562"/>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endParaRPr lang="en-IN" dirty="0"/>
          </a:p>
        </p:txBody>
      </p:sp>
    </p:spTree>
    <p:extLst>
      <p:ext uri="{BB962C8B-B14F-4D97-AF65-F5344CB8AC3E}">
        <p14:creationId xmlns:p14="http://schemas.microsoft.com/office/powerpoint/2010/main" xmlns="" val="3549142664"/>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9200"/>
            <a:ext cx="8305800" cy="5105400"/>
          </a:xfrm>
          <a:ln w="63500">
            <a:solidFill>
              <a:srgbClr val="FFFF00"/>
            </a:solidFill>
          </a:ln>
        </p:spPr>
        <p:txBody>
          <a:bodyPr>
            <a:normAutofit fontScale="92500" lnSpcReduction="10000"/>
          </a:bodyPr>
          <a:lstStyle/>
          <a:p>
            <a:pPr>
              <a:buNone/>
            </a:pPr>
            <a:r>
              <a:rPr lang="en-US" b="1" dirty="0"/>
              <a:t>Chain</a:t>
            </a:r>
            <a:r>
              <a:rPr lang="en-US" dirty="0"/>
              <a:t> for </a:t>
            </a:r>
            <a:r>
              <a:rPr lang="en-US" b="1" dirty="0"/>
              <a:t>d(loss)/d(W’) :</a:t>
            </a:r>
          </a:p>
          <a:p>
            <a:pPr>
              <a:buNone/>
            </a:pPr>
            <a:r>
              <a:rPr lang="en-US" b="1" dirty="0"/>
              <a:t>	Intermediate computations from W’ to the loss</a:t>
            </a:r>
          </a:p>
          <a:p>
            <a:pPr>
              <a:buNone/>
            </a:pPr>
            <a:r>
              <a:rPr lang="en-US" b="1" dirty="0"/>
              <a:t>loss &lt;- log &lt;- </a:t>
            </a:r>
            <a:r>
              <a:rPr lang="en-US" b="1" dirty="0" err="1"/>
              <a:t>softmax</a:t>
            </a:r>
            <a:r>
              <a:rPr lang="en-US" b="1" dirty="0"/>
              <a:t> &lt;- c &lt;- W’</a:t>
            </a:r>
          </a:p>
          <a:p>
            <a:pPr marL="0" indent="0">
              <a:buNone/>
            </a:pPr>
            <a:endParaRPr lang="en-US" b="1" dirty="0"/>
          </a:p>
          <a:p>
            <a:r>
              <a:rPr lang="en-US" b="1" dirty="0"/>
              <a:t>In the backward pass, you come back from loss to W’ chaining derivatives along the way</a:t>
            </a:r>
          </a:p>
          <a:p>
            <a:pPr marL="0" indent="0">
              <a:buNone/>
            </a:pPr>
            <a:endParaRPr lang="en-US" b="1" dirty="0"/>
          </a:p>
          <a:p>
            <a:pPr>
              <a:buNone/>
            </a:pPr>
            <a:r>
              <a:rPr lang="en-US" b="1" dirty="0"/>
              <a:t>d(loss)/</a:t>
            </a:r>
            <a:r>
              <a:rPr lang="en-US" b="1" dirty="0" err="1"/>
              <a:t>dW</a:t>
            </a:r>
            <a:r>
              <a:rPr lang="en-US" b="1" dirty="0"/>
              <a:t>’ = </a:t>
            </a:r>
            <a:r>
              <a:rPr lang="en-US" b="1" dirty="0">
                <a:solidFill>
                  <a:srgbClr val="00B050"/>
                </a:solidFill>
              </a:rPr>
              <a:t>[</a:t>
            </a:r>
            <a:r>
              <a:rPr lang="en-US" b="1" dirty="0">
                <a:solidFill>
                  <a:srgbClr val="FF0000"/>
                </a:solidFill>
              </a:rPr>
              <a:t>{ d(loss)/d(log) * d(log)/</a:t>
            </a:r>
            <a:r>
              <a:rPr lang="en-US" b="1" dirty="0" err="1">
                <a:solidFill>
                  <a:srgbClr val="FF0000"/>
                </a:solidFill>
              </a:rPr>
              <a:t>dsoftmax</a:t>
            </a:r>
            <a:r>
              <a:rPr lang="en-US" b="1" dirty="0">
                <a:solidFill>
                  <a:srgbClr val="FF0000"/>
                </a:solidFill>
              </a:rPr>
              <a:t> } </a:t>
            </a:r>
            <a:r>
              <a:rPr lang="en-US" b="1" dirty="0">
                <a:solidFill>
                  <a:srgbClr val="00B050"/>
                </a:solidFill>
              </a:rPr>
              <a:t>*</a:t>
            </a:r>
          </a:p>
          <a:p>
            <a:pPr>
              <a:buNone/>
            </a:pPr>
            <a:endParaRPr lang="en-US" b="1" dirty="0"/>
          </a:p>
          <a:p>
            <a:pPr>
              <a:buNone/>
            </a:pPr>
            <a:r>
              <a:rPr lang="en-US" b="1" dirty="0"/>
              <a:t>					</a:t>
            </a:r>
            <a:r>
              <a:rPr lang="en-US" b="1" dirty="0" err="1">
                <a:solidFill>
                  <a:srgbClr val="00B050"/>
                </a:solidFill>
              </a:rPr>
              <a:t>dsoftmax</a:t>
            </a:r>
            <a:r>
              <a:rPr lang="en-US" b="1" dirty="0">
                <a:solidFill>
                  <a:srgbClr val="00B050"/>
                </a:solidFill>
              </a:rPr>
              <a:t>/dc ] </a:t>
            </a:r>
            <a:r>
              <a:rPr lang="en-US" b="1" dirty="0"/>
              <a:t>* dc/</a:t>
            </a:r>
            <a:r>
              <a:rPr lang="en-US" b="1" dirty="0" err="1"/>
              <a:t>dW</a:t>
            </a:r>
            <a:r>
              <a:rPr lang="en-US" b="1" dirty="0"/>
              <a:t>’</a:t>
            </a:r>
          </a:p>
          <a:p>
            <a:pPr marL="0" indent="0">
              <a:buNone/>
            </a:pPr>
            <a:endParaRPr lang="en-US" b="1" dirty="0"/>
          </a:p>
          <a:p>
            <a:endParaRPr lang="en-IN" dirty="0"/>
          </a:p>
        </p:txBody>
      </p:sp>
      <p:sp>
        <p:nvSpPr>
          <p:cNvPr id="5" name="Title 1"/>
          <p:cNvSpPr txBox="1">
            <a:spLocks/>
          </p:cNvSpPr>
          <p:nvPr/>
        </p:nvSpPr>
        <p:spPr>
          <a:xfrm>
            <a:off x="0" y="0"/>
            <a:ext cx="9144000" cy="917575"/>
          </a:xfrm>
          <a:prstGeom prst="rect">
            <a:avLst/>
          </a:prstGeom>
          <a:solidFill>
            <a:srgbClr val="FFFF00"/>
          </a:solidFill>
          <a:ln>
            <a:solidFill>
              <a:srgbClr val="002060"/>
            </a:solidFill>
          </a:ln>
        </p:spPr>
        <p:txBody>
          <a:bodyPr vert="horz" lIns="91440" tIns="45720" rIns="91440" bIns="45720" rtlCol="0" anchor="ctr">
            <a:normAutofit/>
          </a:bodyPr>
          <a:lstStyle/>
          <a:p>
            <a:pPr algn="ctr">
              <a:spcBef>
                <a:spcPct val="0"/>
              </a:spcBef>
              <a:defRPr/>
            </a:pPr>
            <a:r>
              <a:rPr lang="en-US" sz="4400" dirty="0"/>
              <a:t>Backpropagation</a:t>
            </a:r>
          </a:p>
        </p:txBody>
      </p:sp>
      <p:sp>
        <p:nvSpPr>
          <p:cNvPr id="2" name="Oval 1">
            <a:extLst>
              <a:ext uri="{FF2B5EF4-FFF2-40B4-BE49-F238E27FC236}">
                <a16:creationId xmlns:a16="http://schemas.microsoft.com/office/drawing/2014/main" xmlns="" id="{181FC2FA-3DA5-4A59-93AE-4EA6AD9297F0}"/>
              </a:ext>
            </a:extLst>
          </p:cNvPr>
          <p:cNvSpPr/>
          <p:nvPr/>
        </p:nvSpPr>
        <p:spPr>
          <a:xfrm>
            <a:off x="3810000" y="411480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endParaRPr lang="en-IN" dirty="0"/>
          </a:p>
        </p:txBody>
      </p:sp>
      <p:sp>
        <p:nvSpPr>
          <p:cNvPr id="6" name="Oval 5">
            <a:extLst>
              <a:ext uri="{FF2B5EF4-FFF2-40B4-BE49-F238E27FC236}">
                <a16:creationId xmlns:a16="http://schemas.microsoft.com/office/drawing/2014/main" xmlns="" id="{16851FC7-F7B1-43E6-9EF7-3A81B7FCBFD2}"/>
              </a:ext>
            </a:extLst>
          </p:cNvPr>
          <p:cNvSpPr/>
          <p:nvPr/>
        </p:nvSpPr>
        <p:spPr>
          <a:xfrm>
            <a:off x="4267200" y="518160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endParaRPr lang="en-IN" dirty="0"/>
          </a:p>
        </p:txBody>
      </p:sp>
      <p:sp>
        <p:nvSpPr>
          <p:cNvPr id="7" name="Oval 6">
            <a:extLst>
              <a:ext uri="{FF2B5EF4-FFF2-40B4-BE49-F238E27FC236}">
                <a16:creationId xmlns:a16="http://schemas.microsoft.com/office/drawing/2014/main" xmlns="" id="{F994134E-112A-4406-B069-C190A0BC6C33}"/>
              </a:ext>
            </a:extLst>
          </p:cNvPr>
          <p:cNvSpPr/>
          <p:nvPr/>
        </p:nvSpPr>
        <p:spPr>
          <a:xfrm>
            <a:off x="6629400" y="518160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endParaRPr lang="en-IN" dirty="0"/>
          </a:p>
        </p:txBody>
      </p:sp>
      <p:sp>
        <p:nvSpPr>
          <p:cNvPr id="8" name="TextBox 7">
            <a:extLst>
              <a:ext uri="{FF2B5EF4-FFF2-40B4-BE49-F238E27FC236}">
                <a16:creationId xmlns:a16="http://schemas.microsoft.com/office/drawing/2014/main" xmlns="" id="{D4D865C6-63AF-438F-AD1B-C53581B8BACA}"/>
              </a:ext>
            </a:extLst>
          </p:cNvPr>
          <p:cNvSpPr txBox="1"/>
          <p:nvPr/>
        </p:nvSpPr>
        <p:spPr>
          <a:xfrm>
            <a:off x="4267200" y="4114800"/>
            <a:ext cx="2778646" cy="461665"/>
          </a:xfrm>
          <a:prstGeom prst="rect">
            <a:avLst/>
          </a:prstGeom>
          <a:noFill/>
        </p:spPr>
        <p:txBody>
          <a:bodyPr wrap="none" rtlCol="0">
            <a:spAutoFit/>
          </a:bodyPr>
          <a:lstStyle/>
          <a:p>
            <a:r>
              <a:rPr lang="en-US" sz="2400" dirty="0"/>
              <a:t>= </a:t>
            </a:r>
            <a:r>
              <a:rPr lang="en-US" sz="2400" dirty="0" err="1"/>
              <a:t>dloss</a:t>
            </a:r>
            <a:r>
              <a:rPr lang="en-US" sz="2400" dirty="0"/>
              <a:t> / </a:t>
            </a:r>
            <a:r>
              <a:rPr lang="en-US" sz="2400" dirty="0" err="1"/>
              <a:t>dsoftmax</a:t>
            </a:r>
            <a:r>
              <a:rPr lang="en-US" sz="2400" dirty="0"/>
              <a:t>(c)</a:t>
            </a:r>
            <a:endParaRPr lang="en-IN" sz="2400" dirty="0"/>
          </a:p>
        </p:txBody>
      </p:sp>
      <p:sp>
        <p:nvSpPr>
          <p:cNvPr id="9" name="TextBox 8">
            <a:extLst>
              <a:ext uri="{FF2B5EF4-FFF2-40B4-BE49-F238E27FC236}">
                <a16:creationId xmlns:a16="http://schemas.microsoft.com/office/drawing/2014/main" xmlns="" id="{B643D3C0-DC13-4E7D-9F2A-BC582DEF6788}"/>
              </a:ext>
            </a:extLst>
          </p:cNvPr>
          <p:cNvSpPr txBox="1"/>
          <p:nvPr/>
        </p:nvSpPr>
        <p:spPr>
          <a:xfrm>
            <a:off x="4724400" y="5177135"/>
            <a:ext cx="1590500" cy="461665"/>
          </a:xfrm>
          <a:prstGeom prst="rect">
            <a:avLst/>
          </a:prstGeom>
          <a:noFill/>
        </p:spPr>
        <p:txBody>
          <a:bodyPr wrap="none" rtlCol="0">
            <a:spAutoFit/>
          </a:bodyPr>
          <a:lstStyle/>
          <a:p>
            <a:r>
              <a:rPr lang="en-US" sz="2400" dirty="0"/>
              <a:t>= </a:t>
            </a:r>
            <a:r>
              <a:rPr lang="en-US" sz="2400" dirty="0" err="1"/>
              <a:t>dloss</a:t>
            </a:r>
            <a:r>
              <a:rPr lang="en-US" sz="2400" dirty="0"/>
              <a:t> / dc</a:t>
            </a:r>
            <a:endParaRPr lang="en-IN" sz="2400" dirty="0"/>
          </a:p>
        </p:txBody>
      </p:sp>
      <p:sp>
        <p:nvSpPr>
          <p:cNvPr id="10" name="TextBox 9">
            <a:extLst>
              <a:ext uri="{FF2B5EF4-FFF2-40B4-BE49-F238E27FC236}">
                <a16:creationId xmlns:a16="http://schemas.microsoft.com/office/drawing/2014/main" xmlns="" id="{B3E51FEE-E2F7-41EE-B1CA-42774005F57D}"/>
              </a:ext>
            </a:extLst>
          </p:cNvPr>
          <p:cNvSpPr txBox="1"/>
          <p:nvPr/>
        </p:nvSpPr>
        <p:spPr>
          <a:xfrm>
            <a:off x="7086600" y="5181600"/>
            <a:ext cx="1675972" cy="461665"/>
          </a:xfrm>
          <a:prstGeom prst="rect">
            <a:avLst/>
          </a:prstGeom>
          <a:noFill/>
        </p:spPr>
        <p:txBody>
          <a:bodyPr wrap="none" rtlCol="0">
            <a:spAutoFit/>
          </a:bodyPr>
          <a:lstStyle/>
          <a:p>
            <a:r>
              <a:rPr lang="en-US" sz="2400" dirty="0"/>
              <a:t>= </a:t>
            </a:r>
            <a:r>
              <a:rPr lang="en-US" sz="2400" dirty="0" err="1"/>
              <a:t>dloss</a:t>
            </a:r>
            <a:r>
              <a:rPr lang="en-US" sz="2400" dirty="0"/>
              <a:t>/</a:t>
            </a:r>
            <a:r>
              <a:rPr lang="en-US" sz="2400" dirty="0" err="1"/>
              <a:t>dW</a:t>
            </a:r>
            <a:r>
              <a:rPr lang="en-US" sz="2400" dirty="0"/>
              <a:t>’</a:t>
            </a:r>
            <a:endParaRPr lang="en-IN" sz="2400" dirty="0"/>
          </a:p>
        </p:txBody>
      </p:sp>
    </p:spTree>
    <p:extLst>
      <p:ext uri="{BB962C8B-B14F-4D97-AF65-F5344CB8AC3E}">
        <p14:creationId xmlns:p14="http://schemas.microsoft.com/office/powerpoint/2010/main" xmlns="" val="1244067174"/>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Oval 63">
            <a:extLst>
              <a:ext uri="{FF2B5EF4-FFF2-40B4-BE49-F238E27FC236}">
                <a16:creationId xmlns:a16="http://schemas.microsoft.com/office/drawing/2014/main" xmlns="" id="{09E1645B-9786-45F2-AB91-201E271AD3F9}"/>
              </a:ext>
            </a:extLst>
          </p:cNvPr>
          <p:cNvSpPr/>
          <p:nvPr/>
        </p:nvSpPr>
        <p:spPr>
          <a:xfrm>
            <a:off x="1524000" y="1752600"/>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65" name="Oval 64">
            <a:extLst>
              <a:ext uri="{FF2B5EF4-FFF2-40B4-BE49-F238E27FC236}">
                <a16:creationId xmlns:a16="http://schemas.microsoft.com/office/drawing/2014/main" xmlns="" id="{8EFC641E-C626-4FEC-91C9-F0C0629EDDAD}"/>
              </a:ext>
            </a:extLst>
          </p:cNvPr>
          <p:cNvSpPr/>
          <p:nvPr/>
        </p:nvSpPr>
        <p:spPr>
          <a:xfrm>
            <a:off x="381000" y="1731820"/>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62" name="Oval 61"/>
          <p:cNvSpPr/>
          <p:nvPr/>
        </p:nvSpPr>
        <p:spPr>
          <a:xfrm>
            <a:off x="1496290" y="2879558"/>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61" name="Oval 60"/>
          <p:cNvSpPr/>
          <p:nvPr/>
        </p:nvSpPr>
        <p:spPr>
          <a:xfrm>
            <a:off x="353290" y="2858778"/>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3412946" y="1219200"/>
            <a:ext cx="5426254" cy="5410200"/>
          </a:xfrm>
        </p:spPr>
        <p:txBody>
          <a:bodyPr>
            <a:normAutofit/>
          </a:bodyPr>
          <a:lstStyle/>
          <a:p>
            <a:pPr>
              <a:buNone/>
            </a:pPr>
            <a:r>
              <a:rPr lang="en-US" b="1" dirty="0"/>
              <a:t>loss = -1 * </a:t>
            </a:r>
            <a:r>
              <a:rPr lang="en-US" b="1" dirty="0">
                <a:solidFill>
                  <a:srgbClr val="00B050"/>
                </a:solidFill>
              </a:rPr>
              <a:t>log(</a:t>
            </a:r>
            <a:r>
              <a:rPr lang="en-US" b="1" dirty="0" err="1">
                <a:solidFill>
                  <a:srgbClr val="00B050"/>
                </a:solidFill>
              </a:rPr>
              <a:t>softmax</a:t>
            </a:r>
            <a:r>
              <a:rPr lang="en-US" b="1" dirty="0">
                <a:solidFill>
                  <a:srgbClr val="00B050"/>
                </a:solidFill>
              </a:rPr>
              <a:t>(c))</a:t>
            </a:r>
          </a:p>
          <a:p>
            <a:pPr>
              <a:buNone/>
            </a:pPr>
            <a:endParaRPr lang="en-US" b="1" dirty="0"/>
          </a:p>
          <a:p>
            <a:pPr>
              <a:buNone/>
            </a:pPr>
            <a:r>
              <a:rPr lang="en-US" b="1" dirty="0"/>
              <a:t>So,</a:t>
            </a:r>
          </a:p>
          <a:p>
            <a:pPr>
              <a:buNone/>
            </a:pPr>
            <a:r>
              <a:rPr lang="en-US" b="1" dirty="0"/>
              <a:t>	d(loss) / d(</a:t>
            </a:r>
            <a:r>
              <a:rPr lang="en-US" b="1" dirty="0">
                <a:solidFill>
                  <a:srgbClr val="00B050"/>
                </a:solidFill>
              </a:rPr>
              <a:t>log(</a:t>
            </a:r>
            <a:r>
              <a:rPr lang="en-US" b="1" dirty="0" err="1">
                <a:solidFill>
                  <a:srgbClr val="00B050"/>
                </a:solidFill>
              </a:rPr>
              <a:t>softmax</a:t>
            </a:r>
            <a:r>
              <a:rPr lang="en-US" b="1" dirty="0">
                <a:solidFill>
                  <a:srgbClr val="00B050"/>
                </a:solidFill>
              </a:rPr>
              <a:t>(c))</a:t>
            </a:r>
            <a:r>
              <a:rPr lang="en-US" b="1" dirty="0"/>
              <a:t>)</a:t>
            </a:r>
          </a:p>
          <a:p>
            <a:pPr>
              <a:buNone/>
            </a:pPr>
            <a:endParaRPr lang="en-US" b="1" dirty="0"/>
          </a:p>
          <a:p>
            <a:pPr>
              <a:buNone/>
            </a:pPr>
            <a:r>
              <a:rPr lang="en-US" b="1" i="1" dirty="0"/>
              <a:t>Using d(-1 * </a:t>
            </a:r>
            <a:r>
              <a:rPr lang="en-US" b="1" i="1" dirty="0">
                <a:solidFill>
                  <a:srgbClr val="00B050"/>
                </a:solidFill>
              </a:rPr>
              <a:t>x</a:t>
            </a:r>
            <a:r>
              <a:rPr lang="en-US" b="1" i="1" dirty="0"/>
              <a:t>)/d</a:t>
            </a:r>
            <a:r>
              <a:rPr lang="en-US" b="1" i="1" dirty="0">
                <a:solidFill>
                  <a:srgbClr val="00B050"/>
                </a:solidFill>
              </a:rPr>
              <a:t>x </a:t>
            </a:r>
            <a:r>
              <a:rPr lang="en-US" b="1" i="1" dirty="0"/>
              <a:t>=</a:t>
            </a:r>
            <a:r>
              <a:rPr lang="en-US" b="1" i="1" dirty="0">
                <a:solidFill>
                  <a:srgbClr val="FF0000"/>
                </a:solidFill>
              </a:rPr>
              <a:t> -1</a:t>
            </a:r>
          </a:p>
          <a:p>
            <a:pPr>
              <a:buNone/>
            </a:pPr>
            <a:endParaRPr lang="en-US" b="1" dirty="0"/>
          </a:p>
          <a:p>
            <a:pPr>
              <a:buNone/>
            </a:pPr>
            <a:r>
              <a:rPr lang="en-US" b="1" dirty="0"/>
              <a:t>d(loss) / d(</a:t>
            </a:r>
            <a:r>
              <a:rPr lang="en-US" b="1" dirty="0">
                <a:solidFill>
                  <a:srgbClr val="00B050"/>
                </a:solidFill>
              </a:rPr>
              <a:t>log(</a:t>
            </a:r>
            <a:r>
              <a:rPr lang="en-US" b="1" dirty="0" err="1">
                <a:solidFill>
                  <a:srgbClr val="00B050"/>
                </a:solidFill>
              </a:rPr>
              <a:t>softmax</a:t>
            </a:r>
            <a:r>
              <a:rPr lang="en-US" b="1" dirty="0">
                <a:solidFill>
                  <a:srgbClr val="00B050"/>
                </a:solidFill>
              </a:rPr>
              <a:t>(c))</a:t>
            </a:r>
            <a:r>
              <a:rPr lang="en-US" b="1" dirty="0"/>
              <a:t>) = </a:t>
            </a:r>
            <a:r>
              <a:rPr lang="en-US" b="1" dirty="0">
                <a:solidFill>
                  <a:srgbClr val="FF0000"/>
                </a:solidFill>
              </a:rPr>
              <a:t>-1</a:t>
            </a:r>
          </a:p>
        </p:txBody>
      </p:sp>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lvl="0" algn="ctr">
              <a:spcBef>
                <a:spcPct val="0"/>
              </a:spcBef>
              <a:defRPr/>
            </a:pPr>
            <a:r>
              <a:rPr lang="en-US" sz="4400" dirty="0">
                <a:solidFill>
                  <a:schemeClr val="bg1"/>
                </a:solidFill>
              </a:rPr>
              <a:t>d(loss)/d(log)</a:t>
            </a:r>
          </a:p>
        </p:txBody>
      </p:sp>
      <p:sp>
        <p:nvSpPr>
          <p:cNvPr id="17" name="Oval 16"/>
          <p:cNvSpPr/>
          <p:nvPr/>
        </p:nvSpPr>
        <p:spPr>
          <a:xfrm>
            <a:off x="457200" y="1828800"/>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1</a:t>
            </a:r>
            <a:endParaRPr lang="en-US" baseline="-25000" dirty="0"/>
          </a:p>
        </p:txBody>
      </p:sp>
      <p:sp>
        <p:nvSpPr>
          <p:cNvPr id="18" name="Oval 17"/>
          <p:cNvSpPr/>
          <p:nvPr/>
        </p:nvSpPr>
        <p:spPr>
          <a:xfrm>
            <a:off x="457200" y="2971800"/>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1</a:t>
            </a:r>
          </a:p>
        </p:txBody>
      </p:sp>
      <p:cxnSp>
        <p:nvCxnSpPr>
          <p:cNvPr id="20" name="Straight Connector 19"/>
          <p:cNvCxnSpPr/>
          <p:nvPr/>
        </p:nvCxnSpPr>
        <p:spPr>
          <a:xfrm>
            <a:off x="665020" y="2221468"/>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21" name="TextBox 20"/>
          <p:cNvSpPr txBox="1"/>
          <p:nvPr/>
        </p:nvSpPr>
        <p:spPr>
          <a:xfrm>
            <a:off x="152400" y="2450068"/>
            <a:ext cx="612540" cy="369332"/>
          </a:xfrm>
          <a:prstGeom prst="rect">
            <a:avLst/>
          </a:prstGeom>
          <a:noFill/>
        </p:spPr>
        <p:txBody>
          <a:bodyPr wrap="none" rtlCol="0">
            <a:spAutoFit/>
          </a:bodyPr>
          <a:lstStyle/>
          <a:p>
            <a:r>
              <a:rPr lang="en-US" b="1" dirty="0"/>
              <a:t>W’</a:t>
            </a:r>
            <a:r>
              <a:rPr lang="en-US" b="1" baseline="-25000" dirty="0"/>
              <a:t>11</a:t>
            </a:r>
          </a:p>
        </p:txBody>
      </p:sp>
      <p:sp>
        <p:nvSpPr>
          <p:cNvPr id="22" name="Oval 21"/>
          <p:cNvSpPr/>
          <p:nvPr/>
        </p:nvSpPr>
        <p:spPr>
          <a:xfrm>
            <a:off x="1600200" y="1840468"/>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2</a:t>
            </a:r>
          </a:p>
        </p:txBody>
      </p:sp>
      <p:sp>
        <p:nvSpPr>
          <p:cNvPr id="23" name="Oval 22"/>
          <p:cNvSpPr/>
          <p:nvPr/>
        </p:nvSpPr>
        <p:spPr>
          <a:xfrm>
            <a:off x="1600200" y="2983468"/>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2</a:t>
            </a:r>
          </a:p>
        </p:txBody>
      </p:sp>
      <p:cxnSp>
        <p:nvCxnSpPr>
          <p:cNvPr id="27" name="Straight Connector 26"/>
          <p:cNvCxnSpPr/>
          <p:nvPr/>
        </p:nvCxnSpPr>
        <p:spPr>
          <a:xfrm>
            <a:off x="1808020" y="2221468"/>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29" name="Oval 28"/>
          <p:cNvSpPr/>
          <p:nvPr/>
        </p:nvSpPr>
        <p:spPr>
          <a:xfrm>
            <a:off x="2743200" y="3059668"/>
            <a:ext cx="381000" cy="3810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3</a:t>
            </a:r>
          </a:p>
        </p:txBody>
      </p:sp>
      <p:cxnSp>
        <p:nvCxnSpPr>
          <p:cNvPr id="31" name="Straight Connector 30"/>
          <p:cNvCxnSpPr/>
          <p:nvPr/>
        </p:nvCxnSpPr>
        <p:spPr>
          <a:xfrm>
            <a:off x="1905000" y="2221468"/>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32" name="Straight Connector 31"/>
          <p:cNvCxnSpPr/>
          <p:nvPr/>
        </p:nvCxnSpPr>
        <p:spPr>
          <a:xfrm>
            <a:off x="762000" y="2221468"/>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34" name="Straight Connector 33"/>
          <p:cNvCxnSpPr/>
          <p:nvPr/>
        </p:nvCxnSpPr>
        <p:spPr>
          <a:xfrm flipH="1">
            <a:off x="741596" y="2165672"/>
            <a:ext cx="934804" cy="817796"/>
          </a:xfrm>
          <a:prstGeom prst="line">
            <a:avLst/>
          </a:prstGeom>
        </p:spPr>
        <p:style>
          <a:lnRef idx="2">
            <a:schemeClr val="accent3"/>
          </a:lnRef>
          <a:fillRef idx="0">
            <a:schemeClr val="accent3"/>
          </a:fillRef>
          <a:effectRef idx="1">
            <a:schemeClr val="accent3"/>
          </a:effectRef>
          <a:fontRef idx="minor">
            <a:schemeClr val="tx1"/>
          </a:fontRef>
        </p:style>
      </p:cxnSp>
      <p:sp>
        <p:nvSpPr>
          <p:cNvPr id="37" name="TextBox 36"/>
          <p:cNvSpPr txBox="1"/>
          <p:nvPr/>
        </p:nvSpPr>
        <p:spPr>
          <a:xfrm>
            <a:off x="609600" y="2678668"/>
            <a:ext cx="612540" cy="369332"/>
          </a:xfrm>
          <a:prstGeom prst="rect">
            <a:avLst/>
          </a:prstGeom>
          <a:noFill/>
        </p:spPr>
        <p:txBody>
          <a:bodyPr wrap="none" rtlCol="0">
            <a:spAutoFit/>
          </a:bodyPr>
          <a:lstStyle/>
          <a:p>
            <a:r>
              <a:rPr lang="en-US" b="1" dirty="0"/>
              <a:t>W’</a:t>
            </a:r>
            <a:r>
              <a:rPr lang="en-US" b="1" baseline="-25000" dirty="0"/>
              <a:t>21</a:t>
            </a:r>
          </a:p>
        </p:txBody>
      </p:sp>
      <p:sp>
        <p:nvSpPr>
          <p:cNvPr id="38" name="TextBox 37"/>
          <p:cNvSpPr txBox="1"/>
          <p:nvPr/>
        </p:nvSpPr>
        <p:spPr>
          <a:xfrm>
            <a:off x="1143000" y="2842736"/>
            <a:ext cx="612540" cy="369332"/>
          </a:xfrm>
          <a:prstGeom prst="rect">
            <a:avLst/>
          </a:prstGeom>
          <a:noFill/>
        </p:spPr>
        <p:txBody>
          <a:bodyPr wrap="none" rtlCol="0">
            <a:spAutoFit/>
          </a:bodyPr>
          <a:lstStyle/>
          <a:p>
            <a:r>
              <a:rPr lang="en-US" b="1" dirty="0"/>
              <a:t>W’</a:t>
            </a:r>
            <a:r>
              <a:rPr lang="en-US" b="1" baseline="-25000" dirty="0"/>
              <a:t>12</a:t>
            </a:r>
          </a:p>
        </p:txBody>
      </p:sp>
      <p:sp>
        <p:nvSpPr>
          <p:cNvPr id="39" name="TextBox 38"/>
          <p:cNvSpPr txBox="1"/>
          <p:nvPr/>
        </p:nvSpPr>
        <p:spPr>
          <a:xfrm>
            <a:off x="1581846" y="2602468"/>
            <a:ext cx="612540" cy="369332"/>
          </a:xfrm>
          <a:prstGeom prst="rect">
            <a:avLst/>
          </a:prstGeom>
          <a:noFill/>
        </p:spPr>
        <p:txBody>
          <a:bodyPr wrap="none" rtlCol="0">
            <a:spAutoFit/>
          </a:bodyPr>
          <a:lstStyle/>
          <a:p>
            <a:r>
              <a:rPr lang="en-US" b="1" dirty="0"/>
              <a:t>W’</a:t>
            </a:r>
            <a:r>
              <a:rPr lang="en-US" b="1" baseline="-25000" dirty="0"/>
              <a:t>22</a:t>
            </a:r>
          </a:p>
        </p:txBody>
      </p:sp>
      <p:cxnSp>
        <p:nvCxnSpPr>
          <p:cNvPr id="41" name="Straight Connector 40"/>
          <p:cNvCxnSpPr/>
          <p:nvPr/>
        </p:nvCxnSpPr>
        <p:spPr>
          <a:xfrm>
            <a:off x="802808" y="2145268"/>
            <a:ext cx="2016592" cy="873592"/>
          </a:xfrm>
          <a:prstGeom prst="line">
            <a:avLst/>
          </a:prstGeom>
        </p:spPr>
        <p:style>
          <a:lnRef idx="2">
            <a:schemeClr val="accent3"/>
          </a:lnRef>
          <a:fillRef idx="0">
            <a:schemeClr val="accent3"/>
          </a:fillRef>
          <a:effectRef idx="1">
            <a:schemeClr val="accent3"/>
          </a:effectRef>
          <a:fontRef idx="minor">
            <a:schemeClr val="tx1"/>
          </a:fontRef>
        </p:style>
      </p:cxnSp>
      <p:sp>
        <p:nvSpPr>
          <p:cNvPr id="42" name="TextBox 41"/>
          <p:cNvSpPr txBox="1"/>
          <p:nvPr/>
        </p:nvSpPr>
        <p:spPr>
          <a:xfrm>
            <a:off x="2362200" y="2983468"/>
            <a:ext cx="441146" cy="369332"/>
          </a:xfrm>
          <a:prstGeom prst="rect">
            <a:avLst/>
          </a:prstGeom>
          <a:noFill/>
        </p:spPr>
        <p:txBody>
          <a:bodyPr wrap="none" rtlCol="0">
            <a:spAutoFit/>
          </a:bodyPr>
          <a:lstStyle/>
          <a:p>
            <a:r>
              <a:rPr lang="en-US" b="1" dirty="0"/>
              <a:t>b'</a:t>
            </a:r>
            <a:r>
              <a:rPr lang="en-US" b="1" baseline="-25000" dirty="0"/>
              <a:t>1</a:t>
            </a:r>
          </a:p>
        </p:txBody>
      </p:sp>
      <p:sp>
        <p:nvSpPr>
          <p:cNvPr id="43" name="TextBox 42"/>
          <p:cNvSpPr txBox="1"/>
          <p:nvPr/>
        </p:nvSpPr>
        <p:spPr>
          <a:xfrm>
            <a:off x="2590800" y="2526268"/>
            <a:ext cx="441146" cy="369332"/>
          </a:xfrm>
          <a:prstGeom prst="rect">
            <a:avLst/>
          </a:prstGeom>
          <a:noFill/>
        </p:spPr>
        <p:txBody>
          <a:bodyPr wrap="none" rtlCol="0">
            <a:spAutoFit/>
          </a:bodyPr>
          <a:lstStyle/>
          <a:p>
            <a:r>
              <a:rPr lang="en-US" b="1" dirty="0"/>
              <a:t>b'</a:t>
            </a:r>
            <a:r>
              <a:rPr lang="en-US" b="1" baseline="-25000" dirty="0"/>
              <a:t>2</a:t>
            </a:r>
          </a:p>
        </p:txBody>
      </p:sp>
      <p:sp>
        <p:nvSpPr>
          <p:cNvPr id="46" name="Oval 45"/>
          <p:cNvSpPr/>
          <p:nvPr/>
        </p:nvSpPr>
        <p:spPr>
          <a:xfrm>
            <a:off x="457200" y="4114800"/>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1</a:t>
            </a:r>
          </a:p>
        </p:txBody>
      </p:sp>
      <p:cxnSp>
        <p:nvCxnSpPr>
          <p:cNvPr id="47" name="Straight Connector 46"/>
          <p:cNvCxnSpPr/>
          <p:nvPr/>
        </p:nvCxnSpPr>
        <p:spPr>
          <a:xfrm>
            <a:off x="665020" y="3364468"/>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48" name="TextBox 47"/>
          <p:cNvSpPr txBox="1"/>
          <p:nvPr/>
        </p:nvSpPr>
        <p:spPr>
          <a:xfrm>
            <a:off x="152400" y="3593068"/>
            <a:ext cx="551754" cy="369332"/>
          </a:xfrm>
          <a:prstGeom prst="rect">
            <a:avLst/>
          </a:prstGeom>
          <a:noFill/>
        </p:spPr>
        <p:txBody>
          <a:bodyPr wrap="none" rtlCol="0">
            <a:spAutoFit/>
          </a:bodyPr>
          <a:lstStyle/>
          <a:p>
            <a:r>
              <a:rPr lang="en-US" b="1" dirty="0"/>
              <a:t>W</a:t>
            </a:r>
            <a:r>
              <a:rPr lang="en-US" b="1" baseline="-25000" dirty="0"/>
              <a:t>11</a:t>
            </a:r>
          </a:p>
        </p:txBody>
      </p:sp>
      <p:sp>
        <p:nvSpPr>
          <p:cNvPr id="49" name="Oval 48"/>
          <p:cNvSpPr/>
          <p:nvPr/>
        </p:nvSpPr>
        <p:spPr>
          <a:xfrm>
            <a:off x="1600200" y="4126468"/>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2</a:t>
            </a:r>
          </a:p>
        </p:txBody>
      </p:sp>
      <p:cxnSp>
        <p:nvCxnSpPr>
          <p:cNvPr id="50" name="Straight Connector 49"/>
          <p:cNvCxnSpPr/>
          <p:nvPr/>
        </p:nvCxnSpPr>
        <p:spPr>
          <a:xfrm>
            <a:off x="1808020" y="3364468"/>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51" name="Oval 50"/>
          <p:cNvSpPr/>
          <p:nvPr/>
        </p:nvSpPr>
        <p:spPr>
          <a:xfrm>
            <a:off x="2743200" y="4202668"/>
            <a:ext cx="381000" cy="3810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3</a:t>
            </a:r>
          </a:p>
        </p:txBody>
      </p:sp>
      <p:cxnSp>
        <p:nvCxnSpPr>
          <p:cNvPr id="52" name="Straight Connector 51"/>
          <p:cNvCxnSpPr/>
          <p:nvPr/>
        </p:nvCxnSpPr>
        <p:spPr>
          <a:xfrm>
            <a:off x="1905000" y="3364468"/>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53" name="Straight Connector 52"/>
          <p:cNvCxnSpPr/>
          <p:nvPr/>
        </p:nvCxnSpPr>
        <p:spPr>
          <a:xfrm>
            <a:off x="762000" y="3364468"/>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54" name="Straight Connector 53"/>
          <p:cNvCxnSpPr/>
          <p:nvPr/>
        </p:nvCxnSpPr>
        <p:spPr>
          <a:xfrm flipH="1">
            <a:off x="741596" y="3308672"/>
            <a:ext cx="934804" cy="817796"/>
          </a:xfrm>
          <a:prstGeom prst="line">
            <a:avLst/>
          </a:prstGeom>
        </p:spPr>
        <p:style>
          <a:lnRef idx="2">
            <a:schemeClr val="accent3"/>
          </a:lnRef>
          <a:fillRef idx="0">
            <a:schemeClr val="accent3"/>
          </a:fillRef>
          <a:effectRef idx="1">
            <a:schemeClr val="accent3"/>
          </a:effectRef>
          <a:fontRef idx="minor">
            <a:schemeClr val="tx1"/>
          </a:fontRef>
        </p:style>
      </p:cxnSp>
      <p:sp>
        <p:nvSpPr>
          <p:cNvPr id="55" name="TextBox 54"/>
          <p:cNvSpPr txBox="1"/>
          <p:nvPr/>
        </p:nvSpPr>
        <p:spPr>
          <a:xfrm>
            <a:off x="609600" y="3821668"/>
            <a:ext cx="551754" cy="369332"/>
          </a:xfrm>
          <a:prstGeom prst="rect">
            <a:avLst/>
          </a:prstGeom>
          <a:noFill/>
        </p:spPr>
        <p:txBody>
          <a:bodyPr wrap="none" rtlCol="0">
            <a:spAutoFit/>
          </a:bodyPr>
          <a:lstStyle/>
          <a:p>
            <a:r>
              <a:rPr lang="en-US" b="1" dirty="0"/>
              <a:t>W</a:t>
            </a:r>
            <a:r>
              <a:rPr lang="en-US" b="1" baseline="-25000" dirty="0"/>
              <a:t>21</a:t>
            </a:r>
          </a:p>
        </p:txBody>
      </p:sp>
      <p:sp>
        <p:nvSpPr>
          <p:cNvPr id="56" name="TextBox 55"/>
          <p:cNvSpPr txBox="1"/>
          <p:nvPr/>
        </p:nvSpPr>
        <p:spPr>
          <a:xfrm>
            <a:off x="1143000" y="3985736"/>
            <a:ext cx="551754" cy="369332"/>
          </a:xfrm>
          <a:prstGeom prst="rect">
            <a:avLst/>
          </a:prstGeom>
          <a:noFill/>
        </p:spPr>
        <p:txBody>
          <a:bodyPr wrap="none" rtlCol="0">
            <a:spAutoFit/>
          </a:bodyPr>
          <a:lstStyle/>
          <a:p>
            <a:r>
              <a:rPr lang="en-US" b="1" dirty="0"/>
              <a:t>W</a:t>
            </a:r>
            <a:r>
              <a:rPr lang="en-US" b="1" baseline="-25000" dirty="0"/>
              <a:t>12</a:t>
            </a:r>
          </a:p>
        </p:txBody>
      </p:sp>
      <p:sp>
        <p:nvSpPr>
          <p:cNvPr id="57" name="TextBox 56"/>
          <p:cNvSpPr txBox="1"/>
          <p:nvPr/>
        </p:nvSpPr>
        <p:spPr>
          <a:xfrm>
            <a:off x="1581846" y="3745468"/>
            <a:ext cx="551754" cy="369332"/>
          </a:xfrm>
          <a:prstGeom prst="rect">
            <a:avLst/>
          </a:prstGeom>
          <a:noFill/>
        </p:spPr>
        <p:txBody>
          <a:bodyPr wrap="none" rtlCol="0">
            <a:spAutoFit/>
          </a:bodyPr>
          <a:lstStyle/>
          <a:p>
            <a:r>
              <a:rPr lang="en-US" b="1" dirty="0"/>
              <a:t>W</a:t>
            </a:r>
            <a:r>
              <a:rPr lang="en-US" b="1" baseline="-25000" dirty="0"/>
              <a:t>22</a:t>
            </a:r>
          </a:p>
        </p:txBody>
      </p:sp>
      <p:cxnSp>
        <p:nvCxnSpPr>
          <p:cNvPr id="58" name="Straight Connector 57"/>
          <p:cNvCxnSpPr/>
          <p:nvPr/>
        </p:nvCxnSpPr>
        <p:spPr>
          <a:xfrm>
            <a:off x="802808" y="3288268"/>
            <a:ext cx="2016592" cy="873592"/>
          </a:xfrm>
          <a:prstGeom prst="line">
            <a:avLst/>
          </a:prstGeom>
        </p:spPr>
        <p:style>
          <a:lnRef idx="2">
            <a:schemeClr val="accent3"/>
          </a:lnRef>
          <a:fillRef idx="0">
            <a:schemeClr val="accent3"/>
          </a:fillRef>
          <a:effectRef idx="1">
            <a:schemeClr val="accent3"/>
          </a:effectRef>
          <a:fontRef idx="minor">
            <a:schemeClr val="tx1"/>
          </a:fontRef>
        </p:style>
      </p:cxnSp>
      <p:sp>
        <p:nvSpPr>
          <p:cNvPr id="59" name="TextBox 58"/>
          <p:cNvSpPr txBox="1"/>
          <p:nvPr/>
        </p:nvSpPr>
        <p:spPr>
          <a:xfrm>
            <a:off x="2362200" y="4126468"/>
            <a:ext cx="386644" cy="369332"/>
          </a:xfrm>
          <a:prstGeom prst="rect">
            <a:avLst/>
          </a:prstGeom>
          <a:noFill/>
        </p:spPr>
        <p:txBody>
          <a:bodyPr wrap="none" rtlCol="0">
            <a:spAutoFit/>
          </a:bodyPr>
          <a:lstStyle/>
          <a:p>
            <a:r>
              <a:rPr lang="en-US" b="1" dirty="0"/>
              <a:t>b</a:t>
            </a:r>
            <a:r>
              <a:rPr lang="en-US" b="1" baseline="-25000" dirty="0"/>
              <a:t>1</a:t>
            </a:r>
          </a:p>
        </p:txBody>
      </p:sp>
      <p:sp>
        <p:nvSpPr>
          <p:cNvPr id="60" name="TextBox 59"/>
          <p:cNvSpPr txBox="1"/>
          <p:nvPr/>
        </p:nvSpPr>
        <p:spPr>
          <a:xfrm>
            <a:off x="2590800" y="3669268"/>
            <a:ext cx="386644" cy="369332"/>
          </a:xfrm>
          <a:prstGeom prst="rect">
            <a:avLst/>
          </a:prstGeom>
          <a:noFill/>
        </p:spPr>
        <p:txBody>
          <a:bodyPr wrap="none" rtlCol="0">
            <a:spAutoFit/>
          </a:bodyPr>
          <a:lstStyle/>
          <a:p>
            <a:r>
              <a:rPr lang="en-US" b="1" dirty="0"/>
              <a:t>b</a:t>
            </a:r>
            <a:r>
              <a:rPr lang="en-US" b="1" baseline="-25000" dirty="0"/>
              <a:t>2</a:t>
            </a:r>
          </a:p>
        </p:txBody>
      </p:sp>
      <p:sp>
        <p:nvSpPr>
          <p:cNvPr id="44" name="TextBox 43">
            <a:extLst>
              <a:ext uri="{FF2B5EF4-FFF2-40B4-BE49-F238E27FC236}">
                <a16:creationId xmlns:a16="http://schemas.microsoft.com/office/drawing/2014/main" xmlns="" id="{0E2EAA83-F5FB-42E7-B368-902890CEC41F}"/>
              </a:ext>
            </a:extLst>
          </p:cNvPr>
          <p:cNvSpPr txBox="1"/>
          <p:nvPr/>
        </p:nvSpPr>
        <p:spPr>
          <a:xfrm>
            <a:off x="40006" y="3031093"/>
            <a:ext cx="308098" cy="369332"/>
          </a:xfrm>
          <a:prstGeom prst="rect">
            <a:avLst/>
          </a:prstGeom>
          <a:noFill/>
        </p:spPr>
        <p:txBody>
          <a:bodyPr wrap="none" rtlCol="0">
            <a:spAutoFit/>
          </a:bodyPr>
          <a:lstStyle/>
          <a:p>
            <a:r>
              <a:rPr lang="en-US" b="1" dirty="0"/>
              <a:t>h</a:t>
            </a:r>
          </a:p>
        </p:txBody>
      </p:sp>
      <p:sp>
        <p:nvSpPr>
          <p:cNvPr id="45" name="TextBox 44">
            <a:extLst>
              <a:ext uri="{FF2B5EF4-FFF2-40B4-BE49-F238E27FC236}">
                <a16:creationId xmlns:a16="http://schemas.microsoft.com/office/drawing/2014/main" xmlns="" id="{7CAF2C7F-D2C6-4C90-96DC-BA5602098DBC}"/>
              </a:ext>
            </a:extLst>
          </p:cNvPr>
          <p:cNvSpPr txBox="1"/>
          <p:nvPr/>
        </p:nvSpPr>
        <p:spPr>
          <a:xfrm>
            <a:off x="155950" y="1799749"/>
            <a:ext cx="280846" cy="369332"/>
          </a:xfrm>
          <a:prstGeom prst="rect">
            <a:avLst/>
          </a:prstGeom>
          <a:noFill/>
        </p:spPr>
        <p:txBody>
          <a:bodyPr wrap="none" rtlCol="0">
            <a:spAutoFit/>
          </a:bodyPr>
          <a:lstStyle/>
          <a:p>
            <a:r>
              <a:rPr lang="en-US" b="1" dirty="0"/>
              <a:t>c</a:t>
            </a:r>
          </a:p>
        </p:txBody>
      </p:sp>
      <p:sp>
        <p:nvSpPr>
          <p:cNvPr id="63" name="TextBox 62">
            <a:extLst>
              <a:ext uri="{FF2B5EF4-FFF2-40B4-BE49-F238E27FC236}">
                <a16:creationId xmlns:a16="http://schemas.microsoft.com/office/drawing/2014/main" xmlns="" id="{F17B17A7-D67E-4484-BB47-03E0E066EB19}"/>
              </a:ext>
            </a:extLst>
          </p:cNvPr>
          <p:cNvSpPr txBox="1"/>
          <p:nvPr/>
        </p:nvSpPr>
        <p:spPr>
          <a:xfrm>
            <a:off x="116206" y="4197429"/>
            <a:ext cx="258404" cy="369332"/>
          </a:xfrm>
          <a:prstGeom prst="rect">
            <a:avLst/>
          </a:prstGeom>
          <a:noFill/>
        </p:spPr>
        <p:txBody>
          <a:bodyPr wrap="none" rtlCol="0">
            <a:spAutoFit/>
          </a:bodyPr>
          <a:lstStyle/>
          <a:p>
            <a:r>
              <a:rPr lang="en-US" b="1" dirty="0"/>
              <a:t>f</a:t>
            </a:r>
          </a:p>
        </p:txBody>
      </p:sp>
      <p:sp>
        <p:nvSpPr>
          <p:cNvPr id="2" name="TextBox 1">
            <a:extLst>
              <a:ext uri="{FF2B5EF4-FFF2-40B4-BE49-F238E27FC236}">
                <a16:creationId xmlns:a16="http://schemas.microsoft.com/office/drawing/2014/main" xmlns="" id="{C135415E-BEFE-496C-9E96-C76D5D18E63C}"/>
              </a:ext>
            </a:extLst>
          </p:cNvPr>
          <p:cNvSpPr txBox="1"/>
          <p:nvPr/>
        </p:nvSpPr>
        <p:spPr>
          <a:xfrm>
            <a:off x="914400" y="1169592"/>
            <a:ext cx="671979" cy="461665"/>
          </a:xfrm>
          <a:prstGeom prst="rect">
            <a:avLst/>
          </a:prstGeom>
          <a:noFill/>
        </p:spPr>
        <p:txBody>
          <a:bodyPr wrap="none" rtlCol="0">
            <a:spAutoFit/>
          </a:bodyPr>
          <a:lstStyle/>
          <a:p>
            <a:r>
              <a:rPr lang="en-US" sz="2400" b="1" dirty="0"/>
              <a:t>loss</a:t>
            </a:r>
            <a:endParaRPr lang="en-IN" sz="2400" dirty="0"/>
          </a:p>
        </p:txBody>
      </p:sp>
    </p:spTree>
    <p:extLst>
      <p:ext uri="{BB962C8B-B14F-4D97-AF65-F5344CB8AC3E}">
        <p14:creationId xmlns:p14="http://schemas.microsoft.com/office/powerpoint/2010/main" xmlns="" val="1490908055"/>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Oval 63">
            <a:extLst>
              <a:ext uri="{FF2B5EF4-FFF2-40B4-BE49-F238E27FC236}">
                <a16:creationId xmlns:a16="http://schemas.microsoft.com/office/drawing/2014/main" xmlns="" id="{09E1645B-9786-45F2-AB91-201E271AD3F9}"/>
              </a:ext>
            </a:extLst>
          </p:cNvPr>
          <p:cNvSpPr/>
          <p:nvPr/>
        </p:nvSpPr>
        <p:spPr>
          <a:xfrm>
            <a:off x="1524000" y="1752600"/>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65" name="Oval 64">
            <a:extLst>
              <a:ext uri="{FF2B5EF4-FFF2-40B4-BE49-F238E27FC236}">
                <a16:creationId xmlns:a16="http://schemas.microsoft.com/office/drawing/2014/main" xmlns="" id="{8EFC641E-C626-4FEC-91C9-F0C0629EDDAD}"/>
              </a:ext>
            </a:extLst>
          </p:cNvPr>
          <p:cNvSpPr/>
          <p:nvPr/>
        </p:nvSpPr>
        <p:spPr>
          <a:xfrm>
            <a:off x="381000" y="1731820"/>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62" name="Oval 61"/>
          <p:cNvSpPr/>
          <p:nvPr/>
        </p:nvSpPr>
        <p:spPr>
          <a:xfrm>
            <a:off x="1496290" y="2879558"/>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61" name="Oval 60"/>
          <p:cNvSpPr/>
          <p:nvPr/>
        </p:nvSpPr>
        <p:spPr>
          <a:xfrm>
            <a:off x="353290" y="2858778"/>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2827082" y="1219200"/>
            <a:ext cx="6012118" cy="5410200"/>
          </a:xfrm>
        </p:spPr>
        <p:txBody>
          <a:bodyPr>
            <a:normAutofit/>
          </a:bodyPr>
          <a:lstStyle/>
          <a:p>
            <a:pPr>
              <a:buNone/>
            </a:pPr>
            <a:r>
              <a:rPr lang="en-US" b="1" dirty="0"/>
              <a:t>	d(loss)/d(</a:t>
            </a:r>
            <a:r>
              <a:rPr lang="en-US" b="1" dirty="0" err="1">
                <a:solidFill>
                  <a:srgbClr val="FF0000"/>
                </a:solidFill>
              </a:rPr>
              <a:t>softmax</a:t>
            </a:r>
            <a:r>
              <a:rPr lang="en-US" b="1" dirty="0">
                <a:solidFill>
                  <a:srgbClr val="FF0000"/>
                </a:solidFill>
              </a:rPr>
              <a:t>(c)</a:t>
            </a:r>
            <a:r>
              <a:rPr lang="en-US" b="1" dirty="0"/>
              <a:t>)</a:t>
            </a:r>
          </a:p>
          <a:p>
            <a:pPr>
              <a:buNone/>
            </a:pPr>
            <a:endParaRPr lang="en-US" b="1" dirty="0"/>
          </a:p>
          <a:p>
            <a:pPr>
              <a:buNone/>
            </a:pPr>
            <a:r>
              <a:rPr lang="en-US" b="1" dirty="0"/>
              <a:t>	= d(loss)/d(</a:t>
            </a:r>
            <a:r>
              <a:rPr lang="en-US" b="1" dirty="0">
                <a:solidFill>
                  <a:srgbClr val="00B050"/>
                </a:solidFill>
              </a:rPr>
              <a:t>log(</a:t>
            </a:r>
            <a:r>
              <a:rPr lang="en-US" b="1" dirty="0" err="1">
                <a:solidFill>
                  <a:srgbClr val="FF0000"/>
                </a:solidFill>
              </a:rPr>
              <a:t>softmax</a:t>
            </a:r>
            <a:r>
              <a:rPr lang="en-US" b="1" dirty="0">
                <a:solidFill>
                  <a:srgbClr val="FF0000"/>
                </a:solidFill>
              </a:rPr>
              <a:t>(c)</a:t>
            </a:r>
            <a:r>
              <a:rPr lang="en-US" b="1" dirty="0">
                <a:solidFill>
                  <a:srgbClr val="00B050"/>
                </a:solidFill>
              </a:rPr>
              <a:t>)</a:t>
            </a:r>
            <a:r>
              <a:rPr lang="en-US" b="1" dirty="0"/>
              <a:t>) * d(</a:t>
            </a:r>
            <a:r>
              <a:rPr lang="en-US" b="1" dirty="0">
                <a:solidFill>
                  <a:srgbClr val="00B050"/>
                </a:solidFill>
              </a:rPr>
              <a:t>log(</a:t>
            </a:r>
            <a:r>
              <a:rPr lang="en-US" b="1" dirty="0" err="1">
                <a:solidFill>
                  <a:srgbClr val="FF0000"/>
                </a:solidFill>
              </a:rPr>
              <a:t>softmax</a:t>
            </a:r>
            <a:r>
              <a:rPr lang="en-US" b="1" dirty="0">
                <a:solidFill>
                  <a:srgbClr val="FF0000"/>
                </a:solidFill>
              </a:rPr>
              <a:t>(c)</a:t>
            </a:r>
            <a:r>
              <a:rPr lang="en-US" b="1" dirty="0">
                <a:solidFill>
                  <a:srgbClr val="00B050"/>
                </a:solidFill>
              </a:rPr>
              <a:t>)</a:t>
            </a:r>
            <a:r>
              <a:rPr lang="en-US" b="1" dirty="0"/>
              <a:t>)/d(</a:t>
            </a:r>
            <a:r>
              <a:rPr lang="en-US" b="1" dirty="0" err="1">
                <a:solidFill>
                  <a:srgbClr val="FF0000"/>
                </a:solidFill>
              </a:rPr>
              <a:t>softmax</a:t>
            </a:r>
            <a:r>
              <a:rPr lang="en-US" b="1" dirty="0">
                <a:solidFill>
                  <a:srgbClr val="FF0000"/>
                </a:solidFill>
              </a:rPr>
              <a:t>(c)</a:t>
            </a:r>
            <a:r>
              <a:rPr lang="en-US" b="1" dirty="0"/>
              <a:t>)</a:t>
            </a:r>
          </a:p>
          <a:p>
            <a:pPr>
              <a:buNone/>
            </a:pPr>
            <a:r>
              <a:rPr lang="en-US" b="1" dirty="0"/>
              <a:t>	… by the chain rule …</a:t>
            </a:r>
          </a:p>
          <a:p>
            <a:pPr>
              <a:buNone/>
            </a:pPr>
            <a:endParaRPr lang="en-US" b="1" i="1" dirty="0"/>
          </a:p>
          <a:p>
            <a:pPr>
              <a:buNone/>
            </a:pPr>
            <a:r>
              <a:rPr lang="en-US" b="1" i="1" dirty="0"/>
              <a:t>	but we already have </a:t>
            </a:r>
          </a:p>
          <a:p>
            <a:pPr>
              <a:buNone/>
            </a:pPr>
            <a:r>
              <a:rPr lang="en-US" b="1" i="1" dirty="0"/>
              <a:t>	d(loss)/d(</a:t>
            </a:r>
            <a:r>
              <a:rPr lang="en-US" b="1" i="1" dirty="0">
                <a:solidFill>
                  <a:srgbClr val="00B050"/>
                </a:solidFill>
              </a:rPr>
              <a:t>log(</a:t>
            </a:r>
            <a:r>
              <a:rPr lang="en-US" b="1" i="1" dirty="0" err="1">
                <a:solidFill>
                  <a:srgbClr val="FF0000"/>
                </a:solidFill>
              </a:rPr>
              <a:t>softmax</a:t>
            </a:r>
            <a:r>
              <a:rPr lang="en-US" b="1" i="1" dirty="0">
                <a:solidFill>
                  <a:srgbClr val="FF0000"/>
                </a:solidFill>
              </a:rPr>
              <a:t>(c)</a:t>
            </a:r>
            <a:r>
              <a:rPr lang="en-US" b="1" i="1" dirty="0">
                <a:solidFill>
                  <a:srgbClr val="00B050"/>
                </a:solidFill>
              </a:rPr>
              <a:t>)</a:t>
            </a:r>
            <a:r>
              <a:rPr lang="en-US" b="1" i="1" dirty="0"/>
              <a:t>) =</a:t>
            </a:r>
            <a:r>
              <a:rPr lang="en-US" b="1" i="1" dirty="0">
                <a:solidFill>
                  <a:srgbClr val="FF0000"/>
                </a:solidFill>
              </a:rPr>
              <a:t> -1</a:t>
            </a:r>
          </a:p>
        </p:txBody>
      </p:sp>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lvl="0" algn="ctr">
              <a:spcBef>
                <a:spcPct val="0"/>
              </a:spcBef>
              <a:defRPr/>
            </a:pPr>
            <a:r>
              <a:rPr lang="en-US" sz="4400" dirty="0">
                <a:solidFill>
                  <a:schemeClr val="bg1"/>
                </a:solidFill>
              </a:rPr>
              <a:t>d(loss)/d(</a:t>
            </a:r>
            <a:r>
              <a:rPr lang="en-US" sz="4400" dirty="0" err="1">
                <a:solidFill>
                  <a:schemeClr val="bg1"/>
                </a:solidFill>
              </a:rPr>
              <a:t>softmax</a:t>
            </a:r>
            <a:r>
              <a:rPr lang="en-US" sz="4400" dirty="0">
                <a:solidFill>
                  <a:schemeClr val="bg1"/>
                </a:solidFill>
              </a:rPr>
              <a:t>)</a:t>
            </a:r>
          </a:p>
        </p:txBody>
      </p:sp>
      <p:sp>
        <p:nvSpPr>
          <p:cNvPr id="17" name="Oval 16"/>
          <p:cNvSpPr/>
          <p:nvPr/>
        </p:nvSpPr>
        <p:spPr>
          <a:xfrm>
            <a:off x="457200" y="1828800"/>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1</a:t>
            </a:r>
            <a:endParaRPr lang="en-US" baseline="-25000" dirty="0"/>
          </a:p>
        </p:txBody>
      </p:sp>
      <p:sp>
        <p:nvSpPr>
          <p:cNvPr id="18" name="Oval 17"/>
          <p:cNvSpPr/>
          <p:nvPr/>
        </p:nvSpPr>
        <p:spPr>
          <a:xfrm>
            <a:off x="457200" y="2971800"/>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1</a:t>
            </a:r>
          </a:p>
        </p:txBody>
      </p:sp>
      <p:cxnSp>
        <p:nvCxnSpPr>
          <p:cNvPr id="20" name="Straight Connector 19"/>
          <p:cNvCxnSpPr/>
          <p:nvPr/>
        </p:nvCxnSpPr>
        <p:spPr>
          <a:xfrm>
            <a:off x="665020" y="2221468"/>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21" name="TextBox 20"/>
          <p:cNvSpPr txBox="1"/>
          <p:nvPr/>
        </p:nvSpPr>
        <p:spPr>
          <a:xfrm>
            <a:off x="152400" y="2450068"/>
            <a:ext cx="612540" cy="369332"/>
          </a:xfrm>
          <a:prstGeom prst="rect">
            <a:avLst/>
          </a:prstGeom>
          <a:noFill/>
        </p:spPr>
        <p:txBody>
          <a:bodyPr wrap="none" rtlCol="0">
            <a:spAutoFit/>
          </a:bodyPr>
          <a:lstStyle/>
          <a:p>
            <a:r>
              <a:rPr lang="en-US" b="1" dirty="0"/>
              <a:t>W’</a:t>
            </a:r>
            <a:r>
              <a:rPr lang="en-US" b="1" baseline="-25000" dirty="0"/>
              <a:t>11</a:t>
            </a:r>
          </a:p>
        </p:txBody>
      </p:sp>
      <p:sp>
        <p:nvSpPr>
          <p:cNvPr id="22" name="Oval 21"/>
          <p:cNvSpPr/>
          <p:nvPr/>
        </p:nvSpPr>
        <p:spPr>
          <a:xfrm>
            <a:off x="1600200" y="1840468"/>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2</a:t>
            </a:r>
          </a:p>
        </p:txBody>
      </p:sp>
      <p:sp>
        <p:nvSpPr>
          <p:cNvPr id="23" name="Oval 22"/>
          <p:cNvSpPr/>
          <p:nvPr/>
        </p:nvSpPr>
        <p:spPr>
          <a:xfrm>
            <a:off x="1600200" y="2983468"/>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2</a:t>
            </a:r>
          </a:p>
        </p:txBody>
      </p:sp>
      <p:cxnSp>
        <p:nvCxnSpPr>
          <p:cNvPr id="27" name="Straight Connector 26"/>
          <p:cNvCxnSpPr/>
          <p:nvPr/>
        </p:nvCxnSpPr>
        <p:spPr>
          <a:xfrm>
            <a:off x="1808020" y="2221468"/>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29" name="Oval 28"/>
          <p:cNvSpPr/>
          <p:nvPr/>
        </p:nvSpPr>
        <p:spPr>
          <a:xfrm>
            <a:off x="2743200" y="3059668"/>
            <a:ext cx="381000" cy="3810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3</a:t>
            </a:r>
          </a:p>
        </p:txBody>
      </p:sp>
      <p:cxnSp>
        <p:nvCxnSpPr>
          <p:cNvPr id="31" name="Straight Connector 30"/>
          <p:cNvCxnSpPr/>
          <p:nvPr/>
        </p:nvCxnSpPr>
        <p:spPr>
          <a:xfrm>
            <a:off x="1905000" y="2221468"/>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32" name="Straight Connector 31"/>
          <p:cNvCxnSpPr/>
          <p:nvPr/>
        </p:nvCxnSpPr>
        <p:spPr>
          <a:xfrm>
            <a:off x="762000" y="2221468"/>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34" name="Straight Connector 33"/>
          <p:cNvCxnSpPr/>
          <p:nvPr/>
        </p:nvCxnSpPr>
        <p:spPr>
          <a:xfrm flipH="1">
            <a:off x="741596" y="2165672"/>
            <a:ext cx="934804" cy="817796"/>
          </a:xfrm>
          <a:prstGeom prst="line">
            <a:avLst/>
          </a:prstGeom>
        </p:spPr>
        <p:style>
          <a:lnRef idx="2">
            <a:schemeClr val="accent3"/>
          </a:lnRef>
          <a:fillRef idx="0">
            <a:schemeClr val="accent3"/>
          </a:fillRef>
          <a:effectRef idx="1">
            <a:schemeClr val="accent3"/>
          </a:effectRef>
          <a:fontRef idx="minor">
            <a:schemeClr val="tx1"/>
          </a:fontRef>
        </p:style>
      </p:cxnSp>
      <p:sp>
        <p:nvSpPr>
          <p:cNvPr id="37" name="TextBox 36"/>
          <p:cNvSpPr txBox="1"/>
          <p:nvPr/>
        </p:nvSpPr>
        <p:spPr>
          <a:xfrm>
            <a:off x="609600" y="2678668"/>
            <a:ext cx="612540" cy="369332"/>
          </a:xfrm>
          <a:prstGeom prst="rect">
            <a:avLst/>
          </a:prstGeom>
          <a:noFill/>
        </p:spPr>
        <p:txBody>
          <a:bodyPr wrap="none" rtlCol="0">
            <a:spAutoFit/>
          </a:bodyPr>
          <a:lstStyle/>
          <a:p>
            <a:r>
              <a:rPr lang="en-US" b="1" dirty="0"/>
              <a:t>W’</a:t>
            </a:r>
            <a:r>
              <a:rPr lang="en-US" b="1" baseline="-25000" dirty="0"/>
              <a:t>21</a:t>
            </a:r>
          </a:p>
        </p:txBody>
      </p:sp>
      <p:sp>
        <p:nvSpPr>
          <p:cNvPr id="38" name="TextBox 37"/>
          <p:cNvSpPr txBox="1"/>
          <p:nvPr/>
        </p:nvSpPr>
        <p:spPr>
          <a:xfrm>
            <a:off x="1143000" y="2842736"/>
            <a:ext cx="612540" cy="369332"/>
          </a:xfrm>
          <a:prstGeom prst="rect">
            <a:avLst/>
          </a:prstGeom>
          <a:noFill/>
        </p:spPr>
        <p:txBody>
          <a:bodyPr wrap="none" rtlCol="0">
            <a:spAutoFit/>
          </a:bodyPr>
          <a:lstStyle/>
          <a:p>
            <a:r>
              <a:rPr lang="en-US" b="1" dirty="0"/>
              <a:t>W’</a:t>
            </a:r>
            <a:r>
              <a:rPr lang="en-US" b="1" baseline="-25000" dirty="0"/>
              <a:t>12</a:t>
            </a:r>
          </a:p>
        </p:txBody>
      </p:sp>
      <p:sp>
        <p:nvSpPr>
          <p:cNvPr id="39" name="TextBox 38"/>
          <p:cNvSpPr txBox="1"/>
          <p:nvPr/>
        </p:nvSpPr>
        <p:spPr>
          <a:xfrm>
            <a:off x="1581846" y="2602468"/>
            <a:ext cx="612540" cy="369332"/>
          </a:xfrm>
          <a:prstGeom prst="rect">
            <a:avLst/>
          </a:prstGeom>
          <a:noFill/>
        </p:spPr>
        <p:txBody>
          <a:bodyPr wrap="none" rtlCol="0">
            <a:spAutoFit/>
          </a:bodyPr>
          <a:lstStyle/>
          <a:p>
            <a:r>
              <a:rPr lang="en-US" b="1" dirty="0"/>
              <a:t>W’</a:t>
            </a:r>
            <a:r>
              <a:rPr lang="en-US" b="1" baseline="-25000" dirty="0"/>
              <a:t>22</a:t>
            </a:r>
          </a:p>
        </p:txBody>
      </p:sp>
      <p:cxnSp>
        <p:nvCxnSpPr>
          <p:cNvPr id="41" name="Straight Connector 40"/>
          <p:cNvCxnSpPr/>
          <p:nvPr/>
        </p:nvCxnSpPr>
        <p:spPr>
          <a:xfrm>
            <a:off x="802808" y="2145268"/>
            <a:ext cx="2016592" cy="873592"/>
          </a:xfrm>
          <a:prstGeom prst="line">
            <a:avLst/>
          </a:prstGeom>
        </p:spPr>
        <p:style>
          <a:lnRef idx="2">
            <a:schemeClr val="accent3"/>
          </a:lnRef>
          <a:fillRef idx="0">
            <a:schemeClr val="accent3"/>
          </a:fillRef>
          <a:effectRef idx="1">
            <a:schemeClr val="accent3"/>
          </a:effectRef>
          <a:fontRef idx="minor">
            <a:schemeClr val="tx1"/>
          </a:fontRef>
        </p:style>
      </p:cxnSp>
      <p:sp>
        <p:nvSpPr>
          <p:cNvPr id="42" name="TextBox 41"/>
          <p:cNvSpPr txBox="1"/>
          <p:nvPr/>
        </p:nvSpPr>
        <p:spPr>
          <a:xfrm>
            <a:off x="2362200" y="2983468"/>
            <a:ext cx="441146" cy="369332"/>
          </a:xfrm>
          <a:prstGeom prst="rect">
            <a:avLst/>
          </a:prstGeom>
          <a:noFill/>
        </p:spPr>
        <p:txBody>
          <a:bodyPr wrap="none" rtlCol="0">
            <a:spAutoFit/>
          </a:bodyPr>
          <a:lstStyle/>
          <a:p>
            <a:r>
              <a:rPr lang="en-US" b="1" dirty="0"/>
              <a:t>b'</a:t>
            </a:r>
            <a:r>
              <a:rPr lang="en-US" b="1" baseline="-25000" dirty="0"/>
              <a:t>1</a:t>
            </a:r>
          </a:p>
        </p:txBody>
      </p:sp>
      <p:sp>
        <p:nvSpPr>
          <p:cNvPr id="43" name="TextBox 42"/>
          <p:cNvSpPr txBox="1"/>
          <p:nvPr/>
        </p:nvSpPr>
        <p:spPr>
          <a:xfrm>
            <a:off x="2590800" y="2526268"/>
            <a:ext cx="441146" cy="369332"/>
          </a:xfrm>
          <a:prstGeom prst="rect">
            <a:avLst/>
          </a:prstGeom>
          <a:noFill/>
        </p:spPr>
        <p:txBody>
          <a:bodyPr wrap="none" rtlCol="0">
            <a:spAutoFit/>
          </a:bodyPr>
          <a:lstStyle/>
          <a:p>
            <a:r>
              <a:rPr lang="en-US" b="1" dirty="0"/>
              <a:t>b'</a:t>
            </a:r>
            <a:r>
              <a:rPr lang="en-US" b="1" baseline="-25000" dirty="0"/>
              <a:t>2</a:t>
            </a:r>
          </a:p>
        </p:txBody>
      </p:sp>
      <p:sp>
        <p:nvSpPr>
          <p:cNvPr id="46" name="Oval 45"/>
          <p:cNvSpPr/>
          <p:nvPr/>
        </p:nvSpPr>
        <p:spPr>
          <a:xfrm>
            <a:off x="457200" y="4114800"/>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1</a:t>
            </a:r>
          </a:p>
        </p:txBody>
      </p:sp>
      <p:cxnSp>
        <p:nvCxnSpPr>
          <p:cNvPr id="47" name="Straight Connector 46"/>
          <p:cNvCxnSpPr/>
          <p:nvPr/>
        </p:nvCxnSpPr>
        <p:spPr>
          <a:xfrm>
            <a:off x="665020" y="3364468"/>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48" name="TextBox 47"/>
          <p:cNvSpPr txBox="1"/>
          <p:nvPr/>
        </p:nvSpPr>
        <p:spPr>
          <a:xfrm>
            <a:off x="152400" y="3593068"/>
            <a:ext cx="551754" cy="369332"/>
          </a:xfrm>
          <a:prstGeom prst="rect">
            <a:avLst/>
          </a:prstGeom>
          <a:noFill/>
        </p:spPr>
        <p:txBody>
          <a:bodyPr wrap="none" rtlCol="0">
            <a:spAutoFit/>
          </a:bodyPr>
          <a:lstStyle/>
          <a:p>
            <a:r>
              <a:rPr lang="en-US" b="1" dirty="0"/>
              <a:t>W</a:t>
            </a:r>
            <a:r>
              <a:rPr lang="en-US" b="1" baseline="-25000" dirty="0"/>
              <a:t>11</a:t>
            </a:r>
          </a:p>
        </p:txBody>
      </p:sp>
      <p:sp>
        <p:nvSpPr>
          <p:cNvPr id="49" name="Oval 48"/>
          <p:cNvSpPr/>
          <p:nvPr/>
        </p:nvSpPr>
        <p:spPr>
          <a:xfrm>
            <a:off x="1600200" y="4126468"/>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2</a:t>
            </a:r>
          </a:p>
        </p:txBody>
      </p:sp>
      <p:cxnSp>
        <p:nvCxnSpPr>
          <p:cNvPr id="50" name="Straight Connector 49"/>
          <p:cNvCxnSpPr/>
          <p:nvPr/>
        </p:nvCxnSpPr>
        <p:spPr>
          <a:xfrm>
            <a:off x="1808020" y="3364468"/>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51" name="Oval 50"/>
          <p:cNvSpPr/>
          <p:nvPr/>
        </p:nvSpPr>
        <p:spPr>
          <a:xfrm>
            <a:off x="2743200" y="4202668"/>
            <a:ext cx="381000" cy="3810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3</a:t>
            </a:r>
          </a:p>
        </p:txBody>
      </p:sp>
      <p:cxnSp>
        <p:nvCxnSpPr>
          <p:cNvPr id="52" name="Straight Connector 51"/>
          <p:cNvCxnSpPr/>
          <p:nvPr/>
        </p:nvCxnSpPr>
        <p:spPr>
          <a:xfrm>
            <a:off x="1905000" y="3364468"/>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53" name="Straight Connector 52"/>
          <p:cNvCxnSpPr/>
          <p:nvPr/>
        </p:nvCxnSpPr>
        <p:spPr>
          <a:xfrm>
            <a:off x="762000" y="3364468"/>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54" name="Straight Connector 53"/>
          <p:cNvCxnSpPr/>
          <p:nvPr/>
        </p:nvCxnSpPr>
        <p:spPr>
          <a:xfrm flipH="1">
            <a:off x="741596" y="3308672"/>
            <a:ext cx="934804" cy="817796"/>
          </a:xfrm>
          <a:prstGeom prst="line">
            <a:avLst/>
          </a:prstGeom>
        </p:spPr>
        <p:style>
          <a:lnRef idx="2">
            <a:schemeClr val="accent3"/>
          </a:lnRef>
          <a:fillRef idx="0">
            <a:schemeClr val="accent3"/>
          </a:fillRef>
          <a:effectRef idx="1">
            <a:schemeClr val="accent3"/>
          </a:effectRef>
          <a:fontRef idx="minor">
            <a:schemeClr val="tx1"/>
          </a:fontRef>
        </p:style>
      </p:cxnSp>
      <p:sp>
        <p:nvSpPr>
          <p:cNvPr id="55" name="TextBox 54"/>
          <p:cNvSpPr txBox="1"/>
          <p:nvPr/>
        </p:nvSpPr>
        <p:spPr>
          <a:xfrm>
            <a:off x="609600" y="3821668"/>
            <a:ext cx="551754" cy="369332"/>
          </a:xfrm>
          <a:prstGeom prst="rect">
            <a:avLst/>
          </a:prstGeom>
          <a:noFill/>
        </p:spPr>
        <p:txBody>
          <a:bodyPr wrap="none" rtlCol="0">
            <a:spAutoFit/>
          </a:bodyPr>
          <a:lstStyle/>
          <a:p>
            <a:r>
              <a:rPr lang="en-US" b="1" dirty="0"/>
              <a:t>W</a:t>
            </a:r>
            <a:r>
              <a:rPr lang="en-US" b="1" baseline="-25000" dirty="0"/>
              <a:t>21</a:t>
            </a:r>
          </a:p>
        </p:txBody>
      </p:sp>
      <p:sp>
        <p:nvSpPr>
          <p:cNvPr id="56" name="TextBox 55"/>
          <p:cNvSpPr txBox="1"/>
          <p:nvPr/>
        </p:nvSpPr>
        <p:spPr>
          <a:xfrm>
            <a:off x="1143000" y="3985736"/>
            <a:ext cx="551754" cy="369332"/>
          </a:xfrm>
          <a:prstGeom prst="rect">
            <a:avLst/>
          </a:prstGeom>
          <a:noFill/>
        </p:spPr>
        <p:txBody>
          <a:bodyPr wrap="none" rtlCol="0">
            <a:spAutoFit/>
          </a:bodyPr>
          <a:lstStyle/>
          <a:p>
            <a:r>
              <a:rPr lang="en-US" b="1" dirty="0"/>
              <a:t>W</a:t>
            </a:r>
            <a:r>
              <a:rPr lang="en-US" b="1" baseline="-25000" dirty="0"/>
              <a:t>12</a:t>
            </a:r>
          </a:p>
        </p:txBody>
      </p:sp>
      <p:sp>
        <p:nvSpPr>
          <p:cNvPr id="57" name="TextBox 56"/>
          <p:cNvSpPr txBox="1"/>
          <p:nvPr/>
        </p:nvSpPr>
        <p:spPr>
          <a:xfrm>
            <a:off x="1581846" y="3745468"/>
            <a:ext cx="551754" cy="369332"/>
          </a:xfrm>
          <a:prstGeom prst="rect">
            <a:avLst/>
          </a:prstGeom>
          <a:noFill/>
        </p:spPr>
        <p:txBody>
          <a:bodyPr wrap="none" rtlCol="0">
            <a:spAutoFit/>
          </a:bodyPr>
          <a:lstStyle/>
          <a:p>
            <a:r>
              <a:rPr lang="en-US" b="1" dirty="0"/>
              <a:t>W</a:t>
            </a:r>
            <a:r>
              <a:rPr lang="en-US" b="1" baseline="-25000" dirty="0"/>
              <a:t>22</a:t>
            </a:r>
          </a:p>
        </p:txBody>
      </p:sp>
      <p:cxnSp>
        <p:nvCxnSpPr>
          <p:cNvPr id="58" name="Straight Connector 57"/>
          <p:cNvCxnSpPr/>
          <p:nvPr/>
        </p:nvCxnSpPr>
        <p:spPr>
          <a:xfrm>
            <a:off x="802808" y="3288268"/>
            <a:ext cx="2016592" cy="873592"/>
          </a:xfrm>
          <a:prstGeom prst="line">
            <a:avLst/>
          </a:prstGeom>
        </p:spPr>
        <p:style>
          <a:lnRef idx="2">
            <a:schemeClr val="accent3"/>
          </a:lnRef>
          <a:fillRef idx="0">
            <a:schemeClr val="accent3"/>
          </a:fillRef>
          <a:effectRef idx="1">
            <a:schemeClr val="accent3"/>
          </a:effectRef>
          <a:fontRef idx="minor">
            <a:schemeClr val="tx1"/>
          </a:fontRef>
        </p:style>
      </p:cxnSp>
      <p:sp>
        <p:nvSpPr>
          <p:cNvPr id="59" name="TextBox 58"/>
          <p:cNvSpPr txBox="1"/>
          <p:nvPr/>
        </p:nvSpPr>
        <p:spPr>
          <a:xfrm>
            <a:off x="2362200" y="4126468"/>
            <a:ext cx="386644" cy="369332"/>
          </a:xfrm>
          <a:prstGeom prst="rect">
            <a:avLst/>
          </a:prstGeom>
          <a:noFill/>
        </p:spPr>
        <p:txBody>
          <a:bodyPr wrap="none" rtlCol="0">
            <a:spAutoFit/>
          </a:bodyPr>
          <a:lstStyle/>
          <a:p>
            <a:r>
              <a:rPr lang="en-US" b="1" dirty="0"/>
              <a:t>b</a:t>
            </a:r>
            <a:r>
              <a:rPr lang="en-US" b="1" baseline="-25000" dirty="0"/>
              <a:t>1</a:t>
            </a:r>
          </a:p>
        </p:txBody>
      </p:sp>
      <p:sp>
        <p:nvSpPr>
          <p:cNvPr id="60" name="TextBox 59"/>
          <p:cNvSpPr txBox="1"/>
          <p:nvPr/>
        </p:nvSpPr>
        <p:spPr>
          <a:xfrm>
            <a:off x="2590800" y="3669268"/>
            <a:ext cx="386644" cy="369332"/>
          </a:xfrm>
          <a:prstGeom prst="rect">
            <a:avLst/>
          </a:prstGeom>
          <a:noFill/>
        </p:spPr>
        <p:txBody>
          <a:bodyPr wrap="none" rtlCol="0">
            <a:spAutoFit/>
          </a:bodyPr>
          <a:lstStyle/>
          <a:p>
            <a:r>
              <a:rPr lang="en-US" b="1" dirty="0"/>
              <a:t>b</a:t>
            </a:r>
            <a:r>
              <a:rPr lang="en-US" b="1" baseline="-25000" dirty="0"/>
              <a:t>2</a:t>
            </a:r>
          </a:p>
        </p:txBody>
      </p:sp>
      <p:sp>
        <p:nvSpPr>
          <p:cNvPr id="44" name="TextBox 43">
            <a:extLst>
              <a:ext uri="{FF2B5EF4-FFF2-40B4-BE49-F238E27FC236}">
                <a16:creationId xmlns:a16="http://schemas.microsoft.com/office/drawing/2014/main" xmlns="" id="{0E2EAA83-F5FB-42E7-B368-902890CEC41F}"/>
              </a:ext>
            </a:extLst>
          </p:cNvPr>
          <p:cNvSpPr txBox="1"/>
          <p:nvPr/>
        </p:nvSpPr>
        <p:spPr>
          <a:xfrm>
            <a:off x="40006" y="3031093"/>
            <a:ext cx="308098" cy="369332"/>
          </a:xfrm>
          <a:prstGeom prst="rect">
            <a:avLst/>
          </a:prstGeom>
          <a:noFill/>
        </p:spPr>
        <p:txBody>
          <a:bodyPr wrap="none" rtlCol="0">
            <a:spAutoFit/>
          </a:bodyPr>
          <a:lstStyle/>
          <a:p>
            <a:r>
              <a:rPr lang="en-US" b="1" dirty="0"/>
              <a:t>h</a:t>
            </a:r>
          </a:p>
        </p:txBody>
      </p:sp>
      <p:sp>
        <p:nvSpPr>
          <p:cNvPr id="45" name="TextBox 44">
            <a:extLst>
              <a:ext uri="{FF2B5EF4-FFF2-40B4-BE49-F238E27FC236}">
                <a16:creationId xmlns:a16="http://schemas.microsoft.com/office/drawing/2014/main" xmlns="" id="{7CAF2C7F-D2C6-4C90-96DC-BA5602098DBC}"/>
              </a:ext>
            </a:extLst>
          </p:cNvPr>
          <p:cNvSpPr txBox="1"/>
          <p:nvPr/>
        </p:nvSpPr>
        <p:spPr>
          <a:xfrm>
            <a:off x="155950" y="1799749"/>
            <a:ext cx="280846" cy="369332"/>
          </a:xfrm>
          <a:prstGeom prst="rect">
            <a:avLst/>
          </a:prstGeom>
          <a:noFill/>
        </p:spPr>
        <p:txBody>
          <a:bodyPr wrap="none" rtlCol="0">
            <a:spAutoFit/>
          </a:bodyPr>
          <a:lstStyle/>
          <a:p>
            <a:r>
              <a:rPr lang="en-US" b="1" dirty="0"/>
              <a:t>c</a:t>
            </a:r>
          </a:p>
        </p:txBody>
      </p:sp>
      <p:sp>
        <p:nvSpPr>
          <p:cNvPr id="63" name="TextBox 62">
            <a:extLst>
              <a:ext uri="{FF2B5EF4-FFF2-40B4-BE49-F238E27FC236}">
                <a16:creationId xmlns:a16="http://schemas.microsoft.com/office/drawing/2014/main" xmlns="" id="{F17B17A7-D67E-4484-BB47-03E0E066EB19}"/>
              </a:ext>
            </a:extLst>
          </p:cNvPr>
          <p:cNvSpPr txBox="1"/>
          <p:nvPr/>
        </p:nvSpPr>
        <p:spPr>
          <a:xfrm>
            <a:off x="116206" y="4197429"/>
            <a:ext cx="258404" cy="369332"/>
          </a:xfrm>
          <a:prstGeom prst="rect">
            <a:avLst/>
          </a:prstGeom>
          <a:noFill/>
        </p:spPr>
        <p:txBody>
          <a:bodyPr wrap="none" rtlCol="0">
            <a:spAutoFit/>
          </a:bodyPr>
          <a:lstStyle/>
          <a:p>
            <a:r>
              <a:rPr lang="en-US" b="1" dirty="0"/>
              <a:t>f</a:t>
            </a:r>
          </a:p>
        </p:txBody>
      </p:sp>
      <p:sp>
        <p:nvSpPr>
          <p:cNvPr id="2" name="TextBox 1">
            <a:extLst>
              <a:ext uri="{FF2B5EF4-FFF2-40B4-BE49-F238E27FC236}">
                <a16:creationId xmlns:a16="http://schemas.microsoft.com/office/drawing/2014/main" xmlns="" id="{C135415E-BEFE-496C-9E96-C76D5D18E63C}"/>
              </a:ext>
            </a:extLst>
          </p:cNvPr>
          <p:cNvSpPr txBox="1"/>
          <p:nvPr/>
        </p:nvSpPr>
        <p:spPr>
          <a:xfrm>
            <a:off x="914400" y="1169592"/>
            <a:ext cx="671979" cy="461665"/>
          </a:xfrm>
          <a:prstGeom prst="rect">
            <a:avLst/>
          </a:prstGeom>
          <a:noFill/>
        </p:spPr>
        <p:txBody>
          <a:bodyPr wrap="none" rtlCol="0">
            <a:spAutoFit/>
          </a:bodyPr>
          <a:lstStyle/>
          <a:p>
            <a:r>
              <a:rPr lang="en-US" sz="2400" b="1" dirty="0"/>
              <a:t>loss</a:t>
            </a:r>
            <a:endParaRPr lang="en-IN" sz="2400" dirty="0"/>
          </a:p>
        </p:txBody>
      </p:sp>
    </p:spTree>
    <p:extLst>
      <p:ext uri="{BB962C8B-B14F-4D97-AF65-F5344CB8AC3E}">
        <p14:creationId xmlns:p14="http://schemas.microsoft.com/office/powerpoint/2010/main" xmlns="" val="16069745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a:ln>
                  <a:noFill/>
                </a:ln>
                <a:solidFill>
                  <a:schemeClr val="bg1"/>
                </a:solidFill>
                <a:effectLst/>
                <a:uLnTx/>
                <a:uFillTx/>
                <a:latin typeface="+mj-lt"/>
                <a:ea typeface="+mj-ea"/>
                <a:cs typeface="+mj-cs"/>
              </a:rPr>
              <a:t>Neural Networks</a:t>
            </a:r>
          </a:p>
        </p:txBody>
      </p:sp>
      <p:sp>
        <p:nvSpPr>
          <p:cNvPr id="7" name="Oval 6"/>
          <p:cNvSpPr/>
          <p:nvPr/>
        </p:nvSpPr>
        <p:spPr>
          <a:xfrm>
            <a:off x="1066800" y="2350532"/>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p:cNvSpPr/>
          <p:nvPr/>
        </p:nvSpPr>
        <p:spPr>
          <a:xfrm>
            <a:off x="1066800" y="3493532"/>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9" name="TextBox 8"/>
          <p:cNvSpPr txBox="1"/>
          <p:nvPr/>
        </p:nvSpPr>
        <p:spPr>
          <a:xfrm>
            <a:off x="179902" y="3974068"/>
            <a:ext cx="1115498" cy="369332"/>
          </a:xfrm>
          <a:prstGeom prst="rect">
            <a:avLst/>
          </a:prstGeom>
          <a:noFill/>
        </p:spPr>
        <p:txBody>
          <a:bodyPr wrap="none" rtlCol="0">
            <a:spAutoFit/>
          </a:bodyPr>
          <a:lstStyle/>
          <a:p>
            <a:r>
              <a:rPr lang="en-US" dirty="0"/>
              <a:t>Features </a:t>
            </a:r>
            <a:r>
              <a:rPr lang="en-US" b="1" dirty="0"/>
              <a:t>f</a:t>
            </a:r>
          </a:p>
        </p:txBody>
      </p:sp>
      <p:sp>
        <p:nvSpPr>
          <p:cNvPr id="10" name="TextBox 9"/>
          <p:cNvSpPr txBox="1"/>
          <p:nvPr/>
        </p:nvSpPr>
        <p:spPr>
          <a:xfrm>
            <a:off x="304800" y="1981200"/>
            <a:ext cx="1007007" cy="369332"/>
          </a:xfrm>
          <a:prstGeom prst="rect">
            <a:avLst/>
          </a:prstGeom>
          <a:noFill/>
        </p:spPr>
        <p:txBody>
          <a:bodyPr wrap="none" rtlCol="0">
            <a:spAutoFit/>
          </a:bodyPr>
          <a:lstStyle/>
          <a:p>
            <a:r>
              <a:rPr lang="en-US" dirty="0"/>
              <a:t>Classes </a:t>
            </a:r>
            <a:r>
              <a:rPr lang="en-US" b="1" dirty="0"/>
              <a:t>c</a:t>
            </a:r>
          </a:p>
        </p:txBody>
      </p:sp>
      <p:cxnSp>
        <p:nvCxnSpPr>
          <p:cNvPr id="25" name="Straight Connector 24"/>
          <p:cNvCxnSpPr/>
          <p:nvPr/>
        </p:nvCxnSpPr>
        <p:spPr>
          <a:xfrm>
            <a:off x="1274620" y="2743200"/>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31" name="TextBox 30"/>
          <p:cNvSpPr txBox="1"/>
          <p:nvPr/>
        </p:nvSpPr>
        <p:spPr>
          <a:xfrm>
            <a:off x="762000" y="2971800"/>
            <a:ext cx="394660" cy="369332"/>
          </a:xfrm>
          <a:prstGeom prst="rect">
            <a:avLst/>
          </a:prstGeom>
          <a:noFill/>
        </p:spPr>
        <p:txBody>
          <a:bodyPr wrap="none" rtlCol="0">
            <a:spAutoFit/>
          </a:bodyPr>
          <a:lstStyle/>
          <a:p>
            <a:r>
              <a:rPr lang="en-US" b="1" dirty="0"/>
              <a:t>W</a:t>
            </a:r>
          </a:p>
        </p:txBody>
      </p:sp>
      <p:sp>
        <p:nvSpPr>
          <p:cNvPr id="64" name="TextBox 63">
            <a:extLst>
              <a:ext uri="{FF2B5EF4-FFF2-40B4-BE49-F238E27FC236}">
                <a16:creationId xmlns:a16="http://schemas.microsoft.com/office/drawing/2014/main" xmlns="" id="{E85EC121-184B-45EA-830E-2FFAA5E2C3D2}"/>
              </a:ext>
            </a:extLst>
          </p:cNvPr>
          <p:cNvSpPr txBox="1"/>
          <p:nvPr/>
        </p:nvSpPr>
        <p:spPr>
          <a:xfrm>
            <a:off x="217149" y="5341771"/>
            <a:ext cx="1911101" cy="369332"/>
          </a:xfrm>
          <a:prstGeom prst="rect">
            <a:avLst/>
          </a:prstGeom>
          <a:noFill/>
        </p:spPr>
        <p:txBody>
          <a:bodyPr wrap="none" rtlCol="0">
            <a:spAutoFit/>
          </a:bodyPr>
          <a:lstStyle/>
          <a:p>
            <a:r>
              <a:rPr lang="en-US" dirty="0"/>
              <a:t>f</a:t>
            </a:r>
            <a:r>
              <a:rPr lang="en-US" baseline="-25000" dirty="0"/>
              <a:t>1</a:t>
            </a:r>
            <a:r>
              <a:rPr lang="en-US" dirty="0"/>
              <a:t> = 1  f</a:t>
            </a:r>
            <a:r>
              <a:rPr lang="en-US" baseline="-25000" dirty="0"/>
              <a:t>2</a:t>
            </a:r>
            <a:r>
              <a:rPr lang="en-US" dirty="0"/>
              <a:t> = 2   f</a:t>
            </a:r>
            <a:r>
              <a:rPr lang="en-US" baseline="-25000" dirty="0"/>
              <a:t>3</a:t>
            </a:r>
            <a:r>
              <a:rPr lang="en-US" dirty="0"/>
              <a:t> = 3</a:t>
            </a:r>
            <a:endParaRPr lang="en-IN" dirty="0"/>
          </a:p>
        </p:txBody>
      </p:sp>
      <p:sp>
        <p:nvSpPr>
          <p:cNvPr id="65" name="TextBox 64">
            <a:extLst>
              <a:ext uri="{FF2B5EF4-FFF2-40B4-BE49-F238E27FC236}">
                <a16:creationId xmlns:a16="http://schemas.microsoft.com/office/drawing/2014/main" xmlns="" id="{769CD0F7-FBF0-46D8-9CD2-1CDB69F5A193}"/>
              </a:ext>
            </a:extLst>
          </p:cNvPr>
          <p:cNvSpPr txBox="1"/>
          <p:nvPr/>
        </p:nvSpPr>
        <p:spPr>
          <a:xfrm>
            <a:off x="2545057" y="5203271"/>
            <a:ext cx="1861407" cy="923330"/>
          </a:xfrm>
          <a:prstGeom prst="rect">
            <a:avLst/>
          </a:prstGeom>
          <a:noFill/>
        </p:spPr>
        <p:txBody>
          <a:bodyPr wrap="none" rtlCol="0">
            <a:spAutoFit/>
          </a:bodyPr>
          <a:lstStyle/>
          <a:p>
            <a:r>
              <a:rPr lang="en-US" dirty="0"/>
              <a:t>W</a:t>
            </a:r>
            <a:r>
              <a:rPr lang="en-US" baseline="-25000" dirty="0"/>
              <a:t>11</a:t>
            </a:r>
            <a:r>
              <a:rPr lang="en-US" dirty="0"/>
              <a:t> = 3	 W</a:t>
            </a:r>
            <a:r>
              <a:rPr lang="en-US" baseline="-25000" dirty="0"/>
              <a:t>21</a:t>
            </a:r>
            <a:r>
              <a:rPr lang="en-US" dirty="0"/>
              <a:t> = 7</a:t>
            </a:r>
          </a:p>
          <a:p>
            <a:r>
              <a:rPr lang="en-US" dirty="0"/>
              <a:t>W</a:t>
            </a:r>
            <a:r>
              <a:rPr lang="en-US" baseline="-25000" dirty="0"/>
              <a:t>12</a:t>
            </a:r>
            <a:r>
              <a:rPr lang="en-US" dirty="0"/>
              <a:t> = 4	 W</a:t>
            </a:r>
            <a:r>
              <a:rPr lang="en-US" baseline="-25000" dirty="0"/>
              <a:t>22</a:t>
            </a:r>
            <a:r>
              <a:rPr lang="en-US" dirty="0"/>
              <a:t> = 1</a:t>
            </a:r>
          </a:p>
          <a:p>
            <a:r>
              <a:rPr lang="en-US" dirty="0"/>
              <a:t>W</a:t>
            </a:r>
            <a:r>
              <a:rPr lang="en-US" baseline="-25000" dirty="0"/>
              <a:t>13</a:t>
            </a:r>
            <a:r>
              <a:rPr lang="en-US" dirty="0"/>
              <a:t> = 1	 W</a:t>
            </a:r>
            <a:r>
              <a:rPr lang="en-US" baseline="-25000" dirty="0"/>
              <a:t>23</a:t>
            </a:r>
            <a:r>
              <a:rPr lang="en-US" dirty="0"/>
              <a:t> = 2</a:t>
            </a:r>
          </a:p>
        </p:txBody>
      </p:sp>
      <p:sp>
        <p:nvSpPr>
          <p:cNvPr id="66" name="TextBox 65">
            <a:extLst>
              <a:ext uri="{FF2B5EF4-FFF2-40B4-BE49-F238E27FC236}">
                <a16:creationId xmlns:a16="http://schemas.microsoft.com/office/drawing/2014/main" xmlns="" id="{983F041F-CB75-4456-B4D9-9FDE7E70A89E}"/>
              </a:ext>
            </a:extLst>
          </p:cNvPr>
          <p:cNvSpPr txBox="1"/>
          <p:nvPr/>
        </p:nvSpPr>
        <p:spPr>
          <a:xfrm>
            <a:off x="7539351" y="5161220"/>
            <a:ext cx="689612" cy="646331"/>
          </a:xfrm>
          <a:prstGeom prst="rect">
            <a:avLst/>
          </a:prstGeom>
          <a:noFill/>
        </p:spPr>
        <p:txBody>
          <a:bodyPr wrap="none" rtlCol="0">
            <a:spAutoFit/>
          </a:bodyPr>
          <a:lstStyle/>
          <a:p>
            <a:r>
              <a:rPr lang="en-US" dirty="0"/>
              <a:t>c</a:t>
            </a:r>
            <a:r>
              <a:rPr lang="en-US" baseline="-25000" dirty="0"/>
              <a:t>1</a:t>
            </a:r>
            <a:r>
              <a:rPr lang="en-US" dirty="0"/>
              <a:t> = ?</a:t>
            </a:r>
          </a:p>
          <a:p>
            <a:r>
              <a:rPr lang="en-US" dirty="0"/>
              <a:t>c</a:t>
            </a:r>
            <a:r>
              <a:rPr lang="en-US" baseline="-25000" dirty="0"/>
              <a:t>2 </a:t>
            </a:r>
            <a:r>
              <a:rPr lang="en-US" dirty="0"/>
              <a:t>= ?</a:t>
            </a:r>
          </a:p>
        </p:txBody>
      </p:sp>
      <p:sp>
        <p:nvSpPr>
          <p:cNvPr id="21" name="Rectangle 20">
            <a:extLst>
              <a:ext uri="{FF2B5EF4-FFF2-40B4-BE49-F238E27FC236}">
                <a16:creationId xmlns:a16="http://schemas.microsoft.com/office/drawing/2014/main" xmlns="" id="{A7CA5017-4322-4175-ACC3-2C0A7693A5CA}"/>
              </a:ext>
            </a:extLst>
          </p:cNvPr>
          <p:cNvSpPr/>
          <p:nvPr/>
        </p:nvSpPr>
        <p:spPr>
          <a:xfrm>
            <a:off x="4811246" y="5299719"/>
            <a:ext cx="1717137" cy="369332"/>
          </a:xfrm>
          <a:prstGeom prst="rect">
            <a:avLst/>
          </a:prstGeom>
        </p:spPr>
        <p:txBody>
          <a:bodyPr wrap="none">
            <a:spAutoFit/>
          </a:bodyPr>
          <a:lstStyle/>
          <a:p>
            <a:r>
              <a:rPr lang="en-US" dirty="0"/>
              <a:t>b</a:t>
            </a:r>
            <a:r>
              <a:rPr lang="en-US" baseline="-25000" dirty="0"/>
              <a:t>1</a:t>
            </a:r>
            <a:r>
              <a:rPr lang="en-US" dirty="0"/>
              <a:t> = 0.5  b</a:t>
            </a:r>
            <a:r>
              <a:rPr lang="en-US" baseline="-25000" dirty="0"/>
              <a:t>2</a:t>
            </a:r>
            <a:r>
              <a:rPr lang="en-US" dirty="0"/>
              <a:t> = 0.3</a:t>
            </a:r>
            <a:endParaRPr lang="en-IN" dirty="0"/>
          </a:p>
        </p:txBody>
      </p:sp>
      <p:sp>
        <p:nvSpPr>
          <p:cNvPr id="2" name="TextBox 1">
            <a:extLst>
              <a:ext uri="{FF2B5EF4-FFF2-40B4-BE49-F238E27FC236}">
                <a16:creationId xmlns:a16="http://schemas.microsoft.com/office/drawing/2014/main" xmlns="" id="{087D911D-008A-405B-81CC-95D581A4A480}"/>
              </a:ext>
            </a:extLst>
          </p:cNvPr>
          <p:cNvSpPr txBox="1"/>
          <p:nvPr/>
        </p:nvSpPr>
        <p:spPr>
          <a:xfrm>
            <a:off x="7228529" y="5807551"/>
            <a:ext cx="1311256" cy="369332"/>
          </a:xfrm>
          <a:prstGeom prst="rect">
            <a:avLst/>
          </a:prstGeom>
          <a:noFill/>
        </p:spPr>
        <p:txBody>
          <a:bodyPr wrap="none" rtlCol="0">
            <a:spAutoFit/>
          </a:bodyPr>
          <a:lstStyle/>
          <a:p>
            <a:r>
              <a:rPr lang="en-US" dirty="0"/>
              <a:t>Try this out!</a:t>
            </a:r>
            <a:endParaRPr lang="en-IN" dirty="0"/>
          </a:p>
        </p:txBody>
      </p:sp>
      <p:sp>
        <p:nvSpPr>
          <p:cNvPr id="81" name="Content Placeholder 2">
            <a:extLst>
              <a:ext uri="{FF2B5EF4-FFF2-40B4-BE49-F238E27FC236}">
                <a16:creationId xmlns:a16="http://schemas.microsoft.com/office/drawing/2014/main" xmlns="" id="{7806F507-4301-471F-BFEC-B946B6870D00}"/>
              </a:ext>
            </a:extLst>
          </p:cNvPr>
          <p:cNvSpPr txBox="1">
            <a:spLocks/>
          </p:cNvSpPr>
          <p:nvPr/>
        </p:nvSpPr>
        <p:spPr>
          <a:xfrm>
            <a:off x="1752600" y="1219200"/>
            <a:ext cx="7086600" cy="54102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Arial" pitchFamily="34" charset="0"/>
              <a:buNone/>
            </a:pPr>
            <a:r>
              <a:rPr lang="en-US" dirty="0"/>
              <a:t>Outputs </a:t>
            </a:r>
            <a:r>
              <a:rPr lang="en-US" b="1" dirty="0"/>
              <a:t>c</a:t>
            </a:r>
            <a:r>
              <a:rPr lang="en-US" dirty="0"/>
              <a:t> are a linear combination of inputs </a:t>
            </a:r>
            <a:r>
              <a:rPr lang="en-US" b="1" dirty="0"/>
              <a:t>f</a:t>
            </a:r>
            <a:r>
              <a:rPr lang="en-US" dirty="0"/>
              <a:t> …</a:t>
            </a:r>
          </a:p>
          <a:p>
            <a:pPr>
              <a:buFont typeface="Arial" pitchFamily="34" charset="0"/>
              <a:buNone/>
            </a:pPr>
            <a:endParaRPr lang="en-US" dirty="0"/>
          </a:p>
          <a:p>
            <a:pPr>
              <a:buNone/>
            </a:pPr>
            <a:r>
              <a:rPr lang="en-US" b="1" dirty="0"/>
              <a:t>				  W</a:t>
            </a:r>
            <a:r>
              <a:rPr lang="en-US" b="1" baseline="-25000" dirty="0">
                <a:solidFill>
                  <a:srgbClr val="FF0000"/>
                </a:solidFill>
              </a:rPr>
              <a:t>1</a:t>
            </a:r>
            <a:r>
              <a:rPr lang="en-US" b="1" baseline="-25000" dirty="0">
                <a:solidFill>
                  <a:srgbClr val="00B050"/>
                </a:solidFill>
              </a:rPr>
              <a:t>1</a:t>
            </a:r>
            <a:r>
              <a:rPr lang="en-US" b="1" dirty="0"/>
              <a:t>  W</a:t>
            </a:r>
            <a:r>
              <a:rPr lang="en-US" b="1" baseline="-25000" dirty="0">
                <a:solidFill>
                  <a:srgbClr val="FF0000"/>
                </a:solidFill>
              </a:rPr>
              <a:t>2</a:t>
            </a:r>
            <a:r>
              <a:rPr lang="en-US" b="1" baseline="-25000" dirty="0">
                <a:solidFill>
                  <a:srgbClr val="00B050"/>
                </a:solidFill>
              </a:rPr>
              <a:t>1</a:t>
            </a:r>
            <a:r>
              <a:rPr lang="en-US" b="1" dirty="0"/>
              <a:t>   </a:t>
            </a:r>
            <a:r>
              <a:rPr lang="en-US" b="1" baseline="-25000" dirty="0">
                <a:solidFill>
                  <a:srgbClr val="00B050"/>
                </a:solidFill>
              </a:rPr>
              <a:t>	</a:t>
            </a:r>
            <a:r>
              <a:rPr lang="en-US" b="1" dirty="0"/>
              <a:t>		 =  f</a:t>
            </a:r>
            <a:r>
              <a:rPr lang="en-US" b="1" baseline="-25000" dirty="0">
                <a:solidFill>
                  <a:srgbClr val="00B050"/>
                </a:solidFill>
              </a:rPr>
              <a:t>1 </a:t>
            </a:r>
            <a:r>
              <a:rPr lang="en-US" b="1" dirty="0"/>
              <a:t>f</a:t>
            </a:r>
            <a:r>
              <a:rPr lang="en-US" b="1" baseline="-25000" dirty="0">
                <a:solidFill>
                  <a:srgbClr val="00B050"/>
                </a:solidFill>
              </a:rPr>
              <a:t>2 </a:t>
            </a:r>
            <a:r>
              <a:rPr lang="en-US" b="1" dirty="0" err="1"/>
              <a:t>f</a:t>
            </a:r>
            <a:r>
              <a:rPr lang="en-US" b="1" baseline="-25000" dirty="0" err="1">
                <a:solidFill>
                  <a:srgbClr val="00B050"/>
                </a:solidFill>
              </a:rPr>
              <a:t>2</a:t>
            </a:r>
            <a:r>
              <a:rPr lang="en-US" b="1" baseline="-25000" dirty="0">
                <a:solidFill>
                  <a:srgbClr val="00B050"/>
                </a:solidFill>
              </a:rPr>
              <a:t>   </a:t>
            </a:r>
            <a:r>
              <a:rPr lang="en-US" b="1" dirty="0"/>
              <a:t>*  W</a:t>
            </a:r>
            <a:r>
              <a:rPr lang="en-US" b="1" baseline="-25000" dirty="0">
                <a:solidFill>
                  <a:srgbClr val="FF0000"/>
                </a:solidFill>
              </a:rPr>
              <a:t>1</a:t>
            </a:r>
            <a:r>
              <a:rPr lang="en-US" b="1" baseline="-25000" dirty="0">
                <a:solidFill>
                  <a:srgbClr val="00B050"/>
                </a:solidFill>
              </a:rPr>
              <a:t>2</a:t>
            </a:r>
            <a:r>
              <a:rPr lang="en-US" b="1" dirty="0"/>
              <a:t>  W</a:t>
            </a:r>
            <a:r>
              <a:rPr lang="en-US" b="1" baseline="-25000" dirty="0">
                <a:solidFill>
                  <a:srgbClr val="FF0000"/>
                </a:solidFill>
              </a:rPr>
              <a:t>2</a:t>
            </a:r>
            <a:r>
              <a:rPr lang="en-US" b="1" baseline="-25000" dirty="0">
                <a:solidFill>
                  <a:srgbClr val="00B050"/>
                </a:solidFill>
              </a:rPr>
              <a:t>2</a:t>
            </a:r>
            <a:r>
              <a:rPr lang="en-US" b="1" dirty="0"/>
              <a:t>     </a:t>
            </a:r>
            <a:r>
              <a:rPr lang="en-US" b="1" baseline="-25000" dirty="0">
                <a:solidFill>
                  <a:srgbClr val="00B050"/>
                </a:solidFill>
              </a:rPr>
              <a:t>   </a:t>
            </a:r>
            <a:r>
              <a:rPr lang="en-US" b="1" dirty="0"/>
              <a:t>+      b</a:t>
            </a:r>
            <a:r>
              <a:rPr lang="en-US" b="1" baseline="-25000" dirty="0">
                <a:solidFill>
                  <a:srgbClr val="FF0000"/>
                </a:solidFill>
              </a:rPr>
              <a:t>1</a:t>
            </a:r>
            <a:r>
              <a:rPr lang="en-US" b="1" dirty="0"/>
              <a:t> b</a:t>
            </a:r>
            <a:r>
              <a:rPr lang="en-US" b="1" baseline="-25000" dirty="0">
                <a:solidFill>
                  <a:srgbClr val="FF0000"/>
                </a:solidFill>
              </a:rPr>
              <a:t>2 </a:t>
            </a:r>
          </a:p>
          <a:p>
            <a:pPr>
              <a:buNone/>
            </a:pPr>
            <a:r>
              <a:rPr lang="en-US" b="1" dirty="0"/>
              <a:t>		                      W</a:t>
            </a:r>
            <a:r>
              <a:rPr lang="en-US" b="1" baseline="-25000" dirty="0">
                <a:solidFill>
                  <a:srgbClr val="FF0000"/>
                </a:solidFill>
              </a:rPr>
              <a:t>1</a:t>
            </a:r>
            <a:r>
              <a:rPr lang="en-US" b="1" baseline="-25000" dirty="0">
                <a:solidFill>
                  <a:srgbClr val="00B050"/>
                </a:solidFill>
              </a:rPr>
              <a:t>3</a:t>
            </a:r>
            <a:r>
              <a:rPr lang="en-US" b="1" dirty="0"/>
              <a:t>  W</a:t>
            </a:r>
            <a:r>
              <a:rPr lang="en-US" b="1" baseline="-25000" dirty="0">
                <a:solidFill>
                  <a:srgbClr val="FF0000"/>
                </a:solidFill>
              </a:rPr>
              <a:t>2</a:t>
            </a:r>
            <a:r>
              <a:rPr lang="en-US" b="1" baseline="-25000" dirty="0">
                <a:solidFill>
                  <a:srgbClr val="00B050"/>
                </a:solidFill>
              </a:rPr>
              <a:t>3</a:t>
            </a:r>
            <a:endParaRPr lang="en-US" b="1" baseline="-25000" dirty="0">
              <a:solidFill>
                <a:srgbClr val="FF0000"/>
              </a:solidFill>
            </a:endParaRPr>
          </a:p>
          <a:p>
            <a:pPr>
              <a:buFont typeface="Arial" pitchFamily="34" charset="0"/>
              <a:buNone/>
            </a:pPr>
            <a:r>
              <a:rPr lang="en-US" sz="4000" b="1" baseline="-25000" dirty="0">
                <a:solidFill>
                  <a:srgbClr val="FF0000"/>
                </a:solidFill>
              </a:rPr>
              <a:t>c</a:t>
            </a:r>
            <a:r>
              <a:rPr lang="en-US" sz="4000" b="1" baseline="-25000" dirty="0"/>
              <a:t> = </a:t>
            </a:r>
            <a:r>
              <a:rPr lang="en-US" sz="4000" b="1" baseline="-25000" dirty="0" err="1">
                <a:solidFill>
                  <a:srgbClr val="00B050"/>
                </a:solidFill>
              </a:rPr>
              <a:t>f</a:t>
            </a:r>
            <a:r>
              <a:rPr lang="en-US" sz="4000" b="1" baseline="-25000" dirty="0" err="1"/>
              <a:t>W</a:t>
            </a:r>
            <a:r>
              <a:rPr lang="en-US" sz="4000" b="1" baseline="-25000" dirty="0"/>
              <a:t> + b</a:t>
            </a:r>
          </a:p>
          <a:p>
            <a:pPr>
              <a:buFont typeface="Arial" pitchFamily="34" charset="0"/>
              <a:buNone/>
            </a:pPr>
            <a:endParaRPr lang="en-US" b="1" baseline="-25000" dirty="0"/>
          </a:p>
          <a:p>
            <a:pPr>
              <a:buFont typeface="Arial" pitchFamily="34" charset="0"/>
              <a:buNone/>
            </a:pPr>
            <a:r>
              <a:rPr lang="en-US" b="1" baseline="-25000" dirty="0"/>
              <a:t>			</a:t>
            </a:r>
            <a:endParaRPr lang="en-US" b="1" baseline="-25000" dirty="0">
              <a:solidFill>
                <a:srgbClr val="00B050"/>
              </a:solidFill>
            </a:endParaRPr>
          </a:p>
        </p:txBody>
      </p:sp>
      <p:cxnSp>
        <p:nvCxnSpPr>
          <p:cNvPr id="82" name="Straight Connector 81">
            <a:extLst>
              <a:ext uri="{FF2B5EF4-FFF2-40B4-BE49-F238E27FC236}">
                <a16:creationId xmlns:a16="http://schemas.microsoft.com/office/drawing/2014/main" xmlns="" id="{CA036429-F836-4375-9716-AFB843E2DF87}"/>
              </a:ext>
            </a:extLst>
          </p:cNvPr>
          <p:cNvCxnSpPr>
            <a:cxnSpLocks/>
          </p:cNvCxnSpPr>
          <p:nvPr/>
        </p:nvCxnSpPr>
        <p:spPr>
          <a:xfrm>
            <a:off x="1735265" y="3480792"/>
            <a:ext cx="0" cy="533400"/>
          </a:xfrm>
          <a:prstGeom prst="line">
            <a:avLst/>
          </a:prstGeom>
        </p:spPr>
        <p:style>
          <a:lnRef idx="3">
            <a:schemeClr val="accent5"/>
          </a:lnRef>
          <a:fillRef idx="0">
            <a:schemeClr val="accent5"/>
          </a:fillRef>
          <a:effectRef idx="2">
            <a:schemeClr val="accent5"/>
          </a:effectRef>
          <a:fontRef idx="minor">
            <a:schemeClr val="tx1"/>
          </a:fontRef>
        </p:style>
      </p:cxnSp>
      <p:cxnSp>
        <p:nvCxnSpPr>
          <p:cNvPr id="83" name="Straight Connector 82">
            <a:extLst>
              <a:ext uri="{FF2B5EF4-FFF2-40B4-BE49-F238E27FC236}">
                <a16:creationId xmlns:a16="http://schemas.microsoft.com/office/drawing/2014/main" xmlns="" id="{317BDD50-DC36-4458-80B8-A3228FE7F521}"/>
              </a:ext>
            </a:extLst>
          </p:cNvPr>
          <p:cNvCxnSpPr>
            <a:cxnSpLocks/>
          </p:cNvCxnSpPr>
          <p:nvPr/>
        </p:nvCxnSpPr>
        <p:spPr>
          <a:xfrm>
            <a:off x="1735265" y="3470241"/>
            <a:ext cx="104335"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84" name="Straight Connector 83">
            <a:extLst>
              <a:ext uri="{FF2B5EF4-FFF2-40B4-BE49-F238E27FC236}">
                <a16:creationId xmlns:a16="http://schemas.microsoft.com/office/drawing/2014/main" xmlns="" id="{4096F1D6-08DB-4717-871C-CDE4956B14BD}"/>
              </a:ext>
            </a:extLst>
          </p:cNvPr>
          <p:cNvCxnSpPr>
            <a:cxnSpLocks/>
          </p:cNvCxnSpPr>
          <p:nvPr/>
        </p:nvCxnSpPr>
        <p:spPr>
          <a:xfrm>
            <a:off x="1727059" y="4002524"/>
            <a:ext cx="150641"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85" name="Straight Connector 84">
            <a:extLst>
              <a:ext uri="{FF2B5EF4-FFF2-40B4-BE49-F238E27FC236}">
                <a16:creationId xmlns:a16="http://schemas.microsoft.com/office/drawing/2014/main" xmlns="" id="{C2934BB1-C42B-4226-8342-D62768E460F4}"/>
              </a:ext>
            </a:extLst>
          </p:cNvPr>
          <p:cNvCxnSpPr>
            <a:cxnSpLocks/>
          </p:cNvCxnSpPr>
          <p:nvPr/>
        </p:nvCxnSpPr>
        <p:spPr>
          <a:xfrm>
            <a:off x="2736587" y="3480792"/>
            <a:ext cx="0" cy="521732"/>
          </a:xfrm>
          <a:prstGeom prst="line">
            <a:avLst/>
          </a:prstGeom>
        </p:spPr>
        <p:style>
          <a:lnRef idx="2">
            <a:schemeClr val="accent5"/>
          </a:lnRef>
          <a:fillRef idx="0">
            <a:schemeClr val="accent5"/>
          </a:fillRef>
          <a:effectRef idx="1">
            <a:schemeClr val="accent5"/>
          </a:effectRef>
          <a:fontRef idx="minor">
            <a:schemeClr val="tx1"/>
          </a:fontRef>
        </p:style>
      </p:cxnSp>
      <p:cxnSp>
        <p:nvCxnSpPr>
          <p:cNvPr id="86" name="Straight Connector 85">
            <a:extLst>
              <a:ext uri="{FF2B5EF4-FFF2-40B4-BE49-F238E27FC236}">
                <a16:creationId xmlns:a16="http://schemas.microsoft.com/office/drawing/2014/main" xmlns="" id="{4AD415EF-EE1B-4812-919E-99C5598C29FE}"/>
              </a:ext>
            </a:extLst>
          </p:cNvPr>
          <p:cNvCxnSpPr>
            <a:cxnSpLocks/>
          </p:cNvCxnSpPr>
          <p:nvPr/>
        </p:nvCxnSpPr>
        <p:spPr>
          <a:xfrm flipH="1" flipV="1">
            <a:off x="2667000" y="4002524"/>
            <a:ext cx="62975" cy="11668"/>
          </a:xfrm>
          <a:prstGeom prst="line">
            <a:avLst/>
          </a:prstGeom>
        </p:spPr>
        <p:style>
          <a:lnRef idx="2">
            <a:schemeClr val="accent5"/>
          </a:lnRef>
          <a:fillRef idx="0">
            <a:schemeClr val="accent5"/>
          </a:fillRef>
          <a:effectRef idx="1">
            <a:schemeClr val="accent5"/>
          </a:effectRef>
          <a:fontRef idx="minor">
            <a:schemeClr val="tx1"/>
          </a:fontRef>
        </p:style>
      </p:cxnSp>
      <p:cxnSp>
        <p:nvCxnSpPr>
          <p:cNvPr id="87" name="Straight Connector 86">
            <a:extLst>
              <a:ext uri="{FF2B5EF4-FFF2-40B4-BE49-F238E27FC236}">
                <a16:creationId xmlns:a16="http://schemas.microsoft.com/office/drawing/2014/main" xmlns="" id="{70223224-D70D-492A-AD0E-4E8EF215F7A4}"/>
              </a:ext>
            </a:extLst>
          </p:cNvPr>
          <p:cNvCxnSpPr/>
          <p:nvPr/>
        </p:nvCxnSpPr>
        <p:spPr>
          <a:xfrm flipH="1">
            <a:off x="2667000" y="3480792"/>
            <a:ext cx="76200"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88" name="Straight Connector 87">
            <a:extLst>
              <a:ext uri="{FF2B5EF4-FFF2-40B4-BE49-F238E27FC236}">
                <a16:creationId xmlns:a16="http://schemas.microsoft.com/office/drawing/2014/main" xmlns="" id="{7453766F-401A-4B74-BBF5-DA3D6CE9A8CD}"/>
              </a:ext>
            </a:extLst>
          </p:cNvPr>
          <p:cNvCxnSpPr/>
          <p:nvPr/>
        </p:nvCxnSpPr>
        <p:spPr>
          <a:xfrm flipH="1">
            <a:off x="4650688" y="2957989"/>
            <a:ext cx="202844"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89" name="Straight Connector 88">
            <a:extLst>
              <a:ext uri="{FF2B5EF4-FFF2-40B4-BE49-F238E27FC236}">
                <a16:creationId xmlns:a16="http://schemas.microsoft.com/office/drawing/2014/main" xmlns="" id="{C93377E8-6801-4650-9D28-B5DEEF7F6A57}"/>
              </a:ext>
            </a:extLst>
          </p:cNvPr>
          <p:cNvCxnSpPr/>
          <p:nvPr/>
        </p:nvCxnSpPr>
        <p:spPr>
          <a:xfrm>
            <a:off x="4675910" y="2957989"/>
            <a:ext cx="0" cy="1600200"/>
          </a:xfrm>
          <a:prstGeom prst="line">
            <a:avLst/>
          </a:prstGeom>
        </p:spPr>
        <p:style>
          <a:lnRef idx="3">
            <a:schemeClr val="accent5"/>
          </a:lnRef>
          <a:fillRef idx="0">
            <a:schemeClr val="accent5"/>
          </a:fillRef>
          <a:effectRef idx="2">
            <a:schemeClr val="accent5"/>
          </a:effectRef>
          <a:fontRef idx="minor">
            <a:schemeClr val="tx1"/>
          </a:fontRef>
        </p:style>
      </p:cxnSp>
      <p:cxnSp>
        <p:nvCxnSpPr>
          <p:cNvPr id="90" name="Straight Connector 89">
            <a:extLst>
              <a:ext uri="{FF2B5EF4-FFF2-40B4-BE49-F238E27FC236}">
                <a16:creationId xmlns:a16="http://schemas.microsoft.com/office/drawing/2014/main" xmlns="" id="{F92ABC6A-5D4E-4884-8A6C-D50875624A83}"/>
              </a:ext>
            </a:extLst>
          </p:cNvPr>
          <p:cNvCxnSpPr/>
          <p:nvPr/>
        </p:nvCxnSpPr>
        <p:spPr>
          <a:xfrm>
            <a:off x="4650688" y="4558189"/>
            <a:ext cx="202844"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91" name="Straight Connector 90">
            <a:extLst>
              <a:ext uri="{FF2B5EF4-FFF2-40B4-BE49-F238E27FC236}">
                <a16:creationId xmlns:a16="http://schemas.microsoft.com/office/drawing/2014/main" xmlns="" id="{9B8B2249-9A6C-4B9B-B1D8-18D72E74368A}"/>
              </a:ext>
            </a:extLst>
          </p:cNvPr>
          <p:cNvCxnSpPr/>
          <p:nvPr/>
        </p:nvCxnSpPr>
        <p:spPr>
          <a:xfrm>
            <a:off x="6400800" y="2957989"/>
            <a:ext cx="0" cy="1676400"/>
          </a:xfrm>
          <a:prstGeom prst="line">
            <a:avLst/>
          </a:prstGeom>
        </p:spPr>
        <p:style>
          <a:lnRef idx="3">
            <a:schemeClr val="accent5"/>
          </a:lnRef>
          <a:fillRef idx="0">
            <a:schemeClr val="accent5"/>
          </a:fillRef>
          <a:effectRef idx="2">
            <a:schemeClr val="accent5"/>
          </a:effectRef>
          <a:fontRef idx="minor">
            <a:schemeClr val="tx1"/>
          </a:fontRef>
        </p:style>
      </p:cxnSp>
      <p:cxnSp>
        <p:nvCxnSpPr>
          <p:cNvPr id="92" name="Straight Connector 91">
            <a:extLst>
              <a:ext uri="{FF2B5EF4-FFF2-40B4-BE49-F238E27FC236}">
                <a16:creationId xmlns:a16="http://schemas.microsoft.com/office/drawing/2014/main" xmlns="" id="{D70325F6-DAA9-4C58-968F-E7454F9EBDB5}"/>
              </a:ext>
            </a:extLst>
          </p:cNvPr>
          <p:cNvCxnSpPr/>
          <p:nvPr/>
        </p:nvCxnSpPr>
        <p:spPr>
          <a:xfrm>
            <a:off x="6248400" y="2957989"/>
            <a:ext cx="202844"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93" name="Straight Connector 92">
            <a:extLst>
              <a:ext uri="{FF2B5EF4-FFF2-40B4-BE49-F238E27FC236}">
                <a16:creationId xmlns:a16="http://schemas.microsoft.com/office/drawing/2014/main" xmlns="" id="{3BB36488-CD41-4C58-B9AA-E89F8C422AD0}"/>
              </a:ext>
            </a:extLst>
          </p:cNvPr>
          <p:cNvCxnSpPr/>
          <p:nvPr/>
        </p:nvCxnSpPr>
        <p:spPr>
          <a:xfrm>
            <a:off x="6248400" y="4634389"/>
            <a:ext cx="202844"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94" name="Straight Connector 93">
            <a:extLst>
              <a:ext uri="{FF2B5EF4-FFF2-40B4-BE49-F238E27FC236}">
                <a16:creationId xmlns:a16="http://schemas.microsoft.com/office/drawing/2014/main" xmlns="" id="{18F21B30-5151-4E45-95BC-E393A030A02D}"/>
              </a:ext>
            </a:extLst>
          </p:cNvPr>
          <p:cNvCxnSpPr>
            <a:cxnSpLocks/>
          </p:cNvCxnSpPr>
          <p:nvPr/>
        </p:nvCxnSpPr>
        <p:spPr>
          <a:xfrm>
            <a:off x="3132406" y="3450193"/>
            <a:ext cx="0" cy="533400"/>
          </a:xfrm>
          <a:prstGeom prst="line">
            <a:avLst/>
          </a:prstGeom>
        </p:spPr>
        <p:style>
          <a:lnRef idx="3">
            <a:schemeClr val="accent5"/>
          </a:lnRef>
          <a:fillRef idx="0">
            <a:schemeClr val="accent5"/>
          </a:fillRef>
          <a:effectRef idx="2">
            <a:schemeClr val="accent5"/>
          </a:effectRef>
          <a:fontRef idx="minor">
            <a:schemeClr val="tx1"/>
          </a:fontRef>
        </p:style>
      </p:cxnSp>
      <p:cxnSp>
        <p:nvCxnSpPr>
          <p:cNvPr id="95" name="Straight Connector 94">
            <a:extLst>
              <a:ext uri="{FF2B5EF4-FFF2-40B4-BE49-F238E27FC236}">
                <a16:creationId xmlns:a16="http://schemas.microsoft.com/office/drawing/2014/main" xmlns="" id="{94577479-1A44-41EE-86DE-4DFF9ACB6ED6}"/>
              </a:ext>
            </a:extLst>
          </p:cNvPr>
          <p:cNvCxnSpPr>
            <a:cxnSpLocks/>
          </p:cNvCxnSpPr>
          <p:nvPr/>
        </p:nvCxnSpPr>
        <p:spPr>
          <a:xfrm>
            <a:off x="3132406" y="3439642"/>
            <a:ext cx="104335"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96" name="Straight Connector 95">
            <a:extLst>
              <a:ext uri="{FF2B5EF4-FFF2-40B4-BE49-F238E27FC236}">
                <a16:creationId xmlns:a16="http://schemas.microsoft.com/office/drawing/2014/main" xmlns="" id="{7CA1E165-530C-4E59-8C9A-EFD0A52BCB4F}"/>
              </a:ext>
            </a:extLst>
          </p:cNvPr>
          <p:cNvCxnSpPr>
            <a:cxnSpLocks/>
          </p:cNvCxnSpPr>
          <p:nvPr/>
        </p:nvCxnSpPr>
        <p:spPr>
          <a:xfrm>
            <a:off x="3124200" y="3971925"/>
            <a:ext cx="150641"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97" name="Straight Connector 96">
            <a:extLst>
              <a:ext uri="{FF2B5EF4-FFF2-40B4-BE49-F238E27FC236}">
                <a16:creationId xmlns:a16="http://schemas.microsoft.com/office/drawing/2014/main" xmlns="" id="{0FC381DB-ABAB-479A-B883-7C5DF88293BF}"/>
              </a:ext>
            </a:extLst>
          </p:cNvPr>
          <p:cNvCxnSpPr>
            <a:cxnSpLocks/>
          </p:cNvCxnSpPr>
          <p:nvPr/>
        </p:nvCxnSpPr>
        <p:spPr>
          <a:xfrm>
            <a:off x="4191000" y="3464004"/>
            <a:ext cx="0" cy="521732"/>
          </a:xfrm>
          <a:prstGeom prst="line">
            <a:avLst/>
          </a:prstGeom>
        </p:spPr>
        <p:style>
          <a:lnRef idx="2">
            <a:schemeClr val="accent5"/>
          </a:lnRef>
          <a:fillRef idx="0">
            <a:schemeClr val="accent5"/>
          </a:fillRef>
          <a:effectRef idx="1">
            <a:schemeClr val="accent5"/>
          </a:effectRef>
          <a:fontRef idx="minor">
            <a:schemeClr val="tx1"/>
          </a:fontRef>
        </p:style>
      </p:cxnSp>
      <p:cxnSp>
        <p:nvCxnSpPr>
          <p:cNvPr id="98" name="Straight Connector 97">
            <a:extLst>
              <a:ext uri="{FF2B5EF4-FFF2-40B4-BE49-F238E27FC236}">
                <a16:creationId xmlns:a16="http://schemas.microsoft.com/office/drawing/2014/main" xmlns="" id="{50B6643B-C0A1-4B76-8F34-DB8019C4B138}"/>
              </a:ext>
            </a:extLst>
          </p:cNvPr>
          <p:cNvCxnSpPr>
            <a:cxnSpLocks/>
          </p:cNvCxnSpPr>
          <p:nvPr/>
        </p:nvCxnSpPr>
        <p:spPr>
          <a:xfrm flipH="1" flipV="1">
            <a:off x="4114800" y="3985736"/>
            <a:ext cx="76200" cy="11668"/>
          </a:xfrm>
          <a:prstGeom prst="line">
            <a:avLst/>
          </a:prstGeom>
        </p:spPr>
        <p:style>
          <a:lnRef idx="2">
            <a:schemeClr val="accent5"/>
          </a:lnRef>
          <a:fillRef idx="0">
            <a:schemeClr val="accent5"/>
          </a:fillRef>
          <a:effectRef idx="1">
            <a:schemeClr val="accent5"/>
          </a:effectRef>
          <a:fontRef idx="minor">
            <a:schemeClr val="tx1"/>
          </a:fontRef>
        </p:style>
      </p:cxnSp>
      <p:cxnSp>
        <p:nvCxnSpPr>
          <p:cNvPr id="99" name="Straight Connector 98">
            <a:extLst>
              <a:ext uri="{FF2B5EF4-FFF2-40B4-BE49-F238E27FC236}">
                <a16:creationId xmlns:a16="http://schemas.microsoft.com/office/drawing/2014/main" xmlns="" id="{A2CACB68-2E02-4FA7-A584-81732FC85678}"/>
              </a:ext>
            </a:extLst>
          </p:cNvPr>
          <p:cNvCxnSpPr/>
          <p:nvPr/>
        </p:nvCxnSpPr>
        <p:spPr>
          <a:xfrm flipH="1">
            <a:off x="4114800" y="3464004"/>
            <a:ext cx="76200"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100" name="Straight Connector 99">
            <a:extLst>
              <a:ext uri="{FF2B5EF4-FFF2-40B4-BE49-F238E27FC236}">
                <a16:creationId xmlns:a16="http://schemas.microsoft.com/office/drawing/2014/main" xmlns="" id="{C42B0396-61C4-4178-B801-1EC0CE2570F5}"/>
              </a:ext>
            </a:extLst>
          </p:cNvPr>
          <p:cNvCxnSpPr>
            <a:cxnSpLocks/>
          </p:cNvCxnSpPr>
          <p:nvPr/>
        </p:nvCxnSpPr>
        <p:spPr>
          <a:xfrm>
            <a:off x="7377866" y="3438525"/>
            <a:ext cx="0" cy="533400"/>
          </a:xfrm>
          <a:prstGeom prst="line">
            <a:avLst/>
          </a:prstGeom>
        </p:spPr>
        <p:style>
          <a:lnRef idx="3">
            <a:schemeClr val="accent5"/>
          </a:lnRef>
          <a:fillRef idx="0">
            <a:schemeClr val="accent5"/>
          </a:fillRef>
          <a:effectRef idx="2">
            <a:schemeClr val="accent5"/>
          </a:effectRef>
          <a:fontRef idx="minor">
            <a:schemeClr val="tx1"/>
          </a:fontRef>
        </p:style>
      </p:cxnSp>
      <p:cxnSp>
        <p:nvCxnSpPr>
          <p:cNvPr id="101" name="Straight Connector 100">
            <a:extLst>
              <a:ext uri="{FF2B5EF4-FFF2-40B4-BE49-F238E27FC236}">
                <a16:creationId xmlns:a16="http://schemas.microsoft.com/office/drawing/2014/main" xmlns="" id="{2C749684-D6C3-4462-A9AC-4F54CE1A0E5E}"/>
              </a:ext>
            </a:extLst>
          </p:cNvPr>
          <p:cNvCxnSpPr>
            <a:cxnSpLocks/>
          </p:cNvCxnSpPr>
          <p:nvPr/>
        </p:nvCxnSpPr>
        <p:spPr>
          <a:xfrm>
            <a:off x="7377866" y="3427974"/>
            <a:ext cx="104335"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102" name="Straight Connector 101">
            <a:extLst>
              <a:ext uri="{FF2B5EF4-FFF2-40B4-BE49-F238E27FC236}">
                <a16:creationId xmlns:a16="http://schemas.microsoft.com/office/drawing/2014/main" xmlns="" id="{AB8A124F-2744-42C0-833C-DF1B14246B07}"/>
              </a:ext>
            </a:extLst>
          </p:cNvPr>
          <p:cNvCxnSpPr>
            <a:cxnSpLocks/>
          </p:cNvCxnSpPr>
          <p:nvPr/>
        </p:nvCxnSpPr>
        <p:spPr>
          <a:xfrm>
            <a:off x="7369660" y="3960257"/>
            <a:ext cx="150641"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103" name="Straight Connector 102">
            <a:extLst>
              <a:ext uri="{FF2B5EF4-FFF2-40B4-BE49-F238E27FC236}">
                <a16:creationId xmlns:a16="http://schemas.microsoft.com/office/drawing/2014/main" xmlns="" id="{6BE82874-89CF-45C2-AF9D-7BE52DC5585E}"/>
              </a:ext>
            </a:extLst>
          </p:cNvPr>
          <p:cNvCxnSpPr>
            <a:cxnSpLocks/>
          </p:cNvCxnSpPr>
          <p:nvPr/>
        </p:nvCxnSpPr>
        <p:spPr>
          <a:xfrm>
            <a:off x="8687554" y="3450193"/>
            <a:ext cx="0" cy="521732"/>
          </a:xfrm>
          <a:prstGeom prst="line">
            <a:avLst/>
          </a:prstGeom>
        </p:spPr>
        <p:style>
          <a:lnRef idx="2">
            <a:schemeClr val="accent5"/>
          </a:lnRef>
          <a:fillRef idx="0">
            <a:schemeClr val="accent5"/>
          </a:fillRef>
          <a:effectRef idx="1">
            <a:schemeClr val="accent5"/>
          </a:effectRef>
          <a:fontRef idx="minor">
            <a:schemeClr val="tx1"/>
          </a:fontRef>
        </p:style>
      </p:cxnSp>
      <p:cxnSp>
        <p:nvCxnSpPr>
          <p:cNvPr id="104" name="Straight Connector 103">
            <a:extLst>
              <a:ext uri="{FF2B5EF4-FFF2-40B4-BE49-F238E27FC236}">
                <a16:creationId xmlns:a16="http://schemas.microsoft.com/office/drawing/2014/main" xmlns="" id="{FAFB5E16-2A67-4CA0-985C-BD54160BE48E}"/>
              </a:ext>
            </a:extLst>
          </p:cNvPr>
          <p:cNvCxnSpPr>
            <a:cxnSpLocks/>
          </p:cNvCxnSpPr>
          <p:nvPr/>
        </p:nvCxnSpPr>
        <p:spPr>
          <a:xfrm flipH="1" flipV="1">
            <a:off x="8611354" y="3971925"/>
            <a:ext cx="76200" cy="11668"/>
          </a:xfrm>
          <a:prstGeom prst="line">
            <a:avLst/>
          </a:prstGeom>
        </p:spPr>
        <p:style>
          <a:lnRef idx="2">
            <a:schemeClr val="accent5"/>
          </a:lnRef>
          <a:fillRef idx="0">
            <a:schemeClr val="accent5"/>
          </a:fillRef>
          <a:effectRef idx="1">
            <a:schemeClr val="accent5"/>
          </a:effectRef>
          <a:fontRef idx="minor">
            <a:schemeClr val="tx1"/>
          </a:fontRef>
        </p:style>
      </p:cxnSp>
      <p:cxnSp>
        <p:nvCxnSpPr>
          <p:cNvPr id="105" name="Straight Connector 104">
            <a:extLst>
              <a:ext uri="{FF2B5EF4-FFF2-40B4-BE49-F238E27FC236}">
                <a16:creationId xmlns:a16="http://schemas.microsoft.com/office/drawing/2014/main" xmlns="" id="{931C3C92-5DC9-4CCC-A126-FC1C97E38B47}"/>
              </a:ext>
            </a:extLst>
          </p:cNvPr>
          <p:cNvCxnSpPr/>
          <p:nvPr/>
        </p:nvCxnSpPr>
        <p:spPr>
          <a:xfrm flipH="1">
            <a:off x="8611354" y="3450193"/>
            <a:ext cx="76200" cy="0"/>
          </a:xfrm>
          <a:prstGeom prst="line">
            <a:avLst/>
          </a:prstGeom>
        </p:spPr>
        <p:style>
          <a:lnRef idx="2">
            <a:schemeClr val="accent5"/>
          </a:lnRef>
          <a:fillRef idx="0">
            <a:schemeClr val="accent5"/>
          </a:fillRef>
          <a:effectRef idx="1">
            <a:schemeClr val="accent5"/>
          </a:effectRef>
          <a:fontRef idx="minor">
            <a:schemeClr val="tx1"/>
          </a:fontRef>
        </p:style>
      </p:cxnSp>
      <p:sp>
        <p:nvSpPr>
          <p:cNvPr id="106" name="TextBox 105">
            <a:extLst>
              <a:ext uri="{FF2B5EF4-FFF2-40B4-BE49-F238E27FC236}">
                <a16:creationId xmlns:a16="http://schemas.microsoft.com/office/drawing/2014/main" xmlns="" id="{E4A79AB4-1AE2-479B-B015-464EA84DA28B}"/>
              </a:ext>
            </a:extLst>
          </p:cNvPr>
          <p:cNvSpPr txBox="1"/>
          <p:nvPr/>
        </p:nvSpPr>
        <p:spPr>
          <a:xfrm>
            <a:off x="1824585" y="3372862"/>
            <a:ext cx="869149" cy="584775"/>
          </a:xfrm>
          <a:prstGeom prst="rect">
            <a:avLst/>
          </a:prstGeom>
          <a:noFill/>
        </p:spPr>
        <p:txBody>
          <a:bodyPr wrap="none" rtlCol="0">
            <a:spAutoFit/>
          </a:bodyPr>
          <a:lstStyle/>
          <a:p>
            <a:r>
              <a:rPr lang="en-US" sz="3200" b="1" dirty="0"/>
              <a:t>c</a:t>
            </a:r>
            <a:r>
              <a:rPr lang="en-US" sz="3200" b="1" baseline="-25000" dirty="0">
                <a:solidFill>
                  <a:srgbClr val="FF0000"/>
                </a:solidFill>
              </a:rPr>
              <a:t>1 </a:t>
            </a:r>
            <a:r>
              <a:rPr lang="en-US" sz="3200" b="1" dirty="0"/>
              <a:t>c</a:t>
            </a:r>
            <a:r>
              <a:rPr lang="en-US" sz="3200" b="1" baseline="-25000" dirty="0">
                <a:solidFill>
                  <a:srgbClr val="FF0000"/>
                </a:solidFill>
              </a:rPr>
              <a:t>2</a:t>
            </a:r>
            <a:endParaRPr lang="en-IN" sz="3200" dirty="0"/>
          </a:p>
        </p:txBody>
      </p:sp>
      <p:sp>
        <p:nvSpPr>
          <p:cNvPr id="40" name="TextBox 39">
            <a:extLst>
              <a:ext uri="{FF2B5EF4-FFF2-40B4-BE49-F238E27FC236}">
                <a16:creationId xmlns:a16="http://schemas.microsoft.com/office/drawing/2014/main" xmlns="" id="{57F16D58-3D95-430A-8933-DCABEE47CB87}"/>
              </a:ext>
            </a:extLst>
          </p:cNvPr>
          <p:cNvSpPr txBox="1"/>
          <p:nvPr/>
        </p:nvSpPr>
        <p:spPr>
          <a:xfrm>
            <a:off x="217149" y="6444735"/>
            <a:ext cx="3708003" cy="369332"/>
          </a:xfrm>
          <a:prstGeom prst="rect">
            <a:avLst/>
          </a:prstGeom>
          <a:noFill/>
        </p:spPr>
        <p:txBody>
          <a:bodyPr wrap="none" rtlCol="0">
            <a:spAutoFit/>
          </a:bodyPr>
          <a:lstStyle/>
          <a:p>
            <a:r>
              <a:rPr lang="en-US" dirty="0"/>
              <a:t>Also do this in </a:t>
            </a:r>
            <a:r>
              <a:rPr lang="en-US" dirty="0" err="1"/>
              <a:t>Pytorch</a:t>
            </a:r>
            <a:r>
              <a:rPr lang="en-US" dirty="0"/>
              <a:t> – exercise 210.</a:t>
            </a:r>
            <a:endParaRPr lang="en-IN" dirty="0"/>
          </a:p>
        </p:txBody>
      </p:sp>
    </p:spTree>
    <p:extLst>
      <p:ext uri="{BB962C8B-B14F-4D97-AF65-F5344CB8AC3E}">
        <p14:creationId xmlns:p14="http://schemas.microsoft.com/office/powerpoint/2010/main" xmlns="" val="1364288122"/>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Oval 63">
            <a:extLst>
              <a:ext uri="{FF2B5EF4-FFF2-40B4-BE49-F238E27FC236}">
                <a16:creationId xmlns:a16="http://schemas.microsoft.com/office/drawing/2014/main" xmlns="" id="{09E1645B-9786-45F2-AB91-201E271AD3F9}"/>
              </a:ext>
            </a:extLst>
          </p:cNvPr>
          <p:cNvSpPr/>
          <p:nvPr/>
        </p:nvSpPr>
        <p:spPr>
          <a:xfrm>
            <a:off x="1524000" y="1752600"/>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65" name="Oval 64">
            <a:extLst>
              <a:ext uri="{FF2B5EF4-FFF2-40B4-BE49-F238E27FC236}">
                <a16:creationId xmlns:a16="http://schemas.microsoft.com/office/drawing/2014/main" xmlns="" id="{8EFC641E-C626-4FEC-91C9-F0C0629EDDAD}"/>
              </a:ext>
            </a:extLst>
          </p:cNvPr>
          <p:cNvSpPr/>
          <p:nvPr/>
        </p:nvSpPr>
        <p:spPr>
          <a:xfrm>
            <a:off x="381000" y="1731820"/>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62" name="Oval 61"/>
          <p:cNvSpPr/>
          <p:nvPr/>
        </p:nvSpPr>
        <p:spPr>
          <a:xfrm>
            <a:off x="1496290" y="2879558"/>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61" name="Oval 60"/>
          <p:cNvSpPr/>
          <p:nvPr/>
        </p:nvSpPr>
        <p:spPr>
          <a:xfrm>
            <a:off x="353290" y="2858778"/>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3108786" y="1219200"/>
            <a:ext cx="6187614" cy="5410200"/>
          </a:xfrm>
        </p:spPr>
        <p:txBody>
          <a:bodyPr>
            <a:normAutofit fontScale="85000" lnSpcReduction="20000"/>
          </a:bodyPr>
          <a:lstStyle/>
          <a:p>
            <a:pPr>
              <a:buNone/>
            </a:pPr>
            <a:r>
              <a:rPr lang="en-US" b="1" dirty="0"/>
              <a:t>	So, d(loss)/d(</a:t>
            </a:r>
            <a:r>
              <a:rPr lang="en-US" b="1" dirty="0" err="1">
                <a:solidFill>
                  <a:srgbClr val="FF0000"/>
                </a:solidFill>
              </a:rPr>
              <a:t>softmax</a:t>
            </a:r>
            <a:r>
              <a:rPr lang="en-US" b="1" dirty="0">
                <a:solidFill>
                  <a:srgbClr val="FF0000"/>
                </a:solidFill>
              </a:rPr>
              <a:t>(c)</a:t>
            </a:r>
            <a:r>
              <a:rPr lang="en-US" b="1" dirty="0"/>
              <a:t>)</a:t>
            </a:r>
          </a:p>
          <a:p>
            <a:pPr>
              <a:buNone/>
            </a:pPr>
            <a:endParaRPr lang="en-US" b="1" dirty="0"/>
          </a:p>
          <a:p>
            <a:pPr>
              <a:buNone/>
            </a:pPr>
            <a:r>
              <a:rPr lang="en-US" b="1" dirty="0"/>
              <a:t>	= d(loss)/d(</a:t>
            </a:r>
            <a:r>
              <a:rPr lang="en-US" b="1" dirty="0">
                <a:solidFill>
                  <a:srgbClr val="00B050"/>
                </a:solidFill>
              </a:rPr>
              <a:t>log(</a:t>
            </a:r>
            <a:r>
              <a:rPr lang="en-US" b="1" dirty="0" err="1">
                <a:solidFill>
                  <a:srgbClr val="FF0000"/>
                </a:solidFill>
              </a:rPr>
              <a:t>softmax</a:t>
            </a:r>
            <a:r>
              <a:rPr lang="en-US" b="1" dirty="0">
                <a:solidFill>
                  <a:srgbClr val="FF0000"/>
                </a:solidFill>
              </a:rPr>
              <a:t>(c)</a:t>
            </a:r>
            <a:r>
              <a:rPr lang="en-US" b="1" dirty="0">
                <a:solidFill>
                  <a:srgbClr val="00B050"/>
                </a:solidFill>
              </a:rPr>
              <a:t>)</a:t>
            </a:r>
            <a:r>
              <a:rPr lang="en-US" b="1" dirty="0"/>
              <a:t>) * d(</a:t>
            </a:r>
            <a:r>
              <a:rPr lang="en-US" b="1" dirty="0">
                <a:solidFill>
                  <a:srgbClr val="00B050"/>
                </a:solidFill>
              </a:rPr>
              <a:t>log(</a:t>
            </a:r>
            <a:r>
              <a:rPr lang="en-US" b="1" dirty="0" err="1">
                <a:solidFill>
                  <a:srgbClr val="FF0000"/>
                </a:solidFill>
              </a:rPr>
              <a:t>softmax</a:t>
            </a:r>
            <a:r>
              <a:rPr lang="en-US" b="1" dirty="0">
                <a:solidFill>
                  <a:srgbClr val="FF0000"/>
                </a:solidFill>
              </a:rPr>
              <a:t>(c)</a:t>
            </a:r>
            <a:r>
              <a:rPr lang="en-US" b="1" dirty="0">
                <a:solidFill>
                  <a:srgbClr val="00B050"/>
                </a:solidFill>
              </a:rPr>
              <a:t>)</a:t>
            </a:r>
            <a:r>
              <a:rPr lang="en-US" b="1" dirty="0"/>
              <a:t>)/d(</a:t>
            </a:r>
            <a:r>
              <a:rPr lang="en-US" b="1" dirty="0" err="1">
                <a:solidFill>
                  <a:srgbClr val="FF0000"/>
                </a:solidFill>
              </a:rPr>
              <a:t>softmax</a:t>
            </a:r>
            <a:r>
              <a:rPr lang="en-US" b="1" dirty="0">
                <a:solidFill>
                  <a:srgbClr val="FF0000"/>
                </a:solidFill>
              </a:rPr>
              <a:t>(c)</a:t>
            </a:r>
            <a:r>
              <a:rPr lang="en-US" b="1" dirty="0"/>
              <a:t>)</a:t>
            </a:r>
          </a:p>
          <a:p>
            <a:pPr>
              <a:buNone/>
            </a:pPr>
            <a:r>
              <a:rPr lang="en-US" b="1" dirty="0"/>
              <a:t>		… by the chain rule</a:t>
            </a:r>
          </a:p>
          <a:p>
            <a:pPr>
              <a:buNone/>
            </a:pPr>
            <a:r>
              <a:rPr lang="en-US" b="1" dirty="0"/>
              <a:t>	</a:t>
            </a:r>
          </a:p>
          <a:p>
            <a:pPr>
              <a:buNone/>
            </a:pPr>
            <a:r>
              <a:rPr lang="en-US" b="1" dirty="0"/>
              <a:t>	=</a:t>
            </a:r>
            <a:r>
              <a:rPr lang="en-US" b="1" dirty="0">
                <a:solidFill>
                  <a:srgbClr val="FF0000"/>
                </a:solidFill>
              </a:rPr>
              <a:t> -1 </a:t>
            </a:r>
            <a:r>
              <a:rPr lang="en-US" b="1" dirty="0"/>
              <a:t>* d(</a:t>
            </a:r>
            <a:r>
              <a:rPr lang="en-US" b="1" dirty="0">
                <a:solidFill>
                  <a:srgbClr val="00B050"/>
                </a:solidFill>
              </a:rPr>
              <a:t>log(</a:t>
            </a:r>
            <a:r>
              <a:rPr lang="en-US" b="1" dirty="0" err="1">
                <a:solidFill>
                  <a:srgbClr val="FF0000"/>
                </a:solidFill>
              </a:rPr>
              <a:t>softmax</a:t>
            </a:r>
            <a:r>
              <a:rPr lang="en-US" b="1" dirty="0">
                <a:solidFill>
                  <a:srgbClr val="FF0000"/>
                </a:solidFill>
              </a:rPr>
              <a:t>(c)</a:t>
            </a:r>
            <a:r>
              <a:rPr lang="en-US" b="1" dirty="0">
                <a:solidFill>
                  <a:srgbClr val="00B050"/>
                </a:solidFill>
              </a:rPr>
              <a:t>)</a:t>
            </a:r>
            <a:r>
              <a:rPr lang="en-US" b="1" dirty="0"/>
              <a:t>)/d(</a:t>
            </a:r>
            <a:r>
              <a:rPr lang="en-US" b="1" dirty="0" err="1">
                <a:solidFill>
                  <a:srgbClr val="FF0000"/>
                </a:solidFill>
              </a:rPr>
              <a:t>softmax</a:t>
            </a:r>
            <a:r>
              <a:rPr lang="en-US" b="1" dirty="0">
                <a:solidFill>
                  <a:srgbClr val="FF0000"/>
                </a:solidFill>
              </a:rPr>
              <a:t>(c)</a:t>
            </a:r>
            <a:r>
              <a:rPr lang="en-US" b="1" dirty="0"/>
              <a:t>)</a:t>
            </a:r>
          </a:p>
          <a:p>
            <a:pPr>
              <a:buNone/>
            </a:pPr>
            <a:r>
              <a:rPr lang="en-US" b="1" i="1" dirty="0"/>
              <a:t>		(substituting -1 for 	</a:t>
            </a:r>
            <a:r>
              <a:rPr lang="en-US" b="1" dirty="0"/>
              <a:t>d(loss)/d(</a:t>
            </a:r>
            <a:r>
              <a:rPr lang="en-US" b="1" dirty="0">
                <a:solidFill>
                  <a:srgbClr val="00B050"/>
                </a:solidFill>
              </a:rPr>
              <a:t>log(</a:t>
            </a:r>
            <a:r>
              <a:rPr lang="en-US" b="1" dirty="0" err="1">
                <a:solidFill>
                  <a:srgbClr val="FF0000"/>
                </a:solidFill>
              </a:rPr>
              <a:t>softmax</a:t>
            </a:r>
            <a:r>
              <a:rPr lang="en-US" b="1" dirty="0">
                <a:solidFill>
                  <a:srgbClr val="FF0000"/>
                </a:solidFill>
              </a:rPr>
              <a:t>(c)</a:t>
            </a:r>
            <a:r>
              <a:rPr lang="en-US" b="1" dirty="0">
                <a:solidFill>
                  <a:srgbClr val="00B050"/>
                </a:solidFill>
              </a:rPr>
              <a:t>)</a:t>
            </a:r>
            <a:r>
              <a:rPr lang="en-US" b="1" dirty="0"/>
              <a:t>)</a:t>
            </a:r>
            <a:r>
              <a:rPr lang="en-US" b="1" i="1" dirty="0"/>
              <a:t>)</a:t>
            </a:r>
          </a:p>
          <a:p>
            <a:pPr>
              <a:buNone/>
            </a:pPr>
            <a:endParaRPr lang="en-US" b="1" i="1" dirty="0"/>
          </a:p>
          <a:p>
            <a:pPr>
              <a:buNone/>
            </a:pPr>
            <a:r>
              <a:rPr lang="en-US" b="1" i="1" dirty="0"/>
              <a:t>Using d(</a:t>
            </a:r>
            <a:r>
              <a:rPr lang="en-US" b="1" i="1" dirty="0">
                <a:solidFill>
                  <a:srgbClr val="00B050"/>
                </a:solidFill>
              </a:rPr>
              <a:t>log(</a:t>
            </a:r>
            <a:r>
              <a:rPr lang="en-US" b="1" i="1" dirty="0">
                <a:solidFill>
                  <a:srgbClr val="FF0000"/>
                </a:solidFill>
              </a:rPr>
              <a:t>x</a:t>
            </a:r>
            <a:r>
              <a:rPr lang="en-US" b="1" i="1" dirty="0">
                <a:solidFill>
                  <a:srgbClr val="00B050"/>
                </a:solidFill>
              </a:rPr>
              <a:t>)</a:t>
            </a:r>
            <a:r>
              <a:rPr lang="en-US" b="1" i="1" dirty="0"/>
              <a:t>)/d</a:t>
            </a:r>
            <a:r>
              <a:rPr lang="en-US" b="1" i="1" dirty="0">
                <a:solidFill>
                  <a:srgbClr val="FF0000"/>
                </a:solidFill>
              </a:rPr>
              <a:t>x</a:t>
            </a:r>
            <a:r>
              <a:rPr lang="en-US" b="1" i="1" dirty="0"/>
              <a:t> = 1/</a:t>
            </a:r>
            <a:r>
              <a:rPr lang="en-US" b="1" i="1" dirty="0">
                <a:solidFill>
                  <a:srgbClr val="FF0000"/>
                </a:solidFill>
              </a:rPr>
              <a:t>x </a:t>
            </a:r>
            <a:r>
              <a:rPr lang="en-US" b="1" i="1" dirty="0"/>
              <a:t>in the above …</a:t>
            </a:r>
            <a:endParaRPr lang="en-US" b="1" dirty="0"/>
          </a:p>
          <a:p>
            <a:pPr>
              <a:buNone/>
            </a:pPr>
            <a:endParaRPr lang="en-US" b="1" dirty="0"/>
          </a:p>
          <a:p>
            <a:pPr>
              <a:buNone/>
            </a:pPr>
            <a:r>
              <a:rPr lang="en-US" b="1" dirty="0"/>
              <a:t>d(loss)/d(</a:t>
            </a:r>
            <a:r>
              <a:rPr lang="en-US" b="1" dirty="0" err="1">
                <a:solidFill>
                  <a:srgbClr val="FF0000"/>
                </a:solidFill>
              </a:rPr>
              <a:t>softmax</a:t>
            </a:r>
            <a:r>
              <a:rPr lang="en-US" b="1" dirty="0">
                <a:solidFill>
                  <a:srgbClr val="FF0000"/>
                </a:solidFill>
              </a:rPr>
              <a:t>(c)</a:t>
            </a:r>
            <a:r>
              <a:rPr lang="en-US" b="1" dirty="0"/>
              <a:t>) = </a:t>
            </a:r>
            <a:r>
              <a:rPr lang="en-US" b="1" dirty="0">
                <a:solidFill>
                  <a:srgbClr val="FF0000"/>
                </a:solidFill>
              </a:rPr>
              <a:t>-1</a:t>
            </a:r>
            <a:r>
              <a:rPr lang="en-US" b="1" dirty="0"/>
              <a:t>/</a:t>
            </a:r>
            <a:r>
              <a:rPr lang="en-US" b="1" dirty="0" err="1">
                <a:solidFill>
                  <a:srgbClr val="FF0000"/>
                </a:solidFill>
              </a:rPr>
              <a:t>softmax</a:t>
            </a:r>
            <a:r>
              <a:rPr lang="en-US" b="1" dirty="0">
                <a:solidFill>
                  <a:srgbClr val="FF0000"/>
                </a:solidFill>
              </a:rPr>
              <a:t>(c)</a:t>
            </a:r>
            <a:r>
              <a:rPr lang="en-US" b="1" dirty="0"/>
              <a:t>	</a:t>
            </a:r>
          </a:p>
        </p:txBody>
      </p:sp>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lvl="0" algn="ctr">
              <a:spcBef>
                <a:spcPct val="0"/>
              </a:spcBef>
              <a:defRPr/>
            </a:pPr>
            <a:r>
              <a:rPr lang="en-US" sz="4400" dirty="0">
                <a:solidFill>
                  <a:schemeClr val="bg1"/>
                </a:solidFill>
              </a:rPr>
              <a:t>d(loss)/d(</a:t>
            </a:r>
            <a:r>
              <a:rPr lang="en-US" sz="4400" dirty="0" err="1">
                <a:solidFill>
                  <a:schemeClr val="bg1"/>
                </a:solidFill>
              </a:rPr>
              <a:t>softmax</a:t>
            </a:r>
            <a:r>
              <a:rPr lang="en-US" sz="4400" dirty="0">
                <a:solidFill>
                  <a:schemeClr val="bg1"/>
                </a:solidFill>
              </a:rPr>
              <a:t>)</a:t>
            </a:r>
          </a:p>
        </p:txBody>
      </p:sp>
      <p:sp>
        <p:nvSpPr>
          <p:cNvPr id="17" name="Oval 16"/>
          <p:cNvSpPr/>
          <p:nvPr/>
        </p:nvSpPr>
        <p:spPr>
          <a:xfrm>
            <a:off x="457200" y="1828800"/>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1</a:t>
            </a:r>
            <a:endParaRPr lang="en-US" baseline="-25000" dirty="0"/>
          </a:p>
        </p:txBody>
      </p:sp>
      <p:sp>
        <p:nvSpPr>
          <p:cNvPr id="18" name="Oval 17"/>
          <p:cNvSpPr/>
          <p:nvPr/>
        </p:nvSpPr>
        <p:spPr>
          <a:xfrm>
            <a:off x="457200" y="2971800"/>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1</a:t>
            </a:r>
          </a:p>
        </p:txBody>
      </p:sp>
      <p:cxnSp>
        <p:nvCxnSpPr>
          <p:cNvPr id="20" name="Straight Connector 19"/>
          <p:cNvCxnSpPr/>
          <p:nvPr/>
        </p:nvCxnSpPr>
        <p:spPr>
          <a:xfrm>
            <a:off x="665020" y="2221468"/>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21" name="TextBox 20"/>
          <p:cNvSpPr txBox="1"/>
          <p:nvPr/>
        </p:nvSpPr>
        <p:spPr>
          <a:xfrm>
            <a:off x="152400" y="2450068"/>
            <a:ext cx="612540" cy="369332"/>
          </a:xfrm>
          <a:prstGeom prst="rect">
            <a:avLst/>
          </a:prstGeom>
          <a:noFill/>
        </p:spPr>
        <p:txBody>
          <a:bodyPr wrap="none" rtlCol="0">
            <a:spAutoFit/>
          </a:bodyPr>
          <a:lstStyle/>
          <a:p>
            <a:r>
              <a:rPr lang="en-US" b="1" dirty="0"/>
              <a:t>W’</a:t>
            </a:r>
            <a:r>
              <a:rPr lang="en-US" b="1" baseline="-25000" dirty="0"/>
              <a:t>11</a:t>
            </a:r>
          </a:p>
        </p:txBody>
      </p:sp>
      <p:sp>
        <p:nvSpPr>
          <p:cNvPr id="22" name="Oval 21"/>
          <p:cNvSpPr/>
          <p:nvPr/>
        </p:nvSpPr>
        <p:spPr>
          <a:xfrm>
            <a:off x="1600200" y="1840468"/>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2</a:t>
            </a:r>
          </a:p>
        </p:txBody>
      </p:sp>
      <p:sp>
        <p:nvSpPr>
          <p:cNvPr id="23" name="Oval 22"/>
          <p:cNvSpPr/>
          <p:nvPr/>
        </p:nvSpPr>
        <p:spPr>
          <a:xfrm>
            <a:off x="1600200" y="2983468"/>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2</a:t>
            </a:r>
          </a:p>
        </p:txBody>
      </p:sp>
      <p:cxnSp>
        <p:nvCxnSpPr>
          <p:cNvPr id="27" name="Straight Connector 26"/>
          <p:cNvCxnSpPr/>
          <p:nvPr/>
        </p:nvCxnSpPr>
        <p:spPr>
          <a:xfrm>
            <a:off x="1808020" y="2221468"/>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29" name="Oval 28"/>
          <p:cNvSpPr/>
          <p:nvPr/>
        </p:nvSpPr>
        <p:spPr>
          <a:xfrm>
            <a:off x="2743200" y="3059668"/>
            <a:ext cx="381000" cy="3810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3</a:t>
            </a:r>
          </a:p>
        </p:txBody>
      </p:sp>
      <p:cxnSp>
        <p:nvCxnSpPr>
          <p:cNvPr id="31" name="Straight Connector 30"/>
          <p:cNvCxnSpPr/>
          <p:nvPr/>
        </p:nvCxnSpPr>
        <p:spPr>
          <a:xfrm>
            <a:off x="1905000" y="2221468"/>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32" name="Straight Connector 31"/>
          <p:cNvCxnSpPr/>
          <p:nvPr/>
        </p:nvCxnSpPr>
        <p:spPr>
          <a:xfrm>
            <a:off x="762000" y="2221468"/>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34" name="Straight Connector 33"/>
          <p:cNvCxnSpPr/>
          <p:nvPr/>
        </p:nvCxnSpPr>
        <p:spPr>
          <a:xfrm flipH="1">
            <a:off x="741596" y="2165672"/>
            <a:ext cx="934804" cy="817796"/>
          </a:xfrm>
          <a:prstGeom prst="line">
            <a:avLst/>
          </a:prstGeom>
        </p:spPr>
        <p:style>
          <a:lnRef idx="2">
            <a:schemeClr val="accent3"/>
          </a:lnRef>
          <a:fillRef idx="0">
            <a:schemeClr val="accent3"/>
          </a:fillRef>
          <a:effectRef idx="1">
            <a:schemeClr val="accent3"/>
          </a:effectRef>
          <a:fontRef idx="minor">
            <a:schemeClr val="tx1"/>
          </a:fontRef>
        </p:style>
      </p:cxnSp>
      <p:sp>
        <p:nvSpPr>
          <p:cNvPr id="37" name="TextBox 36"/>
          <p:cNvSpPr txBox="1"/>
          <p:nvPr/>
        </p:nvSpPr>
        <p:spPr>
          <a:xfrm>
            <a:off x="609600" y="2678668"/>
            <a:ext cx="612540" cy="369332"/>
          </a:xfrm>
          <a:prstGeom prst="rect">
            <a:avLst/>
          </a:prstGeom>
          <a:noFill/>
        </p:spPr>
        <p:txBody>
          <a:bodyPr wrap="none" rtlCol="0">
            <a:spAutoFit/>
          </a:bodyPr>
          <a:lstStyle/>
          <a:p>
            <a:r>
              <a:rPr lang="en-US" b="1" dirty="0"/>
              <a:t>W’</a:t>
            </a:r>
            <a:r>
              <a:rPr lang="en-US" b="1" baseline="-25000" dirty="0"/>
              <a:t>21</a:t>
            </a:r>
          </a:p>
        </p:txBody>
      </p:sp>
      <p:sp>
        <p:nvSpPr>
          <p:cNvPr id="38" name="TextBox 37"/>
          <p:cNvSpPr txBox="1"/>
          <p:nvPr/>
        </p:nvSpPr>
        <p:spPr>
          <a:xfrm>
            <a:off x="1143000" y="2842736"/>
            <a:ext cx="612540" cy="369332"/>
          </a:xfrm>
          <a:prstGeom prst="rect">
            <a:avLst/>
          </a:prstGeom>
          <a:noFill/>
        </p:spPr>
        <p:txBody>
          <a:bodyPr wrap="none" rtlCol="0">
            <a:spAutoFit/>
          </a:bodyPr>
          <a:lstStyle/>
          <a:p>
            <a:r>
              <a:rPr lang="en-US" b="1" dirty="0"/>
              <a:t>W’</a:t>
            </a:r>
            <a:r>
              <a:rPr lang="en-US" b="1" baseline="-25000" dirty="0"/>
              <a:t>12</a:t>
            </a:r>
          </a:p>
        </p:txBody>
      </p:sp>
      <p:sp>
        <p:nvSpPr>
          <p:cNvPr id="39" name="TextBox 38"/>
          <p:cNvSpPr txBox="1"/>
          <p:nvPr/>
        </p:nvSpPr>
        <p:spPr>
          <a:xfrm>
            <a:off x="1581846" y="2602468"/>
            <a:ext cx="612540" cy="369332"/>
          </a:xfrm>
          <a:prstGeom prst="rect">
            <a:avLst/>
          </a:prstGeom>
          <a:noFill/>
        </p:spPr>
        <p:txBody>
          <a:bodyPr wrap="none" rtlCol="0">
            <a:spAutoFit/>
          </a:bodyPr>
          <a:lstStyle/>
          <a:p>
            <a:r>
              <a:rPr lang="en-US" b="1" dirty="0"/>
              <a:t>W’</a:t>
            </a:r>
            <a:r>
              <a:rPr lang="en-US" b="1" baseline="-25000" dirty="0"/>
              <a:t>22</a:t>
            </a:r>
          </a:p>
        </p:txBody>
      </p:sp>
      <p:cxnSp>
        <p:nvCxnSpPr>
          <p:cNvPr id="41" name="Straight Connector 40"/>
          <p:cNvCxnSpPr/>
          <p:nvPr/>
        </p:nvCxnSpPr>
        <p:spPr>
          <a:xfrm>
            <a:off x="802808" y="2145268"/>
            <a:ext cx="2016592" cy="873592"/>
          </a:xfrm>
          <a:prstGeom prst="line">
            <a:avLst/>
          </a:prstGeom>
        </p:spPr>
        <p:style>
          <a:lnRef idx="2">
            <a:schemeClr val="accent3"/>
          </a:lnRef>
          <a:fillRef idx="0">
            <a:schemeClr val="accent3"/>
          </a:fillRef>
          <a:effectRef idx="1">
            <a:schemeClr val="accent3"/>
          </a:effectRef>
          <a:fontRef idx="minor">
            <a:schemeClr val="tx1"/>
          </a:fontRef>
        </p:style>
      </p:cxnSp>
      <p:sp>
        <p:nvSpPr>
          <p:cNvPr id="42" name="TextBox 41"/>
          <p:cNvSpPr txBox="1"/>
          <p:nvPr/>
        </p:nvSpPr>
        <p:spPr>
          <a:xfrm>
            <a:off x="2362200" y="2983468"/>
            <a:ext cx="441146" cy="369332"/>
          </a:xfrm>
          <a:prstGeom prst="rect">
            <a:avLst/>
          </a:prstGeom>
          <a:noFill/>
        </p:spPr>
        <p:txBody>
          <a:bodyPr wrap="none" rtlCol="0">
            <a:spAutoFit/>
          </a:bodyPr>
          <a:lstStyle/>
          <a:p>
            <a:r>
              <a:rPr lang="en-US" b="1" dirty="0"/>
              <a:t>b'</a:t>
            </a:r>
            <a:r>
              <a:rPr lang="en-US" b="1" baseline="-25000" dirty="0"/>
              <a:t>1</a:t>
            </a:r>
          </a:p>
        </p:txBody>
      </p:sp>
      <p:sp>
        <p:nvSpPr>
          <p:cNvPr id="43" name="TextBox 42"/>
          <p:cNvSpPr txBox="1"/>
          <p:nvPr/>
        </p:nvSpPr>
        <p:spPr>
          <a:xfrm>
            <a:off x="2590800" y="2526268"/>
            <a:ext cx="441146" cy="369332"/>
          </a:xfrm>
          <a:prstGeom prst="rect">
            <a:avLst/>
          </a:prstGeom>
          <a:noFill/>
        </p:spPr>
        <p:txBody>
          <a:bodyPr wrap="none" rtlCol="0">
            <a:spAutoFit/>
          </a:bodyPr>
          <a:lstStyle/>
          <a:p>
            <a:r>
              <a:rPr lang="en-US" b="1" dirty="0"/>
              <a:t>b'</a:t>
            </a:r>
            <a:r>
              <a:rPr lang="en-US" b="1" baseline="-25000" dirty="0"/>
              <a:t>2</a:t>
            </a:r>
          </a:p>
        </p:txBody>
      </p:sp>
      <p:sp>
        <p:nvSpPr>
          <p:cNvPr id="46" name="Oval 45"/>
          <p:cNvSpPr/>
          <p:nvPr/>
        </p:nvSpPr>
        <p:spPr>
          <a:xfrm>
            <a:off x="457200" y="4114800"/>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1</a:t>
            </a:r>
          </a:p>
        </p:txBody>
      </p:sp>
      <p:cxnSp>
        <p:nvCxnSpPr>
          <p:cNvPr id="47" name="Straight Connector 46"/>
          <p:cNvCxnSpPr/>
          <p:nvPr/>
        </p:nvCxnSpPr>
        <p:spPr>
          <a:xfrm>
            <a:off x="665020" y="3364468"/>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48" name="TextBox 47"/>
          <p:cNvSpPr txBox="1"/>
          <p:nvPr/>
        </p:nvSpPr>
        <p:spPr>
          <a:xfrm>
            <a:off x="152400" y="3593068"/>
            <a:ext cx="551754" cy="369332"/>
          </a:xfrm>
          <a:prstGeom prst="rect">
            <a:avLst/>
          </a:prstGeom>
          <a:noFill/>
        </p:spPr>
        <p:txBody>
          <a:bodyPr wrap="none" rtlCol="0">
            <a:spAutoFit/>
          </a:bodyPr>
          <a:lstStyle/>
          <a:p>
            <a:r>
              <a:rPr lang="en-US" b="1" dirty="0"/>
              <a:t>W</a:t>
            </a:r>
            <a:r>
              <a:rPr lang="en-US" b="1" baseline="-25000" dirty="0"/>
              <a:t>11</a:t>
            </a:r>
          </a:p>
        </p:txBody>
      </p:sp>
      <p:sp>
        <p:nvSpPr>
          <p:cNvPr id="49" name="Oval 48"/>
          <p:cNvSpPr/>
          <p:nvPr/>
        </p:nvSpPr>
        <p:spPr>
          <a:xfrm>
            <a:off x="1600200" y="4126468"/>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2</a:t>
            </a:r>
          </a:p>
        </p:txBody>
      </p:sp>
      <p:cxnSp>
        <p:nvCxnSpPr>
          <p:cNvPr id="50" name="Straight Connector 49"/>
          <p:cNvCxnSpPr/>
          <p:nvPr/>
        </p:nvCxnSpPr>
        <p:spPr>
          <a:xfrm>
            <a:off x="1808020" y="3364468"/>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51" name="Oval 50"/>
          <p:cNvSpPr/>
          <p:nvPr/>
        </p:nvSpPr>
        <p:spPr>
          <a:xfrm>
            <a:off x="2743200" y="4202668"/>
            <a:ext cx="381000" cy="3810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3</a:t>
            </a:r>
          </a:p>
        </p:txBody>
      </p:sp>
      <p:cxnSp>
        <p:nvCxnSpPr>
          <p:cNvPr id="52" name="Straight Connector 51"/>
          <p:cNvCxnSpPr/>
          <p:nvPr/>
        </p:nvCxnSpPr>
        <p:spPr>
          <a:xfrm>
            <a:off x="1905000" y="3364468"/>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53" name="Straight Connector 52"/>
          <p:cNvCxnSpPr/>
          <p:nvPr/>
        </p:nvCxnSpPr>
        <p:spPr>
          <a:xfrm>
            <a:off x="762000" y="3364468"/>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54" name="Straight Connector 53"/>
          <p:cNvCxnSpPr/>
          <p:nvPr/>
        </p:nvCxnSpPr>
        <p:spPr>
          <a:xfrm flipH="1">
            <a:off x="741596" y="3308672"/>
            <a:ext cx="934804" cy="817796"/>
          </a:xfrm>
          <a:prstGeom prst="line">
            <a:avLst/>
          </a:prstGeom>
        </p:spPr>
        <p:style>
          <a:lnRef idx="2">
            <a:schemeClr val="accent3"/>
          </a:lnRef>
          <a:fillRef idx="0">
            <a:schemeClr val="accent3"/>
          </a:fillRef>
          <a:effectRef idx="1">
            <a:schemeClr val="accent3"/>
          </a:effectRef>
          <a:fontRef idx="minor">
            <a:schemeClr val="tx1"/>
          </a:fontRef>
        </p:style>
      </p:cxnSp>
      <p:sp>
        <p:nvSpPr>
          <p:cNvPr id="55" name="TextBox 54"/>
          <p:cNvSpPr txBox="1"/>
          <p:nvPr/>
        </p:nvSpPr>
        <p:spPr>
          <a:xfrm>
            <a:off x="609600" y="3821668"/>
            <a:ext cx="551754" cy="369332"/>
          </a:xfrm>
          <a:prstGeom prst="rect">
            <a:avLst/>
          </a:prstGeom>
          <a:noFill/>
        </p:spPr>
        <p:txBody>
          <a:bodyPr wrap="none" rtlCol="0">
            <a:spAutoFit/>
          </a:bodyPr>
          <a:lstStyle/>
          <a:p>
            <a:r>
              <a:rPr lang="en-US" b="1" dirty="0"/>
              <a:t>W</a:t>
            </a:r>
            <a:r>
              <a:rPr lang="en-US" b="1" baseline="-25000" dirty="0"/>
              <a:t>21</a:t>
            </a:r>
          </a:p>
        </p:txBody>
      </p:sp>
      <p:sp>
        <p:nvSpPr>
          <p:cNvPr id="56" name="TextBox 55"/>
          <p:cNvSpPr txBox="1"/>
          <p:nvPr/>
        </p:nvSpPr>
        <p:spPr>
          <a:xfrm>
            <a:off x="1143000" y="3985736"/>
            <a:ext cx="551754" cy="369332"/>
          </a:xfrm>
          <a:prstGeom prst="rect">
            <a:avLst/>
          </a:prstGeom>
          <a:noFill/>
        </p:spPr>
        <p:txBody>
          <a:bodyPr wrap="none" rtlCol="0">
            <a:spAutoFit/>
          </a:bodyPr>
          <a:lstStyle/>
          <a:p>
            <a:r>
              <a:rPr lang="en-US" b="1" dirty="0"/>
              <a:t>W</a:t>
            </a:r>
            <a:r>
              <a:rPr lang="en-US" b="1" baseline="-25000" dirty="0"/>
              <a:t>12</a:t>
            </a:r>
          </a:p>
        </p:txBody>
      </p:sp>
      <p:sp>
        <p:nvSpPr>
          <p:cNvPr id="57" name="TextBox 56"/>
          <p:cNvSpPr txBox="1"/>
          <p:nvPr/>
        </p:nvSpPr>
        <p:spPr>
          <a:xfrm>
            <a:off x="1581846" y="3745468"/>
            <a:ext cx="551754" cy="369332"/>
          </a:xfrm>
          <a:prstGeom prst="rect">
            <a:avLst/>
          </a:prstGeom>
          <a:noFill/>
        </p:spPr>
        <p:txBody>
          <a:bodyPr wrap="none" rtlCol="0">
            <a:spAutoFit/>
          </a:bodyPr>
          <a:lstStyle/>
          <a:p>
            <a:r>
              <a:rPr lang="en-US" b="1" dirty="0"/>
              <a:t>W</a:t>
            </a:r>
            <a:r>
              <a:rPr lang="en-US" b="1" baseline="-25000" dirty="0"/>
              <a:t>22</a:t>
            </a:r>
          </a:p>
        </p:txBody>
      </p:sp>
      <p:cxnSp>
        <p:nvCxnSpPr>
          <p:cNvPr id="58" name="Straight Connector 57"/>
          <p:cNvCxnSpPr/>
          <p:nvPr/>
        </p:nvCxnSpPr>
        <p:spPr>
          <a:xfrm>
            <a:off x="802808" y="3288268"/>
            <a:ext cx="2016592" cy="873592"/>
          </a:xfrm>
          <a:prstGeom prst="line">
            <a:avLst/>
          </a:prstGeom>
        </p:spPr>
        <p:style>
          <a:lnRef idx="2">
            <a:schemeClr val="accent3"/>
          </a:lnRef>
          <a:fillRef idx="0">
            <a:schemeClr val="accent3"/>
          </a:fillRef>
          <a:effectRef idx="1">
            <a:schemeClr val="accent3"/>
          </a:effectRef>
          <a:fontRef idx="minor">
            <a:schemeClr val="tx1"/>
          </a:fontRef>
        </p:style>
      </p:cxnSp>
      <p:sp>
        <p:nvSpPr>
          <p:cNvPr id="59" name="TextBox 58"/>
          <p:cNvSpPr txBox="1"/>
          <p:nvPr/>
        </p:nvSpPr>
        <p:spPr>
          <a:xfrm>
            <a:off x="2362200" y="4126468"/>
            <a:ext cx="386644" cy="369332"/>
          </a:xfrm>
          <a:prstGeom prst="rect">
            <a:avLst/>
          </a:prstGeom>
          <a:noFill/>
        </p:spPr>
        <p:txBody>
          <a:bodyPr wrap="none" rtlCol="0">
            <a:spAutoFit/>
          </a:bodyPr>
          <a:lstStyle/>
          <a:p>
            <a:r>
              <a:rPr lang="en-US" b="1" dirty="0"/>
              <a:t>b</a:t>
            </a:r>
            <a:r>
              <a:rPr lang="en-US" b="1" baseline="-25000" dirty="0"/>
              <a:t>1</a:t>
            </a:r>
          </a:p>
        </p:txBody>
      </p:sp>
      <p:sp>
        <p:nvSpPr>
          <p:cNvPr id="60" name="TextBox 59"/>
          <p:cNvSpPr txBox="1"/>
          <p:nvPr/>
        </p:nvSpPr>
        <p:spPr>
          <a:xfrm>
            <a:off x="2590800" y="3669268"/>
            <a:ext cx="386644" cy="369332"/>
          </a:xfrm>
          <a:prstGeom prst="rect">
            <a:avLst/>
          </a:prstGeom>
          <a:noFill/>
        </p:spPr>
        <p:txBody>
          <a:bodyPr wrap="none" rtlCol="0">
            <a:spAutoFit/>
          </a:bodyPr>
          <a:lstStyle/>
          <a:p>
            <a:r>
              <a:rPr lang="en-US" b="1" dirty="0"/>
              <a:t>b</a:t>
            </a:r>
            <a:r>
              <a:rPr lang="en-US" b="1" baseline="-25000" dirty="0"/>
              <a:t>2</a:t>
            </a:r>
          </a:p>
        </p:txBody>
      </p:sp>
      <p:sp>
        <p:nvSpPr>
          <p:cNvPr id="44" name="TextBox 43">
            <a:extLst>
              <a:ext uri="{FF2B5EF4-FFF2-40B4-BE49-F238E27FC236}">
                <a16:creationId xmlns:a16="http://schemas.microsoft.com/office/drawing/2014/main" xmlns="" id="{0E2EAA83-F5FB-42E7-B368-902890CEC41F}"/>
              </a:ext>
            </a:extLst>
          </p:cNvPr>
          <p:cNvSpPr txBox="1"/>
          <p:nvPr/>
        </p:nvSpPr>
        <p:spPr>
          <a:xfrm>
            <a:off x="40006" y="3031093"/>
            <a:ext cx="308098" cy="369332"/>
          </a:xfrm>
          <a:prstGeom prst="rect">
            <a:avLst/>
          </a:prstGeom>
          <a:noFill/>
        </p:spPr>
        <p:txBody>
          <a:bodyPr wrap="none" rtlCol="0">
            <a:spAutoFit/>
          </a:bodyPr>
          <a:lstStyle/>
          <a:p>
            <a:r>
              <a:rPr lang="en-US" b="1" dirty="0"/>
              <a:t>h</a:t>
            </a:r>
          </a:p>
        </p:txBody>
      </p:sp>
      <p:sp>
        <p:nvSpPr>
          <p:cNvPr id="45" name="TextBox 44">
            <a:extLst>
              <a:ext uri="{FF2B5EF4-FFF2-40B4-BE49-F238E27FC236}">
                <a16:creationId xmlns:a16="http://schemas.microsoft.com/office/drawing/2014/main" xmlns="" id="{7CAF2C7F-D2C6-4C90-96DC-BA5602098DBC}"/>
              </a:ext>
            </a:extLst>
          </p:cNvPr>
          <p:cNvSpPr txBox="1"/>
          <p:nvPr/>
        </p:nvSpPr>
        <p:spPr>
          <a:xfrm>
            <a:off x="155950" y="1799749"/>
            <a:ext cx="280846" cy="369332"/>
          </a:xfrm>
          <a:prstGeom prst="rect">
            <a:avLst/>
          </a:prstGeom>
          <a:noFill/>
        </p:spPr>
        <p:txBody>
          <a:bodyPr wrap="none" rtlCol="0">
            <a:spAutoFit/>
          </a:bodyPr>
          <a:lstStyle/>
          <a:p>
            <a:r>
              <a:rPr lang="en-US" b="1" dirty="0"/>
              <a:t>c</a:t>
            </a:r>
          </a:p>
        </p:txBody>
      </p:sp>
      <p:sp>
        <p:nvSpPr>
          <p:cNvPr id="63" name="TextBox 62">
            <a:extLst>
              <a:ext uri="{FF2B5EF4-FFF2-40B4-BE49-F238E27FC236}">
                <a16:creationId xmlns:a16="http://schemas.microsoft.com/office/drawing/2014/main" xmlns="" id="{F17B17A7-D67E-4484-BB47-03E0E066EB19}"/>
              </a:ext>
            </a:extLst>
          </p:cNvPr>
          <p:cNvSpPr txBox="1"/>
          <p:nvPr/>
        </p:nvSpPr>
        <p:spPr>
          <a:xfrm>
            <a:off x="116206" y="4197429"/>
            <a:ext cx="258404" cy="369332"/>
          </a:xfrm>
          <a:prstGeom prst="rect">
            <a:avLst/>
          </a:prstGeom>
          <a:noFill/>
        </p:spPr>
        <p:txBody>
          <a:bodyPr wrap="none" rtlCol="0">
            <a:spAutoFit/>
          </a:bodyPr>
          <a:lstStyle/>
          <a:p>
            <a:r>
              <a:rPr lang="en-US" b="1" dirty="0"/>
              <a:t>f</a:t>
            </a:r>
          </a:p>
        </p:txBody>
      </p:sp>
      <p:sp>
        <p:nvSpPr>
          <p:cNvPr id="2" name="TextBox 1">
            <a:extLst>
              <a:ext uri="{FF2B5EF4-FFF2-40B4-BE49-F238E27FC236}">
                <a16:creationId xmlns:a16="http://schemas.microsoft.com/office/drawing/2014/main" xmlns="" id="{C135415E-BEFE-496C-9E96-C76D5D18E63C}"/>
              </a:ext>
            </a:extLst>
          </p:cNvPr>
          <p:cNvSpPr txBox="1"/>
          <p:nvPr/>
        </p:nvSpPr>
        <p:spPr>
          <a:xfrm>
            <a:off x="914400" y="1169592"/>
            <a:ext cx="671979" cy="461665"/>
          </a:xfrm>
          <a:prstGeom prst="rect">
            <a:avLst/>
          </a:prstGeom>
          <a:noFill/>
        </p:spPr>
        <p:txBody>
          <a:bodyPr wrap="none" rtlCol="0">
            <a:spAutoFit/>
          </a:bodyPr>
          <a:lstStyle/>
          <a:p>
            <a:r>
              <a:rPr lang="en-US" sz="2400" b="1" dirty="0"/>
              <a:t>loss</a:t>
            </a:r>
            <a:endParaRPr lang="en-IN" sz="2400" dirty="0"/>
          </a:p>
        </p:txBody>
      </p:sp>
    </p:spTree>
    <p:extLst>
      <p:ext uri="{BB962C8B-B14F-4D97-AF65-F5344CB8AC3E}">
        <p14:creationId xmlns:p14="http://schemas.microsoft.com/office/powerpoint/2010/main" xmlns="" val="1062144937"/>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Oval 63">
            <a:extLst>
              <a:ext uri="{FF2B5EF4-FFF2-40B4-BE49-F238E27FC236}">
                <a16:creationId xmlns:a16="http://schemas.microsoft.com/office/drawing/2014/main" xmlns="" id="{09E1645B-9786-45F2-AB91-201E271AD3F9}"/>
              </a:ext>
            </a:extLst>
          </p:cNvPr>
          <p:cNvSpPr/>
          <p:nvPr/>
        </p:nvSpPr>
        <p:spPr>
          <a:xfrm>
            <a:off x="1524000" y="1752600"/>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65" name="Oval 64">
            <a:extLst>
              <a:ext uri="{FF2B5EF4-FFF2-40B4-BE49-F238E27FC236}">
                <a16:creationId xmlns:a16="http://schemas.microsoft.com/office/drawing/2014/main" xmlns="" id="{8EFC641E-C626-4FEC-91C9-F0C0629EDDAD}"/>
              </a:ext>
            </a:extLst>
          </p:cNvPr>
          <p:cNvSpPr/>
          <p:nvPr/>
        </p:nvSpPr>
        <p:spPr>
          <a:xfrm>
            <a:off x="381000" y="1731820"/>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62" name="Oval 61"/>
          <p:cNvSpPr/>
          <p:nvPr/>
        </p:nvSpPr>
        <p:spPr>
          <a:xfrm>
            <a:off x="1496290" y="2879558"/>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61" name="Oval 60"/>
          <p:cNvSpPr/>
          <p:nvPr/>
        </p:nvSpPr>
        <p:spPr>
          <a:xfrm>
            <a:off x="353290" y="2858778"/>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3108786" y="1219200"/>
            <a:ext cx="6187614" cy="5410200"/>
          </a:xfrm>
        </p:spPr>
        <p:txBody>
          <a:bodyPr>
            <a:normAutofit/>
          </a:bodyPr>
          <a:lstStyle/>
          <a:p>
            <a:pPr>
              <a:buNone/>
            </a:pPr>
            <a:r>
              <a:rPr lang="en-US" b="1" dirty="0"/>
              <a:t>d(loss)/d(</a:t>
            </a:r>
            <a:r>
              <a:rPr lang="en-US" b="1" dirty="0" err="1">
                <a:solidFill>
                  <a:srgbClr val="FF0000"/>
                </a:solidFill>
              </a:rPr>
              <a:t>softmax</a:t>
            </a:r>
            <a:r>
              <a:rPr lang="en-US" b="1" dirty="0">
                <a:solidFill>
                  <a:srgbClr val="FF0000"/>
                </a:solidFill>
              </a:rPr>
              <a:t>(c)</a:t>
            </a:r>
            <a:r>
              <a:rPr lang="en-US" b="1" dirty="0"/>
              <a:t>) = </a:t>
            </a:r>
          </a:p>
          <a:p>
            <a:pPr>
              <a:buNone/>
            </a:pPr>
            <a:r>
              <a:rPr lang="en-US" b="1" dirty="0">
                <a:solidFill>
                  <a:srgbClr val="FF0000"/>
                </a:solidFill>
              </a:rPr>
              <a:t>				-1</a:t>
            </a:r>
            <a:r>
              <a:rPr lang="en-US" b="1" dirty="0"/>
              <a:t>/</a:t>
            </a:r>
            <a:r>
              <a:rPr lang="en-US" b="1" dirty="0" err="1">
                <a:solidFill>
                  <a:srgbClr val="FF0000"/>
                </a:solidFill>
              </a:rPr>
              <a:t>softmax</a:t>
            </a:r>
            <a:r>
              <a:rPr lang="en-US" b="1" dirty="0">
                <a:solidFill>
                  <a:srgbClr val="FF0000"/>
                </a:solidFill>
              </a:rPr>
              <a:t>(c)</a:t>
            </a:r>
            <a:r>
              <a:rPr lang="en-US" b="1" dirty="0"/>
              <a:t>	</a:t>
            </a:r>
          </a:p>
        </p:txBody>
      </p:sp>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lvl="0" algn="ctr">
              <a:spcBef>
                <a:spcPct val="0"/>
              </a:spcBef>
              <a:defRPr/>
            </a:pPr>
            <a:r>
              <a:rPr lang="en-US" sz="4400" dirty="0">
                <a:solidFill>
                  <a:schemeClr val="bg1"/>
                </a:solidFill>
              </a:rPr>
              <a:t>d(loss)/d(</a:t>
            </a:r>
            <a:r>
              <a:rPr lang="en-US" sz="4400" dirty="0" err="1">
                <a:solidFill>
                  <a:schemeClr val="bg1"/>
                </a:solidFill>
              </a:rPr>
              <a:t>softmax</a:t>
            </a:r>
            <a:r>
              <a:rPr lang="en-US" sz="4400" dirty="0">
                <a:solidFill>
                  <a:schemeClr val="bg1"/>
                </a:solidFill>
              </a:rPr>
              <a:t>)</a:t>
            </a:r>
          </a:p>
        </p:txBody>
      </p:sp>
      <p:sp>
        <p:nvSpPr>
          <p:cNvPr id="17" name="Oval 16"/>
          <p:cNvSpPr/>
          <p:nvPr/>
        </p:nvSpPr>
        <p:spPr>
          <a:xfrm>
            <a:off x="457200" y="1828800"/>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1</a:t>
            </a:r>
            <a:endParaRPr lang="en-US" baseline="-25000" dirty="0"/>
          </a:p>
        </p:txBody>
      </p:sp>
      <p:sp>
        <p:nvSpPr>
          <p:cNvPr id="18" name="Oval 17"/>
          <p:cNvSpPr/>
          <p:nvPr/>
        </p:nvSpPr>
        <p:spPr>
          <a:xfrm>
            <a:off x="457200" y="2971800"/>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1</a:t>
            </a:r>
          </a:p>
        </p:txBody>
      </p:sp>
      <p:cxnSp>
        <p:nvCxnSpPr>
          <p:cNvPr id="20" name="Straight Connector 19"/>
          <p:cNvCxnSpPr/>
          <p:nvPr/>
        </p:nvCxnSpPr>
        <p:spPr>
          <a:xfrm>
            <a:off x="665020" y="2221468"/>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21" name="TextBox 20"/>
          <p:cNvSpPr txBox="1"/>
          <p:nvPr/>
        </p:nvSpPr>
        <p:spPr>
          <a:xfrm>
            <a:off x="152400" y="2450068"/>
            <a:ext cx="612540" cy="369332"/>
          </a:xfrm>
          <a:prstGeom prst="rect">
            <a:avLst/>
          </a:prstGeom>
          <a:noFill/>
        </p:spPr>
        <p:txBody>
          <a:bodyPr wrap="none" rtlCol="0">
            <a:spAutoFit/>
          </a:bodyPr>
          <a:lstStyle/>
          <a:p>
            <a:r>
              <a:rPr lang="en-US" b="1" dirty="0"/>
              <a:t>W’</a:t>
            </a:r>
            <a:r>
              <a:rPr lang="en-US" b="1" baseline="-25000" dirty="0"/>
              <a:t>11</a:t>
            </a:r>
          </a:p>
        </p:txBody>
      </p:sp>
      <p:sp>
        <p:nvSpPr>
          <p:cNvPr id="22" name="Oval 21"/>
          <p:cNvSpPr/>
          <p:nvPr/>
        </p:nvSpPr>
        <p:spPr>
          <a:xfrm>
            <a:off x="1600200" y="1840468"/>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2</a:t>
            </a:r>
          </a:p>
        </p:txBody>
      </p:sp>
      <p:sp>
        <p:nvSpPr>
          <p:cNvPr id="23" name="Oval 22"/>
          <p:cNvSpPr/>
          <p:nvPr/>
        </p:nvSpPr>
        <p:spPr>
          <a:xfrm>
            <a:off x="1600200" y="2983468"/>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2</a:t>
            </a:r>
          </a:p>
        </p:txBody>
      </p:sp>
      <p:cxnSp>
        <p:nvCxnSpPr>
          <p:cNvPr id="27" name="Straight Connector 26"/>
          <p:cNvCxnSpPr/>
          <p:nvPr/>
        </p:nvCxnSpPr>
        <p:spPr>
          <a:xfrm>
            <a:off x="1808020" y="2221468"/>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29" name="Oval 28"/>
          <p:cNvSpPr/>
          <p:nvPr/>
        </p:nvSpPr>
        <p:spPr>
          <a:xfrm>
            <a:off x="2743200" y="3059668"/>
            <a:ext cx="381000" cy="3810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3</a:t>
            </a:r>
          </a:p>
        </p:txBody>
      </p:sp>
      <p:cxnSp>
        <p:nvCxnSpPr>
          <p:cNvPr id="31" name="Straight Connector 30"/>
          <p:cNvCxnSpPr/>
          <p:nvPr/>
        </p:nvCxnSpPr>
        <p:spPr>
          <a:xfrm>
            <a:off x="1905000" y="2221468"/>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32" name="Straight Connector 31"/>
          <p:cNvCxnSpPr/>
          <p:nvPr/>
        </p:nvCxnSpPr>
        <p:spPr>
          <a:xfrm>
            <a:off x="762000" y="2221468"/>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34" name="Straight Connector 33"/>
          <p:cNvCxnSpPr/>
          <p:nvPr/>
        </p:nvCxnSpPr>
        <p:spPr>
          <a:xfrm flipH="1">
            <a:off x="741596" y="2165672"/>
            <a:ext cx="934804" cy="817796"/>
          </a:xfrm>
          <a:prstGeom prst="line">
            <a:avLst/>
          </a:prstGeom>
        </p:spPr>
        <p:style>
          <a:lnRef idx="2">
            <a:schemeClr val="accent3"/>
          </a:lnRef>
          <a:fillRef idx="0">
            <a:schemeClr val="accent3"/>
          </a:fillRef>
          <a:effectRef idx="1">
            <a:schemeClr val="accent3"/>
          </a:effectRef>
          <a:fontRef idx="minor">
            <a:schemeClr val="tx1"/>
          </a:fontRef>
        </p:style>
      </p:cxnSp>
      <p:sp>
        <p:nvSpPr>
          <p:cNvPr id="37" name="TextBox 36"/>
          <p:cNvSpPr txBox="1"/>
          <p:nvPr/>
        </p:nvSpPr>
        <p:spPr>
          <a:xfrm>
            <a:off x="609600" y="2678668"/>
            <a:ext cx="612540" cy="369332"/>
          </a:xfrm>
          <a:prstGeom prst="rect">
            <a:avLst/>
          </a:prstGeom>
          <a:noFill/>
        </p:spPr>
        <p:txBody>
          <a:bodyPr wrap="none" rtlCol="0">
            <a:spAutoFit/>
          </a:bodyPr>
          <a:lstStyle/>
          <a:p>
            <a:r>
              <a:rPr lang="en-US" b="1" dirty="0"/>
              <a:t>W’</a:t>
            </a:r>
            <a:r>
              <a:rPr lang="en-US" b="1" baseline="-25000" dirty="0"/>
              <a:t>21</a:t>
            </a:r>
          </a:p>
        </p:txBody>
      </p:sp>
      <p:sp>
        <p:nvSpPr>
          <p:cNvPr id="38" name="TextBox 37"/>
          <p:cNvSpPr txBox="1"/>
          <p:nvPr/>
        </p:nvSpPr>
        <p:spPr>
          <a:xfrm>
            <a:off x="1143000" y="2842736"/>
            <a:ext cx="612540" cy="369332"/>
          </a:xfrm>
          <a:prstGeom prst="rect">
            <a:avLst/>
          </a:prstGeom>
          <a:noFill/>
        </p:spPr>
        <p:txBody>
          <a:bodyPr wrap="none" rtlCol="0">
            <a:spAutoFit/>
          </a:bodyPr>
          <a:lstStyle/>
          <a:p>
            <a:r>
              <a:rPr lang="en-US" b="1" dirty="0"/>
              <a:t>W’</a:t>
            </a:r>
            <a:r>
              <a:rPr lang="en-US" b="1" baseline="-25000" dirty="0"/>
              <a:t>12</a:t>
            </a:r>
          </a:p>
        </p:txBody>
      </p:sp>
      <p:sp>
        <p:nvSpPr>
          <p:cNvPr id="39" name="TextBox 38"/>
          <p:cNvSpPr txBox="1"/>
          <p:nvPr/>
        </p:nvSpPr>
        <p:spPr>
          <a:xfrm>
            <a:off x="1581846" y="2602468"/>
            <a:ext cx="612540" cy="369332"/>
          </a:xfrm>
          <a:prstGeom prst="rect">
            <a:avLst/>
          </a:prstGeom>
          <a:noFill/>
        </p:spPr>
        <p:txBody>
          <a:bodyPr wrap="none" rtlCol="0">
            <a:spAutoFit/>
          </a:bodyPr>
          <a:lstStyle/>
          <a:p>
            <a:r>
              <a:rPr lang="en-US" b="1" dirty="0"/>
              <a:t>W’</a:t>
            </a:r>
            <a:r>
              <a:rPr lang="en-US" b="1" baseline="-25000" dirty="0"/>
              <a:t>22</a:t>
            </a:r>
          </a:p>
        </p:txBody>
      </p:sp>
      <p:cxnSp>
        <p:nvCxnSpPr>
          <p:cNvPr id="41" name="Straight Connector 40"/>
          <p:cNvCxnSpPr/>
          <p:nvPr/>
        </p:nvCxnSpPr>
        <p:spPr>
          <a:xfrm>
            <a:off x="802808" y="2145268"/>
            <a:ext cx="2016592" cy="873592"/>
          </a:xfrm>
          <a:prstGeom prst="line">
            <a:avLst/>
          </a:prstGeom>
        </p:spPr>
        <p:style>
          <a:lnRef idx="2">
            <a:schemeClr val="accent3"/>
          </a:lnRef>
          <a:fillRef idx="0">
            <a:schemeClr val="accent3"/>
          </a:fillRef>
          <a:effectRef idx="1">
            <a:schemeClr val="accent3"/>
          </a:effectRef>
          <a:fontRef idx="minor">
            <a:schemeClr val="tx1"/>
          </a:fontRef>
        </p:style>
      </p:cxnSp>
      <p:sp>
        <p:nvSpPr>
          <p:cNvPr id="42" name="TextBox 41"/>
          <p:cNvSpPr txBox="1"/>
          <p:nvPr/>
        </p:nvSpPr>
        <p:spPr>
          <a:xfrm>
            <a:off x="2362200" y="2983468"/>
            <a:ext cx="441146" cy="369332"/>
          </a:xfrm>
          <a:prstGeom prst="rect">
            <a:avLst/>
          </a:prstGeom>
          <a:noFill/>
        </p:spPr>
        <p:txBody>
          <a:bodyPr wrap="none" rtlCol="0">
            <a:spAutoFit/>
          </a:bodyPr>
          <a:lstStyle/>
          <a:p>
            <a:r>
              <a:rPr lang="en-US" b="1" dirty="0"/>
              <a:t>b'</a:t>
            </a:r>
            <a:r>
              <a:rPr lang="en-US" b="1" baseline="-25000" dirty="0"/>
              <a:t>1</a:t>
            </a:r>
          </a:p>
        </p:txBody>
      </p:sp>
      <p:sp>
        <p:nvSpPr>
          <p:cNvPr id="43" name="TextBox 42"/>
          <p:cNvSpPr txBox="1"/>
          <p:nvPr/>
        </p:nvSpPr>
        <p:spPr>
          <a:xfrm>
            <a:off x="2590800" y="2526268"/>
            <a:ext cx="441146" cy="369332"/>
          </a:xfrm>
          <a:prstGeom prst="rect">
            <a:avLst/>
          </a:prstGeom>
          <a:noFill/>
        </p:spPr>
        <p:txBody>
          <a:bodyPr wrap="none" rtlCol="0">
            <a:spAutoFit/>
          </a:bodyPr>
          <a:lstStyle/>
          <a:p>
            <a:r>
              <a:rPr lang="en-US" b="1" dirty="0"/>
              <a:t>b'</a:t>
            </a:r>
            <a:r>
              <a:rPr lang="en-US" b="1" baseline="-25000" dirty="0"/>
              <a:t>2</a:t>
            </a:r>
          </a:p>
        </p:txBody>
      </p:sp>
      <p:sp>
        <p:nvSpPr>
          <p:cNvPr id="46" name="Oval 45"/>
          <p:cNvSpPr/>
          <p:nvPr/>
        </p:nvSpPr>
        <p:spPr>
          <a:xfrm>
            <a:off x="457200" y="4114800"/>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1</a:t>
            </a:r>
          </a:p>
        </p:txBody>
      </p:sp>
      <p:cxnSp>
        <p:nvCxnSpPr>
          <p:cNvPr id="47" name="Straight Connector 46"/>
          <p:cNvCxnSpPr/>
          <p:nvPr/>
        </p:nvCxnSpPr>
        <p:spPr>
          <a:xfrm>
            <a:off x="665020" y="3364468"/>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48" name="TextBox 47"/>
          <p:cNvSpPr txBox="1"/>
          <p:nvPr/>
        </p:nvSpPr>
        <p:spPr>
          <a:xfrm>
            <a:off x="152400" y="3593068"/>
            <a:ext cx="551754" cy="369332"/>
          </a:xfrm>
          <a:prstGeom prst="rect">
            <a:avLst/>
          </a:prstGeom>
          <a:noFill/>
        </p:spPr>
        <p:txBody>
          <a:bodyPr wrap="none" rtlCol="0">
            <a:spAutoFit/>
          </a:bodyPr>
          <a:lstStyle/>
          <a:p>
            <a:r>
              <a:rPr lang="en-US" b="1" dirty="0"/>
              <a:t>W</a:t>
            </a:r>
            <a:r>
              <a:rPr lang="en-US" b="1" baseline="-25000" dirty="0"/>
              <a:t>11</a:t>
            </a:r>
          </a:p>
        </p:txBody>
      </p:sp>
      <p:sp>
        <p:nvSpPr>
          <p:cNvPr id="49" name="Oval 48"/>
          <p:cNvSpPr/>
          <p:nvPr/>
        </p:nvSpPr>
        <p:spPr>
          <a:xfrm>
            <a:off x="1600200" y="4126468"/>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2</a:t>
            </a:r>
          </a:p>
        </p:txBody>
      </p:sp>
      <p:cxnSp>
        <p:nvCxnSpPr>
          <p:cNvPr id="50" name="Straight Connector 49"/>
          <p:cNvCxnSpPr/>
          <p:nvPr/>
        </p:nvCxnSpPr>
        <p:spPr>
          <a:xfrm>
            <a:off x="1808020" y="3364468"/>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51" name="Oval 50"/>
          <p:cNvSpPr/>
          <p:nvPr/>
        </p:nvSpPr>
        <p:spPr>
          <a:xfrm>
            <a:off x="2743200" y="4202668"/>
            <a:ext cx="381000" cy="3810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3</a:t>
            </a:r>
          </a:p>
        </p:txBody>
      </p:sp>
      <p:cxnSp>
        <p:nvCxnSpPr>
          <p:cNvPr id="52" name="Straight Connector 51"/>
          <p:cNvCxnSpPr/>
          <p:nvPr/>
        </p:nvCxnSpPr>
        <p:spPr>
          <a:xfrm>
            <a:off x="1905000" y="3364468"/>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53" name="Straight Connector 52"/>
          <p:cNvCxnSpPr/>
          <p:nvPr/>
        </p:nvCxnSpPr>
        <p:spPr>
          <a:xfrm>
            <a:off x="762000" y="3364468"/>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54" name="Straight Connector 53"/>
          <p:cNvCxnSpPr/>
          <p:nvPr/>
        </p:nvCxnSpPr>
        <p:spPr>
          <a:xfrm flipH="1">
            <a:off x="741596" y="3308672"/>
            <a:ext cx="934804" cy="817796"/>
          </a:xfrm>
          <a:prstGeom prst="line">
            <a:avLst/>
          </a:prstGeom>
        </p:spPr>
        <p:style>
          <a:lnRef idx="2">
            <a:schemeClr val="accent3"/>
          </a:lnRef>
          <a:fillRef idx="0">
            <a:schemeClr val="accent3"/>
          </a:fillRef>
          <a:effectRef idx="1">
            <a:schemeClr val="accent3"/>
          </a:effectRef>
          <a:fontRef idx="minor">
            <a:schemeClr val="tx1"/>
          </a:fontRef>
        </p:style>
      </p:cxnSp>
      <p:sp>
        <p:nvSpPr>
          <p:cNvPr id="55" name="TextBox 54"/>
          <p:cNvSpPr txBox="1"/>
          <p:nvPr/>
        </p:nvSpPr>
        <p:spPr>
          <a:xfrm>
            <a:off x="609600" y="3821668"/>
            <a:ext cx="551754" cy="369332"/>
          </a:xfrm>
          <a:prstGeom prst="rect">
            <a:avLst/>
          </a:prstGeom>
          <a:noFill/>
        </p:spPr>
        <p:txBody>
          <a:bodyPr wrap="none" rtlCol="0">
            <a:spAutoFit/>
          </a:bodyPr>
          <a:lstStyle/>
          <a:p>
            <a:r>
              <a:rPr lang="en-US" b="1" dirty="0"/>
              <a:t>W</a:t>
            </a:r>
            <a:r>
              <a:rPr lang="en-US" b="1" baseline="-25000" dirty="0"/>
              <a:t>21</a:t>
            </a:r>
          </a:p>
        </p:txBody>
      </p:sp>
      <p:sp>
        <p:nvSpPr>
          <p:cNvPr id="56" name="TextBox 55"/>
          <p:cNvSpPr txBox="1"/>
          <p:nvPr/>
        </p:nvSpPr>
        <p:spPr>
          <a:xfrm>
            <a:off x="1143000" y="3985736"/>
            <a:ext cx="551754" cy="369332"/>
          </a:xfrm>
          <a:prstGeom prst="rect">
            <a:avLst/>
          </a:prstGeom>
          <a:noFill/>
        </p:spPr>
        <p:txBody>
          <a:bodyPr wrap="none" rtlCol="0">
            <a:spAutoFit/>
          </a:bodyPr>
          <a:lstStyle/>
          <a:p>
            <a:r>
              <a:rPr lang="en-US" b="1" dirty="0"/>
              <a:t>W</a:t>
            </a:r>
            <a:r>
              <a:rPr lang="en-US" b="1" baseline="-25000" dirty="0"/>
              <a:t>12</a:t>
            </a:r>
          </a:p>
        </p:txBody>
      </p:sp>
      <p:sp>
        <p:nvSpPr>
          <p:cNvPr id="57" name="TextBox 56"/>
          <p:cNvSpPr txBox="1"/>
          <p:nvPr/>
        </p:nvSpPr>
        <p:spPr>
          <a:xfrm>
            <a:off x="1581846" y="3745468"/>
            <a:ext cx="551754" cy="369332"/>
          </a:xfrm>
          <a:prstGeom prst="rect">
            <a:avLst/>
          </a:prstGeom>
          <a:noFill/>
        </p:spPr>
        <p:txBody>
          <a:bodyPr wrap="none" rtlCol="0">
            <a:spAutoFit/>
          </a:bodyPr>
          <a:lstStyle/>
          <a:p>
            <a:r>
              <a:rPr lang="en-US" b="1" dirty="0"/>
              <a:t>W</a:t>
            </a:r>
            <a:r>
              <a:rPr lang="en-US" b="1" baseline="-25000" dirty="0"/>
              <a:t>22</a:t>
            </a:r>
          </a:p>
        </p:txBody>
      </p:sp>
      <p:cxnSp>
        <p:nvCxnSpPr>
          <p:cNvPr id="58" name="Straight Connector 57"/>
          <p:cNvCxnSpPr/>
          <p:nvPr/>
        </p:nvCxnSpPr>
        <p:spPr>
          <a:xfrm>
            <a:off x="802808" y="3288268"/>
            <a:ext cx="2016592" cy="873592"/>
          </a:xfrm>
          <a:prstGeom prst="line">
            <a:avLst/>
          </a:prstGeom>
        </p:spPr>
        <p:style>
          <a:lnRef idx="2">
            <a:schemeClr val="accent3"/>
          </a:lnRef>
          <a:fillRef idx="0">
            <a:schemeClr val="accent3"/>
          </a:fillRef>
          <a:effectRef idx="1">
            <a:schemeClr val="accent3"/>
          </a:effectRef>
          <a:fontRef idx="minor">
            <a:schemeClr val="tx1"/>
          </a:fontRef>
        </p:style>
      </p:cxnSp>
      <p:sp>
        <p:nvSpPr>
          <p:cNvPr id="59" name="TextBox 58"/>
          <p:cNvSpPr txBox="1"/>
          <p:nvPr/>
        </p:nvSpPr>
        <p:spPr>
          <a:xfrm>
            <a:off x="2362200" y="4126468"/>
            <a:ext cx="386644" cy="369332"/>
          </a:xfrm>
          <a:prstGeom prst="rect">
            <a:avLst/>
          </a:prstGeom>
          <a:noFill/>
        </p:spPr>
        <p:txBody>
          <a:bodyPr wrap="none" rtlCol="0">
            <a:spAutoFit/>
          </a:bodyPr>
          <a:lstStyle/>
          <a:p>
            <a:r>
              <a:rPr lang="en-US" b="1" dirty="0"/>
              <a:t>b</a:t>
            </a:r>
            <a:r>
              <a:rPr lang="en-US" b="1" baseline="-25000" dirty="0"/>
              <a:t>1</a:t>
            </a:r>
          </a:p>
        </p:txBody>
      </p:sp>
      <p:sp>
        <p:nvSpPr>
          <p:cNvPr id="60" name="TextBox 59"/>
          <p:cNvSpPr txBox="1"/>
          <p:nvPr/>
        </p:nvSpPr>
        <p:spPr>
          <a:xfrm>
            <a:off x="2590800" y="3669268"/>
            <a:ext cx="386644" cy="369332"/>
          </a:xfrm>
          <a:prstGeom prst="rect">
            <a:avLst/>
          </a:prstGeom>
          <a:noFill/>
        </p:spPr>
        <p:txBody>
          <a:bodyPr wrap="none" rtlCol="0">
            <a:spAutoFit/>
          </a:bodyPr>
          <a:lstStyle/>
          <a:p>
            <a:r>
              <a:rPr lang="en-US" b="1" dirty="0"/>
              <a:t>b</a:t>
            </a:r>
            <a:r>
              <a:rPr lang="en-US" b="1" baseline="-25000" dirty="0"/>
              <a:t>2</a:t>
            </a:r>
          </a:p>
        </p:txBody>
      </p:sp>
      <p:sp>
        <p:nvSpPr>
          <p:cNvPr id="44" name="TextBox 43">
            <a:extLst>
              <a:ext uri="{FF2B5EF4-FFF2-40B4-BE49-F238E27FC236}">
                <a16:creationId xmlns:a16="http://schemas.microsoft.com/office/drawing/2014/main" xmlns="" id="{0E2EAA83-F5FB-42E7-B368-902890CEC41F}"/>
              </a:ext>
            </a:extLst>
          </p:cNvPr>
          <p:cNvSpPr txBox="1"/>
          <p:nvPr/>
        </p:nvSpPr>
        <p:spPr>
          <a:xfrm>
            <a:off x="40006" y="3031093"/>
            <a:ext cx="308098" cy="369332"/>
          </a:xfrm>
          <a:prstGeom prst="rect">
            <a:avLst/>
          </a:prstGeom>
          <a:noFill/>
        </p:spPr>
        <p:txBody>
          <a:bodyPr wrap="none" rtlCol="0">
            <a:spAutoFit/>
          </a:bodyPr>
          <a:lstStyle/>
          <a:p>
            <a:r>
              <a:rPr lang="en-US" b="1" dirty="0"/>
              <a:t>h</a:t>
            </a:r>
          </a:p>
        </p:txBody>
      </p:sp>
      <p:sp>
        <p:nvSpPr>
          <p:cNvPr id="45" name="TextBox 44">
            <a:extLst>
              <a:ext uri="{FF2B5EF4-FFF2-40B4-BE49-F238E27FC236}">
                <a16:creationId xmlns:a16="http://schemas.microsoft.com/office/drawing/2014/main" xmlns="" id="{7CAF2C7F-D2C6-4C90-96DC-BA5602098DBC}"/>
              </a:ext>
            </a:extLst>
          </p:cNvPr>
          <p:cNvSpPr txBox="1"/>
          <p:nvPr/>
        </p:nvSpPr>
        <p:spPr>
          <a:xfrm>
            <a:off x="155950" y="1799749"/>
            <a:ext cx="280846" cy="369332"/>
          </a:xfrm>
          <a:prstGeom prst="rect">
            <a:avLst/>
          </a:prstGeom>
          <a:noFill/>
        </p:spPr>
        <p:txBody>
          <a:bodyPr wrap="none" rtlCol="0">
            <a:spAutoFit/>
          </a:bodyPr>
          <a:lstStyle/>
          <a:p>
            <a:r>
              <a:rPr lang="en-US" b="1" dirty="0"/>
              <a:t>c</a:t>
            </a:r>
          </a:p>
        </p:txBody>
      </p:sp>
      <p:sp>
        <p:nvSpPr>
          <p:cNvPr id="63" name="TextBox 62">
            <a:extLst>
              <a:ext uri="{FF2B5EF4-FFF2-40B4-BE49-F238E27FC236}">
                <a16:creationId xmlns:a16="http://schemas.microsoft.com/office/drawing/2014/main" xmlns="" id="{F17B17A7-D67E-4484-BB47-03E0E066EB19}"/>
              </a:ext>
            </a:extLst>
          </p:cNvPr>
          <p:cNvSpPr txBox="1"/>
          <p:nvPr/>
        </p:nvSpPr>
        <p:spPr>
          <a:xfrm>
            <a:off x="116206" y="4197429"/>
            <a:ext cx="258404" cy="369332"/>
          </a:xfrm>
          <a:prstGeom prst="rect">
            <a:avLst/>
          </a:prstGeom>
          <a:noFill/>
        </p:spPr>
        <p:txBody>
          <a:bodyPr wrap="none" rtlCol="0">
            <a:spAutoFit/>
          </a:bodyPr>
          <a:lstStyle/>
          <a:p>
            <a:r>
              <a:rPr lang="en-US" b="1" dirty="0"/>
              <a:t>f</a:t>
            </a:r>
          </a:p>
        </p:txBody>
      </p:sp>
      <p:sp>
        <p:nvSpPr>
          <p:cNvPr id="2" name="TextBox 1">
            <a:extLst>
              <a:ext uri="{FF2B5EF4-FFF2-40B4-BE49-F238E27FC236}">
                <a16:creationId xmlns:a16="http://schemas.microsoft.com/office/drawing/2014/main" xmlns="" id="{C135415E-BEFE-496C-9E96-C76D5D18E63C}"/>
              </a:ext>
            </a:extLst>
          </p:cNvPr>
          <p:cNvSpPr txBox="1"/>
          <p:nvPr/>
        </p:nvSpPr>
        <p:spPr>
          <a:xfrm>
            <a:off x="914400" y="1169592"/>
            <a:ext cx="671979" cy="461665"/>
          </a:xfrm>
          <a:prstGeom prst="rect">
            <a:avLst/>
          </a:prstGeom>
          <a:noFill/>
        </p:spPr>
        <p:txBody>
          <a:bodyPr wrap="none" rtlCol="0">
            <a:spAutoFit/>
          </a:bodyPr>
          <a:lstStyle/>
          <a:p>
            <a:r>
              <a:rPr lang="en-US" sz="2400" b="1" dirty="0"/>
              <a:t>loss</a:t>
            </a:r>
            <a:endParaRPr lang="en-IN" sz="2400" dirty="0"/>
          </a:p>
        </p:txBody>
      </p:sp>
    </p:spTree>
    <p:extLst>
      <p:ext uri="{BB962C8B-B14F-4D97-AF65-F5344CB8AC3E}">
        <p14:creationId xmlns:p14="http://schemas.microsoft.com/office/powerpoint/2010/main" xmlns="" val="3140942525"/>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9200"/>
            <a:ext cx="8305800" cy="5105400"/>
          </a:xfrm>
          <a:ln w="63500">
            <a:solidFill>
              <a:srgbClr val="FFFF00"/>
            </a:solidFill>
          </a:ln>
        </p:spPr>
        <p:txBody>
          <a:bodyPr>
            <a:normAutofit fontScale="92500"/>
          </a:bodyPr>
          <a:lstStyle/>
          <a:p>
            <a:pPr>
              <a:buNone/>
            </a:pPr>
            <a:r>
              <a:rPr lang="en-US" b="1" dirty="0"/>
              <a:t>loss &lt;- log &lt;- </a:t>
            </a:r>
            <a:r>
              <a:rPr lang="en-US" b="1" dirty="0" err="1"/>
              <a:t>softmax</a:t>
            </a:r>
            <a:r>
              <a:rPr lang="en-US" b="1" dirty="0"/>
              <a:t> &lt;- c &lt;- W’</a:t>
            </a:r>
          </a:p>
          <a:p>
            <a:pPr marL="0" indent="0">
              <a:buNone/>
            </a:pPr>
            <a:endParaRPr lang="en-US" b="1" dirty="0"/>
          </a:p>
          <a:p>
            <a:pPr>
              <a:buNone/>
            </a:pPr>
            <a:r>
              <a:rPr lang="en-US" b="1" dirty="0"/>
              <a:t>d(loss)/</a:t>
            </a:r>
            <a:r>
              <a:rPr lang="en-US" b="1" dirty="0" err="1"/>
              <a:t>dW</a:t>
            </a:r>
            <a:r>
              <a:rPr lang="en-US" b="1" dirty="0"/>
              <a:t>’ = </a:t>
            </a:r>
            <a:r>
              <a:rPr lang="en-US" b="1" dirty="0">
                <a:solidFill>
                  <a:srgbClr val="00B050"/>
                </a:solidFill>
              </a:rPr>
              <a:t>[</a:t>
            </a:r>
            <a:r>
              <a:rPr lang="en-US" b="1" dirty="0"/>
              <a:t> </a:t>
            </a:r>
            <a:r>
              <a:rPr lang="en-US" b="1" dirty="0">
                <a:solidFill>
                  <a:srgbClr val="FF0000"/>
                </a:solidFill>
              </a:rPr>
              <a:t>{ d(loss)/</a:t>
            </a:r>
            <a:r>
              <a:rPr lang="en-US" b="1" dirty="0" err="1">
                <a:solidFill>
                  <a:srgbClr val="FF0000"/>
                </a:solidFill>
              </a:rPr>
              <a:t>dlog</a:t>
            </a:r>
            <a:r>
              <a:rPr lang="en-US" b="1" dirty="0">
                <a:solidFill>
                  <a:srgbClr val="FF0000"/>
                </a:solidFill>
              </a:rPr>
              <a:t> * </a:t>
            </a:r>
            <a:r>
              <a:rPr lang="en-US" b="1" dirty="0" err="1">
                <a:solidFill>
                  <a:srgbClr val="FF0000"/>
                </a:solidFill>
              </a:rPr>
              <a:t>dlog</a:t>
            </a:r>
            <a:r>
              <a:rPr lang="en-US" b="1" dirty="0">
                <a:solidFill>
                  <a:srgbClr val="FF0000"/>
                </a:solidFill>
              </a:rPr>
              <a:t>/</a:t>
            </a:r>
            <a:r>
              <a:rPr lang="en-US" b="1" dirty="0" err="1">
                <a:solidFill>
                  <a:srgbClr val="FF0000"/>
                </a:solidFill>
              </a:rPr>
              <a:t>dsoftmax</a:t>
            </a:r>
            <a:r>
              <a:rPr lang="en-US" b="1" dirty="0">
                <a:solidFill>
                  <a:srgbClr val="FF0000"/>
                </a:solidFill>
              </a:rPr>
              <a:t> } </a:t>
            </a:r>
            <a:r>
              <a:rPr lang="en-US" b="1" dirty="0">
                <a:solidFill>
                  <a:srgbClr val="00B050"/>
                </a:solidFill>
              </a:rPr>
              <a:t>*</a:t>
            </a:r>
          </a:p>
          <a:p>
            <a:pPr>
              <a:buNone/>
            </a:pPr>
            <a:endParaRPr lang="en-US" b="1" dirty="0"/>
          </a:p>
          <a:p>
            <a:pPr>
              <a:buNone/>
            </a:pPr>
            <a:r>
              <a:rPr lang="en-US" b="1" dirty="0"/>
              <a:t>					</a:t>
            </a:r>
            <a:r>
              <a:rPr lang="en-US" b="1" dirty="0" err="1">
                <a:solidFill>
                  <a:srgbClr val="00B050"/>
                </a:solidFill>
              </a:rPr>
              <a:t>dsoftmax</a:t>
            </a:r>
            <a:r>
              <a:rPr lang="en-US" b="1" dirty="0">
                <a:solidFill>
                  <a:srgbClr val="00B050"/>
                </a:solidFill>
              </a:rPr>
              <a:t>/dc ] </a:t>
            </a:r>
            <a:r>
              <a:rPr lang="en-US" b="1" dirty="0"/>
              <a:t>* dc/</a:t>
            </a:r>
            <a:r>
              <a:rPr lang="en-US" b="1" dirty="0" err="1"/>
              <a:t>dW</a:t>
            </a:r>
            <a:r>
              <a:rPr lang="en-US" b="1" dirty="0"/>
              <a:t>’</a:t>
            </a:r>
          </a:p>
          <a:p>
            <a:pPr marL="0" indent="0">
              <a:buNone/>
            </a:pPr>
            <a:endParaRPr lang="en-US" b="1" dirty="0"/>
          </a:p>
          <a:p>
            <a:pPr marL="0" indent="0">
              <a:buNone/>
            </a:pPr>
            <a:endParaRPr lang="en-US" b="1" dirty="0"/>
          </a:p>
          <a:p>
            <a:pPr marL="0" indent="0">
              <a:buNone/>
            </a:pPr>
            <a:r>
              <a:rPr lang="en-US" dirty="0"/>
              <a:t>We have completed step 1 and computed </a:t>
            </a:r>
            <a:r>
              <a:rPr lang="en-US" dirty="0" err="1"/>
              <a:t>dloss</a:t>
            </a:r>
            <a:r>
              <a:rPr lang="en-US" dirty="0"/>
              <a:t>/</a:t>
            </a:r>
            <a:r>
              <a:rPr lang="en-US" dirty="0" err="1"/>
              <a:t>dsoftmax</a:t>
            </a:r>
            <a:r>
              <a:rPr lang="en-US" dirty="0"/>
              <a:t>(c).  So we now proceed to Step 2.</a:t>
            </a:r>
          </a:p>
          <a:p>
            <a:endParaRPr lang="en-IN" dirty="0"/>
          </a:p>
        </p:txBody>
      </p:sp>
      <p:sp>
        <p:nvSpPr>
          <p:cNvPr id="5" name="Title 1"/>
          <p:cNvSpPr txBox="1">
            <a:spLocks/>
          </p:cNvSpPr>
          <p:nvPr/>
        </p:nvSpPr>
        <p:spPr>
          <a:xfrm>
            <a:off x="0" y="0"/>
            <a:ext cx="9144000" cy="917575"/>
          </a:xfrm>
          <a:prstGeom prst="rect">
            <a:avLst/>
          </a:prstGeom>
          <a:solidFill>
            <a:srgbClr val="FFFF00"/>
          </a:solidFill>
          <a:ln>
            <a:solidFill>
              <a:srgbClr val="002060"/>
            </a:solidFill>
          </a:ln>
        </p:spPr>
        <p:txBody>
          <a:bodyPr vert="horz" lIns="91440" tIns="45720" rIns="91440" bIns="45720" rtlCol="0" anchor="ctr">
            <a:normAutofit/>
          </a:bodyPr>
          <a:lstStyle/>
          <a:p>
            <a:pPr algn="ctr">
              <a:spcBef>
                <a:spcPct val="0"/>
              </a:spcBef>
              <a:defRPr/>
            </a:pPr>
            <a:r>
              <a:rPr lang="en-US" sz="4400" dirty="0"/>
              <a:t>Backpropagation</a:t>
            </a:r>
          </a:p>
        </p:txBody>
      </p:sp>
      <p:sp>
        <p:nvSpPr>
          <p:cNvPr id="2" name="Oval 1">
            <a:extLst>
              <a:ext uri="{FF2B5EF4-FFF2-40B4-BE49-F238E27FC236}">
                <a16:creationId xmlns:a16="http://schemas.microsoft.com/office/drawing/2014/main" xmlns="" id="{181FC2FA-3DA5-4A59-93AE-4EA6AD9297F0}"/>
              </a:ext>
            </a:extLst>
          </p:cNvPr>
          <p:cNvSpPr/>
          <p:nvPr/>
        </p:nvSpPr>
        <p:spPr>
          <a:xfrm>
            <a:off x="3810000" y="1976735"/>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endParaRPr lang="en-IN" dirty="0"/>
          </a:p>
        </p:txBody>
      </p:sp>
      <p:sp>
        <p:nvSpPr>
          <p:cNvPr id="6" name="Oval 5">
            <a:extLst>
              <a:ext uri="{FF2B5EF4-FFF2-40B4-BE49-F238E27FC236}">
                <a16:creationId xmlns:a16="http://schemas.microsoft.com/office/drawing/2014/main" xmlns="" id="{16851FC7-F7B1-43E6-9EF7-3A81B7FCBFD2}"/>
              </a:ext>
            </a:extLst>
          </p:cNvPr>
          <p:cNvSpPr/>
          <p:nvPr/>
        </p:nvSpPr>
        <p:spPr>
          <a:xfrm>
            <a:off x="4267200" y="3052465"/>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endParaRPr lang="en-IN" dirty="0"/>
          </a:p>
        </p:txBody>
      </p:sp>
      <p:sp>
        <p:nvSpPr>
          <p:cNvPr id="7" name="Oval 6">
            <a:extLst>
              <a:ext uri="{FF2B5EF4-FFF2-40B4-BE49-F238E27FC236}">
                <a16:creationId xmlns:a16="http://schemas.microsoft.com/office/drawing/2014/main" xmlns="" id="{F994134E-112A-4406-B069-C190A0BC6C33}"/>
              </a:ext>
            </a:extLst>
          </p:cNvPr>
          <p:cNvSpPr/>
          <p:nvPr/>
        </p:nvSpPr>
        <p:spPr>
          <a:xfrm>
            <a:off x="6629400" y="3052465"/>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endParaRPr lang="en-IN" dirty="0"/>
          </a:p>
        </p:txBody>
      </p:sp>
      <p:sp>
        <p:nvSpPr>
          <p:cNvPr id="8" name="TextBox 7">
            <a:extLst>
              <a:ext uri="{FF2B5EF4-FFF2-40B4-BE49-F238E27FC236}">
                <a16:creationId xmlns:a16="http://schemas.microsoft.com/office/drawing/2014/main" xmlns="" id="{D4D865C6-63AF-438F-AD1B-C53581B8BACA}"/>
              </a:ext>
            </a:extLst>
          </p:cNvPr>
          <p:cNvSpPr txBox="1"/>
          <p:nvPr/>
        </p:nvSpPr>
        <p:spPr>
          <a:xfrm>
            <a:off x="4267200" y="1976735"/>
            <a:ext cx="2778646" cy="461665"/>
          </a:xfrm>
          <a:prstGeom prst="rect">
            <a:avLst/>
          </a:prstGeom>
          <a:noFill/>
        </p:spPr>
        <p:txBody>
          <a:bodyPr wrap="none" rtlCol="0">
            <a:spAutoFit/>
          </a:bodyPr>
          <a:lstStyle/>
          <a:p>
            <a:r>
              <a:rPr lang="en-US" sz="2400" dirty="0"/>
              <a:t>= </a:t>
            </a:r>
            <a:r>
              <a:rPr lang="en-US" sz="2400" dirty="0" err="1"/>
              <a:t>dloss</a:t>
            </a:r>
            <a:r>
              <a:rPr lang="en-US" sz="2400" dirty="0"/>
              <a:t> / </a:t>
            </a:r>
            <a:r>
              <a:rPr lang="en-US" sz="2400" dirty="0" err="1"/>
              <a:t>dsoftmax</a:t>
            </a:r>
            <a:r>
              <a:rPr lang="en-US" sz="2400" dirty="0"/>
              <a:t>(c)</a:t>
            </a:r>
            <a:endParaRPr lang="en-IN" sz="2400" dirty="0"/>
          </a:p>
        </p:txBody>
      </p:sp>
      <p:sp>
        <p:nvSpPr>
          <p:cNvPr id="9" name="TextBox 8">
            <a:extLst>
              <a:ext uri="{FF2B5EF4-FFF2-40B4-BE49-F238E27FC236}">
                <a16:creationId xmlns:a16="http://schemas.microsoft.com/office/drawing/2014/main" xmlns="" id="{B643D3C0-DC13-4E7D-9F2A-BC582DEF6788}"/>
              </a:ext>
            </a:extLst>
          </p:cNvPr>
          <p:cNvSpPr txBox="1"/>
          <p:nvPr/>
        </p:nvSpPr>
        <p:spPr>
          <a:xfrm>
            <a:off x="4724400" y="3048000"/>
            <a:ext cx="1590500" cy="461665"/>
          </a:xfrm>
          <a:prstGeom prst="rect">
            <a:avLst/>
          </a:prstGeom>
          <a:noFill/>
        </p:spPr>
        <p:txBody>
          <a:bodyPr wrap="none" rtlCol="0">
            <a:spAutoFit/>
          </a:bodyPr>
          <a:lstStyle/>
          <a:p>
            <a:r>
              <a:rPr lang="en-US" sz="2400" dirty="0"/>
              <a:t>= </a:t>
            </a:r>
            <a:r>
              <a:rPr lang="en-US" sz="2400" dirty="0" err="1"/>
              <a:t>dloss</a:t>
            </a:r>
            <a:r>
              <a:rPr lang="en-US" sz="2400" dirty="0"/>
              <a:t> / dc</a:t>
            </a:r>
            <a:endParaRPr lang="en-IN" sz="2400" dirty="0"/>
          </a:p>
        </p:txBody>
      </p:sp>
      <p:sp>
        <p:nvSpPr>
          <p:cNvPr id="10" name="TextBox 9">
            <a:extLst>
              <a:ext uri="{FF2B5EF4-FFF2-40B4-BE49-F238E27FC236}">
                <a16:creationId xmlns:a16="http://schemas.microsoft.com/office/drawing/2014/main" xmlns="" id="{B3E51FEE-E2F7-41EE-B1CA-42774005F57D}"/>
              </a:ext>
            </a:extLst>
          </p:cNvPr>
          <p:cNvSpPr txBox="1"/>
          <p:nvPr/>
        </p:nvSpPr>
        <p:spPr>
          <a:xfrm>
            <a:off x="7086600" y="3052465"/>
            <a:ext cx="1675972" cy="461665"/>
          </a:xfrm>
          <a:prstGeom prst="rect">
            <a:avLst/>
          </a:prstGeom>
          <a:noFill/>
        </p:spPr>
        <p:txBody>
          <a:bodyPr wrap="none" rtlCol="0">
            <a:spAutoFit/>
          </a:bodyPr>
          <a:lstStyle/>
          <a:p>
            <a:r>
              <a:rPr lang="en-US" sz="2400" dirty="0"/>
              <a:t>= </a:t>
            </a:r>
            <a:r>
              <a:rPr lang="en-US" sz="2400" dirty="0" err="1"/>
              <a:t>dloss</a:t>
            </a:r>
            <a:r>
              <a:rPr lang="en-US" sz="2400" dirty="0"/>
              <a:t>/</a:t>
            </a:r>
            <a:r>
              <a:rPr lang="en-US" sz="2400" dirty="0" err="1"/>
              <a:t>dW</a:t>
            </a:r>
            <a:r>
              <a:rPr lang="en-US" sz="2400" dirty="0"/>
              <a:t>’</a:t>
            </a:r>
            <a:endParaRPr lang="en-IN" sz="2400" dirty="0"/>
          </a:p>
        </p:txBody>
      </p:sp>
    </p:spTree>
    <p:extLst>
      <p:ext uri="{BB962C8B-B14F-4D97-AF65-F5344CB8AC3E}">
        <p14:creationId xmlns:p14="http://schemas.microsoft.com/office/powerpoint/2010/main" xmlns="" val="1778247708"/>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Oval 63">
            <a:extLst>
              <a:ext uri="{FF2B5EF4-FFF2-40B4-BE49-F238E27FC236}">
                <a16:creationId xmlns:a16="http://schemas.microsoft.com/office/drawing/2014/main" xmlns="" id="{09E1645B-9786-45F2-AB91-201E271AD3F9}"/>
              </a:ext>
            </a:extLst>
          </p:cNvPr>
          <p:cNvSpPr/>
          <p:nvPr/>
        </p:nvSpPr>
        <p:spPr>
          <a:xfrm>
            <a:off x="1524000" y="1752600"/>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65" name="Oval 64">
            <a:extLst>
              <a:ext uri="{FF2B5EF4-FFF2-40B4-BE49-F238E27FC236}">
                <a16:creationId xmlns:a16="http://schemas.microsoft.com/office/drawing/2014/main" xmlns="" id="{8EFC641E-C626-4FEC-91C9-F0C0629EDDAD}"/>
              </a:ext>
            </a:extLst>
          </p:cNvPr>
          <p:cNvSpPr/>
          <p:nvPr/>
        </p:nvSpPr>
        <p:spPr>
          <a:xfrm>
            <a:off x="381000" y="1731820"/>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62" name="Oval 61"/>
          <p:cNvSpPr/>
          <p:nvPr/>
        </p:nvSpPr>
        <p:spPr>
          <a:xfrm>
            <a:off x="1496290" y="2879558"/>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61" name="Oval 60"/>
          <p:cNvSpPr/>
          <p:nvPr/>
        </p:nvSpPr>
        <p:spPr>
          <a:xfrm>
            <a:off x="353290" y="2858778"/>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3108786" y="1219200"/>
            <a:ext cx="6187614" cy="5410200"/>
          </a:xfrm>
        </p:spPr>
        <p:txBody>
          <a:bodyPr>
            <a:normAutofit/>
          </a:bodyPr>
          <a:lstStyle/>
          <a:p>
            <a:pPr>
              <a:buNone/>
            </a:pPr>
            <a:r>
              <a:rPr lang="en-US" b="1" dirty="0"/>
              <a:t>		d(loss)/d(c) = 	</a:t>
            </a:r>
            <a:r>
              <a:rPr lang="en-US" b="1" dirty="0">
                <a:solidFill>
                  <a:schemeClr val="accent6"/>
                </a:solidFill>
              </a:rPr>
              <a:t>{d(loss)/d(</a:t>
            </a:r>
            <a:r>
              <a:rPr lang="en-US" b="1" dirty="0" err="1">
                <a:solidFill>
                  <a:schemeClr val="accent6"/>
                </a:solidFill>
              </a:rPr>
              <a:t>softmax</a:t>
            </a:r>
            <a:r>
              <a:rPr lang="en-US" b="1" dirty="0">
                <a:solidFill>
                  <a:schemeClr val="accent6"/>
                </a:solidFill>
              </a:rPr>
              <a:t>(c)) *</a:t>
            </a:r>
          </a:p>
          <a:p>
            <a:pPr>
              <a:buNone/>
            </a:pPr>
            <a:r>
              <a:rPr lang="en-US" b="1" dirty="0">
                <a:solidFill>
                  <a:schemeClr val="accent6"/>
                </a:solidFill>
              </a:rPr>
              <a:t>			d(</a:t>
            </a:r>
            <a:r>
              <a:rPr lang="en-US" b="1" dirty="0" err="1">
                <a:solidFill>
                  <a:schemeClr val="accent6"/>
                </a:solidFill>
              </a:rPr>
              <a:t>softmax</a:t>
            </a:r>
            <a:r>
              <a:rPr lang="en-US" b="1" dirty="0">
                <a:solidFill>
                  <a:schemeClr val="accent6"/>
                </a:solidFill>
              </a:rPr>
              <a:t>(c))/d(c)} </a:t>
            </a:r>
            <a:endParaRPr lang="en-US" b="1" dirty="0"/>
          </a:p>
          <a:p>
            <a:pPr>
              <a:buNone/>
            </a:pPr>
            <a:endParaRPr lang="en-US" b="1" dirty="0"/>
          </a:p>
          <a:p>
            <a:pPr>
              <a:buNone/>
            </a:pPr>
            <a:r>
              <a:rPr lang="en-US" b="1" dirty="0"/>
              <a:t>We’ve already computed </a:t>
            </a:r>
            <a:r>
              <a:rPr lang="en-US" b="1" dirty="0">
                <a:solidFill>
                  <a:schemeClr val="accent6"/>
                </a:solidFill>
              </a:rPr>
              <a:t>d(loss)/d(</a:t>
            </a:r>
            <a:r>
              <a:rPr lang="en-US" b="1" dirty="0" err="1">
                <a:solidFill>
                  <a:schemeClr val="accent6"/>
                </a:solidFill>
              </a:rPr>
              <a:t>softmax</a:t>
            </a:r>
            <a:r>
              <a:rPr lang="en-US" b="1" dirty="0">
                <a:solidFill>
                  <a:schemeClr val="accent6"/>
                </a:solidFill>
              </a:rPr>
              <a:t>(c)</a:t>
            </a:r>
            <a:endParaRPr lang="en-US" b="1" dirty="0"/>
          </a:p>
          <a:p>
            <a:pPr>
              <a:buNone/>
            </a:pPr>
            <a:endParaRPr lang="en-US" b="1" dirty="0"/>
          </a:p>
          <a:p>
            <a:pPr>
              <a:buNone/>
            </a:pPr>
            <a:r>
              <a:rPr lang="en-US" b="1" dirty="0"/>
              <a:t>What is </a:t>
            </a:r>
            <a:r>
              <a:rPr lang="en-US" b="1" dirty="0">
                <a:solidFill>
                  <a:schemeClr val="accent6"/>
                </a:solidFill>
              </a:rPr>
              <a:t>d(</a:t>
            </a:r>
            <a:r>
              <a:rPr lang="en-US" b="1" dirty="0" err="1">
                <a:solidFill>
                  <a:schemeClr val="accent6"/>
                </a:solidFill>
              </a:rPr>
              <a:t>softmax</a:t>
            </a:r>
            <a:r>
              <a:rPr lang="en-US" b="1" dirty="0">
                <a:solidFill>
                  <a:schemeClr val="accent6"/>
                </a:solidFill>
              </a:rPr>
              <a:t>(c))/d(c)</a:t>
            </a:r>
            <a:r>
              <a:rPr lang="en-US" b="1" dirty="0"/>
              <a:t>?</a:t>
            </a:r>
          </a:p>
        </p:txBody>
      </p:sp>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lvl="0" algn="ctr">
              <a:spcBef>
                <a:spcPct val="0"/>
              </a:spcBef>
              <a:defRPr/>
            </a:pPr>
            <a:r>
              <a:rPr lang="en-US" sz="4400" dirty="0">
                <a:solidFill>
                  <a:schemeClr val="bg1"/>
                </a:solidFill>
              </a:rPr>
              <a:t>d(loss)/d(c)</a:t>
            </a:r>
          </a:p>
        </p:txBody>
      </p:sp>
      <p:sp>
        <p:nvSpPr>
          <p:cNvPr id="17" name="Oval 16"/>
          <p:cNvSpPr/>
          <p:nvPr/>
        </p:nvSpPr>
        <p:spPr>
          <a:xfrm>
            <a:off x="457200" y="1828800"/>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1</a:t>
            </a:r>
            <a:endParaRPr lang="en-US" baseline="-25000" dirty="0"/>
          </a:p>
        </p:txBody>
      </p:sp>
      <p:sp>
        <p:nvSpPr>
          <p:cNvPr id="18" name="Oval 17"/>
          <p:cNvSpPr/>
          <p:nvPr/>
        </p:nvSpPr>
        <p:spPr>
          <a:xfrm>
            <a:off x="457200" y="2971800"/>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1</a:t>
            </a:r>
          </a:p>
        </p:txBody>
      </p:sp>
      <p:cxnSp>
        <p:nvCxnSpPr>
          <p:cNvPr id="20" name="Straight Connector 19"/>
          <p:cNvCxnSpPr/>
          <p:nvPr/>
        </p:nvCxnSpPr>
        <p:spPr>
          <a:xfrm>
            <a:off x="665020" y="2221468"/>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21" name="TextBox 20"/>
          <p:cNvSpPr txBox="1"/>
          <p:nvPr/>
        </p:nvSpPr>
        <p:spPr>
          <a:xfrm>
            <a:off x="152400" y="2450068"/>
            <a:ext cx="612540" cy="369332"/>
          </a:xfrm>
          <a:prstGeom prst="rect">
            <a:avLst/>
          </a:prstGeom>
          <a:noFill/>
        </p:spPr>
        <p:txBody>
          <a:bodyPr wrap="none" rtlCol="0">
            <a:spAutoFit/>
          </a:bodyPr>
          <a:lstStyle/>
          <a:p>
            <a:r>
              <a:rPr lang="en-US" b="1" dirty="0"/>
              <a:t>W’</a:t>
            </a:r>
            <a:r>
              <a:rPr lang="en-US" b="1" baseline="-25000" dirty="0"/>
              <a:t>11</a:t>
            </a:r>
          </a:p>
        </p:txBody>
      </p:sp>
      <p:sp>
        <p:nvSpPr>
          <p:cNvPr id="22" name="Oval 21"/>
          <p:cNvSpPr/>
          <p:nvPr/>
        </p:nvSpPr>
        <p:spPr>
          <a:xfrm>
            <a:off x="1600200" y="1840468"/>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2</a:t>
            </a:r>
          </a:p>
        </p:txBody>
      </p:sp>
      <p:sp>
        <p:nvSpPr>
          <p:cNvPr id="23" name="Oval 22"/>
          <p:cNvSpPr/>
          <p:nvPr/>
        </p:nvSpPr>
        <p:spPr>
          <a:xfrm>
            <a:off x="1600200" y="2983468"/>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2</a:t>
            </a:r>
          </a:p>
        </p:txBody>
      </p:sp>
      <p:cxnSp>
        <p:nvCxnSpPr>
          <p:cNvPr id="27" name="Straight Connector 26"/>
          <p:cNvCxnSpPr/>
          <p:nvPr/>
        </p:nvCxnSpPr>
        <p:spPr>
          <a:xfrm>
            <a:off x="1808020" y="2221468"/>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29" name="Oval 28"/>
          <p:cNvSpPr/>
          <p:nvPr/>
        </p:nvSpPr>
        <p:spPr>
          <a:xfrm>
            <a:off x="2743200" y="3059668"/>
            <a:ext cx="381000" cy="3810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3</a:t>
            </a:r>
          </a:p>
        </p:txBody>
      </p:sp>
      <p:cxnSp>
        <p:nvCxnSpPr>
          <p:cNvPr id="31" name="Straight Connector 30"/>
          <p:cNvCxnSpPr/>
          <p:nvPr/>
        </p:nvCxnSpPr>
        <p:spPr>
          <a:xfrm>
            <a:off x="1905000" y="2221468"/>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32" name="Straight Connector 31"/>
          <p:cNvCxnSpPr/>
          <p:nvPr/>
        </p:nvCxnSpPr>
        <p:spPr>
          <a:xfrm>
            <a:off x="762000" y="2221468"/>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34" name="Straight Connector 33"/>
          <p:cNvCxnSpPr/>
          <p:nvPr/>
        </p:nvCxnSpPr>
        <p:spPr>
          <a:xfrm flipH="1">
            <a:off x="741596" y="2165672"/>
            <a:ext cx="934804" cy="817796"/>
          </a:xfrm>
          <a:prstGeom prst="line">
            <a:avLst/>
          </a:prstGeom>
        </p:spPr>
        <p:style>
          <a:lnRef idx="2">
            <a:schemeClr val="accent3"/>
          </a:lnRef>
          <a:fillRef idx="0">
            <a:schemeClr val="accent3"/>
          </a:fillRef>
          <a:effectRef idx="1">
            <a:schemeClr val="accent3"/>
          </a:effectRef>
          <a:fontRef idx="minor">
            <a:schemeClr val="tx1"/>
          </a:fontRef>
        </p:style>
      </p:cxnSp>
      <p:sp>
        <p:nvSpPr>
          <p:cNvPr id="37" name="TextBox 36"/>
          <p:cNvSpPr txBox="1"/>
          <p:nvPr/>
        </p:nvSpPr>
        <p:spPr>
          <a:xfrm>
            <a:off x="609600" y="2678668"/>
            <a:ext cx="612540" cy="369332"/>
          </a:xfrm>
          <a:prstGeom prst="rect">
            <a:avLst/>
          </a:prstGeom>
          <a:noFill/>
        </p:spPr>
        <p:txBody>
          <a:bodyPr wrap="none" rtlCol="0">
            <a:spAutoFit/>
          </a:bodyPr>
          <a:lstStyle/>
          <a:p>
            <a:r>
              <a:rPr lang="en-US" b="1" dirty="0"/>
              <a:t>W’</a:t>
            </a:r>
            <a:r>
              <a:rPr lang="en-US" b="1" baseline="-25000" dirty="0"/>
              <a:t>21</a:t>
            </a:r>
          </a:p>
        </p:txBody>
      </p:sp>
      <p:sp>
        <p:nvSpPr>
          <p:cNvPr id="38" name="TextBox 37"/>
          <p:cNvSpPr txBox="1"/>
          <p:nvPr/>
        </p:nvSpPr>
        <p:spPr>
          <a:xfrm>
            <a:off x="1143000" y="2842736"/>
            <a:ext cx="612540" cy="369332"/>
          </a:xfrm>
          <a:prstGeom prst="rect">
            <a:avLst/>
          </a:prstGeom>
          <a:noFill/>
        </p:spPr>
        <p:txBody>
          <a:bodyPr wrap="none" rtlCol="0">
            <a:spAutoFit/>
          </a:bodyPr>
          <a:lstStyle/>
          <a:p>
            <a:r>
              <a:rPr lang="en-US" b="1" dirty="0"/>
              <a:t>W’</a:t>
            </a:r>
            <a:r>
              <a:rPr lang="en-US" b="1" baseline="-25000" dirty="0"/>
              <a:t>12</a:t>
            </a:r>
          </a:p>
        </p:txBody>
      </p:sp>
      <p:sp>
        <p:nvSpPr>
          <p:cNvPr id="39" name="TextBox 38"/>
          <p:cNvSpPr txBox="1"/>
          <p:nvPr/>
        </p:nvSpPr>
        <p:spPr>
          <a:xfrm>
            <a:off x="1581846" y="2602468"/>
            <a:ext cx="612540" cy="369332"/>
          </a:xfrm>
          <a:prstGeom prst="rect">
            <a:avLst/>
          </a:prstGeom>
          <a:noFill/>
        </p:spPr>
        <p:txBody>
          <a:bodyPr wrap="none" rtlCol="0">
            <a:spAutoFit/>
          </a:bodyPr>
          <a:lstStyle/>
          <a:p>
            <a:r>
              <a:rPr lang="en-US" b="1" dirty="0"/>
              <a:t>W’</a:t>
            </a:r>
            <a:r>
              <a:rPr lang="en-US" b="1" baseline="-25000" dirty="0"/>
              <a:t>22</a:t>
            </a:r>
          </a:p>
        </p:txBody>
      </p:sp>
      <p:cxnSp>
        <p:nvCxnSpPr>
          <p:cNvPr id="41" name="Straight Connector 40"/>
          <p:cNvCxnSpPr/>
          <p:nvPr/>
        </p:nvCxnSpPr>
        <p:spPr>
          <a:xfrm>
            <a:off x="802808" y="2145268"/>
            <a:ext cx="2016592" cy="873592"/>
          </a:xfrm>
          <a:prstGeom prst="line">
            <a:avLst/>
          </a:prstGeom>
        </p:spPr>
        <p:style>
          <a:lnRef idx="2">
            <a:schemeClr val="accent3"/>
          </a:lnRef>
          <a:fillRef idx="0">
            <a:schemeClr val="accent3"/>
          </a:fillRef>
          <a:effectRef idx="1">
            <a:schemeClr val="accent3"/>
          </a:effectRef>
          <a:fontRef idx="minor">
            <a:schemeClr val="tx1"/>
          </a:fontRef>
        </p:style>
      </p:cxnSp>
      <p:sp>
        <p:nvSpPr>
          <p:cNvPr id="42" name="TextBox 41"/>
          <p:cNvSpPr txBox="1"/>
          <p:nvPr/>
        </p:nvSpPr>
        <p:spPr>
          <a:xfrm>
            <a:off x="2362200" y="2983468"/>
            <a:ext cx="441146" cy="369332"/>
          </a:xfrm>
          <a:prstGeom prst="rect">
            <a:avLst/>
          </a:prstGeom>
          <a:noFill/>
        </p:spPr>
        <p:txBody>
          <a:bodyPr wrap="none" rtlCol="0">
            <a:spAutoFit/>
          </a:bodyPr>
          <a:lstStyle/>
          <a:p>
            <a:r>
              <a:rPr lang="en-US" b="1" dirty="0"/>
              <a:t>b'</a:t>
            </a:r>
            <a:r>
              <a:rPr lang="en-US" b="1" baseline="-25000" dirty="0"/>
              <a:t>1</a:t>
            </a:r>
          </a:p>
        </p:txBody>
      </p:sp>
      <p:sp>
        <p:nvSpPr>
          <p:cNvPr id="43" name="TextBox 42"/>
          <p:cNvSpPr txBox="1"/>
          <p:nvPr/>
        </p:nvSpPr>
        <p:spPr>
          <a:xfrm>
            <a:off x="2590800" y="2526268"/>
            <a:ext cx="441146" cy="369332"/>
          </a:xfrm>
          <a:prstGeom prst="rect">
            <a:avLst/>
          </a:prstGeom>
          <a:noFill/>
        </p:spPr>
        <p:txBody>
          <a:bodyPr wrap="none" rtlCol="0">
            <a:spAutoFit/>
          </a:bodyPr>
          <a:lstStyle/>
          <a:p>
            <a:r>
              <a:rPr lang="en-US" b="1" dirty="0"/>
              <a:t>b'</a:t>
            </a:r>
            <a:r>
              <a:rPr lang="en-US" b="1" baseline="-25000" dirty="0"/>
              <a:t>2</a:t>
            </a:r>
          </a:p>
        </p:txBody>
      </p:sp>
      <p:sp>
        <p:nvSpPr>
          <p:cNvPr id="46" name="Oval 45"/>
          <p:cNvSpPr/>
          <p:nvPr/>
        </p:nvSpPr>
        <p:spPr>
          <a:xfrm>
            <a:off x="457200" y="4114800"/>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1</a:t>
            </a:r>
          </a:p>
        </p:txBody>
      </p:sp>
      <p:cxnSp>
        <p:nvCxnSpPr>
          <p:cNvPr id="47" name="Straight Connector 46"/>
          <p:cNvCxnSpPr/>
          <p:nvPr/>
        </p:nvCxnSpPr>
        <p:spPr>
          <a:xfrm>
            <a:off x="665020" y="3364468"/>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48" name="TextBox 47"/>
          <p:cNvSpPr txBox="1"/>
          <p:nvPr/>
        </p:nvSpPr>
        <p:spPr>
          <a:xfrm>
            <a:off x="152400" y="3593068"/>
            <a:ext cx="551754" cy="369332"/>
          </a:xfrm>
          <a:prstGeom prst="rect">
            <a:avLst/>
          </a:prstGeom>
          <a:noFill/>
        </p:spPr>
        <p:txBody>
          <a:bodyPr wrap="none" rtlCol="0">
            <a:spAutoFit/>
          </a:bodyPr>
          <a:lstStyle/>
          <a:p>
            <a:r>
              <a:rPr lang="en-US" b="1" dirty="0"/>
              <a:t>W</a:t>
            </a:r>
            <a:r>
              <a:rPr lang="en-US" b="1" baseline="-25000" dirty="0"/>
              <a:t>11</a:t>
            </a:r>
          </a:p>
        </p:txBody>
      </p:sp>
      <p:sp>
        <p:nvSpPr>
          <p:cNvPr id="49" name="Oval 48"/>
          <p:cNvSpPr/>
          <p:nvPr/>
        </p:nvSpPr>
        <p:spPr>
          <a:xfrm>
            <a:off x="1600200" y="4126468"/>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2</a:t>
            </a:r>
          </a:p>
        </p:txBody>
      </p:sp>
      <p:cxnSp>
        <p:nvCxnSpPr>
          <p:cNvPr id="50" name="Straight Connector 49"/>
          <p:cNvCxnSpPr/>
          <p:nvPr/>
        </p:nvCxnSpPr>
        <p:spPr>
          <a:xfrm>
            <a:off x="1808020" y="3364468"/>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51" name="Oval 50"/>
          <p:cNvSpPr/>
          <p:nvPr/>
        </p:nvSpPr>
        <p:spPr>
          <a:xfrm>
            <a:off x="2743200" y="4202668"/>
            <a:ext cx="381000" cy="3810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3</a:t>
            </a:r>
          </a:p>
        </p:txBody>
      </p:sp>
      <p:cxnSp>
        <p:nvCxnSpPr>
          <p:cNvPr id="52" name="Straight Connector 51"/>
          <p:cNvCxnSpPr/>
          <p:nvPr/>
        </p:nvCxnSpPr>
        <p:spPr>
          <a:xfrm>
            <a:off x="1905000" y="3364468"/>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53" name="Straight Connector 52"/>
          <p:cNvCxnSpPr/>
          <p:nvPr/>
        </p:nvCxnSpPr>
        <p:spPr>
          <a:xfrm>
            <a:off x="762000" y="3364468"/>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54" name="Straight Connector 53"/>
          <p:cNvCxnSpPr/>
          <p:nvPr/>
        </p:nvCxnSpPr>
        <p:spPr>
          <a:xfrm flipH="1">
            <a:off x="741596" y="3308672"/>
            <a:ext cx="934804" cy="817796"/>
          </a:xfrm>
          <a:prstGeom prst="line">
            <a:avLst/>
          </a:prstGeom>
        </p:spPr>
        <p:style>
          <a:lnRef idx="2">
            <a:schemeClr val="accent3"/>
          </a:lnRef>
          <a:fillRef idx="0">
            <a:schemeClr val="accent3"/>
          </a:fillRef>
          <a:effectRef idx="1">
            <a:schemeClr val="accent3"/>
          </a:effectRef>
          <a:fontRef idx="minor">
            <a:schemeClr val="tx1"/>
          </a:fontRef>
        </p:style>
      </p:cxnSp>
      <p:sp>
        <p:nvSpPr>
          <p:cNvPr id="55" name="TextBox 54"/>
          <p:cNvSpPr txBox="1"/>
          <p:nvPr/>
        </p:nvSpPr>
        <p:spPr>
          <a:xfrm>
            <a:off x="609600" y="3821668"/>
            <a:ext cx="551754" cy="369332"/>
          </a:xfrm>
          <a:prstGeom prst="rect">
            <a:avLst/>
          </a:prstGeom>
          <a:noFill/>
        </p:spPr>
        <p:txBody>
          <a:bodyPr wrap="none" rtlCol="0">
            <a:spAutoFit/>
          </a:bodyPr>
          <a:lstStyle/>
          <a:p>
            <a:r>
              <a:rPr lang="en-US" b="1" dirty="0"/>
              <a:t>W</a:t>
            </a:r>
            <a:r>
              <a:rPr lang="en-US" b="1" baseline="-25000" dirty="0"/>
              <a:t>21</a:t>
            </a:r>
          </a:p>
        </p:txBody>
      </p:sp>
      <p:sp>
        <p:nvSpPr>
          <p:cNvPr id="56" name="TextBox 55"/>
          <p:cNvSpPr txBox="1"/>
          <p:nvPr/>
        </p:nvSpPr>
        <p:spPr>
          <a:xfrm>
            <a:off x="1143000" y="3985736"/>
            <a:ext cx="551754" cy="369332"/>
          </a:xfrm>
          <a:prstGeom prst="rect">
            <a:avLst/>
          </a:prstGeom>
          <a:noFill/>
        </p:spPr>
        <p:txBody>
          <a:bodyPr wrap="none" rtlCol="0">
            <a:spAutoFit/>
          </a:bodyPr>
          <a:lstStyle/>
          <a:p>
            <a:r>
              <a:rPr lang="en-US" b="1" dirty="0"/>
              <a:t>W</a:t>
            </a:r>
            <a:r>
              <a:rPr lang="en-US" b="1" baseline="-25000" dirty="0"/>
              <a:t>12</a:t>
            </a:r>
          </a:p>
        </p:txBody>
      </p:sp>
      <p:sp>
        <p:nvSpPr>
          <p:cNvPr id="57" name="TextBox 56"/>
          <p:cNvSpPr txBox="1"/>
          <p:nvPr/>
        </p:nvSpPr>
        <p:spPr>
          <a:xfrm>
            <a:off x="1581846" y="3745468"/>
            <a:ext cx="551754" cy="369332"/>
          </a:xfrm>
          <a:prstGeom prst="rect">
            <a:avLst/>
          </a:prstGeom>
          <a:noFill/>
        </p:spPr>
        <p:txBody>
          <a:bodyPr wrap="none" rtlCol="0">
            <a:spAutoFit/>
          </a:bodyPr>
          <a:lstStyle/>
          <a:p>
            <a:r>
              <a:rPr lang="en-US" b="1" dirty="0"/>
              <a:t>W</a:t>
            </a:r>
            <a:r>
              <a:rPr lang="en-US" b="1" baseline="-25000" dirty="0"/>
              <a:t>22</a:t>
            </a:r>
          </a:p>
        </p:txBody>
      </p:sp>
      <p:cxnSp>
        <p:nvCxnSpPr>
          <p:cNvPr id="58" name="Straight Connector 57"/>
          <p:cNvCxnSpPr/>
          <p:nvPr/>
        </p:nvCxnSpPr>
        <p:spPr>
          <a:xfrm>
            <a:off x="802808" y="3288268"/>
            <a:ext cx="2016592" cy="873592"/>
          </a:xfrm>
          <a:prstGeom prst="line">
            <a:avLst/>
          </a:prstGeom>
        </p:spPr>
        <p:style>
          <a:lnRef idx="2">
            <a:schemeClr val="accent3"/>
          </a:lnRef>
          <a:fillRef idx="0">
            <a:schemeClr val="accent3"/>
          </a:fillRef>
          <a:effectRef idx="1">
            <a:schemeClr val="accent3"/>
          </a:effectRef>
          <a:fontRef idx="minor">
            <a:schemeClr val="tx1"/>
          </a:fontRef>
        </p:style>
      </p:cxnSp>
      <p:sp>
        <p:nvSpPr>
          <p:cNvPr id="59" name="TextBox 58"/>
          <p:cNvSpPr txBox="1"/>
          <p:nvPr/>
        </p:nvSpPr>
        <p:spPr>
          <a:xfrm>
            <a:off x="2362200" y="4126468"/>
            <a:ext cx="386644" cy="369332"/>
          </a:xfrm>
          <a:prstGeom prst="rect">
            <a:avLst/>
          </a:prstGeom>
          <a:noFill/>
        </p:spPr>
        <p:txBody>
          <a:bodyPr wrap="none" rtlCol="0">
            <a:spAutoFit/>
          </a:bodyPr>
          <a:lstStyle/>
          <a:p>
            <a:r>
              <a:rPr lang="en-US" b="1" dirty="0"/>
              <a:t>b</a:t>
            </a:r>
            <a:r>
              <a:rPr lang="en-US" b="1" baseline="-25000" dirty="0"/>
              <a:t>1</a:t>
            </a:r>
          </a:p>
        </p:txBody>
      </p:sp>
      <p:sp>
        <p:nvSpPr>
          <p:cNvPr id="60" name="TextBox 59"/>
          <p:cNvSpPr txBox="1"/>
          <p:nvPr/>
        </p:nvSpPr>
        <p:spPr>
          <a:xfrm>
            <a:off x="2590800" y="3669268"/>
            <a:ext cx="386644" cy="369332"/>
          </a:xfrm>
          <a:prstGeom prst="rect">
            <a:avLst/>
          </a:prstGeom>
          <a:noFill/>
        </p:spPr>
        <p:txBody>
          <a:bodyPr wrap="none" rtlCol="0">
            <a:spAutoFit/>
          </a:bodyPr>
          <a:lstStyle/>
          <a:p>
            <a:r>
              <a:rPr lang="en-US" b="1" dirty="0"/>
              <a:t>b</a:t>
            </a:r>
            <a:r>
              <a:rPr lang="en-US" b="1" baseline="-25000" dirty="0"/>
              <a:t>2</a:t>
            </a:r>
          </a:p>
        </p:txBody>
      </p:sp>
      <p:sp>
        <p:nvSpPr>
          <p:cNvPr id="44" name="TextBox 43">
            <a:extLst>
              <a:ext uri="{FF2B5EF4-FFF2-40B4-BE49-F238E27FC236}">
                <a16:creationId xmlns:a16="http://schemas.microsoft.com/office/drawing/2014/main" xmlns="" id="{0E2EAA83-F5FB-42E7-B368-902890CEC41F}"/>
              </a:ext>
            </a:extLst>
          </p:cNvPr>
          <p:cNvSpPr txBox="1"/>
          <p:nvPr/>
        </p:nvSpPr>
        <p:spPr>
          <a:xfrm>
            <a:off x="40006" y="3031093"/>
            <a:ext cx="308098" cy="369332"/>
          </a:xfrm>
          <a:prstGeom prst="rect">
            <a:avLst/>
          </a:prstGeom>
          <a:noFill/>
        </p:spPr>
        <p:txBody>
          <a:bodyPr wrap="none" rtlCol="0">
            <a:spAutoFit/>
          </a:bodyPr>
          <a:lstStyle/>
          <a:p>
            <a:r>
              <a:rPr lang="en-US" b="1" dirty="0"/>
              <a:t>h</a:t>
            </a:r>
          </a:p>
        </p:txBody>
      </p:sp>
      <p:sp>
        <p:nvSpPr>
          <p:cNvPr id="45" name="TextBox 44">
            <a:extLst>
              <a:ext uri="{FF2B5EF4-FFF2-40B4-BE49-F238E27FC236}">
                <a16:creationId xmlns:a16="http://schemas.microsoft.com/office/drawing/2014/main" xmlns="" id="{7CAF2C7F-D2C6-4C90-96DC-BA5602098DBC}"/>
              </a:ext>
            </a:extLst>
          </p:cNvPr>
          <p:cNvSpPr txBox="1"/>
          <p:nvPr/>
        </p:nvSpPr>
        <p:spPr>
          <a:xfrm>
            <a:off x="155950" y="1799749"/>
            <a:ext cx="280846" cy="369332"/>
          </a:xfrm>
          <a:prstGeom prst="rect">
            <a:avLst/>
          </a:prstGeom>
          <a:noFill/>
        </p:spPr>
        <p:txBody>
          <a:bodyPr wrap="none" rtlCol="0">
            <a:spAutoFit/>
          </a:bodyPr>
          <a:lstStyle/>
          <a:p>
            <a:r>
              <a:rPr lang="en-US" b="1" dirty="0"/>
              <a:t>c</a:t>
            </a:r>
          </a:p>
        </p:txBody>
      </p:sp>
      <p:sp>
        <p:nvSpPr>
          <p:cNvPr id="63" name="TextBox 62">
            <a:extLst>
              <a:ext uri="{FF2B5EF4-FFF2-40B4-BE49-F238E27FC236}">
                <a16:creationId xmlns:a16="http://schemas.microsoft.com/office/drawing/2014/main" xmlns="" id="{F17B17A7-D67E-4484-BB47-03E0E066EB19}"/>
              </a:ext>
            </a:extLst>
          </p:cNvPr>
          <p:cNvSpPr txBox="1"/>
          <p:nvPr/>
        </p:nvSpPr>
        <p:spPr>
          <a:xfrm>
            <a:off x="116206" y="4197429"/>
            <a:ext cx="258404" cy="369332"/>
          </a:xfrm>
          <a:prstGeom prst="rect">
            <a:avLst/>
          </a:prstGeom>
          <a:noFill/>
        </p:spPr>
        <p:txBody>
          <a:bodyPr wrap="none" rtlCol="0">
            <a:spAutoFit/>
          </a:bodyPr>
          <a:lstStyle/>
          <a:p>
            <a:r>
              <a:rPr lang="en-US" b="1" dirty="0"/>
              <a:t>f</a:t>
            </a:r>
          </a:p>
        </p:txBody>
      </p:sp>
      <p:sp>
        <p:nvSpPr>
          <p:cNvPr id="2" name="TextBox 1">
            <a:extLst>
              <a:ext uri="{FF2B5EF4-FFF2-40B4-BE49-F238E27FC236}">
                <a16:creationId xmlns:a16="http://schemas.microsoft.com/office/drawing/2014/main" xmlns="" id="{C135415E-BEFE-496C-9E96-C76D5D18E63C}"/>
              </a:ext>
            </a:extLst>
          </p:cNvPr>
          <p:cNvSpPr txBox="1"/>
          <p:nvPr/>
        </p:nvSpPr>
        <p:spPr>
          <a:xfrm>
            <a:off x="914400" y="1169592"/>
            <a:ext cx="671979" cy="461665"/>
          </a:xfrm>
          <a:prstGeom prst="rect">
            <a:avLst/>
          </a:prstGeom>
          <a:noFill/>
        </p:spPr>
        <p:txBody>
          <a:bodyPr wrap="none" rtlCol="0">
            <a:spAutoFit/>
          </a:bodyPr>
          <a:lstStyle/>
          <a:p>
            <a:r>
              <a:rPr lang="en-US" sz="2400" b="1" dirty="0"/>
              <a:t>loss</a:t>
            </a:r>
            <a:endParaRPr lang="en-IN" sz="2400" dirty="0"/>
          </a:p>
        </p:txBody>
      </p:sp>
    </p:spTree>
    <p:extLst>
      <p:ext uri="{BB962C8B-B14F-4D97-AF65-F5344CB8AC3E}">
        <p14:creationId xmlns:p14="http://schemas.microsoft.com/office/powerpoint/2010/main" xmlns="" val="823931785"/>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Oval 63">
            <a:extLst>
              <a:ext uri="{FF2B5EF4-FFF2-40B4-BE49-F238E27FC236}">
                <a16:creationId xmlns:a16="http://schemas.microsoft.com/office/drawing/2014/main" xmlns="" id="{09E1645B-9786-45F2-AB91-201E271AD3F9}"/>
              </a:ext>
            </a:extLst>
          </p:cNvPr>
          <p:cNvSpPr/>
          <p:nvPr/>
        </p:nvSpPr>
        <p:spPr>
          <a:xfrm>
            <a:off x="1524000" y="1752600"/>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65" name="Oval 64">
            <a:extLst>
              <a:ext uri="{FF2B5EF4-FFF2-40B4-BE49-F238E27FC236}">
                <a16:creationId xmlns:a16="http://schemas.microsoft.com/office/drawing/2014/main" xmlns="" id="{8EFC641E-C626-4FEC-91C9-F0C0629EDDAD}"/>
              </a:ext>
            </a:extLst>
          </p:cNvPr>
          <p:cNvSpPr/>
          <p:nvPr/>
        </p:nvSpPr>
        <p:spPr>
          <a:xfrm>
            <a:off x="381000" y="1731820"/>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62" name="Oval 61"/>
          <p:cNvSpPr/>
          <p:nvPr/>
        </p:nvSpPr>
        <p:spPr>
          <a:xfrm>
            <a:off x="1496290" y="2879558"/>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61" name="Oval 60"/>
          <p:cNvSpPr/>
          <p:nvPr/>
        </p:nvSpPr>
        <p:spPr>
          <a:xfrm>
            <a:off x="353290" y="2858778"/>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3108786" y="1219200"/>
            <a:ext cx="5919008" cy="5410200"/>
          </a:xfrm>
        </p:spPr>
        <p:txBody>
          <a:bodyPr>
            <a:normAutofit fontScale="77500" lnSpcReduction="20000"/>
          </a:bodyPr>
          <a:lstStyle/>
          <a:p>
            <a:pPr>
              <a:buNone/>
            </a:pPr>
            <a:r>
              <a:rPr lang="en-US" b="1" dirty="0"/>
              <a:t>	What is </a:t>
            </a:r>
            <a:r>
              <a:rPr lang="en-US" b="1" dirty="0">
                <a:solidFill>
                  <a:schemeClr val="accent6"/>
                </a:solidFill>
              </a:rPr>
              <a:t>d(</a:t>
            </a:r>
            <a:r>
              <a:rPr lang="en-US" b="1" dirty="0" err="1">
                <a:solidFill>
                  <a:schemeClr val="accent6"/>
                </a:solidFill>
              </a:rPr>
              <a:t>softmax</a:t>
            </a:r>
            <a:r>
              <a:rPr lang="en-US" b="1" dirty="0">
                <a:solidFill>
                  <a:schemeClr val="accent6"/>
                </a:solidFill>
              </a:rPr>
              <a:t>(c))/d(c)</a:t>
            </a:r>
            <a:r>
              <a:rPr lang="en-US" b="1" dirty="0"/>
              <a:t>?</a:t>
            </a:r>
          </a:p>
          <a:p>
            <a:pPr>
              <a:buNone/>
            </a:pPr>
            <a:r>
              <a:rPr lang="en-US" b="1" dirty="0"/>
              <a:t>	</a:t>
            </a:r>
          </a:p>
          <a:p>
            <a:pPr>
              <a:buNone/>
            </a:pPr>
            <a:r>
              <a:rPr lang="en-US" b="1" dirty="0"/>
              <a:t>	I’m going to tell you that …</a:t>
            </a:r>
          </a:p>
          <a:p>
            <a:pPr>
              <a:buNone/>
            </a:pPr>
            <a:r>
              <a:rPr lang="en-US" b="1" dirty="0">
                <a:solidFill>
                  <a:schemeClr val="accent6"/>
                </a:solidFill>
              </a:rPr>
              <a:t>	d(</a:t>
            </a:r>
            <a:r>
              <a:rPr lang="en-US" b="1" dirty="0" err="1">
                <a:solidFill>
                  <a:schemeClr val="accent6"/>
                </a:solidFill>
              </a:rPr>
              <a:t>softmax</a:t>
            </a:r>
            <a:r>
              <a:rPr lang="en-US" b="1" dirty="0">
                <a:solidFill>
                  <a:schemeClr val="accent6"/>
                </a:solidFill>
              </a:rPr>
              <a:t>(c))/d(c)</a:t>
            </a:r>
            <a:r>
              <a:rPr lang="en-US" b="1" dirty="0"/>
              <a:t>	=</a:t>
            </a:r>
          </a:p>
          <a:p>
            <a:pPr>
              <a:buNone/>
            </a:pPr>
            <a:r>
              <a:rPr lang="en-US" b="1" dirty="0"/>
              <a:t>		</a:t>
            </a:r>
            <a:r>
              <a:rPr lang="en-US" b="1" dirty="0" err="1"/>
              <a:t>softmax</a:t>
            </a:r>
            <a:r>
              <a:rPr lang="en-US" b="1" dirty="0"/>
              <a:t>(c) ( t – </a:t>
            </a:r>
            <a:r>
              <a:rPr lang="en-US" b="1" dirty="0" err="1"/>
              <a:t>softmax</a:t>
            </a:r>
            <a:r>
              <a:rPr lang="en-US" b="1" dirty="0"/>
              <a:t>(c) )</a:t>
            </a:r>
          </a:p>
          <a:p>
            <a:pPr>
              <a:buNone/>
            </a:pPr>
            <a:r>
              <a:rPr lang="en-US" b="1" dirty="0"/>
              <a:t>	For a derivation of the above, visit the </a:t>
            </a:r>
            <a:r>
              <a:rPr lang="en-US" b="1" dirty="0" err="1"/>
              <a:t>Youtube</a:t>
            </a:r>
            <a:r>
              <a:rPr lang="en-US" b="1" dirty="0"/>
              <a:t> link …  </a:t>
            </a:r>
            <a:r>
              <a:rPr lang="en-IN" dirty="0">
                <a:hlinkClick r:id="rId3"/>
              </a:rPr>
              <a:t>https://www.youtube.com/watch?v=1N837i4s1T8</a:t>
            </a:r>
            <a:endParaRPr lang="en-US" b="1" dirty="0"/>
          </a:p>
          <a:p>
            <a:pPr>
              <a:buNone/>
            </a:pPr>
            <a:endParaRPr lang="en-US" b="1" dirty="0"/>
          </a:p>
          <a:p>
            <a:pPr>
              <a:buNone/>
            </a:pPr>
            <a:r>
              <a:rPr lang="en-US" b="1" dirty="0"/>
              <a:t>	t is the one-hot vector* of the correct class.</a:t>
            </a:r>
          </a:p>
          <a:p>
            <a:pPr>
              <a:buNone/>
            </a:pPr>
            <a:r>
              <a:rPr lang="en-US" b="1" dirty="0"/>
              <a:t>	*In a two-class classification problem, t is [1,0] if the correct class is 0 and [0,1] if not.</a:t>
            </a:r>
          </a:p>
        </p:txBody>
      </p:sp>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lvl="0" algn="ctr">
              <a:spcBef>
                <a:spcPct val="0"/>
              </a:spcBef>
              <a:defRPr/>
            </a:pPr>
            <a:r>
              <a:rPr lang="en-US" sz="4400" dirty="0">
                <a:solidFill>
                  <a:schemeClr val="bg1"/>
                </a:solidFill>
              </a:rPr>
              <a:t>d(</a:t>
            </a:r>
            <a:r>
              <a:rPr lang="en-US" sz="4400" dirty="0" err="1">
                <a:solidFill>
                  <a:schemeClr val="bg1"/>
                </a:solidFill>
              </a:rPr>
              <a:t>softmax</a:t>
            </a:r>
            <a:r>
              <a:rPr lang="en-US" sz="4400" dirty="0">
                <a:solidFill>
                  <a:schemeClr val="bg1"/>
                </a:solidFill>
              </a:rPr>
              <a:t>(c))/d(c)</a:t>
            </a:r>
          </a:p>
        </p:txBody>
      </p:sp>
      <p:sp>
        <p:nvSpPr>
          <p:cNvPr id="17" name="Oval 16"/>
          <p:cNvSpPr/>
          <p:nvPr/>
        </p:nvSpPr>
        <p:spPr>
          <a:xfrm>
            <a:off x="457200" y="1828800"/>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1</a:t>
            </a:r>
            <a:endParaRPr lang="en-US" baseline="-25000" dirty="0"/>
          </a:p>
        </p:txBody>
      </p:sp>
      <p:sp>
        <p:nvSpPr>
          <p:cNvPr id="18" name="Oval 17"/>
          <p:cNvSpPr/>
          <p:nvPr/>
        </p:nvSpPr>
        <p:spPr>
          <a:xfrm>
            <a:off x="457200" y="2971800"/>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1</a:t>
            </a:r>
          </a:p>
        </p:txBody>
      </p:sp>
      <p:cxnSp>
        <p:nvCxnSpPr>
          <p:cNvPr id="20" name="Straight Connector 19"/>
          <p:cNvCxnSpPr/>
          <p:nvPr/>
        </p:nvCxnSpPr>
        <p:spPr>
          <a:xfrm>
            <a:off x="665020" y="2221468"/>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21" name="TextBox 20"/>
          <p:cNvSpPr txBox="1"/>
          <p:nvPr/>
        </p:nvSpPr>
        <p:spPr>
          <a:xfrm>
            <a:off x="152400" y="2450068"/>
            <a:ext cx="612540" cy="369332"/>
          </a:xfrm>
          <a:prstGeom prst="rect">
            <a:avLst/>
          </a:prstGeom>
          <a:noFill/>
        </p:spPr>
        <p:txBody>
          <a:bodyPr wrap="none" rtlCol="0">
            <a:spAutoFit/>
          </a:bodyPr>
          <a:lstStyle/>
          <a:p>
            <a:r>
              <a:rPr lang="en-US" b="1" dirty="0"/>
              <a:t>W’</a:t>
            </a:r>
            <a:r>
              <a:rPr lang="en-US" b="1" baseline="-25000" dirty="0"/>
              <a:t>11</a:t>
            </a:r>
          </a:p>
        </p:txBody>
      </p:sp>
      <p:sp>
        <p:nvSpPr>
          <p:cNvPr id="22" name="Oval 21"/>
          <p:cNvSpPr/>
          <p:nvPr/>
        </p:nvSpPr>
        <p:spPr>
          <a:xfrm>
            <a:off x="1600200" y="1840468"/>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2</a:t>
            </a:r>
          </a:p>
        </p:txBody>
      </p:sp>
      <p:sp>
        <p:nvSpPr>
          <p:cNvPr id="23" name="Oval 22"/>
          <p:cNvSpPr/>
          <p:nvPr/>
        </p:nvSpPr>
        <p:spPr>
          <a:xfrm>
            <a:off x="1600200" y="2983468"/>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2</a:t>
            </a:r>
          </a:p>
        </p:txBody>
      </p:sp>
      <p:cxnSp>
        <p:nvCxnSpPr>
          <p:cNvPr id="27" name="Straight Connector 26"/>
          <p:cNvCxnSpPr/>
          <p:nvPr/>
        </p:nvCxnSpPr>
        <p:spPr>
          <a:xfrm>
            <a:off x="1808020" y="2221468"/>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29" name="Oval 28"/>
          <p:cNvSpPr/>
          <p:nvPr/>
        </p:nvSpPr>
        <p:spPr>
          <a:xfrm>
            <a:off x="2743200" y="3059668"/>
            <a:ext cx="381000" cy="3810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3</a:t>
            </a:r>
          </a:p>
        </p:txBody>
      </p:sp>
      <p:cxnSp>
        <p:nvCxnSpPr>
          <p:cNvPr id="31" name="Straight Connector 30"/>
          <p:cNvCxnSpPr/>
          <p:nvPr/>
        </p:nvCxnSpPr>
        <p:spPr>
          <a:xfrm>
            <a:off x="1905000" y="2221468"/>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32" name="Straight Connector 31"/>
          <p:cNvCxnSpPr/>
          <p:nvPr/>
        </p:nvCxnSpPr>
        <p:spPr>
          <a:xfrm>
            <a:off x="762000" y="2221468"/>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34" name="Straight Connector 33"/>
          <p:cNvCxnSpPr/>
          <p:nvPr/>
        </p:nvCxnSpPr>
        <p:spPr>
          <a:xfrm flipH="1">
            <a:off x="741596" y="2165672"/>
            <a:ext cx="934804" cy="817796"/>
          </a:xfrm>
          <a:prstGeom prst="line">
            <a:avLst/>
          </a:prstGeom>
        </p:spPr>
        <p:style>
          <a:lnRef idx="2">
            <a:schemeClr val="accent3"/>
          </a:lnRef>
          <a:fillRef idx="0">
            <a:schemeClr val="accent3"/>
          </a:fillRef>
          <a:effectRef idx="1">
            <a:schemeClr val="accent3"/>
          </a:effectRef>
          <a:fontRef idx="minor">
            <a:schemeClr val="tx1"/>
          </a:fontRef>
        </p:style>
      </p:cxnSp>
      <p:sp>
        <p:nvSpPr>
          <p:cNvPr id="37" name="TextBox 36"/>
          <p:cNvSpPr txBox="1"/>
          <p:nvPr/>
        </p:nvSpPr>
        <p:spPr>
          <a:xfrm>
            <a:off x="609600" y="2678668"/>
            <a:ext cx="612540" cy="369332"/>
          </a:xfrm>
          <a:prstGeom prst="rect">
            <a:avLst/>
          </a:prstGeom>
          <a:noFill/>
        </p:spPr>
        <p:txBody>
          <a:bodyPr wrap="none" rtlCol="0">
            <a:spAutoFit/>
          </a:bodyPr>
          <a:lstStyle/>
          <a:p>
            <a:r>
              <a:rPr lang="en-US" b="1" dirty="0"/>
              <a:t>W’</a:t>
            </a:r>
            <a:r>
              <a:rPr lang="en-US" b="1" baseline="-25000" dirty="0"/>
              <a:t>21</a:t>
            </a:r>
          </a:p>
        </p:txBody>
      </p:sp>
      <p:sp>
        <p:nvSpPr>
          <p:cNvPr id="38" name="TextBox 37"/>
          <p:cNvSpPr txBox="1"/>
          <p:nvPr/>
        </p:nvSpPr>
        <p:spPr>
          <a:xfrm>
            <a:off x="1143000" y="2842736"/>
            <a:ext cx="612540" cy="369332"/>
          </a:xfrm>
          <a:prstGeom prst="rect">
            <a:avLst/>
          </a:prstGeom>
          <a:noFill/>
        </p:spPr>
        <p:txBody>
          <a:bodyPr wrap="none" rtlCol="0">
            <a:spAutoFit/>
          </a:bodyPr>
          <a:lstStyle/>
          <a:p>
            <a:r>
              <a:rPr lang="en-US" b="1" dirty="0"/>
              <a:t>W’</a:t>
            </a:r>
            <a:r>
              <a:rPr lang="en-US" b="1" baseline="-25000" dirty="0"/>
              <a:t>12</a:t>
            </a:r>
          </a:p>
        </p:txBody>
      </p:sp>
      <p:sp>
        <p:nvSpPr>
          <p:cNvPr id="39" name="TextBox 38"/>
          <p:cNvSpPr txBox="1"/>
          <p:nvPr/>
        </p:nvSpPr>
        <p:spPr>
          <a:xfrm>
            <a:off x="1581846" y="2602468"/>
            <a:ext cx="612540" cy="369332"/>
          </a:xfrm>
          <a:prstGeom prst="rect">
            <a:avLst/>
          </a:prstGeom>
          <a:noFill/>
        </p:spPr>
        <p:txBody>
          <a:bodyPr wrap="none" rtlCol="0">
            <a:spAutoFit/>
          </a:bodyPr>
          <a:lstStyle/>
          <a:p>
            <a:r>
              <a:rPr lang="en-US" b="1" dirty="0"/>
              <a:t>W’</a:t>
            </a:r>
            <a:r>
              <a:rPr lang="en-US" b="1" baseline="-25000" dirty="0"/>
              <a:t>22</a:t>
            </a:r>
          </a:p>
        </p:txBody>
      </p:sp>
      <p:cxnSp>
        <p:nvCxnSpPr>
          <p:cNvPr id="41" name="Straight Connector 40"/>
          <p:cNvCxnSpPr/>
          <p:nvPr/>
        </p:nvCxnSpPr>
        <p:spPr>
          <a:xfrm>
            <a:off x="802808" y="2145268"/>
            <a:ext cx="2016592" cy="873592"/>
          </a:xfrm>
          <a:prstGeom prst="line">
            <a:avLst/>
          </a:prstGeom>
        </p:spPr>
        <p:style>
          <a:lnRef idx="2">
            <a:schemeClr val="accent3"/>
          </a:lnRef>
          <a:fillRef idx="0">
            <a:schemeClr val="accent3"/>
          </a:fillRef>
          <a:effectRef idx="1">
            <a:schemeClr val="accent3"/>
          </a:effectRef>
          <a:fontRef idx="minor">
            <a:schemeClr val="tx1"/>
          </a:fontRef>
        </p:style>
      </p:cxnSp>
      <p:sp>
        <p:nvSpPr>
          <p:cNvPr id="42" name="TextBox 41"/>
          <p:cNvSpPr txBox="1"/>
          <p:nvPr/>
        </p:nvSpPr>
        <p:spPr>
          <a:xfrm>
            <a:off x="2362200" y="2983468"/>
            <a:ext cx="441146" cy="369332"/>
          </a:xfrm>
          <a:prstGeom prst="rect">
            <a:avLst/>
          </a:prstGeom>
          <a:noFill/>
        </p:spPr>
        <p:txBody>
          <a:bodyPr wrap="none" rtlCol="0">
            <a:spAutoFit/>
          </a:bodyPr>
          <a:lstStyle/>
          <a:p>
            <a:r>
              <a:rPr lang="en-US" b="1" dirty="0"/>
              <a:t>b'</a:t>
            </a:r>
            <a:r>
              <a:rPr lang="en-US" b="1" baseline="-25000" dirty="0"/>
              <a:t>1</a:t>
            </a:r>
          </a:p>
        </p:txBody>
      </p:sp>
      <p:sp>
        <p:nvSpPr>
          <p:cNvPr id="43" name="TextBox 42"/>
          <p:cNvSpPr txBox="1"/>
          <p:nvPr/>
        </p:nvSpPr>
        <p:spPr>
          <a:xfrm>
            <a:off x="2590800" y="2526268"/>
            <a:ext cx="441146" cy="369332"/>
          </a:xfrm>
          <a:prstGeom prst="rect">
            <a:avLst/>
          </a:prstGeom>
          <a:noFill/>
        </p:spPr>
        <p:txBody>
          <a:bodyPr wrap="none" rtlCol="0">
            <a:spAutoFit/>
          </a:bodyPr>
          <a:lstStyle/>
          <a:p>
            <a:r>
              <a:rPr lang="en-US" b="1" dirty="0"/>
              <a:t>b'</a:t>
            </a:r>
            <a:r>
              <a:rPr lang="en-US" b="1" baseline="-25000" dirty="0"/>
              <a:t>2</a:t>
            </a:r>
          </a:p>
        </p:txBody>
      </p:sp>
      <p:sp>
        <p:nvSpPr>
          <p:cNvPr id="46" name="Oval 45"/>
          <p:cNvSpPr/>
          <p:nvPr/>
        </p:nvSpPr>
        <p:spPr>
          <a:xfrm>
            <a:off x="457200" y="4114800"/>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1</a:t>
            </a:r>
          </a:p>
        </p:txBody>
      </p:sp>
      <p:cxnSp>
        <p:nvCxnSpPr>
          <p:cNvPr id="47" name="Straight Connector 46"/>
          <p:cNvCxnSpPr/>
          <p:nvPr/>
        </p:nvCxnSpPr>
        <p:spPr>
          <a:xfrm>
            <a:off x="665020" y="3364468"/>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48" name="TextBox 47"/>
          <p:cNvSpPr txBox="1"/>
          <p:nvPr/>
        </p:nvSpPr>
        <p:spPr>
          <a:xfrm>
            <a:off x="152400" y="3593068"/>
            <a:ext cx="551754" cy="369332"/>
          </a:xfrm>
          <a:prstGeom prst="rect">
            <a:avLst/>
          </a:prstGeom>
          <a:noFill/>
        </p:spPr>
        <p:txBody>
          <a:bodyPr wrap="none" rtlCol="0">
            <a:spAutoFit/>
          </a:bodyPr>
          <a:lstStyle/>
          <a:p>
            <a:r>
              <a:rPr lang="en-US" b="1" dirty="0"/>
              <a:t>W</a:t>
            </a:r>
            <a:r>
              <a:rPr lang="en-US" b="1" baseline="-25000" dirty="0"/>
              <a:t>11</a:t>
            </a:r>
          </a:p>
        </p:txBody>
      </p:sp>
      <p:sp>
        <p:nvSpPr>
          <p:cNvPr id="49" name="Oval 48"/>
          <p:cNvSpPr/>
          <p:nvPr/>
        </p:nvSpPr>
        <p:spPr>
          <a:xfrm>
            <a:off x="1600200" y="4126468"/>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2</a:t>
            </a:r>
          </a:p>
        </p:txBody>
      </p:sp>
      <p:cxnSp>
        <p:nvCxnSpPr>
          <p:cNvPr id="50" name="Straight Connector 49"/>
          <p:cNvCxnSpPr/>
          <p:nvPr/>
        </p:nvCxnSpPr>
        <p:spPr>
          <a:xfrm>
            <a:off x="1808020" y="3364468"/>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51" name="Oval 50"/>
          <p:cNvSpPr/>
          <p:nvPr/>
        </p:nvSpPr>
        <p:spPr>
          <a:xfrm>
            <a:off x="2743200" y="4202668"/>
            <a:ext cx="381000" cy="3810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3</a:t>
            </a:r>
          </a:p>
        </p:txBody>
      </p:sp>
      <p:cxnSp>
        <p:nvCxnSpPr>
          <p:cNvPr id="52" name="Straight Connector 51"/>
          <p:cNvCxnSpPr/>
          <p:nvPr/>
        </p:nvCxnSpPr>
        <p:spPr>
          <a:xfrm>
            <a:off x="1905000" y="3364468"/>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53" name="Straight Connector 52"/>
          <p:cNvCxnSpPr/>
          <p:nvPr/>
        </p:nvCxnSpPr>
        <p:spPr>
          <a:xfrm>
            <a:off x="762000" y="3364468"/>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54" name="Straight Connector 53"/>
          <p:cNvCxnSpPr/>
          <p:nvPr/>
        </p:nvCxnSpPr>
        <p:spPr>
          <a:xfrm flipH="1">
            <a:off x="741596" y="3308672"/>
            <a:ext cx="934804" cy="817796"/>
          </a:xfrm>
          <a:prstGeom prst="line">
            <a:avLst/>
          </a:prstGeom>
        </p:spPr>
        <p:style>
          <a:lnRef idx="2">
            <a:schemeClr val="accent3"/>
          </a:lnRef>
          <a:fillRef idx="0">
            <a:schemeClr val="accent3"/>
          </a:fillRef>
          <a:effectRef idx="1">
            <a:schemeClr val="accent3"/>
          </a:effectRef>
          <a:fontRef idx="minor">
            <a:schemeClr val="tx1"/>
          </a:fontRef>
        </p:style>
      </p:cxnSp>
      <p:sp>
        <p:nvSpPr>
          <p:cNvPr id="55" name="TextBox 54"/>
          <p:cNvSpPr txBox="1"/>
          <p:nvPr/>
        </p:nvSpPr>
        <p:spPr>
          <a:xfrm>
            <a:off x="609600" y="3821668"/>
            <a:ext cx="551754" cy="369332"/>
          </a:xfrm>
          <a:prstGeom prst="rect">
            <a:avLst/>
          </a:prstGeom>
          <a:noFill/>
        </p:spPr>
        <p:txBody>
          <a:bodyPr wrap="none" rtlCol="0">
            <a:spAutoFit/>
          </a:bodyPr>
          <a:lstStyle/>
          <a:p>
            <a:r>
              <a:rPr lang="en-US" b="1" dirty="0"/>
              <a:t>W</a:t>
            </a:r>
            <a:r>
              <a:rPr lang="en-US" b="1" baseline="-25000" dirty="0"/>
              <a:t>21</a:t>
            </a:r>
          </a:p>
        </p:txBody>
      </p:sp>
      <p:sp>
        <p:nvSpPr>
          <p:cNvPr id="56" name="TextBox 55"/>
          <p:cNvSpPr txBox="1"/>
          <p:nvPr/>
        </p:nvSpPr>
        <p:spPr>
          <a:xfrm>
            <a:off x="1143000" y="3985736"/>
            <a:ext cx="551754" cy="369332"/>
          </a:xfrm>
          <a:prstGeom prst="rect">
            <a:avLst/>
          </a:prstGeom>
          <a:noFill/>
        </p:spPr>
        <p:txBody>
          <a:bodyPr wrap="none" rtlCol="0">
            <a:spAutoFit/>
          </a:bodyPr>
          <a:lstStyle/>
          <a:p>
            <a:r>
              <a:rPr lang="en-US" b="1" dirty="0"/>
              <a:t>W</a:t>
            </a:r>
            <a:r>
              <a:rPr lang="en-US" b="1" baseline="-25000" dirty="0"/>
              <a:t>12</a:t>
            </a:r>
          </a:p>
        </p:txBody>
      </p:sp>
      <p:sp>
        <p:nvSpPr>
          <p:cNvPr id="57" name="TextBox 56"/>
          <p:cNvSpPr txBox="1"/>
          <p:nvPr/>
        </p:nvSpPr>
        <p:spPr>
          <a:xfrm>
            <a:off x="1581846" y="3745468"/>
            <a:ext cx="551754" cy="369332"/>
          </a:xfrm>
          <a:prstGeom prst="rect">
            <a:avLst/>
          </a:prstGeom>
          <a:noFill/>
        </p:spPr>
        <p:txBody>
          <a:bodyPr wrap="none" rtlCol="0">
            <a:spAutoFit/>
          </a:bodyPr>
          <a:lstStyle/>
          <a:p>
            <a:r>
              <a:rPr lang="en-US" b="1" dirty="0"/>
              <a:t>W</a:t>
            </a:r>
            <a:r>
              <a:rPr lang="en-US" b="1" baseline="-25000" dirty="0"/>
              <a:t>22</a:t>
            </a:r>
          </a:p>
        </p:txBody>
      </p:sp>
      <p:cxnSp>
        <p:nvCxnSpPr>
          <p:cNvPr id="58" name="Straight Connector 57"/>
          <p:cNvCxnSpPr/>
          <p:nvPr/>
        </p:nvCxnSpPr>
        <p:spPr>
          <a:xfrm>
            <a:off x="802808" y="3288268"/>
            <a:ext cx="2016592" cy="873592"/>
          </a:xfrm>
          <a:prstGeom prst="line">
            <a:avLst/>
          </a:prstGeom>
        </p:spPr>
        <p:style>
          <a:lnRef idx="2">
            <a:schemeClr val="accent3"/>
          </a:lnRef>
          <a:fillRef idx="0">
            <a:schemeClr val="accent3"/>
          </a:fillRef>
          <a:effectRef idx="1">
            <a:schemeClr val="accent3"/>
          </a:effectRef>
          <a:fontRef idx="minor">
            <a:schemeClr val="tx1"/>
          </a:fontRef>
        </p:style>
      </p:cxnSp>
      <p:sp>
        <p:nvSpPr>
          <p:cNvPr id="59" name="TextBox 58"/>
          <p:cNvSpPr txBox="1"/>
          <p:nvPr/>
        </p:nvSpPr>
        <p:spPr>
          <a:xfrm>
            <a:off x="2362200" y="4126468"/>
            <a:ext cx="386644" cy="369332"/>
          </a:xfrm>
          <a:prstGeom prst="rect">
            <a:avLst/>
          </a:prstGeom>
          <a:noFill/>
        </p:spPr>
        <p:txBody>
          <a:bodyPr wrap="none" rtlCol="0">
            <a:spAutoFit/>
          </a:bodyPr>
          <a:lstStyle/>
          <a:p>
            <a:r>
              <a:rPr lang="en-US" b="1" dirty="0"/>
              <a:t>b</a:t>
            </a:r>
            <a:r>
              <a:rPr lang="en-US" b="1" baseline="-25000" dirty="0"/>
              <a:t>1</a:t>
            </a:r>
          </a:p>
        </p:txBody>
      </p:sp>
      <p:sp>
        <p:nvSpPr>
          <p:cNvPr id="60" name="TextBox 59"/>
          <p:cNvSpPr txBox="1"/>
          <p:nvPr/>
        </p:nvSpPr>
        <p:spPr>
          <a:xfrm>
            <a:off x="2590800" y="3669268"/>
            <a:ext cx="386644" cy="369332"/>
          </a:xfrm>
          <a:prstGeom prst="rect">
            <a:avLst/>
          </a:prstGeom>
          <a:noFill/>
        </p:spPr>
        <p:txBody>
          <a:bodyPr wrap="none" rtlCol="0">
            <a:spAutoFit/>
          </a:bodyPr>
          <a:lstStyle/>
          <a:p>
            <a:r>
              <a:rPr lang="en-US" b="1" dirty="0"/>
              <a:t>b</a:t>
            </a:r>
            <a:r>
              <a:rPr lang="en-US" b="1" baseline="-25000" dirty="0"/>
              <a:t>2</a:t>
            </a:r>
          </a:p>
        </p:txBody>
      </p:sp>
      <p:sp>
        <p:nvSpPr>
          <p:cNvPr id="44" name="TextBox 43">
            <a:extLst>
              <a:ext uri="{FF2B5EF4-FFF2-40B4-BE49-F238E27FC236}">
                <a16:creationId xmlns:a16="http://schemas.microsoft.com/office/drawing/2014/main" xmlns="" id="{0E2EAA83-F5FB-42E7-B368-902890CEC41F}"/>
              </a:ext>
            </a:extLst>
          </p:cNvPr>
          <p:cNvSpPr txBox="1"/>
          <p:nvPr/>
        </p:nvSpPr>
        <p:spPr>
          <a:xfrm>
            <a:off x="40006" y="3031093"/>
            <a:ext cx="308098" cy="369332"/>
          </a:xfrm>
          <a:prstGeom prst="rect">
            <a:avLst/>
          </a:prstGeom>
          <a:noFill/>
        </p:spPr>
        <p:txBody>
          <a:bodyPr wrap="none" rtlCol="0">
            <a:spAutoFit/>
          </a:bodyPr>
          <a:lstStyle/>
          <a:p>
            <a:r>
              <a:rPr lang="en-US" b="1" dirty="0"/>
              <a:t>h</a:t>
            </a:r>
          </a:p>
        </p:txBody>
      </p:sp>
      <p:sp>
        <p:nvSpPr>
          <p:cNvPr id="45" name="TextBox 44">
            <a:extLst>
              <a:ext uri="{FF2B5EF4-FFF2-40B4-BE49-F238E27FC236}">
                <a16:creationId xmlns:a16="http://schemas.microsoft.com/office/drawing/2014/main" xmlns="" id="{7CAF2C7F-D2C6-4C90-96DC-BA5602098DBC}"/>
              </a:ext>
            </a:extLst>
          </p:cNvPr>
          <p:cNvSpPr txBox="1"/>
          <p:nvPr/>
        </p:nvSpPr>
        <p:spPr>
          <a:xfrm>
            <a:off x="155950" y="1799749"/>
            <a:ext cx="280846" cy="369332"/>
          </a:xfrm>
          <a:prstGeom prst="rect">
            <a:avLst/>
          </a:prstGeom>
          <a:noFill/>
        </p:spPr>
        <p:txBody>
          <a:bodyPr wrap="none" rtlCol="0">
            <a:spAutoFit/>
          </a:bodyPr>
          <a:lstStyle/>
          <a:p>
            <a:r>
              <a:rPr lang="en-US" b="1" dirty="0"/>
              <a:t>c</a:t>
            </a:r>
          </a:p>
        </p:txBody>
      </p:sp>
      <p:sp>
        <p:nvSpPr>
          <p:cNvPr id="63" name="TextBox 62">
            <a:extLst>
              <a:ext uri="{FF2B5EF4-FFF2-40B4-BE49-F238E27FC236}">
                <a16:creationId xmlns:a16="http://schemas.microsoft.com/office/drawing/2014/main" xmlns="" id="{F17B17A7-D67E-4484-BB47-03E0E066EB19}"/>
              </a:ext>
            </a:extLst>
          </p:cNvPr>
          <p:cNvSpPr txBox="1"/>
          <p:nvPr/>
        </p:nvSpPr>
        <p:spPr>
          <a:xfrm>
            <a:off x="116206" y="4197429"/>
            <a:ext cx="258404" cy="369332"/>
          </a:xfrm>
          <a:prstGeom prst="rect">
            <a:avLst/>
          </a:prstGeom>
          <a:noFill/>
        </p:spPr>
        <p:txBody>
          <a:bodyPr wrap="none" rtlCol="0">
            <a:spAutoFit/>
          </a:bodyPr>
          <a:lstStyle/>
          <a:p>
            <a:r>
              <a:rPr lang="en-US" b="1" dirty="0"/>
              <a:t>f</a:t>
            </a:r>
          </a:p>
        </p:txBody>
      </p:sp>
      <p:sp>
        <p:nvSpPr>
          <p:cNvPr id="2" name="TextBox 1">
            <a:extLst>
              <a:ext uri="{FF2B5EF4-FFF2-40B4-BE49-F238E27FC236}">
                <a16:creationId xmlns:a16="http://schemas.microsoft.com/office/drawing/2014/main" xmlns="" id="{C135415E-BEFE-496C-9E96-C76D5D18E63C}"/>
              </a:ext>
            </a:extLst>
          </p:cNvPr>
          <p:cNvSpPr txBox="1"/>
          <p:nvPr/>
        </p:nvSpPr>
        <p:spPr>
          <a:xfrm>
            <a:off x="914400" y="1169592"/>
            <a:ext cx="671979" cy="461665"/>
          </a:xfrm>
          <a:prstGeom prst="rect">
            <a:avLst/>
          </a:prstGeom>
          <a:noFill/>
        </p:spPr>
        <p:txBody>
          <a:bodyPr wrap="none" rtlCol="0">
            <a:spAutoFit/>
          </a:bodyPr>
          <a:lstStyle/>
          <a:p>
            <a:r>
              <a:rPr lang="en-US" sz="2400" b="1" dirty="0"/>
              <a:t>loss</a:t>
            </a:r>
            <a:endParaRPr lang="en-IN" sz="2400" dirty="0"/>
          </a:p>
        </p:txBody>
      </p:sp>
    </p:spTree>
    <p:extLst>
      <p:ext uri="{BB962C8B-B14F-4D97-AF65-F5344CB8AC3E}">
        <p14:creationId xmlns:p14="http://schemas.microsoft.com/office/powerpoint/2010/main" xmlns="" val="4294074074"/>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Oval 63">
            <a:extLst>
              <a:ext uri="{FF2B5EF4-FFF2-40B4-BE49-F238E27FC236}">
                <a16:creationId xmlns:a16="http://schemas.microsoft.com/office/drawing/2014/main" xmlns="" id="{09E1645B-9786-45F2-AB91-201E271AD3F9}"/>
              </a:ext>
            </a:extLst>
          </p:cNvPr>
          <p:cNvSpPr/>
          <p:nvPr/>
        </p:nvSpPr>
        <p:spPr>
          <a:xfrm>
            <a:off x="1524000" y="1752600"/>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65" name="Oval 64">
            <a:extLst>
              <a:ext uri="{FF2B5EF4-FFF2-40B4-BE49-F238E27FC236}">
                <a16:creationId xmlns:a16="http://schemas.microsoft.com/office/drawing/2014/main" xmlns="" id="{8EFC641E-C626-4FEC-91C9-F0C0629EDDAD}"/>
              </a:ext>
            </a:extLst>
          </p:cNvPr>
          <p:cNvSpPr/>
          <p:nvPr/>
        </p:nvSpPr>
        <p:spPr>
          <a:xfrm>
            <a:off x="381000" y="1731820"/>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62" name="Oval 61"/>
          <p:cNvSpPr/>
          <p:nvPr/>
        </p:nvSpPr>
        <p:spPr>
          <a:xfrm>
            <a:off x="1496290" y="2879558"/>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61" name="Oval 60"/>
          <p:cNvSpPr/>
          <p:nvPr/>
        </p:nvSpPr>
        <p:spPr>
          <a:xfrm>
            <a:off x="353290" y="2858778"/>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3108786" y="1219200"/>
            <a:ext cx="6187614" cy="5410200"/>
          </a:xfrm>
        </p:spPr>
        <p:txBody>
          <a:bodyPr>
            <a:normAutofit fontScale="85000" lnSpcReduction="20000"/>
          </a:bodyPr>
          <a:lstStyle/>
          <a:p>
            <a:pPr>
              <a:buNone/>
            </a:pPr>
            <a:r>
              <a:rPr lang="en-US" b="1" dirty="0"/>
              <a:t>	d(loss)/d(c) = 	</a:t>
            </a:r>
            <a:endParaRPr lang="en-US" b="1" dirty="0">
              <a:solidFill>
                <a:schemeClr val="accent6"/>
              </a:solidFill>
            </a:endParaRPr>
          </a:p>
          <a:p>
            <a:pPr>
              <a:buNone/>
            </a:pPr>
            <a:r>
              <a:rPr lang="en-US" b="1" dirty="0">
                <a:solidFill>
                  <a:schemeClr val="accent6"/>
                </a:solidFill>
              </a:rPr>
              <a:t>		{</a:t>
            </a:r>
            <a:r>
              <a:rPr lang="en-US" b="1" dirty="0">
                <a:solidFill>
                  <a:srgbClr val="00B050"/>
                </a:solidFill>
              </a:rPr>
              <a:t>d(loss)/d(</a:t>
            </a:r>
            <a:r>
              <a:rPr lang="en-US" b="1" dirty="0" err="1">
                <a:solidFill>
                  <a:srgbClr val="00B050"/>
                </a:solidFill>
              </a:rPr>
              <a:t>softmax</a:t>
            </a:r>
            <a:r>
              <a:rPr lang="en-US" b="1" dirty="0">
                <a:solidFill>
                  <a:srgbClr val="00B050"/>
                </a:solidFill>
              </a:rPr>
              <a:t>(c))</a:t>
            </a:r>
            <a:r>
              <a:rPr lang="en-US" b="1" dirty="0">
                <a:solidFill>
                  <a:schemeClr val="accent1"/>
                </a:solidFill>
              </a:rPr>
              <a:t> </a:t>
            </a:r>
            <a:r>
              <a:rPr lang="en-US" b="1" dirty="0">
                <a:solidFill>
                  <a:schemeClr val="accent6"/>
                </a:solidFill>
              </a:rPr>
              <a:t>*</a:t>
            </a:r>
          </a:p>
          <a:p>
            <a:pPr>
              <a:buNone/>
            </a:pPr>
            <a:r>
              <a:rPr lang="en-US" b="1" dirty="0">
                <a:solidFill>
                  <a:schemeClr val="accent6"/>
                </a:solidFill>
              </a:rPr>
              <a:t>			</a:t>
            </a:r>
            <a:r>
              <a:rPr lang="en-US" b="1" dirty="0">
                <a:solidFill>
                  <a:schemeClr val="accent1"/>
                </a:solidFill>
              </a:rPr>
              <a:t>d(</a:t>
            </a:r>
            <a:r>
              <a:rPr lang="en-US" b="1" dirty="0" err="1">
                <a:solidFill>
                  <a:schemeClr val="accent1"/>
                </a:solidFill>
              </a:rPr>
              <a:t>softmax</a:t>
            </a:r>
            <a:r>
              <a:rPr lang="en-US" b="1" dirty="0">
                <a:solidFill>
                  <a:schemeClr val="accent1"/>
                </a:solidFill>
              </a:rPr>
              <a:t>(c))/d(c)</a:t>
            </a:r>
            <a:r>
              <a:rPr lang="en-US" b="1" dirty="0">
                <a:solidFill>
                  <a:schemeClr val="accent6"/>
                </a:solidFill>
              </a:rPr>
              <a:t>} </a:t>
            </a:r>
            <a:endParaRPr lang="en-US" b="1" dirty="0"/>
          </a:p>
          <a:p>
            <a:pPr>
              <a:buNone/>
            </a:pPr>
            <a:r>
              <a:rPr lang="en-US" b="1" dirty="0"/>
              <a:t>		But, </a:t>
            </a:r>
            <a:r>
              <a:rPr lang="en-US" b="1" dirty="0">
                <a:solidFill>
                  <a:srgbClr val="00B050"/>
                </a:solidFill>
              </a:rPr>
              <a:t>d(loss)/d(</a:t>
            </a:r>
            <a:r>
              <a:rPr lang="en-US" b="1" dirty="0" err="1">
                <a:solidFill>
                  <a:srgbClr val="00B050"/>
                </a:solidFill>
              </a:rPr>
              <a:t>softmax</a:t>
            </a:r>
            <a:r>
              <a:rPr lang="en-US" b="1" dirty="0">
                <a:solidFill>
                  <a:srgbClr val="00B050"/>
                </a:solidFill>
              </a:rPr>
              <a:t>(c))</a:t>
            </a:r>
          </a:p>
          <a:p>
            <a:pPr>
              <a:buNone/>
            </a:pPr>
            <a:r>
              <a:rPr lang="en-US" b="1" dirty="0"/>
              <a:t>		=   </a:t>
            </a:r>
            <a:r>
              <a:rPr lang="en-US" b="1" dirty="0">
                <a:solidFill>
                  <a:srgbClr val="00B050"/>
                </a:solidFill>
              </a:rPr>
              <a:t>-1/</a:t>
            </a:r>
            <a:r>
              <a:rPr lang="en-US" b="1" dirty="0" err="1">
                <a:solidFill>
                  <a:srgbClr val="00B050"/>
                </a:solidFill>
              </a:rPr>
              <a:t>softmax</a:t>
            </a:r>
            <a:r>
              <a:rPr lang="en-US" b="1" dirty="0">
                <a:solidFill>
                  <a:srgbClr val="00B050"/>
                </a:solidFill>
              </a:rPr>
              <a:t>(c)	</a:t>
            </a:r>
          </a:p>
          <a:p>
            <a:pPr>
              <a:buNone/>
            </a:pPr>
            <a:r>
              <a:rPr lang="en-US" b="1" dirty="0"/>
              <a:t>		and </a:t>
            </a:r>
            <a:r>
              <a:rPr lang="en-US" b="1" dirty="0">
                <a:solidFill>
                  <a:schemeClr val="accent1"/>
                </a:solidFill>
              </a:rPr>
              <a:t>d(</a:t>
            </a:r>
            <a:r>
              <a:rPr lang="en-US" b="1" dirty="0" err="1">
                <a:solidFill>
                  <a:schemeClr val="accent1"/>
                </a:solidFill>
              </a:rPr>
              <a:t>softmax</a:t>
            </a:r>
            <a:r>
              <a:rPr lang="en-US" b="1" dirty="0">
                <a:solidFill>
                  <a:schemeClr val="accent1"/>
                </a:solidFill>
              </a:rPr>
              <a:t>(c))/d(c)</a:t>
            </a:r>
          </a:p>
          <a:p>
            <a:pPr>
              <a:buNone/>
            </a:pPr>
            <a:r>
              <a:rPr lang="en-US" b="1" dirty="0">
                <a:solidFill>
                  <a:schemeClr val="accent1"/>
                </a:solidFill>
              </a:rPr>
              <a:t>		</a:t>
            </a:r>
            <a:r>
              <a:rPr lang="en-US" b="1" dirty="0"/>
              <a:t>=  </a:t>
            </a:r>
            <a:r>
              <a:rPr lang="en-US" b="1" dirty="0" err="1">
                <a:solidFill>
                  <a:schemeClr val="accent1"/>
                </a:solidFill>
              </a:rPr>
              <a:t>softmax</a:t>
            </a:r>
            <a:r>
              <a:rPr lang="en-US" b="1" dirty="0">
                <a:solidFill>
                  <a:schemeClr val="accent1"/>
                </a:solidFill>
              </a:rPr>
              <a:t>(c)</a:t>
            </a:r>
            <a:r>
              <a:rPr lang="en-US" b="1" dirty="0"/>
              <a:t> </a:t>
            </a:r>
            <a:r>
              <a:rPr lang="en-US" b="1" dirty="0">
                <a:solidFill>
                  <a:schemeClr val="accent1"/>
                </a:solidFill>
              </a:rPr>
              <a:t>( t – </a:t>
            </a:r>
            <a:r>
              <a:rPr lang="en-US" b="1" dirty="0" err="1">
                <a:solidFill>
                  <a:schemeClr val="accent1"/>
                </a:solidFill>
              </a:rPr>
              <a:t>softmax</a:t>
            </a:r>
            <a:r>
              <a:rPr lang="en-US" b="1" dirty="0">
                <a:solidFill>
                  <a:schemeClr val="accent1"/>
                </a:solidFill>
              </a:rPr>
              <a:t>(c) )</a:t>
            </a:r>
          </a:p>
          <a:p>
            <a:pPr>
              <a:buNone/>
            </a:pPr>
            <a:r>
              <a:rPr lang="en-US" b="1" dirty="0"/>
              <a:t>	So, d(loss)/d(c) = </a:t>
            </a:r>
          </a:p>
          <a:p>
            <a:pPr>
              <a:buNone/>
            </a:pPr>
            <a:r>
              <a:rPr lang="en-US" b="1" dirty="0">
                <a:solidFill>
                  <a:srgbClr val="00B050"/>
                </a:solidFill>
              </a:rPr>
              <a:t>		</a:t>
            </a:r>
            <a:r>
              <a:rPr lang="en-US" b="1" dirty="0">
                <a:solidFill>
                  <a:schemeClr val="accent6"/>
                </a:solidFill>
              </a:rPr>
              <a:t>{ </a:t>
            </a:r>
            <a:r>
              <a:rPr lang="en-US" b="1" dirty="0">
                <a:solidFill>
                  <a:srgbClr val="00B050"/>
                </a:solidFill>
              </a:rPr>
              <a:t>-1/</a:t>
            </a:r>
            <a:r>
              <a:rPr lang="en-US" b="1" dirty="0" err="1">
                <a:solidFill>
                  <a:srgbClr val="00B050"/>
                </a:solidFill>
              </a:rPr>
              <a:t>softmax</a:t>
            </a:r>
            <a:r>
              <a:rPr lang="en-US" b="1" dirty="0">
                <a:solidFill>
                  <a:srgbClr val="00B050"/>
                </a:solidFill>
              </a:rPr>
              <a:t>(c) </a:t>
            </a:r>
            <a:r>
              <a:rPr lang="en-US" b="1" dirty="0">
                <a:solidFill>
                  <a:schemeClr val="accent6"/>
                </a:solidFill>
              </a:rPr>
              <a:t>*</a:t>
            </a:r>
            <a:r>
              <a:rPr lang="en-US" b="1" dirty="0">
                <a:solidFill>
                  <a:srgbClr val="00B050"/>
                </a:solidFill>
              </a:rPr>
              <a:t> </a:t>
            </a:r>
            <a:endParaRPr lang="en-US" b="1" dirty="0"/>
          </a:p>
          <a:p>
            <a:pPr>
              <a:buNone/>
            </a:pPr>
            <a:r>
              <a:rPr lang="en-US" b="1" dirty="0"/>
              <a:t>		</a:t>
            </a:r>
            <a:r>
              <a:rPr lang="en-US" b="1" dirty="0" err="1">
                <a:solidFill>
                  <a:schemeClr val="accent1"/>
                </a:solidFill>
              </a:rPr>
              <a:t>softmax</a:t>
            </a:r>
            <a:r>
              <a:rPr lang="en-US" b="1" dirty="0">
                <a:solidFill>
                  <a:schemeClr val="accent1"/>
                </a:solidFill>
              </a:rPr>
              <a:t>(c)</a:t>
            </a:r>
            <a:r>
              <a:rPr lang="en-US" b="1" dirty="0"/>
              <a:t> </a:t>
            </a:r>
            <a:r>
              <a:rPr lang="en-US" b="1" dirty="0">
                <a:solidFill>
                  <a:schemeClr val="accent1"/>
                </a:solidFill>
              </a:rPr>
              <a:t>( t – </a:t>
            </a:r>
            <a:r>
              <a:rPr lang="en-US" b="1" dirty="0" err="1">
                <a:solidFill>
                  <a:schemeClr val="accent1"/>
                </a:solidFill>
              </a:rPr>
              <a:t>softmax</a:t>
            </a:r>
            <a:r>
              <a:rPr lang="en-US" b="1" dirty="0">
                <a:solidFill>
                  <a:schemeClr val="accent1"/>
                </a:solidFill>
              </a:rPr>
              <a:t>(c) )</a:t>
            </a:r>
            <a:r>
              <a:rPr lang="en-US" b="1" dirty="0">
                <a:solidFill>
                  <a:schemeClr val="accent6"/>
                </a:solidFill>
              </a:rPr>
              <a:t>}</a:t>
            </a:r>
          </a:p>
          <a:p>
            <a:pPr>
              <a:buNone/>
            </a:pPr>
            <a:r>
              <a:rPr lang="en-US" b="1" dirty="0"/>
              <a:t>		= </a:t>
            </a:r>
            <a:r>
              <a:rPr lang="en-US" b="1" dirty="0">
                <a:solidFill>
                  <a:srgbClr val="00B050"/>
                </a:solidFill>
              </a:rPr>
              <a:t>-1 </a:t>
            </a:r>
            <a:r>
              <a:rPr lang="en-US" b="1" dirty="0">
                <a:solidFill>
                  <a:schemeClr val="accent6"/>
                </a:solidFill>
              </a:rPr>
              <a:t>* </a:t>
            </a:r>
            <a:r>
              <a:rPr lang="en-US" b="1" dirty="0">
                <a:solidFill>
                  <a:schemeClr val="accent1"/>
                </a:solidFill>
              </a:rPr>
              <a:t>( t – </a:t>
            </a:r>
            <a:r>
              <a:rPr lang="en-US" b="1" dirty="0" err="1">
                <a:solidFill>
                  <a:schemeClr val="accent1"/>
                </a:solidFill>
              </a:rPr>
              <a:t>softmax</a:t>
            </a:r>
            <a:r>
              <a:rPr lang="en-US" b="1" dirty="0">
                <a:solidFill>
                  <a:schemeClr val="accent1"/>
                </a:solidFill>
              </a:rPr>
              <a:t>(c) )</a:t>
            </a:r>
            <a:endParaRPr lang="en-US" b="1" dirty="0"/>
          </a:p>
          <a:p>
            <a:pPr>
              <a:buNone/>
            </a:pPr>
            <a:r>
              <a:rPr lang="en-US" b="1" dirty="0"/>
              <a:t>	d(loss)/d(c) =  </a:t>
            </a:r>
            <a:r>
              <a:rPr lang="en-US" b="1" dirty="0">
                <a:solidFill>
                  <a:schemeClr val="accent6"/>
                </a:solidFill>
              </a:rPr>
              <a:t>(</a:t>
            </a:r>
            <a:r>
              <a:rPr lang="en-US" b="1" dirty="0" err="1">
                <a:solidFill>
                  <a:schemeClr val="accent6"/>
                </a:solidFill>
              </a:rPr>
              <a:t>softmax</a:t>
            </a:r>
            <a:r>
              <a:rPr lang="en-US" b="1" dirty="0">
                <a:solidFill>
                  <a:schemeClr val="accent6"/>
                </a:solidFill>
              </a:rPr>
              <a:t>(c) – t)</a:t>
            </a:r>
          </a:p>
          <a:p>
            <a:pPr>
              <a:buNone/>
            </a:pPr>
            <a:endParaRPr lang="en-US" b="1" dirty="0"/>
          </a:p>
        </p:txBody>
      </p:sp>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lvl="0" algn="ctr">
              <a:spcBef>
                <a:spcPct val="0"/>
              </a:spcBef>
              <a:defRPr/>
            </a:pPr>
            <a:r>
              <a:rPr lang="en-US" sz="4400" dirty="0">
                <a:solidFill>
                  <a:schemeClr val="bg1"/>
                </a:solidFill>
              </a:rPr>
              <a:t>d(loss)/d(c)</a:t>
            </a:r>
          </a:p>
        </p:txBody>
      </p:sp>
      <p:sp>
        <p:nvSpPr>
          <p:cNvPr id="17" name="Oval 16"/>
          <p:cNvSpPr/>
          <p:nvPr/>
        </p:nvSpPr>
        <p:spPr>
          <a:xfrm>
            <a:off x="457200" y="1828800"/>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1</a:t>
            </a:r>
            <a:endParaRPr lang="en-US" baseline="-25000" dirty="0"/>
          </a:p>
        </p:txBody>
      </p:sp>
      <p:sp>
        <p:nvSpPr>
          <p:cNvPr id="18" name="Oval 17"/>
          <p:cNvSpPr/>
          <p:nvPr/>
        </p:nvSpPr>
        <p:spPr>
          <a:xfrm>
            <a:off x="457200" y="2971800"/>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1</a:t>
            </a:r>
          </a:p>
        </p:txBody>
      </p:sp>
      <p:cxnSp>
        <p:nvCxnSpPr>
          <p:cNvPr id="20" name="Straight Connector 19"/>
          <p:cNvCxnSpPr/>
          <p:nvPr/>
        </p:nvCxnSpPr>
        <p:spPr>
          <a:xfrm>
            <a:off x="665020" y="2221468"/>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21" name="TextBox 20"/>
          <p:cNvSpPr txBox="1"/>
          <p:nvPr/>
        </p:nvSpPr>
        <p:spPr>
          <a:xfrm>
            <a:off x="152400" y="2450068"/>
            <a:ext cx="612540" cy="369332"/>
          </a:xfrm>
          <a:prstGeom prst="rect">
            <a:avLst/>
          </a:prstGeom>
          <a:noFill/>
        </p:spPr>
        <p:txBody>
          <a:bodyPr wrap="none" rtlCol="0">
            <a:spAutoFit/>
          </a:bodyPr>
          <a:lstStyle/>
          <a:p>
            <a:r>
              <a:rPr lang="en-US" b="1" dirty="0"/>
              <a:t>W’</a:t>
            </a:r>
            <a:r>
              <a:rPr lang="en-US" b="1" baseline="-25000" dirty="0"/>
              <a:t>11</a:t>
            </a:r>
          </a:p>
        </p:txBody>
      </p:sp>
      <p:sp>
        <p:nvSpPr>
          <p:cNvPr id="22" name="Oval 21"/>
          <p:cNvSpPr/>
          <p:nvPr/>
        </p:nvSpPr>
        <p:spPr>
          <a:xfrm>
            <a:off x="1600200" y="1840468"/>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2</a:t>
            </a:r>
          </a:p>
        </p:txBody>
      </p:sp>
      <p:sp>
        <p:nvSpPr>
          <p:cNvPr id="23" name="Oval 22"/>
          <p:cNvSpPr/>
          <p:nvPr/>
        </p:nvSpPr>
        <p:spPr>
          <a:xfrm>
            <a:off x="1600200" y="2983468"/>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2</a:t>
            </a:r>
          </a:p>
        </p:txBody>
      </p:sp>
      <p:cxnSp>
        <p:nvCxnSpPr>
          <p:cNvPr id="27" name="Straight Connector 26"/>
          <p:cNvCxnSpPr/>
          <p:nvPr/>
        </p:nvCxnSpPr>
        <p:spPr>
          <a:xfrm>
            <a:off x="1808020" y="2221468"/>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29" name="Oval 28"/>
          <p:cNvSpPr/>
          <p:nvPr/>
        </p:nvSpPr>
        <p:spPr>
          <a:xfrm>
            <a:off x="2743200" y="3059668"/>
            <a:ext cx="381000" cy="3810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3</a:t>
            </a:r>
          </a:p>
        </p:txBody>
      </p:sp>
      <p:cxnSp>
        <p:nvCxnSpPr>
          <p:cNvPr id="31" name="Straight Connector 30"/>
          <p:cNvCxnSpPr/>
          <p:nvPr/>
        </p:nvCxnSpPr>
        <p:spPr>
          <a:xfrm>
            <a:off x="1905000" y="2221468"/>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32" name="Straight Connector 31"/>
          <p:cNvCxnSpPr/>
          <p:nvPr/>
        </p:nvCxnSpPr>
        <p:spPr>
          <a:xfrm>
            <a:off x="762000" y="2221468"/>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34" name="Straight Connector 33"/>
          <p:cNvCxnSpPr/>
          <p:nvPr/>
        </p:nvCxnSpPr>
        <p:spPr>
          <a:xfrm flipH="1">
            <a:off x="741596" y="2165672"/>
            <a:ext cx="934804" cy="817796"/>
          </a:xfrm>
          <a:prstGeom prst="line">
            <a:avLst/>
          </a:prstGeom>
        </p:spPr>
        <p:style>
          <a:lnRef idx="2">
            <a:schemeClr val="accent3"/>
          </a:lnRef>
          <a:fillRef idx="0">
            <a:schemeClr val="accent3"/>
          </a:fillRef>
          <a:effectRef idx="1">
            <a:schemeClr val="accent3"/>
          </a:effectRef>
          <a:fontRef idx="minor">
            <a:schemeClr val="tx1"/>
          </a:fontRef>
        </p:style>
      </p:cxnSp>
      <p:sp>
        <p:nvSpPr>
          <p:cNvPr id="37" name="TextBox 36"/>
          <p:cNvSpPr txBox="1"/>
          <p:nvPr/>
        </p:nvSpPr>
        <p:spPr>
          <a:xfrm>
            <a:off x="609600" y="2678668"/>
            <a:ext cx="612540" cy="369332"/>
          </a:xfrm>
          <a:prstGeom prst="rect">
            <a:avLst/>
          </a:prstGeom>
          <a:noFill/>
        </p:spPr>
        <p:txBody>
          <a:bodyPr wrap="none" rtlCol="0">
            <a:spAutoFit/>
          </a:bodyPr>
          <a:lstStyle/>
          <a:p>
            <a:r>
              <a:rPr lang="en-US" b="1" dirty="0"/>
              <a:t>W’</a:t>
            </a:r>
            <a:r>
              <a:rPr lang="en-US" b="1" baseline="-25000" dirty="0"/>
              <a:t>21</a:t>
            </a:r>
          </a:p>
        </p:txBody>
      </p:sp>
      <p:sp>
        <p:nvSpPr>
          <p:cNvPr id="38" name="TextBox 37"/>
          <p:cNvSpPr txBox="1"/>
          <p:nvPr/>
        </p:nvSpPr>
        <p:spPr>
          <a:xfrm>
            <a:off x="1143000" y="2842736"/>
            <a:ext cx="612540" cy="369332"/>
          </a:xfrm>
          <a:prstGeom prst="rect">
            <a:avLst/>
          </a:prstGeom>
          <a:noFill/>
        </p:spPr>
        <p:txBody>
          <a:bodyPr wrap="none" rtlCol="0">
            <a:spAutoFit/>
          </a:bodyPr>
          <a:lstStyle/>
          <a:p>
            <a:r>
              <a:rPr lang="en-US" b="1" dirty="0"/>
              <a:t>W’</a:t>
            </a:r>
            <a:r>
              <a:rPr lang="en-US" b="1" baseline="-25000" dirty="0"/>
              <a:t>12</a:t>
            </a:r>
          </a:p>
        </p:txBody>
      </p:sp>
      <p:sp>
        <p:nvSpPr>
          <p:cNvPr id="39" name="TextBox 38"/>
          <p:cNvSpPr txBox="1"/>
          <p:nvPr/>
        </p:nvSpPr>
        <p:spPr>
          <a:xfrm>
            <a:off x="1581846" y="2602468"/>
            <a:ext cx="612540" cy="369332"/>
          </a:xfrm>
          <a:prstGeom prst="rect">
            <a:avLst/>
          </a:prstGeom>
          <a:noFill/>
        </p:spPr>
        <p:txBody>
          <a:bodyPr wrap="none" rtlCol="0">
            <a:spAutoFit/>
          </a:bodyPr>
          <a:lstStyle/>
          <a:p>
            <a:r>
              <a:rPr lang="en-US" b="1" dirty="0"/>
              <a:t>W’</a:t>
            </a:r>
            <a:r>
              <a:rPr lang="en-US" b="1" baseline="-25000" dirty="0"/>
              <a:t>22</a:t>
            </a:r>
          </a:p>
        </p:txBody>
      </p:sp>
      <p:cxnSp>
        <p:nvCxnSpPr>
          <p:cNvPr id="41" name="Straight Connector 40"/>
          <p:cNvCxnSpPr/>
          <p:nvPr/>
        </p:nvCxnSpPr>
        <p:spPr>
          <a:xfrm>
            <a:off x="802808" y="2145268"/>
            <a:ext cx="2016592" cy="873592"/>
          </a:xfrm>
          <a:prstGeom prst="line">
            <a:avLst/>
          </a:prstGeom>
        </p:spPr>
        <p:style>
          <a:lnRef idx="2">
            <a:schemeClr val="accent3"/>
          </a:lnRef>
          <a:fillRef idx="0">
            <a:schemeClr val="accent3"/>
          </a:fillRef>
          <a:effectRef idx="1">
            <a:schemeClr val="accent3"/>
          </a:effectRef>
          <a:fontRef idx="minor">
            <a:schemeClr val="tx1"/>
          </a:fontRef>
        </p:style>
      </p:cxnSp>
      <p:sp>
        <p:nvSpPr>
          <p:cNvPr id="42" name="TextBox 41"/>
          <p:cNvSpPr txBox="1"/>
          <p:nvPr/>
        </p:nvSpPr>
        <p:spPr>
          <a:xfrm>
            <a:off x="2362200" y="2983468"/>
            <a:ext cx="441146" cy="369332"/>
          </a:xfrm>
          <a:prstGeom prst="rect">
            <a:avLst/>
          </a:prstGeom>
          <a:noFill/>
        </p:spPr>
        <p:txBody>
          <a:bodyPr wrap="none" rtlCol="0">
            <a:spAutoFit/>
          </a:bodyPr>
          <a:lstStyle/>
          <a:p>
            <a:r>
              <a:rPr lang="en-US" b="1" dirty="0"/>
              <a:t>b'</a:t>
            </a:r>
            <a:r>
              <a:rPr lang="en-US" b="1" baseline="-25000" dirty="0"/>
              <a:t>1</a:t>
            </a:r>
          </a:p>
        </p:txBody>
      </p:sp>
      <p:sp>
        <p:nvSpPr>
          <p:cNvPr id="43" name="TextBox 42"/>
          <p:cNvSpPr txBox="1"/>
          <p:nvPr/>
        </p:nvSpPr>
        <p:spPr>
          <a:xfrm>
            <a:off x="2590800" y="2526268"/>
            <a:ext cx="441146" cy="369332"/>
          </a:xfrm>
          <a:prstGeom prst="rect">
            <a:avLst/>
          </a:prstGeom>
          <a:noFill/>
        </p:spPr>
        <p:txBody>
          <a:bodyPr wrap="none" rtlCol="0">
            <a:spAutoFit/>
          </a:bodyPr>
          <a:lstStyle/>
          <a:p>
            <a:r>
              <a:rPr lang="en-US" b="1" dirty="0"/>
              <a:t>b'</a:t>
            </a:r>
            <a:r>
              <a:rPr lang="en-US" b="1" baseline="-25000" dirty="0"/>
              <a:t>2</a:t>
            </a:r>
          </a:p>
        </p:txBody>
      </p:sp>
      <p:sp>
        <p:nvSpPr>
          <p:cNvPr id="46" name="Oval 45"/>
          <p:cNvSpPr/>
          <p:nvPr/>
        </p:nvSpPr>
        <p:spPr>
          <a:xfrm>
            <a:off x="457200" y="4114800"/>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1</a:t>
            </a:r>
          </a:p>
        </p:txBody>
      </p:sp>
      <p:cxnSp>
        <p:nvCxnSpPr>
          <p:cNvPr id="47" name="Straight Connector 46"/>
          <p:cNvCxnSpPr/>
          <p:nvPr/>
        </p:nvCxnSpPr>
        <p:spPr>
          <a:xfrm>
            <a:off x="665020" y="3364468"/>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48" name="TextBox 47"/>
          <p:cNvSpPr txBox="1"/>
          <p:nvPr/>
        </p:nvSpPr>
        <p:spPr>
          <a:xfrm>
            <a:off x="152400" y="3593068"/>
            <a:ext cx="551754" cy="369332"/>
          </a:xfrm>
          <a:prstGeom prst="rect">
            <a:avLst/>
          </a:prstGeom>
          <a:noFill/>
        </p:spPr>
        <p:txBody>
          <a:bodyPr wrap="none" rtlCol="0">
            <a:spAutoFit/>
          </a:bodyPr>
          <a:lstStyle/>
          <a:p>
            <a:r>
              <a:rPr lang="en-US" b="1" dirty="0"/>
              <a:t>W</a:t>
            </a:r>
            <a:r>
              <a:rPr lang="en-US" b="1" baseline="-25000" dirty="0"/>
              <a:t>11</a:t>
            </a:r>
          </a:p>
        </p:txBody>
      </p:sp>
      <p:sp>
        <p:nvSpPr>
          <p:cNvPr id="49" name="Oval 48"/>
          <p:cNvSpPr/>
          <p:nvPr/>
        </p:nvSpPr>
        <p:spPr>
          <a:xfrm>
            <a:off x="1600200" y="4126468"/>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2</a:t>
            </a:r>
          </a:p>
        </p:txBody>
      </p:sp>
      <p:cxnSp>
        <p:nvCxnSpPr>
          <p:cNvPr id="50" name="Straight Connector 49"/>
          <p:cNvCxnSpPr/>
          <p:nvPr/>
        </p:nvCxnSpPr>
        <p:spPr>
          <a:xfrm>
            <a:off x="1808020" y="3364468"/>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51" name="Oval 50"/>
          <p:cNvSpPr/>
          <p:nvPr/>
        </p:nvSpPr>
        <p:spPr>
          <a:xfrm>
            <a:off x="2743200" y="4202668"/>
            <a:ext cx="381000" cy="3810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3</a:t>
            </a:r>
          </a:p>
        </p:txBody>
      </p:sp>
      <p:cxnSp>
        <p:nvCxnSpPr>
          <p:cNvPr id="52" name="Straight Connector 51"/>
          <p:cNvCxnSpPr/>
          <p:nvPr/>
        </p:nvCxnSpPr>
        <p:spPr>
          <a:xfrm>
            <a:off x="1905000" y="3364468"/>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53" name="Straight Connector 52"/>
          <p:cNvCxnSpPr/>
          <p:nvPr/>
        </p:nvCxnSpPr>
        <p:spPr>
          <a:xfrm>
            <a:off x="762000" y="3364468"/>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54" name="Straight Connector 53"/>
          <p:cNvCxnSpPr/>
          <p:nvPr/>
        </p:nvCxnSpPr>
        <p:spPr>
          <a:xfrm flipH="1">
            <a:off x="741596" y="3308672"/>
            <a:ext cx="934804" cy="817796"/>
          </a:xfrm>
          <a:prstGeom prst="line">
            <a:avLst/>
          </a:prstGeom>
        </p:spPr>
        <p:style>
          <a:lnRef idx="2">
            <a:schemeClr val="accent3"/>
          </a:lnRef>
          <a:fillRef idx="0">
            <a:schemeClr val="accent3"/>
          </a:fillRef>
          <a:effectRef idx="1">
            <a:schemeClr val="accent3"/>
          </a:effectRef>
          <a:fontRef idx="minor">
            <a:schemeClr val="tx1"/>
          </a:fontRef>
        </p:style>
      </p:cxnSp>
      <p:sp>
        <p:nvSpPr>
          <p:cNvPr id="55" name="TextBox 54"/>
          <p:cNvSpPr txBox="1"/>
          <p:nvPr/>
        </p:nvSpPr>
        <p:spPr>
          <a:xfrm>
            <a:off x="609600" y="3821668"/>
            <a:ext cx="551754" cy="369332"/>
          </a:xfrm>
          <a:prstGeom prst="rect">
            <a:avLst/>
          </a:prstGeom>
          <a:noFill/>
        </p:spPr>
        <p:txBody>
          <a:bodyPr wrap="none" rtlCol="0">
            <a:spAutoFit/>
          </a:bodyPr>
          <a:lstStyle/>
          <a:p>
            <a:r>
              <a:rPr lang="en-US" b="1" dirty="0"/>
              <a:t>W</a:t>
            </a:r>
            <a:r>
              <a:rPr lang="en-US" b="1" baseline="-25000" dirty="0"/>
              <a:t>21</a:t>
            </a:r>
          </a:p>
        </p:txBody>
      </p:sp>
      <p:sp>
        <p:nvSpPr>
          <p:cNvPr id="56" name="TextBox 55"/>
          <p:cNvSpPr txBox="1"/>
          <p:nvPr/>
        </p:nvSpPr>
        <p:spPr>
          <a:xfrm>
            <a:off x="1143000" y="3985736"/>
            <a:ext cx="551754" cy="369332"/>
          </a:xfrm>
          <a:prstGeom prst="rect">
            <a:avLst/>
          </a:prstGeom>
          <a:noFill/>
        </p:spPr>
        <p:txBody>
          <a:bodyPr wrap="none" rtlCol="0">
            <a:spAutoFit/>
          </a:bodyPr>
          <a:lstStyle/>
          <a:p>
            <a:r>
              <a:rPr lang="en-US" b="1" dirty="0"/>
              <a:t>W</a:t>
            </a:r>
            <a:r>
              <a:rPr lang="en-US" b="1" baseline="-25000" dirty="0"/>
              <a:t>12</a:t>
            </a:r>
          </a:p>
        </p:txBody>
      </p:sp>
      <p:sp>
        <p:nvSpPr>
          <p:cNvPr id="57" name="TextBox 56"/>
          <p:cNvSpPr txBox="1"/>
          <p:nvPr/>
        </p:nvSpPr>
        <p:spPr>
          <a:xfrm>
            <a:off x="1581846" y="3745468"/>
            <a:ext cx="551754" cy="369332"/>
          </a:xfrm>
          <a:prstGeom prst="rect">
            <a:avLst/>
          </a:prstGeom>
          <a:noFill/>
        </p:spPr>
        <p:txBody>
          <a:bodyPr wrap="none" rtlCol="0">
            <a:spAutoFit/>
          </a:bodyPr>
          <a:lstStyle/>
          <a:p>
            <a:r>
              <a:rPr lang="en-US" b="1" dirty="0"/>
              <a:t>W</a:t>
            </a:r>
            <a:r>
              <a:rPr lang="en-US" b="1" baseline="-25000" dirty="0"/>
              <a:t>22</a:t>
            </a:r>
          </a:p>
        </p:txBody>
      </p:sp>
      <p:cxnSp>
        <p:nvCxnSpPr>
          <p:cNvPr id="58" name="Straight Connector 57"/>
          <p:cNvCxnSpPr/>
          <p:nvPr/>
        </p:nvCxnSpPr>
        <p:spPr>
          <a:xfrm>
            <a:off x="802808" y="3288268"/>
            <a:ext cx="2016592" cy="873592"/>
          </a:xfrm>
          <a:prstGeom prst="line">
            <a:avLst/>
          </a:prstGeom>
        </p:spPr>
        <p:style>
          <a:lnRef idx="2">
            <a:schemeClr val="accent3"/>
          </a:lnRef>
          <a:fillRef idx="0">
            <a:schemeClr val="accent3"/>
          </a:fillRef>
          <a:effectRef idx="1">
            <a:schemeClr val="accent3"/>
          </a:effectRef>
          <a:fontRef idx="minor">
            <a:schemeClr val="tx1"/>
          </a:fontRef>
        </p:style>
      </p:cxnSp>
      <p:sp>
        <p:nvSpPr>
          <p:cNvPr id="59" name="TextBox 58"/>
          <p:cNvSpPr txBox="1"/>
          <p:nvPr/>
        </p:nvSpPr>
        <p:spPr>
          <a:xfrm>
            <a:off x="2362200" y="4126468"/>
            <a:ext cx="386644" cy="369332"/>
          </a:xfrm>
          <a:prstGeom prst="rect">
            <a:avLst/>
          </a:prstGeom>
          <a:noFill/>
        </p:spPr>
        <p:txBody>
          <a:bodyPr wrap="none" rtlCol="0">
            <a:spAutoFit/>
          </a:bodyPr>
          <a:lstStyle/>
          <a:p>
            <a:r>
              <a:rPr lang="en-US" b="1" dirty="0"/>
              <a:t>b</a:t>
            </a:r>
            <a:r>
              <a:rPr lang="en-US" b="1" baseline="-25000" dirty="0"/>
              <a:t>1</a:t>
            </a:r>
          </a:p>
        </p:txBody>
      </p:sp>
      <p:sp>
        <p:nvSpPr>
          <p:cNvPr id="60" name="TextBox 59"/>
          <p:cNvSpPr txBox="1"/>
          <p:nvPr/>
        </p:nvSpPr>
        <p:spPr>
          <a:xfrm>
            <a:off x="2590800" y="3669268"/>
            <a:ext cx="386644" cy="369332"/>
          </a:xfrm>
          <a:prstGeom prst="rect">
            <a:avLst/>
          </a:prstGeom>
          <a:noFill/>
        </p:spPr>
        <p:txBody>
          <a:bodyPr wrap="none" rtlCol="0">
            <a:spAutoFit/>
          </a:bodyPr>
          <a:lstStyle/>
          <a:p>
            <a:r>
              <a:rPr lang="en-US" b="1" dirty="0"/>
              <a:t>b</a:t>
            </a:r>
            <a:r>
              <a:rPr lang="en-US" b="1" baseline="-25000" dirty="0"/>
              <a:t>2</a:t>
            </a:r>
          </a:p>
        </p:txBody>
      </p:sp>
      <p:sp>
        <p:nvSpPr>
          <p:cNvPr id="44" name="TextBox 43">
            <a:extLst>
              <a:ext uri="{FF2B5EF4-FFF2-40B4-BE49-F238E27FC236}">
                <a16:creationId xmlns:a16="http://schemas.microsoft.com/office/drawing/2014/main" xmlns="" id="{0E2EAA83-F5FB-42E7-B368-902890CEC41F}"/>
              </a:ext>
            </a:extLst>
          </p:cNvPr>
          <p:cNvSpPr txBox="1"/>
          <p:nvPr/>
        </p:nvSpPr>
        <p:spPr>
          <a:xfrm>
            <a:off x="40006" y="3031093"/>
            <a:ext cx="308098" cy="369332"/>
          </a:xfrm>
          <a:prstGeom prst="rect">
            <a:avLst/>
          </a:prstGeom>
          <a:noFill/>
        </p:spPr>
        <p:txBody>
          <a:bodyPr wrap="none" rtlCol="0">
            <a:spAutoFit/>
          </a:bodyPr>
          <a:lstStyle/>
          <a:p>
            <a:r>
              <a:rPr lang="en-US" b="1" dirty="0"/>
              <a:t>h</a:t>
            </a:r>
          </a:p>
        </p:txBody>
      </p:sp>
      <p:sp>
        <p:nvSpPr>
          <p:cNvPr id="45" name="TextBox 44">
            <a:extLst>
              <a:ext uri="{FF2B5EF4-FFF2-40B4-BE49-F238E27FC236}">
                <a16:creationId xmlns:a16="http://schemas.microsoft.com/office/drawing/2014/main" xmlns="" id="{7CAF2C7F-D2C6-4C90-96DC-BA5602098DBC}"/>
              </a:ext>
            </a:extLst>
          </p:cNvPr>
          <p:cNvSpPr txBox="1"/>
          <p:nvPr/>
        </p:nvSpPr>
        <p:spPr>
          <a:xfrm>
            <a:off x="155950" y="1799749"/>
            <a:ext cx="280846" cy="369332"/>
          </a:xfrm>
          <a:prstGeom prst="rect">
            <a:avLst/>
          </a:prstGeom>
          <a:noFill/>
        </p:spPr>
        <p:txBody>
          <a:bodyPr wrap="none" rtlCol="0">
            <a:spAutoFit/>
          </a:bodyPr>
          <a:lstStyle/>
          <a:p>
            <a:r>
              <a:rPr lang="en-US" b="1" dirty="0"/>
              <a:t>c</a:t>
            </a:r>
          </a:p>
        </p:txBody>
      </p:sp>
      <p:sp>
        <p:nvSpPr>
          <p:cNvPr id="63" name="TextBox 62">
            <a:extLst>
              <a:ext uri="{FF2B5EF4-FFF2-40B4-BE49-F238E27FC236}">
                <a16:creationId xmlns:a16="http://schemas.microsoft.com/office/drawing/2014/main" xmlns="" id="{F17B17A7-D67E-4484-BB47-03E0E066EB19}"/>
              </a:ext>
            </a:extLst>
          </p:cNvPr>
          <p:cNvSpPr txBox="1"/>
          <p:nvPr/>
        </p:nvSpPr>
        <p:spPr>
          <a:xfrm>
            <a:off x="116206" y="4197429"/>
            <a:ext cx="258404" cy="369332"/>
          </a:xfrm>
          <a:prstGeom prst="rect">
            <a:avLst/>
          </a:prstGeom>
          <a:noFill/>
        </p:spPr>
        <p:txBody>
          <a:bodyPr wrap="none" rtlCol="0">
            <a:spAutoFit/>
          </a:bodyPr>
          <a:lstStyle/>
          <a:p>
            <a:r>
              <a:rPr lang="en-US" b="1" dirty="0"/>
              <a:t>f</a:t>
            </a:r>
          </a:p>
        </p:txBody>
      </p:sp>
      <p:sp>
        <p:nvSpPr>
          <p:cNvPr id="2" name="TextBox 1">
            <a:extLst>
              <a:ext uri="{FF2B5EF4-FFF2-40B4-BE49-F238E27FC236}">
                <a16:creationId xmlns:a16="http://schemas.microsoft.com/office/drawing/2014/main" xmlns="" id="{C135415E-BEFE-496C-9E96-C76D5D18E63C}"/>
              </a:ext>
            </a:extLst>
          </p:cNvPr>
          <p:cNvSpPr txBox="1"/>
          <p:nvPr/>
        </p:nvSpPr>
        <p:spPr>
          <a:xfrm>
            <a:off x="914400" y="1169592"/>
            <a:ext cx="671979" cy="461665"/>
          </a:xfrm>
          <a:prstGeom prst="rect">
            <a:avLst/>
          </a:prstGeom>
          <a:noFill/>
        </p:spPr>
        <p:txBody>
          <a:bodyPr wrap="none" rtlCol="0">
            <a:spAutoFit/>
          </a:bodyPr>
          <a:lstStyle/>
          <a:p>
            <a:r>
              <a:rPr lang="en-US" sz="2400" b="1" dirty="0"/>
              <a:t>loss</a:t>
            </a:r>
            <a:endParaRPr lang="en-IN" sz="2400" dirty="0"/>
          </a:p>
        </p:txBody>
      </p:sp>
    </p:spTree>
    <p:extLst>
      <p:ext uri="{BB962C8B-B14F-4D97-AF65-F5344CB8AC3E}">
        <p14:creationId xmlns:p14="http://schemas.microsoft.com/office/powerpoint/2010/main" xmlns="" val="1928465759"/>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Oval 61"/>
          <p:cNvSpPr/>
          <p:nvPr/>
        </p:nvSpPr>
        <p:spPr>
          <a:xfrm>
            <a:off x="1496290" y="2879558"/>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61" name="Oval 60"/>
          <p:cNvSpPr/>
          <p:nvPr/>
        </p:nvSpPr>
        <p:spPr>
          <a:xfrm>
            <a:off x="353290" y="2858778"/>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3412946" y="1219200"/>
            <a:ext cx="5426254" cy="5410200"/>
          </a:xfrm>
        </p:spPr>
        <p:txBody>
          <a:bodyPr>
            <a:normAutofit/>
          </a:bodyPr>
          <a:lstStyle/>
          <a:p>
            <a:pPr>
              <a:buNone/>
            </a:pPr>
            <a:r>
              <a:rPr lang="en-US" b="1" dirty="0"/>
              <a:t>Chain rule:</a:t>
            </a:r>
          </a:p>
          <a:p>
            <a:pPr>
              <a:buNone/>
            </a:pPr>
            <a:r>
              <a:rPr lang="en-US" b="1" dirty="0"/>
              <a:t>d(loss)/dc</a:t>
            </a:r>
          </a:p>
          <a:p>
            <a:pPr>
              <a:buNone/>
            </a:pPr>
            <a:r>
              <a:rPr lang="en-US" b="1" dirty="0"/>
              <a:t>=</a:t>
            </a:r>
          </a:p>
          <a:p>
            <a:pPr>
              <a:buNone/>
            </a:pPr>
            <a:r>
              <a:rPr lang="en-US" b="1" dirty="0">
                <a:solidFill>
                  <a:schemeClr val="accent6"/>
                </a:solidFill>
              </a:rPr>
              <a:t>{d(loss)/d(</a:t>
            </a:r>
            <a:r>
              <a:rPr lang="en-US" b="1" dirty="0" err="1">
                <a:solidFill>
                  <a:schemeClr val="accent6"/>
                </a:solidFill>
              </a:rPr>
              <a:t>softmax</a:t>
            </a:r>
            <a:r>
              <a:rPr lang="en-US" b="1" dirty="0">
                <a:solidFill>
                  <a:schemeClr val="accent6"/>
                </a:solidFill>
              </a:rPr>
              <a:t>(c)) *</a:t>
            </a:r>
          </a:p>
          <a:p>
            <a:pPr>
              <a:buNone/>
            </a:pPr>
            <a:r>
              <a:rPr lang="en-US" b="1" dirty="0">
                <a:solidFill>
                  <a:schemeClr val="accent6"/>
                </a:solidFill>
              </a:rPr>
              <a:t>d(</a:t>
            </a:r>
            <a:r>
              <a:rPr lang="en-US" b="1" dirty="0" err="1">
                <a:solidFill>
                  <a:schemeClr val="accent6"/>
                </a:solidFill>
              </a:rPr>
              <a:t>softmax</a:t>
            </a:r>
            <a:r>
              <a:rPr lang="en-US" b="1" dirty="0">
                <a:solidFill>
                  <a:schemeClr val="accent6"/>
                </a:solidFill>
              </a:rPr>
              <a:t>(c))/d(c)} </a:t>
            </a:r>
          </a:p>
          <a:p>
            <a:pPr>
              <a:buNone/>
            </a:pPr>
            <a:r>
              <a:rPr lang="en-US" b="1" dirty="0"/>
              <a:t>=</a:t>
            </a:r>
          </a:p>
          <a:p>
            <a:pPr>
              <a:buNone/>
            </a:pPr>
            <a:r>
              <a:rPr lang="en-US" b="1" dirty="0">
                <a:solidFill>
                  <a:schemeClr val="accent6"/>
                </a:solidFill>
              </a:rPr>
              <a:t> (</a:t>
            </a:r>
            <a:r>
              <a:rPr lang="en-US" b="1" dirty="0" err="1">
                <a:solidFill>
                  <a:schemeClr val="accent6"/>
                </a:solidFill>
              </a:rPr>
              <a:t>softmax</a:t>
            </a:r>
            <a:r>
              <a:rPr lang="en-US" b="1" dirty="0">
                <a:solidFill>
                  <a:schemeClr val="accent6"/>
                </a:solidFill>
              </a:rPr>
              <a:t>(c) – t)</a:t>
            </a:r>
          </a:p>
        </p:txBody>
      </p:sp>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lvl="0" algn="ctr">
              <a:spcBef>
                <a:spcPct val="0"/>
              </a:spcBef>
              <a:defRPr/>
            </a:pPr>
            <a:r>
              <a:rPr lang="en-US" sz="4400" dirty="0">
                <a:solidFill>
                  <a:schemeClr val="bg1"/>
                </a:solidFill>
              </a:rPr>
              <a:t>d(loss)/d(c)</a:t>
            </a:r>
          </a:p>
        </p:txBody>
      </p:sp>
      <p:sp>
        <p:nvSpPr>
          <p:cNvPr id="17" name="Oval 16"/>
          <p:cNvSpPr/>
          <p:nvPr/>
        </p:nvSpPr>
        <p:spPr>
          <a:xfrm>
            <a:off x="457200" y="1828800"/>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1</a:t>
            </a:r>
            <a:endParaRPr lang="en-US" baseline="-25000" dirty="0"/>
          </a:p>
        </p:txBody>
      </p:sp>
      <p:sp>
        <p:nvSpPr>
          <p:cNvPr id="18" name="Oval 17"/>
          <p:cNvSpPr/>
          <p:nvPr/>
        </p:nvSpPr>
        <p:spPr>
          <a:xfrm>
            <a:off x="457200" y="2971800"/>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1</a:t>
            </a:r>
          </a:p>
        </p:txBody>
      </p:sp>
      <p:cxnSp>
        <p:nvCxnSpPr>
          <p:cNvPr id="20" name="Straight Connector 19"/>
          <p:cNvCxnSpPr/>
          <p:nvPr/>
        </p:nvCxnSpPr>
        <p:spPr>
          <a:xfrm>
            <a:off x="665020" y="2221468"/>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21" name="TextBox 20"/>
          <p:cNvSpPr txBox="1"/>
          <p:nvPr/>
        </p:nvSpPr>
        <p:spPr>
          <a:xfrm>
            <a:off x="152400" y="2450068"/>
            <a:ext cx="612540" cy="369332"/>
          </a:xfrm>
          <a:prstGeom prst="rect">
            <a:avLst/>
          </a:prstGeom>
          <a:noFill/>
        </p:spPr>
        <p:txBody>
          <a:bodyPr wrap="none" rtlCol="0">
            <a:spAutoFit/>
          </a:bodyPr>
          <a:lstStyle/>
          <a:p>
            <a:r>
              <a:rPr lang="en-US" b="1" dirty="0"/>
              <a:t>W’</a:t>
            </a:r>
            <a:r>
              <a:rPr lang="en-US" b="1" baseline="-25000" dirty="0"/>
              <a:t>11</a:t>
            </a:r>
          </a:p>
        </p:txBody>
      </p:sp>
      <p:sp>
        <p:nvSpPr>
          <p:cNvPr id="22" name="Oval 21"/>
          <p:cNvSpPr/>
          <p:nvPr/>
        </p:nvSpPr>
        <p:spPr>
          <a:xfrm>
            <a:off x="1600200" y="1840468"/>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2</a:t>
            </a:r>
          </a:p>
        </p:txBody>
      </p:sp>
      <p:sp>
        <p:nvSpPr>
          <p:cNvPr id="23" name="Oval 22"/>
          <p:cNvSpPr/>
          <p:nvPr/>
        </p:nvSpPr>
        <p:spPr>
          <a:xfrm>
            <a:off x="1600200" y="2983468"/>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2</a:t>
            </a:r>
          </a:p>
        </p:txBody>
      </p:sp>
      <p:cxnSp>
        <p:nvCxnSpPr>
          <p:cNvPr id="27" name="Straight Connector 26"/>
          <p:cNvCxnSpPr/>
          <p:nvPr/>
        </p:nvCxnSpPr>
        <p:spPr>
          <a:xfrm>
            <a:off x="1808020" y="2221468"/>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29" name="Oval 28"/>
          <p:cNvSpPr/>
          <p:nvPr/>
        </p:nvSpPr>
        <p:spPr>
          <a:xfrm>
            <a:off x="2743200" y="3059668"/>
            <a:ext cx="381000" cy="3810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3</a:t>
            </a:r>
          </a:p>
        </p:txBody>
      </p:sp>
      <p:cxnSp>
        <p:nvCxnSpPr>
          <p:cNvPr id="31" name="Straight Connector 30"/>
          <p:cNvCxnSpPr/>
          <p:nvPr/>
        </p:nvCxnSpPr>
        <p:spPr>
          <a:xfrm>
            <a:off x="1905000" y="2221468"/>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32" name="Straight Connector 31"/>
          <p:cNvCxnSpPr/>
          <p:nvPr/>
        </p:nvCxnSpPr>
        <p:spPr>
          <a:xfrm>
            <a:off x="762000" y="2221468"/>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34" name="Straight Connector 33"/>
          <p:cNvCxnSpPr/>
          <p:nvPr/>
        </p:nvCxnSpPr>
        <p:spPr>
          <a:xfrm flipH="1">
            <a:off x="741596" y="2165672"/>
            <a:ext cx="934804" cy="817796"/>
          </a:xfrm>
          <a:prstGeom prst="line">
            <a:avLst/>
          </a:prstGeom>
        </p:spPr>
        <p:style>
          <a:lnRef idx="2">
            <a:schemeClr val="accent3"/>
          </a:lnRef>
          <a:fillRef idx="0">
            <a:schemeClr val="accent3"/>
          </a:fillRef>
          <a:effectRef idx="1">
            <a:schemeClr val="accent3"/>
          </a:effectRef>
          <a:fontRef idx="minor">
            <a:schemeClr val="tx1"/>
          </a:fontRef>
        </p:style>
      </p:cxnSp>
      <p:sp>
        <p:nvSpPr>
          <p:cNvPr id="37" name="TextBox 36"/>
          <p:cNvSpPr txBox="1"/>
          <p:nvPr/>
        </p:nvSpPr>
        <p:spPr>
          <a:xfrm>
            <a:off x="609600" y="2678668"/>
            <a:ext cx="612540" cy="369332"/>
          </a:xfrm>
          <a:prstGeom prst="rect">
            <a:avLst/>
          </a:prstGeom>
          <a:noFill/>
        </p:spPr>
        <p:txBody>
          <a:bodyPr wrap="none" rtlCol="0">
            <a:spAutoFit/>
          </a:bodyPr>
          <a:lstStyle/>
          <a:p>
            <a:r>
              <a:rPr lang="en-US" b="1" dirty="0"/>
              <a:t>W’</a:t>
            </a:r>
            <a:r>
              <a:rPr lang="en-US" b="1" baseline="-25000" dirty="0"/>
              <a:t>21</a:t>
            </a:r>
          </a:p>
        </p:txBody>
      </p:sp>
      <p:sp>
        <p:nvSpPr>
          <p:cNvPr id="38" name="TextBox 37"/>
          <p:cNvSpPr txBox="1"/>
          <p:nvPr/>
        </p:nvSpPr>
        <p:spPr>
          <a:xfrm>
            <a:off x="1143000" y="2842736"/>
            <a:ext cx="612540" cy="369332"/>
          </a:xfrm>
          <a:prstGeom prst="rect">
            <a:avLst/>
          </a:prstGeom>
          <a:noFill/>
        </p:spPr>
        <p:txBody>
          <a:bodyPr wrap="none" rtlCol="0">
            <a:spAutoFit/>
          </a:bodyPr>
          <a:lstStyle/>
          <a:p>
            <a:r>
              <a:rPr lang="en-US" b="1" dirty="0"/>
              <a:t>W’</a:t>
            </a:r>
            <a:r>
              <a:rPr lang="en-US" b="1" baseline="-25000" dirty="0"/>
              <a:t>12</a:t>
            </a:r>
          </a:p>
        </p:txBody>
      </p:sp>
      <p:sp>
        <p:nvSpPr>
          <p:cNvPr id="39" name="TextBox 38"/>
          <p:cNvSpPr txBox="1"/>
          <p:nvPr/>
        </p:nvSpPr>
        <p:spPr>
          <a:xfrm>
            <a:off x="1581846" y="2602468"/>
            <a:ext cx="612540" cy="369332"/>
          </a:xfrm>
          <a:prstGeom prst="rect">
            <a:avLst/>
          </a:prstGeom>
          <a:noFill/>
        </p:spPr>
        <p:txBody>
          <a:bodyPr wrap="none" rtlCol="0">
            <a:spAutoFit/>
          </a:bodyPr>
          <a:lstStyle/>
          <a:p>
            <a:r>
              <a:rPr lang="en-US" b="1" dirty="0"/>
              <a:t>W’</a:t>
            </a:r>
            <a:r>
              <a:rPr lang="en-US" b="1" baseline="-25000" dirty="0"/>
              <a:t>22</a:t>
            </a:r>
          </a:p>
        </p:txBody>
      </p:sp>
      <p:cxnSp>
        <p:nvCxnSpPr>
          <p:cNvPr id="41" name="Straight Connector 40"/>
          <p:cNvCxnSpPr/>
          <p:nvPr/>
        </p:nvCxnSpPr>
        <p:spPr>
          <a:xfrm>
            <a:off x="802808" y="2145268"/>
            <a:ext cx="2016592" cy="873592"/>
          </a:xfrm>
          <a:prstGeom prst="line">
            <a:avLst/>
          </a:prstGeom>
        </p:spPr>
        <p:style>
          <a:lnRef idx="2">
            <a:schemeClr val="accent3"/>
          </a:lnRef>
          <a:fillRef idx="0">
            <a:schemeClr val="accent3"/>
          </a:fillRef>
          <a:effectRef idx="1">
            <a:schemeClr val="accent3"/>
          </a:effectRef>
          <a:fontRef idx="minor">
            <a:schemeClr val="tx1"/>
          </a:fontRef>
        </p:style>
      </p:cxnSp>
      <p:sp>
        <p:nvSpPr>
          <p:cNvPr id="42" name="TextBox 41"/>
          <p:cNvSpPr txBox="1"/>
          <p:nvPr/>
        </p:nvSpPr>
        <p:spPr>
          <a:xfrm>
            <a:off x="2362200" y="2983468"/>
            <a:ext cx="441146" cy="369332"/>
          </a:xfrm>
          <a:prstGeom prst="rect">
            <a:avLst/>
          </a:prstGeom>
          <a:noFill/>
        </p:spPr>
        <p:txBody>
          <a:bodyPr wrap="none" rtlCol="0">
            <a:spAutoFit/>
          </a:bodyPr>
          <a:lstStyle/>
          <a:p>
            <a:r>
              <a:rPr lang="en-US" b="1" dirty="0"/>
              <a:t>b'</a:t>
            </a:r>
            <a:r>
              <a:rPr lang="en-US" b="1" baseline="-25000" dirty="0"/>
              <a:t>1</a:t>
            </a:r>
          </a:p>
        </p:txBody>
      </p:sp>
      <p:sp>
        <p:nvSpPr>
          <p:cNvPr id="43" name="TextBox 42"/>
          <p:cNvSpPr txBox="1"/>
          <p:nvPr/>
        </p:nvSpPr>
        <p:spPr>
          <a:xfrm>
            <a:off x="2590800" y="2526268"/>
            <a:ext cx="441146" cy="369332"/>
          </a:xfrm>
          <a:prstGeom prst="rect">
            <a:avLst/>
          </a:prstGeom>
          <a:noFill/>
        </p:spPr>
        <p:txBody>
          <a:bodyPr wrap="none" rtlCol="0">
            <a:spAutoFit/>
          </a:bodyPr>
          <a:lstStyle/>
          <a:p>
            <a:r>
              <a:rPr lang="en-US" b="1" dirty="0"/>
              <a:t>b'</a:t>
            </a:r>
            <a:r>
              <a:rPr lang="en-US" b="1" baseline="-25000" dirty="0"/>
              <a:t>2</a:t>
            </a:r>
          </a:p>
        </p:txBody>
      </p:sp>
      <p:sp>
        <p:nvSpPr>
          <p:cNvPr id="46" name="Oval 45"/>
          <p:cNvSpPr/>
          <p:nvPr/>
        </p:nvSpPr>
        <p:spPr>
          <a:xfrm>
            <a:off x="457200" y="4114800"/>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1</a:t>
            </a:r>
          </a:p>
        </p:txBody>
      </p:sp>
      <p:cxnSp>
        <p:nvCxnSpPr>
          <p:cNvPr id="47" name="Straight Connector 46"/>
          <p:cNvCxnSpPr/>
          <p:nvPr/>
        </p:nvCxnSpPr>
        <p:spPr>
          <a:xfrm>
            <a:off x="665020" y="3364468"/>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48" name="TextBox 47"/>
          <p:cNvSpPr txBox="1"/>
          <p:nvPr/>
        </p:nvSpPr>
        <p:spPr>
          <a:xfrm>
            <a:off x="152400" y="3593068"/>
            <a:ext cx="551754" cy="369332"/>
          </a:xfrm>
          <a:prstGeom prst="rect">
            <a:avLst/>
          </a:prstGeom>
          <a:noFill/>
        </p:spPr>
        <p:txBody>
          <a:bodyPr wrap="none" rtlCol="0">
            <a:spAutoFit/>
          </a:bodyPr>
          <a:lstStyle/>
          <a:p>
            <a:r>
              <a:rPr lang="en-US" b="1" dirty="0"/>
              <a:t>W</a:t>
            </a:r>
            <a:r>
              <a:rPr lang="en-US" b="1" baseline="-25000" dirty="0"/>
              <a:t>11</a:t>
            </a:r>
          </a:p>
        </p:txBody>
      </p:sp>
      <p:sp>
        <p:nvSpPr>
          <p:cNvPr id="49" name="Oval 48"/>
          <p:cNvSpPr/>
          <p:nvPr/>
        </p:nvSpPr>
        <p:spPr>
          <a:xfrm>
            <a:off x="1600200" y="4126468"/>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2</a:t>
            </a:r>
          </a:p>
        </p:txBody>
      </p:sp>
      <p:cxnSp>
        <p:nvCxnSpPr>
          <p:cNvPr id="50" name="Straight Connector 49"/>
          <p:cNvCxnSpPr/>
          <p:nvPr/>
        </p:nvCxnSpPr>
        <p:spPr>
          <a:xfrm>
            <a:off x="1808020" y="3364468"/>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51" name="Oval 50"/>
          <p:cNvSpPr/>
          <p:nvPr/>
        </p:nvSpPr>
        <p:spPr>
          <a:xfrm>
            <a:off x="2743200" y="4202668"/>
            <a:ext cx="381000" cy="3810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3</a:t>
            </a:r>
          </a:p>
        </p:txBody>
      </p:sp>
      <p:cxnSp>
        <p:nvCxnSpPr>
          <p:cNvPr id="52" name="Straight Connector 51"/>
          <p:cNvCxnSpPr/>
          <p:nvPr/>
        </p:nvCxnSpPr>
        <p:spPr>
          <a:xfrm>
            <a:off x="1905000" y="3364468"/>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53" name="Straight Connector 52"/>
          <p:cNvCxnSpPr/>
          <p:nvPr/>
        </p:nvCxnSpPr>
        <p:spPr>
          <a:xfrm>
            <a:off x="762000" y="3364468"/>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54" name="Straight Connector 53"/>
          <p:cNvCxnSpPr/>
          <p:nvPr/>
        </p:nvCxnSpPr>
        <p:spPr>
          <a:xfrm flipH="1">
            <a:off x="741596" y="3308672"/>
            <a:ext cx="934804" cy="817796"/>
          </a:xfrm>
          <a:prstGeom prst="line">
            <a:avLst/>
          </a:prstGeom>
        </p:spPr>
        <p:style>
          <a:lnRef idx="2">
            <a:schemeClr val="accent3"/>
          </a:lnRef>
          <a:fillRef idx="0">
            <a:schemeClr val="accent3"/>
          </a:fillRef>
          <a:effectRef idx="1">
            <a:schemeClr val="accent3"/>
          </a:effectRef>
          <a:fontRef idx="minor">
            <a:schemeClr val="tx1"/>
          </a:fontRef>
        </p:style>
      </p:cxnSp>
      <p:sp>
        <p:nvSpPr>
          <p:cNvPr id="55" name="TextBox 54"/>
          <p:cNvSpPr txBox="1"/>
          <p:nvPr/>
        </p:nvSpPr>
        <p:spPr>
          <a:xfrm>
            <a:off x="609600" y="3821668"/>
            <a:ext cx="551754" cy="369332"/>
          </a:xfrm>
          <a:prstGeom prst="rect">
            <a:avLst/>
          </a:prstGeom>
          <a:noFill/>
        </p:spPr>
        <p:txBody>
          <a:bodyPr wrap="none" rtlCol="0">
            <a:spAutoFit/>
          </a:bodyPr>
          <a:lstStyle/>
          <a:p>
            <a:r>
              <a:rPr lang="en-US" b="1" dirty="0"/>
              <a:t>W</a:t>
            </a:r>
            <a:r>
              <a:rPr lang="en-US" b="1" baseline="-25000" dirty="0"/>
              <a:t>21</a:t>
            </a:r>
          </a:p>
        </p:txBody>
      </p:sp>
      <p:sp>
        <p:nvSpPr>
          <p:cNvPr id="56" name="TextBox 55"/>
          <p:cNvSpPr txBox="1"/>
          <p:nvPr/>
        </p:nvSpPr>
        <p:spPr>
          <a:xfrm>
            <a:off x="1143000" y="3985736"/>
            <a:ext cx="551754" cy="369332"/>
          </a:xfrm>
          <a:prstGeom prst="rect">
            <a:avLst/>
          </a:prstGeom>
          <a:noFill/>
        </p:spPr>
        <p:txBody>
          <a:bodyPr wrap="none" rtlCol="0">
            <a:spAutoFit/>
          </a:bodyPr>
          <a:lstStyle/>
          <a:p>
            <a:r>
              <a:rPr lang="en-US" b="1" dirty="0"/>
              <a:t>W</a:t>
            </a:r>
            <a:r>
              <a:rPr lang="en-US" b="1" baseline="-25000" dirty="0"/>
              <a:t>12</a:t>
            </a:r>
          </a:p>
        </p:txBody>
      </p:sp>
      <p:sp>
        <p:nvSpPr>
          <p:cNvPr id="57" name="TextBox 56"/>
          <p:cNvSpPr txBox="1"/>
          <p:nvPr/>
        </p:nvSpPr>
        <p:spPr>
          <a:xfrm>
            <a:off x="1581846" y="3745468"/>
            <a:ext cx="551754" cy="369332"/>
          </a:xfrm>
          <a:prstGeom prst="rect">
            <a:avLst/>
          </a:prstGeom>
          <a:noFill/>
        </p:spPr>
        <p:txBody>
          <a:bodyPr wrap="none" rtlCol="0">
            <a:spAutoFit/>
          </a:bodyPr>
          <a:lstStyle/>
          <a:p>
            <a:r>
              <a:rPr lang="en-US" b="1" dirty="0"/>
              <a:t>W</a:t>
            </a:r>
            <a:r>
              <a:rPr lang="en-US" b="1" baseline="-25000" dirty="0"/>
              <a:t>22</a:t>
            </a:r>
          </a:p>
        </p:txBody>
      </p:sp>
      <p:cxnSp>
        <p:nvCxnSpPr>
          <p:cNvPr id="58" name="Straight Connector 57"/>
          <p:cNvCxnSpPr/>
          <p:nvPr/>
        </p:nvCxnSpPr>
        <p:spPr>
          <a:xfrm>
            <a:off x="802808" y="3288268"/>
            <a:ext cx="2016592" cy="873592"/>
          </a:xfrm>
          <a:prstGeom prst="line">
            <a:avLst/>
          </a:prstGeom>
        </p:spPr>
        <p:style>
          <a:lnRef idx="2">
            <a:schemeClr val="accent3"/>
          </a:lnRef>
          <a:fillRef idx="0">
            <a:schemeClr val="accent3"/>
          </a:fillRef>
          <a:effectRef idx="1">
            <a:schemeClr val="accent3"/>
          </a:effectRef>
          <a:fontRef idx="minor">
            <a:schemeClr val="tx1"/>
          </a:fontRef>
        </p:style>
      </p:cxnSp>
      <p:sp>
        <p:nvSpPr>
          <p:cNvPr id="59" name="TextBox 58"/>
          <p:cNvSpPr txBox="1"/>
          <p:nvPr/>
        </p:nvSpPr>
        <p:spPr>
          <a:xfrm>
            <a:off x="2362200" y="4126468"/>
            <a:ext cx="386644" cy="369332"/>
          </a:xfrm>
          <a:prstGeom prst="rect">
            <a:avLst/>
          </a:prstGeom>
          <a:noFill/>
        </p:spPr>
        <p:txBody>
          <a:bodyPr wrap="none" rtlCol="0">
            <a:spAutoFit/>
          </a:bodyPr>
          <a:lstStyle/>
          <a:p>
            <a:r>
              <a:rPr lang="en-US" b="1" dirty="0"/>
              <a:t>b</a:t>
            </a:r>
            <a:r>
              <a:rPr lang="en-US" b="1" baseline="-25000" dirty="0"/>
              <a:t>1</a:t>
            </a:r>
          </a:p>
        </p:txBody>
      </p:sp>
      <p:sp>
        <p:nvSpPr>
          <p:cNvPr id="60" name="TextBox 59"/>
          <p:cNvSpPr txBox="1"/>
          <p:nvPr/>
        </p:nvSpPr>
        <p:spPr>
          <a:xfrm>
            <a:off x="2590800" y="3669268"/>
            <a:ext cx="386644" cy="369332"/>
          </a:xfrm>
          <a:prstGeom prst="rect">
            <a:avLst/>
          </a:prstGeom>
          <a:noFill/>
        </p:spPr>
        <p:txBody>
          <a:bodyPr wrap="none" rtlCol="0">
            <a:spAutoFit/>
          </a:bodyPr>
          <a:lstStyle/>
          <a:p>
            <a:r>
              <a:rPr lang="en-US" b="1" dirty="0"/>
              <a:t>b</a:t>
            </a:r>
            <a:r>
              <a:rPr lang="en-US" b="1" baseline="-25000" dirty="0"/>
              <a:t>2</a:t>
            </a:r>
          </a:p>
        </p:txBody>
      </p:sp>
      <p:sp>
        <p:nvSpPr>
          <p:cNvPr id="44" name="TextBox 43">
            <a:extLst>
              <a:ext uri="{FF2B5EF4-FFF2-40B4-BE49-F238E27FC236}">
                <a16:creationId xmlns:a16="http://schemas.microsoft.com/office/drawing/2014/main" xmlns="" id="{0E2EAA83-F5FB-42E7-B368-902890CEC41F}"/>
              </a:ext>
            </a:extLst>
          </p:cNvPr>
          <p:cNvSpPr txBox="1"/>
          <p:nvPr/>
        </p:nvSpPr>
        <p:spPr>
          <a:xfrm>
            <a:off x="40006" y="3031093"/>
            <a:ext cx="308098" cy="369332"/>
          </a:xfrm>
          <a:prstGeom prst="rect">
            <a:avLst/>
          </a:prstGeom>
          <a:noFill/>
        </p:spPr>
        <p:txBody>
          <a:bodyPr wrap="none" rtlCol="0">
            <a:spAutoFit/>
          </a:bodyPr>
          <a:lstStyle/>
          <a:p>
            <a:r>
              <a:rPr lang="en-US" b="1" dirty="0"/>
              <a:t>h</a:t>
            </a:r>
          </a:p>
        </p:txBody>
      </p:sp>
      <p:sp>
        <p:nvSpPr>
          <p:cNvPr id="45" name="TextBox 44">
            <a:extLst>
              <a:ext uri="{FF2B5EF4-FFF2-40B4-BE49-F238E27FC236}">
                <a16:creationId xmlns:a16="http://schemas.microsoft.com/office/drawing/2014/main" xmlns="" id="{7CAF2C7F-D2C6-4C90-96DC-BA5602098DBC}"/>
              </a:ext>
            </a:extLst>
          </p:cNvPr>
          <p:cNvSpPr txBox="1"/>
          <p:nvPr/>
        </p:nvSpPr>
        <p:spPr>
          <a:xfrm>
            <a:off x="155950" y="1799749"/>
            <a:ext cx="280846" cy="369332"/>
          </a:xfrm>
          <a:prstGeom prst="rect">
            <a:avLst/>
          </a:prstGeom>
          <a:noFill/>
        </p:spPr>
        <p:txBody>
          <a:bodyPr wrap="none" rtlCol="0">
            <a:spAutoFit/>
          </a:bodyPr>
          <a:lstStyle/>
          <a:p>
            <a:r>
              <a:rPr lang="en-US" b="1" dirty="0"/>
              <a:t>c</a:t>
            </a:r>
          </a:p>
        </p:txBody>
      </p:sp>
      <p:sp>
        <p:nvSpPr>
          <p:cNvPr id="63" name="TextBox 62">
            <a:extLst>
              <a:ext uri="{FF2B5EF4-FFF2-40B4-BE49-F238E27FC236}">
                <a16:creationId xmlns:a16="http://schemas.microsoft.com/office/drawing/2014/main" xmlns="" id="{F17B17A7-D67E-4484-BB47-03E0E066EB19}"/>
              </a:ext>
            </a:extLst>
          </p:cNvPr>
          <p:cNvSpPr txBox="1"/>
          <p:nvPr/>
        </p:nvSpPr>
        <p:spPr>
          <a:xfrm>
            <a:off x="116206" y="4197429"/>
            <a:ext cx="258404" cy="369332"/>
          </a:xfrm>
          <a:prstGeom prst="rect">
            <a:avLst/>
          </a:prstGeom>
          <a:noFill/>
        </p:spPr>
        <p:txBody>
          <a:bodyPr wrap="none" rtlCol="0">
            <a:spAutoFit/>
          </a:bodyPr>
          <a:lstStyle/>
          <a:p>
            <a:r>
              <a:rPr lang="en-US" b="1" dirty="0"/>
              <a:t>f</a:t>
            </a:r>
          </a:p>
        </p:txBody>
      </p:sp>
    </p:spTree>
    <p:extLst>
      <p:ext uri="{BB962C8B-B14F-4D97-AF65-F5344CB8AC3E}">
        <p14:creationId xmlns:p14="http://schemas.microsoft.com/office/powerpoint/2010/main" xmlns="" val="1525441457"/>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56335"/>
            <a:ext cx="8305800" cy="5320665"/>
          </a:xfrm>
        </p:spPr>
        <p:txBody>
          <a:bodyPr>
            <a:normAutofit/>
          </a:bodyPr>
          <a:lstStyle/>
          <a:p>
            <a:pPr marL="0" indent="0">
              <a:spcBef>
                <a:spcPts val="0"/>
              </a:spcBef>
              <a:buNone/>
              <a:defRPr/>
            </a:pPr>
            <a:r>
              <a:rPr lang="en-IN" dirty="0"/>
              <a:t>It looks simple because I’m working with tensors.</a:t>
            </a:r>
          </a:p>
          <a:p>
            <a:pPr marL="0" indent="0">
              <a:spcBef>
                <a:spcPts val="0"/>
              </a:spcBef>
              <a:buNone/>
              <a:defRPr/>
            </a:pPr>
            <a:endParaRPr lang="en-IN" dirty="0"/>
          </a:p>
          <a:p>
            <a:pPr marL="0" indent="0">
              <a:spcBef>
                <a:spcPts val="0"/>
              </a:spcBef>
              <a:buNone/>
              <a:defRPr/>
            </a:pPr>
            <a:r>
              <a:rPr lang="en-IN" dirty="0"/>
              <a:t>All these derivations are explained very rigorously without the use of tensors in this </a:t>
            </a:r>
            <a:r>
              <a:rPr lang="en-IN" dirty="0" err="1"/>
              <a:t>Youtube</a:t>
            </a:r>
            <a:r>
              <a:rPr lang="en-IN" dirty="0"/>
              <a:t> video by Hugo Larochelle </a:t>
            </a:r>
          </a:p>
          <a:p>
            <a:pPr marL="0" indent="0">
              <a:spcBef>
                <a:spcPts val="0"/>
              </a:spcBef>
              <a:buNone/>
              <a:defRPr/>
            </a:pPr>
            <a:endParaRPr lang="en-IN" sz="2800" dirty="0">
              <a:hlinkClick r:id="rId3"/>
            </a:endParaRPr>
          </a:p>
          <a:p>
            <a:pPr marL="0" indent="0">
              <a:spcBef>
                <a:spcPts val="0"/>
              </a:spcBef>
              <a:buNone/>
              <a:defRPr/>
            </a:pPr>
            <a:r>
              <a:rPr lang="en-IN" sz="2800" dirty="0">
                <a:hlinkClick r:id="rId3"/>
              </a:rPr>
              <a:t>https://www.youtube.com/watch?v=1N837i4s1T8</a:t>
            </a:r>
            <a:r>
              <a:rPr lang="en-IN" sz="2800" dirty="0"/>
              <a:t> </a:t>
            </a:r>
            <a:endParaRPr lang="en-US" sz="2800" dirty="0"/>
          </a:p>
          <a:p>
            <a:pPr marL="0" lvl="0" indent="0">
              <a:spcBef>
                <a:spcPts val="0"/>
              </a:spcBef>
              <a:buNone/>
              <a:defRPr/>
            </a:pPr>
            <a:endParaRPr lang="en-US" dirty="0"/>
          </a:p>
        </p:txBody>
      </p:sp>
      <p:sp>
        <p:nvSpPr>
          <p:cNvPr id="5" name="Title 1"/>
          <p:cNvSpPr txBox="1">
            <a:spLocks/>
          </p:cNvSpPr>
          <p:nvPr/>
        </p:nvSpPr>
        <p:spPr>
          <a:xfrm>
            <a:off x="0" y="0"/>
            <a:ext cx="9144000" cy="917575"/>
          </a:xfrm>
          <a:prstGeom prst="rect">
            <a:avLst/>
          </a:prstGeom>
          <a:solidFill>
            <a:srgbClr val="FF000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a:ln>
                  <a:noFill/>
                </a:ln>
                <a:solidFill>
                  <a:schemeClr val="bg1"/>
                </a:solidFill>
                <a:effectLst/>
                <a:uLnTx/>
                <a:uFillTx/>
                <a:latin typeface="+mj-lt"/>
                <a:ea typeface="+mj-ea"/>
                <a:cs typeface="+mj-cs"/>
              </a:rPr>
              <a:t>Backpropagation</a:t>
            </a:r>
          </a:p>
        </p:txBody>
      </p:sp>
    </p:spTree>
    <p:extLst>
      <p:ext uri="{BB962C8B-B14F-4D97-AF65-F5344CB8AC3E}">
        <p14:creationId xmlns:p14="http://schemas.microsoft.com/office/powerpoint/2010/main" xmlns="" val="1634369636"/>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9200"/>
            <a:ext cx="8305800" cy="5105400"/>
          </a:xfrm>
          <a:ln w="63500">
            <a:solidFill>
              <a:srgbClr val="FFFF00"/>
            </a:solidFill>
          </a:ln>
        </p:spPr>
        <p:txBody>
          <a:bodyPr>
            <a:normAutofit/>
          </a:bodyPr>
          <a:lstStyle/>
          <a:p>
            <a:pPr>
              <a:buNone/>
            </a:pPr>
            <a:r>
              <a:rPr lang="en-US" b="1" dirty="0"/>
              <a:t>Chain</a:t>
            </a:r>
            <a:r>
              <a:rPr lang="en-US" dirty="0"/>
              <a:t> for </a:t>
            </a:r>
            <a:r>
              <a:rPr lang="en-US" b="1" dirty="0"/>
              <a:t>d(loss)/d(W’):</a:t>
            </a:r>
          </a:p>
          <a:p>
            <a:pPr>
              <a:buNone/>
            </a:pPr>
            <a:r>
              <a:rPr lang="en-US" b="1" dirty="0"/>
              <a:t>	Intermediate computations from W’ to the loss</a:t>
            </a:r>
          </a:p>
          <a:p>
            <a:pPr>
              <a:buNone/>
            </a:pPr>
            <a:r>
              <a:rPr lang="en-US" b="1" dirty="0"/>
              <a:t>loss &lt;- log &lt;- </a:t>
            </a:r>
            <a:r>
              <a:rPr lang="en-US" b="1" dirty="0" err="1"/>
              <a:t>softmax</a:t>
            </a:r>
            <a:r>
              <a:rPr lang="en-US" b="1" dirty="0"/>
              <a:t> &lt;- c &lt;- W’</a:t>
            </a:r>
          </a:p>
          <a:p>
            <a:pPr>
              <a:buNone/>
            </a:pPr>
            <a:endParaRPr lang="en-US" b="1" dirty="0"/>
          </a:p>
          <a:p>
            <a:pPr>
              <a:buNone/>
            </a:pPr>
            <a:r>
              <a:rPr lang="en-US" b="1" dirty="0"/>
              <a:t>We’ve walked back from loss to c.</a:t>
            </a:r>
          </a:p>
          <a:p>
            <a:pPr>
              <a:buNone/>
            </a:pPr>
            <a:r>
              <a:rPr lang="en-US" b="1" dirty="0"/>
              <a:t>The difficult part is over!</a:t>
            </a:r>
          </a:p>
          <a:p>
            <a:pPr>
              <a:buNone/>
            </a:pPr>
            <a:r>
              <a:rPr lang="en-US" b="1" dirty="0"/>
              <a:t>From here, the math is easy (in tensor space).</a:t>
            </a:r>
          </a:p>
        </p:txBody>
      </p:sp>
      <p:sp>
        <p:nvSpPr>
          <p:cNvPr id="5" name="Title 1"/>
          <p:cNvSpPr txBox="1">
            <a:spLocks/>
          </p:cNvSpPr>
          <p:nvPr/>
        </p:nvSpPr>
        <p:spPr>
          <a:xfrm>
            <a:off x="0" y="0"/>
            <a:ext cx="9144000" cy="917575"/>
          </a:xfrm>
          <a:prstGeom prst="rect">
            <a:avLst/>
          </a:prstGeom>
          <a:solidFill>
            <a:srgbClr val="FFFF00"/>
          </a:solidFill>
          <a:ln>
            <a:solidFill>
              <a:srgbClr val="002060"/>
            </a:solidFill>
          </a:ln>
        </p:spPr>
        <p:txBody>
          <a:bodyPr vert="horz" lIns="91440" tIns="45720" rIns="91440" bIns="45720" rtlCol="0" anchor="ctr">
            <a:normAutofit/>
          </a:bodyPr>
          <a:lstStyle/>
          <a:p>
            <a:pPr algn="ctr">
              <a:spcBef>
                <a:spcPct val="0"/>
              </a:spcBef>
              <a:defRPr/>
            </a:pPr>
            <a:r>
              <a:rPr lang="en-US" sz="4400" dirty="0"/>
              <a:t>Backpropagation</a:t>
            </a:r>
          </a:p>
        </p:txBody>
      </p:sp>
    </p:spTree>
    <p:extLst>
      <p:ext uri="{BB962C8B-B14F-4D97-AF65-F5344CB8AC3E}">
        <p14:creationId xmlns:p14="http://schemas.microsoft.com/office/powerpoint/2010/main" xmlns="" val="1105569141"/>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Oval 61"/>
          <p:cNvSpPr/>
          <p:nvPr/>
        </p:nvSpPr>
        <p:spPr>
          <a:xfrm>
            <a:off x="1496290" y="2879558"/>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61" name="Oval 60"/>
          <p:cNvSpPr/>
          <p:nvPr/>
        </p:nvSpPr>
        <p:spPr>
          <a:xfrm>
            <a:off x="353290" y="2858778"/>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3412946" y="1219200"/>
            <a:ext cx="5686558" cy="5410200"/>
          </a:xfrm>
        </p:spPr>
        <p:txBody>
          <a:bodyPr>
            <a:normAutofit fontScale="92500" lnSpcReduction="20000"/>
          </a:bodyPr>
          <a:lstStyle/>
          <a:p>
            <a:pPr>
              <a:buNone/>
            </a:pPr>
            <a:r>
              <a:rPr lang="en-US" b="1" dirty="0"/>
              <a:t>Chain rule:</a:t>
            </a:r>
          </a:p>
          <a:p>
            <a:pPr>
              <a:buNone/>
            </a:pPr>
            <a:r>
              <a:rPr lang="en-US" b="1" dirty="0"/>
              <a:t>d(loss)/</a:t>
            </a:r>
            <a:r>
              <a:rPr lang="en-US" b="1" dirty="0" err="1"/>
              <a:t>dW</a:t>
            </a:r>
            <a:r>
              <a:rPr lang="en-US" b="1" dirty="0"/>
              <a:t>’</a:t>
            </a:r>
          </a:p>
          <a:p>
            <a:pPr>
              <a:buNone/>
            </a:pPr>
            <a:r>
              <a:rPr lang="en-US" b="1" dirty="0"/>
              <a:t>=</a:t>
            </a:r>
          </a:p>
          <a:p>
            <a:pPr>
              <a:buNone/>
            </a:pPr>
            <a:r>
              <a:rPr lang="en-US" b="1" dirty="0">
                <a:solidFill>
                  <a:schemeClr val="accent6"/>
                </a:solidFill>
              </a:rPr>
              <a:t>{d(loss)/d(c)} </a:t>
            </a:r>
            <a:r>
              <a:rPr lang="en-US" b="1" dirty="0"/>
              <a:t>* d(</a:t>
            </a:r>
            <a:r>
              <a:rPr lang="en-US" b="1" dirty="0">
                <a:solidFill>
                  <a:srgbClr val="00B050"/>
                </a:solidFill>
              </a:rPr>
              <a:t>c</a:t>
            </a:r>
            <a:r>
              <a:rPr lang="en-US" b="1" dirty="0"/>
              <a:t>)/d(</a:t>
            </a:r>
            <a:r>
              <a:rPr lang="en-US" b="1" dirty="0">
                <a:solidFill>
                  <a:srgbClr val="FF0000"/>
                </a:solidFill>
              </a:rPr>
              <a:t>W’</a:t>
            </a:r>
            <a:r>
              <a:rPr lang="en-US" b="1" dirty="0"/>
              <a:t>)</a:t>
            </a:r>
          </a:p>
          <a:p>
            <a:pPr>
              <a:buNone/>
            </a:pPr>
            <a:endParaRPr lang="en-US" b="1" i="1" dirty="0"/>
          </a:p>
          <a:p>
            <a:pPr>
              <a:buNone/>
            </a:pPr>
            <a:r>
              <a:rPr lang="en-US" b="1" i="1" dirty="0"/>
              <a:t>	But </a:t>
            </a:r>
            <a:r>
              <a:rPr lang="en-US" b="1" i="1" dirty="0">
                <a:solidFill>
                  <a:srgbClr val="00B050"/>
                </a:solidFill>
              </a:rPr>
              <a:t>c = </a:t>
            </a:r>
            <a:r>
              <a:rPr lang="en-US" b="1" i="1" dirty="0" err="1">
                <a:solidFill>
                  <a:srgbClr val="00B050"/>
                </a:solidFill>
              </a:rPr>
              <a:t>hW</a:t>
            </a:r>
            <a:r>
              <a:rPr lang="en-US" b="1" i="1" dirty="0">
                <a:solidFill>
                  <a:srgbClr val="00B050"/>
                </a:solidFill>
              </a:rPr>
              <a:t>’+b’</a:t>
            </a:r>
            <a:endParaRPr lang="en-US" b="1" i="1" dirty="0"/>
          </a:p>
          <a:p>
            <a:pPr>
              <a:buNone/>
            </a:pPr>
            <a:r>
              <a:rPr lang="en-US" b="1" i="1" dirty="0"/>
              <a:t>		So, d(</a:t>
            </a:r>
            <a:r>
              <a:rPr lang="en-US" b="1" i="1" dirty="0">
                <a:solidFill>
                  <a:srgbClr val="00B050"/>
                </a:solidFill>
              </a:rPr>
              <a:t>c</a:t>
            </a:r>
            <a:r>
              <a:rPr lang="en-US" b="1" i="1" dirty="0"/>
              <a:t>)/</a:t>
            </a:r>
            <a:r>
              <a:rPr lang="en-US" b="1" i="1" dirty="0" err="1"/>
              <a:t>d</a:t>
            </a:r>
            <a:r>
              <a:rPr lang="en-US" b="1" i="1" dirty="0" err="1">
                <a:solidFill>
                  <a:srgbClr val="FF0000"/>
                </a:solidFill>
              </a:rPr>
              <a:t>W</a:t>
            </a:r>
            <a:r>
              <a:rPr lang="en-US" b="1" i="1" dirty="0">
                <a:solidFill>
                  <a:srgbClr val="FF0000"/>
                </a:solidFill>
              </a:rPr>
              <a:t>’</a:t>
            </a:r>
          </a:p>
          <a:p>
            <a:pPr>
              <a:buNone/>
            </a:pPr>
            <a:r>
              <a:rPr lang="en-US" b="1" i="1" dirty="0">
                <a:solidFill>
                  <a:srgbClr val="FF0000"/>
                </a:solidFill>
              </a:rPr>
              <a:t>			</a:t>
            </a:r>
            <a:r>
              <a:rPr lang="en-US" b="1" i="1" dirty="0"/>
              <a:t>= d(</a:t>
            </a:r>
            <a:r>
              <a:rPr lang="en-US" b="1" i="1" dirty="0" err="1">
                <a:solidFill>
                  <a:srgbClr val="00B050"/>
                </a:solidFill>
              </a:rPr>
              <a:t>hW</a:t>
            </a:r>
            <a:r>
              <a:rPr lang="en-US" b="1" i="1" dirty="0">
                <a:solidFill>
                  <a:srgbClr val="00B050"/>
                </a:solidFill>
              </a:rPr>
              <a:t>’+b’</a:t>
            </a:r>
            <a:r>
              <a:rPr lang="en-US" b="1" i="1" dirty="0"/>
              <a:t>)/</a:t>
            </a:r>
            <a:r>
              <a:rPr lang="en-US" b="1" i="1" dirty="0" err="1"/>
              <a:t>d</a:t>
            </a:r>
            <a:r>
              <a:rPr lang="en-US" b="1" i="1" dirty="0" err="1">
                <a:solidFill>
                  <a:srgbClr val="FF0000"/>
                </a:solidFill>
              </a:rPr>
              <a:t>W</a:t>
            </a:r>
            <a:r>
              <a:rPr lang="en-US" b="1" i="1" dirty="0">
                <a:solidFill>
                  <a:srgbClr val="FF0000"/>
                </a:solidFill>
              </a:rPr>
              <a:t>’ 			</a:t>
            </a:r>
            <a:r>
              <a:rPr lang="en-US" b="1" dirty="0"/>
              <a:t>= </a:t>
            </a:r>
            <a:r>
              <a:rPr lang="en-US" b="1" dirty="0">
                <a:solidFill>
                  <a:srgbClr val="00B0F0"/>
                </a:solidFill>
              </a:rPr>
              <a:t>h</a:t>
            </a:r>
            <a:r>
              <a:rPr lang="en-US" b="1" baseline="30000" dirty="0">
                <a:solidFill>
                  <a:srgbClr val="00B0F0"/>
                </a:solidFill>
              </a:rPr>
              <a:t>T</a:t>
            </a:r>
            <a:endParaRPr lang="en-US" b="1" dirty="0">
              <a:solidFill>
                <a:srgbClr val="00B0F0"/>
              </a:solidFill>
            </a:endParaRPr>
          </a:p>
          <a:p>
            <a:pPr>
              <a:buNone/>
            </a:pPr>
            <a:endParaRPr lang="en-US" b="1" dirty="0"/>
          </a:p>
          <a:p>
            <a:pPr>
              <a:buNone/>
            </a:pPr>
            <a:r>
              <a:rPr lang="en-US" b="1" dirty="0"/>
              <a:t>= </a:t>
            </a:r>
            <a:r>
              <a:rPr lang="en-US" b="1" dirty="0">
                <a:solidFill>
                  <a:srgbClr val="00B0F0"/>
                </a:solidFill>
              </a:rPr>
              <a:t>h</a:t>
            </a:r>
            <a:r>
              <a:rPr lang="en-US" b="1" baseline="30000" dirty="0">
                <a:solidFill>
                  <a:srgbClr val="00B0F0"/>
                </a:solidFill>
              </a:rPr>
              <a:t>T</a:t>
            </a:r>
            <a:r>
              <a:rPr lang="en-US" b="1" dirty="0"/>
              <a:t> * </a:t>
            </a:r>
            <a:r>
              <a:rPr lang="en-US" b="1" dirty="0">
                <a:solidFill>
                  <a:schemeClr val="accent6"/>
                </a:solidFill>
              </a:rPr>
              <a:t>(</a:t>
            </a:r>
            <a:r>
              <a:rPr lang="en-US" b="1" dirty="0" err="1">
                <a:solidFill>
                  <a:schemeClr val="accent6"/>
                </a:solidFill>
              </a:rPr>
              <a:t>softmax</a:t>
            </a:r>
            <a:r>
              <a:rPr lang="en-US" b="1" dirty="0">
                <a:solidFill>
                  <a:schemeClr val="accent6"/>
                </a:solidFill>
              </a:rPr>
              <a:t>(c) – t)</a:t>
            </a:r>
          </a:p>
        </p:txBody>
      </p:sp>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lvl="0" algn="ctr">
              <a:spcBef>
                <a:spcPct val="0"/>
              </a:spcBef>
              <a:defRPr/>
            </a:pPr>
            <a:r>
              <a:rPr lang="en-US" sz="4400" dirty="0">
                <a:solidFill>
                  <a:schemeClr val="bg1"/>
                </a:solidFill>
              </a:rPr>
              <a:t>d(loss)/d(W’)</a:t>
            </a:r>
          </a:p>
        </p:txBody>
      </p:sp>
      <p:sp>
        <p:nvSpPr>
          <p:cNvPr id="17" name="Oval 16"/>
          <p:cNvSpPr/>
          <p:nvPr/>
        </p:nvSpPr>
        <p:spPr>
          <a:xfrm>
            <a:off x="457200" y="1828800"/>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1</a:t>
            </a:r>
            <a:endParaRPr lang="en-US" baseline="-25000" dirty="0"/>
          </a:p>
        </p:txBody>
      </p:sp>
      <p:sp>
        <p:nvSpPr>
          <p:cNvPr id="18" name="Oval 17"/>
          <p:cNvSpPr/>
          <p:nvPr/>
        </p:nvSpPr>
        <p:spPr>
          <a:xfrm>
            <a:off x="457200" y="2971800"/>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1</a:t>
            </a:r>
          </a:p>
        </p:txBody>
      </p:sp>
      <p:cxnSp>
        <p:nvCxnSpPr>
          <p:cNvPr id="20" name="Straight Connector 19"/>
          <p:cNvCxnSpPr/>
          <p:nvPr/>
        </p:nvCxnSpPr>
        <p:spPr>
          <a:xfrm>
            <a:off x="665020" y="2221468"/>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21" name="TextBox 20"/>
          <p:cNvSpPr txBox="1"/>
          <p:nvPr/>
        </p:nvSpPr>
        <p:spPr>
          <a:xfrm>
            <a:off x="152400" y="2450068"/>
            <a:ext cx="612540" cy="369332"/>
          </a:xfrm>
          <a:prstGeom prst="rect">
            <a:avLst/>
          </a:prstGeom>
          <a:noFill/>
        </p:spPr>
        <p:txBody>
          <a:bodyPr wrap="none" rtlCol="0">
            <a:spAutoFit/>
          </a:bodyPr>
          <a:lstStyle/>
          <a:p>
            <a:r>
              <a:rPr lang="en-US" b="1" dirty="0"/>
              <a:t>W’</a:t>
            </a:r>
            <a:r>
              <a:rPr lang="en-US" b="1" baseline="-25000" dirty="0"/>
              <a:t>11</a:t>
            </a:r>
          </a:p>
        </p:txBody>
      </p:sp>
      <p:sp>
        <p:nvSpPr>
          <p:cNvPr id="22" name="Oval 21"/>
          <p:cNvSpPr/>
          <p:nvPr/>
        </p:nvSpPr>
        <p:spPr>
          <a:xfrm>
            <a:off x="1600200" y="1840468"/>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2</a:t>
            </a:r>
          </a:p>
        </p:txBody>
      </p:sp>
      <p:sp>
        <p:nvSpPr>
          <p:cNvPr id="23" name="Oval 22"/>
          <p:cNvSpPr/>
          <p:nvPr/>
        </p:nvSpPr>
        <p:spPr>
          <a:xfrm>
            <a:off x="1600200" y="2983468"/>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2</a:t>
            </a:r>
          </a:p>
        </p:txBody>
      </p:sp>
      <p:cxnSp>
        <p:nvCxnSpPr>
          <p:cNvPr id="27" name="Straight Connector 26"/>
          <p:cNvCxnSpPr/>
          <p:nvPr/>
        </p:nvCxnSpPr>
        <p:spPr>
          <a:xfrm>
            <a:off x="1808020" y="2221468"/>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29" name="Oval 28"/>
          <p:cNvSpPr/>
          <p:nvPr/>
        </p:nvSpPr>
        <p:spPr>
          <a:xfrm>
            <a:off x="2743200" y="3059668"/>
            <a:ext cx="381000" cy="3810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3</a:t>
            </a:r>
          </a:p>
        </p:txBody>
      </p:sp>
      <p:cxnSp>
        <p:nvCxnSpPr>
          <p:cNvPr id="31" name="Straight Connector 30"/>
          <p:cNvCxnSpPr/>
          <p:nvPr/>
        </p:nvCxnSpPr>
        <p:spPr>
          <a:xfrm>
            <a:off x="1905000" y="2221468"/>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32" name="Straight Connector 31"/>
          <p:cNvCxnSpPr/>
          <p:nvPr/>
        </p:nvCxnSpPr>
        <p:spPr>
          <a:xfrm>
            <a:off x="762000" y="2221468"/>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34" name="Straight Connector 33"/>
          <p:cNvCxnSpPr/>
          <p:nvPr/>
        </p:nvCxnSpPr>
        <p:spPr>
          <a:xfrm flipH="1">
            <a:off x="741596" y="2165672"/>
            <a:ext cx="934804" cy="817796"/>
          </a:xfrm>
          <a:prstGeom prst="line">
            <a:avLst/>
          </a:prstGeom>
        </p:spPr>
        <p:style>
          <a:lnRef idx="2">
            <a:schemeClr val="accent3"/>
          </a:lnRef>
          <a:fillRef idx="0">
            <a:schemeClr val="accent3"/>
          </a:fillRef>
          <a:effectRef idx="1">
            <a:schemeClr val="accent3"/>
          </a:effectRef>
          <a:fontRef idx="minor">
            <a:schemeClr val="tx1"/>
          </a:fontRef>
        </p:style>
      </p:cxnSp>
      <p:sp>
        <p:nvSpPr>
          <p:cNvPr id="37" name="TextBox 36"/>
          <p:cNvSpPr txBox="1"/>
          <p:nvPr/>
        </p:nvSpPr>
        <p:spPr>
          <a:xfrm>
            <a:off x="609600" y="2678668"/>
            <a:ext cx="612540" cy="369332"/>
          </a:xfrm>
          <a:prstGeom prst="rect">
            <a:avLst/>
          </a:prstGeom>
          <a:noFill/>
        </p:spPr>
        <p:txBody>
          <a:bodyPr wrap="none" rtlCol="0">
            <a:spAutoFit/>
          </a:bodyPr>
          <a:lstStyle/>
          <a:p>
            <a:r>
              <a:rPr lang="en-US" b="1" dirty="0"/>
              <a:t>W’</a:t>
            </a:r>
            <a:r>
              <a:rPr lang="en-US" b="1" baseline="-25000" dirty="0"/>
              <a:t>21</a:t>
            </a:r>
          </a:p>
        </p:txBody>
      </p:sp>
      <p:sp>
        <p:nvSpPr>
          <p:cNvPr id="38" name="TextBox 37"/>
          <p:cNvSpPr txBox="1"/>
          <p:nvPr/>
        </p:nvSpPr>
        <p:spPr>
          <a:xfrm>
            <a:off x="1143000" y="2842736"/>
            <a:ext cx="612540" cy="369332"/>
          </a:xfrm>
          <a:prstGeom prst="rect">
            <a:avLst/>
          </a:prstGeom>
          <a:noFill/>
        </p:spPr>
        <p:txBody>
          <a:bodyPr wrap="none" rtlCol="0">
            <a:spAutoFit/>
          </a:bodyPr>
          <a:lstStyle/>
          <a:p>
            <a:r>
              <a:rPr lang="en-US" b="1" dirty="0"/>
              <a:t>W’</a:t>
            </a:r>
            <a:r>
              <a:rPr lang="en-US" b="1" baseline="-25000" dirty="0"/>
              <a:t>12</a:t>
            </a:r>
          </a:p>
        </p:txBody>
      </p:sp>
      <p:sp>
        <p:nvSpPr>
          <p:cNvPr id="39" name="TextBox 38"/>
          <p:cNvSpPr txBox="1"/>
          <p:nvPr/>
        </p:nvSpPr>
        <p:spPr>
          <a:xfrm>
            <a:off x="1581846" y="2602468"/>
            <a:ext cx="612540" cy="369332"/>
          </a:xfrm>
          <a:prstGeom prst="rect">
            <a:avLst/>
          </a:prstGeom>
          <a:noFill/>
        </p:spPr>
        <p:txBody>
          <a:bodyPr wrap="none" rtlCol="0">
            <a:spAutoFit/>
          </a:bodyPr>
          <a:lstStyle/>
          <a:p>
            <a:r>
              <a:rPr lang="en-US" b="1" dirty="0"/>
              <a:t>W’</a:t>
            </a:r>
            <a:r>
              <a:rPr lang="en-US" b="1" baseline="-25000" dirty="0"/>
              <a:t>22</a:t>
            </a:r>
          </a:p>
        </p:txBody>
      </p:sp>
      <p:cxnSp>
        <p:nvCxnSpPr>
          <p:cNvPr id="41" name="Straight Connector 40"/>
          <p:cNvCxnSpPr/>
          <p:nvPr/>
        </p:nvCxnSpPr>
        <p:spPr>
          <a:xfrm>
            <a:off x="802808" y="2145268"/>
            <a:ext cx="2016592" cy="873592"/>
          </a:xfrm>
          <a:prstGeom prst="line">
            <a:avLst/>
          </a:prstGeom>
        </p:spPr>
        <p:style>
          <a:lnRef idx="2">
            <a:schemeClr val="accent3"/>
          </a:lnRef>
          <a:fillRef idx="0">
            <a:schemeClr val="accent3"/>
          </a:fillRef>
          <a:effectRef idx="1">
            <a:schemeClr val="accent3"/>
          </a:effectRef>
          <a:fontRef idx="minor">
            <a:schemeClr val="tx1"/>
          </a:fontRef>
        </p:style>
      </p:cxnSp>
      <p:sp>
        <p:nvSpPr>
          <p:cNvPr id="42" name="TextBox 41"/>
          <p:cNvSpPr txBox="1"/>
          <p:nvPr/>
        </p:nvSpPr>
        <p:spPr>
          <a:xfrm>
            <a:off x="2362200" y="2983468"/>
            <a:ext cx="441146" cy="369332"/>
          </a:xfrm>
          <a:prstGeom prst="rect">
            <a:avLst/>
          </a:prstGeom>
          <a:noFill/>
        </p:spPr>
        <p:txBody>
          <a:bodyPr wrap="none" rtlCol="0">
            <a:spAutoFit/>
          </a:bodyPr>
          <a:lstStyle/>
          <a:p>
            <a:r>
              <a:rPr lang="en-US" b="1" dirty="0"/>
              <a:t>b'</a:t>
            </a:r>
            <a:r>
              <a:rPr lang="en-US" b="1" baseline="-25000" dirty="0"/>
              <a:t>1</a:t>
            </a:r>
          </a:p>
        </p:txBody>
      </p:sp>
      <p:sp>
        <p:nvSpPr>
          <p:cNvPr id="43" name="TextBox 42"/>
          <p:cNvSpPr txBox="1"/>
          <p:nvPr/>
        </p:nvSpPr>
        <p:spPr>
          <a:xfrm>
            <a:off x="2590800" y="2526268"/>
            <a:ext cx="441146" cy="369332"/>
          </a:xfrm>
          <a:prstGeom prst="rect">
            <a:avLst/>
          </a:prstGeom>
          <a:noFill/>
        </p:spPr>
        <p:txBody>
          <a:bodyPr wrap="none" rtlCol="0">
            <a:spAutoFit/>
          </a:bodyPr>
          <a:lstStyle/>
          <a:p>
            <a:r>
              <a:rPr lang="en-US" b="1" dirty="0"/>
              <a:t>b'</a:t>
            </a:r>
            <a:r>
              <a:rPr lang="en-US" b="1" baseline="-25000" dirty="0"/>
              <a:t>2</a:t>
            </a:r>
          </a:p>
        </p:txBody>
      </p:sp>
      <p:sp>
        <p:nvSpPr>
          <p:cNvPr id="46" name="Oval 45"/>
          <p:cNvSpPr/>
          <p:nvPr/>
        </p:nvSpPr>
        <p:spPr>
          <a:xfrm>
            <a:off x="457200" y="4114800"/>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1</a:t>
            </a:r>
          </a:p>
        </p:txBody>
      </p:sp>
      <p:cxnSp>
        <p:nvCxnSpPr>
          <p:cNvPr id="47" name="Straight Connector 46"/>
          <p:cNvCxnSpPr/>
          <p:nvPr/>
        </p:nvCxnSpPr>
        <p:spPr>
          <a:xfrm>
            <a:off x="665020" y="3364468"/>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48" name="TextBox 47"/>
          <p:cNvSpPr txBox="1"/>
          <p:nvPr/>
        </p:nvSpPr>
        <p:spPr>
          <a:xfrm>
            <a:off x="152400" y="3593068"/>
            <a:ext cx="551754" cy="369332"/>
          </a:xfrm>
          <a:prstGeom prst="rect">
            <a:avLst/>
          </a:prstGeom>
          <a:noFill/>
        </p:spPr>
        <p:txBody>
          <a:bodyPr wrap="none" rtlCol="0">
            <a:spAutoFit/>
          </a:bodyPr>
          <a:lstStyle/>
          <a:p>
            <a:r>
              <a:rPr lang="en-US" b="1" dirty="0"/>
              <a:t>W</a:t>
            </a:r>
            <a:r>
              <a:rPr lang="en-US" b="1" baseline="-25000" dirty="0"/>
              <a:t>11</a:t>
            </a:r>
          </a:p>
        </p:txBody>
      </p:sp>
      <p:sp>
        <p:nvSpPr>
          <p:cNvPr id="49" name="Oval 48"/>
          <p:cNvSpPr/>
          <p:nvPr/>
        </p:nvSpPr>
        <p:spPr>
          <a:xfrm>
            <a:off x="1600200" y="4126468"/>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2</a:t>
            </a:r>
          </a:p>
        </p:txBody>
      </p:sp>
      <p:cxnSp>
        <p:nvCxnSpPr>
          <p:cNvPr id="50" name="Straight Connector 49"/>
          <p:cNvCxnSpPr/>
          <p:nvPr/>
        </p:nvCxnSpPr>
        <p:spPr>
          <a:xfrm>
            <a:off x="1808020" y="3364468"/>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51" name="Oval 50"/>
          <p:cNvSpPr/>
          <p:nvPr/>
        </p:nvSpPr>
        <p:spPr>
          <a:xfrm>
            <a:off x="2743200" y="4202668"/>
            <a:ext cx="381000" cy="3810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3</a:t>
            </a:r>
          </a:p>
        </p:txBody>
      </p:sp>
      <p:cxnSp>
        <p:nvCxnSpPr>
          <p:cNvPr id="52" name="Straight Connector 51"/>
          <p:cNvCxnSpPr/>
          <p:nvPr/>
        </p:nvCxnSpPr>
        <p:spPr>
          <a:xfrm>
            <a:off x="1905000" y="3364468"/>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53" name="Straight Connector 52"/>
          <p:cNvCxnSpPr/>
          <p:nvPr/>
        </p:nvCxnSpPr>
        <p:spPr>
          <a:xfrm>
            <a:off x="762000" y="3364468"/>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54" name="Straight Connector 53"/>
          <p:cNvCxnSpPr/>
          <p:nvPr/>
        </p:nvCxnSpPr>
        <p:spPr>
          <a:xfrm flipH="1">
            <a:off x="741596" y="3308672"/>
            <a:ext cx="934804" cy="817796"/>
          </a:xfrm>
          <a:prstGeom prst="line">
            <a:avLst/>
          </a:prstGeom>
        </p:spPr>
        <p:style>
          <a:lnRef idx="2">
            <a:schemeClr val="accent3"/>
          </a:lnRef>
          <a:fillRef idx="0">
            <a:schemeClr val="accent3"/>
          </a:fillRef>
          <a:effectRef idx="1">
            <a:schemeClr val="accent3"/>
          </a:effectRef>
          <a:fontRef idx="minor">
            <a:schemeClr val="tx1"/>
          </a:fontRef>
        </p:style>
      </p:cxnSp>
      <p:sp>
        <p:nvSpPr>
          <p:cNvPr id="55" name="TextBox 54"/>
          <p:cNvSpPr txBox="1"/>
          <p:nvPr/>
        </p:nvSpPr>
        <p:spPr>
          <a:xfrm>
            <a:off x="609600" y="3821668"/>
            <a:ext cx="551754" cy="369332"/>
          </a:xfrm>
          <a:prstGeom prst="rect">
            <a:avLst/>
          </a:prstGeom>
          <a:noFill/>
        </p:spPr>
        <p:txBody>
          <a:bodyPr wrap="none" rtlCol="0">
            <a:spAutoFit/>
          </a:bodyPr>
          <a:lstStyle/>
          <a:p>
            <a:r>
              <a:rPr lang="en-US" b="1" dirty="0"/>
              <a:t>W</a:t>
            </a:r>
            <a:r>
              <a:rPr lang="en-US" b="1" baseline="-25000" dirty="0"/>
              <a:t>21</a:t>
            </a:r>
          </a:p>
        </p:txBody>
      </p:sp>
      <p:sp>
        <p:nvSpPr>
          <p:cNvPr id="56" name="TextBox 55"/>
          <p:cNvSpPr txBox="1"/>
          <p:nvPr/>
        </p:nvSpPr>
        <p:spPr>
          <a:xfrm>
            <a:off x="1143000" y="3985736"/>
            <a:ext cx="551754" cy="369332"/>
          </a:xfrm>
          <a:prstGeom prst="rect">
            <a:avLst/>
          </a:prstGeom>
          <a:noFill/>
        </p:spPr>
        <p:txBody>
          <a:bodyPr wrap="none" rtlCol="0">
            <a:spAutoFit/>
          </a:bodyPr>
          <a:lstStyle/>
          <a:p>
            <a:r>
              <a:rPr lang="en-US" b="1" dirty="0"/>
              <a:t>W</a:t>
            </a:r>
            <a:r>
              <a:rPr lang="en-US" b="1" baseline="-25000" dirty="0"/>
              <a:t>12</a:t>
            </a:r>
          </a:p>
        </p:txBody>
      </p:sp>
      <p:sp>
        <p:nvSpPr>
          <p:cNvPr id="57" name="TextBox 56"/>
          <p:cNvSpPr txBox="1"/>
          <p:nvPr/>
        </p:nvSpPr>
        <p:spPr>
          <a:xfrm>
            <a:off x="1581846" y="3745468"/>
            <a:ext cx="551754" cy="369332"/>
          </a:xfrm>
          <a:prstGeom prst="rect">
            <a:avLst/>
          </a:prstGeom>
          <a:noFill/>
        </p:spPr>
        <p:txBody>
          <a:bodyPr wrap="none" rtlCol="0">
            <a:spAutoFit/>
          </a:bodyPr>
          <a:lstStyle/>
          <a:p>
            <a:r>
              <a:rPr lang="en-US" b="1" dirty="0"/>
              <a:t>W</a:t>
            </a:r>
            <a:r>
              <a:rPr lang="en-US" b="1" baseline="-25000" dirty="0"/>
              <a:t>22</a:t>
            </a:r>
          </a:p>
        </p:txBody>
      </p:sp>
      <p:cxnSp>
        <p:nvCxnSpPr>
          <p:cNvPr id="58" name="Straight Connector 57"/>
          <p:cNvCxnSpPr/>
          <p:nvPr/>
        </p:nvCxnSpPr>
        <p:spPr>
          <a:xfrm>
            <a:off x="802808" y="3288268"/>
            <a:ext cx="2016592" cy="873592"/>
          </a:xfrm>
          <a:prstGeom prst="line">
            <a:avLst/>
          </a:prstGeom>
        </p:spPr>
        <p:style>
          <a:lnRef idx="2">
            <a:schemeClr val="accent3"/>
          </a:lnRef>
          <a:fillRef idx="0">
            <a:schemeClr val="accent3"/>
          </a:fillRef>
          <a:effectRef idx="1">
            <a:schemeClr val="accent3"/>
          </a:effectRef>
          <a:fontRef idx="minor">
            <a:schemeClr val="tx1"/>
          </a:fontRef>
        </p:style>
      </p:cxnSp>
      <p:sp>
        <p:nvSpPr>
          <p:cNvPr id="59" name="TextBox 58"/>
          <p:cNvSpPr txBox="1"/>
          <p:nvPr/>
        </p:nvSpPr>
        <p:spPr>
          <a:xfrm>
            <a:off x="2362200" y="4126468"/>
            <a:ext cx="386644" cy="369332"/>
          </a:xfrm>
          <a:prstGeom prst="rect">
            <a:avLst/>
          </a:prstGeom>
          <a:noFill/>
        </p:spPr>
        <p:txBody>
          <a:bodyPr wrap="none" rtlCol="0">
            <a:spAutoFit/>
          </a:bodyPr>
          <a:lstStyle/>
          <a:p>
            <a:r>
              <a:rPr lang="en-US" b="1" dirty="0"/>
              <a:t>b</a:t>
            </a:r>
            <a:r>
              <a:rPr lang="en-US" b="1" baseline="-25000" dirty="0"/>
              <a:t>1</a:t>
            </a:r>
          </a:p>
        </p:txBody>
      </p:sp>
      <p:sp>
        <p:nvSpPr>
          <p:cNvPr id="60" name="TextBox 59"/>
          <p:cNvSpPr txBox="1"/>
          <p:nvPr/>
        </p:nvSpPr>
        <p:spPr>
          <a:xfrm>
            <a:off x="2590800" y="3669268"/>
            <a:ext cx="386644" cy="369332"/>
          </a:xfrm>
          <a:prstGeom prst="rect">
            <a:avLst/>
          </a:prstGeom>
          <a:noFill/>
        </p:spPr>
        <p:txBody>
          <a:bodyPr wrap="none" rtlCol="0">
            <a:spAutoFit/>
          </a:bodyPr>
          <a:lstStyle/>
          <a:p>
            <a:r>
              <a:rPr lang="en-US" b="1" dirty="0"/>
              <a:t>b</a:t>
            </a:r>
            <a:r>
              <a:rPr lang="en-US" b="1" baseline="-25000" dirty="0"/>
              <a:t>2</a:t>
            </a:r>
          </a:p>
        </p:txBody>
      </p:sp>
      <p:sp>
        <p:nvSpPr>
          <p:cNvPr id="44" name="TextBox 43">
            <a:extLst>
              <a:ext uri="{FF2B5EF4-FFF2-40B4-BE49-F238E27FC236}">
                <a16:creationId xmlns:a16="http://schemas.microsoft.com/office/drawing/2014/main" xmlns="" id="{0E2EAA83-F5FB-42E7-B368-902890CEC41F}"/>
              </a:ext>
            </a:extLst>
          </p:cNvPr>
          <p:cNvSpPr txBox="1"/>
          <p:nvPr/>
        </p:nvSpPr>
        <p:spPr>
          <a:xfrm>
            <a:off x="40006" y="3031093"/>
            <a:ext cx="308098" cy="369332"/>
          </a:xfrm>
          <a:prstGeom prst="rect">
            <a:avLst/>
          </a:prstGeom>
          <a:noFill/>
        </p:spPr>
        <p:txBody>
          <a:bodyPr wrap="none" rtlCol="0">
            <a:spAutoFit/>
          </a:bodyPr>
          <a:lstStyle/>
          <a:p>
            <a:r>
              <a:rPr lang="en-US" b="1" dirty="0"/>
              <a:t>h</a:t>
            </a:r>
          </a:p>
        </p:txBody>
      </p:sp>
      <p:sp>
        <p:nvSpPr>
          <p:cNvPr id="45" name="TextBox 44">
            <a:extLst>
              <a:ext uri="{FF2B5EF4-FFF2-40B4-BE49-F238E27FC236}">
                <a16:creationId xmlns:a16="http://schemas.microsoft.com/office/drawing/2014/main" xmlns="" id="{7CAF2C7F-D2C6-4C90-96DC-BA5602098DBC}"/>
              </a:ext>
            </a:extLst>
          </p:cNvPr>
          <p:cNvSpPr txBox="1"/>
          <p:nvPr/>
        </p:nvSpPr>
        <p:spPr>
          <a:xfrm>
            <a:off x="155950" y="1799749"/>
            <a:ext cx="280846" cy="369332"/>
          </a:xfrm>
          <a:prstGeom prst="rect">
            <a:avLst/>
          </a:prstGeom>
          <a:noFill/>
        </p:spPr>
        <p:txBody>
          <a:bodyPr wrap="none" rtlCol="0">
            <a:spAutoFit/>
          </a:bodyPr>
          <a:lstStyle/>
          <a:p>
            <a:r>
              <a:rPr lang="en-US" b="1" dirty="0"/>
              <a:t>c</a:t>
            </a:r>
          </a:p>
        </p:txBody>
      </p:sp>
      <p:sp>
        <p:nvSpPr>
          <p:cNvPr id="63" name="TextBox 62">
            <a:extLst>
              <a:ext uri="{FF2B5EF4-FFF2-40B4-BE49-F238E27FC236}">
                <a16:creationId xmlns:a16="http://schemas.microsoft.com/office/drawing/2014/main" xmlns="" id="{F17B17A7-D67E-4484-BB47-03E0E066EB19}"/>
              </a:ext>
            </a:extLst>
          </p:cNvPr>
          <p:cNvSpPr txBox="1"/>
          <p:nvPr/>
        </p:nvSpPr>
        <p:spPr>
          <a:xfrm>
            <a:off x="116206" y="4197429"/>
            <a:ext cx="258404" cy="369332"/>
          </a:xfrm>
          <a:prstGeom prst="rect">
            <a:avLst/>
          </a:prstGeom>
          <a:noFill/>
        </p:spPr>
        <p:txBody>
          <a:bodyPr wrap="none" rtlCol="0">
            <a:spAutoFit/>
          </a:bodyPr>
          <a:lstStyle/>
          <a:p>
            <a:r>
              <a:rPr lang="en-US" b="1" dirty="0"/>
              <a:t>f</a:t>
            </a:r>
          </a:p>
        </p:txBody>
      </p:sp>
      <p:sp>
        <p:nvSpPr>
          <p:cNvPr id="2" name="Arrow: Down 1">
            <a:extLst>
              <a:ext uri="{FF2B5EF4-FFF2-40B4-BE49-F238E27FC236}">
                <a16:creationId xmlns:a16="http://schemas.microsoft.com/office/drawing/2014/main" xmlns="" id="{693AE6AB-6B74-4DF4-8C65-B3237D7EE9AF}"/>
              </a:ext>
            </a:extLst>
          </p:cNvPr>
          <p:cNvSpPr/>
          <p:nvPr/>
        </p:nvSpPr>
        <p:spPr>
          <a:xfrm>
            <a:off x="6553200" y="3006491"/>
            <a:ext cx="457200" cy="60436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xmlns="" val="21548968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9200"/>
            <a:ext cx="8305800" cy="5105400"/>
          </a:xfrm>
          <a:ln w="63500">
            <a:solidFill>
              <a:srgbClr val="FFFF00"/>
            </a:solidFill>
          </a:ln>
        </p:spPr>
        <p:txBody>
          <a:bodyPr>
            <a:normAutofit/>
          </a:bodyPr>
          <a:lstStyle/>
          <a:p>
            <a:r>
              <a:rPr lang="en-US" dirty="0"/>
              <a:t>There are three broad categories of machine learning algorithms:</a:t>
            </a:r>
          </a:p>
          <a:p>
            <a:pPr lvl="1"/>
            <a:r>
              <a:rPr lang="en-US" dirty="0"/>
              <a:t>Supervised</a:t>
            </a:r>
          </a:p>
          <a:p>
            <a:pPr lvl="1"/>
            <a:r>
              <a:rPr lang="en-US" dirty="0"/>
              <a:t>Unsupervised</a:t>
            </a:r>
          </a:p>
          <a:p>
            <a:pPr lvl="1"/>
            <a:r>
              <a:rPr lang="en-US" dirty="0"/>
              <a:t>Reinforcement-Learning</a:t>
            </a:r>
          </a:p>
          <a:p>
            <a:endParaRPr lang="en-US" dirty="0"/>
          </a:p>
        </p:txBody>
      </p:sp>
      <p:sp>
        <p:nvSpPr>
          <p:cNvPr id="5" name="Title 1"/>
          <p:cNvSpPr txBox="1">
            <a:spLocks/>
          </p:cNvSpPr>
          <p:nvPr/>
        </p:nvSpPr>
        <p:spPr>
          <a:xfrm>
            <a:off x="0" y="0"/>
            <a:ext cx="9144000" cy="917575"/>
          </a:xfrm>
          <a:prstGeom prst="rect">
            <a:avLst/>
          </a:prstGeom>
          <a:solidFill>
            <a:srgbClr val="FFFF00"/>
          </a:solidFill>
          <a:ln>
            <a:solidFill>
              <a:srgbClr val="002060"/>
            </a:solidFill>
          </a:ln>
        </p:spPr>
        <p:txBody>
          <a:bodyPr vert="horz" lIns="91440" tIns="45720" rIns="91440" bIns="45720" rtlCol="0" anchor="ctr">
            <a:normAutofit/>
          </a:bodyPr>
          <a:lstStyle/>
          <a:p>
            <a:pPr algn="ctr">
              <a:spcBef>
                <a:spcPct val="0"/>
              </a:spcBef>
              <a:defRPr/>
            </a:pPr>
            <a:r>
              <a:rPr lang="en-US" sz="4400" dirty="0"/>
              <a:t>Machine Learning</a:t>
            </a:r>
          </a:p>
        </p:txBody>
      </p:sp>
    </p:spTree>
    <p:extLst>
      <p:ext uri="{BB962C8B-B14F-4D97-AF65-F5344CB8AC3E}">
        <p14:creationId xmlns:p14="http://schemas.microsoft.com/office/powerpoint/2010/main" xmlns="" val="760842757"/>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Oval 61"/>
          <p:cNvSpPr/>
          <p:nvPr/>
        </p:nvSpPr>
        <p:spPr>
          <a:xfrm>
            <a:off x="1496290" y="2879558"/>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61" name="Oval 60"/>
          <p:cNvSpPr/>
          <p:nvPr/>
        </p:nvSpPr>
        <p:spPr>
          <a:xfrm>
            <a:off x="353290" y="2858778"/>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3412946" y="1219200"/>
            <a:ext cx="5377764" cy="5410200"/>
          </a:xfrm>
        </p:spPr>
        <p:txBody>
          <a:bodyPr>
            <a:normAutofit fontScale="92500" lnSpcReduction="20000"/>
          </a:bodyPr>
          <a:lstStyle/>
          <a:p>
            <a:pPr>
              <a:buNone/>
            </a:pPr>
            <a:r>
              <a:rPr lang="en-US" b="1" dirty="0"/>
              <a:t>Chain rule:</a:t>
            </a:r>
          </a:p>
          <a:p>
            <a:pPr>
              <a:buNone/>
            </a:pPr>
            <a:r>
              <a:rPr lang="en-US" b="1" dirty="0"/>
              <a:t>d(loss)/d(b’)</a:t>
            </a:r>
          </a:p>
          <a:p>
            <a:pPr>
              <a:buNone/>
            </a:pPr>
            <a:r>
              <a:rPr lang="en-US" b="1" dirty="0"/>
              <a:t>=</a:t>
            </a:r>
          </a:p>
          <a:p>
            <a:pPr>
              <a:buNone/>
            </a:pPr>
            <a:r>
              <a:rPr lang="en-US" b="1" dirty="0">
                <a:solidFill>
                  <a:schemeClr val="accent6"/>
                </a:solidFill>
              </a:rPr>
              <a:t>{d(loss)/d(c)}</a:t>
            </a:r>
            <a:r>
              <a:rPr lang="en-US" b="1" dirty="0">
                <a:solidFill>
                  <a:srgbClr val="FF0000"/>
                </a:solidFill>
              </a:rPr>
              <a:t> </a:t>
            </a:r>
            <a:r>
              <a:rPr lang="en-US" b="1" dirty="0"/>
              <a:t>* d(</a:t>
            </a:r>
            <a:r>
              <a:rPr lang="en-US" b="1" dirty="0">
                <a:solidFill>
                  <a:srgbClr val="00B050"/>
                </a:solidFill>
              </a:rPr>
              <a:t>c</a:t>
            </a:r>
            <a:r>
              <a:rPr lang="en-US" b="1" dirty="0"/>
              <a:t>)/d(</a:t>
            </a:r>
            <a:r>
              <a:rPr lang="en-US" b="1" dirty="0">
                <a:solidFill>
                  <a:srgbClr val="FF0000"/>
                </a:solidFill>
              </a:rPr>
              <a:t>b’</a:t>
            </a:r>
            <a:r>
              <a:rPr lang="en-US" b="1" dirty="0"/>
              <a:t>)</a:t>
            </a:r>
          </a:p>
          <a:p>
            <a:pPr>
              <a:buNone/>
            </a:pPr>
            <a:endParaRPr lang="en-US" b="1" i="1" dirty="0"/>
          </a:p>
          <a:p>
            <a:pPr>
              <a:buNone/>
            </a:pPr>
            <a:r>
              <a:rPr lang="en-US" b="1" i="1" dirty="0"/>
              <a:t>	But </a:t>
            </a:r>
            <a:r>
              <a:rPr lang="en-US" b="1" i="1" dirty="0">
                <a:solidFill>
                  <a:srgbClr val="00B050"/>
                </a:solidFill>
              </a:rPr>
              <a:t>c = </a:t>
            </a:r>
            <a:r>
              <a:rPr lang="en-US" b="1" i="1" dirty="0" err="1">
                <a:solidFill>
                  <a:srgbClr val="00B050"/>
                </a:solidFill>
              </a:rPr>
              <a:t>hW</a:t>
            </a:r>
            <a:r>
              <a:rPr lang="en-US" b="1" i="1" dirty="0">
                <a:solidFill>
                  <a:srgbClr val="00B050"/>
                </a:solidFill>
              </a:rPr>
              <a:t>’+b’</a:t>
            </a:r>
            <a:endParaRPr lang="en-US" b="1" i="1" dirty="0"/>
          </a:p>
          <a:p>
            <a:pPr>
              <a:buNone/>
            </a:pPr>
            <a:r>
              <a:rPr lang="en-US" b="1" i="1" dirty="0"/>
              <a:t>		So d(</a:t>
            </a:r>
            <a:r>
              <a:rPr lang="en-US" b="1" i="1" dirty="0">
                <a:solidFill>
                  <a:srgbClr val="00B050"/>
                </a:solidFill>
              </a:rPr>
              <a:t>c</a:t>
            </a:r>
            <a:r>
              <a:rPr lang="en-US" b="1" i="1" dirty="0"/>
              <a:t>)/</a:t>
            </a:r>
            <a:r>
              <a:rPr lang="en-US" b="1" i="1" dirty="0" err="1"/>
              <a:t>d</a:t>
            </a:r>
            <a:r>
              <a:rPr lang="en-US" b="1" i="1" dirty="0" err="1">
                <a:solidFill>
                  <a:srgbClr val="FF0000"/>
                </a:solidFill>
              </a:rPr>
              <a:t>b</a:t>
            </a:r>
            <a:r>
              <a:rPr lang="en-US" b="1" i="1" dirty="0">
                <a:solidFill>
                  <a:srgbClr val="FF0000"/>
                </a:solidFill>
              </a:rPr>
              <a:t>’</a:t>
            </a:r>
          </a:p>
          <a:p>
            <a:pPr>
              <a:buNone/>
            </a:pPr>
            <a:r>
              <a:rPr lang="en-US" b="1" i="1" dirty="0">
                <a:solidFill>
                  <a:srgbClr val="FF0000"/>
                </a:solidFill>
              </a:rPr>
              <a:t>			</a:t>
            </a:r>
            <a:r>
              <a:rPr lang="en-US" b="1" i="1" dirty="0"/>
              <a:t>= d(</a:t>
            </a:r>
            <a:r>
              <a:rPr lang="en-US" b="1" i="1" dirty="0" err="1">
                <a:solidFill>
                  <a:srgbClr val="00B050"/>
                </a:solidFill>
              </a:rPr>
              <a:t>hW</a:t>
            </a:r>
            <a:r>
              <a:rPr lang="en-US" b="1" i="1" dirty="0">
                <a:solidFill>
                  <a:srgbClr val="00B050"/>
                </a:solidFill>
              </a:rPr>
              <a:t>’+b’</a:t>
            </a:r>
            <a:r>
              <a:rPr lang="en-US" b="1" i="1" dirty="0"/>
              <a:t>)/</a:t>
            </a:r>
            <a:r>
              <a:rPr lang="en-US" b="1" i="1" dirty="0" err="1"/>
              <a:t>d</a:t>
            </a:r>
            <a:r>
              <a:rPr lang="en-US" b="1" i="1" dirty="0" err="1">
                <a:solidFill>
                  <a:srgbClr val="FF0000"/>
                </a:solidFill>
              </a:rPr>
              <a:t>b</a:t>
            </a:r>
            <a:r>
              <a:rPr lang="en-US" b="1" i="1" dirty="0">
                <a:solidFill>
                  <a:srgbClr val="FF0000"/>
                </a:solidFill>
              </a:rPr>
              <a:t>’ 				</a:t>
            </a:r>
            <a:r>
              <a:rPr lang="en-US" b="1" dirty="0"/>
              <a:t>= </a:t>
            </a:r>
            <a:r>
              <a:rPr lang="en-US" b="1" dirty="0">
                <a:solidFill>
                  <a:srgbClr val="00B0F0"/>
                </a:solidFill>
              </a:rPr>
              <a:t>1</a:t>
            </a:r>
          </a:p>
          <a:p>
            <a:pPr>
              <a:buNone/>
            </a:pPr>
            <a:endParaRPr lang="en-US" b="1" dirty="0"/>
          </a:p>
          <a:p>
            <a:pPr>
              <a:buNone/>
            </a:pPr>
            <a:r>
              <a:rPr lang="en-US" b="1" dirty="0"/>
              <a:t>=  </a:t>
            </a:r>
            <a:r>
              <a:rPr lang="en-US" b="1" dirty="0">
                <a:solidFill>
                  <a:schemeClr val="accent6"/>
                </a:solidFill>
              </a:rPr>
              <a:t>(</a:t>
            </a:r>
            <a:r>
              <a:rPr lang="en-US" b="1" dirty="0" err="1">
                <a:solidFill>
                  <a:schemeClr val="accent6"/>
                </a:solidFill>
              </a:rPr>
              <a:t>softmax</a:t>
            </a:r>
            <a:r>
              <a:rPr lang="en-US" b="1" dirty="0">
                <a:solidFill>
                  <a:schemeClr val="accent6"/>
                </a:solidFill>
              </a:rPr>
              <a:t>(c) – t)</a:t>
            </a:r>
            <a:r>
              <a:rPr lang="en-US" b="1" dirty="0"/>
              <a:t> </a:t>
            </a:r>
          </a:p>
        </p:txBody>
      </p:sp>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lvl="0" algn="ctr">
              <a:spcBef>
                <a:spcPct val="0"/>
              </a:spcBef>
              <a:defRPr/>
            </a:pPr>
            <a:r>
              <a:rPr lang="en-US" sz="4400" dirty="0">
                <a:solidFill>
                  <a:schemeClr val="bg1"/>
                </a:solidFill>
              </a:rPr>
              <a:t>d(loss)/d(b’)</a:t>
            </a:r>
          </a:p>
        </p:txBody>
      </p:sp>
      <p:sp>
        <p:nvSpPr>
          <p:cNvPr id="17" name="Oval 16"/>
          <p:cNvSpPr/>
          <p:nvPr/>
        </p:nvSpPr>
        <p:spPr>
          <a:xfrm>
            <a:off x="457200" y="1828800"/>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1</a:t>
            </a:r>
            <a:endParaRPr lang="en-US" baseline="-25000" dirty="0"/>
          </a:p>
        </p:txBody>
      </p:sp>
      <p:sp>
        <p:nvSpPr>
          <p:cNvPr id="18" name="Oval 17"/>
          <p:cNvSpPr/>
          <p:nvPr/>
        </p:nvSpPr>
        <p:spPr>
          <a:xfrm>
            <a:off x="457200" y="2971800"/>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1</a:t>
            </a:r>
          </a:p>
        </p:txBody>
      </p:sp>
      <p:cxnSp>
        <p:nvCxnSpPr>
          <p:cNvPr id="20" name="Straight Connector 19"/>
          <p:cNvCxnSpPr/>
          <p:nvPr/>
        </p:nvCxnSpPr>
        <p:spPr>
          <a:xfrm>
            <a:off x="665020" y="2221468"/>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21" name="TextBox 20"/>
          <p:cNvSpPr txBox="1"/>
          <p:nvPr/>
        </p:nvSpPr>
        <p:spPr>
          <a:xfrm>
            <a:off x="152400" y="2450068"/>
            <a:ext cx="612540" cy="369332"/>
          </a:xfrm>
          <a:prstGeom prst="rect">
            <a:avLst/>
          </a:prstGeom>
          <a:noFill/>
        </p:spPr>
        <p:txBody>
          <a:bodyPr wrap="none" rtlCol="0">
            <a:spAutoFit/>
          </a:bodyPr>
          <a:lstStyle/>
          <a:p>
            <a:r>
              <a:rPr lang="en-US" b="1" dirty="0"/>
              <a:t>W’</a:t>
            </a:r>
            <a:r>
              <a:rPr lang="en-US" b="1" baseline="-25000" dirty="0"/>
              <a:t>11</a:t>
            </a:r>
          </a:p>
        </p:txBody>
      </p:sp>
      <p:sp>
        <p:nvSpPr>
          <p:cNvPr id="22" name="Oval 21"/>
          <p:cNvSpPr/>
          <p:nvPr/>
        </p:nvSpPr>
        <p:spPr>
          <a:xfrm>
            <a:off x="1600200" y="1840468"/>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2</a:t>
            </a:r>
          </a:p>
        </p:txBody>
      </p:sp>
      <p:sp>
        <p:nvSpPr>
          <p:cNvPr id="23" name="Oval 22"/>
          <p:cNvSpPr/>
          <p:nvPr/>
        </p:nvSpPr>
        <p:spPr>
          <a:xfrm>
            <a:off x="1600200" y="2983468"/>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2</a:t>
            </a:r>
          </a:p>
        </p:txBody>
      </p:sp>
      <p:cxnSp>
        <p:nvCxnSpPr>
          <p:cNvPr id="27" name="Straight Connector 26"/>
          <p:cNvCxnSpPr/>
          <p:nvPr/>
        </p:nvCxnSpPr>
        <p:spPr>
          <a:xfrm>
            <a:off x="1808020" y="2221468"/>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29" name="Oval 28"/>
          <p:cNvSpPr/>
          <p:nvPr/>
        </p:nvSpPr>
        <p:spPr>
          <a:xfrm>
            <a:off x="2743200" y="3059668"/>
            <a:ext cx="381000" cy="3810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3</a:t>
            </a:r>
          </a:p>
        </p:txBody>
      </p:sp>
      <p:cxnSp>
        <p:nvCxnSpPr>
          <p:cNvPr id="31" name="Straight Connector 30"/>
          <p:cNvCxnSpPr/>
          <p:nvPr/>
        </p:nvCxnSpPr>
        <p:spPr>
          <a:xfrm>
            <a:off x="1905000" y="2221468"/>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32" name="Straight Connector 31"/>
          <p:cNvCxnSpPr/>
          <p:nvPr/>
        </p:nvCxnSpPr>
        <p:spPr>
          <a:xfrm>
            <a:off x="762000" y="2221468"/>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34" name="Straight Connector 33"/>
          <p:cNvCxnSpPr/>
          <p:nvPr/>
        </p:nvCxnSpPr>
        <p:spPr>
          <a:xfrm flipH="1">
            <a:off x="741596" y="2165672"/>
            <a:ext cx="934804" cy="817796"/>
          </a:xfrm>
          <a:prstGeom prst="line">
            <a:avLst/>
          </a:prstGeom>
        </p:spPr>
        <p:style>
          <a:lnRef idx="2">
            <a:schemeClr val="accent3"/>
          </a:lnRef>
          <a:fillRef idx="0">
            <a:schemeClr val="accent3"/>
          </a:fillRef>
          <a:effectRef idx="1">
            <a:schemeClr val="accent3"/>
          </a:effectRef>
          <a:fontRef idx="minor">
            <a:schemeClr val="tx1"/>
          </a:fontRef>
        </p:style>
      </p:cxnSp>
      <p:sp>
        <p:nvSpPr>
          <p:cNvPr id="37" name="TextBox 36"/>
          <p:cNvSpPr txBox="1"/>
          <p:nvPr/>
        </p:nvSpPr>
        <p:spPr>
          <a:xfrm>
            <a:off x="609600" y="2678668"/>
            <a:ext cx="612540" cy="369332"/>
          </a:xfrm>
          <a:prstGeom prst="rect">
            <a:avLst/>
          </a:prstGeom>
          <a:noFill/>
        </p:spPr>
        <p:txBody>
          <a:bodyPr wrap="none" rtlCol="0">
            <a:spAutoFit/>
          </a:bodyPr>
          <a:lstStyle/>
          <a:p>
            <a:r>
              <a:rPr lang="en-US" b="1" dirty="0"/>
              <a:t>W’</a:t>
            </a:r>
            <a:r>
              <a:rPr lang="en-US" b="1" baseline="-25000" dirty="0"/>
              <a:t>21</a:t>
            </a:r>
          </a:p>
        </p:txBody>
      </p:sp>
      <p:sp>
        <p:nvSpPr>
          <p:cNvPr id="38" name="TextBox 37"/>
          <p:cNvSpPr txBox="1"/>
          <p:nvPr/>
        </p:nvSpPr>
        <p:spPr>
          <a:xfrm>
            <a:off x="1143000" y="2842736"/>
            <a:ext cx="612540" cy="369332"/>
          </a:xfrm>
          <a:prstGeom prst="rect">
            <a:avLst/>
          </a:prstGeom>
          <a:noFill/>
        </p:spPr>
        <p:txBody>
          <a:bodyPr wrap="none" rtlCol="0">
            <a:spAutoFit/>
          </a:bodyPr>
          <a:lstStyle/>
          <a:p>
            <a:r>
              <a:rPr lang="en-US" b="1" dirty="0"/>
              <a:t>W’</a:t>
            </a:r>
            <a:r>
              <a:rPr lang="en-US" b="1" baseline="-25000" dirty="0"/>
              <a:t>12</a:t>
            </a:r>
          </a:p>
        </p:txBody>
      </p:sp>
      <p:sp>
        <p:nvSpPr>
          <p:cNvPr id="39" name="TextBox 38"/>
          <p:cNvSpPr txBox="1"/>
          <p:nvPr/>
        </p:nvSpPr>
        <p:spPr>
          <a:xfrm>
            <a:off x="1581846" y="2602468"/>
            <a:ext cx="612540" cy="369332"/>
          </a:xfrm>
          <a:prstGeom prst="rect">
            <a:avLst/>
          </a:prstGeom>
          <a:noFill/>
        </p:spPr>
        <p:txBody>
          <a:bodyPr wrap="none" rtlCol="0">
            <a:spAutoFit/>
          </a:bodyPr>
          <a:lstStyle/>
          <a:p>
            <a:r>
              <a:rPr lang="en-US" b="1" dirty="0"/>
              <a:t>W’</a:t>
            </a:r>
            <a:r>
              <a:rPr lang="en-US" b="1" baseline="-25000" dirty="0"/>
              <a:t>22</a:t>
            </a:r>
          </a:p>
        </p:txBody>
      </p:sp>
      <p:cxnSp>
        <p:nvCxnSpPr>
          <p:cNvPr id="41" name="Straight Connector 40"/>
          <p:cNvCxnSpPr/>
          <p:nvPr/>
        </p:nvCxnSpPr>
        <p:spPr>
          <a:xfrm>
            <a:off x="802808" y="2145268"/>
            <a:ext cx="2016592" cy="873592"/>
          </a:xfrm>
          <a:prstGeom prst="line">
            <a:avLst/>
          </a:prstGeom>
        </p:spPr>
        <p:style>
          <a:lnRef idx="2">
            <a:schemeClr val="accent3"/>
          </a:lnRef>
          <a:fillRef idx="0">
            <a:schemeClr val="accent3"/>
          </a:fillRef>
          <a:effectRef idx="1">
            <a:schemeClr val="accent3"/>
          </a:effectRef>
          <a:fontRef idx="minor">
            <a:schemeClr val="tx1"/>
          </a:fontRef>
        </p:style>
      </p:cxnSp>
      <p:sp>
        <p:nvSpPr>
          <p:cNvPr id="42" name="TextBox 41"/>
          <p:cNvSpPr txBox="1"/>
          <p:nvPr/>
        </p:nvSpPr>
        <p:spPr>
          <a:xfrm>
            <a:off x="2362200" y="2983468"/>
            <a:ext cx="441146" cy="369332"/>
          </a:xfrm>
          <a:prstGeom prst="rect">
            <a:avLst/>
          </a:prstGeom>
          <a:noFill/>
        </p:spPr>
        <p:txBody>
          <a:bodyPr wrap="none" rtlCol="0">
            <a:spAutoFit/>
          </a:bodyPr>
          <a:lstStyle/>
          <a:p>
            <a:r>
              <a:rPr lang="en-US" b="1" dirty="0"/>
              <a:t>b'</a:t>
            </a:r>
            <a:r>
              <a:rPr lang="en-US" b="1" baseline="-25000" dirty="0"/>
              <a:t>1</a:t>
            </a:r>
          </a:p>
        </p:txBody>
      </p:sp>
      <p:sp>
        <p:nvSpPr>
          <p:cNvPr id="43" name="TextBox 42"/>
          <p:cNvSpPr txBox="1"/>
          <p:nvPr/>
        </p:nvSpPr>
        <p:spPr>
          <a:xfrm>
            <a:off x="2590800" y="2526268"/>
            <a:ext cx="441146" cy="369332"/>
          </a:xfrm>
          <a:prstGeom prst="rect">
            <a:avLst/>
          </a:prstGeom>
          <a:noFill/>
        </p:spPr>
        <p:txBody>
          <a:bodyPr wrap="none" rtlCol="0">
            <a:spAutoFit/>
          </a:bodyPr>
          <a:lstStyle/>
          <a:p>
            <a:r>
              <a:rPr lang="en-US" b="1" dirty="0"/>
              <a:t>b'</a:t>
            </a:r>
            <a:r>
              <a:rPr lang="en-US" b="1" baseline="-25000" dirty="0"/>
              <a:t>2</a:t>
            </a:r>
          </a:p>
        </p:txBody>
      </p:sp>
      <p:sp>
        <p:nvSpPr>
          <p:cNvPr id="46" name="Oval 45"/>
          <p:cNvSpPr/>
          <p:nvPr/>
        </p:nvSpPr>
        <p:spPr>
          <a:xfrm>
            <a:off x="457200" y="4114800"/>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1</a:t>
            </a:r>
          </a:p>
        </p:txBody>
      </p:sp>
      <p:cxnSp>
        <p:nvCxnSpPr>
          <p:cNvPr id="47" name="Straight Connector 46"/>
          <p:cNvCxnSpPr/>
          <p:nvPr/>
        </p:nvCxnSpPr>
        <p:spPr>
          <a:xfrm>
            <a:off x="665020" y="3364468"/>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48" name="TextBox 47"/>
          <p:cNvSpPr txBox="1"/>
          <p:nvPr/>
        </p:nvSpPr>
        <p:spPr>
          <a:xfrm>
            <a:off x="152400" y="3593068"/>
            <a:ext cx="551754" cy="369332"/>
          </a:xfrm>
          <a:prstGeom prst="rect">
            <a:avLst/>
          </a:prstGeom>
          <a:noFill/>
        </p:spPr>
        <p:txBody>
          <a:bodyPr wrap="none" rtlCol="0">
            <a:spAutoFit/>
          </a:bodyPr>
          <a:lstStyle/>
          <a:p>
            <a:r>
              <a:rPr lang="en-US" b="1" dirty="0"/>
              <a:t>W</a:t>
            </a:r>
            <a:r>
              <a:rPr lang="en-US" b="1" baseline="-25000" dirty="0"/>
              <a:t>11</a:t>
            </a:r>
          </a:p>
        </p:txBody>
      </p:sp>
      <p:sp>
        <p:nvSpPr>
          <p:cNvPr id="49" name="Oval 48"/>
          <p:cNvSpPr/>
          <p:nvPr/>
        </p:nvSpPr>
        <p:spPr>
          <a:xfrm>
            <a:off x="1600200" y="4126468"/>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2</a:t>
            </a:r>
          </a:p>
        </p:txBody>
      </p:sp>
      <p:cxnSp>
        <p:nvCxnSpPr>
          <p:cNvPr id="50" name="Straight Connector 49"/>
          <p:cNvCxnSpPr/>
          <p:nvPr/>
        </p:nvCxnSpPr>
        <p:spPr>
          <a:xfrm>
            <a:off x="1808020" y="3364468"/>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51" name="Oval 50"/>
          <p:cNvSpPr/>
          <p:nvPr/>
        </p:nvSpPr>
        <p:spPr>
          <a:xfrm>
            <a:off x="2743200" y="4202668"/>
            <a:ext cx="381000" cy="3810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3</a:t>
            </a:r>
          </a:p>
        </p:txBody>
      </p:sp>
      <p:cxnSp>
        <p:nvCxnSpPr>
          <p:cNvPr id="52" name="Straight Connector 51"/>
          <p:cNvCxnSpPr/>
          <p:nvPr/>
        </p:nvCxnSpPr>
        <p:spPr>
          <a:xfrm>
            <a:off x="1905000" y="3364468"/>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53" name="Straight Connector 52"/>
          <p:cNvCxnSpPr/>
          <p:nvPr/>
        </p:nvCxnSpPr>
        <p:spPr>
          <a:xfrm>
            <a:off x="762000" y="3364468"/>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54" name="Straight Connector 53"/>
          <p:cNvCxnSpPr/>
          <p:nvPr/>
        </p:nvCxnSpPr>
        <p:spPr>
          <a:xfrm flipH="1">
            <a:off x="741596" y="3308672"/>
            <a:ext cx="934804" cy="817796"/>
          </a:xfrm>
          <a:prstGeom prst="line">
            <a:avLst/>
          </a:prstGeom>
        </p:spPr>
        <p:style>
          <a:lnRef idx="2">
            <a:schemeClr val="accent3"/>
          </a:lnRef>
          <a:fillRef idx="0">
            <a:schemeClr val="accent3"/>
          </a:fillRef>
          <a:effectRef idx="1">
            <a:schemeClr val="accent3"/>
          </a:effectRef>
          <a:fontRef idx="minor">
            <a:schemeClr val="tx1"/>
          </a:fontRef>
        </p:style>
      </p:cxnSp>
      <p:sp>
        <p:nvSpPr>
          <p:cNvPr id="55" name="TextBox 54"/>
          <p:cNvSpPr txBox="1"/>
          <p:nvPr/>
        </p:nvSpPr>
        <p:spPr>
          <a:xfrm>
            <a:off x="609600" y="3821668"/>
            <a:ext cx="551754" cy="369332"/>
          </a:xfrm>
          <a:prstGeom prst="rect">
            <a:avLst/>
          </a:prstGeom>
          <a:noFill/>
        </p:spPr>
        <p:txBody>
          <a:bodyPr wrap="none" rtlCol="0">
            <a:spAutoFit/>
          </a:bodyPr>
          <a:lstStyle/>
          <a:p>
            <a:r>
              <a:rPr lang="en-US" b="1" dirty="0"/>
              <a:t>W</a:t>
            </a:r>
            <a:r>
              <a:rPr lang="en-US" b="1" baseline="-25000" dirty="0"/>
              <a:t>21</a:t>
            </a:r>
          </a:p>
        </p:txBody>
      </p:sp>
      <p:sp>
        <p:nvSpPr>
          <p:cNvPr id="56" name="TextBox 55"/>
          <p:cNvSpPr txBox="1"/>
          <p:nvPr/>
        </p:nvSpPr>
        <p:spPr>
          <a:xfrm>
            <a:off x="1143000" y="3985736"/>
            <a:ext cx="551754" cy="369332"/>
          </a:xfrm>
          <a:prstGeom prst="rect">
            <a:avLst/>
          </a:prstGeom>
          <a:noFill/>
        </p:spPr>
        <p:txBody>
          <a:bodyPr wrap="none" rtlCol="0">
            <a:spAutoFit/>
          </a:bodyPr>
          <a:lstStyle/>
          <a:p>
            <a:r>
              <a:rPr lang="en-US" b="1" dirty="0"/>
              <a:t>W</a:t>
            </a:r>
            <a:r>
              <a:rPr lang="en-US" b="1" baseline="-25000" dirty="0"/>
              <a:t>12</a:t>
            </a:r>
          </a:p>
        </p:txBody>
      </p:sp>
      <p:sp>
        <p:nvSpPr>
          <p:cNvPr id="57" name="TextBox 56"/>
          <p:cNvSpPr txBox="1"/>
          <p:nvPr/>
        </p:nvSpPr>
        <p:spPr>
          <a:xfrm>
            <a:off x="1581846" y="3745468"/>
            <a:ext cx="551754" cy="369332"/>
          </a:xfrm>
          <a:prstGeom prst="rect">
            <a:avLst/>
          </a:prstGeom>
          <a:noFill/>
        </p:spPr>
        <p:txBody>
          <a:bodyPr wrap="none" rtlCol="0">
            <a:spAutoFit/>
          </a:bodyPr>
          <a:lstStyle/>
          <a:p>
            <a:r>
              <a:rPr lang="en-US" b="1" dirty="0"/>
              <a:t>W</a:t>
            </a:r>
            <a:r>
              <a:rPr lang="en-US" b="1" baseline="-25000" dirty="0"/>
              <a:t>22</a:t>
            </a:r>
          </a:p>
        </p:txBody>
      </p:sp>
      <p:cxnSp>
        <p:nvCxnSpPr>
          <p:cNvPr id="58" name="Straight Connector 57"/>
          <p:cNvCxnSpPr/>
          <p:nvPr/>
        </p:nvCxnSpPr>
        <p:spPr>
          <a:xfrm>
            <a:off x="802808" y="3288268"/>
            <a:ext cx="2016592" cy="873592"/>
          </a:xfrm>
          <a:prstGeom prst="line">
            <a:avLst/>
          </a:prstGeom>
        </p:spPr>
        <p:style>
          <a:lnRef idx="2">
            <a:schemeClr val="accent3"/>
          </a:lnRef>
          <a:fillRef idx="0">
            <a:schemeClr val="accent3"/>
          </a:fillRef>
          <a:effectRef idx="1">
            <a:schemeClr val="accent3"/>
          </a:effectRef>
          <a:fontRef idx="minor">
            <a:schemeClr val="tx1"/>
          </a:fontRef>
        </p:style>
      </p:cxnSp>
      <p:sp>
        <p:nvSpPr>
          <p:cNvPr id="59" name="TextBox 58"/>
          <p:cNvSpPr txBox="1"/>
          <p:nvPr/>
        </p:nvSpPr>
        <p:spPr>
          <a:xfrm>
            <a:off x="2362200" y="4126468"/>
            <a:ext cx="386644" cy="369332"/>
          </a:xfrm>
          <a:prstGeom prst="rect">
            <a:avLst/>
          </a:prstGeom>
          <a:noFill/>
        </p:spPr>
        <p:txBody>
          <a:bodyPr wrap="none" rtlCol="0">
            <a:spAutoFit/>
          </a:bodyPr>
          <a:lstStyle/>
          <a:p>
            <a:r>
              <a:rPr lang="en-US" b="1" dirty="0"/>
              <a:t>b</a:t>
            </a:r>
            <a:r>
              <a:rPr lang="en-US" b="1" baseline="-25000" dirty="0"/>
              <a:t>1</a:t>
            </a:r>
          </a:p>
        </p:txBody>
      </p:sp>
      <p:sp>
        <p:nvSpPr>
          <p:cNvPr id="60" name="TextBox 59"/>
          <p:cNvSpPr txBox="1"/>
          <p:nvPr/>
        </p:nvSpPr>
        <p:spPr>
          <a:xfrm>
            <a:off x="2590800" y="3669268"/>
            <a:ext cx="386644" cy="369332"/>
          </a:xfrm>
          <a:prstGeom prst="rect">
            <a:avLst/>
          </a:prstGeom>
          <a:noFill/>
        </p:spPr>
        <p:txBody>
          <a:bodyPr wrap="none" rtlCol="0">
            <a:spAutoFit/>
          </a:bodyPr>
          <a:lstStyle/>
          <a:p>
            <a:r>
              <a:rPr lang="en-US" b="1" dirty="0"/>
              <a:t>b</a:t>
            </a:r>
            <a:r>
              <a:rPr lang="en-US" b="1" baseline="-25000" dirty="0"/>
              <a:t>2</a:t>
            </a:r>
          </a:p>
        </p:txBody>
      </p:sp>
      <p:sp>
        <p:nvSpPr>
          <p:cNvPr id="44" name="TextBox 43">
            <a:extLst>
              <a:ext uri="{FF2B5EF4-FFF2-40B4-BE49-F238E27FC236}">
                <a16:creationId xmlns:a16="http://schemas.microsoft.com/office/drawing/2014/main" xmlns="" id="{0E2EAA83-F5FB-42E7-B368-902890CEC41F}"/>
              </a:ext>
            </a:extLst>
          </p:cNvPr>
          <p:cNvSpPr txBox="1"/>
          <p:nvPr/>
        </p:nvSpPr>
        <p:spPr>
          <a:xfrm>
            <a:off x="40006" y="3031093"/>
            <a:ext cx="308098" cy="369332"/>
          </a:xfrm>
          <a:prstGeom prst="rect">
            <a:avLst/>
          </a:prstGeom>
          <a:noFill/>
        </p:spPr>
        <p:txBody>
          <a:bodyPr wrap="none" rtlCol="0">
            <a:spAutoFit/>
          </a:bodyPr>
          <a:lstStyle/>
          <a:p>
            <a:r>
              <a:rPr lang="en-US" b="1" dirty="0"/>
              <a:t>h</a:t>
            </a:r>
          </a:p>
        </p:txBody>
      </p:sp>
      <p:sp>
        <p:nvSpPr>
          <p:cNvPr id="45" name="TextBox 44">
            <a:extLst>
              <a:ext uri="{FF2B5EF4-FFF2-40B4-BE49-F238E27FC236}">
                <a16:creationId xmlns:a16="http://schemas.microsoft.com/office/drawing/2014/main" xmlns="" id="{7CAF2C7F-D2C6-4C90-96DC-BA5602098DBC}"/>
              </a:ext>
            </a:extLst>
          </p:cNvPr>
          <p:cNvSpPr txBox="1"/>
          <p:nvPr/>
        </p:nvSpPr>
        <p:spPr>
          <a:xfrm>
            <a:off x="155950" y="1799749"/>
            <a:ext cx="280846" cy="369332"/>
          </a:xfrm>
          <a:prstGeom prst="rect">
            <a:avLst/>
          </a:prstGeom>
          <a:noFill/>
        </p:spPr>
        <p:txBody>
          <a:bodyPr wrap="none" rtlCol="0">
            <a:spAutoFit/>
          </a:bodyPr>
          <a:lstStyle/>
          <a:p>
            <a:r>
              <a:rPr lang="en-US" b="1" dirty="0"/>
              <a:t>c</a:t>
            </a:r>
          </a:p>
        </p:txBody>
      </p:sp>
      <p:sp>
        <p:nvSpPr>
          <p:cNvPr id="63" name="TextBox 62">
            <a:extLst>
              <a:ext uri="{FF2B5EF4-FFF2-40B4-BE49-F238E27FC236}">
                <a16:creationId xmlns:a16="http://schemas.microsoft.com/office/drawing/2014/main" xmlns="" id="{F17B17A7-D67E-4484-BB47-03E0E066EB19}"/>
              </a:ext>
            </a:extLst>
          </p:cNvPr>
          <p:cNvSpPr txBox="1"/>
          <p:nvPr/>
        </p:nvSpPr>
        <p:spPr>
          <a:xfrm>
            <a:off x="116206" y="4197429"/>
            <a:ext cx="258404" cy="369332"/>
          </a:xfrm>
          <a:prstGeom prst="rect">
            <a:avLst/>
          </a:prstGeom>
          <a:noFill/>
        </p:spPr>
        <p:txBody>
          <a:bodyPr wrap="none" rtlCol="0">
            <a:spAutoFit/>
          </a:bodyPr>
          <a:lstStyle/>
          <a:p>
            <a:r>
              <a:rPr lang="en-US" b="1" dirty="0"/>
              <a:t>f</a:t>
            </a:r>
          </a:p>
        </p:txBody>
      </p:sp>
      <p:sp>
        <p:nvSpPr>
          <p:cNvPr id="64" name="Arrow: Down 63">
            <a:extLst>
              <a:ext uri="{FF2B5EF4-FFF2-40B4-BE49-F238E27FC236}">
                <a16:creationId xmlns:a16="http://schemas.microsoft.com/office/drawing/2014/main" xmlns="" id="{4916B2BB-EAD7-4110-A7B7-78F08766357B}"/>
              </a:ext>
            </a:extLst>
          </p:cNvPr>
          <p:cNvSpPr/>
          <p:nvPr/>
        </p:nvSpPr>
        <p:spPr>
          <a:xfrm>
            <a:off x="6553200" y="3209925"/>
            <a:ext cx="457200" cy="60436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xmlns="" val="3931475364"/>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56335"/>
            <a:ext cx="8305800" cy="5320665"/>
          </a:xfrm>
        </p:spPr>
        <p:txBody>
          <a:bodyPr>
            <a:normAutofit/>
          </a:bodyPr>
          <a:lstStyle/>
          <a:p>
            <a:pPr marL="0" indent="0">
              <a:spcBef>
                <a:spcPts val="0"/>
              </a:spcBef>
              <a:buNone/>
              <a:defRPr/>
            </a:pPr>
            <a:r>
              <a:rPr lang="en-US" dirty="0"/>
              <a:t>We’ve just thrown a bunch of equations at the students.</a:t>
            </a:r>
          </a:p>
          <a:p>
            <a:pPr marL="0" indent="0">
              <a:spcBef>
                <a:spcPts val="0"/>
              </a:spcBef>
              <a:buNone/>
              <a:defRPr/>
            </a:pPr>
            <a:endParaRPr lang="en-US" dirty="0"/>
          </a:p>
          <a:p>
            <a:pPr marL="0" indent="0">
              <a:spcBef>
                <a:spcPts val="0"/>
              </a:spcBef>
              <a:buNone/>
              <a:defRPr/>
            </a:pPr>
            <a:r>
              <a:rPr lang="en-US" dirty="0"/>
              <a:t>They’re not going to have digested this yet.</a:t>
            </a:r>
          </a:p>
          <a:p>
            <a:pPr marL="0" indent="0">
              <a:spcBef>
                <a:spcPts val="0"/>
              </a:spcBef>
              <a:buNone/>
              <a:defRPr/>
            </a:pPr>
            <a:endParaRPr lang="en-US" dirty="0"/>
          </a:p>
          <a:p>
            <a:pPr marL="0" indent="0">
              <a:spcBef>
                <a:spcPts val="0"/>
              </a:spcBef>
              <a:buNone/>
              <a:defRPr/>
            </a:pPr>
            <a:r>
              <a:rPr lang="en-US" dirty="0"/>
              <a:t>So, let’s take a specific input and output and work through the backpropagation algorithm.</a:t>
            </a:r>
          </a:p>
          <a:p>
            <a:pPr marL="0" indent="0">
              <a:spcBef>
                <a:spcPts val="0"/>
              </a:spcBef>
              <a:buNone/>
              <a:defRPr/>
            </a:pPr>
            <a:endParaRPr lang="en-US" dirty="0"/>
          </a:p>
          <a:p>
            <a:pPr marL="0" indent="0">
              <a:spcBef>
                <a:spcPts val="0"/>
              </a:spcBef>
              <a:buNone/>
              <a:defRPr/>
            </a:pPr>
            <a:r>
              <a:rPr lang="en-US" dirty="0"/>
              <a:t>This way, they’ll see what those equations mean, and just how </a:t>
            </a:r>
            <a:r>
              <a:rPr lang="en-US" b="1" dirty="0"/>
              <a:t>easy</a:t>
            </a:r>
            <a:r>
              <a:rPr lang="en-US" dirty="0"/>
              <a:t> it all is!</a:t>
            </a:r>
          </a:p>
        </p:txBody>
      </p:sp>
      <p:sp>
        <p:nvSpPr>
          <p:cNvPr id="5" name="Title 1"/>
          <p:cNvSpPr txBox="1">
            <a:spLocks/>
          </p:cNvSpPr>
          <p:nvPr/>
        </p:nvSpPr>
        <p:spPr>
          <a:xfrm>
            <a:off x="0" y="0"/>
            <a:ext cx="9144000" cy="917575"/>
          </a:xfrm>
          <a:prstGeom prst="rect">
            <a:avLst/>
          </a:prstGeom>
          <a:solidFill>
            <a:srgbClr val="FF000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a:ln>
                  <a:noFill/>
                </a:ln>
                <a:solidFill>
                  <a:schemeClr val="bg1"/>
                </a:solidFill>
                <a:effectLst/>
                <a:uLnTx/>
                <a:uFillTx/>
                <a:latin typeface="+mj-lt"/>
                <a:ea typeface="+mj-ea"/>
                <a:cs typeface="+mj-cs"/>
              </a:rPr>
              <a:t>Backpropagation</a:t>
            </a:r>
          </a:p>
        </p:txBody>
      </p:sp>
    </p:spTree>
    <p:extLst>
      <p:ext uri="{BB962C8B-B14F-4D97-AF65-F5344CB8AC3E}">
        <p14:creationId xmlns:p14="http://schemas.microsoft.com/office/powerpoint/2010/main" xmlns="" val="506522065"/>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9200"/>
            <a:ext cx="8305800" cy="5105400"/>
          </a:xfrm>
          <a:ln w="63500">
            <a:solidFill>
              <a:srgbClr val="FFFF00"/>
            </a:solidFill>
          </a:ln>
        </p:spPr>
        <p:txBody>
          <a:bodyPr>
            <a:normAutofit/>
          </a:bodyPr>
          <a:lstStyle/>
          <a:p>
            <a:pPr>
              <a:buNone/>
            </a:pPr>
            <a:r>
              <a:rPr lang="en-US" b="1" dirty="0"/>
              <a:t>d(loss)/d(W’)</a:t>
            </a:r>
          </a:p>
          <a:p>
            <a:pPr>
              <a:buNone/>
            </a:pPr>
            <a:r>
              <a:rPr lang="en-US" b="1" dirty="0"/>
              <a:t>d(loss)/d(b’)</a:t>
            </a:r>
          </a:p>
          <a:p>
            <a:pPr>
              <a:buNone/>
            </a:pPr>
            <a:r>
              <a:rPr lang="en-US" b="1" dirty="0"/>
              <a:t>d(loss)/d(W)</a:t>
            </a:r>
          </a:p>
          <a:p>
            <a:pPr>
              <a:buNone/>
            </a:pPr>
            <a:r>
              <a:rPr lang="en-US" b="1" dirty="0"/>
              <a:t>d(loss)/d(b)</a:t>
            </a:r>
          </a:p>
          <a:p>
            <a:endParaRPr lang="en-US" dirty="0"/>
          </a:p>
          <a:p>
            <a:r>
              <a:rPr lang="en-US" dirty="0"/>
              <a:t>Yay!  We got two of them!</a:t>
            </a:r>
          </a:p>
          <a:p>
            <a:r>
              <a:rPr lang="en-US" dirty="0"/>
              <a:t>Let’s do an exercise to compute d(loss)/d(W’) and d(loss)/d(b’) manually just so we really get it.</a:t>
            </a:r>
            <a:endParaRPr lang="en-IN" dirty="0"/>
          </a:p>
        </p:txBody>
      </p:sp>
      <p:sp>
        <p:nvSpPr>
          <p:cNvPr id="5" name="Title 1"/>
          <p:cNvSpPr txBox="1">
            <a:spLocks/>
          </p:cNvSpPr>
          <p:nvPr/>
        </p:nvSpPr>
        <p:spPr>
          <a:xfrm>
            <a:off x="0" y="0"/>
            <a:ext cx="9144000" cy="917575"/>
          </a:xfrm>
          <a:prstGeom prst="rect">
            <a:avLst/>
          </a:prstGeom>
          <a:solidFill>
            <a:srgbClr val="FFFF00"/>
          </a:solidFill>
          <a:ln>
            <a:solidFill>
              <a:srgbClr val="002060"/>
            </a:solidFill>
          </a:ln>
        </p:spPr>
        <p:txBody>
          <a:bodyPr vert="horz" lIns="91440" tIns="45720" rIns="91440" bIns="45720" rtlCol="0" anchor="ctr">
            <a:normAutofit/>
          </a:bodyPr>
          <a:lstStyle/>
          <a:p>
            <a:pPr algn="ctr">
              <a:spcBef>
                <a:spcPct val="0"/>
              </a:spcBef>
              <a:defRPr/>
            </a:pPr>
            <a:r>
              <a:rPr lang="en-US" sz="4400" dirty="0"/>
              <a:t>Backpropagation</a:t>
            </a:r>
          </a:p>
        </p:txBody>
      </p:sp>
      <p:sp>
        <p:nvSpPr>
          <p:cNvPr id="2" name="Star: 5 Points 1">
            <a:extLst>
              <a:ext uri="{FF2B5EF4-FFF2-40B4-BE49-F238E27FC236}">
                <a16:creationId xmlns:a16="http://schemas.microsoft.com/office/drawing/2014/main" xmlns="" id="{F1D2A278-75F4-413C-96B3-C6C9EBE1C8D1}"/>
              </a:ext>
            </a:extLst>
          </p:cNvPr>
          <p:cNvSpPr/>
          <p:nvPr/>
        </p:nvSpPr>
        <p:spPr>
          <a:xfrm>
            <a:off x="3505200" y="1371600"/>
            <a:ext cx="457200" cy="38100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Star: 5 Points 5">
            <a:extLst>
              <a:ext uri="{FF2B5EF4-FFF2-40B4-BE49-F238E27FC236}">
                <a16:creationId xmlns:a16="http://schemas.microsoft.com/office/drawing/2014/main" xmlns="" id="{38DDB184-059E-4F89-A0A4-8C461969D034}"/>
              </a:ext>
            </a:extLst>
          </p:cNvPr>
          <p:cNvSpPr/>
          <p:nvPr/>
        </p:nvSpPr>
        <p:spPr>
          <a:xfrm>
            <a:off x="3505200" y="1905000"/>
            <a:ext cx="457200" cy="38100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xmlns="" val="2632368671"/>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Oval 61"/>
          <p:cNvSpPr/>
          <p:nvPr/>
        </p:nvSpPr>
        <p:spPr>
          <a:xfrm>
            <a:off x="1496290" y="2879558"/>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61" name="Oval 60"/>
          <p:cNvSpPr/>
          <p:nvPr/>
        </p:nvSpPr>
        <p:spPr>
          <a:xfrm>
            <a:off x="353290" y="2858778"/>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3412946" y="1219200"/>
            <a:ext cx="5686558" cy="5410200"/>
          </a:xfrm>
        </p:spPr>
        <p:txBody>
          <a:bodyPr>
            <a:normAutofit/>
          </a:bodyPr>
          <a:lstStyle/>
          <a:p>
            <a:pPr>
              <a:buNone/>
            </a:pPr>
            <a:r>
              <a:rPr lang="en-US" b="1" dirty="0"/>
              <a:t>Let’s say our training data is:</a:t>
            </a:r>
          </a:p>
          <a:p>
            <a:pPr>
              <a:buNone/>
            </a:pPr>
            <a:r>
              <a:rPr lang="en-US" b="1" dirty="0">
                <a:solidFill>
                  <a:schemeClr val="accent6"/>
                </a:solidFill>
              </a:rPr>
              <a:t>h1 = -10, h2 = 20  correct class=1</a:t>
            </a:r>
          </a:p>
          <a:p>
            <a:pPr>
              <a:buNone/>
            </a:pPr>
            <a:r>
              <a:rPr lang="en-US" b="1" dirty="0"/>
              <a:t>Let’s start with randomly picked weight and bias matrices.</a:t>
            </a:r>
          </a:p>
          <a:p>
            <a:pPr>
              <a:buNone/>
            </a:pPr>
            <a:endParaRPr lang="en-US" b="1" dirty="0"/>
          </a:p>
        </p:txBody>
      </p:sp>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fontScale="92500"/>
          </a:bodyPr>
          <a:lstStyle/>
          <a:p>
            <a:pPr algn="ctr">
              <a:spcBef>
                <a:spcPct val="0"/>
              </a:spcBef>
              <a:defRPr/>
            </a:pPr>
            <a:r>
              <a:rPr lang="en-US" sz="4400" dirty="0">
                <a:solidFill>
                  <a:schemeClr val="bg1"/>
                </a:solidFill>
              </a:rPr>
              <a:t>Exercise on d(loss)/d(W’) and d(loss)/d(b’)</a:t>
            </a:r>
          </a:p>
        </p:txBody>
      </p:sp>
      <p:sp>
        <p:nvSpPr>
          <p:cNvPr id="17" name="Oval 16"/>
          <p:cNvSpPr/>
          <p:nvPr/>
        </p:nvSpPr>
        <p:spPr>
          <a:xfrm>
            <a:off x="457200" y="1828800"/>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1</a:t>
            </a:r>
            <a:endParaRPr lang="en-US" baseline="-25000" dirty="0"/>
          </a:p>
        </p:txBody>
      </p:sp>
      <p:sp>
        <p:nvSpPr>
          <p:cNvPr id="18" name="Oval 17"/>
          <p:cNvSpPr/>
          <p:nvPr/>
        </p:nvSpPr>
        <p:spPr>
          <a:xfrm>
            <a:off x="457200" y="2971800"/>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1</a:t>
            </a:r>
          </a:p>
        </p:txBody>
      </p:sp>
      <p:cxnSp>
        <p:nvCxnSpPr>
          <p:cNvPr id="20" name="Straight Connector 19"/>
          <p:cNvCxnSpPr/>
          <p:nvPr/>
        </p:nvCxnSpPr>
        <p:spPr>
          <a:xfrm>
            <a:off x="665020" y="2221468"/>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21" name="TextBox 20"/>
          <p:cNvSpPr txBox="1"/>
          <p:nvPr/>
        </p:nvSpPr>
        <p:spPr>
          <a:xfrm>
            <a:off x="152400" y="2450068"/>
            <a:ext cx="612540" cy="369332"/>
          </a:xfrm>
          <a:prstGeom prst="rect">
            <a:avLst/>
          </a:prstGeom>
          <a:noFill/>
        </p:spPr>
        <p:txBody>
          <a:bodyPr wrap="none" rtlCol="0">
            <a:spAutoFit/>
          </a:bodyPr>
          <a:lstStyle/>
          <a:p>
            <a:r>
              <a:rPr lang="en-US" b="1" dirty="0"/>
              <a:t>W’</a:t>
            </a:r>
            <a:r>
              <a:rPr lang="en-US" b="1" baseline="-25000" dirty="0"/>
              <a:t>11</a:t>
            </a:r>
          </a:p>
        </p:txBody>
      </p:sp>
      <p:sp>
        <p:nvSpPr>
          <p:cNvPr id="22" name="Oval 21"/>
          <p:cNvSpPr/>
          <p:nvPr/>
        </p:nvSpPr>
        <p:spPr>
          <a:xfrm>
            <a:off x="1600200" y="1840468"/>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2</a:t>
            </a:r>
          </a:p>
        </p:txBody>
      </p:sp>
      <p:sp>
        <p:nvSpPr>
          <p:cNvPr id="23" name="Oval 22"/>
          <p:cNvSpPr/>
          <p:nvPr/>
        </p:nvSpPr>
        <p:spPr>
          <a:xfrm>
            <a:off x="1600200" y="2983468"/>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2</a:t>
            </a:r>
          </a:p>
        </p:txBody>
      </p:sp>
      <p:cxnSp>
        <p:nvCxnSpPr>
          <p:cNvPr id="27" name="Straight Connector 26"/>
          <p:cNvCxnSpPr/>
          <p:nvPr/>
        </p:nvCxnSpPr>
        <p:spPr>
          <a:xfrm>
            <a:off x="1808020" y="2221468"/>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29" name="Oval 28"/>
          <p:cNvSpPr/>
          <p:nvPr/>
        </p:nvSpPr>
        <p:spPr>
          <a:xfrm>
            <a:off x="2743200" y="3059668"/>
            <a:ext cx="381000" cy="3810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3</a:t>
            </a:r>
          </a:p>
        </p:txBody>
      </p:sp>
      <p:cxnSp>
        <p:nvCxnSpPr>
          <p:cNvPr id="31" name="Straight Connector 30"/>
          <p:cNvCxnSpPr/>
          <p:nvPr/>
        </p:nvCxnSpPr>
        <p:spPr>
          <a:xfrm>
            <a:off x="1905000" y="2221468"/>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32" name="Straight Connector 31"/>
          <p:cNvCxnSpPr/>
          <p:nvPr/>
        </p:nvCxnSpPr>
        <p:spPr>
          <a:xfrm>
            <a:off x="762000" y="2221468"/>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34" name="Straight Connector 33"/>
          <p:cNvCxnSpPr/>
          <p:nvPr/>
        </p:nvCxnSpPr>
        <p:spPr>
          <a:xfrm flipH="1">
            <a:off x="741596" y="2165672"/>
            <a:ext cx="934804" cy="817796"/>
          </a:xfrm>
          <a:prstGeom prst="line">
            <a:avLst/>
          </a:prstGeom>
        </p:spPr>
        <p:style>
          <a:lnRef idx="2">
            <a:schemeClr val="accent3"/>
          </a:lnRef>
          <a:fillRef idx="0">
            <a:schemeClr val="accent3"/>
          </a:fillRef>
          <a:effectRef idx="1">
            <a:schemeClr val="accent3"/>
          </a:effectRef>
          <a:fontRef idx="minor">
            <a:schemeClr val="tx1"/>
          </a:fontRef>
        </p:style>
      </p:cxnSp>
      <p:sp>
        <p:nvSpPr>
          <p:cNvPr id="37" name="TextBox 36"/>
          <p:cNvSpPr txBox="1"/>
          <p:nvPr/>
        </p:nvSpPr>
        <p:spPr>
          <a:xfrm>
            <a:off x="609600" y="2678668"/>
            <a:ext cx="612540" cy="369332"/>
          </a:xfrm>
          <a:prstGeom prst="rect">
            <a:avLst/>
          </a:prstGeom>
          <a:noFill/>
        </p:spPr>
        <p:txBody>
          <a:bodyPr wrap="none" rtlCol="0">
            <a:spAutoFit/>
          </a:bodyPr>
          <a:lstStyle/>
          <a:p>
            <a:r>
              <a:rPr lang="en-US" b="1" dirty="0"/>
              <a:t>W’</a:t>
            </a:r>
            <a:r>
              <a:rPr lang="en-US" b="1" baseline="-25000" dirty="0"/>
              <a:t>21</a:t>
            </a:r>
          </a:p>
        </p:txBody>
      </p:sp>
      <p:sp>
        <p:nvSpPr>
          <p:cNvPr id="38" name="TextBox 37"/>
          <p:cNvSpPr txBox="1"/>
          <p:nvPr/>
        </p:nvSpPr>
        <p:spPr>
          <a:xfrm>
            <a:off x="1143000" y="2842736"/>
            <a:ext cx="612540" cy="369332"/>
          </a:xfrm>
          <a:prstGeom prst="rect">
            <a:avLst/>
          </a:prstGeom>
          <a:noFill/>
        </p:spPr>
        <p:txBody>
          <a:bodyPr wrap="none" rtlCol="0">
            <a:spAutoFit/>
          </a:bodyPr>
          <a:lstStyle/>
          <a:p>
            <a:r>
              <a:rPr lang="en-US" b="1" dirty="0"/>
              <a:t>W’</a:t>
            </a:r>
            <a:r>
              <a:rPr lang="en-US" b="1" baseline="-25000" dirty="0"/>
              <a:t>12</a:t>
            </a:r>
          </a:p>
        </p:txBody>
      </p:sp>
      <p:sp>
        <p:nvSpPr>
          <p:cNvPr id="39" name="TextBox 38"/>
          <p:cNvSpPr txBox="1"/>
          <p:nvPr/>
        </p:nvSpPr>
        <p:spPr>
          <a:xfrm>
            <a:off x="1581846" y="2602468"/>
            <a:ext cx="612540" cy="369332"/>
          </a:xfrm>
          <a:prstGeom prst="rect">
            <a:avLst/>
          </a:prstGeom>
          <a:noFill/>
        </p:spPr>
        <p:txBody>
          <a:bodyPr wrap="none" rtlCol="0">
            <a:spAutoFit/>
          </a:bodyPr>
          <a:lstStyle/>
          <a:p>
            <a:r>
              <a:rPr lang="en-US" b="1" dirty="0"/>
              <a:t>W’</a:t>
            </a:r>
            <a:r>
              <a:rPr lang="en-US" b="1" baseline="-25000" dirty="0"/>
              <a:t>22</a:t>
            </a:r>
          </a:p>
        </p:txBody>
      </p:sp>
      <p:cxnSp>
        <p:nvCxnSpPr>
          <p:cNvPr id="41" name="Straight Connector 40"/>
          <p:cNvCxnSpPr/>
          <p:nvPr/>
        </p:nvCxnSpPr>
        <p:spPr>
          <a:xfrm>
            <a:off x="802808" y="2145268"/>
            <a:ext cx="2016592" cy="873592"/>
          </a:xfrm>
          <a:prstGeom prst="line">
            <a:avLst/>
          </a:prstGeom>
        </p:spPr>
        <p:style>
          <a:lnRef idx="2">
            <a:schemeClr val="accent3"/>
          </a:lnRef>
          <a:fillRef idx="0">
            <a:schemeClr val="accent3"/>
          </a:fillRef>
          <a:effectRef idx="1">
            <a:schemeClr val="accent3"/>
          </a:effectRef>
          <a:fontRef idx="minor">
            <a:schemeClr val="tx1"/>
          </a:fontRef>
        </p:style>
      </p:cxnSp>
      <p:sp>
        <p:nvSpPr>
          <p:cNvPr id="42" name="TextBox 41"/>
          <p:cNvSpPr txBox="1"/>
          <p:nvPr/>
        </p:nvSpPr>
        <p:spPr>
          <a:xfrm>
            <a:off x="2362200" y="2983468"/>
            <a:ext cx="441146" cy="369332"/>
          </a:xfrm>
          <a:prstGeom prst="rect">
            <a:avLst/>
          </a:prstGeom>
          <a:noFill/>
        </p:spPr>
        <p:txBody>
          <a:bodyPr wrap="none" rtlCol="0">
            <a:spAutoFit/>
          </a:bodyPr>
          <a:lstStyle/>
          <a:p>
            <a:r>
              <a:rPr lang="en-US" b="1" dirty="0"/>
              <a:t>b'</a:t>
            </a:r>
            <a:r>
              <a:rPr lang="en-US" b="1" baseline="-25000" dirty="0"/>
              <a:t>1</a:t>
            </a:r>
          </a:p>
        </p:txBody>
      </p:sp>
      <p:sp>
        <p:nvSpPr>
          <p:cNvPr id="43" name="TextBox 42"/>
          <p:cNvSpPr txBox="1"/>
          <p:nvPr/>
        </p:nvSpPr>
        <p:spPr>
          <a:xfrm>
            <a:off x="2590800" y="2526268"/>
            <a:ext cx="441146" cy="369332"/>
          </a:xfrm>
          <a:prstGeom prst="rect">
            <a:avLst/>
          </a:prstGeom>
          <a:noFill/>
        </p:spPr>
        <p:txBody>
          <a:bodyPr wrap="none" rtlCol="0">
            <a:spAutoFit/>
          </a:bodyPr>
          <a:lstStyle/>
          <a:p>
            <a:r>
              <a:rPr lang="en-US" b="1" dirty="0"/>
              <a:t>b'</a:t>
            </a:r>
            <a:r>
              <a:rPr lang="en-US" b="1" baseline="-25000" dirty="0"/>
              <a:t>2</a:t>
            </a:r>
          </a:p>
        </p:txBody>
      </p:sp>
      <p:sp>
        <p:nvSpPr>
          <p:cNvPr id="44" name="TextBox 43">
            <a:extLst>
              <a:ext uri="{FF2B5EF4-FFF2-40B4-BE49-F238E27FC236}">
                <a16:creationId xmlns:a16="http://schemas.microsoft.com/office/drawing/2014/main" xmlns="" id="{0E2EAA83-F5FB-42E7-B368-902890CEC41F}"/>
              </a:ext>
            </a:extLst>
          </p:cNvPr>
          <p:cNvSpPr txBox="1"/>
          <p:nvPr/>
        </p:nvSpPr>
        <p:spPr>
          <a:xfrm>
            <a:off x="40006" y="3031093"/>
            <a:ext cx="308098" cy="369332"/>
          </a:xfrm>
          <a:prstGeom prst="rect">
            <a:avLst/>
          </a:prstGeom>
          <a:noFill/>
        </p:spPr>
        <p:txBody>
          <a:bodyPr wrap="none" rtlCol="0">
            <a:spAutoFit/>
          </a:bodyPr>
          <a:lstStyle/>
          <a:p>
            <a:r>
              <a:rPr lang="en-US" b="1" dirty="0"/>
              <a:t>h</a:t>
            </a:r>
          </a:p>
        </p:txBody>
      </p:sp>
      <p:sp>
        <p:nvSpPr>
          <p:cNvPr id="45" name="TextBox 44">
            <a:extLst>
              <a:ext uri="{FF2B5EF4-FFF2-40B4-BE49-F238E27FC236}">
                <a16:creationId xmlns:a16="http://schemas.microsoft.com/office/drawing/2014/main" xmlns="" id="{7CAF2C7F-D2C6-4C90-96DC-BA5602098DBC}"/>
              </a:ext>
            </a:extLst>
          </p:cNvPr>
          <p:cNvSpPr txBox="1"/>
          <p:nvPr/>
        </p:nvSpPr>
        <p:spPr>
          <a:xfrm>
            <a:off x="155950" y="1799749"/>
            <a:ext cx="280846" cy="369332"/>
          </a:xfrm>
          <a:prstGeom prst="rect">
            <a:avLst/>
          </a:prstGeom>
          <a:noFill/>
        </p:spPr>
        <p:txBody>
          <a:bodyPr wrap="none" rtlCol="0">
            <a:spAutoFit/>
          </a:bodyPr>
          <a:lstStyle/>
          <a:p>
            <a:r>
              <a:rPr lang="en-US" b="1" dirty="0"/>
              <a:t>c</a:t>
            </a:r>
          </a:p>
        </p:txBody>
      </p:sp>
      <p:cxnSp>
        <p:nvCxnSpPr>
          <p:cNvPr id="64" name="Straight Connector 63">
            <a:extLst>
              <a:ext uri="{FF2B5EF4-FFF2-40B4-BE49-F238E27FC236}">
                <a16:creationId xmlns:a16="http://schemas.microsoft.com/office/drawing/2014/main" xmlns="" id="{F0104C3F-8AE0-4304-AA88-71280E301CC8}"/>
              </a:ext>
            </a:extLst>
          </p:cNvPr>
          <p:cNvCxnSpPr/>
          <p:nvPr/>
        </p:nvCxnSpPr>
        <p:spPr>
          <a:xfrm flipH="1">
            <a:off x="3837165" y="3810000"/>
            <a:ext cx="202844"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65" name="Straight Connector 64">
            <a:extLst>
              <a:ext uri="{FF2B5EF4-FFF2-40B4-BE49-F238E27FC236}">
                <a16:creationId xmlns:a16="http://schemas.microsoft.com/office/drawing/2014/main" xmlns="" id="{E399A995-94DA-4880-AB6F-8A0ECF994A17}"/>
              </a:ext>
            </a:extLst>
          </p:cNvPr>
          <p:cNvCxnSpPr>
            <a:cxnSpLocks/>
          </p:cNvCxnSpPr>
          <p:nvPr/>
        </p:nvCxnSpPr>
        <p:spPr>
          <a:xfrm>
            <a:off x="3862387" y="3810000"/>
            <a:ext cx="0" cy="1385411"/>
          </a:xfrm>
          <a:prstGeom prst="line">
            <a:avLst/>
          </a:prstGeom>
        </p:spPr>
        <p:style>
          <a:lnRef idx="3">
            <a:schemeClr val="accent5"/>
          </a:lnRef>
          <a:fillRef idx="0">
            <a:schemeClr val="accent5"/>
          </a:fillRef>
          <a:effectRef idx="2">
            <a:schemeClr val="accent5"/>
          </a:effectRef>
          <a:fontRef idx="minor">
            <a:schemeClr val="tx1"/>
          </a:fontRef>
        </p:style>
      </p:cxnSp>
      <p:cxnSp>
        <p:nvCxnSpPr>
          <p:cNvPr id="66" name="Straight Connector 65">
            <a:extLst>
              <a:ext uri="{FF2B5EF4-FFF2-40B4-BE49-F238E27FC236}">
                <a16:creationId xmlns:a16="http://schemas.microsoft.com/office/drawing/2014/main" xmlns="" id="{6BA8C180-57DC-415E-AB36-43A9546C7E69}"/>
              </a:ext>
            </a:extLst>
          </p:cNvPr>
          <p:cNvCxnSpPr/>
          <p:nvPr/>
        </p:nvCxnSpPr>
        <p:spPr>
          <a:xfrm>
            <a:off x="3837165" y="5195411"/>
            <a:ext cx="202844"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67" name="Straight Connector 66">
            <a:extLst>
              <a:ext uri="{FF2B5EF4-FFF2-40B4-BE49-F238E27FC236}">
                <a16:creationId xmlns:a16="http://schemas.microsoft.com/office/drawing/2014/main" xmlns="" id="{7E72AED0-6F01-4C4E-987D-9CE8AFD567F2}"/>
              </a:ext>
            </a:extLst>
          </p:cNvPr>
          <p:cNvCxnSpPr>
            <a:cxnSpLocks/>
          </p:cNvCxnSpPr>
          <p:nvPr/>
        </p:nvCxnSpPr>
        <p:spPr>
          <a:xfrm>
            <a:off x="5587277" y="3810000"/>
            <a:ext cx="0" cy="1460511"/>
          </a:xfrm>
          <a:prstGeom prst="line">
            <a:avLst/>
          </a:prstGeom>
        </p:spPr>
        <p:style>
          <a:lnRef idx="3">
            <a:schemeClr val="accent5"/>
          </a:lnRef>
          <a:fillRef idx="0">
            <a:schemeClr val="accent5"/>
          </a:fillRef>
          <a:effectRef idx="2">
            <a:schemeClr val="accent5"/>
          </a:effectRef>
          <a:fontRef idx="minor">
            <a:schemeClr val="tx1"/>
          </a:fontRef>
        </p:style>
      </p:cxnSp>
      <p:cxnSp>
        <p:nvCxnSpPr>
          <p:cNvPr id="68" name="Straight Connector 67">
            <a:extLst>
              <a:ext uri="{FF2B5EF4-FFF2-40B4-BE49-F238E27FC236}">
                <a16:creationId xmlns:a16="http://schemas.microsoft.com/office/drawing/2014/main" xmlns="" id="{0EAD595A-E7BD-40F2-AEDA-F38A5392E8F2}"/>
              </a:ext>
            </a:extLst>
          </p:cNvPr>
          <p:cNvCxnSpPr/>
          <p:nvPr/>
        </p:nvCxnSpPr>
        <p:spPr>
          <a:xfrm>
            <a:off x="5434877" y="3810000"/>
            <a:ext cx="202844"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69" name="Straight Connector 68">
            <a:extLst>
              <a:ext uri="{FF2B5EF4-FFF2-40B4-BE49-F238E27FC236}">
                <a16:creationId xmlns:a16="http://schemas.microsoft.com/office/drawing/2014/main" xmlns="" id="{3F526829-9D3D-4F5C-A7DD-2D6E61D552AF}"/>
              </a:ext>
            </a:extLst>
          </p:cNvPr>
          <p:cNvCxnSpPr/>
          <p:nvPr/>
        </p:nvCxnSpPr>
        <p:spPr>
          <a:xfrm>
            <a:off x="5434877" y="5270511"/>
            <a:ext cx="202844"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70" name="Straight Connector 69">
            <a:extLst>
              <a:ext uri="{FF2B5EF4-FFF2-40B4-BE49-F238E27FC236}">
                <a16:creationId xmlns:a16="http://schemas.microsoft.com/office/drawing/2014/main" xmlns="" id="{8A4C4F05-3381-422A-A886-FE0F991A9E62}"/>
              </a:ext>
            </a:extLst>
          </p:cNvPr>
          <p:cNvCxnSpPr>
            <a:cxnSpLocks/>
          </p:cNvCxnSpPr>
          <p:nvPr/>
        </p:nvCxnSpPr>
        <p:spPr>
          <a:xfrm>
            <a:off x="6689129" y="4302204"/>
            <a:ext cx="0" cy="533400"/>
          </a:xfrm>
          <a:prstGeom prst="line">
            <a:avLst/>
          </a:prstGeom>
        </p:spPr>
        <p:style>
          <a:lnRef idx="3">
            <a:schemeClr val="accent5"/>
          </a:lnRef>
          <a:fillRef idx="0">
            <a:schemeClr val="accent5"/>
          </a:fillRef>
          <a:effectRef idx="2">
            <a:schemeClr val="accent5"/>
          </a:effectRef>
          <a:fontRef idx="minor">
            <a:schemeClr val="tx1"/>
          </a:fontRef>
        </p:style>
      </p:cxnSp>
      <p:cxnSp>
        <p:nvCxnSpPr>
          <p:cNvPr id="71" name="Straight Connector 70">
            <a:extLst>
              <a:ext uri="{FF2B5EF4-FFF2-40B4-BE49-F238E27FC236}">
                <a16:creationId xmlns:a16="http://schemas.microsoft.com/office/drawing/2014/main" xmlns="" id="{01293CE6-BE16-4A2A-AB55-52E3208233C5}"/>
              </a:ext>
            </a:extLst>
          </p:cNvPr>
          <p:cNvCxnSpPr>
            <a:cxnSpLocks/>
          </p:cNvCxnSpPr>
          <p:nvPr/>
        </p:nvCxnSpPr>
        <p:spPr>
          <a:xfrm>
            <a:off x="6689129" y="4291653"/>
            <a:ext cx="104335"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72" name="Straight Connector 71">
            <a:extLst>
              <a:ext uri="{FF2B5EF4-FFF2-40B4-BE49-F238E27FC236}">
                <a16:creationId xmlns:a16="http://schemas.microsoft.com/office/drawing/2014/main" xmlns="" id="{CD93C157-E64E-4CB8-8CCB-A71A12E10055}"/>
              </a:ext>
            </a:extLst>
          </p:cNvPr>
          <p:cNvCxnSpPr>
            <a:cxnSpLocks/>
          </p:cNvCxnSpPr>
          <p:nvPr/>
        </p:nvCxnSpPr>
        <p:spPr>
          <a:xfrm>
            <a:off x="6680923" y="4823936"/>
            <a:ext cx="150641"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73" name="Straight Connector 72">
            <a:extLst>
              <a:ext uri="{FF2B5EF4-FFF2-40B4-BE49-F238E27FC236}">
                <a16:creationId xmlns:a16="http://schemas.microsoft.com/office/drawing/2014/main" xmlns="" id="{3D10A0D6-7D67-4EC8-A52B-8F6998736BBA}"/>
              </a:ext>
            </a:extLst>
          </p:cNvPr>
          <p:cNvCxnSpPr>
            <a:cxnSpLocks/>
          </p:cNvCxnSpPr>
          <p:nvPr/>
        </p:nvCxnSpPr>
        <p:spPr>
          <a:xfrm>
            <a:off x="8686800" y="4316015"/>
            <a:ext cx="0" cy="521732"/>
          </a:xfrm>
          <a:prstGeom prst="line">
            <a:avLst/>
          </a:prstGeom>
        </p:spPr>
        <p:style>
          <a:lnRef idx="2">
            <a:schemeClr val="accent5"/>
          </a:lnRef>
          <a:fillRef idx="0">
            <a:schemeClr val="accent5"/>
          </a:fillRef>
          <a:effectRef idx="1">
            <a:schemeClr val="accent5"/>
          </a:effectRef>
          <a:fontRef idx="minor">
            <a:schemeClr val="tx1"/>
          </a:fontRef>
        </p:style>
      </p:cxnSp>
      <p:cxnSp>
        <p:nvCxnSpPr>
          <p:cNvPr id="74" name="Straight Connector 73">
            <a:extLst>
              <a:ext uri="{FF2B5EF4-FFF2-40B4-BE49-F238E27FC236}">
                <a16:creationId xmlns:a16="http://schemas.microsoft.com/office/drawing/2014/main" xmlns="" id="{B4CE5696-D00D-4CE1-A399-D373EF6610BD}"/>
              </a:ext>
            </a:extLst>
          </p:cNvPr>
          <p:cNvCxnSpPr>
            <a:cxnSpLocks/>
          </p:cNvCxnSpPr>
          <p:nvPr/>
        </p:nvCxnSpPr>
        <p:spPr>
          <a:xfrm flipH="1" flipV="1">
            <a:off x="8610600" y="4837747"/>
            <a:ext cx="76200" cy="11668"/>
          </a:xfrm>
          <a:prstGeom prst="line">
            <a:avLst/>
          </a:prstGeom>
        </p:spPr>
        <p:style>
          <a:lnRef idx="2">
            <a:schemeClr val="accent5"/>
          </a:lnRef>
          <a:fillRef idx="0">
            <a:schemeClr val="accent5"/>
          </a:fillRef>
          <a:effectRef idx="1">
            <a:schemeClr val="accent5"/>
          </a:effectRef>
          <a:fontRef idx="minor">
            <a:schemeClr val="tx1"/>
          </a:fontRef>
        </p:style>
      </p:cxnSp>
      <p:cxnSp>
        <p:nvCxnSpPr>
          <p:cNvPr id="75" name="Straight Connector 74">
            <a:extLst>
              <a:ext uri="{FF2B5EF4-FFF2-40B4-BE49-F238E27FC236}">
                <a16:creationId xmlns:a16="http://schemas.microsoft.com/office/drawing/2014/main" xmlns="" id="{EAA00707-6D1B-4233-99EB-DFFBB3311A6B}"/>
              </a:ext>
            </a:extLst>
          </p:cNvPr>
          <p:cNvCxnSpPr/>
          <p:nvPr/>
        </p:nvCxnSpPr>
        <p:spPr>
          <a:xfrm flipH="1">
            <a:off x="8610600" y="4316015"/>
            <a:ext cx="76200" cy="0"/>
          </a:xfrm>
          <a:prstGeom prst="line">
            <a:avLst/>
          </a:prstGeom>
        </p:spPr>
        <p:style>
          <a:lnRef idx="2">
            <a:schemeClr val="accent5"/>
          </a:lnRef>
          <a:fillRef idx="0">
            <a:schemeClr val="accent5"/>
          </a:fillRef>
          <a:effectRef idx="1">
            <a:schemeClr val="accent5"/>
          </a:effectRef>
          <a:fontRef idx="minor">
            <a:schemeClr val="tx1"/>
          </a:fontRef>
        </p:style>
      </p:cxnSp>
      <p:sp>
        <p:nvSpPr>
          <p:cNvPr id="4" name="TextBox 3">
            <a:extLst>
              <a:ext uri="{FF2B5EF4-FFF2-40B4-BE49-F238E27FC236}">
                <a16:creationId xmlns:a16="http://schemas.microsoft.com/office/drawing/2014/main" xmlns="" id="{DF223577-F70D-4DFF-9EAA-21B08437B59A}"/>
              </a:ext>
            </a:extLst>
          </p:cNvPr>
          <p:cNvSpPr txBox="1"/>
          <p:nvPr/>
        </p:nvSpPr>
        <p:spPr>
          <a:xfrm>
            <a:off x="4116852" y="3865334"/>
            <a:ext cx="1309974" cy="1323439"/>
          </a:xfrm>
          <a:prstGeom prst="rect">
            <a:avLst/>
          </a:prstGeom>
          <a:noFill/>
        </p:spPr>
        <p:txBody>
          <a:bodyPr wrap="none" rtlCol="0">
            <a:spAutoFit/>
          </a:bodyPr>
          <a:lstStyle/>
          <a:p>
            <a:pPr marL="742950" indent="-742950">
              <a:buAutoNum type="arabicPlain"/>
            </a:pPr>
            <a:r>
              <a:rPr lang="en-US" sz="4000" dirty="0"/>
              <a:t> 2</a:t>
            </a:r>
          </a:p>
          <a:p>
            <a:pPr marL="742950" indent="-742950">
              <a:buAutoNum type="arabicPlain"/>
            </a:pPr>
            <a:r>
              <a:rPr lang="en-US" sz="4000" dirty="0"/>
              <a:t> 1</a:t>
            </a:r>
            <a:endParaRPr lang="en-IN" sz="4000" dirty="0"/>
          </a:p>
        </p:txBody>
      </p:sp>
      <p:sp>
        <p:nvSpPr>
          <p:cNvPr id="76" name="TextBox 75">
            <a:extLst>
              <a:ext uri="{FF2B5EF4-FFF2-40B4-BE49-F238E27FC236}">
                <a16:creationId xmlns:a16="http://schemas.microsoft.com/office/drawing/2014/main" xmlns="" id="{1F21C65C-23FB-46E5-88AB-DCBA8F0C1059}"/>
              </a:ext>
            </a:extLst>
          </p:cNvPr>
          <p:cNvSpPr txBox="1"/>
          <p:nvPr/>
        </p:nvSpPr>
        <p:spPr>
          <a:xfrm>
            <a:off x="6756243" y="4226004"/>
            <a:ext cx="1858201" cy="707886"/>
          </a:xfrm>
          <a:prstGeom prst="rect">
            <a:avLst/>
          </a:prstGeom>
          <a:noFill/>
        </p:spPr>
        <p:txBody>
          <a:bodyPr wrap="none" rtlCol="0">
            <a:spAutoFit/>
          </a:bodyPr>
          <a:lstStyle/>
          <a:p>
            <a:r>
              <a:rPr lang="en-US" sz="4000" dirty="0"/>
              <a:t> 0         0</a:t>
            </a:r>
          </a:p>
        </p:txBody>
      </p:sp>
      <p:sp>
        <p:nvSpPr>
          <p:cNvPr id="6" name="TextBox 5">
            <a:extLst>
              <a:ext uri="{FF2B5EF4-FFF2-40B4-BE49-F238E27FC236}">
                <a16:creationId xmlns:a16="http://schemas.microsoft.com/office/drawing/2014/main" xmlns="" id="{591F6FF8-F40B-4625-B61C-F7901BB2F5B4}"/>
              </a:ext>
            </a:extLst>
          </p:cNvPr>
          <p:cNvSpPr txBox="1"/>
          <p:nvPr/>
        </p:nvSpPr>
        <p:spPr>
          <a:xfrm>
            <a:off x="2686782" y="4267200"/>
            <a:ext cx="1047018" cy="646331"/>
          </a:xfrm>
          <a:prstGeom prst="rect">
            <a:avLst/>
          </a:prstGeom>
          <a:noFill/>
        </p:spPr>
        <p:txBody>
          <a:bodyPr wrap="none" rtlCol="0">
            <a:spAutoFit/>
          </a:bodyPr>
          <a:lstStyle/>
          <a:p>
            <a:r>
              <a:rPr lang="en-US" sz="3600" dirty="0"/>
              <a:t>W’ =</a:t>
            </a:r>
            <a:endParaRPr lang="en-IN" sz="3600" dirty="0"/>
          </a:p>
        </p:txBody>
      </p:sp>
      <p:sp>
        <p:nvSpPr>
          <p:cNvPr id="77" name="TextBox 76">
            <a:extLst>
              <a:ext uri="{FF2B5EF4-FFF2-40B4-BE49-F238E27FC236}">
                <a16:creationId xmlns:a16="http://schemas.microsoft.com/office/drawing/2014/main" xmlns="" id="{3E0FD110-39FD-4C99-9827-D8326386D530}"/>
              </a:ext>
            </a:extLst>
          </p:cNvPr>
          <p:cNvSpPr txBox="1"/>
          <p:nvPr/>
        </p:nvSpPr>
        <p:spPr>
          <a:xfrm>
            <a:off x="5715000" y="4253715"/>
            <a:ext cx="875561" cy="646331"/>
          </a:xfrm>
          <a:prstGeom prst="rect">
            <a:avLst/>
          </a:prstGeom>
          <a:noFill/>
        </p:spPr>
        <p:txBody>
          <a:bodyPr wrap="none" rtlCol="0">
            <a:spAutoFit/>
          </a:bodyPr>
          <a:lstStyle/>
          <a:p>
            <a:r>
              <a:rPr lang="en-US" sz="3600" dirty="0"/>
              <a:t>b’ =</a:t>
            </a:r>
            <a:endParaRPr lang="en-IN" sz="3600" dirty="0"/>
          </a:p>
        </p:txBody>
      </p:sp>
    </p:spTree>
    <p:extLst>
      <p:ext uri="{BB962C8B-B14F-4D97-AF65-F5344CB8AC3E}">
        <p14:creationId xmlns:p14="http://schemas.microsoft.com/office/powerpoint/2010/main" xmlns="" val="3960735382"/>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Oval 61"/>
          <p:cNvSpPr/>
          <p:nvPr/>
        </p:nvSpPr>
        <p:spPr>
          <a:xfrm>
            <a:off x="1496290" y="2879558"/>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61" name="Oval 60"/>
          <p:cNvSpPr/>
          <p:nvPr/>
        </p:nvSpPr>
        <p:spPr>
          <a:xfrm>
            <a:off x="353290" y="2858778"/>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3412946" y="1219200"/>
            <a:ext cx="5686558" cy="5410200"/>
          </a:xfrm>
        </p:spPr>
        <p:txBody>
          <a:bodyPr>
            <a:normAutofit/>
          </a:bodyPr>
          <a:lstStyle/>
          <a:p>
            <a:pPr>
              <a:buNone/>
            </a:pPr>
            <a:r>
              <a:rPr lang="en-US" b="1" dirty="0"/>
              <a:t>Our training data is:</a:t>
            </a:r>
          </a:p>
          <a:p>
            <a:pPr>
              <a:buNone/>
            </a:pPr>
            <a:r>
              <a:rPr lang="en-US" b="1" dirty="0">
                <a:solidFill>
                  <a:schemeClr val="accent6"/>
                </a:solidFill>
              </a:rPr>
              <a:t>h1 = -10, h2 = 20  correct class=1</a:t>
            </a:r>
          </a:p>
          <a:p>
            <a:pPr>
              <a:buNone/>
            </a:pPr>
            <a:r>
              <a:rPr lang="en-US" b="1" dirty="0"/>
              <a:t>The input vector is therefore.</a:t>
            </a:r>
          </a:p>
          <a:p>
            <a:pPr>
              <a:buNone/>
            </a:pPr>
            <a:endParaRPr lang="en-US" b="1" dirty="0"/>
          </a:p>
          <a:p>
            <a:pPr>
              <a:buNone/>
            </a:pPr>
            <a:endParaRPr lang="en-US" b="1" dirty="0"/>
          </a:p>
          <a:p>
            <a:pPr>
              <a:buNone/>
            </a:pPr>
            <a:r>
              <a:rPr lang="en-US" b="1" dirty="0"/>
              <a:t>The correct class is 1, so the target one hot vector is</a:t>
            </a:r>
          </a:p>
          <a:p>
            <a:pPr>
              <a:buNone/>
            </a:pPr>
            <a:endParaRPr lang="en-US" b="1" dirty="0"/>
          </a:p>
        </p:txBody>
      </p:sp>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fontScale="92500"/>
          </a:bodyPr>
          <a:lstStyle/>
          <a:p>
            <a:pPr algn="ctr">
              <a:spcBef>
                <a:spcPct val="0"/>
              </a:spcBef>
              <a:defRPr/>
            </a:pPr>
            <a:r>
              <a:rPr lang="en-US" sz="4400" dirty="0">
                <a:solidFill>
                  <a:schemeClr val="bg1"/>
                </a:solidFill>
              </a:rPr>
              <a:t>Exercise on d(loss)/d(W’) and d(loss)/d(b’)</a:t>
            </a:r>
          </a:p>
        </p:txBody>
      </p:sp>
      <p:sp>
        <p:nvSpPr>
          <p:cNvPr id="17" name="Oval 16"/>
          <p:cNvSpPr/>
          <p:nvPr/>
        </p:nvSpPr>
        <p:spPr>
          <a:xfrm>
            <a:off x="457200" y="1828800"/>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1</a:t>
            </a:r>
            <a:endParaRPr lang="en-US" baseline="-25000" dirty="0"/>
          </a:p>
        </p:txBody>
      </p:sp>
      <p:sp>
        <p:nvSpPr>
          <p:cNvPr id="18" name="Oval 17"/>
          <p:cNvSpPr/>
          <p:nvPr/>
        </p:nvSpPr>
        <p:spPr>
          <a:xfrm>
            <a:off x="457200" y="2971800"/>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1</a:t>
            </a:r>
          </a:p>
        </p:txBody>
      </p:sp>
      <p:cxnSp>
        <p:nvCxnSpPr>
          <p:cNvPr id="20" name="Straight Connector 19"/>
          <p:cNvCxnSpPr/>
          <p:nvPr/>
        </p:nvCxnSpPr>
        <p:spPr>
          <a:xfrm>
            <a:off x="665020" y="2221468"/>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21" name="TextBox 20"/>
          <p:cNvSpPr txBox="1"/>
          <p:nvPr/>
        </p:nvSpPr>
        <p:spPr>
          <a:xfrm>
            <a:off x="152400" y="2450068"/>
            <a:ext cx="612540" cy="369332"/>
          </a:xfrm>
          <a:prstGeom prst="rect">
            <a:avLst/>
          </a:prstGeom>
          <a:noFill/>
        </p:spPr>
        <p:txBody>
          <a:bodyPr wrap="none" rtlCol="0">
            <a:spAutoFit/>
          </a:bodyPr>
          <a:lstStyle/>
          <a:p>
            <a:r>
              <a:rPr lang="en-US" b="1" dirty="0"/>
              <a:t>W’</a:t>
            </a:r>
            <a:r>
              <a:rPr lang="en-US" b="1" baseline="-25000" dirty="0"/>
              <a:t>11</a:t>
            </a:r>
          </a:p>
        </p:txBody>
      </p:sp>
      <p:sp>
        <p:nvSpPr>
          <p:cNvPr id="22" name="Oval 21"/>
          <p:cNvSpPr/>
          <p:nvPr/>
        </p:nvSpPr>
        <p:spPr>
          <a:xfrm>
            <a:off x="1600200" y="1840468"/>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2</a:t>
            </a:r>
          </a:p>
        </p:txBody>
      </p:sp>
      <p:sp>
        <p:nvSpPr>
          <p:cNvPr id="23" name="Oval 22"/>
          <p:cNvSpPr/>
          <p:nvPr/>
        </p:nvSpPr>
        <p:spPr>
          <a:xfrm>
            <a:off x="1600200" y="2983468"/>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2</a:t>
            </a:r>
          </a:p>
        </p:txBody>
      </p:sp>
      <p:cxnSp>
        <p:nvCxnSpPr>
          <p:cNvPr id="27" name="Straight Connector 26"/>
          <p:cNvCxnSpPr/>
          <p:nvPr/>
        </p:nvCxnSpPr>
        <p:spPr>
          <a:xfrm>
            <a:off x="1808020" y="2221468"/>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29" name="Oval 28"/>
          <p:cNvSpPr/>
          <p:nvPr/>
        </p:nvSpPr>
        <p:spPr>
          <a:xfrm>
            <a:off x="2743200" y="3059668"/>
            <a:ext cx="381000" cy="3810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3</a:t>
            </a:r>
          </a:p>
        </p:txBody>
      </p:sp>
      <p:cxnSp>
        <p:nvCxnSpPr>
          <p:cNvPr id="31" name="Straight Connector 30"/>
          <p:cNvCxnSpPr/>
          <p:nvPr/>
        </p:nvCxnSpPr>
        <p:spPr>
          <a:xfrm>
            <a:off x="1905000" y="2221468"/>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32" name="Straight Connector 31"/>
          <p:cNvCxnSpPr/>
          <p:nvPr/>
        </p:nvCxnSpPr>
        <p:spPr>
          <a:xfrm>
            <a:off x="762000" y="2221468"/>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34" name="Straight Connector 33"/>
          <p:cNvCxnSpPr/>
          <p:nvPr/>
        </p:nvCxnSpPr>
        <p:spPr>
          <a:xfrm flipH="1">
            <a:off x="741596" y="2165672"/>
            <a:ext cx="934804" cy="817796"/>
          </a:xfrm>
          <a:prstGeom prst="line">
            <a:avLst/>
          </a:prstGeom>
        </p:spPr>
        <p:style>
          <a:lnRef idx="2">
            <a:schemeClr val="accent3"/>
          </a:lnRef>
          <a:fillRef idx="0">
            <a:schemeClr val="accent3"/>
          </a:fillRef>
          <a:effectRef idx="1">
            <a:schemeClr val="accent3"/>
          </a:effectRef>
          <a:fontRef idx="minor">
            <a:schemeClr val="tx1"/>
          </a:fontRef>
        </p:style>
      </p:cxnSp>
      <p:sp>
        <p:nvSpPr>
          <p:cNvPr id="37" name="TextBox 36"/>
          <p:cNvSpPr txBox="1"/>
          <p:nvPr/>
        </p:nvSpPr>
        <p:spPr>
          <a:xfrm>
            <a:off x="609600" y="2678668"/>
            <a:ext cx="612540" cy="369332"/>
          </a:xfrm>
          <a:prstGeom prst="rect">
            <a:avLst/>
          </a:prstGeom>
          <a:noFill/>
        </p:spPr>
        <p:txBody>
          <a:bodyPr wrap="none" rtlCol="0">
            <a:spAutoFit/>
          </a:bodyPr>
          <a:lstStyle/>
          <a:p>
            <a:r>
              <a:rPr lang="en-US" b="1" dirty="0"/>
              <a:t>W’</a:t>
            </a:r>
            <a:r>
              <a:rPr lang="en-US" b="1" baseline="-25000" dirty="0"/>
              <a:t>21</a:t>
            </a:r>
          </a:p>
        </p:txBody>
      </p:sp>
      <p:sp>
        <p:nvSpPr>
          <p:cNvPr id="38" name="TextBox 37"/>
          <p:cNvSpPr txBox="1"/>
          <p:nvPr/>
        </p:nvSpPr>
        <p:spPr>
          <a:xfrm>
            <a:off x="1143000" y="2842736"/>
            <a:ext cx="612540" cy="369332"/>
          </a:xfrm>
          <a:prstGeom prst="rect">
            <a:avLst/>
          </a:prstGeom>
          <a:noFill/>
        </p:spPr>
        <p:txBody>
          <a:bodyPr wrap="none" rtlCol="0">
            <a:spAutoFit/>
          </a:bodyPr>
          <a:lstStyle/>
          <a:p>
            <a:r>
              <a:rPr lang="en-US" b="1" dirty="0"/>
              <a:t>W’</a:t>
            </a:r>
            <a:r>
              <a:rPr lang="en-US" b="1" baseline="-25000" dirty="0"/>
              <a:t>12</a:t>
            </a:r>
          </a:p>
        </p:txBody>
      </p:sp>
      <p:sp>
        <p:nvSpPr>
          <p:cNvPr id="39" name="TextBox 38"/>
          <p:cNvSpPr txBox="1"/>
          <p:nvPr/>
        </p:nvSpPr>
        <p:spPr>
          <a:xfrm>
            <a:off x="1581846" y="2602468"/>
            <a:ext cx="612540" cy="369332"/>
          </a:xfrm>
          <a:prstGeom prst="rect">
            <a:avLst/>
          </a:prstGeom>
          <a:noFill/>
        </p:spPr>
        <p:txBody>
          <a:bodyPr wrap="none" rtlCol="0">
            <a:spAutoFit/>
          </a:bodyPr>
          <a:lstStyle/>
          <a:p>
            <a:r>
              <a:rPr lang="en-US" b="1" dirty="0"/>
              <a:t>W’</a:t>
            </a:r>
            <a:r>
              <a:rPr lang="en-US" b="1" baseline="-25000" dirty="0"/>
              <a:t>22</a:t>
            </a:r>
          </a:p>
        </p:txBody>
      </p:sp>
      <p:cxnSp>
        <p:nvCxnSpPr>
          <p:cNvPr id="41" name="Straight Connector 40"/>
          <p:cNvCxnSpPr/>
          <p:nvPr/>
        </p:nvCxnSpPr>
        <p:spPr>
          <a:xfrm>
            <a:off x="802808" y="2145268"/>
            <a:ext cx="2016592" cy="873592"/>
          </a:xfrm>
          <a:prstGeom prst="line">
            <a:avLst/>
          </a:prstGeom>
        </p:spPr>
        <p:style>
          <a:lnRef idx="2">
            <a:schemeClr val="accent3"/>
          </a:lnRef>
          <a:fillRef idx="0">
            <a:schemeClr val="accent3"/>
          </a:fillRef>
          <a:effectRef idx="1">
            <a:schemeClr val="accent3"/>
          </a:effectRef>
          <a:fontRef idx="minor">
            <a:schemeClr val="tx1"/>
          </a:fontRef>
        </p:style>
      </p:cxnSp>
      <p:sp>
        <p:nvSpPr>
          <p:cNvPr id="42" name="TextBox 41"/>
          <p:cNvSpPr txBox="1"/>
          <p:nvPr/>
        </p:nvSpPr>
        <p:spPr>
          <a:xfrm>
            <a:off x="2362200" y="2983468"/>
            <a:ext cx="441146" cy="369332"/>
          </a:xfrm>
          <a:prstGeom prst="rect">
            <a:avLst/>
          </a:prstGeom>
          <a:noFill/>
        </p:spPr>
        <p:txBody>
          <a:bodyPr wrap="none" rtlCol="0">
            <a:spAutoFit/>
          </a:bodyPr>
          <a:lstStyle/>
          <a:p>
            <a:r>
              <a:rPr lang="en-US" b="1" dirty="0"/>
              <a:t>b'</a:t>
            </a:r>
            <a:r>
              <a:rPr lang="en-US" b="1" baseline="-25000" dirty="0"/>
              <a:t>1</a:t>
            </a:r>
          </a:p>
        </p:txBody>
      </p:sp>
      <p:sp>
        <p:nvSpPr>
          <p:cNvPr id="43" name="TextBox 42"/>
          <p:cNvSpPr txBox="1"/>
          <p:nvPr/>
        </p:nvSpPr>
        <p:spPr>
          <a:xfrm>
            <a:off x="2590800" y="2526268"/>
            <a:ext cx="441146" cy="369332"/>
          </a:xfrm>
          <a:prstGeom prst="rect">
            <a:avLst/>
          </a:prstGeom>
          <a:noFill/>
        </p:spPr>
        <p:txBody>
          <a:bodyPr wrap="none" rtlCol="0">
            <a:spAutoFit/>
          </a:bodyPr>
          <a:lstStyle/>
          <a:p>
            <a:r>
              <a:rPr lang="en-US" b="1" dirty="0"/>
              <a:t>b'</a:t>
            </a:r>
            <a:r>
              <a:rPr lang="en-US" b="1" baseline="-25000" dirty="0"/>
              <a:t>2</a:t>
            </a:r>
          </a:p>
        </p:txBody>
      </p:sp>
      <p:sp>
        <p:nvSpPr>
          <p:cNvPr id="44" name="TextBox 43">
            <a:extLst>
              <a:ext uri="{FF2B5EF4-FFF2-40B4-BE49-F238E27FC236}">
                <a16:creationId xmlns:a16="http://schemas.microsoft.com/office/drawing/2014/main" xmlns="" id="{0E2EAA83-F5FB-42E7-B368-902890CEC41F}"/>
              </a:ext>
            </a:extLst>
          </p:cNvPr>
          <p:cNvSpPr txBox="1"/>
          <p:nvPr/>
        </p:nvSpPr>
        <p:spPr>
          <a:xfrm>
            <a:off x="40006" y="3031093"/>
            <a:ext cx="308098" cy="369332"/>
          </a:xfrm>
          <a:prstGeom prst="rect">
            <a:avLst/>
          </a:prstGeom>
          <a:noFill/>
        </p:spPr>
        <p:txBody>
          <a:bodyPr wrap="none" rtlCol="0">
            <a:spAutoFit/>
          </a:bodyPr>
          <a:lstStyle/>
          <a:p>
            <a:r>
              <a:rPr lang="en-US" b="1" dirty="0"/>
              <a:t>h</a:t>
            </a:r>
          </a:p>
        </p:txBody>
      </p:sp>
      <p:sp>
        <p:nvSpPr>
          <p:cNvPr id="45" name="TextBox 44">
            <a:extLst>
              <a:ext uri="{FF2B5EF4-FFF2-40B4-BE49-F238E27FC236}">
                <a16:creationId xmlns:a16="http://schemas.microsoft.com/office/drawing/2014/main" xmlns="" id="{7CAF2C7F-D2C6-4C90-96DC-BA5602098DBC}"/>
              </a:ext>
            </a:extLst>
          </p:cNvPr>
          <p:cNvSpPr txBox="1"/>
          <p:nvPr/>
        </p:nvSpPr>
        <p:spPr>
          <a:xfrm>
            <a:off x="155950" y="1799749"/>
            <a:ext cx="280846" cy="369332"/>
          </a:xfrm>
          <a:prstGeom prst="rect">
            <a:avLst/>
          </a:prstGeom>
          <a:noFill/>
        </p:spPr>
        <p:txBody>
          <a:bodyPr wrap="none" rtlCol="0">
            <a:spAutoFit/>
          </a:bodyPr>
          <a:lstStyle/>
          <a:p>
            <a:r>
              <a:rPr lang="en-US" b="1" dirty="0"/>
              <a:t>c</a:t>
            </a:r>
          </a:p>
        </p:txBody>
      </p:sp>
      <p:cxnSp>
        <p:nvCxnSpPr>
          <p:cNvPr id="64" name="Straight Connector 63">
            <a:extLst>
              <a:ext uri="{FF2B5EF4-FFF2-40B4-BE49-F238E27FC236}">
                <a16:creationId xmlns:a16="http://schemas.microsoft.com/office/drawing/2014/main" xmlns="" id="{F0104C3F-8AE0-4304-AA88-71280E301CC8}"/>
              </a:ext>
            </a:extLst>
          </p:cNvPr>
          <p:cNvCxnSpPr/>
          <p:nvPr/>
        </p:nvCxnSpPr>
        <p:spPr>
          <a:xfrm flipH="1">
            <a:off x="1283848" y="3781635"/>
            <a:ext cx="202844"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65" name="Straight Connector 64">
            <a:extLst>
              <a:ext uri="{FF2B5EF4-FFF2-40B4-BE49-F238E27FC236}">
                <a16:creationId xmlns:a16="http://schemas.microsoft.com/office/drawing/2014/main" xmlns="" id="{E399A995-94DA-4880-AB6F-8A0ECF994A17}"/>
              </a:ext>
            </a:extLst>
          </p:cNvPr>
          <p:cNvCxnSpPr>
            <a:cxnSpLocks/>
          </p:cNvCxnSpPr>
          <p:nvPr/>
        </p:nvCxnSpPr>
        <p:spPr>
          <a:xfrm>
            <a:off x="1309070" y="3781635"/>
            <a:ext cx="0" cy="1385411"/>
          </a:xfrm>
          <a:prstGeom prst="line">
            <a:avLst/>
          </a:prstGeom>
        </p:spPr>
        <p:style>
          <a:lnRef idx="3">
            <a:schemeClr val="accent5"/>
          </a:lnRef>
          <a:fillRef idx="0">
            <a:schemeClr val="accent5"/>
          </a:fillRef>
          <a:effectRef idx="2">
            <a:schemeClr val="accent5"/>
          </a:effectRef>
          <a:fontRef idx="minor">
            <a:schemeClr val="tx1"/>
          </a:fontRef>
        </p:style>
      </p:cxnSp>
      <p:cxnSp>
        <p:nvCxnSpPr>
          <p:cNvPr id="66" name="Straight Connector 65">
            <a:extLst>
              <a:ext uri="{FF2B5EF4-FFF2-40B4-BE49-F238E27FC236}">
                <a16:creationId xmlns:a16="http://schemas.microsoft.com/office/drawing/2014/main" xmlns="" id="{6BA8C180-57DC-415E-AB36-43A9546C7E69}"/>
              </a:ext>
            </a:extLst>
          </p:cNvPr>
          <p:cNvCxnSpPr/>
          <p:nvPr/>
        </p:nvCxnSpPr>
        <p:spPr>
          <a:xfrm>
            <a:off x="1283848" y="5167046"/>
            <a:ext cx="202844"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67" name="Straight Connector 66">
            <a:extLst>
              <a:ext uri="{FF2B5EF4-FFF2-40B4-BE49-F238E27FC236}">
                <a16:creationId xmlns:a16="http://schemas.microsoft.com/office/drawing/2014/main" xmlns="" id="{7E72AED0-6F01-4C4E-987D-9CE8AFD567F2}"/>
              </a:ext>
            </a:extLst>
          </p:cNvPr>
          <p:cNvCxnSpPr>
            <a:cxnSpLocks/>
          </p:cNvCxnSpPr>
          <p:nvPr/>
        </p:nvCxnSpPr>
        <p:spPr>
          <a:xfrm>
            <a:off x="3033960" y="3781635"/>
            <a:ext cx="0" cy="1460511"/>
          </a:xfrm>
          <a:prstGeom prst="line">
            <a:avLst/>
          </a:prstGeom>
        </p:spPr>
        <p:style>
          <a:lnRef idx="3">
            <a:schemeClr val="accent5"/>
          </a:lnRef>
          <a:fillRef idx="0">
            <a:schemeClr val="accent5"/>
          </a:fillRef>
          <a:effectRef idx="2">
            <a:schemeClr val="accent5"/>
          </a:effectRef>
          <a:fontRef idx="minor">
            <a:schemeClr val="tx1"/>
          </a:fontRef>
        </p:style>
      </p:cxnSp>
      <p:cxnSp>
        <p:nvCxnSpPr>
          <p:cNvPr id="68" name="Straight Connector 67">
            <a:extLst>
              <a:ext uri="{FF2B5EF4-FFF2-40B4-BE49-F238E27FC236}">
                <a16:creationId xmlns:a16="http://schemas.microsoft.com/office/drawing/2014/main" xmlns="" id="{0EAD595A-E7BD-40F2-AEDA-F38A5392E8F2}"/>
              </a:ext>
            </a:extLst>
          </p:cNvPr>
          <p:cNvCxnSpPr/>
          <p:nvPr/>
        </p:nvCxnSpPr>
        <p:spPr>
          <a:xfrm>
            <a:off x="2881560" y="3781635"/>
            <a:ext cx="202844"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69" name="Straight Connector 68">
            <a:extLst>
              <a:ext uri="{FF2B5EF4-FFF2-40B4-BE49-F238E27FC236}">
                <a16:creationId xmlns:a16="http://schemas.microsoft.com/office/drawing/2014/main" xmlns="" id="{3F526829-9D3D-4F5C-A7DD-2D6E61D552AF}"/>
              </a:ext>
            </a:extLst>
          </p:cNvPr>
          <p:cNvCxnSpPr/>
          <p:nvPr/>
        </p:nvCxnSpPr>
        <p:spPr>
          <a:xfrm>
            <a:off x="2881560" y="5242146"/>
            <a:ext cx="202844"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70" name="Straight Connector 69">
            <a:extLst>
              <a:ext uri="{FF2B5EF4-FFF2-40B4-BE49-F238E27FC236}">
                <a16:creationId xmlns:a16="http://schemas.microsoft.com/office/drawing/2014/main" xmlns="" id="{8A4C4F05-3381-422A-A886-FE0F991A9E62}"/>
              </a:ext>
            </a:extLst>
          </p:cNvPr>
          <p:cNvCxnSpPr>
            <a:cxnSpLocks/>
          </p:cNvCxnSpPr>
          <p:nvPr/>
        </p:nvCxnSpPr>
        <p:spPr>
          <a:xfrm>
            <a:off x="4428854" y="3166737"/>
            <a:ext cx="0" cy="533400"/>
          </a:xfrm>
          <a:prstGeom prst="line">
            <a:avLst/>
          </a:prstGeom>
        </p:spPr>
        <p:style>
          <a:lnRef idx="3">
            <a:schemeClr val="accent5"/>
          </a:lnRef>
          <a:fillRef idx="0">
            <a:schemeClr val="accent5"/>
          </a:fillRef>
          <a:effectRef idx="2">
            <a:schemeClr val="accent5"/>
          </a:effectRef>
          <a:fontRef idx="minor">
            <a:schemeClr val="tx1"/>
          </a:fontRef>
        </p:style>
      </p:cxnSp>
      <p:cxnSp>
        <p:nvCxnSpPr>
          <p:cNvPr id="71" name="Straight Connector 70">
            <a:extLst>
              <a:ext uri="{FF2B5EF4-FFF2-40B4-BE49-F238E27FC236}">
                <a16:creationId xmlns:a16="http://schemas.microsoft.com/office/drawing/2014/main" xmlns="" id="{01293CE6-BE16-4A2A-AB55-52E3208233C5}"/>
              </a:ext>
            </a:extLst>
          </p:cNvPr>
          <p:cNvCxnSpPr>
            <a:cxnSpLocks/>
          </p:cNvCxnSpPr>
          <p:nvPr/>
        </p:nvCxnSpPr>
        <p:spPr>
          <a:xfrm>
            <a:off x="4428854" y="3156186"/>
            <a:ext cx="104335"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72" name="Straight Connector 71">
            <a:extLst>
              <a:ext uri="{FF2B5EF4-FFF2-40B4-BE49-F238E27FC236}">
                <a16:creationId xmlns:a16="http://schemas.microsoft.com/office/drawing/2014/main" xmlns="" id="{CD93C157-E64E-4CB8-8CCB-A71A12E10055}"/>
              </a:ext>
            </a:extLst>
          </p:cNvPr>
          <p:cNvCxnSpPr>
            <a:cxnSpLocks/>
          </p:cNvCxnSpPr>
          <p:nvPr/>
        </p:nvCxnSpPr>
        <p:spPr>
          <a:xfrm>
            <a:off x="4420648" y="3688469"/>
            <a:ext cx="150641"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73" name="Straight Connector 72">
            <a:extLst>
              <a:ext uri="{FF2B5EF4-FFF2-40B4-BE49-F238E27FC236}">
                <a16:creationId xmlns:a16="http://schemas.microsoft.com/office/drawing/2014/main" xmlns="" id="{3D10A0D6-7D67-4EC8-A52B-8F6998736BBA}"/>
              </a:ext>
            </a:extLst>
          </p:cNvPr>
          <p:cNvCxnSpPr>
            <a:cxnSpLocks/>
          </p:cNvCxnSpPr>
          <p:nvPr/>
        </p:nvCxnSpPr>
        <p:spPr>
          <a:xfrm>
            <a:off x="6426525" y="3180548"/>
            <a:ext cx="0" cy="521732"/>
          </a:xfrm>
          <a:prstGeom prst="line">
            <a:avLst/>
          </a:prstGeom>
        </p:spPr>
        <p:style>
          <a:lnRef idx="2">
            <a:schemeClr val="accent5"/>
          </a:lnRef>
          <a:fillRef idx="0">
            <a:schemeClr val="accent5"/>
          </a:fillRef>
          <a:effectRef idx="1">
            <a:schemeClr val="accent5"/>
          </a:effectRef>
          <a:fontRef idx="minor">
            <a:schemeClr val="tx1"/>
          </a:fontRef>
        </p:style>
      </p:cxnSp>
      <p:cxnSp>
        <p:nvCxnSpPr>
          <p:cNvPr id="74" name="Straight Connector 73">
            <a:extLst>
              <a:ext uri="{FF2B5EF4-FFF2-40B4-BE49-F238E27FC236}">
                <a16:creationId xmlns:a16="http://schemas.microsoft.com/office/drawing/2014/main" xmlns="" id="{B4CE5696-D00D-4CE1-A399-D373EF6610BD}"/>
              </a:ext>
            </a:extLst>
          </p:cNvPr>
          <p:cNvCxnSpPr>
            <a:cxnSpLocks/>
          </p:cNvCxnSpPr>
          <p:nvPr/>
        </p:nvCxnSpPr>
        <p:spPr>
          <a:xfrm flipH="1" flipV="1">
            <a:off x="6350325" y="3702280"/>
            <a:ext cx="76200" cy="11668"/>
          </a:xfrm>
          <a:prstGeom prst="line">
            <a:avLst/>
          </a:prstGeom>
        </p:spPr>
        <p:style>
          <a:lnRef idx="2">
            <a:schemeClr val="accent5"/>
          </a:lnRef>
          <a:fillRef idx="0">
            <a:schemeClr val="accent5"/>
          </a:fillRef>
          <a:effectRef idx="1">
            <a:schemeClr val="accent5"/>
          </a:effectRef>
          <a:fontRef idx="minor">
            <a:schemeClr val="tx1"/>
          </a:fontRef>
        </p:style>
      </p:cxnSp>
      <p:cxnSp>
        <p:nvCxnSpPr>
          <p:cNvPr id="75" name="Straight Connector 74">
            <a:extLst>
              <a:ext uri="{FF2B5EF4-FFF2-40B4-BE49-F238E27FC236}">
                <a16:creationId xmlns:a16="http://schemas.microsoft.com/office/drawing/2014/main" xmlns="" id="{EAA00707-6D1B-4233-99EB-DFFBB3311A6B}"/>
              </a:ext>
            </a:extLst>
          </p:cNvPr>
          <p:cNvCxnSpPr/>
          <p:nvPr/>
        </p:nvCxnSpPr>
        <p:spPr>
          <a:xfrm flipH="1">
            <a:off x="6350325" y="3180548"/>
            <a:ext cx="76200" cy="0"/>
          </a:xfrm>
          <a:prstGeom prst="line">
            <a:avLst/>
          </a:prstGeom>
        </p:spPr>
        <p:style>
          <a:lnRef idx="2">
            <a:schemeClr val="accent5"/>
          </a:lnRef>
          <a:fillRef idx="0">
            <a:schemeClr val="accent5"/>
          </a:fillRef>
          <a:effectRef idx="1">
            <a:schemeClr val="accent5"/>
          </a:effectRef>
          <a:fontRef idx="minor">
            <a:schemeClr val="tx1"/>
          </a:fontRef>
        </p:style>
      </p:cxnSp>
      <p:sp>
        <p:nvSpPr>
          <p:cNvPr id="4" name="TextBox 3">
            <a:extLst>
              <a:ext uri="{FF2B5EF4-FFF2-40B4-BE49-F238E27FC236}">
                <a16:creationId xmlns:a16="http://schemas.microsoft.com/office/drawing/2014/main" xmlns="" id="{DF223577-F70D-4DFF-9EAA-21B08437B59A}"/>
              </a:ext>
            </a:extLst>
          </p:cNvPr>
          <p:cNvSpPr txBox="1"/>
          <p:nvPr/>
        </p:nvSpPr>
        <p:spPr>
          <a:xfrm>
            <a:off x="1563535" y="3836969"/>
            <a:ext cx="1309974" cy="1323439"/>
          </a:xfrm>
          <a:prstGeom prst="rect">
            <a:avLst/>
          </a:prstGeom>
          <a:noFill/>
        </p:spPr>
        <p:txBody>
          <a:bodyPr wrap="none" rtlCol="0">
            <a:spAutoFit/>
          </a:bodyPr>
          <a:lstStyle/>
          <a:p>
            <a:pPr marL="742950" indent="-742950">
              <a:buAutoNum type="arabicPlain"/>
            </a:pPr>
            <a:r>
              <a:rPr lang="en-US" sz="4000" dirty="0"/>
              <a:t> 2</a:t>
            </a:r>
          </a:p>
          <a:p>
            <a:pPr marL="742950" indent="-742950">
              <a:buAutoNum type="arabicPlain"/>
            </a:pPr>
            <a:r>
              <a:rPr lang="en-US" sz="4000" dirty="0"/>
              <a:t> 1</a:t>
            </a:r>
            <a:endParaRPr lang="en-IN" sz="4000" dirty="0"/>
          </a:p>
        </p:txBody>
      </p:sp>
      <p:sp>
        <p:nvSpPr>
          <p:cNvPr id="76" name="TextBox 75">
            <a:extLst>
              <a:ext uri="{FF2B5EF4-FFF2-40B4-BE49-F238E27FC236}">
                <a16:creationId xmlns:a16="http://schemas.microsoft.com/office/drawing/2014/main" xmlns="" id="{1F21C65C-23FB-46E5-88AB-DCBA8F0C1059}"/>
              </a:ext>
            </a:extLst>
          </p:cNvPr>
          <p:cNvSpPr txBox="1"/>
          <p:nvPr/>
        </p:nvSpPr>
        <p:spPr>
          <a:xfrm>
            <a:off x="4495968" y="3090537"/>
            <a:ext cx="1842171" cy="707886"/>
          </a:xfrm>
          <a:prstGeom prst="rect">
            <a:avLst/>
          </a:prstGeom>
          <a:noFill/>
        </p:spPr>
        <p:txBody>
          <a:bodyPr wrap="none" rtlCol="0">
            <a:spAutoFit/>
          </a:bodyPr>
          <a:lstStyle/>
          <a:p>
            <a:r>
              <a:rPr lang="en-US" sz="4000" dirty="0"/>
              <a:t>-10    20</a:t>
            </a:r>
          </a:p>
        </p:txBody>
      </p:sp>
      <p:sp>
        <p:nvSpPr>
          <p:cNvPr id="6" name="TextBox 5">
            <a:extLst>
              <a:ext uri="{FF2B5EF4-FFF2-40B4-BE49-F238E27FC236}">
                <a16:creationId xmlns:a16="http://schemas.microsoft.com/office/drawing/2014/main" xmlns="" id="{591F6FF8-F40B-4625-B61C-F7901BB2F5B4}"/>
              </a:ext>
            </a:extLst>
          </p:cNvPr>
          <p:cNvSpPr txBox="1"/>
          <p:nvPr/>
        </p:nvSpPr>
        <p:spPr>
          <a:xfrm>
            <a:off x="133465" y="4238835"/>
            <a:ext cx="1047018" cy="646331"/>
          </a:xfrm>
          <a:prstGeom prst="rect">
            <a:avLst/>
          </a:prstGeom>
          <a:noFill/>
        </p:spPr>
        <p:txBody>
          <a:bodyPr wrap="none" rtlCol="0">
            <a:spAutoFit/>
          </a:bodyPr>
          <a:lstStyle/>
          <a:p>
            <a:r>
              <a:rPr lang="en-US" sz="3600" dirty="0"/>
              <a:t>W’ =</a:t>
            </a:r>
            <a:endParaRPr lang="en-IN" sz="3600" dirty="0"/>
          </a:p>
        </p:txBody>
      </p:sp>
      <p:sp>
        <p:nvSpPr>
          <p:cNvPr id="77" name="TextBox 76">
            <a:extLst>
              <a:ext uri="{FF2B5EF4-FFF2-40B4-BE49-F238E27FC236}">
                <a16:creationId xmlns:a16="http://schemas.microsoft.com/office/drawing/2014/main" xmlns="" id="{3E0FD110-39FD-4C99-9827-D8326386D530}"/>
              </a:ext>
            </a:extLst>
          </p:cNvPr>
          <p:cNvSpPr txBox="1"/>
          <p:nvPr/>
        </p:nvSpPr>
        <p:spPr>
          <a:xfrm>
            <a:off x="3454725" y="3118248"/>
            <a:ext cx="760144" cy="646331"/>
          </a:xfrm>
          <a:prstGeom prst="rect">
            <a:avLst/>
          </a:prstGeom>
          <a:noFill/>
        </p:spPr>
        <p:txBody>
          <a:bodyPr wrap="none" rtlCol="0">
            <a:spAutoFit/>
          </a:bodyPr>
          <a:lstStyle/>
          <a:p>
            <a:r>
              <a:rPr lang="en-US" sz="3600" dirty="0"/>
              <a:t>h =</a:t>
            </a:r>
            <a:endParaRPr lang="en-IN" sz="3600" dirty="0"/>
          </a:p>
        </p:txBody>
      </p:sp>
      <p:cxnSp>
        <p:nvCxnSpPr>
          <p:cNvPr id="46" name="Straight Connector 45">
            <a:extLst>
              <a:ext uri="{FF2B5EF4-FFF2-40B4-BE49-F238E27FC236}">
                <a16:creationId xmlns:a16="http://schemas.microsoft.com/office/drawing/2014/main" xmlns="" id="{FEEA2724-3042-4D82-839B-B79F4EC06AEF}"/>
              </a:ext>
            </a:extLst>
          </p:cNvPr>
          <p:cNvCxnSpPr>
            <a:cxnSpLocks/>
          </p:cNvCxnSpPr>
          <p:nvPr/>
        </p:nvCxnSpPr>
        <p:spPr>
          <a:xfrm>
            <a:off x="1086733" y="5630385"/>
            <a:ext cx="0" cy="533400"/>
          </a:xfrm>
          <a:prstGeom prst="line">
            <a:avLst/>
          </a:prstGeom>
        </p:spPr>
        <p:style>
          <a:lnRef idx="3">
            <a:schemeClr val="accent5"/>
          </a:lnRef>
          <a:fillRef idx="0">
            <a:schemeClr val="accent5"/>
          </a:fillRef>
          <a:effectRef idx="2">
            <a:schemeClr val="accent5"/>
          </a:effectRef>
          <a:fontRef idx="minor">
            <a:schemeClr val="tx1"/>
          </a:fontRef>
        </p:style>
      </p:cxnSp>
      <p:cxnSp>
        <p:nvCxnSpPr>
          <p:cNvPr id="47" name="Straight Connector 46">
            <a:extLst>
              <a:ext uri="{FF2B5EF4-FFF2-40B4-BE49-F238E27FC236}">
                <a16:creationId xmlns:a16="http://schemas.microsoft.com/office/drawing/2014/main" xmlns="" id="{72B2AAED-5D3D-4AAB-9363-2C2060E8C8BE}"/>
              </a:ext>
            </a:extLst>
          </p:cNvPr>
          <p:cNvCxnSpPr>
            <a:cxnSpLocks/>
          </p:cNvCxnSpPr>
          <p:nvPr/>
        </p:nvCxnSpPr>
        <p:spPr>
          <a:xfrm>
            <a:off x="1086733" y="5619834"/>
            <a:ext cx="104335"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48" name="Straight Connector 47">
            <a:extLst>
              <a:ext uri="{FF2B5EF4-FFF2-40B4-BE49-F238E27FC236}">
                <a16:creationId xmlns:a16="http://schemas.microsoft.com/office/drawing/2014/main" xmlns="" id="{0B7ADAC7-A2C1-47F7-AD39-6873FA7B9CB7}"/>
              </a:ext>
            </a:extLst>
          </p:cNvPr>
          <p:cNvCxnSpPr>
            <a:cxnSpLocks/>
          </p:cNvCxnSpPr>
          <p:nvPr/>
        </p:nvCxnSpPr>
        <p:spPr>
          <a:xfrm>
            <a:off x="1078527" y="6152117"/>
            <a:ext cx="150641"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49" name="Straight Connector 48">
            <a:extLst>
              <a:ext uri="{FF2B5EF4-FFF2-40B4-BE49-F238E27FC236}">
                <a16:creationId xmlns:a16="http://schemas.microsoft.com/office/drawing/2014/main" xmlns="" id="{DB3BF877-0F7B-49FD-9711-D8D4C2BEBFFC}"/>
              </a:ext>
            </a:extLst>
          </p:cNvPr>
          <p:cNvCxnSpPr>
            <a:cxnSpLocks/>
          </p:cNvCxnSpPr>
          <p:nvPr/>
        </p:nvCxnSpPr>
        <p:spPr>
          <a:xfrm>
            <a:off x="3084404" y="5644196"/>
            <a:ext cx="0" cy="521732"/>
          </a:xfrm>
          <a:prstGeom prst="line">
            <a:avLst/>
          </a:prstGeom>
        </p:spPr>
        <p:style>
          <a:lnRef idx="2">
            <a:schemeClr val="accent5"/>
          </a:lnRef>
          <a:fillRef idx="0">
            <a:schemeClr val="accent5"/>
          </a:fillRef>
          <a:effectRef idx="1">
            <a:schemeClr val="accent5"/>
          </a:effectRef>
          <a:fontRef idx="minor">
            <a:schemeClr val="tx1"/>
          </a:fontRef>
        </p:style>
      </p:cxnSp>
      <p:cxnSp>
        <p:nvCxnSpPr>
          <p:cNvPr id="50" name="Straight Connector 49">
            <a:extLst>
              <a:ext uri="{FF2B5EF4-FFF2-40B4-BE49-F238E27FC236}">
                <a16:creationId xmlns:a16="http://schemas.microsoft.com/office/drawing/2014/main" xmlns="" id="{A127AD8C-CF0E-4262-A26B-4569290C1F65}"/>
              </a:ext>
            </a:extLst>
          </p:cNvPr>
          <p:cNvCxnSpPr>
            <a:cxnSpLocks/>
          </p:cNvCxnSpPr>
          <p:nvPr/>
        </p:nvCxnSpPr>
        <p:spPr>
          <a:xfrm flipH="1" flipV="1">
            <a:off x="3008204" y="6165928"/>
            <a:ext cx="76200" cy="11668"/>
          </a:xfrm>
          <a:prstGeom prst="line">
            <a:avLst/>
          </a:prstGeom>
        </p:spPr>
        <p:style>
          <a:lnRef idx="2">
            <a:schemeClr val="accent5"/>
          </a:lnRef>
          <a:fillRef idx="0">
            <a:schemeClr val="accent5"/>
          </a:fillRef>
          <a:effectRef idx="1">
            <a:schemeClr val="accent5"/>
          </a:effectRef>
          <a:fontRef idx="minor">
            <a:schemeClr val="tx1"/>
          </a:fontRef>
        </p:style>
      </p:cxnSp>
      <p:cxnSp>
        <p:nvCxnSpPr>
          <p:cNvPr id="51" name="Straight Connector 50">
            <a:extLst>
              <a:ext uri="{FF2B5EF4-FFF2-40B4-BE49-F238E27FC236}">
                <a16:creationId xmlns:a16="http://schemas.microsoft.com/office/drawing/2014/main" xmlns="" id="{36F07C7A-0BF2-4B0C-A2E6-EC24FB6547EA}"/>
              </a:ext>
            </a:extLst>
          </p:cNvPr>
          <p:cNvCxnSpPr/>
          <p:nvPr/>
        </p:nvCxnSpPr>
        <p:spPr>
          <a:xfrm flipH="1">
            <a:off x="3008204" y="5644196"/>
            <a:ext cx="76200" cy="0"/>
          </a:xfrm>
          <a:prstGeom prst="line">
            <a:avLst/>
          </a:prstGeom>
        </p:spPr>
        <p:style>
          <a:lnRef idx="2">
            <a:schemeClr val="accent5"/>
          </a:lnRef>
          <a:fillRef idx="0">
            <a:schemeClr val="accent5"/>
          </a:fillRef>
          <a:effectRef idx="1">
            <a:schemeClr val="accent5"/>
          </a:effectRef>
          <a:fontRef idx="minor">
            <a:schemeClr val="tx1"/>
          </a:fontRef>
        </p:style>
      </p:cxnSp>
      <p:sp>
        <p:nvSpPr>
          <p:cNvPr id="52" name="TextBox 51">
            <a:extLst>
              <a:ext uri="{FF2B5EF4-FFF2-40B4-BE49-F238E27FC236}">
                <a16:creationId xmlns:a16="http://schemas.microsoft.com/office/drawing/2014/main" xmlns="" id="{79E68ACB-68AF-45FB-818C-56B7C2D6B4BA}"/>
              </a:ext>
            </a:extLst>
          </p:cNvPr>
          <p:cNvSpPr txBox="1"/>
          <p:nvPr/>
        </p:nvSpPr>
        <p:spPr>
          <a:xfrm>
            <a:off x="1153847" y="5554185"/>
            <a:ext cx="1858201" cy="707886"/>
          </a:xfrm>
          <a:prstGeom prst="rect">
            <a:avLst/>
          </a:prstGeom>
          <a:noFill/>
        </p:spPr>
        <p:txBody>
          <a:bodyPr wrap="none" rtlCol="0">
            <a:spAutoFit/>
          </a:bodyPr>
          <a:lstStyle/>
          <a:p>
            <a:r>
              <a:rPr lang="en-US" sz="4000" dirty="0"/>
              <a:t> 0         0</a:t>
            </a:r>
          </a:p>
        </p:txBody>
      </p:sp>
      <p:sp>
        <p:nvSpPr>
          <p:cNvPr id="53" name="TextBox 52">
            <a:extLst>
              <a:ext uri="{FF2B5EF4-FFF2-40B4-BE49-F238E27FC236}">
                <a16:creationId xmlns:a16="http://schemas.microsoft.com/office/drawing/2014/main" xmlns="" id="{3DA2A923-80BC-4A16-B05E-86F6BE852176}"/>
              </a:ext>
            </a:extLst>
          </p:cNvPr>
          <p:cNvSpPr txBox="1"/>
          <p:nvPr/>
        </p:nvSpPr>
        <p:spPr>
          <a:xfrm>
            <a:off x="112604" y="5581896"/>
            <a:ext cx="875561" cy="646331"/>
          </a:xfrm>
          <a:prstGeom prst="rect">
            <a:avLst/>
          </a:prstGeom>
          <a:noFill/>
        </p:spPr>
        <p:txBody>
          <a:bodyPr wrap="none" rtlCol="0">
            <a:spAutoFit/>
          </a:bodyPr>
          <a:lstStyle/>
          <a:p>
            <a:r>
              <a:rPr lang="en-US" sz="3600" dirty="0"/>
              <a:t>b’ =</a:t>
            </a:r>
            <a:endParaRPr lang="en-IN" sz="3600" dirty="0"/>
          </a:p>
        </p:txBody>
      </p:sp>
      <p:cxnSp>
        <p:nvCxnSpPr>
          <p:cNvPr id="63" name="Straight Connector 62">
            <a:extLst>
              <a:ext uri="{FF2B5EF4-FFF2-40B4-BE49-F238E27FC236}">
                <a16:creationId xmlns:a16="http://schemas.microsoft.com/office/drawing/2014/main" xmlns="" id="{D4ABE991-C6B3-431B-B568-215211E8E3FD}"/>
              </a:ext>
            </a:extLst>
          </p:cNvPr>
          <p:cNvCxnSpPr>
            <a:cxnSpLocks/>
          </p:cNvCxnSpPr>
          <p:nvPr/>
        </p:nvCxnSpPr>
        <p:spPr>
          <a:xfrm>
            <a:off x="4423795" y="5457666"/>
            <a:ext cx="0" cy="533400"/>
          </a:xfrm>
          <a:prstGeom prst="line">
            <a:avLst/>
          </a:prstGeom>
        </p:spPr>
        <p:style>
          <a:lnRef idx="3">
            <a:schemeClr val="accent5"/>
          </a:lnRef>
          <a:fillRef idx="0">
            <a:schemeClr val="accent5"/>
          </a:fillRef>
          <a:effectRef idx="2">
            <a:schemeClr val="accent5"/>
          </a:effectRef>
          <a:fontRef idx="minor">
            <a:schemeClr val="tx1"/>
          </a:fontRef>
        </p:style>
      </p:cxnSp>
      <p:cxnSp>
        <p:nvCxnSpPr>
          <p:cNvPr id="78" name="Straight Connector 77">
            <a:extLst>
              <a:ext uri="{FF2B5EF4-FFF2-40B4-BE49-F238E27FC236}">
                <a16:creationId xmlns:a16="http://schemas.microsoft.com/office/drawing/2014/main" xmlns="" id="{7150C0BB-6FE2-4B3F-B60C-FC839802AF93}"/>
              </a:ext>
            </a:extLst>
          </p:cNvPr>
          <p:cNvCxnSpPr>
            <a:cxnSpLocks/>
          </p:cNvCxnSpPr>
          <p:nvPr/>
        </p:nvCxnSpPr>
        <p:spPr>
          <a:xfrm>
            <a:off x="4423795" y="5447115"/>
            <a:ext cx="104335"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79" name="Straight Connector 78">
            <a:extLst>
              <a:ext uri="{FF2B5EF4-FFF2-40B4-BE49-F238E27FC236}">
                <a16:creationId xmlns:a16="http://schemas.microsoft.com/office/drawing/2014/main" xmlns="" id="{67F2985C-8AB9-4F53-9593-49618A0DEF60}"/>
              </a:ext>
            </a:extLst>
          </p:cNvPr>
          <p:cNvCxnSpPr>
            <a:cxnSpLocks/>
          </p:cNvCxnSpPr>
          <p:nvPr/>
        </p:nvCxnSpPr>
        <p:spPr>
          <a:xfrm>
            <a:off x="4415589" y="5979398"/>
            <a:ext cx="150641"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80" name="Straight Connector 79">
            <a:extLst>
              <a:ext uri="{FF2B5EF4-FFF2-40B4-BE49-F238E27FC236}">
                <a16:creationId xmlns:a16="http://schemas.microsoft.com/office/drawing/2014/main" xmlns="" id="{3D0358EA-B74B-47E5-804C-AB69AE4CF878}"/>
              </a:ext>
            </a:extLst>
          </p:cNvPr>
          <p:cNvCxnSpPr>
            <a:cxnSpLocks/>
          </p:cNvCxnSpPr>
          <p:nvPr/>
        </p:nvCxnSpPr>
        <p:spPr>
          <a:xfrm>
            <a:off x="6421466" y="5471477"/>
            <a:ext cx="0" cy="521732"/>
          </a:xfrm>
          <a:prstGeom prst="line">
            <a:avLst/>
          </a:prstGeom>
        </p:spPr>
        <p:style>
          <a:lnRef idx="2">
            <a:schemeClr val="accent5"/>
          </a:lnRef>
          <a:fillRef idx="0">
            <a:schemeClr val="accent5"/>
          </a:fillRef>
          <a:effectRef idx="1">
            <a:schemeClr val="accent5"/>
          </a:effectRef>
          <a:fontRef idx="minor">
            <a:schemeClr val="tx1"/>
          </a:fontRef>
        </p:style>
      </p:cxnSp>
      <p:cxnSp>
        <p:nvCxnSpPr>
          <p:cNvPr id="81" name="Straight Connector 80">
            <a:extLst>
              <a:ext uri="{FF2B5EF4-FFF2-40B4-BE49-F238E27FC236}">
                <a16:creationId xmlns:a16="http://schemas.microsoft.com/office/drawing/2014/main" xmlns="" id="{0940AB61-EE40-4614-9B67-61C4D763D9B1}"/>
              </a:ext>
            </a:extLst>
          </p:cNvPr>
          <p:cNvCxnSpPr>
            <a:cxnSpLocks/>
          </p:cNvCxnSpPr>
          <p:nvPr/>
        </p:nvCxnSpPr>
        <p:spPr>
          <a:xfrm flipH="1" flipV="1">
            <a:off x="6345266" y="5993209"/>
            <a:ext cx="76200" cy="11668"/>
          </a:xfrm>
          <a:prstGeom prst="line">
            <a:avLst/>
          </a:prstGeom>
        </p:spPr>
        <p:style>
          <a:lnRef idx="2">
            <a:schemeClr val="accent5"/>
          </a:lnRef>
          <a:fillRef idx="0">
            <a:schemeClr val="accent5"/>
          </a:fillRef>
          <a:effectRef idx="1">
            <a:schemeClr val="accent5"/>
          </a:effectRef>
          <a:fontRef idx="minor">
            <a:schemeClr val="tx1"/>
          </a:fontRef>
        </p:style>
      </p:cxnSp>
      <p:cxnSp>
        <p:nvCxnSpPr>
          <p:cNvPr id="82" name="Straight Connector 81">
            <a:extLst>
              <a:ext uri="{FF2B5EF4-FFF2-40B4-BE49-F238E27FC236}">
                <a16:creationId xmlns:a16="http://schemas.microsoft.com/office/drawing/2014/main" xmlns="" id="{2A37CCDF-CA40-4E28-8997-2E844B239CF9}"/>
              </a:ext>
            </a:extLst>
          </p:cNvPr>
          <p:cNvCxnSpPr/>
          <p:nvPr/>
        </p:nvCxnSpPr>
        <p:spPr>
          <a:xfrm flipH="1">
            <a:off x="6345266" y="5471477"/>
            <a:ext cx="76200" cy="0"/>
          </a:xfrm>
          <a:prstGeom prst="line">
            <a:avLst/>
          </a:prstGeom>
        </p:spPr>
        <p:style>
          <a:lnRef idx="2">
            <a:schemeClr val="accent5"/>
          </a:lnRef>
          <a:fillRef idx="0">
            <a:schemeClr val="accent5"/>
          </a:fillRef>
          <a:effectRef idx="1">
            <a:schemeClr val="accent5"/>
          </a:effectRef>
          <a:fontRef idx="minor">
            <a:schemeClr val="tx1"/>
          </a:fontRef>
        </p:style>
      </p:cxnSp>
      <p:sp>
        <p:nvSpPr>
          <p:cNvPr id="83" name="TextBox 82">
            <a:extLst>
              <a:ext uri="{FF2B5EF4-FFF2-40B4-BE49-F238E27FC236}">
                <a16:creationId xmlns:a16="http://schemas.microsoft.com/office/drawing/2014/main" xmlns="" id="{A4244470-AC4F-4BA4-BD02-B32825D93FEC}"/>
              </a:ext>
            </a:extLst>
          </p:cNvPr>
          <p:cNvSpPr txBox="1"/>
          <p:nvPr/>
        </p:nvSpPr>
        <p:spPr>
          <a:xfrm>
            <a:off x="4572000" y="5381466"/>
            <a:ext cx="1742785" cy="707886"/>
          </a:xfrm>
          <a:prstGeom prst="rect">
            <a:avLst/>
          </a:prstGeom>
          <a:noFill/>
        </p:spPr>
        <p:txBody>
          <a:bodyPr wrap="none" rtlCol="0">
            <a:spAutoFit/>
          </a:bodyPr>
          <a:lstStyle/>
          <a:p>
            <a:r>
              <a:rPr lang="en-US" sz="4000" dirty="0"/>
              <a:t>0         1</a:t>
            </a:r>
          </a:p>
        </p:txBody>
      </p:sp>
      <p:sp>
        <p:nvSpPr>
          <p:cNvPr id="84" name="TextBox 83">
            <a:extLst>
              <a:ext uri="{FF2B5EF4-FFF2-40B4-BE49-F238E27FC236}">
                <a16:creationId xmlns:a16="http://schemas.microsoft.com/office/drawing/2014/main" xmlns="" id="{D5F69BF2-0E0C-45A6-B704-D0B7E6011A24}"/>
              </a:ext>
            </a:extLst>
          </p:cNvPr>
          <p:cNvSpPr txBox="1"/>
          <p:nvPr/>
        </p:nvSpPr>
        <p:spPr>
          <a:xfrm>
            <a:off x="3449666" y="5409177"/>
            <a:ext cx="671979" cy="646331"/>
          </a:xfrm>
          <a:prstGeom prst="rect">
            <a:avLst/>
          </a:prstGeom>
          <a:noFill/>
        </p:spPr>
        <p:txBody>
          <a:bodyPr wrap="none" rtlCol="0">
            <a:spAutoFit/>
          </a:bodyPr>
          <a:lstStyle/>
          <a:p>
            <a:r>
              <a:rPr lang="en-US" sz="3600" dirty="0"/>
              <a:t>t =</a:t>
            </a:r>
            <a:endParaRPr lang="en-IN" sz="3600" dirty="0"/>
          </a:p>
        </p:txBody>
      </p:sp>
    </p:spTree>
    <p:extLst>
      <p:ext uri="{BB962C8B-B14F-4D97-AF65-F5344CB8AC3E}">
        <p14:creationId xmlns:p14="http://schemas.microsoft.com/office/powerpoint/2010/main" xmlns="" val="3158328414"/>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Oval 61"/>
          <p:cNvSpPr/>
          <p:nvPr/>
        </p:nvSpPr>
        <p:spPr>
          <a:xfrm>
            <a:off x="1496290" y="2879558"/>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61" name="Oval 60"/>
          <p:cNvSpPr/>
          <p:nvPr/>
        </p:nvSpPr>
        <p:spPr>
          <a:xfrm>
            <a:off x="353290" y="2858778"/>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3412946" y="1219200"/>
            <a:ext cx="5686558" cy="5410200"/>
          </a:xfrm>
        </p:spPr>
        <p:txBody>
          <a:bodyPr>
            <a:normAutofit fontScale="92500" lnSpcReduction="10000"/>
          </a:bodyPr>
          <a:lstStyle/>
          <a:p>
            <a:pPr>
              <a:buNone/>
            </a:pPr>
            <a:r>
              <a:rPr lang="en-US" b="1" dirty="0"/>
              <a:t>Let’s start with the forward pass.  We have assumed W’ and b’ and the input vector is h</a:t>
            </a:r>
          </a:p>
          <a:p>
            <a:pPr>
              <a:buNone/>
            </a:pPr>
            <a:endParaRPr lang="en-US" b="1" dirty="0"/>
          </a:p>
          <a:p>
            <a:pPr>
              <a:buNone/>
            </a:pPr>
            <a:endParaRPr lang="en-US" b="1" dirty="0"/>
          </a:p>
          <a:p>
            <a:pPr>
              <a:buNone/>
            </a:pPr>
            <a:endParaRPr lang="en-US" b="1" dirty="0"/>
          </a:p>
          <a:p>
            <a:pPr>
              <a:buNone/>
            </a:pPr>
            <a:r>
              <a:rPr lang="en-US" b="1" dirty="0"/>
              <a:t>So, we have everything we need to calculate the outputs </a:t>
            </a:r>
            <a:r>
              <a:rPr lang="en-US" b="1" dirty="0">
                <a:solidFill>
                  <a:srgbClr val="00B050"/>
                </a:solidFill>
              </a:rPr>
              <a:t>c</a:t>
            </a:r>
          </a:p>
          <a:p>
            <a:pPr>
              <a:buNone/>
            </a:pPr>
            <a:r>
              <a:rPr lang="en-US" b="1" i="1" dirty="0">
                <a:solidFill>
                  <a:srgbClr val="00B050"/>
                </a:solidFill>
              </a:rPr>
              <a:t>c = </a:t>
            </a:r>
            <a:r>
              <a:rPr lang="en-US" b="1" i="1" dirty="0" err="1">
                <a:solidFill>
                  <a:srgbClr val="00B050"/>
                </a:solidFill>
              </a:rPr>
              <a:t>hW</a:t>
            </a:r>
            <a:r>
              <a:rPr lang="en-US" b="1" i="1" dirty="0">
                <a:solidFill>
                  <a:srgbClr val="00B050"/>
                </a:solidFill>
              </a:rPr>
              <a:t>’+b’</a:t>
            </a:r>
            <a:endParaRPr lang="en-US" b="1" dirty="0"/>
          </a:p>
          <a:p>
            <a:pPr>
              <a:buNone/>
            </a:pPr>
            <a:endParaRPr lang="en-US" b="1" dirty="0"/>
          </a:p>
          <a:p>
            <a:pPr>
              <a:buNone/>
            </a:pPr>
            <a:r>
              <a:rPr lang="en-US" b="1" dirty="0"/>
              <a:t>What is </a:t>
            </a:r>
            <a:r>
              <a:rPr lang="en-US" b="1" dirty="0">
                <a:solidFill>
                  <a:srgbClr val="00B050"/>
                </a:solidFill>
              </a:rPr>
              <a:t>c</a:t>
            </a:r>
            <a:r>
              <a:rPr lang="en-US" b="1" dirty="0"/>
              <a:t>?</a:t>
            </a:r>
          </a:p>
        </p:txBody>
      </p:sp>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fontScale="92500"/>
          </a:bodyPr>
          <a:lstStyle/>
          <a:p>
            <a:pPr algn="ctr">
              <a:spcBef>
                <a:spcPct val="0"/>
              </a:spcBef>
              <a:defRPr/>
            </a:pPr>
            <a:r>
              <a:rPr lang="en-US" sz="4400" dirty="0">
                <a:solidFill>
                  <a:schemeClr val="bg1"/>
                </a:solidFill>
              </a:rPr>
              <a:t>Exercise on d(loss)/d(W’) and d(loss)/d(b’)</a:t>
            </a:r>
          </a:p>
        </p:txBody>
      </p:sp>
      <p:sp>
        <p:nvSpPr>
          <p:cNvPr id="17" name="Oval 16"/>
          <p:cNvSpPr/>
          <p:nvPr/>
        </p:nvSpPr>
        <p:spPr>
          <a:xfrm>
            <a:off x="457200" y="1828800"/>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1</a:t>
            </a:r>
            <a:endParaRPr lang="en-US" baseline="-25000" dirty="0"/>
          </a:p>
        </p:txBody>
      </p:sp>
      <p:sp>
        <p:nvSpPr>
          <p:cNvPr id="18" name="Oval 17"/>
          <p:cNvSpPr/>
          <p:nvPr/>
        </p:nvSpPr>
        <p:spPr>
          <a:xfrm>
            <a:off x="457200" y="2971800"/>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1</a:t>
            </a:r>
          </a:p>
        </p:txBody>
      </p:sp>
      <p:cxnSp>
        <p:nvCxnSpPr>
          <p:cNvPr id="20" name="Straight Connector 19"/>
          <p:cNvCxnSpPr/>
          <p:nvPr/>
        </p:nvCxnSpPr>
        <p:spPr>
          <a:xfrm>
            <a:off x="665020" y="2221468"/>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21" name="TextBox 20"/>
          <p:cNvSpPr txBox="1"/>
          <p:nvPr/>
        </p:nvSpPr>
        <p:spPr>
          <a:xfrm>
            <a:off x="152400" y="2450068"/>
            <a:ext cx="612540" cy="369332"/>
          </a:xfrm>
          <a:prstGeom prst="rect">
            <a:avLst/>
          </a:prstGeom>
          <a:noFill/>
        </p:spPr>
        <p:txBody>
          <a:bodyPr wrap="none" rtlCol="0">
            <a:spAutoFit/>
          </a:bodyPr>
          <a:lstStyle/>
          <a:p>
            <a:r>
              <a:rPr lang="en-US" b="1" dirty="0"/>
              <a:t>W’</a:t>
            </a:r>
            <a:r>
              <a:rPr lang="en-US" b="1" baseline="-25000" dirty="0"/>
              <a:t>11</a:t>
            </a:r>
          </a:p>
        </p:txBody>
      </p:sp>
      <p:sp>
        <p:nvSpPr>
          <p:cNvPr id="22" name="Oval 21"/>
          <p:cNvSpPr/>
          <p:nvPr/>
        </p:nvSpPr>
        <p:spPr>
          <a:xfrm>
            <a:off x="1600200" y="1840468"/>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2</a:t>
            </a:r>
          </a:p>
        </p:txBody>
      </p:sp>
      <p:sp>
        <p:nvSpPr>
          <p:cNvPr id="23" name="Oval 22"/>
          <p:cNvSpPr/>
          <p:nvPr/>
        </p:nvSpPr>
        <p:spPr>
          <a:xfrm>
            <a:off x="1600200" y="2983468"/>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2</a:t>
            </a:r>
          </a:p>
        </p:txBody>
      </p:sp>
      <p:cxnSp>
        <p:nvCxnSpPr>
          <p:cNvPr id="27" name="Straight Connector 26"/>
          <p:cNvCxnSpPr/>
          <p:nvPr/>
        </p:nvCxnSpPr>
        <p:spPr>
          <a:xfrm>
            <a:off x="1808020" y="2221468"/>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29" name="Oval 28"/>
          <p:cNvSpPr/>
          <p:nvPr/>
        </p:nvSpPr>
        <p:spPr>
          <a:xfrm>
            <a:off x="2743200" y="3059668"/>
            <a:ext cx="381000" cy="3810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3</a:t>
            </a:r>
          </a:p>
        </p:txBody>
      </p:sp>
      <p:cxnSp>
        <p:nvCxnSpPr>
          <p:cNvPr id="31" name="Straight Connector 30"/>
          <p:cNvCxnSpPr/>
          <p:nvPr/>
        </p:nvCxnSpPr>
        <p:spPr>
          <a:xfrm>
            <a:off x="1905000" y="2221468"/>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32" name="Straight Connector 31"/>
          <p:cNvCxnSpPr/>
          <p:nvPr/>
        </p:nvCxnSpPr>
        <p:spPr>
          <a:xfrm>
            <a:off x="762000" y="2221468"/>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34" name="Straight Connector 33"/>
          <p:cNvCxnSpPr/>
          <p:nvPr/>
        </p:nvCxnSpPr>
        <p:spPr>
          <a:xfrm flipH="1">
            <a:off x="741596" y="2165672"/>
            <a:ext cx="934804" cy="817796"/>
          </a:xfrm>
          <a:prstGeom prst="line">
            <a:avLst/>
          </a:prstGeom>
        </p:spPr>
        <p:style>
          <a:lnRef idx="2">
            <a:schemeClr val="accent3"/>
          </a:lnRef>
          <a:fillRef idx="0">
            <a:schemeClr val="accent3"/>
          </a:fillRef>
          <a:effectRef idx="1">
            <a:schemeClr val="accent3"/>
          </a:effectRef>
          <a:fontRef idx="minor">
            <a:schemeClr val="tx1"/>
          </a:fontRef>
        </p:style>
      </p:cxnSp>
      <p:sp>
        <p:nvSpPr>
          <p:cNvPr id="37" name="TextBox 36"/>
          <p:cNvSpPr txBox="1"/>
          <p:nvPr/>
        </p:nvSpPr>
        <p:spPr>
          <a:xfrm>
            <a:off x="609600" y="2678668"/>
            <a:ext cx="612540" cy="369332"/>
          </a:xfrm>
          <a:prstGeom prst="rect">
            <a:avLst/>
          </a:prstGeom>
          <a:noFill/>
        </p:spPr>
        <p:txBody>
          <a:bodyPr wrap="none" rtlCol="0">
            <a:spAutoFit/>
          </a:bodyPr>
          <a:lstStyle/>
          <a:p>
            <a:r>
              <a:rPr lang="en-US" b="1" dirty="0"/>
              <a:t>W’</a:t>
            </a:r>
            <a:r>
              <a:rPr lang="en-US" b="1" baseline="-25000" dirty="0"/>
              <a:t>21</a:t>
            </a:r>
          </a:p>
        </p:txBody>
      </p:sp>
      <p:sp>
        <p:nvSpPr>
          <p:cNvPr id="38" name="TextBox 37"/>
          <p:cNvSpPr txBox="1"/>
          <p:nvPr/>
        </p:nvSpPr>
        <p:spPr>
          <a:xfrm>
            <a:off x="1143000" y="2842736"/>
            <a:ext cx="612540" cy="369332"/>
          </a:xfrm>
          <a:prstGeom prst="rect">
            <a:avLst/>
          </a:prstGeom>
          <a:noFill/>
        </p:spPr>
        <p:txBody>
          <a:bodyPr wrap="none" rtlCol="0">
            <a:spAutoFit/>
          </a:bodyPr>
          <a:lstStyle/>
          <a:p>
            <a:r>
              <a:rPr lang="en-US" b="1" dirty="0"/>
              <a:t>W’</a:t>
            </a:r>
            <a:r>
              <a:rPr lang="en-US" b="1" baseline="-25000" dirty="0"/>
              <a:t>12</a:t>
            </a:r>
          </a:p>
        </p:txBody>
      </p:sp>
      <p:sp>
        <p:nvSpPr>
          <p:cNvPr id="39" name="TextBox 38"/>
          <p:cNvSpPr txBox="1"/>
          <p:nvPr/>
        </p:nvSpPr>
        <p:spPr>
          <a:xfrm>
            <a:off x="1581846" y="2602468"/>
            <a:ext cx="612540" cy="369332"/>
          </a:xfrm>
          <a:prstGeom prst="rect">
            <a:avLst/>
          </a:prstGeom>
          <a:noFill/>
        </p:spPr>
        <p:txBody>
          <a:bodyPr wrap="none" rtlCol="0">
            <a:spAutoFit/>
          </a:bodyPr>
          <a:lstStyle/>
          <a:p>
            <a:r>
              <a:rPr lang="en-US" b="1" dirty="0"/>
              <a:t>W’</a:t>
            </a:r>
            <a:r>
              <a:rPr lang="en-US" b="1" baseline="-25000" dirty="0"/>
              <a:t>22</a:t>
            </a:r>
          </a:p>
        </p:txBody>
      </p:sp>
      <p:cxnSp>
        <p:nvCxnSpPr>
          <p:cNvPr id="41" name="Straight Connector 40"/>
          <p:cNvCxnSpPr/>
          <p:nvPr/>
        </p:nvCxnSpPr>
        <p:spPr>
          <a:xfrm>
            <a:off x="802808" y="2145268"/>
            <a:ext cx="2016592" cy="873592"/>
          </a:xfrm>
          <a:prstGeom prst="line">
            <a:avLst/>
          </a:prstGeom>
        </p:spPr>
        <p:style>
          <a:lnRef idx="2">
            <a:schemeClr val="accent3"/>
          </a:lnRef>
          <a:fillRef idx="0">
            <a:schemeClr val="accent3"/>
          </a:fillRef>
          <a:effectRef idx="1">
            <a:schemeClr val="accent3"/>
          </a:effectRef>
          <a:fontRef idx="minor">
            <a:schemeClr val="tx1"/>
          </a:fontRef>
        </p:style>
      </p:cxnSp>
      <p:sp>
        <p:nvSpPr>
          <p:cNvPr id="42" name="TextBox 41"/>
          <p:cNvSpPr txBox="1"/>
          <p:nvPr/>
        </p:nvSpPr>
        <p:spPr>
          <a:xfrm>
            <a:off x="2362200" y="2983468"/>
            <a:ext cx="441146" cy="369332"/>
          </a:xfrm>
          <a:prstGeom prst="rect">
            <a:avLst/>
          </a:prstGeom>
          <a:noFill/>
        </p:spPr>
        <p:txBody>
          <a:bodyPr wrap="none" rtlCol="0">
            <a:spAutoFit/>
          </a:bodyPr>
          <a:lstStyle/>
          <a:p>
            <a:r>
              <a:rPr lang="en-US" b="1" dirty="0"/>
              <a:t>b'</a:t>
            </a:r>
            <a:r>
              <a:rPr lang="en-US" b="1" baseline="-25000" dirty="0"/>
              <a:t>1</a:t>
            </a:r>
          </a:p>
        </p:txBody>
      </p:sp>
      <p:sp>
        <p:nvSpPr>
          <p:cNvPr id="43" name="TextBox 42"/>
          <p:cNvSpPr txBox="1"/>
          <p:nvPr/>
        </p:nvSpPr>
        <p:spPr>
          <a:xfrm>
            <a:off x="2590800" y="2526268"/>
            <a:ext cx="441146" cy="369332"/>
          </a:xfrm>
          <a:prstGeom prst="rect">
            <a:avLst/>
          </a:prstGeom>
          <a:noFill/>
        </p:spPr>
        <p:txBody>
          <a:bodyPr wrap="none" rtlCol="0">
            <a:spAutoFit/>
          </a:bodyPr>
          <a:lstStyle/>
          <a:p>
            <a:r>
              <a:rPr lang="en-US" b="1" dirty="0"/>
              <a:t>b'</a:t>
            </a:r>
            <a:r>
              <a:rPr lang="en-US" b="1" baseline="-25000" dirty="0"/>
              <a:t>2</a:t>
            </a:r>
          </a:p>
        </p:txBody>
      </p:sp>
      <p:sp>
        <p:nvSpPr>
          <p:cNvPr id="44" name="TextBox 43">
            <a:extLst>
              <a:ext uri="{FF2B5EF4-FFF2-40B4-BE49-F238E27FC236}">
                <a16:creationId xmlns:a16="http://schemas.microsoft.com/office/drawing/2014/main" xmlns="" id="{0E2EAA83-F5FB-42E7-B368-902890CEC41F}"/>
              </a:ext>
            </a:extLst>
          </p:cNvPr>
          <p:cNvSpPr txBox="1"/>
          <p:nvPr/>
        </p:nvSpPr>
        <p:spPr>
          <a:xfrm>
            <a:off x="40006" y="3031093"/>
            <a:ext cx="308098" cy="369332"/>
          </a:xfrm>
          <a:prstGeom prst="rect">
            <a:avLst/>
          </a:prstGeom>
          <a:noFill/>
        </p:spPr>
        <p:txBody>
          <a:bodyPr wrap="none" rtlCol="0">
            <a:spAutoFit/>
          </a:bodyPr>
          <a:lstStyle/>
          <a:p>
            <a:r>
              <a:rPr lang="en-US" b="1" dirty="0"/>
              <a:t>h</a:t>
            </a:r>
          </a:p>
        </p:txBody>
      </p:sp>
      <p:sp>
        <p:nvSpPr>
          <p:cNvPr id="45" name="TextBox 44">
            <a:extLst>
              <a:ext uri="{FF2B5EF4-FFF2-40B4-BE49-F238E27FC236}">
                <a16:creationId xmlns:a16="http://schemas.microsoft.com/office/drawing/2014/main" xmlns="" id="{7CAF2C7F-D2C6-4C90-96DC-BA5602098DBC}"/>
              </a:ext>
            </a:extLst>
          </p:cNvPr>
          <p:cNvSpPr txBox="1"/>
          <p:nvPr/>
        </p:nvSpPr>
        <p:spPr>
          <a:xfrm>
            <a:off x="155950" y="1799749"/>
            <a:ext cx="280846" cy="369332"/>
          </a:xfrm>
          <a:prstGeom prst="rect">
            <a:avLst/>
          </a:prstGeom>
          <a:noFill/>
        </p:spPr>
        <p:txBody>
          <a:bodyPr wrap="none" rtlCol="0">
            <a:spAutoFit/>
          </a:bodyPr>
          <a:lstStyle/>
          <a:p>
            <a:r>
              <a:rPr lang="en-US" b="1" dirty="0"/>
              <a:t>c</a:t>
            </a:r>
          </a:p>
        </p:txBody>
      </p:sp>
      <p:cxnSp>
        <p:nvCxnSpPr>
          <p:cNvPr id="64" name="Straight Connector 63">
            <a:extLst>
              <a:ext uri="{FF2B5EF4-FFF2-40B4-BE49-F238E27FC236}">
                <a16:creationId xmlns:a16="http://schemas.microsoft.com/office/drawing/2014/main" xmlns="" id="{F0104C3F-8AE0-4304-AA88-71280E301CC8}"/>
              </a:ext>
            </a:extLst>
          </p:cNvPr>
          <p:cNvCxnSpPr/>
          <p:nvPr/>
        </p:nvCxnSpPr>
        <p:spPr>
          <a:xfrm flipH="1">
            <a:off x="1283848" y="3781635"/>
            <a:ext cx="202844"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65" name="Straight Connector 64">
            <a:extLst>
              <a:ext uri="{FF2B5EF4-FFF2-40B4-BE49-F238E27FC236}">
                <a16:creationId xmlns:a16="http://schemas.microsoft.com/office/drawing/2014/main" xmlns="" id="{E399A995-94DA-4880-AB6F-8A0ECF994A17}"/>
              </a:ext>
            </a:extLst>
          </p:cNvPr>
          <p:cNvCxnSpPr>
            <a:cxnSpLocks/>
          </p:cNvCxnSpPr>
          <p:nvPr/>
        </p:nvCxnSpPr>
        <p:spPr>
          <a:xfrm>
            <a:off x="1309070" y="3781635"/>
            <a:ext cx="0" cy="1385411"/>
          </a:xfrm>
          <a:prstGeom prst="line">
            <a:avLst/>
          </a:prstGeom>
        </p:spPr>
        <p:style>
          <a:lnRef idx="3">
            <a:schemeClr val="accent5"/>
          </a:lnRef>
          <a:fillRef idx="0">
            <a:schemeClr val="accent5"/>
          </a:fillRef>
          <a:effectRef idx="2">
            <a:schemeClr val="accent5"/>
          </a:effectRef>
          <a:fontRef idx="minor">
            <a:schemeClr val="tx1"/>
          </a:fontRef>
        </p:style>
      </p:cxnSp>
      <p:cxnSp>
        <p:nvCxnSpPr>
          <p:cNvPr id="66" name="Straight Connector 65">
            <a:extLst>
              <a:ext uri="{FF2B5EF4-FFF2-40B4-BE49-F238E27FC236}">
                <a16:creationId xmlns:a16="http://schemas.microsoft.com/office/drawing/2014/main" xmlns="" id="{6BA8C180-57DC-415E-AB36-43A9546C7E69}"/>
              </a:ext>
            </a:extLst>
          </p:cNvPr>
          <p:cNvCxnSpPr/>
          <p:nvPr/>
        </p:nvCxnSpPr>
        <p:spPr>
          <a:xfrm>
            <a:off x="1283848" y="5167046"/>
            <a:ext cx="202844"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67" name="Straight Connector 66">
            <a:extLst>
              <a:ext uri="{FF2B5EF4-FFF2-40B4-BE49-F238E27FC236}">
                <a16:creationId xmlns:a16="http://schemas.microsoft.com/office/drawing/2014/main" xmlns="" id="{7E72AED0-6F01-4C4E-987D-9CE8AFD567F2}"/>
              </a:ext>
            </a:extLst>
          </p:cNvPr>
          <p:cNvCxnSpPr>
            <a:cxnSpLocks/>
          </p:cNvCxnSpPr>
          <p:nvPr/>
        </p:nvCxnSpPr>
        <p:spPr>
          <a:xfrm>
            <a:off x="3033960" y="3781635"/>
            <a:ext cx="0" cy="1460511"/>
          </a:xfrm>
          <a:prstGeom prst="line">
            <a:avLst/>
          </a:prstGeom>
        </p:spPr>
        <p:style>
          <a:lnRef idx="3">
            <a:schemeClr val="accent5"/>
          </a:lnRef>
          <a:fillRef idx="0">
            <a:schemeClr val="accent5"/>
          </a:fillRef>
          <a:effectRef idx="2">
            <a:schemeClr val="accent5"/>
          </a:effectRef>
          <a:fontRef idx="minor">
            <a:schemeClr val="tx1"/>
          </a:fontRef>
        </p:style>
      </p:cxnSp>
      <p:cxnSp>
        <p:nvCxnSpPr>
          <p:cNvPr id="68" name="Straight Connector 67">
            <a:extLst>
              <a:ext uri="{FF2B5EF4-FFF2-40B4-BE49-F238E27FC236}">
                <a16:creationId xmlns:a16="http://schemas.microsoft.com/office/drawing/2014/main" xmlns="" id="{0EAD595A-E7BD-40F2-AEDA-F38A5392E8F2}"/>
              </a:ext>
            </a:extLst>
          </p:cNvPr>
          <p:cNvCxnSpPr/>
          <p:nvPr/>
        </p:nvCxnSpPr>
        <p:spPr>
          <a:xfrm>
            <a:off x="2881560" y="3781635"/>
            <a:ext cx="202844"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69" name="Straight Connector 68">
            <a:extLst>
              <a:ext uri="{FF2B5EF4-FFF2-40B4-BE49-F238E27FC236}">
                <a16:creationId xmlns:a16="http://schemas.microsoft.com/office/drawing/2014/main" xmlns="" id="{3F526829-9D3D-4F5C-A7DD-2D6E61D552AF}"/>
              </a:ext>
            </a:extLst>
          </p:cNvPr>
          <p:cNvCxnSpPr/>
          <p:nvPr/>
        </p:nvCxnSpPr>
        <p:spPr>
          <a:xfrm>
            <a:off x="2881560" y="5242146"/>
            <a:ext cx="202844"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70" name="Straight Connector 69">
            <a:extLst>
              <a:ext uri="{FF2B5EF4-FFF2-40B4-BE49-F238E27FC236}">
                <a16:creationId xmlns:a16="http://schemas.microsoft.com/office/drawing/2014/main" xmlns="" id="{8A4C4F05-3381-422A-A886-FE0F991A9E62}"/>
              </a:ext>
            </a:extLst>
          </p:cNvPr>
          <p:cNvCxnSpPr>
            <a:cxnSpLocks/>
          </p:cNvCxnSpPr>
          <p:nvPr/>
        </p:nvCxnSpPr>
        <p:spPr>
          <a:xfrm>
            <a:off x="5317529" y="3178314"/>
            <a:ext cx="0" cy="533400"/>
          </a:xfrm>
          <a:prstGeom prst="line">
            <a:avLst/>
          </a:prstGeom>
        </p:spPr>
        <p:style>
          <a:lnRef idx="3">
            <a:schemeClr val="accent5"/>
          </a:lnRef>
          <a:fillRef idx="0">
            <a:schemeClr val="accent5"/>
          </a:fillRef>
          <a:effectRef idx="2">
            <a:schemeClr val="accent5"/>
          </a:effectRef>
          <a:fontRef idx="minor">
            <a:schemeClr val="tx1"/>
          </a:fontRef>
        </p:style>
      </p:cxnSp>
      <p:cxnSp>
        <p:nvCxnSpPr>
          <p:cNvPr id="71" name="Straight Connector 70">
            <a:extLst>
              <a:ext uri="{FF2B5EF4-FFF2-40B4-BE49-F238E27FC236}">
                <a16:creationId xmlns:a16="http://schemas.microsoft.com/office/drawing/2014/main" xmlns="" id="{01293CE6-BE16-4A2A-AB55-52E3208233C5}"/>
              </a:ext>
            </a:extLst>
          </p:cNvPr>
          <p:cNvCxnSpPr>
            <a:cxnSpLocks/>
          </p:cNvCxnSpPr>
          <p:nvPr/>
        </p:nvCxnSpPr>
        <p:spPr>
          <a:xfrm>
            <a:off x="5317529" y="3167763"/>
            <a:ext cx="104335"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72" name="Straight Connector 71">
            <a:extLst>
              <a:ext uri="{FF2B5EF4-FFF2-40B4-BE49-F238E27FC236}">
                <a16:creationId xmlns:a16="http://schemas.microsoft.com/office/drawing/2014/main" xmlns="" id="{CD93C157-E64E-4CB8-8CCB-A71A12E10055}"/>
              </a:ext>
            </a:extLst>
          </p:cNvPr>
          <p:cNvCxnSpPr>
            <a:cxnSpLocks/>
          </p:cNvCxnSpPr>
          <p:nvPr/>
        </p:nvCxnSpPr>
        <p:spPr>
          <a:xfrm>
            <a:off x="5309323" y="3700046"/>
            <a:ext cx="150641"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73" name="Straight Connector 72">
            <a:extLst>
              <a:ext uri="{FF2B5EF4-FFF2-40B4-BE49-F238E27FC236}">
                <a16:creationId xmlns:a16="http://schemas.microsoft.com/office/drawing/2014/main" xmlns="" id="{3D10A0D6-7D67-4EC8-A52B-8F6998736BBA}"/>
              </a:ext>
            </a:extLst>
          </p:cNvPr>
          <p:cNvCxnSpPr>
            <a:cxnSpLocks/>
          </p:cNvCxnSpPr>
          <p:nvPr/>
        </p:nvCxnSpPr>
        <p:spPr>
          <a:xfrm>
            <a:off x="7315200" y="3192125"/>
            <a:ext cx="0" cy="521732"/>
          </a:xfrm>
          <a:prstGeom prst="line">
            <a:avLst/>
          </a:prstGeom>
        </p:spPr>
        <p:style>
          <a:lnRef idx="2">
            <a:schemeClr val="accent5"/>
          </a:lnRef>
          <a:fillRef idx="0">
            <a:schemeClr val="accent5"/>
          </a:fillRef>
          <a:effectRef idx="1">
            <a:schemeClr val="accent5"/>
          </a:effectRef>
          <a:fontRef idx="minor">
            <a:schemeClr val="tx1"/>
          </a:fontRef>
        </p:style>
      </p:cxnSp>
      <p:cxnSp>
        <p:nvCxnSpPr>
          <p:cNvPr id="74" name="Straight Connector 73">
            <a:extLst>
              <a:ext uri="{FF2B5EF4-FFF2-40B4-BE49-F238E27FC236}">
                <a16:creationId xmlns:a16="http://schemas.microsoft.com/office/drawing/2014/main" xmlns="" id="{B4CE5696-D00D-4CE1-A399-D373EF6610BD}"/>
              </a:ext>
            </a:extLst>
          </p:cNvPr>
          <p:cNvCxnSpPr>
            <a:cxnSpLocks/>
          </p:cNvCxnSpPr>
          <p:nvPr/>
        </p:nvCxnSpPr>
        <p:spPr>
          <a:xfrm flipH="1" flipV="1">
            <a:off x="7239000" y="3713857"/>
            <a:ext cx="76200" cy="11668"/>
          </a:xfrm>
          <a:prstGeom prst="line">
            <a:avLst/>
          </a:prstGeom>
        </p:spPr>
        <p:style>
          <a:lnRef idx="2">
            <a:schemeClr val="accent5"/>
          </a:lnRef>
          <a:fillRef idx="0">
            <a:schemeClr val="accent5"/>
          </a:fillRef>
          <a:effectRef idx="1">
            <a:schemeClr val="accent5"/>
          </a:effectRef>
          <a:fontRef idx="minor">
            <a:schemeClr val="tx1"/>
          </a:fontRef>
        </p:style>
      </p:cxnSp>
      <p:cxnSp>
        <p:nvCxnSpPr>
          <p:cNvPr id="75" name="Straight Connector 74">
            <a:extLst>
              <a:ext uri="{FF2B5EF4-FFF2-40B4-BE49-F238E27FC236}">
                <a16:creationId xmlns:a16="http://schemas.microsoft.com/office/drawing/2014/main" xmlns="" id="{EAA00707-6D1B-4233-99EB-DFFBB3311A6B}"/>
              </a:ext>
            </a:extLst>
          </p:cNvPr>
          <p:cNvCxnSpPr/>
          <p:nvPr/>
        </p:nvCxnSpPr>
        <p:spPr>
          <a:xfrm flipH="1">
            <a:off x="7239000" y="3192125"/>
            <a:ext cx="76200" cy="0"/>
          </a:xfrm>
          <a:prstGeom prst="line">
            <a:avLst/>
          </a:prstGeom>
        </p:spPr>
        <p:style>
          <a:lnRef idx="2">
            <a:schemeClr val="accent5"/>
          </a:lnRef>
          <a:fillRef idx="0">
            <a:schemeClr val="accent5"/>
          </a:fillRef>
          <a:effectRef idx="1">
            <a:schemeClr val="accent5"/>
          </a:effectRef>
          <a:fontRef idx="minor">
            <a:schemeClr val="tx1"/>
          </a:fontRef>
        </p:style>
      </p:cxnSp>
      <p:sp>
        <p:nvSpPr>
          <p:cNvPr id="4" name="TextBox 3">
            <a:extLst>
              <a:ext uri="{FF2B5EF4-FFF2-40B4-BE49-F238E27FC236}">
                <a16:creationId xmlns:a16="http://schemas.microsoft.com/office/drawing/2014/main" xmlns="" id="{DF223577-F70D-4DFF-9EAA-21B08437B59A}"/>
              </a:ext>
            </a:extLst>
          </p:cNvPr>
          <p:cNvSpPr txBox="1"/>
          <p:nvPr/>
        </p:nvSpPr>
        <p:spPr>
          <a:xfrm>
            <a:off x="1563535" y="3836969"/>
            <a:ext cx="1309974" cy="1323439"/>
          </a:xfrm>
          <a:prstGeom prst="rect">
            <a:avLst/>
          </a:prstGeom>
          <a:noFill/>
        </p:spPr>
        <p:txBody>
          <a:bodyPr wrap="none" rtlCol="0">
            <a:spAutoFit/>
          </a:bodyPr>
          <a:lstStyle/>
          <a:p>
            <a:pPr marL="742950" indent="-742950">
              <a:buAutoNum type="arabicPlain"/>
            </a:pPr>
            <a:r>
              <a:rPr lang="en-US" sz="4000" dirty="0"/>
              <a:t> 2</a:t>
            </a:r>
          </a:p>
          <a:p>
            <a:pPr marL="742950" indent="-742950">
              <a:buAutoNum type="arabicPlain"/>
            </a:pPr>
            <a:r>
              <a:rPr lang="en-US" sz="4000" dirty="0"/>
              <a:t> 1</a:t>
            </a:r>
            <a:endParaRPr lang="en-IN" sz="4000" dirty="0"/>
          </a:p>
        </p:txBody>
      </p:sp>
      <p:sp>
        <p:nvSpPr>
          <p:cNvPr id="76" name="TextBox 75">
            <a:extLst>
              <a:ext uri="{FF2B5EF4-FFF2-40B4-BE49-F238E27FC236}">
                <a16:creationId xmlns:a16="http://schemas.microsoft.com/office/drawing/2014/main" xmlns="" id="{1F21C65C-23FB-46E5-88AB-DCBA8F0C1059}"/>
              </a:ext>
            </a:extLst>
          </p:cNvPr>
          <p:cNvSpPr txBox="1"/>
          <p:nvPr/>
        </p:nvSpPr>
        <p:spPr>
          <a:xfrm>
            <a:off x="5384643" y="3102114"/>
            <a:ext cx="1842171" cy="707886"/>
          </a:xfrm>
          <a:prstGeom prst="rect">
            <a:avLst/>
          </a:prstGeom>
          <a:noFill/>
        </p:spPr>
        <p:txBody>
          <a:bodyPr wrap="none" rtlCol="0">
            <a:spAutoFit/>
          </a:bodyPr>
          <a:lstStyle/>
          <a:p>
            <a:r>
              <a:rPr lang="en-US" sz="4000" dirty="0"/>
              <a:t>-10    20</a:t>
            </a:r>
          </a:p>
        </p:txBody>
      </p:sp>
      <p:sp>
        <p:nvSpPr>
          <p:cNvPr id="6" name="TextBox 5">
            <a:extLst>
              <a:ext uri="{FF2B5EF4-FFF2-40B4-BE49-F238E27FC236}">
                <a16:creationId xmlns:a16="http://schemas.microsoft.com/office/drawing/2014/main" xmlns="" id="{591F6FF8-F40B-4625-B61C-F7901BB2F5B4}"/>
              </a:ext>
            </a:extLst>
          </p:cNvPr>
          <p:cNvSpPr txBox="1"/>
          <p:nvPr/>
        </p:nvSpPr>
        <p:spPr>
          <a:xfrm>
            <a:off x="133465" y="4238835"/>
            <a:ext cx="1047018" cy="646331"/>
          </a:xfrm>
          <a:prstGeom prst="rect">
            <a:avLst/>
          </a:prstGeom>
          <a:noFill/>
        </p:spPr>
        <p:txBody>
          <a:bodyPr wrap="none" rtlCol="0">
            <a:spAutoFit/>
          </a:bodyPr>
          <a:lstStyle/>
          <a:p>
            <a:r>
              <a:rPr lang="en-US" sz="3600" dirty="0"/>
              <a:t>W’ =</a:t>
            </a:r>
            <a:endParaRPr lang="en-IN" sz="3600" dirty="0"/>
          </a:p>
        </p:txBody>
      </p:sp>
      <p:sp>
        <p:nvSpPr>
          <p:cNvPr id="77" name="TextBox 76">
            <a:extLst>
              <a:ext uri="{FF2B5EF4-FFF2-40B4-BE49-F238E27FC236}">
                <a16:creationId xmlns:a16="http://schemas.microsoft.com/office/drawing/2014/main" xmlns="" id="{3E0FD110-39FD-4C99-9827-D8326386D530}"/>
              </a:ext>
            </a:extLst>
          </p:cNvPr>
          <p:cNvSpPr txBox="1"/>
          <p:nvPr/>
        </p:nvSpPr>
        <p:spPr>
          <a:xfrm>
            <a:off x="4343400" y="3129825"/>
            <a:ext cx="760144" cy="646331"/>
          </a:xfrm>
          <a:prstGeom prst="rect">
            <a:avLst/>
          </a:prstGeom>
          <a:noFill/>
        </p:spPr>
        <p:txBody>
          <a:bodyPr wrap="none" rtlCol="0">
            <a:spAutoFit/>
          </a:bodyPr>
          <a:lstStyle/>
          <a:p>
            <a:r>
              <a:rPr lang="en-US" sz="3600" dirty="0"/>
              <a:t>h =</a:t>
            </a:r>
            <a:endParaRPr lang="en-IN" sz="3600" dirty="0"/>
          </a:p>
        </p:txBody>
      </p:sp>
      <p:cxnSp>
        <p:nvCxnSpPr>
          <p:cNvPr id="46" name="Straight Connector 45">
            <a:extLst>
              <a:ext uri="{FF2B5EF4-FFF2-40B4-BE49-F238E27FC236}">
                <a16:creationId xmlns:a16="http://schemas.microsoft.com/office/drawing/2014/main" xmlns="" id="{FEEA2724-3042-4D82-839B-B79F4EC06AEF}"/>
              </a:ext>
            </a:extLst>
          </p:cNvPr>
          <p:cNvCxnSpPr>
            <a:cxnSpLocks/>
          </p:cNvCxnSpPr>
          <p:nvPr/>
        </p:nvCxnSpPr>
        <p:spPr>
          <a:xfrm>
            <a:off x="1086733" y="5630385"/>
            <a:ext cx="0" cy="533400"/>
          </a:xfrm>
          <a:prstGeom prst="line">
            <a:avLst/>
          </a:prstGeom>
        </p:spPr>
        <p:style>
          <a:lnRef idx="3">
            <a:schemeClr val="accent5"/>
          </a:lnRef>
          <a:fillRef idx="0">
            <a:schemeClr val="accent5"/>
          </a:fillRef>
          <a:effectRef idx="2">
            <a:schemeClr val="accent5"/>
          </a:effectRef>
          <a:fontRef idx="minor">
            <a:schemeClr val="tx1"/>
          </a:fontRef>
        </p:style>
      </p:cxnSp>
      <p:cxnSp>
        <p:nvCxnSpPr>
          <p:cNvPr id="47" name="Straight Connector 46">
            <a:extLst>
              <a:ext uri="{FF2B5EF4-FFF2-40B4-BE49-F238E27FC236}">
                <a16:creationId xmlns:a16="http://schemas.microsoft.com/office/drawing/2014/main" xmlns="" id="{72B2AAED-5D3D-4AAB-9363-2C2060E8C8BE}"/>
              </a:ext>
            </a:extLst>
          </p:cNvPr>
          <p:cNvCxnSpPr>
            <a:cxnSpLocks/>
          </p:cNvCxnSpPr>
          <p:nvPr/>
        </p:nvCxnSpPr>
        <p:spPr>
          <a:xfrm>
            <a:off x="1086733" y="5619834"/>
            <a:ext cx="104335"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48" name="Straight Connector 47">
            <a:extLst>
              <a:ext uri="{FF2B5EF4-FFF2-40B4-BE49-F238E27FC236}">
                <a16:creationId xmlns:a16="http://schemas.microsoft.com/office/drawing/2014/main" xmlns="" id="{0B7ADAC7-A2C1-47F7-AD39-6873FA7B9CB7}"/>
              </a:ext>
            </a:extLst>
          </p:cNvPr>
          <p:cNvCxnSpPr>
            <a:cxnSpLocks/>
          </p:cNvCxnSpPr>
          <p:nvPr/>
        </p:nvCxnSpPr>
        <p:spPr>
          <a:xfrm>
            <a:off x="1078527" y="6152117"/>
            <a:ext cx="150641"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49" name="Straight Connector 48">
            <a:extLst>
              <a:ext uri="{FF2B5EF4-FFF2-40B4-BE49-F238E27FC236}">
                <a16:creationId xmlns:a16="http://schemas.microsoft.com/office/drawing/2014/main" xmlns="" id="{DB3BF877-0F7B-49FD-9711-D8D4C2BEBFFC}"/>
              </a:ext>
            </a:extLst>
          </p:cNvPr>
          <p:cNvCxnSpPr>
            <a:cxnSpLocks/>
          </p:cNvCxnSpPr>
          <p:nvPr/>
        </p:nvCxnSpPr>
        <p:spPr>
          <a:xfrm>
            <a:off x="3084404" y="5644196"/>
            <a:ext cx="0" cy="521732"/>
          </a:xfrm>
          <a:prstGeom prst="line">
            <a:avLst/>
          </a:prstGeom>
        </p:spPr>
        <p:style>
          <a:lnRef idx="2">
            <a:schemeClr val="accent5"/>
          </a:lnRef>
          <a:fillRef idx="0">
            <a:schemeClr val="accent5"/>
          </a:fillRef>
          <a:effectRef idx="1">
            <a:schemeClr val="accent5"/>
          </a:effectRef>
          <a:fontRef idx="minor">
            <a:schemeClr val="tx1"/>
          </a:fontRef>
        </p:style>
      </p:cxnSp>
      <p:cxnSp>
        <p:nvCxnSpPr>
          <p:cNvPr id="50" name="Straight Connector 49">
            <a:extLst>
              <a:ext uri="{FF2B5EF4-FFF2-40B4-BE49-F238E27FC236}">
                <a16:creationId xmlns:a16="http://schemas.microsoft.com/office/drawing/2014/main" xmlns="" id="{A127AD8C-CF0E-4262-A26B-4569290C1F65}"/>
              </a:ext>
            </a:extLst>
          </p:cNvPr>
          <p:cNvCxnSpPr>
            <a:cxnSpLocks/>
          </p:cNvCxnSpPr>
          <p:nvPr/>
        </p:nvCxnSpPr>
        <p:spPr>
          <a:xfrm flipH="1" flipV="1">
            <a:off x="3008204" y="6165928"/>
            <a:ext cx="76200" cy="11668"/>
          </a:xfrm>
          <a:prstGeom prst="line">
            <a:avLst/>
          </a:prstGeom>
        </p:spPr>
        <p:style>
          <a:lnRef idx="2">
            <a:schemeClr val="accent5"/>
          </a:lnRef>
          <a:fillRef idx="0">
            <a:schemeClr val="accent5"/>
          </a:fillRef>
          <a:effectRef idx="1">
            <a:schemeClr val="accent5"/>
          </a:effectRef>
          <a:fontRef idx="minor">
            <a:schemeClr val="tx1"/>
          </a:fontRef>
        </p:style>
      </p:cxnSp>
      <p:cxnSp>
        <p:nvCxnSpPr>
          <p:cNvPr id="51" name="Straight Connector 50">
            <a:extLst>
              <a:ext uri="{FF2B5EF4-FFF2-40B4-BE49-F238E27FC236}">
                <a16:creationId xmlns:a16="http://schemas.microsoft.com/office/drawing/2014/main" xmlns="" id="{36F07C7A-0BF2-4B0C-A2E6-EC24FB6547EA}"/>
              </a:ext>
            </a:extLst>
          </p:cNvPr>
          <p:cNvCxnSpPr/>
          <p:nvPr/>
        </p:nvCxnSpPr>
        <p:spPr>
          <a:xfrm flipH="1">
            <a:off x="3008204" y="5644196"/>
            <a:ext cx="76200" cy="0"/>
          </a:xfrm>
          <a:prstGeom prst="line">
            <a:avLst/>
          </a:prstGeom>
        </p:spPr>
        <p:style>
          <a:lnRef idx="2">
            <a:schemeClr val="accent5"/>
          </a:lnRef>
          <a:fillRef idx="0">
            <a:schemeClr val="accent5"/>
          </a:fillRef>
          <a:effectRef idx="1">
            <a:schemeClr val="accent5"/>
          </a:effectRef>
          <a:fontRef idx="minor">
            <a:schemeClr val="tx1"/>
          </a:fontRef>
        </p:style>
      </p:cxnSp>
      <p:sp>
        <p:nvSpPr>
          <p:cNvPr id="52" name="TextBox 51">
            <a:extLst>
              <a:ext uri="{FF2B5EF4-FFF2-40B4-BE49-F238E27FC236}">
                <a16:creationId xmlns:a16="http://schemas.microsoft.com/office/drawing/2014/main" xmlns="" id="{79E68ACB-68AF-45FB-818C-56B7C2D6B4BA}"/>
              </a:ext>
            </a:extLst>
          </p:cNvPr>
          <p:cNvSpPr txBox="1"/>
          <p:nvPr/>
        </p:nvSpPr>
        <p:spPr>
          <a:xfrm>
            <a:off x="1153847" y="5554185"/>
            <a:ext cx="1858201" cy="707886"/>
          </a:xfrm>
          <a:prstGeom prst="rect">
            <a:avLst/>
          </a:prstGeom>
          <a:noFill/>
        </p:spPr>
        <p:txBody>
          <a:bodyPr wrap="none" rtlCol="0">
            <a:spAutoFit/>
          </a:bodyPr>
          <a:lstStyle/>
          <a:p>
            <a:r>
              <a:rPr lang="en-US" sz="4000" dirty="0"/>
              <a:t> 0         0</a:t>
            </a:r>
          </a:p>
        </p:txBody>
      </p:sp>
      <p:sp>
        <p:nvSpPr>
          <p:cNvPr id="53" name="TextBox 52">
            <a:extLst>
              <a:ext uri="{FF2B5EF4-FFF2-40B4-BE49-F238E27FC236}">
                <a16:creationId xmlns:a16="http://schemas.microsoft.com/office/drawing/2014/main" xmlns="" id="{3DA2A923-80BC-4A16-B05E-86F6BE852176}"/>
              </a:ext>
            </a:extLst>
          </p:cNvPr>
          <p:cNvSpPr txBox="1"/>
          <p:nvPr/>
        </p:nvSpPr>
        <p:spPr>
          <a:xfrm>
            <a:off x="112604" y="5581896"/>
            <a:ext cx="875561" cy="646331"/>
          </a:xfrm>
          <a:prstGeom prst="rect">
            <a:avLst/>
          </a:prstGeom>
          <a:noFill/>
        </p:spPr>
        <p:txBody>
          <a:bodyPr wrap="none" rtlCol="0">
            <a:spAutoFit/>
          </a:bodyPr>
          <a:lstStyle/>
          <a:p>
            <a:r>
              <a:rPr lang="en-US" sz="3600" dirty="0"/>
              <a:t>b’ =</a:t>
            </a:r>
            <a:endParaRPr lang="en-IN" sz="3600" dirty="0"/>
          </a:p>
        </p:txBody>
      </p:sp>
    </p:spTree>
    <p:extLst>
      <p:ext uri="{BB962C8B-B14F-4D97-AF65-F5344CB8AC3E}">
        <p14:creationId xmlns:p14="http://schemas.microsoft.com/office/powerpoint/2010/main" xmlns="" val="996957011"/>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Oval 61"/>
          <p:cNvSpPr/>
          <p:nvPr/>
        </p:nvSpPr>
        <p:spPr>
          <a:xfrm>
            <a:off x="1496290" y="2879558"/>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61" name="Oval 60"/>
          <p:cNvSpPr/>
          <p:nvPr/>
        </p:nvSpPr>
        <p:spPr>
          <a:xfrm>
            <a:off x="353290" y="2858778"/>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741596" y="3774909"/>
            <a:ext cx="2158843" cy="621268"/>
          </a:xfrm>
        </p:spPr>
        <p:txBody>
          <a:bodyPr>
            <a:normAutofit/>
          </a:bodyPr>
          <a:lstStyle/>
          <a:p>
            <a:pPr>
              <a:buNone/>
            </a:pPr>
            <a:r>
              <a:rPr lang="en-US" b="1" i="1" dirty="0">
                <a:solidFill>
                  <a:srgbClr val="00B050"/>
                </a:solidFill>
              </a:rPr>
              <a:t>c = </a:t>
            </a:r>
            <a:r>
              <a:rPr lang="en-US" b="1" i="1" dirty="0" err="1">
                <a:solidFill>
                  <a:srgbClr val="00B050"/>
                </a:solidFill>
              </a:rPr>
              <a:t>hW</a:t>
            </a:r>
            <a:r>
              <a:rPr lang="en-US" b="1" i="1" dirty="0">
                <a:solidFill>
                  <a:srgbClr val="00B050"/>
                </a:solidFill>
              </a:rPr>
              <a:t>’+b’</a:t>
            </a:r>
            <a:endParaRPr lang="en-US" b="1" dirty="0"/>
          </a:p>
        </p:txBody>
      </p:sp>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fontScale="92500"/>
          </a:bodyPr>
          <a:lstStyle/>
          <a:p>
            <a:pPr algn="ctr">
              <a:spcBef>
                <a:spcPct val="0"/>
              </a:spcBef>
              <a:defRPr/>
            </a:pPr>
            <a:r>
              <a:rPr lang="en-US" sz="4400" dirty="0">
                <a:solidFill>
                  <a:schemeClr val="bg1"/>
                </a:solidFill>
              </a:rPr>
              <a:t>Exercise on d(loss)/d(W’) and d(loss)/d(b’)</a:t>
            </a:r>
          </a:p>
        </p:txBody>
      </p:sp>
      <p:sp>
        <p:nvSpPr>
          <p:cNvPr id="17" name="Oval 16"/>
          <p:cNvSpPr/>
          <p:nvPr/>
        </p:nvSpPr>
        <p:spPr>
          <a:xfrm>
            <a:off x="457200" y="1828800"/>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1</a:t>
            </a:r>
            <a:endParaRPr lang="en-US" baseline="-25000" dirty="0"/>
          </a:p>
        </p:txBody>
      </p:sp>
      <p:sp>
        <p:nvSpPr>
          <p:cNvPr id="18" name="Oval 17"/>
          <p:cNvSpPr/>
          <p:nvPr/>
        </p:nvSpPr>
        <p:spPr>
          <a:xfrm>
            <a:off x="457200" y="2971800"/>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1</a:t>
            </a:r>
          </a:p>
        </p:txBody>
      </p:sp>
      <p:cxnSp>
        <p:nvCxnSpPr>
          <p:cNvPr id="20" name="Straight Connector 19"/>
          <p:cNvCxnSpPr/>
          <p:nvPr/>
        </p:nvCxnSpPr>
        <p:spPr>
          <a:xfrm>
            <a:off x="665020" y="2221468"/>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21" name="TextBox 20"/>
          <p:cNvSpPr txBox="1"/>
          <p:nvPr/>
        </p:nvSpPr>
        <p:spPr>
          <a:xfrm>
            <a:off x="152400" y="2450068"/>
            <a:ext cx="612540" cy="369332"/>
          </a:xfrm>
          <a:prstGeom prst="rect">
            <a:avLst/>
          </a:prstGeom>
          <a:noFill/>
        </p:spPr>
        <p:txBody>
          <a:bodyPr wrap="none" rtlCol="0">
            <a:spAutoFit/>
          </a:bodyPr>
          <a:lstStyle/>
          <a:p>
            <a:r>
              <a:rPr lang="en-US" b="1" dirty="0"/>
              <a:t>W’</a:t>
            </a:r>
            <a:r>
              <a:rPr lang="en-US" b="1" baseline="-25000" dirty="0"/>
              <a:t>11</a:t>
            </a:r>
          </a:p>
        </p:txBody>
      </p:sp>
      <p:sp>
        <p:nvSpPr>
          <p:cNvPr id="22" name="Oval 21"/>
          <p:cNvSpPr/>
          <p:nvPr/>
        </p:nvSpPr>
        <p:spPr>
          <a:xfrm>
            <a:off x="1600200" y="1840468"/>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2</a:t>
            </a:r>
          </a:p>
        </p:txBody>
      </p:sp>
      <p:sp>
        <p:nvSpPr>
          <p:cNvPr id="23" name="Oval 22"/>
          <p:cNvSpPr/>
          <p:nvPr/>
        </p:nvSpPr>
        <p:spPr>
          <a:xfrm>
            <a:off x="1600200" y="2983468"/>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2</a:t>
            </a:r>
          </a:p>
        </p:txBody>
      </p:sp>
      <p:cxnSp>
        <p:nvCxnSpPr>
          <p:cNvPr id="27" name="Straight Connector 26"/>
          <p:cNvCxnSpPr/>
          <p:nvPr/>
        </p:nvCxnSpPr>
        <p:spPr>
          <a:xfrm>
            <a:off x="1808020" y="2221468"/>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29" name="Oval 28"/>
          <p:cNvSpPr/>
          <p:nvPr/>
        </p:nvSpPr>
        <p:spPr>
          <a:xfrm>
            <a:off x="2743200" y="3059668"/>
            <a:ext cx="381000" cy="3810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3</a:t>
            </a:r>
          </a:p>
        </p:txBody>
      </p:sp>
      <p:cxnSp>
        <p:nvCxnSpPr>
          <p:cNvPr id="31" name="Straight Connector 30"/>
          <p:cNvCxnSpPr/>
          <p:nvPr/>
        </p:nvCxnSpPr>
        <p:spPr>
          <a:xfrm>
            <a:off x="1905000" y="2221468"/>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32" name="Straight Connector 31"/>
          <p:cNvCxnSpPr/>
          <p:nvPr/>
        </p:nvCxnSpPr>
        <p:spPr>
          <a:xfrm>
            <a:off x="762000" y="2221468"/>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34" name="Straight Connector 33"/>
          <p:cNvCxnSpPr/>
          <p:nvPr/>
        </p:nvCxnSpPr>
        <p:spPr>
          <a:xfrm flipH="1">
            <a:off x="741596" y="2165672"/>
            <a:ext cx="934804" cy="817796"/>
          </a:xfrm>
          <a:prstGeom prst="line">
            <a:avLst/>
          </a:prstGeom>
        </p:spPr>
        <p:style>
          <a:lnRef idx="2">
            <a:schemeClr val="accent3"/>
          </a:lnRef>
          <a:fillRef idx="0">
            <a:schemeClr val="accent3"/>
          </a:fillRef>
          <a:effectRef idx="1">
            <a:schemeClr val="accent3"/>
          </a:effectRef>
          <a:fontRef idx="minor">
            <a:schemeClr val="tx1"/>
          </a:fontRef>
        </p:style>
      </p:cxnSp>
      <p:sp>
        <p:nvSpPr>
          <p:cNvPr id="37" name="TextBox 36"/>
          <p:cNvSpPr txBox="1"/>
          <p:nvPr/>
        </p:nvSpPr>
        <p:spPr>
          <a:xfrm>
            <a:off x="609600" y="2678668"/>
            <a:ext cx="612540" cy="369332"/>
          </a:xfrm>
          <a:prstGeom prst="rect">
            <a:avLst/>
          </a:prstGeom>
          <a:noFill/>
        </p:spPr>
        <p:txBody>
          <a:bodyPr wrap="none" rtlCol="0">
            <a:spAutoFit/>
          </a:bodyPr>
          <a:lstStyle/>
          <a:p>
            <a:r>
              <a:rPr lang="en-US" b="1" dirty="0"/>
              <a:t>W’</a:t>
            </a:r>
            <a:r>
              <a:rPr lang="en-US" b="1" baseline="-25000" dirty="0"/>
              <a:t>21</a:t>
            </a:r>
          </a:p>
        </p:txBody>
      </p:sp>
      <p:sp>
        <p:nvSpPr>
          <p:cNvPr id="38" name="TextBox 37"/>
          <p:cNvSpPr txBox="1"/>
          <p:nvPr/>
        </p:nvSpPr>
        <p:spPr>
          <a:xfrm>
            <a:off x="1143000" y="2842736"/>
            <a:ext cx="612540" cy="369332"/>
          </a:xfrm>
          <a:prstGeom prst="rect">
            <a:avLst/>
          </a:prstGeom>
          <a:noFill/>
        </p:spPr>
        <p:txBody>
          <a:bodyPr wrap="none" rtlCol="0">
            <a:spAutoFit/>
          </a:bodyPr>
          <a:lstStyle/>
          <a:p>
            <a:r>
              <a:rPr lang="en-US" b="1" dirty="0"/>
              <a:t>W’</a:t>
            </a:r>
            <a:r>
              <a:rPr lang="en-US" b="1" baseline="-25000" dirty="0"/>
              <a:t>12</a:t>
            </a:r>
          </a:p>
        </p:txBody>
      </p:sp>
      <p:sp>
        <p:nvSpPr>
          <p:cNvPr id="39" name="TextBox 38"/>
          <p:cNvSpPr txBox="1"/>
          <p:nvPr/>
        </p:nvSpPr>
        <p:spPr>
          <a:xfrm>
            <a:off x="1581846" y="2602468"/>
            <a:ext cx="612540" cy="369332"/>
          </a:xfrm>
          <a:prstGeom prst="rect">
            <a:avLst/>
          </a:prstGeom>
          <a:noFill/>
        </p:spPr>
        <p:txBody>
          <a:bodyPr wrap="none" rtlCol="0">
            <a:spAutoFit/>
          </a:bodyPr>
          <a:lstStyle/>
          <a:p>
            <a:r>
              <a:rPr lang="en-US" b="1" dirty="0"/>
              <a:t>W’</a:t>
            </a:r>
            <a:r>
              <a:rPr lang="en-US" b="1" baseline="-25000" dirty="0"/>
              <a:t>22</a:t>
            </a:r>
          </a:p>
        </p:txBody>
      </p:sp>
      <p:cxnSp>
        <p:nvCxnSpPr>
          <p:cNvPr id="41" name="Straight Connector 40"/>
          <p:cNvCxnSpPr/>
          <p:nvPr/>
        </p:nvCxnSpPr>
        <p:spPr>
          <a:xfrm>
            <a:off x="802808" y="2145268"/>
            <a:ext cx="2016592" cy="873592"/>
          </a:xfrm>
          <a:prstGeom prst="line">
            <a:avLst/>
          </a:prstGeom>
        </p:spPr>
        <p:style>
          <a:lnRef idx="2">
            <a:schemeClr val="accent3"/>
          </a:lnRef>
          <a:fillRef idx="0">
            <a:schemeClr val="accent3"/>
          </a:fillRef>
          <a:effectRef idx="1">
            <a:schemeClr val="accent3"/>
          </a:effectRef>
          <a:fontRef idx="minor">
            <a:schemeClr val="tx1"/>
          </a:fontRef>
        </p:style>
      </p:cxnSp>
      <p:sp>
        <p:nvSpPr>
          <p:cNvPr id="42" name="TextBox 41"/>
          <p:cNvSpPr txBox="1"/>
          <p:nvPr/>
        </p:nvSpPr>
        <p:spPr>
          <a:xfrm>
            <a:off x="2362200" y="2983468"/>
            <a:ext cx="441146" cy="369332"/>
          </a:xfrm>
          <a:prstGeom prst="rect">
            <a:avLst/>
          </a:prstGeom>
          <a:noFill/>
        </p:spPr>
        <p:txBody>
          <a:bodyPr wrap="none" rtlCol="0">
            <a:spAutoFit/>
          </a:bodyPr>
          <a:lstStyle/>
          <a:p>
            <a:r>
              <a:rPr lang="en-US" b="1" dirty="0"/>
              <a:t>b'</a:t>
            </a:r>
            <a:r>
              <a:rPr lang="en-US" b="1" baseline="-25000" dirty="0"/>
              <a:t>1</a:t>
            </a:r>
          </a:p>
        </p:txBody>
      </p:sp>
      <p:sp>
        <p:nvSpPr>
          <p:cNvPr id="43" name="TextBox 42"/>
          <p:cNvSpPr txBox="1"/>
          <p:nvPr/>
        </p:nvSpPr>
        <p:spPr>
          <a:xfrm>
            <a:off x="2590800" y="2526268"/>
            <a:ext cx="441146" cy="369332"/>
          </a:xfrm>
          <a:prstGeom prst="rect">
            <a:avLst/>
          </a:prstGeom>
          <a:noFill/>
        </p:spPr>
        <p:txBody>
          <a:bodyPr wrap="none" rtlCol="0">
            <a:spAutoFit/>
          </a:bodyPr>
          <a:lstStyle/>
          <a:p>
            <a:r>
              <a:rPr lang="en-US" b="1" dirty="0"/>
              <a:t>b'</a:t>
            </a:r>
            <a:r>
              <a:rPr lang="en-US" b="1" baseline="-25000" dirty="0"/>
              <a:t>2</a:t>
            </a:r>
          </a:p>
        </p:txBody>
      </p:sp>
      <p:sp>
        <p:nvSpPr>
          <p:cNvPr id="44" name="TextBox 43">
            <a:extLst>
              <a:ext uri="{FF2B5EF4-FFF2-40B4-BE49-F238E27FC236}">
                <a16:creationId xmlns:a16="http://schemas.microsoft.com/office/drawing/2014/main" xmlns="" id="{0E2EAA83-F5FB-42E7-B368-902890CEC41F}"/>
              </a:ext>
            </a:extLst>
          </p:cNvPr>
          <p:cNvSpPr txBox="1"/>
          <p:nvPr/>
        </p:nvSpPr>
        <p:spPr>
          <a:xfrm>
            <a:off x="40006" y="3031093"/>
            <a:ext cx="308098" cy="369332"/>
          </a:xfrm>
          <a:prstGeom prst="rect">
            <a:avLst/>
          </a:prstGeom>
          <a:noFill/>
        </p:spPr>
        <p:txBody>
          <a:bodyPr wrap="none" rtlCol="0">
            <a:spAutoFit/>
          </a:bodyPr>
          <a:lstStyle/>
          <a:p>
            <a:r>
              <a:rPr lang="en-US" b="1" dirty="0"/>
              <a:t>h</a:t>
            </a:r>
          </a:p>
        </p:txBody>
      </p:sp>
      <p:sp>
        <p:nvSpPr>
          <p:cNvPr id="45" name="TextBox 44">
            <a:extLst>
              <a:ext uri="{FF2B5EF4-FFF2-40B4-BE49-F238E27FC236}">
                <a16:creationId xmlns:a16="http://schemas.microsoft.com/office/drawing/2014/main" xmlns="" id="{7CAF2C7F-D2C6-4C90-96DC-BA5602098DBC}"/>
              </a:ext>
            </a:extLst>
          </p:cNvPr>
          <p:cNvSpPr txBox="1"/>
          <p:nvPr/>
        </p:nvSpPr>
        <p:spPr>
          <a:xfrm>
            <a:off x="155950" y="1799749"/>
            <a:ext cx="280846" cy="369332"/>
          </a:xfrm>
          <a:prstGeom prst="rect">
            <a:avLst/>
          </a:prstGeom>
          <a:noFill/>
        </p:spPr>
        <p:txBody>
          <a:bodyPr wrap="none" rtlCol="0">
            <a:spAutoFit/>
          </a:bodyPr>
          <a:lstStyle/>
          <a:p>
            <a:r>
              <a:rPr lang="en-US" b="1" dirty="0"/>
              <a:t>c</a:t>
            </a:r>
          </a:p>
        </p:txBody>
      </p:sp>
      <p:cxnSp>
        <p:nvCxnSpPr>
          <p:cNvPr id="64" name="Straight Connector 63">
            <a:extLst>
              <a:ext uri="{FF2B5EF4-FFF2-40B4-BE49-F238E27FC236}">
                <a16:creationId xmlns:a16="http://schemas.microsoft.com/office/drawing/2014/main" xmlns="" id="{F0104C3F-8AE0-4304-AA88-71280E301CC8}"/>
              </a:ext>
            </a:extLst>
          </p:cNvPr>
          <p:cNvCxnSpPr/>
          <p:nvPr/>
        </p:nvCxnSpPr>
        <p:spPr>
          <a:xfrm flipH="1">
            <a:off x="5408113" y="1840135"/>
            <a:ext cx="202844"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65" name="Straight Connector 64">
            <a:extLst>
              <a:ext uri="{FF2B5EF4-FFF2-40B4-BE49-F238E27FC236}">
                <a16:creationId xmlns:a16="http://schemas.microsoft.com/office/drawing/2014/main" xmlns="" id="{E399A995-94DA-4880-AB6F-8A0ECF994A17}"/>
              </a:ext>
            </a:extLst>
          </p:cNvPr>
          <p:cNvCxnSpPr>
            <a:cxnSpLocks/>
          </p:cNvCxnSpPr>
          <p:nvPr/>
        </p:nvCxnSpPr>
        <p:spPr>
          <a:xfrm>
            <a:off x="5433335" y="1840135"/>
            <a:ext cx="0" cy="1385411"/>
          </a:xfrm>
          <a:prstGeom prst="line">
            <a:avLst/>
          </a:prstGeom>
        </p:spPr>
        <p:style>
          <a:lnRef idx="3">
            <a:schemeClr val="accent5"/>
          </a:lnRef>
          <a:fillRef idx="0">
            <a:schemeClr val="accent5"/>
          </a:fillRef>
          <a:effectRef idx="2">
            <a:schemeClr val="accent5"/>
          </a:effectRef>
          <a:fontRef idx="minor">
            <a:schemeClr val="tx1"/>
          </a:fontRef>
        </p:style>
      </p:cxnSp>
      <p:cxnSp>
        <p:nvCxnSpPr>
          <p:cNvPr id="66" name="Straight Connector 65">
            <a:extLst>
              <a:ext uri="{FF2B5EF4-FFF2-40B4-BE49-F238E27FC236}">
                <a16:creationId xmlns:a16="http://schemas.microsoft.com/office/drawing/2014/main" xmlns="" id="{6BA8C180-57DC-415E-AB36-43A9546C7E69}"/>
              </a:ext>
            </a:extLst>
          </p:cNvPr>
          <p:cNvCxnSpPr/>
          <p:nvPr/>
        </p:nvCxnSpPr>
        <p:spPr>
          <a:xfrm>
            <a:off x="5408113" y="3225546"/>
            <a:ext cx="202844"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67" name="Straight Connector 66">
            <a:extLst>
              <a:ext uri="{FF2B5EF4-FFF2-40B4-BE49-F238E27FC236}">
                <a16:creationId xmlns:a16="http://schemas.microsoft.com/office/drawing/2014/main" xmlns="" id="{7E72AED0-6F01-4C4E-987D-9CE8AFD567F2}"/>
              </a:ext>
            </a:extLst>
          </p:cNvPr>
          <p:cNvCxnSpPr>
            <a:cxnSpLocks/>
          </p:cNvCxnSpPr>
          <p:nvPr/>
        </p:nvCxnSpPr>
        <p:spPr>
          <a:xfrm>
            <a:off x="7158225" y="1840135"/>
            <a:ext cx="0" cy="1460511"/>
          </a:xfrm>
          <a:prstGeom prst="line">
            <a:avLst/>
          </a:prstGeom>
        </p:spPr>
        <p:style>
          <a:lnRef idx="3">
            <a:schemeClr val="accent5"/>
          </a:lnRef>
          <a:fillRef idx="0">
            <a:schemeClr val="accent5"/>
          </a:fillRef>
          <a:effectRef idx="2">
            <a:schemeClr val="accent5"/>
          </a:effectRef>
          <a:fontRef idx="minor">
            <a:schemeClr val="tx1"/>
          </a:fontRef>
        </p:style>
      </p:cxnSp>
      <p:cxnSp>
        <p:nvCxnSpPr>
          <p:cNvPr id="68" name="Straight Connector 67">
            <a:extLst>
              <a:ext uri="{FF2B5EF4-FFF2-40B4-BE49-F238E27FC236}">
                <a16:creationId xmlns:a16="http://schemas.microsoft.com/office/drawing/2014/main" xmlns="" id="{0EAD595A-E7BD-40F2-AEDA-F38A5392E8F2}"/>
              </a:ext>
            </a:extLst>
          </p:cNvPr>
          <p:cNvCxnSpPr/>
          <p:nvPr/>
        </p:nvCxnSpPr>
        <p:spPr>
          <a:xfrm>
            <a:off x="7005825" y="1840135"/>
            <a:ext cx="202844"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69" name="Straight Connector 68">
            <a:extLst>
              <a:ext uri="{FF2B5EF4-FFF2-40B4-BE49-F238E27FC236}">
                <a16:creationId xmlns:a16="http://schemas.microsoft.com/office/drawing/2014/main" xmlns="" id="{3F526829-9D3D-4F5C-A7DD-2D6E61D552AF}"/>
              </a:ext>
            </a:extLst>
          </p:cNvPr>
          <p:cNvCxnSpPr/>
          <p:nvPr/>
        </p:nvCxnSpPr>
        <p:spPr>
          <a:xfrm>
            <a:off x="7005825" y="3300646"/>
            <a:ext cx="202844"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70" name="Straight Connector 69">
            <a:extLst>
              <a:ext uri="{FF2B5EF4-FFF2-40B4-BE49-F238E27FC236}">
                <a16:creationId xmlns:a16="http://schemas.microsoft.com/office/drawing/2014/main" xmlns="" id="{8A4C4F05-3381-422A-A886-FE0F991A9E62}"/>
              </a:ext>
            </a:extLst>
          </p:cNvPr>
          <p:cNvCxnSpPr>
            <a:cxnSpLocks/>
          </p:cNvCxnSpPr>
          <p:nvPr/>
        </p:nvCxnSpPr>
        <p:spPr>
          <a:xfrm>
            <a:off x="5433539" y="1264171"/>
            <a:ext cx="0" cy="533400"/>
          </a:xfrm>
          <a:prstGeom prst="line">
            <a:avLst/>
          </a:prstGeom>
        </p:spPr>
        <p:style>
          <a:lnRef idx="3">
            <a:schemeClr val="accent5"/>
          </a:lnRef>
          <a:fillRef idx="0">
            <a:schemeClr val="accent5"/>
          </a:fillRef>
          <a:effectRef idx="2">
            <a:schemeClr val="accent5"/>
          </a:effectRef>
          <a:fontRef idx="minor">
            <a:schemeClr val="tx1"/>
          </a:fontRef>
        </p:style>
      </p:cxnSp>
      <p:cxnSp>
        <p:nvCxnSpPr>
          <p:cNvPr id="71" name="Straight Connector 70">
            <a:extLst>
              <a:ext uri="{FF2B5EF4-FFF2-40B4-BE49-F238E27FC236}">
                <a16:creationId xmlns:a16="http://schemas.microsoft.com/office/drawing/2014/main" xmlns="" id="{01293CE6-BE16-4A2A-AB55-52E3208233C5}"/>
              </a:ext>
            </a:extLst>
          </p:cNvPr>
          <p:cNvCxnSpPr>
            <a:cxnSpLocks/>
          </p:cNvCxnSpPr>
          <p:nvPr/>
        </p:nvCxnSpPr>
        <p:spPr>
          <a:xfrm>
            <a:off x="5433539" y="1253620"/>
            <a:ext cx="104335"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72" name="Straight Connector 71">
            <a:extLst>
              <a:ext uri="{FF2B5EF4-FFF2-40B4-BE49-F238E27FC236}">
                <a16:creationId xmlns:a16="http://schemas.microsoft.com/office/drawing/2014/main" xmlns="" id="{CD93C157-E64E-4CB8-8CCB-A71A12E10055}"/>
              </a:ext>
            </a:extLst>
          </p:cNvPr>
          <p:cNvCxnSpPr>
            <a:cxnSpLocks/>
          </p:cNvCxnSpPr>
          <p:nvPr/>
        </p:nvCxnSpPr>
        <p:spPr>
          <a:xfrm>
            <a:off x="5425333" y="1785903"/>
            <a:ext cx="150641"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73" name="Straight Connector 72">
            <a:extLst>
              <a:ext uri="{FF2B5EF4-FFF2-40B4-BE49-F238E27FC236}">
                <a16:creationId xmlns:a16="http://schemas.microsoft.com/office/drawing/2014/main" xmlns="" id="{3D10A0D6-7D67-4EC8-A52B-8F6998736BBA}"/>
              </a:ext>
            </a:extLst>
          </p:cNvPr>
          <p:cNvCxnSpPr>
            <a:cxnSpLocks/>
          </p:cNvCxnSpPr>
          <p:nvPr/>
        </p:nvCxnSpPr>
        <p:spPr>
          <a:xfrm>
            <a:off x="7431210" y="1277982"/>
            <a:ext cx="0" cy="521732"/>
          </a:xfrm>
          <a:prstGeom prst="line">
            <a:avLst/>
          </a:prstGeom>
        </p:spPr>
        <p:style>
          <a:lnRef idx="2">
            <a:schemeClr val="accent5"/>
          </a:lnRef>
          <a:fillRef idx="0">
            <a:schemeClr val="accent5"/>
          </a:fillRef>
          <a:effectRef idx="1">
            <a:schemeClr val="accent5"/>
          </a:effectRef>
          <a:fontRef idx="minor">
            <a:schemeClr val="tx1"/>
          </a:fontRef>
        </p:style>
      </p:cxnSp>
      <p:cxnSp>
        <p:nvCxnSpPr>
          <p:cNvPr id="74" name="Straight Connector 73">
            <a:extLst>
              <a:ext uri="{FF2B5EF4-FFF2-40B4-BE49-F238E27FC236}">
                <a16:creationId xmlns:a16="http://schemas.microsoft.com/office/drawing/2014/main" xmlns="" id="{B4CE5696-D00D-4CE1-A399-D373EF6610BD}"/>
              </a:ext>
            </a:extLst>
          </p:cNvPr>
          <p:cNvCxnSpPr>
            <a:cxnSpLocks/>
          </p:cNvCxnSpPr>
          <p:nvPr/>
        </p:nvCxnSpPr>
        <p:spPr>
          <a:xfrm flipH="1" flipV="1">
            <a:off x="7355010" y="1799714"/>
            <a:ext cx="76200" cy="11668"/>
          </a:xfrm>
          <a:prstGeom prst="line">
            <a:avLst/>
          </a:prstGeom>
        </p:spPr>
        <p:style>
          <a:lnRef idx="2">
            <a:schemeClr val="accent5"/>
          </a:lnRef>
          <a:fillRef idx="0">
            <a:schemeClr val="accent5"/>
          </a:fillRef>
          <a:effectRef idx="1">
            <a:schemeClr val="accent5"/>
          </a:effectRef>
          <a:fontRef idx="minor">
            <a:schemeClr val="tx1"/>
          </a:fontRef>
        </p:style>
      </p:cxnSp>
      <p:cxnSp>
        <p:nvCxnSpPr>
          <p:cNvPr id="75" name="Straight Connector 74">
            <a:extLst>
              <a:ext uri="{FF2B5EF4-FFF2-40B4-BE49-F238E27FC236}">
                <a16:creationId xmlns:a16="http://schemas.microsoft.com/office/drawing/2014/main" xmlns="" id="{EAA00707-6D1B-4233-99EB-DFFBB3311A6B}"/>
              </a:ext>
            </a:extLst>
          </p:cNvPr>
          <p:cNvCxnSpPr/>
          <p:nvPr/>
        </p:nvCxnSpPr>
        <p:spPr>
          <a:xfrm flipH="1">
            <a:off x="7355010" y="1277982"/>
            <a:ext cx="76200" cy="0"/>
          </a:xfrm>
          <a:prstGeom prst="line">
            <a:avLst/>
          </a:prstGeom>
        </p:spPr>
        <p:style>
          <a:lnRef idx="2">
            <a:schemeClr val="accent5"/>
          </a:lnRef>
          <a:fillRef idx="0">
            <a:schemeClr val="accent5"/>
          </a:fillRef>
          <a:effectRef idx="1">
            <a:schemeClr val="accent5"/>
          </a:effectRef>
          <a:fontRef idx="minor">
            <a:schemeClr val="tx1"/>
          </a:fontRef>
        </p:style>
      </p:cxnSp>
      <p:sp>
        <p:nvSpPr>
          <p:cNvPr id="4" name="TextBox 3">
            <a:extLst>
              <a:ext uri="{FF2B5EF4-FFF2-40B4-BE49-F238E27FC236}">
                <a16:creationId xmlns:a16="http://schemas.microsoft.com/office/drawing/2014/main" xmlns="" id="{DF223577-F70D-4DFF-9EAA-21B08437B59A}"/>
              </a:ext>
            </a:extLst>
          </p:cNvPr>
          <p:cNvSpPr txBox="1"/>
          <p:nvPr/>
        </p:nvSpPr>
        <p:spPr>
          <a:xfrm>
            <a:off x="5687800" y="1895469"/>
            <a:ext cx="1309974" cy="1323439"/>
          </a:xfrm>
          <a:prstGeom prst="rect">
            <a:avLst/>
          </a:prstGeom>
          <a:noFill/>
        </p:spPr>
        <p:txBody>
          <a:bodyPr wrap="none" rtlCol="0">
            <a:spAutoFit/>
          </a:bodyPr>
          <a:lstStyle/>
          <a:p>
            <a:pPr marL="742950" indent="-742950">
              <a:buAutoNum type="arabicPlain"/>
            </a:pPr>
            <a:r>
              <a:rPr lang="en-US" sz="4000" dirty="0"/>
              <a:t> 2</a:t>
            </a:r>
          </a:p>
          <a:p>
            <a:pPr marL="742950" indent="-742950">
              <a:buAutoNum type="arabicPlain"/>
            </a:pPr>
            <a:r>
              <a:rPr lang="en-US" sz="4000" dirty="0"/>
              <a:t> 1</a:t>
            </a:r>
            <a:endParaRPr lang="en-IN" sz="4000" dirty="0"/>
          </a:p>
        </p:txBody>
      </p:sp>
      <p:sp>
        <p:nvSpPr>
          <p:cNvPr id="76" name="TextBox 75">
            <a:extLst>
              <a:ext uri="{FF2B5EF4-FFF2-40B4-BE49-F238E27FC236}">
                <a16:creationId xmlns:a16="http://schemas.microsoft.com/office/drawing/2014/main" xmlns="" id="{1F21C65C-23FB-46E5-88AB-DCBA8F0C1059}"/>
              </a:ext>
            </a:extLst>
          </p:cNvPr>
          <p:cNvSpPr txBox="1"/>
          <p:nvPr/>
        </p:nvSpPr>
        <p:spPr>
          <a:xfrm>
            <a:off x="5500653" y="1187971"/>
            <a:ext cx="1842171" cy="707886"/>
          </a:xfrm>
          <a:prstGeom prst="rect">
            <a:avLst/>
          </a:prstGeom>
          <a:noFill/>
        </p:spPr>
        <p:txBody>
          <a:bodyPr wrap="none" rtlCol="0">
            <a:spAutoFit/>
          </a:bodyPr>
          <a:lstStyle/>
          <a:p>
            <a:r>
              <a:rPr lang="en-US" sz="4000" dirty="0"/>
              <a:t>-10    20</a:t>
            </a:r>
          </a:p>
        </p:txBody>
      </p:sp>
      <p:sp>
        <p:nvSpPr>
          <p:cNvPr id="6" name="TextBox 5">
            <a:extLst>
              <a:ext uri="{FF2B5EF4-FFF2-40B4-BE49-F238E27FC236}">
                <a16:creationId xmlns:a16="http://schemas.microsoft.com/office/drawing/2014/main" xmlns="" id="{591F6FF8-F40B-4625-B61C-F7901BB2F5B4}"/>
              </a:ext>
            </a:extLst>
          </p:cNvPr>
          <p:cNvSpPr txBox="1"/>
          <p:nvPr/>
        </p:nvSpPr>
        <p:spPr>
          <a:xfrm>
            <a:off x="4257730" y="2297335"/>
            <a:ext cx="1047018" cy="646331"/>
          </a:xfrm>
          <a:prstGeom prst="rect">
            <a:avLst/>
          </a:prstGeom>
          <a:noFill/>
        </p:spPr>
        <p:txBody>
          <a:bodyPr wrap="none" rtlCol="0">
            <a:spAutoFit/>
          </a:bodyPr>
          <a:lstStyle/>
          <a:p>
            <a:r>
              <a:rPr lang="en-US" sz="3600" dirty="0"/>
              <a:t>W’ =</a:t>
            </a:r>
            <a:endParaRPr lang="en-IN" sz="3600" dirty="0"/>
          </a:p>
        </p:txBody>
      </p:sp>
      <p:sp>
        <p:nvSpPr>
          <p:cNvPr id="77" name="TextBox 76">
            <a:extLst>
              <a:ext uri="{FF2B5EF4-FFF2-40B4-BE49-F238E27FC236}">
                <a16:creationId xmlns:a16="http://schemas.microsoft.com/office/drawing/2014/main" xmlns="" id="{3E0FD110-39FD-4C99-9827-D8326386D530}"/>
              </a:ext>
            </a:extLst>
          </p:cNvPr>
          <p:cNvSpPr txBox="1"/>
          <p:nvPr/>
        </p:nvSpPr>
        <p:spPr>
          <a:xfrm>
            <a:off x="4459410" y="1215682"/>
            <a:ext cx="760144" cy="646331"/>
          </a:xfrm>
          <a:prstGeom prst="rect">
            <a:avLst/>
          </a:prstGeom>
          <a:noFill/>
        </p:spPr>
        <p:txBody>
          <a:bodyPr wrap="none" rtlCol="0">
            <a:spAutoFit/>
          </a:bodyPr>
          <a:lstStyle/>
          <a:p>
            <a:r>
              <a:rPr lang="en-US" sz="3600" dirty="0"/>
              <a:t>h =</a:t>
            </a:r>
            <a:endParaRPr lang="en-IN" sz="3600" dirty="0"/>
          </a:p>
        </p:txBody>
      </p:sp>
      <p:cxnSp>
        <p:nvCxnSpPr>
          <p:cNvPr id="46" name="Straight Connector 45">
            <a:extLst>
              <a:ext uri="{FF2B5EF4-FFF2-40B4-BE49-F238E27FC236}">
                <a16:creationId xmlns:a16="http://schemas.microsoft.com/office/drawing/2014/main" xmlns="" id="{FEEA2724-3042-4D82-839B-B79F4EC06AEF}"/>
              </a:ext>
            </a:extLst>
          </p:cNvPr>
          <p:cNvCxnSpPr>
            <a:cxnSpLocks/>
          </p:cNvCxnSpPr>
          <p:nvPr/>
        </p:nvCxnSpPr>
        <p:spPr>
          <a:xfrm>
            <a:off x="5433539" y="3317046"/>
            <a:ext cx="0" cy="533400"/>
          </a:xfrm>
          <a:prstGeom prst="line">
            <a:avLst/>
          </a:prstGeom>
        </p:spPr>
        <p:style>
          <a:lnRef idx="3">
            <a:schemeClr val="accent5"/>
          </a:lnRef>
          <a:fillRef idx="0">
            <a:schemeClr val="accent5"/>
          </a:fillRef>
          <a:effectRef idx="2">
            <a:schemeClr val="accent5"/>
          </a:effectRef>
          <a:fontRef idx="minor">
            <a:schemeClr val="tx1"/>
          </a:fontRef>
        </p:style>
      </p:cxnSp>
      <p:cxnSp>
        <p:nvCxnSpPr>
          <p:cNvPr id="48" name="Straight Connector 47">
            <a:extLst>
              <a:ext uri="{FF2B5EF4-FFF2-40B4-BE49-F238E27FC236}">
                <a16:creationId xmlns:a16="http://schemas.microsoft.com/office/drawing/2014/main" xmlns="" id="{0B7ADAC7-A2C1-47F7-AD39-6873FA7B9CB7}"/>
              </a:ext>
            </a:extLst>
          </p:cNvPr>
          <p:cNvCxnSpPr>
            <a:cxnSpLocks/>
          </p:cNvCxnSpPr>
          <p:nvPr/>
        </p:nvCxnSpPr>
        <p:spPr>
          <a:xfrm>
            <a:off x="5425333" y="3838778"/>
            <a:ext cx="150641"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49" name="Straight Connector 48">
            <a:extLst>
              <a:ext uri="{FF2B5EF4-FFF2-40B4-BE49-F238E27FC236}">
                <a16:creationId xmlns:a16="http://schemas.microsoft.com/office/drawing/2014/main" xmlns="" id="{DB3BF877-0F7B-49FD-9711-D8D4C2BEBFFC}"/>
              </a:ext>
            </a:extLst>
          </p:cNvPr>
          <p:cNvCxnSpPr>
            <a:cxnSpLocks/>
          </p:cNvCxnSpPr>
          <p:nvPr/>
        </p:nvCxnSpPr>
        <p:spPr>
          <a:xfrm>
            <a:off x="7431210" y="3330857"/>
            <a:ext cx="0" cy="521732"/>
          </a:xfrm>
          <a:prstGeom prst="line">
            <a:avLst/>
          </a:prstGeom>
        </p:spPr>
        <p:style>
          <a:lnRef idx="2">
            <a:schemeClr val="accent5"/>
          </a:lnRef>
          <a:fillRef idx="0">
            <a:schemeClr val="accent5"/>
          </a:fillRef>
          <a:effectRef idx="1">
            <a:schemeClr val="accent5"/>
          </a:effectRef>
          <a:fontRef idx="minor">
            <a:schemeClr val="tx1"/>
          </a:fontRef>
        </p:style>
      </p:cxnSp>
      <p:cxnSp>
        <p:nvCxnSpPr>
          <p:cNvPr id="50" name="Straight Connector 49">
            <a:extLst>
              <a:ext uri="{FF2B5EF4-FFF2-40B4-BE49-F238E27FC236}">
                <a16:creationId xmlns:a16="http://schemas.microsoft.com/office/drawing/2014/main" xmlns="" id="{A127AD8C-CF0E-4262-A26B-4569290C1F65}"/>
              </a:ext>
            </a:extLst>
          </p:cNvPr>
          <p:cNvCxnSpPr>
            <a:cxnSpLocks/>
          </p:cNvCxnSpPr>
          <p:nvPr/>
        </p:nvCxnSpPr>
        <p:spPr>
          <a:xfrm flipH="1" flipV="1">
            <a:off x="7355010" y="3852589"/>
            <a:ext cx="76200" cy="11668"/>
          </a:xfrm>
          <a:prstGeom prst="line">
            <a:avLst/>
          </a:prstGeom>
        </p:spPr>
        <p:style>
          <a:lnRef idx="2">
            <a:schemeClr val="accent5"/>
          </a:lnRef>
          <a:fillRef idx="0">
            <a:schemeClr val="accent5"/>
          </a:fillRef>
          <a:effectRef idx="1">
            <a:schemeClr val="accent5"/>
          </a:effectRef>
          <a:fontRef idx="minor">
            <a:schemeClr val="tx1"/>
          </a:fontRef>
        </p:style>
      </p:cxnSp>
      <p:cxnSp>
        <p:nvCxnSpPr>
          <p:cNvPr id="51" name="Straight Connector 50">
            <a:extLst>
              <a:ext uri="{FF2B5EF4-FFF2-40B4-BE49-F238E27FC236}">
                <a16:creationId xmlns:a16="http://schemas.microsoft.com/office/drawing/2014/main" xmlns="" id="{36F07C7A-0BF2-4B0C-A2E6-EC24FB6547EA}"/>
              </a:ext>
            </a:extLst>
          </p:cNvPr>
          <p:cNvCxnSpPr/>
          <p:nvPr/>
        </p:nvCxnSpPr>
        <p:spPr>
          <a:xfrm flipH="1">
            <a:off x="7355010" y="3330857"/>
            <a:ext cx="76200" cy="0"/>
          </a:xfrm>
          <a:prstGeom prst="line">
            <a:avLst/>
          </a:prstGeom>
        </p:spPr>
        <p:style>
          <a:lnRef idx="2">
            <a:schemeClr val="accent5"/>
          </a:lnRef>
          <a:fillRef idx="0">
            <a:schemeClr val="accent5"/>
          </a:fillRef>
          <a:effectRef idx="1">
            <a:schemeClr val="accent5"/>
          </a:effectRef>
          <a:fontRef idx="minor">
            <a:schemeClr val="tx1"/>
          </a:fontRef>
        </p:style>
      </p:cxnSp>
      <p:sp>
        <p:nvSpPr>
          <p:cNvPr id="52" name="TextBox 51">
            <a:extLst>
              <a:ext uri="{FF2B5EF4-FFF2-40B4-BE49-F238E27FC236}">
                <a16:creationId xmlns:a16="http://schemas.microsoft.com/office/drawing/2014/main" xmlns="" id="{79E68ACB-68AF-45FB-818C-56B7C2D6B4BA}"/>
              </a:ext>
            </a:extLst>
          </p:cNvPr>
          <p:cNvSpPr txBox="1"/>
          <p:nvPr/>
        </p:nvSpPr>
        <p:spPr>
          <a:xfrm>
            <a:off x="5500653" y="3240846"/>
            <a:ext cx="1858201" cy="707886"/>
          </a:xfrm>
          <a:prstGeom prst="rect">
            <a:avLst/>
          </a:prstGeom>
          <a:noFill/>
        </p:spPr>
        <p:txBody>
          <a:bodyPr wrap="none" rtlCol="0">
            <a:spAutoFit/>
          </a:bodyPr>
          <a:lstStyle/>
          <a:p>
            <a:r>
              <a:rPr lang="en-US" sz="4000" dirty="0"/>
              <a:t> 0         0</a:t>
            </a:r>
          </a:p>
        </p:txBody>
      </p:sp>
      <p:sp>
        <p:nvSpPr>
          <p:cNvPr id="53" name="TextBox 52">
            <a:extLst>
              <a:ext uri="{FF2B5EF4-FFF2-40B4-BE49-F238E27FC236}">
                <a16:creationId xmlns:a16="http://schemas.microsoft.com/office/drawing/2014/main" xmlns="" id="{3DA2A923-80BC-4A16-B05E-86F6BE852176}"/>
              </a:ext>
            </a:extLst>
          </p:cNvPr>
          <p:cNvSpPr txBox="1"/>
          <p:nvPr/>
        </p:nvSpPr>
        <p:spPr>
          <a:xfrm>
            <a:off x="4459410" y="3268557"/>
            <a:ext cx="875561" cy="646331"/>
          </a:xfrm>
          <a:prstGeom prst="rect">
            <a:avLst/>
          </a:prstGeom>
          <a:noFill/>
        </p:spPr>
        <p:txBody>
          <a:bodyPr wrap="none" rtlCol="0">
            <a:spAutoFit/>
          </a:bodyPr>
          <a:lstStyle/>
          <a:p>
            <a:r>
              <a:rPr lang="en-US" sz="3600" dirty="0"/>
              <a:t>b’ =</a:t>
            </a:r>
            <a:endParaRPr lang="en-IN" sz="3600" dirty="0"/>
          </a:p>
        </p:txBody>
      </p:sp>
      <p:cxnSp>
        <p:nvCxnSpPr>
          <p:cNvPr id="54" name="Straight Connector 53">
            <a:extLst>
              <a:ext uri="{FF2B5EF4-FFF2-40B4-BE49-F238E27FC236}">
                <a16:creationId xmlns:a16="http://schemas.microsoft.com/office/drawing/2014/main" xmlns="" id="{8AE49033-F523-4175-BB14-7E0C05ACFCB9}"/>
              </a:ext>
            </a:extLst>
          </p:cNvPr>
          <p:cNvCxnSpPr>
            <a:cxnSpLocks/>
          </p:cNvCxnSpPr>
          <p:nvPr/>
        </p:nvCxnSpPr>
        <p:spPr>
          <a:xfrm>
            <a:off x="236806" y="4939189"/>
            <a:ext cx="0" cy="533400"/>
          </a:xfrm>
          <a:prstGeom prst="line">
            <a:avLst/>
          </a:prstGeom>
        </p:spPr>
        <p:style>
          <a:lnRef idx="3">
            <a:schemeClr val="accent5"/>
          </a:lnRef>
          <a:fillRef idx="0">
            <a:schemeClr val="accent5"/>
          </a:fillRef>
          <a:effectRef idx="2">
            <a:schemeClr val="accent5"/>
          </a:effectRef>
          <a:fontRef idx="minor">
            <a:schemeClr val="tx1"/>
          </a:fontRef>
        </p:style>
      </p:cxnSp>
      <p:cxnSp>
        <p:nvCxnSpPr>
          <p:cNvPr id="55" name="Straight Connector 54">
            <a:extLst>
              <a:ext uri="{FF2B5EF4-FFF2-40B4-BE49-F238E27FC236}">
                <a16:creationId xmlns:a16="http://schemas.microsoft.com/office/drawing/2014/main" xmlns="" id="{01927649-3C12-43FA-9AA9-BE9B2BFDFB27}"/>
              </a:ext>
            </a:extLst>
          </p:cNvPr>
          <p:cNvCxnSpPr>
            <a:cxnSpLocks/>
          </p:cNvCxnSpPr>
          <p:nvPr/>
        </p:nvCxnSpPr>
        <p:spPr>
          <a:xfrm>
            <a:off x="236806" y="4928638"/>
            <a:ext cx="104335"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56" name="Straight Connector 55">
            <a:extLst>
              <a:ext uri="{FF2B5EF4-FFF2-40B4-BE49-F238E27FC236}">
                <a16:creationId xmlns:a16="http://schemas.microsoft.com/office/drawing/2014/main" xmlns="" id="{CCD23FA5-6D7A-4177-8E1E-1D40AB414039}"/>
              </a:ext>
            </a:extLst>
          </p:cNvPr>
          <p:cNvCxnSpPr>
            <a:cxnSpLocks/>
          </p:cNvCxnSpPr>
          <p:nvPr/>
        </p:nvCxnSpPr>
        <p:spPr>
          <a:xfrm>
            <a:off x="228600" y="5460921"/>
            <a:ext cx="150641"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57" name="Straight Connector 56">
            <a:extLst>
              <a:ext uri="{FF2B5EF4-FFF2-40B4-BE49-F238E27FC236}">
                <a16:creationId xmlns:a16="http://schemas.microsoft.com/office/drawing/2014/main" xmlns="" id="{C6127911-1B3C-4B71-BA52-A1CF057431DF}"/>
              </a:ext>
            </a:extLst>
          </p:cNvPr>
          <p:cNvCxnSpPr>
            <a:cxnSpLocks/>
          </p:cNvCxnSpPr>
          <p:nvPr/>
        </p:nvCxnSpPr>
        <p:spPr>
          <a:xfrm>
            <a:off x="2234477" y="4953000"/>
            <a:ext cx="0" cy="521732"/>
          </a:xfrm>
          <a:prstGeom prst="line">
            <a:avLst/>
          </a:prstGeom>
        </p:spPr>
        <p:style>
          <a:lnRef idx="2">
            <a:schemeClr val="accent5"/>
          </a:lnRef>
          <a:fillRef idx="0">
            <a:schemeClr val="accent5"/>
          </a:fillRef>
          <a:effectRef idx="1">
            <a:schemeClr val="accent5"/>
          </a:effectRef>
          <a:fontRef idx="minor">
            <a:schemeClr val="tx1"/>
          </a:fontRef>
        </p:style>
      </p:cxnSp>
      <p:cxnSp>
        <p:nvCxnSpPr>
          <p:cNvPr id="58" name="Straight Connector 57">
            <a:extLst>
              <a:ext uri="{FF2B5EF4-FFF2-40B4-BE49-F238E27FC236}">
                <a16:creationId xmlns:a16="http://schemas.microsoft.com/office/drawing/2014/main" xmlns="" id="{93AB1D60-4C27-4CE8-AED9-AF35C9FF1279}"/>
              </a:ext>
            </a:extLst>
          </p:cNvPr>
          <p:cNvCxnSpPr>
            <a:cxnSpLocks/>
          </p:cNvCxnSpPr>
          <p:nvPr/>
        </p:nvCxnSpPr>
        <p:spPr>
          <a:xfrm flipH="1" flipV="1">
            <a:off x="2158277" y="5474732"/>
            <a:ext cx="76200" cy="11668"/>
          </a:xfrm>
          <a:prstGeom prst="line">
            <a:avLst/>
          </a:prstGeom>
        </p:spPr>
        <p:style>
          <a:lnRef idx="2">
            <a:schemeClr val="accent5"/>
          </a:lnRef>
          <a:fillRef idx="0">
            <a:schemeClr val="accent5"/>
          </a:fillRef>
          <a:effectRef idx="1">
            <a:schemeClr val="accent5"/>
          </a:effectRef>
          <a:fontRef idx="minor">
            <a:schemeClr val="tx1"/>
          </a:fontRef>
        </p:style>
      </p:cxnSp>
      <p:cxnSp>
        <p:nvCxnSpPr>
          <p:cNvPr id="59" name="Straight Connector 58">
            <a:extLst>
              <a:ext uri="{FF2B5EF4-FFF2-40B4-BE49-F238E27FC236}">
                <a16:creationId xmlns:a16="http://schemas.microsoft.com/office/drawing/2014/main" xmlns="" id="{A1E81EEC-6FF4-4DBF-984A-E0D2079365AA}"/>
              </a:ext>
            </a:extLst>
          </p:cNvPr>
          <p:cNvCxnSpPr/>
          <p:nvPr/>
        </p:nvCxnSpPr>
        <p:spPr>
          <a:xfrm flipH="1">
            <a:off x="2158277" y="4953000"/>
            <a:ext cx="76200" cy="0"/>
          </a:xfrm>
          <a:prstGeom prst="line">
            <a:avLst/>
          </a:prstGeom>
        </p:spPr>
        <p:style>
          <a:lnRef idx="2">
            <a:schemeClr val="accent5"/>
          </a:lnRef>
          <a:fillRef idx="0">
            <a:schemeClr val="accent5"/>
          </a:fillRef>
          <a:effectRef idx="1">
            <a:schemeClr val="accent5"/>
          </a:effectRef>
          <a:fontRef idx="minor">
            <a:schemeClr val="tx1"/>
          </a:fontRef>
        </p:style>
      </p:cxnSp>
      <p:sp>
        <p:nvSpPr>
          <p:cNvPr id="63" name="TextBox 62">
            <a:extLst>
              <a:ext uri="{FF2B5EF4-FFF2-40B4-BE49-F238E27FC236}">
                <a16:creationId xmlns:a16="http://schemas.microsoft.com/office/drawing/2014/main" xmlns="" id="{54B75D1D-35BC-4F86-B8DD-CDD83D3B63BE}"/>
              </a:ext>
            </a:extLst>
          </p:cNvPr>
          <p:cNvSpPr txBox="1"/>
          <p:nvPr/>
        </p:nvSpPr>
        <p:spPr>
          <a:xfrm>
            <a:off x="291316" y="4851946"/>
            <a:ext cx="1842171" cy="707886"/>
          </a:xfrm>
          <a:prstGeom prst="rect">
            <a:avLst/>
          </a:prstGeom>
          <a:noFill/>
        </p:spPr>
        <p:txBody>
          <a:bodyPr wrap="none" rtlCol="0">
            <a:spAutoFit/>
          </a:bodyPr>
          <a:lstStyle/>
          <a:p>
            <a:r>
              <a:rPr lang="en-US" sz="4000" dirty="0"/>
              <a:t>-10    20</a:t>
            </a:r>
          </a:p>
        </p:txBody>
      </p:sp>
      <p:cxnSp>
        <p:nvCxnSpPr>
          <p:cNvPr id="78" name="Straight Connector 77">
            <a:extLst>
              <a:ext uri="{FF2B5EF4-FFF2-40B4-BE49-F238E27FC236}">
                <a16:creationId xmlns:a16="http://schemas.microsoft.com/office/drawing/2014/main" xmlns="" id="{852768C3-7BB6-414D-903A-85945E37F74B}"/>
              </a:ext>
            </a:extLst>
          </p:cNvPr>
          <p:cNvCxnSpPr/>
          <p:nvPr/>
        </p:nvCxnSpPr>
        <p:spPr>
          <a:xfrm flipH="1">
            <a:off x="2489265" y="4637881"/>
            <a:ext cx="202844"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79" name="Straight Connector 78">
            <a:extLst>
              <a:ext uri="{FF2B5EF4-FFF2-40B4-BE49-F238E27FC236}">
                <a16:creationId xmlns:a16="http://schemas.microsoft.com/office/drawing/2014/main" xmlns="" id="{A9D0389C-D6F9-4D64-B572-41E78055F3C9}"/>
              </a:ext>
            </a:extLst>
          </p:cNvPr>
          <p:cNvCxnSpPr>
            <a:cxnSpLocks/>
          </p:cNvCxnSpPr>
          <p:nvPr/>
        </p:nvCxnSpPr>
        <p:spPr>
          <a:xfrm>
            <a:off x="2514487" y="4637881"/>
            <a:ext cx="0" cy="1385411"/>
          </a:xfrm>
          <a:prstGeom prst="line">
            <a:avLst/>
          </a:prstGeom>
        </p:spPr>
        <p:style>
          <a:lnRef idx="3">
            <a:schemeClr val="accent5"/>
          </a:lnRef>
          <a:fillRef idx="0">
            <a:schemeClr val="accent5"/>
          </a:fillRef>
          <a:effectRef idx="2">
            <a:schemeClr val="accent5"/>
          </a:effectRef>
          <a:fontRef idx="minor">
            <a:schemeClr val="tx1"/>
          </a:fontRef>
        </p:style>
      </p:cxnSp>
      <p:cxnSp>
        <p:nvCxnSpPr>
          <p:cNvPr id="80" name="Straight Connector 79">
            <a:extLst>
              <a:ext uri="{FF2B5EF4-FFF2-40B4-BE49-F238E27FC236}">
                <a16:creationId xmlns:a16="http://schemas.microsoft.com/office/drawing/2014/main" xmlns="" id="{2AA668E0-5A24-4617-8E1F-D741AC51FB6C}"/>
              </a:ext>
            </a:extLst>
          </p:cNvPr>
          <p:cNvCxnSpPr/>
          <p:nvPr/>
        </p:nvCxnSpPr>
        <p:spPr>
          <a:xfrm>
            <a:off x="2489265" y="6023292"/>
            <a:ext cx="202844"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81" name="Straight Connector 80">
            <a:extLst>
              <a:ext uri="{FF2B5EF4-FFF2-40B4-BE49-F238E27FC236}">
                <a16:creationId xmlns:a16="http://schemas.microsoft.com/office/drawing/2014/main" xmlns="" id="{689AB583-D737-40FE-B063-12631764E221}"/>
              </a:ext>
            </a:extLst>
          </p:cNvPr>
          <p:cNvCxnSpPr>
            <a:cxnSpLocks/>
          </p:cNvCxnSpPr>
          <p:nvPr/>
        </p:nvCxnSpPr>
        <p:spPr>
          <a:xfrm>
            <a:off x="4239377" y="4637881"/>
            <a:ext cx="0" cy="1460511"/>
          </a:xfrm>
          <a:prstGeom prst="line">
            <a:avLst/>
          </a:prstGeom>
        </p:spPr>
        <p:style>
          <a:lnRef idx="3">
            <a:schemeClr val="accent5"/>
          </a:lnRef>
          <a:fillRef idx="0">
            <a:schemeClr val="accent5"/>
          </a:fillRef>
          <a:effectRef idx="2">
            <a:schemeClr val="accent5"/>
          </a:effectRef>
          <a:fontRef idx="minor">
            <a:schemeClr val="tx1"/>
          </a:fontRef>
        </p:style>
      </p:cxnSp>
      <p:cxnSp>
        <p:nvCxnSpPr>
          <p:cNvPr id="82" name="Straight Connector 81">
            <a:extLst>
              <a:ext uri="{FF2B5EF4-FFF2-40B4-BE49-F238E27FC236}">
                <a16:creationId xmlns:a16="http://schemas.microsoft.com/office/drawing/2014/main" xmlns="" id="{13A965C8-AC61-46F3-98DB-48918F2725C8}"/>
              </a:ext>
            </a:extLst>
          </p:cNvPr>
          <p:cNvCxnSpPr/>
          <p:nvPr/>
        </p:nvCxnSpPr>
        <p:spPr>
          <a:xfrm>
            <a:off x="4086977" y="4637881"/>
            <a:ext cx="202844"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83" name="Straight Connector 82">
            <a:extLst>
              <a:ext uri="{FF2B5EF4-FFF2-40B4-BE49-F238E27FC236}">
                <a16:creationId xmlns:a16="http://schemas.microsoft.com/office/drawing/2014/main" xmlns="" id="{77AFB42C-E1A5-4CCD-9248-48090742A557}"/>
              </a:ext>
            </a:extLst>
          </p:cNvPr>
          <p:cNvCxnSpPr/>
          <p:nvPr/>
        </p:nvCxnSpPr>
        <p:spPr>
          <a:xfrm>
            <a:off x="4086977" y="6098392"/>
            <a:ext cx="202844" cy="0"/>
          </a:xfrm>
          <a:prstGeom prst="line">
            <a:avLst/>
          </a:prstGeom>
        </p:spPr>
        <p:style>
          <a:lnRef idx="2">
            <a:schemeClr val="accent5"/>
          </a:lnRef>
          <a:fillRef idx="0">
            <a:schemeClr val="accent5"/>
          </a:fillRef>
          <a:effectRef idx="1">
            <a:schemeClr val="accent5"/>
          </a:effectRef>
          <a:fontRef idx="minor">
            <a:schemeClr val="tx1"/>
          </a:fontRef>
        </p:style>
      </p:cxnSp>
      <p:sp>
        <p:nvSpPr>
          <p:cNvPr id="86" name="TextBox 85">
            <a:extLst>
              <a:ext uri="{FF2B5EF4-FFF2-40B4-BE49-F238E27FC236}">
                <a16:creationId xmlns:a16="http://schemas.microsoft.com/office/drawing/2014/main" xmlns="" id="{3297EBDA-D65E-4DC3-A224-5E87D136A994}"/>
              </a:ext>
            </a:extLst>
          </p:cNvPr>
          <p:cNvSpPr txBox="1"/>
          <p:nvPr/>
        </p:nvSpPr>
        <p:spPr>
          <a:xfrm>
            <a:off x="2768952" y="4693215"/>
            <a:ext cx="1309974" cy="1323439"/>
          </a:xfrm>
          <a:prstGeom prst="rect">
            <a:avLst/>
          </a:prstGeom>
          <a:noFill/>
        </p:spPr>
        <p:txBody>
          <a:bodyPr wrap="none" rtlCol="0">
            <a:spAutoFit/>
          </a:bodyPr>
          <a:lstStyle/>
          <a:p>
            <a:pPr marL="742950" indent="-742950">
              <a:buAutoNum type="arabicPlain"/>
            </a:pPr>
            <a:r>
              <a:rPr lang="en-US" sz="4000" dirty="0"/>
              <a:t> 2</a:t>
            </a:r>
          </a:p>
          <a:p>
            <a:pPr marL="742950" indent="-742950">
              <a:buAutoNum type="arabicPlain"/>
            </a:pPr>
            <a:r>
              <a:rPr lang="en-US" sz="4000" dirty="0"/>
              <a:t> 1</a:t>
            </a:r>
            <a:endParaRPr lang="en-IN" sz="4000" dirty="0"/>
          </a:p>
        </p:txBody>
      </p:sp>
      <p:sp>
        <p:nvSpPr>
          <p:cNvPr id="87" name="TextBox 86">
            <a:extLst>
              <a:ext uri="{FF2B5EF4-FFF2-40B4-BE49-F238E27FC236}">
                <a16:creationId xmlns:a16="http://schemas.microsoft.com/office/drawing/2014/main" xmlns="" id="{D9E23521-0CE5-4231-8EAB-CC85AFE110F9}"/>
              </a:ext>
            </a:extLst>
          </p:cNvPr>
          <p:cNvSpPr txBox="1"/>
          <p:nvPr/>
        </p:nvSpPr>
        <p:spPr>
          <a:xfrm>
            <a:off x="2167534" y="4967110"/>
            <a:ext cx="413896" cy="646331"/>
          </a:xfrm>
          <a:prstGeom prst="rect">
            <a:avLst/>
          </a:prstGeom>
          <a:noFill/>
        </p:spPr>
        <p:txBody>
          <a:bodyPr wrap="none" rtlCol="0">
            <a:spAutoFit/>
          </a:bodyPr>
          <a:lstStyle/>
          <a:p>
            <a:r>
              <a:rPr lang="en-US" sz="3600" dirty="0"/>
              <a:t>*</a:t>
            </a:r>
            <a:endParaRPr lang="en-IN" sz="3600" dirty="0"/>
          </a:p>
        </p:txBody>
      </p:sp>
      <p:sp>
        <p:nvSpPr>
          <p:cNvPr id="89" name="TextBox 88">
            <a:extLst>
              <a:ext uri="{FF2B5EF4-FFF2-40B4-BE49-F238E27FC236}">
                <a16:creationId xmlns:a16="http://schemas.microsoft.com/office/drawing/2014/main" xmlns="" id="{4DBF14A6-4A3E-41CE-BE54-40F5EF50874B}"/>
              </a:ext>
            </a:extLst>
          </p:cNvPr>
          <p:cNvSpPr txBox="1"/>
          <p:nvPr/>
        </p:nvSpPr>
        <p:spPr>
          <a:xfrm>
            <a:off x="4245737" y="4868152"/>
            <a:ext cx="413896" cy="646331"/>
          </a:xfrm>
          <a:prstGeom prst="rect">
            <a:avLst/>
          </a:prstGeom>
          <a:noFill/>
        </p:spPr>
        <p:txBody>
          <a:bodyPr wrap="none" rtlCol="0">
            <a:spAutoFit/>
          </a:bodyPr>
          <a:lstStyle/>
          <a:p>
            <a:r>
              <a:rPr lang="en-US" sz="3600" dirty="0"/>
              <a:t>+</a:t>
            </a:r>
            <a:endParaRPr lang="en-IN" sz="3600" dirty="0"/>
          </a:p>
        </p:txBody>
      </p:sp>
      <p:cxnSp>
        <p:nvCxnSpPr>
          <p:cNvPr id="96" name="Straight Connector 95">
            <a:extLst>
              <a:ext uri="{FF2B5EF4-FFF2-40B4-BE49-F238E27FC236}">
                <a16:creationId xmlns:a16="http://schemas.microsoft.com/office/drawing/2014/main" xmlns="" id="{500C7F7A-092A-4265-8362-2946F4183E5B}"/>
              </a:ext>
            </a:extLst>
          </p:cNvPr>
          <p:cNvCxnSpPr>
            <a:cxnSpLocks/>
          </p:cNvCxnSpPr>
          <p:nvPr/>
        </p:nvCxnSpPr>
        <p:spPr>
          <a:xfrm>
            <a:off x="5451769" y="3335559"/>
            <a:ext cx="150641"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99" name="Straight Connector 98">
            <a:extLst>
              <a:ext uri="{FF2B5EF4-FFF2-40B4-BE49-F238E27FC236}">
                <a16:creationId xmlns:a16="http://schemas.microsoft.com/office/drawing/2014/main" xmlns="" id="{C43A3CBB-8D38-4DF8-9453-DB220CC2F34F}"/>
              </a:ext>
            </a:extLst>
          </p:cNvPr>
          <p:cNvCxnSpPr>
            <a:cxnSpLocks/>
          </p:cNvCxnSpPr>
          <p:nvPr/>
        </p:nvCxnSpPr>
        <p:spPr>
          <a:xfrm>
            <a:off x="4601936" y="4913203"/>
            <a:ext cx="0" cy="533400"/>
          </a:xfrm>
          <a:prstGeom prst="line">
            <a:avLst/>
          </a:prstGeom>
        </p:spPr>
        <p:style>
          <a:lnRef idx="3">
            <a:schemeClr val="accent5"/>
          </a:lnRef>
          <a:fillRef idx="0">
            <a:schemeClr val="accent5"/>
          </a:fillRef>
          <a:effectRef idx="2">
            <a:schemeClr val="accent5"/>
          </a:effectRef>
          <a:fontRef idx="minor">
            <a:schemeClr val="tx1"/>
          </a:fontRef>
        </p:style>
      </p:cxnSp>
      <p:cxnSp>
        <p:nvCxnSpPr>
          <p:cNvPr id="100" name="Straight Connector 99">
            <a:extLst>
              <a:ext uri="{FF2B5EF4-FFF2-40B4-BE49-F238E27FC236}">
                <a16:creationId xmlns:a16="http://schemas.microsoft.com/office/drawing/2014/main" xmlns="" id="{BDF5ED57-CBEC-4B53-863F-9646CDB33432}"/>
              </a:ext>
            </a:extLst>
          </p:cNvPr>
          <p:cNvCxnSpPr>
            <a:cxnSpLocks/>
          </p:cNvCxnSpPr>
          <p:nvPr/>
        </p:nvCxnSpPr>
        <p:spPr>
          <a:xfrm>
            <a:off x="4593730" y="5434935"/>
            <a:ext cx="150641"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101" name="Straight Connector 100">
            <a:extLst>
              <a:ext uri="{FF2B5EF4-FFF2-40B4-BE49-F238E27FC236}">
                <a16:creationId xmlns:a16="http://schemas.microsoft.com/office/drawing/2014/main" xmlns="" id="{AA583C06-799E-4277-88BF-37C29F0B76B0}"/>
              </a:ext>
            </a:extLst>
          </p:cNvPr>
          <p:cNvCxnSpPr>
            <a:cxnSpLocks/>
          </p:cNvCxnSpPr>
          <p:nvPr/>
        </p:nvCxnSpPr>
        <p:spPr>
          <a:xfrm>
            <a:off x="6096000" y="4927014"/>
            <a:ext cx="0" cy="521732"/>
          </a:xfrm>
          <a:prstGeom prst="line">
            <a:avLst/>
          </a:prstGeom>
        </p:spPr>
        <p:style>
          <a:lnRef idx="2">
            <a:schemeClr val="accent5"/>
          </a:lnRef>
          <a:fillRef idx="0">
            <a:schemeClr val="accent5"/>
          </a:fillRef>
          <a:effectRef idx="1">
            <a:schemeClr val="accent5"/>
          </a:effectRef>
          <a:fontRef idx="minor">
            <a:schemeClr val="tx1"/>
          </a:fontRef>
        </p:style>
      </p:cxnSp>
      <p:cxnSp>
        <p:nvCxnSpPr>
          <p:cNvPr id="102" name="Straight Connector 101">
            <a:extLst>
              <a:ext uri="{FF2B5EF4-FFF2-40B4-BE49-F238E27FC236}">
                <a16:creationId xmlns:a16="http://schemas.microsoft.com/office/drawing/2014/main" xmlns="" id="{6ECB9052-A36F-4433-A82E-2F9669403CDD}"/>
              </a:ext>
            </a:extLst>
          </p:cNvPr>
          <p:cNvCxnSpPr>
            <a:cxnSpLocks/>
          </p:cNvCxnSpPr>
          <p:nvPr/>
        </p:nvCxnSpPr>
        <p:spPr>
          <a:xfrm flipH="1" flipV="1">
            <a:off x="6019800" y="5448746"/>
            <a:ext cx="76200" cy="11668"/>
          </a:xfrm>
          <a:prstGeom prst="line">
            <a:avLst/>
          </a:prstGeom>
        </p:spPr>
        <p:style>
          <a:lnRef idx="2">
            <a:schemeClr val="accent5"/>
          </a:lnRef>
          <a:fillRef idx="0">
            <a:schemeClr val="accent5"/>
          </a:fillRef>
          <a:effectRef idx="1">
            <a:schemeClr val="accent5"/>
          </a:effectRef>
          <a:fontRef idx="minor">
            <a:schemeClr val="tx1"/>
          </a:fontRef>
        </p:style>
      </p:cxnSp>
      <p:cxnSp>
        <p:nvCxnSpPr>
          <p:cNvPr id="103" name="Straight Connector 102">
            <a:extLst>
              <a:ext uri="{FF2B5EF4-FFF2-40B4-BE49-F238E27FC236}">
                <a16:creationId xmlns:a16="http://schemas.microsoft.com/office/drawing/2014/main" xmlns="" id="{ED7064FD-1A00-4CD6-B7AA-BE1644C46F83}"/>
              </a:ext>
            </a:extLst>
          </p:cNvPr>
          <p:cNvCxnSpPr/>
          <p:nvPr/>
        </p:nvCxnSpPr>
        <p:spPr>
          <a:xfrm flipH="1">
            <a:off x="6019800" y="4927014"/>
            <a:ext cx="76200" cy="0"/>
          </a:xfrm>
          <a:prstGeom prst="line">
            <a:avLst/>
          </a:prstGeom>
        </p:spPr>
        <p:style>
          <a:lnRef idx="2">
            <a:schemeClr val="accent5"/>
          </a:lnRef>
          <a:fillRef idx="0">
            <a:schemeClr val="accent5"/>
          </a:fillRef>
          <a:effectRef idx="1">
            <a:schemeClr val="accent5"/>
          </a:effectRef>
          <a:fontRef idx="minor">
            <a:schemeClr val="tx1"/>
          </a:fontRef>
        </p:style>
      </p:cxnSp>
      <p:sp>
        <p:nvSpPr>
          <p:cNvPr id="104" name="TextBox 103">
            <a:extLst>
              <a:ext uri="{FF2B5EF4-FFF2-40B4-BE49-F238E27FC236}">
                <a16:creationId xmlns:a16="http://schemas.microsoft.com/office/drawing/2014/main" xmlns="" id="{FFD3D736-0083-4F63-9876-69EE343A70CA}"/>
              </a:ext>
            </a:extLst>
          </p:cNvPr>
          <p:cNvSpPr txBox="1"/>
          <p:nvPr/>
        </p:nvSpPr>
        <p:spPr>
          <a:xfrm>
            <a:off x="4669050" y="4837003"/>
            <a:ext cx="1396536" cy="707886"/>
          </a:xfrm>
          <a:prstGeom prst="rect">
            <a:avLst/>
          </a:prstGeom>
          <a:noFill/>
        </p:spPr>
        <p:txBody>
          <a:bodyPr wrap="none" rtlCol="0">
            <a:spAutoFit/>
          </a:bodyPr>
          <a:lstStyle/>
          <a:p>
            <a:r>
              <a:rPr lang="en-US" sz="4000" dirty="0"/>
              <a:t>0      0</a:t>
            </a:r>
          </a:p>
        </p:txBody>
      </p:sp>
      <p:cxnSp>
        <p:nvCxnSpPr>
          <p:cNvPr id="105" name="Straight Connector 104">
            <a:extLst>
              <a:ext uri="{FF2B5EF4-FFF2-40B4-BE49-F238E27FC236}">
                <a16:creationId xmlns:a16="http://schemas.microsoft.com/office/drawing/2014/main" xmlns="" id="{63DF0F39-1C47-4C6B-BCC1-EBEC1BEA8145}"/>
              </a:ext>
            </a:extLst>
          </p:cNvPr>
          <p:cNvCxnSpPr>
            <a:cxnSpLocks/>
          </p:cNvCxnSpPr>
          <p:nvPr/>
        </p:nvCxnSpPr>
        <p:spPr>
          <a:xfrm>
            <a:off x="4620166" y="4931716"/>
            <a:ext cx="150641"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106" name="Straight Connector 105">
            <a:extLst>
              <a:ext uri="{FF2B5EF4-FFF2-40B4-BE49-F238E27FC236}">
                <a16:creationId xmlns:a16="http://schemas.microsoft.com/office/drawing/2014/main" xmlns="" id="{FCDD3841-123F-4F9E-A025-B0A7FEC57D43}"/>
              </a:ext>
            </a:extLst>
          </p:cNvPr>
          <p:cNvCxnSpPr>
            <a:cxnSpLocks/>
          </p:cNvCxnSpPr>
          <p:nvPr/>
        </p:nvCxnSpPr>
        <p:spPr>
          <a:xfrm>
            <a:off x="6735536" y="4930914"/>
            <a:ext cx="0" cy="533400"/>
          </a:xfrm>
          <a:prstGeom prst="line">
            <a:avLst/>
          </a:prstGeom>
        </p:spPr>
        <p:style>
          <a:lnRef idx="3">
            <a:schemeClr val="accent5"/>
          </a:lnRef>
          <a:fillRef idx="0">
            <a:schemeClr val="accent5"/>
          </a:fillRef>
          <a:effectRef idx="2">
            <a:schemeClr val="accent5"/>
          </a:effectRef>
          <a:fontRef idx="minor">
            <a:schemeClr val="tx1"/>
          </a:fontRef>
        </p:style>
      </p:cxnSp>
      <p:cxnSp>
        <p:nvCxnSpPr>
          <p:cNvPr id="107" name="Straight Connector 106">
            <a:extLst>
              <a:ext uri="{FF2B5EF4-FFF2-40B4-BE49-F238E27FC236}">
                <a16:creationId xmlns:a16="http://schemas.microsoft.com/office/drawing/2014/main" xmlns="" id="{2CB9CC32-DA61-4AA0-82C7-FC8B252D5DD9}"/>
              </a:ext>
            </a:extLst>
          </p:cNvPr>
          <p:cNvCxnSpPr>
            <a:cxnSpLocks/>
          </p:cNvCxnSpPr>
          <p:nvPr/>
        </p:nvCxnSpPr>
        <p:spPr>
          <a:xfrm>
            <a:off x="6727330" y="5452646"/>
            <a:ext cx="150641"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108" name="Straight Connector 107">
            <a:extLst>
              <a:ext uri="{FF2B5EF4-FFF2-40B4-BE49-F238E27FC236}">
                <a16:creationId xmlns:a16="http://schemas.microsoft.com/office/drawing/2014/main" xmlns="" id="{9CB8F55D-CCF4-4E22-9604-754FE486CCF0}"/>
              </a:ext>
            </a:extLst>
          </p:cNvPr>
          <p:cNvCxnSpPr>
            <a:cxnSpLocks/>
          </p:cNvCxnSpPr>
          <p:nvPr/>
        </p:nvCxnSpPr>
        <p:spPr>
          <a:xfrm>
            <a:off x="8229600" y="4944725"/>
            <a:ext cx="0" cy="521732"/>
          </a:xfrm>
          <a:prstGeom prst="line">
            <a:avLst/>
          </a:prstGeom>
        </p:spPr>
        <p:style>
          <a:lnRef idx="2">
            <a:schemeClr val="accent5"/>
          </a:lnRef>
          <a:fillRef idx="0">
            <a:schemeClr val="accent5"/>
          </a:fillRef>
          <a:effectRef idx="1">
            <a:schemeClr val="accent5"/>
          </a:effectRef>
          <a:fontRef idx="minor">
            <a:schemeClr val="tx1"/>
          </a:fontRef>
        </p:style>
      </p:cxnSp>
      <p:cxnSp>
        <p:nvCxnSpPr>
          <p:cNvPr id="109" name="Straight Connector 108">
            <a:extLst>
              <a:ext uri="{FF2B5EF4-FFF2-40B4-BE49-F238E27FC236}">
                <a16:creationId xmlns:a16="http://schemas.microsoft.com/office/drawing/2014/main" xmlns="" id="{21CD3BAE-2D17-4429-A412-EA95781BDB5A}"/>
              </a:ext>
            </a:extLst>
          </p:cNvPr>
          <p:cNvCxnSpPr>
            <a:cxnSpLocks/>
          </p:cNvCxnSpPr>
          <p:nvPr/>
        </p:nvCxnSpPr>
        <p:spPr>
          <a:xfrm flipH="1" flipV="1">
            <a:off x="8153400" y="5466457"/>
            <a:ext cx="76200" cy="11668"/>
          </a:xfrm>
          <a:prstGeom prst="line">
            <a:avLst/>
          </a:prstGeom>
        </p:spPr>
        <p:style>
          <a:lnRef idx="2">
            <a:schemeClr val="accent5"/>
          </a:lnRef>
          <a:fillRef idx="0">
            <a:schemeClr val="accent5"/>
          </a:fillRef>
          <a:effectRef idx="1">
            <a:schemeClr val="accent5"/>
          </a:effectRef>
          <a:fontRef idx="minor">
            <a:schemeClr val="tx1"/>
          </a:fontRef>
        </p:style>
      </p:cxnSp>
      <p:cxnSp>
        <p:nvCxnSpPr>
          <p:cNvPr id="110" name="Straight Connector 109">
            <a:extLst>
              <a:ext uri="{FF2B5EF4-FFF2-40B4-BE49-F238E27FC236}">
                <a16:creationId xmlns:a16="http://schemas.microsoft.com/office/drawing/2014/main" xmlns="" id="{503ADB1B-A937-4222-8480-33F802DEF7FD}"/>
              </a:ext>
            </a:extLst>
          </p:cNvPr>
          <p:cNvCxnSpPr/>
          <p:nvPr/>
        </p:nvCxnSpPr>
        <p:spPr>
          <a:xfrm flipH="1">
            <a:off x="8153400" y="4944725"/>
            <a:ext cx="76200" cy="0"/>
          </a:xfrm>
          <a:prstGeom prst="line">
            <a:avLst/>
          </a:prstGeom>
        </p:spPr>
        <p:style>
          <a:lnRef idx="2">
            <a:schemeClr val="accent5"/>
          </a:lnRef>
          <a:fillRef idx="0">
            <a:schemeClr val="accent5"/>
          </a:fillRef>
          <a:effectRef idx="1">
            <a:schemeClr val="accent5"/>
          </a:effectRef>
          <a:fontRef idx="minor">
            <a:schemeClr val="tx1"/>
          </a:fontRef>
        </p:style>
      </p:cxnSp>
      <p:sp>
        <p:nvSpPr>
          <p:cNvPr id="111" name="TextBox 110">
            <a:extLst>
              <a:ext uri="{FF2B5EF4-FFF2-40B4-BE49-F238E27FC236}">
                <a16:creationId xmlns:a16="http://schemas.microsoft.com/office/drawing/2014/main" xmlns="" id="{81C90F75-588D-4EB6-8410-7A3A21BD44A0}"/>
              </a:ext>
            </a:extLst>
          </p:cNvPr>
          <p:cNvSpPr txBox="1"/>
          <p:nvPr/>
        </p:nvSpPr>
        <p:spPr>
          <a:xfrm>
            <a:off x="6802650" y="4854714"/>
            <a:ext cx="1425390" cy="707886"/>
          </a:xfrm>
          <a:prstGeom prst="rect">
            <a:avLst/>
          </a:prstGeom>
          <a:noFill/>
        </p:spPr>
        <p:txBody>
          <a:bodyPr wrap="none" rtlCol="0">
            <a:spAutoFit/>
          </a:bodyPr>
          <a:lstStyle/>
          <a:p>
            <a:r>
              <a:rPr lang="en-US" sz="4000" dirty="0"/>
              <a:t>30    0</a:t>
            </a:r>
          </a:p>
        </p:txBody>
      </p:sp>
      <p:cxnSp>
        <p:nvCxnSpPr>
          <p:cNvPr id="112" name="Straight Connector 111">
            <a:extLst>
              <a:ext uri="{FF2B5EF4-FFF2-40B4-BE49-F238E27FC236}">
                <a16:creationId xmlns:a16="http://schemas.microsoft.com/office/drawing/2014/main" xmlns="" id="{5F640057-1131-4270-8646-B1ABC4328573}"/>
              </a:ext>
            </a:extLst>
          </p:cNvPr>
          <p:cNvCxnSpPr>
            <a:cxnSpLocks/>
          </p:cNvCxnSpPr>
          <p:nvPr/>
        </p:nvCxnSpPr>
        <p:spPr>
          <a:xfrm>
            <a:off x="6753766" y="4949427"/>
            <a:ext cx="150641" cy="0"/>
          </a:xfrm>
          <a:prstGeom prst="line">
            <a:avLst/>
          </a:prstGeom>
        </p:spPr>
        <p:style>
          <a:lnRef idx="2">
            <a:schemeClr val="accent5"/>
          </a:lnRef>
          <a:fillRef idx="0">
            <a:schemeClr val="accent5"/>
          </a:fillRef>
          <a:effectRef idx="1">
            <a:schemeClr val="accent5"/>
          </a:effectRef>
          <a:fontRef idx="minor">
            <a:schemeClr val="tx1"/>
          </a:fontRef>
        </p:style>
      </p:cxnSp>
      <p:sp>
        <p:nvSpPr>
          <p:cNvPr id="113" name="TextBox 112">
            <a:extLst>
              <a:ext uri="{FF2B5EF4-FFF2-40B4-BE49-F238E27FC236}">
                <a16:creationId xmlns:a16="http://schemas.microsoft.com/office/drawing/2014/main" xmlns="" id="{BE101BD1-82D6-4203-928E-27EE5DF0C8CD}"/>
              </a:ext>
            </a:extLst>
          </p:cNvPr>
          <p:cNvSpPr txBox="1"/>
          <p:nvPr/>
        </p:nvSpPr>
        <p:spPr>
          <a:xfrm>
            <a:off x="6215504" y="4876800"/>
            <a:ext cx="413896" cy="646331"/>
          </a:xfrm>
          <a:prstGeom prst="rect">
            <a:avLst/>
          </a:prstGeom>
          <a:noFill/>
        </p:spPr>
        <p:txBody>
          <a:bodyPr wrap="none" rtlCol="0">
            <a:spAutoFit/>
          </a:bodyPr>
          <a:lstStyle/>
          <a:p>
            <a:r>
              <a:rPr lang="en-US" sz="3600" dirty="0"/>
              <a:t>=</a:t>
            </a:r>
            <a:endParaRPr lang="en-IN" sz="3600" dirty="0"/>
          </a:p>
        </p:txBody>
      </p:sp>
      <p:cxnSp>
        <p:nvCxnSpPr>
          <p:cNvPr id="114" name="Straight Connector 113">
            <a:extLst>
              <a:ext uri="{FF2B5EF4-FFF2-40B4-BE49-F238E27FC236}">
                <a16:creationId xmlns:a16="http://schemas.microsoft.com/office/drawing/2014/main" xmlns="" id="{F43D6BD8-23E1-4F09-975F-189B9BB04765}"/>
              </a:ext>
            </a:extLst>
          </p:cNvPr>
          <p:cNvCxnSpPr>
            <a:cxnSpLocks/>
          </p:cNvCxnSpPr>
          <p:nvPr/>
        </p:nvCxnSpPr>
        <p:spPr>
          <a:xfrm>
            <a:off x="6738498" y="5813053"/>
            <a:ext cx="0" cy="533400"/>
          </a:xfrm>
          <a:prstGeom prst="line">
            <a:avLst/>
          </a:prstGeom>
        </p:spPr>
        <p:style>
          <a:lnRef idx="3">
            <a:schemeClr val="accent5"/>
          </a:lnRef>
          <a:fillRef idx="0">
            <a:schemeClr val="accent5"/>
          </a:fillRef>
          <a:effectRef idx="2">
            <a:schemeClr val="accent5"/>
          </a:effectRef>
          <a:fontRef idx="minor">
            <a:schemeClr val="tx1"/>
          </a:fontRef>
        </p:style>
      </p:cxnSp>
      <p:cxnSp>
        <p:nvCxnSpPr>
          <p:cNvPr id="115" name="Straight Connector 114">
            <a:extLst>
              <a:ext uri="{FF2B5EF4-FFF2-40B4-BE49-F238E27FC236}">
                <a16:creationId xmlns:a16="http://schemas.microsoft.com/office/drawing/2014/main" xmlns="" id="{7831FCB7-BE75-4BFC-8D16-DD544481F7BE}"/>
              </a:ext>
            </a:extLst>
          </p:cNvPr>
          <p:cNvCxnSpPr>
            <a:cxnSpLocks/>
          </p:cNvCxnSpPr>
          <p:nvPr/>
        </p:nvCxnSpPr>
        <p:spPr>
          <a:xfrm>
            <a:off x="6730292" y="6334785"/>
            <a:ext cx="150641"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116" name="Straight Connector 115">
            <a:extLst>
              <a:ext uri="{FF2B5EF4-FFF2-40B4-BE49-F238E27FC236}">
                <a16:creationId xmlns:a16="http://schemas.microsoft.com/office/drawing/2014/main" xmlns="" id="{40A28D02-A47D-4D02-8DDE-8425A3E29DFC}"/>
              </a:ext>
            </a:extLst>
          </p:cNvPr>
          <p:cNvCxnSpPr>
            <a:cxnSpLocks/>
          </p:cNvCxnSpPr>
          <p:nvPr/>
        </p:nvCxnSpPr>
        <p:spPr>
          <a:xfrm>
            <a:off x="8232562" y="5826864"/>
            <a:ext cx="0" cy="521732"/>
          </a:xfrm>
          <a:prstGeom prst="line">
            <a:avLst/>
          </a:prstGeom>
        </p:spPr>
        <p:style>
          <a:lnRef idx="2">
            <a:schemeClr val="accent5"/>
          </a:lnRef>
          <a:fillRef idx="0">
            <a:schemeClr val="accent5"/>
          </a:fillRef>
          <a:effectRef idx="1">
            <a:schemeClr val="accent5"/>
          </a:effectRef>
          <a:fontRef idx="minor">
            <a:schemeClr val="tx1"/>
          </a:fontRef>
        </p:style>
      </p:cxnSp>
      <p:cxnSp>
        <p:nvCxnSpPr>
          <p:cNvPr id="117" name="Straight Connector 116">
            <a:extLst>
              <a:ext uri="{FF2B5EF4-FFF2-40B4-BE49-F238E27FC236}">
                <a16:creationId xmlns:a16="http://schemas.microsoft.com/office/drawing/2014/main" xmlns="" id="{5CD90D34-790E-4BE0-8067-FB0452D7FD2B}"/>
              </a:ext>
            </a:extLst>
          </p:cNvPr>
          <p:cNvCxnSpPr>
            <a:cxnSpLocks/>
          </p:cNvCxnSpPr>
          <p:nvPr/>
        </p:nvCxnSpPr>
        <p:spPr>
          <a:xfrm flipH="1" flipV="1">
            <a:off x="8156362" y="6348596"/>
            <a:ext cx="76200" cy="11668"/>
          </a:xfrm>
          <a:prstGeom prst="line">
            <a:avLst/>
          </a:prstGeom>
        </p:spPr>
        <p:style>
          <a:lnRef idx="2">
            <a:schemeClr val="accent5"/>
          </a:lnRef>
          <a:fillRef idx="0">
            <a:schemeClr val="accent5"/>
          </a:fillRef>
          <a:effectRef idx="1">
            <a:schemeClr val="accent5"/>
          </a:effectRef>
          <a:fontRef idx="minor">
            <a:schemeClr val="tx1"/>
          </a:fontRef>
        </p:style>
      </p:cxnSp>
      <p:cxnSp>
        <p:nvCxnSpPr>
          <p:cNvPr id="118" name="Straight Connector 117">
            <a:extLst>
              <a:ext uri="{FF2B5EF4-FFF2-40B4-BE49-F238E27FC236}">
                <a16:creationId xmlns:a16="http://schemas.microsoft.com/office/drawing/2014/main" xmlns="" id="{C5927785-423D-4774-AF7E-91F967B49958}"/>
              </a:ext>
            </a:extLst>
          </p:cNvPr>
          <p:cNvCxnSpPr/>
          <p:nvPr/>
        </p:nvCxnSpPr>
        <p:spPr>
          <a:xfrm flipH="1">
            <a:off x="8156362" y="5826864"/>
            <a:ext cx="76200" cy="0"/>
          </a:xfrm>
          <a:prstGeom prst="line">
            <a:avLst/>
          </a:prstGeom>
        </p:spPr>
        <p:style>
          <a:lnRef idx="2">
            <a:schemeClr val="accent5"/>
          </a:lnRef>
          <a:fillRef idx="0">
            <a:schemeClr val="accent5"/>
          </a:fillRef>
          <a:effectRef idx="1">
            <a:schemeClr val="accent5"/>
          </a:effectRef>
          <a:fontRef idx="minor">
            <a:schemeClr val="tx1"/>
          </a:fontRef>
        </p:style>
      </p:cxnSp>
      <p:sp>
        <p:nvSpPr>
          <p:cNvPr id="119" name="TextBox 118">
            <a:extLst>
              <a:ext uri="{FF2B5EF4-FFF2-40B4-BE49-F238E27FC236}">
                <a16:creationId xmlns:a16="http://schemas.microsoft.com/office/drawing/2014/main" xmlns="" id="{CEBC9BE5-CFD9-40A4-BE99-E9376E739CC2}"/>
              </a:ext>
            </a:extLst>
          </p:cNvPr>
          <p:cNvSpPr txBox="1"/>
          <p:nvPr/>
        </p:nvSpPr>
        <p:spPr>
          <a:xfrm>
            <a:off x="6805612" y="5736853"/>
            <a:ext cx="1425390" cy="707886"/>
          </a:xfrm>
          <a:prstGeom prst="rect">
            <a:avLst/>
          </a:prstGeom>
          <a:noFill/>
        </p:spPr>
        <p:txBody>
          <a:bodyPr wrap="none" rtlCol="0">
            <a:spAutoFit/>
          </a:bodyPr>
          <a:lstStyle/>
          <a:p>
            <a:r>
              <a:rPr lang="en-US" sz="4000" dirty="0"/>
              <a:t>30    0</a:t>
            </a:r>
          </a:p>
        </p:txBody>
      </p:sp>
      <p:cxnSp>
        <p:nvCxnSpPr>
          <p:cNvPr id="120" name="Straight Connector 119">
            <a:extLst>
              <a:ext uri="{FF2B5EF4-FFF2-40B4-BE49-F238E27FC236}">
                <a16:creationId xmlns:a16="http://schemas.microsoft.com/office/drawing/2014/main" xmlns="" id="{C9F86E52-03CB-4EDD-AA53-6A83686F7D77}"/>
              </a:ext>
            </a:extLst>
          </p:cNvPr>
          <p:cNvCxnSpPr>
            <a:cxnSpLocks/>
          </p:cNvCxnSpPr>
          <p:nvPr/>
        </p:nvCxnSpPr>
        <p:spPr>
          <a:xfrm>
            <a:off x="6756728" y="5831566"/>
            <a:ext cx="150641" cy="0"/>
          </a:xfrm>
          <a:prstGeom prst="line">
            <a:avLst/>
          </a:prstGeom>
        </p:spPr>
        <p:style>
          <a:lnRef idx="2">
            <a:schemeClr val="accent5"/>
          </a:lnRef>
          <a:fillRef idx="0">
            <a:schemeClr val="accent5"/>
          </a:fillRef>
          <a:effectRef idx="1">
            <a:schemeClr val="accent5"/>
          </a:effectRef>
          <a:fontRef idx="minor">
            <a:schemeClr val="tx1"/>
          </a:fontRef>
        </p:style>
      </p:cxnSp>
      <p:sp>
        <p:nvSpPr>
          <p:cNvPr id="121" name="TextBox 120">
            <a:extLst>
              <a:ext uri="{FF2B5EF4-FFF2-40B4-BE49-F238E27FC236}">
                <a16:creationId xmlns:a16="http://schemas.microsoft.com/office/drawing/2014/main" xmlns="" id="{8E47B78A-31E1-48ED-8976-D81934FE0EF6}"/>
              </a:ext>
            </a:extLst>
          </p:cNvPr>
          <p:cNvSpPr txBox="1"/>
          <p:nvPr/>
        </p:nvSpPr>
        <p:spPr>
          <a:xfrm>
            <a:off x="6218466" y="5758939"/>
            <a:ext cx="413896" cy="646331"/>
          </a:xfrm>
          <a:prstGeom prst="rect">
            <a:avLst/>
          </a:prstGeom>
          <a:noFill/>
        </p:spPr>
        <p:txBody>
          <a:bodyPr wrap="none" rtlCol="0">
            <a:spAutoFit/>
          </a:bodyPr>
          <a:lstStyle/>
          <a:p>
            <a:r>
              <a:rPr lang="en-US" sz="3600" dirty="0"/>
              <a:t>=</a:t>
            </a:r>
            <a:endParaRPr lang="en-IN" sz="3600" dirty="0"/>
          </a:p>
        </p:txBody>
      </p:sp>
      <p:sp>
        <p:nvSpPr>
          <p:cNvPr id="122" name="Content Placeholder 2">
            <a:extLst>
              <a:ext uri="{FF2B5EF4-FFF2-40B4-BE49-F238E27FC236}">
                <a16:creationId xmlns:a16="http://schemas.microsoft.com/office/drawing/2014/main" xmlns="" id="{BA6591D8-600E-4800-A60B-2C5FABBE23EB}"/>
              </a:ext>
            </a:extLst>
          </p:cNvPr>
          <p:cNvSpPr txBox="1">
            <a:spLocks/>
          </p:cNvSpPr>
          <p:nvPr/>
        </p:nvSpPr>
        <p:spPr>
          <a:xfrm>
            <a:off x="5308597" y="5755184"/>
            <a:ext cx="2158843" cy="62126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Arial" pitchFamily="34" charset="0"/>
              <a:buNone/>
            </a:pPr>
            <a:r>
              <a:rPr lang="en-US" b="1" i="1" dirty="0">
                <a:solidFill>
                  <a:srgbClr val="00B050"/>
                </a:solidFill>
              </a:rPr>
              <a:t>So, c</a:t>
            </a:r>
            <a:endParaRPr lang="en-US" b="1" dirty="0"/>
          </a:p>
        </p:txBody>
      </p:sp>
    </p:spTree>
    <p:extLst>
      <p:ext uri="{BB962C8B-B14F-4D97-AF65-F5344CB8AC3E}">
        <p14:creationId xmlns:p14="http://schemas.microsoft.com/office/powerpoint/2010/main" xmlns="" val="1391579120"/>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Oval 61"/>
          <p:cNvSpPr/>
          <p:nvPr/>
        </p:nvSpPr>
        <p:spPr>
          <a:xfrm>
            <a:off x="1496290" y="2879558"/>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61" name="Oval 60"/>
          <p:cNvSpPr/>
          <p:nvPr/>
        </p:nvSpPr>
        <p:spPr>
          <a:xfrm>
            <a:off x="353290" y="2858778"/>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3412946" y="1219200"/>
            <a:ext cx="5686558" cy="5410200"/>
          </a:xfrm>
        </p:spPr>
        <p:txBody>
          <a:bodyPr>
            <a:normAutofit fontScale="92500" lnSpcReduction="20000"/>
          </a:bodyPr>
          <a:lstStyle/>
          <a:p>
            <a:pPr>
              <a:buNone/>
            </a:pPr>
            <a:r>
              <a:rPr lang="en-US" b="1" dirty="0"/>
              <a:t>Now that we have the final pre-activation </a:t>
            </a:r>
            <a:r>
              <a:rPr lang="en-US" b="1" dirty="0">
                <a:solidFill>
                  <a:srgbClr val="00B050"/>
                </a:solidFill>
              </a:rPr>
              <a:t>c</a:t>
            </a:r>
            <a:r>
              <a:rPr lang="en-US" b="1" dirty="0"/>
              <a:t>, we need to calculate the final activation, which is </a:t>
            </a:r>
            <a:r>
              <a:rPr lang="en-US" b="1" dirty="0" err="1"/>
              <a:t>softmax</a:t>
            </a:r>
            <a:r>
              <a:rPr lang="en-US" b="1" dirty="0"/>
              <a:t>(</a:t>
            </a:r>
            <a:r>
              <a:rPr lang="en-US" b="1" dirty="0">
                <a:solidFill>
                  <a:srgbClr val="00B050"/>
                </a:solidFill>
              </a:rPr>
              <a:t>c</a:t>
            </a:r>
            <a:r>
              <a:rPr lang="en-US" b="1" dirty="0"/>
              <a:t>).</a:t>
            </a:r>
          </a:p>
          <a:p>
            <a:pPr>
              <a:buNone/>
            </a:pPr>
            <a:endParaRPr lang="en-US" b="1" dirty="0"/>
          </a:p>
          <a:p>
            <a:pPr>
              <a:buNone/>
            </a:pPr>
            <a:endParaRPr lang="en-US" b="1" dirty="0"/>
          </a:p>
          <a:p>
            <a:pPr>
              <a:buNone/>
            </a:pPr>
            <a:endParaRPr lang="en-US" b="1" dirty="0"/>
          </a:p>
          <a:p>
            <a:pPr>
              <a:buNone/>
            </a:pPr>
            <a:r>
              <a:rPr lang="en-US" b="1" dirty="0"/>
              <a:t>The </a:t>
            </a:r>
            <a:r>
              <a:rPr lang="en-US" b="1" dirty="0" err="1"/>
              <a:t>softmax</a:t>
            </a:r>
            <a:r>
              <a:rPr lang="en-US" b="1" dirty="0"/>
              <a:t> essentially squishes the </a:t>
            </a:r>
            <a:r>
              <a:rPr lang="en-US" b="1" dirty="0" err="1"/>
              <a:t>ouputs</a:t>
            </a:r>
            <a:r>
              <a:rPr lang="en-US" b="1" dirty="0"/>
              <a:t> into extreme probabilities.</a:t>
            </a:r>
            <a:endParaRPr lang="en-US" b="1" dirty="0">
              <a:solidFill>
                <a:srgbClr val="00B050"/>
              </a:solidFill>
            </a:endParaRPr>
          </a:p>
          <a:p>
            <a:pPr>
              <a:buNone/>
            </a:pPr>
            <a:endParaRPr lang="en-US" b="1" dirty="0"/>
          </a:p>
          <a:p>
            <a:pPr>
              <a:buNone/>
            </a:pPr>
            <a:r>
              <a:rPr lang="en-US" b="1" dirty="0"/>
              <a:t>So what is </a:t>
            </a:r>
            <a:r>
              <a:rPr lang="en-US" b="1" dirty="0" err="1">
                <a:solidFill>
                  <a:srgbClr val="0070C0"/>
                </a:solidFill>
              </a:rPr>
              <a:t>softmax</a:t>
            </a:r>
            <a:r>
              <a:rPr lang="en-US" b="1" dirty="0">
                <a:solidFill>
                  <a:srgbClr val="0070C0"/>
                </a:solidFill>
              </a:rPr>
              <a:t>(</a:t>
            </a:r>
            <a:r>
              <a:rPr lang="en-US" b="1" dirty="0">
                <a:solidFill>
                  <a:srgbClr val="00B050"/>
                </a:solidFill>
              </a:rPr>
              <a:t>c</a:t>
            </a:r>
            <a:r>
              <a:rPr lang="en-US" b="1" dirty="0">
                <a:solidFill>
                  <a:srgbClr val="0070C0"/>
                </a:solidFill>
              </a:rPr>
              <a:t>)</a:t>
            </a:r>
            <a:r>
              <a:rPr lang="en-US" b="1" dirty="0"/>
              <a:t>?</a:t>
            </a:r>
          </a:p>
        </p:txBody>
      </p:sp>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fontScale="92500"/>
          </a:bodyPr>
          <a:lstStyle/>
          <a:p>
            <a:pPr algn="ctr">
              <a:spcBef>
                <a:spcPct val="0"/>
              </a:spcBef>
              <a:defRPr/>
            </a:pPr>
            <a:r>
              <a:rPr lang="en-US" sz="4400" dirty="0">
                <a:solidFill>
                  <a:schemeClr val="bg1"/>
                </a:solidFill>
              </a:rPr>
              <a:t>Exercise on d(loss)/d(W’) and d(loss)/d(b’)</a:t>
            </a:r>
          </a:p>
        </p:txBody>
      </p:sp>
      <p:sp>
        <p:nvSpPr>
          <p:cNvPr id="17" name="Oval 16"/>
          <p:cNvSpPr/>
          <p:nvPr/>
        </p:nvSpPr>
        <p:spPr>
          <a:xfrm>
            <a:off x="457200" y="1828800"/>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1</a:t>
            </a:r>
            <a:endParaRPr lang="en-US" baseline="-25000" dirty="0"/>
          </a:p>
        </p:txBody>
      </p:sp>
      <p:sp>
        <p:nvSpPr>
          <p:cNvPr id="18" name="Oval 17"/>
          <p:cNvSpPr/>
          <p:nvPr/>
        </p:nvSpPr>
        <p:spPr>
          <a:xfrm>
            <a:off x="457200" y="2971800"/>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1</a:t>
            </a:r>
          </a:p>
        </p:txBody>
      </p:sp>
      <p:cxnSp>
        <p:nvCxnSpPr>
          <p:cNvPr id="20" name="Straight Connector 19"/>
          <p:cNvCxnSpPr/>
          <p:nvPr/>
        </p:nvCxnSpPr>
        <p:spPr>
          <a:xfrm>
            <a:off x="665020" y="2221468"/>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21" name="TextBox 20"/>
          <p:cNvSpPr txBox="1"/>
          <p:nvPr/>
        </p:nvSpPr>
        <p:spPr>
          <a:xfrm>
            <a:off x="152400" y="2450068"/>
            <a:ext cx="612540" cy="369332"/>
          </a:xfrm>
          <a:prstGeom prst="rect">
            <a:avLst/>
          </a:prstGeom>
          <a:noFill/>
        </p:spPr>
        <p:txBody>
          <a:bodyPr wrap="none" rtlCol="0">
            <a:spAutoFit/>
          </a:bodyPr>
          <a:lstStyle/>
          <a:p>
            <a:r>
              <a:rPr lang="en-US" b="1" dirty="0"/>
              <a:t>W’</a:t>
            </a:r>
            <a:r>
              <a:rPr lang="en-US" b="1" baseline="-25000" dirty="0"/>
              <a:t>11</a:t>
            </a:r>
          </a:p>
        </p:txBody>
      </p:sp>
      <p:sp>
        <p:nvSpPr>
          <p:cNvPr id="22" name="Oval 21"/>
          <p:cNvSpPr/>
          <p:nvPr/>
        </p:nvSpPr>
        <p:spPr>
          <a:xfrm>
            <a:off x="1600200" y="1840468"/>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2</a:t>
            </a:r>
          </a:p>
        </p:txBody>
      </p:sp>
      <p:sp>
        <p:nvSpPr>
          <p:cNvPr id="23" name="Oval 22"/>
          <p:cNvSpPr/>
          <p:nvPr/>
        </p:nvSpPr>
        <p:spPr>
          <a:xfrm>
            <a:off x="1600200" y="2983468"/>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2</a:t>
            </a:r>
          </a:p>
        </p:txBody>
      </p:sp>
      <p:cxnSp>
        <p:nvCxnSpPr>
          <p:cNvPr id="27" name="Straight Connector 26"/>
          <p:cNvCxnSpPr/>
          <p:nvPr/>
        </p:nvCxnSpPr>
        <p:spPr>
          <a:xfrm>
            <a:off x="1808020" y="2221468"/>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29" name="Oval 28"/>
          <p:cNvSpPr/>
          <p:nvPr/>
        </p:nvSpPr>
        <p:spPr>
          <a:xfrm>
            <a:off x="2743200" y="3059668"/>
            <a:ext cx="381000" cy="3810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3</a:t>
            </a:r>
          </a:p>
        </p:txBody>
      </p:sp>
      <p:cxnSp>
        <p:nvCxnSpPr>
          <p:cNvPr id="31" name="Straight Connector 30"/>
          <p:cNvCxnSpPr/>
          <p:nvPr/>
        </p:nvCxnSpPr>
        <p:spPr>
          <a:xfrm>
            <a:off x="1905000" y="2221468"/>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32" name="Straight Connector 31"/>
          <p:cNvCxnSpPr/>
          <p:nvPr/>
        </p:nvCxnSpPr>
        <p:spPr>
          <a:xfrm>
            <a:off x="762000" y="2221468"/>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34" name="Straight Connector 33"/>
          <p:cNvCxnSpPr/>
          <p:nvPr/>
        </p:nvCxnSpPr>
        <p:spPr>
          <a:xfrm flipH="1">
            <a:off x="741596" y="2165672"/>
            <a:ext cx="934804" cy="817796"/>
          </a:xfrm>
          <a:prstGeom prst="line">
            <a:avLst/>
          </a:prstGeom>
        </p:spPr>
        <p:style>
          <a:lnRef idx="2">
            <a:schemeClr val="accent3"/>
          </a:lnRef>
          <a:fillRef idx="0">
            <a:schemeClr val="accent3"/>
          </a:fillRef>
          <a:effectRef idx="1">
            <a:schemeClr val="accent3"/>
          </a:effectRef>
          <a:fontRef idx="minor">
            <a:schemeClr val="tx1"/>
          </a:fontRef>
        </p:style>
      </p:cxnSp>
      <p:sp>
        <p:nvSpPr>
          <p:cNvPr id="37" name="TextBox 36"/>
          <p:cNvSpPr txBox="1"/>
          <p:nvPr/>
        </p:nvSpPr>
        <p:spPr>
          <a:xfrm>
            <a:off x="609600" y="2678668"/>
            <a:ext cx="612540" cy="369332"/>
          </a:xfrm>
          <a:prstGeom prst="rect">
            <a:avLst/>
          </a:prstGeom>
          <a:noFill/>
        </p:spPr>
        <p:txBody>
          <a:bodyPr wrap="none" rtlCol="0">
            <a:spAutoFit/>
          </a:bodyPr>
          <a:lstStyle/>
          <a:p>
            <a:r>
              <a:rPr lang="en-US" b="1" dirty="0"/>
              <a:t>W’</a:t>
            </a:r>
            <a:r>
              <a:rPr lang="en-US" b="1" baseline="-25000" dirty="0"/>
              <a:t>21</a:t>
            </a:r>
          </a:p>
        </p:txBody>
      </p:sp>
      <p:sp>
        <p:nvSpPr>
          <p:cNvPr id="38" name="TextBox 37"/>
          <p:cNvSpPr txBox="1"/>
          <p:nvPr/>
        </p:nvSpPr>
        <p:spPr>
          <a:xfrm>
            <a:off x="1143000" y="2842736"/>
            <a:ext cx="612540" cy="369332"/>
          </a:xfrm>
          <a:prstGeom prst="rect">
            <a:avLst/>
          </a:prstGeom>
          <a:noFill/>
        </p:spPr>
        <p:txBody>
          <a:bodyPr wrap="none" rtlCol="0">
            <a:spAutoFit/>
          </a:bodyPr>
          <a:lstStyle/>
          <a:p>
            <a:r>
              <a:rPr lang="en-US" b="1" dirty="0"/>
              <a:t>W’</a:t>
            </a:r>
            <a:r>
              <a:rPr lang="en-US" b="1" baseline="-25000" dirty="0"/>
              <a:t>12</a:t>
            </a:r>
          </a:p>
        </p:txBody>
      </p:sp>
      <p:sp>
        <p:nvSpPr>
          <p:cNvPr id="39" name="TextBox 38"/>
          <p:cNvSpPr txBox="1"/>
          <p:nvPr/>
        </p:nvSpPr>
        <p:spPr>
          <a:xfrm>
            <a:off x="1581846" y="2602468"/>
            <a:ext cx="612540" cy="369332"/>
          </a:xfrm>
          <a:prstGeom prst="rect">
            <a:avLst/>
          </a:prstGeom>
          <a:noFill/>
        </p:spPr>
        <p:txBody>
          <a:bodyPr wrap="none" rtlCol="0">
            <a:spAutoFit/>
          </a:bodyPr>
          <a:lstStyle/>
          <a:p>
            <a:r>
              <a:rPr lang="en-US" b="1" dirty="0"/>
              <a:t>W’</a:t>
            </a:r>
            <a:r>
              <a:rPr lang="en-US" b="1" baseline="-25000" dirty="0"/>
              <a:t>22</a:t>
            </a:r>
          </a:p>
        </p:txBody>
      </p:sp>
      <p:cxnSp>
        <p:nvCxnSpPr>
          <p:cNvPr id="41" name="Straight Connector 40"/>
          <p:cNvCxnSpPr/>
          <p:nvPr/>
        </p:nvCxnSpPr>
        <p:spPr>
          <a:xfrm>
            <a:off x="802808" y="2145268"/>
            <a:ext cx="2016592" cy="873592"/>
          </a:xfrm>
          <a:prstGeom prst="line">
            <a:avLst/>
          </a:prstGeom>
        </p:spPr>
        <p:style>
          <a:lnRef idx="2">
            <a:schemeClr val="accent3"/>
          </a:lnRef>
          <a:fillRef idx="0">
            <a:schemeClr val="accent3"/>
          </a:fillRef>
          <a:effectRef idx="1">
            <a:schemeClr val="accent3"/>
          </a:effectRef>
          <a:fontRef idx="minor">
            <a:schemeClr val="tx1"/>
          </a:fontRef>
        </p:style>
      </p:cxnSp>
      <p:sp>
        <p:nvSpPr>
          <p:cNvPr id="42" name="TextBox 41"/>
          <p:cNvSpPr txBox="1"/>
          <p:nvPr/>
        </p:nvSpPr>
        <p:spPr>
          <a:xfrm>
            <a:off x="2362200" y="2983468"/>
            <a:ext cx="441146" cy="369332"/>
          </a:xfrm>
          <a:prstGeom prst="rect">
            <a:avLst/>
          </a:prstGeom>
          <a:noFill/>
        </p:spPr>
        <p:txBody>
          <a:bodyPr wrap="none" rtlCol="0">
            <a:spAutoFit/>
          </a:bodyPr>
          <a:lstStyle/>
          <a:p>
            <a:r>
              <a:rPr lang="en-US" b="1" dirty="0"/>
              <a:t>b'</a:t>
            </a:r>
            <a:r>
              <a:rPr lang="en-US" b="1" baseline="-25000" dirty="0"/>
              <a:t>1</a:t>
            </a:r>
          </a:p>
        </p:txBody>
      </p:sp>
      <p:sp>
        <p:nvSpPr>
          <p:cNvPr id="43" name="TextBox 42"/>
          <p:cNvSpPr txBox="1"/>
          <p:nvPr/>
        </p:nvSpPr>
        <p:spPr>
          <a:xfrm>
            <a:off x="2590800" y="2526268"/>
            <a:ext cx="441146" cy="369332"/>
          </a:xfrm>
          <a:prstGeom prst="rect">
            <a:avLst/>
          </a:prstGeom>
          <a:noFill/>
        </p:spPr>
        <p:txBody>
          <a:bodyPr wrap="none" rtlCol="0">
            <a:spAutoFit/>
          </a:bodyPr>
          <a:lstStyle/>
          <a:p>
            <a:r>
              <a:rPr lang="en-US" b="1" dirty="0"/>
              <a:t>b'</a:t>
            </a:r>
            <a:r>
              <a:rPr lang="en-US" b="1" baseline="-25000" dirty="0"/>
              <a:t>2</a:t>
            </a:r>
          </a:p>
        </p:txBody>
      </p:sp>
      <p:sp>
        <p:nvSpPr>
          <p:cNvPr id="44" name="TextBox 43">
            <a:extLst>
              <a:ext uri="{FF2B5EF4-FFF2-40B4-BE49-F238E27FC236}">
                <a16:creationId xmlns:a16="http://schemas.microsoft.com/office/drawing/2014/main" xmlns="" id="{0E2EAA83-F5FB-42E7-B368-902890CEC41F}"/>
              </a:ext>
            </a:extLst>
          </p:cNvPr>
          <p:cNvSpPr txBox="1"/>
          <p:nvPr/>
        </p:nvSpPr>
        <p:spPr>
          <a:xfrm>
            <a:off x="40006" y="3031093"/>
            <a:ext cx="308098" cy="369332"/>
          </a:xfrm>
          <a:prstGeom prst="rect">
            <a:avLst/>
          </a:prstGeom>
          <a:noFill/>
        </p:spPr>
        <p:txBody>
          <a:bodyPr wrap="none" rtlCol="0">
            <a:spAutoFit/>
          </a:bodyPr>
          <a:lstStyle/>
          <a:p>
            <a:r>
              <a:rPr lang="en-US" b="1" dirty="0"/>
              <a:t>h</a:t>
            </a:r>
          </a:p>
        </p:txBody>
      </p:sp>
      <p:sp>
        <p:nvSpPr>
          <p:cNvPr id="45" name="TextBox 44">
            <a:extLst>
              <a:ext uri="{FF2B5EF4-FFF2-40B4-BE49-F238E27FC236}">
                <a16:creationId xmlns:a16="http://schemas.microsoft.com/office/drawing/2014/main" xmlns="" id="{7CAF2C7F-D2C6-4C90-96DC-BA5602098DBC}"/>
              </a:ext>
            </a:extLst>
          </p:cNvPr>
          <p:cNvSpPr txBox="1"/>
          <p:nvPr/>
        </p:nvSpPr>
        <p:spPr>
          <a:xfrm>
            <a:off x="155950" y="1799749"/>
            <a:ext cx="280846" cy="369332"/>
          </a:xfrm>
          <a:prstGeom prst="rect">
            <a:avLst/>
          </a:prstGeom>
          <a:noFill/>
        </p:spPr>
        <p:txBody>
          <a:bodyPr wrap="none" rtlCol="0">
            <a:spAutoFit/>
          </a:bodyPr>
          <a:lstStyle/>
          <a:p>
            <a:r>
              <a:rPr lang="en-US" b="1" dirty="0"/>
              <a:t>c</a:t>
            </a:r>
          </a:p>
        </p:txBody>
      </p:sp>
      <p:cxnSp>
        <p:nvCxnSpPr>
          <p:cNvPr id="64" name="Straight Connector 63">
            <a:extLst>
              <a:ext uri="{FF2B5EF4-FFF2-40B4-BE49-F238E27FC236}">
                <a16:creationId xmlns:a16="http://schemas.microsoft.com/office/drawing/2014/main" xmlns="" id="{F0104C3F-8AE0-4304-AA88-71280E301CC8}"/>
              </a:ext>
            </a:extLst>
          </p:cNvPr>
          <p:cNvCxnSpPr/>
          <p:nvPr/>
        </p:nvCxnSpPr>
        <p:spPr>
          <a:xfrm flipH="1">
            <a:off x="1283848" y="3781635"/>
            <a:ext cx="202844"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65" name="Straight Connector 64">
            <a:extLst>
              <a:ext uri="{FF2B5EF4-FFF2-40B4-BE49-F238E27FC236}">
                <a16:creationId xmlns:a16="http://schemas.microsoft.com/office/drawing/2014/main" xmlns="" id="{E399A995-94DA-4880-AB6F-8A0ECF994A17}"/>
              </a:ext>
            </a:extLst>
          </p:cNvPr>
          <p:cNvCxnSpPr>
            <a:cxnSpLocks/>
          </p:cNvCxnSpPr>
          <p:nvPr/>
        </p:nvCxnSpPr>
        <p:spPr>
          <a:xfrm>
            <a:off x="1309070" y="3781635"/>
            <a:ext cx="0" cy="1385411"/>
          </a:xfrm>
          <a:prstGeom prst="line">
            <a:avLst/>
          </a:prstGeom>
        </p:spPr>
        <p:style>
          <a:lnRef idx="3">
            <a:schemeClr val="accent5"/>
          </a:lnRef>
          <a:fillRef idx="0">
            <a:schemeClr val="accent5"/>
          </a:fillRef>
          <a:effectRef idx="2">
            <a:schemeClr val="accent5"/>
          </a:effectRef>
          <a:fontRef idx="minor">
            <a:schemeClr val="tx1"/>
          </a:fontRef>
        </p:style>
      </p:cxnSp>
      <p:cxnSp>
        <p:nvCxnSpPr>
          <p:cNvPr id="66" name="Straight Connector 65">
            <a:extLst>
              <a:ext uri="{FF2B5EF4-FFF2-40B4-BE49-F238E27FC236}">
                <a16:creationId xmlns:a16="http://schemas.microsoft.com/office/drawing/2014/main" xmlns="" id="{6BA8C180-57DC-415E-AB36-43A9546C7E69}"/>
              </a:ext>
            </a:extLst>
          </p:cNvPr>
          <p:cNvCxnSpPr/>
          <p:nvPr/>
        </p:nvCxnSpPr>
        <p:spPr>
          <a:xfrm>
            <a:off x="1283848" y="5167046"/>
            <a:ext cx="202844"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67" name="Straight Connector 66">
            <a:extLst>
              <a:ext uri="{FF2B5EF4-FFF2-40B4-BE49-F238E27FC236}">
                <a16:creationId xmlns:a16="http://schemas.microsoft.com/office/drawing/2014/main" xmlns="" id="{7E72AED0-6F01-4C4E-987D-9CE8AFD567F2}"/>
              </a:ext>
            </a:extLst>
          </p:cNvPr>
          <p:cNvCxnSpPr>
            <a:cxnSpLocks/>
          </p:cNvCxnSpPr>
          <p:nvPr/>
        </p:nvCxnSpPr>
        <p:spPr>
          <a:xfrm>
            <a:off x="3033960" y="3781635"/>
            <a:ext cx="0" cy="1460511"/>
          </a:xfrm>
          <a:prstGeom prst="line">
            <a:avLst/>
          </a:prstGeom>
        </p:spPr>
        <p:style>
          <a:lnRef idx="3">
            <a:schemeClr val="accent5"/>
          </a:lnRef>
          <a:fillRef idx="0">
            <a:schemeClr val="accent5"/>
          </a:fillRef>
          <a:effectRef idx="2">
            <a:schemeClr val="accent5"/>
          </a:effectRef>
          <a:fontRef idx="minor">
            <a:schemeClr val="tx1"/>
          </a:fontRef>
        </p:style>
      </p:cxnSp>
      <p:cxnSp>
        <p:nvCxnSpPr>
          <p:cNvPr id="68" name="Straight Connector 67">
            <a:extLst>
              <a:ext uri="{FF2B5EF4-FFF2-40B4-BE49-F238E27FC236}">
                <a16:creationId xmlns:a16="http://schemas.microsoft.com/office/drawing/2014/main" xmlns="" id="{0EAD595A-E7BD-40F2-AEDA-F38A5392E8F2}"/>
              </a:ext>
            </a:extLst>
          </p:cNvPr>
          <p:cNvCxnSpPr/>
          <p:nvPr/>
        </p:nvCxnSpPr>
        <p:spPr>
          <a:xfrm>
            <a:off x="2881560" y="3781635"/>
            <a:ext cx="202844"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69" name="Straight Connector 68">
            <a:extLst>
              <a:ext uri="{FF2B5EF4-FFF2-40B4-BE49-F238E27FC236}">
                <a16:creationId xmlns:a16="http://schemas.microsoft.com/office/drawing/2014/main" xmlns="" id="{3F526829-9D3D-4F5C-A7DD-2D6E61D552AF}"/>
              </a:ext>
            </a:extLst>
          </p:cNvPr>
          <p:cNvCxnSpPr/>
          <p:nvPr/>
        </p:nvCxnSpPr>
        <p:spPr>
          <a:xfrm>
            <a:off x="2881560" y="5242146"/>
            <a:ext cx="202844"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70" name="Straight Connector 69">
            <a:extLst>
              <a:ext uri="{FF2B5EF4-FFF2-40B4-BE49-F238E27FC236}">
                <a16:creationId xmlns:a16="http://schemas.microsoft.com/office/drawing/2014/main" xmlns="" id="{8A4C4F05-3381-422A-A886-FE0F991A9E62}"/>
              </a:ext>
            </a:extLst>
          </p:cNvPr>
          <p:cNvCxnSpPr>
            <a:cxnSpLocks/>
          </p:cNvCxnSpPr>
          <p:nvPr/>
        </p:nvCxnSpPr>
        <p:spPr>
          <a:xfrm>
            <a:off x="5317529" y="3178314"/>
            <a:ext cx="0" cy="533400"/>
          </a:xfrm>
          <a:prstGeom prst="line">
            <a:avLst/>
          </a:prstGeom>
        </p:spPr>
        <p:style>
          <a:lnRef idx="3">
            <a:schemeClr val="accent5"/>
          </a:lnRef>
          <a:fillRef idx="0">
            <a:schemeClr val="accent5"/>
          </a:fillRef>
          <a:effectRef idx="2">
            <a:schemeClr val="accent5"/>
          </a:effectRef>
          <a:fontRef idx="minor">
            <a:schemeClr val="tx1"/>
          </a:fontRef>
        </p:style>
      </p:cxnSp>
      <p:cxnSp>
        <p:nvCxnSpPr>
          <p:cNvPr id="71" name="Straight Connector 70">
            <a:extLst>
              <a:ext uri="{FF2B5EF4-FFF2-40B4-BE49-F238E27FC236}">
                <a16:creationId xmlns:a16="http://schemas.microsoft.com/office/drawing/2014/main" xmlns="" id="{01293CE6-BE16-4A2A-AB55-52E3208233C5}"/>
              </a:ext>
            </a:extLst>
          </p:cNvPr>
          <p:cNvCxnSpPr>
            <a:cxnSpLocks/>
          </p:cNvCxnSpPr>
          <p:nvPr/>
        </p:nvCxnSpPr>
        <p:spPr>
          <a:xfrm>
            <a:off x="5317529" y="3167763"/>
            <a:ext cx="104335"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72" name="Straight Connector 71">
            <a:extLst>
              <a:ext uri="{FF2B5EF4-FFF2-40B4-BE49-F238E27FC236}">
                <a16:creationId xmlns:a16="http://schemas.microsoft.com/office/drawing/2014/main" xmlns="" id="{CD93C157-E64E-4CB8-8CCB-A71A12E10055}"/>
              </a:ext>
            </a:extLst>
          </p:cNvPr>
          <p:cNvCxnSpPr>
            <a:cxnSpLocks/>
          </p:cNvCxnSpPr>
          <p:nvPr/>
        </p:nvCxnSpPr>
        <p:spPr>
          <a:xfrm>
            <a:off x="5309323" y="3700046"/>
            <a:ext cx="150641"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73" name="Straight Connector 72">
            <a:extLst>
              <a:ext uri="{FF2B5EF4-FFF2-40B4-BE49-F238E27FC236}">
                <a16:creationId xmlns:a16="http://schemas.microsoft.com/office/drawing/2014/main" xmlns="" id="{3D10A0D6-7D67-4EC8-A52B-8F6998736BBA}"/>
              </a:ext>
            </a:extLst>
          </p:cNvPr>
          <p:cNvCxnSpPr>
            <a:cxnSpLocks/>
          </p:cNvCxnSpPr>
          <p:nvPr/>
        </p:nvCxnSpPr>
        <p:spPr>
          <a:xfrm>
            <a:off x="6934200" y="3192125"/>
            <a:ext cx="0" cy="521732"/>
          </a:xfrm>
          <a:prstGeom prst="line">
            <a:avLst/>
          </a:prstGeom>
        </p:spPr>
        <p:style>
          <a:lnRef idx="2">
            <a:schemeClr val="accent5"/>
          </a:lnRef>
          <a:fillRef idx="0">
            <a:schemeClr val="accent5"/>
          </a:fillRef>
          <a:effectRef idx="1">
            <a:schemeClr val="accent5"/>
          </a:effectRef>
          <a:fontRef idx="minor">
            <a:schemeClr val="tx1"/>
          </a:fontRef>
        </p:style>
      </p:cxnSp>
      <p:cxnSp>
        <p:nvCxnSpPr>
          <p:cNvPr id="74" name="Straight Connector 73">
            <a:extLst>
              <a:ext uri="{FF2B5EF4-FFF2-40B4-BE49-F238E27FC236}">
                <a16:creationId xmlns:a16="http://schemas.microsoft.com/office/drawing/2014/main" xmlns="" id="{B4CE5696-D00D-4CE1-A399-D373EF6610BD}"/>
              </a:ext>
            </a:extLst>
          </p:cNvPr>
          <p:cNvCxnSpPr>
            <a:cxnSpLocks/>
          </p:cNvCxnSpPr>
          <p:nvPr/>
        </p:nvCxnSpPr>
        <p:spPr>
          <a:xfrm flipH="1" flipV="1">
            <a:off x="6858000" y="3713857"/>
            <a:ext cx="76200" cy="11668"/>
          </a:xfrm>
          <a:prstGeom prst="line">
            <a:avLst/>
          </a:prstGeom>
        </p:spPr>
        <p:style>
          <a:lnRef idx="2">
            <a:schemeClr val="accent5"/>
          </a:lnRef>
          <a:fillRef idx="0">
            <a:schemeClr val="accent5"/>
          </a:fillRef>
          <a:effectRef idx="1">
            <a:schemeClr val="accent5"/>
          </a:effectRef>
          <a:fontRef idx="minor">
            <a:schemeClr val="tx1"/>
          </a:fontRef>
        </p:style>
      </p:cxnSp>
      <p:cxnSp>
        <p:nvCxnSpPr>
          <p:cNvPr id="75" name="Straight Connector 74">
            <a:extLst>
              <a:ext uri="{FF2B5EF4-FFF2-40B4-BE49-F238E27FC236}">
                <a16:creationId xmlns:a16="http://schemas.microsoft.com/office/drawing/2014/main" xmlns="" id="{EAA00707-6D1B-4233-99EB-DFFBB3311A6B}"/>
              </a:ext>
            </a:extLst>
          </p:cNvPr>
          <p:cNvCxnSpPr/>
          <p:nvPr/>
        </p:nvCxnSpPr>
        <p:spPr>
          <a:xfrm flipH="1">
            <a:off x="6858000" y="3192125"/>
            <a:ext cx="76200" cy="0"/>
          </a:xfrm>
          <a:prstGeom prst="line">
            <a:avLst/>
          </a:prstGeom>
        </p:spPr>
        <p:style>
          <a:lnRef idx="2">
            <a:schemeClr val="accent5"/>
          </a:lnRef>
          <a:fillRef idx="0">
            <a:schemeClr val="accent5"/>
          </a:fillRef>
          <a:effectRef idx="1">
            <a:schemeClr val="accent5"/>
          </a:effectRef>
          <a:fontRef idx="minor">
            <a:schemeClr val="tx1"/>
          </a:fontRef>
        </p:style>
      </p:cxnSp>
      <p:sp>
        <p:nvSpPr>
          <p:cNvPr id="4" name="TextBox 3">
            <a:extLst>
              <a:ext uri="{FF2B5EF4-FFF2-40B4-BE49-F238E27FC236}">
                <a16:creationId xmlns:a16="http://schemas.microsoft.com/office/drawing/2014/main" xmlns="" id="{DF223577-F70D-4DFF-9EAA-21B08437B59A}"/>
              </a:ext>
            </a:extLst>
          </p:cNvPr>
          <p:cNvSpPr txBox="1"/>
          <p:nvPr/>
        </p:nvSpPr>
        <p:spPr>
          <a:xfrm>
            <a:off x="1563535" y="3836969"/>
            <a:ext cx="1309974" cy="1323439"/>
          </a:xfrm>
          <a:prstGeom prst="rect">
            <a:avLst/>
          </a:prstGeom>
          <a:noFill/>
        </p:spPr>
        <p:txBody>
          <a:bodyPr wrap="none" rtlCol="0">
            <a:spAutoFit/>
          </a:bodyPr>
          <a:lstStyle/>
          <a:p>
            <a:pPr marL="742950" indent="-742950">
              <a:buAutoNum type="arabicPlain"/>
            </a:pPr>
            <a:r>
              <a:rPr lang="en-US" sz="4000" dirty="0"/>
              <a:t> 2</a:t>
            </a:r>
          </a:p>
          <a:p>
            <a:pPr marL="742950" indent="-742950">
              <a:buAutoNum type="arabicPlain"/>
            </a:pPr>
            <a:r>
              <a:rPr lang="en-US" sz="4000" dirty="0"/>
              <a:t> 1</a:t>
            </a:r>
            <a:endParaRPr lang="en-IN" sz="4000" dirty="0"/>
          </a:p>
        </p:txBody>
      </p:sp>
      <p:sp>
        <p:nvSpPr>
          <p:cNvPr id="76" name="TextBox 75">
            <a:extLst>
              <a:ext uri="{FF2B5EF4-FFF2-40B4-BE49-F238E27FC236}">
                <a16:creationId xmlns:a16="http://schemas.microsoft.com/office/drawing/2014/main" xmlns="" id="{1F21C65C-23FB-46E5-88AB-DCBA8F0C1059}"/>
              </a:ext>
            </a:extLst>
          </p:cNvPr>
          <p:cNvSpPr txBox="1"/>
          <p:nvPr/>
        </p:nvSpPr>
        <p:spPr>
          <a:xfrm>
            <a:off x="5384643" y="3102114"/>
            <a:ext cx="1425390" cy="707886"/>
          </a:xfrm>
          <a:prstGeom prst="rect">
            <a:avLst/>
          </a:prstGeom>
          <a:noFill/>
        </p:spPr>
        <p:txBody>
          <a:bodyPr wrap="none" rtlCol="0">
            <a:spAutoFit/>
          </a:bodyPr>
          <a:lstStyle/>
          <a:p>
            <a:r>
              <a:rPr lang="en-US" sz="4000" dirty="0"/>
              <a:t>30    0</a:t>
            </a:r>
          </a:p>
        </p:txBody>
      </p:sp>
      <p:sp>
        <p:nvSpPr>
          <p:cNvPr id="6" name="TextBox 5">
            <a:extLst>
              <a:ext uri="{FF2B5EF4-FFF2-40B4-BE49-F238E27FC236}">
                <a16:creationId xmlns:a16="http://schemas.microsoft.com/office/drawing/2014/main" xmlns="" id="{591F6FF8-F40B-4625-B61C-F7901BB2F5B4}"/>
              </a:ext>
            </a:extLst>
          </p:cNvPr>
          <p:cNvSpPr txBox="1"/>
          <p:nvPr/>
        </p:nvSpPr>
        <p:spPr>
          <a:xfrm>
            <a:off x="133465" y="4238835"/>
            <a:ext cx="1047018" cy="646331"/>
          </a:xfrm>
          <a:prstGeom prst="rect">
            <a:avLst/>
          </a:prstGeom>
          <a:noFill/>
        </p:spPr>
        <p:txBody>
          <a:bodyPr wrap="none" rtlCol="0">
            <a:spAutoFit/>
          </a:bodyPr>
          <a:lstStyle/>
          <a:p>
            <a:r>
              <a:rPr lang="en-US" sz="3600" dirty="0"/>
              <a:t>W’ =</a:t>
            </a:r>
            <a:endParaRPr lang="en-IN" sz="3600" dirty="0"/>
          </a:p>
        </p:txBody>
      </p:sp>
      <p:sp>
        <p:nvSpPr>
          <p:cNvPr id="77" name="TextBox 76">
            <a:extLst>
              <a:ext uri="{FF2B5EF4-FFF2-40B4-BE49-F238E27FC236}">
                <a16:creationId xmlns:a16="http://schemas.microsoft.com/office/drawing/2014/main" xmlns="" id="{3E0FD110-39FD-4C99-9827-D8326386D530}"/>
              </a:ext>
            </a:extLst>
          </p:cNvPr>
          <p:cNvSpPr txBox="1"/>
          <p:nvPr/>
        </p:nvSpPr>
        <p:spPr>
          <a:xfrm>
            <a:off x="4343400" y="3129825"/>
            <a:ext cx="817853" cy="646331"/>
          </a:xfrm>
          <a:prstGeom prst="rect">
            <a:avLst/>
          </a:prstGeom>
          <a:noFill/>
        </p:spPr>
        <p:txBody>
          <a:bodyPr wrap="none" rtlCol="0">
            <a:spAutoFit/>
          </a:bodyPr>
          <a:lstStyle/>
          <a:p>
            <a:r>
              <a:rPr lang="en-US" sz="3600" dirty="0"/>
              <a:t> </a:t>
            </a:r>
            <a:r>
              <a:rPr lang="en-US" sz="3600" dirty="0">
                <a:solidFill>
                  <a:srgbClr val="00B050"/>
                </a:solidFill>
              </a:rPr>
              <a:t>c</a:t>
            </a:r>
            <a:r>
              <a:rPr lang="en-US" sz="3600" dirty="0"/>
              <a:t> =</a:t>
            </a:r>
            <a:endParaRPr lang="en-IN" sz="3600" dirty="0"/>
          </a:p>
        </p:txBody>
      </p:sp>
      <p:cxnSp>
        <p:nvCxnSpPr>
          <p:cNvPr id="46" name="Straight Connector 45">
            <a:extLst>
              <a:ext uri="{FF2B5EF4-FFF2-40B4-BE49-F238E27FC236}">
                <a16:creationId xmlns:a16="http://schemas.microsoft.com/office/drawing/2014/main" xmlns="" id="{FEEA2724-3042-4D82-839B-B79F4EC06AEF}"/>
              </a:ext>
            </a:extLst>
          </p:cNvPr>
          <p:cNvCxnSpPr>
            <a:cxnSpLocks/>
          </p:cNvCxnSpPr>
          <p:nvPr/>
        </p:nvCxnSpPr>
        <p:spPr>
          <a:xfrm>
            <a:off x="1086733" y="5630385"/>
            <a:ext cx="0" cy="533400"/>
          </a:xfrm>
          <a:prstGeom prst="line">
            <a:avLst/>
          </a:prstGeom>
        </p:spPr>
        <p:style>
          <a:lnRef idx="3">
            <a:schemeClr val="accent5"/>
          </a:lnRef>
          <a:fillRef idx="0">
            <a:schemeClr val="accent5"/>
          </a:fillRef>
          <a:effectRef idx="2">
            <a:schemeClr val="accent5"/>
          </a:effectRef>
          <a:fontRef idx="minor">
            <a:schemeClr val="tx1"/>
          </a:fontRef>
        </p:style>
      </p:cxnSp>
      <p:cxnSp>
        <p:nvCxnSpPr>
          <p:cNvPr id="47" name="Straight Connector 46">
            <a:extLst>
              <a:ext uri="{FF2B5EF4-FFF2-40B4-BE49-F238E27FC236}">
                <a16:creationId xmlns:a16="http://schemas.microsoft.com/office/drawing/2014/main" xmlns="" id="{72B2AAED-5D3D-4AAB-9363-2C2060E8C8BE}"/>
              </a:ext>
            </a:extLst>
          </p:cNvPr>
          <p:cNvCxnSpPr>
            <a:cxnSpLocks/>
          </p:cNvCxnSpPr>
          <p:nvPr/>
        </p:nvCxnSpPr>
        <p:spPr>
          <a:xfrm>
            <a:off x="1086733" y="5619834"/>
            <a:ext cx="104335"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48" name="Straight Connector 47">
            <a:extLst>
              <a:ext uri="{FF2B5EF4-FFF2-40B4-BE49-F238E27FC236}">
                <a16:creationId xmlns:a16="http://schemas.microsoft.com/office/drawing/2014/main" xmlns="" id="{0B7ADAC7-A2C1-47F7-AD39-6873FA7B9CB7}"/>
              </a:ext>
            </a:extLst>
          </p:cNvPr>
          <p:cNvCxnSpPr>
            <a:cxnSpLocks/>
          </p:cNvCxnSpPr>
          <p:nvPr/>
        </p:nvCxnSpPr>
        <p:spPr>
          <a:xfrm>
            <a:off x="1078527" y="6152117"/>
            <a:ext cx="150641"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49" name="Straight Connector 48">
            <a:extLst>
              <a:ext uri="{FF2B5EF4-FFF2-40B4-BE49-F238E27FC236}">
                <a16:creationId xmlns:a16="http://schemas.microsoft.com/office/drawing/2014/main" xmlns="" id="{DB3BF877-0F7B-49FD-9711-D8D4C2BEBFFC}"/>
              </a:ext>
            </a:extLst>
          </p:cNvPr>
          <p:cNvCxnSpPr>
            <a:cxnSpLocks/>
          </p:cNvCxnSpPr>
          <p:nvPr/>
        </p:nvCxnSpPr>
        <p:spPr>
          <a:xfrm>
            <a:off x="3084404" y="5644196"/>
            <a:ext cx="0" cy="521732"/>
          </a:xfrm>
          <a:prstGeom prst="line">
            <a:avLst/>
          </a:prstGeom>
        </p:spPr>
        <p:style>
          <a:lnRef idx="2">
            <a:schemeClr val="accent5"/>
          </a:lnRef>
          <a:fillRef idx="0">
            <a:schemeClr val="accent5"/>
          </a:fillRef>
          <a:effectRef idx="1">
            <a:schemeClr val="accent5"/>
          </a:effectRef>
          <a:fontRef idx="minor">
            <a:schemeClr val="tx1"/>
          </a:fontRef>
        </p:style>
      </p:cxnSp>
      <p:cxnSp>
        <p:nvCxnSpPr>
          <p:cNvPr id="50" name="Straight Connector 49">
            <a:extLst>
              <a:ext uri="{FF2B5EF4-FFF2-40B4-BE49-F238E27FC236}">
                <a16:creationId xmlns:a16="http://schemas.microsoft.com/office/drawing/2014/main" xmlns="" id="{A127AD8C-CF0E-4262-A26B-4569290C1F65}"/>
              </a:ext>
            </a:extLst>
          </p:cNvPr>
          <p:cNvCxnSpPr>
            <a:cxnSpLocks/>
          </p:cNvCxnSpPr>
          <p:nvPr/>
        </p:nvCxnSpPr>
        <p:spPr>
          <a:xfrm flipH="1" flipV="1">
            <a:off x="3008204" y="6165928"/>
            <a:ext cx="76200" cy="11668"/>
          </a:xfrm>
          <a:prstGeom prst="line">
            <a:avLst/>
          </a:prstGeom>
        </p:spPr>
        <p:style>
          <a:lnRef idx="2">
            <a:schemeClr val="accent5"/>
          </a:lnRef>
          <a:fillRef idx="0">
            <a:schemeClr val="accent5"/>
          </a:fillRef>
          <a:effectRef idx="1">
            <a:schemeClr val="accent5"/>
          </a:effectRef>
          <a:fontRef idx="minor">
            <a:schemeClr val="tx1"/>
          </a:fontRef>
        </p:style>
      </p:cxnSp>
      <p:cxnSp>
        <p:nvCxnSpPr>
          <p:cNvPr id="51" name="Straight Connector 50">
            <a:extLst>
              <a:ext uri="{FF2B5EF4-FFF2-40B4-BE49-F238E27FC236}">
                <a16:creationId xmlns:a16="http://schemas.microsoft.com/office/drawing/2014/main" xmlns="" id="{36F07C7A-0BF2-4B0C-A2E6-EC24FB6547EA}"/>
              </a:ext>
            </a:extLst>
          </p:cNvPr>
          <p:cNvCxnSpPr/>
          <p:nvPr/>
        </p:nvCxnSpPr>
        <p:spPr>
          <a:xfrm flipH="1">
            <a:off x="3008204" y="5644196"/>
            <a:ext cx="76200" cy="0"/>
          </a:xfrm>
          <a:prstGeom prst="line">
            <a:avLst/>
          </a:prstGeom>
        </p:spPr>
        <p:style>
          <a:lnRef idx="2">
            <a:schemeClr val="accent5"/>
          </a:lnRef>
          <a:fillRef idx="0">
            <a:schemeClr val="accent5"/>
          </a:fillRef>
          <a:effectRef idx="1">
            <a:schemeClr val="accent5"/>
          </a:effectRef>
          <a:fontRef idx="minor">
            <a:schemeClr val="tx1"/>
          </a:fontRef>
        </p:style>
      </p:cxnSp>
      <p:sp>
        <p:nvSpPr>
          <p:cNvPr id="52" name="TextBox 51">
            <a:extLst>
              <a:ext uri="{FF2B5EF4-FFF2-40B4-BE49-F238E27FC236}">
                <a16:creationId xmlns:a16="http://schemas.microsoft.com/office/drawing/2014/main" xmlns="" id="{79E68ACB-68AF-45FB-818C-56B7C2D6B4BA}"/>
              </a:ext>
            </a:extLst>
          </p:cNvPr>
          <p:cNvSpPr txBox="1"/>
          <p:nvPr/>
        </p:nvSpPr>
        <p:spPr>
          <a:xfrm>
            <a:off x="1153847" y="5554185"/>
            <a:ext cx="1858201" cy="707886"/>
          </a:xfrm>
          <a:prstGeom prst="rect">
            <a:avLst/>
          </a:prstGeom>
          <a:noFill/>
        </p:spPr>
        <p:txBody>
          <a:bodyPr wrap="none" rtlCol="0">
            <a:spAutoFit/>
          </a:bodyPr>
          <a:lstStyle/>
          <a:p>
            <a:r>
              <a:rPr lang="en-US" sz="4000" dirty="0"/>
              <a:t> 0         0</a:t>
            </a:r>
          </a:p>
        </p:txBody>
      </p:sp>
      <p:sp>
        <p:nvSpPr>
          <p:cNvPr id="53" name="TextBox 52">
            <a:extLst>
              <a:ext uri="{FF2B5EF4-FFF2-40B4-BE49-F238E27FC236}">
                <a16:creationId xmlns:a16="http://schemas.microsoft.com/office/drawing/2014/main" xmlns="" id="{3DA2A923-80BC-4A16-B05E-86F6BE852176}"/>
              </a:ext>
            </a:extLst>
          </p:cNvPr>
          <p:cNvSpPr txBox="1"/>
          <p:nvPr/>
        </p:nvSpPr>
        <p:spPr>
          <a:xfrm>
            <a:off x="112604" y="5581896"/>
            <a:ext cx="875561" cy="646331"/>
          </a:xfrm>
          <a:prstGeom prst="rect">
            <a:avLst/>
          </a:prstGeom>
          <a:noFill/>
        </p:spPr>
        <p:txBody>
          <a:bodyPr wrap="none" rtlCol="0">
            <a:spAutoFit/>
          </a:bodyPr>
          <a:lstStyle/>
          <a:p>
            <a:r>
              <a:rPr lang="en-US" sz="3600" dirty="0"/>
              <a:t>b’ =</a:t>
            </a:r>
            <a:endParaRPr lang="en-IN" sz="3600" dirty="0"/>
          </a:p>
        </p:txBody>
      </p:sp>
    </p:spTree>
    <p:extLst>
      <p:ext uri="{BB962C8B-B14F-4D97-AF65-F5344CB8AC3E}">
        <p14:creationId xmlns:p14="http://schemas.microsoft.com/office/powerpoint/2010/main" xmlns="" val="400905498"/>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Oval 61"/>
          <p:cNvSpPr/>
          <p:nvPr/>
        </p:nvSpPr>
        <p:spPr>
          <a:xfrm>
            <a:off x="1496290" y="2879558"/>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61" name="Oval 60"/>
          <p:cNvSpPr/>
          <p:nvPr/>
        </p:nvSpPr>
        <p:spPr>
          <a:xfrm>
            <a:off x="353290" y="2858778"/>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3048000" y="1066800"/>
            <a:ext cx="5686558" cy="5410200"/>
          </a:xfrm>
        </p:spPr>
        <p:txBody>
          <a:bodyPr>
            <a:normAutofit/>
          </a:bodyPr>
          <a:lstStyle/>
          <a:p>
            <a:pPr>
              <a:buNone/>
            </a:pPr>
            <a:endParaRPr lang="en-US" b="1" dirty="0"/>
          </a:p>
          <a:p>
            <a:pPr>
              <a:buNone/>
            </a:pPr>
            <a:r>
              <a:rPr lang="en-US" b="1" dirty="0"/>
              <a:t>	The </a:t>
            </a:r>
            <a:r>
              <a:rPr lang="en-US" b="1" dirty="0" err="1"/>
              <a:t>softmax</a:t>
            </a:r>
            <a:r>
              <a:rPr lang="en-US" b="1" dirty="0"/>
              <a:t> essentially squishes the </a:t>
            </a:r>
            <a:r>
              <a:rPr lang="en-US" b="1" dirty="0" err="1"/>
              <a:t>ouputs</a:t>
            </a:r>
            <a:r>
              <a:rPr lang="en-US" b="1" dirty="0"/>
              <a:t> into extreme probabilities.</a:t>
            </a:r>
            <a:endParaRPr lang="en-US" b="1" dirty="0">
              <a:solidFill>
                <a:srgbClr val="00B050"/>
              </a:solidFill>
            </a:endParaRPr>
          </a:p>
        </p:txBody>
      </p:sp>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fontScale="92500"/>
          </a:bodyPr>
          <a:lstStyle/>
          <a:p>
            <a:pPr algn="ctr">
              <a:spcBef>
                <a:spcPct val="0"/>
              </a:spcBef>
              <a:defRPr/>
            </a:pPr>
            <a:r>
              <a:rPr lang="en-US" sz="4400" dirty="0">
                <a:solidFill>
                  <a:schemeClr val="bg1"/>
                </a:solidFill>
              </a:rPr>
              <a:t>Exercise on d(loss)/d(W’) and d(loss)/d(b’)</a:t>
            </a:r>
          </a:p>
        </p:txBody>
      </p:sp>
      <p:sp>
        <p:nvSpPr>
          <p:cNvPr id="17" name="Oval 16"/>
          <p:cNvSpPr/>
          <p:nvPr/>
        </p:nvSpPr>
        <p:spPr>
          <a:xfrm>
            <a:off x="457200" y="1828800"/>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1</a:t>
            </a:r>
            <a:endParaRPr lang="en-US" baseline="-25000" dirty="0"/>
          </a:p>
        </p:txBody>
      </p:sp>
      <p:sp>
        <p:nvSpPr>
          <p:cNvPr id="18" name="Oval 17"/>
          <p:cNvSpPr/>
          <p:nvPr/>
        </p:nvSpPr>
        <p:spPr>
          <a:xfrm>
            <a:off x="457200" y="2971800"/>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1</a:t>
            </a:r>
          </a:p>
        </p:txBody>
      </p:sp>
      <p:cxnSp>
        <p:nvCxnSpPr>
          <p:cNvPr id="20" name="Straight Connector 19"/>
          <p:cNvCxnSpPr/>
          <p:nvPr/>
        </p:nvCxnSpPr>
        <p:spPr>
          <a:xfrm>
            <a:off x="665020" y="2221468"/>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21" name="TextBox 20"/>
          <p:cNvSpPr txBox="1"/>
          <p:nvPr/>
        </p:nvSpPr>
        <p:spPr>
          <a:xfrm>
            <a:off x="152400" y="2450068"/>
            <a:ext cx="612540" cy="369332"/>
          </a:xfrm>
          <a:prstGeom prst="rect">
            <a:avLst/>
          </a:prstGeom>
          <a:noFill/>
        </p:spPr>
        <p:txBody>
          <a:bodyPr wrap="none" rtlCol="0">
            <a:spAutoFit/>
          </a:bodyPr>
          <a:lstStyle/>
          <a:p>
            <a:r>
              <a:rPr lang="en-US" b="1" dirty="0"/>
              <a:t>W’</a:t>
            </a:r>
            <a:r>
              <a:rPr lang="en-US" b="1" baseline="-25000" dirty="0"/>
              <a:t>11</a:t>
            </a:r>
          </a:p>
        </p:txBody>
      </p:sp>
      <p:sp>
        <p:nvSpPr>
          <p:cNvPr id="22" name="Oval 21"/>
          <p:cNvSpPr/>
          <p:nvPr/>
        </p:nvSpPr>
        <p:spPr>
          <a:xfrm>
            <a:off x="1600200" y="1840468"/>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2</a:t>
            </a:r>
          </a:p>
        </p:txBody>
      </p:sp>
      <p:sp>
        <p:nvSpPr>
          <p:cNvPr id="23" name="Oval 22"/>
          <p:cNvSpPr/>
          <p:nvPr/>
        </p:nvSpPr>
        <p:spPr>
          <a:xfrm>
            <a:off x="1600200" y="2983468"/>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2</a:t>
            </a:r>
          </a:p>
        </p:txBody>
      </p:sp>
      <p:cxnSp>
        <p:nvCxnSpPr>
          <p:cNvPr id="27" name="Straight Connector 26"/>
          <p:cNvCxnSpPr/>
          <p:nvPr/>
        </p:nvCxnSpPr>
        <p:spPr>
          <a:xfrm>
            <a:off x="1808020" y="2221468"/>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29" name="Oval 28"/>
          <p:cNvSpPr/>
          <p:nvPr/>
        </p:nvSpPr>
        <p:spPr>
          <a:xfrm>
            <a:off x="2743200" y="3059668"/>
            <a:ext cx="381000" cy="3810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3</a:t>
            </a:r>
          </a:p>
        </p:txBody>
      </p:sp>
      <p:cxnSp>
        <p:nvCxnSpPr>
          <p:cNvPr id="31" name="Straight Connector 30"/>
          <p:cNvCxnSpPr/>
          <p:nvPr/>
        </p:nvCxnSpPr>
        <p:spPr>
          <a:xfrm>
            <a:off x="1905000" y="2221468"/>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32" name="Straight Connector 31"/>
          <p:cNvCxnSpPr/>
          <p:nvPr/>
        </p:nvCxnSpPr>
        <p:spPr>
          <a:xfrm>
            <a:off x="762000" y="2221468"/>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34" name="Straight Connector 33"/>
          <p:cNvCxnSpPr/>
          <p:nvPr/>
        </p:nvCxnSpPr>
        <p:spPr>
          <a:xfrm flipH="1">
            <a:off x="741596" y="2165672"/>
            <a:ext cx="934804" cy="817796"/>
          </a:xfrm>
          <a:prstGeom prst="line">
            <a:avLst/>
          </a:prstGeom>
        </p:spPr>
        <p:style>
          <a:lnRef idx="2">
            <a:schemeClr val="accent3"/>
          </a:lnRef>
          <a:fillRef idx="0">
            <a:schemeClr val="accent3"/>
          </a:fillRef>
          <a:effectRef idx="1">
            <a:schemeClr val="accent3"/>
          </a:effectRef>
          <a:fontRef idx="minor">
            <a:schemeClr val="tx1"/>
          </a:fontRef>
        </p:style>
      </p:cxnSp>
      <p:sp>
        <p:nvSpPr>
          <p:cNvPr id="37" name="TextBox 36"/>
          <p:cNvSpPr txBox="1"/>
          <p:nvPr/>
        </p:nvSpPr>
        <p:spPr>
          <a:xfrm>
            <a:off x="609600" y="2678668"/>
            <a:ext cx="612540" cy="369332"/>
          </a:xfrm>
          <a:prstGeom prst="rect">
            <a:avLst/>
          </a:prstGeom>
          <a:noFill/>
        </p:spPr>
        <p:txBody>
          <a:bodyPr wrap="none" rtlCol="0">
            <a:spAutoFit/>
          </a:bodyPr>
          <a:lstStyle/>
          <a:p>
            <a:r>
              <a:rPr lang="en-US" b="1" dirty="0"/>
              <a:t>W’</a:t>
            </a:r>
            <a:r>
              <a:rPr lang="en-US" b="1" baseline="-25000" dirty="0"/>
              <a:t>21</a:t>
            </a:r>
          </a:p>
        </p:txBody>
      </p:sp>
      <p:sp>
        <p:nvSpPr>
          <p:cNvPr id="38" name="TextBox 37"/>
          <p:cNvSpPr txBox="1"/>
          <p:nvPr/>
        </p:nvSpPr>
        <p:spPr>
          <a:xfrm>
            <a:off x="1143000" y="2842736"/>
            <a:ext cx="612540" cy="369332"/>
          </a:xfrm>
          <a:prstGeom prst="rect">
            <a:avLst/>
          </a:prstGeom>
          <a:noFill/>
        </p:spPr>
        <p:txBody>
          <a:bodyPr wrap="none" rtlCol="0">
            <a:spAutoFit/>
          </a:bodyPr>
          <a:lstStyle/>
          <a:p>
            <a:r>
              <a:rPr lang="en-US" b="1" dirty="0"/>
              <a:t>W’</a:t>
            </a:r>
            <a:r>
              <a:rPr lang="en-US" b="1" baseline="-25000" dirty="0"/>
              <a:t>12</a:t>
            </a:r>
          </a:p>
        </p:txBody>
      </p:sp>
      <p:sp>
        <p:nvSpPr>
          <p:cNvPr id="39" name="TextBox 38"/>
          <p:cNvSpPr txBox="1"/>
          <p:nvPr/>
        </p:nvSpPr>
        <p:spPr>
          <a:xfrm>
            <a:off x="1581846" y="2602468"/>
            <a:ext cx="612540" cy="369332"/>
          </a:xfrm>
          <a:prstGeom prst="rect">
            <a:avLst/>
          </a:prstGeom>
          <a:noFill/>
        </p:spPr>
        <p:txBody>
          <a:bodyPr wrap="none" rtlCol="0">
            <a:spAutoFit/>
          </a:bodyPr>
          <a:lstStyle/>
          <a:p>
            <a:r>
              <a:rPr lang="en-US" b="1" dirty="0"/>
              <a:t>W’</a:t>
            </a:r>
            <a:r>
              <a:rPr lang="en-US" b="1" baseline="-25000" dirty="0"/>
              <a:t>22</a:t>
            </a:r>
          </a:p>
        </p:txBody>
      </p:sp>
      <p:cxnSp>
        <p:nvCxnSpPr>
          <p:cNvPr id="41" name="Straight Connector 40"/>
          <p:cNvCxnSpPr/>
          <p:nvPr/>
        </p:nvCxnSpPr>
        <p:spPr>
          <a:xfrm>
            <a:off x="802808" y="2145268"/>
            <a:ext cx="2016592" cy="873592"/>
          </a:xfrm>
          <a:prstGeom prst="line">
            <a:avLst/>
          </a:prstGeom>
        </p:spPr>
        <p:style>
          <a:lnRef idx="2">
            <a:schemeClr val="accent3"/>
          </a:lnRef>
          <a:fillRef idx="0">
            <a:schemeClr val="accent3"/>
          </a:fillRef>
          <a:effectRef idx="1">
            <a:schemeClr val="accent3"/>
          </a:effectRef>
          <a:fontRef idx="minor">
            <a:schemeClr val="tx1"/>
          </a:fontRef>
        </p:style>
      </p:cxnSp>
      <p:sp>
        <p:nvSpPr>
          <p:cNvPr id="42" name="TextBox 41"/>
          <p:cNvSpPr txBox="1"/>
          <p:nvPr/>
        </p:nvSpPr>
        <p:spPr>
          <a:xfrm>
            <a:off x="2362200" y="2983468"/>
            <a:ext cx="441146" cy="369332"/>
          </a:xfrm>
          <a:prstGeom prst="rect">
            <a:avLst/>
          </a:prstGeom>
          <a:noFill/>
        </p:spPr>
        <p:txBody>
          <a:bodyPr wrap="none" rtlCol="0">
            <a:spAutoFit/>
          </a:bodyPr>
          <a:lstStyle/>
          <a:p>
            <a:r>
              <a:rPr lang="en-US" b="1" dirty="0"/>
              <a:t>b'</a:t>
            </a:r>
            <a:r>
              <a:rPr lang="en-US" b="1" baseline="-25000" dirty="0"/>
              <a:t>1</a:t>
            </a:r>
          </a:p>
        </p:txBody>
      </p:sp>
      <p:sp>
        <p:nvSpPr>
          <p:cNvPr id="43" name="TextBox 42"/>
          <p:cNvSpPr txBox="1"/>
          <p:nvPr/>
        </p:nvSpPr>
        <p:spPr>
          <a:xfrm>
            <a:off x="2590800" y="2526268"/>
            <a:ext cx="441146" cy="369332"/>
          </a:xfrm>
          <a:prstGeom prst="rect">
            <a:avLst/>
          </a:prstGeom>
          <a:noFill/>
        </p:spPr>
        <p:txBody>
          <a:bodyPr wrap="none" rtlCol="0">
            <a:spAutoFit/>
          </a:bodyPr>
          <a:lstStyle/>
          <a:p>
            <a:r>
              <a:rPr lang="en-US" b="1" dirty="0"/>
              <a:t>b'</a:t>
            </a:r>
            <a:r>
              <a:rPr lang="en-US" b="1" baseline="-25000" dirty="0"/>
              <a:t>2</a:t>
            </a:r>
          </a:p>
        </p:txBody>
      </p:sp>
      <p:sp>
        <p:nvSpPr>
          <p:cNvPr id="44" name="TextBox 43">
            <a:extLst>
              <a:ext uri="{FF2B5EF4-FFF2-40B4-BE49-F238E27FC236}">
                <a16:creationId xmlns:a16="http://schemas.microsoft.com/office/drawing/2014/main" xmlns="" id="{0E2EAA83-F5FB-42E7-B368-902890CEC41F}"/>
              </a:ext>
            </a:extLst>
          </p:cNvPr>
          <p:cNvSpPr txBox="1"/>
          <p:nvPr/>
        </p:nvSpPr>
        <p:spPr>
          <a:xfrm>
            <a:off x="40006" y="3031093"/>
            <a:ext cx="308098" cy="369332"/>
          </a:xfrm>
          <a:prstGeom prst="rect">
            <a:avLst/>
          </a:prstGeom>
          <a:noFill/>
        </p:spPr>
        <p:txBody>
          <a:bodyPr wrap="none" rtlCol="0">
            <a:spAutoFit/>
          </a:bodyPr>
          <a:lstStyle/>
          <a:p>
            <a:r>
              <a:rPr lang="en-US" b="1" dirty="0"/>
              <a:t>h</a:t>
            </a:r>
          </a:p>
        </p:txBody>
      </p:sp>
      <p:sp>
        <p:nvSpPr>
          <p:cNvPr id="45" name="TextBox 44">
            <a:extLst>
              <a:ext uri="{FF2B5EF4-FFF2-40B4-BE49-F238E27FC236}">
                <a16:creationId xmlns:a16="http://schemas.microsoft.com/office/drawing/2014/main" xmlns="" id="{7CAF2C7F-D2C6-4C90-96DC-BA5602098DBC}"/>
              </a:ext>
            </a:extLst>
          </p:cNvPr>
          <p:cNvSpPr txBox="1"/>
          <p:nvPr/>
        </p:nvSpPr>
        <p:spPr>
          <a:xfrm>
            <a:off x="155950" y="1799749"/>
            <a:ext cx="280846" cy="369332"/>
          </a:xfrm>
          <a:prstGeom prst="rect">
            <a:avLst/>
          </a:prstGeom>
          <a:noFill/>
        </p:spPr>
        <p:txBody>
          <a:bodyPr wrap="none" rtlCol="0">
            <a:spAutoFit/>
          </a:bodyPr>
          <a:lstStyle/>
          <a:p>
            <a:r>
              <a:rPr lang="en-US" b="1" dirty="0"/>
              <a:t>c</a:t>
            </a:r>
          </a:p>
        </p:txBody>
      </p:sp>
      <p:cxnSp>
        <p:nvCxnSpPr>
          <p:cNvPr id="64" name="Straight Connector 63">
            <a:extLst>
              <a:ext uri="{FF2B5EF4-FFF2-40B4-BE49-F238E27FC236}">
                <a16:creationId xmlns:a16="http://schemas.microsoft.com/office/drawing/2014/main" xmlns="" id="{F0104C3F-8AE0-4304-AA88-71280E301CC8}"/>
              </a:ext>
            </a:extLst>
          </p:cNvPr>
          <p:cNvCxnSpPr/>
          <p:nvPr/>
        </p:nvCxnSpPr>
        <p:spPr>
          <a:xfrm flipH="1">
            <a:off x="1283848" y="3781635"/>
            <a:ext cx="202844"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65" name="Straight Connector 64">
            <a:extLst>
              <a:ext uri="{FF2B5EF4-FFF2-40B4-BE49-F238E27FC236}">
                <a16:creationId xmlns:a16="http://schemas.microsoft.com/office/drawing/2014/main" xmlns="" id="{E399A995-94DA-4880-AB6F-8A0ECF994A17}"/>
              </a:ext>
            </a:extLst>
          </p:cNvPr>
          <p:cNvCxnSpPr>
            <a:cxnSpLocks/>
          </p:cNvCxnSpPr>
          <p:nvPr/>
        </p:nvCxnSpPr>
        <p:spPr>
          <a:xfrm>
            <a:off x="1309070" y="3781635"/>
            <a:ext cx="0" cy="1385411"/>
          </a:xfrm>
          <a:prstGeom prst="line">
            <a:avLst/>
          </a:prstGeom>
        </p:spPr>
        <p:style>
          <a:lnRef idx="3">
            <a:schemeClr val="accent5"/>
          </a:lnRef>
          <a:fillRef idx="0">
            <a:schemeClr val="accent5"/>
          </a:fillRef>
          <a:effectRef idx="2">
            <a:schemeClr val="accent5"/>
          </a:effectRef>
          <a:fontRef idx="minor">
            <a:schemeClr val="tx1"/>
          </a:fontRef>
        </p:style>
      </p:cxnSp>
      <p:cxnSp>
        <p:nvCxnSpPr>
          <p:cNvPr id="66" name="Straight Connector 65">
            <a:extLst>
              <a:ext uri="{FF2B5EF4-FFF2-40B4-BE49-F238E27FC236}">
                <a16:creationId xmlns:a16="http://schemas.microsoft.com/office/drawing/2014/main" xmlns="" id="{6BA8C180-57DC-415E-AB36-43A9546C7E69}"/>
              </a:ext>
            </a:extLst>
          </p:cNvPr>
          <p:cNvCxnSpPr/>
          <p:nvPr/>
        </p:nvCxnSpPr>
        <p:spPr>
          <a:xfrm>
            <a:off x="1283848" y="5167046"/>
            <a:ext cx="202844"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67" name="Straight Connector 66">
            <a:extLst>
              <a:ext uri="{FF2B5EF4-FFF2-40B4-BE49-F238E27FC236}">
                <a16:creationId xmlns:a16="http://schemas.microsoft.com/office/drawing/2014/main" xmlns="" id="{7E72AED0-6F01-4C4E-987D-9CE8AFD567F2}"/>
              </a:ext>
            </a:extLst>
          </p:cNvPr>
          <p:cNvCxnSpPr>
            <a:cxnSpLocks/>
          </p:cNvCxnSpPr>
          <p:nvPr/>
        </p:nvCxnSpPr>
        <p:spPr>
          <a:xfrm>
            <a:off x="3033960" y="3781635"/>
            <a:ext cx="0" cy="1460511"/>
          </a:xfrm>
          <a:prstGeom prst="line">
            <a:avLst/>
          </a:prstGeom>
        </p:spPr>
        <p:style>
          <a:lnRef idx="3">
            <a:schemeClr val="accent5"/>
          </a:lnRef>
          <a:fillRef idx="0">
            <a:schemeClr val="accent5"/>
          </a:fillRef>
          <a:effectRef idx="2">
            <a:schemeClr val="accent5"/>
          </a:effectRef>
          <a:fontRef idx="minor">
            <a:schemeClr val="tx1"/>
          </a:fontRef>
        </p:style>
      </p:cxnSp>
      <p:cxnSp>
        <p:nvCxnSpPr>
          <p:cNvPr id="68" name="Straight Connector 67">
            <a:extLst>
              <a:ext uri="{FF2B5EF4-FFF2-40B4-BE49-F238E27FC236}">
                <a16:creationId xmlns:a16="http://schemas.microsoft.com/office/drawing/2014/main" xmlns="" id="{0EAD595A-E7BD-40F2-AEDA-F38A5392E8F2}"/>
              </a:ext>
            </a:extLst>
          </p:cNvPr>
          <p:cNvCxnSpPr/>
          <p:nvPr/>
        </p:nvCxnSpPr>
        <p:spPr>
          <a:xfrm>
            <a:off x="2881560" y="3781635"/>
            <a:ext cx="202844"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69" name="Straight Connector 68">
            <a:extLst>
              <a:ext uri="{FF2B5EF4-FFF2-40B4-BE49-F238E27FC236}">
                <a16:creationId xmlns:a16="http://schemas.microsoft.com/office/drawing/2014/main" xmlns="" id="{3F526829-9D3D-4F5C-A7DD-2D6E61D552AF}"/>
              </a:ext>
            </a:extLst>
          </p:cNvPr>
          <p:cNvCxnSpPr/>
          <p:nvPr/>
        </p:nvCxnSpPr>
        <p:spPr>
          <a:xfrm>
            <a:off x="2881560" y="5242146"/>
            <a:ext cx="202844"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70" name="Straight Connector 69">
            <a:extLst>
              <a:ext uri="{FF2B5EF4-FFF2-40B4-BE49-F238E27FC236}">
                <a16:creationId xmlns:a16="http://schemas.microsoft.com/office/drawing/2014/main" xmlns="" id="{8A4C4F05-3381-422A-A886-FE0F991A9E62}"/>
              </a:ext>
            </a:extLst>
          </p:cNvPr>
          <p:cNvCxnSpPr>
            <a:cxnSpLocks/>
          </p:cNvCxnSpPr>
          <p:nvPr/>
        </p:nvCxnSpPr>
        <p:spPr>
          <a:xfrm>
            <a:off x="5317529" y="1066800"/>
            <a:ext cx="0" cy="533400"/>
          </a:xfrm>
          <a:prstGeom prst="line">
            <a:avLst/>
          </a:prstGeom>
        </p:spPr>
        <p:style>
          <a:lnRef idx="3">
            <a:schemeClr val="accent5"/>
          </a:lnRef>
          <a:fillRef idx="0">
            <a:schemeClr val="accent5"/>
          </a:fillRef>
          <a:effectRef idx="2">
            <a:schemeClr val="accent5"/>
          </a:effectRef>
          <a:fontRef idx="minor">
            <a:schemeClr val="tx1"/>
          </a:fontRef>
        </p:style>
      </p:cxnSp>
      <p:cxnSp>
        <p:nvCxnSpPr>
          <p:cNvPr id="71" name="Straight Connector 70">
            <a:extLst>
              <a:ext uri="{FF2B5EF4-FFF2-40B4-BE49-F238E27FC236}">
                <a16:creationId xmlns:a16="http://schemas.microsoft.com/office/drawing/2014/main" xmlns="" id="{01293CE6-BE16-4A2A-AB55-52E3208233C5}"/>
              </a:ext>
            </a:extLst>
          </p:cNvPr>
          <p:cNvCxnSpPr>
            <a:cxnSpLocks/>
          </p:cNvCxnSpPr>
          <p:nvPr/>
        </p:nvCxnSpPr>
        <p:spPr>
          <a:xfrm>
            <a:off x="5317529" y="1056249"/>
            <a:ext cx="104335"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72" name="Straight Connector 71">
            <a:extLst>
              <a:ext uri="{FF2B5EF4-FFF2-40B4-BE49-F238E27FC236}">
                <a16:creationId xmlns:a16="http://schemas.microsoft.com/office/drawing/2014/main" xmlns="" id="{CD93C157-E64E-4CB8-8CCB-A71A12E10055}"/>
              </a:ext>
            </a:extLst>
          </p:cNvPr>
          <p:cNvCxnSpPr>
            <a:cxnSpLocks/>
          </p:cNvCxnSpPr>
          <p:nvPr/>
        </p:nvCxnSpPr>
        <p:spPr>
          <a:xfrm>
            <a:off x="5309323" y="1588532"/>
            <a:ext cx="150641"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73" name="Straight Connector 72">
            <a:extLst>
              <a:ext uri="{FF2B5EF4-FFF2-40B4-BE49-F238E27FC236}">
                <a16:creationId xmlns:a16="http://schemas.microsoft.com/office/drawing/2014/main" xmlns="" id="{3D10A0D6-7D67-4EC8-A52B-8F6998736BBA}"/>
              </a:ext>
            </a:extLst>
          </p:cNvPr>
          <p:cNvCxnSpPr>
            <a:cxnSpLocks/>
          </p:cNvCxnSpPr>
          <p:nvPr/>
        </p:nvCxnSpPr>
        <p:spPr>
          <a:xfrm>
            <a:off x="6934200" y="1080611"/>
            <a:ext cx="0" cy="521732"/>
          </a:xfrm>
          <a:prstGeom prst="line">
            <a:avLst/>
          </a:prstGeom>
        </p:spPr>
        <p:style>
          <a:lnRef idx="2">
            <a:schemeClr val="accent5"/>
          </a:lnRef>
          <a:fillRef idx="0">
            <a:schemeClr val="accent5"/>
          </a:fillRef>
          <a:effectRef idx="1">
            <a:schemeClr val="accent5"/>
          </a:effectRef>
          <a:fontRef idx="minor">
            <a:schemeClr val="tx1"/>
          </a:fontRef>
        </p:style>
      </p:cxnSp>
      <p:cxnSp>
        <p:nvCxnSpPr>
          <p:cNvPr id="74" name="Straight Connector 73">
            <a:extLst>
              <a:ext uri="{FF2B5EF4-FFF2-40B4-BE49-F238E27FC236}">
                <a16:creationId xmlns:a16="http://schemas.microsoft.com/office/drawing/2014/main" xmlns="" id="{B4CE5696-D00D-4CE1-A399-D373EF6610BD}"/>
              </a:ext>
            </a:extLst>
          </p:cNvPr>
          <p:cNvCxnSpPr>
            <a:cxnSpLocks/>
          </p:cNvCxnSpPr>
          <p:nvPr/>
        </p:nvCxnSpPr>
        <p:spPr>
          <a:xfrm flipH="1" flipV="1">
            <a:off x="6858000" y="1602343"/>
            <a:ext cx="76200" cy="11668"/>
          </a:xfrm>
          <a:prstGeom prst="line">
            <a:avLst/>
          </a:prstGeom>
        </p:spPr>
        <p:style>
          <a:lnRef idx="2">
            <a:schemeClr val="accent5"/>
          </a:lnRef>
          <a:fillRef idx="0">
            <a:schemeClr val="accent5"/>
          </a:fillRef>
          <a:effectRef idx="1">
            <a:schemeClr val="accent5"/>
          </a:effectRef>
          <a:fontRef idx="minor">
            <a:schemeClr val="tx1"/>
          </a:fontRef>
        </p:style>
      </p:cxnSp>
      <p:cxnSp>
        <p:nvCxnSpPr>
          <p:cNvPr id="75" name="Straight Connector 74">
            <a:extLst>
              <a:ext uri="{FF2B5EF4-FFF2-40B4-BE49-F238E27FC236}">
                <a16:creationId xmlns:a16="http://schemas.microsoft.com/office/drawing/2014/main" xmlns="" id="{EAA00707-6D1B-4233-99EB-DFFBB3311A6B}"/>
              </a:ext>
            </a:extLst>
          </p:cNvPr>
          <p:cNvCxnSpPr/>
          <p:nvPr/>
        </p:nvCxnSpPr>
        <p:spPr>
          <a:xfrm flipH="1">
            <a:off x="6858000" y="1080611"/>
            <a:ext cx="76200" cy="0"/>
          </a:xfrm>
          <a:prstGeom prst="line">
            <a:avLst/>
          </a:prstGeom>
        </p:spPr>
        <p:style>
          <a:lnRef idx="2">
            <a:schemeClr val="accent5"/>
          </a:lnRef>
          <a:fillRef idx="0">
            <a:schemeClr val="accent5"/>
          </a:fillRef>
          <a:effectRef idx="1">
            <a:schemeClr val="accent5"/>
          </a:effectRef>
          <a:fontRef idx="minor">
            <a:schemeClr val="tx1"/>
          </a:fontRef>
        </p:style>
      </p:cxnSp>
      <p:sp>
        <p:nvSpPr>
          <p:cNvPr id="4" name="TextBox 3">
            <a:extLst>
              <a:ext uri="{FF2B5EF4-FFF2-40B4-BE49-F238E27FC236}">
                <a16:creationId xmlns:a16="http://schemas.microsoft.com/office/drawing/2014/main" xmlns="" id="{DF223577-F70D-4DFF-9EAA-21B08437B59A}"/>
              </a:ext>
            </a:extLst>
          </p:cNvPr>
          <p:cNvSpPr txBox="1"/>
          <p:nvPr/>
        </p:nvSpPr>
        <p:spPr>
          <a:xfrm>
            <a:off x="1563535" y="3836969"/>
            <a:ext cx="1309974" cy="1323439"/>
          </a:xfrm>
          <a:prstGeom prst="rect">
            <a:avLst/>
          </a:prstGeom>
          <a:noFill/>
        </p:spPr>
        <p:txBody>
          <a:bodyPr wrap="none" rtlCol="0">
            <a:spAutoFit/>
          </a:bodyPr>
          <a:lstStyle/>
          <a:p>
            <a:pPr marL="742950" indent="-742950">
              <a:buAutoNum type="arabicPlain"/>
            </a:pPr>
            <a:r>
              <a:rPr lang="en-US" sz="4000" dirty="0"/>
              <a:t> 2</a:t>
            </a:r>
          </a:p>
          <a:p>
            <a:pPr marL="742950" indent="-742950">
              <a:buAutoNum type="arabicPlain"/>
            </a:pPr>
            <a:r>
              <a:rPr lang="en-US" sz="4000" dirty="0"/>
              <a:t> 1</a:t>
            </a:r>
            <a:endParaRPr lang="en-IN" sz="4000" dirty="0"/>
          </a:p>
        </p:txBody>
      </p:sp>
      <p:sp>
        <p:nvSpPr>
          <p:cNvPr id="76" name="TextBox 75">
            <a:extLst>
              <a:ext uri="{FF2B5EF4-FFF2-40B4-BE49-F238E27FC236}">
                <a16:creationId xmlns:a16="http://schemas.microsoft.com/office/drawing/2014/main" xmlns="" id="{1F21C65C-23FB-46E5-88AB-DCBA8F0C1059}"/>
              </a:ext>
            </a:extLst>
          </p:cNvPr>
          <p:cNvSpPr txBox="1"/>
          <p:nvPr/>
        </p:nvSpPr>
        <p:spPr>
          <a:xfrm>
            <a:off x="5384643" y="990600"/>
            <a:ext cx="1425390" cy="707886"/>
          </a:xfrm>
          <a:prstGeom prst="rect">
            <a:avLst/>
          </a:prstGeom>
          <a:noFill/>
        </p:spPr>
        <p:txBody>
          <a:bodyPr wrap="none" rtlCol="0">
            <a:spAutoFit/>
          </a:bodyPr>
          <a:lstStyle/>
          <a:p>
            <a:r>
              <a:rPr lang="en-US" sz="4000" dirty="0"/>
              <a:t>30    0</a:t>
            </a:r>
          </a:p>
        </p:txBody>
      </p:sp>
      <p:sp>
        <p:nvSpPr>
          <p:cNvPr id="6" name="TextBox 5">
            <a:extLst>
              <a:ext uri="{FF2B5EF4-FFF2-40B4-BE49-F238E27FC236}">
                <a16:creationId xmlns:a16="http://schemas.microsoft.com/office/drawing/2014/main" xmlns="" id="{591F6FF8-F40B-4625-B61C-F7901BB2F5B4}"/>
              </a:ext>
            </a:extLst>
          </p:cNvPr>
          <p:cNvSpPr txBox="1"/>
          <p:nvPr/>
        </p:nvSpPr>
        <p:spPr>
          <a:xfrm>
            <a:off x="133465" y="4238835"/>
            <a:ext cx="1047018" cy="646331"/>
          </a:xfrm>
          <a:prstGeom prst="rect">
            <a:avLst/>
          </a:prstGeom>
          <a:noFill/>
        </p:spPr>
        <p:txBody>
          <a:bodyPr wrap="none" rtlCol="0">
            <a:spAutoFit/>
          </a:bodyPr>
          <a:lstStyle/>
          <a:p>
            <a:r>
              <a:rPr lang="en-US" sz="3600" dirty="0"/>
              <a:t>W’ =</a:t>
            </a:r>
            <a:endParaRPr lang="en-IN" sz="3600" dirty="0"/>
          </a:p>
        </p:txBody>
      </p:sp>
      <p:sp>
        <p:nvSpPr>
          <p:cNvPr id="77" name="TextBox 76">
            <a:extLst>
              <a:ext uri="{FF2B5EF4-FFF2-40B4-BE49-F238E27FC236}">
                <a16:creationId xmlns:a16="http://schemas.microsoft.com/office/drawing/2014/main" xmlns="" id="{3E0FD110-39FD-4C99-9827-D8326386D530}"/>
              </a:ext>
            </a:extLst>
          </p:cNvPr>
          <p:cNvSpPr txBox="1"/>
          <p:nvPr/>
        </p:nvSpPr>
        <p:spPr>
          <a:xfrm>
            <a:off x="4343400" y="1018311"/>
            <a:ext cx="817853" cy="646331"/>
          </a:xfrm>
          <a:prstGeom prst="rect">
            <a:avLst/>
          </a:prstGeom>
          <a:noFill/>
        </p:spPr>
        <p:txBody>
          <a:bodyPr wrap="none" rtlCol="0">
            <a:spAutoFit/>
          </a:bodyPr>
          <a:lstStyle/>
          <a:p>
            <a:r>
              <a:rPr lang="en-US" sz="3600" dirty="0"/>
              <a:t> </a:t>
            </a:r>
            <a:r>
              <a:rPr lang="en-US" sz="3600" dirty="0">
                <a:solidFill>
                  <a:srgbClr val="00B050"/>
                </a:solidFill>
              </a:rPr>
              <a:t>c</a:t>
            </a:r>
            <a:r>
              <a:rPr lang="en-US" sz="3600" dirty="0"/>
              <a:t> =</a:t>
            </a:r>
            <a:endParaRPr lang="en-IN" sz="3600" dirty="0"/>
          </a:p>
        </p:txBody>
      </p:sp>
      <p:cxnSp>
        <p:nvCxnSpPr>
          <p:cNvPr id="46" name="Straight Connector 45">
            <a:extLst>
              <a:ext uri="{FF2B5EF4-FFF2-40B4-BE49-F238E27FC236}">
                <a16:creationId xmlns:a16="http://schemas.microsoft.com/office/drawing/2014/main" xmlns="" id="{FEEA2724-3042-4D82-839B-B79F4EC06AEF}"/>
              </a:ext>
            </a:extLst>
          </p:cNvPr>
          <p:cNvCxnSpPr>
            <a:cxnSpLocks/>
          </p:cNvCxnSpPr>
          <p:nvPr/>
        </p:nvCxnSpPr>
        <p:spPr>
          <a:xfrm>
            <a:off x="1086733" y="5630385"/>
            <a:ext cx="0" cy="533400"/>
          </a:xfrm>
          <a:prstGeom prst="line">
            <a:avLst/>
          </a:prstGeom>
        </p:spPr>
        <p:style>
          <a:lnRef idx="3">
            <a:schemeClr val="accent5"/>
          </a:lnRef>
          <a:fillRef idx="0">
            <a:schemeClr val="accent5"/>
          </a:fillRef>
          <a:effectRef idx="2">
            <a:schemeClr val="accent5"/>
          </a:effectRef>
          <a:fontRef idx="minor">
            <a:schemeClr val="tx1"/>
          </a:fontRef>
        </p:style>
      </p:cxnSp>
      <p:cxnSp>
        <p:nvCxnSpPr>
          <p:cNvPr id="47" name="Straight Connector 46">
            <a:extLst>
              <a:ext uri="{FF2B5EF4-FFF2-40B4-BE49-F238E27FC236}">
                <a16:creationId xmlns:a16="http://schemas.microsoft.com/office/drawing/2014/main" xmlns="" id="{72B2AAED-5D3D-4AAB-9363-2C2060E8C8BE}"/>
              </a:ext>
            </a:extLst>
          </p:cNvPr>
          <p:cNvCxnSpPr>
            <a:cxnSpLocks/>
          </p:cNvCxnSpPr>
          <p:nvPr/>
        </p:nvCxnSpPr>
        <p:spPr>
          <a:xfrm>
            <a:off x="1086733" y="5619834"/>
            <a:ext cx="104335"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48" name="Straight Connector 47">
            <a:extLst>
              <a:ext uri="{FF2B5EF4-FFF2-40B4-BE49-F238E27FC236}">
                <a16:creationId xmlns:a16="http://schemas.microsoft.com/office/drawing/2014/main" xmlns="" id="{0B7ADAC7-A2C1-47F7-AD39-6873FA7B9CB7}"/>
              </a:ext>
            </a:extLst>
          </p:cNvPr>
          <p:cNvCxnSpPr>
            <a:cxnSpLocks/>
          </p:cNvCxnSpPr>
          <p:nvPr/>
        </p:nvCxnSpPr>
        <p:spPr>
          <a:xfrm>
            <a:off x="1078527" y="6152117"/>
            <a:ext cx="150641"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49" name="Straight Connector 48">
            <a:extLst>
              <a:ext uri="{FF2B5EF4-FFF2-40B4-BE49-F238E27FC236}">
                <a16:creationId xmlns:a16="http://schemas.microsoft.com/office/drawing/2014/main" xmlns="" id="{DB3BF877-0F7B-49FD-9711-D8D4C2BEBFFC}"/>
              </a:ext>
            </a:extLst>
          </p:cNvPr>
          <p:cNvCxnSpPr>
            <a:cxnSpLocks/>
          </p:cNvCxnSpPr>
          <p:nvPr/>
        </p:nvCxnSpPr>
        <p:spPr>
          <a:xfrm>
            <a:off x="3084404" y="5644196"/>
            <a:ext cx="0" cy="521732"/>
          </a:xfrm>
          <a:prstGeom prst="line">
            <a:avLst/>
          </a:prstGeom>
        </p:spPr>
        <p:style>
          <a:lnRef idx="2">
            <a:schemeClr val="accent5"/>
          </a:lnRef>
          <a:fillRef idx="0">
            <a:schemeClr val="accent5"/>
          </a:fillRef>
          <a:effectRef idx="1">
            <a:schemeClr val="accent5"/>
          </a:effectRef>
          <a:fontRef idx="minor">
            <a:schemeClr val="tx1"/>
          </a:fontRef>
        </p:style>
      </p:cxnSp>
      <p:cxnSp>
        <p:nvCxnSpPr>
          <p:cNvPr id="50" name="Straight Connector 49">
            <a:extLst>
              <a:ext uri="{FF2B5EF4-FFF2-40B4-BE49-F238E27FC236}">
                <a16:creationId xmlns:a16="http://schemas.microsoft.com/office/drawing/2014/main" xmlns="" id="{A127AD8C-CF0E-4262-A26B-4569290C1F65}"/>
              </a:ext>
            </a:extLst>
          </p:cNvPr>
          <p:cNvCxnSpPr>
            <a:cxnSpLocks/>
          </p:cNvCxnSpPr>
          <p:nvPr/>
        </p:nvCxnSpPr>
        <p:spPr>
          <a:xfrm flipH="1" flipV="1">
            <a:off x="3008204" y="6165928"/>
            <a:ext cx="76200" cy="11668"/>
          </a:xfrm>
          <a:prstGeom prst="line">
            <a:avLst/>
          </a:prstGeom>
        </p:spPr>
        <p:style>
          <a:lnRef idx="2">
            <a:schemeClr val="accent5"/>
          </a:lnRef>
          <a:fillRef idx="0">
            <a:schemeClr val="accent5"/>
          </a:fillRef>
          <a:effectRef idx="1">
            <a:schemeClr val="accent5"/>
          </a:effectRef>
          <a:fontRef idx="minor">
            <a:schemeClr val="tx1"/>
          </a:fontRef>
        </p:style>
      </p:cxnSp>
      <p:cxnSp>
        <p:nvCxnSpPr>
          <p:cNvPr id="51" name="Straight Connector 50">
            <a:extLst>
              <a:ext uri="{FF2B5EF4-FFF2-40B4-BE49-F238E27FC236}">
                <a16:creationId xmlns:a16="http://schemas.microsoft.com/office/drawing/2014/main" xmlns="" id="{36F07C7A-0BF2-4B0C-A2E6-EC24FB6547EA}"/>
              </a:ext>
            </a:extLst>
          </p:cNvPr>
          <p:cNvCxnSpPr/>
          <p:nvPr/>
        </p:nvCxnSpPr>
        <p:spPr>
          <a:xfrm flipH="1">
            <a:off x="3008204" y="5644196"/>
            <a:ext cx="76200" cy="0"/>
          </a:xfrm>
          <a:prstGeom prst="line">
            <a:avLst/>
          </a:prstGeom>
        </p:spPr>
        <p:style>
          <a:lnRef idx="2">
            <a:schemeClr val="accent5"/>
          </a:lnRef>
          <a:fillRef idx="0">
            <a:schemeClr val="accent5"/>
          </a:fillRef>
          <a:effectRef idx="1">
            <a:schemeClr val="accent5"/>
          </a:effectRef>
          <a:fontRef idx="minor">
            <a:schemeClr val="tx1"/>
          </a:fontRef>
        </p:style>
      </p:cxnSp>
      <p:sp>
        <p:nvSpPr>
          <p:cNvPr id="52" name="TextBox 51">
            <a:extLst>
              <a:ext uri="{FF2B5EF4-FFF2-40B4-BE49-F238E27FC236}">
                <a16:creationId xmlns:a16="http://schemas.microsoft.com/office/drawing/2014/main" xmlns="" id="{79E68ACB-68AF-45FB-818C-56B7C2D6B4BA}"/>
              </a:ext>
            </a:extLst>
          </p:cNvPr>
          <p:cNvSpPr txBox="1"/>
          <p:nvPr/>
        </p:nvSpPr>
        <p:spPr>
          <a:xfrm>
            <a:off x="1153847" y="5554185"/>
            <a:ext cx="1858201" cy="707886"/>
          </a:xfrm>
          <a:prstGeom prst="rect">
            <a:avLst/>
          </a:prstGeom>
          <a:noFill/>
        </p:spPr>
        <p:txBody>
          <a:bodyPr wrap="none" rtlCol="0">
            <a:spAutoFit/>
          </a:bodyPr>
          <a:lstStyle/>
          <a:p>
            <a:r>
              <a:rPr lang="en-US" sz="4000" dirty="0"/>
              <a:t> 0         0</a:t>
            </a:r>
          </a:p>
        </p:txBody>
      </p:sp>
      <p:sp>
        <p:nvSpPr>
          <p:cNvPr id="53" name="TextBox 52">
            <a:extLst>
              <a:ext uri="{FF2B5EF4-FFF2-40B4-BE49-F238E27FC236}">
                <a16:creationId xmlns:a16="http://schemas.microsoft.com/office/drawing/2014/main" xmlns="" id="{3DA2A923-80BC-4A16-B05E-86F6BE852176}"/>
              </a:ext>
            </a:extLst>
          </p:cNvPr>
          <p:cNvSpPr txBox="1"/>
          <p:nvPr/>
        </p:nvSpPr>
        <p:spPr>
          <a:xfrm>
            <a:off x="112604" y="5581896"/>
            <a:ext cx="875561" cy="646331"/>
          </a:xfrm>
          <a:prstGeom prst="rect">
            <a:avLst/>
          </a:prstGeom>
          <a:noFill/>
        </p:spPr>
        <p:txBody>
          <a:bodyPr wrap="none" rtlCol="0">
            <a:spAutoFit/>
          </a:bodyPr>
          <a:lstStyle/>
          <a:p>
            <a:r>
              <a:rPr lang="en-US" sz="3600" dirty="0"/>
              <a:t>b’ =</a:t>
            </a:r>
            <a:endParaRPr lang="en-IN" sz="3600" dirty="0"/>
          </a:p>
        </p:txBody>
      </p:sp>
      <p:cxnSp>
        <p:nvCxnSpPr>
          <p:cNvPr id="54" name="Straight Connector 53">
            <a:extLst>
              <a:ext uri="{FF2B5EF4-FFF2-40B4-BE49-F238E27FC236}">
                <a16:creationId xmlns:a16="http://schemas.microsoft.com/office/drawing/2014/main" xmlns="" id="{3943481F-AC75-4A6E-B4F1-1078CE5D53B0}"/>
              </a:ext>
            </a:extLst>
          </p:cNvPr>
          <p:cNvCxnSpPr>
            <a:cxnSpLocks/>
          </p:cNvCxnSpPr>
          <p:nvPr/>
        </p:nvCxnSpPr>
        <p:spPr>
          <a:xfrm>
            <a:off x="5951806" y="3316069"/>
            <a:ext cx="0" cy="533400"/>
          </a:xfrm>
          <a:prstGeom prst="line">
            <a:avLst/>
          </a:prstGeom>
        </p:spPr>
        <p:style>
          <a:lnRef idx="3">
            <a:schemeClr val="accent5"/>
          </a:lnRef>
          <a:fillRef idx="0">
            <a:schemeClr val="accent5"/>
          </a:fillRef>
          <a:effectRef idx="2">
            <a:schemeClr val="accent5"/>
          </a:effectRef>
          <a:fontRef idx="minor">
            <a:schemeClr val="tx1"/>
          </a:fontRef>
        </p:style>
      </p:cxnSp>
      <p:cxnSp>
        <p:nvCxnSpPr>
          <p:cNvPr id="55" name="Straight Connector 54">
            <a:extLst>
              <a:ext uri="{FF2B5EF4-FFF2-40B4-BE49-F238E27FC236}">
                <a16:creationId xmlns:a16="http://schemas.microsoft.com/office/drawing/2014/main" xmlns="" id="{816693DF-5532-4793-8313-BDF03C0EF404}"/>
              </a:ext>
            </a:extLst>
          </p:cNvPr>
          <p:cNvCxnSpPr>
            <a:cxnSpLocks/>
          </p:cNvCxnSpPr>
          <p:nvPr/>
        </p:nvCxnSpPr>
        <p:spPr>
          <a:xfrm>
            <a:off x="5951806" y="3305518"/>
            <a:ext cx="104335"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56" name="Straight Connector 55">
            <a:extLst>
              <a:ext uri="{FF2B5EF4-FFF2-40B4-BE49-F238E27FC236}">
                <a16:creationId xmlns:a16="http://schemas.microsoft.com/office/drawing/2014/main" xmlns="" id="{C412400E-481C-4C52-834A-09F4A89D0119}"/>
              </a:ext>
            </a:extLst>
          </p:cNvPr>
          <p:cNvCxnSpPr>
            <a:cxnSpLocks/>
          </p:cNvCxnSpPr>
          <p:nvPr/>
        </p:nvCxnSpPr>
        <p:spPr>
          <a:xfrm>
            <a:off x="5943600" y="3837801"/>
            <a:ext cx="150641"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57" name="Straight Connector 56">
            <a:extLst>
              <a:ext uri="{FF2B5EF4-FFF2-40B4-BE49-F238E27FC236}">
                <a16:creationId xmlns:a16="http://schemas.microsoft.com/office/drawing/2014/main" xmlns="" id="{EA5E41C8-76FB-4D1E-AC61-F5BD404E7AD5}"/>
              </a:ext>
            </a:extLst>
          </p:cNvPr>
          <p:cNvCxnSpPr>
            <a:cxnSpLocks/>
          </p:cNvCxnSpPr>
          <p:nvPr/>
        </p:nvCxnSpPr>
        <p:spPr>
          <a:xfrm>
            <a:off x="8839200" y="3329880"/>
            <a:ext cx="0" cy="521732"/>
          </a:xfrm>
          <a:prstGeom prst="line">
            <a:avLst/>
          </a:prstGeom>
        </p:spPr>
        <p:style>
          <a:lnRef idx="2">
            <a:schemeClr val="accent5"/>
          </a:lnRef>
          <a:fillRef idx="0">
            <a:schemeClr val="accent5"/>
          </a:fillRef>
          <a:effectRef idx="1">
            <a:schemeClr val="accent5"/>
          </a:effectRef>
          <a:fontRef idx="minor">
            <a:schemeClr val="tx1"/>
          </a:fontRef>
        </p:style>
      </p:cxnSp>
      <p:cxnSp>
        <p:nvCxnSpPr>
          <p:cNvPr id="58" name="Straight Connector 57">
            <a:extLst>
              <a:ext uri="{FF2B5EF4-FFF2-40B4-BE49-F238E27FC236}">
                <a16:creationId xmlns:a16="http://schemas.microsoft.com/office/drawing/2014/main" xmlns="" id="{95D25EF8-155B-4E21-AF4A-8399EB753EE6}"/>
              </a:ext>
            </a:extLst>
          </p:cNvPr>
          <p:cNvCxnSpPr>
            <a:cxnSpLocks/>
          </p:cNvCxnSpPr>
          <p:nvPr/>
        </p:nvCxnSpPr>
        <p:spPr>
          <a:xfrm flipH="1" flipV="1">
            <a:off x="8763000" y="3851612"/>
            <a:ext cx="76200" cy="11668"/>
          </a:xfrm>
          <a:prstGeom prst="line">
            <a:avLst/>
          </a:prstGeom>
        </p:spPr>
        <p:style>
          <a:lnRef idx="2">
            <a:schemeClr val="accent5"/>
          </a:lnRef>
          <a:fillRef idx="0">
            <a:schemeClr val="accent5"/>
          </a:fillRef>
          <a:effectRef idx="1">
            <a:schemeClr val="accent5"/>
          </a:effectRef>
          <a:fontRef idx="minor">
            <a:schemeClr val="tx1"/>
          </a:fontRef>
        </p:style>
      </p:cxnSp>
      <p:cxnSp>
        <p:nvCxnSpPr>
          <p:cNvPr id="59" name="Straight Connector 58">
            <a:extLst>
              <a:ext uri="{FF2B5EF4-FFF2-40B4-BE49-F238E27FC236}">
                <a16:creationId xmlns:a16="http://schemas.microsoft.com/office/drawing/2014/main" xmlns="" id="{A0C780D6-794B-4C0F-B8D3-FCD0F19D8FE5}"/>
              </a:ext>
            </a:extLst>
          </p:cNvPr>
          <p:cNvCxnSpPr/>
          <p:nvPr/>
        </p:nvCxnSpPr>
        <p:spPr>
          <a:xfrm flipH="1">
            <a:off x="8763000" y="3329880"/>
            <a:ext cx="76200" cy="0"/>
          </a:xfrm>
          <a:prstGeom prst="line">
            <a:avLst/>
          </a:prstGeom>
        </p:spPr>
        <p:style>
          <a:lnRef idx="2">
            <a:schemeClr val="accent5"/>
          </a:lnRef>
          <a:fillRef idx="0">
            <a:schemeClr val="accent5"/>
          </a:fillRef>
          <a:effectRef idx="1">
            <a:schemeClr val="accent5"/>
          </a:effectRef>
          <a:fontRef idx="minor">
            <a:schemeClr val="tx1"/>
          </a:fontRef>
        </p:style>
      </p:cxnSp>
      <p:sp>
        <p:nvSpPr>
          <p:cNvPr id="60" name="TextBox 59">
            <a:extLst>
              <a:ext uri="{FF2B5EF4-FFF2-40B4-BE49-F238E27FC236}">
                <a16:creationId xmlns:a16="http://schemas.microsoft.com/office/drawing/2014/main" xmlns="" id="{2F28627B-8B7C-44FC-870A-0345DB5474C3}"/>
              </a:ext>
            </a:extLst>
          </p:cNvPr>
          <p:cNvSpPr txBox="1"/>
          <p:nvPr/>
        </p:nvSpPr>
        <p:spPr>
          <a:xfrm>
            <a:off x="6018920" y="3239869"/>
            <a:ext cx="2779928" cy="707886"/>
          </a:xfrm>
          <a:prstGeom prst="rect">
            <a:avLst/>
          </a:prstGeom>
          <a:noFill/>
        </p:spPr>
        <p:txBody>
          <a:bodyPr wrap="none" rtlCol="0">
            <a:spAutoFit/>
          </a:bodyPr>
          <a:lstStyle/>
          <a:p>
            <a:r>
              <a:rPr lang="en-US" sz="4000" dirty="0"/>
              <a:t>1    9.3*10</a:t>
            </a:r>
            <a:r>
              <a:rPr lang="en-US" sz="4000" baseline="30000" dirty="0"/>
              <a:t>-14</a:t>
            </a:r>
          </a:p>
        </p:txBody>
      </p:sp>
      <p:sp>
        <p:nvSpPr>
          <p:cNvPr id="63" name="TextBox 62">
            <a:extLst>
              <a:ext uri="{FF2B5EF4-FFF2-40B4-BE49-F238E27FC236}">
                <a16:creationId xmlns:a16="http://schemas.microsoft.com/office/drawing/2014/main" xmlns="" id="{1134B81C-7F66-41B5-BDD3-17E1CC5AA349}"/>
              </a:ext>
            </a:extLst>
          </p:cNvPr>
          <p:cNvSpPr txBox="1"/>
          <p:nvPr/>
        </p:nvSpPr>
        <p:spPr>
          <a:xfrm>
            <a:off x="3411259" y="3239869"/>
            <a:ext cx="2602507" cy="646331"/>
          </a:xfrm>
          <a:prstGeom prst="rect">
            <a:avLst/>
          </a:prstGeom>
          <a:noFill/>
        </p:spPr>
        <p:txBody>
          <a:bodyPr wrap="none" rtlCol="0">
            <a:spAutoFit/>
          </a:bodyPr>
          <a:lstStyle/>
          <a:p>
            <a:r>
              <a:rPr lang="en-US" sz="3600" dirty="0">
                <a:solidFill>
                  <a:srgbClr val="0070C0"/>
                </a:solidFill>
              </a:rPr>
              <a:t> </a:t>
            </a:r>
            <a:r>
              <a:rPr lang="en-US" sz="3600" dirty="0" err="1">
                <a:solidFill>
                  <a:srgbClr val="0070C0"/>
                </a:solidFill>
              </a:rPr>
              <a:t>softmax</a:t>
            </a:r>
            <a:r>
              <a:rPr lang="en-US" sz="3600" dirty="0">
                <a:solidFill>
                  <a:srgbClr val="0070C0"/>
                </a:solidFill>
              </a:rPr>
              <a:t>(</a:t>
            </a:r>
            <a:r>
              <a:rPr lang="en-US" sz="3600" dirty="0">
                <a:solidFill>
                  <a:srgbClr val="00B050"/>
                </a:solidFill>
              </a:rPr>
              <a:t>c</a:t>
            </a:r>
            <a:r>
              <a:rPr lang="en-US" sz="3600" dirty="0">
                <a:solidFill>
                  <a:srgbClr val="0070C0"/>
                </a:solidFill>
              </a:rPr>
              <a:t>)</a:t>
            </a:r>
            <a:r>
              <a:rPr lang="en-US" sz="3600" dirty="0"/>
              <a:t> =</a:t>
            </a:r>
            <a:endParaRPr lang="en-IN" sz="3600" dirty="0"/>
          </a:p>
        </p:txBody>
      </p:sp>
      <p:cxnSp>
        <p:nvCxnSpPr>
          <p:cNvPr id="78" name="Straight Connector 77">
            <a:extLst>
              <a:ext uri="{FF2B5EF4-FFF2-40B4-BE49-F238E27FC236}">
                <a16:creationId xmlns:a16="http://schemas.microsoft.com/office/drawing/2014/main" xmlns="" id="{881D003C-9D55-4497-B64A-C0888E7B7DB8}"/>
              </a:ext>
            </a:extLst>
          </p:cNvPr>
          <p:cNvCxnSpPr>
            <a:cxnSpLocks/>
          </p:cNvCxnSpPr>
          <p:nvPr/>
        </p:nvCxnSpPr>
        <p:spPr>
          <a:xfrm>
            <a:off x="6325870" y="3947755"/>
            <a:ext cx="0" cy="533400"/>
          </a:xfrm>
          <a:prstGeom prst="line">
            <a:avLst/>
          </a:prstGeom>
        </p:spPr>
        <p:style>
          <a:lnRef idx="3">
            <a:schemeClr val="accent5"/>
          </a:lnRef>
          <a:fillRef idx="0">
            <a:schemeClr val="accent5"/>
          </a:fillRef>
          <a:effectRef idx="2">
            <a:schemeClr val="accent5"/>
          </a:effectRef>
          <a:fontRef idx="minor">
            <a:schemeClr val="tx1"/>
          </a:fontRef>
        </p:style>
      </p:cxnSp>
      <p:cxnSp>
        <p:nvCxnSpPr>
          <p:cNvPr id="79" name="Straight Connector 78">
            <a:extLst>
              <a:ext uri="{FF2B5EF4-FFF2-40B4-BE49-F238E27FC236}">
                <a16:creationId xmlns:a16="http://schemas.microsoft.com/office/drawing/2014/main" xmlns="" id="{D31EA6C6-FE5A-486B-81E7-2792B4253D04}"/>
              </a:ext>
            </a:extLst>
          </p:cNvPr>
          <p:cNvCxnSpPr>
            <a:cxnSpLocks/>
          </p:cNvCxnSpPr>
          <p:nvPr/>
        </p:nvCxnSpPr>
        <p:spPr>
          <a:xfrm>
            <a:off x="6325870" y="3937204"/>
            <a:ext cx="104335"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80" name="Straight Connector 79">
            <a:extLst>
              <a:ext uri="{FF2B5EF4-FFF2-40B4-BE49-F238E27FC236}">
                <a16:creationId xmlns:a16="http://schemas.microsoft.com/office/drawing/2014/main" xmlns="" id="{264D078F-C9FE-487A-94DA-B9D5B15132B7}"/>
              </a:ext>
            </a:extLst>
          </p:cNvPr>
          <p:cNvCxnSpPr>
            <a:cxnSpLocks/>
          </p:cNvCxnSpPr>
          <p:nvPr/>
        </p:nvCxnSpPr>
        <p:spPr>
          <a:xfrm>
            <a:off x="6317664" y="4459069"/>
            <a:ext cx="150641"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81" name="Straight Connector 80">
            <a:extLst>
              <a:ext uri="{FF2B5EF4-FFF2-40B4-BE49-F238E27FC236}">
                <a16:creationId xmlns:a16="http://schemas.microsoft.com/office/drawing/2014/main" xmlns="" id="{385FAEDD-44FD-4E62-8DB9-9E952A9B31CA}"/>
              </a:ext>
            </a:extLst>
          </p:cNvPr>
          <p:cNvCxnSpPr>
            <a:cxnSpLocks/>
          </p:cNvCxnSpPr>
          <p:nvPr/>
        </p:nvCxnSpPr>
        <p:spPr>
          <a:xfrm>
            <a:off x="7942541" y="3961566"/>
            <a:ext cx="0" cy="521732"/>
          </a:xfrm>
          <a:prstGeom prst="line">
            <a:avLst/>
          </a:prstGeom>
        </p:spPr>
        <p:style>
          <a:lnRef idx="2">
            <a:schemeClr val="accent5"/>
          </a:lnRef>
          <a:fillRef idx="0">
            <a:schemeClr val="accent5"/>
          </a:fillRef>
          <a:effectRef idx="1">
            <a:schemeClr val="accent5"/>
          </a:effectRef>
          <a:fontRef idx="minor">
            <a:schemeClr val="tx1"/>
          </a:fontRef>
        </p:style>
      </p:cxnSp>
      <p:cxnSp>
        <p:nvCxnSpPr>
          <p:cNvPr id="82" name="Straight Connector 81">
            <a:extLst>
              <a:ext uri="{FF2B5EF4-FFF2-40B4-BE49-F238E27FC236}">
                <a16:creationId xmlns:a16="http://schemas.microsoft.com/office/drawing/2014/main" xmlns="" id="{E8334990-0AEF-49DA-B032-C9201B305F48}"/>
              </a:ext>
            </a:extLst>
          </p:cNvPr>
          <p:cNvCxnSpPr>
            <a:cxnSpLocks/>
          </p:cNvCxnSpPr>
          <p:nvPr/>
        </p:nvCxnSpPr>
        <p:spPr>
          <a:xfrm flipH="1" flipV="1">
            <a:off x="7866341" y="4459069"/>
            <a:ext cx="76200" cy="11668"/>
          </a:xfrm>
          <a:prstGeom prst="line">
            <a:avLst/>
          </a:prstGeom>
        </p:spPr>
        <p:style>
          <a:lnRef idx="2">
            <a:schemeClr val="accent5"/>
          </a:lnRef>
          <a:fillRef idx="0">
            <a:schemeClr val="accent5"/>
          </a:fillRef>
          <a:effectRef idx="1">
            <a:schemeClr val="accent5"/>
          </a:effectRef>
          <a:fontRef idx="minor">
            <a:schemeClr val="tx1"/>
          </a:fontRef>
        </p:style>
      </p:cxnSp>
      <p:cxnSp>
        <p:nvCxnSpPr>
          <p:cNvPr id="83" name="Straight Connector 82">
            <a:extLst>
              <a:ext uri="{FF2B5EF4-FFF2-40B4-BE49-F238E27FC236}">
                <a16:creationId xmlns:a16="http://schemas.microsoft.com/office/drawing/2014/main" xmlns="" id="{D63F2BC9-2088-4FF8-8247-B85A4908C5FF}"/>
              </a:ext>
            </a:extLst>
          </p:cNvPr>
          <p:cNvCxnSpPr/>
          <p:nvPr/>
        </p:nvCxnSpPr>
        <p:spPr>
          <a:xfrm flipH="1">
            <a:off x="7866341" y="3961566"/>
            <a:ext cx="76200" cy="0"/>
          </a:xfrm>
          <a:prstGeom prst="line">
            <a:avLst/>
          </a:prstGeom>
        </p:spPr>
        <p:style>
          <a:lnRef idx="2">
            <a:schemeClr val="accent5"/>
          </a:lnRef>
          <a:fillRef idx="0">
            <a:schemeClr val="accent5"/>
          </a:fillRef>
          <a:effectRef idx="1">
            <a:schemeClr val="accent5"/>
          </a:effectRef>
          <a:fontRef idx="minor">
            <a:schemeClr val="tx1"/>
          </a:fontRef>
        </p:style>
      </p:cxnSp>
      <p:sp>
        <p:nvSpPr>
          <p:cNvPr id="84" name="TextBox 83">
            <a:extLst>
              <a:ext uri="{FF2B5EF4-FFF2-40B4-BE49-F238E27FC236}">
                <a16:creationId xmlns:a16="http://schemas.microsoft.com/office/drawing/2014/main" xmlns="" id="{D99F245B-23ED-4BC4-A4C3-1C6ADE92415A}"/>
              </a:ext>
            </a:extLst>
          </p:cNvPr>
          <p:cNvSpPr txBox="1"/>
          <p:nvPr/>
        </p:nvSpPr>
        <p:spPr>
          <a:xfrm>
            <a:off x="6392984" y="3871555"/>
            <a:ext cx="1396536" cy="707886"/>
          </a:xfrm>
          <a:prstGeom prst="rect">
            <a:avLst/>
          </a:prstGeom>
          <a:noFill/>
        </p:spPr>
        <p:txBody>
          <a:bodyPr wrap="none" rtlCol="0">
            <a:spAutoFit/>
          </a:bodyPr>
          <a:lstStyle/>
          <a:p>
            <a:r>
              <a:rPr lang="en-US" sz="4000" dirty="0"/>
              <a:t>1      0</a:t>
            </a:r>
          </a:p>
        </p:txBody>
      </p:sp>
      <p:sp>
        <p:nvSpPr>
          <p:cNvPr id="85" name="TextBox 84">
            <a:extLst>
              <a:ext uri="{FF2B5EF4-FFF2-40B4-BE49-F238E27FC236}">
                <a16:creationId xmlns:a16="http://schemas.microsoft.com/office/drawing/2014/main" xmlns="" id="{AD44D816-4440-47C7-B640-676F69BF9051}"/>
              </a:ext>
            </a:extLst>
          </p:cNvPr>
          <p:cNvSpPr txBox="1"/>
          <p:nvPr/>
        </p:nvSpPr>
        <p:spPr>
          <a:xfrm>
            <a:off x="3429000" y="3871555"/>
            <a:ext cx="2831737" cy="646331"/>
          </a:xfrm>
          <a:prstGeom prst="rect">
            <a:avLst/>
          </a:prstGeom>
          <a:noFill/>
        </p:spPr>
        <p:txBody>
          <a:bodyPr wrap="none" rtlCol="0">
            <a:spAutoFit/>
          </a:bodyPr>
          <a:lstStyle/>
          <a:p>
            <a:r>
              <a:rPr lang="en-US" sz="3600" dirty="0">
                <a:solidFill>
                  <a:srgbClr val="0070C0"/>
                </a:solidFill>
              </a:rPr>
              <a:t> </a:t>
            </a:r>
            <a:r>
              <a:rPr lang="en-US" sz="3600" dirty="0" err="1">
                <a:solidFill>
                  <a:srgbClr val="0070C0"/>
                </a:solidFill>
              </a:rPr>
              <a:t>softmax</a:t>
            </a:r>
            <a:r>
              <a:rPr lang="en-US" sz="3600" dirty="0">
                <a:solidFill>
                  <a:srgbClr val="0070C0"/>
                </a:solidFill>
              </a:rPr>
              <a:t>(</a:t>
            </a:r>
            <a:r>
              <a:rPr lang="en-US" sz="3600" dirty="0">
                <a:solidFill>
                  <a:srgbClr val="00B050"/>
                </a:solidFill>
              </a:rPr>
              <a:t>c</a:t>
            </a:r>
            <a:r>
              <a:rPr lang="en-US" sz="3600" dirty="0">
                <a:solidFill>
                  <a:srgbClr val="0070C0"/>
                </a:solidFill>
              </a:rPr>
              <a:t>)</a:t>
            </a:r>
            <a:r>
              <a:rPr lang="en-US" sz="3600" dirty="0"/>
              <a:t> ~=</a:t>
            </a:r>
            <a:endParaRPr lang="en-IN" sz="3600" dirty="0"/>
          </a:p>
        </p:txBody>
      </p:sp>
      <p:cxnSp>
        <p:nvCxnSpPr>
          <p:cNvPr id="86" name="Straight Connector 85">
            <a:extLst>
              <a:ext uri="{FF2B5EF4-FFF2-40B4-BE49-F238E27FC236}">
                <a16:creationId xmlns:a16="http://schemas.microsoft.com/office/drawing/2014/main" xmlns="" id="{ADCE40E2-C427-4424-A34D-6818EA505FB7}"/>
              </a:ext>
            </a:extLst>
          </p:cNvPr>
          <p:cNvCxnSpPr>
            <a:cxnSpLocks/>
          </p:cNvCxnSpPr>
          <p:nvPr/>
        </p:nvCxnSpPr>
        <p:spPr>
          <a:xfrm>
            <a:off x="7070129" y="4582499"/>
            <a:ext cx="0" cy="533400"/>
          </a:xfrm>
          <a:prstGeom prst="line">
            <a:avLst/>
          </a:prstGeom>
        </p:spPr>
        <p:style>
          <a:lnRef idx="3">
            <a:schemeClr val="accent5"/>
          </a:lnRef>
          <a:fillRef idx="0">
            <a:schemeClr val="accent5"/>
          </a:fillRef>
          <a:effectRef idx="2">
            <a:schemeClr val="accent5"/>
          </a:effectRef>
          <a:fontRef idx="minor">
            <a:schemeClr val="tx1"/>
          </a:fontRef>
        </p:style>
      </p:cxnSp>
      <p:cxnSp>
        <p:nvCxnSpPr>
          <p:cNvPr id="87" name="Straight Connector 86">
            <a:extLst>
              <a:ext uri="{FF2B5EF4-FFF2-40B4-BE49-F238E27FC236}">
                <a16:creationId xmlns:a16="http://schemas.microsoft.com/office/drawing/2014/main" xmlns="" id="{97A4D07F-6278-4612-BCDA-09219D2BA071}"/>
              </a:ext>
            </a:extLst>
          </p:cNvPr>
          <p:cNvCxnSpPr>
            <a:cxnSpLocks/>
          </p:cNvCxnSpPr>
          <p:nvPr/>
        </p:nvCxnSpPr>
        <p:spPr>
          <a:xfrm>
            <a:off x="7070129" y="4571948"/>
            <a:ext cx="104335"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88" name="Straight Connector 87">
            <a:extLst>
              <a:ext uri="{FF2B5EF4-FFF2-40B4-BE49-F238E27FC236}">
                <a16:creationId xmlns:a16="http://schemas.microsoft.com/office/drawing/2014/main" xmlns="" id="{B59ACC1B-3D92-4464-A267-E4E593006D2B}"/>
              </a:ext>
            </a:extLst>
          </p:cNvPr>
          <p:cNvCxnSpPr>
            <a:cxnSpLocks/>
          </p:cNvCxnSpPr>
          <p:nvPr/>
        </p:nvCxnSpPr>
        <p:spPr>
          <a:xfrm>
            <a:off x="7063682" y="5149678"/>
            <a:ext cx="150641"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89" name="Straight Connector 88">
            <a:extLst>
              <a:ext uri="{FF2B5EF4-FFF2-40B4-BE49-F238E27FC236}">
                <a16:creationId xmlns:a16="http://schemas.microsoft.com/office/drawing/2014/main" xmlns="" id="{7611D020-B2EE-40BD-A865-09DADAE51148}"/>
              </a:ext>
            </a:extLst>
          </p:cNvPr>
          <p:cNvCxnSpPr>
            <a:cxnSpLocks/>
          </p:cNvCxnSpPr>
          <p:nvPr/>
        </p:nvCxnSpPr>
        <p:spPr>
          <a:xfrm>
            <a:off x="8686800" y="4596310"/>
            <a:ext cx="0" cy="521732"/>
          </a:xfrm>
          <a:prstGeom prst="line">
            <a:avLst/>
          </a:prstGeom>
        </p:spPr>
        <p:style>
          <a:lnRef idx="2">
            <a:schemeClr val="accent5"/>
          </a:lnRef>
          <a:fillRef idx="0">
            <a:schemeClr val="accent5"/>
          </a:fillRef>
          <a:effectRef idx="1">
            <a:schemeClr val="accent5"/>
          </a:effectRef>
          <a:fontRef idx="minor">
            <a:schemeClr val="tx1"/>
          </a:fontRef>
        </p:style>
      </p:cxnSp>
      <p:cxnSp>
        <p:nvCxnSpPr>
          <p:cNvPr id="90" name="Straight Connector 89">
            <a:extLst>
              <a:ext uri="{FF2B5EF4-FFF2-40B4-BE49-F238E27FC236}">
                <a16:creationId xmlns:a16="http://schemas.microsoft.com/office/drawing/2014/main" xmlns="" id="{3B76AD13-0DC1-4A80-BD3C-B73A2312B590}"/>
              </a:ext>
            </a:extLst>
          </p:cNvPr>
          <p:cNvCxnSpPr>
            <a:cxnSpLocks/>
          </p:cNvCxnSpPr>
          <p:nvPr/>
        </p:nvCxnSpPr>
        <p:spPr>
          <a:xfrm flipH="1" flipV="1">
            <a:off x="8610600" y="5144869"/>
            <a:ext cx="76200" cy="11668"/>
          </a:xfrm>
          <a:prstGeom prst="line">
            <a:avLst/>
          </a:prstGeom>
        </p:spPr>
        <p:style>
          <a:lnRef idx="2">
            <a:schemeClr val="accent5"/>
          </a:lnRef>
          <a:fillRef idx="0">
            <a:schemeClr val="accent5"/>
          </a:fillRef>
          <a:effectRef idx="1">
            <a:schemeClr val="accent5"/>
          </a:effectRef>
          <a:fontRef idx="minor">
            <a:schemeClr val="tx1"/>
          </a:fontRef>
        </p:style>
      </p:cxnSp>
      <p:cxnSp>
        <p:nvCxnSpPr>
          <p:cNvPr id="91" name="Straight Connector 90">
            <a:extLst>
              <a:ext uri="{FF2B5EF4-FFF2-40B4-BE49-F238E27FC236}">
                <a16:creationId xmlns:a16="http://schemas.microsoft.com/office/drawing/2014/main" xmlns="" id="{5B88313E-5F54-4CE5-AF8C-33B383E9E172}"/>
              </a:ext>
            </a:extLst>
          </p:cNvPr>
          <p:cNvCxnSpPr/>
          <p:nvPr/>
        </p:nvCxnSpPr>
        <p:spPr>
          <a:xfrm flipH="1">
            <a:off x="8610600" y="4596310"/>
            <a:ext cx="76200" cy="0"/>
          </a:xfrm>
          <a:prstGeom prst="line">
            <a:avLst/>
          </a:prstGeom>
        </p:spPr>
        <p:style>
          <a:lnRef idx="2">
            <a:schemeClr val="accent5"/>
          </a:lnRef>
          <a:fillRef idx="0">
            <a:schemeClr val="accent5"/>
          </a:fillRef>
          <a:effectRef idx="1">
            <a:schemeClr val="accent5"/>
          </a:effectRef>
          <a:fontRef idx="minor">
            <a:schemeClr val="tx1"/>
          </a:fontRef>
        </p:style>
      </p:cxnSp>
      <p:sp>
        <p:nvSpPr>
          <p:cNvPr id="92" name="TextBox 91">
            <a:extLst>
              <a:ext uri="{FF2B5EF4-FFF2-40B4-BE49-F238E27FC236}">
                <a16:creationId xmlns:a16="http://schemas.microsoft.com/office/drawing/2014/main" xmlns="" id="{A084EE64-A5B6-446C-AC66-B7CE4929B43C}"/>
              </a:ext>
            </a:extLst>
          </p:cNvPr>
          <p:cNvSpPr txBox="1"/>
          <p:nvPr/>
        </p:nvSpPr>
        <p:spPr>
          <a:xfrm>
            <a:off x="7104316" y="4517748"/>
            <a:ext cx="1582484" cy="707886"/>
          </a:xfrm>
          <a:prstGeom prst="rect">
            <a:avLst/>
          </a:prstGeom>
          <a:noFill/>
        </p:spPr>
        <p:txBody>
          <a:bodyPr wrap="none" rtlCol="0">
            <a:spAutoFit/>
          </a:bodyPr>
          <a:lstStyle/>
          <a:p>
            <a:r>
              <a:rPr lang="en-US" sz="4000" dirty="0"/>
              <a:t>0    -30</a:t>
            </a:r>
          </a:p>
        </p:txBody>
      </p:sp>
      <p:sp>
        <p:nvSpPr>
          <p:cNvPr id="93" name="TextBox 92">
            <a:extLst>
              <a:ext uri="{FF2B5EF4-FFF2-40B4-BE49-F238E27FC236}">
                <a16:creationId xmlns:a16="http://schemas.microsoft.com/office/drawing/2014/main" xmlns="" id="{13AE5D0A-CA77-45A1-ACED-550A7ACE0727}"/>
              </a:ext>
            </a:extLst>
          </p:cNvPr>
          <p:cNvSpPr txBox="1"/>
          <p:nvPr/>
        </p:nvSpPr>
        <p:spPr>
          <a:xfrm>
            <a:off x="3429000" y="4505885"/>
            <a:ext cx="3678123" cy="646331"/>
          </a:xfrm>
          <a:prstGeom prst="rect">
            <a:avLst/>
          </a:prstGeom>
          <a:noFill/>
        </p:spPr>
        <p:txBody>
          <a:bodyPr wrap="none" rtlCol="0">
            <a:spAutoFit/>
          </a:bodyPr>
          <a:lstStyle/>
          <a:p>
            <a:r>
              <a:rPr lang="en-US" sz="3600" dirty="0">
                <a:solidFill>
                  <a:srgbClr val="0070C0"/>
                </a:solidFill>
              </a:rPr>
              <a:t> log(</a:t>
            </a:r>
            <a:r>
              <a:rPr lang="en-US" sz="3600" dirty="0" err="1">
                <a:solidFill>
                  <a:srgbClr val="0070C0"/>
                </a:solidFill>
              </a:rPr>
              <a:t>softmax</a:t>
            </a:r>
            <a:r>
              <a:rPr lang="en-US" sz="3600" dirty="0">
                <a:solidFill>
                  <a:srgbClr val="0070C0"/>
                </a:solidFill>
              </a:rPr>
              <a:t>(</a:t>
            </a:r>
            <a:r>
              <a:rPr lang="en-US" sz="3600" dirty="0">
                <a:solidFill>
                  <a:srgbClr val="00B050"/>
                </a:solidFill>
              </a:rPr>
              <a:t>c</a:t>
            </a:r>
            <a:r>
              <a:rPr lang="en-US" sz="3600" dirty="0">
                <a:solidFill>
                  <a:srgbClr val="0070C0"/>
                </a:solidFill>
              </a:rPr>
              <a:t>))</a:t>
            </a:r>
            <a:r>
              <a:rPr lang="en-US" sz="3600" dirty="0"/>
              <a:t> ~=</a:t>
            </a:r>
            <a:endParaRPr lang="en-IN" sz="3600" dirty="0"/>
          </a:p>
        </p:txBody>
      </p:sp>
      <p:sp>
        <p:nvSpPr>
          <p:cNvPr id="94" name="TextBox 93">
            <a:extLst>
              <a:ext uri="{FF2B5EF4-FFF2-40B4-BE49-F238E27FC236}">
                <a16:creationId xmlns:a16="http://schemas.microsoft.com/office/drawing/2014/main" xmlns="" id="{829E491D-FBFA-45C4-BA7E-151CD4A6D817}"/>
              </a:ext>
            </a:extLst>
          </p:cNvPr>
          <p:cNvSpPr txBox="1"/>
          <p:nvPr/>
        </p:nvSpPr>
        <p:spPr>
          <a:xfrm>
            <a:off x="3276600" y="5221069"/>
            <a:ext cx="3923382" cy="646331"/>
          </a:xfrm>
          <a:prstGeom prst="rect">
            <a:avLst/>
          </a:prstGeom>
          <a:noFill/>
        </p:spPr>
        <p:txBody>
          <a:bodyPr wrap="none" rtlCol="0">
            <a:spAutoFit/>
          </a:bodyPr>
          <a:lstStyle/>
          <a:p>
            <a:r>
              <a:rPr lang="en-US" sz="3600" dirty="0">
                <a:solidFill>
                  <a:srgbClr val="0070C0"/>
                </a:solidFill>
              </a:rPr>
              <a:t> -log(</a:t>
            </a:r>
            <a:r>
              <a:rPr lang="en-US" sz="3600" dirty="0" err="1">
                <a:solidFill>
                  <a:srgbClr val="0070C0"/>
                </a:solidFill>
              </a:rPr>
              <a:t>softmax</a:t>
            </a:r>
            <a:r>
              <a:rPr lang="en-US" sz="3600" dirty="0">
                <a:solidFill>
                  <a:srgbClr val="0070C0"/>
                </a:solidFill>
              </a:rPr>
              <a:t>(</a:t>
            </a:r>
            <a:r>
              <a:rPr lang="en-US" sz="3600" dirty="0">
                <a:solidFill>
                  <a:srgbClr val="00B050"/>
                </a:solidFill>
              </a:rPr>
              <a:t>c</a:t>
            </a:r>
            <a:r>
              <a:rPr lang="en-US" sz="3600" dirty="0">
                <a:solidFill>
                  <a:srgbClr val="0070C0"/>
                </a:solidFill>
              </a:rPr>
              <a:t>))</a:t>
            </a:r>
            <a:r>
              <a:rPr lang="en-US" sz="3600" dirty="0"/>
              <a:t> ~=</a:t>
            </a:r>
            <a:endParaRPr lang="en-IN" sz="3600" dirty="0"/>
          </a:p>
        </p:txBody>
      </p:sp>
      <p:cxnSp>
        <p:nvCxnSpPr>
          <p:cNvPr id="96" name="Straight Connector 95">
            <a:extLst>
              <a:ext uri="{FF2B5EF4-FFF2-40B4-BE49-F238E27FC236}">
                <a16:creationId xmlns:a16="http://schemas.microsoft.com/office/drawing/2014/main" xmlns="" id="{AB2C5F45-0181-4ABB-9602-BAF49C5408E6}"/>
              </a:ext>
            </a:extLst>
          </p:cNvPr>
          <p:cNvCxnSpPr>
            <a:cxnSpLocks/>
          </p:cNvCxnSpPr>
          <p:nvPr/>
        </p:nvCxnSpPr>
        <p:spPr>
          <a:xfrm>
            <a:off x="7222529" y="5278850"/>
            <a:ext cx="0" cy="533400"/>
          </a:xfrm>
          <a:prstGeom prst="line">
            <a:avLst/>
          </a:prstGeom>
        </p:spPr>
        <p:style>
          <a:lnRef idx="3">
            <a:schemeClr val="accent5"/>
          </a:lnRef>
          <a:fillRef idx="0">
            <a:schemeClr val="accent5"/>
          </a:fillRef>
          <a:effectRef idx="2">
            <a:schemeClr val="accent5"/>
          </a:effectRef>
          <a:fontRef idx="minor">
            <a:schemeClr val="tx1"/>
          </a:fontRef>
        </p:style>
      </p:cxnSp>
      <p:cxnSp>
        <p:nvCxnSpPr>
          <p:cNvPr id="97" name="Straight Connector 96">
            <a:extLst>
              <a:ext uri="{FF2B5EF4-FFF2-40B4-BE49-F238E27FC236}">
                <a16:creationId xmlns:a16="http://schemas.microsoft.com/office/drawing/2014/main" xmlns="" id="{D0673F20-3847-4F5F-86B7-46637032C915}"/>
              </a:ext>
            </a:extLst>
          </p:cNvPr>
          <p:cNvCxnSpPr>
            <a:cxnSpLocks/>
          </p:cNvCxnSpPr>
          <p:nvPr/>
        </p:nvCxnSpPr>
        <p:spPr>
          <a:xfrm>
            <a:off x="7222529" y="5268299"/>
            <a:ext cx="104335"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98" name="Straight Connector 97">
            <a:extLst>
              <a:ext uri="{FF2B5EF4-FFF2-40B4-BE49-F238E27FC236}">
                <a16:creationId xmlns:a16="http://schemas.microsoft.com/office/drawing/2014/main" xmlns="" id="{7F0A949F-D374-47C2-A0E0-3898AAD54313}"/>
              </a:ext>
            </a:extLst>
          </p:cNvPr>
          <p:cNvCxnSpPr>
            <a:cxnSpLocks/>
          </p:cNvCxnSpPr>
          <p:nvPr/>
        </p:nvCxnSpPr>
        <p:spPr>
          <a:xfrm>
            <a:off x="7214323" y="5800582"/>
            <a:ext cx="150641"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99" name="Straight Connector 98">
            <a:extLst>
              <a:ext uri="{FF2B5EF4-FFF2-40B4-BE49-F238E27FC236}">
                <a16:creationId xmlns:a16="http://schemas.microsoft.com/office/drawing/2014/main" xmlns="" id="{12FA8F99-ED00-4CE7-8812-2DE06080ED52}"/>
              </a:ext>
            </a:extLst>
          </p:cNvPr>
          <p:cNvCxnSpPr>
            <a:cxnSpLocks/>
          </p:cNvCxnSpPr>
          <p:nvPr/>
        </p:nvCxnSpPr>
        <p:spPr>
          <a:xfrm>
            <a:off x="8839200" y="5292661"/>
            <a:ext cx="0" cy="521732"/>
          </a:xfrm>
          <a:prstGeom prst="line">
            <a:avLst/>
          </a:prstGeom>
        </p:spPr>
        <p:style>
          <a:lnRef idx="2">
            <a:schemeClr val="accent5"/>
          </a:lnRef>
          <a:fillRef idx="0">
            <a:schemeClr val="accent5"/>
          </a:fillRef>
          <a:effectRef idx="1">
            <a:schemeClr val="accent5"/>
          </a:effectRef>
          <a:fontRef idx="minor">
            <a:schemeClr val="tx1"/>
          </a:fontRef>
        </p:style>
      </p:cxnSp>
      <p:cxnSp>
        <p:nvCxnSpPr>
          <p:cNvPr id="100" name="Straight Connector 99">
            <a:extLst>
              <a:ext uri="{FF2B5EF4-FFF2-40B4-BE49-F238E27FC236}">
                <a16:creationId xmlns:a16="http://schemas.microsoft.com/office/drawing/2014/main" xmlns="" id="{4FE9F0BF-8528-40BD-A5FB-19E9EF5D1884}"/>
              </a:ext>
            </a:extLst>
          </p:cNvPr>
          <p:cNvCxnSpPr>
            <a:cxnSpLocks/>
          </p:cNvCxnSpPr>
          <p:nvPr/>
        </p:nvCxnSpPr>
        <p:spPr>
          <a:xfrm flipH="1" flipV="1">
            <a:off x="8763000" y="5814393"/>
            <a:ext cx="76200" cy="11668"/>
          </a:xfrm>
          <a:prstGeom prst="line">
            <a:avLst/>
          </a:prstGeom>
        </p:spPr>
        <p:style>
          <a:lnRef idx="2">
            <a:schemeClr val="accent5"/>
          </a:lnRef>
          <a:fillRef idx="0">
            <a:schemeClr val="accent5"/>
          </a:fillRef>
          <a:effectRef idx="1">
            <a:schemeClr val="accent5"/>
          </a:effectRef>
          <a:fontRef idx="minor">
            <a:schemeClr val="tx1"/>
          </a:fontRef>
        </p:style>
      </p:cxnSp>
      <p:cxnSp>
        <p:nvCxnSpPr>
          <p:cNvPr id="101" name="Straight Connector 100">
            <a:extLst>
              <a:ext uri="{FF2B5EF4-FFF2-40B4-BE49-F238E27FC236}">
                <a16:creationId xmlns:a16="http://schemas.microsoft.com/office/drawing/2014/main" xmlns="" id="{D5BF9059-3F98-4860-875B-D39D687DCF0E}"/>
              </a:ext>
            </a:extLst>
          </p:cNvPr>
          <p:cNvCxnSpPr/>
          <p:nvPr/>
        </p:nvCxnSpPr>
        <p:spPr>
          <a:xfrm flipH="1">
            <a:off x="8763000" y="5292661"/>
            <a:ext cx="76200" cy="0"/>
          </a:xfrm>
          <a:prstGeom prst="line">
            <a:avLst/>
          </a:prstGeom>
        </p:spPr>
        <p:style>
          <a:lnRef idx="2">
            <a:schemeClr val="accent5"/>
          </a:lnRef>
          <a:fillRef idx="0">
            <a:schemeClr val="accent5"/>
          </a:fillRef>
          <a:effectRef idx="1">
            <a:schemeClr val="accent5"/>
          </a:effectRef>
          <a:fontRef idx="minor">
            <a:schemeClr val="tx1"/>
          </a:fontRef>
        </p:style>
      </p:cxnSp>
      <p:sp>
        <p:nvSpPr>
          <p:cNvPr id="102" name="TextBox 101">
            <a:extLst>
              <a:ext uri="{FF2B5EF4-FFF2-40B4-BE49-F238E27FC236}">
                <a16:creationId xmlns:a16="http://schemas.microsoft.com/office/drawing/2014/main" xmlns="" id="{B4FCEE00-B437-47B6-8BA8-14B57EEBDE0C}"/>
              </a:ext>
            </a:extLst>
          </p:cNvPr>
          <p:cNvSpPr txBox="1"/>
          <p:nvPr/>
        </p:nvSpPr>
        <p:spPr>
          <a:xfrm>
            <a:off x="7289781" y="5198983"/>
            <a:ext cx="1540806" cy="707886"/>
          </a:xfrm>
          <a:prstGeom prst="rect">
            <a:avLst/>
          </a:prstGeom>
          <a:noFill/>
        </p:spPr>
        <p:txBody>
          <a:bodyPr wrap="none" rtlCol="0">
            <a:spAutoFit/>
          </a:bodyPr>
          <a:lstStyle/>
          <a:p>
            <a:r>
              <a:rPr lang="en-US" sz="4000" dirty="0"/>
              <a:t>0     30</a:t>
            </a:r>
          </a:p>
        </p:txBody>
      </p:sp>
      <p:cxnSp>
        <p:nvCxnSpPr>
          <p:cNvPr id="7" name="Straight Arrow Connector 6">
            <a:extLst>
              <a:ext uri="{FF2B5EF4-FFF2-40B4-BE49-F238E27FC236}">
                <a16:creationId xmlns:a16="http://schemas.microsoft.com/office/drawing/2014/main" xmlns="" id="{2C5A5DE8-4B4D-408E-90A4-A15093FC058D}"/>
              </a:ext>
            </a:extLst>
          </p:cNvPr>
          <p:cNvCxnSpPr/>
          <p:nvPr/>
        </p:nvCxnSpPr>
        <p:spPr>
          <a:xfrm flipV="1">
            <a:off x="6934200" y="5668355"/>
            <a:ext cx="1250151" cy="427645"/>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sp>
        <p:nvSpPr>
          <p:cNvPr id="8" name="TextBox 7">
            <a:extLst>
              <a:ext uri="{FF2B5EF4-FFF2-40B4-BE49-F238E27FC236}">
                <a16:creationId xmlns:a16="http://schemas.microsoft.com/office/drawing/2014/main" xmlns="" id="{84F5C82D-AE9C-48CC-A093-4E9DB001A8CC}"/>
              </a:ext>
            </a:extLst>
          </p:cNvPr>
          <p:cNvSpPr txBox="1"/>
          <p:nvPr/>
        </p:nvSpPr>
        <p:spPr>
          <a:xfrm>
            <a:off x="3697938" y="6006762"/>
            <a:ext cx="4942700" cy="461665"/>
          </a:xfrm>
          <a:prstGeom prst="rect">
            <a:avLst/>
          </a:prstGeom>
          <a:noFill/>
        </p:spPr>
        <p:txBody>
          <a:bodyPr wrap="none" rtlCol="0">
            <a:spAutoFit/>
          </a:bodyPr>
          <a:lstStyle/>
          <a:p>
            <a:r>
              <a:rPr lang="en-US" sz="2400" b="1" dirty="0"/>
              <a:t>30 is the loss, since the right class is 1</a:t>
            </a:r>
            <a:endParaRPr lang="en-IN" sz="2400" b="1" dirty="0"/>
          </a:p>
        </p:txBody>
      </p:sp>
    </p:spTree>
    <p:extLst>
      <p:ext uri="{BB962C8B-B14F-4D97-AF65-F5344CB8AC3E}">
        <p14:creationId xmlns:p14="http://schemas.microsoft.com/office/powerpoint/2010/main" xmlns="" val="658593992"/>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Oval 61"/>
          <p:cNvSpPr/>
          <p:nvPr/>
        </p:nvSpPr>
        <p:spPr>
          <a:xfrm>
            <a:off x="1496290" y="2879558"/>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61" name="Oval 60"/>
          <p:cNvSpPr/>
          <p:nvPr/>
        </p:nvSpPr>
        <p:spPr>
          <a:xfrm>
            <a:off x="353290" y="2858778"/>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3412946" y="1219200"/>
            <a:ext cx="5686558" cy="5410200"/>
          </a:xfrm>
        </p:spPr>
        <p:txBody>
          <a:bodyPr>
            <a:normAutofit/>
          </a:bodyPr>
          <a:lstStyle/>
          <a:p>
            <a:pPr>
              <a:buNone/>
            </a:pPr>
            <a:r>
              <a:rPr lang="en-US" b="1" dirty="0"/>
              <a:t>The forward pass is completed.</a:t>
            </a:r>
          </a:p>
          <a:p>
            <a:pPr>
              <a:buNone/>
            </a:pPr>
            <a:endParaRPr lang="en-US" b="1" dirty="0"/>
          </a:p>
          <a:p>
            <a:pPr>
              <a:buNone/>
            </a:pPr>
            <a:r>
              <a:rPr lang="en-US" b="1" dirty="0"/>
              <a:t>We have loss = 30</a:t>
            </a:r>
          </a:p>
          <a:p>
            <a:pPr>
              <a:buNone/>
            </a:pPr>
            <a:endParaRPr lang="en-US" b="1" dirty="0"/>
          </a:p>
          <a:p>
            <a:pPr>
              <a:buNone/>
            </a:pPr>
            <a:r>
              <a:rPr lang="en-US" b="1" dirty="0"/>
              <a:t>Now to compute d(loss)/d(W’)</a:t>
            </a:r>
          </a:p>
          <a:p>
            <a:pPr>
              <a:buNone/>
            </a:pPr>
            <a:endParaRPr lang="en-US" b="1" dirty="0"/>
          </a:p>
          <a:p>
            <a:pPr>
              <a:buNone/>
            </a:pPr>
            <a:r>
              <a:rPr lang="en-US" b="1" dirty="0"/>
              <a:t>and d(loss)/d(b’).</a:t>
            </a:r>
          </a:p>
          <a:p>
            <a:pPr>
              <a:buNone/>
            </a:pPr>
            <a:endParaRPr lang="en-US" b="1" dirty="0"/>
          </a:p>
          <a:p>
            <a:pPr>
              <a:buNone/>
            </a:pPr>
            <a:r>
              <a:rPr lang="en-US" b="1" dirty="0"/>
              <a:t>This is the backward pass.</a:t>
            </a:r>
          </a:p>
          <a:p>
            <a:pPr>
              <a:buNone/>
            </a:pPr>
            <a:endParaRPr lang="en-US" b="1" dirty="0"/>
          </a:p>
        </p:txBody>
      </p:sp>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fontScale="92500"/>
          </a:bodyPr>
          <a:lstStyle/>
          <a:p>
            <a:pPr algn="ctr">
              <a:spcBef>
                <a:spcPct val="0"/>
              </a:spcBef>
              <a:defRPr/>
            </a:pPr>
            <a:r>
              <a:rPr lang="en-US" sz="4400" dirty="0">
                <a:solidFill>
                  <a:schemeClr val="bg1"/>
                </a:solidFill>
              </a:rPr>
              <a:t>Exercise on d(loss)/d(W’) and d(loss)/d(b’)</a:t>
            </a:r>
          </a:p>
        </p:txBody>
      </p:sp>
      <p:sp>
        <p:nvSpPr>
          <p:cNvPr id="17" name="Oval 16"/>
          <p:cNvSpPr/>
          <p:nvPr/>
        </p:nvSpPr>
        <p:spPr>
          <a:xfrm>
            <a:off x="457200" y="1828800"/>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1</a:t>
            </a:r>
            <a:endParaRPr lang="en-US" baseline="-25000" dirty="0"/>
          </a:p>
        </p:txBody>
      </p:sp>
      <p:sp>
        <p:nvSpPr>
          <p:cNvPr id="18" name="Oval 17"/>
          <p:cNvSpPr/>
          <p:nvPr/>
        </p:nvSpPr>
        <p:spPr>
          <a:xfrm>
            <a:off x="457200" y="2971800"/>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1</a:t>
            </a:r>
          </a:p>
        </p:txBody>
      </p:sp>
      <p:cxnSp>
        <p:nvCxnSpPr>
          <p:cNvPr id="20" name="Straight Connector 19"/>
          <p:cNvCxnSpPr/>
          <p:nvPr/>
        </p:nvCxnSpPr>
        <p:spPr>
          <a:xfrm>
            <a:off x="665020" y="2221468"/>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21" name="TextBox 20"/>
          <p:cNvSpPr txBox="1"/>
          <p:nvPr/>
        </p:nvSpPr>
        <p:spPr>
          <a:xfrm>
            <a:off x="152400" y="2450068"/>
            <a:ext cx="612540" cy="369332"/>
          </a:xfrm>
          <a:prstGeom prst="rect">
            <a:avLst/>
          </a:prstGeom>
          <a:noFill/>
        </p:spPr>
        <p:txBody>
          <a:bodyPr wrap="none" rtlCol="0">
            <a:spAutoFit/>
          </a:bodyPr>
          <a:lstStyle/>
          <a:p>
            <a:r>
              <a:rPr lang="en-US" b="1" dirty="0"/>
              <a:t>W’</a:t>
            </a:r>
            <a:r>
              <a:rPr lang="en-US" b="1" baseline="-25000" dirty="0"/>
              <a:t>11</a:t>
            </a:r>
          </a:p>
        </p:txBody>
      </p:sp>
      <p:sp>
        <p:nvSpPr>
          <p:cNvPr id="22" name="Oval 21"/>
          <p:cNvSpPr/>
          <p:nvPr/>
        </p:nvSpPr>
        <p:spPr>
          <a:xfrm>
            <a:off x="1600200" y="1840468"/>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2</a:t>
            </a:r>
          </a:p>
        </p:txBody>
      </p:sp>
      <p:sp>
        <p:nvSpPr>
          <p:cNvPr id="23" name="Oval 22"/>
          <p:cNvSpPr/>
          <p:nvPr/>
        </p:nvSpPr>
        <p:spPr>
          <a:xfrm>
            <a:off x="1600200" y="2983468"/>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2</a:t>
            </a:r>
          </a:p>
        </p:txBody>
      </p:sp>
      <p:cxnSp>
        <p:nvCxnSpPr>
          <p:cNvPr id="27" name="Straight Connector 26"/>
          <p:cNvCxnSpPr/>
          <p:nvPr/>
        </p:nvCxnSpPr>
        <p:spPr>
          <a:xfrm>
            <a:off x="1808020" y="2221468"/>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29" name="Oval 28"/>
          <p:cNvSpPr/>
          <p:nvPr/>
        </p:nvSpPr>
        <p:spPr>
          <a:xfrm>
            <a:off x="2743200" y="3059668"/>
            <a:ext cx="381000" cy="3810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3</a:t>
            </a:r>
          </a:p>
        </p:txBody>
      </p:sp>
      <p:cxnSp>
        <p:nvCxnSpPr>
          <p:cNvPr id="31" name="Straight Connector 30"/>
          <p:cNvCxnSpPr/>
          <p:nvPr/>
        </p:nvCxnSpPr>
        <p:spPr>
          <a:xfrm>
            <a:off x="1905000" y="2221468"/>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32" name="Straight Connector 31"/>
          <p:cNvCxnSpPr/>
          <p:nvPr/>
        </p:nvCxnSpPr>
        <p:spPr>
          <a:xfrm>
            <a:off x="762000" y="2221468"/>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34" name="Straight Connector 33"/>
          <p:cNvCxnSpPr/>
          <p:nvPr/>
        </p:nvCxnSpPr>
        <p:spPr>
          <a:xfrm flipH="1">
            <a:off x="741596" y="2165672"/>
            <a:ext cx="934804" cy="817796"/>
          </a:xfrm>
          <a:prstGeom prst="line">
            <a:avLst/>
          </a:prstGeom>
        </p:spPr>
        <p:style>
          <a:lnRef idx="2">
            <a:schemeClr val="accent3"/>
          </a:lnRef>
          <a:fillRef idx="0">
            <a:schemeClr val="accent3"/>
          </a:fillRef>
          <a:effectRef idx="1">
            <a:schemeClr val="accent3"/>
          </a:effectRef>
          <a:fontRef idx="minor">
            <a:schemeClr val="tx1"/>
          </a:fontRef>
        </p:style>
      </p:cxnSp>
      <p:sp>
        <p:nvSpPr>
          <p:cNvPr id="37" name="TextBox 36"/>
          <p:cNvSpPr txBox="1"/>
          <p:nvPr/>
        </p:nvSpPr>
        <p:spPr>
          <a:xfrm>
            <a:off x="609600" y="2678668"/>
            <a:ext cx="612540" cy="369332"/>
          </a:xfrm>
          <a:prstGeom prst="rect">
            <a:avLst/>
          </a:prstGeom>
          <a:noFill/>
        </p:spPr>
        <p:txBody>
          <a:bodyPr wrap="none" rtlCol="0">
            <a:spAutoFit/>
          </a:bodyPr>
          <a:lstStyle/>
          <a:p>
            <a:r>
              <a:rPr lang="en-US" b="1" dirty="0"/>
              <a:t>W’</a:t>
            </a:r>
            <a:r>
              <a:rPr lang="en-US" b="1" baseline="-25000" dirty="0"/>
              <a:t>21</a:t>
            </a:r>
          </a:p>
        </p:txBody>
      </p:sp>
      <p:sp>
        <p:nvSpPr>
          <p:cNvPr id="38" name="TextBox 37"/>
          <p:cNvSpPr txBox="1"/>
          <p:nvPr/>
        </p:nvSpPr>
        <p:spPr>
          <a:xfrm>
            <a:off x="1143000" y="2842736"/>
            <a:ext cx="612540" cy="369332"/>
          </a:xfrm>
          <a:prstGeom prst="rect">
            <a:avLst/>
          </a:prstGeom>
          <a:noFill/>
        </p:spPr>
        <p:txBody>
          <a:bodyPr wrap="none" rtlCol="0">
            <a:spAutoFit/>
          </a:bodyPr>
          <a:lstStyle/>
          <a:p>
            <a:r>
              <a:rPr lang="en-US" b="1" dirty="0"/>
              <a:t>W’</a:t>
            </a:r>
            <a:r>
              <a:rPr lang="en-US" b="1" baseline="-25000" dirty="0"/>
              <a:t>12</a:t>
            </a:r>
          </a:p>
        </p:txBody>
      </p:sp>
      <p:sp>
        <p:nvSpPr>
          <p:cNvPr id="39" name="TextBox 38"/>
          <p:cNvSpPr txBox="1"/>
          <p:nvPr/>
        </p:nvSpPr>
        <p:spPr>
          <a:xfrm>
            <a:off x="1581846" y="2602468"/>
            <a:ext cx="612540" cy="369332"/>
          </a:xfrm>
          <a:prstGeom prst="rect">
            <a:avLst/>
          </a:prstGeom>
          <a:noFill/>
        </p:spPr>
        <p:txBody>
          <a:bodyPr wrap="none" rtlCol="0">
            <a:spAutoFit/>
          </a:bodyPr>
          <a:lstStyle/>
          <a:p>
            <a:r>
              <a:rPr lang="en-US" b="1" dirty="0"/>
              <a:t>W’</a:t>
            </a:r>
            <a:r>
              <a:rPr lang="en-US" b="1" baseline="-25000" dirty="0"/>
              <a:t>22</a:t>
            </a:r>
          </a:p>
        </p:txBody>
      </p:sp>
      <p:cxnSp>
        <p:nvCxnSpPr>
          <p:cNvPr id="41" name="Straight Connector 40"/>
          <p:cNvCxnSpPr/>
          <p:nvPr/>
        </p:nvCxnSpPr>
        <p:spPr>
          <a:xfrm>
            <a:off x="802808" y="2145268"/>
            <a:ext cx="2016592" cy="873592"/>
          </a:xfrm>
          <a:prstGeom prst="line">
            <a:avLst/>
          </a:prstGeom>
        </p:spPr>
        <p:style>
          <a:lnRef idx="2">
            <a:schemeClr val="accent3"/>
          </a:lnRef>
          <a:fillRef idx="0">
            <a:schemeClr val="accent3"/>
          </a:fillRef>
          <a:effectRef idx="1">
            <a:schemeClr val="accent3"/>
          </a:effectRef>
          <a:fontRef idx="minor">
            <a:schemeClr val="tx1"/>
          </a:fontRef>
        </p:style>
      </p:cxnSp>
      <p:sp>
        <p:nvSpPr>
          <p:cNvPr id="42" name="TextBox 41"/>
          <p:cNvSpPr txBox="1"/>
          <p:nvPr/>
        </p:nvSpPr>
        <p:spPr>
          <a:xfrm>
            <a:off x="2362200" y="2983468"/>
            <a:ext cx="441146" cy="369332"/>
          </a:xfrm>
          <a:prstGeom prst="rect">
            <a:avLst/>
          </a:prstGeom>
          <a:noFill/>
        </p:spPr>
        <p:txBody>
          <a:bodyPr wrap="none" rtlCol="0">
            <a:spAutoFit/>
          </a:bodyPr>
          <a:lstStyle/>
          <a:p>
            <a:r>
              <a:rPr lang="en-US" b="1" dirty="0"/>
              <a:t>b'</a:t>
            </a:r>
            <a:r>
              <a:rPr lang="en-US" b="1" baseline="-25000" dirty="0"/>
              <a:t>1</a:t>
            </a:r>
          </a:p>
        </p:txBody>
      </p:sp>
      <p:sp>
        <p:nvSpPr>
          <p:cNvPr id="43" name="TextBox 42"/>
          <p:cNvSpPr txBox="1"/>
          <p:nvPr/>
        </p:nvSpPr>
        <p:spPr>
          <a:xfrm>
            <a:off x="2590800" y="2526268"/>
            <a:ext cx="441146" cy="369332"/>
          </a:xfrm>
          <a:prstGeom prst="rect">
            <a:avLst/>
          </a:prstGeom>
          <a:noFill/>
        </p:spPr>
        <p:txBody>
          <a:bodyPr wrap="none" rtlCol="0">
            <a:spAutoFit/>
          </a:bodyPr>
          <a:lstStyle/>
          <a:p>
            <a:r>
              <a:rPr lang="en-US" b="1" dirty="0"/>
              <a:t>b'</a:t>
            </a:r>
            <a:r>
              <a:rPr lang="en-US" b="1" baseline="-25000" dirty="0"/>
              <a:t>2</a:t>
            </a:r>
          </a:p>
        </p:txBody>
      </p:sp>
      <p:sp>
        <p:nvSpPr>
          <p:cNvPr id="44" name="TextBox 43">
            <a:extLst>
              <a:ext uri="{FF2B5EF4-FFF2-40B4-BE49-F238E27FC236}">
                <a16:creationId xmlns:a16="http://schemas.microsoft.com/office/drawing/2014/main" xmlns="" id="{0E2EAA83-F5FB-42E7-B368-902890CEC41F}"/>
              </a:ext>
            </a:extLst>
          </p:cNvPr>
          <p:cNvSpPr txBox="1"/>
          <p:nvPr/>
        </p:nvSpPr>
        <p:spPr>
          <a:xfrm>
            <a:off x="40006" y="3031093"/>
            <a:ext cx="308098" cy="369332"/>
          </a:xfrm>
          <a:prstGeom prst="rect">
            <a:avLst/>
          </a:prstGeom>
          <a:noFill/>
        </p:spPr>
        <p:txBody>
          <a:bodyPr wrap="none" rtlCol="0">
            <a:spAutoFit/>
          </a:bodyPr>
          <a:lstStyle/>
          <a:p>
            <a:r>
              <a:rPr lang="en-US" b="1" dirty="0"/>
              <a:t>h</a:t>
            </a:r>
          </a:p>
        </p:txBody>
      </p:sp>
      <p:sp>
        <p:nvSpPr>
          <p:cNvPr id="45" name="TextBox 44">
            <a:extLst>
              <a:ext uri="{FF2B5EF4-FFF2-40B4-BE49-F238E27FC236}">
                <a16:creationId xmlns:a16="http://schemas.microsoft.com/office/drawing/2014/main" xmlns="" id="{7CAF2C7F-D2C6-4C90-96DC-BA5602098DBC}"/>
              </a:ext>
            </a:extLst>
          </p:cNvPr>
          <p:cNvSpPr txBox="1"/>
          <p:nvPr/>
        </p:nvSpPr>
        <p:spPr>
          <a:xfrm>
            <a:off x="155950" y="1799749"/>
            <a:ext cx="280846" cy="369332"/>
          </a:xfrm>
          <a:prstGeom prst="rect">
            <a:avLst/>
          </a:prstGeom>
          <a:noFill/>
        </p:spPr>
        <p:txBody>
          <a:bodyPr wrap="none" rtlCol="0">
            <a:spAutoFit/>
          </a:bodyPr>
          <a:lstStyle/>
          <a:p>
            <a:r>
              <a:rPr lang="en-US" b="1" dirty="0"/>
              <a:t>c</a:t>
            </a:r>
          </a:p>
        </p:txBody>
      </p:sp>
      <p:cxnSp>
        <p:nvCxnSpPr>
          <p:cNvPr id="64" name="Straight Connector 63">
            <a:extLst>
              <a:ext uri="{FF2B5EF4-FFF2-40B4-BE49-F238E27FC236}">
                <a16:creationId xmlns:a16="http://schemas.microsoft.com/office/drawing/2014/main" xmlns="" id="{F0104C3F-8AE0-4304-AA88-71280E301CC8}"/>
              </a:ext>
            </a:extLst>
          </p:cNvPr>
          <p:cNvCxnSpPr/>
          <p:nvPr/>
        </p:nvCxnSpPr>
        <p:spPr>
          <a:xfrm flipH="1">
            <a:off x="1283848" y="3781635"/>
            <a:ext cx="202844"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65" name="Straight Connector 64">
            <a:extLst>
              <a:ext uri="{FF2B5EF4-FFF2-40B4-BE49-F238E27FC236}">
                <a16:creationId xmlns:a16="http://schemas.microsoft.com/office/drawing/2014/main" xmlns="" id="{E399A995-94DA-4880-AB6F-8A0ECF994A17}"/>
              </a:ext>
            </a:extLst>
          </p:cNvPr>
          <p:cNvCxnSpPr>
            <a:cxnSpLocks/>
          </p:cNvCxnSpPr>
          <p:nvPr/>
        </p:nvCxnSpPr>
        <p:spPr>
          <a:xfrm>
            <a:off x="1309070" y="3781635"/>
            <a:ext cx="0" cy="1385411"/>
          </a:xfrm>
          <a:prstGeom prst="line">
            <a:avLst/>
          </a:prstGeom>
        </p:spPr>
        <p:style>
          <a:lnRef idx="3">
            <a:schemeClr val="accent5"/>
          </a:lnRef>
          <a:fillRef idx="0">
            <a:schemeClr val="accent5"/>
          </a:fillRef>
          <a:effectRef idx="2">
            <a:schemeClr val="accent5"/>
          </a:effectRef>
          <a:fontRef idx="minor">
            <a:schemeClr val="tx1"/>
          </a:fontRef>
        </p:style>
      </p:cxnSp>
      <p:cxnSp>
        <p:nvCxnSpPr>
          <p:cNvPr id="66" name="Straight Connector 65">
            <a:extLst>
              <a:ext uri="{FF2B5EF4-FFF2-40B4-BE49-F238E27FC236}">
                <a16:creationId xmlns:a16="http://schemas.microsoft.com/office/drawing/2014/main" xmlns="" id="{6BA8C180-57DC-415E-AB36-43A9546C7E69}"/>
              </a:ext>
            </a:extLst>
          </p:cNvPr>
          <p:cNvCxnSpPr/>
          <p:nvPr/>
        </p:nvCxnSpPr>
        <p:spPr>
          <a:xfrm>
            <a:off x="1283848" y="5167046"/>
            <a:ext cx="202844"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67" name="Straight Connector 66">
            <a:extLst>
              <a:ext uri="{FF2B5EF4-FFF2-40B4-BE49-F238E27FC236}">
                <a16:creationId xmlns:a16="http://schemas.microsoft.com/office/drawing/2014/main" xmlns="" id="{7E72AED0-6F01-4C4E-987D-9CE8AFD567F2}"/>
              </a:ext>
            </a:extLst>
          </p:cNvPr>
          <p:cNvCxnSpPr>
            <a:cxnSpLocks/>
          </p:cNvCxnSpPr>
          <p:nvPr/>
        </p:nvCxnSpPr>
        <p:spPr>
          <a:xfrm>
            <a:off x="3033960" y="3781635"/>
            <a:ext cx="0" cy="1460511"/>
          </a:xfrm>
          <a:prstGeom prst="line">
            <a:avLst/>
          </a:prstGeom>
        </p:spPr>
        <p:style>
          <a:lnRef idx="3">
            <a:schemeClr val="accent5"/>
          </a:lnRef>
          <a:fillRef idx="0">
            <a:schemeClr val="accent5"/>
          </a:fillRef>
          <a:effectRef idx="2">
            <a:schemeClr val="accent5"/>
          </a:effectRef>
          <a:fontRef idx="minor">
            <a:schemeClr val="tx1"/>
          </a:fontRef>
        </p:style>
      </p:cxnSp>
      <p:cxnSp>
        <p:nvCxnSpPr>
          <p:cNvPr id="68" name="Straight Connector 67">
            <a:extLst>
              <a:ext uri="{FF2B5EF4-FFF2-40B4-BE49-F238E27FC236}">
                <a16:creationId xmlns:a16="http://schemas.microsoft.com/office/drawing/2014/main" xmlns="" id="{0EAD595A-E7BD-40F2-AEDA-F38A5392E8F2}"/>
              </a:ext>
            </a:extLst>
          </p:cNvPr>
          <p:cNvCxnSpPr/>
          <p:nvPr/>
        </p:nvCxnSpPr>
        <p:spPr>
          <a:xfrm>
            <a:off x="2881560" y="3781635"/>
            <a:ext cx="202844"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69" name="Straight Connector 68">
            <a:extLst>
              <a:ext uri="{FF2B5EF4-FFF2-40B4-BE49-F238E27FC236}">
                <a16:creationId xmlns:a16="http://schemas.microsoft.com/office/drawing/2014/main" xmlns="" id="{3F526829-9D3D-4F5C-A7DD-2D6E61D552AF}"/>
              </a:ext>
            </a:extLst>
          </p:cNvPr>
          <p:cNvCxnSpPr/>
          <p:nvPr/>
        </p:nvCxnSpPr>
        <p:spPr>
          <a:xfrm>
            <a:off x="2881560" y="5242146"/>
            <a:ext cx="202844" cy="0"/>
          </a:xfrm>
          <a:prstGeom prst="line">
            <a:avLst/>
          </a:prstGeom>
        </p:spPr>
        <p:style>
          <a:lnRef idx="2">
            <a:schemeClr val="accent5"/>
          </a:lnRef>
          <a:fillRef idx="0">
            <a:schemeClr val="accent5"/>
          </a:fillRef>
          <a:effectRef idx="1">
            <a:schemeClr val="accent5"/>
          </a:effectRef>
          <a:fontRef idx="minor">
            <a:schemeClr val="tx1"/>
          </a:fontRef>
        </p:style>
      </p:cxnSp>
      <p:sp>
        <p:nvSpPr>
          <p:cNvPr id="4" name="TextBox 3">
            <a:extLst>
              <a:ext uri="{FF2B5EF4-FFF2-40B4-BE49-F238E27FC236}">
                <a16:creationId xmlns:a16="http://schemas.microsoft.com/office/drawing/2014/main" xmlns="" id="{DF223577-F70D-4DFF-9EAA-21B08437B59A}"/>
              </a:ext>
            </a:extLst>
          </p:cNvPr>
          <p:cNvSpPr txBox="1"/>
          <p:nvPr/>
        </p:nvSpPr>
        <p:spPr>
          <a:xfrm>
            <a:off x="1563535" y="3836969"/>
            <a:ext cx="1309974" cy="1323439"/>
          </a:xfrm>
          <a:prstGeom prst="rect">
            <a:avLst/>
          </a:prstGeom>
          <a:noFill/>
        </p:spPr>
        <p:txBody>
          <a:bodyPr wrap="none" rtlCol="0">
            <a:spAutoFit/>
          </a:bodyPr>
          <a:lstStyle/>
          <a:p>
            <a:pPr marL="742950" indent="-742950">
              <a:buAutoNum type="arabicPlain"/>
            </a:pPr>
            <a:r>
              <a:rPr lang="en-US" sz="4000" dirty="0"/>
              <a:t> 2</a:t>
            </a:r>
          </a:p>
          <a:p>
            <a:pPr marL="742950" indent="-742950">
              <a:buAutoNum type="arabicPlain"/>
            </a:pPr>
            <a:r>
              <a:rPr lang="en-US" sz="4000" dirty="0"/>
              <a:t> 1</a:t>
            </a:r>
            <a:endParaRPr lang="en-IN" sz="4000" dirty="0"/>
          </a:p>
        </p:txBody>
      </p:sp>
      <p:sp>
        <p:nvSpPr>
          <p:cNvPr id="6" name="TextBox 5">
            <a:extLst>
              <a:ext uri="{FF2B5EF4-FFF2-40B4-BE49-F238E27FC236}">
                <a16:creationId xmlns:a16="http://schemas.microsoft.com/office/drawing/2014/main" xmlns="" id="{591F6FF8-F40B-4625-B61C-F7901BB2F5B4}"/>
              </a:ext>
            </a:extLst>
          </p:cNvPr>
          <p:cNvSpPr txBox="1"/>
          <p:nvPr/>
        </p:nvSpPr>
        <p:spPr>
          <a:xfrm>
            <a:off x="133465" y="4238835"/>
            <a:ext cx="1047018" cy="646331"/>
          </a:xfrm>
          <a:prstGeom prst="rect">
            <a:avLst/>
          </a:prstGeom>
          <a:noFill/>
        </p:spPr>
        <p:txBody>
          <a:bodyPr wrap="none" rtlCol="0">
            <a:spAutoFit/>
          </a:bodyPr>
          <a:lstStyle/>
          <a:p>
            <a:r>
              <a:rPr lang="en-US" sz="3600" dirty="0"/>
              <a:t>W’ =</a:t>
            </a:r>
            <a:endParaRPr lang="en-IN" sz="3600" dirty="0"/>
          </a:p>
        </p:txBody>
      </p:sp>
      <p:cxnSp>
        <p:nvCxnSpPr>
          <p:cNvPr id="46" name="Straight Connector 45">
            <a:extLst>
              <a:ext uri="{FF2B5EF4-FFF2-40B4-BE49-F238E27FC236}">
                <a16:creationId xmlns:a16="http://schemas.microsoft.com/office/drawing/2014/main" xmlns="" id="{FEEA2724-3042-4D82-839B-B79F4EC06AEF}"/>
              </a:ext>
            </a:extLst>
          </p:cNvPr>
          <p:cNvCxnSpPr>
            <a:cxnSpLocks/>
          </p:cNvCxnSpPr>
          <p:nvPr/>
        </p:nvCxnSpPr>
        <p:spPr>
          <a:xfrm>
            <a:off x="1086733" y="5630385"/>
            <a:ext cx="0" cy="533400"/>
          </a:xfrm>
          <a:prstGeom prst="line">
            <a:avLst/>
          </a:prstGeom>
        </p:spPr>
        <p:style>
          <a:lnRef idx="3">
            <a:schemeClr val="accent5"/>
          </a:lnRef>
          <a:fillRef idx="0">
            <a:schemeClr val="accent5"/>
          </a:fillRef>
          <a:effectRef idx="2">
            <a:schemeClr val="accent5"/>
          </a:effectRef>
          <a:fontRef idx="minor">
            <a:schemeClr val="tx1"/>
          </a:fontRef>
        </p:style>
      </p:cxnSp>
      <p:cxnSp>
        <p:nvCxnSpPr>
          <p:cNvPr id="47" name="Straight Connector 46">
            <a:extLst>
              <a:ext uri="{FF2B5EF4-FFF2-40B4-BE49-F238E27FC236}">
                <a16:creationId xmlns:a16="http://schemas.microsoft.com/office/drawing/2014/main" xmlns="" id="{72B2AAED-5D3D-4AAB-9363-2C2060E8C8BE}"/>
              </a:ext>
            </a:extLst>
          </p:cNvPr>
          <p:cNvCxnSpPr>
            <a:cxnSpLocks/>
          </p:cNvCxnSpPr>
          <p:nvPr/>
        </p:nvCxnSpPr>
        <p:spPr>
          <a:xfrm>
            <a:off x="1086733" y="5619834"/>
            <a:ext cx="104335"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48" name="Straight Connector 47">
            <a:extLst>
              <a:ext uri="{FF2B5EF4-FFF2-40B4-BE49-F238E27FC236}">
                <a16:creationId xmlns:a16="http://schemas.microsoft.com/office/drawing/2014/main" xmlns="" id="{0B7ADAC7-A2C1-47F7-AD39-6873FA7B9CB7}"/>
              </a:ext>
            </a:extLst>
          </p:cNvPr>
          <p:cNvCxnSpPr>
            <a:cxnSpLocks/>
          </p:cNvCxnSpPr>
          <p:nvPr/>
        </p:nvCxnSpPr>
        <p:spPr>
          <a:xfrm>
            <a:off x="1078527" y="6152117"/>
            <a:ext cx="150641"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49" name="Straight Connector 48">
            <a:extLst>
              <a:ext uri="{FF2B5EF4-FFF2-40B4-BE49-F238E27FC236}">
                <a16:creationId xmlns:a16="http://schemas.microsoft.com/office/drawing/2014/main" xmlns="" id="{DB3BF877-0F7B-49FD-9711-D8D4C2BEBFFC}"/>
              </a:ext>
            </a:extLst>
          </p:cNvPr>
          <p:cNvCxnSpPr>
            <a:cxnSpLocks/>
          </p:cNvCxnSpPr>
          <p:nvPr/>
        </p:nvCxnSpPr>
        <p:spPr>
          <a:xfrm>
            <a:off x="3084404" y="5644196"/>
            <a:ext cx="0" cy="521732"/>
          </a:xfrm>
          <a:prstGeom prst="line">
            <a:avLst/>
          </a:prstGeom>
        </p:spPr>
        <p:style>
          <a:lnRef idx="2">
            <a:schemeClr val="accent5"/>
          </a:lnRef>
          <a:fillRef idx="0">
            <a:schemeClr val="accent5"/>
          </a:fillRef>
          <a:effectRef idx="1">
            <a:schemeClr val="accent5"/>
          </a:effectRef>
          <a:fontRef idx="minor">
            <a:schemeClr val="tx1"/>
          </a:fontRef>
        </p:style>
      </p:cxnSp>
      <p:cxnSp>
        <p:nvCxnSpPr>
          <p:cNvPr id="50" name="Straight Connector 49">
            <a:extLst>
              <a:ext uri="{FF2B5EF4-FFF2-40B4-BE49-F238E27FC236}">
                <a16:creationId xmlns:a16="http://schemas.microsoft.com/office/drawing/2014/main" xmlns="" id="{A127AD8C-CF0E-4262-A26B-4569290C1F65}"/>
              </a:ext>
            </a:extLst>
          </p:cNvPr>
          <p:cNvCxnSpPr>
            <a:cxnSpLocks/>
          </p:cNvCxnSpPr>
          <p:nvPr/>
        </p:nvCxnSpPr>
        <p:spPr>
          <a:xfrm flipH="1" flipV="1">
            <a:off x="3008204" y="6165928"/>
            <a:ext cx="76200" cy="11668"/>
          </a:xfrm>
          <a:prstGeom prst="line">
            <a:avLst/>
          </a:prstGeom>
        </p:spPr>
        <p:style>
          <a:lnRef idx="2">
            <a:schemeClr val="accent5"/>
          </a:lnRef>
          <a:fillRef idx="0">
            <a:schemeClr val="accent5"/>
          </a:fillRef>
          <a:effectRef idx="1">
            <a:schemeClr val="accent5"/>
          </a:effectRef>
          <a:fontRef idx="minor">
            <a:schemeClr val="tx1"/>
          </a:fontRef>
        </p:style>
      </p:cxnSp>
      <p:cxnSp>
        <p:nvCxnSpPr>
          <p:cNvPr id="51" name="Straight Connector 50">
            <a:extLst>
              <a:ext uri="{FF2B5EF4-FFF2-40B4-BE49-F238E27FC236}">
                <a16:creationId xmlns:a16="http://schemas.microsoft.com/office/drawing/2014/main" xmlns="" id="{36F07C7A-0BF2-4B0C-A2E6-EC24FB6547EA}"/>
              </a:ext>
            </a:extLst>
          </p:cNvPr>
          <p:cNvCxnSpPr/>
          <p:nvPr/>
        </p:nvCxnSpPr>
        <p:spPr>
          <a:xfrm flipH="1">
            <a:off x="3008204" y="5644196"/>
            <a:ext cx="76200" cy="0"/>
          </a:xfrm>
          <a:prstGeom prst="line">
            <a:avLst/>
          </a:prstGeom>
        </p:spPr>
        <p:style>
          <a:lnRef idx="2">
            <a:schemeClr val="accent5"/>
          </a:lnRef>
          <a:fillRef idx="0">
            <a:schemeClr val="accent5"/>
          </a:fillRef>
          <a:effectRef idx="1">
            <a:schemeClr val="accent5"/>
          </a:effectRef>
          <a:fontRef idx="minor">
            <a:schemeClr val="tx1"/>
          </a:fontRef>
        </p:style>
      </p:cxnSp>
      <p:sp>
        <p:nvSpPr>
          <p:cNvPr id="52" name="TextBox 51">
            <a:extLst>
              <a:ext uri="{FF2B5EF4-FFF2-40B4-BE49-F238E27FC236}">
                <a16:creationId xmlns:a16="http://schemas.microsoft.com/office/drawing/2014/main" xmlns="" id="{79E68ACB-68AF-45FB-818C-56B7C2D6B4BA}"/>
              </a:ext>
            </a:extLst>
          </p:cNvPr>
          <p:cNvSpPr txBox="1"/>
          <p:nvPr/>
        </p:nvSpPr>
        <p:spPr>
          <a:xfrm>
            <a:off x="1153847" y="5554185"/>
            <a:ext cx="1858201" cy="707886"/>
          </a:xfrm>
          <a:prstGeom prst="rect">
            <a:avLst/>
          </a:prstGeom>
          <a:noFill/>
        </p:spPr>
        <p:txBody>
          <a:bodyPr wrap="none" rtlCol="0">
            <a:spAutoFit/>
          </a:bodyPr>
          <a:lstStyle/>
          <a:p>
            <a:r>
              <a:rPr lang="en-US" sz="4000" dirty="0"/>
              <a:t> 0         0</a:t>
            </a:r>
          </a:p>
        </p:txBody>
      </p:sp>
      <p:sp>
        <p:nvSpPr>
          <p:cNvPr id="53" name="TextBox 52">
            <a:extLst>
              <a:ext uri="{FF2B5EF4-FFF2-40B4-BE49-F238E27FC236}">
                <a16:creationId xmlns:a16="http://schemas.microsoft.com/office/drawing/2014/main" xmlns="" id="{3DA2A923-80BC-4A16-B05E-86F6BE852176}"/>
              </a:ext>
            </a:extLst>
          </p:cNvPr>
          <p:cNvSpPr txBox="1"/>
          <p:nvPr/>
        </p:nvSpPr>
        <p:spPr>
          <a:xfrm>
            <a:off x="112604" y="5581896"/>
            <a:ext cx="875561" cy="646331"/>
          </a:xfrm>
          <a:prstGeom prst="rect">
            <a:avLst/>
          </a:prstGeom>
          <a:noFill/>
        </p:spPr>
        <p:txBody>
          <a:bodyPr wrap="none" rtlCol="0">
            <a:spAutoFit/>
          </a:bodyPr>
          <a:lstStyle/>
          <a:p>
            <a:r>
              <a:rPr lang="en-US" sz="3600" dirty="0"/>
              <a:t>b’ =</a:t>
            </a:r>
            <a:endParaRPr lang="en-IN" sz="3600" dirty="0"/>
          </a:p>
        </p:txBody>
      </p:sp>
    </p:spTree>
    <p:extLst>
      <p:ext uri="{BB962C8B-B14F-4D97-AF65-F5344CB8AC3E}">
        <p14:creationId xmlns:p14="http://schemas.microsoft.com/office/powerpoint/2010/main" xmlns="" val="12326437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9200"/>
            <a:ext cx="8305800" cy="5105400"/>
          </a:xfrm>
          <a:ln w="63500">
            <a:solidFill>
              <a:srgbClr val="FFFF00"/>
            </a:solidFill>
          </a:ln>
        </p:spPr>
        <p:txBody>
          <a:bodyPr>
            <a:normAutofit fontScale="92500" lnSpcReduction="20000"/>
          </a:bodyPr>
          <a:lstStyle/>
          <a:p>
            <a:r>
              <a:rPr lang="en-US" dirty="0"/>
              <a:t>Supervised learning is where you’re given inputs and corresponding output labels picked from a finite set of labels (and these labels are not part of the inputs).</a:t>
            </a:r>
          </a:p>
          <a:p>
            <a:r>
              <a:rPr lang="en-US" dirty="0"/>
              <a:t>Unsupervised learning is where you have the inputs but have to predict some part of the inputs given the other parts, or some grouping of the inputs, etc.  You just don’t have any labels or external output values in your training data.</a:t>
            </a:r>
          </a:p>
          <a:p>
            <a:r>
              <a:rPr lang="en-US" dirty="0"/>
              <a:t>Reinforcement learning is where the feedback is limited to a reward (or a whack in the rear).  You’re not told what the right answer was.</a:t>
            </a:r>
          </a:p>
        </p:txBody>
      </p:sp>
      <p:sp>
        <p:nvSpPr>
          <p:cNvPr id="5" name="Title 1"/>
          <p:cNvSpPr txBox="1">
            <a:spLocks/>
          </p:cNvSpPr>
          <p:nvPr/>
        </p:nvSpPr>
        <p:spPr>
          <a:xfrm>
            <a:off x="0" y="0"/>
            <a:ext cx="9144000" cy="917575"/>
          </a:xfrm>
          <a:prstGeom prst="rect">
            <a:avLst/>
          </a:prstGeom>
          <a:solidFill>
            <a:srgbClr val="FFFF00"/>
          </a:solidFill>
          <a:ln>
            <a:solidFill>
              <a:srgbClr val="002060"/>
            </a:solidFill>
          </a:ln>
        </p:spPr>
        <p:txBody>
          <a:bodyPr vert="horz" lIns="91440" tIns="45720" rIns="91440" bIns="45720" rtlCol="0" anchor="ctr">
            <a:normAutofit/>
          </a:bodyPr>
          <a:lstStyle/>
          <a:p>
            <a:pPr algn="ctr">
              <a:spcBef>
                <a:spcPct val="0"/>
              </a:spcBef>
              <a:defRPr/>
            </a:pPr>
            <a:r>
              <a:rPr lang="en-US" sz="4400" dirty="0"/>
              <a:t>Machine Learning</a:t>
            </a:r>
          </a:p>
        </p:txBody>
      </p:sp>
    </p:spTree>
    <p:extLst>
      <p:ext uri="{BB962C8B-B14F-4D97-AF65-F5344CB8AC3E}">
        <p14:creationId xmlns:p14="http://schemas.microsoft.com/office/powerpoint/2010/main" xmlns="" val="2301856375"/>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Oval 61"/>
          <p:cNvSpPr/>
          <p:nvPr/>
        </p:nvSpPr>
        <p:spPr>
          <a:xfrm>
            <a:off x="1496290" y="2879558"/>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61" name="Oval 60"/>
          <p:cNvSpPr/>
          <p:nvPr/>
        </p:nvSpPr>
        <p:spPr>
          <a:xfrm>
            <a:off x="353290" y="2858778"/>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3417436" y="1219200"/>
            <a:ext cx="5686558" cy="5410200"/>
          </a:xfrm>
        </p:spPr>
        <p:txBody>
          <a:bodyPr>
            <a:normAutofit/>
          </a:bodyPr>
          <a:lstStyle/>
          <a:p>
            <a:pPr>
              <a:buNone/>
            </a:pPr>
            <a:r>
              <a:rPr lang="en-US" b="1" dirty="0"/>
              <a:t>To get to either d(loss)/d(W’)</a:t>
            </a:r>
          </a:p>
          <a:p>
            <a:pPr>
              <a:buNone/>
            </a:pPr>
            <a:endParaRPr lang="en-US" b="1" dirty="0"/>
          </a:p>
          <a:p>
            <a:pPr>
              <a:buNone/>
            </a:pPr>
            <a:r>
              <a:rPr lang="en-US" b="1" dirty="0"/>
              <a:t>or d(loss)/d(b’) …</a:t>
            </a:r>
          </a:p>
          <a:p>
            <a:pPr>
              <a:buNone/>
            </a:pPr>
            <a:endParaRPr lang="en-US" b="1" dirty="0"/>
          </a:p>
          <a:p>
            <a:pPr>
              <a:buNone/>
            </a:pPr>
            <a:r>
              <a:rPr lang="en-US" b="1" dirty="0"/>
              <a:t>We need to first compute ...</a:t>
            </a:r>
          </a:p>
          <a:p>
            <a:pPr>
              <a:buNone/>
            </a:pPr>
            <a:endParaRPr lang="en-US" b="1" dirty="0"/>
          </a:p>
          <a:p>
            <a:pPr>
              <a:buNone/>
            </a:pPr>
            <a:r>
              <a:rPr lang="en-US" b="1" dirty="0"/>
              <a:t>d(loss)/d(c) =</a:t>
            </a:r>
          </a:p>
          <a:p>
            <a:pPr>
              <a:buNone/>
            </a:pPr>
            <a:endParaRPr lang="en-US" b="1" dirty="0"/>
          </a:p>
          <a:p>
            <a:pPr>
              <a:buNone/>
            </a:pPr>
            <a:endParaRPr lang="en-US" b="1" dirty="0"/>
          </a:p>
        </p:txBody>
      </p:sp>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fontScale="92500"/>
          </a:bodyPr>
          <a:lstStyle/>
          <a:p>
            <a:pPr algn="ctr">
              <a:spcBef>
                <a:spcPct val="0"/>
              </a:spcBef>
              <a:defRPr/>
            </a:pPr>
            <a:r>
              <a:rPr lang="en-US" sz="4400" dirty="0">
                <a:solidFill>
                  <a:schemeClr val="bg1"/>
                </a:solidFill>
              </a:rPr>
              <a:t>Exercise on d(loss)/d(W’) and d(loss)/d(b’)</a:t>
            </a:r>
          </a:p>
        </p:txBody>
      </p:sp>
      <p:sp>
        <p:nvSpPr>
          <p:cNvPr id="17" name="Oval 16"/>
          <p:cNvSpPr/>
          <p:nvPr/>
        </p:nvSpPr>
        <p:spPr>
          <a:xfrm>
            <a:off x="457200" y="1828800"/>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1</a:t>
            </a:r>
            <a:endParaRPr lang="en-US" baseline="-25000" dirty="0"/>
          </a:p>
        </p:txBody>
      </p:sp>
      <p:sp>
        <p:nvSpPr>
          <p:cNvPr id="18" name="Oval 17"/>
          <p:cNvSpPr/>
          <p:nvPr/>
        </p:nvSpPr>
        <p:spPr>
          <a:xfrm>
            <a:off x="457200" y="2971800"/>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1</a:t>
            </a:r>
          </a:p>
        </p:txBody>
      </p:sp>
      <p:cxnSp>
        <p:nvCxnSpPr>
          <p:cNvPr id="20" name="Straight Connector 19"/>
          <p:cNvCxnSpPr/>
          <p:nvPr/>
        </p:nvCxnSpPr>
        <p:spPr>
          <a:xfrm>
            <a:off x="665020" y="2221468"/>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21" name="TextBox 20"/>
          <p:cNvSpPr txBox="1"/>
          <p:nvPr/>
        </p:nvSpPr>
        <p:spPr>
          <a:xfrm>
            <a:off x="152400" y="2450068"/>
            <a:ext cx="612540" cy="369332"/>
          </a:xfrm>
          <a:prstGeom prst="rect">
            <a:avLst/>
          </a:prstGeom>
          <a:noFill/>
        </p:spPr>
        <p:txBody>
          <a:bodyPr wrap="none" rtlCol="0">
            <a:spAutoFit/>
          </a:bodyPr>
          <a:lstStyle/>
          <a:p>
            <a:r>
              <a:rPr lang="en-US" b="1" dirty="0"/>
              <a:t>W’</a:t>
            </a:r>
            <a:r>
              <a:rPr lang="en-US" b="1" baseline="-25000" dirty="0"/>
              <a:t>11</a:t>
            </a:r>
          </a:p>
        </p:txBody>
      </p:sp>
      <p:sp>
        <p:nvSpPr>
          <p:cNvPr id="22" name="Oval 21"/>
          <p:cNvSpPr/>
          <p:nvPr/>
        </p:nvSpPr>
        <p:spPr>
          <a:xfrm>
            <a:off x="1600200" y="1840468"/>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2</a:t>
            </a:r>
          </a:p>
        </p:txBody>
      </p:sp>
      <p:sp>
        <p:nvSpPr>
          <p:cNvPr id="23" name="Oval 22"/>
          <p:cNvSpPr/>
          <p:nvPr/>
        </p:nvSpPr>
        <p:spPr>
          <a:xfrm>
            <a:off x="1600200" y="2983468"/>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2</a:t>
            </a:r>
          </a:p>
        </p:txBody>
      </p:sp>
      <p:cxnSp>
        <p:nvCxnSpPr>
          <p:cNvPr id="27" name="Straight Connector 26"/>
          <p:cNvCxnSpPr/>
          <p:nvPr/>
        </p:nvCxnSpPr>
        <p:spPr>
          <a:xfrm>
            <a:off x="1808020" y="2221468"/>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29" name="Oval 28"/>
          <p:cNvSpPr/>
          <p:nvPr/>
        </p:nvSpPr>
        <p:spPr>
          <a:xfrm>
            <a:off x="2743200" y="3059668"/>
            <a:ext cx="381000" cy="3810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3</a:t>
            </a:r>
          </a:p>
        </p:txBody>
      </p:sp>
      <p:cxnSp>
        <p:nvCxnSpPr>
          <p:cNvPr id="31" name="Straight Connector 30"/>
          <p:cNvCxnSpPr/>
          <p:nvPr/>
        </p:nvCxnSpPr>
        <p:spPr>
          <a:xfrm>
            <a:off x="1905000" y="2221468"/>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32" name="Straight Connector 31"/>
          <p:cNvCxnSpPr/>
          <p:nvPr/>
        </p:nvCxnSpPr>
        <p:spPr>
          <a:xfrm>
            <a:off x="762000" y="2221468"/>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34" name="Straight Connector 33"/>
          <p:cNvCxnSpPr/>
          <p:nvPr/>
        </p:nvCxnSpPr>
        <p:spPr>
          <a:xfrm flipH="1">
            <a:off x="741596" y="2165672"/>
            <a:ext cx="934804" cy="817796"/>
          </a:xfrm>
          <a:prstGeom prst="line">
            <a:avLst/>
          </a:prstGeom>
        </p:spPr>
        <p:style>
          <a:lnRef idx="2">
            <a:schemeClr val="accent3"/>
          </a:lnRef>
          <a:fillRef idx="0">
            <a:schemeClr val="accent3"/>
          </a:fillRef>
          <a:effectRef idx="1">
            <a:schemeClr val="accent3"/>
          </a:effectRef>
          <a:fontRef idx="minor">
            <a:schemeClr val="tx1"/>
          </a:fontRef>
        </p:style>
      </p:cxnSp>
      <p:sp>
        <p:nvSpPr>
          <p:cNvPr id="37" name="TextBox 36"/>
          <p:cNvSpPr txBox="1"/>
          <p:nvPr/>
        </p:nvSpPr>
        <p:spPr>
          <a:xfrm>
            <a:off x="609600" y="2678668"/>
            <a:ext cx="612540" cy="369332"/>
          </a:xfrm>
          <a:prstGeom prst="rect">
            <a:avLst/>
          </a:prstGeom>
          <a:noFill/>
        </p:spPr>
        <p:txBody>
          <a:bodyPr wrap="none" rtlCol="0">
            <a:spAutoFit/>
          </a:bodyPr>
          <a:lstStyle/>
          <a:p>
            <a:r>
              <a:rPr lang="en-US" b="1" dirty="0"/>
              <a:t>W’</a:t>
            </a:r>
            <a:r>
              <a:rPr lang="en-US" b="1" baseline="-25000" dirty="0"/>
              <a:t>21</a:t>
            </a:r>
          </a:p>
        </p:txBody>
      </p:sp>
      <p:sp>
        <p:nvSpPr>
          <p:cNvPr id="38" name="TextBox 37"/>
          <p:cNvSpPr txBox="1"/>
          <p:nvPr/>
        </p:nvSpPr>
        <p:spPr>
          <a:xfrm>
            <a:off x="1143000" y="2842736"/>
            <a:ext cx="612540" cy="369332"/>
          </a:xfrm>
          <a:prstGeom prst="rect">
            <a:avLst/>
          </a:prstGeom>
          <a:noFill/>
        </p:spPr>
        <p:txBody>
          <a:bodyPr wrap="none" rtlCol="0">
            <a:spAutoFit/>
          </a:bodyPr>
          <a:lstStyle/>
          <a:p>
            <a:r>
              <a:rPr lang="en-US" b="1" dirty="0"/>
              <a:t>W’</a:t>
            </a:r>
            <a:r>
              <a:rPr lang="en-US" b="1" baseline="-25000" dirty="0"/>
              <a:t>12</a:t>
            </a:r>
          </a:p>
        </p:txBody>
      </p:sp>
      <p:sp>
        <p:nvSpPr>
          <p:cNvPr id="39" name="TextBox 38"/>
          <p:cNvSpPr txBox="1"/>
          <p:nvPr/>
        </p:nvSpPr>
        <p:spPr>
          <a:xfrm>
            <a:off x="1581846" y="2602468"/>
            <a:ext cx="612540" cy="369332"/>
          </a:xfrm>
          <a:prstGeom prst="rect">
            <a:avLst/>
          </a:prstGeom>
          <a:noFill/>
        </p:spPr>
        <p:txBody>
          <a:bodyPr wrap="none" rtlCol="0">
            <a:spAutoFit/>
          </a:bodyPr>
          <a:lstStyle/>
          <a:p>
            <a:r>
              <a:rPr lang="en-US" b="1" dirty="0"/>
              <a:t>W’</a:t>
            </a:r>
            <a:r>
              <a:rPr lang="en-US" b="1" baseline="-25000" dirty="0"/>
              <a:t>22</a:t>
            </a:r>
          </a:p>
        </p:txBody>
      </p:sp>
      <p:cxnSp>
        <p:nvCxnSpPr>
          <p:cNvPr id="41" name="Straight Connector 40"/>
          <p:cNvCxnSpPr/>
          <p:nvPr/>
        </p:nvCxnSpPr>
        <p:spPr>
          <a:xfrm>
            <a:off x="802808" y="2145268"/>
            <a:ext cx="2016592" cy="873592"/>
          </a:xfrm>
          <a:prstGeom prst="line">
            <a:avLst/>
          </a:prstGeom>
        </p:spPr>
        <p:style>
          <a:lnRef idx="2">
            <a:schemeClr val="accent3"/>
          </a:lnRef>
          <a:fillRef idx="0">
            <a:schemeClr val="accent3"/>
          </a:fillRef>
          <a:effectRef idx="1">
            <a:schemeClr val="accent3"/>
          </a:effectRef>
          <a:fontRef idx="minor">
            <a:schemeClr val="tx1"/>
          </a:fontRef>
        </p:style>
      </p:cxnSp>
      <p:sp>
        <p:nvSpPr>
          <p:cNvPr id="42" name="TextBox 41"/>
          <p:cNvSpPr txBox="1"/>
          <p:nvPr/>
        </p:nvSpPr>
        <p:spPr>
          <a:xfrm>
            <a:off x="2362200" y="2983468"/>
            <a:ext cx="441146" cy="369332"/>
          </a:xfrm>
          <a:prstGeom prst="rect">
            <a:avLst/>
          </a:prstGeom>
          <a:noFill/>
        </p:spPr>
        <p:txBody>
          <a:bodyPr wrap="none" rtlCol="0">
            <a:spAutoFit/>
          </a:bodyPr>
          <a:lstStyle/>
          <a:p>
            <a:r>
              <a:rPr lang="en-US" b="1" dirty="0"/>
              <a:t>b'</a:t>
            </a:r>
            <a:r>
              <a:rPr lang="en-US" b="1" baseline="-25000" dirty="0"/>
              <a:t>1</a:t>
            </a:r>
          </a:p>
        </p:txBody>
      </p:sp>
      <p:sp>
        <p:nvSpPr>
          <p:cNvPr id="43" name="TextBox 42"/>
          <p:cNvSpPr txBox="1"/>
          <p:nvPr/>
        </p:nvSpPr>
        <p:spPr>
          <a:xfrm>
            <a:off x="2590800" y="2526268"/>
            <a:ext cx="441146" cy="369332"/>
          </a:xfrm>
          <a:prstGeom prst="rect">
            <a:avLst/>
          </a:prstGeom>
          <a:noFill/>
        </p:spPr>
        <p:txBody>
          <a:bodyPr wrap="none" rtlCol="0">
            <a:spAutoFit/>
          </a:bodyPr>
          <a:lstStyle/>
          <a:p>
            <a:r>
              <a:rPr lang="en-US" b="1" dirty="0"/>
              <a:t>b'</a:t>
            </a:r>
            <a:r>
              <a:rPr lang="en-US" b="1" baseline="-25000" dirty="0"/>
              <a:t>2</a:t>
            </a:r>
          </a:p>
        </p:txBody>
      </p:sp>
      <p:sp>
        <p:nvSpPr>
          <p:cNvPr id="44" name="TextBox 43">
            <a:extLst>
              <a:ext uri="{FF2B5EF4-FFF2-40B4-BE49-F238E27FC236}">
                <a16:creationId xmlns:a16="http://schemas.microsoft.com/office/drawing/2014/main" xmlns="" id="{0E2EAA83-F5FB-42E7-B368-902890CEC41F}"/>
              </a:ext>
            </a:extLst>
          </p:cNvPr>
          <p:cNvSpPr txBox="1"/>
          <p:nvPr/>
        </p:nvSpPr>
        <p:spPr>
          <a:xfrm>
            <a:off x="40006" y="3031093"/>
            <a:ext cx="308098" cy="369332"/>
          </a:xfrm>
          <a:prstGeom prst="rect">
            <a:avLst/>
          </a:prstGeom>
          <a:noFill/>
        </p:spPr>
        <p:txBody>
          <a:bodyPr wrap="none" rtlCol="0">
            <a:spAutoFit/>
          </a:bodyPr>
          <a:lstStyle/>
          <a:p>
            <a:r>
              <a:rPr lang="en-US" b="1" dirty="0"/>
              <a:t>h</a:t>
            </a:r>
          </a:p>
        </p:txBody>
      </p:sp>
      <p:sp>
        <p:nvSpPr>
          <p:cNvPr id="45" name="TextBox 44">
            <a:extLst>
              <a:ext uri="{FF2B5EF4-FFF2-40B4-BE49-F238E27FC236}">
                <a16:creationId xmlns:a16="http://schemas.microsoft.com/office/drawing/2014/main" xmlns="" id="{7CAF2C7F-D2C6-4C90-96DC-BA5602098DBC}"/>
              </a:ext>
            </a:extLst>
          </p:cNvPr>
          <p:cNvSpPr txBox="1"/>
          <p:nvPr/>
        </p:nvSpPr>
        <p:spPr>
          <a:xfrm>
            <a:off x="155950" y="1799749"/>
            <a:ext cx="280846" cy="369332"/>
          </a:xfrm>
          <a:prstGeom prst="rect">
            <a:avLst/>
          </a:prstGeom>
          <a:noFill/>
        </p:spPr>
        <p:txBody>
          <a:bodyPr wrap="none" rtlCol="0">
            <a:spAutoFit/>
          </a:bodyPr>
          <a:lstStyle/>
          <a:p>
            <a:r>
              <a:rPr lang="en-US" b="1" dirty="0"/>
              <a:t>c</a:t>
            </a:r>
          </a:p>
        </p:txBody>
      </p:sp>
      <p:cxnSp>
        <p:nvCxnSpPr>
          <p:cNvPr id="64" name="Straight Connector 63">
            <a:extLst>
              <a:ext uri="{FF2B5EF4-FFF2-40B4-BE49-F238E27FC236}">
                <a16:creationId xmlns:a16="http://schemas.microsoft.com/office/drawing/2014/main" xmlns="" id="{F0104C3F-8AE0-4304-AA88-71280E301CC8}"/>
              </a:ext>
            </a:extLst>
          </p:cNvPr>
          <p:cNvCxnSpPr/>
          <p:nvPr/>
        </p:nvCxnSpPr>
        <p:spPr>
          <a:xfrm flipH="1">
            <a:off x="1283848" y="3781635"/>
            <a:ext cx="202844"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65" name="Straight Connector 64">
            <a:extLst>
              <a:ext uri="{FF2B5EF4-FFF2-40B4-BE49-F238E27FC236}">
                <a16:creationId xmlns:a16="http://schemas.microsoft.com/office/drawing/2014/main" xmlns="" id="{E399A995-94DA-4880-AB6F-8A0ECF994A17}"/>
              </a:ext>
            </a:extLst>
          </p:cNvPr>
          <p:cNvCxnSpPr>
            <a:cxnSpLocks/>
          </p:cNvCxnSpPr>
          <p:nvPr/>
        </p:nvCxnSpPr>
        <p:spPr>
          <a:xfrm>
            <a:off x="1309070" y="3781635"/>
            <a:ext cx="0" cy="1385411"/>
          </a:xfrm>
          <a:prstGeom prst="line">
            <a:avLst/>
          </a:prstGeom>
        </p:spPr>
        <p:style>
          <a:lnRef idx="3">
            <a:schemeClr val="accent5"/>
          </a:lnRef>
          <a:fillRef idx="0">
            <a:schemeClr val="accent5"/>
          </a:fillRef>
          <a:effectRef idx="2">
            <a:schemeClr val="accent5"/>
          </a:effectRef>
          <a:fontRef idx="minor">
            <a:schemeClr val="tx1"/>
          </a:fontRef>
        </p:style>
      </p:cxnSp>
      <p:cxnSp>
        <p:nvCxnSpPr>
          <p:cNvPr id="66" name="Straight Connector 65">
            <a:extLst>
              <a:ext uri="{FF2B5EF4-FFF2-40B4-BE49-F238E27FC236}">
                <a16:creationId xmlns:a16="http://schemas.microsoft.com/office/drawing/2014/main" xmlns="" id="{6BA8C180-57DC-415E-AB36-43A9546C7E69}"/>
              </a:ext>
            </a:extLst>
          </p:cNvPr>
          <p:cNvCxnSpPr/>
          <p:nvPr/>
        </p:nvCxnSpPr>
        <p:spPr>
          <a:xfrm>
            <a:off x="1283848" y="5167046"/>
            <a:ext cx="202844"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67" name="Straight Connector 66">
            <a:extLst>
              <a:ext uri="{FF2B5EF4-FFF2-40B4-BE49-F238E27FC236}">
                <a16:creationId xmlns:a16="http://schemas.microsoft.com/office/drawing/2014/main" xmlns="" id="{7E72AED0-6F01-4C4E-987D-9CE8AFD567F2}"/>
              </a:ext>
            </a:extLst>
          </p:cNvPr>
          <p:cNvCxnSpPr>
            <a:cxnSpLocks/>
          </p:cNvCxnSpPr>
          <p:nvPr/>
        </p:nvCxnSpPr>
        <p:spPr>
          <a:xfrm>
            <a:off x="3033960" y="3781635"/>
            <a:ext cx="0" cy="1460511"/>
          </a:xfrm>
          <a:prstGeom prst="line">
            <a:avLst/>
          </a:prstGeom>
        </p:spPr>
        <p:style>
          <a:lnRef idx="3">
            <a:schemeClr val="accent5"/>
          </a:lnRef>
          <a:fillRef idx="0">
            <a:schemeClr val="accent5"/>
          </a:fillRef>
          <a:effectRef idx="2">
            <a:schemeClr val="accent5"/>
          </a:effectRef>
          <a:fontRef idx="minor">
            <a:schemeClr val="tx1"/>
          </a:fontRef>
        </p:style>
      </p:cxnSp>
      <p:cxnSp>
        <p:nvCxnSpPr>
          <p:cNvPr id="68" name="Straight Connector 67">
            <a:extLst>
              <a:ext uri="{FF2B5EF4-FFF2-40B4-BE49-F238E27FC236}">
                <a16:creationId xmlns:a16="http://schemas.microsoft.com/office/drawing/2014/main" xmlns="" id="{0EAD595A-E7BD-40F2-AEDA-F38A5392E8F2}"/>
              </a:ext>
            </a:extLst>
          </p:cNvPr>
          <p:cNvCxnSpPr/>
          <p:nvPr/>
        </p:nvCxnSpPr>
        <p:spPr>
          <a:xfrm>
            <a:off x="2881560" y="3781635"/>
            <a:ext cx="202844"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69" name="Straight Connector 68">
            <a:extLst>
              <a:ext uri="{FF2B5EF4-FFF2-40B4-BE49-F238E27FC236}">
                <a16:creationId xmlns:a16="http://schemas.microsoft.com/office/drawing/2014/main" xmlns="" id="{3F526829-9D3D-4F5C-A7DD-2D6E61D552AF}"/>
              </a:ext>
            </a:extLst>
          </p:cNvPr>
          <p:cNvCxnSpPr/>
          <p:nvPr/>
        </p:nvCxnSpPr>
        <p:spPr>
          <a:xfrm>
            <a:off x="2881560" y="5242146"/>
            <a:ext cx="202844" cy="0"/>
          </a:xfrm>
          <a:prstGeom prst="line">
            <a:avLst/>
          </a:prstGeom>
        </p:spPr>
        <p:style>
          <a:lnRef idx="2">
            <a:schemeClr val="accent5"/>
          </a:lnRef>
          <a:fillRef idx="0">
            <a:schemeClr val="accent5"/>
          </a:fillRef>
          <a:effectRef idx="1">
            <a:schemeClr val="accent5"/>
          </a:effectRef>
          <a:fontRef idx="minor">
            <a:schemeClr val="tx1"/>
          </a:fontRef>
        </p:style>
      </p:cxnSp>
      <p:sp>
        <p:nvSpPr>
          <p:cNvPr id="4" name="TextBox 3">
            <a:extLst>
              <a:ext uri="{FF2B5EF4-FFF2-40B4-BE49-F238E27FC236}">
                <a16:creationId xmlns:a16="http://schemas.microsoft.com/office/drawing/2014/main" xmlns="" id="{DF223577-F70D-4DFF-9EAA-21B08437B59A}"/>
              </a:ext>
            </a:extLst>
          </p:cNvPr>
          <p:cNvSpPr txBox="1"/>
          <p:nvPr/>
        </p:nvSpPr>
        <p:spPr>
          <a:xfrm>
            <a:off x="1563535" y="3836969"/>
            <a:ext cx="1309974" cy="1323439"/>
          </a:xfrm>
          <a:prstGeom prst="rect">
            <a:avLst/>
          </a:prstGeom>
          <a:noFill/>
        </p:spPr>
        <p:txBody>
          <a:bodyPr wrap="none" rtlCol="0">
            <a:spAutoFit/>
          </a:bodyPr>
          <a:lstStyle/>
          <a:p>
            <a:pPr marL="742950" indent="-742950">
              <a:buAutoNum type="arabicPlain"/>
            </a:pPr>
            <a:r>
              <a:rPr lang="en-US" sz="4000" dirty="0"/>
              <a:t> 2</a:t>
            </a:r>
          </a:p>
          <a:p>
            <a:pPr marL="742950" indent="-742950">
              <a:buAutoNum type="arabicPlain"/>
            </a:pPr>
            <a:r>
              <a:rPr lang="en-US" sz="4000" dirty="0"/>
              <a:t> 1</a:t>
            </a:r>
            <a:endParaRPr lang="en-IN" sz="4000" dirty="0"/>
          </a:p>
        </p:txBody>
      </p:sp>
      <p:sp>
        <p:nvSpPr>
          <p:cNvPr id="6" name="TextBox 5">
            <a:extLst>
              <a:ext uri="{FF2B5EF4-FFF2-40B4-BE49-F238E27FC236}">
                <a16:creationId xmlns:a16="http://schemas.microsoft.com/office/drawing/2014/main" xmlns="" id="{591F6FF8-F40B-4625-B61C-F7901BB2F5B4}"/>
              </a:ext>
            </a:extLst>
          </p:cNvPr>
          <p:cNvSpPr txBox="1"/>
          <p:nvPr/>
        </p:nvSpPr>
        <p:spPr>
          <a:xfrm>
            <a:off x="133465" y="4238835"/>
            <a:ext cx="1047018" cy="646331"/>
          </a:xfrm>
          <a:prstGeom prst="rect">
            <a:avLst/>
          </a:prstGeom>
          <a:noFill/>
        </p:spPr>
        <p:txBody>
          <a:bodyPr wrap="none" rtlCol="0">
            <a:spAutoFit/>
          </a:bodyPr>
          <a:lstStyle/>
          <a:p>
            <a:r>
              <a:rPr lang="en-US" sz="3600" dirty="0"/>
              <a:t>W’ =</a:t>
            </a:r>
            <a:endParaRPr lang="en-IN" sz="3600" dirty="0"/>
          </a:p>
        </p:txBody>
      </p:sp>
      <p:cxnSp>
        <p:nvCxnSpPr>
          <p:cNvPr id="46" name="Straight Connector 45">
            <a:extLst>
              <a:ext uri="{FF2B5EF4-FFF2-40B4-BE49-F238E27FC236}">
                <a16:creationId xmlns:a16="http://schemas.microsoft.com/office/drawing/2014/main" xmlns="" id="{FEEA2724-3042-4D82-839B-B79F4EC06AEF}"/>
              </a:ext>
            </a:extLst>
          </p:cNvPr>
          <p:cNvCxnSpPr>
            <a:cxnSpLocks/>
          </p:cNvCxnSpPr>
          <p:nvPr/>
        </p:nvCxnSpPr>
        <p:spPr>
          <a:xfrm>
            <a:off x="1086733" y="5630385"/>
            <a:ext cx="0" cy="533400"/>
          </a:xfrm>
          <a:prstGeom prst="line">
            <a:avLst/>
          </a:prstGeom>
        </p:spPr>
        <p:style>
          <a:lnRef idx="3">
            <a:schemeClr val="accent5"/>
          </a:lnRef>
          <a:fillRef idx="0">
            <a:schemeClr val="accent5"/>
          </a:fillRef>
          <a:effectRef idx="2">
            <a:schemeClr val="accent5"/>
          </a:effectRef>
          <a:fontRef idx="minor">
            <a:schemeClr val="tx1"/>
          </a:fontRef>
        </p:style>
      </p:cxnSp>
      <p:cxnSp>
        <p:nvCxnSpPr>
          <p:cNvPr id="47" name="Straight Connector 46">
            <a:extLst>
              <a:ext uri="{FF2B5EF4-FFF2-40B4-BE49-F238E27FC236}">
                <a16:creationId xmlns:a16="http://schemas.microsoft.com/office/drawing/2014/main" xmlns="" id="{72B2AAED-5D3D-4AAB-9363-2C2060E8C8BE}"/>
              </a:ext>
            </a:extLst>
          </p:cNvPr>
          <p:cNvCxnSpPr>
            <a:cxnSpLocks/>
          </p:cNvCxnSpPr>
          <p:nvPr/>
        </p:nvCxnSpPr>
        <p:spPr>
          <a:xfrm>
            <a:off x="1086733" y="5619834"/>
            <a:ext cx="104335"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48" name="Straight Connector 47">
            <a:extLst>
              <a:ext uri="{FF2B5EF4-FFF2-40B4-BE49-F238E27FC236}">
                <a16:creationId xmlns:a16="http://schemas.microsoft.com/office/drawing/2014/main" xmlns="" id="{0B7ADAC7-A2C1-47F7-AD39-6873FA7B9CB7}"/>
              </a:ext>
            </a:extLst>
          </p:cNvPr>
          <p:cNvCxnSpPr>
            <a:cxnSpLocks/>
          </p:cNvCxnSpPr>
          <p:nvPr/>
        </p:nvCxnSpPr>
        <p:spPr>
          <a:xfrm>
            <a:off x="1078527" y="6152117"/>
            <a:ext cx="150641"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49" name="Straight Connector 48">
            <a:extLst>
              <a:ext uri="{FF2B5EF4-FFF2-40B4-BE49-F238E27FC236}">
                <a16:creationId xmlns:a16="http://schemas.microsoft.com/office/drawing/2014/main" xmlns="" id="{DB3BF877-0F7B-49FD-9711-D8D4C2BEBFFC}"/>
              </a:ext>
            </a:extLst>
          </p:cNvPr>
          <p:cNvCxnSpPr>
            <a:cxnSpLocks/>
          </p:cNvCxnSpPr>
          <p:nvPr/>
        </p:nvCxnSpPr>
        <p:spPr>
          <a:xfrm>
            <a:off x="3084404" y="5644196"/>
            <a:ext cx="0" cy="521732"/>
          </a:xfrm>
          <a:prstGeom prst="line">
            <a:avLst/>
          </a:prstGeom>
        </p:spPr>
        <p:style>
          <a:lnRef idx="2">
            <a:schemeClr val="accent5"/>
          </a:lnRef>
          <a:fillRef idx="0">
            <a:schemeClr val="accent5"/>
          </a:fillRef>
          <a:effectRef idx="1">
            <a:schemeClr val="accent5"/>
          </a:effectRef>
          <a:fontRef idx="minor">
            <a:schemeClr val="tx1"/>
          </a:fontRef>
        </p:style>
      </p:cxnSp>
      <p:cxnSp>
        <p:nvCxnSpPr>
          <p:cNvPr id="50" name="Straight Connector 49">
            <a:extLst>
              <a:ext uri="{FF2B5EF4-FFF2-40B4-BE49-F238E27FC236}">
                <a16:creationId xmlns:a16="http://schemas.microsoft.com/office/drawing/2014/main" xmlns="" id="{A127AD8C-CF0E-4262-A26B-4569290C1F65}"/>
              </a:ext>
            </a:extLst>
          </p:cNvPr>
          <p:cNvCxnSpPr>
            <a:cxnSpLocks/>
          </p:cNvCxnSpPr>
          <p:nvPr/>
        </p:nvCxnSpPr>
        <p:spPr>
          <a:xfrm flipH="1" flipV="1">
            <a:off x="3008204" y="6165928"/>
            <a:ext cx="76200" cy="11668"/>
          </a:xfrm>
          <a:prstGeom prst="line">
            <a:avLst/>
          </a:prstGeom>
        </p:spPr>
        <p:style>
          <a:lnRef idx="2">
            <a:schemeClr val="accent5"/>
          </a:lnRef>
          <a:fillRef idx="0">
            <a:schemeClr val="accent5"/>
          </a:fillRef>
          <a:effectRef idx="1">
            <a:schemeClr val="accent5"/>
          </a:effectRef>
          <a:fontRef idx="minor">
            <a:schemeClr val="tx1"/>
          </a:fontRef>
        </p:style>
      </p:cxnSp>
      <p:cxnSp>
        <p:nvCxnSpPr>
          <p:cNvPr id="51" name="Straight Connector 50">
            <a:extLst>
              <a:ext uri="{FF2B5EF4-FFF2-40B4-BE49-F238E27FC236}">
                <a16:creationId xmlns:a16="http://schemas.microsoft.com/office/drawing/2014/main" xmlns="" id="{36F07C7A-0BF2-4B0C-A2E6-EC24FB6547EA}"/>
              </a:ext>
            </a:extLst>
          </p:cNvPr>
          <p:cNvCxnSpPr/>
          <p:nvPr/>
        </p:nvCxnSpPr>
        <p:spPr>
          <a:xfrm flipH="1">
            <a:off x="3008204" y="5644196"/>
            <a:ext cx="76200" cy="0"/>
          </a:xfrm>
          <a:prstGeom prst="line">
            <a:avLst/>
          </a:prstGeom>
        </p:spPr>
        <p:style>
          <a:lnRef idx="2">
            <a:schemeClr val="accent5"/>
          </a:lnRef>
          <a:fillRef idx="0">
            <a:schemeClr val="accent5"/>
          </a:fillRef>
          <a:effectRef idx="1">
            <a:schemeClr val="accent5"/>
          </a:effectRef>
          <a:fontRef idx="minor">
            <a:schemeClr val="tx1"/>
          </a:fontRef>
        </p:style>
      </p:cxnSp>
      <p:sp>
        <p:nvSpPr>
          <p:cNvPr id="52" name="TextBox 51">
            <a:extLst>
              <a:ext uri="{FF2B5EF4-FFF2-40B4-BE49-F238E27FC236}">
                <a16:creationId xmlns:a16="http://schemas.microsoft.com/office/drawing/2014/main" xmlns="" id="{79E68ACB-68AF-45FB-818C-56B7C2D6B4BA}"/>
              </a:ext>
            </a:extLst>
          </p:cNvPr>
          <p:cNvSpPr txBox="1"/>
          <p:nvPr/>
        </p:nvSpPr>
        <p:spPr>
          <a:xfrm>
            <a:off x="1153847" y="5554185"/>
            <a:ext cx="1858201" cy="707886"/>
          </a:xfrm>
          <a:prstGeom prst="rect">
            <a:avLst/>
          </a:prstGeom>
          <a:noFill/>
        </p:spPr>
        <p:txBody>
          <a:bodyPr wrap="none" rtlCol="0">
            <a:spAutoFit/>
          </a:bodyPr>
          <a:lstStyle/>
          <a:p>
            <a:r>
              <a:rPr lang="en-US" sz="4000" dirty="0"/>
              <a:t> 0         0</a:t>
            </a:r>
          </a:p>
        </p:txBody>
      </p:sp>
      <p:sp>
        <p:nvSpPr>
          <p:cNvPr id="53" name="TextBox 52">
            <a:extLst>
              <a:ext uri="{FF2B5EF4-FFF2-40B4-BE49-F238E27FC236}">
                <a16:creationId xmlns:a16="http://schemas.microsoft.com/office/drawing/2014/main" xmlns="" id="{3DA2A923-80BC-4A16-B05E-86F6BE852176}"/>
              </a:ext>
            </a:extLst>
          </p:cNvPr>
          <p:cNvSpPr txBox="1"/>
          <p:nvPr/>
        </p:nvSpPr>
        <p:spPr>
          <a:xfrm>
            <a:off x="112604" y="5581896"/>
            <a:ext cx="875561" cy="646331"/>
          </a:xfrm>
          <a:prstGeom prst="rect">
            <a:avLst/>
          </a:prstGeom>
          <a:noFill/>
        </p:spPr>
        <p:txBody>
          <a:bodyPr wrap="none" rtlCol="0">
            <a:spAutoFit/>
          </a:bodyPr>
          <a:lstStyle/>
          <a:p>
            <a:r>
              <a:rPr lang="en-US" sz="3600" dirty="0"/>
              <a:t>b’ =</a:t>
            </a:r>
            <a:endParaRPr lang="en-IN" sz="3600" dirty="0"/>
          </a:p>
        </p:txBody>
      </p:sp>
      <p:sp>
        <p:nvSpPr>
          <p:cNvPr id="2" name="Rectangle 1">
            <a:extLst>
              <a:ext uri="{FF2B5EF4-FFF2-40B4-BE49-F238E27FC236}">
                <a16:creationId xmlns:a16="http://schemas.microsoft.com/office/drawing/2014/main" xmlns="" id="{5DF3B463-A098-4659-9732-49BD7482905E}"/>
              </a:ext>
            </a:extLst>
          </p:cNvPr>
          <p:cNvSpPr/>
          <p:nvPr/>
        </p:nvSpPr>
        <p:spPr>
          <a:xfrm>
            <a:off x="5116225" y="5346412"/>
            <a:ext cx="2873928" cy="584775"/>
          </a:xfrm>
          <a:prstGeom prst="rect">
            <a:avLst/>
          </a:prstGeom>
        </p:spPr>
        <p:txBody>
          <a:bodyPr wrap="none">
            <a:spAutoFit/>
          </a:bodyPr>
          <a:lstStyle/>
          <a:p>
            <a:r>
              <a:rPr lang="en-US" sz="3200" b="1" dirty="0">
                <a:solidFill>
                  <a:schemeClr val="accent6"/>
                </a:solidFill>
              </a:rPr>
              <a:t>(</a:t>
            </a:r>
            <a:r>
              <a:rPr lang="en-US" sz="3200" b="1" dirty="0" err="1">
                <a:solidFill>
                  <a:schemeClr val="accent6"/>
                </a:solidFill>
              </a:rPr>
              <a:t>softmax</a:t>
            </a:r>
            <a:r>
              <a:rPr lang="en-US" sz="3200" b="1" dirty="0">
                <a:solidFill>
                  <a:schemeClr val="accent6"/>
                </a:solidFill>
              </a:rPr>
              <a:t>(c) – t)</a:t>
            </a:r>
            <a:r>
              <a:rPr lang="en-US" sz="3200" b="1" dirty="0"/>
              <a:t> </a:t>
            </a:r>
            <a:endParaRPr lang="en-IN" sz="3200" dirty="0"/>
          </a:p>
        </p:txBody>
      </p:sp>
    </p:spTree>
    <p:extLst>
      <p:ext uri="{BB962C8B-B14F-4D97-AF65-F5344CB8AC3E}">
        <p14:creationId xmlns:p14="http://schemas.microsoft.com/office/powerpoint/2010/main" xmlns="" val="292236172"/>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Oval 61"/>
          <p:cNvSpPr/>
          <p:nvPr/>
        </p:nvSpPr>
        <p:spPr>
          <a:xfrm>
            <a:off x="1496290" y="2879558"/>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61" name="Oval 60"/>
          <p:cNvSpPr/>
          <p:nvPr/>
        </p:nvSpPr>
        <p:spPr>
          <a:xfrm>
            <a:off x="353290" y="2858778"/>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3417436" y="1219200"/>
            <a:ext cx="5686558" cy="5410200"/>
          </a:xfrm>
        </p:spPr>
        <p:txBody>
          <a:bodyPr>
            <a:normAutofit/>
          </a:bodyPr>
          <a:lstStyle/>
          <a:p>
            <a:pPr>
              <a:buNone/>
            </a:pPr>
            <a:r>
              <a:rPr lang="en-US" b="1" dirty="0"/>
              <a:t>d(loss)/d(c) =</a:t>
            </a:r>
          </a:p>
          <a:p>
            <a:pPr>
              <a:buNone/>
            </a:pPr>
            <a:endParaRPr lang="en-US" b="1" dirty="0"/>
          </a:p>
          <a:p>
            <a:pPr>
              <a:buNone/>
            </a:pPr>
            <a:r>
              <a:rPr lang="en-US" b="1" dirty="0"/>
              <a:t>But from the forward pass,</a:t>
            </a:r>
          </a:p>
          <a:p>
            <a:pPr>
              <a:buNone/>
            </a:pPr>
            <a:endParaRPr lang="en-US" b="1" dirty="0"/>
          </a:p>
          <a:p>
            <a:pPr>
              <a:buNone/>
            </a:pPr>
            <a:endParaRPr lang="en-US" b="1" dirty="0"/>
          </a:p>
          <a:p>
            <a:pPr>
              <a:buNone/>
            </a:pPr>
            <a:r>
              <a:rPr lang="en-US" b="1" dirty="0"/>
              <a:t>The correct class is 1, so the target one hot vector is</a:t>
            </a:r>
          </a:p>
          <a:p>
            <a:pPr>
              <a:buNone/>
            </a:pPr>
            <a:endParaRPr lang="en-US" b="1" dirty="0"/>
          </a:p>
          <a:p>
            <a:pPr>
              <a:buNone/>
            </a:pPr>
            <a:r>
              <a:rPr lang="en-US" b="1" dirty="0"/>
              <a:t>So </a:t>
            </a:r>
          </a:p>
        </p:txBody>
      </p:sp>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fontScale="92500"/>
          </a:bodyPr>
          <a:lstStyle/>
          <a:p>
            <a:pPr algn="ctr">
              <a:spcBef>
                <a:spcPct val="0"/>
              </a:spcBef>
              <a:defRPr/>
            </a:pPr>
            <a:r>
              <a:rPr lang="en-US" sz="4400" dirty="0">
                <a:solidFill>
                  <a:schemeClr val="bg1"/>
                </a:solidFill>
              </a:rPr>
              <a:t>Exercise on d(loss)/d(W’) and d(loss)/d(b’)</a:t>
            </a:r>
          </a:p>
        </p:txBody>
      </p:sp>
      <p:sp>
        <p:nvSpPr>
          <p:cNvPr id="17" name="Oval 16"/>
          <p:cNvSpPr/>
          <p:nvPr/>
        </p:nvSpPr>
        <p:spPr>
          <a:xfrm>
            <a:off x="457200" y="1828800"/>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1</a:t>
            </a:r>
            <a:endParaRPr lang="en-US" baseline="-25000" dirty="0"/>
          </a:p>
        </p:txBody>
      </p:sp>
      <p:sp>
        <p:nvSpPr>
          <p:cNvPr id="18" name="Oval 17"/>
          <p:cNvSpPr/>
          <p:nvPr/>
        </p:nvSpPr>
        <p:spPr>
          <a:xfrm>
            <a:off x="457200" y="2971800"/>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1</a:t>
            </a:r>
          </a:p>
        </p:txBody>
      </p:sp>
      <p:cxnSp>
        <p:nvCxnSpPr>
          <p:cNvPr id="20" name="Straight Connector 19"/>
          <p:cNvCxnSpPr/>
          <p:nvPr/>
        </p:nvCxnSpPr>
        <p:spPr>
          <a:xfrm>
            <a:off x="665020" y="2221468"/>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21" name="TextBox 20"/>
          <p:cNvSpPr txBox="1"/>
          <p:nvPr/>
        </p:nvSpPr>
        <p:spPr>
          <a:xfrm>
            <a:off x="152400" y="2450068"/>
            <a:ext cx="612540" cy="369332"/>
          </a:xfrm>
          <a:prstGeom prst="rect">
            <a:avLst/>
          </a:prstGeom>
          <a:noFill/>
        </p:spPr>
        <p:txBody>
          <a:bodyPr wrap="none" rtlCol="0">
            <a:spAutoFit/>
          </a:bodyPr>
          <a:lstStyle/>
          <a:p>
            <a:r>
              <a:rPr lang="en-US" b="1" dirty="0"/>
              <a:t>W’</a:t>
            </a:r>
            <a:r>
              <a:rPr lang="en-US" b="1" baseline="-25000" dirty="0"/>
              <a:t>11</a:t>
            </a:r>
          </a:p>
        </p:txBody>
      </p:sp>
      <p:sp>
        <p:nvSpPr>
          <p:cNvPr id="22" name="Oval 21"/>
          <p:cNvSpPr/>
          <p:nvPr/>
        </p:nvSpPr>
        <p:spPr>
          <a:xfrm>
            <a:off x="1600200" y="1840468"/>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2</a:t>
            </a:r>
          </a:p>
        </p:txBody>
      </p:sp>
      <p:sp>
        <p:nvSpPr>
          <p:cNvPr id="23" name="Oval 22"/>
          <p:cNvSpPr/>
          <p:nvPr/>
        </p:nvSpPr>
        <p:spPr>
          <a:xfrm>
            <a:off x="1600200" y="2983468"/>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2</a:t>
            </a:r>
          </a:p>
        </p:txBody>
      </p:sp>
      <p:cxnSp>
        <p:nvCxnSpPr>
          <p:cNvPr id="27" name="Straight Connector 26"/>
          <p:cNvCxnSpPr/>
          <p:nvPr/>
        </p:nvCxnSpPr>
        <p:spPr>
          <a:xfrm>
            <a:off x="1808020" y="2221468"/>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29" name="Oval 28"/>
          <p:cNvSpPr/>
          <p:nvPr/>
        </p:nvSpPr>
        <p:spPr>
          <a:xfrm>
            <a:off x="2743200" y="3059668"/>
            <a:ext cx="381000" cy="3810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3</a:t>
            </a:r>
          </a:p>
        </p:txBody>
      </p:sp>
      <p:cxnSp>
        <p:nvCxnSpPr>
          <p:cNvPr id="31" name="Straight Connector 30"/>
          <p:cNvCxnSpPr/>
          <p:nvPr/>
        </p:nvCxnSpPr>
        <p:spPr>
          <a:xfrm>
            <a:off x="1905000" y="2221468"/>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32" name="Straight Connector 31"/>
          <p:cNvCxnSpPr/>
          <p:nvPr/>
        </p:nvCxnSpPr>
        <p:spPr>
          <a:xfrm>
            <a:off x="762000" y="2221468"/>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34" name="Straight Connector 33"/>
          <p:cNvCxnSpPr/>
          <p:nvPr/>
        </p:nvCxnSpPr>
        <p:spPr>
          <a:xfrm flipH="1">
            <a:off x="741596" y="2165672"/>
            <a:ext cx="934804" cy="817796"/>
          </a:xfrm>
          <a:prstGeom prst="line">
            <a:avLst/>
          </a:prstGeom>
        </p:spPr>
        <p:style>
          <a:lnRef idx="2">
            <a:schemeClr val="accent3"/>
          </a:lnRef>
          <a:fillRef idx="0">
            <a:schemeClr val="accent3"/>
          </a:fillRef>
          <a:effectRef idx="1">
            <a:schemeClr val="accent3"/>
          </a:effectRef>
          <a:fontRef idx="minor">
            <a:schemeClr val="tx1"/>
          </a:fontRef>
        </p:style>
      </p:cxnSp>
      <p:sp>
        <p:nvSpPr>
          <p:cNvPr id="37" name="TextBox 36"/>
          <p:cNvSpPr txBox="1"/>
          <p:nvPr/>
        </p:nvSpPr>
        <p:spPr>
          <a:xfrm>
            <a:off x="609600" y="2678668"/>
            <a:ext cx="612540" cy="369332"/>
          </a:xfrm>
          <a:prstGeom prst="rect">
            <a:avLst/>
          </a:prstGeom>
          <a:noFill/>
        </p:spPr>
        <p:txBody>
          <a:bodyPr wrap="none" rtlCol="0">
            <a:spAutoFit/>
          </a:bodyPr>
          <a:lstStyle/>
          <a:p>
            <a:r>
              <a:rPr lang="en-US" b="1" dirty="0"/>
              <a:t>W’</a:t>
            </a:r>
            <a:r>
              <a:rPr lang="en-US" b="1" baseline="-25000" dirty="0"/>
              <a:t>21</a:t>
            </a:r>
          </a:p>
        </p:txBody>
      </p:sp>
      <p:sp>
        <p:nvSpPr>
          <p:cNvPr id="38" name="TextBox 37"/>
          <p:cNvSpPr txBox="1"/>
          <p:nvPr/>
        </p:nvSpPr>
        <p:spPr>
          <a:xfrm>
            <a:off x="1143000" y="2842736"/>
            <a:ext cx="612540" cy="369332"/>
          </a:xfrm>
          <a:prstGeom prst="rect">
            <a:avLst/>
          </a:prstGeom>
          <a:noFill/>
        </p:spPr>
        <p:txBody>
          <a:bodyPr wrap="none" rtlCol="0">
            <a:spAutoFit/>
          </a:bodyPr>
          <a:lstStyle/>
          <a:p>
            <a:r>
              <a:rPr lang="en-US" b="1" dirty="0"/>
              <a:t>W’</a:t>
            </a:r>
            <a:r>
              <a:rPr lang="en-US" b="1" baseline="-25000" dirty="0"/>
              <a:t>12</a:t>
            </a:r>
          </a:p>
        </p:txBody>
      </p:sp>
      <p:sp>
        <p:nvSpPr>
          <p:cNvPr id="39" name="TextBox 38"/>
          <p:cNvSpPr txBox="1"/>
          <p:nvPr/>
        </p:nvSpPr>
        <p:spPr>
          <a:xfrm>
            <a:off x="1581846" y="2602468"/>
            <a:ext cx="612540" cy="369332"/>
          </a:xfrm>
          <a:prstGeom prst="rect">
            <a:avLst/>
          </a:prstGeom>
          <a:noFill/>
        </p:spPr>
        <p:txBody>
          <a:bodyPr wrap="none" rtlCol="0">
            <a:spAutoFit/>
          </a:bodyPr>
          <a:lstStyle/>
          <a:p>
            <a:r>
              <a:rPr lang="en-US" b="1" dirty="0"/>
              <a:t>W’</a:t>
            </a:r>
            <a:r>
              <a:rPr lang="en-US" b="1" baseline="-25000" dirty="0"/>
              <a:t>22</a:t>
            </a:r>
          </a:p>
        </p:txBody>
      </p:sp>
      <p:cxnSp>
        <p:nvCxnSpPr>
          <p:cNvPr id="41" name="Straight Connector 40"/>
          <p:cNvCxnSpPr/>
          <p:nvPr/>
        </p:nvCxnSpPr>
        <p:spPr>
          <a:xfrm>
            <a:off x="802808" y="2145268"/>
            <a:ext cx="2016592" cy="873592"/>
          </a:xfrm>
          <a:prstGeom prst="line">
            <a:avLst/>
          </a:prstGeom>
        </p:spPr>
        <p:style>
          <a:lnRef idx="2">
            <a:schemeClr val="accent3"/>
          </a:lnRef>
          <a:fillRef idx="0">
            <a:schemeClr val="accent3"/>
          </a:fillRef>
          <a:effectRef idx="1">
            <a:schemeClr val="accent3"/>
          </a:effectRef>
          <a:fontRef idx="minor">
            <a:schemeClr val="tx1"/>
          </a:fontRef>
        </p:style>
      </p:cxnSp>
      <p:sp>
        <p:nvSpPr>
          <p:cNvPr id="42" name="TextBox 41"/>
          <p:cNvSpPr txBox="1"/>
          <p:nvPr/>
        </p:nvSpPr>
        <p:spPr>
          <a:xfrm>
            <a:off x="2362200" y="2983468"/>
            <a:ext cx="441146" cy="369332"/>
          </a:xfrm>
          <a:prstGeom prst="rect">
            <a:avLst/>
          </a:prstGeom>
          <a:noFill/>
        </p:spPr>
        <p:txBody>
          <a:bodyPr wrap="none" rtlCol="0">
            <a:spAutoFit/>
          </a:bodyPr>
          <a:lstStyle/>
          <a:p>
            <a:r>
              <a:rPr lang="en-US" b="1" dirty="0"/>
              <a:t>b'</a:t>
            </a:r>
            <a:r>
              <a:rPr lang="en-US" b="1" baseline="-25000" dirty="0"/>
              <a:t>1</a:t>
            </a:r>
          </a:p>
        </p:txBody>
      </p:sp>
      <p:sp>
        <p:nvSpPr>
          <p:cNvPr id="43" name="TextBox 42"/>
          <p:cNvSpPr txBox="1"/>
          <p:nvPr/>
        </p:nvSpPr>
        <p:spPr>
          <a:xfrm>
            <a:off x="2590800" y="2526268"/>
            <a:ext cx="441146" cy="369332"/>
          </a:xfrm>
          <a:prstGeom prst="rect">
            <a:avLst/>
          </a:prstGeom>
          <a:noFill/>
        </p:spPr>
        <p:txBody>
          <a:bodyPr wrap="none" rtlCol="0">
            <a:spAutoFit/>
          </a:bodyPr>
          <a:lstStyle/>
          <a:p>
            <a:r>
              <a:rPr lang="en-US" b="1" dirty="0"/>
              <a:t>b'</a:t>
            </a:r>
            <a:r>
              <a:rPr lang="en-US" b="1" baseline="-25000" dirty="0"/>
              <a:t>2</a:t>
            </a:r>
          </a:p>
        </p:txBody>
      </p:sp>
      <p:sp>
        <p:nvSpPr>
          <p:cNvPr id="44" name="TextBox 43">
            <a:extLst>
              <a:ext uri="{FF2B5EF4-FFF2-40B4-BE49-F238E27FC236}">
                <a16:creationId xmlns:a16="http://schemas.microsoft.com/office/drawing/2014/main" xmlns="" id="{0E2EAA83-F5FB-42E7-B368-902890CEC41F}"/>
              </a:ext>
            </a:extLst>
          </p:cNvPr>
          <p:cNvSpPr txBox="1"/>
          <p:nvPr/>
        </p:nvSpPr>
        <p:spPr>
          <a:xfrm>
            <a:off x="40006" y="3031093"/>
            <a:ext cx="308098" cy="369332"/>
          </a:xfrm>
          <a:prstGeom prst="rect">
            <a:avLst/>
          </a:prstGeom>
          <a:noFill/>
        </p:spPr>
        <p:txBody>
          <a:bodyPr wrap="none" rtlCol="0">
            <a:spAutoFit/>
          </a:bodyPr>
          <a:lstStyle/>
          <a:p>
            <a:r>
              <a:rPr lang="en-US" b="1" dirty="0"/>
              <a:t>h</a:t>
            </a:r>
          </a:p>
        </p:txBody>
      </p:sp>
      <p:sp>
        <p:nvSpPr>
          <p:cNvPr id="45" name="TextBox 44">
            <a:extLst>
              <a:ext uri="{FF2B5EF4-FFF2-40B4-BE49-F238E27FC236}">
                <a16:creationId xmlns:a16="http://schemas.microsoft.com/office/drawing/2014/main" xmlns="" id="{7CAF2C7F-D2C6-4C90-96DC-BA5602098DBC}"/>
              </a:ext>
            </a:extLst>
          </p:cNvPr>
          <p:cNvSpPr txBox="1"/>
          <p:nvPr/>
        </p:nvSpPr>
        <p:spPr>
          <a:xfrm>
            <a:off x="155950" y="1799749"/>
            <a:ext cx="280846" cy="369332"/>
          </a:xfrm>
          <a:prstGeom prst="rect">
            <a:avLst/>
          </a:prstGeom>
          <a:noFill/>
        </p:spPr>
        <p:txBody>
          <a:bodyPr wrap="none" rtlCol="0">
            <a:spAutoFit/>
          </a:bodyPr>
          <a:lstStyle/>
          <a:p>
            <a:r>
              <a:rPr lang="en-US" b="1" dirty="0"/>
              <a:t>c</a:t>
            </a:r>
          </a:p>
        </p:txBody>
      </p:sp>
      <p:cxnSp>
        <p:nvCxnSpPr>
          <p:cNvPr id="64" name="Straight Connector 63">
            <a:extLst>
              <a:ext uri="{FF2B5EF4-FFF2-40B4-BE49-F238E27FC236}">
                <a16:creationId xmlns:a16="http://schemas.microsoft.com/office/drawing/2014/main" xmlns="" id="{F0104C3F-8AE0-4304-AA88-71280E301CC8}"/>
              </a:ext>
            </a:extLst>
          </p:cNvPr>
          <p:cNvCxnSpPr/>
          <p:nvPr/>
        </p:nvCxnSpPr>
        <p:spPr>
          <a:xfrm flipH="1">
            <a:off x="1283848" y="3781635"/>
            <a:ext cx="202844"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65" name="Straight Connector 64">
            <a:extLst>
              <a:ext uri="{FF2B5EF4-FFF2-40B4-BE49-F238E27FC236}">
                <a16:creationId xmlns:a16="http://schemas.microsoft.com/office/drawing/2014/main" xmlns="" id="{E399A995-94DA-4880-AB6F-8A0ECF994A17}"/>
              </a:ext>
            </a:extLst>
          </p:cNvPr>
          <p:cNvCxnSpPr>
            <a:cxnSpLocks/>
          </p:cNvCxnSpPr>
          <p:nvPr/>
        </p:nvCxnSpPr>
        <p:spPr>
          <a:xfrm>
            <a:off x="1309070" y="3781635"/>
            <a:ext cx="0" cy="1385411"/>
          </a:xfrm>
          <a:prstGeom prst="line">
            <a:avLst/>
          </a:prstGeom>
        </p:spPr>
        <p:style>
          <a:lnRef idx="3">
            <a:schemeClr val="accent5"/>
          </a:lnRef>
          <a:fillRef idx="0">
            <a:schemeClr val="accent5"/>
          </a:fillRef>
          <a:effectRef idx="2">
            <a:schemeClr val="accent5"/>
          </a:effectRef>
          <a:fontRef idx="minor">
            <a:schemeClr val="tx1"/>
          </a:fontRef>
        </p:style>
      </p:cxnSp>
      <p:cxnSp>
        <p:nvCxnSpPr>
          <p:cNvPr id="66" name="Straight Connector 65">
            <a:extLst>
              <a:ext uri="{FF2B5EF4-FFF2-40B4-BE49-F238E27FC236}">
                <a16:creationId xmlns:a16="http://schemas.microsoft.com/office/drawing/2014/main" xmlns="" id="{6BA8C180-57DC-415E-AB36-43A9546C7E69}"/>
              </a:ext>
            </a:extLst>
          </p:cNvPr>
          <p:cNvCxnSpPr/>
          <p:nvPr/>
        </p:nvCxnSpPr>
        <p:spPr>
          <a:xfrm>
            <a:off x="1283848" y="5167046"/>
            <a:ext cx="202844"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67" name="Straight Connector 66">
            <a:extLst>
              <a:ext uri="{FF2B5EF4-FFF2-40B4-BE49-F238E27FC236}">
                <a16:creationId xmlns:a16="http://schemas.microsoft.com/office/drawing/2014/main" xmlns="" id="{7E72AED0-6F01-4C4E-987D-9CE8AFD567F2}"/>
              </a:ext>
            </a:extLst>
          </p:cNvPr>
          <p:cNvCxnSpPr>
            <a:cxnSpLocks/>
          </p:cNvCxnSpPr>
          <p:nvPr/>
        </p:nvCxnSpPr>
        <p:spPr>
          <a:xfrm>
            <a:off x="3033960" y="3781635"/>
            <a:ext cx="0" cy="1460511"/>
          </a:xfrm>
          <a:prstGeom prst="line">
            <a:avLst/>
          </a:prstGeom>
        </p:spPr>
        <p:style>
          <a:lnRef idx="3">
            <a:schemeClr val="accent5"/>
          </a:lnRef>
          <a:fillRef idx="0">
            <a:schemeClr val="accent5"/>
          </a:fillRef>
          <a:effectRef idx="2">
            <a:schemeClr val="accent5"/>
          </a:effectRef>
          <a:fontRef idx="minor">
            <a:schemeClr val="tx1"/>
          </a:fontRef>
        </p:style>
      </p:cxnSp>
      <p:cxnSp>
        <p:nvCxnSpPr>
          <p:cNvPr id="68" name="Straight Connector 67">
            <a:extLst>
              <a:ext uri="{FF2B5EF4-FFF2-40B4-BE49-F238E27FC236}">
                <a16:creationId xmlns:a16="http://schemas.microsoft.com/office/drawing/2014/main" xmlns="" id="{0EAD595A-E7BD-40F2-AEDA-F38A5392E8F2}"/>
              </a:ext>
            </a:extLst>
          </p:cNvPr>
          <p:cNvCxnSpPr/>
          <p:nvPr/>
        </p:nvCxnSpPr>
        <p:spPr>
          <a:xfrm>
            <a:off x="2881560" y="3781635"/>
            <a:ext cx="202844"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69" name="Straight Connector 68">
            <a:extLst>
              <a:ext uri="{FF2B5EF4-FFF2-40B4-BE49-F238E27FC236}">
                <a16:creationId xmlns:a16="http://schemas.microsoft.com/office/drawing/2014/main" xmlns="" id="{3F526829-9D3D-4F5C-A7DD-2D6E61D552AF}"/>
              </a:ext>
            </a:extLst>
          </p:cNvPr>
          <p:cNvCxnSpPr/>
          <p:nvPr/>
        </p:nvCxnSpPr>
        <p:spPr>
          <a:xfrm>
            <a:off x="2881560" y="5242146"/>
            <a:ext cx="202844" cy="0"/>
          </a:xfrm>
          <a:prstGeom prst="line">
            <a:avLst/>
          </a:prstGeom>
        </p:spPr>
        <p:style>
          <a:lnRef idx="2">
            <a:schemeClr val="accent5"/>
          </a:lnRef>
          <a:fillRef idx="0">
            <a:schemeClr val="accent5"/>
          </a:fillRef>
          <a:effectRef idx="1">
            <a:schemeClr val="accent5"/>
          </a:effectRef>
          <a:fontRef idx="minor">
            <a:schemeClr val="tx1"/>
          </a:fontRef>
        </p:style>
      </p:cxnSp>
      <p:sp>
        <p:nvSpPr>
          <p:cNvPr id="4" name="TextBox 3">
            <a:extLst>
              <a:ext uri="{FF2B5EF4-FFF2-40B4-BE49-F238E27FC236}">
                <a16:creationId xmlns:a16="http://schemas.microsoft.com/office/drawing/2014/main" xmlns="" id="{DF223577-F70D-4DFF-9EAA-21B08437B59A}"/>
              </a:ext>
            </a:extLst>
          </p:cNvPr>
          <p:cNvSpPr txBox="1"/>
          <p:nvPr/>
        </p:nvSpPr>
        <p:spPr>
          <a:xfrm>
            <a:off x="1563535" y="3836969"/>
            <a:ext cx="1309974" cy="1323439"/>
          </a:xfrm>
          <a:prstGeom prst="rect">
            <a:avLst/>
          </a:prstGeom>
          <a:noFill/>
        </p:spPr>
        <p:txBody>
          <a:bodyPr wrap="none" rtlCol="0">
            <a:spAutoFit/>
          </a:bodyPr>
          <a:lstStyle/>
          <a:p>
            <a:pPr marL="742950" indent="-742950">
              <a:buAutoNum type="arabicPlain"/>
            </a:pPr>
            <a:r>
              <a:rPr lang="en-US" sz="4000" dirty="0"/>
              <a:t> 2</a:t>
            </a:r>
          </a:p>
          <a:p>
            <a:pPr marL="742950" indent="-742950">
              <a:buAutoNum type="arabicPlain"/>
            </a:pPr>
            <a:r>
              <a:rPr lang="en-US" sz="4000" dirty="0"/>
              <a:t> 1</a:t>
            </a:r>
            <a:endParaRPr lang="en-IN" sz="4000" dirty="0"/>
          </a:p>
        </p:txBody>
      </p:sp>
      <p:sp>
        <p:nvSpPr>
          <p:cNvPr id="6" name="TextBox 5">
            <a:extLst>
              <a:ext uri="{FF2B5EF4-FFF2-40B4-BE49-F238E27FC236}">
                <a16:creationId xmlns:a16="http://schemas.microsoft.com/office/drawing/2014/main" xmlns="" id="{591F6FF8-F40B-4625-B61C-F7901BB2F5B4}"/>
              </a:ext>
            </a:extLst>
          </p:cNvPr>
          <p:cNvSpPr txBox="1"/>
          <p:nvPr/>
        </p:nvSpPr>
        <p:spPr>
          <a:xfrm>
            <a:off x="133465" y="4238835"/>
            <a:ext cx="1047018" cy="646331"/>
          </a:xfrm>
          <a:prstGeom prst="rect">
            <a:avLst/>
          </a:prstGeom>
          <a:noFill/>
        </p:spPr>
        <p:txBody>
          <a:bodyPr wrap="none" rtlCol="0">
            <a:spAutoFit/>
          </a:bodyPr>
          <a:lstStyle/>
          <a:p>
            <a:r>
              <a:rPr lang="en-US" sz="3600" dirty="0"/>
              <a:t>W’ =</a:t>
            </a:r>
            <a:endParaRPr lang="en-IN" sz="3600" dirty="0"/>
          </a:p>
        </p:txBody>
      </p:sp>
      <p:cxnSp>
        <p:nvCxnSpPr>
          <p:cNvPr id="46" name="Straight Connector 45">
            <a:extLst>
              <a:ext uri="{FF2B5EF4-FFF2-40B4-BE49-F238E27FC236}">
                <a16:creationId xmlns:a16="http://schemas.microsoft.com/office/drawing/2014/main" xmlns="" id="{FEEA2724-3042-4D82-839B-B79F4EC06AEF}"/>
              </a:ext>
            </a:extLst>
          </p:cNvPr>
          <p:cNvCxnSpPr>
            <a:cxnSpLocks/>
          </p:cNvCxnSpPr>
          <p:nvPr/>
        </p:nvCxnSpPr>
        <p:spPr>
          <a:xfrm>
            <a:off x="1086733" y="5630385"/>
            <a:ext cx="0" cy="533400"/>
          </a:xfrm>
          <a:prstGeom prst="line">
            <a:avLst/>
          </a:prstGeom>
        </p:spPr>
        <p:style>
          <a:lnRef idx="3">
            <a:schemeClr val="accent5"/>
          </a:lnRef>
          <a:fillRef idx="0">
            <a:schemeClr val="accent5"/>
          </a:fillRef>
          <a:effectRef idx="2">
            <a:schemeClr val="accent5"/>
          </a:effectRef>
          <a:fontRef idx="minor">
            <a:schemeClr val="tx1"/>
          </a:fontRef>
        </p:style>
      </p:cxnSp>
      <p:cxnSp>
        <p:nvCxnSpPr>
          <p:cNvPr id="47" name="Straight Connector 46">
            <a:extLst>
              <a:ext uri="{FF2B5EF4-FFF2-40B4-BE49-F238E27FC236}">
                <a16:creationId xmlns:a16="http://schemas.microsoft.com/office/drawing/2014/main" xmlns="" id="{72B2AAED-5D3D-4AAB-9363-2C2060E8C8BE}"/>
              </a:ext>
            </a:extLst>
          </p:cNvPr>
          <p:cNvCxnSpPr>
            <a:cxnSpLocks/>
          </p:cNvCxnSpPr>
          <p:nvPr/>
        </p:nvCxnSpPr>
        <p:spPr>
          <a:xfrm>
            <a:off x="1086733" y="5619834"/>
            <a:ext cx="104335"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48" name="Straight Connector 47">
            <a:extLst>
              <a:ext uri="{FF2B5EF4-FFF2-40B4-BE49-F238E27FC236}">
                <a16:creationId xmlns:a16="http://schemas.microsoft.com/office/drawing/2014/main" xmlns="" id="{0B7ADAC7-A2C1-47F7-AD39-6873FA7B9CB7}"/>
              </a:ext>
            </a:extLst>
          </p:cNvPr>
          <p:cNvCxnSpPr>
            <a:cxnSpLocks/>
          </p:cNvCxnSpPr>
          <p:nvPr/>
        </p:nvCxnSpPr>
        <p:spPr>
          <a:xfrm>
            <a:off x="1078527" y="6152117"/>
            <a:ext cx="150641"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49" name="Straight Connector 48">
            <a:extLst>
              <a:ext uri="{FF2B5EF4-FFF2-40B4-BE49-F238E27FC236}">
                <a16:creationId xmlns:a16="http://schemas.microsoft.com/office/drawing/2014/main" xmlns="" id="{DB3BF877-0F7B-49FD-9711-D8D4C2BEBFFC}"/>
              </a:ext>
            </a:extLst>
          </p:cNvPr>
          <p:cNvCxnSpPr>
            <a:cxnSpLocks/>
          </p:cNvCxnSpPr>
          <p:nvPr/>
        </p:nvCxnSpPr>
        <p:spPr>
          <a:xfrm>
            <a:off x="3084404" y="5644196"/>
            <a:ext cx="0" cy="521732"/>
          </a:xfrm>
          <a:prstGeom prst="line">
            <a:avLst/>
          </a:prstGeom>
        </p:spPr>
        <p:style>
          <a:lnRef idx="2">
            <a:schemeClr val="accent5"/>
          </a:lnRef>
          <a:fillRef idx="0">
            <a:schemeClr val="accent5"/>
          </a:fillRef>
          <a:effectRef idx="1">
            <a:schemeClr val="accent5"/>
          </a:effectRef>
          <a:fontRef idx="minor">
            <a:schemeClr val="tx1"/>
          </a:fontRef>
        </p:style>
      </p:cxnSp>
      <p:cxnSp>
        <p:nvCxnSpPr>
          <p:cNvPr id="51" name="Straight Connector 50">
            <a:extLst>
              <a:ext uri="{FF2B5EF4-FFF2-40B4-BE49-F238E27FC236}">
                <a16:creationId xmlns:a16="http://schemas.microsoft.com/office/drawing/2014/main" xmlns="" id="{36F07C7A-0BF2-4B0C-A2E6-EC24FB6547EA}"/>
              </a:ext>
            </a:extLst>
          </p:cNvPr>
          <p:cNvCxnSpPr/>
          <p:nvPr/>
        </p:nvCxnSpPr>
        <p:spPr>
          <a:xfrm flipH="1">
            <a:off x="3008204" y="5644196"/>
            <a:ext cx="76200" cy="0"/>
          </a:xfrm>
          <a:prstGeom prst="line">
            <a:avLst/>
          </a:prstGeom>
        </p:spPr>
        <p:style>
          <a:lnRef idx="2">
            <a:schemeClr val="accent5"/>
          </a:lnRef>
          <a:fillRef idx="0">
            <a:schemeClr val="accent5"/>
          </a:fillRef>
          <a:effectRef idx="1">
            <a:schemeClr val="accent5"/>
          </a:effectRef>
          <a:fontRef idx="minor">
            <a:schemeClr val="tx1"/>
          </a:fontRef>
        </p:style>
      </p:cxnSp>
      <p:sp>
        <p:nvSpPr>
          <p:cNvPr id="52" name="TextBox 51">
            <a:extLst>
              <a:ext uri="{FF2B5EF4-FFF2-40B4-BE49-F238E27FC236}">
                <a16:creationId xmlns:a16="http://schemas.microsoft.com/office/drawing/2014/main" xmlns="" id="{79E68ACB-68AF-45FB-818C-56B7C2D6B4BA}"/>
              </a:ext>
            </a:extLst>
          </p:cNvPr>
          <p:cNvSpPr txBox="1"/>
          <p:nvPr/>
        </p:nvSpPr>
        <p:spPr>
          <a:xfrm>
            <a:off x="1153847" y="5554185"/>
            <a:ext cx="1858201" cy="707886"/>
          </a:xfrm>
          <a:prstGeom prst="rect">
            <a:avLst/>
          </a:prstGeom>
          <a:noFill/>
        </p:spPr>
        <p:txBody>
          <a:bodyPr wrap="none" rtlCol="0">
            <a:spAutoFit/>
          </a:bodyPr>
          <a:lstStyle/>
          <a:p>
            <a:r>
              <a:rPr lang="en-US" sz="4000" dirty="0"/>
              <a:t> 0         0</a:t>
            </a:r>
          </a:p>
        </p:txBody>
      </p:sp>
      <p:sp>
        <p:nvSpPr>
          <p:cNvPr id="53" name="TextBox 52">
            <a:extLst>
              <a:ext uri="{FF2B5EF4-FFF2-40B4-BE49-F238E27FC236}">
                <a16:creationId xmlns:a16="http://schemas.microsoft.com/office/drawing/2014/main" xmlns="" id="{3DA2A923-80BC-4A16-B05E-86F6BE852176}"/>
              </a:ext>
            </a:extLst>
          </p:cNvPr>
          <p:cNvSpPr txBox="1"/>
          <p:nvPr/>
        </p:nvSpPr>
        <p:spPr>
          <a:xfrm>
            <a:off x="112604" y="5581896"/>
            <a:ext cx="875561" cy="646331"/>
          </a:xfrm>
          <a:prstGeom prst="rect">
            <a:avLst/>
          </a:prstGeom>
          <a:noFill/>
        </p:spPr>
        <p:txBody>
          <a:bodyPr wrap="none" rtlCol="0">
            <a:spAutoFit/>
          </a:bodyPr>
          <a:lstStyle/>
          <a:p>
            <a:r>
              <a:rPr lang="en-US" sz="3600" dirty="0"/>
              <a:t>b’ =</a:t>
            </a:r>
            <a:endParaRPr lang="en-IN" sz="3600" dirty="0"/>
          </a:p>
        </p:txBody>
      </p:sp>
      <p:sp>
        <p:nvSpPr>
          <p:cNvPr id="2" name="Rectangle 1">
            <a:extLst>
              <a:ext uri="{FF2B5EF4-FFF2-40B4-BE49-F238E27FC236}">
                <a16:creationId xmlns:a16="http://schemas.microsoft.com/office/drawing/2014/main" xmlns="" id="{5DF3B463-A098-4659-9732-49BD7482905E}"/>
              </a:ext>
            </a:extLst>
          </p:cNvPr>
          <p:cNvSpPr/>
          <p:nvPr/>
        </p:nvSpPr>
        <p:spPr>
          <a:xfrm>
            <a:off x="5791200" y="1219200"/>
            <a:ext cx="2873928" cy="584775"/>
          </a:xfrm>
          <a:prstGeom prst="rect">
            <a:avLst/>
          </a:prstGeom>
        </p:spPr>
        <p:txBody>
          <a:bodyPr wrap="none">
            <a:spAutoFit/>
          </a:bodyPr>
          <a:lstStyle/>
          <a:p>
            <a:r>
              <a:rPr lang="en-US" sz="3200" b="1" dirty="0">
                <a:solidFill>
                  <a:schemeClr val="accent6"/>
                </a:solidFill>
              </a:rPr>
              <a:t>(</a:t>
            </a:r>
            <a:r>
              <a:rPr lang="en-US" sz="3200" b="1" dirty="0" err="1">
                <a:solidFill>
                  <a:schemeClr val="accent6"/>
                </a:solidFill>
              </a:rPr>
              <a:t>softmax</a:t>
            </a:r>
            <a:r>
              <a:rPr lang="en-US" sz="3200" b="1" dirty="0">
                <a:solidFill>
                  <a:schemeClr val="accent6"/>
                </a:solidFill>
              </a:rPr>
              <a:t>(c) – t)</a:t>
            </a:r>
            <a:r>
              <a:rPr lang="en-US" sz="3200" b="1" dirty="0"/>
              <a:t> </a:t>
            </a:r>
            <a:endParaRPr lang="en-IN" sz="3200" dirty="0"/>
          </a:p>
        </p:txBody>
      </p:sp>
      <p:cxnSp>
        <p:nvCxnSpPr>
          <p:cNvPr id="55" name="Straight Connector 54">
            <a:extLst>
              <a:ext uri="{FF2B5EF4-FFF2-40B4-BE49-F238E27FC236}">
                <a16:creationId xmlns:a16="http://schemas.microsoft.com/office/drawing/2014/main" xmlns="" id="{29C7BCC3-DB66-4877-90EE-FA19A4AE73BD}"/>
              </a:ext>
            </a:extLst>
          </p:cNvPr>
          <p:cNvCxnSpPr>
            <a:cxnSpLocks/>
          </p:cNvCxnSpPr>
          <p:nvPr/>
        </p:nvCxnSpPr>
        <p:spPr>
          <a:xfrm>
            <a:off x="6325870" y="3081754"/>
            <a:ext cx="0" cy="533400"/>
          </a:xfrm>
          <a:prstGeom prst="line">
            <a:avLst/>
          </a:prstGeom>
        </p:spPr>
        <p:style>
          <a:lnRef idx="3">
            <a:schemeClr val="accent5"/>
          </a:lnRef>
          <a:fillRef idx="0">
            <a:schemeClr val="accent5"/>
          </a:fillRef>
          <a:effectRef idx="2">
            <a:schemeClr val="accent5"/>
          </a:effectRef>
          <a:fontRef idx="minor">
            <a:schemeClr val="tx1"/>
          </a:fontRef>
        </p:style>
      </p:cxnSp>
      <p:cxnSp>
        <p:nvCxnSpPr>
          <p:cNvPr id="56" name="Straight Connector 55">
            <a:extLst>
              <a:ext uri="{FF2B5EF4-FFF2-40B4-BE49-F238E27FC236}">
                <a16:creationId xmlns:a16="http://schemas.microsoft.com/office/drawing/2014/main" xmlns="" id="{2921BC46-1771-4885-A480-466833F25442}"/>
              </a:ext>
            </a:extLst>
          </p:cNvPr>
          <p:cNvCxnSpPr>
            <a:cxnSpLocks/>
          </p:cNvCxnSpPr>
          <p:nvPr/>
        </p:nvCxnSpPr>
        <p:spPr>
          <a:xfrm>
            <a:off x="6325870" y="3071203"/>
            <a:ext cx="104335"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57" name="Straight Connector 56">
            <a:extLst>
              <a:ext uri="{FF2B5EF4-FFF2-40B4-BE49-F238E27FC236}">
                <a16:creationId xmlns:a16="http://schemas.microsoft.com/office/drawing/2014/main" xmlns="" id="{BE15B7F8-DFBD-470F-8CC6-732F176B0E64}"/>
              </a:ext>
            </a:extLst>
          </p:cNvPr>
          <p:cNvCxnSpPr>
            <a:cxnSpLocks/>
          </p:cNvCxnSpPr>
          <p:nvPr/>
        </p:nvCxnSpPr>
        <p:spPr>
          <a:xfrm>
            <a:off x="6317664" y="3593068"/>
            <a:ext cx="150641"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58" name="Straight Connector 57">
            <a:extLst>
              <a:ext uri="{FF2B5EF4-FFF2-40B4-BE49-F238E27FC236}">
                <a16:creationId xmlns:a16="http://schemas.microsoft.com/office/drawing/2014/main" xmlns="" id="{FA6E1915-B88A-4F78-BE83-01F4B073C265}"/>
              </a:ext>
            </a:extLst>
          </p:cNvPr>
          <p:cNvCxnSpPr>
            <a:cxnSpLocks/>
          </p:cNvCxnSpPr>
          <p:nvPr/>
        </p:nvCxnSpPr>
        <p:spPr>
          <a:xfrm>
            <a:off x="7942541" y="3095565"/>
            <a:ext cx="0" cy="521732"/>
          </a:xfrm>
          <a:prstGeom prst="line">
            <a:avLst/>
          </a:prstGeom>
        </p:spPr>
        <p:style>
          <a:lnRef idx="2">
            <a:schemeClr val="accent5"/>
          </a:lnRef>
          <a:fillRef idx="0">
            <a:schemeClr val="accent5"/>
          </a:fillRef>
          <a:effectRef idx="1">
            <a:schemeClr val="accent5"/>
          </a:effectRef>
          <a:fontRef idx="minor">
            <a:schemeClr val="tx1"/>
          </a:fontRef>
        </p:style>
      </p:cxnSp>
      <p:cxnSp>
        <p:nvCxnSpPr>
          <p:cNvPr id="59" name="Straight Connector 58">
            <a:extLst>
              <a:ext uri="{FF2B5EF4-FFF2-40B4-BE49-F238E27FC236}">
                <a16:creationId xmlns:a16="http://schemas.microsoft.com/office/drawing/2014/main" xmlns="" id="{C78FEB10-B8FB-46B7-B1DC-1681A1EC2341}"/>
              </a:ext>
            </a:extLst>
          </p:cNvPr>
          <p:cNvCxnSpPr>
            <a:cxnSpLocks/>
          </p:cNvCxnSpPr>
          <p:nvPr/>
        </p:nvCxnSpPr>
        <p:spPr>
          <a:xfrm flipH="1" flipV="1">
            <a:off x="7866341" y="3593068"/>
            <a:ext cx="76200" cy="11668"/>
          </a:xfrm>
          <a:prstGeom prst="line">
            <a:avLst/>
          </a:prstGeom>
        </p:spPr>
        <p:style>
          <a:lnRef idx="2">
            <a:schemeClr val="accent5"/>
          </a:lnRef>
          <a:fillRef idx="0">
            <a:schemeClr val="accent5"/>
          </a:fillRef>
          <a:effectRef idx="1">
            <a:schemeClr val="accent5"/>
          </a:effectRef>
          <a:fontRef idx="minor">
            <a:schemeClr val="tx1"/>
          </a:fontRef>
        </p:style>
      </p:cxnSp>
      <p:cxnSp>
        <p:nvCxnSpPr>
          <p:cNvPr id="60" name="Straight Connector 59">
            <a:extLst>
              <a:ext uri="{FF2B5EF4-FFF2-40B4-BE49-F238E27FC236}">
                <a16:creationId xmlns:a16="http://schemas.microsoft.com/office/drawing/2014/main" xmlns="" id="{C6DDBD1F-10E1-4254-8BC5-B526EF9846A6}"/>
              </a:ext>
            </a:extLst>
          </p:cNvPr>
          <p:cNvCxnSpPr/>
          <p:nvPr/>
        </p:nvCxnSpPr>
        <p:spPr>
          <a:xfrm flipH="1">
            <a:off x="7866341" y="3095565"/>
            <a:ext cx="76200" cy="0"/>
          </a:xfrm>
          <a:prstGeom prst="line">
            <a:avLst/>
          </a:prstGeom>
        </p:spPr>
        <p:style>
          <a:lnRef idx="2">
            <a:schemeClr val="accent5"/>
          </a:lnRef>
          <a:fillRef idx="0">
            <a:schemeClr val="accent5"/>
          </a:fillRef>
          <a:effectRef idx="1">
            <a:schemeClr val="accent5"/>
          </a:effectRef>
          <a:fontRef idx="minor">
            <a:schemeClr val="tx1"/>
          </a:fontRef>
        </p:style>
      </p:cxnSp>
      <p:sp>
        <p:nvSpPr>
          <p:cNvPr id="63" name="TextBox 62">
            <a:extLst>
              <a:ext uri="{FF2B5EF4-FFF2-40B4-BE49-F238E27FC236}">
                <a16:creationId xmlns:a16="http://schemas.microsoft.com/office/drawing/2014/main" xmlns="" id="{545770C2-635C-404F-AB13-C21F83B42787}"/>
              </a:ext>
            </a:extLst>
          </p:cNvPr>
          <p:cNvSpPr txBox="1"/>
          <p:nvPr/>
        </p:nvSpPr>
        <p:spPr>
          <a:xfrm>
            <a:off x="6392984" y="3005554"/>
            <a:ext cx="1396536" cy="707886"/>
          </a:xfrm>
          <a:prstGeom prst="rect">
            <a:avLst/>
          </a:prstGeom>
          <a:noFill/>
        </p:spPr>
        <p:txBody>
          <a:bodyPr wrap="none" rtlCol="0">
            <a:spAutoFit/>
          </a:bodyPr>
          <a:lstStyle/>
          <a:p>
            <a:r>
              <a:rPr lang="en-US" sz="4000" dirty="0"/>
              <a:t>1      0</a:t>
            </a:r>
          </a:p>
        </p:txBody>
      </p:sp>
      <p:sp>
        <p:nvSpPr>
          <p:cNvPr id="70" name="TextBox 69">
            <a:extLst>
              <a:ext uri="{FF2B5EF4-FFF2-40B4-BE49-F238E27FC236}">
                <a16:creationId xmlns:a16="http://schemas.microsoft.com/office/drawing/2014/main" xmlns="" id="{70B7454D-5BCA-49D9-B547-8C0328AB25CB}"/>
              </a:ext>
            </a:extLst>
          </p:cNvPr>
          <p:cNvSpPr txBox="1"/>
          <p:nvPr/>
        </p:nvSpPr>
        <p:spPr>
          <a:xfrm>
            <a:off x="3429000" y="3005554"/>
            <a:ext cx="2831737" cy="646331"/>
          </a:xfrm>
          <a:prstGeom prst="rect">
            <a:avLst/>
          </a:prstGeom>
          <a:noFill/>
        </p:spPr>
        <p:txBody>
          <a:bodyPr wrap="none" rtlCol="0">
            <a:spAutoFit/>
          </a:bodyPr>
          <a:lstStyle/>
          <a:p>
            <a:r>
              <a:rPr lang="en-US" sz="3600" dirty="0">
                <a:solidFill>
                  <a:srgbClr val="0070C0"/>
                </a:solidFill>
              </a:rPr>
              <a:t> </a:t>
            </a:r>
            <a:r>
              <a:rPr lang="en-US" sz="3600" dirty="0" err="1">
                <a:solidFill>
                  <a:srgbClr val="0070C0"/>
                </a:solidFill>
              </a:rPr>
              <a:t>softmax</a:t>
            </a:r>
            <a:r>
              <a:rPr lang="en-US" sz="3600" dirty="0">
                <a:solidFill>
                  <a:srgbClr val="0070C0"/>
                </a:solidFill>
              </a:rPr>
              <a:t>(</a:t>
            </a:r>
            <a:r>
              <a:rPr lang="en-US" sz="3600" dirty="0">
                <a:solidFill>
                  <a:srgbClr val="00B050"/>
                </a:solidFill>
              </a:rPr>
              <a:t>c</a:t>
            </a:r>
            <a:r>
              <a:rPr lang="en-US" sz="3600" dirty="0">
                <a:solidFill>
                  <a:srgbClr val="0070C0"/>
                </a:solidFill>
              </a:rPr>
              <a:t>)</a:t>
            </a:r>
            <a:r>
              <a:rPr lang="en-US" sz="3600" dirty="0"/>
              <a:t> ~=</a:t>
            </a:r>
            <a:endParaRPr lang="en-IN" sz="3600" dirty="0"/>
          </a:p>
        </p:txBody>
      </p:sp>
      <p:sp>
        <p:nvSpPr>
          <p:cNvPr id="72" name="Rectangle 71">
            <a:extLst>
              <a:ext uri="{FF2B5EF4-FFF2-40B4-BE49-F238E27FC236}">
                <a16:creationId xmlns:a16="http://schemas.microsoft.com/office/drawing/2014/main" xmlns="" id="{EDC08D75-4F8E-4BF6-8D89-3AAF1F9D62A6}"/>
              </a:ext>
            </a:extLst>
          </p:cNvPr>
          <p:cNvSpPr/>
          <p:nvPr/>
        </p:nvSpPr>
        <p:spPr>
          <a:xfrm>
            <a:off x="3962400" y="5791200"/>
            <a:ext cx="3265061" cy="584775"/>
          </a:xfrm>
          <a:prstGeom prst="rect">
            <a:avLst/>
          </a:prstGeom>
        </p:spPr>
        <p:txBody>
          <a:bodyPr wrap="none">
            <a:spAutoFit/>
          </a:bodyPr>
          <a:lstStyle/>
          <a:p>
            <a:r>
              <a:rPr lang="en-US" sz="3200" b="1" dirty="0">
                <a:solidFill>
                  <a:schemeClr val="accent6"/>
                </a:solidFill>
              </a:rPr>
              <a:t>(</a:t>
            </a:r>
            <a:r>
              <a:rPr lang="en-US" sz="3200" b="1" dirty="0" err="1">
                <a:solidFill>
                  <a:schemeClr val="accent6"/>
                </a:solidFill>
              </a:rPr>
              <a:t>softmax</a:t>
            </a:r>
            <a:r>
              <a:rPr lang="en-US" sz="3200" b="1" dirty="0">
                <a:solidFill>
                  <a:schemeClr val="accent6"/>
                </a:solidFill>
              </a:rPr>
              <a:t>(c) – t)</a:t>
            </a:r>
            <a:r>
              <a:rPr lang="en-US" sz="3200" b="1" dirty="0"/>
              <a:t> =  </a:t>
            </a:r>
            <a:endParaRPr lang="en-IN" sz="3200" dirty="0"/>
          </a:p>
        </p:txBody>
      </p:sp>
      <p:cxnSp>
        <p:nvCxnSpPr>
          <p:cNvPr id="73" name="Straight Connector 72">
            <a:extLst>
              <a:ext uri="{FF2B5EF4-FFF2-40B4-BE49-F238E27FC236}">
                <a16:creationId xmlns:a16="http://schemas.microsoft.com/office/drawing/2014/main" xmlns="" id="{D948C42E-9F25-43A5-9DDC-842A3E36A767}"/>
              </a:ext>
            </a:extLst>
          </p:cNvPr>
          <p:cNvCxnSpPr>
            <a:cxnSpLocks/>
          </p:cNvCxnSpPr>
          <p:nvPr/>
        </p:nvCxnSpPr>
        <p:spPr>
          <a:xfrm>
            <a:off x="6112532" y="5235714"/>
            <a:ext cx="0" cy="533400"/>
          </a:xfrm>
          <a:prstGeom prst="line">
            <a:avLst/>
          </a:prstGeom>
        </p:spPr>
        <p:style>
          <a:lnRef idx="3">
            <a:schemeClr val="accent5"/>
          </a:lnRef>
          <a:fillRef idx="0">
            <a:schemeClr val="accent5"/>
          </a:fillRef>
          <a:effectRef idx="2">
            <a:schemeClr val="accent5"/>
          </a:effectRef>
          <a:fontRef idx="minor">
            <a:schemeClr val="tx1"/>
          </a:fontRef>
        </p:style>
      </p:cxnSp>
      <p:cxnSp>
        <p:nvCxnSpPr>
          <p:cNvPr id="74" name="Straight Connector 73">
            <a:extLst>
              <a:ext uri="{FF2B5EF4-FFF2-40B4-BE49-F238E27FC236}">
                <a16:creationId xmlns:a16="http://schemas.microsoft.com/office/drawing/2014/main" xmlns="" id="{82D9AC4D-135E-4817-997E-CE77DD208BFE}"/>
              </a:ext>
            </a:extLst>
          </p:cNvPr>
          <p:cNvCxnSpPr>
            <a:cxnSpLocks/>
          </p:cNvCxnSpPr>
          <p:nvPr/>
        </p:nvCxnSpPr>
        <p:spPr>
          <a:xfrm>
            <a:off x="6112532" y="5225163"/>
            <a:ext cx="104335"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75" name="Straight Connector 74">
            <a:extLst>
              <a:ext uri="{FF2B5EF4-FFF2-40B4-BE49-F238E27FC236}">
                <a16:creationId xmlns:a16="http://schemas.microsoft.com/office/drawing/2014/main" xmlns="" id="{EE804464-3421-4275-BC5B-5588D1108941}"/>
              </a:ext>
            </a:extLst>
          </p:cNvPr>
          <p:cNvCxnSpPr>
            <a:cxnSpLocks/>
          </p:cNvCxnSpPr>
          <p:nvPr/>
        </p:nvCxnSpPr>
        <p:spPr>
          <a:xfrm>
            <a:off x="6104326" y="5757446"/>
            <a:ext cx="150641"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76" name="Straight Connector 75">
            <a:extLst>
              <a:ext uri="{FF2B5EF4-FFF2-40B4-BE49-F238E27FC236}">
                <a16:creationId xmlns:a16="http://schemas.microsoft.com/office/drawing/2014/main" xmlns="" id="{8525D913-B8F5-4281-A6EF-35B5561775BE}"/>
              </a:ext>
            </a:extLst>
          </p:cNvPr>
          <p:cNvCxnSpPr>
            <a:cxnSpLocks/>
          </p:cNvCxnSpPr>
          <p:nvPr/>
        </p:nvCxnSpPr>
        <p:spPr>
          <a:xfrm>
            <a:off x="8110203" y="5249525"/>
            <a:ext cx="0" cy="521732"/>
          </a:xfrm>
          <a:prstGeom prst="line">
            <a:avLst/>
          </a:prstGeom>
        </p:spPr>
        <p:style>
          <a:lnRef idx="2">
            <a:schemeClr val="accent5"/>
          </a:lnRef>
          <a:fillRef idx="0">
            <a:schemeClr val="accent5"/>
          </a:fillRef>
          <a:effectRef idx="1">
            <a:schemeClr val="accent5"/>
          </a:effectRef>
          <a:fontRef idx="minor">
            <a:schemeClr val="tx1"/>
          </a:fontRef>
        </p:style>
      </p:cxnSp>
      <p:cxnSp>
        <p:nvCxnSpPr>
          <p:cNvPr id="77" name="Straight Connector 76">
            <a:extLst>
              <a:ext uri="{FF2B5EF4-FFF2-40B4-BE49-F238E27FC236}">
                <a16:creationId xmlns:a16="http://schemas.microsoft.com/office/drawing/2014/main" xmlns="" id="{781476EB-9A7F-47EB-BFE5-6ABAA784D558}"/>
              </a:ext>
            </a:extLst>
          </p:cNvPr>
          <p:cNvCxnSpPr>
            <a:cxnSpLocks/>
          </p:cNvCxnSpPr>
          <p:nvPr/>
        </p:nvCxnSpPr>
        <p:spPr>
          <a:xfrm flipH="1" flipV="1">
            <a:off x="8034003" y="5771257"/>
            <a:ext cx="76200" cy="11668"/>
          </a:xfrm>
          <a:prstGeom prst="line">
            <a:avLst/>
          </a:prstGeom>
        </p:spPr>
        <p:style>
          <a:lnRef idx="2">
            <a:schemeClr val="accent5"/>
          </a:lnRef>
          <a:fillRef idx="0">
            <a:schemeClr val="accent5"/>
          </a:fillRef>
          <a:effectRef idx="1">
            <a:schemeClr val="accent5"/>
          </a:effectRef>
          <a:fontRef idx="minor">
            <a:schemeClr val="tx1"/>
          </a:fontRef>
        </p:style>
      </p:cxnSp>
      <p:cxnSp>
        <p:nvCxnSpPr>
          <p:cNvPr id="78" name="Straight Connector 77">
            <a:extLst>
              <a:ext uri="{FF2B5EF4-FFF2-40B4-BE49-F238E27FC236}">
                <a16:creationId xmlns:a16="http://schemas.microsoft.com/office/drawing/2014/main" xmlns="" id="{EAB1A679-1AC6-49B0-8DDE-5E5F7B118579}"/>
              </a:ext>
            </a:extLst>
          </p:cNvPr>
          <p:cNvCxnSpPr/>
          <p:nvPr/>
        </p:nvCxnSpPr>
        <p:spPr>
          <a:xfrm flipH="1">
            <a:off x="8034003" y="5249525"/>
            <a:ext cx="76200" cy="0"/>
          </a:xfrm>
          <a:prstGeom prst="line">
            <a:avLst/>
          </a:prstGeom>
        </p:spPr>
        <p:style>
          <a:lnRef idx="2">
            <a:schemeClr val="accent5"/>
          </a:lnRef>
          <a:fillRef idx="0">
            <a:schemeClr val="accent5"/>
          </a:fillRef>
          <a:effectRef idx="1">
            <a:schemeClr val="accent5"/>
          </a:effectRef>
          <a:fontRef idx="minor">
            <a:schemeClr val="tx1"/>
          </a:fontRef>
        </p:style>
      </p:cxnSp>
      <p:sp>
        <p:nvSpPr>
          <p:cNvPr id="79" name="TextBox 78">
            <a:extLst>
              <a:ext uri="{FF2B5EF4-FFF2-40B4-BE49-F238E27FC236}">
                <a16:creationId xmlns:a16="http://schemas.microsoft.com/office/drawing/2014/main" xmlns="" id="{1A163121-B39D-442C-A2CD-A103DBED721D}"/>
              </a:ext>
            </a:extLst>
          </p:cNvPr>
          <p:cNvSpPr txBox="1"/>
          <p:nvPr/>
        </p:nvSpPr>
        <p:spPr>
          <a:xfrm>
            <a:off x="6260737" y="5159514"/>
            <a:ext cx="1742785" cy="707886"/>
          </a:xfrm>
          <a:prstGeom prst="rect">
            <a:avLst/>
          </a:prstGeom>
          <a:noFill/>
        </p:spPr>
        <p:txBody>
          <a:bodyPr wrap="none" rtlCol="0">
            <a:spAutoFit/>
          </a:bodyPr>
          <a:lstStyle/>
          <a:p>
            <a:r>
              <a:rPr lang="en-US" sz="4000" dirty="0"/>
              <a:t>0         1</a:t>
            </a:r>
          </a:p>
        </p:txBody>
      </p:sp>
      <p:sp>
        <p:nvSpPr>
          <p:cNvPr id="80" name="TextBox 79">
            <a:extLst>
              <a:ext uri="{FF2B5EF4-FFF2-40B4-BE49-F238E27FC236}">
                <a16:creationId xmlns:a16="http://schemas.microsoft.com/office/drawing/2014/main" xmlns="" id="{20C44483-2D17-4216-9B6D-E552621E4D3E}"/>
              </a:ext>
            </a:extLst>
          </p:cNvPr>
          <p:cNvSpPr txBox="1"/>
          <p:nvPr/>
        </p:nvSpPr>
        <p:spPr>
          <a:xfrm>
            <a:off x="5138403" y="5187225"/>
            <a:ext cx="671979" cy="646331"/>
          </a:xfrm>
          <a:prstGeom prst="rect">
            <a:avLst/>
          </a:prstGeom>
          <a:noFill/>
        </p:spPr>
        <p:txBody>
          <a:bodyPr wrap="none" rtlCol="0">
            <a:spAutoFit/>
          </a:bodyPr>
          <a:lstStyle/>
          <a:p>
            <a:r>
              <a:rPr lang="en-US" sz="3600" dirty="0">
                <a:solidFill>
                  <a:srgbClr val="0070C0"/>
                </a:solidFill>
              </a:rPr>
              <a:t>t</a:t>
            </a:r>
            <a:r>
              <a:rPr lang="en-US" sz="3600" dirty="0"/>
              <a:t> =</a:t>
            </a:r>
            <a:endParaRPr lang="en-IN" sz="3600" dirty="0"/>
          </a:p>
        </p:txBody>
      </p:sp>
      <p:cxnSp>
        <p:nvCxnSpPr>
          <p:cNvPr id="81" name="Straight Connector 80">
            <a:extLst>
              <a:ext uri="{FF2B5EF4-FFF2-40B4-BE49-F238E27FC236}">
                <a16:creationId xmlns:a16="http://schemas.microsoft.com/office/drawing/2014/main" xmlns="" id="{0A4AE277-91CC-45C8-AA27-D0BB9F82AB5B}"/>
              </a:ext>
            </a:extLst>
          </p:cNvPr>
          <p:cNvCxnSpPr>
            <a:cxnSpLocks/>
          </p:cNvCxnSpPr>
          <p:nvPr/>
        </p:nvCxnSpPr>
        <p:spPr>
          <a:xfrm>
            <a:off x="7374929" y="5801751"/>
            <a:ext cx="0" cy="533400"/>
          </a:xfrm>
          <a:prstGeom prst="line">
            <a:avLst/>
          </a:prstGeom>
        </p:spPr>
        <p:style>
          <a:lnRef idx="3">
            <a:schemeClr val="accent5"/>
          </a:lnRef>
          <a:fillRef idx="0">
            <a:schemeClr val="accent5"/>
          </a:fillRef>
          <a:effectRef idx="2">
            <a:schemeClr val="accent5"/>
          </a:effectRef>
          <a:fontRef idx="minor">
            <a:schemeClr val="tx1"/>
          </a:fontRef>
        </p:style>
      </p:cxnSp>
      <p:cxnSp>
        <p:nvCxnSpPr>
          <p:cNvPr id="82" name="Straight Connector 81">
            <a:extLst>
              <a:ext uri="{FF2B5EF4-FFF2-40B4-BE49-F238E27FC236}">
                <a16:creationId xmlns:a16="http://schemas.microsoft.com/office/drawing/2014/main" xmlns="" id="{F2DCBD8C-CCC7-4EB8-BC57-9B088BA36E9A}"/>
              </a:ext>
            </a:extLst>
          </p:cNvPr>
          <p:cNvCxnSpPr>
            <a:cxnSpLocks/>
          </p:cNvCxnSpPr>
          <p:nvPr/>
        </p:nvCxnSpPr>
        <p:spPr>
          <a:xfrm>
            <a:off x="7374929" y="5791200"/>
            <a:ext cx="104335"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83" name="Straight Connector 82">
            <a:extLst>
              <a:ext uri="{FF2B5EF4-FFF2-40B4-BE49-F238E27FC236}">
                <a16:creationId xmlns:a16="http://schemas.microsoft.com/office/drawing/2014/main" xmlns="" id="{B8B98E51-E9E4-4B1A-BCA5-C69280714C8A}"/>
              </a:ext>
            </a:extLst>
          </p:cNvPr>
          <p:cNvCxnSpPr>
            <a:cxnSpLocks/>
          </p:cNvCxnSpPr>
          <p:nvPr/>
        </p:nvCxnSpPr>
        <p:spPr>
          <a:xfrm>
            <a:off x="7366723" y="6323483"/>
            <a:ext cx="150641"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84" name="Straight Connector 83">
            <a:extLst>
              <a:ext uri="{FF2B5EF4-FFF2-40B4-BE49-F238E27FC236}">
                <a16:creationId xmlns:a16="http://schemas.microsoft.com/office/drawing/2014/main" xmlns="" id="{63FC181B-00F7-4194-9493-7C3A931A19D8}"/>
              </a:ext>
            </a:extLst>
          </p:cNvPr>
          <p:cNvCxnSpPr>
            <a:cxnSpLocks/>
          </p:cNvCxnSpPr>
          <p:nvPr/>
        </p:nvCxnSpPr>
        <p:spPr>
          <a:xfrm>
            <a:off x="8763000" y="5815562"/>
            <a:ext cx="0" cy="521732"/>
          </a:xfrm>
          <a:prstGeom prst="line">
            <a:avLst/>
          </a:prstGeom>
        </p:spPr>
        <p:style>
          <a:lnRef idx="2">
            <a:schemeClr val="accent5"/>
          </a:lnRef>
          <a:fillRef idx="0">
            <a:schemeClr val="accent5"/>
          </a:fillRef>
          <a:effectRef idx="1">
            <a:schemeClr val="accent5"/>
          </a:effectRef>
          <a:fontRef idx="minor">
            <a:schemeClr val="tx1"/>
          </a:fontRef>
        </p:style>
      </p:cxnSp>
      <p:cxnSp>
        <p:nvCxnSpPr>
          <p:cNvPr id="85" name="Straight Connector 84">
            <a:extLst>
              <a:ext uri="{FF2B5EF4-FFF2-40B4-BE49-F238E27FC236}">
                <a16:creationId xmlns:a16="http://schemas.microsoft.com/office/drawing/2014/main" xmlns="" id="{28AD6BD3-24A4-4CF0-BC1E-AAF4B60B688F}"/>
              </a:ext>
            </a:extLst>
          </p:cNvPr>
          <p:cNvCxnSpPr>
            <a:cxnSpLocks/>
          </p:cNvCxnSpPr>
          <p:nvPr/>
        </p:nvCxnSpPr>
        <p:spPr>
          <a:xfrm flipH="1" flipV="1">
            <a:off x="8686800" y="6337294"/>
            <a:ext cx="76200" cy="11668"/>
          </a:xfrm>
          <a:prstGeom prst="line">
            <a:avLst/>
          </a:prstGeom>
        </p:spPr>
        <p:style>
          <a:lnRef idx="2">
            <a:schemeClr val="accent5"/>
          </a:lnRef>
          <a:fillRef idx="0">
            <a:schemeClr val="accent5"/>
          </a:fillRef>
          <a:effectRef idx="1">
            <a:schemeClr val="accent5"/>
          </a:effectRef>
          <a:fontRef idx="minor">
            <a:schemeClr val="tx1"/>
          </a:fontRef>
        </p:style>
      </p:cxnSp>
      <p:cxnSp>
        <p:nvCxnSpPr>
          <p:cNvPr id="86" name="Straight Connector 85">
            <a:extLst>
              <a:ext uri="{FF2B5EF4-FFF2-40B4-BE49-F238E27FC236}">
                <a16:creationId xmlns:a16="http://schemas.microsoft.com/office/drawing/2014/main" xmlns="" id="{359C2277-65B1-487F-BD27-1FD2F17A3DA9}"/>
              </a:ext>
            </a:extLst>
          </p:cNvPr>
          <p:cNvCxnSpPr/>
          <p:nvPr/>
        </p:nvCxnSpPr>
        <p:spPr>
          <a:xfrm flipH="1">
            <a:off x="8686800" y="5815562"/>
            <a:ext cx="76200" cy="0"/>
          </a:xfrm>
          <a:prstGeom prst="line">
            <a:avLst/>
          </a:prstGeom>
        </p:spPr>
        <p:style>
          <a:lnRef idx="2">
            <a:schemeClr val="accent5"/>
          </a:lnRef>
          <a:fillRef idx="0">
            <a:schemeClr val="accent5"/>
          </a:fillRef>
          <a:effectRef idx="1">
            <a:schemeClr val="accent5"/>
          </a:effectRef>
          <a:fontRef idx="minor">
            <a:schemeClr val="tx1"/>
          </a:fontRef>
        </p:style>
      </p:cxnSp>
      <p:sp>
        <p:nvSpPr>
          <p:cNvPr id="87" name="TextBox 86">
            <a:extLst>
              <a:ext uri="{FF2B5EF4-FFF2-40B4-BE49-F238E27FC236}">
                <a16:creationId xmlns:a16="http://schemas.microsoft.com/office/drawing/2014/main" xmlns="" id="{044BCB27-2126-4352-814C-444E15D3D93A}"/>
              </a:ext>
            </a:extLst>
          </p:cNvPr>
          <p:cNvSpPr txBox="1"/>
          <p:nvPr/>
        </p:nvSpPr>
        <p:spPr>
          <a:xfrm>
            <a:off x="7435737" y="5715000"/>
            <a:ext cx="1322798" cy="707886"/>
          </a:xfrm>
          <a:prstGeom prst="rect">
            <a:avLst/>
          </a:prstGeom>
          <a:noFill/>
        </p:spPr>
        <p:txBody>
          <a:bodyPr wrap="none" rtlCol="0">
            <a:spAutoFit/>
          </a:bodyPr>
          <a:lstStyle/>
          <a:p>
            <a:r>
              <a:rPr lang="en-US" sz="4000" dirty="0"/>
              <a:t>1    -1</a:t>
            </a:r>
          </a:p>
        </p:txBody>
      </p:sp>
    </p:spTree>
    <p:extLst>
      <p:ext uri="{BB962C8B-B14F-4D97-AF65-F5344CB8AC3E}">
        <p14:creationId xmlns:p14="http://schemas.microsoft.com/office/powerpoint/2010/main" xmlns="" val="3440909288"/>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Oval 61"/>
          <p:cNvSpPr/>
          <p:nvPr/>
        </p:nvSpPr>
        <p:spPr>
          <a:xfrm>
            <a:off x="1496290" y="2879558"/>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61" name="Oval 60"/>
          <p:cNvSpPr/>
          <p:nvPr/>
        </p:nvSpPr>
        <p:spPr>
          <a:xfrm>
            <a:off x="353290" y="2858778"/>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3417436" y="1219200"/>
            <a:ext cx="5686558" cy="5410200"/>
          </a:xfrm>
        </p:spPr>
        <p:txBody>
          <a:bodyPr>
            <a:normAutofit/>
          </a:bodyPr>
          <a:lstStyle/>
          <a:p>
            <a:pPr>
              <a:buNone/>
            </a:pPr>
            <a:r>
              <a:rPr lang="en-US" b="1" dirty="0"/>
              <a:t>d(loss)/d(c) =</a:t>
            </a:r>
          </a:p>
          <a:p>
            <a:pPr>
              <a:buNone/>
            </a:pPr>
            <a:endParaRPr lang="en-US" b="1" dirty="0"/>
          </a:p>
          <a:p>
            <a:pPr>
              <a:buNone/>
            </a:pPr>
            <a:r>
              <a:rPr lang="en-US" b="1" dirty="0"/>
              <a:t>So, d(loss)/d(c)</a:t>
            </a:r>
          </a:p>
          <a:p>
            <a:pPr>
              <a:buNone/>
            </a:pPr>
            <a:endParaRPr lang="en-US" b="1" dirty="0"/>
          </a:p>
          <a:p>
            <a:pPr>
              <a:buNone/>
            </a:pPr>
            <a:endParaRPr lang="en-US" b="1" dirty="0"/>
          </a:p>
          <a:p>
            <a:pPr>
              <a:buNone/>
            </a:pPr>
            <a:endParaRPr lang="en-US" b="1" dirty="0"/>
          </a:p>
          <a:p>
            <a:pPr>
              <a:buNone/>
            </a:pPr>
            <a:endParaRPr lang="en-US" b="1" dirty="0"/>
          </a:p>
          <a:p>
            <a:pPr>
              <a:buNone/>
            </a:pPr>
            <a:r>
              <a:rPr lang="en-US" b="1" dirty="0"/>
              <a:t>So, d(loss)/d(c) =</a:t>
            </a:r>
          </a:p>
        </p:txBody>
      </p:sp>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fontScale="92500"/>
          </a:bodyPr>
          <a:lstStyle/>
          <a:p>
            <a:pPr algn="ctr">
              <a:spcBef>
                <a:spcPct val="0"/>
              </a:spcBef>
              <a:defRPr/>
            </a:pPr>
            <a:r>
              <a:rPr lang="en-US" sz="4400" dirty="0">
                <a:solidFill>
                  <a:schemeClr val="bg1"/>
                </a:solidFill>
              </a:rPr>
              <a:t>Exercise on d(loss)/d(W’) and d(loss)/d(b’)</a:t>
            </a:r>
          </a:p>
        </p:txBody>
      </p:sp>
      <p:sp>
        <p:nvSpPr>
          <p:cNvPr id="17" name="Oval 16"/>
          <p:cNvSpPr/>
          <p:nvPr/>
        </p:nvSpPr>
        <p:spPr>
          <a:xfrm>
            <a:off x="457200" y="1828800"/>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1</a:t>
            </a:r>
            <a:endParaRPr lang="en-US" baseline="-25000" dirty="0"/>
          </a:p>
        </p:txBody>
      </p:sp>
      <p:sp>
        <p:nvSpPr>
          <p:cNvPr id="18" name="Oval 17"/>
          <p:cNvSpPr/>
          <p:nvPr/>
        </p:nvSpPr>
        <p:spPr>
          <a:xfrm>
            <a:off x="457200" y="2971800"/>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1</a:t>
            </a:r>
          </a:p>
        </p:txBody>
      </p:sp>
      <p:cxnSp>
        <p:nvCxnSpPr>
          <p:cNvPr id="20" name="Straight Connector 19"/>
          <p:cNvCxnSpPr/>
          <p:nvPr/>
        </p:nvCxnSpPr>
        <p:spPr>
          <a:xfrm>
            <a:off x="665020" y="2221468"/>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21" name="TextBox 20"/>
          <p:cNvSpPr txBox="1"/>
          <p:nvPr/>
        </p:nvSpPr>
        <p:spPr>
          <a:xfrm>
            <a:off x="152400" y="2450068"/>
            <a:ext cx="612540" cy="369332"/>
          </a:xfrm>
          <a:prstGeom prst="rect">
            <a:avLst/>
          </a:prstGeom>
          <a:noFill/>
        </p:spPr>
        <p:txBody>
          <a:bodyPr wrap="none" rtlCol="0">
            <a:spAutoFit/>
          </a:bodyPr>
          <a:lstStyle/>
          <a:p>
            <a:r>
              <a:rPr lang="en-US" b="1" dirty="0"/>
              <a:t>W’</a:t>
            </a:r>
            <a:r>
              <a:rPr lang="en-US" b="1" baseline="-25000" dirty="0"/>
              <a:t>11</a:t>
            </a:r>
          </a:p>
        </p:txBody>
      </p:sp>
      <p:sp>
        <p:nvSpPr>
          <p:cNvPr id="22" name="Oval 21"/>
          <p:cNvSpPr/>
          <p:nvPr/>
        </p:nvSpPr>
        <p:spPr>
          <a:xfrm>
            <a:off x="1600200" y="1840468"/>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2</a:t>
            </a:r>
          </a:p>
        </p:txBody>
      </p:sp>
      <p:sp>
        <p:nvSpPr>
          <p:cNvPr id="23" name="Oval 22"/>
          <p:cNvSpPr/>
          <p:nvPr/>
        </p:nvSpPr>
        <p:spPr>
          <a:xfrm>
            <a:off x="1600200" y="2983468"/>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2</a:t>
            </a:r>
          </a:p>
        </p:txBody>
      </p:sp>
      <p:cxnSp>
        <p:nvCxnSpPr>
          <p:cNvPr id="27" name="Straight Connector 26"/>
          <p:cNvCxnSpPr/>
          <p:nvPr/>
        </p:nvCxnSpPr>
        <p:spPr>
          <a:xfrm>
            <a:off x="1808020" y="2221468"/>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29" name="Oval 28"/>
          <p:cNvSpPr/>
          <p:nvPr/>
        </p:nvSpPr>
        <p:spPr>
          <a:xfrm>
            <a:off x="2743200" y="3059668"/>
            <a:ext cx="381000" cy="3810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3</a:t>
            </a:r>
          </a:p>
        </p:txBody>
      </p:sp>
      <p:cxnSp>
        <p:nvCxnSpPr>
          <p:cNvPr id="31" name="Straight Connector 30"/>
          <p:cNvCxnSpPr/>
          <p:nvPr/>
        </p:nvCxnSpPr>
        <p:spPr>
          <a:xfrm>
            <a:off x="1905000" y="2221468"/>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32" name="Straight Connector 31"/>
          <p:cNvCxnSpPr/>
          <p:nvPr/>
        </p:nvCxnSpPr>
        <p:spPr>
          <a:xfrm>
            <a:off x="762000" y="2221468"/>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34" name="Straight Connector 33"/>
          <p:cNvCxnSpPr/>
          <p:nvPr/>
        </p:nvCxnSpPr>
        <p:spPr>
          <a:xfrm flipH="1">
            <a:off x="741596" y="2165672"/>
            <a:ext cx="934804" cy="817796"/>
          </a:xfrm>
          <a:prstGeom prst="line">
            <a:avLst/>
          </a:prstGeom>
        </p:spPr>
        <p:style>
          <a:lnRef idx="2">
            <a:schemeClr val="accent3"/>
          </a:lnRef>
          <a:fillRef idx="0">
            <a:schemeClr val="accent3"/>
          </a:fillRef>
          <a:effectRef idx="1">
            <a:schemeClr val="accent3"/>
          </a:effectRef>
          <a:fontRef idx="minor">
            <a:schemeClr val="tx1"/>
          </a:fontRef>
        </p:style>
      </p:cxnSp>
      <p:sp>
        <p:nvSpPr>
          <p:cNvPr id="37" name="TextBox 36"/>
          <p:cNvSpPr txBox="1"/>
          <p:nvPr/>
        </p:nvSpPr>
        <p:spPr>
          <a:xfrm>
            <a:off x="609600" y="2678668"/>
            <a:ext cx="612540" cy="369332"/>
          </a:xfrm>
          <a:prstGeom prst="rect">
            <a:avLst/>
          </a:prstGeom>
          <a:noFill/>
        </p:spPr>
        <p:txBody>
          <a:bodyPr wrap="none" rtlCol="0">
            <a:spAutoFit/>
          </a:bodyPr>
          <a:lstStyle/>
          <a:p>
            <a:r>
              <a:rPr lang="en-US" b="1" dirty="0"/>
              <a:t>W’</a:t>
            </a:r>
            <a:r>
              <a:rPr lang="en-US" b="1" baseline="-25000" dirty="0"/>
              <a:t>21</a:t>
            </a:r>
          </a:p>
        </p:txBody>
      </p:sp>
      <p:sp>
        <p:nvSpPr>
          <p:cNvPr id="38" name="TextBox 37"/>
          <p:cNvSpPr txBox="1"/>
          <p:nvPr/>
        </p:nvSpPr>
        <p:spPr>
          <a:xfrm>
            <a:off x="1143000" y="2842736"/>
            <a:ext cx="612540" cy="369332"/>
          </a:xfrm>
          <a:prstGeom prst="rect">
            <a:avLst/>
          </a:prstGeom>
          <a:noFill/>
        </p:spPr>
        <p:txBody>
          <a:bodyPr wrap="none" rtlCol="0">
            <a:spAutoFit/>
          </a:bodyPr>
          <a:lstStyle/>
          <a:p>
            <a:r>
              <a:rPr lang="en-US" b="1" dirty="0"/>
              <a:t>W’</a:t>
            </a:r>
            <a:r>
              <a:rPr lang="en-US" b="1" baseline="-25000" dirty="0"/>
              <a:t>12</a:t>
            </a:r>
          </a:p>
        </p:txBody>
      </p:sp>
      <p:sp>
        <p:nvSpPr>
          <p:cNvPr id="39" name="TextBox 38"/>
          <p:cNvSpPr txBox="1"/>
          <p:nvPr/>
        </p:nvSpPr>
        <p:spPr>
          <a:xfrm>
            <a:off x="1581846" y="2602468"/>
            <a:ext cx="612540" cy="369332"/>
          </a:xfrm>
          <a:prstGeom prst="rect">
            <a:avLst/>
          </a:prstGeom>
          <a:noFill/>
        </p:spPr>
        <p:txBody>
          <a:bodyPr wrap="none" rtlCol="0">
            <a:spAutoFit/>
          </a:bodyPr>
          <a:lstStyle/>
          <a:p>
            <a:r>
              <a:rPr lang="en-US" b="1" dirty="0"/>
              <a:t>W’</a:t>
            </a:r>
            <a:r>
              <a:rPr lang="en-US" b="1" baseline="-25000" dirty="0"/>
              <a:t>22</a:t>
            </a:r>
          </a:p>
        </p:txBody>
      </p:sp>
      <p:cxnSp>
        <p:nvCxnSpPr>
          <p:cNvPr id="41" name="Straight Connector 40"/>
          <p:cNvCxnSpPr/>
          <p:nvPr/>
        </p:nvCxnSpPr>
        <p:spPr>
          <a:xfrm>
            <a:off x="802808" y="2145268"/>
            <a:ext cx="2016592" cy="873592"/>
          </a:xfrm>
          <a:prstGeom prst="line">
            <a:avLst/>
          </a:prstGeom>
        </p:spPr>
        <p:style>
          <a:lnRef idx="2">
            <a:schemeClr val="accent3"/>
          </a:lnRef>
          <a:fillRef idx="0">
            <a:schemeClr val="accent3"/>
          </a:fillRef>
          <a:effectRef idx="1">
            <a:schemeClr val="accent3"/>
          </a:effectRef>
          <a:fontRef idx="minor">
            <a:schemeClr val="tx1"/>
          </a:fontRef>
        </p:style>
      </p:cxnSp>
      <p:sp>
        <p:nvSpPr>
          <p:cNvPr id="42" name="TextBox 41"/>
          <p:cNvSpPr txBox="1"/>
          <p:nvPr/>
        </p:nvSpPr>
        <p:spPr>
          <a:xfrm>
            <a:off x="2362200" y="2983468"/>
            <a:ext cx="441146" cy="369332"/>
          </a:xfrm>
          <a:prstGeom prst="rect">
            <a:avLst/>
          </a:prstGeom>
          <a:noFill/>
        </p:spPr>
        <p:txBody>
          <a:bodyPr wrap="none" rtlCol="0">
            <a:spAutoFit/>
          </a:bodyPr>
          <a:lstStyle/>
          <a:p>
            <a:r>
              <a:rPr lang="en-US" b="1" dirty="0"/>
              <a:t>b'</a:t>
            </a:r>
            <a:r>
              <a:rPr lang="en-US" b="1" baseline="-25000" dirty="0"/>
              <a:t>1</a:t>
            </a:r>
          </a:p>
        </p:txBody>
      </p:sp>
      <p:sp>
        <p:nvSpPr>
          <p:cNvPr id="43" name="TextBox 42"/>
          <p:cNvSpPr txBox="1"/>
          <p:nvPr/>
        </p:nvSpPr>
        <p:spPr>
          <a:xfrm>
            <a:off x="2590800" y="2526268"/>
            <a:ext cx="441146" cy="369332"/>
          </a:xfrm>
          <a:prstGeom prst="rect">
            <a:avLst/>
          </a:prstGeom>
          <a:noFill/>
        </p:spPr>
        <p:txBody>
          <a:bodyPr wrap="none" rtlCol="0">
            <a:spAutoFit/>
          </a:bodyPr>
          <a:lstStyle/>
          <a:p>
            <a:r>
              <a:rPr lang="en-US" b="1" dirty="0"/>
              <a:t>b'</a:t>
            </a:r>
            <a:r>
              <a:rPr lang="en-US" b="1" baseline="-25000" dirty="0"/>
              <a:t>2</a:t>
            </a:r>
          </a:p>
        </p:txBody>
      </p:sp>
      <p:sp>
        <p:nvSpPr>
          <p:cNvPr id="44" name="TextBox 43">
            <a:extLst>
              <a:ext uri="{FF2B5EF4-FFF2-40B4-BE49-F238E27FC236}">
                <a16:creationId xmlns:a16="http://schemas.microsoft.com/office/drawing/2014/main" xmlns="" id="{0E2EAA83-F5FB-42E7-B368-902890CEC41F}"/>
              </a:ext>
            </a:extLst>
          </p:cNvPr>
          <p:cNvSpPr txBox="1"/>
          <p:nvPr/>
        </p:nvSpPr>
        <p:spPr>
          <a:xfrm>
            <a:off x="40006" y="3031093"/>
            <a:ext cx="308098" cy="369332"/>
          </a:xfrm>
          <a:prstGeom prst="rect">
            <a:avLst/>
          </a:prstGeom>
          <a:noFill/>
        </p:spPr>
        <p:txBody>
          <a:bodyPr wrap="none" rtlCol="0">
            <a:spAutoFit/>
          </a:bodyPr>
          <a:lstStyle/>
          <a:p>
            <a:r>
              <a:rPr lang="en-US" b="1" dirty="0"/>
              <a:t>h</a:t>
            </a:r>
          </a:p>
        </p:txBody>
      </p:sp>
      <p:sp>
        <p:nvSpPr>
          <p:cNvPr id="45" name="TextBox 44">
            <a:extLst>
              <a:ext uri="{FF2B5EF4-FFF2-40B4-BE49-F238E27FC236}">
                <a16:creationId xmlns:a16="http://schemas.microsoft.com/office/drawing/2014/main" xmlns="" id="{7CAF2C7F-D2C6-4C90-96DC-BA5602098DBC}"/>
              </a:ext>
            </a:extLst>
          </p:cNvPr>
          <p:cNvSpPr txBox="1"/>
          <p:nvPr/>
        </p:nvSpPr>
        <p:spPr>
          <a:xfrm>
            <a:off x="155950" y="1799749"/>
            <a:ext cx="280846" cy="369332"/>
          </a:xfrm>
          <a:prstGeom prst="rect">
            <a:avLst/>
          </a:prstGeom>
          <a:noFill/>
        </p:spPr>
        <p:txBody>
          <a:bodyPr wrap="none" rtlCol="0">
            <a:spAutoFit/>
          </a:bodyPr>
          <a:lstStyle/>
          <a:p>
            <a:r>
              <a:rPr lang="en-US" b="1" dirty="0"/>
              <a:t>c</a:t>
            </a:r>
          </a:p>
        </p:txBody>
      </p:sp>
      <p:cxnSp>
        <p:nvCxnSpPr>
          <p:cNvPr id="64" name="Straight Connector 63">
            <a:extLst>
              <a:ext uri="{FF2B5EF4-FFF2-40B4-BE49-F238E27FC236}">
                <a16:creationId xmlns:a16="http://schemas.microsoft.com/office/drawing/2014/main" xmlns="" id="{F0104C3F-8AE0-4304-AA88-71280E301CC8}"/>
              </a:ext>
            </a:extLst>
          </p:cNvPr>
          <p:cNvCxnSpPr/>
          <p:nvPr/>
        </p:nvCxnSpPr>
        <p:spPr>
          <a:xfrm flipH="1">
            <a:off x="1283848" y="3781635"/>
            <a:ext cx="202844"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65" name="Straight Connector 64">
            <a:extLst>
              <a:ext uri="{FF2B5EF4-FFF2-40B4-BE49-F238E27FC236}">
                <a16:creationId xmlns:a16="http://schemas.microsoft.com/office/drawing/2014/main" xmlns="" id="{E399A995-94DA-4880-AB6F-8A0ECF994A17}"/>
              </a:ext>
            </a:extLst>
          </p:cNvPr>
          <p:cNvCxnSpPr>
            <a:cxnSpLocks/>
          </p:cNvCxnSpPr>
          <p:nvPr/>
        </p:nvCxnSpPr>
        <p:spPr>
          <a:xfrm>
            <a:off x="1309070" y="3781635"/>
            <a:ext cx="0" cy="1385411"/>
          </a:xfrm>
          <a:prstGeom prst="line">
            <a:avLst/>
          </a:prstGeom>
        </p:spPr>
        <p:style>
          <a:lnRef idx="3">
            <a:schemeClr val="accent5"/>
          </a:lnRef>
          <a:fillRef idx="0">
            <a:schemeClr val="accent5"/>
          </a:fillRef>
          <a:effectRef idx="2">
            <a:schemeClr val="accent5"/>
          </a:effectRef>
          <a:fontRef idx="minor">
            <a:schemeClr val="tx1"/>
          </a:fontRef>
        </p:style>
      </p:cxnSp>
      <p:cxnSp>
        <p:nvCxnSpPr>
          <p:cNvPr id="66" name="Straight Connector 65">
            <a:extLst>
              <a:ext uri="{FF2B5EF4-FFF2-40B4-BE49-F238E27FC236}">
                <a16:creationId xmlns:a16="http://schemas.microsoft.com/office/drawing/2014/main" xmlns="" id="{6BA8C180-57DC-415E-AB36-43A9546C7E69}"/>
              </a:ext>
            </a:extLst>
          </p:cNvPr>
          <p:cNvCxnSpPr/>
          <p:nvPr/>
        </p:nvCxnSpPr>
        <p:spPr>
          <a:xfrm>
            <a:off x="1283848" y="5167046"/>
            <a:ext cx="202844"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67" name="Straight Connector 66">
            <a:extLst>
              <a:ext uri="{FF2B5EF4-FFF2-40B4-BE49-F238E27FC236}">
                <a16:creationId xmlns:a16="http://schemas.microsoft.com/office/drawing/2014/main" xmlns="" id="{7E72AED0-6F01-4C4E-987D-9CE8AFD567F2}"/>
              </a:ext>
            </a:extLst>
          </p:cNvPr>
          <p:cNvCxnSpPr>
            <a:cxnSpLocks/>
          </p:cNvCxnSpPr>
          <p:nvPr/>
        </p:nvCxnSpPr>
        <p:spPr>
          <a:xfrm>
            <a:off x="3033960" y="3781635"/>
            <a:ext cx="0" cy="1460511"/>
          </a:xfrm>
          <a:prstGeom prst="line">
            <a:avLst/>
          </a:prstGeom>
        </p:spPr>
        <p:style>
          <a:lnRef idx="3">
            <a:schemeClr val="accent5"/>
          </a:lnRef>
          <a:fillRef idx="0">
            <a:schemeClr val="accent5"/>
          </a:fillRef>
          <a:effectRef idx="2">
            <a:schemeClr val="accent5"/>
          </a:effectRef>
          <a:fontRef idx="minor">
            <a:schemeClr val="tx1"/>
          </a:fontRef>
        </p:style>
      </p:cxnSp>
      <p:cxnSp>
        <p:nvCxnSpPr>
          <p:cNvPr id="68" name="Straight Connector 67">
            <a:extLst>
              <a:ext uri="{FF2B5EF4-FFF2-40B4-BE49-F238E27FC236}">
                <a16:creationId xmlns:a16="http://schemas.microsoft.com/office/drawing/2014/main" xmlns="" id="{0EAD595A-E7BD-40F2-AEDA-F38A5392E8F2}"/>
              </a:ext>
            </a:extLst>
          </p:cNvPr>
          <p:cNvCxnSpPr/>
          <p:nvPr/>
        </p:nvCxnSpPr>
        <p:spPr>
          <a:xfrm>
            <a:off x="2881560" y="3781635"/>
            <a:ext cx="202844"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69" name="Straight Connector 68">
            <a:extLst>
              <a:ext uri="{FF2B5EF4-FFF2-40B4-BE49-F238E27FC236}">
                <a16:creationId xmlns:a16="http://schemas.microsoft.com/office/drawing/2014/main" xmlns="" id="{3F526829-9D3D-4F5C-A7DD-2D6E61D552AF}"/>
              </a:ext>
            </a:extLst>
          </p:cNvPr>
          <p:cNvCxnSpPr/>
          <p:nvPr/>
        </p:nvCxnSpPr>
        <p:spPr>
          <a:xfrm>
            <a:off x="2881560" y="5242146"/>
            <a:ext cx="202844" cy="0"/>
          </a:xfrm>
          <a:prstGeom prst="line">
            <a:avLst/>
          </a:prstGeom>
        </p:spPr>
        <p:style>
          <a:lnRef idx="2">
            <a:schemeClr val="accent5"/>
          </a:lnRef>
          <a:fillRef idx="0">
            <a:schemeClr val="accent5"/>
          </a:fillRef>
          <a:effectRef idx="1">
            <a:schemeClr val="accent5"/>
          </a:effectRef>
          <a:fontRef idx="minor">
            <a:schemeClr val="tx1"/>
          </a:fontRef>
        </p:style>
      </p:cxnSp>
      <p:sp>
        <p:nvSpPr>
          <p:cNvPr id="4" name="TextBox 3">
            <a:extLst>
              <a:ext uri="{FF2B5EF4-FFF2-40B4-BE49-F238E27FC236}">
                <a16:creationId xmlns:a16="http://schemas.microsoft.com/office/drawing/2014/main" xmlns="" id="{DF223577-F70D-4DFF-9EAA-21B08437B59A}"/>
              </a:ext>
            </a:extLst>
          </p:cNvPr>
          <p:cNvSpPr txBox="1"/>
          <p:nvPr/>
        </p:nvSpPr>
        <p:spPr>
          <a:xfrm>
            <a:off x="1563535" y="3836969"/>
            <a:ext cx="1309974" cy="1323439"/>
          </a:xfrm>
          <a:prstGeom prst="rect">
            <a:avLst/>
          </a:prstGeom>
          <a:noFill/>
        </p:spPr>
        <p:txBody>
          <a:bodyPr wrap="none" rtlCol="0">
            <a:spAutoFit/>
          </a:bodyPr>
          <a:lstStyle/>
          <a:p>
            <a:pPr marL="742950" indent="-742950">
              <a:buAutoNum type="arabicPlain"/>
            </a:pPr>
            <a:r>
              <a:rPr lang="en-US" sz="4000" dirty="0"/>
              <a:t> 2</a:t>
            </a:r>
          </a:p>
          <a:p>
            <a:pPr marL="742950" indent="-742950">
              <a:buAutoNum type="arabicPlain"/>
            </a:pPr>
            <a:r>
              <a:rPr lang="en-US" sz="4000" dirty="0"/>
              <a:t> 1</a:t>
            </a:r>
            <a:endParaRPr lang="en-IN" sz="4000" dirty="0"/>
          </a:p>
        </p:txBody>
      </p:sp>
      <p:sp>
        <p:nvSpPr>
          <p:cNvPr id="6" name="TextBox 5">
            <a:extLst>
              <a:ext uri="{FF2B5EF4-FFF2-40B4-BE49-F238E27FC236}">
                <a16:creationId xmlns:a16="http://schemas.microsoft.com/office/drawing/2014/main" xmlns="" id="{591F6FF8-F40B-4625-B61C-F7901BB2F5B4}"/>
              </a:ext>
            </a:extLst>
          </p:cNvPr>
          <p:cNvSpPr txBox="1"/>
          <p:nvPr/>
        </p:nvSpPr>
        <p:spPr>
          <a:xfrm>
            <a:off x="133465" y="4238835"/>
            <a:ext cx="1047018" cy="646331"/>
          </a:xfrm>
          <a:prstGeom prst="rect">
            <a:avLst/>
          </a:prstGeom>
          <a:noFill/>
        </p:spPr>
        <p:txBody>
          <a:bodyPr wrap="none" rtlCol="0">
            <a:spAutoFit/>
          </a:bodyPr>
          <a:lstStyle/>
          <a:p>
            <a:r>
              <a:rPr lang="en-US" sz="3600" dirty="0"/>
              <a:t>W’ =</a:t>
            </a:r>
            <a:endParaRPr lang="en-IN" sz="3600" dirty="0"/>
          </a:p>
        </p:txBody>
      </p:sp>
      <p:cxnSp>
        <p:nvCxnSpPr>
          <p:cNvPr id="46" name="Straight Connector 45">
            <a:extLst>
              <a:ext uri="{FF2B5EF4-FFF2-40B4-BE49-F238E27FC236}">
                <a16:creationId xmlns:a16="http://schemas.microsoft.com/office/drawing/2014/main" xmlns="" id="{FEEA2724-3042-4D82-839B-B79F4EC06AEF}"/>
              </a:ext>
            </a:extLst>
          </p:cNvPr>
          <p:cNvCxnSpPr>
            <a:cxnSpLocks/>
          </p:cNvCxnSpPr>
          <p:nvPr/>
        </p:nvCxnSpPr>
        <p:spPr>
          <a:xfrm>
            <a:off x="1086733" y="5630385"/>
            <a:ext cx="0" cy="533400"/>
          </a:xfrm>
          <a:prstGeom prst="line">
            <a:avLst/>
          </a:prstGeom>
        </p:spPr>
        <p:style>
          <a:lnRef idx="3">
            <a:schemeClr val="accent5"/>
          </a:lnRef>
          <a:fillRef idx="0">
            <a:schemeClr val="accent5"/>
          </a:fillRef>
          <a:effectRef idx="2">
            <a:schemeClr val="accent5"/>
          </a:effectRef>
          <a:fontRef idx="minor">
            <a:schemeClr val="tx1"/>
          </a:fontRef>
        </p:style>
      </p:cxnSp>
      <p:cxnSp>
        <p:nvCxnSpPr>
          <p:cNvPr id="47" name="Straight Connector 46">
            <a:extLst>
              <a:ext uri="{FF2B5EF4-FFF2-40B4-BE49-F238E27FC236}">
                <a16:creationId xmlns:a16="http://schemas.microsoft.com/office/drawing/2014/main" xmlns="" id="{72B2AAED-5D3D-4AAB-9363-2C2060E8C8BE}"/>
              </a:ext>
            </a:extLst>
          </p:cNvPr>
          <p:cNvCxnSpPr>
            <a:cxnSpLocks/>
          </p:cNvCxnSpPr>
          <p:nvPr/>
        </p:nvCxnSpPr>
        <p:spPr>
          <a:xfrm>
            <a:off x="1086733" y="5619834"/>
            <a:ext cx="104335"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48" name="Straight Connector 47">
            <a:extLst>
              <a:ext uri="{FF2B5EF4-FFF2-40B4-BE49-F238E27FC236}">
                <a16:creationId xmlns:a16="http://schemas.microsoft.com/office/drawing/2014/main" xmlns="" id="{0B7ADAC7-A2C1-47F7-AD39-6873FA7B9CB7}"/>
              </a:ext>
            </a:extLst>
          </p:cNvPr>
          <p:cNvCxnSpPr>
            <a:cxnSpLocks/>
          </p:cNvCxnSpPr>
          <p:nvPr/>
        </p:nvCxnSpPr>
        <p:spPr>
          <a:xfrm>
            <a:off x="1078527" y="6152117"/>
            <a:ext cx="150641"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49" name="Straight Connector 48">
            <a:extLst>
              <a:ext uri="{FF2B5EF4-FFF2-40B4-BE49-F238E27FC236}">
                <a16:creationId xmlns:a16="http://schemas.microsoft.com/office/drawing/2014/main" xmlns="" id="{DB3BF877-0F7B-49FD-9711-D8D4C2BEBFFC}"/>
              </a:ext>
            </a:extLst>
          </p:cNvPr>
          <p:cNvCxnSpPr>
            <a:cxnSpLocks/>
          </p:cNvCxnSpPr>
          <p:nvPr/>
        </p:nvCxnSpPr>
        <p:spPr>
          <a:xfrm>
            <a:off x="3084404" y="5644196"/>
            <a:ext cx="0" cy="521732"/>
          </a:xfrm>
          <a:prstGeom prst="line">
            <a:avLst/>
          </a:prstGeom>
        </p:spPr>
        <p:style>
          <a:lnRef idx="2">
            <a:schemeClr val="accent5"/>
          </a:lnRef>
          <a:fillRef idx="0">
            <a:schemeClr val="accent5"/>
          </a:fillRef>
          <a:effectRef idx="1">
            <a:schemeClr val="accent5"/>
          </a:effectRef>
          <a:fontRef idx="minor">
            <a:schemeClr val="tx1"/>
          </a:fontRef>
        </p:style>
      </p:cxnSp>
      <p:cxnSp>
        <p:nvCxnSpPr>
          <p:cNvPr id="51" name="Straight Connector 50">
            <a:extLst>
              <a:ext uri="{FF2B5EF4-FFF2-40B4-BE49-F238E27FC236}">
                <a16:creationId xmlns:a16="http://schemas.microsoft.com/office/drawing/2014/main" xmlns="" id="{36F07C7A-0BF2-4B0C-A2E6-EC24FB6547EA}"/>
              </a:ext>
            </a:extLst>
          </p:cNvPr>
          <p:cNvCxnSpPr/>
          <p:nvPr/>
        </p:nvCxnSpPr>
        <p:spPr>
          <a:xfrm flipH="1">
            <a:off x="3008204" y="5644196"/>
            <a:ext cx="76200" cy="0"/>
          </a:xfrm>
          <a:prstGeom prst="line">
            <a:avLst/>
          </a:prstGeom>
        </p:spPr>
        <p:style>
          <a:lnRef idx="2">
            <a:schemeClr val="accent5"/>
          </a:lnRef>
          <a:fillRef idx="0">
            <a:schemeClr val="accent5"/>
          </a:fillRef>
          <a:effectRef idx="1">
            <a:schemeClr val="accent5"/>
          </a:effectRef>
          <a:fontRef idx="minor">
            <a:schemeClr val="tx1"/>
          </a:fontRef>
        </p:style>
      </p:cxnSp>
      <p:sp>
        <p:nvSpPr>
          <p:cNvPr id="52" name="TextBox 51">
            <a:extLst>
              <a:ext uri="{FF2B5EF4-FFF2-40B4-BE49-F238E27FC236}">
                <a16:creationId xmlns:a16="http://schemas.microsoft.com/office/drawing/2014/main" xmlns="" id="{79E68ACB-68AF-45FB-818C-56B7C2D6B4BA}"/>
              </a:ext>
            </a:extLst>
          </p:cNvPr>
          <p:cNvSpPr txBox="1"/>
          <p:nvPr/>
        </p:nvSpPr>
        <p:spPr>
          <a:xfrm>
            <a:off x="1153847" y="5554185"/>
            <a:ext cx="1858201" cy="707886"/>
          </a:xfrm>
          <a:prstGeom prst="rect">
            <a:avLst/>
          </a:prstGeom>
          <a:noFill/>
        </p:spPr>
        <p:txBody>
          <a:bodyPr wrap="none" rtlCol="0">
            <a:spAutoFit/>
          </a:bodyPr>
          <a:lstStyle/>
          <a:p>
            <a:r>
              <a:rPr lang="en-US" sz="4000" dirty="0"/>
              <a:t> 0         0</a:t>
            </a:r>
          </a:p>
        </p:txBody>
      </p:sp>
      <p:sp>
        <p:nvSpPr>
          <p:cNvPr id="53" name="TextBox 52">
            <a:extLst>
              <a:ext uri="{FF2B5EF4-FFF2-40B4-BE49-F238E27FC236}">
                <a16:creationId xmlns:a16="http://schemas.microsoft.com/office/drawing/2014/main" xmlns="" id="{3DA2A923-80BC-4A16-B05E-86F6BE852176}"/>
              </a:ext>
            </a:extLst>
          </p:cNvPr>
          <p:cNvSpPr txBox="1"/>
          <p:nvPr/>
        </p:nvSpPr>
        <p:spPr>
          <a:xfrm>
            <a:off x="112604" y="5581896"/>
            <a:ext cx="875561" cy="646331"/>
          </a:xfrm>
          <a:prstGeom prst="rect">
            <a:avLst/>
          </a:prstGeom>
          <a:noFill/>
        </p:spPr>
        <p:txBody>
          <a:bodyPr wrap="none" rtlCol="0">
            <a:spAutoFit/>
          </a:bodyPr>
          <a:lstStyle/>
          <a:p>
            <a:r>
              <a:rPr lang="en-US" sz="3600" dirty="0"/>
              <a:t>b’ =</a:t>
            </a:r>
            <a:endParaRPr lang="en-IN" sz="3600" dirty="0"/>
          </a:p>
        </p:txBody>
      </p:sp>
      <p:sp>
        <p:nvSpPr>
          <p:cNvPr id="2" name="Rectangle 1">
            <a:extLst>
              <a:ext uri="{FF2B5EF4-FFF2-40B4-BE49-F238E27FC236}">
                <a16:creationId xmlns:a16="http://schemas.microsoft.com/office/drawing/2014/main" xmlns="" id="{5DF3B463-A098-4659-9732-49BD7482905E}"/>
              </a:ext>
            </a:extLst>
          </p:cNvPr>
          <p:cNvSpPr/>
          <p:nvPr/>
        </p:nvSpPr>
        <p:spPr>
          <a:xfrm>
            <a:off x="5791200" y="1219200"/>
            <a:ext cx="3082319" cy="584775"/>
          </a:xfrm>
          <a:prstGeom prst="rect">
            <a:avLst/>
          </a:prstGeom>
        </p:spPr>
        <p:txBody>
          <a:bodyPr wrap="none">
            <a:spAutoFit/>
          </a:bodyPr>
          <a:lstStyle/>
          <a:p>
            <a:r>
              <a:rPr lang="en-US" sz="3200" b="1" dirty="0" err="1">
                <a:solidFill>
                  <a:schemeClr val="accent6"/>
                </a:solidFill>
              </a:rPr>
              <a:t>softmax</a:t>
            </a:r>
            <a:r>
              <a:rPr lang="en-US" sz="3200" b="1" dirty="0">
                <a:solidFill>
                  <a:schemeClr val="accent6"/>
                </a:solidFill>
              </a:rPr>
              <a:t>(c)    –    t</a:t>
            </a:r>
            <a:endParaRPr lang="en-IN" sz="3200" dirty="0"/>
          </a:p>
        </p:txBody>
      </p:sp>
      <p:cxnSp>
        <p:nvCxnSpPr>
          <p:cNvPr id="55" name="Straight Connector 54">
            <a:extLst>
              <a:ext uri="{FF2B5EF4-FFF2-40B4-BE49-F238E27FC236}">
                <a16:creationId xmlns:a16="http://schemas.microsoft.com/office/drawing/2014/main" xmlns="" id="{29C7BCC3-DB66-4877-90EE-FA19A4AE73BD}"/>
              </a:ext>
            </a:extLst>
          </p:cNvPr>
          <p:cNvCxnSpPr>
            <a:cxnSpLocks/>
          </p:cNvCxnSpPr>
          <p:nvPr/>
        </p:nvCxnSpPr>
        <p:spPr>
          <a:xfrm>
            <a:off x="3923861" y="3193701"/>
            <a:ext cx="0" cy="533400"/>
          </a:xfrm>
          <a:prstGeom prst="line">
            <a:avLst/>
          </a:prstGeom>
        </p:spPr>
        <p:style>
          <a:lnRef idx="3">
            <a:schemeClr val="accent5"/>
          </a:lnRef>
          <a:fillRef idx="0">
            <a:schemeClr val="accent5"/>
          </a:fillRef>
          <a:effectRef idx="2">
            <a:schemeClr val="accent5"/>
          </a:effectRef>
          <a:fontRef idx="minor">
            <a:schemeClr val="tx1"/>
          </a:fontRef>
        </p:style>
      </p:cxnSp>
      <p:cxnSp>
        <p:nvCxnSpPr>
          <p:cNvPr id="56" name="Straight Connector 55">
            <a:extLst>
              <a:ext uri="{FF2B5EF4-FFF2-40B4-BE49-F238E27FC236}">
                <a16:creationId xmlns:a16="http://schemas.microsoft.com/office/drawing/2014/main" xmlns="" id="{2921BC46-1771-4885-A480-466833F25442}"/>
              </a:ext>
            </a:extLst>
          </p:cNvPr>
          <p:cNvCxnSpPr>
            <a:cxnSpLocks/>
          </p:cNvCxnSpPr>
          <p:nvPr/>
        </p:nvCxnSpPr>
        <p:spPr>
          <a:xfrm>
            <a:off x="3923861" y="3183150"/>
            <a:ext cx="104335"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57" name="Straight Connector 56">
            <a:extLst>
              <a:ext uri="{FF2B5EF4-FFF2-40B4-BE49-F238E27FC236}">
                <a16:creationId xmlns:a16="http://schemas.microsoft.com/office/drawing/2014/main" xmlns="" id="{BE15B7F8-DFBD-470F-8CC6-732F176B0E64}"/>
              </a:ext>
            </a:extLst>
          </p:cNvPr>
          <p:cNvCxnSpPr>
            <a:cxnSpLocks/>
          </p:cNvCxnSpPr>
          <p:nvPr/>
        </p:nvCxnSpPr>
        <p:spPr>
          <a:xfrm>
            <a:off x="3915655" y="3705015"/>
            <a:ext cx="150641"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58" name="Straight Connector 57">
            <a:extLst>
              <a:ext uri="{FF2B5EF4-FFF2-40B4-BE49-F238E27FC236}">
                <a16:creationId xmlns:a16="http://schemas.microsoft.com/office/drawing/2014/main" xmlns="" id="{FA6E1915-B88A-4F78-BE83-01F4B073C265}"/>
              </a:ext>
            </a:extLst>
          </p:cNvPr>
          <p:cNvCxnSpPr>
            <a:cxnSpLocks/>
          </p:cNvCxnSpPr>
          <p:nvPr/>
        </p:nvCxnSpPr>
        <p:spPr>
          <a:xfrm>
            <a:off x="5540532" y="3207512"/>
            <a:ext cx="0" cy="521732"/>
          </a:xfrm>
          <a:prstGeom prst="line">
            <a:avLst/>
          </a:prstGeom>
        </p:spPr>
        <p:style>
          <a:lnRef idx="2">
            <a:schemeClr val="accent5"/>
          </a:lnRef>
          <a:fillRef idx="0">
            <a:schemeClr val="accent5"/>
          </a:fillRef>
          <a:effectRef idx="1">
            <a:schemeClr val="accent5"/>
          </a:effectRef>
          <a:fontRef idx="minor">
            <a:schemeClr val="tx1"/>
          </a:fontRef>
        </p:style>
      </p:cxnSp>
      <p:cxnSp>
        <p:nvCxnSpPr>
          <p:cNvPr id="59" name="Straight Connector 58">
            <a:extLst>
              <a:ext uri="{FF2B5EF4-FFF2-40B4-BE49-F238E27FC236}">
                <a16:creationId xmlns:a16="http://schemas.microsoft.com/office/drawing/2014/main" xmlns="" id="{C78FEB10-B8FB-46B7-B1DC-1681A1EC2341}"/>
              </a:ext>
            </a:extLst>
          </p:cNvPr>
          <p:cNvCxnSpPr>
            <a:cxnSpLocks/>
          </p:cNvCxnSpPr>
          <p:nvPr/>
        </p:nvCxnSpPr>
        <p:spPr>
          <a:xfrm flipH="1" flipV="1">
            <a:off x="5464332" y="3705015"/>
            <a:ext cx="76200" cy="11668"/>
          </a:xfrm>
          <a:prstGeom prst="line">
            <a:avLst/>
          </a:prstGeom>
        </p:spPr>
        <p:style>
          <a:lnRef idx="2">
            <a:schemeClr val="accent5"/>
          </a:lnRef>
          <a:fillRef idx="0">
            <a:schemeClr val="accent5"/>
          </a:fillRef>
          <a:effectRef idx="1">
            <a:schemeClr val="accent5"/>
          </a:effectRef>
          <a:fontRef idx="minor">
            <a:schemeClr val="tx1"/>
          </a:fontRef>
        </p:style>
      </p:cxnSp>
      <p:cxnSp>
        <p:nvCxnSpPr>
          <p:cNvPr id="60" name="Straight Connector 59">
            <a:extLst>
              <a:ext uri="{FF2B5EF4-FFF2-40B4-BE49-F238E27FC236}">
                <a16:creationId xmlns:a16="http://schemas.microsoft.com/office/drawing/2014/main" xmlns="" id="{C6DDBD1F-10E1-4254-8BC5-B526EF9846A6}"/>
              </a:ext>
            </a:extLst>
          </p:cNvPr>
          <p:cNvCxnSpPr/>
          <p:nvPr/>
        </p:nvCxnSpPr>
        <p:spPr>
          <a:xfrm flipH="1">
            <a:off x="5464332" y="3207512"/>
            <a:ext cx="76200" cy="0"/>
          </a:xfrm>
          <a:prstGeom prst="line">
            <a:avLst/>
          </a:prstGeom>
        </p:spPr>
        <p:style>
          <a:lnRef idx="2">
            <a:schemeClr val="accent5"/>
          </a:lnRef>
          <a:fillRef idx="0">
            <a:schemeClr val="accent5"/>
          </a:fillRef>
          <a:effectRef idx="1">
            <a:schemeClr val="accent5"/>
          </a:effectRef>
          <a:fontRef idx="minor">
            <a:schemeClr val="tx1"/>
          </a:fontRef>
        </p:style>
      </p:cxnSp>
      <p:sp>
        <p:nvSpPr>
          <p:cNvPr id="63" name="TextBox 62">
            <a:extLst>
              <a:ext uri="{FF2B5EF4-FFF2-40B4-BE49-F238E27FC236}">
                <a16:creationId xmlns:a16="http://schemas.microsoft.com/office/drawing/2014/main" xmlns="" id="{545770C2-635C-404F-AB13-C21F83B42787}"/>
              </a:ext>
            </a:extLst>
          </p:cNvPr>
          <p:cNvSpPr txBox="1"/>
          <p:nvPr/>
        </p:nvSpPr>
        <p:spPr>
          <a:xfrm>
            <a:off x="3990975" y="3117501"/>
            <a:ext cx="1396536" cy="707886"/>
          </a:xfrm>
          <a:prstGeom prst="rect">
            <a:avLst/>
          </a:prstGeom>
          <a:noFill/>
        </p:spPr>
        <p:txBody>
          <a:bodyPr wrap="none" rtlCol="0">
            <a:spAutoFit/>
          </a:bodyPr>
          <a:lstStyle/>
          <a:p>
            <a:r>
              <a:rPr lang="en-US" sz="4000" dirty="0"/>
              <a:t>1      0</a:t>
            </a:r>
          </a:p>
        </p:txBody>
      </p:sp>
      <p:sp>
        <p:nvSpPr>
          <p:cNvPr id="80" name="TextBox 79">
            <a:extLst>
              <a:ext uri="{FF2B5EF4-FFF2-40B4-BE49-F238E27FC236}">
                <a16:creationId xmlns:a16="http://schemas.microsoft.com/office/drawing/2014/main" xmlns="" id="{20C44483-2D17-4216-9B6D-E552621E4D3E}"/>
              </a:ext>
            </a:extLst>
          </p:cNvPr>
          <p:cNvSpPr txBox="1"/>
          <p:nvPr/>
        </p:nvSpPr>
        <p:spPr>
          <a:xfrm>
            <a:off x="5882885" y="3080770"/>
            <a:ext cx="325730" cy="646331"/>
          </a:xfrm>
          <a:prstGeom prst="rect">
            <a:avLst/>
          </a:prstGeom>
          <a:noFill/>
        </p:spPr>
        <p:txBody>
          <a:bodyPr wrap="none" rtlCol="0">
            <a:spAutoFit/>
          </a:bodyPr>
          <a:lstStyle/>
          <a:p>
            <a:r>
              <a:rPr lang="en-US" sz="3600" dirty="0"/>
              <a:t>-</a:t>
            </a:r>
            <a:endParaRPr lang="en-IN" sz="3600" dirty="0"/>
          </a:p>
        </p:txBody>
      </p:sp>
      <p:cxnSp>
        <p:nvCxnSpPr>
          <p:cNvPr id="81" name="Straight Connector 80">
            <a:extLst>
              <a:ext uri="{FF2B5EF4-FFF2-40B4-BE49-F238E27FC236}">
                <a16:creationId xmlns:a16="http://schemas.microsoft.com/office/drawing/2014/main" xmlns="" id="{0A4AE277-91CC-45C8-AA27-D0BB9F82AB5B}"/>
              </a:ext>
            </a:extLst>
          </p:cNvPr>
          <p:cNvCxnSpPr>
            <a:cxnSpLocks/>
          </p:cNvCxnSpPr>
          <p:nvPr/>
        </p:nvCxnSpPr>
        <p:spPr>
          <a:xfrm>
            <a:off x="6693008" y="5371608"/>
            <a:ext cx="0" cy="533400"/>
          </a:xfrm>
          <a:prstGeom prst="line">
            <a:avLst/>
          </a:prstGeom>
        </p:spPr>
        <p:style>
          <a:lnRef idx="3">
            <a:schemeClr val="accent5"/>
          </a:lnRef>
          <a:fillRef idx="0">
            <a:schemeClr val="accent5"/>
          </a:fillRef>
          <a:effectRef idx="2">
            <a:schemeClr val="accent5"/>
          </a:effectRef>
          <a:fontRef idx="minor">
            <a:schemeClr val="tx1"/>
          </a:fontRef>
        </p:style>
      </p:cxnSp>
      <p:cxnSp>
        <p:nvCxnSpPr>
          <p:cNvPr id="82" name="Straight Connector 81">
            <a:extLst>
              <a:ext uri="{FF2B5EF4-FFF2-40B4-BE49-F238E27FC236}">
                <a16:creationId xmlns:a16="http://schemas.microsoft.com/office/drawing/2014/main" xmlns="" id="{F2DCBD8C-CCC7-4EB8-BC57-9B088BA36E9A}"/>
              </a:ext>
            </a:extLst>
          </p:cNvPr>
          <p:cNvCxnSpPr>
            <a:cxnSpLocks/>
          </p:cNvCxnSpPr>
          <p:nvPr/>
        </p:nvCxnSpPr>
        <p:spPr>
          <a:xfrm>
            <a:off x="6693008" y="5361057"/>
            <a:ext cx="104335"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83" name="Straight Connector 82">
            <a:extLst>
              <a:ext uri="{FF2B5EF4-FFF2-40B4-BE49-F238E27FC236}">
                <a16:creationId xmlns:a16="http://schemas.microsoft.com/office/drawing/2014/main" xmlns="" id="{B8B98E51-E9E4-4B1A-BCA5-C69280714C8A}"/>
              </a:ext>
            </a:extLst>
          </p:cNvPr>
          <p:cNvCxnSpPr>
            <a:cxnSpLocks/>
          </p:cNvCxnSpPr>
          <p:nvPr/>
        </p:nvCxnSpPr>
        <p:spPr>
          <a:xfrm>
            <a:off x="6684802" y="5893340"/>
            <a:ext cx="150641"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84" name="Straight Connector 83">
            <a:extLst>
              <a:ext uri="{FF2B5EF4-FFF2-40B4-BE49-F238E27FC236}">
                <a16:creationId xmlns:a16="http://schemas.microsoft.com/office/drawing/2014/main" xmlns="" id="{63FC181B-00F7-4194-9493-7C3A931A19D8}"/>
              </a:ext>
            </a:extLst>
          </p:cNvPr>
          <p:cNvCxnSpPr>
            <a:cxnSpLocks/>
          </p:cNvCxnSpPr>
          <p:nvPr/>
        </p:nvCxnSpPr>
        <p:spPr>
          <a:xfrm>
            <a:off x="8081079" y="5385419"/>
            <a:ext cx="0" cy="521732"/>
          </a:xfrm>
          <a:prstGeom prst="line">
            <a:avLst/>
          </a:prstGeom>
        </p:spPr>
        <p:style>
          <a:lnRef idx="2">
            <a:schemeClr val="accent5"/>
          </a:lnRef>
          <a:fillRef idx="0">
            <a:schemeClr val="accent5"/>
          </a:fillRef>
          <a:effectRef idx="1">
            <a:schemeClr val="accent5"/>
          </a:effectRef>
          <a:fontRef idx="minor">
            <a:schemeClr val="tx1"/>
          </a:fontRef>
        </p:style>
      </p:cxnSp>
      <p:cxnSp>
        <p:nvCxnSpPr>
          <p:cNvPr id="85" name="Straight Connector 84">
            <a:extLst>
              <a:ext uri="{FF2B5EF4-FFF2-40B4-BE49-F238E27FC236}">
                <a16:creationId xmlns:a16="http://schemas.microsoft.com/office/drawing/2014/main" xmlns="" id="{28AD6BD3-24A4-4CF0-BC1E-AAF4B60B688F}"/>
              </a:ext>
            </a:extLst>
          </p:cNvPr>
          <p:cNvCxnSpPr>
            <a:cxnSpLocks/>
          </p:cNvCxnSpPr>
          <p:nvPr/>
        </p:nvCxnSpPr>
        <p:spPr>
          <a:xfrm flipH="1" flipV="1">
            <a:off x="8004879" y="5907151"/>
            <a:ext cx="76200" cy="11668"/>
          </a:xfrm>
          <a:prstGeom prst="line">
            <a:avLst/>
          </a:prstGeom>
        </p:spPr>
        <p:style>
          <a:lnRef idx="2">
            <a:schemeClr val="accent5"/>
          </a:lnRef>
          <a:fillRef idx="0">
            <a:schemeClr val="accent5"/>
          </a:fillRef>
          <a:effectRef idx="1">
            <a:schemeClr val="accent5"/>
          </a:effectRef>
          <a:fontRef idx="minor">
            <a:schemeClr val="tx1"/>
          </a:fontRef>
        </p:style>
      </p:cxnSp>
      <p:cxnSp>
        <p:nvCxnSpPr>
          <p:cNvPr id="86" name="Straight Connector 85">
            <a:extLst>
              <a:ext uri="{FF2B5EF4-FFF2-40B4-BE49-F238E27FC236}">
                <a16:creationId xmlns:a16="http://schemas.microsoft.com/office/drawing/2014/main" xmlns="" id="{359C2277-65B1-487F-BD27-1FD2F17A3DA9}"/>
              </a:ext>
            </a:extLst>
          </p:cNvPr>
          <p:cNvCxnSpPr/>
          <p:nvPr/>
        </p:nvCxnSpPr>
        <p:spPr>
          <a:xfrm flipH="1">
            <a:off x="8004879" y="5385419"/>
            <a:ext cx="76200" cy="0"/>
          </a:xfrm>
          <a:prstGeom prst="line">
            <a:avLst/>
          </a:prstGeom>
        </p:spPr>
        <p:style>
          <a:lnRef idx="2">
            <a:schemeClr val="accent5"/>
          </a:lnRef>
          <a:fillRef idx="0">
            <a:schemeClr val="accent5"/>
          </a:fillRef>
          <a:effectRef idx="1">
            <a:schemeClr val="accent5"/>
          </a:effectRef>
          <a:fontRef idx="minor">
            <a:schemeClr val="tx1"/>
          </a:fontRef>
        </p:style>
      </p:cxnSp>
      <p:sp>
        <p:nvSpPr>
          <p:cNvPr id="87" name="TextBox 86">
            <a:extLst>
              <a:ext uri="{FF2B5EF4-FFF2-40B4-BE49-F238E27FC236}">
                <a16:creationId xmlns:a16="http://schemas.microsoft.com/office/drawing/2014/main" xmlns="" id="{044BCB27-2126-4352-814C-444E15D3D93A}"/>
              </a:ext>
            </a:extLst>
          </p:cNvPr>
          <p:cNvSpPr txBox="1"/>
          <p:nvPr/>
        </p:nvSpPr>
        <p:spPr>
          <a:xfrm>
            <a:off x="6753816" y="5284857"/>
            <a:ext cx="1322798" cy="707886"/>
          </a:xfrm>
          <a:prstGeom prst="rect">
            <a:avLst/>
          </a:prstGeom>
          <a:noFill/>
        </p:spPr>
        <p:txBody>
          <a:bodyPr wrap="none" rtlCol="0">
            <a:spAutoFit/>
          </a:bodyPr>
          <a:lstStyle/>
          <a:p>
            <a:r>
              <a:rPr lang="en-US" sz="4000" dirty="0"/>
              <a:t>1    -1</a:t>
            </a:r>
          </a:p>
        </p:txBody>
      </p:sp>
      <p:cxnSp>
        <p:nvCxnSpPr>
          <p:cNvPr id="88" name="Straight Connector 87">
            <a:extLst>
              <a:ext uri="{FF2B5EF4-FFF2-40B4-BE49-F238E27FC236}">
                <a16:creationId xmlns:a16="http://schemas.microsoft.com/office/drawing/2014/main" xmlns="" id="{7BAFC099-07DD-4895-A2E5-016D6116238D}"/>
              </a:ext>
            </a:extLst>
          </p:cNvPr>
          <p:cNvCxnSpPr>
            <a:cxnSpLocks/>
          </p:cNvCxnSpPr>
          <p:nvPr/>
        </p:nvCxnSpPr>
        <p:spPr>
          <a:xfrm>
            <a:off x="6546624" y="3170025"/>
            <a:ext cx="0" cy="533400"/>
          </a:xfrm>
          <a:prstGeom prst="line">
            <a:avLst/>
          </a:prstGeom>
        </p:spPr>
        <p:style>
          <a:lnRef idx="3">
            <a:schemeClr val="accent5"/>
          </a:lnRef>
          <a:fillRef idx="0">
            <a:schemeClr val="accent5"/>
          </a:fillRef>
          <a:effectRef idx="2">
            <a:schemeClr val="accent5"/>
          </a:effectRef>
          <a:fontRef idx="minor">
            <a:schemeClr val="tx1"/>
          </a:fontRef>
        </p:style>
      </p:cxnSp>
      <p:cxnSp>
        <p:nvCxnSpPr>
          <p:cNvPr id="89" name="Straight Connector 88">
            <a:extLst>
              <a:ext uri="{FF2B5EF4-FFF2-40B4-BE49-F238E27FC236}">
                <a16:creationId xmlns:a16="http://schemas.microsoft.com/office/drawing/2014/main" xmlns="" id="{7F10D3E1-2D99-4BC7-8BA1-AB44E8D621B8}"/>
              </a:ext>
            </a:extLst>
          </p:cNvPr>
          <p:cNvCxnSpPr>
            <a:cxnSpLocks/>
          </p:cNvCxnSpPr>
          <p:nvPr/>
        </p:nvCxnSpPr>
        <p:spPr>
          <a:xfrm>
            <a:off x="6546624" y="3159474"/>
            <a:ext cx="104335"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90" name="Straight Connector 89">
            <a:extLst>
              <a:ext uri="{FF2B5EF4-FFF2-40B4-BE49-F238E27FC236}">
                <a16:creationId xmlns:a16="http://schemas.microsoft.com/office/drawing/2014/main" xmlns="" id="{5FE2FC6A-096A-45B5-985B-14C8F943875B}"/>
              </a:ext>
            </a:extLst>
          </p:cNvPr>
          <p:cNvCxnSpPr>
            <a:cxnSpLocks/>
          </p:cNvCxnSpPr>
          <p:nvPr/>
        </p:nvCxnSpPr>
        <p:spPr>
          <a:xfrm>
            <a:off x="6538418" y="3691757"/>
            <a:ext cx="150641"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91" name="Straight Connector 90">
            <a:extLst>
              <a:ext uri="{FF2B5EF4-FFF2-40B4-BE49-F238E27FC236}">
                <a16:creationId xmlns:a16="http://schemas.microsoft.com/office/drawing/2014/main" xmlns="" id="{4A49D542-635D-427B-8F70-E254418B25F0}"/>
              </a:ext>
            </a:extLst>
          </p:cNvPr>
          <p:cNvCxnSpPr>
            <a:cxnSpLocks/>
          </p:cNvCxnSpPr>
          <p:nvPr/>
        </p:nvCxnSpPr>
        <p:spPr>
          <a:xfrm>
            <a:off x="7934695" y="3183836"/>
            <a:ext cx="0" cy="521732"/>
          </a:xfrm>
          <a:prstGeom prst="line">
            <a:avLst/>
          </a:prstGeom>
        </p:spPr>
        <p:style>
          <a:lnRef idx="2">
            <a:schemeClr val="accent5"/>
          </a:lnRef>
          <a:fillRef idx="0">
            <a:schemeClr val="accent5"/>
          </a:fillRef>
          <a:effectRef idx="1">
            <a:schemeClr val="accent5"/>
          </a:effectRef>
          <a:fontRef idx="minor">
            <a:schemeClr val="tx1"/>
          </a:fontRef>
        </p:style>
      </p:cxnSp>
      <p:cxnSp>
        <p:nvCxnSpPr>
          <p:cNvPr id="92" name="Straight Connector 91">
            <a:extLst>
              <a:ext uri="{FF2B5EF4-FFF2-40B4-BE49-F238E27FC236}">
                <a16:creationId xmlns:a16="http://schemas.microsoft.com/office/drawing/2014/main" xmlns="" id="{0CF2A568-C848-49BB-B9EB-8A92478ED5A6}"/>
              </a:ext>
            </a:extLst>
          </p:cNvPr>
          <p:cNvCxnSpPr>
            <a:cxnSpLocks/>
          </p:cNvCxnSpPr>
          <p:nvPr/>
        </p:nvCxnSpPr>
        <p:spPr>
          <a:xfrm flipH="1" flipV="1">
            <a:off x="7858495" y="3705568"/>
            <a:ext cx="76200" cy="11668"/>
          </a:xfrm>
          <a:prstGeom prst="line">
            <a:avLst/>
          </a:prstGeom>
        </p:spPr>
        <p:style>
          <a:lnRef idx="2">
            <a:schemeClr val="accent5"/>
          </a:lnRef>
          <a:fillRef idx="0">
            <a:schemeClr val="accent5"/>
          </a:fillRef>
          <a:effectRef idx="1">
            <a:schemeClr val="accent5"/>
          </a:effectRef>
          <a:fontRef idx="minor">
            <a:schemeClr val="tx1"/>
          </a:fontRef>
        </p:style>
      </p:cxnSp>
      <p:cxnSp>
        <p:nvCxnSpPr>
          <p:cNvPr id="93" name="Straight Connector 92">
            <a:extLst>
              <a:ext uri="{FF2B5EF4-FFF2-40B4-BE49-F238E27FC236}">
                <a16:creationId xmlns:a16="http://schemas.microsoft.com/office/drawing/2014/main" xmlns="" id="{0BAAE5C7-4026-4243-9D4E-BCAB20207101}"/>
              </a:ext>
            </a:extLst>
          </p:cNvPr>
          <p:cNvCxnSpPr/>
          <p:nvPr/>
        </p:nvCxnSpPr>
        <p:spPr>
          <a:xfrm flipH="1">
            <a:off x="7858495" y="3183836"/>
            <a:ext cx="76200" cy="0"/>
          </a:xfrm>
          <a:prstGeom prst="line">
            <a:avLst/>
          </a:prstGeom>
        </p:spPr>
        <p:style>
          <a:lnRef idx="2">
            <a:schemeClr val="accent5"/>
          </a:lnRef>
          <a:fillRef idx="0">
            <a:schemeClr val="accent5"/>
          </a:fillRef>
          <a:effectRef idx="1">
            <a:schemeClr val="accent5"/>
          </a:effectRef>
          <a:fontRef idx="minor">
            <a:schemeClr val="tx1"/>
          </a:fontRef>
        </p:style>
      </p:cxnSp>
      <p:sp>
        <p:nvSpPr>
          <p:cNvPr id="94" name="TextBox 93">
            <a:extLst>
              <a:ext uri="{FF2B5EF4-FFF2-40B4-BE49-F238E27FC236}">
                <a16:creationId xmlns:a16="http://schemas.microsoft.com/office/drawing/2014/main" xmlns="" id="{8535C19D-712A-4C25-BAC2-C93251AA3FBF}"/>
              </a:ext>
            </a:extLst>
          </p:cNvPr>
          <p:cNvSpPr txBox="1"/>
          <p:nvPr/>
        </p:nvSpPr>
        <p:spPr>
          <a:xfrm>
            <a:off x="6607432" y="3083274"/>
            <a:ext cx="1281120" cy="707886"/>
          </a:xfrm>
          <a:prstGeom prst="rect">
            <a:avLst/>
          </a:prstGeom>
          <a:noFill/>
        </p:spPr>
        <p:txBody>
          <a:bodyPr wrap="none" rtlCol="0">
            <a:spAutoFit/>
          </a:bodyPr>
          <a:lstStyle/>
          <a:p>
            <a:r>
              <a:rPr lang="en-US" sz="4000" dirty="0"/>
              <a:t>0     1</a:t>
            </a:r>
          </a:p>
        </p:txBody>
      </p:sp>
      <p:cxnSp>
        <p:nvCxnSpPr>
          <p:cNvPr id="95" name="Straight Connector 94">
            <a:extLst>
              <a:ext uri="{FF2B5EF4-FFF2-40B4-BE49-F238E27FC236}">
                <a16:creationId xmlns:a16="http://schemas.microsoft.com/office/drawing/2014/main" xmlns="" id="{D75504C8-5459-4D6E-A92C-E9A37FD2925E}"/>
              </a:ext>
            </a:extLst>
          </p:cNvPr>
          <p:cNvCxnSpPr>
            <a:cxnSpLocks/>
          </p:cNvCxnSpPr>
          <p:nvPr/>
        </p:nvCxnSpPr>
        <p:spPr>
          <a:xfrm>
            <a:off x="5205443" y="4187158"/>
            <a:ext cx="0" cy="533400"/>
          </a:xfrm>
          <a:prstGeom prst="line">
            <a:avLst/>
          </a:prstGeom>
        </p:spPr>
        <p:style>
          <a:lnRef idx="3">
            <a:schemeClr val="accent5"/>
          </a:lnRef>
          <a:fillRef idx="0">
            <a:schemeClr val="accent5"/>
          </a:fillRef>
          <a:effectRef idx="2">
            <a:schemeClr val="accent5"/>
          </a:effectRef>
          <a:fontRef idx="minor">
            <a:schemeClr val="tx1"/>
          </a:fontRef>
        </p:style>
      </p:cxnSp>
      <p:cxnSp>
        <p:nvCxnSpPr>
          <p:cNvPr id="96" name="Straight Connector 95">
            <a:extLst>
              <a:ext uri="{FF2B5EF4-FFF2-40B4-BE49-F238E27FC236}">
                <a16:creationId xmlns:a16="http://schemas.microsoft.com/office/drawing/2014/main" xmlns="" id="{35D95994-9D34-407C-8358-75676FFFDDE8}"/>
              </a:ext>
            </a:extLst>
          </p:cNvPr>
          <p:cNvCxnSpPr>
            <a:cxnSpLocks/>
          </p:cNvCxnSpPr>
          <p:nvPr/>
        </p:nvCxnSpPr>
        <p:spPr>
          <a:xfrm>
            <a:off x="5205443" y="4176607"/>
            <a:ext cx="104335"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97" name="Straight Connector 96">
            <a:extLst>
              <a:ext uri="{FF2B5EF4-FFF2-40B4-BE49-F238E27FC236}">
                <a16:creationId xmlns:a16="http://schemas.microsoft.com/office/drawing/2014/main" xmlns="" id="{502A34D6-BEEA-4A22-8052-BED39FE6812F}"/>
              </a:ext>
            </a:extLst>
          </p:cNvPr>
          <p:cNvCxnSpPr>
            <a:cxnSpLocks/>
          </p:cNvCxnSpPr>
          <p:nvPr/>
        </p:nvCxnSpPr>
        <p:spPr>
          <a:xfrm>
            <a:off x="5197237" y="4708890"/>
            <a:ext cx="150641"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98" name="Straight Connector 97">
            <a:extLst>
              <a:ext uri="{FF2B5EF4-FFF2-40B4-BE49-F238E27FC236}">
                <a16:creationId xmlns:a16="http://schemas.microsoft.com/office/drawing/2014/main" xmlns="" id="{7B3C71CE-B76F-444C-94AB-2BF972BE678C}"/>
              </a:ext>
            </a:extLst>
          </p:cNvPr>
          <p:cNvCxnSpPr>
            <a:cxnSpLocks/>
          </p:cNvCxnSpPr>
          <p:nvPr/>
        </p:nvCxnSpPr>
        <p:spPr>
          <a:xfrm>
            <a:off x="6593514" y="4200969"/>
            <a:ext cx="0" cy="521732"/>
          </a:xfrm>
          <a:prstGeom prst="line">
            <a:avLst/>
          </a:prstGeom>
        </p:spPr>
        <p:style>
          <a:lnRef idx="2">
            <a:schemeClr val="accent5"/>
          </a:lnRef>
          <a:fillRef idx="0">
            <a:schemeClr val="accent5"/>
          </a:fillRef>
          <a:effectRef idx="1">
            <a:schemeClr val="accent5"/>
          </a:effectRef>
          <a:fontRef idx="minor">
            <a:schemeClr val="tx1"/>
          </a:fontRef>
        </p:style>
      </p:cxnSp>
      <p:cxnSp>
        <p:nvCxnSpPr>
          <p:cNvPr id="99" name="Straight Connector 98">
            <a:extLst>
              <a:ext uri="{FF2B5EF4-FFF2-40B4-BE49-F238E27FC236}">
                <a16:creationId xmlns:a16="http://schemas.microsoft.com/office/drawing/2014/main" xmlns="" id="{5ECDFD70-D654-430D-8BD8-187617553E06}"/>
              </a:ext>
            </a:extLst>
          </p:cNvPr>
          <p:cNvCxnSpPr>
            <a:cxnSpLocks/>
          </p:cNvCxnSpPr>
          <p:nvPr/>
        </p:nvCxnSpPr>
        <p:spPr>
          <a:xfrm flipH="1" flipV="1">
            <a:off x="6517314" y="4722701"/>
            <a:ext cx="76200" cy="11668"/>
          </a:xfrm>
          <a:prstGeom prst="line">
            <a:avLst/>
          </a:prstGeom>
        </p:spPr>
        <p:style>
          <a:lnRef idx="2">
            <a:schemeClr val="accent5"/>
          </a:lnRef>
          <a:fillRef idx="0">
            <a:schemeClr val="accent5"/>
          </a:fillRef>
          <a:effectRef idx="1">
            <a:schemeClr val="accent5"/>
          </a:effectRef>
          <a:fontRef idx="minor">
            <a:schemeClr val="tx1"/>
          </a:fontRef>
        </p:style>
      </p:cxnSp>
      <p:cxnSp>
        <p:nvCxnSpPr>
          <p:cNvPr id="100" name="Straight Connector 99">
            <a:extLst>
              <a:ext uri="{FF2B5EF4-FFF2-40B4-BE49-F238E27FC236}">
                <a16:creationId xmlns:a16="http://schemas.microsoft.com/office/drawing/2014/main" xmlns="" id="{46BAD05C-E1FF-4776-A488-35B419CE6E16}"/>
              </a:ext>
            </a:extLst>
          </p:cNvPr>
          <p:cNvCxnSpPr/>
          <p:nvPr/>
        </p:nvCxnSpPr>
        <p:spPr>
          <a:xfrm flipH="1">
            <a:off x="6517314" y="4200969"/>
            <a:ext cx="76200" cy="0"/>
          </a:xfrm>
          <a:prstGeom prst="line">
            <a:avLst/>
          </a:prstGeom>
        </p:spPr>
        <p:style>
          <a:lnRef idx="2">
            <a:schemeClr val="accent5"/>
          </a:lnRef>
          <a:fillRef idx="0">
            <a:schemeClr val="accent5"/>
          </a:fillRef>
          <a:effectRef idx="1">
            <a:schemeClr val="accent5"/>
          </a:effectRef>
          <a:fontRef idx="minor">
            <a:schemeClr val="tx1"/>
          </a:fontRef>
        </p:style>
      </p:cxnSp>
      <p:sp>
        <p:nvSpPr>
          <p:cNvPr id="101" name="TextBox 100">
            <a:extLst>
              <a:ext uri="{FF2B5EF4-FFF2-40B4-BE49-F238E27FC236}">
                <a16:creationId xmlns:a16="http://schemas.microsoft.com/office/drawing/2014/main" xmlns="" id="{649C7B4F-3235-457D-ABF5-B22CFF738C6A}"/>
              </a:ext>
            </a:extLst>
          </p:cNvPr>
          <p:cNvSpPr txBox="1"/>
          <p:nvPr/>
        </p:nvSpPr>
        <p:spPr>
          <a:xfrm>
            <a:off x="5266251" y="4100407"/>
            <a:ext cx="1322798" cy="707886"/>
          </a:xfrm>
          <a:prstGeom prst="rect">
            <a:avLst/>
          </a:prstGeom>
          <a:noFill/>
        </p:spPr>
        <p:txBody>
          <a:bodyPr wrap="none" rtlCol="0">
            <a:spAutoFit/>
          </a:bodyPr>
          <a:lstStyle/>
          <a:p>
            <a:r>
              <a:rPr lang="en-US" sz="4000" dirty="0"/>
              <a:t>1    -1</a:t>
            </a:r>
          </a:p>
        </p:txBody>
      </p:sp>
      <p:sp>
        <p:nvSpPr>
          <p:cNvPr id="102" name="TextBox 101">
            <a:extLst>
              <a:ext uri="{FF2B5EF4-FFF2-40B4-BE49-F238E27FC236}">
                <a16:creationId xmlns:a16="http://schemas.microsoft.com/office/drawing/2014/main" xmlns="" id="{F848462E-55F6-4211-8DFB-741A7EBE2C1B}"/>
              </a:ext>
            </a:extLst>
          </p:cNvPr>
          <p:cNvSpPr txBox="1"/>
          <p:nvPr/>
        </p:nvSpPr>
        <p:spPr>
          <a:xfrm>
            <a:off x="4661516" y="4101777"/>
            <a:ext cx="413896" cy="646331"/>
          </a:xfrm>
          <a:prstGeom prst="rect">
            <a:avLst/>
          </a:prstGeom>
          <a:noFill/>
        </p:spPr>
        <p:txBody>
          <a:bodyPr wrap="none" rtlCol="0">
            <a:spAutoFit/>
          </a:bodyPr>
          <a:lstStyle/>
          <a:p>
            <a:r>
              <a:rPr lang="en-US" sz="3600" dirty="0"/>
              <a:t>=</a:t>
            </a:r>
            <a:endParaRPr lang="en-IN" sz="3600" dirty="0"/>
          </a:p>
        </p:txBody>
      </p:sp>
    </p:spTree>
    <p:extLst>
      <p:ext uri="{BB962C8B-B14F-4D97-AF65-F5344CB8AC3E}">
        <p14:creationId xmlns:p14="http://schemas.microsoft.com/office/powerpoint/2010/main" xmlns="" val="4162444863"/>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9200"/>
            <a:ext cx="8305800" cy="5105400"/>
          </a:xfrm>
          <a:ln w="63500">
            <a:solidFill>
              <a:srgbClr val="FFFF00"/>
            </a:solidFill>
          </a:ln>
        </p:spPr>
        <p:txBody>
          <a:bodyPr>
            <a:normAutofit/>
          </a:bodyPr>
          <a:lstStyle/>
          <a:p>
            <a:pPr marL="0" indent="0">
              <a:buNone/>
            </a:pPr>
            <a:r>
              <a:rPr lang="en-US" dirty="0"/>
              <a:t>    Once you have d(loss)/d(c), the rest is easy!</a:t>
            </a:r>
          </a:p>
          <a:p>
            <a:endParaRPr lang="en-US" dirty="0"/>
          </a:p>
          <a:p>
            <a:endParaRPr lang="en-IN" dirty="0"/>
          </a:p>
        </p:txBody>
      </p:sp>
      <p:sp>
        <p:nvSpPr>
          <p:cNvPr id="5" name="Title 1"/>
          <p:cNvSpPr txBox="1">
            <a:spLocks/>
          </p:cNvSpPr>
          <p:nvPr/>
        </p:nvSpPr>
        <p:spPr>
          <a:xfrm>
            <a:off x="0" y="0"/>
            <a:ext cx="9144000" cy="917575"/>
          </a:xfrm>
          <a:prstGeom prst="rect">
            <a:avLst/>
          </a:prstGeom>
          <a:solidFill>
            <a:srgbClr val="FFFF00"/>
          </a:solidFill>
          <a:ln>
            <a:solidFill>
              <a:srgbClr val="002060"/>
            </a:solidFill>
          </a:ln>
        </p:spPr>
        <p:txBody>
          <a:bodyPr vert="horz" lIns="91440" tIns="45720" rIns="91440" bIns="45720" rtlCol="0" anchor="ctr">
            <a:normAutofit/>
          </a:bodyPr>
          <a:lstStyle/>
          <a:p>
            <a:pPr algn="ctr">
              <a:spcBef>
                <a:spcPct val="0"/>
              </a:spcBef>
              <a:defRPr/>
            </a:pPr>
            <a:r>
              <a:rPr lang="en-US" sz="4400" dirty="0"/>
              <a:t>Backpropagation</a:t>
            </a:r>
          </a:p>
        </p:txBody>
      </p:sp>
      <p:sp>
        <p:nvSpPr>
          <p:cNvPr id="7" name="Content Placeholder 2">
            <a:extLst>
              <a:ext uri="{FF2B5EF4-FFF2-40B4-BE49-F238E27FC236}">
                <a16:creationId xmlns:a16="http://schemas.microsoft.com/office/drawing/2014/main" xmlns="" id="{E6EE61ED-FA15-439E-B7CD-7039208350CD}"/>
              </a:ext>
            </a:extLst>
          </p:cNvPr>
          <p:cNvSpPr txBox="1">
            <a:spLocks/>
          </p:cNvSpPr>
          <p:nvPr/>
        </p:nvSpPr>
        <p:spPr>
          <a:xfrm>
            <a:off x="838200" y="2209800"/>
            <a:ext cx="7620000" cy="54102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Arial" pitchFamily="34" charset="0"/>
              <a:buNone/>
            </a:pPr>
            <a:r>
              <a:rPr lang="en-US" b="1" dirty="0"/>
              <a:t>Chain rule:</a:t>
            </a:r>
          </a:p>
          <a:p>
            <a:pPr>
              <a:buFont typeface="Arial" pitchFamily="34" charset="0"/>
              <a:buNone/>
            </a:pPr>
            <a:r>
              <a:rPr lang="en-US" b="1" dirty="0"/>
              <a:t>d(loss)/</a:t>
            </a:r>
            <a:r>
              <a:rPr lang="en-US" b="1" dirty="0" err="1"/>
              <a:t>dW</a:t>
            </a:r>
            <a:r>
              <a:rPr lang="en-US" b="1" dirty="0"/>
              <a:t>’ = </a:t>
            </a:r>
            <a:r>
              <a:rPr lang="en-US" b="1" dirty="0">
                <a:solidFill>
                  <a:schemeClr val="accent6"/>
                </a:solidFill>
              </a:rPr>
              <a:t>{d(loss)/d(c)} </a:t>
            </a:r>
            <a:r>
              <a:rPr lang="en-US" b="1" dirty="0"/>
              <a:t>* d(</a:t>
            </a:r>
            <a:r>
              <a:rPr lang="en-US" b="1" dirty="0">
                <a:solidFill>
                  <a:srgbClr val="00B050"/>
                </a:solidFill>
              </a:rPr>
              <a:t>c</a:t>
            </a:r>
            <a:r>
              <a:rPr lang="en-US" b="1" dirty="0"/>
              <a:t>)/d(</a:t>
            </a:r>
            <a:r>
              <a:rPr lang="en-US" b="1" dirty="0">
                <a:solidFill>
                  <a:srgbClr val="FF0000"/>
                </a:solidFill>
              </a:rPr>
              <a:t>W’</a:t>
            </a:r>
            <a:r>
              <a:rPr lang="en-US" b="1" dirty="0"/>
              <a:t>)</a:t>
            </a:r>
          </a:p>
          <a:p>
            <a:pPr>
              <a:buFont typeface="Arial" pitchFamily="34" charset="0"/>
              <a:buNone/>
            </a:pPr>
            <a:r>
              <a:rPr lang="en-US" b="1" dirty="0"/>
              <a:t>= </a:t>
            </a:r>
            <a:r>
              <a:rPr lang="en-US" b="1" dirty="0">
                <a:solidFill>
                  <a:srgbClr val="00B0F0"/>
                </a:solidFill>
              </a:rPr>
              <a:t>h</a:t>
            </a:r>
            <a:r>
              <a:rPr lang="en-US" b="1" baseline="30000" dirty="0">
                <a:solidFill>
                  <a:srgbClr val="00B0F0"/>
                </a:solidFill>
              </a:rPr>
              <a:t>T</a:t>
            </a:r>
            <a:r>
              <a:rPr lang="en-US" b="1" dirty="0"/>
              <a:t> * </a:t>
            </a:r>
            <a:r>
              <a:rPr lang="en-US" b="1" dirty="0">
                <a:solidFill>
                  <a:schemeClr val="accent6"/>
                </a:solidFill>
              </a:rPr>
              <a:t>(</a:t>
            </a:r>
            <a:r>
              <a:rPr lang="en-US" b="1" dirty="0" err="1">
                <a:solidFill>
                  <a:schemeClr val="accent6"/>
                </a:solidFill>
              </a:rPr>
              <a:t>softmax</a:t>
            </a:r>
            <a:r>
              <a:rPr lang="en-US" b="1" dirty="0">
                <a:solidFill>
                  <a:schemeClr val="accent6"/>
                </a:solidFill>
              </a:rPr>
              <a:t>(c) – t)</a:t>
            </a:r>
          </a:p>
          <a:p>
            <a:pPr>
              <a:buFont typeface="Arial" pitchFamily="34" charset="0"/>
              <a:buNone/>
            </a:pPr>
            <a:endParaRPr lang="en-US" b="1" dirty="0">
              <a:solidFill>
                <a:schemeClr val="accent6"/>
              </a:solidFill>
            </a:endParaRPr>
          </a:p>
          <a:p>
            <a:pPr>
              <a:buNone/>
            </a:pPr>
            <a:r>
              <a:rPr lang="en-US" b="1" dirty="0"/>
              <a:t>d(loss)/</a:t>
            </a:r>
            <a:r>
              <a:rPr lang="en-US" b="1" dirty="0" err="1"/>
              <a:t>db</a:t>
            </a:r>
            <a:r>
              <a:rPr lang="en-US" b="1" dirty="0"/>
              <a:t>’ = </a:t>
            </a:r>
            <a:r>
              <a:rPr lang="en-US" b="1" dirty="0">
                <a:solidFill>
                  <a:schemeClr val="accent6"/>
                </a:solidFill>
              </a:rPr>
              <a:t>{d(loss)/d(c)} </a:t>
            </a:r>
            <a:r>
              <a:rPr lang="en-US" b="1" dirty="0"/>
              <a:t>* d(</a:t>
            </a:r>
            <a:r>
              <a:rPr lang="en-US" b="1" dirty="0">
                <a:solidFill>
                  <a:srgbClr val="00B050"/>
                </a:solidFill>
              </a:rPr>
              <a:t>c</a:t>
            </a:r>
            <a:r>
              <a:rPr lang="en-US" b="1" dirty="0"/>
              <a:t>)/d(</a:t>
            </a:r>
            <a:r>
              <a:rPr lang="en-US" b="1" dirty="0">
                <a:solidFill>
                  <a:srgbClr val="FF0000"/>
                </a:solidFill>
              </a:rPr>
              <a:t>b’</a:t>
            </a:r>
            <a:r>
              <a:rPr lang="en-US" b="1" dirty="0"/>
              <a:t>)</a:t>
            </a:r>
          </a:p>
          <a:p>
            <a:pPr>
              <a:buNone/>
            </a:pPr>
            <a:r>
              <a:rPr lang="en-US" b="1" dirty="0"/>
              <a:t>= </a:t>
            </a:r>
            <a:r>
              <a:rPr lang="en-US" b="1" dirty="0">
                <a:solidFill>
                  <a:srgbClr val="00B0F0"/>
                </a:solidFill>
              </a:rPr>
              <a:t>1</a:t>
            </a:r>
            <a:r>
              <a:rPr lang="en-US" b="1" dirty="0"/>
              <a:t> * </a:t>
            </a:r>
            <a:r>
              <a:rPr lang="en-US" b="1" dirty="0">
                <a:solidFill>
                  <a:schemeClr val="accent6"/>
                </a:solidFill>
              </a:rPr>
              <a:t>(</a:t>
            </a:r>
            <a:r>
              <a:rPr lang="en-US" b="1" dirty="0" err="1">
                <a:solidFill>
                  <a:schemeClr val="accent6"/>
                </a:solidFill>
              </a:rPr>
              <a:t>softmax</a:t>
            </a:r>
            <a:r>
              <a:rPr lang="en-US" b="1" dirty="0">
                <a:solidFill>
                  <a:schemeClr val="accent6"/>
                </a:solidFill>
              </a:rPr>
              <a:t>(c) – t)</a:t>
            </a:r>
          </a:p>
          <a:p>
            <a:pPr>
              <a:buNone/>
            </a:pPr>
            <a:endParaRPr lang="en-US" b="1" dirty="0">
              <a:solidFill>
                <a:schemeClr val="accent6"/>
              </a:solidFill>
            </a:endParaRPr>
          </a:p>
          <a:p>
            <a:pPr>
              <a:buFont typeface="Arial" pitchFamily="34" charset="0"/>
              <a:buNone/>
            </a:pPr>
            <a:endParaRPr lang="en-US" b="1" dirty="0">
              <a:solidFill>
                <a:schemeClr val="accent6"/>
              </a:solidFill>
            </a:endParaRPr>
          </a:p>
        </p:txBody>
      </p:sp>
    </p:spTree>
    <p:extLst>
      <p:ext uri="{BB962C8B-B14F-4D97-AF65-F5344CB8AC3E}">
        <p14:creationId xmlns:p14="http://schemas.microsoft.com/office/powerpoint/2010/main" xmlns="" val="3871777193"/>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Oval 61"/>
          <p:cNvSpPr/>
          <p:nvPr/>
        </p:nvSpPr>
        <p:spPr>
          <a:xfrm>
            <a:off x="1496290" y="2879558"/>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61" name="Oval 60"/>
          <p:cNvSpPr/>
          <p:nvPr/>
        </p:nvSpPr>
        <p:spPr>
          <a:xfrm>
            <a:off x="353290" y="2858778"/>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3401289" y="1131869"/>
            <a:ext cx="5686558" cy="5410200"/>
          </a:xfrm>
        </p:spPr>
        <p:txBody>
          <a:bodyPr>
            <a:normAutofit/>
          </a:bodyPr>
          <a:lstStyle/>
          <a:p>
            <a:pPr>
              <a:buNone/>
            </a:pPr>
            <a:r>
              <a:rPr lang="en-US" b="1" dirty="0"/>
              <a:t>	d(loss)/</a:t>
            </a:r>
            <a:r>
              <a:rPr lang="en-US" b="1" dirty="0" err="1"/>
              <a:t>dW</a:t>
            </a:r>
            <a:r>
              <a:rPr lang="en-US" b="1" dirty="0"/>
              <a:t>’ =</a:t>
            </a:r>
          </a:p>
          <a:p>
            <a:pPr>
              <a:buNone/>
            </a:pPr>
            <a:r>
              <a:rPr lang="en-US" b="1" dirty="0">
                <a:solidFill>
                  <a:schemeClr val="accent6"/>
                </a:solidFill>
              </a:rPr>
              <a:t>	{d(loss)/d(c)} </a:t>
            </a:r>
            <a:r>
              <a:rPr lang="en-US" b="1" dirty="0"/>
              <a:t>* d(</a:t>
            </a:r>
            <a:r>
              <a:rPr lang="en-US" b="1" dirty="0">
                <a:solidFill>
                  <a:srgbClr val="00B050"/>
                </a:solidFill>
              </a:rPr>
              <a:t>c</a:t>
            </a:r>
            <a:r>
              <a:rPr lang="en-US" b="1" dirty="0"/>
              <a:t>)/d(</a:t>
            </a:r>
            <a:r>
              <a:rPr lang="en-US" b="1" dirty="0">
                <a:solidFill>
                  <a:srgbClr val="FF0000"/>
                </a:solidFill>
              </a:rPr>
              <a:t>W’</a:t>
            </a:r>
            <a:r>
              <a:rPr lang="en-US" b="1" dirty="0"/>
              <a:t>)</a:t>
            </a:r>
          </a:p>
          <a:p>
            <a:pPr>
              <a:buNone/>
            </a:pPr>
            <a:r>
              <a:rPr lang="en-US" b="1" dirty="0"/>
              <a:t>	= 	</a:t>
            </a:r>
            <a:r>
              <a:rPr lang="en-US" b="1" dirty="0">
                <a:solidFill>
                  <a:srgbClr val="00B0F0"/>
                </a:solidFill>
              </a:rPr>
              <a:t>h</a:t>
            </a:r>
            <a:r>
              <a:rPr lang="en-US" b="1" baseline="30000" dirty="0">
                <a:solidFill>
                  <a:srgbClr val="00B0F0"/>
                </a:solidFill>
              </a:rPr>
              <a:t>T</a:t>
            </a:r>
            <a:r>
              <a:rPr lang="en-US" b="1" dirty="0"/>
              <a:t> * </a:t>
            </a:r>
            <a:r>
              <a:rPr lang="en-US" b="1" dirty="0">
                <a:solidFill>
                  <a:schemeClr val="accent6"/>
                </a:solidFill>
              </a:rPr>
              <a:t>(</a:t>
            </a:r>
            <a:r>
              <a:rPr lang="en-US" b="1" dirty="0" err="1">
                <a:solidFill>
                  <a:schemeClr val="accent6"/>
                </a:solidFill>
              </a:rPr>
              <a:t>softmax</a:t>
            </a:r>
            <a:r>
              <a:rPr lang="en-US" b="1" dirty="0">
                <a:solidFill>
                  <a:schemeClr val="accent6"/>
                </a:solidFill>
              </a:rPr>
              <a:t>(c) – t)</a:t>
            </a:r>
          </a:p>
          <a:p>
            <a:pPr>
              <a:buNone/>
            </a:pPr>
            <a:endParaRPr lang="en-US" b="1" dirty="0"/>
          </a:p>
          <a:p>
            <a:pPr>
              <a:buNone/>
            </a:pPr>
            <a:r>
              <a:rPr lang="en-US" b="1" dirty="0"/>
              <a:t>	=                 * </a:t>
            </a:r>
            <a:endParaRPr lang="en-US" b="1" dirty="0">
              <a:solidFill>
                <a:schemeClr val="accent6"/>
              </a:solidFill>
            </a:endParaRPr>
          </a:p>
          <a:p>
            <a:pPr>
              <a:buNone/>
            </a:pPr>
            <a:endParaRPr lang="en-US" b="1" dirty="0"/>
          </a:p>
          <a:p>
            <a:pPr>
              <a:buNone/>
            </a:pPr>
            <a:endParaRPr lang="en-US" b="1" dirty="0"/>
          </a:p>
          <a:p>
            <a:pPr>
              <a:buNone/>
            </a:pPr>
            <a:r>
              <a:rPr lang="en-US" b="1" dirty="0"/>
              <a:t>	=</a:t>
            </a:r>
          </a:p>
        </p:txBody>
      </p:sp>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fontScale="92500"/>
          </a:bodyPr>
          <a:lstStyle/>
          <a:p>
            <a:pPr algn="ctr">
              <a:spcBef>
                <a:spcPct val="0"/>
              </a:spcBef>
              <a:defRPr/>
            </a:pPr>
            <a:r>
              <a:rPr lang="en-US" sz="4400" dirty="0">
                <a:solidFill>
                  <a:schemeClr val="bg1"/>
                </a:solidFill>
              </a:rPr>
              <a:t>Exercise on d(loss)/d(W’) and d(loss)/d(b’)</a:t>
            </a:r>
          </a:p>
        </p:txBody>
      </p:sp>
      <p:sp>
        <p:nvSpPr>
          <p:cNvPr id="17" name="Oval 16"/>
          <p:cNvSpPr/>
          <p:nvPr/>
        </p:nvSpPr>
        <p:spPr>
          <a:xfrm>
            <a:off x="457200" y="1828800"/>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1</a:t>
            </a:r>
            <a:endParaRPr lang="en-US" baseline="-25000" dirty="0"/>
          </a:p>
        </p:txBody>
      </p:sp>
      <p:sp>
        <p:nvSpPr>
          <p:cNvPr id="18" name="Oval 17"/>
          <p:cNvSpPr/>
          <p:nvPr/>
        </p:nvSpPr>
        <p:spPr>
          <a:xfrm>
            <a:off x="457200" y="2971800"/>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1</a:t>
            </a:r>
          </a:p>
        </p:txBody>
      </p:sp>
      <p:cxnSp>
        <p:nvCxnSpPr>
          <p:cNvPr id="20" name="Straight Connector 19"/>
          <p:cNvCxnSpPr/>
          <p:nvPr/>
        </p:nvCxnSpPr>
        <p:spPr>
          <a:xfrm>
            <a:off x="665020" y="2221468"/>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21" name="TextBox 20"/>
          <p:cNvSpPr txBox="1"/>
          <p:nvPr/>
        </p:nvSpPr>
        <p:spPr>
          <a:xfrm>
            <a:off x="152400" y="2450068"/>
            <a:ext cx="612540" cy="369332"/>
          </a:xfrm>
          <a:prstGeom prst="rect">
            <a:avLst/>
          </a:prstGeom>
          <a:noFill/>
        </p:spPr>
        <p:txBody>
          <a:bodyPr wrap="none" rtlCol="0">
            <a:spAutoFit/>
          </a:bodyPr>
          <a:lstStyle/>
          <a:p>
            <a:r>
              <a:rPr lang="en-US" b="1" dirty="0"/>
              <a:t>W’</a:t>
            </a:r>
            <a:r>
              <a:rPr lang="en-US" b="1" baseline="-25000" dirty="0"/>
              <a:t>11</a:t>
            </a:r>
          </a:p>
        </p:txBody>
      </p:sp>
      <p:sp>
        <p:nvSpPr>
          <p:cNvPr id="22" name="Oval 21"/>
          <p:cNvSpPr/>
          <p:nvPr/>
        </p:nvSpPr>
        <p:spPr>
          <a:xfrm>
            <a:off x="1600200" y="1840468"/>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2</a:t>
            </a:r>
          </a:p>
        </p:txBody>
      </p:sp>
      <p:sp>
        <p:nvSpPr>
          <p:cNvPr id="23" name="Oval 22"/>
          <p:cNvSpPr/>
          <p:nvPr/>
        </p:nvSpPr>
        <p:spPr>
          <a:xfrm>
            <a:off x="1600200" y="2983468"/>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2</a:t>
            </a:r>
          </a:p>
        </p:txBody>
      </p:sp>
      <p:cxnSp>
        <p:nvCxnSpPr>
          <p:cNvPr id="27" name="Straight Connector 26"/>
          <p:cNvCxnSpPr/>
          <p:nvPr/>
        </p:nvCxnSpPr>
        <p:spPr>
          <a:xfrm>
            <a:off x="1808020" y="2221468"/>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29" name="Oval 28"/>
          <p:cNvSpPr/>
          <p:nvPr/>
        </p:nvSpPr>
        <p:spPr>
          <a:xfrm>
            <a:off x="2743200" y="3059668"/>
            <a:ext cx="381000" cy="3810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3</a:t>
            </a:r>
          </a:p>
        </p:txBody>
      </p:sp>
      <p:cxnSp>
        <p:nvCxnSpPr>
          <p:cNvPr id="31" name="Straight Connector 30"/>
          <p:cNvCxnSpPr/>
          <p:nvPr/>
        </p:nvCxnSpPr>
        <p:spPr>
          <a:xfrm>
            <a:off x="1905000" y="2221468"/>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32" name="Straight Connector 31"/>
          <p:cNvCxnSpPr/>
          <p:nvPr/>
        </p:nvCxnSpPr>
        <p:spPr>
          <a:xfrm>
            <a:off x="762000" y="2221468"/>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34" name="Straight Connector 33"/>
          <p:cNvCxnSpPr/>
          <p:nvPr/>
        </p:nvCxnSpPr>
        <p:spPr>
          <a:xfrm flipH="1">
            <a:off x="741596" y="2165672"/>
            <a:ext cx="934804" cy="817796"/>
          </a:xfrm>
          <a:prstGeom prst="line">
            <a:avLst/>
          </a:prstGeom>
        </p:spPr>
        <p:style>
          <a:lnRef idx="2">
            <a:schemeClr val="accent3"/>
          </a:lnRef>
          <a:fillRef idx="0">
            <a:schemeClr val="accent3"/>
          </a:fillRef>
          <a:effectRef idx="1">
            <a:schemeClr val="accent3"/>
          </a:effectRef>
          <a:fontRef idx="minor">
            <a:schemeClr val="tx1"/>
          </a:fontRef>
        </p:style>
      </p:cxnSp>
      <p:sp>
        <p:nvSpPr>
          <p:cNvPr id="37" name="TextBox 36"/>
          <p:cNvSpPr txBox="1"/>
          <p:nvPr/>
        </p:nvSpPr>
        <p:spPr>
          <a:xfrm>
            <a:off x="609600" y="2678668"/>
            <a:ext cx="612540" cy="369332"/>
          </a:xfrm>
          <a:prstGeom prst="rect">
            <a:avLst/>
          </a:prstGeom>
          <a:noFill/>
        </p:spPr>
        <p:txBody>
          <a:bodyPr wrap="none" rtlCol="0">
            <a:spAutoFit/>
          </a:bodyPr>
          <a:lstStyle/>
          <a:p>
            <a:r>
              <a:rPr lang="en-US" b="1" dirty="0"/>
              <a:t>W’</a:t>
            </a:r>
            <a:r>
              <a:rPr lang="en-US" b="1" baseline="-25000" dirty="0"/>
              <a:t>21</a:t>
            </a:r>
          </a:p>
        </p:txBody>
      </p:sp>
      <p:sp>
        <p:nvSpPr>
          <p:cNvPr id="38" name="TextBox 37"/>
          <p:cNvSpPr txBox="1"/>
          <p:nvPr/>
        </p:nvSpPr>
        <p:spPr>
          <a:xfrm>
            <a:off x="1143000" y="2842736"/>
            <a:ext cx="612540" cy="369332"/>
          </a:xfrm>
          <a:prstGeom prst="rect">
            <a:avLst/>
          </a:prstGeom>
          <a:noFill/>
        </p:spPr>
        <p:txBody>
          <a:bodyPr wrap="none" rtlCol="0">
            <a:spAutoFit/>
          </a:bodyPr>
          <a:lstStyle/>
          <a:p>
            <a:r>
              <a:rPr lang="en-US" b="1" dirty="0"/>
              <a:t>W’</a:t>
            </a:r>
            <a:r>
              <a:rPr lang="en-US" b="1" baseline="-25000" dirty="0"/>
              <a:t>12</a:t>
            </a:r>
          </a:p>
        </p:txBody>
      </p:sp>
      <p:sp>
        <p:nvSpPr>
          <p:cNvPr id="39" name="TextBox 38"/>
          <p:cNvSpPr txBox="1"/>
          <p:nvPr/>
        </p:nvSpPr>
        <p:spPr>
          <a:xfrm>
            <a:off x="1581846" y="2602468"/>
            <a:ext cx="612540" cy="369332"/>
          </a:xfrm>
          <a:prstGeom prst="rect">
            <a:avLst/>
          </a:prstGeom>
          <a:noFill/>
        </p:spPr>
        <p:txBody>
          <a:bodyPr wrap="none" rtlCol="0">
            <a:spAutoFit/>
          </a:bodyPr>
          <a:lstStyle/>
          <a:p>
            <a:r>
              <a:rPr lang="en-US" b="1" dirty="0"/>
              <a:t>W’</a:t>
            </a:r>
            <a:r>
              <a:rPr lang="en-US" b="1" baseline="-25000" dirty="0"/>
              <a:t>22</a:t>
            </a:r>
          </a:p>
        </p:txBody>
      </p:sp>
      <p:cxnSp>
        <p:nvCxnSpPr>
          <p:cNvPr id="41" name="Straight Connector 40"/>
          <p:cNvCxnSpPr/>
          <p:nvPr/>
        </p:nvCxnSpPr>
        <p:spPr>
          <a:xfrm>
            <a:off x="802808" y="2145268"/>
            <a:ext cx="2016592" cy="873592"/>
          </a:xfrm>
          <a:prstGeom prst="line">
            <a:avLst/>
          </a:prstGeom>
        </p:spPr>
        <p:style>
          <a:lnRef idx="2">
            <a:schemeClr val="accent3"/>
          </a:lnRef>
          <a:fillRef idx="0">
            <a:schemeClr val="accent3"/>
          </a:fillRef>
          <a:effectRef idx="1">
            <a:schemeClr val="accent3"/>
          </a:effectRef>
          <a:fontRef idx="minor">
            <a:schemeClr val="tx1"/>
          </a:fontRef>
        </p:style>
      </p:cxnSp>
      <p:sp>
        <p:nvSpPr>
          <p:cNvPr id="42" name="TextBox 41"/>
          <p:cNvSpPr txBox="1"/>
          <p:nvPr/>
        </p:nvSpPr>
        <p:spPr>
          <a:xfrm>
            <a:off x="2362200" y="2983468"/>
            <a:ext cx="441146" cy="369332"/>
          </a:xfrm>
          <a:prstGeom prst="rect">
            <a:avLst/>
          </a:prstGeom>
          <a:noFill/>
        </p:spPr>
        <p:txBody>
          <a:bodyPr wrap="none" rtlCol="0">
            <a:spAutoFit/>
          </a:bodyPr>
          <a:lstStyle/>
          <a:p>
            <a:r>
              <a:rPr lang="en-US" b="1" dirty="0"/>
              <a:t>b'</a:t>
            </a:r>
            <a:r>
              <a:rPr lang="en-US" b="1" baseline="-25000" dirty="0"/>
              <a:t>1</a:t>
            </a:r>
          </a:p>
        </p:txBody>
      </p:sp>
      <p:sp>
        <p:nvSpPr>
          <p:cNvPr id="43" name="TextBox 42"/>
          <p:cNvSpPr txBox="1"/>
          <p:nvPr/>
        </p:nvSpPr>
        <p:spPr>
          <a:xfrm>
            <a:off x="2590800" y="2526268"/>
            <a:ext cx="441146" cy="369332"/>
          </a:xfrm>
          <a:prstGeom prst="rect">
            <a:avLst/>
          </a:prstGeom>
          <a:noFill/>
        </p:spPr>
        <p:txBody>
          <a:bodyPr wrap="none" rtlCol="0">
            <a:spAutoFit/>
          </a:bodyPr>
          <a:lstStyle/>
          <a:p>
            <a:r>
              <a:rPr lang="en-US" b="1" dirty="0"/>
              <a:t>b'</a:t>
            </a:r>
            <a:r>
              <a:rPr lang="en-US" b="1" baseline="-25000" dirty="0"/>
              <a:t>2</a:t>
            </a:r>
          </a:p>
        </p:txBody>
      </p:sp>
      <p:sp>
        <p:nvSpPr>
          <p:cNvPr id="44" name="TextBox 43">
            <a:extLst>
              <a:ext uri="{FF2B5EF4-FFF2-40B4-BE49-F238E27FC236}">
                <a16:creationId xmlns:a16="http://schemas.microsoft.com/office/drawing/2014/main" xmlns="" id="{0E2EAA83-F5FB-42E7-B368-902890CEC41F}"/>
              </a:ext>
            </a:extLst>
          </p:cNvPr>
          <p:cNvSpPr txBox="1"/>
          <p:nvPr/>
        </p:nvSpPr>
        <p:spPr>
          <a:xfrm>
            <a:off x="40006" y="3031093"/>
            <a:ext cx="308098" cy="369332"/>
          </a:xfrm>
          <a:prstGeom prst="rect">
            <a:avLst/>
          </a:prstGeom>
          <a:noFill/>
        </p:spPr>
        <p:txBody>
          <a:bodyPr wrap="none" rtlCol="0">
            <a:spAutoFit/>
          </a:bodyPr>
          <a:lstStyle/>
          <a:p>
            <a:r>
              <a:rPr lang="en-US" b="1" dirty="0"/>
              <a:t>h</a:t>
            </a:r>
          </a:p>
        </p:txBody>
      </p:sp>
      <p:sp>
        <p:nvSpPr>
          <p:cNvPr id="45" name="TextBox 44">
            <a:extLst>
              <a:ext uri="{FF2B5EF4-FFF2-40B4-BE49-F238E27FC236}">
                <a16:creationId xmlns:a16="http://schemas.microsoft.com/office/drawing/2014/main" xmlns="" id="{7CAF2C7F-D2C6-4C90-96DC-BA5602098DBC}"/>
              </a:ext>
            </a:extLst>
          </p:cNvPr>
          <p:cNvSpPr txBox="1"/>
          <p:nvPr/>
        </p:nvSpPr>
        <p:spPr>
          <a:xfrm>
            <a:off x="155950" y="1799749"/>
            <a:ext cx="280846" cy="369332"/>
          </a:xfrm>
          <a:prstGeom prst="rect">
            <a:avLst/>
          </a:prstGeom>
          <a:noFill/>
        </p:spPr>
        <p:txBody>
          <a:bodyPr wrap="none" rtlCol="0">
            <a:spAutoFit/>
          </a:bodyPr>
          <a:lstStyle/>
          <a:p>
            <a:r>
              <a:rPr lang="en-US" b="1" dirty="0"/>
              <a:t>c</a:t>
            </a:r>
          </a:p>
        </p:txBody>
      </p:sp>
      <p:cxnSp>
        <p:nvCxnSpPr>
          <p:cNvPr id="64" name="Straight Connector 63">
            <a:extLst>
              <a:ext uri="{FF2B5EF4-FFF2-40B4-BE49-F238E27FC236}">
                <a16:creationId xmlns:a16="http://schemas.microsoft.com/office/drawing/2014/main" xmlns="" id="{F0104C3F-8AE0-4304-AA88-71280E301CC8}"/>
              </a:ext>
            </a:extLst>
          </p:cNvPr>
          <p:cNvCxnSpPr/>
          <p:nvPr/>
        </p:nvCxnSpPr>
        <p:spPr>
          <a:xfrm flipH="1">
            <a:off x="1283848" y="3781635"/>
            <a:ext cx="202844"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65" name="Straight Connector 64">
            <a:extLst>
              <a:ext uri="{FF2B5EF4-FFF2-40B4-BE49-F238E27FC236}">
                <a16:creationId xmlns:a16="http://schemas.microsoft.com/office/drawing/2014/main" xmlns="" id="{E399A995-94DA-4880-AB6F-8A0ECF994A17}"/>
              </a:ext>
            </a:extLst>
          </p:cNvPr>
          <p:cNvCxnSpPr>
            <a:cxnSpLocks/>
          </p:cNvCxnSpPr>
          <p:nvPr/>
        </p:nvCxnSpPr>
        <p:spPr>
          <a:xfrm>
            <a:off x="1309070" y="3781635"/>
            <a:ext cx="0" cy="1385411"/>
          </a:xfrm>
          <a:prstGeom prst="line">
            <a:avLst/>
          </a:prstGeom>
        </p:spPr>
        <p:style>
          <a:lnRef idx="3">
            <a:schemeClr val="accent5"/>
          </a:lnRef>
          <a:fillRef idx="0">
            <a:schemeClr val="accent5"/>
          </a:fillRef>
          <a:effectRef idx="2">
            <a:schemeClr val="accent5"/>
          </a:effectRef>
          <a:fontRef idx="minor">
            <a:schemeClr val="tx1"/>
          </a:fontRef>
        </p:style>
      </p:cxnSp>
      <p:cxnSp>
        <p:nvCxnSpPr>
          <p:cNvPr id="66" name="Straight Connector 65">
            <a:extLst>
              <a:ext uri="{FF2B5EF4-FFF2-40B4-BE49-F238E27FC236}">
                <a16:creationId xmlns:a16="http://schemas.microsoft.com/office/drawing/2014/main" xmlns="" id="{6BA8C180-57DC-415E-AB36-43A9546C7E69}"/>
              </a:ext>
            </a:extLst>
          </p:cNvPr>
          <p:cNvCxnSpPr/>
          <p:nvPr/>
        </p:nvCxnSpPr>
        <p:spPr>
          <a:xfrm>
            <a:off x="1283848" y="5167046"/>
            <a:ext cx="202844"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67" name="Straight Connector 66">
            <a:extLst>
              <a:ext uri="{FF2B5EF4-FFF2-40B4-BE49-F238E27FC236}">
                <a16:creationId xmlns:a16="http://schemas.microsoft.com/office/drawing/2014/main" xmlns="" id="{7E72AED0-6F01-4C4E-987D-9CE8AFD567F2}"/>
              </a:ext>
            </a:extLst>
          </p:cNvPr>
          <p:cNvCxnSpPr>
            <a:cxnSpLocks/>
          </p:cNvCxnSpPr>
          <p:nvPr/>
        </p:nvCxnSpPr>
        <p:spPr>
          <a:xfrm>
            <a:off x="3033960" y="3781635"/>
            <a:ext cx="0" cy="1460511"/>
          </a:xfrm>
          <a:prstGeom prst="line">
            <a:avLst/>
          </a:prstGeom>
        </p:spPr>
        <p:style>
          <a:lnRef idx="3">
            <a:schemeClr val="accent5"/>
          </a:lnRef>
          <a:fillRef idx="0">
            <a:schemeClr val="accent5"/>
          </a:fillRef>
          <a:effectRef idx="2">
            <a:schemeClr val="accent5"/>
          </a:effectRef>
          <a:fontRef idx="minor">
            <a:schemeClr val="tx1"/>
          </a:fontRef>
        </p:style>
      </p:cxnSp>
      <p:cxnSp>
        <p:nvCxnSpPr>
          <p:cNvPr id="68" name="Straight Connector 67">
            <a:extLst>
              <a:ext uri="{FF2B5EF4-FFF2-40B4-BE49-F238E27FC236}">
                <a16:creationId xmlns:a16="http://schemas.microsoft.com/office/drawing/2014/main" xmlns="" id="{0EAD595A-E7BD-40F2-AEDA-F38A5392E8F2}"/>
              </a:ext>
            </a:extLst>
          </p:cNvPr>
          <p:cNvCxnSpPr/>
          <p:nvPr/>
        </p:nvCxnSpPr>
        <p:spPr>
          <a:xfrm>
            <a:off x="2881560" y="3781635"/>
            <a:ext cx="202844"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69" name="Straight Connector 68">
            <a:extLst>
              <a:ext uri="{FF2B5EF4-FFF2-40B4-BE49-F238E27FC236}">
                <a16:creationId xmlns:a16="http://schemas.microsoft.com/office/drawing/2014/main" xmlns="" id="{3F526829-9D3D-4F5C-A7DD-2D6E61D552AF}"/>
              </a:ext>
            </a:extLst>
          </p:cNvPr>
          <p:cNvCxnSpPr/>
          <p:nvPr/>
        </p:nvCxnSpPr>
        <p:spPr>
          <a:xfrm>
            <a:off x="2881560" y="5242146"/>
            <a:ext cx="202844" cy="0"/>
          </a:xfrm>
          <a:prstGeom prst="line">
            <a:avLst/>
          </a:prstGeom>
        </p:spPr>
        <p:style>
          <a:lnRef idx="2">
            <a:schemeClr val="accent5"/>
          </a:lnRef>
          <a:fillRef idx="0">
            <a:schemeClr val="accent5"/>
          </a:fillRef>
          <a:effectRef idx="1">
            <a:schemeClr val="accent5"/>
          </a:effectRef>
          <a:fontRef idx="minor">
            <a:schemeClr val="tx1"/>
          </a:fontRef>
        </p:style>
      </p:cxnSp>
      <p:sp>
        <p:nvSpPr>
          <p:cNvPr id="4" name="TextBox 3">
            <a:extLst>
              <a:ext uri="{FF2B5EF4-FFF2-40B4-BE49-F238E27FC236}">
                <a16:creationId xmlns:a16="http://schemas.microsoft.com/office/drawing/2014/main" xmlns="" id="{DF223577-F70D-4DFF-9EAA-21B08437B59A}"/>
              </a:ext>
            </a:extLst>
          </p:cNvPr>
          <p:cNvSpPr txBox="1"/>
          <p:nvPr/>
        </p:nvSpPr>
        <p:spPr>
          <a:xfrm>
            <a:off x="1563535" y="3836969"/>
            <a:ext cx="1309974" cy="1323439"/>
          </a:xfrm>
          <a:prstGeom prst="rect">
            <a:avLst/>
          </a:prstGeom>
          <a:noFill/>
        </p:spPr>
        <p:txBody>
          <a:bodyPr wrap="none" rtlCol="0">
            <a:spAutoFit/>
          </a:bodyPr>
          <a:lstStyle/>
          <a:p>
            <a:pPr marL="742950" indent="-742950">
              <a:buAutoNum type="arabicPlain"/>
            </a:pPr>
            <a:r>
              <a:rPr lang="en-US" sz="4000" dirty="0"/>
              <a:t> 2</a:t>
            </a:r>
          </a:p>
          <a:p>
            <a:pPr marL="742950" indent="-742950">
              <a:buAutoNum type="arabicPlain"/>
            </a:pPr>
            <a:r>
              <a:rPr lang="en-US" sz="4000" dirty="0"/>
              <a:t> 1</a:t>
            </a:r>
            <a:endParaRPr lang="en-IN" sz="4000" dirty="0"/>
          </a:p>
        </p:txBody>
      </p:sp>
      <p:sp>
        <p:nvSpPr>
          <p:cNvPr id="6" name="TextBox 5">
            <a:extLst>
              <a:ext uri="{FF2B5EF4-FFF2-40B4-BE49-F238E27FC236}">
                <a16:creationId xmlns:a16="http://schemas.microsoft.com/office/drawing/2014/main" xmlns="" id="{591F6FF8-F40B-4625-B61C-F7901BB2F5B4}"/>
              </a:ext>
            </a:extLst>
          </p:cNvPr>
          <p:cNvSpPr txBox="1"/>
          <p:nvPr/>
        </p:nvSpPr>
        <p:spPr>
          <a:xfrm>
            <a:off x="133465" y="4238835"/>
            <a:ext cx="1047018" cy="646331"/>
          </a:xfrm>
          <a:prstGeom prst="rect">
            <a:avLst/>
          </a:prstGeom>
          <a:noFill/>
        </p:spPr>
        <p:txBody>
          <a:bodyPr wrap="none" rtlCol="0">
            <a:spAutoFit/>
          </a:bodyPr>
          <a:lstStyle/>
          <a:p>
            <a:r>
              <a:rPr lang="en-US" sz="3600" dirty="0"/>
              <a:t>W’ =</a:t>
            </a:r>
            <a:endParaRPr lang="en-IN" sz="3600" dirty="0"/>
          </a:p>
        </p:txBody>
      </p:sp>
      <p:cxnSp>
        <p:nvCxnSpPr>
          <p:cNvPr id="46" name="Straight Connector 45">
            <a:extLst>
              <a:ext uri="{FF2B5EF4-FFF2-40B4-BE49-F238E27FC236}">
                <a16:creationId xmlns:a16="http://schemas.microsoft.com/office/drawing/2014/main" xmlns="" id="{FEEA2724-3042-4D82-839B-B79F4EC06AEF}"/>
              </a:ext>
            </a:extLst>
          </p:cNvPr>
          <p:cNvCxnSpPr>
            <a:cxnSpLocks/>
          </p:cNvCxnSpPr>
          <p:nvPr/>
        </p:nvCxnSpPr>
        <p:spPr>
          <a:xfrm>
            <a:off x="1086733" y="5630385"/>
            <a:ext cx="0" cy="533400"/>
          </a:xfrm>
          <a:prstGeom prst="line">
            <a:avLst/>
          </a:prstGeom>
        </p:spPr>
        <p:style>
          <a:lnRef idx="3">
            <a:schemeClr val="accent5"/>
          </a:lnRef>
          <a:fillRef idx="0">
            <a:schemeClr val="accent5"/>
          </a:fillRef>
          <a:effectRef idx="2">
            <a:schemeClr val="accent5"/>
          </a:effectRef>
          <a:fontRef idx="minor">
            <a:schemeClr val="tx1"/>
          </a:fontRef>
        </p:style>
      </p:cxnSp>
      <p:cxnSp>
        <p:nvCxnSpPr>
          <p:cNvPr id="47" name="Straight Connector 46">
            <a:extLst>
              <a:ext uri="{FF2B5EF4-FFF2-40B4-BE49-F238E27FC236}">
                <a16:creationId xmlns:a16="http://schemas.microsoft.com/office/drawing/2014/main" xmlns="" id="{72B2AAED-5D3D-4AAB-9363-2C2060E8C8BE}"/>
              </a:ext>
            </a:extLst>
          </p:cNvPr>
          <p:cNvCxnSpPr>
            <a:cxnSpLocks/>
          </p:cNvCxnSpPr>
          <p:nvPr/>
        </p:nvCxnSpPr>
        <p:spPr>
          <a:xfrm>
            <a:off x="1086733" y="5619834"/>
            <a:ext cx="104335"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48" name="Straight Connector 47">
            <a:extLst>
              <a:ext uri="{FF2B5EF4-FFF2-40B4-BE49-F238E27FC236}">
                <a16:creationId xmlns:a16="http://schemas.microsoft.com/office/drawing/2014/main" xmlns="" id="{0B7ADAC7-A2C1-47F7-AD39-6873FA7B9CB7}"/>
              </a:ext>
            </a:extLst>
          </p:cNvPr>
          <p:cNvCxnSpPr>
            <a:cxnSpLocks/>
          </p:cNvCxnSpPr>
          <p:nvPr/>
        </p:nvCxnSpPr>
        <p:spPr>
          <a:xfrm>
            <a:off x="1078527" y="6152117"/>
            <a:ext cx="150641"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49" name="Straight Connector 48">
            <a:extLst>
              <a:ext uri="{FF2B5EF4-FFF2-40B4-BE49-F238E27FC236}">
                <a16:creationId xmlns:a16="http://schemas.microsoft.com/office/drawing/2014/main" xmlns="" id="{DB3BF877-0F7B-49FD-9711-D8D4C2BEBFFC}"/>
              </a:ext>
            </a:extLst>
          </p:cNvPr>
          <p:cNvCxnSpPr>
            <a:cxnSpLocks/>
          </p:cNvCxnSpPr>
          <p:nvPr/>
        </p:nvCxnSpPr>
        <p:spPr>
          <a:xfrm>
            <a:off x="3084404" y="5644196"/>
            <a:ext cx="0" cy="521732"/>
          </a:xfrm>
          <a:prstGeom prst="line">
            <a:avLst/>
          </a:prstGeom>
        </p:spPr>
        <p:style>
          <a:lnRef idx="2">
            <a:schemeClr val="accent5"/>
          </a:lnRef>
          <a:fillRef idx="0">
            <a:schemeClr val="accent5"/>
          </a:fillRef>
          <a:effectRef idx="1">
            <a:schemeClr val="accent5"/>
          </a:effectRef>
          <a:fontRef idx="minor">
            <a:schemeClr val="tx1"/>
          </a:fontRef>
        </p:style>
      </p:cxnSp>
      <p:cxnSp>
        <p:nvCxnSpPr>
          <p:cNvPr id="51" name="Straight Connector 50">
            <a:extLst>
              <a:ext uri="{FF2B5EF4-FFF2-40B4-BE49-F238E27FC236}">
                <a16:creationId xmlns:a16="http://schemas.microsoft.com/office/drawing/2014/main" xmlns="" id="{36F07C7A-0BF2-4B0C-A2E6-EC24FB6547EA}"/>
              </a:ext>
            </a:extLst>
          </p:cNvPr>
          <p:cNvCxnSpPr/>
          <p:nvPr/>
        </p:nvCxnSpPr>
        <p:spPr>
          <a:xfrm flipH="1">
            <a:off x="3008204" y="5644196"/>
            <a:ext cx="76200" cy="0"/>
          </a:xfrm>
          <a:prstGeom prst="line">
            <a:avLst/>
          </a:prstGeom>
        </p:spPr>
        <p:style>
          <a:lnRef idx="2">
            <a:schemeClr val="accent5"/>
          </a:lnRef>
          <a:fillRef idx="0">
            <a:schemeClr val="accent5"/>
          </a:fillRef>
          <a:effectRef idx="1">
            <a:schemeClr val="accent5"/>
          </a:effectRef>
          <a:fontRef idx="minor">
            <a:schemeClr val="tx1"/>
          </a:fontRef>
        </p:style>
      </p:cxnSp>
      <p:sp>
        <p:nvSpPr>
          <p:cNvPr id="52" name="TextBox 51">
            <a:extLst>
              <a:ext uri="{FF2B5EF4-FFF2-40B4-BE49-F238E27FC236}">
                <a16:creationId xmlns:a16="http://schemas.microsoft.com/office/drawing/2014/main" xmlns="" id="{79E68ACB-68AF-45FB-818C-56B7C2D6B4BA}"/>
              </a:ext>
            </a:extLst>
          </p:cNvPr>
          <p:cNvSpPr txBox="1"/>
          <p:nvPr/>
        </p:nvSpPr>
        <p:spPr>
          <a:xfrm>
            <a:off x="1153847" y="5554185"/>
            <a:ext cx="1858201" cy="707886"/>
          </a:xfrm>
          <a:prstGeom prst="rect">
            <a:avLst/>
          </a:prstGeom>
          <a:noFill/>
        </p:spPr>
        <p:txBody>
          <a:bodyPr wrap="none" rtlCol="0">
            <a:spAutoFit/>
          </a:bodyPr>
          <a:lstStyle/>
          <a:p>
            <a:r>
              <a:rPr lang="en-US" sz="4000" dirty="0"/>
              <a:t> 0         0</a:t>
            </a:r>
          </a:p>
        </p:txBody>
      </p:sp>
      <p:sp>
        <p:nvSpPr>
          <p:cNvPr id="53" name="TextBox 52">
            <a:extLst>
              <a:ext uri="{FF2B5EF4-FFF2-40B4-BE49-F238E27FC236}">
                <a16:creationId xmlns:a16="http://schemas.microsoft.com/office/drawing/2014/main" xmlns="" id="{3DA2A923-80BC-4A16-B05E-86F6BE852176}"/>
              </a:ext>
            </a:extLst>
          </p:cNvPr>
          <p:cNvSpPr txBox="1"/>
          <p:nvPr/>
        </p:nvSpPr>
        <p:spPr>
          <a:xfrm>
            <a:off x="112604" y="5581896"/>
            <a:ext cx="875561" cy="646331"/>
          </a:xfrm>
          <a:prstGeom prst="rect">
            <a:avLst/>
          </a:prstGeom>
          <a:noFill/>
        </p:spPr>
        <p:txBody>
          <a:bodyPr wrap="none" rtlCol="0">
            <a:spAutoFit/>
          </a:bodyPr>
          <a:lstStyle/>
          <a:p>
            <a:r>
              <a:rPr lang="en-US" sz="3600" dirty="0"/>
              <a:t>b’ =</a:t>
            </a:r>
            <a:endParaRPr lang="en-IN" sz="3600" dirty="0"/>
          </a:p>
        </p:txBody>
      </p:sp>
      <p:cxnSp>
        <p:nvCxnSpPr>
          <p:cNvPr id="73" name="Straight Connector 72">
            <a:extLst>
              <a:ext uri="{FF2B5EF4-FFF2-40B4-BE49-F238E27FC236}">
                <a16:creationId xmlns:a16="http://schemas.microsoft.com/office/drawing/2014/main" xmlns="" id="{B2C8566F-A83C-40E6-8CA9-7CCE70631471}"/>
              </a:ext>
            </a:extLst>
          </p:cNvPr>
          <p:cNvCxnSpPr>
            <a:cxnSpLocks/>
          </p:cNvCxnSpPr>
          <p:nvPr/>
        </p:nvCxnSpPr>
        <p:spPr>
          <a:xfrm>
            <a:off x="1241956" y="1108661"/>
            <a:ext cx="0" cy="533400"/>
          </a:xfrm>
          <a:prstGeom prst="line">
            <a:avLst/>
          </a:prstGeom>
        </p:spPr>
        <p:style>
          <a:lnRef idx="3">
            <a:schemeClr val="accent5"/>
          </a:lnRef>
          <a:fillRef idx="0">
            <a:schemeClr val="accent5"/>
          </a:fillRef>
          <a:effectRef idx="2">
            <a:schemeClr val="accent5"/>
          </a:effectRef>
          <a:fontRef idx="minor">
            <a:schemeClr val="tx1"/>
          </a:fontRef>
        </p:style>
      </p:cxnSp>
      <p:cxnSp>
        <p:nvCxnSpPr>
          <p:cNvPr id="74" name="Straight Connector 73">
            <a:extLst>
              <a:ext uri="{FF2B5EF4-FFF2-40B4-BE49-F238E27FC236}">
                <a16:creationId xmlns:a16="http://schemas.microsoft.com/office/drawing/2014/main" xmlns="" id="{F91132D9-0CB6-4BE7-AC24-2CA9D1BB2A55}"/>
              </a:ext>
            </a:extLst>
          </p:cNvPr>
          <p:cNvCxnSpPr>
            <a:cxnSpLocks/>
          </p:cNvCxnSpPr>
          <p:nvPr/>
        </p:nvCxnSpPr>
        <p:spPr>
          <a:xfrm>
            <a:off x="1241956" y="1098110"/>
            <a:ext cx="104335"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75" name="Straight Connector 74">
            <a:extLst>
              <a:ext uri="{FF2B5EF4-FFF2-40B4-BE49-F238E27FC236}">
                <a16:creationId xmlns:a16="http://schemas.microsoft.com/office/drawing/2014/main" xmlns="" id="{4AF150A0-1141-48F8-82E8-BD9D478D9AAC}"/>
              </a:ext>
            </a:extLst>
          </p:cNvPr>
          <p:cNvCxnSpPr>
            <a:cxnSpLocks/>
          </p:cNvCxnSpPr>
          <p:nvPr/>
        </p:nvCxnSpPr>
        <p:spPr>
          <a:xfrm>
            <a:off x="1233750" y="1676400"/>
            <a:ext cx="150641"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76" name="Straight Connector 75">
            <a:extLst>
              <a:ext uri="{FF2B5EF4-FFF2-40B4-BE49-F238E27FC236}">
                <a16:creationId xmlns:a16="http://schemas.microsoft.com/office/drawing/2014/main" xmlns="" id="{CDB08F04-0F1B-401A-A9B2-022B1A3D2B78}"/>
              </a:ext>
            </a:extLst>
          </p:cNvPr>
          <p:cNvCxnSpPr>
            <a:cxnSpLocks/>
          </p:cNvCxnSpPr>
          <p:nvPr/>
        </p:nvCxnSpPr>
        <p:spPr>
          <a:xfrm>
            <a:off x="3239627" y="1122472"/>
            <a:ext cx="0" cy="521732"/>
          </a:xfrm>
          <a:prstGeom prst="line">
            <a:avLst/>
          </a:prstGeom>
        </p:spPr>
        <p:style>
          <a:lnRef idx="2">
            <a:schemeClr val="accent5"/>
          </a:lnRef>
          <a:fillRef idx="0">
            <a:schemeClr val="accent5"/>
          </a:fillRef>
          <a:effectRef idx="1">
            <a:schemeClr val="accent5"/>
          </a:effectRef>
          <a:fontRef idx="minor">
            <a:schemeClr val="tx1"/>
          </a:fontRef>
        </p:style>
      </p:cxnSp>
      <p:cxnSp>
        <p:nvCxnSpPr>
          <p:cNvPr id="77" name="Straight Connector 76">
            <a:extLst>
              <a:ext uri="{FF2B5EF4-FFF2-40B4-BE49-F238E27FC236}">
                <a16:creationId xmlns:a16="http://schemas.microsoft.com/office/drawing/2014/main" xmlns="" id="{B4C8C14B-0808-46DF-BC9C-934A3F41D5A7}"/>
              </a:ext>
            </a:extLst>
          </p:cNvPr>
          <p:cNvCxnSpPr>
            <a:cxnSpLocks/>
          </p:cNvCxnSpPr>
          <p:nvPr/>
        </p:nvCxnSpPr>
        <p:spPr>
          <a:xfrm flipH="1" flipV="1">
            <a:off x="3163427" y="1644204"/>
            <a:ext cx="76200" cy="11668"/>
          </a:xfrm>
          <a:prstGeom prst="line">
            <a:avLst/>
          </a:prstGeom>
        </p:spPr>
        <p:style>
          <a:lnRef idx="2">
            <a:schemeClr val="accent5"/>
          </a:lnRef>
          <a:fillRef idx="0">
            <a:schemeClr val="accent5"/>
          </a:fillRef>
          <a:effectRef idx="1">
            <a:schemeClr val="accent5"/>
          </a:effectRef>
          <a:fontRef idx="minor">
            <a:schemeClr val="tx1"/>
          </a:fontRef>
        </p:style>
      </p:cxnSp>
      <p:cxnSp>
        <p:nvCxnSpPr>
          <p:cNvPr id="78" name="Straight Connector 77">
            <a:extLst>
              <a:ext uri="{FF2B5EF4-FFF2-40B4-BE49-F238E27FC236}">
                <a16:creationId xmlns:a16="http://schemas.microsoft.com/office/drawing/2014/main" xmlns="" id="{A291C037-4939-485A-A2ED-996F46E2B936}"/>
              </a:ext>
            </a:extLst>
          </p:cNvPr>
          <p:cNvCxnSpPr/>
          <p:nvPr/>
        </p:nvCxnSpPr>
        <p:spPr>
          <a:xfrm flipH="1">
            <a:off x="3163427" y="1122472"/>
            <a:ext cx="76200" cy="0"/>
          </a:xfrm>
          <a:prstGeom prst="line">
            <a:avLst/>
          </a:prstGeom>
        </p:spPr>
        <p:style>
          <a:lnRef idx="2">
            <a:schemeClr val="accent5"/>
          </a:lnRef>
          <a:fillRef idx="0">
            <a:schemeClr val="accent5"/>
          </a:fillRef>
          <a:effectRef idx="1">
            <a:schemeClr val="accent5"/>
          </a:effectRef>
          <a:fontRef idx="minor">
            <a:schemeClr val="tx1"/>
          </a:fontRef>
        </p:style>
      </p:cxnSp>
      <p:sp>
        <p:nvSpPr>
          <p:cNvPr id="79" name="TextBox 78">
            <a:extLst>
              <a:ext uri="{FF2B5EF4-FFF2-40B4-BE49-F238E27FC236}">
                <a16:creationId xmlns:a16="http://schemas.microsoft.com/office/drawing/2014/main" xmlns="" id="{F1411084-4D5A-4CDD-8D29-2FAEDB05F1F2}"/>
              </a:ext>
            </a:extLst>
          </p:cNvPr>
          <p:cNvSpPr txBox="1"/>
          <p:nvPr/>
        </p:nvSpPr>
        <p:spPr>
          <a:xfrm>
            <a:off x="1309070" y="1044714"/>
            <a:ext cx="1842171" cy="707886"/>
          </a:xfrm>
          <a:prstGeom prst="rect">
            <a:avLst/>
          </a:prstGeom>
          <a:noFill/>
        </p:spPr>
        <p:txBody>
          <a:bodyPr wrap="none" rtlCol="0">
            <a:spAutoFit/>
          </a:bodyPr>
          <a:lstStyle/>
          <a:p>
            <a:r>
              <a:rPr lang="en-US" sz="4000" dirty="0"/>
              <a:t>-10    20</a:t>
            </a:r>
          </a:p>
        </p:txBody>
      </p:sp>
      <p:sp>
        <p:nvSpPr>
          <p:cNvPr id="103" name="TextBox 102">
            <a:extLst>
              <a:ext uri="{FF2B5EF4-FFF2-40B4-BE49-F238E27FC236}">
                <a16:creationId xmlns:a16="http://schemas.microsoft.com/office/drawing/2014/main" xmlns="" id="{7C5D67F7-1F16-41F6-BF49-3585CDB10FC2}"/>
              </a:ext>
            </a:extLst>
          </p:cNvPr>
          <p:cNvSpPr txBox="1"/>
          <p:nvPr/>
        </p:nvSpPr>
        <p:spPr>
          <a:xfrm>
            <a:off x="267827" y="1060172"/>
            <a:ext cx="760144" cy="646331"/>
          </a:xfrm>
          <a:prstGeom prst="rect">
            <a:avLst/>
          </a:prstGeom>
          <a:noFill/>
        </p:spPr>
        <p:txBody>
          <a:bodyPr wrap="none" rtlCol="0">
            <a:spAutoFit/>
          </a:bodyPr>
          <a:lstStyle/>
          <a:p>
            <a:r>
              <a:rPr lang="en-US" sz="3600" dirty="0"/>
              <a:t>h =</a:t>
            </a:r>
            <a:endParaRPr lang="en-IN" sz="3600" dirty="0"/>
          </a:p>
        </p:txBody>
      </p:sp>
      <p:cxnSp>
        <p:nvCxnSpPr>
          <p:cNvPr id="104" name="Straight Connector 103">
            <a:extLst>
              <a:ext uri="{FF2B5EF4-FFF2-40B4-BE49-F238E27FC236}">
                <a16:creationId xmlns:a16="http://schemas.microsoft.com/office/drawing/2014/main" xmlns="" id="{C7FAF586-6874-4CA9-8F7F-AB0FC443EA9E}"/>
              </a:ext>
            </a:extLst>
          </p:cNvPr>
          <p:cNvCxnSpPr/>
          <p:nvPr/>
        </p:nvCxnSpPr>
        <p:spPr>
          <a:xfrm flipH="1">
            <a:off x="4351985" y="3064581"/>
            <a:ext cx="202844"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105" name="Straight Connector 104">
            <a:extLst>
              <a:ext uri="{FF2B5EF4-FFF2-40B4-BE49-F238E27FC236}">
                <a16:creationId xmlns:a16="http://schemas.microsoft.com/office/drawing/2014/main" xmlns="" id="{66D9AE10-C152-45A3-AB33-99B9F1CAB2E2}"/>
              </a:ext>
            </a:extLst>
          </p:cNvPr>
          <p:cNvCxnSpPr>
            <a:cxnSpLocks/>
          </p:cNvCxnSpPr>
          <p:nvPr/>
        </p:nvCxnSpPr>
        <p:spPr>
          <a:xfrm>
            <a:off x="4377207" y="3064581"/>
            <a:ext cx="0" cy="1385411"/>
          </a:xfrm>
          <a:prstGeom prst="line">
            <a:avLst/>
          </a:prstGeom>
        </p:spPr>
        <p:style>
          <a:lnRef idx="3">
            <a:schemeClr val="accent5"/>
          </a:lnRef>
          <a:fillRef idx="0">
            <a:schemeClr val="accent5"/>
          </a:fillRef>
          <a:effectRef idx="2">
            <a:schemeClr val="accent5"/>
          </a:effectRef>
          <a:fontRef idx="minor">
            <a:schemeClr val="tx1"/>
          </a:fontRef>
        </p:style>
      </p:cxnSp>
      <p:cxnSp>
        <p:nvCxnSpPr>
          <p:cNvPr id="106" name="Straight Connector 105">
            <a:extLst>
              <a:ext uri="{FF2B5EF4-FFF2-40B4-BE49-F238E27FC236}">
                <a16:creationId xmlns:a16="http://schemas.microsoft.com/office/drawing/2014/main" xmlns="" id="{71F37382-6BEB-4100-9D2D-F9DF03462E93}"/>
              </a:ext>
            </a:extLst>
          </p:cNvPr>
          <p:cNvCxnSpPr/>
          <p:nvPr/>
        </p:nvCxnSpPr>
        <p:spPr>
          <a:xfrm>
            <a:off x="4351985" y="4449992"/>
            <a:ext cx="202844"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107" name="Straight Connector 106">
            <a:extLst>
              <a:ext uri="{FF2B5EF4-FFF2-40B4-BE49-F238E27FC236}">
                <a16:creationId xmlns:a16="http://schemas.microsoft.com/office/drawing/2014/main" xmlns="" id="{E8891536-5B7B-4F84-8CAF-31BB181E0CDC}"/>
              </a:ext>
            </a:extLst>
          </p:cNvPr>
          <p:cNvCxnSpPr>
            <a:cxnSpLocks/>
          </p:cNvCxnSpPr>
          <p:nvPr/>
        </p:nvCxnSpPr>
        <p:spPr>
          <a:xfrm>
            <a:off x="5283556" y="3064581"/>
            <a:ext cx="0" cy="1460511"/>
          </a:xfrm>
          <a:prstGeom prst="line">
            <a:avLst/>
          </a:prstGeom>
        </p:spPr>
        <p:style>
          <a:lnRef idx="3">
            <a:schemeClr val="accent5"/>
          </a:lnRef>
          <a:fillRef idx="0">
            <a:schemeClr val="accent5"/>
          </a:fillRef>
          <a:effectRef idx="2">
            <a:schemeClr val="accent5"/>
          </a:effectRef>
          <a:fontRef idx="minor">
            <a:schemeClr val="tx1"/>
          </a:fontRef>
        </p:style>
      </p:cxnSp>
      <p:cxnSp>
        <p:nvCxnSpPr>
          <p:cNvPr id="108" name="Straight Connector 107">
            <a:extLst>
              <a:ext uri="{FF2B5EF4-FFF2-40B4-BE49-F238E27FC236}">
                <a16:creationId xmlns:a16="http://schemas.microsoft.com/office/drawing/2014/main" xmlns="" id="{3FD9DD7A-3A40-4842-851C-E7EB0340763A}"/>
              </a:ext>
            </a:extLst>
          </p:cNvPr>
          <p:cNvCxnSpPr/>
          <p:nvPr/>
        </p:nvCxnSpPr>
        <p:spPr>
          <a:xfrm>
            <a:off x="5131156" y="3064581"/>
            <a:ext cx="202844"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109" name="Straight Connector 108">
            <a:extLst>
              <a:ext uri="{FF2B5EF4-FFF2-40B4-BE49-F238E27FC236}">
                <a16:creationId xmlns:a16="http://schemas.microsoft.com/office/drawing/2014/main" xmlns="" id="{B4F36BB9-C9E8-4989-A580-A7E5D5D68BF5}"/>
              </a:ext>
            </a:extLst>
          </p:cNvPr>
          <p:cNvCxnSpPr/>
          <p:nvPr/>
        </p:nvCxnSpPr>
        <p:spPr>
          <a:xfrm>
            <a:off x="5131156" y="4525092"/>
            <a:ext cx="202844" cy="0"/>
          </a:xfrm>
          <a:prstGeom prst="line">
            <a:avLst/>
          </a:prstGeom>
        </p:spPr>
        <p:style>
          <a:lnRef idx="2">
            <a:schemeClr val="accent5"/>
          </a:lnRef>
          <a:fillRef idx="0">
            <a:schemeClr val="accent5"/>
          </a:fillRef>
          <a:effectRef idx="1">
            <a:schemeClr val="accent5"/>
          </a:effectRef>
          <a:fontRef idx="minor">
            <a:schemeClr val="tx1"/>
          </a:fontRef>
        </p:style>
      </p:cxnSp>
      <p:sp>
        <p:nvSpPr>
          <p:cNvPr id="110" name="TextBox 109">
            <a:extLst>
              <a:ext uri="{FF2B5EF4-FFF2-40B4-BE49-F238E27FC236}">
                <a16:creationId xmlns:a16="http://schemas.microsoft.com/office/drawing/2014/main" xmlns="" id="{58863C0D-00C9-41A0-BBF4-2DC2EED9D657}"/>
              </a:ext>
            </a:extLst>
          </p:cNvPr>
          <p:cNvSpPr txBox="1"/>
          <p:nvPr/>
        </p:nvSpPr>
        <p:spPr>
          <a:xfrm>
            <a:off x="4343400" y="3119915"/>
            <a:ext cx="861133" cy="1323439"/>
          </a:xfrm>
          <a:prstGeom prst="rect">
            <a:avLst/>
          </a:prstGeom>
          <a:noFill/>
        </p:spPr>
        <p:txBody>
          <a:bodyPr wrap="none" rtlCol="0">
            <a:spAutoFit/>
          </a:bodyPr>
          <a:lstStyle/>
          <a:p>
            <a:r>
              <a:rPr lang="en-US" sz="4000" dirty="0"/>
              <a:t>-10</a:t>
            </a:r>
          </a:p>
          <a:p>
            <a:r>
              <a:rPr lang="en-US" sz="4000" dirty="0"/>
              <a:t> 20</a:t>
            </a:r>
          </a:p>
        </p:txBody>
      </p:sp>
      <p:cxnSp>
        <p:nvCxnSpPr>
          <p:cNvPr id="112" name="Straight Connector 111">
            <a:extLst>
              <a:ext uri="{FF2B5EF4-FFF2-40B4-BE49-F238E27FC236}">
                <a16:creationId xmlns:a16="http://schemas.microsoft.com/office/drawing/2014/main" xmlns="" id="{8760C345-BD76-4A26-AFDC-71C57962C02D}"/>
              </a:ext>
            </a:extLst>
          </p:cNvPr>
          <p:cNvCxnSpPr>
            <a:cxnSpLocks/>
          </p:cNvCxnSpPr>
          <p:nvPr/>
        </p:nvCxnSpPr>
        <p:spPr>
          <a:xfrm>
            <a:off x="6180406" y="3493665"/>
            <a:ext cx="0" cy="533400"/>
          </a:xfrm>
          <a:prstGeom prst="line">
            <a:avLst/>
          </a:prstGeom>
        </p:spPr>
        <p:style>
          <a:lnRef idx="3">
            <a:schemeClr val="accent5"/>
          </a:lnRef>
          <a:fillRef idx="0">
            <a:schemeClr val="accent5"/>
          </a:fillRef>
          <a:effectRef idx="2">
            <a:schemeClr val="accent5"/>
          </a:effectRef>
          <a:fontRef idx="minor">
            <a:schemeClr val="tx1"/>
          </a:fontRef>
        </p:style>
      </p:cxnSp>
      <p:cxnSp>
        <p:nvCxnSpPr>
          <p:cNvPr id="113" name="Straight Connector 112">
            <a:extLst>
              <a:ext uri="{FF2B5EF4-FFF2-40B4-BE49-F238E27FC236}">
                <a16:creationId xmlns:a16="http://schemas.microsoft.com/office/drawing/2014/main" xmlns="" id="{88360200-8B90-4588-8B2A-B02B180E77EC}"/>
              </a:ext>
            </a:extLst>
          </p:cNvPr>
          <p:cNvCxnSpPr>
            <a:cxnSpLocks/>
          </p:cNvCxnSpPr>
          <p:nvPr/>
        </p:nvCxnSpPr>
        <p:spPr>
          <a:xfrm>
            <a:off x="6180406" y="3483114"/>
            <a:ext cx="104335"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114" name="Straight Connector 113">
            <a:extLst>
              <a:ext uri="{FF2B5EF4-FFF2-40B4-BE49-F238E27FC236}">
                <a16:creationId xmlns:a16="http://schemas.microsoft.com/office/drawing/2014/main" xmlns="" id="{A617860A-D503-4E1E-8233-26B16F440439}"/>
              </a:ext>
            </a:extLst>
          </p:cNvPr>
          <p:cNvCxnSpPr>
            <a:cxnSpLocks/>
          </p:cNvCxnSpPr>
          <p:nvPr/>
        </p:nvCxnSpPr>
        <p:spPr>
          <a:xfrm>
            <a:off x="6172200" y="4015397"/>
            <a:ext cx="150641"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115" name="Straight Connector 114">
            <a:extLst>
              <a:ext uri="{FF2B5EF4-FFF2-40B4-BE49-F238E27FC236}">
                <a16:creationId xmlns:a16="http://schemas.microsoft.com/office/drawing/2014/main" xmlns="" id="{14194D06-CE0F-4730-87A9-393CF3FD1FB0}"/>
              </a:ext>
            </a:extLst>
          </p:cNvPr>
          <p:cNvCxnSpPr>
            <a:cxnSpLocks/>
          </p:cNvCxnSpPr>
          <p:nvPr/>
        </p:nvCxnSpPr>
        <p:spPr>
          <a:xfrm>
            <a:off x="7568477" y="3507476"/>
            <a:ext cx="0" cy="521732"/>
          </a:xfrm>
          <a:prstGeom prst="line">
            <a:avLst/>
          </a:prstGeom>
        </p:spPr>
        <p:style>
          <a:lnRef idx="2">
            <a:schemeClr val="accent5"/>
          </a:lnRef>
          <a:fillRef idx="0">
            <a:schemeClr val="accent5"/>
          </a:fillRef>
          <a:effectRef idx="1">
            <a:schemeClr val="accent5"/>
          </a:effectRef>
          <a:fontRef idx="minor">
            <a:schemeClr val="tx1"/>
          </a:fontRef>
        </p:style>
      </p:cxnSp>
      <p:cxnSp>
        <p:nvCxnSpPr>
          <p:cNvPr id="116" name="Straight Connector 115">
            <a:extLst>
              <a:ext uri="{FF2B5EF4-FFF2-40B4-BE49-F238E27FC236}">
                <a16:creationId xmlns:a16="http://schemas.microsoft.com/office/drawing/2014/main" xmlns="" id="{B45181BF-5237-4FD4-A000-878986BC5A69}"/>
              </a:ext>
            </a:extLst>
          </p:cNvPr>
          <p:cNvCxnSpPr>
            <a:cxnSpLocks/>
          </p:cNvCxnSpPr>
          <p:nvPr/>
        </p:nvCxnSpPr>
        <p:spPr>
          <a:xfrm flipH="1" flipV="1">
            <a:off x="7492277" y="4029208"/>
            <a:ext cx="76200" cy="11668"/>
          </a:xfrm>
          <a:prstGeom prst="line">
            <a:avLst/>
          </a:prstGeom>
        </p:spPr>
        <p:style>
          <a:lnRef idx="2">
            <a:schemeClr val="accent5"/>
          </a:lnRef>
          <a:fillRef idx="0">
            <a:schemeClr val="accent5"/>
          </a:fillRef>
          <a:effectRef idx="1">
            <a:schemeClr val="accent5"/>
          </a:effectRef>
          <a:fontRef idx="minor">
            <a:schemeClr val="tx1"/>
          </a:fontRef>
        </p:style>
      </p:cxnSp>
      <p:cxnSp>
        <p:nvCxnSpPr>
          <p:cNvPr id="117" name="Straight Connector 116">
            <a:extLst>
              <a:ext uri="{FF2B5EF4-FFF2-40B4-BE49-F238E27FC236}">
                <a16:creationId xmlns:a16="http://schemas.microsoft.com/office/drawing/2014/main" xmlns="" id="{72138CEF-6ED9-4AD6-A9A6-F725576A3F60}"/>
              </a:ext>
            </a:extLst>
          </p:cNvPr>
          <p:cNvCxnSpPr/>
          <p:nvPr/>
        </p:nvCxnSpPr>
        <p:spPr>
          <a:xfrm flipH="1">
            <a:off x="7492277" y="3507476"/>
            <a:ext cx="76200" cy="0"/>
          </a:xfrm>
          <a:prstGeom prst="line">
            <a:avLst/>
          </a:prstGeom>
        </p:spPr>
        <p:style>
          <a:lnRef idx="2">
            <a:schemeClr val="accent5"/>
          </a:lnRef>
          <a:fillRef idx="0">
            <a:schemeClr val="accent5"/>
          </a:fillRef>
          <a:effectRef idx="1">
            <a:schemeClr val="accent5"/>
          </a:effectRef>
          <a:fontRef idx="minor">
            <a:schemeClr val="tx1"/>
          </a:fontRef>
        </p:style>
      </p:cxnSp>
      <p:sp>
        <p:nvSpPr>
          <p:cNvPr id="118" name="TextBox 117">
            <a:extLst>
              <a:ext uri="{FF2B5EF4-FFF2-40B4-BE49-F238E27FC236}">
                <a16:creationId xmlns:a16="http://schemas.microsoft.com/office/drawing/2014/main" xmlns="" id="{CB26E1A6-6AE0-445C-AAD5-796A2D00ECF2}"/>
              </a:ext>
            </a:extLst>
          </p:cNvPr>
          <p:cNvSpPr txBox="1"/>
          <p:nvPr/>
        </p:nvSpPr>
        <p:spPr>
          <a:xfrm>
            <a:off x="6241214" y="3406914"/>
            <a:ext cx="1322798" cy="707886"/>
          </a:xfrm>
          <a:prstGeom prst="rect">
            <a:avLst/>
          </a:prstGeom>
          <a:noFill/>
        </p:spPr>
        <p:txBody>
          <a:bodyPr wrap="none" rtlCol="0">
            <a:spAutoFit/>
          </a:bodyPr>
          <a:lstStyle/>
          <a:p>
            <a:r>
              <a:rPr lang="en-US" sz="4000" dirty="0"/>
              <a:t>1    -1</a:t>
            </a:r>
          </a:p>
        </p:txBody>
      </p:sp>
      <p:cxnSp>
        <p:nvCxnSpPr>
          <p:cNvPr id="119" name="Straight Connector 118">
            <a:extLst>
              <a:ext uri="{FF2B5EF4-FFF2-40B4-BE49-F238E27FC236}">
                <a16:creationId xmlns:a16="http://schemas.microsoft.com/office/drawing/2014/main" xmlns="" id="{71BF4898-B88E-45ED-9DCF-CE86D7844876}"/>
              </a:ext>
            </a:extLst>
          </p:cNvPr>
          <p:cNvCxnSpPr/>
          <p:nvPr/>
        </p:nvCxnSpPr>
        <p:spPr>
          <a:xfrm flipH="1">
            <a:off x="4295444" y="4800600"/>
            <a:ext cx="202844"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120" name="Straight Connector 119">
            <a:extLst>
              <a:ext uri="{FF2B5EF4-FFF2-40B4-BE49-F238E27FC236}">
                <a16:creationId xmlns:a16="http://schemas.microsoft.com/office/drawing/2014/main" xmlns="" id="{48F84A1E-C1CD-4906-AC6C-8668FBD47232}"/>
              </a:ext>
            </a:extLst>
          </p:cNvPr>
          <p:cNvCxnSpPr>
            <a:cxnSpLocks/>
          </p:cNvCxnSpPr>
          <p:nvPr/>
        </p:nvCxnSpPr>
        <p:spPr>
          <a:xfrm>
            <a:off x="4320666" y="4800600"/>
            <a:ext cx="0" cy="1385411"/>
          </a:xfrm>
          <a:prstGeom prst="line">
            <a:avLst/>
          </a:prstGeom>
        </p:spPr>
        <p:style>
          <a:lnRef idx="3">
            <a:schemeClr val="accent5"/>
          </a:lnRef>
          <a:fillRef idx="0">
            <a:schemeClr val="accent5"/>
          </a:fillRef>
          <a:effectRef idx="2">
            <a:schemeClr val="accent5"/>
          </a:effectRef>
          <a:fontRef idx="minor">
            <a:schemeClr val="tx1"/>
          </a:fontRef>
        </p:style>
      </p:cxnSp>
      <p:cxnSp>
        <p:nvCxnSpPr>
          <p:cNvPr id="121" name="Straight Connector 120">
            <a:extLst>
              <a:ext uri="{FF2B5EF4-FFF2-40B4-BE49-F238E27FC236}">
                <a16:creationId xmlns:a16="http://schemas.microsoft.com/office/drawing/2014/main" xmlns="" id="{998D79BF-39D5-4BEF-ADBF-19565075E61D}"/>
              </a:ext>
            </a:extLst>
          </p:cNvPr>
          <p:cNvCxnSpPr/>
          <p:nvPr/>
        </p:nvCxnSpPr>
        <p:spPr>
          <a:xfrm>
            <a:off x="4295444" y="6186011"/>
            <a:ext cx="202844"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122" name="Straight Connector 121">
            <a:extLst>
              <a:ext uri="{FF2B5EF4-FFF2-40B4-BE49-F238E27FC236}">
                <a16:creationId xmlns:a16="http://schemas.microsoft.com/office/drawing/2014/main" xmlns="" id="{1746EBED-046B-4FFD-907E-B5A7E81821F0}"/>
              </a:ext>
            </a:extLst>
          </p:cNvPr>
          <p:cNvCxnSpPr>
            <a:cxnSpLocks/>
          </p:cNvCxnSpPr>
          <p:nvPr/>
        </p:nvCxnSpPr>
        <p:spPr>
          <a:xfrm>
            <a:off x="6045556" y="4800600"/>
            <a:ext cx="0" cy="1460511"/>
          </a:xfrm>
          <a:prstGeom prst="line">
            <a:avLst/>
          </a:prstGeom>
        </p:spPr>
        <p:style>
          <a:lnRef idx="3">
            <a:schemeClr val="accent5"/>
          </a:lnRef>
          <a:fillRef idx="0">
            <a:schemeClr val="accent5"/>
          </a:fillRef>
          <a:effectRef idx="2">
            <a:schemeClr val="accent5"/>
          </a:effectRef>
          <a:fontRef idx="minor">
            <a:schemeClr val="tx1"/>
          </a:fontRef>
        </p:style>
      </p:cxnSp>
      <p:cxnSp>
        <p:nvCxnSpPr>
          <p:cNvPr id="123" name="Straight Connector 122">
            <a:extLst>
              <a:ext uri="{FF2B5EF4-FFF2-40B4-BE49-F238E27FC236}">
                <a16:creationId xmlns:a16="http://schemas.microsoft.com/office/drawing/2014/main" xmlns="" id="{34CB0512-1C4E-4881-A8E9-CFE1D6D777D2}"/>
              </a:ext>
            </a:extLst>
          </p:cNvPr>
          <p:cNvCxnSpPr/>
          <p:nvPr/>
        </p:nvCxnSpPr>
        <p:spPr>
          <a:xfrm>
            <a:off x="5893156" y="4800600"/>
            <a:ext cx="202844"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124" name="Straight Connector 123">
            <a:extLst>
              <a:ext uri="{FF2B5EF4-FFF2-40B4-BE49-F238E27FC236}">
                <a16:creationId xmlns:a16="http://schemas.microsoft.com/office/drawing/2014/main" xmlns="" id="{1822135C-A46E-4AA7-81F7-91F5C5022979}"/>
              </a:ext>
            </a:extLst>
          </p:cNvPr>
          <p:cNvCxnSpPr/>
          <p:nvPr/>
        </p:nvCxnSpPr>
        <p:spPr>
          <a:xfrm>
            <a:off x="5893156" y="6261111"/>
            <a:ext cx="202844" cy="0"/>
          </a:xfrm>
          <a:prstGeom prst="line">
            <a:avLst/>
          </a:prstGeom>
        </p:spPr>
        <p:style>
          <a:lnRef idx="2">
            <a:schemeClr val="accent5"/>
          </a:lnRef>
          <a:fillRef idx="0">
            <a:schemeClr val="accent5"/>
          </a:fillRef>
          <a:effectRef idx="1">
            <a:schemeClr val="accent5"/>
          </a:effectRef>
          <a:fontRef idx="minor">
            <a:schemeClr val="tx1"/>
          </a:fontRef>
        </p:style>
      </p:cxnSp>
      <p:sp>
        <p:nvSpPr>
          <p:cNvPr id="125" name="TextBox 124">
            <a:extLst>
              <a:ext uri="{FF2B5EF4-FFF2-40B4-BE49-F238E27FC236}">
                <a16:creationId xmlns:a16="http://schemas.microsoft.com/office/drawing/2014/main" xmlns="" id="{6B4770EE-992A-451E-9DFE-D20131F5B12D}"/>
              </a:ext>
            </a:extLst>
          </p:cNvPr>
          <p:cNvSpPr txBox="1"/>
          <p:nvPr/>
        </p:nvSpPr>
        <p:spPr>
          <a:xfrm>
            <a:off x="4278948" y="4875699"/>
            <a:ext cx="1726755" cy="1323439"/>
          </a:xfrm>
          <a:prstGeom prst="rect">
            <a:avLst/>
          </a:prstGeom>
          <a:noFill/>
        </p:spPr>
        <p:txBody>
          <a:bodyPr wrap="none" rtlCol="0">
            <a:spAutoFit/>
          </a:bodyPr>
          <a:lstStyle/>
          <a:p>
            <a:r>
              <a:rPr lang="en-US" sz="4000" dirty="0"/>
              <a:t>-10   10</a:t>
            </a:r>
          </a:p>
          <a:p>
            <a:r>
              <a:rPr lang="en-US" sz="4000" dirty="0"/>
              <a:t>20   -20</a:t>
            </a:r>
          </a:p>
        </p:txBody>
      </p:sp>
    </p:spTree>
    <p:extLst>
      <p:ext uri="{BB962C8B-B14F-4D97-AF65-F5344CB8AC3E}">
        <p14:creationId xmlns:p14="http://schemas.microsoft.com/office/powerpoint/2010/main" xmlns="" val="2124750692"/>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Oval 61"/>
          <p:cNvSpPr/>
          <p:nvPr/>
        </p:nvSpPr>
        <p:spPr>
          <a:xfrm>
            <a:off x="1496290" y="2879558"/>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61" name="Oval 60"/>
          <p:cNvSpPr/>
          <p:nvPr/>
        </p:nvSpPr>
        <p:spPr>
          <a:xfrm>
            <a:off x="353290" y="2858778"/>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3401289" y="1131869"/>
            <a:ext cx="5686558" cy="5410200"/>
          </a:xfrm>
        </p:spPr>
        <p:txBody>
          <a:bodyPr>
            <a:normAutofit/>
          </a:bodyPr>
          <a:lstStyle/>
          <a:p>
            <a:pPr>
              <a:buNone/>
            </a:pPr>
            <a:r>
              <a:rPr lang="en-US" b="1" dirty="0"/>
              <a:t>	d(loss)/</a:t>
            </a:r>
            <a:r>
              <a:rPr lang="en-US" b="1" dirty="0" err="1"/>
              <a:t>db</a:t>
            </a:r>
            <a:r>
              <a:rPr lang="en-US" b="1" dirty="0"/>
              <a:t>’ =</a:t>
            </a:r>
          </a:p>
          <a:p>
            <a:pPr>
              <a:buNone/>
            </a:pPr>
            <a:r>
              <a:rPr lang="en-US" b="1" dirty="0">
                <a:solidFill>
                  <a:schemeClr val="accent6"/>
                </a:solidFill>
              </a:rPr>
              <a:t>	{d(loss)/d(c)} </a:t>
            </a:r>
            <a:r>
              <a:rPr lang="en-US" b="1" dirty="0"/>
              <a:t>* d(</a:t>
            </a:r>
            <a:r>
              <a:rPr lang="en-US" b="1" dirty="0">
                <a:solidFill>
                  <a:srgbClr val="00B050"/>
                </a:solidFill>
              </a:rPr>
              <a:t>c</a:t>
            </a:r>
            <a:r>
              <a:rPr lang="en-US" b="1" dirty="0"/>
              <a:t>)/d(</a:t>
            </a:r>
            <a:r>
              <a:rPr lang="en-US" b="1" dirty="0">
                <a:solidFill>
                  <a:srgbClr val="FF0000"/>
                </a:solidFill>
              </a:rPr>
              <a:t>b’</a:t>
            </a:r>
            <a:r>
              <a:rPr lang="en-US" b="1" dirty="0"/>
              <a:t>)</a:t>
            </a:r>
          </a:p>
          <a:p>
            <a:pPr>
              <a:buNone/>
            </a:pPr>
            <a:r>
              <a:rPr lang="en-US" b="1" dirty="0"/>
              <a:t>	</a:t>
            </a:r>
          </a:p>
          <a:p>
            <a:pPr>
              <a:buNone/>
            </a:pPr>
            <a:r>
              <a:rPr lang="en-US" b="1" dirty="0"/>
              <a:t>= 	</a:t>
            </a:r>
            <a:r>
              <a:rPr lang="en-US" b="1" dirty="0">
                <a:solidFill>
                  <a:srgbClr val="00B0F0"/>
                </a:solidFill>
              </a:rPr>
              <a:t>1</a:t>
            </a:r>
            <a:r>
              <a:rPr lang="en-US" b="1" dirty="0"/>
              <a:t> * </a:t>
            </a:r>
            <a:r>
              <a:rPr lang="en-US" b="1" dirty="0">
                <a:solidFill>
                  <a:schemeClr val="accent6"/>
                </a:solidFill>
              </a:rPr>
              <a:t>(</a:t>
            </a:r>
            <a:r>
              <a:rPr lang="en-US" b="1" dirty="0" err="1">
                <a:solidFill>
                  <a:schemeClr val="accent6"/>
                </a:solidFill>
              </a:rPr>
              <a:t>softmax</a:t>
            </a:r>
            <a:r>
              <a:rPr lang="en-US" b="1" dirty="0">
                <a:solidFill>
                  <a:schemeClr val="accent6"/>
                </a:solidFill>
              </a:rPr>
              <a:t>(c) – t)</a:t>
            </a:r>
          </a:p>
          <a:p>
            <a:pPr>
              <a:buNone/>
            </a:pPr>
            <a:endParaRPr lang="en-US" b="1" dirty="0"/>
          </a:p>
          <a:p>
            <a:pPr>
              <a:buNone/>
            </a:pPr>
            <a:r>
              <a:rPr lang="en-US" b="1" dirty="0"/>
              <a:t>	=                 * </a:t>
            </a:r>
            <a:endParaRPr lang="en-US" b="1" dirty="0">
              <a:solidFill>
                <a:schemeClr val="accent6"/>
              </a:solidFill>
            </a:endParaRPr>
          </a:p>
          <a:p>
            <a:pPr>
              <a:buNone/>
            </a:pPr>
            <a:endParaRPr lang="en-US" b="1" dirty="0"/>
          </a:p>
          <a:p>
            <a:pPr>
              <a:buNone/>
            </a:pPr>
            <a:r>
              <a:rPr lang="en-US" b="1" dirty="0"/>
              <a:t>	=</a:t>
            </a:r>
          </a:p>
        </p:txBody>
      </p:sp>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fontScale="92500"/>
          </a:bodyPr>
          <a:lstStyle/>
          <a:p>
            <a:pPr algn="ctr">
              <a:spcBef>
                <a:spcPct val="0"/>
              </a:spcBef>
              <a:defRPr/>
            </a:pPr>
            <a:r>
              <a:rPr lang="en-US" sz="4400" dirty="0">
                <a:solidFill>
                  <a:schemeClr val="bg1"/>
                </a:solidFill>
              </a:rPr>
              <a:t>Exercise on d(loss)/d(W’) and d(loss)/d(b’)</a:t>
            </a:r>
          </a:p>
        </p:txBody>
      </p:sp>
      <p:sp>
        <p:nvSpPr>
          <p:cNvPr id="17" name="Oval 16"/>
          <p:cNvSpPr/>
          <p:nvPr/>
        </p:nvSpPr>
        <p:spPr>
          <a:xfrm>
            <a:off x="457200" y="1828800"/>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1</a:t>
            </a:r>
            <a:endParaRPr lang="en-US" baseline="-25000" dirty="0"/>
          </a:p>
        </p:txBody>
      </p:sp>
      <p:sp>
        <p:nvSpPr>
          <p:cNvPr id="18" name="Oval 17"/>
          <p:cNvSpPr/>
          <p:nvPr/>
        </p:nvSpPr>
        <p:spPr>
          <a:xfrm>
            <a:off x="457200" y="2971800"/>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1</a:t>
            </a:r>
          </a:p>
        </p:txBody>
      </p:sp>
      <p:cxnSp>
        <p:nvCxnSpPr>
          <p:cNvPr id="20" name="Straight Connector 19"/>
          <p:cNvCxnSpPr/>
          <p:nvPr/>
        </p:nvCxnSpPr>
        <p:spPr>
          <a:xfrm>
            <a:off x="665020" y="2221468"/>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21" name="TextBox 20"/>
          <p:cNvSpPr txBox="1"/>
          <p:nvPr/>
        </p:nvSpPr>
        <p:spPr>
          <a:xfrm>
            <a:off x="152400" y="2450068"/>
            <a:ext cx="612540" cy="369332"/>
          </a:xfrm>
          <a:prstGeom prst="rect">
            <a:avLst/>
          </a:prstGeom>
          <a:noFill/>
        </p:spPr>
        <p:txBody>
          <a:bodyPr wrap="none" rtlCol="0">
            <a:spAutoFit/>
          </a:bodyPr>
          <a:lstStyle/>
          <a:p>
            <a:r>
              <a:rPr lang="en-US" b="1" dirty="0"/>
              <a:t>W’</a:t>
            </a:r>
            <a:r>
              <a:rPr lang="en-US" b="1" baseline="-25000" dirty="0"/>
              <a:t>11</a:t>
            </a:r>
          </a:p>
        </p:txBody>
      </p:sp>
      <p:sp>
        <p:nvSpPr>
          <p:cNvPr id="22" name="Oval 21"/>
          <p:cNvSpPr/>
          <p:nvPr/>
        </p:nvSpPr>
        <p:spPr>
          <a:xfrm>
            <a:off x="1600200" y="1840468"/>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2</a:t>
            </a:r>
          </a:p>
        </p:txBody>
      </p:sp>
      <p:sp>
        <p:nvSpPr>
          <p:cNvPr id="23" name="Oval 22"/>
          <p:cNvSpPr/>
          <p:nvPr/>
        </p:nvSpPr>
        <p:spPr>
          <a:xfrm>
            <a:off x="1600200" y="2983468"/>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2</a:t>
            </a:r>
          </a:p>
        </p:txBody>
      </p:sp>
      <p:cxnSp>
        <p:nvCxnSpPr>
          <p:cNvPr id="27" name="Straight Connector 26"/>
          <p:cNvCxnSpPr/>
          <p:nvPr/>
        </p:nvCxnSpPr>
        <p:spPr>
          <a:xfrm>
            <a:off x="1808020" y="2221468"/>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29" name="Oval 28"/>
          <p:cNvSpPr/>
          <p:nvPr/>
        </p:nvSpPr>
        <p:spPr>
          <a:xfrm>
            <a:off x="2743200" y="3059668"/>
            <a:ext cx="381000" cy="3810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3</a:t>
            </a:r>
          </a:p>
        </p:txBody>
      </p:sp>
      <p:cxnSp>
        <p:nvCxnSpPr>
          <p:cNvPr id="31" name="Straight Connector 30"/>
          <p:cNvCxnSpPr/>
          <p:nvPr/>
        </p:nvCxnSpPr>
        <p:spPr>
          <a:xfrm>
            <a:off x="1905000" y="2221468"/>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32" name="Straight Connector 31"/>
          <p:cNvCxnSpPr/>
          <p:nvPr/>
        </p:nvCxnSpPr>
        <p:spPr>
          <a:xfrm>
            <a:off x="762000" y="2221468"/>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34" name="Straight Connector 33"/>
          <p:cNvCxnSpPr/>
          <p:nvPr/>
        </p:nvCxnSpPr>
        <p:spPr>
          <a:xfrm flipH="1">
            <a:off x="741596" y="2165672"/>
            <a:ext cx="934804" cy="817796"/>
          </a:xfrm>
          <a:prstGeom prst="line">
            <a:avLst/>
          </a:prstGeom>
        </p:spPr>
        <p:style>
          <a:lnRef idx="2">
            <a:schemeClr val="accent3"/>
          </a:lnRef>
          <a:fillRef idx="0">
            <a:schemeClr val="accent3"/>
          </a:fillRef>
          <a:effectRef idx="1">
            <a:schemeClr val="accent3"/>
          </a:effectRef>
          <a:fontRef idx="minor">
            <a:schemeClr val="tx1"/>
          </a:fontRef>
        </p:style>
      </p:cxnSp>
      <p:sp>
        <p:nvSpPr>
          <p:cNvPr id="37" name="TextBox 36"/>
          <p:cNvSpPr txBox="1"/>
          <p:nvPr/>
        </p:nvSpPr>
        <p:spPr>
          <a:xfrm>
            <a:off x="609600" y="2678668"/>
            <a:ext cx="612540" cy="369332"/>
          </a:xfrm>
          <a:prstGeom prst="rect">
            <a:avLst/>
          </a:prstGeom>
          <a:noFill/>
        </p:spPr>
        <p:txBody>
          <a:bodyPr wrap="none" rtlCol="0">
            <a:spAutoFit/>
          </a:bodyPr>
          <a:lstStyle/>
          <a:p>
            <a:r>
              <a:rPr lang="en-US" b="1" dirty="0"/>
              <a:t>W’</a:t>
            </a:r>
            <a:r>
              <a:rPr lang="en-US" b="1" baseline="-25000" dirty="0"/>
              <a:t>21</a:t>
            </a:r>
          </a:p>
        </p:txBody>
      </p:sp>
      <p:sp>
        <p:nvSpPr>
          <p:cNvPr id="38" name="TextBox 37"/>
          <p:cNvSpPr txBox="1"/>
          <p:nvPr/>
        </p:nvSpPr>
        <p:spPr>
          <a:xfrm>
            <a:off x="1143000" y="2842736"/>
            <a:ext cx="612540" cy="369332"/>
          </a:xfrm>
          <a:prstGeom prst="rect">
            <a:avLst/>
          </a:prstGeom>
          <a:noFill/>
        </p:spPr>
        <p:txBody>
          <a:bodyPr wrap="none" rtlCol="0">
            <a:spAutoFit/>
          </a:bodyPr>
          <a:lstStyle/>
          <a:p>
            <a:r>
              <a:rPr lang="en-US" b="1" dirty="0"/>
              <a:t>W’</a:t>
            </a:r>
            <a:r>
              <a:rPr lang="en-US" b="1" baseline="-25000" dirty="0"/>
              <a:t>12</a:t>
            </a:r>
          </a:p>
        </p:txBody>
      </p:sp>
      <p:sp>
        <p:nvSpPr>
          <p:cNvPr id="39" name="TextBox 38"/>
          <p:cNvSpPr txBox="1"/>
          <p:nvPr/>
        </p:nvSpPr>
        <p:spPr>
          <a:xfrm>
            <a:off x="1581846" y="2602468"/>
            <a:ext cx="612540" cy="369332"/>
          </a:xfrm>
          <a:prstGeom prst="rect">
            <a:avLst/>
          </a:prstGeom>
          <a:noFill/>
        </p:spPr>
        <p:txBody>
          <a:bodyPr wrap="none" rtlCol="0">
            <a:spAutoFit/>
          </a:bodyPr>
          <a:lstStyle/>
          <a:p>
            <a:r>
              <a:rPr lang="en-US" b="1" dirty="0"/>
              <a:t>W’</a:t>
            </a:r>
            <a:r>
              <a:rPr lang="en-US" b="1" baseline="-25000" dirty="0"/>
              <a:t>22</a:t>
            </a:r>
          </a:p>
        </p:txBody>
      </p:sp>
      <p:cxnSp>
        <p:nvCxnSpPr>
          <p:cNvPr id="41" name="Straight Connector 40"/>
          <p:cNvCxnSpPr/>
          <p:nvPr/>
        </p:nvCxnSpPr>
        <p:spPr>
          <a:xfrm>
            <a:off x="802808" y="2145268"/>
            <a:ext cx="2016592" cy="873592"/>
          </a:xfrm>
          <a:prstGeom prst="line">
            <a:avLst/>
          </a:prstGeom>
        </p:spPr>
        <p:style>
          <a:lnRef idx="2">
            <a:schemeClr val="accent3"/>
          </a:lnRef>
          <a:fillRef idx="0">
            <a:schemeClr val="accent3"/>
          </a:fillRef>
          <a:effectRef idx="1">
            <a:schemeClr val="accent3"/>
          </a:effectRef>
          <a:fontRef idx="minor">
            <a:schemeClr val="tx1"/>
          </a:fontRef>
        </p:style>
      </p:cxnSp>
      <p:sp>
        <p:nvSpPr>
          <p:cNvPr id="42" name="TextBox 41"/>
          <p:cNvSpPr txBox="1"/>
          <p:nvPr/>
        </p:nvSpPr>
        <p:spPr>
          <a:xfrm>
            <a:off x="2362200" y="2983468"/>
            <a:ext cx="441146" cy="369332"/>
          </a:xfrm>
          <a:prstGeom prst="rect">
            <a:avLst/>
          </a:prstGeom>
          <a:noFill/>
        </p:spPr>
        <p:txBody>
          <a:bodyPr wrap="none" rtlCol="0">
            <a:spAutoFit/>
          </a:bodyPr>
          <a:lstStyle/>
          <a:p>
            <a:r>
              <a:rPr lang="en-US" b="1" dirty="0"/>
              <a:t>b'</a:t>
            </a:r>
            <a:r>
              <a:rPr lang="en-US" b="1" baseline="-25000" dirty="0"/>
              <a:t>1</a:t>
            </a:r>
          </a:p>
        </p:txBody>
      </p:sp>
      <p:sp>
        <p:nvSpPr>
          <p:cNvPr id="43" name="TextBox 42"/>
          <p:cNvSpPr txBox="1"/>
          <p:nvPr/>
        </p:nvSpPr>
        <p:spPr>
          <a:xfrm>
            <a:off x="2590800" y="2526268"/>
            <a:ext cx="441146" cy="369332"/>
          </a:xfrm>
          <a:prstGeom prst="rect">
            <a:avLst/>
          </a:prstGeom>
          <a:noFill/>
        </p:spPr>
        <p:txBody>
          <a:bodyPr wrap="none" rtlCol="0">
            <a:spAutoFit/>
          </a:bodyPr>
          <a:lstStyle/>
          <a:p>
            <a:r>
              <a:rPr lang="en-US" b="1" dirty="0"/>
              <a:t>b'</a:t>
            </a:r>
            <a:r>
              <a:rPr lang="en-US" b="1" baseline="-25000" dirty="0"/>
              <a:t>2</a:t>
            </a:r>
          </a:p>
        </p:txBody>
      </p:sp>
      <p:sp>
        <p:nvSpPr>
          <p:cNvPr id="44" name="TextBox 43">
            <a:extLst>
              <a:ext uri="{FF2B5EF4-FFF2-40B4-BE49-F238E27FC236}">
                <a16:creationId xmlns:a16="http://schemas.microsoft.com/office/drawing/2014/main" xmlns="" id="{0E2EAA83-F5FB-42E7-B368-902890CEC41F}"/>
              </a:ext>
            </a:extLst>
          </p:cNvPr>
          <p:cNvSpPr txBox="1"/>
          <p:nvPr/>
        </p:nvSpPr>
        <p:spPr>
          <a:xfrm>
            <a:off x="40006" y="3031093"/>
            <a:ext cx="308098" cy="369332"/>
          </a:xfrm>
          <a:prstGeom prst="rect">
            <a:avLst/>
          </a:prstGeom>
          <a:noFill/>
        </p:spPr>
        <p:txBody>
          <a:bodyPr wrap="none" rtlCol="0">
            <a:spAutoFit/>
          </a:bodyPr>
          <a:lstStyle/>
          <a:p>
            <a:r>
              <a:rPr lang="en-US" b="1" dirty="0"/>
              <a:t>h</a:t>
            </a:r>
          </a:p>
        </p:txBody>
      </p:sp>
      <p:sp>
        <p:nvSpPr>
          <p:cNvPr id="45" name="TextBox 44">
            <a:extLst>
              <a:ext uri="{FF2B5EF4-FFF2-40B4-BE49-F238E27FC236}">
                <a16:creationId xmlns:a16="http://schemas.microsoft.com/office/drawing/2014/main" xmlns="" id="{7CAF2C7F-D2C6-4C90-96DC-BA5602098DBC}"/>
              </a:ext>
            </a:extLst>
          </p:cNvPr>
          <p:cNvSpPr txBox="1"/>
          <p:nvPr/>
        </p:nvSpPr>
        <p:spPr>
          <a:xfrm>
            <a:off x="155950" y="1799749"/>
            <a:ext cx="280846" cy="369332"/>
          </a:xfrm>
          <a:prstGeom prst="rect">
            <a:avLst/>
          </a:prstGeom>
          <a:noFill/>
        </p:spPr>
        <p:txBody>
          <a:bodyPr wrap="none" rtlCol="0">
            <a:spAutoFit/>
          </a:bodyPr>
          <a:lstStyle/>
          <a:p>
            <a:r>
              <a:rPr lang="en-US" b="1" dirty="0"/>
              <a:t>c</a:t>
            </a:r>
          </a:p>
        </p:txBody>
      </p:sp>
      <p:cxnSp>
        <p:nvCxnSpPr>
          <p:cNvPr id="64" name="Straight Connector 63">
            <a:extLst>
              <a:ext uri="{FF2B5EF4-FFF2-40B4-BE49-F238E27FC236}">
                <a16:creationId xmlns:a16="http://schemas.microsoft.com/office/drawing/2014/main" xmlns="" id="{F0104C3F-8AE0-4304-AA88-71280E301CC8}"/>
              </a:ext>
            </a:extLst>
          </p:cNvPr>
          <p:cNvCxnSpPr/>
          <p:nvPr/>
        </p:nvCxnSpPr>
        <p:spPr>
          <a:xfrm flipH="1">
            <a:off x="1283848" y="3781635"/>
            <a:ext cx="202844"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65" name="Straight Connector 64">
            <a:extLst>
              <a:ext uri="{FF2B5EF4-FFF2-40B4-BE49-F238E27FC236}">
                <a16:creationId xmlns:a16="http://schemas.microsoft.com/office/drawing/2014/main" xmlns="" id="{E399A995-94DA-4880-AB6F-8A0ECF994A17}"/>
              </a:ext>
            </a:extLst>
          </p:cNvPr>
          <p:cNvCxnSpPr>
            <a:cxnSpLocks/>
          </p:cNvCxnSpPr>
          <p:nvPr/>
        </p:nvCxnSpPr>
        <p:spPr>
          <a:xfrm>
            <a:off x="1309070" y="3781635"/>
            <a:ext cx="0" cy="1385411"/>
          </a:xfrm>
          <a:prstGeom prst="line">
            <a:avLst/>
          </a:prstGeom>
        </p:spPr>
        <p:style>
          <a:lnRef idx="3">
            <a:schemeClr val="accent5"/>
          </a:lnRef>
          <a:fillRef idx="0">
            <a:schemeClr val="accent5"/>
          </a:fillRef>
          <a:effectRef idx="2">
            <a:schemeClr val="accent5"/>
          </a:effectRef>
          <a:fontRef idx="minor">
            <a:schemeClr val="tx1"/>
          </a:fontRef>
        </p:style>
      </p:cxnSp>
      <p:cxnSp>
        <p:nvCxnSpPr>
          <p:cNvPr id="66" name="Straight Connector 65">
            <a:extLst>
              <a:ext uri="{FF2B5EF4-FFF2-40B4-BE49-F238E27FC236}">
                <a16:creationId xmlns:a16="http://schemas.microsoft.com/office/drawing/2014/main" xmlns="" id="{6BA8C180-57DC-415E-AB36-43A9546C7E69}"/>
              </a:ext>
            </a:extLst>
          </p:cNvPr>
          <p:cNvCxnSpPr/>
          <p:nvPr/>
        </p:nvCxnSpPr>
        <p:spPr>
          <a:xfrm>
            <a:off x="1283848" y="5167046"/>
            <a:ext cx="202844"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67" name="Straight Connector 66">
            <a:extLst>
              <a:ext uri="{FF2B5EF4-FFF2-40B4-BE49-F238E27FC236}">
                <a16:creationId xmlns:a16="http://schemas.microsoft.com/office/drawing/2014/main" xmlns="" id="{7E72AED0-6F01-4C4E-987D-9CE8AFD567F2}"/>
              </a:ext>
            </a:extLst>
          </p:cNvPr>
          <p:cNvCxnSpPr>
            <a:cxnSpLocks/>
          </p:cNvCxnSpPr>
          <p:nvPr/>
        </p:nvCxnSpPr>
        <p:spPr>
          <a:xfrm>
            <a:off x="3033960" y="3781635"/>
            <a:ext cx="0" cy="1460511"/>
          </a:xfrm>
          <a:prstGeom prst="line">
            <a:avLst/>
          </a:prstGeom>
        </p:spPr>
        <p:style>
          <a:lnRef idx="3">
            <a:schemeClr val="accent5"/>
          </a:lnRef>
          <a:fillRef idx="0">
            <a:schemeClr val="accent5"/>
          </a:fillRef>
          <a:effectRef idx="2">
            <a:schemeClr val="accent5"/>
          </a:effectRef>
          <a:fontRef idx="minor">
            <a:schemeClr val="tx1"/>
          </a:fontRef>
        </p:style>
      </p:cxnSp>
      <p:cxnSp>
        <p:nvCxnSpPr>
          <p:cNvPr id="68" name="Straight Connector 67">
            <a:extLst>
              <a:ext uri="{FF2B5EF4-FFF2-40B4-BE49-F238E27FC236}">
                <a16:creationId xmlns:a16="http://schemas.microsoft.com/office/drawing/2014/main" xmlns="" id="{0EAD595A-E7BD-40F2-AEDA-F38A5392E8F2}"/>
              </a:ext>
            </a:extLst>
          </p:cNvPr>
          <p:cNvCxnSpPr/>
          <p:nvPr/>
        </p:nvCxnSpPr>
        <p:spPr>
          <a:xfrm>
            <a:off x="2881560" y="3781635"/>
            <a:ext cx="202844"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69" name="Straight Connector 68">
            <a:extLst>
              <a:ext uri="{FF2B5EF4-FFF2-40B4-BE49-F238E27FC236}">
                <a16:creationId xmlns:a16="http://schemas.microsoft.com/office/drawing/2014/main" xmlns="" id="{3F526829-9D3D-4F5C-A7DD-2D6E61D552AF}"/>
              </a:ext>
            </a:extLst>
          </p:cNvPr>
          <p:cNvCxnSpPr/>
          <p:nvPr/>
        </p:nvCxnSpPr>
        <p:spPr>
          <a:xfrm>
            <a:off x="2881560" y="5242146"/>
            <a:ext cx="202844" cy="0"/>
          </a:xfrm>
          <a:prstGeom prst="line">
            <a:avLst/>
          </a:prstGeom>
        </p:spPr>
        <p:style>
          <a:lnRef idx="2">
            <a:schemeClr val="accent5"/>
          </a:lnRef>
          <a:fillRef idx="0">
            <a:schemeClr val="accent5"/>
          </a:fillRef>
          <a:effectRef idx="1">
            <a:schemeClr val="accent5"/>
          </a:effectRef>
          <a:fontRef idx="minor">
            <a:schemeClr val="tx1"/>
          </a:fontRef>
        </p:style>
      </p:cxnSp>
      <p:sp>
        <p:nvSpPr>
          <p:cNvPr id="4" name="TextBox 3">
            <a:extLst>
              <a:ext uri="{FF2B5EF4-FFF2-40B4-BE49-F238E27FC236}">
                <a16:creationId xmlns:a16="http://schemas.microsoft.com/office/drawing/2014/main" xmlns="" id="{DF223577-F70D-4DFF-9EAA-21B08437B59A}"/>
              </a:ext>
            </a:extLst>
          </p:cNvPr>
          <p:cNvSpPr txBox="1"/>
          <p:nvPr/>
        </p:nvSpPr>
        <p:spPr>
          <a:xfrm>
            <a:off x="1563535" y="3836969"/>
            <a:ext cx="1309974" cy="1323439"/>
          </a:xfrm>
          <a:prstGeom prst="rect">
            <a:avLst/>
          </a:prstGeom>
          <a:noFill/>
        </p:spPr>
        <p:txBody>
          <a:bodyPr wrap="none" rtlCol="0">
            <a:spAutoFit/>
          </a:bodyPr>
          <a:lstStyle/>
          <a:p>
            <a:pPr marL="742950" indent="-742950">
              <a:buAutoNum type="arabicPlain"/>
            </a:pPr>
            <a:r>
              <a:rPr lang="en-US" sz="4000" dirty="0"/>
              <a:t> 2</a:t>
            </a:r>
          </a:p>
          <a:p>
            <a:pPr marL="742950" indent="-742950">
              <a:buAutoNum type="arabicPlain"/>
            </a:pPr>
            <a:r>
              <a:rPr lang="en-US" sz="4000" dirty="0"/>
              <a:t> 1</a:t>
            </a:r>
            <a:endParaRPr lang="en-IN" sz="4000" dirty="0"/>
          </a:p>
        </p:txBody>
      </p:sp>
      <p:sp>
        <p:nvSpPr>
          <p:cNvPr id="6" name="TextBox 5">
            <a:extLst>
              <a:ext uri="{FF2B5EF4-FFF2-40B4-BE49-F238E27FC236}">
                <a16:creationId xmlns:a16="http://schemas.microsoft.com/office/drawing/2014/main" xmlns="" id="{591F6FF8-F40B-4625-B61C-F7901BB2F5B4}"/>
              </a:ext>
            </a:extLst>
          </p:cNvPr>
          <p:cNvSpPr txBox="1"/>
          <p:nvPr/>
        </p:nvSpPr>
        <p:spPr>
          <a:xfrm>
            <a:off x="133465" y="4238835"/>
            <a:ext cx="1047018" cy="646331"/>
          </a:xfrm>
          <a:prstGeom prst="rect">
            <a:avLst/>
          </a:prstGeom>
          <a:noFill/>
        </p:spPr>
        <p:txBody>
          <a:bodyPr wrap="none" rtlCol="0">
            <a:spAutoFit/>
          </a:bodyPr>
          <a:lstStyle/>
          <a:p>
            <a:r>
              <a:rPr lang="en-US" sz="3600" dirty="0"/>
              <a:t>W’ =</a:t>
            </a:r>
            <a:endParaRPr lang="en-IN" sz="3600" dirty="0"/>
          </a:p>
        </p:txBody>
      </p:sp>
      <p:cxnSp>
        <p:nvCxnSpPr>
          <p:cNvPr id="46" name="Straight Connector 45">
            <a:extLst>
              <a:ext uri="{FF2B5EF4-FFF2-40B4-BE49-F238E27FC236}">
                <a16:creationId xmlns:a16="http://schemas.microsoft.com/office/drawing/2014/main" xmlns="" id="{FEEA2724-3042-4D82-839B-B79F4EC06AEF}"/>
              </a:ext>
            </a:extLst>
          </p:cNvPr>
          <p:cNvCxnSpPr>
            <a:cxnSpLocks/>
          </p:cNvCxnSpPr>
          <p:nvPr/>
        </p:nvCxnSpPr>
        <p:spPr>
          <a:xfrm>
            <a:off x="1086733" y="5630385"/>
            <a:ext cx="0" cy="533400"/>
          </a:xfrm>
          <a:prstGeom prst="line">
            <a:avLst/>
          </a:prstGeom>
        </p:spPr>
        <p:style>
          <a:lnRef idx="3">
            <a:schemeClr val="accent5"/>
          </a:lnRef>
          <a:fillRef idx="0">
            <a:schemeClr val="accent5"/>
          </a:fillRef>
          <a:effectRef idx="2">
            <a:schemeClr val="accent5"/>
          </a:effectRef>
          <a:fontRef idx="minor">
            <a:schemeClr val="tx1"/>
          </a:fontRef>
        </p:style>
      </p:cxnSp>
      <p:cxnSp>
        <p:nvCxnSpPr>
          <p:cNvPr id="47" name="Straight Connector 46">
            <a:extLst>
              <a:ext uri="{FF2B5EF4-FFF2-40B4-BE49-F238E27FC236}">
                <a16:creationId xmlns:a16="http://schemas.microsoft.com/office/drawing/2014/main" xmlns="" id="{72B2AAED-5D3D-4AAB-9363-2C2060E8C8BE}"/>
              </a:ext>
            </a:extLst>
          </p:cNvPr>
          <p:cNvCxnSpPr>
            <a:cxnSpLocks/>
          </p:cNvCxnSpPr>
          <p:nvPr/>
        </p:nvCxnSpPr>
        <p:spPr>
          <a:xfrm>
            <a:off x="1086733" y="5619834"/>
            <a:ext cx="104335"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48" name="Straight Connector 47">
            <a:extLst>
              <a:ext uri="{FF2B5EF4-FFF2-40B4-BE49-F238E27FC236}">
                <a16:creationId xmlns:a16="http://schemas.microsoft.com/office/drawing/2014/main" xmlns="" id="{0B7ADAC7-A2C1-47F7-AD39-6873FA7B9CB7}"/>
              </a:ext>
            </a:extLst>
          </p:cNvPr>
          <p:cNvCxnSpPr>
            <a:cxnSpLocks/>
          </p:cNvCxnSpPr>
          <p:nvPr/>
        </p:nvCxnSpPr>
        <p:spPr>
          <a:xfrm>
            <a:off x="1078527" y="6152117"/>
            <a:ext cx="150641"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49" name="Straight Connector 48">
            <a:extLst>
              <a:ext uri="{FF2B5EF4-FFF2-40B4-BE49-F238E27FC236}">
                <a16:creationId xmlns:a16="http://schemas.microsoft.com/office/drawing/2014/main" xmlns="" id="{DB3BF877-0F7B-49FD-9711-D8D4C2BEBFFC}"/>
              </a:ext>
            </a:extLst>
          </p:cNvPr>
          <p:cNvCxnSpPr>
            <a:cxnSpLocks/>
          </p:cNvCxnSpPr>
          <p:nvPr/>
        </p:nvCxnSpPr>
        <p:spPr>
          <a:xfrm>
            <a:off x="3084404" y="5644196"/>
            <a:ext cx="0" cy="521732"/>
          </a:xfrm>
          <a:prstGeom prst="line">
            <a:avLst/>
          </a:prstGeom>
        </p:spPr>
        <p:style>
          <a:lnRef idx="2">
            <a:schemeClr val="accent5"/>
          </a:lnRef>
          <a:fillRef idx="0">
            <a:schemeClr val="accent5"/>
          </a:fillRef>
          <a:effectRef idx="1">
            <a:schemeClr val="accent5"/>
          </a:effectRef>
          <a:fontRef idx="minor">
            <a:schemeClr val="tx1"/>
          </a:fontRef>
        </p:style>
      </p:cxnSp>
      <p:cxnSp>
        <p:nvCxnSpPr>
          <p:cNvPr id="51" name="Straight Connector 50">
            <a:extLst>
              <a:ext uri="{FF2B5EF4-FFF2-40B4-BE49-F238E27FC236}">
                <a16:creationId xmlns:a16="http://schemas.microsoft.com/office/drawing/2014/main" xmlns="" id="{36F07C7A-0BF2-4B0C-A2E6-EC24FB6547EA}"/>
              </a:ext>
            </a:extLst>
          </p:cNvPr>
          <p:cNvCxnSpPr/>
          <p:nvPr/>
        </p:nvCxnSpPr>
        <p:spPr>
          <a:xfrm flipH="1">
            <a:off x="3008204" y="5644196"/>
            <a:ext cx="76200" cy="0"/>
          </a:xfrm>
          <a:prstGeom prst="line">
            <a:avLst/>
          </a:prstGeom>
        </p:spPr>
        <p:style>
          <a:lnRef idx="2">
            <a:schemeClr val="accent5"/>
          </a:lnRef>
          <a:fillRef idx="0">
            <a:schemeClr val="accent5"/>
          </a:fillRef>
          <a:effectRef idx="1">
            <a:schemeClr val="accent5"/>
          </a:effectRef>
          <a:fontRef idx="minor">
            <a:schemeClr val="tx1"/>
          </a:fontRef>
        </p:style>
      </p:cxnSp>
      <p:sp>
        <p:nvSpPr>
          <p:cNvPr id="52" name="TextBox 51">
            <a:extLst>
              <a:ext uri="{FF2B5EF4-FFF2-40B4-BE49-F238E27FC236}">
                <a16:creationId xmlns:a16="http://schemas.microsoft.com/office/drawing/2014/main" xmlns="" id="{79E68ACB-68AF-45FB-818C-56B7C2D6B4BA}"/>
              </a:ext>
            </a:extLst>
          </p:cNvPr>
          <p:cNvSpPr txBox="1"/>
          <p:nvPr/>
        </p:nvSpPr>
        <p:spPr>
          <a:xfrm>
            <a:off x="1153847" y="5554185"/>
            <a:ext cx="1858201" cy="707886"/>
          </a:xfrm>
          <a:prstGeom prst="rect">
            <a:avLst/>
          </a:prstGeom>
          <a:noFill/>
        </p:spPr>
        <p:txBody>
          <a:bodyPr wrap="none" rtlCol="0">
            <a:spAutoFit/>
          </a:bodyPr>
          <a:lstStyle/>
          <a:p>
            <a:r>
              <a:rPr lang="en-US" sz="4000" dirty="0"/>
              <a:t> 0         0</a:t>
            </a:r>
          </a:p>
        </p:txBody>
      </p:sp>
      <p:sp>
        <p:nvSpPr>
          <p:cNvPr id="53" name="TextBox 52">
            <a:extLst>
              <a:ext uri="{FF2B5EF4-FFF2-40B4-BE49-F238E27FC236}">
                <a16:creationId xmlns:a16="http://schemas.microsoft.com/office/drawing/2014/main" xmlns="" id="{3DA2A923-80BC-4A16-B05E-86F6BE852176}"/>
              </a:ext>
            </a:extLst>
          </p:cNvPr>
          <p:cNvSpPr txBox="1"/>
          <p:nvPr/>
        </p:nvSpPr>
        <p:spPr>
          <a:xfrm>
            <a:off x="112604" y="5581896"/>
            <a:ext cx="875561" cy="646331"/>
          </a:xfrm>
          <a:prstGeom prst="rect">
            <a:avLst/>
          </a:prstGeom>
          <a:noFill/>
        </p:spPr>
        <p:txBody>
          <a:bodyPr wrap="none" rtlCol="0">
            <a:spAutoFit/>
          </a:bodyPr>
          <a:lstStyle/>
          <a:p>
            <a:r>
              <a:rPr lang="en-US" sz="3600" dirty="0"/>
              <a:t>b’ =</a:t>
            </a:r>
            <a:endParaRPr lang="en-IN" sz="3600" dirty="0"/>
          </a:p>
        </p:txBody>
      </p:sp>
      <p:cxnSp>
        <p:nvCxnSpPr>
          <p:cNvPr id="73" name="Straight Connector 72">
            <a:extLst>
              <a:ext uri="{FF2B5EF4-FFF2-40B4-BE49-F238E27FC236}">
                <a16:creationId xmlns:a16="http://schemas.microsoft.com/office/drawing/2014/main" xmlns="" id="{B2C8566F-A83C-40E6-8CA9-7CCE70631471}"/>
              </a:ext>
            </a:extLst>
          </p:cNvPr>
          <p:cNvCxnSpPr>
            <a:cxnSpLocks/>
          </p:cNvCxnSpPr>
          <p:nvPr/>
        </p:nvCxnSpPr>
        <p:spPr>
          <a:xfrm>
            <a:off x="1241956" y="1108661"/>
            <a:ext cx="0" cy="533400"/>
          </a:xfrm>
          <a:prstGeom prst="line">
            <a:avLst/>
          </a:prstGeom>
        </p:spPr>
        <p:style>
          <a:lnRef idx="3">
            <a:schemeClr val="accent5"/>
          </a:lnRef>
          <a:fillRef idx="0">
            <a:schemeClr val="accent5"/>
          </a:fillRef>
          <a:effectRef idx="2">
            <a:schemeClr val="accent5"/>
          </a:effectRef>
          <a:fontRef idx="minor">
            <a:schemeClr val="tx1"/>
          </a:fontRef>
        </p:style>
      </p:cxnSp>
      <p:cxnSp>
        <p:nvCxnSpPr>
          <p:cNvPr id="74" name="Straight Connector 73">
            <a:extLst>
              <a:ext uri="{FF2B5EF4-FFF2-40B4-BE49-F238E27FC236}">
                <a16:creationId xmlns:a16="http://schemas.microsoft.com/office/drawing/2014/main" xmlns="" id="{F91132D9-0CB6-4BE7-AC24-2CA9D1BB2A55}"/>
              </a:ext>
            </a:extLst>
          </p:cNvPr>
          <p:cNvCxnSpPr>
            <a:cxnSpLocks/>
          </p:cNvCxnSpPr>
          <p:nvPr/>
        </p:nvCxnSpPr>
        <p:spPr>
          <a:xfrm>
            <a:off x="1241956" y="1098110"/>
            <a:ext cx="104335"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75" name="Straight Connector 74">
            <a:extLst>
              <a:ext uri="{FF2B5EF4-FFF2-40B4-BE49-F238E27FC236}">
                <a16:creationId xmlns:a16="http://schemas.microsoft.com/office/drawing/2014/main" xmlns="" id="{4AF150A0-1141-48F8-82E8-BD9D478D9AAC}"/>
              </a:ext>
            </a:extLst>
          </p:cNvPr>
          <p:cNvCxnSpPr>
            <a:cxnSpLocks/>
          </p:cNvCxnSpPr>
          <p:nvPr/>
        </p:nvCxnSpPr>
        <p:spPr>
          <a:xfrm>
            <a:off x="1233750" y="1676400"/>
            <a:ext cx="150641"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76" name="Straight Connector 75">
            <a:extLst>
              <a:ext uri="{FF2B5EF4-FFF2-40B4-BE49-F238E27FC236}">
                <a16:creationId xmlns:a16="http://schemas.microsoft.com/office/drawing/2014/main" xmlns="" id="{CDB08F04-0F1B-401A-A9B2-022B1A3D2B78}"/>
              </a:ext>
            </a:extLst>
          </p:cNvPr>
          <p:cNvCxnSpPr>
            <a:cxnSpLocks/>
          </p:cNvCxnSpPr>
          <p:nvPr/>
        </p:nvCxnSpPr>
        <p:spPr>
          <a:xfrm>
            <a:off x="3239627" y="1122472"/>
            <a:ext cx="0" cy="521732"/>
          </a:xfrm>
          <a:prstGeom prst="line">
            <a:avLst/>
          </a:prstGeom>
        </p:spPr>
        <p:style>
          <a:lnRef idx="2">
            <a:schemeClr val="accent5"/>
          </a:lnRef>
          <a:fillRef idx="0">
            <a:schemeClr val="accent5"/>
          </a:fillRef>
          <a:effectRef idx="1">
            <a:schemeClr val="accent5"/>
          </a:effectRef>
          <a:fontRef idx="minor">
            <a:schemeClr val="tx1"/>
          </a:fontRef>
        </p:style>
      </p:cxnSp>
      <p:cxnSp>
        <p:nvCxnSpPr>
          <p:cNvPr id="77" name="Straight Connector 76">
            <a:extLst>
              <a:ext uri="{FF2B5EF4-FFF2-40B4-BE49-F238E27FC236}">
                <a16:creationId xmlns:a16="http://schemas.microsoft.com/office/drawing/2014/main" xmlns="" id="{B4C8C14B-0808-46DF-BC9C-934A3F41D5A7}"/>
              </a:ext>
            </a:extLst>
          </p:cNvPr>
          <p:cNvCxnSpPr>
            <a:cxnSpLocks/>
          </p:cNvCxnSpPr>
          <p:nvPr/>
        </p:nvCxnSpPr>
        <p:spPr>
          <a:xfrm flipH="1" flipV="1">
            <a:off x="3163427" y="1644204"/>
            <a:ext cx="76200" cy="11668"/>
          </a:xfrm>
          <a:prstGeom prst="line">
            <a:avLst/>
          </a:prstGeom>
        </p:spPr>
        <p:style>
          <a:lnRef idx="2">
            <a:schemeClr val="accent5"/>
          </a:lnRef>
          <a:fillRef idx="0">
            <a:schemeClr val="accent5"/>
          </a:fillRef>
          <a:effectRef idx="1">
            <a:schemeClr val="accent5"/>
          </a:effectRef>
          <a:fontRef idx="minor">
            <a:schemeClr val="tx1"/>
          </a:fontRef>
        </p:style>
      </p:cxnSp>
      <p:cxnSp>
        <p:nvCxnSpPr>
          <p:cNvPr id="78" name="Straight Connector 77">
            <a:extLst>
              <a:ext uri="{FF2B5EF4-FFF2-40B4-BE49-F238E27FC236}">
                <a16:creationId xmlns:a16="http://schemas.microsoft.com/office/drawing/2014/main" xmlns="" id="{A291C037-4939-485A-A2ED-996F46E2B936}"/>
              </a:ext>
            </a:extLst>
          </p:cNvPr>
          <p:cNvCxnSpPr/>
          <p:nvPr/>
        </p:nvCxnSpPr>
        <p:spPr>
          <a:xfrm flipH="1">
            <a:off x="3163427" y="1122472"/>
            <a:ext cx="76200" cy="0"/>
          </a:xfrm>
          <a:prstGeom prst="line">
            <a:avLst/>
          </a:prstGeom>
        </p:spPr>
        <p:style>
          <a:lnRef idx="2">
            <a:schemeClr val="accent5"/>
          </a:lnRef>
          <a:fillRef idx="0">
            <a:schemeClr val="accent5"/>
          </a:fillRef>
          <a:effectRef idx="1">
            <a:schemeClr val="accent5"/>
          </a:effectRef>
          <a:fontRef idx="minor">
            <a:schemeClr val="tx1"/>
          </a:fontRef>
        </p:style>
      </p:cxnSp>
      <p:sp>
        <p:nvSpPr>
          <p:cNvPr id="79" name="TextBox 78">
            <a:extLst>
              <a:ext uri="{FF2B5EF4-FFF2-40B4-BE49-F238E27FC236}">
                <a16:creationId xmlns:a16="http://schemas.microsoft.com/office/drawing/2014/main" xmlns="" id="{F1411084-4D5A-4CDD-8D29-2FAEDB05F1F2}"/>
              </a:ext>
            </a:extLst>
          </p:cNvPr>
          <p:cNvSpPr txBox="1"/>
          <p:nvPr/>
        </p:nvSpPr>
        <p:spPr>
          <a:xfrm>
            <a:off x="1309070" y="1044714"/>
            <a:ext cx="1842171" cy="707886"/>
          </a:xfrm>
          <a:prstGeom prst="rect">
            <a:avLst/>
          </a:prstGeom>
          <a:noFill/>
        </p:spPr>
        <p:txBody>
          <a:bodyPr wrap="none" rtlCol="0">
            <a:spAutoFit/>
          </a:bodyPr>
          <a:lstStyle/>
          <a:p>
            <a:r>
              <a:rPr lang="en-US" sz="4000" dirty="0"/>
              <a:t>-10    20</a:t>
            </a:r>
          </a:p>
        </p:txBody>
      </p:sp>
      <p:sp>
        <p:nvSpPr>
          <p:cNvPr id="103" name="TextBox 102">
            <a:extLst>
              <a:ext uri="{FF2B5EF4-FFF2-40B4-BE49-F238E27FC236}">
                <a16:creationId xmlns:a16="http://schemas.microsoft.com/office/drawing/2014/main" xmlns="" id="{7C5D67F7-1F16-41F6-BF49-3585CDB10FC2}"/>
              </a:ext>
            </a:extLst>
          </p:cNvPr>
          <p:cNvSpPr txBox="1"/>
          <p:nvPr/>
        </p:nvSpPr>
        <p:spPr>
          <a:xfrm>
            <a:off x="267827" y="1060172"/>
            <a:ext cx="760144" cy="646331"/>
          </a:xfrm>
          <a:prstGeom prst="rect">
            <a:avLst/>
          </a:prstGeom>
          <a:noFill/>
        </p:spPr>
        <p:txBody>
          <a:bodyPr wrap="none" rtlCol="0">
            <a:spAutoFit/>
          </a:bodyPr>
          <a:lstStyle/>
          <a:p>
            <a:r>
              <a:rPr lang="en-US" sz="3600" dirty="0"/>
              <a:t>h =</a:t>
            </a:r>
            <a:endParaRPr lang="en-IN" sz="3600" dirty="0"/>
          </a:p>
        </p:txBody>
      </p:sp>
      <p:cxnSp>
        <p:nvCxnSpPr>
          <p:cNvPr id="104" name="Straight Connector 103">
            <a:extLst>
              <a:ext uri="{FF2B5EF4-FFF2-40B4-BE49-F238E27FC236}">
                <a16:creationId xmlns:a16="http://schemas.microsoft.com/office/drawing/2014/main" xmlns="" id="{C7FAF586-6874-4CA9-8F7F-AB0FC443EA9E}"/>
              </a:ext>
            </a:extLst>
          </p:cNvPr>
          <p:cNvCxnSpPr/>
          <p:nvPr/>
        </p:nvCxnSpPr>
        <p:spPr>
          <a:xfrm flipH="1">
            <a:off x="4351985" y="3978981"/>
            <a:ext cx="202844"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105" name="Straight Connector 104">
            <a:extLst>
              <a:ext uri="{FF2B5EF4-FFF2-40B4-BE49-F238E27FC236}">
                <a16:creationId xmlns:a16="http://schemas.microsoft.com/office/drawing/2014/main" xmlns="" id="{66D9AE10-C152-45A3-AB33-99B9F1CAB2E2}"/>
              </a:ext>
            </a:extLst>
          </p:cNvPr>
          <p:cNvCxnSpPr>
            <a:cxnSpLocks/>
          </p:cNvCxnSpPr>
          <p:nvPr/>
        </p:nvCxnSpPr>
        <p:spPr>
          <a:xfrm>
            <a:off x="4377207" y="3978981"/>
            <a:ext cx="0" cy="745419"/>
          </a:xfrm>
          <a:prstGeom prst="line">
            <a:avLst/>
          </a:prstGeom>
        </p:spPr>
        <p:style>
          <a:lnRef idx="3">
            <a:schemeClr val="accent5"/>
          </a:lnRef>
          <a:fillRef idx="0">
            <a:schemeClr val="accent5"/>
          </a:fillRef>
          <a:effectRef idx="2">
            <a:schemeClr val="accent5"/>
          </a:effectRef>
          <a:fontRef idx="minor">
            <a:schemeClr val="tx1"/>
          </a:fontRef>
        </p:style>
      </p:cxnSp>
      <p:cxnSp>
        <p:nvCxnSpPr>
          <p:cNvPr id="106" name="Straight Connector 105">
            <a:extLst>
              <a:ext uri="{FF2B5EF4-FFF2-40B4-BE49-F238E27FC236}">
                <a16:creationId xmlns:a16="http://schemas.microsoft.com/office/drawing/2014/main" xmlns="" id="{71F37382-6BEB-4100-9D2D-F9DF03462E93}"/>
              </a:ext>
            </a:extLst>
          </p:cNvPr>
          <p:cNvCxnSpPr/>
          <p:nvPr/>
        </p:nvCxnSpPr>
        <p:spPr>
          <a:xfrm>
            <a:off x="4351985" y="4724400"/>
            <a:ext cx="202844"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107" name="Straight Connector 106">
            <a:extLst>
              <a:ext uri="{FF2B5EF4-FFF2-40B4-BE49-F238E27FC236}">
                <a16:creationId xmlns:a16="http://schemas.microsoft.com/office/drawing/2014/main" xmlns="" id="{E8891536-5B7B-4F84-8CAF-31BB181E0CDC}"/>
              </a:ext>
            </a:extLst>
          </p:cNvPr>
          <p:cNvCxnSpPr>
            <a:cxnSpLocks/>
          </p:cNvCxnSpPr>
          <p:nvPr/>
        </p:nvCxnSpPr>
        <p:spPr>
          <a:xfrm>
            <a:off x="5283556" y="3978981"/>
            <a:ext cx="0" cy="772388"/>
          </a:xfrm>
          <a:prstGeom prst="line">
            <a:avLst/>
          </a:prstGeom>
        </p:spPr>
        <p:style>
          <a:lnRef idx="3">
            <a:schemeClr val="accent5"/>
          </a:lnRef>
          <a:fillRef idx="0">
            <a:schemeClr val="accent5"/>
          </a:fillRef>
          <a:effectRef idx="2">
            <a:schemeClr val="accent5"/>
          </a:effectRef>
          <a:fontRef idx="minor">
            <a:schemeClr val="tx1"/>
          </a:fontRef>
        </p:style>
      </p:cxnSp>
      <p:cxnSp>
        <p:nvCxnSpPr>
          <p:cNvPr id="108" name="Straight Connector 107">
            <a:extLst>
              <a:ext uri="{FF2B5EF4-FFF2-40B4-BE49-F238E27FC236}">
                <a16:creationId xmlns:a16="http://schemas.microsoft.com/office/drawing/2014/main" xmlns="" id="{3FD9DD7A-3A40-4842-851C-E7EB0340763A}"/>
              </a:ext>
            </a:extLst>
          </p:cNvPr>
          <p:cNvCxnSpPr/>
          <p:nvPr/>
        </p:nvCxnSpPr>
        <p:spPr>
          <a:xfrm>
            <a:off x="5131156" y="3978981"/>
            <a:ext cx="202844"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109" name="Straight Connector 108">
            <a:extLst>
              <a:ext uri="{FF2B5EF4-FFF2-40B4-BE49-F238E27FC236}">
                <a16:creationId xmlns:a16="http://schemas.microsoft.com/office/drawing/2014/main" xmlns="" id="{B4F36BB9-C9E8-4989-A580-A7E5D5D68BF5}"/>
              </a:ext>
            </a:extLst>
          </p:cNvPr>
          <p:cNvCxnSpPr/>
          <p:nvPr/>
        </p:nvCxnSpPr>
        <p:spPr>
          <a:xfrm>
            <a:off x="5131156" y="4724400"/>
            <a:ext cx="202844" cy="0"/>
          </a:xfrm>
          <a:prstGeom prst="line">
            <a:avLst/>
          </a:prstGeom>
        </p:spPr>
        <p:style>
          <a:lnRef idx="2">
            <a:schemeClr val="accent5"/>
          </a:lnRef>
          <a:fillRef idx="0">
            <a:schemeClr val="accent5"/>
          </a:fillRef>
          <a:effectRef idx="1">
            <a:schemeClr val="accent5"/>
          </a:effectRef>
          <a:fontRef idx="minor">
            <a:schemeClr val="tx1"/>
          </a:fontRef>
        </p:style>
      </p:cxnSp>
      <p:sp>
        <p:nvSpPr>
          <p:cNvPr id="110" name="TextBox 109">
            <a:extLst>
              <a:ext uri="{FF2B5EF4-FFF2-40B4-BE49-F238E27FC236}">
                <a16:creationId xmlns:a16="http://schemas.microsoft.com/office/drawing/2014/main" xmlns="" id="{58863C0D-00C9-41A0-BBF4-2DC2EED9D657}"/>
              </a:ext>
            </a:extLst>
          </p:cNvPr>
          <p:cNvSpPr txBox="1"/>
          <p:nvPr/>
        </p:nvSpPr>
        <p:spPr>
          <a:xfrm>
            <a:off x="4520732" y="4016514"/>
            <a:ext cx="660868" cy="707886"/>
          </a:xfrm>
          <a:prstGeom prst="rect">
            <a:avLst/>
          </a:prstGeom>
          <a:noFill/>
        </p:spPr>
        <p:txBody>
          <a:bodyPr wrap="square" rtlCol="0">
            <a:spAutoFit/>
          </a:bodyPr>
          <a:lstStyle/>
          <a:p>
            <a:r>
              <a:rPr lang="en-US" sz="4000" dirty="0"/>
              <a:t> 1</a:t>
            </a:r>
          </a:p>
        </p:txBody>
      </p:sp>
      <p:cxnSp>
        <p:nvCxnSpPr>
          <p:cNvPr id="112" name="Straight Connector 111">
            <a:extLst>
              <a:ext uri="{FF2B5EF4-FFF2-40B4-BE49-F238E27FC236}">
                <a16:creationId xmlns:a16="http://schemas.microsoft.com/office/drawing/2014/main" xmlns="" id="{8760C345-BD76-4A26-AFDC-71C57962C02D}"/>
              </a:ext>
            </a:extLst>
          </p:cNvPr>
          <p:cNvCxnSpPr>
            <a:cxnSpLocks/>
          </p:cNvCxnSpPr>
          <p:nvPr/>
        </p:nvCxnSpPr>
        <p:spPr>
          <a:xfrm>
            <a:off x="6180406" y="4103265"/>
            <a:ext cx="0" cy="533400"/>
          </a:xfrm>
          <a:prstGeom prst="line">
            <a:avLst/>
          </a:prstGeom>
        </p:spPr>
        <p:style>
          <a:lnRef idx="3">
            <a:schemeClr val="accent5"/>
          </a:lnRef>
          <a:fillRef idx="0">
            <a:schemeClr val="accent5"/>
          </a:fillRef>
          <a:effectRef idx="2">
            <a:schemeClr val="accent5"/>
          </a:effectRef>
          <a:fontRef idx="minor">
            <a:schemeClr val="tx1"/>
          </a:fontRef>
        </p:style>
      </p:cxnSp>
      <p:cxnSp>
        <p:nvCxnSpPr>
          <p:cNvPr id="113" name="Straight Connector 112">
            <a:extLst>
              <a:ext uri="{FF2B5EF4-FFF2-40B4-BE49-F238E27FC236}">
                <a16:creationId xmlns:a16="http://schemas.microsoft.com/office/drawing/2014/main" xmlns="" id="{88360200-8B90-4588-8B2A-B02B180E77EC}"/>
              </a:ext>
            </a:extLst>
          </p:cNvPr>
          <p:cNvCxnSpPr>
            <a:cxnSpLocks/>
          </p:cNvCxnSpPr>
          <p:nvPr/>
        </p:nvCxnSpPr>
        <p:spPr>
          <a:xfrm>
            <a:off x="6180406" y="4092714"/>
            <a:ext cx="104335"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114" name="Straight Connector 113">
            <a:extLst>
              <a:ext uri="{FF2B5EF4-FFF2-40B4-BE49-F238E27FC236}">
                <a16:creationId xmlns:a16="http://schemas.microsoft.com/office/drawing/2014/main" xmlns="" id="{A617860A-D503-4E1E-8233-26B16F440439}"/>
              </a:ext>
            </a:extLst>
          </p:cNvPr>
          <p:cNvCxnSpPr>
            <a:cxnSpLocks/>
          </p:cNvCxnSpPr>
          <p:nvPr/>
        </p:nvCxnSpPr>
        <p:spPr>
          <a:xfrm>
            <a:off x="6172200" y="4624997"/>
            <a:ext cx="150641"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115" name="Straight Connector 114">
            <a:extLst>
              <a:ext uri="{FF2B5EF4-FFF2-40B4-BE49-F238E27FC236}">
                <a16:creationId xmlns:a16="http://schemas.microsoft.com/office/drawing/2014/main" xmlns="" id="{14194D06-CE0F-4730-87A9-393CF3FD1FB0}"/>
              </a:ext>
            </a:extLst>
          </p:cNvPr>
          <p:cNvCxnSpPr>
            <a:cxnSpLocks/>
          </p:cNvCxnSpPr>
          <p:nvPr/>
        </p:nvCxnSpPr>
        <p:spPr>
          <a:xfrm>
            <a:off x="7568477" y="4117076"/>
            <a:ext cx="0" cy="521732"/>
          </a:xfrm>
          <a:prstGeom prst="line">
            <a:avLst/>
          </a:prstGeom>
        </p:spPr>
        <p:style>
          <a:lnRef idx="2">
            <a:schemeClr val="accent5"/>
          </a:lnRef>
          <a:fillRef idx="0">
            <a:schemeClr val="accent5"/>
          </a:fillRef>
          <a:effectRef idx="1">
            <a:schemeClr val="accent5"/>
          </a:effectRef>
          <a:fontRef idx="minor">
            <a:schemeClr val="tx1"/>
          </a:fontRef>
        </p:style>
      </p:cxnSp>
      <p:cxnSp>
        <p:nvCxnSpPr>
          <p:cNvPr id="116" name="Straight Connector 115">
            <a:extLst>
              <a:ext uri="{FF2B5EF4-FFF2-40B4-BE49-F238E27FC236}">
                <a16:creationId xmlns:a16="http://schemas.microsoft.com/office/drawing/2014/main" xmlns="" id="{B45181BF-5237-4FD4-A000-878986BC5A69}"/>
              </a:ext>
            </a:extLst>
          </p:cNvPr>
          <p:cNvCxnSpPr>
            <a:cxnSpLocks/>
          </p:cNvCxnSpPr>
          <p:nvPr/>
        </p:nvCxnSpPr>
        <p:spPr>
          <a:xfrm flipH="1" flipV="1">
            <a:off x="7492277" y="4638808"/>
            <a:ext cx="76200" cy="11668"/>
          </a:xfrm>
          <a:prstGeom prst="line">
            <a:avLst/>
          </a:prstGeom>
        </p:spPr>
        <p:style>
          <a:lnRef idx="2">
            <a:schemeClr val="accent5"/>
          </a:lnRef>
          <a:fillRef idx="0">
            <a:schemeClr val="accent5"/>
          </a:fillRef>
          <a:effectRef idx="1">
            <a:schemeClr val="accent5"/>
          </a:effectRef>
          <a:fontRef idx="minor">
            <a:schemeClr val="tx1"/>
          </a:fontRef>
        </p:style>
      </p:cxnSp>
      <p:cxnSp>
        <p:nvCxnSpPr>
          <p:cNvPr id="117" name="Straight Connector 116">
            <a:extLst>
              <a:ext uri="{FF2B5EF4-FFF2-40B4-BE49-F238E27FC236}">
                <a16:creationId xmlns:a16="http://schemas.microsoft.com/office/drawing/2014/main" xmlns="" id="{72138CEF-6ED9-4AD6-A9A6-F725576A3F60}"/>
              </a:ext>
            </a:extLst>
          </p:cNvPr>
          <p:cNvCxnSpPr/>
          <p:nvPr/>
        </p:nvCxnSpPr>
        <p:spPr>
          <a:xfrm flipH="1">
            <a:off x="7492277" y="4117076"/>
            <a:ext cx="76200" cy="0"/>
          </a:xfrm>
          <a:prstGeom prst="line">
            <a:avLst/>
          </a:prstGeom>
        </p:spPr>
        <p:style>
          <a:lnRef idx="2">
            <a:schemeClr val="accent5"/>
          </a:lnRef>
          <a:fillRef idx="0">
            <a:schemeClr val="accent5"/>
          </a:fillRef>
          <a:effectRef idx="1">
            <a:schemeClr val="accent5"/>
          </a:effectRef>
          <a:fontRef idx="minor">
            <a:schemeClr val="tx1"/>
          </a:fontRef>
        </p:style>
      </p:cxnSp>
      <p:sp>
        <p:nvSpPr>
          <p:cNvPr id="118" name="TextBox 117">
            <a:extLst>
              <a:ext uri="{FF2B5EF4-FFF2-40B4-BE49-F238E27FC236}">
                <a16:creationId xmlns:a16="http://schemas.microsoft.com/office/drawing/2014/main" xmlns="" id="{CB26E1A6-6AE0-445C-AAD5-796A2D00ECF2}"/>
              </a:ext>
            </a:extLst>
          </p:cNvPr>
          <p:cNvSpPr txBox="1"/>
          <p:nvPr/>
        </p:nvSpPr>
        <p:spPr>
          <a:xfrm>
            <a:off x="6241214" y="4016514"/>
            <a:ext cx="1322798" cy="707886"/>
          </a:xfrm>
          <a:prstGeom prst="rect">
            <a:avLst/>
          </a:prstGeom>
          <a:noFill/>
        </p:spPr>
        <p:txBody>
          <a:bodyPr wrap="none" rtlCol="0">
            <a:spAutoFit/>
          </a:bodyPr>
          <a:lstStyle/>
          <a:p>
            <a:r>
              <a:rPr lang="en-US" sz="4000" dirty="0"/>
              <a:t>1    -1</a:t>
            </a:r>
          </a:p>
        </p:txBody>
      </p:sp>
      <p:cxnSp>
        <p:nvCxnSpPr>
          <p:cNvPr id="71" name="Straight Connector 70">
            <a:extLst>
              <a:ext uri="{FF2B5EF4-FFF2-40B4-BE49-F238E27FC236}">
                <a16:creationId xmlns:a16="http://schemas.microsoft.com/office/drawing/2014/main" xmlns="" id="{8C07F94B-5D48-46A8-A748-8A805D579282}"/>
              </a:ext>
            </a:extLst>
          </p:cNvPr>
          <p:cNvCxnSpPr>
            <a:cxnSpLocks/>
          </p:cNvCxnSpPr>
          <p:nvPr/>
        </p:nvCxnSpPr>
        <p:spPr>
          <a:xfrm>
            <a:off x="4427806" y="5322465"/>
            <a:ext cx="0" cy="533400"/>
          </a:xfrm>
          <a:prstGeom prst="line">
            <a:avLst/>
          </a:prstGeom>
        </p:spPr>
        <p:style>
          <a:lnRef idx="3">
            <a:schemeClr val="accent5"/>
          </a:lnRef>
          <a:fillRef idx="0">
            <a:schemeClr val="accent5"/>
          </a:fillRef>
          <a:effectRef idx="2">
            <a:schemeClr val="accent5"/>
          </a:effectRef>
          <a:fontRef idx="minor">
            <a:schemeClr val="tx1"/>
          </a:fontRef>
        </p:style>
      </p:cxnSp>
      <p:cxnSp>
        <p:nvCxnSpPr>
          <p:cNvPr id="72" name="Straight Connector 71">
            <a:extLst>
              <a:ext uri="{FF2B5EF4-FFF2-40B4-BE49-F238E27FC236}">
                <a16:creationId xmlns:a16="http://schemas.microsoft.com/office/drawing/2014/main" xmlns="" id="{C3990DA2-A6CF-4528-836E-50653E524518}"/>
              </a:ext>
            </a:extLst>
          </p:cNvPr>
          <p:cNvCxnSpPr>
            <a:cxnSpLocks/>
          </p:cNvCxnSpPr>
          <p:nvPr/>
        </p:nvCxnSpPr>
        <p:spPr>
          <a:xfrm>
            <a:off x="4427806" y="5311914"/>
            <a:ext cx="104335"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80" name="Straight Connector 79">
            <a:extLst>
              <a:ext uri="{FF2B5EF4-FFF2-40B4-BE49-F238E27FC236}">
                <a16:creationId xmlns:a16="http://schemas.microsoft.com/office/drawing/2014/main" xmlns="" id="{605BB7DA-334A-45CE-BD14-A104DCAD40D7}"/>
              </a:ext>
            </a:extLst>
          </p:cNvPr>
          <p:cNvCxnSpPr>
            <a:cxnSpLocks/>
          </p:cNvCxnSpPr>
          <p:nvPr/>
        </p:nvCxnSpPr>
        <p:spPr>
          <a:xfrm>
            <a:off x="4419600" y="5844197"/>
            <a:ext cx="150641"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81" name="Straight Connector 80">
            <a:extLst>
              <a:ext uri="{FF2B5EF4-FFF2-40B4-BE49-F238E27FC236}">
                <a16:creationId xmlns:a16="http://schemas.microsoft.com/office/drawing/2014/main" xmlns="" id="{648A0918-772E-4BCF-8B71-D17D582EBE24}"/>
              </a:ext>
            </a:extLst>
          </p:cNvPr>
          <p:cNvCxnSpPr>
            <a:cxnSpLocks/>
          </p:cNvCxnSpPr>
          <p:nvPr/>
        </p:nvCxnSpPr>
        <p:spPr>
          <a:xfrm>
            <a:off x="5815877" y="5336276"/>
            <a:ext cx="0" cy="521732"/>
          </a:xfrm>
          <a:prstGeom prst="line">
            <a:avLst/>
          </a:prstGeom>
        </p:spPr>
        <p:style>
          <a:lnRef idx="2">
            <a:schemeClr val="accent5"/>
          </a:lnRef>
          <a:fillRef idx="0">
            <a:schemeClr val="accent5"/>
          </a:fillRef>
          <a:effectRef idx="1">
            <a:schemeClr val="accent5"/>
          </a:effectRef>
          <a:fontRef idx="minor">
            <a:schemeClr val="tx1"/>
          </a:fontRef>
        </p:style>
      </p:cxnSp>
      <p:cxnSp>
        <p:nvCxnSpPr>
          <p:cNvPr id="82" name="Straight Connector 81">
            <a:extLst>
              <a:ext uri="{FF2B5EF4-FFF2-40B4-BE49-F238E27FC236}">
                <a16:creationId xmlns:a16="http://schemas.microsoft.com/office/drawing/2014/main" xmlns="" id="{EAFE7094-A196-40C2-A8B4-05C73E2E9DDB}"/>
              </a:ext>
            </a:extLst>
          </p:cNvPr>
          <p:cNvCxnSpPr>
            <a:cxnSpLocks/>
          </p:cNvCxnSpPr>
          <p:nvPr/>
        </p:nvCxnSpPr>
        <p:spPr>
          <a:xfrm flipH="1" flipV="1">
            <a:off x="5739677" y="5858008"/>
            <a:ext cx="76200" cy="11668"/>
          </a:xfrm>
          <a:prstGeom prst="line">
            <a:avLst/>
          </a:prstGeom>
        </p:spPr>
        <p:style>
          <a:lnRef idx="2">
            <a:schemeClr val="accent5"/>
          </a:lnRef>
          <a:fillRef idx="0">
            <a:schemeClr val="accent5"/>
          </a:fillRef>
          <a:effectRef idx="1">
            <a:schemeClr val="accent5"/>
          </a:effectRef>
          <a:fontRef idx="minor">
            <a:schemeClr val="tx1"/>
          </a:fontRef>
        </p:style>
      </p:cxnSp>
      <p:cxnSp>
        <p:nvCxnSpPr>
          <p:cNvPr id="83" name="Straight Connector 82">
            <a:extLst>
              <a:ext uri="{FF2B5EF4-FFF2-40B4-BE49-F238E27FC236}">
                <a16:creationId xmlns:a16="http://schemas.microsoft.com/office/drawing/2014/main" xmlns="" id="{9722E01E-622C-4430-AE8D-23091DB6D6CD}"/>
              </a:ext>
            </a:extLst>
          </p:cNvPr>
          <p:cNvCxnSpPr/>
          <p:nvPr/>
        </p:nvCxnSpPr>
        <p:spPr>
          <a:xfrm flipH="1">
            <a:off x="5739677" y="5336276"/>
            <a:ext cx="76200" cy="0"/>
          </a:xfrm>
          <a:prstGeom prst="line">
            <a:avLst/>
          </a:prstGeom>
        </p:spPr>
        <p:style>
          <a:lnRef idx="2">
            <a:schemeClr val="accent5"/>
          </a:lnRef>
          <a:fillRef idx="0">
            <a:schemeClr val="accent5"/>
          </a:fillRef>
          <a:effectRef idx="1">
            <a:schemeClr val="accent5"/>
          </a:effectRef>
          <a:fontRef idx="minor">
            <a:schemeClr val="tx1"/>
          </a:fontRef>
        </p:style>
      </p:cxnSp>
      <p:sp>
        <p:nvSpPr>
          <p:cNvPr id="84" name="TextBox 83">
            <a:extLst>
              <a:ext uri="{FF2B5EF4-FFF2-40B4-BE49-F238E27FC236}">
                <a16:creationId xmlns:a16="http://schemas.microsoft.com/office/drawing/2014/main" xmlns="" id="{6E4F3425-DE35-4E9C-B8AD-21ECD10B9927}"/>
              </a:ext>
            </a:extLst>
          </p:cNvPr>
          <p:cNvSpPr txBox="1"/>
          <p:nvPr/>
        </p:nvSpPr>
        <p:spPr>
          <a:xfrm>
            <a:off x="4488614" y="5235714"/>
            <a:ext cx="1322798" cy="707886"/>
          </a:xfrm>
          <a:prstGeom prst="rect">
            <a:avLst/>
          </a:prstGeom>
          <a:noFill/>
        </p:spPr>
        <p:txBody>
          <a:bodyPr wrap="none" rtlCol="0">
            <a:spAutoFit/>
          </a:bodyPr>
          <a:lstStyle/>
          <a:p>
            <a:r>
              <a:rPr lang="en-US" sz="4000" dirty="0"/>
              <a:t>1    -1</a:t>
            </a:r>
          </a:p>
        </p:txBody>
      </p:sp>
    </p:spTree>
    <p:extLst>
      <p:ext uri="{BB962C8B-B14F-4D97-AF65-F5344CB8AC3E}">
        <p14:creationId xmlns:p14="http://schemas.microsoft.com/office/powerpoint/2010/main" xmlns="" val="3530192173"/>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9200"/>
            <a:ext cx="8305800" cy="5105400"/>
          </a:xfrm>
          <a:ln w="63500">
            <a:solidFill>
              <a:srgbClr val="FFFF00"/>
            </a:solidFill>
          </a:ln>
        </p:spPr>
        <p:txBody>
          <a:bodyPr>
            <a:normAutofit/>
          </a:bodyPr>
          <a:lstStyle/>
          <a:p>
            <a:pPr>
              <a:buNone/>
            </a:pPr>
            <a:r>
              <a:rPr lang="en-US" b="1" dirty="0"/>
              <a:t>d(loss)/d(W’)</a:t>
            </a:r>
          </a:p>
          <a:p>
            <a:pPr>
              <a:buNone/>
            </a:pPr>
            <a:r>
              <a:rPr lang="en-US" b="1" dirty="0"/>
              <a:t>d(loss)/d(b’)</a:t>
            </a:r>
          </a:p>
          <a:p>
            <a:pPr>
              <a:buNone/>
            </a:pPr>
            <a:r>
              <a:rPr lang="en-US" b="1" dirty="0"/>
              <a:t>d(loss)/d(W)</a:t>
            </a:r>
          </a:p>
          <a:p>
            <a:pPr>
              <a:buNone/>
            </a:pPr>
            <a:r>
              <a:rPr lang="en-US" b="1" dirty="0"/>
              <a:t>d(loss)/d(b)</a:t>
            </a:r>
          </a:p>
          <a:p>
            <a:endParaRPr lang="en-US" dirty="0"/>
          </a:p>
          <a:p>
            <a:r>
              <a:rPr lang="en-US" dirty="0"/>
              <a:t>Yay!  We got two of them!  Two to go.</a:t>
            </a:r>
            <a:endParaRPr lang="en-IN" dirty="0"/>
          </a:p>
        </p:txBody>
      </p:sp>
      <p:sp>
        <p:nvSpPr>
          <p:cNvPr id="5" name="Title 1"/>
          <p:cNvSpPr txBox="1">
            <a:spLocks/>
          </p:cNvSpPr>
          <p:nvPr/>
        </p:nvSpPr>
        <p:spPr>
          <a:xfrm>
            <a:off x="0" y="0"/>
            <a:ext cx="9144000" cy="917575"/>
          </a:xfrm>
          <a:prstGeom prst="rect">
            <a:avLst/>
          </a:prstGeom>
          <a:solidFill>
            <a:srgbClr val="FFFF00"/>
          </a:solidFill>
          <a:ln>
            <a:solidFill>
              <a:srgbClr val="002060"/>
            </a:solidFill>
          </a:ln>
        </p:spPr>
        <p:txBody>
          <a:bodyPr vert="horz" lIns="91440" tIns="45720" rIns="91440" bIns="45720" rtlCol="0" anchor="ctr">
            <a:normAutofit/>
          </a:bodyPr>
          <a:lstStyle/>
          <a:p>
            <a:pPr algn="ctr">
              <a:spcBef>
                <a:spcPct val="0"/>
              </a:spcBef>
              <a:defRPr/>
            </a:pPr>
            <a:r>
              <a:rPr lang="en-US" sz="4400" dirty="0"/>
              <a:t>Backpropagation</a:t>
            </a:r>
          </a:p>
        </p:txBody>
      </p:sp>
      <p:sp>
        <p:nvSpPr>
          <p:cNvPr id="2" name="Star: 5 Points 1">
            <a:extLst>
              <a:ext uri="{FF2B5EF4-FFF2-40B4-BE49-F238E27FC236}">
                <a16:creationId xmlns:a16="http://schemas.microsoft.com/office/drawing/2014/main" xmlns="" id="{F1D2A278-75F4-413C-96B3-C6C9EBE1C8D1}"/>
              </a:ext>
            </a:extLst>
          </p:cNvPr>
          <p:cNvSpPr/>
          <p:nvPr/>
        </p:nvSpPr>
        <p:spPr>
          <a:xfrm>
            <a:off x="3505200" y="1371600"/>
            <a:ext cx="457200" cy="38100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Star: 5 Points 5">
            <a:extLst>
              <a:ext uri="{FF2B5EF4-FFF2-40B4-BE49-F238E27FC236}">
                <a16:creationId xmlns:a16="http://schemas.microsoft.com/office/drawing/2014/main" xmlns="" id="{38DDB184-059E-4F89-A0A4-8C461969D034}"/>
              </a:ext>
            </a:extLst>
          </p:cNvPr>
          <p:cNvSpPr/>
          <p:nvPr/>
        </p:nvSpPr>
        <p:spPr>
          <a:xfrm>
            <a:off x="3505200" y="1905000"/>
            <a:ext cx="457200" cy="38100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xmlns="" val="635739471"/>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Oval 61"/>
          <p:cNvSpPr/>
          <p:nvPr/>
        </p:nvSpPr>
        <p:spPr>
          <a:xfrm>
            <a:off x="1496290" y="2879558"/>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61" name="Oval 60"/>
          <p:cNvSpPr/>
          <p:nvPr/>
        </p:nvSpPr>
        <p:spPr>
          <a:xfrm>
            <a:off x="353290" y="2858778"/>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3412946" y="1219200"/>
            <a:ext cx="5426254" cy="5410200"/>
          </a:xfrm>
        </p:spPr>
        <p:txBody>
          <a:bodyPr>
            <a:normAutofit/>
          </a:bodyPr>
          <a:lstStyle/>
          <a:p>
            <a:pPr>
              <a:buNone/>
            </a:pPr>
            <a:r>
              <a:rPr lang="en-US" b="1" dirty="0"/>
              <a:t>Let’s get the remaining two</a:t>
            </a:r>
          </a:p>
          <a:p>
            <a:pPr>
              <a:buNone/>
            </a:pPr>
            <a:endParaRPr lang="en-US" b="1" dirty="0"/>
          </a:p>
          <a:p>
            <a:pPr>
              <a:buNone/>
            </a:pPr>
            <a:r>
              <a:rPr lang="en-US" b="1" dirty="0"/>
              <a:t>Derivatives needed:</a:t>
            </a:r>
          </a:p>
          <a:p>
            <a:pPr>
              <a:buNone/>
            </a:pPr>
            <a:r>
              <a:rPr lang="en-US" b="1" dirty="0"/>
              <a:t>d(loss)/d(W’)</a:t>
            </a:r>
          </a:p>
          <a:p>
            <a:pPr>
              <a:buNone/>
            </a:pPr>
            <a:r>
              <a:rPr lang="en-US" b="1" dirty="0"/>
              <a:t>d(loss)/d(b’)</a:t>
            </a:r>
          </a:p>
          <a:p>
            <a:pPr>
              <a:buNone/>
            </a:pPr>
            <a:r>
              <a:rPr lang="en-US" b="1" dirty="0"/>
              <a:t>d(loss)/d(W)</a:t>
            </a:r>
          </a:p>
          <a:p>
            <a:pPr>
              <a:buNone/>
            </a:pPr>
            <a:r>
              <a:rPr lang="en-US" b="1" dirty="0"/>
              <a:t>d(loss)/d(b)</a:t>
            </a:r>
          </a:p>
        </p:txBody>
      </p:sp>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lvl="0" algn="ctr">
              <a:spcBef>
                <a:spcPct val="0"/>
              </a:spcBef>
              <a:defRPr/>
            </a:pPr>
            <a:r>
              <a:rPr lang="en-US" sz="4400" dirty="0">
                <a:solidFill>
                  <a:schemeClr val="bg1"/>
                </a:solidFill>
              </a:rPr>
              <a:t>Deep Learning Math</a:t>
            </a:r>
          </a:p>
        </p:txBody>
      </p:sp>
      <p:sp>
        <p:nvSpPr>
          <p:cNvPr id="17" name="Oval 16"/>
          <p:cNvSpPr/>
          <p:nvPr/>
        </p:nvSpPr>
        <p:spPr>
          <a:xfrm>
            <a:off x="457200" y="1828800"/>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1</a:t>
            </a:r>
            <a:endParaRPr lang="en-US" baseline="-25000" dirty="0"/>
          </a:p>
        </p:txBody>
      </p:sp>
      <p:sp>
        <p:nvSpPr>
          <p:cNvPr id="18" name="Oval 17"/>
          <p:cNvSpPr/>
          <p:nvPr/>
        </p:nvSpPr>
        <p:spPr>
          <a:xfrm>
            <a:off x="457200" y="2971800"/>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1</a:t>
            </a:r>
          </a:p>
        </p:txBody>
      </p:sp>
      <p:cxnSp>
        <p:nvCxnSpPr>
          <p:cNvPr id="20" name="Straight Connector 19"/>
          <p:cNvCxnSpPr/>
          <p:nvPr/>
        </p:nvCxnSpPr>
        <p:spPr>
          <a:xfrm>
            <a:off x="665020" y="2221468"/>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21" name="TextBox 20"/>
          <p:cNvSpPr txBox="1"/>
          <p:nvPr/>
        </p:nvSpPr>
        <p:spPr>
          <a:xfrm>
            <a:off x="152400" y="2450068"/>
            <a:ext cx="612540" cy="369332"/>
          </a:xfrm>
          <a:prstGeom prst="rect">
            <a:avLst/>
          </a:prstGeom>
          <a:noFill/>
        </p:spPr>
        <p:txBody>
          <a:bodyPr wrap="none" rtlCol="0">
            <a:spAutoFit/>
          </a:bodyPr>
          <a:lstStyle/>
          <a:p>
            <a:r>
              <a:rPr lang="en-US" b="1" dirty="0"/>
              <a:t>W’</a:t>
            </a:r>
            <a:r>
              <a:rPr lang="en-US" b="1" baseline="-25000" dirty="0"/>
              <a:t>11</a:t>
            </a:r>
          </a:p>
        </p:txBody>
      </p:sp>
      <p:sp>
        <p:nvSpPr>
          <p:cNvPr id="22" name="Oval 21"/>
          <p:cNvSpPr/>
          <p:nvPr/>
        </p:nvSpPr>
        <p:spPr>
          <a:xfrm>
            <a:off x="1600200" y="1840468"/>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2</a:t>
            </a:r>
          </a:p>
        </p:txBody>
      </p:sp>
      <p:sp>
        <p:nvSpPr>
          <p:cNvPr id="23" name="Oval 22"/>
          <p:cNvSpPr/>
          <p:nvPr/>
        </p:nvSpPr>
        <p:spPr>
          <a:xfrm>
            <a:off x="1600200" y="2983468"/>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2</a:t>
            </a:r>
          </a:p>
        </p:txBody>
      </p:sp>
      <p:cxnSp>
        <p:nvCxnSpPr>
          <p:cNvPr id="27" name="Straight Connector 26"/>
          <p:cNvCxnSpPr/>
          <p:nvPr/>
        </p:nvCxnSpPr>
        <p:spPr>
          <a:xfrm>
            <a:off x="1808020" y="2221468"/>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29" name="Oval 28"/>
          <p:cNvSpPr/>
          <p:nvPr/>
        </p:nvSpPr>
        <p:spPr>
          <a:xfrm>
            <a:off x="2743200" y="3059668"/>
            <a:ext cx="381000" cy="3810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3</a:t>
            </a:r>
          </a:p>
        </p:txBody>
      </p:sp>
      <p:cxnSp>
        <p:nvCxnSpPr>
          <p:cNvPr id="31" name="Straight Connector 30"/>
          <p:cNvCxnSpPr/>
          <p:nvPr/>
        </p:nvCxnSpPr>
        <p:spPr>
          <a:xfrm>
            <a:off x="1905000" y="2221468"/>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32" name="Straight Connector 31"/>
          <p:cNvCxnSpPr/>
          <p:nvPr/>
        </p:nvCxnSpPr>
        <p:spPr>
          <a:xfrm>
            <a:off x="762000" y="2221468"/>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34" name="Straight Connector 33"/>
          <p:cNvCxnSpPr/>
          <p:nvPr/>
        </p:nvCxnSpPr>
        <p:spPr>
          <a:xfrm flipH="1">
            <a:off x="741596" y="2165672"/>
            <a:ext cx="934804" cy="817796"/>
          </a:xfrm>
          <a:prstGeom prst="line">
            <a:avLst/>
          </a:prstGeom>
        </p:spPr>
        <p:style>
          <a:lnRef idx="2">
            <a:schemeClr val="accent3"/>
          </a:lnRef>
          <a:fillRef idx="0">
            <a:schemeClr val="accent3"/>
          </a:fillRef>
          <a:effectRef idx="1">
            <a:schemeClr val="accent3"/>
          </a:effectRef>
          <a:fontRef idx="minor">
            <a:schemeClr val="tx1"/>
          </a:fontRef>
        </p:style>
      </p:cxnSp>
      <p:sp>
        <p:nvSpPr>
          <p:cNvPr id="37" name="TextBox 36"/>
          <p:cNvSpPr txBox="1"/>
          <p:nvPr/>
        </p:nvSpPr>
        <p:spPr>
          <a:xfrm>
            <a:off x="609600" y="2678668"/>
            <a:ext cx="612540" cy="369332"/>
          </a:xfrm>
          <a:prstGeom prst="rect">
            <a:avLst/>
          </a:prstGeom>
          <a:noFill/>
        </p:spPr>
        <p:txBody>
          <a:bodyPr wrap="none" rtlCol="0">
            <a:spAutoFit/>
          </a:bodyPr>
          <a:lstStyle/>
          <a:p>
            <a:r>
              <a:rPr lang="en-US" b="1" dirty="0"/>
              <a:t>W’</a:t>
            </a:r>
            <a:r>
              <a:rPr lang="en-US" b="1" baseline="-25000" dirty="0"/>
              <a:t>21</a:t>
            </a:r>
          </a:p>
        </p:txBody>
      </p:sp>
      <p:sp>
        <p:nvSpPr>
          <p:cNvPr id="38" name="TextBox 37"/>
          <p:cNvSpPr txBox="1"/>
          <p:nvPr/>
        </p:nvSpPr>
        <p:spPr>
          <a:xfrm>
            <a:off x="1143000" y="2842736"/>
            <a:ext cx="612540" cy="369332"/>
          </a:xfrm>
          <a:prstGeom prst="rect">
            <a:avLst/>
          </a:prstGeom>
          <a:noFill/>
        </p:spPr>
        <p:txBody>
          <a:bodyPr wrap="none" rtlCol="0">
            <a:spAutoFit/>
          </a:bodyPr>
          <a:lstStyle/>
          <a:p>
            <a:r>
              <a:rPr lang="en-US" b="1" dirty="0"/>
              <a:t>W’</a:t>
            </a:r>
            <a:r>
              <a:rPr lang="en-US" b="1" baseline="-25000" dirty="0"/>
              <a:t>12</a:t>
            </a:r>
          </a:p>
        </p:txBody>
      </p:sp>
      <p:sp>
        <p:nvSpPr>
          <p:cNvPr id="39" name="TextBox 38"/>
          <p:cNvSpPr txBox="1"/>
          <p:nvPr/>
        </p:nvSpPr>
        <p:spPr>
          <a:xfrm>
            <a:off x="1581846" y="2602468"/>
            <a:ext cx="612540" cy="369332"/>
          </a:xfrm>
          <a:prstGeom prst="rect">
            <a:avLst/>
          </a:prstGeom>
          <a:noFill/>
        </p:spPr>
        <p:txBody>
          <a:bodyPr wrap="none" rtlCol="0">
            <a:spAutoFit/>
          </a:bodyPr>
          <a:lstStyle/>
          <a:p>
            <a:r>
              <a:rPr lang="en-US" b="1" dirty="0"/>
              <a:t>W’</a:t>
            </a:r>
            <a:r>
              <a:rPr lang="en-US" b="1" baseline="-25000" dirty="0"/>
              <a:t>22</a:t>
            </a:r>
          </a:p>
        </p:txBody>
      </p:sp>
      <p:cxnSp>
        <p:nvCxnSpPr>
          <p:cNvPr id="41" name="Straight Connector 40"/>
          <p:cNvCxnSpPr/>
          <p:nvPr/>
        </p:nvCxnSpPr>
        <p:spPr>
          <a:xfrm>
            <a:off x="802808" y="2145268"/>
            <a:ext cx="2016592" cy="873592"/>
          </a:xfrm>
          <a:prstGeom prst="line">
            <a:avLst/>
          </a:prstGeom>
        </p:spPr>
        <p:style>
          <a:lnRef idx="2">
            <a:schemeClr val="accent3"/>
          </a:lnRef>
          <a:fillRef idx="0">
            <a:schemeClr val="accent3"/>
          </a:fillRef>
          <a:effectRef idx="1">
            <a:schemeClr val="accent3"/>
          </a:effectRef>
          <a:fontRef idx="minor">
            <a:schemeClr val="tx1"/>
          </a:fontRef>
        </p:style>
      </p:cxnSp>
      <p:sp>
        <p:nvSpPr>
          <p:cNvPr id="42" name="TextBox 41"/>
          <p:cNvSpPr txBox="1"/>
          <p:nvPr/>
        </p:nvSpPr>
        <p:spPr>
          <a:xfrm>
            <a:off x="2362200" y="2983468"/>
            <a:ext cx="441146" cy="369332"/>
          </a:xfrm>
          <a:prstGeom prst="rect">
            <a:avLst/>
          </a:prstGeom>
          <a:noFill/>
        </p:spPr>
        <p:txBody>
          <a:bodyPr wrap="none" rtlCol="0">
            <a:spAutoFit/>
          </a:bodyPr>
          <a:lstStyle/>
          <a:p>
            <a:r>
              <a:rPr lang="en-US" b="1" dirty="0"/>
              <a:t>b'</a:t>
            </a:r>
            <a:r>
              <a:rPr lang="en-US" b="1" baseline="-25000" dirty="0"/>
              <a:t>1</a:t>
            </a:r>
          </a:p>
        </p:txBody>
      </p:sp>
      <p:sp>
        <p:nvSpPr>
          <p:cNvPr id="43" name="TextBox 42"/>
          <p:cNvSpPr txBox="1"/>
          <p:nvPr/>
        </p:nvSpPr>
        <p:spPr>
          <a:xfrm>
            <a:off x="2590800" y="2526268"/>
            <a:ext cx="441146" cy="369332"/>
          </a:xfrm>
          <a:prstGeom prst="rect">
            <a:avLst/>
          </a:prstGeom>
          <a:noFill/>
        </p:spPr>
        <p:txBody>
          <a:bodyPr wrap="none" rtlCol="0">
            <a:spAutoFit/>
          </a:bodyPr>
          <a:lstStyle/>
          <a:p>
            <a:r>
              <a:rPr lang="en-US" b="1" dirty="0"/>
              <a:t>b'</a:t>
            </a:r>
            <a:r>
              <a:rPr lang="en-US" b="1" baseline="-25000" dirty="0"/>
              <a:t>2</a:t>
            </a:r>
          </a:p>
        </p:txBody>
      </p:sp>
      <p:sp>
        <p:nvSpPr>
          <p:cNvPr id="46" name="Oval 45"/>
          <p:cNvSpPr/>
          <p:nvPr/>
        </p:nvSpPr>
        <p:spPr>
          <a:xfrm>
            <a:off x="457200" y="4114800"/>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1</a:t>
            </a:r>
          </a:p>
        </p:txBody>
      </p:sp>
      <p:cxnSp>
        <p:nvCxnSpPr>
          <p:cNvPr id="47" name="Straight Connector 46"/>
          <p:cNvCxnSpPr/>
          <p:nvPr/>
        </p:nvCxnSpPr>
        <p:spPr>
          <a:xfrm>
            <a:off x="665020" y="3364468"/>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48" name="TextBox 47"/>
          <p:cNvSpPr txBox="1"/>
          <p:nvPr/>
        </p:nvSpPr>
        <p:spPr>
          <a:xfrm>
            <a:off x="152400" y="3593068"/>
            <a:ext cx="551754" cy="369332"/>
          </a:xfrm>
          <a:prstGeom prst="rect">
            <a:avLst/>
          </a:prstGeom>
          <a:noFill/>
        </p:spPr>
        <p:txBody>
          <a:bodyPr wrap="none" rtlCol="0">
            <a:spAutoFit/>
          </a:bodyPr>
          <a:lstStyle/>
          <a:p>
            <a:r>
              <a:rPr lang="en-US" b="1" dirty="0"/>
              <a:t>W</a:t>
            </a:r>
            <a:r>
              <a:rPr lang="en-US" b="1" baseline="-25000" dirty="0"/>
              <a:t>11</a:t>
            </a:r>
          </a:p>
        </p:txBody>
      </p:sp>
      <p:sp>
        <p:nvSpPr>
          <p:cNvPr id="49" name="Oval 48"/>
          <p:cNvSpPr/>
          <p:nvPr/>
        </p:nvSpPr>
        <p:spPr>
          <a:xfrm>
            <a:off x="1600200" y="4126468"/>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2</a:t>
            </a:r>
          </a:p>
        </p:txBody>
      </p:sp>
      <p:cxnSp>
        <p:nvCxnSpPr>
          <p:cNvPr id="50" name="Straight Connector 49"/>
          <p:cNvCxnSpPr/>
          <p:nvPr/>
        </p:nvCxnSpPr>
        <p:spPr>
          <a:xfrm>
            <a:off x="1808020" y="3364468"/>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51" name="Oval 50"/>
          <p:cNvSpPr/>
          <p:nvPr/>
        </p:nvSpPr>
        <p:spPr>
          <a:xfrm>
            <a:off x="2743200" y="4202668"/>
            <a:ext cx="381000" cy="3810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3</a:t>
            </a:r>
          </a:p>
        </p:txBody>
      </p:sp>
      <p:cxnSp>
        <p:nvCxnSpPr>
          <p:cNvPr id="52" name="Straight Connector 51"/>
          <p:cNvCxnSpPr/>
          <p:nvPr/>
        </p:nvCxnSpPr>
        <p:spPr>
          <a:xfrm>
            <a:off x="1905000" y="3364468"/>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53" name="Straight Connector 52"/>
          <p:cNvCxnSpPr/>
          <p:nvPr/>
        </p:nvCxnSpPr>
        <p:spPr>
          <a:xfrm>
            <a:off x="762000" y="3364468"/>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54" name="Straight Connector 53"/>
          <p:cNvCxnSpPr/>
          <p:nvPr/>
        </p:nvCxnSpPr>
        <p:spPr>
          <a:xfrm flipH="1">
            <a:off x="741596" y="3308672"/>
            <a:ext cx="934804" cy="817796"/>
          </a:xfrm>
          <a:prstGeom prst="line">
            <a:avLst/>
          </a:prstGeom>
        </p:spPr>
        <p:style>
          <a:lnRef idx="2">
            <a:schemeClr val="accent3"/>
          </a:lnRef>
          <a:fillRef idx="0">
            <a:schemeClr val="accent3"/>
          </a:fillRef>
          <a:effectRef idx="1">
            <a:schemeClr val="accent3"/>
          </a:effectRef>
          <a:fontRef idx="minor">
            <a:schemeClr val="tx1"/>
          </a:fontRef>
        </p:style>
      </p:cxnSp>
      <p:sp>
        <p:nvSpPr>
          <p:cNvPr id="55" name="TextBox 54"/>
          <p:cNvSpPr txBox="1"/>
          <p:nvPr/>
        </p:nvSpPr>
        <p:spPr>
          <a:xfrm>
            <a:off x="609600" y="3821668"/>
            <a:ext cx="551754" cy="369332"/>
          </a:xfrm>
          <a:prstGeom prst="rect">
            <a:avLst/>
          </a:prstGeom>
          <a:noFill/>
        </p:spPr>
        <p:txBody>
          <a:bodyPr wrap="none" rtlCol="0">
            <a:spAutoFit/>
          </a:bodyPr>
          <a:lstStyle/>
          <a:p>
            <a:r>
              <a:rPr lang="en-US" b="1" dirty="0"/>
              <a:t>W</a:t>
            </a:r>
            <a:r>
              <a:rPr lang="en-US" b="1" baseline="-25000" dirty="0"/>
              <a:t>21</a:t>
            </a:r>
          </a:p>
        </p:txBody>
      </p:sp>
      <p:sp>
        <p:nvSpPr>
          <p:cNvPr id="56" name="TextBox 55"/>
          <p:cNvSpPr txBox="1"/>
          <p:nvPr/>
        </p:nvSpPr>
        <p:spPr>
          <a:xfrm>
            <a:off x="1143000" y="3985736"/>
            <a:ext cx="551754" cy="369332"/>
          </a:xfrm>
          <a:prstGeom prst="rect">
            <a:avLst/>
          </a:prstGeom>
          <a:noFill/>
        </p:spPr>
        <p:txBody>
          <a:bodyPr wrap="none" rtlCol="0">
            <a:spAutoFit/>
          </a:bodyPr>
          <a:lstStyle/>
          <a:p>
            <a:r>
              <a:rPr lang="en-US" b="1" dirty="0"/>
              <a:t>W</a:t>
            </a:r>
            <a:r>
              <a:rPr lang="en-US" b="1" baseline="-25000" dirty="0"/>
              <a:t>12</a:t>
            </a:r>
          </a:p>
        </p:txBody>
      </p:sp>
      <p:sp>
        <p:nvSpPr>
          <p:cNvPr id="57" name="TextBox 56"/>
          <p:cNvSpPr txBox="1"/>
          <p:nvPr/>
        </p:nvSpPr>
        <p:spPr>
          <a:xfrm>
            <a:off x="1581846" y="3745468"/>
            <a:ext cx="551754" cy="369332"/>
          </a:xfrm>
          <a:prstGeom prst="rect">
            <a:avLst/>
          </a:prstGeom>
          <a:noFill/>
        </p:spPr>
        <p:txBody>
          <a:bodyPr wrap="none" rtlCol="0">
            <a:spAutoFit/>
          </a:bodyPr>
          <a:lstStyle/>
          <a:p>
            <a:r>
              <a:rPr lang="en-US" b="1" dirty="0"/>
              <a:t>W</a:t>
            </a:r>
            <a:r>
              <a:rPr lang="en-US" b="1" baseline="-25000" dirty="0"/>
              <a:t>22</a:t>
            </a:r>
          </a:p>
        </p:txBody>
      </p:sp>
      <p:cxnSp>
        <p:nvCxnSpPr>
          <p:cNvPr id="58" name="Straight Connector 57"/>
          <p:cNvCxnSpPr/>
          <p:nvPr/>
        </p:nvCxnSpPr>
        <p:spPr>
          <a:xfrm>
            <a:off x="802808" y="3288268"/>
            <a:ext cx="2016592" cy="873592"/>
          </a:xfrm>
          <a:prstGeom prst="line">
            <a:avLst/>
          </a:prstGeom>
        </p:spPr>
        <p:style>
          <a:lnRef idx="2">
            <a:schemeClr val="accent3"/>
          </a:lnRef>
          <a:fillRef idx="0">
            <a:schemeClr val="accent3"/>
          </a:fillRef>
          <a:effectRef idx="1">
            <a:schemeClr val="accent3"/>
          </a:effectRef>
          <a:fontRef idx="minor">
            <a:schemeClr val="tx1"/>
          </a:fontRef>
        </p:style>
      </p:cxnSp>
      <p:sp>
        <p:nvSpPr>
          <p:cNvPr id="59" name="TextBox 58"/>
          <p:cNvSpPr txBox="1"/>
          <p:nvPr/>
        </p:nvSpPr>
        <p:spPr>
          <a:xfrm>
            <a:off x="2362200" y="4126468"/>
            <a:ext cx="386644" cy="369332"/>
          </a:xfrm>
          <a:prstGeom prst="rect">
            <a:avLst/>
          </a:prstGeom>
          <a:noFill/>
        </p:spPr>
        <p:txBody>
          <a:bodyPr wrap="none" rtlCol="0">
            <a:spAutoFit/>
          </a:bodyPr>
          <a:lstStyle/>
          <a:p>
            <a:r>
              <a:rPr lang="en-US" b="1" dirty="0"/>
              <a:t>b</a:t>
            </a:r>
            <a:r>
              <a:rPr lang="en-US" b="1" baseline="-25000" dirty="0"/>
              <a:t>1</a:t>
            </a:r>
          </a:p>
        </p:txBody>
      </p:sp>
      <p:sp>
        <p:nvSpPr>
          <p:cNvPr id="60" name="TextBox 59"/>
          <p:cNvSpPr txBox="1"/>
          <p:nvPr/>
        </p:nvSpPr>
        <p:spPr>
          <a:xfrm>
            <a:off x="2590800" y="3669268"/>
            <a:ext cx="386644" cy="369332"/>
          </a:xfrm>
          <a:prstGeom prst="rect">
            <a:avLst/>
          </a:prstGeom>
          <a:noFill/>
        </p:spPr>
        <p:txBody>
          <a:bodyPr wrap="none" rtlCol="0">
            <a:spAutoFit/>
          </a:bodyPr>
          <a:lstStyle/>
          <a:p>
            <a:r>
              <a:rPr lang="en-US" b="1" dirty="0"/>
              <a:t>b</a:t>
            </a:r>
            <a:r>
              <a:rPr lang="en-US" b="1" baseline="-25000" dirty="0"/>
              <a:t>2</a:t>
            </a:r>
          </a:p>
        </p:txBody>
      </p:sp>
      <p:sp>
        <p:nvSpPr>
          <p:cNvPr id="2" name="TextBox 1">
            <a:extLst>
              <a:ext uri="{FF2B5EF4-FFF2-40B4-BE49-F238E27FC236}">
                <a16:creationId xmlns:a16="http://schemas.microsoft.com/office/drawing/2014/main" xmlns="" id="{F758E689-9F3E-4FE2-BEFD-01D6A9BF47BB}"/>
              </a:ext>
            </a:extLst>
          </p:cNvPr>
          <p:cNvSpPr txBox="1"/>
          <p:nvPr/>
        </p:nvSpPr>
        <p:spPr>
          <a:xfrm>
            <a:off x="6381481" y="3484602"/>
            <a:ext cx="1813702" cy="369332"/>
          </a:xfrm>
          <a:prstGeom prst="rect">
            <a:avLst/>
          </a:prstGeom>
          <a:noFill/>
        </p:spPr>
        <p:txBody>
          <a:bodyPr wrap="square" rtlCol="0">
            <a:spAutoFit/>
          </a:bodyPr>
          <a:lstStyle/>
          <a:p>
            <a:r>
              <a:rPr lang="en-US" dirty="0">
                <a:solidFill>
                  <a:srgbClr val="FF0000"/>
                </a:solidFill>
              </a:rPr>
              <a:t>Those were easy!</a:t>
            </a:r>
            <a:endParaRPr lang="en-IN" dirty="0">
              <a:solidFill>
                <a:srgbClr val="FF0000"/>
              </a:solidFill>
            </a:endParaRPr>
          </a:p>
        </p:txBody>
      </p:sp>
      <p:cxnSp>
        <p:nvCxnSpPr>
          <p:cNvPr id="6" name="Straight Arrow Connector 5">
            <a:extLst>
              <a:ext uri="{FF2B5EF4-FFF2-40B4-BE49-F238E27FC236}">
                <a16:creationId xmlns:a16="http://schemas.microsoft.com/office/drawing/2014/main" xmlns="" id="{5EFFBA29-9751-47C6-B969-3513EF4B13D4}"/>
              </a:ext>
            </a:extLst>
          </p:cNvPr>
          <p:cNvCxnSpPr>
            <a:cxnSpLocks/>
          </p:cNvCxnSpPr>
          <p:nvPr/>
        </p:nvCxnSpPr>
        <p:spPr>
          <a:xfrm flipH="1" flipV="1">
            <a:off x="5826035" y="3352800"/>
            <a:ext cx="535943" cy="249792"/>
          </a:xfrm>
          <a:prstGeom prst="straightConnector1">
            <a:avLst/>
          </a:prstGeom>
          <a:ln>
            <a:tailEnd type="triangle"/>
          </a:ln>
        </p:spPr>
        <p:style>
          <a:lnRef idx="2">
            <a:schemeClr val="accent5"/>
          </a:lnRef>
          <a:fillRef idx="0">
            <a:schemeClr val="accent5"/>
          </a:fillRef>
          <a:effectRef idx="1">
            <a:schemeClr val="accent5"/>
          </a:effectRef>
          <a:fontRef idx="minor">
            <a:schemeClr val="tx1"/>
          </a:fontRef>
        </p:style>
      </p:cxnSp>
      <p:cxnSp>
        <p:nvCxnSpPr>
          <p:cNvPr id="24" name="Straight Arrow Connector 23">
            <a:extLst>
              <a:ext uri="{FF2B5EF4-FFF2-40B4-BE49-F238E27FC236}">
                <a16:creationId xmlns:a16="http://schemas.microsoft.com/office/drawing/2014/main" xmlns="" id="{D936F319-2CF6-4A7C-B3D9-802804223521}"/>
              </a:ext>
            </a:extLst>
          </p:cNvPr>
          <p:cNvCxnSpPr>
            <a:cxnSpLocks/>
          </p:cNvCxnSpPr>
          <p:nvPr/>
        </p:nvCxnSpPr>
        <p:spPr>
          <a:xfrm flipH="1">
            <a:off x="5737464" y="3713201"/>
            <a:ext cx="522266" cy="140733"/>
          </a:xfrm>
          <a:prstGeom prst="straightConnector1">
            <a:avLst/>
          </a:prstGeom>
          <a:ln>
            <a:tailEnd type="triangle"/>
          </a:ln>
        </p:spPr>
        <p:style>
          <a:lnRef idx="2">
            <a:schemeClr val="accent5"/>
          </a:lnRef>
          <a:fillRef idx="0">
            <a:schemeClr val="accent5"/>
          </a:fillRef>
          <a:effectRef idx="1">
            <a:schemeClr val="accent5"/>
          </a:effectRef>
          <a:fontRef idx="minor">
            <a:schemeClr val="tx1"/>
          </a:fontRef>
        </p:style>
      </p:cxnSp>
      <p:sp>
        <p:nvSpPr>
          <p:cNvPr id="44" name="TextBox 43">
            <a:extLst>
              <a:ext uri="{FF2B5EF4-FFF2-40B4-BE49-F238E27FC236}">
                <a16:creationId xmlns:a16="http://schemas.microsoft.com/office/drawing/2014/main" xmlns="" id="{2CC19AAA-AD58-496B-B75F-213AF1CFD74C}"/>
              </a:ext>
            </a:extLst>
          </p:cNvPr>
          <p:cNvSpPr txBox="1"/>
          <p:nvPr/>
        </p:nvSpPr>
        <p:spPr>
          <a:xfrm>
            <a:off x="6343381" y="4550330"/>
            <a:ext cx="2435731" cy="369332"/>
          </a:xfrm>
          <a:prstGeom prst="rect">
            <a:avLst/>
          </a:prstGeom>
          <a:noFill/>
        </p:spPr>
        <p:txBody>
          <a:bodyPr wrap="none" rtlCol="0">
            <a:spAutoFit/>
          </a:bodyPr>
          <a:lstStyle/>
          <a:p>
            <a:r>
              <a:rPr lang="en-US" dirty="0">
                <a:solidFill>
                  <a:srgbClr val="FF0000"/>
                </a:solidFill>
              </a:rPr>
              <a:t>Now let’s try these two!</a:t>
            </a:r>
            <a:endParaRPr lang="en-IN" dirty="0">
              <a:solidFill>
                <a:srgbClr val="FF0000"/>
              </a:solidFill>
            </a:endParaRPr>
          </a:p>
        </p:txBody>
      </p:sp>
      <p:cxnSp>
        <p:nvCxnSpPr>
          <p:cNvPr id="7" name="Straight Arrow Connector 6">
            <a:extLst>
              <a:ext uri="{FF2B5EF4-FFF2-40B4-BE49-F238E27FC236}">
                <a16:creationId xmlns:a16="http://schemas.microsoft.com/office/drawing/2014/main" xmlns="" id="{AE7825B4-B9BE-49CA-A7E1-E084D458884B}"/>
              </a:ext>
            </a:extLst>
          </p:cNvPr>
          <p:cNvCxnSpPr>
            <a:cxnSpLocks/>
            <a:stCxn id="44" idx="1"/>
          </p:cNvCxnSpPr>
          <p:nvPr/>
        </p:nvCxnSpPr>
        <p:spPr>
          <a:xfrm flipH="1" flipV="1">
            <a:off x="5870397" y="4531280"/>
            <a:ext cx="472984" cy="203716"/>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10" name="Straight Arrow Connector 9">
            <a:extLst>
              <a:ext uri="{FF2B5EF4-FFF2-40B4-BE49-F238E27FC236}">
                <a16:creationId xmlns:a16="http://schemas.microsoft.com/office/drawing/2014/main" xmlns="" id="{39087798-9505-4629-81EB-117EE270D760}"/>
              </a:ext>
            </a:extLst>
          </p:cNvPr>
          <p:cNvCxnSpPr>
            <a:cxnSpLocks/>
            <a:stCxn id="44" idx="1"/>
          </p:cNvCxnSpPr>
          <p:nvPr/>
        </p:nvCxnSpPr>
        <p:spPr>
          <a:xfrm flipH="1">
            <a:off x="5562600" y="4734996"/>
            <a:ext cx="780781" cy="301625"/>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xmlns="" val="2921022507"/>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9200"/>
            <a:ext cx="8305800" cy="5105400"/>
          </a:xfrm>
          <a:ln w="63500">
            <a:solidFill>
              <a:srgbClr val="FFFF00"/>
            </a:solidFill>
          </a:ln>
        </p:spPr>
        <p:txBody>
          <a:bodyPr>
            <a:normAutofit/>
          </a:bodyPr>
          <a:lstStyle/>
          <a:p>
            <a:r>
              <a:rPr lang="en-US" dirty="0"/>
              <a:t>To compute the derivatives we need, we have to walk back from the loss through the nodes nearest the loss.</a:t>
            </a:r>
          </a:p>
          <a:p>
            <a:endParaRPr lang="en-US" dirty="0"/>
          </a:p>
          <a:p>
            <a:pPr>
              <a:buNone/>
            </a:pPr>
            <a:r>
              <a:rPr lang="en-US" b="1" dirty="0"/>
              <a:t>Chain</a:t>
            </a:r>
            <a:r>
              <a:rPr lang="en-US" dirty="0"/>
              <a:t> for </a:t>
            </a:r>
            <a:r>
              <a:rPr lang="en-US" b="1" dirty="0"/>
              <a:t>d(loss)/d(W)</a:t>
            </a:r>
          </a:p>
          <a:p>
            <a:pPr>
              <a:buNone/>
            </a:pPr>
            <a:r>
              <a:rPr lang="en-US" b="1" dirty="0"/>
              <a:t>			= d(loss)/d(c) * </a:t>
            </a:r>
            <a:r>
              <a:rPr lang="en-US" b="1" dirty="0">
                <a:solidFill>
                  <a:srgbClr val="FF0000"/>
                </a:solidFill>
              </a:rPr>
              <a:t>d(c)/d(W)</a:t>
            </a:r>
            <a:endParaRPr lang="en-US" b="1" dirty="0"/>
          </a:p>
          <a:p>
            <a:pPr>
              <a:buNone/>
            </a:pPr>
            <a:r>
              <a:rPr lang="en-US" b="1" dirty="0"/>
              <a:t>	Intermediate computations from W to the loss</a:t>
            </a:r>
          </a:p>
          <a:p>
            <a:pPr>
              <a:buNone/>
            </a:pPr>
            <a:r>
              <a:rPr lang="en-US" b="1" dirty="0"/>
              <a:t>loss &lt;- log &lt;- </a:t>
            </a:r>
            <a:r>
              <a:rPr lang="en-US" b="1" dirty="0" err="1"/>
              <a:t>softmax</a:t>
            </a:r>
            <a:r>
              <a:rPr lang="en-US" b="1" dirty="0"/>
              <a:t> &lt;- c &lt;- </a:t>
            </a:r>
            <a:r>
              <a:rPr lang="en-US" b="1" dirty="0">
                <a:solidFill>
                  <a:srgbClr val="FF0000"/>
                </a:solidFill>
              </a:rPr>
              <a:t>h &lt;- a &lt;- W</a:t>
            </a:r>
          </a:p>
        </p:txBody>
      </p:sp>
      <p:sp>
        <p:nvSpPr>
          <p:cNvPr id="5" name="Title 1"/>
          <p:cNvSpPr txBox="1">
            <a:spLocks/>
          </p:cNvSpPr>
          <p:nvPr/>
        </p:nvSpPr>
        <p:spPr>
          <a:xfrm>
            <a:off x="0" y="0"/>
            <a:ext cx="9144000" cy="917575"/>
          </a:xfrm>
          <a:prstGeom prst="rect">
            <a:avLst/>
          </a:prstGeom>
          <a:solidFill>
            <a:srgbClr val="FFFF00"/>
          </a:solidFill>
          <a:ln>
            <a:solidFill>
              <a:srgbClr val="002060"/>
            </a:solidFill>
          </a:ln>
        </p:spPr>
        <p:txBody>
          <a:bodyPr vert="horz" lIns="91440" tIns="45720" rIns="91440" bIns="45720" rtlCol="0" anchor="ctr">
            <a:normAutofit/>
          </a:bodyPr>
          <a:lstStyle/>
          <a:p>
            <a:pPr algn="ctr">
              <a:spcBef>
                <a:spcPct val="0"/>
              </a:spcBef>
              <a:defRPr/>
            </a:pPr>
            <a:r>
              <a:rPr lang="en-US" sz="4400" dirty="0"/>
              <a:t>Backpropagation</a:t>
            </a:r>
          </a:p>
        </p:txBody>
      </p:sp>
    </p:spTree>
    <p:extLst>
      <p:ext uri="{BB962C8B-B14F-4D97-AF65-F5344CB8AC3E}">
        <p14:creationId xmlns:p14="http://schemas.microsoft.com/office/powerpoint/2010/main" xmlns="" val="192778779"/>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Oval 63">
            <a:extLst>
              <a:ext uri="{FF2B5EF4-FFF2-40B4-BE49-F238E27FC236}">
                <a16:creationId xmlns:a16="http://schemas.microsoft.com/office/drawing/2014/main" xmlns="" id="{09E1645B-9786-45F2-AB91-201E271AD3F9}"/>
              </a:ext>
            </a:extLst>
          </p:cNvPr>
          <p:cNvSpPr/>
          <p:nvPr/>
        </p:nvSpPr>
        <p:spPr>
          <a:xfrm>
            <a:off x="1524000" y="1752600"/>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65" name="Oval 64">
            <a:extLst>
              <a:ext uri="{FF2B5EF4-FFF2-40B4-BE49-F238E27FC236}">
                <a16:creationId xmlns:a16="http://schemas.microsoft.com/office/drawing/2014/main" xmlns="" id="{8EFC641E-C626-4FEC-91C9-F0C0629EDDAD}"/>
              </a:ext>
            </a:extLst>
          </p:cNvPr>
          <p:cNvSpPr/>
          <p:nvPr/>
        </p:nvSpPr>
        <p:spPr>
          <a:xfrm>
            <a:off x="381000" y="1731820"/>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62" name="Oval 61"/>
          <p:cNvSpPr/>
          <p:nvPr/>
        </p:nvSpPr>
        <p:spPr>
          <a:xfrm>
            <a:off x="1496290" y="2879558"/>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61" name="Oval 60"/>
          <p:cNvSpPr/>
          <p:nvPr/>
        </p:nvSpPr>
        <p:spPr>
          <a:xfrm>
            <a:off x="353290" y="2858778"/>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3412946" y="1219200"/>
            <a:ext cx="5426254" cy="5410200"/>
          </a:xfrm>
        </p:spPr>
        <p:txBody>
          <a:bodyPr>
            <a:normAutofit fontScale="85000" lnSpcReduction="10000"/>
          </a:bodyPr>
          <a:lstStyle/>
          <a:p>
            <a:pPr>
              <a:buNone/>
            </a:pPr>
            <a:r>
              <a:rPr lang="en-US" b="1" dirty="0"/>
              <a:t>loss = -log(</a:t>
            </a:r>
            <a:r>
              <a:rPr lang="en-US" b="1" dirty="0" err="1"/>
              <a:t>softmax</a:t>
            </a:r>
            <a:r>
              <a:rPr lang="en-US" b="1" dirty="0"/>
              <a:t>(</a:t>
            </a:r>
            <a:r>
              <a:rPr lang="en-US" b="1" dirty="0">
                <a:solidFill>
                  <a:srgbClr val="00B050"/>
                </a:solidFill>
              </a:rPr>
              <a:t>c</a:t>
            </a:r>
            <a:r>
              <a:rPr lang="en-US" b="1" dirty="0"/>
              <a:t>))</a:t>
            </a:r>
          </a:p>
          <a:p>
            <a:pPr>
              <a:buNone/>
            </a:pPr>
            <a:r>
              <a:rPr lang="en-US" b="1" dirty="0"/>
              <a:t>where </a:t>
            </a:r>
            <a:r>
              <a:rPr lang="en-US" b="1" dirty="0">
                <a:solidFill>
                  <a:srgbClr val="00B050"/>
                </a:solidFill>
              </a:rPr>
              <a:t>c = </a:t>
            </a:r>
            <a:r>
              <a:rPr lang="en-US" b="1" dirty="0" err="1">
                <a:solidFill>
                  <a:srgbClr val="00B050"/>
                </a:solidFill>
              </a:rPr>
              <a:t>W’</a:t>
            </a:r>
            <a:r>
              <a:rPr lang="en-US" b="1" dirty="0" err="1">
                <a:solidFill>
                  <a:srgbClr val="FF0000"/>
                </a:solidFill>
              </a:rPr>
              <a:t>h</a:t>
            </a:r>
            <a:r>
              <a:rPr lang="en-US" b="1" dirty="0">
                <a:solidFill>
                  <a:srgbClr val="00B050"/>
                </a:solidFill>
              </a:rPr>
              <a:t> + b’</a:t>
            </a:r>
          </a:p>
          <a:p>
            <a:pPr>
              <a:buNone/>
            </a:pPr>
            <a:r>
              <a:rPr lang="en-US" b="1" dirty="0"/>
              <a:t>But </a:t>
            </a:r>
            <a:r>
              <a:rPr lang="en-US" b="1" dirty="0">
                <a:solidFill>
                  <a:srgbClr val="FF0000"/>
                </a:solidFill>
              </a:rPr>
              <a:t>h = </a:t>
            </a:r>
            <a:r>
              <a:rPr lang="en-US" b="1" dirty="0" err="1">
                <a:solidFill>
                  <a:srgbClr val="FF0000"/>
                </a:solidFill>
              </a:rPr>
              <a:t>relu</a:t>
            </a:r>
            <a:r>
              <a:rPr lang="en-US" b="1" dirty="0">
                <a:solidFill>
                  <a:srgbClr val="FF0000"/>
                </a:solidFill>
              </a:rPr>
              <a:t>(</a:t>
            </a:r>
            <a:r>
              <a:rPr lang="en-US" b="1" dirty="0">
                <a:solidFill>
                  <a:srgbClr val="00B0F0"/>
                </a:solidFill>
              </a:rPr>
              <a:t>a</a:t>
            </a:r>
            <a:r>
              <a:rPr lang="en-US" b="1" dirty="0">
                <a:solidFill>
                  <a:srgbClr val="FF0000"/>
                </a:solidFill>
              </a:rPr>
              <a:t>)</a:t>
            </a:r>
          </a:p>
          <a:p>
            <a:pPr>
              <a:buNone/>
            </a:pPr>
            <a:r>
              <a:rPr lang="en-US" b="1" dirty="0"/>
              <a:t>And </a:t>
            </a:r>
            <a:r>
              <a:rPr lang="en-US" b="1" dirty="0">
                <a:solidFill>
                  <a:srgbClr val="00B0F0"/>
                </a:solidFill>
              </a:rPr>
              <a:t>a = </a:t>
            </a:r>
            <a:r>
              <a:rPr lang="en-US" b="1" dirty="0" err="1">
                <a:solidFill>
                  <a:srgbClr val="00B0F0"/>
                </a:solidFill>
              </a:rPr>
              <a:t>Wx</a:t>
            </a:r>
            <a:r>
              <a:rPr lang="en-US" b="1" dirty="0">
                <a:solidFill>
                  <a:srgbClr val="00B0F0"/>
                </a:solidFill>
              </a:rPr>
              <a:t> + b</a:t>
            </a:r>
          </a:p>
          <a:p>
            <a:pPr>
              <a:buNone/>
            </a:pPr>
            <a:r>
              <a:rPr lang="en-US" b="1" dirty="0"/>
              <a:t>So</a:t>
            </a:r>
          </a:p>
          <a:p>
            <a:pPr>
              <a:buNone/>
            </a:pPr>
            <a:r>
              <a:rPr lang="en-US" b="1" dirty="0"/>
              <a:t>loss = -log(</a:t>
            </a:r>
          </a:p>
          <a:p>
            <a:pPr>
              <a:buNone/>
            </a:pPr>
            <a:r>
              <a:rPr lang="en-US" b="1" dirty="0"/>
              <a:t>	</a:t>
            </a:r>
            <a:r>
              <a:rPr lang="en-US" b="1" dirty="0" err="1"/>
              <a:t>softmax</a:t>
            </a:r>
            <a:r>
              <a:rPr lang="en-US" b="1" dirty="0"/>
              <a:t>(</a:t>
            </a:r>
            <a:r>
              <a:rPr lang="en-US" b="1" dirty="0">
                <a:solidFill>
                  <a:srgbClr val="00B050"/>
                </a:solidFill>
              </a:rPr>
              <a:t>W’ *</a:t>
            </a:r>
            <a:r>
              <a:rPr lang="en-US" b="1" dirty="0"/>
              <a:t> </a:t>
            </a:r>
            <a:r>
              <a:rPr lang="en-US" b="1" dirty="0" err="1">
                <a:solidFill>
                  <a:srgbClr val="FF0000"/>
                </a:solidFill>
              </a:rPr>
              <a:t>relu</a:t>
            </a:r>
            <a:r>
              <a:rPr lang="en-US" b="1" dirty="0">
                <a:solidFill>
                  <a:srgbClr val="FF0000"/>
                </a:solidFill>
              </a:rPr>
              <a:t>(</a:t>
            </a:r>
            <a:r>
              <a:rPr lang="en-US" b="1" dirty="0" err="1">
                <a:solidFill>
                  <a:srgbClr val="00B0F0"/>
                </a:solidFill>
              </a:rPr>
              <a:t>Wx</a:t>
            </a:r>
            <a:r>
              <a:rPr lang="en-US" b="1" dirty="0">
                <a:solidFill>
                  <a:srgbClr val="00B0F0"/>
                </a:solidFill>
              </a:rPr>
              <a:t> + b</a:t>
            </a:r>
            <a:r>
              <a:rPr lang="en-US" b="1" dirty="0">
                <a:solidFill>
                  <a:srgbClr val="FF0000"/>
                </a:solidFill>
              </a:rPr>
              <a:t>) </a:t>
            </a:r>
            <a:r>
              <a:rPr lang="en-US" b="1" dirty="0">
                <a:solidFill>
                  <a:srgbClr val="00B050"/>
                </a:solidFill>
              </a:rPr>
              <a:t>+ b’</a:t>
            </a:r>
            <a:r>
              <a:rPr lang="en-US" b="1" dirty="0"/>
              <a:t>))</a:t>
            </a:r>
          </a:p>
          <a:p>
            <a:pPr>
              <a:buNone/>
            </a:pPr>
            <a:endParaRPr lang="en-US" b="1" dirty="0"/>
          </a:p>
          <a:p>
            <a:pPr>
              <a:buNone/>
            </a:pPr>
            <a:r>
              <a:rPr lang="en-US" b="1" dirty="0"/>
              <a:t>Chain:</a:t>
            </a:r>
          </a:p>
          <a:p>
            <a:pPr>
              <a:buNone/>
            </a:pPr>
            <a:r>
              <a:rPr lang="en-US" b="1" dirty="0"/>
              <a:t>	Intermediate computations from W’ to the loss</a:t>
            </a:r>
          </a:p>
          <a:p>
            <a:pPr>
              <a:buNone/>
            </a:pPr>
            <a:r>
              <a:rPr lang="en-US" b="1" dirty="0"/>
              <a:t>loss &lt;- </a:t>
            </a:r>
            <a:r>
              <a:rPr lang="en-US" b="1" dirty="0" err="1"/>
              <a:t>softmax</a:t>
            </a:r>
            <a:r>
              <a:rPr lang="en-US" b="1" dirty="0"/>
              <a:t> &lt;- </a:t>
            </a:r>
            <a:r>
              <a:rPr lang="en-US" b="1" dirty="0">
                <a:solidFill>
                  <a:srgbClr val="00B050"/>
                </a:solidFill>
              </a:rPr>
              <a:t>c</a:t>
            </a:r>
            <a:r>
              <a:rPr lang="en-US" b="1" dirty="0"/>
              <a:t> &lt;- </a:t>
            </a:r>
            <a:r>
              <a:rPr lang="en-US" b="1" dirty="0">
                <a:solidFill>
                  <a:srgbClr val="FF0000"/>
                </a:solidFill>
              </a:rPr>
              <a:t>h</a:t>
            </a:r>
            <a:r>
              <a:rPr lang="en-US" b="1" dirty="0"/>
              <a:t> &lt;- </a:t>
            </a:r>
            <a:r>
              <a:rPr lang="en-US" b="1" dirty="0">
                <a:solidFill>
                  <a:srgbClr val="00B0F0"/>
                </a:solidFill>
              </a:rPr>
              <a:t>a</a:t>
            </a:r>
            <a:r>
              <a:rPr lang="en-US" b="1" dirty="0"/>
              <a:t> &lt;- W</a:t>
            </a:r>
          </a:p>
        </p:txBody>
      </p:sp>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lvl="0" algn="ctr">
              <a:spcBef>
                <a:spcPct val="0"/>
              </a:spcBef>
              <a:defRPr/>
            </a:pPr>
            <a:r>
              <a:rPr lang="en-US" sz="4400" dirty="0">
                <a:solidFill>
                  <a:schemeClr val="bg1"/>
                </a:solidFill>
              </a:rPr>
              <a:t>d(loss)/d(W)</a:t>
            </a:r>
          </a:p>
        </p:txBody>
      </p:sp>
      <p:sp>
        <p:nvSpPr>
          <p:cNvPr id="17" name="Oval 16"/>
          <p:cNvSpPr/>
          <p:nvPr/>
        </p:nvSpPr>
        <p:spPr>
          <a:xfrm>
            <a:off x="457200" y="1828800"/>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1</a:t>
            </a:r>
            <a:endParaRPr lang="en-US" baseline="-25000" dirty="0"/>
          </a:p>
        </p:txBody>
      </p:sp>
      <p:sp>
        <p:nvSpPr>
          <p:cNvPr id="18" name="Oval 17"/>
          <p:cNvSpPr/>
          <p:nvPr/>
        </p:nvSpPr>
        <p:spPr>
          <a:xfrm>
            <a:off x="457200" y="2971800"/>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1</a:t>
            </a:r>
          </a:p>
        </p:txBody>
      </p:sp>
      <p:cxnSp>
        <p:nvCxnSpPr>
          <p:cNvPr id="20" name="Straight Connector 19"/>
          <p:cNvCxnSpPr/>
          <p:nvPr/>
        </p:nvCxnSpPr>
        <p:spPr>
          <a:xfrm>
            <a:off x="665020" y="2221468"/>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21" name="TextBox 20"/>
          <p:cNvSpPr txBox="1"/>
          <p:nvPr/>
        </p:nvSpPr>
        <p:spPr>
          <a:xfrm>
            <a:off x="152400" y="2450068"/>
            <a:ext cx="612540" cy="369332"/>
          </a:xfrm>
          <a:prstGeom prst="rect">
            <a:avLst/>
          </a:prstGeom>
          <a:noFill/>
        </p:spPr>
        <p:txBody>
          <a:bodyPr wrap="none" rtlCol="0">
            <a:spAutoFit/>
          </a:bodyPr>
          <a:lstStyle/>
          <a:p>
            <a:r>
              <a:rPr lang="en-US" b="1" dirty="0"/>
              <a:t>W’</a:t>
            </a:r>
            <a:r>
              <a:rPr lang="en-US" b="1" baseline="-25000" dirty="0"/>
              <a:t>11</a:t>
            </a:r>
          </a:p>
        </p:txBody>
      </p:sp>
      <p:sp>
        <p:nvSpPr>
          <p:cNvPr id="22" name="Oval 21"/>
          <p:cNvSpPr/>
          <p:nvPr/>
        </p:nvSpPr>
        <p:spPr>
          <a:xfrm>
            <a:off x="1600200" y="1840468"/>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2</a:t>
            </a:r>
          </a:p>
        </p:txBody>
      </p:sp>
      <p:sp>
        <p:nvSpPr>
          <p:cNvPr id="23" name="Oval 22"/>
          <p:cNvSpPr/>
          <p:nvPr/>
        </p:nvSpPr>
        <p:spPr>
          <a:xfrm>
            <a:off x="1600200" y="2983468"/>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2</a:t>
            </a:r>
          </a:p>
        </p:txBody>
      </p:sp>
      <p:cxnSp>
        <p:nvCxnSpPr>
          <p:cNvPr id="27" name="Straight Connector 26"/>
          <p:cNvCxnSpPr/>
          <p:nvPr/>
        </p:nvCxnSpPr>
        <p:spPr>
          <a:xfrm>
            <a:off x="1808020" y="2221468"/>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29" name="Oval 28"/>
          <p:cNvSpPr/>
          <p:nvPr/>
        </p:nvSpPr>
        <p:spPr>
          <a:xfrm>
            <a:off x="2743200" y="3059668"/>
            <a:ext cx="381000" cy="3810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3</a:t>
            </a:r>
          </a:p>
        </p:txBody>
      </p:sp>
      <p:cxnSp>
        <p:nvCxnSpPr>
          <p:cNvPr id="31" name="Straight Connector 30"/>
          <p:cNvCxnSpPr/>
          <p:nvPr/>
        </p:nvCxnSpPr>
        <p:spPr>
          <a:xfrm>
            <a:off x="1905000" y="2221468"/>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32" name="Straight Connector 31"/>
          <p:cNvCxnSpPr/>
          <p:nvPr/>
        </p:nvCxnSpPr>
        <p:spPr>
          <a:xfrm>
            <a:off x="762000" y="2221468"/>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34" name="Straight Connector 33"/>
          <p:cNvCxnSpPr/>
          <p:nvPr/>
        </p:nvCxnSpPr>
        <p:spPr>
          <a:xfrm flipH="1">
            <a:off x="741596" y="2165672"/>
            <a:ext cx="934804" cy="817796"/>
          </a:xfrm>
          <a:prstGeom prst="line">
            <a:avLst/>
          </a:prstGeom>
        </p:spPr>
        <p:style>
          <a:lnRef idx="2">
            <a:schemeClr val="accent3"/>
          </a:lnRef>
          <a:fillRef idx="0">
            <a:schemeClr val="accent3"/>
          </a:fillRef>
          <a:effectRef idx="1">
            <a:schemeClr val="accent3"/>
          </a:effectRef>
          <a:fontRef idx="minor">
            <a:schemeClr val="tx1"/>
          </a:fontRef>
        </p:style>
      </p:cxnSp>
      <p:sp>
        <p:nvSpPr>
          <p:cNvPr id="37" name="TextBox 36"/>
          <p:cNvSpPr txBox="1"/>
          <p:nvPr/>
        </p:nvSpPr>
        <p:spPr>
          <a:xfrm>
            <a:off x="609600" y="2678668"/>
            <a:ext cx="612540" cy="369332"/>
          </a:xfrm>
          <a:prstGeom prst="rect">
            <a:avLst/>
          </a:prstGeom>
          <a:noFill/>
        </p:spPr>
        <p:txBody>
          <a:bodyPr wrap="none" rtlCol="0">
            <a:spAutoFit/>
          </a:bodyPr>
          <a:lstStyle/>
          <a:p>
            <a:r>
              <a:rPr lang="en-US" b="1" dirty="0"/>
              <a:t>W’</a:t>
            </a:r>
            <a:r>
              <a:rPr lang="en-US" b="1" baseline="-25000" dirty="0"/>
              <a:t>21</a:t>
            </a:r>
          </a:p>
        </p:txBody>
      </p:sp>
      <p:sp>
        <p:nvSpPr>
          <p:cNvPr id="38" name="TextBox 37"/>
          <p:cNvSpPr txBox="1"/>
          <p:nvPr/>
        </p:nvSpPr>
        <p:spPr>
          <a:xfrm>
            <a:off x="1143000" y="2842736"/>
            <a:ext cx="612540" cy="369332"/>
          </a:xfrm>
          <a:prstGeom prst="rect">
            <a:avLst/>
          </a:prstGeom>
          <a:noFill/>
        </p:spPr>
        <p:txBody>
          <a:bodyPr wrap="none" rtlCol="0">
            <a:spAutoFit/>
          </a:bodyPr>
          <a:lstStyle/>
          <a:p>
            <a:r>
              <a:rPr lang="en-US" b="1" dirty="0"/>
              <a:t>W’</a:t>
            </a:r>
            <a:r>
              <a:rPr lang="en-US" b="1" baseline="-25000" dirty="0"/>
              <a:t>12</a:t>
            </a:r>
          </a:p>
        </p:txBody>
      </p:sp>
      <p:sp>
        <p:nvSpPr>
          <p:cNvPr id="39" name="TextBox 38"/>
          <p:cNvSpPr txBox="1"/>
          <p:nvPr/>
        </p:nvSpPr>
        <p:spPr>
          <a:xfrm>
            <a:off x="1581846" y="2602468"/>
            <a:ext cx="612540" cy="369332"/>
          </a:xfrm>
          <a:prstGeom prst="rect">
            <a:avLst/>
          </a:prstGeom>
          <a:noFill/>
        </p:spPr>
        <p:txBody>
          <a:bodyPr wrap="none" rtlCol="0">
            <a:spAutoFit/>
          </a:bodyPr>
          <a:lstStyle/>
          <a:p>
            <a:r>
              <a:rPr lang="en-US" b="1" dirty="0"/>
              <a:t>W’</a:t>
            </a:r>
            <a:r>
              <a:rPr lang="en-US" b="1" baseline="-25000" dirty="0"/>
              <a:t>22</a:t>
            </a:r>
          </a:p>
        </p:txBody>
      </p:sp>
      <p:cxnSp>
        <p:nvCxnSpPr>
          <p:cNvPr id="41" name="Straight Connector 40"/>
          <p:cNvCxnSpPr/>
          <p:nvPr/>
        </p:nvCxnSpPr>
        <p:spPr>
          <a:xfrm>
            <a:off x="802808" y="2145268"/>
            <a:ext cx="2016592" cy="873592"/>
          </a:xfrm>
          <a:prstGeom prst="line">
            <a:avLst/>
          </a:prstGeom>
        </p:spPr>
        <p:style>
          <a:lnRef idx="2">
            <a:schemeClr val="accent3"/>
          </a:lnRef>
          <a:fillRef idx="0">
            <a:schemeClr val="accent3"/>
          </a:fillRef>
          <a:effectRef idx="1">
            <a:schemeClr val="accent3"/>
          </a:effectRef>
          <a:fontRef idx="minor">
            <a:schemeClr val="tx1"/>
          </a:fontRef>
        </p:style>
      </p:cxnSp>
      <p:sp>
        <p:nvSpPr>
          <p:cNvPr id="42" name="TextBox 41"/>
          <p:cNvSpPr txBox="1"/>
          <p:nvPr/>
        </p:nvSpPr>
        <p:spPr>
          <a:xfrm>
            <a:off x="2362200" y="2983468"/>
            <a:ext cx="441146" cy="369332"/>
          </a:xfrm>
          <a:prstGeom prst="rect">
            <a:avLst/>
          </a:prstGeom>
          <a:noFill/>
        </p:spPr>
        <p:txBody>
          <a:bodyPr wrap="none" rtlCol="0">
            <a:spAutoFit/>
          </a:bodyPr>
          <a:lstStyle/>
          <a:p>
            <a:r>
              <a:rPr lang="en-US" b="1" dirty="0"/>
              <a:t>b'</a:t>
            </a:r>
            <a:r>
              <a:rPr lang="en-US" b="1" baseline="-25000" dirty="0"/>
              <a:t>1</a:t>
            </a:r>
          </a:p>
        </p:txBody>
      </p:sp>
      <p:sp>
        <p:nvSpPr>
          <p:cNvPr id="43" name="TextBox 42"/>
          <p:cNvSpPr txBox="1"/>
          <p:nvPr/>
        </p:nvSpPr>
        <p:spPr>
          <a:xfrm>
            <a:off x="2590800" y="2526268"/>
            <a:ext cx="441146" cy="369332"/>
          </a:xfrm>
          <a:prstGeom prst="rect">
            <a:avLst/>
          </a:prstGeom>
          <a:noFill/>
        </p:spPr>
        <p:txBody>
          <a:bodyPr wrap="none" rtlCol="0">
            <a:spAutoFit/>
          </a:bodyPr>
          <a:lstStyle/>
          <a:p>
            <a:r>
              <a:rPr lang="en-US" b="1" dirty="0"/>
              <a:t>b'</a:t>
            </a:r>
            <a:r>
              <a:rPr lang="en-US" b="1" baseline="-25000" dirty="0"/>
              <a:t>2</a:t>
            </a:r>
          </a:p>
        </p:txBody>
      </p:sp>
      <p:sp>
        <p:nvSpPr>
          <p:cNvPr id="46" name="Oval 45"/>
          <p:cNvSpPr/>
          <p:nvPr/>
        </p:nvSpPr>
        <p:spPr>
          <a:xfrm>
            <a:off x="457200" y="4114800"/>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1</a:t>
            </a:r>
          </a:p>
        </p:txBody>
      </p:sp>
      <p:cxnSp>
        <p:nvCxnSpPr>
          <p:cNvPr id="47" name="Straight Connector 46"/>
          <p:cNvCxnSpPr/>
          <p:nvPr/>
        </p:nvCxnSpPr>
        <p:spPr>
          <a:xfrm>
            <a:off x="665020" y="3364468"/>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48" name="TextBox 47"/>
          <p:cNvSpPr txBox="1"/>
          <p:nvPr/>
        </p:nvSpPr>
        <p:spPr>
          <a:xfrm>
            <a:off x="152400" y="3593068"/>
            <a:ext cx="551754" cy="369332"/>
          </a:xfrm>
          <a:prstGeom prst="rect">
            <a:avLst/>
          </a:prstGeom>
          <a:noFill/>
        </p:spPr>
        <p:txBody>
          <a:bodyPr wrap="none" rtlCol="0">
            <a:spAutoFit/>
          </a:bodyPr>
          <a:lstStyle/>
          <a:p>
            <a:r>
              <a:rPr lang="en-US" b="1" dirty="0"/>
              <a:t>W</a:t>
            </a:r>
            <a:r>
              <a:rPr lang="en-US" b="1" baseline="-25000" dirty="0"/>
              <a:t>11</a:t>
            </a:r>
          </a:p>
        </p:txBody>
      </p:sp>
      <p:sp>
        <p:nvSpPr>
          <p:cNvPr id="49" name="Oval 48"/>
          <p:cNvSpPr/>
          <p:nvPr/>
        </p:nvSpPr>
        <p:spPr>
          <a:xfrm>
            <a:off x="1600200" y="4126468"/>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2</a:t>
            </a:r>
          </a:p>
        </p:txBody>
      </p:sp>
      <p:cxnSp>
        <p:nvCxnSpPr>
          <p:cNvPr id="50" name="Straight Connector 49"/>
          <p:cNvCxnSpPr/>
          <p:nvPr/>
        </p:nvCxnSpPr>
        <p:spPr>
          <a:xfrm>
            <a:off x="1808020" y="3364468"/>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51" name="Oval 50"/>
          <p:cNvSpPr/>
          <p:nvPr/>
        </p:nvSpPr>
        <p:spPr>
          <a:xfrm>
            <a:off x="2743200" y="4202668"/>
            <a:ext cx="381000" cy="3810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3</a:t>
            </a:r>
          </a:p>
        </p:txBody>
      </p:sp>
      <p:cxnSp>
        <p:nvCxnSpPr>
          <p:cNvPr id="52" name="Straight Connector 51"/>
          <p:cNvCxnSpPr/>
          <p:nvPr/>
        </p:nvCxnSpPr>
        <p:spPr>
          <a:xfrm>
            <a:off x="1905000" y="3364468"/>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53" name="Straight Connector 52"/>
          <p:cNvCxnSpPr/>
          <p:nvPr/>
        </p:nvCxnSpPr>
        <p:spPr>
          <a:xfrm>
            <a:off x="762000" y="3364468"/>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54" name="Straight Connector 53"/>
          <p:cNvCxnSpPr/>
          <p:nvPr/>
        </p:nvCxnSpPr>
        <p:spPr>
          <a:xfrm flipH="1">
            <a:off x="741596" y="3308672"/>
            <a:ext cx="934804" cy="817796"/>
          </a:xfrm>
          <a:prstGeom prst="line">
            <a:avLst/>
          </a:prstGeom>
        </p:spPr>
        <p:style>
          <a:lnRef idx="2">
            <a:schemeClr val="accent3"/>
          </a:lnRef>
          <a:fillRef idx="0">
            <a:schemeClr val="accent3"/>
          </a:fillRef>
          <a:effectRef idx="1">
            <a:schemeClr val="accent3"/>
          </a:effectRef>
          <a:fontRef idx="minor">
            <a:schemeClr val="tx1"/>
          </a:fontRef>
        </p:style>
      </p:cxnSp>
      <p:sp>
        <p:nvSpPr>
          <p:cNvPr id="55" name="TextBox 54"/>
          <p:cNvSpPr txBox="1"/>
          <p:nvPr/>
        </p:nvSpPr>
        <p:spPr>
          <a:xfrm>
            <a:off x="609600" y="3821668"/>
            <a:ext cx="551754" cy="369332"/>
          </a:xfrm>
          <a:prstGeom prst="rect">
            <a:avLst/>
          </a:prstGeom>
          <a:noFill/>
        </p:spPr>
        <p:txBody>
          <a:bodyPr wrap="none" rtlCol="0">
            <a:spAutoFit/>
          </a:bodyPr>
          <a:lstStyle/>
          <a:p>
            <a:r>
              <a:rPr lang="en-US" b="1" dirty="0"/>
              <a:t>W</a:t>
            </a:r>
            <a:r>
              <a:rPr lang="en-US" b="1" baseline="-25000" dirty="0"/>
              <a:t>21</a:t>
            </a:r>
          </a:p>
        </p:txBody>
      </p:sp>
      <p:sp>
        <p:nvSpPr>
          <p:cNvPr id="56" name="TextBox 55"/>
          <p:cNvSpPr txBox="1"/>
          <p:nvPr/>
        </p:nvSpPr>
        <p:spPr>
          <a:xfrm>
            <a:off x="1143000" y="3985736"/>
            <a:ext cx="551754" cy="369332"/>
          </a:xfrm>
          <a:prstGeom prst="rect">
            <a:avLst/>
          </a:prstGeom>
          <a:noFill/>
        </p:spPr>
        <p:txBody>
          <a:bodyPr wrap="none" rtlCol="0">
            <a:spAutoFit/>
          </a:bodyPr>
          <a:lstStyle/>
          <a:p>
            <a:r>
              <a:rPr lang="en-US" b="1" dirty="0"/>
              <a:t>W</a:t>
            </a:r>
            <a:r>
              <a:rPr lang="en-US" b="1" baseline="-25000" dirty="0"/>
              <a:t>12</a:t>
            </a:r>
          </a:p>
        </p:txBody>
      </p:sp>
      <p:sp>
        <p:nvSpPr>
          <p:cNvPr id="57" name="TextBox 56"/>
          <p:cNvSpPr txBox="1"/>
          <p:nvPr/>
        </p:nvSpPr>
        <p:spPr>
          <a:xfrm>
            <a:off x="1581846" y="3745468"/>
            <a:ext cx="551754" cy="369332"/>
          </a:xfrm>
          <a:prstGeom prst="rect">
            <a:avLst/>
          </a:prstGeom>
          <a:noFill/>
        </p:spPr>
        <p:txBody>
          <a:bodyPr wrap="none" rtlCol="0">
            <a:spAutoFit/>
          </a:bodyPr>
          <a:lstStyle/>
          <a:p>
            <a:r>
              <a:rPr lang="en-US" b="1" dirty="0"/>
              <a:t>W</a:t>
            </a:r>
            <a:r>
              <a:rPr lang="en-US" b="1" baseline="-25000" dirty="0"/>
              <a:t>22</a:t>
            </a:r>
          </a:p>
        </p:txBody>
      </p:sp>
      <p:cxnSp>
        <p:nvCxnSpPr>
          <p:cNvPr id="58" name="Straight Connector 57"/>
          <p:cNvCxnSpPr/>
          <p:nvPr/>
        </p:nvCxnSpPr>
        <p:spPr>
          <a:xfrm>
            <a:off x="802808" y="3288268"/>
            <a:ext cx="2016592" cy="873592"/>
          </a:xfrm>
          <a:prstGeom prst="line">
            <a:avLst/>
          </a:prstGeom>
        </p:spPr>
        <p:style>
          <a:lnRef idx="2">
            <a:schemeClr val="accent3"/>
          </a:lnRef>
          <a:fillRef idx="0">
            <a:schemeClr val="accent3"/>
          </a:fillRef>
          <a:effectRef idx="1">
            <a:schemeClr val="accent3"/>
          </a:effectRef>
          <a:fontRef idx="minor">
            <a:schemeClr val="tx1"/>
          </a:fontRef>
        </p:style>
      </p:cxnSp>
      <p:sp>
        <p:nvSpPr>
          <p:cNvPr id="59" name="TextBox 58"/>
          <p:cNvSpPr txBox="1"/>
          <p:nvPr/>
        </p:nvSpPr>
        <p:spPr>
          <a:xfrm>
            <a:off x="2362200" y="4126468"/>
            <a:ext cx="386644" cy="369332"/>
          </a:xfrm>
          <a:prstGeom prst="rect">
            <a:avLst/>
          </a:prstGeom>
          <a:noFill/>
        </p:spPr>
        <p:txBody>
          <a:bodyPr wrap="none" rtlCol="0">
            <a:spAutoFit/>
          </a:bodyPr>
          <a:lstStyle/>
          <a:p>
            <a:r>
              <a:rPr lang="en-US" b="1" dirty="0"/>
              <a:t>b</a:t>
            </a:r>
            <a:r>
              <a:rPr lang="en-US" b="1" baseline="-25000" dirty="0"/>
              <a:t>1</a:t>
            </a:r>
          </a:p>
        </p:txBody>
      </p:sp>
      <p:sp>
        <p:nvSpPr>
          <p:cNvPr id="60" name="TextBox 59"/>
          <p:cNvSpPr txBox="1"/>
          <p:nvPr/>
        </p:nvSpPr>
        <p:spPr>
          <a:xfrm>
            <a:off x="2590800" y="3669268"/>
            <a:ext cx="386644" cy="369332"/>
          </a:xfrm>
          <a:prstGeom prst="rect">
            <a:avLst/>
          </a:prstGeom>
          <a:noFill/>
        </p:spPr>
        <p:txBody>
          <a:bodyPr wrap="none" rtlCol="0">
            <a:spAutoFit/>
          </a:bodyPr>
          <a:lstStyle/>
          <a:p>
            <a:r>
              <a:rPr lang="en-US" b="1" dirty="0"/>
              <a:t>b</a:t>
            </a:r>
            <a:r>
              <a:rPr lang="en-US" b="1" baseline="-25000" dirty="0"/>
              <a:t>2</a:t>
            </a:r>
          </a:p>
        </p:txBody>
      </p:sp>
      <p:sp>
        <p:nvSpPr>
          <p:cNvPr id="44" name="TextBox 43">
            <a:extLst>
              <a:ext uri="{FF2B5EF4-FFF2-40B4-BE49-F238E27FC236}">
                <a16:creationId xmlns:a16="http://schemas.microsoft.com/office/drawing/2014/main" xmlns="" id="{0E2EAA83-F5FB-42E7-B368-902890CEC41F}"/>
              </a:ext>
            </a:extLst>
          </p:cNvPr>
          <p:cNvSpPr txBox="1"/>
          <p:nvPr/>
        </p:nvSpPr>
        <p:spPr>
          <a:xfrm>
            <a:off x="40006" y="3031093"/>
            <a:ext cx="308098" cy="369332"/>
          </a:xfrm>
          <a:prstGeom prst="rect">
            <a:avLst/>
          </a:prstGeom>
          <a:noFill/>
        </p:spPr>
        <p:txBody>
          <a:bodyPr wrap="none" rtlCol="0">
            <a:spAutoFit/>
          </a:bodyPr>
          <a:lstStyle/>
          <a:p>
            <a:r>
              <a:rPr lang="en-US" b="1" dirty="0"/>
              <a:t>h</a:t>
            </a:r>
          </a:p>
        </p:txBody>
      </p:sp>
      <p:sp>
        <p:nvSpPr>
          <p:cNvPr id="45" name="TextBox 44">
            <a:extLst>
              <a:ext uri="{FF2B5EF4-FFF2-40B4-BE49-F238E27FC236}">
                <a16:creationId xmlns:a16="http://schemas.microsoft.com/office/drawing/2014/main" xmlns="" id="{7CAF2C7F-D2C6-4C90-96DC-BA5602098DBC}"/>
              </a:ext>
            </a:extLst>
          </p:cNvPr>
          <p:cNvSpPr txBox="1"/>
          <p:nvPr/>
        </p:nvSpPr>
        <p:spPr>
          <a:xfrm>
            <a:off x="155950" y="1799749"/>
            <a:ext cx="280846" cy="369332"/>
          </a:xfrm>
          <a:prstGeom prst="rect">
            <a:avLst/>
          </a:prstGeom>
          <a:noFill/>
        </p:spPr>
        <p:txBody>
          <a:bodyPr wrap="none" rtlCol="0">
            <a:spAutoFit/>
          </a:bodyPr>
          <a:lstStyle/>
          <a:p>
            <a:r>
              <a:rPr lang="en-US" b="1" dirty="0"/>
              <a:t>c</a:t>
            </a:r>
          </a:p>
        </p:txBody>
      </p:sp>
      <p:sp>
        <p:nvSpPr>
          <p:cNvPr id="63" name="TextBox 62">
            <a:extLst>
              <a:ext uri="{FF2B5EF4-FFF2-40B4-BE49-F238E27FC236}">
                <a16:creationId xmlns:a16="http://schemas.microsoft.com/office/drawing/2014/main" xmlns="" id="{F17B17A7-D67E-4484-BB47-03E0E066EB19}"/>
              </a:ext>
            </a:extLst>
          </p:cNvPr>
          <p:cNvSpPr txBox="1"/>
          <p:nvPr/>
        </p:nvSpPr>
        <p:spPr>
          <a:xfrm>
            <a:off x="116206" y="4197429"/>
            <a:ext cx="258404" cy="369332"/>
          </a:xfrm>
          <a:prstGeom prst="rect">
            <a:avLst/>
          </a:prstGeom>
          <a:noFill/>
        </p:spPr>
        <p:txBody>
          <a:bodyPr wrap="none" rtlCol="0">
            <a:spAutoFit/>
          </a:bodyPr>
          <a:lstStyle/>
          <a:p>
            <a:r>
              <a:rPr lang="en-US" b="1" dirty="0"/>
              <a:t>f</a:t>
            </a:r>
          </a:p>
        </p:txBody>
      </p:sp>
      <p:sp>
        <p:nvSpPr>
          <p:cNvPr id="2" name="TextBox 1">
            <a:extLst>
              <a:ext uri="{FF2B5EF4-FFF2-40B4-BE49-F238E27FC236}">
                <a16:creationId xmlns:a16="http://schemas.microsoft.com/office/drawing/2014/main" xmlns="" id="{C135415E-BEFE-496C-9E96-C76D5D18E63C}"/>
              </a:ext>
            </a:extLst>
          </p:cNvPr>
          <p:cNvSpPr txBox="1"/>
          <p:nvPr/>
        </p:nvSpPr>
        <p:spPr>
          <a:xfrm>
            <a:off x="914400" y="1169592"/>
            <a:ext cx="671979" cy="461665"/>
          </a:xfrm>
          <a:prstGeom prst="rect">
            <a:avLst/>
          </a:prstGeom>
          <a:noFill/>
        </p:spPr>
        <p:txBody>
          <a:bodyPr wrap="none" rtlCol="0">
            <a:spAutoFit/>
          </a:bodyPr>
          <a:lstStyle/>
          <a:p>
            <a:r>
              <a:rPr lang="en-US" sz="2400" b="1" dirty="0"/>
              <a:t>loss</a:t>
            </a:r>
            <a:endParaRPr lang="en-IN" sz="2400" dirty="0"/>
          </a:p>
        </p:txBody>
      </p:sp>
    </p:spTree>
    <p:extLst>
      <p:ext uri="{BB962C8B-B14F-4D97-AF65-F5344CB8AC3E}">
        <p14:creationId xmlns:p14="http://schemas.microsoft.com/office/powerpoint/2010/main" xmlns="" val="38945897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400" b="1" dirty="0">
                <a:solidFill>
                  <a:schemeClr val="bg1"/>
                </a:solidFill>
                <a:latin typeface="+mj-lt"/>
                <a:ea typeface="+mj-ea"/>
                <a:cs typeface="+mj-cs"/>
              </a:rPr>
              <a:t>Machine Learning</a:t>
            </a:r>
            <a:endParaRPr kumimoji="0" lang="en-US" sz="4400" b="1" i="0" u="none" strike="noStrike" kern="1200" cap="none" spc="0" normalizeH="0" baseline="0" noProof="0" dirty="0">
              <a:ln>
                <a:noFill/>
              </a:ln>
              <a:solidFill>
                <a:schemeClr val="bg1"/>
              </a:solidFill>
              <a:effectLst/>
              <a:uLnTx/>
              <a:uFillTx/>
              <a:latin typeface="+mj-lt"/>
              <a:ea typeface="+mj-ea"/>
              <a:cs typeface="+mj-cs"/>
            </a:endParaRPr>
          </a:p>
        </p:txBody>
      </p:sp>
      <p:sp>
        <p:nvSpPr>
          <p:cNvPr id="7" name="TextBox 6"/>
          <p:cNvSpPr txBox="1"/>
          <p:nvPr/>
        </p:nvSpPr>
        <p:spPr>
          <a:xfrm>
            <a:off x="729083" y="1320225"/>
            <a:ext cx="8033917" cy="3539430"/>
          </a:xfrm>
          <a:prstGeom prst="rect">
            <a:avLst/>
          </a:prstGeom>
          <a:noFill/>
        </p:spPr>
        <p:txBody>
          <a:bodyPr wrap="square" rtlCol="0">
            <a:spAutoFit/>
          </a:bodyPr>
          <a:lstStyle/>
          <a:p>
            <a:r>
              <a:rPr lang="en-US" sz="3200" b="1" dirty="0"/>
              <a:t>Categories of Machine Learning &gt;&gt;</a:t>
            </a:r>
          </a:p>
          <a:p>
            <a:endParaRPr lang="en-US" sz="3200" b="1" dirty="0">
              <a:solidFill>
                <a:srgbClr val="0070C0"/>
              </a:solidFill>
            </a:endParaRPr>
          </a:p>
          <a:p>
            <a:r>
              <a:rPr lang="en-US" sz="3200" b="1" dirty="0">
                <a:solidFill>
                  <a:srgbClr val="0070C0"/>
                </a:solidFill>
              </a:rPr>
              <a:t>Supervised</a:t>
            </a:r>
          </a:p>
          <a:p>
            <a:endParaRPr lang="en-US" sz="3200" b="1" dirty="0">
              <a:solidFill>
                <a:srgbClr val="0070C0"/>
              </a:solidFill>
            </a:endParaRPr>
          </a:p>
          <a:p>
            <a:r>
              <a:rPr lang="en-US" sz="3200" b="1" dirty="0">
                <a:solidFill>
                  <a:srgbClr val="FF0000"/>
                </a:solidFill>
              </a:rPr>
              <a:t>Unsupervised</a:t>
            </a:r>
            <a:endParaRPr lang="en-US" sz="3200" b="1" dirty="0"/>
          </a:p>
          <a:p>
            <a:endParaRPr lang="en-US" sz="3200" b="1" dirty="0"/>
          </a:p>
          <a:p>
            <a:r>
              <a:rPr lang="en-US" sz="3200" b="1" dirty="0"/>
              <a:t>Reinforcement</a:t>
            </a:r>
          </a:p>
        </p:txBody>
      </p:sp>
      <p:sp>
        <p:nvSpPr>
          <p:cNvPr id="2" name="Rectangle 1">
            <a:extLst>
              <a:ext uri="{FF2B5EF4-FFF2-40B4-BE49-F238E27FC236}">
                <a16:creationId xmlns:a16="http://schemas.microsoft.com/office/drawing/2014/main" xmlns="" id="{1F0000B9-28BA-4FB5-9AC8-F2208E0F0B18}"/>
              </a:ext>
            </a:extLst>
          </p:cNvPr>
          <p:cNvSpPr/>
          <p:nvPr/>
        </p:nvSpPr>
        <p:spPr>
          <a:xfrm>
            <a:off x="457200" y="2286000"/>
            <a:ext cx="2743200" cy="609600"/>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xmlns="" val="2142319322"/>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9200"/>
            <a:ext cx="8305800" cy="5105400"/>
          </a:xfrm>
          <a:ln w="63500">
            <a:solidFill>
              <a:srgbClr val="FFFF00"/>
            </a:solidFill>
          </a:ln>
        </p:spPr>
        <p:txBody>
          <a:bodyPr>
            <a:normAutofit/>
          </a:bodyPr>
          <a:lstStyle/>
          <a:p>
            <a:pPr>
              <a:buNone/>
            </a:pPr>
            <a:r>
              <a:rPr lang="en-US" b="1" dirty="0"/>
              <a:t>loss &lt;- log &lt;- </a:t>
            </a:r>
            <a:r>
              <a:rPr lang="en-US" b="1" dirty="0" err="1"/>
              <a:t>softmax</a:t>
            </a:r>
            <a:r>
              <a:rPr lang="en-US" b="1" dirty="0"/>
              <a:t> &lt;- c &lt;- </a:t>
            </a:r>
            <a:r>
              <a:rPr lang="en-US" b="1" dirty="0">
                <a:solidFill>
                  <a:srgbClr val="FF0000"/>
                </a:solidFill>
              </a:rPr>
              <a:t>h &lt;- a &lt;- W</a:t>
            </a:r>
          </a:p>
          <a:p>
            <a:pPr>
              <a:buNone/>
            </a:pPr>
            <a:endParaRPr lang="en-US" b="1" dirty="0">
              <a:solidFill>
                <a:srgbClr val="FF0000"/>
              </a:solidFill>
            </a:endParaRPr>
          </a:p>
          <a:p>
            <a:pPr>
              <a:buNone/>
            </a:pPr>
            <a:r>
              <a:rPr lang="en-US" b="1" dirty="0"/>
              <a:t>We’ve already computed the chain up to c</a:t>
            </a:r>
          </a:p>
          <a:p>
            <a:pPr>
              <a:buNone/>
            </a:pPr>
            <a:endParaRPr lang="en-US" b="1" dirty="0"/>
          </a:p>
          <a:p>
            <a:pPr>
              <a:buNone/>
            </a:pPr>
            <a:r>
              <a:rPr lang="en-US" b="1" dirty="0"/>
              <a:t>d(loss)/d(c) =  </a:t>
            </a:r>
            <a:r>
              <a:rPr lang="en-US" b="1" dirty="0">
                <a:solidFill>
                  <a:schemeClr val="accent6"/>
                </a:solidFill>
              </a:rPr>
              <a:t>(</a:t>
            </a:r>
            <a:r>
              <a:rPr lang="en-US" b="1" dirty="0" err="1">
                <a:solidFill>
                  <a:schemeClr val="accent6"/>
                </a:solidFill>
              </a:rPr>
              <a:t>softmax</a:t>
            </a:r>
            <a:r>
              <a:rPr lang="en-US" b="1" dirty="0">
                <a:solidFill>
                  <a:schemeClr val="accent6"/>
                </a:solidFill>
              </a:rPr>
              <a:t>(c) – t)</a:t>
            </a:r>
            <a:r>
              <a:rPr lang="en-US" b="1" dirty="0"/>
              <a:t> </a:t>
            </a:r>
          </a:p>
          <a:p>
            <a:pPr>
              <a:buNone/>
            </a:pPr>
            <a:endParaRPr lang="en-US" b="1" dirty="0"/>
          </a:p>
          <a:p>
            <a:pPr>
              <a:buNone/>
            </a:pPr>
            <a:r>
              <a:rPr lang="en-US" b="1" dirty="0"/>
              <a:t>Let’s proceed from there by getting d(loss)/dh</a:t>
            </a:r>
          </a:p>
        </p:txBody>
      </p:sp>
      <p:sp>
        <p:nvSpPr>
          <p:cNvPr id="5" name="Title 1"/>
          <p:cNvSpPr txBox="1">
            <a:spLocks/>
          </p:cNvSpPr>
          <p:nvPr/>
        </p:nvSpPr>
        <p:spPr>
          <a:xfrm>
            <a:off x="0" y="0"/>
            <a:ext cx="9144000" cy="917575"/>
          </a:xfrm>
          <a:prstGeom prst="rect">
            <a:avLst/>
          </a:prstGeom>
          <a:solidFill>
            <a:srgbClr val="FFFF00"/>
          </a:solidFill>
          <a:ln>
            <a:solidFill>
              <a:srgbClr val="002060"/>
            </a:solidFill>
          </a:ln>
        </p:spPr>
        <p:txBody>
          <a:bodyPr vert="horz" lIns="91440" tIns="45720" rIns="91440" bIns="45720" rtlCol="0" anchor="ctr">
            <a:normAutofit/>
          </a:bodyPr>
          <a:lstStyle/>
          <a:p>
            <a:pPr algn="ctr">
              <a:spcBef>
                <a:spcPct val="0"/>
              </a:spcBef>
              <a:defRPr/>
            </a:pPr>
            <a:r>
              <a:rPr lang="en-US" sz="4400" dirty="0"/>
              <a:t>Backpropagation</a:t>
            </a:r>
          </a:p>
        </p:txBody>
      </p:sp>
    </p:spTree>
    <p:extLst>
      <p:ext uri="{BB962C8B-B14F-4D97-AF65-F5344CB8AC3E}">
        <p14:creationId xmlns:p14="http://schemas.microsoft.com/office/powerpoint/2010/main" xmlns="" val="1855387147"/>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Oval 61"/>
          <p:cNvSpPr/>
          <p:nvPr/>
        </p:nvSpPr>
        <p:spPr>
          <a:xfrm>
            <a:off x="1496290" y="2879558"/>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61" name="Oval 60"/>
          <p:cNvSpPr/>
          <p:nvPr/>
        </p:nvSpPr>
        <p:spPr>
          <a:xfrm>
            <a:off x="353290" y="2858778"/>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3412946" y="1219200"/>
            <a:ext cx="5426254" cy="5410200"/>
          </a:xfrm>
        </p:spPr>
        <p:txBody>
          <a:bodyPr>
            <a:normAutofit/>
          </a:bodyPr>
          <a:lstStyle/>
          <a:p>
            <a:pPr>
              <a:buNone/>
            </a:pPr>
            <a:r>
              <a:rPr lang="en-US" b="1" dirty="0"/>
              <a:t>Chain rule:</a:t>
            </a:r>
          </a:p>
          <a:p>
            <a:pPr>
              <a:buNone/>
            </a:pPr>
            <a:r>
              <a:rPr lang="en-US" b="1" dirty="0"/>
              <a:t>d(loss)/d(h)</a:t>
            </a:r>
          </a:p>
          <a:p>
            <a:pPr>
              <a:buNone/>
            </a:pPr>
            <a:r>
              <a:rPr lang="en-US" b="1" dirty="0"/>
              <a:t>=</a:t>
            </a:r>
          </a:p>
          <a:p>
            <a:pPr>
              <a:buNone/>
            </a:pPr>
            <a:r>
              <a:rPr lang="en-US" b="1" dirty="0">
                <a:solidFill>
                  <a:schemeClr val="accent6"/>
                </a:solidFill>
              </a:rPr>
              <a:t>{d(loss)/d(</a:t>
            </a:r>
            <a:r>
              <a:rPr lang="en-US" b="1" dirty="0" err="1">
                <a:solidFill>
                  <a:schemeClr val="accent6"/>
                </a:solidFill>
              </a:rPr>
              <a:t>softmax</a:t>
            </a:r>
            <a:r>
              <a:rPr lang="en-US" b="1" dirty="0">
                <a:solidFill>
                  <a:schemeClr val="accent6"/>
                </a:solidFill>
              </a:rPr>
              <a:t>(c)) *</a:t>
            </a:r>
          </a:p>
          <a:p>
            <a:pPr>
              <a:buNone/>
            </a:pPr>
            <a:r>
              <a:rPr lang="en-US" b="1" dirty="0">
                <a:solidFill>
                  <a:schemeClr val="accent6"/>
                </a:solidFill>
              </a:rPr>
              <a:t>d(</a:t>
            </a:r>
            <a:r>
              <a:rPr lang="en-US" b="1" dirty="0" err="1">
                <a:solidFill>
                  <a:schemeClr val="accent6"/>
                </a:solidFill>
              </a:rPr>
              <a:t>softmax</a:t>
            </a:r>
            <a:r>
              <a:rPr lang="en-US" b="1" dirty="0">
                <a:solidFill>
                  <a:schemeClr val="accent6"/>
                </a:solidFill>
              </a:rPr>
              <a:t>(c))/d(c)} </a:t>
            </a:r>
            <a:r>
              <a:rPr lang="en-US" b="1" dirty="0"/>
              <a:t>*</a:t>
            </a:r>
          </a:p>
          <a:p>
            <a:pPr>
              <a:buNone/>
            </a:pPr>
            <a:r>
              <a:rPr lang="en-US" b="1" dirty="0"/>
              <a:t>				d(c)/d(h)</a:t>
            </a:r>
          </a:p>
          <a:p>
            <a:pPr>
              <a:buNone/>
            </a:pPr>
            <a:r>
              <a:rPr lang="en-US" b="1" dirty="0"/>
              <a:t>=</a:t>
            </a:r>
          </a:p>
          <a:p>
            <a:pPr>
              <a:buNone/>
            </a:pPr>
            <a:r>
              <a:rPr lang="en-US" b="1" dirty="0">
                <a:solidFill>
                  <a:schemeClr val="accent6"/>
                </a:solidFill>
              </a:rPr>
              <a:t>(</a:t>
            </a:r>
            <a:r>
              <a:rPr lang="en-US" b="1" dirty="0" err="1">
                <a:solidFill>
                  <a:schemeClr val="accent6"/>
                </a:solidFill>
              </a:rPr>
              <a:t>softmax</a:t>
            </a:r>
            <a:r>
              <a:rPr lang="en-US" b="1" dirty="0">
                <a:solidFill>
                  <a:schemeClr val="accent6"/>
                </a:solidFill>
              </a:rPr>
              <a:t>(c) – t) </a:t>
            </a:r>
            <a:r>
              <a:rPr lang="en-US" b="1" dirty="0"/>
              <a:t>* W</a:t>
            </a:r>
            <a:r>
              <a:rPr lang="en-US" b="1" baseline="30000" dirty="0"/>
              <a:t>T</a:t>
            </a:r>
            <a:endParaRPr lang="en-US" b="1" dirty="0"/>
          </a:p>
        </p:txBody>
      </p:sp>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lvl="0" algn="ctr">
              <a:spcBef>
                <a:spcPct val="0"/>
              </a:spcBef>
              <a:defRPr/>
            </a:pPr>
            <a:r>
              <a:rPr lang="en-US" sz="4400" dirty="0">
                <a:solidFill>
                  <a:schemeClr val="bg1"/>
                </a:solidFill>
              </a:rPr>
              <a:t>d(loss)/d(h)</a:t>
            </a:r>
          </a:p>
        </p:txBody>
      </p:sp>
      <p:sp>
        <p:nvSpPr>
          <p:cNvPr id="17" name="Oval 16"/>
          <p:cNvSpPr/>
          <p:nvPr/>
        </p:nvSpPr>
        <p:spPr>
          <a:xfrm>
            <a:off x="457200" y="1828800"/>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1</a:t>
            </a:r>
            <a:endParaRPr lang="en-US" baseline="-25000" dirty="0"/>
          </a:p>
        </p:txBody>
      </p:sp>
      <p:sp>
        <p:nvSpPr>
          <p:cNvPr id="18" name="Oval 17"/>
          <p:cNvSpPr/>
          <p:nvPr/>
        </p:nvSpPr>
        <p:spPr>
          <a:xfrm>
            <a:off x="457200" y="2971800"/>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1</a:t>
            </a:r>
          </a:p>
        </p:txBody>
      </p:sp>
      <p:cxnSp>
        <p:nvCxnSpPr>
          <p:cNvPr id="20" name="Straight Connector 19"/>
          <p:cNvCxnSpPr/>
          <p:nvPr/>
        </p:nvCxnSpPr>
        <p:spPr>
          <a:xfrm>
            <a:off x="665020" y="2221468"/>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21" name="TextBox 20"/>
          <p:cNvSpPr txBox="1"/>
          <p:nvPr/>
        </p:nvSpPr>
        <p:spPr>
          <a:xfrm>
            <a:off x="152400" y="2450068"/>
            <a:ext cx="612540" cy="369332"/>
          </a:xfrm>
          <a:prstGeom prst="rect">
            <a:avLst/>
          </a:prstGeom>
          <a:noFill/>
        </p:spPr>
        <p:txBody>
          <a:bodyPr wrap="none" rtlCol="0">
            <a:spAutoFit/>
          </a:bodyPr>
          <a:lstStyle/>
          <a:p>
            <a:r>
              <a:rPr lang="en-US" b="1" dirty="0"/>
              <a:t>W’</a:t>
            </a:r>
            <a:r>
              <a:rPr lang="en-US" b="1" baseline="-25000" dirty="0"/>
              <a:t>11</a:t>
            </a:r>
          </a:p>
        </p:txBody>
      </p:sp>
      <p:sp>
        <p:nvSpPr>
          <p:cNvPr id="22" name="Oval 21"/>
          <p:cNvSpPr/>
          <p:nvPr/>
        </p:nvSpPr>
        <p:spPr>
          <a:xfrm>
            <a:off x="1600200" y="1840468"/>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2</a:t>
            </a:r>
          </a:p>
        </p:txBody>
      </p:sp>
      <p:sp>
        <p:nvSpPr>
          <p:cNvPr id="23" name="Oval 22"/>
          <p:cNvSpPr/>
          <p:nvPr/>
        </p:nvSpPr>
        <p:spPr>
          <a:xfrm>
            <a:off x="1600200" y="2983468"/>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2</a:t>
            </a:r>
          </a:p>
        </p:txBody>
      </p:sp>
      <p:cxnSp>
        <p:nvCxnSpPr>
          <p:cNvPr id="27" name="Straight Connector 26"/>
          <p:cNvCxnSpPr/>
          <p:nvPr/>
        </p:nvCxnSpPr>
        <p:spPr>
          <a:xfrm>
            <a:off x="1808020" y="2221468"/>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29" name="Oval 28"/>
          <p:cNvSpPr/>
          <p:nvPr/>
        </p:nvSpPr>
        <p:spPr>
          <a:xfrm>
            <a:off x="2743200" y="3059668"/>
            <a:ext cx="381000" cy="3810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3</a:t>
            </a:r>
          </a:p>
        </p:txBody>
      </p:sp>
      <p:cxnSp>
        <p:nvCxnSpPr>
          <p:cNvPr id="31" name="Straight Connector 30"/>
          <p:cNvCxnSpPr/>
          <p:nvPr/>
        </p:nvCxnSpPr>
        <p:spPr>
          <a:xfrm>
            <a:off x="1905000" y="2221468"/>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32" name="Straight Connector 31"/>
          <p:cNvCxnSpPr/>
          <p:nvPr/>
        </p:nvCxnSpPr>
        <p:spPr>
          <a:xfrm>
            <a:off x="762000" y="2221468"/>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34" name="Straight Connector 33"/>
          <p:cNvCxnSpPr/>
          <p:nvPr/>
        </p:nvCxnSpPr>
        <p:spPr>
          <a:xfrm flipH="1">
            <a:off x="741596" y="2165672"/>
            <a:ext cx="934804" cy="817796"/>
          </a:xfrm>
          <a:prstGeom prst="line">
            <a:avLst/>
          </a:prstGeom>
        </p:spPr>
        <p:style>
          <a:lnRef idx="2">
            <a:schemeClr val="accent3"/>
          </a:lnRef>
          <a:fillRef idx="0">
            <a:schemeClr val="accent3"/>
          </a:fillRef>
          <a:effectRef idx="1">
            <a:schemeClr val="accent3"/>
          </a:effectRef>
          <a:fontRef idx="minor">
            <a:schemeClr val="tx1"/>
          </a:fontRef>
        </p:style>
      </p:cxnSp>
      <p:sp>
        <p:nvSpPr>
          <p:cNvPr id="37" name="TextBox 36"/>
          <p:cNvSpPr txBox="1"/>
          <p:nvPr/>
        </p:nvSpPr>
        <p:spPr>
          <a:xfrm>
            <a:off x="609600" y="2678668"/>
            <a:ext cx="612540" cy="369332"/>
          </a:xfrm>
          <a:prstGeom prst="rect">
            <a:avLst/>
          </a:prstGeom>
          <a:noFill/>
        </p:spPr>
        <p:txBody>
          <a:bodyPr wrap="none" rtlCol="0">
            <a:spAutoFit/>
          </a:bodyPr>
          <a:lstStyle/>
          <a:p>
            <a:r>
              <a:rPr lang="en-US" b="1" dirty="0"/>
              <a:t>W’</a:t>
            </a:r>
            <a:r>
              <a:rPr lang="en-US" b="1" baseline="-25000" dirty="0"/>
              <a:t>21</a:t>
            </a:r>
          </a:p>
        </p:txBody>
      </p:sp>
      <p:sp>
        <p:nvSpPr>
          <p:cNvPr id="38" name="TextBox 37"/>
          <p:cNvSpPr txBox="1"/>
          <p:nvPr/>
        </p:nvSpPr>
        <p:spPr>
          <a:xfrm>
            <a:off x="1143000" y="2842736"/>
            <a:ext cx="612540" cy="369332"/>
          </a:xfrm>
          <a:prstGeom prst="rect">
            <a:avLst/>
          </a:prstGeom>
          <a:noFill/>
        </p:spPr>
        <p:txBody>
          <a:bodyPr wrap="none" rtlCol="0">
            <a:spAutoFit/>
          </a:bodyPr>
          <a:lstStyle/>
          <a:p>
            <a:r>
              <a:rPr lang="en-US" b="1" dirty="0"/>
              <a:t>W’</a:t>
            </a:r>
            <a:r>
              <a:rPr lang="en-US" b="1" baseline="-25000" dirty="0"/>
              <a:t>12</a:t>
            </a:r>
          </a:p>
        </p:txBody>
      </p:sp>
      <p:sp>
        <p:nvSpPr>
          <p:cNvPr id="39" name="TextBox 38"/>
          <p:cNvSpPr txBox="1"/>
          <p:nvPr/>
        </p:nvSpPr>
        <p:spPr>
          <a:xfrm>
            <a:off x="1581846" y="2602468"/>
            <a:ext cx="612540" cy="369332"/>
          </a:xfrm>
          <a:prstGeom prst="rect">
            <a:avLst/>
          </a:prstGeom>
          <a:noFill/>
        </p:spPr>
        <p:txBody>
          <a:bodyPr wrap="none" rtlCol="0">
            <a:spAutoFit/>
          </a:bodyPr>
          <a:lstStyle/>
          <a:p>
            <a:r>
              <a:rPr lang="en-US" b="1" dirty="0"/>
              <a:t>W’</a:t>
            </a:r>
            <a:r>
              <a:rPr lang="en-US" b="1" baseline="-25000" dirty="0"/>
              <a:t>22</a:t>
            </a:r>
          </a:p>
        </p:txBody>
      </p:sp>
      <p:cxnSp>
        <p:nvCxnSpPr>
          <p:cNvPr id="41" name="Straight Connector 40"/>
          <p:cNvCxnSpPr/>
          <p:nvPr/>
        </p:nvCxnSpPr>
        <p:spPr>
          <a:xfrm>
            <a:off x="802808" y="2145268"/>
            <a:ext cx="2016592" cy="873592"/>
          </a:xfrm>
          <a:prstGeom prst="line">
            <a:avLst/>
          </a:prstGeom>
        </p:spPr>
        <p:style>
          <a:lnRef idx="2">
            <a:schemeClr val="accent3"/>
          </a:lnRef>
          <a:fillRef idx="0">
            <a:schemeClr val="accent3"/>
          </a:fillRef>
          <a:effectRef idx="1">
            <a:schemeClr val="accent3"/>
          </a:effectRef>
          <a:fontRef idx="minor">
            <a:schemeClr val="tx1"/>
          </a:fontRef>
        </p:style>
      </p:cxnSp>
      <p:sp>
        <p:nvSpPr>
          <p:cNvPr id="42" name="TextBox 41"/>
          <p:cNvSpPr txBox="1"/>
          <p:nvPr/>
        </p:nvSpPr>
        <p:spPr>
          <a:xfrm>
            <a:off x="2362200" y="2983468"/>
            <a:ext cx="441146" cy="369332"/>
          </a:xfrm>
          <a:prstGeom prst="rect">
            <a:avLst/>
          </a:prstGeom>
          <a:noFill/>
        </p:spPr>
        <p:txBody>
          <a:bodyPr wrap="none" rtlCol="0">
            <a:spAutoFit/>
          </a:bodyPr>
          <a:lstStyle/>
          <a:p>
            <a:r>
              <a:rPr lang="en-US" b="1" dirty="0"/>
              <a:t>b'</a:t>
            </a:r>
            <a:r>
              <a:rPr lang="en-US" b="1" baseline="-25000" dirty="0"/>
              <a:t>1</a:t>
            </a:r>
          </a:p>
        </p:txBody>
      </p:sp>
      <p:sp>
        <p:nvSpPr>
          <p:cNvPr id="43" name="TextBox 42"/>
          <p:cNvSpPr txBox="1"/>
          <p:nvPr/>
        </p:nvSpPr>
        <p:spPr>
          <a:xfrm>
            <a:off x="2590800" y="2526268"/>
            <a:ext cx="441146" cy="369332"/>
          </a:xfrm>
          <a:prstGeom prst="rect">
            <a:avLst/>
          </a:prstGeom>
          <a:noFill/>
        </p:spPr>
        <p:txBody>
          <a:bodyPr wrap="none" rtlCol="0">
            <a:spAutoFit/>
          </a:bodyPr>
          <a:lstStyle/>
          <a:p>
            <a:r>
              <a:rPr lang="en-US" b="1" dirty="0"/>
              <a:t>b'</a:t>
            </a:r>
            <a:r>
              <a:rPr lang="en-US" b="1" baseline="-25000" dirty="0"/>
              <a:t>2</a:t>
            </a:r>
          </a:p>
        </p:txBody>
      </p:sp>
      <p:sp>
        <p:nvSpPr>
          <p:cNvPr id="46" name="Oval 45"/>
          <p:cNvSpPr/>
          <p:nvPr/>
        </p:nvSpPr>
        <p:spPr>
          <a:xfrm>
            <a:off x="457200" y="4114800"/>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1</a:t>
            </a:r>
          </a:p>
        </p:txBody>
      </p:sp>
      <p:cxnSp>
        <p:nvCxnSpPr>
          <p:cNvPr id="47" name="Straight Connector 46"/>
          <p:cNvCxnSpPr/>
          <p:nvPr/>
        </p:nvCxnSpPr>
        <p:spPr>
          <a:xfrm>
            <a:off x="665020" y="3364468"/>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48" name="TextBox 47"/>
          <p:cNvSpPr txBox="1"/>
          <p:nvPr/>
        </p:nvSpPr>
        <p:spPr>
          <a:xfrm>
            <a:off x="152400" y="3593068"/>
            <a:ext cx="551754" cy="369332"/>
          </a:xfrm>
          <a:prstGeom prst="rect">
            <a:avLst/>
          </a:prstGeom>
          <a:noFill/>
        </p:spPr>
        <p:txBody>
          <a:bodyPr wrap="none" rtlCol="0">
            <a:spAutoFit/>
          </a:bodyPr>
          <a:lstStyle/>
          <a:p>
            <a:r>
              <a:rPr lang="en-US" b="1" dirty="0"/>
              <a:t>W</a:t>
            </a:r>
            <a:r>
              <a:rPr lang="en-US" b="1" baseline="-25000" dirty="0"/>
              <a:t>11</a:t>
            </a:r>
          </a:p>
        </p:txBody>
      </p:sp>
      <p:sp>
        <p:nvSpPr>
          <p:cNvPr id="49" name="Oval 48"/>
          <p:cNvSpPr/>
          <p:nvPr/>
        </p:nvSpPr>
        <p:spPr>
          <a:xfrm>
            <a:off x="1600200" y="4126468"/>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2</a:t>
            </a:r>
          </a:p>
        </p:txBody>
      </p:sp>
      <p:cxnSp>
        <p:nvCxnSpPr>
          <p:cNvPr id="50" name="Straight Connector 49"/>
          <p:cNvCxnSpPr/>
          <p:nvPr/>
        </p:nvCxnSpPr>
        <p:spPr>
          <a:xfrm>
            <a:off x="1808020" y="3364468"/>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51" name="Oval 50"/>
          <p:cNvSpPr/>
          <p:nvPr/>
        </p:nvSpPr>
        <p:spPr>
          <a:xfrm>
            <a:off x="2743200" y="4202668"/>
            <a:ext cx="381000" cy="3810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3</a:t>
            </a:r>
          </a:p>
        </p:txBody>
      </p:sp>
      <p:cxnSp>
        <p:nvCxnSpPr>
          <p:cNvPr id="52" name="Straight Connector 51"/>
          <p:cNvCxnSpPr/>
          <p:nvPr/>
        </p:nvCxnSpPr>
        <p:spPr>
          <a:xfrm>
            <a:off x="1905000" y="3364468"/>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53" name="Straight Connector 52"/>
          <p:cNvCxnSpPr/>
          <p:nvPr/>
        </p:nvCxnSpPr>
        <p:spPr>
          <a:xfrm>
            <a:off x="762000" y="3364468"/>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54" name="Straight Connector 53"/>
          <p:cNvCxnSpPr/>
          <p:nvPr/>
        </p:nvCxnSpPr>
        <p:spPr>
          <a:xfrm flipH="1">
            <a:off x="741596" y="3308672"/>
            <a:ext cx="934804" cy="817796"/>
          </a:xfrm>
          <a:prstGeom prst="line">
            <a:avLst/>
          </a:prstGeom>
        </p:spPr>
        <p:style>
          <a:lnRef idx="2">
            <a:schemeClr val="accent3"/>
          </a:lnRef>
          <a:fillRef idx="0">
            <a:schemeClr val="accent3"/>
          </a:fillRef>
          <a:effectRef idx="1">
            <a:schemeClr val="accent3"/>
          </a:effectRef>
          <a:fontRef idx="minor">
            <a:schemeClr val="tx1"/>
          </a:fontRef>
        </p:style>
      </p:cxnSp>
      <p:sp>
        <p:nvSpPr>
          <p:cNvPr id="55" name="TextBox 54"/>
          <p:cNvSpPr txBox="1"/>
          <p:nvPr/>
        </p:nvSpPr>
        <p:spPr>
          <a:xfrm>
            <a:off x="609600" y="3821668"/>
            <a:ext cx="551754" cy="369332"/>
          </a:xfrm>
          <a:prstGeom prst="rect">
            <a:avLst/>
          </a:prstGeom>
          <a:noFill/>
        </p:spPr>
        <p:txBody>
          <a:bodyPr wrap="none" rtlCol="0">
            <a:spAutoFit/>
          </a:bodyPr>
          <a:lstStyle/>
          <a:p>
            <a:r>
              <a:rPr lang="en-US" b="1" dirty="0"/>
              <a:t>W</a:t>
            </a:r>
            <a:r>
              <a:rPr lang="en-US" b="1" baseline="-25000" dirty="0"/>
              <a:t>21</a:t>
            </a:r>
          </a:p>
        </p:txBody>
      </p:sp>
      <p:sp>
        <p:nvSpPr>
          <p:cNvPr id="56" name="TextBox 55"/>
          <p:cNvSpPr txBox="1"/>
          <p:nvPr/>
        </p:nvSpPr>
        <p:spPr>
          <a:xfrm>
            <a:off x="1143000" y="3985736"/>
            <a:ext cx="551754" cy="369332"/>
          </a:xfrm>
          <a:prstGeom prst="rect">
            <a:avLst/>
          </a:prstGeom>
          <a:noFill/>
        </p:spPr>
        <p:txBody>
          <a:bodyPr wrap="none" rtlCol="0">
            <a:spAutoFit/>
          </a:bodyPr>
          <a:lstStyle/>
          <a:p>
            <a:r>
              <a:rPr lang="en-US" b="1" dirty="0"/>
              <a:t>W</a:t>
            </a:r>
            <a:r>
              <a:rPr lang="en-US" b="1" baseline="-25000" dirty="0"/>
              <a:t>12</a:t>
            </a:r>
          </a:p>
        </p:txBody>
      </p:sp>
      <p:sp>
        <p:nvSpPr>
          <p:cNvPr id="57" name="TextBox 56"/>
          <p:cNvSpPr txBox="1"/>
          <p:nvPr/>
        </p:nvSpPr>
        <p:spPr>
          <a:xfrm>
            <a:off x="1581846" y="3745468"/>
            <a:ext cx="551754" cy="369332"/>
          </a:xfrm>
          <a:prstGeom prst="rect">
            <a:avLst/>
          </a:prstGeom>
          <a:noFill/>
        </p:spPr>
        <p:txBody>
          <a:bodyPr wrap="none" rtlCol="0">
            <a:spAutoFit/>
          </a:bodyPr>
          <a:lstStyle/>
          <a:p>
            <a:r>
              <a:rPr lang="en-US" b="1" dirty="0"/>
              <a:t>W</a:t>
            </a:r>
            <a:r>
              <a:rPr lang="en-US" b="1" baseline="-25000" dirty="0"/>
              <a:t>22</a:t>
            </a:r>
          </a:p>
        </p:txBody>
      </p:sp>
      <p:cxnSp>
        <p:nvCxnSpPr>
          <p:cNvPr id="58" name="Straight Connector 57"/>
          <p:cNvCxnSpPr/>
          <p:nvPr/>
        </p:nvCxnSpPr>
        <p:spPr>
          <a:xfrm>
            <a:off x="802808" y="3288268"/>
            <a:ext cx="2016592" cy="873592"/>
          </a:xfrm>
          <a:prstGeom prst="line">
            <a:avLst/>
          </a:prstGeom>
        </p:spPr>
        <p:style>
          <a:lnRef idx="2">
            <a:schemeClr val="accent3"/>
          </a:lnRef>
          <a:fillRef idx="0">
            <a:schemeClr val="accent3"/>
          </a:fillRef>
          <a:effectRef idx="1">
            <a:schemeClr val="accent3"/>
          </a:effectRef>
          <a:fontRef idx="minor">
            <a:schemeClr val="tx1"/>
          </a:fontRef>
        </p:style>
      </p:cxnSp>
      <p:sp>
        <p:nvSpPr>
          <p:cNvPr id="59" name="TextBox 58"/>
          <p:cNvSpPr txBox="1"/>
          <p:nvPr/>
        </p:nvSpPr>
        <p:spPr>
          <a:xfrm>
            <a:off x="2362200" y="4126468"/>
            <a:ext cx="386644" cy="369332"/>
          </a:xfrm>
          <a:prstGeom prst="rect">
            <a:avLst/>
          </a:prstGeom>
          <a:noFill/>
        </p:spPr>
        <p:txBody>
          <a:bodyPr wrap="none" rtlCol="0">
            <a:spAutoFit/>
          </a:bodyPr>
          <a:lstStyle/>
          <a:p>
            <a:r>
              <a:rPr lang="en-US" b="1" dirty="0"/>
              <a:t>b</a:t>
            </a:r>
            <a:r>
              <a:rPr lang="en-US" b="1" baseline="-25000" dirty="0"/>
              <a:t>1</a:t>
            </a:r>
          </a:p>
        </p:txBody>
      </p:sp>
      <p:sp>
        <p:nvSpPr>
          <p:cNvPr id="60" name="TextBox 59"/>
          <p:cNvSpPr txBox="1"/>
          <p:nvPr/>
        </p:nvSpPr>
        <p:spPr>
          <a:xfrm>
            <a:off x="2590800" y="3669268"/>
            <a:ext cx="386644" cy="369332"/>
          </a:xfrm>
          <a:prstGeom prst="rect">
            <a:avLst/>
          </a:prstGeom>
          <a:noFill/>
        </p:spPr>
        <p:txBody>
          <a:bodyPr wrap="none" rtlCol="0">
            <a:spAutoFit/>
          </a:bodyPr>
          <a:lstStyle/>
          <a:p>
            <a:r>
              <a:rPr lang="en-US" b="1" dirty="0"/>
              <a:t>b</a:t>
            </a:r>
            <a:r>
              <a:rPr lang="en-US" b="1" baseline="-25000" dirty="0"/>
              <a:t>2</a:t>
            </a:r>
          </a:p>
        </p:txBody>
      </p:sp>
      <p:sp>
        <p:nvSpPr>
          <p:cNvPr id="44" name="TextBox 43">
            <a:extLst>
              <a:ext uri="{FF2B5EF4-FFF2-40B4-BE49-F238E27FC236}">
                <a16:creationId xmlns:a16="http://schemas.microsoft.com/office/drawing/2014/main" xmlns="" id="{0E2EAA83-F5FB-42E7-B368-902890CEC41F}"/>
              </a:ext>
            </a:extLst>
          </p:cNvPr>
          <p:cNvSpPr txBox="1"/>
          <p:nvPr/>
        </p:nvSpPr>
        <p:spPr>
          <a:xfrm>
            <a:off x="40006" y="3031093"/>
            <a:ext cx="308098" cy="369332"/>
          </a:xfrm>
          <a:prstGeom prst="rect">
            <a:avLst/>
          </a:prstGeom>
          <a:noFill/>
        </p:spPr>
        <p:txBody>
          <a:bodyPr wrap="none" rtlCol="0">
            <a:spAutoFit/>
          </a:bodyPr>
          <a:lstStyle/>
          <a:p>
            <a:r>
              <a:rPr lang="en-US" b="1" dirty="0"/>
              <a:t>h</a:t>
            </a:r>
          </a:p>
        </p:txBody>
      </p:sp>
      <p:sp>
        <p:nvSpPr>
          <p:cNvPr id="45" name="TextBox 44">
            <a:extLst>
              <a:ext uri="{FF2B5EF4-FFF2-40B4-BE49-F238E27FC236}">
                <a16:creationId xmlns:a16="http://schemas.microsoft.com/office/drawing/2014/main" xmlns="" id="{7CAF2C7F-D2C6-4C90-96DC-BA5602098DBC}"/>
              </a:ext>
            </a:extLst>
          </p:cNvPr>
          <p:cNvSpPr txBox="1"/>
          <p:nvPr/>
        </p:nvSpPr>
        <p:spPr>
          <a:xfrm>
            <a:off x="155950" y="1799749"/>
            <a:ext cx="280846" cy="369332"/>
          </a:xfrm>
          <a:prstGeom prst="rect">
            <a:avLst/>
          </a:prstGeom>
          <a:noFill/>
        </p:spPr>
        <p:txBody>
          <a:bodyPr wrap="none" rtlCol="0">
            <a:spAutoFit/>
          </a:bodyPr>
          <a:lstStyle/>
          <a:p>
            <a:r>
              <a:rPr lang="en-US" b="1" dirty="0"/>
              <a:t>c</a:t>
            </a:r>
          </a:p>
        </p:txBody>
      </p:sp>
      <p:sp>
        <p:nvSpPr>
          <p:cNvPr id="63" name="TextBox 62">
            <a:extLst>
              <a:ext uri="{FF2B5EF4-FFF2-40B4-BE49-F238E27FC236}">
                <a16:creationId xmlns:a16="http://schemas.microsoft.com/office/drawing/2014/main" xmlns="" id="{F17B17A7-D67E-4484-BB47-03E0E066EB19}"/>
              </a:ext>
            </a:extLst>
          </p:cNvPr>
          <p:cNvSpPr txBox="1"/>
          <p:nvPr/>
        </p:nvSpPr>
        <p:spPr>
          <a:xfrm>
            <a:off x="116206" y="4197429"/>
            <a:ext cx="258404" cy="369332"/>
          </a:xfrm>
          <a:prstGeom prst="rect">
            <a:avLst/>
          </a:prstGeom>
          <a:noFill/>
        </p:spPr>
        <p:txBody>
          <a:bodyPr wrap="none" rtlCol="0">
            <a:spAutoFit/>
          </a:bodyPr>
          <a:lstStyle/>
          <a:p>
            <a:r>
              <a:rPr lang="en-US" b="1" dirty="0"/>
              <a:t>f</a:t>
            </a:r>
          </a:p>
        </p:txBody>
      </p:sp>
    </p:spTree>
    <p:extLst>
      <p:ext uri="{BB962C8B-B14F-4D97-AF65-F5344CB8AC3E}">
        <p14:creationId xmlns:p14="http://schemas.microsoft.com/office/powerpoint/2010/main" xmlns="" val="420468615"/>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Oval 61"/>
          <p:cNvSpPr/>
          <p:nvPr/>
        </p:nvSpPr>
        <p:spPr>
          <a:xfrm>
            <a:off x="1496290" y="2879558"/>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61" name="Oval 60"/>
          <p:cNvSpPr/>
          <p:nvPr/>
        </p:nvSpPr>
        <p:spPr>
          <a:xfrm>
            <a:off x="353290" y="2858778"/>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3412946" y="1219200"/>
            <a:ext cx="5668718" cy="5410200"/>
          </a:xfrm>
        </p:spPr>
        <p:txBody>
          <a:bodyPr>
            <a:normAutofit/>
          </a:bodyPr>
          <a:lstStyle/>
          <a:p>
            <a:pPr>
              <a:buNone/>
            </a:pPr>
            <a:r>
              <a:rPr lang="en-US" b="1" dirty="0"/>
              <a:t>Chain rule:</a:t>
            </a:r>
          </a:p>
          <a:p>
            <a:pPr>
              <a:buNone/>
            </a:pPr>
            <a:r>
              <a:rPr lang="en-US" b="1" dirty="0"/>
              <a:t>d(loss)/da</a:t>
            </a:r>
          </a:p>
          <a:p>
            <a:pPr>
              <a:buNone/>
            </a:pPr>
            <a:r>
              <a:rPr lang="en-US" b="1" dirty="0"/>
              <a:t>=  </a:t>
            </a:r>
            <a:r>
              <a:rPr lang="en-US" b="1" dirty="0">
                <a:solidFill>
                  <a:schemeClr val="accent6"/>
                </a:solidFill>
              </a:rPr>
              <a:t>{d(loss)/d(</a:t>
            </a:r>
            <a:r>
              <a:rPr lang="en-US" b="1" dirty="0" err="1">
                <a:solidFill>
                  <a:schemeClr val="accent6"/>
                </a:solidFill>
              </a:rPr>
              <a:t>softmax</a:t>
            </a:r>
            <a:r>
              <a:rPr lang="en-US" b="1" dirty="0">
                <a:solidFill>
                  <a:schemeClr val="accent6"/>
                </a:solidFill>
              </a:rPr>
              <a:t>(c)) *</a:t>
            </a:r>
          </a:p>
          <a:p>
            <a:pPr>
              <a:buNone/>
            </a:pPr>
            <a:r>
              <a:rPr lang="en-US" b="1" dirty="0">
                <a:solidFill>
                  <a:schemeClr val="accent6"/>
                </a:solidFill>
              </a:rPr>
              <a:t>    d(</a:t>
            </a:r>
            <a:r>
              <a:rPr lang="en-US" b="1" dirty="0" err="1">
                <a:solidFill>
                  <a:schemeClr val="accent6"/>
                </a:solidFill>
              </a:rPr>
              <a:t>softmax</a:t>
            </a:r>
            <a:r>
              <a:rPr lang="en-US" b="1" dirty="0">
                <a:solidFill>
                  <a:schemeClr val="accent6"/>
                </a:solidFill>
              </a:rPr>
              <a:t>(c))/d(c)}</a:t>
            </a:r>
            <a:r>
              <a:rPr lang="en-US" b="1" dirty="0">
                <a:solidFill>
                  <a:srgbClr val="FF0000"/>
                </a:solidFill>
              </a:rPr>
              <a:t> </a:t>
            </a:r>
            <a:r>
              <a:rPr lang="en-US" b="1" dirty="0"/>
              <a:t>*</a:t>
            </a:r>
          </a:p>
          <a:p>
            <a:pPr>
              <a:buNone/>
            </a:pPr>
            <a:r>
              <a:rPr lang="en-US" b="1" dirty="0"/>
              <a:t>   d(c)/d(h) * d(h)/d(a)</a:t>
            </a:r>
          </a:p>
          <a:p>
            <a:pPr>
              <a:buNone/>
            </a:pPr>
            <a:endParaRPr lang="en-US" b="1" i="1" dirty="0"/>
          </a:p>
          <a:p>
            <a:pPr>
              <a:buNone/>
            </a:pPr>
            <a:r>
              <a:rPr lang="en-US" b="1" i="1" dirty="0"/>
              <a:t>but h = </a:t>
            </a:r>
            <a:r>
              <a:rPr lang="en-US" b="1" i="1" dirty="0" err="1"/>
              <a:t>relu</a:t>
            </a:r>
            <a:r>
              <a:rPr lang="en-US" b="1" i="1" dirty="0"/>
              <a:t>(a), so dh/da = </a:t>
            </a:r>
            <a:r>
              <a:rPr lang="en-US" b="1" dirty="0"/>
              <a:t>1</a:t>
            </a:r>
            <a:r>
              <a:rPr lang="en-US" b="1" baseline="-25000" dirty="0"/>
              <a:t>a&gt;0</a:t>
            </a:r>
            <a:endParaRPr lang="en-US" b="1" i="1" dirty="0"/>
          </a:p>
          <a:p>
            <a:pPr>
              <a:buNone/>
            </a:pPr>
            <a:endParaRPr lang="en-US" b="1" dirty="0"/>
          </a:p>
          <a:p>
            <a:pPr>
              <a:buNone/>
            </a:pPr>
            <a:r>
              <a:rPr lang="en-US" b="1" dirty="0"/>
              <a:t>= </a:t>
            </a:r>
            <a:r>
              <a:rPr lang="en-US" b="1" dirty="0">
                <a:solidFill>
                  <a:schemeClr val="accent6"/>
                </a:solidFill>
              </a:rPr>
              <a:t>(</a:t>
            </a:r>
            <a:r>
              <a:rPr lang="en-US" b="1" dirty="0" err="1">
                <a:solidFill>
                  <a:schemeClr val="accent6"/>
                </a:solidFill>
              </a:rPr>
              <a:t>softmax</a:t>
            </a:r>
            <a:r>
              <a:rPr lang="en-US" b="1" dirty="0">
                <a:solidFill>
                  <a:schemeClr val="accent6"/>
                </a:solidFill>
              </a:rPr>
              <a:t>(c) – t) </a:t>
            </a:r>
            <a:r>
              <a:rPr lang="en-US" b="1" dirty="0"/>
              <a:t>* W</a:t>
            </a:r>
            <a:r>
              <a:rPr lang="en-US" b="1" baseline="30000" dirty="0"/>
              <a:t>T</a:t>
            </a:r>
            <a:r>
              <a:rPr lang="en-US" b="1" dirty="0"/>
              <a:t> * (1</a:t>
            </a:r>
            <a:r>
              <a:rPr lang="en-US" b="1" baseline="-25000" dirty="0"/>
              <a:t>a&gt;0</a:t>
            </a:r>
            <a:r>
              <a:rPr lang="en-US" b="1" dirty="0"/>
              <a:t>)</a:t>
            </a:r>
          </a:p>
          <a:p>
            <a:pPr>
              <a:buNone/>
            </a:pPr>
            <a:endParaRPr lang="en-US" b="1" dirty="0"/>
          </a:p>
        </p:txBody>
      </p:sp>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lvl="0" algn="ctr">
              <a:spcBef>
                <a:spcPct val="0"/>
              </a:spcBef>
              <a:defRPr/>
            </a:pPr>
            <a:r>
              <a:rPr lang="en-US" sz="4400" dirty="0">
                <a:solidFill>
                  <a:schemeClr val="bg1"/>
                </a:solidFill>
              </a:rPr>
              <a:t>d(loss)/d(a)</a:t>
            </a:r>
          </a:p>
        </p:txBody>
      </p:sp>
      <p:sp>
        <p:nvSpPr>
          <p:cNvPr id="17" name="Oval 16"/>
          <p:cNvSpPr/>
          <p:nvPr/>
        </p:nvSpPr>
        <p:spPr>
          <a:xfrm>
            <a:off x="457200" y="1828800"/>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1</a:t>
            </a:r>
            <a:endParaRPr lang="en-US" baseline="-25000" dirty="0"/>
          </a:p>
        </p:txBody>
      </p:sp>
      <p:sp>
        <p:nvSpPr>
          <p:cNvPr id="18" name="Oval 17"/>
          <p:cNvSpPr/>
          <p:nvPr/>
        </p:nvSpPr>
        <p:spPr>
          <a:xfrm>
            <a:off x="457200" y="2971800"/>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1</a:t>
            </a:r>
          </a:p>
        </p:txBody>
      </p:sp>
      <p:cxnSp>
        <p:nvCxnSpPr>
          <p:cNvPr id="20" name="Straight Connector 19"/>
          <p:cNvCxnSpPr/>
          <p:nvPr/>
        </p:nvCxnSpPr>
        <p:spPr>
          <a:xfrm>
            <a:off x="665020" y="2221468"/>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21" name="TextBox 20"/>
          <p:cNvSpPr txBox="1"/>
          <p:nvPr/>
        </p:nvSpPr>
        <p:spPr>
          <a:xfrm>
            <a:off x="152400" y="2450068"/>
            <a:ext cx="612540" cy="369332"/>
          </a:xfrm>
          <a:prstGeom prst="rect">
            <a:avLst/>
          </a:prstGeom>
          <a:noFill/>
        </p:spPr>
        <p:txBody>
          <a:bodyPr wrap="none" rtlCol="0">
            <a:spAutoFit/>
          </a:bodyPr>
          <a:lstStyle/>
          <a:p>
            <a:r>
              <a:rPr lang="en-US" b="1" dirty="0"/>
              <a:t>W’</a:t>
            </a:r>
            <a:r>
              <a:rPr lang="en-US" b="1" baseline="-25000" dirty="0"/>
              <a:t>11</a:t>
            </a:r>
          </a:p>
        </p:txBody>
      </p:sp>
      <p:sp>
        <p:nvSpPr>
          <p:cNvPr id="22" name="Oval 21"/>
          <p:cNvSpPr/>
          <p:nvPr/>
        </p:nvSpPr>
        <p:spPr>
          <a:xfrm>
            <a:off x="1600200" y="1840468"/>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2</a:t>
            </a:r>
          </a:p>
        </p:txBody>
      </p:sp>
      <p:sp>
        <p:nvSpPr>
          <p:cNvPr id="23" name="Oval 22"/>
          <p:cNvSpPr/>
          <p:nvPr/>
        </p:nvSpPr>
        <p:spPr>
          <a:xfrm>
            <a:off x="1600200" y="2983468"/>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2</a:t>
            </a:r>
          </a:p>
        </p:txBody>
      </p:sp>
      <p:cxnSp>
        <p:nvCxnSpPr>
          <p:cNvPr id="27" name="Straight Connector 26"/>
          <p:cNvCxnSpPr/>
          <p:nvPr/>
        </p:nvCxnSpPr>
        <p:spPr>
          <a:xfrm>
            <a:off x="1808020" y="2221468"/>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29" name="Oval 28"/>
          <p:cNvSpPr/>
          <p:nvPr/>
        </p:nvSpPr>
        <p:spPr>
          <a:xfrm>
            <a:off x="2743200" y="3059668"/>
            <a:ext cx="381000" cy="3810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3</a:t>
            </a:r>
          </a:p>
        </p:txBody>
      </p:sp>
      <p:cxnSp>
        <p:nvCxnSpPr>
          <p:cNvPr id="31" name="Straight Connector 30"/>
          <p:cNvCxnSpPr/>
          <p:nvPr/>
        </p:nvCxnSpPr>
        <p:spPr>
          <a:xfrm>
            <a:off x="1905000" y="2221468"/>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32" name="Straight Connector 31"/>
          <p:cNvCxnSpPr/>
          <p:nvPr/>
        </p:nvCxnSpPr>
        <p:spPr>
          <a:xfrm>
            <a:off x="762000" y="2221468"/>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34" name="Straight Connector 33"/>
          <p:cNvCxnSpPr/>
          <p:nvPr/>
        </p:nvCxnSpPr>
        <p:spPr>
          <a:xfrm flipH="1">
            <a:off x="741596" y="2165672"/>
            <a:ext cx="934804" cy="817796"/>
          </a:xfrm>
          <a:prstGeom prst="line">
            <a:avLst/>
          </a:prstGeom>
        </p:spPr>
        <p:style>
          <a:lnRef idx="2">
            <a:schemeClr val="accent3"/>
          </a:lnRef>
          <a:fillRef idx="0">
            <a:schemeClr val="accent3"/>
          </a:fillRef>
          <a:effectRef idx="1">
            <a:schemeClr val="accent3"/>
          </a:effectRef>
          <a:fontRef idx="minor">
            <a:schemeClr val="tx1"/>
          </a:fontRef>
        </p:style>
      </p:cxnSp>
      <p:sp>
        <p:nvSpPr>
          <p:cNvPr id="37" name="TextBox 36"/>
          <p:cNvSpPr txBox="1"/>
          <p:nvPr/>
        </p:nvSpPr>
        <p:spPr>
          <a:xfrm>
            <a:off x="609600" y="2678668"/>
            <a:ext cx="612540" cy="369332"/>
          </a:xfrm>
          <a:prstGeom prst="rect">
            <a:avLst/>
          </a:prstGeom>
          <a:noFill/>
        </p:spPr>
        <p:txBody>
          <a:bodyPr wrap="none" rtlCol="0">
            <a:spAutoFit/>
          </a:bodyPr>
          <a:lstStyle/>
          <a:p>
            <a:r>
              <a:rPr lang="en-US" b="1" dirty="0"/>
              <a:t>W’</a:t>
            </a:r>
            <a:r>
              <a:rPr lang="en-US" b="1" baseline="-25000" dirty="0"/>
              <a:t>21</a:t>
            </a:r>
          </a:p>
        </p:txBody>
      </p:sp>
      <p:sp>
        <p:nvSpPr>
          <p:cNvPr id="38" name="TextBox 37"/>
          <p:cNvSpPr txBox="1"/>
          <p:nvPr/>
        </p:nvSpPr>
        <p:spPr>
          <a:xfrm>
            <a:off x="1143000" y="2842736"/>
            <a:ext cx="612540" cy="369332"/>
          </a:xfrm>
          <a:prstGeom prst="rect">
            <a:avLst/>
          </a:prstGeom>
          <a:noFill/>
        </p:spPr>
        <p:txBody>
          <a:bodyPr wrap="none" rtlCol="0">
            <a:spAutoFit/>
          </a:bodyPr>
          <a:lstStyle/>
          <a:p>
            <a:r>
              <a:rPr lang="en-US" b="1" dirty="0"/>
              <a:t>W’</a:t>
            </a:r>
            <a:r>
              <a:rPr lang="en-US" b="1" baseline="-25000" dirty="0"/>
              <a:t>12</a:t>
            </a:r>
          </a:p>
        </p:txBody>
      </p:sp>
      <p:sp>
        <p:nvSpPr>
          <p:cNvPr id="39" name="TextBox 38"/>
          <p:cNvSpPr txBox="1"/>
          <p:nvPr/>
        </p:nvSpPr>
        <p:spPr>
          <a:xfrm>
            <a:off x="1581846" y="2602468"/>
            <a:ext cx="612540" cy="369332"/>
          </a:xfrm>
          <a:prstGeom prst="rect">
            <a:avLst/>
          </a:prstGeom>
          <a:noFill/>
        </p:spPr>
        <p:txBody>
          <a:bodyPr wrap="none" rtlCol="0">
            <a:spAutoFit/>
          </a:bodyPr>
          <a:lstStyle/>
          <a:p>
            <a:r>
              <a:rPr lang="en-US" b="1" dirty="0"/>
              <a:t>W’</a:t>
            </a:r>
            <a:r>
              <a:rPr lang="en-US" b="1" baseline="-25000" dirty="0"/>
              <a:t>22</a:t>
            </a:r>
          </a:p>
        </p:txBody>
      </p:sp>
      <p:cxnSp>
        <p:nvCxnSpPr>
          <p:cNvPr id="41" name="Straight Connector 40"/>
          <p:cNvCxnSpPr/>
          <p:nvPr/>
        </p:nvCxnSpPr>
        <p:spPr>
          <a:xfrm>
            <a:off x="802808" y="2145268"/>
            <a:ext cx="2016592" cy="873592"/>
          </a:xfrm>
          <a:prstGeom prst="line">
            <a:avLst/>
          </a:prstGeom>
        </p:spPr>
        <p:style>
          <a:lnRef idx="2">
            <a:schemeClr val="accent3"/>
          </a:lnRef>
          <a:fillRef idx="0">
            <a:schemeClr val="accent3"/>
          </a:fillRef>
          <a:effectRef idx="1">
            <a:schemeClr val="accent3"/>
          </a:effectRef>
          <a:fontRef idx="minor">
            <a:schemeClr val="tx1"/>
          </a:fontRef>
        </p:style>
      </p:cxnSp>
      <p:sp>
        <p:nvSpPr>
          <p:cNvPr id="42" name="TextBox 41"/>
          <p:cNvSpPr txBox="1"/>
          <p:nvPr/>
        </p:nvSpPr>
        <p:spPr>
          <a:xfrm>
            <a:off x="2362200" y="2983468"/>
            <a:ext cx="441146" cy="369332"/>
          </a:xfrm>
          <a:prstGeom prst="rect">
            <a:avLst/>
          </a:prstGeom>
          <a:noFill/>
        </p:spPr>
        <p:txBody>
          <a:bodyPr wrap="none" rtlCol="0">
            <a:spAutoFit/>
          </a:bodyPr>
          <a:lstStyle/>
          <a:p>
            <a:r>
              <a:rPr lang="en-US" b="1" dirty="0"/>
              <a:t>b'</a:t>
            </a:r>
            <a:r>
              <a:rPr lang="en-US" b="1" baseline="-25000" dirty="0"/>
              <a:t>1</a:t>
            </a:r>
          </a:p>
        </p:txBody>
      </p:sp>
      <p:sp>
        <p:nvSpPr>
          <p:cNvPr id="43" name="TextBox 42"/>
          <p:cNvSpPr txBox="1"/>
          <p:nvPr/>
        </p:nvSpPr>
        <p:spPr>
          <a:xfrm>
            <a:off x="2590800" y="2526268"/>
            <a:ext cx="441146" cy="369332"/>
          </a:xfrm>
          <a:prstGeom prst="rect">
            <a:avLst/>
          </a:prstGeom>
          <a:noFill/>
        </p:spPr>
        <p:txBody>
          <a:bodyPr wrap="none" rtlCol="0">
            <a:spAutoFit/>
          </a:bodyPr>
          <a:lstStyle/>
          <a:p>
            <a:r>
              <a:rPr lang="en-US" b="1" dirty="0"/>
              <a:t>b'</a:t>
            </a:r>
            <a:r>
              <a:rPr lang="en-US" b="1" baseline="-25000" dirty="0"/>
              <a:t>2</a:t>
            </a:r>
          </a:p>
        </p:txBody>
      </p:sp>
      <p:sp>
        <p:nvSpPr>
          <p:cNvPr id="46" name="Oval 45"/>
          <p:cNvSpPr/>
          <p:nvPr/>
        </p:nvSpPr>
        <p:spPr>
          <a:xfrm>
            <a:off x="457200" y="4114800"/>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1</a:t>
            </a:r>
          </a:p>
        </p:txBody>
      </p:sp>
      <p:cxnSp>
        <p:nvCxnSpPr>
          <p:cNvPr id="47" name="Straight Connector 46"/>
          <p:cNvCxnSpPr/>
          <p:nvPr/>
        </p:nvCxnSpPr>
        <p:spPr>
          <a:xfrm>
            <a:off x="665020" y="3364468"/>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48" name="TextBox 47"/>
          <p:cNvSpPr txBox="1"/>
          <p:nvPr/>
        </p:nvSpPr>
        <p:spPr>
          <a:xfrm>
            <a:off x="152400" y="3593068"/>
            <a:ext cx="551754" cy="369332"/>
          </a:xfrm>
          <a:prstGeom prst="rect">
            <a:avLst/>
          </a:prstGeom>
          <a:noFill/>
        </p:spPr>
        <p:txBody>
          <a:bodyPr wrap="none" rtlCol="0">
            <a:spAutoFit/>
          </a:bodyPr>
          <a:lstStyle/>
          <a:p>
            <a:r>
              <a:rPr lang="en-US" b="1" dirty="0"/>
              <a:t>W</a:t>
            </a:r>
            <a:r>
              <a:rPr lang="en-US" b="1" baseline="-25000" dirty="0"/>
              <a:t>11</a:t>
            </a:r>
          </a:p>
        </p:txBody>
      </p:sp>
      <p:sp>
        <p:nvSpPr>
          <p:cNvPr id="49" name="Oval 48"/>
          <p:cNvSpPr/>
          <p:nvPr/>
        </p:nvSpPr>
        <p:spPr>
          <a:xfrm>
            <a:off x="1600200" y="4126468"/>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2</a:t>
            </a:r>
          </a:p>
        </p:txBody>
      </p:sp>
      <p:cxnSp>
        <p:nvCxnSpPr>
          <p:cNvPr id="50" name="Straight Connector 49"/>
          <p:cNvCxnSpPr/>
          <p:nvPr/>
        </p:nvCxnSpPr>
        <p:spPr>
          <a:xfrm>
            <a:off x="1808020" y="3364468"/>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51" name="Oval 50"/>
          <p:cNvSpPr/>
          <p:nvPr/>
        </p:nvSpPr>
        <p:spPr>
          <a:xfrm>
            <a:off x="2743200" y="4202668"/>
            <a:ext cx="381000" cy="3810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3</a:t>
            </a:r>
          </a:p>
        </p:txBody>
      </p:sp>
      <p:cxnSp>
        <p:nvCxnSpPr>
          <p:cNvPr id="52" name="Straight Connector 51"/>
          <p:cNvCxnSpPr/>
          <p:nvPr/>
        </p:nvCxnSpPr>
        <p:spPr>
          <a:xfrm>
            <a:off x="1905000" y="3364468"/>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53" name="Straight Connector 52"/>
          <p:cNvCxnSpPr/>
          <p:nvPr/>
        </p:nvCxnSpPr>
        <p:spPr>
          <a:xfrm>
            <a:off x="762000" y="3364468"/>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54" name="Straight Connector 53"/>
          <p:cNvCxnSpPr/>
          <p:nvPr/>
        </p:nvCxnSpPr>
        <p:spPr>
          <a:xfrm flipH="1">
            <a:off x="741596" y="3308672"/>
            <a:ext cx="934804" cy="817796"/>
          </a:xfrm>
          <a:prstGeom prst="line">
            <a:avLst/>
          </a:prstGeom>
        </p:spPr>
        <p:style>
          <a:lnRef idx="2">
            <a:schemeClr val="accent3"/>
          </a:lnRef>
          <a:fillRef idx="0">
            <a:schemeClr val="accent3"/>
          </a:fillRef>
          <a:effectRef idx="1">
            <a:schemeClr val="accent3"/>
          </a:effectRef>
          <a:fontRef idx="minor">
            <a:schemeClr val="tx1"/>
          </a:fontRef>
        </p:style>
      </p:cxnSp>
      <p:sp>
        <p:nvSpPr>
          <p:cNvPr id="55" name="TextBox 54"/>
          <p:cNvSpPr txBox="1"/>
          <p:nvPr/>
        </p:nvSpPr>
        <p:spPr>
          <a:xfrm>
            <a:off x="609600" y="3821668"/>
            <a:ext cx="551754" cy="369332"/>
          </a:xfrm>
          <a:prstGeom prst="rect">
            <a:avLst/>
          </a:prstGeom>
          <a:noFill/>
        </p:spPr>
        <p:txBody>
          <a:bodyPr wrap="none" rtlCol="0">
            <a:spAutoFit/>
          </a:bodyPr>
          <a:lstStyle/>
          <a:p>
            <a:r>
              <a:rPr lang="en-US" b="1" dirty="0"/>
              <a:t>W</a:t>
            </a:r>
            <a:r>
              <a:rPr lang="en-US" b="1" baseline="-25000" dirty="0"/>
              <a:t>21</a:t>
            </a:r>
          </a:p>
        </p:txBody>
      </p:sp>
      <p:sp>
        <p:nvSpPr>
          <p:cNvPr id="56" name="TextBox 55"/>
          <p:cNvSpPr txBox="1"/>
          <p:nvPr/>
        </p:nvSpPr>
        <p:spPr>
          <a:xfrm>
            <a:off x="1143000" y="3985736"/>
            <a:ext cx="551754" cy="369332"/>
          </a:xfrm>
          <a:prstGeom prst="rect">
            <a:avLst/>
          </a:prstGeom>
          <a:noFill/>
        </p:spPr>
        <p:txBody>
          <a:bodyPr wrap="none" rtlCol="0">
            <a:spAutoFit/>
          </a:bodyPr>
          <a:lstStyle/>
          <a:p>
            <a:r>
              <a:rPr lang="en-US" b="1" dirty="0"/>
              <a:t>W</a:t>
            </a:r>
            <a:r>
              <a:rPr lang="en-US" b="1" baseline="-25000" dirty="0"/>
              <a:t>12</a:t>
            </a:r>
          </a:p>
        </p:txBody>
      </p:sp>
      <p:sp>
        <p:nvSpPr>
          <p:cNvPr id="57" name="TextBox 56"/>
          <p:cNvSpPr txBox="1"/>
          <p:nvPr/>
        </p:nvSpPr>
        <p:spPr>
          <a:xfrm>
            <a:off x="1581846" y="3745468"/>
            <a:ext cx="551754" cy="369332"/>
          </a:xfrm>
          <a:prstGeom prst="rect">
            <a:avLst/>
          </a:prstGeom>
          <a:noFill/>
        </p:spPr>
        <p:txBody>
          <a:bodyPr wrap="none" rtlCol="0">
            <a:spAutoFit/>
          </a:bodyPr>
          <a:lstStyle/>
          <a:p>
            <a:r>
              <a:rPr lang="en-US" b="1" dirty="0"/>
              <a:t>W</a:t>
            </a:r>
            <a:r>
              <a:rPr lang="en-US" b="1" baseline="-25000" dirty="0"/>
              <a:t>22</a:t>
            </a:r>
          </a:p>
        </p:txBody>
      </p:sp>
      <p:cxnSp>
        <p:nvCxnSpPr>
          <p:cNvPr id="58" name="Straight Connector 57"/>
          <p:cNvCxnSpPr/>
          <p:nvPr/>
        </p:nvCxnSpPr>
        <p:spPr>
          <a:xfrm>
            <a:off x="802808" y="3288268"/>
            <a:ext cx="2016592" cy="873592"/>
          </a:xfrm>
          <a:prstGeom prst="line">
            <a:avLst/>
          </a:prstGeom>
        </p:spPr>
        <p:style>
          <a:lnRef idx="2">
            <a:schemeClr val="accent3"/>
          </a:lnRef>
          <a:fillRef idx="0">
            <a:schemeClr val="accent3"/>
          </a:fillRef>
          <a:effectRef idx="1">
            <a:schemeClr val="accent3"/>
          </a:effectRef>
          <a:fontRef idx="minor">
            <a:schemeClr val="tx1"/>
          </a:fontRef>
        </p:style>
      </p:cxnSp>
      <p:sp>
        <p:nvSpPr>
          <p:cNvPr id="59" name="TextBox 58"/>
          <p:cNvSpPr txBox="1"/>
          <p:nvPr/>
        </p:nvSpPr>
        <p:spPr>
          <a:xfrm>
            <a:off x="2362200" y="4126468"/>
            <a:ext cx="386644" cy="369332"/>
          </a:xfrm>
          <a:prstGeom prst="rect">
            <a:avLst/>
          </a:prstGeom>
          <a:noFill/>
        </p:spPr>
        <p:txBody>
          <a:bodyPr wrap="none" rtlCol="0">
            <a:spAutoFit/>
          </a:bodyPr>
          <a:lstStyle/>
          <a:p>
            <a:r>
              <a:rPr lang="en-US" b="1" dirty="0"/>
              <a:t>b</a:t>
            </a:r>
            <a:r>
              <a:rPr lang="en-US" b="1" baseline="-25000" dirty="0"/>
              <a:t>1</a:t>
            </a:r>
          </a:p>
        </p:txBody>
      </p:sp>
      <p:sp>
        <p:nvSpPr>
          <p:cNvPr id="60" name="TextBox 59"/>
          <p:cNvSpPr txBox="1"/>
          <p:nvPr/>
        </p:nvSpPr>
        <p:spPr>
          <a:xfrm>
            <a:off x="2590800" y="3669268"/>
            <a:ext cx="386644" cy="369332"/>
          </a:xfrm>
          <a:prstGeom prst="rect">
            <a:avLst/>
          </a:prstGeom>
          <a:noFill/>
        </p:spPr>
        <p:txBody>
          <a:bodyPr wrap="none" rtlCol="0">
            <a:spAutoFit/>
          </a:bodyPr>
          <a:lstStyle/>
          <a:p>
            <a:r>
              <a:rPr lang="en-US" b="1" dirty="0"/>
              <a:t>b</a:t>
            </a:r>
            <a:r>
              <a:rPr lang="en-US" b="1" baseline="-25000" dirty="0"/>
              <a:t>2</a:t>
            </a:r>
          </a:p>
        </p:txBody>
      </p:sp>
      <p:sp>
        <p:nvSpPr>
          <p:cNvPr id="44" name="TextBox 43">
            <a:extLst>
              <a:ext uri="{FF2B5EF4-FFF2-40B4-BE49-F238E27FC236}">
                <a16:creationId xmlns:a16="http://schemas.microsoft.com/office/drawing/2014/main" xmlns="" id="{0E2EAA83-F5FB-42E7-B368-902890CEC41F}"/>
              </a:ext>
            </a:extLst>
          </p:cNvPr>
          <p:cNvSpPr txBox="1"/>
          <p:nvPr/>
        </p:nvSpPr>
        <p:spPr>
          <a:xfrm>
            <a:off x="40006" y="3031093"/>
            <a:ext cx="308098" cy="369332"/>
          </a:xfrm>
          <a:prstGeom prst="rect">
            <a:avLst/>
          </a:prstGeom>
          <a:noFill/>
        </p:spPr>
        <p:txBody>
          <a:bodyPr wrap="none" rtlCol="0">
            <a:spAutoFit/>
          </a:bodyPr>
          <a:lstStyle/>
          <a:p>
            <a:r>
              <a:rPr lang="en-US" b="1" dirty="0"/>
              <a:t>h</a:t>
            </a:r>
          </a:p>
        </p:txBody>
      </p:sp>
      <p:sp>
        <p:nvSpPr>
          <p:cNvPr id="45" name="TextBox 44">
            <a:extLst>
              <a:ext uri="{FF2B5EF4-FFF2-40B4-BE49-F238E27FC236}">
                <a16:creationId xmlns:a16="http://schemas.microsoft.com/office/drawing/2014/main" xmlns="" id="{7CAF2C7F-D2C6-4C90-96DC-BA5602098DBC}"/>
              </a:ext>
            </a:extLst>
          </p:cNvPr>
          <p:cNvSpPr txBox="1"/>
          <p:nvPr/>
        </p:nvSpPr>
        <p:spPr>
          <a:xfrm>
            <a:off x="155950" y="1799749"/>
            <a:ext cx="280846" cy="369332"/>
          </a:xfrm>
          <a:prstGeom prst="rect">
            <a:avLst/>
          </a:prstGeom>
          <a:noFill/>
        </p:spPr>
        <p:txBody>
          <a:bodyPr wrap="none" rtlCol="0">
            <a:spAutoFit/>
          </a:bodyPr>
          <a:lstStyle/>
          <a:p>
            <a:r>
              <a:rPr lang="en-US" b="1" dirty="0"/>
              <a:t>c</a:t>
            </a:r>
          </a:p>
        </p:txBody>
      </p:sp>
      <p:sp>
        <p:nvSpPr>
          <p:cNvPr id="63" name="TextBox 62">
            <a:extLst>
              <a:ext uri="{FF2B5EF4-FFF2-40B4-BE49-F238E27FC236}">
                <a16:creationId xmlns:a16="http://schemas.microsoft.com/office/drawing/2014/main" xmlns="" id="{F17B17A7-D67E-4484-BB47-03E0E066EB19}"/>
              </a:ext>
            </a:extLst>
          </p:cNvPr>
          <p:cNvSpPr txBox="1"/>
          <p:nvPr/>
        </p:nvSpPr>
        <p:spPr>
          <a:xfrm>
            <a:off x="116206" y="4197429"/>
            <a:ext cx="258404" cy="369332"/>
          </a:xfrm>
          <a:prstGeom prst="rect">
            <a:avLst/>
          </a:prstGeom>
          <a:noFill/>
        </p:spPr>
        <p:txBody>
          <a:bodyPr wrap="none" rtlCol="0">
            <a:spAutoFit/>
          </a:bodyPr>
          <a:lstStyle/>
          <a:p>
            <a:r>
              <a:rPr lang="en-US" b="1" dirty="0"/>
              <a:t>f</a:t>
            </a:r>
          </a:p>
        </p:txBody>
      </p:sp>
    </p:spTree>
    <p:extLst>
      <p:ext uri="{BB962C8B-B14F-4D97-AF65-F5344CB8AC3E}">
        <p14:creationId xmlns:p14="http://schemas.microsoft.com/office/powerpoint/2010/main" xmlns="" val="791083112"/>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Oval 61"/>
          <p:cNvSpPr/>
          <p:nvPr/>
        </p:nvSpPr>
        <p:spPr>
          <a:xfrm>
            <a:off x="1496290" y="2879558"/>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61" name="Oval 60"/>
          <p:cNvSpPr/>
          <p:nvPr/>
        </p:nvSpPr>
        <p:spPr>
          <a:xfrm>
            <a:off x="353290" y="2858778"/>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3412946" y="1219200"/>
            <a:ext cx="5426254" cy="5410200"/>
          </a:xfrm>
        </p:spPr>
        <p:txBody>
          <a:bodyPr>
            <a:normAutofit/>
          </a:bodyPr>
          <a:lstStyle/>
          <a:p>
            <a:pPr>
              <a:buNone/>
            </a:pPr>
            <a:r>
              <a:rPr lang="en-US" b="1" dirty="0"/>
              <a:t>Chain rule:   d(loss)/</a:t>
            </a:r>
            <a:r>
              <a:rPr lang="en-US" b="1" dirty="0" err="1"/>
              <a:t>dW</a:t>
            </a:r>
            <a:endParaRPr lang="en-US" b="1" dirty="0"/>
          </a:p>
          <a:p>
            <a:pPr>
              <a:buNone/>
            </a:pPr>
            <a:r>
              <a:rPr lang="en-US" b="1" dirty="0"/>
              <a:t>=</a:t>
            </a:r>
          </a:p>
          <a:p>
            <a:pPr>
              <a:buNone/>
            </a:pPr>
            <a:r>
              <a:rPr lang="en-US" b="1" dirty="0">
                <a:solidFill>
                  <a:schemeClr val="accent6"/>
                </a:solidFill>
              </a:rPr>
              <a:t>{d(loss)/d(</a:t>
            </a:r>
            <a:r>
              <a:rPr lang="en-US" b="1" dirty="0" err="1">
                <a:solidFill>
                  <a:schemeClr val="accent6"/>
                </a:solidFill>
              </a:rPr>
              <a:t>softmax</a:t>
            </a:r>
            <a:r>
              <a:rPr lang="en-US" b="1" dirty="0">
                <a:solidFill>
                  <a:schemeClr val="accent6"/>
                </a:solidFill>
              </a:rPr>
              <a:t>(c)) *</a:t>
            </a:r>
          </a:p>
          <a:p>
            <a:pPr>
              <a:buNone/>
            </a:pPr>
            <a:r>
              <a:rPr lang="en-US" b="1" dirty="0">
                <a:solidFill>
                  <a:schemeClr val="accent6"/>
                </a:solidFill>
              </a:rPr>
              <a:t>d(</a:t>
            </a:r>
            <a:r>
              <a:rPr lang="en-US" b="1" dirty="0" err="1">
                <a:solidFill>
                  <a:schemeClr val="accent6"/>
                </a:solidFill>
              </a:rPr>
              <a:t>softmax</a:t>
            </a:r>
            <a:r>
              <a:rPr lang="en-US" b="1" dirty="0">
                <a:solidFill>
                  <a:schemeClr val="accent6"/>
                </a:solidFill>
              </a:rPr>
              <a:t>(c))/d(c)} </a:t>
            </a:r>
            <a:r>
              <a:rPr lang="en-US" b="1" dirty="0"/>
              <a:t>* d(c)/d(h) * d(h)/da * da/</a:t>
            </a:r>
            <a:r>
              <a:rPr lang="en-US" b="1" dirty="0" err="1"/>
              <a:t>dW</a:t>
            </a:r>
            <a:endParaRPr lang="en-US" b="1" dirty="0"/>
          </a:p>
          <a:p>
            <a:pPr>
              <a:buNone/>
            </a:pPr>
            <a:r>
              <a:rPr lang="en-US" b="1" dirty="0"/>
              <a:t>=</a:t>
            </a:r>
          </a:p>
          <a:p>
            <a:pPr>
              <a:buNone/>
            </a:pPr>
            <a:r>
              <a:rPr lang="en-US" b="1" dirty="0">
                <a:solidFill>
                  <a:schemeClr val="accent6"/>
                </a:solidFill>
              </a:rPr>
              <a:t>(</a:t>
            </a:r>
            <a:r>
              <a:rPr lang="en-US" b="1" dirty="0" err="1">
                <a:solidFill>
                  <a:schemeClr val="accent6"/>
                </a:solidFill>
              </a:rPr>
              <a:t>softmax</a:t>
            </a:r>
            <a:r>
              <a:rPr lang="en-US" b="1" dirty="0">
                <a:solidFill>
                  <a:schemeClr val="accent6"/>
                </a:solidFill>
              </a:rPr>
              <a:t>(c) – t) </a:t>
            </a:r>
            <a:r>
              <a:rPr lang="en-US" b="1" dirty="0"/>
              <a:t>* W</a:t>
            </a:r>
            <a:r>
              <a:rPr lang="en-US" b="1" baseline="30000" dirty="0"/>
              <a:t>T</a:t>
            </a:r>
            <a:r>
              <a:rPr lang="en-US" b="1" dirty="0"/>
              <a:t> * 1</a:t>
            </a:r>
            <a:r>
              <a:rPr lang="en-US" b="1" baseline="-25000" dirty="0"/>
              <a:t>a&gt;0</a:t>
            </a:r>
            <a:r>
              <a:rPr lang="en-US" b="1" dirty="0"/>
              <a:t> * x</a:t>
            </a:r>
          </a:p>
        </p:txBody>
      </p:sp>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lvl="0" algn="ctr">
              <a:spcBef>
                <a:spcPct val="0"/>
              </a:spcBef>
              <a:defRPr/>
            </a:pPr>
            <a:r>
              <a:rPr lang="en-US" sz="4400" dirty="0">
                <a:solidFill>
                  <a:schemeClr val="bg1"/>
                </a:solidFill>
              </a:rPr>
              <a:t>d(loss)/d(W)</a:t>
            </a:r>
          </a:p>
        </p:txBody>
      </p:sp>
      <p:sp>
        <p:nvSpPr>
          <p:cNvPr id="17" name="Oval 16"/>
          <p:cNvSpPr/>
          <p:nvPr/>
        </p:nvSpPr>
        <p:spPr>
          <a:xfrm>
            <a:off x="457200" y="1828800"/>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1</a:t>
            </a:r>
            <a:endParaRPr lang="en-US" baseline="-25000" dirty="0"/>
          </a:p>
        </p:txBody>
      </p:sp>
      <p:sp>
        <p:nvSpPr>
          <p:cNvPr id="18" name="Oval 17"/>
          <p:cNvSpPr/>
          <p:nvPr/>
        </p:nvSpPr>
        <p:spPr>
          <a:xfrm>
            <a:off x="457200" y="2971800"/>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1</a:t>
            </a:r>
          </a:p>
        </p:txBody>
      </p:sp>
      <p:cxnSp>
        <p:nvCxnSpPr>
          <p:cNvPr id="20" name="Straight Connector 19"/>
          <p:cNvCxnSpPr/>
          <p:nvPr/>
        </p:nvCxnSpPr>
        <p:spPr>
          <a:xfrm>
            <a:off x="665020" y="2221468"/>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21" name="TextBox 20"/>
          <p:cNvSpPr txBox="1"/>
          <p:nvPr/>
        </p:nvSpPr>
        <p:spPr>
          <a:xfrm>
            <a:off x="152400" y="2450068"/>
            <a:ext cx="612540" cy="369332"/>
          </a:xfrm>
          <a:prstGeom prst="rect">
            <a:avLst/>
          </a:prstGeom>
          <a:noFill/>
        </p:spPr>
        <p:txBody>
          <a:bodyPr wrap="none" rtlCol="0">
            <a:spAutoFit/>
          </a:bodyPr>
          <a:lstStyle/>
          <a:p>
            <a:r>
              <a:rPr lang="en-US" b="1" dirty="0"/>
              <a:t>W’</a:t>
            </a:r>
            <a:r>
              <a:rPr lang="en-US" b="1" baseline="-25000" dirty="0"/>
              <a:t>11</a:t>
            </a:r>
          </a:p>
        </p:txBody>
      </p:sp>
      <p:sp>
        <p:nvSpPr>
          <p:cNvPr id="22" name="Oval 21"/>
          <p:cNvSpPr/>
          <p:nvPr/>
        </p:nvSpPr>
        <p:spPr>
          <a:xfrm>
            <a:off x="1600200" y="1840468"/>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2</a:t>
            </a:r>
          </a:p>
        </p:txBody>
      </p:sp>
      <p:sp>
        <p:nvSpPr>
          <p:cNvPr id="23" name="Oval 22"/>
          <p:cNvSpPr/>
          <p:nvPr/>
        </p:nvSpPr>
        <p:spPr>
          <a:xfrm>
            <a:off x="1600200" y="2983468"/>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2</a:t>
            </a:r>
          </a:p>
        </p:txBody>
      </p:sp>
      <p:cxnSp>
        <p:nvCxnSpPr>
          <p:cNvPr id="27" name="Straight Connector 26"/>
          <p:cNvCxnSpPr/>
          <p:nvPr/>
        </p:nvCxnSpPr>
        <p:spPr>
          <a:xfrm>
            <a:off x="1808020" y="2221468"/>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29" name="Oval 28"/>
          <p:cNvSpPr/>
          <p:nvPr/>
        </p:nvSpPr>
        <p:spPr>
          <a:xfrm>
            <a:off x="2743200" y="3059668"/>
            <a:ext cx="381000" cy="3810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3</a:t>
            </a:r>
          </a:p>
        </p:txBody>
      </p:sp>
      <p:cxnSp>
        <p:nvCxnSpPr>
          <p:cNvPr id="31" name="Straight Connector 30"/>
          <p:cNvCxnSpPr/>
          <p:nvPr/>
        </p:nvCxnSpPr>
        <p:spPr>
          <a:xfrm>
            <a:off x="1905000" y="2221468"/>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32" name="Straight Connector 31"/>
          <p:cNvCxnSpPr/>
          <p:nvPr/>
        </p:nvCxnSpPr>
        <p:spPr>
          <a:xfrm>
            <a:off x="762000" y="2221468"/>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34" name="Straight Connector 33"/>
          <p:cNvCxnSpPr/>
          <p:nvPr/>
        </p:nvCxnSpPr>
        <p:spPr>
          <a:xfrm flipH="1">
            <a:off x="741596" y="2165672"/>
            <a:ext cx="934804" cy="817796"/>
          </a:xfrm>
          <a:prstGeom prst="line">
            <a:avLst/>
          </a:prstGeom>
        </p:spPr>
        <p:style>
          <a:lnRef idx="2">
            <a:schemeClr val="accent3"/>
          </a:lnRef>
          <a:fillRef idx="0">
            <a:schemeClr val="accent3"/>
          </a:fillRef>
          <a:effectRef idx="1">
            <a:schemeClr val="accent3"/>
          </a:effectRef>
          <a:fontRef idx="minor">
            <a:schemeClr val="tx1"/>
          </a:fontRef>
        </p:style>
      </p:cxnSp>
      <p:sp>
        <p:nvSpPr>
          <p:cNvPr id="37" name="TextBox 36"/>
          <p:cNvSpPr txBox="1"/>
          <p:nvPr/>
        </p:nvSpPr>
        <p:spPr>
          <a:xfrm>
            <a:off x="609600" y="2678668"/>
            <a:ext cx="612540" cy="369332"/>
          </a:xfrm>
          <a:prstGeom prst="rect">
            <a:avLst/>
          </a:prstGeom>
          <a:noFill/>
        </p:spPr>
        <p:txBody>
          <a:bodyPr wrap="none" rtlCol="0">
            <a:spAutoFit/>
          </a:bodyPr>
          <a:lstStyle/>
          <a:p>
            <a:r>
              <a:rPr lang="en-US" b="1" dirty="0"/>
              <a:t>W’</a:t>
            </a:r>
            <a:r>
              <a:rPr lang="en-US" b="1" baseline="-25000" dirty="0"/>
              <a:t>21</a:t>
            </a:r>
          </a:p>
        </p:txBody>
      </p:sp>
      <p:sp>
        <p:nvSpPr>
          <p:cNvPr id="38" name="TextBox 37"/>
          <p:cNvSpPr txBox="1"/>
          <p:nvPr/>
        </p:nvSpPr>
        <p:spPr>
          <a:xfrm>
            <a:off x="1143000" y="2842736"/>
            <a:ext cx="612540" cy="369332"/>
          </a:xfrm>
          <a:prstGeom prst="rect">
            <a:avLst/>
          </a:prstGeom>
          <a:noFill/>
        </p:spPr>
        <p:txBody>
          <a:bodyPr wrap="none" rtlCol="0">
            <a:spAutoFit/>
          </a:bodyPr>
          <a:lstStyle/>
          <a:p>
            <a:r>
              <a:rPr lang="en-US" b="1" dirty="0"/>
              <a:t>W’</a:t>
            </a:r>
            <a:r>
              <a:rPr lang="en-US" b="1" baseline="-25000" dirty="0"/>
              <a:t>12</a:t>
            </a:r>
          </a:p>
        </p:txBody>
      </p:sp>
      <p:sp>
        <p:nvSpPr>
          <p:cNvPr id="39" name="TextBox 38"/>
          <p:cNvSpPr txBox="1"/>
          <p:nvPr/>
        </p:nvSpPr>
        <p:spPr>
          <a:xfrm>
            <a:off x="1581846" y="2602468"/>
            <a:ext cx="612540" cy="369332"/>
          </a:xfrm>
          <a:prstGeom prst="rect">
            <a:avLst/>
          </a:prstGeom>
          <a:noFill/>
        </p:spPr>
        <p:txBody>
          <a:bodyPr wrap="none" rtlCol="0">
            <a:spAutoFit/>
          </a:bodyPr>
          <a:lstStyle/>
          <a:p>
            <a:r>
              <a:rPr lang="en-US" b="1" dirty="0"/>
              <a:t>W’</a:t>
            </a:r>
            <a:r>
              <a:rPr lang="en-US" b="1" baseline="-25000" dirty="0"/>
              <a:t>22</a:t>
            </a:r>
          </a:p>
        </p:txBody>
      </p:sp>
      <p:cxnSp>
        <p:nvCxnSpPr>
          <p:cNvPr id="41" name="Straight Connector 40"/>
          <p:cNvCxnSpPr/>
          <p:nvPr/>
        </p:nvCxnSpPr>
        <p:spPr>
          <a:xfrm>
            <a:off x="802808" y="2145268"/>
            <a:ext cx="2016592" cy="873592"/>
          </a:xfrm>
          <a:prstGeom prst="line">
            <a:avLst/>
          </a:prstGeom>
        </p:spPr>
        <p:style>
          <a:lnRef idx="2">
            <a:schemeClr val="accent3"/>
          </a:lnRef>
          <a:fillRef idx="0">
            <a:schemeClr val="accent3"/>
          </a:fillRef>
          <a:effectRef idx="1">
            <a:schemeClr val="accent3"/>
          </a:effectRef>
          <a:fontRef idx="minor">
            <a:schemeClr val="tx1"/>
          </a:fontRef>
        </p:style>
      </p:cxnSp>
      <p:sp>
        <p:nvSpPr>
          <p:cNvPr id="42" name="TextBox 41"/>
          <p:cNvSpPr txBox="1"/>
          <p:nvPr/>
        </p:nvSpPr>
        <p:spPr>
          <a:xfrm>
            <a:off x="2362200" y="2983468"/>
            <a:ext cx="441146" cy="369332"/>
          </a:xfrm>
          <a:prstGeom prst="rect">
            <a:avLst/>
          </a:prstGeom>
          <a:noFill/>
        </p:spPr>
        <p:txBody>
          <a:bodyPr wrap="none" rtlCol="0">
            <a:spAutoFit/>
          </a:bodyPr>
          <a:lstStyle/>
          <a:p>
            <a:r>
              <a:rPr lang="en-US" b="1" dirty="0"/>
              <a:t>b'</a:t>
            </a:r>
            <a:r>
              <a:rPr lang="en-US" b="1" baseline="-25000" dirty="0"/>
              <a:t>1</a:t>
            </a:r>
          </a:p>
        </p:txBody>
      </p:sp>
      <p:sp>
        <p:nvSpPr>
          <p:cNvPr id="43" name="TextBox 42"/>
          <p:cNvSpPr txBox="1"/>
          <p:nvPr/>
        </p:nvSpPr>
        <p:spPr>
          <a:xfrm>
            <a:off x="2590800" y="2526268"/>
            <a:ext cx="441146" cy="369332"/>
          </a:xfrm>
          <a:prstGeom prst="rect">
            <a:avLst/>
          </a:prstGeom>
          <a:noFill/>
        </p:spPr>
        <p:txBody>
          <a:bodyPr wrap="none" rtlCol="0">
            <a:spAutoFit/>
          </a:bodyPr>
          <a:lstStyle/>
          <a:p>
            <a:r>
              <a:rPr lang="en-US" b="1" dirty="0"/>
              <a:t>b'</a:t>
            </a:r>
            <a:r>
              <a:rPr lang="en-US" b="1" baseline="-25000" dirty="0"/>
              <a:t>2</a:t>
            </a:r>
          </a:p>
        </p:txBody>
      </p:sp>
      <p:sp>
        <p:nvSpPr>
          <p:cNvPr id="46" name="Oval 45"/>
          <p:cNvSpPr/>
          <p:nvPr/>
        </p:nvSpPr>
        <p:spPr>
          <a:xfrm>
            <a:off x="457200" y="4114800"/>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1</a:t>
            </a:r>
          </a:p>
        </p:txBody>
      </p:sp>
      <p:cxnSp>
        <p:nvCxnSpPr>
          <p:cNvPr id="47" name="Straight Connector 46"/>
          <p:cNvCxnSpPr/>
          <p:nvPr/>
        </p:nvCxnSpPr>
        <p:spPr>
          <a:xfrm>
            <a:off x="665020" y="3364468"/>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48" name="TextBox 47"/>
          <p:cNvSpPr txBox="1"/>
          <p:nvPr/>
        </p:nvSpPr>
        <p:spPr>
          <a:xfrm>
            <a:off x="152400" y="3593068"/>
            <a:ext cx="551754" cy="369332"/>
          </a:xfrm>
          <a:prstGeom prst="rect">
            <a:avLst/>
          </a:prstGeom>
          <a:noFill/>
        </p:spPr>
        <p:txBody>
          <a:bodyPr wrap="none" rtlCol="0">
            <a:spAutoFit/>
          </a:bodyPr>
          <a:lstStyle/>
          <a:p>
            <a:r>
              <a:rPr lang="en-US" b="1" dirty="0"/>
              <a:t>W</a:t>
            </a:r>
            <a:r>
              <a:rPr lang="en-US" b="1" baseline="-25000" dirty="0"/>
              <a:t>11</a:t>
            </a:r>
          </a:p>
        </p:txBody>
      </p:sp>
      <p:sp>
        <p:nvSpPr>
          <p:cNvPr id="49" name="Oval 48"/>
          <p:cNvSpPr/>
          <p:nvPr/>
        </p:nvSpPr>
        <p:spPr>
          <a:xfrm>
            <a:off x="1600200" y="4126468"/>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2</a:t>
            </a:r>
          </a:p>
        </p:txBody>
      </p:sp>
      <p:cxnSp>
        <p:nvCxnSpPr>
          <p:cNvPr id="50" name="Straight Connector 49"/>
          <p:cNvCxnSpPr/>
          <p:nvPr/>
        </p:nvCxnSpPr>
        <p:spPr>
          <a:xfrm>
            <a:off x="1808020" y="3364468"/>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51" name="Oval 50"/>
          <p:cNvSpPr/>
          <p:nvPr/>
        </p:nvSpPr>
        <p:spPr>
          <a:xfrm>
            <a:off x="2743200" y="4202668"/>
            <a:ext cx="381000" cy="3810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3</a:t>
            </a:r>
          </a:p>
        </p:txBody>
      </p:sp>
      <p:cxnSp>
        <p:nvCxnSpPr>
          <p:cNvPr id="52" name="Straight Connector 51"/>
          <p:cNvCxnSpPr/>
          <p:nvPr/>
        </p:nvCxnSpPr>
        <p:spPr>
          <a:xfrm>
            <a:off x="1905000" y="3364468"/>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53" name="Straight Connector 52"/>
          <p:cNvCxnSpPr/>
          <p:nvPr/>
        </p:nvCxnSpPr>
        <p:spPr>
          <a:xfrm>
            <a:off x="762000" y="3364468"/>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54" name="Straight Connector 53"/>
          <p:cNvCxnSpPr/>
          <p:nvPr/>
        </p:nvCxnSpPr>
        <p:spPr>
          <a:xfrm flipH="1">
            <a:off x="741596" y="3308672"/>
            <a:ext cx="934804" cy="817796"/>
          </a:xfrm>
          <a:prstGeom prst="line">
            <a:avLst/>
          </a:prstGeom>
        </p:spPr>
        <p:style>
          <a:lnRef idx="2">
            <a:schemeClr val="accent3"/>
          </a:lnRef>
          <a:fillRef idx="0">
            <a:schemeClr val="accent3"/>
          </a:fillRef>
          <a:effectRef idx="1">
            <a:schemeClr val="accent3"/>
          </a:effectRef>
          <a:fontRef idx="minor">
            <a:schemeClr val="tx1"/>
          </a:fontRef>
        </p:style>
      </p:cxnSp>
      <p:sp>
        <p:nvSpPr>
          <p:cNvPr id="55" name="TextBox 54"/>
          <p:cNvSpPr txBox="1"/>
          <p:nvPr/>
        </p:nvSpPr>
        <p:spPr>
          <a:xfrm>
            <a:off x="609600" y="3821668"/>
            <a:ext cx="551754" cy="369332"/>
          </a:xfrm>
          <a:prstGeom prst="rect">
            <a:avLst/>
          </a:prstGeom>
          <a:noFill/>
        </p:spPr>
        <p:txBody>
          <a:bodyPr wrap="none" rtlCol="0">
            <a:spAutoFit/>
          </a:bodyPr>
          <a:lstStyle/>
          <a:p>
            <a:r>
              <a:rPr lang="en-US" b="1" dirty="0"/>
              <a:t>W</a:t>
            </a:r>
            <a:r>
              <a:rPr lang="en-US" b="1" baseline="-25000" dirty="0"/>
              <a:t>21</a:t>
            </a:r>
          </a:p>
        </p:txBody>
      </p:sp>
      <p:sp>
        <p:nvSpPr>
          <p:cNvPr id="56" name="TextBox 55"/>
          <p:cNvSpPr txBox="1"/>
          <p:nvPr/>
        </p:nvSpPr>
        <p:spPr>
          <a:xfrm>
            <a:off x="1143000" y="3985736"/>
            <a:ext cx="551754" cy="369332"/>
          </a:xfrm>
          <a:prstGeom prst="rect">
            <a:avLst/>
          </a:prstGeom>
          <a:noFill/>
        </p:spPr>
        <p:txBody>
          <a:bodyPr wrap="none" rtlCol="0">
            <a:spAutoFit/>
          </a:bodyPr>
          <a:lstStyle/>
          <a:p>
            <a:r>
              <a:rPr lang="en-US" b="1" dirty="0"/>
              <a:t>W</a:t>
            </a:r>
            <a:r>
              <a:rPr lang="en-US" b="1" baseline="-25000" dirty="0"/>
              <a:t>12</a:t>
            </a:r>
          </a:p>
        </p:txBody>
      </p:sp>
      <p:sp>
        <p:nvSpPr>
          <p:cNvPr id="57" name="TextBox 56"/>
          <p:cNvSpPr txBox="1"/>
          <p:nvPr/>
        </p:nvSpPr>
        <p:spPr>
          <a:xfrm>
            <a:off x="1581846" y="3745468"/>
            <a:ext cx="551754" cy="369332"/>
          </a:xfrm>
          <a:prstGeom prst="rect">
            <a:avLst/>
          </a:prstGeom>
          <a:noFill/>
        </p:spPr>
        <p:txBody>
          <a:bodyPr wrap="none" rtlCol="0">
            <a:spAutoFit/>
          </a:bodyPr>
          <a:lstStyle/>
          <a:p>
            <a:r>
              <a:rPr lang="en-US" b="1" dirty="0"/>
              <a:t>W</a:t>
            </a:r>
            <a:r>
              <a:rPr lang="en-US" b="1" baseline="-25000" dirty="0"/>
              <a:t>22</a:t>
            </a:r>
          </a:p>
        </p:txBody>
      </p:sp>
      <p:cxnSp>
        <p:nvCxnSpPr>
          <p:cNvPr id="58" name="Straight Connector 57"/>
          <p:cNvCxnSpPr/>
          <p:nvPr/>
        </p:nvCxnSpPr>
        <p:spPr>
          <a:xfrm>
            <a:off x="802808" y="3288268"/>
            <a:ext cx="2016592" cy="873592"/>
          </a:xfrm>
          <a:prstGeom prst="line">
            <a:avLst/>
          </a:prstGeom>
        </p:spPr>
        <p:style>
          <a:lnRef idx="2">
            <a:schemeClr val="accent3"/>
          </a:lnRef>
          <a:fillRef idx="0">
            <a:schemeClr val="accent3"/>
          </a:fillRef>
          <a:effectRef idx="1">
            <a:schemeClr val="accent3"/>
          </a:effectRef>
          <a:fontRef idx="minor">
            <a:schemeClr val="tx1"/>
          </a:fontRef>
        </p:style>
      </p:cxnSp>
      <p:sp>
        <p:nvSpPr>
          <p:cNvPr id="59" name="TextBox 58"/>
          <p:cNvSpPr txBox="1"/>
          <p:nvPr/>
        </p:nvSpPr>
        <p:spPr>
          <a:xfrm>
            <a:off x="2362200" y="4126468"/>
            <a:ext cx="386644" cy="369332"/>
          </a:xfrm>
          <a:prstGeom prst="rect">
            <a:avLst/>
          </a:prstGeom>
          <a:noFill/>
        </p:spPr>
        <p:txBody>
          <a:bodyPr wrap="none" rtlCol="0">
            <a:spAutoFit/>
          </a:bodyPr>
          <a:lstStyle/>
          <a:p>
            <a:r>
              <a:rPr lang="en-US" b="1" dirty="0"/>
              <a:t>b</a:t>
            </a:r>
            <a:r>
              <a:rPr lang="en-US" b="1" baseline="-25000" dirty="0"/>
              <a:t>1</a:t>
            </a:r>
          </a:p>
        </p:txBody>
      </p:sp>
      <p:sp>
        <p:nvSpPr>
          <p:cNvPr id="60" name="TextBox 59"/>
          <p:cNvSpPr txBox="1"/>
          <p:nvPr/>
        </p:nvSpPr>
        <p:spPr>
          <a:xfrm>
            <a:off x="2590800" y="3669268"/>
            <a:ext cx="386644" cy="369332"/>
          </a:xfrm>
          <a:prstGeom prst="rect">
            <a:avLst/>
          </a:prstGeom>
          <a:noFill/>
        </p:spPr>
        <p:txBody>
          <a:bodyPr wrap="none" rtlCol="0">
            <a:spAutoFit/>
          </a:bodyPr>
          <a:lstStyle/>
          <a:p>
            <a:r>
              <a:rPr lang="en-US" b="1" dirty="0"/>
              <a:t>b</a:t>
            </a:r>
            <a:r>
              <a:rPr lang="en-US" b="1" baseline="-25000" dirty="0"/>
              <a:t>2</a:t>
            </a:r>
          </a:p>
        </p:txBody>
      </p:sp>
      <p:sp>
        <p:nvSpPr>
          <p:cNvPr id="44" name="TextBox 43">
            <a:extLst>
              <a:ext uri="{FF2B5EF4-FFF2-40B4-BE49-F238E27FC236}">
                <a16:creationId xmlns:a16="http://schemas.microsoft.com/office/drawing/2014/main" xmlns="" id="{0E2EAA83-F5FB-42E7-B368-902890CEC41F}"/>
              </a:ext>
            </a:extLst>
          </p:cNvPr>
          <p:cNvSpPr txBox="1"/>
          <p:nvPr/>
        </p:nvSpPr>
        <p:spPr>
          <a:xfrm>
            <a:off x="40006" y="3031093"/>
            <a:ext cx="308098" cy="369332"/>
          </a:xfrm>
          <a:prstGeom prst="rect">
            <a:avLst/>
          </a:prstGeom>
          <a:noFill/>
        </p:spPr>
        <p:txBody>
          <a:bodyPr wrap="none" rtlCol="0">
            <a:spAutoFit/>
          </a:bodyPr>
          <a:lstStyle/>
          <a:p>
            <a:r>
              <a:rPr lang="en-US" b="1" dirty="0"/>
              <a:t>h</a:t>
            </a:r>
          </a:p>
        </p:txBody>
      </p:sp>
      <p:sp>
        <p:nvSpPr>
          <p:cNvPr id="45" name="TextBox 44">
            <a:extLst>
              <a:ext uri="{FF2B5EF4-FFF2-40B4-BE49-F238E27FC236}">
                <a16:creationId xmlns:a16="http://schemas.microsoft.com/office/drawing/2014/main" xmlns="" id="{7CAF2C7F-D2C6-4C90-96DC-BA5602098DBC}"/>
              </a:ext>
            </a:extLst>
          </p:cNvPr>
          <p:cNvSpPr txBox="1"/>
          <p:nvPr/>
        </p:nvSpPr>
        <p:spPr>
          <a:xfrm>
            <a:off x="155950" y="1799749"/>
            <a:ext cx="280846" cy="369332"/>
          </a:xfrm>
          <a:prstGeom prst="rect">
            <a:avLst/>
          </a:prstGeom>
          <a:noFill/>
        </p:spPr>
        <p:txBody>
          <a:bodyPr wrap="none" rtlCol="0">
            <a:spAutoFit/>
          </a:bodyPr>
          <a:lstStyle/>
          <a:p>
            <a:r>
              <a:rPr lang="en-US" b="1" dirty="0"/>
              <a:t>c</a:t>
            </a:r>
          </a:p>
        </p:txBody>
      </p:sp>
      <p:sp>
        <p:nvSpPr>
          <p:cNvPr id="63" name="TextBox 62">
            <a:extLst>
              <a:ext uri="{FF2B5EF4-FFF2-40B4-BE49-F238E27FC236}">
                <a16:creationId xmlns:a16="http://schemas.microsoft.com/office/drawing/2014/main" xmlns="" id="{F17B17A7-D67E-4484-BB47-03E0E066EB19}"/>
              </a:ext>
            </a:extLst>
          </p:cNvPr>
          <p:cNvSpPr txBox="1"/>
          <p:nvPr/>
        </p:nvSpPr>
        <p:spPr>
          <a:xfrm>
            <a:off x="116206" y="4197429"/>
            <a:ext cx="258404" cy="369332"/>
          </a:xfrm>
          <a:prstGeom prst="rect">
            <a:avLst/>
          </a:prstGeom>
          <a:noFill/>
        </p:spPr>
        <p:txBody>
          <a:bodyPr wrap="none" rtlCol="0">
            <a:spAutoFit/>
          </a:bodyPr>
          <a:lstStyle/>
          <a:p>
            <a:r>
              <a:rPr lang="en-US" b="1" dirty="0"/>
              <a:t>f</a:t>
            </a:r>
          </a:p>
        </p:txBody>
      </p:sp>
    </p:spTree>
    <p:extLst>
      <p:ext uri="{BB962C8B-B14F-4D97-AF65-F5344CB8AC3E}">
        <p14:creationId xmlns:p14="http://schemas.microsoft.com/office/powerpoint/2010/main" xmlns="" val="3715868924"/>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Oval 61"/>
          <p:cNvSpPr/>
          <p:nvPr/>
        </p:nvSpPr>
        <p:spPr>
          <a:xfrm>
            <a:off x="1496290" y="2879558"/>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61" name="Oval 60"/>
          <p:cNvSpPr/>
          <p:nvPr/>
        </p:nvSpPr>
        <p:spPr>
          <a:xfrm>
            <a:off x="353290" y="2858778"/>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3412946" y="1219200"/>
            <a:ext cx="5426254" cy="5410200"/>
          </a:xfrm>
        </p:spPr>
        <p:txBody>
          <a:bodyPr>
            <a:normAutofit/>
          </a:bodyPr>
          <a:lstStyle/>
          <a:p>
            <a:pPr>
              <a:buNone/>
            </a:pPr>
            <a:r>
              <a:rPr lang="en-US" b="1" dirty="0"/>
              <a:t>Chain rule:   d(loss)/</a:t>
            </a:r>
            <a:r>
              <a:rPr lang="en-US" b="1" dirty="0" err="1"/>
              <a:t>db</a:t>
            </a:r>
            <a:endParaRPr lang="en-US" b="1" dirty="0"/>
          </a:p>
          <a:p>
            <a:pPr>
              <a:buNone/>
            </a:pPr>
            <a:r>
              <a:rPr lang="en-US" b="1" dirty="0"/>
              <a:t>=</a:t>
            </a:r>
          </a:p>
          <a:p>
            <a:pPr>
              <a:buNone/>
            </a:pPr>
            <a:r>
              <a:rPr lang="en-US" b="1" dirty="0">
                <a:solidFill>
                  <a:schemeClr val="accent6"/>
                </a:solidFill>
              </a:rPr>
              <a:t>{d(loss)/d(</a:t>
            </a:r>
            <a:r>
              <a:rPr lang="en-US" b="1" dirty="0" err="1">
                <a:solidFill>
                  <a:schemeClr val="accent6"/>
                </a:solidFill>
              </a:rPr>
              <a:t>softmax</a:t>
            </a:r>
            <a:r>
              <a:rPr lang="en-US" b="1" dirty="0">
                <a:solidFill>
                  <a:schemeClr val="accent6"/>
                </a:solidFill>
              </a:rPr>
              <a:t>(c)) *</a:t>
            </a:r>
          </a:p>
          <a:p>
            <a:pPr>
              <a:buNone/>
            </a:pPr>
            <a:r>
              <a:rPr lang="en-US" b="1" dirty="0">
                <a:solidFill>
                  <a:schemeClr val="accent6"/>
                </a:solidFill>
              </a:rPr>
              <a:t>d(</a:t>
            </a:r>
            <a:r>
              <a:rPr lang="en-US" b="1" dirty="0" err="1">
                <a:solidFill>
                  <a:schemeClr val="accent6"/>
                </a:solidFill>
              </a:rPr>
              <a:t>softmax</a:t>
            </a:r>
            <a:r>
              <a:rPr lang="en-US" b="1" dirty="0">
                <a:solidFill>
                  <a:schemeClr val="accent6"/>
                </a:solidFill>
              </a:rPr>
              <a:t>(c))/d(c)} </a:t>
            </a:r>
            <a:r>
              <a:rPr lang="en-US" b="1" dirty="0"/>
              <a:t>* d(c)/d(h) * d(h)/da * da/</a:t>
            </a:r>
            <a:r>
              <a:rPr lang="en-US" b="1" dirty="0" err="1"/>
              <a:t>db</a:t>
            </a:r>
            <a:endParaRPr lang="en-US" b="1" dirty="0"/>
          </a:p>
          <a:p>
            <a:pPr>
              <a:buNone/>
            </a:pPr>
            <a:r>
              <a:rPr lang="en-US" b="1" dirty="0"/>
              <a:t>=</a:t>
            </a:r>
          </a:p>
          <a:p>
            <a:pPr>
              <a:buNone/>
            </a:pPr>
            <a:r>
              <a:rPr lang="en-US" b="1" dirty="0">
                <a:solidFill>
                  <a:schemeClr val="accent6"/>
                </a:solidFill>
              </a:rPr>
              <a:t>(</a:t>
            </a:r>
            <a:r>
              <a:rPr lang="en-US" b="1" dirty="0" err="1">
                <a:solidFill>
                  <a:schemeClr val="accent6"/>
                </a:solidFill>
              </a:rPr>
              <a:t>softmax</a:t>
            </a:r>
            <a:r>
              <a:rPr lang="en-US" b="1" dirty="0">
                <a:solidFill>
                  <a:schemeClr val="accent6"/>
                </a:solidFill>
              </a:rPr>
              <a:t>(c) – t) </a:t>
            </a:r>
            <a:r>
              <a:rPr lang="en-US" b="1" dirty="0"/>
              <a:t>* W</a:t>
            </a:r>
            <a:r>
              <a:rPr lang="en-US" b="1" baseline="30000" dirty="0"/>
              <a:t>T</a:t>
            </a:r>
            <a:r>
              <a:rPr lang="en-US" b="1" dirty="0"/>
              <a:t> * 1</a:t>
            </a:r>
            <a:r>
              <a:rPr lang="en-US" b="1" baseline="-25000" dirty="0"/>
              <a:t>a&gt;0</a:t>
            </a:r>
            <a:r>
              <a:rPr lang="en-US" b="1" dirty="0"/>
              <a:t> * 1</a:t>
            </a:r>
          </a:p>
        </p:txBody>
      </p:sp>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lvl="0" algn="ctr">
              <a:spcBef>
                <a:spcPct val="0"/>
              </a:spcBef>
              <a:defRPr/>
            </a:pPr>
            <a:r>
              <a:rPr lang="en-US" sz="4400" dirty="0">
                <a:solidFill>
                  <a:schemeClr val="bg1"/>
                </a:solidFill>
              </a:rPr>
              <a:t>d(loss)/d(b)</a:t>
            </a:r>
          </a:p>
        </p:txBody>
      </p:sp>
      <p:sp>
        <p:nvSpPr>
          <p:cNvPr id="17" name="Oval 16"/>
          <p:cNvSpPr/>
          <p:nvPr/>
        </p:nvSpPr>
        <p:spPr>
          <a:xfrm>
            <a:off x="457200" y="1828800"/>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1</a:t>
            </a:r>
            <a:endParaRPr lang="en-US" baseline="-25000" dirty="0"/>
          </a:p>
        </p:txBody>
      </p:sp>
      <p:sp>
        <p:nvSpPr>
          <p:cNvPr id="18" name="Oval 17"/>
          <p:cNvSpPr/>
          <p:nvPr/>
        </p:nvSpPr>
        <p:spPr>
          <a:xfrm>
            <a:off x="457200" y="2971800"/>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1</a:t>
            </a:r>
          </a:p>
        </p:txBody>
      </p:sp>
      <p:cxnSp>
        <p:nvCxnSpPr>
          <p:cNvPr id="20" name="Straight Connector 19"/>
          <p:cNvCxnSpPr/>
          <p:nvPr/>
        </p:nvCxnSpPr>
        <p:spPr>
          <a:xfrm>
            <a:off x="665020" y="2221468"/>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21" name="TextBox 20"/>
          <p:cNvSpPr txBox="1"/>
          <p:nvPr/>
        </p:nvSpPr>
        <p:spPr>
          <a:xfrm>
            <a:off x="152400" y="2450068"/>
            <a:ext cx="612540" cy="369332"/>
          </a:xfrm>
          <a:prstGeom prst="rect">
            <a:avLst/>
          </a:prstGeom>
          <a:noFill/>
        </p:spPr>
        <p:txBody>
          <a:bodyPr wrap="none" rtlCol="0">
            <a:spAutoFit/>
          </a:bodyPr>
          <a:lstStyle/>
          <a:p>
            <a:r>
              <a:rPr lang="en-US" b="1" dirty="0"/>
              <a:t>W’</a:t>
            </a:r>
            <a:r>
              <a:rPr lang="en-US" b="1" baseline="-25000" dirty="0"/>
              <a:t>11</a:t>
            </a:r>
          </a:p>
        </p:txBody>
      </p:sp>
      <p:sp>
        <p:nvSpPr>
          <p:cNvPr id="22" name="Oval 21"/>
          <p:cNvSpPr/>
          <p:nvPr/>
        </p:nvSpPr>
        <p:spPr>
          <a:xfrm>
            <a:off x="1600200" y="1840468"/>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2</a:t>
            </a:r>
          </a:p>
        </p:txBody>
      </p:sp>
      <p:sp>
        <p:nvSpPr>
          <p:cNvPr id="23" name="Oval 22"/>
          <p:cNvSpPr/>
          <p:nvPr/>
        </p:nvSpPr>
        <p:spPr>
          <a:xfrm>
            <a:off x="1600200" y="2983468"/>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2</a:t>
            </a:r>
          </a:p>
        </p:txBody>
      </p:sp>
      <p:cxnSp>
        <p:nvCxnSpPr>
          <p:cNvPr id="27" name="Straight Connector 26"/>
          <p:cNvCxnSpPr/>
          <p:nvPr/>
        </p:nvCxnSpPr>
        <p:spPr>
          <a:xfrm>
            <a:off x="1808020" y="2221468"/>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29" name="Oval 28"/>
          <p:cNvSpPr/>
          <p:nvPr/>
        </p:nvSpPr>
        <p:spPr>
          <a:xfrm>
            <a:off x="2743200" y="3059668"/>
            <a:ext cx="381000" cy="3810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3</a:t>
            </a:r>
          </a:p>
        </p:txBody>
      </p:sp>
      <p:cxnSp>
        <p:nvCxnSpPr>
          <p:cNvPr id="31" name="Straight Connector 30"/>
          <p:cNvCxnSpPr/>
          <p:nvPr/>
        </p:nvCxnSpPr>
        <p:spPr>
          <a:xfrm>
            <a:off x="1905000" y="2221468"/>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32" name="Straight Connector 31"/>
          <p:cNvCxnSpPr/>
          <p:nvPr/>
        </p:nvCxnSpPr>
        <p:spPr>
          <a:xfrm>
            <a:off x="762000" y="2221468"/>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34" name="Straight Connector 33"/>
          <p:cNvCxnSpPr/>
          <p:nvPr/>
        </p:nvCxnSpPr>
        <p:spPr>
          <a:xfrm flipH="1">
            <a:off x="741596" y="2165672"/>
            <a:ext cx="934804" cy="817796"/>
          </a:xfrm>
          <a:prstGeom prst="line">
            <a:avLst/>
          </a:prstGeom>
        </p:spPr>
        <p:style>
          <a:lnRef idx="2">
            <a:schemeClr val="accent3"/>
          </a:lnRef>
          <a:fillRef idx="0">
            <a:schemeClr val="accent3"/>
          </a:fillRef>
          <a:effectRef idx="1">
            <a:schemeClr val="accent3"/>
          </a:effectRef>
          <a:fontRef idx="minor">
            <a:schemeClr val="tx1"/>
          </a:fontRef>
        </p:style>
      </p:cxnSp>
      <p:sp>
        <p:nvSpPr>
          <p:cNvPr id="37" name="TextBox 36"/>
          <p:cNvSpPr txBox="1"/>
          <p:nvPr/>
        </p:nvSpPr>
        <p:spPr>
          <a:xfrm>
            <a:off x="609600" y="2678668"/>
            <a:ext cx="612540" cy="369332"/>
          </a:xfrm>
          <a:prstGeom prst="rect">
            <a:avLst/>
          </a:prstGeom>
          <a:noFill/>
        </p:spPr>
        <p:txBody>
          <a:bodyPr wrap="none" rtlCol="0">
            <a:spAutoFit/>
          </a:bodyPr>
          <a:lstStyle/>
          <a:p>
            <a:r>
              <a:rPr lang="en-US" b="1" dirty="0"/>
              <a:t>W’</a:t>
            </a:r>
            <a:r>
              <a:rPr lang="en-US" b="1" baseline="-25000" dirty="0"/>
              <a:t>21</a:t>
            </a:r>
          </a:p>
        </p:txBody>
      </p:sp>
      <p:sp>
        <p:nvSpPr>
          <p:cNvPr id="38" name="TextBox 37"/>
          <p:cNvSpPr txBox="1"/>
          <p:nvPr/>
        </p:nvSpPr>
        <p:spPr>
          <a:xfrm>
            <a:off x="1143000" y="2842736"/>
            <a:ext cx="612540" cy="369332"/>
          </a:xfrm>
          <a:prstGeom prst="rect">
            <a:avLst/>
          </a:prstGeom>
          <a:noFill/>
        </p:spPr>
        <p:txBody>
          <a:bodyPr wrap="none" rtlCol="0">
            <a:spAutoFit/>
          </a:bodyPr>
          <a:lstStyle/>
          <a:p>
            <a:r>
              <a:rPr lang="en-US" b="1" dirty="0"/>
              <a:t>W’</a:t>
            </a:r>
            <a:r>
              <a:rPr lang="en-US" b="1" baseline="-25000" dirty="0"/>
              <a:t>12</a:t>
            </a:r>
          </a:p>
        </p:txBody>
      </p:sp>
      <p:sp>
        <p:nvSpPr>
          <p:cNvPr id="39" name="TextBox 38"/>
          <p:cNvSpPr txBox="1"/>
          <p:nvPr/>
        </p:nvSpPr>
        <p:spPr>
          <a:xfrm>
            <a:off x="1581846" y="2602468"/>
            <a:ext cx="612540" cy="369332"/>
          </a:xfrm>
          <a:prstGeom prst="rect">
            <a:avLst/>
          </a:prstGeom>
          <a:noFill/>
        </p:spPr>
        <p:txBody>
          <a:bodyPr wrap="none" rtlCol="0">
            <a:spAutoFit/>
          </a:bodyPr>
          <a:lstStyle/>
          <a:p>
            <a:r>
              <a:rPr lang="en-US" b="1" dirty="0"/>
              <a:t>W’</a:t>
            </a:r>
            <a:r>
              <a:rPr lang="en-US" b="1" baseline="-25000" dirty="0"/>
              <a:t>22</a:t>
            </a:r>
          </a:p>
        </p:txBody>
      </p:sp>
      <p:cxnSp>
        <p:nvCxnSpPr>
          <p:cNvPr id="41" name="Straight Connector 40"/>
          <p:cNvCxnSpPr/>
          <p:nvPr/>
        </p:nvCxnSpPr>
        <p:spPr>
          <a:xfrm>
            <a:off x="802808" y="2145268"/>
            <a:ext cx="2016592" cy="873592"/>
          </a:xfrm>
          <a:prstGeom prst="line">
            <a:avLst/>
          </a:prstGeom>
        </p:spPr>
        <p:style>
          <a:lnRef idx="2">
            <a:schemeClr val="accent3"/>
          </a:lnRef>
          <a:fillRef idx="0">
            <a:schemeClr val="accent3"/>
          </a:fillRef>
          <a:effectRef idx="1">
            <a:schemeClr val="accent3"/>
          </a:effectRef>
          <a:fontRef idx="minor">
            <a:schemeClr val="tx1"/>
          </a:fontRef>
        </p:style>
      </p:cxnSp>
      <p:sp>
        <p:nvSpPr>
          <p:cNvPr id="42" name="TextBox 41"/>
          <p:cNvSpPr txBox="1"/>
          <p:nvPr/>
        </p:nvSpPr>
        <p:spPr>
          <a:xfrm>
            <a:off x="2362200" y="2983468"/>
            <a:ext cx="441146" cy="369332"/>
          </a:xfrm>
          <a:prstGeom prst="rect">
            <a:avLst/>
          </a:prstGeom>
          <a:noFill/>
        </p:spPr>
        <p:txBody>
          <a:bodyPr wrap="none" rtlCol="0">
            <a:spAutoFit/>
          </a:bodyPr>
          <a:lstStyle/>
          <a:p>
            <a:r>
              <a:rPr lang="en-US" b="1" dirty="0"/>
              <a:t>b'</a:t>
            </a:r>
            <a:r>
              <a:rPr lang="en-US" b="1" baseline="-25000" dirty="0"/>
              <a:t>1</a:t>
            </a:r>
          </a:p>
        </p:txBody>
      </p:sp>
      <p:sp>
        <p:nvSpPr>
          <p:cNvPr id="43" name="TextBox 42"/>
          <p:cNvSpPr txBox="1"/>
          <p:nvPr/>
        </p:nvSpPr>
        <p:spPr>
          <a:xfrm>
            <a:off x="2590800" y="2526268"/>
            <a:ext cx="441146" cy="369332"/>
          </a:xfrm>
          <a:prstGeom prst="rect">
            <a:avLst/>
          </a:prstGeom>
          <a:noFill/>
        </p:spPr>
        <p:txBody>
          <a:bodyPr wrap="none" rtlCol="0">
            <a:spAutoFit/>
          </a:bodyPr>
          <a:lstStyle/>
          <a:p>
            <a:r>
              <a:rPr lang="en-US" b="1" dirty="0"/>
              <a:t>b'</a:t>
            </a:r>
            <a:r>
              <a:rPr lang="en-US" b="1" baseline="-25000" dirty="0"/>
              <a:t>2</a:t>
            </a:r>
          </a:p>
        </p:txBody>
      </p:sp>
      <p:sp>
        <p:nvSpPr>
          <p:cNvPr id="46" name="Oval 45"/>
          <p:cNvSpPr/>
          <p:nvPr/>
        </p:nvSpPr>
        <p:spPr>
          <a:xfrm>
            <a:off x="457200" y="4114800"/>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1</a:t>
            </a:r>
          </a:p>
        </p:txBody>
      </p:sp>
      <p:cxnSp>
        <p:nvCxnSpPr>
          <p:cNvPr id="47" name="Straight Connector 46"/>
          <p:cNvCxnSpPr/>
          <p:nvPr/>
        </p:nvCxnSpPr>
        <p:spPr>
          <a:xfrm>
            <a:off x="665020" y="3364468"/>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48" name="TextBox 47"/>
          <p:cNvSpPr txBox="1"/>
          <p:nvPr/>
        </p:nvSpPr>
        <p:spPr>
          <a:xfrm>
            <a:off x="152400" y="3593068"/>
            <a:ext cx="551754" cy="369332"/>
          </a:xfrm>
          <a:prstGeom prst="rect">
            <a:avLst/>
          </a:prstGeom>
          <a:noFill/>
        </p:spPr>
        <p:txBody>
          <a:bodyPr wrap="none" rtlCol="0">
            <a:spAutoFit/>
          </a:bodyPr>
          <a:lstStyle/>
          <a:p>
            <a:r>
              <a:rPr lang="en-US" b="1" dirty="0"/>
              <a:t>W</a:t>
            </a:r>
            <a:r>
              <a:rPr lang="en-US" b="1" baseline="-25000" dirty="0"/>
              <a:t>11</a:t>
            </a:r>
          </a:p>
        </p:txBody>
      </p:sp>
      <p:sp>
        <p:nvSpPr>
          <p:cNvPr id="49" name="Oval 48"/>
          <p:cNvSpPr/>
          <p:nvPr/>
        </p:nvSpPr>
        <p:spPr>
          <a:xfrm>
            <a:off x="1600200" y="4126468"/>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2</a:t>
            </a:r>
          </a:p>
        </p:txBody>
      </p:sp>
      <p:cxnSp>
        <p:nvCxnSpPr>
          <p:cNvPr id="50" name="Straight Connector 49"/>
          <p:cNvCxnSpPr/>
          <p:nvPr/>
        </p:nvCxnSpPr>
        <p:spPr>
          <a:xfrm>
            <a:off x="1808020" y="3364468"/>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51" name="Oval 50"/>
          <p:cNvSpPr/>
          <p:nvPr/>
        </p:nvSpPr>
        <p:spPr>
          <a:xfrm>
            <a:off x="2743200" y="4202668"/>
            <a:ext cx="381000" cy="3810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3</a:t>
            </a:r>
          </a:p>
        </p:txBody>
      </p:sp>
      <p:cxnSp>
        <p:nvCxnSpPr>
          <p:cNvPr id="52" name="Straight Connector 51"/>
          <p:cNvCxnSpPr/>
          <p:nvPr/>
        </p:nvCxnSpPr>
        <p:spPr>
          <a:xfrm>
            <a:off x="1905000" y="3364468"/>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53" name="Straight Connector 52"/>
          <p:cNvCxnSpPr/>
          <p:nvPr/>
        </p:nvCxnSpPr>
        <p:spPr>
          <a:xfrm>
            <a:off x="762000" y="3364468"/>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54" name="Straight Connector 53"/>
          <p:cNvCxnSpPr/>
          <p:nvPr/>
        </p:nvCxnSpPr>
        <p:spPr>
          <a:xfrm flipH="1">
            <a:off x="741596" y="3308672"/>
            <a:ext cx="934804" cy="817796"/>
          </a:xfrm>
          <a:prstGeom prst="line">
            <a:avLst/>
          </a:prstGeom>
        </p:spPr>
        <p:style>
          <a:lnRef idx="2">
            <a:schemeClr val="accent3"/>
          </a:lnRef>
          <a:fillRef idx="0">
            <a:schemeClr val="accent3"/>
          </a:fillRef>
          <a:effectRef idx="1">
            <a:schemeClr val="accent3"/>
          </a:effectRef>
          <a:fontRef idx="minor">
            <a:schemeClr val="tx1"/>
          </a:fontRef>
        </p:style>
      </p:cxnSp>
      <p:sp>
        <p:nvSpPr>
          <p:cNvPr id="55" name="TextBox 54"/>
          <p:cNvSpPr txBox="1"/>
          <p:nvPr/>
        </p:nvSpPr>
        <p:spPr>
          <a:xfrm>
            <a:off x="609600" y="3821668"/>
            <a:ext cx="551754" cy="369332"/>
          </a:xfrm>
          <a:prstGeom prst="rect">
            <a:avLst/>
          </a:prstGeom>
          <a:noFill/>
        </p:spPr>
        <p:txBody>
          <a:bodyPr wrap="none" rtlCol="0">
            <a:spAutoFit/>
          </a:bodyPr>
          <a:lstStyle/>
          <a:p>
            <a:r>
              <a:rPr lang="en-US" b="1" dirty="0"/>
              <a:t>W</a:t>
            </a:r>
            <a:r>
              <a:rPr lang="en-US" b="1" baseline="-25000" dirty="0"/>
              <a:t>21</a:t>
            </a:r>
          </a:p>
        </p:txBody>
      </p:sp>
      <p:sp>
        <p:nvSpPr>
          <p:cNvPr id="56" name="TextBox 55"/>
          <p:cNvSpPr txBox="1"/>
          <p:nvPr/>
        </p:nvSpPr>
        <p:spPr>
          <a:xfrm>
            <a:off x="1143000" y="3985736"/>
            <a:ext cx="551754" cy="369332"/>
          </a:xfrm>
          <a:prstGeom prst="rect">
            <a:avLst/>
          </a:prstGeom>
          <a:noFill/>
        </p:spPr>
        <p:txBody>
          <a:bodyPr wrap="none" rtlCol="0">
            <a:spAutoFit/>
          </a:bodyPr>
          <a:lstStyle/>
          <a:p>
            <a:r>
              <a:rPr lang="en-US" b="1" dirty="0"/>
              <a:t>W</a:t>
            </a:r>
            <a:r>
              <a:rPr lang="en-US" b="1" baseline="-25000" dirty="0"/>
              <a:t>12</a:t>
            </a:r>
          </a:p>
        </p:txBody>
      </p:sp>
      <p:sp>
        <p:nvSpPr>
          <p:cNvPr id="57" name="TextBox 56"/>
          <p:cNvSpPr txBox="1"/>
          <p:nvPr/>
        </p:nvSpPr>
        <p:spPr>
          <a:xfrm>
            <a:off x="1581846" y="3745468"/>
            <a:ext cx="551754" cy="369332"/>
          </a:xfrm>
          <a:prstGeom prst="rect">
            <a:avLst/>
          </a:prstGeom>
          <a:noFill/>
        </p:spPr>
        <p:txBody>
          <a:bodyPr wrap="none" rtlCol="0">
            <a:spAutoFit/>
          </a:bodyPr>
          <a:lstStyle/>
          <a:p>
            <a:r>
              <a:rPr lang="en-US" b="1" dirty="0"/>
              <a:t>W</a:t>
            </a:r>
            <a:r>
              <a:rPr lang="en-US" b="1" baseline="-25000" dirty="0"/>
              <a:t>22</a:t>
            </a:r>
          </a:p>
        </p:txBody>
      </p:sp>
      <p:cxnSp>
        <p:nvCxnSpPr>
          <p:cNvPr id="58" name="Straight Connector 57"/>
          <p:cNvCxnSpPr/>
          <p:nvPr/>
        </p:nvCxnSpPr>
        <p:spPr>
          <a:xfrm>
            <a:off x="802808" y="3288268"/>
            <a:ext cx="2016592" cy="873592"/>
          </a:xfrm>
          <a:prstGeom prst="line">
            <a:avLst/>
          </a:prstGeom>
        </p:spPr>
        <p:style>
          <a:lnRef idx="2">
            <a:schemeClr val="accent3"/>
          </a:lnRef>
          <a:fillRef idx="0">
            <a:schemeClr val="accent3"/>
          </a:fillRef>
          <a:effectRef idx="1">
            <a:schemeClr val="accent3"/>
          </a:effectRef>
          <a:fontRef idx="minor">
            <a:schemeClr val="tx1"/>
          </a:fontRef>
        </p:style>
      </p:cxnSp>
      <p:sp>
        <p:nvSpPr>
          <p:cNvPr id="59" name="TextBox 58"/>
          <p:cNvSpPr txBox="1"/>
          <p:nvPr/>
        </p:nvSpPr>
        <p:spPr>
          <a:xfrm>
            <a:off x="2362200" y="4126468"/>
            <a:ext cx="386644" cy="369332"/>
          </a:xfrm>
          <a:prstGeom prst="rect">
            <a:avLst/>
          </a:prstGeom>
          <a:noFill/>
        </p:spPr>
        <p:txBody>
          <a:bodyPr wrap="none" rtlCol="0">
            <a:spAutoFit/>
          </a:bodyPr>
          <a:lstStyle/>
          <a:p>
            <a:r>
              <a:rPr lang="en-US" b="1" dirty="0"/>
              <a:t>b</a:t>
            </a:r>
            <a:r>
              <a:rPr lang="en-US" b="1" baseline="-25000" dirty="0"/>
              <a:t>1</a:t>
            </a:r>
          </a:p>
        </p:txBody>
      </p:sp>
      <p:sp>
        <p:nvSpPr>
          <p:cNvPr id="60" name="TextBox 59"/>
          <p:cNvSpPr txBox="1"/>
          <p:nvPr/>
        </p:nvSpPr>
        <p:spPr>
          <a:xfrm>
            <a:off x="2590800" y="3669268"/>
            <a:ext cx="386644" cy="369332"/>
          </a:xfrm>
          <a:prstGeom prst="rect">
            <a:avLst/>
          </a:prstGeom>
          <a:noFill/>
        </p:spPr>
        <p:txBody>
          <a:bodyPr wrap="none" rtlCol="0">
            <a:spAutoFit/>
          </a:bodyPr>
          <a:lstStyle/>
          <a:p>
            <a:r>
              <a:rPr lang="en-US" b="1" dirty="0"/>
              <a:t>b</a:t>
            </a:r>
            <a:r>
              <a:rPr lang="en-US" b="1" baseline="-25000" dirty="0"/>
              <a:t>2</a:t>
            </a:r>
          </a:p>
        </p:txBody>
      </p:sp>
      <p:sp>
        <p:nvSpPr>
          <p:cNvPr id="44" name="TextBox 43">
            <a:extLst>
              <a:ext uri="{FF2B5EF4-FFF2-40B4-BE49-F238E27FC236}">
                <a16:creationId xmlns:a16="http://schemas.microsoft.com/office/drawing/2014/main" xmlns="" id="{0E2EAA83-F5FB-42E7-B368-902890CEC41F}"/>
              </a:ext>
            </a:extLst>
          </p:cNvPr>
          <p:cNvSpPr txBox="1"/>
          <p:nvPr/>
        </p:nvSpPr>
        <p:spPr>
          <a:xfrm>
            <a:off x="40006" y="3031093"/>
            <a:ext cx="308098" cy="369332"/>
          </a:xfrm>
          <a:prstGeom prst="rect">
            <a:avLst/>
          </a:prstGeom>
          <a:noFill/>
        </p:spPr>
        <p:txBody>
          <a:bodyPr wrap="none" rtlCol="0">
            <a:spAutoFit/>
          </a:bodyPr>
          <a:lstStyle/>
          <a:p>
            <a:r>
              <a:rPr lang="en-US" b="1" dirty="0"/>
              <a:t>h</a:t>
            </a:r>
          </a:p>
        </p:txBody>
      </p:sp>
      <p:sp>
        <p:nvSpPr>
          <p:cNvPr id="45" name="TextBox 44">
            <a:extLst>
              <a:ext uri="{FF2B5EF4-FFF2-40B4-BE49-F238E27FC236}">
                <a16:creationId xmlns:a16="http://schemas.microsoft.com/office/drawing/2014/main" xmlns="" id="{7CAF2C7F-D2C6-4C90-96DC-BA5602098DBC}"/>
              </a:ext>
            </a:extLst>
          </p:cNvPr>
          <p:cNvSpPr txBox="1"/>
          <p:nvPr/>
        </p:nvSpPr>
        <p:spPr>
          <a:xfrm>
            <a:off x="155950" y="1799749"/>
            <a:ext cx="280846" cy="369332"/>
          </a:xfrm>
          <a:prstGeom prst="rect">
            <a:avLst/>
          </a:prstGeom>
          <a:noFill/>
        </p:spPr>
        <p:txBody>
          <a:bodyPr wrap="none" rtlCol="0">
            <a:spAutoFit/>
          </a:bodyPr>
          <a:lstStyle/>
          <a:p>
            <a:r>
              <a:rPr lang="en-US" b="1" dirty="0"/>
              <a:t>c</a:t>
            </a:r>
          </a:p>
        </p:txBody>
      </p:sp>
      <p:sp>
        <p:nvSpPr>
          <p:cNvPr id="63" name="TextBox 62">
            <a:extLst>
              <a:ext uri="{FF2B5EF4-FFF2-40B4-BE49-F238E27FC236}">
                <a16:creationId xmlns:a16="http://schemas.microsoft.com/office/drawing/2014/main" xmlns="" id="{F17B17A7-D67E-4484-BB47-03E0E066EB19}"/>
              </a:ext>
            </a:extLst>
          </p:cNvPr>
          <p:cNvSpPr txBox="1"/>
          <p:nvPr/>
        </p:nvSpPr>
        <p:spPr>
          <a:xfrm>
            <a:off x="116206" y="4197429"/>
            <a:ext cx="258404" cy="369332"/>
          </a:xfrm>
          <a:prstGeom prst="rect">
            <a:avLst/>
          </a:prstGeom>
          <a:noFill/>
        </p:spPr>
        <p:txBody>
          <a:bodyPr wrap="none" rtlCol="0">
            <a:spAutoFit/>
          </a:bodyPr>
          <a:lstStyle/>
          <a:p>
            <a:r>
              <a:rPr lang="en-US" b="1" dirty="0"/>
              <a:t>f</a:t>
            </a:r>
          </a:p>
        </p:txBody>
      </p:sp>
    </p:spTree>
    <p:extLst>
      <p:ext uri="{BB962C8B-B14F-4D97-AF65-F5344CB8AC3E}">
        <p14:creationId xmlns:p14="http://schemas.microsoft.com/office/powerpoint/2010/main" xmlns="" val="369742934"/>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Oval 61"/>
          <p:cNvSpPr/>
          <p:nvPr/>
        </p:nvSpPr>
        <p:spPr>
          <a:xfrm>
            <a:off x="1496290" y="2879558"/>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61" name="Oval 60"/>
          <p:cNvSpPr/>
          <p:nvPr/>
        </p:nvSpPr>
        <p:spPr>
          <a:xfrm>
            <a:off x="353290" y="2858778"/>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3412946" y="1219200"/>
            <a:ext cx="5426254" cy="5410200"/>
          </a:xfrm>
        </p:spPr>
        <p:txBody>
          <a:bodyPr>
            <a:normAutofit/>
          </a:bodyPr>
          <a:lstStyle/>
          <a:p>
            <a:pPr>
              <a:buNone/>
            </a:pPr>
            <a:r>
              <a:rPr lang="en-US" b="1" dirty="0"/>
              <a:t>	Now we have all the derivatives needed for the backward pass.</a:t>
            </a:r>
          </a:p>
          <a:p>
            <a:pPr>
              <a:buNone/>
            </a:pPr>
            <a:endParaRPr lang="en-US" b="1" dirty="0"/>
          </a:p>
          <a:p>
            <a:pPr>
              <a:buNone/>
            </a:pPr>
            <a:r>
              <a:rPr lang="en-US" b="1" dirty="0"/>
              <a:t>Derivatives needed:</a:t>
            </a:r>
          </a:p>
          <a:p>
            <a:pPr>
              <a:buNone/>
            </a:pPr>
            <a:r>
              <a:rPr lang="en-US" b="1" dirty="0"/>
              <a:t>d(loss)/d(W’)</a:t>
            </a:r>
          </a:p>
          <a:p>
            <a:pPr>
              <a:buNone/>
            </a:pPr>
            <a:r>
              <a:rPr lang="en-US" b="1" dirty="0"/>
              <a:t>d(loss)/d(b’)</a:t>
            </a:r>
          </a:p>
          <a:p>
            <a:pPr>
              <a:buNone/>
            </a:pPr>
            <a:r>
              <a:rPr lang="en-US" b="1" dirty="0"/>
              <a:t>d(loss)/d(W)</a:t>
            </a:r>
          </a:p>
          <a:p>
            <a:pPr>
              <a:buNone/>
            </a:pPr>
            <a:r>
              <a:rPr lang="en-US" b="1" dirty="0"/>
              <a:t>d(loss)/d(b)</a:t>
            </a:r>
          </a:p>
        </p:txBody>
      </p:sp>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lvl="0" algn="ctr">
              <a:spcBef>
                <a:spcPct val="0"/>
              </a:spcBef>
              <a:defRPr/>
            </a:pPr>
            <a:r>
              <a:rPr lang="en-US" sz="4400" dirty="0">
                <a:solidFill>
                  <a:schemeClr val="bg1"/>
                </a:solidFill>
              </a:rPr>
              <a:t>Deep Learning Math</a:t>
            </a:r>
          </a:p>
        </p:txBody>
      </p:sp>
      <p:sp>
        <p:nvSpPr>
          <p:cNvPr id="17" name="Oval 16"/>
          <p:cNvSpPr/>
          <p:nvPr/>
        </p:nvSpPr>
        <p:spPr>
          <a:xfrm>
            <a:off x="457200" y="1828800"/>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1</a:t>
            </a:r>
            <a:endParaRPr lang="en-US" baseline="-25000" dirty="0"/>
          </a:p>
        </p:txBody>
      </p:sp>
      <p:sp>
        <p:nvSpPr>
          <p:cNvPr id="18" name="Oval 17"/>
          <p:cNvSpPr/>
          <p:nvPr/>
        </p:nvSpPr>
        <p:spPr>
          <a:xfrm>
            <a:off x="457200" y="2971800"/>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1</a:t>
            </a:r>
          </a:p>
        </p:txBody>
      </p:sp>
      <p:cxnSp>
        <p:nvCxnSpPr>
          <p:cNvPr id="20" name="Straight Connector 19"/>
          <p:cNvCxnSpPr/>
          <p:nvPr/>
        </p:nvCxnSpPr>
        <p:spPr>
          <a:xfrm>
            <a:off x="665020" y="2221468"/>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21" name="TextBox 20"/>
          <p:cNvSpPr txBox="1"/>
          <p:nvPr/>
        </p:nvSpPr>
        <p:spPr>
          <a:xfrm>
            <a:off x="152400" y="2450068"/>
            <a:ext cx="612540" cy="369332"/>
          </a:xfrm>
          <a:prstGeom prst="rect">
            <a:avLst/>
          </a:prstGeom>
          <a:noFill/>
        </p:spPr>
        <p:txBody>
          <a:bodyPr wrap="none" rtlCol="0">
            <a:spAutoFit/>
          </a:bodyPr>
          <a:lstStyle/>
          <a:p>
            <a:r>
              <a:rPr lang="en-US" b="1" dirty="0"/>
              <a:t>W’</a:t>
            </a:r>
            <a:r>
              <a:rPr lang="en-US" b="1" baseline="-25000" dirty="0"/>
              <a:t>11</a:t>
            </a:r>
          </a:p>
        </p:txBody>
      </p:sp>
      <p:sp>
        <p:nvSpPr>
          <p:cNvPr id="22" name="Oval 21"/>
          <p:cNvSpPr/>
          <p:nvPr/>
        </p:nvSpPr>
        <p:spPr>
          <a:xfrm>
            <a:off x="1600200" y="1840468"/>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2</a:t>
            </a:r>
          </a:p>
        </p:txBody>
      </p:sp>
      <p:sp>
        <p:nvSpPr>
          <p:cNvPr id="23" name="Oval 22"/>
          <p:cNvSpPr/>
          <p:nvPr/>
        </p:nvSpPr>
        <p:spPr>
          <a:xfrm>
            <a:off x="1600200" y="2983468"/>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2</a:t>
            </a:r>
          </a:p>
        </p:txBody>
      </p:sp>
      <p:cxnSp>
        <p:nvCxnSpPr>
          <p:cNvPr id="27" name="Straight Connector 26"/>
          <p:cNvCxnSpPr/>
          <p:nvPr/>
        </p:nvCxnSpPr>
        <p:spPr>
          <a:xfrm>
            <a:off x="1808020" y="2221468"/>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29" name="Oval 28"/>
          <p:cNvSpPr/>
          <p:nvPr/>
        </p:nvSpPr>
        <p:spPr>
          <a:xfrm>
            <a:off x="2743200" y="3059668"/>
            <a:ext cx="381000" cy="3810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3</a:t>
            </a:r>
          </a:p>
        </p:txBody>
      </p:sp>
      <p:cxnSp>
        <p:nvCxnSpPr>
          <p:cNvPr id="31" name="Straight Connector 30"/>
          <p:cNvCxnSpPr/>
          <p:nvPr/>
        </p:nvCxnSpPr>
        <p:spPr>
          <a:xfrm>
            <a:off x="1905000" y="2221468"/>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32" name="Straight Connector 31"/>
          <p:cNvCxnSpPr/>
          <p:nvPr/>
        </p:nvCxnSpPr>
        <p:spPr>
          <a:xfrm>
            <a:off x="762000" y="2221468"/>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34" name="Straight Connector 33"/>
          <p:cNvCxnSpPr/>
          <p:nvPr/>
        </p:nvCxnSpPr>
        <p:spPr>
          <a:xfrm flipH="1">
            <a:off x="741596" y="2165672"/>
            <a:ext cx="934804" cy="817796"/>
          </a:xfrm>
          <a:prstGeom prst="line">
            <a:avLst/>
          </a:prstGeom>
        </p:spPr>
        <p:style>
          <a:lnRef idx="2">
            <a:schemeClr val="accent3"/>
          </a:lnRef>
          <a:fillRef idx="0">
            <a:schemeClr val="accent3"/>
          </a:fillRef>
          <a:effectRef idx="1">
            <a:schemeClr val="accent3"/>
          </a:effectRef>
          <a:fontRef idx="minor">
            <a:schemeClr val="tx1"/>
          </a:fontRef>
        </p:style>
      </p:cxnSp>
      <p:sp>
        <p:nvSpPr>
          <p:cNvPr id="37" name="TextBox 36"/>
          <p:cNvSpPr txBox="1"/>
          <p:nvPr/>
        </p:nvSpPr>
        <p:spPr>
          <a:xfrm>
            <a:off x="609600" y="2678668"/>
            <a:ext cx="612540" cy="369332"/>
          </a:xfrm>
          <a:prstGeom prst="rect">
            <a:avLst/>
          </a:prstGeom>
          <a:noFill/>
        </p:spPr>
        <p:txBody>
          <a:bodyPr wrap="none" rtlCol="0">
            <a:spAutoFit/>
          </a:bodyPr>
          <a:lstStyle/>
          <a:p>
            <a:r>
              <a:rPr lang="en-US" b="1" dirty="0"/>
              <a:t>W’</a:t>
            </a:r>
            <a:r>
              <a:rPr lang="en-US" b="1" baseline="-25000" dirty="0"/>
              <a:t>21</a:t>
            </a:r>
          </a:p>
        </p:txBody>
      </p:sp>
      <p:sp>
        <p:nvSpPr>
          <p:cNvPr id="38" name="TextBox 37"/>
          <p:cNvSpPr txBox="1"/>
          <p:nvPr/>
        </p:nvSpPr>
        <p:spPr>
          <a:xfrm>
            <a:off x="1143000" y="2842736"/>
            <a:ext cx="612540" cy="369332"/>
          </a:xfrm>
          <a:prstGeom prst="rect">
            <a:avLst/>
          </a:prstGeom>
          <a:noFill/>
        </p:spPr>
        <p:txBody>
          <a:bodyPr wrap="none" rtlCol="0">
            <a:spAutoFit/>
          </a:bodyPr>
          <a:lstStyle/>
          <a:p>
            <a:r>
              <a:rPr lang="en-US" b="1" dirty="0"/>
              <a:t>W’</a:t>
            </a:r>
            <a:r>
              <a:rPr lang="en-US" b="1" baseline="-25000" dirty="0"/>
              <a:t>12</a:t>
            </a:r>
          </a:p>
        </p:txBody>
      </p:sp>
      <p:sp>
        <p:nvSpPr>
          <p:cNvPr id="39" name="TextBox 38"/>
          <p:cNvSpPr txBox="1"/>
          <p:nvPr/>
        </p:nvSpPr>
        <p:spPr>
          <a:xfrm>
            <a:off x="1581846" y="2602468"/>
            <a:ext cx="612540" cy="369332"/>
          </a:xfrm>
          <a:prstGeom prst="rect">
            <a:avLst/>
          </a:prstGeom>
          <a:noFill/>
        </p:spPr>
        <p:txBody>
          <a:bodyPr wrap="none" rtlCol="0">
            <a:spAutoFit/>
          </a:bodyPr>
          <a:lstStyle/>
          <a:p>
            <a:r>
              <a:rPr lang="en-US" b="1" dirty="0"/>
              <a:t>W’</a:t>
            </a:r>
            <a:r>
              <a:rPr lang="en-US" b="1" baseline="-25000" dirty="0"/>
              <a:t>22</a:t>
            </a:r>
          </a:p>
        </p:txBody>
      </p:sp>
      <p:cxnSp>
        <p:nvCxnSpPr>
          <p:cNvPr id="41" name="Straight Connector 40"/>
          <p:cNvCxnSpPr/>
          <p:nvPr/>
        </p:nvCxnSpPr>
        <p:spPr>
          <a:xfrm>
            <a:off x="802808" y="2145268"/>
            <a:ext cx="2016592" cy="873592"/>
          </a:xfrm>
          <a:prstGeom prst="line">
            <a:avLst/>
          </a:prstGeom>
        </p:spPr>
        <p:style>
          <a:lnRef idx="2">
            <a:schemeClr val="accent3"/>
          </a:lnRef>
          <a:fillRef idx="0">
            <a:schemeClr val="accent3"/>
          </a:fillRef>
          <a:effectRef idx="1">
            <a:schemeClr val="accent3"/>
          </a:effectRef>
          <a:fontRef idx="minor">
            <a:schemeClr val="tx1"/>
          </a:fontRef>
        </p:style>
      </p:cxnSp>
      <p:sp>
        <p:nvSpPr>
          <p:cNvPr id="42" name="TextBox 41"/>
          <p:cNvSpPr txBox="1"/>
          <p:nvPr/>
        </p:nvSpPr>
        <p:spPr>
          <a:xfrm>
            <a:off x="2362200" y="2983468"/>
            <a:ext cx="441146" cy="369332"/>
          </a:xfrm>
          <a:prstGeom prst="rect">
            <a:avLst/>
          </a:prstGeom>
          <a:noFill/>
        </p:spPr>
        <p:txBody>
          <a:bodyPr wrap="none" rtlCol="0">
            <a:spAutoFit/>
          </a:bodyPr>
          <a:lstStyle/>
          <a:p>
            <a:r>
              <a:rPr lang="en-US" b="1" dirty="0"/>
              <a:t>b'</a:t>
            </a:r>
            <a:r>
              <a:rPr lang="en-US" b="1" baseline="-25000" dirty="0"/>
              <a:t>1</a:t>
            </a:r>
          </a:p>
        </p:txBody>
      </p:sp>
      <p:sp>
        <p:nvSpPr>
          <p:cNvPr id="43" name="TextBox 42"/>
          <p:cNvSpPr txBox="1"/>
          <p:nvPr/>
        </p:nvSpPr>
        <p:spPr>
          <a:xfrm>
            <a:off x="2590800" y="2526268"/>
            <a:ext cx="441146" cy="369332"/>
          </a:xfrm>
          <a:prstGeom prst="rect">
            <a:avLst/>
          </a:prstGeom>
          <a:noFill/>
        </p:spPr>
        <p:txBody>
          <a:bodyPr wrap="none" rtlCol="0">
            <a:spAutoFit/>
          </a:bodyPr>
          <a:lstStyle/>
          <a:p>
            <a:r>
              <a:rPr lang="en-US" b="1" dirty="0"/>
              <a:t>b'</a:t>
            </a:r>
            <a:r>
              <a:rPr lang="en-US" b="1" baseline="-25000" dirty="0"/>
              <a:t>2</a:t>
            </a:r>
          </a:p>
        </p:txBody>
      </p:sp>
      <p:sp>
        <p:nvSpPr>
          <p:cNvPr id="46" name="Oval 45"/>
          <p:cNvSpPr/>
          <p:nvPr/>
        </p:nvSpPr>
        <p:spPr>
          <a:xfrm>
            <a:off x="457200" y="4114800"/>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1</a:t>
            </a:r>
          </a:p>
        </p:txBody>
      </p:sp>
      <p:cxnSp>
        <p:nvCxnSpPr>
          <p:cNvPr id="47" name="Straight Connector 46"/>
          <p:cNvCxnSpPr/>
          <p:nvPr/>
        </p:nvCxnSpPr>
        <p:spPr>
          <a:xfrm>
            <a:off x="665020" y="3364468"/>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48" name="TextBox 47"/>
          <p:cNvSpPr txBox="1"/>
          <p:nvPr/>
        </p:nvSpPr>
        <p:spPr>
          <a:xfrm>
            <a:off x="152400" y="3593068"/>
            <a:ext cx="551754" cy="369332"/>
          </a:xfrm>
          <a:prstGeom prst="rect">
            <a:avLst/>
          </a:prstGeom>
          <a:noFill/>
        </p:spPr>
        <p:txBody>
          <a:bodyPr wrap="none" rtlCol="0">
            <a:spAutoFit/>
          </a:bodyPr>
          <a:lstStyle/>
          <a:p>
            <a:r>
              <a:rPr lang="en-US" b="1" dirty="0"/>
              <a:t>W</a:t>
            </a:r>
            <a:r>
              <a:rPr lang="en-US" b="1" baseline="-25000" dirty="0"/>
              <a:t>11</a:t>
            </a:r>
          </a:p>
        </p:txBody>
      </p:sp>
      <p:sp>
        <p:nvSpPr>
          <p:cNvPr id="49" name="Oval 48"/>
          <p:cNvSpPr/>
          <p:nvPr/>
        </p:nvSpPr>
        <p:spPr>
          <a:xfrm>
            <a:off x="1600200" y="4126468"/>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2</a:t>
            </a:r>
          </a:p>
        </p:txBody>
      </p:sp>
      <p:cxnSp>
        <p:nvCxnSpPr>
          <p:cNvPr id="50" name="Straight Connector 49"/>
          <p:cNvCxnSpPr/>
          <p:nvPr/>
        </p:nvCxnSpPr>
        <p:spPr>
          <a:xfrm>
            <a:off x="1808020" y="3364468"/>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51" name="Oval 50"/>
          <p:cNvSpPr/>
          <p:nvPr/>
        </p:nvSpPr>
        <p:spPr>
          <a:xfrm>
            <a:off x="2743200" y="4202668"/>
            <a:ext cx="381000" cy="3810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3</a:t>
            </a:r>
          </a:p>
        </p:txBody>
      </p:sp>
      <p:cxnSp>
        <p:nvCxnSpPr>
          <p:cNvPr id="52" name="Straight Connector 51"/>
          <p:cNvCxnSpPr/>
          <p:nvPr/>
        </p:nvCxnSpPr>
        <p:spPr>
          <a:xfrm>
            <a:off x="1905000" y="3364468"/>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53" name="Straight Connector 52"/>
          <p:cNvCxnSpPr/>
          <p:nvPr/>
        </p:nvCxnSpPr>
        <p:spPr>
          <a:xfrm>
            <a:off x="762000" y="3364468"/>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54" name="Straight Connector 53"/>
          <p:cNvCxnSpPr/>
          <p:nvPr/>
        </p:nvCxnSpPr>
        <p:spPr>
          <a:xfrm flipH="1">
            <a:off x="741596" y="3308672"/>
            <a:ext cx="934804" cy="817796"/>
          </a:xfrm>
          <a:prstGeom prst="line">
            <a:avLst/>
          </a:prstGeom>
        </p:spPr>
        <p:style>
          <a:lnRef idx="2">
            <a:schemeClr val="accent3"/>
          </a:lnRef>
          <a:fillRef idx="0">
            <a:schemeClr val="accent3"/>
          </a:fillRef>
          <a:effectRef idx="1">
            <a:schemeClr val="accent3"/>
          </a:effectRef>
          <a:fontRef idx="minor">
            <a:schemeClr val="tx1"/>
          </a:fontRef>
        </p:style>
      </p:cxnSp>
      <p:sp>
        <p:nvSpPr>
          <p:cNvPr id="55" name="TextBox 54"/>
          <p:cNvSpPr txBox="1"/>
          <p:nvPr/>
        </p:nvSpPr>
        <p:spPr>
          <a:xfrm>
            <a:off x="609600" y="3821668"/>
            <a:ext cx="551754" cy="369332"/>
          </a:xfrm>
          <a:prstGeom prst="rect">
            <a:avLst/>
          </a:prstGeom>
          <a:noFill/>
        </p:spPr>
        <p:txBody>
          <a:bodyPr wrap="none" rtlCol="0">
            <a:spAutoFit/>
          </a:bodyPr>
          <a:lstStyle/>
          <a:p>
            <a:r>
              <a:rPr lang="en-US" b="1" dirty="0"/>
              <a:t>W</a:t>
            </a:r>
            <a:r>
              <a:rPr lang="en-US" b="1" baseline="-25000" dirty="0"/>
              <a:t>21</a:t>
            </a:r>
          </a:p>
        </p:txBody>
      </p:sp>
      <p:sp>
        <p:nvSpPr>
          <p:cNvPr id="56" name="TextBox 55"/>
          <p:cNvSpPr txBox="1"/>
          <p:nvPr/>
        </p:nvSpPr>
        <p:spPr>
          <a:xfrm>
            <a:off x="1143000" y="3985736"/>
            <a:ext cx="551754" cy="369332"/>
          </a:xfrm>
          <a:prstGeom prst="rect">
            <a:avLst/>
          </a:prstGeom>
          <a:noFill/>
        </p:spPr>
        <p:txBody>
          <a:bodyPr wrap="none" rtlCol="0">
            <a:spAutoFit/>
          </a:bodyPr>
          <a:lstStyle/>
          <a:p>
            <a:r>
              <a:rPr lang="en-US" b="1" dirty="0"/>
              <a:t>W</a:t>
            </a:r>
            <a:r>
              <a:rPr lang="en-US" b="1" baseline="-25000" dirty="0"/>
              <a:t>12</a:t>
            </a:r>
          </a:p>
        </p:txBody>
      </p:sp>
      <p:sp>
        <p:nvSpPr>
          <p:cNvPr id="57" name="TextBox 56"/>
          <p:cNvSpPr txBox="1"/>
          <p:nvPr/>
        </p:nvSpPr>
        <p:spPr>
          <a:xfrm>
            <a:off x="1581846" y="3745468"/>
            <a:ext cx="551754" cy="369332"/>
          </a:xfrm>
          <a:prstGeom prst="rect">
            <a:avLst/>
          </a:prstGeom>
          <a:noFill/>
        </p:spPr>
        <p:txBody>
          <a:bodyPr wrap="none" rtlCol="0">
            <a:spAutoFit/>
          </a:bodyPr>
          <a:lstStyle/>
          <a:p>
            <a:r>
              <a:rPr lang="en-US" b="1" dirty="0"/>
              <a:t>W</a:t>
            </a:r>
            <a:r>
              <a:rPr lang="en-US" b="1" baseline="-25000" dirty="0"/>
              <a:t>22</a:t>
            </a:r>
          </a:p>
        </p:txBody>
      </p:sp>
      <p:cxnSp>
        <p:nvCxnSpPr>
          <p:cNvPr id="58" name="Straight Connector 57"/>
          <p:cNvCxnSpPr/>
          <p:nvPr/>
        </p:nvCxnSpPr>
        <p:spPr>
          <a:xfrm>
            <a:off x="802808" y="3288268"/>
            <a:ext cx="2016592" cy="873592"/>
          </a:xfrm>
          <a:prstGeom prst="line">
            <a:avLst/>
          </a:prstGeom>
        </p:spPr>
        <p:style>
          <a:lnRef idx="2">
            <a:schemeClr val="accent3"/>
          </a:lnRef>
          <a:fillRef idx="0">
            <a:schemeClr val="accent3"/>
          </a:fillRef>
          <a:effectRef idx="1">
            <a:schemeClr val="accent3"/>
          </a:effectRef>
          <a:fontRef idx="minor">
            <a:schemeClr val="tx1"/>
          </a:fontRef>
        </p:style>
      </p:cxnSp>
      <p:sp>
        <p:nvSpPr>
          <p:cNvPr id="59" name="TextBox 58"/>
          <p:cNvSpPr txBox="1"/>
          <p:nvPr/>
        </p:nvSpPr>
        <p:spPr>
          <a:xfrm>
            <a:off x="2362200" y="4126468"/>
            <a:ext cx="386644" cy="369332"/>
          </a:xfrm>
          <a:prstGeom prst="rect">
            <a:avLst/>
          </a:prstGeom>
          <a:noFill/>
        </p:spPr>
        <p:txBody>
          <a:bodyPr wrap="none" rtlCol="0">
            <a:spAutoFit/>
          </a:bodyPr>
          <a:lstStyle/>
          <a:p>
            <a:r>
              <a:rPr lang="en-US" b="1" dirty="0"/>
              <a:t>b</a:t>
            </a:r>
            <a:r>
              <a:rPr lang="en-US" b="1" baseline="-25000" dirty="0"/>
              <a:t>1</a:t>
            </a:r>
          </a:p>
        </p:txBody>
      </p:sp>
      <p:sp>
        <p:nvSpPr>
          <p:cNvPr id="60" name="TextBox 59"/>
          <p:cNvSpPr txBox="1"/>
          <p:nvPr/>
        </p:nvSpPr>
        <p:spPr>
          <a:xfrm>
            <a:off x="2590800" y="3669268"/>
            <a:ext cx="386644" cy="369332"/>
          </a:xfrm>
          <a:prstGeom prst="rect">
            <a:avLst/>
          </a:prstGeom>
          <a:noFill/>
        </p:spPr>
        <p:txBody>
          <a:bodyPr wrap="none" rtlCol="0">
            <a:spAutoFit/>
          </a:bodyPr>
          <a:lstStyle/>
          <a:p>
            <a:r>
              <a:rPr lang="en-US" b="1" dirty="0"/>
              <a:t>b</a:t>
            </a:r>
            <a:r>
              <a:rPr lang="en-US" b="1" baseline="-25000" dirty="0"/>
              <a:t>2</a:t>
            </a:r>
          </a:p>
        </p:txBody>
      </p:sp>
      <p:sp>
        <p:nvSpPr>
          <p:cNvPr id="2" name="TextBox 1">
            <a:extLst>
              <a:ext uri="{FF2B5EF4-FFF2-40B4-BE49-F238E27FC236}">
                <a16:creationId xmlns:a16="http://schemas.microsoft.com/office/drawing/2014/main" xmlns="" id="{F758E689-9F3E-4FE2-BEFD-01D6A9BF47BB}"/>
              </a:ext>
            </a:extLst>
          </p:cNvPr>
          <p:cNvSpPr txBox="1"/>
          <p:nvPr/>
        </p:nvSpPr>
        <p:spPr>
          <a:xfrm>
            <a:off x="1496290" y="5410200"/>
            <a:ext cx="1813702" cy="369332"/>
          </a:xfrm>
          <a:prstGeom prst="rect">
            <a:avLst/>
          </a:prstGeom>
          <a:noFill/>
        </p:spPr>
        <p:txBody>
          <a:bodyPr wrap="none" rtlCol="0">
            <a:spAutoFit/>
          </a:bodyPr>
          <a:lstStyle/>
          <a:p>
            <a:r>
              <a:rPr lang="en-US" dirty="0">
                <a:solidFill>
                  <a:srgbClr val="FF0000"/>
                </a:solidFill>
              </a:rPr>
              <a:t>Those were easy!</a:t>
            </a:r>
            <a:endParaRPr lang="en-IN" dirty="0">
              <a:solidFill>
                <a:srgbClr val="FF0000"/>
              </a:solidFill>
            </a:endParaRPr>
          </a:p>
        </p:txBody>
      </p:sp>
      <p:cxnSp>
        <p:nvCxnSpPr>
          <p:cNvPr id="6" name="Straight Arrow Connector 5">
            <a:extLst>
              <a:ext uri="{FF2B5EF4-FFF2-40B4-BE49-F238E27FC236}">
                <a16:creationId xmlns:a16="http://schemas.microsoft.com/office/drawing/2014/main" xmlns="" id="{5EFFBA29-9751-47C6-B969-3513EF4B13D4}"/>
              </a:ext>
            </a:extLst>
          </p:cNvPr>
          <p:cNvCxnSpPr/>
          <p:nvPr/>
        </p:nvCxnSpPr>
        <p:spPr>
          <a:xfrm flipV="1">
            <a:off x="2590800" y="4648200"/>
            <a:ext cx="822146" cy="762000"/>
          </a:xfrm>
          <a:prstGeom prst="straightConnector1">
            <a:avLst/>
          </a:prstGeom>
          <a:ln>
            <a:tailEnd type="triangle"/>
          </a:ln>
        </p:spPr>
        <p:style>
          <a:lnRef idx="2">
            <a:schemeClr val="accent5"/>
          </a:lnRef>
          <a:fillRef idx="0">
            <a:schemeClr val="accent5"/>
          </a:fillRef>
          <a:effectRef idx="1">
            <a:schemeClr val="accent5"/>
          </a:effectRef>
          <a:fontRef idx="minor">
            <a:schemeClr val="tx1"/>
          </a:fontRef>
        </p:style>
      </p:cxnSp>
      <p:cxnSp>
        <p:nvCxnSpPr>
          <p:cNvPr id="24" name="Straight Arrow Connector 23">
            <a:extLst>
              <a:ext uri="{FF2B5EF4-FFF2-40B4-BE49-F238E27FC236}">
                <a16:creationId xmlns:a16="http://schemas.microsoft.com/office/drawing/2014/main" xmlns="" id="{D936F319-2CF6-4A7C-B3D9-802804223521}"/>
              </a:ext>
            </a:extLst>
          </p:cNvPr>
          <p:cNvCxnSpPr/>
          <p:nvPr/>
        </p:nvCxnSpPr>
        <p:spPr>
          <a:xfrm flipV="1">
            <a:off x="2875196" y="5105400"/>
            <a:ext cx="537750" cy="304800"/>
          </a:xfrm>
          <a:prstGeom prst="straightConnector1">
            <a:avLst/>
          </a:prstGeom>
          <a:ln>
            <a:tailEnd type="triangle"/>
          </a:ln>
        </p:spPr>
        <p:style>
          <a:lnRef idx="2">
            <a:schemeClr val="accent5"/>
          </a:lnRef>
          <a:fillRef idx="0">
            <a:schemeClr val="accent5"/>
          </a:fillRef>
          <a:effectRef idx="1">
            <a:schemeClr val="accent5"/>
          </a:effectRef>
          <a:fontRef idx="minor">
            <a:schemeClr val="tx1"/>
          </a:fontRef>
        </p:style>
      </p:cxnSp>
      <p:sp>
        <p:nvSpPr>
          <p:cNvPr id="44" name="TextBox 43">
            <a:extLst>
              <a:ext uri="{FF2B5EF4-FFF2-40B4-BE49-F238E27FC236}">
                <a16:creationId xmlns:a16="http://schemas.microsoft.com/office/drawing/2014/main" xmlns="" id="{2CC19AAA-AD58-496B-B75F-213AF1CFD74C}"/>
              </a:ext>
            </a:extLst>
          </p:cNvPr>
          <p:cNvSpPr txBox="1"/>
          <p:nvPr/>
        </p:nvSpPr>
        <p:spPr>
          <a:xfrm>
            <a:off x="6187985" y="5613916"/>
            <a:ext cx="2178545" cy="369332"/>
          </a:xfrm>
          <a:prstGeom prst="rect">
            <a:avLst/>
          </a:prstGeom>
          <a:noFill/>
        </p:spPr>
        <p:txBody>
          <a:bodyPr wrap="none" rtlCol="0">
            <a:spAutoFit/>
          </a:bodyPr>
          <a:lstStyle/>
          <a:p>
            <a:r>
              <a:rPr lang="en-US" dirty="0">
                <a:solidFill>
                  <a:srgbClr val="FF0000"/>
                </a:solidFill>
              </a:rPr>
              <a:t>These were easy too!</a:t>
            </a:r>
            <a:endParaRPr lang="en-IN" dirty="0">
              <a:solidFill>
                <a:srgbClr val="FF0000"/>
              </a:solidFill>
            </a:endParaRPr>
          </a:p>
        </p:txBody>
      </p:sp>
      <p:cxnSp>
        <p:nvCxnSpPr>
          <p:cNvPr id="7" name="Straight Arrow Connector 6">
            <a:extLst>
              <a:ext uri="{FF2B5EF4-FFF2-40B4-BE49-F238E27FC236}">
                <a16:creationId xmlns:a16="http://schemas.microsoft.com/office/drawing/2014/main" xmlns="" id="{AE7825B4-B9BE-49CA-A7E1-E084D458884B}"/>
              </a:ext>
            </a:extLst>
          </p:cNvPr>
          <p:cNvCxnSpPr>
            <a:cxnSpLocks/>
            <a:stCxn id="44" idx="1"/>
          </p:cNvCxnSpPr>
          <p:nvPr/>
        </p:nvCxnSpPr>
        <p:spPr>
          <a:xfrm flipH="1" flipV="1">
            <a:off x="5715001" y="5594866"/>
            <a:ext cx="472984" cy="203716"/>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10" name="Straight Arrow Connector 9">
            <a:extLst>
              <a:ext uri="{FF2B5EF4-FFF2-40B4-BE49-F238E27FC236}">
                <a16:creationId xmlns:a16="http://schemas.microsoft.com/office/drawing/2014/main" xmlns="" id="{39087798-9505-4629-81EB-117EE270D760}"/>
              </a:ext>
            </a:extLst>
          </p:cNvPr>
          <p:cNvCxnSpPr>
            <a:stCxn id="44" idx="1"/>
          </p:cNvCxnSpPr>
          <p:nvPr/>
        </p:nvCxnSpPr>
        <p:spPr>
          <a:xfrm flipH="1">
            <a:off x="5562601" y="5798582"/>
            <a:ext cx="625384" cy="405884"/>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xmlns="" val="1961442832"/>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219200"/>
            <a:ext cx="8686800" cy="5105400"/>
          </a:xfrm>
          <a:ln w="63500">
            <a:solidFill>
              <a:srgbClr val="FFFF00"/>
            </a:solidFill>
          </a:ln>
        </p:spPr>
        <p:txBody>
          <a:bodyPr>
            <a:normAutofit fontScale="92500" lnSpcReduction="10000"/>
          </a:bodyPr>
          <a:lstStyle/>
          <a:p>
            <a:pPr>
              <a:buNone/>
            </a:pPr>
            <a:r>
              <a:rPr lang="en-US" b="1" dirty="0"/>
              <a:t>We’ve seen how deep learning classifiers work.</a:t>
            </a:r>
          </a:p>
          <a:p>
            <a:pPr>
              <a:buNone/>
            </a:pPr>
            <a:r>
              <a:rPr lang="en-US" b="1" dirty="0"/>
              <a:t>Their inputs &amp; outputs are real numbers.</a:t>
            </a:r>
          </a:p>
          <a:p>
            <a:pPr>
              <a:buNone/>
            </a:pPr>
            <a:endParaRPr lang="en-US" b="1" dirty="0"/>
          </a:p>
          <a:p>
            <a:pPr>
              <a:buNone/>
            </a:pPr>
            <a:r>
              <a:rPr lang="en-US" b="1" dirty="0"/>
              <a:t>We’ve encoded documents as real numbers.</a:t>
            </a:r>
          </a:p>
          <a:p>
            <a:pPr>
              <a:buNone/>
            </a:pPr>
            <a:endParaRPr lang="en-US" b="1" dirty="0">
              <a:solidFill>
                <a:srgbClr val="FF0000"/>
              </a:solidFill>
            </a:endParaRPr>
          </a:p>
          <a:p>
            <a:pPr>
              <a:buNone/>
            </a:pPr>
            <a:endParaRPr lang="en-US" b="1" dirty="0"/>
          </a:p>
          <a:p>
            <a:pPr>
              <a:buNone/>
            </a:pPr>
            <a:endParaRPr lang="en-US" b="1" dirty="0"/>
          </a:p>
          <a:p>
            <a:pPr>
              <a:buNone/>
            </a:pPr>
            <a:endParaRPr lang="en-US" b="1" dirty="0"/>
          </a:p>
          <a:p>
            <a:pPr>
              <a:buNone/>
            </a:pPr>
            <a:endParaRPr lang="en-US" b="1" dirty="0"/>
          </a:p>
          <a:p>
            <a:pPr>
              <a:buNone/>
            </a:pPr>
            <a:r>
              <a:rPr lang="en-US" b="1" dirty="0">
                <a:solidFill>
                  <a:srgbClr val="FF0000"/>
                </a:solidFill>
              </a:rPr>
              <a:t>Can we do something like this with images?</a:t>
            </a:r>
          </a:p>
        </p:txBody>
      </p:sp>
      <p:sp>
        <p:nvSpPr>
          <p:cNvPr id="5" name="Title 1"/>
          <p:cNvSpPr txBox="1">
            <a:spLocks/>
          </p:cNvSpPr>
          <p:nvPr/>
        </p:nvSpPr>
        <p:spPr>
          <a:xfrm>
            <a:off x="0" y="0"/>
            <a:ext cx="9144000" cy="917575"/>
          </a:xfrm>
          <a:prstGeom prst="rect">
            <a:avLst/>
          </a:prstGeom>
          <a:solidFill>
            <a:srgbClr val="FFFF00"/>
          </a:solidFill>
          <a:ln>
            <a:solidFill>
              <a:srgbClr val="002060"/>
            </a:solidFill>
          </a:ln>
        </p:spPr>
        <p:txBody>
          <a:bodyPr vert="horz" lIns="91440" tIns="45720" rIns="91440" bIns="45720" rtlCol="0" anchor="ctr">
            <a:normAutofit/>
          </a:bodyPr>
          <a:lstStyle/>
          <a:p>
            <a:pPr algn="ctr">
              <a:spcBef>
                <a:spcPct val="0"/>
              </a:spcBef>
              <a:defRPr/>
            </a:pPr>
            <a:r>
              <a:rPr lang="en-US" sz="4400" dirty="0"/>
              <a:t>Image Processing</a:t>
            </a:r>
          </a:p>
        </p:txBody>
      </p:sp>
      <p:sp>
        <p:nvSpPr>
          <p:cNvPr id="4" name="TextBox 3">
            <a:extLst>
              <a:ext uri="{FF2B5EF4-FFF2-40B4-BE49-F238E27FC236}">
                <a16:creationId xmlns:a16="http://schemas.microsoft.com/office/drawing/2014/main" xmlns="" id="{A92DAD50-345C-4FEA-8400-0BEA8C848759}"/>
              </a:ext>
            </a:extLst>
          </p:cNvPr>
          <p:cNvSpPr txBox="1"/>
          <p:nvPr/>
        </p:nvSpPr>
        <p:spPr>
          <a:xfrm>
            <a:off x="395287" y="3358258"/>
            <a:ext cx="8809528" cy="1077218"/>
          </a:xfrm>
          <a:prstGeom prst="rect">
            <a:avLst/>
          </a:prstGeom>
          <a:noFill/>
        </p:spPr>
        <p:txBody>
          <a:bodyPr wrap="none" rtlCol="0">
            <a:spAutoFit/>
          </a:bodyPr>
          <a:lstStyle/>
          <a:p>
            <a:r>
              <a:rPr lang="en-US" sz="3200" b="1" dirty="0"/>
              <a:t>f</a:t>
            </a:r>
            <a:r>
              <a:rPr lang="en-US" sz="3200" b="1" baseline="-25000" dirty="0">
                <a:solidFill>
                  <a:srgbClr val="00B050"/>
                </a:solidFill>
              </a:rPr>
              <a:t>1</a:t>
            </a:r>
            <a:r>
              <a:rPr lang="en-US" sz="3200" dirty="0"/>
              <a:t> = count of “a”  </a:t>
            </a:r>
            <a:r>
              <a:rPr lang="en-US" sz="3200" b="1" dirty="0"/>
              <a:t>f</a:t>
            </a:r>
            <a:r>
              <a:rPr lang="en-US" sz="3200" b="1" baseline="-25000" dirty="0">
                <a:solidFill>
                  <a:srgbClr val="00B050"/>
                </a:solidFill>
              </a:rPr>
              <a:t>2</a:t>
            </a:r>
            <a:r>
              <a:rPr lang="en-US" sz="3200" dirty="0"/>
              <a:t> = count of “b” </a:t>
            </a:r>
            <a:r>
              <a:rPr lang="en-US" sz="3200" b="1" dirty="0"/>
              <a:t> f</a:t>
            </a:r>
            <a:r>
              <a:rPr lang="en-US" sz="3200" b="1" baseline="-25000" dirty="0">
                <a:solidFill>
                  <a:srgbClr val="00B050"/>
                </a:solidFill>
              </a:rPr>
              <a:t>3</a:t>
            </a:r>
            <a:r>
              <a:rPr lang="en-US" sz="3200" b="1" dirty="0"/>
              <a:t> </a:t>
            </a:r>
            <a:r>
              <a:rPr lang="en-US" sz="3200" dirty="0"/>
              <a:t>= count of “c” </a:t>
            </a:r>
          </a:p>
          <a:p>
            <a:r>
              <a:rPr lang="en-US" sz="3200" b="1" dirty="0"/>
              <a:t>c</a:t>
            </a:r>
            <a:r>
              <a:rPr lang="en-US" sz="3200" b="1" baseline="-25000" dirty="0">
                <a:solidFill>
                  <a:srgbClr val="FF0000"/>
                </a:solidFill>
              </a:rPr>
              <a:t>1</a:t>
            </a:r>
            <a:r>
              <a:rPr lang="en-US" sz="3200" dirty="0"/>
              <a:t> = Sports   </a:t>
            </a:r>
            <a:r>
              <a:rPr lang="en-US" sz="3200" b="1" dirty="0"/>
              <a:t>c</a:t>
            </a:r>
            <a:r>
              <a:rPr lang="en-US" sz="3200" b="1" baseline="-25000" dirty="0">
                <a:solidFill>
                  <a:srgbClr val="FF0000"/>
                </a:solidFill>
              </a:rPr>
              <a:t>2</a:t>
            </a:r>
            <a:r>
              <a:rPr lang="en-US" sz="3200" dirty="0"/>
              <a:t> = Politics</a:t>
            </a:r>
            <a:endParaRPr lang="en-IN" sz="3200" dirty="0"/>
          </a:p>
        </p:txBody>
      </p:sp>
      <p:sp>
        <p:nvSpPr>
          <p:cNvPr id="6" name="Content Placeholder 3">
            <a:extLst>
              <a:ext uri="{FF2B5EF4-FFF2-40B4-BE49-F238E27FC236}">
                <a16:creationId xmlns:a16="http://schemas.microsoft.com/office/drawing/2014/main" xmlns="" id="{FE6DD6E2-BB06-417F-9298-B98FB1B66DBB}"/>
              </a:ext>
            </a:extLst>
          </p:cNvPr>
          <p:cNvSpPr txBox="1">
            <a:spLocks/>
          </p:cNvSpPr>
          <p:nvPr/>
        </p:nvSpPr>
        <p:spPr>
          <a:xfrm>
            <a:off x="989502" y="4572000"/>
            <a:ext cx="8229600" cy="22098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a b a c a b c a c                     =&gt;  Politics</a:t>
            </a:r>
          </a:p>
          <a:p>
            <a:r>
              <a:rPr lang="en-US" dirty="0"/>
              <a:t>a b a </a:t>
            </a:r>
            <a:r>
              <a:rPr lang="en-US" dirty="0" err="1"/>
              <a:t>a</a:t>
            </a:r>
            <a:r>
              <a:rPr lang="en-US" dirty="0"/>
              <a:t> c				  =&gt;  Sports</a:t>
            </a:r>
            <a:endParaRPr lang="en-IN" dirty="0"/>
          </a:p>
        </p:txBody>
      </p:sp>
    </p:spTree>
    <p:extLst>
      <p:ext uri="{BB962C8B-B14F-4D97-AF65-F5344CB8AC3E}">
        <p14:creationId xmlns:p14="http://schemas.microsoft.com/office/powerpoint/2010/main" xmlns="" val="2026021271"/>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219200"/>
            <a:ext cx="8686800" cy="5105400"/>
          </a:xfrm>
          <a:ln w="63500">
            <a:solidFill>
              <a:srgbClr val="FFFF00"/>
            </a:solidFill>
          </a:ln>
        </p:spPr>
        <p:txBody>
          <a:bodyPr>
            <a:normAutofit fontScale="85000" lnSpcReduction="10000"/>
          </a:bodyPr>
          <a:lstStyle/>
          <a:p>
            <a:pPr>
              <a:buNone/>
            </a:pPr>
            <a:r>
              <a:rPr lang="en-US" b="1" dirty="0"/>
              <a:t>Let’s start with the MNIST dataset.</a:t>
            </a:r>
          </a:p>
          <a:p>
            <a:pPr>
              <a:buNone/>
            </a:pPr>
            <a:r>
              <a:rPr lang="en-US" b="1" dirty="0"/>
              <a:t>It contains 70,000 images of handwritten digits.</a:t>
            </a:r>
          </a:p>
          <a:p>
            <a:pPr>
              <a:buNone/>
            </a:pPr>
            <a:r>
              <a:rPr lang="en-US" b="1" dirty="0"/>
              <a:t>Each of these 70,000 images is a digit (0 to 9).</a:t>
            </a:r>
          </a:p>
          <a:p>
            <a:pPr>
              <a:buNone/>
            </a:pPr>
            <a:r>
              <a:rPr lang="en-US" b="1" dirty="0"/>
              <a:t>Each image is labelled as 0,1,2 …,9.</a:t>
            </a:r>
          </a:p>
          <a:p>
            <a:pPr>
              <a:buNone/>
            </a:pPr>
            <a:r>
              <a:rPr lang="en-US" b="1" dirty="0">
                <a:solidFill>
                  <a:srgbClr val="FF0000"/>
                </a:solidFill>
              </a:rPr>
              <a:t>This is a classification problem (deciding between a finite set of choices, labelling with a finite set of labels, etc.)</a:t>
            </a:r>
          </a:p>
          <a:p>
            <a:pPr>
              <a:buNone/>
            </a:pPr>
            <a:endParaRPr lang="en-US" b="1" dirty="0"/>
          </a:p>
          <a:p>
            <a:pPr>
              <a:buNone/>
            </a:pPr>
            <a:r>
              <a:rPr lang="en-US" b="1" dirty="0"/>
              <a:t>What are the features?</a:t>
            </a:r>
          </a:p>
          <a:p>
            <a:pPr>
              <a:buNone/>
            </a:pPr>
            <a:r>
              <a:rPr lang="en-US" b="1" dirty="0"/>
              <a:t>Each image is a greyscale </a:t>
            </a:r>
            <a:r>
              <a:rPr lang="en-US" dirty="0"/>
              <a:t>28 x 28 image (8-bits per pixel).</a:t>
            </a:r>
            <a:endParaRPr lang="en-US" b="1" dirty="0"/>
          </a:p>
          <a:p>
            <a:pPr>
              <a:buNone/>
            </a:pPr>
            <a:r>
              <a:rPr lang="en-US" b="1" dirty="0"/>
              <a:t>So one could just read the pixels out into a vector of integers of length 784 and use them as the input.</a:t>
            </a:r>
          </a:p>
        </p:txBody>
      </p:sp>
      <p:sp>
        <p:nvSpPr>
          <p:cNvPr id="5" name="Title 1"/>
          <p:cNvSpPr txBox="1">
            <a:spLocks/>
          </p:cNvSpPr>
          <p:nvPr/>
        </p:nvSpPr>
        <p:spPr>
          <a:xfrm>
            <a:off x="0" y="0"/>
            <a:ext cx="9144000" cy="917575"/>
          </a:xfrm>
          <a:prstGeom prst="rect">
            <a:avLst/>
          </a:prstGeom>
          <a:solidFill>
            <a:srgbClr val="FFFF00"/>
          </a:solidFill>
          <a:ln>
            <a:solidFill>
              <a:srgbClr val="002060"/>
            </a:solidFill>
          </a:ln>
        </p:spPr>
        <p:txBody>
          <a:bodyPr vert="horz" lIns="91440" tIns="45720" rIns="91440" bIns="45720" rtlCol="0" anchor="ctr">
            <a:normAutofit/>
          </a:bodyPr>
          <a:lstStyle/>
          <a:p>
            <a:pPr algn="ctr">
              <a:spcBef>
                <a:spcPct val="0"/>
              </a:spcBef>
              <a:defRPr/>
            </a:pPr>
            <a:r>
              <a:rPr lang="en-US" sz="4400" dirty="0"/>
              <a:t>Image Processing</a:t>
            </a:r>
          </a:p>
        </p:txBody>
      </p:sp>
    </p:spTree>
    <p:extLst>
      <p:ext uri="{BB962C8B-B14F-4D97-AF65-F5344CB8AC3E}">
        <p14:creationId xmlns:p14="http://schemas.microsoft.com/office/powerpoint/2010/main" xmlns="" val="1425751066"/>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400" dirty="0">
                <a:solidFill>
                  <a:schemeClr val="bg1"/>
                </a:solidFill>
                <a:latin typeface="+mj-lt"/>
                <a:ea typeface="+mj-ea"/>
                <a:cs typeface="+mj-cs"/>
              </a:rPr>
              <a:t>Applications to Image Processing</a:t>
            </a:r>
            <a:endParaRPr kumimoji="0" lang="en-US" sz="4400" b="1" i="0" u="none" strike="noStrike" kern="1200" cap="none" spc="0" normalizeH="0" baseline="0" noProof="0" dirty="0">
              <a:ln>
                <a:noFill/>
              </a:ln>
              <a:solidFill>
                <a:schemeClr val="bg1"/>
              </a:solidFill>
              <a:effectLst/>
              <a:uLnTx/>
              <a:uFillTx/>
              <a:latin typeface="+mj-lt"/>
              <a:ea typeface="+mj-ea"/>
              <a:cs typeface="+mj-cs"/>
            </a:endParaRPr>
          </a:p>
        </p:txBody>
      </p:sp>
      <p:sp>
        <p:nvSpPr>
          <p:cNvPr id="7" name="TextBox 6"/>
          <p:cNvSpPr txBox="1"/>
          <p:nvPr/>
        </p:nvSpPr>
        <p:spPr>
          <a:xfrm>
            <a:off x="304799" y="1219200"/>
            <a:ext cx="8610601" cy="5262979"/>
          </a:xfrm>
          <a:prstGeom prst="rect">
            <a:avLst/>
          </a:prstGeom>
          <a:noFill/>
        </p:spPr>
        <p:txBody>
          <a:bodyPr wrap="square" rtlCol="0">
            <a:spAutoFit/>
          </a:bodyPr>
          <a:lstStyle/>
          <a:p>
            <a:pPr>
              <a:buNone/>
            </a:pPr>
            <a:r>
              <a:rPr lang="en-US" sz="2800" dirty="0"/>
              <a:t>Use deep learning for image classification …</a:t>
            </a:r>
          </a:p>
          <a:p>
            <a:pPr>
              <a:buNone/>
            </a:pPr>
            <a:endParaRPr lang="en-US" sz="2800" dirty="0"/>
          </a:p>
          <a:p>
            <a:pPr>
              <a:buNone/>
            </a:pPr>
            <a:endParaRPr lang="en-US" sz="2800" dirty="0"/>
          </a:p>
          <a:p>
            <a:pPr>
              <a:buNone/>
            </a:pPr>
            <a:r>
              <a:rPr lang="en-US" sz="2800" dirty="0"/>
              <a:t>The MNIST dataset &gt;&gt;</a:t>
            </a:r>
          </a:p>
          <a:p>
            <a:pPr>
              <a:buNone/>
            </a:pPr>
            <a:endParaRPr lang="en-US" sz="2800" dirty="0"/>
          </a:p>
          <a:p>
            <a:pPr>
              <a:buNone/>
            </a:pPr>
            <a:endParaRPr lang="en-US" sz="2800" dirty="0"/>
          </a:p>
          <a:p>
            <a:pPr>
              <a:buNone/>
            </a:pPr>
            <a:r>
              <a:rPr lang="en-US" sz="2800" dirty="0"/>
              <a:t>Inputs:</a:t>
            </a:r>
          </a:p>
          <a:p>
            <a:pPr>
              <a:buNone/>
            </a:pPr>
            <a:endParaRPr lang="en-US" sz="2800" dirty="0"/>
          </a:p>
          <a:p>
            <a:pPr>
              <a:buNone/>
            </a:pPr>
            <a:endParaRPr lang="en-US" sz="2800" dirty="0"/>
          </a:p>
          <a:p>
            <a:pPr>
              <a:buNone/>
            </a:pPr>
            <a:endParaRPr lang="en-US" sz="2800" dirty="0"/>
          </a:p>
          <a:p>
            <a:pPr>
              <a:buNone/>
            </a:pPr>
            <a:r>
              <a:rPr lang="en-US" sz="2800" dirty="0"/>
              <a:t>Outputs:      </a:t>
            </a:r>
            <a:r>
              <a:rPr lang="en-US" sz="2800" b="1" dirty="0"/>
              <a:t>5                 0                4                   1</a:t>
            </a:r>
          </a:p>
          <a:p>
            <a:pPr>
              <a:buNone/>
            </a:pPr>
            <a:endParaRPr lang="en-US" sz="2800" b="1" dirty="0"/>
          </a:p>
        </p:txBody>
      </p:sp>
      <p:pic>
        <p:nvPicPr>
          <p:cNvPr id="3" name="Picture 2">
            <a:extLst>
              <a:ext uri="{FF2B5EF4-FFF2-40B4-BE49-F238E27FC236}">
                <a16:creationId xmlns:a16="http://schemas.microsoft.com/office/drawing/2014/main" xmlns="" id="{E2A4F577-3DB3-43D7-A877-C8D588FC4DBA}"/>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543050" y="3276600"/>
            <a:ext cx="6057900" cy="1514475"/>
          </a:xfrm>
          <a:prstGeom prst="rect">
            <a:avLst/>
          </a:prstGeom>
        </p:spPr>
      </p:pic>
      <p:cxnSp>
        <p:nvCxnSpPr>
          <p:cNvPr id="5" name="Straight Arrow Connector 4">
            <a:extLst>
              <a:ext uri="{FF2B5EF4-FFF2-40B4-BE49-F238E27FC236}">
                <a16:creationId xmlns:a16="http://schemas.microsoft.com/office/drawing/2014/main" xmlns="" id="{E9DF5FA4-218C-4AC7-83CF-AC0E1A85D3FC}"/>
              </a:ext>
            </a:extLst>
          </p:cNvPr>
          <p:cNvCxnSpPr/>
          <p:nvPr/>
        </p:nvCxnSpPr>
        <p:spPr>
          <a:xfrm flipH="1">
            <a:off x="7010400" y="2362200"/>
            <a:ext cx="914400" cy="990600"/>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8" name="Straight Arrow Connector 7">
            <a:extLst>
              <a:ext uri="{FF2B5EF4-FFF2-40B4-BE49-F238E27FC236}">
                <a16:creationId xmlns:a16="http://schemas.microsoft.com/office/drawing/2014/main" xmlns="" id="{4F3AFE41-D4BA-41C4-A789-44DE05334F6D}"/>
              </a:ext>
            </a:extLst>
          </p:cNvPr>
          <p:cNvCxnSpPr>
            <a:cxnSpLocks/>
          </p:cNvCxnSpPr>
          <p:nvPr/>
        </p:nvCxnSpPr>
        <p:spPr>
          <a:xfrm flipH="1">
            <a:off x="5257800" y="2362200"/>
            <a:ext cx="2667000" cy="990600"/>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10" name="Straight Arrow Connector 9">
            <a:extLst>
              <a:ext uri="{FF2B5EF4-FFF2-40B4-BE49-F238E27FC236}">
                <a16:creationId xmlns:a16="http://schemas.microsoft.com/office/drawing/2014/main" xmlns="" id="{C46E11AE-079D-4E73-9272-54E6E872976E}"/>
              </a:ext>
            </a:extLst>
          </p:cNvPr>
          <p:cNvCxnSpPr>
            <a:cxnSpLocks/>
          </p:cNvCxnSpPr>
          <p:nvPr/>
        </p:nvCxnSpPr>
        <p:spPr>
          <a:xfrm flipH="1">
            <a:off x="3886200" y="2362200"/>
            <a:ext cx="4038600" cy="990600"/>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12" name="Straight Arrow Connector 11">
            <a:extLst>
              <a:ext uri="{FF2B5EF4-FFF2-40B4-BE49-F238E27FC236}">
                <a16:creationId xmlns:a16="http://schemas.microsoft.com/office/drawing/2014/main" xmlns="" id="{0CCEAE25-1E59-46C8-917F-E21FDDA1EE1D}"/>
              </a:ext>
            </a:extLst>
          </p:cNvPr>
          <p:cNvCxnSpPr>
            <a:cxnSpLocks/>
          </p:cNvCxnSpPr>
          <p:nvPr/>
        </p:nvCxnSpPr>
        <p:spPr>
          <a:xfrm flipH="1">
            <a:off x="2133600" y="2362200"/>
            <a:ext cx="5791200" cy="990600"/>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sp>
        <p:nvSpPr>
          <p:cNvPr id="14" name="TextBox 13">
            <a:extLst>
              <a:ext uri="{FF2B5EF4-FFF2-40B4-BE49-F238E27FC236}">
                <a16:creationId xmlns:a16="http://schemas.microsoft.com/office/drawing/2014/main" xmlns="" id="{2DFEF395-F76A-42B3-93A5-5510522451B1}"/>
              </a:ext>
            </a:extLst>
          </p:cNvPr>
          <p:cNvSpPr txBox="1"/>
          <p:nvPr/>
        </p:nvSpPr>
        <p:spPr>
          <a:xfrm>
            <a:off x="7162800" y="1981200"/>
            <a:ext cx="1570943" cy="1200329"/>
          </a:xfrm>
          <a:prstGeom prst="rect">
            <a:avLst/>
          </a:prstGeom>
          <a:noFill/>
        </p:spPr>
        <p:txBody>
          <a:bodyPr wrap="none" rtlCol="0">
            <a:spAutoFit/>
          </a:bodyPr>
          <a:lstStyle/>
          <a:p>
            <a:r>
              <a:rPr lang="en-US" dirty="0"/>
              <a:t>28 x 28 images</a:t>
            </a:r>
          </a:p>
          <a:p>
            <a:endParaRPr lang="en-US" dirty="0"/>
          </a:p>
          <a:p>
            <a:r>
              <a:rPr lang="en-US" dirty="0"/>
              <a:t>         greyscale</a:t>
            </a:r>
          </a:p>
          <a:p>
            <a:r>
              <a:rPr lang="en-US" dirty="0"/>
              <a:t>              (8-bit)</a:t>
            </a:r>
            <a:endParaRPr lang="en-IN" dirty="0"/>
          </a:p>
        </p:txBody>
      </p:sp>
      <p:sp>
        <p:nvSpPr>
          <p:cNvPr id="2" name="TextBox 1">
            <a:extLst>
              <a:ext uri="{FF2B5EF4-FFF2-40B4-BE49-F238E27FC236}">
                <a16:creationId xmlns:a16="http://schemas.microsoft.com/office/drawing/2014/main" xmlns="" id="{2B65AE96-D217-494E-9F30-685B6A35B8CC}"/>
              </a:ext>
            </a:extLst>
          </p:cNvPr>
          <p:cNvSpPr txBox="1"/>
          <p:nvPr/>
        </p:nvSpPr>
        <p:spPr>
          <a:xfrm>
            <a:off x="977134" y="4905196"/>
            <a:ext cx="5818131" cy="369332"/>
          </a:xfrm>
          <a:prstGeom prst="rect">
            <a:avLst/>
          </a:prstGeom>
          <a:noFill/>
        </p:spPr>
        <p:txBody>
          <a:bodyPr wrap="none" rtlCol="0">
            <a:spAutoFit/>
          </a:bodyPr>
          <a:lstStyle/>
          <a:p>
            <a:r>
              <a:rPr lang="en-US" dirty="0">
                <a:solidFill>
                  <a:srgbClr val="0070C0"/>
                </a:solidFill>
              </a:rPr>
              <a:t>The input to an image classification task is the image’s pixels</a:t>
            </a:r>
            <a:endParaRPr lang="en-IN" dirty="0">
              <a:solidFill>
                <a:srgbClr val="0070C0"/>
              </a:solidFill>
            </a:endParaRPr>
          </a:p>
        </p:txBody>
      </p:sp>
      <p:sp>
        <p:nvSpPr>
          <p:cNvPr id="11" name="TextBox 10">
            <a:extLst>
              <a:ext uri="{FF2B5EF4-FFF2-40B4-BE49-F238E27FC236}">
                <a16:creationId xmlns:a16="http://schemas.microsoft.com/office/drawing/2014/main" xmlns="" id="{B8DAAA5B-ED8D-467F-A0C1-55F30AA46528}"/>
              </a:ext>
            </a:extLst>
          </p:cNvPr>
          <p:cNvSpPr txBox="1"/>
          <p:nvPr/>
        </p:nvSpPr>
        <p:spPr>
          <a:xfrm>
            <a:off x="990600" y="6019800"/>
            <a:ext cx="7888313" cy="369332"/>
          </a:xfrm>
          <a:prstGeom prst="rect">
            <a:avLst/>
          </a:prstGeom>
          <a:noFill/>
        </p:spPr>
        <p:txBody>
          <a:bodyPr wrap="none" rtlCol="0">
            <a:spAutoFit/>
          </a:bodyPr>
          <a:lstStyle/>
          <a:p>
            <a:r>
              <a:rPr lang="en-US" dirty="0">
                <a:solidFill>
                  <a:srgbClr val="0070C0"/>
                </a:solidFill>
              </a:rPr>
              <a:t>The output of the MNIST image classification task is the digit (there are 10 classes)</a:t>
            </a:r>
            <a:endParaRPr lang="en-IN" dirty="0">
              <a:solidFill>
                <a:srgbClr val="0070C0"/>
              </a:solidFill>
            </a:endParaRPr>
          </a:p>
        </p:txBody>
      </p:sp>
    </p:spTree>
    <p:extLst>
      <p:ext uri="{BB962C8B-B14F-4D97-AF65-F5344CB8AC3E}">
        <p14:creationId xmlns:p14="http://schemas.microsoft.com/office/powerpoint/2010/main" xmlns="" val="4074804155"/>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400" dirty="0">
                <a:solidFill>
                  <a:schemeClr val="bg1"/>
                </a:solidFill>
                <a:latin typeface="+mj-lt"/>
                <a:ea typeface="+mj-ea"/>
                <a:cs typeface="+mj-cs"/>
              </a:rPr>
              <a:t>Applications to Image Processing</a:t>
            </a:r>
            <a:endParaRPr kumimoji="0" lang="en-US" sz="4400" b="1" i="0" u="none" strike="noStrike" kern="1200" cap="none" spc="0" normalizeH="0" baseline="0" noProof="0" dirty="0">
              <a:ln>
                <a:noFill/>
              </a:ln>
              <a:solidFill>
                <a:schemeClr val="bg1"/>
              </a:solidFill>
              <a:effectLst/>
              <a:uLnTx/>
              <a:uFillTx/>
              <a:latin typeface="+mj-lt"/>
              <a:ea typeface="+mj-ea"/>
              <a:cs typeface="+mj-cs"/>
            </a:endParaRPr>
          </a:p>
        </p:txBody>
      </p:sp>
      <p:sp>
        <p:nvSpPr>
          <p:cNvPr id="7" name="TextBox 6"/>
          <p:cNvSpPr txBox="1"/>
          <p:nvPr/>
        </p:nvSpPr>
        <p:spPr>
          <a:xfrm>
            <a:off x="304799" y="1066800"/>
            <a:ext cx="8610601" cy="1815882"/>
          </a:xfrm>
          <a:prstGeom prst="rect">
            <a:avLst/>
          </a:prstGeom>
          <a:noFill/>
        </p:spPr>
        <p:txBody>
          <a:bodyPr wrap="square" rtlCol="0">
            <a:spAutoFit/>
          </a:bodyPr>
          <a:lstStyle/>
          <a:p>
            <a:pPr>
              <a:buNone/>
            </a:pPr>
            <a:r>
              <a:rPr lang="en-US" sz="2800" dirty="0"/>
              <a:t>Each image is represented by a 2D grid of pixels (a matrix of integers) for greyscale images (and 3 or 4 matrices for </a:t>
            </a:r>
            <a:r>
              <a:rPr lang="en-US" sz="2800" dirty="0" err="1"/>
              <a:t>colour</a:t>
            </a:r>
            <a:r>
              <a:rPr lang="en-US" sz="2800" dirty="0"/>
              <a:t>).</a:t>
            </a:r>
          </a:p>
          <a:p>
            <a:pPr>
              <a:buNone/>
            </a:pPr>
            <a:endParaRPr lang="en-US" sz="2800" dirty="0"/>
          </a:p>
        </p:txBody>
      </p:sp>
      <p:pic>
        <p:nvPicPr>
          <p:cNvPr id="3" name="Picture 2">
            <a:extLst>
              <a:ext uri="{FF2B5EF4-FFF2-40B4-BE49-F238E27FC236}">
                <a16:creationId xmlns:a16="http://schemas.microsoft.com/office/drawing/2014/main" xmlns="" id="{E2A4F577-3DB3-43D7-A877-C8D588FC4DBA}"/>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581149" y="2043113"/>
            <a:ext cx="6057900" cy="1514475"/>
          </a:xfrm>
          <a:prstGeom prst="rect">
            <a:avLst/>
          </a:prstGeom>
        </p:spPr>
      </p:pic>
      <p:sp>
        <p:nvSpPr>
          <p:cNvPr id="14" name="TextBox 13">
            <a:extLst>
              <a:ext uri="{FF2B5EF4-FFF2-40B4-BE49-F238E27FC236}">
                <a16:creationId xmlns:a16="http://schemas.microsoft.com/office/drawing/2014/main" xmlns="" id="{2DFEF395-F76A-42B3-93A5-5510522451B1}"/>
              </a:ext>
            </a:extLst>
          </p:cNvPr>
          <p:cNvSpPr txBox="1"/>
          <p:nvPr/>
        </p:nvSpPr>
        <p:spPr>
          <a:xfrm>
            <a:off x="1828800" y="3781336"/>
            <a:ext cx="981359" cy="1477328"/>
          </a:xfrm>
          <a:prstGeom prst="rect">
            <a:avLst/>
          </a:prstGeom>
          <a:noFill/>
        </p:spPr>
        <p:txBody>
          <a:bodyPr wrap="none" rtlCol="0">
            <a:spAutoFit/>
          </a:bodyPr>
          <a:lstStyle/>
          <a:p>
            <a:r>
              <a:rPr lang="en-US" dirty="0"/>
              <a:t>0 3 2 3 1</a:t>
            </a:r>
          </a:p>
          <a:p>
            <a:r>
              <a:rPr lang="en-US" dirty="0"/>
              <a:t>0 2 0 0 0</a:t>
            </a:r>
          </a:p>
          <a:p>
            <a:r>
              <a:rPr lang="en-US" dirty="0"/>
              <a:t>0 0 1 2 0</a:t>
            </a:r>
          </a:p>
          <a:p>
            <a:r>
              <a:rPr lang="en-US" dirty="0"/>
              <a:t>0 0 3 0 0</a:t>
            </a:r>
          </a:p>
          <a:p>
            <a:r>
              <a:rPr lang="en-US" dirty="0"/>
              <a:t>3 2 0 0 0</a:t>
            </a:r>
            <a:endParaRPr lang="en-IN" dirty="0"/>
          </a:p>
        </p:txBody>
      </p:sp>
      <p:sp>
        <p:nvSpPr>
          <p:cNvPr id="11" name="TextBox 10">
            <a:extLst>
              <a:ext uri="{FF2B5EF4-FFF2-40B4-BE49-F238E27FC236}">
                <a16:creationId xmlns:a16="http://schemas.microsoft.com/office/drawing/2014/main" xmlns="" id="{6C1031DF-E70E-40EA-B777-28FC8443F25F}"/>
              </a:ext>
            </a:extLst>
          </p:cNvPr>
          <p:cNvSpPr txBox="1"/>
          <p:nvPr/>
        </p:nvSpPr>
        <p:spPr>
          <a:xfrm>
            <a:off x="3276600" y="3781336"/>
            <a:ext cx="1005403" cy="1477328"/>
          </a:xfrm>
          <a:prstGeom prst="rect">
            <a:avLst/>
          </a:prstGeom>
          <a:noFill/>
        </p:spPr>
        <p:txBody>
          <a:bodyPr wrap="none" rtlCol="0">
            <a:spAutoFit/>
          </a:bodyPr>
          <a:lstStyle/>
          <a:p>
            <a:r>
              <a:rPr lang="en-US" dirty="0"/>
              <a:t>0 0 2 1 0</a:t>
            </a:r>
          </a:p>
          <a:p>
            <a:r>
              <a:rPr lang="en-US" dirty="0"/>
              <a:t>0 2 0 0 2</a:t>
            </a:r>
          </a:p>
          <a:p>
            <a:r>
              <a:rPr lang="en-US" dirty="0"/>
              <a:t>3 0 0 0 3</a:t>
            </a:r>
          </a:p>
          <a:p>
            <a:r>
              <a:rPr lang="en-US" dirty="0"/>
              <a:t>2 0 0 2 0</a:t>
            </a:r>
          </a:p>
          <a:p>
            <a:r>
              <a:rPr lang="en-US" dirty="0"/>
              <a:t>0 2 3 0 0</a:t>
            </a:r>
            <a:endParaRPr lang="en-IN" dirty="0"/>
          </a:p>
        </p:txBody>
      </p:sp>
      <p:sp>
        <p:nvSpPr>
          <p:cNvPr id="13" name="TextBox 12">
            <a:extLst>
              <a:ext uri="{FF2B5EF4-FFF2-40B4-BE49-F238E27FC236}">
                <a16:creationId xmlns:a16="http://schemas.microsoft.com/office/drawing/2014/main" xmlns="" id="{0F6DBCEC-3ABD-400E-B5F2-B847AC3CD372}"/>
              </a:ext>
            </a:extLst>
          </p:cNvPr>
          <p:cNvSpPr txBox="1"/>
          <p:nvPr/>
        </p:nvSpPr>
        <p:spPr>
          <a:xfrm>
            <a:off x="4876800" y="3810000"/>
            <a:ext cx="1005403" cy="1477328"/>
          </a:xfrm>
          <a:prstGeom prst="rect">
            <a:avLst/>
          </a:prstGeom>
          <a:noFill/>
        </p:spPr>
        <p:txBody>
          <a:bodyPr wrap="none" rtlCol="0">
            <a:spAutoFit/>
          </a:bodyPr>
          <a:lstStyle/>
          <a:p>
            <a:r>
              <a:rPr lang="en-US" dirty="0"/>
              <a:t>0 0 0 3 0</a:t>
            </a:r>
          </a:p>
          <a:p>
            <a:r>
              <a:rPr lang="en-US" dirty="0"/>
              <a:t>3 0 0 2 0</a:t>
            </a:r>
          </a:p>
          <a:p>
            <a:r>
              <a:rPr lang="en-US" dirty="0"/>
              <a:t>3 2 3 3 0</a:t>
            </a:r>
          </a:p>
          <a:p>
            <a:r>
              <a:rPr lang="en-US" dirty="0"/>
              <a:t>0 0 0 3 0</a:t>
            </a:r>
          </a:p>
          <a:p>
            <a:r>
              <a:rPr lang="en-US" dirty="0"/>
              <a:t>0 0 0 3 0</a:t>
            </a:r>
            <a:endParaRPr lang="en-IN" dirty="0"/>
          </a:p>
        </p:txBody>
      </p:sp>
      <p:sp>
        <p:nvSpPr>
          <p:cNvPr id="15" name="TextBox 14">
            <a:extLst>
              <a:ext uri="{FF2B5EF4-FFF2-40B4-BE49-F238E27FC236}">
                <a16:creationId xmlns:a16="http://schemas.microsoft.com/office/drawing/2014/main" xmlns="" id="{3CCB29BE-A818-4629-AB7E-E3B71011564E}"/>
              </a:ext>
            </a:extLst>
          </p:cNvPr>
          <p:cNvSpPr txBox="1"/>
          <p:nvPr/>
        </p:nvSpPr>
        <p:spPr>
          <a:xfrm>
            <a:off x="6385997" y="3810000"/>
            <a:ext cx="981359" cy="1477328"/>
          </a:xfrm>
          <a:prstGeom prst="rect">
            <a:avLst/>
          </a:prstGeom>
          <a:noFill/>
        </p:spPr>
        <p:txBody>
          <a:bodyPr wrap="none" rtlCol="0">
            <a:spAutoFit/>
          </a:bodyPr>
          <a:lstStyle/>
          <a:p>
            <a:r>
              <a:rPr lang="en-US" dirty="0"/>
              <a:t>0 0 0 0 0</a:t>
            </a:r>
          </a:p>
          <a:p>
            <a:r>
              <a:rPr lang="en-US" dirty="0"/>
              <a:t>0 0 0 2 0</a:t>
            </a:r>
          </a:p>
          <a:p>
            <a:r>
              <a:rPr lang="en-US" dirty="0"/>
              <a:t>0 0 3 0 0</a:t>
            </a:r>
          </a:p>
          <a:p>
            <a:r>
              <a:rPr lang="en-US" dirty="0"/>
              <a:t>0 2 0 0 0</a:t>
            </a:r>
          </a:p>
          <a:p>
            <a:r>
              <a:rPr lang="en-US" dirty="0"/>
              <a:t>0 0 0 0 0</a:t>
            </a:r>
            <a:endParaRPr lang="en-IN" dirty="0"/>
          </a:p>
        </p:txBody>
      </p:sp>
    </p:spTree>
    <p:extLst>
      <p:ext uri="{BB962C8B-B14F-4D97-AF65-F5344CB8AC3E}">
        <p14:creationId xmlns:p14="http://schemas.microsoft.com/office/powerpoint/2010/main" xmlns="" val="38691537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400" b="1" dirty="0">
                <a:solidFill>
                  <a:schemeClr val="bg1"/>
                </a:solidFill>
                <a:latin typeface="+mj-lt"/>
                <a:ea typeface="+mj-ea"/>
                <a:cs typeface="+mj-cs"/>
              </a:rPr>
              <a:t>Supervised Machine Learning</a:t>
            </a:r>
            <a:endParaRPr kumimoji="0" lang="en-US" sz="4400" b="1" i="0" u="none" strike="noStrike" kern="1200" cap="none" spc="0" normalizeH="0" baseline="0" noProof="0" dirty="0">
              <a:ln>
                <a:noFill/>
              </a:ln>
              <a:solidFill>
                <a:schemeClr val="bg1"/>
              </a:solidFill>
              <a:effectLst/>
              <a:uLnTx/>
              <a:uFillTx/>
              <a:latin typeface="+mj-lt"/>
              <a:ea typeface="+mj-ea"/>
              <a:cs typeface="+mj-cs"/>
            </a:endParaRPr>
          </a:p>
        </p:txBody>
      </p:sp>
      <p:sp>
        <p:nvSpPr>
          <p:cNvPr id="7" name="TextBox 6"/>
          <p:cNvSpPr txBox="1"/>
          <p:nvPr/>
        </p:nvSpPr>
        <p:spPr>
          <a:xfrm>
            <a:off x="729083" y="1320225"/>
            <a:ext cx="8033917" cy="3046988"/>
          </a:xfrm>
          <a:prstGeom prst="rect">
            <a:avLst/>
          </a:prstGeom>
          <a:noFill/>
        </p:spPr>
        <p:txBody>
          <a:bodyPr wrap="square" rtlCol="0">
            <a:spAutoFit/>
          </a:bodyPr>
          <a:lstStyle/>
          <a:p>
            <a:r>
              <a:rPr lang="en-US" sz="3200" b="1" dirty="0"/>
              <a:t>Categories of Supervised Machine Learning &gt;&gt;</a:t>
            </a:r>
          </a:p>
          <a:p>
            <a:endParaRPr lang="en-US" sz="3200" b="1" dirty="0">
              <a:solidFill>
                <a:srgbClr val="0070C0"/>
              </a:solidFill>
            </a:endParaRPr>
          </a:p>
          <a:p>
            <a:r>
              <a:rPr lang="en-US" sz="3200" b="1" dirty="0">
                <a:solidFill>
                  <a:srgbClr val="0070C0"/>
                </a:solidFill>
              </a:rPr>
              <a:t>Classification</a:t>
            </a:r>
          </a:p>
          <a:p>
            <a:endParaRPr lang="en-US" sz="3200" b="1" dirty="0">
              <a:solidFill>
                <a:srgbClr val="0070C0"/>
              </a:solidFill>
            </a:endParaRPr>
          </a:p>
          <a:p>
            <a:r>
              <a:rPr lang="en-US" sz="3200" b="1" dirty="0">
                <a:solidFill>
                  <a:srgbClr val="FF0000"/>
                </a:solidFill>
              </a:rPr>
              <a:t>Regression</a:t>
            </a:r>
            <a:endParaRPr lang="en-US" sz="3200" b="1" dirty="0"/>
          </a:p>
          <a:p>
            <a:endParaRPr lang="en-US" sz="3200" b="1" dirty="0"/>
          </a:p>
        </p:txBody>
      </p:sp>
      <p:sp>
        <p:nvSpPr>
          <p:cNvPr id="2" name="Rectangle 1">
            <a:extLst>
              <a:ext uri="{FF2B5EF4-FFF2-40B4-BE49-F238E27FC236}">
                <a16:creationId xmlns:a16="http://schemas.microsoft.com/office/drawing/2014/main" xmlns="" id="{1F0000B9-28BA-4FB5-9AC8-F2208E0F0B18}"/>
              </a:ext>
            </a:extLst>
          </p:cNvPr>
          <p:cNvSpPr/>
          <p:nvPr/>
        </p:nvSpPr>
        <p:spPr>
          <a:xfrm>
            <a:off x="533400" y="2286000"/>
            <a:ext cx="2743200" cy="609600"/>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cxnSp>
        <p:nvCxnSpPr>
          <p:cNvPr id="5" name="Straight Arrow Connector 4">
            <a:extLst>
              <a:ext uri="{FF2B5EF4-FFF2-40B4-BE49-F238E27FC236}">
                <a16:creationId xmlns:a16="http://schemas.microsoft.com/office/drawing/2014/main" xmlns="" id="{B6EEC8A6-38AB-4497-BFD7-17A5209BBB0E}"/>
              </a:ext>
            </a:extLst>
          </p:cNvPr>
          <p:cNvCxnSpPr/>
          <p:nvPr/>
        </p:nvCxnSpPr>
        <p:spPr>
          <a:xfrm flipH="1" flipV="1">
            <a:off x="3276600" y="2514600"/>
            <a:ext cx="1752600" cy="152400"/>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8" name="TextBox 7">
            <a:extLst>
              <a:ext uri="{FF2B5EF4-FFF2-40B4-BE49-F238E27FC236}">
                <a16:creationId xmlns:a16="http://schemas.microsoft.com/office/drawing/2014/main" xmlns="" id="{9F7FD843-7906-458B-9468-2FD307248128}"/>
              </a:ext>
            </a:extLst>
          </p:cNvPr>
          <p:cNvSpPr txBox="1"/>
          <p:nvPr/>
        </p:nvSpPr>
        <p:spPr>
          <a:xfrm>
            <a:off x="5257800" y="2514600"/>
            <a:ext cx="2784288" cy="369332"/>
          </a:xfrm>
          <a:prstGeom prst="rect">
            <a:avLst/>
          </a:prstGeom>
          <a:noFill/>
        </p:spPr>
        <p:txBody>
          <a:bodyPr wrap="none" rtlCol="0">
            <a:spAutoFit/>
          </a:bodyPr>
          <a:lstStyle/>
          <a:p>
            <a:r>
              <a:rPr lang="en-US" dirty="0"/>
              <a:t>We’re going to do this now!</a:t>
            </a:r>
            <a:endParaRPr lang="en-IN" dirty="0"/>
          </a:p>
        </p:txBody>
      </p:sp>
    </p:spTree>
    <p:extLst>
      <p:ext uri="{BB962C8B-B14F-4D97-AF65-F5344CB8AC3E}">
        <p14:creationId xmlns:p14="http://schemas.microsoft.com/office/powerpoint/2010/main" xmlns="" val="2817997787"/>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400" dirty="0">
                <a:solidFill>
                  <a:schemeClr val="bg1"/>
                </a:solidFill>
                <a:latin typeface="+mj-lt"/>
                <a:ea typeface="+mj-ea"/>
                <a:cs typeface="+mj-cs"/>
              </a:rPr>
              <a:t>Applications to Image Processing</a:t>
            </a:r>
            <a:endParaRPr kumimoji="0" lang="en-US" sz="4400" b="1" i="0" u="none" strike="noStrike" kern="1200" cap="none" spc="0" normalizeH="0" baseline="0" noProof="0" dirty="0">
              <a:ln>
                <a:noFill/>
              </a:ln>
              <a:solidFill>
                <a:schemeClr val="bg1"/>
              </a:solidFill>
              <a:effectLst/>
              <a:uLnTx/>
              <a:uFillTx/>
              <a:latin typeface="+mj-lt"/>
              <a:ea typeface="+mj-ea"/>
              <a:cs typeface="+mj-cs"/>
            </a:endParaRPr>
          </a:p>
        </p:txBody>
      </p:sp>
      <p:sp>
        <p:nvSpPr>
          <p:cNvPr id="7" name="TextBox 6"/>
          <p:cNvSpPr txBox="1"/>
          <p:nvPr/>
        </p:nvSpPr>
        <p:spPr>
          <a:xfrm>
            <a:off x="304799" y="1066800"/>
            <a:ext cx="8610601" cy="954107"/>
          </a:xfrm>
          <a:prstGeom prst="rect">
            <a:avLst/>
          </a:prstGeom>
          <a:noFill/>
        </p:spPr>
        <p:txBody>
          <a:bodyPr wrap="square" rtlCol="0">
            <a:spAutoFit/>
          </a:bodyPr>
          <a:lstStyle/>
          <a:p>
            <a:pPr>
              <a:buNone/>
            </a:pPr>
            <a:r>
              <a:rPr lang="en-US" sz="2800" dirty="0"/>
              <a:t>Traditionally you would flatten these numbers out …</a:t>
            </a:r>
          </a:p>
          <a:p>
            <a:pPr>
              <a:buNone/>
            </a:pPr>
            <a:endParaRPr lang="en-US" sz="2800" dirty="0"/>
          </a:p>
        </p:txBody>
      </p:sp>
      <p:pic>
        <p:nvPicPr>
          <p:cNvPr id="3" name="Picture 2">
            <a:extLst>
              <a:ext uri="{FF2B5EF4-FFF2-40B4-BE49-F238E27FC236}">
                <a16:creationId xmlns:a16="http://schemas.microsoft.com/office/drawing/2014/main" xmlns="" id="{E2A4F577-3DB3-43D7-A877-C8D588FC4DBA}"/>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371600" y="1676400"/>
            <a:ext cx="6057900" cy="1514475"/>
          </a:xfrm>
          <a:prstGeom prst="rect">
            <a:avLst/>
          </a:prstGeom>
        </p:spPr>
      </p:pic>
      <p:sp>
        <p:nvSpPr>
          <p:cNvPr id="14" name="TextBox 13">
            <a:extLst>
              <a:ext uri="{FF2B5EF4-FFF2-40B4-BE49-F238E27FC236}">
                <a16:creationId xmlns:a16="http://schemas.microsoft.com/office/drawing/2014/main" xmlns="" id="{2DFEF395-F76A-42B3-93A5-5510522451B1}"/>
              </a:ext>
            </a:extLst>
          </p:cNvPr>
          <p:cNvSpPr txBox="1"/>
          <p:nvPr/>
        </p:nvSpPr>
        <p:spPr>
          <a:xfrm>
            <a:off x="1581898" y="3290887"/>
            <a:ext cx="4717958" cy="369332"/>
          </a:xfrm>
          <a:prstGeom prst="rect">
            <a:avLst/>
          </a:prstGeom>
          <a:noFill/>
        </p:spPr>
        <p:txBody>
          <a:bodyPr wrap="none" rtlCol="0">
            <a:spAutoFit/>
          </a:bodyPr>
          <a:lstStyle/>
          <a:p>
            <a:r>
              <a:rPr lang="en-US" dirty="0"/>
              <a:t>5 = 0 3 2 3 1 0 2 0 0 0 0 0 1 2 0 0 0 3 0 0 3 2 0 0 0</a:t>
            </a:r>
            <a:endParaRPr lang="en-IN" dirty="0"/>
          </a:p>
        </p:txBody>
      </p:sp>
      <p:sp>
        <p:nvSpPr>
          <p:cNvPr id="11" name="TextBox 10">
            <a:extLst>
              <a:ext uri="{FF2B5EF4-FFF2-40B4-BE49-F238E27FC236}">
                <a16:creationId xmlns:a16="http://schemas.microsoft.com/office/drawing/2014/main" xmlns="" id="{6C1031DF-E70E-40EA-B777-28FC8443F25F}"/>
              </a:ext>
            </a:extLst>
          </p:cNvPr>
          <p:cNvSpPr txBox="1"/>
          <p:nvPr/>
        </p:nvSpPr>
        <p:spPr>
          <a:xfrm>
            <a:off x="3067051" y="4148435"/>
            <a:ext cx="1005403" cy="1477328"/>
          </a:xfrm>
          <a:prstGeom prst="rect">
            <a:avLst/>
          </a:prstGeom>
          <a:noFill/>
        </p:spPr>
        <p:txBody>
          <a:bodyPr wrap="none" rtlCol="0">
            <a:spAutoFit/>
          </a:bodyPr>
          <a:lstStyle/>
          <a:p>
            <a:r>
              <a:rPr lang="en-US" dirty="0"/>
              <a:t>0 0 2 1 0</a:t>
            </a:r>
          </a:p>
          <a:p>
            <a:r>
              <a:rPr lang="en-US" dirty="0"/>
              <a:t>0 2 0 0 2</a:t>
            </a:r>
          </a:p>
          <a:p>
            <a:r>
              <a:rPr lang="en-US" dirty="0"/>
              <a:t>3 0 0 0 3</a:t>
            </a:r>
          </a:p>
          <a:p>
            <a:r>
              <a:rPr lang="en-US" dirty="0"/>
              <a:t>2 0 0 2 0</a:t>
            </a:r>
          </a:p>
          <a:p>
            <a:r>
              <a:rPr lang="en-US" dirty="0"/>
              <a:t>0 2 3 0 0</a:t>
            </a:r>
            <a:endParaRPr lang="en-IN" dirty="0"/>
          </a:p>
        </p:txBody>
      </p:sp>
      <p:sp>
        <p:nvSpPr>
          <p:cNvPr id="13" name="TextBox 12">
            <a:extLst>
              <a:ext uri="{FF2B5EF4-FFF2-40B4-BE49-F238E27FC236}">
                <a16:creationId xmlns:a16="http://schemas.microsoft.com/office/drawing/2014/main" xmlns="" id="{0F6DBCEC-3ABD-400E-B5F2-B847AC3CD372}"/>
              </a:ext>
            </a:extLst>
          </p:cNvPr>
          <p:cNvSpPr txBox="1"/>
          <p:nvPr/>
        </p:nvSpPr>
        <p:spPr>
          <a:xfrm>
            <a:off x="4551406" y="4143583"/>
            <a:ext cx="1005403" cy="1477328"/>
          </a:xfrm>
          <a:prstGeom prst="rect">
            <a:avLst/>
          </a:prstGeom>
          <a:noFill/>
        </p:spPr>
        <p:txBody>
          <a:bodyPr wrap="none" rtlCol="0">
            <a:spAutoFit/>
          </a:bodyPr>
          <a:lstStyle/>
          <a:p>
            <a:r>
              <a:rPr lang="en-US" dirty="0">
                <a:solidFill>
                  <a:schemeClr val="bg1">
                    <a:lumMod val="65000"/>
                  </a:schemeClr>
                </a:solidFill>
              </a:rPr>
              <a:t>0 0 0 3 0</a:t>
            </a:r>
          </a:p>
          <a:p>
            <a:r>
              <a:rPr lang="en-US" dirty="0">
                <a:solidFill>
                  <a:schemeClr val="bg1">
                    <a:lumMod val="65000"/>
                  </a:schemeClr>
                </a:solidFill>
              </a:rPr>
              <a:t>3 0 0 2 0</a:t>
            </a:r>
          </a:p>
          <a:p>
            <a:r>
              <a:rPr lang="en-US" dirty="0">
                <a:solidFill>
                  <a:schemeClr val="bg1">
                    <a:lumMod val="65000"/>
                  </a:schemeClr>
                </a:solidFill>
              </a:rPr>
              <a:t>3 2 3 3 0</a:t>
            </a:r>
          </a:p>
          <a:p>
            <a:r>
              <a:rPr lang="en-US" dirty="0">
                <a:solidFill>
                  <a:schemeClr val="bg1">
                    <a:lumMod val="65000"/>
                  </a:schemeClr>
                </a:solidFill>
              </a:rPr>
              <a:t>0 0 0 3 0</a:t>
            </a:r>
          </a:p>
          <a:p>
            <a:r>
              <a:rPr lang="en-US" dirty="0">
                <a:solidFill>
                  <a:schemeClr val="bg1">
                    <a:lumMod val="65000"/>
                  </a:schemeClr>
                </a:solidFill>
              </a:rPr>
              <a:t>0 0 0 3 0</a:t>
            </a:r>
            <a:endParaRPr lang="en-IN" dirty="0">
              <a:solidFill>
                <a:schemeClr val="bg1">
                  <a:lumMod val="65000"/>
                </a:schemeClr>
              </a:solidFill>
            </a:endParaRPr>
          </a:p>
        </p:txBody>
      </p:sp>
      <p:sp>
        <p:nvSpPr>
          <p:cNvPr id="15" name="TextBox 14">
            <a:extLst>
              <a:ext uri="{FF2B5EF4-FFF2-40B4-BE49-F238E27FC236}">
                <a16:creationId xmlns:a16="http://schemas.microsoft.com/office/drawing/2014/main" xmlns="" id="{3CCB29BE-A818-4629-AB7E-E3B71011564E}"/>
              </a:ext>
            </a:extLst>
          </p:cNvPr>
          <p:cNvSpPr txBox="1"/>
          <p:nvPr/>
        </p:nvSpPr>
        <p:spPr>
          <a:xfrm>
            <a:off x="6267451" y="4143583"/>
            <a:ext cx="981359" cy="1477328"/>
          </a:xfrm>
          <a:prstGeom prst="rect">
            <a:avLst/>
          </a:prstGeom>
          <a:noFill/>
        </p:spPr>
        <p:txBody>
          <a:bodyPr wrap="none" rtlCol="0">
            <a:spAutoFit/>
          </a:bodyPr>
          <a:lstStyle/>
          <a:p>
            <a:r>
              <a:rPr lang="en-US" dirty="0">
                <a:solidFill>
                  <a:schemeClr val="bg1">
                    <a:lumMod val="65000"/>
                  </a:schemeClr>
                </a:solidFill>
              </a:rPr>
              <a:t>0 0 0 0 0</a:t>
            </a:r>
          </a:p>
          <a:p>
            <a:r>
              <a:rPr lang="en-US" dirty="0">
                <a:solidFill>
                  <a:schemeClr val="bg1">
                    <a:lumMod val="65000"/>
                  </a:schemeClr>
                </a:solidFill>
              </a:rPr>
              <a:t>0 0 0 2 0</a:t>
            </a:r>
          </a:p>
          <a:p>
            <a:r>
              <a:rPr lang="en-US" dirty="0">
                <a:solidFill>
                  <a:schemeClr val="bg1">
                    <a:lumMod val="65000"/>
                  </a:schemeClr>
                </a:solidFill>
              </a:rPr>
              <a:t>0 0 3 0 0</a:t>
            </a:r>
          </a:p>
          <a:p>
            <a:r>
              <a:rPr lang="en-US" dirty="0">
                <a:solidFill>
                  <a:schemeClr val="bg1">
                    <a:lumMod val="65000"/>
                  </a:schemeClr>
                </a:solidFill>
              </a:rPr>
              <a:t>0 2 0 0 0</a:t>
            </a:r>
          </a:p>
          <a:p>
            <a:r>
              <a:rPr lang="en-US" dirty="0">
                <a:solidFill>
                  <a:schemeClr val="bg1">
                    <a:lumMod val="65000"/>
                  </a:schemeClr>
                </a:solidFill>
              </a:rPr>
              <a:t>0 0 0 0 0</a:t>
            </a:r>
            <a:endParaRPr lang="en-IN" dirty="0">
              <a:solidFill>
                <a:schemeClr val="bg1">
                  <a:lumMod val="65000"/>
                </a:schemeClr>
              </a:solidFill>
            </a:endParaRPr>
          </a:p>
        </p:txBody>
      </p:sp>
      <p:sp>
        <p:nvSpPr>
          <p:cNvPr id="9" name="TextBox 8">
            <a:extLst>
              <a:ext uri="{FF2B5EF4-FFF2-40B4-BE49-F238E27FC236}">
                <a16:creationId xmlns:a16="http://schemas.microsoft.com/office/drawing/2014/main" xmlns="" id="{1FCD991F-794F-48B6-8191-1CAD63008DAD}"/>
              </a:ext>
            </a:extLst>
          </p:cNvPr>
          <p:cNvSpPr txBox="1"/>
          <p:nvPr/>
        </p:nvSpPr>
        <p:spPr>
          <a:xfrm>
            <a:off x="1581898" y="4153019"/>
            <a:ext cx="981359" cy="1477328"/>
          </a:xfrm>
          <a:prstGeom prst="rect">
            <a:avLst/>
          </a:prstGeom>
          <a:noFill/>
        </p:spPr>
        <p:txBody>
          <a:bodyPr wrap="none" rtlCol="0">
            <a:spAutoFit/>
          </a:bodyPr>
          <a:lstStyle/>
          <a:p>
            <a:r>
              <a:rPr lang="en-US" dirty="0"/>
              <a:t>0 3 2 3 1</a:t>
            </a:r>
          </a:p>
          <a:p>
            <a:r>
              <a:rPr lang="en-US" dirty="0"/>
              <a:t>0 2 0 0 0</a:t>
            </a:r>
          </a:p>
          <a:p>
            <a:r>
              <a:rPr lang="en-US" dirty="0"/>
              <a:t>0 0 1 2 0</a:t>
            </a:r>
          </a:p>
          <a:p>
            <a:r>
              <a:rPr lang="en-US" dirty="0"/>
              <a:t>0 0 3 0 0</a:t>
            </a:r>
          </a:p>
          <a:p>
            <a:r>
              <a:rPr lang="en-US" dirty="0"/>
              <a:t>3 2 0 0 0</a:t>
            </a:r>
            <a:endParaRPr lang="en-IN" dirty="0"/>
          </a:p>
        </p:txBody>
      </p:sp>
      <p:sp>
        <p:nvSpPr>
          <p:cNvPr id="10" name="TextBox 9">
            <a:extLst>
              <a:ext uri="{FF2B5EF4-FFF2-40B4-BE49-F238E27FC236}">
                <a16:creationId xmlns:a16="http://schemas.microsoft.com/office/drawing/2014/main" xmlns="" id="{B84CED88-EFAA-4486-AF61-131983B4DB0E}"/>
              </a:ext>
            </a:extLst>
          </p:cNvPr>
          <p:cNvSpPr txBox="1"/>
          <p:nvPr/>
        </p:nvSpPr>
        <p:spPr>
          <a:xfrm>
            <a:off x="1585915" y="3607355"/>
            <a:ext cx="4717958" cy="369332"/>
          </a:xfrm>
          <a:prstGeom prst="rect">
            <a:avLst/>
          </a:prstGeom>
          <a:noFill/>
        </p:spPr>
        <p:txBody>
          <a:bodyPr wrap="none" rtlCol="0">
            <a:spAutoFit/>
          </a:bodyPr>
          <a:lstStyle/>
          <a:p>
            <a:r>
              <a:rPr lang="en-US" dirty="0"/>
              <a:t>0 = 0 0 2 1 0 0 2 0 0 2 3 0 0 0 3 2 0 0 2 0 0 2 3 0 0</a:t>
            </a:r>
            <a:endParaRPr lang="en-IN" dirty="0"/>
          </a:p>
        </p:txBody>
      </p:sp>
      <p:sp>
        <p:nvSpPr>
          <p:cNvPr id="12" name="TextBox 11">
            <a:extLst>
              <a:ext uri="{FF2B5EF4-FFF2-40B4-BE49-F238E27FC236}">
                <a16:creationId xmlns:a16="http://schemas.microsoft.com/office/drawing/2014/main" xmlns="" id="{4657BBAD-4D66-4E69-A9C7-B57F93A25FE3}"/>
              </a:ext>
            </a:extLst>
          </p:cNvPr>
          <p:cNvSpPr txBox="1"/>
          <p:nvPr/>
        </p:nvSpPr>
        <p:spPr>
          <a:xfrm>
            <a:off x="457200" y="5811442"/>
            <a:ext cx="8610601" cy="523220"/>
          </a:xfrm>
          <a:prstGeom prst="rect">
            <a:avLst/>
          </a:prstGeom>
          <a:noFill/>
        </p:spPr>
        <p:txBody>
          <a:bodyPr wrap="square" rtlCol="0">
            <a:spAutoFit/>
          </a:bodyPr>
          <a:lstStyle/>
          <a:p>
            <a:pPr>
              <a:buNone/>
            </a:pPr>
            <a:r>
              <a:rPr lang="en-US" sz="2800" dirty="0"/>
              <a:t>… and then pass the vector to a classifier.</a:t>
            </a:r>
          </a:p>
        </p:txBody>
      </p:sp>
    </p:spTree>
    <p:extLst>
      <p:ext uri="{BB962C8B-B14F-4D97-AF65-F5344CB8AC3E}">
        <p14:creationId xmlns:p14="http://schemas.microsoft.com/office/powerpoint/2010/main" xmlns="" val="71367350"/>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219200"/>
            <a:ext cx="8686800" cy="5105400"/>
          </a:xfrm>
          <a:ln w="63500">
            <a:solidFill>
              <a:srgbClr val="FFFF00"/>
            </a:solidFill>
          </a:ln>
        </p:spPr>
        <p:txBody>
          <a:bodyPr>
            <a:normAutofit fontScale="92500"/>
          </a:bodyPr>
          <a:lstStyle/>
          <a:p>
            <a:pPr>
              <a:buNone/>
            </a:pPr>
            <a:r>
              <a:rPr lang="en-US" b="1" dirty="0"/>
              <a:t>Each image is a </a:t>
            </a:r>
            <a:r>
              <a:rPr lang="en-US" dirty="0"/>
              <a:t>28 x 28 (8-bit</a:t>
            </a:r>
            <a:r>
              <a:rPr lang="en-US" b="1" dirty="0"/>
              <a:t> greyscale</a:t>
            </a:r>
            <a:r>
              <a:rPr lang="en-US" dirty="0"/>
              <a:t>) image.</a:t>
            </a:r>
            <a:endParaRPr lang="en-US" b="1" dirty="0"/>
          </a:p>
          <a:p>
            <a:pPr>
              <a:buNone/>
            </a:pPr>
            <a:r>
              <a:rPr lang="en-US" b="1" dirty="0"/>
              <a:t>So one could just read the pixels out into a vector of integers of length 784 and use them as the input.</a:t>
            </a:r>
          </a:p>
          <a:p>
            <a:pPr>
              <a:buNone/>
            </a:pPr>
            <a:r>
              <a:rPr lang="en-US" b="1" dirty="0"/>
              <a:t>But there’s a better way - grouping together pixels that are close to each other (in 2D) in an image.</a:t>
            </a:r>
          </a:p>
          <a:p>
            <a:pPr>
              <a:buNone/>
            </a:pPr>
            <a:r>
              <a:rPr lang="en-US" b="1" dirty="0"/>
              <a:t>This is because each small area (in 2D) in an MNIST image contains local clues to the digit contained.</a:t>
            </a:r>
          </a:p>
          <a:p>
            <a:pPr>
              <a:buNone/>
            </a:pPr>
            <a:r>
              <a:rPr lang="en-US" b="1" dirty="0"/>
              <a:t>For example, a horizontal segment ending in the upper left area strongly suggests the number 7*.</a:t>
            </a:r>
          </a:p>
          <a:p>
            <a:pPr>
              <a:buNone/>
            </a:pPr>
            <a:endParaRPr lang="en-US" b="1" dirty="0"/>
          </a:p>
        </p:txBody>
      </p:sp>
      <p:sp>
        <p:nvSpPr>
          <p:cNvPr id="5" name="Title 1"/>
          <p:cNvSpPr txBox="1">
            <a:spLocks/>
          </p:cNvSpPr>
          <p:nvPr/>
        </p:nvSpPr>
        <p:spPr>
          <a:xfrm>
            <a:off x="0" y="0"/>
            <a:ext cx="9144000" cy="917575"/>
          </a:xfrm>
          <a:prstGeom prst="rect">
            <a:avLst/>
          </a:prstGeom>
          <a:solidFill>
            <a:srgbClr val="FFFF00"/>
          </a:solidFill>
          <a:ln>
            <a:solidFill>
              <a:srgbClr val="002060"/>
            </a:solidFill>
          </a:ln>
        </p:spPr>
        <p:txBody>
          <a:bodyPr vert="horz" lIns="91440" tIns="45720" rIns="91440" bIns="45720" rtlCol="0" anchor="ctr">
            <a:normAutofit/>
          </a:bodyPr>
          <a:lstStyle/>
          <a:p>
            <a:pPr algn="ctr">
              <a:spcBef>
                <a:spcPct val="0"/>
              </a:spcBef>
              <a:defRPr/>
            </a:pPr>
            <a:r>
              <a:rPr lang="en-US" sz="4400" dirty="0"/>
              <a:t>Image Classification</a:t>
            </a:r>
          </a:p>
        </p:txBody>
      </p:sp>
      <p:sp>
        <p:nvSpPr>
          <p:cNvPr id="2" name="TextBox 1">
            <a:extLst>
              <a:ext uri="{FF2B5EF4-FFF2-40B4-BE49-F238E27FC236}">
                <a16:creationId xmlns:a16="http://schemas.microsoft.com/office/drawing/2014/main" xmlns="" id="{E3580822-DDBF-42CF-8F24-8673A067FD8C}"/>
              </a:ext>
            </a:extLst>
          </p:cNvPr>
          <p:cNvSpPr txBox="1"/>
          <p:nvPr/>
        </p:nvSpPr>
        <p:spPr>
          <a:xfrm>
            <a:off x="228600" y="6324600"/>
            <a:ext cx="7221849" cy="369332"/>
          </a:xfrm>
          <a:prstGeom prst="rect">
            <a:avLst/>
          </a:prstGeom>
          <a:noFill/>
        </p:spPr>
        <p:txBody>
          <a:bodyPr wrap="none" rtlCol="0">
            <a:spAutoFit/>
          </a:bodyPr>
          <a:lstStyle/>
          <a:p>
            <a:r>
              <a:rPr lang="en-US" dirty="0"/>
              <a:t>* </a:t>
            </a:r>
            <a:r>
              <a:rPr lang="en-US" dirty="0" err="1"/>
              <a:t>LeCun</a:t>
            </a:r>
            <a:r>
              <a:rPr lang="en-US" dirty="0"/>
              <a:t> et al “Gradient-Based Learning Applied to Document Recognition”</a:t>
            </a:r>
            <a:endParaRPr lang="en-IN" dirty="0"/>
          </a:p>
        </p:txBody>
      </p:sp>
    </p:spTree>
    <p:extLst>
      <p:ext uri="{BB962C8B-B14F-4D97-AF65-F5344CB8AC3E}">
        <p14:creationId xmlns:p14="http://schemas.microsoft.com/office/powerpoint/2010/main" xmlns="" val="804843016"/>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219200"/>
            <a:ext cx="8686800" cy="5105400"/>
          </a:xfrm>
          <a:ln w="63500">
            <a:solidFill>
              <a:srgbClr val="FFFF00"/>
            </a:solidFill>
          </a:ln>
        </p:spPr>
        <p:txBody>
          <a:bodyPr>
            <a:normAutofit/>
          </a:bodyPr>
          <a:lstStyle/>
          <a:p>
            <a:pPr>
              <a:buNone/>
            </a:pPr>
            <a:r>
              <a:rPr lang="en-US" b="1" dirty="0"/>
              <a:t>In 1998* a paper described a deep neural network architecture called LeNet5 for image classification that used three types of layers:</a:t>
            </a:r>
          </a:p>
          <a:p>
            <a:pPr>
              <a:buNone/>
            </a:pPr>
            <a:endParaRPr lang="en-US" b="1" dirty="0"/>
          </a:p>
          <a:p>
            <a:pPr>
              <a:buNone/>
            </a:pPr>
            <a:endParaRPr lang="en-US" b="1" dirty="0"/>
          </a:p>
          <a:p>
            <a:pPr>
              <a:buNone/>
            </a:pPr>
            <a:endParaRPr lang="en-US" b="1" dirty="0"/>
          </a:p>
          <a:p>
            <a:pPr>
              <a:buNone/>
            </a:pPr>
            <a:endParaRPr lang="en-US" b="1" dirty="0"/>
          </a:p>
          <a:p>
            <a:pPr>
              <a:buNone/>
            </a:pPr>
            <a:r>
              <a:rPr lang="en-US" b="1" dirty="0"/>
              <a:t>Both C and S worked on local areas of the image.</a:t>
            </a:r>
          </a:p>
          <a:p>
            <a:pPr>
              <a:buNone/>
            </a:pPr>
            <a:r>
              <a:rPr lang="en-US" b="1" dirty="0"/>
              <a:t>Only F took as input a vectorized array.</a:t>
            </a:r>
          </a:p>
        </p:txBody>
      </p:sp>
      <p:sp>
        <p:nvSpPr>
          <p:cNvPr id="5" name="Title 1"/>
          <p:cNvSpPr txBox="1">
            <a:spLocks/>
          </p:cNvSpPr>
          <p:nvPr/>
        </p:nvSpPr>
        <p:spPr>
          <a:xfrm>
            <a:off x="0" y="0"/>
            <a:ext cx="9144000" cy="917575"/>
          </a:xfrm>
          <a:prstGeom prst="rect">
            <a:avLst/>
          </a:prstGeom>
          <a:solidFill>
            <a:srgbClr val="FFFF00"/>
          </a:solidFill>
          <a:ln>
            <a:solidFill>
              <a:srgbClr val="002060"/>
            </a:solidFill>
          </a:ln>
        </p:spPr>
        <p:txBody>
          <a:bodyPr vert="horz" lIns="91440" tIns="45720" rIns="91440" bIns="45720" rtlCol="0" anchor="ctr">
            <a:normAutofit/>
          </a:bodyPr>
          <a:lstStyle/>
          <a:p>
            <a:pPr algn="ctr">
              <a:spcBef>
                <a:spcPct val="0"/>
              </a:spcBef>
              <a:defRPr/>
            </a:pPr>
            <a:r>
              <a:rPr lang="en-US" sz="4400" dirty="0"/>
              <a:t>LeNet5 Image Classification</a:t>
            </a:r>
          </a:p>
        </p:txBody>
      </p:sp>
      <p:sp>
        <p:nvSpPr>
          <p:cNvPr id="2" name="TextBox 1">
            <a:extLst>
              <a:ext uri="{FF2B5EF4-FFF2-40B4-BE49-F238E27FC236}">
                <a16:creationId xmlns:a16="http://schemas.microsoft.com/office/drawing/2014/main" xmlns="" id="{E3580822-DDBF-42CF-8F24-8673A067FD8C}"/>
              </a:ext>
            </a:extLst>
          </p:cNvPr>
          <p:cNvSpPr txBox="1"/>
          <p:nvPr/>
        </p:nvSpPr>
        <p:spPr>
          <a:xfrm>
            <a:off x="228600" y="6324600"/>
            <a:ext cx="7221849" cy="369332"/>
          </a:xfrm>
          <a:prstGeom prst="rect">
            <a:avLst/>
          </a:prstGeom>
          <a:noFill/>
        </p:spPr>
        <p:txBody>
          <a:bodyPr wrap="none" rtlCol="0">
            <a:spAutoFit/>
          </a:bodyPr>
          <a:lstStyle/>
          <a:p>
            <a:r>
              <a:rPr lang="en-US" dirty="0"/>
              <a:t>* </a:t>
            </a:r>
            <a:r>
              <a:rPr lang="en-US" dirty="0" err="1"/>
              <a:t>LeCun</a:t>
            </a:r>
            <a:r>
              <a:rPr lang="en-US" dirty="0"/>
              <a:t> et al “Gradient-Based Learning Applied to Document Recognition”</a:t>
            </a:r>
            <a:endParaRPr lang="en-IN" dirty="0"/>
          </a:p>
        </p:txBody>
      </p:sp>
      <p:sp>
        <p:nvSpPr>
          <p:cNvPr id="6" name="Rectangle 5">
            <a:extLst>
              <a:ext uri="{FF2B5EF4-FFF2-40B4-BE49-F238E27FC236}">
                <a16:creationId xmlns:a16="http://schemas.microsoft.com/office/drawing/2014/main" xmlns="" id="{13B5EFDB-8726-4DB8-8A4F-157828529322}"/>
              </a:ext>
            </a:extLst>
          </p:cNvPr>
          <p:cNvSpPr/>
          <p:nvPr/>
        </p:nvSpPr>
        <p:spPr>
          <a:xfrm>
            <a:off x="829624" y="3048000"/>
            <a:ext cx="6019800" cy="1569660"/>
          </a:xfrm>
          <a:prstGeom prst="rect">
            <a:avLst/>
          </a:prstGeom>
        </p:spPr>
        <p:txBody>
          <a:bodyPr wrap="square">
            <a:spAutoFit/>
          </a:bodyPr>
          <a:lstStyle/>
          <a:p>
            <a:r>
              <a:rPr lang="en-US" sz="3200" b="1" dirty="0"/>
              <a:t>F layers = Fully connected layers</a:t>
            </a:r>
            <a:endParaRPr lang="en-IN" sz="3200" b="1" dirty="0"/>
          </a:p>
          <a:p>
            <a:r>
              <a:rPr lang="en-US" sz="3200" b="1" dirty="0"/>
              <a:t>C layers = Convolutional Layers</a:t>
            </a:r>
          </a:p>
          <a:p>
            <a:r>
              <a:rPr lang="en-US" sz="3200" b="1" dirty="0"/>
              <a:t>S layers = Subsampling Layers</a:t>
            </a:r>
          </a:p>
        </p:txBody>
      </p:sp>
    </p:spTree>
    <p:extLst>
      <p:ext uri="{BB962C8B-B14F-4D97-AF65-F5344CB8AC3E}">
        <p14:creationId xmlns:p14="http://schemas.microsoft.com/office/powerpoint/2010/main" xmlns="" val="2874639540"/>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1" i="0" u="none" strike="noStrike" kern="1200" cap="none" spc="0" normalizeH="0" baseline="0" noProof="0" dirty="0" err="1">
                <a:ln>
                  <a:noFill/>
                </a:ln>
                <a:solidFill>
                  <a:schemeClr val="bg1"/>
                </a:solidFill>
                <a:effectLst/>
                <a:uLnTx/>
                <a:uFillTx/>
                <a:latin typeface="+mj-lt"/>
                <a:ea typeface="+mj-ea"/>
                <a:cs typeface="+mj-cs"/>
              </a:rPr>
              <a:t>LeNet</a:t>
            </a:r>
            <a:r>
              <a:rPr kumimoji="0" lang="en-US" sz="4400" b="1" i="0" u="none" strike="noStrike" kern="1200" cap="none" spc="0" normalizeH="0" baseline="0" noProof="0" dirty="0">
                <a:ln>
                  <a:noFill/>
                </a:ln>
                <a:solidFill>
                  <a:schemeClr val="bg1"/>
                </a:solidFill>
                <a:effectLst/>
                <a:uLnTx/>
                <a:uFillTx/>
                <a:latin typeface="+mj-lt"/>
                <a:ea typeface="+mj-ea"/>
                <a:cs typeface="+mj-cs"/>
              </a:rPr>
              <a:t> 5</a:t>
            </a:r>
          </a:p>
        </p:txBody>
      </p:sp>
      <p:sp>
        <p:nvSpPr>
          <p:cNvPr id="7" name="TextBox 6"/>
          <p:cNvSpPr txBox="1"/>
          <p:nvPr/>
        </p:nvSpPr>
        <p:spPr>
          <a:xfrm>
            <a:off x="304799" y="4191000"/>
            <a:ext cx="8610601" cy="523220"/>
          </a:xfrm>
          <a:prstGeom prst="rect">
            <a:avLst/>
          </a:prstGeom>
          <a:noFill/>
        </p:spPr>
        <p:txBody>
          <a:bodyPr wrap="square" rtlCol="0">
            <a:spAutoFit/>
          </a:bodyPr>
          <a:lstStyle/>
          <a:p>
            <a:pPr>
              <a:buNone/>
            </a:pPr>
            <a:r>
              <a:rPr lang="en-US" sz="2800" dirty="0"/>
              <a:t>Used </a:t>
            </a:r>
            <a:r>
              <a:rPr lang="en-US" sz="2800" b="1" dirty="0"/>
              <a:t>3 types of neural network layers </a:t>
            </a:r>
            <a:r>
              <a:rPr lang="en-US" sz="2800" dirty="0"/>
              <a:t>on the MNIST task</a:t>
            </a:r>
          </a:p>
        </p:txBody>
      </p:sp>
      <p:pic>
        <p:nvPicPr>
          <p:cNvPr id="11" name="Picture 10">
            <a:extLst>
              <a:ext uri="{FF2B5EF4-FFF2-40B4-BE49-F238E27FC236}">
                <a16:creationId xmlns:a16="http://schemas.microsoft.com/office/drawing/2014/main" xmlns="" id="{4E821028-FCF9-49FC-A30D-71FDD29BCBDA}"/>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0" y="1066800"/>
            <a:ext cx="9144000" cy="3156137"/>
          </a:xfrm>
          <a:prstGeom prst="rect">
            <a:avLst/>
          </a:prstGeom>
        </p:spPr>
      </p:pic>
      <p:sp>
        <p:nvSpPr>
          <p:cNvPr id="13" name="Rectangle 12">
            <a:extLst>
              <a:ext uri="{FF2B5EF4-FFF2-40B4-BE49-F238E27FC236}">
                <a16:creationId xmlns:a16="http://schemas.microsoft.com/office/drawing/2014/main" xmlns="" id="{51F28F38-D7D1-4638-A478-B7B8E9B18DC3}"/>
              </a:ext>
            </a:extLst>
          </p:cNvPr>
          <p:cNvSpPr/>
          <p:nvPr/>
        </p:nvSpPr>
        <p:spPr>
          <a:xfrm>
            <a:off x="1828800" y="4781490"/>
            <a:ext cx="6019800" cy="923330"/>
          </a:xfrm>
          <a:prstGeom prst="rect">
            <a:avLst/>
          </a:prstGeom>
        </p:spPr>
        <p:txBody>
          <a:bodyPr wrap="square">
            <a:spAutoFit/>
          </a:bodyPr>
          <a:lstStyle/>
          <a:p>
            <a:r>
              <a:rPr lang="en-US" dirty="0"/>
              <a:t>F layers = Fully connected layers</a:t>
            </a:r>
            <a:endParaRPr lang="en-IN" dirty="0"/>
          </a:p>
          <a:p>
            <a:r>
              <a:rPr lang="en-US" dirty="0"/>
              <a:t>C layers = Convolutional Layers</a:t>
            </a:r>
          </a:p>
          <a:p>
            <a:r>
              <a:rPr lang="en-US" dirty="0"/>
              <a:t>S layers = Subsampling (nowadays usually called “pooling”)</a:t>
            </a:r>
          </a:p>
        </p:txBody>
      </p:sp>
      <p:sp>
        <p:nvSpPr>
          <p:cNvPr id="8" name="Rectangle 7">
            <a:extLst>
              <a:ext uri="{FF2B5EF4-FFF2-40B4-BE49-F238E27FC236}">
                <a16:creationId xmlns:a16="http://schemas.microsoft.com/office/drawing/2014/main" xmlns="" id="{51E390D2-034A-4A66-B20B-3229537F41E2}"/>
              </a:ext>
            </a:extLst>
          </p:cNvPr>
          <p:cNvSpPr/>
          <p:nvPr/>
        </p:nvSpPr>
        <p:spPr>
          <a:xfrm>
            <a:off x="304800" y="6260068"/>
            <a:ext cx="6019800" cy="369332"/>
          </a:xfrm>
          <a:prstGeom prst="rect">
            <a:avLst/>
          </a:prstGeom>
        </p:spPr>
        <p:txBody>
          <a:bodyPr wrap="square">
            <a:spAutoFit/>
          </a:bodyPr>
          <a:lstStyle/>
          <a:p>
            <a:r>
              <a:rPr lang="en-IN" dirty="0">
                <a:hlinkClick r:id="rId3"/>
              </a:rPr>
              <a:t>http://yann.lecun.com/exdb/publis/pdf/lecun-01a.pdf</a:t>
            </a:r>
            <a:endParaRPr lang="en-IN" dirty="0"/>
          </a:p>
        </p:txBody>
      </p:sp>
      <p:sp>
        <p:nvSpPr>
          <p:cNvPr id="9" name="TextBox 8">
            <a:extLst>
              <a:ext uri="{FF2B5EF4-FFF2-40B4-BE49-F238E27FC236}">
                <a16:creationId xmlns:a16="http://schemas.microsoft.com/office/drawing/2014/main" xmlns="" id="{C8F7CDA4-A2B2-44F8-BB71-DE1B6450F5EC}"/>
              </a:ext>
            </a:extLst>
          </p:cNvPr>
          <p:cNvSpPr txBox="1"/>
          <p:nvPr/>
        </p:nvSpPr>
        <p:spPr>
          <a:xfrm>
            <a:off x="266699" y="5710237"/>
            <a:ext cx="8610601" cy="523220"/>
          </a:xfrm>
          <a:prstGeom prst="rect">
            <a:avLst/>
          </a:prstGeom>
          <a:noFill/>
        </p:spPr>
        <p:txBody>
          <a:bodyPr wrap="square" rtlCol="0">
            <a:spAutoFit/>
          </a:bodyPr>
          <a:lstStyle/>
          <a:p>
            <a:pPr>
              <a:buNone/>
            </a:pPr>
            <a:r>
              <a:rPr lang="en-US" sz="2800" dirty="0"/>
              <a:t>… and avoided flattening out pixels till the very last layer.</a:t>
            </a:r>
          </a:p>
        </p:txBody>
      </p:sp>
    </p:spTree>
    <p:extLst>
      <p:ext uri="{BB962C8B-B14F-4D97-AF65-F5344CB8AC3E}">
        <p14:creationId xmlns:p14="http://schemas.microsoft.com/office/powerpoint/2010/main" xmlns="" val="1726844453"/>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219200"/>
            <a:ext cx="8686800" cy="5105400"/>
          </a:xfrm>
          <a:ln w="63500">
            <a:solidFill>
              <a:srgbClr val="FFFF00"/>
            </a:solidFill>
          </a:ln>
        </p:spPr>
        <p:txBody>
          <a:bodyPr>
            <a:normAutofit/>
          </a:bodyPr>
          <a:lstStyle/>
          <a:p>
            <a:pPr>
              <a:buNone/>
            </a:pPr>
            <a:r>
              <a:rPr lang="en-US" b="1" dirty="0"/>
              <a:t>Let’s look at the 3 types of layers:</a:t>
            </a:r>
          </a:p>
          <a:p>
            <a:pPr>
              <a:buNone/>
            </a:pPr>
            <a:endParaRPr lang="en-US" b="1" dirty="0"/>
          </a:p>
          <a:p>
            <a:pPr>
              <a:buNone/>
            </a:pPr>
            <a:endParaRPr lang="en-US" b="1" dirty="0"/>
          </a:p>
          <a:p>
            <a:pPr>
              <a:buNone/>
            </a:pPr>
            <a:endParaRPr lang="en-US" b="1" dirty="0"/>
          </a:p>
          <a:p>
            <a:pPr>
              <a:buNone/>
            </a:pPr>
            <a:endParaRPr lang="en-US" b="1" dirty="0"/>
          </a:p>
        </p:txBody>
      </p:sp>
      <p:sp>
        <p:nvSpPr>
          <p:cNvPr id="5" name="Title 1"/>
          <p:cNvSpPr txBox="1">
            <a:spLocks/>
          </p:cNvSpPr>
          <p:nvPr/>
        </p:nvSpPr>
        <p:spPr>
          <a:xfrm>
            <a:off x="0" y="0"/>
            <a:ext cx="9144000" cy="917575"/>
          </a:xfrm>
          <a:prstGeom prst="rect">
            <a:avLst/>
          </a:prstGeom>
          <a:solidFill>
            <a:srgbClr val="FFFF00"/>
          </a:solidFill>
          <a:ln>
            <a:solidFill>
              <a:srgbClr val="002060"/>
            </a:solidFill>
          </a:ln>
        </p:spPr>
        <p:txBody>
          <a:bodyPr vert="horz" lIns="91440" tIns="45720" rIns="91440" bIns="45720" rtlCol="0" anchor="ctr">
            <a:normAutofit/>
          </a:bodyPr>
          <a:lstStyle/>
          <a:p>
            <a:pPr algn="ctr">
              <a:spcBef>
                <a:spcPct val="0"/>
              </a:spcBef>
              <a:defRPr/>
            </a:pPr>
            <a:r>
              <a:rPr lang="en-US" sz="4400" dirty="0"/>
              <a:t>LeNet5 Image Classification</a:t>
            </a:r>
          </a:p>
        </p:txBody>
      </p:sp>
      <p:sp>
        <p:nvSpPr>
          <p:cNvPr id="2" name="TextBox 1">
            <a:extLst>
              <a:ext uri="{FF2B5EF4-FFF2-40B4-BE49-F238E27FC236}">
                <a16:creationId xmlns:a16="http://schemas.microsoft.com/office/drawing/2014/main" xmlns="" id="{E3580822-DDBF-42CF-8F24-8673A067FD8C}"/>
              </a:ext>
            </a:extLst>
          </p:cNvPr>
          <p:cNvSpPr txBox="1"/>
          <p:nvPr/>
        </p:nvSpPr>
        <p:spPr>
          <a:xfrm>
            <a:off x="228600" y="6324600"/>
            <a:ext cx="7221849" cy="369332"/>
          </a:xfrm>
          <a:prstGeom prst="rect">
            <a:avLst/>
          </a:prstGeom>
          <a:noFill/>
        </p:spPr>
        <p:txBody>
          <a:bodyPr wrap="none" rtlCol="0">
            <a:spAutoFit/>
          </a:bodyPr>
          <a:lstStyle/>
          <a:p>
            <a:r>
              <a:rPr lang="en-US" dirty="0"/>
              <a:t>* </a:t>
            </a:r>
            <a:r>
              <a:rPr lang="en-US" dirty="0" err="1"/>
              <a:t>LeCun</a:t>
            </a:r>
            <a:r>
              <a:rPr lang="en-US" dirty="0"/>
              <a:t> et al “Gradient-Based Learning Applied to Document Recognition”</a:t>
            </a:r>
            <a:endParaRPr lang="en-IN" dirty="0"/>
          </a:p>
        </p:txBody>
      </p:sp>
      <p:sp>
        <p:nvSpPr>
          <p:cNvPr id="6" name="Rectangle 5">
            <a:extLst>
              <a:ext uri="{FF2B5EF4-FFF2-40B4-BE49-F238E27FC236}">
                <a16:creationId xmlns:a16="http://schemas.microsoft.com/office/drawing/2014/main" xmlns="" id="{13B5EFDB-8726-4DB8-8A4F-157828529322}"/>
              </a:ext>
            </a:extLst>
          </p:cNvPr>
          <p:cNvSpPr/>
          <p:nvPr/>
        </p:nvSpPr>
        <p:spPr>
          <a:xfrm>
            <a:off x="829624" y="2286000"/>
            <a:ext cx="6019800" cy="1569660"/>
          </a:xfrm>
          <a:prstGeom prst="rect">
            <a:avLst/>
          </a:prstGeom>
        </p:spPr>
        <p:txBody>
          <a:bodyPr wrap="square">
            <a:spAutoFit/>
          </a:bodyPr>
          <a:lstStyle/>
          <a:p>
            <a:r>
              <a:rPr lang="en-US" sz="3200" b="1" dirty="0"/>
              <a:t>F layers = Fully connected layers</a:t>
            </a:r>
            <a:endParaRPr lang="en-IN" sz="3200" b="1" dirty="0"/>
          </a:p>
          <a:p>
            <a:r>
              <a:rPr lang="en-US" sz="3200" b="1" dirty="0"/>
              <a:t>C layers = Convolutional Layers</a:t>
            </a:r>
          </a:p>
          <a:p>
            <a:r>
              <a:rPr lang="en-US" sz="3200" b="1" dirty="0"/>
              <a:t>S layers = Subsampling Layers</a:t>
            </a:r>
          </a:p>
        </p:txBody>
      </p:sp>
    </p:spTree>
    <p:extLst>
      <p:ext uri="{BB962C8B-B14F-4D97-AF65-F5344CB8AC3E}">
        <p14:creationId xmlns:p14="http://schemas.microsoft.com/office/powerpoint/2010/main" xmlns="" val="3488399237"/>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1" i="0" u="none" strike="noStrike" kern="1200" cap="none" spc="0" normalizeH="0" baseline="0" noProof="0" dirty="0">
                <a:ln>
                  <a:noFill/>
                </a:ln>
                <a:solidFill>
                  <a:schemeClr val="bg1"/>
                </a:solidFill>
                <a:effectLst/>
                <a:uLnTx/>
                <a:uFillTx/>
                <a:latin typeface="+mj-lt"/>
                <a:ea typeface="+mj-ea"/>
                <a:cs typeface="+mj-cs"/>
              </a:rPr>
              <a:t>Fully Connected </a:t>
            </a:r>
            <a:r>
              <a:rPr lang="en-US" sz="4400" b="1" dirty="0">
                <a:solidFill>
                  <a:schemeClr val="bg1"/>
                </a:solidFill>
                <a:latin typeface="+mj-lt"/>
                <a:ea typeface="+mj-ea"/>
                <a:cs typeface="+mj-cs"/>
              </a:rPr>
              <a:t>Layer</a:t>
            </a:r>
            <a:endParaRPr kumimoji="0" lang="en-US" sz="4400" b="1" i="0" u="none" strike="noStrike" kern="1200" cap="none" spc="0" normalizeH="0" baseline="0" noProof="0" dirty="0">
              <a:ln>
                <a:noFill/>
              </a:ln>
              <a:solidFill>
                <a:schemeClr val="bg1"/>
              </a:solidFill>
              <a:effectLst/>
              <a:uLnTx/>
              <a:uFillTx/>
              <a:latin typeface="+mj-lt"/>
              <a:ea typeface="+mj-ea"/>
              <a:cs typeface="+mj-cs"/>
            </a:endParaRPr>
          </a:p>
        </p:txBody>
      </p:sp>
      <p:sp>
        <p:nvSpPr>
          <p:cNvPr id="7" name="TextBox 6"/>
          <p:cNvSpPr txBox="1"/>
          <p:nvPr/>
        </p:nvSpPr>
        <p:spPr>
          <a:xfrm>
            <a:off x="304799" y="1219200"/>
            <a:ext cx="8610601" cy="523220"/>
          </a:xfrm>
          <a:prstGeom prst="rect">
            <a:avLst/>
          </a:prstGeom>
          <a:noFill/>
        </p:spPr>
        <p:txBody>
          <a:bodyPr wrap="square" rtlCol="0">
            <a:spAutoFit/>
          </a:bodyPr>
          <a:lstStyle/>
          <a:p>
            <a:pPr>
              <a:buNone/>
            </a:pPr>
            <a:r>
              <a:rPr lang="en-US" sz="2800" dirty="0"/>
              <a:t>We’ve seen this already …</a:t>
            </a:r>
          </a:p>
        </p:txBody>
      </p:sp>
      <p:sp>
        <p:nvSpPr>
          <p:cNvPr id="13" name="Rectangle 12">
            <a:extLst>
              <a:ext uri="{FF2B5EF4-FFF2-40B4-BE49-F238E27FC236}">
                <a16:creationId xmlns:a16="http://schemas.microsoft.com/office/drawing/2014/main" xmlns="" id="{51F28F38-D7D1-4638-A478-B7B8E9B18DC3}"/>
              </a:ext>
            </a:extLst>
          </p:cNvPr>
          <p:cNvSpPr/>
          <p:nvPr/>
        </p:nvSpPr>
        <p:spPr>
          <a:xfrm>
            <a:off x="1066800" y="4971871"/>
            <a:ext cx="7239000" cy="1200329"/>
          </a:xfrm>
          <a:prstGeom prst="rect">
            <a:avLst/>
          </a:prstGeom>
        </p:spPr>
        <p:txBody>
          <a:bodyPr wrap="square">
            <a:spAutoFit/>
          </a:bodyPr>
          <a:lstStyle/>
          <a:p>
            <a:r>
              <a:rPr lang="en-US" dirty="0"/>
              <a:t>f = inputs</a:t>
            </a:r>
          </a:p>
          <a:p>
            <a:r>
              <a:rPr lang="en-US" dirty="0"/>
              <a:t>c = outputs</a:t>
            </a:r>
          </a:p>
          <a:p>
            <a:endParaRPr lang="en-US" dirty="0"/>
          </a:p>
          <a:p>
            <a:r>
              <a:rPr lang="en-US" dirty="0"/>
              <a:t>Every input is connected to every output by an interconnection (neuron)</a:t>
            </a:r>
            <a:endParaRPr lang="en-IN" dirty="0"/>
          </a:p>
        </p:txBody>
      </p:sp>
      <p:sp>
        <p:nvSpPr>
          <p:cNvPr id="8" name="TextBox 7">
            <a:extLst>
              <a:ext uri="{FF2B5EF4-FFF2-40B4-BE49-F238E27FC236}">
                <a16:creationId xmlns:a16="http://schemas.microsoft.com/office/drawing/2014/main" xmlns="" id="{DC8E64F9-E913-4E3A-BCDC-02A5A8782E49}"/>
              </a:ext>
            </a:extLst>
          </p:cNvPr>
          <p:cNvSpPr txBox="1"/>
          <p:nvPr/>
        </p:nvSpPr>
        <p:spPr>
          <a:xfrm>
            <a:off x="3092048" y="4670529"/>
            <a:ext cx="336952" cy="369332"/>
          </a:xfrm>
          <a:prstGeom prst="rect">
            <a:avLst/>
          </a:prstGeom>
          <a:noFill/>
        </p:spPr>
        <p:txBody>
          <a:bodyPr wrap="none" rtlCol="0">
            <a:spAutoFit/>
          </a:bodyPr>
          <a:lstStyle/>
          <a:p>
            <a:r>
              <a:rPr lang="en-US" b="1" dirty="0"/>
              <a:t>f</a:t>
            </a:r>
            <a:r>
              <a:rPr lang="en-US" b="1" baseline="-25000" dirty="0"/>
              <a:t>1</a:t>
            </a:r>
          </a:p>
        </p:txBody>
      </p:sp>
      <p:sp>
        <p:nvSpPr>
          <p:cNvPr id="9" name="TextBox 8">
            <a:extLst>
              <a:ext uri="{FF2B5EF4-FFF2-40B4-BE49-F238E27FC236}">
                <a16:creationId xmlns:a16="http://schemas.microsoft.com/office/drawing/2014/main" xmlns="" id="{3E5F31C3-26C6-4CF1-879A-ACCF333B7D2A}"/>
              </a:ext>
            </a:extLst>
          </p:cNvPr>
          <p:cNvSpPr txBox="1"/>
          <p:nvPr/>
        </p:nvSpPr>
        <p:spPr>
          <a:xfrm>
            <a:off x="4267200" y="4647964"/>
            <a:ext cx="336952" cy="369332"/>
          </a:xfrm>
          <a:prstGeom prst="rect">
            <a:avLst/>
          </a:prstGeom>
          <a:noFill/>
        </p:spPr>
        <p:txBody>
          <a:bodyPr wrap="none" rtlCol="0">
            <a:spAutoFit/>
          </a:bodyPr>
          <a:lstStyle/>
          <a:p>
            <a:r>
              <a:rPr lang="en-US" b="1" dirty="0"/>
              <a:t>f</a:t>
            </a:r>
            <a:r>
              <a:rPr lang="en-US" b="1" baseline="-25000" dirty="0"/>
              <a:t>2</a:t>
            </a:r>
          </a:p>
        </p:txBody>
      </p:sp>
      <p:sp>
        <p:nvSpPr>
          <p:cNvPr id="10" name="TextBox 9">
            <a:extLst>
              <a:ext uri="{FF2B5EF4-FFF2-40B4-BE49-F238E27FC236}">
                <a16:creationId xmlns:a16="http://schemas.microsoft.com/office/drawing/2014/main" xmlns="" id="{A17C5990-4748-46E4-A134-6FEED044B763}"/>
              </a:ext>
            </a:extLst>
          </p:cNvPr>
          <p:cNvSpPr txBox="1"/>
          <p:nvPr/>
        </p:nvSpPr>
        <p:spPr>
          <a:xfrm>
            <a:off x="5410200" y="4625049"/>
            <a:ext cx="336952" cy="369332"/>
          </a:xfrm>
          <a:prstGeom prst="rect">
            <a:avLst/>
          </a:prstGeom>
          <a:noFill/>
        </p:spPr>
        <p:txBody>
          <a:bodyPr wrap="none" rtlCol="0">
            <a:spAutoFit/>
          </a:bodyPr>
          <a:lstStyle/>
          <a:p>
            <a:r>
              <a:rPr lang="en-US" b="1" dirty="0"/>
              <a:t>f</a:t>
            </a:r>
            <a:r>
              <a:rPr lang="en-US" b="1" baseline="-25000" dirty="0"/>
              <a:t>3</a:t>
            </a:r>
          </a:p>
        </p:txBody>
      </p:sp>
      <p:sp>
        <p:nvSpPr>
          <p:cNvPr id="12" name="TextBox 11">
            <a:extLst>
              <a:ext uri="{FF2B5EF4-FFF2-40B4-BE49-F238E27FC236}">
                <a16:creationId xmlns:a16="http://schemas.microsoft.com/office/drawing/2014/main" xmlns="" id="{1B07EB25-58A6-40D1-8722-F06F085D7734}"/>
              </a:ext>
            </a:extLst>
          </p:cNvPr>
          <p:cNvSpPr txBox="1"/>
          <p:nvPr/>
        </p:nvSpPr>
        <p:spPr>
          <a:xfrm>
            <a:off x="3056656" y="2584602"/>
            <a:ext cx="359394" cy="369332"/>
          </a:xfrm>
          <a:prstGeom prst="rect">
            <a:avLst/>
          </a:prstGeom>
          <a:noFill/>
        </p:spPr>
        <p:txBody>
          <a:bodyPr wrap="none" rtlCol="0">
            <a:spAutoFit/>
          </a:bodyPr>
          <a:lstStyle/>
          <a:p>
            <a:r>
              <a:rPr lang="en-US" b="1" dirty="0"/>
              <a:t>c</a:t>
            </a:r>
            <a:r>
              <a:rPr lang="en-US" b="1" baseline="-25000" dirty="0"/>
              <a:t>1</a:t>
            </a:r>
          </a:p>
        </p:txBody>
      </p:sp>
      <p:sp>
        <p:nvSpPr>
          <p:cNvPr id="14" name="TextBox 13">
            <a:extLst>
              <a:ext uri="{FF2B5EF4-FFF2-40B4-BE49-F238E27FC236}">
                <a16:creationId xmlns:a16="http://schemas.microsoft.com/office/drawing/2014/main" xmlns="" id="{48E0729D-F1E1-4952-9500-FABA96DC4181}"/>
              </a:ext>
            </a:extLst>
          </p:cNvPr>
          <p:cNvSpPr txBox="1"/>
          <p:nvPr/>
        </p:nvSpPr>
        <p:spPr>
          <a:xfrm>
            <a:off x="4236873" y="2568400"/>
            <a:ext cx="359394" cy="369332"/>
          </a:xfrm>
          <a:prstGeom prst="rect">
            <a:avLst/>
          </a:prstGeom>
          <a:noFill/>
        </p:spPr>
        <p:txBody>
          <a:bodyPr wrap="none" rtlCol="0">
            <a:spAutoFit/>
          </a:bodyPr>
          <a:lstStyle/>
          <a:p>
            <a:r>
              <a:rPr lang="en-US" b="1" dirty="0"/>
              <a:t>c</a:t>
            </a:r>
            <a:r>
              <a:rPr lang="en-US" b="1" baseline="-25000" dirty="0"/>
              <a:t>2</a:t>
            </a:r>
          </a:p>
        </p:txBody>
      </p:sp>
      <p:sp>
        <p:nvSpPr>
          <p:cNvPr id="15" name="TextBox 14">
            <a:extLst>
              <a:ext uri="{FF2B5EF4-FFF2-40B4-BE49-F238E27FC236}">
                <a16:creationId xmlns:a16="http://schemas.microsoft.com/office/drawing/2014/main" xmlns="" id="{DD57FC61-9E4E-4896-AFBF-D8F9A57C96D9}"/>
              </a:ext>
            </a:extLst>
          </p:cNvPr>
          <p:cNvSpPr txBox="1"/>
          <p:nvPr/>
        </p:nvSpPr>
        <p:spPr>
          <a:xfrm>
            <a:off x="5357946" y="2564368"/>
            <a:ext cx="359394" cy="369332"/>
          </a:xfrm>
          <a:prstGeom prst="rect">
            <a:avLst/>
          </a:prstGeom>
          <a:noFill/>
        </p:spPr>
        <p:txBody>
          <a:bodyPr wrap="none" rtlCol="0">
            <a:spAutoFit/>
          </a:bodyPr>
          <a:lstStyle/>
          <a:p>
            <a:r>
              <a:rPr lang="en-US" b="1" dirty="0"/>
              <a:t>c</a:t>
            </a:r>
            <a:r>
              <a:rPr lang="en-US" b="1" baseline="-25000" dirty="0"/>
              <a:t>3</a:t>
            </a:r>
          </a:p>
        </p:txBody>
      </p:sp>
      <p:sp>
        <p:nvSpPr>
          <p:cNvPr id="16" name="Oval 15">
            <a:extLst>
              <a:ext uri="{FF2B5EF4-FFF2-40B4-BE49-F238E27FC236}">
                <a16:creationId xmlns:a16="http://schemas.microsoft.com/office/drawing/2014/main" xmlns="" id="{DE09CA05-AEA1-47C4-84CC-07F02F10097E}"/>
              </a:ext>
            </a:extLst>
          </p:cNvPr>
          <p:cNvSpPr/>
          <p:nvPr/>
        </p:nvSpPr>
        <p:spPr>
          <a:xfrm>
            <a:off x="3050340" y="3042388"/>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1</a:t>
            </a:r>
            <a:endParaRPr lang="en-US" baseline="-25000" dirty="0"/>
          </a:p>
        </p:txBody>
      </p:sp>
      <p:sp>
        <p:nvSpPr>
          <p:cNvPr id="17" name="Oval 16">
            <a:extLst>
              <a:ext uri="{FF2B5EF4-FFF2-40B4-BE49-F238E27FC236}">
                <a16:creationId xmlns:a16="http://schemas.microsoft.com/office/drawing/2014/main" xmlns="" id="{13153A5B-97A1-4448-80BF-5B4449AD20F4}"/>
              </a:ext>
            </a:extLst>
          </p:cNvPr>
          <p:cNvSpPr/>
          <p:nvPr/>
        </p:nvSpPr>
        <p:spPr>
          <a:xfrm>
            <a:off x="3050340" y="4185388"/>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1</a:t>
            </a:r>
          </a:p>
        </p:txBody>
      </p:sp>
      <p:cxnSp>
        <p:nvCxnSpPr>
          <p:cNvPr id="18" name="Straight Connector 17">
            <a:extLst>
              <a:ext uri="{FF2B5EF4-FFF2-40B4-BE49-F238E27FC236}">
                <a16:creationId xmlns:a16="http://schemas.microsoft.com/office/drawing/2014/main" xmlns="" id="{467CD448-B53B-4285-9D1C-2D14E9AD0DFE}"/>
              </a:ext>
            </a:extLst>
          </p:cNvPr>
          <p:cNvCxnSpPr/>
          <p:nvPr/>
        </p:nvCxnSpPr>
        <p:spPr>
          <a:xfrm>
            <a:off x="3258160" y="3435056"/>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19" name="TextBox 18">
            <a:extLst>
              <a:ext uri="{FF2B5EF4-FFF2-40B4-BE49-F238E27FC236}">
                <a16:creationId xmlns:a16="http://schemas.microsoft.com/office/drawing/2014/main" xmlns="" id="{FA2D62AD-B8F3-4774-8F18-D32B45102828}"/>
              </a:ext>
            </a:extLst>
          </p:cNvPr>
          <p:cNvSpPr txBox="1"/>
          <p:nvPr/>
        </p:nvSpPr>
        <p:spPr>
          <a:xfrm>
            <a:off x="2801046" y="3429000"/>
            <a:ext cx="551754" cy="369332"/>
          </a:xfrm>
          <a:prstGeom prst="rect">
            <a:avLst/>
          </a:prstGeom>
          <a:noFill/>
        </p:spPr>
        <p:txBody>
          <a:bodyPr wrap="none" rtlCol="0">
            <a:spAutoFit/>
          </a:bodyPr>
          <a:lstStyle/>
          <a:p>
            <a:r>
              <a:rPr lang="en-US" b="1" dirty="0"/>
              <a:t>W</a:t>
            </a:r>
            <a:r>
              <a:rPr lang="en-US" b="1" baseline="-25000" dirty="0"/>
              <a:t>11</a:t>
            </a:r>
          </a:p>
        </p:txBody>
      </p:sp>
      <p:sp>
        <p:nvSpPr>
          <p:cNvPr id="20" name="Oval 19">
            <a:extLst>
              <a:ext uri="{FF2B5EF4-FFF2-40B4-BE49-F238E27FC236}">
                <a16:creationId xmlns:a16="http://schemas.microsoft.com/office/drawing/2014/main" xmlns="" id="{48FA719A-497D-4C1A-9765-AB81D34C73B3}"/>
              </a:ext>
            </a:extLst>
          </p:cNvPr>
          <p:cNvSpPr/>
          <p:nvPr/>
        </p:nvSpPr>
        <p:spPr>
          <a:xfrm>
            <a:off x="4193340" y="3054056"/>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2</a:t>
            </a:r>
          </a:p>
        </p:txBody>
      </p:sp>
      <p:sp>
        <p:nvSpPr>
          <p:cNvPr id="21" name="Oval 20">
            <a:extLst>
              <a:ext uri="{FF2B5EF4-FFF2-40B4-BE49-F238E27FC236}">
                <a16:creationId xmlns:a16="http://schemas.microsoft.com/office/drawing/2014/main" xmlns="" id="{1A8BE1ED-1C2E-4896-A978-BAAEE5772077}"/>
              </a:ext>
            </a:extLst>
          </p:cNvPr>
          <p:cNvSpPr/>
          <p:nvPr/>
        </p:nvSpPr>
        <p:spPr>
          <a:xfrm>
            <a:off x="4193340" y="4197056"/>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2</a:t>
            </a:r>
          </a:p>
        </p:txBody>
      </p:sp>
      <p:sp>
        <p:nvSpPr>
          <p:cNvPr id="22" name="Oval 21">
            <a:extLst>
              <a:ext uri="{FF2B5EF4-FFF2-40B4-BE49-F238E27FC236}">
                <a16:creationId xmlns:a16="http://schemas.microsoft.com/office/drawing/2014/main" xmlns="" id="{4CDA337B-B428-4934-AEA4-F950F0412D4F}"/>
              </a:ext>
            </a:extLst>
          </p:cNvPr>
          <p:cNvSpPr/>
          <p:nvPr/>
        </p:nvSpPr>
        <p:spPr>
          <a:xfrm>
            <a:off x="5336340" y="4197056"/>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3</a:t>
            </a:r>
          </a:p>
        </p:txBody>
      </p:sp>
      <p:sp>
        <p:nvSpPr>
          <p:cNvPr id="23" name="Oval 22">
            <a:extLst>
              <a:ext uri="{FF2B5EF4-FFF2-40B4-BE49-F238E27FC236}">
                <a16:creationId xmlns:a16="http://schemas.microsoft.com/office/drawing/2014/main" xmlns="" id="{422D3B35-68BB-483C-9AC6-0948D2AC02EF}"/>
              </a:ext>
            </a:extLst>
          </p:cNvPr>
          <p:cNvSpPr/>
          <p:nvPr/>
        </p:nvSpPr>
        <p:spPr>
          <a:xfrm>
            <a:off x="5336340" y="3054056"/>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3</a:t>
            </a:r>
          </a:p>
        </p:txBody>
      </p:sp>
      <p:cxnSp>
        <p:nvCxnSpPr>
          <p:cNvPr id="24" name="Straight Connector 23">
            <a:extLst>
              <a:ext uri="{FF2B5EF4-FFF2-40B4-BE49-F238E27FC236}">
                <a16:creationId xmlns:a16="http://schemas.microsoft.com/office/drawing/2014/main" xmlns="" id="{5F12AC1E-9B12-4E24-B7A9-844D72B92486}"/>
              </a:ext>
            </a:extLst>
          </p:cNvPr>
          <p:cNvCxnSpPr/>
          <p:nvPr/>
        </p:nvCxnSpPr>
        <p:spPr>
          <a:xfrm>
            <a:off x="4401160" y="3435056"/>
            <a:ext cx="0" cy="762000"/>
          </a:xfrm>
          <a:prstGeom prst="line">
            <a:avLst/>
          </a:prstGeom>
        </p:spPr>
        <p:style>
          <a:lnRef idx="2">
            <a:schemeClr val="accent3"/>
          </a:lnRef>
          <a:fillRef idx="0">
            <a:schemeClr val="accent3"/>
          </a:fillRef>
          <a:effectRef idx="1">
            <a:schemeClr val="accent3"/>
          </a:effectRef>
          <a:fontRef idx="minor">
            <a:schemeClr val="tx1"/>
          </a:fontRef>
        </p:style>
      </p:cxnSp>
      <p:cxnSp>
        <p:nvCxnSpPr>
          <p:cNvPr id="25" name="Straight Connector 24">
            <a:extLst>
              <a:ext uri="{FF2B5EF4-FFF2-40B4-BE49-F238E27FC236}">
                <a16:creationId xmlns:a16="http://schemas.microsoft.com/office/drawing/2014/main" xmlns="" id="{552B1797-53E8-4E64-9208-7C50D73AAF61}"/>
              </a:ext>
            </a:extLst>
          </p:cNvPr>
          <p:cNvCxnSpPr/>
          <p:nvPr/>
        </p:nvCxnSpPr>
        <p:spPr>
          <a:xfrm>
            <a:off x="5530305" y="3435056"/>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26" name="Oval 25">
            <a:extLst>
              <a:ext uri="{FF2B5EF4-FFF2-40B4-BE49-F238E27FC236}">
                <a16:creationId xmlns:a16="http://schemas.microsoft.com/office/drawing/2014/main" xmlns="" id="{8901B776-14B5-47B2-9AE7-35D37A876370}"/>
              </a:ext>
            </a:extLst>
          </p:cNvPr>
          <p:cNvSpPr/>
          <p:nvPr/>
        </p:nvSpPr>
        <p:spPr>
          <a:xfrm>
            <a:off x="6479340" y="4197056"/>
            <a:ext cx="381000" cy="3810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4</a:t>
            </a:r>
          </a:p>
        </p:txBody>
      </p:sp>
      <p:cxnSp>
        <p:nvCxnSpPr>
          <p:cNvPr id="27" name="Straight Connector 26">
            <a:extLst>
              <a:ext uri="{FF2B5EF4-FFF2-40B4-BE49-F238E27FC236}">
                <a16:creationId xmlns:a16="http://schemas.microsoft.com/office/drawing/2014/main" xmlns="" id="{5860558B-EB9C-4C29-838B-ED0715429ADC}"/>
              </a:ext>
            </a:extLst>
          </p:cNvPr>
          <p:cNvCxnSpPr>
            <a:stCxn id="23" idx="5"/>
          </p:cNvCxnSpPr>
          <p:nvPr/>
        </p:nvCxnSpPr>
        <p:spPr>
          <a:xfrm>
            <a:off x="5661544" y="3379260"/>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28" name="Straight Connector 27">
            <a:extLst>
              <a:ext uri="{FF2B5EF4-FFF2-40B4-BE49-F238E27FC236}">
                <a16:creationId xmlns:a16="http://schemas.microsoft.com/office/drawing/2014/main" xmlns="" id="{A7DE72D3-D08E-49C8-96A9-F352AD3D378F}"/>
              </a:ext>
            </a:extLst>
          </p:cNvPr>
          <p:cNvCxnSpPr/>
          <p:nvPr/>
        </p:nvCxnSpPr>
        <p:spPr>
          <a:xfrm>
            <a:off x="4498140" y="3435056"/>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29" name="Straight Connector 28">
            <a:extLst>
              <a:ext uri="{FF2B5EF4-FFF2-40B4-BE49-F238E27FC236}">
                <a16:creationId xmlns:a16="http://schemas.microsoft.com/office/drawing/2014/main" xmlns="" id="{A1DFF99A-56B3-43A3-AC75-143ECD127BCD}"/>
              </a:ext>
            </a:extLst>
          </p:cNvPr>
          <p:cNvCxnSpPr/>
          <p:nvPr/>
        </p:nvCxnSpPr>
        <p:spPr>
          <a:xfrm>
            <a:off x="3355140" y="3435056"/>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30" name="Straight Connector 29">
            <a:extLst>
              <a:ext uri="{FF2B5EF4-FFF2-40B4-BE49-F238E27FC236}">
                <a16:creationId xmlns:a16="http://schemas.microsoft.com/office/drawing/2014/main" xmlns="" id="{E190E5DB-ADE3-462B-B4FA-6F729DF4547F}"/>
              </a:ext>
            </a:extLst>
          </p:cNvPr>
          <p:cNvCxnSpPr/>
          <p:nvPr/>
        </p:nvCxnSpPr>
        <p:spPr>
          <a:xfrm flipH="1">
            <a:off x="4498140" y="3435056"/>
            <a:ext cx="934804"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31" name="Straight Connector 30">
            <a:extLst>
              <a:ext uri="{FF2B5EF4-FFF2-40B4-BE49-F238E27FC236}">
                <a16:creationId xmlns:a16="http://schemas.microsoft.com/office/drawing/2014/main" xmlns="" id="{B959ABB7-232D-4ECE-B877-5D0E12FBADC8}"/>
              </a:ext>
            </a:extLst>
          </p:cNvPr>
          <p:cNvCxnSpPr/>
          <p:nvPr/>
        </p:nvCxnSpPr>
        <p:spPr>
          <a:xfrm flipH="1">
            <a:off x="3334736" y="3379260"/>
            <a:ext cx="934804"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32" name="Straight Connector 31">
            <a:extLst>
              <a:ext uri="{FF2B5EF4-FFF2-40B4-BE49-F238E27FC236}">
                <a16:creationId xmlns:a16="http://schemas.microsoft.com/office/drawing/2014/main" xmlns="" id="{23F348CB-A6D8-47AC-8180-68A0E2699C1E}"/>
              </a:ext>
            </a:extLst>
          </p:cNvPr>
          <p:cNvCxnSpPr>
            <a:stCxn id="20" idx="5"/>
            <a:endCxn id="26" idx="1"/>
          </p:cNvCxnSpPr>
          <p:nvPr/>
        </p:nvCxnSpPr>
        <p:spPr>
          <a:xfrm>
            <a:off x="4518544" y="3379260"/>
            <a:ext cx="2016592" cy="873592"/>
          </a:xfrm>
          <a:prstGeom prst="line">
            <a:avLst/>
          </a:prstGeom>
        </p:spPr>
        <p:style>
          <a:lnRef idx="2">
            <a:schemeClr val="accent3"/>
          </a:lnRef>
          <a:fillRef idx="0">
            <a:schemeClr val="accent3"/>
          </a:fillRef>
          <a:effectRef idx="1">
            <a:schemeClr val="accent3"/>
          </a:effectRef>
          <a:fontRef idx="minor">
            <a:schemeClr val="tx1"/>
          </a:fontRef>
        </p:style>
      </p:cxnSp>
      <p:cxnSp>
        <p:nvCxnSpPr>
          <p:cNvPr id="33" name="Straight Connector 32">
            <a:extLst>
              <a:ext uri="{FF2B5EF4-FFF2-40B4-BE49-F238E27FC236}">
                <a16:creationId xmlns:a16="http://schemas.microsoft.com/office/drawing/2014/main" xmlns="" id="{64FE94FC-E9C6-44EC-B237-D3BDB523D5A4}"/>
              </a:ext>
            </a:extLst>
          </p:cNvPr>
          <p:cNvCxnSpPr/>
          <p:nvPr/>
        </p:nvCxnSpPr>
        <p:spPr>
          <a:xfrm>
            <a:off x="3431340" y="3358856"/>
            <a:ext cx="3048000" cy="990600"/>
          </a:xfrm>
          <a:prstGeom prst="line">
            <a:avLst/>
          </a:prstGeom>
        </p:spPr>
        <p:style>
          <a:lnRef idx="2">
            <a:schemeClr val="accent3"/>
          </a:lnRef>
          <a:fillRef idx="0">
            <a:schemeClr val="accent3"/>
          </a:fillRef>
          <a:effectRef idx="1">
            <a:schemeClr val="accent3"/>
          </a:effectRef>
          <a:fontRef idx="minor">
            <a:schemeClr val="tx1"/>
          </a:fontRef>
        </p:style>
      </p:cxnSp>
      <p:sp>
        <p:nvSpPr>
          <p:cNvPr id="34" name="TextBox 33">
            <a:extLst>
              <a:ext uri="{FF2B5EF4-FFF2-40B4-BE49-F238E27FC236}">
                <a16:creationId xmlns:a16="http://schemas.microsoft.com/office/drawing/2014/main" xmlns="" id="{620F4970-0156-482C-9E45-DD9367752263}"/>
              </a:ext>
            </a:extLst>
          </p:cNvPr>
          <p:cNvSpPr txBox="1"/>
          <p:nvPr/>
        </p:nvSpPr>
        <p:spPr>
          <a:xfrm>
            <a:off x="3334446" y="3733800"/>
            <a:ext cx="551754" cy="369332"/>
          </a:xfrm>
          <a:prstGeom prst="rect">
            <a:avLst/>
          </a:prstGeom>
          <a:noFill/>
        </p:spPr>
        <p:txBody>
          <a:bodyPr wrap="none" rtlCol="0">
            <a:spAutoFit/>
          </a:bodyPr>
          <a:lstStyle/>
          <a:p>
            <a:r>
              <a:rPr lang="en-US" b="1" dirty="0"/>
              <a:t>W</a:t>
            </a:r>
            <a:r>
              <a:rPr lang="en-US" b="1" baseline="-25000" dirty="0"/>
              <a:t>21</a:t>
            </a:r>
          </a:p>
        </p:txBody>
      </p:sp>
      <p:sp>
        <p:nvSpPr>
          <p:cNvPr id="35" name="TextBox 34">
            <a:extLst>
              <a:ext uri="{FF2B5EF4-FFF2-40B4-BE49-F238E27FC236}">
                <a16:creationId xmlns:a16="http://schemas.microsoft.com/office/drawing/2014/main" xmlns="" id="{78B8D965-41EB-4D4E-8434-A556AD80E8D8}"/>
              </a:ext>
            </a:extLst>
          </p:cNvPr>
          <p:cNvSpPr txBox="1"/>
          <p:nvPr/>
        </p:nvSpPr>
        <p:spPr>
          <a:xfrm>
            <a:off x="3791646" y="3962400"/>
            <a:ext cx="551754" cy="369332"/>
          </a:xfrm>
          <a:prstGeom prst="rect">
            <a:avLst/>
          </a:prstGeom>
          <a:noFill/>
        </p:spPr>
        <p:txBody>
          <a:bodyPr wrap="none" rtlCol="0">
            <a:spAutoFit/>
          </a:bodyPr>
          <a:lstStyle/>
          <a:p>
            <a:r>
              <a:rPr lang="en-US" b="1" dirty="0"/>
              <a:t>W</a:t>
            </a:r>
            <a:r>
              <a:rPr lang="en-US" b="1" baseline="-25000" dirty="0"/>
              <a:t>12</a:t>
            </a:r>
          </a:p>
        </p:txBody>
      </p:sp>
      <p:sp>
        <p:nvSpPr>
          <p:cNvPr id="36" name="TextBox 35">
            <a:extLst>
              <a:ext uri="{FF2B5EF4-FFF2-40B4-BE49-F238E27FC236}">
                <a16:creationId xmlns:a16="http://schemas.microsoft.com/office/drawing/2014/main" xmlns="" id="{62C24049-D8EE-499E-8A79-0B546D828413}"/>
              </a:ext>
            </a:extLst>
          </p:cNvPr>
          <p:cNvSpPr txBox="1"/>
          <p:nvPr/>
        </p:nvSpPr>
        <p:spPr>
          <a:xfrm>
            <a:off x="4174986" y="3816056"/>
            <a:ext cx="551754" cy="369332"/>
          </a:xfrm>
          <a:prstGeom prst="rect">
            <a:avLst/>
          </a:prstGeom>
          <a:noFill/>
        </p:spPr>
        <p:txBody>
          <a:bodyPr wrap="none" rtlCol="0">
            <a:spAutoFit/>
          </a:bodyPr>
          <a:lstStyle/>
          <a:p>
            <a:r>
              <a:rPr lang="en-US" b="1" dirty="0"/>
              <a:t>W</a:t>
            </a:r>
            <a:r>
              <a:rPr lang="en-US" b="1" baseline="-25000" dirty="0"/>
              <a:t>22</a:t>
            </a:r>
          </a:p>
        </p:txBody>
      </p:sp>
      <p:sp>
        <p:nvSpPr>
          <p:cNvPr id="37" name="TextBox 36">
            <a:extLst>
              <a:ext uri="{FF2B5EF4-FFF2-40B4-BE49-F238E27FC236}">
                <a16:creationId xmlns:a16="http://schemas.microsoft.com/office/drawing/2014/main" xmlns="" id="{5FD40C00-1324-49FA-B729-CBF72F52EF59}"/>
              </a:ext>
            </a:extLst>
          </p:cNvPr>
          <p:cNvSpPr txBox="1"/>
          <p:nvPr/>
        </p:nvSpPr>
        <p:spPr>
          <a:xfrm>
            <a:off x="4555986" y="4056324"/>
            <a:ext cx="551754" cy="369332"/>
          </a:xfrm>
          <a:prstGeom prst="rect">
            <a:avLst/>
          </a:prstGeom>
          <a:noFill/>
        </p:spPr>
        <p:txBody>
          <a:bodyPr wrap="none" rtlCol="0">
            <a:spAutoFit/>
          </a:bodyPr>
          <a:lstStyle/>
          <a:p>
            <a:r>
              <a:rPr lang="en-US" b="1" dirty="0"/>
              <a:t>W</a:t>
            </a:r>
            <a:r>
              <a:rPr lang="en-US" b="1" baseline="-25000" dirty="0"/>
              <a:t>32</a:t>
            </a:r>
          </a:p>
        </p:txBody>
      </p:sp>
      <p:cxnSp>
        <p:nvCxnSpPr>
          <p:cNvPr id="38" name="Straight Connector 37">
            <a:extLst>
              <a:ext uri="{FF2B5EF4-FFF2-40B4-BE49-F238E27FC236}">
                <a16:creationId xmlns:a16="http://schemas.microsoft.com/office/drawing/2014/main" xmlns="" id="{D8F5DC47-2D69-4E8D-AE52-4C59D60E2B9D}"/>
              </a:ext>
            </a:extLst>
          </p:cNvPr>
          <p:cNvCxnSpPr/>
          <p:nvPr/>
        </p:nvCxnSpPr>
        <p:spPr>
          <a:xfrm>
            <a:off x="3395948" y="3358856"/>
            <a:ext cx="2016592" cy="873592"/>
          </a:xfrm>
          <a:prstGeom prst="line">
            <a:avLst/>
          </a:prstGeom>
        </p:spPr>
        <p:style>
          <a:lnRef idx="2">
            <a:schemeClr val="accent3"/>
          </a:lnRef>
          <a:fillRef idx="0">
            <a:schemeClr val="accent3"/>
          </a:fillRef>
          <a:effectRef idx="1">
            <a:schemeClr val="accent3"/>
          </a:effectRef>
          <a:fontRef idx="minor">
            <a:schemeClr val="tx1"/>
          </a:fontRef>
        </p:style>
      </p:cxnSp>
      <p:sp>
        <p:nvSpPr>
          <p:cNvPr id="39" name="TextBox 38">
            <a:extLst>
              <a:ext uri="{FF2B5EF4-FFF2-40B4-BE49-F238E27FC236}">
                <a16:creationId xmlns:a16="http://schemas.microsoft.com/office/drawing/2014/main" xmlns="" id="{3D465C1D-31C3-40F6-8534-22F8D269FC75}"/>
              </a:ext>
            </a:extLst>
          </p:cNvPr>
          <p:cNvSpPr txBox="1"/>
          <p:nvPr/>
        </p:nvSpPr>
        <p:spPr>
          <a:xfrm>
            <a:off x="5851386" y="4132524"/>
            <a:ext cx="386644" cy="369332"/>
          </a:xfrm>
          <a:prstGeom prst="rect">
            <a:avLst/>
          </a:prstGeom>
          <a:noFill/>
        </p:spPr>
        <p:txBody>
          <a:bodyPr wrap="none" rtlCol="0">
            <a:spAutoFit/>
          </a:bodyPr>
          <a:lstStyle/>
          <a:p>
            <a:r>
              <a:rPr lang="en-US" b="1" dirty="0"/>
              <a:t>b</a:t>
            </a:r>
            <a:r>
              <a:rPr lang="en-US" b="1" baseline="-25000" dirty="0"/>
              <a:t>1</a:t>
            </a:r>
          </a:p>
        </p:txBody>
      </p:sp>
      <p:sp>
        <p:nvSpPr>
          <p:cNvPr id="40" name="TextBox 39">
            <a:extLst>
              <a:ext uri="{FF2B5EF4-FFF2-40B4-BE49-F238E27FC236}">
                <a16:creationId xmlns:a16="http://schemas.microsoft.com/office/drawing/2014/main" xmlns="" id="{D486492F-B10D-40DD-BD83-7A234D0C5DF5}"/>
              </a:ext>
            </a:extLst>
          </p:cNvPr>
          <p:cNvSpPr txBox="1"/>
          <p:nvPr/>
        </p:nvSpPr>
        <p:spPr>
          <a:xfrm>
            <a:off x="6092696" y="3968456"/>
            <a:ext cx="386644" cy="369332"/>
          </a:xfrm>
          <a:prstGeom prst="rect">
            <a:avLst/>
          </a:prstGeom>
          <a:noFill/>
        </p:spPr>
        <p:txBody>
          <a:bodyPr wrap="none" rtlCol="0">
            <a:spAutoFit/>
          </a:bodyPr>
          <a:lstStyle/>
          <a:p>
            <a:r>
              <a:rPr lang="en-US" b="1" dirty="0"/>
              <a:t>b</a:t>
            </a:r>
            <a:r>
              <a:rPr lang="en-US" b="1" baseline="-25000" dirty="0"/>
              <a:t>2</a:t>
            </a:r>
          </a:p>
        </p:txBody>
      </p:sp>
      <p:sp>
        <p:nvSpPr>
          <p:cNvPr id="41" name="TextBox 40">
            <a:extLst>
              <a:ext uri="{FF2B5EF4-FFF2-40B4-BE49-F238E27FC236}">
                <a16:creationId xmlns:a16="http://schemas.microsoft.com/office/drawing/2014/main" xmlns="" id="{F311B559-7471-4347-BBF8-1B73A809CDA7}"/>
              </a:ext>
            </a:extLst>
          </p:cNvPr>
          <p:cNvSpPr txBox="1"/>
          <p:nvPr/>
        </p:nvSpPr>
        <p:spPr>
          <a:xfrm>
            <a:off x="6245096" y="3739856"/>
            <a:ext cx="386644" cy="369332"/>
          </a:xfrm>
          <a:prstGeom prst="rect">
            <a:avLst/>
          </a:prstGeom>
          <a:noFill/>
        </p:spPr>
        <p:txBody>
          <a:bodyPr wrap="none" rtlCol="0">
            <a:spAutoFit/>
          </a:bodyPr>
          <a:lstStyle/>
          <a:p>
            <a:r>
              <a:rPr lang="en-US" b="1" dirty="0"/>
              <a:t>b</a:t>
            </a:r>
            <a:r>
              <a:rPr lang="en-US" b="1" baseline="-25000" dirty="0"/>
              <a:t>3</a:t>
            </a:r>
          </a:p>
        </p:txBody>
      </p:sp>
      <p:sp>
        <p:nvSpPr>
          <p:cNvPr id="42" name="TextBox 41">
            <a:extLst>
              <a:ext uri="{FF2B5EF4-FFF2-40B4-BE49-F238E27FC236}">
                <a16:creationId xmlns:a16="http://schemas.microsoft.com/office/drawing/2014/main" xmlns="" id="{89051D0B-0174-4C1A-A32E-C46A5E4F2128}"/>
              </a:ext>
            </a:extLst>
          </p:cNvPr>
          <p:cNvSpPr txBox="1"/>
          <p:nvPr/>
        </p:nvSpPr>
        <p:spPr>
          <a:xfrm>
            <a:off x="4876360" y="3980124"/>
            <a:ext cx="551754" cy="369332"/>
          </a:xfrm>
          <a:prstGeom prst="rect">
            <a:avLst/>
          </a:prstGeom>
          <a:noFill/>
        </p:spPr>
        <p:txBody>
          <a:bodyPr wrap="none" rtlCol="0">
            <a:spAutoFit/>
          </a:bodyPr>
          <a:lstStyle/>
          <a:p>
            <a:r>
              <a:rPr lang="en-US" b="1" dirty="0"/>
              <a:t>W</a:t>
            </a:r>
            <a:r>
              <a:rPr lang="en-US" b="1" baseline="-25000" dirty="0"/>
              <a:t>13</a:t>
            </a:r>
          </a:p>
        </p:txBody>
      </p:sp>
      <p:sp>
        <p:nvSpPr>
          <p:cNvPr id="43" name="TextBox 42">
            <a:extLst>
              <a:ext uri="{FF2B5EF4-FFF2-40B4-BE49-F238E27FC236}">
                <a16:creationId xmlns:a16="http://schemas.microsoft.com/office/drawing/2014/main" xmlns="" id="{24F78E01-BBA2-4F38-8E9D-9443A1D3DAAC}"/>
              </a:ext>
            </a:extLst>
          </p:cNvPr>
          <p:cNvSpPr txBox="1"/>
          <p:nvPr/>
        </p:nvSpPr>
        <p:spPr>
          <a:xfrm>
            <a:off x="4872266" y="3763192"/>
            <a:ext cx="551754" cy="369332"/>
          </a:xfrm>
          <a:prstGeom prst="rect">
            <a:avLst/>
          </a:prstGeom>
          <a:noFill/>
        </p:spPr>
        <p:txBody>
          <a:bodyPr wrap="none" rtlCol="0">
            <a:spAutoFit/>
          </a:bodyPr>
          <a:lstStyle/>
          <a:p>
            <a:r>
              <a:rPr lang="en-US" b="1" dirty="0"/>
              <a:t>W</a:t>
            </a:r>
            <a:r>
              <a:rPr lang="en-US" b="1" baseline="-25000" dirty="0"/>
              <a:t>23</a:t>
            </a:r>
          </a:p>
        </p:txBody>
      </p:sp>
      <p:sp>
        <p:nvSpPr>
          <p:cNvPr id="44" name="TextBox 43">
            <a:extLst>
              <a:ext uri="{FF2B5EF4-FFF2-40B4-BE49-F238E27FC236}">
                <a16:creationId xmlns:a16="http://schemas.microsoft.com/office/drawing/2014/main" xmlns="" id="{6A8889E5-8AD5-466A-8A80-A6C3F7D630A4}"/>
              </a:ext>
            </a:extLst>
          </p:cNvPr>
          <p:cNvSpPr txBox="1"/>
          <p:nvPr/>
        </p:nvSpPr>
        <p:spPr>
          <a:xfrm>
            <a:off x="5320861" y="3747156"/>
            <a:ext cx="551754" cy="369332"/>
          </a:xfrm>
          <a:prstGeom prst="rect">
            <a:avLst/>
          </a:prstGeom>
          <a:noFill/>
        </p:spPr>
        <p:txBody>
          <a:bodyPr wrap="none" rtlCol="0">
            <a:spAutoFit/>
          </a:bodyPr>
          <a:lstStyle/>
          <a:p>
            <a:r>
              <a:rPr lang="en-US" b="1" dirty="0"/>
              <a:t>W</a:t>
            </a:r>
            <a:r>
              <a:rPr lang="en-US" b="1" baseline="-25000" dirty="0"/>
              <a:t>33</a:t>
            </a:r>
          </a:p>
        </p:txBody>
      </p:sp>
      <p:cxnSp>
        <p:nvCxnSpPr>
          <p:cNvPr id="45" name="Straight Connector 44">
            <a:extLst>
              <a:ext uri="{FF2B5EF4-FFF2-40B4-BE49-F238E27FC236}">
                <a16:creationId xmlns:a16="http://schemas.microsoft.com/office/drawing/2014/main" xmlns="" id="{E6A214F1-3482-4BF3-8F9B-BE5FF19A665D}"/>
              </a:ext>
            </a:extLst>
          </p:cNvPr>
          <p:cNvCxnSpPr>
            <a:cxnSpLocks/>
            <a:stCxn id="23" idx="3"/>
          </p:cNvCxnSpPr>
          <p:nvPr/>
        </p:nvCxnSpPr>
        <p:spPr>
          <a:xfrm flipH="1">
            <a:off x="3430965" y="3379260"/>
            <a:ext cx="1961171" cy="882328"/>
          </a:xfrm>
          <a:prstGeom prst="line">
            <a:avLst/>
          </a:prstGeom>
        </p:spPr>
        <p:style>
          <a:lnRef idx="2">
            <a:schemeClr val="accent3"/>
          </a:lnRef>
          <a:fillRef idx="0">
            <a:schemeClr val="accent3"/>
          </a:fillRef>
          <a:effectRef idx="1">
            <a:schemeClr val="accent3"/>
          </a:effectRef>
          <a:fontRef idx="minor">
            <a:schemeClr val="tx1"/>
          </a:fontRef>
        </p:style>
      </p:cxnSp>
      <p:sp>
        <p:nvSpPr>
          <p:cNvPr id="46" name="TextBox 45">
            <a:extLst>
              <a:ext uri="{FF2B5EF4-FFF2-40B4-BE49-F238E27FC236}">
                <a16:creationId xmlns:a16="http://schemas.microsoft.com/office/drawing/2014/main" xmlns="" id="{14BCA2FB-1276-483C-8BDE-57CB8197408D}"/>
              </a:ext>
            </a:extLst>
          </p:cNvPr>
          <p:cNvSpPr txBox="1"/>
          <p:nvPr/>
        </p:nvSpPr>
        <p:spPr>
          <a:xfrm>
            <a:off x="3410646" y="4114800"/>
            <a:ext cx="551754" cy="369332"/>
          </a:xfrm>
          <a:prstGeom prst="rect">
            <a:avLst/>
          </a:prstGeom>
          <a:noFill/>
        </p:spPr>
        <p:txBody>
          <a:bodyPr wrap="none" rtlCol="0">
            <a:spAutoFit/>
          </a:bodyPr>
          <a:lstStyle/>
          <a:p>
            <a:r>
              <a:rPr lang="en-US" b="1" dirty="0"/>
              <a:t>W</a:t>
            </a:r>
            <a:r>
              <a:rPr lang="en-US" b="1" baseline="-25000" dirty="0"/>
              <a:t>31</a:t>
            </a:r>
          </a:p>
        </p:txBody>
      </p:sp>
      <p:sp>
        <p:nvSpPr>
          <p:cNvPr id="47" name="TextBox 46">
            <a:extLst>
              <a:ext uri="{FF2B5EF4-FFF2-40B4-BE49-F238E27FC236}">
                <a16:creationId xmlns:a16="http://schemas.microsoft.com/office/drawing/2014/main" xmlns="" id="{44D507F8-1BFF-4EA4-9D3F-3B229D389D5F}"/>
              </a:ext>
            </a:extLst>
          </p:cNvPr>
          <p:cNvSpPr txBox="1"/>
          <p:nvPr/>
        </p:nvSpPr>
        <p:spPr>
          <a:xfrm>
            <a:off x="6518530" y="4643595"/>
            <a:ext cx="301686" cy="369332"/>
          </a:xfrm>
          <a:prstGeom prst="rect">
            <a:avLst/>
          </a:prstGeom>
          <a:noFill/>
        </p:spPr>
        <p:txBody>
          <a:bodyPr wrap="none" rtlCol="0">
            <a:spAutoFit/>
          </a:bodyPr>
          <a:lstStyle/>
          <a:p>
            <a:r>
              <a:rPr lang="en-US" b="1" dirty="0"/>
              <a:t>1</a:t>
            </a:r>
            <a:endParaRPr lang="en-US" b="1" baseline="-25000" dirty="0"/>
          </a:p>
        </p:txBody>
      </p:sp>
      <p:sp>
        <p:nvSpPr>
          <p:cNvPr id="48" name="Oval 47">
            <a:extLst>
              <a:ext uri="{FF2B5EF4-FFF2-40B4-BE49-F238E27FC236}">
                <a16:creationId xmlns:a16="http://schemas.microsoft.com/office/drawing/2014/main" xmlns="" id="{BEB1FDF5-34C5-4ECF-B483-4C1EA459AD8C}"/>
              </a:ext>
            </a:extLst>
          </p:cNvPr>
          <p:cNvSpPr/>
          <p:nvPr/>
        </p:nvSpPr>
        <p:spPr>
          <a:xfrm>
            <a:off x="1902651" y="4167413"/>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0</a:t>
            </a:r>
          </a:p>
        </p:txBody>
      </p:sp>
      <p:cxnSp>
        <p:nvCxnSpPr>
          <p:cNvPr id="49" name="Straight Connector 48">
            <a:extLst>
              <a:ext uri="{FF2B5EF4-FFF2-40B4-BE49-F238E27FC236}">
                <a16:creationId xmlns:a16="http://schemas.microsoft.com/office/drawing/2014/main" xmlns="" id="{4298F5AD-4CF1-470C-8B63-8D3EF1ED878F}"/>
              </a:ext>
            </a:extLst>
          </p:cNvPr>
          <p:cNvCxnSpPr/>
          <p:nvPr/>
        </p:nvCxnSpPr>
        <p:spPr>
          <a:xfrm flipH="1">
            <a:off x="2173325" y="3360710"/>
            <a:ext cx="934804" cy="817796"/>
          </a:xfrm>
          <a:prstGeom prst="line">
            <a:avLst/>
          </a:prstGeom>
        </p:spPr>
        <p:style>
          <a:lnRef idx="2">
            <a:schemeClr val="accent3"/>
          </a:lnRef>
          <a:fillRef idx="0">
            <a:schemeClr val="accent3"/>
          </a:fillRef>
          <a:effectRef idx="1">
            <a:schemeClr val="accent3"/>
          </a:effectRef>
          <a:fontRef idx="minor">
            <a:schemeClr val="tx1"/>
          </a:fontRef>
        </p:style>
      </p:cxnSp>
      <p:sp>
        <p:nvSpPr>
          <p:cNvPr id="50" name="TextBox 49">
            <a:extLst>
              <a:ext uri="{FF2B5EF4-FFF2-40B4-BE49-F238E27FC236}">
                <a16:creationId xmlns:a16="http://schemas.microsoft.com/office/drawing/2014/main" xmlns="" id="{6A03C8FA-78F6-411B-9F0B-4FDF30C26E19}"/>
              </a:ext>
            </a:extLst>
          </p:cNvPr>
          <p:cNvSpPr txBox="1"/>
          <p:nvPr/>
        </p:nvSpPr>
        <p:spPr>
          <a:xfrm>
            <a:off x="1905000" y="3669268"/>
            <a:ext cx="551754" cy="369332"/>
          </a:xfrm>
          <a:prstGeom prst="rect">
            <a:avLst/>
          </a:prstGeom>
          <a:noFill/>
        </p:spPr>
        <p:txBody>
          <a:bodyPr wrap="none" rtlCol="0">
            <a:spAutoFit/>
          </a:bodyPr>
          <a:lstStyle/>
          <a:p>
            <a:r>
              <a:rPr lang="en-US" b="1" dirty="0"/>
              <a:t>W</a:t>
            </a:r>
            <a:r>
              <a:rPr lang="en-US" b="1" baseline="-25000" dirty="0"/>
              <a:t>10</a:t>
            </a:r>
          </a:p>
        </p:txBody>
      </p:sp>
      <p:cxnSp>
        <p:nvCxnSpPr>
          <p:cNvPr id="51" name="Straight Connector 50">
            <a:extLst>
              <a:ext uri="{FF2B5EF4-FFF2-40B4-BE49-F238E27FC236}">
                <a16:creationId xmlns:a16="http://schemas.microsoft.com/office/drawing/2014/main" xmlns="" id="{1F07534B-2461-430D-95CC-35B0140B6584}"/>
              </a:ext>
            </a:extLst>
          </p:cNvPr>
          <p:cNvCxnSpPr>
            <a:cxnSpLocks/>
            <a:stCxn id="20" idx="3"/>
            <a:endCxn id="48" idx="7"/>
          </p:cNvCxnSpPr>
          <p:nvPr/>
        </p:nvCxnSpPr>
        <p:spPr>
          <a:xfrm flipH="1">
            <a:off x="2227855" y="3379260"/>
            <a:ext cx="2021281" cy="843949"/>
          </a:xfrm>
          <a:prstGeom prst="line">
            <a:avLst/>
          </a:prstGeom>
        </p:spPr>
        <p:style>
          <a:lnRef idx="2">
            <a:schemeClr val="accent3"/>
          </a:lnRef>
          <a:fillRef idx="0">
            <a:schemeClr val="accent3"/>
          </a:fillRef>
          <a:effectRef idx="1">
            <a:schemeClr val="accent3"/>
          </a:effectRef>
          <a:fontRef idx="minor">
            <a:schemeClr val="tx1"/>
          </a:fontRef>
        </p:style>
      </p:cxnSp>
      <p:sp>
        <p:nvSpPr>
          <p:cNvPr id="52" name="TextBox 51">
            <a:extLst>
              <a:ext uri="{FF2B5EF4-FFF2-40B4-BE49-F238E27FC236}">
                <a16:creationId xmlns:a16="http://schemas.microsoft.com/office/drawing/2014/main" xmlns="" id="{4A492DF7-1261-4BDD-A1FA-53BB57F3ADF7}"/>
              </a:ext>
            </a:extLst>
          </p:cNvPr>
          <p:cNvSpPr txBox="1"/>
          <p:nvPr/>
        </p:nvSpPr>
        <p:spPr>
          <a:xfrm>
            <a:off x="2362200" y="3897868"/>
            <a:ext cx="551754" cy="369332"/>
          </a:xfrm>
          <a:prstGeom prst="rect">
            <a:avLst/>
          </a:prstGeom>
          <a:noFill/>
        </p:spPr>
        <p:txBody>
          <a:bodyPr wrap="none" rtlCol="0">
            <a:spAutoFit/>
          </a:bodyPr>
          <a:lstStyle/>
          <a:p>
            <a:r>
              <a:rPr lang="en-US" b="1" dirty="0"/>
              <a:t>W</a:t>
            </a:r>
            <a:r>
              <a:rPr lang="en-US" b="1" baseline="-25000" dirty="0"/>
              <a:t>20</a:t>
            </a:r>
          </a:p>
        </p:txBody>
      </p:sp>
      <p:cxnSp>
        <p:nvCxnSpPr>
          <p:cNvPr id="53" name="Straight Connector 52">
            <a:extLst>
              <a:ext uri="{FF2B5EF4-FFF2-40B4-BE49-F238E27FC236}">
                <a16:creationId xmlns:a16="http://schemas.microsoft.com/office/drawing/2014/main" xmlns="" id="{89D71E62-59EE-4266-8094-150D2D83C371}"/>
              </a:ext>
            </a:extLst>
          </p:cNvPr>
          <p:cNvCxnSpPr>
            <a:cxnSpLocks/>
            <a:stCxn id="23" idx="3"/>
            <a:endCxn id="48" idx="6"/>
          </p:cNvCxnSpPr>
          <p:nvPr/>
        </p:nvCxnSpPr>
        <p:spPr>
          <a:xfrm flipH="1">
            <a:off x="2283651" y="3379260"/>
            <a:ext cx="3108485" cy="978653"/>
          </a:xfrm>
          <a:prstGeom prst="line">
            <a:avLst/>
          </a:prstGeom>
        </p:spPr>
        <p:style>
          <a:lnRef idx="2">
            <a:schemeClr val="accent3"/>
          </a:lnRef>
          <a:fillRef idx="0">
            <a:schemeClr val="accent3"/>
          </a:fillRef>
          <a:effectRef idx="1">
            <a:schemeClr val="accent3"/>
          </a:effectRef>
          <a:fontRef idx="minor">
            <a:schemeClr val="tx1"/>
          </a:fontRef>
        </p:style>
      </p:cxnSp>
      <p:sp>
        <p:nvSpPr>
          <p:cNvPr id="54" name="TextBox 53">
            <a:extLst>
              <a:ext uri="{FF2B5EF4-FFF2-40B4-BE49-F238E27FC236}">
                <a16:creationId xmlns:a16="http://schemas.microsoft.com/office/drawing/2014/main" xmlns="" id="{5C52D43B-A04C-41EF-B07F-8B4C0A9A20CF}"/>
              </a:ext>
            </a:extLst>
          </p:cNvPr>
          <p:cNvSpPr txBox="1"/>
          <p:nvPr/>
        </p:nvSpPr>
        <p:spPr>
          <a:xfrm>
            <a:off x="2286000" y="4278868"/>
            <a:ext cx="551754" cy="369332"/>
          </a:xfrm>
          <a:prstGeom prst="rect">
            <a:avLst/>
          </a:prstGeom>
          <a:noFill/>
        </p:spPr>
        <p:txBody>
          <a:bodyPr wrap="none" rtlCol="0">
            <a:spAutoFit/>
          </a:bodyPr>
          <a:lstStyle/>
          <a:p>
            <a:r>
              <a:rPr lang="en-US" b="1" dirty="0"/>
              <a:t>W</a:t>
            </a:r>
            <a:r>
              <a:rPr lang="en-US" b="1" baseline="-25000" dirty="0"/>
              <a:t>30</a:t>
            </a:r>
          </a:p>
        </p:txBody>
      </p:sp>
    </p:spTree>
    <p:extLst>
      <p:ext uri="{BB962C8B-B14F-4D97-AF65-F5344CB8AC3E}">
        <p14:creationId xmlns:p14="http://schemas.microsoft.com/office/powerpoint/2010/main" xmlns="" val="570985187"/>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1" i="0" u="none" strike="noStrike" kern="1200" cap="none" spc="0" normalizeH="0" baseline="0" noProof="0" dirty="0">
                <a:ln>
                  <a:noFill/>
                </a:ln>
                <a:solidFill>
                  <a:schemeClr val="bg1"/>
                </a:solidFill>
                <a:effectLst/>
                <a:uLnTx/>
                <a:uFillTx/>
                <a:latin typeface="+mj-lt"/>
                <a:ea typeface="+mj-ea"/>
                <a:cs typeface="+mj-cs"/>
              </a:rPr>
              <a:t>Convolutional </a:t>
            </a:r>
            <a:r>
              <a:rPr lang="en-US" sz="4400" b="1" dirty="0">
                <a:solidFill>
                  <a:schemeClr val="bg1"/>
                </a:solidFill>
                <a:latin typeface="+mj-lt"/>
                <a:ea typeface="+mj-ea"/>
                <a:cs typeface="+mj-cs"/>
              </a:rPr>
              <a:t>Layer</a:t>
            </a:r>
            <a:endParaRPr kumimoji="0" lang="en-US" sz="4400" b="1" i="0" u="none" strike="noStrike" kern="1200" cap="none" spc="0" normalizeH="0" baseline="0" noProof="0" dirty="0">
              <a:ln>
                <a:noFill/>
              </a:ln>
              <a:solidFill>
                <a:schemeClr val="bg1"/>
              </a:solidFill>
              <a:effectLst/>
              <a:uLnTx/>
              <a:uFillTx/>
              <a:latin typeface="+mj-lt"/>
              <a:ea typeface="+mj-ea"/>
              <a:cs typeface="+mj-cs"/>
            </a:endParaRPr>
          </a:p>
        </p:txBody>
      </p:sp>
      <p:sp>
        <p:nvSpPr>
          <p:cNvPr id="7" name="TextBox 6"/>
          <p:cNvSpPr txBox="1"/>
          <p:nvPr/>
        </p:nvSpPr>
        <p:spPr>
          <a:xfrm>
            <a:off x="304799" y="1219200"/>
            <a:ext cx="8610601" cy="954107"/>
          </a:xfrm>
          <a:prstGeom prst="rect">
            <a:avLst/>
          </a:prstGeom>
          <a:noFill/>
        </p:spPr>
        <p:txBody>
          <a:bodyPr wrap="square" rtlCol="0">
            <a:spAutoFit/>
          </a:bodyPr>
          <a:lstStyle/>
          <a:p>
            <a:pPr>
              <a:buNone/>
            </a:pPr>
            <a:r>
              <a:rPr lang="en-US" sz="2800" dirty="0"/>
              <a:t>Only some of the inputs are connected to some of the outputs, and the interconnections share weights.</a:t>
            </a:r>
          </a:p>
        </p:txBody>
      </p:sp>
      <p:sp>
        <p:nvSpPr>
          <p:cNvPr id="13" name="Rectangle 12">
            <a:extLst>
              <a:ext uri="{FF2B5EF4-FFF2-40B4-BE49-F238E27FC236}">
                <a16:creationId xmlns:a16="http://schemas.microsoft.com/office/drawing/2014/main" xmlns="" id="{51F28F38-D7D1-4638-A478-B7B8E9B18DC3}"/>
              </a:ext>
            </a:extLst>
          </p:cNvPr>
          <p:cNvSpPr/>
          <p:nvPr/>
        </p:nvSpPr>
        <p:spPr>
          <a:xfrm>
            <a:off x="555486" y="5199174"/>
            <a:ext cx="7239000" cy="1200329"/>
          </a:xfrm>
          <a:prstGeom prst="rect">
            <a:avLst/>
          </a:prstGeom>
        </p:spPr>
        <p:txBody>
          <a:bodyPr wrap="square">
            <a:spAutoFit/>
          </a:bodyPr>
          <a:lstStyle/>
          <a:p>
            <a:r>
              <a:rPr lang="en-US" dirty="0"/>
              <a:t>f = inputs</a:t>
            </a:r>
          </a:p>
          <a:p>
            <a:r>
              <a:rPr lang="en-US" dirty="0"/>
              <a:t>c = outputs</a:t>
            </a:r>
          </a:p>
          <a:p>
            <a:endParaRPr lang="en-US" dirty="0"/>
          </a:p>
          <a:p>
            <a:r>
              <a:rPr lang="en-US" dirty="0"/>
              <a:t>A finite (usually small) number of inputs is connected to one output.</a:t>
            </a:r>
          </a:p>
        </p:txBody>
      </p:sp>
      <p:sp>
        <p:nvSpPr>
          <p:cNvPr id="8" name="TextBox 7">
            <a:extLst>
              <a:ext uri="{FF2B5EF4-FFF2-40B4-BE49-F238E27FC236}">
                <a16:creationId xmlns:a16="http://schemas.microsoft.com/office/drawing/2014/main" xmlns="" id="{DC8E64F9-E913-4E3A-BCDC-02A5A8782E49}"/>
              </a:ext>
            </a:extLst>
          </p:cNvPr>
          <p:cNvSpPr txBox="1"/>
          <p:nvPr/>
        </p:nvSpPr>
        <p:spPr>
          <a:xfrm>
            <a:off x="3092048" y="4670529"/>
            <a:ext cx="336952" cy="369332"/>
          </a:xfrm>
          <a:prstGeom prst="rect">
            <a:avLst/>
          </a:prstGeom>
          <a:noFill/>
        </p:spPr>
        <p:txBody>
          <a:bodyPr wrap="none" rtlCol="0">
            <a:spAutoFit/>
          </a:bodyPr>
          <a:lstStyle/>
          <a:p>
            <a:r>
              <a:rPr lang="en-US" b="1" dirty="0"/>
              <a:t>f</a:t>
            </a:r>
            <a:r>
              <a:rPr lang="en-US" b="1" baseline="-25000" dirty="0"/>
              <a:t>1</a:t>
            </a:r>
          </a:p>
        </p:txBody>
      </p:sp>
      <p:sp>
        <p:nvSpPr>
          <p:cNvPr id="9" name="TextBox 8">
            <a:extLst>
              <a:ext uri="{FF2B5EF4-FFF2-40B4-BE49-F238E27FC236}">
                <a16:creationId xmlns:a16="http://schemas.microsoft.com/office/drawing/2014/main" xmlns="" id="{3E5F31C3-26C6-4CF1-879A-ACCF333B7D2A}"/>
              </a:ext>
            </a:extLst>
          </p:cNvPr>
          <p:cNvSpPr txBox="1"/>
          <p:nvPr/>
        </p:nvSpPr>
        <p:spPr>
          <a:xfrm>
            <a:off x="4267200" y="4647964"/>
            <a:ext cx="336952" cy="369332"/>
          </a:xfrm>
          <a:prstGeom prst="rect">
            <a:avLst/>
          </a:prstGeom>
          <a:noFill/>
        </p:spPr>
        <p:txBody>
          <a:bodyPr wrap="none" rtlCol="0">
            <a:spAutoFit/>
          </a:bodyPr>
          <a:lstStyle/>
          <a:p>
            <a:r>
              <a:rPr lang="en-US" b="1" dirty="0"/>
              <a:t>f</a:t>
            </a:r>
            <a:r>
              <a:rPr lang="en-US" b="1" baseline="-25000" dirty="0"/>
              <a:t>2</a:t>
            </a:r>
          </a:p>
        </p:txBody>
      </p:sp>
      <p:sp>
        <p:nvSpPr>
          <p:cNvPr id="10" name="TextBox 9">
            <a:extLst>
              <a:ext uri="{FF2B5EF4-FFF2-40B4-BE49-F238E27FC236}">
                <a16:creationId xmlns:a16="http://schemas.microsoft.com/office/drawing/2014/main" xmlns="" id="{A17C5990-4748-46E4-A134-6FEED044B763}"/>
              </a:ext>
            </a:extLst>
          </p:cNvPr>
          <p:cNvSpPr txBox="1"/>
          <p:nvPr/>
        </p:nvSpPr>
        <p:spPr>
          <a:xfrm>
            <a:off x="5410200" y="4625049"/>
            <a:ext cx="336952" cy="369332"/>
          </a:xfrm>
          <a:prstGeom prst="rect">
            <a:avLst/>
          </a:prstGeom>
          <a:noFill/>
        </p:spPr>
        <p:txBody>
          <a:bodyPr wrap="none" rtlCol="0">
            <a:spAutoFit/>
          </a:bodyPr>
          <a:lstStyle/>
          <a:p>
            <a:r>
              <a:rPr lang="en-US" b="1" dirty="0"/>
              <a:t>f</a:t>
            </a:r>
            <a:r>
              <a:rPr lang="en-US" b="1" baseline="-25000" dirty="0"/>
              <a:t>3</a:t>
            </a:r>
          </a:p>
        </p:txBody>
      </p:sp>
      <p:sp>
        <p:nvSpPr>
          <p:cNvPr id="12" name="TextBox 11">
            <a:extLst>
              <a:ext uri="{FF2B5EF4-FFF2-40B4-BE49-F238E27FC236}">
                <a16:creationId xmlns:a16="http://schemas.microsoft.com/office/drawing/2014/main" xmlns="" id="{1B07EB25-58A6-40D1-8722-F06F085D7734}"/>
              </a:ext>
            </a:extLst>
          </p:cNvPr>
          <p:cNvSpPr txBox="1"/>
          <p:nvPr/>
        </p:nvSpPr>
        <p:spPr>
          <a:xfrm>
            <a:off x="3056656" y="2584602"/>
            <a:ext cx="359394" cy="369332"/>
          </a:xfrm>
          <a:prstGeom prst="rect">
            <a:avLst/>
          </a:prstGeom>
          <a:noFill/>
        </p:spPr>
        <p:txBody>
          <a:bodyPr wrap="none" rtlCol="0">
            <a:spAutoFit/>
          </a:bodyPr>
          <a:lstStyle/>
          <a:p>
            <a:r>
              <a:rPr lang="en-US" b="1" dirty="0"/>
              <a:t>c</a:t>
            </a:r>
            <a:r>
              <a:rPr lang="en-US" b="1" baseline="-25000" dirty="0"/>
              <a:t>1</a:t>
            </a:r>
          </a:p>
        </p:txBody>
      </p:sp>
      <p:sp>
        <p:nvSpPr>
          <p:cNvPr id="14" name="TextBox 13">
            <a:extLst>
              <a:ext uri="{FF2B5EF4-FFF2-40B4-BE49-F238E27FC236}">
                <a16:creationId xmlns:a16="http://schemas.microsoft.com/office/drawing/2014/main" xmlns="" id="{48E0729D-F1E1-4952-9500-FABA96DC4181}"/>
              </a:ext>
            </a:extLst>
          </p:cNvPr>
          <p:cNvSpPr txBox="1"/>
          <p:nvPr/>
        </p:nvSpPr>
        <p:spPr>
          <a:xfrm>
            <a:off x="4236873" y="2568400"/>
            <a:ext cx="359394" cy="369332"/>
          </a:xfrm>
          <a:prstGeom prst="rect">
            <a:avLst/>
          </a:prstGeom>
          <a:noFill/>
        </p:spPr>
        <p:txBody>
          <a:bodyPr wrap="none" rtlCol="0">
            <a:spAutoFit/>
          </a:bodyPr>
          <a:lstStyle/>
          <a:p>
            <a:r>
              <a:rPr lang="en-US" b="1" dirty="0"/>
              <a:t>c</a:t>
            </a:r>
            <a:r>
              <a:rPr lang="en-US" b="1" baseline="-25000" dirty="0"/>
              <a:t>2</a:t>
            </a:r>
          </a:p>
        </p:txBody>
      </p:sp>
      <p:sp>
        <p:nvSpPr>
          <p:cNvPr id="15" name="TextBox 14">
            <a:extLst>
              <a:ext uri="{FF2B5EF4-FFF2-40B4-BE49-F238E27FC236}">
                <a16:creationId xmlns:a16="http://schemas.microsoft.com/office/drawing/2014/main" xmlns="" id="{DD57FC61-9E4E-4896-AFBF-D8F9A57C96D9}"/>
              </a:ext>
            </a:extLst>
          </p:cNvPr>
          <p:cNvSpPr txBox="1"/>
          <p:nvPr/>
        </p:nvSpPr>
        <p:spPr>
          <a:xfrm>
            <a:off x="5357946" y="2564368"/>
            <a:ext cx="359394" cy="369332"/>
          </a:xfrm>
          <a:prstGeom prst="rect">
            <a:avLst/>
          </a:prstGeom>
          <a:noFill/>
        </p:spPr>
        <p:txBody>
          <a:bodyPr wrap="none" rtlCol="0">
            <a:spAutoFit/>
          </a:bodyPr>
          <a:lstStyle/>
          <a:p>
            <a:r>
              <a:rPr lang="en-US" b="1" dirty="0"/>
              <a:t>c</a:t>
            </a:r>
            <a:r>
              <a:rPr lang="en-US" b="1" baseline="-25000" dirty="0"/>
              <a:t>3</a:t>
            </a:r>
          </a:p>
        </p:txBody>
      </p:sp>
      <p:sp>
        <p:nvSpPr>
          <p:cNvPr id="16" name="Oval 15">
            <a:extLst>
              <a:ext uri="{FF2B5EF4-FFF2-40B4-BE49-F238E27FC236}">
                <a16:creationId xmlns:a16="http://schemas.microsoft.com/office/drawing/2014/main" xmlns="" id="{DE09CA05-AEA1-47C4-84CC-07F02F10097E}"/>
              </a:ext>
            </a:extLst>
          </p:cNvPr>
          <p:cNvSpPr/>
          <p:nvPr/>
        </p:nvSpPr>
        <p:spPr>
          <a:xfrm>
            <a:off x="3050340" y="3042388"/>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1</a:t>
            </a:r>
            <a:endParaRPr lang="en-US" baseline="-25000" dirty="0"/>
          </a:p>
        </p:txBody>
      </p:sp>
      <p:sp>
        <p:nvSpPr>
          <p:cNvPr id="17" name="Oval 16">
            <a:extLst>
              <a:ext uri="{FF2B5EF4-FFF2-40B4-BE49-F238E27FC236}">
                <a16:creationId xmlns:a16="http://schemas.microsoft.com/office/drawing/2014/main" xmlns="" id="{13153A5B-97A1-4448-80BF-5B4449AD20F4}"/>
              </a:ext>
            </a:extLst>
          </p:cNvPr>
          <p:cNvSpPr/>
          <p:nvPr/>
        </p:nvSpPr>
        <p:spPr>
          <a:xfrm>
            <a:off x="3050340" y="4185388"/>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1</a:t>
            </a:r>
          </a:p>
        </p:txBody>
      </p:sp>
      <p:cxnSp>
        <p:nvCxnSpPr>
          <p:cNvPr id="18" name="Straight Connector 17">
            <a:extLst>
              <a:ext uri="{FF2B5EF4-FFF2-40B4-BE49-F238E27FC236}">
                <a16:creationId xmlns:a16="http://schemas.microsoft.com/office/drawing/2014/main" xmlns="" id="{467CD448-B53B-4285-9D1C-2D14E9AD0DFE}"/>
              </a:ext>
            </a:extLst>
          </p:cNvPr>
          <p:cNvCxnSpPr/>
          <p:nvPr/>
        </p:nvCxnSpPr>
        <p:spPr>
          <a:xfrm>
            <a:off x="3258160" y="3435056"/>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19" name="TextBox 18">
            <a:extLst>
              <a:ext uri="{FF2B5EF4-FFF2-40B4-BE49-F238E27FC236}">
                <a16:creationId xmlns:a16="http://schemas.microsoft.com/office/drawing/2014/main" xmlns="" id="{FA2D62AD-B8F3-4774-8F18-D32B45102828}"/>
              </a:ext>
            </a:extLst>
          </p:cNvPr>
          <p:cNvSpPr txBox="1"/>
          <p:nvPr/>
        </p:nvSpPr>
        <p:spPr>
          <a:xfrm>
            <a:off x="2957172" y="3727052"/>
            <a:ext cx="501595" cy="406265"/>
          </a:xfrm>
          <a:prstGeom prst="rect">
            <a:avLst/>
          </a:prstGeom>
          <a:noFill/>
        </p:spPr>
        <p:txBody>
          <a:bodyPr wrap="none" rtlCol="0">
            <a:spAutoFit/>
          </a:bodyPr>
          <a:lstStyle/>
          <a:p>
            <a:r>
              <a:rPr lang="en-US" b="1" dirty="0"/>
              <a:t>W</a:t>
            </a:r>
            <a:r>
              <a:rPr lang="en-US" b="1" baseline="-25000" dirty="0"/>
              <a:t>11</a:t>
            </a:r>
          </a:p>
        </p:txBody>
      </p:sp>
      <p:sp>
        <p:nvSpPr>
          <p:cNvPr id="20" name="Oval 19">
            <a:extLst>
              <a:ext uri="{FF2B5EF4-FFF2-40B4-BE49-F238E27FC236}">
                <a16:creationId xmlns:a16="http://schemas.microsoft.com/office/drawing/2014/main" xmlns="" id="{48FA719A-497D-4C1A-9765-AB81D34C73B3}"/>
              </a:ext>
            </a:extLst>
          </p:cNvPr>
          <p:cNvSpPr/>
          <p:nvPr/>
        </p:nvSpPr>
        <p:spPr>
          <a:xfrm>
            <a:off x="4193340" y="3054056"/>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2</a:t>
            </a:r>
          </a:p>
        </p:txBody>
      </p:sp>
      <p:sp>
        <p:nvSpPr>
          <p:cNvPr id="21" name="Oval 20">
            <a:extLst>
              <a:ext uri="{FF2B5EF4-FFF2-40B4-BE49-F238E27FC236}">
                <a16:creationId xmlns:a16="http://schemas.microsoft.com/office/drawing/2014/main" xmlns="" id="{1A8BE1ED-1C2E-4896-A978-BAAEE5772077}"/>
              </a:ext>
            </a:extLst>
          </p:cNvPr>
          <p:cNvSpPr/>
          <p:nvPr/>
        </p:nvSpPr>
        <p:spPr>
          <a:xfrm>
            <a:off x="4193340" y="4197056"/>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2</a:t>
            </a:r>
          </a:p>
        </p:txBody>
      </p:sp>
      <p:sp>
        <p:nvSpPr>
          <p:cNvPr id="22" name="Oval 21">
            <a:extLst>
              <a:ext uri="{FF2B5EF4-FFF2-40B4-BE49-F238E27FC236}">
                <a16:creationId xmlns:a16="http://schemas.microsoft.com/office/drawing/2014/main" xmlns="" id="{4CDA337B-B428-4934-AEA4-F950F0412D4F}"/>
              </a:ext>
            </a:extLst>
          </p:cNvPr>
          <p:cNvSpPr/>
          <p:nvPr/>
        </p:nvSpPr>
        <p:spPr>
          <a:xfrm>
            <a:off x="5336340" y="4197056"/>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3</a:t>
            </a:r>
          </a:p>
        </p:txBody>
      </p:sp>
      <p:sp>
        <p:nvSpPr>
          <p:cNvPr id="23" name="Oval 22">
            <a:extLst>
              <a:ext uri="{FF2B5EF4-FFF2-40B4-BE49-F238E27FC236}">
                <a16:creationId xmlns:a16="http://schemas.microsoft.com/office/drawing/2014/main" xmlns="" id="{422D3B35-68BB-483C-9AC6-0948D2AC02EF}"/>
              </a:ext>
            </a:extLst>
          </p:cNvPr>
          <p:cNvSpPr/>
          <p:nvPr/>
        </p:nvSpPr>
        <p:spPr>
          <a:xfrm>
            <a:off x="5336340" y="3054056"/>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3</a:t>
            </a:r>
          </a:p>
        </p:txBody>
      </p:sp>
      <p:cxnSp>
        <p:nvCxnSpPr>
          <p:cNvPr id="24" name="Straight Connector 23">
            <a:extLst>
              <a:ext uri="{FF2B5EF4-FFF2-40B4-BE49-F238E27FC236}">
                <a16:creationId xmlns:a16="http://schemas.microsoft.com/office/drawing/2014/main" xmlns="" id="{5F12AC1E-9B12-4E24-B7A9-844D72B92486}"/>
              </a:ext>
            </a:extLst>
          </p:cNvPr>
          <p:cNvCxnSpPr/>
          <p:nvPr/>
        </p:nvCxnSpPr>
        <p:spPr>
          <a:xfrm>
            <a:off x="4401160" y="3435056"/>
            <a:ext cx="0" cy="762000"/>
          </a:xfrm>
          <a:prstGeom prst="line">
            <a:avLst/>
          </a:prstGeom>
        </p:spPr>
        <p:style>
          <a:lnRef idx="2">
            <a:schemeClr val="accent3"/>
          </a:lnRef>
          <a:fillRef idx="0">
            <a:schemeClr val="accent3"/>
          </a:fillRef>
          <a:effectRef idx="1">
            <a:schemeClr val="accent3"/>
          </a:effectRef>
          <a:fontRef idx="minor">
            <a:schemeClr val="tx1"/>
          </a:fontRef>
        </p:style>
      </p:cxnSp>
      <p:cxnSp>
        <p:nvCxnSpPr>
          <p:cNvPr id="25" name="Straight Connector 24">
            <a:extLst>
              <a:ext uri="{FF2B5EF4-FFF2-40B4-BE49-F238E27FC236}">
                <a16:creationId xmlns:a16="http://schemas.microsoft.com/office/drawing/2014/main" xmlns="" id="{552B1797-53E8-4E64-9208-7C50D73AAF61}"/>
              </a:ext>
            </a:extLst>
          </p:cNvPr>
          <p:cNvCxnSpPr/>
          <p:nvPr/>
        </p:nvCxnSpPr>
        <p:spPr>
          <a:xfrm>
            <a:off x="5530305" y="3435056"/>
            <a:ext cx="0" cy="762000"/>
          </a:xfrm>
          <a:prstGeom prst="line">
            <a:avLst/>
          </a:prstGeom>
        </p:spPr>
        <p:style>
          <a:lnRef idx="2">
            <a:schemeClr val="accent3"/>
          </a:lnRef>
          <a:fillRef idx="0">
            <a:schemeClr val="accent3"/>
          </a:fillRef>
          <a:effectRef idx="1">
            <a:schemeClr val="accent3"/>
          </a:effectRef>
          <a:fontRef idx="minor">
            <a:schemeClr val="tx1"/>
          </a:fontRef>
        </p:style>
      </p:cxnSp>
      <p:cxnSp>
        <p:nvCxnSpPr>
          <p:cNvPr id="27" name="Straight Connector 26">
            <a:extLst>
              <a:ext uri="{FF2B5EF4-FFF2-40B4-BE49-F238E27FC236}">
                <a16:creationId xmlns:a16="http://schemas.microsoft.com/office/drawing/2014/main" xmlns="" id="{5860558B-EB9C-4C29-838B-ED0715429ADC}"/>
              </a:ext>
            </a:extLst>
          </p:cNvPr>
          <p:cNvCxnSpPr>
            <a:stCxn id="23" idx="5"/>
          </p:cNvCxnSpPr>
          <p:nvPr/>
        </p:nvCxnSpPr>
        <p:spPr>
          <a:xfrm>
            <a:off x="5661544" y="3379260"/>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28" name="Straight Connector 27">
            <a:extLst>
              <a:ext uri="{FF2B5EF4-FFF2-40B4-BE49-F238E27FC236}">
                <a16:creationId xmlns:a16="http://schemas.microsoft.com/office/drawing/2014/main" xmlns="" id="{A7DE72D3-D08E-49C8-96A9-F352AD3D378F}"/>
              </a:ext>
            </a:extLst>
          </p:cNvPr>
          <p:cNvCxnSpPr/>
          <p:nvPr/>
        </p:nvCxnSpPr>
        <p:spPr>
          <a:xfrm>
            <a:off x="4498140" y="3435056"/>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29" name="Straight Connector 28">
            <a:extLst>
              <a:ext uri="{FF2B5EF4-FFF2-40B4-BE49-F238E27FC236}">
                <a16:creationId xmlns:a16="http://schemas.microsoft.com/office/drawing/2014/main" xmlns="" id="{A1DFF99A-56B3-43A3-AC75-143ECD127BCD}"/>
              </a:ext>
            </a:extLst>
          </p:cNvPr>
          <p:cNvCxnSpPr/>
          <p:nvPr/>
        </p:nvCxnSpPr>
        <p:spPr>
          <a:xfrm>
            <a:off x="3355140" y="3435056"/>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30" name="Straight Connector 29">
            <a:extLst>
              <a:ext uri="{FF2B5EF4-FFF2-40B4-BE49-F238E27FC236}">
                <a16:creationId xmlns:a16="http://schemas.microsoft.com/office/drawing/2014/main" xmlns="" id="{E190E5DB-ADE3-462B-B4FA-6F729DF4547F}"/>
              </a:ext>
            </a:extLst>
          </p:cNvPr>
          <p:cNvCxnSpPr/>
          <p:nvPr/>
        </p:nvCxnSpPr>
        <p:spPr>
          <a:xfrm flipH="1">
            <a:off x="4498140" y="3435056"/>
            <a:ext cx="934804"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31" name="Straight Connector 30">
            <a:extLst>
              <a:ext uri="{FF2B5EF4-FFF2-40B4-BE49-F238E27FC236}">
                <a16:creationId xmlns:a16="http://schemas.microsoft.com/office/drawing/2014/main" xmlns="" id="{B959ABB7-232D-4ECE-B877-5D0E12FBADC8}"/>
              </a:ext>
            </a:extLst>
          </p:cNvPr>
          <p:cNvCxnSpPr/>
          <p:nvPr/>
        </p:nvCxnSpPr>
        <p:spPr>
          <a:xfrm flipH="1">
            <a:off x="3334736" y="3379260"/>
            <a:ext cx="934804" cy="817796"/>
          </a:xfrm>
          <a:prstGeom prst="line">
            <a:avLst/>
          </a:prstGeom>
        </p:spPr>
        <p:style>
          <a:lnRef idx="2">
            <a:schemeClr val="accent3"/>
          </a:lnRef>
          <a:fillRef idx="0">
            <a:schemeClr val="accent3"/>
          </a:fillRef>
          <a:effectRef idx="1">
            <a:schemeClr val="accent3"/>
          </a:effectRef>
          <a:fontRef idx="minor">
            <a:schemeClr val="tx1"/>
          </a:fontRef>
        </p:style>
      </p:cxnSp>
      <p:sp>
        <p:nvSpPr>
          <p:cNvPr id="34" name="TextBox 33">
            <a:extLst>
              <a:ext uri="{FF2B5EF4-FFF2-40B4-BE49-F238E27FC236}">
                <a16:creationId xmlns:a16="http://schemas.microsoft.com/office/drawing/2014/main" xmlns="" id="{620F4970-0156-482C-9E45-DD9367752263}"/>
              </a:ext>
            </a:extLst>
          </p:cNvPr>
          <p:cNvSpPr txBox="1"/>
          <p:nvPr/>
        </p:nvSpPr>
        <p:spPr>
          <a:xfrm>
            <a:off x="3804159" y="3301747"/>
            <a:ext cx="551754" cy="369332"/>
          </a:xfrm>
          <a:prstGeom prst="rect">
            <a:avLst/>
          </a:prstGeom>
          <a:noFill/>
        </p:spPr>
        <p:txBody>
          <a:bodyPr wrap="none" rtlCol="0">
            <a:spAutoFit/>
          </a:bodyPr>
          <a:lstStyle/>
          <a:p>
            <a:r>
              <a:rPr lang="en-US" b="1" dirty="0"/>
              <a:t>W</a:t>
            </a:r>
            <a:r>
              <a:rPr lang="en-US" b="1" baseline="-25000" dirty="0"/>
              <a:t>10</a:t>
            </a:r>
          </a:p>
        </p:txBody>
      </p:sp>
      <p:sp>
        <p:nvSpPr>
          <p:cNvPr id="35" name="TextBox 34">
            <a:extLst>
              <a:ext uri="{FF2B5EF4-FFF2-40B4-BE49-F238E27FC236}">
                <a16:creationId xmlns:a16="http://schemas.microsoft.com/office/drawing/2014/main" xmlns="" id="{78B8D965-41EB-4D4E-8434-A556AD80E8D8}"/>
              </a:ext>
            </a:extLst>
          </p:cNvPr>
          <p:cNvSpPr txBox="1"/>
          <p:nvPr/>
        </p:nvSpPr>
        <p:spPr>
          <a:xfrm>
            <a:off x="3306886" y="3376136"/>
            <a:ext cx="551754" cy="369332"/>
          </a:xfrm>
          <a:prstGeom prst="rect">
            <a:avLst/>
          </a:prstGeom>
          <a:noFill/>
        </p:spPr>
        <p:txBody>
          <a:bodyPr wrap="none" rtlCol="0">
            <a:spAutoFit/>
          </a:bodyPr>
          <a:lstStyle/>
          <a:p>
            <a:r>
              <a:rPr lang="en-US" b="1" dirty="0"/>
              <a:t>W</a:t>
            </a:r>
            <a:r>
              <a:rPr lang="en-US" b="1" baseline="-25000" dirty="0"/>
              <a:t>12</a:t>
            </a:r>
          </a:p>
        </p:txBody>
      </p:sp>
      <p:sp>
        <p:nvSpPr>
          <p:cNvPr id="36" name="TextBox 35">
            <a:extLst>
              <a:ext uri="{FF2B5EF4-FFF2-40B4-BE49-F238E27FC236}">
                <a16:creationId xmlns:a16="http://schemas.microsoft.com/office/drawing/2014/main" xmlns="" id="{62C24049-D8EE-499E-8A79-0B546D828413}"/>
              </a:ext>
            </a:extLst>
          </p:cNvPr>
          <p:cNvSpPr txBox="1"/>
          <p:nvPr/>
        </p:nvSpPr>
        <p:spPr>
          <a:xfrm>
            <a:off x="4174986" y="3758904"/>
            <a:ext cx="551754" cy="369332"/>
          </a:xfrm>
          <a:prstGeom prst="rect">
            <a:avLst/>
          </a:prstGeom>
          <a:noFill/>
        </p:spPr>
        <p:txBody>
          <a:bodyPr wrap="none" rtlCol="0">
            <a:spAutoFit/>
          </a:bodyPr>
          <a:lstStyle/>
          <a:p>
            <a:r>
              <a:rPr lang="en-US" b="1" dirty="0"/>
              <a:t>W</a:t>
            </a:r>
            <a:r>
              <a:rPr lang="en-US" b="1" baseline="-25000" dirty="0"/>
              <a:t>11</a:t>
            </a:r>
          </a:p>
        </p:txBody>
      </p:sp>
      <p:sp>
        <p:nvSpPr>
          <p:cNvPr id="37" name="TextBox 36">
            <a:extLst>
              <a:ext uri="{FF2B5EF4-FFF2-40B4-BE49-F238E27FC236}">
                <a16:creationId xmlns:a16="http://schemas.microsoft.com/office/drawing/2014/main" xmlns="" id="{5FD40C00-1324-49FA-B729-CBF72F52EF59}"/>
              </a:ext>
            </a:extLst>
          </p:cNvPr>
          <p:cNvSpPr txBox="1"/>
          <p:nvPr/>
        </p:nvSpPr>
        <p:spPr>
          <a:xfrm>
            <a:off x="5022979" y="3325298"/>
            <a:ext cx="551754" cy="369332"/>
          </a:xfrm>
          <a:prstGeom prst="rect">
            <a:avLst/>
          </a:prstGeom>
          <a:noFill/>
        </p:spPr>
        <p:txBody>
          <a:bodyPr wrap="none" rtlCol="0">
            <a:spAutoFit/>
          </a:bodyPr>
          <a:lstStyle/>
          <a:p>
            <a:r>
              <a:rPr lang="en-US" b="1" dirty="0"/>
              <a:t>W</a:t>
            </a:r>
            <a:r>
              <a:rPr lang="en-US" b="1" baseline="-25000" dirty="0"/>
              <a:t>10</a:t>
            </a:r>
          </a:p>
        </p:txBody>
      </p:sp>
      <p:sp>
        <p:nvSpPr>
          <p:cNvPr id="41" name="TextBox 40">
            <a:extLst>
              <a:ext uri="{FF2B5EF4-FFF2-40B4-BE49-F238E27FC236}">
                <a16:creationId xmlns:a16="http://schemas.microsoft.com/office/drawing/2014/main" xmlns="" id="{F311B559-7471-4347-BBF8-1B73A809CDA7}"/>
              </a:ext>
            </a:extLst>
          </p:cNvPr>
          <p:cNvSpPr txBox="1"/>
          <p:nvPr/>
        </p:nvSpPr>
        <p:spPr>
          <a:xfrm>
            <a:off x="5695363" y="3376136"/>
            <a:ext cx="551754" cy="369332"/>
          </a:xfrm>
          <a:prstGeom prst="rect">
            <a:avLst/>
          </a:prstGeom>
          <a:noFill/>
        </p:spPr>
        <p:txBody>
          <a:bodyPr wrap="none" rtlCol="0">
            <a:spAutoFit/>
          </a:bodyPr>
          <a:lstStyle/>
          <a:p>
            <a:r>
              <a:rPr lang="en-US" b="1" dirty="0"/>
              <a:t>W</a:t>
            </a:r>
            <a:r>
              <a:rPr lang="en-US" b="1" baseline="-25000" dirty="0"/>
              <a:t>12</a:t>
            </a:r>
          </a:p>
        </p:txBody>
      </p:sp>
      <p:sp>
        <p:nvSpPr>
          <p:cNvPr id="43" name="TextBox 42">
            <a:extLst>
              <a:ext uri="{FF2B5EF4-FFF2-40B4-BE49-F238E27FC236}">
                <a16:creationId xmlns:a16="http://schemas.microsoft.com/office/drawing/2014/main" xmlns="" id="{24F78E01-BBA2-4F38-8E9D-9443A1D3DAAC}"/>
              </a:ext>
            </a:extLst>
          </p:cNvPr>
          <p:cNvSpPr txBox="1"/>
          <p:nvPr/>
        </p:nvSpPr>
        <p:spPr>
          <a:xfrm>
            <a:off x="4506688" y="3412314"/>
            <a:ext cx="551754" cy="369332"/>
          </a:xfrm>
          <a:prstGeom prst="rect">
            <a:avLst/>
          </a:prstGeom>
          <a:noFill/>
        </p:spPr>
        <p:txBody>
          <a:bodyPr wrap="none" rtlCol="0">
            <a:spAutoFit/>
          </a:bodyPr>
          <a:lstStyle/>
          <a:p>
            <a:r>
              <a:rPr lang="en-US" b="1" dirty="0"/>
              <a:t>W</a:t>
            </a:r>
            <a:r>
              <a:rPr lang="en-US" b="1" baseline="-25000" dirty="0"/>
              <a:t>12</a:t>
            </a:r>
          </a:p>
        </p:txBody>
      </p:sp>
      <p:sp>
        <p:nvSpPr>
          <p:cNvPr id="44" name="TextBox 43">
            <a:extLst>
              <a:ext uri="{FF2B5EF4-FFF2-40B4-BE49-F238E27FC236}">
                <a16:creationId xmlns:a16="http://schemas.microsoft.com/office/drawing/2014/main" xmlns="" id="{6A8889E5-8AD5-466A-8A80-A6C3F7D630A4}"/>
              </a:ext>
            </a:extLst>
          </p:cNvPr>
          <p:cNvSpPr txBox="1"/>
          <p:nvPr/>
        </p:nvSpPr>
        <p:spPr>
          <a:xfrm>
            <a:off x="5320861" y="3762376"/>
            <a:ext cx="551754" cy="369332"/>
          </a:xfrm>
          <a:prstGeom prst="rect">
            <a:avLst/>
          </a:prstGeom>
          <a:noFill/>
        </p:spPr>
        <p:txBody>
          <a:bodyPr wrap="none" rtlCol="0">
            <a:spAutoFit/>
          </a:bodyPr>
          <a:lstStyle/>
          <a:p>
            <a:r>
              <a:rPr lang="en-US" b="1" dirty="0"/>
              <a:t>W</a:t>
            </a:r>
            <a:r>
              <a:rPr lang="en-US" b="1" baseline="-25000" dirty="0"/>
              <a:t>11</a:t>
            </a:r>
          </a:p>
        </p:txBody>
      </p:sp>
      <p:sp>
        <p:nvSpPr>
          <p:cNvPr id="47" name="TextBox 46">
            <a:extLst>
              <a:ext uri="{FF2B5EF4-FFF2-40B4-BE49-F238E27FC236}">
                <a16:creationId xmlns:a16="http://schemas.microsoft.com/office/drawing/2014/main" xmlns="" id="{44D507F8-1BFF-4EA4-9D3F-3B229D389D5F}"/>
              </a:ext>
            </a:extLst>
          </p:cNvPr>
          <p:cNvSpPr txBox="1"/>
          <p:nvPr/>
        </p:nvSpPr>
        <p:spPr>
          <a:xfrm>
            <a:off x="6518530" y="4643595"/>
            <a:ext cx="336952" cy="369332"/>
          </a:xfrm>
          <a:prstGeom prst="rect">
            <a:avLst/>
          </a:prstGeom>
          <a:noFill/>
        </p:spPr>
        <p:txBody>
          <a:bodyPr wrap="none" rtlCol="0">
            <a:spAutoFit/>
          </a:bodyPr>
          <a:lstStyle/>
          <a:p>
            <a:r>
              <a:rPr lang="en-US" b="1" dirty="0"/>
              <a:t>f</a:t>
            </a:r>
            <a:r>
              <a:rPr lang="en-US" b="1" baseline="-25000" dirty="0"/>
              <a:t>4</a:t>
            </a:r>
          </a:p>
        </p:txBody>
      </p:sp>
      <p:sp>
        <p:nvSpPr>
          <p:cNvPr id="48" name="Oval 47">
            <a:extLst>
              <a:ext uri="{FF2B5EF4-FFF2-40B4-BE49-F238E27FC236}">
                <a16:creationId xmlns:a16="http://schemas.microsoft.com/office/drawing/2014/main" xmlns="" id="{CF160D31-35C0-459E-A1AC-9F6C10B6328F}"/>
              </a:ext>
            </a:extLst>
          </p:cNvPr>
          <p:cNvSpPr/>
          <p:nvPr/>
        </p:nvSpPr>
        <p:spPr>
          <a:xfrm>
            <a:off x="6477000" y="4191000"/>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4</a:t>
            </a:r>
          </a:p>
        </p:txBody>
      </p:sp>
      <p:sp>
        <p:nvSpPr>
          <p:cNvPr id="49" name="TextBox 48">
            <a:extLst>
              <a:ext uri="{FF2B5EF4-FFF2-40B4-BE49-F238E27FC236}">
                <a16:creationId xmlns:a16="http://schemas.microsoft.com/office/drawing/2014/main" xmlns="" id="{7B68F5D3-79DC-4716-BAE8-769B6948DD04}"/>
              </a:ext>
            </a:extLst>
          </p:cNvPr>
          <p:cNvSpPr txBox="1"/>
          <p:nvPr/>
        </p:nvSpPr>
        <p:spPr>
          <a:xfrm>
            <a:off x="1944359" y="4652554"/>
            <a:ext cx="336952" cy="369332"/>
          </a:xfrm>
          <a:prstGeom prst="rect">
            <a:avLst/>
          </a:prstGeom>
          <a:noFill/>
        </p:spPr>
        <p:txBody>
          <a:bodyPr wrap="none" rtlCol="0">
            <a:spAutoFit/>
          </a:bodyPr>
          <a:lstStyle/>
          <a:p>
            <a:r>
              <a:rPr lang="en-US" b="1" dirty="0"/>
              <a:t>f</a:t>
            </a:r>
            <a:r>
              <a:rPr lang="en-US" b="1" baseline="-25000" dirty="0"/>
              <a:t>0</a:t>
            </a:r>
          </a:p>
        </p:txBody>
      </p:sp>
      <p:sp>
        <p:nvSpPr>
          <p:cNvPr id="50" name="Oval 49">
            <a:extLst>
              <a:ext uri="{FF2B5EF4-FFF2-40B4-BE49-F238E27FC236}">
                <a16:creationId xmlns:a16="http://schemas.microsoft.com/office/drawing/2014/main" xmlns="" id="{1B222C81-327B-4B7A-ADBE-A667868F5D0A}"/>
              </a:ext>
            </a:extLst>
          </p:cNvPr>
          <p:cNvSpPr/>
          <p:nvPr/>
        </p:nvSpPr>
        <p:spPr>
          <a:xfrm>
            <a:off x="1902651" y="4167413"/>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0</a:t>
            </a:r>
          </a:p>
        </p:txBody>
      </p:sp>
      <p:cxnSp>
        <p:nvCxnSpPr>
          <p:cNvPr id="51" name="Straight Connector 50">
            <a:extLst>
              <a:ext uri="{FF2B5EF4-FFF2-40B4-BE49-F238E27FC236}">
                <a16:creationId xmlns:a16="http://schemas.microsoft.com/office/drawing/2014/main" xmlns="" id="{7408DC8F-2FD3-4D36-B689-5F027A57E143}"/>
              </a:ext>
            </a:extLst>
          </p:cNvPr>
          <p:cNvCxnSpPr/>
          <p:nvPr/>
        </p:nvCxnSpPr>
        <p:spPr>
          <a:xfrm flipH="1">
            <a:off x="2173325" y="3360710"/>
            <a:ext cx="934804" cy="817796"/>
          </a:xfrm>
          <a:prstGeom prst="line">
            <a:avLst/>
          </a:prstGeom>
        </p:spPr>
        <p:style>
          <a:lnRef idx="2">
            <a:schemeClr val="accent3"/>
          </a:lnRef>
          <a:fillRef idx="0">
            <a:schemeClr val="accent3"/>
          </a:fillRef>
          <a:effectRef idx="1">
            <a:schemeClr val="accent3"/>
          </a:effectRef>
          <a:fontRef idx="minor">
            <a:schemeClr val="tx1"/>
          </a:fontRef>
        </p:style>
      </p:cxnSp>
      <p:sp>
        <p:nvSpPr>
          <p:cNvPr id="52" name="TextBox 51">
            <a:extLst>
              <a:ext uri="{FF2B5EF4-FFF2-40B4-BE49-F238E27FC236}">
                <a16:creationId xmlns:a16="http://schemas.microsoft.com/office/drawing/2014/main" xmlns="" id="{6FB11D87-20B8-4C8B-B041-B1BCD8D9CCE0}"/>
              </a:ext>
            </a:extLst>
          </p:cNvPr>
          <p:cNvSpPr txBox="1"/>
          <p:nvPr/>
        </p:nvSpPr>
        <p:spPr>
          <a:xfrm>
            <a:off x="2591046" y="3354229"/>
            <a:ext cx="551754" cy="369332"/>
          </a:xfrm>
          <a:prstGeom prst="rect">
            <a:avLst/>
          </a:prstGeom>
          <a:noFill/>
        </p:spPr>
        <p:txBody>
          <a:bodyPr wrap="none" rtlCol="0">
            <a:spAutoFit/>
          </a:bodyPr>
          <a:lstStyle/>
          <a:p>
            <a:r>
              <a:rPr lang="en-US" b="1" dirty="0"/>
              <a:t>W</a:t>
            </a:r>
            <a:r>
              <a:rPr lang="en-US" b="1" baseline="-25000" dirty="0"/>
              <a:t>10</a:t>
            </a:r>
          </a:p>
        </p:txBody>
      </p:sp>
      <p:sp>
        <p:nvSpPr>
          <p:cNvPr id="2" name="Right Brace 1">
            <a:extLst>
              <a:ext uri="{FF2B5EF4-FFF2-40B4-BE49-F238E27FC236}">
                <a16:creationId xmlns:a16="http://schemas.microsoft.com/office/drawing/2014/main" xmlns="" id="{66E6AF50-E2A3-4F0E-9F1A-1D8642F3D440}"/>
              </a:ext>
            </a:extLst>
          </p:cNvPr>
          <p:cNvSpPr/>
          <p:nvPr/>
        </p:nvSpPr>
        <p:spPr>
          <a:xfrm rot="5400000">
            <a:off x="3062572" y="4191277"/>
            <a:ext cx="388376" cy="2499855"/>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3" name="TextBox 2">
            <a:extLst>
              <a:ext uri="{FF2B5EF4-FFF2-40B4-BE49-F238E27FC236}">
                <a16:creationId xmlns:a16="http://schemas.microsoft.com/office/drawing/2014/main" xmlns="" id="{629BB63A-7488-45FB-BE37-38CB704AC661}"/>
              </a:ext>
            </a:extLst>
          </p:cNvPr>
          <p:cNvSpPr txBox="1"/>
          <p:nvPr/>
        </p:nvSpPr>
        <p:spPr>
          <a:xfrm>
            <a:off x="2595808" y="5634543"/>
            <a:ext cx="1335815" cy="369332"/>
          </a:xfrm>
          <a:prstGeom prst="rect">
            <a:avLst/>
          </a:prstGeom>
          <a:noFill/>
        </p:spPr>
        <p:txBody>
          <a:bodyPr wrap="none" rtlCol="0">
            <a:spAutoFit/>
          </a:bodyPr>
          <a:lstStyle/>
          <a:p>
            <a:r>
              <a:rPr lang="en-US" dirty="0"/>
              <a:t>Input region</a:t>
            </a:r>
            <a:endParaRPr lang="en-IN" dirty="0"/>
          </a:p>
        </p:txBody>
      </p:sp>
      <p:sp>
        <p:nvSpPr>
          <p:cNvPr id="4" name="Rectangle 3">
            <a:extLst>
              <a:ext uri="{FF2B5EF4-FFF2-40B4-BE49-F238E27FC236}">
                <a16:creationId xmlns:a16="http://schemas.microsoft.com/office/drawing/2014/main" xmlns="" id="{C42DB415-E0C4-4CD8-A95A-070596A0AC0B}"/>
              </a:ext>
            </a:extLst>
          </p:cNvPr>
          <p:cNvSpPr/>
          <p:nvPr/>
        </p:nvSpPr>
        <p:spPr>
          <a:xfrm>
            <a:off x="2591046" y="2564368"/>
            <a:ext cx="1278762" cy="160304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1" name="Straight Arrow Connector 10">
            <a:extLst>
              <a:ext uri="{FF2B5EF4-FFF2-40B4-BE49-F238E27FC236}">
                <a16:creationId xmlns:a16="http://schemas.microsoft.com/office/drawing/2014/main" xmlns="" id="{CCEFB501-5E40-4C68-B2A2-9AF7ECFB3F5C}"/>
              </a:ext>
            </a:extLst>
          </p:cNvPr>
          <p:cNvCxnSpPr/>
          <p:nvPr/>
        </p:nvCxnSpPr>
        <p:spPr>
          <a:xfrm>
            <a:off x="1837724" y="3042388"/>
            <a:ext cx="753076" cy="0"/>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sp>
        <p:nvSpPr>
          <p:cNvPr id="26" name="TextBox 25">
            <a:extLst>
              <a:ext uri="{FF2B5EF4-FFF2-40B4-BE49-F238E27FC236}">
                <a16:creationId xmlns:a16="http://schemas.microsoft.com/office/drawing/2014/main" xmlns="" id="{35C7C7E2-4B3F-4BD6-91AE-A65412066748}"/>
              </a:ext>
            </a:extLst>
          </p:cNvPr>
          <p:cNvSpPr txBox="1"/>
          <p:nvPr/>
        </p:nvSpPr>
        <p:spPr>
          <a:xfrm>
            <a:off x="449756" y="2564368"/>
            <a:ext cx="1607644" cy="1477328"/>
          </a:xfrm>
          <a:prstGeom prst="rect">
            <a:avLst/>
          </a:prstGeom>
          <a:noFill/>
        </p:spPr>
        <p:txBody>
          <a:bodyPr wrap="square" rtlCol="0">
            <a:spAutoFit/>
          </a:bodyPr>
          <a:lstStyle/>
          <a:p>
            <a:r>
              <a:rPr lang="en-US" dirty="0"/>
              <a:t>The same weights W</a:t>
            </a:r>
            <a:r>
              <a:rPr lang="en-US" baseline="-25000" dirty="0"/>
              <a:t>10</a:t>
            </a:r>
            <a:r>
              <a:rPr lang="en-US" dirty="0"/>
              <a:t>, W</a:t>
            </a:r>
            <a:r>
              <a:rPr lang="en-US" baseline="-25000" dirty="0"/>
              <a:t>11</a:t>
            </a:r>
            <a:r>
              <a:rPr lang="en-US" dirty="0"/>
              <a:t>, W</a:t>
            </a:r>
            <a:r>
              <a:rPr lang="en-US" baseline="-25000" dirty="0"/>
              <a:t>12</a:t>
            </a:r>
            <a:r>
              <a:rPr lang="en-US" dirty="0"/>
              <a:t> are used in all the convolutions.</a:t>
            </a:r>
            <a:endParaRPr lang="en-IN" dirty="0"/>
          </a:p>
        </p:txBody>
      </p:sp>
    </p:spTree>
    <p:extLst>
      <p:ext uri="{BB962C8B-B14F-4D97-AF65-F5344CB8AC3E}">
        <p14:creationId xmlns:p14="http://schemas.microsoft.com/office/powerpoint/2010/main" xmlns="" val="4247998467"/>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1" i="0" u="none" strike="noStrike" kern="1200" cap="none" spc="0" normalizeH="0" baseline="0" noProof="0" dirty="0">
                <a:ln>
                  <a:noFill/>
                </a:ln>
                <a:solidFill>
                  <a:schemeClr val="bg1"/>
                </a:solidFill>
                <a:effectLst/>
                <a:uLnTx/>
                <a:uFillTx/>
                <a:latin typeface="+mj-lt"/>
                <a:ea typeface="+mj-ea"/>
                <a:cs typeface="+mj-cs"/>
              </a:rPr>
              <a:t>Convolutional </a:t>
            </a:r>
            <a:r>
              <a:rPr lang="en-US" sz="4400" b="1" dirty="0">
                <a:solidFill>
                  <a:schemeClr val="bg1"/>
                </a:solidFill>
                <a:latin typeface="+mj-lt"/>
                <a:ea typeface="+mj-ea"/>
                <a:cs typeface="+mj-cs"/>
              </a:rPr>
              <a:t>Layer Example</a:t>
            </a:r>
            <a:endParaRPr kumimoji="0" lang="en-US" sz="4400" b="1" i="0" u="none" strike="noStrike" kern="1200" cap="none" spc="0" normalizeH="0" baseline="0" noProof="0" dirty="0">
              <a:ln>
                <a:noFill/>
              </a:ln>
              <a:solidFill>
                <a:schemeClr val="bg1"/>
              </a:solidFill>
              <a:effectLst/>
              <a:uLnTx/>
              <a:uFillTx/>
              <a:latin typeface="+mj-lt"/>
              <a:ea typeface="+mj-ea"/>
              <a:cs typeface="+mj-cs"/>
            </a:endParaRPr>
          </a:p>
        </p:txBody>
      </p:sp>
      <p:sp>
        <p:nvSpPr>
          <p:cNvPr id="7" name="TextBox 6"/>
          <p:cNvSpPr txBox="1"/>
          <p:nvPr/>
        </p:nvSpPr>
        <p:spPr>
          <a:xfrm>
            <a:off x="304799" y="1219200"/>
            <a:ext cx="8610601" cy="523220"/>
          </a:xfrm>
          <a:prstGeom prst="rect">
            <a:avLst/>
          </a:prstGeom>
          <a:noFill/>
        </p:spPr>
        <p:txBody>
          <a:bodyPr wrap="square" rtlCol="0">
            <a:spAutoFit/>
          </a:bodyPr>
          <a:lstStyle/>
          <a:p>
            <a:pPr>
              <a:buNone/>
            </a:pPr>
            <a:r>
              <a:rPr lang="en-US" sz="2800" dirty="0"/>
              <a:t>Supposing the weights were as follows ...</a:t>
            </a:r>
          </a:p>
        </p:txBody>
      </p:sp>
      <p:sp>
        <p:nvSpPr>
          <p:cNvPr id="13" name="Rectangle 12">
            <a:extLst>
              <a:ext uri="{FF2B5EF4-FFF2-40B4-BE49-F238E27FC236}">
                <a16:creationId xmlns:a16="http://schemas.microsoft.com/office/drawing/2014/main" xmlns="" id="{51F28F38-D7D1-4638-A478-B7B8E9B18DC3}"/>
              </a:ext>
            </a:extLst>
          </p:cNvPr>
          <p:cNvSpPr/>
          <p:nvPr/>
        </p:nvSpPr>
        <p:spPr>
          <a:xfrm>
            <a:off x="533400" y="5421868"/>
            <a:ext cx="7239000" cy="646331"/>
          </a:xfrm>
          <a:prstGeom prst="rect">
            <a:avLst/>
          </a:prstGeom>
        </p:spPr>
        <p:txBody>
          <a:bodyPr wrap="square">
            <a:spAutoFit/>
          </a:bodyPr>
          <a:lstStyle/>
          <a:p>
            <a:r>
              <a:rPr lang="en-US" sz="3600" dirty="0"/>
              <a:t>What are </a:t>
            </a:r>
            <a:r>
              <a:rPr lang="en-US" sz="3600" b="1" dirty="0"/>
              <a:t>c</a:t>
            </a:r>
            <a:r>
              <a:rPr lang="en-US" sz="3600" b="1" baseline="-25000" dirty="0"/>
              <a:t>1 </a:t>
            </a:r>
            <a:r>
              <a:rPr lang="en-US" sz="3600" dirty="0"/>
              <a:t>, </a:t>
            </a:r>
            <a:r>
              <a:rPr lang="en-US" sz="3600" b="1" dirty="0"/>
              <a:t>c</a:t>
            </a:r>
            <a:r>
              <a:rPr lang="en-US" sz="3600" b="1" baseline="-25000" dirty="0"/>
              <a:t>2</a:t>
            </a:r>
            <a:r>
              <a:rPr lang="en-US" sz="3600" dirty="0"/>
              <a:t> and </a:t>
            </a:r>
            <a:r>
              <a:rPr lang="en-US" sz="3600" b="1" dirty="0"/>
              <a:t>c</a:t>
            </a:r>
            <a:r>
              <a:rPr lang="en-US" sz="3600" b="1" baseline="-25000" dirty="0"/>
              <a:t>3</a:t>
            </a:r>
            <a:r>
              <a:rPr lang="en-US" sz="3600" dirty="0"/>
              <a:t>?</a:t>
            </a:r>
            <a:endParaRPr lang="en-IN" sz="3600" dirty="0"/>
          </a:p>
        </p:txBody>
      </p:sp>
      <p:sp>
        <p:nvSpPr>
          <p:cNvPr id="8" name="TextBox 7">
            <a:extLst>
              <a:ext uri="{FF2B5EF4-FFF2-40B4-BE49-F238E27FC236}">
                <a16:creationId xmlns:a16="http://schemas.microsoft.com/office/drawing/2014/main" xmlns="" id="{DC8E64F9-E913-4E3A-BCDC-02A5A8782E49}"/>
              </a:ext>
            </a:extLst>
          </p:cNvPr>
          <p:cNvSpPr txBox="1"/>
          <p:nvPr/>
        </p:nvSpPr>
        <p:spPr>
          <a:xfrm>
            <a:off x="3092048" y="4670529"/>
            <a:ext cx="657552" cy="369332"/>
          </a:xfrm>
          <a:prstGeom prst="rect">
            <a:avLst/>
          </a:prstGeom>
          <a:noFill/>
        </p:spPr>
        <p:txBody>
          <a:bodyPr wrap="none" rtlCol="0">
            <a:spAutoFit/>
          </a:bodyPr>
          <a:lstStyle/>
          <a:p>
            <a:r>
              <a:rPr lang="en-US" b="1" dirty="0"/>
              <a:t>f</a:t>
            </a:r>
            <a:r>
              <a:rPr lang="en-US" b="1" baseline="-25000" dirty="0"/>
              <a:t>1 </a:t>
            </a:r>
            <a:r>
              <a:rPr lang="en-US" b="1" dirty="0"/>
              <a:t>= 4</a:t>
            </a:r>
            <a:endParaRPr lang="en-US" b="1" baseline="-25000" dirty="0"/>
          </a:p>
        </p:txBody>
      </p:sp>
      <p:sp>
        <p:nvSpPr>
          <p:cNvPr id="9" name="TextBox 8">
            <a:extLst>
              <a:ext uri="{FF2B5EF4-FFF2-40B4-BE49-F238E27FC236}">
                <a16:creationId xmlns:a16="http://schemas.microsoft.com/office/drawing/2014/main" xmlns="" id="{3E5F31C3-26C6-4CF1-879A-ACCF333B7D2A}"/>
              </a:ext>
            </a:extLst>
          </p:cNvPr>
          <p:cNvSpPr txBox="1"/>
          <p:nvPr/>
        </p:nvSpPr>
        <p:spPr>
          <a:xfrm>
            <a:off x="4267200" y="4647964"/>
            <a:ext cx="657552" cy="369332"/>
          </a:xfrm>
          <a:prstGeom prst="rect">
            <a:avLst/>
          </a:prstGeom>
          <a:noFill/>
        </p:spPr>
        <p:txBody>
          <a:bodyPr wrap="none" rtlCol="0">
            <a:spAutoFit/>
          </a:bodyPr>
          <a:lstStyle/>
          <a:p>
            <a:r>
              <a:rPr lang="en-US" b="1" dirty="0"/>
              <a:t>f</a:t>
            </a:r>
            <a:r>
              <a:rPr lang="en-US" b="1" baseline="-25000" dirty="0"/>
              <a:t>2 </a:t>
            </a:r>
            <a:r>
              <a:rPr lang="en-US" b="1" dirty="0"/>
              <a:t>= 1</a:t>
            </a:r>
            <a:endParaRPr lang="en-US" b="1" baseline="-25000" dirty="0"/>
          </a:p>
        </p:txBody>
      </p:sp>
      <p:sp>
        <p:nvSpPr>
          <p:cNvPr id="10" name="TextBox 9">
            <a:extLst>
              <a:ext uri="{FF2B5EF4-FFF2-40B4-BE49-F238E27FC236}">
                <a16:creationId xmlns:a16="http://schemas.microsoft.com/office/drawing/2014/main" xmlns="" id="{A17C5990-4748-46E4-A134-6FEED044B763}"/>
              </a:ext>
            </a:extLst>
          </p:cNvPr>
          <p:cNvSpPr txBox="1"/>
          <p:nvPr/>
        </p:nvSpPr>
        <p:spPr>
          <a:xfrm>
            <a:off x="5410200" y="4625049"/>
            <a:ext cx="657552" cy="369332"/>
          </a:xfrm>
          <a:prstGeom prst="rect">
            <a:avLst/>
          </a:prstGeom>
          <a:noFill/>
        </p:spPr>
        <p:txBody>
          <a:bodyPr wrap="none" rtlCol="0">
            <a:spAutoFit/>
          </a:bodyPr>
          <a:lstStyle/>
          <a:p>
            <a:r>
              <a:rPr lang="en-US" b="1" dirty="0"/>
              <a:t>f</a:t>
            </a:r>
            <a:r>
              <a:rPr lang="en-US" b="1" baseline="-25000" dirty="0"/>
              <a:t>3 </a:t>
            </a:r>
            <a:r>
              <a:rPr lang="en-US" b="1" dirty="0"/>
              <a:t>= 1</a:t>
            </a:r>
            <a:endParaRPr lang="en-US" b="1" baseline="-25000" dirty="0"/>
          </a:p>
        </p:txBody>
      </p:sp>
      <p:sp>
        <p:nvSpPr>
          <p:cNvPr id="12" name="TextBox 11">
            <a:extLst>
              <a:ext uri="{FF2B5EF4-FFF2-40B4-BE49-F238E27FC236}">
                <a16:creationId xmlns:a16="http://schemas.microsoft.com/office/drawing/2014/main" xmlns="" id="{1B07EB25-58A6-40D1-8722-F06F085D7734}"/>
              </a:ext>
            </a:extLst>
          </p:cNvPr>
          <p:cNvSpPr txBox="1"/>
          <p:nvPr/>
        </p:nvSpPr>
        <p:spPr>
          <a:xfrm>
            <a:off x="3056656" y="2584602"/>
            <a:ext cx="359394" cy="369332"/>
          </a:xfrm>
          <a:prstGeom prst="rect">
            <a:avLst/>
          </a:prstGeom>
          <a:noFill/>
        </p:spPr>
        <p:txBody>
          <a:bodyPr wrap="none" rtlCol="0">
            <a:spAutoFit/>
          </a:bodyPr>
          <a:lstStyle/>
          <a:p>
            <a:r>
              <a:rPr lang="en-US" b="1" dirty="0"/>
              <a:t>c</a:t>
            </a:r>
            <a:r>
              <a:rPr lang="en-US" b="1" baseline="-25000" dirty="0"/>
              <a:t>1</a:t>
            </a:r>
          </a:p>
        </p:txBody>
      </p:sp>
      <p:sp>
        <p:nvSpPr>
          <p:cNvPr id="14" name="TextBox 13">
            <a:extLst>
              <a:ext uri="{FF2B5EF4-FFF2-40B4-BE49-F238E27FC236}">
                <a16:creationId xmlns:a16="http://schemas.microsoft.com/office/drawing/2014/main" xmlns="" id="{48E0729D-F1E1-4952-9500-FABA96DC4181}"/>
              </a:ext>
            </a:extLst>
          </p:cNvPr>
          <p:cNvSpPr txBox="1"/>
          <p:nvPr/>
        </p:nvSpPr>
        <p:spPr>
          <a:xfrm>
            <a:off x="4236873" y="2568400"/>
            <a:ext cx="359394" cy="369332"/>
          </a:xfrm>
          <a:prstGeom prst="rect">
            <a:avLst/>
          </a:prstGeom>
          <a:noFill/>
        </p:spPr>
        <p:txBody>
          <a:bodyPr wrap="none" rtlCol="0">
            <a:spAutoFit/>
          </a:bodyPr>
          <a:lstStyle/>
          <a:p>
            <a:r>
              <a:rPr lang="en-US" b="1" dirty="0"/>
              <a:t>c</a:t>
            </a:r>
            <a:r>
              <a:rPr lang="en-US" b="1" baseline="-25000" dirty="0"/>
              <a:t>2</a:t>
            </a:r>
          </a:p>
        </p:txBody>
      </p:sp>
      <p:sp>
        <p:nvSpPr>
          <p:cNvPr id="15" name="TextBox 14">
            <a:extLst>
              <a:ext uri="{FF2B5EF4-FFF2-40B4-BE49-F238E27FC236}">
                <a16:creationId xmlns:a16="http://schemas.microsoft.com/office/drawing/2014/main" xmlns="" id="{DD57FC61-9E4E-4896-AFBF-D8F9A57C96D9}"/>
              </a:ext>
            </a:extLst>
          </p:cNvPr>
          <p:cNvSpPr txBox="1"/>
          <p:nvPr/>
        </p:nvSpPr>
        <p:spPr>
          <a:xfrm>
            <a:off x="5357946" y="2564368"/>
            <a:ext cx="359394" cy="369332"/>
          </a:xfrm>
          <a:prstGeom prst="rect">
            <a:avLst/>
          </a:prstGeom>
          <a:noFill/>
        </p:spPr>
        <p:txBody>
          <a:bodyPr wrap="none" rtlCol="0">
            <a:spAutoFit/>
          </a:bodyPr>
          <a:lstStyle/>
          <a:p>
            <a:r>
              <a:rPr lang="en-US" b="1" dirty="0"/>
              <a:t>c</a:t>
            </a:r>
            <a:r>
              <a:rPr lang="en-US" b="1" baseline="-25000" dirty="0"/>
              <a:t>3</a:t>
            </a:r>
          </a:p>
        </p:txBody>
      </p:sp>
      <p:sp>
        <p:nvSpPr>
          <p:cNvPr id="16" name="Oval 15">
            <a:extLst>
              <a:ext uri="{FF2B5EF4-FFF2-40B4-BE49-F238E27FC236}">
                <a16:creationId xmlns:a16="http://schemas.microsoft.com/office/drawing/2014/main" xmlns="" id="{DE09CA05-AEA1-47C4-84CC-07F02F10097E}"/>
              </a:ext>
            </a:extLst>
          </p:cNvPr>
          <p:cNvSpPr/>
          <p:nvPr/>
        </p:nvSpPr>
        <p:spPr>
          <a:xfrm>
            <a:off x="3050340" y="3042388"/>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1</a:t>
            </a:r>
            <a:endParaRPr lang="en-US" baseline="-25000" dirty="0"/>
          </a:p>
        </p:txBody>
      </p:sp>
      <p:sp>
        <p:nvSpPr>
          <p:cNvPr id="17" name="Oval 16">
            <a:extLst>
              <a:ext uri="{FF2B5EF4-FFF2-40B4-BE49-F238E27FC236}">
                <a16:creationId xmlns:a16="http://schemas.microsoft.com/office/drawing/2014/main" xmlns="" id="{13153A5B-97A1-4448-80BF-5B4449AD20F4}"/>
              </a:ext>
            </a:extLst>
          </p:cNvPr>
          <p:cNvSpPr/>
          <p:nvPr/>
        </p:nvSpPr>
        <p:spPr>
          <a:xfrm>
            <a:off x="3050340" y="4185388"/>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1</a:t>
            </a:r>
          </a:p>
        </p:txBody>
      </p:sp>
      <p:cxnSp>
        <p:nvCxnSpPr>
          <p:cNvPr id="18" name="Straight Connector 17">
            <a:extLst>
              <a:ext uri="{FF2B5EF4-FFF2-40B4-BE49-F238E27FC236}">
                <a16:creationId xmlns:a16="http://schemas.microsoft.com/office/drawing/2014/main" xmlns="" id="{467CD448-B53B-4285-9D1C-2D14E9AD0DFE}"/>
              </a:ext>
            </a:extLst>
          </p:cNvPr>
          <p:cNvCxnSpPr/>
          <p:nvPr/>
        </p:nvCxnSpPr>
        <p:spPr>
          <a:xfrm>
            <a:off x="3258160" y="3435056"/>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19" name="TextBox 18">
            <a:extLst>
              <a:ext uri="{FF2B5EF4-FFF2-40B4-BE49-F238E27FC236}">
                <a16:creationId xmlns:a16="http://schemas.microsoft.com/office/drawing/2014/main" xmlns="" id="{FA2D62AD-B8F3-4774-8F18-D32B45102828}"/>
              </a:ext>
            </a:extLst>
          </p:cNvPr>
          <p:cNvSpPr txBox="1"/>
          <p:nvPr/>
        </p:nvSpPr>
        <p:spPr>
          <a:xfrm>
            <a:off x="2998879" y="3740437"/>
            <a:ext cx="501595" cy="406265"/>
          </a:xfrm>
          <a:prstGeom prst="rect">
            <a:avLst/>
          </a:prstGeom>
          <a:noFill/>
        </p:spPr>
        <p:txBody>
          <a:bodyPr wrap="none" rtlCol="0">
            <a:spAutoFit/>
          </a:bodyPr>
          <a:lstStyle/>
          <a:p>
            <a:r>
              <a:rPr lang="en-US" b="1" dirty="0"/>
              <a:t>W</a:t>
            </a:r>
            <a:r>
              <a:rPr lang="en-US" b="1" baseline="-25000" dirty="0"/>
              <a:t>11</a:t>
            </a:r>
          </a:p>
        </p:txBody>
      </p:sp>
      <p:sp>
        <p:nvSpPr>
          <p:cNvPr id="20" name="Oval 19">
            <a:extLst>
              <a:ext uri="{FF2B5EF4-FFF2-40B4-BE49-F238E27FC236}">
                <a16:creationId xmlns:a16="http://schemas.microsoft.com/office/drawing/2014/main" xmlns="" id="{48FA719A-497D-4C1A-9765-AB81D34C73B3}"/>
              </a:ext>
            </a:extLst>
          </p:cNvPr>
          <p:cNvSpPr/>
          <p:nvPr/>
        </p:nvSpPr>
        <p:spPr>
          <a:xfrm>
            <a:off x="4193340" y="3054056"/>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2</a:t>
            </a:r>
          </a:p>
        </p:txBody>
      </p:sp>
      <p:sp>
        <p:nvSpPr>
          <p:cNvPr id="21" name="Oval 20">
            <a:extLst>
              <a:ext uri="{FF2B5EF4-FFF2-40B4-BE49-F238E27FC236}">
                <a16:creationId xmlns:a16="http://schemas.microsoft.com/office/drawing/2014/main" xmlns="" id="{1A8BE1ED-1C2E-4896-A978-BAAEE5772077}"/>
              </a:ext>
            </a:extLst>
          </p:cNvPr>
          <p:cNvSpPr/>
          <p:nvPr/>
        </p:nvSpPr>
        <p:spPr>
          <a:xfrm>
            <a:off x="4193340" y="4197056"/>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2</a:t>
            </a:r>
          </a:p>
        </p:txBody>
      </p:sp>
      <p:sp>
        <p:nvSpPr>
          <p:cNvPr id="22" name="Oval 21">
            <a:extLst>
              <a:ext uri="{FF2B5EF4-FFF2-40B4-BE49-F238E27FC236}">
                <a16:creationId xmlns:a16="http://schemas.microsoft.com/office/drawing/2014/main" xmlns="" id="{4CDA337B-B428-4934-AEA4-F950F0412D4F}"/>
              </a:ext>
            </a:extLst>
          </p:cNvPr>
          <p:cNvSpPr/>
          <p:nvPr/>
        </p:nvSpPr>
        <p:spPr>
          <a:xfrm>
            <a:off x="5336340" y="4197056"/>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3</a:t>
            </a:r>
          </a:p>
        </p:txBody>
      </p:sp>
      <p:sp>
        <p:nvSpPr>
          <p:cNvPr id="23" name="Oval 22">
            <a:extLst>
              <a:ext uri="{FF2B5EF4-FFF2-40B4-BE49-F238E27FC236}">
                <a16:creationId xmlns:a16="http://schemas.microsoft.com/office/drawing/2014/main" xmlns="" id="{422D3B35-68BB-483C-9AC6-0948D2AC02EF}"/>
              </a:ext>
            </a:extLst>
          </p:cNvPr>
          <p:cNvSpPr/>
          <p:nvPr/>
        </p:nvSpPr>
        <p:spPr>
          <a:xfrm>
            <a:off x="5336340" y="3054056"/>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3</a:t>
            </a:r>
          </a:p>
        </p:txBody>
      </p:sp>
      <p:cxnSp>
        <p:nvCxnSpPr>
          <p:cNvPr id="24" name="Straight Connector 23">
            <a:extLst>
              <a:ext uri="{FF2B5EF4-FFF2-40B4-BE49-F238E27FC236}">
                <a16:creationId xmlns:a16="http://schemas.microsoft.com/office/drawing/2014/main" xmlns="" id="{5F12AC1E-9B12-4E24-B7A9-844D72B92486}"/>
              </a:ext>
            </a:extLst>
          </p:cNvPr>
          <p:cNvCxnSpPr/>
          <p:nvPr/>
        </p:nvCxnSpPr>
        <p:spPr>
          <a:xfrm>
            <a:off x="4401160" y="3435056"/>
            <a:ext cx="0" cy="762000"/>
          </a:xfrm>
          <a:prstGeom prst="line">
            <a:avLst/>
          </a:prstGeom>
        </p:spPr>
        <p:style>
          <a:lnRef idx="2">
            <a:schemeClr val="accent3"/>
          </a:lnRef>
          <a:fillRef idx="0">
            <a:schemeClr val="accent3"/>
          </a:fillRef>
          <a:effectRef idx="1">
            <a:schemeClr val="accent3"/>
          </a:effectRef>
          <a:fontRef idx="minor">
            <a:schemeClr val="tx1"/>
          </a:fontRef>
        </p:style>
      </p:cxnSp>
      <p:cxnSp>
        <p:nvCxnSpPr>
          <p:cNvPr id="25" name="Straight Connector 24">
            <a:extLst>
              <a:ext uri="{FF2B5EF4-FFF2-40B4-BE49-F238E27FC236}">
                <a16:creationId xmlns:a16="http://schemas.microsoft.com/office/drawing/2014/main" xmlns="" id="{552B1797-53E8-4E64-9208-7C50D73AAF61}"/>
              </a:ext>
            </a:extLst>
          </p:cNvPr>
          <p:cNvCxnSpPr/>
          <p:nvPr/>
        </p:nvCxnSpPr>
        <p:spPr>
          <a:xfrm>
            <a:off x="5530305" y="3435056"/>
            <a:ext cx="0" cy="762000"/>
          </a:xfrm>
          <a:prstGeom prst="line">
            <a:avLst/>
          </a:prstGeom>
        </p:spPr>
        <p:style>
          <a:lnRef idx="2">
            <a:schemeClr val="accent3"/>
          </a:lnRef>
          <a:fillRef idx="0">
            <a:schemeClr val="accent3"/>
          </a:fillRef>
          <a:effectRef idx="1">
            <a:schemeClr val="accent3"/>
          </a:effectRef>
          <a:fontRef idx="minor">
            <a:schemeClr val="tx1"/>
          </a:fontRef>
        </p:style>
      </p:cxnSp>
      <p:cxnSp>
        <p:nvCxnSpPr>
          <p:cNvPr id="27" name="Straight Connector 26">
            <a:extLst>
              <a:ext uri="{FF2B5EF4-FFF2-40B4-BE49-F238E27FC236}">
                <a16:creationId xmlns:a16="http://schemas.microsoft.com/office/drawing/2014/main" xmlns="" id="{5860558B-EB9C-4C29-838B-ED0715429ADC}"/>
              </a:ext>
            </a:extLst>
          </p:cNvPr>
          <p:cNvCxnSpPr>
            <a:stCxn id="23" idx="5"/>
          </p:cNvCxnSpPr>
          <p:nvPr/>
        </p:nvCxnSpPr>
        <p:spPr>
          <a:xfrm>
            <a:off x="5661544" y="3379260"/>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28" name="Straight Connector 27">
            <a:extLst>
              <a:ext uri="{FF2B5EF4-FFF2-40B4-BE49-F238E27FC236}">
                <a16:creationId xmlns:a16="http://schemas.microsoft.com/office/drawing/2014/main" xmlns="" id="{A7DE72D3-D08E-49C8-96A9-F352AD3D378F}"/>
              </a:ext>
            </a:extLst>
          </p:cNvPr>
          <p:cNvCxnSpPr/>
          <p:nvPr/>
        </p:nvCxnSpPr>
        <p:spPr>
          <a:xfrm>
            <a:off x="4498140" y="3435056"/>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29" name="Straight Connector 28">
            <a:extLst>
              <a:ext uri="{FF2B5EF4-FFF2-40B4-BE49-F238E27FC236}">
                <a16:creationId xmlns:a16="http://schemas.microsoft.com/office/drawing/2014/main" xmlns="" id="{A1DFF99A-56B3-43A3-AC75-143ECD127BCD}"/>
              </a:ext>
            </a:extLst>
          </p:cNvPr>
          <p:cNvCxnSpPr/>
          <p:nvPr/>
        </p:nvCxnSpPr>
        <p:spPr>
          <a:xfrm>
            <a:off x="3355140" y="3435056"/>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30" name="Straight Connector 29">
            <a:extLst>
              <a:ext uri="{FF2B5EF4-FFF2-40B4-BE49-F238E27FC236}">
                <a16:creationId xmlns:a16="http://schemas.microsoft.com/office/drawing/2014/main" xmlns="" id="{E190E5DB-ADE3-462B-B4FA-6F729DF4547F}"/>
              </a:ext>
            </a:extLst>
          </p:cNvPr>
          <p:cNvCxnSpPr/>
          <p:nvPr/>
        </p:nvCxnSpPr>
        <p:spPr>
          <a:xfrm flipH="1">
            <a:off x="4498140" y="3435056"/>
            <a:ext cx="934804"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31" name="Straight Connector 30">
            <a:extLst>
              <a:ext uri="{FF2B5EF4-FFF2-40B4-BE49-F238E27FC236}">
                <a16:creationId xmlns:a16="http://schemas.microsoft.com/office/drawing/2014/main" xmlns="" id="{B959ABB7-232D-4ECE-B877-5D0E12FBADC8}"/>
              </a:ext>
            </a:extLst>
          </p:cNvPr>
          <p:cNvCxnSpPr/>
          <p:nvPr/>
        </p:nvCxnSpPr>
        <p:spPr>
          <a:xfrm flipH="1">
            <a:off x="3334736" y="3379260"/>
            <a:ext cx="934804" cy="817796"/>
          </a:xfrm>
          <a:prstGeom prst="line">
            <a:avLst/>
          </a:prstGeom>
        </p:spPr>
        <p:style>
          <a:lnRef idx="2">
            <a:schemeClr val="accent3"/>
          </a:lnRef>
          <a:fillRef idx="0">
            <a:schemeClr val="accent3"/>
          </a:fillRef>
          <a:effectRef idx="1">
            <a:schemeClr val="accent3"/>
          </a:effectRef>
          <a:fontRef idx="minor">
            <a:schemeClr val="tx1"/>
          </a:fontRef>
        </p:style>
      </p:cxnSp>
      <p:sp>
        <p:nvSpPr>
          <p:cNvPr id="34" name="TextBox 33">
            <a:extLst>
              <a:ext uri="{FF2B5EF4-FFF2-40B4-BE49-F238E27FC236}">
                <a16:creationId xmlns:a16="http://schemas.microsoft.com/office/drawing/2014/main" xmlns="" id="{620F4970-0156-482C-9E45-DD9367752263}"/>
              </a:ext>
            </a:extLst>
          </p:cNvPr>
          <p:cNvSpPr txBox="1"/>
          <p:nvPr/>
        </p:nvSpPr>
        <p:spPr>
          <a:xfrm>
            <a:off x="3831221" y="3373448"/>
            <a:ext cx="551754" cy="369332"/>
          </a:xfrm>
          <a:prstGeom prst="rect">
            <a:avLst/>
          </a:prstGeom>
          <a:noFill/>
        </p:spPr>
        <p:txBody>
          <a:bodyPr wrap="none" rtlCol="0">
            <a:spAutoFit/>
          </a:bodyPr>
          <a:lstStyle/>
          <a:p>
            <a:r>
              <a:rPr lang="en-US" b="1" dirty="0"/>
              <a:t>W</a:t>
            </a:r>
            <a:r>
              <a:rPr lang="en-US" b="1" baseline="-25000" dirty="0"/>
              <a:t>10</a:t>
            </a:r>
          </a:p>
        </p:txBody>
      </p:sp>
      <p:sp>
        <p:nvSpPr>
          <p:cNvPr id="35" name="TextBox 34">
            <a:extLst>
              <a:ext uri="{FF2B5EF4-FFF2-40B4-BE49-F238E27FC236}">
                <a16:creationId xmlns:a16="http://schemas.microsoft.com/office/drawing/2014/main" xmlns="" id="{78B8D965-41EB-4D4E-8434-A556AD80E8D8}"/>
              </a:ext>
            </a:extLst>
          </p:cNvPr>
          <p:cNvSpPr txBox="1"/>
          <p:nvPr/>
        </p:nvSpPr>
        <p:spPr>
          <a:xfrm>
            <a:off x="3306197" y="3352800"/>
            <a:ext cx="551754" cy="369332"/>
          </a:xfrm>
          <a:prstGeom prst="rect">
            <a:avLst/>
          </a:prstGeom>
          <a:noFill/>
        </p:spPr>
        <p:txBody>
          <a:bodyPr wrap="none" rtlCol="0">
            <a:spAutoFit/>
          </a:bodyPr>
          <a:lstStyle/>
          <a:p>
            <a:r>
              <a:rPr lang="en-US" b="1" dirty="0"/>
              <a:t>W</a:t>
            </a:r>
            <a:r>
              <a:rPr lang="en-US" b="1" baseline="-25000" dirty="0"/>
              <a:t>12</a:t>
            </a:r>
          </a:p>
        </p:txBody>
      </p:sp>
      <p:sp>
        <p:nvSpPr>
          <p:cNvPr id="36" name="TextBox 35">
            <a:extLst>
              <a:ext uri="{FF2B5EF4-FFF2-40B4-BE49-F238E27FC236}">
                <a16:creationId xmlns:a16="http://schemas.microsoft.com/office/drawing/2014/main" xmlns="" id="{62C24049-D8EE-499E-8A79-0B546D828413}"/>
              </a:ext>
            </a:extLst>
          </p:cNvPr>
          <p:cNvSpPr txBox="1"/>
          <p:nvPr/>
        </p:nvSpPr>
        <p:spPr>
          <a:xfrm>
            <a:off x="4174986" y="3758904"/>
            <a:ext cx="551754" cy="369332"/>
          </a:xfrm>
          <a:prstGeom prst="rect">
            <a:avLst/>
          </a:prstGeom>
          <a:noFill/>
        </p:spPr>
        <p:txBody>
          <a:bodyPr wrap="none" rtlCol="0">
            <a:spAutoFit/>
          </a:bodyPr>
          <a:lstStyle/>
          <a:p>
            <a:r>
              <a:rPr lang="en-US" b="1" dirty="0"/>
              <a:t>W</a:t>
            </a:r>
            <a:r>
              <a:rPr lang="en-US" b="1" baseline="-25000" dirty="0"/>
              <a:t>11</a:t>
            </a:r>
          </a:p>
        </p:txBody>
      </p:sp>
      <p:sp>
        <p:nvSpPr>
          <p:cNvPr id="37" name="TextBox 36">
            <a:extLst>
              <a:ext uri="{FF2B5EF4-FFF2-40B4-BE49-F238E27FC236}">
                <a16:creationId xmlns:a16="http://schemas.microsoft.com/office/drawing/2014/main" xmlns="" id="{5FD40C00-1324-49FA-B729-CBF72F52EF59}"/>
              </a:ext>
            </a:extLst>
          </p:cNvPr>
          <p:cNvSpPr txBox="1"/>
          <p:nvPr/>
        </p:nvSpPr>
        <p:spPr>
          <a:xfrm>
            <a:off x="5029200" y="3352800"/>
            <a:ext cx="551754" cy="369332"/>
          </a:xfrm>
          <a:prstGeom prst="rect">
            <a:avLst/>
          </a:prstGeom>
          <a:noFill/>
        </p:spPr>
        <p:txBody>
          <a:bodyPr wrap="none" rtlCol="0">
            <a:spAutoFit/>
          </a:bodyPr>
          <a:lstStyle/>
          <a:p>
            <a:r>
              <a:rPr lang="en-US" b="1" dirty="0"/>
              <a:t>W</a:t>
            </a:r>
            <a:r>
              <a:rPr lang="en-US" b="1" baseline="-25000" dirty="0"/>
              <a:t>10</a:t>
            </a:r>
          </a:p>
        </p:txBody>
      </p:sp>
      <p:sp>
        <p:nvSpPr>
          <p:cNvPr id="41" name="TextBox 40">
            <a:extLst>
              <a:ext uri="{FF2B5EF4-FFF2-40B4-BE49-F238E27FC236}">
                <a16:creationId xmlns:a16="http://schemas.microsoft.com/office/drawing/2014/main" xmlns="" id="{F311B559-7471-4347-BBF8-1B73A809CDA7}"/>
              </a:ext>
            </a:extLst>
          </p:cNvPr>
          <p:cNvSpPr txBox="1"/>
          <p:nvPr/>
        </p:nvSpPr>
        <p:spPr>
          <a:xfrm>
            <a:off x="5649531" y="3392366"/>
            <a:ext cx="551754" cy="369332"/>
          </a:xfrm>
          <a:prstGeom prst="rect">
            <a:avLst/>
          </a:prstGeom>
          <a:noFill/>
        </p:spPr>
        <p:txBody>
          <a:bodyPr wrap="none" rtlCol="0">
            <a:spAutoFit/>
          </a:bodyPr>
          <a:lstStyle/>
          <a:p>
            <a:r>
              <a:rPr lang="en-US" b="1" dirty="0"/>
              <a:t>W</a:t>
            </a:r>
            <a:r>
              <a:rPr lang="en-US" b="1" baseline="-25000" dirty="0"/>
              <a:t>12</a:t>
            </a:r>
          </a:p>
        </p:txBody>
      </p:sp>
      <p:sp>
        <p:nvSpPr>
          <p:cNvPr id="43" name="TextBox 42">
            <a:extLst>
              <a:ext uri="{FF2B5EF4-FFF2-40B4-BE49-F238E27FC236}">
                <a16:creationId xmlns:a16="http://schemas.microsoft.com/office/drawing/2014/main" xmlns="" id="{24F78E01-BBA2-4F38-8E9D-9443A1D3DAAC}"/>
              </a:ext>
            </a:extLst>
          </p:cNvPr>
          <p:cNvSpPr txBox="1"/>
          <p:nvPr/>
        </p:nvSpPr>
        <p:spPr>
          <a:xfrm>
            <a:off x="4520386" y="3356490"/>
            <a:ext cx="551754" cy="369332"/>
          </a:xfrm>
          <a:prstGeom prst="rect">
            <a:avLst/>
          </a:prstGeom>
          <a:noFill/>
        </p:spPr>
        <p:txBody>
          <a:bodyPr wrap="none" rtlCol="0">
            <a:spAutoFit/>
          </a:bodyPr>
          <a:lstStyle/>
          <a:p>
            <a:r>
              <a:rPr lang="en-US" b="1" dirty="0"/>
              <a:t>W</a:t>
            </a:r>
            <a:r>
              <a:rPr lang="en-US" b="1" baseline="-25000" dirty="0"/>
              <a:t>12</a:t>
            </a:r>
          </a:p>
        </p:txBody>
      </p:sp>
      <p:sp>
        <p:nvSpPr>
          <p:cNvPr id="44" name="TextBox 43">
            <a:extLst>
              <a:ext uri="{FF2B5EF4-FFF2-40B4-BE49-F238E27FC236}">
                <a16:creationId xmlns:a16="http://schemas.microsoft.com/office/drawing/2014/main" xmlns="" id="{6A8889E5-8AD5-466A-8A80-A6C3F7D630A4}"/>
              </a:ext>
            </a:extLst>
          </p:cNvPr>
          <p:cNvSpPr txBox="1"/>
          <p:nvPr/>
        </p:nvSpPr>
        <p:spPr>
          <a:xfrm>
            <a:off x="5320861" y="3762376"/>
            <a:ext cx="551754" cy="369332"/>
          </a:xfrm>
          <a:prstGeom prst="rect">
            <a:avLst/>
          </a:prstGeom>
          <a:noFill/>
        </p:spPr>
        <p:txBody>
          <a:bodyPr wrap="none" rtlCol="0">
            <a:spAutoFit/>
          </a:bodyPr>
          <a:lstStyle/>
          <a:p>
            <a:r>
              <a:rPr lang="en-US" b="1" dirty="0"/>
              <a:t>W</a:t>
            </a:r>
            <a:r>
              <a:rPr lang="en-US" b="1" baseline="-25000" dirty="0"/>
              <a:t>11</a:t>
            </a:r>
          </a:p>
        </p:txBody>
      </p:sp>
      <p:sp>
        <p:nvSpPr>
          <p:cNvPr id="47" name="TextBox 46">
            <a:extLst>
              <a:ext uri="{FF2B5EF4-FFF2-40B4-BE49-F238E27FC236}">
                <a16:creationId xmlns:a16="http://schemas.microsoft.com/office/drawing/2014/main" xmlns="" id="{44D507F8-1BFF-4EA4-9D3F-3B229D389D5F}"/>
              </a:ext>
            </a:extLst>
          </p:cNvPr>
          <p:cNvSpPr txBox="1"/>
          <p:nvPr/>
        </p:nvSpPr>
        <p:spPr>
          <a:xfrm>
            <a:off x="6518530" y="4643595"/>
            <a:ext cx="657552" cy="369332"/>
          </a:xfrm>
          <a:prstGeom prst="rect">
            <a:avLst/>
          </a:prstGeom>
          <a:noFill/>
        </p:spPr>
        <p:txBody>
          <a:bodyPr wrap="none" rtlCol="0">
            <a:spAutoFit/>
          </a:bodyPr>
          <a:lstStyle/>
          <a:p>
            <a:r>
              <a:rPr lang="en-US" b="1" dirty="0"/>
              <a:t>f</a:t>
            </a:r>
            <a:r>
              <a:rPr lang="en-US" b="1" baseline="-25000" dirty="0"/>
              <a:t>4 </a:t>
            </a:r>
            <a:r>
              <a:rPr lang="en-US" b="1" dirty="0"/>
              <a:t>= 1</a:t>
            </a:r>
            <a:endParaRPr lang="en-US" b="1" baseline="-25000" dirty="0"/>
          </a:p>
        </p:txBody>
      </p:sp>
      <p:sp>
        <p:nvSpPr>
          <p:cNvPr id="48" name="Oval 47">
            <a:extLst>
              <a:ext uri="{FF2B5EF4-FFF2-40B4-BE49-F238E27FC236}">
                <a16:creationId xmlns:a16="http://schemas.microsoft.com/office/drawing/2014/main" xmlns="" id="{CF160D31-35C0-459E-A1AC-9F6C10B6328F}"/>
              </a:ext>
            </a:extLst>
          </p:cNvPr>
          <p:cNvSpPr/>
          <p:nvPr/>
        </p:nvSpPr>
        <p:spPr>
          <a:xfrm>
            <a:off x="6477000" y="4191000"/>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4</a:t>
            </a:r>
          </a:p>
        </p:txBody>
      </p:sp>
      <p:sp>
        <p:nvSpPr>
          <p:cNvPr id="49" name="TextBox 48">
            <a:extLst>
              <a:ext uri="{FF2B5EF4-FFF2-40B4-BE49-F238E27FC236}">
                <a16:creationId xmlns:a16="http://schemas.microsoft.com/office/drawing/2014/main" xmlns="" id="{7B68F5D3-79DC-4716-BAE8-769B6948DD04}"/>
              </a:ext>
            </a:extLst>
          </p:cNvPr>
          <p:cNvSpPr txBox="1"/>
          <p:nvPr/>
        </p:nvSpPr>
        <p:spPr>
          <a:xfrm>
            <a:off x="1944359" y="4652554"/>
            <a:ext cx="657552" cy="369332"/>
          </a:xfrm>
          <a:prstGeom prst="rect">
            <a:avLst/>
          </a:prstGeom>
          <a:noFill/>
        </p:spPr>
        <p:txBody>
          <a:bodyPr wrap="none" rtlCol="0">
            <a:spAutoFit/>
          </a:bodyPr>
          <a:lstStyle/>
          <a:p>
            <a:r>
              <a:rPr lang="en-US" b="1" dirty="0"/>
              <a:t>f</a:t>
            </a:r>
            <a:r>
              <a:rPr lang="en-US" b="1" baseline="-25000" dirty="0"/>
              <a:t>0 </a:t>
            </a:r>
            <a:r>
              <a:rPr lang="en-US" b="1" dirty="0"/>
              <a:t>= 1</a:t>
            </a:r>
            <a:endParaRPr lang="en-US" b="1" baseline="-25000" dirty="0"/>
          </a:p>
        </p:txBody>
      </p:sp>
      <p:sp>
        <p:nvSpPr>
          <p:cNvPr id="50" name="Oval 49">
            <a:extLst>
              <a:ext uri="{FF2B5EF4-FFF2-40B4-BE49-F238E27FC236}">
                <a16:creationId xmlns:a16="http://schemas.microsoft.com/office/drawing/2014/main" xmlns="" id="{1B222C81-327B-4B7A-ADBE-A667868F5D0A}"/>
              </a:ext>
            </a:extLst>
          </p:cNvPr>
          <p:cNvSpPr/>
          <p:nvPr/>
        </p:nvSpPr>
        <p:spPr>
          <a:xfrm>
            <a:off x="1902651" y="4167413"/>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0</a:t>
            </a:r>
          </a:p>
        </p:txBody>
      </p:sp>
      <p:cxnSp>
        <p:nvCxnSpPr>
          <p:cNvPr id="51" name="Straight Connector 50">
            <a:extLst>
              <a:ext uri="{FF2B5EF4-FFF2-40B4-BE49-F238E27FC236}">
                <a16:creationId xmlns:a16="http://schemas.microsoft.com/office/drawing/2014/main" xmlns="" id="{7408DC8F-2FD3-4D36-B689-5F027A57E143}"/>
              </a:ext>
            </a:extLst>
          </p:cNvPr>
          <p:cNvCxnSpPr/>
          <p:nvPr/>
        </p:nvCxnSpPr>
        <p:spPr>
          <a:xfrm flipH="1">
            <a:off x="2173325" y="3360710"/>
            <a:ext cx="934804" cy="817796"/>
          </a:xfrm>
          <a:prstGeom prst="line">
            <a:avLst/>
          </a:prstGeom>
        </p:spPr>
        <p:style>
          <a:lnRef idx="2">
            <a:schemeClr val="accent3"/>
          </a:lnRef>
          <a:fillRef idx="0">
            <a:schemeClr val="accent3"/>
          </a:fillRef>
          <a:effectRef idx="1">
            <a:schemeClr val="accent3"/>
          </a:effectRef>
          <a:fontRef idx="minor">
            <a:schemeClr val="tx1"/>
          </a:fontRef>
        </p:style>
      </p:cxnSp>
      <p:sp>
        <p:nvSpPr>
          <p:cNvPr id="52" name="TextBox 51">
            <a:extLst>
              <a:ext uri="{FF2B5EF4-FFF2-40B4-BE49-F238E27FC236}">
                <a16:creationId xmlns:a16="http://schemas.microsoft.com/office/drawing/2014/main" xmlns="" id="{6FB11D87-20B8-4C8B-B041-B1BCD8D9CCE0}"/>
              </a:ext>
            </a:extLst>
          </p:cNvPr>
          <p:cNvSpPr txBox="1"/>
          <p:nvPr/>
        </p:nvSpPr>
        <p:spPr>
          <a:xfrm>
            <a:off x="2649320" y="3354229"/>
            <a:ext cx="551754" cy="369332"/>
          </a:xfrm>
          <a:prstGeom prst="rect">
            <a:avLst/>
          </a:prstGeom>
          <a:noFill/>
        </p:spPr>
        <p:txBody>
          <a:bodyPr wrap="none" rtlCol="0">
            <a:spAutoFit/>
          </a:bodyPr>
          <a:lstStyle/>
          <a:p>
            <a:r>
              <a:rPr lang="en-US" b="1" dirty="0"/>
              <a:t>W</a:t>
            </a:r>
            <a:r>
              <a:rPr lang="en-US" b="1" baseline="-25000" dirty="0"/>
              <a:t>10</a:t>
            </a:r>
          </a:p>
        </p:txBody>
      </p:sp>
      <p:sp>
        <p:nvSpPr>
          <p:cNvPr id="39" name="TextBox 38">
            <a:extLst>
              <a:ext uri="{FF2B5EF4-FFF2-40B4-BE49-F238E27FC236}">
                <a16:creationId xmlns:a16="http://schemas.microsoft.com/office/drawing/2014/main" xmlns="" id="{12B09A91-57DD-4798-9943-653CC6A57EC6}"/>
              </a:ext>
            </a:extLst>
          </p:cNvPr>
          <p:cNvSpPr txBox="1"/>
          <p:nvPr/>
        </p:nvSpPr>
        <p:spPr>
          <a:xfrm>
            <a:off x="7171891" y="1371600"/>
            <a:ext cx="1013419" cy="369332"/>
          </a:xfrm>
          <a:prstGeom prst="rect">
            <a:avLst/>
          </a:prstGeom>
          <a:noFill/>
        </p:spPr>
        <p:txBody>
          <a:bodyPr wrap="none" rtlCol="0">
            <a:spAutoFit/>
          </a:bodyPr>
          <a:lstStyle/>
          <a:p>
            <a:r>
              <a:rPr lang="en-US" b="1" dirty="0"/>
              <a:t>W</a:t>
            </a:r>
            <a:r>
              <a:rPr lang="en-US" b="1" baseline="-25000" dirty="0"/>
              <a:t>10</a:t>
            </a:r>
            <a:r>
              <a:rPr lang="en-US" b="1" dirty="0"/>
              <a:t> =  -1</a:t>
            </a:r>
            <a:endParaRPr lang="en-US" b="1" baseline="-25000" dirty="0"/>
          </a:p>
        </p:txBody>
      </p:sp>
      <p:sp>
        <p:nvSpPr>
          <p:cNvPr id="42" name="TextBox 41">
            <a:extLst>
              <a:ext uri="{FF2B5EF4-FFF2-40B4-BE49-F238E27FC236}">
                <a16:creationId xmlns:a16="http://schemas.microsoft.com/office/drawing/2014/main" xmlns="" id="{D667BE1C-0B66-4247-8F70-909C23EBA10F}"/>
              </a:ext>
            </a:extLst>
          </p:cNvPr>
          <p:cNvSpPr txBox="1"/>
          <p:nvPr/>
        </p:nvSpPr>
        <p:spPr>
          <a:xfrm>
            <a:off x="7162800" y="1655321"/>
            <a:ext cx="1005403" cy="369332"/>
          </a:xfrm>
          <a:prstGeom prst="rect">
            <a:avLst/>
          </a:prstGeom>
          <a:noFill/>
        </p:spPr>
        <p:txBody>
          <a:bodyPr wrap="none" rtlCol="0">
            <a:spAutoFit/>
          </a:bodyPr>
          <a:lstStyle/>
          <a:p>
            <a:r>
              <a:rPr lang="en-US" b="1" dirty="0"/>
              <a:t>W</a:t>
            </a:r>
            <a:r>
              <a:rPr lang="en-US" b="1" baseline="-25000" dirty="0"/>
              <a:t>11</a:t>
            </a:r>
            <a:r>
              <a:rPr lang="en-US" b="1" dirty="0"/>
              <a:t> = +2</a:t>
            </a:r>
            <a:endParaRPr lang="en-US" b="1" baseline="-25000" dirty="0"/>
          </a:p>
        </p:txBody>
      </p:sp>
      <p:sp>
        <p:nvSpPr>
          <p:cNvPr id="45" name="TextBox 44">
            <a:extLst>
              <a:ext uri="{FF2B5EF4-FFF2-40B4-BE49-F238E27FC236}">
                <a16:creationId xmlns:a16="http://schemas.microsoft.com/office/drawing/2014/main" xmlns="" id="{196CD2C2-ADEF-4CD3-94FB-23026F684E40}"/>
              </a:ext>
            </a:extLst>
          </p:cNvPr>
          <p:cNvSpPr txBox="1"/>
          <p:nvPr/>
        </p:nvSpPr>
        <p:spPr>
          <a:xfrm>
            <a:off x="7162800" y="1960121"/>
            <a:ext cx="1013419" cy="369332"/>
          </a:xfrm>
          <a:prstGeom prst="rect">
            <a:avLst/>
          </a:prstGeom>
          <a:noFill/>
        </p:spPr>
        <p:txBody>
          <a:bodyPr wrap="none" rtlCol="0">
            <a:spAutoFit/>
          </a:bodyPr>
          <a:lstStyle/>
          <a:p>
            <a:r>
              <a:rPr lang="en-US" b="1" dirty="0"/>
              <a:t>W</a:t>
            </a:r>
            <a:r>
              <a:rPr lang="en-US" b="1" baseline="-25000" dirty="0"/>
              <a:t>12</a:t>
            </a:r>
            <a:r>
              <a:rPr lang="en-US" b="1" dirty="0"/>
              <a:t> =  -1</a:t>
            </a:r>
            <a:endParaRPr lang="en-US" b="1" baseline="-25000" dirty="0"/>
          </a:p>
        </p:txBody>
      </p:sp>
    </p:spTree>
    <p:extLst>
      <p:ext uri="{BB962C8B-B14F-4D97-AF65-F5344CB8AC3E}">
        <p14:creationId xmlns:p14="http://schemas.microsoft.com/office/powerpoint/2010/main" xmlns="" val="3191006095"/>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1" i="0" u="none" strike="noStrike" kern="1200" cap="none" spc="0" normalizeH="0" baseline="0" noProof="0" dirty="0">
                <a:ln>
                  <a:noFill/>
                </a:ln>
                <a:solidFill>
                  <a:schemeClr val="bg1"/>
                </a:solidFill>
                <a:effectLst/>
                <a:uLnTx/>
                <a:uFillTx/>
                <a:latin typeface="+mj-lt"/>
                <a:ea typeface="+mj-ea"/>
                <a:cs typeface="+mj-cs"/>
              </a:rPr>
              <a:t>Convolutional </a:t>
            </a:r>
            <a:r>
              <a:rPr lang="en-US" sz="4400" b="1" dirty="0">
                <a:solidFill>
                  <a:schemeClr val="bg1"/>
                </a:solidFill>
                <a:latin typeface="+mj-lt"/>
                <a:ea typeface="+mj-ea"/>
                <a:cs typeface="+mj-cs"/>
              </a:rPr>
              <a:t>Layer Example</a:t>
            </a:r>
            <a:endParaRPr kumimoji="0" lang="en-US" sz="4400" b="1" i="0" u="none" strike="noStrike" kern="1200" cap="none" spc="0" normalizeH="0" baseline="0" noProof="0" dirty="0">
              <a:ln>
                <a:noFill/>
              </a:ln>
              <a:solidFill>
                <a:schemeClr val="bg1"/>
              </a:solidFill>
              <a:effectLst/>
              <a:uLnTx/>
              <a:uFillTx/>
              <a:latin typeface="+mj-lt"/>
              <a:ea typeface="+mj-ea"/>
              <a:cs typeface="+mj-cs"/>
            </a:endParaRPr>
          </a:p>
        </p:txBody>
      </p:sp>
      <p:sp>
        <p:nvSpPr>
          <p:cNvPr id="7" name="TextBox 6"/>
          <p:cNvSpPr txBox="1"/>
          <p:nvPr/>
        </p:nvSpPr>
        <p:spPr>
          <a:xfrm>
            <a:off x="304799" y="1219200"/>
            <a:ext cx="8610601" cy="523220"/>
          </a:xfrm>
          <a:prstGeom prst="rect">
            <a:avLst/>
          </a:prstGeom>
          <a:noFill/>
        </p:spPr>
        <p:txBody>
          <a:bodyPr wrap="square" rtlCol="0">
            <a:spAutoFit/>
          </a:bodyPr>
          <a:lstStyle/>
          <a:p>
            <a:pPr>
              <a:buNone/>
            </a:pPr>
            <a:r>
              <a:rPr lang="en-US" sz="2800" dirty="0"/>
              <a:t>Supposing the weights were as follows ...</a:t>
            </a:r>
          </a:p>
        </p:txBody>
      </p:sp>
      <p:sp>
        <p:nvSpPr>
          <p:cNvPr id="13" name="Rectangle 12">
            <a:extLst>
              <a:ext uri="{FF2B5EF4-FFF2-40B4-BE49-F238E27FC236}">
                <a16:creationId xmlns:a16="http://schemas.microsoft.com/office/drawing/2014/main" xmlns="" id="{51F28F38-D7D1-4638-A478-B7B8E9B18DC3}"/>
              </a:ext>
            </a:extLst>
          </p:cNvPr>
          <p:cNvSpPr/>
          <p:nvPr/>
        </p:nvSpPr>
        <p:spPr>
          <a:xfrm>
            <a:off x="533400" y="5421868"/>
            <a:ext cx="7239000" cy="1200329"/>
          </a:xfrm>
          <a:prstGeom prst="rect">
            <a:avLst/>
          </a:prstGeom>
        </p:spPr>
        <p:txBody>
          <a:bodyPr wrap="square">
            <a:spAutoFit/>
          </a:bodyPr>
          <a:lstStyle/>
          <a:p>
            <a:r>
              <a:rPr lang="en-US" sz="3600" b="1" dirty="0"/>
              <a:t>c</a:t>
            </a:r>
            <a:r>
              <a:rPr lang="en-US" sz="3600" b="1" baseline="-25000" dirty="0"/>
              <a:t>1</a:t>
            </a:r>
            <a:r>
              <a:rPr lang="en-US" sz="3600" b="1" dirty="0"/>
              <a:t>=6 </a:t>
            </a:r>
            <a:r>
              <a:rPr lang="en-US" sz="3600" dirty="0"/>
              <a:t>(by applying the weights)</a:t>
            </a:r>
          </a:p>
          <a:p>
            <a:r>
              <a:rPr lang="en-US" sz="3600" dirty="0"/>
              <a:t>What are </a:t>
            </a:r>
            <a:r>
              <a:rPr lang="en-US" sz="3600" b="1" dirty="0"/>
              <a:t>c</a:t>
            </a:r>
            <a:r>
              <a:rPr lang="en-US" sz="3600" b="1" baseline="-25000" dirty="0"/>
              <a:t>2</a:t>
            </a:r>
            <a:r>
              <a:rPr lang="en-US" sz="3600" dirty="0"/>
              <a:t> and </a:t>
            </a:r>
            <a:r>
              <a:rPr lang="en-US" sz="3600" b="1" dirty="0"/>
              <a:t>c</a:t>
            </a:r>
            <a:r>
              <a:rPr lang="en-US" sz="3600" b="1" baseline="-25000" dirty="0"/>
              <a:t>3</a:t>
            </a:r>
            <a:r>
              <a:rPr lang="en-US" sz="3600" dirty="0"/>
              <a:t>?</a:t>
            </a:r>
            <a:endParaRPr lang="en-IN" sz="3600" dirty="0"/>
          </a:p>
        </p:txBody>
      </p:sp>
      <p:sp>
        <p:nvSpPr>
          <p:cNvPr id="8" name="TextBox 7">
            <a:extLst>
              <a:ext uri="{FF2B5EF4-FFF2-40B4-BE49-F238E27FC236}">
                <a16:creationId xmlns:a16="http://schemas.microsoft.com/office/drawing/2014/main" xmlns="" id="{DC8E64F9-E913-4E3A-BCDC-02A5A8782E49}"/>
              </a:ext>
            </a:extLst>
          </p:cNvPr>
          <p:cNvSpPr txBox="1"/>
          <p:nvPr/>
        </p:nvSpPr>
        <p:spPr>
          <a:xfrm>
            <a:off x="3092048" y="4670529"/>
            <a:ext cx="657552" cy="369332"/>
          </a:xfrm>
          <a:prstGeom prst="rect">
            <a:avLst/>
          </a:prstGeom>
          <a:noFill/>
        </p:spPr>
        <p:txBody>
          <a:bodyPr wrap="none" rtlCol="0">
            <a:spAutoFit/>
          </a:bodyPr>
          <a:lstStyle/>
          <a:p>
            <a:r>
              <a:rPr lang="en-US" b="1" dirty="0"/>
              <a:t>f</a:t>
            </a:r>
            <a:r>
              <a:rPr lang="en-US" b="1" baseline="-25000" dirty="0"/>
              <a:t>1 </a:t>
            </a:r>
            <a:r>
              <a:rPr lang="en-US" b="1" dirty="0"/>
              <a:t>= 4</a:t>
            </a:r>
            <a:endParaRPr lang="en-US" b="1" baseline="-25000" dirty="0"/>
          </a:p>
        </p:txBody>
      </p:sp>
      <p:sp>
        <p:nvSpPr>
          <p:cNvPr id="9" name="TextBox 8">
            <a:extLst>
              <a:ext uri="{FF2B5EF4-FFF2-40B4-BE49-F238E27FC236}">
                <a16:creationId xmlns:a16="http://schemas.microsoft.com/office/drawing/2014/main" xmlns="" id="{3E5F31C3-26C6-4CF1-879A-ACCF333B7D2A}"/>
              </a:ext>
            </a:extLst>
          </p:cNvPr>
          <p:cNvSpPr txBox="1"/>
          <p:nvPr/>
        </p:nvSpPr>
        <p:spPr>
          <a:xfrm>
            <a:off x="4267200" y="4647964"/>
            <a:ext cx="657552" cy="369332"/>
          </a:xfrm>
          <a:prstGeom prst="rect">
            <a:avLst/>
          </a:prstGeom>
          <a:noFill/>
        </p:spPr>
        <p:txBody>
          <a:bodyPr wrap="none" rtlCol="0">
            <a:spAutoFit/>
          </a:bodyPr>
          <a:lstStyle/>
          <a:p>
            <a:r>
              <a:rPr lang="en-US" b="1" dirty="0"/>
              <a:t>f</a:t>
            </a:r>
            <a:r>
              <a:rPr lang="en-US" b="1" baseline="-25000" dirty="0"/>
              <a:t>2 </a:t>
            </a:r>
            <a:r>
              <a:rPr lang="en-US" b="1" dirty="0"/>
              <a:t>= 1</a:t>
            </a:r>
            <a:endParaRPr lang="en-US" b="1" baseline="-25000" dirty="0"/>
          </a:p>
        </p:txBody>
      </p:sp>
      <p:sp>
        <p:nvSpPr>
          <p:cNvPr id="10" name="TextBox 9">
            <a:extLst>
              <a:ext uri="{FF2B5EF4-FFF2-40B4-BE49-F238E27FC236}">
                <a16:creationId xmlns:a16="http://schemas.microsoft.com/office/drawing/2014/main" xmlns="" id="{A17C5990-4748-46E4-A134-6FEED044B763}"/>
              </a:ext>
            </a:extLst>
          </p:cNvPr>
          <p:cNvSpPr txBox="1"/>
          <p:nvPr/>
        </p:nvSpPr>
        <p:spPr>
          <a:xfrm>
            <a:off x="5410200" y="4625049"/>
            <a:ext cx="657552" cy="369332"/>
          </a:xfrm>
          <a:prstGeom prst="rect">
            <a:avLst/>
          </a:prstGeom>
          <a:noFill/>
        </p:spPr>
        <p:txBody>
          <a:bodyPr wrap="none" rtlCol="0">
            <a:spAutoFit/>
          </a:bodyPr>
          <a:lstStyle/>
          <a:p>
            <a:r>
              <a:rPr lang="en-US" b="1" dirty="0"/>
              <a:t>f</a:t>
            </a:r>
            <a:r>
              <a:rPr lang="en-US" b="1" baseline="-25000" dirty="0"/>
              <a:t>3 </a:t>
            </a:r>
            <a:r>
              <a:rPr lang="en-US" b="1" dirty="0"/>
              <a:t>= 1</a:t>
            </a:r>
            <a:endParaRPr lang="en-US" b="1" baseline="-25000" dirty="0"/>
          </a:p>
        </p:txBody>
      </p:sp>
      <p:sp>
        <p:nvSpPr>
          <p:cNvPr id="12" name="TextBox 11">
            <a:extLst>
              <a:ext uri="{FF2B5EF4-FFF2-40B4-BE49-F238E27FC236}">
                <a16:creationId xmlns:a16="http://schemas.microsoft.com/office/drawing/2014/main" xmlns="" id="{1B07EB25-58A6-40D1-8722-F06F085D7734}"/>
              </a:ext>
            </a:extLst>
          </p:cNvPr>
          <p:cNvSpPr txBox="1"/>
          <p:nvPr/>
        </p:nvSpPr>
        <p:spPr>
          <a:xfrm>
            <a:off x="2895600" y="2584602"/>
            <a:ext cx="644728" cy="369332"/>
          </a:xfrm>
          <a:prstGeom prst="rect">
            <a:avLst/>
          </a:prstGeom>
          <a:noFill/>
        </p:spPr>
        <p:txBody>
          <a:bodyPr wrap="none" rtlCol="0">
            <a:spAutoFit/>
          </a:bodyPr>
          <a:lstStyle/>
          <a:p>
            <a:r>
              <a:rPr lang="en-US" b="1" dirty="0"/>
              <a:t>c</a:t>
            </a:r>
            <a:r>
              <a:rPr lang="en-US" b="1" baseline="-25000" dirty="0"/>
              <a:t>1</a:t>
            </a:r>
            <a:r>
              <a:rPr lang="en-US" b="1" dirty="0"/>
              <a:t>= 6</a:t>
            </a:r>
            <a:endParaRPr lang="en-US" b="1" baseline="-25000" dirty="0"/>
          </a:p>
        </p:txBody>
      </p:sp>
      <p:sp>
        <p:nvSpPr>
          <p:cNvPr id="14" name="TextBox 13">
            <a:extLst>
              <a:ext uri="{FF2B5EF4-FFF2-40B4-BE49-F238E27FC236}">
                <a16:creationId xmlns:a16="http://schemas.microsoft.com/office/drawing/2014/main" xmlns="" id="{48E0729D-F1E1-4952-9500-FABA96DC4181}"/>
              </a:ext>
            </a:extLst>
          </p:cNvPr>
          <p:cNvSpPr txBox="1"/>
          <p:nvPr/>
        </p:nvSpPr>
        <p:spPr>
          <a:xfrm>
            <a:off x="4236873" y="2568400"/>
            <a:ext cx="359394" cy="369332"/>
          </a:xfrm>
          <a:prstGeom prst="rect">
            <a:avLst/>
          </a:prstGeom>
          <a:noFill/>
        </p:spPr>
        <p:txBody>
          <a:bodyPr wrap="none" rtlCol="0">
            <a:spAutoFit/>
          </a:bodyPr>
          <a:lstStyle/>
          <a:p>
            <a:r>
              <a:rPr lang="en-US" b="1" dirty="0"/>
              <a:t>c</a:t>
            </a:r>
            <a:r>
              <a:rPr lang="en-US" b="1" baseline="-25000" dirty="0"/>
              <a:t>2</a:t>
            </a:r>
          </a:p>
        </p:txBody>
      </p:sp>
      <p:sp>
        <p:nvSpPr>
          <p:cNvPr id="15" name="TextBox 14">
            <a:extLst>
              <a:ext uri="{FF2B5EF4-FFF2-40B4-BE49-F238E27FC236}">
                <a16:creationId xmlns:a16="http://schemas.microsoft.com/office/drawing/2014/main" xmlns="" id="{DD57FC61-9E4E-4896-AFBF-D8F9A57C96D9}"/>
              </a:ext>
            </a:extLst>
          </p:cNvPr>
          <p:cNvSpPr txBox="1"/>
          <p:nvPr/>
        </p:nvSpPr>
        <p:spPr>
          <a:xfrm>
            <a:off x="5357946" y="2564368"/>
            <a:ext cx="359394" cy="369332"/>
          </a:xfrm>
          <a:prstGeom prst="rect">
            <a:avLst/>
          </a:prstGeom>
          <a:noFill/>
        </p:spPr>
        <p:txBody>
          <a:bodyPr wrap="none" rtlCol="0">
            <a:spAutoFit/>
          </a:bodyPr>
          <a:lstStyle/>
          <a:p>
            <a:r>
              <a:rPr lang="en-US" b="1" dirty="0"/>
              <a:t>c</a:t>
            </a:r>
            <a:r>
              <a:rPr lang="en-US" b="1" baseline="-25000" dirty="0"/>
              <a:t>3</a:t>
            </a:r>
          </a:p>
        </p:txBody>
      </p:sp>
      <p:sp>
        <p:nvSpPr>
          <p:cNvPr id="16" name="Oval 15">
            <a:extLst>
              <a:ext uri="{FF2B5EF4-FFF2-40B4-BE49-F238E27FC236}">
                <a16:creationId xmlns:a16="http://schemas.microsoft.com/office/drawing/2014/main" xmlns="" id="{DE09CA05-AEA1-47C4-84CC-07F02F10097E}"/>
              </a:ext>
            </a:extLst>
          </p:cNvPr>
          <p:cNvSpPr/>
          <p:nvPr/>
        </p:nvSpPr>
        <p:spPr>
          <a:xfrm>
            <a:off x="3050340" y="3042388"/>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1</a:t>
            </a:r>
            <a:endParaRPr lang="en-US" baseline="-25000" dirty="0"/>
          </a:p>
        </p:txBody>
      </p:sp>
      <p:sp>
        <p:nvSpPr>
          <p:cNvPr id="17" name="Oval 16">
            <a:extLst>
              <a:ext uri="{FF2B5EF4-FFF2-40B4-BE49-F238E27FC236}">
                <a16:creationId xmlns:a16="http://schemas.microsoft.com/office/drawing/2014/main" xmlns="" id="{13153A5B-97A1-4448-80BF-5B4449AD20F4}"/>
              </a:ext>
            </a:extLst>
          </p:cNvPr>
          <p:cNvSpPr/>
          <p:nvPr/>
        </p:nvSpPr>
        <p:spPr>
          <a:xfrm>
            <a:off x="3050340" y="4185388"/>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1</a:t>
            </a:r>
          </a:p>
        </p:txBody>
      </p:sp>
      <p:cxnSp>
        <p:nvCxnSpPr>
          <p:cNvPr id="18" name="Straight Connector 17">
            <a:extLst>
              <a:ext uri="{FF2B5EF4-FFF2-40B4-BE49-F238E27FC236}">
                <a16:creationId xmlns:a16="http://schemas.microsoft.com/office/drawing/2014/main" xmlns="" id="{467CD448-B53B-4285-9D1C-2D14E9AD0DFE}"/>
              </a:ext>
            </a:extLst>
          </p:cNvPr>
          <p:cNvCxnSpPr/>
          <p:nvPr/>
        </p:nvCxnSpPr>
        <p:spPr>
          <a:xfrm>
            <a:off x="3258160" y="3435056"/>
            <a:ext cx="0" cy="762000"/>
          </a:xfrm>
          <a:prstGeom prst="line">
            <a:avLst/>
          </a:prstGeom>
        </p:spPr>
        <p:style>
          <a:lnRef idx="3">
            <a:schemeClr val="accent6"/>
          </a:lnRef>
          <a:fillRef idx="0">
            <a:schemeClr val="accent6"/>
          </a:fillRef>
          <a:effectRef idx="2">
            <a:schemeClr val="accent6"/>
          </a:effectRef>
          <a:fontRef idx="minor">
            <a:schemeClr val="tx1"/>
          </a:fontRef>
        </p:style>
      </p:cxnSp>
      <p:sp>
        <p:nvSpPr>
          <p:cNvPr id="19" name="TextBox 18">
            <a:extLst>
              <a:ext uri="{FF2B5EF4-FFF2-40B4-BE49-F238E27FC236}">
                <a16:creationId xmlns:a16="http://schemas.microsoft.com/office/drawing/2014/main" xmlns="" id="{FA2D62AD-B8F3-4774-8F18-D32B45102828}"/>
              </a:ext>
            </a:extLst>
          </p:cNvPr>
          <p:cNvSpPr txBox="1"/>
          <p:nvPr/>
        </p:nvSpPr>
        <p:spPr>
          <a:xfrm>
            <a:off x="2743200" y="3740437"/>
            <a:ext cx="784189" cy="369332"/>
          </a:xfrm>
          <a:prstGeom prst="rect">
            <a:avLst/>
          </a:prstGeom>
          <a:noFill/>
        </p:spPr>
        <p:txBody>
          <a:bodyPr wrap="none" rtlCol="0">
            <a:spAutoFit/>
          </a:bodyPr>
          <a:lstStyle/>
          <a:p>
            <a:r>
              <a:rPr lang="en-US" b="1" dirty="0"/>
              <a:t>W</a:t>
            </a:r>
            <a:r>
              <a:rPr lang="en-US" b="1" baseline="-25000" dirty="0"/>
              <a:t>11</a:t>
            </a:r>
            <a:r>
              <a:rPr lang="en-US" b="1" dirty="0"/>
              <a:t>=2</a:t>
            </a:r>
            <a:endParaRPr lang="en-US" b="1" baseline="-25000" dirty="0"/>
          </a:p>
        </p:txBody>
      </p:sp>
      <p:sp>
        <p:nvSpPr>
          <p:cNvPr id="20" name="Oval 19">
            <a:extLst>
              <a:ext uri="{FF2B5EF4-FFF2-40B4-BE49-F238E27FC236}">
                <a16:creationId xmlns:a16="http://schemas.microsoft.com/office/drawing/2014/main" xmlns="" id="{48FA719A-497D-4C1A-9765-AB81D34C73B3}"/>
              </a:ext>
            </a:extLst>
          </p:cNvPr>
          <p:cNvSpPr/>
          <p:nvPr/>
        </p:nvSpPr>
        <p:spPr>
          <a:xfrm>
            <a:off x="4193340" y="3054056"/>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2</a:t>
            </a:r>
          </a:p>
        </p:txBody>
      </p:sp>
      <p:sp>
        <p:nvSpPr>
          <p:cNvPr id="21" name="Oval 20">
            <a:extLst>
              <a:ext uri="{FF2B5EF4-FFF2-40B4-BE49-F238E27FC236}">
                <a16:creationId xmlns:a16="http://schemas.microsoft.com/office/drawing/2014/main" xmlns="" id="{1A8BE1ED-1C2E-4896-A978-BAAEE5772077}"/>
              </a:ext>
            </a:extLst>
          </p:cNvPr>
          <p:cNvSpPr/>
          <p:nvPr/>
        </p:nvSpPr>
        <p:spPr>
          <a:xfrm>
            <a:off x="4193340" y="4197056"/>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2</a:t>
            </a:r>
          </a:p>
        </p:txBody>
      </p:sp>
      <p:sp>
        <p:nvSpPr>
          <p:cNvPr id="22" name="Oval 21">
            <a:extLst>
              <a:ext uri="{FF2B5EF4-FFF2-40B4-BE49-F238E27FC236}">
                <a16:creationId xmlns:a16="http://schemas.microsoft.com/office/drawing/2014/main" xmlns="" id="{4CDA337B-B428-4934-AEA4-F950F0412D4F}"/>
              </a:ext>
            </a:extLst>
          </p:cNvPr>
          <p:cNvSpPr/>
          <p:nvPr/>
        </p:nvSpPr>
        <p:spPr>
          <a:xfrm>
            <a:off x="5336340" y="4197056"/>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3</a:t>
            </a:r>
          </a:p>
        </p:txBody>
      </p:sp>
      <p:sp>
        <p:nvSpPr>
          <p:cNvPr id="23" name="Oval 22">
            <a:extLst>
              <a:ext uri="{FF2B5EF4-FFF2-40B4-BE49-F238E27FC236}">
                <a16:creationId xmlns:a16="http://schemas.microsoft.com/office/drawing/2014/main" xmlns="" id="{422D3B35-68BB-483C-9AC6-0948D2AC02EF}"/>
              </a:ext>
            </a:extLst>
          </p:cNvPr>
          <p:cNvSpPr/>
          <p:nvPr/>
        </p:nvSpPr>
        <p:spPr>
          <a:xfrm>
            <a:off x="5336340" y="3054056"/>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3</a:t>
            </a:r>
          </a:p>
        </p:txBody>
      </p:sp>
      <p:cxnSp>
        <p:nvCxnSpPr>
          <p:cNvPr id="24" name="Straight Connector 23">
            <a:extLst>
              <a:ext uri="{FF2B5EF4-FFF2-40B4-BE49-F238E27FC236}">
                <a16:creationId xmlns:a16="http://schemas.microsoft.com/office/drawing/2014/main" xmlns="" id="{5F12AC1E-9B12-4E24-B7A9-844D72B92486}"/>
              </a:ext>
            </a:extLst>
          </p:cNvPr>
          <p:cNvCxnSpPr/>
          <p:nvPr/>
        </p:nvCxnSpPr>
        <p:spPr>
          <a:xfrm>
            <a:off x="4401160" y="3435056"/>
            <a:ext cx="0" cy="762000"/>
          </a:xfrm>
          <a:prstGeom prst="line">
            <a:avLst/>
          </a:prstGeom>
        </p:spPr>
        <p:style>
          <a:lnRef idx="1">
            <a:schemeClr val="accent3"/>
          </a:lnRef>
          <a:fillRef idx="0">
            <a:schemeClr val="accent3"/>
          </a:fillRef>
          <a:effectRef idx="0">
            <a:schemeClr val="accent3"/>
          </a:effectRef>
          <a:fontRef idx="minor">
            <a:schemeClr val="tx1"/>
          </a:fontRef>
        </p:style>
      </p:cxnSp>
      <p:cxnSp>
        <p:nvCxnSpPr>
          <p:cNvPr id="25" name="Straight Connector 24">
            <a:extLst>
              <a:ext uri="{FF2B5EF4-FFF2-40B4-BE49-F238E27FC236}">
                <a16:creationId xmlns:a16="http://schemas.microsoft.com/office/drawing/2014/main" xmlns="" id="{552B1797-53E8-4E64-9208-7C50D73AAF61}"/>
              </a:ext>
            </a:extLst>
          </p:cNvPr>
          <p:cNvCxnSpPr/>
          <p:nvPr/>
        </p:nvCxnSpPr>
        <p:spPr>
          <a:xfrm>
            <a:off x="5530305" y="3435056"/>
            <a:ext cx="0" cy="762000"/>
          </a:xfrm>
          <a:prstGeom prst="line">
            <a:avLst/>
          </a:prstGeom>
        </p:spPr>
        <p:style>
          <a:lnRef idx="1">
            <a:schemeClr val="accent3"/>
          </a:lnRef>
          <a:fillRef idx="0">
            <a:schemeClr val="accent3"/>
          </a:fillRef>
          <a:effectRef idx="0">
            <a:schemeClr val="accent3"/>
          </a:effectRef>
          <a:fontRef idx="minor">
            <a:schemeClr val="tx1"/>
          </a:fontRef>
        </p:style>
      </p:cxnSp>
      <p:cxnSp>
        <p:nvCxnSpPr>
          <p:cNvPr id="27" name="Straight Connector 26">
            <a:extLst>
              <a:ext uri="{FF2B5EF4-FFF2-40B4-BE49-F238E27FC236}">
                <a16:creationId xmlns:a16="http://schemas.microsoft.com/office/drawing/2014/main" xmlns="" id="{5860558B-EB9C-4C29-838B-ED0715429ADC}"/>
              </a:ext>
            </a:extLst>
          </p:cNvPr>
          <p:cNvCxnSpPr>
            <a:stCxn id="23" idx="5"/>
          </p:cNvCxnSpPr>
          <p:nvPr/>
        </p:nvCxnSpPr>
        <p:spPr>
          <a:xfrm>
            <a:off x="5661544" y="3379260"/>
            <a:ext cx="970196" cy="817796"/>
          </a:xfrm>
          <a:prstGeom prst="line">
            <a:avLst/>
          </a:prstGeom>
        </p:spPr>
        <p:style>
          <a:lnRef idx="1">
            <a:schemeClr val="accent3"/>
          </a:lnRef>
          <a:fillRef idx="0">
            <a:schemeClr val="accent3"/>
          </a:fillRef>
          <a:effectRef idx="0">
            <a:schemeClr val="accent3"/>
          </a:effectRef>
          <a:fontRef idx="minor">
            <a:schemeClr val="tx1"/>
          </a:fontRef>
        </p:style>
      </p:cxnSp>
      <p:cxnSp>
        <p:nvCxnSpPr>
          <p:cNvPr id="28" name="Straight Connector 27">
            <a:extLst>
              <a:ext uri="{FF2B5EF4-FFF2-40B4-BE49-F238E27FC236}">
                <a16:creationId xmlns:a16="http://schemas.microsoft.com/office/drawing/2014/main" xmlns="" id="{A7DE72D3-D08E-49C8-96A9-F352AD3D378F}"/>
              </a:ext>
            </a:extLst>
          </p:cNvPr>
          <p:cNvCxnSpPr/>
          <p:nvPr/>
        </p:nvCxnSpPr>
        <p:spPr>
          <a:xfrm>
            <a:off x="4498140" y="3435056"/>
            <a:ext cx="970196" cy="817796"/>
          </a:xfrm>
          <a:prstGeom prst="line">
            <a:avLst/>
          </a:prstGeom>
        </p:spPr>
        <p:style>
          <a:lnRef idx="1">
            <a:schemeClr val="accent3"/>
          </a:lnRef>
          <a:fillRef idx="0">
            <a:schemeClr val="accent3"/>
          </a:fillRef>
          <a:effectRef idx="0">
            <a:schemeClr val="accent3"/>
          </a:effectRef>
          <a:fontRef idx="minor">
            <a:schemeClr val="tx1"/>
          </a:fontRef>
        </p:style>
      </p:cxnSp>
      <p:cxnSp>
        <p:nvCxnSpPr>
          <p:cNvPr id="29" name="Straight Connector 28">
            <a:extLst>
              <a:ext uri="{FF2B5EF4-FFF2-40B4-BE49-F238E27FC236}">
                <a16:creationId xmlns:a16="http://schemas.microsoft.com/office/drawing/2014/main" xmlns="" id="{A1DFF99A-56B3-43A3-AC75-143ECD127BCD}"/>
              </a:ext>
            </a:extLst>
          </p:cNvPr>
          <p:cNvCxnSpPr/>
          <p:nvPr/>
        </p:nvCxnSpPr>
        <p:spPr>
          <a:xfrm>
            <a:off x="3355140" y="3435056"/>
            <a:ext cx="970196" cy="817796"/>
          </a:xfrm>
          <a:prstGeom prst="line">
            <a:avLst/>
          </a:prstGeom>
        </p:spPr>
        <p:style>
          <a:lnRef idx="3">
            <a:schemeClr val="accent6"/>
          </a:lnRef>
          <a:fillRef idx="0">
            <a:schemeClr val="accent6"/>
          </a:fillRef>
          <a:effectRef idx="2">
            <a:schemeClr val="accent6"/>
          </a:effectRef>
          <a:fontRef idx="minor">
            <a:schemeClr val="tx1"/>
          </a:fontRef>
        </p:style>
      </p:cxnSp>
      <p:cxnSp>
        <p:nvCxnSpPr>
          <p:cNvPr id="30" name="Straight Connector 29">
            <a:extLst>
              <a:ext uri="{FF2B5EF4-FFF2-40B4-BE49-F238E27FC236}">
                <a16:creationId xmlns:a16="http://schemas.microsoft.com/office/drawing/2014/main" xmlns="" id="{E190E5DB-ADE3-462B-B4FA-6F729DF4547F}"/>
              </a:ext>
            </a:extLst>
          </p:cNvPr>
          <p:cNvCxnSpPr/>
          <p:nvPr/>
        </p:nvCxnSpPr>
        <p:spPr>
          <a:xfrm flipH="1">
            <a:off x="4498140" y="3435056"/>
            <a:ext cx="934804" cy="817796"/>
          </a:xfrm>
          <a:prstGeom prst="line">
            <a:avLst/>
          </a:prstGeom>
        </p:spPr>
        <p:style>
          <a:lnRef idx="1">
            <a:schemeClr val="accent3"/>
          </a:lnRef>
          <a:fillRef idx="0">
            <a:schemeClr val="accent3"/>
          </a:fillRef>
          <a:effectRef idx="0">
            <a:schemeClr val="accent3"/>
          </a:effectRef>
          <a:fontRef idx="minor">
            <a:schemeClr val="tx1"/>
          </a:fontRef>
        </p:style>
      </p:cxnSp>
      <p:cxnSp>
        <p:nvCxnSpPr>
          <p:cNvPr id="31" name="Straight Connector 30">
            <a:extLst>
              <a:ext uri="{FF2B5EF4-FFF2-40B4-BE49-F238E27FC236}">
                <a16:creationId xmlns:a16="http://schemas.microsoft.com/office/drawing/2014/main" xmlns="" id="{B959ABB7-232D-4ECE-B877-5D0E12FBADC8}"/>
              </a:ext>
            </a:extLst>
          </p:cNvPr>
          <p:cNvCxnSpPr/>
          <p:nvPr/>
        </p:nvCxnSpPr>
        <p:spPr>
          <a:xfrm flipH="1">
            <a:off x="3334736" y="3379260"/>
            <a:ext cx="934804" cy="817796"/>
          </a:xfrm>
          <a:prstGeom prst="line">
            <a:avLst/>
          </a:prstGeom>
        </p:spPr>
        <p:style>
          <a:lnRef idx="1">
            <a:schemeClr val="accent3"/>
          </a:lnRef>
          <a:fillRef idx="0">
            <a:schemeClr val="accent3"/>
          </a:fillRef>
          <a:effectRef idx="0">
            <a:schemeClr val="accent3"/>
          </a:effectRef>
          <a:fontRef idx="minor">
            <a:schemeClr val="tx1"/>
          </a:fontRef>
        </p:style>
      </p:cxnSp>
      <p:sp>
        <p:nvSpPr>
          <p:cNvPr id="35" name="TextBox 34">
            <a:extLst>
              <a:ext uri="{FF2B5EF4-FFF2-40B4-BE49-F238E27FC236}">
                <a16:creationId xmlns:a16="http://schemas.microsoft.com/office/drawing/2014/main" xmlns="" id="{78B8D965-41EB-4D4E-8434-A556AD80E8D8}"/>
              </a:ext>
            </a:extLst>
          </p:cNvPr>
          <p:cNvSpPr txBox="1"/>
          <p:nvPr/>
        </p:nvSpPr>
        <p:spPr>
          <a:xfrm>
            <a:off x="3124200" y="3352800"/>
            <a:ext cx="854721" cy="369332"/>
          </a:xfrm>
          <a:prstGeom prst="rect">
            <a:avLst/>
          </a:prstGeom>
          <a:noFill/>
        </p:spPr>
        <p:txBody>
          <a:bodyPr wrap="none" rtlCol="0">
            <a:spAutoFit/>
          </a:bodyPr>
          <a:lstStyle/>
          <a:p>
            <a:r>
              <a:rPr lang="en-US" b="1" dirty="0"/>
              <a:t>W</a:t>
            </a:r>
            <a:r>
              <a:rPr lang="en-US" b="1" baseline="-25000" dirty="0"/>
              <a:t>12</a:t>
            </a:r>
            <a:r>
              <a:rPr lang="en-US" b="1" dirty="0"/>
              <a:t>=-1</a:t>
            </a:r>
            <a:endParaRPr lang="en-US" b="1" baseline="-25000" dirty="0"/>
          </a:p>
        </p:txBody>
      </p:sp>
      <p:sp>
        <p:nvSpPr>
          <p:cNvPr id="47" name="TextBox 46">
            <a:extLst>
              <a:ext uri="{FF2B5EF4-FFF2-40B4-BE49-F238E27FC236}">
                <a16:creationId xmlns:a16="http://schemas.microsoft.com/office/drawing/2014/main" xmlns="" id="{44D507F8-1BFF-4EA4-9D3F-3B229D389D5F}"/>
              </a:ext>
            </a:extLst>
          </p:cNvPr>
          <p:cNvSpPr txBox="1"/>
          <p:nvPr/>
        </p:nvSpPr>
        <p:spPr>
          <a:xfrm>
            <a:off x="6518530" y="4643595"/>
            <a:ext cx="657552" cy="369332"/>
          </a:xfrm>
          <a:prstGeom prst="rect">
            <a:avLst/>
          </a:prstGeom>
          <a:noFill/>
        </p:spPr>
        <p:txBody>
          <a:bodyPr wrap="none" rtlCol="0">
            <a:spAutoFit/>
          </a:bodyPr>
          <a:lstStyle/>
          <a:p>
            <a:r>
              <a:rPr lang="en-US" b="1" dirty="0"/>
              <a:t>f</a:t>
            </a:r>
            <a:r>
              <a:rPr lang="en-US" b="1" baseline="-25000" dirty="0"/>
              <a:t>4 </a:t>
            </a:r>
            <a:r>
              <a:rPr lang="en-US" b="1" dirty="0"/>
              <a:t>= 1</a:t>
            </a:r>
            <a:endParaRPr lang="en-US" b="1" baseline="-25000" dirty="0"/>
          </a:p>
        </p:txBody>
      </p:sp>
      <p:sp>
        <p:nvSpPr>
          <p:cNvPr id="48" name="Oval 47">
            <a:extLst>
              <a:ext uri="{FF2B5EF4-FFF2-40B4-BE49-F238E27FC236}">
                <a16:creationId xmlns:a16="http://schemas.microsoft.com/office/drawing/2014/main" xmlns="" id="{CF160D31-35C0-459E-A1AC-9F6C10B6328F}"/>
              </a:ext>
            </a:extLst>
          </p:cNvPr>
          <p:cNvSpPr/>
          <p:nvPr/>
        </p:nvSpPr>
        <p:spPr>
          <a:xfrm>
            <a:off x="6477000" y="4191000"/>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4</a:t>
            </a:r>
          </a:p>
        </p:txBody>
      </p:sp>
      <p:sp>
        <p:nvSpPr>
          <p:cNvPr id="49" name="TextBox 48">
            <a:extLst>
              <a:ext uri="{FF2B5EF4-FFF2-40B4-BE49-F238E27FC236}">
                <a16:creationId xmlns:a16="http://schemas.microsoft.com/office/drawing/2014/main" xmlns="" id="{7B68F5D3-79DC-4716-BAE8-769B6948DD04}"/>
              </a:ext>
            </a:extLst>
          </p:cNvPr>
          <p:cNvSpPr txBox="1"/>
          <p:nvPr/>
        </p:nvSpPr>
        <p:spPr>
          <a:xfrm>
            <a:off x="1944359" y="4652554"/>
            <a:ext cx="657552" cy="369332"/>
          </a:xfrm>
          <a:prstGeom prst="rect">
            <a:avLst/>
          </a:prstGeom>
          <a:noFill/>
        </p:spPr>
        <p:txBody>
          <a:bodyPr wrap="none" rtlCol="0">
            <a:spAutoFit/>
          </a:bodyPr>
          <a:lstStyle/>
          <a:p>
            <a:r>
              <a:rPr lang="en-US" b="1" dirty="0"/>
              <a:t>f</a:t>
            </a:r>
            <a:r>
              <a:rPr lang="en-US" b="1" baseline="-25000" dirty="0"/>
              <a:t>0 </a:t>
            </a:r>
            <a:r>
              <a:rPr lang="en-US" b="1" dirty="0"/>
              <a:t>= 1</a:t>
            </a:r>
            <a:endParaRPr lang="en-US" b="1" baseline="-25000" dirty="0"/>
          </a:p>
        </p:txBody>
      </p:sp>
      <p:sp>
        <p:nvSpPr>
          <p:cNvPr id="50" name="Oval 49">
            <a:extLst>
              <a:ext uri="{FF2B5EF4-FFF2-40B4-BE49-F238E27FC236}">
                <a16:creationId xmlns:a16="http://schemas.microsoft.com/office/drawing/2014/main" xmlns="" id="{1B222C81-327B-4B7A-ADBE-A667868F5D0A}"/>
              </a:ext>
            </a:extLst>
          </p:cNvPr>
          <p:cNvSpPr/>
          <p:nvPr/>
        </p:nvSpPr>
        <p:spPr>
          <a:xfrm>
            <a:off x="1902651" y="4167413"/>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0</a:t>
            </a:r>
          </a:p>
        </p:txBody>
      </p:sp>
      <p:cxnSp>
        <p:nvCxnSpPr>
          <p:cNvPr id="51" name="Straight Connector 50">
            <a:extLst>
              <a:ext uri="{FF2B5EF4-FFF2-40B4-BE49-F238E27FC236}">
                <a16:creationId xmlns:a16="http://schemas.microsoft.com/office/drawing/2014/main" xmlns="" id="{7408DC8F-2FD3-4D36-B689-5F027A57E143}"/>
              </a:ext>
            </a:extLst>
          </p:cNvPr>
          <p:cNvCxnSpPr/>
          <p:nvPr/>
        </p:nvCxnSpPr>
        <p:spPr>
          <a:xfrm flipH="1">
            <a:off x="2173325" y="3360710"/>
            <a:ext cx="934804" cy="817796"/>
          </a:xfrm>
          <a:prstGeom prst="line">
            <a:avLst/>
          </a:prstGeom>
        </p:spPr>
        <p:style>
          <a:lnRef idx="3">
            <a:schemeClr val="accent6"/>
          </a:lnRef>
          <a:fillRef idx="0">
            <a:schemeClr val="accent6"/>
          </a:fillRef>
          <a:effectRef idx="2">
            <a:schemeClr val="accent6"/>
          </a:effectRef>
          <a:fontRef idx="minor">
            <a:schemeClr val="tx1"/>
          </a:fontRef>
        </p:style>
      </p:cxnSp>
      <p:sp>
        <p:nvSpPr>
          <p:cNvPr id="52" name="TextBox 51">
            <a:extLst>
              <a:ext uri="{FF2B5EF4-FFF2-40B4-BE49-F238E27FC236}">
                <a16:creationId xmlns:a16="http://schemas.microsoft.com/office/drawing/2014/main" xmlns="" id="{6FB11D87-20B8-4C8B-B041-B1BCD8D9CCE0}"/>
              </a:ext>
            </a:extLst>
          </p:cNvPr>
          <p:cNvSpPr txBox="1"/>
          <p:nvPr/>
        </p:nvSpPr>
        <p:spPr>
          <a:xfrm>
            <a:off x="2362200" y="3354229"/>
            <a:ext cx="854721" cy="369332"/>
          </a:xfrm>
          <a:prstGeom prst="rect">
            <a:avLst/>
          </a:prstGeom>
          <a:noFill/>
        </p:spPr>
        <p:txBody>
          <a:bodyPr wrap="none" rtlCol="0">
            <a:spAutoFit/>
          </a:bodyPr>
          <a:lstStyle/>
          <a:p>
            <a:r>
              <a:rPr lang="en-US" b="1" dirty="0"/>
              <a:t>W</a:t>
            </a:r>
            <a:r>
              <a:rPr lang="en-US" b="1" baseline="-25000" dirty="0"/>
              <a:t>10</a:t>
            </a:r>
            <a:r>
              <a:rPr lang="en-US" b="1" dirty="0"/>
              <a:t>=-1</a:t>
            </a:r>
            <a:endParaRPr lang="en-US" b="1" baseline="-25000" dirty="0"/>
          </a:p>
        </p:txBody>
      </p:sp>
      <p:sp>
        <p:nvSpPr>
          <p:cNvPr id="39" name="TextBox 38">
            <a:extLst>
              <a:ext uri="{FF2B5EF4-FFF2-40B4-BE49-F238E27FC236}">
                <a16:creationId xmlns:a16="http://schemas.microsoft.com/office/drawing/2014/main" xmlns="" id="{12B09A91-57DD-4798-9943-653CC6A57EC6}"/>
              </a:ext>
            </a:extLst>
          </p:cNvPr>
          <p:cNvSpPr txBox="1"/>
          <p:nvPr/>
        </p:nvSpPr>
        <p:spPr>
          <a:xfrm>
            <a:off x="7171891" y="1295400"/>
            <a:ext cx="1013419" cy="369332"/>
          </a:xfrm>
          <a:prstGeom prst="rect">
            <a:avLst/>
          </a:prstGeom>
          <a:noFill/>
        </p:spPr>
        <p:txBody>
          <a:bodyPr wrap="none" rtlCol="0">
            <a:spAutoFit/>
          </a:bodyPr>
          <a:lstStyle/>
          <a:p>
            <a:r>
              <a:rPr lang="en-US" b="1" dirty="0"/>
              <a:t>W</a:t>
            </a:r>
            <a:r>
              <a:rPr lang="en-US" b="1" baseline="-25000" dirty="0"/>
              <a:t>10</a:t>
            </a:r>
            <a:r>
              <a:rPr lang="en-US" b="1" dirty="0"/>
              <a:t> =  -1</a:t>
            </a:r>
            <a:endParaRPr lang="en-US" b="1" baseline="-25000" dirty="0"/>
          </a:p>
        </p:txBody>
      </p:sp>
      <p:sp>
        <p:nvSpPr>
          <p:cNvPr id="42" name="TextBox 41">
            <a:extLst>
              <a:ext uri="{FF2B5EF4-FFF2-40B4-BE49-F238E27FC236}">
                <a16:creationId xmlns:a16="http://schemas.microsoft.com/office/drawing/2014/main" xmlns="" id="{D667BE1C-0B66-4247-8F70-909C23EBA10F}"/>
              </a:ext>
            </a:extLst>
          </p:cNvPr>
          <p:cNvSpPr txBox="1"/>
          <p:nvPr/>
        </p:nvSpPr>
        <p:spPr>
          <a:xfrm>
            <a:off x="7162800" y="1579121"/>
            <a:ext cx="1005403" cy="369332"/>
          </a:xfrm>
          <a:prstGeom prst="rect">
            <a:avLst/>
          </a:prstGeom>
          <a:noFill/>
        </p:spPr>
        <p:txBody>
          <a:bodyPr wrap="none" rtlCol="0">
            <a:spAutoFit/>
          </a:bodyPr>
          <a:lstStyle/>
          <a:p>
            <a:r>
              <a:rPr lang="en-US" b="1" dirty="0"/>
              <a:t>W</a:t>
            </a:r>
            <a:r>
              <a:rPr lang="en-US" b="1" baseline="-25000" dirty="0"/>
              <a:t>11</a:t>
            </a:r>
            <a:r>
              <a:rPr lang="en-US" b="1" dirty="0"/>
              <a:t> = +2</a:t>
            </a:r>
            <a:endParaRPr lang="en-US" b="1" baseline="-25000" dirty="0"/>
          </a:p>
        </p:txBody>
      </p:sp>
      <p:sp>
        <p:nvSpPr>
          <p:cNvPr id="45" name="TextBox 44">
            <a:extLst>
              <a:ext uri="{FF2B5EF4-FFF2-40B4-BE49-F238E27FC236}">
                <a16:creationId xmlns:a16="http://schemas.microsoft.com/office/drawing/2014/main" xmlns="" id="{196CD2C2-ADEF-4CD3-94FB-23026F684E40}"/>
              </a:ext>
            </a:extLst>
          </p:cNvPr>
          <p:cNvSpPr txBox="1"/>
          <p:nvPr/>
        </p:nvSpPr>
        <p:spPr>
          <a:xfrm>
            <a:off x="7162800" y="1883921"/>
            <a:ext cx="1013419" cy="369332"/>
          </a:xfrm>
          <a:prstGeom prst="rect">
            <a:avLst/>
          </a:prstGeom>
          <a:noFill/>
        </p:spPr>
        <p:txBody>
          <a:bodyPr wrap="none" rtlCol="0">
            <a:spAutoFit/>
          </a:bodyPr>
          <a:lstStyle/>
          <a:p>
            <a:r>
              <a:rPr lang="en-US" b="1" dirty="0"/>
              <a:t>W</a:t>
            </a:r>
            <a:r>
              <a:rPr lang="en-US" b="1" baseline="-25000" dirty="0"/>
              <a:t>12</a:t>
            </a:r>
            <a:r>
              <a:rPr lang="en-US" b="1" dirty="0"/>
              <a:t> =  -1</a:t>
            </a:r>
            <a:endParaRPr lang="en-US" b="1" baseline="-25000" dirty="0"/>
          </a:p>
        </p:txBody>
      </p:sp>
      <p:sp>
        <p:nvSpPr>
          <p:cNvPr id="2" name="Rectangle 1">
            <a:extLst>
              <a:ext uri="{FF2B5EF4-FFF2-40B4-BE49-F238E27FC236}">
                <a16:creationId xmlns:a16="http://schemas.microsoft.com/office/drawing/2014/main" xmlns="" id="{C56F3C43-9318-4FB4-8A6B-BBF274E81817}"/>
              </a:ext>
            </a:extLst>
          </p:cNvPr>
          <p:cNvSpPr/>
          <p:nvPr/>
        </p:nvSpPr>
        <p:spPr>
          <a:xfrm>
            <a:off x="1600200" y="2253253"/>
            <a:ext cx="3285362" cy="276863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xmlns="" val="246083087"/>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1" i="0" u="none" strike="noStrike" kern="1200" cap="none" spc="0" normalizeH="0" baseline="0" noProof="0" dirty="0">
                <a:ln>
                  <a:noFill/>
                </a:ln>
                <a:solidFill>
                  <a:schemeClr val="bg1"/>
                </a:solidFill>
                <a:effectLst/>
                <a:uLnTx/>
                <a:uFillTx/>
                <a:latin typeface="+mj-lt"/>
                <a:ea typeface="+mj-ea"/>
                <a:cs typeface="+mj-cs"/>
              </a:rPr>
              <a:t>Convolutional </a:t>
            </a:r>
            <a:r>
              <a:rPr lang="en-US" sz="4400" b="1" dirty="0">
                <a:solidFill>
                  <a:schemeClr val="bg1"/>
                </a:solidFill>
                <a:latin typeface="+mj-lt"/>
                <a:ea typeface="+mj-ea"/>
                <a:cs typeface="+mj-cs"/>
              </a:rPr>
              <a:t>Layer Example</a:t>
            </a:r>
            <a:endParaRPr kumimoji="0" lang="en-US" sz="4400" b="1" i="0" u="none" strike="noStrike" kern="1200" cap="none" spc="0" normalizeH="0" baseline="0" noProof="0" dirty="0">
              <a:ln>
                <a:noFill/>
              </a:ln>
              <a:solidFill>
                <a:schemeClr val="bg1"/>
              </a:solidFill>
              <a:effectLst/>
              <a:uLnTx/>
              <a:uFillTx/>
              <a:latin typeface="+mj-lt"/>
              <a:ea typeface="+mj-ea"/>
              <a:cs typeface="+mj-cs"/>
            </a:endParaRPr>
          </a:p>
        </p:txBody>
      </p:sp>
      <p:sp>
        <p:nvSpPr>
          <p:cNvPr id="7" name="TextBox 6"/>
          <p:cNvSpPr txBox="1"/>
          <p:nvPr/>
        </p:nvSpPr>
        <p:spPr>
          <a:xfrm>
            <a:off x="304799" y="1219200"/>
            <a:ext cx="8610601" cy="523220"/>
          </a:xfrm>
          <a:prstGeom prst="rect">
            <a:avLst/>
          </a:prstGeom>
          <a:noFill/>
        </p:spPr>
        <p:txBody>
          <a:bodyPr wrap="square" rtlCol="0">
            <a:spAutoFit/>
          </a:bodyPr>
          <a:lstStyle/>
          <a:p>
            <a:pPr>
              <a:buNone/>
            </a:pPr>
            <a:r>
              <a:rPr lang="en-US" sz="2800" dirty="0"/>
              <a:t>Supposing the weights were as follows ...</a:t>
            </a:r>
          </a:p>
        </p:txBody>
      </p:sp>
      <p:sp>
        <p:nvSpPr>
          <p:cNvPr id="13" name="Rectangle 12">
            <a:extLst>
              <a:ext uri="{FF2B5EF4-FFF2-40B4-BE49-F238E27FC236}">
                <a16:creationId xmlns:a16="http://schemas.microsoft.com/office/drawing/2014/main" xmlns="" id="{51F28F38-D7D1-4638-A478-B7B8E9B18DC3}"/>
              </a:ext>
            </a:extLst>
          </p:cNvPr>
          <p:cNvSpPr/>
          <p:nvPr/>
        </p:nvSpPr>
        <p:spPr>
          <a:xfrm>
            <a:off x="533400" y="5421868"/>
            <a:ext cx="7239000" cy="1200329"/>
          </a:xfrm>
          <a:prstGeom prst="rect">
            <a:avLst/>
          </a:prstGeom>
        </p:spPr>
        <p:txBody>
          <a:bodyPr wrap="square">
            <a:spAutoFit/>
          </a:bodyPr>
          <a:lstStyle/>
          <a:p>
            <a:r>
              <a:rPr lang="en-US" sz="3600" b="1" dirty="0"/>
              <a:t>c</a:t>
            </a:r>
            <a:r>
              <a:rPr lang="en-US" sz="3600" b="1" baseline="-25000" dirty="0"/>
              <a:t>2</a:t>
            </a:r>
            <a:r>
              <a:rPr lang="en-US" sz="3600" b="1" dirty="0"/>
              <a:t>=-3</a:t>
            </a:r>
            <a:r>
              <a:rPr lang="en-US" sz="3600" dirty="0"/>
              <a:t> (by taking another step/stride)</a:t>
            </a:r>
          </a:p>
          <a:p>
            <a:r>
              <a:rPr lang="en-US" sz="3600" dirty="0"/>
              <a:t>What is </a:t>
            </a:r>
            <a:r>
              <a:rPr lang="en-US" sz="3600" b="1" dirty="0"/>
              <a:t>c</a:t>
            </a:r>
            <a:r>
              <a:rPr lang="en-US" sz="3600" b="1" baseline="-25000" dirty="0"/>
              <a:t>3</a:t>
            </a:r>
            <a:r>
              <a:rPr lang="en-US" sz="3600" dirty="0"/>
              <a:t>?</a:t>
            </a:r>
            <a:endParaRPr lang="en-IN" sz="3600" dirty="0"/>
          </a:p>
        </p:txBody>
      </p:sp>
      <p:sp>
        <p:nvSpPr>
          <p:cNvPr id="8" name="TextBox 7">
            <a:extLst>
              <a:ext uri="{FF2B5EF4-FFF2-40B4-BE49-F238E27FC236}">
                <a16:creationId xmlns:a16="http://schemas.microsoft.com/office/drawing/2014/main" xmlns="" id="{DC8E64F9-E913-4E3A-BCDC-02A5A8782E49}"/>
              </a:ext>
            </a:extLst>
          </p:cNvPr>
          <p:cNvSpPr txBox="1"/>
          <p:nvPr/>
        </p:nvSpPr>
        <p:spPr>
          <a:xfrm>
            <a:off x="3092048" y="4670529"/>
            <a:ext cx="657552" cy="369332"/>
          </a:xfrm>
          <a:prstGeom prst="rect">
            <a:avLst/>
          </a:prstGeom>
          <a:noFill/>
        </p:spPr>
        <p:txBody>
          <a:bodyPr wrap="none" rtlCol="0">
            <a:spAutoFit/>
          </a:bodyPr>
          <a:lstStyle/>
          <a:p>
            <a:r>
              <a:rPr lang="en-US" b="1" dirty="0"/>
              <a:t>f</a:t>
            </a:r>
            <a:r>
              <a:rPr lang="en-US" b="1" baseline="-25000" dirty="0"/>
              <a:t>1 </a:t>
            </a:r>
            <a:r>
              <a:rPr lang="en-US" b="1" dirty="0"/>
              <a:t>= 4</a:t>
            </a:r>
            <a:endParaRPr lang="en-US" b="1" baseline="-25000" dirty="0"/>
          </a:p>
        </p:txBody>
      </p:sp>
      <p:sp>
        <p:nvSpPr>
          <p:cNvPr id="9" name="TextBox 8">
            <a:extLst>
              <a:ext uri="{FF2B5EF4-FFF2-40B4-BE49-F238E27FC236}">
                <a16:creationId xmlns:a16="http://schemas.microsoft.com/office/drawing/2014/main" xmlns="" id="{3E5F31C3-26C6-4CF1-879A-ACCF333B7D2A}"/>
              </a:ext>
            </a:extLst>
          </p:cNvPr>
          <p:cNvSpPr txBox="1"/>
          <p:nvPr/>
        </p:nvSpPr>
        <p:spPr>
          <a:xfrm>
            <a:off x="4267200" y="4647964"/>
            <a:ext cx="657552" cy="369332"/>
          </a:xfrm>
          <a:prstGeom prst="rect">
            <a:avLst/>
          </a:prstGeom>
          <a:noFill/>
        </p:spPr>
        <p:txBody>
          <a:bodyPr wrap="none" rtlCol="0">
            <a:spAutoFit/>
          </a:bodyPr>
          <a:lstStyle/>
          <a:p>
            <a:r>
              <a:rPr lang="en-US" b="1" dirty="0"/>
              <a:t>f</a:t>
            </a:r>
            <a:r>
              <a:rPr lang="en-US" b="1" baseline="-25000" dirty="0"/>
              <a:t>2 </a:t>
            </a:r>
            <a:r>
              <a:rPr lang="en-US" b="1" dirty="0"/>
              <a:t>= 1</a:t>
            </a:r>
            <a:endParaRPr lang="en-US" b="1" baseline="-25000" dirty="0"/>
          </a:p>
        </p:txBody>
      </p:sp>
      <p:sp>
        <p:nvSpPr>
          <p:cNvPr id="10" name="TextBox 9">
            <a:extLst>
              <a:ext uri="{FF2B5EF4-FFF2-40B4-BE49-F238E27FC236}">
                <a16:creationId xmlns:a16="http://schemas.microsoft.com/office/drawing/2014/main" xmlns="" id="{A17C5990-4748-46E4-A134-6FEED044B763}"/>
              </a:ext>
            </a:extLst>
          </p:cNvPr>
          <p:cNvSpPr txBox="1"/>
          <p:nvPr/>
        </p:nvSpPr>
        <p:spPr>
          <a:xfrm>
            <a:off x="5410200" y="4625049"/>
            <a:ext cx="657552" cy="369332"/>
          </a:xfrm>
          <a:prstGeom prst="rect">
            <a:avLst/>
          </a:prstGeom>
          <a:noFill/>
        </p:spPr>
        <p:txBody>
          <a:bodyPr wrap="none" rtlCol="0">
            <a:spAutoFit/>
          </a:bodyPr>
          <a:lstStyle/>
          <a:p>
            <a:r>
              <a:rPr lang="en-US" b="1" dirty="0"/>
              <a:t>f</a:t>
            </a:r>
            <a:r>
              <a:rPr lang="en-US" b="1" baseline="-25000" dirty="0"/>
              <a:t>3 </a:t>
            </a:r>
            <a:r>
              <a:rPr lang="en-US" b="1" dirty="0"/>
              <a:t>= 1</a:t>
            </a:r>
            <a:endParaRPr lang="en-US" b="1" baseline="-25000" dirty="0"/>
          </a:p>
        </p:txBody>
      </p:sp>
      <p:sp>
        <p:nvSpPr>
          <p:cNvPr id="12" name="TextBox 11">
            <a:extLst>
              <a:ext uri="{FF2B5EF4-FFF2-40B4-BE49-F238E27FC236}">
                <a16:creationId xmlns:a16="http://schemas.microsoft.com/office/drawing/2014/main" xmlns="" id="{1B07EB25-58A6-40D1-8722-F06F085D7734}"/>
              </a:ext>
            </a:extLst>
          </p:cNvPr>
          <p:cNvSpPr txBox="1"/>
          <p:nvPr/>
        </p:nvSpPr>
        <p:spPr>
          <a:xfrm>
            <a:off x="2895600" y="2584602"/>
            <a:ext cx="644728" cy="369332"/>
          </a:xfrm>
          <a:prstGeom prst="rect">
            <a:avLst/>
          </a:prstGeom>
          <a:noFill/>
        </p:spPr>
        <p:txBody>
          <a:bodyPr wrap="none" rtlCol="0">
            <a:spAutoFit/>
          </a:bodyPr>
          <a:lstStyle/>
          <a:p>
            <a:r>
              <a:rPr lang="en-US" b="1" dirty="0"/>
              <a:t>c</a:t>
            </a:r>
            <a:r>
              <a:rPr lang="en-US" b="1" baseline="-25000" dirty="0"/>
              <a:t>1</a:t>
            </a:r>
            <a:r>
              <a:rPr lang="en-US" b="1" dirty="0"/>
              <a:t>= 6</a:t>
            </a:r>
            <a:endParaRPr lang="en-US" b="1" baseline="-25000" dirty="0"/>
          </a:p>
        </p:txBody>
      </p:sp>
      <p:sp>
        <p:nvSpPr>
          <p:cNvPr id="14" name="TextBox 13">
            <a:extLst>
              <a:ext uri="{FF2B5EF4-FFF2-40B4-BE49-F238E27FC236}">
                <a16:creationId xmlns:a16="http://schemas.microsoft.com/office/drawing/2014/main" xmlns="" id="{48E0729D-F1E1-4952-9500-FABA96DC4181}"/>
              </a:ext>
            </a:extLst>
          </p:cNvPr>
          <p:cNvSpPr txBox="1"/>
          <p:nvPr/>
        </p:nvSpPr>
        <p:spPr>
          <a:xfrm>
            <a:off x="4236873" y="2568400"/>
            <a:ext cx="662361" cy="369332"/>
          </a:xfrm>
          <a:prstGeom prst="rect">
            <a:avLst/>
          </a:prstGeom>
          <a:noFill/>
        </p:spPr>
        <p:txBody>
          <a:bodyPr wrap="none" rtlCol="0">
            <a:spAutoFit/>
          </a:bodyPr>
          <a:lstStyle/>
          <a:p>
            <a:r>
              <a:rPr lang="en-US" b="1" dirty="0"/>
              <a:t>c</a:t>
            </a:r>
            <a:r>
              <a:rPr lang="en-US" b="1" baseline="-25000" dirty="0"/>
              <a:t>2</a:t>
            </a:r>
            <a:r>
              <a:rPr lang="en-US" b="1" dirty="0"/>
              <a:t>=-3</a:t>
            </a:r>
            <a:endParaRPr lang="en-US" b="1" baseline="-25000" dirty="0"/>
          </a:p>
        </p:txBody>
      </p:sp>
      <p:sp>
        <p:nvSpPr>
          <p:cNvPr id="15" name="TextBox 14">
            <a:extLst>
              <a:ext uri="{FF2B5EF4-FFF2-40B4-BE49-F238E27FC236}">
                <a16:creationId xmlns:a16="http://schemas.microsoft.com/office/drawing/2014/main" xmlns="" id="{DD57FC61-9E4E-4896-AFBF-D8F9A57C96D9}"/>
              </a:ext>
            </a:extLst>
          </p:cNvPr>
          <p:cNvSpPr txBox="1"/>
          <p:nvPr/>
        </p:nvSpPr>
        <p:spPr>
          <a:xfrm>
            <a:off x="5357946" y="2564368"/>
            <a:ext cx="359394" cy="369332"/>
          </a:xfrm>
          <a:prstGeom prst="rect">
            <a:avLst/>
          </a:prstGeom>
          <a:noFill/>
        </p:spPr>
        <p:txBody>
          <a:bodyPr wrap="none" rtlCol="0">
            <a:spAutoFit/>
          </a:bodyPr>
          <a:lstStyle/>
          <a:p>
            <a:r>
              <a:rPr lang="en-US" b="1" dirty="0"/>
              <a:t>c</a:t>
            </a:r>
            <a:r>
              <a:rPr lang="en-US" b="1" baseline="-25000" dirty="0"/>
              <a:t>3</a:t>
            </a:r>
          </a:p>
        </p:txBody>
      </p:sp>
      <p:sp>
        <p:nvSpPr>
          <p:cNvPr id="16" name="Oval 15">
            <a:extLst>
              <a:ext uri="{FF2B5EF4-FFF2-40B4-BE49-F238E27FC236}">
                <a16:creationId xmlns:a16="http://schemas.microsoft.com/office/drawing/2014/main" xmlns="" id="{DE09CA05-AEA1-47C4-84CC-07F02F10097E}"/>
              </a:ext>
            </a:extLst>
          </p:cNvPr>
          <p:cNvSpPr/>
          <p:nvPr/>
        </p:nvSpPr>
        <p:spPr>
          <a:xfrm>
            <a:off x="3050340" y="3042388"/>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1</a:t>
            </a:r>
            <a:endParaRPr lang="en-US" baseline="-25000" dirty="0"/>
          </a:p>
        </p:txBody>
      </p:sp>
      <p:sp>
        <p:nvSpPr>
          <p:cNvPr id="17" name="Oval 16">
            <a:extLst>
              <a:ext uri="{FF2B5EF4-FFF2-40B4-BE49-F238E27FC236}">
                <a16:creationId xmlns:a16="http://schemas.microsoft.com/office/drawing/2014/main" xmlns="" id="{13153A5B-97A1-4448-80BF-5B4449AD20F4}"/>
              </a:ext>
            </a:extLst>
          </p:cNvPr>
          <p:cNvSpPr/>
          <p:nvPr/>
        </p:nvSpPr>
        <p:spPr>
          <a:xfrm>
            <a:off x="3050340" y="4185388"/>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1</a:t>
            </a:r>
          </a:p>
        </p:txBody>
      </p:sp>
      <p:cxnSp>
        <p:nvCxnSpPr>
          <p:cNvPr id="18" name="Straight Connector 17">
            <a:extLst>
              <a:ext uri="{FF2B5EF4-FFF2-40B4-BE49-F238E27FC236}">
                <a16:creationId xmlns:a16="http://schemas.microsoft.com/office/drawing/2014/main" xmlns="" id="{467CD448-B53B-4285-9D1C-2D14E9AD0DFE}"/>
              </a:ext>
            </a:extLst>
          </p:cNvPr>
          <p:cNvCxnSpPr/>
          <p:nvPr/>
        </p:nvCxnSpPr>
        <p:spPr>
          <a:xfrm>
            <a:off x="3258160" y="3435056"/>
            <a:ext cx="0" cy="762000"/>
          </a:xfrm>
          <a:prstGeom prst="line">
            <a:avLst/>
          </a:prstGeom>
        </p:spPr>
        <p:style>
          <a:lnRef idx="1">
            <a:schemeClr val="accent3"/>
          </a:lnRef>
          <a:fillRef idx="0">
            <a:schemeClr val="accent3"/>
          </a:fillRef>
          <a:effectRef idx="0">
            <a:schemeClr val="accent3"/>
          </a:effectRef>
          <a:fontRef idx="minor">
            <a:schemeClr val="tx1"/>
          </a:fontRef>
        </p:style>
      </p:cxnSp>
      <p:sp>
        <p:nvSpPr>
          <p:cNvPr id="19" name="TextBox 18">
            <a:extLst>
              <a:ext uri="{FF2B5EF4-FFF2-40B4-BE49-F238E27FC236}">
                <a16:creationId xmlns:a16="http://schemas.microsoft.com/office/drawing/2014/main" xmlns="" id="{FA2D62AD-B8F3-4774-8F18-D32B45102828}"/>
              </a:ext>
            </a:extLst>
          </p:cNvPr>
          <p:cNvSpPr txBox="1"/>
          <p:nvPr/>
        </p:nvSpPr>
        <p:spPr>
          <a:xfrm>
            <a:off x="4098279" y="3740437"/>
            <a:ext cx="784189" cy="369332"/>
          </a:xfrm>
          <a:prstGeom prst="rect">
            <a:avLst/>
          </a:prstGeom>
          <a:noFill/>
        </p:spPr>
        <p:txBody>
          <a:bodyPr wrap="none" rtlCol="0">
            <a:spAutoFit/>
          </a:bodyPr>
          <a:lstStyle/>
          <a:p>
            <a:r>
              <a:rPr lang="en-US" b="1" dirty="0"/>
              <a:t>W</a:t>
            </a:r>
            <a:r>
              <a:rPr lang="en-US" b="1" baseline="-25000" dirty="0"/>
              <a:t>11</a:t>
            </a:r>
            <a:r>
              <a:rPr lang="en-US" b="1" dirty="0"/>
              <a:t>=2</a:t>
            </a:r>
            <a:endParaRPr lang="en-US" b="1" baseline="-25000" dirty="0"/>
          </a:p>
        </p:txBody>
      </p:sp>
      <p:sp>
        <p:nvSpPr>
          <p:cNvPr id="20" name="Oval 19">
            <a:extLst>
              <a:ext uri="{FF2B5EF4-FFF2-40B4-BE49-F238E27FC236}">
                <a16:creationId xmlns:a16="http://schemas.microsoft.com/office/drawing/2014/main" xmlns="" id="{48FA719A-497D-4C1A-9765-AB81D34C73B3}"/>
              </a:ext>
            </a:extLst>
          </p:cNvPr>
          <p:cNvSpPr/>
          <p:nvPr/>
        </p:nvSpPr>
        <p:spPr>
          <a:xfrm>
            <a:off x="4193340" y="3054056"/>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2</a:t>
            </a:r>
          </a:p>
        </p:txBody>
      </p:sp>
      <p:sp>
        <p:nvSpPr>
          <p:cNvPr id="21" name="Oval 20">
            <a:extLst>
              <a:ext uri="{FF2B5EF4-FFF2-40B4-BE49-F238E27FC236}">
                <a16:creationId xmlns:a16="http://schemas.microsoft.com/office/drawing/2014/main" xmlns="" id="{1A8BE1ED-1C2E-4896-A978-BAAEE5772077}"/>
              </a:ext>
            </a:extLst>
          </p:cNvPr>
          <p:cNvSpPr/>
          <p:nvPr/>
        </p:nvSpPr>
        <p:spPr>
          <a:xfrm>
            <a:off x="4193340" y="4197056"/>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2</a:t>
            </a:r>
          </a:p>
        </p:txBody>
      </p:sp>
      <p:sp>
        <p:nvSpPr>
          <p:cNvPr id="22" name="Oval 21">
            <a:extLst>
              <a:ext uri="{FF2B5EF4-FFF2-40B4-BE49-F238E27FC236}">
                <a16:creationId xmlns:a16="http://schemas.microsoft.com/office/drawing/2014/main" xmlns="" id="{4CDA337B-B428-4934-AEA4-F950F0412D4F}"/>
              </a:ext>
            </a:extLst>
          </p:cNvPr>
          <p:cNvSpPr/>
          <p:nvPr/>
        </p:nvSpPr>
        <p:spPr>
          <a:xfrm>
            <a:off x="5336340" y="4197056"/>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3</a:t>
            </a:r>
          </a:p>
        </p:txBody>
      </p:sp>
      <p:sp>
        <p:nvSpPr>
          <p:cNvPr id="23" name="Oval 22">
            <a:extLst>
              <a:ext uri="{FF2B5EF4-FFF2-40B4-BE49-F238E27FC236}">
                <a16:creationId xmlns:a16="http://schemas.microsoft.com/office/drawing/2014/main" xmlns="" id="{422D3B35-68BB-483C-9AC6-0948D2AC02EF}"/>
              </a:ext>
            </a:extLst>
          </p:cNvPr>
          <p:cNvSpPr/>
          <p:nvPr/>
        </p:nvSpPr>
        <p:spPr>
          <a:xfrm>
            <a:off x="5336340" y="3054056"/>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3</a:t>
            </a:r>
          </a:p>
        </p:txBody>
      </p:sp>
      <p:cxnSp>
        <p:nvCxnSpPr>
          <p:cNvPr id="24" name="Straight Connector 23">
            <a:extLst>
              <a:ext uri="{FF2B5EF4-FFF2-40B4-BE49-F238E27FC236}">
                <a16:creationId xmlns:a16="http://schemas.microsoft.com/office/drawing/2014/main" xmlns="" id="{5F12AC1E-9B12-4E24-B7A9-844D72B92486}"/>
              </a:ext>
            </a:extLst>
          </p:cNvPr>
          <p:cNvCxnSpPr/>
          <p:nvPr/>
        </p:nvCxnSpPr>
        <p:spPr>
          <a:xfrm>
            <a:off x="4401160" y="3435056"/>
            <a:ext cx="0" cy="762000"/>
          </a:xfrm>
          <a:prstGeom prst="line">
            <a:avLst/>
          </a:prstGeom>
        </p:spPr>
        <p:style>
          <a:lnRef idx="3">
            <a:schemeClr val="accent6"/>
          </a:lnRef>
          <a:fillRef idx="0">
            <a:schemeClr val="accent6"/>
          </a:fillRef>
          <a:effectRef idx="2">
            <a:schemeClr val="accent6"/>
          </a:effectRef>
          <a:fontRef idx="minor">
            <a:schemeClr val="tx1"/>
          </a:fontRef>
        </p:style>
      </p:cxnSp>
      <p:cxnSp>
        <p:nvCxnSpPr>
          <p:cNvPr id="25" name="Straight Connector 24">
            <a:extLst>
              <a:ext uri="{FF2B5EF4-FFF2-40B4-BE49-F238E27FC236}">
                <a16:creationId xmlns:a16="http://schemas.microsoft.com/office/drawing/2014/main" xmlns="" id="{552B1797-53E8-4E64-9208-7C50D73AAF61}"/>
              </a:ext>
            </a:extLst>
          </p:cNvPr>
          <p:cNvCxnSpPr/>
          <p:nvPr/>
        </p:nvCxnSpPr>
        <p:spPr>
          <a:xfrm>
            <a:off x="5530305" y="3435056"/>
            <a:ext cx="0" cy="762000"/>
          </a:xfrm>
          <a:prstGeom prst="line">
            <a:avLst/>
          </a:prstGeom>
        </p:spPr>
        <p:style>
          <a:lnRef idx="1">
            <a:schemeClr val="accent3"/>
          </a:lnRef>
          <a:fillRef idx="0">
            <a:schemeClr val="accent3"/>
          </a:fillRef>
          <a:effectRef idx="0">
            <a:schemeClr val="accent3"/>
          </a:effectRef>
          <a:fontRef idx="minor">
            <a:schemeClr val="tx1"/>
          </a:fontRef>
        </p:style>
      </p:cxnSp>
      <p:cxnSp>
        <p:nvCxnSpPr>
          <p:cNvPr id="27" name="Straight Connector 26">
            <a:extLst>
              <a:ext uri="{FF2B5EF4-FFF2-40B4-BE49-F238E27FC236}">
                <a16:creationId xmlns:a16="http://schemas.microsoft.com/office/drawing/2014/main" xmlns="" id="{5860558B-EB9C-4C29-838B-ED0715429ADC}"/>
              </a:ext>
            </a:extLst>
          </p:cNvPr>
          <p:cNvCxnSpPr>
            <a:stCxn id="23" idx="5"/>
          </p:cNvCxnSpPr>
          <p:nvPr/>
        </p:nvCxnSpPr>
        <p:spPr>
          <a:xfrm>
            <a:off x="5661544" y="3379260"/>
            <a:ext cx="970196" cy="817796"/>
          </a:xfrm>
          <a:prstGeom prst="line">
            <a:avLst/>
          </a:prstGeom>
        </p:spPr>
        <p:style>
          <a:lnRef idx="1">
            <a:schemeClr val="accent3"/>
          </a:lnRef>
          <a:fillRef idx="0">
            <a:schemeClr val="accent3"/>
          </a:fillRef>
          <a:effectRef idx="0">
            <a:schemeClr val="accent3"/>
          </a:effectRef>
          <a:fontRef idx="minor">
            <a:schemeClr val="tx1"/>
          </a:fontRef>
        </p:style>
      </p:cxnSp>
      <p:cxnSp>
        <p:nvCxnSpPr>
          <p:cNvPr id="28" name="Straight Connector 27">
            <a:extLst>
              <a:ext uri="{FF2B5EF4-FFF2-40B4-BE49-F238E27FC236}">
                <a16:creationId xmlns:a16="http://schemas.microsoft.com/office/drawing/2014/main" xmlns="" id="{A7DE72D3-D08E-49C8-96A9-F352AD3D378F}"/>
              </a:ext>
            </a:extLst>
          </p:cNvPr>
          <p:cNvCxnSpPr/>
          <p:nvPr/>
        </p:nvCxnSpPr>
        <p:spPr>
          <a:xfrm>
            <a:off x="4498140" y="3435056"/>
            <a:ext cx="970196" cy="817796"/>
          </a:xfrm>
          <a:prstGeom prst="line">
            <a:avLst/>
          </a:prstGeom>
        </p:spPr>
        <p:style>
          <a:lnRef idx="3">
            <a:schemeClr val="accent6"/>
          </a:lnRef>
          <a:fillRef idx="0">
            <a:schemeClr val="accent6"/>
          </a:fillRef>
          <a:effectRef idx="2">
            <a:schemeClr val="accent6"/>
          </a:effectRef>
          <a:fontRef idx="minor">
            <a:schemeClr val="tx1"/>
          </a:fontRef>
        </p:style>
      </p:cxnSp>
      <p:cxnSp>
        <p:nvCxnSpPr>
          <p:cNvPr id="29" name="Straight Connector 28">
            <a:extLst>
              <a:ext uri="{FF2B5EF4-FFF2-40B4-BE49-F238E27FC236}">
                <a16:creationId xmlns:a16="http://schemas.microsoft.com/office/drawing/2014/main" xmlns="" id="{A1DFF99A-56B3-43A3-AC75-143ECD127BCD}"/>
              </a:ext>
            </a:extLst>
          </p:cNvPr>
          <p:cNvCxnSpPr/>
          <p:nvPr/>
        </p:nvCxnSpPr>
        <p:spPr>
          <a:xfrm>
            <a:off x="3355140" y="3435056"/>
            <a:ext cx="970196" cy="817796"/>
          </a:xfrm>
          <a:prstGeom prst="line">
            <a:avLst/>
          </a:prstGeom>
        </p:spPr>
        <p:style>
          <a:lnRef idx="1">
            <a:schemeClr val="accent3"/>
          </a:lnRef>
          <a:fillRef idx="0">
            <a:schemeClr val="accent3"/>
          </a:fillRef>
          <a:effectRef idx="0">
            <a:schemeClr val="accent3"/>
          </a:effectRef>
          <a:fontRef idx="minor">
            <a:schemeClr val="tx1"/>
          </a:fontRef>
        </p:style>
      </p:cxnSp>
      <p:cxnSp>
        <p:nvCxnSpPr>
          <p:cNvPr id="30" name="Straight Connector 29">
            <a:extLst>
              <a:ext uri="{FF2B5EF4-FFF2-40B4-BE49-F238E27FC236}">
                <a16:creationId xmlns:a16="http://schemas.microsoft.com/office/drawing/2014/main" xmlns="" id="{E190E5DB-ADE3-462B-B4FA-6F729DF4547F}"/>
              </a:ext>
            </a:extLst>
          </p:cNvPr>
          <p:cNvCxnSpPr/>
          <p:nvPr/>
        </p:nvCxnSpPr>
        <p:spPr>
          <a:xfrm flipH="1">
            <a:off x="4498140" y="3435056"/>
            <a:ext cx="934804" cy="817796"/>
          </a:xfrm>
          <a:prstGeom prst="line">
            <a:avLst/>
          </a:prstGeom>
        </p:spPr>
        <p:style>
          <a:lnRef idx="1">
            <a:schemeClr val="accent3"/>
          </a:lnRef>
          <a:fillRef idx="0">
            <a:schemeClr val="accent3"/>
          </a:fillRef>
          <a:effectRef idx="0">
            <a:schemeClr val="accent3"/>
          </a:effectRef>
          <a:fontRef idx="minor">
            <a:schemeClr val="tx1"/>
          </a:fontRef>
        </p:style>
      </p:cxnSp>
      <p:cxnSp>
        <p:nvCxnSpPr>
          <p:cNvPr id="31" name="Straight Connector 30">
            <a:extLst>
              <a:ext uri="{FF2B5EF4-FFF2-40B4-BE49-F238E27FC236}">
                <a16:creationId xmlns:a16="http://schemas.microsoft.com/office/drawing/2014/main" xmlns="" id="{B959ABB7-232D-4ECE-B877-5D0E12FBADC8}"/>
              </a:ext>
            </a:extLst>
          </p:cNvPr>
          <p:cNvCxnSpPr/>
          <p:nvPr/>
        </p:nvCxnSpPr>
        <p:spPr>
          <a:xfrm flipH="1">
            <a:off x="3334736" y="3379260"/>
            <a:ext cx="934804" cy="817796"/>
          </a:xfrm>
          <a:prstGeom prst="line">
            <a:avLst/>
          </a:prstGeom>
        </p:spPr>
        <p:style>
          <a:lnRef idx="3">
            <a:schemeClr val="accent6"/>
          </a:lnRef>
          <a:fillRef idx="0">
            <a:schemeClr val="accent6"/>
          </a:fillRef>
          <a:effectRef idx="2">
            <a:schemeClr val="accent6"/>
          </a:effectRef>
          <a:fontRef idx="minor">
            <a:schemeClr val="tx1"/>
          </a:fontRef>
        </p:style>
      </p:cxnSp>
      <p:sp>
        <p:nvSpPr>
          <p:cNvPr id="35" name="TextBox 34">
            <a:extLst>
              <a:ext uri="{FF2B5EF4-FFF2-40B4-BE49-F238E27FC236}">
                <a16:creationId xmlns:a16="http://schemas.microsoft.com/office/drawing/2014/main" xmlns="" id="{78B8D965-41EB-4D4E-8434-A556AD80E8D8}"/>
              </a:ext>
            </a:extLst>
          </p:cNvPr>
          <p:cNvSpPr txBox="1"/>
          <p:nvPr/>
        </p:nvSpPr>
        <p:spPr>
          <a:xfrm>
            <a:off x="4479279" y="3352800"/>
            <a:ext cx="854721" cy="369332"/>
          </a:xfrm>
          <a:prstGeom prst="rect">
            <a:avLst/>
          </a:prstGeom>
          <a:noFill/>
        </p:spPr>
        <p:txBody>
          <a:bodyPr wrap="none" rtlCol="0">
            <a:spAutoFit/>
          </a:bodyPr>
          <a:lstStyle/>
          <a:p>
            <a:r>
              <a:rPr lang="en-US" b="1" dirty="0"/>
              <a:t>W</a:t>
            </a:r>
            <a:r>
              <a:rPr lang="en-US" b="1" baseline="-25000" dirty="0"/>
              <a:t>12</a:t>
            </a:r>
            <a:r>
              <a:rPr lang="en-US" b="1" dirty="0"/>
              <a:t>=-1</a:t>
            </a:r>
            <a:endParaRPr lang="en-US" b="1" baseline="-25000" dirty="0"/>
          </a:p>
        </p:txBody>
      </p:sp>
      <p:sp>
        <p:nvSpPr>
          <p:cNvPr id="47" name="TextBox 46">
            <a:extLst>
              <a:ext uri="{FF2B5EF4-FFF2-40B4-BE49-F238E27FC236}">
                <a16:creationId xmlns:a16="http://schemas.microsoft.com/office/drawing/2014/main" xmlns="" id="{44D507F8-1BFF-4EA4-9D3F-3B229D389D5F}"/>
              </a:ext>
            </a:extLst>
          </p:cNvPr>
          <p:cNvSpPr txBox="1"/>
          <p:nvPr/>
        </p:nvSpPr>
        <p:spPr>
          <a:xfrm>
            <a:off x="6518530" y="4643595"/>
            <a:ext cx="657552" cy="369332"/>
          </a:xfrm>
          <a:prstGeom prst="rect">
            <a:avLst/>
          </a:prstGeom>
          <a:noFill/>
        </p:spPr>
        <p:txBody>
          <a:bodyPr wrap="none" rtlCol="0">
            <a:spAutoFit/>
          </a:bodyPr>
          <a:lstStyle/>
          <a:p>
            <a:r>
              <a:rPr lang="en-US" b="1" dirty="0"/>
              <a:t>f</a:t>
            </a:r>
            <a:r>
              <a:rPr lang="en-US" b="1" baseline="-25000" dirty="0"/>
              <a:t>4 </a:t>
            </a:r>
            <a:r>
              <a:rPr lang="en-US" b="1" dirty="0"/>
              <a:t>= 1</a:t>
            </a:r>
            <a:endParaRPr lang="en-US" b="1" baseline="-25000" dirty="0"/>
          </a:p>
        </p:txBody>
      </p:sp>
      <p:sp>
        <p:nvSpPr>
          <p:cNvPr id="48" name="Oval 47">
            <a:extLst>
              <a:ext uri="{FF2B5EF4-FFF2-40B4-BE49-F238E27FC236}">
                <a16:creationId xmlns:a16="http://schemas.microsoft.com/office/drawing/2014/main" xmlns="" id="{CF160D31-35C0-459E-A1AC-9F6C10B6328F}"/>
              </a:ext>
            </a:extLst>
          </p:cNvPr>
          <p:cNvSpPr/>
          <p:nvPr/>
        </p:nvSpPr>
        <p:spPr>
          <a:xfrm>
            <a:off x="6477000" y="4191000"/>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4</a:t>
            </a:r>
          </a:p>
        </p:txBody>
      </p:sp>
      <p:sp>
        <p:nvSpPr>
          <p:cNvPr id="49" name="TextBox 48">
            <a:extLst>
              <a:ext uri="{FF2B5EF4-FFF2-40B4-BE49-F238E27FC236}">
                <a16:creationId xmlns:a16="http://schemas.microsoft.com/office/drawing/2014/main" xmlns="" id="{7B68F5D3-79DC-4716-BAE8-769B6948DD04}"/>
              </a:ext>
            </a:extLst>
          </p:cNvPr>
          <p:cNvSpPr txBox="1"/>
          <p:nvPr/>
        </p:nvSpPr>
        <p:spPr>
          <a:xfrm>
            <a:off x="1944359" y="4652554"/>
            <a:ext cx="657552" cy="369332"/>
          </a:xfrm>
          <a:prstGeom prst="rect">
            <a:avLst/>
          </a:prstGeom>
          <a:noFill/>
        </p:spPr>
        <p:txBody>
          <a:bodyPr wrap="none" rtlCol="0">
            <a:spAutoFit/>
          </a:bodyPr>
          <a:lstStyle/>
          <a:p>
            <a:r>
              <a:rPr lang="en-US" b="1" dirty="0"/>
              <a:t>f</a:t>
            </a:r>
            <a:r>
              <a:rPr lang="en-US" b="1" baseline="-25000" dirty="0"/>
              <a:t>0 </a:t>
            </a:r>
            <a:r>
              <a:rPr lang="en-US" b="1" dirty="0"/>
              <a:t>= 1</a:t>
            </a:r>
            <a:endParaRPr lang="en-US" b="1" baseline="-25000" dirty="0"/>
          </a:p>
        </p:txBody>
      </p:sp>
      <p:sp>
        <p:nvSpPr>
          <p:cNvPr id="50" name="Oval 49">
            <a:extLst>
              <a:ext uri="{FF2B5EF4-FFF2-40B4-BE49-F238E27FC236}">
                <a16:creationId xmlns:a16="http://schemas.microsoft.com/office/drawing/2014/main" xmlns="" id="{1B222C81-327B-4B7A-ADBE-A667868F5D0A}"/>
              </a:ext>
            </a:extLst>
          </p:cNvPr>
          <p:cNvSpPr/>
          <p:nvPr/>
        </p:nvSpPr>
        <p:spPr>
          <a:xfrm>
            <a:off x="1902651" y="4167413"/>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0</a:t>
            </a:r>
          </a:p>
        </p:txBody>
      </p:sp>
      <p:cxnSp>
        <p:nvCxnSpPr>
          <p:cNvPr id="51" name="Straight Connector 50">
            <a:extLst>
              <a:ext uri="{FF2B5EF4-FFF2-40B4-BE49-F238E27FC236}">
                <a16:creationId xmlns:a16="http://schemas.microsoft.com/office/drawing/2014/main" xmlns="" id="{7408DC8F-2FD3-4D36-B689-5F027A57E143}"/>
              </a:ext>
            </a:extLst>
          </p:cNvPr>
          <p:cNvCxnSpPr/>
          <p:nvPr/>
        </p:nvCxnSpPr>
        <p:spPr>
          <a:xfrm flipH="1">
            <a:off x="2173325" y="3360710"/>
            <a:ext cx="934804" cy="817796"/>
          </a:xfrm>
          <a:prstGeom prst="line">
            <a:avLst/>
          </a:prstGeom>
        </p:spPr>
        <p:style>
          <a:lnRef idx="1">
            <a:schemeClr val="accent3"/>
          </a:lnRef>
          <a:fillRef idx="0">
            <a:schemeClr val="accent3"/>
          </a:fillRef>
          <a:effectRef idx="0">
            <a:schemeClr val="accent3"/>
          </a:effectRef>
          <a:fontRef idx="minor">
            <a:schemeClr val="tx1"/>
          </a:fontRef>
        </p:style>
      </p:cxnSp>
      <p:sp>
        <p:nvSpPr>
          <p:cNvPr id="52" name="TextBox 51">
            <a:extLst>
              <a:ext uri="{FF2B5EF4-FFF2-40B4-BE49-F238E27FC236}">
                <a16:creationId xmlns:a16="http://schemas.microsoft.com/office/drawing/2014/main" xmlns="" id="{6FB11D87-20B8-4C8B-B041-B1BCD8D9CCE0}"/>
              </a:ext>
            </a:extLst>
          </p:cNvPr>
          <p:cNvSpPr txBox="1"/>
          <p:nvPr/>
        </p:nvSpPr>
        <p:spPr>
          <a:xfrm>
            <a:off x="3717279" y="3354229"/>
            <a:ext cx="854721" cy="369332"/>
          </a:xfrm>
          <a:prstGeom prst="rect">
            <a:avLst/>
          </a:prstGeom>
          <a:noFill/>
        </p:spPr>
        <p:txBody>
          <a:bodyPr wrap="none" rtlCol="0">
            <a:spAutoFit/>
          </a:bodyPr>
          <a:lstStyle/>
          <a:p>
            <a:r>
              <a:rPr lang="en-US" b="1" dirty="0"/>
              <a:t>W</a:t>
            </a:r>
            <a:r>
              <a:rPr lang="en-US" b="1" baseline="-25000" dirty="0"/>
              <a:t>10</a:t>
            </a:r>
            <a:r>
              <a:rPr lang="en-US" b="1" dirty="0"/>
              <a:t>=-1</a:t>
            </a:r>
            <a:endParaRPr lang="en-US" b="1" baseline="-25000" dirty="0"/>
          </a:p>
        </p:txBody>
      </p:sp>
      <p:sp>
        <p:nvSpPr>
          <p:cNvPr id="39" name="TextBox 38">
            <a:extLst>
              <a:ext uri="{FF2B5EF4-FFF2-40B4-BE49-F238E27FC236}">
                <a16:creationId xmlns:a16="http://schemas.microsoft.com/office/drawing/2014/main" xmlns="" id="{12B09A91-57DD-4798-9943-653CC6A57EC6}"/>
              </a:ext>
            </a:extLst>
          </p:cNvPr>
          <p:cNvSpPr txBox="1"/>
          <p:nvPr/>
        </p:nvSpPr>
        <p:spPr>
          <a:xfrm>
            <a:off x="7171891" y="1295400"/>
            <a:ext cx="1013419" cy="369332"/>
          </a:xfrm>
          <a:prstGeom prst="rect">
            <a:avLst/>
          </a:prstGeom>
          <a:noFill/>
        </p:spPr>
        <p:txBody>
          <a:bodyPr wrap="none" rtlCol="0">
            <a:spAutoFit/>
          </a:bodyPr>
          <a:lstStyle/>
          <a:p>
            <a:r>
              <a:rPr lang="en-US" b="1" dirty="0"/>
              <a:t>W</a:t>
            </a:r>
            <a:r>
              <a:rPr lang="en-US" b="1" baseline="-25000" dirty="0"/>
              <a:t>10</a:t>
            </a:r>
            <a:r>
              <a:rPr lang="en-US" b="1" dirty="0"/>
              <a:t> =  -1</a:t>
            </a:r>
            <a:endParaRPr lang="en-US" b="1" baseline="-25000" dirty="0"/>
          </a:p>
        </p:txBody>
      </p:sp>
      <p:sp>
        <p:nvSpPr>
          <p:cNvPr id="42" name="TextBox 41">
            <a:extLst>
              <a:ext uri="{FF2B5EF4-FFF2-40B4-BE49-F238E27FC236}">
                <a16:creationId xmlns:a16="http://schemas.microsoft.com/office/drawing/2014/main" xmlns="" id="{D667BE1C-0B66-4247-8F70-909C23EBA10F}"/>
              </a:ext>
            </a:extLst>
          </p:cNvPr>
          <p:cNvSpPr txBox="1"/>
          <p:nvPr/>
        </p:nvSpPr>
        <p:spPr>
          <a:xfrm>
            <a:off x="7162800" y="1579121"/>
            <a:ext cx="1005403" cy="369332"/>
          </a:xfrm>
          <a:prstGeom prst="rect">
            <a:avLst/>
          </a:prstGeom>
          <a:noFill/>
        </p:spPr>
        <p:txBody>
          <a:bodyPr wrap="none" rtlCol="0">
            <a:spAutoFit/>
          </a:bodyPr>
          <a:lstStyle/>
          <a:p>
            <a:r>
              <a:rPr lang="en-US" b="1" dirty="0"/>
              <a:t>W</a:t>
            </a:r>
            <a:r>
              <a:rPr lang="en-US" b="1" baseline="-25000" dirty="0"/>
              <a:t>11</a:t>
            </a:r>
            <a:r>
              <a:rPr lang="en-US" b="1" dirty="0"/>
              <a:t> = +2</a:t>
            </a:r>
            <a:endParaRPr lang="en-US" b="1" baseline="-25000" dirty="0"/>
          </a:p>
        </p:txBody>
      </p:sp>
      <p:sp>
        <p:nvSpPr>
          <p:cNvPr id="45" name="TextBox 44">
            <a:extLst>
              <a:ext uri="{FF2B5EF4-FFF2-40B4-BE49-F238E27FC236}">
                <a16:creationId xmlns:a16="http://schemas.microsoft.com/office/drawing/2014/main" xmlns="" id="{196CD2C2-ADEF-4CD3-94FB-23026F684E40}"/>
              </a:ext>
            </a:extLst>
          </p:cNvPr>
          <p:cNvSpPr txBox="1"/>
          <p:nvPr/>
        </p:nvSpPr>
        <p:spPr>
          <a:xfrm>
            <a:off x="7162800" y="1883921"/>
            <a:ext cx="1013419" cy="369332"/>
          </a:xfrm>
          <a:prstGeom prst="rect">
            <a:avLst/>
          </a:prstGeom>
          <a:noFill/>
        </p:spPr>
        <p:txBody>
          <a:bodyPr wrap="none" rtlCol="0">
            <a:spAutoFit/>
          </a:bodyPr>
          <a:lstStyle/>
          <a:p>
            <a:r>
              <a:rPr lang="en-US" b="1" dirty="0"/>
              <a:t>W</a:t>
            </a:r>
            <a:r>
              <a:rPr lang="en-US" b="1" baseline="-25000" dirty="0"/>
              <a:t>12</a:t>
            </a:r>
            <a:r>
              <a:rPr lang="en-US" b="1" dirty="0"/>
              <a:t> =  -1</a:t>
            </a:r>
            <a:endParaRPr lang="en-US" b="1" baseline="-25000" dirty="0"/>
          </a:p>
        </p:txBody>
      </p:sp>
      <p:sp>
        <p:nvSpPr>
          <p:cNvPr id="2" name="Rectangle 1">
            <a:extLst>
              <a:ext uri="{FF2B5EF4-FFF2-40B4-BE49-F238E27FC236}">
                <a16:creationId xmlns:a16="http://schemas.microsoft.com/office/drawing/2014/main" xmlns="" id="{C56F3C43-9318-4FB4-8A6B-BBF274E81817}"/>
              </a:ext>
            </a:extLst>
          </p:cNvPr>
          <p:cNvSpPr/>
          <p:nvPr/>
        </p:nvSpPr>
        <p:spPr>
          <a:xfrm>
            <a:off x="2658238" y="2253253"/>
            <a:ext cx="3285362" cy="276863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xmlns="" val="38257885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400" dirty="0">
                <a:solidFill>
                  <a:schemeClr val="bg1"/>
                </a:solidFill>
                <a:latin typeface="+mj-lt"/>
                <a:ea typeface="+mj-ea"/>
                <a:cs typeface="+mj-cs"/>
              </a:rPr>
              <a:t>The </a:t>
            </a:r>
            <a:r>
              <a:rPr lang="en-US" sz="4400" b="1" dirty="0">
                <a:solidFill>
                  <a:schemeClr val="bg1"/>
                </a:solidFill>
                <a:latin typeface="+mj-lt"/>
                <a:ea typeface="+mj-ea"/>
                <a:cs typeface="+mj-cs"/>
              </a:rPr>
              <a:t>Classifier</a:t>
            </a:r>
            <a:endParaRPr kumimoji="0" lang="en-US" sz="4400" b="1" i="0" u="none" strike="noStrike" kern="1200" cap="none" spc="0" normalizeH="0" baseline="0" noProof="0" dirty="0">
              <a:ln>
                <a:noFill/>
              </a:ln>
              <a:solidFill>
                <a:schemeClr val="bg1"/>
              </a:solidFill>
              <a:effectLst/>
              <a:uLnTx/>
              <a:uFillTx/>
              <a:latin typeface="+mj-lt"/>
              <a:ea typeface="+mj-ea"/>
              <a:cs typeface="+mj-cs"/>
            </a:endParaRPr>
          </a:p>
        </p:txBody>
      </p:sp>
      <p:sp>
        <p:nvSpPr>
          <p:cNvPr id="7" name="TextBox 6"/>
          <p:cNvSpPr txBox="1"/>
          <p:nvPr/>
        </p:nvSpPr>
        <p:spPr>
          <a:xfrm>
            <a:off x="729083" y="1320225"/>
            <a:ext cx="8033917" cy="3539430"/>
          </a:xfrm>
          <a:prstGeom prst="rect">
            <a:avLst/>
          </a:prstGeom>
          <a:noFill/>
        </p:spPr>
        <p:txBody>
          <a:bodyPr wrap="square" rtlCol="0">
            <a:spAutoFit/>
          </a:bodyPr>
          <a:lstStyle/>
          <a:p>
            <a:r>
              <a:rPr lang="en-US" sz="3200" b="1" dirty="0"/>
              <a:t>What is a </a:t>
            </a:r>
            <a:r>
              <a:rPr lang="en-US" sz="3200" b="1" u="sng" dirty="0"/>
              <a:t>Classifier</a:t>
            </a:r>
            <a:r>
              <a:rPr lang="en-US" sz="3200" b="1" dirty="0"/>
              <a:t>? </a:t>
            </a:r>
          </a:p>
          <a:p>
            <a:endParaRPr lang="en-US" sz="3200" b="1" dirty="0">
              <a:solidFill>
                <a:srgbClr val="0070C0"/>
              </a:solidFill>
            </a:endParaRPr>
          </a:p>
          <a:p>
            <a:r>
              <a:rPr lang="en-US" sz="3200" b="1" dirty="0">
                <a:solidFill>
                  <a:srgbClr val="0070C0"/>
                </a:solidFill>
              </a:rPr>
              <a:t>Something that performs </a:t>
            </a:r>
            <a:r>
              <a:rPr lang="en-US" sz="3200" b="1" dirty="0">
                <a:solidFill>
                  <a:srgbClr val="FF0000"/>
                </a:solidFill>
              </a:rPr>
              <a:t>classification</a:t>
            </a:r>
            <a:r>
              <a:rPr lang="en-US" sz="3200" b="1" dirty="0"/>
              <a:t>.</a:t>
            </a:r>
          </a:p>
          <a:p>
            <a:endParaRPr lang="en-US" sz="3200" b="1" dirty="0">
              <a:solidFill>
                <a:srgbClr val="0070C0"/>
              </a:solidFill>
            </a:endParaRPr>
          </a:p>
          <a:p>
            <a:r>
              <a:rPr lang="en-GB" sz="3200" b="1" dirty="0"/>
              <a:t>Classification </a:t>
            </a:r>
            <a:r>
              <a:rPr lang="en-GB" sz="3200" b="1" dirty="0">
                <a:solidFill>
                  <a:srgbClr val="0070C0"/>
                </a:solidFill>
              </a:rPr>
              <a:t>= categorizing</a:t>
            </a:r>
          </a:p>
          <a:p>
            <a:r>
              <a:rPr lang="en-GB" sz="3200" b="1" dirty="0"/>
              <a:t>Classification </a:t>
            </a:r>
            <a:r>
              <a:rPr lang="en-GB" sz="3200" b="1" dirty="0">
                <a:solidFill>
                  <a:srgbClr val="0070C0"/>
                </a:solidFill>
              </a:rPr>
              <a:t>= deciding</a:t>
            </a:r>
            <a:endParaRPr lang="en-IN" sz="3200" b="1" dirty="0">
              <a:solidFill>
                <a:srgbClr val="0070C0"/>
              </a:solidFill>
            </a:endParaRPr>
          </a:p>
          <a:p>
            <a:r>
              <a:rPr lang="en-GB" sz="3200" b="1" dirty="0"/>
              <a:t>Classification </a:t>
            </a:r>
            <a:r>
              <a:rPr lang="en-GB" sz="3200" b="1" dirty="0">
                <a:solidFill>
                  <a:srgbClr val="0070C0"/>
                </a:solidFill>
              </a:rPr>
              <a:t>= labelling</a:t>
            </a:r>
            <a:endParaRPr lang="en-IN" sz="3200" b="1" dirty="0">
              <a:solidFill>
                <a:srgbClr val="0070C0"/>
              </a:solidFill>
            </a:endParaRPr>
          </a:p>
        </p:txBody>
      </p:sp>
      <p:sp>
        <p:nvSpPr>
          <p:cNvPr id="4" name="Title 1"/>
          <p:cNvSpPr txBox="1">
            <a:spLocks/>
          </p:cNvSpPr>
          <p:nvPr/>
        </p:nvSpPr>
        <p:spPr>
          <a:xfrm>
            <a:off x="0" y="5940425"/>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400" dirty="0">
                <a:solidFill>
                  <a:schemeClr val="bg1"/>
                </a:solidFill>
                <a:latin typeface="+mj-lt"/>
                <a:ea typeface="+mj-ea"/>
                <a:cs typeface="+mj-cs"/>
              </a:rPr>
              <a:t>Classification = Deciding = </a:t>
            </a:r>
            <a:r>
              <a:rPr lang="en-US" sz="4400" dirty="0" err="1">
                <a:solidFill>
                  <a:schemeClr val="bg1"/>
                </a:solidFill>
                <a:latin typeface="+mj-lt"/>
                <a:ea typeface="+mj-ea"/>
                <a:cs typeface="+mj-cs"/>
              </a:rPr>
              <a:t>Labelling</a:t>
            </a:r>
            <a:endParaRPr kumimoji="0" lang="en-US" sz="4400" b="0" i="0" u="none" strike="noStrike" kern="1200" cap="none" spc="0" normalizeH="0" baseline="0" noProof="0" dirty="0">
              <a:ln>
                <a:noFill/>
              </a:ln>
              <a:solidFill>
                <a:schemeClr val="bg1"/>
              </a:solidFill>
              <a:effectLst/>
              <a:uLnTx/>
              <a:uFillTx/>
              <a:latin typeface="+mj-lt"/>
              <a:ea typeface="+mj-ea"/>
              <a:cs typeface="+mj-cs"/>
            </a:endParaRPr>
          </a:p>
        </p:txBody>
      </p:sp>
    </p:spTree>
    <p:extLst>
      <p:ext uri="{BB962C8B-B14F-4D97-AF65-F5344CB8AC3E}">
        <p14:creationId xmlns:p14="http://schemas.microsoft.com/office/powerpoint/2010/main" xmlns="" val="4246755552"/>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1" i="0" u="none" strike="noStrike" kern="1200" cap="none" spc="0" normalizeH="0" baseline="0" noProof="0" dirty="0">
                <a:ln>
                  <a:noFill/>
                </a:ln>
                <a:solidFill>
                  <a:schemeClr val="bg1"/>
                </a:solidFill>
                <a:effectLst/>
                <a:uLnTx/>
                <a:uFillTx/>
                <a:latin typeface="+mj-lt"/>
                <a:ea typeface="+mj-ea"/>
                <a:cs typeface="+mj-cs"/>
              </a:rPr>
              <a:t>Convolutional </a:t>
            </a:r>
            <a:r>
              <a:rPr lang="en-US" sz="4400" b="1" dirty="0">
                <a:solidFill>
                  <a:schemeClr val="bg1"/>
                </a:solidFill>
                <a:latin typeface="+mj-lt"/>
                <a:ea typeface="+mj-ea"/>
                <a:cs typeface="+mj-cs"/>
              </a:rPr>
              <a:t>Layer Example</a:t>
            </a:r>
            <a:endParaRPr kumimoji="0" lang="en-US" sz="4400" b="1" i="0" u="none" strike="noStrike" kern="1200" cap="none" spc="0" normalizeH="0" baseline="0" noProof="0" dirty="0">
              <a:ln>
                <a:noFill/>
              </a:ln>
              <a:solidFill>
                <a:schemeClr val="bg1"/>
              </a:solidFill>
              <a:effectLst/>
              <a:uLnTx/>
              <a:uFillTx/>
              <a:latin typeface="+mj-lt"/>
              <a:ea typeface="+mj-ea"/>
              <a:cs typeface="+mj-cs"/>
            </a:endParaRPr>
          </a:p>
        </p:txBody>
      </p:sp>
      <p:sp>
        <p:nvSpPr>
          <p:cNvPr id="7" name="TextBox 6"/>
          <p:cNvSpPr txBox="1"/>
          <p:nvPr/>
        </p:nvSpPr>
        <p:spPr>
          <a:xfrm>
            <a:off x="304799" y="1219200"/>
            <a:ext cx="8610601" cy="523220"/>
          </a:xfrm>
          <a:prstGeom prst="rect">
            <a:avLst/>
          </a:prstGeom>
          <a:noFill/>
        </p:spPr>
        <p:txBody>
          <a:bodyPr wrap="square" rtlCol="0">
            <a:spAutoFit/>
          </a:bodyPr>
          <a:lstStyle/>
          <a:p>
            <a:pPr>
              <a:buNone/>
            </a:pPr>
            <a:r>
              <a:rPr lang="en-US" sz="2800" dirty="0"/>
              <a:t>Supposing the weights were as follows ...</a:t>
            </a:r>
          </a:p>
        </p:txBody>
      </p:sp>
      <p:sp>
        <p:nvSpPr>
          <p:cNvPr id="13" name="Rectangle 12">
            <a:extLst>
              <a:ext uri="{FF2B5EF4-FFF2-40B4-BE49-F238E27FC236}">
                <a16:creationId xmlns:a16="http://schemas.microsoft.com/office/drawing/2014/main" xmlns="" id="{51F28F38-D7D1-4638-A478-B7B8E9B18DC3}"/>
              </a:ext>
            </a:extLst>
          </p:cNvPr>
          <p:cNvSpPr/>
          <p:nvPr/>
        </p:nvSpPr>
        <p:spPr>
          <a:xfrm>
            <a:off x="533400" y="5421868"/>
            <a:ext cx="7239000" cy="1200329"/>
          </a:xfrm>
          <a:prstGeom prst="rect">
            <a:avLst/>
          </a:prstGeom>
        </p:spPr>
        <p:txBody>
          <a:bodyPr wrap="square">
            <a:spAutoFit/>
          </a:bodyPr>
          <a:lstStyle/>
          <a:p>
            <a:r>
              <a:rPr lang="en-US" sz="3600" b="1" dirty="0"/>
              <a:t>c</a:t>
            </a:r>
            <a:r>
              <a:rPr lang="en-US" sz="3600" b="1" baseline="-25000" dirty="0"/>
              <a:t>3</a:t>
            </a:r>
            <a:r>
              <a:rPr lang="en-US" sz="3600" b="1" dirty="0"/>
              <a:t>=0 </a:t>
            </a:r>
            <a:r>
              <a:rPr lang="en-US" sz="3600" dirty="0"/>
              <a:t>(by taking another step/stride)</a:t>
            </a:r>
          </a:p>
          <a:p>
            <a:r>
              <a:rPr lang="en-US" sz="3600" dirty="0"/>
              <a:t>Easy!</a:t>
            </a:r>
            <a:endParaRPr lang="en-IN" sz="3600" dirty="0"/>
          </a:p>
        </p:txBody>
      </p:sp>
      <p:sp>
        <p:nvSpPr>
          <p:cNvPr id="8" name="TextBox 7">
            <a:extLst>
              <a:ext uri="{FF2B5EF4-FFF2-40B4-BE49-F238E27FC236}">
                <a16:creationId xmlns:a16="http://schemas.microsoft.com/office/drawing/2014/main" xmlns="" id="{DC8E64F9-E913-4E3A-BCDC-02A5A8782E49}"/>
              </a:ext>
            </a:extLst>
          </p:cNvPr>
          <p:cNvSpPr txBox="1"/>
          <p:nvPr/>
        </p:nvSpPr>
        <p:spPr>
          <a:xfrm>
            <a:off x="3092048" y="4670529"/>
            <a:ext cx="657552" cy="369332"/>
          </a:xfrm>
          <a:prstGeom prst="rect">
            <a:avLst/>
          </a:prstGeom>
          <a:noFill/>
        </p:spPr>
        <p:txBody>
          <a:bodyPr wrap="none" rtlCol="0">
            <a:spAutoFit/>
          </a:bodyPr>
          <a:lstStyle/>
          <a:p>
            <a:r>
              <a:rPr lang="en-US" b="1" dirty="0"/>
              <a:t>f</a:t>
            </a:r>
            <a:r>
              <a:rPr lang="en-US" b="1" baseline="-25000" dirty="0"/>
              <a:t>1 </a:t>
            </a:r>
            <a:r>
              <a:rPr lang="en-US" b="1" dirty="0"/>
              <a:t>= 4</a:t>
            </a:r>
            <a:endParaRPr lang="en-US" b="1" baseline="-25000" dirty="0"/>
          </a:p>
        </p:txBody>
      </p:sp>
      <p:sp>
        <p:nvSpPr>
          <p:cNvPr id="9" name="TextBox 8">
            <a:extLst>
              <a:ext uri="{FF2B5EF4-FFF2-40B4-BE49-F238E27FC236}">
                <a16:creationId xmlns:a16="http://schemas.microsoft.com/office/drawing/2014/main" xmlns="" id="{3E5F31C3-26C6-4CF1-879A-ACCF333B7D2A}"/>
              </a:ext>
            </a:extLst>
          </p:cNvPr>
          <p:cNvSpPr txBox="1"/>
          <p:nvPr/>
        </p:nvSpPr>
        <p:spPr>
          <a:xfrm>
            <a:off x="4267200" y="4647964"/>
            <a:ext cx="657552" cy="369332"/>
          </a:xfrm>
          <a:prstGeom prst="rect">
            <a:avLst/>
          </a:prstGeom>
          <a:noFill/>
        </p:spPr>
        <p:txBody>
          <a:bodyPr wrap="none" rtlCol="0">
            <a:spAutoFit/>
          </a:bodyPr>
          <a:lstStyle/>
          <a:p>
            <a:r>
              <a:rPr lang="en-US" b="1" dirty="0"/>
              <a:t>f</a:t>
            </a:r>
            <a:r>
              <a:rPr lang="en-US" b="1" baseline="-25000" dirty="0"/>
              <a:t>2 </a:t>
            </a:r>
            <a:r>
              <a:rPr lang="en-US" b="1" dirty="0"/>
              <a:t>= 1</a:t>
            </a:r>
            <a:endParaRPr lang="en-US" b="1" baseline="-25000" dirty="0"/>
          </a:p>
        </p:txBody>
      </p:sp>
      <p:sp>
        <p:nvSpPr>
          <p:cNvPr id="10" name="TextBox 9">
            <a:extLst>
              <a:ext uri="{FF2B5EF4-FFF2-40B4-BE49-F238E27FC236}">
                <a16:creationId xmlns:a16="http://schemas.microsoft.com/office/drawing/2014/main" xmlns="" id="{A17C5990-4748-46E4-A134-6FEED044B763}"/>
              </a:ext>
            </a:extLst>
          </p:cNvPr>
          <p:cNvSpPr txBox="1"/>
          <p:nvPr/>
        </p:nvSpPr>
        <p:spPr>
          <a:xfrm>
            <a:off x="5410200" y="4625049"/>
            <a:ext cx="657552" cy="369332"/>
          </a:xfrm>
          <a:prstGeom prst="rect">
            <a:avLst/>
          </a:prstGeom>
          <a:noFill/>
        </p:spPr>
        <p:txBody>
          <a:bodyPr wrap="none" rtlCol="0">
            <a:spAutoFit/>
          </a:bodyPr>
          <a:lstStyle/>
          <a:p>
            <a:r>
              <a:rPr lang="en-US" b="1" dirty="0"/>
              <a:t>f</a:t>
            </a:r>
            <a:r>
              <a:rPr lang="en-US" b="1" baseline="-25000" dirty="0"/>
              <a:t>3 </a:t>
            </a:r>
            <a:r>
              <a:rPr lang="en-US" b="1" dirty="0"/>
              <a:t>= 1</a:t>
            </a:r>
            <a:endParaRPr lang="en-US" b="1" baseline="-25000" dirty="0"/>
          </a:p>
        </p:txBody>
      </p:sp>
      <p:sp>
        <p:nvSpPr>
          <p:cNvPr id="12" name="TextBox 11">
            <a:extLst>
              <a:ext uri="{FF2B5EF4-FFF2-40B4-BE49-F238E27FC236}">
                <a16:creationId xmlns:a16="http://schemas.microsoft.com/office/drawing/2014/main" xmlns="" id="{1B07EB25-58A6-40D1-8722-F06F085D7734}"/>
              </a:ext>
            </a:extLst>
          </p:cNvPr>
          <p:cNvSpPr txBox="1"/>
          <p:nvPr/>
        </p:nvSpPr>
        <p:spPr>
          <a:xfrm>
            <a:off x="2895600" y="2584602"/>
            <a:ext cx="644728" cy="369332"/>
          </a:xfrm>
          <a:prstGeom prst="rect">
            <a:avLst/>
          </a:prstGeom>
          <a:noFill/>
        </p:spPr>
        <p:txBody>
          <a:bodyPr wrap="none" rtlCol="0">
            <a:spAutoFit/>
          </a:bodyPr>
          <a:lstStyle/>
          <a:p>
            <a:r>
              <a:rPr lang="en-US" b="1" dirty="0"/>
              <a:t>c</a:t>
            </a:r>
            <a:r>
              <a:rPr lang="en-US" b="1" baseline="-25000" dirty="0"/>
              <a:t>1</a:t>
            </a:r>
            <a:r>
              <a:rPr lang="en-US" b="1" dirty="0"/>
              <a:t>= 6</a:t>
            </a:r>
            <a:endParaRPr lang="en-US" b="1" baseline="-25000" dirty="0"/>
          </a:p>
        </p:txBody>
      </p:sp>
      <p:sp>
        <p:nvSpPr>
          <p:cNvPr id="14" name="TextBox 13">
            <a:extLst>
              <a:ext uri="{FF2B5EF4-FFF2-40B4-BE49-F238E27FC236}">
                <a16:creationId xmlns:a16="http://schemas.microsoft.com/office/drawing/2014/main" xmlns="" id="{48E0729D-F1E1-4952-9500-FABA96DC4181}"/>
              </a:ext>
            </a:extLst>
          </p:cNvPr>
          <p:cNvSpPr txBox="1"/>
          <p:nvPr/>
        </p:nvSpPr>
        <p:spPr>
          <a:xfrm>
            <a:off x="4236873" y="2568400"/>
            <a:ext cx="662361" cy="369332"/>
          </a:xfrm>
          <a:prstGeom prst="rect">
            <a:avLst/>
          </a:prstGeom>
          <a:noFill/>
        </p:spPr>
        <p:txBody>
          <a:bodyPr wrap="none" rtlCol="0">
            <a:spAutoFit/>
          </a:bodyPr>
          <a:lstStyle/>
          <a:p>
            <a:r>
              <a:rPr lang="en-US" b="1" dirty="0"/>
              <a:t>c</a:t>
            </a:r>
            <a:r>
              <a:rPr lang="en-US" b="1" baseline="-25000" dirty="0"/>
              <a:t>2</a:t>
            </a:r>
            <a:r>
              <a:rPr lang="en-US" b="1" dirty="0"/>
              <a:t>=-3</a:t>
            </a:r>
            <a:endParaRPr lang="en-US" b="1" baseline="-25000" dirty="0"/>
          </a:p>
        </p:txBody>
      </p:sp>
      <p:sp>
        <p:nvSpPr>
          <p:cNvPr id="15" name="TextBox 14">
            <a:extLst>
              <a:ext uri="{FF2B5EF4-FFF2-40B4-BE49-F238E27FC236}">
                <a16:creationId xmlns:a16="http://schemas.microsoft.com/office/drawing/2014/main" xmlns="" id="{DD57FC61-9E4E-4896-AFBF-D8F9A57C96D9}"/>
              </a:ext>
            </a:extLst>
          </p:cNvPr>
          <p:cNvSpPr txBox="1"/>
          <p:nvPr/>
        </p:nvSpPr>
        <p:spPr>
          <a:xfrm>
            <a:off x="5357946" y="2564368"/>
            <a:ext cx="679994" cy="369332"/>
          </a:xfrm>
          <a:prstGeom prst="rect">
            <a:avLst/>
          </a:prstGeom>
          <a:noFill/>
        </p:spPr>
        <p:txBody>
          <a:bodyPr wrap="none" rtlCol="0">
            <a:spAutoFit/>
          </a:bodyPr>
          <a:lstStyle/>
          <a:p>
            <a:r>
              <a:rPr lang="en-US" b="1" dirty="0"/>
              <a:t>c</a:t>
            </a:r>
            <a:r>
              <a:rPr lang="en-US" b="1" baseline="-25000" dirty="0"/>
              <a:t>3 </a:t>
            </a:r>
            <a:r>
              <a:rPr lang="en-US" b="1" dirty="0"/>
              <a:t>= 0</a:t>
            </a:r>
            <a:endParaRPr lang="en-US" b="1" baseline="-25000" dirty="0"/>
          </a:p>
        </p:txBody>
      </p:sp>
      <p:sp>
        <p:nvSpPr>
          <p:cNvPr id="16" name="Oval 15">
            <a:extLst>
              <a:ext uri="{FF2B5EF4-FFF2-40B4-BE49-F238E27FC236}">
                <a16:creationId xmlns:a16="http://schemas.microsoft.com/office/drawing/2014/main" xmlns="" id="{DE09CA05-AEA1-47C4-84CC-07F02F10097E}"/>
              </a:ext>
            </a:extLst>
          </p:cNvPr>
          <p:cNvSpPr/>
          <p:nvPr/>
        </p:nvSpPr>
        <p:spPr>
          <a:xfrm>
            <a:off x="3050340" y="3042388"/>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1</a:t>
            </a:r>
            <a:endParaRPr lang="en-US" baseline="-25000" dirty="0"/>
          </a:p>
        </p:txBody>
      </p:sp>
      <p:sp>
        <p:nvSpPr>
          <p:cNvPr id="17" name="Oval 16">
            <a:extLst>
              <a:ext uri="{FF2B5EF4-FFF2-40B4-BE49-F238E27FC236}">
                <a16:creationId xmlns:a16="http://schemas.microsoft.com/office/drawing/2014/main" xmlns="" id="{13153A5B-97A1-4448-80BF-5B4449AD20F4}"/>
              </a:ext>
            </a:extLst>
          </p:cNvPr>
          <p:cNvSpPr/>
          <p:nvPr/>
        </p:nvSpPr>
        <p:spPr>
          <a:xfrm>
            <a:off x="3050340" y="4185388"/>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1</a:t>
            </a:r>
          </a:p>
        </p:txBody>
      </p:sp>
      <p:cxnSp>
        <p:nvCxnSpPr>
          <p:cNvPr id="18" name="Straight Connector 17">
            <a:extLst>
              <a:ext uri="{FF2B5EF4-FFF2-40B4-BE49-F238E27FC236}">
                <a16:creationId xmlns:a16="http://schemas.microsoft.com/office/drawing/2014/main" xmlns="" id="{467CD448-B53B-4285-9D1C-2D14E9AD0DFE}"/>
              </a:ext>
            </a:extLst>
          </p:cNvPr>
          <p:cNvCxnSpPr/>
          <p:nvPr/>
        </p:nvCxnSpPr>
        <p:spPr>
          <a:xfrm>
            <a:off x="3258160" y="3435056"/>
            <a:ext cx="0" cy="762000"/>
          </a:xfrm>
          <a:prstGeom prst="line">
            <a:avLst/>
          </a:prstGeom>
        </p:spPr>
        <p:style>
          <a:lnRef idx="1">
            <a:schemeClr val="accent3"/>
          </a:lnRef>
          <a:fillRef idx="0">
            <a:schemeClr val="accent3"/>
          </a:fillRef>
          <a:effectRef idx="0">
            <a:schemeClr val="accent3"/>
          </a:effectRef>
          <a:fontRef idx="minor">
            <a:schemeClr val="tx1"/>
          </a:fontRef>
        </p:style>
      </p:cxnSp>
      <p:sp>
        <p:nvSpPr>
          <p:cNvPr id="19" name="TextBox 18">
            <a:extLst>
              <a:ext uri="{FF2B5EF4-FFF2-40B4-BE49-F238E27FC236}">
                <a16:creationId xmlns:a16="http://schemas.microsoft.com/office/drawing/2014/main" xmlns="" id="{FA2D62AD-B8F3-4774-8F18-D32B45102828}"/>
              </a:ext>
            </a:extLst>
          </p:cNvPr>
          <p:cNvSpPr txBox="1"/>
          <p:nvPr/>
        </p:nvSpPr>
        <p:spPr>
          <a:xfrm>
            <a:off x="5241279" y="3740437"/>
            <a:ext cx="784189" cy="369332"/>
          </a:xfrm>
          <a:prstGeom prst="rect">
            <a:avLst/>
          </a:prstGeom>
          <a:noFill/>
        </p:spPr>
        <p:txBody>
          <a:bodyPr wrap="none" rtlCol="0">
            <a:spAutoFit/>
          </a:bodyPr>
          <a:lstStyle/>
          <a:p>
            <a:r>
              <a:rPr lang="en-US" b="1" dirty="0"/>
              <a:t>W</a:t>
            </a:r>
            <a:r>
              <a:rPr lang="en-US" b="1" baseline="-25000" dirty="0"/>
              <a:t>11</a:t>
            </a:r>
            <a:r>
              <a:rPr lang="en-US" b="1" dirty="0"/>
              <a:t>=2</a:t>
            </a:r>
            <a:endParaRPr lang="en-US" b="1" baseline="-25000" dirty="0"/>
          </a:p>
        </p:txBody>
      </p:sp>
      <p:sp>
        <p:nvSpPr>
          <p:cNvPr id="20" name="Oval 19">
            <a:extLst>
              <a:ext uri="{FF2B5EF4-FFF2-40B4-BE49-F238E27FC236}">
                <a16:creationId xmlns:a16="http://schemas.microsoft.com/office/drawing/2014/main" xmlns="" id="{48FA719A-497D-4C1A-9765-AB81D34C73B3}"/>
              </a:ext>
            </a:extLst>
          </p:cNvPr>
          <p:cNvSpPr/>
          <p:nvPr/>
        </p:nvSpPr>
        <p:spPr>
          <a:xfrm>
            <a:off x="4193340" y="3054056"/>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2</a:t>
            </a:r>
          </a:p>
        </p:txBody>
      </p:sp>
      <p:sp>
        <p:nvSpPr>
          <p:cNvPr id="21" name="Oval 20">
            <a:extLst>
              <a:ext uri="{FF2B5EF4-FFF2-40B4-BE49-F238E27FC236}">
                <a16:creationId xmlns:a16="http://schemas.microsoft.com/office/drawing/2014/main" xmlns="" id="{1A8BE1ED-1C2E-4896-A978-BAAEE5772077}"/>
              </a:ext>
            </a:extLst>
          </p:cNvPr>
          <p:cNvSpPr/>
          <p:nvPr/>
        </p:nvSpPr>
        <p:spPr>
          <a:xfrm>
            <a:off x="4193340" y="4197056"/>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2</a:t>
            </a:r>
          </a:p>
        </p:txBody>
      </p:sp>
      <p:sp>
        <p:nvSpPr>
          <p:cNvPr id="22" name="Oval 21">
            <a:extLst>
              <a:ext uri="{FF2B5EF4-FFF2-40B4-BE49-F238E27FC236}">
                <a16:creationId xmlns:a16="http://schemas.microsoft.com/office/drawing/2014/main" xmlns="" id="{4CDA337B-B428-4934-AEA4-F950F0412D4F}"/>
              </a:ext>
            </a:extLst>
          </p:cNvPr>
          <p:cNvSpPr/>
          <p:nvPr/>
        </p:nvSpPr>
        <p:spPr>
          <a:xfrm>
            <a:off x="5336340" y="4197056"/>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3</a:t>
            </a:r>
          </a:p>
        </p:txBody>
      </p:sp>
      <p:sp>
        <p:nvSpPr>
          <p:cNvPr id="23" name="Oval 22">
            <a:extLst>
              <a:ext uri="{FF2B5EF4-FFF2-40B4-BE49-F238E27FC236}">
                <a16:creationId xmlns:a16="http://schemas.microsoft.com/office/drawing/2014/main" xmlns="" id="{422D3B35-68BB-483C-9AC6-0948D2AC02EF}"/>
              </a:ext>
            </a:extLst>
          </p:cNvPr>
          <p:cNvSpPr/>
          <p:nvPr/>
        </p:nvSpPr>
        <p:spPr>
          <a:xfrm>
            <a:off x="5336340" y="3054056"/>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3</a:t>
            </a:r>
          </a:p>
        </p:txBody>
      </p:sp>
      <p:cxnSp>
        <p:nvCxnSpPr>
          <p:cNvPr id="24" name="Straight Connector 23">
            <a:extLst>
              <a:ext uri="{FF2B5EF4-FFF2-40B4-BE49-F238E27FC236}">
                <a16:creationId xmlns:a16="http://schemas.microsoft.com/office/drawing/2014/main" xmlns="" id="{5F12AC1E-9B12-4E24-B7A9-844D72B92486}"/>
              </a:ext>
            </a:extLst>
          </p:cNvPr>
          <p:cNvCxnSpPr/>
          <p:nvPr/>
        </p:nvCxnSpPr>
        <p:spPr>
          <a:xfrm>
            <a:off x="4401160" y="3435056"/>
            <a:ext cx="0" cy="762000"/>
          </a:xfrm>
          <a:prstGeom prst="line">
            <a:avLst/>
          </a:prstGeom>
        </p:spPr>
        <p:style>
          <a:lnRef idx="1">
            <a:schemeClr val="accent3"/>
          </a:lnRef>
          <a:fillRef idx="0">
            <a:schemeClr val="accent3"/>
          </a:fillRef>
          <a:effectRef idx="0">
            <a:schemeClr val="accent3"/>
          </a:effectRef>
          <a:fontRef idx="minor">
            <a:schemeClr val="tx1"/>
          </a:fontRef>
        </p:style>
      </p:cxnSp>
      <p:cxnSp>
        <p:nvCxnSpPr>
          <p:cNvPr id="25" name="Straight Connector 24">
            <a:extLst>
              <a:ext uri="{FF2B5EF4-FFF2-40B4-BE49-F238E27FC236}">
                <a16:creationId xmlns:a16="http://schemas.microsoft.com/office/drawing/2014/main" xmlns="" id="{552B1797-53E8-4E64-9208-7C50D73AAF61}"/>
              </a:ext>
            </a:extLst>
          </p:cNvPr>
          <p:cNvCxnSpPr/>
          <p:nvPr/>
        </p:nvCxnSpPr>
        <p:spPr>
          <a:xfrm>
            <a:off x="5530305" y="3435056"/>
            <a:ext cx="0" cy="762000"/>
          </a:xfrm>
          <a:prstGeom prst="line">
            <a:avLst/>
          </a:prstGeom>
        </p:spPr>
        <p:style>
          <a:lnRef idx="3">
            <a:schemeClr val="accent6"/>
          </a:lnRef>
          <a:fillRef idx="0">
            <a:schemeClr val="accent6"/>
          </a:fillRef>
          <a:effectRef idx="2">
            <a:schemeClr val="accent6"/>
          </a:effectRef>
          <a:fontRef idx="minor">
            <a:schemeClr val="tx1"/>
          </a:fontRef>
        </p:style>
      </p:cxnSp>
      <p:cxnSp>
        <p:nvCxnSpPr>
          <p:cNvPr id="27" name="Straight Connector 26">
            <a:extLst>
              <a:ext uri="{FF2B5EF4-FFF2-40B4-BE49-F238E27FC236}">
                <a16:creationId xmlns:a16="http://schemas.microsoft.com/office/drawing/2014/main" xmlns="" id="{5860558B-EB9C-4C29-838B-ED0715429ADC}"/>
              </a:ext>
            </a:extLst>
          </p:cNvPr>
          <p:cNvCxnSpPr>
            <a:stCxn id="23" idx="5"/>
          </p:cNvCxnSpPr>
          <p:nvPr/>
        </p:nvCxnSpPr>
        <p:spPr>
          <a:xfrm>
            <a:off x="5661544" y="3379260"/>
            <a:ext cx="970196" cy="817796"/>
          </a:xfrm>
          <a:prstGeom prst="line">
            <a:avLst/>
          </a:prstGeom>
        </p:spPr>
        <p:style>
          <a:lnRef idx="3">
            <a:schemeClr val="accent6"/>
          </a:lnRef>
          <a:fillRef idx="0">
            <a:schemeClr val="accent6"/>
          </a:fillRef>
          <a:effectRef idx="2">
            <a:schemeClr val="accent6"/>
          </a:effectRef>
          <a:fontRef idx="minor">
            <a:schemeClr val="tx1"/>
          </a:fontRef>
        </p:style>
      </p:cxnSp>
      <p:cxnSp>
        <p:nvCxnSpPr>
          <p:cNvPr id="28" name="Straight Connector 27">
            <a:extLst>
              <a:ext uri="{FF2B5EF4-FFF2-40B4-BE49-F238E27FC236}">
                <a16:creationId xmlns:a16="http://schemas.microsoft.com/office/drawing/2014/main" xmlns="" id="{A7DE72D3-D08E-49C8-96A9-F352AD3D378F}"/>
              </a:ext>
            </a:extLst>
          </p:cNvPr>
          <p:cNvCxnSpPr/>
          <p:nvPr/>
        </p:nvCxnSpPr>
        <p:spPr>
          <a:xfrm>
            <a:off x="4498140" y="3435056"/>
            <a:ext cx="970196" cy="817796"/>
          </a:xfrm>
          <a:prstGeom prst="line">
            <a:avLst/>
          </a:prstGeom>
        </p:spPr>
        <p:style>
          <a:lnRef idx="1">
            <a:schemeClr val="accent3"/>
          </a:lnRef>
          <a:fillRef idx="0">
            <a:schemeClr val="accent3"/>
          </a:fillRef>
          <a:effectRef idx="0">
            <a:schemeClr val="accent3"/>
          </a:effectRef>
          <a:fontRef idx="minor">
            <a:schemeClr val="tx1"/>
          </a:fontRef>
        </p:style>
      </p:cxnSp>
      <p:cxnSp>
        <p:nvCxnSpPr>
          <p:cNvPr id="29" name="Straight Connector 28">
            <a:extLst>
              <a:ext uri="{FF2B5EF4-FFF2-40B4-BE49-F238E27FC236}">
                <a16:creationId xmlns:a16="http://schemas.microsoft.com/office/drawing/2014/main" xmlns="" id="{A1DFF99A-56B3-43A3-AC75-143ECD127BCD}"/>
              </a:ext>
            </a:extLst>
          </p:cNvPr>
          <p:cNvCxnSpPr/>
          <p:nvPr/>
        </p:nvCxnSpPr>
        <p:spPr>
          <a:xfrm>
            <a:off x="3355140" y="3435056"/>
            <a:ext cx="970196" cy="817796"/>
          </a:xfrm>
          <a:prstGeom prst="line">
            <a:avLst/>
          </a:prstGeom>
        </p:spPr>
        <p:style>
          <a:lnRef idx="1">
            <a:schemeClr val="accent3"/>
          </a:lnRef>
          <a:fillRef idx="0">
            <a:schemeClr val="accent3"/>
          </a:fillRef>
          <a:effectRef idx="0">
            <a:schemeClr val="accent3"/>
          </a:effectRef>
          <a:fontRef idx="minor">
            <a:schemeClr val="tx1"/>
          </a:fontRef>
        </p:style>
      </p:cxnSp>
      <p:cxnSp>
        <p:nvCxnSpPr>
          <p:cNvPr id="30" name="Straight Connector 29">
            <a:extLst>
              <a:ext uri="{FF2B5EF4-FFF2-40B4-BE49-F238E27FC236}">
                <a16:creationId xmlns:a16="http://schemas.microsoft.com/office/drawing/2014/main" xmlns="" id="{E190E5DB-ADE3-462B-B4FA-6F729DF4547F}"/>
              </a:ext>
            </a:extLst>
          </p:cNvPr>
          <p:cNvCxnSpPr/>
          <p:nvPr/>
        </p:nvCxnSpPr>
        <p:spPr>
          <a:xfrm flipH="1">
            <a:off x="4498140" y="3435056"/>
            <a:ext cx="934804" cy="817796"/>
          </a:xfrm>
          <a:prstGeom prst="line">
            <a:avLst/>
          </a:prstGeom>
        </p:spPr>
        <p:style>
          <a:lnRef idx="3">
            <a:schemeClr val="accent6"/>
          </a:lnRef>
          <a:fillRef idx="0">
            <a:schemeClr val="accent6"/>
          </a:fillRef>
          <a:effectRef idx="2">
            <a:schemeClr val="accent6"/>
          </a:effectRef>
          <a:fontRef idx="minor">
            <a:schemeClr val="tx1"/>
          </a:fontRef>
        </p:style>
      </p:cxnSp>
      <p:cxnSp>
        <p:nvCxnSpPr>
          <p:cNvPr id="31" name="Straight Connector 30">
            <a:extLst>
              <a:ext uri="{FF2B5EF4-FFF2-40B4-BE49-F238E27FC236}">
                <a16:creationId xmlns:a16="http://schemas.microsoft.com/office/drawing/2014/main" xmlns="" id="{B959ABB7-232D-4ECE-B877-5D0E12FBADC8}"/>
              </a:ext>
            </a:extLst>
          </p:cNvPr>
          <p:cNvCxnSpPr/>
          <p:nvPr/>
        </p:nvCxnSpPr>
        <p:spPr>
          <a:xfrm flipH="1">
            <a:off x="3334736" y="3379260"/>
            <a:ext cx="934804" cy="817796"/>
          </a:xfrm>
          <a:prstGeom prst="line">
            <a:avLst/>
          </a:prstGeom>
        </p:spPr>
        <p:style>
          <a:lnRef idx="1">
            <a:schemeClr val="accent3"/>
          </a:lnRef>
          <a:fillRef idx="0">
            <a:schemeClr val="accent3"/>
          </a:fillRef>
          <a:effectRef idx="0">
            <a:schemeClr val="accent3"/>
          </a:effectRef>
          <a:fontRef idx="minor">
            <a:schemeClr val="tx1"/>
          </a:fontRef>
        </p:style>
      </p:cxnSp>
      <p:sp>
        <p:nvSpPr>
          <p:cNvPr id="35" name="TextBox 34">
            <a:extLst>
              <a:ext uri="{FF2B5EF4-FFF2-40B4-BE49-F238E27FC236}">
                <a16:creationId xmlns:a16="http://schemas.microsoft.com/office/drawing/2014/main" xmlns="" id="{78B8D965-41EB-4D4E-8434-A556AD80E8D8}"/>
              </a:ext>
            </a:extLst>
          </p:cNvPr>
          <p:cNvSpPr txBox="1"/>
          <p:nvPr/>
        </p:nvSpPr>
        <p:spPr>
          <a:xfrm>
            <a:off x="5622279" y="3352800"/>
            <a:ext cx="854721" cy="369332"/>
          </a:xfrm>
          <a:prstGeom prst="rect">
            <a:avLst/>
          </a:prstGeom>
          <a:noFill/>
        </p:spPr>
        <p:txBody>
          <a:bodyPr wrap="none" rtlCol="0">
            <a:spAutoFit/>
          </a:bodyPr>
          <a:lstStyle/>
          <a:p>
            <a:r>
              <a:rPr lang="en-US" b="1" dirty="0"/>
              <a:t>W</a:t>
            </a:r>
            <a:r>
              <a:rPr lang="en-US" b="1" baseline="-25000" dirty="0"/>
              <a:t>12</a:t>
            </a:r>
            <a:r>
              <a:rPr lang="en-US" b="1" dirty="0"/>
              <a:t>=-1</a:t>
            </a:r>
            <a:endParaRPr lang="en-US" b="1" baseline="-25000" dirty="0"/>
          </a:p>
        </p:txBody>
      </p:sp>
      <p:sp>
        <p:nvSpPr>
          <p:cNvPr id="47" name="TextBox 46">
            <a:extLst>
              <a:ext uri="{FF2B5EF4-FFF2-40B4-BE49-F238E27FC236}">
                <a16:creationId xmlns:a16="http://schemas.microsoft.com/office/drawing/2014/main" xmlns="" id="{44D507F8-1BFF-4EA4-9D3F-3B229D389D5F}"/>
              </a:ext>
            </a:extLst>
          </p:cNvPr>
          <p:cNvSpPr txBox="1"/>
          <p:nvPr/>
        </p:nvSpPr>
        <p:spPr>
          <a:xfrm>
            <a:off x="6518530" y="4643595"/>
            <a:ext cx="657552" cy="369332"/>
          </a:xfrm>
          <a:prstGeom prst="rect">
            <a:avLst/>
          </a:prstGeom>
          <a:noFill/>
        </p:spPr>
        <p:txBody>
          <a:bodyPr wrap="none" rtlCol="0">
            <a:spAutoFit/>
          </a:bodyPr>
          <a:lstStyle/>
          <a:p>
            <a:r>
              <a:rPr lang="en-US" b="1" dirty="0"/>
              <a:t>f</a:t>
            </a:r>
            <a:r>
              <a:rPr lang="en-US" b="1" baseline="-25000" dirty="0"/>
              <a:t>4 </a:t>
            </a:r>
            <a:r>
              <a:rPr lang="en-US" b="1" dirty="0"/>
              <a:t>= 1</a:t>
            </a:r>
            <a:endParaRPr lang="en-US" b="1" baseline="-25000" dirty="0"/>
          </a:p>
        </p:txBody>
      </p:sp>
      <p:sp>
        <p:nvSpPr>
          <p:cNvPr id="48" name="Oval 47">
            <a:extLst>
              <a:ext uri="{FF2B5EF4-FFF2-40B4-BE49-F238E27FC236}">
                <a16:creationId xmlns:a16="http://schemas.microsoft.com/office/drawing/2014/main" xmlns="" id="{CF160D31-35C0-459E-A1AC-9F6C10B6328F}"/>
              </a:ext>
            </a:extLst>
          </p:cNvPr>
          <p:cNvSpPr/>
          <p:nvPr/>
        </p:nvSpPr>
        <p:spPr>
          <a:xfrm>
            <a:off x="6477000" y="4191000"/>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4</a:t>
            </a:r>
          </a:p>
        </p:txBody>
      </p:sp>
      <p:sp>
        <p:nvSpPr>
          <p:cNvPr id="49" name="TextBox 48">
            <a:extLst>
              <a:ext uri="{FF2B5EF4-FFF2-40B4-BE49-F238E27FC236}">
                <a16:creationId xmlns:a16="http://schemas.microsoft.com/office/drawing/2014/main" xmlns="" id="{7B68F5D3-79DC-4716-BAE8-769B6948DD04}"/>
              </a:ext>
            </a:extLst>
          </p:cNvPr>
          <p:cNvSpPr txBox="1"/>
          <p:nvPr/>
        </p:nvSpPr>
        <p:spPr>
          <a:xfrm>
            <a:off x="1944359" y="4652554"/>
            <a:ext cx="657552" cy="369332"/>
          </a:xfrm>
          <a:prstGeom prst="rect">
            <a:avLst/>
          </a:prstGeom>
          <a:noFill/>
        </p:spPr>
        <p:txBody>
          <a:bodyPr wrap="none" rtlCol="0">
            <a:spAutoFit/>
          </a:bodyPr>
          <a:lstStyle/>
          <a:p>
            <a:r>
              <a:rPr lang="en-US" b="1" dirty="0"/>
              <a:t>f</a:t>
            </a:r>
            <a:r>
              <a:rPr lang="en-US" b="1" baseline="-25000" dirty="0"/>
              <a:t>0 </a:t>
            </a:r>
            <a:r>
              <a:rPr lang="en-US" b="1" dirty="0"/>
              <a:t>= 1</a:t>
            </a:r>
            <a:endParaRPr lang="en-US" b="1" baseline="-25000" dirty="0"/>
          </a:p>
        </p:txBody>
      </p:sp>
      <p:sp>
        <p:nvSpPr>
          <p:cNvPr id="50" name="Oval 49">
            <a:extLst>
              <a:ext uri="{FF2B5EF4-FFF2-40B4-BE49-F238E27FC236}">
                <a16:creationId xmlns:a16="http://schemas.microsoft.com/office/drawing/2014/main" xmlns="" id="{1B222C81-327B-4B7A-ADBE-A667868F5D0A}"/>
              </a:ext>
            </a:extLst>
          </p:cNvPr>
          <p:cNvSpPr/>
          <p:nvPr/>
        </p:nvSpPr>
        <p:spPr>
          <a:xfrm>
            <a:off x="1902651" y="4167413"/>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0</a:t>
            </a:r>
          </a:p>
        </p:txBody>
      </p:sp>
      <p:cxnSp>
        <p:nvCxnSpPr>
          <p:cNvPr id="51" name="Straight Connector 50">
            <a:extLst>
              <a:ext uri="{FF2B5EF4-FFF2-40B4-BE49-F238E27FC236}">
                <a16:creationId xmlns:a16="http://schemas.microsoft.com/office/drawing/2014/main" xmlns="" id="{7408DC8F-2FD3-4D36-B689-5F027A57E143}"/>
              </a:ext>
            </a:extLst>
          </p:cNvPr>
          <p:cNvCxnSpPr/>
          <p:nvPr/>
        </p:nvCxnSpPr>
        <p:spPr>
          <a:xfrm flipH="1">
            <a:off x="2173325" y="3360710"/>
            <a:ext cx="934804" cy="817796"/>
          </a:xfrm>
          <a:prstGeom prst="line">
            <a:avLst/>
          </a:prstGeom>
        </p:spPr>
        <p:style>
          <a:lnRef idx="1">
            <a:schemeClr val="accent3"/>
          </a:lnRef>
          <a:fillRef idx="0">
            <a:schemeClr val="accent3"/>
          </a:fillRef>
          <a:effectRef idx="0">
            <a:schemeClr val="accent3"/>
          </a:effectRef>
          <a:fontRef idx="minor">
            <a:schemeClr val="tx1"/>
          </a:fontRef>
        </p:style>
      </p:cxnSp>
      <p:sp>
        <p:nvSpPr>
          <p:cNvPr id="52" name="TextBox 51">
            <a:extLst>
              <a:ext uri="{FF2B5EF4-FFF2-40B4-BE49-F238E27FC236}">
                <a16:creationId xmlns:a16="http://schemas.microsoft.com/office/drawing/2014/main" xmlns="" id="{6FB11D87-20B8-4C8B-B041-B1BCD8D9CCE0}"/>
              </a:ext>
            </a:extLst>
          </p:cNvPr>
          <p:cNvSpPr txBox="1"/>
          <p:nvPr/>
        </p:nvSpPr>
        <p:spPr>
          <a:xfrm>
            <a:off x="4860279" y="3354229"/>
            <a:ext cx="854721" cy="369332"/>
          </a:xfrm>
          <a:prstGeom prst="rect">
            <a:avLst/>
          </a:prstGeom>
          <a:noFill/>
        </p:spPr>
        <p:txBody>
          <a:bodyPr wrap="none" rtlCol="0">
            <a:spAutoFit/>
          </a:bodyPr>
          <a:lstStyle/>
          <a:p>
            <a:r>
              <a:rPr lang="en-US" b="1" dirty="0"/>
              <a:t>W</a:t>
            </a:r>
            <a:r>
              <a:rPr lang="en-US" b="1" baseline="-25000" dirty="0"/>
              <a:t>10</a:t>
            </a:r>
            <a:r>
              <a:rPr lang="en-US" b="1" dirty="0"/>
              <a:t>=-1</a:t>
            </a:r>
            <a:endParaRPr lang="en-US" b="1" baseline="-25000" dirty="0"/>
          </a:p>
        </p:txBody>
      </p:sp>
      <p:sp>
        <p:nvSpPr>
          <p:cNvPr id="39" name="TextBox 38">
            <a:extLst>
              <a:ext uri="{FF2B5EF4-FFF2-40B4-BE49-F238E27FC236}">
                <a16:creationId xmlns:a16="http://schemas.microsoft.com/office/drawing/2014/main" xmlns="" id="{12B09A91-57DD-4798-9943-653CC6A57EC6}"/>
              </a:ext>
            </a:extLst>
          </p:cNvPr>
          <p:cNvSpPr txBox="1"/>
          <p:nvPr/>
        </p:nvSpPr>
        <p:spPr>
          <a:xfrm>
            <a:off x="7171891" y="1295400"/>
            <a:ext cx="1013419" cy="369332"/>
          </a:xfrm>
          <a:prstGeom prst="rect">
            <a:avLst/>
          </a:prstGeom>
          <a:noFill/>
        </p:spPr>
        <p:txBody>
          <a:bodyPr wrap="none" rtlCol="0">
            <a:spAutoFit/>
          </a:bodyPr>
          <a:lstStyle/>
          <a:p>
            <a:r>
              <a:rPr lang="en-US" b="1" dirty="0"/>
              <a:t>W</a:t>
            </a:r>
            <a:r>
              <a:rPr lang="en-US" b="1" baseline="-25000" dirty="0"/>
              <a:t>10</a:t>
            </a:r>
            <a:r>
              <a:rPr lang="en-US" b="1" dirty="0"/>
              <a:t> =  -1</a:t>
            </a:r>
            <a:endParaRPr lang="en-US" b="1" baseline="-25000" dirty="0"/>
          </a:p>
        </p:txBody>
      </p:sp>
      <p:sp>
        <p:nvSpPr>
          <p:cNvPr id="42" name="TextBox 41">
            <a:extLst>
              <a:ext uri="{FF2B5EF4-FFF2-40B4-BE49-F238E27FC236}">
                <a16:creationId xmlns:a16="http://schemas.microsoft.com/office/drawing/2014/main" xmlns="" id="{D667BE1C-0B66-4247-8F70-909C23EBA10F}"/>
              </a:ext>
            </a:extLst>
          </p:cNvPr>
          <p:cNvSpPr txBox="1"/>
          <p:nvPr/>
        </p:nvSpPr>
        <p:spPr>
          <a:xfrm>
            <a:off x="7162800" y="1579121"/>
            <a:ext cx="1005403" cy="369332"/>
          </a:xfrm>
          <a:prstGeom prst="rect">
            <a:avLst/>
          </a:prstGeom>
          <a:noFill/>
        </p:spPr>
        <p:txBody>
          <a:bodyPr wrap="none" rtlCol="0">
            <a:spAutoFit/>
          </a:bodyPr>
          <a:lstStyle/>
          <a:p>
            <a:r>
              <a:rPr lang="en-US" b="1" dirty="0"/>
              <a:t>W</a:t>
            </a:r>
            <a:r>
              <a:rPr lang="en-US" b="1" baseline="-25000" dirty="0"/>
              <a:t>11</a:t>
            </a:r>
            <a:r>
              <a:rPr lang="en-US" b="1" dirty="0"/>
              <a:t> = +2</a:t>
            </a:r>
            <a:endParaRPr lang="en-US" b="1" baseline="-25000" dirty="0"/>
          </a:p>
        </p:txBody>
      </p:sp>
      <p:sp>
        <p:nvSpPr>
          <p:cNvPr id="45" name="TextBox 44">
            <a:extLst>
              <a:ext uri="{FF2B5EF4-FFF2-40B4-BE49-F238E27FC236}">
                <a16:creationId xmlns:a16="http://schemas.microsoft.com/office/drawing/2014/main" xmlns="" id="{196CD2C2-ADEF-4CD3-94FB-23026F684E40}"/>
              </a:ext>
            </a:extLst>
          </p:cNvPr>
          <p:cNvSpPr txBox="1"/>
          <p:nvPr/>
        </p:nvSpPr>
        <p:spPr>
          <a:xfrm>
            <a:off x="7162800" y="1883921"/>
            <a:ext cx="1013419" cy="369332"/>
          </a:xfrm>
          <a:prstGeom prst="rect">
            <a:avLst/>
          </a:prstGeom>
          <a:noFill/>
        </p:spPr>
        <p:txBody>
          <a:bodyPr wrap="none" rtlCol="0">
            <a:spAutoFit/>
          </a:bodyPr>
          <a:lstStyle/>
          <a:p>
            <a:r>
              <a:rPr lang="en-US" b="1" dirty="0"/>
              <a:t>W</a:t>
            </a:r>
            <a:r>
              <a:rPr lang="en-US" b="1" baseline="-25000" dirty="0"/>
              <a:t>12</a:t>
            </a:r>
            <a:r>
              <a:rPr lang="en-US" b="1" dirty="0"/>
              <a:t> =  -1</a:t>
            </a:r>
            <a:endParaRPr lang="en-US" b="1" baseline="-25000" dirty="0"/>
          </a:p>
        </p:txBody>
      </p:sp>
      <p:sp>
        <p:nvSpPr>
          <p:cNvPr id="2" name="Rectangle 1">
            <a:extLst>
              <a:ext uri="{FF2B5EF4-FFF2-40B4-BE49-F238E27FC236}">
                <a16:creationId xmlns:a16="http://schemas.microsoft.com/office/drawing/2014/main" xmlns="" id="{C56F3C43-9318-4FB4-8A6B-BBF274E81817}"/>
              </a:ext>
            </a:extLst>
          </p:cNvPr>
          <p:cNvSpPr/>
          <p:nvPr/>
        </p:nvSpPr>
        <p:spPr>
          <a:xfrm>
            <a:off x="3953638" y="2253253"/>
            <a:ext cx="3285362" cy="276863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xmlns="" val="1989943889"/>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1" i="0" u="none" strike="noStrike" kern="1200" cap="none" spc="0" normalizeH="0" baseline="0" noProof="0" dirty="0">
                <a:ln>
                  <a:noFill/>
                </a:ln>
                <a:solidFill>
                  <a:schemeClr val="bg1"/>
                </a:solidFill>
                <a:effectLst/>
                <a:uLnTx/>
                <a:uFillTx/>
                <a:latin typeface="+mj-lt"/>
                <a:ea typeface="+mj-ea"/>
                <a:cs typeface="+mj-cs"/>
              </a:rPr>
              <a:t>Convolutional </a:t>
            </a:r>
            <a:r>
              <a:rPr lang="en-US" sz="4400" b="1" dirty="0">
                <a:solidFill>
                  <a:schemeClr val="bg1"/>
                </a:solidFill>
                <a:latin typeface="+mj-lt"/>
                <a:ea typeface="+mj-ea"/>
                <a:cs typeface="+mj-cs"/>
              </a:rPr>
              <a:t>Layer Example</a:t>
            </a:r>
            <a:endParaRPr kumimoji="0" lang="en-US" sz="4400" b="1" i="0" u="none" strike="noStrike" kern="1200" cap="none" spc="0" normalizeH="0" baseline="0" noProof="0" dirty="0">
              <a:ln>
                <a:noFill/>
              </a:ln>
              <a:solidFill>
                <a:schemeClr val="bg1"/>
              </a:solidFill>
              <a:effectLst/>
              <a:uLnTx/>
              <a:uFillTx/>
              <a:latin typeface="+mj-lt"/>
              <a:ea typeface="+mj-ea"/>
              <a:cs typeface="+mj-cs"/>
            </a:endParaRPr>
          </a:p>
        </p:txBody>
      </p:sp>
      <p:sp>
        <p:nvSpPr>
          <p:cNvPr id="7" name="TextBox 6"/>
          <p:cNvSpPr txBox="1"/>
          <p:nvPr/>
        </p:nvSpPr>
        <p:spPr>
          <a:xfrm>
            <a:off x="76201" y="1219200"/>
            <a:ext cx="8839200" cy="954107"/>
          </a:xfrm>
          <a:prstGeom prst="rect">
            <a:avLst/>
          </a:prstGeom>
          <a:noFill/>
        </p:spPr>
        <p:txBody>
          <a:bodyPr wrap="square" rtlCol="0">
            <a:spAutoFit/>
          </a:bodyPr>
          <a:lstStyle/>
          <a:p>
            <a:pPr>
              <a:buNone/>
            </a:pPr>
            <a:r>
              <a:rPr lang="en-US" sz="2800" dirty="0"/>
              <a:t>The outputs are calculated from local regions of the inputs.</a:t>
            </a:r>
          </a:p>
          <a:p>
            <a:pPr>
              <a:buNone/>
            </a:pPr>
            <a:r>
              <a:rPr lang="en-US" sz="2800" dirty="0"/>
              <a:t>Note that we used the same weights for every local region.</a:t>
            </a:r>
          </a:p>
        </p:txBody>
      </p:sp>
      <p:sp>
        <p:nvSpPr>
          <p:cNvPr id="8" name="TextBox 7">
            <a:extLst>
              <a:ext uri="{FF2B5EF4-FFF2-40B4-BE49-F238E27FC236}">
                <a16:creationId xmlns:a16="http://schemas.microsoft.com/office/drawing/2014/main" xmlns="" id="{DC8E64F9-E913-4E3A-BCDC-02A5A8782E49}"/>
              </a:ext>
            </a:extLst>
          </p:cNvPr>
          <p:cNvSpPr txBox="1"/>
          <p:nvPr/>
        </p:nvSpPr>
        <p:spPr>
          <a:xfrm>
            <a:off x="3092048" y="4670529"/>
            <a:ext cx="657552" cy="369332"/>
          </a:xfrm>
          <a:prstGeom prst="rect">
            <a:avLst/>
          </a:prstGeom>
          <a:noFill/>
        </p:spPr>
        <p:txBody>
          <a:bodyPr wrap="none" rtlCol="0">
            <a:spAutoFit/>
          </a:bodyPr>
          <a:lstStyle/>
          <a:p>
            <a:r>
              <a:rPr lang="en-US" b="1" dirty="0"/>
              <a:t>f</a:t>
            </a:r>
            <a:r>
              <a:rPr lang="en-US" b="1" baseline="-25000" dirty="0"/>
              <a:t>1 </a:t>
            </a:r>
            <a:r>
              <a:rPr lang="en-US" b="1" dirty="0"/>
              <a:t>= 4</a:t>
            </a:r>
            <a:endParaRPr lang="en-US" b="1" baseline="-25000" dirty="0"/>
          </a:p>
        </p:txBody>
      </p:sp>
      <p:sp>
        <p:nvSpPr>
          <p:cNvPr id="9" name="TextBox 8">
            <a:extLst>
              <a:ext uri="{FF2B5EF4-FFF2-40B4-BE49-F238E27FC236}">
                <a16:creationId xmlns:a16="http://schemas.microsoft.com/office/drawing/2014/main" xmlns="" id="{3E5F31C3-26C6-4CF1-879A-ACCF333B7D2A}"/>
              </a:ext>
            </a:extLst>
          </p:cNvPr>
          <p:cNvSpPr txBox="1"/>
          <p:nvPr/>
        </p:nvSpPr>
        <p:spPr>
          <a:xfrm>
            <a:off x="4267200" y="4647964"/>
            <a:ext cx="657552" cy="369332"/>
          </a:xfrm>
          <a:prstGeom prst="rect">
            <a:avLst/>
          </a:prstGeom>
          <a:noFill/>
        </p:spPr>
        <p:txBody>
          <a:bodyPr wrap="none" rtlCol="0">
            <a:spAutoFit/>
          </a:bodyPr>
          <a:lstStyle/>
          <a:p>
            <a:r>
              <a:rPr lang="en-US" b="1" dirty="0"/>
              <a:t>f</a:t>
            </a:r>
            <a:r>
              <a:rPr lang="en-US" b="1" baseline="-25000" dirty="0"/>
              <a:t>2 </a:t>
            </a:r>
            <a:r>
              <a:rPr lang="en-US" b="1" dirty="0"/>
              <a:t>= 1</a:t>
            </a:r>
            <a:endParaRPr lang="en-US" b="1" baseline="-25000" dirty="0"/>
          </a:p>
        </p:txBody>
      </p:sp>
      <p:sp>
        <p:nvSpPr>
          <p:cNvPr id="10" name="TextBox 9">
            <a:extLst>
              <a:ext uri="{FF2B5EF4-FFF2-40B4-BE49-F238E27FC236}">
                <a16:creationId xmlns:a16="http://schemas.microsoft.com/office/drawing/2014/main" xmlns="" id="{A17C5990-4748-46E4-A134-6FEED044B763}"/>
              </a:ext>
            </a:extLst>
          </p:cNvPr>
          <p:cNvSpPr txBox="1"/>
          <p:nvPr/>
        </p:nvSpPr>
        <p:spPr>
          <a:xfrm>
            <a:off x="5410200" y="4625049"/>
            <a:ext cx="657552" cy="369332"/>
          </a:xfrm>
          <a:prstGeom prst="rect">
            <a:avLst/>
          </a:prstGeom>
          <a:noFill/>
        </p:spPr>
        <p:txBody>
          <a:bodyPr wrap="none" rtlCol="0">
            <a:spAutoFit/>
          </a:bodyPr>
          <a:lstStyle/>
          <a:p>
            <a:r>
              <a:rPr lang="en-US" b="1" dirty="0"/>
              <a:t>f</a:t>
            </a:r>
            <a:r>
              <a:rPr lang="en-US" b="1" baseline="-25000" dirty="0"/>
              <a:t>3 </a:t>
            </a:r>
            <a:r>
              <a:rPr lang="en-US" b="1" dirty="0"/>
              <a:t>= 1</a:t>
            </a:r>
            <a:endParaRPr lang="en-US" b="1" baseline="-25000" dirty="0"/>
          </a:p>
        </p:txBody>
      </p:sp>
      <p:sp>
        <p:nvSpPr>
          <p:cNvPr id="12" name="TextBox 11">
            <a:extLst>
              <a:ext uri="{FF2B5EF4-FFF2-40B4-BE49-F238E27FC236}">
                <a16:creationId xmlns:a16="http://schemas.microsoft.com/office/drawing/2014/main" xmlns="" id="{1B07EB25-58A6-40D1-8722-F06F085D7734}"/>
              </a:ext>
            </a:extLst>
          </p:cNvPr>
          <p:cNvSpPr txBox="1"/>
          <p:nvPr/>
        </p:nvSpPr>
        <p:spPr>
          <a:xfrm>
            <a:off x="3056656" y="2584602"/>
            <a:ext cx="679994" cy="369332"/>
          </a:xfrm>
          <a:prstGeom prst="rect">
            <a:avLst/>
          </a:prstGeom>
          <a:noFill/>
        </p:spPr>
        <p:txBody>
          <a:bodyPr wrap="none" rtlCol="0">
            <a:spAutoFit/>
          </a:bodyPr>
          <a:lstStyle/>
          <a:p>
            <a:r>
              <a:rPr lang="en-US" b="1" dirty="0"/>
              <a:t>c</a:t>
            </a:r>
            <a:r>
              <a:rPr lang="en-US" b="1" baseline="-25000" dirty="0"/>
              <a:t>1 </a:t>
            </a:r>
            <a:r>
              <a:rPr lang="en-US" b="1" dirty="0"/>
              <a:t>= 6</a:t>
            </a:r>
            <a:endParaRPr lang="en-US" b="1" baseline="-25000" dirty="0"/>
          </a:p>
        </p:txBody>
      </p:sp>
      <p:sp>
        <p:nvSpPr>
          <p:cNvPr id="14" name="TextBox 13">
            <a:extLst>
              <a:ext uri="{FF2B5EF4-FFF2-40B4-BE49-F238E27FC236}">
                <a16:creationId xmlns:a16="http://schemas.microsoft.com/office/drawing/2014/main" xmlns="" id="{48E0729D-F1E1-4952-9500-FABA96DC4181}"/>
              </a:ext>
            </a:extLst>
          </p:cNvPr>
          <p:cNvSpPr txBox="1"/>
          <p:nvPr/>
        </p:nvSpPr>
        <p:spPr>
          <a:xfrm>
            <a:off x="4236873" y="2568400"/>
            <a:ext cx="750526" cy="369332"/>
          </a:xfrm>
          <a:prstGeom prst="rect">
            <a:avLst/>
          </a:prstGeom>
          <a:noFill/>
        </p:spPr>
        <p:txBody>
          <a:bodyPr wrap="none" rtlCol="0">
            <a:spAutoFit/>
          </a:bodyPr>
          <a:lstStyle/>
          <a:p>
            <a:r>
              <a:rPr lang="en-US" b="1" dirty="0"/>
              <a:t>c</a:t>
            </a:r>
            <a:r>
              <a:rPr lang="en-US" b="1" baseline="-25000" dirty="0"/>
              <a:t>2 </a:t>
            </a:r>
            <a:r>
              <a:rPr lang="en-US" b="1" dirty="0"/>
              <a:t>= -3</a:t>
            </a:r>
            <a:endParaRPr lang="en-US" b="1" baseline="-25000" dirty="0"/>
          </a:p>
        </p:txBody>
      </p:sp>
      <p:sp>
        <p:nvSpPr>
          <p:cNvPr id="15" name="TextBox 14">
            <a:extLst>
              <a:ext uri="{FF2B5EF4-FFF2-40B4-BE49-F238E27FC236}">
                <a16:creationId xmlns:a16="http://schemas.microsoft.com/office/drawing/2014/main" xmlns="" id="{DD57FC61-9E4E-4896-AFBF-D8F9A57C96D9}"/>
              </a:ext>
            </a:extLst>
          </p:cNvPr>
          <p:cNvSpPr txBox="1"/>
          <p:nvPr/>
        </p:nvSpPr>
        <p:spPr>
          <a:xfrm>
            <a:off x="5357946" y="2564368"/>
            <a:ext cx="679994" cy="369332"/>
          </a:xfrm>
          <a:prstGeom prst="rect">
            <a:avLst/>
          </a:prstGeom>
          <a:noFill/>
        </p:spPr>
        <p:txBody>
          <a:bodyPr wrap="none" rtlCol="0">
            <a:spAutoFit/>
          </a:bodyPr>
          <a:lstStyle/>
          <a:p>
            <a:r>
              <a:rPr lang="en-US" b="1" dirty="0"/>
              <a:t>c</a:t>
            </a:r>
            <a:r>
              <a:rPr lang="en-US" b="1" baseline="-25000" dirty="0"/>
              <a:t>3 </a:t>
            </a:r>
            <a:r>
              <a:rPr lang="en-US" b="1" dirty="0"/>
              <a:t>= 0</a:t>
            </a:r>
            <a:endParaRPr lang="en-US" b="1" baseline="-25000" dirty="0"/>
          </a:p>
        </p:txBody>
      </p:sp>
      <p:sp>
        <p:nvSpPr>
          <p:cNvPr id="16" name="Oval 15">
            <a:extLst>
              <a:ext uri="{FF2B5EF4-FFF2-40B4-BE49-F238E27FC236}">
                <a16:creationId xmlns:a16="http://schemas.microsoft.com/office/drawing/2014/main" xmlns="" id="{DE09CA05-AEA1-47C4-84CC-07F02F10097E}"/>
              </a:ext>
            </a:extLst>
          </p:cNvPr>
          <p:cNvSpPr/>
          <p:nvPr/>
        </p:nvSpPr>
        <p:spPr>
          <a:xfrm>
            <a:off x="3050340" y="3042388"/>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1</a:t>
            </a:r>
            <a:endParaRPr lang="en-US" baseline="-25000" dirty="0"/>
          </a:p>
        </p:txBody>
      </p:sp>
      <p:sp>
        <p:nvSpPr>
          <p:cNvPr id="17" name="Oval 16">
            <a:extLst>
              <a:ext uri="{FF2B5EF4-FFF2-40B4-BE49-F238E27FC236}">
                <a16:creationId xmlns:a16="http://schemas.microsoft.com/office/drawing/2014/main" xmlns="" id="{13153A5B-97A1-4448-80BF-5B4449AD20F4}"/>
              </a:ext>
            </a:extLst>
          </p:cNvPr>
          <p:cNvSpPr/>
          <p:nvPr/>
        </p:nvSpPr>
        <p:spPr>
          <a:xfrm>
            <a:off x="3050340" y="4185388"/>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1</a:t>
            </a:r>
          </a:p>
        </p:txBody>
      </p:sp>
      <p:cxnSp>
        <p:nvCxnSpPr>
          <p:cNvPr id="18" name="Straight Connector 17">
            <a:extLst>
              <a:ext uri="{FF2B5EF4-FFF2-40B4-BE49-F238E27FC236}">
                <a16:creationId xmlns:a16="http://schemas.microsoft.com/office/drawing/2014/main" xmlns="" id="{467CD448-B53B-4285-9D1C-2D14E9AD0DFE}"/>
              </a:ext>
            </a:extLst>
          </p:cNvPr>
          <p:cNvCxnSpPr/>
          <p:nvPr/>
        </p:nvCxnSpPr>
        <p:spPr>
          <a:xfrm>
            <a:off x="3258160" y="3435056"/>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19" name="TextBox 18">
            <a:extLst>
              <a:ext uri="{FF2B5EF4-FFF2-40B4-BE49-F238E27FC236}">
                <a16:creationId xmlns:a16="http://schemas.microsoft.com/office/drawing/2014/main" xmlns="" id="{FA2D62AD-B8F3-4774-8F18-D32B45102828}"/>
              </a:ext>
            </a:extLst>
          </p:cNvPr>
          <p:cNvSpPr txBox="1"/>
          <p:nvPr/>
        </p:nvSpPr>
        <p:spPr>
          <a:xfrm>
            <a:off x="2770620" y="3727002"/>
            <a:ext cx="501595" cy="406265"/>
          </a:xfrm>
          <a:prstGeom prst="rect">
            <a:avLst/>
          </a:prstGeom>
          <a:noFill/>
        </p:spPr>
        <p:txBody>
          <a:bodyPr wrap="none" rtlCol="0">
            <a:spAutoFit/>
          </a:bodyPr>
          <a:lstStyle/>
          <a:p>
            <a:r>
              <a:rPr lang="en-US" b="1" dirty="0"/>
              <a:t>W</a:t>
            </a:r>
            <a:r>
              <a:rPr lang="en-US" b="1" baseline="-25000" dirty="0"/>
              <a:t>11</a:t>
            </a:r>
          </a:p>
        </p:txBody>
      </p:sp>
      <p:sp>
        <p:nvSpPr>
          <p:cNvPr id="20" name="Oval 19">
            <a:extLst>
              <a:ext uri="{FF2B5EF4-FFF2-40B4-BE49-F238E27FC236}">
                <a16:creationId xmlns:a16="http://schemas.microsoft.com/office/drawing/2014/main" xmlns="" id="{48FA719A-497D-4C1A-9765-AB81D34C73B3}"/>
              </a:ext>
            </a:extLst>
          </p:cNvPr>
          <p:cNvSpPr/>
          <p:nvPr/>
        </p:nvSpPr>
        <p:spPr>
          <a:xfrm>
            <a:off x="4193340" y="3054056"/>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2</a:t>
            </a:r>
          </a:p>
        </p:txBody>
      </p:sp>
      <p:sp>
        <p:nvSpPr>
          <p:cNvPr id="21" name="Oval 20">
            <a:extLst>
              <a:ext uri="{FF2B5EF4-FFF2-40B4-BE49-F238E27FC236}">
                <a16:creationId xmlns:a16="http://schemas.microsoft.com/office/drawing/2014/main" xmlns="" id="{1A8BE1ED-1C2E-4896-A978-BAAEE5772077}"/>
              </a:ext>
            </a:extLst>
          </p:cNvPr>
          <p:cNvSpPr/>
          <p:nvPr/>
        </p:nvSpPr>
        <p:spPr>
          <a:xfrm>
            <a:off x="4193340" y="4197056"/>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2</a:t>
            </a:r>
          </a:p>
        </p:txBody>
      </p:sp>
      <p:sp>
        <p:nvSpPr>
          <p:cNvPr id="22" name="Oval 21">
            <a:extLst>
              <a:ext uri="{FF2B5EF4-FFF2-40B4-BE49-F238E27FC236}">
                <a16:creationId xmlns:a16="http://schemas.microsoft.com/office/drawing/2014/main" xmlns="" id="{4CDA337B-B428-4934-AEA4-F950F0412D4F}"/>
              </a:ext>
            </a:extLst>
          </p:cNvPr>
          <p:cNvSpPr/>
          <p:nvPr/>
        </p:nvSpPr>
        <p:spPr>
          <a:xfrm>
            <a:off x="5336340" y="4197056"/>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3</a:t>
            </a:r>
          </a:p>
        </p:txBody>
      </p:sp>
      <p:sp>
        <p:nvSpPr>
          <p:cNvPr id="23" name="Oval 22">
            <a:extLst>
              <a:ext uri="{FF2B5EF4-FFF2-40B4-BE49-F238E27FC236}">
                <a16:creationId xmlns:a16="http://schemas.microsoft.com/office/drawing/2014/main" xmlns="" id="{422D3B35-68BB-483C-9AC6-0948D2AC02EF}"/>
              </a:ext>
            </a:extLst>
          </p:cNvPr>
          <p:cNvSpPr/>
          <p:nvPr/>
        </p:nvSpPr>
        <p:spPr>
          <a:xfrm>
            <a:off x="5336340" y="3054056"/>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3</a:t>
            </a:r>
          </a:p>
        </p:txBody>
      </p:sp>
      <p:cxnSp>
        <p:nvCxnSpPr>
          <p:cNvPr id="24" name="Straight Connector 23">
            <a:extLst>
              <a:ext uri="{FF2B5EF4-FFF2-40B4-BE49-F238E27FC236}">
                <a16:creationId xmlns:a16="http://schemas.microsoft.com/office/drawing/2014/main" xmlns="" id="{5F12AC1E-9B12-4E24-B7A9-844D72B92486}"/>
              </a:ext>
            </a:extLst>
          </p:cNvPr>
          <p:cNvCxnSpPr/>
          <p:nvPr/>
        </p:nvCxnSpPr>
        <p:spPr>
          <a:xfrm>
            <a:off x="4401160" y="3435056"/>
            <a:ext cx="0" cy="762000"/>
          </a:xfrm>
          <a:prstGeom prst="line">
            <a:avLst/>
          </a:prstGeom>
        </p:spPr>
        <p:style>
          <a:lnRef idx="2">
            <a:schemeClr val="accent3"/>
          </a:lnRef>
          <a:fillRef idx="0">
            <a:schemeClr val="accent3"/>
          </a:fillRef>
          <a:effectRef idx="1">
            <a:schemeClr val="accent3"/>
          </a:effectRef>
          <a:fontRef idx="minor">
            <a:schemeClr val="tx1"/>
          </a:fontRef>
        </p:style>
      </p:cxnSp>
      <p:cxnSp>
        <p:nvCxnSpPr>
          <p:cNvPr id="25" name="Straight Connector 24">
            <a:extLst>
              <a:ext uri="{FF2B5EF4-FFF2-40B4-BE49-F238E27FC236}">
                <a16:creationId xmlns:a16="http://schemas.microsoft.com/office/drawing/2014/main" xmlns="" id="{552B1797-53E8-4E64-9208-7C50D73AAF61}"/>
              </a:ext>
            </a:extLst>
          </p:cNvPr>
          <p:cNvCxnSpPr/>
          <p:nvPr/>
        </p:nvCxnSpPr>
        <p:spPr>
          <a:xfrm>
            <a:off x="5530305" y="3435056"/>
            <a:ext cx="0" cy="762000"/>
          </a:xfrm>
          <a:prstGeom prst="line">
            <a:avLst/>
          </a:prstGeom>
        </p:spPr>
        <p:style>
          <a:lnRef idx="2">
            <a:schemeClr val="accent3"/>
          </a:lnRef>
          <a:fillRef idx="0">
            <a:schemeClr val="accent3"/>
          </a:fillRef>
          <a:effectRef idx="1">
            <a:schemeClr val="accent3"/>
          </a:effectRef>
          <a:fontRef idx="minor">
            <a:schemeClr val="tx1"/>
          </a:fontRef>
        </p:style>
      </p:cxnSp>
      <p:cxnSp>
        <p:nvCxnSpPr>
          <p:cNvPr id="27" name="Straight Connector 26">
            <a:extLst>
              <a:ext uri="{FF2B5EF4-FFF2-40B4-BE49-F238E27FC236}">
                <a16:creationId xmlns:a16="http://schemas.microsoft.com/office/drawing/2014/main" xmlns="" id="{5860558B-EB9C-4C29-838B-ED0715429ADC}"/>
              </a:ext>
            </a:extLst>
          </p:cNvPr>
          <p:cNvCxnSpPr>
            <a:stCxn id="23" idx="5"/>
          </p:cNvCxnSpPr>
          <p:nvPr/>
        </p:nvCxnSpPr>
        <p:spPr>
          <a:xfrm>
            <a:off x="5661544" y="3379260"/>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28" name="Straight Connector 27">
            <a:extLst>
              <a:ext uri="{FF2B5EF4-FFF2-40B4-BE49-F238E27FC236}">
                <a16:creationId xmlns:a16="http://schemas.microsoft.com/office/drawing/2014/main" xmlns="" id="{A7DE72D3-D08E-49C8-96A9-F352AD3D378F}"/>
              </a:ext>
            </a:extLst>
          </p:cNvPr>
          <p:cNvCxnSpPr/>
          <p:nvPr/>
        </p:nvCxnSpPr>
        <p:spPr>
          <a:xfrm>
            <a:off x="4498140" y="3435056"/>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29" name="Straight Connector 28">
            <a:extLst>
              <a:ext uri="{FF2B5EF4-FFF2-40B4-BE49-F238E27FC236}">
                <a16:creationId xmlns:a16="http://schemas.microsoft.com/office/drawing/2014/main" xmlns="" id="{A1DFF99A-56B3-43A3-AC75-143ECD127BCD}"/>
              </a:ext>
            </a:extLst>
          </p:cNvPr>
          <p:cNvCxnSpPr/>
          <p:nvPr/>
        </p:nvCxnSpPr>
        <p:spPr>
          <a:xfrm>
            <a:off x="3355140" y="3435056"/>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30" name="Straight Connector 29">
            <a:extLst>
              <a:ext uri="{FF2B5EF4-FFF2-40B4-BE49-F238E27FC236}">
                <a16:creationId xmlns:a16="http://schemas.microsoft.com/office/drawing/2014/main" xmlns="" id="{E190E5DB-ADE3-462B-B4FA-6F729DF4547F}"/>
              </a:ext>
            </a:extLst>
          </p:cNvPr>
          <p:cNvCxnSpPr/>
          <p:nvPr/>
        </p:nvCxnSpPr>
        <p:spPr>
          <a:xfrm flipH="1">
            <a:off x="4498140" y="3435056"/>
            <a:ext cx="934804"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31" name="Straight Connector 30">
            <a:extLst>
              <a:ext uri="{FF2B5EF4-FFF2-40B4-BE49-F238E27FC236}">
                <a16:creationId xmlns:a16="http://schemas.microsoft.com/office/drawing/2014/main" xmlns="" id="{B959ABB7-232D-4ECE-B877-5D0E12FBADC8}"/>
              </a:ext>
            </a:extLst>
          </p:cNvPr>
          <p:cNvCxnSpPr/>
          <p:nvPr/>
        </p:nvCxnSpPr>
        <p:spPr>
          <a:xfrm flipH="1">
            <a:off x="3334736" y="3379260"/>
            <a:ext cx="934804" cy="817796"/>
          </a:xfrm>
          <a:prstGeom prst="line">
            <a:avLst/>
          </a:prstGeom>
        </p:spPr>
        <p:style>
          <a:lnRef idx="2">
            <a:schemeClr val="accent3"/>
          </a:lnRef>
          <a:fillRef idx="0">
            <a:schemeClr val="accent3"/>
          </a:fillRef>
          <a:effectRef idx="1">
            <a:schemeClr val="accent3"/>
          </a:effectRef>
          <a:fontRef idx="minor">
            <a:schemeClr val="tx1"/>
          </a:fontRef>
        </p:style>
      </p:cxnSp>
      <p:sp>
        <p:nvSpPr>
          <p:cNvPr id="34" name="TextBox 33">
            <a:extLst>
              <a:ext uri="{FF2B5EF4-FFF2-40B4-BE49-F238E27FC236}">
                <a16:creationId xmlns:a16="http://schemas.microsoft.com/office/drawing/2014/main" xmlns="" id="{620F4970-0156-482C-9E45-DD9367752263}"/>
              </a:ext>
            </a:extLst>
          </p:cNvPr>
          <p:cNvSpPr txBox="1"/>
          <p:nvPr/>
        </p:nvSpPr>
        <p:spPr>
          <a:xfrm>
            <a:off x="3276600" y="3974068"/>
            <a:ext cx="551754" cy="369332"/>
          </a:xfrm>
          <a:prstGeom prst="rect">
            <a:avLst/>
          </a:prstGeom>
          <a:noFill/>
        </p:spPr>
        <p:txBody>
          <a:bodyPr wrap="none" rtlCol="0">
            <a:spAutoFit/>
          </a:bodyPr>
          <a:lstStyle/>
          <a:p>
            <a:r>
              <a:rPr lang="en-US" b="1" dirty="0"/>
              <a:t>W</a:t>
            </a:r>
            <a:r>
              <a:rPr lang="en-US" b="1" baseline="-25000" dirty="0"/>
              <a:t>10</a:t>
            </a:r>
          </a:p>
        </p:txBody>
      </p:sp>
      <p:sp>
        <p:nvSpPr>
          <p:cNvPr id="35" name="TextBox 34">
            <a:extLst>
              <a:ext uri="{FF2B5EF4-FFF2-40B4-BE49-F238E27FC236}">
                <a16:creationId xmlns:a16="http://schemas.microsoft.com/office/drawing/2014/main" xmlns="" id="{78B8D965-41EB-4D4E-8434-A556AD80E8D8}"/>
              </a:ext>
            </a:extLst>
          </p:cNvPr>
          <p:cNvSpPr txBox="1"/>
          <p:nvPr/>
        </p:nvSpPr>
        <p:spPr>
          <a:xfrm>
            <a:off x="3791646" y="3962400"/>
            <a:ext cx="551754" cy="369332"/>
          </a:xfrm>
          <a:prstGeom prst="rect">
            <a:avLst/>
          </a:prstGeom>
          <a:noFill/>
        </p:spPr>
        <p:txBody>
          <a:bodyPr wrap="none" rtlCol="0">
            <a:spAutoFit/>
          </a:bodyPr>
          <a:lstStyle/>
          <a:p>
            <a:r>
              <a:rPr lang="en-US" b="1" dirty="0"/>
              <a:t>W</a:t>
            </a:r>
            <a:r>
              <a:rPr lang="en-US" b="1" baseline="-25000" dirty="0"/>
              <a:t>12</a:t>
            </a:r>
          </a:p>
        </p:txBody>
      </p:sp>
      <p:sp>
        <p:nvSpPr>
          <p:cNvPr id="36" name="TextBox 35">
            <a:extLst>
              <a:ext uri="{FF2B5EF4-FFF2-40B4-BE49-F238E27FC236}">
                <a16:creationId xmlns:a16="http://schemas.microsoft.com/office/drawing/2014/main" xmlns="" id="{62C24049-D8EE-499E-8A79-0B546D828413}"/>
              </a:ext>
            </a:extLst>
          </p:cNvPr>
          <p:cNvSpPr txBox="1"/>
          <p:nvPr/>
        </p:nvSpPr>
        <p:spPr>
          <a:xfrm>
            <a:off x="4174986" y="3758904"/>
            <a:ext cx="551754" cy="369332"/>
          </a:xfrm>
          <a:prstGeom prst="rect">
            <a:avLst/>
          </a:prstGeom>
          <a:noFill/>
        </p:spPr>
        <p:txBody>
          <a:bodyPr wrap="none" rtlCol="0">
            <a:spAutoFit/>
          </a:bodyPr>
          <a:lstStyle/>
          <a:p>
            <a:r>
              <a:rPr lang="en-US" b="1" dirty="0"/>
              <a:t>W</a:t>
            </a:r>
            <a:r>
              <a:rPr lang="en-US" b="1" baseline="-25000" dirty="0"/>
              <a:t>11</a:t>
            </a:r>
          </a:p>
        </p:txBody>
      </p:sp>
      <p:sp>
        <p:nvSpPr>
          <p:cNvPr id="37" name="TextBox 36">
            <a:extLst>
              <a:ext uri="{FF2B5EF4-FFF2-40B4-BE49-F238E27FC236}">
                <a16:creationId xmlns:a16="http://schemas.microsoft.com/office/drawing/2014/main" xmlns="" id="{5FD40C00-1324-49FA-B729-CBF72F52EF59}"/>
              </a:ext>
            </a:extLst>
          </p:cNvPr>
          <p:cNvSpPr txBox="1"/>
          <p:nvPr/>
        </p:nvSpPr>
        <p:spPr>
          <a:xfrm>
            <a:off x="4495800" y="4126468"/>
            <a:ext cx="551754" cy="369332"/>
          </a:xfrm>
          <a:prstGeom prst="rect">
            <a:avLst/>
          </a:prstGeom>
          <a:noFill/>
        </p:spPr>
        <p:txBody>
          <a:bodyPr wrap="none" rtlCol="0">
            <a:spAutoFit/>
          </a:bodyPr>
          <a:lstStyle/>
          <a:p>
            <a:r>
              <a:rPr lang="en-US" b="1" dirty="0"/>
              <a:t>W</a:t>
            </a:r>
            <a:r>
              <a:rPr lang="en-US" b="1" baseline="-25000" dirty="0"/>
              <a:t>10</a:t>
            </a:r>
          </a:p>
        </p:txBody>
      </p:sp>
      <p:sp>
        <p:nvSpPr>
          <p:cNvPr id="41" name="TextBox 40">
            <a:extLst>
              <a:ext uri="{FF2B5EF4-FFF2-40B4-BE49-F238E27FC236}">
                <a16:creationId xmlns:a16="http://schemas.microsoft.com/office/drawing/2014/main" xmlns="" id="{F311B559-7471-4347-BBF8-1B73A809CDA7}"/>
              </a:ext>
            </a:extLst>
          </p:cNvPr>
          <p:cNvSpPr txBox="1"/>
          <p:nvPr/>
        </p:nvSpPr>
        <p:spPr>
          <a:xfrm>
            <a:off x="6306246" y="3745468"/>
            <a:ext cx="551754" cy="369332"/>
          </a:xfrm>
          <a:prstGeom prst="rect">
            <a:avLst/>
          </a:prstGeom>
          <a:noFill/>
        </p:spPr>
        <p:txBody>
          <a:bodyPr wrap="none" rtlCol="0">
            <a:spAutoFit/>
          </a:bodyPr>
          <a:lstStyle/>
          <a:p>
            <a:r>
              <a:rPr lang="en-US" b="1" dirty="0"/>
              <a:t>W</a:t>
            </a:r>
            <a:r>
              <a:rPr lang="en-US" b="1" baseline="-25000" dirty="0"/>
              <a:t>12</a:t>
            </a:r>
          </a:p>
        </p:txBody>
      </p:sp>
      <p:sp>
        <p:nvSpPr>
          <p:cNvPr id="43" name="TextBox 42">
            <a:extLst>
              <a:ext uri="{FF2B5EF4-FFF2-40B4-BE49-F238E27FC236}">
                <a16:creationId xmlns:a16="http://schemas.microsoft.com/office/drawing/2014/main" xmlns="" id="{24F78E01-BBA2-4F38-8E9D-9443A1D3DAAC}"/>
              </a:ext>
            </a:extLst>
          </p:cNvPr>
          <p:cNvSpPr txBox="1"/>
          <p:nvPr/>
        </p:nvSpPr>
        <p:spPr>
          <a:xfrm>
            <a:off x="4934646" y="3897868"/>
            <a:ext cx="551754" cy="369332"/>
          </a:xfrm>
          <a:prstGeom prst="rect">
            <a:avLst/>
          </a:prstGeom>
          <a:noFill/>
        </p:spPr>
        <p:txBody>
          <a:bodyPr wrap="none" rtlCol="0">
            <a:spAutoFit/>
          </a:bodyPr>
          <a:lstStyle/>
          <a:p>
            <a:r>
              <a:rPr lang="en-US" b="1" dirty="0"/>
              <a:t>W</a:t>
            </a:r>
            <a:r>
              <a:rPr lang="en-US" b="1" baseline="-25000" dirty="0"/>
              <a:t>12</a:t>
            </a:r>
          </a:p>
        </p:txBody>
      </p:sp>
      <p:sp>
        <p:nvSpPr>
          <p:cNvPr id="44" name="TextBox 43">
            <a:extLst>
              <a:ext uri="{FF2B5EF4-FFF2-40B4-BE49-F238E27FC236}">
                <a16:creationId xmlns:a16="http://schemas.microsoft.com/office/drawing/2014/main" xmlns="" id="{6A8889E5-8AD5-466A-8A80-A6C3F7D630A4}"/>
              </a:ext>
            </a:extLst>
          </p:cNvPr>
          <p:cNvSpPr txBox="1"/>
          <p:nvPr/>
        </p:nvSpPr>
        <p:spPr>
          <a:xfrm>
            <a:off x="5320861" y="3762376"/>
            <a:ext cx="551754" cy="369332"/>
          </a:xfrm>
          <a:prstGeom prst="rect">
            <a:avLst/>
          </a:prstGeom>
          <a:noFill/>
        </p:spPr>
        <p:txBody>
          <a:bodyPr wrap="none" rtlCol="0">
            <a:spAutoFit/>
          </a:bodyPr>
          <a:lstStyle/>
          <a:p>
            <a:r>
              <a:rPr lang="en-US" b="1" dirty="0"/>
              <a:t>W</a:t>
            </a:r>
            <a:r>
              <a:rPr lang="en-US" b="1" baseline="-25000" dirty="0"/>
              <a:t>11</a:t>
            </a:r>
          </a:p>
        </p:txBody>
      </p:sp>
      <p:sp>
        <p:nvSpPr>
          <p:cNvPr id="47" name="TextBox 46">
            <a:extLst>
              <a:ext uri="{FF2B5EF4-FFF2-40B4-BE49-F238E27FC236}">
                <a16:creationId xmlns:a16="http://schemas.microsoft.com/office/drawing/2014/main" xmlns="" id="{44D507F8-1BFF-4EA4-9D3F-3B229D389D5F}"/>
              </a:ext>
            </a:extLst>
          </p:cNvPr>
          <p:cNvSpPr txBox="1"/>
          <p:nvPr/>
        </p:nvSpPr>
        <p:spPr>
          <a:xfrm>
            <a:off x="6518530" y="4643595"/>
            <a:ext cx="657552" cy="369332"/>
          </a:xfrm>
          <a:prstGeom prst="rect">
            <a:avLst/>
          </a:prstGeom>
          <a:noFill/>
        </p:spPr>
        <p:txBody>
          <a:bodyPr wrap="none" rtlCol="0">
            <a:spAutoFit/>
          </a:bodyPr>
          <a:lstStyle/>
          <a:p>
            <a:r>
              <a:rPr lang="en-US" b="1" dirty="0"/>
              <a:t>f</a:t>
            </a:r>
            <a:r>
              <a:rPr lang="en-US" b="1" baseline="-25000" dirty="0"/>
              <a:t>4 </a:t>
            </a:r>
            <a:r>
              <a:rPr lang="en-US" b="1" dirty="0"/>
              <a:t>= 1</a:t>
            </a:r>
            <a:endParaRPr lang="en-US" b="1" baseline="-25000" dirty="0"/>
          </a:p>
        </p:txBody>
      </p:sp>
      <p:sp>
        <p:nvSpPr>
          <p:cNvPr id="48" name="Oval 47">
            <a:extLst>
              <a:ext uri="{FF2B5EF4-FFF2-40B4-BE49-F238E27FC236}">
                <a16:creationId xmlns:a16="http://schemas.microsoft.com/office/drawing/2014/main" xmlns="" id="{CF160D31-35C0-459E-A1AC-9F6C10B6328F}"/>
              </a:ext>
            </a:extLst>
          </p:cNvPr>
          <p:cNvSpPr/>
          <p:nvPr/>
        </p:nvSpPr>
        <p:spPr>
          <a:xfrm>
            <a:off x="6477000" y="4191000"/>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4</a:t>
            </a:r>
          </a:p>
        </p:txBody>
      </p:sp>
      <p:sp>
        <p:nvSpPr>
          <p:cNvPr id="49" name="TextBox 48">
            <a:extLst>
              <a:ext uri="{FF2B5EF4-FFF2-40B4-BE49-F238E27FC236}">
                <a16:creationId xmlns:a16="http://schemas.microsoft.com/office/drawing/2014/main" xmlns="" id="{7B68F5D3-79DC-4716-BAE8-769B6948DD04}"/>
              </a:ext>
            </a:extLst>
          </p:cNvPr>
          <p:cNvSpPr txBox="1"/>
          <p:nvPr/>
        </p:nvSpPr>
        <p:spPr>
          <a:xfrm>
            <a:off x="1944359" y="4652554"/>
            <a:ext cx="657552" cy="369332"/>
          </a:xfrm>
          <a:prstGeom prst="rect">
            <a:avLst/>
          </a:prstGeom>
          <a:noFill/>
        </p:spPr>
        <p:txBody>
          <a:bodyPr wrap="none" rtlCol="0">
            <a:spAutoFit/>
          </a:bodyPr>
          <a:lstStyle/>
          <a:p>
            <a:r>
              <a:rPr lang="en-US" b="1" dirty="0"/>
              <a:t>f</a:t>
            </a:r>
            <a:r>
              <a:rPr lang="en-US" b="1" baseline="-25000" dirty="0"/>
              <a:t>0 </a:t>
            </a:r>
            <a:r>
              <a:rPr lang="en-US" b="1" dirty="0"/>
              <a:t>= 1</a:t>
            </a:r>
            <a:endParaRPr lang="en-US" b="1" baseline="-25000" dirty="0"/>
          </a:p>
        </p:txBody>
      </p:sp>
      <p:sp>
        <p:nvSpPr>
          <p:cNvPr id="50" name="Oval 49">
            <a:extLst>
              <a:ext uri="{FF2B5EF4-FFF2-40B4-BE49-F238E27FC236}">
                <a16:creationId xmlns:a16="http://schemas.microsoft.com/office/drawing/2014/main" xmlns="" id="{1B222C81-327B-4B7A-ADBE-A667868F5D0A}"/>
              </a:ext>
            </a:extLst>
          </p:cNvPr>
          <p:cNvSpPr/>
          <p:nvPr/>
        </p:nvSpPr>
        <p:spPr>
          <a:xfrm>
            <a:off x="1902651" y="4167413"/>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0</a:t>
            </a:r>
          </a:p>
        </p:txBody>
      </p:sp>
      <p:cxnSp>
        <p:nvCxnSpPr>
          <p:cNvPr id="51" name="Straight Connector 50">
            <a:extLst>
              <a:ext uri="{FF2B5EF4-FFF2-40B4-BE49-F238E27FC236}">
                <a16:creationId xmlns:a16="http://schemas.microsoft.com/office/drawing/2014/main" xmlns="" id="{7408DC8F-2FD3-4D36-B689-5F027A57E143}"/>
              </a:ext>
            </a:extLst>
          </p:cNvPr>
          <p:cNvCxnSpPr/>
          <p:nvPr/>
        </p:nvCxnSpPr>
        <p:spPr>
          <a:xfrm flipH="1">
            <a:off x="2173325" y="3360710"/>
            <a:ext cx="934804" cy="817796"/>
          </a:xfrm>
          <a:prstGeom prst="line">
            <a:avLst/>
          </a:prstGeom>
        </p:spPr>
        <p:style>
          <a:lnRef idx="2">
            <a:schemeClr val="accent3"/>
          </a:lnRef>
          <a:fillRef idx="0">
            <a:schemeClr val="accent3"/>
          </a:fillRef>
          <a:effectRef idx="1">
            <a:schemeClr val="accent3"/>
          </a:effectRef>
          <a:fontRef idx="minor">
            <a:schemeClr val="tx1"/>
          </a:fontRef>
        </p:style>
      </p:cxnSp>
      <p:sp>
        <p:nvSpPr>
          <p:cNvPr id="52" name="TextBox 51">
            <a:extLst>
              <a:ext uri="{FF2B5EF4-FFF2-40B4-BE49-F238E27FC236}">
                <a16:creationId xmlns:a16="http://schemas.microsoft.com/office/drawing/2014/main" xmlns="" id="{6FB11D87-20B8-4C8B-B041-B1BCD8D9CCE0}"/>
              </a:ext>
            </a:extLst>
          </p:cNvPr>
          <p:cNvSpPr txBox="1"/>
          <p:nvPr/>
        </p:nvSpPr>
        <p:spPr>
          <a:xfrm>
            <a:off x="1905000" y="3669268"/>
            <a:ext cx="551754" cy="369332"/>
          </a:xfrm>
          <a:prstGeom prst="rect">
            <a:avLst/>
          </a:prstGeom>
          <a:noFill/>
        </p:spPr>
        <p:txBody>
          <a:bodyPr wrap="none" rtlCol="0">
            <a:spAutoFit/>
          </a:bodyPr>
          <a:lstStyle/>
          <a:p>
            <a:r>
              <a:rPr lang="en-US" b="1" dirty="0"/>
              <a:t>W</a:t>
            </a:r>
            <a:r>
              <a:rPr lang="en-US" b="1" baseline="-25000" dirty="0"/>
              <a:t>10</a:t>
            </a:r>
          </a:p>
        </p:txBody>
      </p:sp>
      <p:sp>
        <p:nvSpPr>
          <p:cNvPr id="39" name="TextBox 38">
            <a:extLst>
              <a:ext uri="{FF2B5EF4-FFF2-40B4-BE49-F238E27FC236}">
                <a16:creationId xmlns:a16="http://schemas.microsoft.com/office/drawing/2014/main" xmlns="" id="{12B09A91-57DD-4798-9943-653CC6A57EC6}"/>
              </a:ext>
            </a:extLst>
          </p:cNvPr>
          <p:cNvSpPr txBox="1"/>
          <p:nvPr/>
        </p:nvSpPr>
        <p:spPr>
          <a:xfrm>
            <a:off x="7171891" y="3080747"/>
            <a:ext cx="1013419" cy="369332"/>
          </a:xfrm>
          <a:prstGeom prst="rect">
            <a:avLst/>
          </a:prstGeom>
          <a:noFill/>
        </p:spPr>
        <p:txBody>
          <a:bodyPr wrap="none" rtlCol="0">
            <a:spAutoFit/>
          </a:bodyPr>
          <a:lstStyle/>
          <a:p>
            <a:r>
              <a:rPr lang="en-US" b="1" dirty="0"/>
              <a:t>W</a:t>
            </a:r>
            <a:r>
              <a:rPr lang="en-US" b="1" baseline="-25000" dirty="0"/>
              <a:t>10</a:t>
            </a:r>
            <a:r>
              <a:rPr lang="en-US" b="1" dirty="0"/>
              <a:t> =  -1</a:t>
            </a:r>
            <a:endParaRPr lang="en-US" b="1" baseline="-25000" dirty="0"/>
          </a:p>
        </p:txBody>
      </p:sp>
      <p:sp>
        <p:nvSpPr>
          <p:cNvPr id="42" name="TextBox 41">
            <a:extLst>
              <a:ext uri="{FF2B5EF4-FFF2-40B4-BE49-F238E27FC236}">
                <a16:creationId xmlns:a16="http://schemas.microsoft.com/office/drawing/2014/main" xmlns="" id="{D667BE1C-0B66-4247-8F70-909C23EBA10F}"/>
              </a:ext>
            </a:extLst>
          </p:cNvPr>
          <p:cNvSpPr txBox="1"/>
          <p:nvPr/>
        </p:nvSpPr>
        <p:spPr>
          <a:xfrm>
            <a:off x="7162800" y="3364468"/>
            <a:ext cx="1005403" cy="369332"/>
          </a:xfrm>
          <a:prstGeom prst="rect">
            <a:avLst/>
          </a:prstGeom>
          <a:noFill/>
        </p:spPr>
        <p:txBody>
          <a:bodyPr wrap="none" rtlCol="0">
            <a:spAutoFit/>
          </a:bodyPr>
          <a:lstStyle/>
          <a:p>
            <a:r>
              <a:rPr lang="en-US" b="1" dirty="0"/>
              <a:t>W</a:t>
            </a:r>
            <a:r>
              <a:rPr lang="en-US" b="1" baseline="-25000" dirty="0"/>
              <a:t>11</a:t>
            </a:r>
            <a:r>
              <a:rPr lang="en-US" b="1" dirty="0"/>
              <a:t> = +2</a:t>
            </a:r>
            <a:endParaRPr lang="en-US" b="1" baseline="-25000" dirty="0"/>
          </a:p>
        </p:txBody>
      </p:sp>
      <p:sp>
        <p:nvSpPr>
          <p:cNvPr id="45" name="TextBox 44">
            <a:extLst>
              <a:ext uri="{FF2B5EF4-FFF2-40B4-BE49-F238E27FC236}">
                <a16:creationId xmlns:a16="http://schemas.microsoft.com/office/drawing/2014/main" xmlns="" id="{196CD2C2-ADEF-4CD3-94FB-23026F684E40}"/>
              </a:ext>
            </a:extLst>
          </p:cNvPr>
          <p:cNvSpPr txBox="1"/>
          <p:nvPr/>
        </p:nvSpPr>
        <p:spPr>
          <a:xfrm>
            <a:off x="7162800" y="3669268"/>
            <a:ext cx="1013419" cy="369332"/>
          </a:xfrm>
          <a:prstGeom prst="rect">
            <a:avLst/>
          </a:prstGeom>
          <a:noFill/>
        </p:spPr>
        <p:txBody>
          <a:bodyPr wrap="none" rtlCol="0">
            <a:spAutoFit/>
          </a:bodyPr>
          <a:lstStyle/>
          <a:p>
            <a:r>
              <a:rPr lang="en-US" b="1" dirty="0"/>
              <a:t>W</a:t>
            </a:r>
            <a:r>
              <a:rPr lang="en-US" b="1" baseline="-25000" dirty="0"/>
              <a:t>12</a:t>
            </a:r>
            <a:r>
              <a:rPr lang="en-US" b="1" dirty="0"/>
              <a:t> =  -1</a:t>
            </a:r>
            <a:endParaRPr lang="en-US" b="1" baseline="-25000" dirty="0"/>
          </a:p>
        </p:txBody>
      </p:sp>
      <p:sp>
        <p:nvSpPr>
          <p:cNvPr id="2" name="Rectangle 1">
            <a:extLst>
              <a:ext uri="{FF2B5EF4-FFF2-40B4-BE49-F238E27FC236}">
                <a16:creationId xmlns:a16="http://schemas.microsoft.com/office/drawing/2014/main" xmlns="" id="{A9056A18-0F42-4103-A2EB-5992A8975970}"/>
              </a:ext>
            </a:extLst>
          </p:cNvPr>
          <p:cNvSpPr/>
          <p:nvPr/>
        </p:nvSpPr>
        <p:spPr>
          <a:xfrm>
            <a:off x="4319366" y="3244334"/>
            <a:ext cx="505267" cy="369332"/>
          </a:xfrm>
          <a:prstGeom prst="rect">
            <a:avLst/>
          </a:prstGeom>
        </p:spPr>
        <p:txBody>
          <a:bodyPr wrap="none">
            <a:spAutoFit/>
          </a:bodyPr>
          <a:lstStyle/>
          <a:p>
            <a:r>
              <a:rPr lang="en-US" b="1" baseline="-25000" dirty="0"/>
              <a:t> </a:t>
            </a:r>
            <a:r>
              <a:rPr lang="en-US" b="1" dirty="0"/>
              <a:t>= 1</a:t>
            </a:r>
            <a:endParaRPr lang="en-IN" dirty="0"/>
          </a:p>
        </p:txBody>
      </p:sp>
    </p:spTree>
    <p:extLst>
      <p:ext uri="{BB962C8B-B14F-4D97-AF65-F5344CB8AC3E}">
        <p14:creationId xmlns:p14="http://schemas.microsoft.com/office/powerpoint/2010/main" xmlns="" val="3095090092"/>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1" i="0" u="none" strike="noStrike" kern="1200" cap="none" spc="0" normalizeH="0" baseline="0" noProof="0" dirty="0">
                <a:ln>
                  <a:noFill/>
                </a:ln>
                <a:solidFill>
                  <a:schemeClr val="bg1"/>
                </a:solidFill>
                <a:effectLst/>
                <a:uLnTx/>
                <a:uFillTx/>
                <a:latin typeface="+mj-lt"/>
                <a:ea typeface="+mj-ea"/>
                <a:cs typeface="+mj-cs"/>
              </a:rPr>
              <a:t>Convolutional </a:t>
            </a:r>
            <a:r>
              <a:rPr lang="en-US" sz="4400" b="1" dirty="0">
                <a:solidFill>
                  <a:schemeClr val="bg1"/>
                </a:solidFill>
                <a:latin typeface="+mj-lt"/>
                <a:ea typeface="+mj-ea"/>
                <a:cs typeface="+mj-cs"/>
              </a:rPr>
              <a:t>Layer Example</a:t>
            </a:r>
            <a:endParaRPr kumimoji="0" lang="en-US" sz="4400" b="1" i="0" u="none" strike="noStrike" kern="1200" cap="none" spc="0" normalizeH="0" baseline="0" noProof="0" dirty="0">
              <a:ln>
                <a:noFill/>
              </a:ln>
              <a:solidFill>
                <a:schemeClr val="bg1"/>
              </a:solidFill>
              <a:effectLst/>
              <a:uLnTx/>
              <a:uFillTx/>
              <a:latin typeface="+mj-lt"/>
              <a:ea typeface="+mj-ea"/>
              <a:cs typeface="+mj-cs"/>
            </a:endParaRPr>
          </a:p>
        </p:txBody>
      </p:sp>
      <p:sp>
        <p:nvSpPr>
          <p:cNvPr id="7" name="TextBox 6"/>
          <p:cNvSpPr txBox="1"/>
          <p:nvPr/>
        </p:nvSpPr>
        <p:spPr>
          <a:xfrm>
            <a:off x="304799" y="1219200"/>
            <a:ext cx="8610601" cy="523220"/>
          </a:xfrm>
          <a:prstGeom prst="rect">
            <a:avLst/>
          </a:prstGeom>
          <a:noFill/>
        </p:spPr>
        <p:txBody>
          <a:bodyPr wrap="square" rtlCol="0">
            <a:spAutoFit/>
          </a:bodyPr>
          <a:lstStyle/>
          <a:p>
            <a:pPr>
              <a:buNone/>
            </a:pPr>
            <a:r>
              <a:rPr lang="en-US" sz="2800" dirty="0"/>
              <a:t>Try it again for this set of weights!</a:t>
            </a:r>
          </a:p>
        </p:txBody>
      </p:sp>
      <p:sp>
        <p:nvSpPr>
          <p:cNvPr id="13" name="Rectangle 12">
            <a:extLst>
              <a:ext uri="{FF2B5EF4-FFF2-40B4-BE49-F238E27FC236}">
                <a16:creationId xmlns:a16="http://schemas.microsoft.com/office/drawing/2014/main" xmlns="" id="{51F28F38-D7D1-4638-A478-B7B8E9B18DC3}"/>
              </a:ext>
            </a:extLst>
          </p:cNvPr>
          <p:cNvSpPr/>
          <p:nvPr/>
        </p:nvSpPr>
        <p:spPr>
          <a:xfrm>
            <a:off x="609600" y="5421868"/>
            <a:ext cx="7239000" cy="584775"/>
          </a:xfrm>
          <a:prstGeom prst="rect">
            <a:avLst/>
          </a:prstGeom>
        </p:spPr>
        <p:txBody>
          <a:bodyPr wrap="square">
            <a:spAutoFit/>
          </a:bodyPr>
          <a:lstStyle/>
          <a:p>
            <a:r>
              <a:rPr lang="en-US" sz="3200" dirty="0"/>
              <a:t>What are </a:t>
            </a:r>
            <a:r>
              <a:rPr lang="en-US" sz="3200" b="1" dirty="0"/>
              <a:t>c</a:t>
            </a:r>
            <a:r>
              <a:rPr lang="en-US" sz="3200" b="1" baseline="-25000" dirty="0"/>
              <a:t>1 </a:t>
            </a:r>
            <a:r>
              <a:rPr lang="en-US" sz="3200" dirty="0"/>
              <a:t>, </a:t>
            </a:r>
            <a:r>
              <a:rPr lang="en-US" sz="3200" b="1" dirty="0"/>
              <a:t>c</a:t>
            </a:r>
            <a:r>
              <a:rPr lang="en-US" sz="3200" b="1" baseline="-25000" dirty="0"/>
              <a:t>2</a:t>
            </a:r>
            <a:r>
              <a:rPr lang="en-US" sz="3200" dirty="0"/>
              <a:t> and </a:t>
            </a:r>
            <a:r>
              <a:rPr lang="en-US" sz="3200" b="1" dirty="0"/>
              <a:t>c</a:t>
            </a:r>
            <a:r>
              <a:rPr lang="en-US" sz="3200" b="1" baseline="-25000" dirty="0"/>
              <a:t>3</a:t>
            </a:r>
            <a:r>
              <a:rPr lang="en-US" sz="3200" dirty="0"/>
              <a:t>?</a:t>
            </a:r>
            <a:endParaRPr lang="en-IN" sz="3200" dirty="0"/>
          </a:p>
        </p:txBody>
      </p:sp>
      <p:sp>
        <p:nvSpPr>
          <p:cNvPr id="8" name="TextBox 7">
            <a:extLst>
              <a:ext uri="{FF2B5EF4-FFF2-40B4-BE49-F238E27FC236}">
                <a16:creationId xmlns:a16="http://schemas.microsoft.com/office/drawing/2014/main" xmlns="" id="{DC8E64F9-E913-4E3A-BCDC-02A5A8782E49}"/>
              </a:ext>
            </a:extLst>
          </p:cNvPr>
          <p:cNvSpPr txBox="1"/>
          <p:nvPr/>
        </p:nvSpPr>
        <p:spPr>
          <a:xfrm>
            <a:off x="3092048" y="4670529"/>
            <a:ext cx="657552" cy="369332"/>
          </a:xfrm>
          <a:prstGeom prst="rect">
            <a:avLst/>
          </a:prstGeom>
          <a:noFill/>
        </p:spPr>
        <p:txBody>
          <a:bodyPr wrap="none" rtlCol="0">
            <a:spAutoFit/>
          </a:bodyPr>
          <a:lstStyle/>
          <a:p>
            <a:r>
              <a:rPr lang="en-US" b="1" dirty="0"/>
              <a:t>f</a:t>
            </a:r>
            <a:r>
              <a:rPr lang="en-US" b="1" baseline="-25000" dirty="0"/>
              <a:t>1 </a:t>
            </a:r>
            <a:r>
              <a:rPr lang="en-US" b="1" dirty="0"/>
              <a:t>= 4</a:t>
            </a:r>
            <a:endParaRPr lang="en-US" b="1" baseline="-25000" dirty="0"/>
          </a:p>
        </p:txBody>
      </p:sp>
      <p:sp>
        <p:nvSpPr>
          <p:cNvPr id="9" name="TextBox 8">
            <a:extLst>
              <a:ext uri="{FF2B5EF4-FFF2-40B4-BE49-F238E27FC236}">
                <a16:creationId xmlns:a16="http://schemas.microsoft.com/office/drawing/2014/main" xmlns="" id="{3E5F31C3-26C6-4CF1-879A-ACCF333B7D2A}"/>
              </a:ext>
            </a:extLst>
          </p:cNvPr>
          <p:cNvSpPr txBox="1"/>
          <p:nvPr/>
        </p:nvSpPr>
        <p:spPr>
          <a:xfrm>
            <a:off x="4267200" y="4647964"/>
            <a:ext cx="657552" cy="369332"/>
          </a:xfrm>
          <a:prstGeom prst="rect">
            <a:avLst/>
          </a:prstGeom>
          <a:noFill/>
        </p:spPr>
        <p:txBody>
          <a:bodyPr wrap="none" rtlCol="0">
            <a:spAutoFit/>
          </a:bodyPr>
          <a:lstStyle/>
          <a:p>
            <a:r>
              <a:rPr lang="en-US" b="1" dirty="0"/>
              <a:t>f</a:t>
            </a:r>
            <a:r>
              <a:rPr lang="en-US" b="1" baseline="-25000" dirty="0"/>
              <a:t>2 </a:t>
            </a:r>
            <a:r>
              <a:rPr lang="en-US" b="1" dirty="0"/>
              <a:t>= 1</a:t>
            </a:r>
            <a:endParaRPr lang="en-US" b="1" baseline="-25000" dirty="0"/>
          </a:p>
        </p:txBody>
      </p:sp>
      <p:sp>
        <p:nvSpPr>
          <p:cNvPr id="10" name="TextBox 9">
            <a:extLst>
              <a:ext uri="{FF2B5EF4-FFF2-40B4-BE49-F238E27FC236}">
                <a16:creationId xmlns:a16="http://schemas.microsoft.com/office/drawing/2014/main" xmlns="" id="{A17C5990-4748-46E4-A134-6FEED044B763}"/>
              </a:ext>
            </a:extLst>
          </p:cNvPr>
          <p:cNvSpPr txBox="1"/>
          <p:nvPr/>
        </p:nvSpPr>
        <p:spPr>
          <a:xfrm>
            <a:off x="5410200" y="4625049"/>
            <a:ext cx="657552" cy="369332"/>
          </a:xfrm>
          <a:prstGeom prst="rect">
            <a:avLst/>
          </a:prstGeom>
          <a:noFill/>
        </p:spPr>
        <p:txBody>
          <a:bodyPr wrap="none" rtlCol="0">
            <a:spAutoFit/>
          </a:bodyPr>
          <a:lstStyle/>
          <a:p>
            <a:r>
              <a:rPr lang="en-US" b="1" dirty="0"/>
              <a:t>f</a:t>
            </a:r>
            <a:r>
              <a:rPr lang="en-US" b="1" baseline="-25000" dirty="0"/>
              <a:t>3 </a:t>
            </a:r>
            <a:r>
              <a:rPr lang="en-US" b="1" dirty="0"/>
              <a:t>= 1</a:t>
            </a:r>
            <a:endParaRPr lang="en-US" b="1" baseline="-25000" dirty="0"/>
          </a:p>
        </p:txBody>
      </p:sp>
      <p:sp>
        <p:nvSpPr>
          <p:cNvPr id="12" name="TextBox 11">
            <a:extLst>
              <a:ext uri="{FF2B5EF4-FFF2-40B4-BE49-F238E27FC236}">
                <a16:creationId xmlns:a16="http://schemas.microsoft.com/office/drawing/2014/main" xmlns="" id="{1B07EB25-58A6-40D1-8722-F06F085D7734}"/>
              </a:ext>
            </a:extLst>
          </p:cNvPr>
          <p:cNvSpPr txBox="1"/>
          <p:nvPr/>
        </p:nvSpPr>
        <p:spPr>
          <a:xfrm>
            <a:off x="3056656" y="2584602"/>
            <a:ext cx="359394" cy="369332"/>
          </a:xfrm>
          <a:prstGeom prst="rect">
            <a:avLst/>
          </a:prstGeom>
          <a:noFill/>
        </p:spPr>
        <p:txBody>
          <a:bodyPr wrap="none" rtlCol="0">
            <a:spAutoFit/>
          </a:bodyPr>
          <a:lstStyle/>
          <a:p>
            <a:r>
              <a:rPr lang="en-US" b="1" dirty="0"/>
              <a:t>c</a:t>
            </a:r>
            <a:r>
              <a:rPr lang="en-US" b="1" baseline="-25000" dirty="0"/>
              <a:t>1</a:t>
            </a:r>
          </a:p>
        </p:txBody>
      </p:sp>
      <p:sp>
        <p:nvSpPr>
          <p:cNvPr id="14" name="TextBox 13">
            <a:extLst>
              <a:ext uri="{FF2B5EF4-FFF2-40B4-BE49-F238E27FC236}">
                <a16:creationId xmlns:a16="http://schemas.microsoft.com/office/drawing/2014/main" xmlns="" id="{48E0729D-F1E1-4952-9500-FABA96DC4181}"/>
              </a:ext>
            </a:extLst>
          </p:cNvPr>
          <p:cNvSpPr txBox="1"/>
          <p:nvPr/>
        </p:nvSpPr>
        <p:spPr>
          <a:xfrm>
            <a:off x="4236873" y="2568400"/>
            <a:ext cx="359394" cy="369332"/>
          </a:xfrm>
          <a:prstGeom prst="rect">
            <a:avLst/>
          </a:prstGeom>
          <a:noFill/>
        </p:spPr>
        <p:txBody>
          <a:bodyPr wrap="none" rtlCol="0">
            <a:spAutoFit/>
          </a:bodyPr>
          <a:lstStyle/>
          <a:p>
            <a:r>
              <a:rPr lang="en-US" b="1" dirty="0"/>
              <a:t>c</a:t>
            </a:r>
            <a:r>
              <a:rPr lang="en-US" b="1" baseline="-25000" dirty="0"/>
              <a:t>2</a:t>
            </a:r>
          </a:p>
        </p:txBody>
      </p:sp>
      <p:sp>
        <p:nvSpPr>
          <p:cNvPr id="15" name="TextBox 14">
            <a:extLst>
              <a:ext uri="{FF2B5EF4-FFF2-40B4-BE49-F238E27FC236}">
                <a16:creationId xmlns:a16="http://schemas.microsoft.com/office/drawing/2014/main" xmlns="" id="{DD57FC61-9E4E-4896-AFBF-D8F9A57C96D9}"/>
              </a:ext>
            </a:extLst>
          </p:cNvPr>
          <p:cNvSpPr txBox="1"/>
          <p:nvPr/>
        </p:nvSpPr>
        <p:spPr>
          <a:xfrm>
            <a:off x="5357946" y="2564368"/>
            <a:ext cx="359394" cy="369332"/>
          </a:xfrm>
          <a:prstGeom prst="rect">
            <a:avLst/>
          </a:prstGeom>
          <a:noFill/>
        </p:spPr>
        <p:txBody>
          <a:bodyPr wrap="none" rtlCol="0">
            <a:spAutoFit/>
          </a:bodyPr>
          <a:lstStyle/>
          <a:p>
            <a:r>
              <a:rPr lang="en-US" b="1" dirty="0"/>
              <a:t>c</a:t>
            </a:r>
            <a:r>
              <a:rPr lang="en-US" b="1" baseline="-25000" dirty="0"/>
              <a:t>3</a:t>
            </a:r>
          </a:p>
        </p:txBody>
      </p:sp>
      <p:sp>
        <p:nvSpPr>
          <p:cNvPr id="16" name="Oval 15">
            <a:extLst>
              <a:ext uri="{FF2B5EF4-FFF2-40B4-BE49-F238E27FC236}">
                <a16:creationId xmlns:a16="http://schemas.microsoft.com/office/drawing/2014/main" xmlns="" id="{DE09CA05-AEA1-47C4-84CC-07F02F10097E}"/>
              </a:ext>
            </a:extLst>
          </p:cNvPr>
          <p:cNvSpPr/>
          <p:nvPr/>
        </p:nvSpPr>
        <p:spPr>
          <a:xfrm>
            <a:off x="3050340" y="3042388"/>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1</a:t>
            </a:r>
            <a:endParaRPr lang="en-US" baseline="-25000" dirty="0"/>
          </a:p>
        </p:txBody>
      </p:sp>
      <p:sp>
        <p:nvSpPr>
          <p:cNvPr id="17" name="Oval 16">
            <a:extLst>
              <a:ext uri="{FF2B5EF4-FFF2-40B4-BE49-F238E27FC236}">
                <a16:creationId xmlns:a16="http://schemas.microsoft.com/office/drawing/2014/main" xmlns="" id="{13153A5B-97A1-4448-80BF-5B4449AD20F4}"/>
              </a:ext>
            </a:extLst>
          </p:cNvPr>
          <p:cNvSpPr/>
          <p:nvPr/>
        </p:nvSpPr>
        <p:spPr>
          <a:xfrm>
            <a:off x="3050340" y="4185388"/>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1</a:t>
            </a:r>
          </a:p>
        </p:txBody>
      </p:sp>
      <p:cxnSp>
        <p:nvCxnSpPr>
          <p:cNvPr id="18" name="Straight Connector 17">
            <a:extLst>
              <a:ext uri="{FF2B5EF4-FFF2-40B4-BE49-F238E27FC236}">
                <a16:creationId xmlns:a16="http://schemas.microsoft.com/office/drawing/2014/main" xmlns="" id="{467CD448-B53B-4285-9D1C-2D14E9AD0DFE}"/>
              </a:ext>
            </a:extLst>
          </p:cNvPr>
          <p:cNvCxnSpPr/>
          <p:nvPr/>
        </p:nvCxnSpPr>
        <p:spPr>
          <a:xfrm>
            <a:off x="3258160" y="3435056"/>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19" name="TextBox 18">
            <a:extLst>
              <a:ext uri="{FF2B5EF4-FFF2-40B4-BE49-F238E27FC236}">
                <a16:creationId xmlns:a16="http://schemas.microsoft.com/office/drawing/2014/main" xmlns="" id="{FA2D62AD-B8F3-4774-8F18-D32B45102828}"/>
              </a:ext>
            </a:extLst>
          </p:cNvPr>
          <p:cNvSpPr txBox="1"/>
          <p:nvPr/>
        </p:nvSpPr>
        <p:spPr>
          <a:xfrm>
            <a:off x="2770620" y="3727002"/>
            <a:ext cx="501595" cy="406265"/>
          </a:xfrm>
          <a:prstGeom prst="rect">
            <a:avLst/>
          </a:prstGeom>
          <a:noFill/>
        </p:spPr>
        <p:txBody>
          <a:bodyPr wrap="none" rtlCol="0">
            <a:spAutoFit/>
          </a:bodyPr>
          <a:lstStyle/>
          <a:p>
            <a:r>
              <a:rPr lang="en-US" b="1" dirty="0"/>
              <a:t>W</a:t>
            </a:r>
            <a:r>
              <a:rPr lang="en-US" b="1" baseline="-25000" dirty="0"/>
              <a:t>11</a:t>
            </a:r>
          </a:p>
        </p:txBody>
      </p:sp>
      <p:sp>
        <p:nvSpPr>
          <p:cNvPr id="20" name="Oval 19">
            <a:extLst>
              <a:ext uri="{FF2B5EF4-FFF2-40B4-BE49-F238E27FC236}">
                <a16:creationId xmlns:a16="http://schemas.microsoft.com/office/drawing/2014/main" xmlns="" id="{48FA719A-497D-4C1A-9765-AB81D34C73B3}"/>
              </a:ext>
            </a:extLst>
          </p:cNvPr>
          <p:cNvSpPr/>
          <p:nvPr/>
        </p:nvSpPr>
        <p:spPr>
          <a:xfrm>
            <a:off x="4193340" y="3054056"/>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2</a:t>
            </a:r>
          </a:p>
        </p:txBody>
      </p:sp>
      <p:sp>
        <p:nvSpPr>
          <p:cNvPr id="21" name="Oval 20">
            <a:extLst>
              <a:ext uri="{FF2B5EF4-FFF2-40B4-BE49-F238E27FC236}">
                <a16:creationId xmlns:a16="http://schemas.microsoft.com/office/drawing/2014/main" xmlns="" id="{1A8BE1ED-1C2E-4896-A978-BAAEE5772077}"/>
              </a:ext>
            </a:extLst>
          </p:cNvPr>
          <p:cNvSpPr/>
          <p:nvPr/>
        </p:nvSpPr>
        <p:spPr>
          <a:xfrm>
            <a:off x="4193340" y="4197056"/>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2</a:t>
            </a:r>
          </a:p>
        </p:txBody>
      </p:sp>
      <p:sp>
        <p:nvSpPr>
          <p:cNvPr id="22" name="Oval 21">
            <a:extLst>
              <a:ext uri="{FF2B5EF4-FFF2-40B4-BE49-F238E27FC236}">
                <a16:creationId xmlns:a16="http://schemas.microsoft.com/office/drawing/2014/main" xmlns="" id="{4CDA337B-B428-4934-AEA4-F950F0412D4F}"/>
              </a:ext>
            </a:extLst>
          </p:cNvPr>
          <p:cNvSpPr/>
          <p:nvPr/>
        </p:nvSpPr>
        <p:spPr>
          <a:xfrm>
            <a:off x="5336340" y="4197056"/>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3</a:t>
            </a:r>
          </a:p>
        </p:txBody>
      </p:sp>
      <p:sp>
        <p:nvSpPr>
          <p:cNvPr id="23" name="Oval 22">
            <a:extLst>
              <a:ext uri="{FF2B5EF4-FFF2-40B4-BE49-F238E27FC236}">
                <a16:creationId xmlns:a16="http://schemas.microsoft.com/office/drawing/2014/main" xmlns="" id="{422D3B35-68BB-483C-9AC6-0948D2AC02EF}"/>
              </a:ext>
            </a:extLst>
          </p:cNvPr>
          <p:cNvSpPr/>
          <p:nvPr/>
        </p:nvSpPr>
        <p:spPr>
          <a:xfrm>
            <a:off x="5336340" y="3054056"/>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3</a:t>
            </a:r>
          </a:p>
        </p:txBody>
      </p:sp>
      <p:cxnSp>
        <p:nvCxnSpPr>
          <p:cNvPr id="24" name="Straight Connector 23">
            <a:extLst>
              <a:ext uri="{FF2B5EF4-FFF2-40B4-BE49-F238E27FC236}">
                <a16:creationId xmlns:a16="http://schemas.microsoft.com/office/drawing/2014/main" xmlns="" id="{5F12AC1E-9B12-4E24-B7A9-844D72B92486}"/>
              </a:ext>
            </a:extLst>
          </p:cNvPr>
          <p:cNvCxnSpPr/>
          <p:nvPr/>
        </p:nvCxnSpPr>
        <p:spPr>
          <a:xfrm>
            <a:off x="4401160" y="3435056"/>
            <a:ext cx="0" cy="762000"/>
          </a:xfrm>
          <a:prstGeom prst="line">
            <a:avLst/>
          </a:prstGeom>
        </p:spPr>
        <p:style>
          <a:lnRef idx="2">
            <a:schemeClr val="accent3"/>
          </a:lnRef>
          <a:fillRef idx="0">
            <a:schemeClr val="accent3"/>
          </a:fillRef>
          <a:effectRef idx="1">
            <a:schemeClr val="accent3"/>
          </a:effectRef>
          <a:fontRef idx="minor">
            <a:schemeClr val="tx1"/>
          </a:fontRef>
        </p:style>
      </p:cxnSp>
      <p:cxnSp>
        <p:nvCxnSpPr>
          <p:cNvPr id="25" name="Straight Connector 24">
            <a:extLst>
              <a:ext uri="{FF2B5EF4-FFF2-40B4-BE49-F238E27FC236}">
                <a16:creationId xmlns:a16="http://schemas.microsoft.com/office/drawing/2014/main" xmlns="" id="{552B1797-53E8-4E64-9208-7C50D73AAF61}"/>
              </a:ext>
            </a:extLst>
          </p:cNvPr>
          <p:cNvCxnSpPr/>
          <p:nvPr/>
        </p:nvCxnSpPr>
        <p:spPr>
          <a:xfrm>
            <a:off x="5530305" y="3435056"/>
            <a:ext cx="0" cy="762000"/>
          </a:xfrm>
          <a:prstGeom prst="line">
            <a:avLst/>
          </a:prstGeom>
        </p:spPr>
        <p:style>
          <a:lnRef idx="2">
            <a:schemeClr val="accent3"/>
          </a:lnRef>
          <a:fillRef idx="0">
            <a:schemeClr val="accent3"/>
          </a:fillRef>
          <a:effectRef idx="1">
            <a:schemeClr val="accent3"/>
          </a:effectRef>
          <a:fontRef idx="minor">
            <a:schemeClr val="tx1"/>
          </a:fontRef>
        </p:style>
      </p:cxnSp>
      <p:cxnSp>
        <p:nvCxnSpPr>
          <p:cNvPr id="27" name="Straight Connector 26">
            <a:extLst>
              <a:ext uri="{FF2B5EF4-FFF2-40B4-BE49-F238E27FC236}">
                <a16:creationId xmlns:a16="http://schemas.microsoft.com/office/drawing/2014/main" xmlns="" id="{5860558B-EB9C-4C29-838B-ED0715429ADC}"/>
              </a:ext>
            </a:extLst>
          </p:cNvPr>
          <p:cNvCxnSpPr>
            <a:stCxn id="23" idx="5"/>
          </p:cNvCxnSpPr>
          <p:nvPr/>
        </p:nvCxnSpPr>
        <p:spPr>
          <a:xfrm>
            <a:off x="5661544" y="3379260"/>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28" name="Straight Connector 27">
            <a:extLst>
              <a:ext uri="{FF2B5EF4-FFF2-40B4-BE49-F238E27FC236}">
                <a16:creationId xmlns:a16="http://schemas.microsoft.com/office/drawing/2014/main" xmlns="" id="{A7DE72D3-D08E-49C8-96A9-F352AD3D378F}"/>
              </a:ext>
            </a:extLst>
          </p:cNvPr>
          <p:cNvCxnSpPr/>
          <p:nvPr/>
        </p:nvCxnSpPr>
        <p:spPr>
          <a:xfrm>
            <a:off x="4498140" y="3435056"/>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29" name="Straight Connector 28">
            <a:extLst>
              <a:ext uri="{FF2B5EF4-FFF2-40B4-BE49-F238E27FC236}">
                <a16:creationId xmlns:a16="http://schemas.microsoft.com/office/drawing/2014/main" xmlns="" id="{A1DFF99A-56B3-43A3-AC75-143ECD127BCD}"/>
              </a:ext>
            </a:extLst>
          </p:cNvPr>
          <p:cNvCxnSpPr/>
          <p:nvPr/>
        </p:nvCxnSpPr>
        <p:spPr>
          <a:xfrm>
            <a:off x="3355140" y="3435056"/>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30" name="Straight Connector 29">
            <a:extLst>
              <a:ext uri="{FF2B5EF4-FFF2-40B4-BE49-F238E27FC236}">
                <a16:creationId xmlns:a16="http://schemas.microsoft.com/office/drawing/2014/main" xmlns="" id="{E190E5DB-ADE3-462B-B4FA-6F729DF4547F}"/>
              </a:ext>
            </a:extLst>
          </p:cNvPr>
          <p:cNvCxnSpPr/>
          <p:nvPr/>
        </p:nvCxnSpPr>
        <p:spPr>
          <a:xfrm flipH="1">
            <a:off x="4498140" y="3435056"/>
            <a:ext cx="934804"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31" name="Straight Connector 30">
            <a:extLst>
              <a:ext uri="{FF2B5EF4-FFF2-40B4-BE49-F238E27FC236}">
                <a16:creationId xmlns:a16="http://schemas.microsoft.com/office/drawing/2014/main" xmlns="" id="{B959ABB7-232D-4ECE-B877-5D0E12FBADC8}"/>
              </a:ext>
            </a:extLst>
          </p:cNvPr>
          <p:cNvCxnSpPr/>
          <p:nvPr/>
        </p:nvCxnSpPr>
        <p:spPr>
          <a:xfrm flipH="1">
            <a:off x="3334736" y="3379260"/>
            <a:ext cx="934804" cy="817796"/>
          </a:xfrm>
          <a:prstGeom prst="line">
            <a:avLst/>
          </a:prstGeom>
        </p:spPr>
        <p:style>
          <a:lnRef idx="2">
            <a:schemeClr val="accent3"/>
          </a:lnRef>
          <a:fillRef idx="0">
            <a:schemeClr val="accent3"/>
          </a:fillRef>
          <a:effectRef idx="1">
            <a:schemeClr val="accent3"/>
          </a:effectRef>
          <a:fontRef idx="minor">
            <a:schemeClr val="tx1"/>
          </a:fontRef>
        </p:style>
      </p:cxnSp>
      <p:sp>
        <p:nvSpPr>
          <p:cNvPr id="34" name="TextBox 33">
            <a:extLst>
              <a:ext uri="{FF2B5EF4-FFF2-40B4-BE49-F238E27FC236}">
                <a16:creationId xmlns:a16="http://schemas.microsoft.com/office/drawing/2014/main" xmlns="" id="{620F4970-0156-482C-9E45-DD9367752263}"/>
              </a:ext>
            </a:extLst>
          </p:cNvPr>
          <p:cNvSpPr txBox="1"/>
          <p:nvPr/>
        </p:nvSpPr>
        <p:spPr>
          <a:xfrm>
            <a:off x="3276600" y="3974068"/>
            <a:ext cx="551754" cy="369332"/>
          </a:xfrm>
          <a:prstGeom prst="rect">
            <a:avLst/>
          </a:prstGeom>
          <a:noFill/>
        </p:spPr>
        <p:txBody>
          <a:bodyPr wrap="none" rtlCol="0">
            <a:spAutoFit/>
          </a:bodyPr>
          <a:lstStyle/>
          <a:p>
            <a:r>
              <a:rPr lang="en-US" b="1" dirty="0"/>
              <a:t>W</a:t>
            </a:r>
            <a:r>
              <a:rPr lang="en-US" b="1" baseline="-25000" dirty="0"/>
              <a:t>10</a:t>
            </a:r>
          </a:p>
        </p:txBody>
      </p:sp>
      <p:sp>
        <p:nvSpPr>
          <p:cNvPr id="35" name="TextBox 34">
            <a:extLst>
              <a:ext uri="{FF2B5EF4-FFF2-40B4-BE49-F238E27FC236}">
                <a16:creationId xmlns:a16="http://schemas.microsoft.com/office/drawing/2014/main" xmlns="" id="{78B8D965-41EB-4D4E-8434-A556AD80E8D8}"/>
              </a:ext>
            </a:extLst>
          </p:cNvPr>
          <p:cNvSpPr txBox="1"/>
          <p:nvPr/>
        </p:nvSpPr>
        <p:spPr>
          <a:xfrm>
            <a:off x="3791646" y="3962400"/>
            <a:ext cx="551754" cy="369332"/>
          </a:xfrm>
          <a:prstGeom prst="rect">
            <a:avLst/>
          </a:prstGeom>
          <a:noFill/>
        </p:spPr>
        <p:txBody>
          <a:bodyPr wrap="none" rtlCol="0">
            <a:spAutoFit/>
          </a:bodyPr>
          <a:lstStyle/>
          <a:p>
            <a:r>
              <a:rPr lang="en-US" b="1" dirty="0"/>
              <a:t>W</a:t>
            </a:r>
            <a:r>
              <a:rPr lang="en-US" b="1" baseline="-25000" dirty="0"/>
              <a:t>12</a:t>
            </a:r>
          </a:p>
        </p:txBody>
      </p:sp>
      <p:sp>
        <p:nvSpPr>
          <p:cNvPr id="36" name="TextBox 35">
            <a:extLst>
              <a:ext uri="{FF2B5EF4-FFF2-40B4-BE49-F238E27FC236}">
                <a16:creationId xmlns:a16="http://schemas.microsoft.com/office/drawing/2014/main" xmlns="" id="{62C24049-D8EE-499E-8A79-0B546D828413}"/>
              </a:ext>
            </a:extLst>
          </p:cNvPr>
          <p:cNvSpPr txBox="1"/>
          <p:nvPr/>
        </p:nvSpPr>
        <p:spPr>
          <a:xfrm>
            <a:off x="4174986" y="3758904"/>
            <a:ext cx="551754" cy="369332"/>
          </a:xfrm>
          <a:prstGeom prst="rect">
            <a:avLst/>
          </a:prstGeom>
          <a:noFill/>
        </p:spPr>
        <p:txBody>
          <a:bodyPr wrap="none" rtlCol="0">
            <a:spAutoFit/>
          </a:bodyPr>
          <a:lstStyle/>
          <a:p>
            <a:r>
              <a:rPr lang="en-US" b="1" dirty="0"/>
              <a:t>W</a:t>
            </a:r>
            <a:r>
              <a:rPr lang="en-US" b="1" baseline="-25000" dirty="0"/>
              <a:t>11</a:t>
            </a:r>
          </a:p>
        </p:txBody>
      </p:sp>
      <p:sp>
        <p:nvSpPr>
          <p:cNvPr id="37" name="TextBox 36">
            <a:extLst>
              <a:ext uri="{FF2B5EF4-FFF2-40B4-BE49-F238E27FC236}">
                <a16:creationId xmlns:a16="http://schemas.microsoft.com/office/drawing/2014/main" xmlns="" id="{5FD40C00-1324-49FA-B729-CBF72F52EF59}"/>
              </a:ext>
            </a:extLst>
          </p:cNvPr>
          <p:cNvSpPr txBox="1"/>
          <p:nvPr/>
        </p:nvSpPr>
        <p:spPr>
          <a:xfrm>
            <a:off x="4495800" y="4126468"/>
            <a:ext cx="551754" cy="369332"/>
          </a:xfrm>
          <a:prstGeom prst="rect">
            <a:avLst/>
          </a:prstGeom>
          <a:noFill/>
        </p:spPr>
        <p:txBody>
          <a:bodyPr wrap="none" rtlCol="0">
            <a:spAutoFit/>
          </a:bodyPr>
          <a:lstStyle/>
          <a:p>
            <a:r>
              <a:rPr lang="en-US" b="1" dirty="0"/>
              <a:t>W</a:t>
            </a:r>
            <a:r>
              <a:rPr lang="en-US" b="1" baseline="-25000" dirty="0"/>
              <a:t>10</a:t>
            </a:r>
          </a:p>
        </p:txBody>
      </p:sp>
      <p:sp>
        <p:nvSpPr>
          <p:cNvPr id="41" name="TextBox 40">
            <a:extLst>
              <a:ext uri="{FF2B5EF4-FFF2-40B4-BE49-F238E27FC236}">
                <a16:creationId xmlns:a16="http://schemas.microsoft.com/office/drawing/2014/main" xmlns="" id="{F311B559-7471-4347-BBF8-1B73A809CDA7}"/>
              </a:ext>
            </a:extLst>
          </p:cNvPr>
          <p:cNvSpPr txBox="1"/>
          <p:nvPr/>
        </p:nvSpPr>
        <p:spPr>
          <a:xfrm>
            <a:off x="6306246" y="3745468"/>
            <a:ext cx="551754" cy="369332"/>
          </a:xfrm>
          <a:prstGeom prst="rect">
            <a:avLst/>
          </a:prstGeom>
          <a:noFill/>
        </p:spPr>
        <p:txBody>
          <a:bodyPr wrap="none" rtlCol="0">
            <a:spAutoFit/>
          </a:bodyPr>
          <a:lstStyle/>
          <a:p>
            <a:r>
              <a:rPr lang="en-US" b="1" dirty="0"/>
              <a:t>W</a:t>
            </a:r>
            <a:r>
              <a:rPr lang="en-US" b="1" baseline="-25000" dirty="0"/>
              <a:t>12</a:t>
            </a:r>
          </a:p>
        </p:txBody>
      </p:sp>
      <p:sp>
        <p:nvSpPr>
          <p:cNvPr id="43" name="TextBox 42">
            <a:extLst>
              <a:ext uri="{FF2B5EF4-FFF2-40B4-BE49-F238E27FC236}">
                <a16:creationId xmlns:a16="http://schemas.microsoft.com/office/drawing/2014/main" xmlns="" id="{24F78E01-BBA2-4F38-8E9D-9443A1D3DAAC}"/>
              </a:ext>
            </a:extLst>
          </p:cNvPr>
          <p:cNvSpPr txBox="1"/>
          <p:nvPr/>
        </p:nvSpPr>
        <p:spPr>
          <a:xfrm>
            <a:off x="4934646" y="3897868"/>
            <a:ext cx="551754" cy="369332"/>
          </a:xfrm>
          <a:prstGeom prst="rect">
            <a:avLst/>
          </a:prstGeom>
          <a:noFill/>
        </p:spPr>
        <p:txBody>
          <a:bodyPr wrap="none" rtlCol="0">
            <a:spAutoFit/>
          </a:bodyPr>
          <a:lstStyle/>
          <a:p>
            <a:r>
              <a:rPr lang="en-US" b="1" dirty="0"/>
              <a:t>W</a:t>
            </a:r>
            <a:r>
              <a:rPr lang="en-US" b="1" baseline="-25000" dirty="0"/>
              <a:t>12</a:t>
            </a:r>
          </a:p>
        </p:txBody>
      </p:sp>
      <p:sp>
        <p:nvSpPr>
          <p:cNvPr id="44" name="TextBox 43">
            <a:extLst>
              <a:ext uri="{FF2B5EF4-FFF2-40B4-BE49-F238E27FC236}">
                <a16:creationId xmlns:a16="http://schemas.microsoft.com/office/drawing/2014/main" xmlns="" id="{6A8889E5-8AD5-466A-8A80-A6C3F7D630A4}"/>
              </a:ext>
            </a:extLst>
          </p:cNvPr>
          <p:cNvSpPr txBox="1"/>
          <p:nvPr/>
        </p:nvSpPr>
        <p:spPr>
          <a:xfrm>
            <a:off x="5320861" y="3762376"/>
            <a:ext cx="551754" cy="369332"/>
          </a:xfrm>
          <a:prstGeom prst="rect">
            <a:avLst/>
          </a:prstGeom>
          <a:noFill/>
        </p:spPr>
        <p:txBody>
          <a:bodyPr wrap="none" rtlCol="0">
            <a:spAutoFit/>
          </a:bodyPr>
          <a:lstStyle/>
          <a:p>
            <a:r>
              <a:rPr lang="en-US" b="1" dirty="0"/>
              <a:t>W</a:t>
            </a:r>
            <a:r>
              <a:rPr lang="en-US" b="1" baseline="-25000" dirty="0"/>
              <a:t>11</a:t>
            </a:r>
          </a:p>
        </p:txBody>
      </p:sp>
      <p:sp>
        <p:nvSpPr>
          <p:cNvPr id="47" name="TextBox 46">
            <a:extLst>
              <a:ext uri="{FF2B5EF4-FFF2-40B4-BE49-F238E27FC236}">
                <a16:creationId xmlns:a16="http://schemas.microsoft.com/office/drawing/2014/main" xmlns="" id="{44D507F8-1BFF-4EA4-9D3F-3B229D389D5F}"/>
              </a:ext>
            </a:extLst>
          </p:cNvPr>
          <p:cNvSpPr txBox="1"/>
          <p:nvPr/>
        </p:nvSpPr>
        <p:spPr>
          <a:xfrm>
            <a:off x="6518530" y="4643595"/>
            <a:ext cx="657552" cy="369332"/>
          </a:xfrm>
          <a:prstGeom prst="rect">
            <a:avLst/>
          </a:prstGeom>
          <a:noFill/>
        </p:spPr>
        <p:txBody>
          <a:bodyPr wrap="none" rtlCol="0">
            <a:spAutoFit/>
          </a:bodyPr>
          <a:lstStyle/>
          <a:p>
            <a:r>
              <a:rPr lang="en-US" b="1" dirty="0"/>
              <a:t>f</a:t>
            </a:r>
            <a:r>
              <a:rPr lang="en-US" b="1" baseline="-25000" dirty="0"/>
              <a:t>4 </a:t>
            </a:r>
            <a:r>
              <a:rPr lang="en-US" b="1" dirty="0"/>
              <a:t>= 1</a:t>
            </a:r>
            <a:endParaRPr lang="en-US" b="1" baseline="-25000" dirty="0"/>
          </a:p>
        </p:txBody>
      </p:sp>
      <p:sp>
        <p:nvSpPr>
          <p:cNvPr id="48" name="Oval 47">
            <a:extLst>
              <a:ext uri="{FF2B5EF4-FFF2-40B4-BE49-F238E27FC236}">
                <a16:creationId xmlns:a16="http://schemas.microsoft.com/office/drawing/2014/main" xmlns="" id="{CF160D31-35C0-459E-A1AC-9F6C10B6328F}"/>
              </a:ext>
            </a:extLst>
          </p:cNvPr>
          <p:cNvSpPr/>
          <p:nvPr/>
        </p:nvSpPr>
        <p:spPr>
          <a:xfrm>
            <a:off x="6477000" y="4191000"/>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4</a:t>
            </a:r>
          </a:p>
        </p:txBody>
      </p:sp>
      <p:sp>
        <p:nvSpPr>
          <p:cNvPr id="49" name="TextBox 48">
            <a:extLst>
              <a:ext uri="{FF2B5EF4-FFF2-40B4-BE49-F238E27FC236}">
                <a16:creationId xmlns:a16="http://schemas.microsoft.com/office/drawing/2014/main" xmlns="" id="{7B68F5D3-79DC-4716-BAE8-769B6948DD04}"/>
              </a:ext>
            </a:extLst>
          </p:cNvPr>
          <p:cNvSpPr txBox="1"/>
          <p:nvPr/>
        </p:nvSpPr>
        <p:spPr>
          <a:xfrm>
            <a:off x="1944359" y="4652554"/>
            <a:ext cx="657552" cy="369332"/>
          </a:xfrm>
          <a:prstGeom prst="rect">
            <a:avLst/>
          </a:prstGeom>
          <a:noFill/>
        </p:spPr>
        <p:txBody>
          <a:bodyPr wrap="none" rtlCol="0">
            <a:spAutoFit/>
          </a:bodyPr>
          <a:lstStyle/>
          <a:p>
            <a:r>
              <a:rPr lang="en-US" b="1" dirty="0"/>
              <a:t>f</a:t>
            </a:r>
            <a:r>
              <a:rPr lang="en-US" b="1" baseline="-25000" dirty="0"/>
              <a:t>0 </a:t>
            </a:r>
            <a:r>
              <a:rPr lang="en-US" b="1" dirty="0"/>
              <a:t>= 1</a:t>
            </a:r>
            <a:endParaRPr lang="en-US" b="1" baseline="-25000" dirty="0"/>
          </a:p>
        </p:txBody>
      </p:sp>
      <p:sp>
        <p:nvSpPr>
          <p:cNvPr id="50" name="Oval 49">
            <a:extLst>
              <a:ext uri="{FF2B5EF4-FFF2-40B4-BE49-F238E27FC236}">
                <a16:creationId xmlns:a16="http://schemas.microsoft.com/office/drawing/2014/main" xmlns="" id="{1B222C81-327B-4B7A-ADBE-A667868F5D0A}"/>
              </a:ext>
            </a:extLst>
          </p:cNvPr>
          <p:cNvSpPr/>
          <p:nvPr/>
        </p:nvSpPr>
        <p:spPr>
          <a:xfrm>
            <a:off x="1902651" y="4167413"/>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0</a:t>
            </a:r>
          </a:p>
        </p:txBody>
      </p:sp>
      <p:cxnSp>
        <p:nvCxnSpPr>
          <p:cNvPr id="51" name="Straight Connector 50">
            <a:extLst>
              <a:ext uri="{FF2B5EF4-FFF2-40B4-BE49-F238E27FC236}">
                <a16:creationId xmlns:a16="http://schemas.microsoft.com/office/drawing/2014/main" xmlns="" id="{7408DC8F-2FD3-4D36-B689-5F027A57E143}"/>
              </a:ext>
            </a:extLst>
          </p:cNvPr>
          <p:cNvCxnSpPr/>
          <p:nvPr/>
        </p:nvCxnSpPr>
        <p:spPr>
          <a:xfrm flipH="1">
            <a:off x="2173325" y="3360710"/>
            <a:ext cx="934804" cy="817796"/>
          </a:xfrm>
          <a:prstGeom prst="line">
            <a:avLst/>
          </a:prstGeom>
        </p:spPr>
        <p:style>
          <a:lnRef idx="2">
            <a:schemeClr val="accent3"/>
          </a:lnRef>
          <a:fillRef idx="0">
            <a:schemeClr val="accent3"/>
          </a:fillRef>
          <a:effectRef idx="1">
            <a:schemeClr val="accent3"/>
          </a:effectRef>
          <a:fontRef idx="minor">
            <a:schemeClr val="tx1"/>
          </a:fontRef>
        </p:style>
      </p:cxnSp>
      <p:sp>
        <p:nvSpPr>
          <p:cNvPr id="52" name="TextBox 51">
            <a:extLst>
              <a:ext uri="{FF2B5EF4-FFF2-40B4-BE49-F238E27FC236}">
                <a16:creationId xmlns:a16="http://schemas.microsoft.com/office/drawing/2014/main" xmlns="" id="{6FB11D87-20B8-4C8B-B041-B1BCD8D9CCE0}"/>
              </a:ext>
            </a:extLst>
          </p:cNvPr>
          <p:cNvSpPr txBox="1"/>
          <p:nvPr/>
        </p:nvSpPr>
        <p:spPr>
          <a:xfrm>
            <a:off x="1905000" y="3669268"/>
            <a:ext cx="551754" cy="369332"/>
          </a:xfrm>
          <a:prstGeom prst="rect">
            <a:avLst/>
          </a:prstGeom>
          <a:noFill/>
        </p:spPr>
        <p:txBody>
          <a:bodyPr wrap="none" rtlCol="0">
            <a:spAutoFit/>
          </a:bodyPr>
          <a:lstStyle/>
          <a:p>
            <a:r>
              <a:rPr lang="en-US" b="1" dirty="0"/>
              <a:t>W</a:t>
            </a:r>
            <a:r>
              <a:rPr lang="en-US" b="1" baseline="-25000" dirty="0"/>
              <a:t>10</a:t>
            </a:r>
          </a:p>
        </p:txBody>
      </p:sp>
      <p:sp>
        <p:nvSpPr>
          <p:cNvPr id="39" name="TextBox 38">
            <a:extLst>
              <a:ext uri="{FF2B5EF4-FFF2-40B4-BE49-F238E27FC236}">
                <a16:creationId xmlns:a16="http://schemas.microsoft.com/office/drawing/2014/main" xmlns="" id="{12B09A91-57DD-4798-9943-653CC6A57EC6}"/>
              </a:ext>
            </a:extLst>
          </p:cNvPr>
          <p:cNvSpPr txBox="1"/>
          <p:nvPr/>
        </p:nvSpPr>
        <p:spPr>
          <a:xfrm>
            <a:off x="7171891" y="3080747"/>
            <a:ext cx="1159292" cy="369332"/>
          </a:xfrm>
          <a:prstGeom prst="rect">
            <a:avLst/>
          </a:prstGeom>
          <a:noFill/>
        </p:spPr>
        <p:txBody>
          <a:bodyPr wrap="none" rtlCol="0">
            <a:spAutoFit/>
          </a:bodyPr>
          <a:lstStyle/>
          <a:p>
            <a:r>
              <a:rPr lang="en-US" b="1" dirty="0"/>
              <a:t>W</a:t>
            </a:r>
            <a:r>
              <a:rPr lang="en-US" b="1" baseline="-25000" dirty="0"/>
              <a:t>10</a:t>
            </a:r>
            <a:r>
              <a:rPr lang="en-US" b="1" dirty="0"/>
              <a:t> =  1/3</a:t>
            </a:r>
            <a:endParaRPr lang="en-US" b="1" baseline="-25000" dirty="0"/>
          </a:p>
        </p:txBody>
      </p:sp>
      <p:sp>
        <p:nvSpPr>
          <p:cNvPr id="42" name="TextBox 41">
            <a:extLst>
              <a:ext uri="{FF2B5EF4-FFF2-40B4-BE49-F238E27FC236}">
                <a16:creationId xmlns:a16="http://schemas.microsoft.com/office/drawing/2014/main" xmlns="" id="{D667BE1C-0B66-4247-8F70-909C23EBA10F}"/>
              </a:ext>
            </a:extLst>
          </p:cNvPr>
          <p:cNvSpPr txBox="1"/>
          <p:nvPr/>
        </p:nvSpPr>
        <p:spPr>
          <a:xfrm>
            <a:off x="7162800" y="3364468"/>
            <a:ext cx="1159292" cy="369332"/>
          </a:xfrm>
          <a:prstGeom prst="rect">
            <a:avLst/>
          </a:prstGeom>
          <a:noFill/>
        </p:spPr>
        <p:txBody>
          <a:bodyPr wrap="none" rtlCol="0">
            <a:spAutoFit/>
          </a:bodyPr>
          <a:lstStyle/>
          <a:p>
            <a:r>
              <a:rPr lang="en-US" b="1" dirty="0"/>
              <a:t>W</a:t>
            </a:r>
            <a:r>
              <a:rPr lang="en-US" b="1" baseline="-25000" dirty="0"/>
              <a:t>11</a:t>
            </a:r>
            <a:r>
              <a:rPr lang="en-US" b="1" dirty="0"/>
              <a:t> =  1/3</a:t>
            </a:r>
            <a:endParaRPr lang="en-US" b="1" baseline="-25000" dirty="0"/>
          </a:p>
        </p:txBody>
      </p:sp>
      <p:sp>
        <p:nvSpPr>
          <p:cNvPr id="45" name="TextBox 44">
            <a:extLst>
              <a:ext uri="{FF2B5EF4-FFF2-40B4-BE49-F238E27FC236}">
                <a16:creationId xmlns:a16="http://schemas.microsoft.com/office/drawing/2014/main" xmlns="" id="{196CD2C2-ADEF-4CD3-94FB-23026F684E40}"/>
              </a:ext>
            </a:extLst>
          </p:cNvPr>
          <p:cNvSpPr txBox="1"/>
          <p:nvPr/>
        </p:nvSpPr>
        <p:spPr>
          <a:xfrm>
            <a:off x="7162800" y="3669268"/>
            <a:ext cx="1159292" cy="369332"/>
          </a:xfrm>
          <a:prstGeom prst="rect">
            <a:avLst/>
          </a:prstGeom>
          <a:noFill/>
        </p:spPr>
        <p:txBody>
          <a:bodyPr wrap="none" rtlCol="0">
            <a:spAutoFit/>
          </a:bodyPr>
          <a:lstStyle/>
          <a:p>
            <a:r>
              <a:rPr lang="en-US" b="1" dirty="0"/>
              <a:t>W</a:t>
            </a:r>
            <a:r>
              <a:rPr lang="en-US" b="1" baseline="-25000" dirty="0"/>
              <a:t>12</a:t>
            </a:r>
            <a:r>
              <a:rPr lang="en-US" b="1" dirty="0"/>
              <a:t> =  1/3</a:t>
            </a:r>
            <a:endParaRPr lang="en-US" b="1" baseline="-25000" dirty="0"/>
          </a:p>
        </p:txBody>
      </p:sp>
    </p:spTree>
    <p:extLst>
      <p:ext uri="{BB962C8B-B14F-4D97-AF65-F5344CB8AC3E}">
        <p14:creationId xmlns:p14="http://schemas.microsoft.com/office/powerpoint/2010/main" xmlns="" val="351956111"/>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1" i="0" u="none" strike="noStrike" kern="1200" cap="none" spc="0" normalizeH="0" baseline="0" noProof="0" dirty="0">
                <a:ln>
                  <a:noFill/>
                </a:ln>
                <a:solidFill>
                  <a:schemeClr val="bg1"/>
                </a:solidFill>
                <a:effectLst/>
                <a:uLnTx/>
                <a:uFillTx/>
                <a:latin typeface="+mj-lt"/>
                <a:ea typeface="+mj-ea"/>
                <a:cs typeface="+mj-cs"/>
              </a:rPr>
              <a:t>Convolutional </a:t>
            </a:r>
            <a:r>
              <a:rPr lang="en-US" sz="4400" b="1" dirty="0">
                <a:solidFill>
                  <a:schemeClr val="bg1"/>
                </a:solidFill>
                <a:latin typeface="+mj-lt"/>
                <a:ea typeface="+mj-ea"/>
                <a:cs typeface="+mj-cs"/>
              </a:rPr>
              <a:t>Layer Example</a:t>
            </a:r>
            <a:endParaRPr kumimoji="0" lang="en-US" sz="4400" b="1" i="0" u="none" strike="noStrike" kern="1200" cap="none" spc="0" normalizeH="0" baseline="0" noProof="0" dirty="0">
              <a:ln>
                <a:noFill/>
              </a:ln>
              <a:solidFill>
                <a:schemeClr val="bg1"/>
              </a:solidFill>
              <a:effectLst/>
              <a:uLnTx/>
              <a:uFillTx/>
              <a:latin typeface="+mj-lt"/>
              <a:ea typeface="+mj-ea"/>
              <a:cs typeface="+mj-cs"/>
            </a:endParaRPr>
          </a:p>
        </p:txBody>
      </p:sp>
      <p:sp>
        <p:nvSpPr>
          <p:cNvPr id="7" name="TextBox 6"/>
          <p:cNvSpPr txBox="1"/>
          <p:nvPr/>
        </p:nvSpPr>
        <p:spPr>
          <a:xfrm>
            <a:off x="421439" y="4504261"/>
            <a:ext cx="8610601" cy="1384995"/>
          </a:xfrm>
          <a:prstGeom prst="rect">
            <a:avLst/>
          </a:prstGeom>
          <a:noFill/>
        </p:spPr>
        <p:txBody>
          <a:bodyPr wrap="square" rtlCol="0">
            <a:spAutoFit/>
          </a:bodyPr>
          <a:lstStyle/>
          <a:p>
            <a:pPr>
              <a:buNone/>
            </a:pPr>
            <a:r>
              <a:rPr lang="en-US" sz="2800" dirty="0"/>
              <a:t>The outputs are smoother … these weights act as low-pass filters and smooth the output (blur the image).  (They average all the pixels in the local region).</a:t>
            </a:r>
          </a:p>
        </p:txBody>
      </p:sp>
      <p:sp>
        <p:nvSpPr>
          <p:cNvPr id="8" name="TextBox 7">
            <a:extLst>
              <a:ext uri="{FF2B5EF4-FFF2-40B4-BE49-F238E27FC236}">
                <a16:creationId xmlns:a16="http://schemas.microsoft.com/office/drawing/2014/main" xmlns="" id="{DC8E64F9-E913-4E3A-BCDC-02A5A8782E49}"/>
              </a:ext>
            </a:extLst>
          </p:cNvPr>
          <p:cNvSpPr txBox="1"/>
          <p:nvPr/>
        </p:nvSpPr>
        <p:spPr>
          <a:xfrm>
            <a:off x="3092048" y="3706361"/>
            <a:ext cx="657552" cy="369332"/>
          </a:xfrm>
          <a:prstGeom prst="rect">
            <a:avLst/>
          </a:prstGeom>
          <a:noFill/>
        </p:spPr>
        <p:txBody>
          <a:bodyPr wrap="none" rtlCol="0">
            <a:spAutoFit/>
          </a:bodyPr>
          <a:lstStyle/>
          <a:p>
            <a:r>
              <a:rPr lang="en-US" b="1" dirty="0"/>
              <a:t>f</a:t>
            </a:r>
            <a:r>
              <a:rPr lang="en-US" b="1" baseline="-25000" dirty="0"/>
              <a:t>1 </a:t>
            </a:r>
            <a:r>
              <a:rPr lang="en-US" b="1" dirty="0"/>
              <a:t>= 4</a:t>
            </a:r>
            <a:endParaRPr lang="en-US" b="1" baseline="-25000" dirty="0"/>
          </a:p>
        </p:txBody>
      </p:sp>
      <p:sp>
        <p:nvSpPr>
          <p:cNvPr id="9" name="TextBox 8">
            <a:extLst>
              <a:ext uri="{FF2B5EF4-FFF2-40B4-BE49-F238E27FC236}">
                <a16:creationId xmlns:a16="http://schemas.microsoft.com/office/drawing/2014/main" xmlns="" id="{3E5F31C3-26C6-4CF1-879A-ACCF333B7D2A}"/>
              </a:ext>
            </a:extLst>
          </p:cNvPr>
          <p:cNvSpPr txBox="1"/>
          <p:nvPr/>
        </p:nvSpPr>
        <p:spPr>
          <a:xfrm>
            <a:off x="4267200" y="3683796"/>
            <a:ext cx="657552" cy="369332"/>
          </a:xfrm>
          <a:prstGeom prst="rect">
            <a:avLst/>
          </a:prstGeom>
          <a:noFill/>
        </p:spPr>
        <p:txBody>
          <a:bodyPr wrap="none" rtlCol="0">
            <a:spAutoFit/>
          </a:bodyPr>
          <a:lstStyle/>
          <a:p>
            <a:r>
              <a:rPr lang="en-US" b="1" dirty="0"/>
              <a:t>f</a:t>
            </a:r>
            <a:r>
              <a:rPr lang="en-US" b="1" baseline="-25000" dirty="0"/>
              <a:t>2 </a:t>
            </a:r>
            <a:r>
              <a:rPr lang="en-US" b="1" dirty="0"/>
              <a:t>= 1</a:t>
            </a:r>
            <a:endParaRPr lang="en-US" b="1" baseline="-25000" dirty="0"/>
          </a:p>
        </p:txBody>
      </p:sp>
      <p:sp>
        <p:nvSpPr>
          <p:cNvPr id="10" name="TextBox 9">
            <a:extLst>
              <a:ext uri="{FF2B5EF4-FFF2-40B4-BE49-F238E27FC236}">
                <a16:creationId xmlns:a16="http://schemas.microsoft.com/office/drawing/2014/main" xmlns="" id="{A17C5990-4748-46E4-A134-6FEED044B763}"/>
              </a:ext>
            </a:extLst>
          </p:cNvPr>
          <p:cNvSpPr txBox="1"/>
          <p:nvPr/>
        </p:nvSpPr>
        <p:spPr>
          <a:xfrm>
            <a:off x="5410200" y="3660881"/>
            <a:ext cx="657552" cy="369332"/>
          </a:xfrm>
          <a:prstGeom prst="rect">
            <a:avLst/>
          </a:prstGeom>
          <a:noFill/>
        </p:spPr>
        <p:txBody>
          <a:bodyPr wrap="none" rtlCol="0">
            <a:spAutoFit/>
          </a:bodyPr>
          <a:lstStyle/>
          <a:p>
            <a:r>
              <a:rPr lang="en-US" b="1" dirty="0"/>
              <a:t>f</a:t>
            </a:r>
            <a:r>
              <a:rPr lang="en-US" b="1" baseline="-25000" dirty="0"/>
              <a:t>3 </a:t>
            </a:r>
            <a:r>
              <a:rPr lang="en-US" b="1" dirty="0"/>
              <a:t>= 1</a:t>
            </a:r>
            <a:endParaRPr lang="en-US" b="1" baseline="-25000" dirty="0"/>
          </a:p>
        </p:txBody>
      </p:sp>
      <p:sp>
        <p:nvSpPr>
          <p:cNvPr id="12" name="TextBox 11">
            <a:extLst>
              <a:ext uri="{FF2B5EF4-FFF2-40B4-BE49-F238E27FC236}">
                <a16:creationId xmlns:a16="http://schemas.microsoft.com/office/drawing/2014/main" xmlns="" id="{1B07EB25-58A6-40D1-8722-F06F085D7734}"/>
              </a:ext>
            </a:extLst>
          </p:cNvPr>
          <p:cNvSpPr txBox="1"/>
          <p:nvPr/>
        </p:nvSpPr>
        <p:spPr>
          <a:xfrm>
            <a:off x="3056656" y="1620434"/>
            <a:ext cx="679994" cy="369332"/>
          </a:xfrm>
          <a:prstGeom prst="rect">
            <a:avLst/>
          </a:prstGeom>
          <a:noFill/>
        </p:spPr>
        <p:txBody>
          <a:bodyPr wrap="none" rtlCol="0">
            <a:spAutoFit/>
          </a:bodyPr>
          <a:lstStyle/>
          <a:p>
            <a:r>
              <a:rPr lang="en-US" b="1" dirty="0"/>
              <a:t>c</a:t>
            </a:r>
            <a:r>
              <a:rPr lang="en-US" b="1" baseline="-25000" dirty="0"/>
              <a:t>1 </a:t>
            </a:r>
            <a:r>
              <a:rPr lang="en-US" b="1" dirty="0"/>
              <a:t>= 2</a:t>
            </a:r>
            <a:endParaRPr lang="en-US" b="1" baseline="-25000" dirty="0"/>
          </a:p>
        </p:txBody>
      </p:sp>
      <p:sp>
        <p:nvSpPr>
          <p:cNvPr id="14" name="TextBox 13">
            <a:extLst>
              <a:ext uri="{FF2B5EF4-FFF2-40B4-BE49-F238E27FC236}">
                <a16:creationId xmlns:a16="http://schemas.microsoft.com/office/drawing/2014/main" xmlns="" id="{48E0729D-F1E1-4952-9500-FABA96DC4181}"/>
              </a:ext>
            </a:extLst>
          </p:cNvPr>
          <p:cNvSpPr txBox="1"/>
          <p:nvPr/>
        </p:nvSpPr>
        <p:spPr>
          <a:xfrm>
            <a:off x="4236873" y="1604232"/>
            <a:ext cx="679994" cy="369332"/>
          </a:xfrm>
          <a:prstGeom prst="rect">
            <a:avLst/>
          </a:prstGeom>
          <a:noFill/>
        </p:spPr>
        <p:txBody>
          <a:bodyPr wrap="none" rtlCol="0">
            <a:spAutoFit/>
          </a:bodyPr>
          <a:lstStyle/>
          <a:p>
            <a:r>
              <a:rPr lang="en-US" b="1" dirty="0"/>
              <a:t>c</a:t>
            </a:r>
            <a:r>
              <a:rPr lang="en-US" b="1" baseline="-25000" dirty="0"/>
              <a:t>2 </a:t>
            </a:r>
            <a:r>
              <a:rPr lang="en-US" b="1" dirty="0"/>
              <a:t>= 2</a:t>
            </a:r>
            <a:endParaRPr lang="en-US" b="1" baseline="-25000" dirty="0"/>
          </a:p>
        </p:txBody>
      </p:sp>
      <p:sp>
        <p:nvSpPr>
          <p:cNvPr id="15" name="TextBox 14">
            <a:extLst>
              <a:ext uri="{FF2B5EF4-FFF2-40B4-BE49-F238E27FC236}">
                <a16:creationId xmlns:a16="http://schemas.microsoft.com/office/drawing/2014/main" xmlns="" id="{DD57FC61-9E4E-4896-AFBF-D8F9A57C96D9}"/>
              </a:ext>
            </a:extLst>
          </p:cNvPr>
          <p:cNvSpPr txBox="1"/>
          <p:nvPr/>
        </p:nvSpPr>
        <p:spPr>
          <a:xfrm>
            <a:off x="5357946" y="1600200"/>
            <a:ext cx="679994" cy="369332"/>
          </a:xfrm>
          <a:prstGeom prst="rect">
            <a:avLst/>
          </a:prstGeom>
          <a:noFill/>
        </p:spPr>
        <p:txBody>
          <a:bodyPr wrap="none" rtlCol="0">
            <a:spAutoFit/>
          </a:bodyPr>
          <a:lstStyle/>
          <a:p>
            <a:r>
              <a:rPr lang="en-US" b="1" dirty="0"/>
              <a:t>c</a:t>
            </a:r>
            <a:r>
              <a:rPr lang="en-US" b="1" baseline="-25000" dirty="0"/>
              <a:t>3 </a:t>
            </a:r>
            <a:r>
              <a:rPr lang="en-US" b="1" dirty="0"/>
              <a:t>= 1</a:t>
            </a:r>
            <a:endParaRPr lang="en-US" b="1" baseline="-25000" dirty="0"/>
          </a:p>
        </p:txBody>
      </p:sp>
      <p:sp>
        <p:nvSpPr>
          <p:cNvPr id="16" name="Oval 15">
            <a:extLst>
              <a:ext uri="{FF2B5EF4-FFF2-40B4-BE49-F238E27FC236}">
                <a16:creationId xmlns:a16="http://schemas.microsoft.com/office/drawing/2014/main" xmlns="" id="{DE09CA05-AEA1-47C4-84CC-07F02F10097E}"/>
              </a:ext>
            </a:extLst>
          </p:cNvPr>
          <p:cNvSpPr/>
          <p:nvPr/>
        </p:nvSpPr>
        <p:spPr>
          <a:xfrm>
            <a:off x="3050340" y="2078220"/>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1</a:t>
            </a:r>
            <a:endParaRPr lang="en-US" baseline="-25000" dirty="0"/>
          </a:p>
        </p:txBody>
      </p:sp>
      <p:sp>
        <p:nvSpPr>
          <p:cNvPr id="17" name="Oval 16">
            <a:extLst>
              <a:ext uri="{FF2B5EF4-FFF2-40B4-BE49-F238E27FC236}">
                <a16:creationId xmlns:a16="http://schemas.microsoft.com/office/drawing/2014/main" xmlns="" id="{13153A5B-97A1-4448-80BF-5B4449AD20F4}"/>
              </a:ext>
            </a:extLst>
          </p:cNvPr>
          <p:cNvSpPr/>
          <p:nvPr/>
        </p:nvSpPr>
        <p:spPr>
          <a:xfrm>
            <a:off x="3050340" y="3221220"/>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1</a:t>
            </a:r>
          </a:p>
        </p:txBody>
      </p:sp>
      <p:cxnSp>
        <p:nvCxnSpPr>
          <p:cNvPr id="18" name="Straight Connector 17">
            <a:extLst>
              <a:ext uri="{FF2B5EF4-FFF2-40B4-BE49-F238E27FC236}">
                <a16:creationId xmlns:a16="http://schemas.microsoft.com/office/drawing/2014/main" xmlns="" id="{467CD448-B53B-4285-9D1C-2D14E9AD0DFE}"/>
              </a:ext>
            </a:extLst>
          </p:cNvPr>
          <p:cNvCxnSpPr/>
          <p:nvPr/>
        </p:nvCxnSpPr>
        <p:spPr>
          <a:xfrm>
            <a:off x="3258160" y="2470888"/>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19" name="TextBox 18">
            <a:extLst>
              <a:ext uri="{FF2B5EF4-FFF2-40B4-BE49-F238E27FC236}">
                <a16:creationId xmlns:a16="http://schemas.microsoft.com/office/drawing/2014/main" xmlns="" id="{FA2D62AD-B8F3-4774-8F18-D32B45102828}"/>
              </a:ext>
            </a:extLst>
          </p:cNvPr>
          <p:cNvSpPr txBox="1"/>
          <p:nvPr/>
        </p:nvSpPr>
        <p:spPr>
          <a:xfrm>
            <a:off x="2770620" y="2762834"/>
            <a:ext cx="501595" cy="406265"/>
          </a:xfrm>
          <a:prstGeom prst="rect">
            <a:avLst/>
          </a:prstGeom>
          <a:noFill/>
        </p:spPr>
        <p:txBody>
          <a:bodyPr wrap="none" rtlCol="0">
            <a:spAutoFit/>
          </a:bodyPr>
          <a:lstStyle/>
          <a:p>
            <a:r>
              <a:rPr lang="en-US" b="1" dirty="0"/>
              <a:t>W</a:t>
            </a:r>
            <a:r>
              <a:rPr lang="en-US" b="1" baseline="-25000" dirty="0"/>
              <a:t>11</a:t>
            </a:r>
          </a:p>
        </p:txBody>
      </p:sp>
      <p:sp>
        <p:nvSpPr>
          <p:cNvPr id="20" name="Oval 19">
            <a:extLst>
              <a:ext uri="{FF2B5EF4-FFF2-40B4-BE49-F238E27FC236}">
                <a16:creationId xmlns:a16="http://schemas.microsoft.com/office/drawing/2014/main" xmlns="" id="{48FA719A-497D-4C1A-9765-AB81D34C73B3}"/>
              </a:ext>
            </a:extLst>
          </p:cNvPr>
          <p:cNvSpPr/>
          <p:nvPr/>
        </p:nvSpPr>
        <p:spPr>
          <a:xfrm>
            <a:off x="4193340" y="2089888"/>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2</a:t>
            </a:r>
          </a:p>
        </p:txBody>
      </p:sp>
      <p:sp>
        <p:nvSpPr>
          <p:cNvPr id="21" name="Oval 20">
            <a:extLst>
              <a:ext uri="{FF2B5EF4-FFF2-40B4-BE49-F238E27FC236}">
                <a16:creationId xmlns:a16="http://schemas.microsoft.com/office/drawing/2014/main" xmlns="" id="{1A8BE1ED-1C2E-4896-A978-BAAEE5772077}"/>
              </a:ext>
            </a:extLst>
          </p:cNvPr>
          <p:cNvSpPr/>
          <p:nvPr/>
        </p:nvSpPr>
        <p:spPr>
          <a:xfrm>
            <a:off x="4193340" y="3232888"/>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2</a:t>
            </a:r>
          </a:p>
        </p:txBody>
      </p:sp>
      <p:sp>
        <p:nvSpPr>
          <p:cNvPr id="22" name="Oval 21">
            <a:extLst>
              <a:ext uri="{FF2B5EF4-FFF2-40B4-BE49-F238E27FC236}">
                <a16:creationId xmlns:a16="http://schemas.microsoft.com/office/drawing/2014/main" xmlns="" id="{4CDA337B-B428-4934-AEA4-F950F0412D4F}"/>
              </a:ext>
            </a:extLst>
          </p:cNvPr>
          <p:cNvSpPr/>
          <p:nvPr/>
        </p:nvSpPr>
        <p:spPr>
          <a:xfrm>
            <a:off x="5336340" y="3232888"/>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3</a:t>
            </a:r>
          </a:p>
        </p:txBody>
      </p:sp>
      <p:sp>
        <p:nvSpPr>
          <p:cNvPr id="23" name="Oval 22">
            <a:extLst>
              <a:ext uri="{FF2B5EF4-FFF2-40B4-BE49-F238E27FC236}">
                <a16:creationId xmlns:a16="http://schemas.microsoft.com/office/drawing/2014/main" xmlns="" id="{422D3B35-68BB-483C-9AC6-0948D2AC02EF}"/>
              </a:ext>
            </a:extLst>
          </p:cNvPr>
          <p:cNvSpPr/>
          <p:nvPr/>
        </p:nvSpPr>
        <p:spPr>
          <a:xfrm>
            <a:off x="5336340" y="2089888"/>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3</a:t>
            </a:r>
          </a:p>
        </p:txBody>
      </p:sp>
      <p:cxnSp>
        <p:nvCxnSpPr>
          <p:cNvPr id="24" name="Straight Connector 23">
            <a:extLst>
              <a:ext uri="{FF2B5EF4-FFF2-40B4-BE49-F238E27FC236}">
                <a16:creationId xmlns:a16="http://schemas.microsoft.com/office/drawing/2014/main" xmlns="" id="{5F12AC1E-9B12-4E24-B7A9-844D72B92486}"/>
              </a:ext>
            </a:extLst>
          </p:cNvPr>
          <p:cNvCxnSpPr/>
          <p:nvPr/>
        </p:nvCxnSpPr>
        <p:spPr>
          <a:xfrm>
            <a:off x="4401160" y="2470888"/>
            <a:ext cx="0" cy="762000"/>
          </a:xfrm>
          <a:prstGeom prst="line">
            <a:avLst/>
          </a:prstGeom>
        </p:spPr>
        <p:style>
          <a:lnRef idx="2">
            <a:schemeClr val="accent3"/>
          </a:lnRef>
          <a:fillRef idx="0">
            <a:schemeClr val="accent3"/>
          </a:fillRef>
          <a:effectRef idx="1">
            <a:schemeClr val="accent3"/>
          </a:effectRef>
          <a:fontRef idx="minor">
            <a:schemeClr val="tx1"/>
          </a:fontRef>
        </p:style>
      </p:cxnSp>
      <p:cxnSp>
        <p:nvCxnSpPr>
          <p:cNvPr id="25" name="Straight Connector 24">
            <a:extLst>
              <a:ext uri="{FF2B5EF4-FFF2-40B4-BE49-F238E27FC236}">
                <a16:creationId xmlns:a16="http://schemas.microsoft.com/office/drawing/2014/main" xmlns="" id="{552B1797-53E8-4E64-9208-7C50D73AAF61}"/>
              </a:ext>
            </a:extLst>
          </p:cNvPr>
          <p:cNvCxnSpPr/>
          <p:nvPr/>
        </p:nvCxnSpPr>
        <p:spPr>
          <a:xfrm>
            <a:off x="5530305" y="2470888"/>
            <a:ext cx="0" cy="762000"/>
          </a:xfrm>
          <a:prstGeom prst="line">
            <a:avLst/>
          </a:prstGeom>
        </p:spPr>
        <p:style>
          <a:lnRef idx="2">
            <a:schemeClr val="accent3"/>
          </a:lnRef>
          <a:fillRef idx="0">
            <a:schemeClr val="accent3"/>
          </a:fillRef>
          <a:effectRef idx="1">
            <a:schemeClr val="accent3"/>
          </a:effectRef>
          <a:fontRef idx="minor">
            <a:schemeClr val="tx1"/>
          </a:fontRef>
        </p:style>
      </p:cxnSp>
      <p:cxnSp>
        <p:nvCxnSpPr>
          <p:cNvPr id="27" name="Straight Connector 26">
            <a:extLst>
              <a:ext uri="{FF2B5EF4-FFF2-40B4-BE49-F238E27FC236}">
                <a16:creationId xmlns:a16="http://schemas.microsoft.com/office/drawing/2014/main" xmlns="" id="{5860558B-EB9C-4C29-838B-ED0715429ADC}"/>
              </a:ext>
            </a:extLst>
          </p:cNvPr>
          <p:cNvCxnSpPr>
            <a:stCxn id="23" idx="5"/>
          </p:cNvCxnSpPr>
          <p:nvPr/>
        </p:nvCxnSpPr>
        <p:spPr>
          <a:xfrm>
            <a:off x="5661544" y="2415092"/>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28" name="Straight Connector 27">
            <a:extLst>
              <a:ext uri="{FF2B5EF4-FFF2-40B4-BE49-F238E27FC236}">
                <a16:creationId xmlns:a16="http://schemas.microsoft.com/office/drawing/2014/main" xmlns="" id="{A7DE72D3-D08E-49C8-96A9-F352AD3D378F}"/>
              </a:ext>
            </a:extLst>
          </p:cNvPr>
          <p:cNvCxnSpPr/>
          <p:nvPr/>
        </p:nvCxnSpPr>
        <p:spPr>
          <a:xfrm>
            <a:off x="4498140" y="2470888"/>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29" name="Straight Connector 28">
            <a:extLst>
              <a:ext uri="{FF2B5EF4-FFF2-40B4-BE49-F238E27FC236}">
                <a16:creationId xmlns:a16="http://schemas.microsoft.com/office/drawing/2014/main" xmlns="" id="{A1DFF99A-56B3-43A3-AC75-143ECD127BCD}"/>
              </a:ext>
            </a:extLst>
          </p:cNvPr>
          <p:cNvCxnSpPr/>
          <p:nvPr/>
        </p:nvCxnSpPr>
        <p:spPr>
          <a:xfrm>
            <a:off x="3355140" y="2470888"/>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30" name="Straight Connector 29">
            <a:extLst>
              <a:ext uri="{FF2B5EF4-FFF2-40B4-BE49-F238E27FC236}">
                <a16:creationId xmlns:a16="http://schemas.microsoft.com/office/drawing/2014/main" xmlns="" id="{E190E5DB-ADE3-462B-B4FA-6F729DF4547F}"/>
              </a:ext>
            </a:extLst>
          </p:cNvPr>
          <p:cNvCxnSpPr/>
          <p:nvPr/>
        </p:nvCxnSpPr>
        <p:spPr>
          <a:xfrm flipH="1">
            <a:off x="4498140" y="2470888"/>
            <a:ext cx="934804"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31" name="Straight Connector 30">
            <a:extLst>
              <a:ext uri="{FF2B5EF4-FFF2-40B4-BE49-F238E27FC236}">
                <a16:creationId xmlns:a16="http://schemas.microsoft.com/office/drawing/2014/main" xmlns="" id="{B959ABB7-232D-4ECE-B877-5D0E12FBADC8}"/>
              </a:ext>
            </a:extLst>
          </p:cNvPr>
          <p:cNvCxnSpPr/>
          <p:nvPr/>
        </p:nvCxnSpPr>
        <p:spPr>
          <a:xfrm flipH="1">
            <a:off x="3334736" y="2415092"/>
            <a:ext cx="934804" cy="817796"/>
          </a:xfrm>
          <a:prstGeom prst="line">
            <a:avLst/>
          </a:prstGeom>
        </p:spPr>
        <p:style>
          <a:lnRef idx="2">
            <a:schemeClr val="accent3"/>
          </a:lnRef>
          <a:fillRef idx="0">
            <a:schemeClr val="accent3"/>
          </a:fillRef>
          <a:effectRef idx="1">
            <a:schemeClr val="accent3"/>
          </a:effectRef>
          <a:fontRef idx="minor">
            <a:schemeClr val="tx1"/>
          </a:fontRef>
        </p:style>
      </p:cxnSp>
      <p:sp>
        <p:nvSpPr>
          <p:cNvPr id="34" name="TextBox 33">
            <a:extLst>
              <a:ext uri="{FF2B5EF4-FFF2-40B4-BE49-F238E27FC236}">
                <a16:creationId xmlns:a16="http://schemas.microsoft.com/office/drawing/2014/main" xmlns="" id="{620F4970-0156-482C-9E45-DD9367752263}"/>
              </a:ext>
            </a:extLst>
          </p:cNvPr>
          <p:cNvSpPr txBox="1"/>
          <p:nvPr/>
        </p:nvSpPr>
        <p:spPr>
          <a:xfrm>
            <a:off x="3276600" y="3009900"/>
            <a:ext cx="551754" cy="369332"/>
          </a:xfrm>
          <a:prstGeom prst="rect">
            <a:avLst/>
          </a:prstGeom>
          <a:noFill/>
        </p:spPr>
        <p:txBody>
          <a:bodyPr wrap="none" rtlCol="0">
            <a:spAutoFit/>
          </a:bodyPr>
          <a:lstStyle/>
          <a:p>
            <a:r>
              <a:rPr lang="en-US" b="1" dirty="0"/>
              <a:t>W</a:t>
            </a:r>
            <a:r>
              <a:rPr lang="en-US" b="1" baseline="-25000" dirty="0"/>
              <a:t>10</a:t>
            </a:r>
          </a:p>
        </p:txBody>
      </p:sp>
      <p:sp>
        <p:nvSpPr>
          <p:cNvPr id="35" name="TextBox 34">
            <a:extLst>
              <a:ext uri="{FF2B5EF4-FFF2-40B4-BE49-F238E27FC236}">
                <a16:creationId xmlns:a16="http://schemas.microsoft.com/office/drawing/2014/main" xmlns="" id="{78B8D965-41EB-4D4E-8434-A556AD80E8D8}"/>
              </a:ext>
            </a:extLst>
          </p:cNvPr>
          <p:cNvSpPr txBox="1"/>
          <p:nvPr/>
        </p:nvSpPr>
        <p:spPr>
          <a:xfrm>
            <a:off x="3791646" y="2998232"/>
            <a:ext cx="551754" cy="369332"/>
          </a:xfrm>
          <a:prstGeom prst="rect">
            <a:avLst/>
          </a:prstGeom>
          <a:noFill/>
        </p:spPr>
        <p:txBody>
          <a:bodyPr wrap="none" rtlCol="0">
            <a:spAutoFit/>
          </a:bodyPr>
          <a:lstStyle/>
          <a:p>
            <a:r>
              <a:rPr lang="en-US" b="1" dirty="0"/>
              <a:t>W</a:t>
            </a:r>
            <a:r>
              <a:rPr lang="en-US" b="1" baseline="-25000" dirty="0"/>
              <a:t>12</a:t>
            </a:r>
          </a:p>
        </p:txBody>
      </p:sp>
      <p:sp>
        <p:nvSpPr>
          <p:cNvPr id="36" name="TextBox 35">
            <a:extLst>
              <a:ext uri="{FF2B5EF4-FFF2-40B4-BE49-F238E27FC236}">
                <a16:creationId xmlns:a16="http://schemas.microsoft.com/office/drawing/2014/main" xmlns="" id="{62C24049-D8EE-499E-8A79-0B546D828413}"/>
              </a:ext>
            </a:extLst>
          </p:cNvPr>
          <p:cNvSpPr txBox="1"/>
          <p:nvPr/>
        </p:nvSpPr>
        <p:spPr>
          <a:xfrm>
            <a:off x="4174986" y="2794736"/>
            <a:ext cx="551754" cy="369332"/>
          </a:xfrm>
          <a:prstGeom prst="rect">
            <a:avLst/>
          </a:prstGeom>
          <a:noFill/>
        </p:spPr>
        <p:txBody>
          <a:bodyPr wrap="none" rtlCol="0">
            <a:spAutoFit/>
          </a:bodyPr>
          <a:lstStyle/>
          <a:p>
            <a:r>
              <a:rPr lang="en-US" b="1" dirty="0"/>
              <a:t>W</a:t>
            </a:r>
            <a:r>
              <a:rPr lang="en-US" b="1" baseline="-25000" dirty="0"/>
              <a:t>11</a:t>
            </a:r>
          </a:p>
        </p:txBody>
      </p:sp>
      <p:sp>
        <p:nvSpPr>
          <p:cNvPr id="37" name="TextBox 36">
            <a:extLst>
              <a:ext uri="{FF2B5EF4-FFF2-40B4-BE49-F238E27FC236}">
                <a16:creationId xmlns:a16="http://schemas.microsoft.com/office/drawing/2014/main" xmlns="" id="{5FD40C00-1324-49FA-B729-CBF72F52EF59}"/>
              </a:ext>
            </a:extLst>
          </p:cNvPr>
          <p:cNvSpPr txBox="1"/>
          <p:nvPr/>
        </p:nvSpPr>
        <p:spPr>
          <a:xfrm>
            <a:off x="4495800" y="3162300"/>
            <a:ext cx="551754" cy="369332"/>
          </a:xfrm>
          <a:prstGeom prst="rect">
            <a:avLst/>
          </a:prstGeom>
          <a:noFill/>
        </p:spPr>
        <p:txBody>
          <a:bodyPr wrap="none" rtlCol="0">
            <a:spAutoFit/>
          </a:bodyPr>
          <a:lstStyle/>
          <a:p>
            <a:r>
              <a:rPr lang="en-US" b="1" dirty="0"/>
              <a:t>W</a:t>
            </a:r>
            <a:r>
              <a:rPr lang="en-US" b="1" baseline="-25000" dirty="0"/>
              <a:t>10</a:t>
            </a:r>
          </a:p>
        </p:txBody>
      </p:sp>
      <p:sp>
        <p:nvSpPr>
          <p:cNvPr id="41" name="TextBox 40">
            <a:extLst>
              <a:ext uri="{FF2B5EF4-FFF2-40B4-BE49-F238E27FC236}">
                <a16:creationId xmlns:a16="http://schemas.microsoft.com/office/drawing/2014/main" xmlns="" id="{F311B559-7471-4347-BBF8-1B73A809CDA7}"/>
              </a:ext>
            </a:extLst>
          </p:cNvPr>
          <p:cNvSpPr txBox="1"/>
          <p:nvPr/>
        </p:nvSpPr>
        <p:spPr>
          <a:xfrm>
            <a:off x="6306246" y="2781300"/>
            <a:ext cx="551754" cy="369332"/>
          </a:xfrm>
          <a:prstGeom prst="rect">
            <a:avLst/>
          </a:prstGeom>
          <a:noFill/>
        </p:spPr>
        <p:txBody>
          <a:bodyPr wrap="none" rtlCol="0">
            <a:spAutoFit/>
          </a:bodyPr>
          <a:lstStyle/>
          <a:p>
            <a:r>
              <a:rPr lang="en-US" b="1" dirty="0"/>
              <a:t>W</a:t>
            </a:r>
            <a:r>
              <a:rPr lang="en-US" b="1" baseline="-25000" dirty="0"/>
              <a:t>12</a:t>
            </a:r>
          </a:p>
        </p:txBody>
      </p:sp>
      <p:sp>
        <p:nvSpPr>
          <p:cNvPr id="43" name="TextBox 42">
            <a:extLst>
              <a:ext uri="{FF2B5EF4-FFF2-40B4-BE49-F238E27FC236}">
                <a16:creationId xmlns:a16="http://schemas.microsoft.com/office/drawing/2014/main" xmlns="" id="{24F78E01-BBA2-4F38-8E9D-9443A1D3DAAC}"/>
              </a:ext>
            </a:extLst>
          </p:cNvPr>
          <p:cNvSpPr txBox="1"/>
          <p:nvPr/>
        </p:nvSpPr>
        <p:spPr>
          <a:xfrm>
            <a:off x="4934646" y="2933700"/>
            <a:ext cx="551754" cy="369332"/>
          </a:xfrm>
          <a:prstGeom prst="rect">
            <a:avLst/>
          </a:prstGeom>
          <a:noFill/>
        </p:spPr>
        <p:txBody>
          <a:bodyPr wrap="none" rtlCol="0">
            <a:spAutoFit/>
          </a:bodyPr>
          <a:lstStyle/>
          <a:p>
            <a:r>
              <a:rPr lang="en-US" b="1" dirty="0"/>
              <a:t>W</a:t>
            </a:r>
            <a:r>
              <a:rPr lang="en-US" b="1" baseline="-25000" dirty="0"/>
              <a:t>12</a:t>
            </a:r>
          </a:p>
        </p:txBody>
      </p:sp>
      <p:sp>
        <p:nvSpPr>
          <p:cNvPr id="44" name="TextBox 43">
            <a:extLst>
              <a:ext uri="{FF2B5EF4-FFF2-40B4-BE49-F238E27FC236}">
                <a16:creationId xmlns:a16="http://schemas.microsoft.com/office/drawing/2014/main" xmlns="" id="{6A8889E5-8AD5-466A-8A80-A6C3F7D630A4}"/>
              </a:ext>
            </a:extLst>
          </p:cNvPr>
          <p:cNvSpPr txBox="1"/>
          <p:nvPr/>
        </p:nvSpPr>
        <p:spPr>
          <a:xfrm>
            <a:off x="5320861" y="2798208"/>
            <a:ext cx="551754" cy="369332"/>
          </a:xfrm>
          <a:prstGeom prst="rect">
            <a:avLst/>
          </a:prstGeom>
          <a:noFill/>
        </p:spPr>
        <p:txBody>
          <a:bodyPr wrap="none" rtlCol="0">
            <a:spAutoFit/>
          </a:bodyPr>
          <a:lstStyle/>
          <a:p>
            <a:r>
              <a:rPr lang="en-US" b="1" dirty="0"/>
              <a:t>W</a:t>
            </a:r>
            <a:r>
              <a:rPr lang="en-US" b="1" baseline="-25000" dirty="0"/>
              <a:t>11</a:t>
            </a:r>
          </a:p>
        </p:txBody>
      </p:sp>
      <p:sp>
        <p:nvSpPr>
          <p:cNvPr id="47" name="TextBox 46">
            <a:extLst>
              <a:ext uri="{FF2B5EF4-FFF2-40B4-BE49-F238E27FC236}">
                <a16:creationId xmlns:a16="http://schemas.microsoft.com/office/drawing/2014/main" xmlns="" id="{44D507F8-1BFF-4EA4-9D3F-3B229D389D5F}"/>
              </a:ext>
            </a:extLst>
          </p:cNvPr>
          <p:cNvSpPr txBox="1"/>
          <p:nvPr/>
        </p:nvSpPr>
        <p:spPr>
          <a:xfrm>
            <a:off x="6518530" y="3679427"/>
            <a:ext cx="657552" cy="369332"/>
          </a:xfrm>
          <a:prstGeom prst="rect">
            <a:avLst/>
          </a:prstGeom>
          <a:noFill/>
        </p:spPr>
        <p:txBody>
          <a:bodyPr wrap="none" rtlCol="0">
            <a:spAutoFit/>
          </a:bodyPr>
          <a:lstStyle/>
          <a:p>
            <a:r>
              <a:rPr lang="en-US" b="1" dirty="0"/>
              <a:t>f</a:t>
            </a:r>
            <a:r>
              <a:rPr lang="en-US" b="1" baseline="-25000" dirty="0"/>
              <a:t>4 </a:t>
            </a:r>
            <a:r>
              <a:rPr lang="en-US" b="1" dirty="0"/>
              <a:t>= 1</a:t>
            </a:r>
            <a:endParaRPr lang="en-US" b="1" baseline="-25000" dirty="0"/>
          </a:p>
        </p:txBody>
      </p:sp>
      <p:sp>
        <p:nvSpPr>
          <p:cNvPr id="48" name="Oval 47">
            <a:extLst>
              <a:ext uri="{FF2B5EF4-FFF2-40B4-BE49-F238E27FC236}">
                <a16:creationId xmlns:a16="http://schemas.microsoft.com/office/drawing/2014/main" xmlns="" id="{CF160D31-35C0-459E-A1AC-9F6C10B6328F}"/>
              </a:ext>
            </a:extLst>
          </p:cNvPr>
          <p:cNvSpPr/>
          <p:nvPr/>
        </p:nvSpPr>
        <p:spPr>
          <a:xfrm>
            <a:off x="6477000" y="3226832"/>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4</a:t>
            </a:r>
          </a:p>
        </p:txBody>
      </p:sp>
      <p:sp>
        <p:nvSpPr>
          <p:cNvPr id="49" name="TextBox 48">
            <a:extLst>
              <a:ext uri="{FF2B5EF4-FFF2-40B4-BE49-F238E27FC236}">
                <a16:creationId xmlns:a16="http://schemas.microsoft.com/office/drawing/2014/main" xmlns="" id="{7B68F5D3-79DC-4716-BAE8-769B6948DD04}"/>
              </a:ext>
            </a:extLst>
          </p:cNvPr>
          <p:cNvSpPr txBox="1"/>
          <p:nvPr/>
        </p:nvSpPr>
        <p:spPr>
          <a:xfrm>
            <a:off x="1944359" y="3688386"/>
            <a:ext cx="657552" cy="369332"/>
          </a:xfrm>
          <a:prstGeom prst="rect">
            <a:avLst/>
          </a:prstGeom>
          <a:noFill/>
        </p:spPr>
        <p:txBody>
          <a:bodyPr wrap="none" rtlCol="0">
            <a:spAutoFit/>
          </a:bodyPr>
          <a:lstStyle/>
          <a:p>
            <a:r>
              <a:rPr lang="en-US" b="1" dirty="0"/>
              <a:t>f</a:t>
            </a:r>
            <a:r>
              <a:rPr lang="en-US" b="1" baseline="-25000" dirty="0"/>
              <a:t>0 </a:t>
            </a:r>
            <a:r>
              <a:rPr lang="en-US" b="1" dirty="0"/>
              <a:t>= 1</a:t>
            </a:r>
            <a:endParaRPr lang="en-US" b="1" baseline="-25000" dirty="0"/>
          </a:p>
        </p:txBody>
      </p:sp>
      <p:sp>
        <p:nvSpPr>
          <p:cNvPr id="50" name="Oval 49">
            <a:extLst>
              <a:ext uri="{FF2B5EF4-FFF2-40B4-BE49-F238E27FC236}">
                <a16:creationId xmlns:a16="http://schemas.microsoft.com/office/drawing/2014/main" xmlns="" id="{1B222C81-327B-4B7A-ADBE-A667868F5D0A}"/>
              </a:ext>
            </a:extLst>
          </p:cNvPr>
          <p:cNvSpPr/>
          <p:nvPr/>
        </p:nvSpPr>
        <p:spPr>
          <a:xfrm>
            <a:off x="1902651" y="3203245"/>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0</a:t>
            </a:r>
          </a:p>
        </p:txBody>
      </p:sp>
      <p:cxnSp>
        <p:nvCxnSpPr>
          <p:cNvPr id="51" name="Straight Connector 50">
            <a:extLst>
              <a:ext uri="{FF2B5EF4-FFF2-40B4-BE49-F238E27FC236}">
                <a16:creationId xmlns:a16="http://schemas.microsoft.com/office/drawing/2014/main" xmlns="" id="{7408DC8F-2FD3-4D36-B689-5F027A57E143}"/>
              </a:ext>
            </a:extLst>
          </p:cNvPr>
          <p:cNvCxnSpPr/>
          <p:nvPr/>
        </p:nvCxnSpPr>
        <p:spPr>
          <a:xfrm flipH="1">
            <a:off x="2173325" y="2396542"/>
            <a:ext cx="934804" cy="817796"/>
          </a:xfrm>
          <a:prstGeom prst="line">
            <a:avLst/>
          </a:prstGeom>
        </p:spPr>
        <p:style>
          <a:lnRef idx="2">
            <a:schemeClr val="accent3"/>
          </a:lnRef>
          <a:fillRef idx="0">
            <a:schemeClr val="accent3"/>
          </a:fillRef>
          <a:effectRef idx="1">
            <a:schemeClr val="accent3"/>
          </a:effectRef>
          <a:fontRef idx="minor">
            <a:schemeClr val="tx1"/>
          </a:fontRef>
        </p:style>
      </p:cxnSp>
      <p:sp>
        <p:nvSpPr>
          <p:cNvPr id="52" name="TextBox 51">
            <a:extLst>
              <a:ext uri="{FF2B5EF4-FFF2-40B4-BE49-F238E27FC236}">
                <a16:creationId xmlns:a16="http://schemas.microsoft.com/office/drawing/2014/main" xmlns="" id="{6FB11D87-20B8-4C8B-B041-B1BCD8D9CCE0}"/>
              </a:ext>
            </a:extLst>
          </p:cNvPr>
          <p:cNvSpPr txBox="1"/>
          <p:nvPr/>
        </p:nvSpPr>
        <p:spPr>
          <a:xfrm>
            <a:off x="1905000" y="2705100"/>
            <a:ext cx="551754" cy="369332"/>
          </a:xfrm>
          <a:prstGeom prst="rect">
            <a:avLst/>
          </a:prstGeom>
          <a:noFill/>
        </p:spPr>
        <p:txBody>
          <a:bodyPr wrap="none" rtlCol="0">
            <a:spAutoFit/>
          </a:bodyPr>
          <a:lstStyle/>
          <a:p>
            <a:r>
              <a:rPr lang="en-US" b="1" dirty="0"/>
              <a:t>W</a:t>
            </a:r>
            <a:r>
              <a:rPr lang="en-US" b="1" baseline="-25000" dirty="0"/>
              <a:t>10</a:t>
            </a:r>
          </a:p>
        </p:txBody>
      </p:sp>
      <p:sp>
        <p:nvSpPr>
          <p:cNvPr id="39" name="TextBox 38">
            <a:extLst>
              <a:ext uri="{FF2B5EF4-FFF2-40B4-BE49-F238E27FC236}">
                <a16:creationId xmlns:a16="http://schemas.microsoft.com/office/drawing/2014/main" xmlns="" id="{12B09A91-57DD-4798-9943-653CC6A57EC6}"/>
              </a:ext>
            </a:extLst>
          </p:cNvPr>
          <p:cNvSpPr txBox="1"/>
          <p:nvPr/>
        </p:nvSpPr>
        <p:spPr>
          <a:xfrm>
            <a:off x="7171891" y="2116579"/>
            <a:ext cx="1159292" cy="369332"/>
          </a:xfrm>
          <a:prstGeom prst="rect">
            <a:avLst/>
          </a:prstGeom>
          <a:noFill/>
        </p:spPr>
        <p:txBody>
          <a:bodyPr wrap="none" rtlCol="0">
            <a:spAutoFit/>
          </a:bodyPr>
          <a:lstStyle/>
          <a:p>
            <a:r>
              <a:rPr lang="en-US" b="1" dirty="0"/>
              <a:t>W</a:t>
            </a:r>
            <a:r>
              <a:rPr lang="en-US" b="1" baseline="-25000" dirty="0"/>
              <a:t>10</a:t>
            </a:r>
            <a:r>
              <a:rPr lang="en-US" b="1" dirty="0"/>
              <a:t> =  1/3</a:t>
            </a:r>
            <a:endParaRPr lang="en-US" b="1" baseline="-25000" dirty="0"/>
          </a:p>
        </p:txBody>
      </p:sp>
      <p:sp>
        <p:nvSpPr>
          <p:cNvPr id="42" name="TextBox 41">
            <a:extLst>
              <a:ext uri="{FF2B5EF4-FFF2-40B4-BE49-F238E27FC236}">
                <a16:creationId xmlns:a16="http://schemas.microsoft.com/office/drawing/2014/main" xmlns="" id="{D667BE1C-0B66-4247-8F70-909C23EBA10F}"/>
              </a:ext>
            </a:extLst>
          </p:cNvPr>
          <p:cNvSpPr txBox="1"/>
          <p:nvPr/>
        </p:nvSpPr>
        <p:spPr>
          <a:xfrm>
            <a:off x="7162800" y="2400300"/>
            <a:ext cx="1159292" cy="369332"/>
          </a:xfrm>
          <a:prstGeom prst="rect">
            <a:avLst/>
          </a:prstGeom>
          <a:noFill/>
        </p:spPr>
        <p:txBody>
          <a:bodyPr wrap="none" rtlCol="0">
            <a:spAutoFit/>
          </a:bodyPr>
          <a:lstStyle/>
          <a:p>
            <a:r>
              <a:rPr lang="en-US" b="1" dirty="0"/>
              <a:t>W</a:t>
            </a:r>
            <a:r>
              <a:rPr lang="en-US" b="1" baseline="-25000" dirty="0"/>
              <a:t>11</a:t>
            </a:r>
            <a:r>
              <a:rPr lang="en-US" b="1" dirty="0"/>
              <a:t> =  1/3</a:t>
            </a:r>
            <a:endParaRPr lang="en-US" b="1" baseline="-25000" dirty="0"/>
          </a:p>
        </p:txBody>
      </p:sp>
      <p:sp>
        <p:nvSpPr>
          <p:cNvPr id="45" name="TextBox 44">
            <a:extLst>
              <a:ext uri="{FF2B5EF4-FFF2-40B4-BE49-F238E27FC236}">
                <a16:creationId xmlns:a16="http://schemas.microsoft.com/office/drawing/2014/main" xmlns="" id="{196CD2C2-ADEF-4CD3-94FB-23026F684E40}"/>
              </a:ext>
            </a:extLst>
          </p:cNvPr>
          <p:cNvSpPr txBox="1"/>
          <p:nvPr/>
        </p:nvSpPr>
        <p:spPr>
          <a:xfrm>
            <a:off x="7162800" y="2705100"/>
            <a:ext cx="1159292" cy="369332"/>
          </a:xfrm>
          <a:prstGeom prst="rect">
            <a:avLst/>
          </a:prstGeom>
          <a:noFill/>
        </p:spPr>
        <p:txBody>
          <a:bodyPr wrap="none" rtlCol="0">
            <a:spAutoFit/>
          </a:bodyPr>
          <a:lstStyle/>
          <a:p>
            <a:r>
              <a:rPr lang="en-US" b="1" dirty="0"/>
              <a:t>W</a:t>
            </a:r>
            <a:r>
              <a:rPr lang="en-US" b="1" baseline="-25000" dirty="0"/>
              <a:t>12</a:t>
            </a:r>
            <a:r>
              <a:rPr lang="en-US" b="1" dirty="0"/>
              <a:t> =  1/3</a:t>
            </a:r>
            <a:endParaRPr lang="en-US" b="1" baseline="-25000" dirty="0"/>
          </a:p>
        </p:txBody>
      </p:sp>
      <p:sp>
        <p:nvSpPr>
          <p:cNvPr id="2" name="Rectangle 1">
            <a:extLst>
              <a:ext uri="{FF2B5EF4-FFF2-40B4-BE49-F238E27FC236}">
                <a16:creationId xmlns:a16="http://schemas.microsoft.com/office/drawing/2014/main" xmlns="" id="{A9056A18-0F42-4103-A2EB-5992A8975970}"/>
              </a:ext>
            </a:extLst>
          </p:cNvPr>
          <p:cNvSpPr/>
          <p:nvPr/>
        </p:nvSpPr>
        <p:spPr>
          <a:xfrm>
            <a:off x="4319366" y="2280166"/>
            <a:ext cx="505267" cy="369332"/>
          </a:xfrm>
          <a:prstGeom prst="rect">
            <a:avLst/>
          </a:prstGeom>
        </p:spPr>
        <p:txBody>
          <a:bodyPr wrap="none">
            <a:spAutoFit/>
          </a:bodyPr>
          <a:lstStyle/>
          <a:p>
            <a:r>
              <a:rPr lang="en-US" b="1" baseline="-25000" dirty="0"/>
              <a:t> </a:t>
            </a:r>
            <a:r>
              <a:rPr lang="en-US" b="1" dirty="0"/>
              <a:t>= 1</a:t>
            </a:r>
            <a:endParaRPr lang="en-IN" dirty="0"/>
          </a:p>
        </p:txBody>
      </p:sp>
    </p:spTree>
    <p:extLst>
      <p:ext uri="{BB962C8B-B14F-4D97-AF65-F5344CB8AC3E}">
        <p14:creationId xmlns:p14="http://schemas.microsoft.com/office/powerpoint/2010/main" xmlns="" val="2856729355"/>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1" i="0" u="none" strike="noStrike" kern="1200" cap="none" spc="0" normalizeH="0" baseline="0" noProof="0" dirty="0">
                <a:ln>
                  <a:noFill/>
                </a:ln>
                <a:solidFill>
                  <a:schemeClr val="bg1"/>
                </a:solidFill>
                <a:effectLst/>
                <a:uLnTx/>
                <a:uFillTx/>
                <a:latin typeface="+mj-lt"/>
                <a:ea typeface="+mj-ea"/>
                <a:cs typeface="+mj-cs"/>
              </a:rPr>
              <a:t>2D Convolutional </a:t>
            </a:r>
            <a:r>
              <a:rPr lang="en-US" sz="4400" b="1" dirty="0">
                <a:solidFill>
                  <a:schemeClr val="bg1"/>
                </a:solidFill>
                <a:latin typeface="+mj-lt"/>
                <a:ea typeface="+mj-ea"/>
                <a:cs typeface="+mj-cs"/>
              </a:rPr>
              <a:t>Layer</a:t>
            </a:r>
            <a:endParaRPr kumimoji="0" lang="en-US" sz="4400" b="1" i="0" u="none" strike="noStrike" kern="1200" cap="none" spc="0" normalizeH="0" baseline="0" noProof="0" dirty="0">
              <a:ln>
                <a:noFill/>
              </a:ln>
              <a:solidFill>
                <a:schemeClr val="bg1"/>
              </a:solidFill>
              <a:effectLst/>
              <a:uLnTx/>
              <a:uFillTx/>
              <a:latin typeface="+mj-lt"/>
              <a:ea typeface="+mj-ea"/>
              <a:cs typeface="+mj-cs"/>
            </a:endParaRPr>
          </a:p>
        </p:txBody>
      </p:sp>
      <p:sp>
        <p:nvSpPr>
          <p:cNvPr id="7" name="TextBox 6"/>
          <p:cNvSpPr txBox="1"/>
          <p:nvPr/>
        </p:nvSpPr>
        <p:spPr>
          <a:xfrm>
            <a:off x="304799" y="1219200"/>
            <a:ext cx="8610601" cy="523220"/>
          </a:xfrm>
          <a:prstGeom prst="rect">
            <a:avLst/>
          </a:prstGeom>
          <a:noFill/>
        </p:spPr>
        <p:txBody>
          <a:bodyPr wrap="square" rtlCol="0">
            <a:spAutoFit/>
          </a:bodyPr>
          <a:lstStyle/>
          <a:p>
            <a:pPr>
              <a:buNone/>
            </a:pPr>
            <a:r>
              <a:rPr lang="en-US" sz="2800" dirty="0"/>
              <a:t>With images, your convolutions are in 2 dimensions …</a:t>
            </a:r>
          </a:p>
        </p:txBody>
      </p:sp>
      <p:sp>
        <p:nvSpPr>
          <p:cNvPr id="13" name="Rectangle 12">
            <a:extLst>
              <a:ext uri="{FF2B5EF4-FFF2-40B4-BE49-F238E27FC236}">
                <a16:creationId xmlns:a16="http://schemas.microsoft.com/office/drawing/2014/main" xmlns="" id="{51F28F38-D7D1-4638-A478-B7B8E9B18DC3}"/>
              </a:ext>
            </a:extLst>
          </p:cNvPr>
          <p:cNvSpPr/>
          <p:nvPr/>
        </p:nvSpPr>
        <p:spPr>
          <a:xfrm>
            <a:off x="457199" y="2697540"/>
            <a:ext cx="3429001" cy="1569660"/>
          </a:xfrm>
          <a:prstGeom prst="rect">
            <a:avLst/>
          </a:prstGeom>
        </p:spPr>
        <p:txBody>
          <a:bodyPr wrap="square">
            <a:spAutoFit/>
          </a:bodyPr>
          <a:lstStyle/>
          <a:p>
            <a:r>
              <a:rPr lang="en-US" sz="3200" dirty="0"/>
              <a:t>Let’s say we have a 5x5 image with 1 bit pixels like this.</a:t>
            </a:r>
            <a:endParaRPr lang="en-IN" sz="3200" dirty="0"/>
          </a:p>
        </p:txBody>
      </p:sp>
      <p:sp>
        <p:nvSpPr>
          <p:cNvPr id="42" name="Rectangle 41">
            <a:extLst>
              <a:ext uri="{FF2B5EF4-FFF2-40B4-BE49-F238E27FC236}">
                <a16:creationId xmlns:a16="http://schemas.microsoft.com/office/drawing/2014/main" xmlns="" id="{2C4D53DB-D792-48CC-A4F6-FBA917DB68CD}"/>
              </a:ext>
            </a:extLst>
          </p:cNvPr>
          <p:cNvSpPr/>
          <p:nvPr/>
        </p:nvSpPr>
        <p:spPr>
          <a:xfrm>
            <a:off x="1162049" y="5814683"/>
            <a:ext cx="6896099" cy="461665"/>
          </a:xfrm>
          <a:prstGeom prst="rect">
            <a:avLst/>
          </a:prstGeom>
        </p:spPr>
        <p:txBody>
          <a:bodyPr wrap="square">
            <a:spAutoFit/>
          </a:bodyPr>
          <a:lstStyle/>
          <a:p>
            <a:r>
              <a:rPr lang="en-US" sz="1200" dirty="0"/>
              <a:t>Animated image from: </a:t>
            </a:r>
            <a:r>
              <a:rPr lang="en-US" sz="1200" dirty="0">
                <a:hlinkClick r:id="rId2"/>
              </a:rPr>
              <a:t>https://hackernoon.com/visualizing-parts-of-convolutional-neural-networks-using-keras-and-cats-5cc01b214e59</a:t>
            </a:r>
            <a:endParaRPr lang="en-IN" sz="1200" dirty="0"/>
          </a:p>
        </p:txBody>
      </p:sp>
      <p:graphicFrame>
        <p:nvGraphicFramePr>
          <p:cNvPr id="2" name="Table 1">
            <a:extLst>
              <a:ext uri="{FF2B5EF4-FFF2-40B4-BE49-F238E27FC236}">
                <a16:creationId xmlns:a16="http://schemas.microsoft.com/office/drawing/2014/main" xmlns="" id="{0BD58B17-17D4-4D5A-8C11-849807B2251C}"/>
              </a:ext>
            </a:extLst>
          </p:cNvPr>
          <p:cNvGraphicFramePr>
            <a:graphicFrameLocks noGrp="1"/>
          </p:cNvGraphicFramePr>
          <p:nvPr>
            <p:extLst>
              <p:ext uri="{D42A27DB-BD31-4B8C-83A1-F6EECF244321}">
                <p14:modId xmlns:p14="http://schemas.microsoft.com/office/powerpoint/2010/main" xmlns="" val="2425638659"/>
              </p:ext>
            </p:extLst>
          </p:nvPr>
        </p:nvGraphicFramePr>
        <p:xfrm>
          <a:off x="4343400" y="2548502"/>
          <a:ext cx="2057400" cy="1854200"/>
        </p:xfrm>
        <a:graphic>
          <a:graphicData uri="http://schemas.openxmlformats.org/drawingml/2006/table">
            <a:tbl>
              <a:tblPr>
                <a:tableStyleId>{5C22544A-7EE6-4342-B048-85BDC9FD1C3A}</a:tableStyleId>
              </a:tblPr>
              <a:tblGrid>
                <a:gridCol w="411480">
                  <a:extLst>
                    <a:ext uri="{9D8B030D-6E8A-4147-A177-3AD203B41FA5}">
                      <a16:colId xmlns:a16="http://schemas.microsoft.com/office/drawing/2014/main" xmlns="" val="885200464"/>
                    </a:ext>
                  </a:extLst>
                </a:gridCol>
                <a:gridCol w="411480">
                  <a:extLst>
                    <a:ext uri="{9D8B030D-6E8A-4147-A177-3AD203B41FA5}">
                      <a16:colId xmlns:a16="http://schemas.microsoft.com/office/drawing/2014/main" xmlns="" val="2422914898"/>
                    </a:ext>
                  </a:extLst>
                </a:gridCol>
                <a:gridCol w="411480">
                  <a:extLst>
                    <a:ext uri="{9D8B030D-6E8A-4147-A177-3AD203B41FA5}">
                      <a16:colId xmlns:a16="http://schemas.microsoft.com/office/drawing/2014/main" xmlns="" val="1132754371"/>
                    </a:ext>
                  </a:extLst>
                </a:gridCol>
                <a:gridCol w="411480">
                  <a:extLst>
                    <a:ext uri="{9D8B030D-6E8A-4147-A177-3AD203B41FA5}">
                      <a16:colId xmlns:a16="http://schemas.microsoft.com/office/drawing/2014/main" xmlns="" val="3120277745"/>
                    </a:ext>
                  </a:extLst>
                </a:gridCol>
                <a:gridCol w="411480">
                  <a:extLst>
                    <a:ext uri="{9D8B030D-6E8A-4147-A177-3AD203B41FA5}">
                      <a16:colId xmlns:a16="http://schemas.microsoft.com/office/drawing/2014/main" xmlns="" val="3294299305"/>
                    </a:ext>
                  </a:extLst>
                </a:gridCol>
              </a:tblGrid>
              <a:tr h="370840">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0</a:t>
                      </a:r>
                      <a:endParaRPr lang="en-IN" dirty="0"/>
                    </a:p>
                  </a:txBody>
                  <a:tcPr/>
                </a:tc>
                <a:tc>
                  <a:txBody>
                    <a:bodyPr/>
                    <a:lstStyle/>
                    <a:p>
                      <a:pPr algn="ctr"/>
                      <a:r>
                        <a:rPr lang="en-US" dirty="0"/>
                        <a:t>0</a:t>
                      </a:r>
                      <a:endParaRPr lang="en-IN" dirty="0"/>
                    </a:p>
                  </a:txBody>
                  <a:tcPr/>
                </a:tc>
                <a:extLst>
                  <a:ext uri="{0D108BD9-81ED-4DB2-BD59-A6C34878D82A}">
                    <a16:rowId xmlns:a16="http://schemas.microsoft.com/office/drawing/2014/main" xmlns="" val="3455723880"/>
                  </a:ext>
                </a:extLst>
              </a:tr>
              <a:tr h="370840">
                <a:tc>
                  <a:txBody>
                    <a:bodyPr/>
                    <a:lstStyle/>
                    <a:p>
                      <a:pPr algn="ctr"/>
                      <a:r>
                        <a:rPr lang="en-US" dirty="0"/>
                        <a:t>0</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0</a:t>
                      </a:r>
                      <a:endParaRPr lang="en-IN" dirty="0"/>
                    </a:p>
                  </a:txBody>
                  <a:tcPr/>
                </a:tc>
                <a:extLst>
                  <a:ext uri="{0D108BD9-81ED-4DB2-BD59-A6C34878D82A}">
                    <a16:rowId xmlns:a16="http://schemas.microsoft.com/office/drawing/2014/main" xmlns="" val="932289987"/>
                  </a:ext>
                </a:extLst>
              </a:tr>
              <a:tr h="370840">
                <a:tc>
                  <a:txBody>
                    <a:bodyPr/>
                    <a:lstStyle/>
                    <a:p>
                      <a:pPr algn="ctr"/>
                      <a:r>
                        <a:rPr lang="en-US" dirty="0"/>
                        <a:t>0</a:t>
                      </a:r>
                      <a:endParaRPr lang="en-IN" dirty="0"/>
                    </a:p>
                  </a:txBody>
                  <a:tcPr/>
                </a:tc>
                <a:tc>
                  <a:txBody>
                    <a:bodyPr/>
                    <a:lstStyle/>
                    <a:p>
                      <a:pPr algn="ctr"/>
                      <a:r>
                        <a:rPr lang="en-US" dirty="0"/>
                        <a:t>0</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extLst>
                  <a:ext uri="{0D108BD9-81ED-4DB2-BD59-A6C34878D82A}">
                    <a16:rowId xmlns:a16="http://schemas.microsoft.com/office/drawing/2014/main" xmlns="" val="3048882286"/>
                  </a:ext>
                </a:extLst>
              </a:tr>
              <a:tr h="370840">
                <a:tc>
                  <a:txBody>
                    <a:bodyPr/>
                    <a:lstStyle/>
                    <a:p>
                      <a:pPr algn="ctr"/>
                      <a:r>
                        <a:rPr lang="en-US" dirty="0"/>
                        <a:t>0</a:t>
                      </a:r>
                      <a:endParaRPr lang="en-IN" dirty="0"/>
                    </a:p>
                  </a:txBody>
                  <a:tcPr/>
                </a:tc>
                <a:tc>
                  <a:txBody>
                    <a:bodyPr/>
                    <a:lstStyle/>
                    <a:p>
                      <a:pPr algn="ctr"/>
                      <a:r>
                        <a:rPr lang="en-US" dirty="0"/>
                        <a:t>0</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0</a:t>
                      </a:r>
                      <a:endParaRPr lang="en-IN" dirty="0"/>
                    </a:p>
                  </a:txBody>
                  <a:tcPr/>
                </a:tc>
                <a:extLst>
                  <a:ext uri="{0D108BD9-81ED-4DB2-BD59-A6C34878D82A}">
                    <a16:rowId xmlns:a16="http://schemas.microsoft.com/office/drawing/2014/main" xmlns="" val="191528209"/>
                  </a:ext>
                </a:extLst>
              </a:tr>
              <a:tr h="370840">
                <a:tc>
                  <a:txBody>
                    <a:bodyPr/>
                    <a:lstStyle/>
                    <a:p>
                      <a:pPr algn="ctr"/>
                      <a:r>
                        <a:rPr lang="en-US" dirty="0"/>
                        <a:t>0</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0</a:t>
                      </a:r>
                      <a:endParaRPr lang="en-IN" dirty="0"/>
                    </a:p>
                  </a:txBody>
                  <a:tcPr/>
                </a:tc>
                <a:tc>
                  <a:txBody>
                    <a:bodyPr/>
                    <a:lstStyle/>
                    <a:p>
                      <a:pPr algn="ctr"/>
                      <a:r>
                        <a:rPr lang="en-US" dirty="0"/>
                        <a:t>0</a:t>
                      </a:r>
                      <a:endParaRPr lang="en-IN" dirty="0"/>
                    </a:p>
                  </a:txBody>
                  <a:tcPr/>
                </a:tc>
                <a:extLst>
                  <a:ext uri="{0D108BD9-81ED-4DB2-BD59-A6C34878D82A}">
                    <a16:rowId xmlns:a16="http://schemas.microsoft.com/office/drawing/2014/main" xmlns="" val="134535695"/>
                  </a:ext>
                </a:extLst>
              </a:tr>
            </a:tbl>
          </a:graphicData>
        </a:graphic>
      </p:graphicFrame>
    </p:spTree>
    <p:extLst>
      <p:ext uri="{BB962C8B-B14F-4D97-AF65-F5344CB8AC3E}">
        <p14:creationId xmlns:p14="http://schemas.microsoft.com/office/powerpoint/2010/main" xmlns="" val="2893035116"/>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1" i="0" u="none" strike="noStrike" kern="1200" cap="none" spc="0" normalizeH="0" baseline="0" noProof="0" dirty="0">
                <a:ln>
                  <a:noFill/>
                </a:ln>
                <a:solidFill>
                  <a:schemeClr val="bg1"/>
                </a:solidFill>
                <a:effectLst/>
                <a:uLnTx/>
                <a:uFillTx/>
                <a:latin typeface="+mj-lt"/>
                <a:ea typeface="+mj-ea"/>
                <a:cs typeface="+mj-cs"/>
              </a:rPr>
              <a:t>2D Convolutional </a:t>
            </a:r>
            <a:r>
              <a:rPr lang="en-US" sz="4400" b="1" dirty="0">
                <a:solidFill>
                  <a:schemeClr val="bg1"/>
                </a:solidFill>
                <a:latin typeface="+mj-lt"/>
                <a:ea typeface="+mj-ea"/>
                <a:cs typeface="+mj-cs"/>
              </a:rPr>
              <a:t>Layer</a:t>
            </a:r>
            <a:endParaRPr kumimoji="0" lang="en-US" sz="4400" b="1" i="0" u="none" strike="noStrike" kern="1200" cap="none" spc="0" normalizeH="0" baseline="0" noProof="0" dirty="0">
              <a:ln>
                <a:noFill/>
              </a:ln>
              <a:solidFill>
                <a:schemeClr val="bg1"/>
              </a:solidFill>
              <a:effectLst/>
              <a:uLnTx/>
              <a:uFillTx/>
              <a:latin typeface="+mj-lt"/>
              <a:ea typeface="+mj-ea"/>
              <a:cs typeface="+mj-cs"/>
            </a:endParaRPr>
          </a:p>
        </p:txBody>
      </p:sp>
      <p:sp>
        <p:nvSpPr>
          <p:cNvPr id="7" name="TextBox 6"/>
          <p:cNvSpPr txBox="1"/>
          <p:nvPr/>
        </p:nvSpPr>
        <p:spPr>
          <a:xfrm>
            <a:off x="304799" y="1219200"/>
            <a:ext cx="8610601" cy="954107"/>
          </a:xfrm>
          <a:prstGeom prst="rect">
            <a:avLst/>
          </a:prstGeom>
          <a:noFill/>
        </p:spPr>
        <p:txBody>
          <a:bodyPr wrap="square" rtlCol="0">
            <a:spAutoFit/>
          </a:bodyPr>
          <a:lstStyle/>
          <a:p>
            <a:pPr>
              <a:buNone/>
            </a:pPr>
            <a:r>
              <a:rPr lang="en-US" sz="2800" dirty="0"/>
              <a:t>Let’s say the convolutional layer covers a 3x3 region of the image …</a:t>
            </a:r>
          </a:p>
        </p:txBody>
      </p:sp>
      <p:sp>
        <p:nvSpPr>
          <p:cNvPr id="13" name="Rectangle 12">
            <a:extLst>
              <a:ext uri="{FF2B5EF4-FFF2-40B4-BE49-F238E27FC236}">
                <a16:creationId xmlns:a16="http://schemas.microsoft.com/office/drawing/2014/main" xmlns="" id="{51F28F38-D7D1-4638-A478-B7B8E9B18DC3}"/>
              </a:ext>
            </a:extLst>
          </p:cNvPr>
          <p:cNvSpPr/>
          <p:nvPr/>
        </p:nvSpPr>
        <p:spPr>
          <a:xfrm>
            <a:off x="304799" y="2514600"/>
            <a:ext cx="3429001" cy="2677656"/>
          </a:xfrm>
          <a:prstGeom prst="rect">
            <a:avLst/>
          </a:prstGeom>
        </p:spPr>
        <p:txBody>
          <a:bodyPr wrap="square">
            <a:spAutoFit/>
          </a:bodyPr>
          <a:lstStyle/>
          <a:p>
            <a:r>
              <a:rPr lang="en-US" sz="2800" dirty="0"/>
              <a:t>It takes as input a 3x3 region of the image and produces one output … which is the sum of the weighted inputs.</a:t>
            </a:r>
            <a:endParaRPr lang="en-IN" sz="2800" dirty="0"/>
          </a:p>
        </p:txBody>
      </p:sp>
      <p:sp>
        <p:nvSpPr>
          <p:cNvPr id="42" name="Rectangle 41">
            <a:extLst>
              <a:ext uri="{FF2B5EF4-FFF2-40B4-BE49-F238E27FC236}">
                <a16:creationId xmlns:a16="http://schemas.microsoft.com/office/drawing/2014/main" xmlns="" id="{2C4D53DB-D792-48CC-A4F6-FBA917DB68CD}"/>
              </a:ext>
            </a:extLst>
          </p:cNvPr>
          <p:cNvSpPr/>
          <p:nvPr/>
        </p:nvSpPr>
        <p:spPr>
          <a:xfrm>
            <a:off x="1162049" y="5814683"/>
            <a:ext cx="6896099" cy="461665"/>
          </a:xfrm>
          <a:prstGeom prst="rect">
            <a:avLst/>
          </a:prstGeom>
        </p:spPr>
        <p:txBody>
          <a:bodyPr wrap="square">
            <a:spAutoFit/>
          </a:bodyPr>
          <a:lstStyle/>
          <a:p>
            <a:r>
              <a:rPr lang="en-US" sz="1200" dirty="0"/>
              <a:t>Animated image from: </a:t>
            </a:r>
            <a:r>
              <a:rPr lang="en-US" sz="1200" dirty="0">
                <a:hlinkClick r:id="rId2"/>
              </a:rPr>
              <a:t>https://hackernoon.com/visualizing-parts-of-convolutional-neural-networks-using-keras-and-cats-5cc01b214e59</a:t>
            </a:r>
            <a:endParaRPr lang="en-IN" sz="1200" dirty="0"/>
          </a:p>
        </p:txBody>
      </p:sp>
      <p:graphicFrame>
        <p:nvGraphicFramePr>
          <p:cNvPr id="2" name="Table 1">
            <a:extLst>
              <a:ext uri="{FF2B5EF4-FFF2-40B4-BE49-F238E27FC236}">
                <a16:creationId xmlns:a16="http://schemas.microsoft.com/office/drawing/2014/main" xmlns="" id="{0BD58B17-17D4-4D5A-8C11-849807B2251C}"/>
              </a:ext>
            </a:extLst>
          </p:cNvPr>
          <p:cNvGraphicFramePr>
            <a:graphicFrameLocks noGrp="1"/>
          </p:cNvGraphicFramePr>
          <p:nvPr>
            <p:extLst>
              <p:ext uri="{D42A27DB-BD31-4B8C-83A1-F6EECF244321}">
                <p14:modId xmlns:p14="http://schemas.microsoft.com/office/powerpoint/2010/main" xmlns="" val="3471004646"/>
              </p:ext>
            </p:extLst>
          </p:nvPr>
        </p:nvGraphicFramePr>
        <p:xfrm>
          <a:off x="4343400" y="3352800"/>
          <a:ext cx="2057400" cy="1854200"/>
        </p:xfrm>
        <a:graphic>
          <a:graphicData uri="http://schemas.openxmlformats.org/drawingml/2006/table">
            <a:tbl>
              <a:tblPr>
                <a:tableStyleId>{5C22544A-7EE6-4342-B048-85BDC9FD1C3A}</a:tableStyleId>
              </a:tblPr>
              <a:tblGrid>
                <a:gridCol w="411480">
                  <a:extLst>
                    <a:ext uri="{9D8B030D-6E8A-4147-A177-3AD203B41FA5}">
                      <a16:colId xmlns:a16="http://schemas.microsoft.com/office/drawing/2014/main" xmlns="" val="885200464"/>
                    </a:ext>
                  </a:extLst>
                </a:gridCol>
                <a:gridCol w="411480">
                  <a:extLst>
                    <a:ext uri="{9D8B030D-6E8A-4147-A177-3AD203B41FA5}">
                      <a16:colId xmlns:a16="http://schemas.microsoft.com/office/drawing/2014/main" xmlns="" val="2422914898"/>
                    </a:ext>
                  </a:extLst>
                </a:gridCol>
                <a:gridCol w="411480">
                  <a:extLst>
                    <a:ext uri="{9D8B030D-6E8A-4147-A177-3AD203B41FA5}">
                      <a16:colId xmlns:a16="http://schemas.microsoft.com/office/drawing/2014/main" xmlns="" val="1132754371"/>
                    </a:ext>
                  </a:extLst>
                </a:gridCol>
                <a:gridCol w="411480">
                  <a:extLst>
                    <a:ext uri="{9D8B030D-6E8A-4147-A177-3AD203B41FA5}">
                      <a16:colId xmlns:a16="http://schemas.microsoft.com/office/drawing/2014/main" xmlns="" val="3120277745"/>
                    </a:ext>
                  </a:extLst>
                </a:gridCol>
                <a:gridCol w="411480">
                  <a:extLst>
                    <a:ext uri="{9D8B030D-6E8A-4147-A177-3AD203B41FA5}">
                      <a16:colId xmlns:a16="http://schemas.microsoft.com/office/drawing/2014/main" xmlns="" val="3294299305"/>
                    </a:ext>
                  </a:extLst>
                </a:gridCol>
              </a:tblGrid>
              <a:tr h="370840">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0</a:t>
                      </a:r>
                      <a:endParaRPr lang="en-IN" dirty="0"/>
                    </a:p>
                  </a:txBody>
                  <a:tcPr/>
                </a:tc>
                <a:tc>
                  <a:txBody>
                    <a:bodyPr/>
                    <a:lstStyle/>
                    <a:p>
                      <a:pPr algn="ctr"/>
                      <a:r>
                        <a:rPr lang="en-US" dirty="0"/>
                        <a:t>0</a:t>
                      </a:r>
                      <a:endParaRPr lang="en-IN" dirty="0"/>
                    </a:p>
                  </a:txBody>
                  <a:tcPr/>
                </a:tc>
                <a:extLst>
                  <a:ext uri="{0D108BD9-81ED-4DB2-BD59-A6C34878D82A}">
                    <a16:rowId xmlns:a16="http://schemas.microsoft.com/office/drawing/2014/main" xmlns="" val="3455723880"/>
                  </a:ext>
                </a:extLst>
              </a:tr>
              <a:tr h="370840">
                <a:tc>
                  <a:txBody>
                    <a:bodyPr/>
                    <a:lstStyle/>
                    <a:p>
                      <a:pPr algn="ctr"/>
                      <a:r>
                        <a:rPr lang="en-US" dirty="0"/>
                        <a:t>0</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0</a:t>
                      </a:r>
                      <a:endParaRPr lang="en-IN" dirty="0"/>
                    </a:p>
                  </a:txBody>
                  <a:tcPr/>
                </a:tc>
                <a:extLst>
                  <a:ext uri="{0D108BD9-81ED-4DB2-BD59-A6C34878D82A}">
                    <a16:rowId xmlns:a16="http://schemas.microsoft.com/office/drawing/2014/main" xmlns="" val="932289987"/>
                  </a:ext>
                </a:extLst>
              </a:tr>
              <a:tr h="370840">
                <a:tc>
                  <a:txBody>
                    <a:bodyPr/>
                    <a:lstStyle/>
                    <a:p>
                      <a:pPr algn="ctr"/>
                      <a:r>
                        <a:rPr lang="en-US" dirty="0"/>
                        <a:t>0</a:t>
                      </a:r>
                      <a:endParaRPr lang="en-IN" dirty="0"/>
                    </a:p>
                  </a:txBody>
                  <a:tcPr/>
                </a:tc>
                <a:tc>
                  <a:txBody>
                    <a:bodyPr/>
                    <a:lstStyle/>
                    <a:p>
                      <a:pPr algn="ctr"/>
                      <a:r>
                        <a:rPr lang="en-US" dirty="0"/>
                        <a:t>0</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extLst>
                  <a:ext uri="{0D108BD9-81ED-4DB2-BD59-A6C34878D82A}">
                    <a16:rowId xmlns:a16="http://schemas.microsoft.com/office/drawing/2014/main" xmlns="" val="3048882286"/>
                  </a:ext>
                </a:extLst>
              </a:tr>
              <a:tr h="370840">
                <a:tc>
                  <a:txBody>
                    <a:bodyPr/>
                    <a:lstStyle/>
                    <a:p>
                      <a:pPr algn="ctr"/>
                      <a:r>
                        <a:rPr lang="en-US" dirty="0"/>
                        <a:t>0</a:t>
                      </a:r>
                      <a:endParaRPr lang="en-IN" dirty="0"/>
                    </a:p>
                  </a:txBody>
                  <a:tcPr/>
                </a:tc>
                <a:tc>
                  <a:txBody>
                    <a:bodyPr/>
                    <a:lstStyle/>
                    <a:p>
                      <a:pPr algn="ctr"/>
                      <a:r>
                        <a:rPr lang="en-US" dirty="0"/>
                        <a:t>0</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0</a:t>
                      </a:r>
                      <a:endParaRPr lang="en-IN" dirty="0"/>
                    </a:p>
                  </a:txBody>
                  <a:tcPr/>
                </a:tc>
                <a:extLst>
                  <a:ext uri="{0D108BD9-81ED-4DB2-BD59-A6C34878D82A}">
                    <a16:rowId xmlns:a16="http://schemas.microsoft.com/office/drawing/2014/main" xmlns="" val="191528209"/>
                  </a:ext>
                </a:extLst>
              </a:tr>
              <a:tr h="370840">
                <a:tc>
                  <a:txBody>
                    <a:bodyPr/>
                    <a:lstStyle/>
                    <a:p>
                      <a:pPr algn="ctr"/>
                      <a:r>
                        <a:rPr lang="en-US" dirty="0"/>
                        <a:t>0</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0</a:t>
                      </a:r>
                      <a:endParaRPr lang="en-IN" dirty="0"/>
                    </a:p>
                  </a:txBody>
                  <a:tcPr/>
                </a:tc>
                <a:tc>
                  <a:txBody>
                    <a:bodyPr/>
                    <a:lstStyle/>
                    <a:p>
                      <a:pPr algn="ctr"/>
                      <a:r>
                        <a:rPr lang="en-US" dirty="0"/>
                        <a:t>0</a:t>
                      </a:r>
                      <a:endParaRPr lang="en-IN" dirty="0"/>
                    </a:p>
                  </a:txBody>
                  <a:tcPr/>
                </a:tc>
                <a:extLst>
                  <a:ext uri="{0D108BD9-81ED-4DB2-BD59-A6C34878D82A}">
                    <a16:rowId xmlns:a16="http://schemas.microsoft.com/office/drawing/2014/main" xmlns="" val="134535695"/>
                  </a:ext>
                </a:extLst>
              </a:tr>
            </a:tbl>
          </a:graphicData>
        </a:graphic>
      </p:graphicFrame>
      <p:sp>
        <p:nvSpPr>
          <p:cNvPr id="12" name="Oval 11">
            <a:extLst>
              <a:ext uri="{FF2B5EF4-FFF2-40B4-BE49-F238E27FC236}">
                <a16:creationId xmlns:a16="http://schemas.microsoft.com/office/drawing/2014/main" xmlns="" id="{2AF28710-0F18-462E-AAB6-11A6A4B7BB2F}"/>
              </a:ext>
            </a:extLst>
          </p:cNvPr>
          <p:cNvSpPr/>
          <p:nvPr/>
        </p:nvSpPr>
        <p:spPr>
          <a:xfrm>
            <a:off x="4919589" y="1744904"/>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1</a:t>
            </a:r>
            <a:endParaRPr lang="en-US" baseline="-25000" dirty="0"/>
          </a:p>
        </p:txBody>
      </p:sp>
      <p:cxnSp>
        <p:nvCxnSpPr>
          <p:cNvPr id="15" name="Straight Connector 14">
            <a:extLst>
              <a:ext uri="{FF2B5EF4-FFF2-40B4-BE49-F238E27FC236}">
                <a16:creationId xmlns:a16="http://schemas.microsoft.com/office/drawing/2014/main" xmlns="" id="{DA5296CD-021D-4C88-B74F-51EB356373B4}"/>
              </a:ext>
            </a:extLst>
          </p:cNvPr>
          <p:cNvCxnSpPr>
            <a:cxnSpLocks/>
            <a:stCxn id="12" idx="4"/>
          </p:cNvCxnSpPr>
          <p:nvPr/>
        </p:nvCxnSpPr>
        <p:spPr>
          <a:xfrm flipH="1">
            <a:off x="4876801" y="2125904"/>
            <a:ext cx="233288" cy="1303096"/>
          </a:xfrm>
          <a:prstGeom prst="line">
            <a:avLst/>
          </a:prstGeom>
        </p:spPr>
        <p:style>
          <a:lnRef idx="2">
            <a:schemeClr val="accent3"/>
          </a:lnRef>
          <a:fillRef idx="0">
            <a:schemeClr val="accent3"/>
          </a:fillRef>
          <a:effectRef idx="1">
            <a:schemeClr val="accent3"/>
          </a:effectRef>
          <a:fontRef idx="minor">
            <a:schemeClr val="tx1"/>
          </a:fontRef>
        </p:style>
      </p:cxnSp>
      <p:cxnSp>
        <p:nvCxnSpPr>
          <p:cNvPr id="20" name="Straight Connector 19">
            <a:extLst>
              <a:ext uri="{FF2B5EF4-FFF2-40B4-BE49-F238E27FC236}">
                <a16:creationId xmlns:a16="http://schemas.microsoft.com/office/drawing/2014/main" xmlns="" id="{7EC0E4CB-E9BF-43F4-9E58-0C3FA6C5CF45}"/>
              </a:ext>
            </a:extLst>
          </p:cNvPr>
          <p:cNvCxnSpPr>
            <a:cxnSpLocks/>
            <a:stCxn id="12" idx="5"/>
            <a:endCxn id="2" idx="0"/>
          </p:cNvCxnSpPr>
          <p:nvPr/>
        </p:nvCxnSpPr>
        <p:spPr>
          <a:xfrm>
            <a:off x="5244793" y="2070108"/>
            <a:ext cx="127307" cy="1282692"/>
          </a:xfrm>
          <a:prstGeom prst="line">
            <a:avLst/>
          </a:prstGeom>
        </p:spPr>
        <p:style>
          <a:lnRef idx="2">
            <a:schemeClr val="accent3"/>
          </a:lnRef>
          <a:fillRef idx="0">
            <a:schemeClr val="accent3"/>
          </a:fillRef>
          <a:effectRef idx="1">
            <a:schemeClr val="accent3"/>
          </a:effectRef>
          <a:fontRef idx="minor">
            <a:schemeClr val="tx1"/>
          </a:fontRef>
        </p:style>
      </p:cxnSp>
      <p:cxnSp>
        <p:nvCxnSpPr>
          <p:cNvPr id="27" name="Straight Connector 26">
            <a:extLst>
              <a:ext uri="{FF2B5EF4-FFF2-40B4-BE49-F238E27FC236}">
                <a16:creationId xmlns:a16="http://schemas.microsoft.com/office/drawing/2014/main" xmlns="" id="{66059495-012B-4610-86BC-14398AF9B34A}"/>
              </a:ext>
            </a:extLst>
          </p:cNvPr>
          <p:cNvCxnSpPr>
            <a:cxnSpLocks/>
          </p:cNvCxnSpPr>
          <p:nvPr/>
        </p:nvCxnSpPr>
        <p:spPr>
          <a:xfrm flipH="1">
            <a:off x="4628062" y="2063226"/>
            <a:ext cx="349316" cy="1421376"/>
          </a:xfrm>
          <a:prstGeom prst="line">
            <a:avLst/>
          </a:prstGeom>
        </p:spPr>
        <p:style>
          <a:lnRef idx="2">
            <a:schemeClr val="accent3"/>
          </a:lnRef>
          <a:fillRef idx="0">
            <a:schemeClr val="accent3"/>
          </a:fillRef>
          <a:effectRef idx="1">
            <a:schemeClr val="accent3"/>
          </a:effectRef>
          <a:fontRef idx="minor">
            <a:schemeClr val="tx1"/>
          </a:fontRef>
        </p:style>
      </p:cxnSp>
      <p:cxnSp>
        <p:nvCxnSpPr>
          <p:cNvPr id="44" name="Straight Connector 43">
            <a:extLst>
              <a:ext uri="{FF2B5EF4-FFF2-40B4-BE49-F238E27FC236}">
                <a16:creationId xmlns:a16="http://schemas.microsoft.com/office/drawing/2014/main" xmlns="" id="{6EE90419-6AE0-4F86-9AE2-5C8D3A43ED60}"/>
              </a:ext>
            </a:extLst>
          </p:cNvPr>
          <p:cNvCxnSpPr>
            <a:cxnSpLocks/>
          </p:cNvCxnSpPr>
          <p:nvPr/>
        </p:nvCxnSpPr>
        <p:spPr>
          <a:xfrm>
            <a:off x="5229630" y="2092241"/>
            <a:ext cx="104370" cy="1674217"/>
          </a:xfrm>
          <a:prstGeom prst="line">
            <a:avLst/>
          </a:prstGeom>
        </p:spPr>
        <p:style>
          <a:lnRef idx="2">
            <a:schemeClr val="accent3"/>
          </a:lnRef>
          <a:fillRef idx="0">
            <a:schemeClr val="accent3"/>
          </a:fillRef>
          <a:effectRef idx="1">
            <a:schemeClr val="accent3"/>
          </a:effectRef>
          <a:fontRef idx="minor">
            <a:schemeClr val="tx1"/>
          </a:fontRef>
        </p:style>
      </p:cxnSp>
      <p:cxnSp>
        <p:nvCxnSpPr>
          <p:cNvPr id="45" name="Straight Connector 44">
            <a:extLst>
              <a:ext uri="{FF2B5EF4-FFF2-40B4-BE49-F238E27FC236}">
                <a16:creationId xmlns:a16="http://schemas.microsoft.com/office/drawing/2014/main" xmlns="" id="{DDE3836F-D5BF-4114-BABB-B86497367113}"/>
              </a:ext>
            </a:extLst>
          </p:cNvPr>
          <p:cNvCxnSpPr>
            <a:cxnSpLocks/>
          </p:cNvCxnSpPr>
          <p:nvPr/>
        </p:nvCxnSpPr>
        <p:spPr>
          <a:xfrm flipH="1">
            <a:off x="4631046" y="2057400"/>
            <a:ext cx="384434" cy="1854576"/>
          </a:xfrm>
          <a:prstGeom prst="line">
            <a:avLst/>
          </a:prstGeom>
        </p:spPr>
        <p:style>
          <a:lnRef idx="2">
            <a:schemeClr val="accent3"/>
          </a:lnRef>
          <a:fillRef idx="0">
            <a:schemeClr val="accent3"/>
          </a:fillRef>
          <a:effectRef idx="1">
            <a:schemeClr val="accent3"/>
          </a:effectRef>
          <a:fontRef idx="minor">
            <a:schemeClr val="tx1"/>
          </a:fontRef>
        </p:style>
      </p:cxnSp>
      <p:cxnSp>
        <p:nvCxnSpPr>
          <p:cNvPr id="47" name="Straight Connector 46">
            <a:extLst>
              <a:ext uri="{FF2B5EF4-FFF2-40B4-BE49-F238E27FC236}">
                <a16:creationId xmlns:a16="http://schemas.microsoft.com/office/drawing/2014/main" xmlns="" id="{01EEB27F-F9CD-41EA-BA83-C6E71FFB1934}"/>
              </a:ext>
            </a:extLst>
          </p:cNvPr>
          <p:cNvCxnSpPr>
            <a:cxnSpLocks/>
            <a:stCxn id="12" idx="3"/>
          </p:cNvCxnSpPr>
          <p:nvPr/>
        </p:nvCxnSpPr>
        <p:spPr>
          <a:xfrm flipH="1">
            <a:off x="4638357" y="2070108"/>
            <a:ext cx="337028" cy="2209792"/>
          </a:xfrm>
          <a:prstGeom prst="line">
            <a:avLst/>
          </a:prstGeom>
        </p:spPr>
        <p:style>
          <a:lnRef idx="2">
            <a:schemeClr val="accent3"/>
          </a:lnRef>
          <a:fillRef idx="0">
            <a:schemeClr val="accent3"/>
          </a:fillRef>
          <a:effectRef idx="1">
            <a:schemeClr val="accent3"/>
          </a:effectRef>
          <a:fontRef idx="minor">
            <a:schemeClr val="tx1"/>
          </a:fontRef>
        </p:style>
      </p:cxnSp>
      <p:cxnSp>
        <p:nvCxnSpPr>
          <p:cNvPr id="50" name="Straight Connector 49">
            <a:extLst>
              <a:ext uri="{FF2B5EF4-FFF2-40B4-BE49-F238E27FC236}">
                <a16:creationId xmlns:a16="http://schemas.microsoft.com/office/drawing/2014/main" xmlns="" id="{1CB14926-F06D-4979-B094-B0D1D82B3BAE}"/>
              </a:ext>
            </a:extLst>
          </p:cNvPr>
          <p:cNvCxnSpPr>
            <a:cxnSpLocks/>
            <a:stCxn id="12" idx="4"/>
          </p:cNvCxnSpPr>
          <p:nvPr/>
        </p:nvCxnSpPr>
        <p:spPr>
          <a:xfrm flipH="1">
            <a:off x="5044009" y="2125904"/>
            <a:ext cx="66080" cy="2153996"/>
          </a:xfrm>
          <a:prstGeom prst="line">
            <a:avLst/>
          </a:prstGeom>
        </p:spPr>
        <p:style>
          <a:lnRef idx="2">
            <a:schemeClr val="accent3"/>
          </a:lnRef>
          <a:fillRef idx="0">
            <a:schemeClr val="accent3"/>
          </a:fillRef>
          <a:effectRef idx="1">
            <a:schemeClr val="accent3"/>
          </a:effectRef>
          <a:fontRef idx="minor">
            <a:schemeClr val="tx1"/>
          </a:fontRef>
        </p:style>
      </p:cxnSp>
      <p:cxnSp>
        <p:nvCxnSpPr>
          <p:cNvPr id="52" name="Straight Connector 51">
            <a:extLst>
              <a:ext uri="{FF2B5EF4-FFF2-40B4-BE49-F238E27FC236}">
                <a16:creationId xmlns:a16="http://schemas.microsoft.com/office/drawing/2014/main" xmlns="" id="{67869D6F-DB7B-4633-8C6E-D3FC38DD8787}"/>
              </a:ext>
            </a:extLst>
          </p:cNvPr>
          <p:cNvCxnSpPr>
            <a:cxnSpLocks/>
            <a:stCxn id="12" idx="4"/>
          </p:cNvCxnSpPr>
          <p:nvPr/>
        </p:nvCxnSpPr>
        <p:spPr>
          <a:xfrm flipH="1">
            <a:off x="4890521" y="2125904"/>
            <a:ext cx="219568" cy="1786072"/>
          </a:xfrm>
          <a:prstGeom prst="line">
            <a:avLst/>
          </a:prstGeom>
        </p:spPr>
        <p:style>
          <a:lnRef idx="2">
            <a:schemeClr val="accent3"/>
          </a:lnRef>
          <a:fillRef idx="0">
            <a:schemeClr val="accent3"/>
          </a:fillRef>
          <a:effectRef idx="1">
            <a:schemeClr val="accent3"/>
          </a:effectRef>
          <a:fontRef idx="minor">
            <a:schemeClr val="tx1"/>
          </a:fontRef>
        </p:style>
      </p:cxnSp>
      <p:cxnSp>
        <p:nvCxnSpPr>
          <p:cNvPr id="54" name="Straight Connector 53">
            <a:extLst>
              <a:ext uri="{FF2B5EF4-FFF2-40B4-BE49-F238E27FC236}">
                <a16:creationId xmlns:a16="http://schemas.microsoft.com/office/drawing/2014/main" xmlns="" id="{754E9DB5-5A7E-4C6C-985A-98FDDEA1B09A}"/>
              </a:ext>
            </a:extLst>
          </p:cNvPr>
          <p:cNvCxnSpPr>
            <a:cxnSpLocks/>
          </p:cNvCxnSpPr>
          <p:nvPr/>
        </p:nvCxnSpPr>
        <p:spPr>
          <a:xfrm>
            <a:off x="5181600" y="2135783"/>
            <a:ext cx="114303" cy="2144117"/>
          </a:xfrm>
          <a:prstGeom prst="line">
            <a:avLst/>
          </a:prstGeom>
        </p:spPr>
        <p:style>
          <a:lnRef idx="2">
            <a:schemeClr val="accent3"/>
          </a:lnRef>
          <a:fillRef idx="0">
            <a:schemeClr val="accent3"/>
          </a:fillRef>
          <a:effectRef idx="1">
            <a:schemeClr val="accent3"/>
          </a:effectRef>
          <a:fontRef idx="minor">
            <a:schemeClr val="tx1"/>
          </a:fontRef>
        </p:style>
      </p:cxnSp>
    </p:spTree>
    <p:extLst>
      <p:ext uri="{BB962C8B-B14F-4D97-AF65-F5344CB8AC3E}">
        <p14:creationId xmlns:p14="http://schemas.microsoft.com/office/powerpoint/2010/main" xmlns="" val="2161475248"/>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1" i="0" u="none" strike="noStrike" kern="1200" cap="none" spc="0" normalizeH="0" baseline="0" noProof="0" dirty="0">
                <a:ln>
                  <a:noFill/>
                </a:ln>
                <a:solidFill>
                  <a:schemeClr val="bg1"/>
                </a:solidFill>
                <a:effectLst/>
                <a:uLnTx/>
                <a:uFillTx/>
                <a:latin typeface="+mj-lt"/>
                <a:ea typeface="+mj-ea"/>
                <a:cs typeface="+mj-cs"/>
              </a:rPr>
              <a:t>2D Convolutional </a:t>
            </a:r>
            <a:r>
              <a:rPr lang="en-US" sz="4400" b="1" dirty="0">
                <a:solidFill>
                  <a:schemeClr val="bg1"/>
                </a:solidFill>
                <a:latin typeface="+mj-lt"/>
                <a:ea typeface="+mj-ea"/>
                <a:cs typeface="+mj-cs"/>
              </a:rPr>
              <a:t>Layer</a:t>
            </a:r>
            <a:endParaRPr kumimoji="0" lang="en-US" sz="4400" b="1" i="0" u="none" strike="noStrike" kern="1200" cap="none" spc="0" normalizeH="0" baseline="0" noProof="0" dirty="0">
              <a:ln>
                <a:noFill/>
              </a:ln>
              <a:solidFill>
                <a:schemeClr val="bg1"/>
              </a:solidFill>
              <a:effectLst/>
              <a:uLnTx/>
              <a:uFillTx/>
              <a:latin typeface="+mj-lt"/>
              <a:ea typeface="+mj-ea"/>
              <a:cs typeface="+mj-cs"/>
            </a:endParaRPr>
          </a:p>
        </p:txBody>
      </p:sp>
      <p:sp>
        <p:nvSpPr>
          <p:cNvPr id="7" name="TextBox 6"/>
          <p:cNvSpPr txBox="1"/>
          <p:nvPr/>
        </p:nvSpPr>
        <p:spPr>
          <a:xfrm>
            <a:off x="304799" y="1219200"/>
            <a:ext cx="8610601" cy="954107"/>
          </a:xfrm>
          <a:prstGeom prst="rect">
            <a:avLst/>
          </a:prstGeom>
          <a:noFill/>
        </p:spPr>
        <p:txBody>
          <a:bodyPr wrap="square" rtlCol="0">
            <a:spAutoFit/>
          </a:bodyPr>
          <a:lstStyle/>
          <a:p>
            <a:pPr>
              <a:buNone/>
            </a:pPr>
            <a:r>
              <a:rPr lang="en-US" sz="2800" dirty="0"/>
              <a:t>Let’s say the convolutional layer covers a 3x3 region of the image … its weights can be represented by a grid …</a:t>
            </a:r>
          </a:p>
        </p:txBody>
      </p:sp>
      <p:sp>
        <p:nvSpPr>
          <p:cNvPr id="13" name="Rectangle 12">
            <a:extLst>
              <a:ext uri="{FF2B5EF4-FFF2-40B4-BE49-F238E27FC236}">
                <a16:creationId xmlns:a16="http://schemas.microsoft.com/office/drawing/2014/main" xmlns="" id="{51F28F38-D7D1-4638-A478-B7B8E9B18DC3}"/>
              </a:ext>
            </a:extLst>
          </p:cNvPr>
          <p:cNvSpPr/>
          <p:nvPr/>
        </p:nvSpPr>
        <p:spPr>
          <a:xfrm>
            <a:off x="1219199" y="3058180"/>
            <a:ext cx="1371601" cy="523220"/>
          </a:xfrm>
          <a:prstGeom prst="rect">
            <a:avLst/>
          </a:prstGeom>
        </p:spPr>
        <p:txBody>
          <a:bodyPr wrap="square">
            <a:spAutoFit/>
          </a:bodyPr>
          <a:lstStyle/>
          <a:p>
            <a:r>
              <a:rPr lang="en-US" sz="2800" dirty="0"/>
              <a:t>weights</a:t>
            </a:r>
            <a:endParaRPr lang="en-IN" sz="2800" dirty="0"/>
          </a:p>
        </p:txBody>
      </p:sp>
      <p:sp>
        <p:nvSpPr>
          <p:cNvPr id="42" name="Rectangle 41">
            <a:extLst>
              <a:ext uri="{FF2B5EF4-FFF2-40B4-BE49-F238E27FC236}">
                <a16:creationId xmlns:a16="http://schemas.microsoft.com/office/drawing/2014/main" xmlns="" id="{2C4D53DB-D792-48CC-A4F6-FBA917DB68CD}"/>
              </a:ext>
            </a:extLst>
          </p:cNvPr>
          <p:cNvSpPr/>
          <p:nvPr/>
        </p:nvSpPr>
        <p:spPr>
          <a:xfrm>
            <a:off x="1162049" y="5814683"/>
            <a:ext cx="6896099" cy="461665"/>
          </a:xfrm>
          <a:prstGeom prst="rect">
            <a:avLst/>
          </a:prstGeom>
        </p:spPr>
        <p:txBody>
          <a:bodyPr wrap="square">
            <a:spAutoFit/>
          </a:bodyPr>
          <a:lstStyle/>
          <a:p>
            <a:r>
              <a:rPr lang="en-US" sz="1200" dirty="0"/>
              <a:t>Animated image from: </a:t>
            </a:r>
            <a:r>
              <a:rPr lang="en-US" sz="1200" dirty="0">
                <a:hlinkClick r:id="rId2"/>
              </a:rPr>
              <a:t>https://hackernoon.com/visualizing-parts-of-convolutional-neural-networks-using-keras-and-cats-5cc01b214e59</a:t>
            </a:r>
            <a:endParaRPr lang="en-IN" sz="1200" dirty="0"/>
          </a:p>
        </p:txBody>
      </p:sp>
      <p:graphicFrame>
        <p:nvGraphicFramePr>
          <p:cNvPr id="2" name="Table 1">
            <a:extLst>
              <a:ext uri="{FF2B5EF4-FFF2-40B4-BE49-F238E27FC236}">
                <a16:creationId xmlns:a16="http://schemas.microsoft.com/office/drawing/2014/main" xmlns="" id="{0BD58B17-17D4-4D5A-8C11-849807B2251C}"/>
              </a:ext>
            </a:extLst>
          </p:cNvPr>
          <p:cNvGraphicFramePr>
            <a:graphicFrameLocks noGrp="1"/>
          </p:cNvGraphicFramePr>
          <p:nvPr>
            <p:extLst>
              <p:ext uri="{D42A27DB-BD31-4B8C-83A1-F6EECF244321}">
                <p14:modId xmlns:p14="http://schemas.microsoft.com/office/powerpoint/2010/main" xmlns="" val="3421540764"/>
              </p:ext>
            </p:extLst>
          </p:nvPr>
        </p:nvGraphicFramePr>
        <p:xfrm>
          <a:off x="3429000" y="3352800"/>
          <a:ext cx="2057400" cy="1854200"/>
        </p:xfrm>
        <a:graphic>
          <a:graphicData uri="http://schemas.openxmlformats.org/drawingml/2006/table">
            <a:tbl>
              <a:tblPr>
                <a:tableStyleId>{5C22544A-7EE6-4342-B048-85BDC9FD1C3A}</a:tableStyleId>
              </a:tblPr>
              <a:tblGrid>
                <a:gridCol w="411480">
                  <a:extLst>
                    <a:ext uri="{9D8B030D-6E8A-4147-A177-3AD203B41FA5}">
                      <a16:colId xmlns:a16="http://schemas.microsoft.com/office/drawing/2014/main" xmlns="" val="885200464"/>
                    </a:ext>
                  </a:extLst>
                </a:gridCol>
                <a:gridCol w="411480">
                  <a:extLst>
                    <a:ext uri="{9D8B030D-6E8A-4147-A177-3AD203B41FA5}">
                      <a16:colId xmlns:a16="http://schemas.microsoft.com/office/drawing/2014/main" xmlns="" val="2422914898"/>
                    </a:ext>
                  </a:extLst>
                </a:gridCol>
                <a:gridCol w="411480">
                  <a:extLst>
                    <a:ext uri="{9D8B030D-6E8A-4147-A177-3AD203B41FA5}">
                      <a16:colId xmlns:a16="http://schemas.microsoft.com/office/drawing/2014/main" xmlns="" val="1132754371"/>
                    </a:ext>
                  </a:extLst>
                </a:gridCol>
                <a:gridCol w="411480">
                  <a:extLst>
                    <a:ext uri="{9D8B030D-6E8A-4147-A177-3AD203B41FA5}">
                      <a16:colId xmlns:a16="http://schemas.microsoft.com/office/drawing/2014/main" xmlns="" val="3120277745"/>
                    </a:ext>
                  </a:extLst>
                </a:gridCol>
                <a:gridCol w="411480">
                  <a:extLst>
                    <a:ext uri="{9D8B030D-6E8A-4147-A177-3AD203B41FA5}">
                      <a16:colId xmlns:a16="http://schemas.microsoft.com/office/drawing/2014/main" xmlns="" val="3294299305"/>
                    </a:ext>
                  </a:extLst>
                </a:gridCol>
              </a:tblGrid>
              <a:tr h="370840">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0</a:t>
                      </a:r>
                      <a:endParaRPr lang="en-IN" dirty="0"/>
                    </a:p>
                  </a:txBody>
                  <a:tcPr/>
                </a:tc>
                <a:tc>
                  <a:txBody>
                    <a:bodyPr/>
                    <a:lstStyle/>
                    <a:p>
                      <a:pPr algn="ctr"/>
                      <a:r>
                        <a:rPr lang="en-US" dirty="0"/>
                        <a:t>0</a:t>
                      </a:r>
                      <a:endParaRPr lang="en-IN" dirty="0"/>
                    </a:p>
                  </a:txBody>
                  <a:tcPr/>
                </a:tc>
                <a:extLst>
                  <a:ext uri="{0D108BD9-81ED-4DB2-BD59-A6C34878D82A}">
                    <a16:rowId xmlns:a16="http://schemas.microsoft.com/office/drawing/2014/main" xmlns="" val="3455723880"/>
                  </a:ext>
                </a:extLst>
              </a:tr>
              <a:tr h="370840">
                <a:tc>
                  <a:txBody>
                    <a:bodyPr/>
                    <a:lstStyle/>
                    <a:p>
                      <a:pPr algn="ctr"/>
                      <a:r>
                        <a:rPr lang="en-US" dirty="0"/>
                        <a:t>0</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0</a:t>
                      </a:r>
                      <a:endParaRPr lang="en-IN" dirty="0"/>
                    </a:p>
                  </a:txBody>
                  <a:tcPr/>
                </a:tc>
                <a:extLst>
                  <a:ext uri="{0D108BD9-81ED-4DB2-BD59-A6C34878D82A}">
                    <a16:rowId xmlns:a16="http://schemas.microsoft.com/office/drawing/2014/main" xmlns="" val="932289987"/>
                  </a:ext>
                </a:extLst>
              </a:tr>
              <a:tr h="370840">
                <a:tc>
                  <a:txBody>
                    <a:bodyPr/>
                    <a:lstStyle/>
                    <a:p>
                      <a:pPr algn="ctr"/>
                      <a:r>
                        <a:rPr lang="en-US" dirty="0"/>
                        <a:t>0</a:t>
                      </a:r>
                      <a:endParaRPr lang="en-IN" dirty="0"/>
                    </a:p>
                  </a:txBody>
                  <a:tcPr/>
                </a:tc>
                <a:tc>
                  <a:txBody>
                    <a:bodyPr/>
                    <a:lstStyle/>
                    <a:p>
                      <a:pPr algn="ctr"/>
                      <a:r>
                        <a:rPr lang="en-US" dirty="0"/>
                        <a:t>0</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extLst>
                  <a:ext uri="{0D108BD9-81ED-4DB2-BD59-A6C34878D82A}">
                    <a16:rowId xmlns:a16="http://schemas.microsoft.com/office/drawing/2014/main" xmlns="" val="3048882286"/>
                  </a:ext>
                </a:extLst>
              </a:tr>
              <a:tr h="370840">
                <a:tc>
                  <a:txBody>
                    <a:bodyPr/>
                    <a:lstStyle/>
                    <a:p>
                      <a:pPr algn="ctr"/>
                      <a:r>
                        <a:rPr lang="en-US" dirty="0"/>
                        <a:t>0</a:t>
                      </a:r>
                      <a:endParaRPr lang="en-IN" dirty="0"/>
                    </a:p>
                  </a:txBody>
                  <a:tcPr/>
                </a:tc>
                <a:tc>
                  <a:txBody>
                    <a:bodyPr/>
                    <a:lstStyle/>
                    <a:p>
                      <a:pPr algn="ctr"/>
                      <a:r>
                        <a:rPr lang="en-US" dirty="0"/>
                        <a:t>0</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0</a:t>
                      </a:r>
                      <a:endParaRPr lang="en-IN" dirty="0"/>
                    </a:p>
                  </a:txBody>
                  <a:tcPr/>
                </a:tc>
                <a:extLst>
                  <a:ext uri="{0D108BD9-81ED-4DB2-BD59-A6C34878D82A}">
                    <a16:rowId xmlns:a16="http://schemas.microsoft.com/office/drawing/2014/main" xmlns="" val="191528209"/>
                  </a:ext>
                </a:extLst>
              </a:tr>
              <a:tr h="370840">
                <a:tc>
                  <a:txBody>
                    <a:bodyPr/>
                    <a:lstStyle/>
                    <a:p>
                      <a:pPr algn="ctr"/>
                      <a:r>
                        <a:rPr lang="en-US" dirty="0"/>
                        <a:t>0</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0</a:t>
                      </a:r>
                      <a:endParaRPr lang="en-IN" dirty="0"/>
                    </a:p>
                  </a:txBody>
                  <a:tcPr/>
                </a:tc>
                <a:tc>
                  <a:txBody>
                    <a:bodyPr/>
                    <a:lstStyle/>
                    <a:p>
                      <a:pPr algn="ctr"/>
                      <a:r>
                        <a:rPr lang="en-US" dirty="0"/>
                        <a:t>0</a:t>
                      </a:r>
                      <a:endParaRPr lang="en-IN" dirty="0"/>
                    </a:p>
                  </a:txBody>
                  <a:tcPr/>
                </a:tc>
                <a:extLst>
                  <a:ext uri="{0D108BD9-81ED-4DB2-BD59-A6C34878D82A}">
                    <a16:rowId xmlns:a16="http://schemas.microsoft.com/office/drawing/2014/main" xmlns="" val="134535695"/>
                  </a:ext>
                </a:extLst>
              </a:tr>
            </a:tbl>
          </a:graphicData>
        </a:graphic>
      </p:graphicFrame>
      <p:sp>
        <p:nvSpPr>
          <p:cNvPr id="17" name="Rectangle 16">
            <a:extLst>
              <a:ext uri="{FF2B5EF4-FFF2-40B4-BE49-F238E27FC236}">
                <a16:creationId xmlns:a16="http://schemas.microsoft.com/office/drawing/2014/main" xmlns="" id="{0DC258B9-61DA-46FC-845C-295AA63D8AB1}"/>
              </a:ext>
            </a:extLst>
          </p:cNvPr>
          <p:cNvSpPr/>
          <p:nvPr/>
        </p:nvSpPr>
        <p:spPr>
          <a:xfrm>
            <a:off x="3886199" y="2667000"/>
            <a:ext cx="1371601" cy="523220"/>
          </a:xfrm>
          <a:prstGeom prst="rect">
            <a:avLst/>
          </a:prstGeom>
        </p:spPr>
        <p:txBody>
          <a:bodyPr wrap="square">
            <a:spAutoFit/>
          </a:bodyPr>
          <a:lstStyle/>
          <a:p>
            <a:r>
              <a:rPr lang="en-US" sz="2800" dirty="0"/>
              <a:t>image</a:t>
            </a:r>
            <a:endParaRPr lang="en-IN" sz="2800" dirty="0"/>
          </a:p>
        </p:txBody>
      </p:sp>
      <p:graphicFrame>
        <p:nvGraphicFramePr>
          <p:cNvPr id="18" name="Table 17">
            <a:extLst>
              <a:ext uri="{FF2B5EF4-FFF2-40B4-BE49-F238E27FC236}">
                <a16:creationId xmlns:a16="http://schemas.microsoft.com/office/drawing/2014/main" xmlns="" id="{3D47D709-94D9-40F4-B874-03603C3D9AF9}"/>
              </a:ext>
            </a:extLst>
          </p:cNvPr>
          <p:cNvGraphicFramePr>
            <a:graphicFrameLocks noGrp="1"/>
          </p:cNvGraphicFramePr>
          <p:nvPr>
            <p:extLst>
              <p:ext uri="{D42A27DB-BD31-4B8C-83A1-F6EECF244321}">
                <p14:modId xmlns:p14="http://schemas.microsoft.com/office/powerpoint/2010/main" xmlns="" val="3421201218"/>
              </p:ext>
            </p:extLst>
          </p:nvPr>
        </p:nvGraphicFramePr>
        <p:xfrm>
          <a:off x="1280160" y="3688080"/>
          <a:ext cx="1234440" cy="1112520"/>
        </p:xfrm>
        <a:graphic>
          <a:graphicData uri="http://schemas.openxmlformats.org/drawingml/2006/table">
            <a:tbl>
              <a:tblPr>
                <a:tableStyleId>{5C22544A-7EE6-4342-B048-85BDC9FD1C3A}</a:tableStyleId>
              </a:tblPr>
              <a:tblGrid>
                <a:gridCol w="411480">
                  <a:extLst>
                    <a:ext uri="{9D8B030D-6E8A-4147-A177-3AD203B41FA5}">
                      <a16:colId xmlns:a16="http://schemas.microsoft.com/office/drawing/2014/main" xmlns="" val="885200464"/>
                    </a:ext>
                  </a:extLst>
                </a:gridCol>
                <a:gridCol w="411480">
                  <a:extLst>
                    <a:ext uri="{9D8B030D-6E8A-4147-A177-3AD203B41FA5}">
                      <a16:colId xmlns:a16="http://schemas.microsoft.com/office/drawing/2014/main" xmlns="" val="2422914898"/>
                    </a:ext>
                  </a:extLst>
                </a:gridCol>
                <a:gridCol w="411480">
                  <a:extLst>
                    <a:ext uri="{9D8B030D-6E8A-4147-A177-3AD203B41FA5}">
                      <a16:colId xmlns:a16="http://schemas.microsoft.com/office/drawing/2014/main" xmlns="" val="1132754371"/>
                    </a:ext>
                  </a:extLst>
                </a:gridCol>
              </a:tblGrid>
              <a:tr h="370840">
                <a:tc>
                  <a:txBody>
                    <a:bodyPr/>
                    <a:lstStyle/>
                    <a:p>
                      <a:pPr algn="ctr"/>
                      <a:r>
                        <a:rPr lang="en-US" dirty="0"/>
                        <a:t>1</a:t>
                      </a:r>
                      <a:endParaRPr lang="en-IN" dirty="0"/>
                    </a:p>
                  </a:txBody>
                  <a:tcPr>
                    <a:solidFill>
                      <a:schemeClr val="accent6">
                        <a:alpha val="17000"/>
                      </a:schemeClr>
                    </a:solidFill>
                  </a:tcPr>
                </a:tc>
                <a:tc>
                  <a:txBody>
                    <a:bodyPr/>
                    <a:lstStyle/>
                    <a:p>
                      <a:pPr algn="ctr"/>
                      <a:r>
                        <a:rPr lang="en-US" dirty="0"/>
                        <a:t>0</a:t>
                      </a:r>
                      <a:endParaRPr lang="en-IN" dirty="0"/>
                    </a:p>
                  </a:txBody>
                  <a:tcPr>
                    <a:solidFill>
                      <a:schemeClr val="accent6">
                        <a:alpha val="17000"/>
                      </a:schemeClr>
                    </a:solidFill>
                  </a:tcPr>
                </a:tc>
                <a:tc>
                  <a:txBody>
                    <a:bodyPr/>
                    <a:lstStyle/>
                    <a:p>
                      <a:pPr algn="ctr"/>
                      <a:r>
                        <a:rPr lang="en-US" dirty="0"/>
                        <a:t>1</a:t>
                      </a:r>
                      <a:endParaRPr lang="en-IN" dirty="0"/>
                    </a:p>
                  </a:txBody>
                  <a:tcPr>
                    <a:solidFill>
                      <a:schemeClr val="accent6">
                        <a:alpha val="17000"/>
                      </a:schemeClr>
                    </a:solidFill>
                  </a:tcPr>
                </a:tc>
                <a:extLst>
                  <a:ext uri="{0D108BD9-81ED-4DB2-BD59-A6C34878D82A}">
                    <a16:rowId xmlns:a16="http://schemas.microsoft.com/office/drawing/2014/main" xmlns="" val="3455723880"/>
                  </a:ext>
                </a:extLst>
              </a:tr>
              <a:tr h="370840">
                <a:tc>
                  <a:txBody>
                    <a:bodyPr/>
                    <a:lstStyle/>
                    <a:p>
                      <a:pPr algn="ctr"/>
                      <a:r>
                        <a:rPr lang="en-US" dirty="0"/>
                        <a:t>0</a:t>
                      </a:r>
                      <a:endParaRPr lang="en-IN" dirty="0"/>
                    </a:p>
                  </a:txBody>
                  <a:tcPr>
                    <a:solidFill>
                      <a:schemeClr val="accent6">
                        <a:alpha val="17000"/>
                      </a:schemeClr>
                    </a:solidFill>
                  </a:tcPr>
                </a:tc>
                <a:tc>
                  <a:txBody>
                    <a:bodyPr/>
                    <a:lstStyle/>
                    <a:p>
                      <a:pPr algn="ctr"/>
                      <a:r>
                        <a:rPr lang="en-US" dirty="0"/>
                        <a:t>1</a:t>
                      </a:r>
                      <a:endParaRPr lang="en-IN" dirty="0"/>
                    </a:p>
                  </a:txBody>
                  <a:tcPr>
                    <a:solidFill>
                      <a:schemeClr val="accent6">
                        <a:alpha val="17000"/>
                      </a:schemeClr>
                    </a:solidFill>
                  </a:tcPr>
                </a:tc>
                <a:tc>
                  <a:txBody>
                    <a:bodyPr/>
                    <a:lstStyle/>
                    <a:p>
                      <a:pPr algn="ctr"/>
                      <a:r>
                        <a:rPr lang="en-US" dirty="0"/>
                        <a:t>0</a:t>
                      </a:r>
                      <a:endParaRPr lang="en-IN" dirty="0"/>
                    </a:p>
                  </a:txBody>
                  <a:tcPr>
                    <a:solidFill>
                      <a:schemeClr val="accent6">
                        <a:alpha val="17000"/>
                      </a:schemeClr>
                    </a:solidFill>
                  </a:tcPr>
                </a:tc>
                <a:extLst>
                  <a:ext uri="{0D108BD9-81ED-4DB2-BD59-A6C34878D82A}">
                    <a16:rowId xmlns:a16="http://schemas.microsoft.com/office/drawing/2014/main" xmlns="" val="932289987"/>
                  </a:ext>
                </a:extLst>
              </a:tr>
              <a:tr h="370840">
                <a:tc>
                  <a:txBody>
                    <a:bodyPr/>
                    <a:lstStyle/>
                    <a:p>
                      <a:pPr algn="ctr"/>
                      <a:r>
                        <a:rPr lang="en-US" dirty="0"/>
                        <a:t>1</a:t>
                      </a:r>
                      <a:endParaRPr lang="en-IN" dirty="0"/>
                    </a:p>
                  </a:txBody>
                  <a:tcPr>
                    <a:solidFill>
                      <a:schemeClr val="accent6">
                        <a:alpha val="17000"/>
                      </a:schemeClr>
                    </a:solidFill>
                  </a:tcPr>
                </a:tc>
                <a:tc>
                  <a:txBody>
                    <a:bodyPr/>
                    <a:lstStyle/>
                    <a:p>
                      <a:pPr algn="ctr"/>
                      <a:r>
                        <a:rPr lang="en-US" dirty="0"/>
                        <a:t>0</a:t>
                      </a:r>
                      <a:endParaRPr lang="en-IN" dirty="0"/>
                    </a:p>
                  </a:txBody>
                  <a:tcPr>
                    <a:solidFill>
                      <a:schemeClr val="accent6">
                        <a:alpha val="17000"/>
                      </a:schemeClr>
                    </a:solidFill>
                  </a:tcPr>
                </a:tc>
                <a:tc>
                  <a:txBody>
                    <a:bodyPr/>
                    <a:lstStyle/>
                    <a:p>
                      <a:pPr algn="ctr"/>
                      <a:r>
                        <a:rPr lang="en-US" dirty="0"/>
                        <a:t>1</a:t>
                      </a:r>
                      <a:endParaRPr lang="en-IN" dirty="0"/>
                    </a:p>
                  </a:txBody>
                  <a:tcPr>
                    <a:solidFill>
                      <a:schemeClr val="accent6">
                        <a:alpha val="17000"/>
                      </a:schemeClr>
                    </a:solidFill>
                  </a:tcPr>
                </a:tc>
                <a:extLst>
                  <a:ext uri="{0D108BD9-81ED-4DB2-BD59-A6C34878D82A}">
                    <a16:rowId xmlns:a16="http://schemas.microsoft.com/office/drawing/2014/main" xmlns="" val="3048882286"/>
                  </a:ext>
                </a:extLst>
              </a:tr>
            </a:tbl>
          </a:graphicData>
        </a:graphic>
      </p:graphicFrame>
    </p:spTree>
    <p:extLst>
      <p:ext uri="{BB962C8B-B14F-4D97-AF65-F5344CB8AC3E}">
        <p14:creationId xmlns:p14="http://schemas.microsoft.com/office/powerpoint/2010/main" xmlns="" val="526803216"/>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1" i="0" u="none" strike="noStrike" kern="1200" cap="none" spc="0" normalizeH="0" baseline="0" noProof="0" dirty="0">
                <a:ln>
                  <a:noFill/>
                </a:ln>
                <a:solidFill>
                  <a:schemeClr val="bg1"/>
                </a:solidFill>
                <a:effectLst/>
                <a:uLnTx/>
                <a:uFillTx/>
                <a:latin typeface="+mj-lt"/>
                <a:ea typeface="+mj-ea"/>
                <a:cs typeface="+mj-cs"/>
              </a:rPr>
              <a:t>2D Convolutional </a:t>
            </a:r>
            <a:r>
              <a:rPr lang="en-US" sz="4400" b="1" dirty="0">
                <a:solidFill>
                  <a:schemeClr val="bg1"/>
                </a:solidFill>
                <a:latin typeface="+mj-lt"/>
                <a:ea typeface="+mj-ea"/>
                <a:cs typeface="+mj-cs"/>
              </a:rPr>
              <a:t>Layer</a:t>
            </a:r>
            <a:endParaRPr kumimoji="0" lang="en-US" sz="4400" b="1" i="0" u="none" strike="noStrike" kern="1200" cap="none" spc="0" normalizeH="0" baseline="0" noProof="0" dirty="0">
              <a:ln>
                <a:noFill/>
              </a:ln>
              <a:solidFill>
                <a:schemeClr val="bg1"/>
              </a:solidFill>
              <a:effectLst/>
              <a:uLnTx/>
              <a:uFillTx/>
              <a:latin typeface="+mj-lt"/>
              <a:ea typeface="+mj-ea"/>
              <a:cs typeface="+mj-cs"/>
            </a:endParaRPr>
          </a:p>
        </p:txBody>
      </p:sp>
      <p:sp>
        <p:nvSpPr>
          <p:cNvPr id="7" name="TextBox 6"/>
          <p:cNvSpPr txBox="1"/>
          <p:nvPr/>
        </p:nvSpPr>
        <p:spPr>
          <a:xfrm>
            <a:off x="304799" y="1219200"/>
            <a:ext cx="8610601" cy="523220"/>
          </a:xfrm>
          <a:prstGeom prst="rect">
            <a:avLst/>
          </a:prstGeom>
          <a:noFill/>
        </p:spPr>
        <p:txBody>
          <a:bodyPr wrap="square" rtlCol="0">
            <a:spAutoFit/>
          </a:bodyPr>
          <a:lstStyle/>
          <a:p>
            <a:pPr>
              <a:buNone/>
            </a:pPr>
            <a:r>
              <a:rPr lang="en-US" sz="2800" dirty="0"/>
              <a:t>We can apply the convolution just like we did in 1D.</a:t>
            </a:r>
          </a:p>
        </p:txBody>
      </p:sp>
      <p:sp>
        <p:nvSpPr>
          <p:cNvPr id="13" name="Rectangle 12">
            <a:extLst>
              <a:ext uri="{FF2B5EF4-FFF2-40B4-BE49-F238E27FC236}">
                <a16:creationId xmlns:a16="http://schemas.microsoft.com/office/drawing/2014/main" xmlns="" id="{51F28F38-D7D1-4638-A478-B7B8E9B18DC3}"/>
              </a:ext>
            </a:extLst>
          </p:cNvPr>
          <p:cNvSpPr/>
          <p:nvPr/>
        </p:nvSpPr>
        <p:spPr>
          <a:xfrm>
            <a:off x="3028947" y="2662845"/>
            <a:ext cx="1704977" cy="523220"/>
          </a:xfrm>
          <a:prstGeom prst="rect">
            <a:avLst/>
          </a:prstGeom>
        </p:spPr>
        <p:txBody>
          <a:bodyPr wrap="square">
            <a:spAutoFit/>
          </a:bodyPr>
          <a:lstStyle/>
          <a:p>
            <a:r>
              <a:rPr lang="en-US" sz="2800" dirty="0"/>
              <a:t>weights  *</a:t>
            </a:r>
            <a:endParaRPr lang="en-IN" sz="2800" dirty="0"/>
          </a:p>
        </p:txBody>
      </p:sp>
      <p:sp>
        <p:nvSpPr>
          <p:cNvPr id="42" name="Rectangle 41">
            <a:extLst>
              <a:ext uri="{FF2B5EF4-FFF2-40B4-BE49-F238E27FC236}">
                <a16:creationId xmlns:a16="http://schemas.microsoft.com/office/drawing/2014/main" xmlns="" id="{2C4D53DB-D792-48CC-A4F6-FBA917DB68CD}"/>
              </a:ext>
            </a:extLst>
          </p:cNvPr>
          <p:cNvSpPr/>
          <p:nvPr/>
        </p:nvSpPr>
        <p:spPr>
          <a:xfrm>
            <a:off x="1162049" y="5814683"/>
            <a:ext cx="6896099" cy="461665"/>
          </a:xfrm>
          <a:prstGeom prst="rect">
            <a:avLst/>
          </a:prstGeom>
        </p:spPr>
        <p:txBody>
          <a:bodyPr wrap="square">
            <a:spAutoFit/>
          </a:bodyPr>
          <a:lstStyle/>
          <a:p>
            <a:r>
              <a:rPr lang="en-US" sz="1200" dirty="0"/>
              <a:t>Animated image from: </a:t>
            </a:r>
            <a:r>
              <a:rPr lang="en-US" sz="1200" dirty="0">
                <a:hlinkClick r:id="rId2"/>
              </a:rPr>
              <a:t>https://hackernoon.com/visualizing-parts-of-convolutional-neural-networks-using-keras-and-cats-5cc01b214e59</a:t>
            </a:r>
            <a:endParaRPr lang="en-IN" sz="1200" dirty="0"/>
          </a:p>
        </p:txBody>
      </p:sp>
      <p:graphicFrame>
        <p:nvGraphicFramePr>
          <p:cNvPr id="2" name="Table 1">
            <a:extLst>
              <a:ext uri="{FF2B5EF4-FFF2-40B4-BE49-F238E27FC236}">
                <a16:creationId xmlns:a16="http://schemas.microsoft.com/office/drawing/2014/main" xmlns="" id="{0BD58B17-17D4-4D5A-8C11-849807B2251C}"/>
              </a:ext>
            </a:extLst>
          </p:cNvPr>
          <p:cNvGraphicFramePr>
            <a:graphicFrameLocks noGrp="1"/>
          </p:cNvGraphicFramePr>
          <p:nvPr/>
        </p:nvGraphicFramePr>
        <p:xfrm>
          <a:off x="3429000" y="3352800"/>
          <a:ext cx="2057400" cy="1854200"/>
        </p:xfrm>
        <a:graphic>
          <a:graphicData uri="http://schemas.openxmlformats.org/drawingml/2006/table">
            <a:tbl>
              <a:tblPr>
                <a:tableStyleId>{5C22544A-7EE6-4342-B048-85BDC9FD1C3A}</a:tableStyleId>
              </a:tblPr>
              <a:tblGrid>
                <a:gridCol w="411480">
                  <a:extLst>
                    <a:ext uri="{9D8B030D-6E8A-4147-A177-3AD203B41FA5}">
                      <a16:colId xmlns:a16="http://schemas.microsoft.com/office/drawing/2014/main" xmlns="" val="885200464"/>
                    </a:ext>
                  </a:extLst>
                </a:gridCol>
                <a:gridCol w="411480">
                  <a:extLst>
                    <a:ext uri="{9D8B030D-6E8A-4147-A177-3AD203B41FA5}">
                      <a16:colId xmlns:a16="http://schemas.microsoft.com/office/drawing/2014/main" xmlns="" val="2422914898"/>
                    </a:ext>
                  </a:extLst>
                </a:gridCol>
                <a:gridCol w="411480">
                  <a:extLst>
                    <a:ext uri="{9D8B030D-6E8A-4147-A177-3AD203B41FA5}">
                      <a16:colId xmlns:a16="http://schemas.microsoft.com/office/drawing/2014/main" xmlns="" val="1132754371"/>
                    </a:ext>
                  </a:extLst>
                </a:gridCol>
                <a:gridCol w="411480">
                  <a:extLst>
                    <a:ext uri="{9D8B030D-6E8A-4147-A177-3AD203B41FA5}">
                      <a16:colId xmlns:a16="http://schemas.microsoft.com/office/drawing/2014/main" xmlns="" val="3120277745"/>
                    </a:ext>
                  </a:extLst>
                </a:gridCol>
                <a:gridCol w="411480">
                  <a:extLst>
                    <a:ext uri="{9D8B030D-6E8A-4147-A177-3AD203B41FA5}">
                      <a16:colId xmlns:a16="http://schemas.microsoft.com/office/drawing/2014/main" xmlns="" val="3294299305"/>
                    </a:ext>
                  </a:extLst>
                </a:gridCol>
              </a:tblGrid>
              <a:tr h="370840">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0</a:t>
                      </a:r>
                      <a:endParaRPr lang="en-IN" dirty="0"/>
                    </a:p>
                  </a:txBody>
                  <a:tcPr/>
                </a:tc>
                <a:tc>
                  <a:txBody>
                    <a:bodyPr/>
                    <a:lstStyle/>
                    <a:p>
                      <a:pPr algn="ctr"/>
                      <a:r>
                        <a:rPr lang="en-US" dirty="0"/>
                        <a:t>0</a:t>
                      </a:r>
                      <a:endParaRPr lang="en-IN" dirty="0"/>
                    </a:p>
                  </a:txBody>
                  <a:tcPr/>
                </a:tc>
                <a:extLst>
                  <a:ext uri="{0D108BD9-81ED-4DB2-BD59-A6C34878D82A}">
                    <a16:rowId xmlns:a16="http://schemas.microsoft.com/office/drawing/2014/main" xmlns="" val="3455723880"/>
                  </a:ext>
                </a:extLst>
              </a:tr>
              <a:tr h="370840">
                <a:tc>
                  <a:txBody>
                    <a:bodyPr/>
                    <a:lstStyle/>
                    <a:p>
                      <a:pPr algn="ctr"/>
                      <a:r>
                        <a:rPr lang="en-US" dirty="0"/>
                        <a:t>0</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0</a:t>
                      </a:r>
                      <a:endParaRPr lang="en-IN" dirty="0"/>
                    </a:p>
                  </a:txBody>
                  <a:tcPr/>
                </a:tc>
                <a:extLst>
                  <a:ext uri="{0D108BD9-81ED-4DB2-BD59-A6C34878D82A}">
                    <a16:rowId xmlns:a16="http://schemas.microsoft.com/office/drawing/2014/main" xmlns="" val="932289987"/>
                  </a:ext>
                </a:extLst>
              </a:tr>
              <a:tr h="370840">
                <a:tc>
                  <a:txBody>
                    <a:bodyPr/>
                    <a:lstStyle/>
                    <a:p>
                      <a:pPr algn="ctr"/>
                      <a:r>
                        <a:rPr lang="en-US" dirty="0"/>
                        <a:t>0</a:t>
                      </a:r>
                      <a:endParaRPr lang="en-IN" dirty="0"/>
                    </a:p>
                  </a:txBody>
                  <a:tcPr/>
                </a:tc>
                <a:tc>
                  <a:txBody>
                    <a:bodyPr/>
                    <a:lstStyle/>
                    <a:p>
                      <a:pPr algn="ctr"/>
                      <a:r>
                        <a:rPr lang="en-US" dirty="0"/>
                        <a:t>0</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extLst>
                  <a:ext uri="{0D108BD9-81ED-4DB2-BD59-A6C34878D82A}">
                    <a16:rowId xmlns:a16="http://schemas.microsoft.com/office/drawing/2014/main" xmlns="" val="3048882286"/>
                  </a:ext>
                </a:extLst>
              </a:tr>
              <a:tr h="370840">
                <a:tc>
                  <a:txBody>
                    <a:bodyPr/>
                    <a:lstStyle/>
                    <a:p>
                      <a:pPr algn="ctr"/>
                      <a:r>
                        <a:rPr lang="en-US" dirty="0"/>
                        <a:t>0</a:t>
                      </a:r>
                      <a:endParaRPr lang="en-IN" dirty="0"/>
                    </a:p>
                  </a:txBody>
                  <a:tcPr/>
                </a:tc>
                <a:tc>
                  <a:txBody>
                    <a:bodyPr/>
                    <a:lstStyle/>
                    <a:p>
                      <a:pPr algn="ctr"/>
                      <a:r>
                        <a:rPr lang="en-US" dirty="0"/>
                        <a:t>0</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0</a:t>
                      </a:r>
                      <a:endParaRPr lang="en-IN" dirty="0"/>
                    </a:p>
                  </a:txBody>
                  <a:tcPr/>
                </a:tc>
                <a:extLst>
                  <a:ext uri="{0D108BD9-81ED-4DB2-BD59-A6C34878D82A}">
                    <a16:rowId xmlns:a16="http://schemas.microsoft.com/office/drawing/2014/main" xmlns="" val="191528209"/>
                  </a:ext>
                </a:extLst>
              </a:tr>
              <a:tr h="370840">
                <a:tc>
                  <a:txBody>
                    <a:bodyPr/>
                    <a:lstStyle/>
                    <a:p>
                      <a:pPr algn="ctr"/>
                      <a:r>
                        <a:rPr lang="en-US" dirty="0"/>
                        <a:t>0</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0</a:t>
                      </a:r>
                      <a:endParaRPr lang="en-IN" dirty="0"/>
                    </a:p>
                  </a:txBody>
                  <a:tcPr/>
                </a:tc>
                <a:tc>
                  <a:txBody>
                    <a:bodyPr/>
                    <a:lstStyle/>
                    <a:p>
                      <a:pPr algn="ctr"/>
                      <a:r>
                        <a:rPr lang="en-US" dirty="0"/>
                        <a:t>0</a:t>
                      </a:r>
                      <a:endParaRPr lang="en-IN" dirty="0"/>
                    </a:p>
                  </a:txBody>
                  <a:tcPr/>
                </a:tc>
                <a:extLst>
                  <a:ext uri="{0D108BD9-81ED-4DB2-BD59-A6C34878D82A}">
                    <a16:rowId xmlns:a16="http://schemas.microsoft.com/office/drawing/2014/main" xmlns="" val="134535695"/>
                  </a:ext>
                </a:extLst>
              </a:tr>
            </a:tbl>
          </a:graphicData>
        </a:graphic>
      </p:graphicFrame>
      <p:sp>
        <p:nvSpPr>
          <p:cNvPr id="17" name="Rectangle 16">
            <a:extLst>
              <a:ext uri="{FF2B5EF4-FFF2-40B4-BE49-F238E27FC236}">
                <a16:creationId xmlns:a16="http://schemas.microsoft.com/office/drawing/2014/main" xmlns="" id="{0DC258B9-61DA-46FC-845C-295AA63D8AB1}"/>
              </a:ext>
            </a:extLst>
          </p:cNvPr>
          <p:cNvSpPr/>
          <p:nvPr/>
        </p:nvSpPr>
        <p:spPr>
          <a:xfrm>
            <a:off x="4724399" y="2667000"/>
            <a:ext cx="1371601" cy="523220"/>
          </a:xfrm>
          <a:prstGeom prst="rect">
            <a:avLst/>
          </a:prstGeom>
        </p:spPr>
        <p:txBody>
          <a:bodyPr wrap="square">
            <a:spAutoFit/>
          </a:bodyPr>
          <a:lstStyle/>
          <a:p>
            <a:r>
              <a:rPr lang="en-US" sz="2800" dirty="0"/>
              <a:t>image</a:t>
            </a:r>
            <a:endParaRPr lang="en-IN" sz="2800" dirty="0"/>
          </a:p>
        </p:txBody>
      </p:sp>
      <p:graphicFrame>
        <p:nvGraphicFramePr>
          <p:cNvPr id="18" name="Table 17">
            <a:extLst>
              <a:ext uri="{FF2B5EF4-FFF2-40B4-BE49-F238E27FC236}">
                <a16:creationId xmlns:a16="http://schemas.microsoft.com/office/drawing/2014/main" xmlns="" id="{3D47D709-94D9-40F4-B874-03603C3D9AF9}"/>
              </a:ext>
            </a:extLst>
          </p:cNvPr>
          <p:cNvGraphicFramePr>
            <a:graphicFrameLocks noGrp="1"/>
          </p:cNvGraphicFramePr>
          <p:nvPr>
            <p:extLst>
              <p:ext uri="{D42A27DB-BD31-4B8C-83A1-F6EECF244321}">
                <p14:modId xmlns:p14="http://schemas.microsoft.com/office/powerpoint/2010/main" xmlns="" val="3798964736"/>
              </p:ext>
            </p:extLst>
          </p:nvPr>
        </p:nvGraphicFramePr>
        <p:xfrm>
          <a:off x="3268979" y="3241643"/>
          <a:ext cx="1234440" cy="1112520"/>
        </p:xfrm>
        <a:graphic>
          <a:graphicData uri="http://schemas.openxmlformats.org/drawingml/2006/table">
            <a:tbl>
              <a:tblPr>
                <a:tableStyleId>{5C22544A-7EE6-4342-B048-85BDC9FD1C3A}</a:tableStyleId>
              </a:tblPr>
              <a:tblGrid>
                <a:gridCol w="411480">
                  <a:extLst>
                    <a:ext uri="{9D8B030D-6E8A-4147-A177-3AD203B41FA5}">
                      <a16:colId xmlns:a16="http://schemas.microsoft.com/office/drawing/2014/main" xmlns="" val="885200464"/>
                    </a:ext>
                  </a:extLst>
                </a:gridCol>
                <a:gridCol w="411480">
                  <a:extLst>
                    <a:ext uri="{9D8B030D-6E8A-4147-A177-3AD203B41FA5}">
                      <a16:colId xmlns:a16="http://schemas.microsoft.com/office/drawing/2014/main" xmlns="" val="2422914898"/>
                    </a:ext>
                  </a:extLst>
                </a:gridCol>
                <a:gridCol w="411480">
                  <a:extLst>
                    <a:ext uri="{9D8B030D-6E8A-4147-A177-3AD203B41FA5}">
                      <a16:colId xmlns:a16="http://schemas.microsoft.com/office/drawing/2014/main" xmlns="" val="1132754371"/>
                    </a:ext>
                  </a:extLst>
                </a:gridCol>
              </a:tblGrid>
              <a:tr h="370840">
                <a:tc>
                  <a:txBody>
                    <a:bodyPr/>
                    <a:lstStyle/>
                    <a:p>
                      <a:pPr algn="ctr"/>
                      <a:r>
                        <a:rPr lang="en-US" dirty="0"/>
                        <a:t>1</a:t>
                      </a:r>
                      <a:endParaRPr lang="en-IN" dirty="0"/>
                    </a:p>
                  </a:txBody>
                  <a:tcPr>
                    <a:solidFill>
                      <a:schemeClr val="accent6">
                        <a:alpha val="17000"/>
                      </a:schemeClr>
                    </a:solidFill>
                  </a:tcPr>
                </a:tc>
                <a:tc>
                  <a:txBody>
                    <a:bodyPr/>
                    <a:lstStyle/>
                    <a:p>
                      <a:pPr algn="ctr"/>
                      <a:r>
                        <a:rPr lang="en-US" dirty="0"/>
                        <a:t>0</a:t>
                      </a:r>
                      <a:endParaRPr lang="en-IN" dirty="0"/>
                    </a:p>
                  </a:txBody>
                  <a:tcPr>
                    <a:solidFill>
                      <a:schemeClr val="accent6">
                        <a:alpha val="17000"/>
                      </a:schemeClr>
                    </a:solidFill>
                  </a:tcPr>
                </a:tc>
                <a:tc>
                  <a:txBody>
                    <a:bodyPr/>
                    <a:lstStyle/>
                    <a:p>
                      <a:pPr algn="ctr"/>
                      <a:r>
                        <a:rPr lang="en-US" dirty="0"/>
                        <a:t>1</a:t>
                      </a:r>
                      <a:endParaRPr lang="en-IN" dirty="0"/>
                    </a:p>
                  </a:txBody>
                  <a:tcPr>
                    <a:solidFill>
                      <a:schemeClr val="accent6">
                        <a:alpha val="17000"/>
                      </a:schemeClr>
                    </a:solidFill>
                  </a:tcPr>
                </a:tc>
                <a:extLst>
                  <a:ext uri="{0D108BD9-81ED-4DB2-BD59-A6C34878D82A}">
                    <a16:rowId xmlns:a16="http://schemas.microsoft.com/office/drawing/2014/main" xmlns="" val="3455723880"/>
                  </a:ext>
                </a:extLst>
              </a:tr>
              <a:tr h="370840">
                <a:tc>
                  <a:txBody>
                    <a:bodyPr/>
                    <a:lstStyle/>
                    <a:p>
                      <a:pPr algn="ctr"/>
                      <a:r>
                        <a:rPr lang="en-US" dirty="0"/>
                        <a:t>0</a:t>
                      </a:r>
                      <a:endParaRPr lang="en-IN" dirty="0"/>
                    </a:p>
                  </a:txBody>
                  <a:tcPr>
                    <a:solidFill>
                      <a:schemeClr val="accent6">
                        <a:alpha val="17000"/>
                      </a:schemeClr>
                    </a:solidFill>
                  </a:tcPr>
                </a:tc>
                <a:tc>
                  <a:txBody>
                    <a:bodyPr/>
                    <a:lstStyle/>
                    <a:p>
                      <a:pPr algn="ctr"/>
                      <a:r>
                        <a:rPr lang="en-US" dirty="0"/>
                        <a:t>1</a:t>
                      </a:r>
                      <a:endParaRPr lang="en-IN" dirty="0"/>
                    </a:p>
                  </a:txBody>
                  <a:tcPr>
                    <a:solidFill>
                      <a:schemeClr val="accent6">
                        <a:alpha val="17000"/>
                      </a:schemeClr>
                    </a:solidFill>
                  </a:tcPr>
                </a:tc>
                <a:tc>
                  <a:txBody>
                    <a:bodyPr/>
                    <a:lstStyle/>
                    <a:p>
                      <a:pPr algn="ctr"/>
                      <a:r>
                        <a:rPr lang="en-US" dirty="0"/>
                        <a:t>0</a:t>
                      </a:r>
                      <a:endParaRPr lang="en-IN" dirty="0"/>
                    </a:p>
                  </a:txBody>
                  <a:tcPr>
                    <a:solidFill>
                      <a:schemeClr val="accent6">
                        <a:alpha val="17000"/>
                      </a:schemeClr>
                    </a:solidFill>
                  </a:tcPr>
                </a:tc>
                <a:extLst>
                  <a:ext uri="{0D108BD9-81ED-4DB2-BD59-A6C34878D82A}">
                    <a16:rowId xmlns:a16="http://schemas.microsoft.com/office/drawing/2014/main" xmlns="" val="932289987"/>
                  </a:ext>
                </a:extLst>
              </a:tr>
              <a:tr h="370840">
                <a:tc>
                  <a:txBody>
                    <a:bodyPr/>
                    <a:lstStyle/>
                    <a:p>
                      <a:pPr algn="ctr"/>
                      <a:r>
                        <a:rPr lang="en-US" dirty="0"/>
                        <a:t>1</a:t>
                      </a:r>
                      <a:endParaRPr lang="en-IN" dirty="0"/>
                    </a:p>
                  </a:txBody>
                  <a:tcPr>
                    <a:solidFill>
                      <a:schemeClr val="accent6">
                        <a:alpha val="17000"/>
                      </a:schemeClr>
                    </a:solidFill>
                  </a:tcPr>
                </a:tc>
                <a:tc>
                  <a:txBody>
                    <a:bodyPr/>
                    <a:lstStyle/>
                    <a:p>
                      <a:pPr algn="ctr"/>
                      <a:r>
                        <a:rPr lang="en-US" dirty="0"/>
                        <a:t>0</a:t>
                      </a:r>
                      <a:endParaRPr lang="en-IN" dirty="0"/>
                    </a:p>
                  </a:txBody>
                  <a:tcPr>
                    <a:solidFill>
                      <a:schemeClr val="accent6">
                        <a:alpha val="17000"/>
                      </a:schemeClr>
                    </a:solidFill>
                  </a:tcPr>
                </a:tc>
                <a:tc>
                  <a:txBody>
                    <a:bodyPr/>
                    <a:lstStyle/>
                    <a:p>
                      <a:pPr algn="ctr"/>
                      <a:r>
                        <a:rPr lang="en-US" dirty="0"/>
                        <a:t>1</a:t>
                      </a:r>
                      <a:endParaRPr lang="en-IN" dirty="0"/>
                    </a:p>
                  </a:txBody>
                  <a:tcPr>
                    <a:solidFill>
                      <a:schemeClr val="accent6">
                        <a:alpha val="17000"/>
                      </a:schemeClr>
                    </a:solidFill>
                  </a:tcPr>
                </a:tc>
                <a:extLst>
                  <a:ext uri="{0D108BD9-81ED-4DB2-BD59-A6C34878D82A}">
                    <a16:rowId xmlns:a16="http://schemas.microsoft.com/office/drawing/2014/main" xmlns="" val="3048882286"/>
                  </a:ext>
                </a:extLst>
              </a:tr>
            </a:tbl>
          </a:graphicData>
        </a:graphic>
      </p:graphicFrame>
      <p:graphicFrame>
        <p:nvGraphicFramePr>
          <p:cNvPr id="9" name="Table 8">
            <a:extLst>
              <a:ext uri="{FF2B5EF4-FFF2-40B4-BE49-F238E27FC236}">
                <a16:creationId xmlns:a16="http://schemas.microsoft.com/office/drawing/2014/main" xmlns="" id="{20D99094-5F91-495B-8D90-344941D2FB5A}"/>
              </a:ext>
            </a:extLst>
          </p:cNvPr>
          <p:cNvGraphicFramePr>
            <a:graphicFrameLocks noGrp="1"/>
          </p:cNvGraphicFramePr>
          <p:nvPr>
            <p:extLst>
              <p:ext uri="{D42A27DB-BD31-4B8C-83A1-F6EECF244321}">
                <p14:modId xmlns:p14="http://schemas.microsoft.com/office/powerpoint/2010/main" xmlns="" val="3108492257"/>
              </p:ext>
            </p:extLst>
          </p:nvPr>
        </p:nvGraphicFramePr>
        <p:xfrm>
          <a:off x="6412228" y="3688080"/>
          <a:ext cx="1234440" cy="1112520"/>
        </p:xfrm>
        <a:graphic>
          <a:graphicData uri="http://schemas.openxmlformats.org/drawingml/2006/table">
            <a:tbl>
              <a:tblPr>
                <a:tableStyleId>{5C22544A-7EE6-4342-B048-85BDC9FD1C3A}</a:tableStyleId>
              </a:tblPr>
              <a:tblGrid>
                <a:gridCol w="411480">
                  <a:extLst>
                    <a:ext uri="{9D8B030D-6E8A-4147-A177-3AD203B41FA5}">
                      <a16:colId xmlns:a16="http://schemas.microsoft.com/office/drawing/2014/main" xmlns="" val="885200464"/>
                    </a:ext>
                  </a:extLst>
                </a:gridCol>
                <a:gridCol w="411480">
                  <a:extLst>
                    <a:ext uri="{9D8B030D-6E8A-4147-A177-3AD203B41FA5}">
                      <a16:colId xmlns:a16="http://schemas.microsoft.com/office/drawing/2014/main" xmlns="" val="2422914898"/>
                    </a:ext>
                  </a:extLst>
                </a:gridCol>
                <a:gridCol w="411480">
                  <a:extLst>
                    <a:ext uri="{9D8B030D-6E8A-4147-A177-3AD203B41FA5}">
                      <a16:colId xmlns:a16="http://schemas.microsoft.com/office/drawing/2014/main" xmlns="" val="1132754371"/>
                    </a:ext>
                  </a:extLst>
                </a:gridCol>
              </a:tblGrid>
              <a:tr h="370840">
                <a:tc>
                  <a:txBody>
                    <a:bodyPr/>
                    <a:lstStyle/>
                    <a:p>
                      <a:pPr algn="ctr"/>
                      <a:r>
                        <a:rPr lang="en-US" dirty="0"/>
                        <a:t>4</a:t>
                      </a:r>
                      <a:endParaRPr lang="en-IN" dirty="0"/>
                    </a:p>
                  </a:txBody>
                  <a:tcPr/>
                </a:tc>
                <a:tc>
                  <a:txBody>
                    <a:bodyPr/>
                    <a:lstStyle/>
                    <a:p>
                      <a:pPr algn="ctr"/>
                      <a:endParaRPr lang="en-IN" dirty="0"/>
                    </a:p>
                  </a:txBody>
                  <a:tcPr/>
                </a:tc>
                <a:tc>
                  <a:txBody>
                    <a:bodyPr/>
                    <a:lstStyle/>
                    <a:p>
                      <a:pPr algn="ctr"/>
                      <a:endParaRPr lang="en-IN" dirty="0"/>
                    </a:p>
                  </a:txBody>
                  <a:tcPr/>
                </a:tc>
                <a:extLst>
                  <a:ext uri="{0D108BD9-81ED-4DB2-BD59-A6C34878D82A}">
                    <a16:rowId xmlns:a16="http://schemas.microsoft.com/office/drawing/2014/main" xmlns="" val="3455723880"/>
                  </a:ext>
                </a:extLst>
              </a:tr>
              <a:tr h="370840">
                <a:tc>
                  <a:txBody>
                    <a:bodyPr/>
                    <a:lstStyle/>
                    <a:p>
                      <a:pPr algn="ctr"/>
                      <a:endParaRPr lang="en-IN" dirty="0"/>
                    </a:p>
                  </a:txBody>
                  <a:tcPr/>
                </a:tc>
                <a:tc>
                  <a:txBody>
                    <a:bodyPr/>
                    <a:lstStyle/>
                    <a:p>
                      <a:pPr algn="ctr"/>
                      <a:endParaRPr lang="en-IN" dirty="0"/>
                    </a:p>
                  </a:txBody>
                  <a:tcPr/>
                </a:tc>
                <a:tc>
                  <a:txBody>
                    <a:bodyPr/>
                    <a:lstStyle/>
                    <a:p>
                      <a:pPr algn="ctr"/>
                      <a:endParaRPr lang="en-IN" dirty="0"/>
                    </a:p>
                  </a:txBody>
                  <a:tcPr/>
                </a:tc>
                <a:extLst>
                  <a:ext uri="{0D108BD9-81ED-4DB2-BD59-A6C34878D82A}">
                    <a16:rowId xmlns:a16="http://schemas.microsoft.com/office/drawing/2014/main" xmlns="" val="932289987"/>
                  </a:ext>
                </a:extLst>
              </a:tr>
              <a:tr h="370840">
                <a:tc>
                  <a:txBody>
                    <a:bodyPr/>
                    <a:lstStyle/>
                    <a:p>
                      <a:pPr algn="ctr"/>
                      <a:endParaRPr lang="en-IN" dirty="0"/>
                    </a:p>
                  </a:txBody>
                  <a:tcPr/>
                </a:tc>
                <a:tc>
                  <a:txBody>
                    <a:bodyPr/>
                    <a:lstStyle/>
                    <a:p>
                      <a:pPr algn="ctr"/>
                      <a:endParaRPr lang="en-IN" dirty="0"/>
                    </a:p>
                  </a:txBody>
                  <a:tcPr/>
                </a:tc>
                <a:tc>
                  <a:txBody>
                    <a:bodyPr/>
                    <a:lstStyle/>
                    <a:p>
                      <a:pPr algn="ctr"/>
                      <a:endParaRPr lang="en-IN" dirty="0"/>
                    </a:p>
                  </a:txBody>
                  <a:tcPr/>
                </a:tc>
                <a:extLst>
                  <a:ext uri="{0D108BD9-81ED-4DB2-BD59-A6C34878D82A}">
                    <a16:rowId xmlns:a16="http://schemas.microsoft.com/office/drawing/2014/main" xmlns="" val="3048882286"/>
                  </a:ext>
                </a:extLst>
              </a:tr>
            </a:tbl>
          </a:graphicData>
        </a:graphic>
      </p:graphicFrame>
      <p:sp>
        <p:nvSpPr>
          <p:cNvPr id="10" name="Rectangle 9">
            <a:extLst>
              <a:ext uri="{FF2B5EF4-FFF2-40B4-BE49-F238E27FC236}">
                <a16:creationId xmlns:a16="http://schemas.microsoft.com/office/drawing/2014/main" xmlns="" id="{DCB28813-A9D3-4DF7-A702-21B441868D5D}"/>
              </a:ext>
            </a:extLst>
          </p:cNvPr>
          <p:cNvSpPr/>
          <p:nvPr/>
        </p:nvSpPr>
        <p:spPr>
          <a:xfrm>
            <a:off x="5791199" y="3972580"/>
            <a:ext cx="1371601" cy="523220"/>
          </a:xfrm>
          <a:prstGeom prst="rect">
            <a:avLst/>
          </a:prstGeom>
        </p:spPr>
        <p:txBody>
          <a:bodyPr wrap="square">
            <a:spAutoFit/>
          </a:bodyPr>
          <a:lstStyle/>
          <a:p>
            <a:r>
              <a:rPr lang="en-US" sz="2800" dirty="0"/>
              <a:t>=</a:t>
            </a:r>
            <a:endParaRPr lang="en-IN" sz="2800" dirty="0"/>
          </a:p>
        </p:txBody>
      </p:sp>
    </p:spTree>
    <p:extLst>
      <p:ext uri="{BB962C8B-B14F-4D97-AF65-F5344CB8AC3E}">
        <p14:creationId xmlns:p14="http://schemas.microsoft.com/office/powerpoint/2010/main" xmlns="" val="1866558406"/>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1" i="0" u="none" strike="noStrike" kern="1200" cap="none" spc="0" normalizeH="0" baseline="0" noProof="0" dirty="0">
                <a:ln>
                  <a:noFill/>
                </a:ln>
                <a:solidFill>
                  <a:schemeClr val="bg1"/>
                </a:solidFill>
                <a:effectLst/>
                <a:uLnTx/>
                <a:uFillTx/>
                <a:latin typeface="+mj-lt"/>
                <a:ea typeface="+mj-ea"/>
                <a:cs typeface="+mj-cs"/>
              </a:rPr>
              <a:t>2D Convolutional </a:t>
            </a:r>
            <a:r>
              <a:rPr lang="en-US" sz="4400" b="1" dirty="0">
                <a:solidFill>
                  <a:schemeClr val="bg1"/>
                </a:solidFill>
                <a:latin typeface="+mj-lt"/>
                <a:ea typeface="+mj-ea"/>
                <a:cs typeface="+mj-cs"/>
              </a:rPr>
              <a:t>Layer</a:t>
            </a:r>
            <a:endParaRPr kumimoji="0" lang="en-US" sz="4400" b="1" i="0" u="none" strike="noStrike" kern="1200" cap="none" spc="0" normalizeH="0" baseline="0" noProof="0" dirty="0">
              <a:ln>
                <a:noFill/>
              </a:ln>
              <a:solidFill>
                <a:schemeClr val="bg1"/>
              </a:solidFill>
              <a:effectLst/>
              <a:uLnTx/>
              <a:uFillTx/>
              <a:latin typeface="+mj-lt"/>
              <a:ea typeface="+mj-ea"/>
              <a:cs typeface="+mj-cs"/>
            </a:endParaRPr>
          </a:p>
        </p:txBody>
      </p:sp>
      <p:sp>
        <p:nvSpPr>
          <p:cNvPr id="7" name="TextBox 6"/>
          <p:cNvSpPr txBox="1"/>
          <p:nvPr/>
        </p:nvSpPr>
        <p:spPr>
          <a:xfrm>
            <a:off x="304799" y="1219200"/>
            <a:ext cx="8610601" cy="1384995"/>
          </a:xfrm>
          <a:prstGeom prst="rect">
            <a:avLst/>
          </a:prstGeom>
          <a:noFill/>
        </p:spPr>
        <p:txBody>
          <a:bodyPr wrap="square" rtlCol="0">
            <a:spAutoFit/>
          </a:bodyPr>
          <a:lstStyle/>
          <a:p>
            <a:pPr>
              <a:buNone/>
            </a:pPr>
            <a:r>
              <a:rPr lang="en-US" sz="2800" dirty="0"/>
              <a:t>Now we move around the image … stride by stride.</a:t>
            </a:r>
          </a:p>
          <a:p>
            <a:pPr>
              <a:buNone/>
            </a:pPr>
            <a:r>
              <a:rPr lang="en-US" sz="2800" dirty="0"/>
              <a:t>A stride can be one pixel or more, but there’s usually an overlap of local regions before and after a stride.</a:t>
            </a:r>
          </a:p>
        </p:txBody>
      </p:sp>
      <p:sp>
        <p:nvSpPr>
          <p:cNvPr id="13" name="Rectangle 12">
            <a:extLst>
              <a:ext uri="{FF2B5EF4-FFF2-40B4-BE49-F238E27FC236}">
                <a16:creationId xmlns:a16="http://schemas.microsoft.com/office/drawing/2014/main" xmlns="" id="{51F28F38-D7D1-4638-A478-B7B8E9B18DC3}"/>
              </a:ext>
            </a:extLst>
          </p:cNvPr>
          <p:cNvSpPr/>
          <p:nvPr/>
        </p:nvSpPr>
        <p:spPr>
          <a:xfrm>
            <a:off x="3028947" y="2662845"/>
            <a:ext cx="1704977" cy="523220"/>
          </a:xfrm>
          <a:prstGeom prst="rect">
            <a:avLst/>
          </a:prstGeom>
        </p:spPr>
        <p:txBody>
          <a:bodyPr wrap="square">
            <a:spAutoFit/>
          </a:bodyPr>
          <a:lstStyle/>
          <a:p>
            <a:r>
              <a:rPr lang="en-US" sz="2800" dirty="0"/>
              <a:t>weights  *</a:t>
            </a:r>
            <a:endParaRPr lang="en-IN" sz="2800" dirty="0"/>
          </a:p>
        </p:txBody>
      </p:sp>
      <p:sp>
        <p:nvSpPr>
          <p:cNvPr id="42" name="Rectangle 41">
            <a:extLst>
              <a:ext uri="{FF2B5EF4-FFF2-40B4-BE49-F238E27FC236}">
                <a16:creationId xmlns:a16="http://schemas.microsoft.com/office/drawing/2014/main" xmlns="" id="{2C4D53DB-D792-48CC-A4F6-FBA917DB68CD}"/>
              </a:ext>
            </a:extLst>
          </p:cNvPr>
          <p:cNvSpPr/>
          <p:nvPr/>
        </p:nvSpPr>
        <p:spPr>
          <a:xfrm>
            <a:off x="1162049" y="5814683"/>
            <a:ext cx="6896099" cy="461665"/>
          </a:xfrm>
          <a:prstGeom prst="rect">
            <a:avLst/>
          </a:prstGeom>
        </p:spPr>
        <p:txBody>
          <a:bodyPr wrap="square">
            <a:spAutoFit/>
          </a:bodyPr>
          <a:lstStyle/>
          <a:p>
            <a:r>
              <a:rPr lang="en-US" sz="1200" dirty="0"/>
              <a:t>Animated image from: </a:t>
            </a:r>
            <a:r>
              <a:rPr lang="en-US" sz="1200" dirty="0">
                <a:hlinkClick r:id="rId2"/>
              </a:rPr>
              <a:t>https://hackernoon.com/visualizing-parts-of-convolutional-neural-networks-using-keras-and-cats-5cc01b214e59</a:t>
            </a:r>
            <a:endParaRPr lang="en-IN" sz="1200" dirty="0"/>
          </a:p>
        </p:txBody>
      </p:sp>
      <p:graphicFrame>
        <p:nvGraphicFramePr>
          <p:cNvPr id="2" name="Table 1">
            <a:extLst>
              <a:ext uri="{FF2B5EF4-FFF2-40B4-BE49-F238E27FC236}">
                <a16:creationId xmlns:a16="http://schemas.microsoft.com/office/drawing/2014/main" xmlns="" id="{0BD58B17-17D4-4D5A-8C11-849807B2251C}"/>
              </a:ext>
            </a:extLst>
          </p:cNvPr>
          <p:cNvGraphicFramePr>
            <a:graphicFrameLocks noGrp="1"/>
          </p:cNvGraphicFramePr>
          <p:nvPr/>
        </p:nvGraphicFramePr>
        <p:xfrm>
          <a:off x="3429000" y="3352800"/>
          <a:ext cx="2057400" cy="1854200"/>
        </p:xfrm>
        <a:graphic>
          <a:graphicData uri="http://schemas.openxmlformats.org/drawingml/2006/table">
            <a:tbl>
              <a:tblPr>
                <a:tableStyleId>{5C22544A-7EE6-4342-B048-85BDC9FD1C3A}</a:tableStyleId>
              </a:tblPr>
              <a:tblGrid>
                <a:gridCol w="411480">
                  <a:extLst>
                    <a:ext uri="{9D8B030D-6E8A-4147-A177-3AD203B41FA5}">
                      <a16:colId xmlns:a16="http://schemas.microsoft.com/office/drawing/2014/main" xmlns="" val="885200464"/>
                    </a:ext>
                  </a:extLst>
                </a:gridCol>
                <a:gridCol w="411480">
                  <a:extLst>
                    <a:ext uri="{9D8B030D-6E8A-4147-A177-3AD203B41FA5}">
                      <a16:colId xmlns:a16="http://schemas.microsoft.com/office/drawing/2014/main" xmlns="" val="2422914898"/>
                    </a:ext>
                  </a:extLst>
                </a:gridCol>
                <a:gridCol w="411480">
                  <a:extLst>
                    <a:ext uri="{9D8B030D-6E8A-4147-A177-3AD203B41FA5}">
                      <a16:colId xmlns:a16="http://schemas.microsoft.com/office/drawing/2014/main" xmlns="" val="1132754371"/>
                    </a:ext>
                  </a:extLst>
                </a:gridCol>
                <a:gridCol w="411480">
                  <a:extLst>
                    <a:ext uri="{9D8B030D-6E8A-4147-A177-3AD203B41FA5}">
                      <a16:colId xmlns:a16="http://schemas.microsoft.com/office/drawing/2014/main" xmlns="" val="3120277745"/>
                    </a:ext>
                  </a:extLst>
                </a:gridCol>
                <a:gridCol w="411480">
                  <a:extLst>
                    <a:ext uri="{9D8B030D-6E8A-4147-A177-3AD203B41FA5}">
                      <a16:colId xmlns:a16="http://schemas.microsoft.com/office/drawing/2014/main" xmlns="" val="3294299305"/>
                    </a:ext>
                  </a:extLst>
                </a:gridCol>
              </a:tblGrid>
              <a:tr h="370840">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0</a:t>
                      </a:r>
                      <a:endParaRPr lang="en-IN" dirty="0"/>
                    </a:p>
                  </a:txBody>
                  <a:tcPr/>
                </a:tc>
                <a:tc>
                  <a:txBody>
                    <a:bodyPr/>
                    <a:lstStyle/>
                    <a:p>
                      <a:pPr algn="ctr"/>
                      <a:r>
                        <a:rPr lang="en-US" dirty="0"/>
                        <a:t>0</a:t>
                      </a:r>
                      <a:endParaRPr lang="en-IN" dirty="0"/>
                    </a:p>
                  </a:txBody>
                  <a:tcPr/>
                </a:tc>
                <a:extLst>
                  <a:ext uri="{0D108BD9-81ED-4DB2-BD59-A6C34878D82A}">
                    <a16:rowId xmlns:a16="http://schemas.microsoft.com/office/drawing/2014/main" xmlns="" val="3455723880"/>
                  </a:ext>
                </a:extLst>
              </a:tr>
              <a:tr h="370840">
                <a:tc>
                  <a:txBody>
                    <a:bodyPr/>
                    <a:lstStyle/>
                    <a:p>
                      <a:pPr algn="ctr"/>
                      <a:r>
                        <a:rPr lang="en-US" dirty="0"/>
                        <a:t>0</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0</a:t>
                      </a:r>
                      <a:endParaRPr lang="en-IN" dirty="0"/>
                    </a:p>
                  </a:txBody>
                  <a:tcPr/>
                </a:tc>
                <a:extLst>
                  <a:ext uri="{0D108BD9-81ED-4DB2-BD59-A6C34878D82A}">
                    <a16:rowId xmlns:a16="http://schemas.microsoft.com/office/drawing/2014/main" xmlns="" val="932289987"/>
                  </a:ext>
                </a:extLst>
              </a:tr>
              <a:tr h="370840">
                <a:tc>
                  <a:txBody>
                    <a:bodyPr/>
                    <a:lstStyle/>
                    <a:p>
                      <a:pPr algn="ctr"/>
                      <a:r>
                        <a:rPr lang="en-US" dirty="0"/>
                        <a:t>0</a:t>
                      </a:r>
                      <a:endParaRPr lang="en-IN" dirty="0"/>
                    </a:p>
                  </a:txBody>
                  <a:tcPr/>
                </a:tc>
                <a:tc>
                  <a:txBody>
                    <a:bodyPr/>
                    <a:lstStyle/>
                    <a:p>
                      <a:pPr algn="ctr"/>
                      <a:r>
                        <a:rPr lang="en-US" dirty="0"/>
                        <a:t>0</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extLst>
                  <a:ext uri="{0D108BD9-81ED-4DB2-BD59-A6C34878D82A}">
                    <a16:rowId xmlns:a16="http://schemas.microsoft.com/office/drawing/2014/main" xmlns="" val="3048882286"/>
                  </a:ext>
                </a:extLst>
              </a:tr>
              <a:tr h="370840">
                <a:tc>
                  <a:txBody>
                    <a:bodyPr/>
                    <a:lstStyle/>
                    <a:p>
                      <a:pPr algn="ctr"/>
                      <a:r>
                        <a:rPr lang="en-US" dirty="0"/>
                        <a:t>0</a:t>
                      </a:r>
                      <a:endParaRPr lang="en-IN" dirty="0"/>
                    </a:p>
                  </a:txBody>
                  <a:tcPr/>
                </a:tc>
                <a:tc>
                  <a:txBody>
                    <a:bodyPr/>
                    <a:lstStyle/>
                    <a:p>
                      <a:pPr algn="ctr"/>
                      <a:r>
                        <a:rPr lang="en-US" dirty="0"/>
                        <a:t>0</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0</a:t>
                      </a:r>
                      <a:endParaRPr lang="en-IN" dirty="0"/>
                    </a:p>
                  </a:txBody>
                  <a:tcPr/>
                </a:tc>
                <a:extLst>
                  <a:ext uri="{0D108BD9-81ED-4DB2-BD59-A6C34878D82A}">
                    <a16:rowId xmlns:a16="http://schemas.microsoft.com/office/drawing/2014/main" xmlns="" val="191528209"/>
                  </a:ext>
                </a:extLst>
              </a:tr>
              <a:tr h="370840">
                <a:tc>
                  <a:txBody>
                    <a:bodyPr/>
                    <a:lstStyle/>
                    <a:p>
                      <a:pPr algn="ctr"/>
                      <a:r>
                        <a:rPr lang="en-US" dirty="0"/>
                        <a:t>0</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0</a:t>
                      </a:r>
                      <a:endParaRPr lang="en-IN" dirty="0"/>
                    </a:p>
                  </a:txBody>
                  <a:tcPr/>
                </a:tc>
                <a:tc>
                  <a:txBody>
                    <a:bodyPr/>
                    <a:lstStyle/>
                    <a:p>
                      <a:pPr algn="ctr"/>
                      <a:r>
                        <a:rPr lang="en-US" dirty="0"/>
                        <a:t>0</a:t>
                      </a:r>
                      <a:endParaRPr lang="en-IN" dirty="0"/>
                    </a:p>
                  </a:txBody>
                  <a:tcPr/>
                </a:tc>
                <a:extLst>
                  <a:ext uri="{0D108BD9-81ED-4DB2-BD59-A6C34878D82A}">
                    <a16:rowId xmlns:a16="http://schemas.microsoft.com/office/drawing/2014/main" xmlns="" val="134535695"/>
                  </a:ext>
                </a:extLst>
              </a:tr>
            </a:tbl>
          </a:graphicData>
        </a:graphic>
      </p:graphicFrame>
      <p:sp>
        <p:nvSpPr>
          <p:cNvPr id="17" name="Rectangle 16">
            <a:extLst>
              <a:ext uri="{FF2B5EF4-FFF2-40B4-BE49-F238E27FC236}">
                <a16:creationId xmlns:a16="http://schemas.microsoft.com/office/drawing/2014/main" xmlns="" id="{0DC258B9-61DA-46FC-845C-295AA63D8AB1}"/>
              </a:ext>
            </a:extLst>
          </p:cNvPr>
          <p:cNvSpPr/>
          <p:nvPr/>
        </p:nvSpPr>
        <p:spPr>
          <a:xfrm>
            <a:off x="4724399" y="2667000"/>
            <a:ext cx="1371601" cy="523220"/>
          </a:xfrm>
          <a:prstGeom prst="rect">
            <a:avLst/>
          </a:prstGeom>
        </p:spPr>
        <p:txBody>
          <a:bodyPr wrap="square">
            <a:spAutoFit/>
          </a:bodyPr>
          <a:lstStyle/>
          <a:p>
            <a:r>
              <a:rPr lang="en-US" sz="2800" dirty="0"/>
              <a:t>image</a:t>
            </a:r>
            <a:endParaRPr lang="en-IN" sz="2800" dirty="0"/>
          </a:p>
        </p:txBody>
      </p:sp>
      <p:graphicFrame>
        <p:nvGraphicFramePr>
          <p:cNvPr id="18" name="Table 17">
            <a:extLst>
              <a:ext uri="{FF2B5EF4-FFF2-40B4-BE49-F238E27FC236}">
                <a16:creationId xmlns:a16="http://schemas.microsoft.com/office/drawing/2014/main" xmlns="" id="{3D47D709-94D9-40F4-B874-03603C3D9AF9}"/>
              </a:ext>
            </a:extLst>
          </p:cNvPr>
          <p:cNvGraphicFramePr>
            <a:graphicFrameLocks noGrp="1"/>
          </p:cNvGraphicFramePr>
          <p:nvPr>
            <p:extLst>
              <p:ext uri="{D42A27DB-BD31-4B8C-83A1-F6EECF244321}">
                <p14:modId xmlns:p14="http://schemas.microsoft.com/office/powerpoint/2010/main" xmlns="" val="2703868130"/>
              </p:ext>
            </p:extLst>
          </p:nvPr>
        </p:nvGraphicFramePr>
        <p:xfrm>
          <a:off x="3718560" y="3241643"/>
          <a:ext cx="1234440" cy="1112520"/>
        </p:xfrm>
        <a:graphic>
          <a:graphicData uri="http://schemas.openxmlformats.org/drawingml/2006/table">
            <a:tbl>
              <a:tblPr>
                <a:tableStyleId>{5C22544A-7EE6-4342-B048-85BDC9FD1C3A}</a:tableStyleId>
              </a:tblPr>
              <a:tblGrid>
                <a:gridCol w="411480">
                  <a:extLst>
                    <a:ext uri="{9D8B030D-6E8A-4147-A177-3AD203B41FA5}">
                      <a16:colId xmlns:a16="http://schemas.microsoft.com/office/drawing/2014/main" xmlns="" val="885200464"/>
                    </a:ext>
                  </a:extLst>
                </a:gridCol>
                <a:gridCol w="411480">
                  <a:extLst>
                    <a:ext uri="{9D8B030D-6E8A-4147-A177-3AD203B41FA5}">
                      <a16:colId xmlns:a16="http://schemas.microsoft.com/office/drawing/2014/main" xmlns="" val="2422914898"/>
                    </a:ext>
                  </a:extLst>
                </a:gridCol>
                <a:gridCol w="411480">
                  <a:extLst>
                    <a:ext uri="{9D8B030D-6E8A-4147-A177-3AD203B41FA5}">
                      <a16:colId xmlns:a16="http://schemas.microsoft.com/office/drawing/2014/main" xmlns="" val="1132754371"/>
                    </a:ext>
                  </a:extLst>
                </a:gridCol>
              </a:tblGrid>
              <a:tr h="370840">
                <a:tc>
                  <a:txBody>
                    <a:bodyPr/>
                    <a:lstStyle/>
                    <a:p>
                      <a:pPr algn="ctr"/>
                      <a:r>
                        <a:rPr lang="en-US" dirty="0"/>
                        <a:t>1</a:t>
                      </a:r>
                      <a:endParaRPr lang="en-IN" dirty="0"/>
                    </a:p>
                  </a:txBody>
                  <a:tcPr>
                    <a:solidFill>
                      <a:schemeClr val="accent6">
                        <a:alpha val="17000"/>
                      </a:schemeClr>
                    </a:solidFill>
                  </a:tcPr>
                </a:tc>
                <a:tc>
                  <a:txBody>
                    <a:bodyPr/>
                    <a:lstStyle/>
                    <a:p>
                      <a:pPr algn="ctr"/>
                      <a:r>
                        <a:rPr lang="en-US" dirty="0"/>
                        <a:t>0</a:t>
                      </a:r>
                      <a:endParaRPr lang="en-IN" dirty="0"/>
                    </a:p>
                  </a:txBody>
                  <a:tcPr>
                    <a:solidFill>
                      <a:schemeClr val="accent6">
                        <a:alpha val="17000"/>
                      </a:schemeClr>
                    </a:solidFill>
                  </a:tcPr>
                </a:tc>
                <a:tc>
                  <a:txBody>
                    <a:bodyPr/>
                    <a:lstStyle/>
                    <a:p>
                      <a:pPr algn="ctr"/>
                      <a:r>
                        <a:rPr lang="en-US" dirty="0"/>
                        <a:t>1</a:t>
                      </a:r>
                      <a:endParaRPr lang="en-IN" dirty="0"/>
                    </a:p>
                  </a:txBody>
                  <a:tcPr>
                    <a:solidFill>
                      <a:schemeClr val="accent6">
                        <a:alpha val="17000"/>
                      </a:schemeClr>
                    </a:solidFill>
                  </a:tcPr>
                </a:tc>
                <a:extLst>
                  <a:ext uri="{0D108BD9-81ED-4DB2-BD59-A6C34878D82A}">
                    <a16:rowId xmlns:a16="http://schemas.microsoft.com/office/drawing/2014/main" xmlns="" val="3455723880"/>
                  </a:ext>
                </a:extLst>
              </a:tr>
              <a:tr h="370840">
                <a:tc>
                  <a:txBody>
                    <a:bodyPr/>
                    <a:lstStyle/>
                    <a:p>
                      <a:pPr algn="ctr"/>
                      <a:r>
                        <a:rPr lang="en-US" dirty="0"/>
                        <a:t>0</a:t>
                      </a:r>
                      <a:endParaRPr lang="en-IN" dirty="0"/>
                    </a:p>
                  </a:txBody>
                  <a:tcPr>
                    <a:solidFill>
                      <a:schemeClr val="accent6">
                        <a:alpha val="17000"/>
                      </a:schemeClr>
                    </a:solidFill>
                  </a:tcPr>
                </a:tc>
                <a:tc>
                  <a:txBody>
                    <a:bodyPr/>
                    <a:lstStyle/>
                    <a:p>
                      <a:pPr algn="ctr"/>
                      <a:r>
                        <a:rPr lang="en-US" dirty="0"/>
                        <a:t>1</a:t>
                      </a:r>
                      <a:endParaRPr lang="en-IN" dirty="0"/>
                    </a:p>
                  </a:txBody>
                  <a:tcPr>
                    <a:solidFill>
                      <a:schemeClr val="accent6">
                        <a:alpha val="17000"/>
                      </a:schemeClr>
                    </a:solidFill>
                  </a:tcPr>
                </a:tc>
                <a:tc>
                  <a:txBody>
                    <a:bodyPr/>
                    <a:lstStyle/>
                    <a:p>
                      <a:pPr algn="ctr"/>
                      <a:r>
                        <a:rPr lang="en-US" dirty="0"/>
                        <a:t>0</a:t>
                      </a:r>
                      <a:endParaRPr lang="en-IN" dirty="0"/>
                    </a:p>
                  </a:txBody>
                  <a:tcPr>
                    <a:solidFill>
                      <a:schemeClr val="accent6">
                        <a:alpha val="17000"/>
                      </a:schemeClr>
                    </a:solidFill>
                  </a:tcPr>
                </a:tc>
                <a:extLst>
                  <a:ext uri="{0D108BD9-81ED-4DB2-BD59-A6C34878D82A}">
                    <a16:rowId xmlns:a16="http://schemas.microsoft.com/office/drawing/2014/main" xmlns="" val="932289987"/>
                  </a:ext>
                </a:extLst>
              </a:tr>
              <a:tr h="370840">
                <a:tc>
                  <a:txBody>
                    <a:bodyPr/>
                    <a:lstStyle/>
                    <a:p>
                      <a:pPr algn="ctr"/>
                      <a:r>
                        <a:rPr lang="en-US" dirty="0"/>
                        <a:t>1</a:t>
                      </a:r>
                      <a:endParaRPr lang="en-IN" dirty="0"/>
                    </a:p>
                  </a:txBody>
                  <a:tcPr>
                    <a:solidFill>
                      <a:schemeClr val="accent6">
                        <a:alpha val="17000"/>
                      </a:schemeClr>
                    </a:solidFill>
                  </a:tcPr>
                </a:tc>
                <a:tc>
                  <a:txBody>
                    <a:bodyPr/>
                    <a:lstStyle/>
                    <a:p>
                      <a:pPr algn="ctr"/>
                      <a:r>
                        <a:rPr lang="en-US" dirty="0"/>
                        <a:t>0</a:t>
                      </a:r>
                      <a:endParaRPr lang="en-IN" dirty="0"/>
                    </a:p>
                  </a:txBody>
                  <a:tcPr>
                    <a:solidFill>
                      <a:schemeClr val="accent6">
                        <a:alpha val="17000"/>
                      </a:schemeClr>
                    </a:solidFill>
                  </a:tcPr>
                </a:tc>
                <a:tc>
                  <a:txBody>
                    <a:bodyPr/>
                    <a:lstStyle/>
                    <a:p>
                      <a:pPr algn="ctr"/>
                      <a:r>
                        <a:rPr lang="en-US" dirty="0"/>
                        <a:t>1</a:t>
                      </a:r>
                      <a:endParaRPr lang="en-IN" dirty="0"/>
                    </a:p>
                  </a:txBody>
                  <a:tcPr>
                    <a:solidFill>
                      <a:schemeClr val="accent6">
                        <a:alpha val="17000"/>
                      </a:schemeClr>
                    </a:solidFill>
                  </a:tcPr>
                </a:tc>
                <a:extLst>
                  <a:ext uri="{0D108BD9-81ED-4DB2-BD59-A6C34878D82A}">
                    <a16:rowId xmlns:a16="http://schemas.microsoft.com/office/drawing/2014/main" xmlns="" val="3048882286"/>
                  </a:ext>
                </a:extLst>
              </a:tr>
            </a:tbl>
          </a:graphicData>
        </a:graphic>
      </p:graphicFrame>
      <p:graphicFrame>
        <p:nvGraphicFramePr>
          <p:cNvPr id="9" name="Table 8">
            <a:extLst>
              <a:ext uri="{FF2B5EF4-FFF2-40B4-BE49-F238E27FC236}">
                <a16:creationId xmlns:a16="http://schemas.microsoft.com/office/drawing/2014/main" xmlns="" id="{20D99094-5F91-495B-8D90-344941D2FB5A}"/>
              </a:ext>
            </a:extLst>
          </p:cNvPr>
          <p:cNvGraphicFramePr>
            <a:graphicFrameLocks noGrp="1"/>
          </p:cNvGraphicFramePr>
          <p:nvPr>
            <p:extLst>
              <p:ext uri="{D42A27DB-BD31-4B8C-83A1-F6EECF244321}">
                <p14:modId xmlns:p14="http://schemas.microsoft.com/office/powerpoint/2010/main" xmlns="" val="4251343246"/>
              </p:ext>
            </p:extLst>
          </p:nvPr>
        </p:nvGraphicFramePr>
        <p:xfrm>
          <a:off x="6412228" y="3688080"/>
          <a:ext cx="1234440" cy="1112520"/>
        </p:xfrm>
        <a:graphic>
          <a:graphicData uri="http://schemas.openxmlformats.org/drawingml/2006/table">
            <a:tbl>
              <a:tblPr>
                <a:tableStyleId>{5C22544A-7EE6-4342-B048-85BDC9FD1C3A}</a:tableStyleId>
              </a:tblPr>
              <a:tblGrid>
                <a:gridCol w="411480">
                  <a:extLst>
                    <a:ext uri="{9D8B030D-6E8A-4147-A177-3AD203B41FA5}">
                      <a16:colId xmlns:a16="http://schemas.microsoft.com/office/drawing/2014/main" xmlns="" val="885200464"/>
                    </a:ext>
                  </a:extLst>
                </a:gridCol>
                <a:gridCol w="411480">
                  <a:extLst>
                    <a:ext uri="{9D8B030D-6E8A-4147-A177-3AD203B41FA5}">
                      <a16:colId xmlns:a16="http://schemas.microsoft.com/office/drawing/2014/main" xmlns="" val="2422914898"/>
                    </a:ext>
                  </a:extLst>
                </a:gridCol>
                <a:gridCol w="411480">
                  <a:extLst>
                    <a:ext uri="{9D8B030D-6E8A-4147-A177-3AD203B41FA5}">
                      <a16:colId xmlns:a16="http://schemas.microsoft.com/office/drawing/2014/main" xmlns="" val="1132754371"/>
                    </a:ext>
                  </a:extLst>
                </a:gridCol>
              </a:tblGrid>
              <a:tr h="370840">
                <a:tc>
                  <a:txBody>
                    <a:bodyPr/>
                    <a:lstStyle/>
                    <a:p>
                      <a:pPr algn="ctr"/>
                      <a:r>
                        <a:rPr lang="en-US" dirty="0"/>
                        <a:t>4</a:t>
                      </a:r>
                      <a:endParaRPr lang="en-IN" dirty="0"/>
                    </a:p>
                  </a:txBody>
                  <a:tcPr/>
                </a:tc>
                <a:tc>
                  <a:txBody>
                    <a:bodyPr/>
                    <a:lstStyle/>
                    <a:p>
                      <a:pPr algn="ctr"/>
                      <a:r>
                        <a:rPr lang="en-US" dirty="0"/>
                        <a:t>3</a:t>
                      </a:r>
                      <a:endParaRPr lang="en-IN" dirty="0"/>
                    </a:p>
                  </a:txBody>
                  <a:tcPr/>
                </a:tc>
                <a:tc>
                  <a:txBody>
                    <a:bodyPr/>
                    <a:lstStyle/>
                    <a:p>
                      <a:pPr algn="ctr"/>
                      <a:endParaRPr lang="en-IN" dirty="0"/>
                    </a:p>
                  </a:txBody>
                  <a:tcPr/>
                </a:tc>
                <a:extLst>
                  <a:ext uri="{0D108BD9-81ED-4DB2-BD59-A6C34878D82A}">
                    <a16:rowId xmlns:a16="http://schemas.microsoft.com/office/drawing/2014/main" xmlns="" val="3455723880"/>
                  </a:ext>
                </a:extLst>
              </a:tr>
              <a:tr h="370840">
                <a:tc>
                  <a:txBody>
                    <a:bodyPr/>
                    <a:lstStyle/>
                    <a:p>
                      <a:pPr algn="ctr"/>
                      <a:endParaRPr lang="en-IN" dirty="0"/>
                    </a:p>
                  </a:txBody>
                  <a:tcPr/>
                </a:tc>
                <a:tc>
                  <a:txBody>
                    <a:bodyPr/>
                    <a:lstStyle/>
                    <a:p>
                      <a:pPr algn="ctr"/>
                      <a:endParaRPr lang="en-IN" dirty="0"/>
                    </a:p>
                  </a:txBody>
                  <a:tcPr/>
                </a:tc>
                <a:tc>
                  <a:txBody>
                    <a:bodyPr/>
                    <a:lstStyle/>
                    <a:p>
                      <a:pPr algn="ctr"/>
                      <a:endParaRPr lang="en-IN" dirty="0"/>
                    </a:p>
                  </a:txBody>
                  <a:tcPr/>
                </a:tc>
                <a:extLst>
                  <a:ext uri="{0D108BD9-81ED-4DB2-BD59-A6C34878D82A}">
                    <a16:rowId xmlns:a16="http://schemas.microsoft.com/office/drawing/2014/main" xmlns="" val="932289987"/>
                  </a:ext>
                </a:extLst>
              </a:tr>
              <a:tr h="370840">
                <a:tc>
                  <a:txBody>
                    <a:bodyPr/>
                    <a:lstStyle/>
                    <a:p>
                      <a:pPr algn="ctr"/>
                      <a:endParaRPr lang="en-IN" dirty="0"/>
                    </a:p>
                  </a:txBody>
                  <a:tcPr/>
                </a:tc>
                <a:tc>
                  <a:txBody>
                    <a:bodyPr/>
                    <a:lstStyle/>
                    <a:p>
                      <a:pPr algn="ctr"/>
                      <a:endParaRPr lang="en-IN" dirty="0"/>
                    </a:p>
                  </a:txBody>
                  <a:tcPr/>
                </a:tc>
                <a:tc>
                  <a:txBody>
                    <a:bodyPr/>
                    <a:lstStyle/>
                    <a:p>
                      <a:pPr algn="ctr"/>
                      <a:endParaRPr lang="en-IN" dirty="0"/>
                    </a:p>
                  </a:txBody>
                  <a:tcPr/>
                </a:tc>
                <a:extLst>
                  <a:ext uri="{0D108BD9-81ED-4DB2-BD59-A6C34878D82A}">
                    <a16:rowId xmlns:a16="http://schemas.microsoft.com/office/drawing/2014/main" xmlns="" val="3048882286"/>
                  </a:ext>
                </a:extLst>
              </a:tr>
            </a:tbl>
          </a:graphicData>
        </a:graphic>
      </p:graphicFrame>
      <p:sp>
        <p:nvSpPr>
          <p:cNvPr id="10" name="Rectangle 9">
            <a:extLst>
              <a:ext uri="{FF2B5EF4-FFF2-40B4-BE49-F238E27FC236}">
                <a16:creationId xmlns:a16="http://schemas.microsoft.com/office/drawing/2014/main" xmlns="" id="{DCB28813-A9D3-4DF7-A702-21B441868D5D}"/>
              </a:ext>
            </a:extLst>
          </p:cNvPr>
          <p:cNvSpPr/>
          <p:nvPr/>
        </p:nvSpPr>
        <p:spPr>
          <a:xfrm>
            <a:off x="5791199" y="3972580"/>
            <a:ext cx="1371601" cy="523220"/>
          </a:xfrm>
          <a:prstGeom prst="rect">
            <a:avLst/>
          </a:prstGeom>
        </p:spPr>
        <p:txBody>
          <a:bodyPr wrap="square">
            <a:spAutoFit/>
          </a:bodyPr>
          <a:lstStyle/>
          <a:p>
            <a:r>
              <a:rPr lang="en-US" sz="2800" dirty="0"/>
              <a:t>=</a:t>
            </a:r>
            <a:endParaRPr lang="en-IN" sz="2800" dirty="0"/>
          </a:p>
        </p:txBody>
      </p:sp>
    </p:spTree>
    <p:extLst>
      <p:ext uri="{BB962C8B-B14F-4D97-AF65-F5344CB8AC3E}">
        <p14:creationId xmlns:p14="http://schemas.microsoft.com/office/powerpoint/2010/main" xmlns="" val="2909855566"/>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1" i="0" u="none" strike="noStrike" kern="1200" cap="none" spc="0" normalizeH="0" baseline="0" noProof="0" dirty="0">
                <a:ln>
                  <a:noFill/>
                </a:ln>
                <a:solidFill>
                  <a:schemeClr val="bg1"/>
                </a:solidFill>
                <a:effectLst/>
                <a:uLnTx/>
                <a:uFillTx/>
                <a:latin typeface="+mj-lt"/>
                <a:ea typeface="+mj-ea"/>
                <a:cs typeface="+mj-cs"/>
              </a:rPr>
              <a:t>2D Convolutional </a:t>
            </a:r>
            <a:r>
              <a:rPr lang="en-US" sz="4400" b="1" dirty="0">
                <a:solidFill>
                  <a:schemeClr val="bg1"/>
                </a:solidFill>
                <a:latin typeface="+mj-lt"/>
                <a:ea typeface="+mj-ea"/>
                <a:cs typeface="+mj-cs"/>
              </a:rPr>
              <a:t>Layer</a:t>
            </a:r>
            <a:endParaRPr kumimoji="0" lang="en-US" sz="4400" b="1" i="0" u="none" strike="noStrike" kern="1200" cap="none" spc="0" normalizeH="0" baseline="0" noProof="0" dirty="0">
              <a:ln>
                <a:noFill/>
              </a:ln>
              <a:solidFill>
                <a:schemeClr val="bg1"/>
              </a:solidFill>
              <a:effectLst/>
              <a:uLnTx/>
              <a:uFillTx/>
              <a:latin typeface="+mj-lt"/>
              <a:ea typeface="+mj-ea"/>
              <a:cs typeface="+mj-cs"/>
            </a:endParaRPr>
          </a:p>
        </p:txBody>
      </p:sp>
      <p:sp>
        <p:nvSpPr>
          <p:cNvPr id="7" name="TextBox 6"/>
          <p:cNvSpPr txBox="1"/>
          <p:nvPr/>
        </p:nvSpPr>
        <p:spPr>
          <a:xfrm>
            <a:off x="304799" y="1219200"/>
            <a:ext cx="8610601" cy="954107"/>
          </a:xfrm>
          <a:prstGeom prst="rect">
            <a:avLst/>
          </a:prstGeom>
          <a:noFill/>
        </p:spPr>
        <p:txBody>
          <a:bodyPr wrap="square" rtlCol="0">
            <a:spAutoFit/>
          </a:bodyPr>
          <a:lstStyle/>
          <a:p>
            <a:pPr>
              <a:buNone/>
            </a:pPr>
            <a:r>
              <a:rPr lang="en-US" sz="2800" dirty="0"/>
              <a:t>Since we are moving 1 pixel in each step, the stride here is considered as 1.</a:t>
            </a:r>
          </a:p>
        </p:txBody>
      </p:sp>
      <p:sp>
        <p:nvSpPr>
          <p:cNvPr id="13" name="Rectangle 12">
            <a:extLst>
              <a:ext uri="{FF2B5EF4-FFF2-40B4-BE49-F238E27FC236}">
                <a16:creationId xmlns:a16="http://schemas.microsoft.com/office/drawing/2014/main" xmlns="" id="{51F28F38-D7D1-4638-A478-B7B8E9B18DC3}"/>
              </a:ext>
            </a:extLst>
          </p:cNvPr>
          <p:cNvSpPr/>
          <p:nvPr/>
        </p:nvSpPr>
        <p:spPr>
          <a:xfrm>
            <a:off x="3028947" y="2662845"/>
            <a:ext cx="1704977" cy="523220"/>
          </a:xfrm>
          <a:prstGeom prst="rect">
            <a:avLst/>
          </a:prstGeom>
        </p:spPr>
        <p:txBody>
          <a:bodyPr wrap="square">
            <a:spAutoFit/>
          </a:bodyPr>
          <a:lstStyle/>
          <a:p>
            <a:r>
              <a:rPr lang="en-US" sz="2800" dirty="0"/>
              <a:t>weights  *</a:t>
            </a:r>
            <a:endParaRPr lang="en-IN" sz="2800" dirty="0"/>
          </a:p>
        </p:txBody>
      </p:sp>
      <p:sp>
        <p:nvSpPr>
          <p:cNvPr id="42" name="Rectangle 41">
            <a:extLst>
              <a:ext uri="{FF2B5EF4-FFF2-40B4-BE49-F238E27FC236}">
                <a16:creationId xmlns:a16="http://schemas.microsoft.com/office/drawing/2014/main" xmlns="" id="{2C4D53DB-D792-48CC-A4F6-FBA917DB68CD}"/>
              </a:ext>
            </a:extLst>
          </p:cNvPr>
          <p:cNvSpPr/>
          <p:nvPr/>
        </p:nvSpPr>
        <p:spPr>
          <a:xfrm>
            <a:off x="1162049" y="5814683"/>
            <a:ext cx="6896099" cy="461665"/>
          </a:xfrm>
          <a:prstGeom prst="rect">
            <a:avLst/>
          </a:prstGeom>
        </p:spPr>
        <p:txBody>
          <a:bodyPr wrap="square">
            <a:spAutoFit/>
          </a:bodyPr>
          <a:lstStyle/>
          <a:p>
            <a:r>
              <a:rPr lang="en-US" sz="1200" dirty="0"/>
              <a:t>Animated image from: </a:t>
            </a:r>
            <a:r>
              <a:rPr lang="en-US" sz="1200" dirty="0">
                <a:hlinkClick r:id="rId2"/>
              </a:rPr>
              <a:t>https://hackernoon.com/visualizing-parts-of-convolutional-neural-networks-using-keras-and-cats-5cc01b214e59</a:t>
            </a:r>
            <a:endParaRPr lang="en-IN" sz="1200" dirty="0"/>
          </a:p>
        </p:txBody>
      </p:sp>
      <p:graphicFrame>
        <p:nvGraphicFramePr>
          <p:cNvPr id="2" name="Table 1">
            <a:extLst>
              <a:ext uri="{FF2B5EF4-FFF2-40B4-BE49-F238E27FC236}">
                <a16:creationId xmlns:a16="http://schemas.microsoft.com/office/drawing/2014/main" xmlns="" id="{0BD58B17-17D4-4D5A-8C11-849807B2251C}"/>
              </a:ext>
            </a:extLst>
          </p:cNvPr>
          <p:cNvGraphicFramePr>
            <a:graphicFrameLocks noGrp="1"/>
          </p:cNvGraphicFramePr>
          <p:nvPr/>
        </p:nvGraphicFramePr>
        <p:xfrm>
          <a:off x="3429000" y="3352800"/>
          <a:ext cx="2057400" cy="1854200"/>
        </p:xfrm>
        <a:graphic>
          <a:graphicData uri="http://schemas.openxmlformats.org/drawingml/2006/table">
            <a:tbl>
              <a:tblPr>
                <a:tableStyleId>{5C22544A-7EE6-4342-B048-85BDC9FD1C3A}</a:tableStyleId>
              </a:tblPr>
              <a:tblGrid>
                <a:gridCol w="411480">
                  <a:extLst>
                    <a:ext uri="{9D8B030D-6E8A-4147-A177-3AD203B41FA5}">
                      <a16:colId xmlns:a16="http://schemas.microsoft.com/office/drawing/2014/main" xmlns="" val="885200464"/>
                    </a:ext>
                  </a:extLst>
                </a:gridCol>
                <a:gridCol w="411480">
                  <a:extLst>
                    <a:ext uri="{9D8B030D-6E8A-4147-A177-3AD203B41FA5}">
                      <a16:colId xmlns:a16="http://schemas.microsoft.com/office/drawing/2014/main" xmlns="" val="2422914898"/>
                    </a:ext>
                  </a:extLst>
                </a:gridCol>
                <a:gridCol w="411480">
                  <a:extLst>
                    <a:ext uri="{9D8B030D-6E8A-4147-A177-3AD203B41FA5}">
                      <a16:colId xmlns:a16="http://schemas.microsoft.com/office/drawing/2014/main" xmlns="" val="1132754371"/>
                    </a:ext>
                  </a:extLst>
                </a:gridCol>
                <a:gridCol w="411480">
                  <a:extLst>
                    <a:ext uri="{9D8B030D-6E8A-4147-A177-3AD203B41FA5}">
                      <a16:colId xmlns:a16="http://schemas.microsoft.com/office/drawing/2014/main" xmlns="" val="3120277745"/>
                    </a:ext>
                  </a:extLst>
                </a:gridCol>
                <a:gridCol w="411480">
                  <a:extLst>
                    <a:ext uri="{9D8B030D-6E8A-4147-A177-3AD203B41FA5}">
                      <a16:colId xmlns:a16="http://schemas.microsoft.com/office/drawing/2014/main" xmlns="" val="3294299305"/>
                    </a:ext>
                  </a:extLst>
                </a:gridCol>
              </a:tblGrid>
              <a:tr h="370840">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0</a:t>
                      </a:r>
                      <a:endParaRPr lang="en-IN" dirty="0"/>
                    </a:p>
                  </a:txBody>
                  <a:tcPr/>
                </a:tc>
                <a:tc>
                  <a:txBody>
                    <a:bodyPr/>
                    <a:lstStyle/>
                    <a:p>
                      <a:pPr algn="ctr"/>
                      <a:r>
                        <a:rPr lang="en-US" dirty="0"/>
                        <a:t>0</a:t>
                      </a:r>
                      <a:endParaRPr lang="en-IN" dirty="0"/>
                    </a:p>
                  </a:txBody>
                  <a:tcPr/>
                </a:tc>
                <a:extLst>
                  <a:ext uri="{0D108BD9-81ED-4DB2-BD59-A6C34878D82A}">
                    <a16:rowId xmlns:a16="http://schemas.microsoft.com/office/drawing/2014/main" xmlns="" val="3455723880"/>
                  </a:ext>
                </a:extLst>
              </a:tr>
              <a:tr h="370840">
                <a:tc>
                  <a:txBody>
                    <a:bodyPr/>
                    <a:lstStyle/>
                    <a:p>
                      <a:pPr algn="ctr"/>
                      <a:r>
                        <a:rPr lang="en-US" dirty="0"/>
                        <a:t>0</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0</a:t>
                      </a:r>
                      <a:endParaRPr lang="en-IN" dirty="0"/>
                    </a:p>
                  </a:txBody>
                  <a:tcPr/>
                </a:tc>
                <a:extLst>
                  <a:ext uri="{0D108BD9-81ED-4DB2-BD59-A6C34878D82A}">
                    <a16:rowId xmlns:a16="http://schemas.microsoft.com/office/drawing/2014/main" xmlns="" val="932289987"/>
                  </a:ext>
                </a:extLst>
              </a:tr>
              <a:tr h="370840">
                <a:tc>
                  <a:txBody>
                    <a:bodyPr/>
                    <a:lstStyle/>
                    <a:p>
                      <a:pPr algn="ctr"/>
                      <a:r>
                        <a:rPr lang="en-US" dirty="0"/>
                        <a:t>0</a:t>
                      </a:r>
                      <a:endParaRPr lang="en-IN" dirty="0"/>
                    </a:p>
                  </a:txBody>
                  <a:tcPr/>
                </a:tc>
                <a:tc>
                  <a:txBody>
                    <a:bodyPr/>
                    <a:lstStyle/>
                    <a:p>
                      <a:pPr algn="ctr"/>
                      <a:r>
                        <a:rPr lang="en-US" dirty="0"/>
                        <a:t>0</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extLst>
                  <a:ext uri="{0D108BD9-81ED-4DB2-BD59-A6C34878D82A}">
                    <a16:rowId xmlns:a16="http://schemas.microsoft.com/office/drawing/2014/main" xmlns="" val="3048882286"/>
                  </a:ext>
                </a:extLst>
              </a:tr>
              <a:tr h="370840">
                <a:tc>
                  <a:txBody>
                    <a:bodyPr/>
                    <a:lstStyle/>
                    <a:p>
                      <a:pPr algn="ctr"/>
                      <a:r>
                        <a:rPr lang="en-US" dirty="0"/>
                        <a:t>0</a:t>
                      </a:r>
                      <a:endParaRPr lang="en-IN" dirty="0"/>
                    </a:p>
                  </a:txBody>
                  <a:tcPr/>
                </a:tc>
                <a:tc>
                  <a:txBody>
                    <a:bodyPr/>
                    <a:lstStyle/>
                    <a:p>
                      <a:pPr algn="ctr"/>
                      <a:r>
                        <a:rPr lang="en-US" dirty="0"/>
                        <a:t>0</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0</a:t>
                      </a:r>
                      <a:endParaRPr lang="en-IN" dirty="0"/>
                    </a:p>
                  </a:txBody>
                  <a:tcPr/>
                </a:tc>
                <a:extLst>
                  <a:ext uri="{0D108BD9-81ED-4DB2-BD59-A6C34878D82A}">
                    <a16:rowId xmlns:a16="http://schemas.microsoft.com/office/drawing/2014/main" xmlns="" val="191528209"/>
                  </a:ext>
                </a:extLst>
              </a:tr>
              <a:tr h="370840">
                <a:tc>
                  <a:txBody>
                    <a:bodyPr/>
                    <a:lstStyle/>
                    <a:p>
                      <a:pPr algn="ctr"/>
                      <a:r>
                        <a:rPr lang="en-US" dirty="0"/>
                        <a:t>0</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0</a:t>
                      </a:r>
                      <a:endParaRPr lang="en-IN" dirty="0"/>
                    </a:p>
                  </a:txBody>
                  <a:tcPr/>
                </a:tc>
                <a:tc>
                  <a:txBody>
                    <a:bodyPr/>
                    <a:lstStyle/>
                    <a:p>
                      <a:pPr algn="ctr"/>
                      <a:r>
                        <a:rPr lang="en-US" dirty="0"/>
                        <a:t>0</a:t>
                      </a:r>
                      <a:endParaRPr lang="en-IN" dirty="0"/>
                    </a:p>
                  </a:txBody>
                  <a:tcPr/>
                </a:tc>
                <a:extLst>
                  <a:ext uri="{0D108BD9-81ED-4DB2-BD59-A6C34878D82A}">
                    <a16:rowId xmlns:a16="http://schemas.microsoft.com/office/drawing/2014/main" xmlns="" val="134535695"/>
                  </a:ext>
                </a:extLst>
              </a:tr>
            </a:tbl>
          </a:graphicData>
        </a:graphic>
      </p:graphicFrame>
      <p:sp>
        <p:nvSpPr>
          <p:cNvPr id="17" name="Rectangle 16">
            <a:extLst>
              <a:ext uri="{FF2B5EF4-FFF2-40B4-BE49-F238E27FC236}">
                <a16:creationId xmlns:a16="http://schemas.microsoft.com/office/drawing/2014/main" xmlns="" id="{0DC258B9-61DA-46FC-845C-295AA63D8AB1}"/>
              </a:ext>
            </a:extLst>
          </p:cNvPr>
          <p:cNvSpPr/>
          <p:nvPr/>
        </p:nvSpPr>
        <p:spPr>
          <a:xfrm>
            <a:off x="4724399" y="2667000"/>
            <a:ext cx="1371601" cy="523220"/>
          </a:xfrm>
          <a:prstGeom prst="rect">
            <a:avLst/>
          </a:prstGeom>
        </p:spPr>
        <p:txBody>
          <a:bodyPr wrap="square">
            <a:spAutoFit/>
          </a:bodyPr>
          <a:lstStyle/>
          <a:p>
            <a:r>
              <a:rPr lang="en-US" sz="2800" dirty="0"/>
              <a:t>image</a:t>
            </a:r>
            <a:endParaRPr lang="en-IN" sz="2800" dirty="0"/>
          </a:p>
        </p:txBody>
      </p:sp>
      <p:graphicFrame>
        <p:nvGraphicFramePr>
          <p:cNvPr id="18" name="Table 17">
            <a:extLst>
              <a:ext uri="{FF2B5EF4-FFF2-40B4-BE49-F238E27FC236}">
                <a16:creationId xmlns:a16="http://schemas.microsoft.com/office/drawing/2014/main" xmlns="" id="{3D47D709-94D9-40F4-B874-03603C3D9AF9}"/>
              </a:ext>
            </a:extLst>
          </p:cNvPr>
          <p:cNvGraphicFramePr>
            <a:graphicFrameLocks noGrp="1"/>
          </p:cNvGraphicFramePr>
          <p:nvPr>
            <p:extLst>
              <p:ext uri="{D42A27DB-BD31-4B8C-83A1-F6EECF244321}">
                <p14:modId xmlns:p14="http://schemas.microsoft.com/office/powerpoint/2010/main" xmlns="" val="3523043652"/>
              </p:ext>
            </p:extLst>
          </p:nvPr>
        </p:nvGraphicFramePr>
        <p:xfrm>
          <a:off x="4114800" y="3241643"/>
          <a:ext cx="1234440" cy="1112520"/>
        </p:xfrm>
        <a:graphic>
          <a:graphicData uri="http://schemas.openxmlformats.org/drawingml/2006/table">
            <a:tbl>
              <a:tblPr>
                <a:tableStyleId>{5C22544A-7EE6-4342-B048-85BDC9FD1C3A}</a:tableStyleId>
              </a:tblPr>
              <a:tblGrid>
                <a:gridCol w="411480">
                  <a:extLst>
                    <a:ext uri="{9D8B030D-6E8A-4147-A177-3AD203B41FA5}">
                      <a16:colId xmlns:a16="http://schemas.microsoft.com/office/drawing/2014/main" xmlns="" val="885200464"/>
                    </a:ext>
                  </a:extLst>
                </a:gridCol>
                <a:gridCol w="411480">
                  <a:extLst>
                    <a:ext uri="{9D8B030D-6E8A-4147-A177-3AD203B41FA5}">
                      <a16:colId xmlns:a16="http://schemas.microsoft.com/office/drawing/2014/main" xmlns="" val="2422914898"/>
                    </a:ext>
                  </a:extLst>
                </a:gridCol>
                <a:gridCol w="411480">
                  <a:extLst>
                    <a:ext uri="{9D8B030D-6E8A-4147-A177-3AD203B41FA5}">
                      <a16:colId xmlns:a16="http://schemas.microsoft.com/office/drawing/2014/main" xmlns="" val="1132754371"/>
                    </a:ext>
                  </a:extLst>
                </a:gridCol>
              </a:tblGrid>
              <a:tr h="370840">
                <a:tc>
                  <a:txBody>
                    <a:bodyPr/>
                    <a:lstStyle/>
                    <a:p>
                      <a:pPr algn="ctr"/>
                      <a:r>
                        <a:rPr lang="en-US" dirty="0"/>
                        <a:t>1</a:t>
                      </a:r>
                      <a:endParaRPr lang="en-IN" dirty="0"/>
                    </a:p>
                  </a:txBody>
                  <a:tcPr>
                    <a:solidFill>
                      <a:schemeClr val="accent6">
                        <a:alpha val="17000"/>
                      </a:schemeClr>
                    </a:solidFill>
                  </a:tcPr>
                </a:tc>
                <a:tc>
                  <a:txBody>
                    <a:bodyPr/>
                    <a:lstStyle/>
                    <a:p>
                      <a:pPr algn="ctr"/>
                      <a:r>
                        <a:rPr lang="en-US" dirty="0"/>
                        <a:t>0</a:t>
                      </a:r>
                      <a:endParaRPr lang="en-IN" dirty="0"/>
                    </a:p>
                  </a:txBody>
                  <a:tcPr>
                    <a:solidFill>
                      <a:schemeClr val="accent6">
                        <a:alpha val="17000"/>
                      </a:schemeClr>
                    </a:solidFill>
                  </a:tcPr>
                </a:tc>
                <a:tc>
                  <a:txBody>
                    <a:bodyPr/>
                    <a:lstStyle/>
                    <a:p>
                      <a:pPr algn="ctr"/>
                      <a:r>
                        <a:rPr lang="en-US" dirty="0"/>
                        <a:t>1</a:t>
                      </a:r>
                      <a:endParaRPr lang="en-IN" dirty="0"/>
                    </a:p>
                  </a:txBody>
                  <a:tcPr>
                    <a:solidFill>
                      <a:schemeClr val="accent6">
                        <a:alpha val="17000"/>
                      </a:schemeClr>
                    </a:solidFill>
                  </a:tcPr>
                </a:tc>
                <a:extLst>
                  <a:ext uri="{0D108BD9-81ED-4DB2-BD59-A6C34878D82A}">
                    <a16:rowId xmlns:a16="http://schemas.microsoft.com/office/drawing/2014/main" xmlns="" val="3455723880"/>
                  </a:ext>
                </a:extLst>
              </a:tr>
              <a:tr h="370840">
                <a:tc>
                  <a:txBody>
                    <a:bodyPr/>
                    <a:lstStyle/>
                    <a:p>
                      <a:pPr algn="ctr"/>
                      <a:r>
                        <a:rPr lang="en-US" dirty="0"/>
                        <a:t>0</a:t>
                      </a:r>
                      <a:endParaRPr lang="en-IN" dirty="0"/>
                    </a:p>
                  </a:txBody>
                  <a:tcPr>
                    <a:solidFill>
                      <a:schemeClr val="accent6">
                        <a:alpha val="17000"/>
                      </a:schemeClr>
                    </a:solidFill>
                  </a:tcPr>
                </a:tc>
                <a:tc>
                  <a:txBody>
                    <a:bodyPr/>
                    <a:lstStyle/>
                    <a:p>
                      <a:pPr algn="ctr"/>
                      <a:r>
                        <a:rPr lang="en-US" dirty="0"/>
                        <a:t>1</a:t>
                      </a:r>
                      <a:endParaRPr lang="en-IN" dirty="0"/>
                    </a:p>
                  </a:txBody>
                  <a:tcPr>
                    <a:solidFill>
                      <a:schemeClr val="accent6">
                        <a:alpha val="17000"/>
                      </a:schemeClr>
                    </a:solidFill>
                  </a:tcPr>
                </a:tc>
                <a:tc>
                  <a:txBody>
                    <a:bodyPr/>
                    <a:lstStyle/>
                    <a:p>
                      <a:pPr algn="ctr"/>
                      <a:r>
                        <a:rPr lang="en-US" dirty="0"/>
                        <a:t>0</a:t>
                      </a:r>
                      <a:endParaRPr lang="en-IN" dirty="0"/>
                    </a:p>
                  </a:txBody>
                  <a:tcPr>
                    <a:solidFill>
                      <a:schemeClr val="accent6">
                        <a:alpha val="17000"/>
                      </a:schemeClr>
                    </a:solidFill>
                  </a:tcPr>
                </a:tc>
                <a:extLst>
                  <a:ext uri="{0D108BD9-81ED-4DB2-BD59-A6C34878D82A}">
                    <a16:rowId xmlns:a16="http://schemas.microsoft.com/office/drawing/2014/main" xmlns="" val="932289987"/>
                  </a:ext>
                </a:extLst>
              </a:tr>
              <a:tr h="370840">
                <a:tc>
                  <a:txBody>
                    <a:bodyPr/>
                    <a:lstStyle/>
                    <a:p>
                      <a:pPr algn="ctr"/>
                      <a:r>
                        <a:rPr lang="en-US" dirty="0"/>
                        <a:t>1</a:t>
                      </a:r>
                      <a:endParaRPr lang="en-IN" dirty="0"/>
                    </a:p>
                  </a:txBody>
                  <a:tcPr>
                    <a:solidFill>
                      <a:schemeClr val="accent6">
                        <a:alpha val="17000"/>
                      </a:schemeClr>
                    </a:solidFill>
                  </a:tcPr>
                </a:tc>
                <a:tc>
                  <a:txBody>
                    <a:bodyPr/>
                    <a:lstStyle/>
                    <a:p>
                      <a:pPr algn="ctr"/>
                      <a:r>
                        <a:rPr lang="en-US" dirty="0"/>
                        <a:t>0</a:t>
                      </a:r>
                      <a:endParaRPr lang="en-IN" dirty="0"/>
                    </a:p>
                  </a:txBody>
                  <a:tcPr>
                    <a:solidFill>
                      <a:schemeClr val="accent6">
                        <a:alpha val="17000"/>
                      </a:schemeClr>
                    </a:solidFill>
                  </a:tcPr>
                </a:tc>
                <a:tc>
                  <a:txBody>
                    <a:bodyPr/>
                    <a:lstStyle/>
                    <a:p>
                      <a:pPr algn="ctr"/>
                      <a:r>
                        <a:rPr lang="en-US" dirty="0"/>
                        <a:t>1</a:t>
                      </a:r>
                      <a:endParaRPr lang="en-IN" dirty="0"/>
                    </a:p>
                  </a:txBody>
                  <a:tcPr>
                    <a:solidFill>
                      <a:schemeClr val="accent6">
                        <a:alpha val="17000"/>
                      </a:schemeClr>
                    </a:solidFill>
                  </a:tcPr>
                </a:tc>
                <a:extLst>
                  <a:ext uri="{0D108BD9-81ED-4DB2-BD59-A6C34878D82A}">
                    <a16:rowId xmlns:a16="http://schemas.microsoft.com/office/drawing/2014/main" xmlns="" val="3048882286"/>
                  </a:ext>
                </a:extLst>
              </a:tr>
            </a:tbl>
          </a:graphicData>
        </a:graphic>
      </p:graphicFrame>
      <p:graphicFrame>
        <p:nvGraphicFramePr>
          <p:cNvPr id="9" name="Table 8">
            <a:extLst>
              <a:ext uri="{FF2B5EF4-FFF2-40B4-BE49-F238E27FC236}">
                <a16:creationId xmlns:a16="http://schemas.microsoft.com/office/drawing/2014/main" xmlns="" id="{20D99094-5F91-495B-8D90-344941D2FB5A}"/>
              </a:ext>
            </a:extLst>
          </p:cNvPr>
          <p:cNvGraphicFramePr>
            <a:graphicFrameLocks noGrp="1"/>
          </p:cNvGraphicFramePr>
          <p:nvPr>
            <p:extLst>
              <p:ext uri="{D42A27DB-BD31-4B8C-83A1-F6EECF244321}">
                <p14:modId xmlns:p14="http://schemas.microsoft.com/office/powerpoint/2010/main" xmlns="" val="588102068"/>
              </p:ext>
            </p:extLst>
          </p:nvPr>
        </p:nvGraphicFramePr>
        <p:xfrm>
          <a:off x="6412228" y="3688080"/>
          <a:ext cx="1234440" cy="1112520"/>
        </p:xfrm>
        <a:graphic>
          <a:graphicData uri="http://schemas.openxmlformats.org/drawingml/2006/table">
            <a:tbl>
              <a:tblPr>
                <a:tableStyleId>{5C22544A-7EE6-4342-B048-85BDC9FD1C3A}</a:tableStyleId>
              </a:tblPr>
              <a:tblGrid>
                <a:gridCol w="411480">
                  <a:extLst>
                    <a:ext uri="{9D8B030D-6E8A-4147-A177-3AD203B41FA5}">
                      <a16:colId xmlns:a16="http://schemas.microsoft.com/office/drawing/2014/main" xmlns="" val="885200464"/>
                    </a:ext>
                  </a:extLst>
                </a:gridCol>
                <a:gridCol w="411480">
                  <a:extLst>
                    <a:ext uri="{9D8B030D-6E8A-4147-A177-3AD203B41FA5}">
                      <a16:colId xmlns:a16="http://schemas.microsoft.com/office/drawing/2014/main" xmlns="" val="2422914898"/>
                    </a:ext>
                  </a:extLst>
                </a:gridCol>
                <a:gridCol w="411480">
                  <a:extLst>
                    <a:ext uri="{9D8B030D-6E8A-4147-A177-3AD203B41FA5}">
                      <a16:colId xmlns:a16="http://schemas.microsoft.com/office/drawing/2014/main" xmlns="" val="1132754371"/>
                    </a:ext>
                  </a:extLst>
                </a:gridCol>
              </a:tblGrid>
              <a:tr h="370840">
                <a:tc>
                  <a:txBody>
                    <a:bodyPr/>
                    <a:lstStyle/>
                    <a:p>
                      <a:pPr algn="ctr"/>
                      <a:r>
                        <a:rPr lang="en-US" dirty="0"/>
                        <a:t>4</a:t>
                      </a:r>
                      <a:endParaRPr lang="en-IN" dirty="0"/>
                    </a:p>
                  </a:txBody>
                  <a:tcPr/>
                </a:tc>
                <a:tc>
                  <a:txBody>
                    <a:bodyPr/>
                    <a:lstStyle/>
                    <a:p>
                      <a:pPr algn="ctr"/>
                      <a:r>
                        <a:rPr lang="en-US" dirty="0"/>
                        <a:t>3</a:t>
                      </a:r>
                      <a:endParaRPr lang="en-IN" dirty="0"/>
                    </a:p>
                  </a:txBody>
                  <a:tcPr/>
                </a:tc>
                <a:tc>
                  <a:txBody>
                    <a:bodyPr/>
                    <a:lstStyle/>
                    <a:p>
                      <a:pPr algn="ctr"/>
                      <a:r>
                        <a:rPr lang="en-US" dirty="0"/>
                        <a:t>4</a:t>
                      </a:r>
                      <a:endParaRPr lang="en-IN" dirty="0"/>
                    </a:p>
                  </a:txBody>
                  <a:tcPr/>
                </a:tc>
                <a:extLst>
                  <a:ext uri="{0D108BD9-81ED-4DB2-BD59-A6C34878D82A}">
                    <a16:rowId xmlns:a16="http://schemas.microsoft.com/office/drawing/2014/main" xmlns="" val="3455723880"/>
                  </a:ext>
                </a:extLst>
              </a:tr>
              <a:tr h="370840">
                <a:tc>
                  <a:txBody>
                    <a:bodyPr/>
                    <a:lstStyle/>
                    <a:p>
                      <a:pPr algn="ctr"/>
                      <a:endParaRPr lang="en-IN" dirty="0"/>
                    </a:p>
                  </a:txBody>
                  <a:tcPr/>
                </a:tc>
                <a:tc>
                  <a:txBody>
                    <a:bodyPr/>
                    <a:lstStyle/>
                    <a:p>
                      <a:pPr algn="ctr"/>
                      <a:endParaRPr lang="en-IN" dirty="0"/>
                    </a:p>
                  </a:txBody>
                  <a:tcPr/>
                </a:tc>
                <a:tc>
                  <a:txBody>
                    <a:bodyPr/>
                    <a:lstStyle/>
                    <a:p>
                      <a:pPr algn="ctr"/>
                      <a:endParaRPr lang="en-IN" dirty="0"/>
                    </a:p>
                  </a:txBody>
                  <a:tcPr/>
                </a:tc>
                <a:extLst>
                  <a:ext uri="{0D108BD9-81ED-4DB2-BD59-A6C34878D82A}">
                    <a16:rowId xmlns:a16="http://schemas.microsoft.com/office/drawing/2014/main" xmlns="" val="932289987"/>
                  </a:ext>
                </a:extLst>
              </a:tr>
              <a:tr h="370840">
                <a:tc>
                  <a:txBody>
                    <a:bodyPr/>
                    <a:lstStyle/>
                    <a:p>
                      <a:pPr algn="ctr"/>
                      <a:endParaRPr lang="en-IN" dirty="0"/>
                    </a:p>
                  </a:txBody>
                  <a:tcPr/>
                </a:tc>
                <a:tc>
                  <a:txBody>
                    <a:bodyPr/>
                    <a:lstStyle/>
                    <a:p>
                      <a:pPr algn="ctr"/>
                      <a:endParaRPr lang="en-IN" dirty="0"/>
                    </a:p>
                  </a:txBody>
                  <a:tcPr/>
                </a:tc>
                <a:tc>
                  <a:txBody>
                    <a:bodyPr/>
                    <a:lstStyle/>
                    <a:p>
                      <a:pPr algn="ctr"/>
                      <a:endParaRPr lang="en-IN" dirty="0"/>
                    </a:p>
                  </a:txBody>
                  <a:tcPr/>
                </a:tc>
                <a:extLst>
                  <a:ext uri="{0D108BD9-81ED-4DB2-BD59-A6C34878D82A}">
                    <a16:rowId xmlns:a16="http://schemas.microsoft.com/office/drawing/2014/main" xmlns="" val="3048882286"/>
                  </a:ext>
                </a:extLst>
              </a:tr>
            </a:tbl>
          </a:graphicData>
        </a:graphic>
      </p:graphicFrame>
      <p:sp>
        <p:nvSpPr>
          <p:cNvPr id="10" name="Rectangle 9">
            <a:extLst>
              <a:ext uri="{FF2B5EF4-FFF2-40B4-BE49-F238E27FC236}">
                <a16:creationId xmlns:a16="http://schemas.microsoft.com/office/drawing/2014/main" xmlns="" id="{DCB28813-A9D3-4DF7-A702-21B441868D5D}"/>
              </a:ext>
            </a:extLst>
          </p:cNvPr>
          <p:cNvSpPr/>
          <p:nvPr/>
        </p:nvSpPr>
        <p:spPr>
          <a:xfrm>
            <a:off x="5791199" y="3972580"/>
            <a:ext cx="1371601" cy="523220"/>
          </a:xfrm>
          <a:prstGeom prst="rect">
            <a:avLst/>
          </a:prstGeom>
        </p:spPr>
        <p:txBody>
          <a:bodyPr wrap="square">
            <a:spAutoFit/>
          </a:bodyPr>
          <a:lstStyle/>
          <a:p>
            <a:r>
              <a:rPr lang="en-US" sz="2800" dirty="0"/>
              <a:t>=</a:t>
            </a:r>
            <a:endParaRPr lang="en-IN" sz="2800" dirty="0"/>
          </a:p>
        </p:txBody>
      </p:sp>
    </p:spTree>
    <p:extLst>
      <p:ext uri="{BB962C8B-B14F-4D97-AF65-F5344CB8AC3E}">
        <p14:creationId xmlns:p14="http://schemas.microsoft.com/office/powerpoint/2010/main" xmlns="" val="9792292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400" dirty="0">
                <a:solidFill>
                  <a:schemeClr val="bg1"/>
                </a:solidFill>
                <a:latin typeface="+mj-lt"/>
                <a:ea typeface="+mj-ea"/>
                <a:cs typeface="+mj-cs"/>
              </a:rPr>
              <a:t>Classification = Deciding = </a:t>
            </a:r>
            <a:r>
              <a:rPr lang="en-US" sz="4400" dirty="0" err="1">
                <a:solidFill>
                  <a:schemeClr val="bg1"/>
                </a:solidFill>
                <a:latin typeface="+mj-lt"/>
                <a:ea typeface="+mj-ea"/>
                <a:cs typeface="+mj-cs"/>
              </a:rPr>
              <a:t>Labelling</a:t>
            </a:r>
            <a:endParaRPr kumimoji="0" lang="en-US" sz="4400" b="0" i="0" u="none" strike="noStrike" kern="1200" cap="none" spc="0" normalizeH="0" baseline="0" noProof="0" dirty="0">
              <a:ln>
                <a:noFill/>
              </a:ln>
              <a:solidFill>
                <a:schemeClr val="bg1"/>
              </a:solidFill>
              <a:effectLst/>
              <a:uLnTx/>
              <a:uFillTx/>
              <a:latin typeface="+mj-lt"/>
              <a:ea typeface="+mj-ea"/>
              <a:cs typeface="+mj-cs"/>
            </a:endParaRPr>
          </a:p>
        </p:txBody>
      </p:sp>
      <p:sp>
        <p:nvSpPr>
          <p:cNvPr id="4" name="TextBox 3"/>
          <p:cNvSpPr txBox="1"/>
          <p:nvPr/>
        </p:nvSpPr>
        <p:spPr>
          <a:xfrm>
            <a:off x="838200" y="1516082"/>
            <a:ext cx="3505200" cy="523220"/>
          </a:xfrm>
          <a:prstGeom prst="rect">
            <a:avLst/>
          </a:prstGeom>
          <a:noFill/>
        </p:spPr>
        <p:txBody>
          <a:bodyPr wrap="square" rtlCol="0">
            <a:spAutoFit/>
          </a:bodyPr>
          <a:lstStyle/>
          <a:p>
            <a:r>
              <a:rPr lang="en-IN" sz="2800" i="1" dirty="0"/>
              <a:t>5’11”</a:t>
            </a:r>
          </a:p>
        </p:txBody>
      </p:sp>
      <p:sp>
        <p:nvSpPr>
          <p:cNvPr id="5" name="TextBox 4"/>
          <p:cNvSpPr txBox="1"/>
          <p:nvPr/>
        </p:nvSpPr>
        <p:spPr>
          <a:xfrm>
            <a:off x="2743200" y="990600"/>
            <a:ext cx="2286000" cy="523220"/>
          </a:xfrm>
          <a:prstGeom prst="rect">
            <a:avLst/>
          </a:prstGeom>
          <a:noFill/>
        </p:spPr>
        <p:txBody>
          <a:bodyPr wrap="square" rtlCol="0">
            <a:spAutoFit/>
          </a:bodyPr>
          <a:lstStyle/>
          <a:p>
            <a:r>
              <a:rPr lang="en-IN" sz="2800" i="1" dirty="0"/>
              <a:t>5’ 8”</a:t>
            </a:r>
            <a:endParaRPr lang="en-IN" sz="2800" dirty="0"/>
          </a:p>
        </p:txBody>
      </p:sp>
      <p:sp>
        <p:nvSpPr>
          <p:cNvPr id="7" name="TextBox 6"/>
          <p:cNvSpPr txBox="1"/>
          <p:nvPr/>
        </p:nvSpPr>
        <p:spPr>
          <a:xfrm>
            <a:off x="762000" y="5816025"/>
            <a:ext cx="7823808" cy="584775"/>
          </a:xfrm>
          <a:prstGeom prst="rect">
            <a:avLst/>
          </a:prstGeom>
          <a:noFill/>
        </p:spPr>
        <p:txBody>
          <a:bodyPr wrap="none" rtlCol="0">
            <a:spAutoFit/>
          </a:bodyPr>
          <a:lstStyle/>
          <a:p>
            <a:r>
              <a:rPr lang="en-US" sz="3200" b="1" dirty="0"/>
              <a:t>Classify these door heights as:  </a:t>
            </a:r>
            <a:r>
              <a:rPr lang="en-US" sz="3200" b="1" dirty="0">
                <a:solidFill>
                  <a:srgbClr val="00B050"/>
                </a:solidFill>
              </a:rPr>
              <a:t>Short </a:t>
            </a:r>
            <a:r>
              <a:rPr lang="en-US" sz="3200" b="1" dirty="0"/>
              <a:t>or </a:t>
            </a:r>
            <a:r>
              <a:rPr lang="en-US" sz="3200" b="1" dirty="0">
                <a:solidFill>
                  <a:srgbClr val="0070C0"/>
                </a:solidFill>
              </a:rPr>
              <a:t>Tall </a:t>
            </a:r>
            <a:r>
              <a:rPr lang="en-US" sz="3200" b="1" dirty="0"/>
              <a:t>?</a:t>
            </a:r>
            <a:endParaRPr lang="en-IN" sz="3200" b="1" dirty="0"/>
          </a:p>
        </p:txBody>
      </p:sp>
      <p:sp>
        <p:nvSpPr>
          <p:cNvPr id="8" name="TextBox 7"/>
          <p:cNvSpPr txBox="1"/>
          <p:nvPr/>
        </p:nvSpPr>
        <p:spPr>
          <a:xfrm>
            <a:off x="2743200" y="2067580"/>
            <a:ext cx="2209800" cy="523220"/>
          </a:xfrm>
          <a:prstGeom prst="rect">
            <a:avLst/>
          </a:prstGeom>
          <a:noFill/>
        </p:spPr>
        <p:txBody>
          <a:bodyPr wrap="square" rtlCol="0">
            <a:spAutoFit/>
          </a:bodyPr>
          <a:lstStyle/>
          <a:p>
            <a:r>
              <a:rPr lang="en-IN" sz="2800" i="1" dirty="0"/>
              <a:t>5’8”</a:t>
            </a:r>
            <a:endParaRPr lang="en-IN" sz="2800" dirty="0"/>
          </a:p>
        </p:txBody>
      </p:sp>
      <p:sp>
        <p:nvSpPr>
          <p:cNvPr id="9" name="TextBox 8"/>
          <p:cNvSpPr txBox="1"/>
          <p:nvPr/>
        </p:nvSpPr>
        <p:spPr>
          <a:xfrm>
            <a:off x="4648200" y="1676400"/>
            <a:ext cx="2286000" cy="523220"/>
          </a:xfrm>
          <a:prstGeom prst="rect">
            <a:avLst/>
          </a:prstGeom>
          <a:noFill/>
        </p:spPr>
        <p:txBody>
          <a:bodyPr wrap="square" rtlCol="0">
            <a:spAutoFit/>
          </a:bodyPr>
          <a:lstStyle/>
          <a:p>
            <a:r>
              <a:rPr lang="en-IN" sz="2800" i="1" dirty="0"/>
              <a:t>5’11”</a:t>
            </a:r>
            <a:endParaRPr lang="en-IN" sz="2800" dirty="0"/>
          </a:p>
        </p:txBody>
      </p:sp>
      <p:sp>
        <p:nvSpPr>
          <p:cNvPr id="10" name="TextBox 9"/>
          <p:cNvSpPr txBox="1"/>
          <p:nvPr/>
        </p:nvSpPr>
        <p:spPr>
          <a:xfrm>
            <a:off x="6629400" y="1295400"/>
            <a:ext cx="2057400" cy="523220"/>
          </a:xfrm>
          <a:prstGeom prst="rect">
            <a:avLst/>
          </a:prstGeom>
          <a:noFill/>
        </p:spPr>
        <p:txBody>
          <a:bodyPr wrap="square" rtlCol="0">
            <a:spAutoFit/>
          </a:bodyPr>
          <a:lstStyle/>
          <a:p>
            <a:r>
              <a:rPr lang="en-IN" sz="2800" i="1" dirty="0"/>
              <a:t>6’2”</a:t>
            </a:r>
            <a:endParaRPr lang="en-IN" sz="2800" dirty="0"/>
          </a:p>
        </p:txBody>
      </p:sp>
      <p:sp>
        <p:nvSpPr>
          <p:cNvPr id="11" name="TextBox 10"/>
          <p:cNvSpPr txBox="1"/>
          <p:nvPr/>
        </p:nvSpPr>
        <p:spPr>
          <a:xfrm>
            <a:off x="5791200" y="2362200"/>
            <a:ext cx="2209800" cy="523220"/>
          </a:xfrm>
          <a:prstGeom prst="rect">
            <a:avLst/>
          </a:prstGeom>
          <a:noFill/>
        </p:spPr>
        <p:txBody>
          <a:bodyPr wrap="square" rtlCol="0">
            <a:spAutoFit/>
          </a:bodyPr>
          <a:lstStyle/>
          <a:p>
            <a:r>
              <a:rPr lang="en-IN" sz="2800" i="1" dirty="0"/>
              <a:t>6’6”</a:t>
            </a:r>
            <a:endParaRPr lang="en-IN" sz="2800" dirty="0"/>
          </a:p>
        </p:txBody>
      </p:sp>
      <p:sp>
        <p:nvSpPr>
          <p:cNvPr id="12" name="TextBox 11"/>
          <p:cNvSpPr txBox="1"/>
          <p:nvPr/>
        </p:nvSpPr>
        <p:spPr>
          <a:xfrm>
            <a:off x="1143000" y="2590800"/>
            <a:ext cx="2590800" cy="523220"/>
          </a:xfrm>
          <a:prstGeom prst="rect">
            <a:avLst/>
          </a:prstGeom>
          <a:noFill/>
        </p:spPr>
        <p:txBody>
          <a:bodyPr wrap="square" rtlCol="0">
            <a:spAutoFit/>
          </a:bodyPr>
          <a:lstStyle/>
          <a:p>
            <a:r>
              <a:rPr lang="en-IN" sz="2800" i="1" dirty="0"/>
              <a:t>5’ 2”</a:t>
            </a:r>
            <a:endParaRPr lang="en-IN" sz="2800" dirty="0"/>
          </a:p>
        </p:txBody>
      </p:sp>
      <p:sp>
        <p:nvSpPr>
          <p:cNvPr id="13" name="TextBox 12"/>
          <p:cNvSpPr txBox="1"/>
          <p:nvPr/>
        </p:nvSpPr>
        <p:spPr>
          <a:xfrm>
            <a:off x="762000" y="3810000"/>
            <a:ext cx="2362200" cy="523220"/>
          </a:xfrm>
          <a:prstGeom prst="rect">
            <a:avLst/>
          </a:prstGeom>
          <a:noFill/>
        </p:spPr>
        <p:txBody>
          <a:bodyPr wrap="square" rtlCol="0">
            <a:spAutoFit/>
          </a:bodyPr>
          <a:lstStyle/>
          <a:p>
            <a:r>
              <a:rPr lang="en-IN" sz="2800" i="1" dirty="0"/>
              <a:t>6’8”</a:t>
            </a:r>
            <a:endParaRPr lang="en-IN" sz="2800" dirty="0"/>
          </a:p>
        </p:txBody>
      </p:sp>
      <p:sp>
        <p:nvSpPr>
          <p:cNvPr id="14" name="TextBox 13"/>
          <p:cNvSpPr txBox="1"/>
          <p:nvPr/>
        </p:nvSpPr>
        <p:spPr>
          <a:xfrm>
            <a:off x="3200400" y="3124200"/>
            <a:ext cx="2514600" cy="523220"/>
          </a:xfrm>
          <a:prstGeom prst="rect">
            <a:avLst/>
          </a:prstGeom>
          <a:noFill/>
        </p:spPr>
        <p:txBody>
          <a:bodyPr wrap="square" rtlCol="0">
            <a:spAutoFit/>
          </a:bodyPr>
          <a:lstStyle/>
          <a:p>
            <a:r>
              <a:rPr lang="en-IN" sz="2800" i="1" dirty="0"/>
              <a:t>6’9”</a:t>
            </a:r>
            <a:endParaRPr lang="en-IN" sz="2800" dirty="0"/>
          </a:p>
        </p:txBody>
      </p:sp>
      <p:sp>
        <p:nvSpPr>
          <p:cNvPr id="15" name="TextBox 14"/>
          <p:cNvSpPr txBox="1"/>
          <p:nvPr/>
        </p:nvSpPr>
        <p:spPr>
          <a:xfrm>
            <a:off x="5334000" y="3733800"/>
            <a:ext cx="2362200" cy="523220"/>
          </a:xfrm>
          <a:prstGeom prst="rect">
            <a:avLst/>
          </a:prstGeom>
          <a:noFill/>
        </p:spPr>
        <p:txBody>
          <a:bodyPr wrap="square" rtlCol="0">
            <a:spAutoFit/>
          </a:bodyPr>
          <a:lstStyle/>
          <a:p>
            <a:r>
              <a:rPr lang="en-IN" sz="2800" i="1" dirty="0"/>
              <a:t> 6’10”</a:t>
            </a:r>
            <a:endParaRPr lang="en-IN" sz="2800" dirty="0"/>
          </a:p>
        </p:txBody>
      </p:sp>
    </p:spTree>
    <p:extLst>
      <p:ext uri="{BB962C8B-B14F-4D97-AF65-F5344CB8AC3E}">
        <p14:creationId xmlns:p14="http://schemas.microsoft.com/office/powerpoint/2010/main" xmlns="" val="518256456"/>
      </p:ext>
    </p:extLst>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1" i="0" u="none" strike="noStrike" kern="1200" cap="none" spc="0" normalizeH="0" baseline="0" noProof="0" dirty="0">
                <a:ln>
                  <a:noFill/>
                </a:ln>
                <a:solidFill>
                  <a:schemeClr val="bg1"/>
                </a:solidFill>
                <a:effectLst/>
                <a:uLnTx/>
                <a:uFillTx/>
                <a:latin typeface="+mj-lt"/>
                <a:ea typeface="+mj-ea"/>
                <a:cs typeface="+mj-cs"/>
              </a:rPr>
              <a:t>2D Convolutional </a:t>
            </a:r>
            <a:r>
              <a:rPr lang="en-US" sz="4400" b="1" dirty="0">
                <a:solidFill>
                  <a:schemeClr val="bg1"/>
                </a:solidFill>
                <a:latin typeface="+mj-lt"/>
                <a:ea typeface="+mj-ea"/>
                <a:cs typeface="+mj-cs"/>
              </a:rPr>
              <a:t>Layer</a:t>
            </a:r>
            <a:endParaRPr kumimoji="0" lang="en-US" sz="4400" b="1" i="0" u="none" strike="noStrike" kern="1200" cap="none" spc="0" normalizeH="0" baseline="0" noProof="0" dirty="0">
              <a:ln>
                <a:noFill/>
              </a:ln>
              <a:solidFill>
                <a:schemeClr val="bg1"/>
              </a:solidFill>
              <a:effectLst/>
              <a:uLnTx/>
              <a:uFillTx/>
              <a:latin typeface="+mj-lt"/>
              <a:ea typeface="+mj-ea"/>
              <a:cs typeface="+mj-cs"/>
            </a:endParaRPr>
          </a:p>
        </p:txBody>
      </p:sp>
      <p:sp>
        <p:nvSpPr>
          <p:cNvPr id="7" name="TextBox 6"/>
          <p:cNvSpPr txBox="1"/>
          <p:nvPr/>
        </p:nvSpPr>
        <p:spPr>
          <a:xfrm>
            <a:off x="304799" y="1219200"/>
            <a:ext cx="8610601" cy="954107"/>
          </a:xfrm>
          <a:prstGeom prst="rect">
            <a:avLst/>
          </a:prstGeom>
          <a:noFill/>
        </p:spPr>
        <p:txBody>
          <a:bodyPr wrap="square" rtlCol="0">
            <a:spAutoFit/>
          </a:bodyPr>
          <a:lstStyle/>
          <a:p>
            <a:pPr>
              <a:buNone/>
            </a:pPr>
            <a:r>
              <a:rPr lang="en-US" sz="2800" dirty="0"/>
              <a:t>Since we are moving 1 pixel in each step, the stride here is considered as 1 in both x and y axes.</a:t>
            </a:r>
          </a:p>
        </p:txBody>
      </p:sp>
      <p:sp>
        <p:nvSpPr>
          <p:cNvPr id="13" name="Rectangle 12">
            <a:extLst>
              <a:ext uri="{FF2B5EF4-FFF2-40B4-BE49-F238E27FC236}">
                <a16:creationId xmlns:a16="http://schemas.microsoft.com/office/drawing/2014/main" xmlns="" id="{51F28F38-D7D1-4638-A478-B7B8E9B18DC3}"/>
              </a:ext>
            </a:extLst>
          </p:cNvPr>
          <p:cNvSpPr/>
          <p:nvPr/>
        </p:nvSpPr>
        <p:spPr>
          <a:xfrm>
            <a:off x="3028947" y="2662845"/>
            <a:ext cx="1704977" cy="523220"/>
          </a:xfrm>
          <a:prstGeom prst="rect">
            <a:avLst/>
          </a:prstGeom>
        </p:spPr>
        <p:txBody>
          <a:bodyPr wrap="square">
            <a:spAutoFit/>
          </a:bodyPr>
          <a:lstStyle/>
          <a:p>
            <a:r>
              <a:rPr lang="en-US" sz="2800" dirty="0"/>
              <a:t>weights  *</a:t>
            </a:r>
            <a:endParaRPr lang="en-IN" sz="2800" dirty="0"/>
          </a:p>
        </p:txBody>
      </p:sp>
      <p:sp>
        <p:nvSpPr>
          <p:cNvPr id="42" name="Rectangle 41">
            <a:extLst>
              <a:ext uri="{FF2B5EF4-FFF2-40B4-BE49-F238E27FC236}">
                <a16:creationId xmlns:a16="http://schemas.microsoft.com/office/drawing/2014/main" xmlns="" id="{2C4D53DB-D792-48CC-A4F6-FBA917DB68CD}"/>
              </a:ext>
            </a:extLst>
          </p:cNvPr>
          <p:cNvSpPr/>
          <p:nvPr/>
        </p:nvSpPr>
        <p:spPr>
          <a:xfrm>
            <a:off x="1162049" y="5814683"/>
            <a:ext cx="6896099" cy="461665"/>
          </a:xfrm>
          <a:prstGeom prst="rect">
            <a:avLst/>
          </a:prstGeom>
        </p:spPr>
        <p:txBody>
          <a:bodyPr wrap="square">
            <a:spAutoFit/>
          </a:bodyPr>
          <a:lstStyle/>
          <a:p>
            <a:r>
              <a:rPr lang="en-US" sz="1200" dirty="0"/>
              <a:t>Animated image from: </a:t>
            </a:r>
            <a:r>
              <a:rPr lang="en-US" sz="1200" dirty="0">
                <a:hlinkClick r:id="rId2"/>
              </a:rPr>
              <a:t>https://hackernoon.com/visualizing-parts-of-convolutional-neural-networks-using-keras-and-cats-5cc01b214e59</a:t>
            </a:r>
            <a:endParaRPr lang="en-IN" sz="1200" dirty="0"/>
          </a:p>
        </p:txBody>
      </p:sp>
      <p:graphicFrame>
        <p:nvGraphicFramePr>
          <p:cNvPr id="2" name="Table 1">
            <a:extLst>
              <a:ext uri="{FF2B5EF4-FFF2-40B4-BE49-F238E27FC236}">
                <a16:creationId xmlns:a16="http://schemas.microsoft.com/office/drawing/2014/main" xmlns="" id="{0BD58B17-17D4-4D5A-8C11-849807B2251C}"/>
              </a:ext>
            </a:extLst>
          </p:cNvPr>
          <p:cNvGraphicFramePr>
            <a:graphicFrameLocks noGrp="1"/>
          </p:cNvGraphicFramePr>
          <p:nvPr/>
        </p:nvGraphicFramePr>
        <p:xfrm>
          <a:off x="3429000" y="3352800"/>
          <a:ext cx="2057400" cy="1854200"/>
        </p:xfrm>
        <a:graphic>
          <a:graphicData uri="http://schemas.openxmlformats.org/drawingml/2006/table">
            <a:tbl>
              <a:tblPr>
                <a:tableStyleId>{5C22544A-7EE6-4342-B048-85BDC9FD1C3A}</a:tableStyleId>
              </a:tblPr>
              <a:tblGrid>
                <a:gridCol w="411480">
                  <a:extLst>
                    <a:ext uri="{9D8B030D-6E8A-4147-A177-3AD203B41FA5}">
                      <a16:colId xmlns:a16="http://schemas.microsoft.com/office/drawing/2014/main" xmlns="" val="885200464"/>
                    </a:ext>
                  </a:extLst>
                </a:gridCol>
                <a:gridCol w="411480">
                  <a:extLst>
                    <a:ext uri="{9D8B030D-6E8A-4147-A177-3AD203B41FA5}">
                      <a16:colId xmlns:a16="http://schemas.microsoft.com/office/drawing/2014/main" xmlns="" val="2422914898"/>
                    </a:ext>
                  </a:extLst>
                </a:gridCol>
                <a:gridCol w="411480">
                  <a:extLst>
                    <a:ext uri="{9D8B030D-6E8A-4147-A177-3AD203B41FA5}">
                      <a16:colId xmlns:a16="http://schemas.microsoft.com/office/drawing/2014/main" xmlns="" val="1132754371"/>
                    </a:ext>
                  </a:extLst>
                </a:gridCol>
                <a:gridCol w="411480">
                  <a:extLst>
                    <a:ext uri="{9D8B030D-6E8A-4147-A177-3AD203B41FA5}">
                      <a16:colId xmlns:a16="http://schemas.microsoft.com/office/drawing/2014/main" xmlns="" val="3120277745"/>
                    </a:ext>
                  </a:extLst>
                </a:gridCol>
                <a:gridCol w="411480">
                  <a:extLst>
                    <a:ext uri="{9D8B030D-6E8A-4147-A177-3AD203B41FA5}">
                      <a16:colId xmlns:a16="http://schemas.microsoft.com/office/drawing/2014/main" xmlns="" val="3294299305"/>
                    </a:ext>
                  </a:extLst>
                </a:gridCol>
              </a:tblGrid>
              <a:tr h="370840">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0</a:t>
                      </a:r>
                      <a:endParaRPr lang="en-IN" dirty="0"/>
                    </a:p>
                  </a:txBody>
                  <a:tcPr/>
                </a:tc>
                <a:tc>
                  <a:txBody>
                    <a:bodyPr/>
                    <a:lstStyle/>
                    <a:p>
                      <a:pPr algn="ctr"/>
                      <a:r>
                        <a:rPr lang="en-US" dirty="0"/>
                        <a:t>0</a:t>
                      </a:r>
                      <a:endParaRPr lang="en-IN" dirty="0"/>
                    </a:p>
                  </a:txBody>
                  <a:tcPr/>
                </a:tc>
                <a:extLst>
                  <a:ext uri="{0D108BD9-81ED-4DB2-BD59-A6C34878D82A}">
                    <a16:rowId xmlns:a16="http://schemas.microsoft.com/office/drawing/2014/main" xmlns="" val="3455723880"/>
                  </a:ext>
                </a:extLst>
              </a:tr>
              <a:tr h="370840">
                <a:tc>
                  <a:txBody>
                    <a:bodyPr/>
                    <a:lstStyle/>
                    <a:p>
                      <a:pPr algn="ctr"/>
                      <a:r>
                        <a:rPr lang="en-US" dirty="0"/>
                        <a:t>0</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0</a:t>
                      </a:r>
                      <a:endParaRPr lang="en-IN" dirty="0"/>
                    </a:p>
                  </a:txBody>
                  <a:tcPr/>
                </a:tc>
                <a:extLst>
                  <a:ext uri="{0D108BD9-81ED-4DB2-BD59-A6C34878D82A}">
                    <a16:rowId xmlns:a16="http://schemas.microsoft.com/office/drawing/2014/main" xmlns="" val="932289987"/>
                  </a:ext>
                </a:extLst>
              </a:tr>
              <a:tr h="370840">
                <a:tc>
                  <a:txBody>
                    <a:bodyPr/>
                    <a:lstStyle/>
                    <a:p>
                      <a:pPr algn="ctr"/>
                      <a:r>
                        <a:rPr lang="en-US" dirty="0"/>
                        <a:t>0</a:t>
                      </a:r>
                      <a:endParaRPr lang="en-IN" dirty="0"/>
                    </a:p>
                  </a:txBody>
                  <a:tcPr/>
                </a:tc>
                <a:tc>
                  <a:txBody>
                    <a:bodyPr/>
                    <a:lstStyle/>
                    <a:p>
                      <a:pPr algn="ctr"/>
                      <a:r>
                        <a:rPr lang="en-US" dirty="0"/>
                        <a:t>0</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extLst>
                  <a:ext uri="{0D108BD9-81ED-4DB2-BD59-A6C34878D82A}">
                    <a16:rowId xmlns:a16="http://schemas.microsoft.com/office/drawing/2014/main" xmlns="" val="3048882286"/>
                  </a:ext>
                </a:extLst>
              </a:tr>
              <a:tr h="370840">
                <a:tc>
                  <a:txBody>
                    <a:bodyPr/>
                    <a:lstStyle/>
                    <a:p>
                      <a:pPr algn="ctr"/>
                      <a:r>
                        <a:rPr lang="en-US" dirty="0"/>
                        <a:t>0</a:t>
                      </a:r>
                      <a:endParaRPr lang="en-IN" dirty="0"/>
                    </a:p>
                  </a:txBody>
                  <a:tcPr/>
                </a:tc>
                <a:tc>
                  <a:txBody>
                    <a:bodyPr/>
                    <a:lstStyle/>
                    <a:p>
                      <a:pPr algn="ctr"/>
                      <a:r>
                        <a:rPr lang="en-US" dirty="0"/>
                        <a:t>0</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0</a:t>
                      </a:r>
                      <a:endParaRPr lang="en-IN" dirty="0"/>
                    </a:p>
                  </a:txBody>
                  <a:tcPr/>
                </a:tc>
                <a:extLst>
                  <a:ext uri="{0D108BD9-81ED-4DB2-BD59-A6C34878D82A}">
                    <a16:rowId xmlns:a16="http://schemas.microsoft.com/office/drawing/2014/main" xmlns="" val="191528209"/>
                  </a:ext>
                </a:extLst>
              </a:tr>
              <a:tr h="370840">
                <a:tc>
                  <a:txBody>
                    <a:bodyPr/>
                    <a:lstStyle/>
                    <a:p>
                      <a:pPr algn="ctr"/>
                      <a:r>
                        <a:rPr lang="en-US" dirty="0"/>
                        <a:t>0</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0</a:t>
                      </a:r>
                      <a:endParaRPr lang="en-IN" dirty="0"/>
                    </a:p>
                  </a:txBody>
                  <a:tcPr/>
                </a:tc>
                <a:tc>
                  <a:txBody>
                    <a:bodyPr/>
                    <a:lstStyle/>
                    <a:p>
                      <a:pPr algn="ctr"/>
                      <a:r>
                        <a:rPr lang="en-US" dirty="0"/>
                        <a:t>0</a:t>
                      </a:r>
                      <a:endParaRPr lang="en-IN" dirty="0"/>
                    </a:p>
                  </a:txBody>
                  <a:tcPr/>
                </a:tc>
                <a:extLst>
                  <a:ext uri="{0D108BD9-81ED-4DB2-BD59-A6C34878D82A}">
                    <a16:rowId xmlns:a16="http://schemas.microsoft.com/office/drawing/2014/main" xmlns="" val="134535695"/>
                  </a:ext>
                </a:extLst>
              </a:tr>
            </a:tbl>
          </a:graphicData>
        </a:graphic>
      </p:graphicFrame>
      <p:sp>
        <p:nvSpPr>
          <p:cNvPr id="17" name="Rectangle 16">
            <a:extLst>
              <a:ext uri="{FF2B5EF4-FFF2-40B4-BE49-F238E27FC236}">
                <a16:creationId xmlns:a16="http://schemas.microsoft.com/office/drawing/2014/main" xmlns="" id="{0DC258B9-61DA-46FC-845C-295AA63D8AB1}"/>
              </a:ext>
            </a:extLst>
          </p:cNvPr>
          <p:cNvSpPr/>
          <p:nvPr/>
        </p:nvSpPr>
        <p:spPr>
          <a:xfrm>
            <a:off x="4724399" y="2667000"/>
            <a:ext cx="1371601" cy="523220"/>
          </a:xfrm>
          <a:prstGeom prst="rect">
            <a:avLst/>
          </a:prstGeom>
        </p:spPr>
        <p:txBody>
          <a:bodyPr wrap="square">
            <a:spAutoFit/>
          </a:bodyPr>
          <a:lstStyle/>
          <a:p>
            <a:r>
              <a:rPr lang="en-US" sz="2800" dirty="0"/>
              <a:t>image</a:t>
            </a:r>
            <a:endParaRPr lang="en-IN" sz="2800" dirty="0"/>
          </a:p>
        </p:txBody>
      </p:sp>
      <p:graphicFrame>
        <p:nvGraphicFramePr>
          <p:cNvPr id="18" name="Table 17">
            <a:extLst>
              <a:ext uri="{FF2B5EF4-FFF2-40B4-BE49-F238E27FC236}">
                <a16:creationId xmlns:a16="http://schemas.microsoft.com/office/drawing/2014/main" xmlns="" id="{3D47D709-94D9-40F4-B874-03603C3D9AF9}"/>
              </a:ext>
            </a:extLst>
          </p:cNvPr>
          <p:cNvGraphicFramePr>
            <a:graphicFrameLocks noGrp="1"/>
          </p:cNvGraphicFramePr>
          <p:nvPr>
            <p:extLst>
              <p:ext uri="{D42A27DB-BD31-4B8C-83A1-F6EECF244321}">
                <p14:modId xmlns:p14="http://schemas.microsoft.com/office/powerpoint/2010/main" xmlns="" val="2943931096"/>
              </p:ext>
            </p:extLst>
          </p:nvPr>
        </p:nvGraphicFramePr>
        <p:xfrm>
          <a:off x="3276600" y="3611880"/>
          <a:ext cx="1234440" cy="1112520"/>
        </p:xfrm>
        <a:graphic>
          <a:graphicData uri="http://schemas.openxmlformats.org/drawingml/2006/table">
            <a:tbl>
              <a:tblPr>
                <a:tableStyleId>{5C22544A-7EE6-4342-B048-85BDC9FD1C3A}</a:tableStyleId>
              </a:tblPr>
              <a:tblGrid>
                <a:gridCol w="411480">
                  <a:extLst>
                    <a:ext uri="{9D8B030D-6E8A-4147-A177-3AD203B41FA5}">
                      <a16:colId xmlns:a16="http://schemas.microsoft.com/office/drawing/2014/main" xmlns="" val="885200464"/>
                    </a:ext>
                  </a:extLst>
                </a:gridCol>
                <a:gridCol w="411480">
                  <a:extLst>
                    <a:ext uri="{9D8B030D-6E8A-4147-A177-3AD203B41FA5}">
                      <a16:colId xmlns:a16="http://schemas.microsoft.com/office/drawing/2014/main" xmlns="" val="2422914898"/>
                    </a:ext>
                  </a:extLst>
                </a:gridCol>
                <a:gridCol w="411480">
                  <a:extLst>
                    <a:ext uri="{9D8B030D-6E8A-4147-A177-3AD203B41FA5}">
                      <a16:colId xmlns:a16="http://schemas.microsoft.com/office/drawing/2014/main" xmlns="" val="1132754371"/>
                    </a:ext>
                  </a:extLst>
                </a:gridCol>
              </a:tblGrid>
              <a:tr h="370840">
                <a:tc>
                  <a:txBody>
                    <a:bodyPr/>
                    <a:lstStyle/>
                    <a:p>
                      <a:pPr algn="ctr"/>
                      <a:r>
                        <a:rPr lang="en-US" dirty="0"/>
                        <a:t>1</a:t>
                      </a:r>
                      <a:endParaRPr lang="en-IN" dirty="0"/>
                    </a:p>
                  </a:txBody>
                  <a:tcPr>
                    <a:solidFill>
                      <a:schemeClr val="accent6">
                        <a:alpha val="17000"/>
                      </a:schemeClr>
                    </a:solidFill>
                  </a:tcPr>
                </a:tc>
                <a:tc>
                  <a:txBody>
                    <a:bodyPr/>
                    <a:lstStyle/>
                    <a:p>
                      <a:pPr algn="ctr"/>
                      <a:r>
                        <a:rPr lang="en-US" dirty="0"/>
                        <a:t>0</a:t>
                      </a:r>
                      <a:endParaRPr lang="en-IN" dirty="0"/>
                    </a:p>
                  </a:txBody>
                  <a:tcPr>
                    <a:solidFill>
                      <a:schemeClr val="accent6">
                        <a:alpha val="17000"/>
                      </a:schemeClr>
                    </a:solidFill>
                  </a:tcPr>
                </a:tc>
                <a:tc>
                  <a:txBody>
                    <a:bodyPr/>
                    <a:lstStyle/>
                    <a:p>
                      <a:pPr algn="ctr"/>
                      <a:r>
                        <a:rPr lang="en-US" dirty="0"/>
                        <a:t>1</a:t>
                      </a:r>
                      <a:endParaRPr lang="en-IN" dirty="0"/>
                    </a:p>
                  </a:txBody>
                  <a:tcPr>
                    <a:solidFill>
                      <a:schemeClr val="accent6">
                        <a:alpha val="17000"/>
                      </a:schemeClr>
                    </a:solidFill>
                  </a:tcPr>
                </a:tc>
                <a:extLst>
                  <a:ext uri="{0D108BD9-81ED-4DB2-BD59-A6C34878D82A}">
                    <a16:rowId xmlns:a16="http://schemas.microsoft.com/office/drawing/2014/main" xmlns="" val="3455723880"/>
                  </a:ext>
                </a:extLst>
              </a:tr>
              <a:tr h="370840">
                <a:tc>
                  <a:txBody>
                    <a:bodyPr/>
                    <a:lstStyle/>
                    <a:p>
                      <a:pPr algn="ctr"/>
                      <a:r>
                        <a:rPr lang="en-US" dirty="0"/>
                        <a:t>0</a:t>
                      </a:r>
                      <a:endParaRPr lang="en-IN" dirty="0"/>
                    </a:p>
                  </a:txBody>
                  <a:tcPr>
                    <a:solidFill>
                      <a:schemeClr val="accent6">
                        <a:alpha val="17000"/>
                      </a:schemeClr>
                    </a:solidFill>
                  </a:tcPr>
                </a:tc>
                <a:tc>
                  <a:txBody>
                    <a:bodyPr/>
                    <a:lstStyle/>
                    <a:p>
                      <a:pPr algn="ctr"/>
                      <a:r>
                        <a:rPr lang="en-US" dirty="0"/>
                        <a:t>1</a:t>
                      </a:r>
                      <a:endParaRPr lang="en-IN" dirty="0"/>
                    </a:p>
                  </a:txBody>
                  <a:tcPr>
                    <a:solidFill>
                      <a:schemeClr val="accent6">
                        <a:alpha val="17000"/>
                      </a:schemeClr>
                    </a:solidFill>
                  </a:tcPr>
                </a:tc>
                <a:tc>
                  <a:txBody>
                    <a:bodyPr/>
                    <a:lstStyle/>
                    <a:p>
                      <a:pPr algn="ctr"/>
                      <a:r>
                        <a:rPr lang="en-US" dirty="0"/>
                        <a:t>0</a:t>
                      </a:r>
                      <a:endParaRPr lang="en-IN" dirty="0"/>
                    </a:p>
                  </a:txBody>
                  <a:tcPr>
                    <a:solidFill>
                      <a:schemeClr val="accent6">
                        <a:alpha val="17000"/>
                      </a:schemeClr>
                    </a:solidFill>
                  </a:tcPr>
                </a:tc>
                <a:extLst>
                  <a:ext uri="{0D108BD9-81ED-4DB2-BD59-A6C34878D82A}">
                    <a16:rowId xmlns:a16="http://schemas.microsoft.com/office/drawing/2014/main" xmlns="" val="932289987"/>
                  </a:ext>
                </a:extLst>
              </a:tr>
              <a:tr h="370840">
                <a:tc>
                  <a:txBody>
                    <a:bodyPr/>
                    <a:lstStyle/>
                    <a:p>
                      <a:pPr algn="ctr"/>
                      <a:r>
                        <a:rPr lang="en-US" dirty="0"/>
                        <a:t>1</a:t>
                      </a:r>
                      <a:endParaRPr lang="en-IN" dirty="0"/>
                    </a:p>
                  </a:txBody>
                  <a:tcPr>
                    <a:solidFill>
                      <a:schemeClr val="accent6">
                        <a:alpha val="17000"/>
                      </a:schemeClr>
                    </a:solidFill>
                  </a:tcPr>
                </a:tc>
                <a:tc>
                  <a:txBody>
                    <a:bodyPr/>
                    <a:lstStyle/>
                    <a:p>
                      <a:pPr algn="ctr"/>
                      <a:r>
                        <a:rPr lang="en-US" dirty="0"/>
                        <a:t>0</a:t>
                      </a:r>
                      <a:endParaRPr lang="en-IN" dirty="0"/>
                    </a:p>
                  </a:txBody>
                  <a:tcPr>
                    <a:solidFill>
                      <a:schemeClr val="accent6">
                        <a:alpha val="17000"/>
                      </a:schemeClr>
                    </a:solidFill>
                  </a:tcPr>
                </a:tc>
                <a:tc>
                  <a:txBody>
                    <a:bodyPr/>
                    <a:lstStyle/>
                    <a:p>
                      <a:pPr algn="ctr"/>
                      <a:r>
                        <a:rPr lang="en-US" dirty="0"/>
                        <a:t>1</a:t>
                      </a:r>
                      <a:endParaRPr lang="en-IN" dirty="0"/>
                    </a:p>
                  </a:txBody>
                  <a:tcPr>
                    <a:solidFill>
                      <a:schemeClr val="accent6">
                        <a:alpha val="17000"/>
                      </a:schemeClr>
                    </a:solidFill>
                  </a:tcPr>
                </a:tc>
                <a:extLst>
                  <a:ext uri="{0D108BD9-81ED-4DB2-BD59-A6C34878D82A}">
                    <a16:rowId xmlns:a16="http://schemas.microsoft.com/office/drawing/2014/main" xmlns="" val="3048882286"/>
                  </a:ext>
                </a:extLst>
              </a:tr>
            </a:tbl>
          </a:graphicData>
        </a:graphic>
      </p:graphicFrame>
      <p:graphicFrame>
        <p:nvGraphicFramePr>
          <p:cNvPr id="9" name="Table 8">
            <a:extLst>
              <a:ext uri="{FF2B5EF4-FFF2-40B4-BE49-F238E27FC236}">
                <a16:creationId xmlns:a16="http://schemas.microsoft.com/office/drawing/2014/main" xmlns="" id="{20D99094-5F91-495B-8D90-344941D2FB5A}"/>
              </a:ext>
            </a:extLst>
          </p:cNvPr>
          <p:cNvGraphicFramePr>
            <a:graphicFrameLocks noGrp="1"/>
          </p:cNvGraphicFramePr>
          <p:nvPr>
            <p:extLst>
              <p:ext uri="{D42A27DB-BD31-4B8C-83A1-F6EECF244321}">
                <p14:modId xmlns:p14="http://schemas.microsoft.com/office/powerpoint/2010/main" xmlns="" val="112779170"/>
              </p:ext>
            </p:extLst>
          </p:nvPr>
        </p:nvGraphicFramePr>
        <p:xfrm>
          <a:off x="6412228" y="3688080"/>
          <a:ext cx="1234440" cy="1112520"/>
        </p:xfrm>
        <a:graphic>
          <a:graphicData uri="http://schemas.openxmlformats.org/drawingml/2006/table">
            <a:tbl>
              <a:tblPr>
                <a:tableStyleId>{5C22544A-7EE6-4342-B048-85BDC9FD1C3A}</a:tableStyleId>
              </a:tblPr>
              <a:tblGrid>
                <a:gridCol w="411480">
                  <a:extLst>
                    <a:ext uri="{9D8B030D-6E8A-4147-A177-3AD203B41FA5}">
                      <a16:colId xmlns:a16="http://schemas.microsoft.com/office/drawing/2014/main" xmlns="" val="885200464"/>
                    </a:ext>
                  </a:extLst>
                </a:gridCol>
                <a:gridCol w="411480">
                  <a:extLst>
                    <a:ext uri="{9D8B030D-6E8A-4147-A177-3AD203B41FA5}">
                      <a16:colId xmlns:a16="http://schemas.microsoft.com/office/drawing/2014/main" xmlns="" val="2422914898"/>
                    </a:ext>
                  </a:extLst>
                </a:gridCol>
                <a:gridCol w="411480">
                  <a:extLst>
                    <a:ext uri="{9D8B030D-6E8A-4147-A177-3AD203B41FA5}">
                      <a16:colId xmlns:a16="http://schemas.microsoft.com/office/drawing/2014/main" xmlns="" val="1132754371"/>
                    </a:ext>
                  </a:extLst>
                </a:gridCol>
              </a:tblGrid>
              <a:tr h="370840">
                <a:tc>
                  <a:txBody>
                    <a:bodyPr/>
                    <a:lstStyle/>
                    <a:p>
                      <a:pPr algn="ctr"/>
                      <a:r>
                        <a:rPr lang="en-US" dirty="0"/>
                        <a:t>4</a:t>
                      </a:r>
                      <a:endParaRPr lang="en-IN" dirty="0"/>
                    </a:p>
                  </a:txBody>
                  <a:tcPr/>
                </a:tc>
                <a:tc>
                  <a:txBody>
                    <a:bodyPr/>
                    <a:lstStyle/>
                    <a:p>
                      <a:pPr algn="ctr"/>
                      <a:r>
                        <a:rPr lang="en-US" dirty="0"/>
                        <a:t>3</a:t>
                      </a:r>
                      <a:endParaRPr lang="en-IN" dirty="0"/>
                    </a:p>
                  </a:txBody>
                  <a:tcPr/>
                </a:tc>
                <a:tc>
                  <a:txBody>
                    <a:bodyPr/>
                    <a:lstStyle/>
                    <a:p>
                      <a:pPr algn="ctr"/>
                      <a:r>
                        <a:rPr lang="en-US" dirty="0"/>
                        <a:t>4</a:t>
                      </a:r>
                      <a:endParaRPr lang="en-IN" dirty="0"/>
                    </a:p>
                  </a:txBody>
                  <a:tcPr/>
                </a:tc>
                <a:extLst>
                  <a:ext uri="{0D108BD9-81ED-4DB2-BD59-A6C34878D82A}">
                    <a16:rowId xmlns:a16="http://schemas.microsoft.com/office/drawing/2014/main" xmlns="" val="3455723880"/>
                  </a:ext>
                </a:extLst>
              </a:tr>
              <a:tr h="370840">
                <a:tc>
                  <a:txBody>
                    <a:bodyPr/>
                    <a:lstStyle/>
                    <a:p>
                      <a:pPr algn="ctr"/>
                      <a:r>
                        <a:rPr lang="en-US" dirty="0"/>
                        <a:t>2</a:t>
                      </a:r>
                      <a:endParaRPr lang="en-IN" dirty="0"/>
                    </a:p>
                  </a:txBody>
                  <a:tcPr/>
                </a:tc>
                <a:tc>
                  <a:txBody>
                    <a:bodyPr/>
                    <a:lstStyle/>
                    <a:p>
                      <a:pPr algn="ctr"/>
                      <a:endParaRPr lang="en-IN" dirty="0"/>
                    </a:p>
                  </a:txBody>
                  <a:tcPr/>
                </a:tc>
                <a:tc>
                  <a:txBody>
                    <a:bodyPr/>
                    <a:lstStyle/>
                    <a:p>
                      <a:pPr algn="ctr"/>
                      <a:endParaRPr lang="en-IN" dirty="0"/>
                    </a:p>
                  </a:txBody>
                  <a:tcPr/>
                </a:tc>
                <a:extLst>
                  <a:ext uri="{0D108BD9-81ED-4DB2-BD59-A6C34878D82A}">
                    <a16:rowId xmlns:a16="http://schemas.microsoft.com/office/drawing/2014/main" xmlns="" val="932289987"/>
                  </a:ext>
                </a:extLst>
              </a:tr>
              <a:tr h="370840">
                <a:tc>
                  <a:txBody>
                    <a:bodyPr/>
                    <a:lstStyle/>
                    <a:p>
                      <a:pPr algn="ctr"/>
                      <a:endParaRPr lang="en-IN" dirty="0"/>
                    </a:p>
                  </a:txBody>
                  <a:tcPr/>
                </a:tc>
                <a:tc>
                  <a:txBody>
                    <a:bodyPr/>
                    <a:lstStyle/>
                    <a:p>
                      <a:pPr algn="ctr"/>
                      <a:endParaRPr lang="en-IN" dirty="0"/>
                    </a:p>
                  </a:txBody>
                  <a:tcPr/>
                </a:tc>
                <a:tc>
                  <a:txBody>
                    <a:bodyPr/>
                    <a:lstStyle/>
                    <a:p>
                      <a:pPr algn="ctr"/>
                      <a:endParaRPr lang="en-IN" dirty="0"/>
                    </a:p>
                  </a:txBody>
                  <a:tcPr/>
                </a:tc>
                <a:extLst>
                  <a:ext uri="{0D108BD9-81ED-4DB2-BD59-A6C34878D82A}">
                    <a16:rowId xmlns:a16="http://schemas.microsoft.com/office/drawing/2014/main" xmlns="" val="3048882286"/>
                  </a:ext>
                </a:extLst>
              </a:tr>
            </a:tbl>
          </a:graphicData>
        </a:graphic>
      </p:graphicFrame>
      <p:sp>
        <p:nvSpPr>
          <p:cNvPr id="10" name="Rectangle 9">
            <a:extLst>
              <a:ext uri="{FF2B5EF4-FFF2-40B4-BE49-F238E27FC236}">
                <a16:creationId xmlns:a16="http://schemas.microsoft.com/office/drawing/2014/main" xmlns="" id="{DCB28813-A9D3-4DF7-A702-21B441868D5D}"/>
              </a:ext>
            </a:extLst>
          </p:cNvPr>
          <p:cNvSpPr/>
          <p:nvPr/>
        </p:nvSpPr>
        <p:spPr>
          <a:xfrm>
            <a:off x="5791199" y="3972580"/>
            <a:ext cx="1371601" cy="523220"/>
          </a:xfrm>
          <a:prstGeom prst="rect">
            <a:avLst/>
          </a:prstGeom>
        </p:spPr>
        <p:txBody>
          <a:bodyPr wrap="square">
            <a:spAutoFit/>
          </a:bodyPr>
          <a:lstStyle/>
          <a:p>
            <a:r>
              <a:rPr lang="en-US" sz="2800" dirty="0"/>
              <a:t>=</a:t>
            </a:r>
            <a:endParaRPr lang="en-IN" sz="2800" dirty="0"/>
          </a:p>
        </p:txBody>
      </p:sp>
    </p:spTree>
    <p:extLst>
      <p:ext uri="{BB962C8B-B14F-4D97-AF65-F5344CB8AC3E}">
        <p14:creationId xmlns:p14="http://schemas.microsoft.com/office/powerpoint/2010/main" xmlns="" val="2951107998"/>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1" i="0" u="none" strike="noStrike" kern="1200" cap="none" spc="0" normalizeH="0" baseline="0" noProof="0" dirty="0">
                <a:ln>
                  <a:noFill/>
                </a:ln>
                <a:solidFill>
                  <a:schemeClr val="bg1"/>
                </a:solidFill>
                <a:effectLst/>
                <a:uLnTx/>
                <a:uFillTx/>
                <a:latin typeface="+mj-lt"/>
                <a:ea typeface="+mj-ea"/>
                <a:cs typeface="+mj-cs"/>
              </a:rPr>
              <a:t>2D Convolutional </a:t>
            </a:r>
            <a:r>
              <a:rPr lang="en-US" sz="4400" b="1" dirty="0">
                <a:solidFill>
                  <a:schemeClr val="bg1"/>
                </a:solidFill>
                <a:latin typeface="+mj-lt"/>
                <a:ea typeface="+mj-ea"/>
                <a:cs typeface="+mj-cs"/>
              </a:rPr>
              <a:t>Layer</a:t>
            </a:r>
            <a:endParaRPr kumimoji="0" lang="en-US" sz="4400" b="1" i="0" u="none" strike="noStrike" kern="1200" cap="none" spc="0" normalizeH="0" baseline="0" noProof="0" dirty="0">
              <a:ln>
                <a:noFill/>
              </a:ln>
              <a:solidFill>
                <a:schemeClr val="bg1"/>
              </a:solidFill>
              <a:effectLst/>
              <a:uLnTx/>
              <a:uFillTx/>
              <a:latin typeface="+mj-lt"/>
              <a:ea typeface="+mj-ea"/>
              <a:cs typeface="+mj-cs"/>
            </a:endParaRPr>
          </a:p>
        </p:txBody>
      </p:sp>
      <p:sp>
        <p:nvSpPr>
          <p:cNvPr id="7" name="TextBox 6"/>
          <p:cNvSpPr txBox="1"/>
          <p:nvPr/>
        </p:nvSpPr>
        <p:spPr>
          <a:xfrm>
            <a:off x="304799" y="1219200"/>
            <a:ext cx="8610601" cy="954107"/>
          </a:xfrm>
          <a:prstGeom prst="rect">
            <a:avLst/>
          </a:prstGeom>
          <a:noFill/>
        </p:spPr>
        <p:txBody>
          <a:bodyPr wrap="square" rtlCol="0">
            <a:spAutoFit/>
          </a:bodyPr>
          <a:lstStyle/>
          <a:p>
            <a:pPr>
              <a:buNone/>
            </a:pPr>
            <a:r>
              <a:rPr lang="en-US" sz="2800" dirty="0"/>
              <a:t>Since we are moving 1 pixel in each step, the stride here is considered as 1 in both x and y axes.</a:t>
            </a:r>
          </a:p>
        </p:txBody>
      </p:sp>
      <p:sp>
        <p:nvSpPr>
          <p:cNvPr id="13" name="Rectangle 12">
            <a:extLst>
              <a:ext uri="{FF2B5EF4-FFF2-40B4-BE49-F238E27FC236}">
                <a16:creationId xmlns:a16="http://schemas.microsoft.com/office/drawing/2014/main" xmlns="" id="{51F28F38-D7D1-4638-A478-B7B8E9B18DC3}"/>
              </a:ext>
            </a:extLst>
          </p:cNvPr>
          <p:cNvSpPr/>
          <p:nvPr/>
        </p:nvSpPr>
        <p:spPr>
          <a:xfrm>
            <a:off x="3028947" y="2662845"/>
            <a:ext cx="1704977" cy="523220"/>
          </a:xfrm>
          <a:prstGeom prst="rect">
            <a:avLst/>
          </a:prstGeom>
        </p:spPr>
        <p:txBody>
          <a:bodyPr wrap="square">
            <a:spAutoFit/>
          </a:bodyPr>
          <a:lstStyle/>
          <a:p>
            <a:r>
              <a:rPr lang="en-US" sz="2800" dirty="0"/>
              <a:t>weights  *</a:t>
            </a:r>
            <a:endParaRPr lang="en-IN" sz="2800" dirty="0"/>
          </a:p>
        </p:txBody>
      </p:sp>
      <p:sp>
        <p:nvSpPr>
          <p:cNvPr id="42" name="Rectangle 41">
            <a:extLst>
              <a:ext uri="{FF2B5EF4-FFF2-40B4-BE49-F238E27FC236}">
                <a16:creationId xmlns:a16="http://schemas.microsoft.com/office/drawing/2014/main" xmlns="" id="{2C4D53DB-D792-48CC-A4F6-FBA917DB68CD}"/>
              </a:ext>
            </a:extLst>
          </p:cNvPr>
          <p:cNvSpPr/>
          <p:nvPr/>
        </p:nvSpPr>
        <p:spPr>
          <a:xfrm>
            <a:off x="1162049" y="5814683"/>
            <a:ext cx="6896099" cy="461665"/>
          </a:xfrm>
          <a:prstGeom prst="rect">
            <a:avLst/>
          </a:prstGeom>
        </p:spPr>
        <p:txBody>
          <a:bodyPr wrap="square">
            <a:spAutoFit/>
          </a:bodyPr>
          <a:lstStyle/>
          <a:p>
            <a:r>
              <a:rPr lang="en-US" sz="1200" dirty="0"/>
              <a:t>Animated image from: </a:t>
            </a:r>
            <a:r>
              <a:rPr lang="en-US" sz="1200" dirty="0">
                <a:hlinkClick r:id="rId2"/>
              </a:rPr>
              <a:t>https://hackernoon.com/visualizing-parts-of-convolutional-neural-networks-using-keras-and-cats-5cc01b214e59</a:t>
            </a:r>
            <a:endParaRPr lang="en-IN" sz="1200" dirty="0"/>
          </a:p>
        </p:txBody>
      </p:sp>
      <p:graphicFrame>
        <p:nvGraphicFramePr>
          <p:cNvPr id="2" name="Table 1">
            <a:extLst>
              <a:ext uri="{FF2B5EF4-FFF2-40B4-BE49-F238E27FC236}">
                <a16:creationId xmlns:a16="http://schemas.microsoft.com/office/drawing/2014/main" xmlns="" id="{0BD58B17-17D4-4D5A-8C11-849807B2251C}"/>
              </a:ext>
            </a:extLst>
          </p:cNvPr>
          <p:cNvGraphicFramePr>
            <a:graphicFrameLocks noGrp="1"/>
          </p:cNvGraphicFramePr>
          <p:nvPr/>
        </p:nvGraphicFramePr>
        <p:xfrm>
          <a:off x="3429000" y="3352800"/>
          <a:ext cx="2057400" cy="1854200"/>
        </p:xfrm>
        <a:graphic>
          <a:graphicData uri="http://schemas.openxmlformats.org/drawingml/2006/table">
            <a:tbl>
              <a:tblPr>
                <a:tableStyleId>{5C22544A-7EE6-4342-B048-85BDC9FD1C3A}</a:tableStyleId>
              </a:tblPr>
              <a:tblGrid>
                <a:gridCol w="411480">
                  <a:extLst>
                    <a:ext uri="{9D8B030D-6E8A-4147-A177-3AD203B41FA5}">
                      <a16:colId xmlns:a16="http://schemas.microsoft.com/office/drawing/2014/main" xmlns="" val="885200464"/>
                    </a:ext>
                  </a:extLst>
                </a:gridCol>
                <a:gridCol w="411480">
                  <a:extLst>
                    <a:ext uri="{9D8B030D-6E8A-4147-A177-3AD203B41FA5}">
                      <a16:colId xmlns:a16="http://schemas.microsoft.com/office/drawing/2014/main" xmlns="" val="2422914898"/>
                    </a:ext>
                  </a:extLst>
                </a:gridCol>
                <a:gridCol w="411480">
                  <a:extLst>
                    <a:ext uri="{9D8B030D-6E8A-4147-A177-3AD203B41FA5}">
                      <a16:colId xmlns:a16="http://schemas.microsoft.com/office/drawing/2014/main" xmlns="" val="1132754371"/>
                    </a:ext>
                  </a:extLst>
                </a:gridCol>
                <a:gridCol w="411480">
                  <a:extLst>
                    <a:ext uri="{9D8B030D-6E8A-4147-A177-3AD203B41FA5}">
                      <a16:colId xmlns:a16="http://schemas.microsoft.com/office/drawing/2014/main" xmlns="" val="3120277745"/>
                    </a:ext>
                  </a:extLst>
                </a:gridCol>
                <a:gridCol w="411480">
                  <a:extLst>
                    <a:ext uri="{9D8B030D-6E8A-4147-A177-3AD203B41FA5}">
                      <a16:colId xmlns:a16="http://schemas.microsoft.com/office/drawing/2014/main" xmlns="" val="3294299305"/>
                    </a:ext>
                  </a:extLst>
                </a:gridCol>
              </a:tblGrid>
              <a:tr h="370840">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0</a:t>
                      </a:r>
                      <a:endParaRPr lang="en-IN" dirty="0"/>
                    </a:p>
                  </a:txBody>
                  <a:tcPr/>
                </a:tc>
                <a:tc>
                  <a:txBody>
                    <a:bodyPr/>
                    <a:lstStyle/>
                    <a:p>
                      <a:pPr algn="ctr"/>
                      <a:r>
                        <a:rPr lang="en-US" dirty="0"/>
                        <a:t>0</a:t>
                      </a:r>
                      <a:endParaRPr lang="en-IN" dirty="0"/>
                    </a:p>
                  </a:txBody>
                  <a:tcPr/>
                </a:tc>
                <a:extLst>
                  <a:ext uri="{0D108BD9-81ED-4DB2-BD59-A6C34878D82A}">
                    <a16:rowId xmlns:a16="http://schemas.microsoft.com/office/drawing/2014/main" xmlns="" val="3455723880"/>
                  </a:ext>
                </a:extLst>
              </a:tr>
              <a:tr h="370840">
                <a:tc>
                  <a:txBody>
                    <a:bodyPr/>
                    <a:lstStyle/>
                    <a:p>
                      <a:pPr algn="ctr"/>
                      <a:r>
                        <a:rPr lang="en-US" dirty="0"/>
                        <a:t>0</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0</a:t>
                      </a:r>
                      <a:endParaRPr lang="en-IN" dirty="0"/>
                    </a:p>
                  </a:txBody>
                  <a:tcPr/>
                </a:tc>
                <a:extLst>
                  <a:ext uri="{0D108BD9-81ED-4DB2-BD59-A6C34878D82A}">
                    <a16:rowId xmlns:a16="http://schemas.microsoft.com/office/drawing/2014/main" xmlns="" val="932289987"/>
                  </a:ext>
                </a:extLst>
              </a:tr>
              <a:tr h="370840">
                <a:tc>
                  <a:txBody>
                    <a:bodyPr/>
                    <a:lstStyle/>
                    <a:p>
                      <a:pPr algn="ctr"/>
                      <a:r>
                        <a:rPr lang="en-US" dirty="0"/>
                        <a:t>0</a:t>
                      </a:r>
                      <a:endParaRPr lang="en-IN" dirty="0"/>
                    </a:p>
                  </a:txBody>
                  <a:tcPr/>
                </a:tc>
                <a:tc>
                  <a:txBody>
                    <a:bodyPr/>
                    <a:lstStyle/>
                    <a:p>
                      <a:pPr algn="ctr"/>
                      <a:r>
                        <a:rPr lang="en-US" dirty="0"/>
                        <a:t>0</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extLst>
                  <a:ext uri="{0D108BD9-81ED-4DB2-BD59-A6C34878D82A}">
                    <a16:rowId xmlns:a16="http://schemas.microsoft.com/office/drawing/2014/main" xmlns="" val="3048882286"/>
                  </a:ext>
                </a:extLst>
              </a:tr>
              <a:tr h="370840">
                <a:tc>
                  <a:txBody>
                    <a:bodyPr/>
                    <a:lstStyle/>
                    <a:p>
                      <a:pPr algn="ctr"/>
                      <a:r>
                        <a:rPr lang="en-US" dirty="0"/>
                        <a:t>0</a:t>
                      </a:r>
                      <a:endParaRPr lang="en-IN" dirty="0"/>
                    </a:p>
                  </a:txBody>
                  <a:tcPr/>
                </a:tc>
                <a:tc>
                  <a:txBody>
                    <a:bodyPr/>
                    <a:lstStyle/>
                    <a:p>
                      <a:pPr algn="ctr"/>
                      <a:r>
                        <a:rPr lang="en-US" dirty="0"/>
                        <a:t>0</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0</a:t>
                      </a:r>
                      <a:endParaRPr lang="en-IN" dirty="0"/>
                    </a:p>
                  </a:txBody>
                  <a:tcPr/>
                </a:tc>
                <a:extLst>
                  <a:ext uri="{0D108BD9-81ED-4DB2-BD59-A6C34878D82A}">
                    <a16:rowId xmlns:a16="http://schemas.microsoft.com/office/drawing/2014/main" xmlns="" val="191528209"/>
                  </a:ext>
                </a:extLst>
              </a:tr>
              <a:tr h="370840">
                <a:tc>
                  <a:txBody>
                    <a:bodyPr/>
                    <a:lstStyle/>
                    <a:p>
                      <a:pPr algn="ctr"/>
                      <a:r>
                        <a:rPr lang="en-US" dirty="0"/>
                        <a:t>0</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0</a:t>
                      </a:r>
                      <a:endParaRPr lang="en-IN" dirty="0"/>
                    </a:p>
                  </a:txBody>
                  <a:tcPr/>
                </a:tc>
                <a:tc>
                  <a:txBody>
                    <a:bodyPr/>
                    <a:lstStyle/>
                    <a:p>
                      <a:pPr algn="ctr"/>
                      <a:r>
                        <a:rPr lang="en-US" dirty="0"/>
                        <a:t>0</a:t>
                      </a:r>
                      <a:endParaRPr lang="en-IN" dirty="0"/>
                    </a:p>
                  </a:txBody>
                  <a:tcPr/>
                </a:tc>
                <a:extLst>
                  <a:ext uri="{0D108BD9-81ED-4DB2-BD59-A6C34878D82A}">
                    <a16:rowId xmlns:a16="http://schemas.microsoft.com/office/drawing/2014/main" xmlns="" val="134535695"/>
                  </a:ext>
                </a:extLst>
              </a:tr>
            </a:tbl>
          </a:graphicData>
        </a:graphic>
      </p:graphicFrame>
      <p:sp>
        <p:nvSpPr>
          <p:cNvPr id="17" name="Rectangle 16">
            <a:extLst>
              <a:ext uri="{FF2B5EF4-FFF2-40B4-BE49-F238E27FC236}">
                <a16:creationId xmlns:a16="http://schemas.microsoft.com/office/drawing/2014/main" xmlns="" id="{0DC258B9-61DA-46FC-845C-295AA63D8AB1}"/>
              </a:ext>
            </a:extLst>
          </p:cNvPr>
          <p:cNvSpPr/>
          <p:nvPr/>
        </p:nvSpPr>
        <p:spPr>
          <a:xfrm>
            <a:off x="4724399" y="2667000"/>
            <a:ext cx="1371601" cy="523220"/>
          </a:xfrm>
          <a:prstGeom prst="rect">
            <a:avLst/>
          </a:prstGeom>
        </p:spPr>
        <p:txBody>
          <a:bodyPr wrap="square">
            <a:spAutoFit/>
          </a:bodyPr>
          <a:lstStyle/>
          <a:p>
            <a:r>
              <a:rPr lang="en-US" sz="2800" dirty="0"/>
              <a:t>image</a:t>
            </a:r>
            <a:endParaRPr lang="en-IN" sz="2800" dirty="0"/>
          </a:p>
        </p:txBody>
      </p:sp>
      <p:graphicFrame>
        <p:nvGraphicFramePr>
          <p:cNvPr id="18" name="Table 17">
            <a:extLst>
              <a:ext uri="{FF2B5EF4-FFF2-40B4-BE49-F238E27FC236}">
                <a16:creationId xmlns:a16="http://schemas.microsoft.com/office/drawing/2014/main" xmlns="" id="{3D47D709-94D9-40F4-B874-03603C3D9AF9}"/>
              </a:ext>
            </a:extLst>
          </p:cNvPr>
          <p:cNvGraphicFramePr>
            <a:graphicFrameLocks noGrp="1"/>
          </p:cNvGraphicFramePr>
          <p:nvPr>
            <p:extLst>
              <p:ext uri="{D42A27DB-BD31-4B8C-83A1-F6EECF244321}">
                <p14:modId xmlns:p14="http://schemas.microsoft.com/office/powerpoint/2010/main" xmlns="" val="2468510814"/>
              </p:ext>
            </p:extLst>
          </p:nvPr>
        </p:nvGraphicFramePr>
        <p:xfrm>
          <a:off x="3733800" y="3611880"/>
          <a:ext cx="1234440" cy="1112520"/>
        </p:xfrm>
        <a:graphic>
          <a:graphicData uri="http://schemas.openxmlformats.org/drawingml/2006/table">
            <a:tbl>
              <a:tblPr>
                <a:tableStyleId>{5C22544A-7EE6-4342-B048-85BDC9FD1C3A}</a:tableStyleId>
              </a:tblPr>
              <a:tblGrid>
                <a:gridCol w="411480">
                  <a:extLst>
                    <a:ext uri="{9D8B030D-6E8A-4147-A177-3AD203B41FA5}">
                      <a16:colId xmlns:a16="http://schemas.microsoft.com/office/drawing/2014/main" xmlns="" val="885200464"/>
                    </a:ext>
                  </a:extLst>
                </a:gridCol>
                <a:gridCol w="411480">
                  <a:extLst>
                    <a:ext uri="{9D8B030D-6E8A-4147-A177-3AD203B41FA5}">
                      <a16:colId xmlns:a16="http://schemas.microsoft.com/office/drawing/2014/main" xmlns="" val="2422914898"/>
                    </a:ext>
                  </a:extLst>
                </a:gridCol>
                <a:gridCol w="411480">
                  <a:extLst>
                    <a:ext uri="{9D8B030D-6E8A-4147-A177-3AD203B41FA5}">
                      <a16:colId xmlns:a16="http://schemas.microsoft.com/office/drawing/2014/main" xmlns="" val="1132754371"/>
                    </a:ext>
                  </a:extLst>
                </a:gridCol>
              </a:tblGrid>
              <a:tr h="370840">
                <a:tc>
                  <a:txBody>
                    <a:bodyPr/>
                    <a:lstStyle/>
                    <a:p>
                      <a:pPr algn="ctr"/>
                      <a:r>
                        <a:rPr lang="en-US" dirty="0"/>
                        <a:t>1</a:t>
                      </a:r>
                      <a:endParaRPr lang="en-IN" dirty="0"/>
                    </a:p>
                  </a:txBody>
                  <a:tcPr>
                    <a:solidFill>
                      <a:schemeClr val="accent6">
                        <a:alpha val="17000"/>
                      </a:schemeClr>
                    </a:solidFill>
                  </a:tcPr>
                </a:tc>
                <a:tc>
                  <a:txBody>
                    <a:bodyPr/>
                    <a:lstStyle/>
                    <a:p>
                      <a:pPr algn="ctr"/>
                      <a:r>
                        <a:rPr lang="en-US" dirty="0"/>
                        <a:t>0</a:t>
                      </a:r>
                      <a:endParaRPr lang="en-IN" dirty="0"/>
                    </a:p>
                  </a:txBody>
                  <a:tcPr>
                    <a:solidFill>
                      <a:schemeClr val="accent6">
                        <a:alpha val="17000"/>
                      </a:schemeClr>
                    </a:solidFill>
                  </a:tcPr>
                </a:tc>
                <a:tc>
                  <a:txBody>
                    <a:bodyPr/>
                    <a:lstStyle/>
                    <a:p>
                      <a:pPr algn="ctr"/>
                      <a:r>
                        <a:rPr lang="en-US" dirty="0"/>
                        <a:t>1</a:t>
                      </a:r>
                      <a:endParaRPr lang="en-IN" dirty="0"/>
                    </a:p>
                  </a:txBody>
                  <a:tcPr>
                    <a:solidFill>
                      <a:schemeClr val="accent6">
                        <a:alpha val="17000"/>
                      </a:schemeClr>
                    </a:solidFill>
                  </a:tcPr>
                </a:tc>
                <a:extLst>
                  <a:ext uri="{0D108BD9-81ED-4DB2-BD59-A6C34878D82A}">
                    <a16:rowId xmlns:a16="http://schemas.microsoft.com/office/drawing/2014/main" xmlns="" val="3455723880"/>
                  </a:ext>
                </a:extLst>
              </a:tr>
              <a:tr h="370840">
                <a:tc>
                  <a:txBody>
                    <a:bodyPr/>
                    <a:lstStyle/>
                    <a:p>
                      <a:pPr algn="ctr"/>
                      <a:r>
                        <a:rPr lang="en-US" dirty="0"/>
                        <a:t>0</a:t>
                      </a:r>
                      <a:endParaRPr lang="en-IN" dirty="0"/>
                    </a:p>
                  </a:txBody>
                  <a:tcPr>
                    <a:solidFill>
                      <a:schemeClr val="accent6">
                        <a:alpha val="17000"/>
                      </a:schemeClr>
                    </a:solidFill>
                  </a:tcPr>
                </a:tc>
                <a:tc>
                  <a:txBody>
                    <a:bodyPr/>
                    <a:lstStyle/>
                    <a:p>
                      <a:pPr algn="ctr"/>
                      <a:r>
                        <a:rPr lang="en-US" dirty="0"/>
                        <a:t>1</a:t>
                      </a:r>
                      <a:endParaRPr lang="en-IN" dirty="0"/>
                    </a:p>
                  </a:txBody>
                  <a:tcPr>
                    <a:solidFill>
                      <a:schemeClr val="accent6">
                        <a:alpha val="17000"/>
                      </a:schemeClr>
                    </a:solidFill>
                  </a:tcPr>
                </a:tc>
                <a:tc>
                  <a:txBody>
                    <a:bodyPr/>
                    <a:lstStyle/>
                    <a:p>
                      <a:pPr algn="ctr"/>
                      <a:r>
                        <a:rPr lang="en-US" dirty="0"/>
                        <a:t>0</a:t>
                      </a:r>
                      <a:endParaRPr lang="en-IN" dirty="0"/>
                    </a:p>
                  </a:txBody>
                  <a:tcPr>
                    <a:solidFill>
                      <a:schemeClr val="accent6">
                        <a:alpha val="17000"/>
                      </a:schemeClr>
                    </a:solidFill>
                  </a:tcPr>
                </a:tc>
                <a:extLst>
                  <a:ext uri="{0D108BD9-81ED-4DB2-BD59-A6C34878D82A}">
                    <a16:rowId xmlns:a16="http://schemas.microsoft.com/office/drawing/2014/main" xmlns="" val="932289987"/>
                  </a:ext>
                </a:extLst>
              </a:tr>
              <a:tr h="370840">
                <a:tc>
                  <a:txBody>
                    <a:bodyPr/>
                    <a:lstStyle/>
                    <a:p>
                      <a:pPr algn="ctr"/>
                      <a:r>
                        <a:rPr lang="en-US" dirty="0"/>
                        <a:t>1</a:t>
                      </a:r>
                      <a:endParaRPr lang="en-IN" dirty="0"/>
                    </a:p>
                  </a:txBody>
                  <a:tcPr>
                    <a:solidFill>
                      <a:schemeClr val="accent6">
                        <a:alpha val="17000"/>
                      </a:schemeClr>
                    </a:solidFill>
                  </a:tcPr>
                </a:tc>
                <a:tc>
                  <a:txBody>
                    <a:bodyPr/>
                    <a:lstStyle/>
                    <a:p>
                      <a:pPr algn="ctr"/>
                      <a:r>
                        <a:rPr lang="en-US" dirty="0"/>
                        <a:t>0</a:t>
                      </a:r>
                      <a:endParaRPr lang="en-IN" dirty="0"/>
                    </a:p>
                  </a:txBody>
                  <a:tcPr>
                    <a:solidFill>
                      <a:schemeClr val="accent6">
                        <a:alpha val="17000"/>
                      </a:schemeClr>
                    </a:solidFill>
                  </a:tcPr>
                </a:tc>
                <a:tc>
                  <a:txBody>
                    <a:bodyPr/>
                    <a:lstStyle/>
                    <a:p>
                      <a:pPr algn="ctr"/>
                      <a:r>
                        <a:rPr lang="en-US" dirty="0"/>
                        <a:t>1</a:t>
                      </a:r>
                      <a:endParaRPr lang="en-IN" dirty="0"/>
                    </a:p>
                  </a:txBody>
                  <a:tcPr>
                    <a:solidFill>
                      <a:schemeClr val="accent6">
                        <a:alpha val="17000"/>
                      </a:schemeClr>
                    </a:solidFill>
                  </a:tcPr>
                </a:tc>
                <a:extLst>
                  <a:ext uri="{0D108BD9-81ED-4DB2-BD59-A6C34878D82A}">
                    <a16:rowId xmlns:a16="http://schemas.microsoft.com/office/drawing/2014/main" xmlns="" val="3048882286"/>
                  </a:ext>
                </a:extLst>
              </a:tr>
            </a:tbl>
          </a:graphicData>
        </a:graphic>
      </p:graphicFrame>
      <p:graphicFrame>
        <p:nvGraphicFramePr>
          <p:cNvPr id="9" name="Table 8">
            <a:extLst>
              <a:ext uri="{FF2B5EF4-FFF2-40B4-BE49-F238E27FC236}">
                <a16:creationId xmlns:a16="http://schemas.microsoft.com/office/drawing/2014/main" xmlns="" id="{20D99094-5F91-495B-8D90-344941D2FB5A}"/>
              </a:ext>
            </a:extLst>
          </p:cNvPr>
          <p:cNvGraphicFramePr>
            <a:graphicFrameLocks noGrp="1"/>
          </p:cNvGraphicFramePr>
          <p:nvPr>
            <p:extLst>
              <p:ext uri="{D42A27DB-BD31-4B8C-83A1-F6EECF244321}">
                <p14:modId xmlns:p14="http://schemas.microsoft.com/office/powerpoint/2010/main" xmlns="" val="1959232556"/>
              </p:ext>
            </p:extLst>
          </p:nvPr>
        </p:nvGraphicFramePr>
        <p:xfrm>
          <a:off x="6412228" y="3688080"/>
          <a:ext cx="1234440" cy="1112520"/>
        </p:xfrm>
        <a:graphic>
          <a:graphicData uri="http://schemas.openxmlformats.org/drawingml/2006/table">
            <a:tbl>
              <a:tblPr>
                <a:tableStyleId>{5C22544A-7EE6-4342-B048-85BDC9FD1C3A}</a:tableStyleId>
              </a:tblPr>
              <a:tblGrid>
                <a:gridCol w="411480">
                  <a:extLst>
                    <a:ext uri="{9D8B030D-6E8A-4147-A177-3AD203B41FA5}">
                      <a16:colId xmlns:a16="http://schemas.microsoft.com/office/drawing/2014/main" xmlns="" val="885200464"/>
                    </a:ext>
                  </a:extLst>
                </a:gridCol>
                <a:gridCol w="411480">
                  <a:extLst>
                    <a:ext uri="{9D8B030D-6E8A-4147-A177-3AD203B41FA5}">
                      <a16:colId xmlns:a16="http://schemas.microsoft.com/office/drawing/2014/main" xmlns="" val="2422914898"/>
                    </a:ext>
                  </a:extLst>
                </a:gridCol>
                <a:gridCol w="411480">
                  <a:extLst>
                    <a:ext uri="{9D8B030D-6E8A-4147-A177-3AD203B41FA5}">
                      <a16:colId xmlns:a16="http://schemas.microsoft.com/office/drawing/2014/main" xmlns="" val="1132754371"/>
                    </a:ext>
                  </a:extLst>
                </a:gridCol>
              </a:tblGrid>
              <a:tr h="370840">
                <a:tc>
                  <a:txBody>
                    <a:bodyPr/>
                    <a:lstStyle/>
                    <a:p>
                      <a:pPr algn="ctr"/>
                      <a:r>
                        <a:rPr lang="en-US" dirty="0"/>
                        <a:t>4</a:t>
                      </a:r>
                      <a:endParaRPr lang="en-IN" dirty="0"/>
                    </a:p>
                  </a:txBody>
                  <a:tcPr/>
                </a:tc>
                <a:tc>
                  <a:txBody>
                    <a:bodyPr/>
                    <a:lstStyle/>
                    <a:p>
                      <a:pPr algn="ctr"/>
                      <a:r>
                        <a:rPr lang="en-US" dirty="0"/>
                        <a:t>3</a:t>
                      </a:r>
                      <a:endParaRPr lang="en-IN" dirty="0"/>
                    </a:p>
                  </a:txBody>
                  <a:tcPr/>
                </a:tc>
                <a:tc>
                  <a:txBody>
                    <a:bodyPr/>
                    <a:lstStyle/>
                    <a:p>
                      <a:pPr algn="ctr"/>
                      <a:r>
                        <a:rPr lang="en-US" dirty="0"/>
                        <a:t>4</a:t>
                      </a:r>
                      <a:endParaRPr lang="en-IN" dirty="0"/>
                    </a:p>
                  </a:txBody>
                  <a:tcPr/>
                </a:tc>
                <a:extLst>
                  <a:ext uri="{0D108BD9-81ED-4DB2-BD59-A6C34878D82A}">
                    <a16:rowId xmlns:a16="http://schemas.microsoft.com/office/drawing/2014/main" xmlns="" val="3455723880"/>
                  </a:ext>
                </a:extLst>
              </a:tr>
              <a:tr h="370840">
                <a:tc>
                  <a:txBody>
                    <a:bodyPr/>
                    <a:lstStyle/>
                    <a:p>
                      <a:pPr algn="ctr"/>
                      <a:r>
                        <a:rPr lang="en-US" dirty="0"/>
                        <a:t>2</a:t>
                      </a:r>
                      <a:endParaRPr lang="en-IN" dirty="0"/>
                    </a:p>
                  </a:txBody>
                  <a:tcPr/>
                </a:tc>
                <a:tc>
                  <a:txBody>
                    <a:bodyPr/>
                    <a:lstStyle/>
                    <a:p>
                      <a:pPr algn="ctr"/>
                      <a:r>
                        <a:rPr lang="en-US" dirty="0"/>
                        <a:t>4</a:t>
                      </a:r>
                      <a:endParaRPr lang="en-IN" dirty="0"/>
                    </a:p>
                  </a:txBody>
                  <a:tcPr/>
                </a:tc>
                <a:tc>
                  <a:txBody>
                    <a:bodyPr/>
                    <a:lstStyle/>
                    <a:p>
                      <a:pPr algn="ctr"/>
                      <a:endParaRPr lang="en-IN" dirty="0"/>
                    </a:p>
                  </a:txBody>
                  <a:tcPr/>
                </a:tc>
                <a:extLst>
                  <a:ext uri="{0D108BD9-81ED-4DB2-BD59-A6C34878D82A}">
                    <a16:rowId xmlns:a16="http://schemas.microsoft.com/office/drawing/2014/main" xmlns="" val="932289987"/>
                  </a:ext>
                </a:extLst>
              </a:tr>
              <a:tr h="370840">
                <a:tc>
                  <a:txBody>
                    <a:bodyPr/>
                    <a:lstStyle/>
                    <a:p>
                      <a:pPr algn="ctr"/>
                      <a:endParaRPr lang="en-IN" dirty="0"/>
                    </a:p>
                  </a:txBody>
                  <a:tcPr/>
                </a:tc>
                <a:tc>
                  <a:txBody>
                    <a:bodyPr/>
                    <a:lstStyle/>
                    <a:p>
                      <a:pPr algn="ctr"/>
                      <a:endParaRPr lang="en-IN" dirty="0"/>
                    </a:p>
                  </a:txBody>
                  <a:tcPr/>
                </a:tc>
                <a:tc>
                  <a:txBody>
                    <a:bodyPr/>
                    <a:lstStyle/>
                    <a:p>
                      <a:pPr algn="ctr"/>
                      <a:endParaRPr lang="en-IN" dirty="0"/>
                    </a:p>
                  </a:txBody>
                  <a:tcPr/>
                </a:tc>
                <a:extLst>
                  <a:ext uri="{0D108BD9-81ED-4DB2-BD59-A6C34878D82A}">
                    <a16:rowId xmlns:a16="http://schemas.microsoft.com/office/drawing/2014/main" xmlns="" val="3048882286"/>
                  </a:ext>
                </a:extLst>
              </a:tr>
            </a:tbl>
          </a:graphicData>
        </a:graphic>
      </p:graphicFrame>
      <p:sp>
        <p:nvSpPr>
          <p:cNvPr id="10" name="Rectangle 9">
            <a:extLst>
              <a:ext uri="{FF2B5EF4-FFF2-40B4-BE49-F238E27FC236}">
                <a16:creationId xmlns:a16="http://schemas.microsoft.com/office/drawing/2014/main" xmlns="" id="{DCB28813-A9D3-4DF7-A702-21B441868D5D}"/>
              </a:ext>
            </a:extLst>
          </p:cNvPr>
          <p:cNvSpPr/>
          <p:nvPr/>
        </p:nvSpPr>
        <p:spPr>
          <a:xfrm>
            <a:off x="5791199" y="3972580"/>
            <a:ext cx="1371601" cy="523220"/>
          </a:xfrm>
          <a:prstGeom prst="rect">
            <a:avLst/>
          </a:prstGeom>
        </p:spPr>
        <p:txBody>
          <a:bodyPr wrap="square">
            <a:spAutoFit/>
          </a:bodyPr>
          <a:lstStyle/>
          <a:p>
            <a:r>
              <a:rPr lang="en-US" sz="2800" dirty="0"/>
              <a:t>=</a:t>
            </a:r>
            <a:endParaRPr lang="en-IN" sz="2800" dirty="0"/>
          </a:p>
        </p:txBody>
      </p:sp>
    </p:spTree>
    <p:extLst>
      <p:ext uri="{BB962C8B-B14F-4D97-AF65-F5344CB8AC3E}">
        <p14:creationId xmlns:p14="http://schemas.microsoft.com/office/powerpoint/2010/main" xmlns="" val="2744100918"/>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1" i="0" u="none" strike="noStrike" kern="1200" cap="none" spc="0" normalizeH="0" baseline="0" noProof="0" dirty="0">
                <a:ln>
                  <a:noFill/>
                </a:ln>
                <a:solidFill>
                  <a:schemeClr val="bg1"/>
                </a:solidFill>
                <a:effectLst/>
                <a:uLnTx/>
                <a:uFillTx/>
                <a:latin typeface="+mj-lt"/>
                <a:ea typeface="+mj-ea"/>
                <a:cs typeface="+mj-cs"/>
              </a:rPr>
              <a:t>2D Convolutional </a:t>
            </a:r>
            <a:r>
              <a:rPr lang="en-US" sz="4400" b="1" dirty="0">
                <a:solidFill>
                  <a:schemeClr val="bg1"/>
                </a:solidFill>
                <a:latin typeface="+mj-lt"/>
                <a:ea typeface="+mj-ea"/>
                <a:cs typeface="+mj-cs"/>
              </a:rPr>
              <a:t>Layer</a:t>
            </a:r>
            <a:endParaRPr kumimoji="0" lang="en-US" sz="4400" b="1" i="0" u="none" strike="noStrike" kern="1200" cap="none" spc="0" normalizeH="0" baseline="0" noProof="0" dirty="0">
              <a:ln>
                <a:noFill/>
              </a:ln>
              <a:solidFill>
                <a:schemeClr val="bg1"/>
              </a:solidFill>
              <a:effectLst/>
              <a:uLnTx/>
              <a:uFillTx/>
              <a:latin typeface="+mj-lt"/>
              <a:ea typeface="+mj-ea"/>
              <a:cs typeface="+mj-cs"/>
            </a:endParaRPr>
          </a:p>
        </p:txBody>
      </p:sp>
      <p:sp>
        <p:nvSpPr>
          <p:cNvPr id="7" name="TextBox 6"/>
          <p:cNvSpPr txBox="1"/>
          <p:nvPr/>
        </p:nvSpPr>
        <p:spPr>
          <a:xfrm>
            <a:off x="304799" y="1219200"/>
            <a:ext cx="8610601" cy="523220"/>
          </a:xfrm>
          <a:prstGeom prst="rect">
            <a:avLst/>
          </a:prstGeom>
          <a:noFill/>
        </p:spPr>
        <p:txBody>
          <a:bodyPr wrap="square" rtlCol="0">
            <a:spAutoFit/>
          </a:bodyPr>
          <a:lstStyle/>
          <a:p>
            <a:pPr>
              <a:buNone/>
            </a:pPr>
            <a:r>
              <a:rPr lang="en-US" sz="2800" dirty="0">
                <a:solidFill>
                  <a:srgbClr val="FF0000"/>
                </a:solidFill>
              </a:rPr>
              <a:t>Now you do it!  </a:t>
            </a:r>
            <a:r>
              <a:rPr lang="en-US" sz="2800" dirty="0"/>
              <a:t>What’s the next one?</a:t>
            </a:r>
          </a:p>
        </p:txBody>
      </p:sp>
      <p:sp>
        <p:nvSpPr>
          <p:cNvPr id="13" name="Rectangle 12">
            <a:extLst>
              <a:ext uri="{FF2B5EF4-FFF2-40B4-BE49-F238E27FC236}">
                <a16:creationId xmlns:a16="http://schemas.microsoft.com/office/drawing/2014/main" xmlns="" id="{51F28F38-D7D1-4638-A478-B7B8E9B18DC3}"/>
              </a:ext>
            </a:extLst>
          </p:cNvPr>
          <p:cNvSpPr/>
          <p:nvPr/>
        </p:nvSpPr>
        <p:spPr>
          <a:xfrm>
            <a:off x="3028947" y="2662845"/>
            <a:ext cx="1704977" cy="523220"/>
          </a:xfrm>
          <a:prstGeom prst="rect">
            <a:avLst/>
          </a:prstGeom>
        </p:spPr>
        <p:txBody>
          <a:bodyPr wrap="square">
            <a:spAutoFit/>
          </a:bodyPr>
          <a:lstStyle/>
          <a:p>
            <a:r>
              <a:rPr lang="en-US" sz="2800" dirty="0"/>
              <a:t>weights  *</a:t>
            </a:r>
            <a:endParaRPr lang="en-IN" sz="2800" dirty="0"/>
          </a:p>
        </p:txBody>
      </p:sp>
      <p:sp>
        <p:nvSpPr>
          <p:cNvPr id="42" name="Rectangle 41">
            <a:extLst>
              <a:ext uri="{FF2B5EF4-FFF2-40B4-BE49-F238E27FC236}">
                <a16:creationId xmlns:a16="http://schemas.microsoft.com/office/drawing/2014/main" xmlns="" id="{2C4D53DB-D792-48CC-A4F6-FBA917DB68CD}"/>
              </a:ext>
            </a:extLst>
          </p:cNvPr>
          <p:cNvSpPr/>
          <p:nvPr/>
        </p:nvSpPr>
        <p:spPr>
          <a:xfrm>
            <a:off x="1162049" y="5814683"/>
            <a:ext cx="6896099" cy="461665"/>
          </a:xfrm>
          <a:prstGeom prst="rect">
            <a:avLst/>
          </a:prstGeom>
        </p:spPr>
        <p:txBody>
          <a:bodyPr wrap="square">
            <a:spAutoFit/>
          </a:bodyPr>
          <a:lstStyle/>
          <a:p>
            <a:r>
              <a:rPr lang="en-US" sz="1200" dirty="0"/>
              <a:t>Animated image from: </a:t>
            </a:r>
            <a:r>
              <a:rPr lang="en-US" sz="1200" dirty="0">
                <a:hlinkClick r:id="rId2"/>
              </a:rPr>
              <a:t>https://hackernoon.com/visualizing-parts-of-convolutional-neural-networks-using-keras-and-cats-5cc01b214e59</a:t>
            </a:r>
            <a:endParaRPr lang="en-IN" sz="1200" dirty="0"/>
          </a:p>
        </p:txBody>
      </p:sp>
      <p:graphicFrame>
        <p:nvGraphicFramePr>
          <p:cNvPr id="2" name="Table 1">
            <a:extLst>
              <a:ext uri="{FF2B5EF4-FFF2-40B4-BE49-F238E27FC236}">
                <a16:creationId xmlns:a16="http://schemas.microsoft.com/office/drawing/2014/main" xmlns="" id="{0BD58B17-17D4-4D5A-8C11-849807B2251C}"/>
              </a:ext>
            </a:extLst>
          </p:cNvPr>
          <p:cNvGraphicFramePr>
            <a:graphicFrameLocks noGrp="1"/>
          </p:cNvGraphicFramePr>
          <p:nvPr/>
        </p:nvGraphicFramePr>
        <p:xfrm>
          <a:off x="3429000" y="3352800"/>
          <a:ext cx="2057400" cy="1854200"/>
        </p:xfrm>
        <a:graphic>
          <a:graphicData uri="http://schemas.openxmlformats.org/drawingml/2006/table">
            <a:tbl>
              <a:tblPr>
                <a:tableStyleId>{5C22544A-7EE6-4342-B048-85BDC9FD1C3A}</a:tableStyleId>
              </a:tblPr>
              <a:tblGrid>
                <a:gridCol w="411480">
                  <a:extLst>
                    <a:ext uri="{9D8B030D-6E8A-4147-A177-3AD203B41FA5}">
                      <a16:colId xmlns:a16="http://schemas.microsoft.com/office/drawing/2014/main" xmlns="" val="885200464"/>
                    </a:ext>
                  </a:extLst>
                </a:gridCol>
                <a:gridCol w="411480">
                  <a:extLst>
                    <a:ext uri="{9D8B030D-6E8A-4147-A177-3AD203B41FA5}">
                      <a16:colId xmlns:a16="http://schemas.microsoft.com/office/drawing/2014/main" xmlns="" val="2422914898"/>
                    </a:ext>
                  </a:extLst>
                </a:gridCol>
                <a:gridCol w="411480">
                  <a:extLst>
                    <a:ext uri="{9D8B030D-6E8A-4147-A177-3AD203B41FA5}">
                      <a16:colId xmlns:a16="http://schemas.microsoft.com/office/drawing/2014/main" xmlns="" val="1132754371"/>
                    </a:ext>
                  </a:extLst>
                </a:gridCol>
                <a:gridCol w="411480">
                  <a:extLst>
                    <a:ext uri="{9D8B030D-6E8A-4147-A177-3AD203B41FA5}">
                      <a16:colId xmlns:a16="http://schemas.microsoft.com/office/drawing/2014/main" xmlns="" val="3120277745"/>
                    </a:ext>
                  </a:extLst>
                </a:gridCol>
                <a:gridCol w="411480">
                  <a:extLst>
                    <a:ext uri="{9D8B030D-6E8A-4147-A177-3AD203B41FA5}">
                      <a16:colId xmlns:a16="http://schemas.microsoft.com/office/drawing/2014/main" xmlns="" val="3294299305"/>
                    </a:ext>
                  </a:extLst>
                </a:gridCol>
              </a:tblGrid>
              <a:tr h="370840">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0</a:t>
                      </a:r>
                      <a:endParaRPr lang="en-IN" dirty="0"/>
                    </a:p>
                  </a:txBody>
                  <a:tcPr/>
                </a:tc>
                <a:tc>
                  <a:txBody>
                    <a:bodyPr/>
                    <a:lstStyle/>
                    <a:p>
                      <a:pPr algn="ctr"/>
                      <a:r>
                        <a:rPr lang="en-US" dirty="0"/>
                        <a:t>0</a:t>
                      </a:r>
                      <a:endParaRPr lang="en-IN" dirty="0"/>
                    </a:p>
                  </a:txBody>
                  <a:tcPr/>
                </a:tc>
                <a:extLst>
                  <a:ext uri="{0D108BD9-81ED-4DB2-BD59-A6C34878D82A}">
                    <a16:rowId xmlns:a16="http://schemas.microsoft.com/office/drawing/2014/main" xmlns="" val="3455723880"/>
                  </a:ext>
                </a:extLst>
              </a:tr>
              <a:tr h="370840">
                <a:tc>
                  <a:txBody>
                    <a:bodyPr/>
                    <a:lstStyle/>
                    <a:p>
                      <a:pPr algn="ctr"/>
                      <a:r>
                        <a:rPr lang="en-US" dirty="0"/>
                        <a:t>0</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0</a:t>
                      </a:r>
                      <a:endParaRPr lang="en-IN" dirty="0"/>
                    </a:p>
                  </a:txBody>
                  <a:tcPr/>
                </a:tc>
                <a:extLst>
                  <a:ext uri="{0D108BD9-81ED-4DB2-BD59-A6C34878D82A}">
                    <a16:rowId xmlns:a16="http://schemas.microsoft.com/office/drawing/2014/main" xmlns="" val="932289987"/>
                  </a:ext>
                </a:extLst>
              </a:tr>
              <a:tr h="370840">
                <a:tc>
                  <a:txBody>
                    <a:bodyPr/>
                    <a:lstStyle/>
                    <a:p>
                      <a:pPr algn="ctr"/>
                      <a:r>
                        <a:rPr lang="en-US" dirty="0"/>
                        <a:t>0</a:t>
                      </a:r>
                      <a:endParaRPr lang="en-IN" dirty="0"/>
                    </a:p>
                  </a:txBody>
                  <a:tcPr/>
                </a:tc>
                <a:tc>
                  <a:txBody>
                    <a:bodyPr/>
                    <a:lstStyle/>
                    <a:p>
                      <a:pPr algn="ctr"/>
                      <a:r>
                        <a:rPr lang="en-US" dirty="0"/>
                        <a:t>0</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extLst>
                  <a:ext uri="{0D108BD9-81ED-4DB2-BD59-A6C34878D82A}">
                    <a16:rowId xmlns:a16="http://schemas.microsoft.com/office/drawing/2014/main" xmlns="" val="3048882286"/>
                  </a:ext>
                </a:extLst>
              </a:tr>
              <a:tr h="370840">
                <a:tc>
                  <a:txBody>
                    <a:bodyPr/>
                    <a:lstStyle/>
                    <a:p>
                      <a:pPr algn="ctr"/>
                      <a:r>
                        <a:rPr lang="en-US" dirty="0"/>
                        <a:t>0</a:t>
                      </a:r>
                      <a:endParaRPr lang="en-IN" dirty="0"/>
                    </a:p>
                  </a:txBody>
                  <a:tcPr/>
                </a:tc>
                <a:tc>
                  <a:txBody>
                    <a:bodyPr/>
                    <a:lstStyle/>
                    <a:p>
                      <a:pPr algn="ctr"/>
                      <a:r>
                        <a:rPr lang="en-US" dirty="0"/>
                        <a:t>0</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0</a:t>
                      </a:r>
                      <a:endParaRPr lang="en-IN" dirty="0"/>
                    </a:p>
                  </a:txBody>
                  <a:tcPr/>
                </a:tc>
                <a:extLst>
                  <a:ext uri="{0D108BD9-81ED-4DB2-BD59-A6C34878D82A}">
                    <a16:rowId xmlns:a16="http://schemas.microsoft.com/office/drawing/2014/main" xmlns="" val="191528209"/>
                  </a:ext>
                </a:extLst>
              </a:tr>
              <a:tr h="370840">
                <a:tc>
                  <a:txBody>
                    <a:bodyPr/>
                    <a:lstStyle/>
                    <a:p>
                      <a:pPr algn="ctr"/>
                      <a:r>
                        <a:rPr lang="en-US" dirty="0"/>
                        <a:t>0</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0</a:t>
                      </a:r>
                      <a:endParaRPr lang="en-IN" dirty="0"/>
                    </a:p>
                  </a:txBody>
                  <a:tcPr/>
                </a:tc>
                <a:tc>
                  <a:txBody>
                    <a:bodyPr/>
                    <a:lstStyle/>
                    <a:p>
                      <a:pPr algn="ctr"/>
                      <a:r>
                        <a:rPr lang="en-US" dirty="0"/>
                        <a:t>0</a:t>
                      </a:r>
                      <a:endParaRPr lang="en-IN" dirty="0"/>
                    </a:p>
                  </a:txBody>
                  <a:tcPr/>
                </a:tc>
                <a:extLst>
                  <a:ext uri="{0D108BD9-81ED-4DB2-BD59-A6C34878D82A}">
                    <a16:rowId xmlns:a16="http://schemas.microsoft.com/office/drawing/2014/main" xmlns="" val="134535695"/>
                  </a:ext>
                </a:extLst>
              </a:tr>
            </a:tbl>
          </a:graphicData>
        </a:graphic>
      </p:graphicFrame>
      <p:sp>
        <p:nvSpPr>
          <p:cNvPr id="17" name="Rectangle 16">
            <a:extLst>
              <a:ext uri="{FF2B5EF4-FFF2-40B4-BE49-F238E27FC236}">
                <a16:creationId xmlns:a16="http://schemas.microsoft.com/office/drawing/2014/main" xmlns="" id="{0DC258B9-61DA-46FC-845C-295AA63D8AB1}"/>
              </a:ext>
            </a:extLst>
          </p:cNvPr>
          <p:cNvSpPr/>
          <p:nvPr/>
        </p:nvSpPr>
        <p:spPr>
          <a:xfrm>
            <a:off x="4724399" y="2667000"/>
            <a:ext cx="1371601" cy="523220"/>
          </a:xfrm>
          <a:prstGeom prst="rect">
            <a:avLst/>
          </a:prstGeom>
        </p:spPr>
        <p:txBody>
          <a:bodyPr wrap="square">
            <a:spAutoFit/>
          </a:bodyPr>
          <a:lstStyle/>
          <a:p>
            <a:r>
              <a:rPr lang="en-US" sz="2800" dirty="0"/>
              <a:t>image</a:t>
            </a:r>
            <a:endParaRPr lang="en-IN" sz="2800" dirty="0"/>
          </a:p>
        </p:txBody>
      </p:sp>
      <p:graphicFrame>
        <p:nvGraphicFramePr>
          <p:cNvPr id="18" name="Table 17">
            <a:extLst>
              <a:ext uri="{FF2B5EF4-FFF2-40B4-BE49-F238E27FC236}">
                <a16:creationId xmlns:a16="http://schemas.microsoft.com/office/drawing/2014/main" xmlns="" id="{3D47D709-94D9-40F4-B874-03603C3D9AF9}"/>
              </a:ext>
            </a:extLst>
          </p:cNvPr>
          <p:cNvGraphicFramePr>
            <a:graphicFrameLocks noGrp="1"/>
          </p:cNvGraphicFramePr>
          <p:nvPr>
            <p:extLst>
              <p:ext uri="{D42A27DB-BD31-4B8C-83A1-F6EECF244321}">
                <p14:modId xmlns:p14="http://schemas.microsoft.com/office/powerpoint/2010/main" xmlns="" val="505880382"/>
              </p:ext>
            </p:extLst>
          </p:nvPr>
        </p:nvGraphicFramePr>
        <p:xfrm>
          <a:off x="4114800" y="3611880"/>
          <a:ext cx="1234440" cy="1112520"/>
        </p:xfrm>
        <a:graphic>
          <a:graphicData uri="http://schemas.openxmlformats.org/drawingml/2006/table">
            <a:tbl>
              <a:tblPr>
                <a:tableStyleId>{5C22544A-7EE6-4342-B048-85BDC9FD1C3A}</a:tableStyleId>
              </a:tblPr>
              <a:tblGrid>
                <a:gridCol w="411480">
                  <a:extLst>
                    <a:ext uri="{9D8B030D-6E8A-4147-A177-3AD203B41FA5}">
                      <a16:colId xmlns:a16="http://schemas.microsoft.com/office/drawing/2014/main" xmlns="" val="885200464"/>
                    </a:ext>
                  </a:extLst>
                </a:gridCol>
                <a:gridCol w="411480">
                  <a:extLst>
                    <a:ext uri="{9D8B030D-6E8A-4147-A177-3AD203B41FA5}">
                      <a16:colId xmlns:a16="http://schemas.microsoft.com/office/drawing/2014/main" xmlns="" val="2422914898"/>
                    </a:ext>
                  </a:extLst>
                </a:gridCol>
                <a:gridCol w="411480">
                  <a:extLst>
                    <a:ext uri="{9D8B030D-6E8A-4147-A177-3AD203B41FA5}">
                      <a16:colId xmlns:a16="http://schemas.microsoft.com/office/drawing/2014/main" xmlns="" val="1132754371"/>
                    </a:ext>
                  </a:extLst>
                </a:gridCol>
              </a:tblGrid>
              <a:tr h="370840">
                <a:tc>
                  <a:txBody>
                    <a:bodyPr/>
                    <a:lstStyle/>
                    <a:p>
                      <a:pPr algn="ctr"/>
                      <a:r>
                        <a:rPr lang="en-US" dirty="0"/>
                        <a:t>1</a:t>
                      </a:r>
                      <a:endParaRPr lang="en-IN" dirty="0"/>
                    </a:p>
                  </a:txBody>
                  <a:tcPr>
                    <a:solidFill>
                      <a:schemeClr val="accent6">
                        <a:alpha val="17000"/>
                      </a:schemeClr>
                    </a:solidFill>
                  </a:tcPr>
                </a:tc>
                <a:tc>
                  <a:txBody>
                    <a:bodyPr/>
                    <a:lstStyle/>
                    <a:p>
                      <a:pPr algn="ctr"/>
                      <a:r>
                        <a:rPr lang="en-US" dirty="0"/>
                        <a:t>0</a:t>
                      </a:r>
                      <a:endParaRPr lang="en-IN" dirty="0"/>
                    </a:p>
                  </a:txBody>
                  <a:tcPr>
                    <a:solidFill>
                      <a:schemeClr val="accent6">
                        <a:alpha val="17000"/>
                      </a:schemeClr>
                    </a:solidFill>
                  </a:tcPr>
                </a:tc>
                <a:tc>
                  <a:txBody>
                    <a:bodyPr/>
                    <a:lstStyle/>
                    <a:p>
                      <a:pPr algn="ctr"/>
                      <a:r>
                        <a:rPr lang="en-US" dirty="0"/>
                        <a:t>1</a:t>
                      </a:r>
                      <a:endParaRPr lang="en-IN" dirty="0"/>
                    </a:p>
                  </a:txBody>
                  <a:tcPr>
                    <a:solidFill>
                      <a:schemeClr val="accent6">
                        <a:alpha val="17000"/>
                      </a:schemeClr>
                    </a:solidFill>
                  </a:tcPr>
                </a:tc>
                <a:extLst>
                  <a:ext uri="{0D108BD9-81ED-4DB2-BD59-A6C34878D82A}">
                    <a16:rowId xmlns:a16="http://schemas.microsoft.com/office/drawing/2014/main" xmlns="" val="3455723880"/>
                  </a:ext>
                </a:extLst>
              </a:tr>
              <a:tr h="370840">
                <a:tc>
                  <a:txBody>
                    <a:bodyPr/>
                    <a:lstStyle/>
                    <a:p>
                      <a:pPr algn="ctr"/>
                      <a:r>
                        <a:rPr lang="en-US" dirty="0"/>
                        <a:t>0</a:t>
                      </a:r>
                      <a:endParaRPr lang="en-IN" dirty="0"/>
                    </a:p>
                  </a:txBody>
                  <a:tcPr>
                    <a:solidFill>
                      <a:schemeClr val="accent6">
                        <a:alpha val="17000"/>
                      </a:schemeClr>
                    </a:solidFill>
                  </a:tcPr>
                </a:tc>
                <a:tc>
                  <a:txBody>
                    <a:bodyPr/>
                    <a:lstStyle/>
                    <a:p>
                      <a:pPr algn="ctr"/>
                      <a:r>
                        <a:rPr lang="en-US" dirty="0"/>
                        <a:t>1</a:t>
                      </a:r>
                      <a:endParaRPr lang="en-IN" dirty="0"/>
                    </a:p>
                  </a:txBody>
                  <a:tcPr>
                    <a:solidFill>
                      <a:schemeClr val="accent6">
                        <a:alpha val="17000"/>
                      </a:schemeClr>
                    </a:solidFill>
                  </a:tcPr>
                </a:tc>
                <a:tc>
                  <a:txBody>
                    <a:bodyPr/>
                    <a:lstStyle/>
                    <a:p>
                      <a:pPr algn="ctr"/>
                      <a:r>
                        <a:rPr lang="en-US" dirty="0"/>
                        <a:t>0</a:t>
                      </a:r>
                      <a:endParaRPr lang="en-IN" dirty="0"/>
                    </a:p>
                  </a:txBody>
                  <a:tcPr>
                    <a:solidFill>
                      <a:schemeClr val="accent6">
                        <a:alpha val="17000"/>
                      </a:schemeClr>
                    </a:solidFill>
                  </a:tcPr>
                </a:tc>
                <a:extLst>
                  <a:ext uri="{0D108BD9-81ED-4DB2-BD59-A6C34878D82A}">
                    <a16:rowId xmlns:a16="http://schemas.microsoft.com/office/drawing/2014/main" xmlns="" val="932289987"/>
                  </a:ext>
                </a:extLst>
              </a:tr>
              <a:tr h="370840">
                <a:tc>
                  <a:txBody>
                    <a:bodyPr/>
                    <a:lstStyle/>
                    <a:p>
                      <a:pPr algn="ctr"/>
                      <a:r>
                        <a:rPr lang="en-US" dirty="0"/>
                        <a:t>1</a:t>
                      </a:r>
                      <a:endParaRPr lang="en-IN" dirty="0"/>
                    </a:p>
                  </a:txBody>
                  <a:tcPr>
                    <a:solidFill>
                      <a:schemeClr val="accent6">
                        <a:alpha val="17000"/>
                      </a:schemeClr>
                    </a:solidFill>
                  </a:tcPr>
                </a:tc>
                <a:tc>
                  <a:txBody>
                    <a:bodyPr/>
                    <a:lstStyle/>
                    <a:p>
                      <a:pPr algn="ctr"/>
                      <a:r>
                        <a:rPr lang="en-US" dirty="0"/>
                        <a:t>0</a:t>
                      </a:r>
                      <a:endParaRPr lang="en-IN" dirty="0"/>
                    </a:p>
                  </a:txBody>
                  <a:tcPr>
                    <a:solidFill>
                      <a:schemeClr val="accent6">
                        <a:alpha val="17000"/>
                      </a:schemeClr>
                    </a:solidFill>
                  </a:tcPr>
                </a:tc>
                <a:tc>
                  <a:txBody>
                    <a:bodyPr/>
                    <a:lstStyle/>
                    <a:p>
                      <a:pPr algn="ctr"/>
                      <a:r>
                        <a:rPr lang="en-US" dirty="0"/>
                        <a:t>1</a:t>
                      </a:r>
                      <a:endParaRPr lang="en-IN" dirty="0"/>
                    </a:p>
                  </a:txBody>
                  <a:tcPr>
                    <a:solidFill>
                      <a:schemeClr val="accent6">
                        <a:alpha val="17000"/>
                      </a:schemeClr>
                    </a:solidFill>
                  </a:tcPr>
                </a:tc>
                <a:extLst>
                  <a:ext uri="{0D108BD9-81ED-4DB2-BD59-A6C34878D82A}">
                    <a16:rowId xmlns:a16="http://schemas.microsoft.com/office/drawing/2014/main" xmlns="" val="3048882286"/>
                  </a:ext>
                </a:extLst>
              </a:tr>
            </a:tbl>
          </a:graphicData>
        </a:graphic>
      </p:graphicFrame>
      <p:graphicFrame>
        <p:nvGraphicFramePr>
          <p:cNvPr id="9" name="Table 8">
            <a:extLst>
              <a:ext uri="{FF2B5EF4-FFF2-40B4-BE49-F238E27FC236}">
                <a16:creationId xmlns:a16="http://schemas.microsoft.com/office/drawing/2014/main" xmlns="" id="{20D99094-5F91-495B-8D90-344941D2FB5A}"/>
              </a:ext>
            </a:extLst>
          </p:cNvPr>
          <p:cNvGraphicFramePr>
            <a:graphicFrameLocks noGrp="1"/>
          </p:cNvGraphicFramePr>
          <p:nvPr>
            <p:extLst>
              <p:ext uri="{D42A27DB-BD31-4B8C-83A1-F6EECF244321}">
                <p14:modId xmlns:p14="http://schemas.microsoft.com/office/powerpoint/2010/main" xmlns="" val="3868031528"/>
              </p:ext>
            </p:extLst>
          </p:nvPr>
        </p:nvGraphicFramePr>
        <p:xfrm>
          <a:off x="6412228" y="3688080"/>
          <a:ext cx="1234440" cy="1112520"/>
        </p:xfrm>
        <a:graphic>
          <a:graphicData uri="http://schemas.openxmlformats.org/drawingml/2006/table">
            <a:tbl>
              <a:tblPr>
                <a:tableStyleId>{5C22544A-7EE6-4342-B048-85BDC9FD1C3A}</a:tableStyleId>
              </a:tblPr>
              <a:tblGrid>
                <a:gridCol w="411480">
                  <a:extLst>
                    <a:ext uri="{9D8B030D-6E8A-4147-A177-3AD203B41FA5}">
                      <a16:colId xmlns:a16="http://schemas.microsoft.com/office/drawing/2014/main" xmlns="" val="885200464"/>
                    </a:ext>
                  </a:extLst>
                </a:gridCol>
                <a:gridCol w="411480">
                  <a:extLst>
                    <a:ext uri="{9D8B030D-6E8A-4147-A177-3AD203B41FA5}">
                      <a16:colId xmlns:a16="http://schemas.microsoft.com/office/drawing/2014/main" xmlns="" val="2422914898"/>
                    </a:ext>
                  </a:extLst>
                </a:gridCol>
                <a:gridCol w="411480">
                  <a:extLst>
                    <a:ext uri="{9D8B030D-6E8A-4147-A177-3AD203B41FA5}">
                      <a16:colId xmlns:a16="http://schemas.microsoft.com/office/drawing/2014/main" xmlns="" val="1132754371"/>
                    </a:ext>
                  </a:extLst>
                </a:gridCol>
              </a:tblGrid>
              <a:tr h="370840">
                <a:tc>
                  <a:txBody>
                    <a:bodyPr/>
                    <a:lstStyle/>
                    <a:p>
                      <a:pPr algn="ctr"/>
                      <a:r>
                        <a:rPr lang="en-US" dirty="0"/>
                        <a:t>4</a:t>
                      </a:r>
                      <a:endParaRPr lang="en-IN" dirty="0"/>
                    </a:p>
                  </a:txBody>
                  <a:tcPr/>
                </a:tc>
                <a:tc>
                  <a:txBody>
                    <a:bodyPr/>
                    <a:lstStyle/>
                    <a:p>
                      <a:pPr algn="ctr"/>
                      <a:r>
                        <a:rPr lang="en-US" dirty="0"/>
                        <a:t>3</a:t>
                      </a:r>
                      <a:endParaRPr lang="en-IN" dirty="0"/>
                    </a:p>
                  </a:txBody>
                  <a:tcPr/>
                </a:tc>
                <a:tc>
                  <a:txBody>
                    <a:bodyPr/>
                    <a:lstStyle/>
                    <a:p>
                      <a:pPr algn="ctr"/>
                      <a:r>
                        <a:rPr lang="en-US" dirty="0"/>
                        <a:t>4</a:t>
                      </a:r>
                      <a:endParaRPr lang="en-IN" dirty="0"/>
                    </a:p>
                  </a:txBody>
                  <a:tcPr/>
                </a:tc>
                <a:extLst>
                  <a:ext uri="{0D108BD9-81ED-4DB2-BD59-A6C34878D82A}">
                    <a16:rowId xmlns:a16="http://schemas.microsoft.com/office/drawing/2014/main" xmlns="" val="3455723880"/>
                  </a:ext>
                </a:extLst>
              </a:tr>
              <a:tr h="370840">
                <a:tc>
                  <a:txBody>
                    <a:bodyPr/>
                    <a:lstStyle/>
                    <a:p>
                      <a:pPr algn="ctr"/>
                      <a:r>
                        <a:rPr lang="en-US" dirty="0"/>
                        <a:t>2</a:t>
                      </a:r>
                      <a:endParaRPr lang="en-IN" dirty="0"/>
                    </a:p>
                  </a:txBody>
                  <a:tcPr/>
                </a:tc>
                <a:tc>
                  <a:txBody>
                    <a:bodyPr/>
                    <a:lstStyle/>
                    <a:p>
                      <a:pPr algn="ctr"/>
                      <a:r>
                        <a:rPr lang="en-US" dirty="0"/>
                        <a:t>4</a:t>
                      </a:r>
                      <a:endParaRPr lang="en-IN" dirty="0"/>
                    </a:p>
                  </a:txBody>
                  <a:tcPr/>
                </a:tc>
                <a:tc>
                  <a:txBody>
                    <a:bodyPr/>
                    <a:lstStyle/>
                    <a:p>
                      <a:pPr algn="ctr"/>
                      <a:r>
                        <a:rPr lang="en-US" dirty="0"/>
                        <a:t>?</a:t>
                      </a:r>
                      <a:endParaRPr lang="en-IN" dirty="0"/>
                    </a:p>
                  </a:txBody>
                  <a:tcPr/>
                </a:tc>
                <a:extLst>
                  <a:ext uri="{0D108BD9-81ED-4DB2-BD59-A6C34878D82A}">
                    <a16:rowId xmlns:a16="http://schemas.microsoft.com/office/drawing/2014/main" xmlns="" val="932289987"/>
                  </a:ext>
                </a:extLst>
              </a:tr>
              <a:tr h="370840">
                <a:tc>
                  <a:txBody>
                    <a:bodyPr/>
                    <a:lstStyle/>
                    <a:p>
                      <a:pPr algn="ctr"/>
                      <a:endParaRPr lang="en-IN" dirty="0"/>
                    </a:p>
                  </a:txBody>
                  <a:tcPr/>
                </a:tc>
                <a:tc>
                  <a:txBody>
                    <a:bodyPr/>
                    <a:lstStyle/>
                    <a:p>
                      <a:pPr algn="ctr"/>
                      <a:endParaRPr lang="en-IN" dirty="0"/>
                    </a:p>
                  </a:txBody>
                  <a:tcPr/>
                </a:tc>
                <a:tc>
                  <a:txBody>
                    <a:bodyPr/>
                    <a:lstStyle/>
                    <a:p>
                      <a:pPr algn="ctr"/>
                      <a:endParaRPr lang="en-IN" dirty="0"/>
                    </a:p>
                  </a:txBody>
                  <a:tcPr/>
                </a:tc>
                <a:extLst>
                  <a:ext uri="{0D108BD9-81ED-4DB2-BD59-A6C34878D82A}">
                    <a16:rowId xmlns:a16="http://schemas.microsoft.com/office/drawing/2014/main" xmlns="" val="3048882286"/>
                  </a:ext>
                </a:extLst>
              </a:tr>
            </a:tbl>
          </a:graphicData>
        </a:graphic>
      </p:graphicFrame>
      <p:sp>
        <p:nvSpPr>
          <p:cNvPr id="10" name="Rectangle 9">
            <a:extLst>
              <a:ext uri="{FF2B5EF4-FFF2-40B4-BE49-F238E27FC236}">
                <a16:creationId xmlns:a16="http://schemas.microsoft.com/office/drawing/2014/main" xmlns="" id="{DCB28813-A9D3-4DF7-A702-21B441868D5D}"/>
              </a:ext>
            </a:extLst>
          </p:cNvPr>
          <p:cNvSpPr/>
          <p:nvPr/>
        </p:nvSpPr>
        <p:spPr>
          <a:xfrm>
            <a:off x="5791199" y="3972580"/>
            <a:ext cx="1371601" cy="523220"/>
          </a:xfrm>
          <a:prstGeom prst="rect">
            <a:avLst/>
          </a:prstGeom>
        </p:spPr>
        <p:txBody>
          <a:bodyPr wrap="square">
            <a:spAutoFit/>
          </a:bodyPr>
          <a:lstStyle/>
          <a:p>
            <a:r>
              <a:rPr lang="en-US" sz="2800" dirty="0"/>
              <a:t>=</a:t>
            </a:r>
            <a:endParaRPr lang="en-IN" sz="2800" dirty="0"/>
          </a:p>
        </p:txBody>
      </p:sp>
    </p:spTree>
    <p:extLst>
      <p:ext uri="{BB962C8B-B14F-4D97-AF65-F5344CB8AC3E}">
        <p14:creationId xmlns:p14="http://schemas.microsoft.com/office/powerpoint/2010/main" xmlns="" val="2821814146"/>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1" i="0" u="none" strike="noStrike" kern="1200" cap="none" spc="0" normalizeH="0" baseline="0" noProof="0" dirty="0">
                <a:ln>
                  <a:noFill/>
                </a:ln>
                <a:solidFill>
                  <a:schemeClr val="bg1"/>
                </a:solidFill>
                <a:effectLst/>
                <a:uLnTx/>
                <a:uFillTx/>
                <a:latin typeface="+mj-lt"/>
                <a:ea typeface="+mj-ea"/>
                <a:cs typeface="+mj-cs"/>
              </a:rPr>
              <a:t>2D Convolutional </a:t>
            </a:r>
            <a:r>
              <a:rPr lang="en-US" sz="4400" b="1" dirty="0">
                <a:solidFill>
                  <a:schemeClr val="bg1"/>
                </a:solidFill>
                <a:latin typeface="+mj-lt"/>
                <a:ea typeface="+mj-ea"/>
                <a:cs typeface="+mj-cs"/>
              </a:rPr>
              <a:t>Layer</a:t>
            </a:r>
            <a:endParaRPr kumimoji="0" lang="en-US" sz="4400" b="1" i="0" u="none" strike="noStrike" kern="1200" cap="none" spc="0" normalizeH="0" baseline="0" noProof="0" dirty="0">
              <a:ln>
                <a:noFill/>
              </a:ln>
              <a:solidFill>
                <a:schemeClr val="bg1"/>
              </a:solidFill>
              <a:effectLst/>
              <a:uLnTx/>
              <a:uFillTx/>
              <a:latin typeface="+mj-lt"/>
              <a:ea typeface="+mj-ea"/>
              <a:cs typeface="+mj-cs"/>
            </a:endParaRPr>
          </a:p>
        </p:txBody>
      </p:sp>
      <p:sp>
        <p:nvSpPr>
          <p:cNvPr id="7" name="TextBox 6"/>
          <p:cNvSpPr txBox="1"/>
          <p:nvPr/>
        </p:nvSpPr>
        <p:spPr>
          <a:xfrm>
            <a:off x="304799" y="1219200"/>
            <a:ext cx="8610601" cy="523220"/>
          </a:xfrm>
          <a:prstGeom prst="rect">
            <a:avLst/>
          </a:prstGeom>
          <a:noFill/>
        </p:spPr>
        <p:txBody>
          <a:bodyPr wrap="square" rtlCol="0">
            <a:spAutoFit/>
          </a:bodyPr>
          <a:lstStyle/>
          <a:p>
            <a:pPr>
              <a:buNone/>
            </a:pPr>
            <a:r>
              <a:rPr lang="en-US" sz="2800" dirty="0"/>
              <a:t>What’s the next one?</a:t>
            </a:r>
          </a:p>
        </p:txBody>
      </p:sp>
      <p:sp>
        <p:nvSpPr>
          <p:cNvPr id="13" name="Rectangle 12">
            <a:extLst>
              <a:ext uri="{FF2B5EF4-FFF2-40B4-BE49-F238E27FC236}">
                <a16:creationId xmlns:a16="http://schemas.microsoft.com/office/drawing/2014/main" xmlns="" id="{51F28F38-D7D1-4638-A478-B7B8E9B18DC3}"/>
              </a:ext>
            </a:extLst>
          </p:cNvPr>
          <p:cNvSpPr/>
          <p:nvPr/>
        </p:nvSpPr>
        <p:spPr>
          <a:xfrm>
            <a:off x="3028947" y="2662845"/>
            <a:ext cx="1704977" cy="523220"/>
          </a:xfrm>
          <a:prstGeom prst="rect">
            <a:avLst/>
          </a:prstGeom>
        </p:spPr>
        <p:txBody>
          <a:bodyPr wrap="square">
            <a:spAutoFit/>
          </a:bodyPr>
          <a:lstStyle/>
          <a:p>
            <a:r>
              <a:rPr lang="en-US" sz="2800" dirty="0"/>
              <a:t>weights  *</a:t>
            </a:r>
            <a:endParaRPr lang="en-IN" sz="2800" dirty="0"/>
          </a:p>
        </p:txBody>
      </p:sp>
      <p:sp>
        <p:nvSpPr>
          <p:cNvPr id="42" name="Rectangle 41">
            <a:extLst>
              <a:ext uri="{FF2B5EF4-FFF2-40B4-BE49-F238E27FC236}">
                <a16:creationId xmlns:a16="http://schemas.microsoft.com/office/drawing/2014/main" xmlns="" id="{2C4D53DB-D792-48CC-A4F6-FBA917DB68CD}"/>
              </a:ext>
            </a:extLst>
          </p:cNvPr>
          <p:cNvSpPr/>
          <p:nvPr/>
        </p:nvSpPr>
        <p:spPr>
          <a:xfrm>
            <a:off x="1162049" y="5814683"/>
            <a:ext cx="6896099" cy="461665"/>
          </a:xfrm>
          <a:prstGeom prst="rect">
            <a:avLst/>
          </a:prstGeom>
        </p:spPr>
        <p:txBody>
          <a:bodyPr wrap="square">
            <a:spAutoFit/>
          </a:bodyPr>
          <a:lstStyle/>
          <a:p>
            <a:r>
              <a:rPr lang="en-US" sz="1200" dirty="0"/>
              <a:t>Animated image from: </a:t>
            </a:r>
            <a:r>
              <a:rPr lang="en-US" sz="1200" dirty="0">
                <a:hlinkClick r:id="rId2"/>
              </a:rPr>
              <a:t>https://hackernoon.com/visualizing-parts-of-convolutional-neural-networks-using-keras-and-cats-5cc01b214e59</a:t>
            </a:r>
            <a:endParaRPr lang="en-IN" sz="1200" dirty="0"/>
          </a:p>
        </p:txBody>
      </p:sp>
      <p:graphicFrame>
        <p:nvGraphicFramePr>
          <p:cNvPr id="2" name="Table 1">
            <a:extLst>
              <a:ext uri="{FF2B5EF4-FFF2-40B4-BE49-F238E27FC236}">
                <a16:creationId xmlns:a16="http://schemas.microsoft.com/office/drawing/2014/main" xmlns="" id="{0BD58B17-17D4-4D5A-8C11-849807B2251C}"/>
              </a:ext>
            </a:extLst>
          </p:cNvPr>
          <p:cNvGraphicFramePr>
            <a:graphicFrameLocks noGrp="1"/>
          </p:cNvGraphicFramePr>
          <p:nvPr/>
        </p:nvGraphicFramePr>
        <p:xfrm>
          <a:off x="3429000" y="3352800"/>
          <a:ext cx="2057400" cy="1854200"/>
        </p:xfrm>
        <a:graphic>
          <a:graphicData uri="http://schemas.openxmlformats.org/drawingml/2006/table">
            <a:tbl>
              <a:tblPr>
                <a:tableStyleId>{5C22544A-7EE6-4342-B048-85BDC9FD1C3A}</a:tableStyleId>
              </a:tblPr>
              <a:tblGrid>
                <a:gridCol w="411480">
                  <a:extLst>
                    <a:ext uri="{9D8B030D-6E8A-4147-A177-3AD203B41FA5}">
                      <a16:colId xmlns:a16="http://schemas.microsoft.com/office/drawing/2014/main" xmlns="" val="885200464"/>
                    </a:ext>
                  </a:extLst>
                </a:gridCol>
                <a:gridCol w="411480">
                  <a:extLst>
                    <a:ext uri="{9D8B030D-6E8A-4147-A177-3AD203B41FA5}">
                      <a16:colId xmlns:a16="http://schemas.microsoft.com/office/drawing/2014/main" xmlns="" val="2422914898"/>
                    </a:ext>
                  </a:extLst>
                </a:gridCol>
                <a:gridCol w="411480">
                  <a:extLst>
                    <a:ext uri="{9D8B030D-6E8A-4147-A177-3AD203B41FA5}">
                      <a16:colId xmlns:a16="http://schemas.microsoft.com/office/drawing/2014/main" xmlns="" val="1132754371"/>
                    </a:ext>
                  </a:extLst>
                </a:gridCol>
                <a:gridCol w="411480">
                  <a:extLst>
                    <a:ext uri="{9D8B030D-6E8A-4147-A177-3AD203B41FA5}">
                      <a16:colId xmlns:a16="http://schemas.microsoft.com/office/drawing/2014/main" xmlns="" val="3120277745"/>
                    </a:ext>
                  </a:extLst>
                </a:gridCol>
                <a:gridCol w="411480">
                  <a:extLst>
                    <a:ext uri="{9D8B030D-6E8A-4147-A177-3AD203B41FA5}">
                      <a16:colId xmlns:a16="http://schemas.microsoft.com/office/drawing/2014/main" xmlns="" val="3294299305"/>
                    </a:ext>
                  </a:extLst>
                </a:gridCol>
              </a:tblGrid>
              <a:tr h="370840">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0</a:t>
                      </a:r>
                      <a:endParaRPr lang="en-IN" dirty="0"/>
                    </a:p>
                  </a:txBody>
                  <a:tcPr/>
                </a:tc>
                <a:tc>
                  <a:txBody>
                    <a:bodyPr/>
                    <a:lstStyle/>
                    <a:p>
                      <a:pPr algn="ctr"/>
                      <a:r>
                        <a:rPr lang="en-US" dirty="0"/>
                        <a:t>0</a:t>
                      </a:r>
                      <a:endParaRPr lang="en-IN" dirty="0"/>
                    </a:p>
                  </a:txBody>
                  <a:tcPr/>
                </a:tc>
                <a:extLst>
                  <a:ext uri="{0D108BD9-81ED-4DB2-BD59-A6C34878D82A}">
                    <a16:rowId xmlns:a16="http://schemas.microsoft.com/office/drawing/2014/main" xmlns="" val="3455723880"/>
                  </a:ext>
                </a:extLst>
              </a:tr>
              <a:tr h="370840">
                <a:tc>
                  <a:txBody>
                    <a:bodyPr/>
                    <a:lstStyle/>
                    <a:p>
                      <a:pPr algn="ctr"/>
                      <a:r>
                        <a:rPr lang="en-US" dirty="0"/>
                        <a:t>0</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0</a:t>
                      </a:r>
                      <a:endParaRPr lang="en-IN" dirty="0"/>
                    </a:p>
                  </a:txBody>
                  <a:tcPr/>
                </a:tc>
                <a:extLst>
                  <a:ext uri="{0D108BD9-81ED-4DB2-BD59-A6C34878D82A}">
                    <a16:rowId xmlns:a16="http://schemas.microsoft.com/office/drawing/2014/main" xmlns="" val="932289987"/>
                  </a:ext>
                </a:extLst>
              </a:tr>
              <a:tr h="370840">
                <a:tc>
                  <a:txBody>
                    <a:bodyPr/>
                    <a:lstStyle/>
                    <a:p>
                      <a:pPr algn="ctr"/>
                      <a:r>
                        <a:rPr lang="en-US" dirty="0"/>
                        <a:t>0</a:t>
                      </a:r>
                      <a:endParaRPr lang="en-IN" dirty="0"/>
                    </a:p>
                  </a:txBody>
                  <a:tcPr/>
                </a:tc>
                <a:tc>
                  <a:txBody>
                    <a:bodyPr/>
                    <a:lstStyle/>
                    <a:p>
                      <a:pPr algn="ctr"/>
                      <a:r>
                        <a:rPr lang="en-US" dirty="0"/>
                        <a:t>0</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extLst>
                  <a:ext uri="{0D108BD9-81ED-4DB2-BD59-A6C34878D82A}">
                    <a16:rowId xmlns:a16="http://schemas.microsoft.com/office/drawing/2014/main" xmlns="" val="3048882286"/>
                  </a:ext>
                </a:extLst>
              </a:tr>
              <a:tr h="370840">
                <a:tc>
                  <a:txBody>
                    <a:bodyPr/>
                    <a:lstStyle/>
                    <a:p>
                      <a:pPr algn="ctr"/>
                      <a:r>
                        <a:rPr lang="en-US" dirty="0"/>
                        <a:t>0</a:t>
                      </a:r>
                      <a:endParaRPr lang="en-IN" dirty="0"/>
                    </a:p>
                  </a:txBody>
                  <a:tcPr/>
                </a:tc>
                <a:tc>
                  <a:txBody>
                    <a:bodyPr/>
                    <a:lstStyle/>
                    <a:p>
                      <a:pPr algn="ctr"/>
                      <a:r>
                        <a:rPr lang="en-US" dirty="0"/>
                        <a:t>0</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0</a:t>
                      </a:r>
                      <a:endParaRPr lang="en-IN" dirty="0"/>
                    </a:p>
                  </a:txBody>
                  <a:tcPr/>
                </a:tc>
                <a:extLst>
                  <a:ext uri="{0D108BD9-81ED-4DB2-BD59-A6C34878D82A}">
                    <a16:rowId xmlns:a16="http://schemas.microsoft.com/office/drawing/2014/main" xmlns="" val="191528209"/>
                  </a:ext>
                </a:extLst>
              </a:tr>
              <a:tr h="370840">
                <a:tc>
                  <a:txBody>
                    <a:bodyPr/>
                    <a:lstStyle/>
                    <a:p>
                      <a:pPr algn="ctr"/>
                      <a:r>
                        <a:rPr lang="en-US" dirty="0"/>
                        <a:t>0</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0</a:t>
                      </a:r>
                      <a:endParaRPr lang="en-IN" dirty="0"/>
                    </a:p>
                  </a:txBody>
                  <a:tcPr/>
                </a:tc>
                <a:tc>
                  <a:txBody>
                    <a:bodyPr/>
                    <a:lstStyle/>
                    <a:p>
                      <a:pPr algn="ctr"/>
                      <a:r>
                        <a:rPr lang="en-US" dirty="0"/>
                        <a:t>0</a:t>
                      </a:r>
                      <a:endParaRPr lang="en-IN" dirty="0"/>
                    </a:p>
                  </a:txBody>
                  <a:tcPr/>
                </a:tc>
                <a:extLst>
                  <a:ext uri="{0D108BD9-81ED-4DB2-BD59-A6C34878D82A}">
                    <a16:rowId xmlns:a16="http://schemas.microsoft.com/office/drawing/2014/main" xmlns="" val="134535695"/>
                  </a:ext>
                </a:extLst>
              </a:tr>
            </a:tbl>
          </a:graphicData>
        </a:graphic>
      </p:graphicFrame>
      <p:sp>
        <p:nvSpPr>
          <p:cNvPr id="17" name="Rectangle 16">
            <a:extLst>
              <a:ext uri="{FF2B5EF4-FFF2-40B4-BE49-F238E27FC236}">
                <a16:creationId xmlns:a16="http://schemas.microsoft.com/office/drawing/2014/main" xmlns="" id="{0DC258B9-61DA-46FC-845C-295AA63D8AB1}"/>
              </a:ext>
            </a:extLst>
          </p:cNvPr>
          <p:cNvSpPr/>
          <p:nvPr/>
        </p:nvSpPr>
        <p:spPr>
          <a:xfrm>
            <a:off x="4724399" y="2667000"/>
            <a:ext cx="1371601" cy="523220"/>
          </a:xfrm>
          <a:prstGeom prst="rect">
            <a:avLst/>
          </a:prstGeom>
        </p:spPr>
        <p:txBody>
          <a:bodyPr wrap="square">
            <a:spAutoFit/>
          </a:bodyPr>
          <a:lstStyle/>
          <a:p>
            <a:r>
              <a:rPr lang="en-US" sz="2800" dirty="0"/>
              <a:t>image</a:t>
            </a:r>
            <a:endParaRPr lang="en-IN" sz="2800" dirty="0"/>
          </a:p>
        </p:txBody>
      </p:sp>
      <p:graphicFrame>
        <p:nvGraphicFramePr>
          <p:cNvPr id="18" name="Table 17">
            <a:extLst>
              <a:ext uri="{FF2B5EF4-FFF2-40B4-BE49-F238E27FC236}">
                <a16:creationId xmlns:a16="http://schemas.microsoft.com/office/drawing/2014/main" xmlns="" id="{3D47D709-94D9-40F4-B874-03603C3D9AF9}"/>
              </a:ext>
            </a:extLst>
          </p:cNvPr>
          <p:cNvGraphicFramePr>
            <a:graphicFrameLocks noGrp="1"/>
          </p:cNvGraphicFramePr>
          <p:nvPr>
            <p:extLst>
              <p:ext uri="{D42A27DB-BD31-4B8C-83A1-F6EECF244321}">
                <p14:modId xmlns:p14="http://schemas.microsoft.com/office/powerpoint/2010/main" xmlns="" val="1670585983"/>
              </p:ext>
            </p:extLst>
          </p:nvPr>
        </p:nvGraphicFramePr>
        <p:xfrm>
          <a:off x="3276600" y="3992880"/>
          <a:ext cx="1234440" cy="1112520"/>
        </p:xfrm>
        <a:graphic>
          <a:graphicData uri="http://schemas.openxmlformats.org/drawingml/2006/table">
            <a:tbl>
              <a:tblPr>
                <a:tableStyleId>{5C22544A-7EE6-4342-B048-85BDC9FD1C3A}</a:tableStyleId>
              </a:tblPr>
              <a:tblGrid>
                <a:gridCol w="411480">
                  <a:extLst>
                    <a:ext uri="{9D8B030D-6E8A-4147-A177-3AD203B41FA5}">
                      <a16:colId xmlns:a16="http://schemas.microsoft.com/office/drawing/2014/main" xmlns="" val="885200464"/>
                    </a:ext>
                  </a:extLst>
                </a:gridCol>
                <a:gridCol w="411480">
                  <a:extLst>
                    <a:ext uri="{9D8B030D-6E8A-4147-A177-3AD203B41FA5}">
                      <a16:colId xmlns:a16="http://schemas.microsoft.com/office/drawing/2014/main" xmlns="" val="2422914898"/>
                    </a:ext>
                  </a:extLst>
                </a:gridCol>
                <a:gridCol w="411480">
                  <a:extLst>
                    <a:ext uri="{9D8B030D-6E8A-4147-A177-3AD203B41FA5}">
                      <a16:colId xmlns:a16="http://schemas.microsoft.com/office/drawing/2014/main" xmlns="" val="1132754371"/>
                    </a:ext>
                  </a:extLst>
                </a:gridCol>
              </a:tblGrid>
              <a:tr h="370840">
                <a:tc>
                  <a:txBody>
                    <a:bodyPr/>
                    <a:lstStyle/>
                    <a:p>
                      <a:pPr algn="ctr"/>
                      <a:r>
                        <a:rPr lang="en-US" dirty="0"/>
                        <a:t>1</a:t>
                      </a:r>
                      <a:endParaRPr lang="en-IN" dirty="0"/>
                    </a:p>
                  </a:txBody>
                  <a:tcPr>
                    <a:solidFill>
                      <a:schemeClr val="accent6">
                        <a:alpha val="17000"/>
                      </a:schemeClr>
                    </a:solidFill>
                  </a:tcPr>
                </a:tc>
                <a:tc>
                  <a:txBody>
                    <a:bodyPr/>
                    <a:lstStyle/>
                    <a:p>
                      <a:pPr algn="ctr"/>
                      <a:r>
                        <a:rPr lang="en-US" dirty="0"/>
                        <a:t>0</a:t>
                      </a:r>
                      <a:endParaRPr lang="en-IN" dirty="0"/>
                    </a:p>
                  </a:txBody>
                  <a:tcPr>
                    <a:solidFill>
                      <a:schemeClr val="accent6">
                        <a:alpha val="17000"/>
                      </a:schemeClr>
                    </a:solidFill>
                  </a:tcPr>
                </a:tc>
                <a:tc>
                  <a:txBody>
                    <a:bodyPr/>
                    <a:lstStyle/>
                    <a:p>
                      <a:pPr algn="ctr"/>
                      <a:r>
                        <a:rPr lang="en-US" dirty="0"/>
                        <a:t>1</a:t>
                      </a:r>
                      <a:endParaRPr lang="en-IN" dirty="0"/>
                    </a:p>
                  </a:txBody>
                  <a:tcPr>
                    <a:solidFill>
                      <a:schemeClr val="accent6">
                        <a:alpha val="17000"/>
                      </a:schemeClr>
                    </a:solidFill>
                  </a:tcPr>
                </a:tc>
                <a:extLst>
                  <a:ext uri="{0D108BD9-81ED-4DB2-BD59-A6C34878D82A}">
                    <a16:rowId xmlns:a16="http://schemas.microsoft.com/office/drawing/2014/main" xmlns="" val="3455723880"/>
                  </a:ext>
                </a:extLst>
              </a:tr>
              <a:tr h="370840">
                <a:tc>
                  <a:txBody>
                    <a:bodyPr/>
                    <a:lstStyle/>
                    <a:p>
                      <a:pPr algn="ctr"/>
                      <a:r>
                        <a:rPr lang="en-US" dirty="0"/>
                        <a:t>0</a:t>
                      </a:r>
                      <a:endParaRPr lang="en-IN" dirty="0"/>
                    </a:p>
                  </a:txBody>
                  <a:tcPr>
                    <a:solidFill>
                      <a:schemeClr val="accent6">
                        <a:alpha val="17000"/>
                      </a:schemeClr>
                    </a:solidFill>
                  </a:tcPr>
                </a:tc>
                <a:tc>
                  <a:txBody>
                    <a:bodyPr/>
                    <a:lstStyle/>
                    <a:p>
                      <a:pPr algn="ctr"/>
                      <a:r>
                        <a:rPr lang="en-US" dirty="0"/>
                        <a:t>1</a:t>
                      </a:r>
                      <a:endParaRPr lang="en-IN" dirty="0"/>
                    </a:p>
                  </a:txBody>
                  <a:tcPr>
                    <a:solidFill>
                      <a:schemeClr val="accent6">
                        <a:alpha val="17000"/>
                      </a:schemeClr>
                    </a:solidFill>
                  </a:tcPr>
                </a:tc>
                <a:tc>
                  <a:txBody>
                    <a:bodyPr/>
                    <a:lstStyle/>
                    <a:p>
                      <a:pPr algn="ctr"/>
                      <a:r>
                        <a:rPr lang="en-US" dirty="0"/>
                        <a:t>0</a:t>
                      </a:r>
                      <a:endParaRPr lang="en-IN" dirty="0"/>
                    </a:p>
                  </a:txBody>
                  <a:tcPr>
                    <a:solidFill>
                      <a:schemeClr val="accent6">
                        <a:alpha val="17000"/>
                      </a:schemeClr>
                    </a:solidFill>
                  </a:tcPr>
                </a:tc>
                <a:extLst>
                  <a:ext uri="{0D108BD9-81ED-4DB2-BD59-A6C34878D82A}">
                    <a16:rowId xmlns:a16="http://schemas.microsoft.com/office/drawing/2014/main" xmlns="" val="932289987"/>
                  </a:ext>
                </a:extLst>
              </a:tr>
              <a:tr h="370840">
                <a:tc>
                  <a:txBody>
                    <a:bodyPr/>
                    <a:lstStyle/>
                    <a:p>
                      <a:pPr algn="ctr"/>
                      <a:r>
                        <a:rPr lang="en-US" dirty="0"/>
                        <a:t>1</a:t>
                      </a:r>
                      <a:endParaRPr lang="en-IN" dirty="0"/>
                    </a:p>
                  </a:txBody>
                  <a:tcPr>
                    <a:solidFill>
                      <a:schemeClr val="accent6">
                        <a:alpha val="17000"/>
                      </a:schemeClr>
                    </a:solidFill>
                  </a:tcPr>
                </a:tc>
                <a:tc>
                  <a:txBody>
                    <a:bodyPr/>
                    <a:lstStyle/>
                    <a:p>
                      <a:pPr algn="ctr"/>
                      <a:r>
                        <a:rPr lang="en-US" dirty="0"/>
                        <a:t>0</a:t>
                      </a:r>
                      <a:endParaRPr lang="en-IN" dirty="0"/>
                    </a:p>
                  </a:txBody>
                  <a:tcPr>
                    <a:solidFill>
                      <a:schemeClr val="accent6">
                        <a:alpha val="17000"/>
                      </a:schemeClr>
                    </a:solidFill>
                  </a:tcPr>
                </a:tc>
                <a:tc>
                  <a:txBody>
                    <a:bodyPr/>
                    <a:lstStyle/>
                    <a:p>
                      <a:pPr algn="ctr"/>
                      <a:r>
                        <a:rPr lang="en-US" dirty="0"/>
                        <a:t>1</a:t>
                      </a:r>
                      <a:endParaRPr lang="en-IN" dirty="0"/>
                    </a:p>
                  </a:txBody>
                  <a:tcPr>
                    <a:solidFill>
                      <a:schemeClr val="accent6">
                        <a:alpha val="17000"/>
                      </a:schemeClr>
                    </a:solidFill>
                  </a:tcPr>
                </a:tc>
                <a:extLst>
                  <a:ext uri="{0D108BD9-81ED-4DB2-BD59-A6C34878D82A}">
                    <a16:rowId xmlns:a16="http://schemas.microsoft.com/office/drawing/2014/main" xmlns="" val="3048882286"/>
                  </a:ext>
                </a:extLst>
              </a:tr>
            </a:tbl>
          </a:graphicData>
        </a:graphic>
      </p:graphicFrame>
      <p:graphicFrame>
        <p:nvGraphicFramePr>
          <p:cNvPr id="9" name="Table 8">
            <a:extLst>
              <a:ext uri="{FF2B5EF4-FFF2-40B4-BE49-F238E27FC236}">
                <a16:creationId xmlns:a16="http://schemas.microsoft.com/office/drawing/2014/main" xmlns="" id="{20D99094-5F91-495B-8D90-344941D2FB5A}"/>
              </a:ext>
            </a:extLst>
          </p:cNvPr>
          <p:cNvGraphicFramePr>
            <a:graphicFrameLocks noGrp="1"/>
          </p:cNvGraphicFramePr>
          <p:nvPr>
            <p:extLst>
              <p:ext uri="{D42A27DB-BD31-4B8C-83A1-F6EECF244321}">
                <p14:modId xmlns:p14="http://schemas.microsoft.com/office/powerpoint/2010/main" xmlns="" val="1675845153"/>
              </p:ext>
            </p:extLst>
          </p:nvPr>
        </p:nvGraphicFramePr>
        <p:xfrm>
          <a:off x="6412228" y="3688080"/>
          <a:ext cx="1234440" cy="1112520"/>
        </p:xfrm>
        <a:graphic>
          <a:graphicData uri="http://schemas.openxmlformats.org/drawingml/2006/table">
            <a:tbl>
              <a:tblPr>
                <a:tableStyleId>{5C22544A-7EE6-4342-B048-85BDC9FD1C3A}</a:tableStyleId>
              </a:tblPr>
              <a:tblGrid>
                <a:gridCol w="411480">
                  <a:extLst>
                    <a:ext uri="{9D8B030D-6E8A-4147-A177-3AD203B41FA5}">
                      <a16:colId xmlns:a16="http://schemas.microsoft.com/office/drawing/2014/main" xmlns="" val="885200464"/>
                    </a:ext>
                  </a:extLst>
                </a:gridCol>
                <a:gridCol w="411480">
                  <a:extLst>
                    <a:ext uri="{9D8B030D-6E8A-4147-A177-3AD203B41FA5}">
                      <a16:colId xmlns:a16="http://schemas.microsoft.com/office/drawing/2014/main" xmlns="" val="2422914898"/>
                    </a:ext>
                  </a:extLst>
                </a:gridCol>
                <a:gridCol w="411480">
                  <a:extLst>
                    <a:ext uri="{9D8B030D-6E8A-4147-A177-3AD203B41FA5}">
                      <a16:colId xmlns:a16="http://schemas.microsoft.com/office/drawing/2014/main" xmlns="" val="1132754371"/>
                    </a:ext>
                  </a:extLst>
                </a:gridCol>
              </a:tblGrid>
              <a:tr h="370840">
                <a:tc>
                  <a:txBody>
                    <a:bodyPr/>
                    <a:lstStyle/>
                    <a:p>
                      <a:pPr algn="ctr"/>
                      <a:r>
                        <a:rPr lang="en-US" dirty="0"/>
                        <a:t>4</a:t>
                      </a:r>
                      <a:endParaRPr lang="en-IN" dirty="0"/>
                    </a:p>
                  </a:txBody>
                  <a:tcPr/>
                </a:tc>
                <a:tc>
                  <a:txBody>
                    <a:bodyPr/>
                    <a:lstStyle/>
                    <a:p>
                      <a:pPr algn="ctr"/>
                      <a:r>
                        <a:rPr lang="en-US" dirty="0"/>
                        <a:t>3</a:t>
                      </a:r>
                      <a:endParaRPr lang="en-IN" dirty="0"/>
                    </a:p>
                  </a:txBody>
                  <a:tcPr/>
                </a:tc>
                <a:tc>
                  <a:txBody>
                    <a:bodyPr/>
                    <a:lstStyle/>
                    <a:p>
                      <a:pPr algn="ctr"/>
                      <a:r>
                        <a:rPr lang="en-US" dirty="0"/>
                        <a:t>4</a:t>
                      </a:r>
                      <a:endParaRPr lang="en-IN" dirty="0"/>
                    </a:p>
                  </a:txBody>
                  <a:tcPr/>
                </a:tc>
                <a:extLst>
                  <a:ext uri="{0D108BD9-81ED-4DB2-BD59-A6C34878D82A}">
                    <a16:rowId xmlns:a16="http://schemas.microsoft.com/office/drawing/2014/main" xmlns="" val="3455723880"/>
                  </a:ext>
                </a:extLst>
              </a:tr>
              <a:tr h="370840">
                <a:tc>
                  <a:txBody>
                    <a:bodyPr/>
                    <a:lstStyle/>
                    <a:p>
                      <a:pPr algn="ctr"/>
                      <a:r>
                        <a:rPr lang="en-US" dirty="0"/>
                        <a:t>2</a:t>
                      </a:r>
                      <a:endParaRPr lang="en-IN" dirty="0"/>
                    </a:p>
                  </a:txBody>
                  <a:tcPr/>
                </a:tc>
                <a:tc>
                  <a:txBody>
                    <a:bodyPr/>
                    <a:lstStyle/>
                    <a:p>
                      <a:pPr algn="ctr"/>
                      <a:r>
                        <a:rPr lang="en-US" dirty="0"/>
                        <a:t>4</a:t>
                      </a:r>
                      <a:endParaRPr lang="en-IN" dirty="0"/>
                    </a:p>
                  </a:txBody>
                  <a:tcPr/>
                </a:tc>
                <a:tc>
                  <a:txBody>
                    <a:bodyPr/>
                    <a:lstStyle/>
                    <a:p>
                      <a:pPr algn="ctr"/>
                      <a:r>
                        <a:rPr lang="en-US" dirty="0"/>
                        <a:t>3</a:t>
                      </a:r>
                      <a:endParaRPr lang="en-IN" dirty="0"/>
                    </a:p>
                  </a:txBody>
                  <a:tcPr/>
                </a:tc>
                <a:extLst>
                  <a:ext uri="{0D108BD9-81ED-4DB2-BD59-A6C34878D82A}">
                    <a16:rowId xmlns:a16="http://schemas.microsoft.com/office/drawing/2014/main" xmlns="" val="932289987"/>
                  </a:ext>
                </a:extLst>
              </a:tr>
              <a:tr h="370840">
                <a:tc>
                  <a:txBody>
                    <a:bodyPr/>
                    <a:lstStyle/>
                    <a:p>
                      <a:pPr algn="ctr"/>
                      <a:r>
                        <a:rPr lang="en-US" dirty="0"/>
                        <a:t>?</a:t>
                      </a:r>
                      <a:endParaRPr lang="en-IN" dirty="0"/>
                    </a:p>
                  </a:txBody>
                  <a:tcPr/>
                </a:tc>
                <a:tc>
                  <a:txBody>
                    <a:bodyPr/>
                    <a:lstStyle/>
                    <a:p>
                      <a:pPr algn="ctr"/>
                      <a:endParaRPr lang="en-IN" dirty="0"/>
                    </a:p>
                  </a:txBody>
                  <a:tcPr/>
                </a:tc>
                <a:tc>
                  <a:txBody>
                    <a:bodyPr/>
                    <a:lstStyle/>
                    <a:p>
                      <a:pPr algn="ctr"/>
                      <a:endParaRPr lang="en-IN" dirty="0"/>
                    </a:p>
                  </a:txBody>
                  <a:tcPr/>
                </a:tc>
                <a:extLst>
                  <a:ext uri="{0D108BD9-81ED-4DB2-BD59-A6C34878D82A}">
                    <a16:rowId xmlns:a16="http://schemas.microsoft.com/office/drawing/2014/main" xmlns="" val="3048882286"/>
                  </a:ext>
                </a:extLst>
              </a:tr>
            </a:tbl>
          </a:graphicData>
        </a:graphic>
      </p:graphicFrame>
      <p:sp>
        <p:nvSpPr>
          <p:cNvPr id="10" name="Rectangle 9">
            <a:extLst>
              <a:ext uri="{FF2B5EF4-FFF2-40B4-BE49-F238E27FC236}">
                <a16:creationId xmlns:a16="http://schemas.microsoft.com/office/drawing/2014/main" xmlns="" id="{DCB28813-A9D3-4DF7-A702-21B441868D5D}"/>
              </a:ext>
            </a:extLst>
          </p:cNvPr>
          <p:cNvSpPr/>
          <p:nvPr/>
        </p:nvSpPr>
        <p:spPr>
          <a:xfrm>
            <a:off x="5791199" y="3972580"/>
            <a:ext cx="1371601" cy="523220"/>
          </a:xfrm>
          <a:prstGeom prst="rect">
            <a:avLst/>
          </a:prstGeom>
        </p:spPr>
        <p:txBody>
          <a:bodyPr wrap="square">
            <a:spAutoFit/>
          </a:bodyPr>
          <a:lstStyle/>
          <a:p>
            <a:r>
              <a:rPr lang="en-US" sz="2800" dirty="0"/>
              <a:t>=</a:t>
            </a:r>
            <a:endParaRPr lang="en-IN" sz="2800" dirty="0"/>
          </a:p>
        </p:txBody>
      </p:sp>
    </p:spTree>
    <p:extLst>
      <p:ext uri="{BB962C8B-B14F-4D97-AF65-F5344CB8AC3E}">
        <p14:creationId xmlns:p14="http://schemas.microsoft.com/office/powerpoint/2010/main" xmlns="" val="2743347206"/>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1" i="0" u="none" strike="noStrike" kern="1200" cap="none" spc="0" normalizeH="0" baseline="0" noProof="0" dirty="0">
                <a:ln>
                  <a:noFill/>
                </a:ln>
                <a:solidFill>
                  <a:schemeClr val="bg1"/>
                </a:solidFill>
                <a:effectLst/>
                <a:uLnTx/>
                <a:uFillTx/>
                <a:latin typeface="+mj-lt"/>
                <a:ea typeface="+mj-ea"/>
                <a:cs typeface="+mj-cs"/>
              </a:rPr>
              <a:t>2D Convolutional </a:t>
            </a:r>
            <a:r>
              <a:rPr lang="en-US" sz="4400" b="1" dirty="0">
                <a:solidFill>
                  <a:schemeClr val="bg1"/>
                </a:solidFill>
                <a:latin typeface="+mj-lt"/>
                <a:ea typeface="+mj-ea"/>
                <a:cs typeface="+mj-cs"/>
              </a:rPr>
              <a:t>Layer</a:t>
            </a:r>
            <a:endParaRPr kumimoji="0" lang="en-US" sz="4400" b="1" i="0" u="none" strike="noStrike" kern="1200" cap="none" spc="0" normalizeH="0" baseline="0" noProof="0" dirty="0">
              <a:ln>
                <a:noFill/>
              </a:ln>
              <a:solidFill>
                <a:schemeClr val="bg1"/>
              </a:solidFill>
              <a:effectLst/>
              <a:uLnTx/>
              <a:uFillTx/>
              <a:latin typeface="+mj-lt"/>
              <a:ea typeface="+mj-ea"/>
              <a:cs typeface="+mj-cs"/>
            </a:endParaRPr>
          </a:p>
        </p:txBody>
      </p:sp>
      <p:sp>
        <p:nvSpPr>
          <p:cNvPr id="7" name="TextBox 6"/>
          <p:cNvSpPr txBox="1"/>
          <p:nvPr/>
        </p:nvSpPr>
        <p:spPr>
          <a:xfrm>
            <a:off x="304799" y="1219200"/>
            <a:ext cx="8610601" cy="523220"/>
          </a:xfrm>
          <a:prstGeom prst="rect">
            <a:avLst/>
          </a:prstGeom>
          <a:noFill/>
        </p:spPr>
        <p:txBody>
          <a:bodyPr wrap="square" rtlCol="0">
            <a:spAutoFit/>
          </a:bodyPr>
          <a:lstStyle/>
          <a:p>
            <a:pPr>
              <a:buNone/>
            </a:pPr>
            <a:r>
              <a:rPr lang="en-US" sz="2800" dirty="0"/>
              <a:t>What’s the next one?</a:t>
            </a:r>
          </a:p>
        </p:txBody>
      </p:sp>
      <p:sp>
        <p:nvSpPr>
          <p:cNvPr id="13" name="Rectangle 12">
            <a:extLst>
              <a:ext uri="{FF2B5EF4-FFF2-40B4-BE49-F238E27FC236}">
                <a16:creationId xmlns:a16="http://schemas.microsoft.com/office/drawing/2014/main" xmlns="" id="{51F28F38-D7D1-4638-A478-B7B8E9B18DC3}"/>
              </a:ext>
            </a:extLst>
          </p:cNvPr>
          <p:cNvSpPr/>
          <p:nvPr/>
        </p:nvSpPr>
        <p:spPr>
          <a:xfrm>
            <a:off x="3028947" y="2662845"/>
            <a:ext cx="1704977" cy="523220"/>
          </a:xfrm>
          <a:prstGeom prst="rect">
            <a:avLst/>
          </a:prstGeom>
        </p:spPr>
        <p:txBody>
          <a:bodyPr wrap="square">
            <a:spAutoFit/>
          </a:bodyPr>
          <a:lstStyle/>
          <a:p>
            <a:r>
              <a:rPr lang="en-US" sz="2800" dirty="0"/>
              <a:t>weights  *</a:t>
            </a:r>
            <a:endParaRPr lang="en-IN" sz="2800" dirty="0"/>
          </a:p>
        </p:txBody>
      </p:sp>
      <p:sp>
        <p:nvSpPr>
          <p:cNvPr id="42" name="Rectangle 41">
            <a:extLst>
              <a:ext uri="{FF2B5EF4-FFF2-40B4-BE49-F238E27FC236}">
                <a16:creationId xmlns:a16="http://schemas.microsoft.com/office/drawing/2014/main" xmlns="" id="{2C4D53DB-D792-48CC-A4F6-FBA917DB68CD}"/>
              </a:ext>
            </a:extLst>
          </p:cNvPr>
          <p:cNvSpPr/>
          <p:nvPr/>
        </p:nvSpPr>
        <p:spPr>
          <a:xfrm>
            <a:off x="1162049" y="5814683"/>
            <a:ext cx="6896099" cy="461665"/>
          </a:xfrm>
          <a:prstGeom prst="rect">
            <a:avLst/>
          </a:prstGeom>
        </p:spPr>
        <p:txBody>
          <a:bodyPr wrap="square">
            <a:spAutoFit/>
          </a:bodyPr>
          <a:lstStyle/>
          <a:p>
            <a:r>
              <a:rPr lang="en-US" sz="1200" dirty="0"/>
              <a:t>Animated image from: </a:t>
            </a:r>
            <a:r>
              <a:rPr lang="en-US" sz="1200" dirty="0">
                <a:hlinkClick r:id="rId2"/>
              </a:rPr>
              <a:t>https://hackernoon.com/visualizing-parts-of-convolutional-neural-networks-using-keras-and-cats-5cc01b214e59</a:t>
            </a:r>
            <a:endParaRPr lang="en-IN" sz="1200" dirty="0"/>
          </a:p>
        </p:txBody>
      </p:sp>
      <p:graphicFrame>
        <p:nvGraphicFramePr>
          <p:cNvPr id="2" name="Table 1">
            <a:extLst>
              <a:ext uri="{FF2B5EF4-FFF2-40B4-BE49-F238E27FC236}">
                <a16:creationId xmlns:a16="http://schemas.microsoft.com/office/drawing/2014/main" xmlns="" id="{0BD58B17-17D4-4D5A-8C11-849807B2251C}"/>
              </a:ext>
            </a:extLst>
          </p:cNvPr>
          <p:cNvGraphicFramePr>
            <a:graphicFrameLocks noGrp="1"/>
          </p:cNvGraphicFramePr>
          <p:nvPr/>
        </p:nvGraphicFramePr>
        <p:xfrm>
          <a:off x="3429000" y="3352800"/>
          <a:ext cx="2057400" cy="1854200"/>
        </p:xfrm>
        <a:graphic>
          <a:graphicData uri="http://schemas.openxmlformats.org/drawingml/2006/table">
            <a:tbl>
              <a:tblPr>
                <a:tableStyleId>{5C22544A-7EE6-4342-B048-85BDC9FD1C3A}</a:tableStyleId>
              </a:tblPr>
              <a:tblGrid>
                <a:gridCol w="411480">
                  <a:extLst>
                    <a:ext uri="{9D8B030D-6E8A-4147-A177-3AD203B41FA5}">
                      <a16:colId xmlns:a16="http://schemas.microsoft.com/office/drawing/2014/main" xmlns="" val="885200464"/>
                    </a:ext>
                  </a:extLst>
                </a:gridCol>
                <a:gridCol w="411480">
                  <a:extLst>
                    <a:ext uri="{9D8B030D-6E8A-4147-A177-3AD203B41FA5}">
                      <a16:colId xmlns:a16="http://schemas.microsoft.com/office/drawing/2014/main" xmlns="" val="2422914898"/>
                    </a:ext>
                  </a:extLst>
                </a:gridCol>
                <a:gridCol w="411480">
                  <a:extLst>
                    <a:ext uri="{9D8B030D-6E8A-4147-A177-3AD203B41FA5}">
                      <a16:colId xmlns:a16="http://schemas.microsoft.com/office/drawing/2014/main" xmlns="" val="1132754371"/>
                    </a:ext>
                  </a:extLst>
                </a:gridCol>
                <a:gridCol w="411480">
                  <a:extLst>
                    <a:ext uri="{9D8B030D-6E8A-4147-A177-3AD203B41FA5}">
                      <a16:colId xmlns:a16="http://schemas.microsoft.com/office/drawing/2014/main" xmlns="" val="3120277745"/>
                    </a:ext>
                  </a:extLst>
                </a:gridCol>
                <a:gridCol w="411480">
                  <a:extLst>
                    <a:ext uri="{9D8B030D-6E8A-4147-A177-3AD203B41FA5}">
                      <a16:colId xmlns:a16="http://schemas.microsoft.com/office/drawing/2014/main" xmlns="" val="3294299305"/>
                    </a:ext>
                  </a:extLst>
                </a:gridCol>
              </a:tblGrid>
              <a:tr h="370840">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0</a:t>
                      </a:r>
                      <a:endParaRPr lang="en-IN" dirty="0"/>
                    </a:p>
                  </a:txBody>
                  <a:tcPr/>
                </a:tc>
                <a:tc>
                  <a:txBody>
                    <a:bodyPr/>
                    <a:lstStyle/>
                    <a:p>
                      <a:pPr algn="ctr"/>
                      <a:r>
                        <a:rPr lang="en-US" dirty="0"/>
                        <a:t>0</a:t>
                      </a:r>
                      <a:endParaRPr lang="en-IN" dirty="0"/>
                    </a:p>
                  </a:txBody>
                  <a:tcPr/>
                </a:tc>
                <a:extLst>
                  <a:ext uri="{0D108BD9-81ED-4DB2-BD59-A6C34878D82A}">
                    <a16:rowId xmlns:a16="http://schemas.microsoft.com/office/drawing/2014/main" xmlns="" val="3455723880"/>
                  </a:ext>
                </a:extLst>
              </a:tr>
              <a:tr h="370840">
                <a:tc>
                  <a:txBody>
                    <a:bodyPr/>
                    <a:lstStyle/>
                    <a:p>
                      <a:pPr algn="ctr"/>
                      <a:r>
                        <a:rPr lang="en-US" dirty="0"/>
                        <a:t>0</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0</a:t>
                      </a:r>
                      <a:endParaRPr lang="en-IN" dirty="0"/>
                    </a:p>
                  </a:txBody>
                  <a:tcPr/>
                </a:tc>
                <a:extLst>
                  <a:ext uri="{0D108BD9-81ED-4DB2-BD59-A6C34878D82A}">
                    <a16:rowId xmlns:a16="http://schemas.microsoft.com/office/drawing/2014/main" xmlns="" val="932289987"/>
                  </a:ext>
                </a:extLst>
              </a:tr>
              <a:tr h="370840">
                <a:tc>
                  <a:txBody>
                    <a:bodyPr/>
                    <a:lstStyle/>
                    <a:p>
                      <a:pPr algn="ctr"/>
                      <a:r>
                        <a:rPr lang="en-US" dirty="0"/>
                        <a:t>0</a:t>
                      </a:r>
                      <a:endParaRPr lang="en-IN" dirty="0"/>
                    </a:p>
                  </a:txBody>
                  <a:tcPr/>
                </a:tc>
                <a:tc>
                  <a:txBody>
                    <a:bodyPr/>
                    <a:lstStyle/>
                    <a:p>
                      <a:pPr algn="ctr"/>
                      <a:r>
                        <a:rPr lang="en-US" dirty="0"/>
                        <a:t>0</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extLst>
                  <a:ext uri="{0D108BD9-81ED-4DB2-BD59-A6C34878D82A}">
                    <a16:rowId xmlns:a16="http://schemas.microsoft.com/office/drawing/2014/main" xmlns="" val="3048882286"/>
                  </a:ext>
                </a:extLst>
              </a:tr>
              <a:tr h="370840">
                <a:tc>
                  <a:txBody>
                    <a:bodyPr/>
                    <a:lstStyle/>
                    <a:p>
                      <a:pPr algn="ctr"/>
                      <a:r>
                        <a:rPr lang="en-US" dirty="0"/>
                        <a:t>0</a:t>
                      </a:r>
                      <a:endParaRPr lang="en-IN" dirty="0"/>
                    </a:p>
                  </a:txBody>
                  <a:tcPr/>
                </a:tc>
                <a:tc>
                  <a:txBody>
                    <a:bodyPr/>
                    <a:lstStyle/>
                    <a:p>
                      <a:pPr algn="ctr"/>
                      <a:r>
                        <a:rPr lang="en-US" dirty="0"/>
                        <a:t>0</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0</a:t>
                      </a:r>
                      <a:endParaRPr lang="en-IN" dirty="0"/>
                    </a:p>
                  </a:txBody>
                  <a:tcPr/>
                </a:tc>
                <a:extLst>
                  <a:ext uri="{0D108BD9-81ED-4DB2-BD59-A6C34878D82A}">
                    <a16:rowId xmlns:a16="http://schemas.microsoft.com/office/drawing/2014/main" xmlns="" val="191528209"/>
                  </a:ext>
                </a:extLst>
              </a:tr>
              <a:tr h="370840">
                <a:tc>
                  <a:txBody>
                    <a:bodyPr/>
                    <a:lstStyle/>
                    <a:p>
                      <a:pPr algn="ctr"/>
                      <a:r>
                        <a:rPr lang="en-US" dirty="0"/>
                        <a:t>0</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0</a:t>
                      </a:r>
                      <a:endParaRPr lang="en-IN" dirty="0"/>
                    </a:p>
                  </a:txBody>
                  <a:tcPr/>
                </a:tc>
                <a:tc>
                  <a:txBody>
                    <a:bodyPr/>
                    <a:lstStyle/>
                    <a:p>
                      <a:pPr algn="ctr"/>
                      <a:r>
                        <a:rPr lang="en-US" dirty="0"/>
                        <a:t>0</a:t>
                      </a:r>
                      <a:endParaRPr lang="en-IN" dirty="0"/>
                    </a:p>
                  </a:txBody>
                  <a:tcPr/>
                </a:tc>
                <a:extLst>
                  <a:ext uri="{0D108BD9-81ED-4DB2-BD59-A6C34878D82A}">
                    <a16:rowId xmlns:a16="http://schemas.microsoft.com/office/drawing/2014/main" xmlns="" val="134535695"/>
                  </a:ext>
                </a:extLst>
              </a:tr>
            </a:tbl>
          </a:graphicData>
        </a:graphic>
      </p:graphicFrame>
      <p:sp>
        <p:nvSpPr>
          <p:cNvPr id="17" name="Rectangle 16">
            <a:extLst>
              <a:ext uri="{FF2B5EF4-FFF2-40B4-BE49-F238E27FC236}">
                <a16:creationId xmlns:a16="http://schemas.microsoft.com/office/drawing/2014/main" xmlns="" id="{0DC258B9-61DA-46FC-845C-295AA63D8AB1}"/>
              </a:ext>
            </a:extLst>
          </p:cNvPr>
          <p:cNvSpPr/>
          <p:nvPr/>
        </p:nvSpPr>
        <p:spPr>
          <a:xfrm>
            <a:off x="4724399" y="2667000"/>
            <a:ext cx="1371601" cy="523220"/>
          </a:xfrm>
          <a:prstGeom prst="rect">
            <a:avLst/>
          </a:prstGeom>
        </p:spPr>
        <p:txBody>
          <a:bodyPr wrap="square">
            <a:spAutoFit/>
          </a:bodyPr>
          <a:lstStyle/>
          <a:p>
            <a:r>
              <a:rPr lang="en-US" sz="2800" dirty="0"/>
              <a:t>image</a:t>
            </a:r>
            <a:endParaRPr lang="en-IN" sz="2800" dirty="0"/>
          </a:p>
        </p:txBody>
      </p:sp>
      <p:graphicFrame>
        <p:nvGraphicFramePr>
          <p:cNvPr id="18" name="Table 17">
            <a:extLst>
              <a:ext uri="{FF2B5EF4-FFF2-40B4-BE49-F238E27FC236}">
                <a16:creationId xmlns:a16="http://schemas.microsoft.com/office/drawing/2014/main" xmlns="" id="{3D47D709-94D9-40F4-B874-03603C3D9AF9}"/>
              </a:ext>
            </a:extLst>
          </p:cNvPr>
          <p:cNvGraphicFramePr>
            <a:graphicFrameLocks noGrp="1"/>
          </p:cNvGraphicFramePr>
          <p:nvPr>
            <p:extLst>
              <p:ext uri="{D42A27DB-BD31-4B8C-83A1-F6EECF244321}">
                <p14:modId xmlns:p14="http://schemas.microsoft.com/office/powerpoint/2010/main" xmlns="" val="4204887999"/>
              </p:ext>
            </p:extLst>
          </p:nvPr>
        </p:nvGraphicFramePr>
        <p:xfrm>
          <a:off x="3718560" y="3992880"/>
          <a:ext cx="1234440" cy="1112520"/>
        </p:xfrm>
        <a:graphic>
          <a:graphicData uri="http://schemas.openxmlformats.org/drawingml/2006/table">
            <a:tbl>
              <a:tblPr>
                <a:tableStyleId>{5C22544A-7EE6-4342-B048-85BDC9FD1C3A}</a:tableStyleId>
              </a:tblPr>
              <a:tblGrid>
                <a:gridCol w="411480">
                  <a:extLst>
                    <a:ext uri="{9D8B030D-6E8A-4147-A177-3AD203B41FA5}">
                      <a16:colId xmlns:a16="http://schemas.microsoft.com/office/drawing/2014/main" xmlns="" val="885200464"/>
                    </a:ext>
                  </a:extLst>
                </a:gridCol>
                <a:gridCol w="411480">
                  <a:extLst>
                    <a:ext uri="{9D8B030D-6E8A-4147-A177-3AD203B41FA5}">
                      <a16:colId xmlns:a16="http://schemas.microsoft.com/office/drawing/2014/main" xmlns="" val="2422914898"/>
                    </a:ext>
                  </a:extLst>
                </a:gridCol>
                <a:gridCol w="411480">
                  <a:extLst>
                    <a:ext uri="{9D8B030D-6E8A-4147-A177-3AD203B41FA5}">
                      <a16:colId xmlns:a16="http://schemas.microsoft.com/office/drawing/2014/main" xmlns="" val="1132754371"/>
                    </a:ext>
                  </a:extLst>
                </a:gridCol>
              </a:tblGrid>
              <a:tr h="370840">
                <a:tc>
                  <a:txBody>
                    <a:bodyPr/>
                    <a:lstStyle/>
                    <a:p>
                      <a:pPr algn="ctr"/>
                      <a:r>
                        <a:rPr lang="en-US" dirty="0"/>
                        <a:t>1</a:t>
                      </a:r>
                      <a:endParaRPr lang="en-IN" dirty="0"/>
                    </a:p>
                  </a:txBody>
                  <a:tcPr>
                    <a:solidFill>
                      <a:schemeClr val="accent6">
                        <a:alpha val="17000"/>
                      </a:schemeClr>
                    </a:solidFill>
                  </a:tcPr>
                </a:tc>
                <a:tc>
                  <a:txBody>
                    <a:bodyPr/>
                    <a:lstStyle/>
                    <a:p>
                      <a:pPr algn="ctr"/>
                      <a:r>
                        <a:rPr lang="en-US" dirty="0"/>
                        <a:t>0</a:t>
                      </a:r>
                      <a:endParaRPr lang="en-IN" dirty="0"/>
                    </a:p>
                  </a:txBody>
                  <a:tcPr>
                    <a:solidFill>
                      <a:schemeClr val="accent6">
                        <a:alpha val="17000"/>
                      </a:schemeClr>
                    </a:solidFill>
                  </a:tcPr>
                </a:tc>
                <a:tc>
                  <a:txBody>
                    <a:bodyPr/>
                    <a:lstStyle/>
                    <a:p>
                      <a:pPr algn="ctr"/>
                      <a:r>
                        <a:rPr lang="en-US" dirty="0"/>
                        <a:t>1</a:t>
                      </a:r>
                      <a:endParaRPr lang="en-IN" dirty="0"/>
                    </a:p>
                  </a:txBody>
                  <a:tcPr>
                    <a:solidFill>
                      <a:schemeClr val="accent6">
                        <a:alpha val="17000"/>
                      </a:schemeClr>
                    </a:solidFill>
                  </a:tcPr>
                </a:tc>
                <a:extLst>
                  <a:ext uri="{0D108BD9-81ED-4DB2-BD59-A6C34878D82A}">
                    <a16:rowId xmlns:a16="http://schemas.microsoft.com/office/drawing/2014/main" xmlns="" val="3455723880"/>
                  </a:ext>
                </a:extLst>
              </a:tr>
              <a:tr h="370840">
                <a:tc>
                  <a:txBody>
                    <a:bodyPr/>
                    <a:lstStyle/>
                    <a:p>
                      <a:pPr algn="ctr"/>
                      <a:r>
                        <a:rPr lang="en-US" dirty="0"/>
                        <a:t>0</a:t>
                      </a:r>
                      <a:endParaRPr lang="en-IN" dirty="0"/>
                    </a:p>
                  </a:txBody>
                  <a:tcPr>
                    <a:solidFill>
                      <a:schemeClr val="accent6">
                        <a:alpha val="17000"/>
                      </a:schemeClr>
                    </a:solidFill>
                  </a:tcPr>
                </a:tc>
                <a:tc>
                  <a:txBody>
                    <a:bodyPr/>
                    <a:lstStyle/>
                    <a:p>
                      <a:pPr algn="ctr"/>
                      <a:r>
                        <a:rPr lang="en-US" dirty="0"/>
                        <a:t>1</a:t>
                      </a:r>
                      <a:endParaRPr lang="en-IN" dirty="0"/>
                    </a:p>
                  </a:txBody>
                  <a:tcPr>
                    <a:solidFill>
                      <a:schemeClr val="accent6">
                        <a:alpha val="17000"/>
                      </a:schemeClr>
                    </a:solidFill>
                  </a:tcPr>
                </a:tc>
                <a:tc>
                  <a:txBody>
                    <a:bodyPr/>
                    <a:lstStyle/>
                    <a:p>
                      <a:pPr algn="ctr"/>
                      <a:r>
                        <a:rPr lang="en-US" dirty="0"/>
                        <a:t>0</a:t>
                      </a:r>
                      <a:endParaRPr lang="en-IN" dirty="0"/>
                    </a:p>
                  </a:txBody>
                  <a:tcPr>
                    <a:solidFill>
                      <a:schemeClr val="accent6">
                        <a:alpha val="17000"/>
                      </a:schemeClr>
                    </a:solidFill>
                  </a:tcPr>
                </a:tc>
                <a:extLst>
                  <a:ext uri="{0D108BD9-81ED-4DB2-BD59-A6C34878D82A}">
                    <a16:rowId xmlns:a16="http://schemas.microsoft.com/office/drawing/2014/main" xmlns="" val="932289987"/>
                  </a:ext>
                </a:extLst>
              </a:tr>
              <a:tr h="370840">
                <a:tc>
                  <a:txBody>
                    <a:bodyPr/>
                    <a:lstStyle/>
                    <a:p>
                      <a:pPr algn="ctr"/>
                      <a:r>
                        <a:rPr lang="en-US" dirty="0"/>
                        <a:t>1</a:t>
                      </a:r>
                      <a:endParaRPr lang="en-IN" dirty="0"/>
                    </a:p>
                  </a:txBody>
                  <a:tcPr>
                    <a:solidFill>
                      <a:schemeClr val="accent6">
                        <a:alpha val="17000"/>
                      </a:schemeClr>
                    </a:solidFill>
                  </a:tcPr>
                </a:tc>
                <a:tc>
                  <a:txBody>
                    <a:bodyPr/>
                    <a:lstStyle/>
                    <a:p>
                      <a:pPr algn="ctr"/>
                      <a:r>
                        <a:rPr lang="en-US" dirty="0"/>
                        <a:t>0</a:t>
                      </a:r>
                      <a:endParaRPr lang="en-IN" dirty="0"/>
                    </a:p>
                  </a:txBody>
                  <a:tcPr>
                    <a:solidFill>
                      <a:schemeClr val="accent6">
                        <a:alpha val="17000"/>
                      </a:schemeClr>
                    </a:solidFill>
                  </a:tcPr>
                </a:tc>
                <a:tc>
                  <a:txBody>
                    <a:bodyPr/>
                    <a:lstStyle/>
                    <a:p>
                      <a:pPr algn="ctr"/>
                      <a:r>
                        <a:rPr lang="en-US" dirty="0"/>
                        <a:t>1</a:t>
                      </a:r>
                      <a:endParaRPr lang="en-IN" dirty="0"/>
                    </a:p>
                  </a:txBody>
                  <a:tcPr>
                    <a:solidFill>
                      <a:schemeClr val="accent6">
                        <a:alpha val="17000"/>
                      </a:schemeClr>
                    </a:solidFill>
                  </a:tcPr>
                </a:tc>
                <a:extLst>
                  <a:ext uri="{0D108BD9-81ED-4DB2-BD59-A6C34878D82A}">
                    <a16:rowId xmlns:a16="http://schemas.microsoft.com/office/drawing/2014/main" xmlns="" val="3048882286"/>
                  </a:ext>
                </a:extLst>
              </a:tr>
            </a:tbl>
          </a:graphicData>
        </a:graphic>
      </p:graphicFrame>
      <p:graphicFrame>
        <p:nvGraphicFramePr>
          <p:cNvPr id="9" name="Table 8">
            <a:extLst>
              <a:ext uri="{FF2B5EF4-FFF2-40B4-BE49-F238E27FC236}">
                <a16:creationId xmlns:a16="http://schemas.microsoft.com/office/drawing/2014/main" xmlns="" id="{20D99094-5F91-495B-8D90-344941D2FB5A}"/>
              </a:ext>
            </a:extLst>
          </p:cNvPr>
          <p:cNvGraphicFramePr>
            <a:graphicFrameLocks noGrp="1"/>
          </p:cNvGraphicFramePr>
          <p:nvPr>
            <p:extLst>
              <p:ext uri="{D42A27DB-BD31-4B8C-83A1-F6EECF244321}">
                <p14:modId xmlns:p14="http://schemas.microsoft.com/office/powerpoint/2010/main" xmlns="" val="3760076524"/>
              </p:ext>
            </p:extLst>
          </p:nvPr>
        </p:nvGraphicFramePr>
        <p:xfrm>
          <a:off x="6412228" y="3688080"/>
          <a:ext cx="1234440" cy="1112520"/>
        </p:xfrm>
        <a:graphic>
          <a:graphicData uri="http://schemas.openxmlformats.org/drawingml/2006/table">
            <a:tbl>
              <a:tblPr>
                <a:tableStyleId>{5C22544A-7EE6-4342-B048-85BDC9FD1C3A}</a:tableStyleId>
              </a:tblPr>
              <a:tblGrid>
                <a:gridCol w="411480">
                  <a:extLst>
                    <a:ext uri="{9D8B030D-6E8A-4147-A177-3AD203B41FA5}">
                      <a16:colId xmlns:a16="http://schemas.microsoft.com/office/drawing/2014/main" xmlns="" val="885200464"/>
                    </a:ext>
                  </a:extLst>
                </a:gridCol>
                <a:gridCol w="411480">
                  <a:extLst>
                    <a:ext uri="{9D8B030D-6E8A-4147-A177-3AD203B41FA5}">
                      <a16:colId xmlns:a16="http://schemas.microsoft.com/office/drawing/2014/main" xmlns="" val="2422914898"/>
                    </a:ext>
                  </a:extLst>
                </a:gridCol>
                <a:gridCol w="411480">
                  <a:extLst>
                    <a:ext uri="{9D8B030D-6E8A-4147-A177-3AD203B41FA5}">
                      <a16:colId xmlns:a16="http://schemas.microsoft.com/office/drawing/2014/main" xmlns="" val="1132754371"/>
                    </a:ext>
                  </a:extLst>
                </a:gridCol>
              </a:tblGrid>
              <a:tr h="370840">
                <a:tc>
                  <a:txBody>
                    <a:bodyPr/>
                    <a:lstStyle/>
                    <a:p>
                      <a:pPr algn="ctr"/>
                      <a:r>
                        <a:rPr lang="en-US" dirty="0"/>
                        <a:t>4</a:t>
                      </a:r>
                      <a:endParaRPr lang="en-IN" dirty="0"/>
                    </a:p>
                  </a:txBody>
                  <a:tcPr/>
                </a:tc>
                <a:tc>
                  <a:txBody>
                    <a:bodyPr/>
                    <a:lstStyle/>
                    <a:p>
                      <a:pPr algn="ctr"/>
                      <a:r>
                        <a:rPr lang="en-US" dirty="0"/>
                        <a:t>3</a:t>
                      </a:r>
                      <a:endParaRPr lang="en-IN" dirty="0"/>
                    </a:p>
                  </a:txBody>
                  <a:tcPr/>
                </a:tc>
                <a:tc>
                  <a:txBody>
                    <a:bodyPr/>
                    <a:lstStyle/>
                    <a:p>
                      <a:pPr algn="ctr"/>
                      <a:r>
                        <a:rPr lang="en-US" dirty="0"/>
                        <a:t>4</a:t>
                      </a:r>
                      <a:endParaRPr lang="en-IN" dirty="0"/>
                    </a:p>
                  </a:txBody>
                  <a:tcPr/>
                </a:tc>
                <a:extLst>
                  <a:ext uri="{0D108BD9-81ED-4DB2-BD59-A6C34878D82A}">
                    <a16:rowId xmlns:a16="http://schemas.microsoft.com/office/drawing/2014/main" xmlns="" val="3455723880"/>
                  </a:ext>
                </a:extLst>
              </a:tr>
              <a:tr h="370840">
                <a:tc>
                  <a:txBody>
                    <a:bodyPr/>
                    <a:lstStyle/>
                    <a:p>
                      <a:pPr algn="ctr"/>
                      <a:r>
                        <a:rPr lang="en-US" dirty="0"/>
                        <a:t>2</a:t>
                      </a:r>
                      <a:endParaRPr lang="en-IN" dirty="0"/>
                    </a:p>
                  </a:txBody>
                  <a:tcPr/>
                </a:tc>
                <a:tc>
                  <a:txBody>
                    <a:bodyPr/>
                    <a:lstStyle/>
                    <a:p>
                      <a:pPr algn="ctr"/>
                      <a:r>
                        <a:rPr lang="en-US" dirty="0"/>
                        <a:t>4</a:t>
                      </a:r>
                      <a:endParaRPr lang="en-IN" dirty="0"/>
                    </a:p>
                  </a:txBody>
                  <a:tcPr/>
                </a:tc>
                <a:tc>
                  <a:txBody>
                    <a:bodyPr/>
                    <a:lstStyle/>
                    <a:p>
                      <a:pPr algn="ctr"/>
                      <a:r>
                        <a:rPr lang="en-US" dirty="0"/>
                        <a:t>3</a:t>
                      </a:r>
                      <a:endParaRPr lang="en-IN" dirty="0"/>
                    </a:p>
                  </a:txBody>
                  <a:tcPr/>
                </a:tc>
                <a:extLst>
                  <a:ext uri="{0D108BD9-81ED-4DB2-BD59-A6C34878D82A}">
                    <a16:rowId xmlns:a16="http://schemas.microsoft.com/office/drawing/2014/main" xmlns="" val="932289987"/>
                  </a:ext>
                </a:extLst>
              </a:tr>
              <a:tr h="370840">
                <a:tc>
                  <a:txBody>
                    <a:bodyPr/>
                    <a:lstStyle/>
                    <a:p>
                      <a:pPr algn="ctr"/>
                      <a:r>
                        <a:rPr lang="en-US" dirty="0"/>
                        <a:t>2</a:t>
                      </a:r>
                      <a:endParaRPr lang="en-IN" dirty="0"/>
                    </a:p>
                  </a:txBody>
                  <a:tcPr/>
                </a:tc>
                <a:tc>
                  <a:txBody>
                    <a:bodyPr/>
                    <a:lstStyle/>
                    <a:p>
                      <a:pPr algn="ctr"/>
                      <a:r>
                        <a:rPr lang="en-US" dirty="0"/>
                        <a:t>?</a:t>
                      </a:r>
                      <a:endParaRPr lang="en-IN" dirty="0"/>
                    </a:p>
                  </a:txBody>
                  <a:tcPr/>
                </a:tc>
                <a:tc>
                  <a:txBody>
                    <a:bodyPr/>
                    <a:lstStyle/>
                    <a:p>
                      <a:pPr algn="ctr"/>
                      <a:endParaRPr lang="en-IN" dirty="0"/>
                    </a:p>
                  </a:txBody>
                  <a:tcPr/>
                </a:tc>
                <a:extLst>
                  <a:ext uri="{0D108BD9-81ED-4DB2-BD59-A6C34878D82A}">
                    <a16:rowId xmlns:a16="http://schemas.microsoft.com/office/drawing/2014/main" xmlns="" val="3048882286"/>
                  </a:ext>
                </a:extLst>
              </a:tr>
            </a:tbl>
          </a:graphicData>
        </a:graphic>
      </p:graphicFrame>
      <p:sp>
        <p:nvSpPr>
          <p:cNvPr id="10" name="Rectangle 9">
            <a:extLst>
              <a:ext uri="{FF2B5EF4-FFF2-40B4-BE49-F238E27FC236}">
                <a16:creationId xmlns:a16="http://schemas.microsoft.com/office/drawing/2014/main" xmlns="" id="{DCB28813-A9D3-4DF7-A702-21B441868D5D}"/>
              </a:ext>
            </a:extLst>
          </p:cNvPr>
          <p:cNvSpPr/>
          <p:nvPr/>
        </p:nvSpPr>
        <p:spPr>
          <a:xfrm>
            <a:off x="5791199" y="3972580"/>
            <a:ext cx="1371601" cy="523220"/>
          </a:xfrm>
          <a:prstGeom prst="rect">
            <a:avLst/>
          </a:prstGeom>
        </p:spPr>
        <p:txBody>
          <a:bodyPr wrap="square">
            <a:spAutoFit/>
          </a:bodyPr>
          <a:lstStyle/>
          <a:p>
            <a:r>
              <a:rPr lang="en-US" sz="2800" dirty="0"/>
              <a:t>=</a:t>
            </a:r>
            <a:endParaRPr lang="en-IN" sz="2800" dirty="0"/>
          </a:p>
        </p:txBody>
      </p:sp>
    </p:spTree>
    <p:extLst>
      <p:ext uri="{BB962C8B-B14F-4D97-AF65-F5344CB8AC3E}">
        <p14:creationId xmlns:p14="http://schemas.microsoft.com/office/powerpoint/2010/main" xmlns="" val="1764125533"/>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1" i="0" u="none" strike="noStrike" kern="1200" cap="none" spc="0" normalizeH="0" baseline="0" noProof="0" dirty="0">
                <a:ln>
                  <a:noFill/>
                </a:ln>
                <a:solidFill>
                  <a:schemeClr val="bg1"/>
                </a:solidFill>
                <a:effectLst/>
                <a:uLnTx/>
                <a:uFillTx/>
                <a:latin typeface="+mj-lt"/>
                <a:ea typeface="+mj-ea"/>
                <a:cs typeface="+mj-cs"/>
              </a:rPr>
              <a:t>2D Convolutional </a:t>
            </a:r>
            <a:r>
              <a:rPr lang="en-US" sz="4400" b="1" dirty="0">
                <a:solidFill>
                  <a:schemeClr val="bg1"/>
                </a:solidFill>
                <a:latin typeface="+mj-lt"/>
                <a:ea typeface="+mj-ea"/>
                <a:cs typeface="+mj-cs"/>
              </a:rPr>
              <a:t>Layer</a:t>
            </a:r>
            <a:endParaRPr kumimoji="0" lang="en-US" sz="4400" b="1" i="0" u="none" strike="noStrike" kern="1200" cap="none" spc="0" normalizeH="0" baseline="0" noProof="0" dirty="0">
              <a:ln>
                <a:noFill/>
              </a:ln>
              <a:solidFill>
                <a:schemeClr val="bg1"/>
              </a:solidFill>
              <a:effectLst/>
              <a:uLnTx/>
              <a:uFillTx/>
              <a:latin typeface="+mj-lt"/>
              <a:ea typeface="+mj-ea"/>
              <a:cs typeface="+mj-cs"/>
            </a:endParaRPr>
          </a:p>
        </p:txBody>
      </p:sp>
      <p:sp>
        <p:nvSpPr>
          <p:cNvPr id="7" name="TextBox 6"/>
          <p:cNvSpPr txBox="1"/>
          <p:nvPr/>
        </p:nvSpPr>
        <p:spPr>
          <a:xfrm>
            <a:off x="304799" y="1219200"/>
            <a:ext cx="8610601" cy="523220"/>
          </a:xfrm>
          <a:prstGeom prst="rect">
            <a:avLst/>
          </a:prstGeom>
          <a:noFill/>
        </p:spPr>
        <p:txBody>
          <a:bodyPr wrap="square" rtlCol="0">
            <a:spAutoFit/>
          </a:bodyPr>
          <a:lstStyle/>
          <a:p>
            <a:pPr>
              <a:buNone/>
            </a:pPr>
            <a:r>
              <a:rPr lang="en-US" sz="2800" dirty="0"/>
              <a:t>What’s the next one?</a:t>
            </a:r>
          </a:p>
        </p:txBody>
      </p:sp>
      <p:sp>
        <p:nvSpPr>
          <p:cNvPr id="13" name="Rectangle 12">
            <a:extLst>
              <a:ext uri="{FF2B5EF4-FFF2-40B4-BE49-F238E27FC236}">
                <a16:creationId xmlns:a16="http://schemas.microsoft.com/office/drawing/2014/main" xmlns="" id="{51F28F38-D7D1-4638-A478-B7B8E9B18DC3}"/>
              </a:ext>
            </a:extLst>
          </p:cNvPr>
          <p:cNvSpPr/>
          <p:nvPr/>
        </p:nvSpPr>
        <p:spPr>
          <a:xfrm>
            <a:off x="3028947" y="2662845"/>
            <a:ext cx="1704977" cy="523220"/>
          </a:xfrm>
          <a:prstGeom prst="rect">
            <a:avLst/>
          </a:prstGeom>
        </p:spPr>
        <p:txBody>
          <a:bodyPr wrap="square">
            <a:spAutoFit/>
          </a:bodyPr>
          <a:lstStyle/>
          <a:p>
            <a:r>
              <a:rPr lang="en-US" sz="2800" dirty="0"/>
              <a:t>weights  *</a:t>
            </a:r>
            <a:endParaRPr lang="en-IN" sz="2800" dirty="0"/>
          </a:p>
        </p:txBody>
      </p:sp>
      <p:sp>
        <p:nvSpPr>
          <p:cNvPr id="42" name="Rectangle 41">
            <a:extLst>
              <a:ext uri="{FF2B5EF4-FFF2-40B4-BE49-F238E27FC236}">
                <a16:creationId xmlns:a16="http://schemas.microsoft.com/office/drawing/2014/main" xmlns="" id="{2C4D53DB-D792-48CC-A4F6-FBA917DB68CD}"/>
              </a:ext>
            </a:extLst>
          </p:cNvPr>
          <p:cNvSpPr/>
          <p:nvPr/>
        </p:nvSpPr>
        <p:spPr>
          <a:xfrm>
            <a:off x="1162049" y="5814683"/>
            <a:ext cx="6896099" cy="461665"/>
          </a:xfrm>
          <a:prstGeom prst="rect">
            <a:avLst/>
          </a:prstGeom>
        </p:spPr>
        <p:txBody>
          <a:bodyPr wrap="square">
            <a:spAutoFit/>
          </a:bodyPr>
          <a:lstStyle/>
          <a:p>
            <a:r>
              <a:rPr lang="en-US" sz="1200" dirty="0"/>
              <a:t>Animated image from: </a:t>
            </a:r>
            <a:r>
              <a:rPr lang="en-US" sz="1200" dirty="0">
                <a:hlinkClick r:id="rId2"/>
              </a:rPr>
              <a:t>https://hackernoon.com/visualizing-parts-of-convolutional-neural-networks-using-keras-and-cats-5cc01b214e59</a:t>
            </a:r>
            <a:endParaRPr lang="en-IN" sz="1200" dirty="0"/>
          </a:p>
        </p:txBody>
      </p:sp>
      <p:graphicFrame>
        <p:nvGraphicFramePr>
          <p:cNvPr id="2" name="Table 1">
            <a:extLst>
              <a:ext uri="{FF2B5EF4-FFF2-40B4-BE49-F238E27FC236}">
                <a16:creationId xmlns:a16="http://schemas.microsoft.com/office/drawing/2014/main" xmlns="" id="{0BD58B17-17D4-4D5A-8C11-849807B2251C}"/>
              </a:ext>
            </a:extLst>
          </p:cNvPr>
          <p:cNvGraphicFramePr>
            <a:graphicFrameLocks noGrp="1"/>
          </p:cNvGraphicFramePr>
          <p:nvPr/>
        </p:nvGraphicFramePr>
        <p:xfrm>
          <a:off x="3429000" y="3352800"/>
          <a:ext cx="2057400" cy="1854200"/>
        </p:xfrm>
        <a:graphic>
          <a:graphicData uri="http://schemas.openxmlformats.org/drawingml/2006/table">
            <a:tbl>
              <a:tblPr>
                <a:tableStyleId>{5C22544A-7EE6-4342-B048-85BDC9FD1C3A}</a:tableStyleId>
              </a:tblPr>
              <a:tblGrid>
                <a:gridCol w="411480">
                  <a:extLst>
                    <a:ext uri="{9D8B030D-6E8A-4147-A177-3AD203B41FA5}">
                      <a16:colId xmlns:a16="http://schemas.microsoft.com/office/drawing/2014/main" xmlns="" val="885200464"/>
                    </a:ext>
                  </a:extLst>
                </a:gridCol>
                <a:gridCol w="411480">
                  <a:extLst>
                    <a:ext uri="{9D8B030D-6E8A-4147-A177-3AD203B41FA5}">
                      <a16:colId xmlns:a16="http://schemas.microsoft.com/office/drawing/2014/main" xmlns="" val="2422914898"/>
                    </a:ext>
                  </a:extLst>
                </a:gridCol>
                <a:gridCol w="411480">
                  <a:extLst>
                    <a:ext uri="{9D8B030D-6E8A-4147-A177-3AD203B41FA5}">
                      <a16:colId xmlns:a16="http://schemas.microsoft.com/office/drawing/2014/main" xmlns="" val="1132754371"/>
                    </a:ext>
                  </a:extLst>
                </a:gridCol>
                <a:gridCol w="411480">
                  <a:extLst>
                    <a:ext uri="{9D8B030D-6E8A-4147-A177-3AD203B41FA5}">
                      <a16:colId xmlns:a16="http://schemas.microsoft.com/office/drawing/2014/main" xmlns="" val="3120277745"/>
                    </a:ext>
                  </a:extLst>
                </a:gridCol>
                <a:gridCol w="411480">
                  <a:extLst>
                    <a:ext uri="{9D8B030D-6E8A-4147-A177-3AD203B41FA5}">
                      <a16:colId xmlns:a16="http://schemas.microsoft.com/office/drawing/2014/main" xmlns="" val="3294299305"/>
                    </a:ext>
                  </a:extLst>
                </a:gridCol>
              </a:tblGrid>
              <a:tr h="370840">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0</a:t>
                      </a:r>
                      <a:endParaRPr lang="en-IN" dirty="0"/>
                    </a:p>
                  </a:txBody>
                  <a:tcPr/>
                </a:tc>
                <a:tc>
                  <a:txBody>
                    <a:bodyPr/>
                    <a:lstStyle/>
                    <a:p>
                      <a:pPr algn="ctr"/>
                      <a:r>
                        <a:rPr lang="en-US" dirty="0"/>
                        <a:t>0</a:t>
                      </a:r>
                      <a:endParaRPr lang="en-IN" dirty="0"/>
                    </a:p>
                  </a:txBody>
                  <a:tcPr/>
                </a:tc>
                <a:extLst>
                  <a:ext uri="{0D108BD9-81ED-4DB2-BD59-A6C34878D82A}">
                    <a16:rowId xmlns:a16="http://schemas.microsoft.com/office/drawing/2014/main" xmlns="" val="3455723880"/>
                  </a:ext>
                </a:extLst>
              </a:tr>
              <a:tr h="370840">
                <a:tc>
                  <a:txBody>
                    <a:bodyPr/>
                    <a:lstStyle/>
                    <a:p>
                      <a:pPr algn="ctr"/>
                      <a:r>
                        <a:rPr lang="en-US" dirty="0"/>
                        <a:t>0</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0</a:t>
                      </a:r>
                      <a:endParaRPr lang="en-IN" dirty="0"/>
                    </a:p>
                  </a:txBody>
                  <a:tcPr/>
                </a:tc>
                <a:extLst>
                  <a:ext uri="{0D108BD9-81ED-4DB2-BD59-A6C34878D82A}">
                    <a16:rowId xmlns:a16="http://schemas.microsoft.com/office/drawing/2014/main" xmlns="" val="932289987"/>
                  </a:ext>
                </a:extLst>
              </a:tr>
              <a:tr h="370840">
                <a:tc>
                  <a:txBody>
                    <a:bodyPr/>
                    <a:lstStyle/>
                    <a:p>
                      <a:pPr algn="ctr"/>
                      <a:r>
                        <a:rPr lang="en-US" dirty="0"/>
                        <a:t>0</a:t>
                      </a:r>
                      <a:endParaRPr lang="en-IN" dirty="0"/>
                    </a:p>
                  </a:txBody>
                  <a:tcPr/>
                </a:tc>
                <a:tc>
                  <a:txBody>
                    <a:bodyPr/>
                    <a:lstStyle/>
                    <a:p>
                      <a:pPr algn="ctr"/>
                      <a:r>
                        <a:rPr lang="en-US" dirty="0"/>
                        <a:t>0</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extLst>
                  <a:ext uri="{0D108BD9-81ED-4DB2-BD59-A6C34878D82A}">
                    <a16:rowId xmlns:a16="http://schemas.microsoft.com/office/drawing/2014/main" xmlns="" val="3048882286"/>
                  </a:ext>
                </a:extLst>
              </a:tr>
              <a:tr h="370840">
                <a:tc>
                  <a:txBody>
                    <a:bodyPr/>
                    <a:lstStyle/>
                    <a:p>
                      <a:pPr algn="ctr"/>
                      <a:r>
                        <a:rPr lang="en-US" dirty="0"/>
                        <a:t>0</a:t>
                      </a:r>
                      <a:endParaRPr lang="en-IN" dirty="0"/>
                    </a:p>
                  </a:txBody>
                  <a:tcPr/>
                </a:tc>
                <a:tc>
                  <a:txBody>
                    <a:bodyPr/>
                    <a:lstStyle/>
                    <a:p>
                      <a:pPr algn="ctr"/>
                      <a:r>
                        <a:rPr lang="en-US" dirty="0"/>
                        <a:t>0</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0</a:t>
                      </a:r>
                      <a:endParaRPr lang="en-IN" dirty="0"/>
                    </a:p>
                  </a:txBody>
                  <a:tcPr/>
                </a:tc>
                <a:extLst>
                  <a:ext uri="{0D108BD9-81ED-4DB2-BD59-A6C34878D82A}">
                    <a16:rowId xmlns:a16="http://schemas.microsoft.com/office/drawing/2014/main" xmlns="" val="191528209"/>
                  </a:ext>
                </a:extLst>
              </a:tr>
              <a:tr h="370840">
                <a:tc>
                  <a:txBody>
                    <a:bodyPr/>
                    <a:lstStyle/>
                    <a:p>
                      <a:pPr algn="ctr"/>
                      <a:r>
                        <a:rPr lang="en-US" dirty="0"/>
                        <a:t>0</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0</a:t>
                      </a:r>
                      <a:endParaRPr lang="en-IN" dirty="0"/>
                    </a:p>
                  </a:txBody>
                  <a:tcPr/>
                </a:tc>
                <a:tc>
                  <a:txBody>
                    <a:bodyPr/>
                    <a:lstStyle/>
                    <a:p>
                      <a:pPr algn="ctr"/>
                      <a:r>
                        <a:rPr lang="en-US" dirty="0"/>
                        <a:t>0</a:t>
                      </a:r>
                      <a:endParaRPr lang="en-IN" dirty="0"/>
                    </a:p>
                  </a:txBody>
                  <a:tcPr/>
                </a:tc>
                <a:extLst>
                  <a:ext uri="{0D108BD9-81ED-4DB2-BD59-A6C34878D82A}">
                    <a16:rowId xmlns:a16="http://schemas.microsoft.com/office/drawing/2014/main" xmlns="" val="134535695"/>
                  </a:ext>
                </a:extLst>
              </a:tr>
            </a:tbl>
          </a:graphicData>
        </a:graphic>
      </p:graphicFrame>
      <p:sp>
        <p:nvSpPr>
          <p:cNvPr id="17" name="Rectangle 16">
            <a:extLst>
              <a:ext uri="{FF2B5EF4-FFF2-40B4-BE49-F238E27FC236}">
                <a16:creationId xmlns:a16="http://schemas.microsoft.com/office/drawing/2014/main" xmlns="" id="{0DC258B9-61DA-46FC-845C-295AA63D8AB1}"/>
              </a:ext>
            </a:extLst>
          </p:cNvPr>
          <p:cNvSpPr/>
          <p:nvPr/>
        </p:nvSpPr>
        <p:spPr>
          <a:xfrm>
            <a:off x="4724399" y="2667000"/>
            <a:ext cx="1371601" cy="523220"/>
          </a:xfrm>
          <a:prstGeom prst="rect">
            <a:avLst/>
          </a:prstGeom>
        </p:spPr>
        <p:txBody>
          <a:bodyPr wrap="square">
            <a:spAutoFit/>
          </a:bodyPr>
          <a:lstStyle/>
          <a:p>
            <a:r>
              <a:rPr lang="en-US" sz="2800" dirty="0"/>
              <a:t>image</a:t>
            </a:r>
            <a:endParaRPr lang="en-IN" sz="2800" dirty="0"/>
          </a:p>
        </p:txBody>
      </p:sp>
      <p:graphicFrame>
        <p:nvGraphicFramePr>
          <p:cNvPr id="18" name="Table 17">
            <a:extLst>
              <a:ext uri="{FF2B5EF4-FFF2-40B4-BE49-F238E27FC236}">
                <a16:creationId xmlns:a16="http://schemas.microsoft.com/office/drawing/2014/main" xmlns="" id="{3D47D709-94D9-40F4-B874-03603C3D9AF9}"/>
              </a:ext>
            </a:extLst>
          </p:cNvPr>
          <p:cNvGraphicFramePr>
            <a:graphicFrameLocks noGrp="1"/>
          </p:cNvGraphicFramePr>
          <p:nvPr>
            <p:extLst>
              <p:ext uri="{D42A27DB-BD31-4B8C-83A1-F6EECF244321}">
                <p14:modId xmlns:p14="http://schemas.microsoft.com/office/powerpoint/2010/main" xmlns="" val="3319057539"/>
              </p:ext>
            </p:extLst>
          </p:nvPr>
        </p:nvGraphicFramePr>
        <p:xfrm>
          <a:off x="4114800" y="3992880"/>
          <a:ext cx="1234440" cy="1112520"/>
        </p:xfrm>
        <a:graphic>
          <a:graphicData uri="http://schemas.openxmlformats.org/drawingml/2006/table">
            <a:tbl>
              <a:tblPr>
                <a:tableStyleId>{5C22544A-7EE6-4342-B048-85BDC9FD1C3A}</a:tableStyleId>
              </a:tblPr>
              <a:tblGrid>
                <a:gridCol w="411480">
                  <a:extLst>
                    <a:ext uri="{9D8B030D-6E8A-4147-A177-3AD203B41FA5}">
                      <a16:colId xmlns:a16="http://schemas.microsoft.com/office/drawing/2014/main" xmlns="" val="885200464"/>
                    </a:ext>
                  </a:extLst>
                </a:gridCol>
                <a:gridCol w="411480">
                  <a:extLst>
                    <a:ext uri="{9D8B030D-6E8A-4147-A177-3AD203B41FA5}">
                      <a16:colId xmlns:a16="http://schemas.microsoft.com/office/drawing/2014/main" xmlns="" val="2422914898"/>
                    </a:ext>
                  </a:extLst>
                </a:gridCol>
                <a:gridCol w="411480">
                  <a:extLst>
                    <a:ext uri="{9D8B030D-6E8A-4147-A177-3AD203B41FA5}">
                      <a16:colId xmlns:a16="http://schemas.microsoft.com/office/drawing/2014/main" xmlns="" val="1132754371"/>
                    </a:ext>
                  </a:extLst>
                </a:gridCol>
              </a:tblGrid>
              <a:tr h="370840">
                <a:tc>
                  <a:txBody>
                    <a:bodyPr/>
                    <a:lstStyle/>
                    <a:p>
                      <a:pPr algn="ctr"/>
                      <a:r>
                        <a:rPr lang="en-US" dirty="0"/>
                        <a:t>1</a:t>
                      </a:r>
                      <a:endParaRPr lang="en-IN" dirty="0"/>
                    </a:p>
                  </a:txBody>
                  <a:tcPr>
                    <a:solidFill>
                      <a:schemeClr val="accent6">
                        <a:alpha val="17000"/>
                      </a:schemeClr>
                    </a:solidFill>
                  </a:tcPr>
                </a:tc>
                <a:tc>
                  <a:txBody>
                    <a:bodyPr/>
                    <a:lstStyle/>
                    <a:p>
                      <a:pPr algn="ctr"/>
                      <a:r>
                        <a:rPr lang="en-US" dirty="0"/>
                        <a:t>0</a:t>
                      </a:r>
                      <a:endParaRPr lang="en-IN" dirty="0"/>
                    </a:p>
                  </a:txBody>
                  <a:tcPr>
                    <a:solidFill>
                      <a:schemeClr val="accent6">
                        <a:alpha val="17000"/>
                      </a:schemeClr>
                    </a:solidFill>
                  </a:tcPr>
                </a:tc>
                <a:tc>
                  <a:txBody>
                    <a:bodyPr/>
                    <a:lstStyle/>
                    <a:p>
                      <a:pPr algn="ctr"/>
                      <a:r>
                        <a:rPr lang="en-US" dirty="0"/>
                        <a:t>1</a:t>
                      </a:r>
                      <a:endParaRPr lang="en-IN" dirty="0"/>
                    </a:p>
                  </a:txBody>
                  <a:tcPr>
                    <a:solidFill>
                      <a:schemeClr val="accent6">
                        <a:alpha val="17000"/>
                      </a:schemeClr>
                    </a:solidFill>
                  </a:tcPr>
                </a:tc>
                <a:extLst>
                  <a:ext uri="{0D108BD9-81ED-4DB2-BD59-A6C34878D82A}">
                    <a16:rowId xmlns:a16="http://schemas.microsoft.com/office/drawing/2014/main" xmlns="" val="3455723880"/>
                  </a:ext>
                </a:extLst>
              </a:tr>
              <a:tr h="370840">
                <a:tc>
                  <a:txBody>
                    <a:bodyPr/>
                    <a:lstStyle/>
                    <a:p>
                      <a:pPr algn="ctr"/>
                      <a:r>
                        <a:rPr lang="en-US" dirty="0"/>
                        <a:t>0</a:t>
                      </a:r>
                      <a:endParaRPr lang="en-IN" dirty="0"/>
                    </a:p>
                  </a:txBody>
                  <a:tcPr>
                    <a:solidFill>
                      <a:schemeClr val="accent6">
                        <a:alpha val="17000"/>
                      </a:schemeClr>
                    </a:solidFill>
                  </a:tcPr>
                </a:tc>
                <a:tc>
                  <a:txBody>
                    <a:bodyPr/>
                    <a:lstStyle/>
                    <a:p>
                      <a:pPr algn="ctr"/>
                      <a:r>
                        <a:rPr lang="en-US" dirty="0"/>
                        <a:t>1</a:t>
                      </a:r>
                      <a:endParaRPr lang="en-IN" dirty="0"/>
                    </a:p>
                  </a:txBody>
                  <a:tcPr>
                    <a:solidFill>
                      <a:schemeClr val="accent6">
                        <a:alpha val="17000"/>
                      </a:schemeClr>
                    </a:solidFill>
                  </a:tcPr>
                </a:tc>
                <a:tc>
                  <a:txBody>
                    <a:bodyPr/>
                    <a:lstStyle/>
                    <a:p>
                      <a:pPr algn="ctr"/>
                      <a:r>
                        <a:rPr lang="en-US" dirty="0"/>
                        <a:t>0</a:t>
                      </a:r>
                      <a:endParaRPr lang="en-IN" dirty="0"/>
                    </a:p>
                  </a:txBody>
                  <a:tcPr>
                    <a:solidFill>
                      <a:schemeClr val="accent6">
                        <a:alpha val="17000"/>
                      </a:schemeClr>
                    </a:solidFill>
                  </a:tcPr>
                </a:tc>
                <a:extLst>
                  <a:ext uri="{0D108BD9-81ED-4DB2-BD59-A6C34878D82A}">
                    <a16:rowId xmlns:a16="http://schemas.microsoft.com/office/drawing/2014/main" xmlns="" val="932289987"/>
                  </a:ext>
                </a:extLst>
              </a:tr>
              <a:tr h="370840">
                <a:tc>
                  <a:txBody>
                    <a:bodyPr/>
                    <a:lstStyle/>
                    <a:p>
                      <a:pPr algn="ctr"/>
                      <a:r>
                        <a:rPr lang="en-US" dirty="0"/>
                        <a:t>1</a:t>
                      </a:r>
                      <a:endParaRPr lang="en-IN" dirty="0"/>
                    </a:p>
                  </a:txBody>
                  <a:tcPr>
                    <a:solidFill>
                      <a:schemeClr val="accent6">
                        <a:alpha val="17000"/>
                      </a:schemeClr>
                    </a:solidFill>
                  </a:tcPr>
                </a:tc>
                <a:tc>
                  <a:txBody>
                    <a:bodyPr/>
                    <a:lstStyle/>
                    <a:p>
                      <a:pPr algn="ctr"/>
                      <a:r>
                        <a:rPr lang="en-US" dirty="0"/>
                        <a:t>0</a:t>
                      </a:r>
                      <a:endParaRPr lang="en-IN" dirty="0"/>
                    </a:p>
                  </a:txBody>
                  <a:tcPr>
                    <a:solidFill>
                      <a:schemeClr val="accent6">
                        <a:alpha val="17000"/>
                      </a:schemeClr>
                    </a:solidFill>
                  </a:tcPr>
                </a:tc>
                <a:tc>
                  <a:txBody>
                    <a:bodyPr/>
                    <a:lstStyle/>
                    <a:p>
                      <a:pPr algn="ctr"/>
                      <a:r>
                        <a:rPr lang="en-US" dirty="0"/>
                        <a:t>1</a:t>
                      </a:r>
                      <a:endParaRPr lang="en-IN" dirty="0"/>
                    </a:p>
                  </a:txBody>
                  <a:tcPr>
                    <a:solidFill>
                      <a:schemeClr val="accent6">
                        <a:alpha val="17000"/>
                      </a:schemeClr>
                    </a:solidFill>
                  </a:tcPr>
                </a:tc>
                <a:extLst>
                  <a:ext uri="{0D108BD9-81ED-4DB2-BD59-A6C34878D82A}">
                    <a16:rowId xmlns:a16="http://schemas.microsoft.com/office/drawing/2014/main" xmlns="" val="3048882286"/>
                  </a:ext>
                </a:extLst>
              </a:tr>
            </a:tbl>
          </a:graphicData>
        </a:graphic>
      </p:graphicFrame>
      <p:graphicFrame>
        <p:nvGraphicFramePr>
          <p:cNvPr id="9" name="Table 8">
            <a:extLst>
              <a:ext uri="{FF2B5EF4-FFF2-40B4-BE49-F238E27FC236}">
                <a16:creationId xmlns:a16="http://schemas.microsoft.com/office/drawing/2014/main" xmlns="" id="{20D99094-5F91-495B-8D90-344941D2FB5A}"/>
              </a:ext>
            </a:extLst>
          </p:cNvPr>
          <p:cNvGraphicFramePr>
            <a:graphicFrameLocks noGrp="1"/>
          </p:cNvGraphicFramePr>
          <p:nvPr>
            <p:extLst>
              <p:ext uri="{D42A27DB-BD31-4B8C-83A1-F6EECF244321}">
                <p14:modId xmlns:p14="http://schemas.microsoft.com/office/powerpoint/2010/main" xmlns="" val="1471946829"/>
              </p:ext>
            </p:extLst>
          </p:nvPr>
        </p:nvGraphicFramePr>
        <p:xfrm>
          <a:off x="6400800" y="3688080"/>
          <a:ext cx="1234440" cy="1112520"/>
        </p:xfrm>
        <a:graphic>
          <a:graphicData uri="http://schemas.openxmlformats.org/drawingml/2006/table">
            <a:tbl>
              <a:tblPr>
                <a:tableStyleId>{5C22544A-7EE6-4342-B048-85BDC9FD1C3A}</a:tableStyleId>
              </a:tblPr>
              <a:tblGrid>
                <a:gridCol w="411480">
                  <a:extLst>
                    <a:ext uri="{9D8B030D-6E8A-4147-A177-3AD203B41FA5}">
                      <a16:colId xmlns:a16="http://schemas.microsoft.com/office/drawing/2014/main" xmlns="" val="885200464"/>
                    </a:ext>
                  </a:extLst>
                </a:gridCol>
                <a:gridCol w="411480">
                  <a:extLst>
                    <a:ext uri="{9D8B030D-6E8A-4147-A177-3AD203B41FA5}">
                      <a16:colId xmlns:a16="http://schemas.microsoft.com/office/drawing/2014/main" xmlns="" val="2422914898"/>
                    </a:ext>
                  </a:extLst>
                </a:gridCol>
                <a:gridCol w="411480">
                  <a:extLst>
                    <a:ext uri="{9D8B030D-6E8A-4147-A177-3AD203B41FA5}">
                      <a16:colId xmlns:a16="http://schemas.microsoft.com/office/drawing/2014/main" xmlns="" val="1132754371"/>
                    </a:ext>
                  </a:extLst>
                </a:gridCol>
              </a:tblGrid>
              <a:tr h="370840">
                <a:tc>
                  <a:txBody>
                    <a:bodyPr/>
                    <a:lstStyle/>
                    <a:p>
                      <a:pPr algn="ctr"/>
                      <a:r>
                        <a:rPr lang="en-US" dirty="0"/>
                        <a:t>4</a:t>
                      </a:r>
                      <a:endParaRPr lang="en-IN" dirty="0"/>
                    </a:p>
                  </a:txBody>
                  <a:tcPr/>
                </a:tc>
                <a:tc>
                  <a:txBody>
                    <a:bodyPr/>
                    <a:lstStyle/>
                    <a:p>
                      <a:pPr algn="ctr"/>
                      <a:r>
                        <a:rPr lang="en-US" dirty="0"/>
                        <a:t>3</a:t>
                      </a:r>
                      <a:endParaRPr lang="en-IN" dirty="0"/>
                    </a:p>
                  </a:txBody>
                  <a:tcPr/>
                </a:tc>
                <a:tc>
                  <a:txBody>
                    <a:bodyPr/>
                    <a:lstStyle/>
                    <a:p>
                      <a:pPr algn="ctr"/>
                      <a:r>
                        <a:rPr lang="en-US" dirty="0"/>
                        <a:t>4</a:t>
                      </a:r>
                      <a:endParaRPr lang="en-IN" dirty="0"/>
                    </a:p>
                  </a:txBody>
                  <a:tcPr/>
                </a:tc>
                <a:extLst>
                  <a:ext uri="{0D108BD9-81ED-4DB2-BD59-A6C34878D82A}">
                    <a16:rowId xmlns:a16="http://schemas.microsoft.com/office/drawing/2014/main" xmlns="" val="3455723880"/>
                  </a:ext>
                </a:extLst>
              </a:tr>
              <a:tr h="370840">
                <a:tc>
                  <a:txBody>
                    <a:bodyPr/>
                    <a:lstStyle/>
                    <a:p>
                      <a:pPr algn="ctr"/>
                      <a:r>
                        <a:rPr lang="en-US" dirty="0"/>
                        <a:t>2</a:t>
                      </a:r>
                      <a:endParaRPr lang="en-IN" dirty="0"/>
                    </a:p>
                  </a:txBody>
                  <a:tcPr/>
                </a:tc>
                <a:tc>
                  <a:txBody>
                    <a:bodyPr/>
                    <a:lstStyle/>
                    <a:p>
                      <a:pPr algn="ctr"/>
                      <a:r>
                        <a:rPr lang="en-US" dirty="0"/>
                        <a:t>4</a:t>
                      </a:r>
                      <a:endParaRPr lang="en-IN" dirty="0"/>
                    </a:p>
                  </a:txBody>
                  <a:tcPr/>
                </a:tc>
                <a:tc>
                  <a:txBody>
                    <a:bodyPr/>
                    <a:lstStyle/>
                    <a:p>
                      <a:pPr algn="ctr"/>
                      <a:r>
                        <a:rPr lang="en-US" dirty="0"/>
                        <a:t>3</a:t>
                      </a:r>
                      <a:endParaRPr lang="en-IN" dirty="0"/>
                    </a:p>
                  </a:txBody>
                  <a:tcPr/>
                </a:tc>
                <a:extLst>
                  <a:ext uri="{0D108BD9-81ED-4DB2-BD59-A6C34878D82A}">
                    <a16:rowId xmlns:a16="http://schemas.microsoft.com/office/drawing/2014/main" xmlns="" val="932289987"/>
                  </a:ext>
                </a:extLst>
              </a:tr>
              <a:tr h="370840">
                <a:tc>
                  <a:txBody>
                    <a:bodyPr/>
                    <a:lstStyle/>
                    <a:p>
                      <a:pPr algn="ctr"/>
                      <a:r>
                        <a:rPr lang="en-US" dirty="0"/>
                        <a:t>2</a:t>
                      </a:r>
                      <a:endParaRPr lang="en-IN" dirty="0"/>
                    </a:p>
                  </a:txBody>
                  <a:tcPr/>
                </a:tc>
                <a:tc>
                  <a:txBody>
                    <a:bodyPr/>
                    <a:lstStyle/>
                    <a:p>
                      <a:pPr algn="ctr"/>
                      <a:r>
                        <a:rPr lang="en-US" dirty="0"/>
                        <a:t>3</a:t>
                      </a:r>
                      <a:endParaRPr lang="en-IN" dirty="0"/>
                    </a:p>
                  </a:txBody>
                  <a:tcPr/>
                </a:tc>
                <a:tc>
                  <a:txBody>
                    <a:bodyPr/>
                    <a:lstStyle/>
                    <a:p>
                      <a:pPr algn="ctr"/>
                      <a:r>
                        <a:rPr lang="en-US" dirty="0"/>
                        <a:t>?</a:t>
                      </a:r>
                      <a:endParaRPr lang="en-IN" dirty="0"/>
                    </a:p>
                  </a:txBody>
                  <a:tcPr/>
                </a:tc>
                <a:extLst>
                  <a:ext uri="{0D108BD9-81ED-4DB2-BD59-A6C34878D82A}">
                    <a16:rowId xmlns:a16="http://schemas.microsoft.com/office/drawing/2014/main" xmlns="" val="3048882286"/>
                  </a:ext>
                </a:extLst>
              </a:tr>
            </a:tbl>
          </a:graphicData>
        </a:graphic>
      </p:graphicFrame>
      <p:sp>
        <p:nvSpPr>
          <p:cNvPr id="10" name="Rectangle 9">
            <a:extLst>
              <a:ext uri="{FF2B5EF4-FFF2-40B4-BE49-F238E27FC236}">
                <a16:creationId xmlns:a16="http://schemas.microsoft.com/office/drawing/2014/main" xmlns="" id="{DCB28813-A9D3-4DF7-A702-21B441868D5D}"/>
              </a:ext>
            </a:extLst>
          </p:cNvPr>
          <p:cNvSpPr/>
          <p:nvPr/>
        </p:nvSpPr>
        <p:spPr>
          <a:xfrm>
            <a:off x="5791199" y="3972580"/>
            <a:ext cx="1371601" cy="523220"/>
          </a:xfrm>
          <a:prstGeom prst="rect">
            <a:avLst/>
          </a:prstGeom>
        </p:spPr>
        <p:txBody>
          <a:bodyPr wrap="square">
            <a:spAutoFit/>
          </a:bodyPr>
          <a:lstStyle/>
          <a:p>
            <a:r>
              <a:rPr lang="en-US" sz="2800" dirty="0"/>
              <a:t>=</a:t>
            </a:r>
            <a:endParaRPr lang="en-IN" sz="2800" dirty="0"/>
          </a:p>
        </p:txBody>
      </p:sp>
    </p:spTree>
    <p:extLst>
      <p:ext uri="{BB962C8B-B14F-4D97-AF65-F5344CB8AC3E}">
        <p14:creationId xmlns:p14="http://schemas.microsoft.com/office/powerpoint/2010/main" xmlns="" val="2921371696"/>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1" i="0" u="none" strike="noStrike" kern="1200" cap="none" spc="0" normalizeH="0" baseline="0" noProof="0" dirty="0">
                <a:ln>
                  <a:noFill/>
                </a:ln>
                <a:solidFill>
                  <a:schemeClr val="bg1"/>
                </a:solidFill>
                <a:effectLst/>
                <a:uLnTx/>
                <a:uFillTx/>
                <a:latin typeface="+mj-lt"/>
                <a:ea typeface="+mj-ea"/>
                <a:cs typeface="+mj-cs"/>
              </a:rPr>
              <a:t>2D Convolutional </a:t>
            </a:r>
            <a:r>
              <a:rPr lang="en-US" sz="4400" b="1" dirty="0">
                <a:solidFill>
                  <a:schemeClr val="bg1"/>
                </a:solidFill>
                <a:latin typeface="+mj-lt"/>
                <a:ea typeface="+mj-ea"/>
                <a:cs typeface="+mj-cs"/>
              </a:rPr>
              <a:t>Layer</a:t>
            </a:r>
            <a:endParaRPr kumimoji="0" lang="en-US" sz="4400" b="1" i="0" u="none" strike="noStrike" kern="1200" cap="none" spc="0" normalizeH="0" baseline="0" noProof="0" dirty="0">
              <a:ln>
                <a:noFill/>
              </a:ln>
              <a:solidFill>
                <a:schemeClr val="bg1"/>
              </a:solidFill>
              <a:effectLst/>
              <a:uLnTx/>
              <a:uFillTx/>
              <a:latin typeface="+mj-lt"/>
              <a:ea typeface="+mj-ea"/>
              <a:cs typeface="+mj-cs"/>
            </a:endParaRPr>
          </a:p>
        </p:txBody>
      </p:sp>
      <p:sp>
        <p:nvSpPr>
          <p:cNvPr id="7" name="TextBox 6"/>
          <p:cNvSpPr txBox="1"/>
          <p:nvPr/>
        </p:nvSpPr>
        <p:spPr>
          <a:xfrm>
            <a:off x="304799" y="1219200"/>
            <a:ext cx="8610601" cy="523220"/>
          </a:xfrm>
          <a:prstGeom prst="rect">
            <a:avLst/>
          </a:prstGeom>
          <a:noFill/>
        </p:spPr>
        <p:txBody>
          <a:bodyPr wrap="square" rtlCol="0">
            <a:spAutoFit/>
          </a:bodyPr>
          <a:lstStyle/>
          <a:p>
            <a:pPr>
              <a:buNone/>
            </a:pPr>
            <a:r>
              <a:rPr lang="en-US" sz="2800" dirty="0"/>
              <a:t>There you have it!</a:t>
            </a:r>
          </a:p>
        </p:txBody>
      </p:sp>
      <p:sp>
        <p:nvSpPr>
          <p:cNvPr id="13" name="Rectangle 12">
            <a:extLst>
              <a:ext uri="{FF2B5EF4-FFF2-40B4-BE49-F238E27FC236}">
                <a16:creationId xmlns:a16="http://schemas.microsoft.com/office/drawing/2014/main" xmlns="" id="{51F28F38-D7D1-4638-A478-B7B8E9B18DC3}"/>
              </a:ext>
            </a:extLst>
          </p:cNvPr>
          <p:cNvSpPr/>
          <p:nvPr/>
        </p:nvSpPr>
        <p:spPr>
          <a:xfrm>
            <a:off x="3028947" y="2662845"/>
            <a:ext cx="1704977" cy="523220"/>
          </a:xfrm>
          <a:prstGeom prst="rect">
            <a:avLst/>
          </a:prstGeom>
        </p:spPr>
        <p:txBody>
          <a:bodyPr wrap="square">
            <a:spAutoFit/>
          </a:bodyPr>
          <a:lstStyle/>
          <a:p>
            <a:r>
              <a:rPr lang="en-US" sz="2800" dirty="0"/>
              <a:t>weights  *</a:t>
            </a:r>
            <a:endParaRPr lang="en-IN" sz="2800" dirty="0"/>
          </a:p>
        </p:txBody>
      </p:sp>
      <p:sp>
        <p:nvSpPr>
          <p:cNvPr id="42" name="Rectangle 41">
            <a:extLst>
              <a:ext uri="{FF2B5EF4-FFF2-40B4-BE49-F238E27FC236}">
                <a16:creationId xmlns:a16="http://schemas.microsoft.com/office/drawing/2014/main" xmlns="" id="{2C4D53DB-D792-48CC-A4F6-FBA917DB68CD}"/>
              </a:ext>
            </a:extLst>
          </p:cNvPr>
          <p:cNvSpPr/>
          <p:nvPr/>
        </p:nvSpPr>
        <p:spPr>
          <a:xfrm>
            <a:off x="1162049" y="5814683"/>
            <a:ext cx="6896099" cy="461665"/>
          </a:xfrm>
          <a:prstGeom prst="rect">
            <a:avLst/>
          </a:prstGeom>
        </p:spPr>
        <p:txBody>
          <a:bodyPr wrap="square">
            <a:spAutoFit/>
          </a:bodyPr>
          <a:lstStyle/>
          <a:p>
            <a:r>
              <a:rPr lang="en-US" sz="1200" dirty="0"/>
              <a:t>Animated image from: </a:t>
            </a:r>
            <a:r>
              <a:rPr lang="en-US" sz="1200" dirty="0">
                <a:hlinkClick r:id="rId2"/>
              </a:rPr>
              <a:t>https://hackernoon.com/visualizing-parts-of-convolutional-neural-networks-using-keras-and-cats-5cc01b214e59</a:t>
            </a:r>
            <a:endParaRPr lang="en-IN" sz="1200" dirty="0"/>
          </a:p>
        </p:txBody>
      </p:sp>
      <p:graphicFrame>
        <p:nvGraphicFramePr>
          <p:cNvPr id="2" name="Table 1">
            <a:extLst>
              <a:ext uri="{FF2B5EF4-FFF2-40B4-BE49-F238E27FC236}">
                <a16:creationId xmlns:a16="http://schemas.microsoft.com/office/drawing/2014/main" xmlns="" id="{0BD58B17-17D4-4D5A-8C11-849807B2251C}"/>
              </a:ext>
            </a:extLst>
          </p:cNvPr>
          <p:cNvGraphicFramePr>
            <a:graphicFrameLocks noGrp="1"/>
          </p:cNvGraphicFramePr>
          <p:nvPr/>
        </p:nvGraphicFramePr>
        <p:xfrm>
          <a:off x="3429000" y="3352800"/>
          <a:ext cx="2057400" cy="1854200"/>
        </p:xfrm>
        <a:graphic>
          <a:graphicData uri="http://schemas.openxmlformats.org/drawingml/2006/table">
            <a:tbl>
              <a:tblPr>
                <a:tableStyleId>{5C22544A-7EE6-4342-B048-85BDC9FD1C3A}</a:tableStyleId>
              </a:tblPr>
              <a:tblGrid>
                <a:gridCol w="411480">
                  <a:extLst>
                    <a:ext uri="{9D8B030D-6E8A-4147-A177-3AD203B41FA5}">
                      <a16:colId xmlns:a16="http://schemas.microsoft.com/office/drawing/2014/main" xmlns="" val="885200464"/>
                    </a:ext>
                  </a:extLst>
                </a:gridCol>
                <a:gridCol w="411480">
                  <a:extLst>
                    <a:ext uri="{9D8B030D-6E8A-4147-A177-3AD203B41FA5}">
                      <a16:colId xmlns:a16="http://schemas.microsoft.com/office/drawing/2014/main" xmlns="" val="2422914898"/>
                    </a:ext>
                  </a:extLst>
                </a:gridCol>
                <a:gridCol w="411480">
                  <a:extLst>
                    <a:ext uri="{9D8B030D-6E8A-4147-A177-3AD203B41FA5}">
                      <a16:colId xmlns:a16="http://schemas.microsoft.com/office/drawing/2014/main" xmlns="" val="1132754371"/>
                    </a:ext>
                  </a:extLst>
                </a:gridCol>
                <a:gridCol w="411480">
                  <a:extLst>
                    <a:ext uri="{9D8B030D-6E8A-4147-A177-3AD203B41FA5}">
                      <a16:colId xmlns:a16="http://schemas.microsoft.com/office/drawing/2014/main" xmlns="" val="3120277745"/>
                    </a:ext>
                  </a:extLst>
                </a:gridCol>
                <a:gridCol w="411480">
                  <a:extLst>
                    <a:ext uri="{9D8B030D-6E8A-4147-A177-3AD203B41FA5}">
                      <a16:colId xmlns:a16="http://schemas.microsoft.com/office/drawing/2014/main" xmlns="" val="3294299305"/>
                    </a:ext>
                  </a:extLst>
                </a:gridCol>
              </a:tblGrid>
              <a:tr h="370840">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0</a:t>
                      </a:r>
                      <a:endParaRPr lang="en-IN" dirty="0"/>
                    </a:p>
                  </a:txBody>
                  <a:tcPr/>
                </a:tc>
                <a:tc>
                  <a:txBody>
                    <a:bodyPr/>
                    <a:lstStyle/>
                    <a:p>
                      <a:pPr algn="ctr"/>
                      <a:r>
                        <a:rPr lang="en-US" dirty="0"/>
                        <a:t>0</a:t>
                      </a:r>
                      <a:endParaRPr lang="en-IN" dirty="0"/>
                    </a:p>
                  </a:txBody>
                  <a:tcPr/>
                </a:tc>
                <a:extLst>
                  <a:ext uri="{0D108BD9-81ED-4DB2-BD59-A6C34878D82A}">
                    <a16:rowId xmlns:a16="http://schemas.microsoft.com/office/drawing/2014/main" xmlns="" val="3455723880"/>
                  </a:ext>
                </a:extLst>
              </a:tr>
              <a:tr h="370840">
                <a:tc>
                  <a:txBody>
                    <a:bodyPr/>
                    <a:lstStyle/>
                    <a:p>
                      <a:pPr algn="ctr"/>
                      <a:r>
                        <a:rPr lang="en-US" dirty="0"/>
                        <a:t>0</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0</a:t>
                      </a:r>
                      <a:endParaRPr lang="en-IN" dirty="0"/>
                    </a:p>
                  </a:txBody>
                  <a:tcPr/>
                </a:tc>
                <a:extLst>
                  <a:ext uri="{0D108BD9-81ED-4DB2-BD59-A6C34878D82A}">
                    <a16:rowId xmlns:a16="http://schemas.microsoft.com/office/drawing/2014/main" xmlns="" val="932289987"/>
                  </a:ext>
                </a:extLst>
              </a:tr>
              <a:tr h="370840">
                <a:tc>
                  <a:txBody>
                    <a:bodyPr/>
                    <a:lstStyle/>
                    <a:p>
                      <a:pPr algn="ctr"/>
                      <a:r>
                        <a:rPr lang="en-US" dirty="0"/>
                        <a:t>0</a:t>
                      </a:r>
                      <a:endParaRPr lang="en-IN" dirty="0"/>
                    </a:p>
                  </a:txBody>
                  <a:tcPr/>
                </a:tc>
                <a:tc>
                  <a:txBody>
                    <a:bodyPr/>
                    <a:lstStyle/>
                    <a:p>
                      <a:pPr algn="ctr"/>
                      <a:r>
                        <a:rPr lang="en-US" dirty="0"/>
                        <a:t>0</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extLst>
                  <a:ext uri="{0D108BD9-81ED-4DB2-BD59-A6C34878D82A}">
                    <a16:rowId xmlns:a16="http://schemas.microsoft.com/office/drawing/2014/main" xmlns="" val="3048882286"/>
                  </a:ext>
                </a:extLst>
              </a:tr>
              <a:tr h="370840">
                <a:tc>
                  <a:txBody>
                    <a:bodyPr/>
                    <a:lstStyle/>
                    <a:p>
                      <a:pPr algn="ctr"/>
                      <a:r>
                        <a:rPr lang="en-US" dirty="0"/>
                        <a:t>0</a:t>
                      </a:r>
                      <a:endParaRPr lang="en-IN" dirty="0"/>
                    </a:p>
                  </a:txBody>
                  <a:tcPr/>
                </a:tc>
                <a:tc>
                  <a:txBody>
                    <a:bodyPr/>
                    <a:lstStyle/>
                    <a:p>
                      <a:pPr algn="ctr"/>
                      <a:r>
                        <a:rPr lang="en-US" dirty="0"/>
                        <a:t>0</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0</a:t>
                      </a:r>
                      <a:endParaRPr lang="en-IN" dirty="0"/>
                    </a:p>
                  </a:txBody>
                  <a:tcPr/>
                </a:tc>
                <a:extLst>
                  <a:ext uri="{0D108BD9-81ED-4DB2-BD59-A6C34878D82A}">
                    <a16:rowId xmlns:a16="http://schemas.microsoft.com/office/drawing/2014/main" xmlns="" val="191528209"/>
                  </a:ext>
                </a:extLst>
              </a:tr>
              <a:tr h="370840">
                <a:tc>
                  <a:txBody>
                    <a:bodyPr/>
                    <a:lstStyle/>
                    <a:p>
                      <a:pPr algn="ctr"/>
                      <a:r>
                        <a:rPr lang="en-US" dirty="0"/>
                        <a:t>0</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0</a:t>
                      </a:r>
                      <a:endParaRPr lang="en-IN" dirty="0"/>
                    </a:p>
                  </a:txBody>
                  <a:tcPr/>
                </a:tc>
                <a:tc>
                  <a:txBody>
                    <a:bodyPr/>
                    <a:lstStyle/>
                    <a:p>
                      <a:pPr algn="ctr"/>
                      <a:r>
                        <a:rPr lang="en-US" dirty="0"/>
                        <a:t>0</a:t>
                      </a:r>
                      <a:endParaRPr lang="en-IN" dirty="0"/>
                    </a:p>
                  </a:txBody>
                  <a:tcPr/>
                </a:tc>
                <a:extLst>
                  <a:ext uri="{0D108BD9-81ED-4DB2-BD59-A6C34878D82A}">
                    <a16:rowId xmlns:a16="http://schemas.microsoft.com/office/drawing/2014/main" xmlns="" val="134535695"/>
                  </a:ext>
                </a:extLst>
              </a:tr>
            </a:tbl>
          </a:graphicData>
        </a:graphic>
      </p:graphicFrame>
      <p:sp>
        <p:nvSpPr>
          <p:cNvPr id="17" name="Rectangle 16">
            <a:extLst>
              <a:ext uri="{FF2B5EF4-FFF2-40B4-BE49-F238E27FC236}">
                <a16:creationId xmlns:a16="http://schemas.microsoft.com/office/drawing/2014/main" xmlns="" id="{0DC258B9-61DA-46FC-845C-295AA63D8AB1}"/>
              </a:ext>
            </a:extLst>
          </p:cNvPr>
          <p:cNvSpPr/>
          <p:nvPr/>
        </p:nvSpPr>
        <p:spPr>
          <a:xfrm>
            <a:off x="4724399" y="2667000"/>
            <a:ext cx="1371601" cy="523220"/>
          </a:xfrm>
          <a:prstGeom prst="rect">
            <a:avLst/>
          </a:prstGeom>
        </p:spPr>
        <p:txBody>
          <a:bodyPr wrap="square">
            <a:spAutoFit/>
          </a:bodyPr>
          <a:lstStyle/>
          <a:p>
            <a:r>
              <a:rPr lang="en-US" sz="2800" dirty="0"/>
              <a:t>image</a:t>
            </a:r>
            <a:endParaRPr lang="en-IN" sz="2800" dirty="0"/>
          </a:p>
        </p:txBody>
      </p:sp>
      <p:graphicFrame>
        <p:nvGraphicFramePr>
          <p:cNvPr id="18" name="Table 17">
            <a:extLst>
              <a:ext uri="{FF2B5EF4-FFF2-40B4-BE49-F238E27FC236}">
                <a16:creationId xmlns:a16="http://schemas.microsoft.com/office/drawing/2014/main" xmlns="" id="{3D47D709-94D9-40F4-B874-03603C3D9AF9}"/>
              </a:ext>
            </a:extLst>
          </p:cNvPr>
          <p:cNvGraphicFramePr>
            <a:graphicFrameLocks noGrp="1"/>
          </p:cNvGraphicFramePr>
          <p:nvPr>
            <p:extLst>
              <p:ext uri="{D42A27DB-BD31-4B8C-83A1-F6EECF244321}">
                <p14:modId xmlns:p14="http://schemas.microsoft.com/office/powerpoint/2010/main" xmlns="" val="2639648581"/>
              </p:ext>
            </p:extLst>
          </p:nvPr>
        </p:nvGraphicFramePr>
        <p:xfrm>
          <a:off x="1508760" y="3680470"/>
          <a:ext cx="1234440" cy="1107440"/>
        </p:xfrm>
        <a:graphic>
          <a:graphicData uri="http://schemas.openxmlformats.org/drawingml/2006/table">
            <a:tbl>
              <a:tblPr>
                <a:tableStyleId>{5C22544A-7EE6-4342-B048-85BDC9FD1C3A}</a:tableStyleId>
              </a:tblPr>
              <a:tblGrid>
                <a:gridCol w="411480">
                  <a:extLst>
                    <a:ext uri="{9D8B030D-6E8A-4147-A177-3AD203B41FA5}">
                      <a16:colId xmlns:a16="http://schemas.microsoft.com/office/drawing/2014/main" xmlns="" val="885200464"/>
                    </a:ext>
                  </a:extLst>
                </a:gridCol>
                <a:gridCol w="411480">
                  <a:extLst>
                    <a:ext uri="{9D8B030D-6E8A-4147-A177-3AD203B41FA5}">
                      <a16:colId xmlns:a16="http://schemas.microsoft.com/office/drawing/2014/main" xmlns="" val="2422914898"/>
                    </a:ext>
                  </a:extLst>
                </a:gridCol>
                <a:gridCol w="411480">
                  <a:extLst>
                    <a:ext uri="{9D8B030D-6E8A-4147-A177-3AD203B41FA5}">
                      <a16:colId xmlns:a16="http://schemas.microsoft.com/office/drawing/2014/main" xmlns="" val="1132754371"/>
                    </a:ext>
                  </a:extLst>
                </a:gridCol>
              </a:tblGrid>
              <a:tr h="325120">
                <a:tc>
                  <a:txBody>
                    <a:bodyPr/>
                    <a:lstStyle/>
                    <a:p>
                      <a:pPr algn="ctr"/>
                      <a:r>
                        <a:rPr lang="en-US" dirty="0"/>
                        <a:t>1</a:t>
                      </a:r>
                      <a:endParaRPr lang="en-IN" dirty="0"/>
                    </a:p>
                  </a:txBody>
                  <a:tcPr>
                    <a:solidFill>
                      <a:schemeClr val="accent6">
                        <a:alpha val="17000"/>
                      </a:schemeClr>
                    </a:solidFill>
                  </a:tcPr>
                </a:tc>
                <a:tc>
                  <a:txBody>
                    <a:bodyPr/>
                    <a:lstStyle/>
                    <a:p>
                      <a:pPr algn="ctr"/>
                      <a:r>
                        <a:rPr lang="en-US" dirty="0"/>
                        <a:t>0</a:t>
                      </a:r>
                      <a:endParaRPr lang="en-IN" dirty="0"/>
                    </a:p>
                  </a:txBody>
                  <a:tcPr>
                    <a:solidFill>
                      <a:schemeClr val="accent6">
                        <a:alpha val="17000"/>
                      </a:schemeClr>
                    </a:solidFill>
                  </a:tcPr>
                </a:tc>
                <a:tc>
                  <a:txBody>
                    <a:bodyPr/>
                    <a:lstStyle/>
                    <a:p>
                      <a:pPr algn="ctr"/>
                      <a:r>
                        <a:rPr lang="en-US" dirty="0"/>
                        <a:t>1</a:t>
                      </a:r>
                      <a:endParaRPr lang="en-IN" dirty="0"/>
                    </a:p>
                  </a:txBody>
                  <a:tcPr>
                    <a:solidFill>
                      <a:schemeClr val="accent6">
                        <a:alpha val="17000"/>
                      </a:schemeClr>
                    </a:solidFill>
                  </a:tcPr>
                </a:tc>
                <a:extLst>
                  <a:ext uri="{0D108BD9-81ED-4DB2-BD59-A6C34878D82A}">
                    <a16:rowId xmlns:a16="http://schemas.microsoft.com/office/drawing/2014/main" xmlns="" val="3455723880"/>
                  </a:ext>
                </a:extLst>
              </a:tr>
              <a:tr h="370840">
                <a:tc>
                  <a:txBody>
                    <a:bodyPr/>
                    <a:lstStyle/>
                    <a:p>
                      <a:pPr algn="ctr"/>
                      <a:r>
                        <a:rPr lang="en-US" dirty="0"/>
                        <a:t>0</a:t>
                      </a:r>
                      <a:endParaRPr lang="en-IN" dirty="0"/>
                    </a:p>
                  </a:txBody>
                  <a:tcPr>
                    <a:solidFill>
                      <a:schemeClr val="accent6">
                        <a:alpha val="17000"/>
                      </a:schemeClr>
                    </a:solidFill>
                  </a:tcPr>
                </a:tc>
                <a:tc>
                  <a:txBody>
                    <a:bodyPr/>
                    <a:lstStyle/>
                    <a:p>
                      <a:pPr algn="ctr"/>
                      <a:r>
                        <a:rPr lang="en-US" dirty="0"/>
                        <a:t>1</a:t>
                      </a:r>
                      <a:endParaRPr lang="en-IN" dirty="0"/>
                    </a:p>
                  </a:txBody>
                  <a:tcPr>
                    <a:solidFill>
                      <a:schemeClr val="accent6">
                        <a:alpha val="17000"/>
                      </a:schemeClr>
                    </a:solidFill>
                  </a:tcPr>
                </a:tc>
                <a:tc>
                  <a:txBody>
                    <a:bodyPr/>
                    <a:lstStyle/>
                    <a:p>
                      <a:pPr algn="ctr"/>
                      <a:r>
                        <a:rPr lang="en-US" dirty="0"/>
                        <a:t>0</a:t>
                      </a:r>
                      <a:endParaRPr lang="en-IN" dirty="0"/>
                    </a:p>
                  </a:txBody>
                  <a:tcPr>
                    <a:solidFill>
                      <a:schemeClr val="accent6">
                        <a:alpha val="17000"/>
                      </a:schemeClr>
                    </a:solidFill>
                  </a:tcPr>
                </a:tc>
                <a:extLst>
                  <a:ext uri="{0D108BD9-81ED-4DB2-BD59-A6C34878D82A}">
                    <a16:rowId xmlns:a16="http://schemas.microsoft.com/office/drawing/2014/main" xmlns="" val="932289987"/>
                  </a:ext>
                </a:extLst>
              </a:tr>
              <a:tr h="370840">
                <a:tc>
                  <a:txBody>
                    <a:bodyPr/>
                    <a:lstStyle/>
                    <a:p>
                      <a:pPr algn="ctr"/>
                      <a:r>
                        <a:rPr lang="en-US" dirty="0"/>
                        <a:t>1</a:t>
                      </a:r>
                      <a:endParaRPr lang="en-IN" dirty="0"/>
                    </a:p>
                  </a:txBody>
                  <a:tcPr>
                    <a:solidFill>
                      <a:schemeClr val="accent6">
                        <a:alpha val="17000"/>
                      </a:schemeClr>
                    </a:solidFill>
                  </a:tcPr>
                </a:tc>
                <a:tc>
                  <a:txBody>
                    <a:bodyPr/>
                    <a:lstStyle/>
                    <a:p>
                      <a:pPr algn="ctr"/>
                      <a:r>
                        <a:rPr lang="en-US" dirty="0"/>
                        <a:t>0</a:t>
                      </a:r>
                      <a:endParaRPr lang="en-IN" dirty="0"/>
                    </a:p>
                  </a:txBody>
                  <a:tcPr>
                    <a:solidFill>
                      <a:schemeClr val="accent6">
                        <a:alpha val="17000"/>
                      </a:schemeClr>
                    </a:solidFill>
                  </a:tcPr>
                </a:tc>
                <a:tc>
                  <a:txBody>
                    <a:bodyPr/>
                    <a:lstStyle/>
                    <a:p>
                      <a:pPr algn="ctr"/>
                      <a:r>
                        <a:rPr lang="en-US" dirty="0"/>
                        <a:t>1</a:t>
                      </a:r>
                      <a:endParaRPr lang="en-IN" dirty="0"/>
                    </a:p>
                  </a:txBody>
                  <a:tcPr>
                    <a:solidFill>
                      <a:schemeClr val="accent6">
                        <a:alpha val="17000"/>
                      </a:schemeClr>
                    </a:solidFill>
                  </a:tcPr>
                </a:tc>
                <a:extLst>
                  <a:ext uri="{0D108BD9-81ED-4DB2-BD59-A6C34878D82A}">
                    <a16:rowId xmlns:a16="http://schemas.microsoft.com/office/drawing/2014/main" xmlns="" val="3048882286"/>
                  </a:ext>
                </a:extLst>
              </a:tr>
            </a:tbl>
          </a:graphicData>
        </a:graphic>
      </p:graphicFrame>
      <p:graphicFrame>
        <p:nvGraphicFramePr>
          <p:cNvPr id="9" name="Table 8">
            <a:extLst>
              <a:ext uri="{FF2B5EF4-FFF2-40B4-BE49-F238E27FC236}">
                <a16:creationId xmlns:a16="http://schemas.microsoft.com/office/drawing/2014/main" xmlns="" id="{20D99094-5F91-495B-8D90-344941D2FB5A}"/>
              </a:ext>
            </a:extLst>
          </p:cNvPr>
          <p:cNvGraphicFramePr>
            <a:graphicFrameLocks noGrp="1"/>
          </p:cNvGraphicFramePr>
          <p:nvPr>
            <p:extLst>
              <p:ext uri="{D42A27DB-BD31-4B8C-83A1-F6EECF244321}">
                <p14:modId xmlns:p14="http://schemas.microsoft.com/office/powerpoint/2010/main" xmlns="" val="552004100"/>
              </p:ext>
            </p:extLst>
          </p:nvPr>
        </p:nvGraphicFramePr>
        <p:xfrm>
          <a:off x="6400800" y="3688080"/>
          <a:ext cx="1234440" cy="1112520"/>
        </p:xfrm>
        <a:graphic>
          <a:graphicData uri="http://schemas.openxmlformats.org/drawingml/2006/table">
            <a:tbl>
              <a:tblPr>
                <a:tableStyleId>{5C22544A-7EE6-4342-B048-85BDC9FD1C3A}</a:tableStyleId>
              </a:tblPr>
              <a:tblGrid>
                <a:gridCol w="411480">
                  <a:extLst>
                    <a:ext uri="{9D8B030D-6E8A-4147-A177-3AD203B41FA5}">
                      <a16:colId xmlns:a16="http://schemas.microsoft.com/office/drawing/2014/main" xmlns="" val="885200464"/>
                    </a:ext>
                  </a:extLst>
                </a:gridCol>
                <a:gridCol w="411480">
                  <a:extLst>
                    <a:ext uri="{9D8B030D-6E8A-4147-A177-3AD203B41FA5}">
                      <a16:colId xmlns:a16="http://schemas.microsoft.com/office/drawing/2014/main" xmlns="" val="2422914898"/>
                    </a:ext>
                  </a:extLst>
                </a:gridCol>
                <a:gridCol w="411480">
                  <a:extLst>
                    <a:ext uri="{9D8B030D-6E8A-4147-A177-3AD203B41FA5}">
                      <a16:colId xmlns:a16="http://schemas.microsoft.com/office/drawing/2014/main" xmlns="" val="1132754371"/>
                    </a:ext>
                  </a:extLst>
                </a:gridCol>
              </a:tblGrid>
              <a:tr h="370840">
                <a:tc>
                  <a:txBody>
                    <a:bodyPr/>
                    <a:lstStyle/>
                    <a:p>
                      <a:pPr algn="ctr"/>
                      <a:r>
                        <a:rPr lang="en-US" dirty="0"/>
                        <a:t>4</a:t>
                      </a:r>
                      <a:endParaRPr lang="en-IN" dirty="0"/>
                    </a:p>
                  </a:txBody>
                  <a:tcPr/>
                </a:tc>
                <a:tc>
                  <a:txBody>
                    <a:bodyPr/>
                    <a:lstStyle/>
                    <a:p>
                      <a:pPr algn="ctr"/>
                      <a:r>
                        <a:rPr lang="en-US" dirty="0"/>
                        <a:t>3</a:t>
                      </a:r>
                      <a:endParaRPr lang="en-IN" dirty="0"/>
                    </a:p>
                  </a:txBody>
                  <a:tcPr/>
                </a:tc>
                <a:tc>
                  <a:txBody>
                    <a:bodyPr/>
                    <a:lstStyle/>
                    <a:p>
                      <a:pPr algn="ctr"/>
                      <a:r>
                        <a:rPr lang="en-US" dirty="0"/>
                        <a:t>4</a:t>
                      </a:r>
                      <a:endParaRPr lang="en-IN" dirty="0"/>
                    </a:p>
                  </a:txBody>
                  <a:tcPr/>
                </a:tc>
                <a:extLst>
                  <a:ext uri="{0D108BD9-81ED-4DB2-BD59-A6C34878D82A}">
                    <a16:rowId xmlns:a16="http://schemas.microsoft.com/office/drawing/2014/main" xmlns="" val="3455723880"/>
                  </a:ext>
                </a:extLst>
              </a:tr>
              <a:tr h="370840">
                <a:tc>
                  <a:txBody>
                    <a:bodyPr/>
                    <a:lstStyle/>
                    <a:p>
                      <a:pPr algn="ctr"/>
                      <a:r>
                        <a:rPr lang="en-US" dirty="0"/>
                        <a:t>2</a:t>
                      </a:r>
                      <a:endParaRPr lang="en-IN" dirty="0"/>
                    </a:p>
                  </a:txBody>
                  <a:tcPr/>
                </a:tc>
                <a:tc>
                  <a:txBody>
                    <a:bodyPr/>
                    <a:lstStyle/>
                    <a:p>
                      <a:pPr algn="ctr"/>
                      <a:r>
                        <a:rPr lang="en-US" dirty="0"/>
                        <a:t>4</a:t>
                      </a:r>
                      <a:endParaRPr lang="en-IN" dirty="0"/>
                    </a:p>
                  </a:txBody>
                  <a:tcPr/>
                </a:tc>
                <a:tc>
                  <a:txBody>
                    <a:bodyPr/>
                    <a:lstStyle/>
                    <a:p>
                      <a:pPr algn="ctr"/>
                      <a:r>
                        <a:rPr lang="en-US" dirty="0"/>
                        <a:t>3</a:t>
                      </a:r>
                      <a:endParaRPr lang="en-IN" dirty="0"/>
                    </a:p>
                  </a:txBody>
                  <a:tcPr/>
                </a:tc>
                <a:extLst>
                  <a:ext uri="{0D108BD9-81ED-4DB2-BD59-A6C34878D82A}">
                    <a16:rowId xmlns:a16="http://schemas.microsoft.com/office/drawing/2014/main" xmlns="" val="932289987"/>
                  </a:ext>
                </a:extLst>
              </a:tr>
              <a:tr h="370840">
                <a:tc>
                  <a:txBody>
                    <a:bodyPr/>
                    <a:lstStyle/>
                    <a:p>
                      <a:pPr algn="ctr"/>
                      <a:r>
                        <a:rPr lang="en-US" dirty="0"/>
                        <a:t>2</a:t>
                      </a:r>
                      <a:endParaRPr lang="en-IN" dirty="0"/>
                    </a:p>
                  </a:txBody>
                  <a:tcPr/>
                </a:tc>
                <a:tc>
                  <a:txBody>
                    <a:bodyPr/>
                    <a:lstStyle/>
                    <a:p>
                      <a:pPr algn="ctr"/>
                      <a:r>
                        <a:rPr lang="en-US" dirty="0"/>
                        <a:t>3</a:t>
                      </a:r>
                      <a:endParaRPr lang="en-IN" dirty="0"/>
                    </a:p>
                  </a:txBody>
                  <a:tcPr/>
                </a:tc>
                <a:tc>
                  <a:txBody>
                    <a:bodyPr/>
                    <a:lstStyle/>
                    <a:p>
                      <a:pPr algn="ctr"/>
                      <a:r>
                        <a:rPr lang="en-US" dirty="0"/>
                        <a:t>4</a:t>
                      </a:r>
                      <a:endParaRPr lang="en-IN" dirty="0"/>
                    </a:p>
                  </a:txBody>
                  <a:tcPr/>
                </a:tc>
                <a:extLst>
                  <a:ext uri="{0D108BD9-81ED-4DB2-BD59-A6C34878D82A}">
                    <a16:rowId xmlns:a16="http://schemas.microsoft.com/office/drawing/2014/main" xmlns="" val="3048882286"/>
                  </a:ext>
                </a:extLst>
              </a:tr>
            </a:tbl>
          </a:graphicData>
        </a:graphic>
      </p:graphicFrame>
      <p:sp>
        <p:nvSpPr>
          <p:cNvPr id="10" name="Rectangle 9">
            <a:extLst>
              <a:ext uri="{FF2B5EF4-FFF2-40B4-BE49-F238E27FC236}">
                <a16:creationId xmlns:a16="http://schemas.microsoft.com/office/drawing/2014/main" xmlns="" id="{DCB28813-A9D3-4DF7-A702-21B441868D5D}"/>
              </a:ext>
            </a:extLst>
          </p:cNvPr>
          <p:cNvSpPr/>
          <p:nvPr/>
        </p:nvSpPr>
        <p:spPr>
          <a:xfrm>
            <a:off x="5791199" y="3972580"/>
            <a:ext cx="1371601" cy="523220"/>
          </a:xfrm>
          <a:prstGeom prst="rect">
            <a:avLst/>
          </a:prstGeom>
        </p:spPr>
        <p:txBody>
          <a:bodyPr wrap="square">
            <a:spAutoFit/>
          </a:bodyPr>
          <a:lstStyle/>
          <a:p>
            <a:r>
              <a:rPr lang="en-US" sz="2800" dirty="0"/>
              <a:t>=</a:t>
            </a:r>
            <a:endParaRPr lang="en-IN" sz="2800" dirty="0"/>
          </a:p>
        </p:txBody>
      </p:sp>
      <p:sp>
        <p:nvSpPr>
          <p:cNvPr id="11" name="Rectangle 10">
            <a:extLst>
              <a:ext uri="{FF2B5EF4-FFF2-40B4-BE49-F238E27FC236}">
                <a16:creationId xmlns:a16="http://schemas.microsoft.com/office/drawing/2014/main" xmlns="" id="{95BBE4BD-714C-443B-9DF5-C835B0A6FC07}"/>
              </a:ext>
            </a:extLst>
          </p:cNvPr>
          <p:cNvSpPr/>
          <p:nvPr/>
        </p:nvSpPr>
        <p:spPr>
          <a:xfrm>
            <a:off x="2956560" y="4038600"/>
            <a:ext cx="348617" cy="523220"/>
          </a:xfrm>
          <a:prstGeom prst="rect">
            <a:avLst/>
          </a:prstGeom>
        </p:spPr>
        <p:txBody>
          <a:bodyPr wrap="square">
            <a:spAutoFit/>
          </a:bodyPr>
          <a:lstStyle/>
          <a:p>
            <a:r>
              <a:rPr lang="en-US" sz="2800" dirty="0"/>
              <a:t>*</a:t>
            </a:r>
            <a:endParaRPr lang="en-IN" sz="2800" dirty="0"/>
          </a:p>
        </p:txBody>
      </p:sp>
      <p:sp>
        <p:nvSpPr>
          <p:cNvPr id="12" name="TextBox 11">
            <a:extLst>
              <a:ext uri="{FF2B5EF4-FFF2-40B4-BE49-F238E27FC236}">
                <a16:creationId xmlns:a16="http://schemas.microsoft.com/office/drawing/2014/main" xmlns="" id="{5FBF286C-B3C0-45A2-8A20-28ED5621F5A4}"/>
              </a:ext>
            </a:extLst>
          </p:cNvPr>
          <p:cNvSpPr txBox="1"/>
          <p:nvPr/>
        </p:nvSpPr>
        <p:spPr>
          <a:xfrm>
            <a:off x="6096000" y="1097201"/>
            <a:ext cx="2847978" cy="1384995"/>
          </a:xfrm>
          <a:prstGeom prst="rect">
            <a:avLst/>
          </a:prstGeom>
          <a:noFill/>
        </p:spPr>
        <p:txBody>
          <a:bodyPr wrap="square" rtlCol="0">
            <a:spAutoFit/>
          </a:bodyPr>
          <a:lstStyle/>
          <a:p>
            <a:pPr>
              <a:buNone/>
            </a:pPr>
            <a:r>
              <a:rPr lang="en-US" sz="2800" dirty="0"/>
              <a:t>This is sometimes called a feature map.</a:t>
            </a:r>
          </a:p>
        </p:txBody>
      </p:sp>
      <p:cxnSp>
        <p:nvCxnSpPr>
          <p:cNvPr id="4" name="Straight Arrow Connector 3">
            <a:extLst>
              <a:ext uri="{FF2B5EF4-FFF2-40B4-BE49-F238E27FC236}">
                <a16:creationId xmlns:a16="http://schemas.microsoft.com/office/drawing/2014/main" xmlns="" id="{F42B7836-C996-499F-90B5-B98C82C1DC71}"/>
              </a:ext>
            </a:extLst>
          </p:cNvPr>
          <p:cNvCxnSpPr/>
          <p:nvPr/>
        </p:nvCxnSpPr>
        <p:spPr>
          <a:xfrm>
            <a:off x="7018020" y="2579013"/>
            <a:ext cx="0" cy="895707"/>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xmlns="" val="3368078340"/>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1" i="0" u="none" strike="noStrike" kern="1200" cap="none" spc="0" normalizeH="0" baseline="0" noProof="0" dirty="0">
                <a:ln>
                  <a:noFill/>
                </a:ln>
                <a:solidFill>
                  <a:schemeClr val="bg1"/>
                </a:solidFill>
                <a:effectLst/>
                <a:uLnTx/>
                <a:uFillTx/>
                <a:latin typeface="+mj-lt"/>
                <a:ea typeface="+mj-ea"/>
                <a:cs typeface="+mj-cs"/>
              </a:rPr>
              <a:t>2D Convolutional </a:t>
            </a:r>
            <a:r>
              <a:rPr lang="en-US" sz="4400" b="1" dirty="0">
                <a:solidFill>
                  <a:schemeClr val="bg1"/>
                </a:solidFill>
                <a:latin typeface="+mj-lt"/>
                <a:ea typeface="+mj-ea"/>
                <a:cs typeface="+mj-cs"/>
              </a:rPr>
              <a:t>Layer</a:t>
            </a:r>
            <a:endParaRPr kumimoji="0" lang="en-US" sz="4400" b="1" i="0" u="none" strike="noStrike" kern="1200" cap="none" spc="0" normalizeH="0" baseline="0" noProof="0" dirty="0">
              <a:ln>
                <a:noFill/>
              </a:ln>
              <a:solidFill>
                <a:schemeClr val="bg1"/>
              </a:solidFill>
              <a:effectLst/>
              <a:uLnTx/>
              <a:uFillTx/>
              <a:latin typeface="+mj-lt"/>
              <a:ea typeface="+mj-ea"/>
              <a:cs typeface="+mj-cs"/>
            </a:endParaRPr>
          </a:p>
        </p:txBody>
      </p:sp>
      <p:sp>
        <p:nvSpPr>
          <p:cNvPr id="7" name="TextBox 6"/>
          <p:cNvSpPr txBox="1"/>
          <p:nvPr/>
        </p:nvSpPr>
        <p:spPr>
          <a:xfrm>
            <a:off x="944880" y="1175661"/>
            <a:ext cx="2484120" cy="1384995"/>
          </a:xfrm>
          <a:prstGeom prst="rect">
            <a:avLst/>
          </a:prstGeom>
          <a:noFill/>
        </p:spPr>
        <p:txBody>
          <a:bodyPr wrap="square" rtlCol="0">
            <a:spAutoFit/>
          </a:bodyPr>
          <a:lstStyle/>
          <a:p>
            <a:pPr>
              <a:buNone/>
            </a:pPr>
            <a:r>
              <a:rPr lang="en-US" sz="2800" dirty="0"/>
              <a:t>And the weights are called a kernel.</a:t>
            </a:r>
          </a:p>
        </p:txBody>
      </p:sp>
      <p:sp>
        <p:nvSpPr>
          <p:cNvPr id="13" name="Rectangle 12">
            <a:extLst>
              <a:ext uri="{FF2B5EF4-FFF2-40B4-BE49-F238E27FC236}">
                <a16:creationId xmlns:a16="http://schemas.microsoft.com/office/drawing/2014/main" xmlns="" id="{51F28F38-D7D1-4638-A478-B7B8E9B18DC3}"/>
              </a:ext>
            </a:extLst>
          </p:cNvPr>
          <p:cNvSpPr/>
          <p:nvPr/>
        </p:nvSpPr>
        <p:spPr>
          <a:xfrm>
            <a:off x="3028947" y="2662845"/>
            <a:ext cx="1704977" cy="523220"/>
          </a:xfrm>
          <a:prstGeom prst="rect">
            <a:avLst/>
          </a:prstGeom>
        </p:spPr>
        <p:txBody>
          <a:bodyPr wrap="square">
            <a:spAutoFit/>
          </a:bodyPr>
          <a:lstStyle/>
          <a:p>
            <a:r>
              <a:rPr lang="en-US" sz="2800" dirty="0"/>
              <a:t>weights  *</a:t>
            </a:r>
            <a:endParaRPr lang="en-IN" sz="2800" dirty="0"/>
          </a:p>
        </p:txBody>
      </p:sp>
      <p:sp>
        <p:nvSpPr>
          <p:cNvPr id="42" name="Rectangle 41">
            <a:extLst>
              <a:ext uri="{FF2B5EF4-FFF2-40B4-BE49-F238E27FC236}">
                <a16:creationId xmlns:a16="http://schemas.microsoft.com/office/drawing/2014/main" xmlns="" id="{2C4D53DB-D792-48CC-A4F6-FBA917DB68CD}"/>
              </a:ext>
            </a:extLst>
          </p:cNvPr>
          <p:cNvSpPr/>
          <p:nvPr/>
        </p:nvSpPr>
        <p:spPr>
          <a:xfrm>
            <a:off x="1162049" y="5814683"/>
            <a:ext cx="6896099" cy="461665"/>
          </a:xfrm>
          <a:prstGeom prst="rect">
            <a:avLst/>
          </a:prstGeom>
        </p:spPr>
        <p:txBody>
          <a:bodyPr wrap="square">
            <a:spAutoFit/>
          </a:bodyPr>
          <a:lstStyle/>
          <a:p>
            <a:r>
              <a:rPr lang="en-US" sz="1200" dirty="0"/>
              <a:t>Animated image from: </a:t>
            </a:r>
            <a:r>
              <a:rPr lang="en-US" sz="1200" dirty="0">
                <a:hlinkClick r:id="rId2"/>
              </a:rPr>
              <a:t>https://hackernoon.com/visualizing-parts-of-convolutional-neural-networks-using-keras-and-cats-5cc01b214e59</a:t>
            </a:r>
            <a:endParaRPr lang="en-IN" sz="1200" dirty="0"/>
          </a:p>
        </p:txBody>
      </p:sp>
      <p:graphicFrame>
        <p:nvGraphicFramePr>
          <p:cNvPr id="2" name="Table 1">
            <a:extLst>
              <a:ext uri="{FF2B5EF4-FFF2-40B4-BE49-F238E27FC236}">
                <a16:creationId xmlns:a16="http://schemas.microsoft.com/office/drawing/2014/main" xmlns="" id="{0BD58B17-17D4-4D5A-8C11-849807B2251C}"/>
              </a:ext>
            </a:extLst>
          </p:cNvPr>
          <p:cNvGraphicFramePr>
            <a:graphicFrameLocks noGrp="1"/>
          </p:cNvGraphicFramePr>
          <p:nvPr/>
        </p:nvGraphicFramePr>
        <p:xfrm>
          <a:off x="3429000" y="3352800"/>
          <a:ext cx="2057400" cy="1854200"/>
        </p:xfrm>
        <a:graphic>
          <a:graphicData uri="http://schemas.openxmlformats.org/drawingml/2006/table">
            <a:tbl>
              <a:tblPr>
                <a:tableStyleId>{5C22544A-7EE6-4342-B048-85BDC9FD1C3A}</a:tableStyleId>
              </a:tblPr>
              <a:tblGrid>
                <a:gridCol w="411480">
                  <a:extLst>
                    <a:ext uri="{9D8B030D-6E8A-4147-A177-3AD203B41FA5}">
                      <a16:colId xmlns:a16="http://schemas.microsoft.com/office/drawing/2014/main" xmlns="" val="885200464"/>
                    </a:ext>
                  </a:extLst>
                </a:gridCol>
                <a:gridCol w="411480">
                  <a:extLst>
                    <a:ext uri="{9D8B030D-6E8A-4147-A177-3AD203B41FA5}">
                      <a16:colId xmlns:a16="http://schemas.microsoft.com/office/drawing/2014/main" xmlns="" val="2422914898"/>
                    </a:ext>
                  </a:extLst>
                </a:gridCol>
                <a:gridCol w="411480">
                  <a:extLst>
                    <a:ext uri="{9D8B030D-6E8A-4147-A177-3AD203B41FA5}">
                      <a16:colId xmlns:a16="http://schemas.microsoft.com/office/drawing/2014/main" xmlns="" val="1132754371"/>
                    </a:ext>
                  </a:extLst>
                </a:gridCol>
                <a:gridCol w="411480">
                  <a:extLst>
                    <a:ext uri="{9D8B030D-6E8A-4147-A177-3AD203B41FA5}">
                      <a16:colId xmlns:a16="http://schemas.microsoft.com/office/drawing/2014/main" xmlns="" val="3120277745"/>
                    </a:ext>
                  </a:extLst>
                </a:gridCol>
                <a:gridCol w="411480">
                  <a:extLst>
                    <a:ext uri="{9D8B030D-6E8A-4147-A177-3AD203B41FA5}">
                      <a16:colId xmlns:a16="http://schemas.microsoft.com/office/drawing/2014/main" xmlns="" val="3294299305"/>
                    </a:ext>
                  </a:extLst>
                </a:gridCol>
              </a:tblGrid>
              <a:tr h="370840">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0</a:t>
                      </a:r>
                      <a:endParaRPr lang="en-IN" dirty="0"/>
                    </a:p>
                  </a:txBody>
                  <a:tcPr/>
                </a:tc>
                <a:tc>
                  <a:txBody>
                    <a:bodyPr/>
                    <a:lstStyle/>
                    <a:p>
                      <a:pPr algn="ctr"/>
                      <a:r>
                        <a:rPr lang="en-US" dirty="0"/>
                        <a:t>0</a:t>
                      </a:r>
                      <a:endParaRPr lang="en-IN" dirty="0"/>
                    </a:p>
                  </a:txBody>
                  <a:tcPr/>
                </a:tc>
                <a:extLst>
                  <a:ext uri="{0D108BD9-81ED-4DB2-BD59-A6C34878D82A}">
                    <a16:rowId xmlns:a16="http://schemas.microsoft.com/office/drawing/2014/main" xmlns="" val="3455723880"/>
                  </a:ext>
                </a:extLst>
              </a:tr>
              <a:tr h="370840">
                <a:tc>
                  <a:txBody>
                    <a:bodyPr/>
                    <a:lstStyle/>
                    <a:p>
                      <a:pPr algn="ctr"/>
                      <a:r>
                        <a:rPr lang="en-US" dirty="0"/>
                        <a:t>0</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0</a:t>
                      </a:r>
                      <a:endParaRPr lang="en-IN" dirty="0"/>
                    </a:p>
                  </a:txBody>
                  <a:tcPr/>
                </a:tc>
                <a:extLst>
                  <a:ext uri="{0D108BD9-81ED-4DB2-BD59-A6C34878D82A}">
                    <a16:rowId xmlns:a16="http://schemas.microsoft.com/office/drawing/2014/main" xmlns="" val="932289987"/>
                  </a:ext>
                </a:extLst>
              </a:tr>
              <a:tr h="370840">
                <a:tc>
                  <a:txBody>
                    <a:bodyPr/>
                    <a:lstStyle/>
                    <a:p>
                      <a:pPr algn="ctr"/>
                      <a:r>
                        <a:rPr lang="en-US" dirty="0"/>
                        <a:t>0</a:t>
                      </a:r>
                      <a:endParaRPr lang="en-IN" dirty="0"/>
                    </a:p>
                  </a:txBody>
                  <a:tcPr/>
                </a:tc>
                <a:tc>
                  <a:txBody>
                    <a:bodyPr/>
                    <a:lstStyle/>
                    <a:p>
                      <a:pPr algn="ctr"/>
                      <a:r>
                        <a:rPr lang="en-US" dirty="0"/>
                        <a:t>0</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extLst>
                  <a:ext uri="{0D108BD9-81ED-4DB2-BD59-A6C34878D82A}">
                    <a16:rowId xmlns:a16="http://schemas.microsoft.com/office/drawing/2014/main" xmlns="" val="3048882286"/>
                  </a:ext>
                </a:extLst>
              </a:tr>
              <a:tr h="370840">
                <a:tc>
                  <a:txBody>
                    <a:bodyPr/>
                    <a:lstStyle/>
                    <a:p>
                      <a:pPr algn="ctr"/>
                      <a:r>
                        <a:rPr lang="en-US" dirty="0"/>
                        <a:t>0</a:t>
                      </a:r>
                      <a:endParaRPr lang="en-IN" dirty="0"/>
                    </a:p>
                  </a:txBody>
                  <a:tcPr/>
                </a:tc>
                <a:tc>
                  <a:txBody>
                    <a:bodyPr/>
                    <a:lstStyle/>
                    <a:p>
                      <a:pPr algn="ctr"/>
                      <a:r>
                        <a:rPr lang="en-US" dirty="0"/>
                        <a:t>0</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0</a:t>
                      </a:r>
                      <a:endParaRPr lang="en-IN" dirty="0"/>
                    </a:p>
                  </a:txBody>
                  <a:tcPr/>
                </a:tc>
                <a:extLst>
                  <a:ext uri="{0D108BD9-81ED-4DB2-BD59-A6C34878D82A}">
                    <a16:rowId xmlns:a16="http://schemas.microsoft.com/office/drawing/2014/main" xmlns="" val="191528209"/>
                  </a:ext>
                </a:extLst>
              </a:tr>
              <a:tr h="370840">
                <a:tc>
                  <a:txBody>
                    <a:bodyPr/>
                    <a:lstStyle/>
                    <a:p>
                      <a:pPr algn="ctr"/>
                      <a:r>
                        <a:rPr lang="en-US" dirty="0"/>
                        <a:t>0</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0</a:t>
                      </a:r>
                      <a:endParaRPr lang="en-IN" dirty="0"/>
                    </a:p>
                  </a:txBody>
                  <a:tcPr/>
                </a:tc>
                <a:tc>
                  <a:txBody>
                    <a:bodyPr/>
                    <a:lstStyle/>
                    <a:p>
                      <a:pPr algn="ctr"/>
                      <a:r>
                        <a:rPr lang="en-US" dirty="0"/>
                        <a:t>0</a:t>
                      </a:r>
                      <a:endParaRPr lang="en-IN" dirty="0"/>
                    </a:p>
                  </a:txBody>
                  <a:tcPr/>
                </a:tc>
                <a:extLst>
                  <a:ext uri="{0D108BD9-81ED-4DB2-BD59-A6C34878D82A}">
                    <a16:rowId xmlns:a16="http://schemas.microsoft.com/office/drawing/2014/main" xmlns="" val="134535695"/>
                  </a:ext>
                </a:extLst>
              </a:tr>
            </a:tbl>
          </a:graphicData>
        </a:graphic>
      </p:graphicFrame>
      <p:sp>
        <p:nvSpPr>
          <p:cNvPr id="17" name="Rectangle 16">
            <a:extLst>
              <a:ext uri="{FF2B5EF4-FFF2-40B4-BE49-F238E27FC236}">
                <a16:creationId xmlns:a16="http://schemas.microsoft.com/office/drawing/2014/main" xmlns="" id="{0DC258B9-61DA-46FC-845C-295AA63D8AB1}"/>
              </a:ext>
            </a:extLst>
          </p:cNvPr>
          <p:cNvSpPr/>
          <p:nvPr/>
        </p:nvSpPr>
        <p:spPr>
          <a:xfrm>
            <a:off x="4724399" y="2667000"/>
            <a:ext cx="1371601" cy="523220"/>
          </a:xfrm>
          <a:prstGeom prst="rect">
            <a:avLst/>
          </a:prstGeom>
        </p:spPr>
        <p:txBody>
          <a:bodyPr wrap="square">
            <a:spAutoFit/>
          </a:bodyPr>
          <a:lstStyle/>
          <a:p>
            <a:r>
              <a:rPr lang="en-US" sz="2800" dirty="0"/>
              <a:t>image</a:t>
            </a:r>
            <a:endParaRPr lang="en-IN" sz="2800" dirty="0"/>
          </a:p>
        </p:txBody>
      </p:sp>
      <p:graphicFrame>
        <p:nvGraphicFramePr>
          <p:cNvPr id="18" name="Table 17">
            <a:extLst>
              <a:ext uri="{FF2B5EF4-FFF2-40B4-BE49-F238E27FC236}">
                <a16:creationId xmlns:a16="http://schemas.microsoft.com/office/drawing/2014/main" xmlns="" id="{3D47D709-94D9-40F4-B874-03603C3D9AF9}"/>
              </a:ext>
            </a:extLst>
          </p:cNvPr>
          <p:cNvGraphicFramePr>
            <a:graphicFrameLocks noGrp="1"/>
          </p:cNvGraphicFramePr>
          <p:nvPr/>
        </p:nvGraphicFramePr>
        <p:xfrm>
          <a:off x="1508760" y="3680470"/>
          <a:ext cx="1234440" cy="1107440"/>
        </p:xfrm>
        <a:graphic>
          <a:graphicData uri="http://schemas.openxmlformats.org/drawingml/2006/table">
            <a:tbl>
              <a:tblPr>
                <a:tableStyleId>{5C22544A-7EE6-4342-B048-85BDC9FD1C3A}</a:tableStyleId>
              </a:tblPr>
              <a:tblGrid>
                <a:gridCol w="411480">
                  <a:extLst>
                    <a:ext uri="{9D8B030D-6E8A-4147-A177-3AD203B41FA5}">
                      <a16:colId xmlns:a16="http://schemas.microsoft.com/office/drawing/2014/main" xmlns="" val="885200464"/>
                    </a:ext>
                  </a:extLst>
                </a:gridCol>
                <a:gridCol w="411480">
                  <a:extLst>
                    <a:ext uri="{9D8B030D-6E8A-4147-A177-3AD203B41FA5}">
                      <a16:colId xmlns:a16="http://schemas.microsoft.com/office/drawing/2014/main" xmlns="" val="2422914898"/>
                    </a:ext>
                  </a:extLst>
                </a:gridCol>
                <a:gridCol w="411480">
                  <a:extLst>
                    <a:ext uri="{9D8B030D-6E8A-4147-A177-3AD203B41FA5}">
                      <a16:colId xmlns:a16="http://schemas.microsoft.com/office/drawing/2014/main" xmlns="" val="1132754371"/>
                    </a:ext>
                  </a:extLst>
                </a:gridCol>
              </a:tblGrid>
              <a:tr h="325120">
                <a:tc>
                  <a:txBody>
                    <a:bodyPr/>
                    <a:lstStyle/>
                    <a:p>
                      <a:pPr algn="ctr"/>
                      <a:r>
                        <a:rPr lang="en-US" dirty="0"/>
                        <a:t>1</a:t>
                      </a:r>
                      <a:endParaRPr lang="en-IN" dirty="0"/>
                    </a:p>
                  </a:txBody>
                  <a:tcPr>
                    <a:solidFill>
                      <a:schemeClr val="accent6">
                        <a:alpha val="17000"/>
                      </a:schemeClr>
                    </a:solidFill>
                  </a:tcPr>
                </a:tc>
                <a:tc>
                  <a:txBody>
                    <a:bodyPr/>
                    <a:lstStyle/>
                    <a:p>
                      <a:pPr algn="ctr"/>
                      <a:r>
                        <a:rPr lang="en-US" dirty="0"/>
                        <a:t>0</a:t>
                      </a:r>
                      <a:endParaRPr lang="en-IN" dirty="0"/>
                    </a:p>
                  </a:txBody>
                  <a:tcPr>
                    <a:solidFill>
                      <a:schemeClr val="accent6">
                        <a:alpha val="17000"/>
                      </a:schemeClr>
                    </a:solidFill>
                  </a:tcPr>
                </a:tc>
                <a:tc>
                  <a:txBody>
                    <a:bodyPr/>
                    <a:lstStyle/>
                    <a:p>
                      <a:pPr algn="ctr"/>
                      <a:r>
                        <a:rPr lang="en-US" dirty="0"/>
                        <a:t>1</a:t>
                      </a:r>
                      <a:endParaRPr lang="en-IN" dirty="0"/>
                    </a:p>
                  </a:txBody>
                  <a:tcPr>
                    <a:solidFill>
                      <a:schemeClr val="accent6">
                        <a:alpha val="17000"/>
                      </a:schemeClr>
                    </a:solidFill>
                  </a:tcPr>
                </a:tc>
                <a:extLst>
                  <a:ext uri="{0D108BD9-81ED-4DB2-BD59-A6C34878D82A}">
                    <a16:rowId xmlns:a16="http://schemas.microsoft.com/office/drawing/2014/main" xmlns="" val="3455723880"/>
                  </a:ext>
                </a:extLst>
              </a:tr>
              <a:tr h="370840">
                <a:tc>
                  <a:txBody>
                    <a:bodyPr/>
                    <a:lstStyle/>
                    <a:p>
                      <a:pPr algn="ctr"/>
                      <a:r>
                        <a:rPr lang="en-US" dirty="0"/>
                        <a:t>0</a:t>
                      </a:r>
                      <a:endParaRPr lang="en-IN" dirty="0"/>
                    </a:p>
                  </a:txBody>
                  <a:tcPr>
                    <a:solidFill>
                      <a:schemeClr val="accent6">
                        <a:alpha val="17000"/>
                      </a:schemeClr>
                    </a:solidFill>
                  </a:tcPr>
                </a:tc>
                <a:tc>
                  <a:txBody>
                    <a:bodyPr/>
                    <a:lstStyle/>
                    <a:p>
                      <a:pPr algn="ctr"/>
                      <a:r>
                        <a:rPr lang="en-US" dirty="0"/>
                        <a:t>1</a:t>
                      </a:r>
                      <a:endParaRPr lang="en-IN" dirty="0"/>
                    </a:p>
                  </a:txBody>
                  <a:tcPr>
                    <a:solidFill>
                      <a:schemeClr val="accent6">
                        <a:alpha val="17000"/>
                      </a:schemeClr>
                    </a:solidFill>
                  </a:tcPr>
                </a:tc>
                <a:tc>
                  <a:txBody>
                    <a:bodyPr/>
                    <a:lstStyle/>
                    <a:p>
                      <a:pPr algn="ctr"/>
                      <a:r>
                        <a:rPr lang="en-US" dirty="0"/>
                        <a:t>0</a:t>
                      </a:r>
                      <a:endParaRPr lang="en-IN" dirty="0"/>
                    </a:p>
                  </a:txBody>
                  <a:tcPr>
                    <a:solidFill>
                      <a:schemeClr val="accent6">
                        <a:alpha val="17000"/>
                      </a:schemeClr>
                    </a:solidFill>
                  </a:tcPr>
                </a:tc>
                <a:extLst>
                  <a:ext uri="{0D108BD9-81ED-4DB2-BD59-A6C34878D82A}">
                    <a16:rowId xmlns:a16="http://schemas.microsoft.com/office/drawing/2014/main" xmlns="" val="932289987"/>
                  </a:ext>
                </a:extLst>
              </a:tr>
              <a:tr h="370840">
                <a:tc>
                  <a:txBody>
                    <a:bodyPr/>
                    <a:lstStyle/>
                    <a:p>
                      <a:pPr algn="ctr"/>
                      <a:r>
                        <a:rPr lang="en-US" dirty="0"/>
                        <a:t>1</a:t>
                      </a:r>
                      <a:endParaRPr lang="en-IN" dirty="0"/>
                    </a:p>
                  </a:txBody>
                  <a:tcPr>
                    <a:solidFill>
                      <a:schemeClr val="accent6">
                        <a:alpha val="17000"/>
                      </a:schemeClr>
                    </a:solidFill>
                  </a:tcPr>
                </a:tc>
                <a:tc>
                  <a:txBody>
                    <a:bodyPr/>
                    <a:lstStyle/>
                    <a:p>
                      <a:pPr algn="ctr"/>
                      <a:r>
                        <a:rPr lang="en-US" dirty="0"/>
                        <a:t>0</a:t>
                      </a:r>
                      <a:endParaRPr lang="en-IN" dirty="0"/>
                    </a:p>
                  </a:txBody>
                  <a:tcPr>
                    <a:solidFill>
                      <a:schemeClr val="accent6">
                        <a:alpha val="17000"/>
                      </a:schemeClr>
                    </a:solidFill>
                  </a:tcPr>
                </a:tc>
                <a:tc>
                  <a:txBody>
                    <a:bodyPr/>
                    <a:lstStyle/>
                    <a:p>
                      <a:pPr algn="ctr"/>
                      <a:r>
                        <a:rPr lang="en-US" dirty="0"/>
                        <a:t>1</a:t>
                      </a:r>
                      <a:endParaRPr lang="en-IN" dirty="0"/>
                    </a:p>
                  </a:txBody>
                  <a:tcPr>
                    <a:solidFill>
                      <a:schemeClr val="accent6">
                        <a:alpha val="17000"/>
                      </a:schemeClr>
                    </a:solidFill>
                  </a:tcPr>
                </a:tc>
                <a:extLst>
                  <a:ext uri="{0D108BD9-81ED-4DB2-BD59-A6C34878D82A}">
                    <a16:rowId xmlns:a16="http://schemas.microsoft.com/office/drawing/2014/main" xmlns="" val="3048882286"/>
                  </a:ext>
                </a:extLst>
              </a:tr>
            </a:tbl>
          </a:graphicData>
        </a:graphic>
      </p:graphicFrame>
      <p:graphicFrame>
        <p:nvGraphicFramePr>
          <p:cNvPr id="9" name="Table 8">
            <a:extLst>
              <a:ext uri="{FF2B5EF4-FFF2-40B4-BE49-F238E27FC236}">
                <a16:creationId xmlns:a16="http://schemas.microsoft.com/office/drawing/2014/main" xmlns="" id="{20D99094-5F91-495B-8D90-344941D2FB5A}"/>
              </a:ext>
            </a:extLst>
          </p:cNvPr>
          <p:cNvGraphicFramePr>
            <a:graphicFrameLocks noGrp="1"/>
          </p:cNvGraphicFramePr>
          <p:nvPr/>
        </p:nvGraphicFramePr>
        <p:xfrm>
          <a:off x="6400800" y="3688080"/>
          <a:ext cx="1234440" cy="1112520"/>
        </p:xfrm>
        <a:graphic>
          <a:graphicData uri="http://schemas.openxmlformats.org/drawingml/2006/table">
            <a:tbl>
              <a:tblPr>
                <a:tableStyleId>{5C22544A-7EE6-4342-B048-85BDC9FD1C3A}</a:tableStyleId>
              </a:tblPr>
              <a:tblGrid>
                <a:gridCol w="411480">
                  <a:extLst>
                    <a:ext uri="{9D8B030D-6E8A-4147-A177-3AD203B41FA5}">
                      <a16:colId xmlns:a16="http://schemas.microsoft.com/office/drawing/2014/main" xmlns="" val="885200464"/>
                    </a:ext>
                  </a:extLst>
                </a:gridCol>
                <a:gridCol w="411480">
                  <a:extLst>
                    <a:ext uri="{9D8B030D-6E8A-4147-A177-3AD203B41FA5}">
                      <a16:colId xmlns:a16="http://schemas.microsoft.com/office/drawing/2014/main" xmlns="" val="2422914898"/>
                    </a:ext>
                  </a:extLst>
                </a:gridCol>
                <a:gridCol w="411480">
                  <a:extLst>
                    <a:ext uri="{9D8B030D-6E8A-4147-A177-3AD203B41FA5}">
                      <a16:colId xmlns:a16="http://schemas.microsoft.com/office/drawing/2014/main" xmlns="" val="1132754371"/>
                    </a:ext>
                  </a:extLst>
                </a:gridCol>
              </a:tblGrid>
              <a:tr h="370840">
                <a:tc>
                  <a:txBody>
                    <a:bodyPr/>
                    <a:lstStyle/>
                    <a:p>
                      <a:pPr algn="ctr"/>
                      <a:r>
                        <a:rPr lang="en-US" dirty="0"/>
                        <a:t>4</a:t>
                      </a:r>
                      <a:endParaRPr lang="en-IN" dirty="0"/>
                    </a:p>
                  </a:txBody>
                  <a:tcPr/>
                </a:tc>
                <a:tc>
                  <a:txBody>
                    <a:bodyPr/>
                    <a:lstStyle/>
                    <a:p>
                      <a:pPr algn="ctr"/>
                      <a:r>
                        <a:rPr lang="en-US" dirty="0"/>
                        <a:t>3</a:t>
                      </a:r>
                      <a:endParaRPr lang="en-IN" dirty="0"/>
                    </a:p>
                  </a:txBody>
                  <a:tcPr/>
                </a:tc>
                <a:tc>
                  <a:txBody>
                    <a:bodyPr/>
                    <a:lstStyle/>
                    <a:p>
                      <a:pPr algn="ctr"/>
                      <a:r>
                        <a:rPr lang="en-US" dirty="0"/>
                        <a:t>4</a:t>
                      </a:r>
                      <a:endParaRPr lang="en-IN" dirty="0"/>
                    </a:p>
                  </a:txBody>
                  <a:tcPr/>
                </a:tc>
                <a:extLst>
                  <a:ext uri="{0D108BD9-81ED-4DB2-BD59-A6C34878D82A}">
                    <a16:rowId xmlns:a16="http://schemas.microsoft.com/office/drawing/2014/main" xmlns="" val="3455723880"/>
                  </a:ext>
                </a:extLst>
              </a:tr>
              <a:tr h="370840">
                <a:tc>
                  <a:txBody>
                    <a:bodyPr/>
                    <a:lstStyle/>
                    <a:p>
                      <a:pPr algn="ctr"/>
                      <a:r>
                        <a:rPr lang="en-US" dirty="0"/>
                        <a:t>2</a:t>
                      </a:r>
                      <a:endParaRPr lang="en-IN" dirty="0"/>
                    </a:p>
                  </a:txBody>
                  <a:tcPr/>
                </a:tc>
                <a:tc>
                  <a:txBody>
                    <a:bodyPr/>
                    <a:lstStyle/>
                    <a:p>
                      <a:pPr algn="ctr"/>
                      <a:r>
                        <a:rPr lang="en-US" dirty="0"/>
                        <a:t>4</a:t>
                      </a:r>
                      <a:endParaRPr lang="en-IN" dirty="0"/>
                    </a:p>
                  </a:txBody>
                  <a:tcPr/>
                </a:tc>
                <a:tc>
                  <a:txBody>
                    <a:bodyPr/>
                    <a:lstStyle/>
                    <a:p>
                      <a:pPr algn="ctr"/>
                      <a:r>
                        <a:rPr lang="en-US" dirty="0"/>
                        <a:t>3</a:t>
                      </a:r>
                      <a:endParaRPr lang="en-IN" dirty="0"/>
                    </a:p>
                  </a:txBody>
                  <a:tcPr/>
                </a:tc>
                <a:extLst>
                  <a:ext uri="{0D108BD9-81ED-4DB2-BD59-A6C34878D82A}">
                    <a16:rowId xmlns:a16="http://schemas.microsoft.com/office/drawing/2014/main" xmlns="" val="932289987"/>
                  </a:ext>
                </a:extLst>
              </a:tr>
              <a:tr h="370840">
                <a:tc>
                  <a:txBody>
                    <a:bodyPr/>
                    <a:lstStyle/>
                    <a:p>
                      <a:pPr algn="ctr"/>
                      <a:r>
                        <a:rPr lang="en-US" dirty="0"/>
                        <a:t>2</a:t>
                      </a:r>
                      <a:endParaRPr lang="en-IN" dirty="0"/>
                    </a:p>
                  </a:txBody>
                  <a:tcPr/>
                </a:tc>
                <a:tc>
                  <a:txBody>
                    <a:bodyPr/>
                    <a:lstStyle/>
                    <a:p>
                      <a:pPr algn="ctr"/>
                      <a:r>
                        <a:rPr lang="en-US" dirty="0"/>
                        <a:t>3</a:t>
                      </a:r>
                      <a:endParaRPr lang="en-IN" dirty="0"/>
                    </a:p>
                  </a:txBody>
                  <a:tcPr/>
                </a:tc>
                <a:tc>
                  <a:txBody>
                    <a:bodyPr/>
                    <a:lstStyle/>
                    <a:p>
                      <a:pPr algn="ctr"/>
                      <a:r>
                        <a:rPr lang="en-US" dirty="0"/>
                        <a:t>4</a:t>
                      </a:r>
                      <a:endParaRPr lang="en-IN" dirty="0"/>
                    </a:p>
                  </a:txBody>
                  <a:tcPr/>
                </a:tc>
                <a:extLst>
                  <a:ext uri="{0D108BD9-81ED-4DB2-BD59-A6C34878D82A}">
                    <a16:rowId xmlns:a16="http://schemas.microsoft.com/office/drawing/2014/main" xmlns="" val="3048882286"/>
                  </a:ext>
                </a:extLst>
              </a:tr>
            </a:tbl>
          </a:graphicData>
        </a:graphic>
      </p:graphicFrame>
      <p:sp>
        <p:nvSpPr>
          <p:cNvPr id="10" name="Rectangle 9">
            <a:extLst>
              <a:ext uri="{FF2B5EF4-FFF2-40B4-BE49-F238E27FC236}">
                <a16:creationId xmlns:a16="http://schemas.microsoft.com/office/drawing/2014/main" xmlns="" id="{DCB28813-A9D3-4DF7-A702-21B441868D5D}"/>
              </a:ext>
            </a:extLst>
          </p:cNvPr>
          <p:cNvSpPr/>
          <p:nvPr/>
        </p:nvSpPr>
        <p:spPr>
          <a:xfrm>
            <a:off x="5791199" y="3972580"/>
            <a:ext cx="1371601" cy="523220"/>
          </a:xfrm>
          <a:prstGeom prst="rect">
            <a:avLst/>
          </a:prstGeom>
        </p:spPr>
        <p:txBody>
          <a:bodyPr wrap="square">
            <a:spAutoFit/>
          </a:bodyPr>
          <a:lstStyle/>
          <a:p>
            <a:r>
              <a:rPr lang="en-US" sz="2800" dirty="0"/>
              <a:t>=</a:t>
            </a:r>
            <a:endParaRPr lang="en-IN" sz="2800" dirty="0"/>
          </a:p>
        </p:txBody>
      </p:sp>
      <p:sp>
        <p:nvSpPr>
          <p:cNvPr id="11" name="Rectangle 10">
            <a:extLst>
              <a:ext uri="{FF2B5EF4-FFF2-40B4-BE49-F238E27FC236}">
                <a16:creationId xmlns:a16="http://schemas.microsoft.com/office/drawing/2014/main" xmlns="" id="{95BBE4BD-714C-443B-9DF5-C835B0A6FC07}"/>
              </a:ext>
            </a:extLst>
          </p:cNvPr>
          <p:cNvSpPr/>
          <p:nvPr/>
        </p:nvSpPr>
        <p:spPr>
          <a:xfrm>
            <a:off x="2956560" y="4038600"/>
            <a:ext cx="348617" cy="523220"/>
          </a:xfrm>
          <a:prstGeom prst="rect">
            <a:avLst/>
          </a:prstGeom>
        </p:spPr>
        <p:txBody>
          <a:bodyPr wrap="square">
            <a:spAutoFit/>
          </a:bodyPr>
          <a:lstStyle/>
          <a:p>
            <a:r>
              <a:rPr lang="en-US" sz="2800" dirty="0"/>
              <a:t>*</a:t>
            </a:r>
            <a:endParaRPr lang="en-IN" sz="2800" dirty="0"/>
          </a:p>
        </p:txBody>
      </p:sp>
      <p:sp>
        <p:nvSpPr>
          <p:cNvPr id="12" name="TextBox 11">
            <a:extLst>
              <a:ext uri="{FF2B5EF4-FFF2-40B4-BE49-F238E27FC236}">
                <a16:creationId xmlns:a16="http://schemas.microsoft.com/office/drawing/2014/main" xmlns="" id="{5FBF286C-B3C0-45A2-8A20-28ED5621F5A4}"/>
              </a:ext>
            </a:extLst>
          </p:cNvPr>
          <p:cNvSpPr txBox="1"/>
          <p:nvPr/>
        </p:nvSpPr>
        <p:spPr>
          <a:xfrm>
            <a:off x="6096000" y="1097201"/>
            <a:ext cx="2847978" cy="1384995"/>
          </a:xfrm>
          <a:prstGeom prst="rect">
            <a:avLst/>
          </a:prstGeom>
          <a:noFill/>
        </p:spPr>
        <p:txBody>
          <a:bodyPr wrap="square" rtlCol="0">
            <a:spAutoFit/>
          </a:bodyPr>
          <a:lstStyle/>
          <a:p>
            <a:pPr>
              <a:buNone/>
            </a:pPr>
            <a:r>
              <a:rPr lang="en-US" sz="2800" dirty="0"/>
              <a:t>This is sometimes called a feature map.</a:t>
            </a:r>
          </a:p>
        </p:txBody>
      </p:sp>
      <p:cxnSp>
        <p:nvCxnSpPr>
          <p:cNvPr id="4" name="Straight Arrow Connector 3">
            <a:extLst>
              <a:ext uri="{FF2B5EF4-FFF2-40B4-BE49-F238E27FC236}">
                <a16:creationId xmlns:a16="http://schemas.microsoft.com/office/drawing/2014/main" xmlns="" id="{F42B7836-C996-499F-90B5-B98C82C1DC71}"/>
              </a:ext>
            </a:extLst>
          </p:cNvPr>
          <p:cNvCxnSpPr/>
          <p:nvPr/>
        </p:nvCxnSpPr>
        <p:spPr>
          <a:xfrm>
            <a:off x="7018020" y="2579013"/>
            <a:ext cx="0" cy="895707"/>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14" name="Straight Arrow Connector 13">
            <a:extLst>
              <a:ext uri="{FF2B5EF4-FFF2-40B4-BE49-F238E27FC236}">
                <a16:creationId xmlns:a16="http://schemas.microsoft.com/office/drawing/2014/main" xmlns="" id="{06BA1DBA-A455-487D-B136-1E321BA66C19}"/>
              </a:ext>
            </a:extLst>
          </p:cNvPr>
          <p:cNvCxnSpPr/>
          <p:nvPr/>
        </p:nvCxnSpPr>
        <p:spPr>
          <a:xfrm>
            <a:off x="2125980" y="2738211"/>
            <a:ext cx="0" cy="895707"/>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xmlns="" val="297038304"/>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1" i="0" u="none" strike="noStrike" kern="1200" cap="none" spc="0" normalizeH="0" baseline="0" noProof="0" dirty="0">
                <a:ln>
                  <a:noFill/>
                </a:ln>
                <a:solidFill>
                  <a:schemeClr val="bg1"/>
                </a:solidFill>
                <a:effectLst/>
                <a:uLnTx/>
                <a:uFillTx/>
                <a:latin typeface="+mj-lt"/>
                <a:ea typeface="+mj-ea"/>
                <a:cs typeface="+mj-cs"/>
              </a:rPr>
              <a:t>2D Convolutional </a:t>
            </a:r>
            <a:r>
              <a:rPr lang="en-US" sz="4400" b="1" dirty="0">
                <a:solidFill>
                  <a:schemeClr val="bg1"/>
                </a:solidFill>
                <a:latin typeface="+mj-lt"/>
                <a:ea typeface="+mj-ea"/>
                <a:cs typeface="+mj-cs"/>
              </a:rPr>
              <a:t>Layer</a:t>
            </a:r>
            <a:endParaRPr kumimoji="0" lang="en-US" sz="4400" b="1" i="0" u="none" strike="noStrike" kern="1200" cap="none" spc="0" normalizeH="0" baseline="0" noProof="0" dirty="0">
              <a:ln>
                <a:noFill/>
              </a:ln>
              <a:solidFill>
                <a:schemeClr val="bg1"/>
              </a:solidFill>
              <a:effectLst/>
              <a:uLnTx/>
              <a:uFillTx/>
              <a:latin typeface="+mj-lt"/>
              <a:ea typeface="+mj-ea"/>
              <a:cs typeface="+mj-cs"/>
            </a:endParaRPr>
          </a:p>
        </p:txBody>
      </p:sp>
      <p:sp>
        <p:nvSpPr>
          <p:cNvPr id="7" name="TextBox 6"/>
          <p:cNvSpPr txBox="1"/>
          <p:nvPr/>
        </p:nvSpPr>
        <p:spPr>
          <a:xfrm>
            <a:off x="304799" y="1219200"/>
            <a:ext cx="8610601" cy="523220"/>
          </a:xfrm>
          <a:prstGeom prst="rect">
            <a:avLst/>
          </a:prstGeom>
          <a:noFill/>
        </p:spPr>
        <p:txBody>
          <a:bodyPr wrap="square" rtlCol="0">
            <a:spAutoFit/>
          </a:bodyPr>
          <a:lstStyle/>
          <a:p>
            <a:pPr>
              <a:buNone/>
            </a:pPr>
            <a:r>
              <a:rPr lang="en-US" sz="2800" dirty="0"/>
              <a:t>You can watch that as an animation here …</a:t>
            </a:r>
          </a:p>
        </p:txBody>
      </p:sp>
      <p:pic>
        <p:nvPicPr>
          <p:cNvPr id="3" name="Picture 2">
            <a:extLst>
              <a:ext uri="{FF2B5EF4-FFF2-40B4-BE49-F238E27FC236}">
                <a16:creationId xmlns:a16="http://schemas.microsoft.com/office/drawing/2014/main" xmlns="" id="{2FB05C96-79E8-480F-9931-C6275FC197A6}"/>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2066925" y="1867644"/>
            <a:ext cx="5010150" cy="3657600"/>
          </a:xfrm>
          <a:prstGeom prst="rect">
            <a:avLst/>
          </a:prstGeom>
        </p:spPr>
      </p:pic>
      <p:sp>
        <p:nvSpPr>
          <p:cNvPr id="42" name="Rectangle 41">
            <a:extLst>
              <a:ext uri="{FF2B5EF4-FFF2-40B4-BE49-F238E27FC236}">
                <a16:creationId xmlns:a16="http://schemas.microsoft.com/office/drawing/2014/main" xmlns="" id="{2C4D53DB-D792-48CC-A4F6-FBA917DB68CD}"/>
              </a:ext>
            </a:extLst>
          </p:cNvPr>
          <p:cNvSpPr/>
          <p:nvPr/>
        </p:nvSpPr>
        <p:spPr>
          <a:xfrm>
            <a:off x="1162049" y="5814683"/>
            <a:ext cx="6896099" cy="461665"/>
          </a:xfrm>
          <a:prstGeom prst="rect">
            <a:avLst/>
          </a:prstGeom>
        </p:spPr>
        <p:txBody>
          <a:bodyPr wrap="square">
            <a:spAutoFit/>
          </a:bodyPr>
          <a:lstStyle/>
          <a:p>
            <a:r>
              <a:rPr lang="en-US" sz="1200" dirty="0"/>
              <a:t>Animated image from: </a:t>
            </a:r>
            <a:r>
              <a:rPr lang="en-US" sz="1200" dirty="0">
                <a:hlinkClick r:id="rId3"/>
              </a:rPr>
              <a:t>https://hackernoon.com/visualizing-parts-of-convolutional-neural-networks-using-keras-and-cats-5cc01b214e59</a:t>
            </a:r>
            <a:endParaRPr lang="en-IN" sz="1200" dirty="0"/>
          </a:p>
        </p:txBody>
      </p:sp>
    </p:spTree>
    <p:extLst>
      <p:ext uri="{BB962C8B-B14F-4D97-AF65-F5344CB8AC3E}">
        <p14:creationId xmlns:p14="http://schemas.microsoft.com/office/powerpoint/2010/main" xmlns="" val="3982888004"/>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1" i="0" u="none" strike="noStrike" kern="1200" cap="none" spc="0" normalizeH="0" baseline="0" noProof="0" dirty="0">
                <a:ln>
                  <a:noFill/>
                </a:ln>
                <a:solidFill>
                  <a:schemeClr val="bg1"/>
                </a:solidFill>
                <a:effectLst/>
                <a:uLnTx/>
                <a:uFillTx/>
                <a:latin typeface="+mj-lt"/>
                <a:ea typeface="+mj-ea"/>
                <a:cs typeface="+mj-cs"/>
              </a:rPr>
              <a:t>2D Convolutional </a:t>
            </a:r>
            <a:r>
              <a:rPr lang="en-US" sz="4400" b="1" dirty="0">
                <a:solidFill>
                  <a:schemeClr val="bg1"/>
                </a:solidFill>
                <a:latin typeface="+mj-lt"/>
                <a:ea typeface="+mj-ea"/>
                <a:cs typeface="+mj-cs"/>
              </a:rPr>
              <a:t>Layer</a:t>
            </a:r>
            <a:endParaRPr kumimoji="0" lang="en-US" sz="4400" b="1" i="0" u="none" strike="noStrike" kern="1200" cap="none" spc="0" normalizeH="0" baseline="0" noProof="0" dirty="0">
              <a:ln>
                <a:noFill/>
              </a:ln>
              <a:solidFill>
                <a:schemeClr val="bg1"/>
              </a:solidFill>
              <a:effectLst/>
              <a:uLnTx/>
              <a:uFillTx/>
              <a:latin typeface="+mj-lt"/>
              <a:ea typeface="+mj-ea"/>
              <a:cs typeface="+mj-cs"/>
            </a:endParaRPr>
          </a:p>
        </p:txBody>
      </p:sp>
      <p:sp>
        <p:nvSpPr>
          <p:cNvPr id="7" name="TextBox 6"/>
          <p:cNvSpPr txBox="1"/>
          <p:nvPr/>
        </p:nvSpPr>
        <p:spPr>
          <a:xfrm>
            <a:off x="228604" y="1175661"/>
            <a:ext cx="8686793" cy="954107"/>
          </a:xfrm>
          <a:prstGeom prst="rect">
            <a:avLst/>
          </a:prstGeom>
          <a:noFill/>
        </p:spPr>
        <p:txBody>
          <a:bodyPr wrap="square" rtlCol="0">
            <a:spAutoFit/>
          </a:bodyPr>
          <a:lstStyle/>
          <a:p>
            <a:pPr>
              <a:buNone/>
            </a:pPr>
            <a:r>
              <a:rPr lang="en-US" sz="2800" dirty="0"/>
              <a:t>In some convolutional layers you can use </a:t>
            </a:r>
            <a:r>
              <a:rPr lang="en-US" sz="2800" b="1" dirty="0"/>
              <a:t>multiple kernels </a:t>
            </a:r>
            <a:r>
              <a:rPr lang="en-US" sz="2800" dirty="0"/>
              <a:t>to produce </a:t>
            </a:r>
            <a:r>
              <a:rPr lang="en-US" sz="2800" b="1" dirty="0"/>
              <a:t>multiple feature maps</a:t>
            </a:r>
            <a:r>
              <a:rPr lang="en-US" sz="2800" dirty="0"/>
              <a:t>.</a:t>
            </a:r>
          </a:p>
        </p:txBody>
      </p:sp>
      <p:sp>
        <p:nvSpPr>
          <p:cNvPr id="13" name="Rectangle 12">
            <a:extLst>
              <a:ext uri="{FF2B5EF4-FFF2-40B4-BE49-F238E27FC236}">
                <a16:creationId xmlns:a16="http://schemas.microsoft.com/office/drawing/2014/main" xmlns="" id="{51F28F38-D7D1-4638-A478-B7B8E9B18DC3}"/>
              </a:ext>
            </a:extLst>
          </p:cNvPr>
          <p:cNvSpPr/>
          <p:nvPr/>
        </p:nvSpPr>
        <p:spPr>
          <a:xfrm>
            <a:off x="3028947" y="2286000"/>
            <a:ext cx="1704977" cy="523220"/>
          </a:xfrm>
          <a:prstGeom prst="rect">
            <a:avLst/>
          </a:prstGeom>
        </p:spPr>
        <p:txBody>
          <a:bodyPr wrap="square">
            <a:spAutoFit/>
          </a:bodyPr>
          <a:lstStyle/>
          <a:p>
            <a:r>
              <a:rPr lang="en-US" sz="2800" dirty="0"/>
              <a:t>weights  *</a:t>
            </a:r>
            <a:endParaRPr lang="en-IN" sz="2800" dirty="0"/>
          </a:p>
        </p:txBody>
      </p:sp>
      <p:graphicFrame>
        <p:nvGraphicFramePr>
          <p:cNvPr id="2" name="Table 1">
            <a:extLst>
              <a:ext uri="{FF2B5EF4-FFF2-40B4-BE49-F238E27FC236}">
                <a16:creationId xmlns:a16="http://schemas.microsoft.com/office/drawing/2014/main" xmlns="" id="{0BD58B17-17D4-4D5A-8C11-849807B2251C}"/>
              </a:ext>
            </a:extLst>
          </p:cNvPr>
          <p:cNvGraphicFramePr>
            <a:graphicFrameLocks noGrp="1"/>
          </p:cNvGraphicFramePr>
          <p:nvPr/>
        </p:nvGraphicFramePr>
        <p:xfrm>
          <a:off x="3429000" y="3352800"/>
          <a:ext cx="2057400" cy="1854200"/>
        </p:xfrm>
        <a:graphic>
          <a:graphicData uri="http://schemas.openxmlformats.org/drawingml/2006/table">
            <a:tbl>
              <a:tblPr>
                <a:tableStyleId>{5C22544A-7EE6-4342-B048-85BDC9FD1C3A}</a:tableStyleId>
              </a:tblPr>
              <a:tblGrid>
                <a:gridCol w="411480">
                  <a:extLst>
                    <a:ext uri="{9D8B030D-6E8A-4147-A177-3AD203B41FA5}">
                      <a16:colId xmlns:a16="http://schemas.microsoft.com/office/drawing/2014/main" xmlns="" val="885200464"/>
                    </a:ext>
                  </a:extLst>
                </a:gridCol>
                <a:gridCol w="411480">
                  <a:extLst>
                    <a:ext uri="{9D8B030D-6E8A-4147-A177-3AD203B41FA5}">
                      <a16:colId xmlns:a16="http://schemas.microsoft.com/office/drawing/2014/main" xmlns="" val="2422914898"/>
                    </a:ext>
                  </a:extLst>
                </a:gridCol>
                <a:gridCol w="411480">
                  <a:extLst>
                    <a:ext uri="{9D8B030D-6E8A-4147-A177-3AD203B41FA5}">
                      <a16:colId xmlns:a16="http://schemas.microsoft.com/office/drawing/2014/main" xmlns="" val="1132754371"/>
                    </a:ext>
                  </a:extLst>
                </a:gridCol>
                <a:gridCol w="411480">
                  <a:extLst>
                    <a:ext uri="{9D8B030D-6E8A-4147-A177-3AD203B41FA5}">
                      <a16:colId xmlns:a16="http://schemas.microsoft.com/office/drawing/2014/main" xmlns="" val="3120277745"/>
                    </a:ext>
                  </a:extLst>
                </a:gridCol>
                <a:gridCol w="411480">
                  <a:extLst>
                    <a:ext uri="{9D8B030D-6E8A-4147-A177-3AD203B41FA5}">
                      <a16:colId xmlns:a16="http://schemas.microsoft.com/office/drawing/2014/main" xmlns="" val="3294299305"/>
                    </a:ext>
                  </a:extLst>
                </a:gridCol>
              </a:tblGrid>
              <a:tr h="370840">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0</a:t>
                      </a:r>
                      <a:endParaRPr lang="en-IN" dirty="0"/>
                    </a:p>
                  </a:txBody>
                  <a:tcPr/>
                </a:tc>
                <a:tc>
                  <a:txBody>
                    <a:bodyPr/>
                    <a:lstStyle/>
                    <a:p>
                      <a:pPr algn="ctr"/>
                      <a:r>
                        <a:rPr lang="en-US" dirty="0"/>
                        <a:t>0</a:t>
                      </a:r>
                      <a:endParaRPr lang="en-IN" dirty="0"/>
                    </a:p>
                  </a:txBody>
                  <a:tcPr/>
                </a:tc>
                <a:extLst>
                  <a:ext uri="{0D108BD9-81ED-4DB2-BD59-A6C34878D82A}">
                    <a16:rowId xmlns:a16="http://schemas.microsoft.com/office/drawing/2014/main" xmlns="" val="3455723880"/>
                  </a:ext>
                </a:extLst>
              </a:tr>
              <a:tr h="370840">
                <a:tc>
                  <a:txBody>
                    <a:bodyPr/>
                    <a:lstStyle/>
                    <a:p>
                      <a:pPr algn="ctr"/>
                      <a:r>
                        <a:rPr lang="en-US" dirty="0"/>
                        <a:t>0</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0</a:t>
                      </a:r>
                      <a:endParaRPr lang="en-IN" dirty="0"/>
                    </a:p>
                  </a:txBody>
                  <a:tcPr/>
                </a:tc>
                <a:extLst>
                  <a:ext uri="{0D108BD9-81ED-4DB2-BD59-A6C34878D82A}">
                    <a16:rowId xmlns:a16="http://schemas.microsoft.com/office/drawing/2014/main" xmlns="" val="932289987"/>
                  </a:ext>
                </a:extLst>
              </a:tr>
              <a:tr h="370840">
                <a:tc>
                  <a:txBody>
                    <a:bodyPr/>
                    <a:lstStyle/>
                    <a:p>
                      <a:pPr algn="ctr"/>
                      <a:r>
                        <a:rPr lang="en-US" dirty="0"/>
                        <a:t>0</a:t>
                      </a:r>
                      <a:endParaRPr lang="en-IN" dirty="0"/>
                    </a:p>
                  </a:txBody>
                  <a:tcPr/>
                </a:tc>
                <a:tc>
                  <a:txBody>
                    <a:bodyPr/>
                    <a:lstStyle/>
                    <a:p>
                      <a:pPr algn="ctr"/>
                      <a:r>
                        <a:rPr lang="en-US" dirty="0"/>
                        <a:t>0</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extLst>
                  <a:ext uri="{0D108BD9-81ED-4DB2-BD59-A6C34878D82A}">
                    <a16:rowId xmlns:a16="http://schemas.microsoft.com/office/drawing/2014/main" xmlns="" val="3048882286"/>
                  </a:ext>
                </a:extLst>
              </a:tr>
              <a:tr h="370840">
                <a:tc>
                  <a:txBody>
                    <a:bodyPr/>
                    <a:lstStyle/>
                    <a:p>
                      <a:pPr algn="ctr"/>
                      <a:r>
                        <a:rPr lang="en-US" dirty="0"/>
                        <a:t>0</a:t>
                      </a:r>
                      <a:endParaRPr lang="en-IN" dirty="0"/>
                    </a:p>
                  </a:txBody>
                  <a:tcPr/>
                </a:tc>
                <a:tc>
                  <a:txBody>
                    <a:bodyPr/>
                    <a:lstStyle/>
                    <a:p>
                      <a:pPr algn="ctr"/>
                      <a:r>
                        <a:rPr lang="en-US" dirty="0"/>
                        <a:t>0</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0</a:t>
                      </a:r>
                      <a:endParaRPr lang="en-IN" dirty="0"/>
                    </a:p>
                  </a:txBody>
                  <a:tcPr/>
                </a:tc>
                <a:extLst>
                  <a:ext uri="{0D108BD9-81ED-4DB2-BD59-A6C34878D82A}">
                    <a16:rowId xmlns:a16="http://schemas.microsoft.com/office/drawing/2014/main" xmlns="" val="191528209"/>
                  </a:ext>
                </a:extLst>
              </a:tr>
              <a:tr h="370840">
                <a:tc>
                  <a:txBody>
                    <a:bodyPr/>
                    <a:lstStyle/>
                    <a:p>
                      <a:pPr algn="ctr"/>
                      <a:r>
                        <a:rPr lang="en-US" dirty="0"/>
                        <a:t>0</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0</a:t>
                      </a:r>
                      <a:endParaRPr lang="en-IN" dirty="0"/>
                    </a:p>
                  </a:txBody>
                  <a:tcPr/>
                </a:tc>
                <a:tc>
                  <a:txBody>
                    <a:bodyPr/>
                    <a:lstStyle/>
                    <a:p>
                      <a:pPr algn="ctr"/>
                      <a:r>
                        <a:rPr lang="en-US" dirty="0"/>
                        <a:t>0</a:t>
                      </a:r>
                      <a:endParaRPr lang="en-IN" dirty="0"/>
                    </a:p>
                  </a:txBody>
                  <a:tcPr/>
                </a:tc>
                <a:extLst>
                  <a:ext uri="{0D108BD9-81ED-4DB2-BD59-A6C34878D82A}">
                    <a16:rowId xmlns:a16="http://schemas.microsoft.com/office/drawing/2014/main" xmlns="" val="134535695"/>
                  </a:ext>
                </a:extLst>
              </a:tr>
            </a:tbl>
          </a:graphicData>
        </a:graphic>
      </p:graphicFrame>
      <p:sp>
        <p:nvSpPr>
          <p:cNvPr id="17" name="Rectangle 16">
            <a:extLst>
              <a:ext uri="{FF2B5EF4-FFF2-40B4-BE49-F238E27FC236}">
                <a16:creationId xmlns:a16="http://schemas.microsoft.com/office/drawing/2014/main" xmlns="" id="{0DC258B9-61DA-46FC-845C-295AA63D8AB1}"/>
              </a:ext>
            </a:extLst>
          </p:cNvPr>
          <p:cNvSpPr/>
          <p:nvPr/>
        </p:nvSpPr>
        <p:spPr>
          <a:xfrm>
            <a:off x="4724399" y="2290155"/>
            <a:ext cx="1371601" cy="523220"/>
          </a:xfrm>
          <a:prstGeom prst="rect">
            <a:avLst/>
          </a:prstGeom>
        </p:spPr>
        <p:txBody>
          <a:bodyPr wrap="square">
            <a:spAutoFit/>
          </a:bodyPr>
          <a:lstStyle/>
          <a:p>
            <a:r>
              <a:rPr lang="en-US" sz="2800" dirty="0"/>
              <a:t>image</a:t>
            </a:r>
            <a:endParaRPr lang="en-IN" sz="2800" dirty="0"/>
          </a:p>
        </p:txBody>
      </p:sp>
      <p:graphicFrame>
        <p:nvGraphicFramePr>
          <p:cNvPr id="18" name="Table 17">
            <a:extLst>
              <a:ext uri="{FF2B5EF4-FFF2-40B4-BE49-F238E27FC236}">
                <a16:creationId xmlns:a16="http://schemas.microsoft.com/office/drawing/2014/main" xmlns="" id="{3D47D709-94D9-40F4-B874-03603C3D9AF9}"/>
              </a:ext>
            </a:extLst>
          </p:cNvPr>
          <p:cNvGraphicFramePr>
            <a:graphicFrameLocks noGrp="1"/>
          </p:cNvGraphicFramePr>
          <p:nvPr>
            <p:extLst>
              <p:ext uri="{D42A27DB-BD31-4B8C-83A1-F6EECF244321}">
                <p14:modId xmlns:p14="http://schemas.microsoft.com/office/powerpoint/2010/main" xmlns="" val="3555590424"/>
              </p:ext>
            </p:extLst>
          </p:nvPr>
        </p:nvGraphicFramePr>
        <p:xfrm>
          <a:off x="1508760" y="4302760"/>
          <a:ext cx="1234440" cy="1107440"/>
        </p:xfrm>
        <a:graphic>
          <a:graphicData uri="http://schemas.openxmlformats.org/drawingml/2006/table">
            <a:tbl>
              <a:tblPr>
                <a:tableStyleId>{5C22544A-7EE6-4342-B048-85BDC9FD1C3A}</a:tableStyleId>
              </a:tblPr>
              <a:tblGrid>
                <a:gridCol w="411480">
                  <a:extLst>
                    <a:ext uri="{9D8B030D-6E8A-4147-A177-3AD203B41FA5}">
                      <a16:colId xmlns:a16="http://schemas.microsoft.com/office/drawing/2014/main" xmlns="" val="885200464"/>
                    </a:ext>
                  </a:extLst>
                </a:gridCol>
                <a:gridCol w="411480">
                  <a:extLst>
                    <a:ext uri="{9D8B030D-6E8A-4147-A177-3AD203B41FA5}">
                      <a16:colId xmlns:a16="http://schemas.microsoft.com/office/drawing/2014/main" xmlns="" val="2422914898"/>
                    </a:ext>
                  </a:extLst>
                </a:gridCol>
                <a:gridCol w="411480">
                  <a:extLst>
                    <a:ext uri="{9D8B030D-6E8A-4147-A177-3AD203B41FA5}">
                      <a16:colId xmlns:a16="http://schemas.microsoft.com/office/drawing/2014/main" xmlns="" val="1132754371"/>
                    </a:ext>
                  </a:extLst>
                </a:gridCol>
              </a:tblGrid>
              <a:tr h="325120">
                <a:tc>
                  <a:txBody>
                    <a:bodyPr/>
                    <a:lstStyle/>
                    <a:p>
                      <a:pPr algn="ctr"/>
                      <a:r>
                        <a:rPr lang="en-US" dirty="0"/>
                        <a:t>0</a:t>
                      </a:r>
                      <a:endParaRPr lang="en-IN" dirty="0"/>
                    </a:p>
                  </a:txBody>
                  <a:tcPr>
                    <a:solidFill>
                      <a:schemeClr val="accent6">
                        <a:alpha val="17000"/>
                      </a:schemeClr>
                    </a:solidFill>
                  </a:tcPr>
                </a:tc>
                <a:tc>
                  <a:txBody>
                    <a:bodyPr/>
                    <a:lstStyle/>
                    <a:p>
                      <a:pPr algn="ctr"/>
                      <a:r>
                        <a:rPr lang="en-US" dirty="0"/>
                        <a:t>1</a:t>
                      </a:r>
                      <a:endParaRPr lang="en-IN" dirty="0"/>
                    </a:p>
                  </a:txBody>
                  <a:tcPr>
                    <a:solidFill>
                      <a:schemeClr val="accent6">
                        <a:alpha val="17000"/>
                      </a:schemeClr>
                    </a:solidFill>
                  </a:tcPr>
                </a:tc>
                <a:tc>
                  <a:txBody>
                    <a:bodyPr/>
                    <a:lstStyle/>
                    <a:p>
                      <a:pPr algn="ctr"/>
                      <a:r>
                        <a:rPr lang="en-US" dirty="0"/>
                        <a:t>0</a:t>
                      </a:r>
                      <a:endParaRPr lang="en-IN" dirty="0"/>
                    </a:p>
                  </a:txBody>
                  <a:tcPr>
                    <a:solidFill>
                      <a:schemeClr val="accent6">
                        <a:alpha val="17000"/>
                      </a:schemeClr>
                    </a:solidFill>
                  </a:tcPr>
                </a:tc>
                <a:extLst>
                  <a:ext uri="{0D108BD9-81ED-4DB2-BD59-A6C34878D82A}">
                    <a16:rowId xmlns:a16="http://schemas.microsoft.com/office/drawing/2014/main" xmlns="" val="3455723880"/>
                  </a:ext>
                </a:extLst>
              </a:tr>
              <a:tr h="370840">
                <a:tc>
                  <a:txBody>
                    <a:bodyPr/>
                    <a:lstStyle/>
                    <a:p>
                      <a:pPr algn="ctr"/>
                      <a:r>
                        <a:rPr lang="en-US" dirty="0"/>
                        <a:t>1</a:t>
                      </a:r>
                      <a:endParaRPr lang="en-IN" dirty="0"/>
                    </a:p>
                  </a:txBody>
                  <a:tcPr>
                    <a:solidFill>
                      <a:schemeClr val="accent6">
                        <a:alpha val="17000"/>
                      </a:schemeClr>
                    </a:solidFill>
                  </a:tcPr>
                </a:tc>
                <a:tc>
                  <a:txBody>
                    <a:bodyPr/>
                    <a:lstStyle/>
                    <a:p>
                      <a:pPr algn="ctr"/>
                      <a:r>
                        <a:rPr lang="en-US" dirty="0"/>
                        <a:t>-4</a:t>
                      </a:r>
                      <a:endParaRPr lang="en-IN" dirty="0"/>
                    </a:p>
                  </a:txBody>
                  <a:tcPr>
                    <a:solidFill>
                      <a:schemeClr val="accent6">
                        <a:alpha val="17000"/>
                      </a:schemeClr>
                    </a:solidFill>
                  </a:tcPr>
                </a:tc>
                <a:tc>
                  <a:txBody>
                    <a:bodyPr/>
                    <a:lstStyle/>
                    <a:p>
                      <a:pPr algn="ctr"/>
                      <a:r>
                        <a:rPr lang="en-US" dirty="0"/>
                        <a:t>1</a:t>
                      </a:r>
                      <a:endParaRPr lang="en-IN" dirty="0"/>
                    </a:p>
                  </a:txBody>
                  <a:tcPr>
                    <a:solidFill>
                      <a:schemeClr val="accent6">
                        <a:alpha val="17000"/>
                      </a:schemeClr>
                    </a:solidFill>
                  </a:tcPr>
                </a:tc>
                <a:extLst>
                  <a:ext uri="{0D108BD9-81ED-4DB2-BD59-A6C34878D82A}">
                    <a16:rowId xmlns:a16="http://schemas.microsoft.com/office/drawing/2014/main" xmlns="" val="932289987"/>
                  </a:ext>
                </a:extLst>
              </a:tr>
              <a:tr h="370840">
                <a:tc>
                  <a:txBody>
                    <a:bodyPr/>
                    <a:lstStyle/>
                    <a:p>
                      <a:pPr algn="ctr"/>
                      <a:r>
                        <a:rPr lang="en-US" dirty="0"/>
                        <a:t>0</a:t>
                      </a:r>
                      <a:endParaRPr lang="en-IN" dirty="0"/>
                    </a:p>
                  </a:txBody>
                  <a:tcPr>
                    <a:solidFill>
                      <a:schemeClr val="accent6">
                        <a:alpha val="17000"/>
                      </a:schemeClr>
                    </a:solidFill>
                  </a:tcPr>
                </a:tc>
                <a:tc>
                  <a:txBody>
                    <a:bodyPr/>
                    <a:lstStyle/>
                    <a:p>
                      <a:pPr algn="ctr"/>
                      <a:r>
                        <a:rPr lang="en-US" dirty="0"/>
                        <a:t>1</a:t>
                      </a:r>
                      <a:endParaRPr lang="en-IN" dirty="0"/>
                    </a:p>
                  </a:txBody>
                  <a:tcPr>
                    <a:solidFill>
                      <a:schemeClr val="accent6">
                        <a:alpha val="17000"/>
                      </a:schemeClr>
                    </a:solidFill>
                  </a:tcPr>
                </a:tc>
                <a:tc>
                  <a:txBody>
                    <a:bodyPr/>
                    <a:lstStyle/>
                    <a:p>
                      <a:pPr algn="ctr"/>
                      <a:r>
                        <a:rPr lang="en-US" dirty="0"/>
                        <a:t>0</a:t>
                      </a:r>
                      <a:endParaRPr lang="en-IN" dirty="0"/>
                    </a:p>
                  </a:txBody>
                  <a:tcPr>
                    <a:solidFill>
                      <a:schemeClr val="accent6">
                        <a:alpha val="17000"/>
                      </a:schemeClr>
                    </a:solidFill>
                  </a:tcPr>
                </a:tc>
                <a:extLst>
                  <a:ext uri="{0D108BD9-81ED-4DB2-BD59-A6C34878D82A}">
                    <a16:rowId xmlns:a16="http://schemas.microsoft.com/office/drawing/2014/main" xmlns="" val="3048882286"/>
                  </a:ext>
                </a:extLst>
              </a:tr>
            </a:tbl>
          </a:graphicData>
        </a:graphic>
      </p:graphicFrame>
      <p:graphicFrame>
        <p:nvGraphicFramePr>
          <p:cNvPr id="9" name="Table 8">
            <a:extLst>
              <a:ext uri="{FF2B5EF4-FFF2-40B4-BE49-F238E27FC236}">
                <a16:creationId xmlns:a16="http://schemas.microsoft.com/office/drawing/2014/main" xmlns="" id="{20D99094-5F91-495B-8D90-344941D2FB5A}"/>
              </a:ext>
            </a:extLst>
          </p:cNvPr>
          <p:cNvGraphicFramePr>
            <a:graphicFrameLocks noGrp="1"/>
          </p:cNvGraphicFramePr>
          <p:nvPr>
            <p:extLst>
              <p:ext uri="{D42A27DB-BD31-4B8C-83A1-F6EECF244321}">
                <p14:modId xmlns:p14="http://schemas.microsoft.com/office/powerpoint/2010/main" xmlns="" val="893053124"/>
              </p:ext>
            </p:extLst>
          </p:nvPr>
        </p:nvGraphicFramePr>
        <p:xfrm>
          <a:off x="6400800" y="4373880"/>
          <a:ext cx="1234440" cy="1112520"/>
        </p:xfrm>
        <a:graphic>
          <a:graphicData uri="http://schemas.openxmlformats.org/drawingml/2006/table">
            <a:tbl>
              <a:tblPr>
                <a:tableStyleId>{5C22544A-7EE6-4342-B048-85BDC9FD1C3A}</a:tableStyleId>
              </a:tblPr>
              <a:tblGrid>
                <a:gridCol w="411480">
                  <a:extLst>
                    <a:ext uri="{9D8B030D-6E8A-4147-A177-3AD203B41FA5}">
                      <a16:colId xmlns:a16="http://schemas.microsoft.com/office/drawing/2014/main" xmlns="" val="885200464"/>
                    </a:ext>
                  </a:extLst>
                </a:gridCol>
                <a:gridCol w="411480">
                  <a:extLst>
                    <a:ext uri="{9D8B030D-6E8A-4147-A177-3AD203B41FA5}">
                      <a16:colId xmlns:a16="http://schemas.microsoft.com/office/drawing/2014/main" xmlns="" val="2422914898"/>
                    </a:ext>
                  </a:extLst>
                </a:gridCol>
                <a:gridCol w="411480">
                  <a:extLst>
                    <a:ext uri="{9D8B030D-6E8A-4147-A177-3AD203B41FA5}">
                      <a16:colId xmlns:a16="http://schemas.microsoft.com/office/drawing/2014/main" xmlns="" val="1132754371"/>
                    </a:ext>
                  </a:extLst>
                </a:gridCol>
              </a:tblGrid>
              <a:tr h="370840">
                <a:tc>
                  <a:txBody>
                    <a:bodyPr/>
                    <a:lstStyle/>
                    <a:p>
                      <a:pPr algn="ctr"/>
                      <a:r>
                        <a:rPr lang="en-US" dirty="0"/>
                        <a:t>-2</a:t>
                      </a:r>
                      <a:endParaRPr lang="en-IN" dirty="0"/>
                    </a:p>
                  </a:txBody>
                  <a:tcPr/>
                </a:tc>
                <a:tc>
                  <a:txBody>
                    <a:bodyPr/>
                    <a:lstStyle/>
                    <a:p>
                      <a:pPr algn="ctr"/>
                      <a:r>
                        <a:rPr lang="en-US" dirty="0"/>
                        <a:t>0</a:t>
                      </a:r>
                      <a:endParaRPr lang="en-IN" dirty="0"/>
                    </a:p>
                  </a:txBody>
                  <a:tcPr/>
                </a:tc>
                <a:tc>
                  <a:txBody>
                    <a:bodyPr/>
                    <a:lstStyle/>
                    <a:p>
                      <a:pPr algn="ctr"/>
                      <a:r>
                        <a:rPr lang="en-US" dirty="0"/>
                        <a:t>-2</a:t>
                      </a:r>
                      <a:endParaRPr lang="en-IN" dirty="0"/>
                    </a:p>
                  </a:txBody>
                  <a:tcPr/>
                </a:tc>
                <a:extLst>
                  <a:ext uri="{0D108BD9-81ED-4DB2-BD59-A6C34878D82A}">
                    <a16:rowId xmlns:a16="http://schemas.microsoft.com/office/drawing/2014/main" xmlns="" val="3455723880"/>
                  </a:ext>
                </a:extLst>
              </a:tr>
              <a:tr h="370840">
                <a:tc>
                  <a:txBody>
                    <a:bodyPr/>
                    <a:lstStyle/>
                    <a:p>
                      <a:pPr algn="ctr"/>
                      <a:r>
                        <a:rPr lang="en-US" dirty="0"/>
                        <a:t>2</a:t>
                      </a:r>
                      <a:endParaRPr lang="en-IN" dirty="0"/>
                    </a:p>
                  </a:txBody>
                  <a:tcPr/>
                </a:tc>
                <a:tc>
                  <a:txBody>
                    <a:bodyPr/>
                    <a:lstStyle/>
                    <a:p>
                      <a:pPr algn="ctr"/>
                      <a:r>
                        <a:rPr lang="en-US" dirty="0"/>
                        <a:t>-1</a:t>
                      </a:r>
                      <a:endParaRPr lang="en-IN" dirty="0"/>
                    </a:p>
                  </a:txBody>
                  <a:tcPr/>
                </a:tc>
                <a:tc>
                  <a:txBody>
                    <a:bodyPr/>
                    <a:lstStyle/>
                    <a:p>
                      <a:pPr algn="ctr"/>
                      <a:r>
                        <a:rPr lang="en-US" dirty="0"/>
                        <a:t>0</a:t>
                      </a:r>
                      <a:endParaRPr lang="en-IN" dirty="0"/>
                    </a:p>
                  </a:txBody>
                  <a:tcPr/>
                </a:tc>
                <a:extLst>
                  <a:ext uri="{0D108BD9-81ED-4DB2-BD59-A6C34878D82A}">
                    <a16:rowId xmlns:a16="http://schemas.microsoft.com/office/drawing/2014/main" xmlns="" val="932289987"/>
                  </a:ext>
                </a:extLst>
              </a:tr>
              <a:tr h="370840">
                <a:tc>
                  <a:txBody>
                    <a:bodyPr/>
                    <a:lstStyle/>
                    <a:p>
                      <a:pPr algn="ctr"/>
                      <a:r>
                        <a:rPr lang="en-US" dirty="0"/>
                        <a:t>2</a:t>
                      </a:r>
                      <a:endParaRPr lang="en-IN" dirty="0"/>
                    </a:p>
                  </a:txBody>
                  <a:tcPr/>
                </a:tc>
                <a:tc>
                  <a:txBody>
                    <a:bodyPr/>
                    <a:lstStyle/>
                    <a:p>
                      <a:pPr algn="ctr"/>
                      <a:r>
                        <a:rPr lang="en-US" dirty="0"/>
                        <a:t>-1</a:t>
                      </a:r>
                      <a:endParaRPr lang="en-IN" dirty="0"/>
                    </a:p>
                  </a:txBody>
                  <a:tcPr/>
                </a:tc>
                <a:tc>
                  <a:txBody>
                    <a:bodyPr/>
                    <a:lstStyle/>
                    <a:p>
                      <a:pPr algn="ctr"/>
                      <a:r>
                        <a:rPr lang="en-US" dirty="0"/>
                        <a:t>-2</a:t>
                      </a:r>
                      <a:endParaRPr lang="en-IN" dirty="0"/>
                    </a:p>
                  </a:txBody>
                  <a:tcPr/>
                </a:tc>
                <a:extLst>
                  <a:ext uri="{0D108BD9-81ED-4DB2-BD59-A6C34878D82A}">
                    <a16:rowId xmlns:a16="http://schemas.microsoft.com/office/drawing/2014/main" xmlns="" val="3048882286"/>
                  </a:ext>
                </a:extLst>
              </a:tr>
            </a:tbl>
          </a:graphicData>
        </a:graphic>
      </p:graphicFrame>
      <p:sp>
        <p:nvSpPr>
          <p:cNvPr id="10" name="Rectangle 9">
            <a:extLst>
              <a:ext uri="{FF2B5EF4-FFF2-40B4-BE49-F238E27FC236}">
                <a16:creationId xmlns:a16="http://schemas.microsoft.com/office/drawing/2014/main" xmlns="" id="{DCB28813-A9D3-4DF7-A702-21B441868D5D}"/>
              </a:ext>
            </a:extLst>
          </p:cNvPr>
          <p:cNvSpPr/>
          <p:nvPr/>
        </p:nvSpPr>
        <p:spPr>
          <a:xfrm>
            <a:off x="5791199" y="3972580"/>
            <a:ext cx="1371601" cy="523220"/>
          </a:xfrm>
          <a:prstGeom prst="rect">
            <a:avLst/>
          </a:prstGeom>
        </p:spPr>
        <p:txBody>
          <a:bodyPr wrap="square">
            <a:spAutoFit/>
          </a:bodyPr>
          <a:lstStyle/>
          <a:p>
            <a:r>
              <a:rPr lang="en-US" sz="2800" dirty="0"/>
              <a:t>=</a:t>
            </a:r>
            <a:endParaRPr lang="en-IN" sz="2800" dirty="0"/>
          </a:p>
        </p:txBody>
      </p:sp>
      <p:sp>
        <p:nvSpPr>
          <p:cNvPr id="11" name="Rectangle 10">
            <a:extLst>
              <a:ext uri="{FF2B5EF4-FFF2-40B4-BE49-F238E27FC236}">
                <a16:creationId xmlns:a16="http://schemas.microsoft.com/office/drawing/2014/main" xmlns="" id="{95BBE4BD-714C-443B-9DF5-C835B0A6FC07}"/>
              </a:ext>
            </a:extLst>
          </p:cNvPr>
          <p:cNvSpPr/>
          <p:nvPr/>
        </p:nvSpPr>
        <p:spPr>
          <a:xfrm>
            <a:off x="2956560" y="4038600"/>
            <a:ext cx="348617" cy="523220"/>
          </a:xfrm>
          <a:prstGeom prst="rect">
            <a:avLst/>
          </a:prstGeom>
        </p:spPr>
        <p:txBody>
          <a:bodyPr wrap="square">
            <a:spAutoFit/>
          </a:bodyPr>
          <a:lstStyle/>
          <a:p>
            <a:r>
              <a:rPr lang="en-US" sz="2800" dirty="0"/>
              <a:t>*</a:t>
            </a:r>
            <a:endParaRPr lang="en-IN" sz="2800" dirty="0"/>
          </a:p>
        </p:txBody>
      </p:sp>
      <p:graphicFrame>
        <p:nvGraphicFramePr>
          <p:cNvPr id="15" name="Table 14">
            <a:extLst>
              <a:ext uri="{FF2B5EF4-FFF2-40B4-BE49-F238E27FC236}">
                <a16:creationId xmlns:a16="http://schemas.microsoft.com/office/drawing/2014/main" xmlns="" id="{484838CE-FE90-46B4-A2D6-C46BD26EAB9D}"/>
              </a:ext>
            </a:extLst>
          </p:cNvPr>
          <p:cNvGraphicFramePr>
            <a:graphicFrameLocks noGrp="1"/>
          </p:cNvGraphicFramePr>
          <p:nvPr>
            <p:extLst>
              <p:ext uri="{D42A27DB-BD31-4B8C-83A1-F6EECF244321}">
                <p14:modId xmlns:p14="http://schemas.microsoft.com/office/powerpoint/2010/main" xmlns="" val="3629045983"/>
              </p:ext>
            </p:extLst>
          </p:nvPr>
        </p:nvGraphicFramePr>
        <p:xfrm>
          <a:off x="1515429" y="3119744"/>
          <a:ext cx="1234440" cy="1107440"/>
        </p:xfrm>
        <a:graphic>
          <a:graphicData uri="http://schemas.openxmlformats.org/drawingml/2006/table">
            <a:tbl>
              <a:tblPr>
                <a:tableStyleId>{5C22544A-7EE6-4342-B048-85BDC9FD1C3A}</a:tableStyleId>
              </a:tblPr>
              <a:tblGrid>
                <a:gridCol w="411480">
                  <a:extLst>
                    <a:ext uri="{9D8B030D-6E8A-4147-A177-3AD203B41FA5}">
                      <a16:colId xmlns:a16="http://schemas.microsoft.com/office/drawing/2014/main" xmlns="" val="885200464"/>
                    </a:ext>
                  </a:extLst>
                </a:gridCol>
                <a:gridCol w="411480">
                  <a:extLst>
                    <a:ext uri="{9D8B030D-6E8A-4147-A177-3AD203B41FA5}">
                      <a16:colId xmlns:a16="http://schemas.microsoft.com/office/drawing/2014/main" xmlns="" val="2422914898"/>
                    </a:ext>
                  </a:extLst>
                </a:gridCol>
                <a:gridCol w="411480">
                  <a:extLst>
                    <a:ext uri="{9D8B030D-6E8A-4147-A177-3AD203B41FA5}">
                      <a16:colId xmlns:a16="http://schemas.microsoft.com/office/drawing/2014/main" xmlns="" val="1132754371"/>
                    </a:ext>
                  </a:extLst>
                </a:gridCol>
              </a:tblGrid>
              <a:tr h="325120">
                <a:tc>
                  <a:txBody>
                    <a:bodyPr/>
                    <a:lstStyle/>
                    <a:p>
                      <a:pPr algn="ctr"/>
                      <a:r>
                        <a:rPr lang="en-US" dirty="0"/>
                        <a:t>1</a:t>
                      </a:r>
                      <a:endParaRPr lang="en-IN" dirty="0"/>
                    </a:p>
                  </a:txBody>
                  <a:tcPr>
                    <a:solidFill>
                      <a:schemeClr val="accent6">
                        <a:alpha val="17000"/>
                      </a:schemeClr>
                    </a:solidFill>
                  </a:tcPr>
                </a:tc>
                <a:tc>
                  <a:txBody>
                    <a:bodyPr/>
                    <a:lstStyle/>
                    <a:p>
                      <a:pPr algn="ctr"/>
                      <a:r>
                        <a:rPr lang="en-US" dirty="0"/>
                        <a:t>0</a:t>
                      </a:r>
                      <a:endParaRPr lang="en-IN" dirty="0"/>
                    </a:p>
                  </a:txBody>
                  <a:tcPr>
                    <a:solidFill>
                      <a:schemeClr val="accent6">
                        <a:alpha val="17000"/>
                      </a:schemeClr>
                    </a:solidFill>
                  </a:tcPr>
                </a:tc>
                <a:tc>
                  <a:txBody>
                    <a:bodyPr/>
                    <a:lstStyle/>
                    <a:p>
                      <a:pPr algn="ctr"/>
                      <a:r>
                        <a:rPr lang="en-US" dirty="0"/>
                        <a:t>1</a:t>
                      </a:r>
                      <a:endParaRPr lang="en-IN" dirty="0"/>
                    </a:p>
                  </a:txBody>
                  <a:tcPr>
                    <a:solidFill>
                      <a:schemeClr val="accent6">
                        <a:alpha val="17000"/>
                      </a:schemeClr>
                    </a:solidFill>
                  </a:tcPr>
                </a:tc>
                <a:extLst>
                  <a:ext uri="{0D108BD9-81ED-4DB2-BD59-A6C34878D82A}">
                    <a16:rowId xmlns:a16="http://schemas.microsoft.com/office/drawing/2014/main" xmlns="" val="3455723880"/>
                  </a:ext>
                </a:extLst>
              </a:tr>
              <a:tr h="370840">
                <a:tc>
                  <a:txBody>
                    <a:bodyPr/>
                    <a:lstStyle/>
                    <a:p>
                      <a:pPr algn="ctr"/>
                      <a:r>
                        <a:rPr lang="en-US" dirty="0"/>
                        <a:t>0</a:t>
                      </a:r>
                      <a:endParaRPr lang="en-IN" dirty="0"/>
                    </a:p>
                  </a:txBody>
                  <a:tcPr>
                    <a:solidFill>
                      <a:schemeClr val="accent6">
                        <a:alpha val="17000"/>
                      </a:schemeClr>
                    </a:solidFill>
                  </a:tcPr>
                </a:tc>
                <a:tc>
                  <a:txBody>
                    <a:bodyPr/>
                    <a:lstStyle/>
                    <a:p>
                      <a:pPr algn="ctr"/>
                      <a:r>
                        <a:rPr lang="en-US" dirty="0"/>
                        <a:t>1</a:t>
                      </a:r>
                      <a:endParaRPr lang="en-IN" dirty="0"/>
                    </a:p>
                  </a:txBody>
                  <a:tcPr>
                    <a:solidFill>
                      <a:schemeClr val="accent6">
                        <a:alpha val="17000"/>
                      </a:schemeClr>
                    </a:solidFill>
                  </a:tcPr>
                </a:tc>
                <a:tc>
                  <a:txBody>
                    <a:bodyPr/>
                    <a:lstStyle/>
                    <a:p>
                      <a:pPr algn="ctr"/>
                      <a:r>
                        <a:rPr lang="en-US" dirty="0"/>
                        <a:t>0</a:t>
                      </a:r>
                      <a:endParaRPr lang="en-IN" dirty="0"/>
                    </a:p>
                  </a:txBody>
                  <a:tcPr>
                    <a:solidFill>
                      <a:schemeClr val="accent6">
                        <a:alpha val="17000"/>
                      </a:schemeClr>
                    </a:solidFill>
                  </a:tcPr>
                </a:tc>
                <a:extLst>
                  <a:ext uri="{0D108BD9-81ED-4DB2-BD59-A6C34878D82A}">
                    <a16:rowId xmlns:a16="http://schemas.microsoft.com/office/drawing/2014/main" xmlns="" val="932289987"/>
                  </a:ext>
                </a:extLst>
              </a:tr>
              <a:tr h="370840">
                <a:tc>
                  <a:txBody>
                    <a:bodyPr/>
                    <a:lstStyle/>
                    <a:p>
                      <a:pPr algn="ctr"/>
                      <a:r>
                        <a:rPr lang="en-US" dirty="0"/>
                        <a:t>1</a:t>
                      </a:r>
                      <a:endParaRPr lang="en-IN" dirty="0"/>
                    </a:p>
                  </a:txBody>
                  <a:tcPr>
                    <a:solidFill>
                      <a:schemeClr val="accent6">
                        <a:alpha val="17000"/>
                      </a:schemeClr>
                    </a:solidFill>
                  </a:tcPr>
                </a:tc>
                <a:tc>
                  <a:txBody>
                    <a:bodyPr/>
                    <a:lstStyle/>
                    <a:p>
                      <a:pPr algn="ctr"/>
                      <a:r>
                        <a:rPr lang="en-US" dirty="0"/>
                        <a:t>0</a:t>
                      </a:r>
                      <a:endParaRPr lang="en-IN" dirty="0"/>
                    </a:p>
                  </a:txBody>
                  <a:tcPr>
                    <a:solidFill>
                      <a:schemeClr val="accent6">
                        <a:alpha val="17000"/>
                      </a:schemeClr>
                    </a:solidFill>
                  </a:tcPr>
                </a:tc>
                <a:tc>
                  <a:txBody>
                    <a:bodyPr/>
                    <a:lstStyle/>
                    <a:p>
                      <a:pPr algn="ctr"/>
                      <a:r>
                        <a:rPr lang="en-US" dirty="0"/>
                        <a:t>1</a:t>
                      </a:r>
                      <a:endParaRPr lang="en-IN" dirty="0"/>
                    </a:p>
                  </a:txBody>
                  <a:tcPr>
                    <a:solidFill>
                      <a:schemeClr val="accent6">
                        <a:alpha val="17000"/>
                      </a:schemeClr>
                    </a:solidFill>
                  </a:tcPr>
                </a:tc>
                <a:extLst>
                  <a:ext uri="{0D108BD9-81ED-4DB2-BD59-A6C34878D82A}">
                    <a16:rowId xmlns:a16="http://schemas.microsoft.com/office/drawing/2014/main" xmlns="" val="3048882286"/>
                  </a:ext>
                </a:extLst>
              </a:tr>
            </a:tbl>
          </a:graphicData>
        </a:graphic>
      </p:graphicFrame>
      <p:graphicFrame>
        <p:nvGraphicFramePr>
          <p:cNvPr id="16" name="Table 15">
            <a:extLst>
              <a:ext uri="{FF2B5EF4-FFF2-40B4-BE49-F238E27FC236}">
                <a16:creationId xmlns:a16="http://schemas.microsoft.com/office/drawing/2014/main" xmlns="" id="{34826DF3-602B-4A61-9523-BD5A11743498}"/>
              </a:ext>
            </a:extLst>
          </p:cNvPr>
          <p:cNvGraphicFramePr>
            <a:graphicFrameLocks noGrp="1"/>
          </p:cNvGraphicFramePr>
          <p:nvPr>
            <p:extLst>
              <p:ext uri="{D42A27DB-BD31-4B8C-83A1-F6EECF244321}">
                <p14:modId xmlns:p14="http://schemas.microsoft.com/office/powerpoint/2010/main" xmlns="" val="3574124592"/>
              </p:ext>
            </p:extLst>
          </p:nvPr>
        </p:nvGraphicFramePr>
        <p:xfrm>
          <a:off x="6385560" y="3124200"/>
          <a:ext cx="1234440" cy="1112520"/>
        </p:xfrm>
        <a:graphic>
          <a:graphicData uri="http://schemas.openxmlformats.org/drawingml/2006/table">
            <a:tbl>
              <a:tblPr>
                <a:tableStyleId>{5C22544A-7EE6-4342-B048-85BDC9FD1C3A}</a:tableStyleId>
              </a:tblPr>
              <a:tblGrid>
                <a:gridCol w="411480">
                  <a:extLst>
                    <a:ext uri="{9D8B030D-6E8A-4147-A177-3AD203B41FA5}">
                      <a16:colId xmlns:a16="http://schemas.microsoft.com/office/drawing/2014/main" xmlns="" val="885200464"/>
                    </a:ext>
                  </a:extLst>
                </a:gridCol>
                <a:gridCol w="411480">
                  <a:extLst>
                    <a:ext uri="{9D8B030D-6E8A-4147-A177-3AD203B41FA5}">
                      <a16:colId xmlns:a16="http://schemas.microsoft.com/office/drawing/2014/main" xmlns="" val="2422914898"/>
                    </a:ext>
                  </a:extLst>
                </a:gridCol>
                <a:gridCol w="411480">
                  <a:extLst>
                    <a:ext uri="{9D8B030D-6E8A-4147-A177-3AD203B41FA5}">
                      <a16:colId xmlns:a16="http://schemas.microsoft.com/office/drawing/2014/main" xmlns="" val="1132754371"/>
                    </a:ext>
                  </a:extLst>
                </a:gridCol>
              </a:tblGrid>
              <a:tr h="370840">
                <a:tc>
                  <a:txBody>
                    <a:bodyPr/>
                    <a:lstStyle/>
                    <a:p>
                      <a:pPr algn="ctr"/>
                      <a:r>
                        <a:rPr lang="en-US" dirty="0"/>
                        <a:t>4</a:t>
                      </a:r>
                      <a:endParaRPr lang="en-IN" dirty="0"/>
                    </a:p>
                  </a:txBody>
                  <a:tcPr/>
                </a:tc>
                <a:tc>
                  <a:txBody>
                    <a:bodyPr/>
                    <a:lstStyle/>
                    <a:p>
                      <a:pPr algn="ctr"/>
                      <a:r>
                        <a:rPr lang="en-US" dirty="0"/>
                        <a:t>3</a:t>
                      </a:r>
                      <a:endParaRPr lang="en-IN" dirty="0"/>
                    </a:p>
                  </a:txBody>
                  <a:tcPr/>
                </a:tc>
                <a:tc>
                  <a:txBody>
                    <a:bodyPr/>
                    <a:lstStyle/>
                    <a:p>
                      <a:pPr algn="ctr"/>
                      <a:r>
                        <a:rPr lang="en-US" dirty="0"/>
                        <a:t>4</a:t>
                      </a:r>
                      <a:endParaRPr lang="en-IN" dirty="0"/>
                    </a:p>
                  </a:txBody>
                  <a:tcPr/>
                </a:tc>
                <a:extLst>
                  <a:ext uri="{0D108BD9-81ED-4DB2-BD59-A6C34878D82A}">
                    <a16:rowId xmlns:a16="http://schemas.microsoft.com/office/drawing/2014/main" xmlns="" val="3455723880"/>
                  </a:ext>
                </a:extLst>
              </a:tr>
              <a:tr h="370840">
                <a:tc>
                  <a:txBody>
                    <a:bodyPr/>
                    <a:lstStyle/>
                    <a:p>
                      <a:pPr algn="ctr"/>
                      <a:r>
                        <a:rPr lang="en-US" dirty="0"/>
                        <a:t>2</a:t>
                      </a:r>
                      <a:endParaRPr lang="en-IN" dirty="0"/>
                    </a:p>
                  </a:txBody>
                  <a:tcPr/>
                </a:tc>
                <a:tc>
                  <a:txBody>
                    <a:bodyPr/>
                    <a:lstStyle/>
                    <a:p>
                      <a:pPr algn="ctr"/>
                      <a:r>
                        <a:rPr lang="en-US" dirty="0"/>
                        <a:t>4</a:t>
                      </a:r>
                      <a:endParaRPr lang="en-IN" dirty="0"/>
                    </a:p>
                  </a:txBody>
                  <a:tcPr/>
                </a:tc>
                <a:tc>
                  <a:txBody>
                    <a:bodyPr/>
                    <a:lstStyle/>
                    <a:p>
                      <a:pPr algn="ctr"/>
                      <a:r>
                        <a:rPr lang="en-US" dirty="0"/>
                        <a:t>3</a:t>
                      </a:r>
                      <a:endParaRPr lang="en-IN" dirty="0"/>
                    </a:p>
                  </a:txBody>
                  <a:tcPr/>
                </a:tc>
                <a:extLst>
                  <a:ext uri="{0D108BD9-81ED-4DB2-BD59-A6C34878D82A}">
                    <a16:rowId xmlns:a16="http://schemas.microsoft.com/office/drawing/2014/main" xmlns="" val="932289987"/>
                  </a:ext>
                </a:extLst>
              </a:tr>
              <a:tr h="370840">
                <a:tc>
                  <a:txBody>
                    <a:bodyPr/>
                    <a:lstStyle/>
                    <a:p>
                      <a:pPr algn="ctr"/>
                      <a:r>
                        <a:rPr lang="en-US" dirty="0"/>
                        <a:t>2</a:t>
                      </a:r>
                      <a:endParaRPr lang="en-IN" dirty="0"/>
                    </a:p>
                  </a:txBody>
                  <a:tcPr/>
                </a:tc>
                <a:tc>
                  <a:txBody>
                    <a:bodyPr/>
                    <a:lstStyle/>
                    <a:p>
                      <a:pPr algn="ctr"/>
                      <a:r>
                        <a:rPr lang="en-US" dirty="0"/>
                        <a:t>3</a:t>
                      </a:r>
                      <a:endParaRPr lang="en-IN" dirty="0"/>
                    </a:p>
                  </a:txBody>
                  <a:tcPr/>
                </a:tc>
                <a:tc>
                  <a:txBody>
                    <a:bodyPr/>
                    <a:lstStyle/>
                    <a:p>
                      <a:pPr algn="ctr"/>
                      <a:r>
                        <a:rPr lang="en-US" dirty="0"/>
                        <a:t>4</a:t>
                      </a:r>
                      <a:endParaRPr lang="en-IN" dirty="0"/>
                    </a:p>
                  </a:txBody>
                  <a:tcPr/>
                </a:tc>
                <a:extLst>
                  <a:ext uri="{0D108BD9-81ED-4DB2-BD59-A6C34878D82A}">
                    <a16:rowId xmlns:a16="http://schemas.microsoft.com/office/drawing/2014/main" xmlns="" val="3048882286"/>
                  </a:ext>
                </a:extLst>
              </a:tr>
            </a:tbl>
          </a:graphicData>
        </a:graphic>
      </p:graphicFrame>
    </p:spTree>
    <p:extLst>
      <p:ext uri="{BB962C8B-B14F-4D97-AF65-F5344CB8AC3E}">
        <p14:creationId xmlns:p14="http://schemas.microsoft.com/office/powerpoint/2010/main" xmlns="" val="22323728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400" dirty="0">
                <a:solidFill>
                  <a:schemeClr val="bg1"/>
                </a:solidFill>
                <a:latin typeface="+mj-lt"/>
                <a:ea typeface="+mj-ea"/>
                <a:cs typeface="+mj-cs"/>
              </a:rPr>
              <a:t>What is Classification?</a:t>
            </a:r>
            <a:endParaRPr kumimoji="0" lang="en-US" sz="4400" b="1" i="0" u="none" strike="noStrike" kern="1200" cap="none" spc="0" normalizeH="0" baseline="0" noProof="0" dirty="0">
              <a:ln>
                <a:noFill/>
              </a:ln>
              <a:solidFill>
                <a:schemeClr val="bg1"/>
              </a:solidFill>
              <a:effectLst/>
              <a:uLnTx/>
              <a:uFillTx/>
              <a:latin typeface="+mj-lt"/>
              <a:ea typeface="+mj-ea"/>
              <a:cs typeface="+mj-cs"/>
            </a:endParaRPr>
          </a:p>
        </p:txBody>
      </p:sp>
      <p:sp>
        <p:nvSpPr>
          <p:cNvPr id="7" name="TextBox 6"/>
          <p:cNvSpPr txBox="1"/>
          <p:nvPr/>
        </p:nvSpPr>
        <p:spPr>
          <a:xfrm>
            <a:off x="304799" y="1320225"/>
            <a:ext cx="8610601" cy="584775"/>
          </a:xfrm>
          <a:prstGeom prst="rect">
            <a:avLst/>
          </a:prstGeom>
          <a:noFill/>
        </p:spPr>
        <p:txBody>
          <a:bodyPr wrap="square" rtlCol="0">
            <a:spAutoFit/>
          </a:bodyPr>
          <a:lstStyle/>
          <a:p>
            <a:r>
              <a:rPr lang="en-US" sz="3200" b="1" dirty="0"/>
              <a:t>What </a:t>
            </a:r>
            <a:r>
              <a:rPr lang="en-US" sz="3200" b="1" dirty="0" err="1"/>
              <a:t>colour</a:t>
            </a:r>
            <a:r>
              <a:rPr lang="en-US" sz="3200" b="1" dirty="0"/>
              <a:t> do you see here?</a:t>
            </a:r>
          </a:p>
        </p:txBody>
      </p:sp>
      <p:pic>
        <p:nvPicPr>
          <p:cNvPr id="825346" name="Picture 2"/>
          <p:cNvPicPr>
            <a:picLocks noChangeAspect="1" noChangeArrowheads="1"/>
          </p:cNvPicPr>
          <p:nvPr/>
        </p:nvPicPr>
        <p:blipFill>
          <a:blip r:embed="rId2" cstate="print"/>
          <a:srcRect/>
          <a:stretch>
            <a:fillRect/>
          </a:stretch>
        </p:blipFill>
        <p:spPr bwMode="auto">
          <a:xfrm>
            <a:off x="1447800" y="1981200"/>
            <a:ext cx="6305550" cy="4533900"/>
          </a:xfrm>
          <a:prstGeom prst="rect">
            <a:avLst/>
          </a:prstGeom>
          <a:noFill/>
          <a:ln w="9525">
            <a:noFill/>
            <a:miter lim="800000"/>
            <a:headEnd/>
            <a:tailEnd/>
          </a:ln>
        </p:spPr>
      </p:pic>
      <p:cxnSp>
        <p:nvCxnSpPr>
          <p:cNvPr id="8" name="Straight Arrow Connector 7"/>
          <p:cNvCxnSpPr/>
          <p:nvPr/>
        </p:nvCxnSpPr>
        <p:spPr>
          <a:xfrm>
            <a:off x="4800600" y="1752600"/>
            <a:ext cx="76200" cy="1143000"/>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xmlns="" val="4267790859"/>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1" i="0" u="none" strike="noStrike" kern="1200" cap="none" spc="0" normalizeH="0" baseline="0" noProof="0" dirty="0">
                <a:ln>
                  <a:noFill/>
                </a:ln>
                <a:solidFill>
                  <a:schemeClr val="bg1"/>
                </a:solidFill>
                <a:effectLst/>
                <a:uLnTx/>
                <a:uFillTx/>
                <a:latin typeface="+mj-lt"/>
                <a:ea typeface="+mj-ea"/>
                <a:cs typeface="+mj-cs"/>
              </a:rPr>
              <a:t>2D Convolutional </a:t>
            </a:r>
            <a:r>
              <a:rPr lang="en-US" sz="4400" b="1" dirty="0">
                <a:solidFill>
                  <a:schemeClr val="bg1"/>
                </a:solidFill>
                <a:latin typeface="+mj-lt"/>
                <a:ea typeface="+mj-ea"/>
                <a:cs typeface="+mj-cs"/>
              </a:rPr>
              <a:t>Layer</a:t>
            </a:r>
            <a:endParaRPr kumimoji="0" lang="en-US" sz="4400" b="1" i="0" u="none" strike="noStrike" kern="1200" cap="none" spc="0" normalizeH="0" baseline="0" noProof="0" dirty="0">
              <a:ln>
                <a:noFill/>
              </a:ln>
              <a:solidFill>
                <a:schemeClr val="bg1"/>
              </a:solidFill>
              <a:effectLst/>
              <a:uLnTx/>
              <a:uFillTx/>
              <a:latin typeface="+mj-lt"/>
              <a:ea typeface="+mj-ea"/>
              <a:cs typeface="+mj-cs"/>
            </a:endParaRPr>
          </a:p>
        </p:txBody>
      </p:sp>
      <p:sp>
        <p:nvSpPr>
          <p:cNvPr id="7" name="TextBox 6"/>
          <p:cNvSpPr txBox="1"/>
          <p:nvPr/>
        </p:nvSpPr>
        <p:spPr>
          <a:xfrm>
            <a:off x="228604" y="1175661"/>
            <a:ext cx="8686793" cy="1815882"/>
          </a:xfrm>
          <a:prstGeom prst="rect">
            <a:avLst/>
          </a:prstGeom>
          <a:noFill/>
        </p:spPr>
        <p:txBody>
          <a:bodyPr wrap="square" rtlCol="0">
            <a:spAutoFit/>
          </a:bodyPr>
          <a:lstStyle/>
          <a:p>
            <a:r>
              <a:rPr lang="en-US" sz="2800" dirty="0"/>
              <a:t>You can also use the </a:t>
            </a:r>
            <a:r>
              <a:rPr lang="en-US" sz="2800" b="1" dirty="0"/>
              <a:t>feature maps</a:t>
            </a:r>
            <a:r>
              <a:rPr lang="en-US" sz="2800" dirty="0"/>
              <a:t> as inputs to higher convolutional layers. The kernels can take inputs from multiple feature maps.</a:t>
            </a:r>
          </a:p>
          <a:p>
            <a:pPr>
              <a:buNone/>
            </a:pPr>
            <a:endParaRPr lang="en-US" sz="2800" dirty="0"/>
          </a:p>
        </p:txBody>
      </p:sp>
      <p:sp>
        <p:nvSpPr>
          <p:cNvPr id="13" name="Rectangle 12">
            <a:extLst>
              <a:ext uri="{FF2B5EF4-FFF2-40B4-BE49-F238E27FC236}">
                <a16:creationId xmlns:a16="http://schemas.microsoft.com/office/drawing/2014/main" xmlns="" id="{51F28F38-D7D1-4638-A478-B7B8E9B18DC3}"/>
              </a:ext>
            </a:extLst>
          </p:cNvPr>
          <p:cNvSpPr/>
          <p:nvPr/>
        </p:nvSpPr>
        <p:spPr>
          <a:xfrm>
            <a:off x="1752600" y="5721025"/>
            <a:ext cx="1704977" cy="523220"/>
          </a:xfrm>
          <a:prstGeom prst="rect">
            <a:avLst/>
          </a:prstGeom>
        </p:spPr>
        <p:txBody>
          <a:bodyPr wrap="square">
            <a:spAutoFit/>
          </a:bodyPr>
          <a:lstStyle/>
          <a:p>
            <a:r>
              <a:rPr lang="en-US" sz="2800" dirty="0"/>
              <a:t>weights  *</a:t>
            </a:r>
            <a:endParaRPr lang="en-IN" sz="2800" dirty="0"/>
          </a:p>
        </p:txBody>
      </p:sp>
      <p:sp>
        <p:nvSpPr>
          <p:cNvPr id="17" name="Rectangle 16">
            <a:extLst>
              <a:ext uri="{FF2B5EF4-FFF2-40B4-BE49-F238E27FC236}">
                <a16:creationId xmlns:a16="http://schemas.microsoft.com/office/drawing/2014/main" xmlns="" id="{0DC258B9-61DA-46FC-845C-295AA63D8AB1}"/>
              </a:ext>
            </a:extLst>
          </p:cNvPr>
          <p:cNvSpPr/>
          <p:nvPr/>
        </p:nvSpPr>
        <p:spPr>
          <a:xfrm>
            <a:off x="3448052" y="5725180"/>
            <a:ext cx="1371601" cy="523220"/>
          </a:xfrm>
          <a:prstGeom prst="rect">
            <a:avLst/>
          </a:prstGeom>
        </p:spPr>
        <p:txBody>
          <a:bodyPr wrap="square">
            <a:spAutoFit/>
          </a:bodyPr>
          <a:lstStyle/>
          <a:p>
            <a:r>
              <a:rPr lang="en-US" sz="2800" dirty="0"/>
              <a:t>image</a:t>
            </a:r>
            <a:endParaRPr lang="en-IN" sz="2800" dirty="0"/>
          </a:p>
        </p:txBody>
      </p:sp>
      <p:graphicFrame>
        <p:nvGraphicFramePr>
          <p:cNvPr id="18" name="Table 17">
            <a:extLst>
              <a:ext uri="{FF2B5EF4-FFF2-40B4-BE49-F238E27FC236}">
                <a16:creationId xmlns:a16="http://schemas.microsoft.com/office/drawing/2014/main" xmlns="" id="{3D47D709-94D9-40F4-B874-03603C3D9AF9}"/>
              </a:ext>
            </a:extLst>
          </p:cNvPr>
          <p:cNvGraphicFramePr>
            <a:graphicFrameLocks noGrp="1"/>
          </p:cNvGraphicFramePr>
          <p:nvPr>
            <p:extLst>
              <p:ext uri="{D42A27DB-BD31-4B8C-83A1-F6EECF244321}">
                <p14:modId xmlns:p14="http://schemas.microsoft.com/office/powerpoint/2010/main" xmlns="" val="4201925884"/>
              </p:ext>
            </p:extLst>
          </p:nvPr>
        </p:nvGraphicFramePr>
        <p:xfrm>
          <a:off x="1508760" y="4205616"/>
          <a:ext cx="822960" cy="736600"/>
        </p:xfrm>
        <a:graphic>
          <a:graphicData uri="http://schemas.openxmlformats.org/drawingml/2006/table">
            <a:tbl>
              <a:tblPr>
                <a:tableStyleId>{5C22544A-7EE6-4342-B048-85BDC9FD1C3A}</a:tableStyleId>
              </a:tblPr>
              <a:tblGrid>
                <a:gridCol w="411480">
                  <a:extLst>
                    <a:ext uri="{9D8B030D-6E8A-4147-A177-3AD203B41FA5}">
                      <a16:colId xmlns:a16="http://schemas.microsoft.com/office/drawing/2014/main" xmlns="" val="885200464"/>
                    </a:ext>
                  </a:extLst>
                </a:gridCol>
                <a:gridCol w="411480">
                  <a:extLst>
                    <a:ext uri="{9D8B030D-6E8A-4147-A177-3AD203B41FA5}">
                      <a16:colId xmlns:a16="http://schemas.microsoft.com/office/drawing/2014/main" xmlns="" val="2422914898"/>
                    </a:ext>
                  </a:extLst>
                </a:gridCol>
              </a:tblGrid>
              <a:tr h="325120">
                <a:tc>
                  <a:txBody>
                    <a:bodyPr/>
                    <a:lstStyle/>
                    <a:p>
                      <a:pPr algn="ctr"/>
                      <a:r>
                        <a:rPr lang="en-US" dirty="0"/>
                        <a:t>0</a:t>
                      </a:r>
                      <a:endParaRPr lang="en-IN" dirty="0"/>
                    </a:p>
                  </a:txBody>
                  <a:tcPr>
                    <a:solidFill>
                      <a:schemeClr val="accent6">
                        <a:alpha val="17000"/>
                      </a:schemeClr>
                    </a:solidFill>
                  </a:tcPr>
                </a:tc>
                <a:tc>
                  <a:txBody>
                    <a:bodyPr/>
                    <a:lstStyle/>
                    <a:p>
                      <a:pPr algn="ctr"/>
                      <a:r>
                        <a:rPr lang="en-US" dirty="0"/>
                        <a:t>1</a:t>
                      </a:r>
                      <a:endParaRPr lang="en-IN" dirty="0"/>
                    </a:p>
                  </a:txBody>
                  <a:tcPr>
                    <a:solidFill>
                      <a:schemeClr val="accent6">
                        <a:alpha val="17000"/>
                      </a:schemeClr>
                    </a:solidFill>
                  </a:tcPr>
                </a:tc>
                <a:extLst>
                  <a:ext uri="{0D108BD9-81ED-4DB2-BD59-A6C34878D82A}">
                    <a16:rowId xmlns:a16="http://schemas.microsoft.com/office/drawing/2014/main" xmlns="" val="3455723880"/>
                  </a:ext>
                </a:extLst>
              </a:tr>
              <a:tr h="370840">
                <a:tc>
                  <a:txBody>
                    <a:bodyPr/>
                    <a:lstStyle/>
                    <a:p>
                      <a:pPr algn="ctr"/>
                      <a:r>
                        <a:rPr lang="en-US" dirty="0"/>
                        <a:t>1</a:t>
                      </a:r>
                      <a:endParaRPr lang="en-IN" dirty="0"/>
                    </a:p>
                  </a:txBody>
                  <a:tcPr>
                    <a:solidFill>
                      <a:schemeClr val="accent6">
                        <a:alpha val="17000"/>
                      </a:schemeClr>
                    </a:solidFill>
                  </a:tcPr>
                </a:tc>
                <a:tc>
                  <a:txBody>
                    <a:bodyPr/>
                    <a:lstStyle/>
                    <a:p>
                      <a:pPr algn="ctr"/>
                      <a:r>
                        <a:rPr lang="en-US" dirty="0"/>
                        <a:t>0</a:t>
                      </a:r>
                      <a:endParaRPr lang="en-IN" dirty="0"/>
                    </a:p>
                  </a:txBody>
                  <a:tcPr>
                    <a:solidFill>
                      <a:schemeClr val="accent6">
                        <a:alpha val="17000"/>
                      </a:schemeClr>
                    </a:solidFill>
                  </a:tcPr>
                </a:tc>
                <a:extLst>
                  <a:ext uri="{0D108BD9-81ED-4DB2-BD59-A6C34878D82A}">
                    <a16:rowId xmlns:a16="http://schemas.microsoft.com/office/drawing/2014/main" xmlns="" val="932289987"/>
                  </a:ext>
                </a:extLst>
              </a:tr>
            </a:tbl>
          </a:graphicData>
        </a:graphic>
      </p:graphicFrame>
      <p:graphicFrame>
        <p:nvGraphicFramePr>
          <p:cNvPr id="9" name="Table 8">
            <a:extLst>
              <a:ext uri="{FF2B5EF4-FFF2-40B4-BE49-F238E27FC236}">
                <a16:creationId xmlns:a16="http://schemas.microsoft.com/office/drawing/2014/main" xmlns="" id="{20D99094-5F91-495B-8D90-344941D2FB5A}"/>
              </a:ext>
            </a:extLst>
          </p:cNvPr>
          <p:cNvGraphicFramePr>
            <a:graphicFrameLocks noGrp="1"/>
          </p:cNvGraphicFramePr>
          <p:nvPr>
            <p:extLst>
              <p:ext uri="{D42A27DB-BD31-4B8C-83A1-F6EECF244321}">
                <p14:modId xmlns:p14="http://schemas.microsoft.com/office/powerpoint/2010/main" xmlns="" val="1107721452"/>
              </p:ext>
            </p:extLst>
          </p:nvPr>
        </p:nvGraphicFramePr>
        <p:xfrm>
          <a:off x="3520440" y="4373880"/>
          <a:ext cx="1234440" cy="1112520"/>
        </p:xfrm>
        <a:graphic>
          <a:graphicData uri="http://schemas.openxmlformats.org/drawingml/2006/table">
            <a:tbl>
              <a:tblPr>
                <a:tableStyleId>{5C22544A-7EE6-4342-B048-85BDC9FD1C3A}</a:tableStyleId>
              </a:tblPr>
              <a:tblGrid>
                <a:gridCol w="411480">
                  <a:extLst>
                    <a:ext uri="{9D8B030D-6E8A-4147-A177-3AD203B41FA5}">
                      <a16:colId xmlns:a16="http://schemas.microsoft.com/office/drawing/2014/main" xmlns="" val="885200464"/>
                    </a:ext>
                  </a:extLst>
                </a:gridCol>
                <a:gridCol w="411480">
                  <a:extLst>
                    <a:ext uri="{9D8B030D-6E8A-4147-A177-3AD203B41FA5}">
                      <a16:colId xmlns:a16="http://schemas.microsoft.com/office/drawing/2014/main" xmlns="" val="2422914898"/>
                    </a:ext>
                  </a:extLst>
                </a:gridCol>
                <a:gridCol w="411480">
                  <a:extLst>
                    <a:ext uri="{9D8B030D-6E8A-4147-A177-3AD203B41FA5}">
                      <a16:colId xmlns:a16="http://schemas.microsoft.com/office/drawing/2014/main" xmlns="" val="1132754371"/>
                    </a:ext>
                  </a:extLst>
                </a:gridCol>
              </a:tblGrid>
              <a:tr h="370840">
                <a:tc>
                  <a:txBody>
                    <a:bodyPr/>
                    <a:lstStyle/>
                    <a:p>
                      <a:pPr algn="ctr"/>
                      <a:r>
                        <a:rPr lang="en-US" dirty="0"/>
                        <a:t>-2</a:t>
                      </a:r>
                      <a:endParaRPr lang="en-IN" dirty="0"/>
                    </a:p>
                  </a:txBody>
                  <a:tcPr/>
                </a:tc>
                <a:tc>
                  <a:txBody>
                    <a:bodyPr/>
                    <a:lstStyle/>
                    <a:p>
                      <a:pPr algn="ctr"/>
                      <a:r>
                        <a:rPr lang="en-US" dirty="0"/>
                        <a:t>0</a:t>
                      </a:r>
                      <a:endParaRPr lang="en-IN" dirty="0"/>
                    </a:p>
                  </a:txBody>
                  <a:tcPr/>
                </a:tc>
                <a:tc>
                  <a:txBody>
                    <a:bodyPr/>
                    <a:lstStyle/>
                    <a:p>
                      <a:pPr algn="ctr"/>
                      <a:r>
                        <a:rPr lang="en-US" dirty="0"/>
                        <a:t>-2</a:t>
                      </a:r>
                      <a:endParaRPr lang="en-IN" dirty="0"/>
                    </a:p>
                  </a:txBody>
                  <a:tcPr/>
                </a:tc>
                <a:extLst>
                  <a:ext uri="{0D108BD9-81ED-4DB2-BD59-A6C34878D82A}">
                    <a16:rowId xmlns:a16="http://schemas.microsoft.com/office/drawing/2014/main" xmlns="" val="3455723880"/>
                  </a:ext>
                </a:extLst>
              </a:tr>
              <a:tr h="370840">
                <a:tc>
                  <a:txBody>
                    <a:bodyPr/>
                    <a:lstStyle/>
                    <a:p>
                      <a:pPr algn="ctr"/>
                      <a:r>
                        <a:rPr lang="en-US" dirty="0"/>
                        <a:t>2</a:t>
                      </a:r>
                      <a:endParaRPr lang="en-IN" dirty="0"/>
                    </a:p>
                  </a:txBody>
                  <a:tcPr/>
                </a:tc>
                <a:tc>
                  <a:txBody>
                    <a:bodyPr/>
                    <a:lstStyle/>
                    <a:p>
                      <a:pPr algn="ctr"/>
                      <a:r>
                        <a:rPr lang="en-US" dirty="0"/>
                        <a:t>-1</a:t>
                      </a:r>
                      <a:endParaRPr lang="en-IN" dirty="0"/>
                    </a:p>
                  </a:txBody>
                  <a:tcPr/>
                </a:tc>
                <a:tc>
                  <a:txBody>
                    <a:bodyPr/>
                    <a:lstStyle/>
                    <a:p>
                      <a:pPr algn="ctr"/>
                      <a:r>
                        <a:rPr lang="en-US" dirty="0"/>
                        <a:t>0</a:t>
                      </a:r>
                      <a:endParaRPr lang="en-IN" dirty="0"/>
                    </a:p>
                  </a:txBody>
                  <a:tcPr/>
                </a:tc>
                <a:extLst>
                  <a:ext uri="{0D108BD9-81ED-4DB2-BD59-A6C34878D82A}">
                    <a16:rowId xmlns:a16="http://schemas.microsoft.com/office/drawing/2014/main" xmlns="" val="932289987"/>
                  </a:ext>
                </a:extLst>
              </a:tr>
              <a:tr h="370840">
                <a:tc>
                  <a:txBody>
                    <a:bodyPr/>
                    <a:lstStyle/>
                    <a:p>
                      <a:pPr algn="ctr"/>
                      <a:r>
                        <a:rPr lang="en-US" dirty="0"/>
                        <a:t>2</a:t>
                      </a:r>
                      <a:endParaRPr lang="en-IN" dirty="0"/>
                    </a:p>
                  </a:txBody>
                  <a:tcPr/>
                </a:tc>
                <a:tc>
                  <a:txBody>
                    <a:bodyPr/>
                    <a:lstStyle/>
                    <a:p>
                      <a:pPr algn="ctr"/>
                      <a:r>
                        <a:rPr lang="en-US" dirty="0"/>
                        <a:t>-1</a:t>
                      </a:r>
                      <a:endParaRPr lang="en-IN" dirty="0"/>
                    </a:p>
                  </a:txBody>
                  <a:tcPr/>
                </a:tc>
                <a:tc>
                  <a:txBody>
                    <a:bodyPr/>
                    <a:lstStyle/>
                    <a:p>
                      <a:pPr algn="ctr"/>
                      <a:r>
                        <a:rPr lang="en-US" dirty="0"/>
                        <a:t>-2</a:t>
                      </a:r>
                      <a:endParaRPr lang="en-IN" dirty="0"/>
                    </a:p>
                  </a:txBody>
                  <a:tcPr/>
                </a:tc>
                <a:extLst>
                  <a:ext uri="{0D108BD9-81ED-4DB2-BD59-A6C34878D82A}">
                    <a16:rowId xmlns:a16="http://schemas.microsoft.com/office/drawing/2014/main" xmlns="" val="3048882286"/>
                  </a:ext>
                </a:extLst>
              </a:tr>
            </a:tbl>
          </a:graphicData>
        </a:graphic>
      </p:graphicFrame>
      <p:sp>
        <p:nvSpPr>
          <p:cNvPr id="10" name="Rectangle 9">
            <a:extLst>
              <a:ext uri="{FF2B5EF4-FFF2-40B4-BE49-F238E27FC236}">
                <a16:creationId xmlns:a16="http://schemas.microsoft.com/office/drawing/2014/main" xmlns="" id="{DCB28813-A9D3-4DF7-A702-21B441868D5D}"/>
              </a:ext>
            </a:extLst>
          </p:cNvPr>
          <p:cNvSpPr/>
          <p:nvPr/>
        </p:nvSpPr>
        <p:spPr>
          <a:xfrm>
            <a:off x="5791199" y="3972580"/>
            <a:ext cx="1371601" cy="523220"/>
          </a:xfrm>
          <a:prstGeom prst="rect">
            <a:avLst/>
          </a:prstGeom>
        </p:spPr>
        <p:txBody>
          <a:bodyPr wrap="square">
            <a:spAutoFit/>
          </a:bodyPr>
          <a:lstStyle/>
          <a:p>
            <a:r>
              <a:rPr lang="en-US" sz="2800" dirty="0"/>
              <a:t>=</a:t>
            </a:r>
            <a:endParaRPr lang="en-IN" sz="2800" dirty="0"/>
          </a:p>
        </p:txBody>
      </p:sp>
      <p:sp>
        <p:nvSpPr>
          <p:cNvPr id="11" name="Rectangle 10">
            <a:extLst>
              <a:ext uri="{FF2B5EF4-FFF2-40B4-BE49-F238E27FC236}">
                <a16:creationId xmlns:a16="http://schemas.microsoft.com/office/drawing/2014/main" xmlns="" id="{95BBE4BD-714C-443B-9DF5-C835B0A6FC07}"/>
              </a:ext>
            </a:extLst>
          </p:cNvPr>
          <p:cNvSpPr/>
          <p:nvPr/>
        </p:nvSpPr>
        <p:spPr>
          <a:xfrm>
            <a:off x="2956560" y="4038600"/>
            <a:ext cx="348617" cy="523220"/>
          </a:xfrm>
          <a:prstGeom prst="rect">
            <a:avLst/>
          </a:prstGeom>
        </p:spPr>
        <p:txBody>
          <a:bodyPr wrap="square">
            <a:spAutoFit/>
          </a:bodyPr>
          <a:lstStyle/>
          <a:p>
            <a:r>
              <a:rPr lang="en-US" sz="2800" dirty="0"/>
              <a:t>*</a:t>
            </a:r>
            <a:endParaRPr lang="en-IN" sz="2800" dirty="0"/>
          </a:p>
        </p:txBody>
      </p:sp>
      <p:graphicFrame>
        <p:nvGraphicFramePr>
          <p:cNvPr id="15" name="Table 14">
            <a:extLst>
              <a:ext uri="{FF2B5EF4-FFF2-40B4-BE49-F238E27FC236}">
                <a16:creationId xmlns:a16="http://schemas.microsoft.com/office/drawing/2014/main" xmlns="" id="{484838CE-FE90-46B4-A2D6-C46BD26EAB9D}"/>
              </a:ext>
            </a:extLst>
          </p:cNvPr>
          <p:cNvGraphicFramePr>
            <a:graphicFrameLocks noGrp="1"/>
          </p:cNvGraphicFramePr>
          <p:nvPr>
            <p:extLst>
              <p:ext uri="{D42A27DB-BD31-4B8C-83A1-F6EECF244321}">
                <p14:modId xmlns:p14="http://schemas.microsoft.com/office/powerpoint/2010/main" xmlns="" val="2804727660"/>
              </p:ext>
            </p:extLst>
          </p:nvPr>
        </p:nvGraphicFramePr>
        <p:xfrm>
          <a:off x="1508760" y="3497590"/>
          <a:ext cx="822960" cy="736600"/>
        </p:xfrm>
        <a:graphic>
          <a:graphicData uri="http://schemas.openxmlformats.org/drawingml/2006/table">
            <a:tbl>
              <a:tblPr>
                <a:tableStyleId>{5C22544A-7EE6-4342-B048-85BDC9FD1C3A}</a:tableStyleId>
              </a:tblPr>
              <a:tblGrid>
                <a:gridCol w="411480">
                  <a:extLst>
                    <a:ext uri="{9D8B030D-6E8A-4147-A177-3AD203B41FA5}">
                      <a16:colId xmlns:a16="http://schemas.microsoft.com/office/drawing/2014/main" xmlns="" val="885200464"/>
                    </a:ext>
                  </a:extLst>
                </a:gridCol>
                <a:gridCol w="411480">
                  <a:extLst>
                    <a:ext uri="{9D8B030D-6E8A-4147-A177-3AD203B41FA5}">
                      <a16:colId xmlns:a16="http://schemas.microsoft.com/office/drawing/2014/main" xmlns="" val="2422914898"/>
                    </a:ext>
                  </a:extLst>
                </a:gridCol>
              </a:tblGrid>
              <a:tr h="325120">
                <a:tc>
                  <a:txBody>
                    <a:bodyPr/>
                    <a:lstStyle/>
                    <a:p>
                      <a:pPr algn="ctr"/>
                      <a:r>
                        <a:rPr lang="en-US" dirty="0"/>
                        <a:t>1</a:t>
                      </a:r>
                      <a:endParaRPr lang="en-IN" dirty="0"/>
                    </a:p>
                  </a:txBody>
                  <a:tcPr>
                    <a:solidFill>
                      <a:schemeClr val="accent6">
                        <a:alpha val="17000"/>
                      </a:schemeClr>
                    </a:solidFill>
                  </a:tcPr>
                </a:tc>
                <a:tc>
                  <a:txBody>
                    <a:bodyPr/>
                    <a:lstStyle/>
                    <a:p>
                      <a:pPr algn="ctr"/>
                      <a:r>
                        <a:rPr lang="en-US" dirty="0"/>
                        <a:t>0</a:t>
                      </a:r>
                      <a:endParaRPr lang="en-IN" dirty="0"/>
                    </a:p>
                  </a:txBody>
                  <a:tcPr>
                    <a:solidFill>
                      <a:schemeClr val="accent6">
                        <a:alpha val="17000"/>
                      </a:schemeClr>
                    </a:solidFill>
                  </a:tcPr>
                </a:tc>
                <a:extLst>
                  <a:ext uri="{0D108BD9-81ED-4DB2-BD59-A6C34878D82A}">
                    <a16:rowId xmlns:a16="http://schemas.microsoft.com/office/drawing/2014/main" xmlns="" val="3455723880"/>
                  </a:ext>
                </a:extLst>
              </a:tr>
              <a:tr h="370840">
                <a:tc>
                  <a:txBody>
                    <a:bodyPr/>
                    <a:lstStyle/>
                    <a:p>
                      <a:pPr algn="ctr"/>
                      <a:r>
                        <a:rPr lang="en-US" dirty="0"/>
                        <a:t>0</a:t>
                      </a:r>
                      <a:endParaRPr lang="en-IN" dirty="0"/>
                    </a:p>
                  </a:txBody>
                  <a:tcPr>
                    <a:solidFill>
                      <a:schemeClr val="accent6">
                        <a:alpha val="17000"/>
                      </a:schemeClr>
                    </a:solidFill>
                  </a:tcPr>
                </a:tc>
                <a:tc>
                  <a:txBody>
                    <a:bodyPr/>
                    <a:lstStyle/>
                    <a:p>
                      <a:pPr algn="ctr"/>
                      <a:r>
                        <a:rPr lang="en-US" dirty="0"/>
                        <a:t>1</a:t>
                      </a:r>
                      <a:endParaRPr lang="en-IN" dirty="0"/>
                    </a:p>
                  </a:txBody>
                  <a:tcPr>
                    <a:solidFill>
                      <a:schemeClr val="accent6">
                        <a:alpha val="17000"/>
                      </a:schemeClr>
                    </a:solidFill>
                  </a:tcPr>
                </a:tc>
                <a:extLst>
                  <a:ext uri="{0D108BD9-81ED-4DB2-BD59-A6C34878D82A}">
                    <a16:rowId xmlns:a16="http://schemas.microsoft.com/office/drawing/2014/main" xmlns="" val="932289987"/>
                  </a:ext>
                </a:extLst>
              </a:tr>
            </a:tbl>
          </a:graphicData>
        </a:graphic>
      </p:graphicFrame>
      <p:graphicFrame>
        <p:nvGraphicFramePr>
          <p:cNvPr id="16" name="Table 15">
            <a:extLst>
              <a:ext uri="{FF2B5EF4-FFF2-40B4-BE49-F238E27FC236}">
                <a16:creationId xmlns:a16="http://schemas.microsoft.com/office/drawing/2014/main" xmlns="" id="{34826DF3-602B-4A61-9523-BD5A11743498}"/>
              </a:ext>
            </a:extLst>
          </p:cNvPr>
          <p:cNvGraphicFramePr>
            <a:graphicFrameLocks noGrp="1"/>
          </p:cNvGraphicFramePr>
          <p:nvPr>
            <p:extLst>
              <p:ext uri="{D42A27DB-BD31-4B8C-83A1-F6EECF244321}">
                <p14:modId xmlns:p14="http://schemas.microsoft.com/office/powerpoint/2010/main" xmlns="" val="399970894"/>
              </p:ext>
            </p:extLst>
          </p:nvPr>
        </p:nvGraphicFramePr>
        <p:xfrm>
          <a:off x="3505200" y="3124200"/>
          <a:ext cx="1234440" cy="1112520"/>
        </p:xfrm>
        <a:graphic>
          <a:graphicData uri="http://schemas.openxmlformats.org/drawingml/2006/table">
            <a:tbl>
              <a:tblPr>
                <a:tableStyleId>{5C22544A-7EE6-4342-B048-85BDC9FD1C3A}</a:tableStyleId>
              </a:tblPr>
              <a:tblGrid>
                <a:gridCol w="411480">
                  <a:extLst>
                    <a:ext uri="{9D8B030D-6E8A-4147-A177-3AD203B41FA5}">
                      <a16:colId xmlns:a16="http://schemas.microsoft.com/office/drawing/2014/main" xmlns="" val="885200464"/>
                    </a:ext>
                  </a:extLst>
                </a:gridCol>
                <a:gridCol w="411480">
                  <a:extLst>
                    <a:ext uri="{9D8B030D-6E8A-4147-A177-3AD203B41FA5}">
                      <a16:colId xmlns:a16="http://schemas.microsoft.com/office/drawing/2014/main" xmlns="" val="2422914898"/>
                    </a:ext>
                  </a:extLst>
                </a:gridCol>
                <a:gridCol w="411480">
                  <a:extLst>
                    <a:ext uri="{9D8B030D-6E8A-4147-A177-3AD203B41FA5}">
                      <a16:colId xmlns:a16="http://schemas.microsoft.com/office/drawing/2014/main" xmlns="" val="1132754371"/>
                    </a:ext>
                  </a:extLst>
                </a:gridCol>
              </a:tblGrid>
              <a:tr h="370840">
                <a:tc>
                  <a:txBody>
                    <a:bodyPr/>
                    <a:lstStyle/>
                    <a:p>
                      <a:pPr algn="ctr"/>
                      <a:r>
                        <a:rPr lang="en-US" dirty="0"/>
                        <a:t>4</a:t>
                      </a:r>
                      <a:endParaRPr lang="en-IN" dirty="0"/>
                    </a:p>
                  </a:txBody>
                  <a:tcPr/>
                </a:tc>
                <a:tc>
                  <a:txBody>
                    <a:bodyPr/>
                    <a:lstStyle/>
                    <a:p>
                      <a:pPr algn="ctr"/>
                      <a:r>
                        <a:rPr lang="en-US" dirty="0"/>
                        <a:t>3</a:t>
                      </a:r>
                      <a:endParaRPr lang="en-IN" dirty="0"/>
                    </a:p>
                  </a:txBody>
                  <a:tcPr/>
                </a:tc>
                <a:tc>
                  <a:txBody>
                    <a:bodyPr/>
                    <a:lstStyle/>
                    <a:p>
                      <a:pPr algn="ctr"/>
                      <a:r>
                        <a:rPr lang="en-US" dirty="0"/>
                        <a:t>4</a:t>
                      </a:r>
                      <a:endParaRPr lang="en-IN" dirty="0"/>
                    </a:p>
                  </a:txBody>
                  <a:tcPr/>
                </a:tc>
                <a:extLst>
                  <a:ext uri="{0D108BD9-81ED-4DB2-BD59-A6C34878D82A}">
                    <a16:rowId xmlns:a16="http://schemas.microsoft.com/office/drawing/2014/main" xmlns="" val="3455723880"/>
                  </a:ext>
                </a:extLst>
              </a:tr>
              <a:tr h="370840">
                <a:tc>
                  <a:txBody>
                    <a:bodyPr/>
                    <a:lstStyle/>
                    <a:p>
                      <a:pPr algn="ctr"/>
                      <a:r>
                        <a:rPr lang="en-US" dirty="0"/>
                        <a:t>2</a:t>
                      </a:r>
                      <a:endParaRPr lang="en-IN" dirty="0"/>
                    </a:p>
                  </a:txBody>
                  <a:tcPr/>
                </a:tc>
                <a:tc>
                  <a:txBody>
                    <a:bodyPr/>
                    <a:lstStyle/>
                    <a:p>
                      <a:pPr algn="ctr"/>
                      <a:r>
                        <a:rPr lang="en-US" dirty="0"/>
                        <a:t>4</a:t>
                      </a:r>
                      <a:endParaRPr lang="en-IN" dirty="0"/>
                    </a:p>
                  </a:txBody>
                  <a:tcPr/>
                </a:tc>
                <a:tc>
                  <a:txBody>
                    <a:bodyPr/>
                    <a:lstStyle/>
                    <a:p>
                      <a:pPr algn="ctr"/>
                      <a:r>
                        <a:rPr lang="en-US" dirty="0"/>
                        <a:t>3</a:t>
                      </a:r>
                      <a:endParaRPr lang="en-IN" dirty="0"/>
                    </a:p>
                  </a:txBody>
                  <a:tcPr/>
                </a:tc>
                <a:extLst>
                  <a:ext uri="{0D108BD9-81ED-4DB2-BD59-A6C34878D82A}">
                    <a16:rowId xmlns:a16="http://schemas.microsoft.com/office/drawing/2014/main" xmlns="" val="932289987"/>
                  </a:ext>
                </a:extLst>
              </a:tr>
              <a:tr h="370840">
                <a:tc>
                  <a:txBody>
                    <a:bodyPr/>
                    <a:lstStyle/>
                    <a:p>
                      <a:pPr algn="ctr"/>
                      <a:r>
                        <a:rPr lang="en-US" dirty="0"/>
                        <a:t>2</a:t>
                      </a:r>
                      <a:endParaRPr lang="en-IN" dirty="0"/>
                    </a:p>
                  </a:txBody>
                  <a:tcPr/>
                </a:tc>
                <a:tc>
                  <a:txBody>
                    <a:bodyPr/>
                    <a:lstStyle/>
                    <a:p>
                      <a:pPr algn="ctr"/>
                      <a:r>
                        <a:rPr lang="en-US" dirty="0"/>
                        <a:t>3</a:t>
                      </a:r>
                      <a:endParaRPr lang="en-IN" dirty="0"/>
                    </a:p>
                  </a:txBody>
                  <a:tcPr/>
                </a:tc>
                <a:tc>
                  <a:txBody>
                    <a:bodyPr/>
                    <a:lstStyle/>
                    <a:p>
                      <a:pPr algn="ctr"/>
                      <a:r>
                        <a:rPr lang="en-US" dirty="0"/>
                        <a:t>4</a:t>
                      </a:r>
                      <a:endParaRPr lang="en-IN" dirty="0"/>
                    </a:p>
                  </a:txBody>
                  <a:tcPr/>
                </a:tc>
                <a:extLst>
                  <a:ext uri="{0D108BD9-81ED-4DB2-BD59-A6C34878D82A}">
                    <a16:rowId xmlns:a16="http://schemas.microsoft.com/office/drawing/2014/main" xmlns="" val="3048882286"/>
                  </a:ext>
                </a:extLst>
              </a:tr>
            </a:tbl>
          </a:graphicData>
        </a:graphic>
      </p:graphicFrame>
      <p:sp>
        <p:nvSpPr>
          <p:cNvPr id="14" name="Rectangle 13">
            <a:extLst>
              <a:ext uri="{FF2B5EF4-FFF2-40B4-BE49-F238E27FC236}">
                <a16:creationId xmlns:a16="http://schemas.microsoft.com/office/drawing/2014/main" xmlns="" id="{9C889603-8E78-484A-97A2-AE798C0DAEC8}"/>
              </a:ext>
            </a:extLst>
          </p:cNvPr>
          <p:cNvSpPr/>
          <p:nvPr/>
        </p:nvSpPr>
        <p:spPr>
          <a:xfrm>
            <a:off x="6585583" y="4038600"/>
            <a:ext cx="348617" cy="523220"/>
          </a:xfrm>
          <a:prstGeom prst="rect">
            <a:avLst/>
          </a:prstGeom>
        </p:spPr>
        <p:txBody>
          <a:bodyPr wrap="square">
            <a:spAutoFit/>
          </a:bodyPr>
          <a:lstStyle/>
          <a:p>
            <a:r>
              <a:rPr lang="en-US" sz="2800" dirty="0"/>
              <a:t>?</a:t>
            </a:r>
            <a:endParaRPr lang="en-IN" sz="2800" dirty="0"/>
          </a:p>
        </p:txBody>
      </p:sp>
    </p:spTree>
    <p:extLst>
      <p:ext uri="{BB962C8B-B14F-4D97-AF65-F5344CB8AC3E}">
        <p14:creationId xmlns:p14="http://schemas.microsoft.com/office/powerpoint/2010/main" xmlns="" val="2088238446"/>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1" i="0" u="none" strike="noStrike" kern="1200" cap="none" spc="0" normalizeH="0" baseline="0" noProof="0" dirty="0">
                <a:ln>
                  <a:noFill/>
                </a:ln>
                <a:solidFill>
                  <a:schemeClr val="bg1"/>
                </a:solidFill>
                <a:effectLst/>
                <a:uLnTx/>
                <a:uFillTx/>
                <a:latin typeface="+mj-lt"/>
                <a:ea typeface="+mj-ea"/>
                <a:cs typeface="+mj-cs"/>
              </a:rPr>
              <a:t>2D Convolutional </a:t>
            </a:r>
            <a:r>
              <a:rPr lang="en-US" sz="4400" b="1" dirty="0">
                <a:solidFill>
                  <a:schemeClr val="bg1"/>
                </a:solidFill>
                <a:latin typeface="+mj-lt"/>
                <a:ea typeface="+mj-ea"/>
                <a:cs typeface="+mj-cs"/>
              </a:rPr>
              <a:t>Layer</a:t>
            </a:r>
            <a:endParaRPr kumimoji="0" lang="en-US" sz="4400" b="1" i="0" u="none" strike="noStrike" kern="1200" cap="none" spc="0" normalizeH="0" baseline="0" noProof="0" dirty="0">
              <a:ln>
                <a:noFill/>
              </a:ln>
              <a:solidFill>
                <a:schemeClr val="bg1"/>
              </a:solidFill>
              <a:effectLst/>
              <a:uLnTx/>
              <a:uFillTx/>
              <a:latin typeface="+mj-lt"/>
              <a:ea typeface="+mj-ea"/>
              <a:cs typeface="+mj-cs"/>
            </a:endParaRPr>
          </a:p>
        </p:txBody>
      </p:sp>
      <p:sp>
        <p:nvSpPr>
          <p:cNvPr id="7" name="TextBox 6"/>
          <p:cNvSpPr txBox="1"/>
          <p:nvPr/>
        </p:nvSpPr>
        <p:spPr>
          <a:xfrm>
            <a:off x="228604" y="1175661"/>
            <a:ext cx="8686793" cy="954107"/>
          </a:xfrm>
          <a:prstGeom prst="rect">
            <a:avLst/>
          </a:prstGeom>
          <a:noFill/>
        </p:spPr>
        <p:txBody>
          <a:bodyPr wrap="square" rtlCol="0">
            <a:spAutoFit/>
          </a:bodyPr>
          <a:lstStyle/>
          <a:p>
            <a:pPr>
              <a:buNone/>
            </a:pPr>
            <a:r>
              <a:rPr lang="en-US" sz="2800" dirty="0"/>
              <a:t>You can also use the </a:t>
            </a:r>
            <a:r>
              <a:rPr lang="en-US" sz="2800" b="1" dirty="0"/>
              <a:t>feature maps</a:t>
            </a:r>
            <a:r>
              <a:rPr lang="en-US" sz="2800" dirty="0"/>
              <a:t> as inputs to higher convolutional layers.</a:t>
            </a:r>
          </a:p>
        </p:txBody>
      </p:sp>
      <p:sp>
        <p:nvSpPr>
          <p:cNvPr id="13" name="Rectangle 12">
            <a:extLst>
              <a:ext uri="{FF2B5EF4-FFF2-40B4-BE49-F238E27FC236}">
                <a16:creationId xmlns:a16="http://schemas.microsoft.com/office/drawing/2014/main" xmlns="" id="{51F28F38-D7D1-4638-A478-B7B8E9B18DC3}"/>
              </a:ext>
            </a:extLst>
          </p:cNvPr>
          <p:cNvSpPr/>
          <p:nvPr/>
        </p:nvSpPr>
        <p:spPr>
          <a:xfrm>
            <a:off x="3028947" y="2286000"/>
            <a:ext cx="1704977" cy="523220"/>
          </a:xfrm>
          <a:prstGeom prst="rect">
            <a:avLst/>
          </a:prstGeom>
        </p:spPr>
        <p:txBody>
          <a:bodyPr wrap="square">
            <a:spAutoFit/>
          </a:bodyPr>
          <a:lstStyle/>
          <a:p>
            <a:r>
              <a:rPr lang="en-US" sz="2800" dirty="0"/>
              <a:t>weights  *</a:t>
            </a:r>
            <a:endParaRPr lang="en-IN" sz="2800" dirty="0"/>
          </a:p>
        </p:txBody>
      </p:sp>
      <p:sp>
        <p:nvSpPr>
          <p:cNvPr id="17" name="Rectangle 16">
            <a:extLst>
              <a:ext uri="{FF2B5EF4-FFF2-40B4-BE49-F238E27FC236}">
                <a16:creationId xmlns:a16="http://schemas.microsoft.com/office/drawing/2014/main" xmlns="" id="{0DC258B9-61DA-46FC-845C-295AA63D8AB1}"/>
              </a:ext>
            </a:extLst>
          </p:cNvPr>
          <p:cNvSpPr/>
          <p:nvPr/>
        </p:nvSpPr>
        <p:spPr>
          <a:xfrm>
            <a:off x="4724399" y="2290155"/>
            <a:ext cx="1371601" cy="523220"/>
          </a:xfrm>
          <a:prstGeom prst="rect">
            <a:avLst/>
          </a:prstGeom>
        </p:spPr>
        <p:txBody>
          <a:bodyPr wrap="square">
            <a:spAutoFit/>
          </a:bodyPr>
          <a:lstStyle/>
          <a:p>
            <a:r>
              <a:rPr lang="en-US" sz="2800" dirty="0"/>
              <a:t>image</a:t>
            </a:r>
            <a:endParaRPr lang="en-IN" sz="2800" dirty="0"/>
          </a:p>
        </p:txBody>
      </p:sp>
      <p:graphicFrame>
        <p:nvGraphicFramePr>
          <p:cNvPr id="9" name="Table 8">
            <a:extLst>
              <a:ext uri="{FF2B5EF4-FFF2-40B4-BE49-F238E27FC236}">
                <a16:creationId xmlns:a16="http://schemas.microsoft.com/office/drawing/2014/main" xmlns="" id="{20D99094-5F91-495B-8D90-344941D2FB5A}"/>
              </a:ext>
            </a:extLst>
          </p:cNvPr>
          <p:cNvGraphicFramePr>
            <a:graphicFrameLocks noGrp="1"/>
          </p:cNvGraphicFramePr>
          <p:nvPr/>
        </p:nvGraphicFramePr>
        <p:xfrm>
          <a:off x="3520440" y="4373880"/>
          <a:ext cx="1234440" cy="1112520"/>
        </p:xfrm>
        <a:graphic>
          <a:graphicData uri="http://schemas.openxmlformats.org/drawingml/2006/table">
            <a:tbl>
              <a:tblPr>
                <a:tableStyleId>{5C22544A-7EE6-4342-B048-85BDC9FD1C3A}</a:tableStyleId>
              </a:tblPr>
              <a:tblGrid>
                <a:gridCol w="411480">
                  <a:extLst>
                    <a:ext uri="{9D8B030D-6E8A-4147-A177-3AD203B41FA5}">
                      <a16:colId xmlns:a16="http://schemas.microsoft.com/office/drawing/2014/main" xmlns="" val="885200464"/>
                    </a:ext>
                  </a:extLst>
                </a:gridCol>
                <a:gridCol w="411480">
                  <a:extLst>
                    <a:ext uri="{9D8B030D-6E8A-4147-A177-3AD203B41FA5}">
                      <a16:colId xmlns:a16="http://schemas.microsoft.com/office/drawing/2014/main" xmlns="" val="2422914898"/>
                    </a:ext>
                  </a:extLst>
                </a:gridCol>
                <a:gridCol w="411480">
                  <a:extLst>
                    <a:ext uri="{9D8B030D-6E8A-4147-A177-3AD203B41FA5}">
                      <a16:colId xmlns:a16="http://schemas.microsoft.com/office/drawing/2014/main" xmlns="" val="1132754371"/>
                    </a:ext>
                  </a:extLst>
                </a:gridCol>
              </a:tblGrid>
              <a:tr h="370840">
                <a:tc>
                  <a:txBody>
                    <a:bodyPr/>
                    <a:lstStyle/>
                    <a:p>
                      <a:pPr algn="ctr"/>
                      <a:r>
                        <a:rPr lang="en-US" dirty="0"/>
                        <a:t>-2</a:t>
                      </a:r>
                      <a:endParaRPr lang="en-IN" dirty="0"/>
                    </a:p>
                  </a:txBody>
                  <a:tcPr/>
                </a:tc>
                <a:tc>
                  <a:txBody>
                    <a:bodyPr/>
                    <a:lstStyle/>
                    <a:p>
                      <a:pPr algn="ctr"/>
                      <a:r>
                        <a:rPr lang="en-US" dirty="0"/>
                        <a:t>0</a:t>
                      </a:r>
                      <a:endParaRPr lang="en-IN" dirty="0"/>
                    </a:p>
                  </a:txBody>
                  <a:tcPr/>
                </a:tc>
                <a:tc>
                  <a:txBody>
                    <a:bodyPr/>
                    <a:lstStyle/>
                    <a:p>
                      <a:pPr algn="ctr"/>
                      <a:r>
                        <a:rPr lang="en-US" dirty="0"/>
                        <a:t>-2</a:t>
                      </a:r>
                      <a:endParaRPr lang="en-IN" dirty="0"/>
                    </a:p>
                  </a:txBody>
                  <a:tcPr/>
                </a:tc>
                <a:extLst>
                  <a:ext uri="{0D108BD9-81ED-4DB2-BD59-A6C34878D82A}">
                    <a16:rowId xmlns:a16="http://schemas.microsoft.com/office/drawing/2014/main" xmlns="" val="3455723880"/>
                  </a:ext>
                </a:extLst>
              </a:tr>
              <a:tr h="370840">
                <a:tc>
                  <a:txBody>
                    <a:bodyPr/>
                    <a:lstStyle/>
                    <a:p>
                      <a:pPr algn="ctr"/>
                      <a:r>
                        <a:rPr lang="en-US" dirty="0"/>
                        <a:t>2</a:t>
                      </a:r>
                      <a:endParaRPr lang="en-IN" dirty="0"/>
                    </a:p>
                  </a:txBody>
                  <a:tcPr/>
                </a:tc>
                <a:tc>
                  <a:txBody>
                    <a:bodyPr/>
                    <a:lstStyle/>
                    <a:p>
                      <a:pPr algn="ctr"/>
                      <a:r>
                        <a:rPr lang="en-US" dirty="0"/>
                        <a:t>-1</a:t>
                      </a:r>
                      <a:endParaRPr lang="en-IN" dirty="0"/>
                    </a:p>
                  </a:txBody>
                  <a:tcPr/>
                </a:tc>
                <a:tc>
                  <a:txBody>
                    <a:bodyPr/>
                    <a:lstStyle/>
                    <a:p>
                      <a:pPr algn="ctr"/>
                      <a:r>
                        <a:rPr lang="en-US" dirty="0"/>
                        <a:t>0</a:t>
                      </a:r>
                      <a:endParaRPr lang="en-IN" dirty="0"/>
                    </a:p>
                  </a:txBody>
                  <a:tcPr/>
                </a:tc>
                <a:extLst>
                  <a:ext uri="{0D108BD9-81ED-4DB2-BD59-A6C34878D82A}">
                    <a16:rowId xmlns:a16="http://schemas.microsoft.com/office/drawing/2014/main" xmlns="" val="932289987"/>
                  </a:ext>
                </a:extLst>
              </a:tr>
              <a:tr h="370840">
                <a:tc>
                  <a:txBody>
                    <a:bodyPr/>
                    <a:lstStyle/>
                    <a:p>
                      <a:pPr algn="ctr"/>
                      <a:r>
                        <a:rPr lang="en-US" dirty="0"/>
                        <a:t>2</a:t>
                      </a:r>
                      <a:endParaRPr lang="en-IN" dirty="0"/>
                    </a:p>
                  </a:txBody>
                  <a:tcPr/>
                </a:tc>
                <a:tc>
                  <a:txBody>
                    <a:bodyPr/>
                    <a:lstStyle/>
                    <a:p>
                      <a:pPr algn="ctr"/>
                      <a:r>
                        <a:rPr lang="en-US" dirty="0"/>
                        <a:t>-1</a:t>
                      </a:r>
                      <a:endParaRPr lang="en-IN" dirty="0"/>
                    </a:p>
                  </a:txBody>
                  <a:tcPr/>
                </a:tc>
                <a:tc>
                  <a:txBody>
                    <a:bodyPr/>
                    <a:lstStyle/>
                    <a:p>
                      <a:pPr algn="ctr"/>
                      <a:r>
                        <a:rPr lang="en-US" dirty="0"/>
                        <a:t>-2</a:t>
                      </a:r>
                      <a:endParaRPr lang="en-IN" dirty="0"/>
                    </a:p>
                  </a:txBody>
                  <a:tcPr/>
                </a:tc>
                <a:extLst>
                  <a:ext uri="{0D108BD9-81ED-4DB2-BD59-A6C34878D82A}">
                    <a16:rowId xmlns:a16="http://schemas.microsoft.com/office/drawing/2014/main" xmlns="" val="3048882286"/>
                  </a:ext>
                </a:extLst>
              </a:tr>
            </a:tbl>
          </a:graphicData>
        </a:graphic>
      </p:graphicFrame>
      <p:sp>
        <p:nvSpPr>
          <p:cNvPr id="10" name="Rectangle 9">
            <a:extLst>
              <a:ext uri="{FF2B5EF4-FFF2-40B4-BE49-F238E27FC236}">
                <a16:creationId xmlns:a16="http://schemas.microsoft.com/office/drawing/2014/main" xmlns="" id="{DCB28813-A9D3-4DF7-A702-21B441868D5D}"/>
              </a:ext>
            </a:extLst>
          </p:cNvPr>
          <p:cNvSpPr/>
          <p:nvPr/>
        </p:nvSpPr>
        <p:spPr>
          <a:xfrm>
            <a:off x="5410200" y="3972580"/>
            <a:ext cx="1371601" cy="523220"/>
          </a:xfrm>
          <a:prstGeom prst="rect">
            <a:avLst/>
          </a:prstGeom>
        </p:spPr>
        <p:txBody>
          <a:bodyPr wrap="square">
            <a:spAutoFit/>
          </a:bodyPr>
          <a:lstStyle/>
          <a:p>
            <a:r>
              <a:rPr lang="en-US" sz="2800" dirty="0"/>
              <a:t>=</a:t>
            </a:r>
            <a:endParaRPr lang="en-IN" sz="2800" dirty="0"/>
          </a:p>
        </p:txBody>
      </p:sp>
      <p:graphicFrame>
        <p:nvGraphicFramePr>
          <p:cNvPr id="16" name="Table 15">
            <a:extLst>
              <a:ext uri="{FF2B5EF4-FFF2-40B4-BE49-F238E27FC236}">
                <a16:creationId xmlns:a16="http://schemas.microsoft.com/office/drawing/2014/main" xmlns="" id="{34826DF3-602B-4A61-9523-BD5A11743498}"/>
              </a:ext>
            </a:extLst>
          </p:cNvPr>
          <p:cNvGraphicFramePr>
            <a:graphicFrameLocks noGrp="1"/>
          </p:cNvGraphicFramePr>
          <p:nvPr/>
        </p:nvGraphicFramePr>
        <p:xfrm>
          <a:off x="3505200" y="3124200"/>
          <a:ext cx="1234440" cy="1112520"/>
        </p:xfrm>
        <a:graphic>
          <a:graphicData uri="http://schemas.openxmlformats.org/drawingml/2006/table">
            <a:tbl>
              <a:tblPr>
                <a:tableStyleId>{5C22544A-7EE6-4342-B048-85BDC9FD1C3A}</a:tableStyleId>
              </a:tblPr>
              <a:tblGrid>
                <a:gridCol w="411480">
                  <a:extLst>
                    <a:ext uri="{9D8B030D-6E8A-4147-A177-3AD203B41FA5}">
                      <a16:colId xmlns:a16="http://schemas.microsoft.com/office/drawing/2014/main" xmlns="" val="885200464"/>
                    </a:ext>
                  </a:extLst>
                </a:gridCol>
                <a:gridCol w="411480">
                  <a:extLst>
                    <a:ext uri="{9D8B030D-6E8A-4147-A177-3AD203B41FA5}">
                      <a16:colId xmlns:a16="http://schemas.microsoft.com/office/drawing/2014/main" xmlns="" val="2422914898"/>
                    </a:ext>
                  </a:extLst>
                </a:gridCol>
                <a:gridCol w="411480">
                  <a:extLst>
                    <a:ext uri="{9D8B030D-6E8A-4147-A177-3AD203B41FA5}">
                      <a16:colId xmlns:a16="http://schemas.microsoft.com/office/drawing/2014/main" xmlns="" val="1132754371"/>
                    </a:ext>
                  </a:extLst>
                </a:gridCol>
              </a:tblGrid>
              <a:tr h="370840">
                <a:tc>
                  <a:txBody>
                    <a:bodyPr/>
                    <a:lstStyle/>
                    <a:p>
                      <a:pPr algn="ctr"/>
                      <a:r>
                        <a:rPr lang="en-US" dirty="0"/>
                        <a:t>4</a:t>
                      </a:r>
                      <a:endParaRPr lang="en-IN" dirty="0"/>
                    </a:p>
                  </a:txBody>
                  <a:tcPr/>
                </a:tc>
                <a:tc>
                  <a:txBody>
                    <a:bodyPr/>
                    <a:lstStyle/>
                    <a:p>
                      <a:pPr algn="ctr"/>
                      <a:r>
                        <a:rPr lang="en-US" dirty="0"/>
                        <a:t>3</a:t>
                      </a:r>
                      <a:endParaRPr lang="en-IN" dirty="0"/>
                    </a:p>
                  </a:txBody>
                  <a:tcPr/>
                </a:tc>
                <a:tc>
                  <a:txBody>
                    <a:bodyPr/>
                    <a:lstStyle/>
                    <a:p>
                      <a:pPr algn="ctr"/>
                      <a:r>
                        <a:rPr lang="en-US" dirty="0"/>
                        <a:t>4</a:t>
                      </a:r>
                      <a:endParaRPr lang="en-IN" dirty="0"/>
                    </a:p>
                  </a:txBody>
                  <a:tcPr/>
                </a:tc>
                <a:extLst>
                  <a:ext uri="{0D108BD9-81ED-4DB2-BD59-A6C34878D82A}">
                    <a16:rowId xmlns:a16="http://schemas.microsoft.com/office/drawing/2014/main" xmlns="" val="3455723880"/>
                  </a:ext>
                </a:extLst>
              </a:tr>
              <a:tr h="370840">
                <a:tc>
                  <a:txBody>
                    <a:bodyPr/>
                    <a:lstStyle/>
                    <a:p>
                      <a:pPr algn="ctr"/>
                      <a:r>
                        <a:rPr lang="en-US" dirty="0"/>
                        <a:t>2</a:t>
                      </a:r>
                      <a:endParaRPr lang="en-IN" dirty="0"/>
                    </a:p>
                  </a:txBody>
                  <a:tcPr/>
                </a:tc>
                <a:tc>
                  <a:txBody>
                    <a:bodyPr/>
                    <a:lstStyle/>
                    <a:p>
                      <a:pPr algn="ctr"/>
                      <a:r>
                        <a:rPr lang="en-US" dirty="0"/>
                        <a:t>4</a:t>
                      </a:r>
                      <a:endParaRPr lang="en-IN" dirty="0"/>
                    </a:p>
                  </a:txBody>
                  <a:tcPr/>
                </a:tc>
                <a:tc>
                  <a:txBody>
                    <a:bodyPr/>
                    <a:lstStyle/>
                    <a:p>
                      <a:pPr algn="ctr"/>
                      <a:r>
                        <a:rPr lang="en-US" dirty="0"/>
                        <a:t>3</a:t>
                      </a:r>
                      <a:endParaRPr lang="en-IN" dirty="0"/>
                    </a:p>
                  </a:txBody>
                  <a:tcPr/>
                </a:tc>
                <a:extLst>
                  <a:ext uri="{0D108BD9-81ED-4DB2-BD59-A6C34878D82A}">
                    <a16:rowId xmlns:a16="http://schemas.microsoft.com/office/drawing/2014/main" xmlns="" val="932289987"/>
                  </a:ext>
                </a:extLst>
              </a:tr>
              <a:tr h="370840">
                <a:tc>
                  <a:txBody>
                    <a:bodyPr/>
                    <a:lstStyle/>
                    <a:p>
                      <a:pPr algn="ctr"/>
                      <a:r>
                        <a:rPr lang="en-US" dirty="0"/>
                        <a:t>2</a:t>
                      </a:r>
                      <a:endParaRPr lang="en-IN" dirty="0"/>
                    </a:p>
                  </a:txBody>
                  <a:tcPr/>
                </a:tc>
                <a:tc>
                  <a:txBody>
                    <a:bodyPr/>
                    <a:lstStyle/>
                    <a:p>
                      <a:pPr algn="ctr"/>
                      <a:r>
                        <a:rPr lang="en-US" dirty="0"/>
                        <a:t>3</a:t>
                      </a:r>
                      <a:endParaRPr lang="en-IN" dirty="0"/>
                    </a:p>
                  </a:txBody>
                  <a:tcPr/>
                </a:tc>
                <a:tc>
                  <a:txBody>
                    <a:bodyPr/>
                    <a:lstStyle/>
                    <a:p>
                      <a:pPr algn="ctr"/>
                      <a:r>
                        <a:rPr lang="en-US" dirty="0"/>
                        <a:t>4</a:t>
                      </a:r>
                      <a:endParaRPr lang="en-IN" dirty="0"/>
                    </a:p>
                  </a:txBody>
                  <a:tcPr/>
                </a:tc>
                <a:extLst>
                  <a:ext uri="{0D108BD9-81ED-4DB2-BD59-A6C34878D82A}">
                    <a16:rowId xmlns:a16="http://schemas.microsoft.com/office/drawing/2014/main" xmlns="" val="3048882286"/>
                  </a:ext>
                </a:extLst>
              </a:tr>
            </a:tbl>
          </a:graphicData>
        </a:graphic>
      </p:graphicFrame>
      <p:graphicFrame>
        <p:nvGraphicFramePr>
          <p:cNvPr id="18" name="Table 17">
            <a:extLst>
              <a:ext uri="{FF2B5EF4-FFF2-40B4-BE49-F238E27FC236}">
                <a16:creationId xmlns:a16="http://schemas.microsoft.com/office/drawing/2014/main" xmlns="" id="{3D47D709-94D9-40F4-B874-03603C3D9AF9}"/>
              </a:ext>
            </a:extLst>
          </p:cNvPr>
          <p:cNvGraphicFramePr>
            <a:graphicFrameLocks noGrp="1"/>
          </p:cNvGraphicFramePr>
          <p:nvPr>
            <p:extLst>
              <p:ext uri="{D42A27DB-BD31-4B8C-83A1-F6EECF244321}">
                <p14:modId xmlns:p14="http://schemas.microsoft.com/office/powerpoint/2010/main" xmlns="" val="385459073"/>
              </p:ext>
            </p:extLst>
          </p:nvPr>
        </p:nvGraphicFramePr>
        <p:xfrm>
          <a:off x="3352802" y="4282399"/>
          <a:ext cx="822960" cy="736600"/>
        </p:xfrm>
        <a:graphic>
          <a:graphicData uri="http://schemas.openxmlformats.org/drawingml/2006/table">
            <a:tbl>
              <a:tblPr>
                <a:tableStyleId>{5C22544A-7EE6-4342-B048-85BDC9FD1C3A}</a:tableStyleId>
              </a:tblPr>
              <a:tblGrid>
                <a:gridCol w="411480">
                  <a:extLst>
                    <a:ext uri="{9D8B030D-6E8A-4147-A177-3AD203B41FA5}">
                      <a16:colId xmlns:a16="http://schemas.microsoft.com/office/drawing/2014/main" xmlns="" val="885200464"/>
                    </a:ext>
                  </a:extLst>
                </a:gridCol>
                <a:gridCol w="411480">
                  <a:extLst>
                    <a:ext uri="{9D8B030D-6E8A-4147-A177-3AD203B41FA5}">
                      <a16:colId xmlns:a16="http://schemas.microsoft.com/office/drawing/2014/main" xmlns="" val="2422914898"/>
                    </a:ext>
                  </a:extLst>
                </a:gridCol>
              </a:tblGrid>
              <a:tr h="325120">
                <a:tc>
                  <a:txBody>
                    <a:bodyPr/>
                    <a:lstStyle/>
                    <a:p>
                      <a:pPr algn="ctr"/>
                      <a:r>
                        <a:rPr lang="en-US" dirty="0"/>
                        <a:t>0</a:t>
                      </a:r>
                      <a:endParaRPr lang="en-IN" dirty="0"/>
                    </a:p>
                  </a:txBody>
                  <a:tcPr>
                    <a:solidFill>
                      <a:schemeClr val="accent6">
                        <a:alpha val="17000"/>
                      </a:schemeClr>
                    </a:solidFill>
                  </a:tcPr>
                </a:tc>
                <a:tc>
                  <a:txBody>
                    <a:bodyPr/>
                    <a:lstStyle/>
                    <a:p>
                      <a:pPr algn="ctr"/>
                      <a:r>
                        <a:rPr lang="en-US" dirty="0"/>
                        <a:t>1</a:t>
                      </a:r>
                      <a:endParaRPr lang="en-IN" dirty="0"/>
                    </a:p>
                  </a:txBody>
                  <a:tcPr>
                    <a:solidFill>
                      <a:schemeClr val="accent6">
                        <a:alpha val="17000"/>
                      </a:schemeClr>
                    </a:solidFill>
                  </a:tcPr>
                </a:tc>
                <a:extLst>
                  <a:ext uri="{0D108BD9-81ED-4DB2-BD59-A6C34878D82A}">
                    <a16:rowId xmlns:a16="http://schemas.microsoft.com/office/drawing/2014/main" xmlns="" val="3455723880"/>
                  </a:ext>
                </a:extLst>
              </a:tr>
              <a:tr h="370840">
                <a:tc>
                  <a:txBody>
                    <a:bodyPr/>
                    <a:lstStyle/>
                    <a:p>
                      <a:pPr algn="ctr"/>
                      <a:r>
                        <a:rPr lang="en-US" dirty="0"/>
                        <a:t>1</a:t>
                      </a:r>
                      <a:endParaRPr lang="en-IN" dirty="0"/>
                    </a:p>
                  </a:txBody>
                  <a:tcPr>
                    <a:solidFill>
                      <a:schemeClr val="accent6">
                        <a:alpha val="17000"/>
                      </a:schemeClr>
                    </a:solidFill>
                  </a:tcPr>
                </a:tc>
                <a:tc>
                  <a:txBody>
                    <a:bodyPr/>
                    <a:lstStyle/>
                    <a:p>
                      <a:pPr algn="ctr"/>
                      <a:r>
                        <a:rPr lang="en-US" dirty="0"/>
                        <a:t>0</a:t>
                      </a:r>
                      <a:endParaRPr lang="en-IN" dirty="0"/>
                    </a:p>
                  </a:txBody>
                  <a:tcPr>
                    <a:solidFill>
                      <a:schemeClr val="accent6">
                        <a:alpha val="17000"/>
                      </a:schemeClr>
                    </a:solidFill>
                  </a:tcPr>
                </a:tc>
                <a:extLst>
                  <a:ext uri="{0D108BD9-81ED-4DB2-BD59-A6C34878D82A}">
                    <a16:rowId xmlns:a16="http://schemas.microsoft.com/office/drawing/2014/main" xmlns="" val="932289987"/>
                  </a:ext>
                </a:extLst>
              </a:tr>
            </a:tbl>
          </a:graphicData>
        </a:graphic>
      </p:graphicFrame>
      <p:graphicFrame>
        <p:nvGraphicFramePr>
          <p:cNvPr id="15" name="Table 14">
            <a:extLst>
              <a:ext uri="{FF2B5EF4-FFF2-40B4-BE49-F238E27FC236}">
                <a16:creationId xmlns:a16="http://schemas.microsoft.com/office/drawing/2014/main" xmlns="" id="{484838CE-FE90-46B4-A2D6-C46BD26EAB9D}"/>
              </a:ext>
            </a:extLst>
          </p:cNvPr>
          <p:cNvGraphicFramePr>
            <a:graphicFrameLocks noGrp="1"/>
          </p:cNvGraphicFramePr>
          <p:nvPr>
            <p:extLst>
              <p:ext uri="{D42A27DB-BD31-4B8C-83A1-F6EECF244321}">
                <p14:modId xmlns:p14="http://schemas.microsoft.com/office/powerpoint/2010/main" xmlns="" val="2121892392"/>
              </p:ext>
            </p:extLst>
          </p:nvPr>
        </p:nvGraphicFramePr>
        <p:xfrm>
          <a:off x="3368040" y="3010849"/>
          <a:ext cx="822960" cy="736600"/>
        </p:xfrm>
        <a:graphic>
          <a:graphicData uri="http://schemas.openxmlformats.org/drawingml/2006/table">
            <a:tbl>
              <a:tblPr>
                <a:tableStyleId>{5C22544A-7EE6-4342-B048-85BDC9FD1C3A}</a:tableStyleId>
              </a:tblPr>
              <a:tblGrid>
                <a:gridCol w="411480">
                  <a:extLst>
                    <a:ext uri="{9D8B030D-6E8A-4147-A177-3AD203B41FA5}">
                      <a16:colId xmlns:a16="http://schemas.microsoft.com/office/drawing/2014/main" xmlns="" val="885200464"/>
                    </a:ext>
                  </a:extLst>
                </a:gridCol>
                <a:gridCol w="411480">
                  <a:extLst>
                    <a:ext uri="{9D8B030D-6E8A-4147-A177-3AD203B41FA5}">
                      <a16:colId xmlns:a16="http://schemas.microsoft.com/office/drawing/2014/main" xmlns="" val="2422914898"/>
                    </a:ext>
                  </a:extLst>
                </a:gridCol>
              </a:tblGrid>
              <a:tr h="325120">
                <a:tc>
                  <a:txBody>
                    <a:bodyPr/>
                    <a:lstStyle/>
                    <a:p>
                      <a:pPr algn="ctr"/>
                      <a:r>
                        <a:rPr lang="en-US" dirty="0"/>
                        <a:t>1</a:t>
                      </a:r>
                      <a:endParaRPr lang="en-IN" dirty="0"/>
                    </a:p>
                  </a:txBody>
                  <a:tcPr>
                    <a:solidFill>
                      <a:schemeClr val="accent6">
                        <a:alpha val="17000"/>
                      </a:schemeClr>
                    </a:solidFill>
                  </a:tcPr>
                </a:tc>
                <a:tc>
                  <a:txBody>
                    <a:bodyPr/>
                    <a:lstStyle/>
                    <a:p>
                      <a:pPr algn="ctr"/>
                      <a:r>
                        <a:rPr lang="en-US" dirty="0"/>
                        <a:t>0</a:t>
                      </a:r>
                      <a:endParaRPr lang="en-IN" dirty="0"/>
                    </a:p>
                  </a:txBody>
                  <a:tcPr>
                    <a:solidFill>
                      <a:schemeClr val="accent6">
                        <a:alpha val="17000"/>
                      </a:schemeClr>
                    </a:solidFill>
                  </a:tcPr>
                </a:tc>
                <a:extLst>
                  <a:ext uri="{0D108BD9-81ED-4DB2-BD59-A6C34878D82A}">
                    <a16:rowId xmlns:a16="http://schemas.microsoft.com/office/drawing/2014/main" xmlns="" val="3455723880"/>
                  </a:ext>
                </a:extLst>
              </a:tr>
              <a:tr h="370840">
                <a:tc>
                  <a:txBody>
                    <a:bodyPr/>
                    <a:lstStyle/>
                    <a:p>
                      <a:pPr algn="ctr"/>
                      <a:r>
                        <a:rPr lang="en-US" dirty="0"/>
                        <a:t>0</a:t>
                      </a:r>
                      <a:endParaRPr lang="en-IN" dirty="0"/>
                    </a:p>
                  </a:txBody>
                  <a:tcPr>
                    <a:solidFill>
                      <a:schemeClr val="accent6">
                        <a:alpha val="17000"/>
                      </a:schemeClr>
                    </a:solidFill>
                  </a:tcPr>
                </a:tc>
                <a:tc>
                  <a:txBody>
                    <a:bodyPr/>
                    <a:lstStyle/>
                    <a:p>
                      <a:pPr algn="ctr"/>
                      <a:r>
                        <a:rPr lang="en-US" dirty="0"/>
                        <a:t>1</a:t>
                      </a:r>
                      <a:endParaRPr lang="en-IN" dirty="0"/>
                    </a:p>
                  </a:txBody>
                  <a:tcPr>
                    <a:solidFill>
                      <a:schemeClr val="accent6">
                        <a:alpha val="17000"/>
                      </a:schemeClr>
                    </a:solidFill>
                  </a:tcPr>
                </a:tc>
                <a:extLst>
                  <a:ext uri="{0D108BD9-81ED-4DB2-BD59-A6C34878D82A}">
                    <a16:rowId xmlns:a16="http://schemas.microsoft.com/office/drawing/2014/main" xmlns="" val="932289987"/>
                  </a:ext>
                </a:extLst>
              </a:tr>
            </a:tbl>
          </a:graphicData>
        </a:graphic>
      </p:graphicFrame>
      <p:graphicFrame>
        <p:nvGraphicFramePr>
          <p:cNvPr id="19" name="Table 18">
            <a:extLst>
              <a:ext uri="{FF2B5EF4-FFF2-40B4-BE49-F238E27FC236}">
                <a16:creationId xmlns:a16="http://schemas.microsoft.com/office/drawing/2014/main" xmlns="" id="{2D860620-1644-4F27-B92A-95936B894815}"/>
              </a:ext>
            </a:extLst>
          </p:cNvPr>
          <p:cNvGraphicFramePr>
            <a:graphicFrameLocks noGrp="1"/>
          </p:cNvGraphicFramePr>
          <p:nvPr>
            <p:extLst>
              <p:ext uri="{D42A27DB-BD31-4B8C-83A1-F6EECF244321}">
                <p14:modId xmlns:p14="http://schemas.microsoft.com/office/powerpoint/2010/main" xmlns="" val="1340177699"/>
              </p:ext>
            </p:extLst>
          </p:nvPr>
        </p:nvGraphicFramePr>
        <p:xfrm>
          <a:off x="6412228" y="3906520"/>
          <a:ext cx="822960" cy="741680"/>
        </p:xfrm>
        <a:graphic>
          <a:graphicData uri="http://schemas.openxmlformats.org/drawingml/2006/table">
            <a:tbl>
              <a:tblPr>
                <a:tableStyleId>{5C22544A-7EE6-4342-B048-85BDC9FD1C3A}</a:tableStyleId>
              </a:tblPr>
              <a:tblGrid>
                <a:gridCol w="411480">
                  <a:extLst>
                    <a:ext uri="{9D8B030D-6E8A-4147-A177-3AD203B41FA5}">
                      <a16:colId xmlns:a16="http://schemas.microsoft.com/office/drawing/2014/main" xmlns="" val="885200464"/>
                    </a:ext>
                  </a:extLst>
                </a:gridCol>
                <a:gridCol w="411480">
                  <a:extLst>
                    <a:ext uri="{9D8B030D-6E8A-4147-A177-3AD203B41FA5}">
                      <a16:colId xmlns:a16="http://schemas.microsoft.com/office/drawing/2014/main" xmlns="" val="2422914898"/>
                    </a:ext>
                  </a:extLst>
                </a:gridCol>
              </a:tblGrid>
              <a:tr h="370840">
                <a:tc>
                  <a:txBody>
                    <a:bodyPr/>
                    <a:lstStyle/>
                    <a:p>
                      <a:pPr algn="ctr"/>
                      <a:r>
                        <a:rPr lang="en-US" sz="1600" dirty="0"/>
                        <a:t>10</a:t>
                      </a:r>
                      <a:endParaRPr lang="en-IN" sz="1600" dirty="0"/>
                    </a:p>
                  </a:txBody>
                  <a:tcPr/>
                </a:tc>
                <a:tc>
                  <a:txBody>
                    <a:bodyPr/>
                    <a:lstStyle/>
                    <a:p>
                      <a:pPr algn="ctr"/>
                      <a:endParaRPr lang="en-IN" sz="1600" dirty="0"/>
                    </a:p>
                  </a:txBody>
                  <a:tcPr/>
                </a:tc>
                <a:extLst>
                  <a:ext uri="{0D108BD9-81ED-4DB2-BD59-A6C34878D82A}">
                    <a16:rowId xmlns:a16="http://schemas.microsoft.com/office/drawing/2014/main" xmlns="" val="3455723880"/>
                  </a:ext>
                </a:extLst>
              </a:tr>
              <a:tr h="370840">
                <a:tc>
                  <a:txBody>
                    <a:bodyPr/>
                    <a:lstStyle/>
                    <a:p>
                      <a:pPr algn="ctr"/>
                      <a:endParaRPr lang="en-IN" sz="1600" dirty="0"/>
                    </a:p>
                  </a:txBody>
                  <a:tcPr/>
                </a:tc>
                <a:tc>
                  <a:txBody>
                    <a:bodyPr/>
                    <a:lstStyle/>
                    <a:p>
                      <a:pPr algn="ctr"/>
                      <a:endParaRPr lang="en-IN" sz="1600" dirty="0"/>
                    </a:p>
                  </a:txBody>
                  <a:tcPr/>
                </a:tc>
                <a:extLst>
                  <a:ext uri="{0D108BD9-81ED-4DB2-BD59-A6C34878D82A}">
                    <a16:rowId xmlns:a16="http://schemas.microsoft.com/office/drawing/2014/main" xmlns="" val="932289987"/>
                  </a:ext>
                </a:extLst>
              </a:tr>
            </a:tbl>
          </a:graphicData>
        </a:graphic>
      </p:graphicFrame>
    </p:spTree>
    <p:extLst>
      <p:ext uri="{BB962C8B-B14F-4D97-AF65-F5344CB8AC3E}">
        <p14:creationId xmlns:p14="http://schemas.microsoft.com/office/powerpoint/2010/main" xmlns="" val="3107334837"/>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1" i="0" u="none" strike="noStrike" kern="1200" cap="none" spc="0" normalizeH="0" baseline="0" noProof="0" dirty="0">
                <a:ln>
                  <a:noFill/>
                </a:ln>
                <a:solidFill>
                  <a:schemeClr val="bg1"/>
                </a:solidFill>
                <a:effectLst/>
                <a:uLnTx/>
                <a:uFillTx/>
                <a:latin typeface="+mj-lt"/>
                <a:ea typeface="+mj-ea"/>
                <a:cs typeface="+mj-cs"/>
              </a:rPr>
              <a:t>2D Convolutional </a:t>
            </a:r>
            <a:r>
              <a:rPr lang="en-US" sz="4400" b="1" dirty="0">
                <a:solidFill>
                  <a:schemeClr val="bg1"/>
                </a:solidFill>
                <a:latin typeface="+mj-lt"/>
                <a:ea typeface="+mj-ea"/>
                <a:cs typeface="+mj-cs"/>
              </a:rPr>
              <a:t>Layer</a:t>
            </a:r>
            <a:endParaRPr kumimoji="0" lang="en-US" sz="4400" b="1" i="0" u="none" strike="noStrike" kern="1200" cap="none" spc="0" normalizeH="0" baseline="0" noProof="0" dirty="0">
              <a:ln>
                <a:noFill/>
              </a:ln>
              <a:solidFill>
                <a:schemeClr val="bg1"/>
              </a:solidFill>
              <a:effectLst/>
              <a:uLnTx/>
              <a:uFillTx/>
              <a:latin typeface="+mj-lt"/>
              <a:ea typeface="+mj-ea"/>
              <a:cs typeface="+mj-cs"/>
            </a:endParaRPr>
          </a:p>
        </p:txBody>
      </p:sp>
      <p:sp>
        <p:nvSpPr>
          <p:cNvPr id="7" name="TextBox 6"/>
          <p:cNvSpPr txBox="1"/>
          <p:nvPr/>
        </p:nvSpPr>
        <p:spPr>
          <a:xfrm>
            <a:off x="228604" y="1175661"/>
            <a:ext cx="8686793" cy="954107"/>
          </a:xfrm>
          <a:prstGeom prst="rect">
            <a:avLst/>
          </a:prstGeom>
          <a:noFill/>
        </p:spPr>
        <p:txBody>
          <a:bodyPr wrap="square" rtlCol="0">
            <a:spAutoFit/>
          </a:bodyPr>
          <a:lstStyle/>
          <a:p>
            <a:pPr>
              <a:buNone/>
            </a:pPr>
            <a:r>
              <a:rPr lang="en-US" sz="2800" dirty="0"/>
              <a:t>You can also use the </a:t>
            </a:r>
            <a:r>
              <a:rPr lang="en-US" sz="2800" b="1" dirty="0"/>
              <a:t>feature maps</a:t>
            </a:r>
            <a:r>
              <a:rPr lang="en-US" sz="2800" dirty="0"/>
              <a:t> as inputs to higher convolutional layers.</a:t>
            </a:r>
          </a:p>
        </p:txBody>
      </p:sp>
      <p:sp>
        <p:nvSpPr>
          <p:cNvPr id="13" name="Rectangle 12">
            <a:extLst>
              <a:ext uri="{FF2B5EF4-FFF2-40B4-BE49-F238E27FC236}">
                <a16:creationId xmlns:a16="http://schemas.microsoft.com/office/drawing/2014/main" xmlns="" id="{51F28F38-D7D1-4638-A478-B7B8E9B18DC3}"/>
              </a:ext>
            </a:extLst>
          </p:cNvPr>
          <p:cNvSpPr/>
          <p:nvPr/>
        </p:nvSpPr>
        <p:spPr>
          <a:xfrm>
            <a:off x="3028947" y="2286000"/>
            <a:ext cx="1704977" cy="523220"/>
          </a:xfrm>
          <a:prstGeom prst="rect">
            <a:avLst/>
          </a:prstGeom>
        </p:spPr>
        <p:txBody>
          <a:bodyPr wrap="square">
            <a:spAutoFit/>
          </a:bodyPr>
          <a:lstStyle/>
          <a:p>
            <a:r>
              <a:rPr lang="en-US" sz="2800" dirty="0"/>
              <a:t>weights  *</a:t>
            </a:r>
            <a:endParaRPr lang="en-IN" sz="2800" dirty="0"/>
          </a:p>
        </p:txBody>
      </p:sp>
      <p:sp>
        <p:nvSpPr>
          <p:cNvPr id="17" name="Rectangle 16">
            <a:extLst>
              <a:ext uri="{FF2B5EF4-FFF2-40B4-BE49-F238E27FC236}">
                <a16:creationId xmlns:a16="http://schemas.microsoft.com/office/drawing/2014/main" xmlns="" id="{0DC258B9-61DA-46FC-845C-295AA63D8AB1}"/>
              </a:ext>
            </a:extLst>
          </p:cNvPr>
          <p:cNvSpPr/>
          <p:nvPr/>
        </p:nvSpPr>
        <p:spPr>
          <a:xfrm>
            <a:off x="4724399" y="2290155"/>
            <a:ext cx="1371601" cy="523220"/>
          </a:xfrm>
          <a:prstGeom prst="rect">
            <a:avLst/>
          </a:prstGeom>
        </p:spPr>
        <p:txBody>
          <a:bodyPr wrap="square">
            <a:spAutoFit/>
          </a:bodyPr>
          <a:lstStyle/>
          <a:p>
            <a:r>
              <a:rPr lang="en-US" sz="2800" dirty="0"/>
              <a:t>image</a:t>
            </a:r>
            <a:endParaRPr lang="en-IN" sz="2800" dirty="0"/>
          </a:p>
        </p:txBody>
      </p:sp>
      <p:graphicFrame>
        <p:nvGraphicFramePr>
          <p:cNvPr id="9" name="Table 8">
            <a:extLst>
              <a:ext uri="{FF2B5EF4-FFF2-40B4-BE49-F238E27FC236}">
                <a16:creationId xmlns:a16="http://schemas.microsoft.com/office/drawing/2014/main" xmlns="" id="{20D99094-5F91-495B-8D90-344941D2FB5A}"/>
              </a:ext>
            </a:extLst>
          </p:cNvPr>
          <p:cNvGraphicFramePr>
            <a:graphicFrameLocks noGrp="1"/>
          </p:cNvGraphicFramePr>
          <p:nvPr/>
        </p:nvGraphicFramePr>
        <p:xfrm>
          <a:off x="3520440" y="4373880"/>
          <a:ext cx="1234440" cy="1112520"/>
        </p:xfrm>
        <a:graphic>
          <a:graphicData uri="http://schemas.openxmlformats.org/drawingml/2006/table">
            <a:tbl>
              <a:tblPr>
                <a:tableStyleId>{5C22544A-7EE6-4342-B048-85BDC9FD1C3A}</a:tableStyleId>
              </a:tblPr>
              <a:tblGrid>
                <a:gridCol w="411480">
                  <a:extLst>
                    <a:ext uri="{9D8B030D-6E8A-4147-A177-3AD203B41FA5}">
                      <a16:colId xmlns:a16="http://schemas.microsoft.com/office/drawing/2014/main" xmlns="" val="885200464"/>
                    </a:ext>
                  </a:extLst>
                </a:gridCol>
                <a:gridCol w="411480">
                  <a:extLst>
                    <a:ext uri="{9D8B030D-6E8A-4147-A177-3AD203B41FA5}">
                      <a16:colId xmlns:a16="http://schemas.microsoft.com/office/drawing/2014/main" xmlns="" val="2422914898"/>
                    </a:ext>
                  </a:extLst>
                </a:gridCol>
                <a:gridCol w="411480">
                  <a:extLst>
                    <a:ext uri="{9D8B030D-6E8A-4147-A177-3AD203B41FA5}">
                      <a16:colId xmlns:a16="http://schemas.microsoft.com/office/drawing/2014/main" xmlns="" val="1132754371"/>
                    </a:ext>
                  </a:extLst>
                </a:gridCol>
              </a:tblGrid>
              <a:tr h="370840">
                <a:tc>
                  <a:txBody>
                    <a:bodyPr/>
                    <a:lstStyle/>
                    <a:p>
                      <a:pPr algn="ctr"/>
                      <a:r>
                        <a:rPr lang="en-US" dirty="0"/>
                        <a:t>-2</a:t>
                      </a:r>
                      <a:endParaRPr lang="en-IN" dirty="0"/>
                    </a:p>
                  </a:txBody>
                  <a:tcPr/>
                </a:tc>
                <a:tc>
                  <a:txBody>
                    <a:bodyPr/>
                    <a:lstStyle/>
                    <a:p>
                      <a:pPr algn="ctr"/>
                      <a:r>
                        <a:rPr lang="en-US" dirty="0"/>
                        <a:t>0</a:t>
                      </a:r>
                      <a:endParaRPr lang="en-IN" dirty="0"/>
                    </a:p>
                  </a:txBody>
                  <a:tcPr/>
                </a:tc>
                <a:tc>
                  <a:txBody>
                    <a:bodyPr/>
                    <a:lstStyle/>
                    <a:p>
                      <a:pPr algn="ctr"/>
                      <a:r>
                        <a:rPr lang="en-US" dirty="0"/>
                        <a:t>-2</a:t>
                      </a:r>
                      <a:endParaRPr lang="en-IN" dirty="0"/>
                    </a:p>
                  </a:txBody>
                  <a:tcPr/>
                </a:tc>
                <a:extLst>
                  <a:ext uri="{0D108BD9-81ED-4DB2-BD59-A6C34878D82A}">
                    <a16:rowId xmlns:a16="http://schemas.microsoft.com/office/drawing/2014/main" xmlns="" val="3455723880"/>
                  </a:ext>
                </a:extLst>
              </a:tr>
              <a:tr h="370840">
                <a:tc>
                  <a:txBody>
                    <a:bodyPr/>
                    <a:lstStyle/>
                    <a:p>
                      <a:pPr algn="ctr"/>
                      <a:r>
                        <a:rPr lang="en-US" dirty="0"/>
                        <a:t>2</a:t>
                      </a:r>
                      <a:endParaRPr lang="en-IN" dirty="0"/>
                    </a:p>
                  </a:txBody>
                  <a:tcPr/>
                </a:tc>
                <a:tc>
                  <a:txBody>
                    <a:bodyPr/>
                    <a:lstStyle/>
                    <a:p>
                      <a:pPr algn="ctr"/>
                      <a:r>
                        <a:rPr lang="en-US" dirty="0"/>
                        <a:t>-1</a:t>
                      </a:r>
                      <a:endParaRPr lang="en-IN" dirty="0"/>
                    </a:p>
                  </a:txBody>
                  <a:tcPr/>
                </a:tc>
                <a:tc>
                  <a:txBody>
                    <a:bodyPr/>
                    <a:lstStyle/>
                    <a:p>
                      <a:pPr algn="ctr"/>
                      <a:r>
                        <a:rPr lang="en-US" dirty="0"/>
                        <a:t>0</a:t>
                      </a:r>
                      <a:endParaRPr lang="en-IN" dirty="0"/>
                    </a:p>
                  </a:txBody>
                  <a:tcPr/>
                </a:tc>
                <a:extLst>
                  <a:ext uri="{0D108BD9-81ED-4DB2-BD59-A6C34878D82A}">
                    <a16:rowId xmlns:a16="http://schemas.microsoft.com/office/drawing/2014/main" xmlns="" val="932289987"/>
                  </a:ext>
                </a:extLst>
              </a:tr>
              <a:tr h="370840">
                <a:tc>
                  <a:txBody>
                    <a:bodyPr/>
                    <a:lstStyle/>
                    <a:p>
                      <a:pPr algn="ctr"/>
                      <a:r>
                        <a:rPr lang="en-US" dirty="0"/>
                        <a:t>2</a:t>
                      </a:r>
                      <a:endParaRPr lang="en-IN" dirty="0"/>
                    </a:p>
                  </a:txBody>
                  <a:tcPr/>
                </a:tc>
                <a:tc>
                  <a:txBody>
                    <a:bodyPr/>
                    <a:lstStyle/>
                    <a:p>
                      <a:pPr algn="ctr"/>
                      <a:r>
                        <a:rPr lang="en-US" dirty="0"/>
                        <a:t>-1</a:t>
                      </a:r>
                      <a:endParaRPr lang="en-IN" dirty="0"/>
                    </a:p>
                  </a:txBody>
                  <a:tcPr/>
                </a:tc>
                <a:tc>
                  <a:txBody>
                    <a:bodyPr/>
                    <a:lstStyle/>
                    <a:p>
                      <a:pPr algn="ctr"/>
                      <a:r>
                        <a:rPr lang="en-US" dirty="0"/>
                        <a:t>-2</a:t>
                      </a:r>
                      <a:endParaRPr lang="en-IN" dirty="0"/>
                    </a:p>
                  </a:txBody>
                  <a:tcPr/>
                </a:tc>
                <a:extLst>
                  <a:ext uri="{0D108BD9-81ED-4DB2-BD59-A6C34878D82A}">
                    <a16:rowId xmlns:a16="http://schemas.microsoft.com/office/drawing/2014/main" xmlns="" val="3048882286"/>
                  </a:ext>
                </a:extLst>
              </a:tr>
            </a:tbl>
          </a:graphicData>
        </a:graphic>
      </p:graphicFrame>
      <p:sp>
        <p:nvSpPr>
          <p:cNvPr id="10" name="Rectangle 9">
            <a:extLst>
              <a:ext uri="{FF2B5EF4-FFF2-40B4-BE49-F238E27FC236}">
                <a16:creationId xmlns:a16="http://schemas.microsoft.com/office/drawing/2014/main" xmlns="" id="{DCB28813-A9D3-4DF7-A702-21B441868D5D}"/>
              </a:ext>
            </a:extLst>
          </p:cNvPr>
          <p:cNvSpPr/>
          <p:nvPr/>
        </p:nvSpPr>
        <p:spPr>
          <a:xfrm>
            <a:off x="5410200" y="3972580"/>
            <a:ext cx="1371601" cy="523220"/>
          </a:xfrm>
          <a:prstGeom prst="rect">
            <a:avLst/>
          </a:prstGeom>
        </p:spPr>
        <p:txBody>
          <a:bodyPr wrap="square">
            <a:spAutoFit/>
          </a:bodyPr>
          <a:lstStyle/>
          <a:p>
            <a:r>
              <a:rPr lang="en-US" sz="2800" dirty="0"/>
              <a:t>=</a:t>
            </a:r>
            <a:endParaRPr lang="en-IN" sz="2800" dirty="0"/>
          </a:p>
        </p:txBody>
      </p:sp>
      <p:graphicFrame>
        <p:nvGraphicFramePr>
          <p:cNvPr id="16" name="Table 15">
            <a:extLst>
              <a:ext uri="{FF2B5EF4-FFF2-40B4-BE49-F238E27FC236}">
                <a16:creationId xmlns:a16="http://schemas.microsoft.com/office/drawing/2014/main" xmlns="" id="{34826DF3-602B-4A61-9523-BD5A11743498}"/>
              </a:ext>
            </a:extLst>
          </p:cNvPr>
          <p:cNvGraphicFramePr>
            <a:graphicFrameLocks noGrp="1"/>
          </p:cNvGraphicFramePr>
          <p:nvPr/>
        </p:nvGraphicFramePr>
        <p:xfrm>
          <a:off x="3505200" y="3124200"/>
          <a:ext cx="1234440" cy="1112520"/>
        </p:xfrm>
        <a:graphic>
          <a:graphicData uri="http://schemas.openxmlformats.org/drawingml/2006/table">
            <a:tbl>
              <a:tblPr>
                <a:tableStyleId>{5C22544A-7EE6-4342-B048-85BDC9FD1C3A}</a:tableStyleId>
              </a:tblPr>
              <a:tblGrid>
                <a:gridCol w="411480">
                  <a:extLst>
                    <a:ext uri="{9D8B030D-6E8A-4147-A177-3AD203B41FA5}">
                      <a16:colId xmlns:a16="http://schemas.microsoft.com/office/drawing/2014/main" xmlns="" val="885200464"/>
                    </a:ext>
                  </a:extLst>
                </a:gridCol>
                <a:gridCol w="411480">
                  <a:extLst>
                    <a:ext uri="{9D8B030D-6E8A-4147-A177-3AD203B41FA5}">
                      <a16:colId xmlns:a16="http://schemas.microsoft.com/office/drawing/2014/main" xmlns="" val="2422914898"/>
                    </a:ext>
                  </a:extLst>
                </a:gridCol>
                <a:gridCol w="411480">
                  <a:extLst>
                    <a:ext uri="{9D8B030D-6E8A-4147-A177-3AD203B41FA5}">
                      <a16:colId xmlns:a16="http://schemas.microsoft.com/office/drawing/2014/main" xmlns="" val="1132754371"/>
                    </a:ext>
                  </a:extLst>
                </a:gridCol>
              </a:tblGrid>
              <a:tr h="370840">
                <a:tc>
                  <a:txBody>
                    <a:bodyPr/>
                    <a:lstStyle/>
                    <a:p>
                      <a:pPr algn="ctr"/>
                      <a:r>
                        <a:rPr lang="en-US" dirty="0"/>
                        <a:t>4</a:t>
                      </a:r>
                      <a:endParaRPr lang="en-IN" dirty="0"/>
                    </a:p>
                  </a:txBody>
                  <a:tcPr/>
                </a:tc>
                <a:tc>
                  <a:txBody>
                    <a:bodyPr/>
                    <a:lstStyle/>
                    <a:p>
                      <a:pPr algn="ctr"/>
                      <a:r>
                        <a:rPr lang="en-US" dirty="0"/>
                        <a:t>3</a:t>
                      </a:r>
                      <a:endParaRPr lang="en-IN" dirty="0"/>
                    </a:p>
                  </a:txBody>
                  <a:tcPr/>
                </a:tc>
                <a:tc>
                  <a:txBody>
                    <a:bodyPr/>
                    <a:lstStyle/>
                    <a:p>
                      <a:pPr algn="ctr"/>
                      <a:r>
                        <a:rPr lang="en-US" dirty="0"/>
                        <a:t>4</a:t>
                      </a:r>
                      <a:endParaRPr lang="en-IN" dirty="0"/>
                    </a:p>
                  </a:txBody>
                  <a:tcPr/>
                </a:tc>
                <a:extLst>
                  <a:ext uri="{0D108BD9-81ED-4DB2-BD59-A6C34878D82A}">
                    <a16:rowId xmlns:a16="http://schemas.microsoft.com/office/drawing/2014/main" xmlns="" val="3455723880"/>
                  </a:ext>
                </a:extLst>
              </a:tr>
              <a:tr h="370840">
                <a:tc>
                  <a:txBody>
                    <a:bodyPr/>
                    <a:lstStyle/>
                    <a:p>
                      <a:pPr algn="ctr"/>
                      <a:r>
                        <a:rPr lang="en-US" dirty="0"/>
                        <a:t>2</a:t>
                      </a:r>
                      <a:endParaRPr lang="en-IN" dirty="0"/>
                    </a:p>
                  </a:txBody>
                  <a:tcPr/>
                </a:tc>
                <a:tc>
                  <a:txBody>
                    <a:bodyPr/>
                    <a:lstStyle/>
                    <a:p>
                      <a:pPr algn="ctr"/>
                      <a:r>
                        <a:rPr lang="en-US" dirty="0"/>
                        <a:t>4</a:t>
                      </a:r>
                      <a:endParaRPr lang="en-IN" dirty="0"/>
                    </a:p>
                  </a:txBody>
                  <a:tcPr/>
                </a:tc>
                <a:tc>
                  <a:txBody>
                    <a:bodyPr/>
                    <a:lstStyle/>
                    <a:p>
                      <a:pPr algn="ctr"/>
                      <a:r>
                        <a:rPr lang="en-US" dirty="0"/>
                        <a:t>3</a:t>
                      </a:r>
                      <a:endParaRPr lang="en-IN" dirty="0"/>
                    </a:p>
                  </a:txBody>
                  <a:tcPr/>
                </a:tc>
                <a:extLst>
                  <a:ext uri="{0D108BD9-81ED-4DB2-BD59-A6C34878D82A}">
                    <a16:rowId xmlns:a16="http://schemas.microsoft.com/office/drawing/2014/main" xmlns="" val="932289987"/>
                  </a:ext>
                </a:extLst>
              </a:tr>
              <a:tr h="370840">
                <a:tc>
                  <a:txBody>
                    <a:bodyPr/>
                    <a:lstStyle/>
                    <a:p>
                      <a:pPr algn="ctr"/>
                      <a:r>
                        <a:rPr lang="en-US" dirty="0"/>
                        <a:t>2</a:t>
                      </a:r>
                      <a:endParaRPr lang="en-IN" dirty="0"/>
                    </a:p>
                  </a:txBody>
                  <a:tcPr/>
                </a:tc>
                <a:tc>
                  <a:txBody>
                    <a:bodyPr/>
                    <a:lstStyle/>
                    <a:p>
                      <a:pPr algn="ctr"/>
                      <a:r>
                        <a:rPr lang="en-US" dirty="0"/>
                        <a:t>3</a:t>
                      </a:r>
                      <a:endParaRPr lang="en-IN" dirty="0"/>
                    </a:p>
                  </a:txBody>
                  <a:tcPr/>
                </a:tc>
                <a:tc>
                  <a:txBody>
                    <a:bodyPr/>
                    <a:lstStyle/>
                    <a:p>
                      <a:pPr algn="ctr"/>
                      <a:r>
                        <a:rPr lang="en-US" dirty="0"/>
                        <a:t>4</a:t>
                      </a:r>
                      <a:endParaRPr lang="en-IN" dirty="0"/>
                    </a:p>
                  </a:txBody>
                  <a:tcPr/>
                </a:tc>
                <a:extLst>
                  <a:ext uri="{0D108BD9-81ED-4DB2-BD59-A6C34878D82A}">
                    <a16:rowId xmlns:a16="http://schemas.microsoft.com/office/drawing/2014/main" xmlns="" val="3048882286"/>
                  </a:ext>
                </a:extLst>
              </a:tr>
            </a:tbl>
          </a:graphicData>
        </a:graphic>
      </p:graphicFrame>
      <p:graphicFrame>
        <p:nvGraphicFramePr>
          <p:cNvPr id="18" name="Table 17">
            <a:extLst>
              <a:ext uri="{FF2B5EF4-FFF2-40B4-BE49-F238E27FC236}">
                <a16:creationId xmlns:a16="http://schemas.microsoft.com/office/drawing/2014/main" xmlns="" id="{3D47D709-94D9-40F4-B874-03603C3D9AF9}"/>
              </a:ext>
            </a:extLst>
          </p:cNvPr>
          <p:cNvGraphicFramePr>
            <a:graphicFrameLocks noGrp="1"/>
          </p:cNvGraphicFramePr>
          <p:nvPr>
            <p:extLst>
              <p:ext uri="{D42A27DB-BD31-4B8C-83A1-F6EECF244321}">
                <p14:modId xmlns:p14="http://schemas.microsoft.com/office/powerpoint/2010/main" xmlns="" val="2976939000"/>
              </p:ext>
            </p:extLst>
          </p:nvPr>
        </p:nvGraphicFramePr>
        <p:xfrm>
          <a:off x="3762376" y="4282399"/>
          <a:ext cx="822960" cy="736600"/>
        </p:xfrm>
        <a:graphic>
          <a:graphicData uri="http://schemas.openxmlformats.org/drawingml/2006/table">
            <a:tbl>
              <a:tblPr>
                <a:tableStyleId>{5C22544A-7EE6-4342-B048-85BDC9FD1C3A}</a:tableStyleId>
              </a:tblPr>
              <a:tblGrid>
                <a:gridCol w="411480">
                  <a:extLst>
                    <a:ext uri="{9D8B030D-6E8A-4147-A177-3AD203B41FA5}">
                      <a16:colId xmlns:a16="http://schemas.microsoft.com/office/drawing/2014/main" xmlns="" val="885200464"/>
                    </a:ext>
                  </a:extLst>
                </a:gridCol>
                <a:gridCol w="411480">
                  <a:extLst>
                    <a:ext uri="{9D8B030D-6E8A-4147-A177-3AD203B41FA5}">
                      <a16:colId xmlns:a16="http://schemas.microsoft.com/office/drawing/2014/main" xmlns="" val="2422914898"/>
                    </a:ext>
                  </a:extLst>
                </a:gridCol>
              </a:tblGrid>
              <a:tr h="325120">
                <a:tc>
                  <a:txBody>
                    <a:bodyPr/>
                    <a:lstStyle/>
                    <a:p>
                      <a:pPr algn="ctr"/>
                      <a:r>
                        <a:rPr lang="en-US" dirty="0"/>
                        <a:t>0</a:t>
                      </a:r>
                      <a:endParaRPr lang="en-IN" dirty="0"/>
                    </a:p>
                  </a:txBody>
                  <a:tcPr>
                    <a:solidFill>
                      <a:schemeClr val="accent6">
                        <a:alpha val="17000"/>
                      </a:schemeClr>
                    </a:solidFill>
                  </a:tcPr>
                </a:tc>
                <a:tc>
                  <a:txBody>
                    <a:bodyPr/>
                    <a:lstStyle/>
                    <a:p>
                      <a:pPr algn="ctr"/>
                      <a:r>
                        <a:rPr lang="en-US" dirty="0"/>
                        <a:t>1</a:t>
                      </a:r>
                      <a:endParaRPr lang="en-IN" dirty="0"/>
                    </a:p>
                  </a:txBody>
                  <a:tcPr>
                    <a:solidFill>
                      <a:schemeClr val="accent6">
                        <a:alpha val="17000"/>
                      </a:schemeClr>
                    </a:solidFill>
                  </a:tcPr>
                </a:tc>
                <a:extLst>
                  <a:ext uri="{0D108BD9-81ED-4DB2-BD59-A6C34878D82A}">
                    <a16:rowId xmlns:a16="http://schemas.microsoft.com/office/drawing/2014/main" xmlns="" val="3455723880"/>
                  </a:ext>
                </a:extLst>
              </a:tr>
              <a:tr h="370840">
                <a:tc>
                  <a:txBody>
                    <a:bodyPr/>
                    <a:lstStyle/>
                    <a:p>
                      <a:pPr algn="ctr"/>
                      <a:r>
                        <a:rPr lang="en-US" dirty="0"/>
                        <a:t>1</a:t>
                      </a:r>
                      <a:endParaRPr lang="en-IN" dirty="0"/>
                    </a:p>
                  </a:txBody>
                  <a:tcPr>
                    <a:solidFill>
                      <a:schemeClr val="accent6">
                        <a:alpha val="17000"/>
                      </a:schemeClr>
                    </a:solidFill>
                  </a:tcPr>
                </a:tc>
                <a:tc>
                  <a:txBody>
                    <a:bodyPr/>
                    <a:lstStyle/>
                    <a:p>
                      <a:pPr algn="ctr"/>
                      <a:r>
                        <a:rPr lang="en-US" dirty="0"/>
                        <a:t>0</a:t>
                      </a:r>
                      <a:endParaRPr lang="en-IN" dirty="0"/>
                    </a:p>
                  </a:txBody>
                  <a:tcPr>
                    <a:solidFill>
                      <a:schemeClr val="accent6">
                        <a:alpha val="17000"/>
                      </a:schemeClr>
                    </a:solidFill>
                  </a:tcPr>
                </a:tc>
                <a:extLst>
                  <a:ext uri="{0D108BD9-81ED-4DB2-BD59-A6C34878D82A}">
                    <a16:rowId xmlns:a16="http://schemas.microsoft.com/office/drawing/2014/main" xmlns="" val="932289987"/>
                  </a:ext>
                </a:extLst>
              </a:tr>
            </a:tbl>
          </a:graphicData>
        </a:graphic>
      </p:graphicFrame>
      <p:graphicFrame>
        <p:nvGraphicFramePr>
          <p:cNvPr id="15" name="Table 14">
            <a:extLst>
              <a:ext uri="{FF2B5EF4-FFF2-40B4-BE49-F238E27FC236}">
                <a16:creationId xmlns:a16="http://schemas.microsoft.com/office/drawing/2014/main" xmlns="" id="{484838CE-FE90-46B4-A2D6-C46BD26EAB9D}"/>
              </a:ext>
            </a:extLst>
          </p:cNvPr>
          <p:cNvGraphicFramePr>
            <a:graphicFrameLocks noGrp="1"/>
          </p:cNvGraphicFramePr>
          <p:nvPr>
            <p:extLst>
              <p:ext uri="{D42A27DB-BD31-4B8C-83A1-F6EECF244321}">
                <p14:modId xmlns:p14="http://schemas.microsoft.com/office/powerpoint/2010/main" xmlns="" val="4213397367"/>
              </p:ext>
            </p:extLst>
          </p:nvPr>
        </p:nvGraphicFramePr>
        <p:xfrm>
          <a:off x="3777614" y="3010849"/>
          <a:ext cx="822960" cy="736600"/>
        </p:xfrm>
        <a:graphic>
          <a:graphicData uri="http://schemas.openxmlformats.org/drawingml/2006/table">
            <a:tbl>
              <a:tblPr>
                <a:tableStyleId>{5C22544A-7EE6-4342-B048-85BDC9FD1C3A}</a:tableStyleId>
              </a:tblPr>
              <a:tblGrid>
                <a:gridCol w="411480">
                  <a:extLst>
                    <a:ext uri="{9D8B030D-6E8A-4147-A177-3AD203B41FA5}">
                      <a16:colId xmlns:a16="http://schemas.microsoft.com/office/drawing/2014/main" xmlns="" val="885200464"/>
                    </a:ext>
                  </a:extLst>
                </a:gridCol>
                <a:gridCol w="411480">
                  <a:extLst>
                    <a:ext uri="{9D8B030D-6E8A-4147-A177-3AD203B41FA5}">
                      <a16:colId xmlns:a16="http://schemas.microsoft.com/office/drawing/2014/main" xmlns="" val="2422914898"/>
                    </a:ext>
                  </a:extLst>
                </a:gridCol>
              </a:tblGrid>
              <a:tr h="325120">
                <a:tc>
                  <a:txBody>
                    <a:bodyPr/>
                    <a:lstStyle/>
                    <a:p>
                      <a:pPr algn="ctr"/>
                      <a:r>
                        <a:rPr lang="en-US" dirty="0"/>
                        <a:t>1</a:t>
                      </a:r>
                      <a:endParaRPr lang="en-IN" dirty="0"/>
                    </a:p>
                  </a:txBody>
                  <a:tcPr>
                    <a:solidFill>
                      <a:schemeClr val="accent6">
                        <a:alpha val="17000"/>
                      </a:schemeClr>
                    </a:solidFill>
                  </a:tcPr>
                </a:tc>
                <a:tc>
                  <a:txBody>
                    <a:bodyPr/>
                    <a:lstStyle/>
                    <a:p>
                      <a:pPr algn="ctr"/>
                      <a:r>
                        <a:rPr lang="en-US" dirty="0"/>
                        <a:t>0</a:t>
                      </a:r>
                      <a:endParaRPr lang="en-IN" dirty="0"/>
                    </a:p>
                  </a:txBody>
                  <a:tcPr>
                    <a:solidFill>
                      <a:schemeClr val="accent6">
                        <a:alpha val="17000"/>
                      </a:schemeClr>
                    </a:solidFill>
                  </a:tcPr>
                </a:tc>
                <a:extLst>
                  <a:ext uri="{0D108BD9-81ED-4DB2-BD59-A6C34878D82A}">
                    <a16:rowId xmlns:a16="http://schemas.microsoft.com/office/drawing/2014/main" xmlns="" val="3455723880"/>
                  </a:ext>
                </a:extLst>
              </a:tr>
              <a:tr h="370840">
                <a:tc>
                  <a:txBody>
                    <a:bodyPr/>
                    <a:lstStyle/>
                    <a:p>
                      <a:pPr algn="ctr"/>
                      <a:r>
                        <a:rPr lang="en-US" dirty="0"/>
                        <a:t>0</a:t>
                      </a:r>
                      <a:endParaRPr lang="en-IN" dirty="0"/>
                    </a:p>
                  </a:txBody>
                  <a:tcPr>
                    <a:solidFill>
                      <a:schemeClr val="accent6">
                        <a:alpha val="17000"/>
                      </a:schemeClr>
                    </a:solidFill>
                  </a:tcPr>
                </a:tc>
                <a:tc>
                  <a:txBody>
                    <a:bodyPr/>
                    <a:lstStyle/>
                    <a:p>
                      <a:pPr algn="ctr"/>
                      <a:r>
                        <a:rPr lang="en-US" dirty="0"/>
                        <a:t>1</a:t>
                      </a:r>
                      <a:endParaRPr lang="en-IN" dirty="0"/>
                    </a:p>
                  </a:txBody>
                  <a:tcPr>
                    <a:solidFill>
                      <a:schemeClr val="accent6">
                        <a:alpha val="17000"/>
                      </a:schemeClr>
                    </a:solidFill>
                  </a:tcPr>
                </a:tc>
                <a:extLst>
                  <a:ext uri="{0D108BD9-81ED-4DB2-BD59-A6C34878D82A}">
                    <a16:rowId xmlns:a16="http://schemas.microsoft.com/office/drawing/2014/main" xmlns="" val="932289987"/>
                  </a:ext>
                </a:extLst>
              </a:tr>
            </a:tbl>
          </a:graphicData>
        </a:graphic>
      </p:graphicFrame>
      <p:graphicFrame>
        <p:nvGraphicFramePr>
          <p:cNvPr id="19" name="Table 18">
            <a:extLst>
              <a:ext uri="{FF2B5EF4-FFF2-40B4-BE49-F238E27FC236}">
                <a16:creationId xmlns:a16="http://schemas.microsoft.com/office/drawing/2014/main" xmlns="" id="{2D860620-1644-4F27-B92A-95936B894815}"/>
              </a:ext>
            </a:extLst>
          </p:cNvPr>
          <p:cNvGraphicFramePr>
            <a:graphicFrameLocks noGrp="1"/>
          </p:cNvGraphicFramePr>
          <p:nvPr>
            <p:extLst>
              <p:ext uri="{D42A27DB-BD31-4B8C-83A1-F6EECF244321}">
                <p14:modId xmlns:p14="http://schemas.microsoft.com/office/powerpoint/2010/main" xmlns="" val="424223108"/>
              </p:ext>
            </p:extLst>
          </p:nvPr>
        </p:nvGraphicFramePr>
        <p:xfrm>
          <a:off x="6412228" y="3906520"/>
          <a:ext cx="822960" cy="741680"/>
        </p:xfrm>
        <a:graphic>
          <a:graphicData uri="http://schemas.openxmlformats.org/drawingml/2006/table">
            <a:tbl>
              <a:tblPr>
                <a:tableStyleId>{5C22544A-7EE6-4342-B048-85BDC9FD1C3A}</a:tableStyleId>
              </a:tblPr>
              <a:tblGrid>
                <a:gridCol w="411480">
                  <a:extLst>
                    <a:ext uri="{9D8B030D-6E8A-4147-A177-3AD203B41FA5}">
                      <a16:colId xmlns:a16="http://schemas.microsoft.com/office/drawing/2014/main" xmlns="" val="885200464"/>
                    </a:ext>
                  </a:extLst>
                </a:gridCol>
                <a:gridCol w="411480">
                  <a:extLst>
                    <a:ext uri="{9D8B030D-6E8A-4147-A177-3AD203B41FA5}">
                      <a16:colId xmlns:a16="http://schemas.microsoft.com/office/drawing/2014/main" xmlns="" val="2422914898"/>
                    </a:ext>
                  </a:extLst>
                </a:gridCol>
              </a:tblGrid>
              <a:tr h="370840">
                <a:tc>
                  <a:txBody>
                    <a:bodyPr/>
                    <a:lstStyle/>
                    <a:p>
                      <a:pPr algn="ctr"/>
                      <a:r>
                        <a:rPr lang="en-US" sz="1600" dirty="0"/>
                        <a:t>10</a:t>
                      </a:r>
                      <a:endParaRPr lang="en-IN" sz="1600" dirty="0"/>
                    </a:p>
                  </a:txBody>
                  <a:tcPr/>
                </a:tc>
                <a:tc>
                  <a:txBody>
                    <a:bodyPr/>
                    <a:lstStyle/>
                    <a:p>
                      <a:pPr algn="ctr"/>
                      <a:r>
                        <a:rPr lang="en-US" sz="1600" dirty="0"/>
                        <a:t>3</a:t>
                      </a:r>
                      <a:endParaRPr lang="en-IN" sz="1600" dirty="0"/>
                    </a:p>
                  </a:txBody>
                  <a:tcPr/>
                </a:tc>
                <a:extLst>
                  <a:ext uri="{0D108BD9-81ED-4DB2-BD59-A6C34878D82A}">
                    <a16:rowId xmlns:a16="http://schemas.microsoft.com/office/drawing/2014/main" xmlns="" val="3455723880"/>
                  </a:ext>
                </a:extLst>
              </a:tr>
              <a:tr h="370840">
                <a:tc>
                  <a:txBody>
                    <a:bodyPr/>
                    <a:lstStyle/>
                    <a:p>
                      <a:pPr algn="ctr"/>
                      <a:endParaRPr lang="en-IN" sz="1600" dirty="0"/>
                    </a:p>
                  </a:txBody>
                  <a:tcPr/>
                </a:tc>
                <a:tc>
                  <a:txBody>
                    <a:bodyPr/>
                    <a:lstStyle/>
                    <a:p>
                      <a:pPr algn="ctr"/>
                      <a:endParaRPr lang="en-IN" sz="1600" dirty="0"/>
                    </a:p>
                  </a:txBody>
                  <a:tcPr/>
                </a:tc>
                <a:extLst>
                  <a:ext uri="{0D108BD9-81ED-4DB2-BD59-A6C34878D82A}">
                    <a16:rowId xmlns:a16="http://schemas.microsoft.com/office/drawing/2014/main" xmlns="" val="932289987"/>
                  </a:ext>
                </a:extLst>
              </a:tr>
            </a:tbl>
          </a:graphicData>
        </a:graphic>
      </p:graphicFrame>
    </p:spTree>
    <p:extLst>
      <p:ext uri="{BB962C8B-B14F-4D97-AF65-F5344CB8AC3E}">
        <p14:creationId xmlns:p14="http://schemas.microsoft.com/office/powerpoint/2010/main" xmlns="" val="1778871530"/>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1" i="0" u="none" strike="noStrike" kern="1200" cap="none" spc="0" normalizeH="0" baseline="0" noProof="0" dirty="0">
                <a:ln>
                  <a:noFill/>
                </a:ln>
                <a:solidFill>
                  <a:schemeClr val="bg1"/>
                </a:solidFill>
                <a:effectLst/>
                <a:uLnTx/>
                <a:uFillTx/>
                <a:latin typeface="+mj-lt"/>
                <a:ea typeface="+mj-ea"/>
                <a:cs typeface="+mj-cs"/>
              </a:rPr>
              <a:t>2D Convolutional </a:t>
            </a:r>
            <a:r>
              <a:rPr lang="en-US" sz="4400" b="1" dirty="0">
                <a:solidFill>
                  <a:schemeClr val="bg1"/>
                </a:solidFill>
                <a:latin typeface="+mj-lt"/>
                <a:ea typeface="+mj-ea"/>
                <a:cs typeface="+mj-cs"/>
              </a:rPr>
              <a:t>Layer</a:t>
            </a:r>
            <a:endParaRPr kumimoji="0" lang="en-US" sz="4400" b="1" i="0" u="none" strike="noStrike" kern="1200" cap="none" spc="0" normalizeH="0" baseline="0" noProof="0" dirty="0">
              <a:ln>
                <a:noFill/>
              </a:ln>
              <a:solidFill>
                <a:schemeClr val="bg1"/>
              </a:solidFill>
              <a:effectLst/>
              <a:uLnTx/>
              <a:uFillTx/>
              <a:latin typeface="+mj-lt"/>
              <a:ea typeface="+mj-ea"/>
              <a:cs typeface="+mj-cs"/>
            </a:endParaRPr>
          </a:p>
        </p:txBody>
      </p:sp>
      <p:sp>
        <p:nvSpPr>
          <p:cNvPr id="7" name="TextBox 6"/>
          <p:cNvSpPr txBox="1"/>
          <p:nvPr/>
        </p:nvSpPr>
        <p:spPr>
          <a:xfrm>
            <a:off x="228604" y="1175661"/>
            <a:ext cx="8686793" cy="523220"/>
          </a:xfrm>
          <a:prstGeom prst="rect">
            <a:avLst/>
          </a:prstGeom>
          <a:noFill/>
        </p:spPr>
        <p:txBody>
          <a:bodyPr wrap="square" rtlCol="0">
            <a:spAutoFit/>
          </a:bodyPr>
          <a:lstStyle/>
          <a:p>
            <a:pPr>
              <a:buNone/>
            </a:pPr>
            <a:r>
              <a:rPr lang="en-US" sz="2800" dirty="0"/>
              <a:t>Your turn.  What’s the next output?</a:t>
            </a:r>
          </a:p>
        </p:txBody>
      </p:sp>
      <p:sp>
        <p:nvSpPr>
          <p:cNvPr id="13" name="Rectangle 12">
            <a:extLst>
              <a:ext uri="{FF2B5EF4-FFF2-40B4-BE49-F238E27FC236}">
                <a16:creationId xmlns:a16="http://schemas.microsoft.com/office/drawing/2014/main" xmlns="" id="{51F28F38-D7D1-4638-A478-B7B8E9B18DC3}"/>
              </a:ext>
            </a:extLst>
          </p:cNvPr>
          <p:cNvSpPr/>
          <p:nvPr/>
        </p:nvSpPr>
        <p:spPr>
          <a:xfrm>
            <a:off x="3028947" y="2286000"/>
            <a:ext cx="1704977" cy="523220"/>
          </a:xfrm>
          <a:prstGeom prst="rect">
            <a:avLst/>
          </a:prstGeom>
        </p:spPr>
        <p:txBody>
          <a:bodyPr wrap="square">
            <a:spAutoFit/>
          </a:bodyPr>
          <a:lstStyle/>
          <a:p>
            <a:r>
              <a:rPr lang="en-US" sz="2800" dirty="0"/>
              <a:t>weights  *</a:t>
            </a:r>
            <a:endParaRPr lang="en-IN" sz="2800" dirty="0"/>
          </a:p>
        </p:txBody>
      </p:sp>
      <p:sp>
        <p:nvSpPr>
          <p:cNvPr id="17" name="Rectangle 16">
            <a:extLst>
              <a:ext uri="{FF2B5EF4-FFF2-40B4-BE49-F238E27FC236}">
                <a16:creationId xmlns:a16="http://schemas.microsoft.com/office/drawing/2014/main" xmlns="" id="{0DC258B9-61DA-46FC-845C-295AA63D8AB1}"/>
              </a:ext>
            </a:extLst>
          </p:cNvPr>
          <p:cNvSpPr/>
          <p:nvPr/>
        </p:nvSpPr>
        <p:spPr>
          <a:xfrm>
            <a:off x="4724399" y="2290155"/>
            <a:ext cx="1371601" cy="523220"/>
          </a:xfrm>
          <a:prstGeom prst="rect">
            <a:avLst/>
          </a:prstGeom>
        </p:spPr>
        <p:txBody>
          <a:bodyPr wrap="square">
            <a:spAutoFit/>
          </a:bodyPr>
          <a:lstStyle/>
          <a:p>
            <a:r>
              <a:rPr lang="en-US" sz="2800" dirty="0"/>
              <a:t>image</a:t>
            </a:r>
            <a:endParaRPr lang="en-IN" sz="2800" dirty="0"/>
          </a:p>
        </p:txBody>
      </p:sp>
      <p:graphicFrame>
        <p:nvGraphicFramePr>
          <p:cNvPr id="9" name="Table 8">
            <a:extLst>
              <a:ext uri="{FF2B5EF4-FFF2-40B4-BE49-F238E27FC236}">
                <a16:creationId xmlns:a16="http://schemas.microsoft.com/office/drawing/2014/main" xmlns="" id="{20D99094-5F91-495B-8D90-344941D2FB5A}"/>
              </a:ext>
            </a:extLst>
          </p:cNvPr>
          <p:cNvGraphicFramePr>
            <a:graphicFrameLocks noGrp="1"/>
          </p:cNvGraphicFramePr>
          <p:nvPr/>
        </p:nvGraphicFramePr>
        <p:xfrm>
          <a:off x="3520440" y="4373880"/>
          <a:ext cx="1234440" cy="1112520"/>
        </p:xfrm>
        <a:graphic>
          <a:graphicData uri="http://schemas.openxmlformats.org/drawingml/2006/table">
            <a:tbl>
              <a:tblPr>
                <a:tableStyleId>{5C22544A-7EE6-4342-B048-85BDC9FD1C3A}</a:tableStyleId>
              </a:tblPr>
              <a:tblGrid>
                <a:gridCol w="411480">
                  <a:extLst>
                    <a:ext uri="{9D8B030D-6E8A-4147-A177-3AD203B41FA5}">
                      <a16:colId xmlns:a16="http://schemas.microsoft.com/office/drawing/2014/main" xmlns="" val="885200464"/>
                    </a:ext>
                  </a:extLst>
                </a:gridCol>
                <a:gridCol w="411480">
                  <a:extLst>
                    <a:ext uri="{9D8B030D-6E8A-4147-A177-3AD203B41FA5}">
                      <a16:colId xmlns:a16="http://schemas.microsoft.com/office/drawing/2014/main" xmlns="" val="2422914898"/>
                    </a:ext>
                  </a:extLst>
                </a:gridCol>
                <a:gridCol w="411480">
                  <a:extLst>
                    <a:ext uri="{9D8B030D-6E8A-4147-A177-3AD203B41FA5}">
                      <a16:colId xmlns:a16="http://schemas.microsoft.com/office/drawing/2014/main" xmlns="" val="1132754371"/>
                    </a:ext>
                  </a:extLst>
                </a:gridCol>
              </a:tblGrid>
              <a:tr h="370840">
                <a:tc>
                  <a:txBody>
                    <a:bodyPr/>
                    <a:lstStyle/>
                    <a:p>
                      <a:pPr algn="ctr"/>
                      <a:r>
                        <a:rPr lang="en-US" dirty="0"/>
                        <a:t>-2</a:t>
                      </a:r>
                      <a:endParaRPr lang="en-IN" dirty="0"/>
                    </a:p>
                  </a:txBody>
                  <a:tcPr/>
                </a:tc>
                <a:tc>
                  <a:txBody>
                    <a:bodyPr/>
                    <a:lstStyle/>
                    <a:p>
                      <a:pPr algn="ctr"/>
                      <a:r>
                        <a:rPr lang="en-US" dirty="0"/>
                        <a:t>0</a:t>
                      </a:r>
                      <a:endParaRPr lang="en-IN" dirty="0"/>
                    </a:p>
                  </a:txBody>
                  <a:tcPr/>
                </a:tc>
                <a:tc>
                  <a:txBody>
                    <a:bodyPr/>
                    <a:lstStyle/>
                    <a:p>
                      <a:pPr algn="ctr"/>
                      <a:r>
                        <a:rPr lang="en-US" dirty="0"/>
                        <a:t>-2</a:t>
                      </a:r>
                      <a:endParaRPr lang="en-IN" dirty="0"/>
                    </a:p>
                  </a:txBody>
                  <a:tcPr/>
                </a:tc>
                <a:extLst>
                  <a:ext uri="{0D108BD9-81ED-4DB2-BD59-A6C34878D82A}">
                    <a16:rowId xmlns:a16="http://schemas.microsoft.com/office/drawing/2014/main" xmlns="" val="3455723880"/>
                  </a:ext>
                </a:extLst>
              </a:tr>
              <a:tr h="370840">
                <a:tc>
                  <a:txBody>
                    <a:bodyPr/>
                    <a:lstStyle/>
                    <a:p>
                      <a:pPr algn="ctr"/>
                      <a:r>
                        <a:rPr lang="en-US" dirty="0"/>
                        <a:t>2</a:t>
                      </a:r>
                      <a:endParaRPr lang="en-IN" dirty="0"/>
                    </a:p>
                  </a:txBody>
                  <a:tcPr/>
                </a:tc>
                <a:tc>
                  <a:txBody>
                    <a:bodyPr/>
                    <a:lstStyle/>
                    <a:p>
                      <a:pPr algn="ctr"/>
                      <a:r>
                        <a:rPr lang="en-US" dirty="0"/>
                        <a:t>-1</a:t>
                      </a:r>
                      <a:endParaRPr lang="en-IN" dirty="0"/>
                    </a:p>
                  </a:txBody>
                  <a:tcPr/>
                </a:tc>
                <a:tc>
                  <a:txBody>
                    <a:bodyPr/>
                    <a:lstStyle/>
                    <a:p>
                      <a:pPr algn="ctr"/>
                      <a:r>
                        <a:rPr lang="en-US" dirty="0"/>
                        <a:t>0</a:t>
                      </a:r>
                      <a:endParaRPr lang="en-IN" dirty="0"/>
                    </a:p>
                  </a:txBody>
                  <a:tcPr/>
                </a:tc>
                <a:extLst>
                  <a:ext uri="{0D108BD9-81ED-4DB2-BD59-A6C34878D82A}">
                    <a16:rowId xmlns:a16="http://schemas.microsoft.com/office/drawing/2014/main" xmlns="" val="932289987"/>
                  </a:ext>
                </a:extLst>
              </a:tr>
              <a:tr h="370840">
                <a:tc>
                  <a:txBody>
                    <a:bodyPr/>
                    <a:lstStyle/>
                    <a:p>
                      <a:pPr algn="ctr"/>
                      <a:r>
                        <a:rPr lang="en-US" dirty="0"/>
                        <a:t>2</a:t>
                      </a:r>
                      <a:endParaRPr lang="en-IN" dirty="0"/>
                    </a:p>
                  </a:txBody>
                  <a:tcPr/>
                </a:tc>
                <a:tc>
                  <a:txBody>
                    <a:bodyPr/>
                    <a:lstStyle/>
                    <a:p>
                      <a:pPr algn="ctr"/>
                      <a:r>
                        <a:rPr lang="en-US" dirty="0"/>
                        <a:t>-1</a:t>
                      </a:r>
                      <a:endParaRPr lang="en-IN" dirty="0"/>
                    </a:p>
                  </a:txBody>
                  <a:tcPr/>
                </a:tc>
                <a:tc>
                  <a:txBody>
                    <a:bodyPr/>
                    <a:lstStyle/>
                    <a:p>
                      <a:pPr algn="ctr"/>
                      <a:r>
                        <a:rPr lang="en-US" dirty="0"/>
                        <a:t>-2</a:t>
                      </a:r>
                      <a:endParaRPr lang="en-IN" dirty="0"/>
                    </a:p>
                  </a:txBody>
                  <a:tcPr/>
                </a:tc>
                <a:extLst>
                  <a:ext uri="{0D108BD9-81ED-4DB2-BD59-A6C34878D82A}">
                    <a16:rowId xmlns:a16="http://schemas.microsoft.com/office/drawing/2014/main" xmlns="" val="3048882286"/>
                  </a:ext>
                </a:extLst>
              </a:tr>
            </a:tbl>
          </a:graphicData>
        </a:graphic>
      </p:graphicFrame>
      <p:sp>
        <p:nvSpPr>
          <p:cNvPr id="10" name="Rectangle 9">
            <a:extLst>
              <a:ext uri="{FF2B5EF4-FFF2-40B4-BE49-F238E27FC236}">
                <a16:creationId xmlns:a16="http://schemas.microsoft.com/office/drawing/2014/main" xmlns="" id="{DCB28813-A9D3-4DF7-A702-21B441868D5D}"/>
              </a:ext>
            </a:extLst>
          </p:cNvPr>
          <p:cNvSpPr/>
          <p:nvPr/>
        </p:nvSpPr>
        <p:spPr>
          <a:xfrm>
            <a:off x="5410200" y="3972580"/>
            <a:ext cx="1371601" cy="523220"/>
          </a:xfrm>
          <a:prstGeom prst="rect">
            <a:avLst/>
          </a:prstGeom>
        </p:spPr>
        <p:txBody>
          <a:bodyPr wrap="square">
            <a:spAutoFit/>
          </a:bodyPr>
          <a:lstStyle/>
          <a:p>
            <a:r>
              <a:rPr lang="en-US" sz="2800" dirty="0"/>
              <a:t>=</a:t>
            </a:r>
            <a:endParaRPr lang="en-IN" sz="2800" dirty="0"/>
          </a:p>
        </p:txBody>
      </p:sp>
      <p:graphicFrame>
        <p:nvGraphicFramePr>
          <p:cNvPr id="16" name="Table 15">
            <a:extLst>
              <a:ext uri="{FF2B5EF4-FFF2-40B4-BE49-F238E27FC236}">
                <a16:creationId xmlns:a16="http://schemas.microsoft.com/office/drawing/2014/main" xmlns="" id="{34826DF3-602B-4A61-9523-BD5A11743498}"/>
              </a:ext>
            </a:extLst>
          </p:cNvPr>
          <p:cNvGraphicFramePr>
            <a:graphicFrameLocks noGrp="1"/>
          </p:cNvGraphicFramePr>
          <p:nvPr/>
        </p:nvGraphicFramePr>
        <p:xfrm>
          <a:off x="3505200" y="3124200"/>
          <a:ext cx="1234440" cy="1112520"/>
        </p:xfrm>
        <a:graphic>
          <a:graphicData uri="http://schemas.openxmlformats.org/drawingml/2006/table">
            <a:tbl>
              <a:tblPr>
                <a:tableStyleId>{5C22544A-7EE6-4342-B048-85BDC9FD1C3A}</a:tableStyleId>
              </a:tblPr>
              <a:tblGrid>
                <a:gridCol w="411480">
                  <a:extLst>
                    <a:ext uri="{9D8B030D-6E8A-4147-A177-3AD203B41FA5}">
                      <a16:colId xmlns:a16="http://schemas.microsoft.com/office/drawing/2014/main" xmlns="" val="885200464"/>
                    </a:ext>
                  </a:extLst>
                </a:gridCol>
                <a:gridCol w="411480">
                  <a:extLst>
                    <a:ext uri="{9D8B030D-6E8A-4147-A177-3AD203B41FA5}">
                      <a16:colId xmlns:a16="http://schemas.microsoft.com/office/drawing/2014/main" xmlns="" val="2422914898"/>
                    </a:ext>
                  </a:extLst>
                </a:gridCol>
                <a:gridCol w="411480">
                  <a:extLst>
                    <a:ext uri="{9D8B030D-6E8A-4147-A177-3AD203B41FA5}">
                      <a16:colId xmlns:a16="http://schemas.microsoft.com/office/drawing/2014/main" xmlns="" val="1132754371"/>
                    </a:ext>
                  </a:extLst>
                </a:gridCol>
              </a:tblGrid>
              <a:tr h="370840">
                <a:tc>
                  <a:txBody>
                    <a:bodyPr/>
                    <a:lstStyle/>
                    <a:p>
                      <a:pPr algn="ctr"/>
                      <a:r>
                        <a:rPr lang="en-US" dirty="0"/>
                        <a:t>4</a:t>
                      </a:r>
                      <a:endParaRPr lang="en-IN" dirty="0"/>
                    </a:p>
                  </a:txBody>
                  <a:tcPr/>
                </a:tc>
                <a:tc>
                  <a:txBody>
                    <a:bodyPr/>
                    <a:lstStyle/>
                    <a:p>
                      <a:pPr algn="ctr"/>
                      <a:r>
                        <a:rPr lang="en-US" dirty="0"/>
                        <a:t>3</a:t>
                      </a:r>
                      <a:endParaRPr lang="en-IN" dirty="0"/>
                    </a:p>
                  </a:txBody>
                  <a:tcPr/>
                </a:tc>
                <a:tc>
                  <a:txBody>
                    <a:bodyPr/>
                    <a:lstStyle/>
                    <a:p>
                      <a:pPr algn="ctr"/>
                      <a:r>
                        <a:rPr lang="en-US" dirty="0"/>
                        <a:t>4</a:t>
                      </a:r>
                      <a:endParaRPr lang="en-IN" dirty="0"/>
                    </a:p>
                  </a:txBody>
                  <a:tcPr/>
                </a:tc>
                <a:extLst>
                  <a:ext uri="{0D108BD9-81ED-4DB2-BD59-A6C34878D82A}">
                    <a16:rowId xmlns:a16="http://schemas.microsoft.com/office/drawing/2014/main" xmlns="" val="3455723880"/>
                  </a:ext>
                </a:extLst>
              </a:tr>
              <a:tr h="370840">
                <a:tc>
                  <a:txBody>
                    <a:bodyPr/>
                    <a:lstStyle/>
                    <a:p>
                      <a:pPr algn="ctr"/>
                      <a:r>
                        <a:rPr lang="en-US" dirty="0"/>
                        <a:t>2</a:t>
                      </a:r>
                      <a:endParaRPr lang="en-IN" dirty="0"/>
                    </a:p>
                  </a:txBody>
                  <a:tcPr/>
                </a:tc>
                <a:tc>
                  <a:txBody>
                    <a:bodyPr/>
                    <a:lstStyle/>
                    <a:p>
                      <a:pPr algn="ctr"/>
                      <a:r>
                        <a:rPr lang="en-US" dirty="0"/>
                        <a:t>4</a:t>
                      </a:r>
                      <a:endParaRPr lang="en-IN" dirty="0"/>
                    </a:p>
                  </a:txBody>
                  <a:tcPr/>
                </a:tc>
                <a:tc>
                  <a:txBody>
                    <a:bodyPr/>
                    <a:lstStyle/>
                    <a:p>
                      <a:pPr algn="ctr"/>
                      <a:r>
                        <a:rPr lang="en-US" dirty="0"/>
                        <a:t>3</a:t>
                      </a:r>
                      <a:endParaRPr lang="en-IN" dirty="0"/>
                    </a:p>
                  </a:txBody>
                  <a:tcPr/>
                </a:tc>
                <a:extLst>
                  <a:ext uri="{0D108BD9-81ED-4DB2-BD59-A6C34878D82A}">
                    <a16:rowId xmlns:a16="http://schemas.microsoft.com/office/drawing/2014/main" xmlns="" val="932289987"/>
                  </a:ext>
                </a:extLst>
              </a:tr>
              <a:tr h="370840">
                <a:tc>
                  <a:txBody>
                    <a:bodyPr/>
                    <a:lstStyle/>
                    <a:p>
                      <a:pPr algn="ctr"/>
                      <a:r>
                        <a:rPr lang="en-US" dirty="0"/>
                        <a:t>2</a:t>
                      </a:r>
                      <a:endParaRPr lang="en-IN" dirty="0"/>
                    </a:p>
                  </a:txBody>
                  <a:tcPr/>
                </a:tc>
                <a:tc>
                  <a:txBody>
                    <a:bodyPr/>
                    <a:lstStyle/>
                    <a:p>
                      <a:pPr algn="ctr"/>
                      <a:r>
                        <a:rPr lang="en-US" dirty="0"/>
                        <a:t>3</a:t>
                      </a:r>
                      <a:endParaRPr lang="en-IN" dirty="0"/>
                    </a:p>
                  </a:txBody>
                  <a:tcPr/>
                </a:tc>
                <a:tc>
                  <a:txBody>
                    <a:bodyPr/>
                    <a:lstStyle/>
                    <a:p>
                      <a:pPr algn="ctr"/>
                      <a:r>
                        <a:rPr lang="en-US" dirty="0"/>
                        <a:t>4</a:t>
                      </a:r>
                      <a:endParaRPr lang="en-IN" dirty="0"/>
                    </a:p>
                  </a:txBody>
                  <a:tcPr/>
                </a:tc>
                <a:extLst>
                  <a:ext uri="{0D108BD9-81ED-4DB2-BD59-A6C34878D82A}">
                    <a16:rowId xmlns:a16="http://schemas.microsoft.com/office/drawing/2014/main" xmlns="" val="3048882286"/>
                  </a:ext>
                </a:extLst>
              </a:tr>
            </a:tbl>
          </a:graphicData>
        </a:graphic>
      </p:graphicFrame>
      <p:graphicFrame>
        <p:nvGraphicFramePr>
          <p:cNvPr id="18" name="Table 17">
            <a:extLst>
              <a:ext uri="{FF2B5EF4-FFF2-40B4-BE49-F238E27FC236}">
                <a16:creationId xmlns:a16="http://schemas.microsoft.com/office/drawing/2014/main" xmlns="" id="{3D47D709-94D9-40F4-B874-03603C3D9AF9}"/>
              </a:ext>
            </a:extLst>
          </p:cNvPr>
          <p:cNvGraphicFramePr>
            <a:graphicFrameLocks noGrp="1"/>
          </p:cNvGraphicFramePr>
          <p:nvPr>
            <p:extLst>
              <p:ext uri="{D42A27DB-BD31-4B8C-83A1-F6EECF244321}">
                <p14:modId xmlns:p14="http://schemas.microsoft.com/office/powerpoint/2010/main" xmlns="" val="1787154625"/>
              </p:ext>
            </p:extLst>
          </p:nvPr>
        </p:nvGraphicFramePr>
        <p:xfrm>
          <a:off x="3352800" y="4624350"/>
          <a:ext cx="822960" cy="736600"/>
        </p:xfrm>
        <a:graphic>
          <a:graphicData uri="http://schemas.openxmlformats.org/drawingml/2006/table">
            <a:tbl>
              <a:tblPr>
                <a:tableStyleId>{5C22544A-7EE6-4342-B048-85BDC9FD1C3A}</a:tableStyleId>
              </a:tblPr>
              <a:tblGrid>
                <a:gridCol w="411480">
                  <a:extLst>
                    <a:ext uri="{9D8B030D-6E8A-4147-A177-3AD203B41FA5}">
                      <a16:colId xmlns:a16="http://schemas.microsoft.com/office/drawing/2014/main" xmlns="" val="885200464"/>
                    </a:ext>
                  </a:extLst>
                </a:gridCol>
                <a:gridCol w="411480">
                  <a:extLst>
                    <a:ext uri="{9D8B030D-6E8A-4147-A177-3AD203B41FA5}">
                      <a16:colId xmlns:a16="http://schemas.microsoft.com/office/drawing/2014/main" xmlns="" val="2422914898"/>
                    </a:ext>
                  </a:extLst>
                </a:gridCol>
              </a:tblGrid>
              <a:tr h="325120">
                <a:tc>
                  <a:txBody>
                    <a:bodyPr/>
                    <a:lstStyle/>
                    <a:p>
                      <a:pPr algn="ctr"/>
                      <a:r>
                        <a:rPr lang="en-US" dirty="0"/>
                        <a:t>0</a:t>
                      </a:r>
                      <a:endParaRPr lang="en-IN" dirty="0"/>
                    </a:p>
                  </a:txBody>
                  <a:tcPr>
                    <a:solidFill>
                      <a:schemeClr val="accent6">
                        <a:alpha val="17000"/>
                      </a:schemeClr>
                    </a:solidFill>
                  </a:tcPr>
                </a:tc>
                <a:tc>
                  <a:txBody>
                    <a:bodyPr/>
                    <a:lstStyle/>
                    <a:p>
                      <a:pPr algn="ctr"/>
                      <a:r>
                        <a:rPr lang="en-US" dirty="0"/>
                        <a:t>1</a:t>
                      </a:r>
                      <a:endParaRPr lang="en-IN" dirty="0"/>
                    </a:p>
                  </a:txBody>
                  <a:tcPr>
                    <a:solidFill>
                      <a:schemeClr val="accent6">
                        <a:alpha val="17000"/>
                      </a:schemeClr>
                    </a:solidFill>
                  </a:tcPr>
                </a:tc>
                <a:extLst>
                  <a:ext uri="{0D108BD9-81ED-4DB2-BD59-A6C34878D82A}">
                    <a16:rowId xmlns:a16="http://schemas.microsoft.com/office/drawing/2014/main" xmlns="" val="3455723880"/>
                  </a:ext>
                </a:extLst>
              </a:tr>
              <a:tr h="370840">
                <a:tc>
                  <a:txBody>
                    <a:bodyPr/>
                    <a:lstStyle/>
                    <a:p>
                      <a:pPr algn="ctr"/>
                      <a:r>
                        <a:rPr lang="en-US" dirty="0"/>
                        <a:t>1</a:t>
                      </a:r>
                      <a:endParaRPr lang="en-IN" dirty="0"/>
                    </a:p>
                  </a:txBody>
                  <a:tcPr>
                    <a:solidFill>
                      <a:schemeClr val="accent6">
                        <a:alpha val="17000"/>
                      </a:schemeClr>
                    </a:solidFill>
                  </a:tcPr>
                </a:tc>
                <a:tc>
                  <a:txBody>
                    <a:bodyPr/>
                    <a:lstStyle/>
                    <a:p>
                      <a:pPr algn="ctr"/>
                      <a:r>
                        <a:rPr lang="en-US" dirty="0"/>
                        <a:t>0</a:t>
                      </a:r>
                      <a:endParaRPr lang="en-IN" dirty="0"/>
                    </a:p>
                  </a:txBody>
                  <a:tcPr>
                    <a:solidFill>
                      <a:schemeClr val="accent6">
                        <a:alpha val="17000"/>
                      </a:schemeClr>
                    </a:solidFill>
                  </a:tcPr>
                </a:tc>
                <a:extLst>
                  <a:ext uri="{0D108BD9-81ED-4DB2-BD59-A6C34878D82A}">
                    <a16:rowId xmlns:a16="http://schemas.microsoft.com/office/drawing/2014/main" xmlns="" val="932289987"/>
                  </a:ext>
                </a:extLst>
              </a:tr>
            </a:tbl>
          </a:graphicData>
        </a:graphic>
      </p:graphicFrame>
      <p:graphicFrame>
        <p:nvGraphicFramePr>
          <p:cNvPr id="15" name="Table 14">
            <a:extLst>
              <a:ext uri="{FF2B5EF4-FFF2-40B4-BE49-F238E27FC236}">
                <a16:creationId xmlns:a16="http://schemas.microsoft.com/office/drawing/2014/main" xmlns="" id="{484838CE-FE90-46B4-A2D6-C46BD26EAB9D}"/>
              </a:ext>
            </a:extLst>
          </p:cNvPr>
          <p:cNvGraphicFramePr>
            <a:graphicFrameLocks noGrp="1"/>
          </p:cNvGraphicFramePr>
          <p:nvPr>
            <p:extLst>
              <p:ext uri="{D42A27DB-BD31-4B8C-83A1-F6EECF244321}">
                <p14:modId xmlns:p14="http://schemas.microsoft.com/office/powerpoint/2010/main" xmlns="" val="346018831"/>
              </p:ext>
            </p:extLst>
          </p:nvPr>
        </p:nvGraphicFramePr>
        <p:xfrm>
          <a:off x="3368038" y="3352800"/>
          <a:ext cx="822960" cy="736600"/>
        </p:xfrm>
        <a:graphic>
          <a:graphicData uri="http://schemas.openxmlformats.org/drawingml/2006/table">
            <a:tbl>
              <a:tblPr>
                <a:tableStyleId>{5C22544A-7EE6-4342-B048-85BDC9FD1C3A}</a:tableStyleId>
              </a:tblPr>
              <a:tblGrid>
                <a:gridCol w="411480">
                  <a:extLst>
                    <a:ext uri="{9D8B030D-6E8A-4147-A177-3AD203B41FA5}">
                      <a16:colId xmlns:a16="http://schemas.microsoft.com/office/drawing/2014/main" xmlns="" val="885200464"/>
                    </a:ext>
                  </a:extLst>
                </a:gridCol>
                <a:gridCol w="411480">
                  <a:extLst>
                    <a:ext uri="{9D8B030D-6E8A-4147-A177-3AD203B41FA5}">
                      <a16:colId xmlns:a16="http://schemas.microsoft.com/office/drawing/2014/main" xmlns="" val="2422914898"/>
                    </a:ext>
                  </a:extLst>
                </a:gridCol>
              </a:tblGrid>
              <a:tr h="325120">
                <a:tc>
                  <a:txBody>
                    <a:bodyPr/>
                    <a:lstStyle/>
                    <a:p>
                      <a:pPr algn="ctr"/>
                      <a:r>
                        <a:rPr lang="en-US" dirty="0"/>
                        <a:t>1</a:t>
                      </a:r>
                      <a:endParaRPr lang="en-IN" dirty="0"/>
                    </a:p>
                  </a:txBody>
                  <a:tcPr>
                    <a:solidFill>
                      <a:schemeClr val="accent6">
                        <a:alpha val="17000"/>
                      </a:schemeClr>
                    </a:solidFill>
                  </a:tcPr>
                </a:tc>
                <a:tc>
                  <a:txBody>
                    <a:bodyPr/>
                    <a:lstStyle/>
                    <a:p>
                      <a:pPr algn="ctr"/>
                      <a:r>
                        <a:rPr lang="en-US" dirty="0"/>
                        <a:t>0</a:t>
                      </a:r>
                      <a:endParaRPr lang="en-IN" dirty="0"/>
                    </a:p>
                  </a:txBody>
                  <a:tcPr>
                    <a:solidFill>
                      <a:schemeClr val="accent6">
                        <a:alpha val="17000"/>
                      </a:schemeClr>
                    </a:solidFill>
                  </a:tcPr>
                </a:tc>
                <a:extLst>
                  <a:ext uri="{0D108BD9-81ED-4DB2-BD59-A6C34878D82A}">
                    <a16:rowId xmlns:a16="http://schemas.microsoft.com/office/drawing/2014/main" xmlns="" val="3455723880"/>
                  </a:ext>
                </a:extLst>
              </a:tr>
              <a:tr h="370840">
                <a:tc>
                  <a:txBody>
                    <a:bodyPr/>
                    <a:lstStyle/>
                    <a:p>
                      <a:pPr algn="ctr"/>
                      <a:r>
                        <a:rPr lang="en-US" dirty="0"/>
                        <a:t>0</a:t>
                      </a:r>
                      <a:endParaRPr lang="en-IN" dirty="0"/>
                    </a:p>
                  </a:txBody>
                  <a:tcPr>
                    <a:solidFill>
                      <a:schemeClr val="accent6">
                        <a:alpha val="17000"/>
                      </a:schemeClr>
                    </a:solidFill>
                  </a:tcPr>
                </a:tc>
                <a:tc>
                  <a:txBody>
                    <a:bodyPr/>
                    <a:lstStyle/>
                    <a:p>
                      <a:pPr algn="ctr"/>
                      <a:r>
                        <a:rPr lang="en-US" dirty="0"/>
                        <a:t>1</a:t>
                      </a:r>
                      <a:endParaRPr lang="en-IN" dirty="0"/>
                    </a:p>
                  </a:txBody>
                  <a:tcPr>
                    <a:solidFill>
                      <a:schemeClr val="accent6">
                        <a:alpha val="17000"/>
                      </a:schemeClr>
                    </a:solidFill>
                  </a:tcPr>
                </a:tc>
                <a:extLst>
                  <a:ext uri="{0D108BD9-81ED-4DB2-BD59-A6C34878D82A}">
                    <a16:rowId xmlns:a16="http://schemas.microsoft.com/office/drawing/2014/main" xmlns="" val="932289987"/>
                  </a:ext>
                </a:extLst>
              </a:tr>
            </a:tbl>
          </a:graphicData>
        </a:graphic>
      </p:graphicFrame>
      <p:graphicFrame>
        <p:nvGraphicFramePr>
          <p:cNvPr id="19" name="Table 18">
            <a:extLst>
              <a:ext uri="{FF2B5EF4-FFF2-40B4-BE49-F238E27FC236}">
                <a16:creationId xmlns:a16="http://schemas.microsoft.com/office/drawing/2014/main" xmlns="" id="{2D860620-1644-4F27-B92A-95936B894815}"/>
              </a:ext>
            </a:extLst>
          </p:cNvPr>
          <p:cNvGraphicFramePr>
            <a:graphicFrameLocks noGrp="1"/>
          </p:cNvGraphicFramePr>
          <p:nvPr>
            <p:extLst>
              <p:ext uri="{D42A27DB-BD31-4B8C-83A1-F6EECF244321}">
                <p14:modId xmlns:p14="http://schemas.microsoft.com/office/powerpoint/2010/main" xmlns="" val="727722521"/>
              </p:ext>
            </p:extLst>
          </p:nvPr>
        </p:nvGraphicFramePr>
        <p:xfrm>
          <a:off x="6412228" y="3906520"/>
          <a:ext cx="822960" cy="741680"/>
        </p:xfrm>
        <a:graphic>
          <a:graphicData uri="http://schemas.openxmlformats.org/drawingml/2006/table">
            <a:tbl>
              <a:tblPr>
                <a:tableStyleId>{5C22544A-7EE6-4342-B048-85BDC9FD1C3A}</a:tableStyleId>
              </a:tblPr>
              <a:tblGrid>
                <a:gridCol w="411480">
                  <a:extLst>
                    <a:ext uri="{9D8B030D-6E8A-4147-A177-3AD203B41FA5}">
                      <a16:colId xmlns:a16="http://schemas.microsoft.com/office/drawing/2014/main" xmlns="" val="885200464"/>
                    </a:ext>
                  </a:extLst>
                </a:gridCol>
                <a:gridCol w="411480">
                  <a:extLst>
                    <a:ext uri="{9D8B030D-6E8A-4147-A177-3AD203B41FA5}">
                      <a16:colId xmlns:a16="http://schemas.microsoft.com/office/drawing/2014/main" xmlns="" val="2422914898"/>
                    </a:ext>
                  </a:extLst>
                </a:gridCol>
              </a:tblGrid>
              <a:tr h="370840">
                <a:tc>
                  <a:txBody>
                    <a:bodyPr/>
                    <a:lstStyle/>
                    <a:p>
                      <a:pPr algn="ctr"/>
                      <a:r>
                        <a:rPr lang="en-US" sz="1600" dirty="0"/>
                        <a:t>10</a:t>
                      </a:r>
                      <a:endParaRPr lang="en-IN" sz="1600" dirty="0"/>
                    </a:p>
                  </a:txBody>
                  <a:tcPr/>
                </a:tc>
                <a:tc>
                  <a:txBody>
                    <a:bodyPr/>
                    <a:lstStyle/>
                    <a:p>
                      <a:pPr algn="ctr"/>
                      <a:r>
                        <a:rPr lang="en-US" sz="1600" dirty="0"/>
                        <a:t>3</a:t>
                      </a:r>
                      <a:endParaRPr lang="en-IN" sz="1600" dirty="0"/>
                    </a:p>
                  </a:txBody>
                  <a:tcPr/>
                </a:tc>
                <a:extLst>
                  <a:ext uri="{0D108BD9-81ED-4DB2-BD59-A6C34878D82A}">
                    <a16:rowId xmlns:a16="http://schemas.microsoft.com/office/drawing/2014/main" xmlns="" val="3455723880"/>
                  </a:ext>
                </a:extLst>
              </a:tr>
              <a:tr h="370840">
                <a:tc>
                  <a:txBody>
                    <a:bodyPr/>
                    <a:lstStyle/>
                    <a:p>
                      <a:pPr algn="ctr"/>
                      <a:r>
                        <a:rPr lang="en-US" sz="1600" dirty="0"/>
                        <a:t>?</a:t>
                      </a:r>
                      <a:endParaRPr lang="en-IN" sz="1600" dirty="0"/>
                    </a:p>
                  </a:txBody>
                  <a:tcPr/>
                </a:tc>
                <a:tc>
                  <a:txBody>
                    <a:bodyPr/>
                    <a:lstStyle/>
                    <a:p>
                      <a:pPr algn="ctr"/>
                      <a:endParaRPr lang="en-IN" sz="1600" dirty="0"/>
                    </a:p>
                  </a:txBody>
                  <a:tcPr/>
                </a:tc>
                <a:extLst>
                  <a:ext uri="{0D108BD9-81ED-4DB2-BD59-A6C34878D82A}">
                    <a16:rowId xmlns:a16="http://schemas.microsoft.com/office/drawing/2014/main" xmlns="" val="932289987"/>
                  </a:ext>
                </a:extLst>
              </a:tr>
            </a:tbl>
          </a:graphicData>
        </a:graphic>
      </p:graphicFrame>
    </p:spTree>
    <p:extLst>
      <p:ext uri="{BB962C8B-B14F-4D97-AF65-F5344CB8AC3E}">
        <p14:creationId xmlns:p14="http://schemas.microsoft.com/office/powerpoint/2010/main" xmlns="" val="2345701135"/>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1" i="0" u="none" strike="noStrike" kern="1200" cap="none" spc="0" normalizeH="0" baseline="0" noProof="0" dirty="0">
                <a:ln>
                  <a:noFill/>
                </a:ln>
                <a:solidFill>
                  <a:schemeClr val="bg1"/>
                </a:solidFill>
                <a:effectLst/>
                <a:uLnTx/>
                <a:uFillTx/>
                <a:latin typeface="+mj-lt"/>
                <a:ea typeface="+mj-ea"/>
                <a:cs typeface="+mj-cs"/>
              </a:rPr>
              <a:t>2D Convolutional </a:t>
            </a:r>
            <a:r>
              <a:rPr lang="en-US" sz="4400" b="1" dirty="0">
                <a:solidFill>
                  <a:schemeClr val="bg1"/>
                </a:solidFill>
                <a:latin typeface="+mj-lt"/>
                <a:ea typeface="+mj-ea"/>
                <a:cs typeface="+mj-cs"/>
              </a:rPr>
              <a:t>Layer</a:t>
            </a:r>
            <a:endParaRPr kumimoji="0" lang="en-US" sz="4400" b="1" i="0" u="none" strike="noStrike" kern="1200" cap="none" spc="0" normalizeH="0" baseline="0" noProof="0" dirty="0">
              <a:ln>
                <a:noFill/>
              </a:ln>
              <a:solidFill>
                <a:schemeClr val="bg1"/>
              </a:solidFill>
              <a:effectLst/>
              <a:uLnTx/>
              <a:uFillTx/>
              <a:latin typeface="+mj-lt"/>
              <a:ea typeface="+mj-ea"/>
              <a:cs typeface="+mj-cs"/>
            </a:endParaRPr>
          </a:p>
        </p:txBody>
      </p:sp>
      <p:sp>
        <p:nvSpPr>
          <p:cNvPr id="7" name="TextBox 6"/>
          <p:cNvSpPr txBox="1"/>
          <p:nvPr/>
        </p:nvSpPr>
        <p:spPr>
          <a:xfrm>
            <a:off x="228604" y="1175661"/>
            <a:ext cx="8686793" cy="523220"/>
          </a:xfrm>
          <a:prstGeom prst="rect">
            <a:avLst/>
          </a:prstGeom>
          <a:noFill/>
        </p:spPr>
        <p:txBody>
          <a:bodyPr wrap="square" rtlCol="0">
            <a:spAutoFit/>
          </a:bodyPr>
          <a:lstStyle/>
          <a:p>
            <a:pPr>
              <a:buNone/>
            </a:pPr>
            <a:r>
              <a:rPr lang="en-US" sz="2800" dirty="0"/>
              <a:t>Your turn.  What’s the next output?</a:t>
            </a:r>
          </a:p>
        </p:txBody>
      </p:sp>
      <p:sp>
        <p:nvSpPr>
          <p:cNvPr id="13" name="Rectangle 12">
            <a:extLst>
              <a:ext uri="{FF2B5EF4-FFF2-40B4-BE49-F238E27FC236}">
                <a16:creationId xmlns:a16="http://schemas.microsoft.com/office/drawing/2014/main" xmlns="" id="{51F28F38-D7D1-4638-A478-B7B8E9B18DC3}"/>
              </a:ext>
            </a:extLst>
          </p:cNvPr>
          <p:cNvSpPr/>
          <p:nvPr/>
        </p:nvSpPr>
        <p:spPr>
          <a:xfrm>
            <a:off x="3028947" y="2286000"/>
            <a:ext cx="1704977" cy="523220"/>
          </a:xfrm>
          <a:prstGeom prst="rect">
            <a:avLst/>
          </a:prstGeom>
        </p:spPr>
        <p:txBody>
          <a:bodyPr wrap="square">
            <a:spAutoFit/>
          </a:bodyPr>
          <a:lstStyle/>
          <a:p>
            <a:r>
              <a:rPr lang="en-US" sz="2800" dirty="0"/>
              <a:t>weights  *</a:t>
            </a:r>
            <a:endParaRPr lang="en-IN" sz="2800" dirty="0"/>
          </a:p>
        </p:txBody>
      </p:sp>
      <p:sp>
        <p:nvSpPr>
          <p:cNvPr id="17" name="Rectangle 16">
            <a:extLst>
              <a:ext uri="{FF2B5EF4-FFF2-40B4-BE49-F238E27FC236}">
                <a16:creationId xmlns:a16="http://schemas.microsoft.com/office/drawing/2014/main" xmlns="" id="{0DC258B9-61DA-46FC-845C-295AA63D8AB1}"/>
              </a:ext>
            </a:extLst>
          </p:cNvPr>
          <p:cNvSpPr/>
          <p:nvPr/>
        </p:nvSpPr>
        <p:spPr>
          <a:xfrm>
            <a:off x="4724399" y="2290155"/>
            <a:ext cx="1371601" cy="523220"/>
          </a:xfrm>
          <a:prstGeom prst="rect">
            <a:avLst/>
          </a:prstGeom>
        </p:spPr>
        <p:txBody>
          <a:bodyPr wrap="square">
            <a:spAutoFit/>
          </a:bodyPr>
          <a:lstStyle/>
          <a:p>
            <a:r>
              <a:rPr lang="en-US" sz="2800" dirty="0"/>
              <a:t>image</a:t>
            </a:r>
            <a:endParaRPr lang="en-IN" sz="2800" dirty="0"/>
          </a:p>
        </p:txBody>
      </p:sp>
      <p:graphicFrame>
        <p:nvGraphicFramePr>
          <p:cNvPr id="9" name="Table 8">
            <a:extLst>
              <a:ext uri="{FF2B5EF4-FFF2-40B4-BE49-F238E27FC236}">
                <a16:creationId xmlns:a16="http://schemas.microsoft.com/office/drawing/2014/main" xmlns="" id="{20D99094-5F91-495B-8D90-344941D2FB5A}"/>
              </a:ext>
            </a:extLst>
          </p:cNvPr>
          <p:cNvGraphicFramePr>
            <a:graphicFrameLocks noGrp="1"/>
          </p:cNvGraphicFramePr>
          <p:nvPr/>
        </p:nvGraphicFramePr>
        <p:xfrm>
          <a:off x="3520440" y="4373880"/>
          <a:ext cx="1234440" cy="1112520"/>
        </p:xfrm>
        <a:graphic>
          <a:graphicData uri="http://schemas.openxmlformats.org/drawingml/2006/table">
            <a:tbl>
              <a:tblPr>
                <a:tableStyleId>{5C22544A-7EE6-4342-B048-85BDC9FD1C3A}</a:tableStyleId>
              </a:tblPr>
              <a:tblGrid>
                <a:gridCol w="411480">
                  <a:extLst>
                    <a:ext uri="{9D8B030D-6E8A-4147-A177-3AD203B41FA5}">
                      <a16:colId xmlns:a16="http://schemas.microsoft.com/office/drawing/2014/main" xmlns="" val="885200464"/>
                    </a:ext>
                  </a:extLst>
                </a:gridCol>
                <a:gridCol w="411480">
                  <a:extLst>
                    <a:ext uri="{9D8B030D-6E8A-4147-A177-3AD203B41FA5}">
                      <a16:colId xmlns:a16="http://schemas.microsoft.com/office/drawing/2014/main" xmlns="" val="2422914898"/>
                    </a:ext>
                  </a:extLst>
                </a:gridCol>
                <a:gridCol w="411480">
                  <a:extLst>
                    <a:ext uri="{9D8B030D-6E8A-4147-A177-3AD203B41FA5}">
                      <a16:colId xmlns:a16="http://schemas.microsoft.com/office/drawing/2014/main" xmlns="" val="1132754371"/>
                    </a:ext>
                  </a:extLst>
                </a:gridCol>
              </a:tblGrid>
              <a:tr h="370840">
                <a:tc>
                  <a:txBody>
                    <a:bodyPr/>
                    <a:lstStyle/>
                    <a:p>
                      <a:pPr algn="ctr"/>
                      <a:r>
                        <a:rPr lang="en-US" dirty="0"/>
                        <a:t>-2</a:t>
                      </a:r>
                      <a:endParaRPr lang="en-IN" dirty="0"/>
                    </a:p>
                  </a:txBody>
                  <a:tcPr/>
                </a:tc>
                <a:tc>
                  <a:txBody>
                    <a:bodyPr/>
                    <a:lstStyle/>
                    <a:p>
                      <a:pPr algn="ctr"/>
                      <a:r>
                        <a:rPr lang="en-US" dirty="0"/>
                        <a:t>0</a:t>
                      </a:r>
                      <a:endParaRPr lang="en-IN" dirty="0"/>
                    </a:p>
                  </a:txBody>
                  <a:tcPr/>
                </a:tc>
                <a:tc>
                  <a:txBody>
                    <a:bodyPr/>
                    <a:lstStyle/>
                    <a:p>
                      <a:pPr algn="ctr"/>
                      <a:r>
                        <a:rPr lang="en-US" dirty="0"/>
                        <a:t>-2</a:t>
                      </a:r>
                      <a:endParaRPr lang="en-IN" dirty="0"/>
                    </a:p>
                  </a:txBody>
                  <a:tcPr/>
                </a:tc>
                <a:extLst>
                  <a:ext uri="{0D108BD9-81ED-4DB2-BD59-A6C34878D82A}">
                    <a16:rowId xmlns:a16="http://schemas.microsoft.com/office/drawing/2014/main" xmlns="" val="3455723880"/>
                  </a:ext>
                </a:extLst>
              </a:tr>
              <a:tr h="370840">
                <a:tc>
                  <a:txBody>
                    <a:bodyPr/>
                    <a:lstStyle/>
                    <a:p>
                      <a:pPr algn="ctr"/>
                      <a:r>
                        <a:rPr lang="en-US" dirty="0"/>
                        <a:t>2</a:t>
                      </a:r>
                      <a:endParaRPr lang="en-IN" dirty="0"/>
                    </a:p>
                  </a:txBody>
                  <a:tcPr/>
                </a:tc>
                <a:tc>
                  <a:txBody>
                    <a:bodyPr/>
                    <a:lstStyle/>
                    <a:p>
                      <a:pPr algn="ctr"/>
                      <a:r>
                        <a:rPr lang="en-US" dirty="0"/>
                        <a:t>-1</a:t>
                      </a:r>
                      <a:endParaRPr lang="en-IN" dirty="0"/>
                    </a:p>
                  </a:txBody>
                  <a:tcPr/>
                </a:tc>
                <a:tc>
                  <a:txBody>
                    <a:bodyPr/>
                    <a:lstStyle/>
                    <a:p>
                      <a:pPr algn="ctr"/>
                      <a:r>
                        <a:rPr lang="en-US" dirty="0"/>
                        <a:t>0</a:t>
                      </a:r>
                      <a:endParaRPr lang="en-IN" dirty="0"/>
                    </a:p>
                  </a:txBody>
                  <a:tcPr/>
                </a:tc>
                <a:extLst>
                  <a:ext uri="{0D108BD9-81ED-4DB2-BD59-A6C34878D82A}">
                    <a16:rowId xmlns:a16="http://schemas.microsoft.com/office/drawing/2014/main" xmlns="" val="932289987"/>
                  </a:ext>
                </a:extLst>
              </a:tr>
              <a:tr h="370840">
                <a:tc>
                  <a:txBody>
                    <a:bodyPr/>
                    <a:lstStyle/>
                    <a:p>
                      <a:pPr algn="ctr"/>
                      <a:r>
                        <a:rPr lang="en-US" dirty="0"/>
                        <a:t>2</a:t>
                      </a:r>
                      <a:endParaRPr lang="en-IN" dirty="0"/>
                    </a:p>
                  </a:txBody>
                  <a:tcPr/>
                </a:tc>
                <a:tc>
                  <a:txBody>
                    <a:bodyPr/>
                    <a:lstStyle/>
                    <a:p>
                      <a:pPr algn="ctr"/>
                      <a:r>
                        <a:rPr lang="en-US" dirty="0"/>
                        <a:t>-1</a:t>
                      </a:r>
                      <a:endParaRPr lang="en-IN" dirty="0"/>
                    </a:p>
                  </a:txBody>
                  <a:tcPr/>
                </a:tc>
                <a:tc>
                  <a:txBody>
                    <a:bodyPr/>
                    <a:lstStyle/>
                    <a:p>
                      <a:pPr algn="ctr"/>
                      <a:r>
                        <a:rPr lang="en-US" dirty="0"/>
                        <a:t>-2</a:t>
                      </a:r>
                      <a:endParaRPr lang="en-IN" dirty="0"/>
                    </a:p>
                  </a:txBody>
                  <a:tcPr/>
                </a:tc>
                <a:extLst>
                  <a:ext uri="{0D108BD9-81ED-4DB2-BD59-A6C34878D82A}">
                    <a16:rowId xmlns:a16="http://schemas.microsoft.com/office/drawing/2014/main" xmlns="" val="3048882286"/>
                  </a:ext>
                </a:extLst>
              </a:tr>
            </a:tbl>
          </a:graphicData>
        </a:graphic>
      </p:graphicFrame>
      <p:sp>
        <p:nvSpPr>
          <p:cNvPr id="10" name="Rectangle 9">
            <a:extLst>
              <a:ext uri="{FF2B5EF4-FFF2-40B4-BE49-F238E27FC236}">
                <a16:creationId xmlns:a16="http://schemas.microsoft.com/office/drawing/2014/main" xmlns="" id="{DCB28813-A9D3-4DF7-A702-21B441868D5D}"/>
              </a:ext>
            </a:extLst>
          </p:cNvPr>
          <p:cNvSpPr/>
          <p:nvPr/>
        </p:nvSpPr>
        <p:spPr>
          <a:xfrm>
            <a:off x="5410200" y="3972580"/>
            <a:ext cx="1371601" cy="523220"/>
          </a:xfrm>
          <a:prstGeom prst="rect">
            <a:avLst/>
          </a:prstGeom>
        </p:spPr>
        <p:txBody>
          <a:bodyPr wrap="square">
            <a:spAutoFit/>
          </a:bodyPr>
          <a:lstStyle/>
          <a:p>
            <a:r>
              <a:rPr lang="en-US" sz="2800" dirty="0"/>
              <a:t>=</a:t>
            </a:r>
            <a:endParaRPr lang="en-IN" sz="2800" dirty="0"/>
          </a:p>
        </p:txBody>
      </p:sp>
      <p:graphicFrame>
        <p:nvGraphicFramePr>
          <p:cNvPr id="16" name="Table 15">
            <a:extLst>
              <a:ext uri="{FF2B5EF4-FFF2-40B4-BE49-F238E27FC236}">
                <a16:creationId xmlns:a16="http://schemas.microsoft.com/office/drawing/2014/main" xmlns="" id="{34826DF3-602B-4A61-9523-BD5A11743498}"/>
              </a:ext>
            </a:extLst>
          </p:cNvPr>
          <p:cNvGraphicFramePr>
            <a:graphicFrameLocks noGrp="1"/>
          </p:cNvGraphicFramePr>
          <p:nvPr/>
        </p:nvGraphicFramePr>
        <p:xfrm>
          <a:off x="3505200" y="3124200"/>
          <a:ext cx="1234440" cy="1112520"/>
        </p:xfrm>
        <a:graphic>
          <a:graphicData uri="http://schemas.openxmlformats.org/drawingml/2006/table">
            <a:tbl>
              <a:tblPr>
                <a:tableStyleId>{5C22544A-7EE6-4342-B048-85BDC9FD1C3A}</a:tableStyleId>
              </a:tblPr>
              <a:tblGrid>
                <a:gridCol w="411480">
                  <a:extLst>
                    <a:ext uri="{9D8B030D-6E8A-4147-A177-3AD203B41FA5}">
                      <a16:colId xmlns:a16="http://schemas.microsoft.com/office/drawing/2014/main" xmlns="" val="885200464"/>
                    </a:ext>
                  </a:extLst>
                </a:gridCol>
                <a:gridCol w="411480">
                  <a:extLst>
                    <a:ext uri="{9D8B030D-6E8A-4147-A177-3AD203B41FA5}">
                      <a16:colId xmlns:a16="http://schemas.microsoft.com/office/drawing/2014/main" xmlns="" val="2422914898"/>
                    </a:ext>
                  </a:extLst>
                </a:gridCol>
                <a:gridCol w="411480">
                  <a:extLst>
                    <a:ext uri="{9D8B030D-6E8A-4147-A177-3AD203B41FA5}">
                      <a16:colId xmlns:a16="http://schemas.microsoft.com/office/drawing/2014/main" xmlns="" val="1132754371"/>
                    </a:ext>
                  </a:extLst>
                </a:gridCol>
              </a:tblGrid>
              <a:tr h="370840">
                <a:tc>
                  <a:txBody>
                    <a:bodyPr/>
                    <a:lstStyle/>
                    <a:p>
                      <a:pPr algn="ctr"/>
                      <a:r>
                        <a:rPr lang="en-US" dirty="0"/>
                        <a:t>4</a:t>
                      </a:r>
                      <a:endParaRPr lang="en-IN" dirty="0"/>
                    </a:p>
                  </a:txBody>
                  <a:tcPr/>
                </a:tc>
                <a:tc>
                  <a:txBody>
                    <a:bodyPr/>
                    <a:lstStyle/>
                    <a:p>
                      <a:pPr algn="ctr"/>
                      <a:r>
                        <a:rPr lang="en-US" dirty="0"/>
                        <a:t>3</a:t>
                      </a:r>
                      <a:endParaRPr lang="en-IN" dirty="0"/>
                    </a:p>
                  </a:txBody>
                  <a:tcPr/>
                </a:tc>
                <a:tc>
                  <a:txBody>
                    <a:bodyPr/>
                    <a:lstStyle/>
                    <a:p>
                      <a:pPr algn="ctr"/>
                      <a:r>
                        <a:rPr lang="en-US" dirty="0"/>
                        <a:t>4</a:t>
                      </a:r>
                      <a:endParaRPr lang="en-IN" dirty="0"/>
                    </a:p>
                  </a:txBody>
                  <a:tcPr/>
                </a:tc>
                <a:extLst>
                  <a:ext uri="{0D108BD9-81ED-4DB2-BD59-A6C34878D82A}">
                    <a16:rowId xmlns:a16="http://schemas.microsoft.com/office/drawing/2014/main" xmlns="" val="3455723880"/>
                  </a:ext>
                </a:extLst>
              </a:tr>
              <a:tr h="370840">
                <a:tc>
                  <a:txBody>
                    <a:bodyPr/>
                    <a:lstStyle/>
                    <a:p>
                      <a:pPr algn="ctr"/>
                      <a:r>
                        <a:rPr lang="en-US" dirty="0"/>
                        <a:t>2</a:t>
                      </a:r>
                      <a:endParaRPr lang="en-IN" dirty="0"/>
                    </a:p>
                  </a:txBody>
                  <a:tcPr/>
                </a:tc>
                <a:tc>
                  <a:txBody>
                    <a:bodyPr/>
                    <a:lstStyle/>
                    <a:p>
                      <a:pPr algn="ctr"/>
                      <a:r>
                        <a:rPr lang="en-US" dirty="0"/>
                        <a:t>4</a:t>
                      </a:r>
                      <a:endParaRPr lang="en-IN" dirty="0"/>
                    </a:p>
                  </a:txBody>
                  <a:tcPr/>
                </a:tc>
                <a:tc>
                  <a:txBody>
                    <a:bodyPr/>
                    <a:lstStyle/>
                    <a:p>
                      <a:pPr algn="ctr"/>
                      <a:r>
                        <a:rPr lang="en-US" dirty="0"/>
                        <a:t>3</a:t>
                      </a:r>
                      <a:endParaRPr lang="en-IN" dirty="0"/>
                    </a:p>
                  </a:txBody>
                  <a:tcPr/>
                </a:tc>
                <a:extLst>
                  <a:ext uri="{0D108BD9-81ED-4DB2-BD59-A6C34878D82A}">
                    <a16:rowId xmlns:a16="http://schemas.microsoft.com/office/drawing/2014/main" xmlns="" val="932289987"/>
                  </a:ext>
                </a:extLst>
              </a:tr>
              <a:tr h="370840">
                <a:tc>
                  <a:txBody>
                    <a:bodyPr/>
                    <a:lstStyle/>
                    <a:p>
                      <a:pPr algn="ctr"/>
                      <a:r>
                        <a:rPr lang="en-US" dirty="0"/>
                        <a:t>2</a:t>
                      </a:r>
                      <a:endParaRPr lang="en-IN" dirty="0"/>
                    </a:p>
                  </a:txBody>
                  <a:tcPr/>
                </a:tc>
                <a:tc>
                  <a:txBody>
                    <a:bodyPr/>
                    <a:lstStyle/>
                    <a:p>
                      <a:pPr algn="ctr"/>
                      <a:r>
                        <a:rPr lang="en-US" dirty="0"/>
                        <a:t>3</a:t>
                      </a:r>
                      <a:endParaRPr lang="en-IN" dirty="0"/>
                    </a:p>
                  </a:txBody>
                  <a:tcPr/>
                </a:tc>
                <a:tc>
                  <a:txBody>
                    <a:bodyPr/>
                    <a:lstStyle/>
                    <a:p>
                      <a:pPr algn="ctr"/>
                      <a:r>
                        <a:rPr lang="en-US" dirty="0"/>
                        <a:t>4</a:t>
                      </a:r>
                      <a:endParaRPr lang="en-IN" dirty="0"/>
                    </a:p>
                  </a:txBody>
                  <a:tcPr/>
                </a:tc>
                <a:extLst>
                  <a:ext uri="{0D108BD9-81ED-4DB2-BD59-A6C34878D82A}">
                    <a16:rowId xmlns:a16="http://schemas.microsoft.com/office/drawing/2014/main" xmlns="" val="3048882286"/>
                  </a:ext>
                </a:extLst>
              </a:tr>
            </a:tbl>
          </a:graphicData>
        </a:graphic>
      </p:graphicFrame>
      <p:graphicFrame>
        <p:nvGraphicFramePr>
          <p:cNvPr id="18" name="Table 17">
            <a:extLst>
              <a:ext uri="{FF2B5EF4-FFF2-40B4-BE49-F238E27FC236}">
                <a16:creationId xmlns:a16="http://schemas.microsoft.com/office/drawing/2014/main" xmlns="" id="{3D47D709-94D9-40F4-B874-03603C3D9AF9}"/>
              </a:ext>
            </a:extLst>
          </p:cNvPr>
          <p:cNvGraphicFramePr>
            <a:graphicFrameLocks noGrp="1"/>
          </p:cNvGraphicFramePr>
          <p:nvPr>
            <p:extLst>
              <p:ext uri="{D42A27DB-BD31-4B8C-83A1-F6EECF244321}">
                <p14:modId xmlns:p14="http://schemas.microsoft.com/office/powerpoint/2010/main" xmlns="" val="789023302"/>
              </p:ext>
            </p:extLst>
          </p:nvPr>
        </p:nvGraphicFramePr>
        <p:xfrm>
          <a:off x="3789916" y="4624350"/>
          <a:ext cx="822960" cy="736600"/>
        </p:xfrm>
        <a:graphic>
          <a:graphicData uri="http://schemas.openxmlformats.org/drawingml/2006/table">
            <a:tbl>
              <a:tblPr>
                <a:tableStyleId>{5C22544A-7EE6-4342-B048-85BDC9FD1C3A}</a:tableStyleId>
              </a:tblPr>
              <a:tblGrid>
                <a:gridCol w="411480">
                  <a:extLst>
                    <a:ext uri="{9D8B030D-6E8A-4147-A177-3AD203B41FA5}">
                      <a16:colId xmlns:a16="http://schemas.microsoft.com/office/drawing/2014/main" xmlns="" val="885200464"/>
                    </a:ext>
                  </a:extLst>
                </a:gridCol>
                <a:gridCol w="411480">
                  <a:extLst>
                    <a:ext uri="{9D8B030D-6E8A-4147-A177-3AD203B41FA5}">
                      <a16:colId xmlns:a16="http://schemas.microsoft.com/office/drawing/2014/main" xmlns="" val="2422914898"/>
                    </a:ext>
                  </a:extLst>
                </a:gridCol>
              </a:tblGrid>
              <a:tr h="325120">
                <a:tc>
                  <a:txBody>
                    <a:bodyPr/>
                    <a:lstStyle/>
                    <a:p>
                      <a:pPr algn="ctr"/>
                      <a:r>
                        <a:rPr lang="en-US" dirty="0"/>
                        <a:t>0</a:t>
                      </a:r>
                      <a:endParaRPr lang="en-IN" dirty="0"/>
                    </a:p>
                  </a:txBody>
                  <a:tcPr>
                    <a:solidFill>
                      <a:schemeClr val="accent6">
                        <a:alpha val="17000"/>
                      </a:schemeClr>
                    </a:solidFill>
                  </a:tcPr>
                </a:tc>
                <a:tc>
                  <a:txBody>
                    <a:bodyPr/>
                    <a:lstStyle/>
                    <a:p>
                      <a:pPr algn="ctr"/>
                      <a:r>
                        <a:rPr lang="en-US" dirty="0"/>
                        <a:t>1</a:t>
                      </a:r>
                      <a:endParaRPr lang="en-IN" dirty="0"/>
                    </a:p>
                  </a:txBody>
                  <a:tcPr>
                    <a:solidFill>
                      <a:schemeClr val="accent6">
                        <a:alpha val="17000"/>
                      </a:schemeClr>
                    </a:solidFill>
                  </a:tcPr>
                </a:tc>
                <a:extLst>
                  <a:ext uri="{0D108BD9-81ED-4DB2-BD59-A6C34878D82A}">
                    <a16:rowId xmlns:a16="http://schemas.microsoft.com/office/drawing/2014/main" xmlns="" val="3455723880"/>
                  </a:ext>
                </a:extLst>
              </a:tr>
              <a:tr h="370840">
                <a:tc>
                  <a:txBody>
                    <a:bodyPr/>
                    <a:lstStyle/>
                    <a:p>
                      <a:pPr algn="ctr"/>
                      <a:r>
                        <a:rPr lang="en-US" dirty="0"/>
                        <a:t>1</a:t>
                      </a:r>
                      <a:endParaRPr lang="en-IN" dirty="0"/>
                    </a:p>
                  </a:txBody>
                  <a:tcPr>
                    <a:solidFill>
                      <a:schemeClr val="accent6">
                        <a:alpha val="17000"/>
                      </a:schemeClr>
                    </a:solidFill>
                  </a:tcPr>
                </a:tc>
                <a:tc>
                  <a:txBody>
                    <a:bodyPr/>
                    <a:lstStyle/>
                    <a:p>
                      <a:pPr algn="ctr"/>
                      <a:r>
                        <a:rPr lang="en-US" dirty="0"/>
                        <a:t>0</a:t>
                      </a:r>
                      <a:endParaRPr lang="en-IN" dirty="0"/>
                    </a:p>
                  </a:txBody>
                  <a:tcPr>
                    <a:solidFill>
                      <a:schemeClr val="accent6">
                        <a:alpha val="17000"/>
                      </a:schemeClr>
                    </a:solidFill>
                  </a:tcPr>
                </a:tc>
                <a:extLst>
                  <a:ext uri="{0D108BD9-81ED-4DB2-BD59-A6C34878D82A}">
                    <a16:rowId xmlns:a16="http://schemas.microsoft.com/office/drawing/2014/main" xmlns="" val="932289987"/>
                  </a:ext>
                </a:extLst>
              </a:tr>
            </a:tbl>
          </a:graphicData>
        </a:graphic>
      </p:graphicFrame>
      <p:graphicFrame>
        <p:nvGraphicFramePr>
          <p:cNvPr id="15" name="Table 14">
            <a:extLst>
              <a:ext uri="{FF2B5EF4-FFF2-40B4-BE49-F238E27FC236}">
                <a16:creationId xmlns:a16="http://schemas.microsoft.com/office/drawing/2014/main" xmlns="" id="{484838CE-FE90-46B4-A2D6-C46BD26EAB9D}"/>
              </a:ext>
            </a:extLst>
          </p:cNvPr>
          <p:cNvGraphicFramePr>
            <a:graphicFrameLocks noGrp="1"/>
          </p:cNvGraphicFramePr>
          <p:nvPr>
            <p:extLst>
              <p:ext uri="{D42A27DB-BD31-4B8C-83A1-F6EECF244321}">
                <p14:modId xmlns:p14="http://schemas.microsoft.com/office/powerpoint/2010/main" xmlns="" val="61673977"/>
              </p:ext>
            </p:extLst>
          </p:nvPr>
        </p:nvGraphicFramePr>
        <p:xfrm>
          <a:off x="3805154" y="3352800"/>
          <a:ext cx="822960" cy="736600"/>
        </p:xfrm>
        <a:graphic>
          <a:graphicData uri="http://schemas.openxmlformats.org/drawingml/2006/table">
            <a:tbl>
              <a:tblPr>
                <a:tableStyleId>{5C22544A-7EE6-4342-B048-85BDC9FD1C3A}</a:tableStyleId>
              </a:tblPr>
              <a:tblGrid>
                <a:gridCol w="411480">
                  <a:extLst>
                    <a:ext uri="{9D8B030D-6E8A-4147-A177-3AD203B41FA5}">
                      <a16:colId xmlns:a16="http://schemas.microsoft.com/office/drawing/2014/main" xmlns="" val="885200464"/>
                    </a:ext>
                  </a:extLst>
                </a:gridCol>
                <a:gridCol w="411480">
                  <a:extLst>
                    <a:ext uri="{9D8B030D-6E8A-4147-A177-3AD203B41FA5}">
                      <a16:colId xmlns:a16="http://schemas.microsoft.com/office/drawing/2014/main" xmlns="" val="2422914898"/>
                    </a:ext>
                  </a:extLst>
                </a:gridCol>
              </a:tblGrid>
              <a:tr h="325120">
                <a:tc>
                  <a:txBody>
                    <a:bodyPr/>
                    <a:lstStyle/>
                    <a:p>
                      <a:pPr algn="ctr"/>
                      <a:r>
                        <a:rPr lang="en-US" dirty="0"/>
                        <a:t>1</a:t>
                      </a:r>
                      <a:endParaRPr lang="en-IN" dirty="0"/>
                    </a:p>
                  </a:txBody>
                  <a:tcPr>
                    <a:solidFill>
                      <a:schemeClr val="accent6">
                        <a:alpha val="17000"/>
                      </a:schemeClr>
                    </a:solidFill>
                  </a:tcPr>
                </a:tc>
                <a:tc>
                  <a:txBody>
                    <a:bodyPr/>
                    <a:lstStyle/>
                    <a:p>
                      <a:pPr algn="ctr"/>
                      <a:r>
                        <a:rPr lang="en-US" dirty="0"/>
                        <a:t>0</a:t>
                      </a:r>
                      <a:endParaRPr lang="en-IN" dirty="0"/>
                    </a:p>
                  </a:txBody>
                  <a:tcPr>
                    <a:solidFill>
                      <a:schemeClr val="accent6">
                        <a:alpha val="17000"/>
                      </a:schemeClr>
                    </a:solidFill>
                  </a:tcPr>
                </a:tc>
                <a:extLst>
                  <a:ext uri="{0D108BD9-81ED-4DB2-BD59-A6C34878D82A}">
                    <a16:rowId xmlns:a16="http://schemas.microsoft.com/office/drawing/2014/main" xmlns="" val="3455723880"/>
                  </a:ext>
                </a:extLst>
              </a:tr>
              <a:tr h="370840">
                <a:tc>
                  <a:txBody>
                    <a:bodyPr/>
                    <a:lstStyle/>
                    <a:p>
                      <a:pPr algn="ctr"/>
                      <a:r>
                        <a:rPr lang="en-US" dirty="0"/>
                        <a:t>0</a:t>
                      </a:r>
                      <a:endParaRPr lang="en-IN" dirty="0"/>
                    </a:p>
                  </a:txBody>
                  <a:tcPr>
                    <a:solidFill>
                      <a:schemeClr val="accent6">
                        <a:alpha val="17000"/>
                      </a:schemeClr>
                    </a:solidFill>
                  </a:tcPr>
                </a:tc>
                <a:tc>
                  <a:txBody>
                    <a:bodyPr/>
                    <a:lstStyle/>
                    <a:p>
                      <a:pPr algn="ctr"/>
                      <a:r>
                        <a:rPr lang="en-US" dirty="0"/>
                        <a:t>1</a:t>
                      </a:r>
                      <a:endParaRPr lang="en-IN" dirty="0"/>
                    </a:p>
                  </a:txBody>
                  <a:tcPr>
                    <a:solidFill>
                      <a:schemeClr val="accent6">
                        <a:alpha val="17000"/>
                      </a:schemeClr>
                    </a:solidFill>
                  </a:tcPr>
                </a:tc>
                <a:extLst>
                  <a:ext uri="{0D108BD9-81ED-4DB2-BD59-A6C34878D82A}">
                    <a16:rowId xmlns:a16="http://schemas.microsoft.com/office/drawing/2014/main" xmlns="" val="932289987"/>
                  </a:ext>
                </a:extLst>
              </a:tr>
            </a:tbl>
          </a:graphicData>
        </a:graphic>
      </p:graphicFrame>
      <p:graphicFrame>
        <p:nvGraphicFramePr>
          <p:cNvPr id="19" name="Table 18">
            <a:extLst>
              <a:ext uri="{FF2B5EF4-FFF2-40B4-BE49-F238E27FC236}">
                <a16:creationId xmlns:a16="http://schemas.microsoft.com/office/drawing/2014/main" xmlns="" id="{2D860620-1644-4F27-B92A-95936B894815}"/>
              </a:ext>
            </a:extLst>
          </p:cNvPr>
          <p:cNvGraphicFramePr>
            <a:graphicFrameLocks noGrp="1"/>
          </p:cNvGraphicFramePr>
          <p:nvPr>
            <p:extLst>
              <p:ext uri="{D42A27DB-BD31-4B8C-83A1-F6EECF244321}">
                <p14:modId xmlns:p14="http://schemas.microsoft.com/office/powerpoint/2010/main" xmlns="" val="1939055427"/>
              </p:ext>
            </p:extLst>
          </p:nvPr>
        </p:nvGraphicFramePr>
        <p:xfrm>
          <a:off x="6412228" y="3906520"/>
          <a:ext cx="822960" cy="741680"/>
        </p:xfrm>
        <a:graphic>
          <a:graphicData uri="http://schemas.openxmlformats.org/drawingml/2006/table">
            <a:tbl>
              <a:tblPr>
                <a:tableStyleId>{5C22544A-7EE6-4342-B048-85BDC9FD1C3A}</a:tableStyleId>
              </a:tblPr>
              <a:tblGrid>
                <a:gridCol w="411480">
                  <a:extLst>
                    <a:ext uri="{9D8B030D-6E8A-4147-A177-3AD203B41FA5}">
                      <a16:colId xmlns:a16="http://schemas.microsoft.com/office/drawing/2014/main" xmlns="" val="885200464"/>
                    </a:ext>
                  </a:extLst>
                </a:gridCol>
                <a:gridCol w="411480">
                  <a:extLst>
                    <a:ext uri="{9D8B030D-6E8A-4147-A177-3AD203B41FA5}">
                      <a16:colId xmlns:a16="http://schemas.microsoft.com/office/drawing/2014/main" xmlns="" val="2422914898"/>
                    </a:ext>
                  </a:extLst>
                </a:gridCol>
              </a:tblGrid>
              <a:tr h="370840">
                <a:tc>
                  <a:txBody>
                    <a:bodyPr/>
                    <a:lstStyle/>
                    <a:p>
                      <a:pPr algn="ctr"/>
                      <a:r>
                        <a:rPr lang="en-US" sz="1600" dirty="0"/>
                        <a:t>10</a:t>
                      </a:r>
                      <a:endParaRPr lang="en-IN" sz="1600" dirty="0"/>
                    </a:p>
                  </a:txBody>
                  <a:tcPr/>
                </a:tc>
                <a:tc>
                  <a:txBody>
                    <a:bodyPr/>
                    <a:lstStyle/>
                    <a:p>
                      <a:pPr algn="ctr"/>
                      <a:r>
                        <a:rPr lang="en-US" sz="1600" dirty="0"/>
                        <a:t>3</a:t>
                      </a:r>
                      <a:endParaRPr lang="en-IN" sz="1600" dirty="0"/>
                    </a:p>
                  </a:txBody>
                  <a:tcPr/>
                </a:tc>
                <a:extLst>
                  <a:ext uri="{0D108BD9-81ED-4DB2-BD59-A6C34878D82A}">
                    <a16:rowId xmlns:a16="http://schemas.microsoft.com/office/drawing/2014/main" xmlns="" val="3455723880"/>
                  </a:ext>
                </a:extLst>
              </a:tr>
              <a:tr h="370840">
                <a:tc>
                  <a:txBody>
                    <a:bodyPr/>
                    <a:lstStyle/>
                    <a:p>
                      <a:pPr algn="ctr"/>
                      <a:r>
                        <a:rPr lang="en-US" sz="1600" dirty="0"/>
                        <a:t>6</a:t>
                      </a:r>
                      <a:endParaRPr lang="en-IN" sz="1600" dirty="0"/>
                    </a:p>
                  </a:txBody>
                  <a:tcPr/>
                </a:tc>
                <a:tc>
                  <a:txBody>
                    <a:bodyPr/>
                    <a:lstStyle/>
                    <a:p>
                      <a:pPr algn="ctr"/>
                      <a:r>
                        <a:rPr lang="en-US" sz="1600" dirty="0"/>
                        <a:t>?</a:t>
                      </a:r>
                      <a:endParaRPr lang="en-IN" sz="1600" dirty="0"/>
                    </a:p>
                  </a:txBody>
                  <a:tcPr/>
                </a:tc>
                <a:extLst>
                  <a:ext uri="{0D108BD9-81ED-4DB2-BD59-A6C34878D82A}">
                    <a16:rowId xmlns:a16="http://schemas.microsoft.com/office/drawing/2014/main" xmlns="" val="932289987"/>
                  </a:ext>
                </a:extLst>
              </a:tr>
            </a:tbl>
          </a:graphicData>
        </a:graphic>
      </p:graphicFrame>
    </p:spTree>
    <p:extLst>
      <p:ext uri="{BB962C8B-B14F-4D97-AF65-F5344CB8AC3E}">
        <p14:creationId xmlns:p14="http://schemas.microsoft.com/office/powerpoint/2010/main" xmlns="" val="1481453247"/>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1" i="0" u="none" strike="noStrike" kern="1200" cap="none" spc="0" normalizeH="0" baseline="0" noProof="0" dirty="0">
                <a:ln>
                  <a:noFill/>
                </a:ln>
                <a:solidFill>
                  <a:schemeClr val="bg1"/>
                </a:solidFill>
                <a:effectLst/>
                <a:uLnTx/>
                <a:uFillTx/>
                <a:latin typeface="+mj-lt"/>
                <a:ea typeface="+mj-ea"/>
                <a:cs typeface="+mj-cs"/>
              </a:rPr>
              <a:t>2D Convolutional </a:t>
            </a:r>
            <a:r>
              <a:rPr lang="en-US" sz="4400" b="1" dirty="0">
                <a:solidFill>
                  <a:schemeClr val="bg1"/>
                </a:solidFill>
                <a:latin typeface="+mj-lt"/>
                <a:ea typeface="+mj-ea"/>
                <a:cs typeface="+mj-cs"/>
              </a:rPr>
              <a:t>Layer</a:t>
            </a:r>
            <a:endParaRPr kumimoji="0" lang="en-US" sz="4400" b="1" i="0" u="none" strike="noStrike" kern="1200" cap="none" spc="0" normalizeH="0" baseline="0" noProof="0" dirty="0">
              <a:ln>
                <a:noFill/>
              </a:ln>
              <a:solidFill>
                <a:schemeClr val="bg1"/>
              </a:solidFill>
              <a:effectLst/>
              <a:uLnTx/>
              <a:uFillTx/>
              <a:latin typeface="+mj-lt"/>
              <a:ea typeface="+mj-ea"/>
              <a:cs typeface="+mj-cs"/>
            </a:endParaRPr>
          </a:p>
        </p:txBody>
      </p:sp>
      <p:sp>
        <p:nvSpPr>
          <p:cNvPr id="7" name="TextBox 6"/>
          <p:cNvSpPr txBox="1"/>
          <p:nvPr/>
        </p:nvSpPr>
        <p:spPr>
          <a:xfrm>
            <a:off x="228604" y="1175661"/>
            <a:ext cx="8686793" cy="954107"/>
          </a:xfrm>
          <a:prstGeom prst="rect">
            <a:avLst/>
          </a:prstGeom>
          <a:noFill/>
        </p:spPr>
        <p:txBody>
          <a:bodyPr wrap="square" rtlCol="0">
            <a:spAutoFit/>
          </a:bodyPr>
          <a:lstStyle/>
          <a:p>
            <a:pPr>
              <a:buNone/>
            </a:pPr>
            <a:r>
              <a:rPr lang="en-US" sz="2800" dirty="0"/>
              <a:t>The number of output feature maps depends on the number of kernels.</a:t>
            </a:r>
          </a:p>
        </p:txBody>
      </p:sp>
      <p:sp>
        <p:nvSpPr>
          <p:cNvPr id="13" name="Rectangle 12">
            <a:extLst>
              <a:ext uri="{FF2B5EF4-FFF2-40B4-BE49-F238E27FC236}">
                <a16:creationId xmlns:a16="http://schemas.microsoft.com/office/drawing/2014/main" xmlns="" id="{51F28F38-D7D1-4638-A478-B7B8E9B18DC3}"/>
              </a:ext>
            </a:extLst>
          </p:cNvPr>
          <p:cNvSpPr/>
          <p:nvPr/>
        </p:nvSpPr>
        <p:spPr>
          <a:xfrm>
            <a:off x="2232579" y="5968054"/>
            <a:ext cx="1704977" cy="523220"/>
          </a:xfrm>
          <a:prstGeom prst="rect">
            <a:avLst/>
          </a:prstGeom>
        </p:spPr>
        <p:txBody>
          <a:bodyPr wrap="square">
            <a:spAutoFit/>
          </a:bodyPr>
          <a:lstStyle/>
          <a:p>
            <a:r>
              <a:rPr lang="en-US" sz="2800" dirty="0"/>
              <a:t>weights  *</a:t>
            </a:r>
            <a:endParaRPr lang="en-IN" sz="2800" dirty="0"/>
          </a:p>
        </p:txBody>
      </p:sp>
      <p:sp>
        <p:nvSpPr>
          <p:cNvPr id="17" name="Rectangle 16">
            <a:extLst>
              <a:ext uri="{FF2B5EF4-FFF2-40B4-BE49-F238E27FC236}">
                <a16:creationId xmlns:a16="http://schemas.microsoft.com/office/drawing/2014/main" xmlns="" id="{0DC258B9-61DA-46FC-845C-295AA63D8AB1}"/>
              </a:ext>
            </a:extLst>
          </p:cNvPr>
          <p:cNvSpPr/>
          <p:nvPr/>
        </p:nvSpPr>
        <p:spPr>
          <a:xfrm>
            <a:off x="3886199" y="5968054"/>
            <a:ext cx="1371601" cy="523220"/>
          </a:xfrm>
          <a:prstGeom prst="rect">
            <a:avLst/>
          </a:prstGeom>
        </p:spPr>
        <p:txBody>
          <a:bodyPr wrap="square">
            <a:spAutoFit/>
          </a:bodyPr>
          <a:lstStyle/>
          <a:p>
            <a:r>
              <a:rPr lang="en-US" sz="2800" dirty="0"/>
              <a:t>image</a:t>
            </a:r>
            <a:endParaRPr lang="en-IN" sz="2800" dirty="0"/>
          </a:p>
        </p:txBody>
      </p:sp>
      <p:graphicFrame>
        <p:nvGraphicFramePr>
          <p:cNvPr id="9" name="Table 8">
            <a:extLst>
              <a:ext uri="{FF2B5EF4-FFF2-40B4-BE49-F238E27FC236}">
                <a16:creationId xmlns:a16="http://schemas.microsoft.com/office/drawing/2014/main" xmlns="" id="{20D99094-5F91-495B-8D90-344941D2FB5A}"/>
              </a:ext>
            </a:extLst>
          </p:cNvPr>
          <p:cNvGraphicFramePr>
            <a:graphicFrameLocks noGrp="1"/>
          </p:cNvGraphicFramePr>
          <p:nvPr/>
        </p:nvGraphicFramePr>
        <p:xfrm>
          <a:off x="3520440" y="4373880"/>
          <a:ext cx="1234440" cy="1112520"/>
        </p:xfrm>
        <a:graphic>
          <a:graphicData uri="http://schemas.openxmlformats.org/drawingml/2006/table">
            <a:tbl>
              <a:tblPr>
                <a:tableStyleId>{5C22544A-7EE6-4342-B048-85BDC9FD1C3A}</a:tableStyleId>
              </a:tblPr>
              <a:tblGrid>
                <a:gridCol w="411480">
                  <a:extLst>
                    <a:ext uri="{9D8B030D-6E8A-4147-A177-3AD203B41FA5}">
                      <a16:colId xmlns:a16="http://schemas.microsoft.com/office/drawing/2014/main" xmlns="" val="885200464"/>
                    </a:ext>
                  </a:extLst>
                </a:gridCol>
                <a:gridCol w="411480">
                  <a:extLst>
                    <a:ext uri="{9D8B030D-6E8A-4147-A177-3AD203B41FA5}">
                      <a16:colId xmlns:a16="http://schemas.microsoft.com/office/drawing/2014/main" xmlns="" val="2422914898"/>
                    </a:ext>
                  </a:extLst>
                </a:gridCol>
                <a:gridCol w="411480">
                  <a:extLst>
                    <a:ext uri="{9D8B030D-6E8A-4147-A177-3AD203B41FA5}">
                      <a16:colId xmlns:a16="http://schemas.microsoft.com/office/drawing/2014/main" xmlns="" val="1132754371"/>
                    </a:ext>
                  </a:extLst>
                </a:gridCol>
              </a:tblGrid>
              <a:tr h="370840">
                <a:tc>
                  <a:txBody>
                    <a:bodyPr/>
                    <a:lstStyle/>
                    <a:p>
                      <a:pPr algn="ctr"/>
                      <a:r>
                        <a:rPr lang="en-US" dirty="0"/>
                        <a:t>-2</a:t>
                      </a:r>
                      <a:endParaRPr lang="en-IN" dirty="0"/>
                    </a:p>
                  </a:txBody>
                  <a:tcPr/>
                </a:tc>
                <a:tc>
                  <a:txBody>
                    <a:bodyPr/>
                    <a:lstStyle/>
                    <a:p>
                      <a:pPr algn="ctr"/>
                      <a:r>
                        <a:rPr lang="en-US" dirty="0"/>
                        <a:t>0</a:t>
                      </a:r>
                      <a:endParaRPr lang="en-IN" dirty="0"/>
                    </a:p>
                  </a:txBody>
                  <a:tcPr/>
                </a:tc>
                <a:tc>
                  <a:txBody>
                    <a:bodyPr/>
                    <a:lstStyle/>
                    <a:p>
                      <a:pPr algn="ctr"/>
                      <a:r>
                        <a:rPr lang="en-US" dirty="0"/>
                        <a:t>-2</a:t>
                      </a:r>
                      <a:endParaRPr lang="en-IN" dirty="0"/>
                    </a:p>
                  </a:txBody>
                  <a:tcPr/>
                </a:tc>
                <a:extLst>
                  <a:ext uri="{0D108BD9-81ED-4DB2-BD59-A6C34878D82A}">
                    <a16:rowId xmlns:a16="http://schemas.microsoft.com/office/drawing/2014/main" xmlns="" val="3455723880"/>
                  </a:ext>
                </a:extLst>
              </a:tr>
              <a:tr h="370840">
                <a:tc>
                  <a:txBody>
                    <a:bodyPr/>
                    <a:lstStyle/>
                    <a:p>
                      <a:pPr algn="ctr"/>
                      <a:r>
                        <a:rPr lang="en-US" dirty="0"/>
                        <a:t>2</a:t>
                      </a:r>
                      <a:endParaRPr lang="en-IN" dirty="0"/>
                    </a:p>
                  </a:txBody>
                  <a:tcPr/>
                </a:tc>
                <a:tc>
                  <a:txBody>
                    <a:bodyPr/>
                    <a:lstStyle/>
                    <a:p>
                      <a:pPr algn="ctr"/>
                      <a:r>
                        <a:rPr lang="en-US" dirty="0"/>
                        <a:t>-1</a:t>
                      </a:r>
                      <a:endParaRPr lang="en-IN" dirty="0"/>
                    </a:p>
                  </a:txBody>
                  <a:tcPr/>
                </a:tc>
                <a:tc>
                  <a:txBody>
                    <a:bodyPr/>
                    <a:lstStyle/>
                    <a:p>
                      <a:pPr algn="ctr"/>
                      <a:r>
                        <a:rPr lang="en-US" dirty="0"/>
                        <a:t>0</a:t>
                      </a:r>
                      <a:endParaRPr lang="en-IN" dirty="0"/>
                    </a:p>
                  </a:txBody>
                  <a:tcPr/>
                </a:tc>
                <a:extLst>
                  <a:ext uri="{0D108BD9-81ED-4DB2-BD59-A6C34878D82A}">
                    <a16:rowId xmlns:a16="http://schemas.microsoft.com/office/drawing/2014/main" xmlns="" val="932289987"/>
                  </a:ext>
                </a:extLst>
              </a:tr>
              <a:tr h="370840">
                <a:tc>
                  <a:txBody>
                    <a:bodyPr/>
                    <a:lstStyle/>
                    <a:p>
                      <a:pPr algn="ctr"/>
                      <a:r>
                        <a:rPr lang="en-US" dirty="0"/>
                        <a:t>2</a:t>
                      </a:r>
                      <a:endParaRPr lang="en-IN" dirty="0"/>
                    </a:p>
                  </a:txBody>
                  <a:tcPr/>
                </a:tc>
                <a:tc>
                  <a:txBody>
                    <a:bodyPr/>
                    <a:lstStyle/>
                    <a:p>
                      <a:pPr algn="ctr"/>
                      <a:r>
                        <a:rPr lang="en-US" dirty="0"/>
                        <a:t>-1</a:t>
                      </a:r>
                      <a:endParaRPr lang="en-IN" dirty="0"/>
                    </a:p>
                  </a:txBody>
                  <a:tcPr/>
                </a:tc>
                <a:tc>
                  <a:txBody>
                    <a:bodyPr/>
                    <a:lstStyle/>
                    <a:p>
                      <a:pPr algn="ctr"/>
                      <a:r>
                        <a:rPr lang="en-US" dirty="0"/>
                        <a:t>-2</a:t>
                      </a:r>
                      <a:endParaRPr lang="en-IN" dirty="0"/>
                    </a:p>
                  </a:txBody>
                  <a:tcPr/>
                </a:tc>
                <a:extLst>
                  <a:ext uri="{0D108BD9-81ED-4DB2-BD59-A6C34878D82A}">
                    <a16:rowId xmlns:a16="http://schemas.microsoft.com/office/drawing/2014/main" xmlns="" val="3048882286"/>
                  </a:ext>
                </a:extLst>
              </a:tr>
            </a:tbl>
          </a:graphicData>
        </a:graphic>
      </p:graphicFrame>
      <p:sp>
        <p:nvSpPr>
          <p:cNvPr id="10" name="Rectangle 9">
            <a:extLst>
              <a:ext uri="{FF2B5EF4-FFF2-40B4-BE49-F238E27FC236}">
                <a16:creationId xmlns:a16="http://schemas.microsoft.com/office/drawing/2014/main" xmlns="" id="{DCB28813-A9D3-4DF7-A702-21B441868D5D}"/>
              </a:ext>
            </a:extLst>
          </p:cNvPr>
          <p:cNvSpPr/>
          <p:nvPr/>
        </p:nvSpPr>
        <p:spPr>
          <a:xfrm>
            <a:off x="5410200" y="3972580"/>
            <a:ext cx="1371601" cy="523220"/>
          </a:xfrm>
          <a:prstGeom prst="rect">
            <a:avLst/>
          </a:prstGeom>
        </p:spPr>
        <p:txBody>
          <a:bodyPr wrap="square">
            <a:spAutoFit/>
          </a:bodyPr>
          <a:lstStyle/>
          <a:p>
            <a:r>
              <a:rPr lang="en-US" sz="2800" dirty="0"/>
              <a:t>=</a:t>
            </a:r>
            <a:endParaRPr lang="en-IN" sz="2800" dirty="0"/>
          </a:p>
        </p:txBody>
      </p:sp>
      <p:graphicFrame>
        <p:nvGraphicFramePr>
          <p:cNvPr id="16" name="Table 15">
            <a:extLst>
              <a:ext uri="{FF2B5EF4-FFF2-40B4-BE49-F238E27FC236}">
                <a16:creationId xmlns:a16="http://schemas.microsoft.com/office/drawing/2014/main" xmlns="" id="{34826DF3-602B-4A61-9523-BD5A11743498}"/>
              </a:ext>
            </a:extLst>
          </p:cNvPr>
          <p:cNvGraphicFramePr>
            <a:graphicFrameLocks noGrp="1"/>
          </p:cNvGraphicFramePr>
          <p:nvPr/>
        </p:nvGraphicFramePr>
        <p:xfrm>
          <a:off x="3505200" y="3124200"/>
          <a:ext cx="1234440" cy="1112520"/>
        </p:xfrm>
        <a:graphic>
          <a:graphicData uri="http://schemas.openxmlformats.org/drawingml/2006/table">
            <a:tbl>
              <a:tblPr>
                <a:tableStyleId>{5C22544A-7EE6-4342-B048-85BDC9FD1C3A}</a:tableStyleId>
              </a:tblPr>
              <a:tblGrid>
                <a:gridCol w="411480">
                  <a:extLst>
                    <a:ext uri="{9D8B030D-6E8A-4147-A177-3AD203B41FA5}">
                      <a16:colId xmlns:a16="http://schemas.microsoft.com/office/drawing/2014/main" xmlns="" val="885200464"/>
                    </a:ext>
                  </a:extLst>
                </a:gridCol>
                <a:gridCol w="411480">
                  <a:extLst>
                    <a:ext uri="{9D8B030D-6E8A-4147-A177-3AD203B41FA5}">
                      <a16:colId xmlns:a16="http://schemas.microsoft.com/office/drawing/2014/main" xmlns="" val="2422914898"/>
                    </a:ext>
                  </a:extLst>
                </a:gridCol>
                <a:gridCol w="411480">
                  <a:extLst>
                    <a:ext uri="{9D8B030D-6E8A-4147-A177-3AD203B41FA5}">
                      <a16:colId xmlns:a16="http://schemas.microsoft.com/office/drawing/2014/main" xmlns="" val="1132754371"/>
                    </a:ext>
                  </a:extLst>
                </a:gridCol>
              </a:tblGrid>
              <a:tr h="370840">
                <a:tc>
                  <a:txBody>
                    <a:bodyPr/>
                    <a:lstStyle/>
                    <a:p>
                      <a:pPr algn="ctr"/>
                      <a:r>
                        <a:rPr lang="en-US" dirty="0"/>
                        <a:t>4</a:t>
                      </a:r>
                      <a:endParaRPr lang="en-IN" dirty="0"/>
                    </a:p>
                  </a:txBody>
                  <a:tcPr/>
                </a:tc>
                <a:tc>
                  <a:txBody>
                    <a:bodyPr/>
                    <a:lstStyle/>
                    <a:p>
                      <a:pPr algn="ctr"/>
                      <a:r>
                        <a:rPr lang="en-US" dirty="0"/>
                        <a:t>3</a:t>
                      </a:r>
                      <a:endParaRPr lang="en-IN" dirty="0"/>
                    </a:p>
                  </a:txBody>
                  <a:tcPr/>
                </a:tc>
                <a:tc>
                  <a:txBody>
                    <a:bodyPr/>
                    <a:lstStyle/>
                    <a:p>
                      <a:pPr algn="ctr"/>
                      <a:r>
                        <a:rPr lang="en-US" dirty="0"/>
                        <a:t>4</a:t>
                      </a:r>
                      <a:endParaRPr lang="en-IN" dirty="0"/>
                    </a:p>
                  </a:txBody>
                  <a:tcPr/>
                </a:tc>
                <a:extLst>
                  <a:ext uri="{0D108BD9-81ED-4DB2-BD59-A6C34878D82A}">
                    <a16:rowId xmlns:a16="http://schemas.microsoft.com/office/drawing/2014/main" xmlns="" val="3455723880"/>
                  </a:ext>
                </a:extLst>
              </a:tr>
              <a:tr h="370840">
                <a:tc>
                  <a:txBody>
                    <a:bodyPr/>
                    <a:lstStyle/>
                    <a:p>
                      <a:pPr algn="ctr"/>
                      <a:r>
                        <a:rPr lang="en-US" dirty="0"/>
                        <a:t>2</a:t>
                      </a:r>
                      <a:endParaRPr lang="en-IN" dirty="0"/>
                    </a:p>
                  </a:txBody>
                  <a:tcPr/>
                </a:tc>
                <a:tc>
                  <a:txBody>
                    <a:bodyPr/>
                    <a:lstStyle/>
                    <a:p>
                      <a:pPr algn="ctr"/>
                      <a:r>
                        <a:rPr lang="en-US" dirty="0"/>
                        <a:t>4</a:t>
                      </a:r>
                      <a:endParaRPr lang="en-IN" dirty="0"/>
                    </a:p>
                  </a:txBody>
                  <a:tcPr/>
                </a:tc>
                <a:tc>
                  <a:txBody>
                    <a:bodyPr/>
                    <a:lstStyle/>
                    <a:p>
                      <a:pPr algn="ctr"/>
                      <a:r>
                        <a:rPr lang="en-US" dirty="0"/>
                        <a:t>3</a:t>
                      </a:r>
                      <a:endParaRPr lang="en-IN" dirty="0"/>
                    </a:p>
                  </a:txBody>
                  <a:tcPr/>
                </a:tc>
                <a:extLst>
                  <a:ext uri="{0D108BD9-81ED-4DB2-BD59-A6C34878D82A}">
                    <a16:rowId xmlns:a16="http://schemas.microsoft.com/office/drawing/2014/main" xmlns="" val="932289987"/>
                  </a:ext>
                </a:extLst>
              </a:tr>
              <a:tr h="370840">
                <a:tc>
                  <a:txBody>
                    <a:bodyPr/>
                    <a:lstStyle/>
                    <a:p>
                      <a:pPr algn="ctr"/>
                      <a:r>
                        <a:rPr lang="en-US" dirty="0"/>
                        <a:t>2</a:t>
                      </a:r>
                      <a:endParaRPr lang="en-IN" dirty="0"/>
                    </a:p>
                  </a:txBody>
                  <a:tcPr/>
                </a:tc>
                <a:tc>
                  <a:txBody>
                    <a:bodyPr/>
                    <a:lstStyle/>
                    <a:p>
                      <a:pPr algn="ctr"/>
                      <a:r>
                        <a:rPr lang="en-US" dirty="0"/>
                        <a:t>3</a:t>
                      </a:r>
                      <a:endParaRPr lang="en-IN" dirty="0"/>
                    </a:p>
                  </a:txBody>
                  <a:tcPr/>
                </a:tc>
                <a:tc>
                  <a:txBody>
                    <a:bodyPr/>
                    <a:lstStyle/>
                    <a:p>
                      <a:pPr algn="ctr"/>
                      <a:r>
                        <a:rPr lang="en-US" dirty="0"/>
                        <a:t>4</a:t>
                      </a:r>
                      <a:endParaRPr lang="en-IN" dirty="0"/>
                    </a:p>
                  </a:txBody>
                  <a:tcPr/>
                </a:tc>
                <a:extLst>
                  <a:ext uri="{0D108BD9-81ED-4DB2-BD59-A6C34878D82A}">
                    <a16:rowId xmlns:a16="http://schemas.microsoft.com/office/drawing/2014/main" xmlns="" val="3048882286"/>
                  </a:ext>
                </a:extLst>
              </a:tr>
            </a:tbl>
          </a:graphicData>
        </a:graphic>
      </p:graphicFrame>
      <p:graphicFrame>
        <p:nvGraphicFramePr>
          <p:cNvPr id="18" name="Table 17">
            <a:extLst>
              <a:ext uri="{FF2B5EF4-FFF2-40B4-BE49-F238E27FC236}">
                <a16:creationId xmlns:a16="http://schemas.microsoft.com/office/drawing/2014/main" xmlns="" id="{3D47D709-94D9-40F4-B874-03603C3D9AF9}"/>
              </a:ext>
            </a:extLst>
          </p:cNvPr>
          <p:cNvGraphicFramePr>
            <a:graphicFrameLocks noGrp="1"/>
          </p:cNvGraphicFramePr>
          <p:nvPr>
            <p:extLst>
              <p:ext uri="{D42A27DB-BD31-4B8C-83A1-F6EECF244321}">
                <p14:modId xmlns:p14="http://schemas.microsoft.com/office/powerpoint/2010/main" xmlns="" val="3670017765"/>
              </p:ext>
            </p:extLst>
          </p:nvPr>
        </p:nvGraphicFramePr>
        <p:xfrm>
          <a:off x="2232579" y="4194169"/>
          <a:ext cx="822960" cy="736600"/>
        </p:xfrm>
        <a:graphic>
          <a:graphicData uri="http://schemas.openxmlformats.org/drawingml/2006/table">
            <a:tbl>
              <a:tblPr>
                <a:tableStyleId>{5C22544A-7EE6-4342-B048-85BDC9FD1C3A}</a:tableStyleId>
              </a:tblPr>
              <a:tblGrid>
                <a:gridCol w="411480">
                  <a:extLst>
                    <a:ext uri="{9D8B030D-6E8A-4147-A177-3AD203B41FA5}">
                      <a16:colId xmlns:a16="http://schemas.microsoft.com/office/drawing/2014/main" xmlns="" val="885200464"/>
                    </a:ext>
                  </a:extLst>
                </a:gridCol>
                <a:gridCol w="411480">
                  <a:extLst>
                    <a:ext uri="{9D8B030D-6E8A-4147-A177-3AD203B41FA5}">
                      <a16:colId xmlns:a16="http://schemas.microsoft.com/office/drawing/2014/main" xmlns="" val="2422914898"/>
                    </a:ext>
                  </a:extLst>
                </a:gridCol>
              </a:tblGrid>
              <a:tr h="325120">
                <a:tc>
                  <a:txBody>
                    <a:bodyPr/>
                    <a:lstStyle/>
                    <a:p>
                      <a:pPr algn="ctr"/>
                      <a:r>
                        <a:rPr lang="en-US" dirty="0"/>
                        <a:t>0</a:t>
                      </a:r>
                      <a:endParaRPr lang="en-IN" dirty="0"/>
                    </a:p>
                  </a:txBody>
                  <a:tcPr>
                    <a:solidFill>
                      <a:schemeClr val="accent6">
                        <a:alpha val="17000"/>
                      </a:schemeClr>
                    </a:solidFill>
                  </a:tcPr>
                </a:tc>
                <a:tc>
                  <a:txBody>
                    <a:bodyPr/>
                    <a:lstStyle/>
                    <a:p>
                      <a:pPr algn="ctr"/>
                      <a:r>
                        <a:rPr lang="en-US" dirty="0"/>
                        <a:t>1</a:t>
                      </a:r>
                      <a:endParaRPr lang="en-IN" dirty="0"/>
                    </a:p>
                  </a:txBody>
                  <a:tcPr>
                    <a:solidFill>
                      <a:schemeClr val="accent6">
                        <a:alpha val="17000"/>
                      </a:schemeClr>
                    </a:solidFill>
                  </a:tcPr>
                </a:tc>
                <a:extLst>
                  <a:ext uri="{0D108BD9-81ED-4DB2-BD59-A6C34878D82A}">
                    <a16:rowId xmlns:a16="http://schemas.microsoft.com/office/drawing/2014/main" xmlns="" val="3455723880"/>
                  </a:ext>
                </a:extLst>
              </a:tr>
              <a:tr h="370840">
                <a:tc>
                  <a:txBody>
                    <a:bodyPr/>
                    <a:lstStyle/>
                    <a:p>
                      <a:pPr algn="ctr"/>
                      <a:r>
                        <a:rPr lang="en-US" dirty="0"/>
                        <a:t>1</a:t>
                      </a:r>
                      <a:endParaRPr lang="en-IN" dirty="0"/>
                    </a:p>
                  </a:txBody>
                  <a:tcPr>
                    <a:solidFill>
                      <a:schemeClr val="accent6">
                        <a:alpha val="17000"/>
                      </a:schemeClr>
                    </a:solidFill>
                  </a:tcPr>
                </a:tc>
                <a:tc>
                  <a:txBody>
                    <a:bodyPr/>
                    <a:lstStyle/>
                    <a:p>
                      <a:pPr algn="ctr"/>
                      <a:r>
                        <a:rPr lang="en-US" dirty="0"/>
                        <a:t>0</a:t>
                      </a:r>
                      <a:endParaRPr lang="en-IN" dirty="0"/>
                    </a:p>
                  </a:txBody>
                  <a:tcPr>
                    <a:solidFill>
                      <a:schemeClr val="accent6">
                        <a:alpha val="17000"/>
                      </a:schemeClr>
                    </a:solidFill>
                  </a:tcPr>
                </a:tc>
                <a:extLst>
                  <a:ext uri="{0D108BD9-81ED-4DB2-BD59-A6C34878D82A}">
                    <a16:rowId xmlns:a16="http://schemas.microsoft.com/office/drawing/2014/main" xmlns="" val="932289987"/>
                  </a:ext>
                </a:extLst>
              </a:tr>
            </a:tbl>
          </a:graphicData>
        </a:graphic>
      </p:graphicFrame>
      <p:graphicFrame>
        <p:nvGraphicFramePr>
          <p:cNvPr id="15" name="Table 14">
            <a:extLst>
              <a:ext uri="{FF2B5EF4-FFF2-40B4-BE49-F238E27FC236}">
                <a16:creationId xmlns:a16="http://schemas.microsoft.com/office/drawing/2014/main" xmlns="" id="{484838CE-FE90-46B4-A2D6-C46BD26EAB9D}"/>
              </a:ext>
            </a:extLst>
          </p:cNvPr>
          <p:cNvGraphicFramePr>
            <a:graphicFrameLocks noGrp="1"/>
          </p:cNvGraphicFramePr>
          <p:nvPr>
            <p:extLst>
              <p:ext uri="{D42A27DB-BD31-4B8C-83A1-F6EECF244321}">
                <p14:modId xmlns:p14="http://schemas.microsoft.com/office/powerpoint/2010/main" xmlns="" val="3348505290"/>
              </p:ext>
            </p:extLst>
          </p:nvPr>
        </p:nvGraphicFramePr>
        <p:xfrm>
          <a:off x="2232579" y="3464252"/>
          <a:ext cx="822960" cy="736600"/>
        </p:xfrm>
        <a:graphic>
          <a:graphicData uri="http://schemas.openxmlformats.org/drawingml/2006/table">
            <a:tbl>
              <a:tblPr>
                <a:tableStyleId>{5C22544A-7EE6-4342-B048-85BDC9FD1C3A}</a:tableStyleId>
              </a:tblPr>
              <a:tblGrid>
                <a:gridCol w="411480">
                  <a:extLst>
                    <a:ext uri="{9D8B030D-6E8A-4147-A177-3AD203B41FA5}">
                      <a16:colId xmlns:a16="http://schemas.microsoft.com/office/drawing/2014/main" xmlns="" val="885200464"/>
                    </a:ext>
                  </a:extLst>
                </a:gridCol>
                <a:gridCol w="411480">
                  <a:extLst>
                    <a:ext uri="{9D8B030D-6E8A-4147-A177-3AD203B41FA5}">
                      <a16:colId xmlns:a16="http://schemas.microsoft.com/office/drawing/2014/main" xmlns="" val="2422914898"/>
                    </a:ext>
                  </a:extLst>
                </a:gridCol>
              </a:tblGrid>
              <a:tr h="325120">
                <a:tc>
                  <a:txBody>
                    <a:bodyPr/>
                    <a:lstStyle/>
                    <a:p>
                      <a:pPr algn="ctr"/>
                      <a:r>
                        <a:rPr lang="en-US" dirty="0"/>
                        <a:t>1</a:t>
                      </a:r>
                      <a:endParaRPr lang="en-IN" dirty="0"/>
                    </a:p>
                  </a:txBody>
                  <a:tcPr>
                    <a:solidFill>
                      <a:schemeClr val="accent6">
                        <a:alpha val="17000"/>
                      </a:schemeClr>
                    </a:solidFill>
                  </a:tcPr>
                </a:tc>
                <a:tc>
                  <a:txBody>
                    <a:bodyPr/>
                    <a:lstStyle/>
                    <a:p>
                      <a:pPr algn="ctr"/>
                      <a:r>
                        <a:rPr lang="en-US" dirty="0"/>
                        <a:t>0</a:t>
                      </a:r>
                      <a:endParaRPr lang="en-IN" dirty="0"/>
                    </a:p>
                  </a:txBody>
                  <a:tcPr>
                    <a:solidFill>
                      <a:schemeClr val="accent6">
                        <a:alpha val="17000"/>
                      </a:schemeClr>
                    </a:solidFill>
                  </a:tcPr>
                </a:tc>
                <a:extLst>
                  <a:ext uri="{0D108BD9-81ED-4DB2-BD59-A6C34878D82A}">
                    <a16:rowId xmlns:a16="http://schemas.microsoft.com/office/drawing/2014/main" xmlns="" val="3455723880"/>
                  </a:ext>
                </a:extLst>
              </a:tr>
              <a:tr h="370840">
                <a:tc>
                  <a:txBody>
                    <a:bodyPr/>
                    <a:lstStyle/>
                    <a:p>
                      <a:pPr algn="ctr"/>
                      <a:r>
                        <a:rPr lang="en-US" dirty="0"/>
                        <a:t>0</a:t>
                      </a:r>
                      <a:endParaRPr lang="en-IN" dirty="0"/>
                    </a:p>
                  </a:txBody>
                  <a:tcPr>
                    <a:solidFill>
                      <a:schemeClr val="accent6">
                        <a:alpha val="17000"/>
                      </a:schemeClr>
                    </a:solidFill>
                  </a:tcPr>
                </a:tc>
                <a:tc>
                  <a:txBody>
                    <a:bodyPr/>
                    <a:lstStyle/>
                    <a:p>
                      <a:pPr algn="ctr"/>
                      <a:r>
                        <a:rPr lang="en-US" dirty="0"/>
                        <a:t>1</a:t>
                      </a:r>
                      <a:endParaRPr lang="en-IN" dirty="0"/>
                    </a:p>
                  </a:txBody>
                  <a:tcPr>
                    <a:solidFill>
                      <a:schemeClr val="accent6">
                        <a:alpha val="17000"/>
                      </a:schemeClr>
                    </a:solidFill>
                  </a:tcPr>
                </a:tc>
                <a:extLst>
                  <a:ext uri="{0D108BD9-81ED-4DB2-BD59-A6C34878D82A}">
                    <a16:rowId xmlns:a16="http://schemas.microsoft.com/office/drawing/2014/main" xmlns="" val="932289987"/>
                  </a:ext>
                </a:extLst>
              </a:tr>
            </a:tbl>
          </a:graphicData>
        </a:graphic>
      </p:graphicFrame>
      <p:graphicFrame>
        <p:nvGraphicFramePr>
          <p:cNvPr id="19" name="Table 18">
            <a:extLst>
              <a:ext uri="{FF2B5EF4-FFF2-40B4-BE49-F238E27FC236}">
                <a16:creationId xmlns:a16="http://schemas.microsoft.com/office/drawing/2014/main" xmlns="" id="{2D860620-1644-4F27-B92A-95936B894815}"/>
              </a:ext>
            </a:extLst>
          </p:cNvPr>
          <p:cNvGraphicFramePr>
            <a:graphicFrameLocks noGrp="1"/>
          </p:cNvGraphicFramePr>
          <p:nvPr>
            <p:extLst>
              <p:ext uri="{D42A27DB-BD31-4B8C-83A1-F6EECF244321}">
                <p14:modId xmlns:p14="http://schemas.microsoft.com/office/powerpoint/2010/main" xmlns="" val="1005228173"/>
              </p:ext>
            </p:extLst>
          </p:nvPr>
        </p:nvGraphicFramePr>
        <p:xfrm>
          <a:off x="6412228" y="3906520"/>
          <a:ext cx="822960" cy="741680"/>
        </p:xfrm>
        <a:graphic>
          <a:graphicData uri="http://schemas.openxmlformats.org/drawingml/2006/table">
            <a:tbl>
              <a:tblPr>
                <a:tableStyleId>{5C22544A-7EE6-4342-B048-85BDC9FD1C3A}</a:tableStyleId>
              </a:tblPr>
              <a:tblGrid>
                <a:gridCol w="411480">
                  <a:extLst>
                    <a:ext uri="{9D8B030D-6E8A-4147-A177-3AD203B41FA5}">
                      <a16:colId xmlns:a16="http://schemas.microsoft.com/office/drawing/2014/main" xmlns="" val="885200464"/>
                    </a:ext>
                  </a:extLst>
                </a:gridCol>
                <a:gridCol w="411480">
                  <a:extLst>
                    <a:ext uri="{9D8B030D-6E8A-4147-A177-3AD203B41FA5}">
                      <a16:colId xmlns:a16="http://schemas.microsoft.com/office/drawing/2014/main" xmlns="" val="2422914898"/>
                    </a:ext>
                  </a:extLst>
                </a:gridCol>
              </a:tblGrid>
              <a:tr h="370840">
                <a:tc>
                  <a:txBody>
                    <a:bodyPr/>
                    <a:lstStyle/>
                    <a:p>
                      <a:pPr algn="ctr"/>
                      <a:r>
                        <a:rPr lang="en-US" sz="1600" dirty="0"/>
                        <a:t>10</a:t>
                      </a:r>
                      <a:endParaRPr lang="en-IN" sz="1600" dirty="0"/>
                    </a:p>
                  </a:txBody>
                  <a:tcPr/>
                </a:tc>
                <a:tc>
                  <a:txBody>
                    <a:bodyPr/>
                    <a:lstStyle/>
                    <a:p>
                      <a:pPr algn="ctr"/>
                      <a:r>
                        <a:rPr lang="en-US" sz="1600" dirty="0"/>
                        <a:t>3</a:t>
                      </a:r>
                      <a:endParaRPr lang="en-IN" sz="1600" dirty="0"/>
                    </a:p>
                  </a:txBody>
                  <a:tcPr/>
                </a:tc>
                <a:extLst>
                  <a:ext uri="{0D108BD9-81ED-4DB2-BD59-A6C34878D82A}">
                    <a16:rowId xmlns:a16="http://schemas.microsoft.com/office/drawing/2014/main" xmlns="" val="3455723880"/>
                  </a:ext>
                </a:extLst>
              </a:tr>
              <a:tr h="370840">
                <a:tc>
                  <a:txBody>
                    <a:bodyPr/>
                    <a:lstStyle/>
                    <a:p>
                      <a:pPr algn="ctr"/>
                      <a:r>
                        <a:rPr lang="en-US" sz="1600" dirty="0"/>
                        <a:t>6</a:t>
                      </a:r>
                      <a:endParaRPr lang="en-IN" sz="1600" dirty="0"/>
                    </a:p>
                  </a:txBody>
                  <a:tcPr/>
                </a:tc>
                <a:tc>
                  <a:txBody>
                    <a:bodyPr/>
                    <a:lstStyle/>
                    <a:p>
                      <a:pPr algn="ctr"/>
                      <a:r>
                        <a:rPr lang="en-US" sz="1600" dirty="0"/>
                        <a:t>7</a:t>
                      </a:r>
                      <a:endParaRPr lang="en-IN" sz="1600" dirty="0"/>
                    </a:p>
                  </a:txBody>
                  <a:tcPr/>
                </a:tc>
                <a:extLst>
                  <a:ext uri="{0D108BD9-81ED-4DB2-BD59-A6C34878D82A}">
                    <a16:rowId xmlns:a16="http://schemas.microsoft.com/office/drawing/2014/main" xmlns="" val="932289987"/>
                  </a:ext>
                </a:extLst>
              </a:tr>
            </a:tbl>
          </a:graphicData>
        </a:graphic>
      </p:graphicFrame>
    </p:spTree>
    <p:extLst>
      <p:ext uri="{BB962C8B-B14F-4D97-AF65-F5344CB8AC3E}">
        <p14:creationId xmlns:p14="http://schemas.microsoft.com/office/powerpoint/2010/main" xmlns="" val="1815976957"/>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1" i="0" u="none" strike="noStrike" kern="1200" cap="none" spc="0" normalizeH="0" baseline="0" noProof="0" dirty="0">
                <a:ln>
                  <a:noFill/>
                </a:ln>
                <a:solidFill>
                  <a:schemeClr val="bg1"/>
                </a:solidFill>
                <a:effectLst/>
                <a:uLnTx/>
                <a:uFillTx/>
                <a:latin typeface="+mj-lt"/>
                <a:ea typeface="+mj-ea"/>
                <a:cs typeface="+mj-cs"/>
              </a:rPr>
              <a:t>2D Convolutional </a:t>
            </a:r>
            <a:r>
              <a:rPr lang="en-US" sz="4400" b="1" dirty="0">
                <a:solidFill>
                  <a:schemeClr val="bg1"/>
                </a:solidFill>
                <a:latin typeface="+mj-lt"/>
                <a:ea typeface="+mj-ea"/>
                <a:cs typeface="+mj-cs"/>
              </a:rPr>
              <a:t>Layer</a:t>
            </a:r>
            <a:endParaRPr kumimoji="0" lang="en-US" sz="4400" b="1" i="0" u="none" strike="noStrike" kern="1200" cap="none" spc="0" normalizeH="0" baseline="0" noProof="0" dirty="0">
              <a:ln>
                <a:noFill/>
              </a:ln>
              <a:solidFill>
                <a:schemeClr val="bg1"/>
              </a:solidFill>
              <a:effectLst/>
              <a:uLnTx/>
              <a:uFillTx/>
              <a:latin typeface="+mj-lt"/>
              <a:ea typeface="+mj-ea"/>
              <a:cs typeface="+mj-cs"/>
            </a:endParaRPr>
          </a:p>
        </p:txBody>
      </p:sp>
      <p:sp>
        <p:nvSpPr>
          <p:cNvPr id="7" name="TextBox 6"/>
          <p:cNvSpPr txBox="1"/>
          <p:nvPr/>
        </p:nvSpPr>
        <p:spPr>
          <a:xfrm>
            <a:off x="228604" y="1175661"/>
            <a:ext cx="8686793" cy="1384995"/>
          </a:xfrm>
          <a:prstGeom prst="rect">
            <a:avLst/>
          </a:prstGeom>
          <a:noFill/>
        </p:spPr>
        <p:txBody>
          <a:bodyPr wrap="square" rtlCol="0">
            <a:spAutoFit/>
          </a:bodyPr>
          <a:lstStyle/>
          <a:p>
            <a:pPr>
              <a:buNone/>
            </a:pPr>
            <a:r>
              <a:rPr lang="en-US" sz="2800" dirty="0"/>
              <a:t>You can flatten a 2D image by using kernels of the same size as the image (the number of kernels equals the output vector).</a:t>
            </a:r>
          </a:p>
        </p:txBody>
      </p:sp>
      <p:sp>
        <p:nvSpPr>
          <p:cNvPr id="13" name="Rectangle 12">
            <a:extLst>
              <a:ext uri="{FF2B5EF4-FFF2-40B4-BE49-F238E27FC236}">
                <a16:creationId xmlns:a16="http://schemas.microsoft.com/office/drawing/2014/main" xmlns="" id="{51F28F38-D7D1-4638-A478-B7B8E9B18DC3}"/>
              </a:ext>
            </a:extLst>
          </p:cNvPr>
          <p:cNvSpPr/>
          <p:nvPr/>
        </p:nvSpPr>
        <p:spPr>
          <a:xfrm>
            <a:off x="2232579" y="6029980"/>
            <a:ext cx="1704977" cy="523220"/>
          </a:xfrm>
          <a:prstGeom prst="rect">
            <a:avLst/>
          </a:prstGeom>
        </p:spPr>
        <p:txBody>
          <a:bodyPr wrap="square">
            <a:spAutoFit/>
          </a:bodyPr>
          <a:lstStyle/>
          <a:p>
            <a:r>
              <a:rPr lang="en-US" sz="2800" dirty="0"/>
              <a:t>weights  *</a:t>
            </a:r>
            <a:endParaRPr lang="en-IN" sz="2800" dirty="0"/>
          </a:p>
        </p:txBody>
      </p:sp>
      <p:sp>
        <p:nvSpPr>
          <p:cNvPr id="17" name="Rectangle 16">
            <a:extLst>
              <a:ext uri="{FF2B5EF4-FFF2-40B4-BE49-F238E27FC236}">
                <a16:creationId xmlns:a16="http://schemas.microsoft.com/office/drawing/2014/main" xmlns="" id="{0DC258B9-61DA-46FC-845C-295AA63D8AB1}"/>
              </a:ext>
            </a:extLst>
          </p:cNvPr>
          <p:cNvSpPr/>
          <p:nvPr/>
        </p:nvSpPr>
        <p:spPr>
          <a:xfrm>
            <a:off x="3886199" y="6029980"/>
            <a:ext cx="1371601" cy="523220"/>
          </a:xfrm>
          <a:prstGeom prst="rect">
            <a:avLst/>
          </a:prstGeom>
        </p:spPr>
        <p:txBody>
          <a:bodyPr wrap="square">
            <a:spAutoFit/>
          </a:bodyPr>
          <a:lstStyle/>
          <a:p>
            <a:r>
              <a:rPr lang="en-US" sz="2800" dirty="0"/>
              <a:t>image</a:t>
            </a:r>
            <a:endParaRPr lang="en-IN" sz="2800" dirty="0"/>
          </a:p>
        </p:txBody>
      </p:sp>
      <p:sp>
        <p:nvSpPr>
          <p:cNvPr id="10" name="Rectangle 9">
            <a:extLst>
              <a:ext uri="{FF2B5EF4-FFF2-40B4-BE49-F238E27FC236}">
                <a16:creationId xmlns:a16="http://schemas.microsoft.com/office/drawing/2014/main" xmlns="" id="{DCB28813-A9D3-4DF7-A702-21B441868D5D}"/>
              </a:ext>
            </a:extLst>
          </p:cNvPr>
          <p:cNvSpPr/>
          <p:nvPr/>
        </p:nvSpPr>
        <p:spPr>
          <a:xfrm>
            <a:off x="5410200" y="3972580"/>
            <a:ext cx="1371601" cy="523220"/>
          </a:xfrm>
          <a:prstGeom prst="rect">
            <a:avLst/>
          </a:prstGeom>
        </p:spPr>
        <p:txBody>
          <a:bodyPr wrap="square">
            <a:spAutoFit/>
          </a:bodyPr>
          <a:lstStyle/>
          <a:p>
            <a:r>
              <a:rPr lang="en-US" sz="2800" dirty="0"/>
              <a:t>=</a:t>
            </a:r>
            <a:endParaRPr lang="en-IN" sz="2800" dirty="0"/>
          </a:p>
        </p:txBody>
      </p:sp>
      <p:graphicFrame>
        <p:nvGraphicFramePr>
          <p:cNvPr id="18" name="Table 17">
            <a:extLst>
              <a:ext uri="{FF2B5EF4-FFF2-40B4-BE49-F238E27FC236}">
                <a16:creationId xmlns:a16="http://schemas.microsoft.com/office/drawing/2014/main" xmlns="" id="{3D47D709-94D9-40F4-B874-03603C3D9AF9}"/>
              </a:ext>
            </a:extLst>
          </p:cNvPr>
          <p:cNvGraphicFramePr>
            <a:graphicFrameLocks noGrp="1"/>
          </p:cNvGraphicFramePr>
          <p:nvPr>
            <p:extLst>
              <p:ext uri="{D42A27DB-BD31-4B8C-83A1-F6EECF244321}">
                <p14:modId xmlns:p14="http://schemas.microsoft.com/office/powerpoint/2010/main" xmlns="" val="360883401"/>
              </p:ext>
            </p:extLst>
          </p:nvPr>
        </p:nvGraphicFramePr>
        <p:xfrm>
          <a:off x="2232579" y="3429000"/>
          <a:ext cx="822960" cy="736600"/>
        </p:xfrm>
        <a:graphic>
          <a:graphicData uri="http://schemas.openxmlformats.org/drawingml/2006/table">
            <a:tbl>
              <a:tblPr>
                <a:tableStyleId>{5C22544A-7EE6-4342-B048-85BDC9FD1C3A}</a:tableStyleId>
              </a:tblPr>
              <a:tblGrid>
                <a:gridCol w="411480">
                  <a:extLst>
                    <a:ext uri="{9D8B030D-6E8A-4147-A177-3AD203B41FA5}">
                      <a16:colId xmlns:a16="http://schemas.microsoft.com/office/drawing/2014/main" xmlns="" val="885200464"/>
                    </a:ext>
                  </a:extLst>
                </a:gridCol>
                <a:gridCol w="411480">
                  <a:extLst>
                    <a:ext uri="{9D8B030D-6E8A-4147-A177-3AD203B41FA5}">
                      <a16:colId xmlns:a16="http://schemas.microsoft.com/office/drawing/2014/main" xmlns="" val="2422914898"/>
                    </a:ext>
                  </a:extLst>
                </a:gridCol>
              </a:tblGrid>
              <a:tr h="325120">
                <a:tc>
                  <a:txBody>
                    <a:bodyPr/>
                    <a:lstStyle/>
                    <a:p>
                      <a:pPr algn="ctr"/>
                      <a:r>
                        <a:rPr lang="en-US" dirty="0"/>
                        <a:t>0</a:t>
                      </a:r>
                      <a:endParaRPr lang="en-IN" dirty="0"/>
                    </a:p>
                  </a:txBody>
                  <a:tcPr>
                    <a:solidFill>
                      <a:schemeClr val="accent6">
                        <a:alpha val="17000"/>
                      </a:schemeClr>
                    </a:solidFill>
                  </a:tcPr>
                </a:tc>
                <a:tc>
                  <a:txBody>
                    <a:bodyPr/>
                    <a:lstStyle/>
                    <a:p>
                      <a:pPr algn="ctr"/>
                      <a:r>
                        <a:rPr lang="en-US" dirty="0"/>
                        <a:t>1</a:t>
                      </a:r>
                      <a:endParaRPr lang="en-IN" dirty="0"/>
                    </a:p>
                  </a:txBody>
                  <a:tcPr>
                    <a:solidFill>
                      <a:schemeClr val="accent6">
                        <a:alpha val="17000"/>
                      </a:schemeClr>
                    </a:solidFill>
                  </a:tcPr>
                </a:tc>
                <a:extLst>
                  <a:ext uri="{0D108BD9-81ED-4DB2-BD59-A6C34878D82A}">
                    <a16:rowId xmlns:a16="http://schemas.microsoft.com/office/drawing/2014/main" xmlns="" val="3455723880"/>
                  </a:ext>
                </a:extLst>
              </a:tr>
              <a:tr h="370840">
                <a:tc>
                  <a:txBody>
                    <a:bodyPr/>
                    <a:lstStyle/>
                    <a:p>
                      <a:pPr algn="ctr"/>
                      <a:r>
                        <a:rPr lang="en-US" dirty="0"/>
                        <a:t>1</a:t>
                      </a:r>
                      <a:endParaRPr lang="en-IN" dirty="0"/>
                    </a:p>
                  </a:txBody>
                  <a:tcPr>
                    <a:solidFill>
                      <a:schemeClr val="accent6">
                        <a:alpha val="17000"/>
                      </a:schemeClr>
                    </a:solidFill>
                  </a:tcPr>
                </a:tc>
                <a:tc>
                  <a:txBody>
                    <a:bodyPr/>
                    <a:lstStyle/>
                    <a:p>
                      <a:pPr algn="ctr"/>
                      <a:r>
                        <a:rPr lang="en-US" dirty="0"/>
                        <a:t>0</a:t>
                      </a:r>
                      <a:endParaRPr lang="en-IN" dirty="0"/>
                    </a:p>
                  </a:txBody>
                  <a:tcPr>
                    <a:solidFill>
                      <a:schemeClr val="accent6">
                        <a:alpha val="17000"/>
                      </a:schemeClr>
                    </a:solidFill>
                  </a:tcPr>
                </a:tc>
                <a:extLst>
                  <a:ext uri="{0D108BD9-81ED-4DB2-BD59-A6C34878D82A}">
                    <a16:rowId xmlns:a16="http://schemas.microsoft.com/office/drawing/2014/main" xmlns="" val="932289987"/>
                  </a:ext>
                </a:extLst>
              </a:tr>
            </a:tbl>
          </a:graphicData>
        </a:graphic>
      </p:graphicFrame>
      <p:graphicFrame>
        <p:nvGraphicFramePr>
          <p:cNvPr id="15" name="Table 14">
            <a:extLst>
              <a:ext uri="{FF2B5EF4-FFF2-40B4-BE49-F238E27FC236}">
                <a16:creationId xmlns:a16="http://schemas.microsoft.com/office/drawing/2014/main" xmlns="" id="{484838CE-FE90-46B4-A2D6-C46BD26EAB9D}"/>
              </a:ext>
            </a:extLst>
          </p:cNvPr>
          <p:cNvGraphicFramePr>
            <a:graphicFrameLocks noGrp="1"/>
          </p:cNvGraphicFramePr>
          <p:nvPr>
            <p:extLst>
              <p:ext uri="{D42A27DB-BD31-4B8C-83A1-F6EECF244321}">
                <p14:modId xmlns:p14="http://schemas.microsoft.com/office/powerpoint/2010/main" xmlns="" val="1900034823"/>
              </p:ext>
            </p:extLst>
          </p:nvPr>
        </p:nvGraphicFramePr>
        <p:xfrm>
          <a:off x="2232579" y="2514600"/>
          <a:ext cx="822960" cy="736600"/>
        </p:xfrm>
        <a:graphic>
          <a:graphicData uri="http://schemas.openxmlformats.org/drawingml/2006/table">
            <a:tbl>
              <a:tblPr>
                <a:tableStyleId>{5C22544A-7EE6-4342-B048-85BDC9FD1C3A}</a:tableStyleId>
              </a:tblPr>
              <a:tblGrid>
                <a:gridCol w="411480">
                  <a:extLst>
                    <a:ext uri="{9D8B030D-6E8A-4147-A177-3AD203B41FA5}">
                      <a16:colId xmlns:a16="http://schemas.microsoft.com/office/drawing/2014/main" xmlns="" val="885200464"/>
                    </a:ext>
                  </a:extLst>
                </a:gridCol>
                <a:gridCol w="411480">
                  <a:extLst>
                    <a:ext uri="{9D8B030D-6E8A-4147-A177-3AD203B41FA5}">
                      <a16:colId xmlns:a16="http://schemas.microsoft.com/office/drawing/2014/main" xmlns="" val="2422914898"/>
                    </a:ext>
                  </a:extLst>
                </a:gridCol>
              </a:tblGrid>
              <a:tr h="325120">
                <a:tc>
                  <a:txBody>
                    <a:bodyPr/>
                    <a:lstStyle/>
                    <a:p>
                      <a:pPr algn="ctr"/>
                      <a:r>
                        <a:rPr lang="en-US" dirty="0"/>
                        <a:t>1</a:t>
                      </a:r>
                      <a:endParaRPr lang="en-IN" dirty="0"/>
                    </a:p>
                  </a:txBody>
                  <a:tcPr>
                    <a:solidFill>
                      <a:schemeClr val="accent6">
                        <a:alpha val="17000"/>
                      </a:schemeClr>
                    </a:solidFill>
                  </a:tcPr>
                </a:tc>
                <a:tc>
                  <a:txBody>
                    <a:bodyPr/>
                    <a:lstStyle/>
                    <a:p>
                      <a:pPr algn="ctr"/>
                      <a:r>
                        <a:rPr lang="en-US" dirty="0"/>
                        <a:t>0</a:t>
                      </a:r>
                      <a:endParaRPr lang="en-IN" dirty="0"/>
                    </a:p>
                  </a:txBody>
                  <a:tcPr>
                    <a:solidFill>
                      <a:schemeClr val="accent6">
                        <a:alpha val="17000"/>
                      </a:schemeClr>
                    </a:solidFill>
                  </a:tcPr>
                </a:tc>
                <a:extLst>
                  <a:ext uri="{0D108BD9-81ED-4DB2-BD59-A6C34878D82A}">
                    <a16:rowId xmlns:a16="http://schemas.microsoft.com/office/drawing/2014/main" xmlns="" val="3455723880"/>
                  </a:ext>
                </a:extLst>
              </a:tr>
              <a:tr h="370840">
                <a:tc>
                  <a:txBody>
                    <a:bodyPr/>
                    <a:lstStyle/>
                    <a:p>
                      <a:pPr algn="ctr"/>
                      <a:r>
                        <a:rPr lang="en-US" dirty="0"/>
                        <a:t>0</a:t>
                      </a:r>
                      <a:endParaRPr lang="en-IN" dirty="0"/>
                    </a:p>
                  </a:txBody>
                  <a:tcPr>
                    <a:solidFill>
                      <a:schemeClr val="accent6">
                        <a:alpha val="17000"/>
                      </a:schemeClr>
                    </a:solidFill>
                  </a:tcPr>
                </a:tc>
                <a:tc>
                  <a:txBody>
                    <a:bodyPr/>
                    <a:lstStyle/>
                    <a:p>
                      <a:pPr algn="ctr"/>
                      <a:r>
                        <a:rPr lang="en-US" dirty="0"/>
                        <a:t>1</a:t>
                      </a:r>
                      <a:endParaRPr lang="en-IN" dirty="0"/>
                    </a:p>
                  </a:txBody>
                  <a:tcPr>
                    <a:solidFill>
                      <a:schemeClr val="accent6">
                        <a:alpha val="17000"/>
                      </a:schemeClr>
                    </a:solidFill>
                  </a:tcPr>
                </a:tc>
                <a:extLst>
                  <a:ext uri="{0D108BD9-81ED-4DB2-BD59-A6C34878D82A}">
                    <a16:rowId xmlns:a16="http://schemas.microsoft.com/office/drawing/2014/main" xmlns="" val="932289987"/>
                  </a:ext>
                </a:extLst>
              </a:tr>
            </a:tbl>
          </a:graphicData>
        </a:graphic>
      </p:graphicFrame>
      <p:graphicFrame>
        <p:nvGraphicFramePr>
          <p:cNvPr id="19" name="Table 18">
            <a:extLst>
              <a:ext uri="{FF2B5EF4-FFF2-40B4-BE49-F238E27FC236}">
                <a16:creationId xmlns:a16="http://schemas.microsoft.com/office/drawing/2014/main" xmlns="" id="{2D860620-1644-4F27-B92A-95936B894815}"/>
              </a:ext>
            </a:extLst>
          </p:cNvPr>
          <p:cNvGraphicFramePr>
            <a:graphicFrameLocks noGrp="1"/>
          </p:cNvGraphicFramePr>
          <p:nvPr>
            <p:extLst>
              <p:ext uri="{D42A27DB-BD31-4B8C-83A1-F6EECF244321}">
                <p14:modId xmlns:p14="http://schemas.microsoft.com/office/powerpoint/2010/main" xmlns="" val="3060848718"/>
              </p:ext>
            </p:extLst>
          </p:nvPr>
        </p:nvGraphicFramePr>
        <p:xfrm>
          <a:off x="4130040" y="3906520"/>
          <a:ext cx="822960" cy="741680"/>
        </p:xfrm>
        <a:graphic>
          <a:graphicData uri="http://schemas.openxmlformats.org/drawingml/2006/table">
            <a:tbl>
              <a:tblPr>
                <a:tableStyleId>{5C22544A-7EE6-4342-B048-85BDC9FD1C3A}</a:tableStyleId>
              </a:tblPr>
              <a:tblGrid>
                <a:gridCol w="411480">
                  <a:extLst>
                    <a:ext uri="{9D8B030D-6E8A-4147-A177-3AD203B41FA5}">
                      <a16:colId xmlns:a16="http://schemas.microsoft.com/office/drawing/2014/main" xmlns="" val="885200464"/>
                    </a:ext>
                  </a:extLst>
                </a:gridCol>
                <a:gridCol w="411480">
                  <a:extLst>
                    <a:ext uri="{9D8B030D-6E8A-4147-A177-3AD203B41FA5}">
                      <a16:colId xmlns:a16="http://schemas.microsoft.com/office/drawing/2014/main" xmlns="" val="2422914898"/>
                    </a:ext>
                  </a:extLst>
                </a:gridCol>
              </a:tblGrid>
              <a:tr h="370840">
                <a:tc>
                  <a:txBody>
                    <a:bodyPr/>
                    <a:lstStyle/>
                    <a:p>
                      <a:pPr algn="ctr"/>
                      <a:r>
                        <a:rPr lang="en-US" sz="1600" dirty="0"/>
                        <a:t>10</a:t>
                      </a:r>
                      <a:endParaRPr lang="en-IN" sz="1600" dirty="0"/>
                    </a:p>
                  </a:txBody>
                  <a:tcPr/>
                </a:tc>
                <a:tc>
                  <a:txBody>
                    <a:bodyPr/>
                    <a:lstStyle/>
                    <a:p>
                      <a:pPr algn="ctr"/>
                      <a:r>
                        <a:rPr lang="en-US" sz="1600" dirty="0"/>
                        <a:t>3</a:t>
                      </a:r>
                      <a:endParaRPr lang="en-IN" sz="1600" dirty="0"/>
                    </a:p>
                  </a:txBody>
                  <a:tcPr/>
                </a:tc>
                <a:extLst>
                  <a:ext uri="{0D108BD9-81ED-4DB2-BD59-A6C34878D82A}">
                    <a16:rowId xmlns:a16="http://schemas.microsoft.com/office/drawing/2014/main" xmlns="" val="3455723880"/>
                  </a:ext>
                </a:extLst>
              </a:tr>
              <a:tr h="370840">
                <a:tc>
                  <a:txBody>
                    <a:bodyPr/>
                    <a:lstStyle/>
                    <a:p>
                      <a:pPr algn="ctr"/>
                      <a:r>
                        <a:rPr lang="en-US" sz="1600" dirty="0"/>
                        <a:t>6</a:t>
                      </a:r>
                      <a:endParaRPr lang="en-IN" sz="1600" dirty="0"/>
                    </a:p>
                  </a:txBody>
                  <a:tcPr/>
                </a:tc>
                <a:tc>
                  <a:txBody>
                    <a:bodyPr/>
                    <a:lstStyle/>
                    <a:p>
                      <a:pPr algn="ctr"/>
                      <a:r>
                        <a:rPr lang="en-US" sz="1600" dirty="0"/>
                        <a:t>7</a:t>
                      </a:r>
                      <a:endParaRPr lang="en-IN" sz="1600" dirty="0"/>
                    </a:p>
                  </a:txBody>
                  <a:tcPr/>
                </a:tc>
                <a:extLst>
                  <a:ext uri="{0D108BD9-81ED-4DB2-BD59-A6C34878D82A}">
                    <a16:rowId xmlns:a16="http://schemas.microsoft.com/office/drawing/2014/main" xmlns="" val="932289987"/>
                  </a:ext>
                </a:extLst>
              </a:tr>
            </a:tbl>
          </a:graphicData>
        </a:graphic>
      </p:graphicFrame>
      <p:graphicFrame>
        <p:nvGraphicFramePr>
          <p:cNvPr id="12" name="Table 11">
            <a:extLst>
              <a:ext uri="{FF2B5EF4-FFF2-40B4-BE49-F238E27FC236}">
                <a16:creationId xmlns:a16="http://schemas.microsoft.com/office/drawing/2014/main" xmlns="" id="{BB4EDFAB-70A8-4A9D-AA0F-501B4A935332}"/>
              </a:ext>
            </a:extLst>
          </p:cNvPr>
          <p:cNvGraphicFramePr>
            <a:graphicFrameLocks noGrp="1"/>
          </p:cNvGraphicFramePr>
          <p:nvPr>
            <p:extLst>
              <p:ext uri="{D42A27DB-BD31-4B8C-83A1-F6EECF244321}">
                <p14:modId xmlns:p14="http://schemas.microsoft.com/office/powerpoint/2010/main" xmlns="" val="1185432303"/>
              </p:ext>
            </p:extLst>
          </p:nvPr>
        </p:nvGraphicFramePr>
        <p:xfrm>
          <a:off x="2209800" y="5257800"/>
          <a:ext cx="822960" cy="736600"/>
        </p:xfrm>
        <a:graphic>
          <a:graphicData uri="http://schemas.openxmlformats.org/drawingml/2006/table">
            <a:tbl>
              <a:tblPr>
                <a:tableStyleId>{5C22544A-7EE6-4342-B048-85BDC9FD1C3A}</a:tableStyleId>
              </a:tblPr>
              <a:tblGrid>
                <a:gridCol w="411480">
                  <a:extLst>
                    <a:ext uri="{9D8B030D-6E8A-4147-A177-3AD203B41FA5}">
                      <a16:colId xmlns:a16="http://schemas.microsoft.com/office/drawing/2014/main" xmlns="" val="885200464"/>
                    </a:ext>
                  </a:extLst>
                </a:gridCol>
                <a:gridCol w="411480">
                  <a:extLst>
                    <a:ext uri="{9D8B030D-6E8A-4147-A177-3AD203B41FA5}">
                      <a16:colId xmlns:a16="http://schemas.microsoft.com/office/drawing/2014/main" xmlns="" val="2422914898"/>
                    </a:ext>
                  </a:extLst>
                </a:gridCol>
              </a:tblGrid>
              <a:tr h="325120">
                <a:tc>
                  <a:txBody>
                    <a:bodyPr/>
                    <a:lstStyle/>
                    <a:p>
                      <a:pPr algn="ctr"/>
                      <a:r>
                        <a:rPr lang="en-US" dirty="0"/>
                        <a:t>0</a:t>
                      </a:r>
                      <a:endParaRPr lang="en-IN" dirty="0"/>
                    </a:p>
                  </a:txBody>
                  <a:tcPr>
                    <a:solidFill>
                      <a:schemeClr val="accent6">
                        <a:alpha val="17000"/>
                      </a:schemeClr>
                    </a:solidFill>
                  </a:tcPr>
                </a:tc>
                <a:tc>
                  <a:txBody>
                    <a:bodyPr/>
                    <a:lstStyle/>
                    <a:p>
                      <a:pPr algn="ctr"/>
                      <a:r>
                        <a:rPr lang="en-US" dirty="0"/>
                        <a:t>0</a:t>
                      </a:r>
                      <a:endParaRPr lang="en-IN" dirty="0"/>
                    </a:p>
                  </a:txBody>
                  <a:tcPr>
                    <a:solidFill>
                      <a:schemeClr val="accent6">
                        <a:alpha val="17000"/>
                      </a:schemeClr>
                    </a:solidFill>
                  </a:tcPr>
                </a:tc>
                <a:extLst>
                  <a:ext uri="{0D108BD9-81ED-4DB2-BD59-A6C34878D82A}">
                    <a16:rowId xmlns:a16="http://schemas.microsoft.com/office/drawing/2014/main" xmlns="" val="3455723880"/>
                  </a:ext>
                </a:extLst>
              </a:tr>
              <a:tr h="370840">
                <a:tc>
                  <a:txBody>
                    <a:bodyPr/>
                    <a:lstStyle/>
                    <a:p>
                      <a:pPr algn="ctr"/>
                      <a:r>
                        <a:rPr lang="en-US" dirty="0"/>
                        <a:t>1</a:t>
                      </a:r>
                      <a:endParaRPr lang="en-IN" dirty="0"/>
                    </a:p>
                  </a:txBody>
                  <a:tcPr>
                    <a:solidFill>
                      <a:schemeClr val="accent6">
                        <a:alpha val="17000"/>
                      </a:schemeClr>
                    </a:solidFill>
                  </a:tcPr>
                </a:tc>
                <a:tc>
                  <a:txBody>
                    <a:bodyPr/>
                    <a:lstStyle/>
                    <a:p>
                      <a:pPr algn="ctr"/>
                      <a:r>
                        <a:rPr lang="en-US" dirty="0"/>
                        <a:t>1</a:t>
                      </a:r>
                      <a:endParaRPr lang="en-IN" dirty="0"/>
                    </a:p>
                  </a:txBody>
                  <a:tcPr>
                    <a:solidFill>
                      <a:schemeClr val="accent6">
                        <a:alpha val="17000"/>
                      </a:schemeClr>
                    </a:solidFill>
                  </a:tcPr>
                </a:tc>
                <a:extLst>
                  <a:ext uri="{0D108BD9-81ED-4DB2-BD59-A6C34878D82A}">
                    <a16:rowId xmlns:a16="http://schemas.microsoft.com/office/drawing/2014/main" xmlns="" val="932289987"/>
                  </a:ext>
                </a:extLst>
              </a:tr>
            </a:tbl>
          </a:graphicData>
        </a:graphic>
      </p:graphicFrame>
      <p:graphicFrame>
        <p:nvGraphicFramePr>
          <p:cNvPr id="14" name="Table 13">
            <a:extLst>
              <a:ext uri="{FF2B5EF4-FFF2-40B4-BE49-F238E27FC236}">
                <a16:creationId xmlns:a16="http://schemas.microsoft.com/office/drawing/2014/main" xmlns="" id="{993FE6FE-3EF6-4664-807D-3EEB490B193E}"/>
              </a:ext>
            </a:extLst>
          </p:cNvPr>
          <p:cNvGraphicFramePr>
            <a:graphicFrameLocks noGrp="1"/>
          </p:cNvGraphicFramePr>
          <p:nvPr>
            <p:extLst>
              <p:ext uri="{D42A27DB-BD31-4B8C-83A1-F6EECF244321}">
                <p14:modId xmlns:p14="http://schemas.microsoft.com/office/powerpoint/2010/main" xmlns="" val="445595797"/>
              </p:ext>
            </p:extLst>
          </p:nvPr>
        </p:nvGraphicFramePr>
        <p:xfrm>
          <a:off x="2209800" y="4343400"/>
          <a:ext cx="822960" cy="736600"/>
        </p:xfrm>
        <a:graphic>
          <a:graphicData uri="http://schemas.openxmlformats.org/drawingml/2006/table">
            <a:tbl>
              <a:tblPr>
                <a:tableStyleId>{5C22544A-7EE6-4342-B048-85BDC9FD1C3A}</a:tableStyleId>
              </a:tblPr>
              <a:tblGrid>
                <a:gridCol w="411480">
                  <a:extLst>
                    <a:ext uri="{9D8B030D-6E8A-4147-A177-3AD203B41FA5}">
                      <a16:colId xmlns:a16="http://schemas.microsoft.com/office/drawing/2014/main" xmlns="" val="885200464"/>
                    </a:ext>
                  </a:extLst>
                </a:gridCol>
                <a:gridCol w="411480">
                  <a:extLst>
                    <a:ext uri="{9D8B030D-6E8A-4147-A177-3AD203B41FA5}">
                      <a16:colId xmlns:a16="http://schemas.microsoft.com/office/drawing/2014/main" xmlns="" val="2422914898"/>
                    </a:ext>
                  </a:extLst>
                </a:gridCol>
              </a:tblGrid>
              <a:tr h="325120">
                <a:tc>
                  <a:txBody>
                    <a:bodyPr/>
                    <a:lstStyle/>
                    <a:p>
                      <a:pPr algn="ctr"/>
                      <a:r>
                        <a:rPr lang="en-US" dirty="0"/>
                        <a:t>1</a:t>
                      </a:r>
                      <a:endParaRPr lang="en-IN" dirty="0"/>
                    </a:p>
                  </a:txBody>
                  <a:tcPr>
                    <a:solidFill>
                      <a:schemeClr val="accent6">
                        <a:alpha val="17000"/>
                      </a:schemeClr>
                    </a:solidFill>
                  </a:tcPr>
                </a:tc>
                <a:tc>
                  <a:txBody>
                    <a:bodyPr/>
                    <a:lstStyle/>
                    <a:p>
                      <a:pPr algn="ctr"/>
                      <a:r>
                        <a:rPr lang="en-US" dirty="0"/>
                        <a:t>1</a:t>
                      </a:r>
                      <a:endParaRPr lang="en-IN" dirty="0"/>
                    </a:p>
                  </a:txBody>
                  <a:tcPr>
                    <a:solidFill>
                      <a:schemeClr val="accent6">
                        <a:alpha val="17000"/>
                      </a:schemeClr>
                    </a:solidFill>
                  </a:tcPr>
                </a:tc>
                <a:extLst>
                  <a:ext uri="{0D108BD9-81ED-4DB2-BD59-A6C34878D82A}">
                    <a16:rowId xmlns:a16="http://schemas.microsoft.com/office/drawing/2014/main" xmlns="" val="3455723880"/>
                  </a:ext>
                </a:extLst>
              </a:tr>
              <a:tr h="370840">
                <a:tc>
                  <a:txBody>
                    <a:bodyPr/>
                    <a:lstStyle/>
                    <a:p>
                      <a:pPr algn="ctr"/>
                      <a:r>
                        <a:rPr lang="en-US" dirty="0"/>
                        <a:t>0</a:t>
                      </a:r>
                      <a:endParaRPr lang="en-IN" dirty="0"/>
                    </a:p>
                  </a:txBody>
                  <a:tcPr>
                    <a:solidFill>
                      <a:schemeClr val="accent6">
                        <a:alpha val="17000"/>
                      </a:schemeClr>
                    </a:solidFill>
                  </a:tcPr>
                </a:tc>
                <a:tc>
                  <a:txBody>
                    <a:bodyPr/>
                    <a:lstStyle/>
                    <a:p>
                      <a:pPr algn="ctr"/>
                      <a:r>
                        <a:rPr lang="en-US" dirty="0"/>
                        <a:t>0</a:t>
                      </a:r>
                      <a:endParaRPr lang="en-IN" dirty="0"/>
                    </a:p>
                  </a:txBody>
                  <a:tcPr>
                    <a:solidFill>
                      <a:schemeClr val="accent6">
                        <a:alpha val="17000"/>
                      </a:schemeClr>
                    </a:solidFill>
                  </a:tcPr>
                </a:tc>
                <a:extLst>
                  <a:ext uri="{0D108BD9-81ED-4DB2-BD59-A6C34878D82A}">
                    <a16:rowId xmlns:a16="http://schemas.microsoft.com/office/drawing/2014/main" xmlns="" val="932289987"/>
                  </a:ext>
                </a:extLst>
              </a:tr>
            </a:tbl>
          </a:graphicData>
        </a:graphic>
      </p:graphicFrame>
      <p:sp>
        <p:nvSpPr>
          <p:cNvPr id="20" name="Rectangle 19">
            <a:extLst>
              <a:ext uri="{FF2B5EF4-FFF2-40B4-BE49-F238E27FC236}">
                <a16:creationId xmlns:a16="http://schemas.microsoft.com/office/drawing/2014/main" xmlns="" id="{9DCE6EE0-6B91-4357-BF40-0954717E3BDC}"/>
              </a:ext>
            </a:extLst>
          </p:cNvPr>
          <p:cNvSpPr/>
          <p:nvPr/>
        </p:nvSpPr>
        <p:spPr>
          <a:xfrm>
            <a:off x="3461383" y="4038600"/>
            <a:ext cx="348617" cy="523220"/>
          </a:xfrm>
          <a:prstGeom prst="rect">
            <a:avLst/>
          </a:prstGeom>
        </p:spPr>
        <p:txBody>
          <a:bodyPr wrap="square">
            <a:spAutoFit/>
          </a:bodyPr>
          <a:lstStyle/>
          <a:p>
            <a:r>
              <a:rPr lang="en-US" sz="2800" dirty="0"/>
              <a:t>*</a:t>
            </a:r>
            <a:endParaRPr lang="en-IN" sz="2800" dirty="0"/>
          </a:p>
        </p:txBody>
      </p:sp>
      <p:graphicFrame>
        <p:nvGraphicFramePr>
          <p:cNvPr id="21" name="Table 20">
            <a:extLst>
              <a:ext uri="{FF2B5EF4-FFF2-40B4-BE49-F238E27FC236}">
                <a16:creationId xmlns:a16="http://schemas.microsoft.com/office/drawing/2014/main" xmlns="" id="{B6DD1E20-3DD2-405E-B4E3-8C90C4B6E3C9}"/>
              </a:ext>
            </a:extLst>
          </p:cNvPr>
          <p:cNvGraphicFramePr>
            <a:graphicFrameLocks noGrp="1"/>
          </p:cNvGraphicFramePr>
          <p:nvPr>
            <p:extLst>
              <p:ext uri="{D42A27DB-BD31-4B8C-83A1-F6EECF244321}">
                <p14:modId xmlns:p14="http://schemas.microsoft.com/office/powerpoint/2010/main" xmlns="" val="2195284139"/>
              </p:ext>
            </p:extLst>
          </p:nvPr>
        </p:nvGraphicFramePr>
        <p:xfrm>
          <a:off x="6416040" y="3429000"/>
          <a:ext cx="411480" cy="1483360"/>
        </p:xfrm>
        <a:graphic>
          <a:graphicData uri="http://schemas.openxmlformats.org/drawingml/2006/table">
            <a:tbl>
              <a:tblPr>
                <a:tableStyleId>{5C22544A-7EE6-4342-B048-85BDC9FD1C3A}</a:tableStyleId>
              </a:tblPr>
              <a:tblGrid>
                <a:gridCol w="411480">
                  <a:extLst>
                    <a:ext uri="{9D8B030D-6E8A-4147-A177-3AD203B41FA5}">
                      <a16:colId xmlns:a16="http://schemas.microsoft.com/office/drawing/2014/main" xmlns="" val="885200464"/>
                    </a:ext>
                  </a:extLst>
                </a:gridCol>
              </a:tblGrid>
              <a:tr h="370840">
                <a:tc>
                  <a:txBody>
                    <a:bodyPr/>
                    <a:lstStyle/>
                    <a:p>
                      <a:pPr algn="ctr"/>
                      <a:r>
                        <a:rPr lang="en-US" sz="1600" dirty="0"/>
                        <a:t>17</a:t>
                      </a:r>
                      <a:endParaRPr lang="en-IN" sz="1600" dirty="0"/>
                    </a:p>
                  </a:txBody>
                  <a:tcPr/>
                </a:tc>
                <a:extLst>
                  <a:ext uri="{0D108BD9-81ED-4DB2-BD59-A6C34878D82A}">
                    <a16:rowId xmlns:a16="http://schemas.microsoft.com/office/drawing/2014/main" xmlns="" val="3455723880"/>
                  </a:ext>
                </a:extLst>
              </a:tr>
              <a:tr h="370840">
                <a:tc>
                  <a:txBody>
                    <a:bodyPr/>
                    <a:lstStyle/>
                    <a:p>
                      <a:pPr algn="ctr"/>
                      <a:r>
                        <a:rPr lang="en-US" sz="1600" dirty="0"/>
                        <a:t>9</a:t>
                      </a:r>
                      <a:endParaRPr lang="en-IN" sz="1600" dirty="0"/>
                    </a:p>
                  </a:txBody>
                  <a:tcPr/>
                </a:tc>
                <a:extLst>
                  <a:ext uri="{0D108BD9-81ED-4DB2-BD59-A6C34878D82A}">
                    <a16:rowId xmlns:a16="http://schemas.microsoft.com/office/drawing/2014/main" xmlns="" val="932289987"/>
                  </a:ext>
                </a:extLst>
              </a:tr>
              <a:tr h="370840">
                <a:tc>
                  <a:txBody>
                    <a:bodyPr/>
                    <a:lstStyle/>
                    <a:p>
                      <a:pPr algn="ctr"/>
                      <a:r>
                        <a:rPr lang="en-US" sz="1600" dirty="0"/>
                        <a:t>13</a:t>
                      </a:r>
                      <a:endParaRPr lang="en-IN" sz="1600" dirty="0"/>
                    </a:p>
                  </a:txBody>
                  <a:tcPr/>
                </a:tc>
                <a:extLst>
                  <a:ext uri="{0D108BD9-81ED-4DB2-BD59-A6C34878D82A}">
                    <a16:rowId xmlns:a16="http://schemas.microsoft.com/office/drawing/2014/main" xmlns="" val="1382362182"/>
                  </a:ext>
                </a:extLst>
              </a:tr>
              <a:tr h="370840">
                <a:tc>
                  <a:txBody>
                    <a:bodyPr/>
                    <a:lstStyle/>
                    <a:p>
                      <a:pPr algn="ctr"/>
                      <a:r>
                        <a:rPr lang="en-US" sz="1600" dirty="0"/>
                        <a:t>13</a:t>
                      </a:r>
                      <a:endParaRPr lang="en-IN" sz="1600" dirty="0"/>
                    </a:p>
                  </a:txBody>
                  <a:tcPr/>
                </a:tc>
                <a:extLst>
                  <a:ext uri="{0D108BD9-81ED-4DB2-BD59-A6C34878D82A}">
                    <a16:rowId xmlns:a16="http://schemas.microsoft.com/office/drawing/2014/main" xmlns="" val="2894518187"/>
                  </a:ext>
                </a:extLst>
              </a:tr>
            </a:tbl>
          </a:graphicData>
        </a:graphic>
      </p:graphicFrame>
    </p:spTree>
    <p:extLst>
      <p:ext uri="{BB962C8B-B14F-4D97-AF65-F5344CB8AC3E}">
        <p14:creationId xmlns:p14="http://schemas.microsoft.com/office/powerpoint/2010/main" xmlns="" val="4071477654"/>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219200"/>
            <a:ext cx="8686800" cy="5105400"/>
          </a:xfrm>
          <a:ln w="63500">
            <a:solidFill>
              <a:srgbClr val="FFFF00"/>
            </a:solidFill>
          </a:ln>
        </p:spPr>
        <p:txBody>
          <a:bodyPr>
            <a:normAutofit lnSpcReduction="10000"/>
          </a:bodyPr>
          <a:lstStyle/>
          <a:p>
            <a:pPr>
              <a:buNone/>
            </a:pPr>
            <a:r>
              <a:rPr lang="en-US" b="1" dirty="0"/>
              <a:t>We’re now familiar with 2 of the 3 types of layers:</a:t>
            </a:r>
          </a:p>
          <a:p>
            <a:pPr>
              <a:buNone/>
            </a:pPr>
            <a:endParaRPr lang="en-US" b="1" dirty="0"/>
          </a:p>
          <a:p>
            <a:pPr>
              <a:buNone/>
            </a:pPr>
            <a:endParaRPr lang="en-US" b="1" dirty="0"/>
          </a:p>
          <a:p>
            <a:pPr>
              <a:buNone/>
            </a:pPr>
            <a:endParaRPr lang="en-US" b="1" dirty="0"/>
          </a:p>
          <a:p>
            <a:pPr>
              <a:buNone/>
            </a:pPr>
            <a:endParaRPr lang="en-US" b="1" dirty="0"/>
          </a:p>
          <a:p>
            <a:pPr>
              <a:buNone/>
            </a:pPr>
            <a:r>
              <a:rPr lang="en-US" b="1" dirty="0"/>
              <a:t>	Let’s now see how </a:t>
            </a:r>
            <a:r>
              <a:rPr lang="en-US" b="1" u="sng" dirty="0"/>
              <a:t>subsampling layers</a:t>
            </a:r>
            <a:r>
              <a:rPr lang="en-US" b="1" dirty="0"/>
              <a:t> work.</a:t>
            </a:r>
          </a:p>
          <a:p>
            <a:pPr>
              <a:buNone/>
            </a:pPr>
            <a:r>
              <a:rPr lang="en-US" b="1" dirty="0"/>
              <a:t>	Their purpose, according to </a:t>
            </a:r>
            <a:r>
              <a:rPr lang="en-US" b="1" dirty="0" err="1"/>
              <a:t>LeCun</a:t>
            </a:r>
            <a:r>
              <a:rPr lang="en-US" b="1" dirty="0"/>
              <a:t> et al, is to reduce the sensitivity of the output to shifts and distortions by reducing the resolution of the feature map.</a:t>
            </a:r>
          </a:p>
        </p:txBody>
      </p:sp>
      <p:sp>
        <p:nvSpPr>
          <p:cNvPr id="5" name="Title 1"/>
          <p:cNvSpPr txBox="1">
            <a:spLocks/>
          </p:cNvSpPr>
          <p:nvPr/>
        </p:nvSpPr>
        <p:spPr>
          <a:xfrm>
            <a:off x="0" y="0"/>
            <a:ext cx="9144000" cy="917575"/>
          </a:xfrm>
          <a:prstGeom prst="rect">
            <a:avLst/>
          </a:prstGeom>
          <a:solidFill>
            <a:srgbClr val="FFFF00"/>
          </a:solidFill>
          <a:ln>
            <a:solidFill>
              <a:srgbClr val="002060"/>
            </a:solidFill>
          </a:ln>
        </p:spPr>
        <p:txBody>
          <a:bodyPr vert="horz" lIns="91440" tIns="45720" rIns="91440" bIns="45720" rtlCol="0" anchor="ctr">
            <a:normAutofit/>
          </a:bodyPr>
          <a:lstStyle/>
          <a:p>
            <a:pPr algn="ctr">
              <a:spcBef>
                <a:spcPct val="0"/>
              </a:spcBef>
              <a:defRPr/>
            </a:pPr>
            <a:r>
              <a:rPr lang="en-US" sz="4400" dirty="0"/>
              <a:t>LeNet5 Image Classification</a:t>
            </a:r>
          </a:p>
        </p:txBody>
      </p:sp>
      <p:sp>
        <p:nvSpPr>
          <p:cNvPr id="2" name="TextBox 1">
            <a:extLst>
              <a:ext uri="{FF2B5EF4-FFF2-40B4-BE49-F238E27FC236}">
                <a16:creationId xmlns:a16="http://schemas.microsoft.com/office/drawing/2014/main" xmlns="" id="{E3580822-DDBF-42CF-8F24-8673A067FD8C}"/>
              </a:ext>
            </a:extLst>
          </p:cNvPr>
          <p:cNvSpPr txBox="1"/>
          <p:nvPr/>
        </p:nvSpPr>
        <p:spPr>
          <a:xfrm>
            <a:off x="228600" y="6324600"/>
            <a:ext cx="7221849" cy="369332"/>
          </a:xfrm>
          <a:prstGeom prst="rect">
            <a:avLst/>
          </a:prstGeom>
          <a:noFill/>
        </p:spPr>
        <p:txBody>
          <a:bodyPr wrap="none" rtlCol="0">
            <a:spAutoFit/>
          </a:bodyPr>
          <a:lstStyle/>
          <a:p>
            <a:r>
              <a:rPr lang="en-US" dirty="0"/>
              <a:t>* </a:t>
            </a:r>
            <a:r>
              <a:rPr lang="en-US" dirty="0" err="1"/>
              <a:t>LeCun</a:t>
            </a:r>
            <a:r>
              <a:rPr lang="en-US" dirty="0"/>
              <a:t> et al “Gradient-Based Learning Applied to Document Recognition”</a:t>
            </a:r>
            <a:endParaRPr lang="en-IN" dirty="0"/>
          </a:p>
        </p:txBody>
      </p:sp>
      <p:sp>
        <p:nvSpPr>
          <p:cNvPr id="6" name="Rectangle 5">
            <a:extLst>
              <a:ext uri="{FF2B5EF4-FFF2-40B4-BE49-F238E27FC236}">
                <a16:creationId xmlns:a16="http://schemas.microsoft.com/office/drawing/2014/main" xmlns="" id="{13B5EFDB-8726-4DB8-8A4F-157828529322}"/>
              </a:ext>
            </a:extLst>
          </p:cNvPr>
          <p:cNvSpPr/>
          <p:nvPr/>
        </p:nvSpPr>
        <p:spPr>
          <a:xfrm>
            <a:off x="829624" y="2286000"/>
            <a:ext cx="6019800" cy="1569660"/>
          </a:xfrm>
          <a:prstGeom prst="rect">
            <a:avLst/>
          </a:prstGeom>
        </p:spPr>
        <p:txBody>
          <a:bodyPr wrap="square">
            <a:spAutoFit/>
          </a:bodyPr>
          <a:lstStyle/>
          <a:p>
            <a:r>
              <a:rPr lang="en-US" sz="3200" b="1" dirty="0"/>
              <a:t>F layers = Fully connected layers</a:t>
            </a:r>
            <a:endParaRPr lang="en-IN" sz="3200" b="1" dirty="0"/>
          </a:p>
          <a:p>
            <a:r>
              <a:rPr lang="en-US" sz="3200" b="1" dirty="0"/>
              <a:t>C layers = Convolutional Layers</a:t>
            </a:r>
          </a:p>
          <a:p>
            <a:r>
              <a:rPr lang="en-US" sz="3200" b="1" dirty="0"/>
              <a:t>S layers = Subsampling Layers</a:t>
            </a:r>
          </a:p>
        </p:txBody>
      </p:sp>
    </p:spTree>
    <p:extLst>
      <p:ext uri="{BB962C8B-B14F-4D97-AF65-F5344CB8AC3E}">
        <p14:creationId xmlns:p14="http://schemas.microsoft.com/office/powerpoint/2010/main" xmlns="" val="1601872368"/>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1" i="0" u="none" strike="noStrike" kern="1200" cap="none" spc="0" normalizeH="0" baseline="0" noProof="0" dirty="0">
                <a:ln>
                  <a:noFill/>
                </a:ln>
                <a:solidFill>
                  <a:schemeClr val="bg1"/>
                </a:solidFill>
                <a:effectLst/>
                <a:uLnTx/>
                <a:uFillTx/>
                <a:latin typeface="+mj-lt"/>
                <a:ea typeface="+mj-ea"/>
                <a:cs typeface="+mj-cs"/>
              </a:rPr>
              <a:t>Pooling (Subsampling) </a:t>
            </a:r>
            <a:r>
              <a:rPr lang="en-US" sz="4400" b="1" dirty="0">
                <a:solidFill>
                  <a:schemeClr val="bg1"/>
                </a:solidFill>
                <a:latin typeface="+mj-lt"/>
                <a:ea typeface="+mj-ea"/>
                <a:cs typeface="+mj-cs"/>
              </a:rPr>
              <a:t>Layer</a:t>
            </a:r>
            <a:endParaRPr kumimoji="0" lang="en-US" sz="4400" b="1" i="0" u="none" strike="noStrike" kern="1200" cap="none" spc="0" normalizeH="0" baseline="0" noProof="0" dirty="0">
              <a:ln>
                <a:noFill/>
              </a:ln>
              <a:solidFill>
                <a:schemeClr val="bg1"/>
              </a:solidFill>
              <a:effectLst/>
              <a:uLnTx/>
              <a:uFillTx/>
              <a:latin typeface="+mj-lt"/>
              <a:ea typeface="+mj-ea"/>
              <a:cs typeface="+mj-cs"/>
            </a:endParaRPr>
          </a:p>
        </p:txBody>
      </p:sp>
      <p:sp>
        <p:nvSpPr>
          <p:cNvPr id="7" name="TextBox 6"/>
          <p:cNvSpPr txBox="1"/>
          <p:nvPr/>
        </p:nvSpPr>
        <p:spPr>
          <a:xfrm>
            <a:off x="304799" y="1219200"/>
            <a:ext cx="8610601" cy="2246769"/>
          </a:xfrm>
          <a:prstGeom prst="rect">
            <a:avLst/>
          </a:prstGeom>
          <a:noFill/>
        </p:spPr>
        <p:txBody>
          <a:bodyPr wrap="square" rtlCol="0">
            <a:spAutoFit/>
          </a:bodyPr>
          <a:lstStyle/>
          <a:p>
            <a:pPr>
              <a:buNone/>
            </a:pPr>
            <a:r>
              <a:rPr lang="en-US" sz="2800" dirty="0"/>
              <a:t>No overlap in connections to inputs, and resolution is reduced (in order to increase translational invariance).</a:t>
            </a:r>
          </a:p>
          <a:p>
            <a:pPr>
              <a:buNone/>
            </a:pPr>
            <a:r>
              <a:rPr lang="en-US" sz="2800" dirty="0"/>
              <a:t>There are no weights involved.</a:t>
            </a:r>
          </a:p>
          <a:p>
            <a:pPr>
              <a:buNone/>
            </a:pPr>
            <a:r>
              <a:rPr lang="en-US" sz="2800" dirty="0"/>
              <a:t>There are two common types:  max and average.</a:t>
            </a:r>
          </a:p>
          <a:p>
            <a:pPr>
              <a:buNone/>
            </a:pPr>
            <a:endParaRPr lang="en-US" sz="2800" dirty="0"/>
          </a:p>
        </p:txBody>
      </p:sp>
      <p:sp>
        <p:nvSpPr>
          <p:cNvPr id="13" name="Rectangle 12">
            <a:extLst>
              <a:ext uri="{FF2B5EF4-FFF2-40B4-BE49-F238E27FC236}">
                <a16:creationId xmlns:a16="http://schemas.microsoft.com/office/drawing/2014/main" xmlns="" id="{51F28F38-D7D1-4638-A478-B7B8E9B18DC3}"/>
              </a:ext>
            </a:extLst>
          </p:cNvPr>
          <p:cNvSpPr/>
          <p:nvPr/>
        </p:nvSpPr>
        <p:spPr>
          <a:xfrm>
            <a:off x="1066800" y="5754469"/>
            <a:ext cx="7239000" cy="646331"/>
          </a:xfrm>
          <a:prstGeom prst="rect">
            <a:avLst/>
          </a:prstGeom>
        </p:spPr>
        <p:txBody>
          <a:bodyPr wrap="square">
            <a:spAutoFit/>
          </a:bodyPr>
          <a:lstStyle/>
          <a:p>
            <a:r>
              <a:rPr lang="en-US" dirty="0"/>
              <a:t>Max pooling:		</a:t>
            </a:r>
            <a:r>
              <a:rPr lang="en-US" b="1" dirty="0"/>
              <a:t>c</a:t>
            </a:r>
            <a:r>
              <a:rPr lang="en-US" b="1" baseline="-25000" dirty="0"/>
              <a:t>i/2</a:t>
            </a:r>
            <a:r>
              <a:rPr lang="en-US" dirty="0"/>
              <a:t> = max(</a:t>
            </a:r>
            <a:r>
              <a:rPr lang="en-US" b="1" dirty="0"/>
              <a:t>f</a:t>
            </a:r>
            <a:r>
              <a:rPr lang="en-US" b="1" baseline="-25000" dirty="0"/>
              <a:t>i</a:t>
            </a:r>
            <a:r>
              <a:rPr lang="en-US" dirty="0"/>
              <a:t>, </a:t>
            </a:r>
            <a:r>
              <a:rPr lang="en-US" b="1" dirty="0"/>
              <a:t>f</a:t>
            </a:r>
            <a:r>
              <a:rPr lang="en-US" b="1" baseline="-25000" dirty="0"/>
              <a:t>i+1</a:t>
            </a:r>
            <a:r>
              <a:rPr lang="en-US" dirty="0"/>
              <a:t>)</a:t>
            </a:r>
          </a:p>
          <a:p>
            <a:r>
              <a:rPr lang="en-US" dirty="0"/>
              <a:t>Average pooling:		</a:t>
            </a:r>
            <a:r>
              <a:rPr lang="en-US" b="1" dirty="0"/>
              <a:t> c</a:t>
            </a:r>
            <a:r>
              <a:rPr lang="en-US" b="1" baseline="-25000" dirty="0"/>
              <a:t>i/2</a:t>
            </a:r>
            <a:r>
              <a:rPr lang="en-US" dirty="0"/>
              <a:t> =(</a:t>
            </a:r>
            <a:r>
              <a:rPr lang="en-US" b="1" dirty="0"/>
              <a:t>f</a:t>
            </a:r>
            <a:r>
              <a:rPr lang="en-US" b="1" baseline="-25000" dirty="0"/>
              <a:t>i </a:t>
            </a:r>
            <a:r>
              <a:rPr lang="en-US" dirty="0"/>
              <a:t>+ </a:t>
            </a:r>
            <a:r>
              <a:rPr lang="en-US" b="1" dirty="0"/>
              <a:t>f</a:t>
            </a:r>
            <a:r>
              <a:rPr lang="en-US" b="1" baseline="-25000" dirty="0"/>
              <a:t>i+1</a:t>
            </a:r>
            <a:r>
              <a:rPr lang="en-US" dirty="0"/>
              <a:t>)/2</a:t>
            </a:r>
          </a:p>
        </p:txBody>
      </p:sp>
      <p:sp>
        <p:nvSpPr>
          <p:cNvPr id="8" name="TextBox 7">
            <a:extLst>
              <a:ext uri="{FF2B5EF4-FFF2-40B4-BE49-F238E27FC236}">
                <a16:creationId xmlns:a16="http://schemas.microsoft.com/office/drawing/2014/main" xmlns="" id="{DC8E64F9-E913-4E3A-BCDC-02A5A8782E49}"/>
              </a:ext>
            </a:extLst>
          </p:cNvPr>
          <p:cNvSpPr txBox="1"/>
          <p:nvPr/>
        </p:nvSpPr>
        <p:spPr>
          <a:xfrm>
            <a:off x="3092048" y="5252328"/>
            <a:ext cx="336952" cy="369332"/>
          </a:xfrm>
          <a:prstGeom prst="rect">
            <a:avLst/>
          </a:prstGeom>
          <a:noFill/>
        </p:spPr>
        <p:txBody>
          <a:bodyPr wrap="none" rtlCol="0">
            <a:spAutoFit/>
          </a:bodyPr>
          <a:lstStyle/>
          <a:p>
            <a:r>
              <a:rPr lang="en-US" b="1" dirty="0"/>
              <a:t>f</a:t>
            </a:r>
            <a:r>
              <a:rPr lang="en-US" b="1" baseline="-25000" dirty="0"/>
              <a:t>1</a:t>
            </a:r>
          </a:p>
        </p:txBody>
      </p:sp>
      <p:sp>
        <p:nvSpPr>
          <p:cNvPr id="9" name="TextBox 8">
            <a:extLst>
              <a:ext uri="{FF2B5EF4-FFF2-40B4-BE49-F238E27FC236}">
                <a16:creationId xmlns:a16="http://schemas.microsoft.com/office/drawing/2014/main" xmlns="" id="{3E5F31C3-26C6-4CF1-879A-ACCF333B7D2A}"/>
              </a:ext>
            </a:extLst>
          </p:cNvPr>
          <p:cNvSpPr txBox="1"/>
          <p:nvPr/>
        </p:nvSpPr>
        <p:spPr>
          <a:xfrm>
            <a:off x="4267200" y="5229763"/>
            <a:ext cx="336952" cy="369332"/>
          </a:xfrm>
          <a:prstGeom prst="rect">
            <a:avLst/>
          </a:prstGeom>
          <a:noFill/>
        </p:spPr>
        <p:txBody>
          <a:bodyPr wrap="none" rtlCol="0">
            <a:spAutoFit/>
          </a:bodyPr>
          <a:lstStyle/>
          <a:p>
            <a:r>
              <a:rPr lang="en-US" b="1" dirty="0"/>
              <a:t>f</a:t>
            </a:r>
            <a:r>
              <a:rPr lang="en-US" b="1" baseline="-25000" dirty="0"/>
              <a:t>2</a:t>
            </a:r>
          </a:p>
        </p:txBody>
      </p:sp>
      <p:sp>
        <p:nvSpPr>
          <p:cNvPr id="10" name="TextBox 9">
            <a:extLst>
              <a:ext uri="{FF2B5EF4-FFF2-40B4-BE49-F238E27FC236}">
                <a16:creationId xmlns:a16="http://schemas.microsoft.com/office/drawing/2014/main" xmlns="" id="{A17C5990-4748-46E4-A134-6FEED044B763}"/>
              </a:ext>
            </a:extLst>
          </p:cNvPr>
          <p:cNvSpPr txBox="1"/>
          <p:nvPr/>
        </p:nvSpPr>
        <p:spPr>
          <a:xfrm>
            <a:off x="5410200" y="5206848"/>
            <a:ext cx="336952" cy="369332"/>
          </a:xfrm>
          <a:prstGeom prst="rect">
            <a:avLst/>
          </a:prstGeom>
          <a:noFill/>
        </p:spPr>
        <p:txBody>
          <a:bodyPr wrap="none" rtlCol="0">
            <a:spAutoFit/>
          </a:bodyPr>
          <a:lstStyle/>
          <a:p>
            <a:r>
              <a:rPr lang="en-US" b="1" dirty="0"/>
              <a:t>f</a:t>
            </a:r>
            <a:r>
              <a:rPr lang="en-US" b="1" baseline="-25000" dirty="0"/>
              <a:t>3</a:t>
            </a:r>
          </a:p>
        </p:txBody>
      </p:sp>
      <p:sp>
        <p:nvSpPr>
          <p:cNvPr id="12" name="TextBox 11">
            <a:extLst>
              <a:ext uri="{FF2B5EF4-FFF2-40B4-BE49-F238E27FC236}">
                <a16:creationId xmlns:a16="http://schemas.microsoft.com/office/drawing/2014/main" xmlns="" id="{1B07EB25-58A6-40D1-8722-F06F085D7734}"/>
              </a:ext>
            </a:extLst>
          </p:cNvPr>
          <p:cNvSpPr txBox="1"/>
          <p:nvPr/>
        </p:nvSpPr>
        <p:spPr>
          <a:xfrm>
            <a:off x="2667000" y="3096399"/>
            <a:ext cx="359394" cy="369332"/>
          </a:xfrm>
          <a:prstGeom prst="rect">
            <a:avLst/>
          </a:prstGeom>
          <a:noFill/>
        </p:spPr>
        <p:txBody>
          <a:bodyPr wrap="none" rtlCol="0">
            <a:spAutoFit/>
          </a:bodyPr>
          <a:lstStyle/>
          <a:p>
            <a:r>
              <a:rPr lang="en-US" b="1" dirty="0"/>
              <a:t>c</a:t>
            </a:r>
            <a:r>
              <a:rPr lang="en-US" b="1" baseline="-25000" dirty="0"/>
              <a:t>1</a:t>
            </a:r>
          </a:p>
        </p:txBody>
      </p:sp>
      <p:sp>
        <p:nvSpPr>
          <p:cNvPr id="14" name="TextBox 13">
            <a:extLst>
              <a:ext uri="{FF2B5EF4-FFF2-40B4-BE49-F238E27FC236}">
                <a16:creationId xmlns:a16="http://schemas.microsoft.com/office/drawing/2014/main" xmlns="" id="{48E0729D-F1E1-4952-9500-FABA96DC4181}"/>
              </a:ext>
            </a:extLst>
          </p:cNvPr>
          <p:cNvSpPr txBox="1"/>
          <p:nvPr/>
        </p:nvSpPr>
        <p:spPr>
          <a:xfrm>
            <a:off x="4856396" y="3125984"/>
            <a:ext cx="359394" cy="369332"/>
          </a:xfrm>
          <a:prstGeom prst="rect">
            <a:avLst/>
          </a:prstGeom>
          <a:noFill/>
        </p:spPr>
        <p:txBody>
          <a:bodyPr wrap="square" rtlCol="0">
            <a:spAutoFit/>
          </a:bodyPr>
          <a:lstStyle/>
          <a:p>
            <a:r>
              <a:rPr lang="en-US" b="1" dirty="0"/>
              <a:t>c</a:t>
            </a:r>
            <a:r>
              <a:rPr lang="en-US" b="1" baseline="-25000" dirty="0"/>
              <a:t>2</a:t>
            </a:r>
          </a:p>
        </p:txBody>
      </p:sp>
      <p:sp>
        <p:nvSpPr>
          <p:cNvPr id="15" name="TextBox 14">
            <a:extLst>
              <a:ext uri="{FF2B5EF4-FFF2-40B4-BE49-F238E27FC236}">
                <a16:creationId xmlns:a16="http://schemas.microsoft.com/office/drawing/2014/main" xmlns="" id="{DD57FC61-9E4E-4896-AFBF-D8F9A57C96D9}"/>
              </a:ext>
            </a:extLst>
          </p:cNvPr>
          <p:cNvSpPr txBox="1"/>
          <p:nvPr/>
        </p:nvSpPr>
        <p:spPr>
          <a:xfrm>
            <a:off x="7146674" y="3105430"/>
            <a:ext cx="359394" cy="369332"/>
          </a:xfrm>
          <a:prstGeom prst="rect">
            <a:avLst/>
          </a:prstGeom>
          <a:noFill/>
        </p:spPr>
        <p:txBody>
          <a:bodyPr wrap="none" rtlCol="0">
            <a:spAutoFit/>
          </a:bodyPr>
          <a:lstStyle/>
          <a:p>
            <a:r>
              <a:rPr lang="en-US" b="1" dirty="0"/>
              <a:t>c</a:t>
            </a:r>
            <a:r>
              <a:rPr lang="en-US" b="1" baseline="-25000" dirty="0"/>
              <a:t>3</a:t>
            </a:r>
          </a:p>
        </p:txBody>
      </p:sp>
      <p:sp>
        <p:nvSpPr>
          <p:cNvPr id="16" name="Oval 15">
            <a:extLst>
              <a:ext uri="{FF2B5EF4-FFF2-40B4-BE49-F238E27FC236}">
                <a16:creationId xmlns:a16="http://schemas.microsoft.com/office/drawing/2014/main" xmlns="" id="{DE09CA05-AEA1-47C4-84CC-07F02F10097E}"/>
              </a:ext>
            </a:extLst>
          </p:cNvPr>
          <p:cNvSpPr/>
          <p:nvPr/>
        </p:nvSpPr>
        <p:spPr>
          <a:xfrm>
            <a:off x="2514600" y="3624187"/>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1</a:t>
            </a:r>
            <a:endParaRPr lang="en-US" baseline="-25000" dirty="0"/>
          </a:p>
        </p:txBody>
      </p:sp>
      <p:sp>
        <p:nvSpPr>
          <p:cNvPr id="17" name="Oval 16">
            <a:extLst>
              <a:ext uri="{FF2B5EF4-FFF2-40B4-BE49-F238E27FC236}">
                <a16:creationId xmlns:a16="http://schemas.microsoft.com/office/drawing/2014/main" xmlns="" id="{13153A5B-97A1-4448-80BF-5B4449AD20F4}"/>
              </a:ext>
            </a:extLst>
          </p:cNvPr>
          <p:cNvSpPr/>
          <p:nvPr/>
        </p:nvSpPr>
        <p:spPr>
          <a:xfrm>
            <a:off x="3050340" y="4767187"/>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1</a:t>
            </a:r>
          </a:p>
        </p:txBody>
      </p:sp>
      <p:cxnSp>
        <p:nvCxnSpPr>
          <p:cNvPr id="18" name="Straight Connector 17">
            <a:extLst>
              <a:ext uri="{FF2B5EF4-FFF2-40B4-BE49-F238E27FC236}">
                <a16:creationId xmlns:a16="http://schemas.microsoft.com/office/drawing/2014/main" xmlns="" id="{467CD448-B53B-4285-9D1C-2D14E9AD0DFE}"/>
              </a:ext>
            </a:extLst>
          </p:cNvPr>
          <p:cNvCxnSpPr>
            <a:cxnSpLocks/>
            <a:stCxn id="16" idx="5"/>
            <a:endCxn id="17" idx="1"/>
          </p:cNvCxnSpPr>
          <p:nvPr/>
        </p:nvCxnSpPr>
        <p:spPr>
          <a:xfrm>
            <a:off x="2839804" y="3949391"/>
            <a:ext cx="266332" cy="873592"/>
          </a:xfrm>
          <a:prstGeom prst="line">
            <a:avLst/>
          </a:prstGeom>
        </p:spPr>
        <p:style>
          <a:lnRef idx="2">
            <a:schemeClr val="accent3"/>
          </a:lnRef>
          <a:fillRef idx="0">
            <a:schemeClr val="accent3"/>
          </a:fillRef>
          <a:effectRef idx="1">
            <a:schemeClr val="accent3"/>
          </a:effectRef>
          <a:fontRef idx="minor">
            <a:schemeClr val="tx1"/>
          </a:fontRef>
        </p:style>
      </p:cxnSp>
      <p:sp>
        <p:nvSpPr>
          <p:cNvPr id="20" name="Oval 19">
            <a:extLst>
              <a:ext uri="{FF2B5EF4-FFF2-40B4-BE49-F238E27FC236}">
                <a16:creationId xmlns:a16="http://schemas.microsoft.com/office/drawing/2014/main" xmlns="" id="{48FA719A-497D-4C1A-9765-AB81D34C73B3}"/>
              </a:ext>
            </a:extLst>
          </p:cNvPr>
          <p:cNvSpPr/>
          <p:nvPr/>
        </p:nvSpPr>
        <p:spPr>
          <a:xfrm>
            <a:off x="4800600" y="3635855"/>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2</a:t>
            </a:r>
          </a:p>
        </p:txBody>
      </p:sp>
      <p:sp>
        <p:nvSpPr>
          <p:cNvPr id="21" name="Oval 20">
            <a:extLst>
              <a:ext uri="{FF2B5EF4-FFF2-40B4-BE49-F238E27FC236}">
                <a16:creationId xmlns:a16="http://schemas.microsoft.com/office/drawing/2014/main" xmlns="" id="{1A8BE1ED-1C2E-4896-A978-BAAEE5772077}"/>
              </a:ext>
            </a:extLst>
          </p:cNvPr>
          <p:cNvSpPr/>
          <p:nvPr/>
        </p:nvSpPr>
        <p:spPr>
          <a:xfrm>
            <a:off x="4193340" y="4778855"/>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2</a:t>
            </a:r>
          </a:p>
        </p:txBody>
      </p:sp>
      <p:sp>
        <p:nvSpPr>
          <p:cNvPr id="22" name="Oval 21">
            <a:extLst>
              <a:ext uri="{FF2B5EF4-FFF2-40B4-BE49-F238E27FC236}">
                <a16:creationId xmlns:a16="http://schemas.microsoft.com/office/drawing/2014/main" xmlns="" id="{4CDA337B-B428-4934-AEA4-F950F0412D4F}"/>
              </a:ext>
            </a:extLst>
          </p:cNvPr>
          <p:cNvSpPr/>
          <p:nvPr/>
        </p:nvSpPr>
        <p:spPr>
          <a:xfrm>
            <a:off x="5336340" y="4778855"/>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3</a:t>
            </a:r>
          </a:p>
        </p:txBody>
      </p:sp>
      <p:cxnSp>
        <p:nvCxnSpPr>
          <p:cNvPr id="24" name="Straight Connector 23">
            <a:extLst>
              <a:ext uri="{FF2B5EF4-FFF2-40B4-BE49-F238E27FC236}">
                <a16:creationId xmlns:a16="http://schemas.microsoft.com/office/drawing/2014/main" xmlns="" id="{5F12AC1E-9B12-4E24-B7A9-844D72B92486}"/>
              </a:ext>
            </a:extLst>
          </p:cNvPr>
          <p:cNvCxnSpPr>
            <a:cxnSpLocks/>
            <a:stCxn id="20" idx="5"/>
          </p:cNvCxnSpPr>
          <p:nvPr/>
        </p:nvCxnSpPr>
        <p:spPr>
          <a:xfrm>
            <a:off x="5125804" y="3961059"/>
            <a:ext cx="34215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31" name="Straight Connector 30">
            <a:extLst>
              <a:ext uri="{FF2B5EF4-FFF2-40B4-BE49-F238E27FC236}">
                <a16:creationId xmlns:a16="http://schemas.microsoft.com/office/drawing/2014/main" xmlns="" id="{B959ABB7-232D-4ECE-B877-5D0E12FBADC8}"/>
              </a:ext>
            </a:extLst>
          </p:cNvPr>
          <p:cNvCxnSpPr>
            <a:cxnSpLocks/>
            <a:stCxn id="20" idx="3"/>
          </p:cNvCxnSpPr>
          <p:nvPr/>
        </p:nvCxnSpPr>
        <p:spPr>
          <a:xfrm flipH="1">
            <a:off x="4401536" y="3961059"/>
            <a:ext cx="454860" cy="817796"/>
          </a:xfrm>
          <a:prstGeom prst="line">
            <a:avLst/>
          </a:prstGeom>
        </p:spPr>
        <p:style>
          <a:lnRef idx="2">
            <a:schemeClr val="accent3"/>
          </a:lnRef>
          <a:fillRef idx="0">
            <a:schemeClr val="accent3"/>
          </a:fillRef>
          <a:effectRef idx="1">
            <a:schemeClr val="accent3"/>
          </a:effectRef>
          <a:fontRef idx="minor">
            <a:schemeClr val="tx1"/>
          </a:fontRef>
        </p:style>
      </p:cxnSp>
      <p:sp>
        <p:nvSpPr>
          <p:cNvPr id="47" name="TextBox 46">
            <a:extLst>
              <a:ext uri="{FF2B5EF4-FFF2-40B4-BE49-F238E27FC236}">
                <a16:creationId xmlns:a16="http://schemas.microsoft.com/office/drawing/2014/main" xmlns="" id="{44D507F8-1BFF-4EA4-9D3F-3B229D389D5F}"/>
              </a:ext>
            </a:extLst>
          </p:cNvPr>
          <p:cNvSpPr txBox="1"/>
          <p:nvPr/>
        </p:nvSpPr>
        <p:spPr>
          <a:xfrm>
            <a:off x="6518530" y="5225394"/>
            <a:ext cx="336952" cy="369332"/>
          </a:xfrm>
          <a:prstGeom prst="rect">
            <a:avLst/>
          </a:prstGeom>
          <a:noFill/>
        </p:spPr>
        <p:txBody>
          <a:bodyPr wrap="none" rtlCol="0">
            <a:spAutoFit/>
          </a:bodyPr>
          <a:lstStyle/>
          <a:p>
            <a:r>
              <a:rPr lang="en-US" b="1" dirty="0"/>
              <a:t>f</a:t>
            </a:r>
            <a:r>
              <a:rPr lang="en-US" b="1" baseline="-25000" dirty="0"/>
              <a:t>4</a:t>
            </a:r>
          </a:p>
        </p:txBody>
      </p:sp>
      <p:sp>
        <p:nvSpPr>
          <p:cNvPr id="48" name="Oval 47">
            <a:extLst>
              <a:ext uri="{FF2B5EF4-FFF2-40B4-BE49-F238E27FC236}">
                <a16:creationId xmlns:a16="http://schemas.microsoft.com/office/drawing/2014/main" xmlns="" id="{CF160D31-35C0-459E-A1AC-9F6C10B6328F}"/>
              </a:ext>
            </a:extLst>
          </p:cNvPr>
          <p:cNvSpPr/>
          <p:nvPr/>
        </p:nvSpPr>
        <p:spPr>
          <a:xfrm>
            <a:off x="6477000" y="4772799"/>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4</a:t>
            </a:r>
          </a:p>
        </p:txBody>
      </p:sp>
      <p:sp>
        <p:nvSpPr>
          <p:cNvPr id="49" name="TextBox 48">
            <a:extLst>
              <a:ext uri="{FF2B5EF4-FFF2-40B4-BE49-F238E27FC236}">
                <a16:creationId xmlns:a16="http://schemas.microsoft.com/office/drawing/2014/main" xmlns="" id="{7B68F5D3-79DC-4716-BAE8-769B6948DD04}"/>
              </a:ext>
            </a:extLst>
          </p:cNvPr>
          <p:cNvSpPr txBox="1"/>
          <p:nvPr/>
        </p:nvSpPr>
        <p:spPr>
          <a:xfrm>
            <a:off x="1944359" y="5234353"/>
            <a:ext cx="336952" cy="369332"/>
          </a:xfrm>
          <a:prstGeom prst="rect">
            <a:avLst/>
          </a:prstGeom>
          <a:noFill/>
        </p:spPr>
        <p:txBody>
          <a:bodyPr wrap="none" rtlCol="0">
            <a:spAutoFit/>
          </a:bodyPr>
          <a:lstStyle/>
          <a:p>
            <a:r>
              <a:rPr lang="en-US" b="1" dirty="0"/>
              <a:t>f</a:t>
            </a:r>
            <a:r>
              <a:rPr lang="en-US" b="1" baseline="-25000" dirty="0"/>
              <a:t>0</a:t>
            </a:r>
          </a:p>
        </p:txBody>
      </p:sp>
      <p:sp>
        <p:nvSpPr>
          <p:cNvPr id="50" name="Oval 49">
            <a:extLst>
              <a:ext uri="{FF2B5EF4-FFF2-40B4-BE49-F238E27FC236}">
                <a16:creationId xmlns:a16="http://schemas.microsoft.com/office/drawing/2014/main" xmlns="" id="{1B222C81-327B-4B7A-ADBE-A667868F5D0A}"/>
              </a:ext>
            </a:extLst>
          </p:cNvPr>
          <p:cNvSpPr/>
          <p:nvPr/>
        </p:nvSpPr>
        <p:spPr>
          <a:xfrm>
            <a:off x="1902651" y="4749212"/>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0</a:t>
            </a:r>
          </a:p>
        </p:txBody>
      </p:sp>
      <p:cxnSp>
        <p:nvCxnSpPr>
          <p:cNvPr id="51" name="Straight Connector 50">
            <a:extLst>
              <a:ext uri="{FF2B5EF4-FFF2-40B4-BE49-F238E27FC236}">
                <a16:creationId xmlns:a16="http://schemas.microsoft.com/office/drawing/2014/main" xmlns="" id="{7408DC8F-2FD3-4D36-B689-5F027A57E143}"/>
              </a:ext>
            </a:extLst>
          </p:cNvPr>
          <p:cNvCxnSpPr>
            <a:cxnSpLocks/>
            <a:stCxn id="16" idx="3"/>
            <a:endCxn id="50" idx="7"/>
          </p:cNvCxnSpPr>
          <p:nvPr/>
        </p:nvCxnSpPr>
        <p:spPr>
          <a:xfrm flipH="1">
            <a:off x="2227855" y="3949391"/>
            <a:ext cx="342541" cy="855617"/>
          </a:xfrm>
          <a:prstGeom prst="line">
            <a:avLst/>
          </a:prstGeom>
        </p:spPr>
        <p:style>
          <a:lnRef idx="2">
            <a:schemeClr val="accent3"/>
          </a:lnRef>
          <a:fillRef idx="0">
            <a:schemeClr val="accent3"/>
          </a:fillRef>
          <a:effectRef idx="1">
            <a:schemeClr val="accent3"/>
          </a:effectRef>
          <a:fontRef idx="minor">
            <a:schemeClr val="tx1"/>
          </a:fontRef>
        </p:style>
      </p:cxnSp>
      <p:sp>
        <p:nvSpPr>
          <p:cNvPr id="39" name="Oval 38">
            <a:extLst>
              <a:ext uri="{FF2B5EF4-FFF2-40B4-BE49-F238E27FC236}">
                <a16:creationId xmlns:a16="http://schemas.microsoft.com/office/drawing/2014/main" xmlns="" id="{F0EAC893-038B-4EB6-B56D-15C636E78AAE}"/>
              </a:ext>
            </a:extLst>
          </p:cNvPr>
          <p:cNvSpPr/>
          <p:nvPr/>
        </p:nvSpPr>
        <p:spPr>
          <a:xfrm>
            <a:off x="7772400" y="4782319"/>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5</a:t>
            </a:r>
          </a:p>
        </p:txBody>
      </p:sp>
      <p:sp>
        <p:nvSpPr>
          <p:cNvPr id="45" name="Oval 44">
            <a:extLst>
              <a:ext uri="{FF2B5EF4-FFF2-40B4-BE49-F238E27FC236}">
                <a16:creationId xmlns:a16="http://schemas.microsoft.com/office/drawing/2014/main" xmlns="" id="{704A8847-C509-4D5D-9FA6-CC2474AED559}"/>
              </a:ext>
            </a:extLst>
          </p:cNvPr>
          <p:cNvSpPr/>
          <p:nvPr/>
        </p:nvSpPr>
        <p:spPr>
          <a:xfrm>
            <a:off x="7180864" y="3629799"/>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3</a:t>
            </a:r>
          </a:p>
        </p:txBody>
      </p:sp>
      <p:cxnSp>
        <p:nvCxnSpPr>
          <p:cNvPr id="46" name="Straight Connector 45">
            <a:extLst>
              <a:ext uri="{FF2B5EF4-FFF2-40B4-BE49-F238E27FC236}">
                <a16:creationId xmlns:a16="http://schemas.microsoft.com/office/drawing/2014/main" xmlns="" id="{20E8F2D0-39A2-46E5-8FDE-46E60C7BA73B}"/>
              </a:ext>
            </a:extLst>
          </p:cNvPr>
          <p:cNvCxnSpPr>
            <a:cxnSpLocks/>
            <a:stCxn id="45" idx="5"/>
            <a:endCxn id="39" idx="1"/>
          </p:cNvCxnSpPr>
          <p:nvPr/>
        </p:nvCxnSpPr>
        <p:spPr>
          <a:xfrm>
            <a:off x="7506068" y="3955003"/>
            <a:ext cx="322128" cy="883112"/>
          </a:xfrm>
          <a:prstGeom prst="line">
            <a:avLst/>
          </a:prstGeom>
        </p:spPr>
        <p:style>
          <a:lnRef idx="2">
            <a:schemeClr val="accent3"/>
          </a:lnRef>
          <a:fillRef idx="0">
            <a:schemeClr val="accent3"/>
          </a:fillRef>
          <a:effectRef idx="1">
            <a:schemeClr val="accent3"/>
          </a:effectRef>
          <a:fontRef idx="minor">
            <a:schemeClr val="tx1"/>
          </a:fontRef>
        </p:style>
      </p:cxnSp>
      <p:cxnSp>
        <p:nvCxnSpPr>
          <p:cNvPr id="53" name="Straight Connector 52">
            <a:extLst>
              <a:ext uri="{FF2B5EF4-FFF2-40B4-BE49-F238E27FC236}">
                <a16:creationId xmlns:a16="http://schemas.microsoft.com/office/drawing/2014/main" xmlns="" id="{71500D06-65E3-49AF-B071-59381ED701FB}"/>
              </a:ext>
            </a:extLst>
          </p:cNvPr>
          <p:cNvCxnSpPr>
            <a:cxnSpLocks/>
            <a:stCxn id="45" idx="3"/>
          </p:cNvCxnSpPr>
          <p:nvPr/>
        </p:nvCxnSpPr>
        <p:spPr>
          <a:xfrm flipH="1">
            <a:off x="6781800" y="3955003"/>
            <a:ext cx="454860" cy="817796"/>
          </a:xfrm>
          <a:prstGeom prst="line">
            <a:avLst/>
          </a:prstGeom>
        </p:spPr>
        <p:style>
          <a:lnRef idx="2">
            <a:schemeClr val="accent3"/>
          </a:lnRef>
          <a:fillRef idx="0">
            <a:schemeClr val="accent3"/>
          </a:fillRef>
          <a:effectRef idx="1">
            <a:schemeClr val="accent3"/>
          </a:effectRef>
          <a:fontRef idx="minor">
            <a:schemeClr val="tx1"/>
          </a:fontRef>
        </p:style>
      </p:cxnSp>
      <p:sp>
        <p:nvSpPr>
          <p:cNvPr id="61" name="TextBox 60">
            <a:extLst>
              <a:ext uri="{FF2B5EF4-FFF2-40B4-BE49-F238E27FC236}">
                <a16:creationId xmlns:a16="http://schemas.microsoft.com/office/drawing/2014/main" xmlns="" id="{9CB8FA97-D7DC-4DF0-9F7B-CCB2DBA7AD0C}"/>
              </a:ext>
            </a:extLst>
          </p:cNvPr>
          <p:cNvSpPr txBox="1"/>
          <p:nvPr/>
        </p:nvSpPr>
        <p:spPr>
          <a:xfrm>
            <a:off x="7772400" y="5229999"/>
            <a:ext cx="336952" cy="369332"/>
          </a:xfrm>
          <a:prstGeom prst="rect">
            <a:avLst/>
          </a:prstGeom>
          <a:noFill/>
        </p:spPr>
        <p:txBody>
          <a:bodyPr wrap="none" rtlCol="0">
            <a:spAutoFit/>
          </a:bodyPr>
          <a:lstStyle/>
          <a:p>
            <a:r>
              <a:rPr lang="en-US" b="1" dirty="0"/>
              <a:t>f</a:t>
            </a:r>
            <a:r>
              <a:rPr lang="en-US" b="1" baseline="-25000" dirty="0"/>
              <a:t>5</a:t>
            </a:r>
          </a:p>
        </p:txBody>
      </p:sp>
    </p:spTree>
    <p:extLst>
      <p:ext uri="{BB962C8B-B14F-4D97-AF65-F5344CB8AC3E}">
        <p14:creationId xmlns:p14="http://schemas.microsoft.com/office/powerpoint/2010/main" xmlns="" val="2023903600"/>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1" i="0" u="none" strike="noStrike" kern="1200" cap="none" spc="0" normalizeH="0" baseline="0" noProof="0" dirty="0">
                <a:ln>
                  <a:noFill/>
                </a:ln>
                <a:solidFill>
                  <a:schemeClr val="bg1"/>
                </a:solidFill>
                <a:effectLst/>
                <a:uLnTx/>
                <a:uFillTx/>
                <a:latin typeface="+mj-lt"/>
                <a:ea typeface="+mj-ea"/>
                <a:cs typeface="+mj-cs"/>
              </a:rPr>
              <a:t>Pooling Example</a:t>
            </a:r>
          </a:p>
        </p:txBody>
      </p:sp>
      <p:sp>
        <p:nvSpPr>
          <p:cNvPr id="7" name="TextBox 6"/>
          <p:cNvSpPr txBox="1"/>
          <p:nvPr/>
        </p:nvSpPr>
        <p:spPr>
          <a:xfrm>
            <a:off x="304799" y="1219200"/>
            <a:ext cx="8610601" cy="523220"/>
          </a:xfrm>
          <a:prstGeom prst="rect">
            <a:avLst/>
          </a:prstGeom>
          <a:noFill/>
        </p:spPr>
        <p:txBody>
          <a:bodyPr wrap="square" rtlCol="0">
            <a:spAutoFit/>
          </a:bodyPr>
          <a:lstStyle/>
          <a:p>
            <a:pPr>
              <a:buNone/>
            </a:pPr>
            <a:r>
              <a:rPr lang="en-US" sz="2800" dirty="0"/>
              <a:t>Try it for these inputs.  Let’s try max pooling.</a:t>
            </a:r>
          </a:p>
        </p:txBody>
      </p:sp>
      <p:sp>
        <p:nvSpPr>
          <p:cNvPr id="8" name="TextBox 7">
            <a:extLst>
              <a:ext uri="{FF2B5EF4-FFF2-40B4-BE49-F238E27FC236}">
                <a16:creationId xmlns:a16="http://schemas.microsoft.com/office/drawing/2014/main" xmlns="" id="{DC8E64F9-E913-4E3A-BCDC-02A5A8782E49}"/>
              </a:ext>
            </a:extLst>
          </p:cNvPr>
          <p:cNvSpPr txBox="1"/>
          <p:nvPr/>
        </p:nvSpPr>
        <p:spPr>
          <a:xfrm>
            <a:off x="3092048" y="4670529"/>
            <a:ext cx="675185" cy="369332"/>
          </a:xfrm>
          <a:prstGeom prst="rect">
            <a:avLst/>
          </a:prstGeom>
          <a:noFill/>
        </p:spPr>
        <p:txBody>
          <a:bodyPr wrap="none" rtlCol="0">
            <a:spAutoFit/>
          </a:bodyPr>
          <a:lstStyle/>
          <a:p>
            <a:r>
              <a:rPr lang="en-US" b="1" dirty="0"/>
              <a:t>f</a:t>
            </a:r>
            <a:r>
              <a:rPr lang="en-US" b="1" baseline="-25000" dirty="0"/>
              <a:t>1</a:t>
            </a:r>
            <a:r>
              <a:rPr lang="en-US" b="1" dirty="0"/>
              <a:t> = 2</a:t>
            </a:r>
            <a:endParaRPr lang="en-US" b="1" baseline="-25000" dirty="0"/>
          </a:p>
        </p:txBody>
      </p:sp>
      <p:sp>
        <p:nvSpPr>
          <p:cNvPr id="9" name="TextBox 8">
            <a:extLst>
              <a:ext uri="{FF2B5EF4-FFF2-40B4-BE49-F238E27FC236}">
                <a16:creationId xmlns:a16="http://schemas.microsoft.com/office/drawing/2014/main" xmlns="" id="{3E5F31C3-26C6-4CF1-879A-ACCF333B7D2A}"/>
              </a:ext>
            </a:extLst>
          </p:cNvPr>
          <p:cNvSpPr txBox="1"/>
          <p:nvPr/>
        </p:nvSpPr>
        <p:spPr>
          <a:xfrm>
            <a:off x="4267200" y="4647964"/>
            <a:ext cx="675185" cy="369332"/>
          </a:xfrm>
          <a:prstGeom prst="rect">
            <a:avLst/>
          </a:prstGeom>
          <a:noFill/>
        </p:spPr>
        <p:txBody>
          <a:bodyPr wrap="none" rtlCol="0">
            <a:spAutoFit/>
          </a:bodyPr>
          <a:lstStyle/>
          <a:p>
            <a:r>
              <a:rPr lang="en-US" b="1" dirty="0"/>
              <a:t>f</a:t>
            </a:r>
            <a:r>
              <a:rPr lang="en-US" b="1" baseline="-25000" dirty="0"/>
              <a:t>2</a:t>
            </a:r>
            <a:r>
              <a:rPr lang="en-US" b="1" dirty="0"/>
              <a:t> = 4</a:t>
            </a:r>
            <a:endParaRPr lang="en-US" b="1" baseline="-25000" dirty="0"/>
          </a:p>
        </p:txBody>
      </p:sp>
      <p:sp>
        <p:nvSpPr>
          <p:cNvPr id="10" name="TextBox 9">
            <a:extLst>
              <a:ext uri="{FF2B5EF4-FFF2-40B4-BE49-F238E27FC236}">
                <a16:creationId xmlns:a16="http://schemas.microsoft.com/office/drawing/2014/main" xmlns="" id="{A17C5990-4748-46E4-A134-6FEED044B763}"/>
              </a:ext>
            </a:extLst>
          </p:cNvPr>
          <p:cNvSpPr txBox="1"/>
          <p:nvPr/>
        </p:nvSpPr>
        <p:spPr>
          <a:xfrm>
            <a:off x="5410200" y="4625049"/>
            <a:ext cx="675185" cy="369332"/>
          </a:xfrm>
          <a:prstGeom prst="rect">
            <a:avLst/>
          </a:prstGeom>
          <a:noFill/>
        </p:spPr>
        <p:txBody>
          <a:bodyPr wrap="none" rtlCol="0">
            <a:spAutoFit/>
          </a:bodyPr>
          <a:lstStyle/>
          <a:p>
            <a:r>
              <a:rPr lang="en-US" b="1" dirty="0"/>
              <a:t>f</a:t>
            </a:r>
            <a:r>
              <a:rPr lang="en-US" b="1" baseline="-25000" dirty="0"/>
              <a:t>3</a:t>
            </a:r>
            <a:r>
              <a:rPr lang="en-US" b="1" dirty="0"/>
              <a:t> = 2</a:t>
            </a:r>
            <a:endParaRPr lang="en-US" b="1" baseline="-25000" dirty="0"/>
          </a:p>
        </p:txBody>
      </p:sp>
      <p:sp>
        <p:nvSpPr>
          <p:cNvPr id="12" name="TextBox 11">
            <a:extLst>
              <a:ext uri="{FF2B5EF4-FFF2-40B4-BE49-F238E27FC236}">
                <a16:creationId xmlns:a16="http://schemas.microsoft.com/office/drawing/2014/main" xmlns="" id="{1B07EB25-58A6-40D1-8722-F06F085D7734}"/>
              </a:ext>
            </a:extLst>
          </p:cNvPr>
          <p:cNvSpPr txBox="1"/>
          <p:nvPr/>
        </p:nvSpPr>
        <p:spPr>
          <a:xfrm>
            <a:off x="2283651" y="2542240"/>
            <a:ext cx="742743" cy="369332"/>
          </a:xfrm>
          <a:prstGeom prst="rect">
            <a:avLst/>
          </a:prstGeom>
          <a:noFill/>
        </p:spPr>
        <p:txBody>
          <a:bodyPr wrap="square" rtlCol="0">
            <a:spAutoFit/>
          </a:bodyPr>
          <a:lstStyle/>
          <a:p>
            <a:r>
              <a:rPr lang="en-US" b="1" dirty="0"/>
              <a:t>c</a:t>
            </a:r>
            <a:r>
              <a:rPr lang="en-US" b="1" baseline="-25000" dirty="0"/>
              <a:t>1 </a:t>
            </a:r>
            <a:r>
              <a:rPr lang="en-US" b="1" dirty="0"/>
              <a:t>= 2</a:t>
            </a:r>
            <a:r>
              <a:rPr lang="en-US" b="1" baseline="-25000" dirty="0"/>
              <a:t> </a:t>
            </a:r>
          </a:p>
        </p:txBody>
      </p:sp>
      <p:sp>
        <p:nvSpPr>
          <p:cNvPr id="14" name="TextBox 13">
            <a:extLst>
              <a:ext uri="{FF2B5EF4-FFF2-40B4-BE49-F238E27FC236}">
                <a16:creationId xmlns:a16="http://schemas.microsoft.com/office/drawing/2014/main" xmlns="" id="{48E0729D-F1E1-4952-9500-FABA96DC4181}"/>
              </a:ext>
            </a:extLst>
          </p:cNvPr>
          <p:cNvSpPr txBox="1"/>
          <p:nvPr/>
        </p:nvSpPr>
        <p:spPr>
          <a:xfrm>
            <a:off x="4540605" y="2544185"/>
            <a:ext cx="675185" cy="369332"/>
          </a:xfrm>
          <a:prstGeom prst="rect">
            <a:avLst/>
          </a:prstGeom>
          <a:noFill/>
        </p:spPr>
        <p:txBody>
          <a:bodyPr wrap="square" rtlCol="0">
            <a:spAutoFit/>
          </a:bodyPr>
          <a:lstStyle/>
          <a:p>
            <a:r>
              <a:rPr lang="en-US" b="1" dirty="0"/>
              <a:t>c</a:t>
            </a:r>
            <a:r>
              <a:rPr lang="en-US" b="1" baseline="-25000" dirty="0"/>
              <a:t>2 </a:t>
            </a:r>
            <a:r>
              <a:rPr lang="en-US" b="1" dirty="0"/>
              <a:t>= ?</a:t>
            </a:r>
            <a:endParaRPr lang="en-US" b="1" baseline="-25000" dirty="0"/>
          </a:p>
        </p:txBody>
      </p:sp>
      <p:sp>
        <p:nvSpPr>
          <p:cNvPr id="15" name="TextBox 14">
            <a:extLst>
              <a:ext uri="{FF2B5EF4-FFF2-40B4-BE49-F238E27FC236}">
                <a16:creationId xmlns:a16="http://schemas.microsoft.com/office/drawing/2014/main" xmlns="" id="{DD57FC61-9E4E-4896-AFBF-D8F9A57C96D9}"/>
              </a:ext>
            </a:extLst>
          </p:cNvPr>
          <p:cNvSpPr txBox="1"/>
          <p:nvPr/>
        </p:nvSpPr>
        <p:spPr>
          <a:xfrm>
            <a:off x="7146674" y="2523631"/>
            <a:ext cx="670376" cy="369332"/>
          </a:xfrm>
          <a:prstGeom prst="rect">
            <a:avLst/>
          </a:prstGeom>
          <a:noFill/>
        </p:spPr>
        <p:txBody>
          <a:bodyPr wrap="none" rtlCol="0">
            <a:spAutoFit/>
          </a:bodyPr>
          <a:lstStyle/>
          <a:p>
            <a:r>
              <a:rPr lang="en-US" b="1" dirty="0"/>
              <a:t>c</a:t>
            </a:r>
            <a:r>
              <a:rPr lang="en-US" b="1" baseline="-25000" dirty="0"/>
              <a:t>3 </a:t>
            </a:r>
            <a:r>
              <a:rPr lang="en-US" b="1" dirty="0"/>
              <a:t>= ?</a:t>
            </a:r>
            <a:endParaRPr lang="en-US" b="1" baseline="-25000" dirty="0"/>
          </a:p>
        </p:txBody>
      </p:sp>
      <p:sp>
        <p:nvSpPr>
          <p:cNvPr id="16" name="Oval 15">
            <a:extLst>
              <a:ext uri="{FF2B5EF4-FFF2-40B4-BE49-F238E27FC236}">
                <a16:creationId xmlns:a16="http://schemas.microsoft.com/office/drawing/2014/main" xmlns="" id="{DE09CA05-AEA1-47C4-84CC-07F02F10097E}"/>
              </a:ext>
            </a:extLst>
          </p:cNvPr>
          <p:cNvSpPr/>
          <p:nvPr/>
        </p:nvSpPr>
        <p:spPr>
          <a:xfrm>
            <a:off x="2514600" y="3042388"/>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1</a:t>
            </a:r>
            <a:endParaRPr lang="en-US" baseline="-25000" dirty="0"/>
          </a:p>
        </p:txBody>
      </p:sp>
      <p:sp>
        <p:nvSpPr>
          <p:cNvPr id="17" name="Oval 16">
            <a:extLst>
              <a:ext uri="{FF2B5EF4-FFF2-40B4-BE49-F238E27FC236}">
                <a16:creationId xmlns:a16="http://schemas.microsoft.com/office/drawing/2014/main" xmlns="" id="{13153A5B-97A1-4448-80BF-5B4449AD20F4}"/>
              </a:ext>
            </a:extLst>
          </p:cNvPr>
          <p:cNvSpPr/>
          <p:nvPr/>
        </p:nvSpPr>
        <p:spPr>
          <a:xfrm>
            <a:off x="3050340" y="4185388"/>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1</a:t>
            </a:r>
          </a:p>
        </p:txBody>
      </p:sp>
      <p:cxnSp>
        <p:nvCxnSpPr>
          <p:cNvPr id="18" name="Straight Connector 17">
            <a:extLst>
              <a:ext uri="{FF2B5EF4-FFF2-40B4-BE49-F238E27FC236}">
                <a16:creationId xmlns:a16="http://schemas.microsoft.com/office/drawing/2014/main" xmlns="" id="{467CD448-B53B-4285-9D1C-2D14E9AD0DFE}"/>
              </a:ext>
            </a:extLst>
          </p:cNvPr>
          <p:cNvCxnSpPr>
            <a:cxnSpLocks/>
            <a:stCxn id="16" idx="5"/>
            <a:endCxn id="17" idx="1"/>
          </p:cNvCxnSpPr>
          <p:nvPr/>
        </p:nvCxnSpPr>
        <p:spPr>
          <a:xfrm>
            <a:off x="2839804" y="3367592"/>
            <a:ext cx="266332" cy="873592"/>
          </a:xfrm>
          <a:prstGeom prst="line">
            <a:avLst/>
          </a:prstGeom>
        </p:spPr>
        <p:style>
          <a:lnRef idx="2">
            <a:schemeClr val="accent3"/>
          </a:lnRef>
          <a:fillRef idx="0">
            <a:schemeClr val="accent3"/>
          </a:fillRef>
          <a:effectRef idx="1">
            <a:schemeClr val="accent3"/>
          </a:effectRef>
          <a:fontRef idx="minor">
            <a:schemeClr val="tx1"/>
          </a:fontRef>
        </p:style>
      </p:cxnSp>
      <p:sp>
        <p:nvSpPr>
          <p:cNvPr id="20" name="Oval 19">
            <a:extLst>
              <a:ext uri="{FF2B5EF4-FFF2-40B4-BE49-F238E27FC236}">
                <a16:creationId xmlns:a16="http://schemas.microsoft.com/office/drawing/2014/main" xmlns="" id="{48FA719A-497D-4C1A-9765-AB81D34C73B3}"/>
              </a:ext>
            </a:extLst>
          </p:cNvPr>
          <p:cNvSpPr/>
          <p:nvPr/>
        </p:nvSpPr>
        <p:spPr>
          <a:xfrm>
            <a:off x="4800600" y="3054056"/>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2</a:t>
            </a:r>
          </a:p>
        </p:txBody>
      </p:sp>
      <p:sp>
        <p:nvSpPr>
          <p:cNvPr id="21" name="Oval 20">
            <a:extLst>
              <a:ext uri="{FF2B5EF4-FFF2-40B4-BE49-F238E27FC236}">
                <a16:creationId xmlns:a16="http://schemas.microsoft.com/office/drawing/2014/main" xmlns="" id="{1A8BE1ED-1C2E-4896-A978-BAAEE5772077}"/>
              </a:ext>
            </a:extLst>
          </p:cNvPr>
          <p:cNvSpPr/>
          <p:nvPr/>
        </p:nvSpPr>
        <p:spPr>
          <a:xfrm>
            <a:off x="4193340" y="4197056"/>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2</a:t>
            </a:r>
          </a:p>
        </p:txBody>
      </p:sp>
      <p:sp>
        <p:nvSpPr>
          <p:cNvPr id="22" name="Oval 21">
            <a:extLst>
              <a:ext uri="{FF2B5EF4-FFF2-40B4-BE49-F238E27FC236}">
                <a16:creationId xmlns:a16="http://schemas.microsoft.com/office/drawing/2014/main" xmlns="" id="{4CDA337B-B428-4934-AEA4-F950F0412D4F}"/>
              </a:ext>
            </a:extLst>
          </p:cNvPr>
          <p:cNvSpPr/>
          <p:nvPr/>
        </p:nvSpPr>
        <p:spPr>
          <a:xfrm>
            <a:off x="5336340" y="4197056"/>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3</a:t>
            </a:r>
          </a:p>
        </p:txBody>
      </p:sp>
      <p:cxnSp>
        <p:nvCxnSpPr>
          <p:cNvPr id="24" name="Straight Connector 23">
            <a:extLst>
              <a:ext uri="{FF2B5EF4-FFF2-40B4-BE49-F238E27FC236}">
                <a16:creationId xmlns:a16="http://schemas.microsoft.com/office/drawing/2014/main" xmlns="" id="{5F12AC1E-9B12-4E24-B7A9-844D72B92486}"/>
              </a:ext>
            </a:extLst>
          </p:cNvPr>
          <p:cNvCxnSpPr>
            <a:cxnSpLocks/>
            <a:stCxn id="20" idx="5"/>
          </p:cNvCxnSpPr>
          <p:nvPr/>
        </p:nvCxnSpPr>
        <p:spPr>
          <a:xfrm>
            <a:off x="5125804" y="3379260"/>
            <a:ext cx="34215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31" name="Straight Connector 30">
            <a:extLst>
              <a:ext uri="{FF2B5EF4-FFF2-40B4-BE49-F238E27FC236}">
                <a16:creationId xmlns:a16="http://schemas.microsoft.com/office/drawing/2014/main" xmlns="" id="{B959ABB7-232D-4ECE-B877-5D0E12FBADC8}"/>
              </a:ext>
            </a:extLst>
          </p:cNvPr>
          <p:cNvCxnSpPr>
            <a:cxnSpLocks/>
            <a:stCxn id="20" idx="3"/>
          </p:cNvCxnSpPr>
          <p:nvPr/>
        </p:nvCxnSpPr>
        <p:spPr>
          <a:xfrm flipH="1">
            <a:off x="4401536" y="3379260"/>
            <a:ext cx="454860" cy="817796"/>
          </a:xfrm>
          <a:prstGeom prst="line">
            <a:avLst/>
          </a:prstGeom>
        </p:spPr>
        <p:style>
          <a:lnRef idx="2">
            <a:schemeClr val="accent3"/>
          </a:lnRef>
          <a:fillRef idx="0">
            <a:schemeClr val="accent3"/>
          </a:fillRef>
          <a:effectRef idx="1">
            <a:schemeClr val="accent3"/>
          </a:effectRef>
          <a:fontRef idx="minor">
            <a:schemeClr val="tx1"/>
          </a:fontRef>
        </p:style>
      </p:cxnSp>
      <p:sp>
        <p:nvSpPr>
          <p:cNvPr id="47" name="TextBox 46">
            <a:extLst>
              <a:ext uri="{FF2B5EF4-FFF2-40B4-BE49-F238E27FC236}">
                <a16:creationId xmlns:a16="http://schemas.microsoft.com/office/drawing/2014/main" xmlns="" id="{44D507F8-1BFF-4EA4-9D3F-3B229D389D5F}"/>
              </a:ext>
            </a:extLst>
          </p:cNvPr>
          <p:cNvSpPr txBox="1"/>
          <p:nvPr/>
        </p:nvSpPr>
        <p:spPr>
          <a:xfrm>
            <a:off x="6518530" y="4643595"/>
            <a:ext cx="675185" cy="369332"/>
          </a:xfrm>
          <a:prstGeom prst="rect">
            <a:avLst/>
          </a:prstGeom>
          <a:noFill/>
        </p:spPr>
        <p:txBody>
          <a:bodyPr wrap="none" rtlCol="0">
            <a:spAutoFit/>
          </a:bodyPr>
          <a:lstStyle/>
          <a:p>
            <a:r>
              <a:rPr lang="en-US" b="1" dirty="0"/>
              <a:t>f</a:t>
            </a:r>
            <a:r>
              <a:rPr lang="en-US" b="1" baseline="-25000" dirty="0"/>
              <a:t>4</a:t>
            </a:r>
            <a:r>
              <a:rPr lang="en-US" b="1" dirty="0"/>
              <a:t> = 1</a:t>
            </a:r>
            <a:endParaRPr lang="en-US" b="1" baseline="-25000" dirty="0"/>
          </a:p>
        </p:txBody>
      </p:sp>
      <p:sp>
        <p:nvSpPr>
          <p:cNvPr id="48" name="Oval 47">
            <a:extLst>
              <a:ext uri="{FF2B5EF4-FFF2-40B4-BE49-F238E27FC236}">
                <a16:creationId xmlns:a16="http://schemas.microsoft.com/office/drawing/2014/main" xmlns="" id="{CF160D31-35C0-459E-A1AC-9F6C10B6328F}"/>
              </a:ext>
            </a:extLst>
          </p:cNvPr>
          <p:cNvSpPr/>
          <p:nvPr/>
        </p:nvSpPr>
        <p:spPr>
          <a:xfrm>
            <a:off x="6477000" y="4191000"/>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4</a:t>
            </a:r>
          </a:p>
        </p:txBody>
      </p:sp>
      <p:sp>
        <p:nvSpPr>
          <p:cNvPr id="49" name="TextBox 48">
            <a:extLst>
              <a:ext uri="{FF2B5EF4-FFF2-40B4-BE49-F238E27FC236}">
                <a16:creationId xmlns:a16="http://schemas.microsoft.com/office/drawing/2014/main" xmlns="" id="{7B68F5D3-79DC-4716-BAE8-769B6948DD04}"/>
              </a:ext>
            </a:extLst>
          </p:cNvPr>
          <p:cNvSpPr txBox="1"/>
          <p:nvPr/>
        </p:nvSpPr>
        <p:spPr>
          <a:xfrm>
            <a:off x="1944359" y="4652554"/>
            <a:ext cx="657552" cy="369332"/>
          </a:xfrm>
          <a:prstGeom prst="rect">
            <a:avLst/>
          </a:prstGeom>
          <a:noFill/>
        </p:spPr>
        <p:txBody>
          <a:bodyPr wrap="none" rtlCol="0">
            <a:spAutoFit/>
          </a:bodyPr>
          <a:lstStyle/>
          <a:p>
            <a:r>
              <a:rPr lang="en-US" b="1" dirty="0"/>
              <a:t>f</a:t>
            </a:r>
            <a:r>
              <a:rPr lang="en-US" b="1" baseline="-25000" dirty="0"/>
              <a:t>0 </a:t>
            </a:r>
            <a:r>
              <a:rPr lang="en-US" b="1" dirty="0"/>
              <a:t>= 1</a:t>
            </a:r>
            <a:endParaRPr lang="en-US" b="1" baseline="-25000" dirty="0"/>
          </a:p>
        </p:txBody>
      </p:sp>
      <p:sp>
        <p:nvSpPr>
          <p:cNvPr id="50" name="Oval 49">
            <a:extLst>
              <a:ext uri="{FF2B5EF4-FFF2-40B4-BE49-F238E27FC236}">
                <a16:creationId xmlns:a16="http://schemas.microsoft.com/office/drawing/2014/main" xmlns="" id="{1B222C81-327B-4B7A-ADBE-A667868F5D0A}"/>
              </a:ext>
            </a:extLst>
          </p:cNvPr>
          <p:cNvSpPr/>
          <p:nvPr/>
        </p:nvSpPr>
        <p:spPr>
          <a:xfrm>
            <a:off x="1902651" y="4167413"/>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0</a:t>
            </a:r>
          </a:p>
        </p:txBody>
      </p:sp>
      <p:cxnSp>
        <p:nvCxnSpPr>
          <p:cNvPr id="51" name="Straight Connector 50">
            <a:extLst>
              <a:ext uri="{FF2B5EF4-FFF2-40B4-BE49-F238E27FC236}">
                <a16:creationId xmlns:a16="http://schemas.microsoft.com/office/drawing/2014/main" xmlns="" id="{7408DC8F-2FD3-4D36-B689-5F027A57E143}"/>
              </a:ext>
            </a:extLst>
          </p:cNvPr>
          <p:cNvCxnSpPr>
            <a:cxnSpLocks/>
            <a:stCxn id="16" idx="3"/>
            <a:endCxn id="50" idx="7"/>
          </p:cNvCxnSpPr>
          <p:nvPr/>
        </p:nvCxnSpPr>
        <p:spPr>
          <a:xfrm flipH="1">
            <a:off x="2227855" y="3367592"/>
            <a:ext cx="342541" cy="855617"/>
          </a:xfrm>
          <a:prstGeom prst="line">
            <a:avLst/>
          </a:prstGeom>
        </p:spPr>
        <p:style>
          <a:lnRef idx="2">
            <a:schemeClr val="accent3"/>
          </a:lnRef>
          <a:fillRef idx="0">
            <a:schemeClr val="accent3"/>
          </a:fillRef>
          <a:effectRef idx="1">
            <a:schemeClr val="accent3"/>
          </a:effectRef>
          <a:fontRef idx="minor">
            <a:schemeClr val="tx1"/>
          </a:fontRef>
        </p:style>
      </p:cxnSp>
      <p:sp>
        <p:nvSpPr>
          <p:cNvPr id="39" name="Oval 38">
            <a:extLst>
              <a:ext uri="{FF2B5EF4-FFF2-40B4-BE49-F238E27FC236}">
                <a16:creationId xmlns:a16="http://schemas.microsoft.com/office/drawing/2014/main" xmlns="" id="{F0EAC893-038B-4EB6-B56D-15C636E78AAE}"/>
              </a:ext>
            </a:extLst>
          </p:cNvPr>
          <p:cNvSpPr/>
          <p:nvPr/>
        </p:nvSpPr>
        <p:spPr>
          <a:xfrm>
            <a:off x="7772400" y="4200520"/>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5</a:t>
            </a:r>
          </a:p>
        </p:txBody>
      </p:sp>
      <p:sp>
        <p:nvSpPr>
          <p:cNvPr id="45" name="Oval 44">
            <a:extLst>
              <a:ext uri="{FF2B5EF4-FFF2-40B4-BE49-F238E27FC236}">
                <a16:creationId xmlns:a16="http://schemas.microsoft.com/office/drawing/2014/main" xmlns="" id="{704A8847-C509-4D5D-9FA6-CC2474AED559}"/>
              </a:ext>
            </a:extLst>
          </p:cNvPr>
          <p:cNvSpPr/>
          <p:nvPr/>
        </p:nvSpPr>
        <p:spPr>
          <a:xfrm>
            <a:off x="7180864" y="3048000"/>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3</a:t>
            </a:r>
          </a:p>
        </p:txBody>
      </p:sp>
      <p:cxnSp>
        <p:nvCxnSpPr>
          <p:cNvPr id="46" name="Straight Connector 45">
            <a:extLst>
              <a:ext uri="{FF2B5EF4-FFF2-40B4-BE49-F238E27FC236}">
                <a16:creationId xmlns:a16="http://schemas.microsoft.com/office/drawing/2014/main" xmlns="" id="{20E8F2D0-39A2-46E5-8FDE-46E60C7BA73B}"/>
              </a:ext>
            </a:extLst>
          </p:cNvPr>
          <p:cNvCxnSpPr>
            <a:cxnSpLocks/>
            <a:stCxn id="45" idx="5"/>
            <a:endCxn id="39" idx="1"/>
          </p:cNvCxnSpPr>
          <p:nvPr/>
        </p:nvCxnSpPr>
        <p:spPr>
          <a:xfrm>
            <a:off x="7506068" y="3373204"/>
            <a:ext cx="322128" cy="883112"/>
          </a:xfrm>
          <a:prstGeom prst="line">
            <a:avLst/>
          </a:prstGeom>
        </p:spPr>
        <p:style>
          <a:lnRef idx="2">
            <a:schemeClr val="accent3"/>
          </a:lnRef>
          <a:fillRef idx="0">
            <a:schemeClr val="accent3"/>
          </a:fillRef>
          <a:effectRef idx="1">
            <a:schemeClr val="accent3"/>
          </a:effectRef>
          <a:fontRef idx="minor">
            <a:schemeClr val="tx1"/>
          </a:fontRef>
        </p:style>
      </p:cxnSp>
      <p:cxnSp>
        <p:nvCxnSpPr>
          <p:cNvPr id="53" name="Straight Connector 52">
            <a:extLst>
              <a:ext uri="{FF2B5EF4-FFF2-40B4-BE49-F238E27FC236}">
                <a16:creationId xmlns:a16="http://schemas.microsoft.com/office/drawing/2014/main" xmlns="" id="{71500D06-65E3-49AF-B071-59381ED701FB}"/>
              </a:ext>
            </a:extLst>
          </p:cNvPr>
          <p:cNvCxnSpPr>
            <a:cxnSpLocks/>
            <a:stCxn id="45" idx="3"/>
          </p:cNvCxnSpPr>
          <p:nvPr/>
        </p:nvCxnSpPr>
        <p:spPr>
          <a:xfrm flipH="1">
            <a:off x="6781800" y="3373204"/>
            <a:ext cx="454860" cy="817796"/>
          </a:xfrm>
          <a:prstGeom prst="line">
            <a:avLst/>
          </a:prstGeom>
        </p:spPr>
        <p:style>
          <a:lnRef idx="2">
            <a:schemeClr val="accent3"/>
          </a:lnRef>
          <a:fillRef idx="0">
            <a:schemeClr val="accent3"/>
          </a:fillRef>
          <a:effectRef idx="1">
            <a:schemeClr val="accent3"/>
          </a:effectRef>
          <a:fontRef idx="minor">
            <a:schemeClr val="tx1"/>
          </a:fontRef>
        </p:style>
      </p:cxnSp>
      <p:sp>
        <p:nvSpPr>
          <p:cNvPr id="61" name="TextBox 60">
            <a:extLst>
              <a:ext uri="{FF2B5EF4-FFF2-40B4-BE49-F238E27FC236}">
                <a16:creationId xmlns:a16="http://schemas.microsoft.com/office/drawing/2014/main" xmlns="" id="{9CB8FA97-D7DC-4DF0-9F7B-CCB2DBA7AD0C}"/>
              </a:ext>
            </a:extLst>
          </p:cNvPr>
          <p:cNvSpPr txBox="1"/>
          <p:nvPr/>
        </p:nvSpPr>
        <p:spPr>
          <a:xfrm>
            <a:off x="7772400" y="4648200"/>
            <a:ext cx="675185" cy="369332"/>
          </a:xfrm>
          <a:prstGeom prst="rect">
            <a:avLst/>
          </a:prstGeom>
          <a:noFill/>
        </p:spPr>
        <p:txBody>
          <a:bodyPr wrap="none" rtlCol="0">
            <a:spAutoFit/>
          </a:bodyPr>
          <a:lstStyle/>
          <a:p>
            <a:r>
              <a:rPr lang="en-US" b="1" dirty="0"/>
              <a:t>f</a:t>
            </a:r>
            <a:r>
              <a:rPr lang="en-US" b="1" baseline="-25000" dirty="0"/>
              <a:t>5</a:t>
            </a:r>
            <a:r>
              <a:rPr lang="en-US" b="1" dirty="0"/>
              <a:t> = 1</a:t>
            </a:r>
            <a:endParaRPr lang="en-US" b="1" baseline="-25000" dirty="0"/>
          </a:p>
        </p:txBody>
      </p:sp>
      <p:sp>
        <p:nvSpPr>
          <p:cNvPr id="29" name="Rectangle 28">
            <a:extLst>
              <a:ext uri="{FF2B5EF4-FFF2-40B4-BE49-F238E27FC236}">
                <a16:creationId xmlns:a16="http://schemas.microsoft.com/office/drawing/2014/main" xmlns="" id="{499AE14D-BD61-4567-9A88-E05505433CAE}"/>
              </a:ext>
            </a:extLst>
          </p:cNvPr>
          <p:cNvSpPr/>
          <p:nvPr/>
        </p:nvSpPr>
        <p:spPr>
          <a:xfrm>
            <a:off x="1066800" y="5172670"/>
            <a:ext cx="7239000" cy="369332"/>
          </a:xfrm>
          <a:prstGeom prst="rect">
            <a:avLst/>
          </a:prstGeom>
        </p:spPr>
        <p:txBody>
          <a:bodyPr wrap="square">
            <a:spAutoFit/>
          </a:bodyPr>
          <a:lstStyle/>
          <a:p>
            <a:r>
              <a:rPr lang="en-US" dirty="0"/>
              <a:t>Max pooling:		</a:t>
            </a:r>
            <a:r>
              <a:rPr lang="en-US" b="1" dirty="0"/>
              <a:t>c</a:t>
            </a:r>
            <a:r>
              <a:rPr lang="en-US" b="1" baseline="-25000" dirty="0"/>
              <a:t>i/2</a:t>
            </a:r>
            <a:r>
              <a:rPr lang="en-US" dirty="0"/>
              <a:t> = max(</a:t>
            </a:r>
            <a:r>
              <a:rPr lang="en-US" b="1" dirty="0"/>
              <a:t>f</a:t>
            </a:r>
            <a:r>
              <a:rPr lang="en-US" b="1" baseline="-25000" dirty="0"/>
              <a:t>i</a:t>
            </a:r>
            <a:r>
              <a:rPr lang="en-US" dirty="0"/>
              <a:t>, </a:t>
            </a:r>
            <a:r>
              <a:rPr lang="en-US" b="1" dirty="0"/>
              <a:t>f</a:t>
            </a:r>
            <a:r>
              <a:rPr lang="en-US" b="1" baseline="-25000" dirty="0"/>
              <a:t>i+1</a:t>
            </a:r>
            <a:r>
              <a:rPr lang="en-US" dirty="0"/>
              <a:t>)</a:t>
            </a:r>
          </a:p>
        </p:txBody>
      </p:sp>
    </p:spTree>
    <p:extLst>
      <p:ext uri="{BB962C8B-B14F-4D97-AF65-F5344CB8AC3E}">
        <p14:creationId xmlns:p14="http://schemas.microsoft.com/office/powerpoint/2010/main" xmlns="" val="19940589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400" dirty="0">
                <a:solidFill>
                  <a:schemeClr val="bg1"/>
                </a:solidFill>
                <a:latin typeface="+mj-lt"/>
                <a:ea typeface="+mj-ea"/>
                <a:cs typeface="+mj-cs"/>
              </a:rPr>
              <a:t>What is Classification?</a:t>
            </a:r>
            <a:endParaRPr kumimoji="0" lang="en-US" sz="4400" b="1" i="0" u="none" strike="noStrike" kern="1200" cap="none" spc="0" normalizeH="0" baseline="0" noProof="0" dirty="0">
              <a:ln>
                <a:noFill/>
              </a:ln>
              <a:solidFill>
                <a:schemeClr val="bg1"/>
              </a:solidFill>
              <a:effectLst/>
              <a:uLnTx/>
              <a:uFillTx/>
              <a:latin typeface="+mj-lt"/>
              <a:ea typeface="+mj-ea"/>
              <a:cs typeface="+mj-cs"/>
            </a:endParaRPr>
          </a:p>
        </p:txBody>
      </p:sp>
      <p:sp>
        <p:nvSpPr>
          <p:cNvPr id="7" name="TextBox 6"/>
          <p:cNvSpPr txBox="1"/>
          <p:nvPr/>
        </p:nvSpPr>
        <p:spPr>
          <a:xfrm>
            <a:off x="304799" y="1320225"/>
            <a:ext cx="8610601" cy="584775"/>
          </a:xfrm>
          <a:prstGeom prst="rect">
            <a:avLst/>
          </a:prstGeom>
          <a:noFill/>
        </p:spPr>
        <p:txBody>
          <a:bodyPr wrap="square" rtlCol="0">
            <a:spAutoFit/>
          </a:bodyPr>
          <a:lstStyle/>
          <a:p>
            <a:r>
              <a:rPr lang="en-US" sz="3200" b="1" dirty="0"/>
              <a:t>Classification = Categorizing = </a:t>
            </a:r>
            <a:r>
              <a:rPr lang="en-US" sz="3200" b="1" dirty="0" err="1"/>
              <a:t>Labelling</a:t>
            </a:r>
            <a:r>
              <a:rPr lang="en-US" sz="3200" b="1" dirty="0"/>
              <a:t> = Deciding</a:t>
            </a:r>
          </a:p>
        </p:txBody>
      </p:sp>
      <p:pic>
        <p:nvPicPr>
          <p:cNvPr id="825346" name="Picture 2"/>
          <p:cNvPicPr>
            <a:picLocks noChangeAspect="1" noChangeArrowheads="1"/>
          </p:cNvPicPr>
          <p:nvPr/>
        </p:nvPicPr>
        <p:blipFill>
          <a:blip r:embed="rId2" cstate="print"/>
          <a:srcRect/>
          <a:stretch>
            <a:fillRect/>
          </a:stretch>
        </p:blipFill>
        <p:spPr bwMode="auto">
          <a:xfrm>
            <a:off x="1447800" y="1981200"/>
            <a:ext cx="6305550" cy="4533900"/>
          </a:xfrm>
          <a:prstGeom prst="rect">
            <a:avLst/>
          </a:prstGeom>
          <a:noFill/>
          <a:ln w="9525">
            <a:noFill/>
            <a:miter lim="800000"/>
            <a:headEnd/>
            <a:tailEnd/>
          </a:ln>
        </p:spPr>
      </p:pic>
      <p:sp>
        <p:nvSpPr>
          <p:cNvPr id="2" name="TextBox 1">
            <a:extLst>
              <a:ext uri="{FF2B5EF4-FFF2-40B4-BE49-F238E27FC236}">
                <a16:creationId xmlns:a16="http://schemas.microsoft.com/office/drawing/2014/main" xmlns="" id="{692C5144-BC56-48DC-BF5D-DF13B5803A12}"/>
              </a:ext>
            </a:extLst>
          </p:cNvPr>
          <p:cNvSpPr txBox="1"/>
          <p:nvPr/>
        </p:nvSpPr>
        <p:spPr>
          <a:xfrm>
            <a:off x="4419600" y="2743200"/>
            <a:ext cx="942887" cy="584775"/>
          </a:xfrm>
          <a:prstGeom prst="rect">
            <a:avLst/>
          </a:prstGeom>
          <a:noFill/>
        </p:spPr>
        <p:txBody>
          <a:bodyPr wrap="none" rtlCol="0">
            <a:spAutoFit/>
          </a:bodyPr>
          <a:lstStyle/>
          <a:p>
            <a:r>
              <a:rPr lang="en-US" sz="3200" b="1" dirty="0">
                <a:solidFill>
                  <a:schemeClr val="tx2">
                    <a:lumMod val="50000"/>
                  </a:schemeClr>
                </a:solidFill>
              </a:rPr>
              <a:t>Blue</a:t>
            </a:r>
            <a:endParaRPr lang="en-IN" sz="3200" b="1" dirty="0">
              <a:solidFill>
                <a:schemeClr val="tx2">
                  <a:lumMod val="50000"/>
                </a:schemeClr>
              </a:solidFill>
            </a:endParaRPr>
          </a:p>
        </p:txBody>
      </p:sp>
    </p:spTree>
    <p:extLst>
      <p:ext uri="{BB962C8B-B14F-4D97-AF65-F5344CB8AC3E}">
        <p14:creationId xmlns:p14="http://schemas.microsoft.com/office/powerpoint/2010/main" xmlns="" val="592438762"/>
      </p:ext>
    </p:extLst>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1" i="0" u="none" strike="noStrike" kern="1200" cap="none" spc="0" normalizeH="0" baseline="0" noProof="0" dirty="0">
                <a:ln>
                  <a:noFill/>
                </a:ln>
                <a:solidFill>
                  <a:schemeClr val="bg1"/>
                </a:solidFill>
                <a:effectLst/>
                <a:uLnTx/>
                <a:uFillTx/>
                <a:latin typeface="+mj-lt"/>
                <a:ea typeface="+mj-ea"/>
                <a:cs typeface="+mj-cs"/>
              </a:rPr>
              <a:t>Pooling Example</a:t>
            </a:r>
          </a:p>
        </p:txBody>
      </p:sp>
      <p:sp>
        <p:nvSpPr>
          <p:cNvPr id="7" name="TextBox 6"/>
          <p:cNvSpPr txBox="1"/>
          <p:nvPr/>
        </p:nvSpPr>
        <p:spPr>
          <a:xfrm>
            <a:off x="304799" y="1219200"/>
            <a:ext cx="8610601" cy="523220"/>
          </a:xfrm>
          <a:prstGeom prst="rect">
            <a:avLst/>
          </a:prstGeom>
          <a:noFill/>
        </p:spPr>
        <p:txBody>
          <a:bodyPr wrap="square" rtlCol="0">
            <a:spAutoFit/>
          </a:bodyPr>
          <a:lstStyle/>
          <a:p>
            <a:pPr>
              <a:buNone/>
            </a:pPr>
            <a:r>
              <a:rPr lang="en-US" sz="2800" dirty="0"/>
              <a:t>Try it for these inputs.  Let’s try average pooling.</a:t>
            </a:r>
          </a:p>
        </p:txBody>
      </p:sp>
      <p:sp>
        <p:nvSpPr>
          <p:cNvPr id="8" name="TextBox 7">
            <a:extLst>
              <a:ext uri="{FF2B5EF4-FFF2-40B4-BE49-F238E27FC236}">
                <a16:creationId xmlns:a16="http://schemas.microsoft.com/office/drawing/2014/main" xmlns="" id="{DC8E64F9-E913-4E3A-BCDC-02A5A8782E49}"/>
              </a:ext>
            </a:extLst>
          </p:cNvPr>
          <p:cNvSpPr txBox="1"/>
          <p:nvPr/>
        </p:nvSpPr>
        <p:spPr>
          <a:xfrm>
            <a:off x="3092048" y="4670529"/>
            <a:ext cx="675185" cy="369332"/>
          </a:xfrm>
          <a:prstGeom prst="rect">
            <a:avLst/>
          </a:prstGeom>
          <a:noFill/>
        </p:spPr>
        <p:txBody>
          <a:bodyPr wrap="none" rtlCol="0">
            <a:spAutoFit/>
          </a:bodyPr>
          <a:lstStyle/>
          <a:p>
            <a:r>
              <a:rPr lang="en-US" b="1" dirty="0"/>
              <a:t>f</a:t>
            </a:r>
            <a:r>
              <a:rPr lang="en-US" b="1" baseline="-25000" dirty="0"/>
              <a:t>1</a:t>
            </a:r>
            <a:r>
              <a:rPr lang="en-US" b="1" dirty="0"/>
              <a:t> = 2</a:t>
            </a:r>
            <a:endParaRPr lang="en-US" b="1" baseline="-25000" dirty="0"/>
          </a:p>
        </p:txBody>
      </p:sp>
      <p:sp>
        <p:nvSpPr>
          <p:cNvPr id="9" name="TextBox 8">
            <a:extLst>
              <a:ext uri="{FF2B5EF4-FFF2-40B4-BE49-F238E27FC236}">
                <a16:creationId xmlns:a16="http://schemas.microsoft.com/office/drawing/2014/main" xmlns="" id="{3E5F31C3-26C6-4CF1-879A-ACCF333B7D2A}"/>
              </a:ext>
            </a:extLst>
          </p:cNvPr>
          <p:cNvSpPr txBox="1"/>
          <p:nvPr/>
        </p:nvSpPr>
        <p:spPr>
          <a:xfrm>
            <a:off x="4267200" y="4647964"/>
            <a:ext cx="675185" cy="369332"/>
          </a:xfrm>
          <a:prstGeom prst="rect">
            <a:avLst/>
          </a:prstGeom>
          <a:noFill/>
        </p:spPr>
        <p:txBody>
          <a:bodyPr wrap="none" rtlCol="0">
            <a:spAutoFit/>
          </a:bodyPr>
          <a:lstStyle/>
          <a:p>
            <a:r>
              <a:rPr lang="en-US" b="1" dirty="0"/>
              <a:t>f</a:t>
            </a:r>
            <a:r>
              <a:rPr lang="en-US" b="1" baseline="-25000" dirty="0"/>
              <a:t>2</a:t>
            </a:r>
            <a:r>
              <a:rPr lang="en-US" b="1" dirty="0"/>
              <a:t> = 4</a:t>
            </a:r>
            <a:endParaRPr lang="en-US" b="1" baseline="-25000" dirty="0"/>
          </a:p>
        </p:txBody>
      </p:sp>
      <p:sp>
        <p:nvSpPr>
          <p:cNvPr id="10" name="TextBox 9">
            <a:extLst>
              <a:ext uri="{FF2B5EF4-FFF2-40B4-BE49-F238E27FC236}">
                <a16:creationId xmlns:a16="http://schemas.microsoft.com/office/drawing/2014/main" xmlns="" id="{A17C5990-4748-46E4-A134-6FEED044B763}"/>
              </a:ext>
            </a:extLst>
          </p:cNvPr>
          <p:cNvSpPr txBox="1"/>
          <p:nvPr/>
        </p:nvSpPr>
        <p:spPr>
          <a:xfrm>
            <a:off x="5410200" y="4625049"/>
            <a:ext cx="675185" cy="369332"/>
          </a:xfrm>
          <a:prstGeom prst="rect">
            <a:avLst/>
          </a:prstGeom>
          <a:noFill/>
        </p:spPr>
        <p:txBody>
          <a:bodyPr wrap="none" rtlCol="0">
            <a:spAutoFit/>
          </a:bodyPr>
          <a:lstStyle/>
          <a:p>
            <a:r>
              <a:rPr lang="en-US" b="1" dirty="0"/>
              <a:t>f</a:t>
            </a:r>
            <a:r>
              <a:rPr lang="en-US" b="1" baseline="-25000" dirty="0"/>
              <a:t>3</a:t>
            </a:r>
            <a:r>
              <a:rPr lang="en-US" b="1" dirty="0"/>
              <a:t> = 2</a:t>
            </a:r>
            <a:endParaRPr lang="en-US" b="1" baseline="-25000" dirty="0"/>
          </a:p>
        </p:txBody>
      </p:sp>
      <p:sp>
        <p:nvSpPr>
          <p:cNvPr id="12" name="TextBox 11">
            <a:extLst>
              <a:ext uri="{FF2B5EF4-FFF2-40B4-BE49-F238E27FC236}">
                <a16:creationId xmlns:a16="http://schemas.microsoft.com/office/drawing/2014/main" xmlns="" id="{1B07EB25-58A6-40D1-8722-F06F085D7734}"/>
              </a:ext>
            </a:extLst>
          </p:cNvPr>
          <p:cNvSpPr txBox="1"/>
          <p:nvPr/>
        </p:nvSpPr>
        <p:spPr>
          <a:xfrm>
            <a:off x="2667000" y="2514600"/>
            <a:ext cx="893193" cy="369332"/>
          </a:xfrm>
          <a:prstGeom prst="rect">
            <a:avLst/>
          </a:prstGeom>
          <a:noFill/>
        </p:spPr>
        <p:txBody>
          <a:bodyPr wrap="none" rtlCol="0">
            <a:spAutoFit/>
          </a:bodyPr>
          <a:lstStyle/>
          <a:p>
            <a:r>
              <a:rPr lang="en-US" b="1" dirty="0"/>
              <a:t>c</a:t>
            </a:r>
            <a:r>
              <a:rPr lang="en-US" b="1" baseline="-25000" dirty="0"/>
              <a:t>1 </a:t>
            </a:r>
            <a:r>
              <a:rPr lang="en-US" b="1" dirty="0"/>
              <a:t>= 1.5</a:t>
            </a:r>
            <a:r>
              <a:rPr lang="en-US" b="1" baseline="-25000" dirty="0"/>
              <a:t> </a:t>
            </a:r>
          </a:p>
        </p:txBody>
      </p:sp>
      <p:sp>
        <p:nvSpPr>
          <p:cNvPr id="14" name="TextBox 13">
            <a:extLst>
              <a:ext uri="{FF2B5EF4-FFF2-40B4-BE49-F238E27FC236}">
                <a16:creationId xmlns:a16="http://schemas.microsoft.com/office/drawing/2014/main" xmlns="" id="{48E0729D-F1E1-4952-9500-FABA96DC4181}"/>
              </a:ext>
            </a:extLst>
          </p:cNvPr>
          <p:cNvSpPr txBox="1"/>
          <p:nvPr/>
        </p:nvSpPr>
        <p:spPr>
          <a:xfrm>
            <a:off x="4669407" y="2514600"/>
            <a:ext cx="893193" cy="369332"/>
          </a:xfrm>
          <a:prstGeom prst="rect">
            <a:avLst/>
          </a:prstGeom>
          <a:noFill/>
        </p:spPr>
        <p:txBody>
          <a:bodyPr wrap="square" rtlCol="0">
            <a:spAutoFit/>
          </a:bodyPr>
          <a:lstStyle/>
          <a:p>
            <a:r>
              <a:rPr lang="en-US" b="1" dirty="0"/>
              <a:t>c</a:t>
            </a:r>
            <a:r>
              <a:rPr lang="en-US" b="1" baseline="-25000" dirty="0"/>
              <a:t>2 </a:t>
            </a:r>
            <a:r>
              <a:rPr lang="en-US" b="1" dirty="0"/>
              <a:t>= ?</a:t>
            </a:r>
            <a:endParaRPr lang="en-US" b="1" baseline="-25000" dirty="0"/>
          </a:p>
        </p:txBody>
      </p:sp>
      <p:sp>
        <p:nvSpPr>
          <p:cNvPr id="15" name="TextBox 14">
            <a:extLst>
              <a:ext uri="{FF2B5EF4-FFF2-40B4-BE49-F238E27FC236}">
                <a16:creationId xmlns:a16="http://schemas.microsoft.com/office/drawing/2014/main" xmlns="" id="{DD57FC61-9E4E-4896-AFBF-D8F9A57C96D9}"/>
              </a:ext>
            </a:extLst>
          </p:cNvPr>
          <p:cNvSpPr txBox="1"/>
          <p:nvPr/>
        </p:nvSpPr>
        <p:spPr>
          <a:xfrm>
            <a:off x="7025824" y="2523631"/>
            <a:ext cx="670376" cy="369332"/>
          </a:xfrm>
          <a:prstGeom prst="rect">
            <a:avLst/>
          </a:prstGeom>
          <a:noFill/>
        </p:spPr>
        <p:txBody>
          <a:bodyPr wrap="none" rtlCol="0">
            <a:spAutoFit/>
          </a:bodyPr>
          <a:lstStyle/>
          <a:p>
            <a:r>
              <a:rPr lang="en-US" b="1" dirty="0"/>
              <a:t>c</a:t>
            </a:r>
            <a:r>
              <a:rPr lang="en-US" b="1" baseline="-25000" dirty="0"/>
              <a:t>3 </a:t>
            </a:r>
            <a:r>
              <a:rPr lang="en-US" b="1" dirty="0"/>
              <a:t>= ?</a:t>
            </a:r>
            <a:endParaRPr lang="en-US" b="1" baseline="-25000" dirty="0"/>
          </a:p>
        </p:txBody>
      </p:sp>
      <p:sp>
        <p:nvSpPr>
          <p:cNvPr id="16" name="Oval 15">
            <a:extLst>
              <a:ext uri="{FF2B5EF4-FFF2-40B4-BE49-F238E27FC236}">
                <a16:creationId xmlns:a16="http://schemas.microsoft.com/office/drawing/2014/main" xmlns="" id="{DE09CA05-AEA1-47C4-84CC-07F02F10097E}"/>
              </a:ext>
            </a:extLst>
          </p:cNvPr>
          <p:cNvSpPr/>
          <p:nvPr/>
        </p:nvSpPr>
        <p:spPr>
          <a:xfrm>
            <a:off x="2514600" y="3042388"/>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1</a:t>
            </a:r>
            <a:endParaRPr lang="en-US" baseline="-25000" dirty="0"/>
          </a:p>
        </p:txBody>
      </p:sp>
      <p:sp>
        <p:nvSpPr>
          <p:cNvPr id="17" name="Oval 16">
            <a:extLst>
              <a:ext uri="{FF2B5EF4-FFF2-40B4-BE49-F238E27FC236}">
                <a16:creationId xmlns:a16="http://schemas.microsoft.com/office/drawing/2014/main" xmlns="" id="{13153A5B-97A1-4448-80BF-5B4449AD20F4}"/>
              </a:ext>
            </a:extLst>
          </p:cNvPr>
          <p:cNvSpPr/>
          <p:nvPr/>
        </p:nvSpPr>
        <p:spPr>
          <a:xfrm>
            <a:off x="3050340" y="4185388"/>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1</a:t>
            </a:r>
          </a:p>
        </p:txBody>
      </p:sp>
      <p:cxnSp>
        <p:nvCxnSpPr>
          <p:cNvPr id="18" name="Straight Connector 17">
            <a:extLst>
              <a:ext uri="{FF2B5EF4-FFF2-40B4-BE49-F238E27FC236}">
                <a16:creationId xmlns:a16="http://schemas.microsoft.com/office/drawing/2014/main" xmlns="" id="{467CD448-B53B-4285-9D1C-2D14E9AD0DFE}"/>
              </a:ext>
            </a:extLst>
          </p:cNvPr>
          <p:cNvCxnSpPr>
            <a:cxnSpLocks/>
            <a:stCxn id="16" idx="5"/>
            <a:endCxn id="17" idx="1"/>
          </p:cNvCxnSpPr>
          <p:nvPr/>
        </p:nvCxnSpPr>
        <p:spPr>
          <a:xfrm>
            <a:off x="2839804" y="3367592"/>
            <a:ext cx="266332" cy="873592"/>
          </a:xfrm>
          <a:prstGeom prst="line">
            <a:avLst/>
          </a:prstGeom>
        </p:spPr>
        <p:style>
          <a:lnRef idx="2">
            <a:schemeClr val="accent3"/>
          </a:lnRef>
          <a:fillRef idx="0">
            <a:schemeClr val="accent3"/>
          </a:fillRef>
          <a:effectRef idx="1">
            <a:schemeClr val="accent3"/>
          </a:effectRef>
          <a:fontRef idx="minor">
            <a:schemeClr val="tx1"/>
          </a:fontRef>
        </p:style>
      </p:cxnSp>
      <p:sp>
        <p:nvSpPr>
          <p:cNvPr id="20" name="Oval 19">
            <a:extLst>
              <a:ext uri="{FF2B5EF4-FFF2-40B4-BE49-F238E27FC236}">
                <a16:creationId xmlns:a16="http://schemas.microsoft.com/office/drawing/2014/main" xmlns="" id="{48FA719A-497D-4C1A-9765-AB81D34C73B3}"/>
              </a:ext>
            </a:extLst>
          </p:cNvPr>
          <p:cNvSpPr/>
          <p:nvPr/>
        </p:nvSpPr>
        <p:spPr>
          <a:xfrm>
            <a:off x="4800600" y="3054056"/>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2</a:t>
            </a:r>
          </a:p>
        </p:txBody>
      </p:sp>
      <p:sp>
        <p:nvSpPr>
          <p:cNvPr id="21" name="Oval 20">
            <a:extLst>
              <a:ext uri="{FF2B5EF4-FFF2-40B4-BE49-F238E27FC236}">
                <a16:creationId xmlns:a16="http://schemas.microsoft.com/office/drawing/2014/main" xmlns="" id="{1A8BE1ED-1C2E-4896-A978-BAAEE5772077}"/>
              </a:ext>
            </a:extLst>
          </p:cNvPr>
          <p:cNvSpPr/>
          <p:nvPr/>
        </p:nvSpPr>
        <p:spPr>
          <a:xfrm>
            <a:off x="4193340" y="4197056"/>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2</a:t>
            </a:r>
          </a:p>
        </p:txBody>
      </p:sp>
      <p:sp>
        <p:nvSpPr>
          <p:cNvPr id="22" name="Oval 21">
            <a:extLst>
              <a:ext uri="{FF2B5EF4-FFF2-40B4-BE49-F238E27FC236}">
                <a16:creationId xmlns:a16="http://schemas.microsoft.com/office/drawing/2014/main" xmlns="" id="{4CDA337B-B428-4934-AEA4-F950F0412D4F}"/>
              </a:ext>
            </a:extLst>
          </p:cNvPr>
          <p:cNvSpPr/>
          <p:nvPr/>
        </p:nvSpPr>
        <p:spPr>
          <a:xfrm>
            <a:off x="5336340" y="4197056"/>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3</a:t>
            </a:r>
          </a:p>
        </p:txBody>
      </p:sp>
      <p:cxnSp>
        <p:nvCxnSpPr>
          <p:cNvPr id="24" name="Straight Connector 23">
            <a:extLst>
              <a:ext uri="{FF2B5EF4-FFF2-40B4-BE49-F238E27FC236}">
                <a16:creationId xmlns:a16="http://schemas.microsoft.com/office/drawing/2014/main" xmlns="" id="{5F12AC1E-9B12-4E24-B7A9-844D72B92486}"/>
              </a:ext>
            </a:extLst>
          </p:cNvPr>
          <p:cNvCxnSpPr>
            <a:cxnSpLocks/>
            <a:stCxn id="20" idx="5"/>
          </p:cNvCxnSpPr>
          <p:nvPr/>
        </p:nvCxnSpPr>
        <p:spPr>
          <a:xfrm>
            <a:off x="5125804" y="3379260"/>
            <a:ext cx="34215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31" name="Straight Connector 30">
            <a:extLst>
              <a:ext uri="{FF2B5EF4-FFF2-40B4-BE49-F238E27FC236}">
                <a16:creationId xmlns:a16="http://schemas.microsoft.com/office/drawing/2014/main" xmlns="" id="{B959ABB7-232D-4ECE-B877-5D0E12FBADC8}"/>
              </a:ext>
            </a:extLst>
          </p:cNvPr>
          <p:cNvCxnSpPr>
            <a:cxnSpLocks/>
            <a:stCxn id="20" idx="3"/>
          </p:cNvCxnSpPr>
          <p:nvPr/>
        </p:nvCxnSpPr>
        <p:spPr>
          <a:xfrm flipH="1">
            <a:off x="4401536" y="3379260"/>
            <a:ext cx="454860" cy="817796"/>
          </a:xfrm>
          <a:prstGeom prst="line">
            <a:avLst/>
          </a:prstGeom>
        </p:spPr>
        <p:style>
          <a:lnRef idx="2">
            <a:schemeClr val="accent3"/>
          </a:lnRef>
          <a:fillRef idx="0">
            <a:schemeClr val="accent3"/>
          </a:fillRef>
          <a:effectRef idx="1">
            <a:schemeClr val="accent3"/>
          </a:effectRef>
          <a:fontRef idx="minor">
            <a:schemeClr val="tx1"/>
          </a:fontRef>
        </p:style>
      </p:cxnSp>
      <p:sp>
        <p:nvSpPr>
          <p:cNvPr id="47" name="TextBox 46">
            <a:extLst>
              <a:ext uri="{FF2B5EF4-FFF2-40B4-BE49-F238E27FC236}">
                <a16:creationId xmlns:a16="http://schemas.microsoft.com/office/drawing/2014/main" xmlns="" id="{44D507F8-1BFF-4EA4-9D3F-3B229D389D5F}"/>
              </a:ext>
            </a:extLst>
          </p:cNvPr>
          <p:cNvSpPr txBox="1"/>
          <p:nvPr/>
        </p:nvSpPr>
        <p:spPr>
          <a:xfrm>
            <a:off x="6518530" y="4643595"/>
            <a:ext cx="675185" cy="369332"/>
          </a:xfrm>
          <a:prstGeom prst="rect">
            <a:avLst/>
          </a:prstGeom>
          <a:noFill/>
        </p:spPr>
        <p:txBody>
          <a:bodyPr wrap="none" rtlCol="0">
            <a:spAutoFit/>
          </a:bodyPr>
          <a:lstStyle/>
          <a:p>
            <a:r>
              <a:rPr lang="en-US" b="1" dirty="0"/>
              <a:t>f</a:t>
            </a:r>
            <a:r>
              <a:rPr lang="en-US" b="1" baseline="-25000" dirty="0"/>
              <a:t>4</a:t>
            </a:r>
            <a:r>
              <a:rPr lang="en-US" b="1" dirty="0"/>
              <a:t> = 1</a:t>
            </a:r>
            <a:endParaRPr lang="en-US" b="1" baseline="-25000" dirty="0"/>
          </a:p>
        </p:txBody>
      </p:sp>
      <p:sp>
        <p:nvSpPr>
          <p:cNvPr id="48" name="Oval 47">
            <a:extLst>
              <a:ext uri="{FF2B5EF4-FFF2-40B4-BE49-F238E27FC236}">
                <a16:creationId xmlns:a16="http://schemas.microsoft.com/office/drawing/2014/main" xmlns="" id="{CF160D31-35C0-459E-A1AC-9F6C10B6328F}"/>
              </a:ext>
            </a:extLst>
          </p:cNvPr>
          <p:cNvSpPr/>
          <p:nvPr/>
        </p:nvSpPr>
        <p:spPr>
          <a:xfrm>
            <a:off x="6477000" y="4191000"/>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4</a:t>
            </a:r>
          </a:p>
        </p:txBody>
      </p:sp>
      <p:sp>
        <p:nvSpPr>
          <p:cNvPr id="49" name="TextBox 48">
            <a:extLst>
              <a:ext uri="{FF2B5EF4-FFF2-40B4-BE49-F238E27FC236}">
                <a16:creationId xmlns:a16="http://schemas.microsoft.com/office/drawing/2014/main" xmlns="" id="{7B68F5D3-79DC-4716-BAE8-769B6948DD04}"/>
              </a:ext>
            </a:extLst>
          </p:cNvPr>
          <p:cNvSpPr txBox="1"/>
          <p:nvPr/>
        </p:nvSpPr>
        <p:spPr>
          <a:xfrm>
            <a:off x="1944359" y="4652554"/>
            <a:ext cx="657552" cy="369332"/>
          </a:xfrm>
          <a:prstGeom prst="rect">
            <a:avLst/>
          </a:prstGeom>
          <a:noFill/>
        </p:spPr>
        <p:txBody>
          <a:bodyPr wrap="none" rtlCol="0">
            <a:spAutoFit/>
          </a:bodyPr>
          <a:lstStyle/>
          <a:p>
            <a:r>
              <a:rPr lang="en-US" b="1" dirty="0"/>
              <a:t>f</a:t>
            </a:r>
            <a:r>
              <a:rPr lang="en-US" b="1" baseline="-25000" dirty="0"/>
              <a:t>0 </a:t>
            </a:r>
            <a:r>
              <a:rPr lang="en-US" b="1" dirty="0"/>
              <a:t>= 1</a:t>
            </a:r>
            <a:endParaRPr lang="en-US" b="1" baseline="-25000" dirty="0"/>
          </a:p>
        </p:txBody>
      </p:sp>
      <p:sp>
        <p:nvSpPr>
          <p:cNvPr id="50" name="Oval 49">
            <a:extLst>
              <a:ext uri="{FF2B5EF4-FFF2-40B4-BE49-F238E27FC236}">
                <a16:creationId xmlns:a16="http://schemas.microsoft.com/office/drawing/2014/main" xmlns="" id="{1B222C81-327B-4B7A-ADBE-A667868F5D0A}"/>
              </a:ext>
            </a:extLst>
          </p:cNvPr>
          <p:cNvSpPr/>
          <p:nvPr/>
        </p:nvSpPr>
        <p:spPr>
          <a:xfrm>
            <a:off x="1902651" y="4167413"/>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0</a:t>
            </a:r>
          </a:p>
        </p:txBody>
      </p:sp>
      <p:cxnSp>
        <p:nvCxnSpPr>
          <p:cNvPr id="51" name="Straight Connector 50">
            <a:extLst>
              <a:ext uri="{FF2B5EF4-FFF2-40B4-BE49-F238E27FC236}">
                <a16:creationId xmlns:a16="http://schemas.microsoft.com/office/drawing/2014/main" xmlns="" id="{7408DC8F-2FD3-4D36-B689-5F027A57E143}"/>
              </a:ext>
            </a:extLst>
          </p:cNvPr>
          <p:cNvCxnSpPr>
            <a:cxnSpLocks/>
            <a:stCxn id="16" idx="3"/>
            <a:endCxn id="50" idx="7"/>
          </p:cNvCxnSpPr>
          <p:nvPr/>
        </p:nvCxnSpPr>
        <p:spPr>
          <a:xfrm flipH="1">
            <a:off x="2227855" y="3367592"/>
            <a:ext cx="342541" cy="855617"/>
          </a:xfrm>
          <a:prstGeom prst="line">
            <a:avLst/>
          </a:prstGeom>
        </p:spPr>
        <p:style>
          <a:lnRef idx="2">
            <a:schemeClr val="accent3"/>
          </a:lnRef>
          <a:fillRef idx="0">
            <a:schemeClr val="accent3"/>
          </a:fillRef>
          <a:effectRef idx="1">
            <a:schemeClr val="accent3"/>
          </a:effectRef>
          <a:fontRef idx="minor">
            <a:schemeClr val="tx1"/>
          </a:fontRef>
        </p:style>
      </p:cxnSp>
      <p:sp>
        <p:nvSpPr>
          <p:cNvPr id="39" name="Oval 38">
            <a:extLst>
              <a:ext uri="{FF2B5EF4-FFF2-40B4-BE49-F238E27FC236}">
                <a16:creationId xmlns:a16="http://schemas.microsoft.com/office/drawing/2014/main" xmlns="" id="{F0EAC893-038B-4EB6-B56D-15C636E78AAE}"/>
              </a:ext>
            </a:extLst>
          </p:cNvPr>
          <p:cNvSpPr/>
          <p:nvPr/>
        </p:nvSpPr>
        <p:spPr>
          <a:xfrm>
            <a:off x="7772400" y="4200520"/>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5</a:t>
            </a:r>
          </a:p>
        </p:txBody>
      </p:sp>
      <p:sp>
        <p:nvSpPr>
          <p:cNvPr id="45" name="Oval 44">
            <a:extLst>
              <a:ext uri="{FF2B5EF4-FFF2-40B4-BE49-F238E27FC236}">
                <a16:creationId xmlns:a16="http://schemas.microsoft.com/office/drawing/2014/main" xmlns="" id="{704A8847-C509-4D5D-9FA6-CC2474AED559}"/>
              </a:ext>
            </a:extLst>
          </p:cNvPr>
          <p:cNvSpPr/>
          <p:nvPr/>
        </p:nvSpPr>
        <p:spPr>
          <a:xfrm>
            <a:off x="7180864" y="3048000"/>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3</a:t>
            </a:r>
          </a:p>
        </p:txBody>
      </p:sp>
      <p:cxnSp>
        <p:nvCxnSpPr>
          <p:cNvPr id="46" name="Straight Connector 45">
            <a:extLst>
              <a:ext uri="{FF2B5EF4-FFF2-40B4-BE49-F238E27FC236}">
                <a16:creationId xmlns:a16="http://schemas.microsoft.com/office/drawing/2014/main" xmlns="" id="{20E8F2D0-39A2-46E5-8FDE-46E60C7BA73B}"/>
              </a:ext>
            </a:extLst>
          </p:cNvPr>
          <p:cNvCxnSpPr>
            <a:cxnSpLocks/>
            <a:stCxn id="45" idx="5"/>
            <a:endCxn id="39" idx="1"/>
          </p:cNvCxnSpPr>
          <p:nvPr/>
        </p:nvCxnSpPr>
        <p:spPr>
          <a:xfrm>
            <a:off x="7506068" y="3373204"/>
            <a:ext cx="322128" cy="883112"/>
          </a:xfrm>
          <a:prstGeom prst="line">
            <a:avLst/>
          </a:prstGeom>
        </p:spPr>
        <p:style>
          <a:lnRef idx="2">
            <a:schemeClr val="accent3"/>
          </a:lnRef>
          <a:fillRef idx="0">
            <a:schemeClr val="accent3"/>
          </a:fillRef>
          <a:effectRef idx="1">
            <a:schemeClr val="accent3"/>
          </a:effectRef>
          <a:fontRef idx="minor">
            <a:schemeClr val="tx1"/>
          </a:fontRef>
        </p:style>
      </p:cxnSp>
      <p:cxnSp>
        <p:nvCxnSpPr>
          <p:cNvPr id="53" name="Straight Connector 52">
            <a:extLst>
              <a:ext uri="{FF2B5EF4-FFF2-40B4-BE49-F238E27FC236}">
                <a16:creationId xmlns:a16="http://schemas.microsoft.com/office/drawing/2014/main" xmlns="" id="{71500D06-65E3-49AF-B071-59381ED701FB}"/>
              </a:ext>
            </a:extLst>
          </p:cNvPr>
          <p:cNvCxnSpPr>
            <a:cxnSpLocks/>
            <a:stCxn id="45" idx="3"/>
          </p:cNvCxnSpPr>
          <p:nvPr/>
        </p:nvCxnSpPr>
        <p:spPr>
          <a:xfrm flipH="1">
            <a:off x="6781800" y="3373204"/>
            <a:ext cx="454860" cy="817796"/>
          </a:xfrm>
          <a:prstGeom prst="line">
            <a:avLst/>
          </a:prstGeom>
        </p:spPr>
        <p:style>
          <a:lnRef idx="2">
            <a:schemeClr val="accent3"/>
          </a:lnRef>
          <a:fillRef idx="0">
            <a:schemeClr val="accent3"/>
          </a:fillRef>
          <a:effectRef idx="1">
            <a:schemeClr val="accent3"/>
          </a:effectRef>
          <a:fontRef idx="minor">
            <a:schemeClr val="tx1"/>
          </a:fontRef>
        </p:style>
      </p:cxnSp>
      <p:sp>
        <p:nvSpPr>
          <p:cNvPr id="61" name="TextBox 60">
            <a:extLst>
              <a:ext uri="{FF2B5EF4-FFF2-40B4-BE49-F238E27FC236}">
                <a16:creationId xmlns:a16="http://schemas.microsoft.com/office/drawing/2014/main" xmlns="" id="{9CB8FA97-D7DC-4DF0-9F7B-CCB2DBA7AD0C}"/>
              </a:ext>
            </a:extLst>
          </p:cNvPr>
          <p:cNvSpPr txBox="1"/>
          <p:nvPr/>
        </p:nvSpPr>
        <p:spPr>
          <a:xfrm>
            <a:off x="7772400" y="4648200"/>
            <a:ext cx="675185" cy="369332"/>
          </a:xfrm>
          <a:prstGeom prst="rect">
            <a:avLst/>
          </a:prstGeom>
          <a:noFill/>
        </p:spPr>
        <p:txBody>
          <a:bodyPr wrap="none" rtlCol="0">
            <a:spAutoFit/>
          </a:bodyPr>
          <a:lstStyle/>
          <a:p>
            <a:r>
              <a:rPr lang="en-US" b="1" dirty="0"/>
              <a:t>f</a:t>
            </a:r>
            <a:r>
              <a:rPr lang="en-US" b="1" baseline="-25000" dirty="0"/>
              <a:t>5</a:t>
            </a:r>
            <a:r>
              <a:rPr lang="en-US" b="1" dirty="0"/>
              <a:t> = 1</a:t>
            </a:r>
            <a:endParaRPr lang="en-US" b="1" baseline="-25000" dirty="0"/>
          </a:p>
        </p:txBody>
      </p:sp>
      <p:sp>
        <p:nvSpPr>
          <p:cNvPr id="29" name="Rectangle 28">
            <a:extLst>
              <a:ext uri="{FF2B5EF4-FFF2-40B4-BE49-F238E27FC236}">
                <a16:creationId xmlns:a16="http://schemas.microsoft.com/office/drawing/2014/main" xmlns="" id="{499AE14D-BD61-4567-9A88-E05505433CAE}"/>
              </a:ext>
            </a:extLst>
          </p:cNvPr>
          <p:cNvSpPr/>
          <p:nvPr/>
        </p:nvSpPr>
        <p:spPr>
          <a:xfrm>
            <a:off x="1066800" y="5172670"/>
            <a:ext cx="7239000" cy="369332"/>
          </a:xfrm>
          <a:prstGeom prst="rect">
            <a:avLst/>
          </a:prstGeom>
        </p:spPr>
        <p:txBody>
          <a:bodyPr wrap="square">
            <a:spAutoFit/>
          </a:bodyPr>
          <a:lstStyle/>
          <a:p>
            <a:r>
              <a:rPr lang="en-US" dirty="0"/>
              <a:t>Average pooling:		</a:t>
            </a:r>
            <a:r>
              <a:rPr lang="en-US" b="1" dirty="0"/>
              <a:t> c</a:t>
            </a:r>
            <a:r>
              <a:rPr lang="en-US" b="1" baseline="-25000" dirty="0"/>
              <a:t>i/2</a:t>
            </a:r>
            <a:r>
              <a:rPr lang="en-US" dirty="0"/>
              <a:t> =(</a:t>
            </a:r>
            <a:r>
              <a:rPr lang="en-US" b="1" dirty="0"/>
              <a:t>f</a:t>
            </a:r>
            <a:r>
              <a:rPr lang="en-US" b="1" baseline="-25000" dirty="0"/>
              <a:t>i </a:t>
            </a:r>
            <a:r>
              <a:rPr lang="en-US" dirty="0"/>
              <a:t>+ </a:t>
            </a:r>
            <a:r>
              <a:rPr lang="en-US" b="1" dirty="0"/>
              <a:t>f</a:t>
            </a:r>
            <a:r>
              <a:rPr lang="en-US" b="1" baseline="-25000" dirty="0"/>
              <a:t>i+1</a:t>
            </a:r>
            <a:r>
              <a:rPr lang="en-US" dirty="0"/>
              <a:t>)/2</a:t>
            </a:r>
          </a:p>
        </p:txBody>
      </p:sp>
    </p:spTree>
    <p:extLst>
      <p:ext uri="{BB962C8B-B14F-4D97-AF65-F5344CB8AC3E}">
        <p14:creationId xmlns:p14="http://schemas.microsoft.com/office/powerpoint/2010/main" xmlns="" val="1869132726"/>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219200"/>
            <a:ext cx="8686800" cy="5105400"/>
          </a:xfrm>
          <a:ln w="63500">
            <a:solidFill>
              <a:srgbClr val="FFFF00"/>
            </a:solidFill>
          </a:ln>
        </p:spPr>
        <p:txBody>
          <a:bodyPr>
            <a:normAutofit/>
          </a:bodyPr>
          <a:lstStyle/>
          <a:p>
            <a:pPr>
              <a:buNone/>
            </a:pPr>
            <a:r>
              <a:rPr lang="en-US" b="1" dirty="0"/>
              <a:t>Let’s max pooling in 2 dimensions.</a:t>
            </a:r>
          </a:p>
        </p:txBody>
      </p:sp>
      <p:sp>
        <p:nvSpPr>
          <p:cNvPr id="5" name="Title 1"/>
          <p:cNvSpPr txBox="1">
            <a:spLocks/>
          </p:cNvSpPr>
          <p:nvPr/>
        </p:nvSpPr>
        <p:spPr>
          <a:xfrm>
            <a:off x="0" y="0"/>
            <a:ext cx="9144000" cy="917575"/>
          </a:xfrm>
          <a:prstGeom prst="rect">
            <a:avLst/>
          </a:prstGeom>
          <a:solidFill>
            <a:srgbClr val="FFFF00"/>
          </a:solidFill>
          <a:ln>
            <a:solidFill>
              <a:srgbClr val="002060"/>
            </a:solidFill>
          </a:ln>
        </p:spPr>
        <p:txBody>
          <a:bodyPr vert="horz" lIns="91440" tIns="45720" rIns="91440" bIns="45720" rtlCol="0" anchor="ctr">
            <a:normAutofit/>
          </a:bodyPr>
          <a:lstStyle/>
          <a:p>
            <a:pPr algn="ctr">
              <a:spcBef>
                <a:spcPct val="0"/>
              </a:spcBef>
              <a:defRPr/>
            </a:pPr>
            <a:r>
              <a:rPr lang="en-US" sz="4400" dirty="0"/>
              <a:t>Subsampling Layers</a:t>
            </a:r>
          </a:p>
        </p:txBody>
      </p:sp>
    </p:spTree>
    <p:extLst>
      <p:ext uri="{BB962C8B-B14F-4D97-AF65-F5344CB8AC3E}">
        <p14:creationId xmlns:p14="http://schemas.microsoft.com/office/powerpoint/2010/main" xmlns="" val="3351798515"/>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1" i="0" u="none" strike="noStrike" kern="1200" cap="none" spc="0" normalizeH="0" baseline="0" noProof="0" dirty="0">
                <a:ln>
                  <a:noFill/>
                </a:ln>
                <a:solidFill>
                  <a:schemeClr val="bg1"/>
                </a:solidFill>
                <a:effectLst/>
                <a:uLnTx/>
                <a:uFillTx/>
                <a:latin typeface="+mj-lt"/>
                <a:ea typeface="+mj-ea"/>
                <a:cs typeface="+mj-cs"/>
              </a:rPr>
              <a:t>Subsampling Layer</a:t>
            </a:r>
          </a:p>
        </p:txBody>
      </p:sp>
      <p:sp>
        <p:nvSpPr>
          <p:cNvPr id="7" name="TextBox 6"/>
          <p:cNvSpPr txBox="1"/>
          <p:nvPr/>
        </p:nvSpPr>
        <p:spPr>
          <a:xfrm>
            <a:off x="228604" y="1175661"/>
            <a:ext cx="8686793" cy="523220"/>
          </a:xfrm>
          <a:prstGeom prst="rect">
            <a:avLst/>
          </a:prstGeom>
          <a:noFill/>
        </p:spPr>
        <p:txBody>
          <a:bodyPr wrap="square" rtlCol="0">
            <a:spAutoFit/>
          </a:bodyPr>
          <a:lstStyle/>
          <a:p>
            <a:pPr>
              <a:buNone/>
            </a:pPr>
            <a:r>
              <a:rPr lang="en-US" sz="2800" dirty="0"/>
              <a:t>It works similarly in 2 dimensions.</a:t>
            </a:r>
          </a:p>
        </p:txBody>
      </p:sp>
      <p:sp>
        <p:nvSpPr>
          <p:cNvPr id="13" name="Rectangle 12">
            <a:extLst>
              <a:ext uri="{FF2B5EF4-FFF2-40B4-BE49-F238E27FC236}">
                <a16:creationId xmlns:a16="http://schemas.microsoft.com/office/drawing/2014/main" xmlns="" id="{51F28F38-D7D1-4638-A478-B7B8E9B18DC3}"/>
              </a:ext>
            </a:extLst>
          </p:cNvPr>
          <p:cNvSpPr/>
          <p:nvPr/>
        </p:nvSpPr>
        <p:spPr>
          <a:xfrm>
            <a:off x="3028947" y="2286000"/>
            <a:ext cx="2381253" cy="523220"/>
          </a:xfrm>
          <a:prstGeom prst="rect">
            <a:avLst/>
          </a:prstGeom>
        </p:spPr>
        <p:txBody>
          <a:bodyPr wrap="square">
            <a:spAutoFit/>
          </a:bodyPr>
          <a:lstStyle/>
          <a:p>
            <a:r>
              <a:rPr lang="en-US" sz="2800" dirty="0"/>
              <a:t>Max pooling</a:t>
            </a:r>
            <a:endParaRPr lang="en-IN" sz="2800" dirty="0"/>
          </a:p>
        </p:txBody>
      </p:sp>
      <p:sp>
        <p:nvSpPr>
          <p:cNvPr id="10" name="Rectangle 9">
            <a:extLst>
              <a:ext uri="{FF2B5EF4-FFF2-40B4-BE49-F238E27FC236}">
                <a16:creationId xmlns:a16="http://schemas.microsoft.com/office/drawing/2014/main" xmlns="" id="{DCB28813-A9D3-4DF7-A702-21B441868D5D}"/>
              </a:ext>
            </a:extLst>
          </p:cNvPr>
          <p:cNvSpPr/>
          <p:nvPr/>
        </p:nvSpPr>
        <p:spPr>
          <a:xfrm>
            <a:off x="5410200" y="3972580"/>
            <a:ext cx="1371601" cy="523220"/>
          </a:xfrm>
          <a:prstGeom prst="rect">
            <a:avLst/>
          </a:prstGeom>
        </p:spPr>
        <p:txBody>
          <a:bodyPr wrap="square">
            <a:spAutoFit/>
          </a:bodyPr>
          <a:lstStyle/>
          <a:p>
            <a:r>
              <a:rPr lang="en-US" sz="2800" dirty="0"/>
              <a:t>=</a:t>
            </a:r>
            <a:endParaRPr lang="en-IN" sz="2800" dirty="0"/>
          </a:p>
        </p:txBody>
      </p:sp>
      <p:graphicFrame>
        <p:nvGraphicFramePr>
          <p:cNvPr id="16" name="Table 15">
            <a:extLst>
              <a:ext uri="{FF2B5EF4-FFF2-40B4-BE49-F238E27FC236}">
                <a16:creationId xmlns:a16="http://schemas.microsoft.com/office/drawing/2014/main" xmlns="" id="{34826DF3-602B-4A61-9523-BD5A11743498}"/>
              </a:ext>
            </a:extLst>
          </p:cNvPr>
          <p:cNvGraphicFramePr>
            <a:graphicFrameLocks noGrp="1"/>
          </p:cNvGraphicFramePr>
          <p:nvPr>
            <p:extLst>
              <p:ext uri="{D42A27DB-BD31-4B8C-83A1-F6EECF244321}">
                <p14:modId xmlns:p14="http://schemas.microsoft.com/office/powerpoint/2010/main" xmlns="" val="2178092478"/>
              </p:ext>
            </p:extLst>
          </p:nvPr>
        </p:nvGraphicFramePr>
        <p:xfrm>
          <a:off x="3505200" y="3164840"/>
          <a:ext cx="1600200" cy="1483360"/>
        </p:xfrm>
        <a:graphic>
          <a:graphicData uri="http://schemas.openxmlformats.org/drawingml/2006/table">
            <a:tbl>
              <a:tblPr>
                <a:tableStyleId>{5C22544A-7EE6-4342-B048-85BDC9FD1C3A}</a:tableStyleId>
              </a:tblPr>
              <a:tblGrid>
                <a:gridCol w="400050">
                  <a:extLst>
                    <a:ext uri="{9D8B030D-6E8A-4147-A177-3AD203B41FA5}">
                      <a16:colId xmlns:a16="http://schemas.microsoft.com/office/drawing/2014/main" xmlns="" val="885200464"/>
                    </a:ext>
                  </a:extLst>
                </a:gridCol>
                <a:gridCol w="400050">
                  <a:extLst>
                    <a:ext uri="{9D8B030D-6E8A-4147-A177-3AD203B41FA5}">
                      <a16:colId xmlns:a16="http://schemas.microsoft.com/office/drawing/2014/main" xmlns="" val="2422914898"/>
                    </a:ext>
                  </a:extLst>
                </a:gridCol>
                <a:gridCol w="400050">
                  <a:extLst>
                    <a:ext uri="{9D8B030D-6E8A-4147-A177-3AD203B41FA5}">
                      <a16:colId xmlns:a16="http://schemas.microsoft.com/office/drawing/2014/main" xmlns="" val="1132754371"/>
                    </a:ext>
                  </a:extLst>
                </a:gridCol>
                <a:gridCol w="400050">
                  <a:extLst>
                    <a:ext uri="{9D8B030D-6E8A-4147-A177-3AD203B41FA5}">
                      <a16:colId xmlns:a16="http://schemas.microsoft.com/office/drawing/2014/main" xmlns="" val="242806308"/>
                    </a:ext>
                  </a:extLst>
                </a:gridCol>
              </a:tblGrid>
              <a:tr h="370840">
                <a:tc>
                  <a:txBody>
                    <a:bodyPr/>
                    <a:lstStyle/>
                    <a:p>
                      <a:pPr algn="ctr"/>
                      <a:r>
                        <a:rPr lang="en-US" dirty="0"/>
                        <a:t>4</a:t>
                      </a:r>
                      <a:endParaRPr lang="en-IN" dirty="0"/>
                    </a:p>
                  </a:txBody>
                  <a:tcPr/>
                </a:tc>
                <a:tc>
                  <a:txBody>
                    <a:bodyPr/>
                    <a:lstStyle/>
                    <a:p>
                      <a:pPr algn="ctr"/>
                      <a:r>
                        <a:rPr lang="en-US" dirty="0"/>
                        <a:t>3</a:t>
                      </a:r>
                      <a:endParaRPr lang="en-IN" dirty="0"/>
                    </a:p>
                  </a:txBody>
                  <a:tcPr/>
                </a:tc>
                <a:tc>
                  <a:txBody>
                    <a:bodyPr/>
                    <a:lstStyle/>
                    <a:p>
                      <a:pPr algn="ctr"/>
                      <a:r>
                        <a:rPr lang="en-US" dirty="0"/>
                        <a:t>1</a:t>
                      </a:r>
                      <a:endParaRPr lang="en-IN" dirty="0"/>
                    </a:p>
                  </a:txBody>
                  <a:tcPr/>
                </a:tc>
                <a:tc>
                  <a:txBody>
                    <a:bodyPr/>
                    <a:lstStyle/>
                    <a:p>
                      <a:pPr algn="ctr"/>
                      <a:r>
                        <a:rPr lang="en-US" dirty="0"/>
                        <a:t>3</a:t>
                      </a:r>
                      <a:endParaRPr lang="en-IN" dirty="0"/>
                    </a:p>
                  </a:txBody>
                  <a:tcPr/>
                </a:tc>
                <a:extLst>
                  <a:ext uri="{0D108BD9-81ED-4DB2-BD59-A6C34878D82A}">
                    <a16:rowId xmlns:a16="http://schemas.microsoft.com/office/drawing/2014/main" xmlns="" val="3455723880"/>
                  </a:ext>
                </a:extLst>
              </a:tr>
              <a:tr h="370840">
                <a:tc>
                  <a:txBody>
                    <a:bodyPr/>
                    <a:lstStyle/>
                    <a:p>
                      <a:pPr algn="ctr"/>
                      <a:r>
                        <a:rPr lang="en-US" dirty="0"/>
                        <a:t>2</a:t>
                      </a:r>
                      <a:endParaRPr lang="en-IN" dirty="0"/>
                    </a:p>
                  </a:txBody>
                  <a:tcPr/>
                </a:tc>
                <a:tc>
                  <a:txBody>
                    <a:bodyPr/>
                    <a:lstStyle/>
                    <a:p>
                      <a:pPr algn="ctr"/>
                      <a:r>
                        <a:rPr lang="en-US" dirty="0"/>
                        <a:t>4</a:t>
                      </a:r>
                      <a:endParaRPr lang="en-IN" dirty="0"/>
                    </a:p>
                  </a:txBody>
                  <a:tcPr/>
                </a:tc>
                <a:tc>
                  <a:txBody>
                    <a:bodyPr/>
                    <a:lstStyle/>
                    <a:p>
                      <a:pPr algn="ctr"/>
                      <a:r>
                        <a:rPr lang="en-US" dirty="0"/>
                        <a:t>3</a:t>
                      </a:r>
                      <a:endParaRPr lang="en-IN" dirty="0"/>
                    </a:p>
                  </a:txBody>
                  <a:tcPr/>
                </a:tc>
                <a:tc>
                  <a:txBody>
                    <a:bodyPr/>
                    <a:lstStyle/>
                    <a:p>
                      <a:pPr algn="ctr"/>
                      <a:r>
                        <a:rPr lang="en-US" dirty="0"/>
                        <a:t>2</a:t>
                      </a:r>
                      <a:endParaRPr lang="en-IN" dirty="0"/>
                    </a:p>
                  </a:txBody>
                  <a:tcPr/>
                </a:tc>
                <a:extLst>
                  <a:ext uri="{0D108BD9-81ED-4DB2-BD59-A6C34878D82A}">
                    <a16:rowId xmlns:a16="http://schemas.microsoft.com/office/drawing/2014/main" xmlns="" val="932289987"/>
                  </a:ext>
                </a:extLst>
              </a:tr>
              <a:tr h="370840">
                <a:tc>
                  <a:txBody>
                    <a:bodyPr/>
                    <a:lstStyle/>
                    <a:p>
                      <a:pPr algn="ctr"/>
                      <a:r>
                        <a:rPr lang="en-US" dirty="0"/>
                        <a:t>2</a:t>
                      </a:r>
                      <a:endParaRPr lang="en-IN" dirty="0"/>
                    </a:p>
                  </a:txBody>
                  <a:tcPr/>
                </a:tc>
                <a:tc>
                  <a:txBody>
                    <a:bodyPr/>
                    <a:lstStyle/>
                    <a:p>
                      <a:pPr algn="ctr"/>
                      <a:r>
                        <a:rPr lang="en-US" dirty="0"/>
                        <a:t>3</a:t>
                      </a:r>
                      <a:endParaRPr lang="en-IN" dirty="0"/>
                    </a:p>
                  </a:txBody>
                  <a:tcPr/>
                </a:tc>
                <a:tc>
                  <a:txBody>
                    <a:bodyPr/>
                    <a:lstStyle/>
                    <a:p>
                      <a:pPr algn="ctr"/>
                      <a:r>
                        <a:rPr lang="en-US" dirty="0"/>
                        <a:t>2</a:t>
                      </a:r>
                      <a:endParaRPr lang="en-IN" dirty="0"/>
                    </a:p>
                  </a:txBody>
                  <a:tcPr/>
                </a:tc>
                <a:tc>
                  <a:txBody>
                    <a:bodyPr/>
                    <a:lstStyle/>
                    <a:p>
                      <a:pPr algn="ctr"/>
                      <a:r>
                        <a:rPr lang="en-US" dirty="0"/>
                        <a:t>1</a:t>
                      </a:r>
                      <a:endParaRPr lang="en-IN" dirty="0"/>
                    </a:p>
                  </a:txBody>
                  <a:tcPr/>
                </a:tc>
                <a:extLst>
                  <a:ext uri="{0D108BD9-81ED-4DB2-BD59-A6C34878D82A}">
                    <a16:rowId xmlns:a16="http://schemas.microsoft.com/office/drawing/2014/main" xmlns="" val="3048882286"/>
                  </a:ext>
                </a:extLst>
              </a:tr>
              <a:tr h="370840">
                <a:tc>
                  <a:txBody>
                    <a:bodyPr/>
                    <a:lstStyle/>
                    <a:p>
                      <a:pPr algn="ctr"/>
                      <a:r>
                        <a:rPr lang="en-US" dirty="0"/>
                        <a:t>2</a:t>
                      </a:r>
                      <a:endParaRPr lang="en-IN" dirty="0"/>
                    </a:p>
                  </a:txBody>
                  <a:tcPr/>
                </a:tc>
                <a:tc>
                  <a:txBody>
                    <a:bodyPr/>
                    <a:lstStyle/>
                    <a:p>
                      <a:pPr algn="ctr"/>
                      <a:r>
                        <a:rPr lang="en-US" dirty="0"/>
                        <a:t>1</a:t>
                      </a:r>
                      <a:endParaRPr lang="en-IN" dirty="0"/>
                    </a:p>
                  </a:txBody>
                  <a:tcPr/>
                </a:tc>
                <a:tc>
                  <a:txBody>
                    <a:bodyPr/>
                    <a:lstStyle/>
                    <a:p>
                      <a:pPr algn="ctr"/>
                      <a:r>
                        <a:rPr lang="en-US" dirty="0"/>
                        <a:t>0</a:t>
                      </a:r>
                      <a:endParaRPr lang="en-IN" dirty="0"/>
                    </a:p>
                  </a:txBody>
                  <a:tcPr/>
                </a:tc>
                <a:tc>
                  <a:txBody>
                    <a:bodyPr/>
                    <a:lstStyle/>
                    <a:p>
                      <a:pPr algn="ctr"/>
                      <a:r>
                        <a:rPr lang="en-US" dirty="0"/>
                        <a:t>1</a:t>
                      </a:r>
                      <a:endParaRPr lang="en-IN" dirty="0"/>
                    </a:p>
                  </a:txBody>
                  <a:tcPr/>
                </a:tc>
                <a:extLst>
                  <a:ext uri="{0D108BD9-81ED-4DB2-BD59-A6C34878D82A}">
                    <a16:rowId xmlns:a16="http://schemas.microsoft.com/office/drawing/2014/main" xmlns="" val="3825455429"/>
                  </a:ext>
                </a:extLst>
              </a:tr>
            </a:tbl>
          </a:graphicData>
        </a:graphic>
      </p:graphicFrame>
      <p:graphicFrame>
        <p:nvGraphicFramePr>
          <p:cNvPr id="15" name="Table 14">
            <a:extLst>
              <a:ext uri="{FF2B5EF4-FFF2-40B4-BE49-F238E27FC236}">
                <a16:creationId xmlns:a16="http://schemas.microsoft.com/office/drawing/2014/main" xmlns="" id="{484838CE-FE90-46B4-A2D6-C46BD26EAB9D}"/>
              </a:ext>
            </a:extLst>
          </p:cNvPr>
          <p:cNvGraphicFramePr>
            <a:graphicFrameLocks noGrp="1"/>
          </p:cNvGraphicFramePr>
          <p:nvPr>
            <p:extLst>
              <p:ext uri="{D42A27DB-BD31-4B8C-83A1-F6EECF244321}">
                <p14:modId xmlns:p14="http://schemas.microsoft.com/office/powerpoint/2010/main" xmlns="" val="4184268065"/>
              </p:ext>
            </p:extLst>
          </p:nvPr>
        </p:nvGraphicFramePr>
        <p:xfrm>
          <a:off x="3429000" y="3090864"/>
          <a:ext cx="838200" cy="736600"/>
        </p:xfrm>
        <a:graphic>
          <a:graphicData uri="http://schemas.openxmlformats.org/drawingml/2006/table">
            <a:tbl>
              <a:tblPr>
                <a:tableStyleId>{5C22544A-7EE6-4342-B048-85BDC9FD1C3A}</a:tableStyleId>
              </a:tblPr>
              <a:tblGrid>
                <a:gridCol w="419100">
                  <a:extLst>
                    <a:ext uri="{9D8B030D-6E8A-4147-A177-3AD203B41FA5}">
                      <a16:colId xmlns:a16="http://schemas.microsoft.com/office/drawing/2014/main" xmlns="" val="885200464"/>
                    </a:ext>
                  </a:extLst>
                </a:gridCol>
                <a:gridCol w="419100">
                  <a:extLst>
                    <a:ext uri="{9D8B030D-6E8A-4147-A177-3AD203B41FA5}">
                      <a16:colId xmlns:a16="http://schemas.microsoft.com/office/drawing/2014/main" xmlns="" val="2422914898"/>
                    </a:ext>
                  </a:extLst>
                </a:gridCol>
              </a:tblGrid>
              <a:tr h="365760">
                <a:tc>
                  <a:txBody>
                    <a:bodyPr/>
                    <a:lstStyle/>
                    <a:p>
                      <a:pPr algn="ctr"/>
                      <a:endParaRPr lang="en-IN" sz="1800" dirty="0"/>
                    </a:p>
                  </a:txBody>
                  <a:tcPr>
                    <a:solidFill>
                      <a:schemeClr val="accent6">
                        <a:alpha val="17000"/>
                      </a:schemeClr>
                    </a:solidFill>
                  </a:tcPr>
                </a:tc>
                <a:tc>
                  <a:txBody>
                    <a:bodyPr/>
                    <a:lstStyle/>
                    <a:p>
                      <a:pPr algn="ctr"/>
                      <a:endParaRPr lang="en-IN" sz="1800" dirty="0"/>
                    </a:p>
                  </a:txBody>
                  <a:tcPr>
                    <a:solidFill>
                      <a:schemeClr val="accent6">
                        <a:alpha val="17000"/>
                      </a:schemeClr>
                    </a:solidFill>
                  </a:tcPr>
                </a:tc>
                <a:extLst>
                  <a:ext uri="{0D108BD9-81ED-4DB2-BD59-A6C34878D82A}">
                    <a16:rowId xmlns:a16="http://schemas.microsoft.com/office/drawing/2014/main" xmlns="" val="3455723880"/>
                  </a:ext>
                </a:extLst>
              </a:tr>
              <a:tr h="370840">
                <a:tc>
                  <a:txBody>
                    <a:bodyPr/>
                    <a:lstStyle/>
                    <a:p>
                      <a:pPr algn="ctr"/>
                      <a:endParaRPr lang="en-IN" sz="1800" dirty="0"/>
                    </a:p>
                  </a:txBody>
                  <a:tcPr>
                    <a:solidFill>
                      <a:schemeClr val="accent6">
                        <a:alpha val="17000"/>
                      </a:schemeClr>
                    </a:solidFill>
                  </a:tcPr>
                </a:tc>
                <a:tc>
                  <a:txBody>
                    <a:bodyPr/>
                    <a:lstStyle/>
                    <a:p>
                      <a:pPr algn="ctr"/>
                      <a:endParaRPr lang="en-IN" sz="1800" dirty="0"/>
                    </a:p>
                  </a:txBody>
                  <a:tcPr>
                    <a:solidFill>
                      <a:schemeClr val="accent6">
                        <a:alpha val="17000"/>
                      </a:schemeClr>
                    </a:solidFill>
                  </a:tcPr>
                </a:tc>
                <a:extLst>
                  <a:ext uri="{0D108BD9-81ED-4DB2-BD59-A6C34878D82A}">
                    <a16:rowId xmlns:a16="http://schemas.microsoft.com/office/drawing/2014/main" xmlns="" val="932289987"/>
                  </a:ext>
                </a:extLst>
              </a:tr>
            </a:tbl>
          </a:graphicData>
        </a:graphic>
      </p:graphicFrame>
      <p:graphicFrame>
        <p:nvGraphicFramePr>
          <p:cNvPr id="19" name="Table 18">
            <a:extLst>
              <a:ext uri="{FF2B5EF4-FFF2-40B4-BE49-F238E27FC236}">
                <a16:creationId xmlns:a16="http://schemas.microsoft.com/office/drawing/2014/main" xmlns="" id="{2D860620-1644-4F27-B92A-95936B894815}"/>
              </a:ext>
            </a:extLst>
          </p:cNvPr>
          <p:cNvGraphicFramePr>
            <a:graphicFrameLocks noGrp="1"/>
          </p:cNvGraphicFramePr>
          <p:nvPr>
            <p:extLst>
              <p:ext uri="{D42A27DB-BD31-4B8C-83A1-F6EECF244321}">
                <p14:modId xmlns:p14="http://schemas.microsoft.com/office/powerpoint/2010/main" xmlns="" val="3056705221"/>
              </p:ext>
            </p:extLst>
          </p:nvPr>
        </p:nvGraphicFramePr>
        <p:xfrm>
          <a:off x="6412228" y="3906520"/>
          <a:ext cx="822960" cy="741680"/>
        </p:xfrm>
        <a:graphic>
          <a:graphicData uri="http://schemas.openxmlformats.org/drawingml/2006/table">
            <a:tbl>
              <a:tblPr>
                <a:tableStyleId>{5C22544A-7EE6-4342-B048-85BDC9FD1C3A}</a:tableStyleId>
              </a:tblPr>
              <a:tblGrid>
                <a:gridCol w="411480">
                  <a:extLst>
                    <a:ext uri="{9D8B030D-6E8A-4147-A177-3AD203B41FA5}">
                      <a16:colId xmlns:a16="http://schemas.microsoft.com/office/drawing/2014/main" xmlns="" val="885200464"/>
                    </a:ext>
                  </a:extLst>
                </a:gridCol>
                <a:gridCol w="411480">
                  <a:extLst>
                    <a:ext uri="{9D8B030D-6E8A-4147-A177-3AD203B41FA5}">
                      <a16:colId xmlns:a16="http://schemas.microsoft.com/office/drawing/2014/main" xmlns="" val="2422914898"/>
                    </a:ext>
                  </a:extLst>
                </a:gridCol>
              </a:tblGrid>
              <a:tr h="370840">
                <a:tc>
                  <a:txBody>
                    <a:bodyPr/>
                    <a:lstStyle/>
                    <a:p>
                      <a:pPr algn="ctr"/>
                      <a:r>
                        <a:rPr lang="en-US" sz="1600" dirty="0"/>
                        <a:t>4</a:t>
                      </a:r>
                      <a:endParaRPr lang="en-IN" sz="1600" dirty="0"/>
                    </a:p>
                  </a:txBody>
                  <a:tcPr/>
                </a:tc>
                <a:tc>
                  <a:txBody>
                    <a:bodyPr/>
                    <a:lstStyle/>
                    <a:p>
                      <a:pPr algn="ctr"/>
                      <a:endParaRPr lang="en-IN" sz="1600" dirty="0"/>
                    </a:p>
                  </a:txBody>
                  <a:tcPr/>
                </a:tc>
                <a:extLst>
                  <a:ext uri="{0D108BD9-81ED-4DB2-BD59-A6C34878D82A}">
                    <a16:rowId xmlns:a16="http://schemas.microsoft.com/office/drawing/2014/main" xmlns="" val="3455723880"/>
                  </a:ext>
                </a:extLst>
              </a:tr>
              <a:tr h="370840">
                <a:tc>
                  <a:txBody>
                    <a:bodyPr/>
                    <a:lstStyle/>
                    <a:p>
                      <a:pPr algn="ctr"/>
                      <a:endParaRPr lang="en-IN" sz="1600" dirty="0"/>
                    </a:p>
                  </a:txBody>
                  <a:tcPr/>
                </a:tc>
                <a:tc>
                  <a:txBody>
                    <a:bodyPr/>
                    <a:lstStyle/>
                    <a:p>
                      <a:pPr algn="ctr"/>
                      <a:endParaRPr lang="en-IN" sz="1600" dirty="0"/>
                    </a:p>
                  </a:txBody>
                  <a:tcPr/>
                </a:tc>
                <a:extLst>
                  <a:ext uri="{0D108BD9-81ED-4DB2-BD59-A6C34878D82A}">
                    <a16:rowId xmlns:a16="http://schemas.microsoft.com/office/drawing/2014/main" xmlns="" val="932289987"/>
                  </a:ext>
                </a:extLst>
              </a:tr>
            </a:tbl>
          </a:graphicData>
        </a:graphic>
      </p:graphicFrame>
    </p:spTree>
    <p:extLst>
      <p:ext uri="{BB962C8B-B14F-4D97-AF65-F5344CB8AC3E}">
        <p14:creationId xmlns:p14="http://schemas.microsoft.com/office/powerpoint/2010/main" xmlns="" val="4001760379"/>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1" i="0" u="none" strike="noStrike" kern="1200" cap="none" spc="0" normalizeH="0" baseline="0" noProof="0" dirty="0">
                <a:ln>
                  <a:noFill/>
                </a:ln>
                <a:solidFill>
                  <a:schemeClr val="bg1"/>
                </a:solidFill>
                <a:effectLst/>
                <a:uLnTx/>
                <a:uFillTx/>
                <a:latin typeface="+mj-lt"/>
                <a:ea typeface="+mj-ea"/>
                <a:cs typeface="+mj-cs"/>
              </a:rPr>
              <a:t>Subsampling Layer</a:t>
            </a:r>
          </a:p>
        </p:txBody>
      </p:sp>
      <p:sp>
        <p:nvSpPr>
          <p:cNvPr id="7" name="TextBox 6"/>
          <p:cNvSpPr txBox="1"/>
          <p:nvPr/>
        </p:nvSpPr>
        <p:spPr>
          <a:xfrm>
            <a:off x="228604" y="1175661"/>
            <a:ext cx="8686793" cy="523220"/>
          </a:xfrm>
          <a:prstGeom prst="rect">
            <a:avLst/>
          </a:prstGeom>
          <a:noFill/>
        </p:spPr>
        <p:txBody>
          <a:bodyPr wrap="square" rtlCol="0">
            <a:spAutoFit/>
          </a:bodyPr>
          <a:lstStyle/>
          <a:p>
            <a:pPr>
              <a:buNone/>
            </a:pPr>
            <a:r>
              <a:rPr lang="en-US" sz="2800" dirty="0"/>
              <a:t>It works similarly in 2 dimensions.</a:t>
            </a:r>
          </a:p>
        </p:txBody>
      </p:sp>
      <p:sp>
        <p:nvSpPr>
          <p:cNvPr id="13" name="Rectangle 12">
            <a:extLst>
              <a:ext uri="{FF2B5EF4-FFF2-40B4-BE49-F238E27FC236}">
                <a16:creationId xmlns:a16="http://schemas.microsoft.com/office/drawing/2014/main" xmlns="" id="{51F28F38-D7D1-4638-A478-B7B8E9B18DC3}"/>
              </a:ext>
            </a:extLst>
          </p:cNvPr>
          <p:cNvSpPr/>
          <p:nvPr/>
        </p:nvSpPr>
        <p:spPr>
          <a:xfrm>
            <a:off x="3028947" y="2286000"/>
            <a:ext cx="2381253" cy="523220"/>
          </a:xfrm>
          <a:prstGeom prst="rect">
            <a:avLst/>
          </a:prstGeom>
        </p:spPr>
        <p:txBody>
          <a:bodyPr wrap="square">
            <a:spAutoFit/>
          </a:bodyPr>
          <a:lstStyle/>
          <a:p>
            <a:r>
              <a:rPr lang="en-US" sz="2800" dirty="0"/>
              <a:t>Max pooling</a:t>
            </a:r>
            <a:endParaRPr lang="en-IN" sz="2800" dirty="0"/>
          </a:p>
        </p:txBody>
      </p:sp>
      <p:sp>
        <p:nvSpPr>
          <p:cNvPr id="10" name="Rectangle 9">
            <a:extLst>
              <a:ext uri="{FF2B5EF4-FFF2-40B4-BE49-F238E27FC236}">
                <a16:creationId xmlns:a16="http://schemas.microsoft.com/office/drawing/2014/main" xmlns="" id="{DCB28813-A9D3-4DF7-A702-21B441868D5D}"/>
              </a:ext>
            </a:extLst>
          </p:cNvPr>
          <p:cNvSpPr/>
          <p:nvPr/>
        </p:nvSpPr>
        <p:spPr>
          <a:xfrm>
            <a:off x="5410200" y="3972580"/>
            <a:ext cx="1371601" cy="523220"/>
          </a:xfrm>
          <a:prstGeom prst="rect">
            <a:avLst/>
          </a:prstGeom>
        </p:spPr>
        <p:txBody>
          <a:bodyPr wrap="square">
            <a:spAutoFit/>
          </a:bodyPr>
          <a:lstStyle/>
          <a:p>
            <a:r>
              <a:rPr lang="en-US" sz="2800" dirty="0"/>
              <a:t>=</a:t>
            </a:r>
            <a:endParaRPr lang="en-IN" sz="2800" dirty="0"/>
          </a:p>
        </p:txBody>
      </p:sp>
      <p:graphicFrame>
        <p:nvGraphicFramePr>
          <p:cNvPr id="16" name="Table 15">
            <a:extLst>
              <a:ext uri="{FF2B5EF4-FFF2-40B4-BE49-F238E27FC236}">
                <a16:creationId xmlns:a16="http://schemas.microsoft.com/office/drawing/2014/main" xmlns="" id="{34826DF3-602B-4A61-9523-BD5A11743498}"/>
              </a:ext>
            </a:extLst>
          </p:cNvPr>
          <p:cNvGraphicFramePr>
            <a:graphicFrameLocks noGrp="1"/>
          </p:cNvGraphicFramePr>
          <p:nvPr/>
        </p:nvGraphicFramePr>
        <p:xfrm>
          <a:off x="3505200" y="3164840"/>
          <a:ext cx="1600200" cy="1483360"/>
        </p:xfrm>
        <a:graphic>
          <a:graphicData uri="http://schemas.openxmlformats.org/drawingml/2006/table">
            <a:tbl>
              <a:tblPr>
                <a:tableStyleId>{5C22544A-7EE6-4342-B048-85BDC9FD1C3A}</a:tableStyleId>
              </a:tblPr>
              <a:tblGrid>
                <a:gridCol w="400050">
                  <a:extLst>
                    <a:ext uri="{9D8B030D-6E8A-4147-A177-3AD203B41FA5}">
                      <a16:colId xmlns:a16="http://schemas.microsoft.com/office/drawing/2014/main" xmlns="" val="885200464"/>
                    </a:ext>
                  </a:extLst>
                </a:gridCol>
                <a:gridCol w="400050">
                  <a:extLst>
                    <a:ext uri="{9D8B030D-6E8A-4147-A177-3AD203B41FA5}">
                      <a16:colId xmlns:a16="http://schemas.microsoft.com/office/drawing/2014/main" xmlns="" val="2422914898"/>
                    </a:ext>
                  </a:extLst>
                </a:gridCol>
                <a:gridCol w="400050">
                  <a:extLst>
                    <a:ext uri="{9D8B030D-6E8A-4147-A177-3AD203B41FA5}">
                      <a16:colId xmlns:a16="http://schemas.microsoft.com/office/drawing/2014/main" xmlns="" val="1132754371"/>
                    </a:ext>
                  </a:extLst>
                </a:gridCol>
                <a:gridCol w="400050">
                  <a:extLst>
                    <a:ext uri="{9D8B030D-6E8A-4147-A177-3AD203B41FA5}">
                      <a16:colId xmlns:a16="http://schemas.microsoft.com/office/drawing/2014/main" xmlns="" val="242806308"/>
                    </a:ext>
                  </a:extLst>
                </a:gridCol>
              </a:tblGrid>
              <a:tr h="370840">
                <a:tc>
                  <a:txBody>
                    <a:bodyPr/>
                    <a:lstStyle/>
                    <a:p>
                      <a:pPr algn="ctr"/>
                      <a:r>
                        <a:rPr lang="en-US" dirty="0"/>
                        <a:t>4</a:t>
                      </a:r>
                      <a:endParaRPr lang="en-IN" dirty="0"/>
                    </a:p>
                  </a:txBody>
                  <a:tcPr/>
                </a:tc>
                <a:tc>
                  <a:txBody>
                    <a:bodyPr/>
                    <a:lstStyle/>
                    <a:p>
                      <a:pPr algn="ctr"/>
                      <a:r>
                        <a:rPr lang="en-US" dirty="0"/>
                        <a:t>3</a:t>
                      </a:r>
                      <a:endParaRPr lang="en-IN" dirty="0"/>
                    </a:p>
                  </a:txBody>
                  <a:tcPr/>
                </a:tc>
                <a:tc>
                  <a:txBody>
                    <a:bodyPr/>
                    <a:lstStyle/>
                    <a:p>
                      <a:pPr algn="ctr"/>
                      <a:r>
                        <a:rPr lang="en-US" dirty="0"/>
                        <a:t>1</a:t>
                      </a:r>
                      <a:endParaRPr lang="en-IN" dirty="0"/>
                    </a:p>
                  </a:txBody>
                  <a:tcPr/>
                </a:tc>
                <a:tc>
                  <a:txBody>
                    <a:bodyPr/>
                    <a:lstStyle/>
                    <a:p>
                      <a:pPr algn="ctr"/>
                      <a:r>
                        <a:rPr lang="en-US" dirty="0"/>
                        <a:t>3</a:t>
                      </a:r>
                      <a:endParaRPr lang="en-IN" dirty="0"/>
                    </a:p>
                  </a:txBody>
                  <a:tcPr/>
                </a:tc>
                <a:extLst>
                  <a:ext uri="{0D108BD9-81ED-4DB2-BD59-A6C34878D82A}">
                    <a16:rowId xmlns:a16="http://schemas.microsoft.com/office/drawing/2014/main" xmlns="" val="3455723880"/>
                  </a:ext>
                </a:extLst>
              </a:tr>
              <a:tr h="370840">
                <a:tc>
                  <a:txBody>
                    <a:bodyPr/>
                    <a:lstStyle/>
                    <a:p>
                      <a:pPr algn="ctr"/>
                      <a:r>
                        <a:rPr lang="en-US" dirty="0"/>
                        <a:t>2</a:t>
                      </a:r>
                      <a:endParaRPr lang="en-IN" dirty="0"/>
                    </a:p>
                  </a:txBody>
                  <a:tcPr/>
                </a:tc>
                <a:tc>
                  <a:txBody>
                    <a:bodyPr/>
                    <a:lstStyle/>
                    <a:p>
                      <a:pPr algn="ctr"/>
                      <a:r>
                        <a:rPr lang="en-US" dirty="0"/>
                        <a:t>4</a:t>
                      </a:r>
                      <a:endParaRPr lang="en-IN" dirty="0"/>
                    </a:p>
                  </a:txBody>
                  <a:tcPr/>
                </a:tc>
                <a:tc>
                  <a:txBody>
                    <a:bodyPr/>
                    <a:lstStyle/>
                    <a:p>
                      <a:pPr algn="ctr"/>
                      <a:r>
                        <a:rPr lang="en-US" dirty="0"/>
                        <a:t>3</a:t>
                      </a:r>
                      <a:endParaRPr lang="en-IN" dirty="0"/>
                    </a:p>
                  </a:txBody>
                  <a:tcPr/>
                </a:tc>
                <a:tc>
                  <a:txBody>
                    <a:bodyPr/>
                    <a:lstStyle/>
                    <a:p>
                      <a:pPr algn="ctr"/>
                      <a:r>
                        <a:rPr lang="en-US" dirty="0"/>
                        <a:t>2</a:t>
                      </a:r>
                      <a:endParaRPr lang="en-IN" dirty="0"/>
                    </a:p>
                  </a:txBody>
                  <a:tcPr/>
                </a:tc>
                <a:extLst>
                  <a:ext uri="{0D108BD9-81ED-4DB2-BD59-A6C34878D82A}">
                    <a16:rowId xmlns:a16="http://schemas.microsoft.com/office/drawing/2014/main" xmlns="" val="932289987"/>
                  </a:ext>
                </a:extLst>
              </a:tr>
              <a:tr h="370840">
                <a:tc>
                  <a:txBody>
                    <a:bodyPr/>
                    <a:lstStyle/>
                    <a:p>
                      <a:pPr algn="ctr"/>
                      <a:r>
                        <a:rPr lang="en-US" dirty="0"/>
                        <a:t>2</a:t>
                      </a:r>
                      <a:endParaRPr lang="en-IN" dirty="0"/>
                    </a:p>
                  </a:txBody>
                  <a:tcPr/>
                </a:tc>
                <a:tc>
                  <a:txBody>
                    <a:bodyPr/>
                    <a:lstStyle/>
                    <a:p>
                      <a:pPr algn="ctr"/>
                      <a:r>
                        <a:rPr lang="en-US" dirty="0"/>
                        <a:t>3</a:t>
                      </a:r>
                      <a:endParaRPr lang="en-IN" dirty="0"/>
                    </a:p>
                  </a:txBody>
                  <a:tcPr/>
                </a:tc>
                <a:tc>
                  <a:txBody>
                    <a:bodyPr/>
                    <a:lstStyle/>
                    <a:p>
                      <a:pPr algn="ctr"/>
                      <a:r>
                        <a:rPr lang="en-US" dirty="0"/>
                        <a:t>2</a:t>
                      </a:r>
                      <a:endParaRPr lang="en-IN" dirty="0"/>
                    </a:p>
                  </a:txBody>
                  <a:tcPr/>
                </a:tc>
                <a:tc>
                  <a:txBody>
                    <a:bodyPr/>
                    <a:lstStyle/>
                    <a:p>
                      <a:pPr algn="ctr"/>
                      <a:r>
                        <a:rPr lang="en-US" dirty="0"/>
                        <a:t>1</a:t>
                      </a:r>
                      <a:endParaRPr lang="en-IN" dirty="0"/>
                    </a:p>
                  </a:txBody>
                  <a:tcPr/>
                </a:tc>
                <a:extLst>
                  <a:ext uri="{0D108BD9-81ED-4DB2-BD59-A6C34878D82A}">
                    <a16:rowId xmlns:a16="http://schemas.microsoft.com/office/drawing/2014/main" xmlns="" val="3048882286"/>
                  </a:ext>
                </a:extLst>
              </a:tr>
              <a:tr h="370840">
                <a:tc>
                  <a:txBody>
                    <a:bodyPr/>
                    <a:lstStyle/>
                    <a:p>
                      <a:pPr algn="ctr"/>
                      <a:r>
                        <a:rPr lang="en-US" dirty="0"/>
                        <a:t>2</a:t>
                      </a:r>
                      <a:endParaRPr lang="en-IN" dirty="0"/>
                    </a:p>
                  </a:txBody>
                  <a:tcPr/>
                </a:tc>
                <a:tc>
                  <a:txBody>
                    <a:bodyPr/>
                    <a:lstStyle/>
                    <a:p>
                      <a:pPr algn="ctr"/>
                      <a:r>
                        <a:rPr lang="en-US" dirty="0"/>
                        <a:t>1</a:t>
                      </a:r>
                      <a:endParaRPr lang="en-IN" dirty="0"/>
                    </a:p>
                  </a:txBody>
                  <a:tcPr/>
                </a:tc>
                <a:tc>
                  <a:txBody>
                    <a:bodyPr/>
                    <a:lstStyle/>
                    <a:p>
                      <a:pPr algn="ctr"/>
                      <a:r>
                        <a:rPr lang="en-US" dirty="0"/>
                        <a:t>0</a:t>
                      </a:r>
                      <a:endParaRPr lang="en-IN" dirty="0"/>
                    </a:p>
                  </a:txBody>
                  <a:tcPr/>
                </a:tc>
                <a:tc>
                  <a:txBody>
                    <a:bodyPr/>
                    <a:lstStyle/>
                    <a:p>
                      <a:pPr algn="ctr"/>
                      <a:r>
                        <a:rPr lang="en-US" dirty="0"/>
                        <a:t>1</a:t>
                      </a:r>
                      <a:endParaRPr lang="en-IN" dirty="0"/>
                    </a:p>
                  </a:txBody>
                  <a:tcPr/>
                </a:tc>
                <a:extLst>
                  <a:ext uri="{0D108BD9-81ED-4DB2-BD59-A6C34878D82A}">
                    <a16:rowId xmlns:a16="http://schemas.microsoft.com/office/drawing/2014/main" xmlns="" val="3825455429"/>
                  </a:ext>
                </a:extLst>
              </a:tr>
            </a:tbl>
          </a:graphicData>
        </a:graphic>
      </p:graphicFrame>
      <p:graphicFrame>
        <p:nvGraphicFramePr>
          <p:cNvPr id="15" name="Table 14">
            <a:extLst>
              <a:ext uri="{FF2B5EF4-FFF2-40B4-BE49-F238E27FC236}">
                <a16:creationId xmlns:a16="http://schemas.microsoft.com/office/drawing/2014/main" xmlns="" id="{484838CE-FE90-46B4-A2D6-C46BD26EAB9D}"/>
              </a:ext>
            </a:extLst>
          </p:cNvPr>
          <p:cNvGraphicFramePr>
            <a:graphicFrameLocks noGrp="1"/>
          </p:cNvGraphicFramePr>
          <p:nvPr>
            <p:extLst>
              <p:ext uri="{D42A27DB-BD31-4B8C-83A1-F6EECF244321}">
                <p14:modId xmlns:p14="http://schemas.microsoft.com/office/powerpoint/2010/main" xmlns="" val="1673811672"/>
              </p:ext>
            </p:extLst>
          </p:nvPr>
        </p:nvGraphicFramePr>
        <p:xfrm>
          <a:off x="4238624" y="3090864"/>
          <a:ext cx="838200" cy="736600"/>
        </p:xfrm>
        <a:graphic>
          <a:graphicData uri="http://schemas.openxmlformats.org/drawingml/2006/table">
            <a:tbl>
              <a:tblPr>
                <a:tableStyleId>{5C22544A-7EE6-4342-B048-85BDC9FD1C3A}</a:tableStyleId>
              </a:tblPr>
              <a:tblGrid>
                <a:gridCol w="419100">
                  <a:extLst>
                    <a:ext uri="{9D8B030D-6E8A-4147-A177-3AD203B41FA5}">
                      <a16:colId xmlns:a16="http://schemas.microsoft.com/office/drawing/2014/main" xmlns="" val="885200464"/>
                    </a:ext>
                  </a:extLst>
                </a:gridCol>
                <a:gridCol w="419100">
                  <a:extLst>
                    <a:ext uri="{9D8B030D-6E8A-4147-A177-3AD203B41FA5}">
                      <a16:colId xmlns:a16="http://schemas.microsoft.com/office/drawing/2014/main" xmlns="" val="2422914898"/>
                    </a:ext>
                  </a:extLst>
                </a:gridCol>
              </a:tblGrid>
              <a:tr h="365760">
                <a:tc>
                  <a:txBody>
                    <a:bodyPr/>
                    <a:lstStyle/>
                    <a:p>
                      <a:pPr algn="ctr"/>
                      <a:endParaRPr lang="en-IN" sz="1800" dirty="0"/>
                    </a:p>
                  </a:txBody>
                  <a:tcPr>
                    <a:solidFill>
                      <a:schemeClr val="accent6">
                        <a:alpha val="17000"/>
                      </a:schemeClr>
                    </a:solidFill>
                  </a:tcPr>
                </a:tc>
                <a:tc>
                  <a:txBody>
                    <a:bodyPr/>
                    <a:lstStyle/>
                    <a:p>
                      <a:pPr algn="ctr"/>
                      <a:endParaRPr lang="en-IN" sz="1800" dirty="0"/>
                    </a:p>
                  </a:txBody>
                  <a:tcPr>
                    <a:solidFill>
                      <a:schemeClr val="accent6">
                        <a:alpha val="17000"/>
                      </a:schemeClr>
                    </a:solidFill>
                  </a:tcPr>
                </a:tc>
                <a:extLst>
                  <a:ext uri="{0D108BD9-81ED-4DB2-BD59-A6C34878D82A}">
                    <a16:rowId xmlns:a16="http://schemas.microsoft.com/office/drawing/2014/main" xmlns="" val="3455723880"/>
                  </a:ext>
                </a:extLst>
              </a:tr>
              <a:tr h="370840">
                <a:tc>
                  <a:txBody>
                    <a:bodyPr/>
                    <a:lstStyle/>
                    <a:p>
                      <a:pPr algn="ctr"/>
                      <a:endParaRPr lang="en-IN" sz="1800" dirty="0"/>
                    </a:p>
                  </a:txBody>
                  <a:tcPr>
                    <a:solidFill>
                      <a:schemeClr val="accent6">
                        <a:alpha val="17000"/>
                      </a:schemeClr>
                    </a:solidFill>
                  </a:tcPr>
                </a:tc>
                <a:tc>
                  <a:txBody>
                    <a:bodyPr/>
                    <a:lstStyle/>
                    <a:p>
                      <a:pPr algn="ctr"/>
                      <a:endParaRPr lang="en-IN" sz="1800" dirty="0"/>
                    </a:p>
                  </a:txBody>
                  <a:tcPr>
                    <a:solidFill>
                      <a:schemeClr val="accent6">
                        <a:alpha val="17000"/>
                      </a:schemeClr>
                    </a:solidFill>
                  </a:tcPr>
                </a:tc>
                <a:extLst>
                  <a:ext uri="{0D108BD9-81ED-4DB2-BD59-A6C34878D82A}">
                    <a16:rowId xmlns:a16="http://schemas.microsoft.com/office/drawing/2014/main" xmlns="" val="932289987"/>
                  </a:ext>
                </a:extLst>
              </a:tr>
            </a:tbl>
          </a:graphicData>
        </a:graphic>
      </p:graphicFrame>
      <p:graphicFrame>
        <p:nvGraphicFramePr>
          <p:cNvPr id="19" name="Table 18">
            <a:extLst>
              <a:ext uri="{FF2B5EF4-FFF2-40B4-BE49-F238E27FC236}">
                <a16:creationId xmlns:a16="http://schemas.microsoft.com/office/drawing/2014/main" xmlns="" id="{2D860620-1644-4F27-B92A-95936B894815}"/>
              </a:ext>
            </a:extLst>
          </p:cNvPr>
          <p:cNvGraphicFramePr>
            <a:graphicFrameLocks noGrp="1"/>
          </p:cNvGraphicFramePr>
          <p:nvPr>
            <p:extLst>
              <p:ext uri="{D42A27DB-BD31-4B8C-83A1-F6EECF244321}">
                <p14:modId xmlns:p14="http://schemas.microsoft.com/office/powerpoint/2010/main" xmlns="" val="1737693516"/>
              </p:ext>
            </p:extLst>
          </p:nvPr>
        </p:nvGraphicFramePr>
        <p:xfrm>
          <a:off x="6412228" y="3906520"/>
          <a:ext cx="822960" cy="741680"/>
        </p:xfrm>
        <a:graphic>
          <a:graphicData uri="http://schemas.openxmlformats.org/drawingml/2006/table">
            <a:tbl>
              <a:tblPr>
                <a:tableStyleId>{5C22544A-7EE6-4342-B048-85BDC9FD1C3A}</a:tableStyleId>
              </a:tblPr>
              <a:tblGrid>
                <a:gridCol w="411480">
                  <a:extLst>
                    <a:ext uri="{9D8B030D-6E8A-4147-A177-3AD203B41FA5}">
                      <a16:colId xmlns:a16="http://schemas.microsoft.com/office/drawing/2014/main" xmlns="" val="885200464"/>
                    </a:ext>
                  </a:extLst>
                </a:gridCol>
                <a:gridCol w="411480">
                  <a:extLst>
                    <a:ext uri="{9D8B030D-6E8A-4147-A177-3AD203B41FA5}">
                      <a16:colId xmlns:a16="http://schemas.microsoft.com/office/drawing/2014/main" xmlns="" val="2422914898"/>
                    </a:ext>
                  </a:extLst>
                </a:gridCol>
              </a:tblGrid>
              <a:tr h="370840">
                <a:tc>
                  <a:txBody>
                    <a:bodyPr/>
                    <a:lstStyle/>
                    <a:p>
                      <a:pPr algn="ctr"/>
                      <a:r>
                        <a:rPr lang="en-US" sz="1600" dirty="0"/>
                        <a:t>4</a:t>
                      </a:r>
                      <a:endParaRPr lang="en-IN" sz="1600" dirty="0"/>
                    </a:p>
                  </a:txBody>
                  <a:tcPr/>
                </a:tc>
                <a:tc>
                  <a:txBody>
                    <a:bodyPr/>
                    <a:lstStyle/>
                    <a:p>
                      <a:pPr algn="ctr"/>
                      <a:r>
                        <a:rPr lang="en-US" sz="1600" dirty="0"/>
                        <a:t>3</a:t>
                      </a:r>
                      <a:endParaRPr lang="en-IN" sz="1600" dirty="0"/>
                    </a:p>
                  </a:txBody>
                  <a:tcPr/>
                </a:tc>
                <a:extLst>
                  <a:ext uri="{0D108BD9-81ED-4DB2-BD59-A6C34878D82A}">
                    <a16:rowId xmlns:a16="http://schemas.microsoft.com/office/drawing/2014/main" xmlns="" val="3455723880"/>
                  </a:ext>
                </a:extLst>
              </a:tr>
              <a:tr h="370840">
                <a:tc>
                  <a:txBody>
                    <a:bodyPr/>
                    <a:lstStyle/>
                    <a:p>
                      <a:pPr algn="ctr"/>
                      <a:endParaRPr lang="en-IN" sz="1600" dirty="0"/>
                    </a:p>
                  </a:txBody>
                  <a:tcPr/>
                </a:tc>
                <a:tc>
                  <a:txBody>
                    <a:bodyPr/>
                    <a:lstStyle/>
                    <a:p>
                      <a:pPr algn="ctr"/>
                      <a:endParaRPr lang="en-IN" sz="1600" dirty="0"/>
                    </a:p>
                  </a:txBody>
                  <a:tcPr/>
                </a:tc>
                <a:extLst>
                  <a:ext uri="{0D108BD9-81ED-4DB2-BD59-A6C34878D82A}">
                    <a16:rowId xmlns:a16="http://schemas.microsoft.com/office/drawing/2014/main" xmlns="" val="932289987"/>
                  </a:ext>
                </a:extLst>
              </a:tr>
            </a:tbl>
          </a:graphicData>
        </a:graphic>
      </p:graphicFrame>
    </p:spTree>
    <p:extLst>
      <p:ext uri="{BB962C8B-B14F-4D97-AF65-F5344CB8AC3E}">
        <p14:creationId xmlns:p14="http://schemas.microsoft.com/office/powerpoint/2010/main" xmlns="" val="998806837"/>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1" i="0" u="none" strike="noStrike" kern="1200" cap="none" spc="0" normalizeH="0" baseline="0" noProof="0" dirty="0">
                <a:ln>
                  <a:noFill/>
                </a:ln>
                <a:solidFill>
                  <a:schemeClr val="bg1"/>
                </a:solidFill>
                <a:effectLst/>
                <a:uLnTx/>
                <a:uFillTx/>
                <a:latin typeface="+mj-lt"/>
                <a:ea typeface="+mj-ea"/>
                <a:cs typeface="+mj-cs"/>
              </a:rPr>
              <a:t>Subsampling Layer</a:t>
            </a:r>
          </a:p>
        </p:txBody>
      </p:sp>
      <p:sp>
        <p:nvSpPr>
          <p:cNvPr id="7" name="TextBox 6"/>
          <p:cNvSpPr txBox="1"/>
          <p:nvPr/>
        </p:nvSpPr>
        <p:spPr>
          <a:xfrm>
            <a:off x="228604" y="1175661"/>
            <a:ext cx="8686793" cy="523220"/>
          </a:xfrm>
          <a:prstGeom prst="rect">
            <a:avLst/>
          </a:prstGeom>
          <a:noFill/>
        </p:spPr>
        <p:txBody>
          <a:bodyPr wrap="square" rtlCol="0">
            <a:spAutoFit/>
          </a:bodyPr>
          <a:lstStyle/>
          <a:p>
            <a:pPr>
              <a:buNone/>
            </a:pPr>
            <a:r>
              <a:rPr lang="en-US" sz="2800" dirty="0"/>
              <a:t>It works similarly in 2 dimensions.</a:t>
            </a:r>
          </a:p>
        </p:txBody>
      </p:sp>
      <p:sp>
        <p:nvSpPr>
          <p:cNvPr id="13" name="Rectangle 12">
            <a:extLst>
              <a:ext uri="{FF2B5EF4-FFF2-40B4-BE49-F238E27FC236}">
                <a16:creationId xmlns:a16="http://schemas.microsoft.com/office/drawing/2014/main" xmlns="" id="{51F28F38-D7D1-4638-A478-B7B8E9B18DC3}"/>
              </a:ext>
            </a:extLst>
          </p:cNvPr>
          <p:cNvSpPr/>
          <p:nvPr/>
        </p:nvSpPr>
        <p:spPr>
          <a:xfrm>
            <a:off x="3028947" y="2286000"/>
            <a:ext cx="2381253" cy="523220"/>
          </a:xfrm>
          <a:prstGeom prst="rect">
            <a:avLst/>
          </a:prstGeom>
        </p:spPr>
        <p:txBody>
          <a:bodyPr wrap="square">
            <a:spAutoFit/>
          </a:bodyPr>
          <a:lstStyle/>
          <a:p>
            <a:r>
              <a:rPr lang="en-US" sz="2800" dirty="0"/>
              <a:t>Max pooling</a:t>
            </a:r>
            <a:endParaRPr lang="en-IN" sz="2800" dirty="0"/>
          </a:p>
        </p:txBody>
      </p:sp>
      <p:sp>
        <p:nvSpPr>
          <p:cNvPr id="10" name="Rectangle 9">
            <a:extLst>
              <a:ext uri="{FF2B5EF4-FFF2-40B4-BE49-F238E27FC236}">
                <a16:creationId xmlns:a16="http://schemas.microsoft.com/office/drawing/2014/main" xmlns="" id="{DCB28813-A9D3-4DF7-A702-21B441868D5D}"/>
              </a:ext>
            </a:extLst>
          </p:cNvPr>
          <p:cNvSpPr/>
          <p:nvPr/>
        </p:nvSpPr>
        <p:spPr>
          <a:xfrm>
            <a:off x="5410200" y="3972580"/>
            <a:ext cx="1371601" cy="523220"/>
          </a:xfrm>
          <a:prstGeom prst="rect">
            <a:avLst/>
          </a:prstGeom>
        </p:spPr>
        <p:txBody>
          <a:bodyPr wrap="square">
            <a:spAutoFit/>
          </a:bodyPr>
          <a:lstStyle/>
          <a:p>
            <a:r>
              <a:rPr lang="en-US" sz="2800" dirty="0"/>
              <a:t>=</a:t>
            </a:r>
            <a:endParaRPr lang="en-IN" sz="2800" dirty="0"/>
          </a:p>
        </p:txBody>
      </p:sp>
      <p:graphicFrame>
        <p:nvGraphicFramePr>
          <p:cNvPr id="16" name="Table 15">
            <a:extLst>
              <a:ext uri="{FF2B5EF4-FFF2-40B4-BE49-F238E27FC236}">
                <a16:creationId xmlns:a16="http://schemas.microsoft.com/office/drawing/2014/main" xmlns="" id="{34826DF3-602B-4A61-9523-BD5A11743498}"/>
              </a:ext>
            </a:extLst>
          </p:cNvPr>
          <p:cNvGraphicFramePr>
            <a:graphicFrameLocks noGrp="1"/>
          </p:cNvGraphicFramePr>
          <p:nvPr/>
        </p:nvGraphicFramePr>
        <p:xfrm>
          <a:off x="3505200" y="3164840"/>
          <a:ext cx="1600200" cy="1483360"/>
        </p:xfrm>
        <a:graphic>
          <a:graphicData uri="http://schemas.openxmlformats.org/drawingml/2006/table">
            <a:tbl>
              <a:tblPr>
                <a:tableStyleId>{5C22544A-7EE6-4342-B048-85BDC9FD1C3A}</a:tableStyleId>
              </a:tblPr>
              <a:tblGrid>
                <a:gridCol w="400050">
                  <a:extLst>
                    <a:ext uri="{9D8B030D-6E8A-4147-A177-3AD203B41FA5}">
                      <a16:colId xmlns:a16="http://schemas.microsoft.com/office/drawing/2014/main" xmlns="" val="885200464"/>
                    </a:ext>
                  </a:extLst>
                </a:gridCol>
                <a:gridCol w="400050">
                  <a:extLst>
                    <a:ext uri="{9D8B030D-6E8A-4147-A177-3AD203B41FA5}">
                      <a16:colId xmlns:a16="http://schemas.microsoft.com/office/drawing/2014/main" xmlns="" val="2422914898"/>
                    </a:ext>
                  </a:extLst>
                </a:gridCol>
                <a:gridCol w="400050">
                  <a:extLst>
                    <a:ext uri="{9D8B030D-6E8A-4147-A177-3AD203B41FA5}">
                      <a16:colId xmlns:a16="http://schemas.microsoft.com/office/drawing/2014/main" xmlns="" val="1132754371"/>
                    </a:ext>
                  </a:extLst>
                </a:gridCol>
                <a:gridCol w="400050">
                  <a:extLst>
                    <a:ext uri="{9D8B030D-6E8A-4147-A177-3AD203B41FA5}">
                      <a16:colId xmlns:a16="http://schemas.microsoft.com/office/drawing/2014/main" xmlns="" val="242806308"/>
                    </a:ext>
                  </a:extLst>
                </a:gridCol>
              </a:tblGrid>
              <a:tr h="370840">
                <a:tc>
                  <a:txBody>
                    <a:bodyPr/>
                    <a:lstStyle/>
                    <a:p>
                      <a:pPr algn="ctr"/>
                      <a:r>
                        <a:rPr lang="en-US" dirty="0"/>
                        <a:t>4</a:t>
                      </a:r>
                      <a:endParaRPr lang="en-IN" dirty="0"/>
                    </a:p>
                  </a:txBody>
                  <a:tcPr/>
                </a:tc>
                <a:tc>
                  <a:txBody>
                    <a:bodyPr/>
                    <a:lstStyle/>
                    <a:p>
                      <a:pPr algn="ctr"/>
                      <a:r>
                        <a:rPr lang="en-US" dirty="0"/>
                        <a:t>3</a:t>
                      </a:r>
                      <a:endParaRPr lang="en-IN" dirty="0"/>
                    </a:p>
                  </a:txBody>
                  <a:tcPr/>
                </a:tc>
                <a:tc>
                  <a:txBody>
                    <a:bodyPr/>
                    <a:lstStyle/>
                    <a:p>
                      <a:pPr algn="ctr"/>
                      <a:r>
                        <a:rPr lang="en-US" dirty="0"/>
                        <a:t>1</a:t>
                      </a:r>
                      <a:endParaRPr lang="en-IN" dirty="0"/>
                    </a:p>
                  </a:txBody>
                  <a:tcPr/>
                </a:tc>
                <a:tc>
                  <a:txBody>
                    <a:bodyPr/>
                    <a:lstStyle/>
                    <a:p>
                      <a:pPr algn="ctr"/>
                      <a:r>
                        <a:rPr lang="en-US" dirty="0"/>
                        <a:t>3</a:t>
                      </a:r>
                      <a:endParaRPr lang="en-IN" dirty="0"/>
                    </a:p>
                  </a:txBody>
                  <a:tcPr/>
                </a:tc>
                <a:extLst>
                  <a:ext uri="{0D108BD9-81ED-4DB2-BD59-A6C34878D82A}">
                    <a16:rowId xmlns:a16="http://schemas.microsoft.com/office/drawing/2014/main" xmlns="" val="3455723880"/>
                  </a:ext>
                </a:extLst>
              </a:tr>
              <a:tr h="370840">
                <a:tc>
                  <a:txBody>
                    <a:bodyPr/>
                    <a:lstStyle/>
                    <a:p>
                      <a:pPr algn="ctr"/>
                      <a:r>
                        <a:rPr lang="en-US" dirty="0"/>
                        <a:t>2</a:t>
                      </a:r>
                      <a:endParaRPr lang="en-IN" dirty="0"/>
                    </a:p>
                  </a:txBody>
                  <a:tcPr/>
                </a:tc>
                <a:tc>
                  <a:txBody>
                    <a:bodyPr/>
                    <a:lstStyle/>
                    <a:p>
                      <a:pPr algn="ctr"/>
                      <a:r>
                        <a:rPr lang="en-US" dirty="0"/>
                        <a:t>4</a:t>
                      </a:r>
                      <a:endParaRPr lang="en-IN" dirty="0"/>
                    </a:p>
                  </a:txBody>
                  <a:tcPr/>
                </a:tc>
                <a:tc>
                  <a:txBody>
                    <a:bodyPr/>
                    <a:lstStyle/>
                    <a:p>
                      <a:pPr algn="ctr"/>
                      <a:r>
                        <a:rPr lang="en-US" dirty="0"/>
                        <a:t>3</a:t>
                      </a:r>
                      <a:endParaRPr lang="en-IN" dirty="0"/>
                    </a:p>
                  </a:txBody>
                  <a:tcPr/>
                </a:tc>
                <a:tc>
                  <a:txBody>
                    <a:bodyPr/>
                    <a:lstStyle/>
                    <a:p>
                      <a:pPr algn="ctr"/>
                      <a:r>
                        <a:rPr lang="en-US" dirty="0"/>
                        <a:t>2</a:t>
                      </a:r>
                      <a:endParaRPr lang="en-IN" dirty="0"/>
                    </a:p>
                  </a:txBody>
                  <a:tcPr/>
                </a:tc>
                <a:extLst>
                  <a:ext uri="{0D108BD9-81ED-4DB2-BD59-A6C34878D82A}">
                    <a16:rowId xmlns:a16="http://schemas.microsoft.com/office/drawing/2014/main" xmlns="" val="932289987"/>
                  </a:ext>
                </a:extLst>
              </a:tr>
              <a:tr h="370840">
                <a:tc>
                  <a:txBody>
                    <a:bodyPr/>
                    <a:lstStyle/>
                    <a:p>
                      <a:pPr algn="ctr"/>
                      <a:r>
                        <a:rPr lang="en-US" dirty="0"/>
                        <a:t>2</a:t>
                      </a:r>
                      <a:endParaRPr lang="en-IN" dirty="0"/>
                    </a:p>
                  </a:txBody>
                  <a:tcPr/>
                </a:tc>
                <a:tc>
                  <a:txBody>
                    <a:bodyPr/>
                    <a:lstStyle/>
                    <a:p>
                      <a:pPr algn="ctr"/>
                      <a:r>
                        <a:rPr lang="en-US" dirty="0"/>
                        <a:t>3</a:t>
                      </a:r>
                      <a:endParaRPr lang="en-IN" dirty="0"/>
                    </a:p>
                  </a:txBody>
                  <a:tcPr/>
                </a:tc>
                <a:tc>
                  <a:txBody>
                    <a:bodyPr/>
                    <a:lstStyle/>
                    <a:p>
                      <a:pPr algn="ctr"/>
                      <a:r>
                        <a:rPr lang="en-US" dirty="0"/>
                        <a:t>2</a:t>
                      </a:r>
                      <a:endParaRPr lang="en-IN" dirty="0"/>
                    </a:p>
                  </a:txBody>
                  <a:tcPr/>
                </a:tc>
                <a:tc>
                  <a:txBody>
                    <a:bodyPr/>
                    <a:lstStyle/>
                    <a:p>
                      <a:pPr algn="ctr"/>
                      <a:r>
                        <a:rPr lang="en-US" dirty="0"/>
                        <a:t>1</a:t>
                      </a:r>
                      <a:endParaRPr lang="en-IN" dirty="0"/>
                    </a:p>
                  </a:txBody>
                  <a:tcPr/>
                </a:tc>
                <a:extLst>
                  <a:ext uri="{0D108BD9-81ED-4DB2-BD59-A6C34878D82A}">
                    <a16:rowId xmlns:a16="http://schemas.microsoft.com/office/drawing/2014/main" xmlns="" val="3048882286"/>
                  </a:ext>
                </a:extLst>
              </a:tr>
              <a:tr h="370840">
                <a:tc>
                  <a:txBody>
                    <a:bodyPr/>
                    <a:lstStyle/>
                    <a:p>
                      <a:pPr algn="ctr"/>
                      <a:r>
                        <a:rPr lang="en-US" dirty="0"/>
                        <a:t>2</a:t>
                      </a:r>
                      <a:endParaRPr lang="en-IN" dirty="0"/>
                    </a:p>
                  </a:txBody>
                  <a:tcPr/>
                </a:tc>
                <a:tc>
                  <a:txBody>
                    <a:bodyPr/>
                    <a:lstStyle/>
                    <a:p>
                      <a:pPr algn="ctr"/>
                      <a:r>
                        <a:rPr lang="en-US" dirty="0"/>
                        <a:t>1</a:t>
                      </a:r>
                      <a:endParaRPr lang="en-IN" dirty="0"/>
                    </a:p>
                  </a:txBody>
                  <a:tcPr/>
                </a:tc>
                <a:tc>
                  <a:txBody>
                    <a:bodyPr/>
                    <a:lstStyle/>
                    <a:p>
                      <a:pPr algn="ctr"/>
                      <a:r>
                        <a:rPr lang="en-US" dirty="0"/>
                        <a:t>0</a:t>
                      </a:r>
                      <a:endParaRPr lang="en-IN" dirty="0"/>
                    </a:p>
                  </a:txBody>
                  <a:tcPr/>
                </a:tc>
                <a:tc>
                  <a:txBody>
                    <a:bodyPr/>
                    <a:lstStyle/>
                    <a:p>
                      <a:pPr algn="ctr"/>
                      <a:r>
                        <a:rPr lang="en-US" dirty="0"/>
                        <a:t>1</a:t>
                      </a:r>
                      <a:endParaRPr lang="en-IN" dirty="0"/>
                    </a:p>
                  </a:txBody>
                  <a:tcPr/>
                </a:tc>
                <a:extLst>
                  <a:ext uri="{0D108BD9-81ED-4DB2-BD59-A6C34878D82A}">
                    <a16:rowId xmlns:a16="http://schemas.microsoft.com/office/drawing/2014/main" xmlns="" val="3825455429"/>
                  </a:ext>
                </a:extLst>
              </a:tr>
            </a:tbl>
          </a:graphicData>
        </a:graphic>
      </p:graphicFrame>
      <p:graphicFrame>
        <p:nvGraphicFramePr>
          <p:cNvPr id="15" name="Table 14">
            <a:extLst>
              <a:ext uri="{FF2B5EF4-FFF2-40B4-BE49-F238E27FC236}">
                <a16:creationId xmlns:a16="http://schemas.microsoft.com/office/drawing/2014/main" xmlns="" id="{484838CE-FE90-46B4-A2D6-C46BD26EAB9D}"/>
              </a:ext>
            </a:extLst>
          </p:cNvPr>
          <p:cNvGraphicFramePr>
            <a:graphicFrameLocks noGrp="1"/>
          </p:cNvGraphicFramePr>
          <p:nvPr>
            <p:extLst>
              <p:ext uri="{D42A27DB-BD31-4B8C-83A1-F6EECF244321}">
                <p14:modId xmlns:p14="http://schemas.microsoft.com/office/powerpoint/2010/main" xmlns="" val="205398883"/>
              </p:ext>
            </p:extLst>
          </p:nvPr>
        </p:nvGraphicFramePr>
        <p:xfrm>
          <a:off x="3429000" y="3835400"/>
          <a:ext cx="838200" cy="736600"/>
        </p:xfrm>
        <a:graphic>
          <a:graphicData uri="http://schemas.openxmlformats.org/drawingml/2006/table">
            <a:tbl>
              <a:tblPr>
                <a:tableStyleId>{5C22544A-7EE6-4342-B048-85BDC9FD1C3A}</a:tableStyleId>
              </a:tblPr>
              <a:tblGrid>
                <a:gridCol w="419100">
                  <a:extLst>
                    <a:ext uri="{9D8B030D-6E8A-4147-A177-3AD203B41FA5}">
                      <a16:colId xmlns:a16="http://schemas.microsoft.com/office/drawing/2014/main" xmlns="" val="885200464"/>
                    </a:ext>
                  </a:extLst>
                </a:gridCol>
                <a:gridCol w="419100">
                  <a:extLst>
                    <a:ext uri="{9D8B030D-6E8A-4147-A177-3AD203B41FA5}">
                      <a16:colId xmlns:a16="http://schemas.microsoft.com/office/drawing/2014/main" xmlns="" val="2422914898"/>
                    </a:ext>
                  </a:extLst>
                </a:gridCol>
              </a:tblGrid>
              <a:tr h="365760">
                <a:tc>
                  <a:txBody>
                    <a:bodyPr/>
                    <a:lstStyle/>
                    <a:p>
                      <a:pPr algn="ctr"/>
                      <a:endParaRPr lang="en-IN" sz="1800" dirty="0"/>
                    </a:p>
                  </a:txBody>
                  <a:tcPr>
                    <a:solidFill>
                      <a:schemeClr val="accent6">
                        <a:alpha val="17000"/>
                      </a:schemeClr>
                    </a:solidFill>
                  </a:tcPr>
                </a:tc>
                <a:tc>
                  <a:txBody>
                    <a:bodyPr/>
                    <a:lstStyle/>
                    <a:p>
                      <a:pPr algn="ctr"/>
                      <a:endParaRPr lang="en-IN" sz="1800" dirty="0"/>
                    </a:p>
                  </a:txBody>
                  <a:tcPr>
                    <a:solidFill>
                      <a:schemeClr val="accent6">
                        <a:alpha val="17000"/>
                      </a:schemeClr>
                    </a:solidFill>
                  </a:tcPr>
                </a:tc>
                <a:extLst>
                  <a:ext uri="{0D108BD9-81ED-4DB2-BD59-A6C34878D82A}">
                    <a16:rowId xmlns:a16="http://schemas.microsoft.com/office/drawing/2014/main" xmlns="" val="3455723880"/>
                  </a:ext>
                </a:extLst>
              </a:tr>
              <a:tr h="370840">
                <a:tc>
                  <a:txBody>
                    <a:bodyPr/>
                    <a:lstStyle/>
                    <a:p>
                      <a:pPr algn="ctr"/>
                      <a:endParaRPr lang="en-IN" sz="1800" dirty="0"/>
                    </a:p>
                  </a:txBody>
                  <a:tcPr>
                    <a:solidFill>
                      <a:schemeClr val="accent6">
                        <a:alpha val="17000"/>
                      </a:schemeClr>
                    </a:solidFill>
                  </a:tcPr>
                </a:tc>
                <a:tc>
                  <a:txBody>
                    <a:bodyPr/>
                    <a:lstStyle/>
                    <a:p>
                      <a:pPr algn="ctr"/>
                      <a:endParaRPr lang="en-IN" sz="1800" dirty="0"/>
                    </a:p>
                  </a:txBody>
                  <a:tcPr>
                    <a:solidFill>
                      <a:schemeClr val="accent6">
                        <a:alpha val="17000"/>
                      </a:schemeClr>
                    </a:solidFill>
                  </a:tcPr>
                </a:tc>
                <a:extLst>
                  <a:ext uri="{0D108BD9-81ED-4DB2-BD59-A6C34878D82A}">
                    <a16:rowId xmlns:a16="http://schemas.microsoft.com/office/drawing/2014/main" xmlns="" val="932289987"/>
                  </a:ext>
                </a:extLst>
              </a:tr>
            </a:tbl>
          </a:graphicData>
        </a:graphic>
      </p:graphicFrame>
      <p:graphicFrame>
        <p:nvGraphicFramePr>
          <p:cNvPr id="19" name="Table 18">
            <a:extLst>
              <a:ext uri="{FF2B5EF4-FFF2-40B4-BE49-F238E27FC236}">
                <a16:creationId xmlns:a16="http://schemas.microsoft.com/office/drawing/2014/main" xmlns="" id="{2D860620-1644-4F27-B92A-95936B894815}"/>
              </a:ext>
            </a:extLst>
          </p:cNvPr>
          <p:cNvGraphicFramePr>
            <a:graphicFrameLocks noGrp="1"/>
          </p:cNvGraphicFramePr>
          <p:nvPr>
            <p:extLst>
              <p:ext uri="{D42A27DB-BD31-4B8C-83A1-F6EECF244321}">
                <p14:modId xmlns:p14="http://schemas.microsoft.com/office/powerpoint/2010/main" xmlns="" val="1138293170"/>
              </p:ext>
            </p:extLst>
          </p:nvPr>
        </p:nvGraphicFramePr>
        <p:xfrm>
          <a:off x="6412228" y="3906520"/>
          <a:ext cx="822960" cy="741680"/>
        </p:xfrm>
        <a:graphic>
          <a:graphicData uri="http://schemas.openxmlformats.org/drawingml/2006/table">
            <a:tbl>
              <a:tblPr>
                <a:tableStyleId>{5C22544A-7EE6-4342-B048-85BDC9FD1C3A}</a:tableStyleId>
              </a:tblPr>
              <a:tblGrid>
                <a:gridCol w="411480">
                  <a:extLst>
                    <a:ext uri="{9D8B030D-6E8A-4147-A177-3AD203B41FA5}">
                      <a16:colId xmlns:a16="http://schemas.microsoft.com/office/drawing/2014/main" xmlns="" val="885200464"/>
                    </a:ext>
                  </a:extLst>
                </a:gridCol>
                <a:gridCol w="411480">
                  <a:extLst>
                    <a:ext uri="{9D8B030D-6E8A-4147-A177-3AD203B41FA5}">
                      <a16:colId xmlns:a16="http://schemas.microsoft.com/office/drawing/2014/main" xmlns="" val="2422914898"/>
                    </a:ext>
                  </a:extLst>
                </a:gridCol>
              </a:tblGrid>
              <a:tr h="370840">
                <a:tc>
                  <a:txBody>
                    <a:bodyPr/>
                    <a:lstStyle/>
                    <a:p>
                      <a:pPr algn="ctr"/>
                      <a:r>
                        <a:rPr lang="en-US" sz="1600" dirty="0"/>
                        <a:t>4</a:t>
                      </a:r>
                      <a:endParaRPr lang="en-IN" sz="1600" dirty="0"/>
                    </a:p>
                  </a:txBody>
                  <a:tcPr/>
                </a:tc>
                <a:tc>
                  <a:txBody>
                    <a:bodyPr/>
                    <a:lstStyle/>
                    <a:p>
                      <a:pPr algn="ctr"/>
                      <a:r>
                        <a:rPr lang="en-US" sz="1600" dirty="0"/>
                        <a:t>3</a:t>
                      </a:r>
                      <a:endParaRPr lang="en-IN" sz="1600" dirty="0"/>
                    </a:p>
                  </a:txBody>
                  <a:tcPr/>
                </a:tc>
                <a:extLst>
                  <a:ext uri="{0D108BD9-81ED-4DB2-BD59-A6C34878D82A}">
                    <a16:rowId xmlns:a16="http://schemas.microsoft.com/office/drawing/2014/main" xmlns="" val="3455723880"/>
                  </a:ext>
                </a:extLst>
              </a:tr>
              <a:tr h="370840">
                <a:tc>
                  <a:txBody>
                    <a:bodyPr/>
                    <a:lstStyle/>
                    <a:p>
                      <a:pPr algn="ctr"/>
                      <a:r>
                        <a:rPr lang="en-US" sz="1600" dirty="0"/>
                        <a:t>3</a:t>
                      </a:r>
                      <a:endParaRPr lang="en-IN" sz="1600" dirty="0"/>
                    </a:p>
                  </a:txBody>
                  <a:tcPr/>
                </a:tc>
                <a:tc>
                  <a:txBody>
                    <a:bodyPr/>
                    <a:lstStyle/>
                    <a:p>
                      <a:pPr algn="ctr"/>
                      <a:endParaRPr lang="en-IN" sz="1600" dirty="0"/>
                    </a:p>
                  </a:txBody>
                  <a:tcPr/>
                </a:tc>
                <a:extLst>
                  <a:ext uri="{0D108BD9-81ED-4DB2-BD59-A6C34878D82A}">
                    <a16:rowId xmlns:a16="http://schemas.microsoft.com/office/drawing/2014/main" xmlns="" val="932289987"/>
                  </a:ext>
                </a:extLst>
              </a:tr>
            </a:tbl>
          </a:graphicData>
        </a:graphic>
      </p:graphicFrame>
    </p:spTree>
    <p:extLst>
      <p:ext uri="{BB962C8B-B14F-4D97-AF65-F5344CB8AC3E}">
        <p14:creationId xmlns:p14="http://schemas.microsoft.com/office/powerpoint/2010/main" xmlns="" val="1542680158"/>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1" i="0" u="none" strike="noStrike" kern="1200" cap="none" spc="0" normalizeH="0" baseline="0" noProof="0" dirty="0">
                <a:ln>
                  <a:noFill/>
                </a:ln>
                <a:solidFill>
                  <a:schemeClr val="bg1"/>
                </a:solidFill>
                <a:effectLst/>
                <a:uLnTx/>
                <a:uFillTx/>
                <a:latin typeface="+mj-lt"/>
                <a:ea typeface="+mj-ea"/>
                <a:cs typeface="+mj-cs"/>
              </a:rPr>
              <a:t>Subsampling Layer</a:t>
            </a:r>
          </a:p>
        </p:txBody>
      </p:sp>
      <p:sp>
        <p:nvSpPr>
          <p:cNvPr id="7" name="TextBox 6"/>
          <p:cNvSpPr txBox="1"/>
          <p:nvPr/>
        </p:nvSpPr>
        <p:spPr>
          <a:xfrm>
            <a:off x="228604" y="1175661"/>
            <a:ext cx="8686793" cy="523220"/>
          </a:xfrm>
          <a:prstGeom prst="rect">
            <a:avLst/>
          </a:prstGeom>
          <a:noFill/>
        </p:spPr>
        <p:txBody>
          <a:bodyPr wrap="square" rtlCol="0">
            <a:spAutoFit/>
          </a:bodyPr>
          <a:lstStyle/>
          <a:p>
            <a:pPr>
              <a:buNone/>
            </a:pPr>
            <a:r>
              <a:rPr lang="en-US" sz="2800" dirty="0"/>
              <a:t>It works similarly in 2 dimensions.</a:t>
            </a:r>
          </a:p>
        </p:txBody>
      </p:sp>
      <p:sp>
        <p:nvSpPr>
          <p:cNvPr id="13" name="Rectangle 12">
            <a:extLst>
              <a:ext uri="{FF2B5EF4-FFF2-40B4-BE49-F238E27FC236}">
                <a16:creationId xmlns:a16="http://schemas.microsoft.com/office/drawing/2014/main" xmlns="" id="{51F28F38-D7D1-4638-A478-B7B8E9B18DC3}"/>
              </a:ext>
            </a:extLst>
          </p:cNvPr>
          <p:cNvSpPr/>
          <p:nvPr/>
        </p:nvSpPr>
        <p:spPr>
          <a:xfrm>
            <a:off x="3028947" y="2286000"/>
            <a:ext cx="2381253" cy="523220"/>
          </a:xfrm>
          <a:prstGeom prst="rect">
            <a:avLst/>
          </a:prstGeom>
        </p:spPr>
        <p:txBody>
          <a:bodyPr wrap="square">
            <a:spAutoFit/>
          </a:bodyPr>
          <a:lstStyle/>
          <a:p>
            <a:r>
              <a:rPr lang="en-US" sz="2800" dirty="0"/>
              <a:t>Max pooling</a:t>
            </a:r>
            <a:endParaRPr lang="en-IN" sz="2800" dirty="0"/>
          </a:p>
        </p:txBody>
      </p:sp>
      <p:sp>
        <p:nvSpPr>
          <p:cNvPr id="10" name="Rectangle 9">
            <a:extLst>
              <a:ext uri="{FF2B5EF4-FFF2-40B4-BE49-F238E27FC236}">
                <a16:creationId xmlns:a16="http://schemas.microsoft.com/office/drawing/2014/main" xmlns="" id="{DCB28813-A9D3-4DF7-A702-21B441868D5D}"/>
              </a:ext>
            </a:extLst>
          </p:cNvPr>
          <p:cNvSpPr/>
          <p:nvPr/>
        </p:nvSpPr>
        <p:spPr>
          <a:xfrm>
            <a:off x="5410200" y="3972580"/>
            <a:ext cx="1371601" cy="523220"/>
          </a:xfrm>
          <a:prstGeom prst="rect">
            <a:avLst/>
          </a:prstGeom>
        </p:spPr>
        <p:txBody>
          <a:bodyPr wrap="square">
            <a:spAutoFit/>
          </a:bodyPr>
          <a:lstStyle/>
          <a:p>
            <a:r>
              <a:rPr lang="en-US" sz="2800" dirty="0"/>
              <a:t>=</a:t>
            </a:r>
            <a:endParaRPr lang="en-IN" sz="2800" dirty="0"/>
          </a:p>
        </p:txBody>
      </p:sp>
      <p:graphicFrame>
        <p:nvGraphicFramePr>
          <p:cNvPr id="16" name="Table 15">
            <a:extLst>
              <a:ext uri="{FF2B5EF4-FFF2-40B4-BE49-F238E27FC236}">
                <a16:creationId xmlns:a16="http://schemas.microsoft.com/office/drawing/2014/main" xmlns="" id="{34826DF3-602B-4A61-9523-BD5A11743498}"/>
              </a:ext>
            </a:extLst>
          </p:cNvPr>
          <p:cNvGraphicFramePr>
            <a:graphicFrameLocks noGrp="1"/>
          </p:cNvGraphicFramePr>
          <p:nvPr/>
        </p:nvGraphicFramePr>
        <p:xfrm>
          <a:off x="3505200" y="3164840"/>
          <a:ext cx="1600200" cy="1483360"/>
        </p:xfrm>
        <a:graphic>
          <a:graphicData uri="http://schemas.openxmlformats.org/drawingml/2006/table">
            <a:tbl>
              <a:tblPr>
                <a:tableStyleId>{5C22544A-7EE6-4342-B048-85BDC9FD1C3A}</a:tableStyleId>
              </a:tblPr>
              <a:tblGrid>
                <a:gridCol w="400050">
                  <a:extLst>
                    <a:ext uri="{9D8B030D-6E8A-4147-A177-3AD203B41FA5}">
                      <a16:colId xmlns:a16="http://schemas.microsoft.com/office/drawing/2014/main" xmlns="" val="885200464"/>
                    </a:ext>
                  </a:extLst>
                </a:gridCol>
                <a:gridCol w="400050">
                  <a:extLst>
                    <a:ext uri="{9D8B030D-6E8A-4147-A177-3AD203B41FA5}">
                      <a16:colId xmlns:a16="http://schemas.microsoft.com/office/drawing/2014/main" xmlns="" val="2422914898"/>
                    </a:ext>
                  </a:extLst>
                </a:gridCol>
                <a:gridCol w="400050">
                  <a:extLst>
                    <a:ext uri="{9D8B030D-6E8A-4147-A177-3AD203B41FA5}">
                      <a16:colId xmlns:a16="http://schemas.microsoft.com/office/drawing/2014/main" xmlns="" val="1132754371"/>
                    </a:ext>
                  </a:extLst>
                </a:gridCol>
                <a:gridCol w="400050">
                  <a:extLst>
                    <a:ext uri="{9D8B030D-6E8A-4147-A177-3AD203B41FA5}">
                      <a16:colId xmlns:a16="http://schemas.microsoft.com/office/drawing/2014/main" xmlns="" val="242806308"/>
                    </a:ext>
                  </a:extLst>
                </a:gridCol>
              </a:tblGrid>
              <a:tr h="370840">
                <a:tc>
                  <a:txBody>
                    <a:bodyPr/>
                    <a:lstStyle/>
                    <a:p>
                      <a:pPr algn="ctr"/>
                      <a:r>
                        <a:rPr lang="en-US" dirty="0"/>
                        <a:t>4</a:t>
                      </a:r>
                      <a:endParaRPr lang="en-IN" dirty="0"/>
                    </a:p>
                  </a:txBody>
                  <a:tcPr/>
                </a:tc>
                <a:tc>
                  <a:txBody>
                    <a:bodyPr/>
                    <a:lstStyle/>
                    <a:p>
                      <a:pPr algn="ctr"/>
                      <a:r>
                        <a:rPr lang="en-US" dirty="0"/>
                        <a:t>3</a:t>
                      </a:r>
                      <a:endParaRPr lang="en-IN" dirty="0"/>
                    </a:p>
                  </a:txBody>
                  <a:tcPr/>
                </a:tc>
                <a:tc>
                  <a:txBody>
                    <a:bodyPr/>
                    <a:lstStyle/>
                    <a:p>
                      <a:pPr algn="ctr"/>
                      <a:r>
                        <a:rPr lang="en-US" dirty="0"/>
                        <a:t>1</a:t>
                      </a:r>
                      <a:endParaRPr lang="en-IN" dirty="0"/>
                    </a:p>
                  </a:txBody>
                  <a:tcPr/>
                </a:tc>
                <a:tc>
                  <a:txBody>
                    <a:bodyPr/>
                    <a:lstStyle/>
                    <a:p>
                      <a:pPr algn="ctr"/>
                      <a:r>
                        <a:rPr lang="en-US" dirty="0"/>
                        <a:t>3</a:t>
                      </a:r>
                      <a:endParaRPr lang="en-IN" dirty="0"/>
                    </a:p>
                  </a:txBody>
                  <a:tcPr/>
                </a:tc>
                <a:extLst>
                  <a:ext uri="{0D108BD9-81ED-4DB2-BD59-A6C34878D82A}">
                    <a16:rowId xmlns:a16="http://schemas.microsoft.com/office/drawing/2014/main" xmlns="" val="3455723880"/>
                  </a:ext>
                </a:extLst>
              </a:tr>
              <a:tr h="370840">
                <a:tc>
                  <a:txBody>
                    <a:bodyPr/>
                    <a:lstStyle/>
                    <a:p>
                      <a:pPr algn="ctr"/>
                      <a:r>
                        <a:rPr lang="en-US" dirty="0"/>
                        <a:t>2</a:t>
                      </a:r>
                      <a:endParaRPr lang="en-IN" dirty="0"/>
                    </a:p>
                  </a:txBody>
                  <a:tcPr/>
                </a:tc>
                <a:tc>
                  <a:txBody>
                    <a:bodyPr/>
                    <a:lstStyle/>
                    <a:p>
                      <a:pPr algn="ctr"/>
                      <a:r>
                        <a:rPr lang="en-US" dirty="0"/>
                        <a:t>4</a:t>
                      </a:r>
                      <a:endParaRPr lang="en-IN" dirty="0"/>
                    </a:p>
                  </a:txBody>
                  <a:tcPr/>
                </a:tc>
                <a:tc>
                  <a:txBody>
                    <a:bodyPr/>
                    <a:lstStyle/>
                    <a:p>
                      <a:pPr algn="ctr"/>
                      <a:r>
                        <a:rPr lang="en-US" dirty="0"/>
                        <a:t>3</a:t>
                      </a:r>
                      <a:endParaRPr lang="en-IN" dirty="0"/>
                    </a:p>
                  </a:txBody>
                  <a:tcPr/>
                </a:tc>
                <a:tc>
                  <a:txBody>
                    <a:bodyPr/>
                    <a:lstStyle/>
                    <a:p>
                      <a:pPr algn="ctr"/>
                      <a:r>
                        <a:rPr lang="en-US" dirty="0"/>
                        <a:t>2</a:t>
                      </a:r>
                      <a:endParaRPr lang="en-IN" dirty="0"/>
                    </a:p>
                  </a:txBody>
                  <a:tcPr/>
                </a:tc>
                <a:extLst>
                  <a:ext uri="{0D108BD9-81ED-4DB2-BD59-A6C34878D82A}">
                    <a16:rowId xmlns:a16="http://schemas.microsoft.com/office/drawing/2014/main" xmlns="" val="932289987"/>
                  </a:ext>
                </a:extLst>
              </a:tr>
              <a:tr h="370840">
                <a:tc>
                  <a:txBody>
                    <a:bodyPr/>
                    <a:lstStyle/>
                    <a:p>
                      <a:pPr algn="ctr"/>
                      <a:r>
                        <a:rPr lang="en-US" dirty="0"/>
                        <a:t>2</a:t>
                      </a:r>
                      <a:endParaRPr lang="en-IN" dirty="0"/>
                    </a:p>
                  </a:txBody>
                  <a:tcPr/>
                </a:tc>
                <a:tc>
                  <a:txBody>
                    <a:bodyPr/>
                    <a:lstStyle/>
                    <a:p>
                      <a:pPr algn="ctr"/>
                      <a:r>
                        <a:rPr lang="en-US" dirty="0"/>
                        <a:t>3</a:t>
                      </a:r>
                      <a:endParaRPr lang="en-IN" dirty="0"/>
                    </a:p>
                  </a:txBody>
                  <a:tcPr/>
                </a:tc>
                <a:tc>
                  <a:txBody>
                    <a:bodyPr/>
                    <a:lstStyle/>
                    <a:p>
                      <a:pPr algn="ctr"/>
                      <a:r>
                        <a:rPr lang="en-US" dirty="0"/>
                        <a:t>2</a:t>
                      </a:r>
                      <a:endParaRPr lang="en-IN" dirty="0"/>
                    </a:p>
                  </a:txBody>
                  <a:tcPr/>
                </a:tc>
                <a:tc>
                  <a:txBody>
                    <a:bodyPr/>
                    <a:lstStyle/>
                    <a:p>
                      <a:pPr algn="ctr"/>
                      <a:r>
                        <a:rPr lang="en-US" dirty="0"/>
                        <a:t>1</a:t>
                      </a:r>
                      <a:endParaRPr lang="en-IN" dirty="0"/>
                    </a:p>
                  </a:txBody>
                  <a:tcPr/>
                </a:tc>
                <a:extLst>
                  <a:ext uri="{0D108BD9-81ED-4DB2-BD59-A6C34878D82A}">
                    <a16:rowId xmlns:a16="http://schemas.microsoft.com/office/drawing/2014/main" xmlns="" val="3048882286"/>
                  </a:ext>
                </a:extLst>
              </a:tr>
              <a:tr h="370840">
                <a:tc>
                  <a:txBody>
                    <a:bodyPr/>
                    <a:lstStyle/>
                    <a:p>
                      <a:pPr algn="ctr"/>
                      <a:r>
                        <a:rPr lang="en-US" dirty="0"/>
                        <a:t>2</a:t>
                      </a:r>
                      <a:endParaRPr lang="en-IN" dirty="0"/>
                    </a:p>
                  </a:txBody>
                  <a:tcPr/>
                </a:tc>
                <a:tc>
                  <a:txBody>
                    <a:bodyPr/>
                    <a:lstStyle/>
                    <a:p>
                      <a:pPr algn="ctr"/>
                      <a:r>
                        <a:rPr lang="en-US" dirty="0"/>
                        <a:t>1</a:t>
                      </a:r>
                      <a:endParaRPr lang="en-IN" dirty="0"/>
                    </a:p>
                  </a:txBody>
                  <a:tcPr/>
                </a:tc>
                <a:tc>
                  <a:txBody>
                    <a:bodyPr/>
                    <a:lstStyle/>
                    <a:p>
                      <a:pPr algn="ctr"/>
                      <a:r>
                        <a:rPr lang="en-US" dirty="0"/>
                        <a:t>0</a:t>
                      </a:r>
                      <a:endParaRPr lang="en-IN" dirty="0"/>
                    </a:p>
                  </a:txBody>
                  <a:tcPr/>
                </a:tc>
                <a:tc>
                  <a:txBody>
                    <a:bodyPr/>
                    <a:lstStyle/>
                    <a:p>
                      <a:pPr algn="ctr"/>
                      <a:r>
                        <a:rPr lang="en-US" dirty="0"/>
                        <a:t>1</a:t>
                      </a:r>
                      <a:endParaRPr lang="en-IN" dirty="0"/>
                    </a:p>
                  </a:txBody>
                  <a:tcPr/>
                </a:tc>
                <a:extLst>
                  <a:ext uri="{0D108BD9-81ED-4DB2-BD59-A6C34878D82A}">
                    <a16:rowId xmlns:a16="http://schemas.microsoft.com/office/drawing/2014/main" xmlns="" val="3825455429"/>
                  </a:ext>
                </a:extLst>
              </a:tr>
            </a:tbl>
          </a:graphicData>
        </a:graphic>
      </p:graphicFrame>
      <p:graphicFrame>
        <p:nvGraphicFramePr>
          <p:cNvPr id="15" name="Table 14">
            <a:extLst>
              <a:ext uri="{FF2B5EF4-FFF2-40B4-BE49-F238E27FC236}">
                <a16:creationId xmlns:a16="http://schemas.microsoft.com/office/drawing/2014/main" xmlns="" id="{484838CE-FE90-46B4-A2D6-C46BD26EAB9D}"/>
              </a:ext>
            </a:extLst>
          </p:cNvPr>
          <p:cNvGraphicFramePr>
            <a:graphicFrameLocks noGrp="1"/>
          </p:cNvGraphicFramePr>
          <p:nvPr>
            <p:extLst>
              <p:ext uri="{D42A27DB-BD31-4B8C-83A1-F6EECF244321}">
                <p14:modId xmlns:p14="http://schemas.microsoft.com/office/powerpoint/2010/main" xmlns="" val="2510768455"/>
              </p:ext>
            </p:extLst>
          </p:nvPr>
        </p:nvGraphicFramePr>
        <p:xfrm>
          <a:off x="4267200" y="3835400"/>
          <a:ext cx="838200" cy="736600"/>
        </p:xfrm>
        <a:graphic>
          <a:graphicData uri="http://schemas.openxmlformats.org/drawingml/2006/table">
            <a:tbl>
              <a:tblPr>
                <a:tableStyleId>{5C22544A-7EE6-4342-B048-85BDC9FD1C3A}</a:tableStyleId>
              </a:tblPr>
              <a:tblGrid>
                <a:gridCol w="419100">
                  <a:extLst>
                    <a:ext uri="{9D8B030D-6E8A-4147-A177-3AD203B41FA5}">
                      <a16:colId xmlns:a16="http://schemas.microsoft.com/office/drawing/2014/main" xmlns="" val="885200464"/>
                    </a:ext>
                  </a:extLst>
                </a:gridCol>
                <a:gridCol w="419100">
                  <a:extLst>
                    <a:ext uri="{9D8B030D-6E8A-4147-A177-3AD203B41FA5}">
                      <a16:colId xmlns:a16="http://schemas.microsoft.com/office/drawing/2014/main" xmlns="" val="2422914898"/>
                    </a:ext>
                  </a:extLst>
                </a:gridCol>
              </a:tblGrid>
              <a:tr h="365760">
                <a:tc>
                  <a:txBody>
                    <a:bodyPr/>
                    <a:lstStyle/>
                    <a:p>
                      <a:pPr algn="ctr"/>
                      <a:endParaRPr lang="en-IN" sz="1800" dirty="0"/>
                    </a:p>
                  </a:txBody>
                  <a:tcPr>
                    <a:solidFill>
                      <a:schemeClr val="accent6">
                        <a:alpha val="17000"/>
                      </a:schemeClr>
                    </a:solidFill>
                  </a:tcPr>
                </a:tc>
                <a:tc>
                  <a:txBody>
                    <a:bodyPr/>
                    <a:lstStyle/>
                    <a:p>
                      <a:pPr algn="ctr"/>
                      <a:endParaRPr lang="en-IN" sz="1800" dirty="0"/>
                    </a:p>
                  </a:txBody>
                  <a:tcPr>
                    <a:solidFill>
                      <a:schemeClr val="accent6">
                        <a:alpha val="17000"/>
                      </a:schemeClr>
                    </a:solidFill>
                  </a:tcPr>
                </a:tc>
                <a:extLst>
                  <a:ext uri="{0D108BD9-81ED-4DB2-BD59-A6C34878D82A}">
                    <a16:rowId xmlns:a16="http://schemas.microsoft.com/office/drawing/2014/main" xmlns="" val="3455723880"/>
                  </a:ext>
                </a:extLst>
              </a:tr>
              <a:tr h="370840">
                <a:tc>
                  <a:txBody>
                    <a:bodyPr/>
                    <a:lstStyle/>
                    <a:p>
                      <a:pPr algn="ctr"/>
                      <a:endParaRPr lang="en-IN" sz="1800" dirty="0"/>
                    </a:p>
                  </a:txBody>
                  <a:tcPr>
                    <a:solidFill>
                      <a:schemeClr val="accent6">
                        <a:alpha val="17000"/>
                      </a:schemeClr>
                    </a:solidFill>
                  </a:tcPr>
                </a:tc>
                <a:tc>
                  <a:txBody>
                    <a:bodyPr/>
                    <a:lstStyle/>
                    <a:p>
                      <a:pPr algn="ctr"/>
                      <a:endParaRPr lang="en-IN" sz="1800" dirty="0"/>
                    </a:p>
                  </a:txBody>
                  <a:tcPr>
                    <a:solidFill>
                      <a:schemeClr val="accent6">
                        <a:alpha val="17000"/>
                      </a:schemeClr>
                    </a:solidFill>
                  </a:tcPr>
                </a:tc>
                <a:extLst>
                  <a:ext uri="{0D108BD9-81ED-4DB2-BD59-A6C34878D82A}">
                    <a16:rowId xmlns:a16="http://schemas.microsoft.com/office/drawing/2014/main" xmlns="" val="932289987"/>
                  </a:ext>
                </a:extLst>
              </a:tr>
            </a:tbl>
          </a:graphicData>
        </a:graphic>
      </p:graphicFrame>
      <p:graphicFrame>
        <p:nvGraphicFramePr>
          <p:cNvPr id="19" name="Table 18">
            <a:extLst>
              <a:ext uri="{FF2B5EF4-FFF2-40B4-BE49-F238E27FC236}">
                <a16:creationId xmlns:a16="http://schemas.microsoft.com/office/drawing/2014/main" xmlns="" id="{2D860620-1644-4F27-B92A-95936B894815}"/>
              </a:ext>
            </a:extLst>
          </p:cNvPr>
          <p:cNvGraphicFramePr>
            <a:graphicFrameLocks noGrp="1"/>
          </p:cNvGraphicFramePr>
          <p:nvPr>
            <p:extLst>
              <p:ext uri="{D42A27DB-BD31-4B8C-83A1-F6EECF244321}">
                <p14:modId xmlns:p14="http://schemas.microsoft.com/office/powerpoint/2010/main" xmlns="" val="183206967"/>
              </p:ext>
            </p:extLst>
          </p:nvPr>
        </p:nvGraphicFramePr>
        <p:xfrm>
          <a:off x="6412228" y="3906520"/>
          <a:ext cx="822960" cy="741680"/>
        </p:xfrm>
        <a:graphic>
          <a:graphicData uri="http://schemas.openxmlformats.org/drawingml/2006/table">
            <a:tbl>
              <a:tblPr>
                <a:tableStyleId>{5C22544A-7EE6-4342-B048-85BDC9FD1C3A}</a:tableStyleId>
              </a:tblPr>
              <a:tblGrid>
                <a:gridCol w="411480">
                  <a:extLst>
                    <a:ext uri="{9D8B030D-6E8A-4147-A177-3AD203B41FA5}">
                      <a16:colId xmlns:a16="http://schemas.microsoft.com/office/drawing/2014/main" xmlns="" val="885200464"/>
                    </a:ext>
                  </a:extLst>
                </a:gridCol>
                <a:gridCol w="411480">
                  <a:extLst>
                    <a:ext uri="{9D8B030D-6E8A-4147-A177-3AD203B41FA5}">
                      <a16:colId xmlns:a16="http://schemas.microsoft.com/office/drawing/2014/main" xmlns="" val="2422914898"/>
                    </a:ext>
                  </a:extLst>
                </a:gridCol>
              </a:tblGrid>
              <a:tr h="370840">
                <a:tc>
                  <a:txBody>
                    <a:bodyPr/>
                    <a:lstStyle/>
                    <a:p>
                      <a:pPr algn="ctr"/>
                      <a:r>
                        <a:rPr lang="en-US" sz="1600" dirty="0"/>
                        <a:t>4</a:t>
                      </a:r>
                      <a:endParaRPr lang="en-IN" sz="1600" dirty="0"/>
                    </a:p>
                  </a:txBody>
                  <a:tcPr/>
                </a:tc>
                <a:tc>
                  <a:txBody>
                    <a:bodyPr/>
                    <a:lstStyle/>
                    <a:p>
                      <a:pPr algn="ctr"/>
                      <a:r>
                        <a:rPr lang="en-US" sz="1600" dirty="0"/>
                        <a:t>3</a:t>
                      </a:r>
                      <a:endParaRPr lang="en-IN" sz="1600" dirty="0"/>
                    </a:p>
                  </a:txBody>
                  <a:tcPr/>
                </a:tc>
                <a:extLst>
                  <a:ext uri="{0D108BD9-81ED-4DB2-BD59-A6C34878D82A}">
                    <a16:rowId xmlns:a16="http://schemas.microsoft.com/office/drawing/2014/main" xmlns="" val="3455723880"/>
                  </a:ext>
                </a:extLst>
              </a:tr>
              <a:tr h="370840">
                <a:tc>
                  <a:txBody>
                    <a:bodyPr/>
                    <a:lstStyle/>
                    <a:p>
                      <a:pPr algn="ctr"/>
                      <a:r>
                        <a:rPr lang="en-US" sz="1600" dirty="0"/>
                        <a:t>3</a:t>
                      </a:r>
                      <a:endParaRPr lang="en-IN" sz="1600" dirty="0"/>
                    </a:p>
                  </a:txBody>
                  <a:tcPr/>
                </a:tc>
                <a:tc>
                  <a:txBody>
                    <a:bodyPr/>
                    <a:lstStyle/>
                    <a:p>
                      <a:pPr algn="ctr"/>
                      <a:r>
                        <a:rPr lang="en-US" sz="1600" dirty="0"/>
                        <a:t>2</a:t>
                      </a:r>
                      <a:endParaRPr lang="en-IN" sz="1600" dirty="0"/>
                    </a:p>
                  </a:txBody>
                  <a:tcPr/>
                </a:tc>
                <a:extLst>
                  <a:ext uri="{0D108BD9-81ED-4DB2-BD59-A6C34878D82A}">
                    <a16:rowId xmlns:a16="http://schemas.microsoft.com/office/drawing/2014/main" xmlns="" val="932289987"/>
                  </a:ext>
                </a:extLst>
              </a:tr>
            </a:tbl>
          </a:graphicData>
        </a:graphic>
      </p:graphicFrame>
    </p:spTree>
    <p:extLst>
      <p:ext uri="{BB962C8B-B14F-4D97-AF65-F5344CB8AC3E}">
        <p14:creationId xmlns:p14="http://schemas.microsoft.com/office/powerpoint/2010/main" xmlns="" val="1312106276"/>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219200"/>
            <a:ext cx="8686800" cy="5105400"/>
          </a:xfrm>
          <a:ln w="63500">
            <a:solidFill>
              <a:srgbClr val="FFFF00"/>
            </a:solidFill>
          </a:ln>
        </p:spPr>
        <p:txBody>
          <a:bodyPr>
            <a:normAutofit/>
          </a:bodyPr>
          <a:lstStyle/>
          <a:p>
            <a:pPr>
              <a:buNone/>
            </a:pPr>
            <a:r>
              <a:rPr lang="en-US" b="1" dirty="0"/>
              <a:t>Let’s try average pooling in 2 dimensions.</a:t>
            </a:r>
          </a:p>
        </p:txBody>
      </p:sp>
      <p:sp>
        <p:nvSpPr>
          <p:cNvPr id="5" name="Title 1"/>
          <p:cNvSpPr txBox="1">
            <a:spLocks/>
          </p:cNvSpPr>
          <p:nvPr/>
        </p:nvSpPr>
        <p:spPr>
          <a:xfrm>
            <a:off x="0" y="0"/>
            <a:ext cx="9144000" cy="917575"/>
          </a:xfrm>
          <a:prstGeom prst="rect">
            <a:avLst/>
          </a:prstGeom>
          <a:solidFill>
            <a:srgbClr val="FFFF00"/>
          </a:solidFill>
          <a:ln>
            <a:solidFill>
              <a:srgbClr val="002060"/>
            </a:solidFill>
          </a:ln>
        </p:spPr>
        <p:txBody>
          <a:bodyPr vert="horz" lIns="91440" tIns="45720" rIns="91440" bIns="45720" rtlCol="0" anchor="ctr">
            <a:normAutofit/>
          </a:bodyPr>
          <a:lstStyle/>
          <a:p>
            <a:pPr algn="ctr">
              <a:spcBef>
                <a:spcPct val="0"/>
              </a:spcBef>
              <a:defRPr/>
            </a:pPr>
            <a:r>
              <a:rPr lang="en-US" sz="4400" dirty="0"/>
              <a:t>Subsampling Layers</a:t>
            </a:r>
          </a:p>
        </p:txBody>
      </p:sp>
    </p:spTree>
    <p:extLst>
      <p:ext uri="{BB962C8B-B14F-4D97-AF65-F5344CB8AC3E}">
        <p14:creationId xmlns:p14="http://schemas.microsoft.com/office/powerpoint/2010/main" xmlns="" val="1945070025"/>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1" i="0" u="none" strike="noStrike" kern="1200" cap="none" spc="0" normalizeH="0" baseline="0" noProof="0" dirty="0">
                <a:ln>
                  <a:noFill/>
                </a:ln>
                <a:solidFill>
                  <a:schemeClr val="bg1"/>
                </a:solidFill>
                <a:effectLst/>
                <a:uLnTx/>
                <a:uFillTx/>
                <a:latin typeface="+mj-lt"/>
                <a:ea typeface="+mj-ea"/>
                <a:cs typeface="+mj-cs"/>
              </a:rPr>
              <a:t>Subsampling Layer</a:t>
            </a:r>
          </a:p>
        </p:txBody>
      </p:sp>
      <p:sp>
        <p:nvSpPr>
          <p:cNvPr id="7" name="TextBox 6"/>
          <p:cNvSpPr txBox="1"/>
          <p:nvPr/>
        </p:nvSpPr>
        <p:spPr>
          <a:xfrm>
            <a:off x="228604" y="1175661"/>
            <a:ext cx="8686793" cy="523220"/>
          </a:xfrm>
          <a:prstGeom prst="rect">
            <a:avLst/>
          </a:prstGeom>
          <a:noFill/>
        </p:spPr>
        <p:txBody>
          <a:bodyPr wrap="square" rtlCol="0">
            <a:spAutoFit/>
          </a:bodyPr>
          <a:lstStyle/>
          <a:p>
            <a:pPr>
              <a:buNone/>
            </a:pPr>
            <a:r>
              <a:rPr lang="en-US" sz="2800" dirty="0"/>
              <a:t>It works similarly in 2 dimensions.</a:t>
            </a:r>
          </a:p>
        </p:txBody>
      </p:sp>
      <p:sp>
        <p:nvSpPr>
          <p:cNvPr id="13" name="Rectangle 12">
            <a:extLst>
              <a:ext uri="{FF2B5EF4-FFF2-40B4-BE49-F238E27FC236}">
                <a16:creationId xmlns:a16="http://schemas.microsoft.com/office/drawing/2014/main" xmlns="" id="{51F28F38-D7D1-4638-A478-B7B8E9B18DC3}"/>
              </a:ext>
            </a:extLst>
          </p:cNvPr>
          <p:cNvSpPr/>
          <p:nvPr/>
        </p:nvSpPr>
        <p:spPr>
          <a:xfrm>
            <a:off x="3028947" y="2286000"/>
            <a:ext cx="2838453" cy="523220"/>
          </a:xfrm>
          <a:prstGeom prst="rect">
            <a:avLst/>
          </a:prstGeom>
        </p:spPr>
        <p:txBody>
          <a:bodyPr wrap="square">
            <a:spAutoFit/>
          </a:bodyPr>
          <a:lstStyle/>
          <a:p>
            <a:r>
              <a:rPr lang="en-US" sz="2800" dirty="0"/>
              <a:t>Average pooling</a:t>
            </a:r>
            <a:endParaRPr lang="en-IN" sz="2800" dirty="0"/>
          </a:p>
        </p:txBody>
      </p:sp>
      <p:sp>
        <p:nvSpPr>
          <p:cNvPr id="10" name="Rectangle 9">
            <a:extLst>
              <a:ext uri="{FF2B5EF4-FFF2-40B4-BE49-F238E27FC236}">
                <a16:creationId xmlns:a16="http://schemas.microsoft.com/office/drawing/2014/main" xmlns="" id="{DCB28813-A9D3-4DF7-A702-21B441868D5D}"/>
              </a:ext>
            </a:extLst>
          </p:cNvPr>
          <p:cNvSpPr/>
          <p:nvPr/>
        </p:nvSpPr>
        <p:spPr>
          <a:xfrm>
            <a:off x="5410200" y="3972580"/>
            <a:ext cx="1371601" cy="523220"/>
          </a:xfrm>
          <a:prstGeom prst="rect">
            <a:avLst/>
          </a:prstGeom>
        </p:spPr>
        <p:txBody>
          <a:bodyPr wrap="square">
            <a:spAutoFit/>
          </a:bodyPr>
          <a:lstStyle/>
          <a:p>
            <a:r>
              <a:rPr lang="en-US" sz="2800" dirty="0"/>
              <a:t>=</a:t>
            </a:r>
            <a:endParaRPr lang="en-IN" sz="2800" dirty="0"/>
          </a:p>
        </p:txBody>
      </p:sp>
      <p:graphicFrame>
        <p:nvGraphicFramePr>
          <p:cNvPr id="16" name="Table 15">
            <a:extLst>
              <a:ext uri="{FF2B5EF4-FFF2-40B4-BE49-F238E27FC236}">
                <a16:creationId xmlns:a16="http://schemas.microsoft.com/office/drawing/2014/main" xmlns="" id="{34826DF3-602B-4A61-9523-BD5A11743498}"/>
              </a:ext>
            </a:extLst>
          </p:cNvPr>
          <p:cNvGraphicFramePr>
            <a:graphicFrameLocks noGrp="1"/>
          </p:cNvGraphicFramePr>
          <p:nvPr/>
        </p:nvGraphicFramePr>
        <p:xfrm>
          <a:off x="3505200" y="3164840"/>
          <a:ext cx="1600200" cy="1483360"/>
        </p:xfrm>
        <a:graphic>
          <a:graphicData uri="http://schemas.openxmlformats.org/drawingml/2006/table">
            <a:tbl>
              <a:tblPr>
                <a:tableStyleId>{5C22544A-7EE6-4342-B048-85BDC9FD1C3A}</a:tableStyleId>
              </a:tblPr>
              <a:tblGrid>
                <a:gridCol w="400050">
                  <a:extLst>
                    <a:ext uri="{9D8B030D-6E8A-4147-A177-3AD203B41FA5}">
                      <a16:colId xmlns:a16="http://schemas.microsoft.com/office/drawing/2014/main" xmlns="" val="885200464"/>
                    </a:ext>
                  </a:extLst>
                </a:gridCol>
                <a:gridCol w="400050">
                  <a:extLst>
                    <a:ext uri="{9D8B030D-6E8A-4147-A177-3AD203B41FA5}">
                      <a16:colId xmlns:a16="http://schemas.microsoft.com/office/drawing/2014/main" xmlns="" val="2422914898"/>
                    </a:ext>
                  </a:extLst>
                </a:gridCol>
                <a:gridCol w="400050">
                  <a:extLst>
                    <a:ext uri="{9D8B030D-6E8A-4147-A177-3AD203B41FA5}">
                      <a16:colId xmlns:a16="http://schemas.microsoft.com/office/drawing/2014/main" xmlns="" val="1132754371"/>
                    </a:ext>
                  </a:extLst>
                </a:gridCol>
                <a:gridCol w="400050">
                  <a:extLst>
                    <a:ext uri="{9D8B030D-6E8A-4147-A177-3AD203B41FA5}">
                      <a16:colId xmlns:a16="http://schemas.microsoft.com/office/drawing/2014/main" xmlns="" val="242806308"/>
                    </a:ext>
                  </a:extLst>
                </a:gridCol>
              </a:tblGrid>
              <a:tr h="370840">
                <a:tc>
                  <a:txBody>
                    <a:bodyPr/>
                    <a:lstStyle/>
                    <a:p>
                      <a:pPr algn="ctr"/>
                      <a:r>
                        <a:rPr lang="en-US" dirty="0"/>
                        <a:t>4</a:t>
                      </a:r>
                      <a:endParaRPr lang="en-IN" dirty="0"/>
                    </a:p>
                  </a:txBody>
                  <a:tcPr/>
                </a:tc>
                <a:tc>
                  <a:txBody>
                    <a:bodyPr/>
                    <a:lstStyle/>
                    <a:p>
                      <a:pPr algn="ctr"/>
                      <a:r>
                        <a:rPr lang="en-US" dirty="0"/>
                        <a:t>3</a:t>
                      </a:r>
                      <a:endParaRPr lang="en-IN" dirty="0"/>
                    </a:p>
                  </a:txBody>
                  <a:tcPr/>
                </a:tc>
                <a:tc>
                  <a:txBody>
                    <a:bodyPr/>
                    <a:lstStyle/>
                    <a:p>
                      <a:pPr algn="ctr"/>
                      <a:r>
                        <a:rPr lang="en-US" dirty="0"/>
                        <a:t>1</a:t>
                      </a:r>
                      <a:endParaRPr lang="en-IN" dirty="0"/>
                    </a:p>
                  </a:txBody>
                  <a:tcPr/>
                </a:tc>
                <a:tc>
                  <a:txBody>
                    <a:bodyPr/>
                    <a:lstStyle/>
                    <a:p>
                      <a:pPr algn="ctr"/>
                      <a:r>
                        <a:rPr lang="en-US" dirty="0"/>
                        <a:t>3</a:t>
                      </a:r>
                      <a:endParaRPr lang="en-IN" dirty="0"/>
                    </a:p>
                  </a:txBody>
                  <a:tcPr/>
                </a:tc>
                <a:extLst>
                  <a:ext uri="{0D108BD9-81ED-4DB2-BD59-A6C34878D82A}">
                    <a16:rowId xmlns:a16="http://schemas.microsoft.com/office/drawing/2014/main" xmlns="" val="3455723880"/>
                  </a:ext>
                </a:extLst>
              </a:tr>
              <a:tr h="370840">
                <a:tc>
                  <a:txBody>
                    <a:bodyPr/>
                    <a:lstStyle/>
                    <a:p>
                      <a:pPr algn="ctr"/>
                      <a:r>
                        <a:rPr lang="en-US" dirty="0"/>
                        <a:t>2</a:t>
                      </a:r>
                      <a:endParaRPr lang="en-IN" dirty="0"/>
                    </a:p>
                  </a:txBody>
                  <a:tcPr/>
                </a:tc>
                <a:tc>
                  <a:txBody>
                    <a:bodyPr/>
                    <a:lstStyle/>
                    <a:p>
                      <a:pPr algn="ctr"/>
                      <a:r>
                        <a:rPr lang="en-US" dirty="0"/>
                        <a:t>4</a:t>
                      </a:r>
                      <a:endParaRPr lang="en-IN" dirty="0"/>
                    </a:p>
                  </a:txBody>
                  <a:tcPr/>
                </a:tc>
                <a:tc>
                  <a:txBody>
                    <a:bodyPr/>
                    <a:lstStyle/>
                    <a:p>
                      <a:pPr algn="ctr"/>
                      <a:r>
                        <a:rPr lang="en-US" dirty="0"/>
                        <a:t>3</a:t>
                      </a:r>
                      <a:endParaRPr lang="en-IN" dirty="0"/>
                    </a:p>
                  </a:txBody>
                  <a:tcPr/>
                </a:tc>
                <a:tc>
                  <a:txBody>
                    <a:bodyPr/>
                    <a:lstStyle/>
                    <a:p>
                      <a:pPr algn="ctr"/>
                      <a:r>
                        <a:rPr lang="en-US" dirty="0"/>
                        <a:t>2</a:t>
                      </a:r>
                      <a:endParaRPr lang="en-IN" dirty="0"/>
                    </a:p>
                  </a:txBody>
                  <a:tcPr/>
                </a:tc>
                <a:extLst>
                  <a:ext uri="{0D108BD9-81ED-4DB2-BD59-A6C34878D82A}">
                    <a16:rowId xmlns:a16="http://schemas.microsoft.com/office/drawing/2014/main" xmlns="" val="932289987"/>
                  </a:ext>
                </a:extLst>
              </a:tr>
              <a:tr h="370840">
                <a:tc>
                  <a:txBody>
                    <a:bodyPr/>
                    <a:lstStyle/>
                    <a:p>
                      <a:pPr algn="ctr"/>
                      <a:r>
                        <a:rPr lang="en-US" dirty="0"/>
                        <a:t>2</a:t>
                      </a:r>
                      <a:endParaRPr lang="en-IN" dirty="0"/>
                    </a:p>
                  </a:txBody>
                  <a:tcPr/>
                </a:tc>
                <a:tc>
                  <a:txBody>
                    <a:bodyPr/>
                    <a:lstStyle/>
                    <a:p>
                      <a:pPr algn="ctr"/>
                      <a:r>
                        <a:rPr lang="en-US" dirty="0"/>
                        <a:t>3</a:t>
                      </a:r>
                      <a:endParaRPr lang="en-IN" dirty="0"/>
                    </a:p>
                  </a:txBody>
                  <a:tcPr/>
                </a:tc>
                <a:tc>
                  <a:txBody>
                    <a:bodyPr/>
                    <a:lstStyle/>
                    <a:p>
                      <a:pPr algn="ctr"/>
                      <a:r>
                        <a:rPr lang="en-US" dirty="0"/>
                        <a:t>2</a:t>
                      </a:r>
                      <a:endParaRPr lang="en-IN" dirty="0"/>
                    </a:p>
                  </a:txBody>
                  <a:tcPr/>
                </a:tc>
                <a:tc>
                  <a:txBody>
                    <a:bodyPr/>
                    <a:lstStyle/>
                    <a:p>
                      <a:pPr algn="ctr"/>
                      <a:r>
                        <a:rPr lang="en-US" dirty="0"/>
                        <a:t>1</a:t>
                      </a:r>
                      <a:endParaRPr lang="en-IN" dirty="0"/>
                    </a:p>
                  </a:txBody>
                  <a:tcPr/>
                </a:tc>
                <a:extLst>
                  <a:ext uri="{0D108BD9-81ED-4DB2-BD59-A6C34878D82A}">
                    <a16:rowId xmlns:a16="http://schemas.microsoft.com/office/drawing/2014/main" xmlns="" val="3048882286"/>
                  </a:ext>
                </a:extLst>
              </a:tr>
              <a:tr h="370840">
                <a:tc>
                  <a:txBody>
                    <a:bodyPr/>
                    <a:lstStyle/>
                    <a:p>
                      <a:pPr algn="ctr"/>
                      <a:r>
                        <a:rPr lang="en-US" dirty="0"/>
                        <a:t>2</a:t>
                      </a:r>
                      <a:endParaRPr lang="en-IN" dirty="0"/>
                    </a:p>
                  </a:txBody>
                  <a:tcPr/>
                </a:tc>
                <a:tc>
                  <a:txBody>
                    <a:bodyPr/>
                    <a:lstStyle/>
                    <a:p>
                      <a:pPr algn="ctr"/>
                      <a:r>
                        <a:rPr lang="en-US" dirty="0"/>
                        <a:t>1</a:t>
                      </a:r>
                      <a:endParaRPr lang="en-IN" dirty="0"/>
                    </a:p>
                  </a:txBody>
                  <a:tcPr/>
                </a:tc>
                <a:tc>
                  <a:txBody>
                    <a:bodyPr/>
                    <a:lstStyle/>
                    <a:p>
                      <a:pPr algn="ctr"/>
                      <a:r>
                        <a:rPr lang="en-US" dirty="0"/>
                        <a:t>0</a:t>
                      </a:r>
                      <a:endParaRPr lang="en-IN" dirty="0"/>
                    </a:p>
                  </a:txBody>
                  <a:tcPr/>
                </a:tc>
                <a:tc>
                  <a:txBody>
                    <a:bodyPr/>
                    <a:lstStyle/>
                    <a:p>
                      <a:pPr algn="ctr"/>
                      <a:r>
                        <a:rPr lang="en-US" dirty="0"/>
                        <a:t>1</a:t>
                      </a:r>
                      <a:endParaRPr lang="en-IN" dirty="0"/>
                    </a:p>
                  </a:txBody>
                  <a:tcPr/>
                </a:tc>
                <a:extLst>
                  <a:ext uri="{0D108BD9-81ED-4DB2-BD59-A6C34878D82A}">
                    <a16:rowId xmlns:a16="http://schemas.microsoft.com/office/drawing/2014/main" xmlns="" val="3825455429"/>
                  </a:ext>
                </a:extLst>
              </a:tr>
            </a:tbl>
          </a:graphicData>
        </a:graphic>
      </p:graphicFrame>
      <p:graphicFrame>
        <p:nvGraphicFramePr>
          <p:cNvPr id="15" name="Table 14">
            <a:extLst>
              <a:ext uri="{FF2B5EF4-FFF2-40B4-BE49-F238E27FC236}">
                <a16:creationId xmlns:a16="http://schemas.microsoft.com/office/drawing/2014/main" xmlns="" id="{484838CE-FE90-46B4-A2D6-C46BD26EAB9D}"/>
              </a:ext>
            </a:extLst>
          </p:cNvPr>
          <p:cNvGraphicFramePr>
            <a:graphicFrameLocks noGrp="1"/>
          </p:cNvGraphicFramePr>
          <p:nvPr/>
        </p:nvGraphicFramePr>
        <p:xfrm>
          <a:off x="3429000" y="3090864"/>
          <a:ext cx="838200" cy="736600"/>
        </p:xfrm>
        <a:graphic>
          <a:graphicData uri="http://schemas.openxmlformats.org/drawingml/2006/table">
            <a:tbl>
              <a:tblPr>
                <a:tableStyleId>{5C22544A-7EE6-4342-B048-85BDC9FD1C3A}</a:tableStyleId>
              </a:tblPr>
              <a:tblGrid>
                <a:gridCol w="419100">
                  <a:extLst>
                    <a:ext uri="{9D8B030D-6E8A-4147-A177-3AD203B41FA5}">
                      <a16:colId xmlns:a16="http://schemas.microsoft.com/office/drawing/2014/main" xmlns="" val="885200464"/>
                    </a:ext>
                  </a:extLst>
                </a:gridCol>
                <a:gridCol w="419100">
                  <a:extLst>
                    <a:ext uri="{9D8B030D-6E8A-4147-A177-3AD203B41FA5}">
                      <a16:colId xmlns:a16="http://schemas.microsoft.com/office/drawing/2014/main" xmlns="" val="2422914898"/>
                    </a:ext>
                  </a:extLst>
                </a:gridCol>
              </a:tblGrid>
              <a:tr h="365760">
                <a:tc>
                  <a:txBody>
                    <a:bodyPr/>
                    <a:lstStyle/>
                    <a:p>
                      <a:pPr algn="ctr"/>
                      <a:endParaRPr lang="en-IN" sz="1800" dirty="0"/>
                    </a:p>
                  </a:txBody>
                  <a:tcPr>
                    <a:solidFill>
                      <a:schemeClr val="accent6">
                        <a:alpha val="17000"/>
                      </a:schemeClr>
                    </a:solidFill>
                  </a:tcPr>
                </a:tc>
                <a:tc>
                  <a:txBody>
                    <a:bodyPr/>
                    <a:lstStyle/>
                    <a:p>
                      <a:pPr algn="ctr"/>
                      <a:endParaRPr lang="en-IN" sz="1800" dirty="0"/>
                    </a:p>
                  </a:txBody>
                  <a:tcPr>
                    <a:solidFill>
                      <a:schemeClr val="accent6">
                        <a:alpha val="17000"/>
                      </a:schemeClr>
                    </a:solidFill>
                  </a:tcPr>
                </a:tc>
                <a:extLst>
                  <a:ext uri="{0D108BD9-81ED-4DB2-BD59-A6C34878D82A}">
                    <a16:rowId xmlns:a16="http://schemas.microsoft.com/office/drawing/2014/main" xmlns="" val="3455723880"/>
                  </a:ext>
                </a:extLst>
              </a:tr>
              <a:tr h="370840">
                <a:tc>
                  <a:txBody>
                    <a:bodyPr/>
                    <a:lstStyle/>
                    <a:p>
                      <a:pPr algn="ctr"/>
                      <a:endParaRPr lang="en-IN" sz="1800" dirty="0"/>
                    </a:p>
                  </a:txBody>
                  <a:tcPr>
                    <a:solidFill>
                      <a:schemeClr val="accent6">
                        <a:alpha val="17000"/>
                      </a:schemeClr>
                    </a:solidFill>
                  </a:tcPr>
                </a:tc>
                <a:tc>
                  <a:txBody>
                    <a:bodyPr/>
                    <a:lstStyle/>
                    <a:p>
                      <a:pPr algn="ctr"/>
                      <a:endParaRPr lang="en-IN" sz="1800" dirty="0"/>
                    </a:p>
                  </a:txBody>
                  <a:tcPr>
                    <a:solidFill>
                      <a:schemeClr val="accent6">
                        <a:alpha val="17000"/>
                      </a:schemeClr>
                    </a:solidFill>
                  </a:tcPr>
                </a:tc>
                <a:extLst>
                  <a:ext uri="{0D108BD9-81ED-4DB2-BD59-A6C34878D82A}">
                    <a16:rowId xmlns:a16="http://schemas.microsoft.com/office/drawing/2014/main" xmlns="" val="932289987"/>
                  </a:ext>
                </a:extLst>
              </a:tr>
            </a:tbl>
          </a:graphicData>
        </a:graphic>
      </p:graphicFrame>
      <p:graphicFrame>
        <p:nvGraphicFramePr>
          <p:cNvPr id="19" name="Table 18">
            <a:extLst>
              <a:ext uri="{FF2B5EF4-FFF2-40B4-BE49-F238E27FC236}">
                <a16:creationId xmlns:a16="http://schemas.microsoft.com/office/drawing/2014/main" xmlns="" id="{2D860620-1644-4F27-B92A-95936B894815}"/>
              </a:ext>
            </a:extLst>
          </p:cNvPr>
          <p:cNvGraphicFramePr>
            <a:graphicFrameLocks noGrp="1"/>
          </p:cNvGraphicFramePr>
          <p:nvPr>
            <p:extLst>
              <p:ext uri="{D42A27DB-BD31-4B8C-83A1-F6EECF244321}">
                <p14:modId xmlns:p14="http://schemas.microsoft.com/office/powerpoint/2010/main" xmlns="" val="1257998176"/>
              </p:ext>
            </p:extLst>
          </p:nvPr>
        </p:nvGraphicFramePr>
        <p:xfrm>
          <a:off x="6412228" y="3906520"/>
          <a:ext cx="1207772" cy="741680"/>
        </p:xfrm>
        <a:graphic>
          <a:graphicData uri="http://schemas.openxmlformats.org/drawingml/2006/table">
            <a:tbl>
              <a:tblPr>
                <a:tableStyleId>{5C22544A-7EE6-4342-B048-85BDC9FD1C3A}</a:tableStyleId>
              </a:tblPr>
              <a:tblGrid>
                <a:gridCol w="603886">
                  <a:extLst>
                    <a:ext uri="{9D8B030D-6E8A-4147-A177-3AD203B41FA5}">
                      <a16:colId xmlns:a16="http://schemas.microsoft.com/office/drawing/2014/main" xmlns="" val="885200464"/>
                    </a:ext>
                  </a:extLst>
                </a:gridCol>
                <a:gridCol w="603886">
                  <a:extLst>
                    <a:ext uri="{9D8B030D-6E8A-4147-A177-3AD203B41FA5}">
                      <a16:colId xmlns:a16="http://schemas.microsoft.com/office/drawing/2014/main" xmlns="" val="2422914898"/>
                    </a:ext>
                  </a:extLst>
                </a:gridCol>
              </a:tblGrid>
              <a:tr h="370840">
                <a:tc>
                  <a:txBody>
                    <a:bodyPr/>
                    <a:lstStyle/>
                    <a:p>
                      <a:pPr algn="ctr"/>
                      <a:r>
                        <a:rPr lang="en-US" sz="1600" dirty="0"/>
                        <a:t>3.25</a:t>
                      </a:r>
                      <a:endParaRPr lang="en-IN" sz="1600" dirty="0"/>
                    </a:p>
                  </a:txBody>
                  <a:tcPr/>
                </a:tc>
                <a:tc>
                  <a:txBody>
                    <a:bodyPr/>
                    <a:lstStyle/>
                    <a:p>
                      <a:pPr algn="ctr"/>
                      <a:endParaRPr lang="en-IN" sz="1600" dirty="0"/>
                    </a:p>
                  </a:txBody>
                  <a:tcPr/>
                </a:tc>
                <a:extLst>
                  <a:ext uri="{0D108BD9-81ED-4DB2-BD59-A6C34878D82A}">
                    <a16:rowId xmlns:a16="http://schemas.microsoft.com/office/drawing/2014/main" xmlns="" val="3455723880"/>
                  </a:ext>
                </a:extLst>
              </a:tr>
              <a:tr h="370840">
                <a:tc>
                  <a:txBody>
                    <a:bodyPr/>
                    <a:lstStyle/>
                    <a:p>
                      <a:pPr algn="ctr"/>
                      <a:endParaRPr lang="en-IN" sz="1600" dirty="0"/>
                    </a:p>
                  </a:txBody>
                  <a:tcPr/>
                </a:tc>
                <a:tc>
                  <a:txBody>
                    <a:bodyPr/>
                    <a:lstStyle/>
                    <a:p>
                      <a:pPr algn="ctr"/>
                      <a:endParaRPr lang="en-IN" sz="1600" dirty="0"/>
                    </a:p>
                  </a:txBody>
                  <a:tcPr/>
                </a:tc>
                <a:extLst>
                  <a:ext uri="{0D108BD9-81ED-4DB2-BD59-A6C34878D82A}">
                    <a16:rowId xmlns:a16="http://schemas.microsoft.com/office/drawing/2014/main" xmlns="" val="932289987"/>
                  </a:ext>
                </a:extLst>
              </a:tr>
            </a:tbl>
          </a:graphicData>
        </a:graphic>
      </p:graphicFrame>
    </p:spTree>
    <p:extLst>
      <p:ext uri="{BB962C8B-B14F-4D97-AF65-F5344CB8AC3E}">
        <p14:creationId xmlns:p14="http://schemas.microsoft.com/office/powerpoint/2010/main" xmlns="" val="2561894927"/>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1" i="0" u="none" strike="noStrike" kern="1200" cap="none" spc="0" normalizeH="0" baseline="0" noProof="0" dirty="0">
                <a:ln>
                  <a:noFill/>
                </a:ln>
                <a:solidFill>
                  <a:schemeClr val="bg1"/>
                </a:solidFill>
                <a:effectLst/>
                <a:uLnTx/>
                <a:uFillTx/>
                <a:latin typeface="+mj-lt"/>
                <a:ea typeface="+mj-ea"/>
                <a:cs typeface="+mj-cs"/>
              </a:rPr>
              <a:t>Subsampling Layer</a:t>
            </a:r>
          </a:p>
        </p:txBody>
      </p:sp>
      <p:sp>
        <p:nvSpPr>
          <p:cNvPr id="7" name="TextBox 6"/>
          <p:cNvSpPr txBox="1"/>
          <p:nvPr/>
        </p:nvSpPr>
        <p:spPr>
          <a:xfrm>
            <a:off x="228604" y="1175661"/>
            <a:ext cx="8686793" cy="523220"/>
          </a:xfrm>
          <a:prstGeom prst="rect">
            <a:avLst/>
          </a:prstGeom>
          <a:noFill/>
        </p:spPr>
        <p:txBody>
          <a:bodyPr wrap="square" rtlCol="0">
            <a:spAutoFit/>
          </a:bodyPr>
          <a:lstStyle/>
          <a:p>
            <a:pPr>
              <a:buNone/>
            </a:pPr>
            <a:r>
              <a:rPr lang="en-US" sz="2800" dirty="0"/>
              <a:t>It works similarly in 2 dimensions.</a:t>
            </a:r>
          </a:p>
        </p:txBody>
      </p:sp>
      <p:sp>
        <p:nvSpPr>
          <p:cNvPr id="10" name="Rectangle 9">
            <a:extLst>
              <a:ext uri="{FF2B5EF4-FFF2-40B4-BE49-F238E27FC236}">
                <a16:creationId xmlns:a16="http://schemas.microsoft.com/office/drawing/2014/main" xmlns="" id="{DCB28813-A9D3-4DF7-A702-21B441868D5D}"/>
              </a:ext>
            </a:extLst>
          </p:cNvPr>
          <p:cNvSpPr/>
          <p:nvPr/>
        </p:nvSpPr>
        <p:spPr>
          <a:xfrm>
            <a:off x="5410200" y="3972580"/>
            <a:ext cx="1371601" cy="523220"/>
          </a:xfrm>
          <a:prstGeom prst="rect">
            <a:avLst/>
          </a:prstGeom>
        </p:spPr>
        <p:txBody>
          <a:bodyPr wrap="square">
            <a:spAutoFit/>
          </a:bodyPr>
          <a:lstStyle/>
          <a:p>
            <a:r>
              <a:rPr lang="en-US" sz="2800" dirty="0"/>
              <a:t>=</a:t>
            </a:r>
            <a:endParaRPr lang="en-IN" sz="2800" dirty="0"/>
          </a:p>
        </p:txBody>
      </p:sp>
      <p:graphicFrame>
        <p:nvGraphicFramePr>
          <p:cNvPr id="16" name="Table 15">
            <a:extLst>
              <a:ext uri="{FF2B5EF4-FFF2-40B4-BE49-F238E27FC236}">
                <a16:creationId xmlns:a16="http://schemas.microsoft.com/office/drawing/2014/main" xmlns="" id="{34826DF3-602B-4A61-9523-BD5A11743498}"/>
              </a:ext>
            </a:extLst>
          </p:cNvPr>
          <p:cNvGraphicFramePr>
            <a:graphicFrameLocks noGrp="1"/>
          </p:cNvGraphicFramePr>
          <p:nvPr/>
        </p:nvGraphicFramePr>
        <p:xfrm>
          <a:off x="3505200" y="3164840"/>
          <a:ext cx="1600200" cy="1483360"/>
        </p:xfrm>
        <a:graphic>
          <a:graphicData uri="http://schemas.openxmlformats.org/drawingml/2006/table">
            <a:tbl>
              <a:tblPr>
                <a:tableStyleId>{5C22544A-7EE6-4342-B048-85BDC9FD1C3A}</a:tableStyleId>
              </a:tblPr>
              <a:tblGrid>
                <a:gridCol w="400050">
                  <a:extLst>
                    <a:ext uri="{9D8B030D-6E8A-4147-A177-3AD203B41FA5}">
                      <a16:colId xmlns:a16="http://schemas.microsoft.com/office/drawing/2014/main" xmlns="" val="885200464"/>
                    </a:ext>
                  </a:extLst>
                </a:gridCol>
                <a:gridCol w="400050">
                  <a:extLst>
                    <a:ext uri="{9D8B030D-6E8A-4147-A177-3AD203B41FA5}">
                      <a16:colId xmlns:a16="http://schemas.microsoft.com/office/drawing/2014/main" xmlns="" val="2422914898"/>
                    </a:ext>
                  </a:extLst>
                </a:gridCol>
                <a:gridCol w="400050">
                  <a:extLst>
                    <a:ext uri="{9D8B030D-6E8A-4147-A177-3AD203B41FA5}">
                      <a16:colId xmlns:a16="http://schemas.microsoft.com/office/drawing/2014/main" xmlns="" val="1132754371"/>
                    </a:ext>
                  </a:extLst>
                </a:gridCol>
                <a:gridCol w="400050">
                  <a:extLst>
                    <a:ext uri="{9D8B030D-6E8A-4147-A177-3AD203B41FA5}">
                      <a16:colId xmlns:a16="http://schemas.microsoft.com/office/drawing/2014/main" xmlns="" val="242806308"/>
                    </a:ext>
                  </a:extLst>
                </a:gridCol>
              </a:tblGrid>
              <a:tr h="370840">
                <a:tc>
                  <a:txBody>
                    <a:bodyPr/>
                    <a:lstStyle/>
                    <a:p>
                      <a:pPr algn="ctr"/>
                      <a:r>
                        <a:rPr lang="en-US" dirty="0"/>
                        <a:t>4</a:t>
                      </a:r>
                      <a:endParaRPr lang="en-IN" dirty="0"/>
                    </a:p>
                  </a:txBody>
                  <a:tcPr/>
                </a:tc>
                <a:tc>
                  <a:txBody>
                    <a:bodyPr/>
                    <a:lstStyle/>
                    <a:p>
                      <a:pPr algn="ctr"/>
                      <a:r>
                        <a:rPr lang="en-US" dirty="0"/>
                        <a:t>3</a:t>
                      </a:r>
                      <a:endParaRPr lang="en-IN" dirty="0"/>
                    </a:p>
                  </a:txBody>
                  <a:tcPr/>
                </a:tc>
                <a:tc>
                  <a:txBody>
                    <a:bodyPr/>
                    <a:lstStyle/>
                    <a:p>
                      <a:pPr algn="ctr"/>
                      <a:r>
                        <a:rPr lang="en-US" dirty="0"/>
                        <a:t>1</a:t>
                      </a:r>
                      <a:endParaRPr lang="en-IN" dirty="0"/>
                    </a:p>
                  </a:txBody>
                  <a:tcPr/>
                </a:tc>
                <a:tc>
                  <a:txBody>
                    <a:bodyPr/>
                    <a:lstStyle/>
                    <a:p>
                      <a:pPr algn="ctr"/>
                      <a:r>
                        <a:rPr lang="en-US" dirty="0"/>
                        <a:t>3</a:t>
                      </a:r>
                      <a:endParaRPr lang="en-IN" dirty="0"/>
                    </a:p>
                  </a:txBody>
                  <a:tcPr/>
                </a:tc>
                <a:extLst>
                  <a:ext uri="{0D108BD9-81ED-4DB2-BD59-A6C34878D82A}">
                    <a16:rowId xmlns:a16="http://schemas.microsoft.com/office/drawing/2014/main" xmlns="" val="3455723880"/>
                  </a:ext>
                </a:extLst>
              </a:tr>
              <a:tr h="370840">
                <a:tc>
                  <a:txBody>
                    <a:bodyPr/>
                    <a:lstStyle/>
                    <a:p>
                      <a:pPr algn="ctr"/>
                      <a:r>
                        <a:rPr lang="en-US" dirty="0"/>
                        <a:t>2</a:t>
                      </a:r>
                      <a:endParaRPr lang="en-IN" dirty="0"/>
                    </a:p>
                  </a:txBody>
                  <a:tcPr/>
                </a:tc>
                <a:tc>
                  <a:txBody>
                    <a:bodyPr/>
                    <a:lstStyle/>
                    <a:p>
                      <a:pPr algn="ctr"/>
                      <a:r>
                        <a:rPr lang="en-US" dirty="0"/>
                        <a:t>4</a:t>
                      </a:r>
                      <a:endParaRPr lang="en-IN" dirty="0"/>
                    </a:p>
                  </a:txBody>
                  <a:tcPr/>
                </a:tc>
                <a:tc>
                  <a:txBody>
                    <a:bodyPr/>
                    <a:lstStyle/>
                    <a:p>
                      <a:pPr algn="ctr"/>
                      <a:r>
                        <a:rPr lang="en-US" dirty="0"/>
                        <a:t>3</a:t>
                      </a:r>
                      <a:endParaRPr lang="en-IN" dirty="0"/>
                    </a:p>
                  </a:txBody>
                  <a:tcPr/>
                </a:tc>
                <a:tc>
                  <a:txBody>
                    <a:bodyPr/>
                    <a:lstStyle/>
                    <a:p>
                      <a:pPr algn="ctr"/>
                      <a:r>
                        <a:rPr lang="en-US" dirty="0"/>
                        <a:t>2</a:t>
                      </a:r>
                      <a:endParaRPr lang="en-IN" dirty="0"/>
                    </a:p>
                  </a:txBody>
                  <a:tcPr/>
                </a:tc>
                <a:extLst>
                  <a:ext uri="{0D108BD9-81ED-4DB2-BD59-A6C34878D82A}">
                    <a16:rowId xmlns:a16="http://schemas.microsoft.com/office/drawing/2014/main" xmlns="" val="932289987"/>
                  </a:ext>
                </a:extLst>
              </a:tr>
              <a:tr h="370840">
                <a:tc>
                  <a:txBody>
                    <a:bodyPr/>
                    <a:lstStyle/>
                    <a:p>
                      <a:pPr algn="ctr"/>
                      <a:r>
                        <a:rPr lang="en-US" dirty="0"/>
                        <a:t>2</a:t>
                      </a:r>
                      <a:endParaRPr lang="en-IN" dirty="0"/>
                    </a:p>
                  </a:txBody>
                  <a:tcPr/>
                </a:tc>
                <a:tc>
                  <a:txBody>
                    <a:bodyPr/>
                    <a:lstStyle/>
                    <a:p>
                      <a:pPr algn="ctr"/>
                      <a:r>
                        <a:rPr lang="en-US" dirty="0"/>
                        <a:t>3</a:t>
                      </a:r>
                      <a:endParaRPr lang="en-IN" dirty="0"/>
                    </a:p>
                  </a:txBody>
                  <a:tcPr/>
                </a:tc>
                <a:tc>
                  <a:txBody>
                    <a:bodyPr/>
                    <a:lstStyle/>
                    <a:p>
                      <a:pPr algn="ctr"/>
                      <a:r>
                        <a:rPr lang="en-US" dirty="0"/>
                        <a:t>2</a:t>
                      </a:r>
                      <a:endParaRPr lang="en-IN" dirty="0"/>
                    </a:p>
                  </a:txBody>
                  <a:tcPr/>
                </a:tc>
                <a:tc>
                  <a:txBody>
                    <a:bodyPr/>
                    <a:lstStyle/>
                    <a:p>
                      <a:pPr algn="ctr"/>
                      <a:r>
                        <a:rPr lang="en-US" dirty="0"/>
                        <a:t>1</a:t>
                      </a:r>
                      <a:endParaRPr lang="en-IN" dirty="0"/>
                    </a:p>
                  </a:txBody>
                  <a:tcPr/>
                </a:tc>
                <a:extLst>
                  <a:ext uri="{0D108BD9-81ED-4DB2-BD59-A6C34878D82A}">
                    <a16:rowId xmlns:a16="http://schemas.microsoft.com/office/drawing/2014/main" xmlns="" val="3048882286"/>
                  </a:ext>
                </a:extLst>
              </a:tr>
              <a:tr h="370840">
                <a:tc>
                  <a:txBody>
                    <a:bodyPr/>
                    <a:lstStyle/>
                    <a:p>
                      <a:pPr algn="ctr"/>
                      <a:r>
                        <a:rPr lang="en-US" dirty="0"/>
                        <a:t>2</a:t>
                      </a:r>
                      <a:endParaRPr lang="en-IN" dirty="0"/>
                    </a:p>
                  </a:txBody>
                  <a:tcPr/>
                </a:tc>
                <a:tc>
                  <a:txBody>
                    <a:bodyPr/>
                    <a:lstStyle/>
                    <a:p>
                      <a:pPr algn="ctr"/>
                      <a:r>
                        <a:rPr lang="en-US" dirty="0"/>
                        <a:t>1</a:t>
                      </a:r>
                      <a:endParaRPr lang="en-IN" dirty="0"/>
                    </a:p>
                  </a:txBody>
                  <a:tcPr/>
                </a:tc>
                <a:tc>
                  <a:txBody>
                    <a:bodyPr/>
                    <a:lstStyle/>
                    <a:p>
                      <a:pPr algn="ctr"/>
                      <a:r>
                        <a:rPr lang="en-US" dirty="0"/>
                        <a:t>0</a:t>
                      </a:r>
                      <a:endParaRPr lang="en-IN" dirty="0"/>
                    </a:p>
                  </a:txBody>
                  <a:tcPr/>
                </a:tc>
                <a:tc>
                  <a:txBody>
                    <a:bodyPr/>
                    <a:lstStyle/>
                    <a:p>
                      <a:pPr algn="ctr"/>
                      <a:r>
                        <a:rPr lang="en-US" dirty="0"/>
                        <a:t>1</a:t>
                      </a:r>
                      <a:endParaRPr lang="en-IN" dirty="0"/>
                    </a:p>
                  </a:txBody>
                  <a:tcPr/>
                </a:tc>
                <a:extLst>
                  <a:ext uri="{0D108BD9-81ED-4DB2-BD59-A6C34878D82A}">
                    <a16:rowId xmlns:a16="http://schemas.microsoft.com/office/drawing/2014/main" xmlns="" val="3825455429"/>
                  </a:ext>
                </a:extLst>
              </a:tr>
            </a:tbl>
          </a:graphicData>
        </a:graphic>
      </p:graphicFrame>
      <p:graphicFrame>
        <p:nvGraphicFramePr>
          <p:cNvPr id="15" name="Table 14">
            <a:extLst>
              <a:ext uri="{FF2B5EF4-FFF2-40B4-BE49-F238E27FC236}">
                <a16:creationId xmlns:a16="http://schemas.microsoft.com/office/drawing/2014/main" xmlns="" id="{484838CE-FE90-46B4-A2D6-C46BD26EAB9D}"/>
              </a:ext>
            </a:extLst>
          </p:cNvPr>
          <p:cNvGraphicFramePr>
            <a:graphicFrameLocks noGrp="1"/>
          </p:cNvGraphicFramePr>
          <p:nvPr/>
        </p:nvGraphicFramePr>
        <p:xfrm>
          <a:off x="4238624" y="3090864"/>
          <a:ext cx="838200" cy="736600"/>
        </p:xfrm>
        <a:graphic>
          <a:graphicData uri="http://schemas.openxmlformats.org/drawingml/2006/table">
            <a:tbl>
              <a:tblPr>
                <a:tableStyleId>{5C22544A-7EE6-4342-B048-85BDC9FD1C3A}</a:tableStyleId>
              </a:tblPr>
              <a:tblGrid>
                <a:gridCol w="419100">
                  <a:extLst>
                    <a:ext uri="{9D8B030D-6E8A-4147-A177-3AD203B41FA5}">
                      <a16:colId xmlns:a16="http://schemas.microsoft.com/office/drawing/2014/main" xmlns="" val="885200464"/>
                    </a:ext>
                  </a:extLst>
                </a:gridCol>
                <a:gridCol w="419100">
                  <a:extLst>
                    <a:ext uri="{9D8B030D-6E8A-4147-A177-3AD203B41FA5}">
                      <a16:colId xmlns:a16="http://schemas.microsoft.com/office/drawing/2014/main" xmlns="" val="2422914898"/>
                    </a:ext>
                  </a:extLst>
                </a:gridCol>
              </a:tblGrid>
              <a:tr h="365760">
                <a:tc>
                  <a:txBody>
                    <a:bodyPr/>
                    <a:lstStyle/>
                    <a:p>
                      <a:pPr algn="ctr"/>
                      <a:endParaRPr lang="en-IN" sz="1800" dirty="0"/>
                    </a:p>
                  </a:txBody>
                  <a:tcPr>
                    <a:solidFill>
                      <a:schemeClr val="accent6">
                        <a:alpha val="17000"/>
                      </a:schemeClr>
                    </a:solidFill>
                  </a:tcPr>
                </a:tc>
                <a:tc>
                  <a:txBody>
                    <a:bodyPr/>
                    <a:lstStyle/>
                    <a:p>
                      <a:pPr algn="ctr"/>
                      <a:endParaRPr lang="en-IN" sz="1800" dirty="0"/>
                    </a:p>
                  </a:txBody>
                  <a:tcPr>
                    <a:solidFill>
                      <a:schemeClr val="accent6">
                        <a:alpha val="17000"/>
                      </a:schemeClr>
                    </a:solidFill>
                  </a:tcPr>
                </a:tc>
                <a:extLst>
                  <a:ext uri="{0D108BD9-81ED-4DB2-BD59-A6C34878D82A}">
                    <a16:rowId xmlns:a16="http://schemas.microsoft.com/office/drawing/2014/main" xmlns="" val="3455723880"/>
                  </a:ext>
                </a:extLst>
              </a:tr>
              <a:tr h="370840">
                <a:tc>
                  <a:txBody>
                    <a:bodyPr/>
                    <a:lstStyle/>
                    <a:p>
                      <a:pPr algn="ctr"/>
                      <a:endParaRPr lang="en-IN" sz="1800" dirty="0"/>
                    </a:p>
                  </a:txBody>
                  <a:tcPr>
                    <a:solidFill>
                      <a:schemeClr val="accent6">
                        <a:alpha val="17000"/>
                      </a:schemeClr>
                    </a:solidFill>
                  </a:tcPr>
                </a:tc>
                <a:tc>
                  <a:txBody>
                    <a:bodyPr/>
                    <a:lstStyle/>
                    <a:p>
                      <a:pPr algn="ctr"/>
                      <a:endParaRPr lang="en-IN" sz="1800" dirty="0"/>
                    </a:p>
                  </a:txBody>
                  <a:tcPr>
                    <a:solidFill>
                      <a:schemeClr val="accent6">
                        <a:alpha val="17000"/>
                      </a:schemeClr>
                    </a:solidFill>
                  </a:tcPr>
                </a:tc>
                <a:extLst>
                  <a:ext uri="{0D108BD9-81ED-4DB2-BD59-A6C34878D82A}">
                    <a16:rowId xmlns:a16="http://schemas.microsoft.com/office/drawing/2014/main" xmlns="" val="932289987"/>
                  </a:ext>
                </a:extLst>
              </a:tr>
            </a:tbl>
          </a:graphicData>
        </a:graphic>
      </p:graphicFrame>
      <p:graphicFrame>
        <p:nvGraphicFramePr>
          <p:cNvPr id="9" name="Table 8">
            <a:extLst>
              <a:ext uri="{FF2B5EF4-FFF2-40B4-BE49-F238E27FC236}">
                <a16:creationId xmlns:a16="http://schemas.microsoft.com/office/drawing/2014/main" xmlns="" id="{353D826B-9C6F-4E4C-AAC5-8E627C8D0155}"/>
              </a:ext>
            </a:extLst>
          </p:cNvPr>
          <p:cNvGraphicFramePr>
            <a:graphicFrameLocks noGrp="1"/>
          </p:cNvGraphicFramePr>
          <p:nvPr>
            <p:extLst>
              <p:ext uri="{D42A27DB-BD31-4B8C-83A1-F6EECF244321}">
                <p14:modId xmlns:p14="http://schemas.microsoft.com/office/powerpoint/2010/main" xmlns="" val="130881703"/>
              </p:ext>
            </p:extLst>
          </p:nvPr>
        </p:nvGraphicFramePr>
        <p:xfrm>
          <a:off x="6412228" y="3906520"/>
          <a:ext cx="1207772" cy="741680"/>
        </p:xfrm>
        <a:graphic>
          <a:graphicData uri="http://schemas.openxmlformats.org/drawingml/2006/table">
            <a:tbl>
              <a:tblPr>
                <a:tableStyleId>{5C22544A-7EE6-4342-B048-85BDC9FD1C3A}</a:tableStyleId>
              </a:tblPr>
              <a:tblGrid>
                <a:gridCol w="603886">
                  <a:extLst>
                    <a:ext uri="{9D8B030D-6E8A-4147-A177-3AD203B41FA5}">
                      <a16:colId xmlns:a16="http://schemas.microsoft.com/office/drawing/2014/main" xmlns="" val="885200464"/>
                    </a:ext>
                  </a:extLst>
                </a:gridCol>
                <a:gridCol w="603886">
                  <a:extLst>
                    <a:ext uri="{9D8B030D-6E8A-4147-A177-3AD203B41FA5}">
                      <a16:colId xmlns:a16="http://schemas.microsoft.com/office/drawing/2014/main" xmlns="" val="2422914898"/>
                    </a:ext>
                  </a:extLst>
                </a:gridCol>
              </a:tblGrid>
              <a:tr h="370840">
                <a:tc>
                  <a:txBody>
                    <a:bodyPr/>
                    <a:lstStyle/>
                    <a:p>
                      <a:pPr algn="ctr"/>
                      <a:r>
                        <a:rPr lang="en-US" sz="1600" dirty="0"/>
                        <a:t>3.25</a:t>
                      </a:r>
                      <a:endParaRPr lang="en-IN" sz="1600" dirty="0"/>
                    </a:p>
                  </a:txBody>
                  <a:tcPr/>
                </a:tc>
                <a:tc>
                  <a:txBody>
                    <a:bodyPr/>
                    <a:lstStyle/>
                    <a:p>
                      <a:pPr algn="ctr"/>
                      <a:r>
                        <a:rPr lang="en-US" sz="1600" dirty="0"/>
                        <a:t>2.25</a:t>
                      </a:r>
                      <a:endParaRPr lang="en-IN" sz="1600" dirty="0"/>
                    </a:p>
                  </a:txBody>
                  <a:tcPr/>
                </a:tc>
                <a:extLst>
                  <a:ext uri="{0D108BD9-81ED-4DB2-BD59-A6C34878D82A}">
                    <a16:rowId xmlns:a16="http://schemas.microsoft.com/office/drawing/2014/main" xmlns="" val="3455723880"/>
                  </a:ext>
                </a:extLst>
              </a:tr>
              <a:tr h="370840">
                <a:tc>
                  <a:txBody>
                    <a:bodyPr/>
                    <a:lstStyle/>
                    <a:p>
                      <a:pPr algn="ctr"/>
                      <a:endParaRPr lang="en-IN" sz="1600" dirty="0"/>
                    </a:p>
                  </a:txBody>
                  <a:tcPr/>
                </a:tc>
                <a:tc>
                  <a:txBody>
                    <a:bodyPr/>
                    <a:lstStyle/>
                    <a:p>
                      <a:pPr algn="ctr"/>
                      <a:endParaRPr lang="en-IN" sz="1600" dirty="0"/>
                    </a:p>
                  </a:txBody>
                  <a:tcPr/>
                </a:tc>
                <a:extLst>
                  <a:ext uri="{0D108BD9-81ED-4DB2-BD59-A6C34878D82A}">
                    <a16:rowId xmlns:a16="http://schemas.microsoft.com/office/drawing/2014/main" xmlns="" val="932289987"/>
                  </a:ext>
                </a:extLst>
              </a:tr>
            </a:tbl>
          </a:graphicData>
        </a:graphic>
      </p:graphicFrame>
      <p:sp>
        <p:nvSpPr>
          <p:cNvPr id="11" name="Rectangle 10">
            <a:extLst>
              <a:ext uri="{FF2B5EF4-FFF2-40B4-BE49-F238E27FC236}">
                <a16:creationId xmlns:a16="http://schemas.microsoft.com/office/drawing/2014/main" xmlns="" id="{D5202EE3-BD7E-42A3-ABEE-9244E4D5A312}"/>
              </a:ext>
            </a:extLst>
          </p:cNvPr>
          <p:cNvSpPr/>
          <p:nvPr/>
        </p:nvSpPr>
        <p:spPr>
          <a:xfrm>
            <a:off x="3028947" y="2286000"/>
            <a:ext cx="2838453" cy="523220"/>
          </a:xfrm>
          <a:prstGeom prst="rect">
            <a:avLst/>
          </a:prstGeom>
        </p:spPr>
        <p:txBody>
          <a:bodyPr wrap="square">
            <a:spAutoFit/>
          </a:bodyPr>
          <a:lstStyle/>
          <a:p>
            <a:r>
              <a:rPr lang="en-US" sz="2800" dirty="0"/>
              <a:t>Average pooling</a:t>
            </a:r>
            <a:endParaRPr lang="en-IN" sz="2800" dirty="0"/>
          </a:p>
        </p:txBody>
      </p:sp>
    </p:spTree>
    <p:extLst>
      <p:ext uri="{BB962C8B-B14F-4D97-AF65-F5344CB8AC3E}">
        <p14:creationId xmlns:p14="http://schemas.microsoft.com/office/powerpoint/2010/main" xmlns="" val="3048278265"/>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1" i="0" u="none" strike="noStrike" kern="1200" cap="none" spc="0" normalizeH="0" baseline="0" noProof="0" dirty="0">
                <a:ln>
                  <a:noFill/>
                </a:ln>
                <a:solidFill>
                  <a:schemeClr val="bg1"/>
                </a:solidFill>
                <a:effectLst/>
                <a:uLnTx/>
                <a:uFillTx/>
                <a:latin typeface="+mj-lt"/>
                <a:ea typeface="+mj-ea"/>
                <a:cs typeface="+mj-cs"/>
              </a:rPr>
              <a:t>Subsampling Layer</a:t>
            </a:r>
          </a:p>
        </p:txBody>
      </p:sp>
      <p:sp>
        <p:nvSpPr>
          <p:cNvPr id="7" name="TextBox 6"/>
          <p:cNvSpPr txBox="1"/>
          <p:nvPr/>
        </p:nvSpPr>
        <p:spPr>
          <a:xfrm>
            <a:off x="228604" y="1175661"/>
            <a:ext cx="8686793" cy="523220"/>
          </a:xfrm>
          <a:prstGeom prst="rect">
            <a:avLst/>
          </a:prstGeom>
          <a:noFill/>
        </p:spPr>
        <p:txBody>
          <a:bodyPr wrap="square" rtlCol="0">
            <a:spAutoFit/>
          </a:bodyPr>
          <a:lstStyle/>
          <a:p>
            <a:pPr>
              <a:buNone/>
            </a:pPr>
            <a:r>
              <a:rPr lang="en-US" sz="2800" dirty="0"/>
              <a:t>It works similarly in 2 dimensions.</a:t>
            </a:r>
          </a:p>
        </p:txBody>
      </p:sp>
      <p:sp>
        <p:nvSpPr>
          <p:cNvPr id="10" name="Rectangle 9">
            <a:extLst>
              <a:ext uri="{FF2B5EF4-FFF2-40B4-BE49-F238E27FC236}">
                <a16:creationId xmlns:a16="http://schemas.microsoft.com/office/drawing/2014/main" xmlns="" id="{DCB28813-A9D3-4DF7-A702-21B441868D5D}"/>
              </a:ext>
            </a:extLst>
          </p:cNvPr>
          <p:cNvSpPr/>
          <p:nvPr/>
        </p:nvSpPr>
        <p:spPr>
          <a:xfrm>
            <a:off x="5410200" y="3972580"/>
            <a:ext cx="1371601" cy="523220"/>
          </a:xfrm>
          <a:prstGeom prst="rect">
            <a:avLst/>
          </a:prstGeom>
        </p:spPr>
        <p:txBody>
          <a:bodyPr wrap="square">
            <a:spAutoFit/>
          </a:bodyPr>
          <a:lstStyle/>
          <a:p>
            <a:r>
              <a:rPr lang="en-US" sz="2800" dirty="0"/>
              <a:t>=</a:t>
            </a:r>
            <a:endParaRPr lang="en-IN" sz="2800" dirty="0"/>
          </a:p>
        </p:txBody>
      </p:sp>
      <p:graphicFrame>
        <p:nvGraphicFramePr>
          <p:cNvPr id="16" name="Table 15">
            <a:extLst>
              <a:ext uri="{FF2B5EF4-FFF2-40B4-BE49-F238E27FC236}">
                <a16:creationId xmlns:a16="http://schemas.microsoft.com/office/drawing/2014/main" xmlns="" id="{34826DF3-602B-4A61-9523-BD5A11743498}"/>
              </a:ext>
            </a:extLst>
          </p:cNvPr>
          <p:cNvGraphicFramePr>
            <a:graphicFrameLocks noGrp="1"/>
          </p:cNvGraphicFramePr>
          <p:nvPr/>
        </p:nvGraphicFramePr>
        <p:xfrm>
          <a:off x="3505200" y="3164840"/>
          <a:ext cx="1600200" cy="1483360"/>
        </p:xfrm>
        <a:graphic>
          <a:graphicData uri="http://schemas.openxmlformats.org/drawingml/2006/table">
            <a:tbl>
              <a:tblPr>
                <a:tableStyleId>{5C22544A-7EE6-4342-B048-85BDC9FD1C3A}</a:tableStyleId>
              </a:tblPr>
              <a:tblGrid>
                <a:gridCol w="400050">
                  <a:extLst>
                    <a:ext uri="{9D8B030D-6E8A-4147-A177-3AD203B41FA5}">
                      <a16:colId xmlns:a16="http://schemas.microsoft.com/office/drawing/2014/main" xmlns="" val="885200464"/>
                    </a:ext>
                  </a:extLst>
                </a:gridCol>
                <a:gridCol w="400050">
                  <a:extLst>
                    <a:ext uri="{9D8B030D-6E8A-4147-A177-3AD203B41FA5}">
                      <a16:colId xmlns:a16="http://schemas.microsoft.com/office/drawing/2014/main" xmlns="" val="2422914898"/>
                    </a:ext>
                  </a:extLst>
                </a:gridCol>
                <a:gridCol w="400050">
                  <a:extLst>
                    <a:ext uri="{9D8B030D-6E8A-4147-A177-3AD203B41FA5}">
                      <a16:colId xmlns:a16="http://schemas.microsoft.com/office/drawing/2014/main" xmlns="" val="1132754371"/>
                    </a:ext>
                  </a:extLst>
                </a:gridCol>
                <a:gridCol w="400050">
                  <a:extLst>
                    <a:ext uri="{9D8B030D-6E8A-4147-A177-3AD203B41FA5}">
                      <a16:colId xmlns:a16="http://schemas.microsoft.com/office/drawing/2014/main" xmlns="" val="242806308"/>
                    </a:ext>
                  </a:extLst>
                </a:gridCol>
              </a:tblGrid>
              <a:tr h="370840">
                <a:tc>
                  <a:txBody>
                    <a:bodyPr/>
                    <a:lstStyle/>
                    <a:p>
                      <a:pPr algn="ctr"/>
                      <a:r>
                        <a:rPr lang="en-US" dirty="0"/>
                        <a:t>4</a:t>
                      </a:r>
                      <a:endParaRPr lang="en-IN" dirty="0"/>
                    </a:p>
                  </a:txBody>
                  <a:tcPr/>
                </a:tc>
                <a:tc>
                  <a:txBody>
                    <a:bodyPr/>
                    <a:lstStyle/>
                    <a:p>
                      <a:pPr algn="ctr"/>
                      <a:r>
                        <a:rPr lang="en-US" dirty="0"/>
                        <a:t>3</a:t>
                      </a:r>
                      <a:endParaRPr lang="en-IN" dirty="0"/>
                    </a:p>
                  </a:txBody>
                  <a:tcPr/>
                </a:tc>
                <a:tc>
                  <a:txBody>
                    <a:bodyPr/>
                    <a:lstStyle/>
                    <a:p>
                      <a:pPr algn="ctr"/>
                      <a:r>
                        <a:rPr lang="en-US" dirty="0"/>
                        <a:t>1</a:t>
                      </a:r>
                      <a:endParaRPr lang="en-IN" dirty="0"/>
                    </a:p>
                  </a:txBody>
                  <a:tcPr/>
                </a:tc>
                <a:tc>
                  <a:txBody>
                    <a:bodyPr/>
                    <a:lstStyle/>
                    <a:p>
                      <a:pPr algn="ctr"/>
                      <a:r>
                        <a:rPr lang="en-US" dirty="0"/>
                        <a:t>3</a:t>
                      </a:r>
                      <a:endParaRPr lang="en-IN" dirty="0"/>
                    </a:p>
                  </a:txBody>
                  <a:tcPr/>
                </a:tc>
                <a:extLst>
                  <a:ext uri="{0D108BD9-81ED-4DB2-BD59-A6C34878D82A}">
                    <a16:rowId xmlns:a16="http://schemas.microsoft.com/office/drawing/2014/main" xmlns="" val="3455723880"/>
                  </a:ext>
                </a:extLst>
              </a:tr>
              <a:tr h="370840">
                <a:tc>
                  <a:txBody>
                    <a:bodyPr/>
                    <a:lstStyle/>
                    <a:p>
                      <a:pPr algn="ctr"/>
                      <a:r>
                        <a:rPr lang="en-US" dirty="0"/>
                        <a:t>2</a:t>
                      </a:r>
                      <a:endParaRPr lang="en-IN" dirty="0"/>
                    </a:p>
                  </a:txBody>
                  <a:tcPr/>
                </a:tc>
                <a:tc>
                  <a:txBody>
                    <a:bodyPr/>
                    <a:lstStyle/>
                    <a:p>
                      <a:pPr algn="ctr"/>
                      <a:r>
                        <a:rPr lang="en-US" dirty="0"/>
                        <a:t>4</a:t>
                      </a:r>
                      <a:endParaRPr lang="en-IN" dirty="0"/>
                    </a:p>
                  </a:txBody>
                  <a:tcPr/>
                </a:tc>
                <a:tc>
                  <a:txBody>
                    <a:bodyPr/>
                    <a:lstStyle/>
                    <a:p>
                      <a:pPr algn="ctr"/>
                      <a:r>
                        <a:rPr lang="en-US" dirty="0"/>
                        <a:t>3</a:t>
                      </a:r>
                      <a:endParaRPr lang="en-IN" dirty="0"/>
                    </a:p>
                  </a:txBody>
                  <a:tcPr/>
                </a:tc>
                <a:tc>
                  <a:txBody>
                    <a:bodyPr/>
                    <a:lstStyle/>
                    <a:p>
                      <a:pPr algn="ctr"/>
                      <a:r>
                        <a:rPr lang="en-US" dirty="0"/>
                        <a:t>2</a:t>
                      </a:r>
                      <a:endParaRPr lang="en-IN" dirty="0"/>
                    </a:p>
                  </a:txBody>
                  <a:tcPr/>
                </a:tc>
                <a:extLst>
                  <a:ext uri="{0D108BD9-81ED-4DB2-BD59-A6C34878D82A}">
                    <a16:rowId xmlns:a16="http://schemas.microsoft.com/office/drawing/2014/main" xmlns="" val="932289987"/>
                  </a:ext>
                </a:extLst>
              </a:tr>
              <a:tr h="370840">
                <a:tc>
                  <a:txBody>
                    <a:bodyPr/>
                    <a:lstStyle/>
                    <a:p>
                      <a:pPr algn="ctr"/>
                      <a:r>
                        <a:rPr lang="en-US" dirty="0"/>
                        <a:t>2</a:t>
                      </a:r>
                      <a:endParaRPr lang="en-IN" dirty="0"/>
                    </a:p>
                  </a:txBody>
                  <a:tcPr/>
                </a:tc>
                <a:tc>
                  <a:txBody>
                    <a:bodyPr/>
                    <a:lstStyle/>
                    <a:p>
                      <a:pPr algn="ctr"/>
                      <a:r>
                        <a:rPr lang="en-US" dirty="0"/>
                        <a:t>3</a:t>
                      </a:r>
                      <a:endParaRPr lang="en-IN" dirty="0"/>
                    </a:p>
                  </a:txBody>
                  <a:tcPr/>
                </a:tc>
                <a:tc>
                  <a:txBody>
                    <a:bodyPr/>
                    <a:lstStyle/>
                    <a:p>
                      <a:pPr algn="ctr"/>
                      <a:r>
                        <a:rPr lang="en-US" dirty="0"/>
                        <a:t>2</a:t>
                      </a:r>
                      <a:endParaRPr lang="en-IN" dirty="0"/>
                    </a:p>
                  </a:txBody>
                  <a:tcPr/>
                </a:tc>
                <a:tc>
                  <a:txBody>
                    <a:bodyPr/>
                    <a:lstStyle/>
                    <a:p>
                      <a:pPr algn="ctr"/>
                      <a:r>
                        <a:rPr lang="en-US" dirty="0"/>
                        <a:t>1</a:t>
                      </a:r>
                      <a:endParaRPr lang="en-IN" dirty="0"/>
                    </a:p>
                  </a:txBody>
                  <a:tcPr/>
                </a:tc>
                <a:extLst>
                  <a:ext uri="{0D108BD9-81ED-4DB2-BD59-A6C34878D82A}">
                    <a16:rowId xmlns:a16="http://schemas.microsoft.com/office/drawing/2014/main" xmlns="" val="3048882286"/>
                  </a:ext>
                </a:extLst>
              </a:tr>
              <a:tr h="370840">
                <a:tc>
                  <a:txBody>
                    <a:bodyPr/>
                    <a:lstStyle/>
                    <a:p>
                      <a:pPr algn="ctr"/>
                      <a:r>
                        <a:rPr lang="en-US" dirty="0"/>
                        <a:t>2</a:t>
                      </a:r>
                      <a:endParaRPr lang="en-IN" dirty="0"/>
                    </a:p>
                  </a:txBody>
                  <a:tcPr/>
                </a:tc>
                <a:tc>
                  <a:txBody>
                    <a:bodyPr/>
                    <a:lstStyle/>
                    <a:p>
                      <a:pPr algn="ctr"/>
                      <a:r>
                        <a:rPr lang="en-US" dirty="0"/>
                        <a:t>1</a:t>
                      </a:r>
                      <a:endParaRPr lang="en-IN" dirty="0"/>
                    </a:p>
                  </a:txBody>
                  <a:tcPr/>
                </a:tc>
                <a:tc>
                  <a:txBody>
                    <a:bodyPr/>
                    <a:lstStyle/>
                    <a:p>
                      <a:pPr algn="ctr"/>
                      <a:r>
                        <a:rPr lang="en-US" dirty="0"/>
                        <a:t>0</a:t>
                      </a:r>
                      <a:endParaRPr lang="en-IN" dirty="0"/>
                    </a:p>
                  </a:txBody>
                  <a:tcPr/>
                </a:tc>
                <a:tc>
                  <a:txBody>
                    <a:bodyPr/>
                    <a:lstStyle/>
                    <a:p>
                      <a:pPr algn="ctr"/>
                      <a:r>
                        <a:rPr lang="en-US" dirty="0"/>
                        <a:t>1</a:t>
                      </a:r>
                      <a:endParaRPr lang="en-IN" dirty="0"/>
                    </a:p>
                  </a:txBody>
                  <a:tcPr/>
                </a:tc>
                <a:extLst>
                  <a:ext uri="{0D108BD9-81ED-4DB2-BD59-A6C34878D82A}">
                    <a16:rowId xmlns:a16="http://schemas.microsoft.com/office/drawing/2014/main" xmlns="" val="3825455429"/>
                  </a:ext>
                </a:extLst>
              </a:tr>
            </a:tbl>
          </a:graphicData>
        </a:graphic>
      </p:graphicFrame>
      <p:graphicFrame>
        <p:nvGraphicFramePr>
          <p:cNvPr id="15" name="Table 14">
            <a:extLst>
              <a:ext uri="{FF2B5EF4-FFF2-40B4-BE49-F238E27FC236}">
                <a16:creationId xmlns:a16="http://schemas.microsoft.com/office/drawing/2014/main" xmlns="" id="{484838CE-FE90-46B4-A2D6-C46BD26EAB9D}"/>
              </a:ext>
            </a:extLst>
          </p:cNvPr>
          <p:cNvGraphicFramePr>
            <a:graphicFrameLocks noGrp="1"/>
          </p:cNvGraphicFramePr>
          <p:nvPr/>
        </p:nvGraphicFramePr>
        <p:xfrm>
          <a:off x="3429000" y="3835400"/>
          <a:ext cx="838200" cy="736600"/>
        </p:xfrm>
        <a:graphic>
          <a:graphicData uri="http://schemas.openxmlformats.org/drawingml/2006/table">
            <a:tbl>
              <a:tblPr>
                <a:tableStyleId>{5C22544A-7EE6-4342-B048-85BDC9FD1C3A}</a:tableStyleId>
              </a:tblPr>
              <a:tblGrid>
                <a:gridCol w="419100">
                  <a:extLst>
                    <a:ext uri="{9D8B030D-6E8A-4147-A177-3AD203B41FA5}">
                      <a16:colId xmlns:a16="http://schemas.microsoft.com/office/drawing/2014/main" xmlns="" val="885200464"/>
                    </a:ext>
                  </a:extLst>
                </a:gridCol>
                <a:gridCol w="419100">
                  <a:extLst>
                    <a:ext uri="{9D8B030D-6E8A-4147-A177-3AD203B41FA5}">
                      <a16:colId xmlns:a16="http://schemas.microsoft.com/office/drawing/2014/main" xmlns="" val="2422914898"/>
                    </a:ext>
                  </a:extLst>
                </a:gridCol>
              </a:tblGrid>
              <a:tr h="365760">
                <a:tc>
                  <a:txBody>
                    <a:bodyPr/>
                    <a:lstStyle/>
                    <a:p>
                      <a:pPr algn="ctr"/>
                      <a:endParaRPr lang="en-IN" sz="1800" dirty="0"/>
                    </a:p>
                  </a:txBody>
                  <a:tcPr>
                    <a:solidFill>
                      <a:schemeClr val="accent6">
                        <a:alpha val="17000"/>
                      </a:schemeClr>
                    </a:solidFill>
                  </a:tcPr>
                </a:tc>
                <a:tc>
                  <a:txBody>
                    <a:bodyPr/>
                    <a:lstStyle/>
                    <a:p>
                      <a:pPr algn="ctr"/>
                      <a:endParaRPr lang="en-IN" sz="1800" dirty="0"/>
                    </a:p>
                  </a:txBody>
                  <a:tcPr>
                    <a:solidFill>
                      <a:schemeClr val="accent6">
                        <a:alpha val="17000"/>
                      </a:schemeClr>
                    </a:solidFill>
                  </a:tcPr>
                </a:tc>
                <a:extLst>
                  <a:ext uri="{0D108BD9-81ED-4DB2-BD59-A6C34878D82A}">
                    <a16:rowId xmlns:a16="http://schemas.microsoft.com/office/drawing/2014/main" xmlns="" val="3455723880"/>
                  </a:ext>
                </a:extLst>
              </a:tr>
              <a:tr h="370840">
                <a:tc>
                  <a:txBody>
                    <a:bodyPr/>
                    <a:lstStyle/>
                    <a:p>
                      <a:pPr algn="ctr"/>
                      <a:endParaRPr lang="en-IN" sz="1800" dirty="0"/>
                    </a:p>
                  </a:txBody>
                  <a:tcPr>
                    <a:solidFill>
                      <a:schemeClr val="accent6">
                        <a:alpha val="17000"/>
                      </a:schemeClr>
                    </a:solidFill>
                  </a:tcPr>
                </a:tc>
                <a:tc>
                  <a:txBody>
                    <a:bodyPr/>
                    <a:lstStyle/>
                    <a:p>
                      <a:pPr algn="ctr"/>
                      <a:endParaRPr lang="en-IN" sz="1800" dirty="0"/>
                    </a:p>
                  </a:txBody>
                  <a:tcPr>
                    <a:solidFill>
                      <a:schemeClr val="accent6">
                        <a:alpha val="17000"/>
                      </a:schemeClr>
                    </a:solidFill>
                  </a:tcPr>
                </a:tc>
                <a:extLst>
                  <a:ext uri="{0D108BD9-81ED-4DB2-BD59-A6C34878D82A}">
                    <a16:rowId xmlns:a16="http://schemas.microsoft.com/office/drawing/2014/main" xmlns="" val="932289987"/>
                  </a:ext>
                </a:extLst>
              </a:tr>
            </a:tbl>
          </a:graphicData>
        </a:graphic>
      </p:graphicFrame>
      <p:graphicFrame>
        <p:nvGraphicFramePr>
          <p:cNvPr id="9" name="Table 8">
            <a:extLst>
              <a:ext uri="{FF2B5EF4-FFF2-40B4-BE49-F238E27FC236}">
                <a16:creationId xmlns:a16="http://schemas.microsoft.com/office/drawing/2014/main" xmlns="" id="{A5808F1E-908D-4E91-B480-D24C352A6B26}"/>
              </a:ext>
            </a:extLst>
          </p:cNvPr>
          <p:cNvGraphicFramePr>
            <a:graphicFrameLocks noGrp="1"/>
          </p:cNvGraphicFramePr>
          <p:nvPr>
            <p:extLst>
              <p:ext uri="{D42A27DB-BD31-4B8C-83A1-F6EECF244321}">
                <p14:modId xmlns:p14="http://schemas.microsoft.com/office/powerpoint/2010/main" xmlns="" val="3942293503"/>
              </p:ext>
            </p:extLst>
          </p:nvPr>
        </p:nvGraphicFramePr>
        <p:xfrm>
          <a:off x="6412228" y="3906520"/>
          <a:ext cx="1207772" cy="741680"/>
        </p:xfrm>
        <a:graphic>
          <a:graphicData uri="http://schemas.openxmlformats.org/drawingml/2006/table">
            <a:tbl>
              <a:tblPr>
                <a:tableStyleId>{5C22544A-7EE6-4342-B048-85BDC9FD1C3A}</a:tableStyleId>
              </a:tblPr>
              <a:tblGrid>
                <a:gridCol w="603886">
                  <a:extLst>
                    <a:ext uri="{9D8B030D-6E8A-4147-A177-3AD203B41FA5}">
                      <a16:colId xmlns:a16="http://schemas.microsoft.com/office/drawing/2014/main" xmlns="" val="885200464"/>
                    </a:ext>
                  </a:extLst>
                </a:gridCol>
                <a:gridCol w="603886">
                  <a:extLst>
                    <a:ext uri="{9D8B030D-6E8A-4147-A177-3AD203B41FA5}">
                      <a16:colId xmlns:a16="http://schemas.microsoft.com/office/drawing/2014/main" xmlns="" val="2422914898"/>
                    </a:ext>
                  </a:extLst>
                </a:gridCol>
              </a:tblGrid>
              <a:tr h="370840">
                <a:tc>
                  <a:txBody>
                    <a:bodyPr/>
                    <a:lstStyle/>
                    <a:p>
                      <a:pPr algn="ctr"/>
                      <a:r>
                        <a:rPr lang="en-US" sz="1600" dirty="0"/>
                        <a:t>3.25</a:t>
                      </a:r>
                      <a:endParaRPr lang="en-IN" sz="1600" dirty="0"/>
                    </a:p>
                  </a:txBody>
                  <a:tcPr/>
                </a:tc>
                <a:tc>
                  <a:txBody>
                    <a:bodyPr/>
                    <a:lstStyle/>
                    <a:p>
                      <a:pPr algn="ctr"/>
                      <a:r>
                        <a:rPr lang="en-US" sz="1600" dirty="0"/>
                        <a:t>2.25</a:t>
                      </a:r>
                      <a:endParaRPr lang="en-IN" sz="1600" dirty="0"/>
                    </a:p>
                  </a:txBody>
                  <a:tcPr/>
                </a:tc>
                <a:extLst>
                  <a:ext uri="{0D108BD9-81ED-4DB2-BD59-A6C34878D82A}">
                    <a16:rowId xmlns:a16="http://schemas.microsoft.com/office/drawing/2014/main" xmlns="" val="3455723880"/>
                  </a:ext>
                </a:extLst>
              </a:tr>
              <a:tr h="370840">
                <a:tc>
                  <a:txBody>
                    <a:bodyPr/>
                    <a:lstStyle/>
                    <a:p>
                      <a:pPr algn="ctr"/>
                      <a:r>
                        <a:rPr lang="en-US" sz="1600" dirty="0"/>
                        <a:t>2</a:t>
                      </a:r>
                      <a:endParaRPr lang="en-IN" sz="1600" dirty="0"/>
                    </a:p>
                  </a:txBody>
                  <a:tcPr/>
                </a:tc>
                <a:tc>
                  <a:txBody>
                    <a:bodyPr/>
                    <a:lstStyle/>
                    <a:p>
                      <a:pPr algn="ctr"/>
                      <a:endParaRPr lang="en-IN" sz="1600" dirty="0"/>
                    </a:p>
                  </a:txBody>
                  <a:tcPr/>
                </a:tc>
                <a:extLst>
                  <a:ext uri="{0D108BD9-81ED-4DB2-BD59-A6C34878D82A}">
                    <a16:rowId xmlns:a16="http://schemas.microsoft.com/office/drawing/2014/main" xmlns="" val="932289987"/>
                  </a:ext>
                </a:extLst>
              </a:tr>
            </a:tbl>
          </a:graphicData>
        </a:graphic>
      </p:graphicFrame>
      <p:sp>
        <p:nvSpPr>
          <p:cNvPr id="11" name="Rectangle 10">
            <a:extLst>
              <a:ext uri="{FF2B5EF4-FFF2-40B4-BE49-F238E27FC236}">
                <a16:creationId xmlns:a16="http://schemas.microsoft.com/office/drawing/2014/main" xmlns="" id="{7503CBC2-0F6D-4AB9-99C4-7B1C3C19C97E}"/>
              </a:ext>
            </a:extLst>
          </p:cNvPr>
          <p:cNvSpPr/>
          <p:nvPr/>
        </p:nvSpPr>
        <p:spPr>
          <a:xfrm>
            <a:off x="3028947" y="2286000"/>
            <a:ext cx="2838453" cy="523220"/>
          </a:xfrm>
          <a:prstGeom prst="rect">
            <a:avLst/>
          </a:prstGeom>
        </p:spPr>
        <p:txBody>
          <a:bodyPr wrap="square">
            <a:spAutoFit/>
          </a:bodyPr>
          <a:lstStyle/>
          <a:p>
            <a:r>
              <a:rPr lang="en-US" sz="2800" dirty="0"/>
              <a:t>Average pooling</a:t>
            </a:r>
            <a:endParaRPr lang="en-IN" sz="2800" dirty="0"/>
          </a:p>
        </p:txBody>
      </p:sp>
    </p:spTree>
    <p:extLst>
      <p:ext uri="{BB962C8B-B14F-4D97-AF65-F5344CB8AC3E}">
        <p14:creationId xmlns:p14="http://schemas.microsoft.com/office/powerpoint/2010/main" xmlns="" val="31661726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9200"/>
            <a:ext cx="7498080" cy="5410200"/>
          </a:xfrm>
        </p:spPr>
        <p:txBody>
          <a:bodyPr>
            <a:normAutofit/>
          </a:bodyPr>
          <a:lstStyle/>
          <a:p>
            <a:r>
              <a:rPr lang="en-US" b="1" dirty="0"/>
              <a:t>Deep learning </a:t>
            </a:r>
            <a:r>
              <a:rPr lang="en-US" dirty="0"/>
              <a:t>refers to the use of </a:t>
            </a:r>
            <a:r>
              <a:rPr lang="en-US" b="1" dirty="0"/>
              <a:t>artificial neural networks</a:t>
            </a:r>
            <a:r>
              <a:rPr lang="en-US" dirty="0"/>
              <a:t> with </a:t>
            </a:r>
            <a:r>
              <a:rPr lang="en-US" b="1" dirty="0"/>
              <a:t>more than one layer </a:t>
            </a:r>
            <a:r>
              <a:rPr lang="en-US" dirty="0"/>
              <a:t>of neurons (interconnections).</a:t>
            </a:r>
            <a:endParaRPr lang="en-US" dirty="0">
              <a:solidFill>
                <a:srgbClr val="FF0000"/>
              </a:solidFill>
            </a:endParaRPr>
          </a:p>
        </p:txBody>
      </p:sp>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a:ln>
                  <a:noFill/>
                </a:ln>
                <a:solidFill>
                  <a:schemeClr val="bg1"/>
                </a:solidFill>
                <a:effectLst/>
                <a:uLnTx/>
                <a:uFillTx/>
                <a:latin typeface="+mj-lt"/>
                <a:ea typeface="+mj-ea"/>
                <a:cs typeface="+mj-cs"/>
              </a:rPr>
              <a:t>What</a:t>
            </a:r>
            <a:r>
              <a:rPr kumimoji="0" lang="en-US" sz="4400" b="0" i="0" u="none" strike="noStrike" kern="1200" cap="none" spc="0" normalizeH="0" noProof="0" dirty="0">
                <a:ln>
                  <a:noFill/>
                </a:ln>
                <a:solidFill>
                  <a:schemeClr val="bg1"/>
                </a:solidFill>
                <a:effectLst/>
                <a:uLnTx/>
                <a:uFillTx/>
                <a:latin typeface="+mj-lt"/>
                <a:ea typeface="+mj-ea"/>
                <a:cs typeface="+mj-cs"/>
              </a:rPr>
              <a:t> is deep learning</a:t>
            </a:r>
            <a:r>
              <a:rPr kumimoji="0" lang="en-US" sz="4400" b="0" i="0" u="none" strike="noStrike" kern="1200" cap="none" spc="0" normalizeH="0" baseline="0" noProof="0" dirty="0">
                <a:ln>
                  <a:noFill/>
                </a:ln>
                <a:solidFill>
                  <a:schemeClr val="bg1"/>
                </a:solidFill>
                <a:effectLst/>
                <a:uLnTx/>
                <a:uFillTx/>
                <a:latin typeface="+mj-lt"/>
                <a:ea typeface="+mj-ea"/>
                <a:cs typeface="+mj-cs"/>
              </a:rPr>
              <a:t>?</a:t>
            </a:r>
          </a:p>
        </p:txBody>
      </p:sp>
      <p:sp>
        <p:nvSpPr>
          <p:cNvPr id="9" name="TextBox 8"/>
          <p:cNvSpPr txBox="1"/>
          <p:nvPr/>
        </p:nvSpPr>
        <p:spPr>
          <a:xfrm>
            <a:off x="112372" y="6031468"/>
            <a:ext cx="954428" cy="369332"/>
          </a:xfrm>
          <a:prstGeom prst="rect">
            <a:avLst/>
          </a:prstGeom>
          <a:noFill/>
        </p:spPr>
        <p:txBody>
          <a:bodyPr wrap="none" rtlCol="0">
            <a:spAutoFit/>
          </a:bodyPr>
          <a:lstStyle/>
          <a:p>
            <a:r>
              <a:rPr lang="en-US" dirty="0"/>
              <a:t>features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52600" y="1219200"/>
            <a:ext cx="7086600" cy="5410200"/>
          </a:xfrm>
        </p:spPr>
        <p:txBody>
          <a:bodyPr>
            <a:normAutofit/>
          </a:bodyPr>
          <a:lstStyle/>
          <a:p>
            <a:pPr>
              <a:buNone/>
            </a:pPr>
            <a:r>
              <a:rPr lang="en-US" sz="2800" dirty="0"/>
              <a:t>Could you use the outputs </a:t>
            </a:r>
            <a:r>
              <a:rPr lang="en-US" sz="2800" b="1" dirty="0"/>
              <a:t>c</a:t>
            </a:r>
            <a:r>
              <a:rPr lang="en-US" sz="2800" dirty="0"/>
              <a:t> to make a hard decision?  How would you do it?</a:t>
            </a:r>
          </a:p>
          <a:p>
            <a:pPr>
              <a:buNone/>
            </a:pPr>
            <a:endParaRPr lang="en-US" dirty="0"/>
          </a:p>
          <a:p>
            <a:pPr>
              <a:buNone/>
            </a:pPr>
            <a:r>
              <a:rPr lang="en-US" b="1" dirty="0"/>
              <a:t>				  W</a:t>
            </a:r>
            <a:r>
              <a:rPr lang="en-US" b="1" baseline="-25000" dirty="0">
                <a:solidFill>
                  <a:srgbClr val="FF0000"/>
                </a:solidFill>
              </a:rPr>
              <a:t>1</a:t>
            </a:r>
            <a:r>
              <a:rPr lang="en-US" b="1" baseline="-25000" dirty="0">
                <a:solidFill>
                  <a:srgbClr val="00B050"/>
                </a:solidFill>
              </a:rPr>
              <a:t>1</a:t>
            </a:r>
            <a:r>
              <a:rPr lang="en-US" b="1" dirty="0"/>
              <a:t>  W</a:t>
            </a:r>
            <a:r>
              <a:rPr lang="en-US" b="1" baseline="-25000" dirty="0">
                <a:solidFill>
                  <a:srgbClr val="FF0000"/>
                </a:solidFill>
              </a:rPr>
              <a:t>2</a:t>
            </a:r>
            <a:r>
              <a:rPr lang="en-US" b="1" baseline="-25000" dirty="0">
                <a:solidFill>
                  <a:srgbClr val="00B050"/>
                </a:solidFill>
              </a:rPr>
              <a:t>1</a:t>
            </a:r>
            <a:r>
              <a:rPr lang="en-US" b="1" dirty="0"/>
              <a:t> W</a:t>
            </a:r>
            <a:r>
              <a:rPr lang="en-US" b="1" baseline="-25000" dirty="0">
                <a:solidFill>
                  <a:srgbClr val="FF0000"/>
                </a:solidFill>
              </a:rPr>
              <a:t>3</a:t>
            </a:r>
            <a:r>
              <a:rPr lang="en-US" b="1" baseline="-25000" dirty="0">
                <a:solidFill>
                  <a:srgbClr val="00B050"/>
                </a:solidFill>
              </a:rPr>
              <a:t>1 	</a:t>
            </a:r>
            <a:r>
              <a:rPr lang="en-US" b="1" dirty="0"/>
              <a:t>		    = f</a:t>
            </a:r>
            <a:r>
              <a:rPr lang="en-US" b="1" baseline="-25000" dirty="0">
                <a:solidFill>
                  <a:srgbClr val="00B050"/>
                </a:solidFill>
              </a:rPr>
              <a:t>1 </a:t>
            </a:r>
            <a:r>
              <a:rPr lang="en-US" b="1" dirty="0"/>
              <a:t>f</a:t>
            </a:r>
            <a:r>
              <a:rPr lang="en-US" b="1" baseline="-25000" dirty="0">
                <a:solidFill>
                  <a:srgbClr val="00B050"/>
                </a:solidFill>
              </a:rPr>
              <a:t>2</a:t>
            </a:r>
            <a:r>
              <a:rPr lang="en-US" b="1" dirty="0"/>
              <a:t> f</a:t>
            </a:r>
            <a:r>
              <a:rPr lang="en-US" b="1" baseline="-25000" dirty="0">
                <a:solidFill>
                  <a:srgbClr val="00B050"/>
                </a:solidFill>
              </a:rPr>
              <a:t>3 </a:t>
            </a:r>
            <a:r>
              <a:rPr lang="en-US" b="1" dirty="0"/>
              <a:t>* W</a:t>
            </a:r>
            <a:r>
              <a:rPr lang="en-US" b="1" baseline="-25000" dirty="0">
                <a:solidFill>
                  <a:srgbClr val="FF0000"/>
                </a:solidFill>
              </a:rPr>
              <a:t>1</a:t>
            </a:r>
            <a:r>
              <a:rPr lang="en-US" b="1" baseline="-25000" dirty="0">
                <a:solidFill>
                  <a:srgbClr val="00B050"/>
                </a:solidFill>
              </a:rPr>
              <a:t>2</a:t>
            </a:r>
            <a:r>
              <a:rPr lang="en-US" b="1" dirty="0"/>
              <a:t>  W</a:t>
            </a:r>
            <a:r>
              <a:rPr lang="en-US" b="1" baseline="-25000" dirty="0">
                <a:solidFill>
                  <a:srgbClr val="FF0000"/>
                </a:solidFill>
              </a:rPr>
              <a:t>2</a:t>
            </a:r>
            <a:r>
              <a:rPr lang="en-US" b="1" baseline="-25000" dirty="0">
                <a:solidFill>
                  <a:srgbClr val="00B050"/>
                </a:solidFill>
              </a:rPr>
              <a:t>2</a:t>
            </a:r>
            <a:r>
              <a:rPr lang="en-US" b="1" dirty="0"/>
              <a:t> W</a:t>
            </a:r>
            <a:r>
              <a:rPr lang="en-US" b="1" baseline="-25000" dirty="0">
                <a:solidFill>
                  <a:srgbClr val="FF0000"/>
                </a:solidFill>
              </a:rPr>
              <a:t>3</a:t>
            </a:r>
            <a:r>
              <a:rPr lang="en-US" b="1" baseline="-25000" dirty="0">
                <a:solidFill>
                  <a:srgbClr val="00B050"/>
                </a:solidFill>
              </a:rPr>
              <a:t>2   </a:t>
            </a:r>
            <a:r>
              <a:rPr lang="en-US" b="1" dirty="0"/>
              <a:t>+ b</a:t>
            </a:r>
            <a:r>
              <a:rPr lang="en-US" b="1" baseline="-25000" dirty="0">
                <a:solidFill>
                  <a:srgbClr val="FF0000"/>
                </a:solidFill>
              </a:rPr>
              <a:t>1</a:t>
            </a:r>
            <a:r>
              <a:rPr lang="en-US" b="1" dirty="0"/>
              <a:t> b</a:t>
            </a:r>
            <a:r>
              <a:rPr lang="en-US" b="1" baseline="-25000" dirty="0">
                <a:solidFill>
                  <a:srgbClr val="FF0000"/>
                </a:solidFill>
              </a:rPr>
              <a:t>2 </a:t>
            </a:r>
            <a:r>
              <a:rPr lang="en-US" b="1" dirty="0"/>
              <a:t>b</a:t>
            </a:r>
            <a:r>
              <a:rPr lang="en-US" b="1" baseline="-25000" dirty="0">
                <a:solidFill>
                  <a:srgbClr val="FF0000"/>
                </a:solidFill>
              </a:rPr>
              <a:t>3</a:t>
            </a:r>
          </a:p>
          <a:p>
            <a:pPr>
              <a:buNone/>
            </a:pPr>
            <a:r>
              <a:rPr lang="en-US" b="1" dirty="0"/>
              <a:t>		                      W</a:t>
            </a:r>
            <a:r>
              <a:rPr lang="en-US" b="1" baseline="-25000" dirty="0">
                <a:solidFill>
                  <a:srgbClr val="FF0000"/>
                </a:solidFill>
              </a:rPr>
              <a:t>1</a:t>
            </a:r>
            <a:r>
              <a:rPr lang="en-US" b="1" baseline="-25000" dirty="0">
                <a:solidFill>
                  <a:srgbClr val="00B050"/>
                </a:solidFill>
              </a:rPr>
              <a:t>3</a:t>
            </a:r>
            <a:r>
              <a:rPr lang="en-US" b="1" dirty="0"/>
              <a:t>  W</a:t>
            </a:r>
            <a:r>
              <a:rPr lang="en-US" b="1" baseline="-25000" dirty="0">
                <a:solidFill>
                  <a:srgbClr val="FF0000"/>
                </a:solidFill>
              </a:rPr>
              <a:t>2</a:t>
            </a:r>
            <a:r>
              <a:rPr lang="en-US" b="1" baseline="-25000" dirty="0">
                <a:solidFill>
                  <a:srgbClr val="00B050"/>
                </a:solidFill>
              </a:rPr>
              <a:t>3</a:t>
            </a:r>
            <a:r>
              <a:rPr lang="en-US" b="1" dirty="0"/>
              <a:t> W</a:t>
            </a:r>
            <a:r>
              <a:rPr lang="en-US" b="1" baseline="-25000" dirty="0">
                <a:solidFill>
                  <a:srgbClr val="FF0000"/>
                </a:solidFill>
              </a:rPr>
              <a:t>3</a:t>
            </a:r>
            <a:r>
              <a:rPr lang="en-US" b="1" baseline="-25000" dirty="0">
                <a:solidFill>
                  <a:srgbClr val="00B050"/>
                </a:solidFill>
              </a:rPr>
              <a:t>3 </a:t>
            </a:r>
            <a:r>
              <a:rPr lang="en-US" b="1" dirty="0"/>
              <a:t>   </a:t>
            </a:r>
            <a:endParaRPr lang="en-US" b="1" baseline="-25000" dirty="0">
              <a:solidFill>
                <a:srgbClr val="FF0000"/>
              </a:solidFill>
            </a:endParaRPr>
          </a:p>
          <a:p>
            <a:pPr>
              <a:buNone/>
            </a:pPr>
            <a:endParaRPr lang="en-US" b="1" baseline="-25000" dirty="0"/>
          </a:p>
          <a:p>
            <a:pPr>
              <a:buNone/>
            </a:pPr>
            <a:r>
              <a:rPr lang="en-US" b="1" baseline="-25000" dirty="0"/>
              <a:t>			</a:t>
            </a:r>
            <a:endParaRPr lang="en-US" b="1" baseline="-25000" dirty="0">
              <a:solidFill>
                <a:srgbClr val="00B050"/>
              </a:solidFill>
            </a:endParaRPr>
          </a:p>
        </p:txBody>
      </p:sp>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a:ln>
                  <a:noFill/>
                </a:ln>
                <a:solidFill>
                  <a:schemeClr val="bg1"/>
                </a:solidFill>
                <a:effectLst/>
                <a:uLnTx/>
                <a:uFillTx/>
                <a:latin typeface="+mj-lt"/>
                <a:ea typeface="+mj-ea"/>
                <a:cs typeface="+mj-cs"/>
              </a:rPr>
              <a:t>Neural Networks as Classifiers</a:t>
            </a:r>
          </a:p>
        </p:txBody>
      </p:sp>
      <p:sp>
        <p:nvSpPr>
          <p:cNvPr id="7" name="Oval 6"/>
          <p:cNvSpPr/>
          <p:nvPr/>
        </p:nvSpPr>
        <p:spPr>
          <a:xfrm>
            <a:off x="1066800" y="2350532"/>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p:cNvSpPr/>
          <p:nvPr/>
        </p:nvSpPr>
        <p:spPr>
          <a:xfrm>
            <a:off x="1066800" y="3493532"/>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9" name="TextBox 8"/>
          <p:cNvSpPr txBox="1"/>
          <p:nvPr/>
        </p:nvSpPr>
        <p:spPr>
          <a:xfrm>
            <a:off x="179902" y="3974068"/>
            <a:ext cx="1115498" cy="369332"/>
          </a:xfrm>
          <a:prstGeom prst="rect">
            <a:avLst/>
          </a:prstGeom>
          <a:noFill/>
        </p:spPr>
        <p:txBody>
          <a:bodyPr wrap="none" rtlCol="0">
            <a:spAutoFit/>
          </a:bodyPr>
          <a:lstStyle/>
          <a:p>
            <a:r>
              <a:rPr lang="en-US" dirty="0"/>
              <a:t>Features </a:t>
            </a:r>
            <a:r>
              <a:rPr lang="en-US" b="1" dirty="0"/>
              <a:t>f</a:t>
            </a:r>
          </a:p>
        </p:txBody>
      </p:sp>
      <p:sp>
        <p:nvSpPr>
          <p:cNvPr id="10" name="TextBox 9"/>
          <p:cNvSpPr txBox="1"/>
          <p:nvPr/>
        </p:nvSpPr>
        <p:spPr>
          <a:xfrm>
            <a:off x="304800" y="1981200"/>
            <a:ext cx="1007007" cy="369332"/>
          </a:xfrm>
          <a:prstGeom prst="rect">
            <a:avLst/>
          </a:prstGeom>
          <a:noFill/>
        </p:spPr>
        <p:txBody>
          <a:bodyPr wrap="none" rtlCol="0">
            <a:spAutoFit/>
          </a:bodyPr>
          <a:lstStyle/>
          <a:p>
            <a:r>
              <a:rPr lang="en-US" dirty="0"/>
              <a:t>Classes </a:t>
            </a:r>
            <a:r>
              <a:rPr lang="en-US" b="1" dirty="0"/>
              <a:t>c</a:t>
            </a:r>
          </a:p>
        </p:txBody>
      </p:sp>
      <p:cxnSp>
        <p:nvCxnSpPr>
          <p:cNvPr id="25" name="Straight Connector 24"/>
          <p:cNvCxnSpPr/>
          <p:nvPr/>
        </p:nvCxnSpPr>
        <p:spPr>
          <a:xfrm>
            <a:off x="1274620" y="2743200"/>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31" name="TextBox 30"/>
          <p:cNvSpPr txBox="1"/>
          <p:nvPr/>
        </p:nvSpPr>
        <p:spPr>
          <a:xfrm>
            <a:off x="762000" y="2971800"/>
            <a:ext cx="394660" cy="369332"/>
          </a:xfrm>
          <a:prstGeom prst="rect">
            <a:avLst/>
          </a:prstGeom>
          <a:noFill/>
        </p:spPr>
        <p:txBody>
          <a:bodyPr wrap="none" rtlCol="0">
            <a:spAutoFit/>
          </a:bodyPr>
          <a:lstStyle/>
          <a:p>
            <a:r>
              <a:rPr lang="en-US" b="1" dirty="0"/>
              <a:t>W</a:t>
            </a:r>
          </a:p>
        </p:txBody>
      </p:sp>
      <p:cxnSp>
        <p:nvCxnSpPr>
          <p:cNvPr id="12" name="Straight Connector 11"/>
          <p:cNvCxnSpPr>
            <a:cxnSpLocks/>
          </p:cNvCxnSpPr>
          <p:nvPr/>
        </p:nvCxnSpPr>
        <p:spPr>
          <a:xfrm>
            <a:off x="1735265" y="3480792"/>
            <a:ext cx="0" cy="533400"/>
          </a:xfrm>
          <a:prstGeom prst="line">
            <a:avLst/>
          </a:prstGeom>
        </p:spPr>
        <p:style>
          <a:lnRef idx="3">
            <a:schemeClr val="accent5"/>
          </a:lnRef>
          <a:fillRef idx="0">
            <a:schemeClr val="accent5"/>
          </a:fillRef>
          <a:effectRef idx="2">
            <a:schemeClr val="accent5"/>
          </a:effectRef>
          <a:fontRef idx="minor">
            <a:schemeClr val="tx1"/>
          </a:fontRef>
        </p:style>
      </p:cxnSp>
      <p:cxnSp>
        <p:nvCxnSpPr>
          <p:cNvPr id="14" name="Straight Connector 13"/>
          <p:cNvCxnSpPr>
            <a:cxnSpLocks/>
          </p:cNvCxnSpPr>
          <p:nvPr/>
        </p:nvCxnSpPr>
        <p:spPr>
          <a:xfrm>
            <a:off x="1735265" y="3470241"/>
            <a:ext cx="104335"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16" name="Straight Connector 15"/>
          <p:cNvCxnSpPr>
            <a:cxnSpLocks/>
          </p:cNvCxnSpPr>
          <p:nvPr/>
        </p:nvCxnSpPr>
        <p:spPr>
          <a:xfrm>
            <a:off x="1727059" y="4002524"/>
            <a:ext cx="150641"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18" name="Straight Connector 17"/>
          <p:cNvCxnSpPr>
            <a:cxnSpLocks/>
          </p:cNvCxnSpPr>
          <p:nvPr/>
        </p:nvCxnSpPr>
        <p:spPr>
          <a:xfrm>
            <a:off x="3098659" y="3480792"/>
            <a:ext cx="0" cy="521732"/>
          </a:xfrm>
          <a:prstGeom prst="line">
            <a:avLst/>
          </a:prstGeom>
        </p:spPr>
        <p:style>
          <a:lnRef idx="2">
            <a:schemeClr val="accent5"/>
          </a:lnRef>
          <a:fillRef idx="0">
            <a:schemeClr val="accent5"/>
          </a:fillRef>
          <a:effectRef idx="1">
            <a:schemeClr val="accent5"/>
          </a:effectRef>
          <a:fontRef idx="minor">
            <a:schemeClr val="tx1"/>
          </a:fontRef>
        </p:style>
      </p:cxnSp>
      <p:cxnSp>
        <p:nvCxnSpPr>
          <p:cNvPr id="20" name="Straight Connector 19"/>
          <p:cNvCxnSpPr>
            <a:cxnSpLocks/>
          </p:cNvCxnSpPr>
          <p:nvPr/>
        </p:nvCxnSpPr>
        <p:spPr>
          <a:xfrm flipH="1" flipV="1">
            <a:off x="3022459" y="4002524"/>
            <a:ext cx="76200" cy="11668"/>
          </a:xfrm>
          <a:prstGeom prst="line">
            <a:avLst/>
          </a:prstGeom>
        </p:spPr>
        <p:style>
          <a:lnRef idx="2">
            <a:schemeClr val="accent5"/>
          </a:lnRef>
          <a:fillRef idx="0">
            <a:schemeClr val="accent5"/>
          </a:fillRef>
          <a:effectRef idx="1">
            <a:schemeClr val="accent5"/>
          </a:effectRef>
          <a:fontRef idx="minor">
            <a:schemeClr val="tx1"/>
          </a:fontRef>
        </p:style>
      </p:cxnSp>
      <p:cxnSp>
        <p:nvCxnSpPr>
          <p:cNvPr id="22" name="Straight Connector 21"/>
          <p:cNvCxnSpPr/>
          <p:nvPr/>
        </p:nvCxnSpPr>
        <p:spPr>
          <a:xfrm flipH="1">
            <a:off x="3022459" y="3480792"/>
            <a:ext cx="76200"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24" name="Straight Connector 23"/>
          <p:cNvCxnSpPr/>
          <p:nvPr/>
        </p:nvCxnSpPr>
        <p:spPr>
          <a:xfrm flipH="1">
            <a:off x="4650688" y="2957989"/>
            <a:ext cx="202844"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27" name="Straight Connector 26"/>
          <p:cNvCxnSpPr/>
          <p:nvPr/>
        </p:nvCxnSpPr>
        <p:spPr>
          <a:xfrm>
            <a:off x="4675910" y="2957989"/>
            <a:ext cx="0" cy="1600200"/>
          </a:xfrm>
          <a:prstGeom prst="line">
            <a:avLst/>
          </a:prstGeom>
        </p:spPr>
        <p:style>
          <a:lnRef idx="3">
            <a:schemeClr val="accent5"/>
          </a:lnRef>
          <a:fillRef idx="0">
            <a:schemeClr val="accent5"/>
          </a:fillRef>
          <a:effectRef idx="2">
            <a:schemeClr val="accent5"/>
          </a:effectRef>
          <a:fontRef idx="minor">
            <a:schemeClr val="tx1"/>
          </a:fontRef>
        </p:style>
      </p:cxnSp>
      <p:cxnSp>
        <p:nvCxnSpPr>
          <p:cNvPr id="30" name="Straight Connector 29"/>
          <p:cNvCxnSpPr/>
          <p:nvPr/>
        </p:nvCxnSpPr>
        <p:spPr>
          <a:xfrm>
            <a:off x="4650688" y="4558189"/>
            <a:ext cx="202844"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33" name="Straight Connector 32"/>
          <p:cNvCxnSpPr/>
          <p:nvPr/>
        </p:nvCxnSpPr>
        <p:spPr>
          <a:xfrm>
            <a:off x="7010400" y="2957989"/>
            <a:ext cx="0" cy="1676400"/>
          </a:xfrm>
          <a:prstGeom prst="line">
            <a:avLst/>
          </a:prstGeom>
        </p:spPr>
        <p:style>
          <a:lnRef idx="3">
            <a:schemeClr val="accent5"/>
          </a:lnRef>
          <a:fillRef idx="0">
            <a:schemeClr val="accent5"/>
          </a:fillRef>
          <a:effectRef idx="2">
            <a:schemeClr val="accent5"/>
          </a:effectRef>
          <a:fontRef idx="minor">
            <a:schemeClr val="tx1"/>
          </a:fontRef>
        </p:style>
      </p:cxnSp>
      <p:cxnSp>
        <p:nvCxnSpPr>
          <p:cNvPr id="35" name="Straight Connector 34"/>
          <p:cNvCxnSpPr/>
          <p:nvPr/>
        </p:nvCxnSpPr>
        <p:spPr>
          <a:xfrm>
            <a:off x="6860488" y="2957989"/>
            <a:ext cx="202844"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37" name="Straight Connector 36"/>
          <p:cNvCxnSpPr/>
          <p:nvPr/>
        </p:nvCxnSpPr>
        <p:spPr>
          <a:xfrm>
            <a:off x="6860488" y="4634389"/>
            <a:ext cx="202844"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42" name="Straight Connector 41">
            <a:extLst>
              <a:ext uri="{FF2B5EF4-FFF2-40B4-BE49-F238E27FC236}">
                <a16:creationId xmlns:a16="http://schemas.microsoft.com/office/drawing/2014/main" xmlns="" id="{D6A18EB1-1C6A-4F9B-8042-1B9F584FB81B}"/>
              </a:ext>
            </a:extLst>
          </p:cNvPr>
          <p:cNvCxnSpPr>
            <a:cxnSpLocks/>
          </p:cNvCxnSpPr>
          <p:nvPr/>
        </p:nvCxnSpPr>
        <p:spPr>
          <a:xfrm>
            <a:off x="3336329" y="3450193"/>
            <a:ext cx="0" cy="533400"/>
          </a:xfrm>
          <a:prstGeom prst="line">
            <a:avLst/>
          </a:prstGeom>
        </p:spPr>
        <p:style>
          <a:lnRef idx="3">
            <a:schemeClr val="accent5"/>
          </a:lnRef>
          <a:fillRef idx="0">
            <a:schemeClr val="accent5"/>
          </a:fillRef>
          <a:effectRef idx="2">
            <a:schemeClr val="accent5"/>
          </a:effectRef>
          <a:fontRef idx="minor">
            <a:schemeClr val="tx1"/>
          </a:fontRef>
        </p:style>
      </p:cxnSp>
      <p:cxnSp>
        <p:nvCxnSpPr>
          <p:cNvPr id="53" name="Straight Connector 52">
            <a:extLst>
              <a:ext uri="{FF2B5EF4-FFF2-40B4-BE49-F238E27FC236}">
                <a16:creationId xmlns:a16="http://schemas.microsoft.com/office/drawing/2014/main" xmlns="" id="{76712AEA-2495-4F6E-9277-FF8A232E3582}"/>
              </a:ext>
            </a:extLst>
          </p:cNvPr>
          <p:cNvCxnSpPr>
            <a:cxnSpLocks/>
          </p:cNvCxnSpPr>
          <p:nvPr/>
        </p:nvCxnSpPr>
        <p:spPr>
          <a:xfrm>
            <a:off x="3336329" y="3439642"/>
            <a:ext cx="104335"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54" name="Straight Connector 53">
            <a:extLst>
              <a:ext uri="{FF2B5EF4-FFF2-40B4-BE49-F238E27FC236}">
                <a16:creationId xmlns:a16="http://schemas.microsoft.com/office/drawing/2014/main" xmlns="" id="{CE7DCB87-8886-4138-A3AE-C10439D4F635}"/>
              </a:ext>
            </a:extLst>
          </p:cNvPr>
          <p:cNvCxnSpPr>
            <a:cxnSpLocks/>
          </p:cNvCxnSpPr>
          <p:nvPr/>
        </p:nvCxnSpPr>
        <p:spPr>
          <a:xfrm>
            <a:off x="3328123" y="3971925"/>
            <a:ext cx="150641"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55" name="Straight Connector 54">
            <a:extLst>
              <a:ext uri="{FF2B5EF4-FFF2-40B4-BE49-F238E27FC236}">
                <a16:creationId xmlns:a16="http://schemas.microsoft.com/office/drawing/2014/main" xmlns="" id="{3A22308D-D3C7-4AC6-A2BE-4B7D1FB34A88}"/>
              </a:ext>
            </a:extLst>
          </p:cNvPr>
          <p:cNvCxnSpPr>
            <a:cxnSpLocks/>
          </p:cNvCxnSpPr>
          <p:nvPr/>
        </p:nvCxnSpPr>
        <p:spPr>
          <a:xfrm>
            <a:off x="4416663" y="3464004"/>
            <a:ext cx="0" cy="521732"/>
          </a:xfrm>
          <a:prstGeom prst="line">
            <a:avLst/>
          </a:prstGeom>
        </p:spPr>
        <p:style>
          <a:lnRef idx="2">
            <a:schemeClr val="accent5"/>
          </a:lnRef>
          <a:fillRef idx="0">
            <a:schemeClr val="accent5"/>
          </a:fillRef>
          <a:effectRef idx="1">
            <a:schemeClr val="accent5"/>
          </a:effectRef>
          <a:fontRef idx="minor">
            <a:schemeClr val="tx1"/>
          </a:fontRef>
        </p:style>
      </p:cxnSp>
      <p:cxnSp>
        <p:nvCxnSpPr>
          <p:cNvPr id="56" name="Straight Connector 55">
            <a:extLst>
              <a:ext uri="{FF2B5EF4-FFF2-40B4-BE49-F238E27FC236}">
                <a16:creationId xmlns:a16="http://schemas.microsoft.com/office/drawing/2014/main" xmlns="" id="{B1028B82-0A4F-492B-994C-CEE8586B5C46}"/>
              </a:ext>
            </a:extLst>
          </p:cNvPr>
          <p:cNvCxnSpPr>
            <a:cxnSpLocks/>
          </p:cNvCxnSpPr>
          <p:nvPr/>
        </p:nvCxnSpPr>
        <p:spPr>
          <a:xfrm flipH="1" flipV="1">
            <a:off x="4340463" y="3985736"/>
            <a:ext cx="76200" cy="11668"/>
          </a:xfrm>
          <a:prstGeom prst="line">
            <a:avLst/>
          </a:prstGeom>
        </p:spPr>
        <p:style>
          <a:lnRef idx="2">
            <a:schemeClr val="accent5"/>
          </a:lnRef>
          <a:fillRef idx="0">
            <a:schemeClr val="accent5"/>
          </a:fillRef>
          <a:effectRef idx="1">
            <a:schemeClr val="accent5"/>
          </a:effectRef>
          <a:fontRef idx="minor">
            <a:schemeClr val="tx1"/>
          </a:fontRef>
        </p:style>
      </p:cxnSp>
      <p:cxnSp>
        <p:nvCxnSpPr>
          <p:cNvPr id="57" name="Straight Connector 56">
            <a:extLst>
              <a:ext uri="{FF2B5EF4-FFF2-40B4-BE49-F238E27FC236}">
                <a16:creationId xmlns:a16="http://schemas.microsoft.com/office/drawing/2014/main" xmlns="" id="{7B95F500-69E9-4501-B354-DAEB86853D42}"/>
              </a:ext>
            </a:extLst>
          </p:cNvPr>
          <p:cNvCxnSpPr/>
          <p:nvPr/>
        </p:nvCxnSpPr>
        <p:spPr>
          <a:xfrm flipH="1">
            <a:off x="4340463" y="3464004"/>
            <a:ext cx="76200"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58" name="Straight Connector 57">
            <a:extLst>
              <a:ext uri="{FF2B5EF4-FFF2-40B4-BE49-F238E27FC236}">
                <a16:creationId xmlns:a16="http://schemas.microsoft.com/office/drawing/2014/main" xmlns="" id="{91D09653-34ED-4C07-8F3F-693408227A89}"/>
              </a:ext>
            </a:extLst>
          </p:cNvPr>
          <p:cNvCxnSpPr>
            <a:cxnSpLocks/>
          </p:cNvCxnSpPr>
          <p:nvPr/>
        </p:nvCxnSpPr>
        <p:spPr>
          <a:xfrm>
            <a:off x="7377866" y="3438525"/>
            <a:ext cx="0" cy="533400"/>
          </a:xfrm>
          <a:prstGeom prst="line">
            <a:avLst/>
          </a:prstGeom>
        </p:spPr>
        <p:style>
          <a:lnRef idx="3">
            <a:schemeClr val="accent5"/>
          </a:lnRef>
          <a:fillRef idx="0">
            <a:schemeClr val="accent5"/>
          </a:fillRef>
          <a:effectRef idx="2">
            <a:schemeClr val="accent5"/>
          </a:effectRef>
          <a:fontRef idx="minor">
            <a:schemeClr val="tx1"/>
          </a:fontRef>
        </p:style>
      </p:cxnSp>
      <p:cxnSp>
        <p:nvCxnSpPr>
          <p:cNvPr id="59" name="Straight Connector 58">
            <a:extLst>
              <a:ext uri="{FF2B5EF4-FFF2-40B4-BE49-F238E27FC236}">
                <a16:creationId xmlns:a16="http://schemas.microsoft.com/office/drawing/2014/main" xmlns="" id="{3258FDA4-BD04-4840-806E-DD0C95BBE5D8}"/>
              </a:ext>
            </a:extLst>
          </p:cNvPr>
          <p:cNvCxnSpPr>
            <a:cxnSpLocks/>
          </p:cNvCxnSpPr>
          <p:nvPr/>
        </p:nvCxnSpPr>
        <p:spPr>
          <a:xfrm>
            <a:off x="7377866" y="3427974"/>
            <a:ext cx="104335"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60" name="Straight Connector 59">
            <a:extLst>
              <a:ext uri="{FF2B5EF4-FFF2-40B4-BE49-F238E27FC236}">
                <a16:creationId xmlns:a16="http://schemas.microsoft.com/office/drawing/2014/main" xmlns="" id="{21E59DA8-A968-4CC0-955D-07A3A392A66D}"/>
              </a:ext>
            </a:extLst>
          </p:cNvPr>
          <p:cNvCxnSpPr>
            <a:cxnSpLocks/>
          </p:cNvCxnSpPr>
          <p:nvPr/>
        </p:nvCxnSpPr>
        <p:spPr>
          <a:xfrm>
            <a:off x="7369660" y="3960257"/>
            <a:ext cx="150641"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61" name="Straight Connector 60">
            <a:extLst>
              <a:ext uri="{FF2B5EF4-FFF2-40B4-BE49-F238E27FC236}">
                <a16:creationId xmlns:a16="http://schemas.microsoft.com/office/drawing/2014/main" xmlns="" id="{DE84B404-099D-4786-872E-271F207BC885}"/>
              </a:ext>
            </a:extLst>
          </p:cNvPr>
          <p:cNvCxnSpPr>
            <a:cxnSpLocks/>
          </p:cNvCxnSpPr>
          <p:nvPr/>
        </p:nvCxnSpPr>
        <p:spPr>
          <a:xfrm>
            <a:off x="8687554" y="3450193"/>
            <a:ext cx="0" cy="521732"/>
          </a:xfrm>
          <a:prstGeom prst="line">
            <a:avLst/>
          </a:prstGeom>
        </p:spPr>
        <p:style>
          <a:lnRef idx="2">
            <a:schemeClr val="accent5"/>
          </a:lnRef>
          <a:fillRef idx="0">
            <a:schemeClr val="accent5"/>
          </a:fillRef>
          <a:effectRef idx="1">
            <a:schemeClr val="accent5"/>
          </a:effectRef>
          <a:fontRef idx="minor">
            <a:schemeClr val="tx1"/>
          </a:fontRef>
        </p:style>
      </p:cxnSp>
      <p:cxnSp>
        <p:nvCxnSpPr>
          <p:cNvPr id="62" name="Straight Connector 61">
            <a:extLst>
              <a:ext uri="{FF2B5EF4-FFF2-40B4-BE49-F238E27FC236}">
                <a16:creationId xmlns:a16="http://schemas.microsoft.com/office/drawing/2014/main" xmlns="" id="{71D2375D-3B93-4C08-97EE-3E7C4F3073D3}"/>
              </a:ext>
            </a:extLst>
          </p:cNvPr>
          <p:cNvCxnSpPr>
            <a:cxnSpLocks/>
          </p:cNvCxnSpPr>
          <p:nvPr/>
        </p:nvCxnSpPr>
        <p:spPr>
          <a:xfrm flipH="1" flipV="1">
            <a:off x="8611354" y="3971925"/>
            <a:ext cx="76200" cy="11668"/>
          </a:xfrm>
          <a:prstGeom prst="line">
            <a:avLst/>
          </a:prstGeom>
        </p:spPr>
        <p:style>
          <a:lnRef idx="2">
            <a:schemeClr val="accent5"/>
          </a:lnRef>
          <a:fillRef idx="0">
            <a:schemeClr val="accent5"/>
          </a:fillRef>
          <a:effectRef idx="1">
            <a:schemeClr val="accent5"/>
          </a:effectRef>
          <a:fontRef idx="minor">
            <a:schemeClr val="tx1"/>
          </a:fontRef>
        </p:style>
      </p:cxnSp>
      <p:cxnSp>
        <p:nvCxnSpPr>
          <p:cNvPr id="63" name="Straight Connector 62">
            <a:extLst>
              <a:ext uri="{FF2B5EF4-FFF2-40B4-BE49-F238E27FC236}">
                <a16:creationId xmlns:a16="http://schemas.microsoft.com/office/drawing/2014/main" xmlns="" id="{0434D8F9-130A-47B0-9A34-80CC983D5E51}"/>
              </a:ext>
            </a:extLst>
          </p:cNvPr>
          <p:cNvCxnSpPr/>
          <p:nvPr/>
        </p:nvCxnSpPr>
        <p:spPr>
          <a:xfrm flipH="1">
            <a:off x="8611354" y="3450193"/>
            <a:ext cx="76200" cy="0"/>
          </a:xfrm>
          <a:prstGeom prst="line">
            <a:avLst/>
          </a:prstGeom>
        </p:spPr>
        <p:style>
          <a:lnRef idx="2">
            <a:schemeClr val="accent5"/>
          </a:lnRef>
          <a:fillRef idx="0">
            <a:schemeClr val="accent5"/>
          </a:fillRef>
          <a:effectRef idx="1">
            <a:schemeClr val="accent5"/>
          </a:effectRef>
          <a:fontRef idx="minor">
            <a:schemeClr val="tx1"/>
          </a:fontRef>
        </p:style>
      </p:cxnSp>
      <p:sp>
        <p:nvSpPr>
          <p:cNvPr id="19" name="TextBox 18">
            <a:extLst>
              <a:ext uri="{FF2B5EF4-FFF2-40B4-BE49-F238E27FC236}">
                <a16:creationId xmlns:a16="http://schemas.microsoft.com/office/drawing/2014/main" xmlns="" id="{AAC0D05C-0745-42E4-9D57-3769B7908B24}"/>
              </a:ext>
            </a:extLst>
          </p:cNvPr>
          <p:cNvSpPr txBox="1"/>
          <p:nvPr/>
        </p:nvSpPr>
        <p:spPr>
          <a:xfrm>
            <a:off x="1824585" y="3372862"/>
            <a:ext cx="1242648" cy="584775"/>
          </a:xfrm>
          <a:prstGeom prst="rect">
            <a:avLst/>
          </a:prstGeom>
          <a:noFill/>
        </p:spPr>
        <p:txBody>
          <a:bodyPr wrap="none" rtlCol="0">
            <a:spAutoFit/>
          </a:bodyPr>
          <a:lstStyle/>
          <a:p>
            <a:r>
              <a:rPr lang="en-US" sz="3200" b="1" dirty="0"/>
              <a:t>c</a:t>
            </a:r>
            <a:r>
              <a:rPr lang="en-US" sz="3200" b="1" baseline="-25000" dirty="0">
                <a:solidFill>
                  <a:srgbClr val="FF0000"/>
                </a:solidFill>
              </a:rPr>
              <a:t>1 </a:t>
            </a:r>
            <a:r>
              <a:rPr lang="en-US" sz="3200" b="1" dirty="0"/>
              <a:t>c</a:t>
            </a:r>
            <a:r>
              <a:rPr lang="en-US" sz="3200" b="1" baseline="-25000" dirty="0">
                <a:solidFill>
                  <a:srgbClr val="FF0000"/>
                </a:solidFill>
              </a:rPr>
              <a:t>2 </a:t>
            </a:r>
            <a:r>
              <a:rPr lang="en-US" sz="3200" b="1" dirty="0"/>
              <a:t>c</a:t>
            </a:r>
            <a:r>
              <a:rPr lang="en-US" sz="3200" b="1" baseline="-25000" dirty="0">
                <a:solidFill>
                  <a:srgbClr val="FF0000"/>
                </a:solidFill>
              </a:rPr>
              <a:t>3</a:t>
            </a:r>
            <a:endParaRPr lang="en-IN" sz="3200" dirty="0"/>
          </a:p>
        </p:txBody>
      </p:sp>
      <p:sp>
        <p:nvSpPr>
          <p:cNvPr id="4" name="TextBox 3">
            <a:extLst>
              <a:ext uri="{FF2B5EF4-FFF2-40B4-BE49-F238E27FC236}">
                <a16:creationId xmlns:a16="http://schemas.microsoft.com/office/drawing/2014/main" xmlns="" id="{815BBBB8-8517-483F-8CFE-7D9BF9D39295}"/>
              </a:ext>
            </a:extLst>
          </p:cNvPr>
          <p:cNvSpPr txBox="1"/>
          <p:nvPr/>
        </p:nvSpPr>
        <p:spPr>
          <a:xfrm>
            <a:off x="914400" y="4741198"/>
            <a:ext cx="6779228" cy="1569660"/>
          </a:xfrm>
          <a:prstGeom prst="rect">
            <a:avLst/>
          </a:prstGeom>
          <a:noFill/>
        </p:spPr>
        <p:txBody>
          <a:bodyPr wrap="none" rtlCol="0">
            <a:spAutoFit/>
          </a:bodyPr>
          <a:lstStyle/>
          <a:p>
            <a:r>
              <a:rPr lang="en-US" sz="2400" dirty="0"/>
              <a:t>These are the equations you have already gone over.</a:t>
            </a:r>
          </a:p>
          <a:p>
            <a:r>
              <a:rPr lang="en-US" sz="2400" dirty="0"/>
              <a:t>You take some inputs </a:t>
            </a:r>
            <a:r>
              <a:rPr lang="en-US" sz="2400" b="1" dirty="0"/>
              <a:t>f</a:t>
            </a:r>
            <a:r>
              <a:rPr lang="en-US" sz="2400" b="1" baseline="-25000" dirty="0">
                <a:solidFill>
                  <a:srgbClr val="00B050"/>
                </a:solidFill>
              </a:rPr>
              <a:t>1 </a:t>
            </a:r>
            <a:r>
              <a:rPr lang="en-US" sz="2400" b="1" dirty="0"/>
              <a:t>f</a:t>
            </a:r>
            <a:r>
              <a:rPr lang="en-US" sz="2400" b="1" baseline="-25000" dirty="0">
                <a:solidFill>
                  <a:srgbClr val="00B050"/>
                </a:solidFill>
              </a:rPr>
              <a:t>2</a:t>
            </a:r>
            <a:r>
              <a:rPr lang="en-US" sz="2400" b="1" dirty="0"/>
              <a:t> f</a:t>
            </a:r>
            <a:r>
              <a:rPr lang="en-US" sz="2400" b="1" baseline="-25000" dirty="0">
                <a:solidFill>
                  <a:srgbClr val="00B050"/>
                </a:solidFill>
              </a:rPr>
              <a:t>3</a:t>
            </a:r>
            <a:r>
              <a:rPr lang="en-US" sz="2400" dirty="0"/>
              <a:t> … </a:t>
            </a:r>
          </a:p>
          <a:p>
            <a:r>
              <a:rPr lang="en-US" sz="2400" dirty="0"/>
              <a:t>and get some real numbers as outputs .. </a:t>
            </a:r>
            <a:r>
              <a:rPr lang="en-US" sz="2400" b="1" dirty="0"/>
              <a:t>c</a:t>
            </a:r>
            <a:r>
              <a:rPr lang="en-US" sz="2400" b="1" baseline="-25000" dirty="0">
                <a:solidFill>
                  <a:srgbClr val="FF0000"/>
                </a:solidFill>
              </a:rPr>
              <a:t>1 </a:t>
            </a:r>
            <a:r>
              <a:rPr lang="en-US" sz="2400" b="1" dirty="0"/>
              <a:t>c</a:t>
            </a:r>
            <a:r>
              <a:rPr lang="en-US" sz="2400" b="1" baseline="-25000" dirty="0">
                <a:solidFill>
                  <a:srgbClr val="FF0000"/>
                </a:solidFill>
              </a:rPr>
              <a:t>2 </a:t>
            </a:r>
            <a:r>
              <a:rPr lang="en-US" sz="2400" b="1" dirty="0"/>
              <a:t>c</a:t>
            </a:r>
            <a:r>
              <a:rPr lang="en-US" sz="2400" b="1" baseline="-25000" dirty="0">
                <a:solidFill>
                  <a:srgbClr val="FF0000"/>
                </a:solidFill>
              </a:rPr>
              <a:t>3</a:t>
            </a:r>
            <a:r>
              <a:rPr lang="en-US" sz="2400" dirty="0"/>
              <a:t>.</a:t>
            </a:r>
          </a:p>
          <a:p>
            <a:r>
              <a:rPr lang="en-US" sz="2400" dirty="0"/>
              <a:t>Can you use the values of </a:t>
            </a:r>
            <a:r>
              <a:rPr lang="en-US" sz="2400" b="1" dirty="0"/>
              <a:t>c</a:t>
            </a:r>
            <a:r>
              <a:rPr lang="en-US" sz="2400" b="1" baseline="-25000" dirty="0">
                <a:solidFill>
                  <a:srgbClr val="FF0000"/>
                </a:solidFill>
              </a:rPr>
              <a:t>1 </a:t>
            </a:r>
            <a:r>
              <a:rPr lang="en-US" sz="2400" b="1" dirty="0"/>
              <a:t>c</a:t>
            </a:r>
            <a:r>
              <a:rPr lang="en-US" sz="2400" b="1" baseline="-25000" dirty="0">
                <a:solidFill>
                  <a:srgbClr val="FF0000"/>
                </a:solidFill>
              </a:rPr>
              <a:t>2 </a:t>
            </a:r>
            <a:r>
              <a:rPr lang="en-US" sz="2400" b="1" dirty="0"/>
              <a:t>c</a:t>
            </a:r>
            <a:r>
              <a:rPr lang="en-US" sz="2400" b="1" baseline="-25000" dirty="0">
                <a:solidFill>
                  <a:srgbClr val="FF0000"/>
                </a:solidFill>
              </a:rPr>
              <a:t>3  </a:t>
            </a:r>
            <a:r>
              <a:rPr lang="en-US" sz="2400" dirty="0"/>
              <a:t>to make a decision?</a:t>
            </a:r>
            <a:endParaRPr lang="en-US" sz="2400" baseline="-25000" dirty="0"/>
          </a:p>
        </p:txBody>
      </p:sp>
      <p:sp>
        <p:nvSpPr>
          <p:cNvPr id="2" name="TextBox 1">
            <a:extLst>
              <a:ext uri="{FF2B5EF4-FFF2-40B4-BE49-F238E27FC236}">
                <a16:creationId xmlns:a16="http://schemas.microsoft.com/office/drawing/2014/main" xmlns="" id="{0ED9B49E-3041-43F5-B8D5-4FC8B718F139}"/>
              </a:ext>
            </a:extLst>
          </p:cNvPr>
          <p:cNvSpPr txBox="1"/>
          <p:nvPr/>
        </p:nvSpPr>
        <p:spPr>
          <a:xfrm>
            <a:off x="1311807" y="838200"/>
            <a:ext cx="4836709" cy="523220"/>
          </a:xfrm>
          <a:prstGeom prst="rect">
            <a:avLst/>
          </a:prstGeom>
          <a:noFill/>
        </p:spPr>
        <p:txBody>
          <a:bodyPr wrap="none" rtlCol="0">
            <a:spAutoFit/>
          </a:bodyPr>
          <a:lstStyle/>
          <a:p>
            <a:r>
              <a:rPr lang="en-US" sz="2800" dirty="0"/>
              <a:t>Since classification is deciding …</a:t>
            </a:r>
            <a:endParaRPr lang="en-IN" sz="2800" dirty="0"/>
          </a:p>
        </p:txBody>
      </p:sp>
    </p:spTree>
    <p:extLst>
      <p:ext uri="{BB962C8B-B14F-4D97-AF65-F5344CB8AC3E}">
        <p14:creationId xmlns:p14="http://schemas.microsoft.com/office/powerpoint/2010/main" xmlns="" val="1073620152"/>
      </p:ext>
    </p:extLst>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1" i="0" u="none" strike="noStrike" kern="1200" cap="none" spc="0" normalizeH="0" baseline="0" noProof="0" dirty="0">
                <a:ln>
                  <a:noFill/>
                </a:ln>
                <a:solidFill>
                  <a:schemeClr val="bg1"/>
                </a:solidFill>
                <a:effectLst/>
                <a:uLnTx/>
                <a:uFillTx/>
                <a:latin typeface="+mj-lt"/>
                <a:ea typeface="+mj-ea"/>
                <a:cs typeface="+mj-cs"/>
              </a:rPr>
              <a:t>Subsampling Layer</a:t>
            </a:r>
          </a:p>
        </p:txBody>
      </p:sp>
      <p:sp>
        <p:nvSpPr>
          <p:cNvPr id="7" name="TextBox 6"/>
          <p:cNvSpPr txBox="1"/>
          <p:nvPr/>
        </p:nvSpPr>
        <p:spPr>
          <a:xfrm>
            <a:off x="228604" y="1175661"/>
            <a:ext cx="8686793" cy="523220"/>
          </a:xfrm>
          <a:prstGeom prst="rect">
            <a:avLst/>
          </a:prstGeom>
          <a:noFill/>
        </p:spPr>
        <p:txBody>
          <a:bodyPr wrap="square" rtlCol="0">
            <a:spAutoFit/>
          </a:bodyPr>
          <a:lstStyle/>
          <a:p>
            <a:pPr>
              <a:buNone/>
            </a:pPr>
            <a:r>
              <a:rPr lang="en-US" sz="2800" dirty="0"/>
              <a:t>It works similarly in 2 dimensions.</a:t>
            </a:r>
          </a:p>
        </p:txBody>
      </p:sp>
      <p:sp>
        <p:nvSpPr>
          <p:cNvPr id="10" name="Rectangle 9">
            <a:extLst>
              <a:ext uri="{FF2B5EF4-FFF2-40B4-BE49-F238E27FC236}">
                <a16:creationId xmlns:a16="http://schemas.microsoft.com/office/drawing/2014/main" xmlns="" id="{DCB28813-A9D3-4DF7-A702-21B441868D5D}"/>
              </a:ext>
            </a:extLst>
          </p:cNvPr>
          <p:cNvSpPr/>
          <p:nvPr/>
        </p:nvSpPr>
        <p:spPr>
          <a:xfrm>
            <a:off x="5410200" y="3972580"/>
            <a:ext cx="1371601" cy="523220"/>
          </a:xfrm>
          <a:prstGeom prst="rect">
            <a:avLst/>
          </a:prstGeom>
        </p:spPr>
        <p:txBody>
          <a:bodyPr wrap="square">
            <a:spAutoFit/>
          </a:bodyPr>
          <a:lstStyle/>
          <a:p>
            <a:r>
              <a:rPr lang="en-US" sz="2800" dirty="0"/>
              <a:t>=</a:t>
            </a:r>
            <a:endParaRPr lang="en-IN" sz="2800" dirty="0"/>
          </a:p>
        </p:txBody>
      </p:sp>
      <p:graphicFrame>
        <p:nvGraphicFramePr>
          <p:cNvPr id="16" name="Table 15">
            <a:extLst>
              <a:ext uri="{FF2B5EF4-FFF2-40B4-BE49-F238E27FC236}">
                <a16:creationId xmlns:a16="http://schemas.microsoft.com/office/drawing/2014/main" xmlns="" id="{34826DF3-602B-4A61-9523-BD5A11743498}"/>
              </a:ext>
            </a:extLst>
          </p:cNvPr>
          <p:cNvGraphicFramePr>
            <a:graphicFrameLocks noGrp="1"/>
          </p:cNvGraphicFramePr>
          <p:nvPr/>
        </p:nvGraphicFramePr>
        <p:xfrm>
          <a:off x="3505200" y="3164840"/>
          <a:ext cx="1600200" cy="1483360"/>
        </p:xfrm>
        <a:graphic>
          <a:graphicData uri="http://schemas.openxmlformats.org/drawingml/2006/table">
            <a:tbl>
              <a:tblPr>
                <a:tableStyleId>{5C22544A-7EE6-4342-B048-85BDC9FD1C3A}</a:tableStyleId>
              </a:tblPr>
              <a:tblGrid>
                <a:gridCol w="400050">
                  <a:extLst>
                    <a:ext uri="{9D8B030D-6E8A-4147-A177-3AD203B41FA5}">
                      <a16:colId xmlns:a16="http://schemas.microsoft.com/office/drawing/2014/main" xmlns="" val="885200464"/>
                    </a:ext>
                  </a:extLst>
                </a:gridCol>
                <a:gridCol w="400050">
                  <a:extLst>
                    <a:ext uri="{9D8B030D-6E8A-4147-A177-3AD203B41FA5}">
                      <a16:colId xmlns:a16="http://schemas.microsoft.com/office/drawing/2014/main" xmlns="" val="2422914898"/>
                    </a:ext>
                  </a:extLst>
                </a:gridCol>
                <a:gridCol w="400050">
                  <a:extLst>
                    <a:ext uri="{9D8B030D-6E8A-4147-A177-3AD203B41FA5}">
                      <a16:colId xmlns:a16="http://schemas.microsoft.com/office/drawing/2014/main" xmlns="" val="1132754371"/>
                    </a:ext>
                  </a:extLst>
                </a:gridCol>
                <a:gridCol w="400050">
                  <a:extLst>
                    <a:ext uri="{9D8B030D-6E8A-4147-A177-3AD203B41FA5}">
                      <a16:colId xmlns:a16="http://schemas.microsoft.com/office/drawing/2014/main" xmlns="" val="242806308"/>
                    </a:ext>
                  </a:extLst>
                </a:gridCol>
              </a:tblGrid>
              <a:tr h="370840">
                <a:tc>
                  <a:txBody>
                    <a:bodyPr/>
                    <a:lstStyle/>
                    <a:p>
                      <a:pPr algn="ctr"/>
                      <a:r>
                        <a:rPr lang="en-US" dirty="0"/>
                        <a:t>4</a:t>
                      </a:r>
                      <a:endParaRPr lang="en-IN" dirty="0"/>
                    </a:p>
                  </a:txBody>
                  <a:tcPr/>
                </a:tc>
                <a:tc>
                  <a:txBody>
                    <a:bodyPr/>
                    <a:lstStyle/>
                    <a:p>
                      <a:pPr algn="ctr"/>
                      <a:r>
                        <a:rPr lang="en-US" dirty="0"/>
                        <a:t>3</a:t>
                      </a:r>
                      <a:endParaRPr lang="en-IN" dirty="0"/>
                    </a:p>
                  </a:txBody>
                  <a:tcPr/>
                </a:tc>
                <a:tc>
                  <a:txBody>
                    <a:bodyPr/>
                    <a:lstStyle/>
                    <a:p>
                      <a:pPr algn="ctr"/>
                      <a:r>
                        <a:rPr lang="en-US" dirty="0"/>
                        <a:t>1</a:t>
                      </a:r>
                      <a:endParaRPr lang="en-IN" dirty="0"/>
                    </a:p>
                  </a:txBody>
                  <a:tcPr/>
                </a:tc>
                <a:tc>
                  <a:txBody>
                    <a:bodyPr/>
                    <a:lstStyle/>
                    <a:p>
                      <a:pPr algn="ctr"/>
                      <a:r>
                        <a:rPr lang="en-US" dirty="0"/>
                        <a:t>3</a:t>
                      </a:r>
                      <a:endParaRPr lang="en-IN" dirty="0"/>
                    </a:p>
                  </a:txBody>
                  <a:tcPr/>
                </a:tc>
                <a:extLst>
                  <a:ext uri="{0D108BD9-81ED-4DB2-BD59-A6C34878D82A}">
                    <a16:rowId xmlns:a16="http://schemas.microsoft.com/office/drawing/2014/main" xmlns="" val="3455723880"/>
                  </a:ext>
                </a:extLst>
              </a:tr>
              <a:tr h="370840">
                <a:tc>
                  <a:txBody>
                    <a:bodyPr/>
                    <a:lstStyle/>
                    <a:p>
                      <a:pPr algn="ctr"/>
                      <a:r>
                        <a:rPr lang="en-US" dirty="0"/>
                        <a:t>2</a:t>
                      </a:r>
                      <a:endParaRPr lang="en-IN" dirty="0"/>
                    </a:p>
                  </a:txBody>
                  <a:tcPr/>
                </a:tc>
                <a:tc>
                  <a:txBody>
                    <a:bodyPr/>
                    <a:lstStyle/>
                    <a:p>
                      <a:pPr algn="ctr"/>
                      <a:r>
                        <a:rPr lang="en-US" dirty="0"/>
                        <a:t>4</a:t>
                      </a:r>
                      <a:endParaRPr lang="en-IN" dirty="0"/>
                    </a:p>
                  </a:txBody>
                  <a:tcPr/>
                </a:tc>
                <a:tc>
                  <a:txBody>
                    <a:bodyPr/>
                    <a:lstStyle/>
                    <a:p>
                      <a:pPr algn="ctr"/>
                      <a:r>
                        <a:rPr lang="en-US" dirty="0"/>
                        <a:t>3</a:t>
                      </a:r>
                      <a:endParaRPr lang="en-IN" dirty="0"/>
                    </a:p>
                  </a:txBody>
                  <a:tcPr/>
                </a:tc>
                <a:tc>
                  <a:txBody>
                    <a:bodyPr/>
                    <a:lstStyle/>
                    <a:p>
                      <a:pPr algn="ctr"/>
                      <a:r>
                        <a:rPr lang="en-US" dirty="0"/>
                        <a:t>2</a:t>
                      </a:r>
                      <a:endParaRPr lang="en-IN" dirty="0"/>
                    </a:p>
                  </a:txBody>
                  <a:tcPr/>
                </a:tc>
                <a:extLst>
                  <a:ext uri="{0D108BD9-81ED-4DB2-BD59-A6C34878D82A}">
                    <a16:rowId xmlns:a16="http://schemas.microsoft.com/office/drawing/2014/main" xmlns="" val="932289987"/>
                  </a:ext>
                </a:extLst>
              </a:tr>
              <a:tr h="370840">
                <a:tc>
                  <a:txBody>
                    <a:bodyPr/>
                    <a:lstStyle/>
                    <a:p>
                      <a:pPr algn="ctr"/>
                      <a:r>
                        <a:rPr lang="en-US" dirty="0"/>
                        <a:t>2</a:t>
                      </a:r>
                      <a:endParaRPr lang="en-IN" dirty="0"/>
                    </a:p>
                  </a:txBody>
                  <a:tcPr/>
                </a:tc>
                <a:tc>
                  <a:txBody>
                    <a:bodyPr/>
                    <a:lstStyle/>
                    <a:p>
                      <a:pPr algn="ctr"/>
                      <a:r>
                        <a:rPr lang="en-US" dirty="0"/>
                        <a:t>3</a:t>
                      </a:r>
                      <a:endParaRPr lang="en-IN" dirty="0"/>
                    </a:p>
                  </a:txBody>
                  <a:tcPr/>
                </a:tc>
                <a:tc>
                  <a:txBody>
                    <a:bodyPr/>
                    <a:lstStyle/>
                    <a:p>
                      <a:pPr algn="ctr"/>
                      <a:r>
                        <a:rPr lang="en-US" dirty="0"/>
                        <a:t>2</a:t>
                      </a:r>
                      <a:endParaRPr lang="en-IN" dirty="0"/>
                    </a:p>
                  </a:txBody>
                  <a:tcPr/>
                </a:tc>
                <a:tc>
                  <a:txBody>
                    <a:bodyPr/>
                    <a:lstStyle/>
                    <a:p>
                      <a:pPr algn="ctr"/>
                      <a:r>
                        <a:rPr lang="en-US" dirty="0"/>
                        <a:t>1</a:t>
                      </a:r>
                      <a:endParaRPr lang="en-IN" dirty="0"/>
                    </a:p>
                  </a:txBody>
                  <a:tcPr/>
                </a:tc>
                <a:extLst>
                  <a:ext uri="{0D108BD9-81ED-4DB2-BD59-A6C34878D82A}">
                    <a16:rowId xmlns:a16="http://schemas.microsoft.com/office/drawing/2014/main" xmlns="" val="3048882286"/>
                  </a:ext>
                </a:extLst>
              </a:tr>
              <a:tr h="370840">
                <a:tc>
                  <a:txBody>
                    <a:bodyPr/>
                    <a:lstStyle/>
                    <a:p>
                      <a:pPr algn="ctr"/>
                      <a:r>
                        <a:rPr lang="en-US" dirty="0"/>
                        <a:t>2</a:t>
                      </a:r>
                      <a:endParaRPr lang="en-IN" dirty="0"/>
                    </a:p>
                  </a:txBody>
                  <a:tcPr/>
                </a:tc>
                <a:tc>
                  <a:txBody>
                    <a:bodyPr/>
                    <a:lstStyle/>
                    <a:p>
                      <a:pPr algn="ctr"/>
                      <a:r>
                        <a:rPr lang="en-US" dirty="0"/>
                        <a:t>1</a:t>
                      </a:r>
                      <a:endParaRPr lang="en-IN" dirty="0"/>
                    </a:p>
                  </a:txBody>
                  <a:tcPr/>
                </a:tc>
                <a:tc>
                  <a:txBody>
                    <a:bodyPr/>
                    <a:lstStyle/>
                    <a:p>
                      <a:pPr algn="ctr"/>
                      <a:r>
                        <a:rPr lang="en-US" dirty="0"/>
                        <a:t>0</a:t>
                      </a:r>
                      <a:endParaRPr lang="en-IN" dirty="0"/>
                    </a:p>
                  </a:txBody>
                  <a:tcPr/>
                </a:tc>
                <a:tc>
                  <a:txBody>
                    <a:bodyPr/>
                    <a:lstStyle/>
                    <a:p>
                      <a:pPr algn="ctr"/>
                      <a:r>
                        <a:rPr lang="en-US" dirty="0"/>
                        <a:t>1</a:t>
                      </a:r>
                      <a:endParaRPr lang="en-IN" dirty="0"/>
                    </a:p>
                  </a:txBody>
                  <a:tcPr/>
                </a:tc>
                <a:extLst>
                  <a:ext uri="{0D108BD9-81ED-4DB2-BD59-A6C34878D82A}">
                    <a16:rowId xmlns:a16="http://schemas.microsoft.com/office/drawing/2014/main" xmlns="" val="3825455429"/>
                  </a:ext>
                </a:extLst>
              </a:tr>
            </a:tbl>
          </a:graphicData>
        </a:graphic>
      </p:graphicFrame>
      <p:graphicFrame>
        <p:nvGraphicFramePr>
          <p:cNvPr id="15" name="Table 14">
            <a:extLst>
              <a:ext uri="{FF2B5EF4-FFF2-40B4-BE49-F238E27FC236}">
                <a16:creationId xmlns:a16="http://schemas.microsoft.com/office/drawing/2014/main" xmlns="" id="{484838CE-FE90-46B4-A2D6-C46BD26EAB9D}"/>
              </a:ext>
            </a:extLst>
          </p:cNvPr>
          <p:cNvGraphicFramePr>
            <a:graphicFrameLocks noGrp="1"/>
          </p:cNvGraphicFramePr>
          <p:nvPr/>
        </p:nvGraphicFramePr>
        <p:xfrm>
          <a:off x="4267200" y="3835400"/>
          <a:ext cx="838200" cy="736600"/>
        </p:xfrm>
        <a:graphic>
          <a:graphicData uri="http://schemas.openxmlformats.org/drawingml/2006/table">
            <a:tbl>
              <a:tblPr>
                <a:tableStyleId>{5C22544A-7EE6-4342-B048-85BDC9FD1C3A}</a:tableStyleId>
              </a:tblPr>
              <a:tblGrid>
                <a:gridCol w="419100">
                  <a:extLst>
                    <a:ext uri="{9D8B030D-6E8A-4147-A177-3AD203B41FA5}">
                      <a16:colId xmlns:a16="http://schemas.microsoft.com/office/drawing/2014/main" xmlns="" val="885200464"/>
                    </a:ext>
                  </a:extLst>
                </a:gridCol>
                <a:gridCol w="419100">
                  <a:extLst>
                    <a:ext uri="{9D8B030D-6E8A-4147-A177-3AD203B41FA5}">
                      <a16:colId xmlns:a16="http://schemas.microsoft.com/office/drawing/2014/main" xmlns="" val="2422914898"/>
                    </a:ext>
                  </a:extLst>
                </a:gridCol>
              </a:tblGrid>
              <a:tr h="365760">
                <a:tc>
                  <a:txBody>
                    <a:bodyPr/>
                    <a:lstStyle/>
                    <a:p>
                      <a:pPr algn="ctr"/>
                      <a:endParaRPr lang="en-IN" sz="1800" dirty="0"/>
                    </a:p>
                  </a:txBody>
                  <a:tcPr>
                    <a:solidFill>
                      <a:schemeClr val="accent6">
                        <a:alpha val="17000"/>
                      </a:schemeClr>
                    </a:solidFill>
                  </a:tcPr>
                </a:tc>
                <a:tc>
                  <a:txBody>
                    <a:bodyPr/>
                    <a:lstStyle/>
                    <a:p>
                      <a:pPr algn="ctr"/>
                      <a:endParaRPr lang="en-IN" sz="1800" dirty="0"/>
                    </a:p>
                  </a:txBody>
                  <a:tcPr>
                    <a:solidFill>
                      <a:schemeClr val="accent6">
                        <a:alpha val="17000"/>
                      </a:schemeClr>
                    </a:solidFill>
                  </a:tcPr>
                </a:tc>
                <a:extLst>
                  <a:ext uri="{0D108BD9-81ED-4DB2-BD59-A6C34878D82A}">
                    <a16:rowId xmlns:a16="http://schemas.microsoft.com/office/drawing/2014/main" xmlns="" val="3455723880"/>
                  </a:ext>
                </a:extLst>
              </a:tr>
              <a:tr h="370840">
                <a:tc>
                  <a:txBody>
                    <a:bodyPr/>
                    <a:lstStyle/>
                    <a:p>
                      <a:pPr algn="ctr"/>
                      <a:endParaRPr lang="en-IN" sz="1800" dirty="0"/>
                    </a:p>
                  </a:txBody>
                  <a:tcPr>
                    <a:solidFill>
                      <a:schemeClr val="accent6">
                        <a:alpha val="17000"/>
                      </a:schemeClr>
                    </a:solidFill>
                  </a:tcPr>
                </a:tc>
                <a:tc>
                  <a:txBody>
                    <a:bodyPr/>
                    <a:lstStyle/>
                    <a:p>
                      <a:pPr algn="ctr"/>
                      <a:endParaRPr lang="en-IN" sz="1800" dirty="0"/>
                    </a:p>
                  </a:txBody>
                  <a:tcPr>
                    <a:solidFill>
                      <a:schemeClr val="accent6">
                        <a:alpha val="17000"/>
                      </a:schemeClr>
                    </a:solidFill>
                  </a:tcPr>
                </a:tc>
                <a:extLst>
                  <a:ext uri="{0D108BD9-81ED-4DB2-BD59-A6C34878D82A}">
                    <a16:rowId xmlns:a16="http://schemas.microsoft.com/office/drawing/2014/main" xmlns="" val="932289987"/>
                  </a:ext>
                </a:extLst>
              </a:tr>
            </a:tbl>
          </a:graphicData>
        </a:graphic>
      </p:graphicFrame>
      <p:graphicFrame>
        <p:nvGraphicFramePr>
          <p:cNvPr id="9" name="Table 8">
            <a:extLst>
              <a:ext uri="{FF2B5EF4-FFF2-40B4-BE49-F238E27FC236}">
                <a16:creationId xmlns:a16="http://schemas.microsoft.com/office/drawing/2014/main" xmlns="" id="{DCC60840-AA7C-4A1C-99EC-C37CE459D8BC}"/>
              </a:ext>
            </a:extLst>
          </p:cNvPr>
          <p:cNvGraphicFramePr>
            <a:graphicFrameLocks noGrp="1"/>
          </p:cNvGraphicFramePr>
          <p:nvPr>
            <p:extLst>
              <p:ext uri="{D42A27DB-BD31-4B8C-83A1-F6EECF244321}">
                <p14:modId xmlns:p14="http://schemas.microsoft.com/office/powerpoint/2010/main" xmlns="" val="2163197869"/>
              </p:ext>
            </p:extLst>
          </p:nvPr>
        </p:nvGraphicFramePr>
        <p:xfrm>
          <a:off x="6412228" y="3906520"/>
          <a:ext cx="1207772" cy="741680"/>
        </p:xfrm>
        <a:graphic>
          <a:graphicData uri="http://schemas.openxmlformats.org/drawingml/2006/table">
            <a:tbl>
              <a:tblPr>
                <a:tableStyleId>{5C22544A-7EE6-4342-B048-85BDC9FD1C3A}</a:tableStyleId>
              </a:tblPr>
              <a:tblGrid>
                <a:gridCol w="603886">
                  <a:extLst>
                    <a:ext uri="{9D8B030D-6E8A-4147-A177-3AD203B41FA5}">
                      <a16:colId xmlns:a16="http://schemas.microsoft.com/office/drawing/2014/main" xmlns="" val="885200464"/>
                    </a:ext>
                  </a:extLst>
                </a:gridCol>
                <a:gridCol w="603886">
                  <a:extLst>
                    <a:ext uri="{9D8B030D-6E8A-4147-A177-3AD203B41FA5}">
                      <a16:colId xmlns:a16="http://schemas.microsoft.com/office/drawing/2014/main" xmlns="" val="2422914898"/>
                    </a:ext>
                  </a:extLst>
                </a:gridCol>
              </a:tblGrid>
              <a:tr h="370840">
                <a:tc>
                  <a:txBody>
                    <a:bodyPr/>
                    <a:lstStyle/>
                    <a:p>
                      <a:pPr algn="ctr"/>
                      <a:r>
                        <a:rPr lang="en-US" sz="1600" dirty="0"/>
                        <a:t>3.25</a:t>
                      </a:r>
                      <a:endParaRPr lang="en-IN" sz="1600" dirty="0"/>
                    </a:p>
                  </a:txBody>
                  <a:tcPr/>
                </a:tc>
                <a:tc>
                  <a:txBody>
                    <a:bodyPr/>
                    <a:lstStyle/>
                    <a:p>
                      <a:pPr algn="ctr"/>
                      <a:r>
                        <a:rPr lang="en-US" sz="1600" dirty="0"/>
                        <a:t>2.25</a:t>
                      </a:r>
                      <a:endParaRPr lang="en-IN" sz="1600" dirty="0"/>
                    </a:p>
                  </a:txBody>
                  <a:tcPr/>
                </a:tc>
                <a:extLst>
                  <a:ext uri="{0D108BD9-81ED-4DB2-BD59-A6C34878D82A}">
                    <a16:rowId xmlns:a16="http://schemas.microsoft.com/office/drawing/2014/main" xmlns="" val="3455723880"/>
                  </a:ext>
                </a:extLst>
              </a:tr>
              <a:tr h="370840">
                <a:tc>
                  <a:txBody>
                    <a:bodyPr/>
                    <a:lstStyle/>
                    <a:p>
                      <a:pPr algn="ctr"/>
                      <a:r>
                        <a:rPr lang="en-US" sz="1600" dirty="0"/>
                        <a:t>2</a:t>
                      </a:r>
                      <a:endParaRPr lang="en-IN" sz="1600" dirty="0"/>
                    </a:p>
                  </a:txBody>
                  <a:tcPr/>
                </a:tc>
                <a:tc>
                  <a:txBody>
                    <a:bodyPr/>
                    <a:lstStyle/>
                    <a:p>
                      <a:pPr algn="ctr"/>
                      <a:r>
                        <a:rPr lang="en-US" sz="1600" dirty="0"/>
                        <a:t>1</a:t>
                      </a:r>
                      <a:endParaRPr lang="en-IN" sz="1600" dirty="0"/>
                    </a:p>
                  </a:txBody>
                  <a:tcPr/>
                </a:tc>
                <a:extLst>
                  <a:ext uri="{0D108BD9-81ED-4DB2-BD59-A6C34878D82A}">
                    <a16:rowId xmlns:a16="http://schemas.microsoft.com/office/drawing/2014/main" xmlns="" val="932289987"/>
                  </a:ext>
                </a:extLst>
              </a:tr>
            </a:tbl>
          </a:graphicData>
        </a:graphic>
      </p:graphicFrame>
      <p:sp>
        <p:nvSpPr>
          <p:cNvPr id="11" name="Rectangle 10">
            <a:extLst>
              <a:ext uri="{FF2B5EF4-FFF2-40B4-BE49-F238E27FC236}">
                <a16:creationId xmlns:a16="http://schemas.microsoft.com/office/drawing/2014/main" xmlns="" id="{3B31E6D2-65A1-4521-AA08-24687778D799}"/>
              </a:ext>
            </a:extLst>
          </p:cNvPr>
          <p:cNvSpPr/>
          <p:nvPr/>
        </p:nvSpPr>
        <p:spPr>
          <a:xfrm>
            <a:off x="3028947" y="2286000"/>
            <a:ext cx="2838453" cy="523220"/>
          </a:xfrm>
          <a:prstGeom prst="rect">
            <a:avLst/>
          </a:prstGeom>
        </p:spPr>
        <p:txBody>
          <a:bodyPr wrap="square">
            <a:spAutoFit/>
          </a:bodyPr>
          <a:lstStyle/>
          <a:p>
            <a:r>
              <a:rPr lang="en-US" sz="2800" dirty="0"/>
              <a:t>Average pooling</a:t>
            </a:r>
            <a:endParaRPr lang="en-IN" sz="2800" dirty="0"/>
          </a:p>
        </p:txBody>
      </p:sp>
    </p:spTree>
    <p:extLst>
      <p:ext uri="{BB962C8B-B14F-4D97-AF65-F5344CB8AC3E}">
        <p14:creationId xmlns:p14="http://schemas.microsoft.com/office/powerpoint/2010/main" xmlns="" val="2285093945"/>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1" i="0" u="none" strike="noStrike" kern="1200" cap="none" spc="0" normalizeH="0" baseline="0" noProof="0" dirty="0">
                <a:ln>
                  <a:noFill/>
                </a:ln>
                <a:solidFill>
                  <a:schemeClr val="bg1"/>
                </a:solidFill>
                <a:effectLst/>
                <a:uLnTx/>
                <a:uFillTx/>
                <a:latin typeface="+mj-lt"/>
                <a:ea typeface="+mj-ea"/>
                <a:cs typeface="+mj-cs"/>
              </a:rPr>
              <a:t>2D Subsampling </a:t>
            </a:r>
            <a:r>
              <a:rPr lang="en-US" sz="4400" b="1" dirty="0">
                <a:solidFill>
                  <a:schemeClr val="bg1"/>
                </a:solidFill>
                <a:latin typeface="+mj-lt"/>
                <a:ea typeface="+mj-ea"/>
                <a:cs typeface="+mj-cs"/>
              </a:rPr>
              <a:t>Layer</a:t>
            </a:r>
            <a:endParaRPr kumimoji="0" lang="en-US" sz="4400" b="1" i="0" u="none" strike="noStrike" kern="1200" cap="none" spc="0" normalizeH="0" baseline="0" noProof="0" dirty="0">
              <a:ln>
                <a:noFill/>
              </a:ln>
              <a:solidFill>
                <a:schemeClr val="bg1"/>
              </a:solidFill>
              <a:effectLst/>
              <a:uLnTx/>
              <a:uFillTx/>
              <a:latin typeface="+mj-lt"/>
              <a:ea typeface="+mj-ea"/>
              <a:cs typeface="+mj-cs"/>
            </a:endParaRPr>
          </a:p>
        </p:txBody>
      </p:sp>
      <p:sp>
        <p:nvSpPr>
          <p:cNvPr id="7" name="TextBox 6"/>
          <p:cNvSpPr txBox="1"/>
          <p:nvPr/>
        </p:nvSpPr>
        <p:spPr>
          <a:xfrm>
            <a:off x="304799" y="1219200"/>
            <a:ext cx="8610601" cy="523220"/>
          </a:xfrm>
          <a:prstGeom prst="rect">
            <a:avLst/>
          </a:prstGeom>
          <a:noFill/>
        </p:spPr>
        <p:txBody>
          <a:bodyPr wrap="square" rtlCol="0">
            <a:spAutoFit/>
          </a:bodyPr>
          <a:lstStyle/>
          <a:p>
            <a:pPr>
              <a:buNone/>
            </a:pPr>
            <a:r>
              <a:rPr lang="en-US" sz="2800" dirty="0"/>
              <a:t>In 2 dimensions …</a:t>
            </a:r>
          </a:p>
        </p:txBody>
      </p:sp>
      <p:sp>
        <p:nvSpPr>
          <p:cNvPr id="13" name="Rectangle 12">
            <a:extLst>
              <a:ext uri="{FF2B5EF4-FFF2-40B4-BE49-F238E27FC236}">
                <a16:creationId xmlns:a16="http://schemas.microsoft.com/office/drawing/2014/main" xmlns="" id="{51F28F38-D7D1-4638-A478-B7B8E9B18DC3}"/>
              </a:ext>
            </a:extLst>
          </p:cNvPr>
          <p:cNvSpPr/>
          <p:nvPr/>
        </p:nvSpPr>
        <p:spPr>
          <a:xfrm>
            <a:off x="309560" y="2548502"/>
            <a:ext cx="1900239" cy="923330"/>
          </a:xfrm>
          <a:prstGeom prst="rect">
            <a:avLst/>
          </a:prstGeom>
        </p:spPr>
        <p:txBody>
          <a:bodyPr wrap="square">
            <a:spAutoFit/>
          </a:bodyPr>
          <a:lstStyle/>
          <a:p>
            <a:r>
              <a:rPr lang="en-US" dirty="0"/>
              <a:t>You’re basically shrinking the image.</a:t>
            </a:r>
          </a:p>
        </p:txBody>
      </p:sp>
      <p:sp>
        <p:nvSpPr>
          <p:cNvPr id="42" name="Rectangle 41">
            <a:extLst>
              <a:ext uri="{FF2B5EF4-FFF2-40B4-BE49-F238E27FC236}">
                <a16:creationId xmlns:a16="http://schemas.microsoft.com/office/drawing/2014/main" xmlns="" id="{2C4D53DB-D792-48CC-A4F6-FBA917DB68CD}"/>
              </a:ext>
            </a:extLst>
          </p:cNvPr>
          <p:cNvSpPr/>
          <p:nvPr/>
        </p:nvSpPr>
        <p:spPr>
          <a:xfrm>
            <a:off x="1162049" y="5814683"/>
            <a:ext cx="6896099" cy="461665"/>
          </a:xfrm>
          <a:prstGeom prst="rect">
            <a:avLst/>
          </a:prstGeom>
        </p:spPr>
        <p:txBody>
          <a:bodyPr wrap="square">
            <a:spAutoFit/>
          </a:bodyPr>
          <a:lstStyle/>
          <a:p>
            <a:r>
              <a:rPr lang="en-US" sz="1200" dirty="0"/>
              <a:t>Animated image from: </a:t>
            </a:r>
            <a:r>
              <a:rPr lang="en-US" sz="1200" dirty="0">
                <a:hlinkClick r:id="rId2"/>
              </a:rPr>
              <a:t>https://hackernoon.com/visualizing-parts-of-convolutional-neural-networks-using-keras-and-cats-5cc01b214e59</a:t>
            </a:r>
            <a:endParaRPr lang="en-IN" sz="1200" dirty="0"/>
          </a:p>
        </p:txBody>
      </p:sp>
      <p:pic>
        <p:nvPicPr>
          <p:cNvPr id="4" name="Picture 3">
            <a:extLst>
              <a:ext uri="{FF2B5EF4-FFF2-40B4-BE49-F238E27FC236}">
                <a16:creationId xmlns:a16="http://schemas.microsoft.com/office/drawing/2014/main" xmlns="" id="{4B132746-55A6-4841-831B-855B40458D84}"/>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2205036" y="1780520"/>
            <a:ext cx="6286500" cy="3624649"/>
          </a:xfrm>
          <a:prstGeom prst="rect">
            <a:avLst/>
          </a:prstGeom>
        </p:spPr>
      </p:pic>
    </p:spTree>
    <p:extLst>
      <p:ext uri="{BB962C8B-B14F-4D97-AF65-F5344CB8AC3E}">
        <p14:creationId xmlns:p14="http://schemas.microsoft.com/office/powerpoint/2010/main" xmlns="" val="771945056"/>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1" i="0" u="none" strike="noStrike" kern="1200" cap="none" spc="0" normalizeH="0" baseline="0" noProof="0" dirty="0" err="1">
                <a:ln>
                  <a:noFill/>
                </a:ln>
                <a:solidFill>
                  <a:schemeClr val="bg1"/>
                </a:solidFill>
                <a:effectLst/>
                <a:uLnTx/>
                <a:uFillTx/>
                <a:latin typeface="+mj-lt"/>
                <a:ea typeface="+mj-ea"/>
                <a:cs typeface="+mj-cs"/>
              </a:rPr>
              <a:t>LeNet</a:t>
            </a:r>
            <a:r>
              <a:rPr kumimoji="0" lang="en-US" sz="4400" b="1" i="0" u="none" strike="noStrike" kern="1200" cap="none" spc="0" normalizeH="0" baseline="0" noProof="0" dirty="0">
                <a:ln>
                  <a:noFill/>
                </a:ln>
                <a:solidFill>
                  <a:schemeClr val="bg1"/>
                </a:solidFill>
                <a:effectLst/>
                <a:uLnTx/>
                <a:uFillTx/>
                <a:latin typeface="+mj-lt"/>
                <a:ea typeface="+mj-ea"/>
                <a:cs typeface="+mj-cs"/>
              </a:rPr>
              <a:t> 5</a:t>
            </a:r>
          </a:p>
        </p:txBody>
      </p:sp>
      <p:pic>
        <p:nvPicPr>
          <p:cNvPr id="11" name="Picture 10">
            <a:extLst>
              <a:ext uri="{FF2B5EF4-FFF2-40B4-BE49-F238E27FC236}">
                <a16:creationId xmlns:a16="http://schemas.microsoft.com/office/drawing/2014/main" xmlns="" id="{4E821028-FCF9-49FC-A30D-71FDD29BCBDA}"/>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0" y="990600"/>
            <a:ext cx="9144000" cy="3156137"/>
          </a:xfrm>
          <a:prstGeom prst="rect">
            <a:avLst/>
          </a:prstGeom>
        </p:spPr>
      </p:pic>
      <p:sp>
        <p:nvSpPr>
          <p:cNvPr id="13" name="Rectangle 12">
            <a:extLst>
              <a:ext uri="{FF2B5EF4-FFF2-40B4-BE49-F238E27FC236}">
                <a16:creationId xmlns:a16="http://schemas.microsoft.com/office/drawing/2014/main" xmlns="" id="{51F28F38-D7D1-4638-A478-B7B8E9B18DC3}"/>
              </a:ext>
            </a:extLst>
          </p:cNvPr>
          <p:cNvSpPr/>
          <p:nvPr/>
        </p:nvSpPr>
        <p:spPr>
          <a:xfrm>
            <a:off x="914400" y="4191000"/>
            <a:ext cx="7391400" cy="2031325"/>
          </a:xfrm>
          <a:prstGeom prst="rect">
            <a:avLst/>
          </a:prstGeom>
        </p:spPr>
        <p:txBody>
          <a:bodyPr wrap="square">
            <a:spAutoFit/>
          </a:bodyPr>
          <a:lstStyle/>
          <a:p>
            <a:r>
              <a:rPr lang="en-US" dirty="0"/>
              <a:t>C1 layer = Convolutional layer mapping 1 channel to 6</a:t>
            </a:r>
          </a:p>
          <a:p>
            <a:r>
              <a:rPr lang="en-US" dirty="0"/>
              <a:t>S2 layer = Subsampling layer mapping 6 channels to 6</a:t>
            </a:r>
          </a:p>
          <a:p>
            <a:r>
              <a:rPr lang="en-US" dirty="0"/>
              <a:t>C3 layer = Convolutional layer mapping 6 channels to 16</a:t>
            </a:r>
          </a:p>
          <a:p>
            <a:r>
              <a:rPr lang="en-US" dirty="0"/>
              <a:t>S4 layer = Subsampling layer mapping 16 channels to 16</a:t>
            </a:r>
          </a:p>
          <a:p>
            <a:r>
              <a:rPr lang="en-US" dirty="0"/>
              <a:t>C5 layer = Convolutional layer mapping 16 channels to 120</a:t>
            </a:r>
          </a:p>
          <a:p>
            <a:r>
              <a:rPr lang="en-US" dirty="0"/>
              <a:t>F6 layer = Maps input vector of length 120 to an output vector of length 84</a:t>
            </a:r>
          </a:p>
          <a:p>
            <a:r>
              <a:rPr lang="en-US" dirty="0"/>
              <a:t>F7 layer = Maps input vector of length 84 to an output vector of length 10</a:t>
            </a:r>
            <a:endParaRPr lang="en-IN" dirty="0"/>
          </a:p>
        </p:txBody>
      </p:sp>
    </p:spTree>
    <p:extLst>
      <p:ext uri="{BB962C8B-B14F-4D97-AF65-F5344CB8AC3E}">
        <p14:creationId xmlns:p14="http://schemas.microsoft.com/office/powerpoint/2010/main" xmlns="" val="2156103039"/>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1" i="0" u="none" strike="noStrike" kern="1200" cap="none" spc="0" normalizeH="0" baseline="0" noProof="0" dirty="0">
                <a:ln>
                  <a:noFill/>
                </a:ln>
                <a:solidFill>
                  <a:schemeClr val="bg1"/>
                </a:solidFill>
                <a:effectLst/>
                <a:uLnTx/>
                <a:uFillTx/>
                <a:latin typeface="+mj-lt"/>
                <a:ea typeface="+mj-ea"/>
                <a:cs typeface="+mj-cs"/>
              </a:rPr>
              <a:t>2D Convolutional </a:t>
            </a:r>
            <a:r>
              <a:rPr lang="en-US" sz="4400" b="1" dirty="0">
                <a:solidFill>
                  <a:schemeClr val="bg1"/>
                </a:solidFill>
                <a:latin typeface="+mj-lt"/>
                <a:ea typeface="+mj-ea"/>
                <a:cs typeface="+mj-cs"/>
              </a:rPr>
              <a:t>Layer</a:t>
            </a:r>
            <a:endParaRPr kumimoji="0" lang="en-US" sz="4400" b="1" i="0" u="none" strike="noStrike" kern="1200" cap="none" spc="0" normalizeH="0" baseline="0" noProof="0" dirty="0">
              <a:ln>
                <a:noFill/>
              </a:ln>
              <a:solidFill>
                <a:schemeClr val="bg1"/>
              </a:solidFill>
              <a:effectLst/>
              <a:uLnTx/>
              <a:uFillTx/>
              <a:latin typeface="+mj-lt"/>
              <a:ea typeface="+mj-ea"/>
              <a:cs typeface="+mj-cs"/>
            </a:endParaRPr>
          </a:p>
        </p:txBody>
      </p:sp>
      <p:sp>
        <p:nvSpPr>
          <p:cNvPr id="7" name="TextBox 6"/>
          <p:cNvSpPr txBox="1"/>
          <p:nvPr/>
        </p:nvSpPr>
        <p:spPr>
          <a:xfrm>
            <a:off x="228604" y="1175661"/>
            <a:ext cx="8686793" cy="1384995"/>
          </a:xfrm>
          <a:prstGeom prst="rect">
            <a:avLst/>
          </a:prstGeom>
          <a:noFill/>
        </p:spPr>
        <p:txBody>
          <a:bodyPr wrap="square" rtlCol="0">
            <a:spAutoFit/>
          </a:bodyPr>
          <a:lstStyle/>
          <a:p>
            <a:pPr>
              <a:buNone/>
            </a:pPr>
            <a:r>
              <a:rPr lang="en-US" sz="2800" dirty="0"/>
              <a:t>This convolutional layer has 4 kernels (each taking inputs from 1 feature map).  It can be thought of as a mapping from 1 channel (feature map) to 4 channels.</a:t>
            </a:r>
          </a:p>
        </p:txBody>
      </p:sp>
      <p:sp>
        <p:nvSpPr>
          <p:cNvPr id="13" name="Rectangle 12">
            <a:extLst>
              <a:ext uri="{FF2B5EF4-FFF2-40B4-BE49-F238E27FC236}">
                <a16:creationId xmlns:a16="http://schemas.microsoft.com/office/drawing/2014/main" xmlns="" id="{51F28F38-D7D1-4638-A478-B7B8E9B18DC3}"/>
              </a:ext>
            </a:extLst>
          </p:cNvPr>
          <p:cNvSpPr/>
          <p:nvPr/>
        </p:nvSpPr>
        <p:spPr>
          <a:xfrm>
            <a:off x="2232579" y="6029980"/>
            <a:ext cx="1704977" cy="523220"/>
          </a:xfrm>
          <a:prstGeom prst="rect">
            <a:avLst/>
          </a:prstGeom>
        </p:spPr>
        <p:txBody>
          <a:bodyPr wrap="square">
            <a:spAutoFit/>
          </a:bodyPr>
          <a:lstStyle/>
          <a:p>
            <a:r>
              <a:rPr lang="en-US" sz="2800" dirty="0"/>
              <a:t>weights  *</a:t>
            </a:r>
            <a:endParaRPr lang="en-IN" sz="2800" dirty="0"/>
          </a:p>
        </p:txBody>
      </p:sp>
      <p:sp>
        <p:nvSpPr>
          <p:cNvPr id="17" name="Rectangle 16">
            <a:extLst>
              <a:ext uri="{FF2B5EF4-FFF2-40B4-BE49-F238E27FC236}">
                <a16:creationId xmlns:a16="http://schemas.microsoft.com/office/drawing/2014/main" xmlns="" id="{0DC258B9-61DA-46FC-845C-295AA63D8AB1}"/>
              </a:ext>
            </a:extLst>
          </p:cNvPr>
          <p:cNvSpPr/>
          <p:nvPr/>
        </p:nvSpPr>
        <p:spPr>
          <a:xfrm>
            <a:off x="3886199" y="6029980"/>
            <a:ext cx="1371601" cy="523220"/>
          </a:xfrm>
          <a:prstGeom prst="rect">
            <a:avLst/>
          </a:prstGeom>
        </p:spPr>
        <p:txBody>
          <a:bodyPr wrap="square">
            <a:spAutoFit/>
          </a:bodyPr>
          <a:lstStyle/>
          <a:p>
            <a:r>
              <a:rPr lang="en-US" sz="2800" dirty="0"/>
              <a:t>image</a:t>
            </a:r>
            <a:endParaRPr lang="en-IN" sz="2800" dirty="0"/>
          </a:p>
        </p:txBody>
      </p:sp>
      <p:sp>
        <p:nvSpPr>
          <p:cNvPr id="10" name="Rectangle 9">
            <a:extLst>
              <a:ext uri="{FF2B5EF4-FFF2-40B4-BE49-F238E27FC236}">
                <a16:creationId xmlns:a16="http://schemas.microsoft.com/office/drawing/2014/main" xmlns="" id="{DCB28813-A9D3-4DF7-A702-21B441868D5D}"/>
              </a:ext>
            </a:extLst>
          </p:cNvPr>
          <p:cNvSpPr/>
          <p:nvPr/>
        </p:nvSpPr>
        <p:spPr>
          <a:xfrm>
            <a:off x="5410200" y="3972580"/>
            <a:ext cx="1371601" cy="523220"/>
          </a:xfrm>
          <a:prstGeom prst="rect">
            <a:avLst/>
          </a:prstGeom>
        </p:spPr>
        <p:txBody>
          <a:bodyPr wrap="square">
            <a:spAutoFit/>
          </a:bodyPr>
          <a:lstStyle/>
          <a:p>
            <a:r>
              <a:rPr lang="en-US" sz="2800" dirty="0"/>
              <a:t>=</a:t>
            </a:r>
            <a:endParaRPr lang="en-IN" sz="2800" dirty="0"/>
          </a:p>
        </p:txBody>
      </p:sp>
      <p:graphicFrame>
        <p:nvGraphicFramePr>
          <p:cNvPr id="18" name="Table 17">
            <a:extLst>
              <a:ext uri="{FF2B5EF4-FFF2-40B4-BE49-F238E27FC236}">
                <a16:creationId xmlns:a16="http://schemas.microsoft.com/office/drawing/2014/main" xmlns="" id="{3D47D709-94D9-40F4-B874-03603C3D9AF9}"/>
              </a:ext>
            </a:extLst>
          </p:cNvPr>
          <p:cNvGraphicFramePr>
            <a:graphicFrameLocks noGrp="1"/>
          </p:cNvGraphicFramePr>
          <p:nvPr/>
        </p:nvGraphicFramePr>
        <p:xfrm>
          <a:off x="2232579" y="3429000"/>
          <a:ext cx="822960" cy="736600"/>
        </p:xfrm>
        <a:graphic>
          <a:graphicData uri="http://schemas.openxmlformats.org/drawingml/2006/table">
            <a:tbl>
              <a:tblPr>
                <a:tableStyleId>{5C22544A-7EE6-4342-B048-85BDC9FD1C3A}</a:tableStyleId>
              </a:tblPr>
              <a:tblGrid>
                <a:gridCol w="411480">
                  <a:extLst>
                    <a:ext uri="{9D8B030D-6E8A-4147-A177-3AD203B41FA5}">
                      <a16:colId xmlns:a16="http://schemas.microsoft.com/office/drawing/2014/main" xmlns="" val="885200464"/>
                    </a:ext>
                  </a:extLst>
                </a:gridCol>
                <a:gridCol w="411480">
                  <a:extLst>
                    <a:ext uri="{9D8B030D-6E8A-4147-A177-3AD203B41FA5}">
                      <a16:colId xmlns:a16="http://schemas.microsoft.com/office/drawing/2014/main" xmlns="" val="2422914898"/>
                    </a:ext>
                  </a:extLst>
                </a:gridCol>
              </a:tblGrid>
              <a:tr h="325120">
                <a:tc>
                  <a:txBody>
                    <a:bodyPr/>
                    <a:lstStyle/>
                    <a:p>
                      <a:pPr algn="ctr"/>
                      <a:r>
                        <a:rPr lang="en-US" dirty="0"/>
                        <a:t>0</a:t>
                      </a:r>
                      <a:endParaRPr lang="en-IN" dirty="0"/>
                    </a:p>
                  </a:txBody>
                  <a:tcPr>
                    <a:solidFill>
                      <a:schemeClr val="accent6">
                        <a:alpha val="17000"/>
                      </a:schemeClr>
                    </a:solidFill>
                  </a:tcPr>
                </a:tc>
                <a:tc>
                  <a:txBody>
                    <a:bodyPr/>
                    <a:lstStyle/>
                    <a:p>
                      <a:pPr algn="ctr"/>
                      <a:r>
                        <a:rPr lang="en-US" dirty="0"/>
                        <a:t>1</a:t>
                      </a:r>
                      <a:endParaRPr lang="en-IN" dirty="0"/>
                    </a:p>
                  </a:txBody>
                  <a:tcPr>
                    <a:solidFill>
                      <a:schemeClr val="accent6">
                        <a:alpha val="17000"/>
                      </a:schemeClr>
                    </a:solidFill>
                  </a:tcPr>
                </a:tc>
                <a:extLst>
                  <a:ext uri="{0D108BD9-81ED-4DB2-BD59-A6C34878D82A}">
                    <a16:rowId xmlns:a16="http://schemas.microsoft.com/office/drawing/2014/main" xmlns="" val="3455723880"/>
                  </a:ext>
                </a:extLst>
              </a:tr>
              <a:tr h="370840">
                <a:tc>
                  <a:txBody>
                    <a:bodyPr/>
                    <a:lstStyle/>
                    <a:p>
                      <a:pPr algn="ctr"/>
                      <a:r>
                        <a:rPr lang="en-US" dirty="0"/>
                        <a:t>1</a:t>
                      </a:r>
                      <a:endParaRPr lang="en-IN" dirty="0"/>
                    </a:p>
                  </a:txBody>
                  <a:tcPr>
                    <a:solidFill>
                      <a:schemeClr val="accent6">
                        <a:alpha val="17000"/>
                      </a:schemeClr>
                    </a:solidFill>
                  </a:tcPr>
                </a:tc>
                <a:tc>
                  <a:txBody>
                    <a:bodyPr/>
                    <a:lstStyle/>
                    <a:p>
                      <a:pPr algn="ctr"/>
                      <a:r>
                        <a:rPr lang="en-US" dirty="0"/>
                        <a:t>0</a:t>
                      </a:r>
                      <a:endParaRPr lang="en-IN" dirty="0"/>
                    </a:p>
                  </a:txBody>
                  <a:tcPr>
                    <a:solidFill>
                      <a:schemeClr val="accent6">
                        <a:alpha val="17000"/>
                      </a:schemeClr>
                    </a:solidFill>
                  </a:tcPr>
                </a:tc>
                <a:extLst>
                  <a:ext uri="{0D108BD9-81ED-4DB2-BD59-A6C34878D82A}">
                    <a16:rowId xmlns:a16="http://schemas.microsoft.com/office/drawing/2014/main" xmlns="" val="932289987"/>
                  </a:ext>
                </a:extLst>
              </a:tr>
            </a:tbl>
          </a:graphicData>
        </a:graphic>
      </p:graphicFrame>
      <p:graphicFrame>
        <p:nvGraphicFramePr>
          <p:cNvPr id="15" name="Table 14">
            <a:extLst>
              <a:ext uri="{FF2B5EF4-FFF2-40B4-BE49-F238E27FC236}">
                <a16:creationId xmlns:a16="http://schemas.microsoft.com/office/drawing/2014/main" xmlns="" id="{484838CE-FE90-46B4-A2D6-C46BD26EAB9D}"/>
              </a:ext>
            </a:extLst>
          </p:cNvPr>
          <p:cNvGraphicFramePr>
            <a:graphicFrameLocks noGrp="1"/>
          </p:cNvGraphicFramePr>
          <p:nvPr/>
        </p:nvGraphicFramePr>
        <p:xfrm>
          <a:off x="2232579" y="2514600"/>
          <a:ext cx="822960" cy="736600"/>
        </p:xfrm>
        <a:graphic>
          <a:graphicData uri="http://schemas.openxmlformats.org/drawingml/2006/table">
            <a:tbl>
              <a:tblPr>
                <a:tableStyleId>{5C22544A-7EE6-4342-B048-85BDC9FD1C3A}</a:tableStyleId>
              </a:tblPr>
              <a:tblGrid>
                <a:gridCol w="411480">
                  <a:extLst>
                    <a:ext uri="{9D8B030D-6E8A-4147-A177-3AD203B41FA5}">
                      <a16:colId xmlns:a16="http://schemas.microsoft.com/office/drawing/2014/main" xmlns="" val="885200464"/>
                    </a:ext>
                  </a:extLst>
                </a:gridCol>
                <a:gridCol w="411480">
                  <a:extLst>
                    <a:ext uri="{9D8B030D-6E8A-4147-A177-3AD203B41FA5}">
                      <a16:colId xmlns:a16="http://schemas.microsoft.com/office/drawing/2014/main" xmlns="" val="2422914898"/>
                    </a:ext>
                  </a:extLst>
                </a:gridCol>
              </a:tblGrid>
              <a:tr h="325120">
                <a:tc>
                  <a:txBody>
                    <a:bodyPr/>
                    <a:lstStyle/>
                    <a:p>
                      <a:pPr algn="ctr"/>
                      <a:r>
                        <a:rPr lang="en-US" dirty="0"/>
                        <a:t>1</a:t>
                      </a:r>
                      <a:endParaRPr lang="en-IN" dirty="0"/>
                    </a:p>
                  </a:txBody>
                  <a:tcPr>
                    <a:solidFill>
                      <a:schemeClr val="accent6">
                        <a:alpha val="17000"/>
                      </a:schemeClr>
                    </a:solidFill>
                  </a:tcPr>
                </a:tc>
                <a:tc>
                  <a:txBody>
                    <a:bodyPr/>
                    <a:lstStyle/>
                    <a:p>
                      <a:pPr algn="ctr"/>
                      <a:r>
                        <a:rPr lang="en-US" dirty="0"/>
                        <a:t>0</a:t>
                      </a:r>
                      <a:endParaRPr lang="en-IN" dirty="0"/>
                    </a:p>
                  </a:txBody>
                  <a:tcPr>
                    <a:solidFill>
                      <a:schemeClr val="accent6">
                        <a:alpha val="17000"/>
                      </a:schemeClr>
                    </a:solidFill>
                  </a:tcPr>
                </a:tc>
                <a:extLst>
                  <a:ext uri="{0D108BD9-81ED-4DB2-BD59-A6C34878D82A}">
                    <a16:rowId xmlns:a16="http://schemas.microsoft.com/office/drawing/2014/main" xmlns="" val="3455723880"/>
                  </a:ext>
                </a:extLst>
              </a:tr>
              <a:tr h="370840">
                <a:tc>
                  <a:txBody>
                    <a:bodyPr/>
                    <a:lstStyle/>
                    <a:p>
                      <a:pPr algn="ctr"/>
                      <a:r>
                        <a:rPr lang="en-US" dirty="0"/>
                        <a:t>0</a:t>
                      </a:r>
                      <a:endParaRPr lang="en-IN" dirty="0"/>
                    </a:p>
                  </a:txBody>
                  <a:tcPr>
                    <a:solidFill>
                      <a:schemeClr val="accent6">
                        <a:alpha val="17000"/>
                      </a:schemeClr>
                    </a:solidFill>
                  </a:tcPr>
                </a:tc>
                <a:tc>
                  <a:txBody>
                    <a:bodyPr/>
                    <a:lstStyle/>
                    <a:p>
                      <a:pPr algn="ctr"/>
                      <a:r>
                        <a:rPr lang="en-US" dirty="0"/>
                        <a:t>1</a:t>
                      </a:r>
                      <a:endParaRPr lang="en-IN" dirty="0"/>
                    </a:p>
                  </a:txBody>
                  <a:tcPr>
                    <a:solidFill>
                      <a:schemeClr val="accent6">
                        <a:alpha val="17000"/>
                      </a:schemeClr>
                    </a:solidFill>
                  </a:tcPr>
                </a:tc>
                <a:extLst>
                  <a:ext uri="{0D108BD9-81ED-4DB2-BD59-A6C34878D82A}">
                    <a16:rowId xmlns:a16="http://schemas.microsoft.com/office/drawing/2014/main" xmlns="" val="932289987"/>
                  </a:ext>
                </a:extLst>
              </a:tr>
            </a:tbl>
          </a:graphicData>
        </a:graphic>
      </p:graphicFrame>
      <p:graphicFrame>
        <p:nvGraphicFramePr>
          <p:cNvPr id="19" name="Table 18">
            <a:extLst>
              <a:ext uri="{FF2B5EF4-FFF2-40B4-BE49-F238E27FC236}">
                <a16:creationId xmlns:a16="http://schemas.microsoft.com/office/drawing/2014/main" xmlns="" id="{2D860620-1644-4F27-B92A-95936B894815}"/>
              </a:ext>
            </a:extLst>
          </p:cNvPr>
          <p:cNvGraphicFramePr>
            <a:graphicFrameLocks noGrp="1"/>
          </p:cNvGraphicFramePr>
          <p:nvPr/>
        </p:nvGraphicFramePr>
        <p:xfrm>
          <a:off x="4130040" y="3906520"/>
          <a:ext cx="822960" cy="741680"/>
        </p:xfrm>
        <a:graphic>
          <a:graphicData uri="http://schemas.openxmlformats.org/drawingml/2006/table">
            <a:tbl>
              <a:tblPr>
                <a:tableStyleId>{5C22544A-7EE6-4342-B048-85BDC9FD1C3A}</a:tableStyleId>
              </a:tblPr>
              <a:tblGrid>
                <a:gridCol w="411480">
                  <a:extLst>
                    <a:ext uri="{9D8B030D-6E8A-4147-A177-3AD203B41FA5}">
                      <a16:colId xmlns:a16="http://schemas.microsoft.com/office/drawing/2014/main" xmlns="" val="885200464"/>
                    </a:ext>
                  </a:extLst>
                </a:gridCol>
                <a:gridCol w="411480">
                  <a:extLst>
                    <a:ext uri="{9D8B030D-6E8A-4147-A177-3AD203B41FA5}">
                      <a16:colId xmlns:a16="http://schemas.microsoft.com/office/drawing/2014/main" xmlns="" val="2422914898"/>
                    </a:ext>
                  </a:extLst>
                </a:gridCol>
              </a:tblGrid>
              <a:tr h="370840">
                <a:tc>
                  <a:txBody>
                    <a:bodyPr/>
                    <a:lstStyle/>
                    <a:p>
                      <a:pPr algn="ctr"/>
                      <a:r>
                        <a:rPr lang="en-US" sz="1600" dirty="0"/>
                        <a:t>10</a:t>
                      </a:r>
                      <a:endParaRPr lang="en-IN" sz="1600" dirty="0"/>
                    </a:p>
                  </a:txBody>
                  <a:tcPr/>
                </a:tc>
                <a:tc>
                  <a:txBody>
                    <a:bodyPr/>
                    <a:lstStyle/>
                    <a:p>
                      <a:pPr algn="ctr"/>
                      <a:r>
                        <a:rPr lang="en-US" sz="1600" dirty="0"/>
                        <a:t>3</a:t>
                      </a:r>
                      <a:endParaRPr lang="en-IN" sz="1600" dirty="0"/>
                    </a:p>
                  </a:txBody>
                  <a:tcPr/>
                </a:tc>
                <a:extLst>
                  <a:ext uri="{0D108BD9-81ED-4DB2-BD59-A6C34878D82A}">
                    <a16:rowId xmlns:a16="http://schemas.microsoft.com/office/drawing/2014/main" xmlns="" val="3455723880"/>
                  </a:ext>
                </a:extLst>
              </a:tr>
              <a:tr h="370840">
                <a:tc>
                  <a:txBody>
                    <a:bodyPr/>
                    <a:lstStyle/>
                    <a:p>
                      <a:pPr algn="ctr"/>
                      <a:r>
                        <a:rPr lang="en-US" sz="1600" dirty="0"/>
                        <a:t>6</a:t>
                      </a:r>
                      <a:endParaRPr lang="en-IN" sz="1600" dirty="0"/>
                    </a:p>
                  </a:txBody>
                  <a:tcPr/>
                </a:tc>
                <a:tc>
                  <a:txBody>
                    <a:bodyPr/>
                    <a:lstStyle/>
                    <a:p>
                      <a:pPr algn="ctr"/>
                      <a:r>
                        <a:rPr lang="en-US" sz="1600" dirty="0"/>
                        <a:t>7</a:t>
                      </a:r>
                      <a:endParaRPr lang="en-IN" sz="1600" dirty="0"/>
                    </a:p>
                  </a:txBody>
                  <a:tcPr/>
                </a:tc>
                <a:extLst>
                  <a:ext uri="{0D108BD9-81ED-4DB2-BD59-A6C34878D82A}">
                    <a16:rowId xmlns:a16="http://schemas.microsoft.com/office/drawing/2014/main" xmlns="" val="932289987"/>
                  </a:ext>
                </a:extLst>
              </a:tr>
            </a:tbl>
          </a:graphicData>
        </a:graphic>
      </p:graphicFrame>
      <p:graphicFrame>
        <p:nvGraphicFramePr>
          <p:cNvPr id="12" name="Table 11">
            <a:extLst>
              <a:ext uri="{FF2B5EF4-FFF2-40B4-BE49-F238E27FC236}">
                <a16:creationId xmlns:a16="http://schemas.microsoft.com/office/drawing/2014/main" xmlns="" id="{BB4EDFAB-70A8-4A9D-AA0F-501B4A935332}"/>
              </a:ext>
            </a:extLst>
          </p:cNvPr>
          <p:cNvGraphicFramePr>
            <a:graphicFrameLocks noGrp="1"/>
          </p:cNvGraphicFramePr>
          <p:nvPr/>
        </p:nvGraphicFramePr>
        <p:xfrm>
          <a:off x="2209800" y="5257800"/>
          <a:ext cx="822960" cy="736600"/>
        </p:xfrm>
        <a:graphic>
          <a:graphicData uri="http://schemas.openxmlformats.org/drawingml/2006/table">
            <a:tbl>
              <a:tblPr>
                <a:tableStyleId>{5C22544A-7EE6-4342-B048-85BDC9FD1C3A}</a:tableStyleId>
              </a:tblPr>
              <a:tblGrid>
                <a:gridCol w="411480">
                  <a:extLst>
                    <a:ext uri="{9D8B030D-6E8A-4147-A177-3AD203B41FA5}">
                      <a16:colId xmlns:a16="http://schemas.microsoft.com/office/drawing/2014/main" xmlns="" val="885200464"/>
                    </a:ext>
                  </a:extLst>
                </a:gridCol>
                <a:gridCol w="411480">
                  <a:extLst>
                    <a:ext uri="{9D8B030D-6E8A-4147-A177-3AD203B41FA5}">
                      <a16:colId xmlns:a16="http://schemas.microsoft.com/office/drawing/2014/main" xmlns="" val="2422914898"/>
                    </a:ext>
                  </a:extLst>
                </a:gridCol>
              </a:tblGrid>
              <a:tr h="325120">
                <a:tc>
                  <a:txBody>
                    <a:bodyPr/>
                    <a:lstStyle/>
                    <a:p>
                      <a:pPr algn="ctr"/>
                      <a:r>
                        <a:rPr lang="en-US" dirty="0"/>
                        <a:t>0</a:t>
                      </a:r>
                      <a:endParaRPr lang="en-IN" dirty="0"/>
                    </a:p>
                  </a:txBody>
                  <a:tcPr>
                    <a:solidFill>
                      <a:schemeClr val="accent6">
                        <a:alpha val="17000"/>
                      </a:schemeClr>
                    </a:solidFill>
                  </a:tcPr>
                </a:tc>
                <a:tc>
                  <a:txBody>
                    <a:bodyPr/>
                    <a:lstStyle/>
                    <a:p>
                      <a:pPr algn="ctr"/>
                      <a:r>
                        <a:rPr lang="en-US" dirty="0"/>
                        <a:t>0</a:t>
                      </a:r>
                      <a:endParaRPr lang="en-IN" dirty="0"/>
                    </a:p>
                  </a:txBody>
                  <a:tcPr>
                    <a:solidFill>
                      <a:schemeClr val="accent6">
                        <a:alpha val="17000"/>
                      </a:schemeClr>
                    </a:solidFill>
                  </a:tcPr>
                </a:tc>
                <a:extLst>
                  <a:ext uri="{0D108BD9-81ED-4DB2-BD59-A6C34878D82A}">
                    <a16:rowId xmlns:a16="http://schemas.microsoft.com/office/drawing/2014/main" xmlns="" val="3455723880"/>
                  </a:ext>
                </a:extLst>
              </a:tr>
              <a:tr h="370840">
                <a:tc>
                  <a:txBody>
                    <a:bodyPr/>
                    <a:lstStyle/>
                    <a:p>
                      <a:pPr algn="ctr"/>
                      <a:r>
                        <a:rPr lang="en-US" dirty="0"/>
                        <a:t>1</a:t>
                      </a:r>
                      <a:endParaRPr lang="en-IN" dirty="0"/>
                    </a:p>
                  </a:txBody>
                  <a:tcPr>
                    <a:solidFill>
                      <a:schemeClr val="accent6">
                        <a:alpha val="17000"/>
                      </a:schemeClr>
                    </a:solidFill>
                  </a:tcPr>
                </a:tc>
                <a:tc>
                  <a:txBody>
                    <a:bodyPr/>
                    <a:lstStyle/>
                    <a:p>
                      <a:pPr algn="ctr"/>
                      <a:r>
                        <a:rPr lang="en-US" dirty="0"/>
                        <a:t>1</a:t>
                      </a:r>
                      <a:endParaRPr lang="en-IN" dirty="0"/>
                    </a:p>
                  </a:txBody>
                  <a:tcPr>
                    <a:solidFill>
                      <a:schemeClr val="accent6">
                        <a:alpha val="17000"/>
                      </a:schemeClr>
                    </a:solidFill>
                  </a:tcPr>
                </a:tc>
                <a:extLst>
                  <a:ext uri="{0D108BD9-81ED-4DB2-BD59-A6C34878D82A}">
                    <a16:rowId xmlns:a16="http://schemas.microsoft.com/office/drawing/2014/main" xmlns="" val="932289987"/>
                  </a:ext>
                </a:extLst>
              </a:tr>
            </a:tbl>
          </a:graphicData>
        </a:graphic>
      </p:graphicFrame>
      <p:graphicFrame>
        <p:nvGraphicFramePr>
          <p:cNvPr id="14" name="Table 13">
            <a:extLst>
              <a:ext uri="{FF2B5EF4-FFF2-40B4-BE49-F238E27FC236}">
                <a16:creationId xmlns:a16="http://schemas.microsoft.com/office/drawing/2014/main" xmlns="" id="{993FE6FE-3EF6-4664-807D-3EEB490B193E}"/>
              </a:ext>
            </a:extLst>
          </p:cNvPr>
          <p:cNvGraphicFramePr>
            <a:graphicFrameLocks noGrp="1"/>
          </p:cNvGraphicFramePr>
          <p:nvPr/>
        </p:nvGraphicFramePr>
        <p:xfrm>
          <a:off x="2209800" y="4343400"/>
          <a:ext cx="822960" cy="736600"/>
        </p:xfrm>
        <a:graphic>
          <a:graphicData uri="http://schemas.openxmlformats.org/drawingml/2006/table">
            <a:tbl>
              <a:tblPr>
                <a:tableStyleId>{5C22544A-7EE6-4342-B048-85BDC9FD1C3A}</a:tableStyleId>
              </a:tblPr>
              <a:tblGrid>
                <a:gridCol w="411480">
                  <a:extLst>
                    <a:ext uri="{9D8B030D-6E8A-4147-A177-3AD203B41FA5}">
                      <a16:colId xmlns:a16="http://schemas.microsoft.com/office/drawing/2014/main" xmlns="" val="885200464"/>
                    </a:ext>
                  </a:extLst>
                </a:gridCol>
                <a:gridCol w="411480">
                  <a:extLst>
                    <a:ext uri="{9D8B030D-6E8A-4147-A177-3AD203B41FA5}">
                      <a16:colId xmlns:a16="http://schemas.microsoft.com/office/drawing/2014/main" xmlns="" val="2422914898"/>
                    </a:ext>
                  </a:extLst>
                </a:gridCol>
              </a:tblGrid>
              <a:tr h="325120">
                <a:tc>
                  <a:txBody>
                    <a:bodyPr/>
                    <a:lstStyle/>
                    <a:p>
                      <a:pPr algn="ctr"/>
                      <a:r>
                        <a:rPr lang="en-US" dirty="0"/>
                        <a:t>1</a:t>
                      </a:r>
                      <a:endParaRPr lang="en-IN" dirty="0"/>
                    </a:p>
                  </a:txBody>
                  <a:tcPr>
                    <a:solidFill>
                      <a:schemeClr val="accent6">
                        <a:alpha val="17000"/>
                      </a:schemeClr>
                    </a:solidFill>
                  </a:tcPr>
                </a:tc>
                <a:tc>
                  <a:txBody>
                    <a:bodyPr/>
                    <a:lstStyle/>
                    <a:p>
                      <a:pPr algn="ctr"/>
                      <a:r>
                        <a:rPr lang="en-US" dirty="0"/>
                        <a:t>1</a:t>
                      </a:r>
                      <a:endParaRPr lang="en-IN" dirty="0"/>
                    </a:p>
                  </a:txBody>
                  <a:tcPr>
                    <a:solidFill>
                      <a:schemeClr val="accent6">
                        <a:alpha val="17000"/>
                      </a:schemeClr>
                    </a:solidFill>
                  </a:tcPr>
                </a:tc>
                <a:extLst>
                  <a:ext uri="{0D108BD9-81ED-4DB2-BD59-A6C34878D82A}">
                    <a16:rowId xmlns:a16="http://schemas.microsoft.com/office/drawing/2014/main" xmlns="" val="3455723880"/>
                  </a:ext>
                </a:extLst>
              </a:tr>
              <a:tr h="370840">
                <a:tc>
                  <a:txBody>
                    <a:bodyPr/>
                    <a:lstStyle/>
                    <a:p>
                      <a:pPr algn="ctr"/>
                      <a:r>
                        <a:rPr lang="en-US" dirty="0"/>
                        <a:t>0</a:t>
                      </a:r>
                      <a:endParaRPr lang="en-IN" dirty="0"/>
                    </a:p>
                  </a:txBody>
                  <a:tcPr>
                    <a:solidFill>
                      <a:schemeClr val="accent6">
                        <a:alpha val="17000"/>
                      </a:schemeClr>
                    </a:solidFill>
                  </a:tcPr>
                </a:tc>
                <a:tc>
                  <a:txBody>
                    <a:bodyPr/>
                    <a:lstStyle/>
                    <a:p>
                      <a:pPr algn="ctr"/>
                      <a:r>
                        <a:rPr lang="en-US" dirty="0"/>
                        <a:t>0</a:t>
                      </a:r>
                      <a:endParaRPr lang="en-IN" dirty="0"/>
                    </a:p>
                  </a:txBody>
                  <a:tcPr>
                    <a:solidFill>
                      <a:schemeClr val="accent6">
                        <a:alpha val="17000"/>
                      </a:schemeClr>
                    </a:solidFill>
                  </a:tcPr>
                </a:tc>
                <a:extLst>
                  <a:ext uri="{0D108BD9-81ED-4DB2-BD59-A6C34878D82A}">
                    <a16:rowId xmlns:a16="http://schemas.microsoft.com/office/drawing/2014/main" xmlns="" val="932289987"/>
                  </a:ext>
                </a:extLst>
              </a:tr>
            </a:tbl>
          </a:graphicData>
        </a:graphic>
      </p:graphicFrame>
      <p:sp>
        <p:nvSpPr>
          <p:cNvPr id="20" name="Rectangle 19">
            <a:extLst>
              <a:ext uri="{FF2B5EF4-FFF2-40B4-BE49-F238E27FC236}">
                <a16:creationId xmlns:a16="http://schemas.microsoft.com/office/drawing/2014/main" xmlns="" id="{9DCE6EE0-6B91-4357-BF40-0954717E3BDC}"/>
              </a:ext>
            </a:extLst>
          </p:cNvPr>
          <p:cNvSpPr/>
          <p:nvPr/>
        </p:nvSpPr>
        <p:spPr>
          <a:xfrm>
            <a:off x="3461383" y="4038600"/>
            <a:ext cx="348617" cy="523220"/>
          </a:xfrm>
          <a:prstGeom prst="rect">
            <a:avLst/>
          </a:prstGeom>
        </p:spPr>
        <p:txBody>
          <a:bodyPr wrap="square">
            <a:spAutoFit/>
          </a:bodyPr>
          <a:lstStyle/>
          <a:p>
            <a:r>
              <a:rPr lang="en-US" sz="2800" dirty="0"/>
              <a:t>*</a:t>
            </a:r>
            <a:endParaRPr lang="en-IN" sz="2800" dirty="0"/>
          </a:p>
        </p:txBody>
      </p:sp>
      <p:graphicFrame>
        <p:nvGraphicFramePr>
          <p:cNvPr id="21" name="Table 20">
            <a:extLst>
              <a:ext uri="{FF2B5EF4-FFF2-40B4-BE49-F238E27FC236}">
                <a16:creationId xmlns:a16="http://schemas.microsoft.com/office/drawing/2014/main" xmlns="" id="{B6DD1E20-3DD2-405E-B4E3-8C90C4B6E3C9}"/>
              </a:ext>
            </a:extLst>
          </p:cNvPr>
          <p:cNvGraphicFramePr>
            <a:graphicFrameLocks noGrp="1"/>
          </p:cNvGraphicFramePr>
          <p:nvPr/>
        </p:nvGraphicFramePr>
        <p:xfrm>
          <a:off x="6416040" y="3429000"/>
          <a:ext cx="411480" cy="1483360"/>
        </p:xfrm>
        <a:graphic>
          <a:graphicData uri="http://schemas.openxmlformats.org/drawingml/2006/table">
            <a:tbl>
              <a:tblPr>
                <a:tableStyleId>{5C22544A-7EE6-4342-B048-85BDC9FD1C3A}</a:tableStyleId>
              </a:tblPr>
              <a:tblGrid>
                <a:gridCol w="411480">
                  <a:extLst>
                    <a:ext uri="{9D8B030D-6E8A-4147-A177-3AD203B41FA5}">
                      <a16:colId xmlns:a16="http://schemas.microsoft.com/office/drawing/2014/main" xmlns="" val="885200464"/>
                    </a:ext>
                  </a:extLst>
                </a:gridCol>
              </a:tblGrid>
              <a:tr h="370840">
                <a:tc>
                  <a:txBody>
                    <a:bodyPr/>
                    <a:lstStyle/>
                    <a:p>
                      <a:pPr algn="ctr"/>
                      <a:r>
                        <a:rPr lang="en-US" sz="1600" dirty="0"/>
                        <a:t>17</a:t>
                      </a:r>
                      <a:endParaRPr lang="en-IN" sz="1600" dirty="0"/>
                    </a:p>
                  </a:txBody>
                  <a:tcPr/>
                </a:tc>
                <a:extLst>
                  <a:ext uri="{0D108BD9-81ED-4DB2-BD59-A6C34878D82A}">
                    <a16:rowId xmlns:a16="http://schemas.microsoft.com/office/drawing/2014/main" xmlns="" val="3455723880"/>
                  </a:ext>
                </a:extLst>
              </a:tr>
              <a:tr h="370840">
                <a:tc>
                  <a:txBody>
                    <a:bodyPr/>
                    <a:lstStyle/>
                    <a:p>
                      <a:pPr algn="ctr"/>
                      <a:r>
                        <a:rPr lang="en-US" sz="1600" dirty="0"/>
                        <a:t>9</a:t>
                      </a:r>
                      <a:endParaRPr lang="en-IN" sz="1600" dirty="0"/>
                    </a:p>
                  </a:txBody>
                  <a:tcPr/>
                </a:tc>
                <a:extLst>
                  <a:ext uri="{0D108BD9-81ED-4DB2-BD59-A6C34878D82A}">
                    <a16:rowId xmlns:a16="http://schemas.microsoft.com/office/drawing/2014/main" xmlns="" val="932289987"/>
                  </a:ext>
                </a:extLst>
              </a:tr>
              <a:tr h="370840">
                <a:tc>
                  <a:txBody>
                    <a:bodyPr/>
                    <a:lstStyle/>
                    <a:p>
                      <a:pPr algn="ctr"/>
                      <a:r>
                        <a:rPr lang="en-US" sz="1600" dirty="0"/>
                        <a:t>13</a:t>
                      </a:r>
                      <a:endParaRPr lang="en-IN" sz="1600" dirty="0"/>
                    </a:p>
                  </a:txBody>
                  <a:tcPr/>
                </a:tc>
                <a:extLst>
                  <a:ext uri="{0D108BD9-81ED-4DB2-BD59-A6C34878D82A}">
                    <a16:rowId xmlns:a16="http://schemas.microsoft.com/office/drawing/2014/main" xmlns="" val="1382362182"/>
                  </a:ext>
                </a:extLst>
              </a:tr>
              <a:tr h="370840">
                <a:tc>
                  <a:txBody>
                    <a:bodyPr/>
                    <a:lstStyle/>
                    <a:p>
                      <a:pPr algn="ctr"/>
                      <a:r>
                        <a:rPr lang="en-US" sz="1600" dirty="0"/>
                        <a:t>13</a:t>
                      </a:r>
                      <a:endParaRPr lang="en-IN" sz="1600" dirty="0"/>
                    </a:p>
                  </a:txBody>
                  <a:tcPr/>
                </a:tc>
                <a:extLst>
                  <a:ext uri="{0D108BD9-81ED-4DB2-BD59-A6C34878D82A}">
                    <a16:rowId xmlns:a16="http://schemas.microsoft.com/office/drawing/2014/main" xmlns="" val="2894518187"/>
                  </a:ext>
                </a:extLst>
              </a:tr>
            </a:tbl>
          </a:graphicData>
        </a:graphic>
      </p:graphicFrame>
    </p:spTree>
    <p:extLst>
      <p:ext uri="{BB962C8B-B14F-4D97-AF65-F5344CB8AC3E}">
        <p14:creationId xmlns:p14="http://schemas.microsoft.com/office/powerpoint/2010/main" xmlns="" val="660756894"/>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1" i="0" u="none" strike="noStrike" kern="1200" cap="none" spc="0" normalizeH="0" baseline="0" noProof="0" dirty="0">
                <a:ln>
                  <a:noFill/>
                </a:ln>
                <a:solidFill>
                  <a:schemeClr val="bg1"/>
                </a:solidFill>
                <a:effectLst/>
                <a:uLnTx/>
                <a:uFillTx/>
                <a:latin typeface="+mj-lt"/>
                <a:ea typeface="+mj-ea"/>
                <a:cs typeface="+mj-cs"/>
              </a:rPr>
              <a:t>2D Convolutional </a:t>
            </a:r>
            <a:r>
              <a:rPr lang="en-US" sz="4400" b="1" dirty="0">
                <a:solidFill>
                  <a:schemeClr val="bg1"/>
                </a:solidFill>
                <a:latin typeface="+mj-lt"/>
                <a:ea typeface="+mj-ea"/>
                <a:cs typeface="+mj-cs"/>
              </a:rPr>
              <a:t>Layer</a:t>
            </a:r>
            <a:endParaRPr kumimoji="0" lang="en-US" sz="4400" b="1" i="0" u="none" strike="noStrike" kern="1200" cap="none" spc="0" normalizeH="0" baseline="0" noProof="0" dirty="0">
              <a:ln>
                <a:noFill/>
              </a:ln>
              <a:solidFill>
                <a:schemeClr val="bg1"/>
              </a:solidFill>
              <a:effectLst/>
              <a:uLnTx/>
              <a:uFillTx/>
              <a:latin typeface="+mj-lt"/>
              <a:ea typeface="+mj-ea"/>
              <a:cs typeface="+mj-cs"/>
            </a:endParaRPr>
          </a:p>
        </p:txBody>
      </p:sp>
      <p:sp>
        <p:nvSpPr>
          <p:cNvPr id="7" name="TextBox 6"/>
          <p:cNvSpPr txBox="1"/>
          <p:nvPr/>
        </p:nvSpPr>
        <p:spPr>
          <a:xfrm>
            <a:off x="228604" y="1175661"/>
            <a:ext cx="8686793" cy="1384995"/>
          </a:xfrm>
          <a:prstGeom prst="rect">
            <a:avLst/>
          </a:prstGeom>
          <a:noFill/>
        </p:spPr>
        <p:txBody>
          <a:bodyPr wrap="square" rtlCol="0">
            <a:spAutoFit/>
          </a:bodyPr>
          <a:lstStyle/>
          <a:p>
            <a:pPr>
              <a:buNone/>
            </a:pPr>
            <a:r>
              <a:rPr lang="en-US" sz="2800" dirty="0"/>
              <a:t>This convolutional layer has 1 kernel (taking inputs from 2 feature maps).  It can be thought of as a mapping from 2 channels (feature maps) to 1 channel.</a:t>
            </a:r>
          </a:p>
        </p:txBody>
      </p:sp>
      <p:sp>
        <p:nvSpPr>
          <p:cNvPr id="13" name="Rectangle 12">
            <a:extLst>
              <a:ext uri="{FF2B5EF4-FFF2-40B4-BE49-F238E27FC236}">
                <a16:creationId xmlns:a16="http://schemas.microsoft.com/office/drawing/2014/main" xmlns="" id="{51F28F38-D7D1-4638-A478-B7B8E9B18DC3}"/>
              </a:ext>
            </a:extLst>
          </p:cNvPr>
          <p:cNvSpPr/>
          <p:nvPr/>
        </p:nvSpPr>
        <p:spPr>
          <a:xfrm>
            <a:off x="2232579" y="5968054"/>
            <a:ext cx="1704977" cy="523220"/>
          </a:xfrm>
          <a:prstGeom prst="rect">
            <a:avLst/>
          </a:prstGeom>
        </p:spPr>
        <p:txBody>
          <a:bodyPr wrap="square">
            <a:spAutoFit/>
          </a:bodyPr>
          <a:lstStyle/>
          <a:p>
            <a:r>
              <a:rPr lang="en-US" sz="2800" dirty="0"/>
              <a:t>weights  *</a:t>
            </a:r>
            <a:endParaRPr lang="en-IN" sz="2800" dirty="0"/>
          </a:p>
        </p:txBody>
      </p:sp>
      <p:sp>
        <p:nvSpPr>
          <p:cNvPr id="17" name="Rectangle 16">
            <a:extLst>
              <a:ext uri="{FF2B5EF4-FFF2-40B4-BE49-F238E27FC236}">
                <a16:creationId xmlns:a16="http://schemas.microsoft.com/office/drawing/2014/main" xmlns="" id="{0DC258B9-61DA-46FC-845C-295AA63D8AB1}"/>
              </a:ext>
            </a:extLst>
          </p:cNvPr>
          <p:cNvSpPr/>
          <p:nvPr/>
        </p:nvSpPr>
        <p:spPr>
          <a:xfrm>
            <a:off x="3886199" y="5968054"/>
            <a:ext cx="1371601" cy="523220"/>
          </a:xfrm>
          <a:prstGeom prst="rect">
            <a:avLst/>
          </a:prstGeom>
        </p:spPr>
        <p:txBody>
          <a:bodyPr wrap="square">
            <a:spAutoFit/>
          </a:bodyPr>
          <a:lstStyle/>
          <a:p>
            <a:r>
              <a:rPr lang="en-US" sz="2800" dirty="0"/>
              <a:t>image</a:t>
            </a:r>
            <a:endParaRPr lang="en-IN" sz="2800" dirty="0"/>
          </a:p>
        </p:txBody>
      </p:sp>
      <p:graphicFrame>
        <p:nvGraphicFramePr>
          <p:cNvPr id="9" name="Table 8">
            <a:extLst>
              <a:ext uri="{FF2B5EF4-FFF2-40B4-BE49-F238E27FC236}">
                <a16:creationId xmlns:a16="http://schemas.microsoft.com/office/drawing/2014/main" xmlns="" id="{20D99094-5F91-495B-8D90-344941D2FB5A}"/>
              </a:ext>
            </a:extLst>
          </p:cNvPr>
          <p:cNvGraphicFramePr>
            <a:graphicFrameLocks noGrp="1"/>
          </p:cNvGraphicFramePr>
          <p:nvPr/>
        </p:nvGraphicFramePr>
        <p:xfrm>
          <a:off x="3520440" y="4373880"/>
          <a:ext cx="1234440" cy="1112520"/>
        </p:xfrm>
        <a:graphic>
          <a:graphicData uri="http://schemas.openxmlformats.org/drawingml/2006/table">
            <a:tbl>
              <a:tblPr>
                <a:tableStyleId>{5C22544A-7EE6-4342-B048-85BDC9FD1C3A}</a:tableStyleId>
              </a:tblPr>
              <a:tblGrid>
                <a:gridCol w="411480">
                  <a:extLst>
                    <a:ext uri="{9D8B030D-6E8A-4147-A177-3AD203B41FA5}">
                      <a16:colId xmlns:a16="http://schemas.microsoft.com/office/drawing/2014/main" xmlns="" val="885200464"/>
                    </a:ext>
                  </a:extLst>
                </a:gridCol>
                <a:gridCol w="411480">
                  <a:extLst>
                    <a:ext uri="{9D8B030D-6E8A-4147-A177-3AD203B41FA5}">
                      <a16:colId xmlns:a16="http://schemas.microsoft.com/office/drawing/2014/main" xmlns="" val="2422914898"/>
                    </a:ext>
                  </a:extLst>
                </a:gridCol>
                <a:gridCol w="411480">
                  <a:extLst>
                    <a:ext uri="{9D8B030D-6E8A-4147-A177-3AD203B41FA5}">
                      <a16:colId xmlns:a16="http://schemas.microsoft.com/office/drawing/2014/main" xmlns="" val="1132754371"/>
                    </a:ext>
                  </a:extLst>
                </a:gridCol>
              </a:tblGrid>
              <a:tr h="370840">
                <a:tc>
                  <a:txBody>
                    <a:bodyPr/>
                    <a:lstStyle/>
                    <a:p>
                      <a:pPr algn="ctr"/>
                      <a:r>
                        <a:rPr lang="en-US" dirty="0"/>
                        <a:t>-2</a:t>
                      </a:r>
                      <a:endParaRPr lang="en-IN" dirty="0"/>
                    </a:p>
                  </a:txBody>
                  <a:tcPr/>
                </a:tc>
                <a:tc>
                  <a:txBody>
                    <a:bodyPr/>
                    <a:lstStyle/>
                    <a:p>
                      <a:pPr algn="ctr"/>
                      <a:r>
                        <a:rPr lang="en-US" dirty="0"/>
                        <a:t>0</a:t>
                      </a:r>
                      <a:endParaRPr lang="en-IN" dirty="0"/>
                    </a:p>
                  </a:txBody>
                  <a:tcPr/>
                </a:tc>
                <a:tc>
                  <a:txBody>
                    <a:bodyPr/>
                    <a:lstStyle/>
                    <a:p>
                      <a:pPr algn="ctr"/>
                      <a:r>
                        <a:rPr lang="en-US" dirty="0"/>
                        <a:t>-2</a:t>
                      </a:r>
                      <a:endParaRPr lang="en-IN" dirty="0"/>
                    </a:p>
                  </a:txBody>
                  <a:tcPr/>
                </a:tc>
                <a:extLst>
                  <a:ext uri="{0D108BD9-81ED-4DB2-BD59-A6C34878D82A}">
                    <a16:rowId xmlns:a16="http://schemas.microsoft.com/office/drawing/2014/main" xmlns="" val="3455723880"/>
                  </a:ext>
                </a:extLst>
              </a:tr>
              <a:tr h="370840">
                <a:tc>
                  <a:txBody>
                    <a:bodyPr/>
                    <a:lstStyle/>
                    <a:p>
                      <a:pPr algn="ctr"/>
                      <a:r>
                        <a:rPr lang="en-US" dirty="0"/>
                        <a:t>2</a:t>
                      </a:r>
                      <a:endParaRPr lang="en-IN" dirty="0"/>
                    </a:p>
                  </a:txBody>
                  <a:tcPr/>
                </a:tc>
                <a:tc>
                  <a:txBody>
                    <a:bodyPr/>
                    <a:lstStyle/>
                    <a:p>
                      <a:pPr algn="ctr"/>
                      <a:r>
                        <a:rPr lang="en-US" dirty="0"/>
                        <a:t>-1</a:t>
                      </a:r>
                      <a:endParaRPr lang="en-IN" dirty="0"/>
                    </a:p>
                  </a:txBody>
                  <a:tcPr/>
                </a:tc>
                <a:tc>
                  <a:txBody>
                    <a:bodyPr/>
                    <a:lstStyle/>
                    <a:p>
                      <a:pPr algn="ctr"/>
                      <a:r>
                        <a:rPr lang="en-US" dirty="0"/>
                        <a:t>0</a:t>
                      </a:r>
                      <a:endParaRPr lang="en-IN" dirty="0"/>
                    </a:p>
                  </a:txBody>
                  <a:tcPr/>
                </a:tc>
                <a:extLst>
                  <a:ext uri="{0D108BD9-81ED-4DB2-BD59-A6C34878D82A}">
                    <a16:rowId xmlns:a16="http://schemas.microsoft.com/office/drawing/2014/main" xmlns="" val="932289987"/>
                  </a:ext>
                </a:extLst>
              </a:tr>
              <a:tr h="370840">
                <a:tc>
                  <a:txBody>
                    <a:bodyPr/>
                    <a:lstStyle/>
                    <a:p>
                      <a:pPr algn="ctr"/>
                      <a:r>
                        <a:rPr lang="en-US" dirty="0"/>
                        <a:t>2</a:t>
                      </a:r>
                      <a:endParaRPr lang="en-IN" dirty="0"/>
                    </a:p>
                  </a:txBody>
                  <a:tcPr/>
                </a:tc>
                <a:tc>
                  <a:txBody>
                    <a:bodyPr/>
                    <a:lstStyle/>
                    <a:p>
                      <a:pPr algn="ctr"/>
                      <a:r>
                        <a:rPr lang="en-US" dirty="0"/>
                        <a:t>-1</a:t>
                      </a:r>
                      <a:endParaRPr lang="en-IN" dirty="0"/>
                    </a:p>
                  </a:txBody>
                  <a:tcPr/>
                </a:tc>
                <a:tc>
                  <a:txBody>
                    <a:bodyPr/>
                    <a:lstStyle/>
                    <a:p>
                      <a:pPr algn="ctr"/>
                      <a:r>
                        <a:rPr lang="en-US" dirty="0"/>
                        <a:t>-2</a:t>
                      </a:r>
                      <a:endParaRPr lang="en-IN" dirty="0"/>
                    </a:p>
                  </a:txBody>
                  <a:tcPr/>
                </a:tc>
                <a:extLst>
                  <a:ext uri="{0D108BD9-81ED-4DB2-BD59-A6C34878D82A}">
                    <a16:rowId xmlns:a16="http://schemas.microsoft.com/office/drawing/2014/main" xmlns="" val="3048882286"/>
                  </a:ext>
                </a:extLst>
              </a:tr>
            </a:tbl>
          </a:graphicData>
        </a:graphic>
      </p:graphicFrame>
      <p:sp>
        <p:nvSpPr>
          <p:cNvPr id="10" name="Rectangle 9">
            <a:extLst>
              <a:ext uri="{FF2B5EF4-FFF2-40B4-BE49-F238E27FC236}">
                <a16:creationId xmlns:a16="http://schemas.microsoft.com/office/drawing/2014/main" xmlns="" id="{DCB28813-A9D3-4DF7-A702-21B441868D5D}"/>
              </a:ext>
            </a:extLst>
          </p:cNvPr>
          <p:cNvSpPr/>
          <p:nvPr/>
        </p:nvSpPr>
        <p:spPr>
          <a:xfrm>
            <a:off x="5410200" y="3972580"/>
            <a:ext cx="1371601" cy="523220"/>
          </a:xfrm>
          <a:prstGeom prst="rect">
            <a:avLst/>
          </a:prstGeom>
        </p:spPr>
        <p:txBody>
          <a:bodyPr wrap="square">
            <a:spAutoFit/>
          </a:bodyPr>
          <a:lstStyle/>
          <a:p>
            <a:r>
              <a:rPr lang="en-US" sz="2800" dirty="0"/>
              <a:t>=</a:t>
            </a:r>
            <a:endParaRPr lang="en-IN" sz="2800" dirty="0"/>
          </a:p>
        </p:txBody>
      </p:sp>
      <p:graphicFrame>
        <p:nvGraphicFramePr>
          <p:cNvPr id="16" name="Table 15">
            <a:extLst>
              <a:ext uri="{FF2B5EF4-FFF2-40B4-BE49-F238E27FC236}">
                <a16:creationId xmlns:a16="http://schemas.microsoft.com/office/drawing/2014/main" xmlns="" id="{34826DF3-602B-4A61-9523-BD5A11743498}"/>
              </a:ext>
            </a:extLst>
          </p:cNvPr>
          <p:cNvGraphicFramePr>
            <a:graphicFrameLocks noGrp="1"/>
          </p:cNvGraphicFramePr>
          <p:nvPr/>
        </p:nvGraphicFramePr>
        <p:xfrm>
          <a:off x="3505200" y="3124200"/>
          <a:ext cx="1234440" cy="1112520"/>
        </p:xfrm>
        <a:graphic>
          <a:graphicData uri="http://schemas.openxmlformats.org/drawingml/2006/table">
            <a:tbl>
              <a:tblPr>
                <a:tableStyleId>{5C22544A-7EE6-4342-B048-85BDC9FD1C3A}</a:tableStyleId>
              </a:tblPr>
              <a:tblGrid>
                <a:gridCol w="411480">
                  <a:extLst>
                    <a:ext uri="{9D8B030D-6E8A-4147-A177-3AD203B41FA5}">
                      <a16:colId xmlns:a16="http://schemas.microsoft.com/office/drawing/2014/main" xmlns="" val="885200464"/>
                    </a:ext>
                  </a:extLst>
                </a:gridCol>
                <a:gridCol w="411480">
                  <a:extLst>
                    <a:ext uri="{9D8B030D-6E8A-4147-A177-3AD203B41FA5}">
                      <a16:colId xmlns:a16="http://schemas.microsoft.com/office/drawing/2014/main" xmlns="" val="2422914898"/>
                    </a:ext>
                  </a:extLst>
                </a:gridCol>
                <a:gridCol w="411480">
                  <a:extLst>
                    <a:ext uri="{9D8B030D-6E8A-4147-A177-3AD203B41FA5}">
                      <a16:colId xmlns:a16="http://schemas.microsoft.com/office/drawing/2014/main" xmlns="" val="1132754371"/>
                    </a:ext>
                  </a:extLst>
                </a:gridCol>
              </a:tblGrid>
              <a:tr h="370840">
                <a:tc>
                  <a:txBody>
                    <a:bodyPr/>
                    <a:lstStyle/>
                    <a:p>
                      <a:pPr algn="ctr"/>
                      <a:r>
                        <a:rPr lang="en-US" dirty="0"/>
                        <a:t>4</a:t>
                      </a:r>
                      <a:endParaRPr lang="en-IN" dirty="0"/>
                    </a:p>
                  </a:txBody>
                  <a:tcPr/>
                </a:tc>
                <a:tc>
                  <a:txBody>
                    <a:bodyPr/>
                    <a:lstStyle/>
                    <a:p>
                      <a:pPr algn="ctr"/>
                      <a:r>
                        <a:rPr lang="en-US" dirty="0"/>
                        <a:t>3</a:t>
                      </a:r>
                      <a:endParaRPr lang="en-IN" dirty="0"/>
                    </a:p>
                  </a:txBody>
                  <a:tcPr/>
                </a:tc>
                <a:tc>
                  <a:txBody>
                    <a:bodyPr/>
                    <a:lstStyle/>
                    <a:p>
                      <a:pPr algn="ctr"/>
                      <a:r>
                        <a:rPr lang="en-US" dirty="0"/>
                        <a:t>4</a:t>
                      </a:r>
                      <a:endParaRPr lang="en-IN" dirty="0"/>
                    </a:p>
                  </a:txBody>
                  <a:tcPr/>
                </a:tc>
                <a:extLst>
                  <a:ext uri="{0D108BD9-81ED-4DB2-BD59-A6C34878D82A}">
                    <a16:rowId xmlns:a16="http://schemas.microsoft.com/office/drawing/2014/main" xmlns="" val="3455723880"/>
                  </a:ext>
                </a:extLst>
              </a:tr>
              <a:tr h="370840">
                <a:tc>
                  <a:txBody>
                    <a:bodyPr/>
                    <a:lstStyle/>
                    <a:p>
                      <a:pPr algn="ctr"/>
                      <a:r>
                        <a:rPr lang="en-US" dirty="0"/>
                        <a:t>2</a:t>
                      </a:r>
                      <a:endParaRPr lang="en-IN" dirty="0"/>
                    </a:p>
                  </a:txBody>
                  <a:tcPr/>
                </a:tc>
                <a:tc>
                  <a:txBody>
                    <a:bodyPr/>
                    <a:lstStyle/>
                    <a:p>
                      <a:pPr algn="ctr"/>
                      <a:r>
                        <a:rPr lang="en-US" dirty="0"/>
                        <a:t>4</a:t>
                      </a:r>
                      <a:endParaRPr lang="en-IN" dirty="0"/>
                    </a:p>
                  </a:txBody>
                  <a:tcPr/>
                </a:tc>
                <a:tc>
                  <a:txBody>
                    <a:bodyPr/>
                    <a:lstStyle/>
                    <a:p>
                      <a:pPr algn="ctr"/>
                      <a:r>
                        <a:rPr lang="en-US" dirty="0"/>
                        <a:t>3</a:t>
                      </a:r>
                      <a:endParaRPr lang="en-IN" dirty="0"/>
                    </a:p>
                  </a:txBody>
                  <a:tcPr/>
                </a:tc>
                <a:extLst>
                  <a:ext uri="{0D108BD9-81ED-4DB2-BD59-A6C34878D82A}">
                    <a16:rowId xmlns:a16="http://schemas.microsoft.com/office/drawing/2014/main" xmlns="" val="932289987"/>
                  </a:ext>
                </a:extLst>
              </a:tr>
              <a:tr h="370840">
                <a:tc>
                  <a:txBody>
                    <a:bodyPr/>
                    <a:lstStyle/>
                    <a:p>
                      <a:pPr algn="ctr"/>
                      <a:r>
                        <a:rPr lang="en-US" dirty="0"/>
                        <a:t>2</a:t>
                      </a:r>
                      <a:endParaRPr lang="en-IN" dirty="0"/>
                    </a:p>
                  </a:txBody>
                  <a:tcPr/>
                </a:tc>
                <a:tc>
                  <a:txBody>
                    <a:bodyPr/>
                    <a:lstStyle/>
                    <a:p>
                      <a:pPr algn="ctr"/>
                      <a:r>
                        <a:rPr lang="en-US" dirty="0"/>
                        <a:t>3</a:t>
                      </a:r>
                      <a:endParaRPr lang="en-IN" dirty="0"/>
                    </a:p>
                  </a:txBody>
                  <a:tcPr/>
                </a:tc>
                <a:tc>
                  <a:txBody>
                    <a:bodyPr/>
                    <a:lstStyle/>
                    <a:p>
                      <a:pPr algn="ctr"/>
                      <a:r>
                        <a:rPr lang="en-US" dirty="0"/>
                        <a:t>4</a:t>
                      </a:r>
                      <a:endParaRPr lang="en-IN" dirty="0"/>
                    </a:p>
                  </a:txBody>
                  <a:tcPr/>
                </a:tc>
                <a:extLst>
                  <a:ext uri="{0D108BD9-81ED-4DB2-BD59-A6C34878D82A}">
                    <a16:rowId xmlns:a16="http://schemas.microsoft.com/office/drawing/2014/main" xmlns="" val="3048882286"/>
                  </a:ext>
                </a:extLst>
              </a:tr>
            </a:tbl>
          </a:graphicData>
        </a:graphic>
      </p:graphicFrame>
      <p:graphicFrame>
        <p:nvGraphicFramePr>
          <p:cNvPr id="18" name="Table 17">
            <a:extLst>
              <a:ext uri="{FF2B5EF4-FFF2-40B4-BE49-F238E27FC236}">
                <a16:creationId xmlns:a16="http://schemas.microsoft.com/office/drawing/2014/main" xmlns="" id="{3D47D709-94D9-40F4-B874-03603C3D9AF9}"/>
              </a:ext>
            </a:extLst>
          </p:cNvPr>
          <p:cNvGraphicFramePr>
            <a:graphicFrameLocks noGrp="1"/>
          </p:cNvGraphicFramePr>
          <p:nvPr/>
        </p:nvGraphicFramePr>
        <p:xfrm>
          <a:off x="2232579" y="4194169"/>
          <a:ext cx="822960" cy="736600"/>
        </p:xfrm>
        <a:graphic>
          <a:graphicData uri="http://schemas.openxmlformats.org/drawingml/2006/table">
            <a:tbl>
              <a:tblPr>
                <a:tableStyleId>{5C22544A-7EE6-4342-B048-85BDC9FD1C3A}</a:tableStyleId>
              </a:tblPr>
              <a:tblGrid>
                <a:gridCol w="411480">
                  <a:extLst>
                    <a:ext uri="{9D8B030D-6E8A-4147-A177-3AD203B41FA5}">
                      <a16:colId xmlns:a16="http://schemas.microsoft.com/office/drawing/2014/main" xmlns="" val="885200464"/>
                    </a:ext>
                  </a:extLst>
                </a:gridCol>
                <a:gridCol w="411480">
                  <a:extLst>
                    <a:ext uri="{9D8B030D-6E8A-4147-A177-3AD203B41FA5}">
                      <a16:colId xmlns:a16="http://schemas.microsoft.com/office/drawing/2014/main" xmlns="" val="2422914898"/>
                    </a:ext>
                  </a:extLst>
                </a:gridCol>
              </a:tblGrid>
              <a:tr h="325120">
                <a:tc>
                  <a:txBody>
                    <a:bodyPr/>
                    <a:lstStyle/>
                    <a:p>
                      <a:pPr algn="ctr"/>
                      <a:r>
                        <a:rPr lang="en-US" dirty="0"/>
                        <a:t>0</a:t>
                      </a:r>
                      <a:endParaRPr lang="en-IN" dirty="0"/>
                    </a:p>
                  </a:txBody>
                  <a:tcPr>
                    <a:solidFill>
                      <a:schemeClr val="accent6">
                        <a:alpha val="17000"/>
                      </a:schemeClr>
                    </a:solidFill>
                  </a:tcPr>
                </a:tc>
                <a:tc>
                  <a:txBody>
                    <a:bodyPr/>
                    <a:lstStyle/>
                    <a:p>
                      <a:pPr algn="ctr"/>
                      <a:r>
                        <a:rPr lang="en-US" dirty="0"/>
                        <a:t>1</a:t>
                      </a:r>
                      <a:endParaRPr lang="en-IN" dirty="0"/>
                    </a:p>
                  </a:txBody>
                  <a:tcPr>
                    <a:solidFill>
                      <a:schemeClr val="accent6">
                        <a:alpha val="17000"/>
                      </a:schemeClr>
                    </a:solidFill>
                  </a:tcPr>
                </a:tc>
                <a:extLst>
                  <a:ext uri="{0D108BD9-81ED-4DB2-BD59-A6C34878D82A}">
                    <a16:rowId xmlns:a16="http://schemas.microsoft.com/office/drawing/2014/main" xmlns="" val="3455723880"/>
                  </a:ext>
                </a:extLst>
              </a:tr>
              <a:tr h="370840">
                <a:tc>
                  <a:txBody>
                    <a:bodyPr/>
                    <a:lstStyle/>
                    <a:p>
                      <a:pPr algn="ctr"/>
                      <a:r>
                        <a:rPr lang="en-US" dirty="0"/>
                        <a:t>1</a:t>
                      </a:r>
                      <a:endParaRPr lang="en-IN" dirty="0"/>
                    </a:p>
                  </a:txBody>
                  <a:tcPr>
                    <a:solidFill>
                      <a:schemeClr val="accent6">
                        <a:alpha val="17000"/>
                      </a:schemeClr>
                    </a:solidFill>
                  </a:tcPr>
                </a:tc>
                <a:tc>
                  <a:txBody>
                    <a:bodyPr/>
                    <a:lstStyle/>
                    <a:p>
                      <a:pPr algn="ctr"/>
                      <a:r>
                        <a:rPr lang="en-US" dirty="0"/>
                        <a:t>0</a:t>
                      </a:r>
                      <a:endParaRPr lang="en-IN" dirty="0"/>
                    </a:p>
                  </a:txBody>
                  <a:tcPr>
                    <a:solidFill>
                      <a:schemeClr val="accent6">
                        <a:alpha val="17000"/>
                      </a:schemeClr>
                    </a:solidFill>
                  </a:tcPr>
                </a:tc>
                <a:extLst>
                  <a:ext uri="{0D108BD9-81ED-4DB2-BD59-A6C34878D82A}">
                    <a16:rowId xmlns:a16="http://schemas.microsoft.com/office/drawing/2014/main" xmlns="" val="932289987"/>
                  </a:ext>
                </a:extLst>
              </a:tr>
            </a:tbl>
          </a:graphicData>
        </a:graphic>
      </p:graphicFrame>
      <p:graphicFrame>
        <p:nvGraphicFramePr>
          <p:cNvPr id="15" name="Table 14">
            <a:extLst>
              <a:ext uri="{FF2B5EF4-FFF2-40B4-BE49-F238E27FC236}">
                <a16:creationId xmlns:a16="http://schemas.microsoft.com/office/drawing/2014/main" xmlns="" id="{484838CE-FE90-46B4-A2D6-C46BD26EAB9D}"/>
              </a:ext>
            </a:extLst>
          </p:cNvPr>
          <p:cNvGraphicFramePr>
            <a:graphicFrameLocks noGrp="1"/>
          </p:cNvGraphicFramePr>
          <p:nvPr/>
        </p:nvGraphicFramePr>
        <p:xfrm>
          <a:off x="2232579" y="3464252"/>
          <a:ext cx="822960" cy="736600"/>
        </p:xfrm>
        <a:graphic>
          <a:graphicData uri="http://schemas.openxmlformats.org/drawingml/2006/table">
            <a:tbl>
              <a:tblPr>
                <a:tableStyleId>{5C22544A-7EE6-4342-B048-85BDC9FD1C3A}</a:tableStyleId>
              </a:tblPr>
              <a:tblGrid>
                <a:gridCol w="411480">
                  <a:extLst>
                    <a:ext uri="{9D8B030D-6E8A-4147-A177-3AD203B41FA5}">
                      <a16:colId xmlns:a16="http://schemas.microsoft.com/office/drawing/2014/main" xmlns="" val="885200464"/>
                    </a:ext>
                  </a:extLst>
                </a:gridCol>
                <a:gridCol w="411480">
                  <a:extLst>
                    <a:ext uri="{9D8B030D-6E8A-4147-A177-3AD203B41FA5}">
                      <a16:colId xmlns:a16="http://schemas.microsoft.com/office/drawing/2014/main" xmlns="" val="2422914898"/>
                    </a:ext>
                  </a:extLst>
                </a:gridCol>
              </a:tblGrid>
              <a:tr h="325120">
                <a:tc>
                  <a:txBody>
                    <a:bodyPr/>
                    <a:lstStyle/>
                    <a:p>
                      <a:pPr algn="ctr"/>
                      <a:r>
                        <a:rPr lang="en-US" dirty="0"/>
                        <a:t>1</a:t>
                      </a:r>
                      <a:endParaRPr lang="en-IN" dirty="0"/>
                    </a:p>
                  </a:txBody>
                  <a:tcPr>
                    <a:solidFill>
                      <a:schemeClr val="accent6">
                        <a:alpha val="17000"/>
                      </a:schemeClr>
                    </a:solidFill>
                  </a:tcPr>
                </a:tc>
                <a:tc>
                  <a:txBody>
                    <a:bodyPr/>
                    <a:lstStyle/>
                    <a:p>
                      <a:pPr algn="ctr"/>
                      <a:r>
                        <a:rPr lang="en-US" dirty="0"/>
                        <a:t>0</a:t>
                      </a:r>
                      <a:endParaRPr lang="en-IN" dirty="0"/>
                    </a:p>
                  </a:txBody>
                  <a:tcPr>
                    <a:solidFill>
                      <a:schemeClr val="accent6">
                        <a:alpha val="17000"/>
                      </a:schemeClr>
                    </a:solidFill>
                  </a:tcPr>
                </a:tc>
                <a:extLst>
                  <a:ext uri="{0D108BD9-81ED-4DB2-BD59-A6C34878D82A}">
                    <a16:rowId xmlns:a16="http://schemas.microsoft.com/office/drawing/2014/main" xmlns="" val="3455723880"/>
                  </a:ext>
                </a:extLst>
              </a:tr>
              <a:tr h="370840">
                <a:tc>
                  <a:txBody>
                    <a:bodyPr/>
                    <a:lstStyle/>
                    <a:p>
                      <a:pPr algn="ctr"/>
                      <a:r>
                        <a:rPr lang="en-US" dirty="0"/>
                        <a:t>0</a:t>
                      </a:r>
                      <a:endParaRPr lang="en-IN" dirty="0"/>
                    </a:p>
                  </a:txBody>
                  <a:tcPr>
                    <a:solidFill>
                      <a:schemeClr val="accent6">
                        <a:alpha val="17000"/>
                      </a:schemeClr>
                    </a:solidFill>
                  </a:tcPr>
                </a:tc>
                <a:tc>
                  <a:txBody>
                    <a:bodyPr/>
                    <a:lstStyle/>
                    <a:p>
                      <a:pPr algn="ctr"/>
                      <a:r>
                        <a:rPr lang="en-US" dirty="0"/>
                        <a:t>1</a:t>
                      </a:r>
                      <a:endParaRPr lang="en-IN" dirty="0"/>
                    </a:p>
                  </a:txBody>
                  <a:tcPr>
                    <a:solidFill>
                      <a:schemeClr val="accent6">
                        <a:alpha val="17000"/>
                      </a:schemeClr>
                    </a:solidFill>
                  </a:tcPr>
                </a:tc>
                <a:extLst>
                  <a:ext uri="{0D108BD9-81ED-4DB2-BD59-A6C34878D82A}">
                    <a16:rowId xmlns:a16="http://schemas.microsoft.com/office/drawing/2014/main" xmlns="" val="932289987"/>
                  </a:ext>
                </a:extLst>
              </a:tr>
            </a:tbl>
          </a:graphicData>
        </a:graphic>
      </p:graphicFrame>
      <p:graphicFrame>
        <p:nvGraphicFramePr>
          <p:cNvPr id="19" name="Table 18">
            <a:extLst>
              <a:ext uri="{FF2B5EF4-FFF2-40B4-BE49-F238E27FC236}">
                <a16:creationId xmlns:a16="http://schemas.microsoft.com/office/drawing/2014/main" xmlns="" id="{2D860620-1644-4F27-B92A-95936B894815}"/>
              </a:ext>
            </a:extLst>
          </p:cNvPr>
          <p:cNvGraphicFramePr>
            <a:graphicFrameLocks noGrp="1"/>
          </p:cNvGraphicFramePr>
          <p:nvPr/>
        </p:nvGraphicFramePr>
        <p:xfrm>
          <a:off x="6412228" y="3906520"/>
          <a:ext cx="822960" cy="741680"/>
        </p:xfrm>
        <a:graphic>
          <a:graphicData uri="http://schemas.openxmlformats.org/drawingml/2006/table">
            <a:tbl>
              <a:tblPr>
                <a:tableStyleId>{5C22544A-7EE6-4342-B048-85BDC9FD1C3A}</a:tableStyleId>
              </a:tblPr>
              <a:tblGrid>
                <a:gridCol w="411480">
                  <a:extLst>
                    <a:ext uri="{9D8B030D-6E8A-4147-A177-3AD203B41FA5}">
                      <a16:colId xmlns:a16="http://schemas.microsoft.com/office/drawing/2014/main" xmlns="" val="885200464"/>
                    </a:ext>
                  </a:extLst>
                </a:gridCol>
                <a:gridCol w="411480">
                  <a:extLst>
                    <a:ext uri="{9D8B030D-6E8A-4147-A177-3AD203B41FA5}">
                      <a16:colId xmlns:a16="http://schemas.microsoft.com/office/drawing/2014/main" xmlns="" val="2422914898"/>
                    </a:ext>
                  </a:extLst>
                </a:gridCol>
              </a:tblGrid>
              <a:tr h="370840">
                <a:tc>
                  <a:txBody>
                    <a:bodyPr/>
                    <a:lstStyle/>
                    <a:p>
                      <a:pPr algn="ctr"/>
                      <a:r>
                        <a:rPr lang="en-US" sz="1600" dirty="0"/>
                        <a:t>10</a:t>
                      </a:r>
                      <a:endParaRPr lang="en-IN" sz="1600" dirty="0"/>
                    </a:p>
                  </a:txBody>
                  <a:tcPr/>
                </a:tc>
                <a:tc>
                  <a:txBody>
                    <a:bodyPr/>
                    <a:lstStyle/>
                    <a:p>
                      <a:pPr algn="ctr"/>
                      <a:r>
                        <a:rPr lang="en-US" sz="1600" dirty="0"/>
                        <a:t>3</a:t>
                      </a:r>
                      <a:endParaRPr lang="en-IN" sz="1600" dirty="0"/>
                    </a:p>
                  </a:txBody>
                  <a:tcPr/>
                </a:tc>
                <a:extLst>
                  <a:ext uri="{0D108BD9-81ED-4DB2-BD59-A6C34878D82A}">
                    <a16:rowId xmlns:a16="http://schemas.microsoft.com/office/drawing/2014/main" xmlns="" val="3455723880"/>
                  </a:ext>
                </a:extLst>
              </a:tr>
              <a:tr h="370840">
                <a:tc>
                  <a:txBody>
                    <a:bodyPr/>
                    <a:lstStyle/>
                    <a:p>
                      <a:pPr algn="ctr"/>
                      <a:r>
                        <a:rPr lang="en-US" sz="1600" dirty="0"/>
                        <a:t>6</a:t>
                      </a:r>
                      <a:endParaRPr lang="en-IN" sz="1600" dirty="0"/>
                    </a:p>
                  </a:txBody>
                  <a:tcPr/>
                </a:tc>
                <a:tc>
                  <a:txBody>
                    <a:bodyPr/>
                    <a:lstStyle/>
                    <a:p>
                      <a:pPr algn="ctr"/>
                      <a:r>
                        <a:rPr lang="en-US" sz="1600" dirty="0"/>
                        <a:t>7</a:t>
                      </a:r>
                      <a:endParaRPr lang="en-IN" sz="1600" dirty="0"/>
                    </a:p>
                  </a:txBody>
                  <a:tcPr/>
                </a:tc>
                <a:extLst>
                  <a:ext uri="{0D108BD9-81ED-4DB2-BD59-A6C34878D82A}">
                    <a16:rowId xmlns:a16="http://schemas.microsoft.com/office/drawing/2014/main" xmlns="" val="932289987"/>
                  </a:ext>
                </a:extLst>
              </a:tr>
            </a:tbl>
          </a:graphicData>
        </a:graphic>
      </p:graphicFrame>
    </p:spTree>
    <p:extLst>
      <p:ext uri="{BB962C8B-B14F-4D97-AF65-F5344CB8AC3E}">
        <p14:creationId xmlns:p14="http://schemas.microsoft.com/office/powerpoint/2010/main" xmlns="" val="3079707578"/>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4E7F4309-3764-4EDA-A99E-C416E5C1CF18}"/>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2038666" y="1981200"/>
            <a:ext cx="5066667" cy="3876190"/>
          </a:xfrm>
          <a:prstGeom prst="rect">
            <a:avLst/>
          </a:prstGeom>
        </p:spPr>
      </p:pic>
      <p:cxnSp>
        <p:nvCxnSpPr>
          <p:cNvPr id="20" name="Straight Arrow Connector 19">
            <a:extLst>
              <a:ext uri="{FF2B5EF4-FFF2-40B4-BE49-F238E27FC236}">
                <a16:creationId xmlns:a16="http://schemas.microsoft.com/office/drawing/2014/main" xmlns="" id="{B1F606C7-3FA1-4A1F-8F02-76547E3B1905}"/>
              </a:ext>
            </a:extLst>
          </p:cNvPr>
          <p:cNvCxnSpPr/>
          <p:nvPr/>
        </p:nvCxnSpPr>
        <p:spPr>
          <a:xfrm flipV="1">
            <a:off x="4724400" y="5122741"/>
            <a:ext cx="685800" cy="1201859"/>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sp>
        <p:nvSpPr>
          <p:cNvPr id="6"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1" i="0" u="none" strike="noStrike" kern="1200" cap="none" spc="0" normalizeH="0" baseline="0" noProof="0" dirty="0" err="1">
                <a:ln>
                  <a:noFill/>
                </a:ln>
                <a:solidFill>
                  <a:schemeClr val="bg1"/>
                </a:solidFill>
                <a:effectLst/>
                <a:uLnTx/>
                <a:uFillTx/>
                <a:latin typeface="+mj-lt"/>
                <a:ea typeface="+mj-ea"/>
                <a:cs typeface="+mj-cs"/>
              </a:rPr>
              <a:t>LeNet</a:t>
            </a:r>
            <a:r>
              <a:rPr kumimoji="0" lang="en-US" sz="4400" b="1" i="0" u="none" strike="noStrike" kern="1200" cap="none" spc="0" normalizeH="0" baseline="0" noProof="0" dirty="0">
                <a:ln>
                  <a:noFill/>
                </a:ln>
                <a:solidFill>
                  <a:schemeClr val="bg1"/>
                </a:solidFill>
                <a:effectLst/>
                <a:uLnTx/>
                <a:uFillTx/>
                <a:latin typeface="+mj-lt"/>
                <a:ea typeface="+mj-ea"/>
                <a:cs typeface="+mj-cs"/>
              </a:rPr>
              <a:t> 5</a:t>
            </a:r>
          </a:p>
        </p:txBody>
      </p:sp>
      <p:sp>
        <p:nvSpPr>
          <p:cNvPr id="7" name="TextBox 6"/>
          <p:cNvSpPr txBox="1"/>
          <p:nvPr/>
        </p:nvSpPr>
        <p:spPr>
          <a:xfrm>
            <a:off x="304799" y="1219200"/>
            <a:ext cx="8610601" cy="523220"/>
          </a:xfrm>
          <a:prstGeom prst="rect">
            <a:avLst/>
          </a:prstGeom>
          <a:noFill/>
        </p:spPr>
        <p:txBody>
          <a:bodyPr wrap="square" rtlCol="0">
            <a:spAutoFit/>
          </a:bodyPr>
          <a:lstStyle/>
          <a:p>
            <a:pPr>
              <a:buNone/>
            </a:pPr>
            <a:r>
              <a:rPr lang="en-US" sz="2800" dirty="0" err="1"/>
              <a:t>LeNet</a:t>
            </a:r>
            <a:r>
              <a:rPr lang="en-US" sz="2800" dirty="0"/>
              <a:t> 5 - what each layer does</a:t>
            </a:r>
          </a:p>
        </p:txBody>
      </p:sp>
      <p:sp>
        <p:nvSpPr>
          <p:cNvPr id="2" name="TextBox 1">
            <a:extLst>
              <a:ext uri="{FF2B5EF4-FFF2-40B4-BE49-F238E27FC236}">
                <a16:creationId xmlns:a16="http://schemas.microsoft.com/office/drawing/2014/main" xmlns="" id="{142A1D30-3BC3-4B0C-9D87-9352BA531C0C}"/>
              </a:ext>
            </a:extLst>
          </p:cNvPr>
          <p:cNvSpPr txBox="1"/>
          <p:nvPr/>
        </p:nvSpPr>
        <p:spPr>
          <a:xfrm>
            <a:off x="1066800" y="5715000"/>
            <a:ext cx="1303242" cy="369332"/>
          </a:xfrm>
          <a:prstGeom prst="rect">
            <a:avLst/>
          </a:prstGeom>
          <a:noFill/>
        </p:spPr>
        <p:txBody>
          <a:bodyPr wrap="none" rtlCol="0">
            <a:spAutoFit/>
          </a:bodyPr>
          <a:lstStyle/>
          <a:p>
            <a:r>
              <a:rPr lang="en-US" dirty="0"/>
              <a:t>input image</a:t>
            </a:r>
            <a:endParaRPr lang="en-IN" dirty="0"/>
          </a:p>
        </p:txBody>
      </p:sp>
      <p:cxnSp>
        <p:nvCxnSpPr>
          <p:cNvPr id="5" name="Straight Arrow Connector 4">
            <a:extLst>
              <a:ext uri="{FF2B5EF4-FFF2-40B4-BE49-F238E27FC236}">
                <a16:creationId xmlns:a16="http://schemas.microsoft.com/office/drawing/2014/main" xmlns="" id="{7FC87371-16A1-4BE2-BF0C-23E087B8DA17}"/>
              </a:ext>
            </a:extLst>
          </p:cNvPr>
          <p:cNvCxnSpPr>
            <a:stCxn id="2" idx="0"/>
          </p:cNvCxnSpPr>
          <p:nvPr/>
        </p:nvCxnSpPr>
        <p:spPr>
          <a:xfrm flipV="1">
            <a:off x="1718421" y="4724400"/>
            <a:ext cx="719979" cy="990600"/>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sp>
        <p:nvSpPr>
          <p:cNvPr id="8" name="TextBox 7">
            <a:extLst>
              <a:ext uri="{FF2B5EF4-FFF2-40B4-BE49-F238E27FC236}">
                <a16:creationId xmlns:a16="http://schemas.microsoft.com/office/drawing/2014/main" xmlns="" id="{A91B7A13-8E00-4049-9ABD-6AC08BE2C884}"/>
              </a:ext>
            </a:extLst>
          </p:cNvPr>
          <p:cNvSpPr txBox="1"/>
          <p:nvPr/>
        </p:nvSpPr>
        <p:spPr>
          <a:xfrm>
            <a:off x="2362200" y="5867400"/>
            <a:ext cx="1604863" cy="369332"/>
          </a:xfrm>
          <a:prstGeom prst="rect">
            <a:avLst/>
          </a:prstGeom>
          <a:noFill/>
        </p:spPr>
        <p:txBody>
          <a:bodyPr wrap="none" rtlCol="0">
            <a:spAutoFit/>
          </a:bodyPr>
          <a:lstStyle/>
          <a:p>
            <a:r>
              <a:rPr lang="en-US" dirty="0"/>
              <a:t>applies 6 filters</a:t>
            </a:r>
            <a:endParaRPr lang="en-IN" dirty="0"/>
          </a:p>
        </p:txBody>
      </p:sp>
      <p:cxnSp>
        <p:nvCxnSpPr>
          <p:cNvPr id="9" name="Straight Arrow Connector 8">
            <a:extLst>
              <a:ext uri="{FF2B5EF4-FFF2-40B4-BE49-F238E27FC236}">
                <a16:creationId xmlns:a16="http://schemas.microsoft.com/office/drawing/2014/main" xmlns="" id="{720459AE-9E3D-4118-B0AA-BCE5ED17BCF8}"/>
              </a:ext>
            </a:extLst>
          </p:cNvPr>
          <p:cNvCxnSpPr>
            <a:cxnSpLocks/>
          </p:cNvCxnSpPr>
          <p:nvPr/>
        </p:nvCxnSpPr>
        <p:spPr>
          <a:xfrm flipV="1">
            <a:off x="3164632" y="5638800"/>
            <a:ext cx="111968" cy="304800"/>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sp>
        <p:nvSpPr>
          <p:cNvPr id="11" name="TextBox 10">
            <a:extLst>
              <a:ext uri="{FF2B5EF4-FFF2-40B4-BE49-F238E27FC236}">
                <a16:creationId xmlns:a16="http://schemas.microsoft.com/office/drawing/2014/main" xmlns="" id="{58AB9BE6-34B7-4733-9144-1880A95A3845}"/>
              </a:ext>
            </a:extLst>
          </p:cNvPr>
          <p:cNvSpPr txBox="1"/>
          <p:nvPr/>
        </p:nvSpPr>
        <p:spPr>
          <a:xfrm>
            <a:off x="3124200" y="6282137"/>
            <a:ext cx="2123082" cy="369332"/>
          </a:xfrm>
          <a:prstGeom prst="rect">
            <a:avLst/>
          </a:prstGeom>
          <a:noFill/>
        </p:spPr>
        <p:txBody>
          <a:bodyPr wrap="none" rtlCol="0">
            <a:spAutoFit/>
          </a:bodyPr>
          <a:lstStyle/>
          <a:p>
            <a:r>
              <a:rPr lang="en-US" dirty="0"/>
              <a:t>decreases resolution</a:t>
            </a:r>
            <a:endParaRPr lang="en-IN" dirty="0"/>
          </a:p>
        </p:txBody>
      </p:sp>
      <p:cxnSp>
        <p:nvCxnSpPr>
          <p:cNvPr id="14" name="Straight Arrow Connector 13">
            <a:extLst>
              <a:ext uri="{FF2B5EF4-FFF2-40B4-BE49-F238E27FC236}">
                <a16:creationId xmlns:a16="http://schemas.microsoft.com/office/drawing/2014/main" xmlns="" id="{D5996CA6-C83B-451E-8CE8-01BCC93137D1}"/>
              </a:ext>
            </a:extLst>
          </p:cNvPr>
          <p:cNvCxnSpPr>
            <a:cxnSpLocks/>
            <a:stCxn id="11" idx="0"/>
          </p:cNvCxnSpPr>
          <p:nvPr/>
        </p:nvCxnSpPr>
        <p:spPr>
          <a:xfrm flipV="1">
            <a:off x="4185741" y="5122741"/>
            <a:ext cx="5105" cy="1159396"/>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sp>
        <p:nvSpPr>
          <p:cNvPr id="16" name="TextBox 15">
            <a:extLst>
              <a:ext uri="{FF2B5EF4-FFF2-40B4-BE49-F238E27FC236}">
                <a16:creationId xmlns:a16="http://schemas.microsoft.com/office/drawing/2014/main" xmlns="" id="{1606C1AC-9773-4B8E-9F74-2E90ADA63B1C}"/>
              </a:ext>
            </a:extLst>
          </p:cNvPr>
          <p:cNvSpPr txBox="1"/>
          <p:nvPr/>
        </p:nvSpPr>
        <p:spPr>
          <a:xfrm>
            <a:off x="4262537" y="5955268"/>
            <a:ext cx="1721882" cy="369332"/>
          </a:xfrm>
          <a:prstGeom prst="rect">
            <a:avLst/>
          </a:prstGeom>
          <a:noFill/>
        </p:spPr>
        <p:txBody>
          <a:bodyPr wrap="none" rtlCol="0">
            <a:spAutoFit/>
          </a:bodyPr>
          <a:lstStyle/>
          <a:p>
            <a:r>
              <a:rPr lang="en-US" dirty="0"/>
              <a:t>applies 16 filters</a:t>
            </a:r>
            <a:endParaRPr lang="en-IN" dirty="0"/>
          </a:p>
        </p:txBody>
      </p:sp>
      <p:cxnSp>
        <p:nvCxnSpPr>
          <p:cNvPr id="17" name="Straight Arrow Connector 16">
            <a:extLst>
              <a:ext uri="{FF2B5EF4-FFF2-40B4-BE49-F238E27FC236}">
                <a16:creationId xmlns:a16="http://schemas.microsoft.com/office/drawing/2014/main" xmlns="" id="{A69BD8ED-E1A6-45EE-BFEA-227E3334CD26}"/>
              </a:ext>
            </a:extLst>
          </p:cNvPr>
          <p:cNvCxnSpPr>
            <a:cxnSpLocks/>
          </p:cNvCxnSpPr>
          <p:nvPr/>
        </p:nvCxnSpPr>
        <p:spPr>
          <a:xfrm flipH="1" flipV="1">
            <a:off x="4938929" y="5628399"/>
            <a:ext cx="252370" cy="359597"/>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spTree>
    <p:extLst>
      <p:ext uri="{BB962C8B-B14F-4D97-AF65-F5344CB8AC3E}">
        <p14:creationId xmlns:p14="http://schemas.microsoft.com/office/powerpoint/2010/main" xmlns="" val="526242320"/>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219200"/>
            <a:ext cx="8686800" cy="5105400"/>
          </a:xfrm>
          <a:ln w="63500">
            <a:solidFill>
              <a:srgbClr val="FFFF00"/>
            </a:solidFill>
          </a:ln>
        </p:spPr>
        <p:txBody>
          <a:bodyPr>
            <a:normAutofit fontScale="92500" lnSpcReduction="20000"/>
          </a:bodyPr>
          <a:lstStyle/>
          <a:p>
            <a:pPr>
              <a:buNone/>
            </a:pPr>
            <a:r>
              <a:rPr lang="en-US" b="1" dirty="0"/>
              <a:t>	More powerful classification models have been developed in the years since and have achieved superhuman performance on the ILSVRC (ImageNet Large-Scale Visual Recognition Challenge) using 1.4 million images categorized into 1000 categories.</a:t>
            </a:r>
          </a:p>
          <a:p>
            <a:pPr>
              <a:buNone/>
            </a:pPr>
            <a:r>
              <a:rPr lang="en-US" b="1" dirty="0"/>
              <a:t>	These include:</a:t>
            </a:r>
          </a:p>
          <a:p>
            <a:pPr>
              <a:buNone/>
            </a:pPr>
            <a:r>
              <a:rPr lang="en-US" b="1" dirty="0"/>
              <a:t>	</a:t>
            </a:r>
            <a:r>
              <a:rPr lang="en-US" b="1" dirty="0" err="1"/>
              <a:t>AlexNet</a:t>
            </a:r>
            <a:r>
              <a:rPr lang="en-US" b="1" dirty="0"/>
              <a:t> (ILSVRC 2012 winner), </a:t>
            </a:r>
            <a:r>
              <a:rPr lang="en-US" b="1" dirty="0" err="1"/>
              <a:t>Clarifai</a:t>
            </a:r>
            <a:r>
              <a:rPr lang="en-US" b="1" dirty="0"/>
              <a:t> (ILSVRC 2013 winner), </a:t>
            </a:r>
            <a:r>
              <a:rPr lang="en-US" b="1" dirty="0" err="1"/>
              <a:t>VGGNet</a:t>
            </a:r>
            <a:r>
              <a:rPr lang="en-US" b="1" dirty="0"/>
              <a:t> (ILSVRC 2014 2</a:t>
            </a:r>
            <a:r>
              <a:rPr lang="en-US" b="1" baseline="30000" dirty="0"/>
              <a:t>nd</a:t>
            </a:r>
            <a:r>
              <a:rPr lang="en-US" b="1" dirty="0"/>
              <a:t> Place), </a:t>
            </a:r>
            <a:r>
              <a:rPr lang="en-US" b="1" dirty="0" err="1"/>
              <a:t>GoogLeNet</a:t>
            </a:r>
            <a:r>
              <a:rPr lang="en-US" b="1" dirty="0"/>
              <a:t> (ILSVRC 2014 winner), </a:t>
            </a:r>
            <a:r>
              <a:rPr lang="en-US" b="1" dirty="0" err="1"/>
              <a:t>ResNet</a:t>
            </a:r>
            <a:r>
              <a:rPr lang="en-US" b="1" dirty="0"/>
              <a:t> (ILSVRC 2015 winner).</a:t>
            </a:r>
          </a:p>
          <a:p>
            <a:pPr>
              <a:buNone/>
            </a:pPr>
            <a:r>
              <a:rPr lang="en-US" b="1" dirty="0"/>
              <a:t>	</a:t>
            </a:r>
            <a:r>
              <a:rPr lang="en-US" b="1" dirty="0" err="1"/>
              <a:t>ResNet</a:t>
            </a:r>
            <a:r>
              <a:rPr lang="en-US" b="1" dirty="0"/>
              <a:t> had 152 layers.  It beat humans (5.1% error rates) on ILSVRC.  It had an error rate of just 3.57%.</a:t>
            </a:r>
          </a:p>
        </p:txBody>
      </p:sp>
      <p:sp>
        <p:nvSpPr>
          <p:cNvPr id="5" name="Title 1"/>
          <p:cNvSpPr txBox="1">
            <a:spLocks/>
          </p:cNvSpPr>
          <p:nvPr/>
        </p:nvSpPr>
        <p:spPr>
          <a:xfrm>
            <a:off x="0" y="0"/>
            <a:ext cx="9144000" cy="917575"/>
          </a:xfrm>
          <a:prstGeom prst="rect">
            <a:avLst/>
          </a:prstGeom>
          <a:solidFill>
            <a:srgbClr val="FFFF00"/>
          </a:solidFill>
          <a:ln>
            <a:solidFill>
              <a:srgbClr val="002060"/>
            </a:solidFill>
          </a:ln>
        </p:spPr>
        <p:txBody>
          <a:bodyPr vert="horz" lIns="91440" tIns="45720" rIns="91440" bIns="45720" rtlCol="0" anchor="ctr">
            <a:normAutofit/>
          </a:bodyPr>
          <a:lstStyle/>
          <a:p>
            <a:pPr algn="ctr">
              <a:spcBef>
                <a:spcPct val="0"/>
              </a:spcBef>
              <a:defRPr/>
            </a:pPr>
            <a:r>
              <a:rPr lang="en-US" sz="4400" dirty="0"/>
              <a:t>More Powerful Models</a:t>
            </a:r>
          </a:p>
        </p:txBody>
      </p:sp>
    </p:spTree>
    <p:extLst>
      <p:ext uri="{BB962C8B-B14F-4D97-AF65-F5344CB8AC3E}">
        <p14:creationId xmlns:p14="http://schemas.microsoft.com/office/powerpoint/2010/main" xmlns="" val="1770893881"/>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Oval 61"/>
          <p:cNvSpPr/>
          <p:nvPr/>
        </p:nvSpPr>
        <p:spPr>
          <a:xfrm>
            <a:off x="3325090" y="2500745"/>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61" name="Oval 60"/>
          <p:cNvSpPr/>
          <p:nvPr/>
        </p:nvSpPr>
        <p:spPr>
          <a:xfrm>
            <a:off x="2182090" y="2479965"/>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16" name="Oval 15"/>
          <p:cNvSpPr/>
          <p:nvPr/>
        </p:nvSpPr>
        <p:spPr>
          <a:xfrm>
            <a:off x="879765" y="2500745"/>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1752600" y="1143000"/>
            <a:ext cx="7086600" cy="5410200"/>
          </a:xfrm>
        </p:spPr>
        <p:txBody>
          <a:bodyPr>
            <a:normAutofit/>
          </a:bodyPr>
          <a:lstStyle/>
          <a:p>
            <a:pPr>
              <a:buNone/>
            </a:pPr>
            <a:endParaRPr lang="en-US" b="1" baseline="-25000" dirty="0">
              <a:solidFill>
                <a:srgbClr val="00B050"/>
              </a:solidFill>
            </a:endParaRPr>
          </a:p>
          <a:p>
            <a:pPr>
              <a:buNone/>
            </a:pPr>
            <a:endParaRPr lang="en-US" b="1" baseline="-25000" dirty="0">
              <a:solidFill>
                <a:srgbClr val="00B050"/>
              </a:solidFill>
            </a:endParaRPr>
          </a:p>
          <a:p>
            <a:pPr>
              <a:buNone/>
            </a:pPr>
            <a:endParaRPr lang="en-US" b="1" baseline="-25000" dirty="0">
              <a:solidFill>
                <a:srgbClr val="00B050"/>
              </a:solidFill>
            </a:endParaRPr>
          </a:p>
          <a:p>
            <a:pPr>
              <a:buNone/>
            </a:pPr>
            <a:endParaRPr lang="en-US" b="1" baseline="-25000" dirty="0">
              <a:solidFill>
                <a:srgbClr val="00B050"/>
              </a:solidFill>
            </a:endParaRPr>
          </a:p>
          <a:p>
            <a:pPr>
              <a:buNone/>
            </a:pPr>
            <a:endParaRPr lang="en-US" b="1" baseline="-25000" dirty="0">
              <a:solidFill>
                <a:srgbClr val="00B050"/>
              </a:solidFill>
            </a:endParaRPr>
          </a:p>
          <a:p>
            <a:pPr>
              <a:buNone/>
            </a:pPr>
            <a:endParaRPr lang="en-US" b="1" dirty="0"/>
          </a:p>
          <a:p>
            <a:pPr>
              <a:buNone/>
            </a:pPr>
            <a:endParaRPr lang="en-US" b="1" dirty="0"/>
          </a:p>
          <a:p>
            <a:pPr>
              <a:buNone/>
            </a:pPr>
            <a:r>
              <a:rPr lang="en-US" b="1" dirty="0"/>
              <a:t>The deep learning models we have seen are limited to:</a:t>
            </a:r>
          </a:p>
          <a:p>
            <a:pPr marL="514350" indent="-514350">
              <a:buAutoNum type="alphaLcParenR"/>
            </a:pPr>
            <a:r>
              <a:rPr lang="en-US" b="1" dirty="0"/>
              <a:t>a fixed number of features (f</a:t>
            </a:r>
            <a:r>
              <a:rPr lang="en-US" b="1" baseline="-25000" dirty="0">
                <a:solidFill>
                  <a:srgbClr val="00B050"/>
                </a:solidFill>
              </a:rPr>
              <a:t>1</a:t>
            </a:r>
            <a:r>
              <a:rPr lang="en-US" b="1" dirty="0"/>
              <a:t> &amp; f</a:t>
            </a:r>
            <a:r>
              <a:rPr lang="en-US" b="1" baseline="-25000" dirty="0">
                <a:solidFill>
                  <a:srgbClr val="00B050"/>
                </a:solidFill>
              </a:rPr>
              <a:t>2</a:t>
            </a:r>
            <a:r>
              <a:rPr lang="en-US" b="1" dirty="0"/>
              <a:t>)</a:t>
            </a:r>
          </a:p>
          <a:p>
            <a:pPr marL="514350" indent="-514350">
              <a:buAutoNum type="alphaLcParenR"/>
            </a:pPr>
            <a:r>
              <a:rPr lang="en-US" b="1" dirty="0"/>
              <a:t>all features being read at one shot</a:t>
            </a:r>
          </a:p>
        </p:txBody>
      </p:sp>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lvl="0" algn="ctr">
              <a:spcBef>
                <a:spcPct val="0"/>
              </a:spcBef>
              <a:defRPr/>
            </a:pPr>
            <a:r>
              <a:rPr lang="en-US" sz="4400" dirty="0">
                <a:solidFill>
                  <a:schemeClr val="bg1"/>
                </a:solidFill>
              </a:rPr>
              <a:t>Deep Learning Models</a:t>
            </a:r>
          </a:p>
        </p:txBody>
      </p:sp>
      <p:sp>
        <p:nvSpPr>
          <p:cNvPr id="7" name="Oval 6"/>
          <p:cNvSpPr/>
          <p:nvPr/>
        </p:nvSpPr>
        <p:spPr>
          <a:xfrm>
            <a:off x="990600" y="1436132"/>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p:cNvSpPr/>
          <p:nvPr/>
        </p:nvSpPr>
        <p:spPr>
          <a:xfrm>
            <a:off x="990600" y="2579132"/>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9" name="TextBox 8"/>
          <p:cNvSpPr txBox="1"/>
          <p:nvPr/>
        </p:nvSpPr>
        <p:spPr>
          <a:xfrm>
            <a:off x="0" y="2883932"/>
            <a:ext cx="1037463" cy="369332"/>
          </a:xfrm>
          <a:prstGeom prst="rect">
            <a:avLst/>
          </a:prstGeom>
          <a:noFill/>
        </p:spPr>
        <p:txBody>
          <a:bodyPr wrap="none" rtlCol="0">
            <a:spAutoFit/>
          </a:bodyPr>
          <a:lstStyle/>
          <a:p>
            <a:r>
              <a:rPr lang="en-US" dirty="0"/>
              <a:t>Hidden </a:t>
            </a:r>
            <a:r>
              <a:rPr lang="en-US" b="1" dirty="0"/>
              <a:t>h</a:t>
            </a:r>
          </a:p>
        </p:txBody>
      </p:sp>
      <p:sp>
        <p:nvSpPr>
          <p:cNvPr id="10" name="TextBox 9"/>
          <p:cNvSpPr txBox="1"/>
          <p:nvPr/>
        </p:nvSpPr>
        <p:spPr>
          <a:xfrm>
            <a:off x="0" y="1295400"/>
            <a:ext cx="1007007" cy="369332"/>
          </a:xfrm>
          <a:prstGeom prst="rect">
            <a:avLst/>
          </a:prstGeom>
          <a:noFill/>
        </p:spPr>
        <p:txBody>
          <a:bodyPr wrap="none" rtlCol="0">
            <a:spAutoFit/>
          </a:bodyPr>
          <a:lstStyle/>
          <a:p>
            <a:r>
              <a:rPr lang="en-US" dirty="0"/>
              <a:t>Classes </a:t>
            </a:r>
            <a:r>
              <a:rPr lang="en-US" b="1" dirty="0"/>
              <a:t>c</a:t>
            </a:r>
          </a:p>
        </p:txBody>
      </p:sp>
      <p:cxnSp>
        <p:nvCxnSpPr>
          <p:cNvPr id="25" name="Straight Connector 24"/>
          <p:cNvCxnSpPr/>
          <p:nvPr/>
        </p:nvCxnSpPr>
        <p:spPr>
          <a:xfrm>
            <a:off x="1198420" y="1828800"/>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11" name="Oval 10"/>
          <p:cNvSpPr/>
          <p:nvPr/>
        </p:nvSpPr>
        <p:spPr>
          <a:xfrm>
            <a:off x="1004455" y="3754580"/>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2" name="TextBox 11"/>
          <p:cNvSpPr txBox="1"/>
          <p:nvPr/>
        </p:nvSpPr>
        <p:spPr>
          <a:xfrm>
            <a:off x="76200" y="4050268"/>
            <a:ext cx="1115498" cy="369332"/>
          </a:xfrm>
          <a:prstGeom prst="rect">
            <a:avLst/>
          </a:prstGeom>
          <a:noFill/>
        </p:spPr>
        <p:txBody>
          <a:bodyPr wrap="none" rtlCol="0">
            <a:spAutoFit/>
          </a:bodyPr>
          <a:lstStyle/>
          <a:p>
            <a:r>
              <a:rPr lang="en-US" dirty="0"/>
              <a:t>Features </a:t>
            </a:r>
            <a:r>
              <a:rPr lang="en-US" b="1" dirty="0"/>
              <a:t>f</a:t>
            </a:r>
          </a:p>
        </p:txBody>
      </p:sp>
      <p:cxnSp>
        <p:nvCxnSpPr>
          <p:cNvPr id="13" name="Straight Connector 12"/>
          <p:cNvCxnSpPr/>
          <p:nvPr/>
        </p:nvCxnSpPr>
        <p:spPr>
          <a:xfrm>
            <a:off x="1198420" y="2971800"/>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14" name="TextBox 13"/>
          <p:cNvSpPr txBox="1"/>
          <p:nvPr/>
        </p:nvSpPr>
        <p:spPr>
          <a:xfrm>
            <a:off x="685800" y="2057400"/>
            <a:ext cx="455446" cy="369332"/>
          </a:xfrm>
          <a:prstGeom prst="rect">
            <a:avLst/>
          </a:prstGeom>
          <a:noFill/>
        </p:spPr>
        <p:txBody>
          <a:bodyPr wrap="none" rtlCol="0">
            <a:spAutoFit/>
          </a:bodyPr>
          <a:lstStyle/>
          <a:p>
            <a:r>
              <a:rPr lang="en-US" b="1" dirty="0"/>
              <a:t>W’</a:t>
            </a:r>
          </a:p>
        </p:txBody>
      </p:sp>
      <p:sp>
        <p:nvSpPr>
          <p:cNvPr id="15" name="TextBox 14"/>
          <p:cNvSpPr txBox="1"/>
          <p:nvPr/>
        </p:nvSpPr>
        <p:spPr>
          <a:xfrm>
            <a:off x="685800" y="3352800"/>
            <a:ext cx="394660" cy="369332"/>
          </a:xfrm>
          <a:prstGeom prst="rect">
            <a:avLst/>
          </a:prstGeom>
          <a:noFill/>
        </p:spPr>
        <p:txBody>
          <a:bodyPr wrap="none" rtlCol="0">
            <a:spAutoFit/>
          </a:bodyPr>
          <a:lstStyle/>
          <a:p>
            <a:r>
              <a:rPr lang="en-US" b="1" dirty="0"/>
              <a:t>W</a:t>
            </a:r>
          </a:p>
        </p:txBody>
      </p:sp>
      <p:pic>
        <p:nvPicPr>
          <p:cNvPr id="1372162" name="Picture 2"/>
          <p:cNvPicPr>
            <a:picLocks noChangeAspect="1" noChangeArrowheads="1"/>
          </p:cNvPicPr>
          <p:nvPr/>
        </p:nvPicPr>
        <p:blipFill>
          <a:blip r:embed="rId2" cstate="print"/>
          <a:srcRect/>
          <a:stretch>
            <a:fillRect/>
          </a:stretch>
        </p:blipFill>
        <p:spPr bwMode="auto">
          <a:xfrm>
            <a:off x="5181600" y="1524000"/>
            <a:ext cx="3314700" cy="2209800"/>
          </a:xfrm>
          <a:prstGeom prst="rect">
            <a:avLst/>
          </a:prstGeom>
          <a:noFill/>
          <a:ln w="9525">
            <a:noFill/>
            <a:miter lim="800000"/>
            <a:headEnd/>
            <a:tailEnd/>
          </a:ln>
        </p:spPr>
      </p:pic>
      <p:sp>
        <p:nvSpPr>
          <p:cNvPr id="17" name="Oval 16"/>
          <p:cNvSpPr/>
          <p:nvPr/>
        </p:nvSpPr>
        <p:spPr>
          <a:xfrm>
            <a:off x="2286000" y="1449987"/>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1</a:t>
            </a:r>
            <a:endParaRPr lang="en-US" baseline="-25000" dirty="0"/>
          </a:p>
        </p:txBody>
      </p:sp>
      <p:sp>
        <p:nvSpPr>
          <p:cNvPr id="18" name="Oval 17"/>
          <p:cNvSpPr/>
          <p:nvPr/>
        </p:nvSpPr>
        <p:spPr>
          <a:xfrm>
            <a:off x="2286000" y="2592987"/>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1</a:t>
            </a:r>
          </a:p>
        </p:txBody>
      </p:sp>
      <p:cxnSp>
        <p:nvCxnSpPr>
          <p:cNvPr id="20" name="Straight Connector 19"/>
          <p:cNvCxnSpPr/>
          <p:nvPr/>
        </p:nvCxnSpPr>
        <p:spPr>
          <a:xfrm>
            <a:off x="2493820" y="1842655"/>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21" name="TextBox 20"/>
          <p:cNvSpPr txBox="1"/>
          <p:nvPr/>
        </p:nvSpPr>
        <p:spPr>
          <a:xfrm>
            <a:off x="1981200" y="2071255"/>
            <a:ext cx="612540" cy="369332"/>
          </a:xfrm>
          <a:prstGeom prst="rect">
            <a:avLst/>
          </a:prstGeom>
          <a:noFill/>
        </p:spPr>
        <p:txBody>
          <a:bodyPr wrap="none" rtlCol="0">
            <a:spAutoFit/>
          </a:bodyPr>
          <a:lstStyle/>
          <a:p>
            <a:r>
              <a:rPr lang="en-US" b="1" dirty="0"/>
              <a:t>W’</a:t>
            </a:r>
            <a:r>
              <a:rPr lang="en-US" b="1" baseline="-25000" dirty="0"/>
              <a:t>11</a:t>
            </a:r>
          </a:p>
        </p:txBody>
      </p:sp>
      <p:sp>
        <p:nvSpPr>
          <p:cNvPr id="22" name="Oval 21"/>
          <p:cNvSpPr/>
          <p:nvPr/>
        </p:nvSpPr>
        <p:spPr>
          <a:xfrm>
            <a:off x="3429000" y="1461655"/>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2</a:t>
            </a:r>
          </a:p>
        </p:txBody>
      </p:sp>
      <p:sp>
        <p:nvSpPr>
          <p:cNvPr id="23" name="Oval 22"/>
          <p:cNvSpPr/>
          <p:nvPr/>
        </p:nvSpPr>
        <p:spPr>
          <a:xfrm>
            <a:off x="3429000" y="2604655"/>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2</a:t>
            </a:r>
          </a:p>
        </p:txBody>
      </p:sp>
      <p:cxnSp>
        <p:nvCxnSpPr>
          <p:cNvPr id="27" name="Straight Connector 26"/>
          <p:cNvCxnSpPr/>
          <p:nvPr/>
        </p:nvCxnSpPr>
        <p:spPr>
          <a:xfrm>
            <a:off x="3636820" y="1842655"/>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29" name="Oval 28"/>
          <p:cNvSpPr/>
          <p:nvPr/>
        </p:nvSpPr>
        <p:spPr>
          <a:xfrm>
            <a:off x="4572000" y="2680855"/>
            <a:ext cx="381000" cy="3810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3</a:t>
            </a:r>
          </a:p>
        </p:txBody>
      </p:sp>
      <p:cxnSp>
        <p:nvCxnSpPr>
          <p:cNvPr id="31" name="Straight Connector 30"/>
          <p:cNvCxnSpPr/>
          <p:nvPr/>
        </p:nvCxnSpPr>
        <p:spPr>
          <a:xfrm>
            <a:off x="3733800" y="1842655"/>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32" name="Straight Connector 31"/>
          <p:cNvCxnSpPr/>
          <p:nvPr/>
        </p:nvCxnSpPr>
        <p:spPr>
          <a:xfrm>
            <a:off x="2590800" y="1842655"/>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34" name="Straight Connector 33"/>
          <p:cNvCxnSpPr/>
          <p:nvPr/>
        </p:nvCxnSpPr>
        <p:spPr>
          <a:xfrm flipH="1">
            <a:off x="2570396" y="1786859"/>
            <a:ext cx="934804" cy="817796"/>
          </a:xfrm>
          <a:prstGeom prst="line">
            <a:avLst/>
          </a:prstGeom>
        </p:spPr>
        <p:style>
          <a:lnRef idx="2">
            <a:schemeClr val="accent3"/>
          </a:lnRef>
          <a:fillRef idx="0">
            <a:schemeClr val="accent3"/>
          </a:fillRef>
          <a:effectRef idx="1">
            <a:schemeClr val="accent3"/>
          </a:effectRef>
          <a:fontRef idx="minor">
            <a:schemeClr val="tx1"/>
          </a:fontRef>
        </p:style>
      </p:cxnSp>
      <p:sp>
        <p:nvSpPr>
          <p:cNvPr id="37" name="TextBox 36"/>
          <p:cNvSpPr txBox="1"/>
          <p:nvPr/>
        </p:nvSpPr>
        <p:spPr>
          <a:xfrm>
            <a:off x="2438400" y="2299855"/>
            <a:ext cx="612540" cy="369332"/>
          </a:xfrm>
          <a:prstGeom prst="rect">
            <a:avLst/>
          </a:prstGeom>
          <a:noFill/>
        </p:spPr>
        <p:txBody>
          <a:bodyPr wrap="none" rtlCol="0">
            <a:spAutoFit/>
          </a:bodyPr>
          <a:lstStyle/>
          <a:p>
            <a:r>
              <a:rPr lang="en-US" b="1" dirty="0"/>
              <a:t>W’</a:t>
            </a:r>
            <a:r>
              <a:rPr lang="en-US" b="1" baseline="-25000" dirty="0"/>
              <a:t>21</a:t>
            </a:r>
          </a:p>
        </p:txBody>
      </p:sp>
      <p:sp>
        <p:nvSpPr>
          <p:cNvPr id="38" name="TextBox 37"/>
          <p:cNvSpPr txBox="1"/>
          <p:nvPr/>
        </p:nvSpPr>
        <p:spPr>
          <a:xfrm>
            <a:off x="2971800" y="2463923"/>
            <a:ext cx="612540" cy="369332"/>
          </a:xfrm>
          <a:prstGeom prst="rect">
            <a:avLst/>
          </a:prstGeom>
          <a:noFill/>
        </p:spPr>
        <p:txBody>
          <a:bodyPr wrap="none" rtlCol="0">
            <a:spAutoFit/>
          </a:bodyPr>
          <a:lstStyle/>
          <a:p>
            <a:r>
              <a:rPr lang="en-US" b="1" dirty="0"/>
              <a:t>W’</a:t>
            </a:r>
            <a:r>
              <a:rPr lang="en-US" b="1" baseline="-25000" dirty="0"/>
              <a:t>12</a:t>
            </a:r>
          </a:p>
        </p:txBody>
      </p:sp>
      <p:sp>
        <p:nvSpPr>
          <p:cNvPr id="39" name="TextBox 38"/>
          <p:cNvSpPr txBox="1"/>
          <p:nvPr/>
        </p:nvSpPr>
        <p:spPr>
          <a:xfrm>
            <a:off x="3410646" y="2223655"/>
            <a:ext cx="612540" cy="369332"/>
          </a:xfrm>
          <a:prstGeom prst="rect">
            <a:avLst/>
          </a:prstGeom>
          <a:noFill/>
        </p:spPr>
        <p:txBody>
          <a:bodyPr wrap="none" rtlCol="0">
            <a:spAutoFit/>
          </a:bodyPr>
          <a:lstStyle/>
          <a:p>
            <a:r>
              <a:rPr lang="en-US" b="1" dirty="0"/>
              <a:t>W’</a:t>
            </a:r>
            <a:r>
              <a:rPr lang="en-US" b="1" baseline="-25000" dirty="0"/>
              <a:t>22</a:t>
            </a:r>
          </a:p>
        </p:txBody>
      </p:sp>
      <p:cxnSp>
        <p:nvCxnSpPr>
          <p:cNvPr id="41" name="Straight Connector 40"/>
          <p:cNvCxnSpPr/>
          <p:nvPr/>
        </p:nvCxnSpPr>
        <p:spPr>
          <a:xfrm>
            <a:off x="2631608" y="1766455"/>
            <a:ext cx="2016592" cy="873592"/>
          </a:xfrm>
          <a:prstGeom prst="line">
            <a:avLst/>
          </a:prstGeom>
        </p:spPr>
        <p:style>
          <a:lnRef idx="2">
            <a:schemeClr val="accent3"/>
          </a:lnRef>
          <a:fillRef idx="0">
            <a:schemeClr val="accent3"/>
          </a:fillRef>
          <a:effectRef idx="1">
            <a:schemeClr val="accent3"/>
          </a:effectRef>
          <a:fontRef idx="minor">
            <a:schemeClr val="tx1"/>
          </a:fontRef>
        </p:style>
      </p:cxnSp>
      <p:sp>
        <p:nvSpPr>
          <p:cNvPr id="42" name="TextBox 41"/>
          <p:cNvSpPr txBox="1"/>
          <p:nvPr/>
        </p:nvSpPr>
        <p:spPr>
          <a:xfrm>
            <a:off x="4191000" y="2604655"/>
            <a:ext cx="441146" cy="369332"/>
          </a:xfrm>
          <a:prstGeom prst="rect">
            <a:avLst/>
          </a:prstGeom>
          <a:noFill/>
        </p:spPr>
        <p:txBody>
          <a:bodyPr wrap="none" rtlCol="0">
            <a:spAutoFit/>
          </a:bodyPr>
          <a:lstStyle/>
          <a:p>
            <a:r>
              <a:rPr lang="en-US" b="1" dirty="0"/>
              <a:t>b'</a:t>
            </a:r>
            <a:r>
              <a:rPr lang="en-US" b="1" baseline="-25000" dirty="0"/>
              <a:t>1</a:t>
            </a:r>
          </a:p>
        </p:txBody>
      </p:sp>
      <p:sp>
        <p:nvSpPr>
          <p:cNvPr id="43" name="TextBox 42"/>
          <p:cNvSpPr txBox="1"/>
          <p:nvPr/>
        </p:nvSpPr>
        <p:spPr>
          <a:xfrm>
            <a:off x="4419600" y="2147455"/>
            <a:ext cx="441146" cy="369332"/>
          </a:xfrm>
          <a:prstGeom prst="rect">
            <a:avLst/>
          </a:prstGeom>
          <a:noFill/>
        </p:spPr>
        <p:txBody>
          <a:bodyPr wrap="none" rtlCol="0">
            <a:spAutoFit/>
          </a:bodyPr>
          <a:lstStyle/>
          <a:p>
            <a:r>
              <a:rPr lang="en-US" b="1" dirty="0"/>
              <a:t>b'</a:t>
            </a:r>
            <a:r>
              <a:rPr lang="en-US" b="1" baseline="-25000" dirty="0"/>
              <a:t>2</a:t>
            </a:r>
          </a:p>
        </p:txBody>
      </p:sp>
      <p:sp>
        <p:nvSpPr>
          <p:cNvPr id="46" name="Oval 45"/>
          <p:cNvSpPr/>
          <p:nvPr/>
        </p:nvSpPr>
        <p:spPr>
          <a:xfrm>
            <a:off x="2286000" y="3735987"/>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1</a:t>
            </a:r>
          </a:p>
        </p:txBody>
      </p:sp>
      <p:cxnSp>
        <p:nvCxnSpPr>
          <p:cNvPr id="47" name="Straight Connector 46"/>
          <p:cNvCxnSpPr/>
          <p:nvPr/>
        </p:nvCxnSpPr>
        <p:spPr>
          <a:xfrm>
            <a:off x="2493820" y="2985655"/>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48" name="TextBox 47"/>
          <p:cNvSpPr txBox="1"/>
          <p:nvPr/>
        </p:nvSpPr>
        <p:spPr>
          <a:xfrm>
            <a:off x="1981200" y="3214255"/>
            <a:ext cx="551754" cy="369332"/>
          </a:xfrm>
          <a:prstGeom prst="rect">
            <a:avLst/>
          </a:prstGeom>
          <a:noFill/>
        </p:spPr>
        <p:txBody>
          <a:bodyPr wrap="none" rtlCol="0">
            <a:spAutoFit/>
          </a:bodyPr>
          <a:lstStyle/>
          <a:p>
            <a:r>
              <a:rPr lang="en-US" b="1" dirty="0"/>
              <a:t>W</a:t>
            </a:r>
            <a:r>
              <a:rPr lang="en-US" b="1" baseline="-25000" dirty="0"/>
              <a:t>11</a:t>
            </a:r>
          </a:p>
        </p:txBody>
      </p:sp>
      <p:sp>
        <p:nvSpPr>
          <p:cNvPr id="49" name="Oval 48"/>
          <p:cNvSpPr/>
          <p:nvPr/>
        </p:nvSpPr>
        <p:spPr>
          <a:xfrm>
            <a:off x="3429000" y="3747655"/>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2</a:t>
            </a:r>
          </a:p>
        </p:txBody>
      </p:sp>
      <p:cxnSp>
        <p:nvCxnSpPr>
          <p:cNvPr id="50" name="Straight Connector 49"/>
          <p:cNvCxnSpPr/>
          <p:nvPr/>
        </p:nvCxnSpPr>
        <p:spPr>
          <a:xfrm>
            <a:off x="3636820" y="2985655"/>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51" name="Oval 50"/>
          <p:cNvSpPr/>
          <p:nvPr/>
        </p:nvSpPr>
        <p:spPr>
          <a:xfrm>
            <a:off x="4572000" y="3823855"/>
            <a:ext cx="381000" cy="3810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3</a:t>
            </a:r>
          </a:p>
        </p:txBody>
      </p:sp>
      <p:cxnSp>
        <p:nvCxnSpPr>
          <p:cNvPr id="52" name="Straight Connector 51"/>
          <p:cNvCxnSpPr/>
          <p:nvPr/>
        </p:nvCxnSpPr>
        <p:spPr>
          <a:xfrm>
            <a:off x="3733800" y="2985655"/>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53" name="Straight Connector 52"/>
          <p:cNvCxnSpPr/>
          <p:nvPr/>
        </p:nvCxnSpPr>
        <p:spPr>
          <a:xfrm>
            <a:off x="2590800" y="2985655"/>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54" name="Straight Connector 53"/>
          <p:cNvCxnSpPr/>
          <p:nvPr/>
        </p:nvCxnSpPr>
        <p:spPr>
          <a:xfrm flipH="1">
            <a:off x="2570396" y="2929859"/>
            <a:ext cx="934804" cy="817796"/>
          </a:xfrm>
          <a:prstGeom prst="line">
            <a:avLst/>
          </a:prstGeom>
        </p:spPr>
        <p:style>
          <a:lnRef idx="2">
            <a:schemeClr val="accent3"/>
          </a:lnRef>
          <a:fillRef idx="0">
            <a:schemeClr val="accent3"/>
          </a:fillRef>
          <a:effectRef idx="1">
            <a:schemeClr val="accent3"/>
          </a:effectRef>
          <a:fontRef idx="minor">
            <a:schemeClr val="tx1"/>
          </a:fontRef>
        </p:style>
      </p:cxnSp>
      <p:sp>
        <p:nvSpPr>
          <p:cNvPr id="55" name="TextBox 54"/>
          <p:cNvSpPr txBox="1"/>
          <p:nvPr/>
        </p:nvSpPr>
        <p:spPr>
          <a:xfrm>
            <a:off x="2438400" y="3442855"/>
            <a:ext cx="551754" cy="369332"/>
          </a:xfrm>
          <a:prstGeom prst="rect">
            <a:avLst/>
          </a:prstGeom>
          <a:noFill/>
        </p:spPr>
        <p:txBody>
          <a:bodyPr wrap="none" rtlCol="0">
            <a:spAutoFit/>
          </a:bodyPr>
          <a:lstStyle/>
          <a:p>
            <a:r>
              <a:rPr lang="en-US" b="1" dirty="0"/>
              <a:t>W</a:t>
            </a:r>
            <a:r>
              <a:rPr lang="en-US" b="1" baseline="-25000" dirty="0"/>
              <a:t>21</a:t>
            </a:r>
          </a:p>
        </p:txBody>
      </p:sp>
      <p:sp>
        <p:nvSpPr>
          <p:cNvPr id="56" name="TextBox 55"/>
          <p:cNvSpPr txBox="1"/>
          <p:nvPr/>
        </p:nvSpPr>
        <p:spPr>
          <a:xfrm>
            <a:off x="2971800" y="3606923"/>
            <a:ext cx="551754" cy="369332"/>
          </a:xfrm>
          <a:prstGeom prst="rect">
            <a:avLst/>
          </a:prstGeom>
          <a:noFill/>
        </p:spPr>
        <p:txBody>
          <a:bodyPr wrap="none" rtlCol="0">
            <a:spAutoFit/>
          </a:bodyPr>
          <a:lstStyle/>
          <a:p>
            <a:r>
              <a:rPr lang="en-US" b="1" dirty="0"/>
              <a:t>W</a:t>
            </a:r>
            <a:r>
              <a:rPr lang="en-US" b="1" baseline="-25000" dirty="0"/>
              <a:t>12</a:t>
            </a:r>
          </a:p>
        </p:txBody>
      </p:sp>
      <p:sp>
        <p:nvSpPr>
          <p:cNvPr id="57" name="TextBox 56"/>
          <p:cNvSpPr txBox="1"/>
          <p:nvPr/>
        </p:nvSpPr>
        <p:spPr>
          <a:xfrm>
            <a:off x="3410646" y="3366655"/>
            <a:ext cx="551754" cy="369332"/>
          </a:xfrm>
          <a:prstGeom prst="rect">
            <a:avLst/>
          </a:prstGeom>
          <a:noFill/>
        </p:spPr>
        <p:txBody>
          <a:bodyPr wrap="none" rtlCol="0">
            <a:spAutoFit/>
          </a:bodyPr>
          <a:lstStyle/>
          <a:p>
            <a:r>
              <a:rPr lang="en-US" b="1" dirty="0"/>
              <a:t>W</a:t>
            </a:r>
            <a:r>
              <a:rPr lang="en-US" b="1" baseline="-25000" dirty="0"/>
              <a:t>22</a:t>
            </a:r>
          </a:p>
        </p:txBody>
      </p:sp>
      <p:cxnSp>
        <p:nvCxnSpPr>
          <p:cNvPr id="58" name="Straight Connector 57"/>
          <p:cNvCxnSpPr/>
          <p:nvPr/>
        </p:nvCxnSpPr>
        <p:spPr>
          <a:xfrm>
            <a:off x="2631608" y="2909455"/>
            <a:ext cx="2016592" cy="873592"/>
          </a:xfrm>
          <a:prstGeom prst="line">
            <a:avLst/>
          </a:prstGeom>
        </p:spPr>
        <p:style>
          <a:lnRef idx="2">
            <a:schemeClr val="accent3"/>
          </a:lnRef>
          <a:fillRef idx="0">
            <a:schemeClr val="accent3"/>
          </a:fillRef>
          <a:effectRef idx="1">
            <a:schemeClr val="accent3"/>
          </a:effectRef>
          <a:fontRef idx="minor">
            <a:schemeClr val="tx1"/>
          </a:fontRef>
        </p:style>
      </p:cxnSp>
      <p:sp>
        <p:nvSpPr>
          <p:cNvPr id="59" name="TextBox 58"/>
          <p:cNvSpPr txBox="1"/>
          <p:nvPr/>
        </p:nvSpPr>
        <p:spPr>
          <a:xfrm>
            <a:off x="4191000" y="3747655"/>
            <a:ext cx="386644" cy="369332"/>
          </a:xfrm>
          <a:prstGeom prst="rect">
            <a:avLst/>
          </a:prstGeom>
          <a:noFill/>
        </p:spPr>
        <p:txBody>
          <a:bodyPr wrap="none" rtlCol="0">
            <a:spAutoFit/>
          </a:bodyPr>
          <a:lstStyle/>
          <a:p>
            <a:r>
              <a:rPr lang="en-US" b="1" dirty="0"/>
              <a:t>b</a:t>
            </a:r>
            <a:r>
              <a:rPr lang="en-US" b="1" baseline="-25000" dirty="0"/>
              <a:t>1</a:t>
            </a:r>
          </a:p>
        </p:txBody>
      </p:sp>
      <p:sp>
        <p:nvSpPr>
          <p:cNvPr id="60" name="TextBox 59"/>
          <p:cNvSpPr txBox="1"/>
          <p:nvPr/>
        </p:nvSpPr>
        <p:spPr>
          <a:xfrm>
            <a:off x="4419600" y="3290455"/>
            <a:ext cx="386644" cy="369332"/>
          </a:xfrm>
          <a:prstGeom prst="rect">
            <a:avLst/>
          </a:prstGeom>
          <a:noFill/>
        </p:spPr>
        <p:txBody>
          <a:bodyPr wrap="none" rtlCol="0">
            <a:spAutoFit/>
          </a:bodyPr>
          <a:lstStyle/>
          <a:p>
            <a:r>
              <a:rPr lang="en-US" b="1" dirty="0"/>
              <a:t>b</a:t>
            </a:r>
            <a:r>
              <a:rPr lang="en-US" b="1" baseline="-25000" dirty="0"/>
              <a:t>2</a:t>
            </a:r>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400" dirty="0">
                <a:solidFill>
                  <a:schemeClr val="bg1"/>
                </a:solidFill>
                <a:latin typeface="+mj-lt"/>
                <a:ea typeface="+mj-ea"/>
                <a:cs typeface="+mj-cs"/>
              </a:rPr>
              <a:t>Sequential Deep Learning Models</a:t>
            </a:r>
            <a:endParaRPr kumimoji="0" lang="en-US" sz="4400" b="1" i="0" u="none" strike="noStrike" kern="1200" cap="none" spc="0" normalizeH="0" baseline="0" noProof="0" dirty="0">
              <a:ln>
                <a:noFill/>
              </a:ln>
              <a:solidFill>
                <a:schemeClr val="bg1"/>
              </a:solidFill>
              <a:effectLst/>
              <a:uLnTx/>
              <a:uFillTx/>
              <a:latin typeface="+mj-lt"/>
              <a:ea typeface="+mj-ea"/>
              <a:cs typeface="+mj-cs"/>
            </a:endParaRPr>
          </a:p>
        </p:txBody>
      </p:sp>
      <p:sp>
        <p:nvSpPr>
          <p:cNvPr id="7" name="TextBox 6"/>
          <p:cNvSpPr txBox="1"/>
          <p:nvPr/>
        </p:nvSpPr>
        <p:spPr>
          <a:xfrm>
            <a:off x="304799" y="1219200"/>
            <a:ext cx="8610601" cy="4401205"/>
          </a:xfrm>
          <a:prstGeom prst="rect">
            <a:avLst/>
          </a:prstGeom>
          <a:noFill/>
        </p:spPr>
        <p:txBody>
          <a:bodyPr wrap="square" rtlCol="0">
            <a:spAutoFit/>
          </a:bodyPr>
          <a:lstStyle/>
          <a:p>
            <a:pPr>
              <a:buNone/>
            </a:pPr>
            <a:r>
              <a:rPr lang="en-US" sz="2800" b="1" dirty="0"/>
              <a:t>But there are lots of real world problems where the features form long sequences (that is, they have an ordering):</a:t>
            </a:r>
          </a:p>
          <a:p>
            <a:pPr>
              <a:buNone/>
            </a:pPr>
            <a:endParaRPr lang="en-US" sz="2800" b="1" dirty="0"/>
          </a:p>
          <a:p>
            <a:pPr marL="514350" indent="-514350">
              <a:buAutoNum type="alphaLcParenR"/>
            </a:pPr>
            <a:r>
              <a:rPr lang="en-US" sz="2800" b="1" dirty="0"/>
              <a:t>Speech recognition</a:t>
            </a:r>
          </a:p>
          <a:p>
            <a:pPr marL="514350" indent="-514350">
              <a:buAutoNum type="alphaLcParenR"/>
            </a:pPr>
            <a:r>
              <a:rPr lang="en-US" sz="2800" b="1" dirty="0"/>
              <a:t>Machine translation</a:t>
            </a:r>
          </a:p>
          <a:p>
            <a:pPr marL="514350" indent="-514350">
              <a:buAutoNum type="alphaLcParenR"/>
            </a:pPr>
            <a:r>
              <a:rPr lang="en-US" sz="2800" b="1" dirty="0"/>
              <a:t>Handwriting recognition</a:t>
            </a:r>
          </a:p>
          <a:p>
            <a:pPr marL="514350" indent="-514350">
              <a:buAutoNum type="alphaLcParenR"/>
            </a:pPr>
            <a:r>
              <a:rPr lang="en-US" sz="2800" b="1" dirty="0"/>
              <a:t>DNA sequencing</a:t>
            </a:r>
          </a:p>
          <a:p>
            <a:pPr marL="514350" indent="-514350">
              <a:buAutoNum type="alphaLcParenR"/>
            </a:pPr>
            <a:r>
              <a:rPr lang="en-US" sz="2800" b="1" dirty="0"/>
              <a:t>Self-driving car sensor inputs</a:t>
            </a:r>
          </a:p>
          <a:p>
            <a:pPr marL="514350" indent="-514350">
              <a:buAutoNum type="alphaLcParenR"/>
            </a:pPr>
            <a:r>
              <a:rPr lang="en-US" sz="2800" b="1" dirty="0"/>
              <a:t>Sensor inputs for robot localization</a:t>
            </a:r>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Oval 61"/>
          <p:cNvSpPr/>
          <p:nvPr/>
        </p:nvSpPr>
        <p:spPr>
          <a:xfrm>
            <a:off x="3325090" y="2500745"/>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61" name="Oval 60"/>
          <p:cNvSpPr/>
          <p:nvPr/>
        </p:nvSpPr>
        <p:spPr>
          <a:xfrm>
            <a:off x="2182090" y="2479965"/>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16" name="Oval 15"/>
          <p:cNvSpPr/>
          <p:nvPr/>
        </p:nvSpPr>
        <p:spPr>
          <a:xfrm>
            <a:off x="879765" y="2500745"/>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1752600" y="1219200"/>
            <a:ext cx="7086600" cy="5410200"/>
          </a:xfrm>
        </p:spPr>
        <p:txBody>
          <a:bodyPr>
            <a:normAutofit/>
          </a:bodyPr>
          <a:lstStyle/>
          <a:p>
            <a:pPr>
              <a:buNone/>
            </a:pPr>
            <a:endParaRPr lang="en-US" b="1" baseline="-25000" dirty="0">
              <a:solidFill>
                <a:srgbClr val="00B050"/>
              </a:solidFill>
            </a:endParaRPr>
          </a:p>
          <a:p>
            <a:pPr>
              <a:buNone/>
            </a:pPr>
            <a:endParaRPr lang="en-US" b="1" baseline="-25000" dirty="0">
              <a:solidFill>
                <a:srgbClr val="00B050"/>
              </a:solidFill>
            </a:endParaRPr>
          </a:p>
          <a:p>
            <a:pPr>
              <a:buNone/>
            </a:pPr>
            <a:endParaRPr lang="en-US" b="1" baseline="-25000" dirty="0">
              <a:solidFill>
                <a:srgbClr val="00B050"/>
              </a:solidFill>
            </a:endParaRPr>
          </a:p>
          <a:p>
            <a:pPr>
              <a:buNone/>
            </a:pPr>
            <a:endParaRPr lang="en-US" b="1" baseline="-25000" dirty="0">
              <a:solidFill>
                <a:srgbClr val="00B050"/>
              </a:solidFill>
            </a:endParaRPr>
          </a:p>
          <a:p>
            <a:pPr>
              <a:buNone/>
            </a:pPr>
            <a:endParaRPr lang="en-US" b="1" baseline="-25000" dirty="0">
              <a:solidFill>
                <a:srgbClr val="00B050"/>
              </a:solidFill>
            </a:endParaRPr>
          </a:p>
          <a:p>
            <a:pPr>
              <a:buNone/>
            </a:pPr>
            <a:endParaRPr lang="en-US" b="1" dirty="0"/>
          </a:p>
          <a:p>
            <a:pPr>
              <a:buNone/>
            </a:pPr>
            <a:endParaRPr lang="en-US" b="1" dirty="0"/>
          </a:p>
          <a:p>
            <a:r>
              <a:rPr lang="en-US" dirty="0"/>
              <a:t>Is there a deep learning model that can be presented with features sequentially? </a:t>
            </a:r>
          </a:p>
        </p:txBody>
      </p:sp>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lvl="0" algn="ctr">
              <a:spcBef>
                <a:spcPct val="0"/>
              </a:spcBef>
              <a:defRPr/>
            </a:pPr>
            <a:r>
              <a:rPr lang="en-US" sz="4400" dirty="0">
                <a:solidFill>
                  <a:schemeClr val="bg1"/>
                </a:solidFill>
              </a:rPr>
              <a:t>Sequential Deep Learning Models</a:t>
            </a:r>
          </a:p>
        </p:txBody>
      </p:sp>
      <p:sp>
        <p:nvSpPr>
          <p:cNvPr id="7" name="Oval 6"/>
          <p:cNvSpPr/>
          <p:nvPr/>
        </p:nvSpPr>
        <p:spPr>
          <a:xfrm>
            <a:off x="990600" y="1436132"/>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p:cNvSpPr/>
          <p:nvPr/>
        </p:nvSpPr>
        <p:spPr>
          <a:xfrm>
            <a:off x="990600" y="2579132"/>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9" name="TextBox 8"/>
          <p:cNvSpPr txBox="1"/>
          <p:nvPr/>
        </p:nvSpPr>
        <p:spPr>
          <a:xfrm>
            <a:off x="0" y="2883932"/>
            <a:ext cx="1037463" cy="369332"/>
          </a:xfrm>
          <a:prstGeom prst="rect">
            <a:avLst/>
          </a:prstGeom>
          <a:noFill/>
        </p:spPr>
        <p:txBody>
          <a:bodyPr wrap="none" rtlCol="0">
            <a:spAutoFit/>
          </a:bodyPr>
          <a:lstStyle/>
          <a:p>
            <a:r>
              <a:rPr lang="en-US" dirty="0"/>
              <a:t>Hidden </a:t>
            </a:r>
            <a:r>
              <a:rPr lang="en-US" b="1" dirty="0"/>
              <a:t>h</a:t>
            </a:r>
          </a:p>
        </p:txBody>
      </p:sp>
      <p:sp>
        <p:nvSpPr>
          <p:cNvPr id="10" name="TextBox 9"/>
          <p:cNvSpPr txBox="1"/>
          <p:nvPr/>
        </p:nvSpPr>
        <p:spPr>
          <a:xfrm>
            <a:off x="0" y="1295400"/>
            <a:ext cx="1007007" cy="369332"/>
          </a:xfrm>
          <a:prstGeom prst="rect">
            <a:avLst/>
          </a:prstGeom>
          <a:noFill/>
        </p:spPr>
        <p:txBody>
          <a:bodyPr wrap="none" rtlCol="0">
            <a:spAutoFit/>
          </a:bodyPr>
          <a:lstStyle/>
          <a:p>
            <a:r>
              <a:rPr lang="en-US" dirty="0"/>
              <a:t>Classes </a:t>
            </a:r>
            <a:r>
              <a:rPr lang="en-US" b="1" dirty="0"/>
              <a:t>c</a:t>
            </a:r>
          </a:p>
        </p:txBody>
      </p:sp>
      <p:cxnSp>
        <p:nvCxnSpPr>
          <p:cNvPr id="25" name="Straight Connector 24"/>
          <p:cNvCxnSpPr/>
          <p:nvPr/>
        </p:nvCxnSpPr>
        <p:spPr>
          <a:xfrm>
            <a:off x="1198420" y="1828800"/>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11" name="Oval 10"/>
          <p:cNvSpPr/>
          <p:nvPr/>
        </p:nvSpPr>
        <p:spPr>
          <a:xfrm>
            <a:off x="1004455" y="3754580"/>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2" name="TextBox 11"/>
          <p:cNvSpPr txBox="1"/>
          <p:nvPr/>
        </p:nvSpPr>
        <p:spPr>
          <a:xfrm>
            <a:off x="76200" y="4050268"/>
            <a:ext cx="1115498" cy="369332"/>
          </a:xfrm>
          <a:prstGeom prst="rect">
            <a:avLst/>
          </a:prstGeom>
          <a:noFill/>
        </p:spPr>
        <p:txBody>
          <a:bodyPr wrap="none" rtlCol="0">
            <a:spAutoFit/>
          </a:bodyPr>
          <a:lstStyle/>
          <a:p>
            <a:r>
              <a:rPr lang="en-US" dirty="0"/>
              <a:t>Features </a:t>
            </a:r>
            <a:r>
              <a:rPr lang="en-US" b="1" dirty="0"/>
              <a:t>f</a:t>
            </a:r>
          </a:p>
        </p:txBody>
      </p:sp>
      <p:cxnSp>
        <p:nvCxnSpPr>
          <p:cNvPr id="13" name="Straight Connector 12"/>
          <p:cNvCxnSpPr/>
          <p:nvPr/>
        </p:nvCxnSpPr>
        <p:spPr>
          <a:xfrm>
            <a:off x="1198420" y="2971800"/>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14" name="TextBox 13"/>
          <p:cNvSpPr txBox="1"/>
          <p:nvPr/>
        </p:nvSpPr>
        <p:spPr>
          <a:xfrm>
            <a:off x="685800" y="2057400"/>
            <a:ext cx="455446" cy="369332"/>
          </a:xfrm>
          <a:prstGeom prst="rect">
            <a:avLst/>
          </a:prstGeom>
          <a:noFill/>
        </p:spPr>
        <p:txBody>
          <a:bodyPr wrap="none" rtlCol="0">
            <a:spAutoFit/>
          </a:bodyPr>
          <a:lstStyle/>
          <a:p>
            <a:r>
              <a:rPr lang="en-US" b="1" dirty="0"/>
              <a:t>W’</a:t>
            </a:r>
          </a:p>
        </p:txBody>
      </p:sp>
      <p:sp>
        <p:nvSpPr>
          <p:cNvPr id="15" name="TextBox 14"/>
          <p:cNvSpPr txBox="1"/>
          <p:nvPr/>
        </p:nvSpPr>
        <p:spPr>
          <a:xfrm>
            <a:off x="685800" y="3352800"/>
            <a:ext cx="394660" cy="369332"/>
          </a:xfrm>
          <a:prstGeom prst="rect">
            <a:avLst/>
          </a:prstGeom>
          <a:noFill/>
        </p:spPr>
        <p:txBody>
          <a:bodyPr wrap="none" rtlCol="0">
            <a:spAutoFit/>
          </a:bodyPr>
          <a:lstStyle/>
          <a:p>
            <a:r>
              <a:rPr lang="en-US" b="1" dirty="0"/>
              <a:t>W</a:t>
            </a:r>
          </a:p>
        </p:txBody>
      </p:sp>
      <p:sp>
        <p:nvSpPr>
          <p:cNvPr id="17" name="Oval 16"/>
          <p:cNvSpPr/>
          <p:nvPr/>
        </p:nvSpPr>
        <p:spPr>
          <a:xfrm>
            <a:off x="2286000" y="1449987"/>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1</a:t>
            </a:r>
            <a:endParaRPr lang="en-US" baseline="-25000" dirty="0"/>
          </a:p>
        </p:txBody>
      </p:sp>
      <p:sp>
        <p:nvSpPr>
          <p:cNvPr id="18" name="Oval 17"/>
          <p:cNvSpPr/>
          <p:nvPr/>
        </p:nvSpPr>
        <p:spPr>
          <a:xfrm>
            <a:off x="2286000" y="2592987"/>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1</a:t>
            </a:r>
          </a:p>
        </p:txBody>
      </p:sp>
      <p:cxnSp>
        <p:nvCxnSpPr>
          <p:cNvPr id="20" name="Straight Connector 19"/>
          <p:cNvCxnSpPr/>
          <p:nvPr/>
        </p:nvCxnSpPr>
        <p:spPr>
          <a:xfrm>
            <a:off x="2493820" y="1842655"/>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21" name="TextBox 20"/>
          <p:cNvSpPr txBox="1"/>
          <p:nvPr/>
        </p:nvSpPr>
        <p:spPr>
          <a:xfrm>
            <a:off x="1981200" y="2071255"/>
            <a:ext cx="612540" cy="369332"/>
          </a:xfrm>
          <a:prstGeom prst="rect">
            <a:avLst/>
          </a:prstGeom>
          <a:noFill/>
        </p:spPr>
        <p:txBody>
          <a:bodyPr wrap="none" rtlCol="0">
            <a:spAutoFit/>
          </a:bodyPr>
          <a:lstStyle/>
          <a:p>
            <a:r>
              <a:rPr lang="en-US" b="1" dirty="0"/>
              <a:t>W’</a:t>
            </a:r>
            <a:r>
              <a:rPr lang="en-US" b="1" baseline="-25000" dirty="0"/>
              <a:t>11</a:t>
            </a:r>
          </a:p>
        </p:txBody>
      </p:sp>
      <p:sp>
        <p:nvSpPr>
          <p:cNvPr id="22" name="Oval 21"/>
          <p:cNvSpPr/>
          <p:nvPr/>
        </p:nvSpPr>
        <p:spPr>
          <a:xfrm>
            <a:off x="3429000" y="1461655"/>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2</a:t>
            </a:r>
          </a:p>
        </p:txBody>
      </p:sp>
      <p:sp>
        <p:nvSpPr>
          <p:cNvPr id="23" name="Oval 22"/>
          <p:cNvSpPr/>
          <p:nvPr/>
        </p:nvSpPr>
        <p:spPr>
          <a:xfrm>
            <a:off x="3429000" y="2604655"/>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2</a:t>
            </a:r>
          </a:p>
        </p:txBody>
      </p:sp>
      <p:cxnSp>
        <p:nvCxnSpPr>
          <p:cNvPr id="27" name="Straight Connector 26"/>
          <p:cNvCxnSpPr/>
          <p:nvPr/>
        </p:nvCxnSpPr>
        <p:spPr>
          <a:xfrm>
            <a:off x="3636820" y="1842655"/>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29" name="Oval 28"/>
          <p:cNvSpPr/>
          <p:nvPr/>
        </p:nvSpPr>
        <p:spPr>
          <a:xfrm>
            <a:off x="4572000" y="2680855"/>
            <a:ext cx="381000" cy="3810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3</a:t>
            </a:r>
          </a:p>
        </p:txBody>
      </p:sp>
      <p:cxnSp>
        <p:nvCxnSpPr>
          <p:cNvPr id="31" name="Straight Connector 30"/>
          <p:cNvCxnSpPr/>
          <p:nvPr/>
        </p:nvCxnSpPr>
        <p:spPr>
          <a:xfrm>
            <a:off x="3733800" y="1842655"/>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32" name="Straight Connector 31"/>
          <p:cNvCxnSpPr/>
          <p:nvPr/>
        </p:nvCxnSpPr>
        <p:spPr>
          <a:xfrm>
            <a:off x="2590800" y="1842655"/>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34" name="Straight Connector 33"/>
          <p:cNvCxnSpPr/>
          <p:nvPr/>
        </p:nvCxnSpPr>
        <p:spPr>
          <a:xfrm flipH="1">
            <a:off x="2570396" y="1786859"/>
            <a:ext cx="934804" cy="817796"/>
          </a:xfrm>
          <a:prstGeom prst="line">
            <a:avLst/>
          </a:prstGeom>
        </p:spPr>
        <p:style>
          <a:lnRef idx="2">
            <a:schemeClr val="accent3"/>
          </a:lnRef>
          <a:fillRef idx="0">
            <a:schemeClr val="accent3"/>
          </a:fillRef>
          <a:effectRef idx="1">
            <a:schemeClr val="accent3"/>
          </a:effectRef>
          <a:fontRef idx="minor">
            <a:schemeClr val="tx1"/>
          </a:fontRef>
        </p:style>
      </p:cxnSp>
      <p:sp>
        <p:nvSpPr>
          <p:cNvPr id="37" name="TextBox 36"/>
          <p:cNvSpPr txBox="1"/>
          <p:nvPr/>
        </p:nvSpPr>
        <p:spPr>
          <a:xfrm>
            <a:off x="2438400" y="2299855"/>
            <a:ext cx="612540" cy="369332"/>
          </a:xfrm>
          <a:prstGeom prst="rect">
            <a:avLst/>
          </a:prstGeom>
          <a:noFill/>
        </p:spPr>
        <p:txBody>
          <a:bodyPr wrap="none" rtlCol="0">
            <a:spAutoFit/>
          </a:bodyPr>
          <a:lstStyle/>
          <a:p>
            <a:r>
              <a:rPr lang="en-US" b="1" dirty="0"/>
              <a:t>W’</a:t>
            </a:r>
            <a:r>
              <a:rPr lang="en-US" b="1" baseline="-25000" dirty="0"/>
              <a:t>21</a:t>
            </a:r>
          </a:p>
        </p:txBody>
      </p:sp>
      <p:sp>
        <p:nvSpPr>
          <p:cNvPr id="38" name="TextBox 37"/>
          <p:cNvSpPr txBox="1"/>
          <p:nvPr/>
        </p:nvSpPr>
        <p:spPr>
          <a:xfrm>
            <a:off x="2971800" y="2463923"/>
            <a:ext cx="612540" cy="369332"/>
          </a:xfrm>
          <a:prstGeom prst="rect">
            <a:avLst/>
          </a:prstGeom>
          <a:noFill/>
        </p:spPr>
        <p:txBody>
          <a:bodyPr wrap="none" rtlCol="0">
            <a:spAutoFit/>
          </a:bodyPr>
          <a:lstStyle/>
          <a:p>
            <a:r>
              <a:rPr lang="en-US" b="1" dirty="0"/>
              <a:t>W’</a:t>
            </a:r>
            <a:r>
              <a:rPr lang="en-US" b="1" baseline="-25000" dirty="0"/>
              <a:t>12</a:t>
            </a:r>
          </a:p>
        </p:txBody>
      </p:sp>
      <p:sp>
        <p:nvSpPr>
          <p:cNvPr id="39" name="TextBox 38"/>
          <p:cNvSpPr txBox="1"/>
          <p:nvPr/>
        </p:nvSpPr>
        <p:spPr>
          <a:xfrm>
            <a:off x="3410646" y="2223655"/>
            <a:ext cx="612540" cy="369332"/>
          </a:xfrm>
          <a:prstGeom prst="rect">
            <a:avLst/>
          </a:prstGeom>
          <a:noFill/>
        </p:spPr>
        <p:txBody>
          <a:bodyPr wrap="none" rtlCol="0">
            <a:spAutoFit/>
          </a:bodyPr>
          <a:lstStyle/>
          <a:p>
            <a:r>
              <a:rPr lang="en-US" b="1" dirty="0"/>
              <a:t>W’</a:t>
            </a:r>
            <a:r>
              <a:rPr lang="en-US" b="1" baseline="-25000" dirty="0"/>
              <a:t>22</a:t>
            </a:r>
          </a:p>
        </p:txBody>
      </p:sp>
      <p:cxnSp>
        <p:nvCxnSpPr>
          <p:cNvPr id="41" name="Straight Connector 40"/>
          <p:cNvCxnSpPr/>
          <p:nvPr/>
        </p:nvCxnSpPr>
        <p:spPr>
          <a:xfrm>
            <a:off x="2631608" y="1766455"/>
            <a:ext cx="2016592" cy="873592"/>
          </a:xfrm>
          <a:prstGeom prst="line">
            <a:avLst/>
          </a:prstGeom>
        </p:spPr>
        <p:style>
          <a:lnRef idx="2">
            <a:schemeClr val="accent3"/>
          </a:lnRef>
          <a:fillRef idx="0">
            <a:schemeClr val="accent3"/>
          </a:fillRef>
          <a:effectRef idx="1">
            <a:schemeClr val="accent3"/>
          </a:effectRef>
          <a:fontRef idx="minor">
            <a:schemeClr val="tx1"/>
          </a:fontRef>
        </p:style>
      </p:cxnSp>
      <p:sp>
        <p:nvSpPr>
          <p:cNvPr id="42" name="TextBox 41"/>
          <p:cNvSpPr txBox="1"/>
          <p:nvPr/>
        </p:nvSpPr>
        <p:spPr>
          <a:xfrm>
            <a:off x="4191000" y="2604655"/>
            <a:ext cx="441146" cy="369332"/>
          </a:xfrm>
          <a:prstGeom prst="rect">
            <a:avLst/>
          </a:prstGeom>
          <a:noFill/>
        </p:spPr>
        <p:txBody>
          <a:bodyPr wrap="none" rtlCol="0">
            <a:spAutoFit/>
          </a:bodyPr>
          <a:lstStyle/>
          <a:p>
            <a:r>
              <a:rPr lang="en-US" b="1" dirty="0"/>
              <a:t>b'</a:t>
            </a:r>
            <a:r>
              <a:rPr lang="en-US" b="1" baseline="-25000" dirty="0"/>
              <a:t>1</a:t>
            </a:r>
          </a:p>
        </p:txBody>
      </p:sp>
      <p:sp>
        <p:nvSpPr>
          <p:cNvPr id="43" name="TextBox 42"/>
          <p:cNvSpPr txBox="1"/>
          <p:nvPr/>
        </p:nvSpPr>
        <p:spPr>
          <a:xfrm>
            <a:off x="4419600" y="2147455"/>
            <a:ext cx="441146" cy="369332"/>
          </a:xfrm>
          <a:prstGeom prst="rect">
            <a:avLst/>
          </a:prstGeom>
          <a:noFill/>
        </p:spPr>
        <p:txBody>
          <a:bodyPr wrap="none" rtlCol="0">
            <a:spAutoFit/>
          </a:bodyPr>
          <a:lstStyle/>
          <a:p>
            <a:r>
              <a:rPr lang="en-US" b="1" dirty="0"/>
              <a:t>b'</a:t>
            </a:r>
            <a:r>
              <a:rPr lang="en-US" b="1" baseline="-25000" dirty="0"/>
              <a:t>2</a:t>
            </a:r>
          </a:p>
        </p:txBody>
      </p:sp>
      <p:sp>
        <p:nvSpPr>
          <p:cNvPr id="46" name="Oval 45"/>
          <p:cNvSpPr/>
          <p:nvPr/>
        </p:nvSpPr>
        <p:spPr>
          <a:xfrm>
            <a:off x="2286000" y="3735987"/>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1</a:t>
            </a:r>
          </a:p>
        </p:txBody>
      </p:sp>
      <p:cxnSp>
        <p:nvCxnSpPr>
          <p:cNvPr id="47" name="Straight Connector 46"/>
          <p:cNvCxnSpPr/>
          <p:nvPr/>
        </p:nvCxnSpPr>
        <p:spPr>
          <a:xfrm>
            <a:off x="2493820" y="2985655"/>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48" name="TextBox 47"/>
          <p:cNvSpPr txBox="1"/>
          <p:nvPr/>
        </p:nvSpPr>
        <p:spPr>
          <a:xfrm>
            <a:off x="1981200" y="3214255"/>
            <a:ext cx="551754" cy="369332"/>
          </a:xfrm>
          <a:prstGeom prst="rect">
            <a:avLst/>
          </a:prstGeom>
          <a:noFill/>
        </p:spPr>
        <p:txBody>
          <a:bodyPr wrap="none" rtlCol="0">
            <a:spAutoFit/>
          </a:bodyPr>
          <a:lstStyle/>
          <a:p>
            <a:r>
              <a:rPr lang="en-US" b="1" dirty="0"/>
              <a:t>W</a:t>
            </a:r>
            <a:r>
              <a:rPr lang="en-US" b="1" baseline="-25000" dirty="0"/>
              <a:t>11</a:t>
            </a:r>
          </a:p>
        </p:txBody>
      </p:sp>
      <p:sp>
        <p:nvSpPr>
          <p:cNvPr id="49" name="Oval 48"/>
          <p:cNvSpPr/>
          <p:nvPr/>
        </p:nvSpPr>
        <p:spPr>
          <a:xfrm>
            <a:off x="3429000" y="3747655"/>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2</a:t>
            </a:r>
          </a:p>
        </p:txBody>
      </p:sp>
      <p:cxnSp>
        <p:nvCxnSpPr>
          <p:cNvPr id="50" name="Straight Connector 49"/>
          <p:cNvCxnSpPr/>
          <p:nvPr/>
        </p:nvCxnSpPr>
        <p:spPr>
          <a:xfrm>
            <a:off x="3636820" y="2985655"/>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51" name="Oval 50"/>
          <p:cNvSpPr/>
          <p:nvPr/>
        </p:nvSpPr>
        <p:spPr>
          <a:xfrm>
            <a:off x="4572000" y="3823855"/>
            <a:ext cx="381000" cy="3810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3</a:t>
            </a:r>
          </a:p>
        </p:txBody>
      </p:sp>
      <p:cxnSp>
        <p:nvCxnSpPr>
          <p:cNvPr id="52" name="Straight Connector 51"/>
          <p:cNvCxnSpPr/>
          <p:nvPr/>
        </p:nvCxnSpPr>
        <p:spPr>
          <a:xfrm>
            <a:off x="3733800" y="2985655"/>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53" name="Straight Connector 52"/>
          <p:cNvCxnSpPr/>
          <p:nvPr/>
        </p:nvCxnSpPr>
        <p:spPr>
          <a:xfrm>
            <a:off x="2590800" y="2985655"/>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54" name="Straight Connector 53"/>
          <p:cNvCxnSpPr/>
          <p:nvPr/>
        </p:nvCxnSpPr>
        <p:spPr>
          <a:xfrm flipH="1">
            <a:off x="2570396" y="2929859"/>
            <a:ext cx="934804" cy="817796"/>
          </a:xfrm>
          <a:prstGeom prst="line">
            <a:avLst/>
          </a:prstGeom>
        </p:spPr>
        <p:style>
          <a:lnRef idx="2">
            <a:schemeClr val="accent3"/>
          </a:lnRef>
          <a:fillRef idx="0">
            <a:schemeClr val="accent3"/>
          </a:fillRef>
          <a:effectRef idx="1">
            <a:schemeClr val="accent3"/>
          </a:effectRef>
          <a:fontRef idx="minor">
            <a:schemeClr val="tx1"/>
          </a:fontRef>
        </p:style>
      </p:cxnSp>
      <p:sp>
        <p:nvSpPr>
          <p:cNvPr id="55" name="TextBox 54"/>
          <p:cNvSpPr txBox="1"/>
          <p:nvPr/>
        </p:nvSpPr>
        <p:spPr>
          <a:xfrm>
            <a:off x="2438400" y="3442855"/>
            <a:ext cx="551754" cy="369332"/>
          </a:xfrm>
          <a:prstGeom prst="rect">
            <a:avLst/>
          </a:prstGeom>
          <a:noFill/>
        </p:spPr>
        <p:txBody>
          <a:bodyPr wrap="none" rtlCol="0">
            <a:spAutoFit/>
          </a:bodyPr>
          <a:lstStyle/>
          <a:p>
            <a:r>
              <a:rPr lang="en-US" b="1" dirty="0"/>
              <a:t>W</a:t>
            </a:r>
            <a:r>
              <a:rPr lang="en-US" b="1" baseline="-25000" dirty="0"/>
              <a:t>21</a:t>
            </a:r>
          </a:p>
        </p:txBody>
      </p:sp>
      <p:sp>
        <p:nvSpPr>
          <p:cNvPr id="56" name="TextBox 55"/>
          <p:cNvSpPr txBox="1"/>
          <p:nvPr/>
        </p:nvSpPr>
        <p:spPr>
          <a:xfrm>
            <a:off x="2971800" y="3606923"/>
            <a:ext cx="551754" cy="369332"/>
          </a:xfrm>
          <a:prstGeom prst="rect">
            <a:avLst/>
          </a:prstGeom>
          <a:noFill/>
        </p:spPr>
        <p:txBody>
          <a:bodyPr wrap="none" rtlCol="0">
            <a:spAutoFit/>
          </a:bodyPr>
          <a:lstStyle/>
          <a:p>
            <a:r>
              <a:rPr lang="en-US" b="1" dirty="0"/>
              <a:t>W</a:t>
            </a:r>
            <a:r>
              <a:rPr lang="en-US" b="1" baseline="-25000" dirty="0"/>
              <a:t>12</a:t>
            </a:r>
          </a:p>
        </p:txBody>
      </p:sp>
      <p:sp>
        <p:nvSpPr>
          <p:cNvPr id="57" name="TextBox 56"/>
          <p:cNvSpPr txBox="1"/>
          <p:nvPr/>
        </p:nvSpPr>
        <p:spPr>
          <a:xfrm>
            <a:off x="3410646" y="3366655"/>
            <a:ext cx="551754" cy="369332"/>
          </a:xfrm>
          <a:prstGeom prst="rect">
            <a:avLst/>
          </a:prstGeom>
          <a:noFill/>
        </p:spPr>
        <p:txBody>
          <a:bodyPr wrap="none" rtlCol="0">
            <a:spAutoFit/>
          </a:bodyPr>
          <a:lstStyle/>
          <a:p>
            <a:r>
              <a:rPr lang="en-US" b="1" dirty="0"/>
              <a:t>W</a:t>
            </a:r>
            <a:r>
              <a:rPr lang="en-US" b="1" baseline="-25000" dirty="0"/>
              <a:t>22</a:t>
            </a:r>
          </a:p>
        </p:txBody>
      </p:sp>
      <p:cxnSp>
        <p:nvCxnSpPr>
          <p:cNvPr id="58" name="Straight Connector 57"/>
          <p:cNvCxnSpPr/>
          <p:nvPr/>
        </p:nvCxnSpPr>
        <p:spPr>
          <a:xfrm>
            <a:off x="2631608" y="2909455"/>
            <a:ext cx="2016592" cy="873592"/>
          </a:xfrm>
          <a:prstGeom prst="line">
            <a:avLst/>
          </a:prstGeom>
        </p:spPr>
        <p:style>
          <a:lnRef idx="2">
            <a:schemeClr val="accent3"/>
          </a:lnRef>
          <a:fillRef idx="0">
            <a:schemeClr val="accent3"/>
          </a:fillRef>
          <a:effectRef idx="1">
            <a:schemeClr val="accent3"/>
          </a:effectRef>
          <a:fontRef idx="minor">
            <a:schemeClr val="tx1"/>
          </a:fontRef>
        </p:style>
      </p:cxnSp>
      <p:sp>
        <p:nvSpPr>
          <p:cNvPr id="59" name="TextBox 58"/>
          <p:cNvSpPr txBox="1"/>
          <p:nvPr/>
        </p:nvSpPr>
        <p:spPr>
          <a:xfrm>
            <a:off x="4191000" y="3747655"/>
            <a:ext cx="386644" cy="369332"/>
          </a:xfrm>
          <a:prstGeom prst="rect">
            <a:avLst/>
          </a:prstGeom>
          <a:noFill/>
        </p:spPr>
        <p:txBody>
          <a:bodyPr wrap="none" rtlCol="0">
            <a:spAutoFit/>
          </a:bodyPr>
          <a:lstStyle/>
          <a:p>
            <a:r>
              <a:rPr lang="en-US" b="1" dirty="0"/>
              <a:t>b</a:t>
            </a:r>
            <a:r>
              <a:rPr lang="en-US" b="1" baseline="-25000" dirty="0"/>
              <a:t>1</a:t>
            </a:r>
          </a:p>
        </p:txBody>
      </p:sp>
      <p:sp>
        <p:nvSpPr>
          <p:cNvPr id="60" name="TextBox 59"/>
          <p:cNvSpPr txBox="1"/>
          <p:nvPr/>
        </p:nvSpPr>
        <p:spPr>
          <a:xfrm>
            <a:off x="4419600" y="3290455"/>
            <a:ext cx="386644" cy="369332"/>
          </a:xfrm>
          <a:prstGeom prst="rect">
            <a:avLst/>
          </a:prstGeom>
          <a:noFill/>
        </p:spPr>
        <p:txBody>
          <a:bodyPr wrap="none" rtlCol="0">
            <a:spAutoFit/>
          </a:bodyPr>
          <a:lstStyle/>
          <a:p>
            <a:r>
              <a:rPr lang="en-US" b="1" dirty="0"/>
              <a:t>b</a:t>
            </a:r>
            <a:r>
              <a:rPr lang="en-US" b="1" baseline="-25000" dirty="0"/>
              <a:t>2</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52600" y="1219200"/>
            <a:ext cx="7086600" cy="5410200"/>
          </a:xfrm>
        </p:spPr>
        <p:txBody>
          <a:bodyPr>
            <a:normAutofit/>
          </a:bodyPr>
          <a:lstStyle/>
          <a:p>
            <a:pPr>
              <a:buNone/>
            </a:pPr>
            <a:r>
              <a:rPr lang="en-US" sz="2800" dirty="0"/>
              <a:t>Could you use the outputs </a:t>
            </a:r>
            <a:r>
              <a:rPr lang="en-US" sz="2800" b="1" dirty="0"/>
              <a:t>c</a:t>
            </a:r>
            <a:r>
              <a:rPr lang="en-US" sz="2800" dirty="0"/>
              <a:t> to make a hard decision?  How would you do it?</a:t>
            </a:r>
          </a:p>
          <a:p>
            <a:pPr>
              <a:buNone/>
            </a:pPr>
            <a:endParaRPr lang="en-US" dirty="0"/>
          </a:p>
          <a:p>
            <a:pPr>
              <a:buNone/>
            </a:pPr>
            <a:r>
              <a:rPr lang="en-US" b="1" dirty="0"/>
              <a:t>				  W</a:t>
            </a:r>
            <a:r>
              <a:rPr lang="en-US" b="1" baseline="-25000" dirty="0">
                <a:solidFill>
                  <a:srgbClr val="FF0000"/>
                </a:solidFill>
              </a:rPr>
              <a:t>1</a:t>
            </a:r>
            <a:r>
              <a:rPr lang="en-US" b="1" baseline="-25000" dirty="0">
                <a:solidFill>
                  <a:srgbClr val="00B050"/>
                </a:solidFill>
              </a:rPr>
              <a:t>1</a:t>
            </a:r>
            <a:r>
              <a:rPr lang="en-US" b="1" dirty="0"/>
              <a:t>  W</a:t>
            </a:r>
            <a:r>
              <a:rPr lang="en-US" b="1" baseline="-25000" dirty="0">
                <a:solidFill>
                  <a:srgbClr val="FF0000"/>
                </a:solidFill>
              </a:rPr>
              <a:t>2</a:t>
            </a:r>
            <a:r>
              <a:rPr lang="en-US" b="1" baseline="-25000" dirty="0">
                <a:solidFill>
                  <a:srgbClr val="00B050"/>
                </a:solidFill>
              </a:rPr>
              <a:t>1</a:t>
            </a:r>
            <a:r>
              <a:rPr lang="en-US" b="1" dirty="0"/>
              <a:t> W</a:t>
            </a:r>
            <a:r>
              <a:rPr lang="en-US" b="1" baseline="-25000" dirty="0">
                <a:solidFill>
                  <a:srgbClr val="FF0000"/>
                </a:solidFill>
              </a:rPr>
              <a:t>3</a:t>
            </a:r>
            <a:r>
              <a:rPr lang="en-US" b="1" baseline="-25000" dirty="0">
                <a:solidFill>
                  <a:srgbClr val="00B050"/>
                </a:solidFill>
              </a:rPr>
              <a:t>1 	</a:t>
            </a:r>
            <a:r>
              <a:rPr lang="en-US" b="1" dirty="0"/>
              <a:t>		    = f</a:t>
            </a:r>
            <a:r>
              <a:rPr lang="en-US" b="1" baseline="-25000" dirty="0">
                <a:solidFill>
                  <a:srgbClr val="00B050"/>
                </a:solidFill>
              </a:rPr>
              <a:t>1 </a:t>
            </a:r>
            <a:r>
              <a:rPr lang="en-US" b="1" dirty="0"/>
              <a:t>f</a:t>
            </a:r>
            <a:r>
              <a:rPr lang="en-US" b="1" baseline="-25000" dirty="0">
                <a:solidFill>
                  <a:srgbClr val="00B050"/>
                </a:solidFill>
              </a:rPr>
              <a:t>2</a:t>
            </a:r>
            <a:r>
              <a:rPr lang="en-US" b="1" dirty="0"/>
              <a:t> f</a:t>
            </a:r>
            <a:r>
              <a:rPr lang="en-US" b="1" baseline="-25000" dirty="0">
                <a:solidFill>
                  <a:srgbClr val="00B050"/>
                </a:solidFill>
              </a:rPr>
              <a:t>3 </a:t>
            </a:r>
            <a:r>
              <a:rPr lang="en-US" b="1" dirty="0"/>
              <a:t>* W</a:t>
            </a:r>
            <a:r>
              <a:rPr lang="en-US" b="1" baseline="-25000" dirty="0">
                <a:solidFill>
                  <a:srgbClr val="FF0000"/>
                </a:solidFill>
              </a:rPr>
              <a:t>1</a:t>
            </a:r>
            <a:r>
              <a:rPr lang="en-US" b="1" baseline="-25000" dirty="0">
                <a:solidFill>
                  <a:srgbClr val="00B050"/>
                </a:solidFill>
              </a:rPr>
              <a:t>2</a:t>
            </a:r>
            <a:r>
              <a:rPr lang="en-US" b="1" dirty="0"/>
              <a:t>  W</a:t>
            </a:r>
            <a:r>
              <a:rPr lang="en-US" b="1" baseline="-25000" dirty="0">
                <a:solidFill>
                  <a:srgbClr val="FF0000"/>
                </a:solidFill>
              </a:rPr>
              <a:t>2</a:t>
            </a:r>
            <a:r>
              <a:rPr lang="en-US" b="1" baseline="-25000" dirty="0">
                <a:solidFill>
                  <a:srgbClr val="00B050"/>
                </a:solidFill>
              </a:rPr>
              <a:t>2</a:t>
            </a:r>
            <a:r>
              <a:rPr lang="en-US" b="1" dirty="0"/>
              <a:t> W</a:t>
            </a:r>
            <a:r>
              <a:rPr lang="en-US" b="1" baseline="-25000" dirty="0">
                <a:solidFill>
                  <a:srgbClr val="FF0000"/>
                </a:solidFill>
              </a:rPr>
              <a:t>3</a:t>
            </a:r>
            <a:r>
              <a:rPr lang="en-US" b="1" baseline="-25000" dirty="0">
                <a:solidFill>
                  <a:srgbClr val="00B050"/>
                </a:solidFill>
              </a:rPr>
              <a:t>2   </a:t>
            </a:r>
            <a:r>
              <a:rPr lang="en-US" b="1" dirty="0"/>
              <a:t>+ b</a:t>
            </a:r>
            <a:r>
              <a:rPr lang="en-US" b="1" baseline="-25000" dirty="0">
                <a:solidFill>
                  <a:srgbClr val="FF0000"/>
                </a:solidFill>
              </a:rPr>
              <a:t>1</a:t>
            </a:r>
            <a:r>
              <a:rPr lang="en-US" b="1" dirty="0"/>
              <a:t> b</a:t>
            </a:r>
            <a:r>
              <a:rPr lang="en-US" b="1" baseline="-25000" dirty="0">
                <a:solidFill>
                  <a:srgbClr val="FF0000"/>
                </a:solidFill>
              </a:rPr>
              <a:t>2 </a:t>
            </a:r>
            <a:r>
              <a:rPr lang="en-US" b="1" dirty="0"/>
              <a:t>b</a:t>
            </a:r>
            <a:r>
              <a:rPr lang="en-US" b="1" baseline="-25000" dirty="0">
                <a:solidFill>
                  <a:srgbClr val="FF0000"/>
                </a:solidFill>
              </a:rPr>
              <a:t>3</a:t>
            </a:r>
          </a:p>
          <a:p>
            <a:pPr>
              <a:buNone/>
            </a:pPr>
            <a:r>
              <a:rPr lang="en-US" b="1" dirty="0"/>
              <a:t>		                      W</a:t>
            </a:r>
            <a:r>
              <a:rPr lang="en-US" b="1" baseline="-25000" dirty="0">
                <a:solidFill>
                  <a:srgbClr val="FF0000"/>
                </a:solidFill>
              </a:rPr>
              <a:t>1</a:t>
            </a:r>
            <a:r>
              <a:rPr lang="en-US" b="1" baseline="-25000" dirty="0">
                <a:solidFill>
                  <a:srgbClr val="00B050"/>
                </a:solidFill>
              </a:rPr>
              <a:t>3</a:t>
            </a:r>
            <a:r>
              <a:rPr lang="en-US" b="1" dirty="0"/>
              <a:t>  W</a:t>
            </a:r>
            <a:r>
              <a:rPr lang="en-US" b="1" baseline="-25000" dirty="0">
                <a:solidFill>
                  <a:srgbClr val="FF0000"/>
                </a:solidFill>
              </a:rPr>
              <a:t>2</a:t>
            </a:r>
            <a:r>
              <a:rPr lang="en-US" b="1" baseline="-25000" dirty="0">
                <a:solidFill>
                  <a:srgbClr val="00B050"/>
                </a:solidFill>
              </a:rPr>
              <a:t>3</a:t>
            </a:r>
            <a:r>
              <a:rPr lang="en-US" b="1" dirty="0"/>
              <a:t> W</a:t>
            </a:r>
            <a:r>
              <a:rPr lang="en-US" b="1" baseline="-25000" dirty="0">
                <a:solidFill>
                  <a:srgbClr val="FF0000"/>
                </a:solidFill>
              </a:rPr>
              <a:t>3</a:t>
            </a:r>
            <a:r>
              <a:rPr lang="en-US" b="1" baseline="-25000" dirty="0">
                <a:solidFill>
                  <a:srgbClr val="00B050"/>
                </a:solidFill>
              </a:rPr>
              <a:t>3 </a:t>
            </a:r>
            <a:r>
              <a:rPr lang="en-US" b="1" dirty="0"/>
              <a:t>   </a:t>
            </a:r>
            <a:endParaRPr lang="en-US" b="1" baseline="-25000" dirty="0">
              <a:solidFill>
                <a:srgbClr val="FF0000"/>
              </a:solidFill>
            </a:endParaRPr>
          </a:p>
          <a:p>
            <a:pPr>
              <a:buNone/>
            </a:pPr>
            <a:endParaRPr lang="en-US" b="1" baseline="-25000" dirty="0"/>
          </a:p>
          <a:p>
            <a:pPr>
              <a:buNone/>
            </a:pPr>
            <a:r>
              <a:rPr lang="en-US" b="1" baseline="-25000" dirty="0"/>
              <a:t>			</a:t>
            </a:r>
            <a:endParaRPr lang="en-US" b="1" baseline="-25000" dirty="0">
              <a:solidFill>
                <a:srgbClr val="00B050"/>
              </a:solidFill>
            </a:endParaRPr>
          </a:p>
        </p:txBody>
      </p:sp>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a:ln>
                  <a:noFill/>
                </a:ln>
                <a:solidFill>
                  <a:schemeClr val="bg1"/>
                </a:solidFill>
                <a:effectLst/>
                <a:uLnTx/>
                <a:uFillTx/>
                <a:latin typeface="+mj-lt"/>
                <a:ea typeface="+mj-ea"/>
                <a:cs typeface="+mj-cs"/>
              </a:rPr>
              <a:t>Neural Networks as Classifiers</a:t>
            </a:r>
          </a:p>
        </p:txBody>
      </p:sp>
      <p:sp>
        <p:nvSpPr>
          <p:cNvPr id="7" name="Oval 6"/>
          <p:cNvSpPr/>
          <p:nvPr/>
        </p:nvSpPr>
        <p:spPr>
          <a:xfrm>
            <a:off x="1066800" y="2350532"/>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p:cNvSpPr/>
          <p:nvPr/>
        </p:nvSpPr>
        <p:spPr>
          <a:xfrm>
            <a:off x="1066800" y="3493532"/>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9" name="TextBox 8"/>
          <p:cNvSpPr txBox="1"/>
          <p:nvPr/>
        </p:nvSpPr>
        <p:spPr>
          <a:xfrm>
            <a:off x="179902" y="3974068"/>
            <a:ext cx="1115498" cy="369332"/>
          </a:xfrm>
          <a:prstGeom prst="rect">
            <a:avLst/>
          </a:prstGeom>
          <a:noFill/>
        </p:spPr>
        <p:txBody>
          <a:bodyPr wrap="none" rtlCol="0">
            <a:spAutoFit/>
          </a:bodyPr>
          <a:lstStyle/>
          <a:p>
            <a:r>
              <a:rPr lang="en-US" dirty="0"/>
              <a:t>Features </a:t>
            </a:r>
            <a:r>
              <a:rPr lang="en-US" b="1" dirty="0"/>
              <a:t>f</a:t>
            </a:r>
          </a:p>
        </p:txBody>
      </p:sp>
      <p:sp>
        <p:nvSpPr>
          <p:cNvPr id="10" name="TextBox 9"/>
          <p:cNvSpPr txBox="1"/>
          <p:nvPr/>
        </p:nvSpPr>
        <p:spPr>
          <a:xfrm>
            <a:off x="304800" y="1981200"/>
            <a:ext cx="1007007" cy="369332"/>
          </a:xfrm>
          <a:prstGeom prst="rect">
            <a:avLst/>
          </a:prstGeom>
          <a:noFill/>
        </p:spPr>
        <p:txBody>
          <a:bodyPr wrap="none" rtlCol="0">
            <a:spAutoFit/>
          </a:bodyPr>
          <a:lstStyle/>
          <a:p>
            <a:r>
              <a:rPr lang="en-US" dirty="0"/>
              <a:t>Classes </a:t>
            </a:r>
            <a:r>
              <a:rPr lang="en-US" b="1" dirty="0"/>
              <a:t>c</a:t>
            </a:r>
          </a:p>
        </p:txBody>
      </p:sp>
      <p:cxnSp>
        <p:nvCxnSpPr>
          <p:cNvPr id="25" name="Straight Connector 24"/>
          <p:cNvCxnSpPr/>
          <p:nvPr/>
        </p:nvCxnSpPr>
        <p:spPr>
          <a:xfrm>
            <a:off x="1274620" y="2743200"/>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31" name="TextBox 30"/>
          <p:cNvSpPr txBox="1"/>
          <p:nvPr/>
        </p:nvSpPr>
        <p:spPr>
          <a:xfrm>
            <a:off x="762000" y="2971800"/>
            <a:ext cx="394660" cy="369332"/>
          </a:xfrm>
          <a:prstGeom prst="rect">
            <a:avLst/>
          </a:prstGeom>
          <a:noFill/>
        </p:spPr>
        <p:txBody>
          <a:bodyPr wrap="none" rtlCol="0">
            <a:spAutoFit/>
          </a:bodyPr>
          <a:lstStyle/>
          <a:p>
            <a:r>
              <a:rPr lang="en-US" b="1" dirty="0"/>
              <a:t>W</a:t>
            </a:r>
          </a:p>
        </p:txBody>
      </p:sp>
      <p:cxnSp>
        <p:nvCxnSpPr>
          <p:cNvPr id="12" name="Straight Connector 11"/>
          <p:cNvCxnSpPr>
            <a:cxnSpLocks/>
          </p:cNvCxnSpPr>
          <p:nvPr/>
        </p:nvCxnSpPr>
        <p:spPr>
          <a:xfrm>
            <a:off x="1735265" y="3480792"/>
            <a:ext cx="0" cy="533400"/>
          </a:xfrm>
          <a:prstGeom prst="line">
            <a:avLst/>
          </a:prstGeom>
        </p:spPr>
        <p:style>
          <a:lnRef idx="3">
            <a:schemeClr val="accent5"/>
          </a:lnRef>
          <a:fillRef idx="0">
            <a:schemeClr val="accent5"/>
          </a:fillRef>
          <a:effectRef idx="2">
            <a:schemeClr val="accent5"/>
          </a:effectRef>
          <a:fontRef idx="minor">
            <a:schemeClr val="tx1"/>
          </a:fontRef>
        </p:style>
      </p:cxnSp>
      <p:cxnSp>
        <p:nvCxnSpPr>
          <p:cNvPr id="14" name="Straight Connector 13"/>
          <p:cNvCxnSpPr>
            <a:cxnSpLocks/>
          </p:cNvCxnSpPr>
          <p:nvPr/>
        </p:nvCxnSpPr>
        <p:spPr>
          <a:xfrm>
            <a:off x="1735265" y="3470241"/>
            <a:ext cx="104335"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16" name="Straight Connector 15"/>
          <p:cNvCxnSpPr>
            <a:cxnSpLocks/>
          </p:cNvCxnSpPr>
          <p:nvPr/>
        </p:nvCxnSpPr>
        <p:spPr>
          <a:xfrm>
            <a:off x="1727059" y="4002524"/>
            <a:ext cx="150641"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18" name="Straight Connector 17"/>
          <p:cNvCxnSpPr>
            <a:cxnSpLocks/>
          </p:cNvCxnSpPr>
          <p:nvPr/>
        </p:nvCxnSpPr>
        <p:spPr>
          <a:xfrm>
            <a:off x="3098659" y="3480792"/>
            <a:ext cx="0" cy="521732"/>
          </a:xfrm>
          <a:prstGeom prst="line">
            <a:avLst/>
          </a:prstGeom>
        </p:spPr>
        <p:style>
          <a:lnRef idx="2">
            <a:schemeClr val="accent5"/>
          </a:lnRef>
          <a:fillRef idx="0">
            <a:schemeClr val="accent5"/>
          </a:fillRef>
          <a:effectRef idx="1">
            <a:schemeClr val="accent5"/>
          </a:effectRef>
          <a:fontRef idx="minor">
            <a:schemeClr val="tx1"/>
          </a:fontRef>
        </p:style>
      </p:cxnSp>
      <p:cxnSp>
        <p:nvCxnSpPr>
          <p:cNvPr id="20" name="Straight Connector 19"/>
          <p:cNvCxnSpPr>
            <a:cxnSpLocks/>
          </p:cNvCxnSpPr>
          <p:nvPr/>
        </p:nvCxnSpPr>
        <p:spPr>
          <a:xfrm flipH="1" flipV="1">
            <a:off x="3022459" y="4002524"/>
            <a:ext cx="76200" cy="11668"/>
          </a:xfrm>
          <a:prstGeom prst="line">
            <a:avLst/>
          </a:prstGeom>
        </p:spPr>
        <p:style>
          <a:lnRef idx="2">
            <a:schemeClr val="accent5"/>
          </a:lnRef>
          <a:fillRef idx="0">
            <a:schemeClr val="accent5"/>
          </a:fillRef>
          <a:effectRef idx="1">
            <a:schemeClr val="accent5"/>
          </a:effectRef>
          <a:fontRef idx="minor">
            <a:schemeClr val="tx1"/>
          </a:fontRef>
        </p:style>
      </p:cxnSp>
      <p:cxnSp>
        <p:nvCxnSpPr>
          <p:cNvPr id="22" name="Straight Connector 21"/>
          <p:cNvCxnSpPr/>
          <p:nvPr/>
        </p:nvCxnSpPr>
        <p:spPr>
          <a:xfrm flipH="1">
            <a:off x="3022459" y="3480792"/>
            <a:ext cx="76200"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24" name="Straight Connector 23"/>
          <p:cNvCxnSpPr/>
          <p:nvPr/>
        </p:nvCxnSpPr>
        <p:spPr>
          <a:xfrm flipH="1">
            <a:off x="4650688" y="2957989"/>
            <a:ext cx="202844"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27" name="Straight Connector 26"/>
          <p:cNvCxnSpPr/>
          <p:nvPr/>
        </p:nvCxnSpPr>
        <p:spPr>
          <a:xfrm>
            <a:off x="4675910" y="2957989"/>
            <a:ext cx="0" cy="1600200"/>
          </a:xfrm>
          <a:prstGeom prst="line">
            <a:avLst/>
          </a:prstGeom>
        </p:spPr>
        <p:style>
          <a:lnRef idx="3">
            <a:schemeClr val="accent5"/>
          </a:lnRef>
          <a:fillRef idx="0">
            <a:schemeClr val="accent5"/>
          </a:fillRef>
          <a:effectRef idx="2">
            <a:schemeClr val="accent5"/>
          </a:effectRef>
          <a:fontRef idx="minor">
            <a:schemeClr val="tx1"/>
          </a:fontRef>
        </p:style>
      </p:cxnSp>
      <p:cxnSp>
        <p:nvCxnSpPr>
          <p:cNvPr id="30" name="Straight Connector 29"/>
          <p:cNvCxnSpPr/>
          <p:nvPr/>
        </p:nvCxnSpPr>
        <p:spPr>
          <a:xfrm>
            <a:off x="4650688" y="4558189"/>
            <a:ext cx="202844"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33" name="Straight Connector 32"/>
          <p:cNvCxnSpPr/>
          <p:nvPr/>
        </p:nvCxnSpPr>
        <p:spPr>
          <a:xfrm>
            <a:off x="7010400" y="2957989"/>
            <a:ext cx="0" cy="1676400"/>
          </a:xfrm>
          <a:prstGeom prst="line">
            <a:avLst/>
          </a:prstGeom>
        </p:spPr>
        <p:style>
          <a:lnRef idx="3">
            <a:schemeClr val="accent5"/>
          </a:lnRef>
          <a:fillRef idx="0">
            <a:schemeClr val="accent5"/>
          </a:fillRef>
          <a:effectRef idx="2">
            <a:schemeClr val="accent5"/>
          </a:effectRef>
          <a:fontRef idx="minor">
            <a:schemeClr val="tx1"/>
          </a:fontRef>
        </p:style>
      </p:cxnSp>
      <p:cxnSp>
        <p:nvCxnSpPr>
          <p:cNvPr id="35" name="Straight Connector 34"/>
          <p:cNvCxnSpPr/>
          <p:nvPr/>
        </p:nvCxnSpPr>
        <p:spPr>
          <a:xfrm>
            <a:off x="6860488" y="2957989"/>
            <a:ext cx="202844"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37" name="Straight Connector 36"/>
          <p:cNvCxnSpPr/>
          <p:nvPr/>
        </p:nvCxnSpPr>
        <p:spPr>
          <a:xfrm>
            <a:off x="6860488" y="4634389"/>
            <a:ext cx="202844"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42" name="Straight Connector 41">
            <a:extLst>
              <a:ext uri="{FF2B5EF4-FFF2-40B4-BE49-F238E27FC236}">
                <a16:creationId xmlns:a16="http://schemas.microsoft.com/office/drawing/2014/main" xmlns="" id="{D6A18EB1-1C6A-4F9B-8042-1B9F584FB81B}"/>
              </a:ext>
            </a:extLst>
          </p:cNvPr>
          <p:cNvCxnSpPr>
            <a:cxnSpLocks/>
          </p:cNvCxnSpPr>
          <p:nvPr/>
        </p:nvCxnSpPr>
        <p:spPr>
          <a:xfrm>
            <a:off x="3336329" y="3450193"/>
            <a:ext cx="0" cy="533400"/>
          </a:xfrm>
          <a:prstGeom prst="line">
            <a:avLst/>
          </a:prstGeom>
        </p:spPr>
        <p:style>
          <a:lnRef idx="3">
            <a:schemeClr val="accent5"/>
          </a:lnRef>
          <a:fillRef idx="0">
            <a:schemeClr val="accent5"/>
          </a:fillRef>
          <a:effectRef idx="2">
            <a:schemeClr val="accent5"/>
          </a:effectRef>
          <a:fontRef idx="minor">
            <a:schemeClr val="tx1"/>
          </a:fontRef>
        </p:style>
      </p:cxnSp>
      <p:cxnSp>
        <p:nvCxnSpPr>
          <p:cNvPr id="53" name="Straight Connector 52">
            <a:extLst>
              <a:ext uri="{FF2B5EF4-FFF2-40B4-BE49-F238E27FC236}">
                <a16:creationId xmlns:a16="http://schemas.microsoft.com/office/drawing/2014/main" xmlns="" id="{76712AEA-2495-4F6E-9277-FF8A232E3582}"/>
              </a:ext>
            </a:extLst>
          </p:cNvPr>
          <p:cNvCxnSpPr>
            <a:cxnSpLocks/>
          </p:cNvCxnSpPr>
          <p:nvPr/>
        </p:nvCxnSpPr>
        <p:spPr>
          <a:xfrm>
            <a:off x="3336329" y="3439642"/>
            <a:ext cx="104335"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54" name="Straight Connector 53">
            <a:extLst>
              <a:ext uri="{FF2B5EF4-FFF2-40B4-BE49-F238E27FC236}">
                <a16:creationId xmlns:a16="http://schemas.microsoft.com/office/drawing/2014/main" xmlns="" id="{CE7DCB87-8886-4138-A3AE-C10439D4F635}"/>
              </a:ext>
            </a:extLst>
          </p:cNvPr>
          <p:cNvCxnSpPr>
            <a:cxnSpLocks/>
          </p:cNvCxnSpPr>
          <p:nvPr/>
        </p:nvCxnSpPr>
        <p:spPr>
          <a:xfrm>
            <a:off x="3328123" y="3971925"/>
            <a:ext cx="150641"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55" name="Straight Connector 54">
            <a:extLst>
              <a:ext uri="{FF2B5EF4-FFF2-40B4-BE49-F238E27FC236}">
                <a16:creationId xmlns:a16="http://schemas.microsoft.com/office/drawing/2014/main" xmlns="" id="{3A22308D-D3C7-4AC6-A2BE-4B7D1FB34A88}"/>
              </a:ext>
            </a:extLst>
          </p:cNvPr>
          <p:cNvCxnSpPr>
            <a:cxnSpLocks/>
          </p:cNvCxnSpPr>
          <p:nvPr/>
        </p:nvCxnSpPr>
        <p:spPr>
          <a:xfrm>
            <a:off x="4416663" y="3464004"/>
            <a:ext cx="0" cy="521732"/>
          </a:xfrm>
          <a:prstGeom prst="line">
            <a:avLst/>
          </a:prstGeom>
        </p:spPr>
        <p:style>
          <a:lnRef idx="2">
            <a:schemeClr val="accent5"/>
          </a:lnRef>
          <a:fillRef idx="0">
            <a:schemeClr val="accent5"/>
          </a:fillRef>
          <a:effectRef idx="1">
            <a:schemeClr val="accent5"/>
          </a:effectRef>
          <a:fontRef idx="minor">
            <a:schemeClr val="tx1"/>
          </a:fontRef>
        </p:style>
      </p:cxnSp>
      <p:cxnSp>
        <p:nvCxnSpPr>
          <p:cNvPr id="56" name="Straight Connector 55">
            <a:extLst>
              <a:ext uri="{FF2B5EF4-FFF2-40B4-BE49-F238E27FC236}">
                <a16:creationId xmlns:a16="http://schemas.microsoft.com/office/drawing/2014/main" xmlns="" id="{B1028B82-0A4F-492B-994C-CEE8586B5C46}"/>
              </a:ext>
            </a:extLst>
          </p:cNvPr>
          <p:cNvCxnSpPr>
            <a:cxnSpLocks/>
          </p:cNvCxnSpPr>
          <p:nvPr/>
        </p:nvCxnSpPr>
        <p:spPr>
          <a:xfrm flipH="1" flipV="1">
            <a:off x="4340463" y="3985736"/>
            <a:ext cx="76200" cy="11668"/>
          </a:xfrm>
          <a:prstGeom prst="line">
            <a:avLst/>
          </a:prstGeom>
        </p:spPr>
        <p:style>
          <a:lnRef idx="2">
            <a:schemeClr val="accent5"/>
          </a:lnRef>
          <a:fillRef idx="0">
            <a:schemeClr val="accent5"/>
          </a:fillRef>
          <a:effectRef idx="1">
            <a:schemeClr val="accent5"/>
          </a:effectRef>
          <a:fontRef idx="minor">
            <a:schemeClr val="tx1"/>
          </a:fontRef>
        </p:style>
      </p:cxnSp>
      <p:cxnSp>
        <p:nvCxnSpPr>
          <p:cNvPr id="57" name="Straight Connector 56">
            <a:extLst>
              <a:ext uri="{FF2B5EF4-FFF2-40B4-BE49-F238E27FC236}">
                <a16:creationId xmlns:a16="http://schemas.microsoft.com/office/drawing/2014/main" xmlns="" id="{7B95F500-69E9-4501-B354-DAEB86853D42}"/>
              </a:ext>
            </a:extLst>
          </p:cNvPr>
          <p:cNvCxnSpPr/>
          <p:nvPr/>
        </p:nvCxnSpPr>
        <p:spPr>
          <a:xfrm flipH="1">
            <a:off x="4340463" y="3464004"/>
            <a:ext cx="76200"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58" name="Straight Connector 57">
            <a:extLst>
              <a:ext uri="{FF2B5EF4-FFF2-40B4-BE49-F238E27FC236}">
                <a16:creationId xmlns:a16="http://schemas.microsoft.com/office/drawing/2014/main" xmlns="" id="{91D09653-34ED-4C07-8F3F-693408227A89}"/>
              </a:ext>
            </a:extLst>
          </p:cNvPr>
          <p:cNvCxnSpPr>
            <a:cxnSpLocks/>
          </p:cNvCxnSpPr>
          <p:nvPr/>
        </p:nvCxnSpPr>
        <p:spPr>
          <a:xfrm>
            <a:off x="7377866" y="3438525"/>
            <a:ext cx="0" cy="533400"/>
          </a:xfrm>
          <a:prstGeom prst="line">
            <a:avLst/>
          </a:prstGeom>
        </p:spPr>
        <p:style>
          <a:lnRef idx="3">
            <a:schemeClr val="accent5"/>
          </a:lnRef>
          <a:fillRef idx="0">
            <a:schemeClr val="accent5"/>
          </a:fillRef>
          <a:effectRef idx="2">
            <a:schemeClr val="accent5"/>
          </a:effectRef>
          <a:fontRef idx="minor">
            <a:schemeClr val="tx1"/>
          </a:fontRef>
        </p:style>
      </p:cxnSp>
      <p:cxnSp>
        <p:nvCxnSpPr>
          <p:cNvPr id="59" name="Straight Connector 58">
            <a:extLst>
              <a:ext uri="{FF2B5EF4-FFF2-40B4-BE49-F238E27FC236}">
                <a16:creationId xmlns:a16="http://schemas.microsoft.com/office/drawing/2014/main" xmlns="" id="{3258FDA4-BD04-4840-806E-DD0C95BBE5D8}"/>
              </a:ext>
            </a:extLst>
          </p:cNvPr>
          <p:cNvCxnSpPr>
            <a:cxnSpLocks/>
          </p:cNvCxnSpPr>
          <p:nvPr/>
        </p:nvCxnSpPr>
        <p:spPr>
          <a:xfrm>
            <a:off x="7377866" y="3427974"/>
            <a:ext cx="104335"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60" name="Straight Connector 59">
            <a:extLst>
              <a:ext uri="{FF2B5EF4-FFF2-40B4-BE49-F238E27FC236}">
                <a16:creationId xmlns:a16="http://schemas.microsoft.com/office/drawing/2014/main" xmlns="" id="{21E59DA8-A968-4CC0-955D-07A3A392A66D}"/>
              </a:ext>
            </a:extLst>
          </p:cNvPr>
          <p:cNvCxnSpPr>
            <a:cxnSpLocks/>
          </p:cNvCxnSpPr>
          <p:nvPr/>
        </p:nvCxnSpPr>
        <p:spPr>
          <a:xfrm>
            <a:off x="7369660" y="3960257"/>
            <a:ext cx="150641"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61" name="Straight Connector 60">
            <a:extLst>
              <a:ext uri="{FF2B5EF4-FFF2-40B4-BE49-F238E27FC236}">
                <a16:creationId xmlns:a16="http://schemas.microsoft.com/office/drawing/2014/main" xmlns="" id="{DE84B404-099D-4786-872E-271F207BC885}"/>
              </a:ext>
            </a:extLst>
          </p:cNvPr>
          <p:cNvCxnSpPr>
            <a:cxnSpLocks/>
          </p:cNvCxnSpPr>
          <p:nvPr/>
        </p:nvCxnSpPr>
        <p:spPr>
          <a:xfrm>
            <a:off x="8687554" y="3450193"/>
            <a:ext cx="0" cy="521732"/>
          </a:xfrm>
          <a:prstGeom prst="line">
            <a:avLst/>
          </a:prstGeom>
        </p:spPr>
        <p:style>
          <a:lnRef idx="2">
            <a:schemeClr val="accent5"/>
          </a:lnRef>
          <a:fillRef idx="0">
            <a:schemeClr val="accent5"/>
          </a:fillRef>
          <a:effectRef idx="1">
            <a:schemeClr val="accent5"/>
          </a:effectRef>
          <a:fontRef idx="minor">
            <a:schemeClr val="tx1"/>
          </a:fontRef>
        </p:style>
      </p:cxnSp>
      <p:cxnSp>
        <p:nvCxnSpPr>
          <p:cNvPr id="62" name="Straight Connector 61">
            <a:extLst>
              <a:ext uri="{FF2B5EF4-FFF2-40B4-BE49-F238E27FC236}">
                <a16:creationId xmlns:a16="http://schemas.microsoft.com/office/drawing/2014/main" xmlns="" id="{71D2375D-3B93-4C08-97EE-3E7C4F3073D3}"/>
              </a:ext>
            </a:extLst>
          </p:cNvPr>
          <p:cNvCxnSpPr>
            <a:cxnSpLocks/>
          </p:cNvCxnSpPr>
          <p:nvPr/>
        </p:nvCxnSpPr>
        <p:spPr>
          <a:xfrm flipH="1" flipV="1">
            <a:off x="8611354" y="3971925"/>
            <a:ext cx="76200" cy="11668"/>
          </a:xfrm>
          <a:prstGeom prst="line">
            <a:avLst/>
          </a:prstGeom>
        </p:spPr>
        <p:style>
          <a:lnRef idx="2">
            <a:schemeClr val="accent5"/>
          </a:lnRef>
          <a:fillRef idx="0">
            <a:schemeClr val="accent5"/>
          </a:fillRef>
          <a:effectRef idx="1">
            <a:schemeClr val="accent5"/>
          </a:effectRef>
          <a:fontRef idx="minor">
            <a:schemeClr val="tx1"/>
          </a:fontRef>
        </p:style>
      </p:cxnSp>
      <p:cxnSp>
        <p:nvCxnSpPr>
          <p:cNvPr id="63" name="Straight Connector 62">
            <a:extLst>
              <a:ext uri="{FF2B5EF4-FFF2-40B4-BE49-F238E27FC236}">
                <a16:creationId xmlns:a16="http://schemas.microsoft.com/office/drawing/2014/main" xmlns="" id="{0434D8F9-130A-47B0-9A34-80CC983D5E51}"/>
              </a:ext>
            </a:extLst>
          </p:cNvPr>
          <p:cNvCxnSpPr/>
          <p:nvPr/>
        </p:nvCxnSpPr>
        <p:spPr>
          <a:xfrm flipH="1">
            <a:off x="8611354" y="3450193"/>
            <a:ext cx="76200" cy="0"/>
          </a:xfrm>
          <a:prstGeom prst="line">
            <a:avLst/>
          </a:prstGeom>
        </p:spPr>
        <p:style>
          <a:lnRef idx="2">
            <a:schemeClr val="accent5"/>
          </a:lnRef>
          <a:fillRef idx="0">
            <a:schemeClr val="accent5"/>
          </a:fillRef>
          <a:effectRef idx="1">
            <a:schemeClr val="accent5"/>
          </a:effectRef>
          <a:fontRef idx="minor">
            <a:schemeClr val="tx1"/>
          </a:fontRef>
        </p:style>
      </p:cxnSp>
      <p:sp>
        <p:nvSpPr>
          <p:cNvPr id="19" name="TextBox 18">
            <a:extLst>
              <a:ext uri="{FF2B5EF4-FFF2-40B4-BE49-F238E27FC236}">
                <a16:creationId xmlns:a16="http://schemas.microsoft.com/office/drawing/2014/main" xmlns="" id="{AAC0D05C-0745-42E4-9D57-3769B7908B24}"/>
              </a:ext>
            </a:extLst>
          </p:cNvPr>
          <p:cNvSpPr txBox="1"/>
          <p:nvPr/>
        </p:nvSpPr>
        <p:spPr>
          <a:xfrm>
            <a:off x="1824585" y="3372862"/>
            <a:ext cx="1242648" cy="584775"/>
          </a:xfrm>
          <a:prstGeom prst="rect">
            <a:avLst/>
          </a:prstGeom>
          <a:noFill/>
        </p:spPr>
        <p:txBody>
          <a:bodyPr wrap="none" rtlCol="0">
            <a:spAutoFit/>
          </a:bodyPr>
          <a:lstStyle/>
          <a:p>
            <a:r>
              <a:rPr lang="en-US" sz="3200" b="1" dirty="0"/>
              <a:t>c</a:t>
            </a:r>
            <a:r>
              <a:rPr lang="en-US" sz="3200" b="1" baseline="-25000" dirty="0">
                <a:solidFill>
                  <a:srgbClr val="FF0000"/>
                </a:solidFill>
              </a:rPr>
              <a:t>1 </a:t>
            </a:r>
            <a:r>
              <a:rPr lang="en-US" sz="3200" b="1" dirty="0"/>
              <a:t>c</a:t>
            </a:r>
            <a:r>
              <a:rPr lang="en-US" sz="3200" b="1" baseline="-25000" dirty="0">
                <a:solidFill>
                  <a:srgbClr val="FF0000"/>
                </a:solidFill>
              </a:rPr>
              <a:t>2 </a:t>
            </a:r>
            <a:r>
              <a:rPr lang="en-US" sz="3200" b="1" dirty="0"/>
              <a:t>c</a:t>
            </a:r>
            <a:r>
              <a:rPr lang="en-US" sz="3200" b="1" baseline="-25000" dirty="0">
                <a:solidFill>
                  <a:srgbClr val="FF0000"/>
                </a:solidFill>
              </a:rPr>
              <a:t>3</a:t>
            </a:r>
            <a:endParaRPr lang="en-IN" sz="3200" dirty="0"/>
          </a:p>
        </p:txBody>
      </p:sp>
      <p:sp>
        <p:nvSpPr>
          <p:cNvPr id="4" name="TextBox 3">
            <a:extLst>
              <a:ext uri="{FF2B5EF4-FFF2-40B4-BE49-F238E27FC236}">
                <a16:creationId xmlns:a16="http://schemas.microsoft.com/office/drawing/2014/main" xmlns="" id="{815BBBB8-8517-483F-8CFE-7D9BF9D39295}"/>
              </a:ext>
            </a:extLst>
          </p:cNvPr>
          <p:cNvSpPr txBox="1"/>
          <p:nvPr/>
        </p:nvSpPr>
        <p:spPr>
          <a:xfrm>
            <a:off x="914400" y="4741198"/>
            <a:ext cx="7083991" cy="1077218"/>
          </a:xfrm>
          <a:prstGeom prst="rect">
            <a:avLst/>
          </a:prstGeom>
          <a:noFill/>
        </p:spPr>
        <p:txBody>
          <a:bodyPr wrap="none" rtlCol="0">
            <a:spAutoFit/>
          </a:bodyPr>
          <a:lstStyle/>
          <a:p>
            <a:r>
              <a:rPr lang="en-US" sz="2400" dirty="0"/>
              <a:t>Can you use the values of </a:t>
            </a:r>
            <a:r>
              <a:rPr lang="en-US" sz="2400" b="1" dirty="0"/>
              <a:t>c</a:t>
            </a:r>
            <a:r>
              <a:rPr lang="en-US" sz="2400" b="1" baseline="-25000" dirty="0">
                <a:solidFill>
                  <a:srgbClr val="FF0000"/>
                </a:solidFill>
              </a:rPr>
              <a:t>1 </a:t>
            </a:r>
            <a:r>
              <a:rPr lang="en-US" sz="2400" b="1" dirty="0"/>
              <a:t>c</a:t>
            </a:r>
            <a:r>
              <a:rPr lang="en-US" sz="2400" b="1" baseline="-25000" dirty="0">
                <a:solidFill>
                  <a:srgbClr val="FF0000"/>
                </a:solidFill>
              </a:rPr>
              <a:t>2 </a:t>
            </a:r>
            <a:r>
              <a:rPr lang="en-US" sz="2400" b="1" dirty="0"/>
              <a:t>c</a:t>
            </a:r>
            <a:r>
              <a:rPr lang="en-US" sz="2400" b="1" baseline="-25000" dirty="0">
                <a:solidFill>
                  <a:srgbClr val="FF0000"/>
                </a:solidFill>
              </a:rPr>
              <a:t>3  </a:t>
            </a:r>
            <a:r>
              <a:rPr lang="en-US" sz="2400" dirty="0"/>
              <a:t>to make a decision?</a:t>
            </a:r>
          </a:p>
          <a:p>
            <a:r>
              <a:rPr lang="en-US" sz="2400" dirty="0"/>
              <a:t>Hint: </a:t>
            </a:r>
            <a:r>
              <a:rPr lang="en-US" sz="2400" b="1" dirty="0"/>
              <a:t>c</a:t>
            </a:r>
            <a:r>
              <a:rPr lang="en-US" sz="2400" b="1" baseline="-25000" dirty="0">
                <a:solidFill>
                  <a:srgbClr val="FF0000"/>
                </a:solidFill>
              </a:rPr>
              <a:t>1 </a:t>
            </a:r>
            <a:r>
              <a:rPr lang="en-US" sz="2400" b="1" dirty="0"/>
              <a:t>c</a:t>
            </a:r>
            <a:r>
              <a:rPr lang="en-US" sz="2400" b="1" baseline="-25000" dirty="0">
                <a:solidFill>
                  <a:srgbClr val="FF0000"/>
                </a:solidFill>
              </a:rPr>
              <a:t>2 </a:t>
            </a:r>
            <a:r>
              <a:rPr lang="en-US" sz="2400" b="1" dirty="0"/>
              <a:t>c</a:t>
            </a:r>
            <a:r>
              <a:rPr lang="en-US" sz="2400" b="1" baseline="-25000" dirty="0">
                <a:solidFill>
                  <a:srgbClr val="FF0000"/>
                </a:solidFill>
              </a:rPr>
              <a:t>3 </a:t>
            </a:r>
            <a:r>
              <a:rPr lang="en-US" sz="2400" dirty="0"/>
              <a:t>stand for category 1, category2, category 3.</a:t>
            </a:r>
          </a:p>
          <a:p>
            <a:endParaRPr lang="en-US" sz="2400" baseline="-25000" dirty="0"/>
          </a:p>
        </p:txBody>
      </p:sp>
    </p:spTree>
    <p:extLst>
      <p:ext uri="{BB962C8B-B14F-4D97-AF65-F5344CB8AC3E}">
        <p14:creationId xmlns:p14="http://schemas.microsoft.com/office/powerpoint/2010/main" xmlns="" val="1251702372"/>
      </p:ext>
    </p:extLst>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Oval 15"/>
          <p:cNvSpPr/>
          <p:nvPr/>
        </p:nvSpPr>
        <p:spPr>
          <a:xfrm>
            <a:off x="879765" y="2500745"/>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2057400" y="1219200"/>
            <a:ext cx="6781800" cy="5410200"/>
          </a:xfrm>
        </p:spPr>
        <p:txBody>
          <a:bodyPr>
            <a:normAutofit/>
          </a:bodyPr>
          <a:lstStyle/>
          <a:p>
            <a:pPr>
              <a:buNone/>
            </a:pPr>
            <a:r>
              <a:rPr lang="en-US" dirty="0"/>
              <a:t>Yes.</a:t>
            </a:r>
          </a:p>
          <a:p>
            <a:pPr>
              <a:buNone/>
            </a:pPr>
            <a:r>
              <a:rPr lang="en-US" dirty="0"/>
              <a:t>They’re called …</a:t>
            </a:r>
          </a:p>
          <a:p>
            <a:pPr>
              <a:buNone/>
            </a:pPr>
            <a:r>
              <a:rPr lang="en-US" dirty="0"/>
              <a:t>Recurrent Neural Networks (RNNs):</a:t>
            </a:r>
          </a:p>
          <a:p>
            <a:pPr>
              <a:buNone/>
            </a:pPr>
            <a:endParaRPr lang="en-US" dirty="0"/>
          </a:p>
          <a:p>
            <a:pPr>
              <a:buNone/>
            </a:pPr>
            <a:r>
              <a:rPr lang="en-US" dirty="0"/>
              <a:t>	</a:t>
            </a:r>
          </a:p>
        </p:txBody>
      </p:sp>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lvl="0" algn="ctr">
              <a:spcBef>
                <a:spcPct val="0"/>
              </a:spcBef>
              <a:defRPr/>
            </a:pPr>
            <a:r>
              <a:rPr lang="en-US" sz="4400" dirty="0">
                <a:solidFill>
                  <a:schemeClr val="bg1"/>
                </a:solidFill>
              </a:rPr>
              <a:t>Sequential Deep Learning Models</a:t>
            </a:r>
          </a:p>
        </p:txBody>
      </p:sp>
      <p:sp>
        <p:nvSpPr>
          <p:cNvPr id="7" name="Oval 6"/>
          <p:cNvSpPr/>
          <p:nvPr/>
        </p:nvSpPr>
        <p:spPr>
          <a:xfrm>
            <a:off x="990600" y="1436132"/>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p:cNvSpPr/>
          <p:nvPr/>
        </p:nvSpPr>
        <p:spPr>
          <a:xfrm>
            <a:off x="990600" y="2579132"/>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9" name="TextBox 8"/>
          <p:cNvSpPr txBox="1"/>
          <p:nvPr/>
        </p:nvSpPr>
        <p:spPr>
          <a:xfrm>
            <a:off x="0" y="2286000"/>
            <a:ext cx="1037463" cy="369332"/>
          </a:xfrm>
          <a:prstGeom prst="rect">
            <a:avLst/>
          </a:prstGeom>
          <a:noFill/>
        </p:spPr>
        <p:txBody>
          <a:bodyPr wrap="none" rtlCol="0">
            <a:spAutoFit/>
          </a:bodyPr>
          <a:lstStyle/>
          <a:p>
            <a:r>
              <a:rPr lang="en-US" dirty="0"/>
              <a:t>Hidden </a:t>
            </a:r>
            <a:r>
              <a:rPr lang="en-US" b="1" dirty="0"/>
              <a:t>h</a:t>
            </a:r>
          </a:p>
        </p:txBody>
      </p:sp>
      <p:sp>
        <p:nvSpPr>
          <p:cNvPr id="10" name="TextBox 9"/>
          <p:cNvSpPr txBox="1"/>
          <p:nvPr/>
        </p:nvSpPr>
        <p:spPr>
          <a:xfrm>
            <a:off x="0" y="1295400"/>
            <a:ext cx="1007007" cy="369332"/>
          </a:xfrm>
          <a:prstGeom prst="rect">
            <a:avLst/>
          </a:prstGeom>
          <a:noFill/>
        </p:spPr>
        <p:txBody>
          <a:bodyPr wrap="none" rtlCol="0">
            <a:spAutoFit/>
          </a:bodyPr>
          <a:lstStyle/>
          <a:p>
            <a:r>
              <a:rPr lang="en-US" dirty="0"/>
              <a:t>Classes </a:t>
            </a:r>
            <a:r>
              <a:rPr lang="en-US" b="1" dirty="0"/>
              <a:t>c</a:t>
            </a:r>
          </a:p>
        </p:txBody>
      </p:sp>
      <p:cxnSp>
        <p:nvCxnSpPr>
          <p:cNvPr id="25" name="Straight Connector 24"/>
          <p:cNvCxnSpPr/>
          <p:nvPr/>
        </p:nvCxnSpPr>
        <p:spPr>
          <a:xfrm>
            <a:off x="1198420" y="1828800"/>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11" name="Oval 10"/>
          <p:cNvSpPr/>
          <p:nvPr/>
        </p:nvSpPr>
        <p:spPr>
          <a:xfrm>
            <a:off x="1004455" y="3754580"/>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2" name="TextBox 11"/>
          <p:cNvSpPr txBox="1"/>
          <p:nvPr/>
        </p:nvSpPr>
        <p:spPr>
          <a:xfrm>
            <a:off x="76200" y="4050268"/>
            <a:ext cx="1115498" cy="369332"/>
          </a:xfrm>
          <a:prstGeom prst="rect">
            <a:avLst/>
          </a:prstGeom>
          <a:noFill/>
        </p:spPr>
        <p:txBody>
          <a:bodyPr wrap="none" rtlCol="0">
            <a:spAutoFit/>
          </a:bodyPr>
          <a:lstStyle/>
          <a:p>
            <a:r>
              <a:rPr lang="en-US" dirty="0"/>
              <a:t>Features </a:t>
            </a:r>
            <a:r>
              <a:rPr lang="en-US" b="1" dirty="0"/>
              <a:t>f</a:t>
            </a:r>
          </a:p>
        </p:txBody>
      </p:sp>
      <p:cxnSp>
        <p:nvCxnSpPr>
          <p:cNvPr id="13" name="Straight Connector 12"/>
          <p:cNvCxnSpPr/>
          <p:nvPr/>
        </p:nvCxnSpPr>
        <p:spPr>
          <a:xfrm>
            <a:off x="1198420" y="2971800"/>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14" name="TextBox 13"/>
          <p:cNvSpPr txBox="1"/>
          <p:nvPr/>
        </p:nvSpPr>
        <p:spPr>
          <a:xfrm>
            <a:off x="217778" y="2953821"/>
            <a:ext cx="455446" cy="369332"/>
          </a:xfrm>
          <a:prstGeom prst="rect">
            <a:avLst/>
          </a:prstGeom>
          <a:noFill/>
        </p:spPr>
        <p:txBody>
          <a:bodyPr wrap="none" rtlCol="0">
            <a:spAutoFit/>
          </a:bodyPr>
          <a:lstStyle/>
          <a:p>
            <a:r>
              <a:rPr lang="en-US" b="1" dirty="0"/>
              <a:t>W’</a:t>
            </a:r>
          </a:p>
        </p:txBody>
      </p:sp>
      <p:sp>
        <p:nvSpPr>
          <p:cNvPr id="15" name="TextBox 14"/>
          <p:cNvSpPr txBox="1"/>
          <p:nvPr/>
        </p:nvSpPr>
        <p:spPr>
          <a:xfrm>
            <a:off x="1295400" y="3429000"/>
            <a:ext cx="394660" cy="369332"/>
          </a:xfrm>
          <a:prstGeom prst="rect">
            <a:avLst/>
          </a:prstGeom>
          <a:noFill/>
        </p:spPr>
        <p:txBody>
          <a:bodyPr wrap="none" rtlCol="0">
            <a:spAutoFit/>
          </a:bodyPr>
          <a:lstStyle/>
          <a:p>
            <a:r>
              <a:rPr lang="en-US" b="1" dirty="0"/>
              <a:t>W</a:t>
            </a:r>
          </a:p>
        </p:txBody>
      </p:sp>
      <p:cxnSp>
        <p:nvCxnSpPr>
          <p:cNvPr id="64" name="Curved Connector 63"/>
          <p:cNvCxnSpPr>
            <a:stCxn id="16" idx="2"/>
            <a:endCxn id="16" idx="6"/>
          </p:cNvCxnSpPr>
          <p:nvPr/>
        </p:nvCxnSpPr>
        <p:spPr>
          <a:xfrm rot="10800000" flipH="1">
            <a:off x="879765" y="2805545"/>
            <a:ext cx="609600" cy="12700"/>
          </a:xfrm>
          <a:prstGeom prst="curvedConnector5">
            <a:avLst>
              <a:gd name="adj1" fmla="val -37500"/>
              <a:gd name="adj2" fmla="val -4090915"/>
              <a:gd name="adj3" fmla="val 137500"/>
            </a:avLst>
          </a:prstGeom>
          <a:ln>
            <a:tailEnd type="arrow"/>
          </a:ln>
        </p:spPr>
        <p:style>
          <a:lnRef idx="3">
            <a:schemeClr val="accent3"/>
          </a:lnRef>
          <a:fillRef idx="0">
            <a:schemeClr val="accent3"/>
          </a:fillRef>
          <a:effectRef idx="2">
            <a:schemeClr val="accent3"/>
          </a:effectRef>
          <a:fontRef idx="minor">
            <a:schemeClr val="tx1"/>
          </a:fontRef>
        </p:style>
      </p:cxnSp>
      <p:sp>
        <p:nvSpPr>
          <p:cNvPr id="67" name="TextBox 66"/>
          <p:cNvSpPr txBox="1"/>
          <p:nvPr/>
        </p:nvSpPr>
        <p:spPr>
          <a:xfrm>
            <a:off x="1292000" y="2050018"/>
            <a:ext cx="320922" cy="369332"/>
          </a:xfrm>
          <a:prstGeom prst="rect">
            <a:avLst/>
          </a:prstGeom>
          <a:noFill/>
        </p:spPr>
        <p:txBody>
          <a:bodyPr wrap="none" rtlCol="0">
            <a:spAutoFit/>
          </a:bodyPr>
          <a:lstStyle/>
          <a:p>
            <a:r>
              <a:rPr lang="en-US" b="1" dirty="0"/>
              <a:t>V</a:t>
            </a:r>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Oval 15"/>
          <p:cNvSpPr/>
          <p:nvPr/>
        </p:nvSpPr>
        <p:spPr>
          <a:xfrm>
            <a:off x="879765" y="2500745"/>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2057400" y="1219200"/>
            <a:ext cx="6781800" cy="5410200"/>
          </a:xfrm>
        </p:spPr>
        <p:txBody>
          <a:bodyPr>
            <a:normAutofit/>
          </a:bodyPr>
          <a:lstStyle/>
          <a:p>
            <a:pPr>
              <a:buNone/>
            </a:pPr>
            <a:r>
              <a:rPr lang="en-US" b="1" dirty="0"/>
              <a:t>Recurrent Neural Networks</a:t>
            </a:r>
            <a:r>
              <a:rPr lang="en-US" dirty="0"/>
              <a:t> (RNNs):</a:t>
            </a:r>
          </a:p>
          <a:p>
            <a:pPr>
              <a:buNone/>
            </a:pPr>
            <a:r>
              <a:rPr lang="en-US" dirty="0">
                <a:solidFill>
                  <a:srgbClr val="FF0000"/>
                </a:solidFill>
              </a:rPr>
              <a:t>At time t = 0</a:t>
            </a:r>
          </a:p>
          <a:p>
            <a:pPr>
              <a:buNone/>
            </a:pPr>
            <a:endParaRPr lang="en-US" dirty="0"/>
          </a:p>
          <a:p>
            <a:pPr>
              <a:buNone/>
            </a:pPr>
            <a:r>
              <a:rPr lang="en-US" dirty="0"/>
              <a:t>	</a:t>
            </a:r>
          </a:p>
        </p:txBody>
      </p:sp>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lvl="0" algn="ctr">
              <a:spcBef>
                <a:spcPct val="0"/>
              </a:spcBef>
              <a:defRPr/>
            </a:pPr>
            <a:r>
              <a:rPr lang="en-US" sz="4400" dirty="0">
                <a:solidFill>
                  <a:schemeClr val="bg1"/>
                </a:solidFill>
              </a:rPr>
              <a:t>Sequential Deep Learning Models</a:t>
            </a:r>
          </a:p>
        </p:txBody>
      </p:sp>
      <p:sp>
        <p:nvSpPr>
          <p:cNvPr id="7" name="Oval 6"/>
          <p:cNvSpPr/>
          <p:nvPr/>
        </p:nvSpPr>
        <p:spPr>
          <a:xfrm>
            <a:off x="990600" y="1436132"/>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p:cNvSpPr/>
          <p:nvPr/>
        </p:nvSpPr>
        <p:spPr>
          <a:xfrm>
            <a:off x="990600" y="2579132"/>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9" name="TextBox 8"/>
          <p:cNvSpPr txBox="1"/>
          <p:nvPr/>
        </p:nvSpPr>
        <p:spPr>
          <a:xfrm>
            <a:off x="0" y="2286000"/>
            <a:ext cx="1037463" cy="369332"/>
          </a:xfrm>
          <a:prstGeom prst="rect">
            <a:avLst/>
          </a:prstGeom>
          <a:noFill/>
        </p:spPr>
        <p:txBody>
          <a:bodyPr wrap="none" rtlCol="0">
            <a:spAutoFit/>
          </a:bodyPr>
          <a:lstStyle/>
          <a:p>
            <a:r>
              <a:rPr lang="en-US" dirty="0"/>
              <a:t>Hidden </a:t>
            </a:r>
            <a:r>
              <a:rPr lang="en-US" b="1" dirty="0"/>
              <a:t>h</a:t>
            </a:r>
          </a:p>
        </p:txBody>
      </p:sp>
      <p:sp>
        <p:nvSpPr>
          <p:cNvPr id="10" name="TextBox 9"/>
          <p:cNvSpPr txBox="1"/>
          <p:nvPr/>
        </p:nvSpPr>
        <p:spPr>
          <a:xfrm>
            <a:off x="0" y="1295400"/>
            <a:ext cx="1007007" cy="369332"/>
          </a:xfrm>
          <a:prstGeom prst="rect">
            <a:avLst/>
          </a:prstGeom>
          <a:noFill/>
        </p:spPr>
        <p:txBody>
          <a:bodyPr wrap="none" rtlCol="0">
            <a:spAutoFit/>
          </a:bodyPr>
          <a:lstStyle/>
          <a:p>
            <a:r>
              <a:rPr lang="en-US" dirty="0"/>
              <a:t>Classes </a:t>
            </a:r>
            <a:r>
              <a:rPr lang="en-US" b="1" dirty="0"/>
              <a:t>c</a:t>
            </a:r>
          </a:p>
        </p:txBody>
      </p:sp>
      <p:cxnSp>
        <p:nvCxnSpPr>
          <p:cNvPr id="25" name="Straight Connector 24"/>
          <p:cNvCxnSpPr/>
          <p:nvPr/>
        </p:nvCxnSpPr>
        <p:spPr>
          <a:xfrm>
            <a:off x="1198420" y="1828800"/>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11" name="Oval 10"/>
          <p:cNvSpPr/>
          <p:nvPr/>
        </p:nvSpPr>
        <p:spPr>
          <a:xfrm>
            <a:off x="1004455" y="3754580"/>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2" name="TextBox 11"/>
          <p:cNvSpPr txBox="1"/>
          <p:nvPr/>
        </p:nvSpPr>
        <p:spPr>
          <a:xfrm>
            <a:off x="76200" y="4050268"/>
            <a:ext cx="1115498" cy="369332"/>
          </a:xfrm>
          <a:prstGeom prst="rect">
            <a:avLst/>
          </a:prstGeom>
          <a:noFill/>
        </p:spPr>
        <p:txBody>
          <a:bodyPr wrap="none" rtlCol="0">
            <a:spAutoFit/>
          </a:bodyPr>
          <a:lstStyle/>
          <a:p>
            <a:r>
              <a:rPr lang="en-US" dirty="0"/>
              <a:t>Features </a:t>
            </a:r>
            <a:r>
              <a:rPr lang="en-US" b="1" dirty="0"/>
              <a:t>f</a:t>
            </a:r>
          </a:p>
        </p:txBody>
      </p:sp>
      <p:cxnSp>
        <p:nvCxnSpPr>
          <p:cNvPr id="13" name="Straight Connector 12"/>
          <p:cNvCxnSpPr/>
          <p:nvPr/>
        </p:nvCxnSpPr>
        <p:spPr>
          <a:xfrm>
            <a:off x="1198420" y="2971800"/>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14" name="TextBox 13"/>
          <p:cNvSpPr txBox="1"/>
          <p:nvPr/>
        </p:nvSpPr>
        <p:spPr>
          <a:xfrm>
            <a:off x="217778" y="2953821"/>
            <a:ext cx="455446" cy="369332"/>
          </a:xfrm>
          <a:prstGeom prst="rect">
            <a:avLst/>
          </a:prstGeom>
          <a:noFill/>
        </p:spPr>
        <p:txBody>
          <a:bodyPr wrap="none" rtlCol="0">
            <a:spAutoFit/>
          </a:bodyPr>
          <a:lstStyle/>
          <a:p>
            <a:r>
              <a:rPr lang="en-US" b="1" dirty="0"/>
              <a:t>W’</a:t>
            </a:r>
          </a:p>
        </p:txBody>
      </p:sp>
      <p:sp>
        <p:nvSpPr>
          <p:cNvPr id="15" name="TextBox 14"/>
          <p:cNvSpPr txBox="1"/>
          <p:nvPr/>
        </p:nvSpPr>
        <p:spPr>
          <a:xfrm>
            <a:off x="1295400" y="3429000"/>
            <a:ext cx="394660" cy="369332"/>
          </a:xfrm>
          <a:prstGeom prst="rect">
            <a:avLst/>
          </a:prstGeom>
          <a:noFill/>
        </p:spPr>
        <p:txBody>
          <a:bodyPr wrap="none" rtlCol="0">
            <a:spAutoFit/>
          </a:bodyPr>
          <a:lstStyle/>
          <a:p>
            <a:r>
              <a:rPr lang="en-US" b="1" dirty="0"/>
              <a:t>W</a:t>
            </a:r>
          </a:p>
        </p:txBody>
      </p:sp>
      <p:cxnSp>
        <p:nvCxnSpPr>
          <p:cNvPr id="64" name="Curved Connector 63"/>
          <p:cNvCxnSpPr>
            <a:stCxn id="16" idx="2"/>
            <a:endCxn id="16" idx="6"/>
          </p:cNvCxnSpPr>
          <p:nvPr/>
        </p:nvCxnSpPr>
        <p:spPr>
          <a:xfrm rot="10800000" flipH="1">
            <a:off x="879765" y="2805545"/>
            <a:ext cx="609600" cy="12700"/>
          </a:xfrm>
          <a:prstGeom prst="curvedConnector5">
            <a:avLst>
              <a:gd name="adj1" fmla="val -37500"/>
              <a:gd name="adj2" fmla="val -4090915"/>
              <a:gd name="adj3" fmla="val 137500"/>
            </a:avLst>
          </a:prstGeom>
          <a:ln>
            <a:tailEnd type="arrow"/>
          </a:ln>
        </p:spPr>
        <p:style>
          <a:lnRef idx="3">
            <a:schemeClr val="accent3"/>
          </a:lnRef>
          <a:fillRef idx="0">
            <a:schemeClr val="accent3"/>
          </a:fillRef>
          <a:effectRef idx="2">
            <a:schemeClr val="accent3"/>
          </a:effectRef>
          <a:fontRef idx="minor">
            <a:schemeClr val="tx1"/>
          </a:fontRef>
        </p:style>
      </p:cxnSp>
      <p:sp>
        <p:nvSpPr>
          <p:cNvPr id="67" name="TextBox 66"/>
          <p:cNvSpPr txBox="1"/>
          <p:nvPr/>
        </p:nvSpPr>
        <p:spPr>
          <a:xfrm>
            <a:off x="1292000" y="2050018"/>
            <a:ext cx="320922" cy="369332"/>
          </a:xfrm>
          <a:prstGeom prst="rect">
            <a:avLst/>
          </a:prstGeom>
          <a:noFill/>
        </p:spPr>
        <p:txBody>
          <a:bodyPr wrap="none" rtlCol="0">
            <a:spAutoFit/>
          </a:bodyPr>
          <a:lstStyle/>
          <a:p>
            <a:r>
              <a:rPr lang="en-US" b="1" dirty="0"/>
              <a:t>V</a:t>
            </a:r>
          </a:p>
        </p:txBody>
      </p:sp>
      <p:sp>
        <p:nvSpPr>
          <p:cNvPr id="17" name="Oval 16">
            <a:extLst>
              <a:ext uri="{FF2B5EF4-FFF2-40B4-BE49-F238E27FC236}">
                <a16:creationId xmlns:a16="http://schemas.microsoft.com/office/drawing/2014/main" xmlns="" id="{656FBD1F-9D61-4186-BAE7-F34D646CCCF6}"/>
              </a:ext>
            </a:extLst>
          </p:cNvPr>
          <p:cNvSpPr/>
          <p:nvPr/>
        </p:nvSpPr>
        <p:spPr>
          <a:xfrm>
            <a:off x="5153890" y="4278661"/>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xmlns="" id="{56D9F4E5-0D3A-4234-A713-976FC44A6972}"/>
              </a:ext>
            </a:extLst>
          </p:cNvPr>
          <p:cNvSpPr/>
          <p:nvPr/>
        </p:nvSpPr>
        <p:spPr>
          <a:xfrm>
            <a:off x="4010890" y="4257881"/>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xmlns="" id="{710B980A-F3C7-4753-8AA2-5CAACC782FC0}"/>
              </a:ext>
            </a:extLst>
          </p:cNvPr>
          <p:cNvSpPr/>
          <p:nvPr/>
        </p:nvSpPr>
        <p:spPr>
          <a:xfrm>
            <a:off x="4114800" y="3227903"/>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1</a:t>
            </a:r>
            <a:endParaRPr lang="en-US" baseline="-25000" dirty="0"/>
          </a:p>
        </p:txBody>
      </p:sp>
      <p:sp>
        <p:nvSpPr>
          <p:cNvPr id="20" name="Oval 19">
            <a:extLst>
              <a:ext uri="{FF2B5EF4-FFF2-40B4-BE49-F238E27FC236}">
                <a16:creationId xmlns:a16="http://schemas.microsoft.com/office/drawing/2014/main" xmlns="" id="{C0919225-338D-42D3-B990-252100837FF4}"/>
              </a:ext>
            </a:extLst>
          </p:cNvPr>
          <p:cNvSpPr/>
          <p:nvPr/>
        </p:nvSpPr>
        <p:spPr>
          <a:xfrm>
            <a:off x="4114800" y="4370903"/>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1</a:t>
            </a:r>
          </a:p>
        </p:txBody>
      </p:sp>
      <p:cxnSp>
        <p:nvCxnSpPr>
          <p:cNvPr id="21" name="Straight Connector 20">
            <a:extLst>
              <a:ext uri="{FF2B5EF4-FFF2-40B4-BE49-F238E27FC236}">
                <a16:creationId xmlns:a16="http://schemas.microsoft.com/office/drawing/2014/main" xmlns="" id="{ED856284-7D86-49D3-AB15-40D4D778A857}"/>
              </a:ext>
            </a:extLst>
          </p:cNvPr>
          <p:cNvCxnSpPr>
            <a:cxnSpLocks/>
          </p:cNvCxnSpPr>
          <p:nvPr/>
        </p:nvCxnSpPr>
        <p:spPr>
          <a:xfrm>
            <a:off x="4322620" y="3620571"/>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22" name="TextBox 21">
            <a:extLst>
              <a:ext uri="{FF2B5EF4-FFF2-40B4-BE49-F238E27FC236}">
                <a16:creationId xmlns:a16="http://schemas.microsoft.com/office/drawing/2014/main" xmlns="" id="{F97437BE-371B-4F92-B6F0-5C32F7E327AA}"/>
              </a:ext>
            </a:extLst>
          </p:cNvPr>
          <p:cNvSpPr txBox="1"/>
          <p:nvPr/>
        </p:nvSpPr>
        <p:spPr>
          <a:xfrm>
            <a:off x="3810000" y="3849171"/>
            <a:ext cx="478016" cy="369332"/>
          </a:xfrm>
          <a:prstGeom prst="rect">
            <a:avLst/>
          </a:prstGeom>
          <a:noFill/>
        </p:spPr>
        <p:txBody>
          <a:bodyPr wrap="square" rtlCol="0">
            <a:spAutoFit/>
          </a:bodyPr>
          <a:lstStyle/>
          <a:p>
            <a:r>
              <a:rPr lang="en-US" b="1" dirty="0"/>
              <a:t>V</a:t>
            </a:r>
            <a:r>
              <a:rPr lang="en-US" b="1" baseline="-25000" dirty="0"/>
              <a:t>11</a:t>
            </a:r>
          </a:p>
        </p:txBody>
      </p:sp>
      <p:sp>
        <p:nvSpPr>
          <p:cNvPr id="23" name="Oval 22">
            <a:extLst>
              <a:ext uri="{FF2B5EF4-FFF2-40B4-BE49-F238E27FC236}">
                <a16:creationId xmlns:a16="http://schemas.microsoft.com/office/drawing/2014/main" xmlns="" id="{8665BD2D-703C-4820-9256-B1933E29C3E8}"/>
              </a:ext>
            </a:extLst>
          </p:cNvPr>
          <p:cNvSpPr/>
          <p:nvPr/>
        </p:nvSpPr>
        <p:spPr>
          <a:xfrm>
            <a:off x="5257800" y="3239571"/>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2</a:t>
            </a:r>
          </a:p>
        </p:txBody>
      </p:sp>
      <p:sp>
        <p:nvSpPr>
          <p:cNvPr id="24" name="Oval 23">
            <a:extLst>
              <a:ext uri="{FF2B5EF4-FFF2-40B4-BE49-F238E27FC236}">
                <a16:creationId xmlns:a16="http://schemas.microsoft.com/office/drawing/2014/main" xmlns="" id="{6AE35634-57B9-4FEF-A7A5-C6C5721FC29E}"/>
              </a:ext>
            </a:extLst>
          </p:cNvPr>
          <p:cNvSpPr/>
          <p:nvPr/>
        </p:nvSpPr>
        <p:spPr>
          <a:xfrm>
            <a:off x="5257800" y="4382571"/>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2</a:t>
            </a:r>
          </a:p>
        </p:txBody>
      </p:sp>
      <p:cxnSp>
        <p:nvCxnSpPr>
          <p:cNvPr id="26" name="Straight Connector 25">
            <a:extLst>
              <a:ext uri="{FF2B5EF4-FFF2-40B4-BE49-F238E27FC236}">
                <a16:creationId xmlns:a16="http://schemas.microsoft.com/office/drawing/2014/main" xmlns="" id="{DEBF89DA-998B-410B-B818-49AA3B31E97A}"/>
              </a:ext>
            </a:extLst>
          </p:cNvPr>
          <p:cNvCxnSpPr>
            <a:cxnSpLocks/>
          </p:cNvCxnSpPr>
          <p:nvPr/>
        </p:nvCxnSpPr>
        <p:spPr>
          <a:xfrm>
            <a:off x="5465620" y="3620571"/>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27" name="Oval 26">
            <a:extLst>
              <a:ext uri="{FF2B5EF4-FFF2-40B4-BE49-F238E27FC236}">
                <a16:creationId xmlns:a16="http://schemas.microsoft.com/office/drawing/2014/main" xmlns="" id="{2E9775F6-51AA-49BD-9E2B-25B11CE6FED8}"/>
              </a:ext>
            </a:extLst>
          </p:cNvPr>
          <p:cNvSpPr/>
          <p:nvPr/>
        </p:nvSpPr>
        <p:spPr>
          <a:xfrm>
            <a:off x="6400800" y="4458771"/>
            <a:ext cx="381000" cy="3810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3</a:t>
            </a:r>
          </a:p>
        </p:txBody>
      </p:sp>
      <p:cxnSp>
        <p:nvCxnSpPr>
          <p:cNvPr id="28" name="Straight Connector 27">
            <a:extLst>
              <a:ext uri="{FF2B5EF4-FFF2-40B4-BE49-F238E27FC236}">
                <a16:creationId xmlns:a16="http://schemas.microsoft.com/office/drawing/2014/main" xmlns="" id="{2ACC13E6-75B0-4EEA-B912-F2483AE776E9}"/>
              </a:ext>
            </a:extLst>
          </p:cNvPr>
          <p:cNvCxnSpPr>
            <a:cxnSpLocks/>
          </p:cNvCxnSpPr>
          <p:nvPr/>
        </p:nvCxnSpPr>
        <p:spPr>
          <a:xfrm>
            <a:off x="5562600" y="3620571"/>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29" name="Straight Connector 28">
            <a:extLst>
              <a:ext uri="{FF2B5EF4-FFF2-40B4-BE49-F238E27FC236}">
                <a16:creationId xmlns:a16="http://schemas.microsoft.com/office/drawing/2014/main" xmlns="" id="{EAD443BE-C8C3-4693-B2B1-4CE382F386EF}"/>
              </a:ext>
            </a:extLst>
          </p:cNvPr>
          <p:cNvCxnSpPr>
            <a:cxnSpLocks/>
          </p:cNvCxnSpPr>
          <p:nvPr/>
        </p:nvCxnSpPr>
        <p:spPr>
          <a:xfrm>
            <a:off x="4419600" y="3620571"/>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30" name="Straight Connector 29">
            <a:extLst>
              <a:ext uri="{FF2B5EF4-FFF2-40B4-BE49-F238E27FC236}">
                <a16:creationId xmlns:a16="http://schemas.microsoft.com/office/drawing/2014/main" xmlns="" id="{F48C6EF2-2A5E-4EF9-BEFB-DC68D84DC1A0}"/>
              </a:ext>
            </a:extLst>
          </p:cNvPr>
          <p:cNvCxnSpPr>
            <a:cxnSpLocks/>
          </p:cNvCxnSpPr>
          <p:nvPr/>
        </p:nvCxnSpPr>
        <p:spPr>
          <a:xfrm flipH="1">
            <a:off x="4399196" y="3564775"/>
            <a:ext cx="934804" cy="817796"/>
          </a:xfrm>
          <a:prstGeom prst="line">
            <a:avLst/>
          </a:prstGeom>
        </p:spPr>
        <p:style>
          <a:lnRef idx="2">
            <a:schemeClr val="accent3"/>
          </a:lnRef>
          <a:fillRef idx="0">
            <a:schemeClr val="accent3"/>
          </a:fillRef>
          <a:effectRef idx="1">
            <a:schemeClr val="accent3"/>
          </a:effectRef>
          <a:fontRef idx="minor">
            <a:schemeClr val="tx1"/>
          </a:fontRef>
        </p:style>
      </p:cxnSp>
      <p:sp>
        <p:nvSpPr>
          <p:cNvPr id="31" name="TextBox 30">
            <a:extLst>
              <a:ext uri="{FF2B5EF4-FFF2-40B4-BE49-F238E27FC236}">
                <a16:creationId xmlns:a16="http://schemas.microsoft.com/office/drawing/2014/main" xmlns="" id="{9F54DA4F-EBC7-4843-AB92-9E13319FC686}"/>
              </a:ext>
            </a:extLst>
          </p:cNvPr>
          <p:cNvSpPr txBox="1"/>
          <p:nvPr/>
        </p:nvSpPr>
        <p:spPr>
          <a:xfrm>
            <a:off x="4322584" y="3977808"/>
            <a:ext cx="478016" cy="369332"/>
          </a:xfrm>
          <a:prstGeom prst="rect">
            <a:avLst/>
          </a:prstGeom>
          <a:noFill/>
        </p:spPr>
        <p:txBody>
          <a:bodyPr wrap="square" rtlCol="0">
            <a:spAutoFit/>
          </a:bodyPr>
          <a:lstStyle/>
          <a:p>
            <a:r>
              <a:rPr lang="en-US" b="1" dirty="0"/>
              <a:t>V</a:t>
            </a:r>
            <a:r>
              <a:rPr lang="en-US" b="1" baseline="-25000" dirty="0"/>
              <a:t>21</a:t>
            </a:r>
          </a:p>
        </p:txBody>
      </p:sp>
      <p:sp>
        <p:nvSpPr>
          <p:cNvPr id="32" name="TextBox 31">
            <a:extLst>
              <a:ext uri="{FF2B5EF4-FFF2-40B4-BE49-F238E27FC236}">
                <a16:creationId xmlns:a16="http://schemas.microsoft.com/office/drawing/2014/main" xmlns="" id="{8E2CA5C1-82B8-413A-9E8F-472DC7C20389}"/>
              </a:ext>
            </a:extLst>
          </p:cNvPr>
          <p:cNvSpPr txBox="1"/>
          <p:nvPr/>
        </p:nvSpPr>
        <p:spPr>
          <a:xfrm>
            <a:off x="4872283" y="4041137"/>
            <a:ext cx="478016" cy="369332"/>
          </a:xfrm>
          <a:prstGeom prst="rect">
            <a:avLst/>
          </a:prstGeom>
          <a:noFill/>
        </p:spPr>
        <p:txBody>
          <a:bodyPr wrap="square" rtlCol="0">
            <a:spAutoFit/>
          </a:bodyPr>
          <a:lstStyle/>
          <a:p>
            <a:r>
              <a:rPr lang="en-US" b="1" dirty="0"/>
              <a:t>V</a:t>
            </a:r>
            <a:r>
              <a:rPr lang="en-US" b="1" baseline="-25000" dirty="0"/>
              <a:t>12</a:t>
            </a:r>
          </a:p>
        </p:txBody>
      </p:sp>
      <p:sp>
        <p:nvSpPr>
          <p:cNvPr id="33" name="TextBox 32">
            <a:extLst>
              <a:ext uri="{FF2B5EF4-FFF2-40B4-BE49-F238E27FC236}">
                <a16:creationId xmlns:a16="http://schemas.microsoft.com/office/drawing/2014/main" xmlns="" id="{62087546-8125-4E8C-BDF4-10EE1F1BCF6B}"/>
              </a:ext>
            </a:extLst>
          </p:cNvPr>
          <p:cNvSpPr txBox="1"/>
          <p:nvPr/>
        </p:nvSpPr>
        <p:spPr>
          <a:xfrm>
            <a:off x="5255074" y="3902065"/>
            <a:ext cx="478016" cy="369332"/>
          </a:xfrm>
          <a:prstGeom prst="rect">
            <a:avLst/>
          </a:prstGeom>
          <a:noFill/>
        </p:spPr>
        <p:txBody>
          <a:bodyPr wrap="square" rtlCol="0">
            <a:spAutoFit/>
          </a:bodyPr>
          <a:lstStyle/>
          <a:p>
            <a:r>
              <a:rPr lang="en-US" b="1" dirty="0"/>
              <a:t>V</a:t>
            </a:r>
            <a:r>
              <a:rPr lang="en-US" b="1" baseline="-25000" dirty="0"/>
              <a:t>22</a:t>
            </a:r>
          </a:p>
        </p:txBody>
      </p:sp>
      <p:cxnSp>
        <p:nvCxnSpPr>
          <p:cNvPr id="34" name="Straight Connector 33">
            <a:extLst>
              <a:ext uri="{FF2B5EF4-FFF2-40B4-BE49-F238E27FC236}">
                <a16:creationId xmlns:a16="http://schemas.microsoft.com/office/drawing/2014/main" xmlns="" id="{D54BEE51-AAB1-433C-B224-0277526BD74F}"/>
              </a:ext>
            </a:extLst>
          </p:cNvPr>
          <p:cNvCxnSpPr>
            <a:cxnSpLocks/>
          </p:cNvCxnSpPr>
          <p:nvPr/>
        </p:nvCxnSpPr>
        <p:spPr>
          <a:xfrm>
            <a:off x="4460408" y="3544371"/>
            <a:ext cx="2016592" cy="873592"/>
          </a:xfrm>
          <a:prstGeom prst="line">
            <a:avLst/>
          </a:prstGeom>
        </p:spPr>
        <p:style>
          <a:lnRef idx="2">
            <a:schemeClr val="accent3"/>
          </a:lnRef>
          <a:fillRef idx="0">
            <a:schemeClr val="accent3"/>
          </a:fillRef>
          <a:effectRef idx="1">
            <a:schemeClr val="accent3"/>
          </a:effectRef>
          <a:fontRef idx="minor">
            <a:schemeClr val="tx1"/>
          </a:fontRef>
        </p:style>
      </p:cxnSp>
      <p:sp>
        <p:nvSpPr>
          <p:cNvPr id="35" name="TextBox 34">
            <a:extLst>
              <a:ext uri="{FF2B5EF4-FFF2-40B4-BE49-F238E27FC236}">
                <a16:creationId xmlns:a16="http://schemas.microsoft.com/office/drawing/2014/main" xmlns="" id="{326366E7-4D8C-4D0A-B7A9-15CD2566B9E8}"/>
              </a:ext>
            </a:extLst>
          </p:cNvPr>
          <p:cNvSpPr txBox="1"/>
          <p:nvPr/>
        </p:nvSpPr>
        <p:spPr>
          <a:xfrm>
            <a:off x="6019800" y="4382571"/>
            <a:ext cx="441146" cy="369332"/>
          </a:xfrm>
          <a:prstGeom prst="rect">
            <a:avLst/>
          </a:prstGeom>
          <a:noFill/>
        </p:spPr>
        <p:txBody>
          <a:bodyPr wrap="square" rtlCol="0">
            <a:spAutoFit/>
          </a:bodyPr>
          <a:lstStyle/>
          <a:p>
            <a:r>
              <a:rPr lang="en-US" b="1" dirty="0"/>
              <a:t>b'</a:t>
            </a:r>
            <a:r>
              <a:rPr lang="en-US" b="1" baseline="-25000" dirty="0"/>
              <a:t>1</a:t>
            </a:r>
          </a:p>
        </p:txBody>
      </p:sp>
      <p:sp>
        <p:nvSpPr>
          <p:cNvPr id="36" name="TextBox 35">
            <a:extLst>
              <a:ext uri="{FF2B5EF4-FFF2-40B4-BE49-F238E27FC236}">
                <a16:creationId xmlns:a16="http://schemas.microsoft.com/office/drawing/2014/main" xmlns="" id="{01F8CC46-77F6-43F8-9189-734118EF7013}"/>
              </a:ext>
            </a:extLst>
          </p:cNvPr>
          <p:cNvSpPr txBox="1"/>
          <p:nvPr/>
        </p:nvSpPr>
        <p:spPr>
          <a:xfrm>
            <a:off x="6248400" y="3925371"/>
            <a:ext cx="441146" cy="369332"/>
          </a:xfrm>
          <a:prstGeom prst="rect">
            <a:avLst/>
          </a:prstGeom>
          <a:noFill/>
        </p:spPr>
        <p:txBody>
          <a:bodyPr wrap="square" rtlCol="0">
            <a:spAutoFit/>
          </a:bodyPr>
          <a:lstStyle/>
          <a:p>
            <a:r>
              <a:rPr lang="en-US" b="1" dirty="0"/>
              <a:t>b'</a:t>
            </a:r>
            <a:r>
              <a:rPr lang="en-US" b="1" baseline="-25000" dirty="0"/>
              <a:t>2</a:t>
            </a:r>
          </a:p>
        </p:txBody>
      </p:sp>
      <p:sp>
        <p:nvSpPr>
          <p:cNvPr id="37" name="Oval 36">
            <a:extLst>
              <a:ext uri="{FF2B5EF4-FFF2-40B4-BE49-F238E27FC236}">
                <a16:creationId xmlns:a16="http://schemas.microsoft.com/office/drawing/2014/main" xmlns="" id="{7231E339-39DB-472C-B416-F3AFFA8DB1CD}"/>
              </a:ext>
            </a:extLst>
          </p:cNvPr>
          <p:cNvSpPr/>
          <p:nvPr/>
        </p:nvSpPr>
        <p:spPr>
          <a:xfrm>
            <a:off x="4114800" y="5513903"/>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1</a:t>
            </a:r>
          </a:p>
        </p:txBody>
      </p:sp>
      <p:cxnSp>
        <p:nvCxnSpPr>
          <p:cNvPr id="38" name="Straight Connector 37">
            <a:extLst>
              <a:ext uri="{FF2B5EF4-FFF2-40B4-BE49-F238E27FC236}">
                <a16:creationId xmlns:a16="http://schemas.microsoft.com/office/drawing/2014/main" xmlns="" id="{86356EBF-FCE2-4669-8183-1DC1F845D621}"/>
              </a:ext>
            </a:extLst>
          </p:cNvPr>
          <p:cNvCxnSpPr>
            <a:cxnSpLocks/>
          </p:cNvCxnSpPr>
          <p:nvPr/>
        </p:nvCxnSpPr>
        <p:spPr>
          <a:xfrm>
            <a:off x="4322620" y="4763571"/>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39" name="TextBox 38">
            <a:extLst>
              <a:ext uri="{FF2B5EF4-FFF2-40B4-BE49-F238E27FC236}">
                <a16:creationId xmlns:a16="http://schemas.microsoft.com/office/drawing/2014/main" xmlns="" id="{8D510C06-EFAF-4D93-B135-E494225004E2}"/>
              </a:ext>
            </a:extLst>
          </p:cNvPr>
          <p:cNvSpPr txBox="1"/>
          <p:nvPr/>
        </p:nvSpPr>
        <p:spPr>
          <a:xfrm>
            <a:off x="3810000" y="4992171"/>
            <a:ext cx="551754" cy="369332"/>
          </a:xfrm>
          <a:prstGeom prst="rect">
            <a:avLst/>
          </a:prstGeom>
          <a:noFill/>
        </p:spPr>
        <p:txBody>
          <a:bodyPr wrap="square" rtlCol="0">
            <a:spAutoFit/>
          </a:bodyPr>
          <a:lstStyle/>
          <a:p>
            <a:r>
              <a:rPr lang="en-US" b="1" dirty="0"/>
              <a:t>W</a:t>
            </a:r>
            <a:r>
              <a:rPr lang="en-US" b="1" baseline="-25000" dirty="0"/>
              <a:t>11</a:t>
            </a:r>
          </a:p>
        </p:txBody>
      </p:sp>
      <p:sp>
        <p:nvSpPr>
          <p:cNvPr id="40" name="Oval 39">
            <a:extLst>
              <a:ext uri="{FF2B5EF4-FFF2-40B4-BE49-F238E27FC236}">
                <a16:creationId xmlns:a16="http://schemas.microsoft.com/office/drawing/2014/main" xmlns="" id="{75385114-D865-4BCF-966C-28FDF7DB80AF}"/>
              </a:ext>
            </a:extLst>
          </p:cNvPr>
          <p:cNvSpPr/>
          <p:nvPr/>
        </p:nvSpPr>
        <p:spPr>
          <a:xfrm>
            <a:off x="5257800" y="5525571"/>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2</a:t>
            </a:r>
          </a:p>
        </p:txBody>
      </p:sp>
      <p:cxnSp>
        <p:nvCxnSpPr>
          <p:cNvPr id="41" name="Straight Connector 40">
            <a:extLst>
              <a:ext uri="{FF2B5EF4-FFF2-40B4-BE49-F238E27FC236}">
                <a16:creationId xmlns:a16="http://schemas.microsoft.com/office/drawing/2014/main" xmlns="" id="{E435AB17-D49D-46AD-B675-19B8A9CB2202}"/>
              </a:ext>
            </a:extLst>
          </p:cNvPr>
          <p:cNvCxnSpPr>
            <a:cxnSpLocks/>
          </p:cNvCxnSpPr>
          <p:nvPr/>
        </p:nvCxnSpPr>
        <p:spPr>
          <a:xfrm>
            <a:off x="5465620" y="4763571"/>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42" name="Oval 41">
            <a:extLst>
              <a:ext uri="{FF2B5EF4-FFF2-40B4-BE49-F238E27FC236}">
                <a16:creationId xmlns:a16="http://schemas.microsoft.com/office/drawing/2014/main" xmlns="" id="{BD11FC59-07E4-4DB9-B4A6-991CE1E60EB8}"/>
              </a:ext>
            </a:extLst>
          </p:cNvPr>
          <p:cNvSpPr/>
          <p:nvPr/>
        </p:nvSpPr>
        <p:spPr>
          <a:xfrm>
            <a:off x="6400800" y="5601771"/>
            <a:ext cx="381000" cy="3810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3</a:t>
            </a:r>
          </a:p>
        </p:txBody>
      </p:sp>
      <p:cxnSp>
        <p:nvCxnSpPr>
          <p:cNvPr id="43" name="Straight Connector 42">
            <a:extLst>
              <a:ext uri="{FF2B5EF4-FFF2-40B4-BE49-F238E27FC236}">
                <a16:creationId xmlns:a16="http://schemas.microsoft.com/office/drawing/2014/main" xmlns="" id="{5C4F7557-03D5-4C42-9986-35056C68A3A0}"/>
              </a:ext>
            </a:extLst>
          </p:cNvPr>
          <p:cNvCxnSpPr>
            <a:cxnSpLocks/>
          </p:cNvCxnSpPr>
          <p:nvPr/>
        </p:nvCxnSpPr>
        <p:spPr>
          <a:xfrm>
            <a:off x="5562600" y="4763571"/>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44" name="Straight Connector 43">
            <a:extLst>
              <a:ext uri="{FF2B5EF4-FFF2-40B4-BE49-F238E27FC236}">
                <a16:creationId xmlns:a16="http://schemas.microsoft.com/office/drawing/2014/main" xmlns="" id="{A72BB5DD-A492-4C4F-87A7-D1A3A0827A6D}"/>
              </a:ext>
            </a:extLst>
          </p:cNvPr>
          <p:cNvCxnSpPr>
            <a:cxnSpLocks/>
          </p:cNvCxnSpPr>
          <p:nvPr/>
        </p:nvCxnSpPr>
        <p:spPr>
          <a:xfrm>
            <a:off x="4419600" y="4763571"/>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45" name="Straight Connector 44">
            <a:extLst>
              <a:ext uri="{FF2B5EF4-FFF2-40B4-BE49-F238E27FC236}">
                <a16:creationId xmlns:a16="http://schemas.microsoft.com/office/drawing/2014/main" xmlns="" id="{1B86B239-C600-4ED6-A566-94F66D452074}"/>
              </a:ext>
            </a:extLst>
          </p:cNvPr>
          <p:cNvCxnSpPr>
            <a:cxnSpLocks/>
          </p:cNvCxnSpPr>
          <p:nvPr/>
        </p:nvCxnSpPr>
        <p:spPr>
          <a:xfrm flipH="1">
            <a:off x="4399196" y="4707775"/>
            <a:ext cx="934804" cy="817796"/>
          </a:xfrm>
          <a:prstGeom prst="line">
            <a:avLst/>
          </a:prstGeom>
        </p:spPr>
        <p:style>
          <a:lnRef idx="2">
            <a:schemeClr val="accent3"/>
          </a:lnRef>
          <a:fillRef idx="0">
            <a:schemeClr val="accent3"/>
          </a:fillRef>
          <a:effectRef idx="1">
            <a:schemeClr val="accent3"/>
          </a:effectRef>
          <a:fontRef idx="minor">
            <a:schemeClr val="tx1"/>
          </a:fontRef>
        </p:style>
      </p:cxnSp>
      <p:sp>
        <p:nvSpPr>
          <p:cNvPr id="46" name="TextBox 45">
            <a:extLst>
              <a:ext uri="{FF2B5EF4-FFF2-40B4-BE49-F238E27FC236}">
                <a16:creationId xmlns:a16="http://schemas.microsoft.com/office/drawing/2014/main" xmlns="" id="{C0AA2A73-E32F-4D46-9B73-2B1E6DB1D603}"/>
              </a:ext>
            </a:extLst>
          </p:cNvPr>
          <p:cNvSpPr txBox="1"/>
          <p:nvPr/>
        </p:nvSpPr>
        <p:spPr>
          <a:xfrm>
            <a:off x="4267200" y="5220771"/>
            <a:ext cx="551754" cy="369332"/>
          </a:xfrm>
          <a:prstGeom prst="rect">
            <a:avLst/>
          </a:prstGeom>
          <a:noFill/>
        </p:spPr>
        <p:txBody>
          <a:bodyPr wrap="square" rtlCol="0">
            <a:spAutoFit/>
          </a:bodyPr>
          <a:lstStyle/>
          <a:p>
            <a:r>
              <a:rPr lang="en-US" b="1" dirty="0"/>
              <a:t>W</a:t>
            </a:r>
            <a:r>
              <a:rPr lang="en-US" b="1" baseline="-25000" dirty="0"/>
              <a:t>21</a:t>
            </a:r>
          </a:p>
        </p:txBody>
      </p:sp>
      <p:sp>
        <p:nvSpPr>
          <p:cNvPr id="47" name="TextBox 46">
            <a:extLst>
              <a:ext uri="{FF2B5EF4-FFF2-40B4-BE49-F238E27FC236}">
                <a16:creationId xmlns:a16="http://schemas.microsoft.com/office/drawing/2014/main" xmlns="" id="{4A9B51A9-1DF6-47E0-A9CE-9370465F4CCE}"/>
              </a:ext>
            </a:extLst>
          </p:cNvPr>
          <p:cNvSpPr txBox="1"/>
          <p:nvPr/>
        </p:nvSpPr>
        <p:spPr>
          <a:xfrm>
            <a:off x="4800600" y="5384839"/>
            <a:ext cx="551754" cy="369332"/>
          </a:xfrm>
          <a:prstGeom prst="rect">
            <a:avLst/>
          </a:prstGeom>
          <a:noFill/>
        </p:spPr>
        <p:txBody>
          <a:bodyPr wrap="square" rtlCol="0">
            <a:spAutoFit/>
          </a:bodyPr>
          <a:lstStyle/>
          <a:p>
            <a:r>
              <a:rPr lang="en-US" b="1" dirty="0"/>
              <a:t>W</a:t>
            </a:r>
            <a:r>
              <a:rPr lang="en-US" b="1" baseline="-25000" dirty="0"/>
              <a:t>12</a:t>
            </a:r>
          </a:p>
        </p:txBody>
      </p:sp>
      <p:sp>
        <p:nvSpPr>
          <p:cNvPr id="48" name="TextBox 47">
            <a:extLst>
              <a:ext uri="{FF2B5EF4-FFF2-40B4-BE49-F238E27FC236}">
                <a16:creationId xmlns:a16="http://schemas.microsoft.com/office/drawing/2014/main" xmlns="" id="{BB9571F2-2D06-467E-BF6A-ED5FDF5E30A3}"/>
              </a:ext>
            </a:extLst>
          </p:cNvPr>
          <p:cNvSpPr txBox="1"/>
          <p:nvPr/>
        </p:nvSpPr>
        <p:spPr>
          <a:xfrm>
            <a:off x="5239446" y="5144571"/>
            <a:ext cx="551754" cy="369332"/>
          </a:xfrm>
          <a:prstGeom prst="rect">
            <a:avLst/>
          </a:prstGeom>
          <a:noFill/>
        </p:spPr>
        <p:txBody>
          <a:bodyPr wrap="square" rtlCol="0">
            <a:spAutoFit/>
          </a:bodyPr>
          <a:lstStyle/>
          <a:p>
            <a:r>
              <a:rPr lang="en-US" b="1" dirty="0"/>
              <a:t>W</a:t>
            </a:r>
            <a:r>
              <a:rPr lang="en-US" b="1" baseline="-25000" dirty="0"/>
              <a:t>22</a:t>
            </a:r>
          </a:p>
        </p:txBody>
      </p:sp>
      <p:cxnSp>
        <p:nvCxnSpPr>
          <p:cNvPr id="49" name="Straight Connector 48">
            <a:extLst>
              <a:ext uri="{FF2B5EF4-FFF2-40B4-BE49-F238E27FC236}">
                <a16:creationId xmlns:a16="http://schemas.microsoft.com/office/drawing/2014/main" xmlns="" id="{8DB4F4B8-CC57-4031-B817-FACCB0A91E9B}"/>
              </a:ext>
            </a:extLst>
          </p:cNvPr>
          <p:cNvCxnSpPr>
            <a:cxnSpLocks/>
          </p:cNvCxnSpPr>
          <p:nvPr/>
        </p:nvCxnSpPr>
        <p:spPr>
          <a:xfrm>
            <a:off x="4460408" y="4687371"/>
            <a:ext cx="2016592" cy="873592"/>
          </a:xfrm>
          <a:prstGeom prst="line">
            <a:avLst/>
          </a:prstGeom>
        </p:spPr>
        <p:style>
          <a:lnRef idx="2">
            <a:schemeClr val="accent3"/>
          </a:lnRef>
          <a:fillRef idx="0">
            <a:schemeClr val="accent3"/>
          </a:fillRef>
          <a:effectRef idx="1">
            <a:schemeClr val="accent3"/>
          </a:effectRef>
          <a:fontRef idx="minor">
            <a:schemeClr val="tx1"/>
          </a:fontRef>
        </p:style>
      </p:cxnSp>
      <p:sp>
        <p:nvSpPr>
          <p:cNvPr id="50" name="TextBox 49">
            <a:extLst>
              <a:ext uri="{FF2B5EF4-FFF2-40B4-BE49-F238E27FC236}">
                <a16:creationId xmlns:a16="http://schemas.microsoft.com/office/drawing/2014/main" xmlns="" id="{B687ABE2-E205-48F5-9A8B-521F55536C4B}"/>
              </a:ext>
            </a:extLst>
          </p:cNvPr>
          <p:cNvSpPr txBox="1"/>
          <p:nvPr/>
        </p:nvSpPr>
        <p:spPr>
          <a:xfrm>
            <a:off x="6019800" y="5525571"/>
            <a:ext cx="386644" cy="369332"/>
          </a:xfrm>
          <a:prstGeom prst="rect">
            <a:avLst/>
          </a:prstGeom>
          <a:noFill/>
        </p:spPr>
        <p:txBody>
          <a:bodyPr wrap="square" rtlCol="0">
            <a:spAutoFit/>
          </a:bodyPr>
          <a:lstStyle/>
          <a:p>
            <a:r>
              <a:rPr lang="en-US" b="1" dirty="0"/>
              <a:t>b</a:t>
            </a:r>
            <a:r>
              <a:rPr lang="en-US" b="1" baseline="-25000" dirty="0"/>
              <a:t>1</a:t>
            </a:r>
          </a:p>
        </p:txBody>
      </p:sp>
      <p:sp>
        <p:nvSpPr>
          <p:cNvPr id="51" name="TextBox 50">
            <a:extLst>
              <a:ext uri="{FF2B5EF4-FFF2-40B4-BE49-F238E27FC236}">
                <a16:creationId xmlns:a16="http://schemas.microsoft.com/office/drawing/2014/main" xmlns="" id="{E825B149-81F3-4F7D-AE2B-582F0CEC94BA}"/>
              </a:ext>
            </a:extLst>
          </p:cNvPr>
          <p:cNvSpPr txBox="1"/>
          <p:nvPr/>
        </p:nvSpPr>
        <p:spPr>
          <a:xfrm>
            <a:off x="6248400" y="5068371"/>
            <a:ext cx="386644" cy="369332"/>
          </a:xfrm>
          <a:prstGeom prst="rect">
            <a:avLst/>
          </a:prstGeom>
          <a:noFill/>
        </p:spPr>
        <p:txBody>
          <a:bodyPr wrap="square" rtlCol="0">
            <a:spAutoFit/>
          </a:bodyPr>
          <a:lstStyle/>
          <a:p>
            <a:r>
              <a:rPr lang="en-US" b="1" dirty="0"/>
              <a:t>b</a:t>
            </a:r>
            <a:r>
              <a:rPr lang="en-US" b="1" baseline="-25000" dirty="0"/>
              <a:t>2</a:t>
            </a:r>
          </a:p>
        </p:txBody>
      </p:sp>
      <p:sp>
        <p:nvSpPr>
          <p:cNvPr id="71" name="TextBox 70">
            <a:extLst>
              <a:ext uri="{FF2B5EF4-FFF2-40B4-BE49-F238E27FC236}">
                <a16:creationId xmlns:a16="http://schemas.microsoft.com/office/drawing/2014/main" xmlns="" id="{0C217FC8-5FC6-4BC9-827A-AE652268343E}"/>
              </a:ext>
            </a:extLst>
          </p:cNvPr>
          <p:cNvSpPr txBox="1"/>
          <p:nvPr/>
        </p:nvSpPr>
        <p:spPr>
          <a:xfrm>
            <a:off x="1171261" y="4702259"/>
            <a:ext cx="2541760" cy="1477328"/>
          </a:xfrm>
          <a:prstGeom prst="rect">
            <a:avLst/>
          </a:prstGeom>
          <a:noFill/>
        </p:spPr>
        <p:txBody>
          <a:bodyPr wrap="square" rtlCol="0">
            <a:spAutoFit/>
          </a:bodyPr>
          <a:lstStyle/>
          <a:p>
            <a:r>
              <a:rPr lang="en-US" dirty="0"/>
              <a:t>At any point in time, an RNN looks almost like a</a:t>
            </a:r>
          </a:p>
          <a:p>
            <a:r>
              <a:rPr lang="en-US" dirty="0"/>
              <a:t>regular multilayer neural network …</a:t>
            </a:r>
          </a:p>
          <a:p>
            <a:r>
              <a:rPr lang="en-US" dirty="0"/>
              <a:t>Almost!</a:t>
            </a:r>
          </a:p>
        </p:txBody>
      </p:sp>
    </p:spTree>
    <p:extLst>
      <p:ext uri="{BB962C8B-B14F-4D97-AF65-F5344CB8AC3E}">
        <p14:creationId xmlns:p14="http://schemas.microsoft.com/office/powerpoint/2010/main" xmlns="" val="1223786032"/>
      </p:ext>
    </p:extLst>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Arrow Connector 3">
            <a:extLst>
              <a:ext uri="{FF2B5EF4-FFF2-40B4-BE49-F238E27FC236}">
                <a16:creationId xmlns:a16="http://schemas.microsoft.com/office/drawing/2014/main" xmlns="" id="{D7357A28-03E5-48B3-81BE-91889FA583EF}"/>
              </a:ext>
            </a:extLst>
          </p:cNvPr>
          <p:cNvCxnSpPr>
            <a:cxnSpLocks/>
          </p:cNvCxnSpPr>
          <p:nvPr/>
        </p:nvCxnSpPr>
        <p:spPr>
          <a:xfrm>
            <a:off x="3733800" y="4205288"/>
            <a:ext cx="1409700" cy="348552"/>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16" name="Oval 15"/>
          <p:cNvSpPr/>
          <p:nvPr/>
        </p:nvSpPr>
        <p:spPr>
          <a:xfrm>
            <a:off x="879765" y="2500745"/>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2057400" y="1219200"/>
            <a:ext cx="6781800" cy="5410200"/>
          </a:xfrm>
        </p:spPr>
        <p:txBody>
          <a:bodyPr>
            <a:normAutofit/>
          </a:bodyPr>
          <a:lstStyle/>
          <a:p>
            <a:pPr>
              <a:buNone/>
            </a:pPr>
            <a:r>
              <a:rPr lang="en-US" b="1" dirty="0"/>
              <a:t>Recurrent Neural Networks</a:t>
            </a:r>
            <a:r>
              <a:rPr lang="en-US" dirty="0"/>
              <a:t> (RNNs):</a:t>
            </a:r>
          </a:p>
          <a:p>
            <a:pPr>
              <a:buNone/>
            </a:pPr>
            <a:r>
              <a:rPr lang="en-US" dirty="0">
                <a:solidFill>
                  <a:srgbClr val="FF0000"/>
                </a:solidFill>
              </a:rPr>
              <a:t>At time t = 0</a:t>
            </a:r>
          </a:p>
          <a:p>
            <a:pPr>
              <a:buNone/>
            </a:pPr>
            <a:endParaRPr lang="en-US" dirty="0"/>
          </a:p>
          <a:p>
            <a:pPr>
              <a:buNone/>
            </a:pPr>
            <a:r>
              <a:rPr lang="en-US" dirty="0"/>
              <a:t>	</a:t>
            </a:r>
          </a:p>
        </p:txBody>
      </p:sp>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lvl="0" algn="ctr">
              <a:spcBef>
                <a:spcPct val="0"/>
              </a:spcBef>
              <a:defRPr/>
            </a:pPr>
            <a:r>
              <a:rPr lang="en-US" sz="4400" dirty="0">
                <a:solidFill>
                  <a:schemeClr val="bg1"/>
                </a:solidFill>
              </a:rPr>
              <a:t>Sequential Deep Learning Models</a:t>
            </a:r>
          </a:p>
        </p:txBody>
      </p:sp>
      <p:sp>
        <p:nvSpPr>
          <p:cNvPr id="7" name="Oval 6"/>
          <p:cNvSpPr/>
          <p:nvPr/>
        </p:nvSpPr>
        <p:spPr>
          <a:xfrm>
            <a:off x="990600" y="1436132"/>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p:cNvSpPr/>
          <p:nvPr/>
        </p:nvSpPr>
        <p:spPr>
          <a:xfrm>
            <a:off x="990600" y="2579132"/>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9" name="TextBox 8"/>
          <p:cNvSpPr txBox="1"/>
          <p:nvPr/>
        </p:nvSpPr>
        <p:spPr>
          <a:xfrm>
            <a:off x="0" y="2286000"/>
            <a:ext cx="1037463" cy="369332"/>
          </a:xfrm>
          <a:prstGeom prst="rect">
            <a:avLst/>
          </a:prstGeom>
          <a:noFill/>
        </p:spPr>
        <p:txBody>
          <a:bodyPr wrap="none" rtlCol="0">
            <a:spAutoFit/>
          </a:bodyPr>
          <a:lstStyle/>
          <a:p>
            <a:r>
              <a:rPr lang="en-US" dirty="0"/>
              <a:t>Hidden </a:t>
            </a:r>
            <a:r>
              <a:rPr lang="en-US" b="1" dirty="0"/>
              <a:t>h</a:t>
            </a:r>
          </a:p>
        </p:txBody>
      </p:sp>
      <p:sp>
        <p:nvSpPr>
          <p:cNvPr id="10" name="TextBox 9"/>
          <p:cNvSpPr txBox="1"/>
          <p:nvPr/>
        </p:nvSpPr>
        <p:spPr>
          <a:xfrm>
            <a:off x="0" y="1295400"/>
            <a:ext cx="1007007" cy="369332"/>
          </a:xfrm>
          <a:prstGeom prst="rect">
            <a:avLst/>
          </a:prstGeom>
          <a:noFill/>
        </p:spPr>
        <p:txBody>
          <a:bodyPr wrap="none" rtlCol="0">
            <a:spAutoFit/>
          </a:bodyPr>
          <a:lstStyle/>
          <a:p>
            <a:r>
              <a:rPr lang="en-US" dirty="0"/>
              <a:t>Classes </a:t>
            </a:r>
            <a:r>
              <a:rPr lang="en-US" b="1" dirty="0"/>
              <a:t>c</a:t>
            </a:r>
          </a:p>
        </p:txBody>
      </p:sp>
      <p:cxnSp>
        <p:nvCxnSpPr>
          <p:cNvPr id="25" name="Straight Connector 24"/>
          <p:cNvCxnSpPr/>
          <p:nvPr/>
        </p:nvCxnSpPr>
        <p:spPr>
          <a:xfrm>
            <a:off x="1198420" y="1828800"/>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11" name="Oval 10"/>
          <p:cNvSpPr/>
          <p:nvPr/>
        </p:nvSpPr>
        <p:spPr>
          <a:xfrm>
            <a:off x="1004455" y="3754580"/>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2" name="TextBox 11"/>
          <p:cNvSpPr txBox="1"/>
          <p:nvPr/>
        </p:nvSpPr>
        <p:spPr>
          <a:xfrm>
            <a:off x="76200" y="4050268"/>
            <a:ext cx="1115498" cy="369332"/>
          </a:xfrm>
          <a:prstGeom prst="rect">
            <a:avLst/>
          </a:prstGeom>
          <a:noFill/>
        </p:spPr>
        <p:txBody>
          <a:bodyPr wrap="none" rtlCol="0">
            <a:spAutoFit/>
          </a:bodyPr>
          <a:lstStyle/>
          <a:p>
            <a:r>
              <a:rPr lang="en-US" dirty="0"/>
              <a:t>Features </a:t>
            </a:r>
            <a:r>
              <a:rPr lang="en-US" b="1" dirty="0"/>
              <a:t>f</a:t>
            </a:r>
          </a:p>
        </p:txBody>
      </p:sp>
      <p:cxnSp>
        <p:nvCxnSpPr>
          <p:cNvPr id="13" name="Straight Connector 12"/>
          <p:cNvCxnSpPr/>
          <p:nvPr/>
        </p:nvCxnSpPr>
        <p:spPr>
          <a:xfrm>
            <a:off x="1198420" y="2971800"/>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14" name="TextBox 13"/>
          <p:cNvSpPr txBox="1"/>
          <p:nvPr/>
        </p:nvSpPr>
        <p:spPr>
          <a:xfrm>
            <a:off x="217778" y="2953821"/>
            <a:ext cx="455446" cy="369332"/>
          </a:xfrm>
          <a:prstGeom prst="rect">
            <a:avLst/>
          </a:prstGeom>
          <a:noFill/>
        </p:spPr>
        <p:txBody>
          <a:bodyPr wrap="none" rtlCol="0">
            <a:spAutoFit/>
          </a:bodyPr>
          <a:lstStyle/>
          <a:p>
            <a:r>
              <a:rPr lang="en-US" b="1" dirty="0"/>
              <a:t>W’</a:t>
            </a:r>
          </a:p>
        </p:txBody>
      </p:sp>
      <p:sp>
        <p:nvSpPr>
          <p:cNvPr id="15" name="TextBox 14"/>
          <p:cNvSpPr txBox="1"/>
          <p:nvPr/>
        </p:nvSpPr>
        <p:spPr>
          <a:xfrm>
            <a:off x="1295400" y="3429000"/>
            <a:ext cx="394660" cy="369332"/>
          </a:xfrm>
          <a:prstGeom prst="rect">
            <a:avLst/>
          </a:prstGeom>
          <a:noFill/>
        </p:spPr>
        <p:txBody>
          <a:bodyPr wrap="none" rtlCol="0">
            <a:spAutoFit/>
          </a:bodyPr>
          <a:lstStyle/>
          <a:p>
            <a:r>
              <a:rPr lang="en-US" b="1" dirty="0"/>
              <a:t>W</a:t>
            </a:r>
          </a:p>
        </p:txBody>
      </p:sp>
      <p:cxnSp>
        <p:nvCxnSpPr>
          <p:cNvPr id="64" name="Curved Connector 63"/>
          <p:cNvCxnSpPr>
            <a:stCxn id="16" idx="2"/>
            <a:endCxn id="16" idx="6"/>
          </p:cNvCxnSpPr>
          <p:nvPr/>
        </p:nvCxnSpPr>
        <p:spPr>
          <a:xfrm rot="10800000" flipH="1">
            <a:off x="879765" y="2805545"/>
            <a:ext cx="609600" cy="12700"/>
          </a:xfrm>
          <a:prstGeom prst="curvedConnector5">
            <a:avLst>
              <a:gd name="adj1" fmla="val -37500"/>
              <a:gd name="adj2" fmla="val -4090915"/>
              <a:gd name="adj3" fmla="val 137500"/>
            </a:avLst>
          </a:prstGeom>
          <a:ln>
            <a:tailEnd type="arrow"/>
          </a:ln>
        </p:spPr>
        <p:style>
          <a:lnRef idx="3">
            <a:schemeClr val="accent3"/>
          </a:lnRef>
          <a:fillRef idx="0">
            <a:schemeClr val="accent3"/>
          </a:fillRef>
          <a:effectRef idx="2">
            <a:schemeClr val="accent3"/>
          </a:effectRef>
          <a:fontRef idx="minor">
            <a:schemeClr val="tx1"/>
          </a:fontRef>
        </p:style>
      </p:cxnSp>
      <p:sp>
        <p:nvSpPr>
          <p:cNvPr id="67" name="TextBox 66"/>
          <p:cNvSpPr txBox="1"/>
          <p:nvPr/>
        </p:nvSpPr>
        <p:spPr>
          <a:xfrm>
            <a:off x="1292000" y="2050018"/>
            <a:ext cx="320922" cy="369332"/>
          </a:xfrm>
          <a:prstGeom prst="rect">
            <a:avLst/>
          </a:prstGeom>
          <a:noFill/>
        </p:spPr>
        <p:txBody>
          <a:bodyPr wrap="none" rtlCol="0">
            <a:spAutoFit/>
          </a:bodyPr>
          <a:lstStyle/>
          <a:p>
            <a:r>
              <a:rPr lang="en-US" b="1" dirty="0"/>
              <a:t>V</a:t>
            </a:r>
          </a:p>
        </p:txBody>
      </p:sp>
      <p:sp>
        <p:nvSpPr>
          <p:cNvPr id="17" name="Oval 16">
            <a:extLst>
              <a:ext uri="{FF2B5EF4-FFF2-40B4-BE49-F238E27FC236}">
                <a16:creationId xmlns:a16="http://schemas.microsoft.com/office/drawing/2014/main" xmlns="" id="{656FBD1F-9D61-4186-BAE7-F34D646CCCF6}"/>
              </a:ext>
            </a:extLst>
          </p:cNvPr>
          <p:cNvSpPr/>
          <p:nvPr/>
        </p:nvSpPr>
        <p:spPr>
          <a:xfrm>
            <a:off x="5153890" y="4278661"/>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xmlns="" id="{56D9F4E5-0D3A-4234-A713-976FC44A6972}"/>
              </a:ext>
            </a:extLst>
          </p:cNvPr>
          <p:cNvSpPr/>
          <p:nvPr/>
        </p:nvSpPr>
        <p:spPr>
          <a:xfrm>
            <a:off x="4010890" y="4257881"/>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xmlns="" id="{710B980A-F3C7-4753-8AA2-5CAACC782FC0}"/>
              </a:ext>
            </a:extLst>
          </p:cNvPr>
          <p:cNvSpPr/>
          <p:nvPr/>
        </p:nvSpPr>
        <p:spPr>
          <a:xfrm>
            <a:off x="4114800" y="3227903"/>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1</a:t>
            </a:r>
            <a:endParaRPr lang="en-US" baseline="-25000" dirty="0"/>
          </a:p>
        </p:txBody>
      </p:sp>
      <p:sp>
        <p:nvSpPr>
          <p:cNvPr id="20" name="Oval 19">
            <a:extLst>
              <a:ext uri="{FF2B5EF4-FFF2-40B4-BE49-F238E27FC236}">
                <a16:creationId xmlns:a16="http://schemas.microsoft.com/office/drawing/2014/main" xmlns="" id="{C0919225-338D-42D3-B990-252100837FF4}"/>
              </a:ext>
            </a:extLst>
          </p:cNvPr>
          <p:cNvSpPr/>
          <p:nvPr/>
        </p:nvSpPr>
        <p:spPr>
          <a:xfrm>
            <a:off x="4114800" y="4370903"/>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1</a:t>
            </a:r>
          </a:p>
        </p:txBody>
      </p:sp>
      <p:cxnSp>
        <p:nvCxnSpPr>
          <p:cNvPr id="21" name="Straight Connector 20">
            <a:extLst>
              <a:ext uri="{FF2B5EF4-FFF2-40B4-BE49-F238E27FC236}">
                <a16:creationId xmlns:a16="http://schemas.microsoft.com/office/drawing/2014/main" xmlns="" id="{ED856284-7D86-49D3-AB15-40D4D778A857}"/>
              </a:ext>
            </a:extLst>
          </p:cNvPr>
          <p:cNvCxnSpPr/>
          <p:nvPr/>
        </p:nvCxnSpPr>
        <p:spPr>
          <a:xfrm>
            <a:off x="4322620" y="3620571"/>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22" name="TextBox 21">
            <a:extLst>
              <a:ext uri="{FF2B5EF4-FFF2-40B4-BE49-F238E27FC236}">
                <a16:creationId xmlns:a16="http://schemas.microsoft.com/office/drawing/2014/main" xmlns="" id="{F97437BE-371B-4F92-B6F0-5C32F7E327AA}"/>
              </a:ext>
            </a:extLst>
          </p:cNvPr>
          <p:cNvSpPr txBox="1"/>
          <p:nvPr/>
        </p:nvSpPr>
        <p:spPr>
          <a:xfrm>
            <a:off x="3810000" y="3849171"/>
            <a:ext cx="478016" cy="369332"/>
          </a:xfrm>
          <a:prstGeom prst="rect">
            <a:avLst/>
          </a:prstGeom>
          <a:noFill/>
        </p:spPr>
        <p:txBody>
          <a:bodyPr wrap="none" rtlCol="0">
            <a:spAutoFit/>
          </a:bodyPr>
          <a:lstStyle/>
          <a:p>
            <a:r>
              <a:rPr lang="en-US" b="1" dirty="0"/>
              <a:t>V</a:t>
            </a:r>
            <a:r>
              <a:rPr lang="en-US" b="1" baseline="-25000" dirty="0"/>
              <a:t>11</a:t>
            </a:r>
          </a:p>
        </p:txBody>
      </p:sp>
      <p:sp>
        <p:nvSpPr>
          <p:cNvPr id="23" name="Oval 22">
            <a:extLst>
              <a:ext uri="{FF2B5EF4-FFF2-40B4-BE49-F238E27FC236}">
                <a16:creationId xmlns:a16="http://schemas.microsoft.com/office/drawing/2014/main" xmlns="" id="{8665BD2D-703C-4820-9256-B1933E29C3E8}"/>
              </a:ext>
            </a:extLst>
          </p:cNvPr>
          <p:cNvSpPr/>
          <p:nvPr/>
        </p:nvSpPr>
        <p:spPr>
          <a:xfrm>
            <a:off x="5257800" y="3239571"/>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2</a:t>
            </a:r>
          </a:p>
        </p:txBody>
      </p:sp>
      <p:sp>
        <p:nvSpPr>
          <p:cNvPr id="24" name="Oval 23">
            <a:extLst>
              <a:ext uri="{FF2B5EF4-FFF2-40B4-BE49-F238E27FC236}">
                <a16:creationId xmlns:a16="http://schemas.microsoft.com/office/drawing/2014/main" xmlns="" id="{6AE35634-57B9-4FEF-A7A5-C6C5721FC29E}"/>
              </a:ext>
            </a:extLst>
          </p:cNvPr>
          <p:cNvSpPr/>
          <p:nvPr/>
        </p:nvSpPr>
        <p:spPr>
          <a:xfrm>
            <a:off x="5257800" y="4382571"/>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2</a:t>
            </a:r>
          </a:p>
        </p:txBody>
      </p:sp>
      <p:cxnSp>
        <p:nvCxnSpPr>
          <p:cNvPr id="26" name="Straight Connector 25">
            <a:extLst>
              <a:ext uri="{FF2B5EF4-FFF2-40B4-BE49-F238E27FC236}">
                <a16:creationId xmlns:a16="http://schemas.microsoft.com/office/drawing/2014/main" xmlns="" id="{DEBF89DA-998B-410B-B818-49AA3B31E97A}"/>
              </a:ext>
            </a:extLst>
          </p:cNvPr>
          <p:cNvCxnSpPr/>
          <p:nvPr/>
        </p:nvCxnSpPr>
        <p:spPr>
          <a:xfrm>
            <a:off x="5465620" y="3620571"/>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27" name="Oval 26">
            <a:extLst>
              <a:ext uri="{FF2B5EF4-FFF2-40B4-BE49-F238E27FC236}">
                <a16:creationId xmlns:a16="http://schemas.microsoft.com/office/drawing/2014/main" xmlns="" id="{2E9775F6-51AA-49BD-9E2B-25B11CE6FED8}"/>
              </a:ext>
            </a:extLst>
          </p:cNvPr>
          <p:cNvSpPr/>
          <p:nvPr/>
        </p:nvSpPr>
        <p:spPr>
          <a:xfrm>
            <a:off x="6400800" y="4458771"/>
            <a:ext cx="381000" cy="3810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3</a:t>
            </a:r>
          </a:p>
        </p:txBody>
      </p:sp>
      <p:cxnSp>
        <p:nvCxnSpPr>
          <p:cNvPr id="28" name="Straight Connector 27">
            <a:extLst>
              <a:ext uri="{FF2B5EF4-FFF2-40B4-BE49-F238E27FC236}">
                <a16:creationId xmlns:a16="http://schemas.microsoft.com/office/drawing/2014/main" xmlns="" id="{2ACC13E6-75B0-4EEA-B912-F2483AE776E9}"/>
              </a:ext>
            </a:extLst>
          </p:cNvPr>
          <p:cNvCxnSpPr/>
          <p:nvPr/>
        </p:nvCxnSpPr>
        <p:spPr>
          <a:xfrm>
            <a:off x="5562600" y="3620571"/>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29" name="Straight Connector 28">
            <a:extLst>
              <a:ext uri="{FF2B5EF4-FFF2-40B4-BE49-F238E27FC236}">
                <a16:creationId xmlns:a16="http://schemas.microsoft.com/office/drawing/2014/main" xmlns="" id="{EAD443BE-C8C3-4693-B2B1-4CE382F386EF}"/>
              </a:ext>
            </a:extLst>
          </p:cNvPr>
          <p:cNvCxnSpPr/>
          <p:nvPr/>
        </p:nvCxnSpPr>
        <p:spPr>
          <a:xfrm>
            <a:off x="4419600" y="3620571"/>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30" name="Straight Connector 29">
            <a:extLst>
              <a:ext uri="{FF2B5EF4-FFF2-40B4-BE49-F238E27FC236}">
                <a16:creationId xmlns:a16="http://schemas.microsoft.com/office/drawing/2014/main" xmlns="" id="{F48C6EF2-2A5E-4EF9-BEFB-DC68D84DC1A0}"/>
              </a:ext>
            </a:extLst>
          </p:cNvPr>
          <p:cNvCxnSpPr/>
          <p:nvPr/>
        </p:nvCxnSpPr>
        <p:spPr>
          <a:xfrm flipH="1">
            <a:off x="4399196" y="3564775"/>
            <a:ext cx="934804" cy="817796"/>
          </a:xfrm>
          <a:prstGeom prst="line">
            <a:avLst/>
          </a:prstGeom>
        </p:spPr>
        <p:style>
          <a:lnRef idx="2">
            <a:schemeClr val="accent3"/>
          </a:lnRef>
          <a:fillRef idx="0">
            <a:schemeClr val="accent3"/>
          </a:fillRef>
          <a:effectRef idx="1">
            <a:schemeClr val="accent3"/>
          </a:effectRef>
          <a:fontRef idx="minor">
            <a:schemeClr val="tx1"/>
          </a:fontRef>
        </p:style>
      </p:cxnSp>
      <p:sp>
        <p:nvSpPr>
          <p:cNvPr id="31" name="TextBox 30">
            <a:extLst>
              <a:ext uri="{FF2B5EF4-FFF2-40B4-BE49-F238E27FC236}">
                <a16:creationId xmlns:a16="http://schemas.microsoft.com/office/drawing/2014/main" xmlns="" id="{9F54DA4F-EBC7-4843-AB92-9E13319FC686}"/>
              </a:ext>
            </a:extLst>
          </p:cNvPr>
          <p:cNvSpPr txBox="1"/>
          <p:nvPr/>
        </p:nvSpPr>
        <p:spPr>
          <a:xfrm>
            <a:off x="4322584" y="3977808"/>
            <a:ext cx="478016" cy="369332"/>
          </a:xfrm>
          <a:prstGeom prst="rect">
            <a:avLst/>
          </a:prstGeom>
          <a:noFill/>
        </p:spPr>
        <p:txBody>
          <a:bodyPr wrap="none" rtlCol="0">
            <a:spAutoFit/>
          </a:bodyPr>
          <a:lstStyle/>
          <a:p>
            <a:r>
              <a:rPr lang="en-US" b="1" dirty="0"/>
              <a:t>V</a:t>
            </a:r>
            <a:r>
              <a:rPr lang="en-US" b="1" baseline="-25000" dirty="0"/>
              <a:t>21</a:t>
            </a:r>
          </a:p>
        </p:txBody>
      </p:sp>
      <p:sp>
        <p:nvSpPr>
          <p:cNvPr id="32" name="TextBox 31">
            <a:extLst>
              <a:ext uri="{FF2B5EF4-FFF2-40B4-BE49-F238E27FC236}">
                <a16:creationId xmlns:a16="http://schemas.microsoft.com/office/drawing/2014/main" xmlns="" id="{8E2CA5C1-82B8-413A-9E8F-472DC7C20389}"/>
              </a:ext>
            </a:extLst>
          </p:cNvPr>
          <p:cNvSpPr txBox="1"/>
          <p:nvPr/>
        </p:nvSpPr>
        <p:spPr>
          <a:xfrm>
            <a:off x="4872283" y="4041137"/>
            <a:ext cx="478016" cy="369332"/>
          </a:xfrm>
          <a:prstGeom prst="rect">
            <a:avLst/>
          </a:prstGeom>
          <a:noFill/>
        </p:spPr>
        <p:txBody>
          <a:bodyPr wrap="none" rtlCol="0">
            <a:spAutoFit/>
          </a:bodyPr>
          <a:lstStyle/>
          <a:p>
            <a:r>
              <a:rPr lang="en-US" b="1" dirty="0"/>
              <a:t>V</a:t>
            </a:r>
            <a:r>
              <a:rPr lang="en-US" b="1" baseline="-25000" dirty="0"/>
              <a:t>12</a:t>
            </a:r>
          </a:p>
        </p:txBody>
      </p:sp>
      <p:sp>
        <p:nvSpPr>
          <p:cNvPr id="33" name="TextBox 32">
            <a:extLst>
              <a:ext uri="{FF2B5EF4-FFF2-40B4-BE49-F238E27FC236}">
                <a16:creationId xmlns:a16="http://schemas.microsoft.com/office/drawing/2014/main" xmlns="" id="{62087546-8125-4E8C-BDF4-10EE1F1BCF6B}"/>
              </a:ext>
            </a:extLst>
          </p:cNvPr>
          <p:cNvSpPr txBox="1"/>
          <p:nvPr/>
        </p:nvSpPr>
        <p:spPr>
          <a:xfrm>
            <a:off x="5255074" y="3902065"/>
            <a:ext cx="478016" cy="369332"/>
          </a:xfrm>
          <a:prstGeom prst="rect">
            <a:avLst/>
          </a:prstGeom>
          <a:noFill/>
        </p:spPr>
        <p:txBody>
          <a:bodyPr wrap="none" rtlCol="0">
            <a:spAutoFit/>
          </a:bodyPr>
          <a:lstStyle/>
          <a:p>
            <a:r>
              <a:rPr lang="en-US" b="1" dirty="0"/>
              <a:t>V</a:t>
            </a:r>
            <a:r>
              <a:rPr lang="en-US" b="1" baseline="-25000" dirty="0"/>
              <a:t>22</a:t>
            </a:r>
          </a:p>
        </p:txBody>
      </p:sp>
      <p:cxnSp>
        <p:nvCxnSpPr>
          <p:cNvPr id="34" name="Straight Connector 33">
            <a:extLst>
              <a:ext uri="{FF2B5EF4-FFF2-40B4-BE49-F238E27FC236}">
                <a16:creationId xmlns:a16="http://schemas.microsoft.com/office/drawing/2014/main" xmlns="" id="{D54BEE51-AAB1-433C-B224-0277526BD74F}"/>
              </a:ext>
            </a:extLst>
          </p:cNvPr>
          <p:cNvCxnSpPr/>
          <p:nvPr/>
        </p:nvCxnSpPr>
        <p:spPr>
          <a:xfrm>
            <a:off x="4460408" y="3544371"/>
            <a:ext cx="2016592" cy="873592"/>
          </a:xfrm>
          <a:prstGeom prst="line">
            <a:avLst/>
          </a:prstGeom>
        </p:spPr>
        <p:style>
          <a:lnRef idx="2">
            <a:schemeClr val="accent3"/>
          </a:lnRef>
          <a:fillRef idx="0">
            <a:schemeClr val="accent3"/>
          </a:fillRef>
          <a:effectRef idx="1">
            <a:schemeClr val="accent3"/>
          </a:effectRef>
          <a:fontRef idx="minor">
            <a:schemeClr val="tx1"/>
          </a:fontRef>
        </p:style>
      </p:cxnSp>
      <p:sp>
        <p:nvSpPr>
          <p:cNvPr id="35" name="TextBox 34">
            <a:extLst>
              <a:ext uri="{FF2B5EF4-FFF2-40B4-BE49-F238E27FC236}">
                <a16:creationId xmlns:a16="http://schemas.microsoft.com/office/drawing/2014/main" xmlns="" id="{326366E7-4D8C-4D0A-B7A9-15CD2566B9E8}"/>
              </a:ext>
            </a:extLst>
          </p:cNvPr>
          <p:cNvSpPr txBox="1"/>
          <p:nvPr/>
        </p:nvSpPr>
        <p:spPr>
          <a:xfrm>
            <a:off x="6019800" y="4382571"/>
            <a:ext cx="441146" cy="369332"/>
          </a:xfrm>
          <a:prstGeom prst="rect">
            <a:avLst/>
          </a:prstGeom>
          <a:noFill/>
        </p:spPr>
        <p:txBody>
          <a:bodyPr wrap="none" rtlCol="0">
            <a:spAutoFit/>
          </a:bodyPr>
          <a:lstStyle/>
          <a:p>
            <a:r>
              <a:rPr lang="en-US" b="1" dirty="0"/>
              <a:t>b'</a:t>
            </a:r>
            <a:r>
              <a:rPr lang="en-US" b="1" baseline="-25000" dirty="0"/>
              <a:t>1</a:t>
            </a:r>
          </a:p>
        </p:txBody>
      </p:sp>
      <p:sp>
        <p:nvSpPr>
          <p:cNvPr id="36" name="TextBox 35">
            <a:extLst>
              <a:ext uri="{FF2B5EF4-FFF2-40B4-BE49-F238E27FC236}">
                <a16:creationId xmlns:a16="http://schemas.microsoft.com/office/drawing/2014/main" xmlns="" id="{01F8CC46-77F6-43F8-9189-734118EF7013}"/>
              </a:ext>
            </a:extLst>
          </p:cNvPr>
          <p:cNvSpPr txBox="1"/>
          <p:nvPr/>
        </p:nvSpPr>
        <p:spPr>
          <a:xfrm>
            <a:off x="6248400" y="3925371"/>
            <a:ext cx="441146" cy="369332"/>
          </a:xfrm>
          <a:prstGeom prst="rect">
            <a:avLst/>
          </a:prstGeom>
          <a:noFill/>
        </p:spPr>
        <p:txBody>
          <a:bodyPr wrap="none" rtlCol="0">
            <a:spAutoFit/>
          </a:bodyPr>
          <a:lstStyle/>
          <a:p>
            <a:r>
              <a:rPr lang="en-US" b="1" dirty="0"/>
              <a:t>b'</a:t>
            </a:r>
            <a:r>
              <a:rPr lang="en-US" b="1" baseline="-25000" dirty="0"/>
              <a:t>2</a:t>
            </a:r>
          </a:p>
        </p:txBody>
      </p:sp>
      <p:sp>
        <p:nvSpPr>
          <p:cNvPr id="37" name="Oval 36">
            <a:extLst>
              <a:ext uri="{FF2B5EF4-FFF2-40B4-BE49-F238E27FC236}">
                <a16:creationId xmlns:a16="http://schemas.microsoft.com/office/drawing/2014/main" xmlns="" id="{7231E339-39DB-472C-B416-F3AFFA8DB1CD}"/>
              </a:ext>
            </a:extLst>
          </p:cNvPr>
          <p:cNvSpPr/>
          <p:nvPr/>
        </p:nvSpPr>
        <p:spPr>
          <a:xfrm>
            <a:off x="4114800" y="5513903"/>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1</a:t>
            </a:r>
          </a:p>
        </p:txBody>
      </p:sp>
      <p:cxnSp>
        <p:nvCxnSpPr>
          <p:cNvPr id="38" name="Straight Connector 37">
            <a:extLst>
              <a:ext uri="{FF2B5EF4-FFF2-40B4-BE49-F238E27FC236}">
                <a16:creationId xmlns:a16="http://schemas.microsoft.com/office/drawing/2014/main" xmlns="" id="{86356EBF-FCE2-4669-8183-1DC1F845D621}"/>
              </a:ext>
            </a:extLst>
          </p:cNvPr>
          <p:cNvCxnSpPr/>
          <p:nvPr/>
        </p:nvCxnSpPr>
        <p:spPr>
          <a:xfrm>
            <a:off x="4322620" y="4763571"/>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39" name="TextBox 38">
            <a:extLst>
              <a:ext uri="{FF2B5EF4-FFF2-40B4-BE49-F238E27FC236}">
                <a16:creationId xmlns:a16="http://schemas.microsoft.com/office/drawing/2014/main" xmlns="" id="{8D510C06-EFAF-4D93-B135-E494225004E2}"/>
              </a:ext>
            </a:extLst>
          </p:cNvPr>
          <p:cNvSpPr txBox="1"/>
          <p:nvPr/>
        </p:nvSpPr>
        <p:spPr>
          <a:xfrm>
            <a:off x="3810000" y="4992171"/>
            <a:ext cx="551754" cy="369332"/>
          </a:xfrm>
          <a:prstGeom prst="rect">
            <a:avLst/>
          </a:prstGeom>
          <a:noFill/>
        </p:spPr>
        <p:txBody>
          <a:bodyPr wrap="none" rtlCol="0">
            <a:spAutoFit/>
          </a:bodyPr>
          <a:lstStyle/>
          <a:p>
            <a:r>
              <a:rPr lang="en-US" b="1" dirty="0"/>
              <a:t>W</a:t>
            </a:r>
            <a:r>
              <a:rPr lang="en-US" b="1" baseline="-25000" dirty="0"/>
              <a:t>11</a:t>
            </a:r>
          </a:p>
        </p:txBody>
      </p:sp>
      <p:sp>
        <p:nvSpPr>
          <p:cNvPr id="40" name="Oval 39">
            <a:extLst>
              <a:ext uri="{FF2B5EF4-FFF2-40B4-BE49-F238E27FC236}">
                <a16:creationId xmlns:a16="http://schemas.microsoft.com/office/drawing/2014/main" xmlns="" id="{75385114-D865-4BCF-966C-28FDF7DB80AF}"/>
              </a:ext>
            </a:extLst>
          </p:cNvPr>
          <p:cNvSpPr/>
          <p:nvPr/>
        </p:nvSpPr>
        <p:spPr>
          <a:xfrm>
            <a:off x="5257800" y="5525571"/>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2</a:t>
            </a:r>
          </a:p>
        </p:txBody>
      </p:sp>
      <p:cxnSp>
        <p:nvCxnSpPr>
          <p:cNvPr id="41" name="Straight Connector 40">
            <a:extLst>
              <a:ext uri="{FF2B5EF4-FFF2-40B4-BE49-F238E27FC236}">
                <a16:creationId xmlns:a16="http://schemas.microsoft.com/office/drawing/2014/main" xmlns="" id="{E435AB17-D49D-46AD-B675-19B8A9CB2202}"/>
              </a:ext>
            </a:extLst>
          </p:cNvPr>
          <p:cNvCxnSpPr/>
          <p:nvPr/>
        </p:nvCxnSpPr>
        <p:spPr>
          <a:xfrm>
            <a:off x="5465620" y="4763571"/>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42" name="Oval 41">
            <a:extLst>
              <a:ext uri="{FF2B5EF4-FFF2-40B4-BE49-F238E27FC236}">
                <a16:creationId xmlns:a16="http://schemas.microsoft.com/office/drawing/2014/main" xmlns="" id="{BD11FC59-07E4-4DB9-B4A6-991CE1E60EB8}"/>
              </a:ext>
            </a:extLst>
          </p:cNvPr>
          <p:cNvSpPr/>
          <p:nvPr/>
        </p:nvSpPr>
        <p:spPr>
          <a:xfrm>
            <a:off x="6400800" y="5601771"/>
            <a:ext cx="381000" cy="3810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3</a:t>
            </a:r>
          </a:p>
        </p:txBody>
      </p:sp>
      <p:cxnSp>
        <p:nvCxnSpPr>
          <p:cNvPr id="43" name="Straight Connector 42">
            <a:extLst>
              <a:ext uri="{FF2B5EF4-FFF2-40B4-BE49-F238E27FC236}">
                <a16:creationId xmlns:a16="http://schemas.microsoft.com/office/drawing/2014/main" xmlns="" id="{5C4F7557-03D5-4C42-9986-35056C68A3A0}"/>
              </a:ext>
            </a:extLst>
          </p:cNvPr>
          <p:cNvCxnSpPr/>
          <p:nvPr/>
        </p:nvCxnSpPr>
        <p:spPr>
          <a:xfrm>
            <a:off x="5562600" y="4763571"/>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44" name="Straight Connector 43">
            <a:extLst>
              <a:ext uri="{FF2B5EF4-FFF2-40B4-BE49-F238E27FC236}">
                <a16:creationId xmlns:a16="http://schemas.microsoft.com/office/drawing/2014/main" xmlns="" id="{A72BB5DD-A492-4C4F-87A7-D1A3A0827A6D}"/>
              </a:ext>
            </a:extLst>
          </p:cNvPr>
          <p:cNvCxnSpPr/>
          <p:nvPr/>
        </p:nvCxnSpPr>
        <p:spPr>
          <a:xfrm>
            <a:off x="4419600" y="4763571"/>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45" name="Straight Connector 44">
            <a:extLst>
              <a:ext uri="{FF2B5EF4-FFF2-40B4-BE49-F238E27FC236}">
                <a16:creationId xmlns:a16="http://schemas.microsoft.com/office/drawing/2014/main" xmlns="" id="{1B86B239-C600-4ED6-A566-94F66D452074}"/>
              </a:ext>
            </a:extLst>
          </p:cNvPr>
          <p:cNvCxnSpPr/>
          <p:nvPr/>
        </p:nvCxnSpPr>
        <p:spPr>
          <a:xfrm flipH="1">
            <a:off x="4399196" y="4707775"/>
            <a:ext cx="934804" cy="817796"/>
          </a:xfrm>
          <a:prstGeom prst="line">
            <a:avLst/>
          </a:prstGeom>
        </p:spPr>
        <p:style>
          <a:lnRef idx="2">
            <a:schemeClr val="accent3"/>
          </a:lnRef>
          <a:fillRef idx="0">
            <a:schemeClr val="accent3"/>
          </a:fillRef>
          <a:effectRef idx="1">
            <a:schemeClr val="accent3"/>
          </a:effectRef>
          <a:fontRef idx="minor">
            <a:schemeClr val="tx1"/>
          </a:fontRef>
        </p:style>
      </p:cxnSp>
      <p:sp>
        <p:nvSpPr>
          <p:cNvPr id="46" name="TextBox 45">
            <a:extLst>
              <a:ext uri="{FF2B5EF4-FFF2-40B4-BE49-F238E27FC236}">
                <a16:creationId xmlns:a16="http://schemas.microsoft.com/office/drawing/2014/main" xmlns="" id="{C0AA2A73-E32F-4D46-9B73-2B1E6DB1D603}"/>
              </a:ext>
            </a:extLst>
          </p:cNvPr>
          <p:cNvSpPr txBox="1"/>
          <p:nvPr/>
        </p:nvSpPr>
        <p:spPr>
          <a:xfrm>
            <a:off x="4267200" y="5220771"/>
            <a:ext cx="551754" cy="369332"/>
          </a:xfrm>
          <a:prstGeom prst="rect">
            <a:avLst/>
          </a:prstGeom>
          <a:noFill/>
        </p:spPr>
        <p:txBody>
          <a:bodyPr wrap="none" rtlCol="0">
            <a:spAutoFit/>
          </a:bodyPr>
          <a:lstStyle/>
          <a:p>
            <a:r>
              <a:rPr lang="en-US" b="1" dirty="0"/>
              <a:t>W</a:t>
            </a:r>
            <a:r>
              <a:rPr lang="en-US" b="1" baseline="-25000" dirty="0"/>
              <a:t>21</a:t>
            </a:r>
          </a:p>
        </p:txBody>
      </p:sp>
      <p:sp>
        <p:nvSpPr>
          <p:cNvPr id="47" name="TextBox 46">
            <a:extLst>
              <a:ext uri="{FF2B5EF4-FFF2-40B4-BE49-F238E27FC236}">
                <a16:creationId xmlns:a16="http://schemas.microsoft.com/office/drawing/2014/main" xmlns="" id="{4A9B51A9-1DF6-47E0-A9CE-9370465F4CCE}"/>
              </a:ext>
            </a:extLst>
          </p:cNvPr>
          <p:cNvSpPr txBox="1"/>
          <p:nvPr/>
        </p:nvSpPr>
        <p:spPr>
          <a:xfrm>
            <a:off x="4800600" y="5384839"/>
            <a:ext cx="551754" cy="369332"/>
          </a:xfrm>
          <a:prstGeom prst="rect">
            <a:avLst/>
          </a:prstGeom>
          <a:noFill/>
        </p:spPr>
        <p:txBody>
          <a:bodyPr wrap="none" rtlCol="0">
            <a:spAutoFit/>
          </a:bodyPr>
          <a:lstStyle/>
          <a:p>
            <a:r>
              <a:rPr lang="en-US" b="1" dirty="0"/>
              <a:t>W</a:t>
            </a:r>
            <a:r>
              <a:rPr lang="en-US" b="1" baseline="-25000" dirty="0"/>
              <a:t>12</a:t>
            </a:r>
          </a:p>
        </p:txBody>
      </p:sp>
      <p:sp>
        <p:nvSpPr>
          <p:cNvPr id="48" name="TextBox 47">
            <a:extLst>
              <a:ext uri="{FF2B5EF4-FFF2-40B4-BE49-F238E27FC236}">
                <a16:creationId xmlns:a16="http://schemas.microsoft.com/office/drawing/2014/main" xmlns="" id="{BB9571F2-2D06-467E-BF6A-ED5FDF5E30A3}"/>
              </a:ext>
            </a:extLst>
          </p:cNvPr>
          <p:cNvSpPr txBox="1"/>
          <p:nvPr/>
        </p:nvSpPr>
        <p:spPr>
          <a:xfrm>
            <a:off x="5239446" y="5144571"/>
            <a:ext cx="551754" cy="369332"/>
          </a:xfrm>
          <a:prstGeom prst="rect">
            <a:avLst/>
          </a:prstGeom>
          <a:noFill/>
        </p:spPr>
        <p:txBody>
          <a:bodyPr wrap="none" rtlCol="0">
            <a:spAutoFit/>
          </a:bodyPr>
          <a:lstStyle/>
          <a:p>
            <a:r>
              <a:rPr lang="en-US" b="1" dirty="0"/>
              <a:t>W</a:t>
            </a:r>
            <a:r>
              <a:rPr lang="en-US" b="1" baseline="-25000" dirty="0"/>
              <a:t>22</a:t>
            </a:r>
          </a:p>
        </p:txBody>
      </p:sp>
      <p:cxnSp>
        <p:nvCxnSpPr>
          <p:cNvPr id="49" name="Straight Connector 48">
            <a:extLst>
              <a:ext uri="{FF2B5EF4-FFF2-40B4-BE49-F238E27FC236}">
                <a16:creationId xmlns:a16="http://schemas.microsoft.com/office/drawing/2014/main" xmlns="" id="{8DB4F4B8-CC57-4031-B817-FACCB0A91E9B}"/>
              </a:ext>
            </a:extLst>
          </p:cNvPr>
          <p:cNvCxnSpPr/>
          <p:nvPr/>
        </p:nvCxnSpPr>
        <p:spPr>
          <a:xfrm>
            <a:off x="4460408" y="4687371"/>
            <a:ext cx="2016592" cy="873592"/>
          </a:xfrm>
          <a:prstGeom prst="line">
            <a:avLst/>
          </a:prstGeom>
        </p:spPr>
        <p:style>
          <a:lnRef idx="2">
            <a:schemeClr val="accent3"/>
          </a:lnRef>
          <a:fillRef idx="0">
            <a:schemeClr val="accent3"/>
          </a:fillRef>
          <a:effectRef idx="1">
            <a:schemeClr val="accent3"/>
          </a:effectRef>
          <a:fontRef idx="minor">
            <a:schemeClr val="tx1"/>
          </a:fontRef>
        </p:style>
      </p:cxnSp>
      <p:sp>
        <p:nvSpPr>
          <p:cNvPr id="50" name="TextBox 49">
            <a:extLst>
              <a:ext uri="{FF2B5EF4-FFF2-40B4-BE49-F238E27FC236}">
                <a16:creationId xmlns:a16="http://schemas.microsoft.com/office/drawing/2014/main" xmlns="" id="{B687ABE2-E205-48F5-9A8B-521F55536C4B}"/>
              </a:ext>
            </a:extLst>
          </p:cNvPr>
          <p:cNvSpPr txBox="1"/>
          <p:nvPr/>
        </p:nvSpPr>
        <p:spPr>
          <a:xfrm>
            <a:off x="6019800" y="5525571"/>
            <a:ext cx="386644" cy="369332"/>
          </a:xfrm>
          <a:prstGeom prst="rect">
            <a:avLst/>
          </a:prstGeom>
          <a:noFill/>
        </p:spPr>
        <p:txBody>
          <a:bodyPr wrap="none" rtlCol="0">
            <a:spAutoFit/>
          </a:bodyPr>
          <a:lstStyle/>
          <a:p>
            <a:r>
              <a:rPr lang="en-US" b="1" dirty="0"/>
              <a:t>b</a:t>
            </a:r>
            <a:r>
              <a:rPr lang="en-US" b="1" baseline="-25000" dirty="0"/>
              <a:t>1</a:t>
            </a:r>
          </a:p>
        </p:txBody>
      </p:sp>
      <p:sp>
        <p:nvSpPr>
          <p:cNvPr id="51" name="TextBox 50">
            <a:extLst>
              <a:ext uri="{FF2B5EF4-FFF2-40B4-BE49-F238E27FC236}">
                <a16:creationId xmlns:a16="http://schemas.microsoft.com/office/drawing/2014/main" xmlns="" id="{E825B149-81F3-4F7D-AE2B-582F0CEC94BA}"/>
              </a:ext>
            </a:extLst>
          </p:cNvPr>
          <p:cNvSpPr txBox="1"/>
          <p:nvPr/>
        </p:nvSpPr>
        <p:spPr>
          <a:xfrm>
            <a:off x="6248400" y="5068371"/>
            <a:ext cx="386644" cy="369332"/>
          </a:xfrm>
          <a:prstGeom prst="rect">
            <a:avLst/>
          </a:prstGeom>
          <a:noFill/>
        </p:spPr>
        <p:txBody>
          <a:bodyPr wrap="none" rtlCol="0">
            <a:spAutoFit/>
          </a:bodyPr>
          <a:lstStyle/>
          <a:p>
            <a:r>
              <a:rPr lang="en-US" b="1" dirty="0"/>
              <a:t>b</a:t>
            </a:r>
            <a:r>
              <a:rPr lang="en-US" b="1" baseline="-25000" dirty="0"/>
              <a:t>2</a:t>
            </a:r>
          </a:p>
        </p:txBody>
      </p:sp>
      <p:sp>
        <p:nvSpPr>
          <p:cNvPr id="52" name="Oval 51">
            <a:extLst>
              <a:ext uri="{FF2B5EF4-FFF2-40B4-BE49-F238E27FC236}">
                <a16:creationId xmlns:a16="http://schemas.microsoft.com/office/drawing/2014/main" xmlns="" id="{8DFD4D64-9AB7-4353-AECA-B2C2C69CD63E}"/>
              </a:ext>
            </a:extLst>
          </p:cNvPr>
          <p:cNvSpPr/>
          <p:nvPr/>
        </p:nvSpPr>
        <p:spPr>
          <a:xfrm>
            <a:off x="3134590" y="3805419"/>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53" name="Oval 52">
            <a:extLst>
              <a:ext uri="{FF2B5EF4-FFF2-40B4-BE49-F238E27FC236}">
                <a16:creationId xmlns:a16="http://schemas.microsoft.com/office/drawing/2014/main" xmlns="" id="{971A5D64-1845-41D9-BDCC-6731263BDC41}"/>
              </a:ext>
            </a:extLst>
          </p:cNvPr>
          <p:cNvSpPr/>
          <p:nvPr/>
        </p:nvSpPr>
        <p:spPr>
          <a:xfrm>
            <a:off x="1991590" y="3784639"/>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54" name="Oval 53">
            <a:extLst>
              <a:ext uri="{FF2B5EF4-FFF2-40B4-BE49-F238E27FC236}">
                <a16:creationId xmlns:a16="http://schemas.microsoft.com/office/drawing/2014/main" xmlns="" id="{A7E63E48-E9DA-48DE-85C7-DFF8CE91CB48}"/>
              </a:ext>
            </a:extLst>
          </p:cNvPr>
          <p:cNvSpPr/>
          <p:nvPr/>
        </p:nvSpPr>
        <p:spPr>
          <a:xfrm>
            <a:off x="2095500" y="3897661"/>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1</a:t>
            </a:r>
          </a:p>
        </p:txBody>
      </p:sp>
      <p:sp>
        <p:nvSpPr>
          <p:cNvPr id="55" name="Oval 54">
            <a:extLst>
              <a:ext uri="{FF2B5EF4-FFF2-40B4-BE49-F238E27FC236}">
                <a16:creationId xmlns:a16="http://schemas.microsoft.com/office/drawing/2014/main" xmlns="" id="{23D4CF18-792C-4B8D-8E61-EBF3C2775AA9}"/>
              </a:ext>
            </a:extLst>
          </p:cNvPr>
          <p:cNvSpPr/>
          <p:nvPr/>
        </p:nvSpPr>
        <p:spPr>
          <a:xfrm>
            <a:off x="3238500" y="3909329"/>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2</a:t>
            </a:r>
          </a:p>
        </p:txBody>
      </p:sp>
      <p:cxnSp>
        <p:nvCxnSpPr>
          <p:cNvPr id="57" name="Straight Arrow Connector 56">
            <a:extLst>
              <a:ext uri="{FF2B5EF4-FFF2-40B4-BE49-F238E27FC236}">
                <a16:creationId xmlns:a16="http://schemas.microsoft.com/office/drawing/2014/main" xmlns="" id="{144F4E5E-ADCC-4DB8-8060-200CB86537A6}"/>
              </a:ext>
            </a:extLst>
          </p:cNvPr>
          <p:cNvCxnSpPr>
            <a:cxnSpLocks/>
          </p:cNvCxnSpPr>
          <p:nvPr/>
        </p:nvCxnSpPr>
        <p:spPr>
          <a:xfrm>
            <a:off x="2580410" y="4229017"/>
            <a:ext cx="1409700" cy="348552"/>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6" name="TextBox 5">
            <a:extLst>
              <a:ext uri="{FF2B5EF4-FFF2-40B4-BE49-F238E27FC236}">
                <a16:creationId xmlns:a16="http://schemas.microsoft.com/office/drawing/2014/main" xmlns="" id="{38F0DE4A-9271-4BDA-B9B7-348F9175CF35}"/>
              </a:ext>
            </a:extLst>
          </p:cNvPr>
          <p:cNvSpPr txBox="1"/>
          <p:nvPr/>
        </p:nvSpPr>
        <p:spPr>
          <a:xfrm>
            <a:off x="990600" y="4572000"/>
            <a:ext cx="2021323" cy="2031325"/>
          </a:xfrm>
          <a:prstGeom prst="rect">
            <a:avLst/>
          </a:prstGeom>
          <a:noFill/>
        </p:spPr>
        <p:txBody>
          <a:bodyPr wrap="square" rtlCol="0">
            <a:spAutoFit/>
          </a:bodyPr>
          <a:lstStyle/>
          <a:p>
            <a:r>
              <a:rPr lang="en-US" b="1" dirty="0"/>
              <a:t>There is a difference:</a:t>
            </a:r>
          </a:p>
          <a:p>
            <a:r>
              <a:rPr lang="en-US" dirty="0"/>
              <a:t>In addition to its inputs, it also reads its own hidden “state” … from the previous time step.</a:t>
            </a:r>
          </a:p>
        </p:txBody>
      </p:sp>
    </p:spTree>
    <p:extLst>
      <p:ext uri="{BB962C8B-B14F-4D97-AF65-F5344CB8AC3E}">
        <p14:creationId xmlns:p14="http://schemas.microsoft.com/office/powerpoint/2010/main" xmlns="" val="2488125170"/>
      </p:ext>
    </p:extLst>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5" name="Straight Arrow Connector 94">
            <a:extLst>
              <a:ext uri="{FF2B5EF4-FFF2-40B4-BE49-F238E27FC236}">
                <a16:creationId xmlns:a16="http://schemas.microsoft.com/office/drawing/2014/main" xmlns="" id="{AB1FAAD5-93EE-4D5D-A1EE-954B38290ED7}"/>
              </a:ext>
            </a:extLst>
          </p:cNvPr>
          <p:cNvCxnSpPr>
            <a:cxnSpLocks/>
            <a:endCxn id="58" idx="2"/>
          </p:cNvCxnSpPr>
          <p:nvPr/>
        </p:nvCxnSpPr>
        <p:spPr>
          <a:xfrm>
            <a:off x="4800173" y="4036337"/>
            <a:ext cx="2158458" cy="487949"/>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3" name="Content Placeholder 2"/>
          <p:cNvSpPr>
            <a:spLocks noGrp="1"/>
          </p:cNvSpPr>
          <p:nvPr>
            <p:ph idx="1"/>
          </p:nvPr>
        </p:nvSpPr>
        <p:spPr>
          <a:xfrm>
            <a:off x="2057400" y="1036359"/>
            <a:ext cx="6781800" cy="5410200"/>
          </a:xfrm>
        </p:spPr>
        <p:txBody>
          <a:bodyPr>
            <a:normAutofit/>
          </a:bodyPr>
          <a:lstStyle/>
          <a:p>
            <a:pPr>
              <a:buNone/>
            </a:pPr>
            <a:r>
              <a:rPr lang="en-US" b="1" dirty="0"/>
              <a:t>Recurrent Neural Networks</a:t>
            </a:r>
            <a:r>
              <a:rPr lang="en-US" dirty="0"/>
              <a:t> (RNNs):</a:t>
            </a:r>
          </a:p>
          <a:p>
            <a:pPr>
              <a:buNone/>
            </a:pPr>
            <a:r>
              <a:rPr lang="en-US" dirty="0">
                <a:solidFill>
                  <a:srgbClr val="FF0000"/>
                </a:solidFill>
              </a:rPr>
              <a:t>					At time t = 1</a:t>
            </a:r>
          </a:p>
          <a:p>
            <a:pPr>
              <a:buNone/>
            </a:pPr>
            <a:endParaRPr lang="en-US" dirty="0"/>
          </a:p>
          <a:p>
            <a:pPr>
              <a:buNone/>
            </a:pPr>
            <a:r>
              <a:rPr lang="en-US" dirty="0"/>
              <a:t>	</a:t>
            </a:r>
          </a:p>
        </p:txBody>
      </p:sp>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lvl="0" algn="ctr">
              <a:spcBef>
                <a:spcPct val="0"/>
              </a:spcBef>
              <a:defRPr/>
            </a:pPr>
            <a:r>
              <a:rPr lang="en-US" sz="4400" dirty="0">
                <a:solidFill>
                  <a:schemeClr val="bg1"/>
                </a:solidFill>
              </a:rPr>
              <a:t>Sequential Deep Learning Models</a:t>
            </a:r>
          </a:p>
        </p:txBody>
      </p:sp>
      <p:sp>
        <p:nvSpPr>
          <p:cNvPr id="17" name="Oval 16">
            <a:extLst>
              <a:ext uri="{FF2B5EF4-FFF2-40B4-BE49-F238E27FC236}">
                <a16:creationId xmlns:a16="http://schemas.microsoft.com/office/drawing/2014/main" xmlns="" id="{656FBD1F-9D61-4186-BAE7-F34D646CCCF6}"/>
              </a:ext>
            </a:extLst>
          </p:cNvPr>
          <p:cNvSpPr/>
          <p:nvPr/>
        </p:nvSpPr>
        <p:spPr>
          <a:xfrm>
            <a:off x="4201390" y="3605200"/>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xmlns="" id="{56D9F4E5-0D3A-4234-A713-976FC44A6972}"/>
              </a:ext>
            </a:extLst>
          </p:cNvPr>
          <p:cNvSpPr/>
          <p:nvPr/>
        </p:nvSpPr>
        <p:spPr>
          <a:xfrm>
            <a:off x="3058390" y="3584420"/>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xmlns="" id="{710B980A-F3C7-4753-8AA2-5CAACC782FC0}"/>
              </a:ext>
            </a:extLst>
          </p:cNvPr>
          <p:cNvSpPr/>
          <p:nvPr/>
        </p:nvSpPr>
        <p:spPr>
          <a:xfrm>
            <a:off x="3162300" y="2554442"/>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1</a:t>
            </a:r>
            <a:endParaRPr lang="en-US" baseline="-25000" dirty="0"/>
          </a:p>
        </p:txBody>
      </p:sp>
      <p:sp>
        <p:nvSpPr>
          <p:cNvPr id="20" name="Oval 19">
            <a:extLst>
              <a:ext uri="{FF2B5EF4-FFF2-40B4-BE49-F238E27FC236}">
                <a16:creationId xmlns:a16="http://schemas.microsoft.com/office/drawing/2014/main" xmlns="" id="{C0919225-338D-42D3-B990-252100837FF4}"/>
              </a:ext>
            </a:extLst>
          </p:cNvPr>
          <p:cNvSpPr/>
          <p:nvPr/>
        </p:nvSpPr>
        <p:spPr>
          <a:xfrm>
            <a:off x="3162300" y="3697442"/>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1</a:t>
            </a:r>
          </a:p>
        </p:txBody>
      </p:sp>
      <p:cxnSp>
        <p:nvCxnSpPr>
          <p:cNvPr id="21" name="Straight Connector 20">
            <a:extLst>
              <a:ext uri="{FF2B5EF4-FFF2-40B4-BE49-F238E27FC236}">
                <a16:creationId xmlns:a16="http://schemas.microsoft.com/office/drawing/2014/main" xmlns="" id="{ED856284-7D86-49D3-AB15-40D4D778A857}"/>
              </a:ext>
            </a:extLst>
          </p:cNvPr>
          <p:cNvCxnSpPr/>
          <p:nvPr/>
        </p:nvCxnSpPr>
        <p:spPr>
          <a:xfrm>
            <a:off x="3370120" y="2947110"/>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22" name="TextBox 21">
            <a:extLst>
              <a:ext uri="{FF2B5EF4-FFF2-40B4-BE49-F238E27FC236}">
                <a16:creationId xmlns:a16="http://schemas.microsoft.com/office/drawing/2014/main" xmlns="" id="{F97437BE-371B-4F92-B6F0-5C32F7E327AA}"/>
              </a:ext>
            </a:extLst>
          </p:cNvPr>
          <p:cNvSpPr txBox="1"/>
          <p:nvPr/>
        </p:nvSpPr>
        <p:spPr>
          <a:xfrm>
            <a:off x="2857500" y="3175710"/>
            <a:ext cx="478016" cy="369332"/>
          </a:xfrm>
          <a:prstGeom prst="rect">
            <a:avLst/>
          </a:prstGeom>
          <a:noFill/>
        </p:spPr>
        <p:txBody>
          <a:bodyPr wrap="none" rtlCol="0">
            <a:spAutoFit/>
          </a:bodyPr>
          <a:lstStyle/>
          <a:p>
            <a:r>
              <a:rPr lang="en-US" b="1" dirty="0"/>
              <a:t>V</a:t>
            </a:r>
            <a:r>
              <a:rPr lang="en-US" b="1" baseline="-25000" dirty="0"/>
              <a:t>11</a:t>
            </a:r>
          </a:p>
        </p:txBody>
      </p:sp>
      <p:sp>
        <p:nvSpPr>
          <p:cNvPr id="23" name="Oval 22">
            <a:extLst>
              <a:ext uri="{FF2B5EF4-FFF2-40B4-BE49-F238E27FC236}">
                <a16:creationId xmlns:a16="http://schemas.microsoft.com/office/drawing/2014/main" xmlns="" id="{8665BD2D-703C-4820-9256-B1933E29C3E8}"/>
              </a:ext>
            </a:extLst>
          </p:cNvPr>
          <p:cNvSpPr/>
          <p:nvPr/>
        </p:nvSpPr>
        <p:spPr>
          <a:xfrm>
            <a:off x="4305300" y="2566110"/>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2</a:t>
            </a:r>
          </a:p>
        </p:txBody>
      </p:sp>
      <p:sp>
        <p:nvSpPr>
          <p:cNvPr id="24" name="Oval 23">
            <a:extLst>
              <a:ext uri="{FF2B5EF4-FFF2-40B4-BE49-F238E27FC236}">
                <a16:creationId xmlns:a16="http://schemas.microsoft.com/office/drawing/2014/main" xmlns="" id="{6AE35634-57B9-4FEF-A7A5-C6C5721FC29E}"/>
              </a:ext>
            </a:extLst>
          </p:cNvPr>
          <p:cNvSpPr/>
          <p:nvPr/>
        </p:nvSpPr>
        <p:spPr>
          <a:xfrm>
            <a:off x="4305300" y="3709110"/>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2</a:t>
            </a:r>
          </a:p>
        </p:txBody>
      </p:sp>
      <p:cxnSp>
        <p:nvCxnSpPr>
          <p:cNvPr id="26" name="Straight Connector 25">
            <a:extLst>
              <a:ext uri="{FF2B5EF4-FFF2-40B4-BE49-F238E27FC236}">
                <a16:creationId xmlns:a16="http://schemas.microsoft.com/office/drawing/2014/main" xmlns="" id="{DEBF89DA-998B-410B-B818-49AA3B31E97A}"/>
              </a:ext>
            </a:extLst>
          </p:cNvPr>
          <p:cNvCxnSpPr/>
          <p:nvPr/>
        </p:nvCxnSpPr>
        <p:spPr>
          <a:xfrm>
            <a:off x="4513120" y="2947110"/>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27" name="Oval 26">
            <a:extLst>
              <a:ext uri="{FF2B5EF4-FFF2-40B4-BE49-F238E27FC236}">
                <a16:creationId xmlns:a16="http://schemas.microsoft.com/office/drawing/2014/main" xmlns="" id="{2E9775F6-51AA-49BD-9E2B-25B11CE6FED8}"/>
              </a:ext>
            </a:extLst>
          </p:cNvPr>
          <p:cNvSpPr/>
          <p:nvPr/>
        </p:nvSpPr>
        <p:spPr>
          <a:xfrm>
            <a:off x="5448300" y="3785310"/>
            <a:ext cx="381000" cy="3810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3</a:t>
            </a:r>
          </a:p>
        </p:txBody>
      </p:sp>
      <p:cxnSp>
        <p:nvCxnSpPr>
          <p:cNvPr id="28" name="Straight Connector 27">
            <a:extLst>
              <a:ext uri="{FF2B5EF4-FFF2-40B4-BE49-F238E27FC236}">
                <a16:creationId xmlns:a16="http://schemas.microsoft.com/office/drawing/2014/main" xmlns="" id="{2ACC13E6-75B0-4EEA-B912-F2483AE776E9}"/>
              </a:ext>
            </a:extLst>
          </p:cNvPr>
          <p:cNvCxnSpPr/>
          <p:nvPr/>
        </p:nvCxnSpPr>
        <p:spPr>
          <a:xfrm>
            <a:off x="4610100" y="2947110"/>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29" name="Straight Connector 28">
            <a:extLst>
              <a:ext uri="{FF2B5EF4-FFF2-40B4-BE49-F238E27FC236}">
                <a16:creationId xmlns:a16="http://schemas.microsoft.com/office/drawing/2014/main" xmlns="" id="{EAD443BE-C8C3-4693-B2B1-4CE382F386EF}"/>
              </a:ext>
            </a:extLst>
          </p:cNvPr>
          <p:cNvCxnSpPr/>
          <p:nvPr/>
        </p:nvCxnSpPr>
        <p:spPr>
          <a:xfrm>
            <a:off x="3467100" y="2947110"/>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30" name="Straight Connector 29">
            <a:extLst>
              <a:ext uri="{FF2B5EF4-FFF2-40B4-BE49-F238E27FC236}">
                <a16:creationId xmlns:a16="http://schemas.microsoft.com/office/drawing/2014/main" xmlns="" id="{F48C6EF2-2A5E-4EF9-BEFB-DC68D84DC1A0}"/>
              </a:ext>
            </a:extLst>
          </p:cNvPr>
          <p:cNvCxnSpPr/>
          <p:nvPr/>
        </p:nvCxnSpPr>
        <p:spPr>
          <a:xfrm flipH="1">
            <a:off x="3446696" y="2891314"/>
            <a:ext cx="934804" cy="817796"/>
          </a:xfrm>
          <a:prstGeom prst="line">
            <a:avLst/>
          </a:prstGeom>
        </p:spPr>
        <p:style>
          <a:lnRef idx="2">
            <a:schemeClr val="accent3"/>
          </a:lnRef>
          <a:fillRef idx="0">
            <a:schemeClr val="accent3"/>
          </a:fillRef>
          <a:effectRef idx="1">
            <a:schemeClr val="accent3"/>
          </a:effectRef>
          <a:fontRef idx="minor">
            <a:schemeClr val="tx1"/>
          </a:fontRef>
        </p:style>
      </p:cxnSp>
      <p:sp>
        <p:nvSpPr>
          <p:cNvPr id="31" name="TextBox 30">
            <a:extLst>
              <a:ext uri="{FF2B5EF4-FFF2-40B4-BE49-F238E27FC236}">
                <a16:creationId xmlns:a16="http://schemas.microsoft.com/office/drawing/2014/main" xmlns="" id="{9F54DA4F-EBC7-4843-AB92-9E13319FC686}"/>
              </a:ext>
            </a:extLst>
          </p:cNvPr>
          <p:cNvSpPr txBox="1"/>
          <p:nvPr/>
        </p:nvSpPr>
        <p:spPr>
          <a:xfrm>
            <a:off x="3370084" y="3304347"/>
            <a:ext cx="478016" cy="369332"/>
          </a:xfrm>
          <a:prstGeom prst="rect">
            <a:avLst/>
          </a:prstGeom>
          <a:noFill/>
        </p:spPr>
        <p:txBody>
          <a:bodyPr wrap="none" rtlCol="0">
            <a:spAutoFit/>
          </a:bodyPr>
          <a:lstStyle/>
          <a:p>
            <a:r>
              <a:rPr lang="en-US" b="1" dirty="0"/>
              <a:t>V</a:t>
            </a:r>
            <a:r>
              <a:rPr lang="en-US" b="1" baseline="-25000" dirty="0"/>
              <a:t>21</a:t>
            </a:r>
          </a:p>
        </p:txBody>
      </p:sp>
      <p:sp>
        <p:nvSpPr>
          <p:cNvPr id="32" name="TextBox 31">
            <a:extLst>
              <a:ext uri="{FF2B5EF4-FFF2-40B4-BE49-F238E27FC236}">
                <a16:creationId xmlns:a16="http://schemas.microsoft.com/office/drawing/2014/main" xmlns="" id="{8E2CA5C1-82B8-413A-9E8F-472DC7C20389}"/>
              </a:ext>
            </a:extLst>
          </p:cNvPr>
          <p:cNvSpPr txBox="1"/>
          <p:nvPr/>
        </p:nvSpPr>
        <p:spPr>
          <a:xfrm>
            <a:off x="3919783" y="3367676"/>
            <a:ext cx="478016" cy="369332"/>
          </a:xfrm>
          <a:prstGeom prst="rect">
            <a:avLst/>
          </a:prstGeom>
          <a:noFill/>
        </p:spPr>
        <p:txBody>
          <a:bodyPr wrap="none" rtlCol="0">
            <a:spAutoFit/>
          </a:bodyPr>
          <a:lstStyle/>
          <a:p>
            <a:r>
              <a:rPr lang="en-US" b="1" dirty="0"/>
              <a:t>V</a:t>
            </a:r>
            <a:r>
              <a:rPr lang="en-US" b="1" baseline="-25000" dirty="0"/>
              <a:t>12</a:t>
            </a:r>
          </a:p>
        </p:txBody>
      </p:sp>
      <p:sp>
        <p:nvSpPr>
          <p:cNvPr id="33" name="TextBox 32">
            <a:extLst>
              <a:ext uri="{FF2B5EF4-FFF2-40B4-BE49-F238E27FC236}">
                <a16:creationId xmlns:a16="http://schemas.microsoft.com/office/drawing/2014/main" xmlns="" id="{62087546-8125-4E8C-BDF4-10EE1F1BCF6B}"/>
              </a:ext>
            </a:extLst>
          </p:cNvPr>
          <p:cNvSpPr txBox="1"/>
          <p:nvPr/>
        </p:nvSpPr>
        <p:spPr>
          <a:xfrm>
            <a:off x="4302574" y="3228604"/>
            <a:ext cx="478016" cy="369332"/>
          </a:xfrm>
          <a:prstGeom prst="rect">
            <a:avLst/>
          </a:prstGeom>
          <a:noFill/>
        </p:spPr>
        <p:txBody>
          <a:bodyPr wrap="none" rtlCol="0">
            <a:spAutoFit/>
          </a:bodyPr>
          <a:lstStyle/>
          <a:p>
            <a:r>
              <a:rPr lang="en-US" b="1" dirty="0"/>
              <a:t>V</a:t>
            </a:r>
            <a:r>
              <a:rPr lang="en-US" b="1" baseline="-25000" dirty="0"/>
              <a:t>22</a:t>
            </a:r>
          </a:p>
        </p:txBody>
      </p:sp>
      <p:cxnSp>
        <p:nvCxnSpPr>
          <p:cNvPr id="34" name="Straight Connector 33">
            <a:extLst>
              <a:ext uri="{FF2B5EF4-FFF2-40B4-BE49-F238E27FC236}">
                <a16:creationId xmlns:a16="http://schemas.microsoft.com/office/drawing/2014/main" xmlns="" id="{D54BEE51-AAB1-433C-B224-0277526BD74F}"/>
              </a:ext>
            </a:extLst>
          </p:cNvPr>
          <p:cNvCxnSpPr/>
          <p:nvPr/>
        </p:nvCxnSpPr>
        <p:spPr>
          <a:xfrm>
            <a:off x="3507908" y="2870910"/>
            <a:ext cx="2016592" cy="873592"/>
          </a:xfrm>
          <a:prstGeom prst="line">
            <a:avLst/>
          </a:prstGeom>
        </p:spPr>
        <p:style>
          <a:lnRef idx="2">
            <a:schemeClr val="accent3"/>
          </a:lnRef>
          <a:fillRef idx="0">
            <a:schemeClr val="accent3"/>
          </a:fillRef>
          <a:effectRef idx="1">
            <a:schemeClr val="accent3"/>
          </a:effectRef>
          <a:fontRef idx="minor">
            <a:schemeClr val="tx1"/>
          </a:fontRef>
        </p:style>
      </p:cxnSp>
      <p:sp>
        <p:nvSpPr>
          <p:cNvPr id="35" name="TextBox 34">
            <a:extLst>
              <a:ext uri="{FF2B5EF4-FFF2-40B4-BE49-F238E27FC236}">
                <a16:creationId xmlns:a16="http://schemas.microsoft.com/office/drawing/2014/main" xmlns="" id="{326366E7-4D8C-4D0A-B7A9-15CD2566B9E8}"/>
              </a:ext>
            </a:extLst>
          </p:cNvPr>
          <p:cNvSpPr txBox="1"/>
          <p:nvPr/>
        </p:nvSpPr>
        <p:spPr>
          <a:xfrm>
            <a:off x="5067300" y="3709110"/>
            <a:ext cx="441146" cy="369332"/>
          </a:xfrm>
          <a:prstGeom prst="rect">
            <a:avLst/>
          </a:prstGeom>
          <a:noFill/>
        </p:spPr>
        <p:txBody>
          <a:bodyPr wrap="none" rtlCol="0">
            <a:spAutoFit/>
          </a:bodyPr>
          <a:lstStyle/>
          <a:p>
            <a:r>
              <a:rPr lang="en-US" b="1" dirty="0"/>
              <a:t>b'</a:t>
            </a:r>
            <a:r>
              <a:rPr lang="en-US" b="1" baseline="-25000" dirty="0"/>
              <a:t>1</a:t>
            </a:r>
          </a:p>
        </p:txBody>
      </p:sp>
      <p:sp>
        <p:nvSpPr>
          <p:cNvPr id="36" name="TextBox 35">
            <a:extLst>
              <a:ext uri="{FF2B5EF4-FFF2-40B4-BE49-F238E27FC236}">
                <a16:creationId xmlns:a16="http://schemas.microsoft.com/office/drawing/2014/main" xmlns="" id="{01F8CC46-77F6-43F8-9189-734118EF7013}"/>
              </a:ext>
            </a:extLst>
          </p:cNvPr>
          <p:cNvSpPr txBox="1"/>
          <p:nvPr/>
        </p:nvSpPr>
        <p:spPr>
          <a:xfrm>
            <a:off x="5295900" y="3251910"/>
            <a:ext cx="441146" cy="369332"/>
          </a:xfrm>
          <a:prstGeom prst="rect">
            <a:avLst/>
          </a:prstGeom>
          <a:noFill/>
        </p:spPr>
        <p:txBody>
          <a:bodyPr wrap="none" rtlCol="0">
            <a:spAutoFit/>
          </a:bodyPr>
          <a:lstStyle/>
          <a:p>
            <a:r>
              <a:rPr lang="en-US" b="1" dirty="0"/>
              <a:t>b'</a:t>
            </a:r>
            <a:r>
              <a:rPr lang="en-US" b="1" baseline="-25000" dirty="0"/>
              <a:t>2</a:t>
            </a:r>
          </a:p>
        </p:txBody>
      </p:sp>
      <p:sp>
        <p:nvSpPr>
          <p:cNvPr id="37" name="Oval 36">
            <a:extLst>
              <a:ext uri="{FF2B5EF4-FFF2-40B4-BE49-F238E27FC236}">
                <a16:creationId xmlns:a16="http://schemas.microsoft.com/office/drawing/2014/main" xmlns="" id="{7231E339-39DB-472C-B416-F3AFFA8DB1CD}"/>
              </a:ext>
            </a:extLst>
          </p:cNvPr>
          <p:cNvSpPr/>
          <p:nvPr/>
        </p:nvSpPr>
        <p:spPr>
          <a:xfrm>
            <a:off x="3162300" y="4840442"/>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1</a:t>
            </a:r>
          </a:p>
        </p:txBody>
      </p:sp>
      <p:cxnSp>
        <p:nvCxnSpPr>
          <p:cNvPr id="38" name="Straight Connector 37">
            <a:extLst>
              <a:ext uri="{FF2B5EF4-FFF2-40B4-BE49-F238E27FC236}">
                <a16:creationId xmlns:a16="http://schemas.microsoft.com/office/drawing/2014/main" xmlns="" id="{86356EBF-FCE2-4669-8183-1DC1F845D621}"/>
              </a:ext>
            </a:extLst>
          </p:cNvPr>
          <p:cNvCxnSpPr/>
          <p:nvPr/>
        </p:nvCxnSpPr>
        <p:spPr>
          <a:xfrm>
            <a:off x="3370120" y="4090110"/>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39" name="TextBox 38">
            <a:extLst>
              <a:ext uri="{FF2B5EF4-FFF2-40B4-BE49-F238E27FC236}">
                <a16:creationId xmlns:a16="http://schemas.microsoft.com/office/drawing/2014/main" xmlns="" id="{8D510C06-EFAF-4D93-B135-E494225004E2}"/>
              </a:ext>
            </a:extLst>
          </p:cNvPr>
          <p:cNvSpPr txBox="1"/>
          <p:nvPr/>
        </p:nvSpPr>
        <p:spPr>
          <a:xfrm>
            <a:off x="2857500" y="4318710"/>
            <a:ext cx="551754" cy="369332"/>
          </a:xfrm>
          <a:prstGeom prst="rect">
            <a:avLst/>
          </a:prstGeom>
          <a:noFill/>
        </p:spPr>
        <p:txBody>
          <a:bodyPr wrap="none" rtlCol="0">
            <a:spAutoFit/>
          </a:bodyPr>
          <a:lstStyle/>
          <a:p>
            <a:r>
              <a:rPr lang="en-US" b="1" dirty="0"/>
              <a:t>W</a:t>
            </a:r>
            <a:r>
              <a:rPr lang="en-US" b="1" baseline="-25000" dirty="0"/>
              <a:t>11</a:t>
            </a:r>
          </a:p>
        </p:txBody>
      </p:sp>
      <p:sp>
        <p:nvSpPr>
          <p:cNvPr id="40" name="Oval 39">
            <a:extLst>
              <a:ext uri="{FF2B5EF4-FFF2-40B4-BE49-F238E27FC236}">
                <a16:creationId xmlns:a16="http://schemas.microsoft.com/office/drawing/2014/main" xmlns="" id="{75385114-D865-4BCF-966C-28FDF7DB80AF}"/>
              </a:ext>
            </a:extLst>
          </p:cNvPr>
          <p:cNvSpPr/>
          <p:nvPr/>
        </p:nvSpPr>
        <p:spPr>
          <a:xfrm>
            <a:off x="4305300" y="4852110"/>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2</a:t>
            </a:r>
          </a:p>
        </p:txBody>
      </p:sp>
      <p:cxnSp>
        <p:nvCxnSpPr>
          <p:cNvPr id="41" name="Straight Connector 40">
            <a:extLst>
              <a:ext uri="{FF2B5EF4-FFF2-40B4-BE49-F238E27FC236}">
                <a16:creationId xmlns:a16="http://schemas.microsoft.com/office/drawing/2014/main" xmlns="" id="{E435AB17-D49D-46AD-B675-19B8A9CB2202}"/>
              </a:ext>
            </a:extLst>
          </p:cNvPr>
          <p:cNvCxnSpPr/>
          <p:nvPr/>
        </p:nvCxnSpPr>
        <p:spPr>
          <a:xfrm>
            <a:off x="4513120" y="4090110"/>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42" name="Oval 41">
            <a:extLst>
              <a:ext uri="{FF2B5EF4-FFF2-40B4-BE49-F238E27FC236}">
                <a16:creationId xmlns:a16="http://schemas.microsoft.com/office/drawing/2014/main" xmlns="" id="{BD11FC59-07E4-4DB9-B4A6-991CE1E60EB8}"/>
              </a:ext>
            </a:extLst>
          </p:cNvPr>
          <p:cNvSpPr/>
          <p:nvPr/>
        </p:nvSpPr>
        <p:spPr>
          <a:xfrm>
            <a:off x="5448300" y="4928310"/>
            <a:ext cx="381000" cy="3810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3</a:t>
            </a:r>
          </a:p>
        </p:txBody>
      </p:sp>
      <p:cxnSp>
        <p:nvCxnSpPr>
          <p:cNvPr id="43" name="Straight Connector 42">
            <a:extLst>
              <a:ext uri="{FF2B5EF4-FFF2-40B4-BE49-F238E27FC236}">
                <a16:creationId xmlns:a16="http://schemas.microsoft.com/office/drawing/2014/main" xmlns="" id="{5C4F7557-03D5-4C42-9986-35056C68A3A0}"/>
              </a:ext>
            </a:extLst>
          </p:cNvPr>
          <p:cNvCxnSpPr/>
          <p:nvPr/>
        </p:nvCxnSpPr>
        <p:spPr>
          <a:xfrm>
            <a:off x="4610100" y="4090110"/>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44" name="Straight Connector 43">
            <a:extLst>
              <a:ext uri="{FF2B5EF4-FFF2-40B4-BE49-F238E27FC236}">
                <a16:creationId xmlns:a16="http://schemas.microsoft.com/office/drawing/2014/main" xmlns="" id="{A72BB5DD-A492-4C4F-87A7-D1A3A0827A6D}"/>
              </a:ext>
            </a:extLst>
          </p:cNvPr>
          <p:cNvCxnSpPr/>
          <p:nvPr/>
        </p:nvCxnSpPr>
        <p:spPr>
          <a:xfrm>
            <a:off x="3467100" y="4090110"/>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45" name="Straight Connector 44">
            <a:extLst>
              <a:ext uri="{FF2B5EF4-FFF2-40B4-BE49-F238E27FC236}">
                <a16:creationId xmlns:a16="http://schemas.microsoft.com/office/drawing/2014/main" xmlns="" id="{1B86B239-C600-4ED6-A566-94F66D452074}"/>
              </a:ext>
            </a:extLst>
          </p:cNvPr>
          <p:cNvCxnSpPr/>
          <p:nvPr/>
        </p:nvCxnSpPr>
        <p:spPr>
          <a:xfrm flipH="1">
            <a:off x="3446696" y="4034314"/>
            <a:ext cx="934804" cy="817796"/>
          </a:xfrm>
          <a:prstGeom prst="line">
            <a:avLst/>
          </a:prstGeom>
        </p:spPr>
        <p:style>
          <a:lnRef idx="2">
            <a:schemeClr val="accent3"/>
          </a:lnRef>
          <a:fillRef idx="0">
            <a:schemeClr val="accent3"/>
          </a:fillRef>
          <a:effectRef idx="1">
            <a:schemeClr val="accent3"/>
          </a:effectRef>
          <a:fontRef idx="minor">
            <a:schemeClr val="tx1"/>
          </a:fontRef>
        </p:style>
      </p:cxnSp>
      <p:sp>
        <p:nvSpPr>
          <p:cNvPr id="46" name="TextBox 45">
            <a:extLst>
              <a:ext uri="{FF2B5EF4-FFF2-40B4-BE49-F238E27FC236}">
                <a16:creationId xmlns:a16="http://schemas.microsoft.com/office/drawing/2014/main" xmlns="" id="{C0AA2A73-E32F-4D46-9B73-2B1E6DB1D603}"/>
              </a:ext>
            </a:extLst>
          </p:cNvPr>
          <p:cNvSpPr txBox="1"/>
          <p:nvPr/>
        </p:nvSpPr>
        <p:spPr>
          <a:xfrm>
            <a:off x="3314700" y="4547310"/>
            <a:ext cx="551754" cy="369332"/>
          </a:xfrm>
          <a:prstGeom prst="rect">
            <a:avLst/>
          </a:prstGeom>
          <a:noFill/>
        </p:spPr>
        <p:txBody>
          <a:bodyPr wrap="none" rtlCol="0">
            <a:spAutoFit/>
          </a:bodyPr>
          <a:lstStyle/>
          <a:p>
            <a:r>
              <a:rPr lang="en-US" b="1" dirty="0"/>
              <a:t>W</a:t>
            </a:r>
            <a:r>
              <a:rPr lang="en-US" b="1" baseline="-25000" dirty="0"/>
              <a:t>21</a:t>
            </a:r>
          </a:p>
        </p:txBody>
      </p:sp>
      <p:sp>
        <p:nvSpPr>
          <p:cNvPr id="47" name="TextBox 46">
            <a:extLst>
              <a:ext uri="{FF2B5EF4-FFF2-40B4-BE49-F238E27FC236}">
                <a16:creationId xmlns:a16="http://schemas.microsoft.com/office/drawing/2014/main" xmlns="" id="{4A9B51A9-1DF6-47E0-A9CE-9370465F4CCE}"/>
              </a:ext>
            </a:extLst>
          </p:cNvPr>
          <p:cNvSpPr txBox="1"/>
          <p:nvPr/>
        </p:nvSpPr>
        <p:spPr>
          <a:xfrm>
            <a:off x="3848100" y="4711378"/>
            <a:ext cx="551754" cy="369332"/>
          </a:xfrm>
          <a:prstGeom prst="rect">
            <a:avLst/>
          </a:prstGeom>
          <a:noFill/>
        </p:spPr>
        <p:txBody>
          <a:bodyPr wrap="none" rtlCol="0">
            <a:spAutoFit/>
          </a:bodyPr>
          <a:lstStyle/>
          <a:p>
            <a:r>
              <a:rPr lang="en-US" b="1" dirty="0"/>
              <a:t>W</a:t>
            </a:r>
            <a:r>
              <a:rPr lang="en-US" b="1" baseline="-25000" dirty="0"/>
              <a:t>12</a:t>
            </a:r>
          </a:p>
        </p:txBody>
      </p:sp>
      <p:sp>
        <p:nvSpPr>
          <p:cNvPr id="48" name="TextBox 47">
            <a:extLst>
              <a:ext uri="{FF2B5EF4-FFF2-40B4-BE49-F238E27FC236}">
                <a16:creationId xmlns:a16="http://schemas.microsoft.com/office/drawing/2014/main" xmlns="" id="{BB9571F2-2D06-467E-BF6A-ED5FDF5E30A3}"/>
              </a:ext>
            </a:extLst>
          </p:cNvPr>
          <p:cNvSpPr txBox="1"/>
          <p:nvPr/>
        </p:nvSpPr>
        <p:spPr>
          <a:xfrm>
            <a:off x="4286946" y="4471110"/>
            <a:ext cx="551754" cy="369332"/>
          </a:xfrm>
          <a:prstGeom prst="rect">
            <a:avLst/>
          </a:prstGeom>
          <a:noFill/>
        </p:spPr>
        <p:txBody>
          <a:bodyPr wrap="none" rtlCol="0">
            <a:spAutoFit/>
          </a:bodyPr>
          <a:lstStyle/>
          <a:p>
            <a:r>
              <a:rPr lang="en-US" b="1" dirty="0"/>
              <a:t>W</a:t>
            </a:r>
            <a:r>
              <a:rPr lang="en-US" b="1" baseline="-25000" dirty="0"/>
              <a:t>22</a:t>
            </a:r>
          </a:p>
        </p:txBody>
      </p:sp>
      <p:cxnSp>
        <p:nvCxnSpPr>
          <p:cNvPr id="49" name="Straight Connector 48">
            <a:extLst>
              <a:ext uri="{FF2B5EF4-FFF2-40B4-BE49-F238E27FC236}">
                <a16:creationId xmlns:a16="http://schemas.microsoft.com/office/drawing/2014/main" xmlns="" id="{8DB4F4B8-CC57-4031-B817-FACCB0A91E9B}"/>
              </a:ext>
            </a:extLst>
          </p:cNvPr>
          <p:cNvCxnSpPr/>
          <p:nvPr/>
        </p:nvCxnSpPr>
        <p:spPr>
          <a:xfrm>
            <a:off x="3507908" y="4013910"/>
            <a:ext cx="2016592" cy="873592"/>
          </a:xfrm>
          <a:prstGeom prst="line">
            <a:avLst/>
          </a:prstGeom>
        </p:spPr>
        <p:style>
          <a:lnRef idx="2">
            <a:schemeClr val="accent3"/>
          </a:lnRef>
          <a:fillRef idx="0">
            <a:schemeClr val="accent3"/>
          </a:fillRef>
          <a:effectRef idx="1">
            <a:schemeClr val="accent3"/>
          </a:effectRef>
          <a:fontRef idx="minor">
            <a:schemeClr val="tx1"/>
          </a:fontRef>
        </p:style>
      </p:cxnSp>
      <p:sp>
        <p:nvSpPr>
          <p:cNvPr id="50" name="TextBox 49">
            <a:extLst>
              <a:ext uri="{FF2B5EF4-FFF2-40B4-BE49-F238E27FC236}">
                <a16:creationId xmlns:a16="http://schemas.microsoft.com/office/drawing/2014/main" xmlns="" id="{B687ABE2-E205-48F5-9A8B-521F55536C4B}"/>
              </a:ext>
            </a:extLst>
          </p:cNvPr>
          <p:cNvSpPr txBox="1"/>
          <p:nvPr/>
        </p:nvSpPr>
        <p:spPr>
          <a:xfrm>
            <a:off x="5067300" y="4852110"/>
            <a:ext cx="386644" cy="369332"/>
          </a:xfrm>
          <a:prstGeom prst="rect">
            <a:avLst/>
          </a:prstGeom>
          <a:noFill/>
        </p:spPr>
        <p:txBody>
          <a:bodyPr wrap="none" rtlCol="0">
            <a:spAutoFit/>
          </a:bodyPr>
          <a:lstStyle/>
          <a:p>
            <a:r>
              <a:rPr lang="en-US" b="1" dirty="0"/>
              <a:t>b</a:t>
            </a:r>
            <a:r>
              <a:rPr lang="en-US" b="1" baseline="-25000" dirty="0"/>
              <a:t>1</a:t>
            </a:r>
          </a:p>
        </p:txBody>
      </p:sp>
      <p:sp>
        <p:nvSpPr>
          <p:cNvPr id="51" name="TextBox 50">
            <a:extLst>
              <a:ext uri="{FF2B5EF4-FFF2-40B4-BE49-F238E27FC236}">
                <a16:creationId xmlns:a16="http://schemas.microsoft.com/office/drawing/2014/main" xmlns="" id="{E825B149-81F3-4F7D-AE2B-582F0CEC94BA}"/>
              </a:ext>
            </a:extLst>
          </p:cNvPr>
          <p:cNvSpPr txBox="1"/>
          <p:nvPr/>
        </p:nvSpPr>
        <p:spPr>
          <a:xfrm>
            <a:off x="5295900" y="4394910"/>
            <a:ext cx="386644" cy="369332"/>
          </a:xfrm>
          <a:prstGeom prst="rect">
            <a:avLst/>
          </a:prstGeom>
          <a:noFill/>
        </p:spPr>
        <p:txBody>
          <a:bodyPr wrap="none" rtlCol="0">
            <a:spAutoFit/>
          </a:bodyPr>
          <a:lstStyle/>
          <a:p>
            <a:r>
              <a:rPr lang="en-US" b="1" dirty="0"/>
              <a:t>b</a:t>
            </a:r>
            <a:r>
              <a:rPr lang="en-US" b="1" baseline="-25000" dirty="0"/>
              <a:t>2</a:t>
            </a:r>
          </a:p>
        </p:txBody>
      </p:sp>
      <p:sp>
        <p:nvSpPr>
          <p:cNvPr id="6" name="TextBox 5">
            <a:extLst>
              <a:ext uri="{FF2B5EF4-FFF2-40B4-BE49-F238E27FC236}">
                <a16:creationId xmlns:a16="http://schemas.microsoft.com/office/drawing/2014/main" xmlns="" id="{38F0DE4A-9271-4BDA-B9B7-348F9175CF35}"/>
              </a:ext>
            </a:extLst>
          </p:cNvPr>
          <p:cNvSpPr txBox="1"/>
          <p:nvPr/>
        </p:nvSpPr>
        <p:spPr>
          <a:xfrm>
            <a:off x="218761" y="4385998"/>
            <a:ext cx="2836610" cy="1754326"/>
          </a:xfrm>
          <a:prstGeom prst="rect">
            <a:avLst/>
          </a:prstGeom>
          <a:noFill/>
        </p:spPr>
        <p:txBody>
          <a:bodyPr wrap="none" rtlCol="0">
            <a:spAutoFit/>
          </a:bodyPr>
          <a:lstStyle/>
          <a:p>
            <a:r>
              <a:rPr lang="en-US" dirty="0"/>
              <a:t>Now when it reads the</a:t>
            </a:r>
          </a:p>
          <a:p>
            <a:r>
              <a:rPr lang="en-US" dirty="0"/>
              <a:t>previous</a:t>
            </a:r>
          </a:p>
          <a:p>
            <a:r>
              <a:rPr lang="en-US" dirty="0"/>
              <a:t>hidden “state” …</a:t>
            </a:r>
          </a:p>
          <a:p>
            <a:r>
              <a:rPr lang="en-US" dirty="0"/>
              <a:t>the vector of previous</a:t>
            </a:r>
          </a:p>
          <a:p>
            <a:r>
              <a:rPr lang="en-US" dirty="0"/>
              <a:t>hidden state values contains</a:t>
            </a:r>
          </a:p>
          <a:p>
            <a:r>
              <a:rPr lang="en-US" dirty="0"/>
              <a:t>the values from t = 0</a:t>
            </a:r>
            <a:endParaRPr lang="en-IN" dirty="0"/>
          </a:p>
        </p:txBody>
      </p:sp>
      <p:sp>
        <p:nvSpPr>
          <p:cNvPr id="58" name="Oval 57">
            <a:extLst>
              <a:ext uri="{FF2B5EF4-FFF2-40B4-BE49-F238E27FC236}">
                <a16:creationId xmlns:a16="http://schemas.microsoft.com/office/drawing/2014/main" xmlns="" id="{975E90C5-A932-4404-8B47-B7803C2BE1DE}"/>
              </a:ext>
            </a:extLst>
          </p:cNvPr>
          <p:cNvSpPr/>
          <p:nvPr/>
        </p:nvSpPr>
        <p:spPr>
          <a:xfrm>
            <a:off x="6958631" y="4219486"/>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59" name="Oval 58">
            <a:extLst>
              <a:ext uri="{FF2B5EF4-FFF2-40B4-BE49-F238E27FC236}">
                <a16:creationId xmlns:a16="http://schemas.microsoft.com/office/drawing/2014/main" xmlns="" id="{F11C7EA4-EC2A-4799-B79F-316FA6AA0688}"/>
              </a:ext>
            </a:extLst>
          </p:cNvPr>
          <p:cNvSpPr/>
          <p:nvPr/>
        </p:nvSpPr>
        <p:spPr>
          <a:xfrm>
            <a:off x="5791200" y="4211895"/>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60" name="Oval 59">
            <a:extLst>
              <a:ext uri="{FF2B5EF4-FFF2-40B4-BE49-F238E27FC236}">
                <a16:creationId xmlns:a16="http://schemas.microsoft.com/office/drawing/2014/main" xmlns="" id="{9D9B04DE-80C7-4636-AC4E-ED210744069D}"/>
              </a:ext>
            </a:extLst>
          </p:cNvPr>
          <p:cNvSpPr/>
          <p:nvPr/>
        </p:nvSpPr>
        <p:spPr>
          <a:xfrm>
            <a:off x="5919541" y="3168728"/>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1</a:t>
            </a:r>
            <a:endParaRPr lang="en-US" baseline="-25000" dirty="0"/>
          </a:p>
        </p:txBody>
      </p:sp>
      <p:sp>
        <p:nvSpPr>
          <p:cNvPr id="61" name="Oval 60">
            <a:extLst>
              <a:ext uri="{FF2B5EF4-FFF2-40B4-BE49-F238E27FC236}">
                <a16:creationId xmlns:a16="http://schemas.microsoft.com/office/drawing/2014/main" xmlns="" id="{A9FDD0AC-B097-49BF-8094-469C927E6CE9}"/>
              </a:ext>
            </a:extLst>
          </p:cNvPr>
          <p:cNvSpPr/>
          <p:nvPr/>
        </p:nvSpPr>
        <p:spPr>
          <a:xfrm>
            <a:off x="5919541" y="4311728"/>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1</a:t>
            </a:r>
          </a:p>
        </p:txBody>
      </p:sp>
      <p:cxnSp>
        <p:nvCxnSpPr>
          <p:cNvPr id="62" name="Straight Connector 61">
            <a:extLst>
              <a:ext uri="{FF2B5EF4-FFF2-40B4-BE49-F238E27FC236}">
                <a16:creationId xmlns:a16="http://schemas.microsoft.com/office/drawing/2014/main" xmlns="" id="{D08DCAF1-4327-4732-8BC7-F9D750B54C64}"/>
              </a:ext>
            </a:extLst>
          </p:cNvPr>
          <p:cNvCxnSpPr>
            <a:cxnSpLocks/>
          </p:cNvCxnSpPr>
          <p:nvPr/>
        </p:nvCxnSpPr>
        <p:spPr>
          <a:xfrm>
            <a:off x="6127361" y="3561396"/>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63" name="TextBox 62">
            <a:extLst>
              <a:ext uri="{FF2B5EF4-FFF2-40B4-BE49-F238E27FC236}">
                <a16:creationId xmlns:a16="http://schemas.microsoft.com/office/drawing/2014/main" xmlns="" id="{74564430-68E9-407B-9CD4-722163F6377F}"/>
              </a:ext>
            </a:extLst>
          </p:cNvPr>
          <p:cNvSpPr txBox="1"/>
          <p:nvPr/>
        </p:nvSpPr>
        <p:spPr>
          <a:xfrm>
            <a:off x="5841454" y="3662271"/>
            <a:ext cx="478016" cy="369332"/>
          </a:xfrm>
          <a:prstGeom prst="rect">
            <a:avLst/>
          </a:prstGeom>
          <a:noFill/>
        </p:spPr>
        <p:txBody>
          <a:bodyPr wrap="square" rtlCol="0">
            <a:spAutoFit/>
          </a:bodyPr>
          <a:lstStyle/>
          <a:p>
            <a:r>
              <a:rPr lang="en-US" b="1" dirty="0"/>
              <a:t>V</a:t>
            </a:r>
            <a:r>
              <a:rPr lang="en-US" b="1" baseline="-25000" dirty="0"/>
              <a:t>11</a:t>
            </a:r>
          </a:p>
        </p:txBody>
      </p:sp>
      <p:sp>
        <p:nvSpPr>
          <p:cNvPr id="65" name="Oval 64">
            <a:extLst>
              <a:ext uri="{FF2B5EF4-FFF2-40B4-BE49-F238E27FC236}">
                <a16:creationId xmlns:a16="http://schemas.microsoft.com/office/drawing/2014/main" xmlns="" id="{97224654-B30E-4450-A0C9-32306A901581}"/>
              </a:ext>
            </a:extLst>
          </p:cNvPr>
          <p:cNvSpPr/>
          <p:nvPr/>
        </p:nvSpPr>
        <p:spPr>
          <a:xfrm>
            <a:off x="7062541" y="3180396"/>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2</a:t>
            </a:r>
          </a:p>
        </p:txBody>
      </p:sp>
      <p:sp>
        <p:nvSpPr>
          <p:cNvPr id="66" name="Oval 65">
            <a:extLst>
              <a:ext uri="{FF2B5EF4-FFF2-40B4-BE49-F238E27FC236}">
                <a16:creationId xmlns:a16="http://schemas.microsoft.com/office/drawing/2014/main" xmlns="" id="{8D6E7094-144C-47DC-BB85-0E4632BE37EB}"/>
              </a:ext>
            </a:extLst>
          </p:cNvPr>
          <p:cNvSpPr/>
          <p:nvPr/>
        </p:nvSpPr>
        <p:spPr>
          <a:xfrm>
            <a:off x="7062541" y="4323396"/>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2</a:t>
            </a:r>
          </a:p>
        </p:txBody>
      </p:sp>
      <p:cxnSp>
        <p:nvCxnSpPr>
          <p:cNvPr id="68" name="Straight Connector 67">
            <a:extLst>
              <a:ext uri="{FF2B5EF4-FFF2-40B4-BE49-F238E27FC236}">
                <a16:creationId xmlns:a16="http://schemas.microsoft.com/office/drawing/2014/main" xmlns="" id="{DF7D0BC5-8427-4C42-92DD-8072ED89DB0C}"/>
              </a:ext>
            </a:extLst>
          </p:cNvPr>
          <p:cNvCxnSpPr>
            <a:cxnSpLocks/>
          </p:cNvCxnSpPr>
          <p:nvPr/>
        </p:nvCxnSpPr>
        <p:spPr>
          <a:xfrm>
            <a:off x="7270361" y="3561396"/>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69" name="Oval 68">
            <a:extLst>
              <a:ext uri="{FF2B5EF4-FFF2-40B4-BE49-F238E27FC236}">
                <a16:creationId xmlns:a16="http://schemas.microsoft.com/office/drawing/2014/main" xmlns="" id="{3157A93D-79A9-465C-AEB6-AC4D342712D1}"/>
              </a:ext>
            </a:extLst>
          </p:cNvPr>
          <p:cNvSpPr/>
          <p:nvPr/>
        </p:nvSpPr>
        <p:spPr>
          <a:xfrm>
            <a:off x="8205541" y="4399596"/>
            <a:ext cx="381000" cy="3810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3</a:t>
            </a:r>
          </a:p>
        </p:txBody>
      </p:sp>
      <p:cxnSp>
        <p:nvCxnSpPr>
          <p:cNvPr id="70" name="Straight Connector 69">
            <a:extLst>
              <a:ext uri="{FF2B5EF4-FFF2-40B4-BE49-F238E27FC236}">
                <a16:creationId xmlns:a16="http://schemas.microsoft.com/office/drawing/2014/main" xmlns="" id="{BA2F5A7E-E2A9-4C2B-B758-08EA92EF95DD}"/>
              </a:ext>
            </a:extLst>
          </p:cNvPr>
          <p:cNvCxnSpPr>
            <a:cxnSpLocks/>
          </p:cNvCxnSpPr>
          <p:nvPr/>
        </p:nvCxnSpPr>
        <p:spPr>
          <a:xfrm>
            <a:off x="7367341" y="3561396"/>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71" name="Straight Connector 70">
            <a:extLst>
              <a:ext uri="{FF2B5EF4-FFF2-40B4-BE49-F238E27FC236}">
                <a16:creationId xmlns:a16="http://schemas.microsoft.com/office/drawing/2014/main" xmlns="" id="{46855C5E-D637-4BC2-87C5-DCAA958AD058}"/>
              </a:ext>
            </a:extLst>
          </p:cNvPr>
          <p:cNvCxnSpPr>
            <a:cxnSpLocks/>
          </p:cNvCxnSpPr>
          <p:nvPr/>
        </p:nvCxnSpPr>
        <p:spPr>
          <a:xfrm>
            <a:off x="6224341" y="3561396"/>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72" name="Straight Connector 71">
            <a:extLst>
              <a:ext uri="{FF2B5EF4-FFF2-40B4-BE49-F238E27FC236}">
                <a16:creationId xmlns:a16="http://schemas.microsoft.com/office/drawing/2014/main" xmlns="" id="{69420AC8-6E29-4ED0-AD85-4E7A7F9FFDF0}"/>
              </a:ext>
            </a:extLst>
          </p:cNvPr>
          <p:cNvCxnSpPr>
            <a:cxnSpLocks/>
          </p:cNvCxnSpPr>
          <p:nvPr/>
        </p:nvCxnSpPr>
        <p:spPr>
          <a:xfrm flipH="1">
            <a:off x="6203937" y="3505600"/>
            <a:ext cx="934804" cy="817796"/>
          </a:xfrm>
          <a:prstGeom prst="line">
            <a:avLst/>
          </a:prstGeom>
        </p:spPr>
        <p:style>
          <a:lnRef idx="2">
            <a:schemeClr val="accent3"/>
          </a:lnRef>
          <a:fillRef idx="0">
            <a:schemeClr val="accent3"/>
          </a:fillRef>
          <a:effectRef idx="1">
            <a:schemeClr val="accent3"/>
          </a:effectRef>
          <a:fontRef idx="minor">
            <a:schemeClr val="tx1"/>
          </a:fontRef>
        </p:style>
      </p:cxnSp>
      <p:sp>
        <p:nvSpPr>
          <p:cNvPr id="73" name="TextBox 72">
            <a:extLst>
              <a:ext uri="{FF2B5EF4-FFF2-40B4-BE49-F238E27FC236}">
                <a16:creationId xmlns:a16="http://schemas.microsoft.com/office/drawing/2014/main" xmlns="" id="{91DAC33E-6CF6-442C-ADEF-E1D46AA78D2F}"/>
              </a:ext>
            </a:extLst>
          </p:cNvPr>
          <p:cNvSpPr txBox="1"/>
          <p:nvPr/>
        </p:nvSpPr>
        <p:spPr>
          <a:xfrm>
            <a:off x="6127325" y="3918633"/>
            <a:ext cx="478016" cy="369332"/>
          </a:xfrm>
          <a:prstGeom prst="rect">
            <a:avLst/>
          </a:prstGeom>
          <a:noFill/>
        </p:spPr>
        <p:txBody>
          <a:bodyPr wrap="square" rtlCol="0">
            <a:spAutoFit/>
          </a:bodyPr>
          <a:lstStyle/>
          <a:p>
            <a:r>
              <a:rPr lang="en-US" b="1" dirty="0"/>
              <a:t>V</a:t>
            </a:r>
            <a:r>
              <a:rPr lang="en-US" b="1" baseline="-25000" dirty="0"/>
              <a:t>21</a:t>
            </a:r>
          </a:p>
        </p:txBody>
      </p:sp>
      <p:sp>
        <p:nvSpPr>
          <p:cNvPr id="74" name="TextBox 73">
            <a:extLst>
              <a:ext uri="{FF2B5EF4-FFF2-40B4-BE49-F238E27FC236}">
                <a16:creationId xmlns:a16="http://schemas.microsoft.com/office/drawing/2014/main" xmlns="" id="{69486DEE-68FA-4C24-893D-232AC07D6143}"/>
              </a:ext>
            </a:extLst>
          </p:cNvPr>
          <p:cNvSpPr txBox="1"/>
          <p:nvPr/>
        </p:nvSpPr>
        <p:spPr>
          <a:xfrm>
            <a:off x="6677024" y="3981962"/>
            <a:ext cx="478016" cy="369332"/>
          </a:xfrm>
          <a:prstGeom prst="rect">
            <a:avLst/>
          </a:prstGeom>
          <a:noFill/>
        </p:spPr>
        <p:txBody>
          <a:bodyPr wrap="square" rtlCol="0">
            <a:spAutoFit/>
          </a:bodyPr>
          <a:lstStyle/>
          <a:p>
            <a:r>
              <a:rPr lang="en-US" b="1" dirty="0"/>
              <a:t>V</a:t>
            </a:r>
            <a:r>
              <a:rPr lang="en-US" b="1" baseline="-25000" dirty="0"/>
              <a:t>12</a:t>
            </a:r>
          </a:p>
        </p:txBody>
      </p:sp>
      <p:sp>
        <p:nvSpPr>
          <p:cNvPr id="75" name="TextBox 74">
            <a:extLst>
              <a:ext uri="{FF2B5EF4-FFF2-40B4-BE49-F238E27FC236}">
                <a16:creationId xmlns:a16="http://schemas.microsoft.com/office/drawing/2014/main" xmlns="" id="{353FC33A-F62C-4792-95AC-1612CAF1CF64}"/>
              </a:ext>
            </a:extLst>
          </p:cNvPr>
          <p:cNvSpPr txBox="1"/>
          <p:nvPr/>
        </p:nvSpPr>
        <p:spPr>
          <a:xfrm>
            <a:off x="7059815" y="3842890"/>
            <a:ext cx="478016" cy="369332"/>
          </a:xfrm>
          <a:prstGeom prst="rect">
            <a:avLst/>
          </a:prstGeom>
          <a:noFill/>
        </p:spPr>
        <p:txBody>
          <a:bodyPr wrap="square" rtlCol="0">
            <a:spAutoFit/>
          </a:bodyPr>
          <a:lstStyle/>
          <a:p>
            <a:r>
              <a:rPr lang="en-US" b="1" dirty="0"/>
              <a:t>V</a:t>
            </a:r>
            <a:r>
              <a:rPr lang="en-US" b="1" baseline="-25000" dirty="0"/>
              <a:t>22</a:t>
            </a:r>
          </a:p>
        </p:txBody>
      </p:sp>
      <p:cxnSp>
        <p:nvCxnSpPr>
          <p:cNvPr id="76" name="Straight Connector 75">
            <a:extLst>
              <a:ext uri="{FF2B5EF4-FFF2-40B4-BE49-F238E27FC236}">
                <a16:creationId xmlns:a16="http://schemas.microsoft.com/office/drawing/2014/main" xmlns="" id="{BA1EF65C-8431-4369-A16E-A85F78C62FB8}"/>
              </a:ext>
            </a:extLst>
          </p:cNvPr>
          <p:cNvCxnSpPr>
            <a:cxnSpLocks/>
          </p:cNvCxnSpPr>
          <p:nvPr/>
        </p:nvCxnSpPr>
        <p:spPr>
          <a:xfrm>
            <a:off x="6265149" y="3485196"/>
            <a:ext cx="2016592" cy="873592"/>
          </a:xfrm>
          <a:prstGeom prst="line">
            <a:avLst/>
          </a:prstGeom>
        </p:spPr>
        <p:style>
          <a:lnRef idx="2">
            <a:schemeClr val="accent3"/>
          </a:lnRef>
          <a:fillRef idx="0">
            <a:schemeClr val="accent3"/>
          </a:fillRef>
          <a:effectRef idx="1">
            <a:schemeClr val="accent3"/>
          </a:effectRef>
          <a:fontRef idx="minor">
            <a:schemeClr val="tx1"/>
          </a:fontRef>
        </p:style>
      </p:cxnSp>
      <p:sp>
        <p:nvSpPr>
          <p:cNvPr id="77" name="TextBox 76">
            <a:extLst>
              <a:ext uri="{FF2B5EF4-FFF2-40B4-BE49-F238E27FC236}">
                <a16:creationId xmlns:a16="http://schemas.microsoft.com/office/drawing/2014/main" xmlns="" id="{F4547271-7E55-4304-A155-ECF81F722DA0}"/>
              </a:ext>
            </a:extLst>
          </p:cNvPr>
          <p:cNvSpPr txBox="1"/>
          <p:nvPr/>
        </p:nvSpPr>
        <p:spPr>
          <a:xfrm>
            <a:off x="7824541" y="4323396"/>
            <a:ext cx="441146" cy="369332"/>
          </a:xfrm>
          <a:prstGeom prst="rect">
            <a:avLst/>
          </a:prstGeom>
          <a:noFill/>
        </p:spPr>
        <p:txBody>
          <a:bodyPr wrap="square" rtlCol="0">
            <a:spAutoFit/>
          </a:bodyPr>
          <a:lstStyle/>
          <a:p>
            <a:r>
              <a:rPr lang="en-US" b="1" dirty="0"/>
              <a:t>b'</a:t>
            </a:r>
            <a:r>
              <a:rPr lang="en-US" b="1" baseline="-25000" dirty="0"/>
              <a:t>1</a:t>
            </a:r>
          </a:p>
        </p:txBody>
      </p:sp>
      <p:sp>
        <p:nvSpPr>
          <p:cNvPr id="78" name="TextBox 77">
            <a:extLst>
              <a:ext uri="{FF2B5EF4-FFF2-40B4-BE49-F238E27FC236}">
                <a16:creationId xmlns:a16="http://schemas.microsoft.com/office/drawing/2014/main" xmlns="" id="{5CB4884C-41F8-4F6E-B7AF-18A11D54691F}"/>
              </a:ext>
            </a:extLst>
          </p:cNvPr>
          <p:cNvSpPr txBox="1"/>
          <p:nvPr/>
        </p:nvSpPr>
        <p:spPr>
          <a:xfrm>
            <a:off x="8053141" y="3866196"/>
            <a:ext cx="441146" cy="369332"/>
          </a:xfrm>
          <a:prstGeom prst="rect">
            <a:avLst/>
          </a:prstGeom>
          <a:noFill/>
        </p:spPr>
        <p:txBody>
          <a:bodyPr wrap="square" rtlCol="0">
            <a:spAutoFit/>
          </a:bodyPr>
          <a:lstStyle/>
          <a:p>
            <a:r>
              <a:rPr lang="en-US" b="1" dirty="0"/>
              <a:t>b'</a:t>
            </a:r>
            <a:r>
              <a:rPr lang="en-US" b="1" baseline="-25000" dirty="0"/>
              <a:t>2</a:t>
            </a:r>
          </a:p>
        </p:txBody>
      </p:sp>
      <p:sp>
        <p:nvSpPr>
          <p:cNvPr id="79" name="Oval 78">
            <a:extLst>
              <a:ext uri="{FF2B5EF4-FFF2-40B4-BE49-F238E27FC236}">
                <a16:creationId xmlns:a16="http://schemas.microsoft.com/office/drawing/2014/main" xmlns="" id="{D6EC71A2-D2A3-4BE4-A724-45107A0E7E0E}"/>
              </a:ext>
            </a:extLst>
          </p:cNvPr>
          <p:cNvSpPr/>
          <p:nvPr/>
        </p:nvSpPr>
        <p:spPr>
          <a:xfrm>
            <a:off x="5919541" y="5454728"/>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1</a:t>
            </a:r>
          </a:p>
        </p:txBody>
      </p:sp>
      <p:cxnSp>
        <p:nvCxnSpPr>
          <p:cNvPr id="80" name="Straight Connector 79">
            <a:extLst>
              <a:ext uri="{FF2B5EF4-FFF2-40B4-BE49-F238E27FC236}">
                <a16:creationId xmlns:a16="http://schemas.microsoft.com/office/drawing/2014/main" xmlns="" id="{50F66239-0A5A-42F7-97F6-45A3DB65BE6D}"/>
              </a:ext>
            </a:extLst>
          </p:cNvPr>
          <p:cNvCxnSpPr>
            <a:cxnSpLocks/>
          </p:cNvCxnSpPr>
          <p:nvPr/>
        </p:nvCxnSpPr>
        <p:spPr>
          <a:xfrm>
            <a:off x="6127361" y="4704396"/>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81" name="TextBox 80">
            <a:extLst>
              <a:ext uri="{FF2B5EF4-FFF2-40B4-BE49-F238E27FC236}">
                <a16:creationId xmlns:a16="http://schemas.microsoft.com/office/drawing/2014/main" xmlns="" id="{9B294A6B-C4EA-4FDA-94F0-4A305F203C41}"/>
              </a:ext>
            </a:extLst>
          </p:cNvPr>
          <p:cNvSpPr txBox="1"/>
          <p:nvPr/>
        </p:nvSpPr>
        <p:spPr>
          <a:xfrm>
            <a:off x="5785431" y="4934144"/>
            <a:ext cx="551754" cy="369332"/>
          </a:xfrm>
          <a:prstGeom prst="rect">
            <a:avLst/>
          </a:prstGeom>
          <a:noFill/>
        </p:spPr>
        <p:txBody>
          <a:bodyPr wrap="square" rtlCol="0">
            <a:spAutoFit/>
          </a:bodyPr>
          <a:lstStyle/>
          <a:p>
            <a:r>
              <a:rPr lang="en-US" b="1" dirty="0"/>
              <a:t>W</a:t>
            </a:r>
            <a:r>
              <a:rPr lang="en-US" b="1" baseline="-25000" dirty="0"/>
              <a:t>11</a:t>
            </a:r>
          </a:p>
        </p:txBody>
      </p:sp>
      <p:sp>
        <p:nvSpPr>
          <p:cNvPr id="82" name="Oval 81">
            <a:extLst>
              <a:ext uri="{FF2B5EF4-FFF2-40B4-BE49-F238E27FC236}">
                <a16:creationId xmlns:a16="http://schemas.microsoft.com/office/drawing/2014/main" xmlns="" id="{0FC3D7CD-F114-47D9-A56E-1E8B9D2243C7}"/>
              </a:ext>
            </a:extLst>
          </p:cNvPr>
          <p:cNvSpPr/>
          <p:nvPr/>
        </p:nvSpPr>
        <p:spPr>
          <a:xfrm>
            <a:off x="7062541" y="5466396"/>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2</a:t>
            </a:r>
          </a:p>
        </p:txBody>
      </p:sp>
      <p:cxnSp>
        <p:nvCxnSpPr>
          <p:cNvPr id="83" name="Straight Connector 82">
            <a:extLst>
              <a:ext uri="{FF2B5EF4-FFF2-40B4-BE49-F238E27FC236}">
                <a16:creationId xmlns:a16="http://schemas.microsoft.com/office/drawing/2014/main" xmlns="" id="{38C794A8-9BB0-49A9-B6CA-C279CDD3419D}"/>
              </a:ext>
            </a:extLst>
          </p:cNvPr>
          <p:cNvCxnSpPr>
            <a:cxnSpLocks/>
          </p:cNvCxnSpPr>
          <p:nvPr/>
        </p:nvCxnSpPr>
        <p:spPr>
          <a:xfrm>
            <a:off x="7270361" y="4704396"/>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84" name="Oval 83">
            <a:extLst>
              <a:ext uri="{FF2B5EF4-FFF2-40B4-BE49-F238E27FC236}">
                <a16:creationId xmlns:a16="http://schemas.microsoft.com/office/drawing/2014/main" xmlns="" id="{D02F5AC2-3397-4B45-99D5-4BE45FDD5D0B}"/>
              </a:ext>
            </a:extLst>
          </p:cNvPr>
          <p:cNvSpPr/>
          <p:nvPr/>
        </p:nvSpPr>
        <p:spPr>
          <a:xfrm>
            <a:off x="8205541" y="5542596"/>
            <a:ext cx="381000" cy="3810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3</a:t>
            </a:r>
          </a:p>
        </p:txBody>
      </p:sp>
      <p:cxnSp>
        <p:nvCxnSpPr>
          <p:cNvPr id="85" name="Straight Connector 84">
            <a:extLst>
              <a:ext uri="{FF2B5EF4-FFF2-40B4-BE49-F238E27FC236}">
                <a16:creationId xmlns:a16="http://schemas.microsoft.com/office/drawing/2014/main" xmlns="" id="{9EFA074D-FFEA-448F-AFFF-D96B594A949F}"/>
              </a:ext>
            </a:extLst>
          </p:cNvPr>
          <p:cNvCxnSpPr>
            <a:cxnSpLocks/>
          </p:cNvCxnSpPr>
          <p:nvPr/>
        </p:nvCxnSpPr>
        <p:spPr>
          <a:xfrm>
            <a:off x="7367341" y="4704396"/>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86" name="Straight Connector 85">
            <a:extLst>
              <a:ext uri="{FF2B5EF4-FFF2-40B4-BE49-F238E27FC236}">
                <a16:creationId xmlns:a16="http://schemas.microsoft.com/office/drawing/2014/main" xmlns="" id="{E68B6CD8-3B56-445A-A01A-6AB66A63797F}"/>
              </a:ext>
            </a:extLst>
          </p:cNvPr>
          <p:cNvCxnSpPr>
            <a:cxnSpLocks/>
          </p:cNvCxnSpPr>
          <p:nvPr/>
        </p:nvCxnSpPr>
        <p:spPr>
          <a:xfrm>
            <a:off x="6224341" y="4704396"/>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87" name="Straight Connector 86">
            <a:extLst>
              <a:ext uri="{FF2B5EF4-FFF2-40B4-BE49-F238E27FC236}">
                <a16:creationId xmlns:a16="http://schemas.microsoft.com/office/drawing/2014/main" xmlns="" id="{864B2533-2294-4B11-AB5C-7EB5360D9FC4}"/>
              </a:ext>
            </a:extLst>
          </p:cNvPr>
          <p:cNvCxnSpPr>
            <a:cxnSpLocks/>
          </p:cNvCxnSpPr>
          <p:nvPr/>
        </p:nvCxnSpPr>
        <p:spPr>
          <a:xfrm flipH="1">
            <a:off x="6203937" y="4648600"/>
            <a:ext cx="934804" cy="817796"/>
          </a:xfrm>
          <a:prstGeom prst="line">
            <a:avLst/>
          </a:prstGeom>
        </p:spPr>
        <p:style>
          <a:lnRef idx="2">
            <a:schemeClr val="accent3"/>
          </a:lnRef>
          <a:fillRef idx="0">
            <a:schemeClr val="accent3"/>
          </a:fillRef>
          <a:effectRef idx="1">
            <a:schemeClr val="accent3"/>
          </a:effectRef>
          <a:fontRef idx="minor">
            <a:schemeClr val="tx1"/>
          </a:fontRef>
        </p:style>
      </p:cxnSp>
      <p:sp>
        <p:nvSpPr>
          <p:cNvPr id="88" name="TextBox 87">
            <a:extLst>
              <a:ext uri="{FF2B5EF4-FFF2-40B4-BE49-F238E27FC236}">
                <a16:creationId xmlns:a16="http://schemas.microsoft.com/office/drawing/2014/main" xmlns="" id="{6F23710B-4C01-41F4-98C2-9ACF37C3AD08}"/>
              </a:ext>
            </a:extLst>
          </p:cNvPr>
          <p:cNvSpPr txBox="1"/>
          <p:nvPr/>
        </p:nvSpPr>
        <p:spPr>
          <a:xfrm>
            <a:off x="6071941" y="5161596"/>
            <a:ext cx="551754" cy="369332"/>
          </a:xfrm>
          <a:prstGeom prst="rect">
            <a:avLst/>
          </a:prstGeom>
          <a:noFill/>
        </p:spPr>
        <p:txBody>
          <a:bodyPr wrap="square" rtlCol="0">
            <a:spAutoFit/>
          </a:bodyPr>
          <a:lstStyle/>
          <a:p>
            <a:r>
              <a:rPr lang="en-US" b="1" dirty="0"/>
              <a:t>W</a:t>
            </a:r>
            <a:r>
              <a:rPr lang="en-US" b="1" baseline="-25000" dirty="0"/>
              <a:t>21</a:t>
            </a:r>
          </a:p>
        </p:txBody>
      </p:sp>
      <p:sp>
        <p:nvSpPr>
          <p:cNvPr id="89" name="TextBox 88">
            <a:extLst>
              <a:ext uri="{FF2B5EF4-FFF2-40B4-BE49-F238E27FC236}">
                <a16:creationId xmlns:a16="http://schemas.microsoft.com/office/drawing/2014/main" xmlns="" id="{136BE59B-6A46-47FC-B6A0-EECAAA827BA0}"/>
              </a:ext>
            </a:extLst>
          </p:cNvPr>
          <p:cNvSpPr txBox="1"/>
          <p:nvPr/>
        </p:nvSpPr>
        <p:spPr>
          <a:xfrm>
            <a:off x="6605341" y="5325664"/>
            <a:ext cx="551754" cy="369332"/>
          </a:xfrm>
          <a:prstGeom prst="rect">
            <a:avLst/>
          </a:prstGeom>
          <a:noFill/>
        </p:spPr>
        <p:txBody>
          <a:bodyPr wrap="square" rtlCol="0">
            <a:spAutoFit/>
          </a:bodyPr>
          <a:lstStyle/>
          <a:p>
            <a:r>
              <a:rPr lang="en-US" b="1" dirty="0"/>
              <a:t>W</a:t>
            </a:r>
            <a:r>
              <a:rPr lang="en-US" b="1" baseline="-25000" dirty="0"/>
              <a:t>12</a:t>
            </a:r>
          </a:p>
        </p:txBody>
      </p:sp>
      <p:sp>
        <p:nvSpPr>
          <p:cNvPr id="90" name="TextBox 89">
            <a:extLst>
              <a:ext uri="{FF2B5EF4-FFF2-40B4-BE49-F238E27FC236}">
                <a16:creationId xmlns:a16="http://schemas.microsoft.com/office/drawing/2014/main" xmlns="" id="{6E521746-DDFD-41FF-AB04-2D3A44FF241D}"/>
              </a:ext>
            </a:extLst>
          </p:cNvPr>
          <p:cNvSpPr txBox="1"/>
          <p:nvPr/>
        </p:nvSpPr>
        <p:spPr>
          <a:xfrm>
            <a:off x="7044187" y="5085396"/>
            <a:ext cx="551754" cy="369332"/>
          </a:xfrm>
          <a:prstGeom prst="rect">
            <a:avLst/>
          </a:prstGeom>
          <a:noFill/>
        </p:spPr>
        <p:txBody>
          <a:bodyPr wrap="square" rtlCol="0">
            <a:spAutoFit/>
          </a:bodyPr>
          <a:lstStyle/>
          <a:p>
            <a:r>
              <a:rPr lang="en-US" b="1" dirty="0"/>
              <a:t>W</a:t>
            </a:r>
            <a:r>
              <a:rPr lang="en-US" b="1" baseline="-25000" dirty="0"/>
              <a:t>22</a:t>
            </a:r>
          </a:p>
        </p:txBody>
      </p:sp>
      <p:cxnSp>
        <p:nvCxnSpPr>
          <p:cNvPr id="91" name="Straight Connector 90">
            <a:extLst>
              <a:ext uri="{FF2B5EF4-FFF2-40B4-BE49-F238E27FC236}">
                <a16:creationId xmlns:a16="http://schemas.microsoft.com/office/drawing/2014/main" xmlns="" id="{0F080E72-5074-41F4-BE08-B9134D54CFC0}"/>
              </a:ext>
            </a:extLst>
          </p:cNvPr>
          <p:cNvCxnSpPr>
            <a:cxnSpLocks/>
          </p:cNvCxnSpPr>
          <p:nvPr/>
        </p:nvCxnSpPr>
        <p:spPr>
          <a:xfrm>
            <a:off x="6265149" y="4628196"/>
            <a:ext cx="2016592" cy="873592"/>
          </a:xfrm>
          <a:prstGeom prst="line">
            <a:avLst/>
          </a:prstGeom>
        </p:spPr>
        <p:style>
          <a:lnRef idx="2">
            <a:schemeClr val="accent3"/>
          </a:lnRef>
          <a:fillRef idx="0">
            <a:schemeClr val="accent3"/>
          </a:fillRef>
          <a:effectRef idx="1">
            <a:schemeClr val="accent3"/>
          </a:effectRef>
          <a:fontRef idx="minor">
            <a:schemeClr val="tx1"/>
          </a:fontRef>
        </p:style>
      </p:cxnSp>
      <p:sp>
        <p:nvSpPr>
          <p:cNvPr id="92" name="TextBox 91">
            <a:extLst>
              <a:ext uri="{FF2B5EF4-FFF2-40B4-BE49-F238E27FC236}">
                <a16:creationId xmlns:a16="http://schemas.microsoft.com/office/drawing/2014/main" xmlns="" id="{CFE84AA2-EE00-4199-AA52-C1C36FC8519D}"/>
              </a:ext>
            </a:extLst>
          </p:cNvPr>
          <p:cNvSpPr txBox="1"/>
          <p:nvPr/>
        </p:nvSpPr>
        <p:spPr>
          <a:xfrm>
            <a:off x="7824541" y="5466396"/>
            <a:ext cx="386644" cy="369332"/>
          </a:xfrm>
          <a:prstGeom prst="rect">
            <a:avLst/>
          </a:prstGeom>
          <a:noFill/>
        </p:spPr>
        <p:txBody>
          <a:bodyPr wrap="square" rtlCol="0">
            <a:spAutoFit/>
          </a:bodyPr>
          <a:lstStyle/>
          <a:p>
            <a:r>
              <a:rPr lang="en-US" b="1" dirty="0"/>
              <a:t>b</a:t>
            </a:r>
            <a:r>
              <a:rPr lang="en-US" b="1" baseline="-25000" dirty="0"/>
              <a:t>1</a:t>
            </a:r>
          </a:p>
        </p:txBody>
      </p:sp>
      <p:sp>
        <p:nvSpPr>
          <p:cNvPr id="93" name="TextBox 92">
            <a:extLst>
              <a:ext uri="{FF2B5EF4-FFF2-40B4-BE49-F238E27FC236}">
                <a16:creationId xmlns:a16="http://schemas.microsoft.com/office/drawing/2014/main" xmlns="" id="{1401129E-030C-44AE-A573-BE9B1D768C3D}"/>
              </a:ext>
            </a:extLst>
          </p:cNvPr>
          <p:cNvSpPr txBox="1"/>
          <p:nvPr/>
        </p:nvSpPr>
        <p:spPr>
          <a:xfrm>
            <a:off x="8053141" y="5009196"/>
            <a:ext cx="386644" cy="369332"/>
          </a:xfrm>
          <a:prstGeom prst="rect">
            <a:avLst/>
          </a:prstGeom>
          <a:noFill/>
        </p:spPr>
        <p:txBody>
          <a:bodyPr wrap="square" rtlCol="0">
            <a:spAutoFit/>
          </a:bodyPr>
          <a:lstStyle/>
          <a:p>
            <a:r>
              <a:rPr lang="en-US" b="1" dirty="0"/>
              <a:t>b</a:t>
            </a:r>
            <a:r>
              <a:rPr lang="en-US" b="1" baseline="-25000" dirty="0"/>
              <a:t>2</a:t>
            </a:r>
          </a:p>
        </p:txBody>
      </p:sp>
      <p:cxnSp>
        <p:nvCxnSpPr>
          <p:cNvPr id="57" name="Straight Arrow Connector 56">
            <a:extLst>
              <a:ext uri="{FF2B5EF4-FFF2-40B4-BE49-F238E27FC236}">
                <a16:creationId xmlns:a16="http://schemas.microsoft.com/office/drawing/2014/main" xmlns="" id="{144F4E5E-ADCC-4DB8-8060-200CB86537A6}"/>
              </a:ext>
            </a:extLst>
          </p:cNvPr>
          <p:cNvCxnSpPr>
            <a:cxnSpLocks/>
          </p:cNvCxnSpPr>
          <p:nvPr/>
        </p:nvCxnSpPr>
        <p:spPr>
          <a:xfrm>
            <a:off x="3673684" y="4026969"/>
            <a:ext cx="2130554" cy="619877"/>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97" name="Left Brace 96">
            <a:extLst>
              <a:ext uri="{FF2B5EF4-FFF2-40B4-BE49-F238E27FC236}">
                <a16:creationId xmlns:a16="http://schemas.microsoft.com/office/drawing/2014/main" xmlns="" id="{9E5F4FEF-E980-4ABA-AB25-6915181F6E82}"/>
              </a:ext>
            </a:extLst>
          </p:cNvPr>
          <p:cNvSpPr/>
          <p:nvPr/>
        </p:nvSpPr>
        <p:spPr>
          <a:xfrm rot="16200000">
            <a:off x="3814137" y="4994073"/>
            <a:ext cx="212665" cy="1286374"/>
          </a:xfrm>
          <a:prstGeom prst="leftBrace">
            <a:avLst/>
          </a:prstGeom>
        </p:spPr>
        <p:style>
          <a:lnRef idx="3">
            <a:schemeClr val="accent4"/>
          </a:lnRef>
          <a:fillRef idx="0">
            <a:schemeClr val="accent4"/>
          </a:fillRef>
          <a:effectRef idx="2">
            <a:schemeClr val="accent4"/>
          </a:effectRef>
          <a:fontRef idx="minor">
            <a:schemeClr val="tx1"/>
          </a:fontRef>
        </p:style>
        <p:txBody>
          <a:bodyPr rtlCol="0" anchor="ctr"/>
          <a:lstStyle/>
          <a:p>
            <a:pPr algn="ctr"/>
            <a:endParaRPr lang="en-IN"/>
          </a:p>
        </p:txBody>
      </p:sp>
      <p:sp>
        <p:nvSpPr>
          <p:cNvPr id="98" name="TextBox 97">
            <a:extLst>
              <a:ext uri="{FF2B5EF4-FFF2-40B4-BE49-F238E27FC236}">
                <a16:creationId xmlns:a16="http://schemas.microsoft.com/office/drawing/2014/main" xmlns="" id="{B62A10F3-F725-4725-93A1-4FDCAD52FF3E}"/>
              </a:ext>
            </a:extLst>
          </p:cNvPr>
          <p:cNvSpPr txBox="1"/>
          <p:nvPr/>
        </p:nvSpPr>
        <p:spPr>
          <a:xfrm>
            <a:off x="3667990" y="5748602"/>
            <a:ext cx="599844" cy="369332"/>
          </a:xfrm>
          <a:prstGeom prst="rect">
            <a:avLst/>
          </a:prstGeom>
          <a:noFill/>
        </p:spPr>
        <p:txBody>
          <a:bodyPr wrap="none" rtlCol="0">
            <a:spAutoFit/>
          </a:bodyPr>
          <a:lstStyle/>
          <a:p>
            <a:r>
              <a:rPr lang="en-US" dirty="0"/>
              <a:t>t = 0</a:t>
            </a:r>
            <a:endParaRPr lang="en-IN" dirty="0"/>
          </a:p>
        </p:txBody>
      </p:sp>
      <p:sp>
        <p:nvSpPr>
          <p:cNvPr id="99" name="Left Brace 98">
            <a:extLst>
              <a:ext uri="{FF2B5EF4-FFF2-40B4-BE49-F238E27FC236}">
                <a16:creationId xmlns:a16="http://schemas.microsoft.com/office/drawing/2014/main" xmlns="" id="{DDCE0F7E-2E44-41C1-ABF3-26D007959EC2}"/>
              </a:ext>
            </a:extLst>
          </p:cNvPr>
          <p:cNvSpPr/>
          <p:nvPr/>
        </p:nvSpPr>
        <p:spPr>
          <a:xfrm rot="16200000">
            <a:off x="6606953" y="5432809"/>
            <a:ext cx="212665" cy="1286374"/>
          </a:xfrm>
          <a:prstGeom prst="leftBrace">
            <a:avLst/>
          </a:prstGeom>
        </p:spPr>
        <p:style>
          <a:lnRef idx="3">
            <a:schemeClr val="accent4"/>
          </a:lnRef>
          <a:fillRef idx="0">
            <a:schemeClr val="accent4"/>
          </a:fillRef>
          <a:effectRef idx="2">
            <a:schemeClr val="accent4"/>
          </a:effectRef>
          <a:fontRef idx="minor">
            <a:schemeClr val="tx1"/>
          </a:fontRef>
        </p:style>
        <p:txBody>
          <a:bodyPr rtlCol="0" anchor="ctr"/>
          <a:lstStyle/>
          <a:p>
            <a:pPr algn="ctr"/>
            <a:endParaRPr lang="en-IN"/>
          </a:p>
        </p:txBody>
      </p:sp>
      <p:sp>
        <p:nvSpPr>
          <p:cNvPr id="100" name="TextBox 99">
            <a:extLst>
              <a:ext uri="{FF2B5EF4-FFF2-40B4-BE49-F238E27FC236}">
                <a16:creationId xmlns:a16="http://schemas.microsoft.com/office/drawing/2014/main" xmlns="" id="{4300C28D-41F8-48F2-8691-C0AF538C78EA}"/>
              </a:ext>
            </a:extLst>
          </p:cNvPr>
          <p:cNvSpPr txBox="1"/>
          <p:nvPr/>
        </p:nvSpPr>
        <p:spPr>
          <a:xfrm>
            <a:off x="6409517" y="6191574"/>
            <a:ext cx="599844" cy="369332"/>
          </a:xfrm>
          <a:prstGeom prst="rect">
            <a:avLst/>
          </a:prstGeom>
          <a:noFill/>
        </p:spPr>
        <p:txBody>
          <a:bodyPr wrap="none" rtlCol="0">
            <a:spAutoFit/>
          </a:bodyPr>
          <a:lstStyle/>
          <a:p>
            <a:r>
              <a:rPr lang="en-US" dirty="0"/>
              <a:t>t = 1</a:t>
            </a:r>
            <a:endParaRPr lang="en-IN" dirty="0"/>
          </a:p>
        </p:txBody>
      </p:sp>
    </p:spTree>
    <p:extLst>
      <p:ext uri="{BB962C8B-B14F-4D97-AF65-F5344CB8AC3E}">
        <p14:creationId xmlns:p14="http://schemas.microsoft.com/office/powerpoint/2010/main" xmlns="" val="1646442841"/>
      </p:ext>
    </p:extLst>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5" name="Straight Arrow Connector 94">
            <a:extLst>
              <a:ext uri="{FF2B5EF4-FFF2-40B4-BE49-F238E27FC236}">
                <a16:creationId xmlns:a16="http://schemas.microsoft.com/office/drawing/2014/main" xmlns="" id="{AB1FAAD5-93EE-4D5D-A1EE-954B38290ED7}"/>
              </a:ext>
            </a:extLst>
          </p:cNvPr>
          <p:cNvCxnSpPr>
            <a:cxnSpLocks/>
            <a:endCxn id="58" idx="2"/>
          </p:cNvCxnSpPr>
          <p:nvPr/>
        </p:nvCxnSpPr>
        <p:spPr>
          <a:xfrm>
            <a:off x="4800173" y="4036337"/>
            <a:ext cx="2158458" cy="487949"/>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3" name="Content Placeholder 2"/>
          <p:cNvSpPr>
            <a:spLocks noGrp="1"/>
          </p:cNvSpPr>
          <p:nvPr>
            <p:ph idx="1"/>
          </p:nvPr>
        </p:nvSpPr>
        <p:spPr>
          <a:xfrm>
            <a:off x="2057400" y="1036359"/>
            <a:ext cx="6781800" cy="5410200"/>
          </a:xfrm>
        </p:spPr>
        <p:txBody>
          <a:bodyPr>
            <a:normAutofit/>
          </a:bodyPr>
          <a:lstStyle/>
          <a:p>
            <a:pPr>
              <a:buNone/>
            </a:pPr>
            <a:r>
              <a:rPr lang="en-US" b="1" dirty="0"/>
              <a:t>Recurrent Neural Networks</a:t>
            </a:r>
            <a:r>
              <a:rPr lang="en-US" dirty="0"/>
              <a:t> (RNNs):</a:t>
            </a:r>
          </a:p>
          <a:p>
            <a:pPr>
              <a:buNone/>
            </a:pPr>
            <a:r>
              <a:rPr lang="en-US" dirty="0">
                <a:solidFill>
                  <a:srgbClr val="FF0000"/>
                </a:solidFill>
              </a:rPr>
              <a:t>					At time t = 2</a:t>
            </a:r>
          </a:p>
          <a:p>
            <a:pPr>
              <a:buNone/>
            </a:pPr>
            <a:endParaRPr lang="en-US" dirty="0"/>
          </a:p>
          <a:p>
            <a:pPr>
              <a:buNone/>
            </a:pPr>
            <a:r>
              <a:rPr lang="en-US" dirty="0"/>
              <a:t>	</a:t>
            </a:r>
          </a:p>
        </p:txBody>
      </p:sp>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lvl="0" algn="ctr">
              <a:spcBef>
                <a:spcPct val="0"/>
              </a:spcBef>
              <a:defRPr/>
            </a:pPr>
            <a:r>
              <a:rPr lang="en-US" sz="4400" dirty="0">
                <a:solidFill>
                  <a:schemeClr val="bg1"/>
                </a:solidFill>
              </a:rPr>
              <a:t>Sequential Deep Learning Models</a:t>
            </a:r>
          </a:p>
        </p:txBody>
      </p:sp>
      <p:sp>
        <p:nvSpPr>
          <p:cNvPr id="17" name="Oval 16">
            <a:extLst>
              <a:ext uri="{FF2B5EF4-FFF2-40B4-BE49-F238E27FC236}">
                <a16:creationId xmlns:a16="http://schemas.microsoft.com/office/drawing/2014/main" xmlns="" id="{656FBD1F-9D61-4186-BAE7-F34D646CCCF6}"/>
              </a:ext>
            </a:extLst>
          </p:cNvPr>
          <p:cNvSpPr/>
          <p:nvPr/>
        </p:nvSpPr>
        <p:spPr>
          <a:xfrm>
            <a:off x="4201390" y="3605200"/>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xmlns="" id="{56D9F4E5-0D3A-4234-A713-976FC44A6972}"/>
              </a:ext>
            </a:extLst>
          </p:cNvPr>
          <p:cNvSpPr/>
          <p:nvPr/>
        </p:nvSpPr>
        <p:spPr>
          <a:xfrm>
            <a:off x="3058390" y="3584420"/>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xmlns="" id="{710B980A-F3C7-4753-8AA2-5CAACC782FC0}"/>
              </a:ext>
            </a:extLst>
          </p:cNvPr>
          <p:cNvSpPr/>
          <p:nvPr/>
        </p:nvSpPr>
        <p:spPr>
          <a:xfrm>
            <a:off x="3162300" y="2554442"/>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1</a:t>
            </a:r>
            <a:endParaRPr lang="en-US" baseline="-25000" dirty="0"/>
          </a:p>
        </p:txBody>
      </p:sp>
      <p:sp>
        <p:nvSpPr>
          <p:cNvPr id="20" name="Oval 19">
            <a:extLst>
              <a:ext uri="{FF2B5EF4-FFF2-40B4-BE49-F238E27FC236}">
                <a16:creationId xmlns:a16="http://schemas.microsoft.com/office/drawing/2014/main" xmlns="" id="{C0919225-338D-42D3-B990-252100837FF4}"/>
              </a:ext>
            </a:extLst>
          </p:cNvPr>
          <p:cNvSpPr/>
          <p:nvPr/>
        </p:nvSpPr>
        <p:spPr>
          <a:xfrm>
            <a:off x="3162300" y="3697442"/>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1</a:t>
            </a:r>
          </a:p>
        </p:txBody>
      </p:sp>
      <p:cxnSp>
        <p:nvCxnSpPr>
          <p:cNvPr id="21" name="Straight Connector 20">
            <a:extLst>
              <a:ext uri="{FF2B5EF4-FFF2-40B4-BE49-F238E27FC236}">
                <a16:creationId xmlns:a16="http://schemas.microsoft.com/office/drawing/2014/main" xmlns="" id="{ED856284-7D86-49D3-AB15-40D4D778A857}"/>
              </a:ext>
            </a:extLst>
          </p:cNvPr>
          <p:cNvCxnSpPr/>
          <p:nvPr/>
        </p:nvCxnSpPr>
        <p:spPr>
          <a:xfrm>
            <a:off x="3370120" y="2947110"/>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22" name="TextBox 21">
            <a:extLst>
              <a:ext uri="{FF2B5EF4-FFF2-40B4-BE49-F238E27FC236}">
                <a16:creationId xmlns:a16="http://schemas.microsoft.com/office/drawing/2014/main" xmlns="" id="{F97437BE-371B-4F92-B6F0-5C32F7E327AA}"/>
              </a:ext>
            </a:extLst>
          </p:cNvPr>
          <p:cNvSpPr txBox="1"/>
          <p:nvPr/>
        </p:nvSpPr>
        <p:spPr>
          <a:xfrm>
            <a:off x="2857500" y="3175710"/>
            <a:ext cx="478016" cy="369332"/>
          </a:xfrm>
          <a:prstGeom prst="rect">
            <a:avLst/>
          </a:prstGeom>
          <a:noFill/>
        </p:spPr>
        <p:txBody>
          <a:bodyPr wrap="none" rtlCol="0">
            <a:spAutoFit/>
          </a:bodyPr>
          <a:lstStyle/>
          <a:p>
            <a:r>
              <a:rPr lang="en-US" b="1" dirty="0"/>
              <a:t>V</a:t>
            </a:r>
            <a:r>
              <a:rPr lang="en-US" b="1" baseline="-25000" dirty="0"/>
              <a:t>11</a:t>
            </a:r>
          </a:p>
        </p:txBody>
      </p:sp>
      <p:sp>
        <p:nvSpPr>
          <p:cNvPr id="23" name="Oval 22">
            <a:extLst>
              <a:ext uri="{FF2B5EF4-FFF2-40B4-BE49-F238E27FC236}">
                <a16:creationId xmlns:a16="http://schemas.microsoft.com/office/drawing/2014/main" xmlns="" id="{8665BD2D-703C-4820-9256-B1933E29C3E8}"/>
              </a:ext>
            </a:extLst>
          </p:cNvPr>
          <p:cNvSpPr/>
          <p:nvPr/>
        </p:nvSpPr>
        <p:spPr>
          <a:xfrm>
            <a:off x="4305300" y="2566110"/>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2</a:t>
            </a:r>
          </a:p>
        </p:txBody>
      </p:sp>
      <p:sp>
        <p:nvSpPr>
          <p:cNvPr id="24" name="Oval 23">
            <a:extLst>
              <a:ext uri="{FF2B5EF4-FFF2-40B4-BE49-F238E27FC236}">
                <a16:creationId xmlns:a16="http://schemas.microsoft.com/office/drawing/2014/main" xmlns="" id="{6AE35634-57B9-4FEF-A7A5-C6C5721FC29E}"/>
              </a:ext>
            </a:extLst>
          </p:cNvPr>
          <p:cNvSpPr/>
          <p:nvPr/>
        </p:nvSpPr>
        <p:spPr>
          <a:xfrm>
            <a:off x="4305300" y="3709110"/>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2</a:t>
            </a:r>
          </a:p>
        </p:txBody>
      </p:sp>
      <p:cxnSp>
        <p:nvCxnSpPr>
          <p:cNvPr id="26" name="Straight Connector 25">
            <a:extLst>
              <a:ext uri="{FF2B5EF4-FFF2-40B4-BE49-F238E27FC236}">
                <a16:creationId xmlns:a16="http://schemas.microsoft.com/office/drawing/2014/main" xmlns="" id="{DEBF89DA-998B-410B-B818-49AA3B31E97A}"/>
              </a:ext>
            </a:extLst>
          </p:cNvPr>
          <p:cNvCxnSpPr/>
          <p:nvPr/>
        </p:nvCxnSpPr>
        <p:spPr>
          <a:xfrm>
            <a:off x="4513120" y="2947110"/>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27" name="Oval 26">
            <a:extLst>
              <a:ext uri="{FF2B5EF4-FFF2-40B4-BE49-F238E27FC236}">
                <a16:creationId xmlns:a16="http://schemas.microsoft.com/office/drawing/2014/main" xmlns="" id="{2E9775F6-51AA-49BD-9E2B-25B11CE6FED8}"/>
              </a:ext>
            </a:extLst>
          </p:cNvPr>
          <p:cNvSpPr/>
          <p:nvPr/>
        </p:nvSpPr>
        <p:spPr>
          <a:xfrm>
            <a:off x="5448300" y="3785310"/>
            <a:ext cx="381000" cy="3810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3</a:t>
            </a:r>
          </a:p>
        </p:txBody>
      </p:sp>
      <p:cxnSp>
        <p:nvCxnSpPr>
          <p:cNvPr id="28" name="Straight Connector 27">
            <a:extLst>
              <a:ext uri="{FF2B5EF4-FFF2-40B4-BE49-F238E27FC236}">
                <a16:creationId xmlns:a16="http://schemas.microsoft.com/office/drawing/2014/main" xmlns="" id="{2ACC13E6-75B0-4EEA-B912-F2483AE776E9}"/>
              </a:ext>
            </a:extLst>
          </p:cNvPr>
          <p:cNvCxnSpPr/>
          <p:nvPr/>
        </p:nvCxnSpPr>
        <p:spPr>
          <a:xfrm>
            <a:off x="4610100" y="2947110"/>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29" name="Straight Connector 28">
            <a:extLst>
              <a:ext uri="{FF2B5EF4-FFF2-40B4-BE49-F238E27FC236}">
                <a16:creationId xmlns:a16="http://schemas.microsoft.com/office/drawing/2014/main" xmlns="" id="{EAD443BE-C8C3-4693-B2B1-4CE382F386EF}"/>
              </a:ext>
            </a:extLst>
          </p:cNvPr>
          <p:cNvCxnSpPr/>
          <p:nvPr/>
        </p:nvCxnSpPr>
        <p:spPr>
          <a:xfrm>
            <a:off x="3467100" y="2947110"/>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30" name="Straight Connector 29">
            <a:extLst>
              <a:ext uri="{FF2B5EF4-FFF2-40B4-BE49-F238E27FC236}">
                <a16:creationId xmlns:a16="http://schemas.microsoft.com/office/drawing/2014/main" xmlns="" id="{F48C6EF2-2A5E-4EF9-BEFB-DC68D84DC1A0}"/>
              </a:ext>
            </a:extLst>
          </p:cNvPr>
          <p:cNvCxnSpPr/>
          <p:nvPr/>
        </p:nvCxnSpPr>
        <p:spPr>
          <a:xfrm flipH="1">
            <a:off x="3446696" y="2891314"/>
            <a:ext cx="934804" cy="817796"/>
          </a:xfrm>
          <a:prstGeom prst="line">
            <a:avLst/>
          </a:prstGeom>
        </p:spPr>
        <p:style>
          <a:lnRef idx="2">
            <a:schemeClr val="accent3"/>
          </a:lnRef>
          <a:fillRef idx="0">
            <a:schemeClr val="accent3"/>
          </a:fillRef>
          <a:effectRef idx="1">
            <a:schemeClr val="accent3"/>
          </a:effectRef>
          <a:fontRef idx="minor">
            <a:schemeClr val="tx1"/>
          </a:fontRef>
        </p:style>
      </p:cxnSp>
      <p:sp>
        <p:nvSpPr>
          <p:cNvPr id="31" name="TextBox 30">
            <a:extLst>
              <a:ext uri="{FF2B5EF4-FFF2-40B4-BE49-F238E27FC236}">
                <a16:creationId xmlns:a16="http://schemas.microsoft.com/office/drawing/2014/main" xmlns="" id="{9F54DA4F-EBC7-4843-AB92-9E13319FC686}"/>
              </a:ext>
            </a:extLst>
          </p:cNvPr>
          <p:cNvSpPr txBox="1"/>
          <p:nvPr/>
        </p:nvSpPr>
        <p:spPr>
          <a:xfrm>
            <a:off x="3370084" y="3304347"/>
            <a:ext cx="478016" cy="369332"/>
          </a:xfrm>
          <a:prstGeom prst="rect">
            <a:avLst/>
          </a:prstGeom>
          <a:noFill/>
        </p:spPr>
        <p:txBody>
          <a:bodyPr wrap="none" rtlCol="0">
            <a:spAutoFit/>
          </a:bodyPr>
          <a:lstStyle/>
          <a:p>
            <a:r>
              <a:rPr lang="en-US" b="1" dirty="0"/>
              <a:t>V</a:t>
            </a:r>
            <a:r>
              <a:rPr lang="en-US" b="1" baseline="-25000" dirty="0"/>
              <a:t>21</a:t>
            </a:r>
          </a:p>
        </p:txBody>
      </p:sp>
      <p:sp>
        <p:nvSpPr>
          <p:cNvPr id="32" name="TextBox 31">
            <a:extLst>
              <a:ext uri="{FF2B5EF4-FFF2-40B4-BE49-F238E27FC236}">
                <a16:creationId xmlns:a16="http://schemas.microsoft.com/office/drawing/2014/main" xmlns="" id="{8E2CA5C1-82B8-413A-9E8F-472DC7C20389}"/>
              </a:ext>
            </a:extLst>
          </p:cNvPr>
          <p:cNvSpPr txBox="1"/>
          <p:nvPr/>
        </p:nvSpPr>
        <p:spPr>
          <a:xfrm>
            <a:off x="3919783" y="3367676"/>
            <a:ext cx="478016" cy="369332"/>
          </a:xfrm>
          <a:prstGeom prst="rect">
            <a:avLst/>
          </a:prstGeom>
          <a:noFill/>
        </p:spPr>
        <p:txBody>
          <a:bodyPr wrap="none" rtlCol="0">
            <a:spAutoFit/>
          </a:bodyPr>
          <a:lstStyle/>
          <a:p>
            <a:r>
              <a:rPr lang="en-US" b="1" dirty="0"/>
              <a:t>V</a:t>
            </a:r>
            <a:r>
              <a:rPr lang="en-US" b="1" baseline="-25000" dirty="0"/>
              <a:t>12</a:t>
            </a:r>
          </a:p>
        </p:txBody>
      </p:sp>
      <p:sp>
        <p:nvSpPr>
          <p:cNvPr id="33" name="TextBox 32">
            <a:extLst>
              <a:ext uri="{FF2B5EF4-FFF2-40B4-BE49-F238E27FC236}">
                <a16:creationId xmlns:a16="http://schemas.microsoft.com/office/drawing/2014/main" xmlns="" id="{62087546-8125-4E8C-BDF4-10EE1F1BCF6B}"/>
              </a:ext>
            </a:extLst>
          </p:cNvPr>
          <p:cNvSpPr txBox="1"/>
          <p:nvPr/>
        </p:nvSpPr>
        <p:spPr>
          <a:xfrm>
            <a:off x="4302574" y="3228604"/>
            <a:ext cx="478016" cy="369332"/>
          </a:xfrm>
          <a:prstGeom prst="rect">
            <a:avLst/>
          </a:prstGeom>
          <a:noFill/>
        </p:spPr>
        <p:txBody>
          <a:bodyPr wrap="none" rtlCol="0">
            <a:spAutoFit/>
          </a:bodyPr>
          <a:lstStyle/>
          <a:p>
            <a:r>
              <a:rPr lang="en-US" b="1" dirty="0"/>
              <a:t>V</a:t>
            </a:r>
            <a:r>
              <a:rPr lang="en-US" b="1" baseline="-25000" dirty="0"/>
              <a:t>22</a:t>
            </a:r>
          </a:p>
        </p:txBody>
      </p:sp>
      <p:cxnSp>
        <p:nvCxnSpPr>
          <p:cNvPr id="34" name="Straight Connector 33">
            <a:extLst>
              <a:ext uri="{FF2B5EF4-FFF2-40B4-BE49-F238E27FC236}">
                <a16:creationId xmlns:a16="http://schemas.microsoft.com/office/drawing/2014/main" xmlns="" id="{D54BEE51-AAB1-433C-B224-0277526BD74F}"/>
              </a:ext>
            </a:extLst>
          </p:cNvPr>
          <p:cNvCxnSpPr/>
          <p:nvPr/>
        </p:nvCxnSpPr>
        <p:spPr>
          <a:xfrm>
            <a:off x="3507908" y="2870910"/>
            <a:ext cx="2016592" cy="873592"/>
          </a:xfrm>
          <a:prstGeom prst="line">
            <a:avLst/>
          </a:prstGeom>
        </p:spPr>
        <p:style>
          <a:lnRef idx="2">
            <a:schemeClr val="accent3"/>
          </a:lnRef>
          <a:fillRef idx="0">
            <a:schemeClr val="accent3"/>
          </a:fillRef>
          <a:effectRef idx="1">
            <a:schemeClr val="accent3"/>
          </a:effectRef>
          <a:fontRef idx="minor">
            <a:schemeClr val="tx1"/>
          </a:fontRef>
        </p:style>
      </p:cxnSp>
      <p:sp>
        <p:nvSpPr>
          <p:cNvPr id="35" name="TextBox 34">
            <a:extLst>
              <a:ext uri="{FF2B5EF4-FFF2-40B4-BE49-F238E27FC236}">
                <a16:creationId xmlns:a16="http://schemas.microsoft.com/office/drawing/2014/main" xmlns="" id="{326366E7-4D8C-4D0A-B7A9-15CD2566B9E8}"/>
              </a:ext>
            </a:extLst>
          </p:cNvPr>
          <p:cNvSpPr txBox="1"/>
          <p:nvPr/>
        </p:nvSpPr>
        <p:spPr>
          <a:xfrm>
            <a:off x="5067300" y="3709110"/>
            <a:ext cx="441146" cy="369332"/>
          </a:xfrm>
          <a:prstGeom prst="rect">
            <a:avLst/>
          </a:prstGeom>
          <a:noFill/>
        </p:spPr>
        <p:txBody>
          <a:bodyPr wrap="none" rtlCol="0">
            <a:spAutoFit/>
          </a:bodyPr>
          <a:lstStyle/>
          <a:p>
            <a:r>
              <a:rPr lang="en-US" b="1" dirty="0"/>
              <a:t>b'</a:t>
            </a:r>
            <a:r>
              <a:rPr lang="en-US" b="1" baseline="-25000" dirty="0"/>
              <a:t>1</a:t>
            </a:r>
          </a:p>
        </p:txBody>
      </p:sp>
      <p:sp>
        <p:nvSpPr>
          <p:cNvPr id="36" name="TextBox 35">
            <a:extLst>
              <a:ext uri="{FF2B5EF4-FFF2-40B4-BE49-F238E27FC236}">
                <a16:creationId xmlns:a16="http://schemas.microsoft.com/office/drawing/2014/main" xmlns="" id="{01F8CC46-77F6-43F8-9189-734118EF7013}"/>
              </a:ext>
            </a:extLst>
          </p:cNvPr>
          <p:cNvSpPr txBox="1"/>
          <p:nvPr/>
        </p:nvSpPr>
        <p:spPr>
          <a:xfrm>
            <a:off x="5295900" y="3251910"/>
            <a:ext cx="441146" cy="369332"/>
          </a:xfrm>
          <a:prstGeom prst="rect">
            <a:avLst/>
          </a:prstGeom>
          <a:noFill/>
        </p:spPr>
        <p:txBody>
          <a:bodyPr wrap="none" rtlCol="0">
            <a:spAutoFit/>
          </a:bodyPr>
          <a:lstStyle/>
          <a:p>
            <a:r>
              <a:rPr lang="en-US" b="1" dirty="0"/>
              <a:t>b'</a:t>
            </a:r>
            <a:r>
              <a:rPr lang="en-US" b="1" baseline="-25000" dirty="0"/>
              <a:t>2</a:t>
            </a:r>
          </a:p>
        </p:txBody>
      </p:sp>
      <p:sp>
        <p:nvSpPr>
          <p:cNvPr id="37" name="Oval 36">
            <a:extLst>
              <a:ext uri="{FF2B5EF4-FFF2-40B4-BE49-F238E27FC236}">
                <a16:creationId xmlns:a16="http://schemas.microsoft.com/office/drawing/2014/main" xmlns="" id="{7231E339-39DB-472C-B416-F3AFFA8DB1CD}"/>
              </a:ext>
            </a:extLst>
          </p:cNvPr>
          <p:cNvSpPr/>
          <p:nvPr/>
        </p:nvSpPr>
        <p:spPr>
          <a:xfrm>
            <a:off x="3162300" y="4840442"/>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1</a:t>
            </a:r>
          </a:p>
        </p:txBody>
      </p:sp>
      <p:cxnSp>
        <p:nvCxnSpPr>
          <p:cNvPr id="38" name="Straight Connector 37">
            <a:extLst>
              <a:ext uri="{FF2B5EF4-FFF2-40B4-BE49-F238E27FC236}">
                <a16:creationId xmlns:a16="http://schemas.microsoft.com/office/drawing/2014/main" xmlns="" id="{86356EBF-FCE2-4669-8183-1DC1F845D621}"/>
              </a:ext>
            </a:extLst>
          </p:cNvPr>
          <p:cNvCxnSpPr/>
          <p:nvPr/>
        </p:nvCxnSpPr>
        <p:spPr>
          <a:xfrm>
            <a:off x="3370120" y="4090110"/>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39" name="TextBox 38">
            <a:extLst>
              <a:ext uri="{FF2B5EF4-FFF2-40B4-BE49-F238E27FC236}">
                <a16:creationId xmlns:a16="http://schemas.microsoft.com/office/drawing/2014/main" xmlns="" id="{8D510C06-EFAF-4D93-B135-E494225004E2}"/>
              </a:ext>
            </a:extLst>
          </p:cNvPr>
          <p:cNvSpPr txBox="1"/>
          <p:nvPr/>
        </p:nvSpPr>
        <p:spPr>
          <a:xfrm>
            <a:off x="2857500" y="4318710"/>
            <a:ext cx="551754" cy="369332"/>
          </a:xfrm>
          <a:prstGeom prst="rect">
            <a:avLst/>
          </a:prstGeom>
          <a:noFill/>
        </p:spPr>
        <p:txBody>
          <a:bodyPr wrap="none" rtlCol="0">
            <a:spAutoFit/>
          </a:bodyPr>
          <a:lstStyle/>
          <a:p>
            <a:r>
              <a:rPr lang="en-US" b="1" dirty="0"/>
              <a:t>W</a:t>
            </a:r>
            <a:r>
              <a:rPr lang="en-US" b="1" baseline="-25000" dirty="0"/>
              <a:t>11</a:t>
            </a:r>
          </a:p>
        </p:txBody>
      </p:sp>
      <p:sp>
        <p:nvSpPr>
          <p:cNvPr id="40" name="Oval 39">
            <a:extLst>
              <a:ext uri="{FF2B5EF4-FFF2-40B4-BE49-F238E27FC236}">
                <a16:creationId xmlns:a16="http://schemas.microsoft.com/office/drawing/2014/main" xmlns="" id="{75385114-D865-4BCF-966C-28FDF7DB80AF}"/>
              </a:ext>
            </a:extLst>
          </p:cNvPr>
          <p:cNvSpPr/>
          <p:nvPr/>
        </p:nvSpPr>
        <p:spPr>
          <a:xfrm>
            <a:off x="4305300" y="4852110"/>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2</a:t>
            </a:r>
          </a:p>
        </p:txBody>
      </p:sp>
      <p:cxnSp>
        <p:nvCxnSpPr>
          <p:cNvPr id="41" name="Straight Connector 40">
            <a:extLst>
              <a:ext uri="{FF2B5EF4-FFF2-40B4-BE49-F238E27FC236}">
                <a16:creationId xmlns:a16="http://schemas.microsoft.com/office/drawing/2014/main" xmlns="" id="{E435AB17-D49D-46AD-B675-19B8A9CB2202}"/>
              </a:ext>
            </a:extLst>
          </p:cNvPr>
          <p:cNvCxnSpPr/>
          <p:nvPr/>
        </p:nvCxnSpPr>
        <p:spPr>
          <a:xfrm>
            <a:off x="4513120" y="4090110"/>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42" name="Oval 41">
            <a:extLst>
              <a:ext uri="{FF2B5EF4-FFF2-40B4-BE49-F238E27FC236}">
                <a16:creationId xmlns:a16="http://schemas.microsoft.com/office/drawing/2014/main" xmlns="" id="{BD11FC59-07E4-4DB9-B4A6-991CE1E60EB8}"/>
              </a:ext>
            </a:extLst>
          </p:cNvPr>
          <p:cNvSpPr/>
          <p:nvPr/>
        </p:nvSpPr>
        <p:spPr>
          <a:xfrm>
            <a:off x="5448300" y="4928310"/>
            <a:ext cx="381000" cy="3810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3</a:t>
            </a:r>
          </a:p>
        </p:txBody>
      </p:sp>
      <p:cxnSp>
        <p:nvCxnSpPr>
          <p:cNvPr id="43" name="Straight Connector 42">
            <a:extLst>
              <a:ext uri="{FF2B5EF4-FFF2-40B4-BE49-F238E27FC236}">
                <a16:creationId xmlns:a16="http://schemas.microsoft.com/office/drawing/2014/main" xmlns="" id="{5C4F7557-03D5-4C42-9986-35056C68A3A0}"/>
              </a:ext>
            </a:extLst>
          </p:cNvPr>
          <p:cNvCxnSpPr/>
          <p:nvPr/>
        </p:nvCxnSpPr>
        <p:spPr>
          <a:xfrm>
            <a:off x="4610100" y="4090110"/>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44" name="Straight Connector 43">
            <a:extLst>
              <a:ext uri="{FF2B5EF4-FFF2-40B4-BE49-F238E27FC236}">
                <a16:creationId xmlns:a16="http://schemas.microsoft.com/office/drawing/2014/main" xmlns="" id="{A72BB5DD-A492-4C4F-87A7-D1A3A0827A6D}"/>
              </a:ext>
            </a:extLst>
          </p:cNvPr>
          <p:cNvCxnSpPr/>
          <p:nvPr/>
        </p:nvCxnSpPr>
        <p:spPr>
          <a:xfrm>
            <a:off x="3467100" y="4090110"/>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45" name="Straight Connector 44">
            <a:extLst>
              <a:ext uri="{FF2B5EF4-FFF2-40B4-BE49-F238E27FC236}">
                <a16:creationId xmlns:a16="http://schemas.microsoft.com/office/drawing/2014/main" xmlns="" id="{1B86B239-C600-4ED6-A566-94F66D452074}"/>
              </a:ext>
            </a:extLst>
          </p:cNvPr>
          <p:cNvCxnSpPr/>
          <p:nvPr/>
        </p:nvCxnSpPr>
        <p:spPr>
          <a:xfrm flipH="1">
            <a:off x="3446696" y="4034314"/>
            <a:ext cx="934804" cy="817796"/>
          </a:xfrm>
          <a:prstGeom prst="line">
            <a:avLst/>
          </a:prstGeom>
        </p:spPr>
        <p:style>
          <a:lnRef idx="2">
            <a:schemeClr val="accent3"/>
          </a:lnRef>
          <a:fillRef idx="0">
            <a:schemeClr val="accent3"/>
          </a:fillRef>
          <a:effectRef idx="1">
            <a:schemeClr val="accent3"/>
          </a:effectRef>
          <a:fontRef idx="minor">
            <a:schemeClr val="tx1"/>
          </a:fontRef>
        </p:style>
      </p:cxnSp>
      <p:sp>
        <p:nvSpPr>
          <p:cNvPr id="46" name="TextBox 45">
            <a:extLst>
              <a:ext uri="{FF2B5EF4-FFF2-40B4-BE49-F238E27FC236}">
                <a16:creationId xmlns:a16="http://schemas.microsoft.com/office/drawing/2014/main" xmlns="" id="{C0AA2A73-E32F-4D46-9B73-2B1E6DB1D603}"/>
              </a:ext>
            </a:extLst>
          </p:cNvPr>
          <p:cNvSpPr txBox="1"/>
          <p:nvPr/>
        </p:nvSpPr>
        <p:spPr>
          <a:xfrm>
            <a:off x="3314700" y="4547310"/>
            <a:ext cx="551754" cy="369332"/>
          </a:xfrm>
          <a:prstGeom prst="rect">
            <a:avLst/>
          </a:prstGeom>
          <a:noFill/>
        </p:spPr>
        <p:txBody>
          <a:bodyPr wrap="none" rtlCol="0">
            <a:spAutoFit/>
          </a:bodyPr>
          <a:lstStyle/>
          <a:p>
            <a:r>
              <a:rPr lang="en-US" b="1" dirty="0"/>
              <a:t>W</a:t>
            </a:r>
            <a:r>
              <a:rPr lang="en-US" b="1" baseline="-25000" dirty="0"/>
              <a:t>21</a:t>
            </a:r>
          </a:p>
        </p:txBody>
      </p:sp>
      <p:sp>
        <p:nvSpPr>
          <p:cNvPr id="47" name="TextBox 46">
            <a:extLst>
              <a:ext uri="{FF2B5EF4-FFF2-40B4-BE49-F238E27FC236}">
                <a16:creationId xmlns:a16="http://schemas.microsoft.com/office/drawing/2014/main" xmlns="" id="{4A9B51A9-1DF6-47E0-A9CE-9370465F4CCE}"/>
              </a:ext>
            </a:extLst>
          </p:cNvPr>
          <p:cNvSpPr txBox="1"/>
          <p:nvPr/>
        </p:nvSpPr>
        <p:spPr>
          <a:xfrm>
            <a:off x="3848100" y="4711378"/>
            <a:ext cx="551754" cy="369332"/>
          </a:xfrm>
          <a:prstGeom prst="rect">
            <a:avLst/>
          </a:prstGeom>
          <a:noFill/>
        </p:spPr>
        <p:txBody>
          <a:bodyPr wrap="none" rtlCol="0">
            <a:spAutoFit/>
          </a:bodyPr>
          <a:lstStyle/>
          <a:p>
            <a:r>
              <a:rPr lang="en-US" b="1" dirty="0"/>
              <a:t>W</a:t>
            </a:r>
            <a:r>
              <a:rPr lang="en-US" b="1" baseline="-25000" dirty="0"/>
              <a:t>12</a:t>
            </a:r>
          </a:p>
        </p:txBody>
      </p:sp>
      <p:sp>
        <p:nvSpPr>
          <p:cNvPr id="48" name="TextBox 47">
            <a:extLst>
              <a:ext uri="{FF2B5EF4-FFF2-40B4-BE49-F238E27FC236}">
                <a16:creationId xmlns:a16="http://schemas.microsoft.com/office/drawing/2014/main" xmlns="" id="{BB9571F2-2D06-467E-BF6A-ED5FDF5E30A3}"/>
              </a:ext>
            </a:extLst>
          </p:cNvPr>
          <p:cNvSpPr txBox="1"/>
          <p:nvPr/>
        </p:nvSpPr>
        <p:spPr>
          <a:xfrm>
            <a:off x="4286946" y="4471110"/>
            <a:ext cx="551754" cy="369332"/>
          </a:xfrm>
          <a:prstGeom prst="rect">
            <a:avLst/>
          </a:prstGeom>
          <a:noFill/>
        </p:spPr>
        <p:txBody>
          <a:bodyPr wrap="none" rtlCol="0">
            <a:spAutoFit/>
          </a:bodyPr>
          <a:lstStyle/>
          <a:p>
            <a:r>
              <a:rPr lang="en-US" b="1" dirty="0"/>
              <a:t>W</a:t>
            </a:r>
            <a:r>
              <a:rPr lang="en-US" b="1" baseline="-25000" dirty="0"/>
              <a:t>22</a:t>
            </a:r>
          </a:p>
        </p:txBody>
      </p:sp>
      <p:cxnSp>
        <p:nvCxnSpPr>
          <p:cNvPr id="49" name="Straight Connector 48">
            <a:extLst>
              <a:ext uri="{FF2B5EF4-FFF2-40B4-BE49-F238E27FC236}">
                <a16:creationId xmlns:a16="http://schemas.microsoft.com/office/drawing/2014/main" xmlns="" id="{8DB4F4B8-CC57-4031-B817-FACCB0A91E9B}"/>
              </a:ext>
            </a:extLst>
          </p:cNvPr>
          <p:cNvCxnSpPr/>
          <p:nvPr/>
        </p:nvCxnSpPr>
        <p:spPr>
          <a:xfrm>
            <a:off x="3507908" y="4013910"/>
            <a:ext cx="2016592" cy="873592"/>
          </a:xfrm>
          <a:prstGeom prst="line">
            <a:avLst/>
          </a:prstGeom>
        </p:spPr>
        <p:style>
          <a:lnRef idx="2">
            <a:schemeClr val="accent3"/>
          </a:lnRef>
          <a:fillRef idx="0">
            <a:schemeClr val="accent3"/>
          </a:fillRef>
          <a:effectRef idx="1">
            <a:schemeClr val="accent3"/>
          </a:effectRef>
          <a:fontRef idx="minor">
            <a:schemeClr val="tx1"/>
          </a:fontRef>
        </p:style>
      </p:cxnSp>
      <p:sp>
        <p:nvSpPr>
          <p:cNvPr id="50" name="TextBox 49">
            <a:extLst>
              <a:ext uri="{FF2B5EF4-FFF2-40B4-BE49-F238E27FC236}">
                <a16:creationId xmlns:a16="http://schemas.microsoft.com/office/drawing/2014/main" xmlns="" id="{B687ABE2-E205-48F5-9A8B-521F55536C4B}"/>
              </a:ext>
            </a:extLst>
          </p:cNvPr>
          <p:cNvSpPr txBox="1"/>
          <p:nvPr/>
        </p:nvSpPr>
        <p:spPr>
          <a:xfrm>
            <a:off x="5067300" y="4852110"/>
            <a:ext cx="386644" cy="369332"/>
          </a:xfrm>
          <a:prstGeom prst="rect">
            <a:avLst/>
          </a:prstGeom>
          <a:noFill/>
        </p:spPr>
        <p:txBody>
          <a:bodyPr wrap="none" rtlCol="0">
            <a:spAutoFit/>
          </a:bodyPr>
          <a:lstStyle/>
          <a:p>
            <a:r>
              <a:rPr lang="en-US" b="1" dirty="0"/>
              <a:t>b</a:t>
            </a:r>
            <a:r>
              <a:rPr lang="en-US" b="1" baseline="-25000" dirty="0"/>
              <a:t>1</a:t>
            </a:r>
          </a:p>
        </p:txBody>
      </p:sp>
      <p:sp>
        <p:nvSpPr>
          <p:cNvPr id="51" name="TextBox 50">
            <a:extLst>
              <a:ext uri="{FF2B5EF4-FFF2-40B4-BE49-F238E27FC236}">
                <a16:creationId xmlns:a16="http://schemas.microsoft.com/office/drawing/2014/main" xmlns="" id="{E825B149-81F3-4F7D-AE2B-582F0CEC94BA}"/>
              </a:ext>
            </a:extLst>
          </p:cNvPr>
          <p:cNvSpPr txBox="1"/>
          <p:nvPr/>
        </p:nvSpPr>
        <p:spPr>
          <a:xfrm>
            <a:off x="5295900" y="4394910"/>
            <a:ext cx="386644" cy="369332"/>
          </a:xfrm>
          <a:prstGeom prst="rect">
            <a:avLst/>
          </a:prstGeom>
          <a:noFill/>
        </p:spPr>
        <p:txBody>
          <a:bodyPr wrap="none" rtlCol="0">
            <a:spAutoFit/>
          </a:bodyPr>
          <a:lstStyle/>
          <a:p>
            <a:r>
              <a:rPr lang="en-US" b="1" dirty="0"/>
              <a:t>b</a:t>
            </a:r>
            <a:r>
              <a:rPr lang="en-US" b="1" baseline="-25000" dirty="0"/>
              <a:t>2</a:t>
            </a:r>
          </a:p>
        </p:txBody>
      </p:sp>
      <p:sp>
        <p:nvSpPr>
          <p:cNvPr id="6" name="TextBox 5">
            <a:extLst>
              <a:ext uri="{FF2B5EF4-FFF2-40B4-BE49-F238E27FC236}">
                <a16:creationId xmlns:a16="http://schemas.microsoft.com/office/drawing/2014/main" xmlns="" id="{38F0DE4A-9271-4BDA-B9B7-348F9175CF35}"/>
              </a:ext>
            </a:extLst>
          </p:cNvPr>
          <p:cNvSpPr txBox="1"/>
          <p:nvPr/>
        </p:nvSpPr>
        <p:spPr>
          <a:xfrm>
            <a:off x="218761" y="4385998"/>
            <a:ext cx="2836610" cy="1754326"/>
          </a:xfrm>
          <a:prstGeom prst="rect">
            <a:avLst/>
          </a:prstGeom>
          <a:noFill/>
        </p:spPr>
        <p:txBody>
          <a:bodyPr wrap="none" rtlCol="0">
            <a:spAutoFit/>
          </a:bodyPr>
          <a:lstStyle/>
          <a:p>
            <a:r>
              <a:rPr lang="en-US" dirty="0"/>
              <a:t>Now when it reads the</a:t>
            </a:r>
          </a:p>
          <a:p>
            <a:r>
              <a:rPr lang="en-US" dirty="0"/>
              <a:t>previous</a:t>
            </a:r>
          </a:p>
          <a:p>
            <a:r>
              <a:rPr lang="en-US" dirty="0"/>
              <a:t>hidden “state” …</a:t>
            </a:r>
          </a:p>
          <a:p>
            <a:r>
              <a:rPr lang="en-US" dirty="0"/>
              <a:t>the vector of previous</a:t>
            </a:r>
          </a:p>
          <a:p>
            <a:r>
              <a:rPr lang="en-US" dirty="0"/>
              <a:t>hidden state values contains</a:t>
            </a:r>
          </a:p>
          <a:p>
            <a:r>
              <a:rPr lang="en-US" dirty="0"/>
              <a:t>the values from t = 1</a:t>
            </a:r>
            <a:endParaRPr lang="en-IN" dirty="0"/>
          </a:p>
        </p:txBody>
      </p:sp>
      <p:sp>
        <p:nvSpPr>
          <p:cNvPr id="58" name="Oval 57">
            <a:extLst>
              <a:ext uri="{FF2B5EF4-FFF2-40B4-BE49-F238E27FC236}">
                <a16:creationId xmlns:a16="http://schemas.microsoft.com/office/drawing/2014/main" xmlns="" id="{975E90C5-A932-4404-8B47-B7803C2BE1DE}"/>
              </a:ext>
            </a:extLst>
          </p:cNvPr>
          <p:cNvSpPr/>
          <p:nvPr/>
        </p:nvSpPr>
        <p:spPr>
          <a:xfrm>
            <a:off x="6958631" y="4219486"/>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59" name="Oval 58">
            <a:extLst>
              <a:ext uri="{FF2B5EF4-FFF2-40B4-BE49-F238E27FC236}">
                <a16:creationId xmlns:a16="http://schemas.microsoft.com/office/drawing/2014/main" xmlns="" id="{F11C7EA4-EC2A-4799-B79F-316FA6AA0688}"/>
              </a:ext>
            </a:extLst>
          </p:cNvPr>
          <p:cNvSpPr/>
          <p:nvPr/>
        </p:nvSpPr>
        <p:spPr>
          <a:xfrm>
            <a:off x="5791200" y="4211895"/>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60" name="Oval 59">
            <a:extLst>
              <a:ext uri="{FF2B5EF4-FFF2-40B4-BE49-F238E27FC236}">
                <a16:creationId xmlns:a16="http://schemas.microsoft.com/office/drawing/2014/main" xmlns="" id="{9D9B04DE-80C7-4636-AC4E-ED210744069D}"/>
              </a:ext>
            </a:extLst>
          </p:cNvPr>
          <p:cNvSpPr/>
          <p:nvPr/>
        </p:nvSpPr>
        <p:spPr>
          <a:xfrm>
            <a:off x="5919541" y="3168728"/>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1</a:t>
            </a:r>
            <a:endParaRPr lang="en-US" baseline="-25000" dirty="0"/>
          </a:p>
        </p:txBody>
      </p:sp>
      <p:sp>
        <p:nvSpPr>
          <p:cNvPr id="61" name="Oval 60">
            <a:extLst>
              <a:ext uri="{FF2B5EF4-FFF2-40B4-BE49-F238E27FC236}">
                <a16:creationId xmlns:a16="http://schemas.microsoft.com/office/drawing/2014/main" xmlns="" id="{A9FDD0AC-B097-49BF-8094-469C927E6CE9}"/>
              </a:ext>
            </a:extLst>
          </p:cNvPr>
          <p:cNvSpPr/>
          <p:nvPr/>
        </p:nvSpPr>
        <p:spPr>
          <a:xfrm>
            <a:off x="5919541" y="4311728"/>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1</a:t>
            </a:r>
          </a:p>
        </p:txBody>
      </p:sp>
      <p:cxnSp>
        <p:nvCxnSpPr>
          <p:cNvPr id="62" name="Straight Connector 61">
            <a:extLst>
              <a:ext uri="{FF2B5EF4-FFF2-40B4-BE49-F238E27FC236}">
                <a16:creationId xmlns:a16="http://schemas.microsoft.com/office/drawing/2014/main" xmlns="" id="{D08DCAF1-4327-4732-8BC7-F9D750B54C64}"/>
              </a:ext>
            </a:extLst>
          </p:cNvPr>
          <p:cNvCxnSpPr>
            <a:cxnSpLocks/>
          </p:cNvCxnSpPr>
          <p:nvPr/>
        </p:nvCxnSpPr>
        <p:spPr>
          <a:xfrm>
            <a:off x="6127361" y="3561396"/>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63" name="TextBox 62">
            <a:extLst>
              <a:ext uri="{FF2B5EF4-FFF2-40B4-BE49-F238E27FC236}">
                <a16:creationId xmlns:a16="http://schemas.microsoft.com/office/drawing/2014/main" xmlns="" id="{74564430-68E9-407B-9CD4-722163F6377F}"/>
              </a:ext>
            </a:extLst>
          </p:cNvPr>
          <p:cNvSpPr txBox="1"/>
          <p:nvPr/>
        </p:nvSpPr>
        <p:spPr>
          <a:xfrm>
            <a:off x="5841454" y="3662271"/>
            <a:ext cx="478016" cy="369332"/>
          </a:xfrm>
          <a:prstGeom prst="rect">
            <a:avLst/>
          </a:prstGeom>
          <a:noFill/>
        </p:spPr>
        <p:txBody>
          <a:bodyPr wrap="square" rtlCol="0">
            <a:spAutoFit/>
          </a:bodyPr>
          <a:lstStyle/>
          <a:p>
            <a:r>
              <a:rPr lang="en-US" b="1" dirty="0"/>
              <a:t>V</a:t>
            </a:r>
            <a:r>
              <a:rPr lang="en-US" b="1" baseline="-25000" dirty="0"/>
              <a:t>11</a:t>
            </a:r>
          </a:p>
        </p:txBody>
      </p:sp>
      <p:sp>
        <p:nvSpPr>
          <p:cNvPr id="65" name="Oval 64">
            <a:extLst>
              <a:ext uri="{FF2B5EF4-FFF2-40B4-BE49-F238E27FC236}">
                <a16:creationId xmlns:a16="http://schemas.microsoft.com/office/drawing/2014/main" xmlns="" id="{97224654-B30E-4450-A0C9-32306A901581}"/>
              </a:ext>
            </a:extLst>
          </p:cNvPr>
          <p:cNvSpPr/>
          <p:nvPr/>
        </p:nvSpPr>
        <p:spPr>
          <a:xfrm>
            <a:off x="7062541" y="3180396"/>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2</a:t>
            </a:r>
          </a:p>
        </p:txBody>
      </p:sp>
      <p:sp>
        <p:nvSpPr>
          <p:cNvPr id="66" name="Oval 65">
            <a:extLst>
              <a:ext uri="{FF2B5EF4-FFF2-40B4-BE49-F238E27FC236}">
                <a16:creationId xmlns:a16="http://schemas.microsoft.com/office/drawing/2014/main" xmlns="" id="{8D6E7094-144C-47DC-BB85-0E4632BE37EB}"/>
              </a:ext>
            </a:extLst>
          </p:cNvPr>
          <p:cNvSpPr/>
          <p:nvPr/>
        </p:nvSpPr>
        <p:spPr>
          <a:xfrm>
            <a:off x="7062541" y="4323396"/>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2</a:t>
            </a:r>
          </a:p>
        </p:txBody>
      </p:sp>
      <p:cxnSp>
        <p:nvCxnSpPr>
          <p:cNvPr id="68" name="Straight Connector 67">
            <a:extLst>
              <a:ext uri="{FF2B5EF4-FFF2-40B4-BE49-F238E27FC236}">
                <a16:creationId xmlns:a16="http://schemas.microsoft.com/office/drawing/2014/main" xmlns="" id="{DF7D0BC5-8427-4C42-92DD-8072ED89DB0C}"/>
              </a:ext>
            </a:extLst>
          </p:cNvPr>
          <p:cNvCxnSpPr>
            <a:cxnSpLocks/>
          </p:cNvCxnSpPr>
          <p:nvPr/>
        </p:nvCxnSpPr>
        <p:spPr>
          <a:xfrm>
            <a:off x="7270361" y="3561396"/>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69" name="Oval 68">
            <a:extLst>
              <a:ext uri="{FF2B5EF4-FFF2-40B4-BE49-F238E27FC236}">
                <a16:creationId xmlns:a16="http://schemas.microsoft.com/office/drawing/2014/main" xmlns="" id="{3157A93D-79A9-465C-AEB6-AC4D342712D1}"/>
              </a:ext>
            </a:extLst>
          </p:cNvPr>
          <p:cNvSpPr/>
          <p:nvPr/>
        </p:nvSpPr>
        <p:spPr>
          <a:xfrm>
            <a:off x="8205541" y="4399596"/>
            <a:ext cx="381000" cy="3810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3</a:t>
            </a:r>
          </a:p>
        </p:txBody>
      </p:sp>
      <p:cxnSp>
        <p:nvCxnSpPr>
          <p:cNvPr id="70" name="Straight Connector 69">
            <a:extLst>
              <a:ext uri="{FF2B5EF4-FFF2-40B4-BE49-F238E27FC236}">
                <a16:creationId xmlns:a16="http://schemas.microsoft.com/office/drawing/2014/main" xmlns="" id="{BA2F5A7E-E2A9-4C2B-B758-08EA92EF95DD}"/>
              </a:ext>
            </a:extLst>
          </p:cNvPr>
          <p:cNvCxnSpPr>
            <a:cxnSpLocks/>
          </p:cNvCxnSpPr>
          <p:nvPr/>
        </p:nvCxnSpPr>
        <p:spPr>
          <a:xfrm>
            <a:off x="7367341" y="3561396"/>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71" name="Straight Connector 70">
            <a:extLst>
              <a:ext uri="{FF2B5EF4-FFF2-40B4-BE49-F238E27FC236}">
                <a16:creationId xmlns:a16="http://schemas.microsoft.com/office/drawing/2014/main" xmlns="" id="{46855C5E-D637-4BC2-87C5-DCAA958AD058}"/>
              </a:ext>
            </a:extLst>
          </p:cNvPr>
          <p:cNvCxnSpPr>
            <a:cxnSpLocks/>
          </p:cNvCxnSpPr>
          <p:nvPr/>
        </p:nvCxnSpPr>
        <p:spPr>
          <a:xfrm>
            <a:off x="6224341" y="3561396"/>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72" name="Straight Connector 71">
            <a:extLst>
              <a:ext uri="{FF2B5EF4-FFF2-40B4-BE49-F238E27FC236}">
                <a16:creationId xmlns:a16="http://schemas.microsoft.com/office/drawing/2014/main" xmlns="" id="{69420AC8-6E29-4ED0-AD85-4E7A7F9FFDF0}"/>
              </a:ext>
            </a:extLst>
          </p:cNvPr>
          <p:cNvCxnSpPr>
            <a:cxnSpLocks/>
          </p:cNvCxnSpPr>
          <p:nvPr/>
        </p:nvCxnSpPr>
        <p:spPr>
          <a:xfrm flipH="1">
            <a:off x="6203937" y="3505600"/>
            <a:ext cx="934804" cy="817796"/>
          </a:xfrm>
          <a:prstGeom prst="line">
            <a:avLst/>
          </a:prstGeom>
        </p:spPr>
        <p:style>
          <a:lnRef idx="2">
            <a:schemeClr val="accent3"/>
          </a:lnRef>
          <a:fillRef idx="0">
            <a:schemeClr val="accent3"/>
          </a:fillRef>
          <a:effectRef idx="1">
            <a:schemeClr val="accent3"/>
          </a:effectRef>
          <a:fontRef idx="minor">
            <a:schemeClr val="tx1"/>
          </a:fontRef>
        </p:style>
      </p:cxnSp>
      <p:sp>
        <p:nvSpPr>
          <p:cNvPr id="73" name="TextBox 72">
            <a:extLst>
              <a:ext uri="{FF2B5EF4-FFF2-40B4-BE49-F238E27FC236}">
                <a16:creationId xmlns:a16="http://schemas.microsoft.com/office/drawing/2014/main" xmlns="" id="{91DAC33E-6CF6-442C-ADEF-E1D46AA78D2F}"/>
              </a:ext>
            </a:extLst>
          </p:cNvPr>
          <p:cNvSpPr txBox="1"/>
          <p:nvPr/>
        </p:nvSpPr>
        <p:spPr>
          <a:xfrm>
            <a:off x="6127325" y="3918633"/>
            <a:ext cx="478016" cy="369332"/>
          </a:xfrm>
          <a:prstGeom prst="rect">
            <a:avLst/>
          </a:prstGeom>
          <a:noFill/>
        </p:spPr>
        <p:txBody>
          <a:bodyPr wrap="square" rtlCol="0">
            <a:spAutoFit/>
          </a:bodyPr>
          <a:lstStyle/>
          <a:p>
            <a:r>
              <a:rPr lang="en-US" b="1" dirty="0"/>
              <a:t>V</a:t>
            </a:r>
            <a:r>
              <a:rPr lang="en-US" b="1" baseline="-25000" dirty="0"/>
              <a:t>21</a:t>
            </a:r>
          </a:p>
        </p:txBody>
      </p:sp>
      <p:sp>
        <p:nvSpPr>
          <p:cNvPr id="74" name="TextBox 73">
            <a:extLst>
              <a:ext uri="{FF2B5EF4-FFF2-40B4-BE49-F238E27FC236}">
                <a16:creationId xmlns:a16="http://schemas.microsoft.com/office/drawing/2014/main" xmlns="" id="{69486DEE-68FA-4C24-893D-232AC07D6143}"/>
              </a:ext>
            </a:extLst>
          </p:cNvPr>
          <p:cNvSpPr txBox="1"/>
          <p:nvPr/>
        </p:nvSpPr>
        <p:spPr>
          <a:xfrm>
            <a:off x="6677024" y="3981962"/>
            <a:ext cx="478016" cy="369332"/>
          </a:xfrm>
          <a:prstGeom prst="rect">
            <a:avLst/>
          </a:prstGeom>
          <a:noFill/>
        </p:spPr>
        <p:txBody>
          <a:bodyPr wrap="square" rtlCol="0">
            <a:spAutoFit/>
          </a:bodyPr>
          <a:lstStyle/>
          <a:p>
            <a:r>
              <a:rPr lang="en-US" b="1" dirty="0"/>
              <a:t>V</a:t>
            </a:r>
            <a:r>
              <a:rPr lang="en-US" b="1" baseline="-25000" dirty="0"/>
              <a:t>12</a:t>
            </a:r>
          </a:p>
        </p:txBody>
      </p:sp>
      <p:sp>
        <p:nvSpPr>
          <p:cNvPr id="75" name="TextBox 74">
            <a:extLst>
              <a:ext uri="{FF2B5EF4-FFF2-40B4-BE49-F238E27FC236}">
                <a16:creationId xmlns:a16="http://schemas.microsoft.com/office/drawing/2014/main" xmlns="" id="{353FC33A-F62C-4792-95AC-1612CAF1CF64}"/>
              </a:ext>
            </a:extLst>
          </p:cNvPr>
          <p:cNvSpPr txBox="1"/>
          <p:nvPr/>
        </p:nvSpPr>
        <p:spPr>
          <a:xfrm>
            <a:off x="7059815" y="3842890"/>
            <a:ext cx="478016" cy="369332"/>
          </a:xfrm>
          <a:prstGeom prst="rect">
            <a:avLst/>
          </a:prstGeom>
          <a:noFill/>
        </p:spPr>
        <p:txBody>
          <a:bodyPr wrap="square" rtlCol="0">
            <a:spAutoFit/>
          </a:bodyPr>
          <a:lstStyle/>
          <a:p>
            <a:r>
              <a:rPr lang="en-US" b="1" dirty="0"/>
              <a:t>V</a:t>
            </a:r>
            <a:r>
              <a:rPr lang="en-US" b="1" baseline="-25000" dirty="0"/>
              <a:t>22</a:t>
            </a:r>
          </a:p>
        </p:txBody>
      </p:sp>
      <p:cxnSp>
        <p:nvCxnSpPr>
          <p:cNvPr id="76" name="Straight Connector 75">
            <a:extLst>
              <a:ext uri="{FF2B5EF4-FFF2-40B4-BE49-F238E27FC236}">
                <a16:creationId xmlns:a16="http://schemas.microsoft.com/office/drawing/2014/main" xmlns="" id="{BA1EF65C-8431-4369-A16E-A85F78C62FB8}"/>
              </a:ext>
            </a:extLst>
          </p:cNvPr>
          <p:cNvCxnSpPr>
            <a:cxnSpLocks/>
          </p:cNvCxnSpPr>
          <p:nvPr/>
        </p:nvCxnSpPr>
        <p:spPr>
          <a:xfrm>
            <a:off x="6265149" y="3485196"/>
            <a:ext cx="2016592" cy="873592"/>
          </a:xfrm>
          <a:prstGeom prst="line">
            <a:avLst/>
          </a:prstGeom>
        </p:spPr>
        <p:style>
          <a:lnRef idx="2">
            <a:schemeClr val="accent3"/>
          </a:lnRef>
          <a:fillRef idx="0">
            <a:schemeClr val="accent3"/>
          </a:fillRef>
          <a:effectRef idx="1">
            <a:schemeClr val="accent3"/>
          </a:effectRef>
          <a:fontRef idx="minor">
            <a:schemeClr val="tx1"/>
          </a:fontRef>
        </p:style>
      </p:cxnSp>
      <p:sp>
        <p:nvSpPr>
          <p:cNvPr id="77" name="TextBox 76">
            <a:extLst>
              <a:ext uri="{FF2B5EF4-FFF2-40B4-BE49-F238E27FC236}">
                <a16:creationId xmlns:a16="http://schemas.microsoft.com/office/drawing/2014/main" xmlns="" id="{F4547271-7E55-4304-A155-ECF81F722DA0}"/>
              </a:ext>
            </a:extLst>
          </p:cNvPr>
          <p:cNvSpPr txBox="1"/>
          <p:nvPr/>
        </p:nvSpPr>
        <p:spPr>
          <a:xfrm>
            <a:off x="7824541" y="4323396"/>
            <a:ext cx="441146" cy="369332"/>
          </a:xfrm>
          <a:prstGeom prst="rect">
            <a:avLst/>
          </a:prstGeom>
          <a:noFill/>
        </p:spPr>
        <p:txBody>
          <a:bodyPr wrap="square" rtlCol="0">
            <a:spAutoFit/>
          </a:bodyPr>
          <a:lstStyle/>
          <a:p>
            <a:r>
              <a:rPr lang="en-US" b="1" dirty="0"/>
              <a:t>b'</a:t>
            </a:r>
            <a:r>
              <a:rPr lang="en-US" b="1" baseline="-25000" dirty="0"/>
              <a:t>1</a:t>
            </a:r>
          </a:p>
        </p:txBody>
      </p:sp>
      <p:sp>
        <p:nvSpPr>
          <p:cNvPr id="78" name="TextBox 77">
            <a:extLst>
              <a:ext uri="{FF2B5EF4-FFF2-40B4-BE49-F238E27FC236}">
                <a16:creationId xmlns:a16="http://schemas.microsoft.com/office/drawing/2014/main" xmlns="" id="{5CB4884C-41F8-4F6E-B7AF-18A11D54691F}"/>
              </a:ext>
            </a:extLst>
          </p:cNvPr>
          <p:cNvSpPr txBox="1"/>
          <p:nvPr/>
        </p:nvSpPr>
        <p:spPr>
          <a:xfrm>
            <a:off x="8053141" y="3866196"/>
            <a:ext cx="441146" cy="369332"/>
          </a:xfrm>
          <a:prstGeom prst="rect">
            <a:avLst/>
          </a:prstGeom>
          <a:noFill/>
        </p:spPr>
        <p:txBody>
          <a:bodyPr wrap="square" rtlCol="0">
            <a:spAutoFit/>
          </a:bodyPr>
          <a:lstStyle/>
          <a:p>
            <a:r>
              <a:rPr lang="en-US" b="1" dirty="0"/>
              <a:t>b'</a:t>
            </a:r>
            <a:r>
              <a:rPr lang="en-US" b="1" baseline="-25000" dirty="0"/>
              <a:t>2</a:t>
            </a:r>
          </a:p>
        </p:txBody>
      </p:sp>
      <p:sp>
        <p:nvSpPr>
          <p:cNvPr id="79" name="Oval 78">
            <a:extLst>
              <a:ext uri="{FF2B5EF4-FFF2-40B4-BE49-F238E27FC236}">
                <a16:creationId xmlns:a16="http://schemas.microsoft.com/office/drawing/2014/main" xmlns="" id="{D6EC71A2-D2A3-4BE4-A724-45107A0E7E0E}"/>
              </a:ext>
            </a:extLst>
          </p:cNvPr>
          <p:cNvSpPr/>
          <p:nvPr/>
        </p:nvSpPr>
        <p:spPr>
          <a:xfrm>
            <a:off x="5919541" y="5454728"/>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1</a:t>
            </a:r>
          </a:p>
        </p:txBody>
      </p:sp>
      <p:cxnSp>
        <p:nvCxnSpPr>
          <p:cNvPr id="80" name="Straight Connector 79">
            <a:extLst>
              <a:ext uri="{FF2B5EF4-FFF2-40B4-BE49-F238E27FC236}">
                <a16:creationId xmlns:a16="http://schemas.microsoft.com/office/drawing/2014/main" xmlns="" id="{50F66239-0A5A-42F7-97F6-45A3DB65BE6D}"/>
              </a:ext>
            </a:extLst>
          </p:cNvPr>
          <p:cNvCxnSpPr>
            <a:cxnSpLocks/>
          </p:cNvCxnSpPr>
          <p:nvPr/>
        </p:nvCxnSpPr>
        <p:spPr>
          <a:xfrm>
            <a:off x="6127361" y="4704396"/>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81" name="TextBox 80">
            <a:extLst>
              <a:ext uri="{FF2B5EF4-FFF2-40B4-BE49-F238E27FC236}">
                <a16:creationId xmlns:a16="http://schemas.microsoft.com/office/drawing/2014/main" xmlns="" id="{9B294A6B-C4EA-4FDA-94F0-4A305F203C41}"/>
              </a:ext>
            </a:extLst>
          </p:cNvPr>
          <p:cNvSpPr txBox="1"/>
          <p:nvPr/>
        </p:nvSpPr>
        <p:spPr>
          <a:xfrm>
            <a:off x="5785431" y="4934144"/>
            <a:ext cx="551754" cy="369332"/>
          </a:xfrm>
          <a:prstGeom prst="rect">
            <a:avLst/>
          </a:prstGeom>
          <a:noFill/>
        </p:spPr>
        <p:txBody>
          <a:bodyPr wrap="square" rtlCol="0">
            <a:spAutoFit/>
          </a:bodyPr>
          <a:lstStyle/>
          <a:p>
            <a:r>
              <a:rPr lang="en-US" b="1" dirty="0"/>
              <a:t>W</a:t>
            </a:r>
            <a:r>
              <a:rPr lang="en-US" b="1" baseline="-25000" dirty="0"/>
              <a:t>11</a:t>
            </a:r>
          </a:p>
        </p:txBody>
      </p:sp>
      <p:sp>
        <p:nvSpPr>
          <p:cNvPr id="82" name="Oval 81">
            <a:extLst>
              <a:ext uri="{FF2B5EF4-FFF2-40B4-BE49-F238E27FC236}">
                <a16:creationId xmlns:a16="http://schemas.microsoft.com/office/drawing/2014/main" xmlns="" id="{0FC3D7CD-F114-47D9-A56E-1E8B9D2243C7}"/>
              </a:ext>
            </a:extLst>
          </p:cNvPr>
          <p:cNvSpPr/>
          <p:nvPr/>
        </p:nvSpPr>
        <p:spPr>
          <a:xfrm>
            <a:off x="7062541" y="5466396"/>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2</a:t>
            </a:r>
          </a:p>
        </p:txBody>
      </p:sp>
      <p:cxnSp>
        <p:nvCxnSpPr>
          <p:cNvPr id="83" name="Straight Connector 82">
            <a:extLst>
              <a:ext uri="{FF2B5EF4-FFF2-40B4-BE49-F238E27FC236}">
                <a16:creationId xmlns:a16="http://schemas.microsoft.com/office/drawing/2014/main" xmlns="" id="{38C794A8-9BB0-49A9-B6CA-C279CDD3419D}"/>
              </a:ext>
            </a:extLst>
          </p:cNvPr>
          <p:cNvCxnSpPr>
            <a:cxnSpLocks/>
          </p:cNvCxnSpPr>
          <p:nvPr/>
        </p:nvCxnSpPr>
        <p:spPr>
          <a:xfrm>
            <a:off x="7270361" y="4704396"/>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84" name="Oval 83">
            <a:extLst>
              <a:ext uri="{FF2B5EF4-FFF2-40B4-BE49-F238E27FC236}">
                <a16:creationId xmlns:a16="http://schemas.microsoft.com/office/drawing/2014/main" xmlns="" id="{D02F5AC2-3397-4B45-99D5-4BE45FDD5D0B}"/>
              </a:ext>
            </a:extLst>
          </p:cNvPr>
          <p:cNvSpPr/>
          <p:nvPr/>
        </p:nvSpPr>
        <p:spPr>
          <a:xfrm>
            <a:off x="8205541" y="5542596"/>
            <a:ext cx="381000" cy="3810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3</a:t>
            </a:r>
          </a:p>
        </p:txBody>
      </p:sp>
      <p:cxnSp>
        <p:nvCxnSpPr>
          <p:cNvPr id="85" name="Straight Connector 84">
            <a:extLst>
              <a:ext uri="{FF2B5EF4-FFF2-40B4-BE49-F238E27FC236}">
                <a16:creationId xmlns:a16="http://schemas.microsoft.com/office/drawing/2014/main" xmlns="" id="{9EFA074D-FFEA-448F-AFFF-D96B594A949F}"/>
              </a:ext>
            </a:extLst>
          </p:cNvPr>
          <p:cNvCxnSpPr>
            <a:cxnSpLocks/>
          </p:cNvCxnSpPr>
          <p:nvPr/>
        </p:nvCxnSpPr>
        <p:spPr>
          <a:xfrm>
            <a:off x="7367341" y="4704396"/>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86" name="Straight Connector 85">
            <a:extLst>
              <a:ext uri="{FF2B5EF4-FFF2-40B4-BE49-F238E27FC236}">
                <a16:creationId xmlns:a16="http://schemas.microsoft.com/office/drawing/2014/main" xmlns="" id="{E68B6CD8-3B56-445A-A01A-6AB66A63797F}"/>
              </a:ext>
            </a:extLst>
          </p:cNvPr>
          <p:cNvCxnSpPr>
            <a:cxnSpLocks/>
          </p:cNvCxnSpPr>
          <p:nvPr/>
        </p:nvCxnSpPr>
        <p:spPr>
          <a:xfrm>
            <a:off x="6224341" y="4704396"/>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87" name="Straight Connector 86">
            <a:extLst>
              <a:ext uri="{FF2B5EF4-FFF2-40B4-BE49-F238E27FC236}">
                <a16:creationId xmlns:a16="http://schemas.microsoft.com/office/drawing/2014/main" xmlns="" id="{864B2533-2294-4B11-AB5C-7EB5360D9FC4}"/>
              </a:ext>
            </a:extLst>
          </p:cNvPr>
          <p:cNvCxnSpPr>
            <a:cxnSpLocks/>
          </p:cNvCxnSpPr>
          <p:nvPr/>
        </p:nvCxnSpPr>
        <p:spPr>
          <a:xfrm flipH="1">
            <a:off x="6203937" y="4648600"/>
            <a:ext cx="934804" cy="817796"/>
          </a:xfrm>
          <a:prstGeom prst="line">
            <a:avLst/>
          </a:prstGeom>
        </p:spPr>
        <p:style>
          <a:lnRef idx="2">
            <a:schemeClr val="accent3"/>
          </a:lnRef>
          <a:fillRef idx="0">
            <a:schemeClr val="accent3"/>
          </a:fillRef>
          <a:effectRef idx="1">
            <a:schemeClr val="accent3"/>
          </a:effectRef>
          <a:fontRef idx="minor">
            <a:schemeClr val="tx1"/>
          </a:fontRef>
        </p:style>
      </p:cxnSp>
      <p:sp>
        <p:nvSpPr>
          <p:cNvPr id="88" name="TextBox 87">
            <a:extLst>
              <a:ext uri="{FF2B5EF4-FFF2-40B4-BE49-F238E27FC236}">
                <a16:creationId xmlns:a16="http://schemas.microsoft.com/office/drawing/2014/main" xmlns="" id="{6F23710B-4C01-41F4-98C2-9ACF37C3AD08}"/>
              </a:ext>
            </a:extLst>
          </p:cNvPr>
          <p:cNvSpPr txBox="1"/>
          <p:nvPr/>
        </p:nvSpPr>
        <p:spPr>
          <a:xfrm>
            <a:off x="6071941" y="5161596"/>
            <a:ext cx="551754" cy="369332"/>
          </a:xfrm>
          <a:prstGeom prst="rect">
            <a:avLst/>
          </a:prstGeom>
          <a:noFill/>
        </p:spPr>
        <p:txBody>
          <a:bodyPr wrap="square" rtlCol="0">
            <a:spAutoFit/>
          </a:bodyPr>
          <a:lstStyle/>
          <a:p>
            <a:r>
              <a:rPr lang="en-US" b="1" dirty="0"/>
              <a:t>W</a:t>
            </a:r>
            <a:r>
              <a:rPr lang="en-US" b="1" baseline="-25000" dirty="0"/>
              <a:t>21</a:t>
            </a:r>
          </a:p>
        </p:txBody>
      </p:sp>
      <p:sp>
        <p:nvSpPr>
          <p:cNvPr id="89" name="TextBox 88">
            <a:extLst>
              <a:ext uri="{FF2B5EF4-FFF2-40B4-BE49-F238E27FC236}">
                <a16:creationId xmlns:a16="http://schemas.microsoft.com/office/drawing/2014/main" xmlns="" id="{136BE59B-6A46-47FC-B6A0-EECAAA827BA0}"/>
              </a:ext>
            </a:extLst>
          </p:cNvPr>
          <p:cNvSpPr txBox="1"/>
          <p:nvPr/>
        </p:nvSpPr>
        <p:spPr>
          <a:xfrm>
            <a:off x="6605341" y="5325664"/>
            <a:ext cx="551754" cy="369332"/>
          </a:xfrm>
          <a:prstGeom prst="rect">
            <a:avLst/>
          </a:prstGeom>
          <a:noFill/>
        </p:spPr>
        <p:txBody>
          <a:bodyPr wrap="square" rtlCol="0">
            <a:spAutoFit/>
          </a:bodyPr>
          <a:lstStyle/>
          <a:p>
            <a:r>
              <a:rPr lang="en-US" b="1" dirty="0"/>
              <a:t>W</a:t>
            </a:r>
            <a:r>
              <a:rPr lang="en-US" b="1" baseline="-25000" dirty="0"/>
              <a:t>12</a:t>
            </a:r>
          </a:p>
        </p:txBody>
      </p:sp>
      <p:sp>
        <p:nvSpPr>
          <p:cNvPr id="90" name="TextBox 89">
            <a:extLst>
              <a:ext uri="{FF2B5EF4-FFF2-40B4-BE49-F238E27FC236}">
                <a16:creationId xmlns:a16="http://schemas.microsoft.com/office/drawing/2014/main" xmlns="" id="{6E521746-DDFD-41FF-AB04-2D3A44FF241D}"/>
              </a:ext>
            </a:extLst>
          </p:cNvPr>
          <p:cNvSpPr txBox="1"/>
          <p:nvPr/>
        </p:nvSpPr>
        <p:spPr>
          <a:xfrm>
            <a:off x="7044187" y="5085396"/>
            <a:ext cx="551754" cy="369332"/>
          </a:xfrm>
          <a:prstGeom prst="rect">
            <a:avLst/>
          </a:prstGeom>
          <a:noFill/>
        </p:spPr>
        <p:txBody>
          <a:bodyPr wrap="square" rtlCol="0">
            <a:spAutoFit/>
          </a:bodyPr>
          <a:lstStyle/>
          <a:p>
            <a:r>
              <a:rPr lang="en-US" b="1" dirty="0"/>
              <a:t>W</a:t>
            </a:r>
            <a:r>
              <a:rPr lang="en-US" b="1" baseline="-25000" dirty="0"/>
              <a:t>22</a:t>
            </a:r>
          </a:p>
        </p:txBody>
      </p:sp>
      <p:cxnSp>
        <p:nvCxnSpPr>
          <p:cNvPr id="91" name="Straight Connector 90">
            <a:extLst>
              <a:ext uri="{FF2B5EF4-FFF2-40B4-BE49-F238E27FC236}">
                <a16:creationId xmlns:a16="http://schemas.microsoft.com/office/drawing/2014/main" xmlns="" id="{0F080E72-5074-41F4-BE08-B9134D54CFC0}"/>
              </a:ext>
            </a:extLst>
          </p:cNvPr>
          <p:cNvCxnSpPr>
            <a:cxnSpLocks/>
          </p:cNvCxnSpPr>
          <p:nvPr/>
        </p:nvCxnSpPr>
        <p:spPr>
          <a:xfrm>
            <a:off x="6265149" y="4628196"/>
            <a:ext cx="2016592" cy="873592"/>
          </a:xfrm>
          <a:prstGeom prst="line">
            <a:avLst/>
          </a:prstGeom>
        </p:spPr>
        <p:style>
          <a:lnRef idx="2">
            <a:schemeClr val="accent3"/>
          </a:lnRef>
          <a:fillRef idx="0">
            <a:schemeClr val="accent3"/>
          </a:fillRef>
          <a:effectRef idx="1">
            <a:schemeClr val="accent3"/>
          </a:effectRef>
          <a:fontRef idx="minor">
            <a:schemeClr val="tx1"/>
          </a:fontRef>
        </p:style>
      </p:cxnSp>
      <p:sp>
        <p:nvSpPr>
          <p:cNvPr id="92" name="TextBox 91">
            <a:extLst>
              <a:ext uri="{FF2B5EF4-FFF2-40B4-BE49-F238E27FC236}">
                <a16:creationId xmlns:a16="http://schemas.microsoft.com/office/drawing/2014/main" xmlns="" id="{CFE84AA2-EE00-4199-AA52-C1C36FC8519D}"/>
              </a:ext>
            </a:extLst>
          </p:cNvPr>
          <p:cNvSpPr txBox="1"/>
          <p:nvPr/>
        </p:nvSpPr>
        <p:spPr>
          <a:xfrm>
            <a:off x="7824541" y="5466396"/>
            <a:ext cx="386644" cy="369332"/>
          </a:xfrm>
          <a:prstGeom prst="rect">
            <a:avLst/>
          </a:prstGeom>
          <a:noFill/>
        </p:spPr>
        <p:txBody>
          <a:bodyPr wrap="square" rtlCol="0">
            <a:spAutoFit/>
          </a:bodyPr>
          <a:lstStyle/>
          <a:p>
            <a:r>
              <a:rPr lang="en-US" b="1" dirty="0"/>
              <a:t>b</a:t>
            </a:r>
            <a:r>
              <a:rPr lang="en-US" b="1" baseline="-25000" dirty="0"/>
              <a:t>1</a:t>
            </a:r>
          </a:p>
        </p:txBody>
      </p:sp>
      <p:sp>
        <p:nvSpPr>
          <p:cNvPr id="93" name="TextBox 92">
            <a:extLst>
              <a:ext uri="{FF2B5EF4-FFF2-40B4-BE49-F238E27FC236}">
                <a16:creationId xmlns:a16="http://schemas.microsoft.com/office/drawing/2014/main" xmlns="" id="{1401129E-030C-44AE-A573-BE9B1D768C3D}"/>
              </a:ext>
            </a:extLst>
          </p:cNvPr>
          <p:cNvSpPr txBox="1"/>
          <p:nvPr/>
        </p:nvSpPr>
        <p:spPr>
          <a:xfrm>
            <a:off x="8053141" y="5009196"/>
            <a:ext cx="386644" cy="369332"/>
          </a:xfrm>
          <a:prstGeom prst="rect">
            <a:avLst/>
          </a:prstGeom>
          <a:noFill/>
        </p:spPr>
        <p:txBody>
          <a:bodyPr wrap="square" rtlCol="0">
            <a:spAutoFit/>
          </a:bodyPr>
          <a:lstStyle/>
          <a:p>
            <a:r>
              <a:rPr lang="en-US" b="1" dirty="0"/>
              <a:t>b</a:t>
            </a:r>
            <a:r>
              <a:rPr lang="en-US" b="1" baseline="-25000" dirty="0"/>
              <a:t>2</a:t>
            </a:r>
          </a:p>
        </p:txBody>
      </p:sp>
      <p:cxnSp>
        <p:nvCxnSpPr>
          <p:cNvPr id="57" name="Straight Arrow Connector 56">
            <a:extLst>
              <a:ext uri="{FF2B5EF4-FFF2-40B4-BE49-F238E27FC236}">
                <a16:creationId xmlns:a16="http://schemas.microsoft.com/office/drawing/2014/main" xmlns="" id="{144F4E5E-ADCC-4DB8-8060-200CB86537A6}"/>
              </a:ext>
            </a:extLst>
          </p:cNvPr>
          <p:cNvCxnSpPr>
            <a:cxnSpLocks/>
          </p:cNvCxnSpPr>
          <p:nvPr/>
        </p:nvCxnSpPr>
        <p:spPr>
          <a:xfrm>
            <a:off x="3673684" y="4026969"/>
            <a:ext cx="2130554" cy="619877"/>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97" name="Left Brace 96">
            <a:extLst>
              <a:ext uri="{FF2B5EF4-FFF2-40B4-BE49-F238E27FC236}">
                <a16:creationId xmlns:a16="http://schemas.microsoft.com/office/drawing/2014/main" xmlns="" id="{9E5F4FEF-E980-4ABA-AB25-6915181F6E82}"/>
              </a:ext>
            </a:extLst>
          </p:cNvPr>
          <p:cNvSpPr/>
          <p:nvPr/>
        </p:nvSpPr>
        <p:spPr>
          <a:xfrm rot="16200000">
            <a:off x="3814137" y="4994073"/>
            <a:ext cx="212665" cy="1286374"/>
          </a:xfrm>
          <a:prstGeom prst="leftBrace">
            <a:avLst/>
          </a:prstGeom>
        </p:spPr>
        <p:style>
          <a:lnRef idx="3">
            <a:schemeClr val="accent4"/>
          </a:lnRef>
          <a:fillRef idx="0">
            <a:schemeClr val="accent4"/>
          </a:fillRef>
          <a:effectRef idx="2">
            <a:schemeClr val="accent4"/>
          </a:effectRef>
          <a:fontRef idx="minor">
            <a:schemeClr val="tx1"/>
          </a:fontRef>
        </p:style>
        <p:txBody>
          <a:bodyPr rtlCol="0" anchor="ctr"/>
          <a:lstStyle/>
          <a:p>
            <a:pPr algn="ctr"/>
            <a:endParaRPr lang="en-IN"/>
          </a:p>
        </p:txBody>
      </p:sp>
      <p:sp>
        <p:nvSpPr>
          <p:cNvPr id="98" name="TextBox 97">
            <a:extLst>
              <a:ext uri="{FF2B5EF4-FFF2-40B4-BE49-F238E27FC236}">
                <a16:creationId xmlns:a16="http://schemas.microsoft.com/office/drawing/2014/main" xmlns="" id="{B62A10F3-F725-4725-93A1-4FDCAD52FF3E}"/>
              </a:ext>
            </a:extLst>
          </p:cNvPr>
          <p:cNvSpPr txBox="1"/>
          <p:nvPr/>
        </p:nvSpPr>
        <p:spPr>
          <a:xfrm>
            <a:off x="3667990" y="5748602"/>
            <a:ext cx="599844" cy="369332"/>
          </a:xfrm>
          <a:prstGeom prst="rect">
            <a:avLst/>
          </a:prstGeom>
          <a:noFill/>
        </p:spPr>
        <p:txBody>
          <a:bodyPr wrap="none" rtlCol="0">
            <a:spAutoFit/>
          </a:bodyPr>
          <a:lstStyle/>
          <a:p>
            <a:r>
              <a:rPr lang="en-US" dirty="0"/>
              <a:t>t = 1</a:t>
            </a:r>
            <a:endParaRPr lang="en-IN" dirty="0"/>
          </a:p>
        </p:txBody>
      </p:sp>
      <p:sp>
        <p:nvSpPr>
          <p:cNvPr id="99" name="Left Brace 98">
            <a:extLst>
              <a:ext uri="{FF2B5EF4-FFF2-40B4-BE49-F238E27FC236}">
                <a16:creationId xmlns:a16="http://schemas.microsoft.com/office/drawing/2014/main" xmlns="" id="{DDCE0F7E-2E44-41C1-ABF3-26D007959EC2}"/>
              </a:ext>
            </a:extLst>
          </p:cNvPr>
          <p:cNvSpPr/>
          <p:nvPr/>
        </p:nvSpPr>
        <p:spPr>
          <a:xfrm rot="16200000">
            <a:off x="6606953" y="5432809"/>
            <a:ext cx="212665" cy="1286374"/>
          </a:xfrm>
          <a:prstGeom prst="leftBrace">
            <a:avLst/>
          </a:prstGeom>
        </p:spPr>
        <p:style>
          <a:lnRef idx="3">
            <a:schemeClr val="accent4"/>
          </a:lnRef>
          <a:fillRef idx="0">
            <a:schemeClr val="accent4"/>
          </a:fillRef>
          <a:effectRef idx="2">
            <a:schemeClr val="accent4"/>
          </a:effectRef>
          <a:fontRef idx="minor">
            <a:schemeClr val="tx1"/>
          </a:fontRef>
        </p:style>
        <p:txBody>
          <a:bodyPr rtlCol="0" anchor="ctr"/>
          <a:lstStyle/>
          <a:p>
            <a:pPr algn="ctr"/>
            <a:endParaRPr lang="en-IN"/>
          </a:p>
        </p:txBody>
      </p:sp>
      <p:sp>
        <p:nvSpPr>
          <p:cNvPr id="100" name="TextBox 99">
            <a:extLst>
              <a:ext uri="{FF2B5EF4-FFF2-40B4-BE49-F238E27FC236}">
                <a16:creationId xmlns:a16="http://schemas.microsoft.com/office/drawing/2014/main" xmlns="" id="{4300C28D-41F8-48F2-8691-C0AF538C78EA}"/>
              </a:ext>
            </a:extLst>
          </p:cNvPr>
          <p:cNvSpPr txBox="1"/>
          <p:nvPr/>
        </p:nvSpPr>
        <p:spPr>
          <a:xfrm>
            <a:off x="6409517" y="6191574"/>
            <a:ext cx="599844" cy="369332"/>
          </a:xfrm>
          <a:prstGeom prst="rect">
            <a:avLst/>
          </a:prstGeom>
          <a:noFill/>
        </p:spPr>
        <p:txBody>
          <a:bodyPr wrap="none" rtlCol="0">
            <a:spAutoFit/>
          </a:bodyPr>
          <a:lstStyle/>
          <a:p>
            <a:r>
              <a:rPr lang="en-US" dirty="0"/>
              <a:t>t = 2</a:t>
            </a:r>
            <a:endParaRPr lang="en-IN" dirty="0"/>
          </a:p>
        </p:txBody>
      </p:sp>
    </p:spTree>
    <p:extLst>
      <p:ext uri="{BB962C8B-B14F-4D97-AF65-F5344CB8AC3E}">
        <p14:creationId xmlns:p14="http://schemas.microsoft.com/office/powerpoint/2010/main" xmlns="" val="2864953108"/>
      </p:ext>
    </p:extLst>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57400" y="1219200"/>
            <a:ext cx="6781800" cy="5410200"/>
          </a:xfrm>
        </p:spPr>
        <p:txBody>
          <a:bodyPr>
            <a:normAutofit/>
          </a:bodyPr>
          <a:lstStyle/>
          <a:p>
            <a:pPr>
              <a:buNone/>
            </a:pPr>
            <a:r>
              <a:rPr lang="en-US" dirty="0"/>
              <a:t>	Illustration of RNNs from the </a:t>
            </a:r>
            <a:r>
              <a:rPr lang="en-US" dirty="0" err="1"/>
              <a:t>WildML</a:t>
            </a:r>
            <a:r>
              <a:rPr lang="en-US" dirty="0"/>
              <a:t> blog.</a:t>
            </a:r>
          </a:p>
          <a:p>
            <a:pPr>
              <a:buNone/>
            </a:pPr>
            <a:endParaRPr lang="en-US" dirty="0"/>
          </a:p>
        </p:txBody>
      </p:sp>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lvl="0" algn="ctr">
              <a:spcBef>
                <a:spcPct val="0"/>
              </a:spcBef>
              <a:defRPr/>
            </a:pPr>
            <a:r>
              <a:rPr lang="en-US" sz="4400" dirty="0">
                <a:solidFill>
                  <a:schemeClr val="bg1"/>
                </a:solidFill>
              </a:rPr>
              <a:t>Sequential Deep Learning Models</a:t>
            </a:r>
          </a:p>
        </p:txBody>
      </p:sp>
      <p:pic>
        <p:nvPicPr>
          <p:cNvPr id="4" name="Picture 3">
            <a:extLst>
              <a:ext uri="{FF2B5EF4-FFF2-40B4-BE49-F238E27FC236}">
                <a16:creationId xmlns:a16="http://schemas.microsoft.com/office/drawing/2014/main" xmlns="" id="{4D43507F-15D9-4BCD-A733-CC323D743615}"/>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0" y="2514600"/>
            <a:ext cx="9144000" cy="3669102"/>
          </a:xfrm>
          <a:prstGeom prst="rect">
            <a:avLst/>
          </a:prstGeom>
        </p:spPr>
      </p:pic>
      <p:sp>
        <p:nvSpPr>
          <p:cNvPr id="6" name="Rectangle 5">
            <a:extLst>
              <a:ext uri="{FF2B5EF4-FFF2-40B4-BE49-F238E27FC236}">
                <a16:creationId xmlns:a16="http://schemas.microsoft.com/office/drawing/2014/main" xmlns="" id="{7A8A1479-8870-4377-8F44-74F6A51B802F}"/>
              </a:ext>
            </a:extLst>
          </p:cNvPr>
          <p:cNvSpPr/>
          <p:nvPr/>
        </p:nvSpPr>
        <p:spPr>
          <a:xfrm>
            <a:off x="0" y="6096000"/>
            <a:ext cx="9144000" cy="338554"/>
          </a:xfrm>
          <a:prstGeom prst="rect">
            <a:avLst/>
          </a:prstGeom>
        </p:spPr>
        <p:txBody>
          <a:bodyPr wrap="square">
            <a:spAutoFit/>
          </a:bodyPr>
          <a:lstStyle/>
          <a:p>
            <a:pPr algn="ctr"/>
            <a:r>
              <a:rPr lang="en-IN" sz="1600" dirty="0">
                <a:hlinkClick r:id="rId3"/>
              </a:rPr>
              <a:t>http://www.wildml.com/2015/09/recurrent-neural-networks-tutorial-part-1-introduction-to-rnns/</a:t>
            </a:r>
            <a:r>
              <a:rPr lang="en-IN" sz="1600" dirty="0"/>
              <a:t> </a:t>
            </a:r>
          </a:p>
        </p:txBody>
      </p:sp>
    </p:spTree>
    <p:extLst>
      <p:ext uri="{BB962C8B-B14F-4D97-AF65-F5344CB8AC3E}">
        <p14:creationId xmlns:p14="http://schemas.microsoft.com/office/powerpoint/2010/main" xmlns="" val="1783231528"/>
      </p:ext>
    </p:extLst>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Oval 15"/>
          <p:cNvSpPr/>
          <p:nvPr/>
        </p:nvSpPr>
        <p:spPr>
          <a:xfrm>
            <a:off x="879765" y="2500745"/>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2057400" y="1219200"/>
            <a:ext cx="6781800" cy="5410200"/>
          </a:xfrm>
        </p:spPr>
        <p:txBody>
          <a:bodyPr>
            <a:normAutofit/>
          </a:bodyPr>
          <a:lstStyle/>
          <a:p>
            <a:pPr>
              <a:buNone/>
            </a:pPr>
            <a:r>
              <a:rPr lang="en-US" dirty="0"/>
              <a:t>	We’re going to explore RNNs using a toy problem - adding up the bits in a binary sequence.</a:t>
            </a:r>
          </a:p>
          <a:p>
            <a:pPr>
              <a:buNone/>
            </a:pPr>
            <a:endParaRPr lang="en-US" dirty="0"/>
          </a:p>
          <a:p>
            <a:pPr>
              <a:buNone/>
            </a:pPr>
            <a:r>
              <a:rPr lang="en-US" dirty="0"/>
              <a:t>Generated data:</a:t>
            </a:r>
          </a:p>
          <a:p>
            <a:pPr>
              <a:buNone/>
            </a:pPr>
            <a:r>
              <a:rPr lang="en-US" dirty="0"/>
              <a:t>2		0  1  0  0  1</a:t>
            </a:r>
          </a:p>
          <a:p>
            <a:pPr>
              <a:buNone/>
            </a:pPr>
            <a:r>
              <a:rPr lang="en-US" dirty="0"/>
              <a:t>3		1  0  0  1  1</a:t>
            </a:r>
          </a:p>
          <a:p>
            <a:pPr>
              <a:buNone/>
            </a:pPr>
            <a:r>
              <a:rPr lang="en-US" dirty="0"/>
              <a:t>5        1  1  1  1  1</a:t>
            </a:r>
          </a:p>
          <a:p>
            <a:pPr>
              <a:buNone/>
            </a:pPr>
            <a:r>
              <a:rPr lang="en-US" dirty="0"/>
              <a:t>0		0  0  0  0  0</a:t>
            </a:r>
          </a:p>
          <a:p>
            <a:pPr>
              <a:buNone/>
            </a:pPr>
            <a:r>
              <a:rPr lang="en-US" sz="1400" dirty="0">
                <a:hlinkClick r:id="rId3"/>
              </a:rPr>
              <a:t>http://monik.in/a-noobs-guide-to-implementing-rnn-lstm-using-tensorflow/</a:t>
            </a:r>
            <a:r>
              <a:rPr lang="en-US" sz="1400" dirty="0"/>
              <a:t> </a:t>
            </a:r>
          </a:p>
          <a:p>
            <a:pPr>
              <a:buNone/>
            </a:pPr>
            <a:endParaRPr lang="en-US" dirty="0"/>
          </a:p>
        </p:txBody>
      </p:sp>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lvl="0" algn="ctr">
              <a:spcBef>
                <a:spcPct val="0"/>
              </a:spcBef>
              <a:defRPr/>
            </a:pPr>
            <a:r>
              <a:rPr lang="en-US" sz="4400" dirty="0">
                <a:solidFill>
                  <a:schemeClr val="bg1"/>
                </a:solidFill>
              </a:rPr>
              <a:t>Sequential Deep Learning Models</a:t>
            </a:r>
          </a:p>
        </p:txBody>
      </p:sp>
      <p:sp>
        <p:nvSpPr>
          <p:cNvPr id="7" name="Oval 6"/>
          <p:cNvSpPr/>
          <p:nvPr/>
        </p:nvSpPr>
        <p:spPr>
          <a:xfrm>
            <a:off x="990600" y="1436132"/>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p:cNvSpPr/>
          <p:nvPr/>
        </p:nvSpPr>
        <p:spPr>
          <a:xfrm>
            <a:off x="990600" y="2579132"/>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9" name="TextBox 8"/>
          <p:cNvSpPr txBox="1"/>
          <p:nvPr/>
        </p:nvSpPr>
        <p:spPr>
          <a:xfrm>
            <a:off x="0" y="2286000"/>
            <a:ext cx="1037463" cy="369332"/>
          </a:xfrm>
          <a:prstGeom prst="rect">
            <a:avLst/>
          </a:prstGeom>
          <a:noFill/>
        </p:spPr>
        <p:txBody>
          <a:bodyPr wrap="none" rtlCol="0">
            <a:spAutoFit/>
          </a:bodyPr>
          <a:lstStyle/>
          <a:p>
            <a:r>
              <a:rPr lang="en-US" dirty="0"/>
              <a:t>Hidden </a:t>
            </a:r>
            <a:r>
              <a:rPr lang="en-US" b="1" dirty="0"/>
              <a:t>h</a:t>
            </a:r>
          </a:p>
        </p:txBody>
      </p:sp>
      <p:sp>
        <p:nvSpPr>
          <p:cNvPr id="10" name="TextBox 9"/>
          <p:cNvSpPr txBox="1"/>
          <p:nvPr/>
        </p:nvSpPr>
        <p:spPr>
          <a:xfrm>
            <a:off x="0" y="1295400"/>
            <a:ext cx="1007007" cy="369332"/>
          </a:xfrm>
          <a:prstGeom prst="rect">
            <a:avLst/>
          </a:prstGeom>
          <a:noFill/>
        </p:spPr>
        <p:txBody>
          <a:bodyPr wrap="none" rtlCol="0">
            <a:spAutoFit/>
          </a:bodyPr>
          <a:lstStyle/>
          <a:p>
            <a:r>
              <a:rPr lang="en-US" dirty="0"/>
              <a:t>Classes </a:t>
            </a:r>
            <a:r>
              <a:rPr lang="en-US" b="1" dirty="0"/>
              <a:t>c</a:t>
            </a:r>
          </a:p>
        </p:txBody>
      </p:sp>
      <p:cxnSp>
        <p:nvCxnSpPr>
          <p:cNvPr id="25" name="Straight Connector 24"/>
          <p:cNvCxnSpPr/>
          <p:nvPr/>
        </p:nvCxnSpPr>
        <p:spPr>
          <a:xfrm>
            <a:off x="1198420" y="1828800"/>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11" name="Oval 10"/>
          <p:cNvSpPr/>
          <p:nvPr/>
        </p:nvSpPr>
        <p:spPr>
          <a:xfrm>
            <a:off x="1004455" y="3754580"/>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2" name="TextBox 11"/>
          <p:cNvSpPr txBox="1"/>
          <p:nvPr/>
        </p:nvSpPr>
        <p:spPr>
          <a:xfrm>
            <a:off x="76200" y="4050268"/>
            <a:ext cx="1115498" cy="369332"/>
          </a:xfrm>
          <a:prstGeom prst="rect">
            <a:avLst/>
          </a:prstGeom>
          <a:noFill/>
        </p:spPr>
        <p:txBody>
          <a:bodyPr wrap="none" rtlCol="0">
            <a:spAutoFit/>
          </a:bodyPr>
          <a:lstStyle/>
          <a:p>
            <a:r>
              <a:rPr lang="en-US" dirty="0"/>
              <a:t>Features </a:t>
            </a:r>
            <a:r>
              <a:rPr lang="en-US" b="1" dirty="0"/>
              <a:t>f</a:t>
            </a:r>
          </a:p>
        </p:txBody>
      </p:sp>
      <p:cxnSp>
        <p:nvCxnSpPr>
          <p:cNvPr id="13" name="Straight Connector 12"/>
          <p:cNvCxnSpPr/>
          <p:nvPr/>
        </p:nvCxnSpPr>
        <p:spPr>
          <a:xfrm>
            <a:off x="1198420" y="2971800"/>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14" name="TextBox 13"/>
          <p:cNvSpPr txBox="1"/>
          <p:nvPr/>
        </p:nvSpPr>
        <p:spPr>
          <a:xfrm>
            <a:off x="217778" y="2953821"/>
            <a:ext cx="455446" cy="369332"/>
          </a:xfrm>
          <a:prstGeom prst="rect">
            <a:avLst/>
          </a:prstGeom>
          <a:noFill/>
        </p:spPr>
        <p:txBody>
          <a:bodyPr wrap="none" rtlCol="0">
            <a:spAutoFit/>
          </a:bodyPr>
          <a:lstStyle/>
          <a:p>
            <a:r>
              <a:rPr lang="en-US" b="1" dirty="0"/>
              <a:t>W’</a:t>
            </a:r>
          </a:p>
        </p:txBody>
      </p:sp>
      <p:sp>
        <p:nvSpPr>
          <p:cNvPr id="15" name="TextBox 14"/>
          <p:cNvSpPr txBox="1"/>
          <p:nvPr/>
        </p:nvSpPr>
        <p:spPr>
          <a:xfrm>
            <a:off x="1295400" y="3429000"/>
            <a:ext cx="394660" cy="369332"/>
          </a:xfrm>
          <a:prstGeom prst="rect">
            <a:avLst/>
          </a:prstGeom>
          <a:noFill/>
        </p:spPr>
        <p:txBody>
          <a:bodyPr wrap="none" rtlCol="0">
            <a:spAutoFit/>
          </a:bodyPr>
          <a:lstStyle/>
          <a:p>
            <a:r>
              <a:rPr lang="en-US" b="1" dirty="0"/>
              <a:t>W</a:t>
            </a:r>
          </a:p>
        </p:txBody>
      </p:sp>
      <p:cxnSp>
        <p:nvCxnSpPr>
          <p:cNvPr id="64" name="Curved Connector 63"/>
          <p:cNvCxnSpPr>
            <a:stCxn id="16" idx="2"/>
            <a:endCxn id="16" idx="6"/>
          </p:cNvCxnSpPr>
          <p:nvPr/>
        </p:nvCxnSpPr>
        <p:spPr>
          <a:xfrm rot="10800000" flipH="1">
            <a:off x="879765" y="2805545"/>
            <a:ext cx="609600" cy="12700"/>
          </a:xfrm>
          <a:prstGeom prst="curvedConnector5">
            <a:avLst>
              <a:gd name="adj1" fmla="val -37500"/>
              <a:gd name="adj2" fmla="val -4090915"/>
              <a:gd name="adj3" fmla="val 137500"/>
            </a:avLst>
          </a:prstGeom>
          <a:ln>
            <a:tailEnd type="arrow"/>
          </a:ln>
        </p:spPr>
        <p:style>
          <a:lnRef idx="3">
            <a:schemeClr val="accent3"/>
          </a:lnRef>
          <a:fillRef idx="0">
            <a:schemeClr val="accent3"/>
          </a:fillRef>
          <a:effectRef idx="2">
            <a:schemeClr val="accent3"/>
          </a:effectRef>
          <a:fontRef idx="minor">
            <a:schemeClr val="tx1"/>
          </a:fontRef>
        </p:style>
      </p:cxnSp>
      <p:sp>
        <p:nvSpPr>
          <p:cNvPr id="67" name="TextBox 66"/>
          <p:cNvSpPr txBox="1"/>
          <p:nvPr/>
        </p:nvSpPr>
        <p:spPr>
          <a:xfrm>
            <a:off x="1292000" y="2050018"/>
            <a:ext cx="320922" cy="369332"/>
          </a:xfrm>
          <a:prstGeom prst="rect">
            <a:avLst/>
          </a:prstGeom>
          <a:noFill/>
        </p:spPr>
        <p:txBody>
          <a:bodyPr wrap="none" rtlCol="0">
            <a:spAutoFit/>
          </a:bodyPr>
          <a:lstStyle/>
          <a:p>
            <a:r>
              <a:rPr lang="en-US" b="1" dirty="0"/>
              <a:t>V</a:t>
            </a:r>
          </a:p>
        </p:txBody>
      </p:sp>
    </p:spTree>
    <p:extLst>
      <p:ext uri="{BB962C8B-B14F-4D97-AF65-F5344CB8AC3E}">
        <p14:creationId xmlns:p14="http://schemas.microsoft.com/office/powerpoint/2010/main" xmlns="" val="456739078"/>
      </p:ext>
    </p:extLst>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5" name="Straight Arrow Connector 94">
            <a:extLst>
              <a:ext uri="{FF2B5EF4-FFF2-40B4-BE49-F238E27FC236}">
                <a16:creationId xmlns:a16="http://schemas.microsoft.com/office/drawing/2014/main" xmlns="" id="{AB1FAAD5-93EE-4D5D-A1EE-954B38290ED7}"/>
              </a:ext>
            </a:extLst>
          </p:cNvPr>
          <p:cNvCxnSpPr>
            <a:cxnSpLocks/>
            <a:endCxn id="58" idx="2"/>
          </p:cNvCxnSpPr>
          <p:nvPr/>
        </p:nvCxnSpPr>
        <p:spPr>
          <a:xfrm>
            <a:off x="4800173" y="4036337"/>
            <a:ext cx="2158458" cy="487949"/>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3" name="Content Placeholder 2"/>
          <p:cNvSpPr>
            <a:spLocks noGrp="1"/>
          </p:cNvSpPr>
          <p:nvPr>
            <p:ph idx="1"/>
          </p:nvPr>
        </p:nvSpPr>
        <p:spPr>
          <a:xfrm>
            <a:off x="2057400" y="1036359"/>
            <a:ext cx="6781800" cy="5410200"/>
          </a:xfrm>
        </p:spPr>
        <p:txBody>
          <a:bodyPr>
            <a:normAutofit/>
          </a:bodyPr>
          <a:lstStyle/>
          <a:p>
            <a:pPr>
              <a:buNone/>
            </a:pPr>
            <a:r>
              <a:rPr lang="en-US" b="1" dirty="0"/>
              <a:t>Recurrent Neural Networks</a:t>
            </a:r>
            <a:r>
              <a:rPr lang="en-US" dirty="0"/>
              <a:t> (RNNs):</a:t>
            </a:r>
          </a:p>
          <a:p>
            <a:pPr>
              <a:buNone/>
            </a:pPr>
            <a:r>
              <a:rPr lang="en-US" dirty="0">
                <a:solidFill>
                  <a:srgbClr val="FF0000"/>
                </a:solidFill>
              </a:rPr>
              <a:t>					At time t = 1</a:t>
            </a:r>
          </a:p>
          <a:p>
            <a:pPr>
              <a:buNone/>
            </a:pPr>
            <a:endParaRPr lang="en-US" dirty="0"/>
          </a:p>
          <a:p>
            <a:pPr>
              <a:buNone/>
            </a:pPr>
            <a:r>
              <a:rPr lang="en-US" dirty="0"/>
              <a:t>	</a:t>
            </a:r>
          </a:p>
        </p:txBody>
      </p:sp>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lvl="0" algn="ctr">
              <a:spcBef>
                <a:spcPct val="0"/>
              </a:spcBef>
              <a:defRPr/>
            </a:pPr>
            <a:r>
              <a:rPr lang="en-US" sz="4400" dirty="0">
                <a:solidFill>
                  <a:schemeClr val="bg1"/>
                </a:solidFill>
              </a:rPr>
              <a:t>Sequential Deep Learning Models</a:t>
            </a:r>
          </a:p>
        </p:txBody>
      </p:sp>
      <p:sp>
        <p:nvSpPr>
          <p:cNvPr id="17" name="Oval 16">
            <a:extLst>
              <a:ext uri="{FF2B5EF4-FFF2-40B4-BE49-F238E27FC236}">
                <a16:creationId xmlns:a16="http://schemas.microsoft.com/office/drawing/2014/main" xmlns="" id="{656FBD1F-9D61-4186-BAE7-F34D646CCCF6}"/>
              </a:ext>
            </a:extLst>
          </p:cNvPr>
          <p:cNvSpPr/>
          <p:nvPr/>
        </p:nvSpPr>
        <p:spPr>
          <a:xfrm>
            <a:off x="4201390" y="3605200"/>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xmlns="" id="{56D9F4E5-0D3A-4234-A713-976FC44A6972}"/>
              </a:ext>
            </a:extLst>
          </p:cNvPr>
          <p:cNvSpPr/>
          <p:nvPr/>
        </p:nvSpPr>
        <p:spPr>
          <a:xfrm>
            <a:off x="3058390" y="3584420"/>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xmlns="" id="{710B980A-F3C7-4753-8AA2-5CAACC782FC0}"/>
              </a:ext>
            </a:extLst>
          </p:cNvPr>
          <p:cNvSpPr/>
          <p:nvPr/>
        </p:nvSpPr>
        <p:spPr>
          <a:xfrm>
            <a:off x="3162300" y="2554442"/>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1</a:t>
            </a:r>
            <a:endParaRPr lang="en-US" baseline="-25000" dirty="0"/>
          </a:p>
        </p:txBody>
      </p:sp>
      <p:sp>
        <p:nvSpPr>
          <p:cNvPr id="20" name="Oval 19">
            <a:extLst>
              <a:ext uri="{FF2B5EF4-FFF2-40B4-BE49-F238E27FC236}">
                <a16:creationId xmlns:a16="http://schemas.microsoft.com/office/drawing/2014/main" xmlns="" id="{C0919225-338D-42D3-B990-252100837FF4}"/>
              </a:ext>
            </a:extLst>
          </p:cNvPr>
          <p:cNvSpPr/>
          <p:nvPr/>
        </p:nvSpPr>
        <p:spPr>
          <a:xfrm>
            <a:off x="3162300" y="3697442"/>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1</a:t>
            </a:r>
          </a:p>
        </p:txBody>
      </p:sp>
      <p:cxnSp>
        <p:nvCxnSpPr>
          <p:cNvPr id="21" name="Straight Connector 20">
            <a:extLst>
              <a:ext uri="{FF2B5EF4-FFF2-40B4-BE49-F238E27FC236}">
                <a16:creationId xmlns:a16="http://schemas.microsoft.com/office/drawing/2014/main" xmlns="" id="{ED856284-7D86-49D3-AB15-40D4D778A857}"/>
              </a:ext>
            </a:extLst>
          </p:cNvPr>
          <p:cNvCxnSpPr/>
          <p:nvPr/>
        </p:nvCxnSpPr>
        <p:spPr>
          <a:xfrm>
            <a:off x="3370120" y="2947110"/>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22" name="TextBox 21">
            <a:extLst>
              <a:ext uri="{FF2B5EF4-FFF2-40B4-BE49-F238E27FC236}">
                <a16:creationId xmlns:a16="http://schemas.microsoft.com/office/drawing/2014/main" xmlns="" id="{F97437BE-371B-4F92-B6F0-5C32F7E327AA}"/>
              </a:ext>
            </a:extLst>
          </p:cNvPr>
          <p:cNvSpPr txBox="1"/>
          <p:nvPr/>
        </p:nvSpPr>
        <p:spPr>
          <a:xfrm>
            <a:off x="2857500" y="3175710"/>
            <a:ext cx="478016" cy="369332"/>
          </a:xfrm>
          <a:prstGeom prst="rect">
            <a:avLst/>
          </a:prstGeom>
          <a:noFill/>
        </p:spPr>
        <p:txBody>
          <a:bodyPr wrap="none" rtlCol="0">
            <a:spAutoFit/>
          </a:bodyPr>
          <a:lstStyle/>
          <a:p>
            <a:r>
              <a:rPr lang="en-US" b="1" dirty="0"/>
              <a:t>V</a:t>
            </a:r>
            <a:r>
              <a:rPr lang="en-US" b="1" baseline="-25000" dirty="0"/>
              <a:t>11</a:t>
            </a:r>
          </a:p>
        </p:txBody>
      </p:sp>
      <p:sp>
        <p:nvSpPr>
          <p:cNvPr id="23" name="Oval 22">
            <a:extLst>
              <a:ext uri="{FF2B5EF4-FFF2-40B4-BE49-F238E27FC236}">
                <a16:creationId xmlns:a16="http://schemas.microsoft.com/office/drawing/2014/main" xmlns="" id="{8665BD2D-703C-4820-9256-B1933E29C3E8}"/>
              </a:ext>
            </a:extLst>
          </p:cNvPr>
          <p:cNvSpPr/>
          <p:nvPr/>
        </p:nvSpPr>
        <p:spPr>
          <a:xfrm>
            <a:off x="4305300" y="2566110"/>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2</a:t>
            </a:r>
          </a:p>
        </p:txBody>
      </p:sp>
      <p:sp>
        <p:nvSpPr>
          <p:cNvPr id="24" name="Oval 23">
            <a:extLst>
              <a:ext uri="{FF2B5EF4-FFF2-40B4-BE49-F238E27FC236}">
                <a16:creationId xmlns:a16="http://schemas.microsoft.com/office/drawing/2014/main" xmlns="" id="{6AE35634-57B9-4FEF-A7A5-C6C5721FC29E}"/>
              </a:ext>
            </a:extLst>
          </p:cNvPr>
          <p:cNvSpPr/>
          <p:nvPr/>
        </p:nvSpPr>
        <p:spPr>
          <a:xfrm>
            <a:off x="4305300" y="3709110"/>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2</a:t>
            </a:r>
          </a:p>
        </p:txBody>
      </p:sp>
      <p:cxnSp>
        <p:nvCxnSpPr>
          <p:cNvPr id="26" name="Straight Connector 25">
            <a:extLst>
              <a:ext uri="{FF2B5EF4-FFF2-40B4-BE49-F238E27FC236}">
                <a16:creationId xmlns:a16="http://schemas.microsoft.com/office/drawing/2014/main" xmlns="" id="{DEBF89DA-998B-410B-B818-49AA3B31E97A}"/>
              </a:ext>
            </a:extLst>
          </p:cNvPr>
          <p:cNvCxnSpPr/>
          <p:nvPr/>
        </p:nvCxnSpPr>
        <p:spPr>
          <a:xfrm>
            <a:off x="4513120" y="2947110"/>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27" name="Oval 26">
            <a:extLst>
              <a:ext uri="{FF2B5EF4-FFF2-40B4-BE49-F238E27FC236}">
                <a16:creationId xmlns:a16="http://schemas.microsoft.com/office/drawing/2014/main" xmlns="" id="{2E9775F6-51AA-49BD-9E2B-25B11CE6FED8}"/>
              </a:ext>
            </a:extLst>
          </p:cNvPr>
          <p:cNvSpPr/>
          <p:nvPr/>
        </p:nvSpPr>
        <p:spPr>
          <a:xfrm>
            <a:off x="5448300" y="3785310"/>
            <a:ext cx="381000" cy="3810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3</a:t>
            </a:r>
          </a:p>
        </p:txBody>
      </p:sp>
      <p:cxnSp>
        <p:nvCxnSpPr>
          <p:cNvPr id="28" name="Straight Connector 27">
            <a:extLst>
              <a:ext uri="{FF2B5EF4-FFF2-40B4-BE49-F238E27FC236}">
                <a16:creationId xmlns:a16="http://schemas.microsoft.com/office/drawing/2014/main" xmlns="" id="{2ACC13E6-75B0-4EEA-B912-F2483AE776E9}"/>
              </a:ext>
            </a:extLst>
          </p:cNvPr>
          <p:cNvCxnSpPr/>
          <p:nvPr/>
        </p:nvCxnSpPr>
        <p:spPr>
          <a:xfrm>
            <a:off x="4610100" y="2947110"/>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29" name="Straight Connector 28">
            <a:extLst>
              <a:ext uri="{FF2B5EF4-FFF2-40B4-BE49-F238E27FC236}">
                <a16:creationId xmlns:a16="http://schemas.microsoft.com/office/drawing/2014/main" xmlns="" id="{EAD443BE-C8C3-4693-B2B1-4CE382F386EF}"/>
              </a:ext>
            </a:extLst>
          </p:cNvPr>
          <p:cNvCxnSpPr/>
          <p:nvPr/>
        </p:nvCxnSpPr>
        <p:spPr>
          <a:xfrm>
            <a:off x="3467100" y="2947110"/>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30" name="Straight Connector 29">
            <a:extLst>
              <a:ext uri="{FF2B5EF4-FFF2-40B4-BE49-F238E27FC236}">
                <a16:creationId xmlns:a16="http://schemas.microsoft.com/office/drawing/2014/main" xmlns="" id="{F48C6EF2-2A5E-4EF9-BEFB-DC68D84DC1A0}"/>
              </a:ext>
            </a:extLst>
          </p:cNvPr>
          <p:cNvCxnSpPr/>
          <p:nvPr/>
        </p:nvCxnSpPr>
        <p:spPr>
          <a:xfrm flipH="1">
            <a:off x="3446696" y="2891314"/>
            <a:ext cx="934804" cy="817796"/>
          </a:xfrm>
          <a:prstGeom prst="line">
            <a:avLst/>
          </a:prstGeom>
        </p:spPr>
        <p:style>
          <a:lnRef idx="2">
            <a:schemeClr val="accent3"/>
          </a:lnRef>
          <a:fillRef idx="0">
            <a:schemeClr val="accent3"/>
          </a:fillRef>
          <a:effectRef idx="1">
            <a:schemeClr val="accent3"/>
          </a:effectRef>
          <a:fontRef idx="minor">
            <a:schemeClr val="tx1"/>
          </a:fontRef>
        </p:style>
      </p:cxnSp>
      <p:sp>
        <p:nvSpPr>
          <p:cNvPr id="31" name="TextBox 30">
            <a:extLst>
              <a:ext uri="{FF2B5EF4-FFF2-40B4-BE49-F238E27FC236}">
                <a16:creationId xmlns:a16="http://schemas.microsoft.com/office/drawing/2014/main" xmlns="" id="{9F54DA4F-EBC7-4843-AB92-9E13319FC686}"/>
              </a:ext>
            </a:extLst>
          </p:cNvPr>
          <p:cNvSpPr txBox="1"/>
          <p:nvPr/>
        </p:nvSpPr>
        <p:spPr>
          <a:xfrm>
            <a:off x="3370084" y="3304347"/>
            <a:ext cx="478016" cy="369332"/>
          </a:xfrm>
          <a:prstGeom prst="rect">
            <a:avLst/>
          </a:prstGeom>
          <a:noFill/>
        </p:spPr>
        <p:txBody>
          <a:bodyPr wrap="none" rtlCol="0">
            <a:spAutoFit/>
          </a:bodyPr>
          <a:lstStyle/>
          <a:p>
            <a:r>
              <a:rPr lang="en-US" b="1" dirty="0"/>
              <a:t>V</a:t>
            </a:r>
            <a:r>
              <a:rPr lang="en-US" b="1" baseline="-25000" dirty="0"/>
              <a:t>21</a:t>
            </a:r>
          </a:p>
        </p:txBody>
      </p:sp>
      <p:sp>
        <p:nvSpPr>
          <p:cNvPr id="32" name="TextBox 31">
            <a:extLst>
              <a:ext uri="{FF2B5EF4-FFF2-40B4-BE49-F238E27FC236}">
                <a16:creationId xmlns:a16="http://schemas.microsoft.com/office/drawing/2014/main" xmlns="" id="{8E2CA5C1-82B8-413A-9E8F-472DC7C20389}"/>
              </a:ext>
            </a:extLst>
          </p:cNvPr>
          <p:cNvSpPr txBox="1"/>
          <p:nvPr/>
        </p:nvSpPr>
        <p:spPr>
          <a:xfrm>
            <a:off x="3919783" y="3367676"/>
            <a:ext cx="478016" cy="369332"/>
          </a:xfrm>
          <a:prstGeom prst="rect">
            <a:avLst/>
          </a:prstGeom>
          <a:noFill/>
        </p:spPr>
        <p:txBody>
          <a:bodyPr wrap="none" rtlCol="0">
            <a:spAutoFit/>
          </a:bodyPr>
          <a:lstStyle/>
          <a:p>
            <a:r>
              <a:rPr lang="en-US" b="1" dirty="0"/>
              <a:t>V</a:t>
            </a:r>
            <a:r>
              <a:rPr lang="en-US" b="1" baseline="-25000" dirty="0"/>
              <a:t>12</a:t>
            </a:r>
          </a:p>
        </p:txBody>
      </p:sp>
      <p:sp>
        <p:nvSpPr>
          <p:cNvPr id="33" name="TextBox 32">
            <a:extLst>
              <a:ext uri="{FF2B5EF4-FFF2-40B4-BE49-F238E27FC236}">
                <a16:creationId xmlns:a16="http://schemas.microsoft.com/office/drawing/2014/main" xmlns="" id="{62087546-8125-4E8C-BDF4-10EE1F1BCF6B}"/>
              </a:ext>
            </a:extLst>
          </p:cNvPr>
          <p:cNvSpPr txBox="1"/>
          <p:nvPr/>
        </p:nvSpPr>
        <p:spPr>
          <a:xfrm>
            <a:off x="4302574" y="3228604"/>
            <a:ext cx="478016" cy="369332"/>
          </a:xfrm>
          <a:prstGeom prst="rect">
            <a:avLst/>
          </a:prstGeom>
          <a:noFill/>
        </p:spPr>
        <p:txBody>
          <a:bodyPr wrap="none" rtlCol="0">
            <a:spAutoFit/>
          </a:bodyPr>
          <a:lstStyle/>
          <a:p>
            <a:r>
              <a:rPr lang="en-US" b="1" dirty="0"/>
              <a:t>V</a:t>
            </a:r>
            <a:r>
              <a:rPr lang="en-US" b="1" baseline="-25000" dirty="0"/>
              <a:t>22</a:t>
            </a:r>
          </a:p>
        </p:txBody>
      </p:sp>
      <p:cxnSp>
        <p:nvCxnSpPr>
          <p:cNvPr id="34" name="Straight Connector 33">
            <a:extLst>
              <a:ext uri="{FF2B5EF4-FFF2-40B4-BE49-F238E27FC236}">
                <a16:creationId xmlns:a16="http://schemas.microsoft.com/office/drawing/2014/main" xmlns="" id="{D54BEE51-AAB1-433C-B224-0277526BD74F}"/>
              </a:ext>
            </a:extLst>
          </p:cNvPr>
          <p:cNvCxnSpPr/>
          <p:nvPr/>
        </p:nvCxnSpPr>
        <p:spPr>
          <a:xfrm>
            <a:off x="3507908" y="2870910"/>
            <a:ext cx="2016592" cy="873592"/>
          </a:xfrm>
          <a:prstGeom prst="line">
            <a:avLst/>
          </a:prstGeom>
        </p:spPr>
        <p:style>
          <a:lnRef idx="2">
            <a:schemeClr val="accent3"/>
          </a:lnRef>
          <a:fillRef idx="0">
            <a:schemeClr val="accent3"/>
          </a:fillRef>
          <a:effectRef idx="1">
            <a:schemeClr val="accent3"/>
          </a:effectRef>
          <a:fontRef idx="minor">
            <a:schemeClr val="tx1"/>
          </a:fontRef>
        </p:style>
      </p:cxnSp>
      <p:sp>
        <p:nvSpPr>
          <p:cNvPr id="35" name="TextBox 34">
            <a:extLst>
              <a:ext uri="{FF2B5EF4-FFF2-40B4-BE49-F238E27FC236}">
                <a16:creationId xmlns:a16="http://schemas.microsoft.com/office/drawing/2014/main" xmlns="" id="{326366E7-4D8C-4D0A-B7A9-15CD2566B9E8}"/>
              </a:ext>
            </a:extLst>
          </p:cNvPr>
          <p:cNvSpPr txBox="1"/>
          <p:nvPr/>
        </p:nvSpPr>
        <p:spPr>
          <a:xfrm>
            <a:off x="5067300" y="3709110"/>
            <a:ext cx="441146" cy="369332"/>
          </a:xfrm>
          <a:prstGeom prst="rect">
            <a:avLst/>
          </a:prstGeom>
          <a:noFill/>
        </p:spPr>
        <p:txBody>
          <a:bodyPr wrap="none" rtlCol="0">
            <a:spAutoFit/>
          </a:bodyPr>
          <a:lstStyle/>
          <a:p>
            <a:r>
              <a:rPr lang="en-US" b="1" dirty="0"/>
              <a:t>b'</a:t>
            </a:r>
            <a:r>
              <a:rPr lang="en-US" b="1" baseline="-25000" dirty="0"/>
              <a:t>1</a:t>
            </a:r>
          </a:p>
        </p:txBody>
      </p:sp>
      <p:sp>
        <p:nvSpPr>
          <p:cNvPr id="36" name="TextBox 35">
            <a:extLst>
              <a:ext uri="{FF2B5EF4-FFF2-40B4-BE49-F238E27FC236}">
                <a16:creationId xmlns:a16="http://schemas.microsoft.com/office/drawing/2014/main" xmlns="" id="{01F8CC46-77F6-43F8-9189-734118EF7013}"/>
              </a:ext>
            </a:extLst>
          </p:cNvPr>
          <p:cNvSpPr txBox="1"/>
          <p:nvPr/>
        </p:nvSpPr>
        <p:spPr>
          <a:xfrm>
            <a:off x="5295900" y="3251910"/>
            <a:ext cx="441146" cy="369332"/>
          </a:xfrm>
          <a:prstGeom prst="rect">
            <a:avLst/>
          </a:prstGeom>
          <a:noFill/>
        </p:spPr>
        <p:txBody>
          <a:bodyPr wrap="none" rtlCol="0">
            <a:spAutoFit/>
          </a:bodyPr>
          <a:lstStyle/>
          <a:p>
            <a:r>
              <a:rPr lang="en-US" b="1" dirty="0"/>
              <a:t>b'</a:t>
            </a:r>
            <a:r>
              <a:rPr lang="en-US" b="1" baseline="-25000" dirty="0"/>
              <a:t>2</a:t>
            </a:r>
          </a:p>
        </p:txBody>
      </p:sp>
      <p:sp>
        <p:nvSpPr>
          <p:cNvPr id="37" name="Oval 36">
            <a:extLst>
              <a:ext uri="{FF2B5EF4-FFF2-40B4-BE49-F238E27FC236}">
                <a16:creationId xmlns:a16="http://schemas.microsoft.com/office/drawing/2014/main" xmlns="" id="{7231E339-39DB-472C-B416-F3AFFA8DB1CD}"/>
              </a:ext>
            </a:extLst>
          </p:cNvPr>
          <p:cNvSpPr/>
          <p:nvPr/>
        </p:nvSpPr>
        <p:spPr>
          <a:xfrm>
            <a:off x="3162300" y="4840442"/>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1</a:t>
            </a:r>
          </a:p>
        </p:txBody>
      </p:sp>
      <p:cxnSp>
        <p:nvCxnSpPr>
          <p:cNvPr id="38" name="Straight Connector 37">
            <a:extLst>
              <a:ext uri="{FF2B5EF4-FFF2-40B4-BE49-F238E27FC236}">
                <a16:creationId xmlns:a16="http://schemas.microsoft.com/office/drawing/2014/main" xmlns="" id="{86356EBF-FCE2-4669-8183-1DC1F845D621}"/>
              </a:ext>
            </a:extLst>
          </p:cNvPr>
          <p:cNvCxnSpPr/>
          <p:nvPr/>
        </p:nvCxnSpPr>
        <p:spPr>
          <a:xfrm>
            <a:off x="3370120" y="4090110"/>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39" name="TextBox 38">
            <a:extLst>
              <a:ext uri="{FF2B5EF4-FFF2-40B4-BE49-F238E27FC236}">
                <a16:creationId xmlns:a16="http://schemas.microsoft.com/office/drawing/2014/main" xmlns="" id="{8D510C06-EFAF-4D93-B135-E494225004E2}"/>
              </a:ext>
            </a:extLst>
          </p:cNvPr>
          <p:cNvSpPr txBox="1"/>
          <p:nvPr/>
        </p:nvSpPr>
        <p:spPr>
          <a:xfrm>
            <a:off x="2857500" y="4318710"/>
            <a:ext cx="551754" cy="369332"/>
          </a:xfrm>
          <a:prstGeom prst="rect">
            <a:avLst/>
          </a:prstGeom>
          <a:noFill/>
        </p:spPr>
        <p:txBody>
          <a:bodyPr wrap="none" rtlCol="0">
            <a:spAutoFit/>
          </a:bodyPr>
          <a:lstStyle/>
          <a:p>
            <a:r>
              <a:rPr lang="en-US" b="1" dirty="0"/>
              <a:t>W</a:t>
            </a:r>
            <a:r>
              <a:rPr lang="en-US" b="1" baseline="-25000" dirty="0"/>
              <a:t>11</a:t>
            </a:r>
          </a:p>
        </p:txBody>
      </p:sp>
      <p:sp>
        <p:nvSpPr>
          <p:cNvPr id="40" name="Oval 39">
            <a:extLst>
              <a:ext uri="{FF2B5EF4-FFF2-40B4-BE49-F238E27FC236}">
                <a16:creationId xmlns:a16="http://schemas.microsoft.com/office/drawing/2014/main" xmlns="" id="{75385114-D865-4BCF-966C-28FDF7DB80AF}"/>
              </a:ext>
            </a:extLst>
          </p:cNvPr>
          <p:cNvSpPr/>
          <p:nvPr/>
        </p:nvSpPr>
        <p:spPr>
          <a:xfrm>
            <a:off x="4305300" y="4852110"/>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2</a:t>
            </a:r>
          </a:p>
        </p:txBody>
      </p:sp>
      <p:cxnSp>
        <p:nvCxnSpPr>
          <p:cNvPr id="41" name="Straight Connector 40">
            <a:extLst>
              <a:ext uri="{FF2B5EF4-FFF2-40B4-BE49-F238E27FC236}">
                <a16:creationId xmlns:a16="http://schemas.microsoft.com/office/drawing/2014/main" xmlns="" id="{E435AB17-D49D-46AD-B675-19B8A9CB2202}"/>
              </a:ext>
            </a:extLst>
          </p:cNvPr>
          <p:cNvCxnSpPr/>
          <p:nvPr/>
        </p:nvCxnSpPr>
        <p:spPr>
          <a:xfrm>
            <a:off x="4513120" y="4090110"/>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42" name="Oval 41">
            <a:extLst>
              <a:ext uri="{FF2B5EF4-FFF2-40B4-BE49-F238E27FC236}">
                <a16:creationId xmlns:a16="http://schemas.microsoft.com/office/drawing/2014/main" xmlns="" id="{BD11FC59-07E4-4DB9-B4A6-991CE1E60EB8}"/>
              </a:ext>
            </a:extLst>
          </p:cNvPr>
          <p:cNvSpPr/>
          <p:nvPr/>
        </p:nvSpPr>
        <p:spPr>
          <a:xfrm>
            <a:off x="5448300" y="4928310"/>
            <a:ext cx="381000" cy="3810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3</a:t>
            </a:r>
          </a:p>
        </p:txBody>
      </p:sp>
      <p:cxnSp>
        <p:nvCxnSpPr>
          <p:cNvPr id="43" name="Straight Connector 42">
            <a:extLst>
              <a:ext uri="{FF2B5EF4-FFF2-40B4-BE49-F238E27FC236}">
                <a16:creationId xmlns:a16="http://schemas.microsoft.com/office/drawing/2014/main" xmlns="" id="{5C4F7557-03D5-4C42-9986-35056C68A3A0}"/>
              </a:ext>
            </a:extLst>
          </p:cNvPr>
          <p:cNvCxnSpPr/>
          <p:nvPr/>
        </p:nvCxnSpPr>
        <p:spPr>
          <a:xfrm>
            <a:off x="4610100" y="4090110"/>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44" name="Straight Connector 43">
            <a:extLst>
              <a:ext uri="{FF2B5EF4-FFF2-40B4-BE49-F238E27FC236}">
                <a16:creationId xmlns:a16="http://schemas.microsoft.com/office/drawing/2014/main" xmlns="" id="{A72BB5DD-A492-4C4F-87A7-D1A3A0827A6D}"/>
              </a:ext>
            </a:extLst>
          </p:cNvPr>
          <p:cNvCxnSpPr/>
          <p:nvPr/>
        </p:nvCxnSpPr>
        <p:spPr>
          <a:xfrm>
            <a:off x="3467100" y="4090110"/>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45" name="Straight Connector 44">
            <a:extLst>
              <a:ext uri="{FF2B5EF4-FFF2-40B4-BE49-F238E27FC236}">
                <a16:creationId xmlns:a16="http://schemas.microsoft.com/office/drawing/2014/main" xmlns="" id="{1B86B239-C600-4ED6-A566-94F66D452074}"/>
              </a:ext>
            </a:extLst>
          </p:cNvPr>
          <p:cNvCxnSpPr/>
          <p:nvPr/>
        </p:nvCxnSpPr>
        <p:spPr>
          <a:xfrm flipH="1">
            <a:off x="3446696" y="4034314"/>
            <a:ext cx="934804" cy="817796"/>
          </a:xfrm>
          <a:prstGeom prst="line">
            <a:avLst/>
          </a:prstGeom>
        </p:spPr>
        <p:style>
          <a:lnRef idx="2">
            <a:schemeClr val="accent3"/>
          </a:lnRef>
          <a:fillRef idx="0">
            <a:schemeClr val="accent3"/>
          </a:fillRef>
          <a:effectRef idx="1">
            <a:schemeClr val="accent3"/>
          </a:effectRef>
          <a:fontRef idx="minor">
            <a:schemeClr val="tx1"/>
          </a:fontRef>
        </p:style>
      </p:cxnSp>
      <p:sp>
        <p:nvSpPr>
          <p:cNvPr id="46" name="TextBox 45">
            <a:extLst>
              <a:ext uri="{FF2B5EF4-FFF2-40B4-BE49-F238E27FC236}">
                <a16:creationId xmlns:a16="http://schemas.microsoft.com/office/drawing/2014/main" xmlns="" id="{C0AA2A73-E32F-4D46-9B73-2B1E6DB1D603}"/>
              </a:ext>
            </a:extLst>
          </p:cNvPr>
          <p:cNvSpPr txBox="1"/>
          <p:nvPr/>
        </p:nvSpPr>
        <p:spPr>
          <a:xfrm>
            <a:off x="3314700" y="4547310"/>
            <a:ext cx="551754" cy="369332"/>
          </a:xfrm>
          <a:prstGeom prst="rect">
            <a:avLst/>
          </a:prstGeom>
          <a:noFill/>
        </p:spPr>
        <p:txBody>
          <a:bodyPr wrap="none" rtlCol="0">
            <a:spAutoFit/>
          </a:bodyPr>
          <a:lstStyle/>
          <a:p>
            <a:r>
              <a:rPr lang="en-US" b="1" dirty="0"/>
              <a:t>W</a:t>
            </a:r>
            <a:r>
              <a:rPr lang="en-US" b="1" baseline="-25000" dirty="0"/>
              <a:t>21</a:t>
            </a:r>
          </a:p>
        </p:txBody>
      </p:sp>
      <p:sp>
        <p:nvSpPr>
          <p:cNvPr id="47" name="TextBox 46">
            <a:extLst>
              <a:ext uri="{FF2B5EF4-FFF2-40B4-BE49-F238E27FC236}">
                <a16:creationId xmlns:a16="http://schemas.microsoft.com/office/drawing/2014/main" xmlns="" id="{4A9B51A9-1DF6-47E0-A9CE-9370465F4CCE}"/>
              </a:ext>
            </a:extLst>
          </p:cNvPr>
          <p:cNvSpPr txBox="1"/>
          <p:nvPr/>
        </p:nvSpPr>
        <p:spPr>
          <a:xfrm>
            <a:off x="3848100" y="4711378"/>
            <a:ext cx="551754" cy="369332"/>
          </a:xfrm>
          <a:prstGeom prst="rect">
            <a:avLst/>
          </a:prstGeom>
          <a:noFill/>
        </p:spPr>
        <p:txBody>
          <a:bodyPr wrap="none" rtlCol="0">
            <a:spAutoFit/>
          </a:bodyPr>
          <a:lstStyle/>
          <a:p>
            <a:r>
              <a:rPr lang="en-US" b="1" dirty="0"/>
              <a:t>W</a:t>
            </a:r>
            <a:r>
              <a:rPr lang="en-US" b="1" baseline="-25000" dirty="0"/>
              <a:t>12</a:t>
            </a:r>
          </a:p>
        </p:txBody>
      </p:sp>
      <p:sp>
        <p:nvSpPr>
          <p:cNvPr id="48" name="TextBox 47">
            <a:extLst>
              <a:ext uri="{FF2B5EF4-FFF2-40B4-BE49-F238E27FC236}">
                <a16:creationId xmlns:a16="http://schemas.microsoft.com/office/drawing/2014/main" xmlns="" id="{BB9571F2-2D06-467E-BF6A-ED5FDF5E30A3}"/>
              </a:ext>
            </a:extLst>
          </p:cNvPr>
          <p:cNvSpPr txBox="1"/>
          <p:nvPr/>
        </p:nvSpPr>
        <p:spPr>
          <a:xfrm>
            <a:off x="4286946" y="4471110"/>
            <a:ext cx="551754" cy="369332"/>
          </a:xfrm>
          <a:prstGeom prst="rect">
            <a:avLst/>
          </a:prstGeom>
          <a:noFill/>
        </p:spPr>
        <p:txBody>
          <a:bodyPr wrap="none" rtlCol="0">
            <a:spAutoFit/>
          </a:bodyPr>
          <a:lstStyle/>
          <a:p>
            <a:r>
              <a:rPr lang="en-US" b="1" dirty="0"/>
              <a:t>W</a:t>
            </a:r>
            <a:r>
              <a:rPr lang="en-US" b="1" baseline="-25000" dirty="0"/>
              <a:t>22</a:t>
            </a:r>
          </a:p>
        </p:txBody>
      </p:sp>
      <p:cxnSp>
        <p:nvCxnSpPr>
          <p:cNvPr id="49" name="Straight Connector 48">
            <a:extLst>
              <a:ext uri="{FF2B5EF4-FFF2-40B4-BE49-F238E27FC236}">
                <a16:creationId xmlns:a16="http://schemas.microsoft.com/office/drawing/2014/main" xmlns="" id="{8DB4F4B8-CC57-4031-B817-FACCB0A91E9B}"/>
              </a:ext>
            </a:extLst>
          </p:cNvPr>
          <p:cNvCxnSpPr/>
          <p:nvPr/>
        </p:nvCxnSpPr>
        <p:spPr>
          <a:xfrm>
            <a:off x="3507908" y="4013910"/>
            <a:ext cx="2016592" cy="873592"/>
          </a:xfrm>
          <a:prstGeom prst="line">
            <a:avLst/>
          </a:prstGeom>
        </p:spPr>
        <p:style>
          <a:lnRef idx="2">
            <a:schemeClr val="accent3"/>
          </a:lnRef>
          <a:fillRef idx="0">
            <a:schemeClr val="accent3"/>
          </a:fillRef>
          <a:effectRef idx="1">
            <a:schemeClr val="accent3"/>
          </a:effectRef>
          <a:fontRef idx="minor">
            <a:schemeClr val="tx1"/>
          </a:fontRef>
        </p:style>
      </p:cxnSp>
      <p:sp>
        <p:nvSpPr>
          <p:cNvPr id="50" name="TextBox 49">
            <a:extLst>
              <a:ext uri="{FF2B5EF4-FFF2-40B4-BE49-F238E27FC236}">
                <a16:creationId xmlns:a16="http://schemas.microsoft.com/office/drawing/2014/main" xmlns="" id="{B687ABE2-E205-48F5-9A8B-521F55536C4B}"/>
              </a:ext>
            </a:extLst>
          </p:cNvPr>
          <p:cNvSpPr txBox="1"/>
          <p:nvPr/>
        </p:nvSpPr>
        <p:spPr>
          <a:xfrm>
            <a:off x="5067300" y="4852110"/>
            <a:ext cx="386644" cy="369332"/>
          </a:xfrm>
          <a:prstGeom prst="rect">
            <a:avLst/>
          </a:prstGeom>
          <a:noFill/>
        </p:spPr>
        <p:txBody>
          <a:bodyPr wrap="none" rtlCol="0">
            <a:spAutoFit/>
          </a:bodyPr>
          <a:lstStyle/>
          <a:p>
            <a:r>
              <a:rPr lang="en-US" b="1" dirty="0"/>
              <a:t>b</a:t>
            </a:r>
            <a:r>
              <a:rPr lang="en-US" b="1" baseline="-25000" dirty="0"/>
              <a:t>1</a:t>
            </a:r>
          </a:p>
        </p:txBody>
      </p:sp>
      <p:sp>
        <p:nvSpPr>
          <p:cNvPr id="51" name="TextBox 50">
            <a:extLst>
              <a:ext uri="{FF2B5EF4-FFF2-40B4-BE49-F238E27FC236}">
                <a16:creationId xmlns:a16="http://schemas.microsoft.com/office/drawing/2014/main" xmlns="" id="{E825B149-81F3-4F7D-AE2B-582F0CEC94BA}"/>
              </a:ext>
            </a:extLst>
          </p:cNvPr>
          <p:cNvSpPr txBox="1"/>
          <p:nvPr/>
        </p:nvSpPr>
        <p:spPr>
          <a:xfrm>
            <a:off x="5295900" y="4394910"/>
            <a:ext cx="386644" cy="369332"/>
          </a:xfrm>
          <a:prstGeom prst="rect">
            <a:avLst/>
          </a:prstGeom>
          <a:noFill/>
        </p:spPr>
        <p:txBody>
          <a:bodyPr wrap="none" rtlCol="0">
            <a:spAutoFit/>
          </a:bodyPr>
          <a:lstStyle/>
          <a:p>
            <a:r>
              <a:rPr lang="en-US" b="1" dirty="0"/>
              <a:t>b</a:t>
            </a:r>
            <a:r>
              <a:rPr lang="en-US" b="1" baseline="-25000" dirty="0"/>
              <a:t>2</a:t>
            </a:r>
          </a:p>
        </p:txBody>
      </p:sp>
      <p:sp>
        <p:nvSpPr>
          <p:cNvPr id="6" name="TextBox 5">
            <a:extLst>
              <a:ext uri="{FF2B5EF4-FFF2-40B4-BE49-F238E27FC236}">
                <a16:creationId xmlns:a16="http://schemas.microsoft.com/office/drawing/2014/main" xmlns="" id="{38F0DE4A-9271-4BDA-B9B7-348F9175CF35}"/>
              </a:ext>
            </a:extLst>
          </p:cNvPr>
          <p:cNvSpPr txBox="1"/>
          <p:nvPr/>
        </p:nvSpPr>
        <p:spPr>
          <a:xfrm>
            <a:off x="162744" y="1959173"/>
            <a:ext cx="2352293" cy="4524315"/>
          </a:xfrm>
          <a:prstGeom prst="rect">
            <a:avLst/>
          </a:prstGeom>
          <a:noFill/>
        </p:spPr>
        <p:txBody>
          <a:bodyPr wrap="square" rtlCol="0">
            <a:spAutoFit/>
          </a:bodyPr>
          <a:lstStyle/>
          <a:p>
            <a:r>
              <a:rPr lang="en-US" dirty="0"/>
              <a:t>Let’s say the state is managed by some machinery in a box.</a:t>
            </a:r>
          </a:p>
          <a:p>
            <a:endParaRPr lang="en-US" dirty="0"/>
          </a:p>
          <a:p>
            <a:r>
              <a:rPr lang="en-US" dirty="0"/>
              <a:t>The box is something that takes …</a:t>
            </a:r>
          </a:p>
          <a:p>
            <a:endParaRPr lang="en-US" dirty="0"/>
          </a:p>
          <a:p>
            <a:pPr marL="342900" indent="-342900">
              <a:buAutoNum type="alphaLcParenR"/>
            </a:pPr>
            <a:r>
              <a:rPr lang="en-US" dirty="0"/>
              <a:t>an input</a:t>
            </a:r>
          </a:p>
          <a:p>
            <a:pPr marL="342900" indent="-342900">
              <a:buAutoNum type="alphaLcParenR"/>
            </a:pPr>
            <a:r>
              <a:rPr lang="en-US" dirty="0"/>
              <a:t>the previous state</a:t>
            </a:r>
          </a:p>
          <a:p>
            <a:endParaRPr lang="en-US" dirty="0"/>
          </a:p>
          <a:p>
            <a:r>
              <a:rPr lang="en-US" dirty="0"/>
              <a:t>… and returns …</a:t>
            </a:r>
          </a:p>
          <a:p>
            <a:endParaRPr lang="en-US" dirty="0"/>
          </a:p>
          <a:p>
            <a:pPr marL="342900" indent="-342900">
              <a:buAutoNum type="alphaLcParenR"/>
            </a:pPr>
            <a:r>
              <a:rPr lang="en-IN" dirty="0"/>
              <a:t>an output</a:t>
            </a:r>
          </a:p>
          <a:p>
            <a:pPr marL="342900" indent="-342900">
              <a:buAutoNum type="alphaLcParenR"/>
            </a:pPr>
            <a:r>
              <a:rPr lang="en-IN" dirty="0"/>
              <a:t>the new state</a:t>
            </a:r>
          </a:p>
          <a:p>
            <a:pPr marL="342900" indent="-342900">
              <a:buAutoNum type="alphaLcParenR"/>
            </a:pPr>
            <a:endParaRPr lang="en-US" dirty="0"/>
          </a:p>
          <a:p>
            <a:r>
              <a:rPr lang="en-US" dirty="0"/>
              <a:t>…</a:t>
            </a:r>
            <a:r>
              <a:rPr lang="en-IN" dirty="0"/>
              <a:t> at each time-step.</a:t>
            </a:r>
          </a:p>
        </p:txBody>
      </p:sp>
      <p:sp>
        <p:nvSpPr>
          <p:cNvPr id="58" name="Oval 57">
            <a:extLst>
              <a:ext uri="{FF2B5EF4-FFF2-40B4-BE49-F238E27FC236}">
                <a16:creationId xmlns:a16="http://schemas.microsoft.com/office/drawing/2014/main" xmlns="" id="{975E90C5-A932-4404-8B47-B7803C2BE1DE}"/>
              </a:ext>
            </a:extLst>
          </p:cNvPr>
          <p:cNvSpPr/>
          <p:nvPr/>
        </p:nvSpPr>
        <p:spPr>
          <a:xfrm>
            <a:off x="6958631" y="4219486"/>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59" name="Oval 58">
            <a:extLst>
              <a:ext uri="{FF2B5EF4-FFF2-40B4-BE49-F238E27FC236}">
                <a16:creationId xmlns:a16="http://schemas.microsoft.com/office/drawing/2014/main" xmlns="" id="{F11C7EA4-EC2A-4799-B79F-316FA6AA0688}"/>
              </a:ext>
            </a:extLst>
          </p:cNvPr>
          <p:cNvSpPr/>
          <p:nvPr/>
        </p:nvSpPr>
        <p:spPr>
          <a:xfrm>
            <a:off x="5791200" y="4211895"/>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60" name="Oval 59">
            <a:extLst>
              <a:ext uri="{FF2B5EF4-FFF2-40B4-BE49-F238E27FC236}">
                <a16:creationId xmlns:a16="http://schemas.microsoft.com/office/drawing/2014/main" xmlns="" id="{9D9B04DE-80C7-4636-AC4E-ED210744069D}"/>
              </a:ext>
            </a:extLst>
          </p:cNvPr>
          <p:cNvSpPr/>
          <p:nvPr/>
        </p:nvSpPr>
        <p:spPr>
          <a:xfrm>
            <a:off x="5919541" y="3168728"/>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1</a:t>
            </a:r>
            <a:endParaRPr lang="en-US" baseline="-25000" dirty="0"/>
          </a:p>
        </p:txBody>
      </p:sp>
      <p:sp>
        <p:nvSpPr>
          <p:cNvPr id="61" name="Oval 60">
            <a:extLst>
              <a:ext uri="{FF2B5EF4-FFF2-40B4-BE49-F238E27FC236}">
                <a16:creationId xmlns:a16="http://schemas.microsoft.com/office/drawing/2014/main" xmlns="" id="{A9FDD0AC-B097-49BF-8094-469C927E6CE9}"/>
              </a:ext>
            </a:extLst>
          </p:cNvPr>
          <p:cNvSpPr/>
          <p:nvPr/>
        </p:nvSpPr>
        <p:spPr>
          <a:xfrm>
            <a:off x="5919541" y="4311728"/>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1</a:t>
            </a:r>
          </a:p>
        </p:txBody>
      </p:sp>
      <p:cxnSp>
        <p:nvCxnSpPr>
          <p:cNvPr id="62" name="Straight Connector 61">
            <a:extLst>
              <a:ext uri="{FF2B5EF4-FFF2-40B4-BE49-F238E27FC236}">
                <a16:creationId xmlns:a16="http://schemas.microsoft.com/office/drawing/2014/main" xmlns="" id="{D08DCAF1-4327-4732-8BC7-F9D750B54C64}"/>
              </a:ext>
            </a:extLst>
          </p:cNvPr>
          <p:cNvCxnSpPr>
            <a:cxnSpLocks/>
          </p:cNvCxnSpPr>
          <p:nvPr/>
        </p:nvCxnSpPr>
        <p:spPr>
          <a:xfrm>
            <a:off x="6127361" y="3561396"/>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63" name="TextBox 62">
            <a:extLst>
              <a:ext uri="{FF2B5EF4-FFF2-40B4-BE49-F238E27FC236}">
                <a16:creationId xmlns:a16="http://schemas.microsoft.com/office/drawing/2014/main" xmlns="" id="{74564430-68E9-407B-9CD4-722163F6377F}"/>
              </a:ext>
            </a:extLst>
          </p:cNvPr>
          <p:cNvSpPr txBox="1"/>
          <p:nvPr/>
        </p:nvSpPr>
        <p:spPr>
          <a:xfrm>
            <a:off x="5841454" y="3662271"/>
            <a:ext cx="478016" cy="369332"/>
          </a:xfrm>
          <a:prstGeom prst="rect">
            <a:avLst/>
          </a:prstGeom>
          <a:noFill/>
        </p:spPr>
        <p:txBody>
          <a:bodyPr wrap="square" rtlCol="0">
            <a:spAutoFit/>
          </a:bodyPr>
          <a:lstStyle/>
          <a:p>
            <a:r>
              <a:rPr lang="en-US" b="1" dirty="0"/>
              <a:t>V</a:t>
            </a:r>
            <a:r>
              <a:rPr lang="en-US" b="1" baseline="-25000" dirty="0"/>
              <a:t>11</a:t>
            </a:r>
          </a:p>
        </p:txBody>
      </p:sp>
      <p:sp>
        <p:nvSpPr>
          <p:cNvPr id="65" name="Oval 64">
            <a:extLst>
              <a:ext uri="{FF2B5EF4-FFF2-40B4-BE49-F238E27FC236}">
                <a16:creationId xmlns:a16="http://schemas.microsoft.com/office/drawing/2014/main" xmlns="" id="{97224654-B30E-4450-A0C9-32306A901581}"/>
              </a:ext>
            </a:extLst>
          </p:cNvPr>
          <p:cNvSpPr/>
          <p:nvPr/>
        </p:nvSpPr>
        <p:spPr>
          <a:xfrm>
            <a:off x="7062541" y="3180396"/>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2</a:t>
            </a:r>
          </a:p>
        </p:txBody>
      </p:sp>
      <p:sp>
        <p:nvSpPr>
          <p:cNvPr id="66" name="Oval 65">
            <a:extLst>
              <a:ext uri="{FF2B5EF4-FFF2-40B4-BE49-F238E27FC236}">
                <a16:creationId xmlns:a16="http://schemas.microsoft.com/office/drawing/2014/main" xmlns="" id="{8D6E7094-144C-47DC-BB85-0E4632BE37EB}"/>
              </a:ext>
            </a:extLst>
          </p:cNvPr>
          <p:cNvSpPr/>
          <p:nvPr/>
        </p:nvSpPr>
        <p:spPr>
          <a:xfrm>
            <a:off x="7062541" y="4323396"/>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2</a:t>
            </a:r>
          </a:p>
        </p:txBody>
      </p:sp>
      <p:cxnSp>
        <p:nvCxnSpPr>
          <p:cNvPr id="68" name="Straight Connector 67">
            <a:extLst>
              <a:ext uri="{FF2B5EF4-FFF2-40B4-BE49-F238E27FC236}">
                <a16:creationId xmlns:a16="http://schemas.microsoft.com/office/drawing/2014/main" xmlns="" id="{DF7D0BC5-8427-4C42-92DD-8072ED89DB0C}"/>
              </a:ext>
            </a:extLst>
          </p:cNvPr>
          <p:cNvCxnSpPr>
            <a:cxnSpLocks/>
          </p:cNvCxnSpPr>
          <p:nvPr/>
        </p:nvCxnSpPr>
        <p:spPr>
          <a:xfrm>
            <a:off x="7270361" y="3561396"/>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69" name="Oval 68">
            <a:extLst>
              <a:ext uri="{FF2B5EF4-FFF2-40B4-BE49-F238E27FC236}">
                <a16:creationId xmlns:a16="http://schemas.microsoft.com/office/drawing/2014/main" xmlns="" id="{3157A93D-79A9-465C-AEB6-AC4D342712D1}"/>
              </a:ext>
            </a:extLst>
          </p:cNvPr>
          <p:cNvSpPr/>
          <p:nvPr/>
        </p:nvSpPr>
        <p:spPr>
          <a:xfrm>
            <a:off x="8205541" y="4399596"/>
            <a:ext cx="381000" cy="3810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3</a:t>
            </a:r>
          </a:p>
        </p:txBody>
      </p:sp>
      <p:cxnSp>
        <p:nvCxnSpPr>
          <p:cNvPr id="70" name="Straight Connector 69">
            <a:extLst>
              <a:ext uri="{FF2B5EF4-FFF2-40B4-BE49-F238E27FC236}">
                <a16:creationId xmlns:a16="http://schemas.microsoft.com/office/drawing/2014/main" xmlns="" id="{BA2F5A7E-E2A9-4C2B-B758-08EA92EF95DD}"/>
              </a:ext>
            </a:extLst>
          </p:cNvPr>
          <p:cNvCxnSpPr>
            <a:cxnSpLocks/>
          </p:cNvCxnSpPr>
          <p:nvPr/>
        </p:nvCxnSpPr>
        <p:spPr>
          <a:xfrm>
            <a:off x="7367341" y="3561396"/>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71" name="Straight Connector 70">
            <a:extLst>
              <a:ext uri="{FF2B5EF4-FFF2-40B4-BE49-F238E27FC236}">
                <a16:creationId xmlns:a16="http://schemas.microsoft.com/office/drawing/2014/main" xmlns="" id="{46855C5E-D637-4BC2-87C5-DCAA958AD058}"/>
              </a:ext>
            </a:extLst>
          </p:cNvPr>
          <p:cNvCxnSpPr>
            <a:cxnSpLocks/>
          </p:cNvCxnSpPr>
          <p:nvPr/>
        </p:nvCxnSpPr>
        <p:spPr>
          <a:xfrm>
            <a:off x="6224341" y="3561396"/>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72" name="Straight Connector 71">
            <a:extLst>
              <a:ext uri="{FF2B5EF4-FFF2-40B4-BE49-F238E27FC236}">
                <a16:creationId xmlns:a16="http://schemas.microsoft.com/office/drawing/2014/main" xmlns="" id="{69420AC8-6E29-4ED0-AD85-4E7A7F9FFDF0}"/>
              </a:ext>
            </a:extLst>
          </p:cNvPr>
          <p:cNvCxnSpPr>
            <a:cxnSpLocks/>
          </p:cNvCxnSpPr>
          <p:nvPr/>
        </p:nvCxnSpPr>
        <p:spPr>
          <a:xfrm flipH="1">
            <a:off x="6203937" y="3505600"/>
            <a:ext cx="934804" cy="817796"/>
          </a:xfrm>
          <a:prstGeom prst="line">
            <a:avLst/>
          </a:prstGeom>
        </p:spPr>
        <p:style>
          <a:lnRef idx="2">
            <a:schemeClr val="accent3"/>
          </a:lnRef>
          <a:fillRef idx="0">
            <a:schemeClr val="accent3"/>
          </a:fillRef>
          <a:effectRef idx="1">
            <a:schemeClr val="accent3"/>
          </a:effectRef>
          <a:fontRef idx="minor">
            <a:schemeClr val="tx1"/>
          </a:fontRef>
        </p:style>
      </p:cxnSp>
      <p:sp>
        <p:nvSpPr>
          <p:cNvPr id="73" name="TextBox 72">
            <a:extLst>
              <a:ext uri="{FF2B5EF4-FFF2-40B4-BE49-F238E27FC236}">
                <a16:creationId xmlns:a16="http://schemas.microsoft.com/office/drawing/2014/main" xmlns="" id="{91DAC33E-6CF6-442C-ADEF-E1D46AA78D2F}"/>
              </a:ext>
            </a:extLst>
          </p:cNvPr>
          <p:cNvSpPr txBox="1"/>
          <p:nvPr/>
        </p:nvSpPr>
        <p:spPr>
          <a:xfrm>
            <a:off x="6127325" y="3918633"/>
            <a:ext cx="478016" cy="369332"/>
          </a:xfrm>
          <a:prstGeom prst="rect">
            <a:avLst/>
          </a:prstGeom>
          <a:noFill/>
        </p:spPr>
        <p:txBody>
          <a:bodyPr wrap="square" rtlCol="0">
            <a:spAutoFit/>
          </a:bodyPr>
          <a:lstStyle/>
          <a:p>
            <a:r>
              <a:rPr lang="en-US" b="1" dirty="0"/>
              <a:t>V</a:t>
            </a:r>
            <a:r>
              <a:rPr lang="en-US" b="1" baseline="-25000" dirty="0"/>
              <a:t>21</a:t>
            </a:r>
          </a:p>
        </p:txBody>
      </p:sp>
      <p:sp>
        <p:nvSpPr>
          <p:cNvPr id="74" name="TextBox 73">
            <a:extLst>
              <a:ext uri="{FF2B5EF4-FFF2-40B4-BE49-F238E27FC236}">
                <a16:creationId xmlns:a16="http://schemas.microsoft.com/office/drawing/2014/main" xmlns="" id="{69486DEE-68FA-4C24-893D-232AC07D6143}"/>
              </a:ext>
            </a:extLst>
          </p:cNvPr>
          <p:cNvSpPr txBox="1"/>
          <p:nvPr/>
        </p:nvSpPr>
        <p:spPr>
          <a:xfrm>
            <a:off x="6677024" y="3981962"/>
            <a:ext cx="478016" cy="369332"/>
          </a:xfrm>
          <a:prstGeom prst="rect">
            <a:avLst/>
          </a:prstGeom>
          <a:noFill/>
        </p:spPr>
        <p:txBody>
          <a:bodyPr wrap="square" rtlCol="0">
            <a:spAutoFit/>
          </a:bodyPr>
          <a:lstStyle/>
          <a:p>
            <a:r>
              <a:rPr lang="en-US" b="1" dirty="0"/>
              <a:t>V</a:t>
            </a:r>
            <a:r>
              <a:rPr lang="en-US" b="1" baseline="-25000" dirty="0"/>
              <a:t>12</a:t>
            </a:r>
          </a:p>
        </p:txBody>
      </p:sp>
      <p:sp>
        <p:nvSpPr>
          <p:cNvPr id="75" name="TextBox 74">
            <a:extLst>
              <a:ext uri="{FF2B5EF4-FFF2-40B4-BE49-F238E27FC236}">
                <a16:creationId xmlns:a16="http://schemas.microsoft.com/office/drawing/2014/main" xmlns="" id="{353FC33A-F62C-4792-95AC-1612CAF1CF64}"/>
              </a:ext>
            </a:extLst>
          </p:cNvPr>
          <p:cNvSpPr txBox="1"/>
          <p:nvPr/>
        </p:nvSpPr>
        <p:spPr>
          <a:xfrm>
            <a:off x="7059815" y="3842890"/>
            <a:ext cx="478016" cy="369332"/>
          </a:xfrm>
          <a:prstGeom prst="rect">
            <a:avLst/>
          </a:prstGeom>
          <a:noFill/>
        </p:spPr>
        <p:txBody>
          <a:bodyPr wrap="square" rtlCol="0">
            <a:spAutoFit/>
          </a:bodyPr>
          <a:lstStyle/>
          <a:p>
            <a:r>
              <a:rPr lang="en-US" b="1" dirty="0"/>
              <a:t>V</a:t>
            </a:r>
            <a:r>
              <a:rPr lang="en-US" b="1" baseline="-25000" dirty="0"/>
              <a:t>22</a:t>
            </a:r>
          </a:p>
        </p:txBody>
      </p:sp>
      <p:cxnSp>
        <p:nvCxnSpPr>
          <p:cNvPr id="76" name="Straight Connector 75">
            <a:extLst>
              <a:ext uri="{FF2B5EF4-FFF2-40B4-BE49-F238E27FC236}">
                <a16:creationId xmlns:a16="http://schemas.microsoft.com/office/drawing/2014/main" xmlns="" id="{BA1EF65C-8431-4369-A16E-A85F78C62FB8}"/>
              </a:ext>
            </a:extLst>
          </p:cNvPr>
          <p:cNvCxnSpPr>
            <a:cxnSpLocks/>
          </p:cNvCxnSpPr>
          <p:nvPr/>
        </p:nvCxnSpPr>
        <p:spPr>
          <a:xfrm>
            <a:off x="6265149" y="3485196"/>
            <a:ext cx="2016592" cy="873592"/>
          </a:xfrm>
          <a:prstGeom prst="line">
            <a:avLst/>
          </a:prstGeom>
        </p:spPr>
        <p:style>
          <a:lnRef idx="2">
            <a:schemeClr val="accent3"/>
          </a:lnRef>
          <a:fillRef idx="0">
            <a:schemeClr val="accent3"/>
          </a:fillRef>
          <a:effectRef idx="1">
            <a:schemeClr val="accent3"/>
          </a:effectRef>
          <a:fontRef idx="minor">
            <a:schemeClr val="tx1"/>
          </a:fontRef>
        </p:style>
      </p:cxnSp>
      <p:sp>
        <p:nvSpPr>
          <p:cNvPr id="77" name="TextBox 76">
            <a:extLst>
              <a:ext uri="{FF2B5EF4-FFF2-40B4-BE49-F238E27FC236}">
                <a16:creationId xmlns:a16="http://schemas.microsoft.com/office/drawing/2014/main" xmlns="" id="{F4547271-7E55-4304-A155-ECF81F722DA0}"/>
              </a:ext>
            </a:extLst>
          </p:cNvPr>
          <p:cNvSpPr txBox="1"/>
          <p:nvPr/>
        </p:nvSpPr>
        <p:spPr>
          <a:xfrm>
            <a:off x="7824541" y="4323396"/>
            <a:ext cx="441146" cy="369332"/>
          </a:xfrm>
          <a:prstGeom prst="rect">
            <a:avLst/>
          </a:prstGeom>
          <a:noFill/>
        </p:spPr>
        <p:txBody>
          <a:bodyPr wrap="square" rtlCol="0">
            <a:spAutoFit/>
          </a:bodyPr>
          <a:lstStyle/>
          <a:p>
            <a:r>
              <a:rPr lang="en-US" b="1" dirty="0"/>
              <a:t>b'</a:t>
            </a:r>
            <a:r>
              <a:rPr lang="en-US" b="1" baseline="-25000" dirty="0"/>
              <a:t>1</a:t>
            </a:r>
          </a:p>
        </p:txBody>
      </p:sp>
      <p:sp>
        <p:nvSpPr>
          <p:cNvPr id="78" name="TextBox 77">
            <a:extLst>
              <a:ext uri="{FF2B5EF4-FFF2-40B4-BE49-F238E27FC236}">
                <a16:creationId xmlns:a16="http://schemas.microsoft.com/office/drawing/2014/main" xmlns="" id="{5CB4884C-41F8-4F6E-B7AF-18A11D54691F}"/>
              </a:ext>
            </a:extLst>
          </p:cNvPr>
          <p:cNvSpPr txBox="1"/>
          <p:nvPr/>
        </p:nvSpPr>
        <p:spPr>
          <a:xfrm>
            <a:off x="8053141" y="3866196"/>
            <a:ext cx="441146" cy="369332"/>
          </a:xfrm>
          <a:prstGeom prst="rect">
            <a:avLst/>
          </a:prstGeom>
          <a:noFill/>
        </p:spPr>
        <p:txBody>
          <a:bodyPr wrap="square" rtlCol="0">
            <a:spAutoFit/>
          </a:bodyPr>
          <a:lstStyle/>
          <a:p>
            <a:r>
              <a:rPr lang="en-US" b="1" dirty="0"/>
              <a:t>b'</a:t>
            </a:r>
            <a:r>
              <a:rPr lang="en-US" b="1" baseline="-25000" dirty="0"/>
              <a:t>2</a:t>
            </a:r>
          </a:p>
        </p:txBody>
      </p:sp>
      <p:sp>
        <p:nvSpPr>
          <p:cNvPr id="79" name="Oval 78">
            <a:extLst>
              <a:ext uri="{FF2B5EF4-FFF2-40B4-BE49-F238E27FC236}">
                <a16:creationId xmlns:a16="http://schemas.microsoft.com/office/drawing/2014/main" xmlns="" id="{D6EC71A2-D2A3-4BE4-A724-45107A0E7E0E}"/>
              </a:ext>
            </a:extLst>
          </p:cNvPr>
          <p:cNvSpPr/>
          <p:nvPr/>
        </p:nvSpPr>
        <p:spPr>
          <a:xfrm>
            <a:off x="5919541" y="5454728"/>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1</a:t>
            </a:r>
          </a:p>
        </p:txBody>
      </p:sp>
      <p:cxnSp>
        <p:nvCxnSpPr>
          <p:cNvPr id="80" name="Straight Connector 79">
            <a:extLst>
              <a:ext uri="{FF2B5EF4-FFF2-40B4-BE49-F238E27FC236}">
                <a16:creationId xmlns:a16="http://schemas.microsoft.com/office/drawing/2014/main" xmlns="" id="{50F66239-0A5A-42F7-97F6-45A3DB65BE6D}"/>
              </a:ext>
            </a:extLst>
          </p:cNvPr>
          <p:cNvCxnSpPr>
            <a:cxnSpLocks/>
          </p:cNvCxnSpPr>
          <p:nvPr/>
        </p:nvCxnSpPr>
        <p:spPr>
          <a:xfrm>
            <a:off x="6127361" y="4704396"/>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81" name="TextBox 80">
            <a:extLst>
              <a:ext uri="{FF2B5EF4-FFF2-40B4-BE49-F238E27FC236}">
                <a16:creationId xmlns:a16="http://schemas.microsoft.com/office/drawing/2014/main" xmlns="" id="{9B294A6B-C4EA-4FDA-94F0-4A305F203C41}"/>
              </a:ext>
            </a:extLst>
          </p:cNvPr>
          <p:cNvSpPr txBox="1"/>
          <p:nvPr/>
        </p:nvSpPr>
        <p:spPr>
          <a:xfrm>
            <a:off x="5785431" y="4934144"/>
            <a:ext cx="551754" cy="369332"/>
          </a:xfrm>
          <a:prstGeom prst="rect">
            <a:avLst/>
          </a:prstGeom>
          <a:noFill/>
        </p:spPr>
        <p:txBody>
          <a:bodyPr wrap="square" rtlCol="0">
            <a:spAutoFit/>
          </a:bodyPr>
          <a:lstStyle/>
          <a:p>
            <a:r>
              <a:rPr lang="en-US" b="1" dirty="0"/>
              <a:t>W</a:t>
            </a:r>
            <a:r>
              <a:rPr lang="en-US" b="1" baseline="-25000" dirty="0"/>
              <a:t>11</a:t>
            </a:r>
          </a:p>
        </p:txBody>
      </p:sp>
      <p:sp>
        <p:nvSpPr>
          <p:cNvPr id="82" name="Oval 81">
            <a:extLst>
              <a:ext uri="{FF2B5EF4-FFF2-40B4-BE49-F238E27FC236}">
                <a16:creationId xmlns:a16="http://schemas.microsoft.com/office/drawing/2014/main" xmlns="" id="{0FC3D7CD-F114-47D9-A56E-1E8B9D2243C7}"/>
              </a:ext>
            </a:extLst>
          </p:cNvPr>
          <p:cNvSpPr/>
          <p:nvPr/>
        </p:nvSpPr>
        <p:spPr>
          <a:xfrm>
            <a:off x="7062541" y="5466396"/>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2</a:t>
            </a:r>
          </a:p>
        </p:txBody>
      </p:sp>
      <p:cxnSp>
        <p:nvCxnSpPr>
          <p:cNvPr id="83" name="Straight Connector 82">
            <a:extLst>
              <a:ext uri="{FF2B5EF4-FFF2-40B4-BE49-F238E27FC236}">
                <a16:creationId xmlns:a16="http://schemas.microsoft.com/office/drawing/2014/main" xmlns="" id="{38C794A8-9BB0-49A9-B6CA-C279CDD3419D}"/>
              </a:ext>
            </a:extLst>
          </p:cNvPr>
          <p:cNvCxnSpPr>
            <a:cxnSpLocks/>
          </p:cNvCxnSpPr>
          <p:nvPr/>
        </p:nvCxnSpPr>
        <p:spPr>
          <a:xfrm>
            <a:off x="7270361" y="4704396"/>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84" name="Oval 83">
            <a:extLst>
              <a:ext uri="{FF2B5EF4-FFF2-40B4-BE49-F238E27FC236}">
                <a16:creationId xmlns:a16="http://schemas.microsoft.com/office/drawing/2014/main" xmlns="" id="{D02F5AC2-3397-4B45-99D5-4BE45FDD5D0B}"/>
              </a:ext>
            </a:extLst>
          </p:cNvPr>
          <p:cNvSpPr/>
          <p:nvPr/>
        </p:nvSpPr>
        <p:spPr>
          <a:xfrm>
            <a:off x="8205541" y="5542596"/>
            <a:ext cx="381000" cy="3810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3</a:t>
            </a:r>
          </a:p>
        </p:txBody>
      </p:sp>
      <p:cxnSp>
        <p:nvCxnSpPr>
          <p:cNvPr id="85" name="Straight Connector 84">
            <a:extLst>
              <a:ext uri="{FF2B5EF4-FFF2-40B4-BE49-F238E27FC236}">
                <a16:creationId xmlns:a16="http://schemas.microsoft.com/office/drawing/2014/main" xmlns="" id="{9EFA074D-FFEA-448F-AFFF-D96B594A949F}"/>
              </a:ext>
            </a:extLst>
          </p:cNvPr>
          <p:cNvCxnSpPr>
            <a:cxnSpLocks/>
          </p:cNvCxnSpPr>
          <p:nvPr/>
        </p:nvCxnSpPr>
        <p:spPr>
          <a:xfrm>
            <a:off x="7367341" y="4704396"/>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86" name="Straight Connector 85">
            <a:extLst>
              <a:ext uri="{FF2B5EF4-FFF2-40B4-BE49-F238E27FC236}">
                <a16:creationId xmlns:a16="http://schemas.microsoft.com/office/drawing/2014/main" xmlns="" id="{E68B6CD8-3B56-445A-A01A-6AB66A63797F}"/>
              </a:ext>
            </a:extLst>
          </p:cNvPr>
          <p:cNvCxnSpPr>
            <a:cxnSpLocks/>
          </p:cNvCxnSpPr>
          <p:nvPr/>
        </p:nvCxnSpPr>
        <p:spPr>
          <a:xfrm>
            <a:off x="6224341" y="4704396"/>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87" name="Straight Connector 86">
            <a:extLst>
              <a:ext uri="{FF2B5EF4-FFF2-40B4-BE49-F238E27FC236}">
                <a16:creationId xmlns:a16="http://schemas.microsoft.com/office/drawing/2014/main" xmlns="" id="{864B2533-2294-4B11-AB5C-7EB5360D9FC4}"/>
              </a:ext>
            </a:extLst>
          </p:cNvPr>
          <p:cNvCxnSpPr>
            <a:cxnSpLocks/>
          </p:cNvCxnSpPr>
          <p:nvPr/>
        </p:nvCxnSpPr>
        <p:spPr>
          <a:xfrm flipH="1">
            <a:off x="6203937" y="4648600"/>
            <a:ext cx="934804" cy="817796"/>
          </a:xfrm>
          <a:prstGeom prst="line">
            <a:avLst/>
          </a:prstGeom>
        </p:spPr>
        <p:style>
          <a:lnRef idx="2">
            <a:schemeClr val="accent3"/>
          </a:lnRef>
          <a:fillRef idx="0">
            <a:schemeClr val="accent3"/>
          </a:fillRef>
          <a:effectRef idx="1">
            <a:schemeClr val="accent3"/>
          </a:effectRef>
          <a:fontRef idx="minor">
            <a:schemeClr val="tx1"/>
          </a:fontRef>
        </p:style>
      </p:cxnSp>
      <p:sp>
        <p:nvSpPr>
          <p:cNvPr id="88" name="TextBox 87">
            <a:extLst>
              <a:ext uri="{FF2B5EF4-FFF2-40B4-BE49-F238E27FC236}">
                <a16:creationId xmlns:a16="http://schemas.microsoft.com/office/drawing/2014/main" xmlns="" id="{6F23710B-4C01-41F4-98C2-9ACF37C3AD08}"/>
              </a:ext>
            </a:extLst>
          </p:cNvPr>
          <p:cNvSpPr txBox="1"/>
          <p:nvPr/>
        </p:nvSpPr>
        <p:spPr>
          <a:xfrm>
            <a:off x="6071941" y="5161596"/>
            <a:ext cx="551754" cy="369332"/>
          </a:xfrm>
          <a:prstGeom prst="rect">
            <a:avLst/>
          </a:prstGeom>
          <a:noFill/>
        </p:spPr>
        <p:txBody>
          <a:bodyPr wrap="square" rtlCol="0">
            <a:spAutoFit/>
          </a:bodyPr>
          <a:lstStyle/>
          <a:p>
            <a:r>
              <a:rPr lang="en-US" b="1" dirty="0"/>
              <a:t>W</a:t>
            </a:r>
            <a:r>
              <a:rPr lang="en-US" b="1" baseline="-25000" dirty="0"/>
              <a:t>21</a:t>
            </a:r>
          </a:p>
        </p:txBody>
      </p:sp>
      <p:sp>
        <p:nvSpPr>
          <p:cNvPr id="89" name="TextBox 88">
            <a:extLst>
              <a:ext uri="{FF2B5EF4-FFF2-40B4-BE49-F238E27FC236}">
                <a16:creationId xmlns:a16="http://schemas.microsoft.com/office/drawing/2014/main" xmlns="" id="{136BE59B-6A46-47FC-B6A0-EECAAA827BA0}"/>
              </a:ext>
            </a:extLst>
          </p:cNvPr>
          <p:cNvSpPr txBox="1"/>
          <p:nvPr/>
        </p:nvSpPr>
        <p:spPr>
          <a:xfrm>
            <a:off x="6605341" y="5325664"/>
            <a:ext cx="551754" cy="369332"/>
          </a:xfrm>
          <a:prstGeom prst="rect">
            <a:avLst/>
          </a:prstGeom>
          <a:noFill/>
        </p:spPr>
        <p:txBody>
          <a:bodyPr wrap="square" rtlCol="0">
            <a:spAutoFit/>
          </a:bodyPr>
          <a:lstStyle/>
          <a:p>
            <a:r>
              <a:rPr lang="en-US" b="1" dirty="0"/>
              <a:t>W</a:t>
            </a:r>
            <a:r>
              <a:rPr lang="en-US" b="1" baseline="-25000" dirty="0"/>
              <a:t>12</a:t>
            </a:r>
          </a:p>
        </p:txBody>
      </p:sp>
      <p:sp>
        <p:nvSpPr>
          <p:cNvPr id="90" name="TextBox 89">
            <a:extLst>
              <a:ext uri="{FF2B5EF4-FFF2-40B4-BE49-F238E27FC236}">
                <a16:creationId xmlns:a16="http://schemas.microsoft.com/office/drawing/2014/main" xmlns="" id="{6E521746-DDFD-41FF-AB04-2D3A44FF241D}"/>
              </a:ext>
            </a:extLst>
          </p:cNvPr>
          <p:cNvSpPr txBox="1"/>
          <p:nvPr/>
        </p:nvSpPr>
        <p:spPr>
          <a:xfrm>
            <a:off x="7044187" y="5085396"/>
            <a:ext cx="551754" cy="369332"/>
          </a:xfrm>
          <a:prstGeom prst="rect">
            <a:avLst/>
          </a:prstGeom>
          <a:noFill/>
        </p:spPr>
        <p:txBody>
          <a:bodyPr wrap="square" rtlCol="0">
            <a:spAutoFit/>
          </a:bodyPr>
          <a:lstStyle/>
          <a:p>
            <a:r>
              <a:rPr lang="en-US" b="1" dirty="0"/>
              <a:t>W</a:t>
            </a:r>
            <a:r>
              <a:rPr lang="en-US" b="1" baseline="-25000" dirty="0"/>
              <a:t>22</a:t>
            </a:r>
          </a:p>
        </p:txBody>
      </p:sp>
      <p:cxnSp>
        <p:nvCxnSpPr>
          <p:cNvPr id="91" name="Straight Connector 90">
            <a:extLst>
              <a:ext uri="{FF2B5EF4-FFF2-40B4-BE49-F238E27FC236}">
                <a16:creationId xmlns:a16="http://schemas.microsoft.com/office/drawing/2014/main" xmlns="" id="{0F080E72-5074-41F4-BE08-B9134D54CFC0}"/>
              </a:ext>
            </a:extLst>
          </p:cNvPr>
          <p:cNvCxnSpPr>
            <a:cxnSpLocks/>
          </p:cNvCxnSpPr>
          <p:nvPr/>
        </p:nvCxnSpPr>
        <p:spPr>
          <a:xfrm>
            <a:off x="6265149" y="4628196"/>
            <a:ext cx="2016592" cy="873592"/>
          </a:xfrm>
          <a:prstGeom prst="line">
            <a:avLst/>
          </a:prstGeom>
        </p:spPr>
        <p:style>
          <a:lnRef idx="2">
            <a:schemeClr val="accent3"/>
          </a:lnRef>
          <a:fillRef idx="0">
            <a:schemeClr val="accent3"/>
          </a:fillRef>
          <a:effectRef idx="1">
            <a:schemeClr val="accent3"/>
          </a:effectRef>
          <a:fontRef idx="minor">
            <a:schemeClr val="tx1"/>
          </a:fontRef>
        </p:style>
      </p:cxnSp>
      <p:sp>
        <p:nvSpPr>
          <p:cNvPr id="92" name="TextBox 91">
            <a:extLst>
              <a:ext uri="{FF2B5EF4-FFF2-40B4-BE49-F238E27FC236}">
                <a16:creationId xmlns:a16="http://schemas.microsoft.com/office/drawing/2014/main" xmlns="" id="{CFE84AA2-EE00-4199-AA52-C1C36FC8519D}"/>
              </a:ext>
            </a:extLst>
          </p:cNvPr>
          <p:cNvSpPr txBox="1"/>
          <p:nvPr/>
        </p:nvSpPr>
        <p:spPr>
          <a:xfrm>
            <a:off x="7824541" y="5466396"/>
            <a:ext cx="386644" cy="369332"/>
          </a:xfrm>
          <a:prstGeom prst="rect">
            <a:avLst/>
          </a:prstGeom>
          <a:noFill/>
        </p:spPr>
        <p:txBody>
          <a:bodyPr wrap="square" rtlCol="0">
            <a:spAutoFit/>
          </a:bodyPr>
          <a:lstStyle/>
          <a:p>
            <a:r>
              <a:rPr lang="en-US" b="1" dirty="0"/>
              <a:t>b</a:t>
            </a:r>
            <a:r>
              <a:rPr lang="en-US" b="1" baseline="-25000" dirty="0"/>
              <a:t>1</a:t>
            </a:r>
          </a:p>
        </p:txBody>
      </p:sp>
      <p:sp>
        <p:nvSpPr>
          <p:cNvPr id="93" name="TextBox 92">
            <a:extLst>
              <a:ext uri="{FF2B5EF4-FFF2-40B4-BE49-F238E27FC236}">
                <a16:creationId xmlns:a16="http://schemas.microsoft.com/office/drawing/2014/main" xmlns="" id="{1401129E-030C-44AE-A573-BE9B1D768C3D}"/>
              </a:ext>
            </a:extLst>
          </p:cNvPr>
          <p:cNvSpPr txBox="1"/>
          <p:nvPr/>
        </p:nvSpPr>
        <p:spPr>
          <a:xfrm>
            <a:off x="8053141" y="5009196"/>
            <a:ext cx="386644" cy="369332"/>
          </a:xfrm>
          <a:prstGeom prst="rect">
            <a:avLst/>
          </a:prstGeom>
          <a:noFill/>
        </p:spPr>
        <p:txBody>
          <a:bodyPr wrap="square" rtlCol="0">
            <a:spAutoFit/>
          </a:bodyPr>
          <a:lstStyle/>
          <a:p>
            <a:r>
              <a:rPr lang="en-US" b="1" dirty="0"/>
              <a:t>b</a:t>
            </a:r>
            <a:r>
              <a:rPr lang="en-US" b="1" baseline="-25000" dirty="0"/>
              <a:t>2</a:t>
            </a:r>
          </a:p>
        </p:txBody>
      </p:sp>
      <p:cxnSp>
        <p:nvCxnSpPr>
          <p:cNvPr id="57" name="Straight Arrow Connector 56">
            <a:extLst>
              <a:ext uri="{FF2B5EF4-FFF2-40B4-BE49-F238E27FC236}">
                <a16:creationId xmlns:a16="http://schemas.microsoft.com/office/drawing/2014/main" xmlns="" id="{144F4E5E-ADCC-4DB8-8060-200CB86537A6}"/>
              </a:ext>
            </a:extLst>
          </p:cNvPr>
          <p:cNvCxnSpPr>
            <a:cxnSpLocks/>
          </p:cNvCxnSpPr>
          <p:nvPr/>
        </p:nvCxnSpPr>
        <p:spPr>
          <a:xfrm>
            <a:off x="3673684" y="4026969"/>
            <a:ext cx="2130554" cy="619877"/>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97" name="Left Brace 96">
            <a:extLst>
              <a:ext uri="{FF2B5EF4-FFF2-40B4-BE49-F238E27FC236}">
                <a16:creationId xmlns:a16="http://schemas.microsoft.com/office/drawing/2014/main" xmlns="" id="{9E5F4FEF-E980-4ABA-AB25-6915181F6E82}"/>
              </a:ext>
            </a:extLst>
          </p:cNvPr>
          <p:cNvSpPr/>
          <p:nvPr/>
        </p:nvSpPr>
        <p:spPr>
          <a:xfrm rot="16200000">
            <a:off x="3814137" y="4994073"/>
            <a:ext cx="212665" cy="1286374"/>
          </a:xfrm>
          <a:prstGeom prst="leftBrace">
            <a:avLst/>
          </a:prstGeom>
        </p:spPr>
        <p:style>
          <a:lnRef idx="3">
            <a:schemeClr val="accent4"/>
          </a:lnRef>
          <a:fillRef idx="0">
            <a:schemeClr val="accent4"/>
          </a:fillRef>
          <a:effectRef idx="2">
            <a:schemeClr val="accent4"/>
          </a:effectRef>
          <a:fontRef idx="minor">
            <a:schemeClr val="tx1"/>
          </a:fontRef>
        </p:style>
        <p:txBody>
          <a:bodyPr rtlCol="0" anchor="ctr"/>
          <a:lstStyle/>
          <a:p>
            <a:pPr algn="ctr"/>
            <a:endParaRPr lang="en-IN"/>
          </a:p>
        </p:txBody>
      </p:sp>
      <p:sp>
        <p:nvSpPr>
          <p:cNvPr id="98" name="TextBox 97">
            <a:extLst>
              <a:ext uri="{FF2B5EF4-FFF2-40B4-BE49-F238E27FC236}">
                <a16:creationId xmlns:a16="http://schemas.microsoft.com/office/drawing/2014/main" xmlns="" id="{B62A10F3-F725-4725-93A1-4FDCAD52FF3E}"/>
              </a:ext>
            </a:extLst>
          </p:cNvPr>
          <p:cNvSpPr txBox="1"/>
          <p:nvPr/>
        </p:nvSpPr>
        <p:spPr>
          <a:xfrm>
            <a:off x="3667990" y="5748602"/>
            <a:ext cx="599844" cy="369332"/>
          </a:xfrm>
          <a:prstGeom prst="rect">
            <a:avLst/>
          </a:prstGeom>
          <a:noFill/>
        </p:spPr>
        <p:txBody>
          <a:bodyPr wrap="none" rtlCol="0">
            <a:spAutoFit/>
          </a:bodyPr>
          <a:lstStyle/>
          <a:p>
            <a:r>
              <a:rPr lang="en-US" dirty="0"/>
              <a:t>t = 0</a:t>
            </a:r>
            <a:endParaRPr lang="en-IN" dirty="0"/>
          </a:p>
        </p:txBody>
      </p:sp>
      <p:sp>
        <p:nvSpPr>
          <p:cNvPr id="99" name="Left Brace 98">
            <a:extLst>
              <a:ext uri="{FF2B5EF4-FFF2-40B4-BE49-F238E27FC236}">
                <a16:creationId xmlns:a16="http://schemas.microsoft.com/office/drawing/2014/main" xmlns="" id="{DDCE0F7E-2E44-41C1-ABF3-26D007959EC2}"/>
              </a:ext>
            </a:extLst>
          </p:cNvPr>
          <p:cNvSpPr/>
          <p:nvPr/>
        </p:nvSpPr>
        <p:spPr>
          <a:xfrm rot="16200000">
            <a:off x="6606953" y="5432809"/>
            <a:ext cx="212665" cy="1286374"/>
          </a:xfrm>
          <a:prstGeom prst="leftBrace">
            <a:avLst/>
          </a:prstGeom>
        </p:spPr>
        <p:style>
          <a:lnRef idx="3">
            <a:schemeClr val="accent4"/>
          </a:lnRef>
          <a:fillRef idx="0">
            <a:schemeClr val="accent4"/>
          </a:fillRef>
          <a:effectRef idx="2">
            <a:schemeClr val="accent4"/>
          </a:effectRef>
          <a:fontRef idx="minor">
            <a:schemeClr val="tx1"/>
          </a:fontRef>
        </p:style>
        <p:txBody>
          <a:bodyPr rtlCol="0" anchor="ctr"/>
          <a:lstStyle/>
          <a:p>
            <a:pPr algn="ctr"/>
            <a:endParaRPr lang="en-IN"/>
          </a:p>
        </p:txBody>
      </p:sp>
      <p:sp>
        <p:nvSpPr>
          <p:cNvPr id="100" name="TextBox 99">
            <a:extLst>
              <a:ext uri="{FF2B5EF4-FFF2-40B4-BE49-F238E27FC236}">
                <a16:creationId xmlns:a16="http://schemas.microsoft.com/office/drawing/2014/main" xmlns="" id="{4300C28D-41F8-48F2-8691-C0AF538C78EA}"/>
              </a:ext>
            </a:extLst>
          </p:cNvPr>
          <p:cNvSpPr txBox="1"/>
          <p:nvPr/>
        </p:nvSpPr>
        <p:spPr>
          <a:xfrm>
            <a:off x="6409517" y="6191574"/>
            <a:ext cx="599844" cy="369332"/>
          </a:xfrm>
          <a:prstGeom prst="rect">
            <a:avLst/>
          </a:prstGeom>
          <a:noFill/>
        </p:spPr>
        <p:txBody>
          <a:bodyPr wrap="none" rtlCol="0">
            <a:spAutoFit/>
          </a:bodyPr>
          <a:lstStyle/>
          <a:p>
            <a:r>
              <a:rPr lang="en-US" dirty="0"/>
              <a:t>t = 1</a:t>
            </a:r>
            <a:endParaRPr lang="en-IN" dirty="0"/>
          </a:p>
        </p:txBody>
      </p:sp>
      <p:sp>
        <p:nvSpPr>
          <p:cNvPr id="94" name="Rectangle: Rounded Corners 93">
            <a:extLst>
              <a:ext uri="{FF2B5EF4-FFF2-40B4-BE49-F238E27FC236}">
                <a16:creationId xmlns:a16="http://schemas.microsoft.com/office/drawing/2014/main" xmlns="" id="{DA75EADF-226B-46A7-A87F-0A4C6E0F13B2}"/>
              </a:ext>
            </a:extLst>
          </p:cNvPr>
          <p:cNvSpPr/>
          <p:nvPr/>
        </p:nvSpPr>
        <p:spPr>
          <a:xfrm>
            <a:off x="2880950" y="3505200"/>
            <a:ext cx="2130554" cy="680035"/>
          </a:xfrm>
          <a:prstGeom prst="roundRect">
            <a:avLst/>
          </a:prstGeom>
          <a:gradFill>
            <a:gsLst>
              <a:gs pos="92000">
                <a:schemeClr val="accent6">
                  <a:shade val="51000"/>
                  <a:satMod val="130000"/>
                  <a:alpha val="20000"/>
                </a:schemeClr>
              </a:gs>
              <a:gs pos="100000">
                <a:schemeClr val="accent6">
                  <a:shade val="93000"/>
                  <a:satMod val="130000"/>
                </a:schemeClr>
              </a:gs>
              <a:gs pos="100000">
                <a:schemeClr val="accent6">
                  <a:shade val="94000"/>
                  <a:satMod val="135000"/>
                </a:schemeClr>
              </a:gs>
            </a:gsLst>
            <a:lin ang="16200000" scaled="0"/>
          </a:gradFill>
          <a:effectLst>
            <a:outerShdw blurRad="40000" dist="23000" dir="5400000" rotWithShape="0">
              <a:srgbClr val="000000">
                <a:alpha val="87000"/>
              </a:srgbClr>
            </a:outerShdw>
          </a:effectLst>
        </p:spPr>
        <p:style>
          <a:lnRef idx="0">
            <a:schemeClr val="accent6"/>
          </a:lnRef>
          <a:fillRef idx="3">
            <a:schemeClr val="accent6"/>
          </a:fillRef>
          <a:effectRef idx="3">
            <a:schemeClr val="accent6"/>
          </a:effectRef>
          <a:fontRef idx="minor">
            <a:schemeClr val="lt1"/>
          </a:fontRef>
        </p:style>
        <p:txBody>
          <a:bodyPr rtlCol="0" anchor="ctr"/>
          <a:lstStyle/>
          <a:p>
            <a:pPr algn="ctr"/>
            <a:r>
              <a:rPr lang="en-US" dirty="0">
                <a:solidFill>
                  <a:schemeClr val="tx1"/>
                </a:solidFill>
              </a:rPr>
              <a:t>RNN</a:t>
            </a:r>
            <a:endParaRPr lang="en-IN" dirty="0">
              <a:solidFill>
                <a:schemeClr val="tx1"/>
              </a:solidFill>
            </a:endParaRPr>
          </a:p>
        </p:txBody>
      </p:sp>
      <p:sp>
        <p:nvSpPr>
          <p:cNvPr id="96" name="Rectangle: Rounded Corners 95">
            <a:extLst>
              <a:ext uri="{FF2B5EF4-FFF2-40B4-BE49-F238E27FC236}">
                <a16:creationId xmlns:a16="http://schemas.microsoft.com/office/drawing/2014/main" xmlns="" id="{1F84CFD5-B069-43E0-8FC2-6E8341B731CF}"/>
              </a:ext>
            </a:extLst>
          </p:cNvPr>
          <p:cNvSpPr/>
          <p:nvPr/>
        </p:nvSpPr>
        <p:spPr>
          <a:xfrm>
            <a:off x="5638800" y="4156357"/>
            <a:ext cx="2130554" cy="680035"/>
          </a:xfrm>
          <a:prstGeom prst="roundRect">
            <a:avLst/>
          </a:prstGeom>
          <a:gradFill>
            <a:gsLst>
              <a:gs pos="92000">
                <a:schemeClr val="accent6">
                  <a:shade val="51000"/>
                  <a:satMod val="130000"/>
                  <a:alpha val="20000"/>
                </a:schemeClr>
              </a:gs>
              <a:gs pos="100000">
                <a:schemeClr val="accent6">
                  <a:shade val="93000"/>
                  <a:satMod val="130000"/>
                </a:schemeClr>
              </a:gs>
              <a:gs pos="100000">
                <a:schemeClr val="accent6">
                  <a:shade val="94000"/>
                  <a:satMod val="135000"/>
                </a:schemeClr>
              </a:gs>
            </a:gsLst>
            <a:lin ang="16200000" scaled="0"/>
          </a:gradFill>
          <a:effectLst>
            <a:outerShdw blurRad="40000" dist="23000" dir="5400000" rotWithShape="0">
              <a:srgbClr val="000000">
                <a:alpha val="87000"/>
              </a:srgbClr>
            </a:outerShdw>
          </a:effectLst>
        </p:spPr>
        <p:style>
          <a:lnRef idx="0">
            <a:schemeClr val="accent6"/>
          </a:lnRef>
          <a:fillRef idx="3">
            <a:schemeClr val="accent6"/>
          </a:fillRef>
          <a:effectRef idx="3">
            <a:schemeClr val="accent6"/>
          </a:effectRef>
          <a:fontRef idx="minor">
            <a:schemeClr val="lt1"/>
          </a:fontRef>
        </p:style>
        <p:txBody>
          <a:bodyPr rtlCol="0" anchor="ctr"/>
          <a:lstStyle/>
          <a:p>
            <a:pPr algn="ctr"/>
            <a:r>
              <a:rPr lang="en-US" dirty="0">
                <a:solidFill>
                  <a:schemeClr val="tx1"/>
                </a:solidFill>
              </a:rPr>
              <a:t>RNN</a:t>
            </a:r>
            <a:endParaRPr lang="en-IN" dirty="0">
              <a:solidFill>
                <a:schemeClr val="tx1"/>
              </a:solidFill>
            </a:endParaRPr>
          </a:p>
        </p:txBody>
      </p:sp>
      <p:cxnSp>
        <p:nvCxnSpPr>
          <p:cNvPr id="101" name="Straight Arrow Connector 100">
            <a:extLst>
              <a:ext uri="{FF2B5EF4-FFF2-40B4-BE49-F238E27FC236}">
                <a16:creationId xmlns:a16="http://schemas.microsoft.com/office/drawing/2014/main" xmlns="" id="{3E514AC1-E36F-4624-AA8D-7A80D6B648DF}"/>
              </a:ext>
            </a:extLst>
          </p:cNvPr>
          <p:cNvCxnSpPr>
            <a:cxnSpLocks/>
          </p:cNvCxnSpPr>
          <p:nvPr/>
        </p:nvCxnSpPr>
        <p:spPr>
          <a:xfrm>
            <a:off x="7389564" y="4550853"/>
            <a:ext cx="1510726" cy="362246"/>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102" name="Straight Arrow Connector 101">
            <a:extLst>
              <a:ext uri="{FF2B5EF4-FFF2-40B4-BE49-F238E27FC236}">
                <a16:creationId xmlns:a16="http://schemas.microsoft.com/office/drawing/2014/main" xmlns="" id="{D92F5C19-8CDE-4563-9301-C458B1A487E9}"/>
              </a:ext>
            </a:extLst>
          </p:cNvPr>
          <p:cNvCxnSpPr>
            <a:cxnSpLocks/>
          </p:cNvCxnSpPr>
          <p:nvPr/>
        </p:nvCxnSpPr>
        <p:spPr>
          <a:xfrm>
            <a:off x="6190347" y="4636494"/>
            <a:ext cx="2801253" cy="695967"/>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xmlns="" val="415887695"/>
      </p:ext>
    </p:extLst>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57400" y="1036359"/>
            <a:ext cx="6781800" cy="5410200"/>
          </a:xfrm>
        </p:spPr>
        <p:txBody>
          <a:bodyPr>
            <a:normAutofit/>
          </a:bodyPr>
          <a:lstStyle/>
          <a:p>
            <a:pPr>
              <a:buNone/>
            </a:pPr>
            <a:r>
              <a:rPr lang="en-US" b="1" dirty="0"/>
              <a:t>Long Short-Term Memory</a:t>
            </a:r>
            <a:r>
              <a:rPr lang="en-US" dirty="0"/>
              <a:t> (LSTMs):</a:t>
            </a:r>
          </a:p>
          <a:p>
            <a:pPr>
              <a:buNone/>
            </a:pPr>
            <a:r>
              <a:rPr lang="en-US" dirty="0">
                <a:solidFill>
                  <a:srgbClr val="FF0000"/>
                </a:solidFill>
              </a:rPr>
              <a:t>					At time t = 1</a:t>
            </a:r>
          </a:p>
          <a:p>
            <a:pPr>
              <a:buNone/>
            </a:pPr>
            <a:endParaRPr lang="en-US" dirty="0"/>
          </a:p>
          <a:p>
            <a:pPr>
              <a:buNone/>
            </a:pPr>
            <a:r>
              <a:rPr lang="en-US" dirty="0"/>
              <a:t>	</a:t>
            </a:r>
          </a:p>
        </p:txBody>
      </p:sp>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lvl="0" algn="ctr">
              <a:spcBef>
                <a:spcPct val="0"/>
              </a:spcBef>
              <a:defRPr/>
            </a:pPr>
            <a:r>
              <a:rPr lang="en-US" sz="4400" dirty="0">
                <a:solidFill>
                  <a:schemeClr val="bg1"/>
                </a:solidFill>
              </a:rPr>
              <a:t>Sequential Deep Learning Models</a:t>
            </a:r>
          </a:p>
        </p:txBody>
      </p:sp>
      <p:sp>
        <p:nvSpPr>
          <p:cNvPr id="19" name="Oval 18">
            <a:extLst>
              <a:ext uri="{FF2B5EF4-FFF2-40B4-BE49-F238E27FC236}">
                <a16:creationId xmlns:a16="http://schemas.microsoft.com/office/drawing/2014/main" xmlns="" id="{710B980A-F3C7-4753-8AA2-5CAACC782FC0}"/>
              </a:ext>
            </a:extLst>
          </p:cNvPr>
          <p:cNvSpPr/>
          <p:nvPr/>
        </p:nvSpPr>
        <p:spPr>
          <a:xfrm>
            <a:off x="3162300" y="2554442"/>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1</a:t>
            </a:r>
            <a:endParaRPr lang="en-US" baseline="-25000" dirty="0"/>
          </a:p>
        </p:txBody>
      </p:sp>
      <p:cxnSp>
        <p:nvCxnSpPr>
          <p:cNvPr id="21" name="Straight Connector 20">
            <a:extLst>
              <a:ext uri="{FF2B5EF4-FFF2-40B4-BE49-F238E27FC236}">
                <a16:creationId xmlns:a16="http://schemas.microsoft.com/office/drawing/2014/main" xmlns="" id="{ED856284-7D86-49D3-AB15-40D4D778A857}"/>
              </a:ext>
            </a:extLst>
          </p:cNvPr>
          <p:cNvCxnSpPr/>
          <p:nvPr/>
        </p:nvCxnSpPr>
        <p:spPr>
          <a:xfrm>
            <a:off x="3370120" y="2947110"/>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23" name="Oval 22">
            <a:extLst>
              <a:ext uri="{FF2B5EF4-FFF2-40B4-BE49-F238E27FC236}">
                <a16:creationId xmlns:a16="http://schemas.microsoft.com/office/drawing/2014/main" xmlns="" id="{8665BD2D-703C-4820-9256-B1933E29C3E8}"/>
              </a:ext>
            </a:extLst>
          </p:cNvPr>
          <p:cNvSpPr/>
          <p:nvPr/>
        </p:nvSpPr>
        <p:spPr>
          <a:xfrm>
            <a:off x="4305300" y="2566110"/>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2</a:t>
            </a:r>
          </a:p>
        </p:txBody>
      </p:sp>
      <p:cxnSp>
        <p:nvCxnSpPr>
          <p:cNvPr id="26" name="Straight Connector 25">
            <a:extLst>
              <a:ext uri="{FF2B5EF4-FFF2-40B4-BE49-F238E27FC236}">
                <a16:creationId xmlns:a16="http://schemas.microsoft.com/office/drawing/2014/main" xmlns="" id="{DEBF89DA-998B-410B-B818-49AA3B31E97A}"/>
              </a:ext>
            </a:extLst>
          </p:cNvPr>
          <p:cNvCxnSpPr/>
          <p:nvPr/>
        </p:nvCxnSpPr>
        <p:spPr>
          <a:xfrm>
            <a:off x="4513120" y="2947110"/>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37" name="Oval 36">
            <a:extLst>
              <a:ext uri="{FF2B5EF4-FFF2-40B4-BE49-F238E27FC236}">
                <a16:creationId xmlns:a16="http://schemas.microsoft.com/office/drawing/2014/main" xmlns="" id="{7231E339-39DB-472C-B416-F3AFFA8DB1CD}"/>
              </a:ext>
            </a:extLst>
          </p:cNvPr>
          <p:cNvSpPr/>
          <p:nvPr/>
        </p:nvSpPr>
        <p:spPr>
          <a:xfrm>
            <a:off x="3162300" y="4840442"/>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1</a:t>
            </a:r>
          </a:p>
        </p:txBody>
      </p:sp>
      <p:cxnSp>
        <p:nvCxnSpPr>
          <p:cNvPr id="38" name="Straight Connector 37">
            <a:extLst>
              <a:ext uri="{FF2B5EF4-FFF2-40B4-BE49-F238E27FC236}">
                <a16:creationId xmlns:a16="http://schemas.microsoft.com/office/drawing/2014/main" xmlns="" id="{86356EBF-FCE2-4669-8183-1DC1F845D621}"/>
              </a:ext>
            </a:extLst>
          </p:cNvPr>
          <p:cNvCxnSpPr/>
          <p:nvPr/>
        </p:nvCxnSpPr>
        <p:spPr>
          <a:xfrm>
            <a:off x="3370120" y="4090110"/>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40" name="Oval 39">
            <a:extLst>
              <a:ext uri="{FF2B5EF4-FFF2-40B4-BE49-F238E27FC236}">
                <a16:creationId xmlns:a16="http://schemas.microsoft.com/office/drawing/2014/main" xmlns="" id="{75385114-D865-4BCF-966C-28FDF7DB80AF}"/>
              </a:ext>
            </a:extLst>
          </p:cNvPr>
          <p:cNvSpPr/>
          <p:nvPr/>
        </p:nvSpPr>
        <p:spPr>
          <a:xfrm>
            <a:off x="4305300" y="4852110"/>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2</a:t>
            </a:r>
          </a:p>
        </p:txBody>
      </p:sp>
      <p:cxnSp>
        <p:nvCxnSpPr>
          <p:cNvPr id="41" name="Straight Connector 40">
            <a:extLst>
              <a:ext uri="{FF2B5EF4-FFF2-40B4-BE49-F238E27FC236}">
                <a16:creationId xmlns:a16="http://schemas.microsoft.com/office/drawing/2014/main" xmlns="" id="{E435AB17-D49D-46AD-B675-19B8A9CB2202}"/>
              </a:ext>
            </a:extLst>
          </p:cNvPr>
          <p:cNvCxnSpPr/>
          <p:nvPr/>
        </p:nvCxnSpPr>
        <p:spPr>
          <a:xfrm>
            <a:off x="4513120" y="4090110"/>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6" name="TextBox 5">
            <a:extLst>
              <a:ext uri="{FF2B5EF4-FFF2-40B4-BE49-F238E27FC236}">
                <a16:creationId xmlns:a16="http://schemas.microsoft.com/office/drawing/2014/main" xmlns="" id="{38F0DE4A-9271-4BDA-B9B7-348F9175CF35}"/>
              </a:ext>
            </a:extLst>
          </p:cNvPr>
          <p:cNvSpPr txBox="1"/>
          <p:nvPr/>
        </p:nvSpPr>
        <p:spPr>
          <a:xfrm>
            <a:off x="102374" y="2362200"/>
            <a:ext cx="2507119" cy="3970318"/>
          </a:xfrm>
          <a:prstGeom prst="rect">
            <a:avLst/>
          </a:prstGeom>
          <a:noFill/>
        </p:spPr>
        <p:txBody>
          <a:bodyPr wrap="square" rtlCol="0">
            <a:spAutoFit/>
          </a:bodyPr>
          <a:lstStyle/>
          <a:p>
            <a:r>
              <a:rPr lang="en-US" dirty="0"/>
              <a:t>In LSTMs, the box is more complex.</a:t>
            </a:r>
          </a:p>
          <a:p>
            <a:endParaRPr lang="en-US" dirty="0"/>
          </a:p>
          <a:p>
            <a:r>
              <a:rPr lang="en-US" dirty="0"/>
              <a:t>But it still takes …</a:t>
            </a:r>
          </a:p>
          <a:p>
            <a:endParaRPr lang="en-US" dirty="0"/>
          </a:p>
          <a:p>
            <a:pPr marL="342900" indent="-342900">
              <a:buAutoNum type="alphaLcParenR"/>
            </a:pPr>
            <a:r>
              <a:rPr lang="en-US" dirty="0"/>
              <a:t>an input</a:t>
            </a:r>
          </a:p>
          <a:p>
            <a:pPr marL="342900" indent="-342900">
              <a:buAutoNum type="alphaLcParenR"/>
            </a:pPr>
            <a:r>
              <a:rPr lang="en-US" dirty="0"/>
              <a:t>the previous state</a:t>
            </a:r>
          </a:p>
          <a:p>
            <a:endParaRPr lang="en-US" dirty="0"/>
          </a:p>
          <a:p>
            <a:r>
              <a:rPr lang="en-US" dirty="0"/>
              <a:t>… and returns …</a:t>
            </a:r>
          </a:p>
          <a:p>
            <a:endParaRPr lang="en-US" dirty="0"/>
          </a:p>
          <a:p>
            <a:pPr marL="342900" indent="-342900">
              <a:buAutoNum type="alphaLcParenR"/>
            </a:pPr>
            <a:r>
              <a:rPr lang="en-IN" dirty="0"/>
              <a:t>an output</a:t>
            </a:r>
          </a:p>
          <a:p>
            <a:pPr marL="342900" indent="-342900">
              <a:buAutoNum type="alphaLcParenR"/>
            </a:pPr>
            <a:r>
              <a:rPr lang="en-IN" dirty="0"/>
              <a:t>the new state</a:t>
            </a:r>
          </a:p>
          <a:p>
            <a:pPr marL="342900" indent="-342900">
              <a:buAutoNum type="alphaLcParenR"/>
            </a:pPr>
            <a:endParaRPr lang="en-US" dirty="0"/>
          </a:p>
          <a:p>
            <a:r>
              <a:rPr lang="en-US" dirty="0"/>
              <a:t>…</a:t>
            </a:r>
            <a:r>
              <a:rPr lang="en-IN" dirty="0"/>
              <a:t> at each time-step.</a:t>
            </a:r>
          </a:p>
        </p:txBody>
      </p:sp>
      <p:sp>
        <p:nvSpPr>
          <p:cNvPr id="60" name="Oval 59">
            <a:extLst>
              <a:ext uri="{FF2B5EF4-FFF2-40B4-BE49-F238E27FC236}">
                <a16:creationId xmlns:a16="http://schemas.microsoft.com/office/drawing/2014/main" xmlns="" id="{9D9B04DE-80C7-4636-AC4E-ED210744069D}"/>
              </a:ext>
            </a:extLst>
          </p:cNvPr>
          <p:cNvSpPr/>
          <p:nvPr/>
        </p:nvSpPr>
        <p:spPr>
          <a:xfrm>
            <a:off x="5919541" y="3168728"/>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1</a:t>
            </a:r>
            <a:endParaRPr lang="en-US" baseline="-25000" dirty="0"/>
          </a:p>
        </p:txBody>
      </p:sp>
      <p:cxnSp>
        <p:nvCxnSpPr>
          <p:cNvPr id="62" name="Straight Connector 61">
            <a:extLst>
              <a:ext uri="{FF2B5EF4-FFF2-40B4-BE49-F238E27FC236}">
                <a16:creationId xmlns:a16="http://schemas.microsoft.com/office/drawing/2014/main" xmlns="" id="{D08DCAF1-4327-4732-8BC7-F9D750B54C64}"/>
              </a:ext>
            </a:extLst>
          </p:cNvPr>
          <p:cNvCxnSpPr>
            <a:cxnSpLocks/>
          </p:cNvCxnSpPr>
          <p:nvPr/>
        </p:nvCxnSpPr>
        <p:spPr>
          <a:xfrm>
            <a:off x="6127361" y="3561396"/>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65" name="Oval 64">
            <a:extLst>
              <a:ext uri="{FF2B5EF4-FFF2-40B4-BE49-F238E27FC236}">
                <a16:creationId xmlns:a16="http://schemas.microsoft.com/office/drawing/2014/main" xmlns="" id="{97224654-B30E-4450-A0C9-32306A901581}"/>
              </a:ext>
            </a:extLst>
          </p:cNvPr>
          <p:cNvSpPr/>
          <p:nvPr/>
        </p:nvSpPr>
        <p:spPr>
          <a:xfrm>
            <a:off x="7062541" y="3180396"/>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2</a:t>
            </a:r>
          </a:p>
        </p:txBody>
      </p:sp>
      <p:cxnSp>
        <p:nvCxnSpPr>
          <p:cNvPr id="68" name="Straight Connector 67">
            <a:extLst>
              <a:ext uri="{FF2B5EF4-FFF2-40B4-BE49-F238E27FC236}">
                <a16:creationId xmlns:a16="http://schemas.microsoft.com/office/drawing/2014/main" xmlns="" id="{DF7D0BC5-8427-4C42-92DD-8072ED89DB0C}"/>
              </a:ext>
            </a:extLst>
          </p:cNvPr>
          <p:cNvCxnSpPr>
            <a:cxnSpLocks/>
          </p:cNvCxnSpPr>
          <p:nvPr/>
        </p:nvCxnSpPr>
        <p:spPr>
          <a:xfrm>
            <a:off x="7270361" y="3561396"/>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79" name="Oval 78">
            <a:extLst>
              <a:ext uri="{FF2B5EF4-FFF2-40B4-BE49-F238E27FC236}">
                <a16:creationId xmlns:a16="http://schemas.microsoft.com/office/drawing/2014/main" xmlns="" id="{D6EC71A2-D2A3-4BE4-A724-45107A0E7E0E}"/>
              </a:ext>
            </a:extLst>
          </p:cNvPr>
          <p:cNvSpPr/>
          <p:nvPr/>
        </p:nvSpPr>
        <p:spPr>
          <a:xfrm>
            <a:off x="5919541" y="5454728"/>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1</a:t>
            </a:r>
          </a:p>
        </p:txBody>
      </p:sp>
      <p:cxnSp>
        <p:nvCxnSpPr>
          <p:cNvPr id="80" name="Straight Connector 79">
            <a:extLst>
              <a:ext uri="{FF2B5EF4-FFF2-40B4-BE49-F238E27FC236}">
                <a16:creationId xmlns:a16="http://schemas.microsoft.com/office/drawing/2014/main" xmlns="" id="{50F66239-0A5A-42F7-97F6-45A3DB65BE6D}"/>
              </a:ext>
            </a:extLst>
          </p:cNvPr>
          <p:cNvCxnSpPr>
            <a:cxnSpLocks/>
          </p:cNvCxnSpPr>
          <p:nvPr/>
        </p:nvCxnSpPr>
        <p:spPr>
          <a:xfrm>
            <a:off x="6127361" y="4704396"/>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82" name="Oval 81">
            <a:extLst>
              <a:ext uri="{FF2B5EF4-FFF2-40B4-BE49-F238E27FC236}">
                <a16:creationId xmlns:a16="http://schemas.microsoft.com/office/drawing/2014/main" xmlns="" id="{0FC3D7CD-F114-47D9-A56E-1E8B9D2243C7}"/>
              </a:ext>
            </a:extLst>
          </p:cNvPr>
          <p:cNvSpPr/>
          <p:nvPr/>
        </p:nvSpPr>
        <p:spPr>
          <a:xfrm>
            <a:off x="7062541" y="5466396"/>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2</a:t>
            </a:r>
          </a:p>
        </p:txBody>
      </p:sp>
      <p:cxnSp>
        <p:nvCxnSpPr>
          <p:cNvPr id="83" name="Straight Connector 82">
            <a:extLst>
              <a:ext uri="{FF2B5EF4-FFF2-40B4-BE49-F238E27FC236}">
                <a16:creationId xmlns:a16="http://schemas.microsoft.com/office/drawing/2014/main" xmlns="" id="{38C794A8-9BB0-49A9-B6CA-C279CDD3419D}"/>
              </a:ext>
            </a:extLst>
          </p:cNvPr>
          <p:cNvCxnSpPr>
            <a:cxnSpLocks/>
          </p:cNvCxnSpPr>
          <p:nvPr/>
        </p:nvCxnSpPr>
        <p:spPr>
          <a:xfrm>
            <a:off x="7270361" y="4704396"/>
            <a:ext cx="0" cy="762000"/>
          </a:xfrm>
          <a:prstGeom prst="line">
            <a:avLst/>
          </a:prstGeom>
        </p:spPr>
        <p:style>
          <a:lnRef idx="2">
            <a:schemeClr val="accent3"/>
          </a:lnRef>
          <a:fillRef idx="0">
            <a:schemeClr val="accent3"/>
          </a:fillRef>
          <a:effectRef idx="1">
            <a:schemeClr val="accent3"/>
          </a:effectRef>
          <a:fontRef idx="minor">
            <a:schemeClr val="tx1"/>
          </a:fontRef>
        </p:style>
      </p:cxnSp>
      <p:cxnSp>
        <p:nvCxnSpPr>
          <p:cNvPr id="57" name="Straight Arrow Connector 56">
            <a:extLst>
              <a:ext uri="{FF2B5EF4-FFF2-40B4-BE49-F238E27FC236}">
                <a16:creationId xmlns:a16="http://schemas.microsoft.com/office/drawing/2014/main" xmlns="" id="{144F4E5E-ADCC-4DB8-8060-200CB86537A6}"/>
              </a:ext>
            </a:extLst>
          </p:cNvPr>
          <p:cNvCxnSpPr>
            <a:cxnSpLocks/>
            <a:stCxn id="2" idx="2"/>
            <a:endCxn id="94" idx="1"/>
          </p:cNvCxnSpPr>
          <p:nvPr/>
        </p:nvCxnSpPr>
        <p:spPr>
          <a:xfrm>
            <a:off x="3943137" y="4085101"/>
            <a:ext cx="1947365" cy="460926"/>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97" name="Left Brace 96">
            <a:extLst>
              <a:ext uri="{FF2B5EF4-FFF2-40B4-BE49-F238E27FC236}">
                <a16:creationId xmlns:a16="http://schemas.microsoft.com/office/drawing/2014/main" xmlns="" id="{9E5F4FEF-E980-4ABA-AB25-6915181F6E82}"/>
              </a:ext>
            </a:extLst>
          </p:cNvPr>
          <p:cNvSpPr/>
          <p:nvPr/>
        </p:nvSpPr>
        <p:spPr>
          <a:xfrm rot="16200000">
            <a:off x="3814137" y="4994073"/>
            <a:ext cx="212665" cy="1286374"/>
          </a:xfrm>
          <a:prstGeom prst="leftBrace">
            <a:avLst/>
          </a:prstGeom>
        </p:spPr>
        <p:style>
          <a:lnRef idx="3">
            <a:schemeClr val="accent4"/>
          </a:lnRef>
          <a:fillRef idx="0">
            <a:schemeClr val="accent4"/>
          </a:fillRef>
          <a:effectRef idx="2">
            <a:schemeClr val="accent4"/>
          </a:effectRef>
          <a:fontRef idx="minor">
            <a:schemeClr val="tx1"/>
          </a:fontRef>
        </p:style>
        <p:txBody>
          <a:bodyPr rtlCol="0" anchor="ctr"/>
          <a:lstStyle/>
          <a:p>
            <a:pPr algn="ctr"/>
            <a:endParaRPr lang="en-IN"/>
          </a:p>
        </p:txBody>
      </p:sp>
      <p:sp>
        <p:nvSpPr>
          <p:cNvPr id="98" name="TextBox 97">
            <a:extLst>
              <a:ext uri="{FF2B5EF4-FFF2-40B4-BE49-F238E27FC236}">
                <a16:creationId xmlns:a16="http://schemas.microsoft.com/office/drawing/2014/main" xmlns="" id="{B62A10F3-F725-4725-93A1-4FDCAD52FF3E}"/>
              </a:ext>
            </a:extLst>
          </p:cNvPr>
          <p:cNvSpPr txBox="1"/>
          <p:nvPr/>
        </p:nvSpPr>
        <p:spPr>
          <a:xfrm>
            <a:off x="3667990" y="5748602"/>
            <a:ext cx="599844" cy="369332"/>
          </a:xfrm>
          <a:prstGeom prst="rect">
            <a:avLst/>
          </a:prstGeom>
          <a:noFill/>
        </p:spPr>
        <p:txBody>
          <a:bodyPr wrap="none" rtlCol="0">
            <a:spAutoFit/>
          </a:bodyPr>
          <a:lstStyle/>
          <a:p>
            <a:r>
              <a:rPr lang="en-US" dirty="0"/>
              <a:t>t = 0</a:t>
            </a:r>
            <a:endParaRPr lang="en-IN" dirty="0"/>
          </a:p>
        </p:txBody>
      </p:sp>
      <p:sp>
        <p:nvSpPr>
          <p:cNvPr id="99" name="Left Brace 98">
            <a:extLst>
              <a:ext uri="{FF2B5EF4-FFF2-40B4-BE49-F238E27FC236}">
                <a16:creationId xmlns:a16="http://schemas.microsoft.com/office/drawing/2014/main" xmlns="" id="{DDCE0F7E-2E44-41C1-ABF3-26D007959EC2}"/>
              </a:ext>
            </a:extLst>
          </p:cNvPr>
          <p:cNvSpPr/>
          <p:nvPr/>
        </p:nvSpPr>
        <p:spPr>
          <a:xfrm rot="16200000">
            <a:off x="6606953" y="5432809"/>
            <a:ext cx="212665" cy="1286374"/>
          </a:xfrm>
          <a:prstGeom prst="leftBrace">
            <a:avLst/>
          </a:prstGeom>
        </p:spPr>
        <p:style>
          <a:lnRef idx="3">
            <a:schemeClr val="accent4"/>
          </a:lnRef>
          <a:fillRef idx="0">
            <a:schemeClr val="accent4"/>
          </a:fillRef>
          <a:effectRef idx="2">
            <a:schemeClr val="accent4"/>
          </a:effectRef>
          <a:fontRef idx="minor">
            <a:schemeClr val="tx1"/>
          </a:fontRef>
        </p:style>
        <p:txBody>
          <a:bodyPr rtlCol="0" anchor="ctr"/>
          <a:lstStyle/>
          <a:p>
            <a:pPr algn="ctr"/>
            <a:endParaRPr lang="en-IN"/>
          </a:p>
        </p:txBody>
      </p:sp>
      <p:sp>
        <p:nvSpPr>
          <p:cNvPr id="100" name="TextBox 99">
            <a:extLst>
              <a:ext uri="{FF2B5EF4-FFF2-40B4-BE49-F238E27FC236}">
                <a16:creationId xmlns:a16="http://schemas.microsoft.com/office/drawing/2014/main" xmlns="" id="{4300C28D-41F8-48F2-8691-C0AF538C78EA}"/>
              </a:ext>
            </a:extLst>
          </p:cNvPr>
          <p:cNvSpPr txBox="1"/>
          <p:nvPr/>
        </p:nvSpPr>
        <p:spPr>
          <a:xfrm>
            <a:off x="6409517" y="6191574"/>
            <a:ext cx="599844" cy="369332"/>
          </a:xfrm>
          <a:prstGeom prst="rect">
            <a:avLst/>
          </a:prstGeom>
          <a:noFill/>
        </p:spPr>
        <p:txBody>
          <a:bodyPr wrap="none" rtlCol="0">
            <a:spAutoFit/>
          </a:bodyPr>
          <a:lstStyle/>
          <a:p>
            <a:r>
              <a:rPr lang="en-US" dirty="0"/>
              <a:t>t = 1</a:t>
            </a:r>
            <a:endParaRPr lang="en-IN" dirty="0"/>
          </a:p>
        </p:txBody>
      </p:sp>
      <p:sp>
        <p:nvSpPr>
          <p:cNvPr id="2" name="Rectangle: Rounded Corners 1">
            <a:extLst>
              <a:ext uri="{FF2B5EF4-FFF2-40B4-BE49-F238E27FC236}">
                <a16:creationId xmlns:a16="http://schemas.microsoft.com/office/drawing/2014/main" xmlns="" id="{62974D42-CC17-4E09-A65F-3C4AD9FBC24F}"/>
              </a:ext>
            </a:extLst>
          </p:cNvPr>
          <p:cNvSpPr/>
          <p:nvPr/>
        </p:nvSpPr>
        <p:spPr>
          <a:xfrm>
            <a:off x="3124200" y="3673679"/>
            <a:ext cx="1637873" cy="411422"/>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dirty="0"/>
              <a:t>LSTM</a:t>
            </a:r>
            <a:endParaRPr lang="en-IN" dirty="0"/>
          </a:p>
        </p:txBody>
      </p:sp>
      <p:sp>
        <p:nvSpPr>
          <p:cNvPr id="94" name="Rectangle: Rounded Corners 93">
            <a:extLst>
              <a:ext uri="{FF2B5EF4-FFF2-40B4-BE49-F238E27FC236}">
                <a16:creationId xmlns:a16="http://schemas.microsoft.com/office/drawing/2014/main" xmlns="" id="{9C8022A9-024F-437C-B139-E11F1811CA73}"/>
              </a:ext>
            </a:extLst>
          </p:cNvPr>
          <p:cNvSpPr/>
          <p:nvPr/>
        </p:nvSpPr>
        <p:spPr>
          <a:xfrm>
            <a:off x="5890502" y="4340316"/>
            <a:ext cx="1637873" cy="411422"/>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dirty="0"/>
              <a:t>LSTM</a:t>
            </a:r>
            <a:endParaRPr lang="en-IN" dirty="0"/>
          </a:p>
        </p:txBody>
      </p:sp>
      <p:cxnSp>
        <p:nvCxnSpPr>
          <p:cNvPr id="96" name="Straight Arrow Connector 95">
            <a:extLst>
              <a:ext uri="{FF2B5EF4-FFF2-40B4-BE49-F238E27FC236}">
                <a16:creationId xmlns:a16="http://schemas.microsoft.com/office/drawing/2014/main" xmlns="" id="{2B25A39B-5F26-4E83-89B7-EAFD8D9A0C5D}"/>
              </a:ext>
            </a:extLst>
          </p:cNvPr>
          <p:cNvCxnSpPr>
            <a:cxnSpLocks/>
          </p:cNvCxnSpPr>
          <p:nvPr/>
        </p:nvCxnSpPr>
        <p:spPr>
          <a:xfrm>
            <a:off x="7161912" y="4751738"/>
            <a:ext cx="1510726" cy="362246"/>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xmlns="" val="2454551047"/>
      </p:ext>
    </p:extLst>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0500" y="955675"/>
            <a:ext cx="6781800" cy="5410200"/>
          </a:xfrm>
        </p:spPr>
        <p:txBody>
          <a:bodyPr>
            <a:normAutofit/>
          </a:bodyPr>
          <a:lstStyle/>
          <a:p>
            <a:pPr>
              <a:buNone/>
            </a:pPr>
            <a:r>
              <a:rPr lang="en-US" b="1" dirty="0"/>
              <a:t>The RNN box</a:t>
            </a:r>
            <a:endParaRPr lang="en-US" dirty="0"/>
          </a:p>
          <a:p>
            <a:pPr>
              <a:buNone/>
            </a:pPr>
            <a:r>
              <a:rPr lang="en-US" dirty="0"/>
              <a:t>	</a:t>
            </a:r>
          </a:p>
        </p:txBody>
      </p:sp>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lvl="0" algn="ctr">
              <a:spcBef>
                <a:spcPct val="0"/>
              </a:spcBef>
              <a:defRPr/>
            </a:pPr>
            <a:r>
              <a:rPr lang="en-US" sz="4400" dirty="0">
                <a:solidFill>
                  <a:schemeClr val="bg1"/>
                </a:solidFill>
              </a:rPr>
              <a:t>Sequential Deep Learning Models</a:t>
            </a:r>
          </a:p>
        </p:txBody>
      </p:sp>
      <p:pic>
        <p:nvPicPr>
          <p:cNvPr id="4" name="Picture 3">
            <a:extLst>
              <a:ext uri="{FF2B5EF4-FFF2-40B4-BE49-F238E27FC236}">
                <a16:creationId xmlns:a16="http://schemas.microsoft.com/office/drawing/2014/main" xmlns="" id="{4828C41A-06CA-42DB-81CE-B89994EC0D5C}"/>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0" y="1718068"/>
            <a:ext cx="9144000" cy="3421863"/>
          </a:xfrm>
          <a:prstGeom prst="rect">
            <a:avLst/>
          </a:prstGeom>
        </p:spPr>
      </p:pic>
      <p:sp>
        <p:nvSpPr>
          <p:cNvPr id="7" name="TextBox 6">
            <a:extLst>
              <a:ext uri="{FF2B5EF4-FFF2-40B4-BE49-F238E27FC236}">
                <a16:creationId xmlns:a16="http://schemas.microsoft.com/office/drawing/2014/main" xmlns="" id="{F626F1BC-7C49-4DB6-BEE1-69881CDC02FA}"/>
              </a:ext>
            </a:extLst>
          </p:cNvPr>
          <p:cNvSpPr txBox="1"/>
          <p:nvPr/>
        </p:nvSpPr>
        <p:spPr>
          <a:xfrm>
            <a:off x="1301127" y="5638800"/>
            <a:ext cx="6623673" cy="369332"/>
          </a:xfrm>
          <a:prstGeom prst="rect">
            <a:avLst/>
          </a:prstGeom>
          <a:noFill/>
        </p:spPr>
        <p:txBody>
          <a:bodyPr wrap="none" rtlCol="0">
            <a:spAutoFit/>
          </a:bodyPr>
          <a:lstStyle/>
          <a:p>
            <a:r>
              <a:rPr lang="en-IN" dirty="0"/>
              <a:t>Source:  </a:t>
            </a:r>
            <a:r>
              <a:rPr lang="en-IN" dirty="0">
                <a:hlinkClick r:id="rId3"/>
              </a:rPr>
              <a:t>http://colah.github.io/posts/2015-08-Understanding-LSTMs/</a:t>
            </a:r>
            <a:endParaRPr lang="en-IN" dirty="0"/>
          </a:p>
        </p:txBody>
      </p:sp>
      <p:sp>
        <p:nvSpPr>
          <p:cNvPr id="100" name="TextBox 99">
            <a:extLst>
              <a:ext uri="{FF2B5EF4-FFF2-40B4-BE49-F238E27FC236}">
                <a16:creationId xmlns:a16="http://schemas.microsoft.com/office/drawing/2014/main" xmlns="" id="{4300C28D-41F8-48F2-8691-C0AF538C78EA}"/>
              </a:ext>
            </a:extLst>
          </p:cNvPr>
          <p:cNvSpPr txBox="1"/>
          <p:nvPr/>
        </p:nvSpPr>
        <p:spPr>
          <a:xfrm>
            <a:off x="3276600" y="2133600"/>
            <a:ext cx="1909818" cy="369332"/>
          </a:xfrm>
          <a:prstGeom prst="rect">
            <a:avLst/>
          </a:prstGeom>
          <a:noFill/>
        </p:spPr>
        <p:txBody>
          <a:bodyPr wrap="none" rtlCol="0">
            <a:spAutoFit/>
          </a:bodyPr>
          <a:lstStyle/>
          <a:p>
            <a:r>
              <a:rPr lang="en-US" dirty="0"/>
              <a:t>This is an RNN box</a:t>
            </a:r>
            <a:endParaRPr lang="en-IN" dirty="0"/>
          </a:p>
        </p:txBody>
      </p:sp>
      <p:cxnSp>
        <p:nvCxnSpPr>
          <p:cNvPr id="9" name="Straight Arrow Connector 8">
            <a:extLst>
              <a:ext uri="{FF2B5EF4-FFF2-40B4-BE49-F238E27FC236}">
                <a16:creationId xmlns:a16="http://schemas.microsoft.com/office/drawing/2014/main" xmlns="" id="{D5D80D10-8291-4AF9-B67E-4E384944486D}"/>
              </a:ext>
            </a:extLst>
          </p:cNvPr>
          <p:cNvCxnSpPr>
            <a:cxnSpLocks/>
          </p:cNvCxnSpPr>
          <p:nvPr/>
        </p:nvCxnSpPr>
        <p:spPr>
          <a:xfrm flipV="1">
            <a:off x="2362200" y="4953001"/>
            <a:ext cx="685800" cy="380999"/>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sp>
        <p:nvSpPr>
          <p:cNvPr id="11" name="TextBox 10">
            <a:extLst>
              <a:ext uri="{FF2B5EF4-FFF2-40B4-BE49-F238E27FC236}">
                <a16:creationId xmlns:a16="http://schemas.microsoft.com/office/drawing/2014/main" xmlns="" id="{1ECAE56D-2CEE-49DD-89C6-56499A9A8C37}"/>
              </a:ext>
            </a:extLst>
          </p:cNvPr>
          <p:cNvSpPr txBox="1"/>
          <p:nvPr/>
        </p:nvSpPr>
        <p:spPr>
          <a:xfrm>
            <a:off x="1594457" y="5260065"/>
            <a:ext cx="1535485" cy="369332"/>
          </a:xfrm>
          <a:prstGeom prst="rect">
            <a:avLst/>
          </a:prstGeom>
          <a:noFill/>
        </p:spPr>
        <p:txBody>
          <a:bodyPr wrap="none" rtlCol="0">
            <a:spAutoFit/>
          </a:bodyPr>
          <a:lstStyle/>
          <a:p>
            <a:r>
              <a:rPr lang="en-US" dirty="0"/>
              <a:t>input at time t</a:t>
            </a:r>
            <a:endParaRPr lang="en-IN" dirty="0"/>
          </a:p>
        </p:txBody>
      </p:sp>
      <p:cxnSp>
        <p:nvCxnSpPr>
          <p:cNvPr id="101" name="Straight Arrow Connector 100">
            <a:extLst>
              <a:ext uri="{FF2B5EF4-FFF2-40B4-BE49-F238E27FC236}">
                <a16:creationId xmlns:a16="http://schemas.microsoft.com/office/drawing/2014/main" xmlns="" id="{1C0598E5-9243-456D-978B-7CC3BF0B4FBE}"/>
              </a:ext>
            </a:extLst>
          </p:cNvPr>
          <p:cNvCxnSpPr>
            <a:cxnSpLocks/>
          </p:cNvCxnSpPr>
          <p:nvPr/>
        </p:nvCxnSpPr>
        <p:spPr>
          <a:xfrm flipH="1">
            <a:off x="2819400" y="1679968"/>
            <a:ext cx="228600" cy="1368032"/>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sp>
        <p:nvSpPr>
          <p:cNvPr id="102" name="TextBox 101">
            <a:extLst>
              <a:ext uri="{FF2B5EF4-FFF2-40B4-BE49-F238E27FC236}">
                <a16:creationId xmlns:a16="http://schemas.microsoft.com/office/drawing/2014/main" xmlns="" id="{DAC1C9C2-60F1-4DD3-BB5E-C6F055847958}"/>
              </a:ext>
            </a:extLst>
          </p:cNvPr>
          <p:cNvSpPr txBox="1"/>
          <p:nvPr/>
        </p:nvSpPr>
        <p:spPr>
          <a:xfrm>
            <a:off x="2889423" y="1355996"/>
            <a:ext cx="1682577" cy="369332"/>
          </a:xfrm>
          <a:prstGeom prst="rect">
            <a:avLst/>
          </a:prstGeom>
          <a:noFill/>
        </p:spPr>
        <p:txBody>
          <a:bodyPr wrap="none" rtlCol="0">
            <a:spAutoFit/>
          </a:bodyPr>
          <a:lstStyle/>
          <a:p>
            <a:r>
              <a:rPr lang="en-US" dirty="0"/>
              <a:t>state at time t-1</a:t>
            </a:r>
            <a:endParaRPr lang="en-IN" dirty="0"/>
          </a:p>
        </p:txBody>
      </p:sp>
      <p:cxnSp>
        <p:nvCxnSpPr>
          <p:cNvPr id="103" name="Straight Arrow Connector 102">
            <a:extLst>
              <a:ext uri="{FF2B5EF4-FFF2-40B4-BE49-F238E27FC236}">
                <a16:creationId xmlns:a16="http://schemas.microsoft.com/office/drawing/2014/main" xmlns="" id="{B8472353-FA00-49B8-8E3E-F6E2758DA848}"/>
              </a:ext>
            </a:extLst>
          </p:cNvPr>
          <p:cNvCxnSpPr>
            <a:cxnSpLocks/>
          </p:cNvCxnSpPr>
          <p:nvPr/>
        </p:nvCxnSpPr>
        <p:spPr>
          <a:xfrm flipH="1">
            <a:off x="2705100" y="1641868"/>
            <a:ext cx="228600" cy="203594"/>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cxnSp>
        <p:nvCxnSpPr>
          <p:cNvPr id="104" name="Straight Arrow Connector 103">
            <a:extLst>
              <a:ext uri="{FF2B5EF4-FFF2-40B4-BE49-F238E27FC236}">
                <a16:creationId xmlns:a16="http://schemas.microsoft.com/office/drawing/2014/main" xmlns="" id="{AE7C6931-EE9F-432A-8A90-D6309EF9AF1F}"/>
              </a:ext>
            </a:extLst>
          </p:cNvPr>
          <p:cNvCxnSpPr>
            <a:cxnSpLocks/>
          </p:cNvCxnSpPr>
          <p:nvPr/>
        </p:nvCxnSpPr>
        <p:spPr>
          <a:xfrm flipH="1">
            <a:off x="5867400" y="1732526"/>
            <a:ext cx="228600" cy="1368032"/>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sp>
        <p:nvSpPr>
          <p:cNvPr id="105" name="TextBox 104">
            <a:extLst>
              <a:ext uri="{FF2B5EF4-FFF2-40B4-BE49-F238E27FC236}">
                <a16:creationId xmlns:a16="http://schemas.microsoft.com/office/drawing/2014/main" xmlns="" id="{D2AF18C0-374D-43C1-83BA-EE8DCEBE6873}"/>
              </a:ext>
            </a:extLst>
          </p:cNvPr>
          <p:cNvSpPr txBox="1"/>
          <p:nvPr/>
        </p:nvSpPr>
        <p:spPr>
          <a:xfrm>
            <a:off x="5937423" y="1408554"/>
            <a:ext cx="1495025" cy="369332"/>
          </a:xfrm>
          <a:prstGeom prst="rect">
            <a:avLst/>
          </a:prstGeom>
          <a:noFill/>
        </p:spPr>
        <p:txBody>
          <a:bodyPr wrap="none" rtlCol="0">
            <a:spAutoFit/>
          </a:bodyPr>
          <a:lstStyle/>
          <a:p>
            <a:r>
              <a:rPr lang="en-US" dirty="0"/>
              <a:t>state at time t</a:t>
            </a:r>
            <a:endParaRPr lang="en-IN" dirty="0"/>
          </a:p>
        </p:txBody>
      </p:sp>
      <p:cxnSp>
        <p:nvCxnSpPr>
          <p:cNvPr id="106" name="Straight Arrow Connector 105">
            <a:extLst>
              <a:ext uri="{FF2B5EF4-FFF2-40B4-BE49-F238E27FC236}">
                <a16:creationId xmlns:a16="http://schemas.microsoft.com/office/drawing/2014/main" xmlns="" id="{E450B249-4BC1-4B9C-A502-54C0C6F929ED}"/>
              </a:ext>
            </a:extLst>
          </p:cNvPr>
          <p:cNvCxnSpPr>
            <a:cxnSpLocks/>
          </p:cNvCxnSpPr>
          <p:nvPr/>
        </p:nvCxnSpPr>
        <p:spPr>
          <a:xfrm flipH="1">
            <a:off x="5718089" y="1650492"/>
            <a:ext cx="298623" cy="184972"/>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sp>
        <p:nvSpPr>
          <p:cNvPr id="107" name="TextBox 106">
            <a:extLst>
              <a:ext uri="{FF2B5EF4-FFF2-40B4-BE49-F238E27FC236}">
                <a16:creationId xmlns:a16="http://schemas.microsoft.com/office/drawing/2014/main" xmlns="" id="{F2196A59-7552-4432-9689-0B4E704F834F}"/>
              </a:ext>
            </a:extLst>
          </p:cNvPr>
          <p:cNvSpPr txBox="1"/>
          <p:nvPr/>
        </p:nvSpPr>
        <p:spPr>
          <a:xfrm>
            <a:off x="5486400" y="1066800"/>
            <a:ext cx="1676549" cy="369332"/>
          </a:xfrm>
          <a:prstGeom prst="rect">
            <a:avLst/>
          </a:prstGeom>
          <a:noFill/>
        </p:spPr>
        <p:txBody>
          <a:bodyPr wrap="none" rtlCol="0">
            <a:spAutoFit/>
          </a:bodyPr>
          <a:lstStyle/>
          <a:p>
            <a:r>
              <a:rPr lang="en-US" dirty="0"/>
              <a:t>output at time t</a:t>
            </a:r>
            <a:endParaRPr lang="en-IN" dirty="0"/>
          </a:p>
        </p:txBody>
      </p:sp>
      <p:cxnSp>
        <p:nvCxnSpPr>
          <p:cNvPr id="108" name="Straight Arrow Connector 107">
            <a:extLst>
              <a:ext uri="{FF2B5EF4-FFF2-40B4-BE49-F238E27FC236}">
                <a16:creationId xmlns:a16="http://schemas.microsoft.com/office/drawing/2014/main" xmlns="" id="{10952BFC-1DE1-4EE4-B996-F85E2E75F762}"/>
              </a:ext>
            </a:extLst>
          </p:cNvPr>
          <p:cNvCxnSpPr>
            <a:cxnSpLocks/>
          </p:cNvCxnSpPr>
          <p:nvPr/>
        </p:nvCxnSpPr>
        <p:spPr>
          <a:xfrm flipH="1">
            <a:off x="5561252" y="1429836"/>
            <a:ext cx="172198" cy="252359"/>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sp>
        <p:nvSpPr>
          <p:cNvPr id="109" name="TextBox 108">
            <a:extLst>
              <a:ext uri="{FF2B5EF4-FFF2-40B4-BE49-F238E27FC236}">
                <a16:creationId xmlns:a16="http://schemas.microsoft.com/office/drawing/2014/main" xmlns="" id="{44428D1E-D58E-4522-817A-268D25506692}"/>
              </a:ext>
            </a:extLst>
          </p:cNvPr>
          <p:cNvSpPr txBox="1"/>
          <p:nvPr/>
        </p:nvSpPr>
        <p:spPr>
          <a:xfrm>
            <a:off x="2523528" y="1070948"/>
            <a:ext cx="1969898" cy="369332"/>
          </a:xfrm>
          <a:prstGeom prst="rect">
            <a:avLst/>
          </a:prstGeom>
          <a:noFill/>
        </p:spPr>
        <p:txBody>
          <a:bodyPr wrap="none" rtlCol="0">
            <a:spAutoFit/>
          </a:bodyPr>
          <a:lstStyle/>
          <a:p>
            <a:r>
              <a:rPr lang="en-US" dirty="0"/>
              <a:t>output at time t - 1</a:t>
            </a:r>
            <a:endParaRPr lang="en-IN" dirty="0"/>
          </a:p>
        </p:txBody>
      </p:sp>
      <p:cxnSp>
        <p:nvCxnSpPr>
          <p:cNvPr id="110" name="Straight Arrow Connector 109">
            <a:extLst>
              <a:ext uri="{FF2B5EF4-FFF2-40B4-BE49-F238E27FC236}">
                <a16:creationId xmlns:a16="http://schemas.microsoft.com/office/drawing/2014/main" xmlns="" id="{6BCFAB29-BD4C-4D55-9B33-E1B70FD296CE}"/>
              </a:ext>
            </a:extLst>
          </p:cNvPr>
          <p:cNvCxnSpPr>
            <a:cxnSpLocks/>
          </p:cNvCxnSpPr>
          <p:nvPr/>
        </p:nvCxnSpPr>
        <p:spPr>
          <a:xfrm flipH="1">
            <a:off x="2598380" y="1433984"/>
            <a:ext cx="172198" cy="252359"/>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spTree>
    <p:extLst>
      <p:ext uri="{BB962C8B-B14F-4D97-AF65-F5344CB8AC3E}">
        <p14:creationId xmlns:p14="http://schemas.microsoft.com/office/powerpoint/2010/main" xmlns="" val="17170905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52600" y="1219200"/>
            <a:ext cx="7086600" cy="5410200"/>
          </a:xfrm>
        </p:spPr>
        <p:txBody>
          <a:bodyPr>
            <a:normAutofit/>
          </a:bodyPr>
          <a:lstStyle/>
          <a:p>
            <a:pPr>
              <a:buNone/>
            </a:pPr>
            <a:r>
              <a:rPr lang="en-US" dirty="0"/>
              <a:t>Yes, you can.   If the outputs </a:t>
            </a:r>
            <a:r>
              <a:rPr lang="en-US" b="1" dirty="0"/>
              <a:t>c</a:t>
            </a:r>
            <a:r>
              <a:rPr lang="en-US" dirty="0"/>
              <a:t> are preferences for categories …</a:t>
            </a:r>
          </a:p>
          <a:p>
            <a:pPr>
              <a:buNone/>
            </a:pPr>
            <a:endParaRPr lang="en-US" dirty="0"/>
          </a:p>
          <a:p>
            <a:pPr>
              <a:buNone/>
            </a:pPr>
            <a:r>
              <a:rPr lang="en-US" b="1" dirty="0"/>
              <a:t>				  W</a:t>
            </a:r>
            <a:r>
              <a:rPr lang="en-US" b="1" baseline="-25000" dirty="0">
                <a:solidFill>
                  <a:srgbClr val="FF0000"/>
                </a:solidFill>
              </a:rPr>
              <a:t>1</a:t>
            </a:r>
            <a:r>
              <a:rPr lang="en-US" b="1" baseline="-25000" dirty="0">
                <a:solidFill>
                  <a:srgbClr val="00B050"/>
                </a:solidFill>
              </a:rPr>
              <a:t>1</a:t>
            </a:r>
            <a:r>
              <a:rPr lang="en-US" b="1" dirty="0"/>
              <a:t>  W</a:t>
            </a:r>
            <a:r>
              <a:rPr lang="en-US" b="1" baseline="-25000" dirty="0">
                <a:solidFill>
                  <a:srgbClr val="FF0000"/>
                </a:solidFill>
              </a:rPr>
              <a:t>2</a:t>
            </a:r>
            <a:r>
              <a:rPr lang="en-US" b="1" baseline="-25000" dirty="0">
                <a:solidFill>
                  <a:srgbClr val="00B050"/>
                </a:solidFill>
              </a:rPr>
              <a:t>1</a:t>
            </a:r>
            <a:r>
              <a:rPr lang="en-US" b="1" dirty="0"/>
              <a:t> W</a:t>
            </a:r>
            <a:r>
              <a:rPr lang="en-US" b="1" baseline="-25000" dirty="0">
                <a:solidFill>
                  <a:srgbClr val="FF0000"/>
                </a:solidFill>
              </a:rPr>
              <a:t>3</a:t>
            </a:r>
            <a:r>
              <a:rPr lang="en-US" b="1" baseline="-25000" dirty="0">
                <a:solidFill>
                  <a:srgbClr val="00B050"/>
                </a:solidFill>
              </a:rPr>
              <a:t>1 	</a:t>
            </a:r>
            <a:r>
              <a:rPr lang="en-US" b="1" dirty="0"/>
              <a:t>		    = f</a:t>
            </a:r>
            <a:r>
              <a:rPr lang="en-US" b="1" baseline="-25000" dirty="0">
                <a:solidFill>
                  <a:srgbClr val="00B050"/>
                </a:solidFill>
              </a:rPr>
              <a:t>1 </a:t>
            </a:r>
            <a:r>
              <a:rPr lang="en-US" b="1" dirty="0"/>
              <a:t>f</a:t>
            </a:r>
            <a:r>
              <a:rPr lang="en-US" b="1" baseline="-25000" dirty="0">
                <a:solidFill>
                  <a:srgbClr val="00B050"/>
                </a:solidFill>
              </a:rPr>
              <a:t>2</a:t>
            </a:r>
            <a:r>
              <a:rPr lang="en-US" b="1" dirty="0"/>
              <a:t> f</a:t>
            </a:r>
            <a:r>
              <a:rPr lang="en-US" b="1" baseline="-25000" dirty="0">
                <a:solidFill>
                  <a:srgbClr val="00B050"/>
                </a:solidFill>
              </a:rPr>
              <a:t>3 </a:t>
            </a:r>
            <a:r>
              <a:rPr lang="en-US" b="1" dirty="0"/>
              <a:t>* W</a:t>
            </a:r>
            <a:r>
              <a:rPr lang="en-US" b="1" baseline="-25000" dirty="0">
                <a:solidFill>
                  <a:srgbClr val="FF0000"/>
                </a:solidFill>
              </a:rPr>
              <a:t>1</a:t>
            </a:r>
            <a:r>
              <a:rPr lang="en-US" b="1" baseline="-25000" dirty="0">
                <a:solidFill>
                  <a:srgbClr val="00B050"/>
                </a:solidFill>
              </a:rPr>
              <a:t>2</a:t>
            </a:r>
            <a:r>
              <a:rPr lang="en-US" b="1" dirty="0"/>
              <a:t>  W</a:t>
            </a:r>
            <a:r>
              <a:rPr lang="en-US" b="1" baseline="-25000" dirty="0">
                <a:solidFill>
                  <a:srgbClr val="FF0000"/>
                </a:solidFill>
              </a:rPr>
              <a:t>2</a:t>
            </a:r>
            <a:r>
              <a:rPr lang="en-US" b="1" baseline="-25000" dirty="0">
                <a:solidFill>
                  <a:srgbClr val="00B050"/>
                </a:solidFill>
              </a:rPr>
              <a:t>2</a:t>
            </a:r>
            <a:r>
              <a:rPr lang="en-US" b="1" dirty="0"/>
              <a:t> W</a:t>
            </a:r>
            <a:r>
              <a:rPr lang="en-US" b="1" baseline="-25000" dirty="0">
                <a:solidFill>
                  <a:srgbClr val="FF0000"/>
                </a:solidFill>
              </a:rPr>
              <a:t>3</a:t>
            </a:r>
            <a:r>
              <a:rPr lang="en-US" b="1" baseline="-25000" dirty="0">
                <a:solidFill>
                  <a:srgbClr val="00B050"/>
                </a:solidFill>
              </a:rPr>
              <a:t>2   </a:t>
            </a:r>
            <a:r>
              <a:rPr lang="en-US" b="1" dirty="0"/>
              <a:t>+ b</a:t>
            </a:r>
            <a:r>
              <a:rPr lang="en-US" b="1" baseline="-25000" dirty="0">
                <a:solidFill>
                  <a:srgbClr val="FF0000"/>
                </a:solidFill>
              </a:rPr>
              <a:t>1</a:t>
            </a:r>
            <a:r>
              <a:rPr lang="en-US" b="1" dirty="0"/>
              <a:t> b</a:t>
            </a:r>
            <a:r>
              <a:rPr lang="en-US" b="1" baseline="-25000" dirty="0">
                <a:solidFill>
                  <a:srgbClr val="FF0000"/>
                </a:solidFill>
              </a:rPr>
              <a:t>2 </a:t>
            </a:r>
            <a:r>
              <a:rPr lang="en-US" b="1" dirty="0"/>
              <a:t>b</a:t>
            </a:r>
            <a:r>
              <a:rPr lang="en-US" b="1" baseline="-25000" dirty="0">
                <a:solidFill>
                  <a:srgbClr val="FF0000"/>
                </a:solidFill>
              </a:rPr>
              <a:t>3</a:t>
            </a:r>
          </a:p>
          <a:p>
            <a:pPr>
              <a:buNone/>
            </a:pPr>
            <a:r>
              <a:rPr lang="en-US" b="1" dirty="0"/>
              <a:t>		                      W</a:t>
            </a:r>
            <a:r>
              <a:rPr lang="en-US" b="1" baseline="-25000" dirty="0">
                <a:solidFill>
                  <a:srgbClr val="FF0000"/>
                </a:solidFill>
              </a:rPr>
              <a:t>1</a:t>
            </a:r>
            <a:r>
              <a:rPr lang="en-US" b="1" baseline="-25000" dirty="0">
                <a:solidFill>
                  <a:srgbClr val="00B050"/>
                </a:solidFill>
              </a:rPr>
              <a:t>3</a:t>
            </a:r>
            <a:r>
              <a:rPr lang="en-US" b="1" dirty="0"/>
              <a:t>  W</a:t>
            </a:r>
            <a:r>
              <a:rPr lang="en-US" b="1" baseline="-25000" dirty="0">
                <a:solidFill>
                  <a:srgbClr val="FF0000"/>
                </a:solidFill>
              </a:rPr>
              <a:t>2</a:t>
            </a:r>
            <a:r>
              <a:rPr lang="en-US" b="1" baseline="-25000" dirty="0">
                <a:solidFill>
                  <a:srgbClr val="00B050"/>
                </a:solidFill>
              </a:rPr>
              <a:t>3</a:t>
            </a:r>
            <a:r>
              <a:rPr lang="en-US" b="1" dirty="0"/>
              <a:t> W</a:t>
            </a:r>
            <a:r>
              <a:rPr lang="en-US" b="1" baseline="-25000" dirty="0">
                <a:solidFill>
                  <a:srgbClr val="FF0000"/>
                </a:solidFill>
              </a:rPr>
              <a:t>3</a:t>
            </a:r>
            <a:r>
              <a:rPr lang="en-US" b="1" baseline="-25000" dirty="0">
                <a:solidFill>
                  <a:srgbClr val="00B050"/>
                </a:solidFill>
              </a:rPr>
              <a:t>3 </a:t>
            </a:r>
            <a:r>
              <a:rPr lang="en-US" b="1" dirty="0"/>
              <a:t>   </a:t>
            </a:r>
            <a:endParaRPr lang="en-US" b="1" baseline="-25000" dirty="0">
              <a:solidFill>
                <a:srgbClr val="FF0000"/>
              </a:solidFill>
            </a:endParaRPr>
          </a:p>
          <a:p>
            <a:pPr>
              <a:buNone/>
            </a:pPr>
            <a:endParaRPr lang="en-US" b="1" baseline="-25000" dirty="0"/>
          </a:p>
          <a:p>
            <a:pPr>
              <a:buNone/>
            </a:pPr>
            <a:r>
              <a:rPr lang="en-US" b="1" baseline="-25000" dirty="0"/>
              <a:t>			</a:t>
            </a:r>
            <a:endParaRPr lang="en-US" b="1" baseline="-25000" dirty="0">
              <a:solidFill>
                <a:srgbClr val="00B050"/>
              </a:solidFill>
            </a:endParaRPr>
          </a:p>
        </p:txBody>
      </p:sp>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a:ln>
                  <a:noFill/>
                </a:ln>
                <a:solidFill>
                  <a:schemeClr val="bg1"/>
                </a:solidFill>
                <a:effectLst/>
                <a:uLnTx/>
                <a:uFillTx/>
                <a:latin typeface="+mj-lt"/>
                <a:ea typeface="+mj-ea"/>
                <a:cs typeface="+mj-cs"/>
              </a:rPr>
              <a:t>Neural Network Classifiers</a:t>
            </a:r>
          </a:p>
        </p:txBody>
      </p:sp>
      <p:sp>
        <p:nvSpPr>
          <p:cNvPr id="7" name="Oval 6"/>
          <p:cNvSpPr/>
          <p:nvPr/>
        </p:nvSpPr>
        <p:spPr>
          <a:xfrm>
            <a:off x="1066800" y="2350532"/>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p:cNvSpPr/>
          <p:nvPr/>
        </p:nvSpPr>
        <p:spPr>
          <a:xfrm>
            <a:off x="1066800" y="3493532"/>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9" name="TextBox 8"/>
          <p:cNvSpPr txBox="1"/>
          <p:nvPr/>
        </p:nvSpPr>
        <p:spPr>
          <a:xfrm>
            <a:off x="179902" y="3974068"/>
            <a:ext cx="1115498" cy="369332"/>
          </a:xfrm>
          <a:prstGeom prst="rect">
            <a:avLst/>
          </a:prstGeom>
          <a:noFill/>
        </p:spPr>
        <p:txBody>
          <a:bodyPr wrap="none" rtlCol="0">
            <a:spAutoFit/>
          </a:bodyPr>
          <a:lstStyle/>
          <a:p>
            <a:r>
              <a:rPr lang="en-US" dirty="0"/>
              <a:t>Features </a:t>
            </a:r>
            <a:r>
              <a:rPr lang="en-US" b="1" dirty="0"/>
              <a:t>f</a:t>
            </a:r>
          </a:p>
        </p:txBody>
      </p:sp>
      <p:sp>
        <p:nvSpPr>
          <p:cNvPr id="10" name="TextBox 9"/>
          <p:cNvSpPr txBox="1"/>
          <p:nvPr/>
        </p:nvSpPr>
        <p:spPr>
          <a:xfrm>
            <a:off x="304800" y="1981200"/>
            <a:ext cx="1007007" cy="369332"/>
          </a:xfrm>
          <a:prstGeom prst="rect">
            <a:avLst/>
          </a:prstGeom>
          <a:noFill/>
        </p:spPr>
        <p:txBody>
          <a:bodyPr wrap="none" rtlCol="0">
            <a:spAutoFit/>
          </a:bodyPr>
          <a:lstStyle/>
          <a:p>
            <a:r>
              <a:rPr lang="en-US" dirty="0"/>
              <a:t>Classes </a:t>
            </a:r>
            <a:r>
              <a:rPr lang="en-US" b="1" dirty="0"/>
              <a:t>c</a:t>
            </a:r>
          </a:p>
        </p:txBody>
      </p:sp>
      <p:cxnSp>
        <p:nvCxnSpPr>
          <p:cNvPr id="25" name="Straight Connector 24"/>
          <p:cNvCxnSpPr/>
          <p:nvPr/>
        </p:nvCxnSpPr>
        <p:spPr>
          <a:xfrm>
            <a:off x="1274620" y="2743200"/>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31" name="TextBox 30"/>
          <p:cNvSpPr txBox="1"/>
          <p:nvPr/>
        </p:nvSpPr>
        <p:spPr>
          <a:xfrm>
            <a:off x="762000" y="2971800"/>
            <a:ext cx="394660" cy="369332"/>
          </a:xfrm>
          <a:prstGeom prst="rect">
            <a:avLst/>
          </a:prstGeom>
          <a:noFill/>
        </p:spPr>
        <p:txBody>
          <a:bodyPr wrap="none" rtlCol="0">
            <a:spAutoFit/>
          </a:bodyPr>
          <a:lstStyle/>
          <a:p>
            <a:r>
              <a:rPr lang="en-US" b="1" dirty="0"/>
              <a:t>W</a:t>
            </a:r>
          </a:p>
        </p:txBody>
      </p:sp>
      <p:cxnSp>
        <p:nvCxnSpPr>
          <p:cNvPr id="12" name="Straight Connector 11"/>
          <p:cNvCxnSpPr>
            <a:cxnSpLocks/>
          </p:cNvCxnSpPr>
          <p:nvPr/>
        </p:nvCxnSpPr>
        <p:spPr>
          <a:xfrm>
            <a:off x="1735265" y="3480792"/>
            <a:ext cx="0" cy="533400"/>
          </a:xfrm>
          <a:prstGeom prst="line">
            <a:avLst/>
          </a:prstGeom>
        </p:spPr>
        <p:style>
          <a:lnRef idx="3">
            <a:schemeClr val="accent5"/>
          </a:lnRef>
          <a:fillRef idx="0">
            <a:schemeClr val="accent5"/>
          </a:fillRef>
          <a:effectRef idx="2">
            <a:schemeClr val="accent5"/>
          </a:effectRef>
          <a:fontRef idx="minor">
            <a:schemeClr val="tx1"/>
          </a:fontRef>
        </p:style>
      </p:cxnSp>
      <p:cxnSp>
        <p:nvCxnSpPr>
          <p:cNvPr id="14" name="Straight Connector 13"/>
          <p:cNvCxnSpPr>
            <a:cxnSpLocks/>
          </p:cNvCxnSpPr>
          <p:nvPr/>
        </p:nvCxnSpPr>
        <p:spPr>
          <a:xfrm>
            <a:off x="1735265" y="3470241"/>
            <a:ext cx="104335"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16" name="Straight Connector 15"/>
          <p:cNvCxnSpPr>
            <a:cxnSpLocks/>
          </p:cNvCxnSpPr>
          <p:nvPr/>
        </p:nvCxnSpPr>
        <p:spPr>
          <a:xfrm>
            <a:off x="1727059" y="4002524"/>
            <a:ext cx="150641"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18" name="Straight Connector 17"/>
          <p:cNvCxnSpPr>
            <a:cxnSpLocks/>
          </p:cNvCxnSpPr>
          <p:nvPr/>
        </p:nvCxnSpPr>
        <p:spPr>
          <a:xfrm>
            <a:off x="3098659" y="3480792"/>
            <a:ext cx="0" cy="521732"/>
          </a:xfrm>
          <a:prstGeom prst="line">
            <a:avLst/>
          </a:prstGeom>
        </p:spPr>
        <p:style>
          <a:lnRef idx="2">
            <a:schemeClr val="accent5"/>
          </a:lnRef>
          <a:fillRef idx="0">
            <a:schemeClr val="accent5"/>
          </a:fillRef>
          <a:effectRef idx="1">
            <a:schemeClr val="accent5"/>
          </a:effectRef>
          <a:fontRef idx="minor">
            <a:schemeClr val="tx1"/>
          </a:fontRef>
        </p:style>
      </p:cxnSp>
      <p:cxnSp>
        <p:nvCxnSpPr>
          <p:cNvPr id="20" name="Straight Connector 19"/>
          <p:cNvCxnSpPr>
            <a:cxnSpLocks/>
          </p:cNvCxnSpPr>
          <p:nvPr/>
        </p:nvCxnSpPr>
        <p:spPr>
          <a:xfrm flipH="1" flipV="1">
            <a:off x="3022459" y="4002524"/>
            <a:ext cx="76200" cy="11668"/>
          </a:xfrm>
          <a:prstGeom prst="line">
            <a:avLst/>
          </a:prstGeom>
        </p:spPr>
        <p:style>
          <a:lnRef idx="2">
            <a:schemeClr val="accent5"/>
          </a:lnRef>
          <a:fillRef idx="0">
            <a:schemeClr val="accent5"/>
          </a:fillRef>
          <a:effectRef idx="1">
            <a:schemeClr val="accent5"/>
          </a:effectRef>
          <a:fontRef idx="minor">
            <a:schemeClr val="tx1"/>
          </a:fontRef>
        </p:style>
      </p:cxnSp>
      <p:cxnSp>
        <p:nvCxnSpPr>
          <p:cNvPr id="22" name="Straight Connector 21"/>
          <p:cNvCxnSpPr/>
          <p:nvPr/>
        </p:nvCxnSpPr>
        <p:spPr>
          <a:xfrm flipH="1">
            <a:off x="3022459" y="3480792"/>
            <a:ext cx="76200"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24" name="Straight Connector 23"/>
          <p:cNvCxnSpPr/>
          <p:nvPr/>
        </p:nvCxnSpPr>
        <p:spPr>
          <a:xfrm flipH="1">
            <a:off x="4650688" y="2957989"/>
            <a:ext cx="202844"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27" name="Straight Connector 26"/>
          <p:cNvCxnSpPr/>
          <p:nvPr/>
        </p:nvCxnSpPr>
        <p:spPr>
          <a:xfrm>
            <a:off x="4675910" y="2957989"/>
            <a:ext cx="0" cy="1600200"/>
          </a:xfrm>
          <a:prstGeom prst="line">
            <a:avLst/>
          </a:prstGeom>
        </p:spPr>
        <p:style>
          <a:lnRef idx="3">
            <a:schemeClr val="accent5"/>
          </a:lnRef>
          <a:fillRef idx="0">
            <a:schemeClr val="accent5"/>
          </a:fillRef>
          <a:effectRef idx="2">
            <a:schemeClr val="accent5"/>
          </a:effectRef>
          <a:fontRef idx="minor">
            <a:schemeClr val="tx1"/>
          </a:fontRef>
        </p:style>
      </p:cxnSp>
      <p:cxnSp>
        <p:nvCxnSpPr>
          <p:cNvPr id="30" name="Straight Connector 29"/>
          <p:cNvCxnSpPr/>
          <p:nvPr/>
        </p:nvCxnSpPr>
        <p:spPr>
          <a:xfrm>
            <a:off x="4650688" y="4558189"/>
            <a:ext cx="202844"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33" name="Straight Connector 32"/>
          <p:cNvCxnSpPr/>
          <p:nvPr/>
        </p:nvCxnSpPr>
        <p:spPr>
          <a:xfrm>
            <a:off x="7010400" y="2957989"/>
            <a:ext cx="0" cy="1676400"/>
          </a:xfrm>
          <a:prstGeom prst="line">
            <a:avLst/>
          </a:prstGeom>
        </p:spPr>
        <p:style>
          <a:lnRef idx="3">
            <a:schemeClr val="accent5"/>
          </a:lnRef>
          <a:fillRef idx="0">
            <a:schemeClr val="accent5"/>
          </a:fillRef>
          <a:effectRef idx="2">
            <a:schemeClr val="accent5"/>
          </a:effectRef>
          <a:fontRef idx="minor">
            <a:schemeClr val="tx1"/>
          </a:fontRef>
        </p:style>
      </p:cxnSp>
      <p:cxnSp>
        <p:nvCxnSpPr>
          <p:cNvPr id="35" name="Straight Connector 34"/>
          <p:cNvCxnSpPr/>
          <p:nvPr/>
        </p:nvCxnSpPr>
        <p:spPr>
          <a:xfrm>
            <a:off x="6860488" y="2957989"/>
            <a:ext cx="202844"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37" name="Straight Connector 36"/>
          <p:cNvCxnSpPr/>
          <p:nvPr/>
        </p:nvCxnSpPr>
        <p:spPr>
          <a:xfrm>
            <a:off x="6860488" y="4634389"/>
            <a:ext cx="202844"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42" name="Straight Connector 41">
            <a:extLst>
              <a:ext uri="{FF2B5EF4-FFF2-40B4-BE49-F238E27FC236}">
                <a16:creationId xmlns:a16="http://schemas.microsoft.com/office/drawing/2014/main" xmlns="" id="{D6A18EB1-1C6A-4F9B-8042-1B9F584FB81B}"/>
              </a:ext>
            </a:extLst>
          </p:cNvPr>
          <p:cNvCxnSpPr>
            <a:cxnSpLocks/>
          </p:cNvCxnSpPr>
          <p:nvPr/>
        </p:nvCxnSpPr>
        <p:spPr>
          <a:xfrm>
            <a:off x="3336329" y="3450193"/>
            <a:ext cx="0" cy="533400"/>
          </a:xfrm>
          <a:prstGeom prst="line">
            <a:avLst/>
          </a:prstGeom>
        </p:spPr>
        <p:style>
          <a:lnRef idx="3">
            <a:schemeClr val="accent5"/>
          </a:lnRef>
          <a:fillRef idx="0">
            <a:schemeClr val="accent5"/>
          </a:fillRef>
          <a:effectRef idx="2">
            <a:schemeClr val="accent5"/>
          </a:effectRef>
          <a:fontRef idx="minor">
            <a:schemeClr val="tx1"/>
          </a:fontRef>
        </p:style>
      </p:cxnSp>
      <p:cxnSp>
        <p:nvCxnSpPr>
          <p:cNvPr id="53" name="Straight Connector 52">
            <a:extLst>
              <a:ext uri="{FF2B5EF4-FFF2-40B4-BE49-F238E27FC236}">
                <a16:creationId xmlns:a16="http://schemas.microsoft.com/office/drawing/2014/main" xmlns="" id="{76712AEA-2495-4F6E-9277-FF8A232E3582}"/>
              </a:ext>
            </a:extLst>
          </p:cNvPr>
          <p:cNvCxnSpPr>
            <a:cxnSpLocks/>
          </p:cNvCxnSpPr>
          <p:nvPr/>
        </p:nvCxnSpPr>
        <p:spPr>
          <a:xfrm>
            <a:off x="3336329" y="3439642"/>
            <a:ext cx="104335"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54" name="Straight Connector 53">
            <a:extLst>
              <a:ext uri="{FF2B5EF4-FFF2-40B4-BE49-F238E27FC236}">
                <a16:creationId xmlns:a16="http://schemas.microsoft.com/office/drawing/2014/main" xmlns="" id="{CE7DCB87-8886-4138-A3AE-C10439D4F635}"/>
              </a:ext>
            </a:extLst>
          </p:cNvPr>
          <p:cNvCxnSpPr>
            <a:cxnSpLocks/>
          </p:cNvCxnSpPr>
          <p:nvPr/>
        </p:nvCxnSpPr>
        <p:spPr>
          <a:xfrm>
            <a:off x="3328123" y="3971925"/>
            <a:ext cx="150641"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55" name="Straight Connector 54">
            <a:extLst>
              <a:ext uri="{FF2B5EF4-FFF2-40B4-BE49-F238E27FC236}">
                <a16:creationId xmlns:a16="http://schemas.microsoft.com/office/drawing/2014/main" xmlns="" id="{3A22308D-D3C7-4AC6-A2BE-4B7D1FB34A88}"/>
              </a:ext>
            </a:extLst>
          </p:cNvPr>
          <p:cNvCxnSpPr>
            <a:cxnSpLocks/>
          </p:cNvCxnSpPr>
          <p:nvPr/>
        </p:nvCxnSpPr>
        <p:spPr>
          <a:xfrm>
            <a:off x="4416663" y="3464004"/>
            <a:ext cx="0" cy="521732"/>
          </a:xfrm>
          <a:prstGeom prst="line">
            <a:avLst/>
          </a:prstGeom>
        </p:spPr>
        <p:style>
          <a:lnRef idx="2">
            <a:schemeClr val="accent5"/>
          </a:lnRef>
          <a:fillRef idx="0">
            <a:schemeClr val="accent5"/>
          </a:fillRef>
          <a:effectRef idx="1">
            <a:schemeClr val="accent5"/>
          </a:effectRef>
          <a:fontRef idx="minor">
            <a:schemeClr val="tx1"/>
          </a:fontRef>
        </p:style>
      </p:cxnSp>
      <p:cxnSp>
        <p:nvCxnSpPr>
          <p:cNvPr id="56" name="Straight Connector 55">
            <a:extLst>
              <a:ext uri="{FF2B5EF4-FFF2-40B4-BE49-F238E27FC236}">
                <a16:creationId xmlns:a16="http://schemas.microsoft.com/office/drawing/2014/main" xmlns="" id="{B1028B82-0A4F-492B-994C-CEE8586B5C46}"/>
              </a:ext>
            </a:extLst>
          </p:cNvPr>
          <p:cNvCxnSpPr>
            <a:cxnSpLocks/>
          </p:cNvCxnSpPr>
          <p:nvPr/>
        </p:nvCxnSpPr>
        <p:spPr>
          <a:xfrm flipH="1" flipV="1">
            <a:off x="4340463" y="3985736"/>
            <a:ext cx="76200" cy="11668"/>
          </a:xfrm>
          <a:prstGeom prst="line">
            <a:avLst/>
          </a:prstGeom>
        </p:spPr>
        <p:style>
          <a:lnRef idx="2">
            <a:schemeClr val="accent5"/>
          </a:lnRef>
          <a:fillRef idx="0">
            <a:schemeClr val="accent5"/>
          </a:fillRef>
          <a:effectRef idx="1">
            <a:schemeClr val="accent5"/>
          </a:effectRef>
          <a:fontRef idx="minor">
            <a:schemeClr val="tx1"/>
          </a:fontRef>
        </p:style>
      </p:cxnSp>
      <p:cxnSp>
        <p:nvCxnSpPr>
          <p:cNvPr id="57" name="Straight Connector 56">
            <a:extLst>
              <a:ext uri="{FF2B5EF4-FFF2-40B4-BE49-F238E27FC236}">
                <a16:creationId xmlns:a16="http://schemas.microsoft.com/office/drawing/2014/main" xmlns="" id="{7B95F500-69E9-4501-B354-DAEB86853D42}"/>
              </a:ext>
            </a:extLst>
          </p:cNvPr>
          <p:cNvCxnSpPr/>
          <p:nvPr/>
        </p:nvCxnSpPr>
        <p:spPr>
          <a:xfrm flipH="1">
            <a:off x="4340463" y="3464004"/>
            <a:ext cx="76200"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58" name="Straight Connector 57">
            <a:extLst>
              <a:ext uri="{FF2B5EF4-FFF2-40B4-BE49-F238E27FC236}">
                <a16:creationId xmlns:a16="http://schemas.microsoft.com/office/drawing/2014/main" xmlns="" id="{91D09653-34ED-4C07-8F3F-693408227A89}"/>
              </a:ext>
            </a:extLst>
          </p:cNvPr>
          <p:cNvCxnSpPr>
            <a:cxnSpLocks/>
          </p:cNvCxnSpPr>
          <p:nvPr/>
        </p:nvCxnSpPr>
        <p:spPr>
          <a:xfrm>
            <a:off x="7377866" y="3438525"/>
            <a:ext cx="0" cy="533400"/>
          </a:xfrm>
          <a:prstGeom prst="line">
            <a:avLst/>
          </a:prstGeom>
        </p:spPr>
        <p:style>
          <a:lnRef idx="3">
            <a:schemeClr val="accent5"/>
          </a:lnRef>
          <a:fillRef idx="0">
            <a:schemeClr val="accent5"/>
          </a:fillRef>
          <a:effectRef idx="2">
            <a:schemeClr val="accent5"/>
          </a:effectRef>
          <a:fontRef idx="minor">
            <a:schemeClr val="tx1"/>
          </a:fontRef>
        </p:style>
      </p:cxnSp>
      <p:cxnSp>
        <p:nvCxnSpPr>
          <p:cNvPr id="59" name="Straight Connector 58">
            <a:extLst>
              <a:ext uri="{FF2B5EF4-FFF2-40B4-BE49-F238E27FC236}">
                <a16:creationId xmlns:a16="http://schemas.microsoft.com/office/drawing/2014/main" xmlns="" id="{3258FDA4-BD04-4840-806E-DD0C95BBE5D8}"/>
              </a:ext>
            </a:extLst>
          </p:cNvPr>
          <p:cNvCxnSpPr>
            <a:cxnSpLocks/>
          </p:cNvCxnSpPr>
          <p:nvPr/>
        </p:nvCxnSpPr>
        <p:spPr>
          <a:xfrm>
            <a:off x="7377866" y="3427974"/>
            <a:ext cx="104335"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60" name="Straight Connector 59">
            <a:extLst>
              <a:ext uri="{FF2B5EF4-FFF2-40B4-BE49-F238E27FC236}">
                <a16:creationId xmlns:a16="http://schemas.microsoft.com/office/drawing/2014/main" xmlns="" id="{21E59DA8-A968-4CC0-955D-07A3A392A66D}"/>
              </a:ext>
            </a:extLst>
          </p:cNvPr>
          <p:cNvCxnSpPr>
            <a:cxnSpLocks/>
          </p:cNvCxnSpPr>
          <p:nvPr/>
        </p:nvCxnSpPr>
        <p:spPr>
          <a:xfrm>
            <a:off x="7369660" y="3960257"/>
            <a:ext cx="150641"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61" name="Straight Connector 60">
            <a:extLst>
              <a:ext uri="{FF2B5EF4-FFF2-40B4-BE49-F238E27FC236}">
                <a16:creationId xmlns:a16="http://schemas.microsoft.com/office/drawing/2014/main" xmlns="" id="{DE84B404-099D-4786-872E-271F207BC885}"/>
              </a:ext>
            </a:extLst>
          </p:cNvPr>
          <p:cNvCxnSpPr>
            <a:cxnSpLocks/>
          </p:cNvCxnSpPr>
          <p:nvPr/>
        </p:nvCxnSpPr>
        <p:spPr>
          <a:xfrm>
            <a:off x="8687554" y="3450193"/>
            <a:ext cx="0" cy="521732"/>
          </a:xfrm>
          <a:prstGeom prst="line">
            <a:avLst/>
          </a:prstGeom>
        </p:spPr>
        <p:style>
          <a:lnRef idx="2">
            <a:schemeClr val="accent5"/>
          </a:lnRef>
          <a:fillRef idx="0">
            <a:schemeClr val="accent5"/>
          </a:fillRef>
          <a:effectRef idx="1">
            <a:schemeClr val="accent5"/>
          </a:effectRef>
          <a:fontRef idx="minor">
            <a:schemeClr val="tx1"/>
          </a:fontRef>
        </p:style>
      </p:cxnSp>
      <p:cxnSp>
        <p:nvCxnSpPr>
          <p:cNvPr id="62" name="Straight Connector 61">
            <a:extLst>
              <a:ext uri="{FF2B5EF4-FFF2-40B4-BE49-F238E27FC236}">
                <a16:creationId xmlns:a16="http://schemas.microsoft.com/office/drawing/2014/main" xmlns="" id="{71D2375D-3B93-4C08-97EE-3E7C4F3073D3}"/>
              </a:ext>
            </a:extLst>
          </p:cNvPr>
          <p:cNvCxnSpPr>
            <a:cxnSpLocks/>
          </p:cNvCxnSpPr>
          <p:nvPr/>
        </p:nvCxnSpPr>
        <p:spPr>
          <a:xfrm flipH="1" flipV="1">
            <a:off x="8611354" y="3971925"/>
            <a:ext cx="76200" cy="11668"/>
          </a:xfrm>
          <a:prstGeom prst="line">
            <a:avLst/>
          </a:prstGeom>
        </p:spPr>
        <p:style>
          <a:lnRef idx="2">
            <a:schemeClr val="accent5"/>
          </a:lnRef>
          <a:fillRef idx="0">
            <a:schemeClr val="accent5"/>
          </a:fillRef>
          <a:effectRef idx="1">
            <a:schemeClr val="accent5"/>
          </a:effectRef>
          <a:fontRef idx="minor">
            <a:schemeClr val="tx1"/>
          </a:fontRef>
        </p:style>
      </p:cxnSp>
      <p:cxnSp>
        <p:nvCxnSpPr>
          <p:cNvPr id="63" name="Straight Connector 62">
            <a:extLst>
              <a:ext uri="{FF2B5EF4-FFF2-40B4-BE49-F238E27FC236}">
                <a16:creationId xmlns:a16="http://schemas.microsoft.com/office/drawing/2014/main" xmlns="" id="{0434D8F9-130A-47B0-9A34-80CC983D5E51}"/>
              </a:ext>
            </a:extLst>
          </p:cNvPr>
          <p:cNvCxnSpPr/>
          <p:nvPr/>
        </p:nvCxnSpPr>
        <p:spPr>
          <a:xfrm flipH="1">
            <a:off x="8611354" y="3450193"/>
            <a:ext cx="76200" cy="0"/>
          </a:xfrm>
          <a:prstGeom prst="line">
            <a:avLst/>
          </a:prstGeom>
        </p:spPr>
        <p:style>
          <a:lnRef idx="2">
            <a:schemeClr val="accent5"/>
          </a:lnRef>
          <a:fillRef idx="0">
            <a:schemeClr val="accent5"/>
          </a:fillRef>
          <a:effectRef idx="1">
            <a:schemeClr val="accent5"/>
          </a:effectRef>
          <a:fontRef idx="minor">
            <a:schemeClr val="tx1"/>
          </a:fontRef>
        </p:style>
      </p:cxnSp>
      <p:sp>
        <p:nvSpPr>
          <p:cNvPr id="19" name="TextBox 18">
            <a:extLst>
              <a:ext uri="{FF2B5EF4-FFF2-40B4-BE49-F238E27FC236}">
                <a16:creationId xmlns:a16="http://schemas.microsoft.com/office/drawing/2014/main" xmlns="" id="{AAC0D05C-0745-42E4-9D57-3769B7908B24}"/>
              </a:ext>
            </a:extLst>
          </p:cNvPr>
          <p:cNvSpPr txBox="1"/>
          <p:nvPr/>
        </p:nvSpPr>
        <p:spPr>
          <a:xfrm>
            <a:off x="1824585" y="3372862"/>
            <a:ext cx="1242648" cy="584775"/>
          </a:xfrm>
          <a:prstGeom prst="rect">
            <a:avLst/>
          </a:prstGeom>
          <a:noFill/>
        </p:spPr>
        <p:txBody>
          <a:bodyPr wrap="none" rtlCol="0">
            <a:spAutoFit/>
          </a:bodyPr>
          <a:lstStyle/>
          <a:p>
            <a:r>
              <a:rPr lang="en-US" sz="3200" b="1" dirty="0"/>
              <a:t>c</a:t>
            </a:r>
            <a:r>
              <a:rPr lang="en-US" sz="3200" b="1" baseline="-25000" dirty="0">
                <a:solidFill>
                  <a:srgbClr val="FF0000"/>
                </a:solidFill>
              </a:rPr>
              <a:t>1 </a:t>
            </a:r>
            <a:r>
              <a:rPr lang="en-US" sz="3200" b="1" dirty="0"/>
              <a:t>c</a:t>
            </a:r>
            <a:r>
              <a:rPr lang="en-US" sz="3200" b="1" baseline="-25000" dirty="0">
                <a:solidFill>
                  <a:srgbClr val="FF0000"/>
                </a:solidFill>
              </a:rPr>
              <a:t>2 </a:t>
            </a:r>
            <a:r>
              <a:rPr lang="en-US" sz="3200" b="1" dirty="0"/>
              <a:t>c</a:t>
            </a:r>
            <a:r>
              <a:rPr lang="en-US" sz="3200" b="1" baseline="-25000" dirty="0">
                <a:solidFill>
                  <a:srgbClr val="FF0000"/>
                </a:solidFill>
              </a:rPr>
              <a:t>3</a:t>
            </a:r>
            <a:endParaRPr lang="en-IN" sz="3200" dirty="0"/>
          </a:p>
        </p:txBody>
      </p:sp>
      <p:sp>
        <p:nvSpPr>
          <p:cNvPr id="4" name="TextBox 3">
            <a:extLst>
              <a:ext uri="{FF2B5EF4-FFF2-40B4-BE49-F238E27FC236}">
                <a16:creationId xmlns:a16="http://schemas.microsoft.com/office/drawing/2014/main" xmlns="" id="{815BBBB8-8517-483F-8CFE-7D9BF9D39295}"/>
              </a:ext>
            </a:extLst>
          </p:cNvPr>
          <p:cNvSpPr txBox="1"/>
          <p:nvPr/>
        </p:nvSpPr>
        <p:spPr>
          <a:xfrm>
            <a:off x="609600" y="4741198"/>
            <a:ext cx="8154348" cy="1384995"/>
          </a:xfrm>
          <a:prstGeom prst="rect">
            <a:avLst/>
          </a:prstGeom>
          <a:noFill/>
        </p:spPr>
        <p:txBody>
          <a:bodyPr wrap="none" rtlCol="0">
            <a:spAutoFit/>
          </a:bodyPr>
          <a:lstStyle/>
          <a:p>
            <a:r>
              <a:rPr lang="en-US" sz="2800" dirty="0"/>
              <a:t>You can just say that the category (output) </a:t>
            </a:r>
            <a:r>
              <a:rPr lang="en-US" sz="2800" dirty="0" err="1"/>
              <a:t>favoured</a:t>
            </a:r>
            <a:r>
              <a:rPr lang="en-US" sz="2800" dirty="0"/>
              <a:t> by</a:t>
            </a:r>
          </a:p>
          <a:p>
            <a:r>
              <a:rPr lang="en-US" sz="2800" dirty="0"/>
              <a:t>the neural network is the one with the highest value.</a:t>
            </a:r>
          </a:p>
          <a:p>
            <a:r>
              <a:rPr lang="en-US" sz="2800" dirty="0"/>
              <a:t>So, the category output by the classifier is </a:t>
            </a:r>
            <a:r>
              <a:rPr lang="en-US" sz="2800" dirty="0" err="1"/>
              <a:t>argmax</a:t>
            </a:r>
            <a:r>
              <a:rPr lang="en-US" sz="2800" baseline="-25000" dirty="0" err="1"/>
              <a:t>n</a:t>
            </a:r>
            <a:r>
              <a:rPr lang="en-US" sz="2800" dirty="0"/>
              <a:t> (</a:t>
            </a:r>
            <a:r>
              <a:rPr lang="en-US" sz="2800" dirty="0" err="1"/>
              <a:t>c</a:t>
            </a:r>
            <a:r>
              <a:rPr lang="en-US" sz="2800" baseline="-25000" dirty="0" err="1"/>
              <a:t>n</a:t>
            </a:r>
            <a:r>
              <a:rPr lang="en-US" sz="2800" dirty="0"/>
              <a:t>)</a:t>
            </a:r>
            <a:endParaRPr lang="en-IN" sz="2800" baseline="-25000" dirty="0"/>
          </a:p>
        </p:txBody>
      </p:sp>
    </p:spTree>
    <p:extLst>
      <p:ext uri="{BB962C8B-B14F-4D97-AF65-F5344CB8AC3E}">
        <p14:creationId xmlns:p14="http://schemas.microsoft.com/office/powerpoint/2010/main" xmlns="" val="3092603644"/>
      </p:ext>
    </p:extLst>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0500" y="955675"/>
            <a:ext cx="6781800" cy="5410200"/>
          </a:xfrm>
        </p:spPr>
        <p:txBody>
          <a:bodyPr>
            <a:normAutofit/>
          </a:bodyPr>
          <a:lstStyle/>
          <a:p>
            <a:pPr>
              <a:buNone/>
            </a:pPr>
            <a:r>
              <a:rPr lang="en-US" b="1" dirty="0"/>
              <a:t>The RNN box</a:t>
            </a:r>
            <a:endParaRPr lang="en-US" dirty="0"/>
          </a:p>
          <a:p>
            <a:pPr>
              <a:buNone/>
            </a:pPr>
            <a:r>
              <a:rPr lang="en-US" dirty="0"/>
              <a:t>	</a:t>
            </a:r>
          </a:p>
        </p:txBody>
      </p:sp>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lvl="0" algn="ctr">
              <a:spcBef>
                <a:spcPct val="0"/>
              </a:spcBef>
              <a:defRPr/>
            </a:pPr>
            <a:r>
              <a:rPr lang="en-US" sz="4400" dirty="0">
                <a:solidFill>
                  <a:schemeClr val="bg1"/>
                </a:solidFill>
              </a:rPr>
              <a:t>Sequential Deep Learning Models</a:t>
            </a:r>
          </a:p>
        </p:txBody>
      </p:sp>
      <p:pic>
        <p:nvPicPr>
          <p:cNvPr id="4" name="Picture 3">
            <a:extLst>
              <a:ext uri="{FF2B5EF4-FFF2-40B4-BE49-F238E27FC236}">
                <a16:creationId xmlns:a16="http://schemas.microsoft.com/office/drawing/2014/main" xmlns="" id="{4828C41A-06CA-42DB-81CE-B89994EC0D5C}"/>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0" y="1718068"/>
            <a:ext cx="9144000" cy="3421863"/>
          </a:xfrm>
          <a:prstGeom prst="rect">
            <a:avLst/>
          </a:prstGeom>
        </p:spPr>
      </p:pic>
      <p:sp>
        <p:nvSpPr>
          <p:cNvPr id="7" name="TextBox 6">
            <a:extLst>
              <a:ext uri="{FF2B5EF4-FFF2-40B4-BE49-F238E27FC236}">
                <a16:creationId xmlns:a16="http://schemas.microsoft.com/office/drawing/2014/main" xmlns="" id="{F626F1BC-7C49-4DB6-BEE1-69881CDC02FA}"/>
              </a:ext>
            </a:extLst>
          </p:cNvPr>
          <p:cNvSpPr txBox="1"/>
          <p:nvPr/>
        </p:nvSpPr>
        <p:spPr>
          <a:xfrm>
            <a:off x="1301127" y="5638800"/>
            <a:ext cx="4806509" cy="923330"/>
          </a:xfrm>
          <a:prstGeom prst="rect">
            <a:avLst/>
          </a:prstGeom>
          <a:noFill/>
        </p:spPr>
        <p:txBody>
          <a:bodyPr wrap="none" rtlCol="0">
            <a:spAutoFit/>
          </a:bodyPr>
          <a:lstStyle/>
          <a:p>
            <a:r>
              <a:rPr lang="en-IN" dirty="0"/>
              <a:t>The code for this in </a:t>
            </a:r>
            <a:r>
              <a:rPr lang="en-IN" dirty="0" err="1"/>
              <a:t>pytorch</a:t>
            </a:r>
            <a:r>
              <a:rPr lang="en-IN" dirty="0"/>
              <a:t> is:</a:t>
            </a:r>
          </a:p>
          <a:p>
            <a:r>
              <a:rPr lang="en-US" dirty="0"/>
              <a:t>x</a:t>
            </a:r>
            <a:r>
              <a:rPr lang="en-IN" dirty="0"/>
              <a:t> = torch.cat((state, </a:t>
            </a:r>
            <a:r>
              <a:rPr lang="en-IN" dirty="0" err="1"/>
              <a:t>features_at_current_step</a:t>
            </a:r>
            <a:r>
              <a:rPr lang="en-IN" dirty="0"/>
              <a:t>), 1)</a:t>
            </a:r>
          </a:p>
          <a:p>
            <a:r>
              <a:rPr lang="en-US" dirty="0"/>
              <a:t>s</a:t>
            </a:r>
            <a:r>
              <a:rPr lang="en-IN" dirty="0" err="1"/>
              <a:t>tate</a:t>
            </a:r>
            <a:r>
              <a:rPr lang="en-IN" dirty="0"/>
              <a:t> = output = </a:t>
            </a:r>
            <a:r>
              <a:rPr lang="en-IN" dirty="0" err="1"/>
              <a:t>F.tanh</a:t>
            </a:r>
            <a:r>
              <a:rPr lang="en-IN" dirty="0"/>
              <a:t>(x.mm(W) + b)</a:t>
            </a:r>
          </a:p>
        </p:txBody>
      </p:sp>
      <p:sp>
        <p:nvSpPr>
          <p:cNvPr id="100" name="TextBox 99">
            <a:extLst>
              <a:ext uri="{FF2B5EF4-FFF2-40B4-BE49-F238E27FC236}">
                <a16:creationId xmlns:a16="http://schemas.microsoft.com/office/drawing/2014/main" xmlns="" id="{4300C28D-41F8-48F2-8691-C0AF538C78EA}"/>
              </a:ext>
            </a:extLst>
          </p:cNvPr>
          <p:cNvSpPr txBox="1"/>
          <p:nvPr/>
        </p:nvSpPr>
        <p:spPr>
          <a:xfrm>
            <a:off x="3276600" y="2133600"/>
            <a:ext cx="1909818" cy="369332"/>
          </a:xfrm>
          <a:prstGeom prst="rect">
            <a:avLst/>
          </a:prstGeom>
          <a:noFill/>
        </p:spPr>
        <p:txBody>
          <a:bodyPr wrap="none" rtlCol="0">
            <a:spAutoFit/>
          </a:bodyPr>
          <a:lstStyle/>
          <a:p>
            <a:r>
              <a:rPr lang="en-US" dirty="0"/>
              <a:t>This is an RNN box</a:t>
            </a:r>
            <a:endParaRPr lang="en-IN" dirty="0"/>
          </a:p>
        </p:txBody>
      </p:sp>
    </p:spTree>
    <p:extLst>
      <p:ext uri="{BB962C8B-B14F-4D97-AF65-F5344CB8AC3E}">
        <p14:creationId xmlns:p14="http://schemas.microsoft.com/office/powerpoint/2010/main" xmlns="" val="1453669531"/>
      </p:ext>
    </p:extLst>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xmlns="" id="{9CBB4F56-A158-4051-92B1-ADD49E259910}"/>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0" y="1711172"/>
            <a:ext cx="9144000" cy="3435655"/>
          </a:xfrm>
          <a:prstGeom prst="rect">
            <a:avLst/>
          </a:prstGeom>
        </p:spPr>
      </p:pic>
      <p:sp>
        <p:nvSpPr>
          <p:cNvPr id="3" name="Content Placeholder 2"/>
          <p:cNvSpPr>
            <a:spLocks noGrp="1"/>
          </p:cNvSpPr>
          <p:nvPr>
            <p:ph idx="1"/>
          </p:nvPr>
        </p:nvSpPr>
        <p:spPr>
          <a:xfrm>
            <a:off x="190500" y="955675"/>
            <a:ext cx="6781800" cy="5410200"/>
          </a:xfrm>
        </p:spPr>
        <p:txBody>
          <a:bodyPr>
            <a:normAutofit/>
          </a:bodyPr>
          <a:lstStyle/>
          <a:p>
            <a:pPr>
              <a:buNone/>
            </a:pPr>
            <a:r>
              <a:rPr lang="en-US" b="1" dirty="0"/>
              <a:t>The LSTM box</a:t>
            </a:r>
            <a:endParaRPr lang="en-US" dirty="0"/>
          </a:p>
          <a:p>
            <a:pPr>
              <a:buNone/>
            </a:pPr>
            <a:r>
              <a:rPr lang="en-US" dirty="0"/>
              <a:t>	</a:t>
            </a:r>
          </a:p>
        </p:txBody>
      </p:sp>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lvl="0" algn="ctr">
              <a:spcBef>
                <a:spcPct val="0"/>
              </a:spcBef>
              <a:defRPr/>
            </a:pPr>
            <a:r>
              <a:rPr lang="en-US" sz="4400" dirty="0">
                <a:solidFill>
                  <a:schemeClr val="bg1"/>
                </a:solidFill>
              </a:rPr>
              <a:t>Sequential Deep Learning Models</a:t>
            </a:r>
          </a:p>
        </p:txBody>
      </p:sp>
      <p:sp>
        <p:nvSpPr>
          <p:cNvPr id="7" name="TextBox 6">
            <a:extLst>
              <a:ext uri="{FF2B5EF4-FFF2-40B4-BE49-F238E27FC236}">
                <a16:creationId xmlns:a16="http://schemas.microsoft.com/office/drawing/2014/main" xmlns="" id="{F626F1BC-7C49-4DB6-BEE1-69881CDC02FA}"/>
              </a:ext>
            </a:extLst>
          </p:cNvPr>
          <p:cNvSpPr txBox="1"/>
          <p:nvPr/>
        </p:nvSpPr>
        <p:spPr>
          <a:xfrm>
            <a:off x="1301127" y="5638800"/>
            <a:ext cx="6623673" cy="369332"/>
          </a:xfrm>
          <a:prstGeom prst="rect">
            <a:avLst/>
          </a:prstGeom>
          <a:noFill/>
        </p:spPr>
        <p:txBody>
          <a:bodyPr wrap="none" rtlCol="0">
            <a:spAutoFit/>
          </a:bodyPr>
          <a:lstStyle/>
          <a:p>
            <a:r>
              <a:rPr lang="en-IN" dirty="0"/>
              <a:t>Source:  </a:t>
            </a:r>
            <a:r>
              <a:rPr lang="en-IN" dirty="0">
                <a:hlinkClick r:id="rId3"/>
              </a:rPr>
              <a:t>http://colah.github.io/posts/2015-08-Understanding-LSTMs/</a:t>
            </a:r>
            <a:endParaRPr lang="en-IN" dirty="0"/>
          </a:p>
        </p:txBody>
      </p:sp>
      <p:sp>
        <p:nvSpPr>
          <p:cNvPr id="100" name="TextBox 99">
            <a:extLst>
              <a:ext uri="{FF2B5EF4-FFF2-40B4-BE49-F238E27FC236}">
                <a16:creationId xmlns:a16="http://schemas.microsoft.com/office/drawing/2014/main" xmlns="" id="{4300C28D-41F8-48F2-8691-C0AF538C78EA}"/>
              </a:ext>
            </a:extLst>
          </p:cNvPr>
          <p:cNvSpPr txBox="1"/>
          <p:nvPr/>
        </p:nvSpPr>
        <p:spPr>
          <a:xfrm>
            <a:off x="3276600" y="2133600"/>
            <a:ext cx="1909818" cy="369332"/>
          </a:xfrm>
          <a:prstGeom prst="rect">
            <a:avLst/>
          </a:prstGeom>
          <a:noFill/>
        </p:spPr>
        <p:txBody>
          <a:bodyPr wrap="none" rtlCol="0">
            <a:spAutoFit/>
          </a:bodyPr>
          <a:lstStyle/>
          <a:p>
            <a:r>
              <a:rPr lang="en-US" dirty="0"/>
              <a:t>This is an RNN box</a:t>
            </a:r>
            <a:endParaRPr lang="en-IN" dirty="0"/>
          </a:p>
        </p:txBody>
      </p:sp>
      <p:cxnSp>
        <p:nvCxnSpPr>
          <p:cNvPr id="9" name="Straight Arrow Connector 8">
            <a:extLst>
              <a:ext uri="{FF2B5EF4-FFF2-40B4-BE49-F238E27FC236}">
                <a16:creationId xmlns:a16="http://schemas.microsoft.com/office/drawing/2014/main" xmlns="" id="{D5D80D10-8291-4AF9-B67E-4E384944486D}"/>
              </a:ext>
            </a:extLst>
          </p:cNvPr>
          <p:cNvCxnSpPr>
            <a:cxnSpLocks/>
          </p:cNvCxnSpPr>
          <p:nvPr/>
        </p:nvCxnSpPr>
        <p:spPr>
          <a:xfrm flipV="1">
            <a:off x="2362200" y="4953001"/>
            <a:ext cx="685800" cy="380999"/>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sp>
        <p:nvSpPr>
          <p:cNvPr id="11" name="TextBox 10">
            <a:extLst>
              <a:ext uri="{FF2B5EF4-FFF2-40B4-BE49-F238E27FC236}">
                <a16:creationId xmlns:a16="http://schemas.microsoft.com/office/drawing/2014/main" xmlns="" id="{1ECAE56D-2CEE-49DD-89C6-56499A9A8C37}"/>
              </a:ext>
            </a:extLst>
          </p:cNvPr>
          <p:cNvSpPr txBox="1"/>
          <p:nvPr/>
        </p:nvSpPr>
        <p:spPr>
          <a:xfrm>
            <a:off x="1594457" y="5260065"/>
            <a:ext cx="1535485" cy="369332"/>
          </a:xfrm>
          <a:prstGeom prst="rect">
            <a:avLst/>
          </a:prstGeom>
          <a:noFill/>
        </p:spPr>
        <p:txBody>
          <a:bodyPr wrap="none" rtlCol="0">
            <a:spAutoFit/>
          </a:bodyPr>
          <a:lstStyle/>
          <a:p>
            <a:r>
              <a:rPr lang="en-US" dirty="0"/>
              <a:t>input at time t</a:t>
            </a:r>
            <a:endParaRPr lang="en-IN" dirty="0"/>
          </a:p>
        </p:txBody>
      </p:sp>
      <p:cxnSp>
        <p:nvCxnSpPr>
          <p:cNvPr id="101" name="Straight Arrow Connector 100">
            <a:extLst>
              <a:ext uri="{FF2B5EF4-FFF2-40B4-BE49-F238E27FC236}">
                <a16:creationId xmlns:a16="http://schemas.microsoft.com/office/drawing/2014/main" xmlns="" id="{1C0598E5-9243-456D-978B-7CC3BF0B4FBE}"/>
              </a:ext>
            </a:extLst>
          </p:cNvPr>
          <p:cNvCxnSpPr>
            <a:cxnSpLocks/>
          </p:cNvCxnSpPr>
          <p:nvPr/>
        </p:nvCxnSpPr>
        <p:spPr>
          <a:xfrm flipH="1">
            <a:off x="2819400" y="1679968"/>
            <a:ext cx="228600" cy="1368032"/>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sp>
        <p:nvSpPr>
          <p:cNvPr id="102" name="TextBox 101">
            <a:extLst>
              <a:ext uri="{FF2B5EF4-FFF2-40B4-BE49-F238E27FC236}">
                <a16:creationId xmlns:a16="http://schemas.microsoft.com/office/drawing/2014/main" xmlns="" id="{DAC1C9C2-60F1-4DD3-BB5E-C6F055847958}"/>
              </a:ext>
            </a:extLst>
          </p:cNvPr>
          <p:cNvSpPr txBox="1"/>
          <p:nvPr/>
        </p:nvSpPr>
        <p:spPr>
          <a:xfrm>
            <a:off x="2889423" y="1355996"/>
            <a:ext cx="1682577" cy="369332"/>
          </a:xfrm>
          <a:prstGeom prst="rect">
            <a:avLst/>
          </a:prstGeom>
          <a:noFill/>
        </p:spPr>
        <p:txBody>
          <a:bodyPr wrap="none" rtlCol="0">
            <a:spAutoFit/>
          </a:bodyPr>
          <a:lstStyle/>
          <a:p>
            <a:r>
              <a:rPr lang="en-US" dirty="0"/>
              <a:t>state at time t-1</a:t>
            </a:r>
            <a:endParaRPr lang="en-IN" dirty="0"/>
          </a:p>
        </p:txBody>
      </p:sp>
      <p:cxnSp>
        <p:nvCxnSpPr>
          <p:cNvPr id="103" name="Straight Arrow Connector 102">
            <a:extLst>
              <a:ext uri="{FF2B5EF4-FFF2-40B4-BE49-F238E27FC236}">
                <a16:creationId xmlns:a16="http://schemas.microsoft.com/office/drawing/2014/main" xmlns="" id="{B8472353-FA00-49B8-8E3E-F6E2758DA848}"/>
              </a:ext>
            </a:extLst>
          </p:cNvPr>
          <p:cNvCxnSpPr>
            <a:cxnSpLocks/>
          </p:cNvCxnSpPr>
          <p:nvPr/>
        </p:nvCxnSpPr>
        <p:spPr>
          <a:xfrm flipH="1">
            <a:off x="2705100" y="1641868"/>
            <a:ext cx="228600" cy="203594"/>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cxnSp>
        <p:nvCxnSpPr>
          <p:cNvPr id="104" name="Straight Arrow Connector 103">
            <a:extLst>
              <a:ext uri="{FF2B5EF4-FFF2-40B4-BE49-F238E27FC236}">
                <a16:creationId xmlns:a16="http://schemas.microsoft.com/office/drawing/2014/main" xmlns="" id="{AE7C6931-EE9F-432A-8A90-D6309EF9AF1F}"/>
              </a:ext>
            </a:extLst>
          </p:cNvPr>
          <p:cNvCxnSpPr>
            <a:cxnSpLocks/>
          </p:cNvCxnSpPr>
          <p:nvPr/>
        </p:nvCxnSpPr>
        <p:spPr>
          <a:xfrm flipH="1">
            <a:off x="5867400" y="1732526"/>
            <a:ext cx="228600" cy="1368032"/>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sp>
        <p:nvSpPr>
          <p:cNvPr id="105" name="TextBox 104">
            <a:extLst>
              <a:ext uri="{FF2B5EF4-FFF2-40B4-BE49-F238E27FC236}">
                <a16:creationId xmlns:a16="http://schemas.microsoft.com/office/drawing/2014/main" xmlns="" id="{D2AF18C0-374D-43C1-83BA-EE8DCEBE6873}"/>
              </a:ext>
            </a:extLst>
          </p:cNvPr>
          <p:cNvSpPr txBox="1"/>
          <p:nvPr/>
        </p:nvSpPr>
        <p:spPr>
          <a:xfrm>
            <a:off x="5937423" y="1408554"/>
            <a:ext cx="1495025" cy="369332"/>
          </a:xfrm>
          <a:prstGeom prst="rect">
            <a:avLst/>
          </a:prstGeom>
          <a:noFill/>
        </p:spPr>
        <p:txBody>
          <a:bodyPr wrap="none" rtlCol="0">
            <a:spAutoFit/>
          </a:bodyPr>
          <a:lstStyle/>
          <a:p>
            <a:r>
              <a:rPr lang="en-US" dirty="0"/>
              <a:t>state at time t</a:t>
            </a:r>
            <a:endParaRPr lang="en-IN" dirty="0"/>
          </a:p>
        </p:txBody>
      </p:sp>
      <p:cxnSp>
        <p:nvCxnSpPr>
          <p:cNvPr id="106" name="Straight Arrow Connector 105">
            <a:extLst>
              <a:ext uri="{FF2B5EF4-FFF2-40B4-BE49-F238E27FC236}">
                <a16:creationId xmlns:a16="http://schemas.microsoft.com/office/drawing/2014/main" xmlns="" id="{E450B249-4BC1-4B9C-A502-54C0C6F929ED}"/>
              </a:ext>
            </a:extLst>
          </p:cNvPr>
          <p:cNvCxnSpPr>
            <a:cxnSpLocks/>
          </p:cNvCxnSpPr>
          <p:nvPr/>
        </p:nvCxnSpPr>
        <p:spPr>
          <a:xfrm flipH="1">
            <a:off x="5718089" y="1650492"/>
            <a:ext cx="298623" cy="184972"/>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sp>
        <p:nvSpPr>
          <p:cNvPr id="107" name="TextBox 106">
            <a:extLst>
              <a:ext uri="{FF2B5EF4-FFF2-40B4-BE49-F238E27FC236}">
                <a16:creationId xmlns:a16="http://schemas.microsoft.com/office/drawing/2014/main" xmlns="" id="{F2196A59-7552-4432-9689-0B4E704F834F}"/>
              </a:ext>
            </a:extLst>
          </p:cNvPr>
          <p:cNvSpPr txBox="1"/>
          <p:nvPr/>
        </p:nvSpPr>
        <p:spPr>
          <a:xfrm>
            <a:off x="5486400" y="1066800"/>
            <a:ext cx="1676549" cy="369332"/>
          </a:xfrm>
          <a:prstGeom prst="rect">
            <a:avLst/>
          </a:prstGeom>
          <a:noFill/>
        </p:spPr>
        <p:txBody>
          <a:bodyPr wrap="none" rtlCol="0">
            <a:spAutoFit/>
          </a:bodyPr>
          <a:lstStyle/>
          <a:p>
            <a:r>
              <a:rPr lang="en-US" dirty="0"/>
              <a:t>output at time t</a:t>
            </a:r>
            <a:endParaRPr lang="en-IN" dirty="0"/>
          </a:p>
        </p:txBody>
      </p:sp>
      <p:cxnSp>
        <p:nvCxnSpPr>
          <p:cNvPr id="108" name="Straight Arrow Connector 107">
            <a:extLst>
              <a:ext uri="{FF2B5EF4-FFF2-40B4-BE49-F238E27FC236}">
                <a16:creationId xmlns:a16="http://schemas.microsoft.com/office/drawing/2014/main" xmlns="" id="{10952BFC-1DE1-4EE4-B996-F85E2E75F762}"/>
              </a:ext>
            </a:extLst>
          </p:cNvPr>
          <p:cNvCxnSpPr>
            <a:cxnSpLocks/>
          </p:cNvCxnSpPr>
          <p:nvPr/>
        </p:nvCxnSpPr>
        <p:spPr>
          <a:xfrm flipH="1">
            <a:off x="5561252" y="1429836"/>
            <a:ext cx="172198" cy="252359"/>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sp>
        <p:nvSpPr>
          <p:cNvPr id="109" name="TextBox 108">
            <a:extLst>
              <a:ext uri="{FF2B5EF4-FFF2-40B4-BE49-F238E27FC236}">
                <a16:creationId xmlns:a16="http://schemas.microsoft.com/office/drawing/2014/main" xmlns="" id="{44428D1E-D58E-4522-817A-268D25506692}"/>
              </a:ext>
            </a:extLst>
          </p:cNvPr>
          <p:cNvSpPr txBox="1"/>
          <p:nvPr/>
        </p:nvSpPr>
        <p:spPr>
          <a:xfrm>
            <a:off x="2523528" y="1070948"/>
            <a:ext cx="1969898" cy="369332"/>
          </a:xfrm>
          <a:prstGeom prst="rect">
            <a:avLst/>
          </a:prstGeom>
          <a:noFill/>
        </p:spPr>
        <p:txBody>
          <a:bodyPr wrap="none" rtlCol="0">
            <a:spAutoFit/>
          </a:bodyPr>
          <a:lstStyle/>
          <a:p>
            <a:r>
              <a:rPr lang="en-US" dirty="0"/>
              <a:t>output at time t - 1</a:t>
            </a:r>
            <a:endParaRPr lang="en-IN" dirty="0"/>
          </a:p>
        </p:txBody>
      </p:sp>
      <p:cxnSp>
        <p:nvCxnSpPr>
          <p:cNvPr id="110" name="Straight Arrow Connector 109">
            <a:extLst>
              <a:ext uri="{FF2B5EF4-FFF2-40B4-BE49-F238E27FC236}">
                <a16:creationId xmlns:a16="http://schemas.microsoft.com/office/drawing/2014/main" xmlns="" id="{6BCFAB29-BD4C-4D55-9B33-E1B70FD296CE}"/>
              </a:ext>
            </a:extLst>
          </p:cNvPr>
          <p:cNvCxnSpPr>
            <a:cxnSpLocks/>
          </p:cNvCxnSpPr>
          <p:nvPr/>
        </p:nvCxnSpPr>
        <p:spPr>
          <a:xfrm flipH="1">
            <a:off x="2598380" y="1433984"/>
            <a:ext cx="172198" cy="252359"/>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spTree>
    <p:extLst>
      <p:ext uri="{BB962C8B-B14F-4D97-AF65-F5344CB8AC3E}">
        <p14:creationId xmlns:p14="http://schemas.microsoft.com/office/powerpoint/2010/main" xmlns="" val="2760021030"/>
      </p:ext>
    </p:extLst>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955675"/>
            <a:ext cx="8839200" cy="5410200"/>
          </a:xfrm>
        </p:spPr>
        <p:txBody>
          <a:bodyPr>
            <a:normAutofit/>
          </a:bodyPr>
          <a:lstStyle/>
          <a:p>
            <a:pPr>
              <a:buNone/>
            </a:pPr>
            <a:r>
              <a:rPr lang="en-US" b="1" dirty="0"/>
              <a:t>How the LSTM works (step-by-step walk-through)</a:t>
            </a:r>
            <a:endParaRPr lang="en-US" dirty="0"/>
          </a:p>
        </p:txBody>
      </p:sp>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lvl="0" algn="ctr">
              <a:spcBef>
                <a:spcPct val="0"/>
              </a:spcBef>
              <a:defRPr/>
            </a:pPr>
            <a:r>
              <a:rPr lang="en-US" sz="4400" dirty="0">
                <a:solidFill>
                  <a:schemeClr val="bg1"/>
                </a:solidFill>
              </a:rPr>
              <a:t>Sequential Deep Learning Models</a:t>
            </a:r>
          </a:p>
        </p:txBody>
      </p:sp>
      <p:sp>
        <p:nvSpPr>
          <p:cNvPr id="7" name="TextBox 6">
            <a:extLst>
              <a:ext uri="{FF2B5EF4-FFF2-40B4-BE49-F238E27FC236}">
                <a16:creationId xmlns:a16="http://schemas.microsoft.com/office/drawing/2014/main" xmlns="" id="{F626F1BC-7C49-4DB6-BEE1-69881CDC02FA}"/>
              </a:ext>
            </a:extLst>
          </p:cNvPr>
          <p:cNvSpPr txBox="1"/>
          <p:nvPr/>
        </p:nvSpPr>
        <p:spPr>
          <a:xfrm>
            <a:off x="228600" y="5868986"/>
            <a:ext cx="8686481" cy="369332"/>
          </a:xfrm>
          <a:prstGeom prst="rect">
            <a:avLst/>
          </a:prstGeom>
          <a:noFill/>
        </p:spPr>
        <p:txBody>
          <a:bodyPr wrap="none" rtlCol="0">
            <a:spAutoFit/>
          </a:bodyPr>
          <a:lstStyle/>
          <a:p>
            <a:r>
              <a:rPr lang="en-IN" dirty="0"/>
              <a:t>Just copied and pasted from:  </a:t>
            </a:r>
            <a:r>
              <a:rPr lang="en-IN" dirty="0">
                <a:hlinkClick r:id="rId2"/>
              </a:rPr>
              <a:t>http://colah.github.io/posts/2015-08-Understanding-LSTMs/</a:t>
            </a:r>
            <a:endParaRPr lang="en-IN" dirty="0"/>
          </a:p>
        </p:txBody>
      </p:sp>
      <p:pic>
        <p:nvPicPr>
          <p:cNvPr id="4" name="Picture 3">
            <a:extLst>
              <a:ext uri="{FF2B5EF4-FFF2-40B4-BE49-F238E27FC236}">
                <a16:creationId xmlns:a16="http://schemas.microsoft.com/office/drawing/2014/main" xmlns="" id="{C1CFE363-E422-42FD-83D3-85944C6634FB}"/>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397755" y="2139693"/>
            <a:ext cx="8348489" cy="2578613"/>
          </a:xfrm>
          <a:prstGeom prst="rect">
            <a:avLst/>
          </a:prstGeom>
        </p:spPr>
      </p:pic>
    </p:spTree>
    <p:extLst>
      <p:ext uri="{BB962C8B-B14F-4D97-AF65-F5344CB8AC3E}">
        <p14:creationId xmlns:p14="http://schemas.microsoft.com/office/powerpoint/2010/main" xmlns="" val="2415613498"/>
      </p:ext>
    </p:extLst>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955675"/>
            <a:ext cx="8839200" cy="5410200"/>
          </a:xfrm>
        </p:spPr>
        <p:txBody>
          <a:bodyPr>
            <a:normAutofit/>
          </a:bodyPr>
          <a:lstStyle/>
          <a:p>
            <a:pPr>
              <a:buNone/>
            </a:pPr>
            <a:r>
              <a:rPr lang="en-US" b="1" dirty="0"/>
              <a:t>How the LSTM works (step-by-step walk-through)</a:t>
            </a:r>
            <a:endParaRPr lang="en-US" dirty="0"/>
          </a:p>
        </p:txBody>
      </p:sp>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lvl="0" algn="ctr">
              <a:spcBef>
                <a:spcPct val="0"/>
              </a:spcBef>
              <a:defRPr/>
            </a:pPr>
            <a:r>
              <a:rPr lang="en-US" sz="4400" dirty="0">
                <a:solidFill>
                  <a:schemeClr val="bg1"/>
                </a:solidFill>
              </a:rPr>
              <a:t>Sequential Deep Learning Models</a:t>
            </a:r>
          </a:p>
        </p:txBody>
      </p:sp>
      <p:sp>
        <p:nvSpPr>
          <p:cNvPr id="7" name="TextBox 6">
            <a:extLst>
              <a:ext uri="{FF2B5EF4-FFF2-40B4-BE49-F238E27FC236}">
                <a16:creationId xmlns:a16="http://schemas.microsoft.com/office/drawing/2014/main" xmlns="" id="{F626F1BC-7C49-4DB6-BEE1-69881CDC02FA}"/>
              </a:ext>
            </a:extLst>
          </p:cNvPr>
          <p:cNvSpPr txBox="1"/>
          <p:nvPr/>
        </p:nvSpPr>
        <p:spPr>
          <a:xfrm>
            <a:off x="228600" y="5868986"/>
            <a:ext cx="8686481" cy="369332"/>
          </a:xfrm>
          <a:prstGeom prst="rect">
            <a:avLst/>
          </a:prstGeom>
          <a:noFill/>
        </p:spPr>
        <p:txBody>
          <a:bodyPr wrap="none" rtlCol="0">
            <a:spAutoFit/>
          </a:bodyPr>
          <a:lstStyle/>
          <a:p>
            <a:r>
              <a:rPr lang="en-IN" dirty="0"/>
              <a:t>Just copied and pasted from:  </a:t>
            </a:r>
            <a:r>
              <a:rPr lang="en-IN" dirty="0">
                <a:hlinkClick r:id="rId2"/>
              </a:rPr>
              <a:t>http://colah.github.io/posts/2015-08-Understanding-LSTMs/</a:t>
            </a:r>
            <a:endParaRPr lang="en-IN" dirty="0"/>
          </a:p>
        </p:txBody>
      </p:sp>
      <p:pic>
        <p:nvPicPr>
          <p:cNvPr id="6" name="Picture 5">
            <a:extLst>
              <a:ext uri="{FF2B5EF4-FFF2-40B4-BE49-F238E27FC236}">
                <a16:creationId xmlns:a16="http://schemas.microsoft.com/office/drawing/2014/main" xmlns="" id="{D3528B9D-B07C-4E18-A94C-53F930E1115C}"/>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397755" y="2139693"/>
            <a:ext cx="8348489" cy="2578613"/>
          </a:xfrm>
          <a:prstGeom prst="rect">
            <a:avLst/>
          </a:prstGeom>
        </p:spPr>
      </p:pic>
    </p:spTree>
    <p:extLst>
      <p:ext uri="{BB962C8B-B14F-4D97-AF65-F5344CB8AC3E}">
        <p14:creationId xmlns:p14="http://schemas.microsoft.com/office/powerpoint/2010/main" xmlns="" val="3269354851"/>
      </p:ext>
    </p:extLst>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955675"/>
            <a:ext cx="8839200" cy="5410200"/>
          </a:xfrm>
        </p:spPr>
        <p:txBody>
          <a:bodyPr>
            <a:normAutofit/>
          </a:bodyPr>
          <a:lstStyle/>
          <a:p>
            <a:pPr>
              <a:buNone/>
            </a:pPr>
            <a:r>
              <a:rPr lang="en-US" b="1" dirty="0"/>
              <a:t>How the LSTM works (step-by-step walk-through)</a:t>
            </a:r>
            <a:endParaRPr lang="en-US" dirty="0"/>
          </a:p>
        </p:txBody>
      </p:sp>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lvl="0" algn="ctr">
              <a:spcBef>
                <a:spcPct val="0"/>
              </a:spcBef>
              <a:defRPr/>
            </a:pPr>
            <a:r>
              <a:rPr lang="en-US" sz="4400" dirty="0">
                <a:solidFill>
                  <a:schemeClr val="bg1"/>
                </a:solidFill>
              </a:rPr>
              <a:t>Sequential Deep Learning Models</a:t>
            </a:r>
          </a:p>
        </p:txBody>
      </p:sp>
      <p:sp>
        <p:nvSpPr>
          <p:cNvPr id="7" name="TextBox 6">
            <a:extLst>
              <a:ext uri="{FF2B5EF4-FFF2-40B4-BE49-F238E27FC236}">
                <a16:creationId xmlns:a16="http://schemas.microsoft.com/office/drawing/2014/main" xmlns="" id="{F626F1BC-7C49-4DB6-BEE1-69881CDC02FA}"/>
              </a:ext>
            </a:extLst>
          </p:cNvPr>
          <p:cNvSpPr txBox="1"/>
          <p:nvPr/>
        </p:nvSpPr>
        <p:spPr>
          <a:xfrm>
            <a:off x="228600" y="5868986"/>
            <a:ext cx="8686481" cy="369332"/>
          </a:xfrm>
          <a:prstGeom prst="rect">
            <a:avLst/>
          </a:prstGeom>
          <a:noFill/>
        </p:spPr>
        <p:txBody>
          <a:bodyPr wrap="none" rtlCol="0">
            <a:spAutoFit/>
          </a:bodyPr>
          <a:lstStyle/>
          <a:p>
            <a:r>
              <a:rPr lang="en-IN" dirty="0"/>
              <a:t>Just copied and pasted from:  </a:t>
            </a:r>
            <a:r>
              <a:rPr lang="en-IN" dirty="0">
                <a:hlinkClick r:id="rId2"/>
              </a:rPr>
              <a:t>http://colah.github.io/posts/2015-08-Understanding-LSTMs/</a:t>
            </a:r>
            <a:endParaRPr lang="en-IN" dirty="0"/>
          </a:p>
        </p:txBody>
      </p:sp>
      <p:pic>
        <p:nvPicPr>
          <p:cNvPr id="4" name="Picture 3">
            <a:extLst>
              <a:ext uri="{FF2B5EF4-FFF2-40B4-BE49-F238E27FC236}">
                <a16:creationId xmlns:a16="http://schemas.microsoft.com/office/drawing/2014/main" xmlns="" id="{0345694A-547A-4F50-848A-C195D0023E53}"/>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397755" y="2139693"/>
            <a:ext cx="8348489" cy="2578613"/>
          </a:xfrm>
          <a:prstGeom prst="rect">
            <a:avLst/>
          </a:prstGeom>
        </p:spPr>
      </p:pic>
    </p:spTree>
    <p:extLst>
      <p:ext uri="{BB962C8B-B14F-4D97-AF65-F5344CB8AC3E}">
        <p14:creationId xmlns:p14="http://schemas.microsoft.com/office/powerpoint/2010/main" xmlns="" val="3588088259"/>
      </p:ext>
    </p:extLst>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955675"/>
            <a:ext cx="8839200" cy="5410200"/>
          </a:xfrm>
        </p:spPr>
        <p:txBody>
          <a:bodyPr>
            <a:normAutofit/>
          </a:bodyPr>
          <a:lstStyle/>
          <a:p>
            <a:pPr>
              <a:buNone/>
            </a:pPr>
            <a:r>
              <a:rPr lang="en-US" b="1" dirty="0"/>
              <a:t>How the LSTM works (step-by-step walk-through)</a:t>
            </a:r>
            <a:endParaRPr lang="en-US" dirty="0"/>
          </a:p>
        </p:txBody>
      </p:sp>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lvl="0" algn="ctr">
              <a:spcBef>
                <a:spcPct val="0"/>
              </a:spcBef>
              <a:defRPr/>
            </a:pPr>
            <a:r>
              <a:rPr lang="en-US" sz="4400" dirty="0">
                <a:solidFill>
                  <a:schemeClr val="bg1"/>
                </a:solidFill>
              </a:rPr>
              <a:t>Sequential Deep Learning Models</a:t>
            </a:r>
          </a:p>
        </p:txBody>
      </p:sp>
      <p:sp>
        <p:nvSpPr>
          <p:cNvPr id="7" name="TextBox 6">
            <a:extLst>
              <a:ext uri="{FF2B5EF4-FFF2-40B4-BE49-F238E27FC236}">
                <a16:creationId xmlns:a16="http://schemas.microsoft.com/office/drawing/2014/main" xmlns="" id="{F626F1BC-7C49-4DB6-BEE1-69881CDC02FA}"/>
              </a:ext>
            </a:extLst>
          </p:cNvPr>
          <p:cNvSpPr txBox="1"/>
          <p:nvPr/>
        </p:nvSpPr>
        <p:spPr>
          <a:xfrm>
            <a:off x="228600" y="5868986"/>
            <a:ext cx="8686481" cy="369332"/>
          </a:xfrm>
          <a:prstGeom prst="rect">
            <a:avLst/>
          </a:prstGeom>
          <a:noFill/>
        </p:spPr>
        <p:txBody>
          <a:bodyPr wrap="none" rtlCol="0">
            <a:spAutoFit/>
          </a:bodyPr>
          <a:lstStyle/>
          <a:p>
            <a:r>
              <a:rPr lang="en-IN" dirty="0"/>
              <a:t>Just copied and pasted from:  </a:t>
            </a:r>
            <a:r>
              <a:rPr lang="en-IN" dirty="0">
                <a:hlinkClick r:id="rId2"/>
              </a:rPr>
              <a:t>http://colah.github.io/posts/2015-08-Understanding-LSTMs/</a:t>
            </a:r>
            <a:endParaRPr lang="en-IN" dirty="0"/>
          </a:p>
        </p:txBody>
      </p:sp>
      <p:pic>
        <p:nvPicPr>
          <p:cNvPr id="6" name="Picture 5">
            <a:extLst>
              <a:ext uri="{FF2B5EF4-FFF2-40B4-BE49-F238E27FC236}">
                <a16:creationId xmlns:a16="http://schemas.microsoft.com/office/drawing/2014/main" xmlns="" id="{C40F2CD6-AC99-47EF-B82D-9FB7B5204849}"/>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397755" y="2139693"/>
            <a:ext cx="8348489" cy="2578613"/>
          </a:xfrm>
          <a:prstGeom prst="rect">
            <a:avLst/>
          </a:prstGeom>
        </p:spPr>
      </p:pic>
    </p:spTree>
    <p:extLst>
      <p:ext uri="{BB962C8B-B14F-4D97-AF65-F5344CB8AC3E}">
        <p14:creationId xmlns:p14="http://schemas.microsoft.com/office/powerpoint/2010/main" xmlns="" val="4048397413"/>
      </p:ext>
    </p:extLst>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955675"/>
            <a:ext cx="8839200" cy="5410200"/>
          </a:xfrm>
        </p:spPr>
        <p:txBody>
          <a:bodyPr>
            <a:normAutofit/>
          </a:bodyPr>
          <a:lstStyle/>
          <a:p>
            <a:pPr>
              <a:buNone/>
            </a:pPr>
            <a:r>
              <a:rPr lang="en-US" b="1" dirty="0"/>
              <a:t>GRUs</a:t>
            </a:r>
            <a:endParaRPr lang="en-US" dirty="0"/>
          </a:p>
        </p:txBody>
      </p:sp>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lvl="0" algn="ctr">
              <a:spcBef>
                <a:spcPct val="0"/>
              </a:spcBef>
              <a:defRPr/>
            </a:pPr>
            <a:r>
              <a:rPr lang="en-US" sz="4400" dirty="0">
                <a:solidFill>
                  <a:schemeClr val="bg1"/>
                </a:solidFill>
              </a:rPr>
              <a:t>Sequential Deep Learning Models</a:t>
            </a:r>
          </a:p>
        </p:txBody>
      </p:sp>
      <p:sp>
        <p:nvSpPr>
          <p:cNvPr id="7" name="TextBox 6">
            <a:extLst>
              <a:ext uri="{FF2B5EF4-FFF2-40B4-BE49-F238E27FC236}">
                <a16:creationId xmlns:a16="http://schemas.microsoft.com/office/drawing/2014/main" xmlns="" id="{F626F1BC-7C49-4DB6-BEE1-69881CDC02FA}"/>
              </a:ext>
            </a:extLst>
          </p:cNvPr>
          <p:cNvSpPr txBox="1"/>
          <p:nvPr/>
        </p:nvSpPr>
        <p:spPr>
          <a:xfrm>
            <a:off x="228600" y="5868986"/>
            <a:ext cx="8686481" cy="369332"/>
          </a:xfrm>
          <a:prstGeom prst="rect">
            <a:avLst/>
          </a:prstGeom>
          <a:noFill/>
        </p:spPr>
        <p:txBody>
          <a:bodyPr wrap="none" rtlCol="0">
            <a:spAutoFit/>
          </a:bodyPr>
          <a:lstStyle/>
          <a:p>
            <a:r>
              <a:rPr lang="en-IN" dirty="0"/>
              <a:t>Just copied and pasted from:  </a:t>
            </a:r>
            <a:r>
              <a:rPr lang="en-IN" dirty="0">
                <a:hlinkClick r:id="rId2"/>
              </a:rPr>
              <a:t>http://colah.github.io/posts/2015-08-Understanding-LSTMs/</a:t>
            </a:r>
            <a:endParaRPr lang="en-IN" dirty="0"/>
          </a:p>
        </p:txBody>
      </p:sp>
      <p:pic>
        <p:nvPicPr>
          <p:cNvPr id="4" name="Picture 3">
            <a:extLst>
              <a:ext uri="{FF2B5EF4-FFF2-40B4-BE49-F238E27FC236}">
                <a16:creationId xmlns:a16="http://schemas.microsoft.com/office/drawing/2014/main" xmlns="" id="{BB486E81-BD84-4A84-99E3-6EA477E7392B}"/>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397755" y="2139693"/>
            <a:ext cx="8348489" cy="2578613"/>
          </a:xfrm>
          <a:prstGeom prst="rect">
            <a:avLst/>
          </a:prstGeom>
        </p:spPr>
      </p:pic>
    </p:spTree>
    <p:extLst>
      <p:ext uri="{BB962C8B-B14F-4D97-AF65-F5344CB8AC3E}">
        <p14:creationId xmlns:p14="http://schemas.microsoft.com/office/powerpoint/2010/main" xmlns="" val="3733730897"/>
      </p:ext>
    </p:extLst>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036359"/>
            <a:ext cx="8534400" cy="5410200"/>
          </a:xfrm>
        </p:spPr>
        <p:txBody>
          <a:bodyPr>
            <a:normAutofit/>
          </a:bodyPr>
          <a:lstStyle/>
          <a:p>
            <a:pPr>
              <a:buNone/>
            </a:pPr>
            <a:r>
              <a:rPr lang="en-US" b="1" dirty="0"/>
              <a:t>Sequence to Sequence Models</a:t>
            </a:r>
            <a:r>
              <a:rPr lang="en-US" dirty="0"/>
              <a:t>:</a:t>
            </a:r>
          </a:p>
          <a:p>
            <a:pPr>
              <a:buNone/>
            </a:pPr>
            <a:r>
              <a:rPr lang="en-US" dirty="0"/>
              <a:t>These can understand and generate sequences.</a:t>
            </a:r>
          </a:p>
          <a:p>
            <a:pPr>
              <a:buNone/>
            </a:pPr>
            <a:endParaRPr lang="en-US" dirty="0"/>
          </a:p>
          <a:p>
            <a:pPr>
              <a:buNone/>
            </a:pPr>
            <a:r>
              <a:rPr lang="en-US" dirty="0"/>
              <a:t>Parts:</a:t>
            </a:r>
          </a:p>
          <a:p>
            <a:pPr marL="514350" indent="-514350">
              <a:buAutoNum type="arabicParenR"/>
            </a:pPr>
            <a:r>
              <a:rPr lang="en-US" dirty="0"/>
              <a:t>Encoder  - the part that encodes sequences</a:t>
            </a:r>
          </a:p>
          <a:p>
            <a:pPr marL="514350" indent="-514350">
              <a:buAutoNum type="arabicParenR"/>
            </a:pPr>
            <a:r>
              <a:rPr lang="en-US" dirty="0"/>
              <a:t>Decoder  - the part that generates sequences</a:t>
            </a:r>
          </a:p>
        </p:txBody>
      </p:sp>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lvl="0" algn="ctr">
              <a:spcBef>
                <a:spcPct val="0"/>
              </a:spcBef>
              <a:defRPr/>
            </a:pPr>
            <a:r>
              <a:rPr lang="en-US" sz="4400" dirty="0">
                <a:solidFill>
                  <a:schemeClr val="bg1"/>
                </a:solidFill>
              </a:rPr>
              <a:t>Sequential to Sequence Models</a:t>
            </a:r>
          </a:p>
        </p:txBody>
      </p:sp>
    </p:spTree>
    <p:extLst>
      <p:ext uri="{BB962C8B-B14F-4D97-AF65-F5344CB8AC3E}">
        <p14:creationId xmlns:p14="http://schemas.microsoft.com/office/powerpoint/2010/main" xmlns="" val="1392794610"/>
      </p:ext>
    </p:extLst>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57458" y="1022272"/>
            <a:ext cx="8357941" cy="5410200"/>
          </a:xfrm>
        </p:spPr>
        <p:txBody>
          <a:bodyPr>
            <a:normAutofit/>
          </a:bodyPr>
          <a:lstStyle/>
          <a:p>
            <a:pPr>
              <a:buNone/>
            </a:pPr>
            <a:r>
              <a:rPr lang="en-US" b="1" dirty="0"/>
              <a:t>The Encoder</a:t>
            </a:r>
            <a:r>
              <a:rPr lang="en-US" dirty="0"/>
              <a:t>:</a:t>
            </a:r>
          </a:p>
          <a:p>
            <a:pPr>
              <a:buNone/>
            </a:pPr>
            <a:r>
              <a:rPr lang="en-US" dirty="0"/>
              <a:t>Just an RNN (maybe LSTM) without the output.</a:t>
            </a:r>
          </a:p>
        </p:txBody>
      </p:sp>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lvl="0" algn="ctr">
              <a:spcBef>
                <a:spcPct val="0"/>
              </a:spcBef>
              <a:defRPr/>
            </a:pPr>
            <a:r>
              <a:rPr lang="en-US" sz="4400" dirty="0">
                <a:solidFill>
                  <a:schemeClr val="bg1"/>
                </a:solidFill>
              </a:rPr>
              <a:t>Sequential to Sequence Models</a:t>
            </a:r>
          </a:p>
        </p:txBody>
      </p:sp>
      <p:sp>
        <p:nvSpPr>
          <p:cNvPr id="37" name="Oval 36">
            <a:extLst>
              <a:ext uri="{FF2B5EF4-FFF2-40B4-BE49-F238E27FC236}">
                <a16:creationId xmlns:a16="http://schemas.microsoft.com/office/drawing/2014/main" xmlns="" id="{7231E339-39DB-472C-B416-F3AFFA8DB1CD}"/>
              </a:ext>
            </a:extLst>
          </p:cNvPr>
          <p:cNvSpPr/>
          <p:nvPr/>
        </p:nvSpPr>
        <p:spPr>
          <a:xfrm>
            <a:off x="895596" y="4419600"/>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1</a:t>
            </a:r>
          </a:p>
        </p:txBody>
      </p:sp>
      <p:cxnSp>
        <p:nvCxnSpPr>
          <p:cNvPr id="38" name="Straight Connector 37">
            <a:extLst>
              <a:ext uri="{FF2B5EF4-FFF2-40B4-BE49-F238E27FC236}">
                <a16:creationId xmlns:a16="http://schemas.microsoft.com/office/drawing/2014/main" xmlns="" id="{86356EBF-FCE2-4669-8183-1DC1F845D621}"/>
              </a:ext>
            </a:extLst>
          </p:cNvPr>
          <p:cNvCxnSpPr/>
          <p:nvPr/>
        </p:nvCxnSpPr>
        <p:spPr>
          <a:xfrm>
            <a:off x="1103416" y="3669268"/>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40" name="Oval 39">
            <a:extLst>
              <a:ext uri="{FF2B5EF4-FFF2-40B4-BE49-F238E27FC236}">
                <a16:creationId xmlns:a16="http://schemas.microsoft.com/office/drawing/2014/main" xmlns="" id="{75385114-D865-4BCF-966C-28FDF7DB80AF}"/>
              </a:ext>
            </a:extLst>
          </p:cNvPr>
          <p:cNvSpPr/>
          <p:nvPr/>
        </p:nvSpPr>
        <p:spPr>
          <a:xfrm>
            <a:off x="2038596" y="4431268"/>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2</a:t>
            </a:r>
          </a:p>
        </p:txBody>
      </p:sp>
      <p:cxnSp>
        <p:nvCxnSpPr>
          <p:cNvPr id="41" name="Straight Connector 40">
            <a:extLst>
              <a:ext uri="{FF2B5EF4-FFF2-40B4-BE49-F238E27FC236}">
                <a16:creationId xmlns:a16="http://schemas.microsoft.com/office/drawing/2014/main" xmlns="" id="{E435AB17-D49D-46AD-B675-19B8A9CB2202}"/>
              </a:ext>
            </a:extLst>
          </p:cNvPr>
          <p:cNvCxnSpPr/>
          <p:nvPr/>
        </p:nvCxnSpPr>
        <p:spPr>
          <a:xfrm>
            <a:off x="2246416" y="3669268"/>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79" name="Oval 78">
            <a:extLst>
              <a:ext uri="{FF2B5EF4-FFF2-40B4-BE49-F238E27FC236}">
                <a16:creationId xmlns:a16="http://schemas.microsoft.com/office/drawing/2014/main" xmlns="" id="{D6EC71A2-D2A3-4BE4-A724-45107A0E7E0E}"/>
              </a:ext>
            </a:extLst>
          </p:cNvPr>
          <p:cNvSpPr/>
          <p:nvPr/>
        </p:nvSpPr>
        <p:spPr>
          <a:xfrm>
            <a:off x="3652837" y="5033886"/>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1</a:t>
            </a:r>
          </a:p>
        </p:txBody>
      </p:sp>
      <p:cxnSp>
        <p:nvCxnSpPr>
          <p:cNvPr id="80" name="Straight Connector 79">
            <a:extLst>
              <a:ext uri="{FF2B5EF4-FFF2-40B4-BE49-F238E27FC236}">
                <a16:creationId xmlns:a16="http://schemas.microsoft.com/office/drawing/2014/main" xmlns="" id="{50F66239-0A5A-42F7-97F6-45A3DB65BE6D}"/>
              </a:ext>
            </a:extLst>
          </p:cNvPr>
          <p:cNvCxnSpPr>
            <a:cxnSpLocks/>
          </p:cNvCxnSpPr>
          <p:nvPr/>
        </p:nvCxnSpPr>
        <p:spPr>
          <a:xfrm>
            <a:off x="3860657" y="4283554"/>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82" name="Oval 81">
            <a:extLst>
              <a:ext uri="{FF2B5EF4-FFF2-40B4-BE49-F238E27FC236}">
                <a16:creationId xmlns:a16="http://schemas.microsoft.com/office/drawing/2014/main" xmlns="" id="{0FC3D7CD-F114-47D9-A56E-1E8B9D2243C7}"/>
              </a:ext>
            </a:extLst>
          </p:cNvPr>
          <p:cNvSpPr/>
          <p:nvPr/>
        </p:nvSpPr>
        <p:spPr>
          <a:xfrm>
            <a:off x="4795837" y="5045554"/>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2</a:t>
            </a:r>
          </a:p>
        </p:txBody>
      </p:sp>
      <p:cxnSp>
        <p:nvCxnSpPr>
          <p:cNvPr id="83" name="Straight Connector 82">
            <a:extLst>
              <a:ext uri="{FF2B5EF4-FFF2-40B4-BE49-F238E27FC236}">
                <a16:creationId xmlns:a16="http://schemas.microsoft.com/office/drawing/2014/main" xmlns="" id="{38C794A8-9BB0-49A9-B6CA-C279CDD3419D}"/>
              </a:ext>
            </a:extLst>
          </p:cNvPr>
          <p:cNvCxnSpPr>
            <a:cxnSpLocks/>
          </p:cNvCxnSpPr>
          <p:nvPr/>
        </p:nvCxnSpPr>
        <p:spPr>
          <a:xfrm>
            <a:off x="5003657" y="4283554"/>
            <a:ext cx="0" cy="762000"/>
          </a:xfrm>
          <a:prstGeom prst="line">
            <a:avLst/>
          </a:prstGeom>
        </p:spPr>
        <p:style>
          <a:lnRef idx="2">
            <a:schemeClr val="accent3"/>
          </a:lnRef>
          <a:fillRef idx="0">
            <a:schemeClr val="accent3"/>
          </a:fillRef>
          <a:effectRef idx="1">
            <a:schemeClr val="accent3"/>
          </a:effectRef>
          <a:fontRef idx="minor">
            <a:schemeClr val="tx1"/>
          </a:fontRef>
        </p:style>
      </p:cxnSp>
      <p:cxnSp>
        <p:nvCxnSpPr>
          <p:cNvPr id="57" name="Straight Arrow Connector 56">
            <a:extLst>
              <a:ext uri="{FF2B5EF4-FFF2-40B4-BE49-F238E27FC236}">
                <a16:creationId xmlns:a16="http://schemas.microsoft.com/office/drawing/2014/main" xmlns="" id="{144F4E5E-ADCC-4DB8-8060-200CB86537A6}"/>
              </a:ext>
            </a:extLst>
          </p:cNvPr>
          <p:cNvCxnSpPr>
            <a:cxnSpLocks/>
            <a:stCxn id="2" idx="2"/>
            <a:endCxn id="94" idx="1"/>
          </p:cNvCxnSpPr>
          <p:nvPr/>
        </p:nvCxnSpPr>
        <p:spPr>
          <a:xfrm>
            <a:off x="1676433" y="3664259"/>
            <a:ext cx="1947365" cy="460926"/>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97" name="Left Brace 96">
            <a:extLst>
              <a:ext uri="{FF2B5EF4-FFF2-40B4-BE49-F238E27FC236}">
                <a16:creationId xmlns:a16="http://schemas.microsoft.com/office/drawing/2014/main" xmlns="" id="{9E5F4FEF-E980-4ABA-AB25-6915181F6E82}"/>
              </a:ext>
            </a:extLst>
          </p:cNvPr>
          <p:cNvSpPr/>
          <p:nvPr/>
        </p:nvSpPr>
        <p:spPr>
          <a:xfrm rot="16200000">
            <a:off x="1547433" y="4573231"/>
            <a:ext cx="212665" cy="1286374"/>
          </a:xfrm>
          <a:prstGeom prst="leftBrace">
            <a:avLst/>
          </a:prstGeom>
        </p:spPr>
        <p:style>
          <a:lnRef idx="3">
            <a:schemeClr val="accent4"/>
          </a:lnRef>
          <a:fillRef idx="0">
            <a:schemeClr val="accent4"/>
          </a:fillRef>
          <a:effectRef idx="2">
            <a:schemeClr val="accent4"/>
          </a:effectRef>
          <a:fontRef idx="minor">
            <a:schemeClr val="tx1"/>
          </a:fontRef>
        </p:style>
        <p:txBody>
          <a:bodyPr rtlCol="0" anchor="ctr"/>
          <a:lstStyle/>
          <a:p>
            <a:pPr algn="ctr"/>
            <a:endParaRPr lang="en-IN"/>
          </a:p>
        </p:txBody>
      </p:sp>
      <p:sp>
        <p:nvSpPr>
          <p:cNvPr id="98" name="TextBox 97">
            <a:extLst>
              <a:ext uri="{FF2B5EF4-FFF2-40B4-BE49-F238E27FC236}">
                <a16:creationId xmlns:a16="http://schemas.microsoft.com/office/drawing/2014/main" xmlns="" id="{B62A10F3-F725-4725-93A1-4FDCAD52FF3E}"/>
              </a:ext>
            </a:extLst>
          </p:cNvPr>
          <p:cNvSpPr txBox="1"/>
          <p:nvPr/>
        </p:nvSpPr>
        <p:spPr>
          <a:xfrm>
            <a:off x="1401286" y="5327760"/>
            <a:ext cx="599844" cy="369332"/>
          </a:xfrm>
          <a:prstGeom prst="rect">
            <a:avLst/>
          </a:prstGeom>
          <a:noFill/>
        </p:spPr>
        <p:txBody>
          <a:bodyPr wrap="none" rtlCol="0">
            <a:spAutoFit/>
          </a:bodyPr>
          <a:lstStyle/>
          <a:p>
            <a:r>
              <a:rPr lang="en-US" dirty="0"/>
              <a:t>t = 0</a:t>
            </a:r>
            <a:endParaRPr lang="en-IN" dirty="0"/>
          </a:p>
        </p:txBody>
      </p:sp>
      <p:sp>
        <p:nvSpPr>
          <p:cNvPr id="99" name="Left Brace 98">
            <a:extLst>
              <a:ext uri="{FF2B5EF4-FFF2-40B4-BE49-F238E27FC236}">
                <a16:creationId xmlns:a16="http://schemas.microsoft.com/office/drawing/2014/main" xmlns="" id="{DDCE0F7E-2E44-41C1-ABF3-26D007959EC2}"/>
              </a:ext>
            </a:extLst>
          </p:cNvPr>
          <p:cNvSpPr/>
          <p:nvPr/>
        </p:nvSpPr>
        <p:spPr>
          <a:xfrm rot="16200000">
            <a:off x="4340249" y="5011967"/>
            <a:ext cx="212665" cy="1286374"/>
          </a:xfrm>
          <a:prstGeom prst="leftBrace">
            <a:avLst/>
          </a:prstGeom>
        </p:spPr>
        <p:style>
          <a:lnRef idx="3">
            <a:schemeClr val="accent4"/>
          </a:lnRef>
          <a:fillRef idx="0">
            <a:schemeClr val="accent4"/>
          </a:fillRef>
          <a:effectRef idx="2">
            <a:schemeClr val="accent4"/>
          </a:effectRef>
          <a:fontRef idx="minor">
            <a:schemeClr val="tx1"/>
          </a:fontRef>
        </p:style>
        <p:txBody>
          <a:bodyPr rtlCol="0" anchor="ctr"/>
          <a:lstStyle/>
          <a:p>
            <a:pPr algn="ctr"/>
            <a:endParaRPr lang="en-IN"/>
          </a:p>
        </p:txBody>
      </p:sp>
      <p:sp>
        <p:nvSpPr>
          <p:cNvPr id="100" name="TextBox 99">
            <a:extLst>
              <a:ext uri="{FF2B5EF4-FFF2-40B4-BE49-F238E27FC236}">
                <a16:creationId xmlns:a16="http://schemas.microsoft.com/office/drawing/2014/main" xmlns="" id="{4300C28D-41F8-48F2-8691-C0AF538C78EA}"/>
              </a:ext>
            </a:extLst>
          </p:cNvPr>
          <p:cNvSpPr txBox="1"/>
          <p:nvPr/>
        </p:nvSpPr>
        <p:spPr>
          <a:xfrm>
            <a:off x="4142813" y="5770732"/>
            <a:ext cx="599844" cy="369332"/>
          </a:xfrm>
          <a:prstGeom prst="rect">
            <a:avLst/>
          </a:prstGeom>
          <a:noFill/>
        </p:spPr>
        <p:txBody>
          <a:bodyPr wrap="none" rtlCol="0">
            <a:spAutoFit/>
          </a:bodyPr>
          <a:lstStyle/>
          <a:p>
            <a:r>
              <a:rPr lang="en-US" dirty="0"/>
              <a:t>t = 1</a:t>
            </a:r>
            <a:endParaRPr lang="en-IN" dirty="0"/>
          </a:p>
        </p:txBody>
      </p:sp>
      <p:sp>
        <p:nvSpPr>
          <p:cNvPr id="2" name="Rectangle: Rounded Corners 1">
            <a:extLst>
              <a:ext uri="{FF2B5EF4-FFF2-40B4-BE49-F238E27FC236}">
                <a16:creationId xmlns:a16="http://schemas.microsoft.com/office/drawing/2014/main" xmlns="" id="{62974D42-CC17-4E09-A65F-3C4AD9FBC24F}"/>
              </a:ext>
            </a:extLst>
          </p:cNvPr>
          <p:cNvSpPr/>
          <p:nvPr/>
        </p:nvSpPr>
        <p:spPr>
          <a:xfrm>
            <a:off x="857496" y="3252837"/>
            <a:ext cx="1637873" cy="411422"/>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dirty="0"/>
              <a:t>LSTM</a:t>
            </a:r>
            <a:endParaRPr lang="en-IN" dirty="0"/>
          </a:p>
        </p:txBody>
      </p:sp>
      <p:sp>
        <p:nvSpPr>
          <p:cNvPr id="94" name="Rectangle: Rounded Corners 93">
            <a:extLst>
              <a:ext uri="{FF2B5EF4-FFF2-40B4-BE49-F238E27FC236}">
                <a16:creationId xmlns:a16="http://schemas.microsoft.com/office/drawing/2014/main" xmlns="" id="{9C8022A9-024F-437C-B139-E11F1811CA73}"/>
              </a:ext>
            </a:extLst>
          </p:cNvPr>
          <p:cNvSpPr/>
          <p:nvPr/>
        </p:nvSpPr>
        <p:spPr>
          <a:xfrm>
            <a:off x="3623798" y="3919474"/>
            <a:ext cx="1637873" cy="411422"/>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dirty="0"/>
              <a:t>LSTM</a:t>
            </a:r>
            <a:endParaRPr lang="en-IN" dirty="0"/>
          </a:p>
        </p:txBody>
      </p:sp>
      <p:sp>
        <p:nvSpPr>
          <p:cNvPr id="4" name="Arrow: Right 3">
            <a:extLst>
              <a:ext uri="{FF2B5EF4-FFF2-40B4-BE49-F238E27FC236}">
                <a16:creationId xmlns:a16="http://schemas.microsoft.com/office/drawing/2014/main" xmlns="" id="{50B9E4A6-E6D7-47CB-AB0C-E7E6366B192C}"/>
              </a:ext>
            </a:extLst>
          </p:cNvPr>
          <p:cNvSpPr/>
          <p:nvPr/>
        </p:nvSpPr>
        <p:spPr>
          <a:xfrm>
            <a:off x="5638801" y="3974068"/>
            <a:ext cx="1258784" cy="356828"/>
          </a:xfrm>
          <a:prstGeom prst="rightArrow">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IN"/>
          </a:p>
        </p:txBody>
      </p:sp>
      <p:sp>
        <p:nvSpPr>
          <p:cNvPr id="6" name="Rectangle: Rounded Corners 5">
            <a:extLst>
              <a:ext uri="{FF2B5EF4-FFF2-40B4-BE49-F238E27FC236}">
                <a16:creationId xmlns:a16="http://schemas.microsoft.com/office/drawing/2014/main" xmlns="" id="{26764D68-E602-4028-8548-F4ACA30D611C}"/>
              </a:ext>
            </a:extLst>
          </p:cNvPr>
          <p:cNvSpPr/>
          <p:nvPr/>
        </p:nvSpPr>
        <p:spPr>
          <a:xfrm>
            <a:off x="7239000" y="3919474"/>
            <a:ext cx="1696803" cy="423926"/>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a:t>Encoding</a:t>
            </a:r>
            <a:endParaRPr lang="en-IN" dirty="0"/>
          </a:p>
        </p:txBody>
      </p:sp>
      <p:sp>
        <p:nvSpPr>
          <p:cNvPr id="8" name="TextBox 7">
            <a:extLst>
              <a:ext uri="{FF2B5EF4-FFF2-40B4-BE49-F238E27FC236}">
                <a16:creationId xmlns:a16="http://schemas.microsoft.com/office/drawing/2014/main" xmlns="" id="{85DC999C-1227-4EBD-A472-4F9FCDF23C58}"/>
              </a:ext>
            </a:extLst>
          </p:cNvPr>
          <p:cNvSpPr txBox="1"/>
          <p:nvPr/>
        </p:nvSpPr>
        <p:spPr>
          <a:xfrm>
            <a:off x="5835646" y="2287765"/>
            <a:ext cx="2645356" cy="1569660"/>
          </a:xfrm>
          <a:prstGeom prst="rect">
            <a:avLst/>
          </a:prstGeom>
          <a:noFill/>
        </p:spPr>
        <p:txBody>
          <a:bodyPr wrap="square" rtlCol="0">
            <a:spAutoFit/>
          </a:bodyPr>
          <a:lstStyle/>
          <a:p>
            <a:r>
              <a:rPr lang="en-US" sz="2400" dirty="0"/>
              <a:t>The encoding is just the </a:t>
            </a:r>
            <a:r>
              <a:rPr lang="en-US" sz="2400" b="1" dirty="0"/>
              <a:t>last hidden state </a:t>
            </a:r>
            <a:r>
              <a:rPr lang="en-US" sz="2400" dirty="0"/>
              <a:t>of the RNN/LSTM</a:t>
            </a:r>
            <a:endParaRPr lang="en-IN" sz="2400" dirty="0"/>
          </a:p>
        </p:txBody>
      </p:sp>
      <p:sp>
        <p:nvSpPr>
          <p:cNvPr id="9" name="TextBox 8">
            <a:extLst>
              <a:ext uri="{FF2B5EF4-FFF2-40B4-BE49-F238E27FC236}">
                <a16:creationId xmlns:a16="http://schemas.microsoft.com/office/drawing/2014/main" xmlns="" id="{6F22FBAD-AF0E-453C-A70A-60CE95643143}"/>
              </a:ext>
            </a:extLst>
          </p:cNvPr>
          <p:cNvSpPr txBox="1"/>
          <p:nvPr/>
        </p:nvSpPr>
        <p:spPr>
          <a:xfrm>
            <a:off x="1344950" y="4823936"/>
            <a:ext cx="547073" cy="369332"/>
          </a:xfrm>
          <a:prstGeom prst="rect">
            <a:avLst/>
          </a:prstGeom>
          <a:noFill/>
        </p:spPr>
        <p:txBody>
          <a:bodyPr wrap="none" rtlCol="0">
            <a:spAutoFit/>
          </a:bodyPr>
          <a:lstStyle/>
          <a:p>
            <a:r>
              <a:rPr lang="en-US" dirty="0">
                <a:solidFill>
                  <a:srgbClr val="FF0000"/>
                </a:solidFill>
              </a:rPr>
              <a:t>Hey</a:t>
            </a:r>
            <a:endParaRPr lang="en-IN" dirty="0">
              <a:solidFill>
                <a:srgbClr val="FF0000"/>
              </a:solidFill>
            </a:endParaRPr>
          </a:p>
        </p:txBody>
      </p:sp>
      <p:sp>
        <p:nvSpPr>
          <p:cNvPr id="95" name="TextBox 94">
            <a:extLst>
              <a:ext uri="{FF2B5EF4-FFF2-40B4-BE49-F238E27FC236}">
                <a16:creationId xmlns:a16="http://schemas.microsoft.com/office/drawing/2014/main" xmlns="" id="{3693A41B-53A1-4B11-A5EE-D7F7293EBC79}"/>
              </a:ext>
            </a:extLst>
          </p:cNvPr>
          <p:cNvSpPr txBox="1"/>
          <p:nvPr/>
        </p:nvSpPr>
        <p:spPr>
          <a:xfrm>
            <a:off x="4180410" y="5230220"/>
            <a:ext cx="691408" cy="369332"/>
          </a:xfrm>
          <a:prstGeom prst="rect">
            <a:avLst/>
          </a:prstGeom>
          <a:noFill/>
        </p:spPr>
        <p:txBody>
          <a:bodyPr wrap="none" rtlCol="0">
            <a:spAutoFit/>
          </a:bodyPr>
          <a:lstStyle/>
          <a:p>
            <a:r>
              <a:rPr lang="en-US" dirty="0">
                <a:solidFill>
                  <a:srgbClr val="FF0000"/>
                </a:solidFill>
              </a:rPr>
              <a:t>there</a:t>
            </a:r>
            <a:endParaRPr lang="en-IN" dirty="0">
              <a:solidFill>
                <a:srgbClr val="FF0000"/>
              </a:solidFill>
            </a:endParaRPr>
          </a:p>
        </p:txBody>
      </p:sp>
    </p:spTree>
    <p:extLst>
      <p:ext uri="{BB962C8B-B14F-4D97-AF65-F5344CB8AC3E}">
        <p14:creationId xmlns:p14="http://schemas.microsoft.com/office/powerpoint/2010/main" xmlns="" val="519439501"/>
      </p:ext>
    </p:extLst>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lvl="0" algn="ctr">
              <a:spcBef>
                <a:spcPct val="0"/>
              </a:spcBef>
              <a:defRPr/>
            </a:pPr>
            <a:r>
              <a:rPr lang="en-US" sz="4400" dirty="0">
                <a:solidFill>
                  <a:schemeClr val="bg1"/>
                </a:solidFill>
              </a:rPr>
              <a:t>Sequential Deep Learning Models</a:t>
            </a:r>
          </a:p>
        </p:txBody>
      </p:sp>
      <p:sp>
        <p:nvSpPr>
          <p:cNvPr id="19" name="Oval 18">
            <a:extLst>
              <a:ext uri="{FF2B5EF4-FFF2-40B4-BE49-F238E27FC236}">
                <a16:creationId xmlns:a16="http://schemas.microsoft.com/office/drawing/2014/main" xmlns="" id="{710B980A-F3C7-4753-8AA2-5CAACC782FC0}"/>
              </a:ext>
            </a:extLst>
          </p:cNvPr>
          <p:cNvSpPr/>
          <p:nvPr/>
        </p:nvSpPr>
        <p:spPr>
          <a:xfrm>
            <a:off x="3162300" y="2554442"/>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1</a:t>
            </a:r>
            <a:endParaRPr lang="en-US" baseline="-25000" dirty="0"/>
          </a:p>
        </p:txBody>
      </p:sp>
      <p:cxnSp>
        <p:nvCxnSpPr>
          <p:cNvPr id="21" name="Straight Connector 20">
            <a:extLst>
              <a:ext uri="{FF2B5EF4-FFF2-40B4-BE49-F238E27FC236}">
                <a16:creationId xmlns:a16="http://schemas.microsoft.com/office/drawing/2014/main" xmlns="" id="{ED856284-7D86-49D3-AB15-40D4D778A857}"/>
              </a:ext>
            </a:extLst>
          </p:cNvPr>
          <p:cNvCxnSpPr/>
          <p:nvPr/>
        </p:nvCxnSpPr>
        <p:spPr>
          <a:xfrm>
            <a:off x="3370120" y="2947110"/>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23" name="Oval 22">
            <a:extLst>
              <a:ext uri="{FF2B5EF4-FFF2-40B4-BE49-F238E27FC236}">
                <a16:creationId xmlns:a16="http://schemas.microsoft.com/office/drawing/2014/main" xmlns="" id="{8665BD2D-703C-4820-9256-B1933E29C3E8}"/>
              </a:ext>
            </a:extLst>
          </p:cNvPr>
          <p:cNvSpPr/>
          <p:nvPr/>
        </p:nvSpPr>
        <p:spPr>
          <a:xfrm>
            <a:off x="4305300" y="2566110"/>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2</a:t>
            </a:r>
          </a:p>
        </p:txBody>
      </p:sp>
      <p:cxnSp>
        <p:nvCxnSpPr>
          <p:cNvPr id="26" name="Straight Connector 25">
            <a:extLst>
              <a:ext uri="{FF2B5EF4-FFF2-40B4-BE49-F238E27FC236}">
                <a16:creationId xmlns:a16="http://schemas.microsoft.com/office/drawing/2014/main" xmlns="" id="{DEBF89DA-998B-410B-B818-49AA3B31E97A}"/>
              </a:ext>
            </a:extLst>
          </p:cNvPr>
          <p:cNvCxnSpPr/>
          <p:nvPr/>
        </p:nvCxnSpPr>
        <p:spPr>
          <a:xfrm>
            <a:off x="4513120" y="2947110"/>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37" name="Oval 36">
            <a:extLst>
              <a:ext uri="{FF2B5EF4-FFF2-40B4-BE49-F238E27FC236}">
                <a16:creationId xmlns:a16="http://schemas.microsoft.com/office/drawing/2014/main" xmlns="" id="{7231E339-39DB-472C-B416-F3AFFA8DB1CD}"/>
              </a:ext>
            </a:extLst>
          </p:cNvPr>
          <p:cNvSpPr/>
          <p:nvPr/>
        </p:nvSpPr>
        <p:spPr>
          <a:xfrm>
            <a:off x="3162300" y="4840442"/>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1</a:t>
            </a:r>
          </a:p>
        </p:txBody>
      </p:sp>
      <p:cxnSp>
        <p:nvCxnSpPr>
          <p:cNvPr id="38" name="Straight Connector 37">
            <a:extLst>
              <a:ext uri="{FF2B5EF4-FFF2-40B4-BE49-F238E27FC236}">
                <a16:creationId xmlns:a16="http://schemas.microsoft.com/office/drawing/2014/main" xmlns="" id="{86356EBF-FCE2-4669-8183-1DC1F845D621}"/>
              </a:ext>
            </a:extLst>
          </p:cNvPr>
          <p:cNvCxnSpPr/>
          <p:nvPr/>
        </p:nvCxnSpPr>
        <p:spPr>
          <a:xfrm>
            <a:off x="3370120" y="4090110"/>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40" name="Oval 39">
            <a:extLst>
              <a:ext uri="{FF2B5EF4-FFF2-40B4-BE49-F238E27FC236}">
                <a16:creationId xmlns:a16="http://schemas.microsoft.com/office/drawing/2014/main" xmlns="" id="{75385114-D865-4BCF-966C-28FDF7DB80AF}"/>
              </a:ext>
            </a:extLst>
          </p:cNvPr>
          <p:cNvSpPr/>
          <p:nvPr/>
        </p:nvSpPr>
        <p:spPr>
          <a:xfrm>
            <a:off x="4305300" y="4852110"/>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2</a:t>
            </a:r>
          </a:p>
        </p:txBody>
      </p:sp>
      <p:cxnSp>
        <p:nvCxnSpPr>
          <p:cNvPr id="41" name="Straight Connector 40">
            <a:extLst>
              <a:ext uri="{FF2B5EF4-FFF2-40B4-BE49-F238E27FC236}">
                <a16:creationId xmlns:a16="http://schemas.microsoft.com/office/drawing/2014/main" xmlns="" id="{E435AB17-D49D-46AD-B675-19B8A9CB2202}"/>
              </a:ext>
            </a:extLst>
          </p:cNvPr>
          <p:cNvCxnSpPr/>
          <p:nvPr/>
        </p:nvCxnSpPr>
        <p:spPr>
          <a:xfrm>
            <a:off x="4513120" y="4090110"/>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60" name="Oval 59">
            <a:extLst>
              <a:ext uri="{FF2B5EF4-FFF2-40B4-BE49-F238E27FC236}">
                <a16:creationId xmlns:a16="http://schemas.microsoft.com/office/drawing/2014/main" xmlns="" id="{9D9B04DE-80C7-4636-AC4E-ED210744069D}"/>
              </a:ext>
            </a:extLst>
          </p:cNvPr>
          <p:cNvSpPr/>
          <p:nvPr/>
        </p:nvSpPr>
        <p:spPr>
          <a:xfrm>
            <a:off x="5919541" y="3168728"/>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1</a:t>
            </a:r>
            <a:endParaRPr lang="en-US" baseline="-25000" dirty="0"/>
          </a:p>
        </p:txBody>
      </p:sp>
      <p:cxnSp>
        <p:nvCxnSpPr>
          <p:cNvPr id="62" name="Straight Connector 61">
            <a:extLst>
              <a:ext uri="{FF2B5EF4-FFF2-40B4-BE49-F238E27FC236}">
                <a16:creationId xmlns:a16="http://schemas.microsoft.com/office/drawing/2014/main" xmlns="" id="{D08DCAF1-4327-4732-8BC7-F9D750B54C64}"/>
              </a:ext>
            </a:extLst>
          </p:cNvPr>
          <p:cNvCxnSpPr>
            <a:cxnSpLocks/>
          </p:cNvCxnSpPr>
          <p:nvPr/>
        </p:nvCxnSpPr>
        <p:spPr>
          <a:xfrm>
            <a:off x="6127361" y="3561396"/>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65" name="Oval 64">
            <a:extLst>
              <a:ext uri="{FF2B5EF4-FFF2-40B4-BE49-F238E27FC236}">
                <a16:creationId xmlns:a16="http://schemas.microsoft.com/office/drawing/2014/main" xmlns="" id="{97224654-B30E-4450-A0C9-32306A901581}"/>
              </a:ext>
            </a:extLst>
          </p:cNvPr>
          <p:cNvSpPr/>
          <p:nvPr/>
        </p:nvSpPr>
        <p:spPr>
          <a:xfrm>
            <a:off x="7062541" y="3180396"/>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2</a:t>
            </a:r>
          </a:p>
        </p:txBody>
      </p:sp>
      <p:cxnSp>
        <p:nvCxnSpPr>
          <p:cNvPr id="68" name="Straight Connector 67">
            <a:extLst>
              <a:ext uri="{FF2B5EF4-FFF2-40B4-BE49-F238E27FC236}">
                <a16:creationId xmlns:a16="http://schemas.microsoft.com/office/drawing/2014/main" xmlns="" id="{DF7D0BC5-8427-4C42-92DD-8072ED89DB0C}"/>
              </a:ext>
            </a:extLst>
          </p:cNvPr>
          <p:cNvCxnSpPr>
            <a:cxnSpLocks/>
          </p:cNvCxnSpPr>
          <p:nvPr/>
        </p:nvCxnSpPr>
        <p:spPr>
          <a:xfrm>
            <a:off x="7270361" y="3561396"/>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79" name="Oval 78">
            <a:extLst>
              <a:ext uri="{FF2B5EF4-FFF2-40B4-BE49-F238E27FC236}">
                <a16:creationId xmlns:a16="http://schemas.microsoft.com/office/drawing/2014/main" xmlns="" id="{D6EC71A2-D2A3-4BE4-A724-45107A0E7E0E}"/>
              </a:ext>
            </a:extLst>
          </p:cNvPr>
          <p:cNvSpPr/>
          <p:nvPr/>
        </p:nvSpPr>
        <p:spPr>
          <a:xfrm>
            <a:off x="5919541" y="5454728"/>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1</a:t>
            </a:r>
          </a:p>
        </p:txBody>
      </p:sp>
      <p:cxnSp>
        <p:nvCxnSpPr>
          <p:cNvPr id="80" name="Straight Connector 79">
            <a:extLst>
              <a:ext uri="{FF2B5EF4-FFF2-40B4-BE49-F238E27FC236}">
                <a16:creationId xmlns:a16="http://schemas.microsoft.com/office/drawing/2014/main" xmlns="" id="{50F66239-0A5A-42F7-97F6-45A3DB65BE6D}"/>
              </a:ext>
            </a:extLst>
          </p:cNvPr>
          <p:cNvCxnSpPr>
            <a:cxnSpLocks/>
          </p:cNvCxnSpPr>
          <p:nvPr/>
        </p:nvCxnSpPr>
        <p:spPr>
          <a:xfrm>
            <a:off x="6127361" y="4704396"/>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82" name="Oval 81">
            <a:extLst>
              <a:ext uri="{FF2B5EF4-FFF2-40B4-BE49-F238E27FC236}">
                <a16:creationId xmlns:a16="http://schemas.microsoft.com/office/drawing/2014/main" xmlns="" id="{0FC3D7CD-F114-47D9-A56E-1E8B9D2243C7}"/>
              </a:ext>
            </a:extLst>
          </p:cNvPr>
          <p:cNvSpPr/>
          <p:nvPr/>
        </p:nvSpPr>
        <p:spPr>
          <a:xfrm>
            <a:off x="7062541" y="5466396"/>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2</a:t>
            </a:r>
          </a:p>
        </p:txBody>
      </p:sp>
      <p:cxnSp>
        <p:nvCxnSpPr>
          <p:cNvPr id="83" name="Straight Connector 82">
            <a:extLst>
              <a:ext uri="{FF2B5EF4-FFF2-40B4-BE49-F238E27FC236}">
                <a16:creationId xmlns:a16="http://schemas.microsoft.com/office/drawing/2014/main" xmlns="" id="{38C794A8-9BB0-49A9-B6CA-C279CDD3419D}"/>
              </a:ext>
            </a:extLst>
          </p:cNvPr>
          <p:cNvCxnSpPr>
            <a:cxnSpLocks/>
          </p:cNvCxnSpPr>
          <p:nvPr/>
        </p:nvCxnSpPr>
        <p:spPr>
          <a:xfrm>
            <a:off x="7270361" y="4704396"/>
            <a:ext cx="0" cy="762000"/>
          </a:xfrm>
          <a:prstGeom prst="line">
            <a:avLst/>
          </a:prstGeom>
        </p:spPr>
        <p:style>
          <a:lnRef idx="2">
            <a:schemeClr val="accent3"/>
          </a:lnRef>
          <a:fillRef idx="0">
            <a:schemeClr val="accent3"/>
          </a:fillRef>
          <a:effectRef idx="1">
            <a:schemeClr val="accent3"/>
          </a:effectRef>
          <a:fontRef idx="minor">
            <a:schemeClr val="tx1"/>
          </a:fontRef>
        </p:style>
      </p:cxnSp>
      <p:cxnSp>
        <p:nvCxnSpPr>
          <p:cNvPr id="57" name="Straight Arrow Connector 56">
            <a:extLst>
              <a:ext uri="{FF2B5EF4-FFF2-40B4-BE49-F238E27FC236}">
                <a16:creationId xmlns:a16="http://schemas.microsoft.com/office/drawing/2014/main" xmlns="" id="{144F4E5E-ADCC-4DB8-8060-200CB86537A6}"/>
              </a:ext>
            </a:extLst>
          </p:cNvPr>
          <p:cNvCxnSpPr>
            <a:cxnSpLocks/>
            <a:stCxn id="2" idx="2"/>
            <a:endCxn id="94" idx="1"/>
          </p:cNvCxnSpPr>
          <p:nvPr/>
        </p:nvCxnSpPr>
        <p:spPr>
          <a:xfrm>
            <a:off x="3943137" y="4085101"/>
            <a:ext cx="1947365" cy="460926"/>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97" name="Left Brace 96">
            <a:extLst>
              <a:ext uri="{FF2B5EF4-FFF2-40B4-BE49-F238E27FC236}">
                <a16:creationId xmlns:a16="http://schemas.microsoft.com/office/drawing/2014/main" xmlns="" id="{9E5F4FEF-E980-4ABA-AB25-6915181F6E82}"/>
              </a:ext>
            </a:extLst>
          </p:cNvPr>
          <p:cNvSpPr/>
          <p:nvPr/>
        </p:nvSpPr>
        <p:spPr>
          <a:xfrm rot="16200000">
            <a:off x="3814137" y="4994073"/>
            <a:ext cx="212665" cy="1286374"/>
          </a:xfrm>
          <a:prstGeom prst="leftBrace">
            <a:avLst/>
          </a:prstGeom>
        </p:spPr>
        <p:style>
          <a:lnRef idx="3">
            <a:schemeClr val="accent6"/>
          </a:lnRef>
          <a:fillRef idx="0">
            <a:schemeClr val="accent6"/>
          </a:fillRef>
          <a:effectRef idx="2">
            <a:schemeClr val="accent6"/>
          </a:effectRef>
          <a:fontRef idx="minor">
            <a:schemeClr val="tx1"/>
          </a:fontRef>
        </p:style>
        <p:txBody>
          <a:bodyPr rtlCol="0" anchor="ctr"/>
          <a:lstStyle/>
          <a:p>
            <a:pPr algn="ctr"/>
            <a:endParaRPr lang="en-IN"/>
          </a:p>
        </p:txBody>
      </p:sp>
      <p:sp>
        <p:nvSpPr>
          <p:cNvPr id="98" name="TextBox 97">
            <a:extLst>
              <a:ext uri="{FF2B5EF4-FFF2-40B4-BE49-F238E27FC236}">
                <a16:creationId xmlns:a16="http://schemas.microsoft.com/office/drawing/2014/main" xmlns="" id="{B62A10F3-F725-4725-93A1-4FDCAD52FF3E}"/>
              </a:ext>
            </a:extLst>
          </p:cNvPr>
          <p:cNvSpPr txBox="1"/>
          <p:nvPr/>
        </p:nvSpPr>
        <p:spPr>
          <a:xfrm>
            <a:off x="3667990" y="5748602"/>
            <a:ext cx="599844" cy="369332"/>
          </a:xfrm>
          <a:prstGeom prst="rect">
            <a:avLst/>
          </a:prstGeom>
          <a:noFill/>
        </p:spPr>
        <p:txBody>
          <a:bodyPr wrap="none" rtlCol="0">
            <a:spAutoFit/>
          </a:bodyPr>
          <a:lstStyle/>
          <a:p>
            <a:r>
              <a:rPr lang="en-US" dirty="0"/>
              <a:t>t = 0</a:t>
            </a:r>
            <a:endParaRPr lang="en-IN" dirty="0"/>
          </a:p>
        </p:txBody>
      </p:sp>
      <p:sp>
        <p:nvSpPr>
          <p:cNvPr id="99" name="Left Brace 98">
            <a:extLst>
              <a:ext uri="{FF2B5EF4-FFF2-40B4-BE49-F238E27FC236}">
                <a16:creationId xmlns:a16="http://schemas.microsoft.com/office/drawing/2014/main" xmlns="" id="{DDCE0F7E-2E44-41C1-ABF3-26D007959EC2}"/>
              </a:ext>
            </a:extLst>
          </p:cNvPr>
          <p:cNvSpPr/>
          <p:nvPr/>
        </p:nvSpPr>
        <p:spPr>
          <a:xfrm rot="16200000">
            <a:off x="6606953" y="5432809"/>
            <a:ext cx="212665" cy="1286374"/>
          </a:xfrm>
          <a:prstGeom prst="leftBrace">
            <a:avLst/>
          </a:prstGeom>
        </p:spPr>
        <p:style>
          <a:lnRef idx="3">
            <a:schemeClr val="accent6"/>
          </a:lnRef>
          <a:fillRef idx="0">
            <a:schemeClr val="accent6"/>
          </a:fillRef>
          <a:effectRef idx="2">
            <a:schemeClr val="accent6"/>
          </a:effectRef>
          <a:fontRef idx="minor">
            <a:schemeClr val="tx1"/>
          </a:fontRef>
        </p:style>
        <p:txBody>
          <a:bodyPr rtlCol="0" anchor="ctr"/>
          <a:lstStyle/>
          <a:p>
            <a:pPr algn="ctr"/>
            <a:endParaRPr lang="en-IN"/>
          </a:p>
        </p:txBody>
      </p:sp>
      <p:sp>
        <p:nvSpPr>
          <p:cNvPr id="100" name="TextBox 99">
            <a:extLst>
              <a:ext uri="{FF2B5EF4-FFF2-40B4-BE49-F238E27FC236}">
                <a16:creationId xmlns:a16="http://schemas.microsoft.com/office/drawing/2014/main" xmlns="" id="{4300C28D-41F8-48F2-8691-C0AF538C78EA}"/>
              </a:ext>
            </a:extLst>
          </p:cNvPr>
          <p:cNvSpPr txBox="1"/>
          <p:nvPr/>
        </p:nvSpPr>
        <p:spPr>
          <a:xfrm>
            <a:off x="6409517" y="6191574"/>
            <a:ext cx="599844" cy="369332"/>
          </a:xfrm>
          <a:prstGeom prst="rect">
            <a:avLst/>
          </a:prstGeom>
          <a:noFill/>
        </p:spPr>
        <p:txBody>
          <a:bodyPr wrap="none" rtlCol="0">
            <a:spAutoFit/>
          </a:bodyPr>
          <a:lstStyle/>
          <a:p>
            <a:r>
              <a:rPr lang="en-US" dirty="0"/>
              <a:t>t = 1</a:t>
            </a:r>
            <a:endParaRPr lang="en-IN" dirty="0"/>
          </a:p>
        </p:txBody>
      </p:sp>
      <p:sp>
        <p:nvSpPr>
          <p:cNvPr id="2" name="Rectangle: Rounded Corners 1">
            <a:extLst>
              <a:ext uri="{FF2B5EF4-FFF2-40B4-BE49-F238E27FC236}">
                <a16:creationId xmlns:a16="http://schemas.microsoft.com/office/drawing/2014/main" xmlns="" id="{62974D42-CC17-4E09-A65F-3C4AD9FBC24F}"/>
              </a:ext>
            </a:extLst>
          </p:cNvPr>
          <p:cNvSpPr/>
          <p:nvPr/>
        </p:nvSpPr>
        <p:spPr>
          <a:xfrm>
            <a:off x="3124200" y="3673679"/>
            <a:ext cx="1637873" cy="411422"/>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dirty="0"/>
              <a:t>LSTM</a:t>
            </a:r>
            <a:endParaRPr lang="en-IN" dirty="0"/>
          </a:p>
        </p:txBody>
      </p:sp>
      <p:sp>
        <p:nvSpPr>
          <p:cNvPr id="94" name="Rectangle: Rounded Corners 93">
            <a:extLst>
              <a:ext uri="{FF2B5EF4-FFF2-40B4-BE49-F238E27FC236}">
                <a16:creationId xmlns:a16="http://schemas.microsoft.com/office/drawing/2014/main" xmlns="" id="{9C8022A9-024F-437C-B139-E11F1811CA73}"/>
              </a:ext>
            </a:extLst>
          </p:cNvPr>
          <p:cNvSpPr/>
          <p:nvPr/>
        </p:nvSpPr>
        <p:spPr>
          <a:xfrm>
            <a:off x="5890502" y="4340316"/>
            <a:ext cx="1637873" cy="411422"/>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dirty="0"/>
              <a:t>LSTM</a:t>
            </a:r>
            <a:endParaRPr lang="en-IN" dirty="0"/>
          </a:p>
        </p:txBody>
      </p:sp>
      <p:sp>
        <p:nvSpPr>
          <p:cNvPr id="95" name="Content Placeholder 2">
            <a:extLst>
              <a:ext uri="{FF2B5EF4-FFF2-40B4-BE49-F238E27FC236}">
                <a16:creationId xmlns:a16="http://schemas.microsoft.com/office/drawing/2014/main" xmlns="" id="{67F4E98E-E3CF-4C92-BD37-3D5D0CB6FC88}"/>
              </a:ext>
            </a:extLst>
          </p:cNvPr>
          <p:cNvSpPr txBox="1">
            <a:spLocks/>
          </p:cNvSpPr>
          <p:nvPr/>
        </p:nvSpPr>
        <p:spPr>
          <a:xfrm>
            <a:off x="228600" y="914400"/>
            <a:ext cx="8357941" cy="54102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Arial" pitchFamily="34" charset="0"/>
              <a:buNone/>
            </a:pPr>
            <a:r>
              <a:rPr lang="en-US" b="1" dirty="0"/>
              <a:t>The Decoder</a:t>
            </a:r>
            <a:r>
              <a:rPr lang="en-US" dirty="0"/>
              <a:t>:</a:t>
            </a:r>
          </a:p>
          <a:p>
            <a:pPr>
              <a:buFont typeface="Arial" pitchFamily="34" charset="0"/>
              <a:buNone/>
            </a:pPr>
            <a:r>
              <a:rPr lang="en-US" dirty="0"/>
              <a:t>Just another RNN (maybe LSTM) with output.</a:t>
            </a:r>
          </a:p>
        </p:txBody>
      </p:sp>
      <p:sp>
        <p:nvSpPr>
          <p:cNvPr id="96" name="Arrow: Right 95">
            <a:extLst>
              <a:ext uri="{FF2B5EF4-FFF2-40B4-BE49-F238E27FC236}">
                <a16:creationId xmlns:a16="http://schemas.microsoft.com/office/drawing/2014/main" xmlns="" id="{364F8B5E-55DB-4266-AFAC-00B9F504DE40}"/>
              </a:ext>
            </a:extLst>
          </p:cNvPr>
          <p:cNvSpPr/>
          <p:nvPr/>
        </p:nvSpPr>
        <p:spPr>
          <a:xfrm>
            <a:off x="1810217" y="3735342"/>
            <a:ext cx="1258784" cy="356828"/>
          </a:xfrm>
          <a:prstGeom prst="rightArrow">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IN"/>
          </a:p>
        </p:txBody>
      </p:sp>
      <p:sp>
        <p:nvSpPr>
          <p:cNvPr id="101" name="Rectangle: Rounded Corners 100">
            <a:extLst>
              <a:ext uri="{FF2B5EF4-FFF2-40B4-BE49-F238E27FC236}">
                <a16:creationId xmlns:a16="http://schemas.microsoft.com/office/drawing/2014/main" xmlns="" id="{837CC182-F460-4379-BE4E-F14C41D4D45D}"/>
              </a:ext>
            </a:extLst>
          </p:cNvPr>
          <p:cNvSpPr/>
          <p:nvPr/>
        </p:nvSpPr>
        <p:spPr>
          <a:xfrm>
            <a:off x="366419" y="3679373"/>
            <a:ext cx="1696803" cy="423926"/>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a:t>Encoding</a:t>
            </a:r>
            <a:endParaRPr lang="en-IN" dirty="0"/>
          </a:p>
        </p:txBody>
      </p:sp>
      <p:sp>
        <p:nvSpPr>
          <p:cNvPr id="102" name="TextBox 101">
            <a:extLst>
              <a:ext uri="{FF2B5EF4-FFF2-40B4-BE49-F238E27FC236}">
                <a16:creationId xmlns:a16="http://schemas.microsoft.com/office/drawing/2014/main" xmlns="" id="{0EC36407-27A1-46BC-A1AF-62A5BDA0E388}"/>
              </a:ext>
            </a:extLst>
          </p:cNvPr>
          <p:cNvSpPr txBox="1"/>
          <p:nvPr/>
        </p:nvSpPr>
        <p:spPr>
          <a:xfrm>
            <a:off x="108665" y="4166310"/>
            <a:ext cx="2645356" cy="1569660"/>
          </a:xfrm>
          <a:prstGeom prst="rect">
            <a:avLst/>
          </a:prstGeom>
          <a:noFill/>
        </p:spPr>
        <p:txBody>
          <a:bodyPr wrap="square" rtlCol="0">
            <a:spAutoFit/>
          </a:bodyPr>
          <a:lstStyle/>
          <a:p>
            <a:r>
              <a:rPr lang="en-US" sz="2400" dirty="0"/>
              <a:t>The </a:t>
            </a:r>
            <a:r>
              <a:rPr lang="en-US" sz="2400" b="1" dirty="0"/>
              <a:t>first hidden state </a:t>
            </a:r>
            <a:r>
              <a:rPr lang="en-US" sz="2400" dirty="0"/>
              <a:t>of the RNN/LSTM is the encoding</a:t>
            </a:r>
            <a:endParaRPr lang="en-IN" sz="2400" dirty="0"/>
          </a:p>
        </p:txBody>
      </p:sp>
      <p:cxnSp>
        <p:nvCxnSpPr>
          <p:cNvPr id="12" name="Connector: Curved 11">
            <a:extLst>
              <a:ext uri="{FF2B5EF4-FFF2-40B4-BE49-F238E27FC236}">
                <a16:creationId xmlns:a16="http://schemas.microsoft.com/office/drawing/2014/main" xmlns="" id="{7740F02B-4B42-42F7-A287-F04B2C5220FD}"/>
              </a:ext>
            </a:extLst>
          </p:cNvPr>
          <p:cNvCxnSpPr>
            <a:cxnSpLocks/>
            <a:stCxn id="19" idx="0"/>
            <a:endCxn id="79" idx="4"/>
          </p:cNvCxnSpPr>
          <p:nvPr/>
        </p:nvCxnSpPr>
        <p:spPr>
          <a:xfrm rot="16200000" flipH="1">
            <a:off x="3090777" y="2816465"/>
            <a:ext cx="3281286" cy="2757241"/>
          </a:xfrm>
          <a:prstGeom prst="curvedConnector5">
            <a:avLst>
              <a:gd name="adj1" fmla="val -8709"/>
              <a:gd name="adj2" fmla="val 42745"/>
              <a:gd name="adj3" fmla="val 106967"/>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103" name="Connector: Curved 102">
            <a:extLst>
              <a:ext uri="{FF2B5EF4-FFF2-40B4-BE49-F238E27FC236}">
                <a16:creationId xmlns:a16="http://schemas.microsoft.com/office/drawing/2014/main" xmlns="" id="{35939EE9-A5FC-4A64-A531-9304DA84A2FB}"/>
              </a:ext>
            </a:extLst>
          </p:cNvPr>
          <p:cNvCxnSpPr>
            <a:cxnSpLocks/>
            <a:stCxn id="23" idx="0"/>
            <a:endCxn id="82" idx="4"/>
          </p:cNvCxnSpPr>
          <p:nvPr/>
        </p:nvCxnSpPr>
        <p:spPr>
          <a:xfrm rot="16200000" flipH="1">
            <a:off x="4233777" y="2828133"/>
            <a:ext cx="3281286" cy="2757241"/>
          </a:xfrm>
          <a:prstGeom prst="curvedConnector5">
            <a:avLst>
              <a:gd name="adj1" fmla="val -6967"/>
              <a:gd name="adj2" fmla="val 50000"/>
              <a:gd name="adj3" fmla="val 106967"/>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53" name="Straight Arrow Connector 52">
            <a:extLst>
              <a:ext uri="{FF2B5EF4-FFF2-40B4-BE49-F238E27FC236}">
                <a16:creationId xmlns:a16="http://schemas.microsoft.com/office/drawing/2014/main" xmlns="" id="{AF02EF7F-657C-4F22-9EA6-26B92B2018CC}"/>
              </a:ext>
            </a:extLst>
          </p:cNvPr>
          <p:cNvCxnSpPr>
            <a:cxnSpLocks/>
            <a:endCxn id="37" idx="3"/>
          </p:cNvCxnSpPr>
          <p:nvPr/>
        </p:nvCxnSpPr>
        <p:spPr>
          <a:xfrm flipV="1">
            <a:off x="1921398" y="5165646"/>
            <a:ext cx="1296698" cy="637531"/>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104" name="Straight Arrow Connector 103">
            <a:extLst>
              <a:ext uri="{FF2B5EF4-FFF2-40B4-BE49-F238E27FC236}">
                <a16:creationId xmlns:a16="http://schemas.microsoft.com/office/drawing/2014/main" xmlns="" id="{2D24C5F5-670B-4146-A8A9-3B8216650867}"/>
              </a:ext>
            </a:extLst>
          </p:cNvPr>
          <p:cNvCxnSpPr>
            <a:cxnSpLocks/>
          </p:cNvCxnSpPr>
          <p:nvPr/>
        </p:nvCxnSpPr>
        <p:spPr>
          <a:xfrm flipV="1">
            <a:off x="2059662" y="5146245"/>
            <a:ext cx="2282035" cy="709888"/>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sp>
        <p:nvSpPr>
          <p:cNvPr id="56" name="TextBox 55">
            <a:extLst>
              <a:ext uri="{FF2B5EF4-FFF2-40B4-BE49-F238E27FC236}">
                <a16:creationId xmlns:a16="http://schemas.microsoft.com/office/drawing/2014/main" xmlns="" id="{4A931B1A-EAF9-407F-848A-D6B0AD2CA82C}"/>
              </a:ext>
            </a:extLst>
          </p:cNvPr>
          <p:cNvSpPr txBox="1"/>
          <p:nvPr/>
        </p:nvSpPr>
        <p:spPr>
          <a:xfrm>
            <a:off x="557458" y="6075996"/>
            <a:ext cx="4223131" cy="646331"/>
          </a:xfrm>
          <a:prstGeom prst="rect">
            <a:avLst/>
          </a:prstGeom>
          <a:noFill/>
        </p:spPr>
        <p:txBody>
          <a:bodyPr wrap="square" rtlCol="0">
            <a:spAutoFit/>
          </a:bodyPr>
          <a:lstStyle/>
          <a:p>
            <a:r>
              <a:rPr lang="en-US" dirty="0"/>
              <a:t>The first input to the decoder is a special symbol to indicate start of decoding</a:t>
            </a:r>
            <a:endParaRPr lang="en-IN" dirty="0"/>
          </a:p>
        </p:txBody>
      </p:sp>
      <p:sp>
        <p:nvSpPr>
          <p:cNvPr id="58" name="Rectangle: Rounded Corners 57">
            <a:extLst>
              <a:ext uri="{FF2B5EF4-FFF2-40B4-BE49-F238E27FC236}">
                <a16:creationId xmlns:a16="http://schemas.microsoft.com/office/drawing/2014/main" xmlns="" id="{E3B2F579-0CB1-4ADF-ACF5-2D0A393063A1}"/>
              </a:ext>
            </a:extLst>
          </p:cNvPr>
          <p:cNvSpPr/>
          <p:nvPr/>
        </p:nvSpPr>
        <p:spPr>
          <a:xfrm>
            <a:off x="292470" y="5743593"/>
            <a:ext cx="2042020" cy="369332"/>
          </a:xfrm>
          <a:prstGeom prst="roundRect">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US" dirty="0"/>
              <a:t>START Symbol</a:t>
            </a:r>
            <a:endParaRPr lang="en-IN" dirty="0"/>
          </a:p>
        </p:txBody>
      </p:sp>
      <p:sp>
        <p:nvSpPr>
          <p:cNvPr id="105" name="TextBox 104">
            <a:extLst>
              <a:ext uri="{FF2B5EF4-FFF2-40B4-BE49-F238E27FC236}">
                <a16:creationId xmlns:a16="http://schemas.microsoft.com/office/drawing/2014/main" xmlns="" id="{C92230C9-4C26-4EDB-8CDE-FA3BA66E9A0F}"/>
              </a:ext>
            </a:extLst>
          </p:cNvPr>
          <p:cNvSpPr txBox="1"/>
          <p:nvPr/>
        </p:nvSpPr>
        <p:spPr>
          <a:xfrm>
            <a:off x="3518350" y="2324839"/>
            <a:ext cx="671979" cy="369332"/>
          </a:xfrm>
          <a:prstGeom prst="rect">
            <a:avLst/>
          </a:prstGeom>
          <a:noFill/>
        </p:spPr>
        <p:txBody>
          <a:bodyPr wrap="none" rtlCol="0">
            <a:spAutoFit/>
          </a:bodyPr>
          <a:lstStyle/>
          <a:p>
            <a:r>
              <a:rPr lang="en-US" dirty="0">
                <a:solidFill>
                  <a:srgbClr val="FF0000"/>
                </a:solidFill>
              </a:rPr>
              <a:t>Hello</a:t>
            </a:r>
            <a:endParaRPr lang="en-IN" dirty="0">
              <a:solidFill>
                <a:srgbClr val="FF0000"/>
              </a:solidFill>
            </a:endParaRPr>
          </a:p>
        </p:txBody>
      </p:sp>
      <p:sp>
        <p:nvSpPr>
          <p:cNvPr id="107" name="Rectangle: Rounded Corners 106">
            <a:extLst>
              <a:ext uri="{FF2B5EF4-FFF2-40B4-BE49-F238E27FC236}">
                <a16:creationId xmlns:a16="http://schemas.microsoft.com/office/drawing/2014/main" xmlns="" id="{6B266055-A6C8-4F8D-BEE9-32F133CC9AE1}"/>
              </a:ext>
            </a:extLst>
          </p:cNvPr>
          <p:cNvSpPr/>
          <p:nvPr/>
        </p:nvSpPr>
        <p:spPr>
          <a:xfrm>
            <a:off x="5755781" y="2682027"/>
            <a:ext cx="2042020" cy="369332"/>
          </a:xfrm>
          <a:prstGeom prst="roundRect">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US" dirty="0"/>
              <a:t>STOP Symbol</a:t>
            </a:r>
            <a:endParaRPr lang="en-IN" dirty="0"/>
          </a:p>
        </p:txBody>
      </p:sp>
    </p:spTree>
    <p:extLst>
      <p:ext uri="{BB962C8B-B14F-4D97-AF65-F5344CB8AC3E}">
        <p14:creationId xmlns:p14="http://schemas.microsoft.com/office/powerpoint/2010/main" xmlns="" val="14329041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a:ln>
                  <a:noFill/>
                </a:ln>
                <a:solidFill>
                  <a:schemeClr val="bg1"/>
                </a:solidFill>
                <a:effectLst/>
                <a:uLnTx/>
                <a:uFillTx/>
                <a:latin typeface="+mj-lt"/>
                <a:ea typeface="+mj-ea"/>
                <a:cs typeface="+mj-cs"/>
              </a:rPr>
              <a:t>Neural Network Classifiers</a:t>
            </a:r>
          </a:p>
        </p:txBody>
      </p:sp>
      <p:sp>
        <p:nvSpPr>
          <p:cNvPr id="7" name="Oval 6"/>
          <p:cNvSpPr/>
          <p:nvPr/>
        </p:nvSpPr>
        <p:spPr>
          <a:xfrm>
            <a:off x="1066800" y="2350532"/>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p:cNvSpPr/>
          <p:nvPr/>
        </p:nvSpPr>
        <p:spPr>
          <a:xfrm>
            <a:off x="1066800" y="3493532"/>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9" name="TextBox 8"/>
          <p:cNvSpPr txBox="1"/>
          <p:nvPr/>
        </p:nvSpPr>
        <p:spPr>
          <a:xfrm>
            <a:off x="179902" y="3974068"/>
            <a:ext cx="1115498" cy="369332"/>
          </a:xfrm>
          <a:prstGeom prst="rect">
            <a:avLst/>
          </a:prstGeom>
          <a:noFill/>
        </p:spPr>
        <p:txBody>
          <a:bodyPr wrap="none" rtlCol="0">
            <a:spAutoFit/>
          </a:bodyPr>
          <a:lstStyle/>
          <a:p>
            <a:r>
              <a:rPr lang="en-US" dirty="0"/>
              <a:t>Features </a:t>
            </a:r>
            <a:r>
              <a:rPr lang="en-US" b="1" dirty="0"/>
              <a:t>f</a:t>
            </a:r>
          </a:p>
        </p:txBody>
      </p:sp>
      <p:sp>
        <p:nvSpPr>
          <p:cNvPr id="10" name="TextBox 9"/>
          <p:cNvSpPr txBox="1"/>
          <p:nvPr/>
        </p:nvSpPr>
        <p:spPr>
          <a:xfrm>
            <a:off x="304800" y="1981200"/>
            <a:ext cx="1007007" cy="369332"/>
          </a:xfrm>
          <a:prstGeom prst="rect">
            <a:avLst/>
          </a:prstGeom>
          <a:noFill/>
        </p:spPr>
        <p:txBody>
          <a:bodyPr wrap="none" rtlCol="0">
            <a:spAutoFit/>
          </a:bodyPr>
          <a:lstStyle/>
          <a:p>
            <a:r>
              <a:rPr lang="en-US" dirty="0"/>
              <a:t>Classes </a:t>
            </a:r>
            <a:r>
              <a:rPr lang="en-US" b="1" dirty="0"/>
              <a:t>c</a:t>
            </a:r>
          </a:p>
        </p:txBody>
      </p:sp>
      <p:cxnSp>
        <p:nvCxnSpPr>
          <p:cNvPr id="25" name="Straight Connector 24"/>
          <p:cNvCxnSpPr/>
          <p:nvPr/>
        </p:nvCxnSpPr>
        <p:spPr>
          <a:xfrm>
            <a:off x="1274620" y="2743200"/>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31" name="TextBox 30"/>
          <p:cNvSpPr txBox="1"/>
          <p:nvPr/>
        </p:nvSpPr>
        <p:spPr>
          <a:xfrm>
            <a:off x="762000" y="2971800"/>
            <a:ext cx="394660" cy="369332"/>
          </a:xfrm>
          <a:prstGeom prst="rect">
            <a:avLst/>
          </a:prstGeom>
          <a:noFill/>
        </p:spPr>
        <p:txBody>
          <a:bodyPr wrap="none" rtlCol="0">
            <a:spAutoFit/>
          </a:bodyPr>
          <a:lstStyle/>
          <a:p>
            <a:r>
              <a:rPr lang="en-US" b="1" dirty="0"/>
              <a:t>W</a:t>
            </a:r>
          </a:p>
        </p:txBody>
      </p:sp>
      <p:sp>
        <p:nvSpPr>
          <p:cNvPr id="64" name="TextBox 63">
            <a:extLst>
              <a:ext uri="{FF2B5EF4-FFF2-40B4-BE49-F238E27FC236}">
                <a16:creationId xmlns:a16="http://schemas.microsoft.com/office/drawing/2014/main" xmlns="" id="{E85EC121-184B-45EA-830E-2FFAA5E2C3D2}"/>
              </a:ext>
            </a:extLst>
          </p:cNvPr>
          <p:cNvSpPr txBox="1"/>
          <p:nvPr/>
        </p:nvSpPr>
        <p:spPr>
          <a:xfrm>
            <a:off x="217149" y="5341771"/>
            <a:ext cx="1911101" cy="369332"/>
          </a:xfrm>
          <a:prstGeom prst="rect">
            <a:avLst/>
          </a:prstGeom>
          <a:noFill/>
        </p:spPr>
        <p:txBody>
          <a:bodyPr wrap="none" rtlCol="0">
            <a:spAutoFit/>
          </a:bodyPr>
          <a:lstStyle/>
          <a:p>
            <a:r>
              <a:rPr lang="en-US" dirty="0"/>
              <a:t>f</a:t>
            </a:r>
            <a:r>
              <a:rPr lang="en-US" baseline="-25000" dirty="0"/>
              <a:t>1</a:t>
            </a:r>
            <a:r>
              <a:rPr lang="en-US" dirty="0"/>
              <a:t> = 1  f</a:t>
            </a:r>
            <a:r>
              <a:rPr lang="en-US" baseline="-25000" dirty="0"/>
              <a:t>2</a:t>
            </a:r>
            <a:r>
              <a:rPr lang="en-US" dirty="0"/>
              <a:t> = 2   f</a:t>
            </a:r>
            <a:r>
              <a:rPr lang="en-US" baseline="-25000" dirty="0"/>
              <a:t>3</a:t>
            </a:r>
            <a:r>
              <a:rPr lang="en-US" dirty="0"/>
              <a:t> = 3</a:t>
            </a:r>
            <a:endParaRPr lang="en-IN" dirty="0"/>
          </a:p>
        </p:txBody>
      </p:sp>
      <p:sp>
        <p:nvSpPr>
          <p:cNvPr id="65" name="TextBox 64">
            <a:extLst>
              <a:ext uri="{FF2B5EF4-FFF2-40B4-BE49-F238E27FC236}">
                <a16:creationId xmlns:a16="http://schemas.microsoft.com/office/drawing/2014/main" xmlns="" id="{769CD0F7-FBF0-46D8-9CD2-1CDB69F5A193}"/>
              </a:ext>
            </a:extLst>
          </p:cNvPr>
          <p:cNvSpPr txBox="1"/>
          <p:nvPr/>
        </p:nvSpPr>
        <p:spPr>
          <a:xfrm>
            <a:off x="2545057" y="5203271"/>
            <a:ext cx="1861407" cy="923330"/>
          </a:xfrm>
          <a:prstGeom prst="rect">
            <a:avLst/>
          </a:prstGeom>
          <a:noFill/>
        </p:spPr>
        <p:txBody>
          <a:bodyPr wrap="none" rtlCol="0">
            <a:spAutoFit/>
          </a:bodyPr>
          <a:lstStyle/>
          <a:p>
            <a:r>
              <a:rPr lang="en-US" dirty="0"/>
              <a:t>W</a:t>
            </a:r>
            <a:r>
              <a:rPr lang="en-US" baseline="-25000" dirty="0"/>
              <a:t>11</a:t>
            </a:r>
            <a:r>
              <a:rPr lang="en-US" dirty="0"/>
              <a:t> = 3	 W</a:t>
            </a:r>
            <a:r>
              <a:rPr lang="en-US" baseline="-25000" dirty="0"/>
              <a:t>21</a:t>
            </a:r>
            <a:r>
              <a:rPr lang="en-US" dirty="0"/>
              <a:t> = 7</a:t>
            </a:r>
          </a:p>
          <a:p>
            <a:r>
              <a:rPr lang="en-US" dirty="0"/>
              <a:t>W</a:t>
            </a:r>
            <a:r>
              <a:rPr lang="en-US" baseline="-25000" dirty="0"/>
              <a:t>12</a:t>
            </a:r>
            <a:r>
              <a:rPr lang="en-US" dirty="0"/>
              <a:t> = 4	 W</a:t>
            </a:r>
            <a:r>
              <a:rPr lang="en-US" baseline="-25000" dirty="0"/>
              <a:t>22</a:t>
            </a:r>
            <a:r>
              <a:rPr lang="en-US" dirty="0"/>
              <a:t> = 1</a:t>
            </a:r>
          </a:p>
          <a:p>
            <a:r>
              <a:rPr lang="en-US" dirty="0"/>
              <a:t>W</a:t>
            </a:r>
            <a:r>
              <a:rPr lang="en-US" baseline="-25000" dirty="0"/>
              <a:t>13</a:t>
            </a:r>
            <a:r>
              <a:rPr lang="en-US" dirty="0"/>
              <a:t> = 1	 W</a:t>
            </a:r>
            <a:r>
              <a:rPr lang="en-US" baseline="-25000" dirty="0"/>
              <a:t>23</a:t>
            </a:r>
            <a:r>
              <a:rPr lang="en-US" dirty="0"/>
              <a:t> = 2</a:t>
            </a:r>
          </a:p>
        </p:txBody>
      </p:sp>
      <p:sp>
        <p:nvSpPr>
          <p:cNvPr id="66" name="TextBox 65">
            <a:extLst>
              <a:ext uri="{FF2B5EF4-FFF2-40B4-BE49-F238E27FC236}">
                <a16:creationId xmlns:a16="http://schemas.microsoft.com/office/drawing/2014/main" xmlns="" id="{983F041F-CB75-4456-B4D9-9FDE7E70A89E}"/>
              </a:ext>
            </a:extLst>
          </p:cNvPr>
          <p:cNvSpPr txBox="1"/>
          <p:nvPr/>
        </p:nvSpPr>
        <p:spPr>
          <a:xfrm>
            <a:off x="7539351" y="5161220"/>
            <a:ext cx="689612" cy="646331"/>
          </a:xfrm>
          <a:prstGeom prst="rect">
            <a:avLst/>
          </a:prstGeom>
          <a:noFill/>
        </p:spPr>
        <p:txBody>
          <a:bodyPr wrap="none" rtlCol="0">
            <a:spAutoFit/>
          </a:bodyPr>
          <a:lstStyle/>
          <a:p>
            <a:r>
              <a:rPr lang="en-US" dirty="0"/>
              <a:t>c</a:t>
            </a:r>
            <a:r>
              <a:rPr lang="en-US" baseline="-25000" dirty="0"/>
              <a:t>1</a:t>
            </a:r>
            <a:r>
              <a:rPr lang="en-US" dirty="0"/>
              <a:t> = ?</a:t>
            </a:r>
          </a:p>
          <a:p>
            <a:r>
              <a:rPr lang="en-US" dirty="0"/>
              <a:t>c</a:t>
            </a:r>
            <a:r>
              <a:rPr lang="en-US" baseline="-25000" dirty="0"/>
              <a:t>2 </a:t>
            </a:r>
            <a:r>
              <a:rPr lang="en-US" dirty="0"/>
              <a:t>= ?</a:t>
            </a:r>
          </a:p>
        </p:txBody>
      </p:sp>
      <p:sp>
        <p:nvSpPr>
          <p:cNvPr id="21" name="Rectangle 20">
            <a:extLst>
              <a:ext uri="{FF2B5EF4-FFF2-40B4-BE49-F238E27FC236}">
                <a16:creationId xmlns:a16="http://schemas.microsoft.com/office/drawing/2014/main" xmlns="" id="{A7CA5017-4322-4175-ACC3-2C0A7693A5CA}"/>
              </a:ext>
            </a:extLst>
          </p:cNvPr>
          <p:cNvSpPr/>
          <p:nvPr/>
        </p:nvSpPr>
        <p:spPr>
          <a:xfrm>
            <a:off x="4811246" y="5299719"/>
            <a:ext cx="1717137" cy="369332"/>
          </a:xfrm>
          <a:prstGeom prst="rect">
            <a:avLst/>
          </a:prstGeom>
        </p:spPr>
        <p:txBody>
          <a:bodyPr wrap="none">
            <a:spAutoFit/>
          </a:bodyPr>
          <a:lstStyle/>
          <a:p>
            <a:r>
              <a:rPr lang="en-US" dirty="0"/>
              <a:t>b</a:t>
            </a:r>
            <a:r>
              <a:rPr lang="en-US" baseline="-25000" dirty="0"/>
              <a:t>1</a:t>
            </a:r>
            <a:r>
              <a:rPr lang="en-US" dirty="0"/>
              <a:t> = 0.5  b</a:t>
            </a:r>
            <a:r>
              <a:rPr lang="en-US" baseline="-25000" dirty="0"/>
              <a:t>2</a:t>
            </a:r>
            <a:r>
              <a:rPr lang="en-US" dirty="0"/>
              <a:t> = 0.3</a:t>
            </a:r>
            <a:endParaRPr lang="en-IN" dirty="0"/>
          </a:p>
        </p:txBody>
      </p:sp>
      <p:sp>
        <p:nvSpPr>
          <p:cNvPr id="2" name="TextBox 1">
            <a:extLst>
              <a:ext uri="{FF2B5EF4-FFF2-40B4-BE49-F238E27FC236}">
                <a16:creationId xmlns:a16="http://schemas.microsoft.com/office/drawing/2014/main" xmlns="" id="{087D911D-008A-405B-81CC-95D581A4A480}"/>
              </a:ext>
            </a:extLst>
          </p:cNvPr>
          <p:cNvSpPr txBox="1"/>
          <p:nvPr/>
        </p:nvSpPr>
        <p:spPr>
          <a:xfrm>
            <a:off x="2001469" y="6066145"/>
            <a:ext cx="5298438" cy="461665"/>
          </a:xfrm>
          <a:prstGeom prst="rect">
            <a:avLst/>
          </a:prstGeom>
          <a:noFill/>
        </p:spPr>
        <p:txBody>
          <a:bodyPr wrap="none" rtlCol="0">
            <a:spAutoFit/>
          </a:bodyPr>
          <a:lstStyle/>
          <a:p>
            <a:r>
              <a:rPr lang="en-US" sz="2400" dirty="0"/>
              <a:t>Which category did the classifier output?</a:t>
            </a:r>
            <a:endParaRPr lang="en-IN" sz="2400" dirty="0"/>
          </a:p>
        </p:txBody>
      </p:sp>
      <p:sp>
        <p:nvSpPr>
          <p:cNvPr id="40" name="TextBox 39">
            <a:extLst>
              <a:ext uri="{FF2B5EF4-FFF2-40B4-BE49-F238E27FC236}">
                <a16:creationId xmlns:a16="http://schemas.microsoft.com/office/drawing/2014/main" xmlns="" id="{E2D638BD-ECC3-4732-81F2-D03C8CC91C61}"/>
              </a:ext>
            </a:extLst>
          </p:cNvPr>
          <p:cNvSpPr txBox="1"/>
          <p:nvPr/>
        </p:nvSpPr>
        <p:spPr>
          <a:xfrm>
            <a:off x="914400" y="4741198"/>
            <a:ext cx="6690421" cy="461665"/>
          </a:xfrm>
          <a:prstGeom prst="rect">
            <a:avLst/>
          </a:prstGeom>
          <a:noFill/>
        </p:spPr>
        <p:txBody>
          <a:bodyPr wrap="none" rtlCol="0">
            <a:spAutoFit/>
          </a:bodyPr>
          <a:lstStyle/>
          <a:p>
            <a:r>
              <a:rPr lang="en-US" sz="2400" dirty="0"/>
              <a:t>The category output by the classifiers is </a:t>
            </a:r>
            <a:r>
              <a:rPr lang="en-US" sz="2400" dirty="0" err="1"/>
              <a:t>argmax</a:t>
            </a:r>
            <a:r>
              <a:rPr lang="en-US" sz="2400" baseline="-25000" dirty="0" err="1"/>
              <a:t>n</a:t>
            </a:r>
            <a:r>
              <a:rPr lang="en-US" sz="2400" dirty="0"/>
              <a:t> (</a:t>
            </a:r>
            <a:r>
              <a:rPr lang="en-US" sz="2400" dirty="0" err="1"/>
              <a:t>c</a:t>
            </a:r>
            <a:r>
              <a:rPr lang="en-US" sz="2400" baseline="-25000" dirty="0" err="1"/>
              <a:t>n</a:t>
            </a:r>
            <a:r>
              <a:rPr lang="en-US" sz="2400" dirty="0"/>
              <a:t>)</a:t>
            </a:r>
            <a:endParaRPr lang="en-IN" sz="2400" baseline="-25000" dirty="0"/>
          </a:p>
        </p:txBody>
      </p:sp>
      <p:sp>
        <p:nvSpPr>
          <p:cNvPr id="43" name="Content Placeholder 2">
            <a:extLst>
              <a:ext uri="{FF2B5EF4-FFF2-40B4-BE49-F238E27FC236}">
                <a16:creationId xmlns:a16="http://schemas.microsoft.com/office/drawing/2014/main" xmlns="" id="{4FB762F0-4D7E-4F77-BD92-4BF6D379788F}"/>
              </a:ext>
            </a:extLst>
          </p:cNvPr>
          <p:cNvSpPr txBox="1">
            <a:spLocks/>
          </p:cNvSpPr>
          <p:nvPr/>
        </p:nvSpPr>
        <p:spPr>
          <a:xfrm>
            <a:off x="1752600" y="1219200"/>
            <a:ext cx="7086600" cy="54102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Arial" pitchFamily="34" charset="0"/>
              <a:buNone/>
            </a:pPr>
            <a:r>
              <a:rPr lang="en-US" dirty="0"/>
              <a:t>Outputs </a:t>
            </a:r>
            <a:r>
              <a:rPr lang="en-US" b="1" dirty="0"/>
              <a:t>c</a:t>
            </a:r>
            <a:r>
              <a:rPr lang="en-US" dirty="0"/>
              <a:t> are a linear combination of inputs </a:t>
            </a:r>
            <a:r>
              <a:rPr lang="en-US" b="1" dirty="0"/>
              <a:t>f</a:t>
            </a:r>
            <a:r>
              <a:rPr lang="en-US" dirty="0"/>
              <a:t> …</a:t>
            </a:r>
          </a:p>
          <a:p>
            <a:pPr>
              <a:buFont typeface="Arial" pitchFamily="34" charset="0"/>
              <a:buNone/>
            </a:pPr>
            <a:endParaRPr lang="en-US" dirty="0"/>
          </a:p>
          <a:p>
            <a:pPr>
              <a:buNone/>
            </a:pPr>
            <a:r>
              <a:rPr lang="en-US" b="1" dirty="0"/>
              <a:t>				  W</a:t>
            </a:r>
            <a:r>
              <a:rPr lang="en-US" b="1" baseline="-25000" dirty="0">
                <a:solidFill>
                  <a:srgbClr val="FF0000"/>
                </a:solidFill>
              </a:rPr>
              <a:t>1</a:t>
            </a:r>
            <a:r>
              <a:rPr lang="en-US" b="1" baseline="-25000" dirty="0">
                <a:solidFill>
                  <a:srgbClr val="00B050"/>
                </a:solidFill>
              </a:rPr>
              <a:t>1</a:t>
            </a:r>
            <a:r>
              <a:rPr lang="en-US" b="1" dirty="0"/>
              <a:t>  W</a:t>
            </a:r>
            <a:r>
              <a:rPr lang="en-US" b="1" baseline="-25000" dirty="0">
                <a:solidFill>
                  <a:srgbClr val="FF0000"/>
                </a:solidFill>
              </a:rPr>
              <a:t>2</a:t>
            </a:r>
            <a:r>
              <a:rPr lang="en-US" b="1" baseline="-25000" dirty="0">
                <a:solidFill>
                  <a:srgbClr val="00B050"/>
                </a:solidFill>
              </a:rPr>
              <a:t>1</a:t>
            </a:r>
            <a:r>
              <a:rPr lang="en-US" b="1" dirty="0"/>
              <a:t>   </a:t>
            </a:r>
            <a:r>
              <a:rPr lang="en-US" b="1" baseline="-25000" dirty="0">
                <a:solidFill>
                  <a:srgbClr val="00B050"/>
                </a:solidFill>
              </a:rPr>
              <a:t>	</a:t>
            </a:r>
            <a:r>
              <a:rPr lang="en-US" b="1" dirty="0"/>
              <a:t>		 =  f</a:t>
            </a:r>
            <a:r>
              <a:rPr lang="en-US" b="1" baseline="-25000" dirty="0">
                <a:solidFill>
                  <a:srgbClr val="00B050"/>
                </a:solidFill>
              </a:rPr>
              <a:t>1 </a:t>
            </a:r>
            <a:r>
              <a:rPr lang="en-US" b="1" dirty="0"/>
              <a:t>f</a:t>
            </a:r>
            <a:r>
              <a:rPr lang="en-US" b="1" baseline="-25000" dirty="0">
                <a:solidFill>
                  <a:srgbClr val="00B050"/>
                </a:solidFill>
              </a:rPr>
              <a:t>2 </a:t>
            </a:r>
            <a:r>
              <a:rPr lang="en-US" b="1" dirty="0" err="1"/>
              <a:t>f</a:t>
            </a:r>
            <a:r>
              <a:rPr lang="en-US" b="1" baseline="-25000" dirty="0" err="1">
                <a:solidFill>
                  <a:srgbClr val="00B050"/>
                </a:solidFill>
              </a:rPr>
              <a:t>2</a:t>
            </a:r>
            <a:r>
              <a:rPr lang="en-US" b="1" baseline="-25000" dirty="0">
                <a:solidFill>
                  <a:srgbClr val="00B050"/>
                </a:solidFill>
              </a:rPr>
              <a:t>   </a:t>
            </a:r>
            <a:r>
              <a:rPr lang="en-US" b="1" dirty="0"/>
              <a:t>*  W</a:t>
            </a:r>
            <a:r>
              <a:rPr lang="en-US" b="1" baseline="-25000" dirty="0">
                <a:solidFill>
                  <a:srgbClr val="FF0000"/>
                </a:solidFill>
              </a:rPr>
              <a:t>1</a:t>
            </a:r>
            <a:r>
              <a:rPr lang="en-US" b="1" baseline="-25000" dirty="0">
                <a:solidFill>
                  <a:srgbClr val="00B050"/>
                </a:solidFill>
              </a:rPr>
              <a:t>2</a:t>
            </a:r>
            <a:r>
              <a:rPr lang="en-US" b="1" dirty="0"/>
              <a:t>  W</a:t>
            </a:r>
            <a:r>
              <a:rPr lang="en-US" b="1" baseline="-25000" dirty="0">
                <a:solidFill>
                  <a:srgbClr val="FF0000"/>
                </a:solidFill>
              </a:rPr>
              <a:t>2</a:t>
            </a:r>
            <a:r>
              <a:rPr lang="en-US" b="1" baseline="-25000" dirty="0">
                <a:solidFill>
                  <a:srgbClr val="00B050"/>
                </a:solidFill>
              </a:rPr>
              <a:t>2</a:t>
            </a:r>
            <a:r>
              <a:rPr lang="en-US" b="1" dirty="0"/>
              <a:t>     </a:t>
            </a:r>
            <a:r>
              <a:rPr lang="en-US" b="1" baseline="-25000" dirty="0">
                <a:solidFill>
                  <a:srgbClr val="00B050"/>
                </a:solidFill>
              </a:rPr>
              <a:t>   </a:t>
            </a:r>
            <a:r>
              <a:rPr lang="en-US" b="1" dirty="0"/>
              <a:t>+      b</a:t>
            </a:r>
            <a:r>
              <a:rPr lang="en-US" b="1" baseline="-25000" dirty="0">
                <a:solidFill>
                  <a:srgbClr val="FF0000"/>
                </a:solidFill>
              </a:rPr>
              <a:t>1</a:t>
            </a:r>
            <a:r>
              <a:rPr lang="en-US" b="1" dirty="0"/>
              <a:t> b</a:t>
            </a:r>
            <a:r>
              <a:rPr lang="en-US" b="1" baseline="-25000" dirty="0">
                <a:solidFill>
                  <a:srgbClr val="FF0000"/>
                </a:solidFill>
              </a:rPr>
              <a:t>2 </a:t>
            </a:r>
          </a:p>
          <a:p>
            <a:pPr>
              <a:buNone/>
            </a:pPr>
            <a:r>
              <a:rPr lang="en-US" b="1" dirty="0"/>
              <a:t>		                      W</a:t>
            </a:r>
            <a:r>
              <a:rPr lang="en-US" b="1" baseline="-25000" dirty="0">
                <a:solidFill>
                  <a:srgbClr val="FF0000"/>
                </a:solidFill>
              </a:rPr>
              <a:t>1</a:t>
            </a:r>
            <a:r>
              <a:rPr lang="en-US" b="1" baseline="-25000" dirty="0">
                <a:solidFill>
                  <a:srgbClr val="00B050"/>
                </a:solidFill>
              </a:rPr>
              <a:t>3</a:t>
            </a:r>
            <a:r>
              <a:rPr lang="en-US" b="1" dirty="0"/>
              <a:t>  W</a:t>
            </a:r>
            <a:r>
              <a:rPr lang="en-US" b="1" baseline="-25000" dirty="0">
                <a:solidFill>
                  <a:srgbClr val="FF0000"/>
                </a:solidFill>
              </a:rPr>
              <a:t>2</a:t>
            </a:r>
            <a:r>
              <a:rPr lang="en-US" b="1" baseline="-25000" dirty="0">
                <a:solidFill>
                  <a:srgbClr val="00B050"/>
                </a:solidFill>
              </a:rPr>
              <a:t>3</a:t>
            </a:r>
            <a:endParaRPr lang="en-US" b="1" baseline="-25000" dirty="0">
              <a:solidFill>
                <a:srgbClr val="FF0000"/>
              </a:solidFill>
            </a:endParaRPr>
          </a:p>
          <a:p>
            <a:pPr>
              <a:buFont typeface="Arial" pitchFamily="34" charset="0"/>
              <a:buNone/>
            </a:pPr>
            <a:endParaRPr lang="en-US" b="1" baseline="-25000" dirty="0"/>
          </a:p>
          <a:p>
            <a:pPr>
              <a:buFont typeface="Arial" pitchFamily="34" charset="0"/>
              <a:buNone/>
            </a:pPr>
            <a:r>
              <a:rPr lang="en-US" b="1" baseline="-25000" dirty="0"/>
              <a:t>			</a:t>
            </a:r>
            <a:endParaRPr lang="en-US" b="1" baseline="-25000" dirty="0">
              <a:solidFill>
                <a:srgbClr val="00B050"/>
              </a:solidFill>
            </a:endParaRPr>
          </a:p>
        </p:txBody>
      </p:sp>
      <p:cxnSp>
        <p:nvCxnSpPr>
          <p:cNvPr id="44" name="Straight Connector 43">
            <a:extLst>
              <a:ext uri="{FF2B5EF4-FFF2-40B4-BE49-F238E27FC236}">
                <a16:creationId xmlns:a16="http://schemas.microsoft.com/office/drawing/2014/main" xmlns="" id="{5E59913A-5C9B-41DB-851B-4C1852BB765C}"/>
              </a:ext>
            </a:extLst>
          </p:cNvPr>
          <p:cNvCxnSpPr>
            <a:cxnSpLocks/>
          </p:cNvCxnSpPr>
          <p:nvPr/>
        </p:nvCxnSpPr>
        <p:spPr>
          <a:xfrm>
            <a:off x="1735265" y="3480792"/>
            <a:ext cx="0" cy="533400"/>
          </a:xfrm>
          <a:prstGeom prst="line">
            <a:avLst/>
          </a:prstGeom>
        </p:spPr>
        <p:style>
          <a:lnRef idx="3">
            <a:schemeClr val="accent5"/>
          </a:lnRef>
          <a:fillRef idx="0">
            <a:schemeClr val="accent5"/>
          </a:fillRef>
          <a:effectRef idx="2">
            <a:schemeClr val="accent5"/>
          </a:effectRef>
          <a:fontRef idx="minor">
            <a:schemeClr val="tx1"/>
          </a:fontRef>
        </p:style>
      </p:cxnSp>
      <p:cxnSp>
        <p:nvCxnSpPr>
          <p:cNvPr id="45" name="Straight Connector 44">
            <a:extLst>
              <a:ext uri="{FF2B5EF4-FFF2-40B4-BE49-F238E27FC236}">
                <a16:creationId xmlns:a16="http://schemas.microsoft.com/office/drawing/2014/main" xmlns="" id="{A0BFE60F-83CD-4B60-BEBD-0178825CBD39}"/>
              </a:ext>
            </a:extLst>
          </p:cNvPr>
          <p:cNvCxnSpPr>
            <a:cxnSpLocks/>
          </p:cNvCxnSpPr>
          <p:nvPr/>
        </p:nvCxnSpPr>
        <p:spPr>
          <a:xfrm>
            <a:off x="1735265" y="3470241"/>
            <a:ext cx="104335"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46" name="Straight Connector 45">
            <a:extLst>
              <a:ext uri="{FF2B5EF4-FFF2-40B4-BE49-F238E27FC236}">
                <a16:creationId xmlns:a16="http://schemas.microsoft.com/office/drawing/2014/main" xmlns="" id="{972BAA81-DAF5-497D-82F5-D7F1B2994A7E}"/>
              </a:ext>
            </a:extLst>
          </p:cNvPr>
          <p:cNvCxnSpPr>
            <a:cxnSpLocks/>
          </p:cNvCxnSpPr>
          <p:nvPr/>
        </p:nvCxnSpPr>
        <p:spPr>
          <a:xfrm>
            <a:off x="1727059" y="4002524"/>
            <a:ext cx="150641"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47" name="Straight Connector 46">
            <a:extLst>
              <a:ext uri="{FF2B5EF4-FFF2-40B4-BE49-F238E27FC236}">
                <a16:creationId xmlns:a16="http://schemas.microsoft.com/office/drawing/2014/main" xmlns="" id="{9D6B8863-44B2-4996-82B2-DEF3274A5FBA}"/>
              </a:ext>
            </a:extLst>
          </p:cNvPr>
          <p:cNvCxnSpPr>
            <a:cxnSpLocks/>
          </p:cNvCxnSpPr>
          <p:nvPr/>
        </p:nvCxnSpPr>
        <p:spPr>
          <a:xfrm>
            <a:off x="2736587" y="3480792"/>
            <a:ext cx="0" cy="521732"/>
          </a:xfrm>
          <a:prstGeom prst="line">
            <a:avLst/>
          </a:prstGeom>
        </p:spPr>
        <p:style>
          <a:lnRef idx="2">
            <a:schemeClr val="accent5"/>
          </a:lnRef>
          <a:fillRef idx="0">
            <a:schemeClr val="accent5"/>
          </a:fillRef>
          <a:effectRef idx="1">
            <a:schemeClr val="accent5"/>
          </a:effectRef>
          <a:fontRef idx="minor">
            <a:schemeClr val="tx1"/>
          </a:fontRef>
        </p:style>
      </p:cxnSp>
      <p:cxnSp>
        <p:nvCxnSpPr>
          <p:cNvPr id="48" name="Straight Connector 47">
            <a:extLst>
              <a:ext uri="{FF2B5EF4-FFF2-40B4-BE49-F238E27FC236}">
                <a16:creationId xmlns:a16="http://schemas.microsoft.com/office/drawing/2014/main" xmlns="" id="{88A67B09-5784-4BE7-8C67-7E1A0D230B4C}"/>
              </a:ext>
            </a:extLst>
          </p:cNvPr>
          <p:cNvCxnSpPr>
            <a:cxnSpLocks/>
          </p:cNvCxnSpPr>
          <p:nvPr/>
        </p:nvCxnSpPr>
        <p:spPr>
          <a:xfrm flipH="1" flipV="1">
            <a:off x="2667000" y="4002524"/>
            <a:ext cx="62975" cy="11668"/>
          </a:xfrm>
          <a:prstGeom prst="line">
            <a:avLst/>
          </a:prstGeom>
        </p:spPr>
        <p:style>
          <a:lnRef idx="2">
            <a:schemeClr val="accent5"/>
          </a:lnRef>
          <a:fillRef idx="0">
            <a:schemeClr val="accent5"/>
          </a:fillRef>
          <a:effectRef idx="1">
            <a:schemeClr val="accent5"/>
          </a:effectRef>
          <a:fontRef idx="minor">
            <a:schemeClr val="tx1"/>
          </a:fontRef>
        </p:style>
      </p:cxnSp>
      <p:cxnSp>
        <p:nvCxnSpPr>
          <p:cNvPr id="49" name="Straight Connector 48">
            <a:extLst>
              <a:ext uri="{FF2B5EF4-FFF2-40B4-BE49-F238E27FC236}">
                <a16:creationId xmlns:a16="http://schemas.microsoft.com/office/drawing/2014/main" xmlns="" id="{2F9003E7-C814-4E10-9C83-6B8378BFF2E5}"/>
              </a:ext>
            </a:extLst>
          </p:cNvPr>
          <p:cNvCxnSpPr/>
          <p:nvPr/>
        </p:nvCxnSpPr>
        <p:spPr>
          <a:xfrm flipH="1">
            <a:off x="2667000" y="3480792"/>
            <a:ext cx="76200"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50" name="Straight Connector 49">
            <a:extLst>
              <a:ext uri="{FF2B5EF4-FFF2-40B4-BE49-F238E27FC236}">
                <a16:creationId xmlns:a16="http://schemas.microsoft.com/office/drawing/2014/main" xmlns="" id="{CA2051E1-956A-43B7-A8E8-F05701295F08}"/>
              </a:ext>
            </a:extLst>
          </p:cNvPr>
          <p:cNvCxnSpPr/>
          <p:nvPr/>
        </p:nvCxnSpPr>
        <p:spPr>
          <a:xfrm flipH="1">
            <a:off x="4650688" y="2957989"/>
            <a:ext cx="202844"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51" name="Straight Connector 50">
            <a:extLst>
              <a:ext uri="{FF2B5EF4-FFF2-40B4-BE49-F238E27FC236}">
                <a16:creationId xmlns:a16="http://schemas.microsoft.com/office/drawing/2014/main" xmlns="" id="{53264388-A361-419D-BEAA-97BFD745EFEF}"/>
              </a:ext>
            </a:extLst>
          </p:cNvPr>
          <p:cNvCxnSpPr/>
          <p:nvPr/>
        </p:nvCxnSpPr>
        <p:spPr>
          <a:xfrm>
            <a:off x="4675910" y="2957989"/>
            <a:ext cx="0" cy="1600200"/>
          </a:xfrm>
          <a:prstGeom prst="line">
            <a:avLst/>
          </a:prstGeom>
        </p:spPr>
        <p:style>
          <a:lnRef idx="3">
            <a:schemeClr val="accent5"/>
          </a:lnRef>
          <a:fillRef idx="0">
            <a:schemeClr val="accent5"/>
          </a:fillRef>
          <a:effectRef idx="2">
            <a:schemeClr val="accent5"/>
          </a:effectRef>
          <a:fontRef idx="minor">
            <a:schemeClr val="tx1"/>
          </a:fontRef>
        </p:style>
      </p:cxnSp>
      <p:cxnSp>
        <p:nvCxnSpPr>
          <p:cNvPr id="52" name="Straight Connector 51">
            <a:extLst>
              <a:ext uri="{FF2B5EF4-FFF2-40B4-BE49-F238E27FC236}">
                <a16:creationId xmlns:a16="http://schemas.microsoft.com/office/drawing/2014/main" xmlns="" id="{C6E4A1C7-7E54-4726-AF18-918A40E6F5E2}"/>
              </a:ext>
            </a:extLst>
          </p:cNvPr>
          <p:cNvCxnSpPr/>
          <p:nvPr/>
        </p:nvCxnSpPr>
        <p:spPr>
          <a:xfrm>
            <a:off x="4650688" y="4558189"/>
            <a:ext cx="202844"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67" name="Straight Connector 66">
            <a:extLst>
              <a:ext uri="{FF2B5EF4-FFF2-40B4-BE49-F238E27FC236}">
                <a16:creationId xmlns:a16="http://schemas.microsoft.com/office/drawing/2014/main" xmlns="" id="{29B07871-33AE-4ACE-90C3-158E0A7380B3}"/>
              </a:ext>
            </a:extLst>
          </p:cNvPr>
          <p:cNvCxnSpPr/>
          <p:nvPr/>
        </p:nvCxnSpPr>
        <p:spPr>
          <a:xfrm>
            <a:off x="6400800" y="2957989"/>
            <a:ext cx="0" cy="1676400"/>
          </a:xfrm>
          <a:prstGeom prst="line">
            <a:avLst/>
          </a:prstGeom>
        </p:spPr>
        <p:style>
          <a:lnRef idx="3">
            <a:schemeClr val="accent5"/>
          </a:lnRef>
          <a:fillRef idx="0">
            <a:schemeClr val="accent5"/>
          </a:fillRef>
          <a:effectRef idx="2">
            <a:schemeClr val="accent5"/>
          </a:effectRef>
          <a:fontRef idx="minor">
            <a:schemeClr val="tx1"/>
          </a:fontRef>
        </p:style>
      </p:cxnSp>
      <p:cxnSp>
        <p:nvCxnSpPr>
          <p:cNvPr id="68" name="Straight Connector 67">
            <a:extLst>
              <a:ext uri="{FF2B5EF4-FFF2-40B4-BE49-F238E27FC236}">
                <a16:creationId xmlns:a16="http://schemas.microsoft.com/office/drawing/2014/main" xmlns="" id="{8208ED98-F72F-4BEB-AC61-94F24530AE13}"/>
              </a:ext>
            </a:extLst>
          </p:cNvPr>
          <p:cNvCxnSpPr/>
          <p:nvPr/>
        </p:nvCxnSpPr>
        <p:spPr>
          <a:xfrm>
            <a:off x="6248400" y="2957989"/>
            <a:ext cx="202844"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69" name="Straight Connector 68">
            <a:extLst>
              <a:ext uri="{FF2B5EF4-FFF2-40B4-BE49-F238E27FC236}">
                <a16:creationId xmlns:a16="http://schemas.microsoft.com/office/drawing/2014/main" xmlns="" id="{8705CF91-FECF-4D0F-AE98-A62083BE3955}"/>
              </a:ext>
            </a:extLst>
          </p:cNvPr>
          <p:cNvCxnSpPr/>
          <p:nvPr/>
        </p:nvCxnSpPr>
        <p:spPr>
          <a:xfrm>
            <a:off x="6248400" y="4634389"/>
            <a:ext cx="202844"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70" name="Straight Connector 69">
            <a:extLst>
              <a:ext uri="{FF2B5EF4-FFF2-40B4-BE49-F238E27FC236}">
                <a16:creationId xmlns:a16="http://schemas.microsoft.com/office/drawing/2014/main" xmlns="" id="{FC1289F2-5618-4F44-845D-4739F47ACF73}"/>
              </a:ext>
            </a:extLst>
          </p:cNvPr>
          <p:cNvCxnSpPr>
            <a:cxnSpLocks/>
          </p:cNvCxnSpPr>
          <p:nvPr/>
        </p:nvCxnSpPr>
        <p:spPr>
          <a:xfrm>
            <a:off x="3132406" y="3450193"/>
            <a:ext cx="0" cy="533400"/>
          </a:xfrm>
          <a:prstGeom prst="line">
            <a:avLst/>
          </a:prstGeom>
        </p:spPr>
        <p:style>
          <a:lnRef idx="3">
            <a:schemeClr val="accent5"/>
          </a:lnRef>
          <a:fillRef idx="0">
            <a:schemeClr val="accent5"/>
          </a:fillRef>
          <a:effectRef idx="2">
            <a:schemeClr val="accent5"/>
          </a:effectRef>
          <a:fontRef idx="minor">
            <a:schemeClr val="tx1"/>
          </a:fontRef>
        </p:style>
      </p:cxnSp>
      <p:cxnSp>
        <p:nvCxnSpPr>
          <p:cNvPr id="71" name="Straight Connector 70">
            <a:extLst>
              <a:ext uri="{FF2B5EF4-FFF2-40B4-BE49-F238E27FC236}">
                <a16:creationId xmlns:a16="http://schemas.microsoft.com/office/drawing/2014/main" xmlns="" id="{1AED43D2-360A-4544-83F1-A22D24047C73}"/>
              </a:ext>
            </a:extLst>
          </p:cNvPr>
          <p:cNvCxnSpPr>
            <a:cxnSpLocks/>
          </p:cNvCxnSpPr>
          <p:nvPr/>
        </p:nvCxnSpPr>
        <p:spPr>
          <a:xfrm>
            <a:off x="3132406" y="3439642"/>
            <a:ext cx="104335"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72" name="Straight Connector 71">
            <a:extLst>
              <a:ext uri="{FF2B5EF4-FFF2-40B4-BE49-F238E27FC236}">
                <a16:creationId xmlns:a16="http://schemas.microsoft.com/office/drawing/2014/main" xmlns="" id="{169CBA32-24DB-4FFB-9830-92129C6F41A6}"/>
              </a:ext>
            </a:extLst>
          </p:cNvPr>
          <p:cNvCxnSpPr>
            <a:cxnSpLocks/>
          </p:cNvCxnSpPr>
          <p:nvPr/>
        </p:nvCxnSpPr>
        <p:spPr>
          <a:xfrm>
            <a:off x="3124200" y="3971925"/>
            <a:ext cx="150641"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73" name="Straight Connector 72">
            <a:extLst>
              <a:ext uri="{FF2B5EF4-FFF2-40B4-BE49-F238E27FC236}">
                <a16:creationId xmlns:a16="http://schemas.microsoft.com/office/drawing/2014/main" xmlns="" id="{B41407B1-D0C8-4E21-BA60-788E2C984015}"/>
              </a:ext>
            </a:extLst>
          </p:cNvPr>
          <p:cNvCxnSpPr>
            <a:cxnSpLocks/>
          </p:cNvCxnSpPr>
          <p:nvPr/>
        </p:nvCxnSpPr>
        <p:spPr>
          <a:xfrm>
            <a:off x="4191000" y="3464004"/>
            <a:ext cx="0" cy="521732"/>
          </a:xfrm>
          <a:prstGeom prst="line">
            <a:avLst/>
          </a:prstGeom>
        </p:spPr>
        <p:style>
          <a:lnRef idx="2">
            <a:schemeClr val="accent5"/>
          </a:lnRef>
          <a:fillRef idx="0">
            <a:schemeClr val="accent5"/>
          </a:fillRef>
          <a:effectRef idx="1">
            <a:schemeClr val="accent5"/>
          </a:effectRef>
          <a:fontRef idx="minor">
            <a:schemeClr val="tx1"/>
          </a:fontRef>
        </p:style>
      </p:cxnSp>
      <p:cxnSp>
        <p:nvCxnSpPr>
          <p:cNvPr id="74" name="Straight Connector 73">
            <a:extLst>
              <a:ext uri="{FF2B5EF4-FFF2-40B4-BE49-F238E27FC236}">
                <a16:creationId xmlns:a16="http://schemas.microsoft.com/office/drawing/2014/main" xmlns="" id="{D87FF8D4-CB87-400A-B251-F9BBB14A3E2B}"/>
              </a:ext>
            </a:extLst>
          </p:cNvPr>
          <p:cNvCxnSpPr>
            <a:cxnSpLocks/>
          </p:cNvCxnSpPr>
          <p:nvPr/>
        </p:nvCxnSpPr>
        <p:spPr>
          <a:xfrm flipH="1" flipV="1">
            <a:off x="4114800" y="3985736"/>
            <a:ext cx="76200" cy="11668"/>
          </a:xfrm>
          <a:prstGeom prst="line">
            <a:avLst/>
          </a:prstGeom>
        </p:spPr>
        <p:style>
          <a:lnRef idx="2">
            <a:schemeClr val="accent5"/>
          </a:lnRef>
          <a:fillRef idx="0">
            <a:schemeClr val="accent5"/>
          </a:fillRef>
          <a:effectRef idx="1">
            <a:schemeClr val="accent5"/>
          </a:effectRef>
          <a:fontRef idx="minor">
            <a:schemeClr val="tx1"/>
          </a:fontRef>
        </p:style>
      </p:cxnSp>
      <p:cxnSp>
        <p:nvCxnSpPr>
          <p:cNvPr id="75" name="Straight Connector 74">
            <a:extLst>
              <a:ext uri="{FF2B5EF4-FFF2-40B4-BE49-F238E27FC236}">
                <a16:creationId xmlns:a16="http://schemas.microsoft.com/office/drawing/2014/main" xmlns="" id="{B69F1B98-4B11-4F8F-B920-E2511FFE25D6}"/>
              </a:ext>
            </a:extLst>
          </p:cNvPr>
          <p:cNvCxnSpPr/>
          <p:nvPr/>
        </p:nvCxnSpPr>
        <p:spPr>
          <a:xfrm flipH="1">
            <a:off x="4114800" y="3464004"/>
            <a:ext cx="76200"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76" name="Straight Connector 75">
            <a:extLst>
              <a:ext uri="{FF2B5EF4-FFF2-40B4-BE49-F238E27FC236}">
                <a16:creationId xmlns:a16="http://schemas.microsoft.com/office/drawing/2014/main" xmlns="" id="{ADDA2154-6B2C-49C4-B4BC-2403B605571C}"/>
              </a:ext>
            </a:extLst>
          </p:cNvPr>
          <p:cNvCxnSpPr>
            <a:cxnSpLocks/>
          </p:cNvCxnSpPr>
          <p:nvPr/>
        </p:nvCxnSpPr>
        <p:spPr>
          <a:xfrm>
            <a:off x="7377866" y="3438525"/>
            <a:ext cx="0" cy="533400"/>
          </a:xfrm>
          <a:prstGeom prst="line">
            <a:avLst/>
          </a:prstGeom>
        </p:spPr>
        <p:style>
          <a:lnRef idx="3">
            <a:schemeClr val="accent5"/>
          </a:lnRef>
          <a:fillRef idx="0">
            <a:schemeClr val="accent5"/>
          </a:fillRef>
          <a:effectRef idx="2">
            <a:schemeClr val="accent5"/>
          </a:effectRef>
          <a:fontRef idx="minor">
            <a:schemeClr val="tx1"/>
          </a:fontRef>
        </p:style>
      </p:cxnSp>
      <p:cxnSp>
        <p:nvCxnSpPr>
          <p:cNvPr id="77" name="Straight Connector 76">
            <a:extLst>
              <a:ext uri="{FF2B5EF4-FFF2-40B4-BE49-F238E27FC236}">
                <a16:creationId xmlns:a16="http://schemas.microsoft.com/office/drawing/2014/main" xmlns="" id="{63F2F641-A4B4-4115-9E45-E35E92F23288}"/>
              </a:ext>
            </a:extLst>
          </p:cNvPr>
          <p:cNvCxnSpPr>
            <a:cxnSpLocks/>
          </p:cNvCxnSpPr>
          <p:nvPr/>
        </p:nvCxnSpPr>
        <p:spPr>
          <a:xfrm>
            <a:off x="7377866" y="3427974"/>
            <a:ext cx="104335"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78" name="Straight Connector 77">
            <a:extLst>
              <a:ext uri="{FF2B5EF4-FFF2-40B4-BE49-F238E27FC236}">
                <a16:creationId xmlns:a16="http://schemas.microsoft.com/office/drawing/2014/main" xmlns="" id="{8ECDD4A1-CD81-4672-8079-7AEE1C52E555}"/>
              </a:ext>
            </a:extLst>
          </p:cNvPr>
          <p:cNvCxnSpPr>
            <a:cxnSpLocks/>
          </p:cNvCxnSpPr>
          <p:nvPr/>
        </p:nvCxnSpPr>
        <p:spPr>
          <a:xfrm>
            <a:off x="7369660" y="3960257"/>
            <a:ext cx="150641"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79" name="Straight Connector 78">
            <a:extLst>
              <a:ext uri="{FF2B5EF4-FFF2-40B4-BE49-F238E27FC236}">
                <a16:creationId xmlns:a16="http://schemas.microsoft.com/office/drawing/2014/main" xmlns="" id="{E1E7318F-615A-4592-85A2-8C98D7D37F81}"/>
              </a:ext>
            </a:extLst>
          </p:cNvPr>
          <p:cNvCxnSpPr>
            <a:cxnSpLocks/>
          </p:cNvCxnSpPr>
          <p:nvPr/>
        </p:nvCxnSpPr>
        <p:spPr>
          <a:xfrm>
            <a:off x="8687554" y="3450193"/>
            <a:ext cx="0" cy="521732"/>
          </a:xfrm>
          <a:prstGeom prst="line">
            <a:avLst/>
          </a:prstGeom>
        </p:spPr>
        <p:style>
          <a:lnRef idx="2">
            <a:schemeClr val="accent5"/>
          </a:lnRef>
          <a:fillRef idx="0">
            <a:schemeClr val="accent5"/>
          </a:fillRef>
          <a:effectRef idx="1">
            <a:schemeClr val="accent5"/>
          </a:effectRef>
          <a:fontRef idx="minor">
            <a:schemeClr val="tx1"/>
          </a:fontRef>
        </p:style>
      </p:cxnSp>
      <p:cxnSp>
        <p:nvCxnSpPr>
          <p:cNvPr id="80" name="Straight Connector 79">
            <a:extLst>
              <a:ext uri="{FF2B5EF4-FFF2-40B4-BE49-F238E27FC236}">
                <a16:creationId xmlns:a16="http://schemas.microsoft.com/office/drawing/2014/main" xmlns="" id="{F104E0AD-37BC-4C3B-BA36-F5238DD2D3B3}"/>
              </a:ext>
            </a:extLst>
          </p:cNvPr>
          <p:cNvCxnSpPr>
            <a:cxnSpLocks/>
          </p:cNvCxnSpPr>
          <p:nvPr/>
        </p:nvCxnSpPr>
        <p:spPr>
          <a:xfrm flipH="1" flipV="1">
            <a:off x="8611354" y="3971925"/>
            <a:ext cx="76200" cy="11668"/>
          </a:xfrm>
          <a:prstGeom prst="line">
            <a:avLst/>
          </a:prstGeom>
        </p:spPr>
        <p:style>
          <a:lnRef idx="2">
            <a:schemeClr val="accent5"/>
          </a:lnRef>
          <a:fillRef idx="0">
            <a:schemeClr val="accent5"/>
          </a:fillRef>
          <a:effectRef idx="1">
            <a:schemeClr val="accent5"/>
          </a:effectRef>
          <a:fontRef idx="minor">
            <a:schemeClr val="tx1"/>
          </a:fontRef>
        </p:style>
      </p:cxnSp>
      <p:cxnSp>
        <p:nvCxnSpPr>
          <p:cNvPr id="81" name="Straight Connector 80">
            <a:extLst>
              <a:ext uri="{FF2B5EF4-FFF2-40B4-BE49-F238E27FC236}">
                <a16:creationId xmlns:a16="http://schemas.microsoft.com/office/drawing/2014/main" xmlns="" id="{1F837A1B-BC18-499A-99C7-557AD025EC4E}"/>
              </a:ext>
            </a:extLst>
          </p:cNvPr>
          <p:cNvCxnSpPr/>
          <p:nvPr/>
        </p:nvCxnSpPr>
        <p:spPr>
          <a:xfrm flipH="1">
            <a:off x="8611354" y="3450193"/>
            <a:ext cx="76200" cy="0"/>
          </a:xfrm>
          <a:prstGeom prst="line">
            <a:avLst/>
          </a:prstGeom>
        </p:spPr>
        <p:style>
          <a:lnRef idx="2">
            <a:schemeClr val="accent5"/>
          </a:lnRef>
          <a:fillRef idx="0">
            <a:schemeClr val="accent5"/>
          </a:fillRef>
          <a:effectRef idx="1">
            <a:schemeClr val="accent5"/>
          </a:effectRef>
          <a:fontRef idx="minor">
            <a:schemeClr val="tx1"/>
          </a:fontRef>
        </p:style>
      </p:cxnSp>
      <p:sp>
        <p:nvSpPr>
          <p:cNvPr id="82" name="TextBox 81">
            <a:extLst>
              <a:ext uri="{FF2B5EF4-FFF2-40B4-BE49-F238E27FC236}">
                <a16:creationId xmlns:a16="http://schemas.microsoft.com/office/drawing/2014/main" xmlns="" id="{3425A8BC-9521-47B0-BEA4-AF482C26978E}"/>
              </a:ext>
            </a:extLst>
          </p:cNvPr>
          <p:cNvSpPr txBox="1"/>
          <p:nvPr/>
        </p:nvSpPr>
        <p:spPr>
          <a:xfrm>
            <a:off x="1824585" y="3372862"/>
            <a:ext cx="869149" cy="584775"/>
          </a:xfrm>
          <a:prstGeom prst="rect">
            <a:avLst/>
          </a:prstGeom>
          <a:noFill/>
        </p:spPr>
        <p:txBody>
          <a:bodyPr wrap="none" rtlCol="0">
            <a:spAutoFit/>
          </a:bodyPr>
          <a:lstStyle/>
          <a:p>
            <a:r>
              <a:rPr lang="en-US" sz="3200" b="1" dirty="0"/>
              <a:t>c</a:t>
            </a:r>
            <a:r>
              <a:rPr lang="en-US" sz="3200" b="1" baseline="-25000" dirty="0">
                <a:solidFill>
                  <a:srgbClr val="FF0000"/>
                </a:solidFill>
              </a:rPr>
              <a:t>1 </a:t>
            </a:r>
            <a:r>
              <a:rPr lang="en-US" sz="3200" b="1" dirty="0"/>
              <a:t>c</a:t>
            </a:r>
            <a:r>
              <a:rPr lang="en-US" sz="3200" b="1" baseline="-25000" dirty="0">
                <a:solidFill>
                  <a:srgbClr val="FF0000"/>
                </a:solidFill>
              </a:rPr>
              <a:t>2</a:t>
            </a:r>
            <a:endParaRPr lang="en-IN" sz="3200" dirty="0"/>
          </a:p>
        </p:txBody>
      </p:sp>
      <p:sp>
        <p:nvSpPr>
          <p:cNvPr id="41" name="TextBox 40">
            <a:extLst>
              <a:ext uri="{FF2B5EF4-FFF2-40B4-BE49-F238E27FC236}">
                <a16:creationId xmlns:a16="http://schemas.microsoft.com/office/drawing/2014/main" xmlns="" id="{FCB6CDE3-3893-4FC3-917D-55F7FC00192C}"/>
              </a:ext>
            </a:extLst>
          </p:cNvPr>
          <p:cNvSpPr txBox="1"/>
          <p:nvPr/>
        </p:nvSpPr>
        <p:spPr>
          <a:xfrm>
            <a:off x="217149" y="6444735"/>
            <a:ext cx="3278398" cy="369332"/>
          </a:xfrm>
          <a:prstGeom prst="rect">
            <a:avLst/>
          </a:prstGeom>
          <a:noFill/>
        </p:spPr>
        <p:txBody>
          <a:bodyPr wrap="none" rtlCol="0">
            <a:spAutoFit/>
          </a:bodyPr>
          <a:lstStyle/>
          <a:p>
            <a:r>
              <a:rPr lang="en-US" dirty="0"/>
              <a:t>Do this in </a:t>
            </a:r>
            <a:r>
              <a:rPr lang="en-US" dirty="0" err="1"/>
              <a:t>Pytorch</a:t>
            </a:r>
            <a:r>
              <a:rPr lang="en-US" dirty="0"/>
              <a:t> – exercise 310.</a:t>
            </a:r>
            <a:endParaRPr lang="en-IN" dirty="0"/>
          </a:p>
        </p:txBody>
      </p:sp>
    </p:spTree>
    <p:extLst>
      <p:ext uri="{BB962C8B-B14F-4D97-AF65-F5344CB8AC3E}">
        <p14:creationId xmlns:p14="http://schemas.microsoft.com/office/powerpoint/2010/main" xmlns="" val="1930768010"/>
      </p:ext>
    </p:extLst>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90600" y="1219200"/>
            <a:ext cx="7848600" cy="5410200"/>
          </a:xfrm>
        </p:spPr>
        <p:txBody>
          <a:bodyPr>
            <a:normAutofit fontScale="77500" lnSpcReduction="20000"/>
          </a:bodyPr>
          <a:lstStyle/>
          <a:p>
            <a:pPr marL="0" indent="0">
              <a:buNone/>
            </a:pPr>
            <a:r>
              <a:rPr lang="en-US" dirty="0"/>
              <a:t>General:</a:t>
            </a:r>
          </a:p>
          <a:p>
            <a:pPr marL="514350" indent="-514350">
              <a:buFont typeface="Arial" pitchFamily="34" charset="0"/>
              <a:buAutoNum type="arabicPeriod"/>
            </a:pPr>
            <a:r>
              <a:rPr lang="en-US" dirty="0"/>
              <a:t>LSTMs and GRUs (related to RNNs)</a:t>
            </a:r>
          </a:p>
          <a:p>
            <a:pPr marL="514350" indent="-514350">
              <a:buAutoNum type="arabicPeriod"/>
            </a:pPr>
            <a:r>
              <a:rPr lang="en-US" dirty="0"/>
              <a:t>Dropout</a:t>
            </a:r>
          </a:p>
          <a:p>
            <a:pPr marL="514350" indent="-514350">
              <a:buAutoNum type="arabicPeriod"/>
            </a:pPr>
            <a:r>
              <a:rPr lang="en-US" dirty="0"/>
              <a:t>Vanishing Gradient Problem</a:t>
            </a:r>
          </a:p>
          <a:p>
            <a:pPr marL="514350" indent="-514350">
              <a:buAutoNum type="arabicPeriod"/>
            </a:pPr>
            <a:r>
              <a:rPr lang="en-US" dirty="0"/>
              <a:t>Deep Neural Networks as Universal Approximators</a:t>
            </a:r>
          </a:p>
          <a:p>
            <a:pPr marL="0" indent="0">
              <a:buNone/>
            </a:pPr>
            <a:r>
              <a:rPr lang="en-US" dirty="0"/>
              <a:t>Important for NLP:</a:t>
            </a:r>
          </a:p>
          <a:p>
            <a:pPr marL="514350" indent="-514350">
              <a:buAutoNum type="arabicPeriod"/>
            </a:pPr>
            <a:r>
              <a:rPr lang="en-US" dirty="0"/>
              <a:t>Sequence to Sequence Models</a:t>
            </a:r>
          </a:p>
          <a:p>
            <a:pPr marL="514350" indent="-514350">
              <a:buAutoNum type="arabicPeriod"/>
            </a:pPr>
            <a:r>
              <a:rPr lang="en-US" dirty="0"/>
              <a:t>Attention Models</a:t>
            </a:r>
          </a:p>
          <a:p>
            <a:pPr marL="514350" indent="-514350">
              <a:buAutoNum type="arabicPeriod"/>
            </a:pPr>
            <a:r>
              <a:rPr lang="en-US" dirty="0"/>
              <a:t>Embeddings (Word2Vec, CBOW, Glove)</a:t>
            </a:r>
          </a:p>
          <a:p>
            <a:pPr marL="0" indent="0">
              <a:buNone/>
            </a:pPr>
            <a:r>
              <a:rPr lang="en-US" dirty="0"/>
              <a:t>Important for CV:</a:t>
            </a:r>
          </a:p>
          <a:p>
            <a:pPr marL="514350" indent="-514350">
              <a:buAutoNum type="arabicPeriod"/>
            </a:pPr>
            <a:r>
              <a:rPr lang="en-US" dirty="0"/>
              <a:t>Convolutional Neural Networks (CNNs)</a:t>
            </a:r>
          </a:p>
          <a:p>
            <a:pPr marL="514350" indent="-514350">
              <a:buAutoNum type="arabicPeriod"/>
            </a:pPr>
            <a:r>
              <a:rPr lang="en-US" dirty="0"/>
              <a:t>Pooling Layers</a:t>
            </a:r>
          </a:p>
          <a:p>
            <a:pPr marL="514350" indent="-514350">
              <a:buAutoNum type="arabicPeriod"/>
            </a:pPr>
            <a:r>
              <a:rPr lang="en-US" dirty="0"/>
              <a:t>Attention Models</a:t>
            </a:r>
          </a:p>
          <a:p>
            <a:pPr marL="514350" indent="-514350">
              <a:buAutoNum type="arabicPeriod"/>
            </a:pPr>
            <a:r>
              <a:rPr lang="en-US" dirty="0"/>
              <a:t>Multidimensional RNNs</a:t>
            </a:r>
          </a:p>
        </p:txBody>
      </p:sp>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lvl="0" algn="ctr">
              <a:spcBef>
                <a:spcPct val="0"/>
              </a:spcBef>
              <a:defRPr/>
            </a:pPr>
            <a:r>
              <a:rPr lang="en-US" sz="4400" dirty="0">
                <a:solidFill>
                  <a:schemeClr val="bg1"/>
                </a:solidFill>
              </a:rPr>
              <a:t>Concepts for Further Reading</a:t>
            </a:r>
          </a:p>
        </p:txBody>
      </p:sp>
    </p:spTree>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90600" y="1219200"/>
            <a:ext cx="7848600" cy="5410200"/>
          </a:xfrm>
        </p:spPr>
        <p:txBody>
          <a:bodyPr>
            <a:normAutofit fontScale="85000" lnSpcReduction="20000"/>
          </a:bodyPr>
          <a:lstStyle/>
          <a:p>
            <a:pPr marL="400050" lvl="1" indent="0">
              <a:buNone/>
            </a:pPr>
            <a:r>
              <a:rPr lang="en-US" sz="1800" b="1" dirty="0"/>
              <a:t>Hugo Larochelle’s course:</a:t>
            </a:r>
          </a:p>
          <a:p>
            <a:pPr marL="400050" lvl="1" indent="0">
              <a:buNone/>
            </a:pPr>
            <a:r>
              <a:rPr lang="en-US" sz="1800" dirty="0">
                <a:hlinkClick r:id="rId2"/>
              </a:rPr>
              <a:t>https://www.youtube.com/watch?v=SGZ6BttHMPw&amp;list=PL6Xpj9I5qXYEcOhn7TqghAJ6NAPrNmUBH</a:t>
            </a:r>
            <a:r>
              <a:rPr lang="en-US" sz="1800" dirty="0"/>
              <a:t> </a:t>
            </a:r>
          </a:p>
          <a:p>
            <a:pPr marL="400050" lvl="1" indent="0">
              <a:buNone/>
            </a:pPr>
            <a:r>
              <a:rPr lang="en-US" sz="1800" b="1" dirty="0"/>
              <a:t>Tutorials:</a:t>
            </a:r>
          </a:p>
          <a:p>
            <a:pPr marL="400050" lvl="1" indent="0">
              <a:buNone/>
            </a:pPr>
            <a:r>
              <a:rPr lang="en-US" sz="1800" dirty="0">
                <a:hlinkClick r:id="rId3"/>
              </a:rPr>
              <a:t>https://jasdeep06.github.io/posts/towards-backpropagation/</a:t>
            </a:r>
            <a:endParaRPr lang="en-US" sz="1800" dirty="0"/>
          </a:p>
          <a:p>
            <a:pPr marL="400050" lvl="1" indent="0">
              <a:buNone/>
            </a:pPr>
            <a:r>
              <a:rPr lang="en-US" sz="1800" dirty="0">
                <a:hlinkClick r:id="rId4"/>
              </a:rPr>
              <a:t>http://monik.in/a-noobs-guide-to-implementing-rnn-lstm-using-tensorflow/</a:t>
            </a:r>
            <a:r>
              <a:rPr lang="en-US" sz="1800" dirty="0"/>
              <a:t> </a:t>
            </a:r>
          </a:p>
          <a:p>
            <a:pPr marL="400050" lvl="1" indent="0">
              <a:buNone/>
            </a:pPr>
            <a:r>
              <a:rPr lang="en-US" sz="1800" dirty="0">
                <a:hlinkClick r:id="rId5"/>
              </a:rPr>
              <a:t>https://github.com/jcjohnson/pytorch-examples</a:t>
            </a:r>
            <a:endParaRPr lang="en-US" sz="1800" dirty="0"/>
          </a:p>
          <a:p>
            <a:pPr marL="400050" lvl="1" indent="0">
              <a:buNone/>
            </a:pPr>
            <a:r>
              <a:rPr lang="en-US" sz="1800" dirty="0">
                <a:hlinkClick r:id="rId6"/>
              </a:rPr>
              <a:t>http://colah.github.io/posts/2014-07-NLP-RNNs-Representations/</a:t>
            </a:r>
          </a:p>
          <a:p>
            <a:pPr marL="400050" lvl="1" indent="0">
              <a:buNone/>
            </a:pPr>
            <a:r>
              <a:rPr lang="en-US" sz="1800" dirty="0">
                <a:hlinkClick r:id="rId6"/>
              </a:rPr>
              <a:t>http://colah.github.io/posts/2015-08-Understanding-LSTMs/</a:t>
            </a:r>
            <a:r>
              <a:rPr lang="en-US" sz="1800" dirty="0"/>
              <a:t> </a:t>
            </a:r>
          </a:p>
          <a:p>
            <a:pPr marL="400050" lvl="1" indent="0">
              <a:buNone/>
            </a:pPr>
            <a:r>
              <a:rPr lang="en-US" sz="1800" dirty="0">
                <a:hlinkClick r:id="rId7"/>
              </a:rPr>
              <a:t>https://iamtrask.github.io/2015/11/15/anyone-can-code-lstm/</a:t>
            </a:r>
            <a:r>
              <a:rPr lang="en-US" sz="1800" dirty="0"/>
              <a:t> </a:t>
            </a:r>
          </a:p>
          <a:p>
            <a:pPr marL="400050" lvl="1" indent="0">
              <a:buNone/>
            </a:pPr>
            <a:r>
              <a:rPr lang="en-US" sz="1800" dirty="0">
                <a:hlinkClick r:id="rId8"/>
              </a:rPr>
              <a:t>https://distill.pub/2016/augmented-rnns/</a:t>
            </a:r>
            <a:r>
              <a:rPr lang="en-US" sz="1800" dirty="0"/>
              <a:t> </a:t>
            </a:r>
          </a:p>
          <a:p>
            <a:pPr marL="400050" lvl="1" indent="0">
              <a:buNone/>
            </a:pPr>
            <a:r>
              <a:rPr lang="en-US" sz="1800" dirty="0">
                <a:hlinkClick r:id="rId9"/>
              </a:rPr>
              <a:t>http://www.wildml.com/2015/11/understanding-convolutional-neural-networks-for-nlp/</a:t>
            </a:r>
            <a:r>
              <a:rPr lang="en-US" sz="1800" dirty="0"/>
              <a:t> </a:t>
            </a:r>
          </a:p>
          <a:p>
            <a:pPr marL="400050" lvl="1" indent="0">
              <a:buNone/>
            </a:pPr>
            <a:r>
              <a:rPr lang="en-US" sz="1800" dirty="0">
                <a:hlinkClick r:id="rId10"/>
              </a:rPr>
              <a:t>http://www.wildml.com/2015/10/recurrent-neural-network-tutorial-part-4-implementing-a-grulstm-rnn-with-python-and-theano/</a:t>
            </a:r>
            <a:r>
              <a:rPr lang="en-US" sz="1800" dirty="0"/>
              <a:t> </a:t>
            </a:r>
          </a:p>
          <a:p>
            <a:pPr marL="400050" lvl="1" indent="0">
              <a:buNone/>
            </a:pPr>
            <a:r>
              <a:rPr lang="en-US" sz="1800" dirty="0">
                <a:hlinkClick r:id="rId11"/>
              </a:rPr>
              <a:t>https://theneuralperspective.com/2016/11/20/recurrent-neural-networks-rnn-part-3-encoder-decoder/</a:t>
            </a:r>
            <a:r>
              <a:rPr lang="en-US" sz="1800" dirty="0"/>
              <a:t> </a:t>
            </a:r>
          </a:p>
          <a:p>
            <a:pPr marL="400050" lvl="1" indent="0">
              <a:buNone/>
            </a:pPr>
            <a:r>
              <a:rPr lang="en-US" sz="1800" dirty="0">
                <a:hlinkClick r:id="rId12"/>
              </a:rPr>
              <a:t>https://theneuralperspective.com/2016/11/20/recurrent-neural-network-rnn-part-4-attentional-interfaces/</a:t>
            </a:r>
            <a:r>
              <a:rPr lang="en-US" sz="1800" dirty="0"/>
              <a:t> </a:t>
            </a:r>
          </a:p>
          <a:p>
            <a:pPr marL="400050" lvl="1" indent="0">
              <a:buNone/>
            </a:pPr>
            <a:endParaRPr lang="en-US" sz="1800" dirty="0"/>
          </a:p>
          <a:p>
            <a:pPr marL="400050" lvl="1" indent="0">
              <a:buNone/>
            </a:pPr>
            <a:r>
              <a:rPr lang="en-US" sz="1800" dirty="0"/>
              <a:t>Siraj Rawal’s videos:</a:t>
            </a:r>
          </a:p>
          <a:p>
            <a:pPr marL="400050" lvl="1" indent="0">
              <a:buNone/>
            </a:pPr>
            <a:r>
              <a:rPr lang="en-US" sz="1800" dirty="0">
                <a:hlinkClick r:id="rId13"/>
              </a:rPr>
              <a:t>https://www.youtube.com/watch?v=h3l4qz76JhQ&amp;list=PL2-dafEMk2A5BoX3KyKu6ti5_Pytp91sk</a:t>
            </a:r>
            <a:r>
              <a:rPr lang="en-US" sz="1800" dirty="0"/>
              <a:t> </a:t>
            </a:r>
          </a:p>
          <a:p>
            <a:pPr marL="400050" lvl="1" indent="0">
              <a:buNone/>
            </a:pPr>
            <a:r>
              <a:rPr lang="en-US" sz="1800" dirty="0">
                <a:hlinkClick r:id="rId14"/>
              </a:rPr>
              <a:t>https://www.youtube.com/watch?v=cdLUzrjnlr4</a:t>
            </a:r>
            <a:endParaRPr lang="en-US" sz="1800" dirty="0"/>
          </a:p>
        </p:txBody>
      </p:sp>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lvl="0" algn="ctr">
              <a:spcBef>
                <a:spcPct val="0"/>
              </a:spcBef>
              <a:defRPr/>
            </a:pPr>
            <a:r>
              <a:rPr lang="en-US" sz="4400" dirty="0">
                <a:solidFill>
                  <a:schemeClr val="bg1"/>
                </a:solidFill>
              </a:rPr>
              <a:t>Links for Further Learning</a:t>
            </a:r>
          </a:p>
        </p:txBody>
      </p:sp>
    </p:spTree>
    <p:extLst>
      <p:ext uri="{BB962C8B-B14F-4D97-AF65-F5344CB8AC3E}">
        <p14:creationId xmlns:p14="http://schemas.microsoft.com/office/powerpoint/2010/main" xmlns="" val="1601308792"/>
      </p:ext>
    </p:extLst>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90600" y="1219200"/>
            <a:ext cx="7848600" cy="5410200"/>
          </a:xfrm>
        </p:spPr>
        <p:txBody>
          <a:bodyPr>
            <a:normAutofit fontScale="85000" lnSpcReduction="20000"/>
          </a:bodyPr>
          <a:lstStyle/>
          <a:p>
            <a:pPr marL="514350" indent="-514350">
              <a:buFont typeface="Arial" pitchFamily="34" charset="0"/>
              <a:buAutoNum type="arabicPeriod"/>
            </a:pPr>
            <a:r>
              <a:rPr lang="en-US" dirty="0"/>
              <a:t>Zero-Shot, One-Shot and Few-Shot Learning</a:t>
            </a:r>
          </a:p>
          <a:p>
            <a:pPr marL="514350" indent="-514350">
              <a:buAutoNum type="arabicPeriod"/>
            </a:pPr>
            <a:r>
              <a:rPr lang="en-US" dirty="0"/>
              <a:t>Meta Learning in Neural Networks</a:t>
            </a:r>
          </a:p>
          <a:p>
            <a:pPr marL="514350" indent="-514350">
              <a:buAutoNum type="arabicPeriod"/>
            </a:pPr>
            <a:r>
              <a:rPr lang="en-US" dirty="0"/>
              <a:t>Transfer learning</a:t>
            </a:r>
          </a:p>
          <a:p>
            <a:pPr marL="514350" indent="-514350">
              <a:buAutoNum type="arabicPeriod"/>
            </a:pPr>
            <a:r>
              <a:rPr lang="en-US" dirty="0"/>
              <a:t>Neural Turning Machines</a:t>
            </a:r>
          </a:p>
          <a:p>
            <a:pPr marL="514350" indent="-514350">
              <a:buAutoNum type="arabicPeriod"/>
            </a:pPr>
            <a:r>
              <a:rPr lang="en-US" dirty="0"/>
              <a:t>Key-Value Memory</a:t>
            </a:r>
          </a:p>
          <a:p>
            <a:pPr marL="514350" indent="-514350">
              <a:buAutoNum type="arabicPeriod"/>
            </a:pPr>
            <a:r>
              <a:rPr lang="en-US" dirty="0"/>
              <a:t>Pointer Networks</a:t>
            </a:r>
          </a:p>
          <a:p>
            <a:pPr marL="514350" indent="-514350">
              <a:buAutoNum type="arabicPeriod"/>
            </a:pPr>
            <a:r>
              <a:rPr lang="en-US" dirty="0"/>
              <a:t>Highway Networks</a:t>
            </a:r>
          </a:p>
          <a:p>
            <a:pPr marL="514350" indent="-514350">
              <a:buAutoNum type="arabicPeriod"/>
            </a:pPr>
            <a:r>
              <a:rPr lang="en-US" dirty="0"/>
              <a:t>Memory Networks</a:t>
            </a:r>
          </a:p>
          <a:p>
            <a:pPr marL="514350" indent="-514350">
              <a:buAutoNum type="arabicPeriod"/>
            </a:pPr>
            <a:r>
              <a:rPr lang="en-US" dirty="0"/>
              <a:t>Attention Models</a:t>
            </a:r>
          </a:p>
          <a:p>
            <a:pPr marL="514350" indent="-514350">
              <a:buAutoNum type="arabicPeriod"/>
            </a:pPr>
            <a:r>
              <a:rPr lang="en-US" dirty="0"/>
              <a:t>Generative Adversarial Networks</a:t>
            </a:r>
          </a:p>
          <a:p>
            <a:pPr marL="514350" indent="-514350">
              <a:buAutoNum type="arabicPeriod"/>
            </a:pPr>
            <a:r>
              <a:rPr lang="en-US" dirty="0"/>
              <a:t> Relation Networks (for reasoning) and </a:t>
            </a:r>
            <a:r>
              <a:rPr lang="en-US" dirty="0" err="1"/>
              <a:t>FiLM</a:t>
            </a:r>
            <a:endParaRPr lang="en-US" dirty="0"/>
          </a:p>
          <a:p>
            <a:pPr marL="514350" indent="-514350">
              <a:buAutoNum type="arabicPeriod"/>
            </a:pPr>
            <a:r>
              <a:rPr lang="en-US" dirty="0"/>
              <a:t>BIDAF model for question answering</a:t>
            </a:r>
          </a:p>
        </p:txBody>
      </p:sp>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fontScale="92500"/>
          </a:bodyPr>
          <a:lstStyle/>
          <a:p>
            <a:pPr lvl="0" algn="ctr">
              <a:spcBef>
                <a:spcPct val="0"/>
              </a:spcBef>
              <a:defRPr/>
            </a:pPr>
            <a:r>
              <a:rPr lang="en-US" sz="4400" dirty="0">
                <a:solidFill>
                  <a:schemeClr val="bg1"/>
                </a:solidFill>
              </a:rPr>
              <a:t>Advanced Concepts for Further Reading</a:t>
            </a:r>
          </a:p>
        </p:txBody>
      </p:sp>
    </p:spTree>
    <p:extLst>
      <p:ext uri="{BB962C8B-B14F-4D97-AF65-F5344CB8AC3E}">
        <p14:creationId xmlns:p14="http://schemas.microsoft.com/office/powerpoint/2010/main" xmlns="" val="899397506"/>
      </p:ext>
    </p:extLst>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90600" y="1219200"/>
            <a:ext cx="7848600" cy="5410200"/>
          </a:xfrm>
        </p:spPr>
        <p:txBody>
          <a:bodyPr>
            <a:normAutofit fontScale="40000" lnSpcReduction="20000"/>
          </a:bodyPr>
          <a:lstStyle/>
          <a:p>
            <a:pPr marL="400050" lvl="1" indent="0">
              <a:buNone/>
            </a:pPr>
            <a:r>
              <a:rPr lang="en-US" sz="1800" b="1" dirty="0"/>
              <a:t>Papers</a:t>
            </a:r>
          </a:p>
          <a:p>
            <a:pPr marL="400050" lvl="1" indent="0">
              <a:buNone/>
            </a:pPr>
            <a:endParaRPr lang="en-US" sz="1800" b="1" dirty="0"/>
          </a:p>
          <a:p>
            <a:pPr marL="400050" lvl="1" indent="0">
              <a:buNone/>
            </a:pPr>
            <a:r>
              <a:rPr lang="en-US" sz="1800" b="1" dirty="0"/>
              <a:t>Awesome Deep Learning Papers – someone’s made a </a:t>
            </a:r>
            <a:r>
              <a:rPr lang="en-US" sz="1800" b="1" dirty="0" err="1"/>
              <a:t>iist</a:t>
            </a:r>
            <a:r>
              <a:rPr lang="en-US" sz="1800" b="1" dirty="0"/>
              <a:t>! - </a:t>
            </a:r>
            <a:r>
              <a:rPr lang="en-US" sz="1800" b="1" dirty="0">
                <a:hlinkClick r:id="rId2"/>
              </a:rPr>
              <a:t>https://github.com/terryum/awesome-deep-learning-papers</a:t>
            </a:r>
            <a:r>
              <a:rPr lang="en-US" sz="1800" b="1" dirty="0"/>
              <a:t> </a:t>
            </a:r>
          </a:p>
          <a:p>
            <a:pPr marL="400050" lvl="1" indent="0">
              <a:buNone/>
            </a:pPr>
            <a:endParaRPr lang="en-US" sz="1800" b="1" dirty="0"/>
          </a:p>
          <a:p>
            <a:pPr marL="400050" lvl="1" indent="0">
              <a:buNone/>
            </a:pPr>
            <a:r>
              <a:rPr lang="en-US" sz="1800" b="1" dirty="0"/>
              <a:t>Backpropagation: </a:t>
            </a:r>
            <a:r>
              <a:rPr lang="en-US" sz="1800" b="1" dirty="0">
                <a:hlinkClick r:id="rId3"/>
              </a:rPr>
              <a:t>http://www.nature.com/nature/journal/v323/n6088/abs/323533a0.html</a:t>
            </a:r>
            <a:r>
              <a:rPr lang="en-US" sz="1800" b="1" dirty="0"/>
              <a:t> </a:t>
            </a:r>
          </a:p>
          <a:p>
            <a:pPr marL="400050" lvl="1" indent="0">
              <a:buNone/>
            </a:pPr>
            <a:r>
              <a:rPr lang="en-US" sz="1800" b="1" dirty="0" err="1"/>
              <a:t>LeCun</a:t>
            </a:r>
            <a:r>
              <a:rPr lang="en-US" sz="1800" b="1" dirty="0"/>
              <a:t> on backpropagation: </a:t>
            </a:r>
            <a:r>
              <a:rPr lang="en-US" sz="1800" b="1" dirty="0">
                <a:hlinkClick r:id="rId4"/>
              </a:rPr>
              <a:t>http://yann.lecun.com/exdb/publis/index.html#lecun-88</a:t>
            </a:r>
            <a:r>
              <a:rPr lang="en-US" sz="1800" b="1" dirty="0"/>
              <a:t> </a:t>
            </a:r>
          </a:p>
          <a:p>
            <a:pPr marL="400050" lvl="1" indent="0">
              <a:buNone/>
            </a:pPr>
            <a:r>
              <a:rPr lang="en-US" sz="1800" b="1" dirty="0"/>
              <a:t>Efficient Backprop: </a:t>
            </a:r>
            <a:r>
              <a:rPr lang="en-US" sz="1800" b="1" dirty="0">
                <a:hlinkClick r:id="rId5"/>
              </a:rPr>
              <a:t>http://yann.lecun.com/exdb/publis/pdf/lecun-98b.pdf</a:t>
            </a:r>
            <a:r>
              <a:rPr lang="en-US" sz="1800" b="1" dirty="0"/>
              <a:t> </a:t>
            </a:r>
          </a:p>
          <a:p>
            <a:pPr marL="400050" lvl="1" indent="0">
              <a:buNone/>
            </a:pPr>
            <a:r>
              <a:rPr lang="en-US" sz="1800" b="1" dirty="0" err="1"/>
              <a:t>ReLU</a:t>
            </a:r>
            <a:r>
              <a:rPr lang="en-US" sz="1800" b="1" dirty="0"/>
              <a:t>: </a:t>
            </a:r>
            <a:r>
              <a:rPr lang="en-US" sz="1800" b="1" dirty="0">
                <a:hlinkClick r:id="rId6"/>
              </a:rPr>
              <a:t>http://www.nature.com/nature/journal/v405/n6789/full/405947a0.html</a:t>
            </a:r>
            <a:r>
              <a:rPr lang="en-US" sz="1800" b="1" dirty="0"/>
              <a:t> </a:t>
            </a:r>
          </a:p>
          <a:p>
            <a:pPr marL="400050" lvl="1" indent="0">
              <a:buNone/>
            </a:pPr>
            <a:endParaRPr lang="en-US" sz="1800" b="1" dirty="0"/>
          </a:p>
          <a:p>
            <a:pPr marL="400050" lvl="1" indent="0">
              <a:buNone/>
            </a:pPr>
            <a:r>
              <a:rPr lang="en-US" sz="1800" b="1" dirty="0"/>
              <a:t>LSTM: </a:t>
            </a:r>
            <a:r>
              <a:rPr lang="en-US" sz="1800" b="1" dirty="0">
                <a:hlinkClick r:id="rId7"/>
              </a:rPr>
              <a:t>ftp://ftp.idsia.ch/pub/juergen/lstm.pdf</a:t>
            </a:r>
            <a:r>
              <a:rPr lang="en-US" sz="1800" b="1" dirty="0"/>
              <a:t> </a:t>
            </a:r>
          </a:p>
          <a:p>
            <a:pPr marL="400050" lvl="1" indent="0">
              <a:buNone/>
            </a:pPr>
            <a:r>
              <a:rPr lang="en-US" sz="1800" b="1" dirty="0"/>
              <a:t>GRU: </a:t>
            </a:r>
            <a:r>
              <a:rPr lang="en-US" sz="1800" b="1" dirty="0">
                <a:hlinkClick r:id="rId8"/>
              </a:rPr>
              <a:t>https://arxiv.org/abs/1412.3555</a:t>
            </a:r>
            <a:r>
              <a:rPr lang="en-US" sz="1800" b="1" dirty="0"/>
              <a:t> </a:t>
            </a:r>
          </a:p>
          <a:p>
            <a:pPr marL="400050" lvl="1" indent="0">
              <a:buNone/>
            </a:pPr>
            <a:r>
              <a:rPr lang="en-US" sz="1800" b="1" dirty="0"/>
              <a:t>LSTM a search space odyssey: </a:t>
            </a:r>
            <a:r>
              <a:rPr lang="en-US" sz="1800" b="1" dirty="0">
                <a:hlinkClick r:id="rId9"/>
              </a:rPr>
              <a:t>https://arxiv.org/pdf/1503.04069.pdf</a:t>
            </a:r>
            <a:r>
              <a:rPr lang="en-US" sz="1800" b="1" dirty="0"/>
              <a:t> </a:t>
            </a:r>
          </a:p>
          <a:p>
            <a:pPr marL="400050" lvl="1" indent="0">
              <a:buNone/>
            </a:pPr>
            <a:endParaRPr lang="en-US" sz="1800" b="1" dirty="0"/>
          </a:p>
          <a:p>
            <a:pPr marL="400050" lvl="1" indent="0">
              <a:buNone/>
            </a:pPr>
            <a:r>
              <a:rPr lang="en-US" sz="1800" b="1" dirty="0" err="1"/>
              <a:t>Schmidhuber</a:t>
            </a:r>
            <a:r>
              <a:rPr lang="en-US" sz="1800" b="1" dirty="0"/>
              <a:t> Deep Learning Overview: </a:t>
            </a:r>
            <a:r>
              <a:rPr lang="en-US" sz="1800" b="1" dirty="0">
                <a:hlinkClick r:id="rId10"/>
              </a:rPr>
              <a:t>http://www.idsia.ch/~juergen/deep-learning-overview.html</a:t>
            </a:r>
            <a:r>
              <a:rPr lang="en-US" sz="1800" b="1" dirty="0"/>
              <a:t> </a:t>
            </a:r>
          </a:p>
          <a:p>
            <a:pPr marL="400050" lvl="1" indent="0">
              <a:buNone/>
            </a:pPr>
            <a:r>
              <a:rPr lang="en-US" sz="1800" b="1" dirty="0"/>
              <a:t>Handwriting recognition: </a:t>
            </a:r>
            <a:r>
              <a:rPr lang="en-US" sz="1800" b="1" dirty="0">
                <a:hlinkClick r:id="rId11"/>
              </a:rPr>
              <a:t>https://www.researchgate.net/publication/24213728_A_Novel_Connectionist_System_for_Unconstrained_Handwriting_Recognition</a:t>
            </a:r>
            <a:r>
              <a:rPr lang="en-US" sz="1800" b="1" dirty="0"/>
              <a:t> </a:t>
            </a:r>
          </a:p>
          <a:p>
            <a:pPr marL="400050" lvl="1" indent="0">
              <a:buNone/>
            </a:pPr>
            <a:r>
              <a:rPr lang="en-US" sz="1800" b="1" dirty="0"/>
              <a:t>Generating sequences with RNNs: </a:t>
            </a:r>
            <a:r>
              <a:rPr lang="en-US" sz="1800" b="1" dirty="0">
                <a:hlinkClick r:id="rId12"/>
              </a:rPr>
              <a:t>https://arxiv.org/pdf/1308.0850v5.pdf</a:t>
            </a:r>
            <a:r>
              <a:rPr lang="en-US" sz="1800" b="1" dirty="0"/>
              <a:t> </a:t>
            </a:r>
          </a:p>
          <a:p>
            <a:pPr marL="400050" lvl="1" indent="0">
              <a:buNone/>
            </a:pPr>
            <a:r>
              <a:rPr lang="en-US" sz="1800" b="1" dirty="0"/>
              <a:t>Speech Recognition with RNNs: </a:t>
            </a:r>
            <a:r>
              <a:rPr lang="en-US" sz="1800" b="1" dirty="0">
                <a:hlinkClick r:id="rId13"/>
              </a:rPr>
              <a:t>https://arxiv.org/pdf/1303.5778.pdf</a:t>
            </a:r>
            <a:endParaRPr lang="en-US" sz="1800" b="1" dirty="0"/>
          </a:p>
          <a:p>
            <a:pPr marL="400050" lvl="1" indent="0">
              <a:buNone/>
            </a:pPr>
            <a:r>
              <a:rPr lang="en-US" sz="1800" b="1" dirty="0" err="1"/>
              <a:t>LeCun’s</a:t>
            </a:r>
            <a:r>
              <a:rPr lang="en-US" sz="1800" b="1" dirty="0"/>
              <a:t> papers: http://yann.lecun.com/exdb/publis/index.html#selected</a:t>
            </a:r>
          </a:p>
          <a:p>
            <a:pPr marL="400050" lvl="1" indent="0">
              <a:buNone/>
            </a:pPr>
            <a:endParaRPr lang="en-US" sz="1800" b="1" dirty="0"/>
          </a:p>
          <a:p>
            <a:pPr marL="400050" lvl="1" indent="0">
              <a:buNone/>
            </a:pPr>
            <a:r>
              <a:rPr lang="en-US" sz="1800" b="1" dirty="0"/>
              <a:t>Natural Language Processing</a:t>
            </a:r>
          </a:p>
          <a:p>
            <a:pPr marL="400050" lvl="1" indent="0">
              <a:buNone/>
            </a:pPr>
            <a:r>
              <a:rPr lang="en-US" sz="1800" b="1" dirty="0"/>
              <a:t>Sequence to Sequence: </a:t>
            </a:r>
            <a:r>
              <a:rPr lang="en-US" sz="1800" b="1" dirty="0">
                <a:hlinkClick r:id="rId14"/>
              </a:rPr>
              <a:t>http://papers.nips.cc/paper/5346-sequence-to-sequence-learning-with-neural-networks.pdf</a:t>
            </a:r>
            <a:r>
              <a:rPr lang="en-US" sz="1800" b="1" dirty="0"/>
              <a:t> </a:t>
            </a:r>
          </a:p>
          <a:p>
            <a:pPr marL="400050" lvl="1" indent="0">
              <a:buNone/>
            </a:pPr>
            <a:r>
              <a:rPr lang="en-US" sz="1800" b="1" dirty="0"/>
              <a:t>Neural Machine Translation: </a:t>
            </a:r>
            <a:r>
              <a:rPr lang="en-US" sz="1800" b="1" dirty="0">
                <a:hlinkClick r:id="rId15"/>
              </a:rPr>
              <a:t>https://arxiv.org/pdf/1409.0473.pdf</a:t>
            </a:r>
            <a:r>
              <a:rPr lang="en-US" sz="1800" b="1" dirty="0"/>
              <a:t> </a:t>
            </a:r>
          </a:p>
          <a:p>
            <a:pPr marL="400050" lvl="1" indent="0">
              <a:buNone/>
            </a:pPr>
            <a:r>
              <a:rPr lang="en-US" sz="1800" b="1" dirty="0"/>
              <a:t>BIDAF:  </a:t>
            </a:r>
            <a:r>
              <a:rPr lang="en-US" sz="1800" b="1" dirty="0">
                <a:hlinkClick r:id="rId16"/>
              </a:rPr>
              <a:t>https://arxiv.org/abs/1611.01603</a:t>
            </a:r>
            <a:r>
              <a:rPr lang="en-US" sz="1800" b="1" dirty="0"/>
              <a:t> </a:t>
            </a:r>
          </a:p>
          <a:p>
            <a:pPr marL="400050" lvl="1" indent="0">
              <a:buNone/>
            </a:pPr>
            <a:r>
              <a:rPr lang="en-US" sz="1800" b="1" dirty="0"/>
              <a:t>Pointer Networks: </a:t>
            </a:r>
            <a:r>
              <a:rPr lang="en-US" sz="1800" b="1" dirty="0">
                <a:hlinkClick r:id="rId17"/>
              </a:rPr>
              <a:t>https://arxiv.org/abs/1506.03134</a:t>
            </a:r>
            <a:r>
              <a:rPr lang="en-US" sz="1800" b="1" dirty="0"/>
              <a:t> </a:t>
            </a:r>
          </a:p>
          <a:p>
            <a:pPr marL="400050" lvl="1" indent="0">
              <a:buNone/>
            </a:pPr>
            <a:r>
              <a:rPr lang="en-US" sz="1800" b="1" dirty="0"/>
              <a:t>Neural Turing Machine: </a:t>
            </a:r>
            <a:r>
              <a:rPr lang="en-US" sz="1800" b="1" dirty="0">
                <a:hlinkClick r:id="rId18"/>
              </a:rPr>
              <a:t>https://arxiv.org/abs/1410.5401</a:t>
            </a:r>
            <a:r>
              <a:rPr lang="en-US" sz="1800" b="1" dirty="0"/>
              <a:t> </a:t>
            </a:r>
          </a:p>
          <a:p>
            <a:pPr marL="400050" lvl="1" indent="0">
              <a:buNone/>
            </a:pPr>
            <a:r>
              <a:rPr lang="en-US" sz="1800" b="1" dirty="0"/>
              <a:t>Dynamic </a:t>
            </a:r>
            <a:r>
              <a:rPr lang="en-US" sz="1800" b="1" dirty="0" err="1"/>
              <a:t>Coattention</a:t>
            </a:r>
            <a:r>
              <a:rPr lang="en-US" sz="1800" b="1" dirty="0"/>
              <a:t> Networks for Question Answering: </a:t>
            </a:r>
            <a:r>
              <a:rPr lang="en-US" sz="1800" b="1" dirty="0">
                <a:hlinkClick r:id="rId19"/>
              </a:rPr>
              <a:t>https://arxiv.org/pdf/1611.01604.pdf</a:t>
            </a:r>
            <a:r>
              <a:rPr lang="en-US" sz="1800" b="1" dirty="0"/>
              <a:t> </a:t>
            </a:r>
          </a:p>
          <a:p>
            <a:pPr marL="400050" lvl="1" indent="0">
              <a:buNone/>
            </a:pPr>
            <a:r>
              <a:rPr lang="en-US" sz="1800" b="1" dirty="0"/>
              <a:t>Machine Comprehension: </a:t>
            </a:r>
            <a:r>
              <a:rPr lang="en-US" sz="1800" b="1" dirty="0">
                <a:hlinkClick r:id="rId20"/>
              </a:rPr>
              <a:t>https://arxiv.org/abs/1608.07905v2</a:t>
            </a:r>
            <a:r>
              <a:rPr lang="en-US" sz="1800" b="1" dirty="0"/>
              <a:t> </a:t>
            </a:r>
          </a:p>
          <a:p>
            <a:pPr marL="400050" lvl="1" indent="0">
              <a:buNone/>
            </a:pPr>
            <a:r>
              <a:rPr lang="en-US" sz="1800" b="1" dirty="0"/>
              <a:t>GNMT: </a:t>
            </a:r>
            <a:r>
              <a:rPr lang="en-US" sz="1800" b="1" dirty="0">
                <a:hlinkClick r:id="rId21"/>
              </a:rPr>
              <a:t>https://research.googleblog.com/2016/09/a-neural-network-for-machine.html</a:t>
            </a:r>
            <a:r>
              <a:rPr lang="en-US" sz="1800" b="1" dirty="0"/>
              <a:t> </a:t>
            </a:r>
          </a:p>
          <a:p>
            <a:pPr marL="400050" lvl="1" indent="0">
              <a:buNone/>
            </a:pPr>
            <a:r>
              <a:rPr lang="en-US" sz="1800" b="1" dirty="0"/>
              <a:t>Stanford Glove: </a:t>
            </a:r>
            <a:r>
              <a:rPr lang="en-US" sz="1800" b="1" dirty="0">
                <a:hlinkClick r:id="rId22"/>
              </a:rPr>
              <a:t>https://nlp.stanford.edu/pubs/glove.pdf</a:t>
            </a:r>
            <a:r>
              <a:rPr lang="en-US" sz="1800" b="1" dirty="0"/>
              <a:t> </a:t>
            </a:r>
          </a:p>
          <a:p>
            <a:pPr marL="400050" lvl="1" indent="0">
              <a:buNone/>
            </a:pPr>
            <a:endParaRPr lang="en-US" sz="1800" b="1" dirty="0"/>
          </a:p>
          <a:p>
            <a:pPr marL="400050" lvl="1" indent="0">
              <a:buNone/>
            </a:pPr>
            <a:r>
              <a:rPr lang="en-US" sz="1800" b="1" dirty="0"/>
              <a:t>Computer Vision</a:t>
            </a:r>
          </a:p>
          <a:p>
            <a:pPr marL="400050" lvl="1" indent="0">
              <a:buNone/>
            </a:pPr>
            <a:r>
              <a:rPr lang="en-US" sz="1800" b="1" dirty="0"/>
              <a:t>Digit Recognition: </a:t>
            </a:r>
            <a:r>
              <a:rPr lang="en-US" sz="1800" b="1" dirty="0">
                <a:hlinkClick r:id="rId23"/>
              </a:rPr>
              <a:t>https://arxiv.org/pdf/1003.0358.pdf</a:t>
            </a:r>
            <a:r>
              <a:rPr lang="en-US" sz="1800" b="1" dirty="0"/>
              <a:t> </a:t>
            </a:r>
          </a:p>
          <a:p>
            <a:pPr marL="400050" lvl="1" indent="0">
              <a:buNone/>
            </a:pPr>
            <a:r>
              <a:rPr lang="en-US" sz="1800" b="1" dirty="0" err="1"/>
              <a:t>OverFeat</a:t>
            </a:r>
            <a:r>
              <a:rPr lang="en-US" sz="1800" b="1" dirty="0"/>
              <a:t>: </a:t>
            </a:r>
            <a:r>
              <a:rPr lang="en-US" sz="1800" b="1" dirty="0">
                <a:hlinkClick r:id="rId24"/>
              </a:rPr>
              <a:t>https://arxiv.org/abs/1312.6229</a:t>
            </a:r>
            <a:r>
              <a:rPr lang="en-US" sz="1800" b="1" dirty="0"/>
              <a:t> </a:t>
            </a:r>
          </a:p>
          <a:p>
            <a:pPr marL="400050" lvl="1" indent="0">
              <a:buNone/>
            </a:pPr>
            <a:r>
              <a:rPr lang="en-US" sz="1800" b="1" dirty="0"/>
              <a:t>Feature hierarchies: </a:t>
            </a:r>
            <a:r>
              <a:rPr lang="en-US" sz="1800" b="1" dirty="0">
                <a:hlinkClick r:id="rId25"/>
              </a:rPr>
              <a:t>https://arxiv.org/abs/1311.2524</a:t>
            </a:r>
            <a:r>
              <a:rPr lang="en-US" sz="1800" b="1" dirty="0"/>
              <a:t> </a:t>
            </a:r>
          </a:p>
          <a:p>
            <a:pPr marL="400050" lvl="1" indent="0">
              <a:buNone/>
            </a:pPr>
            <a:r>
              <a:rPr lang="en-US" sz="1800" b="1" dirty="0"/>
              <a:t>Spatial Pyramid Pooling: </a:t>
            </a:r>
            <a:r>
              <a:rPr lang="en-US" sz="1800" b="1" dirty="0">
                <a:hlinkClick r:id="rId26"/>
              </a:rPr>
              <a:t>https://arxiv.org/abs/1406.4729</a:t>
            </a:r>
            <a:r>
              <a:rPr lang="en-US" sz="1800" b="1" dirty="0"/>
              <a:t> </a:t>
            </a:r>
          </a:p>
          <a:p>
            <a:pPr marL="400050" lvl="1" indent="0">
              <a:buNone/>
            </a:pPr>
            <a:r>
              <a:rPr lang="en-US" sz="1800" b="1" dirty="0"/>
              <a:t>Performance on ImageNet 2012: </a:t>
            </a:r>
            <a:r>
              <a:rPr lang="en-US" sz="1800" b="1" dirty="0">
                <a:hlinkClick r:id="rId27"/>
              </a:rPr>
              <a:t>http://papers.nips.cc/paper/4824-imagenet-classification-with-deep-convolutional-neural-networks</a:t>
            </a:r>
            <a:r>
              <a:rPr lang="en-US" sz="1800" b="1" dirty="0"/>
              <a:t> </a:t>
            </a:r>
          </a:p>
          <a:p>
            <a:pPr marL="400050" lvl="1" indent="0">
              <a:buNone/>
            </a:pPr>
            <a:r>
              <a:rPr lang="en-US" sz="1800" b="1" dirty="0"/>
              <a:t>Surpassing Human-Level Performance on ImageNet: </a:t>
            </a:r>
            <a:r>
              <a:rPr lang="en-US" sz="1800" b="1" dirty="0">
                <a:hlinkClick r:id="rId28"/>
              </a:rPr>
              <a:t>https://arxiv.org/abs/1502.01852</a:t>
            </a:r>
            <a:r>
              <a:rPr lang="en-US" sz="1800" b="1" dirty="0"/>
              <a:t> </a:t>
            </a:r>
          </a:p>
          <a:p>
            <a:pPr marL="400050" lvl="1" indent="0">
              <a:buNone/>
            </a:pPr>
            <a:r>
              <a:rPr lang="en-US" sz="1800" b="1" dirty="0"/>
              <a:t>Surpassing Human-Level Face Recognition Performance: </a:t>
            </a:r>
            <a:r>
              <a:rPr lang="en-US" sz="1800" b="1" dirty="0">
                <a:hlinkClick r:id="rId29"/>
              </a:rPr>
              <a:t>https://arxiv.org/abs/1404.3840</a:t>
            </a:r>
            <a:r>
              <a:rPr lang="en-US" sz="1800" b="1" dirty="0"/>
              <a:t> </a:t>
            </a:r>
          </a:p>
          <a:p>
            <a:pPr marL="400050" lvl="1" indent="0">
              <a:buNone/>
            </a:pPr>
            <a:endParaRPr lang="en-US" sz="1800" b="1" dirty="0"/>
          </a:p>
          <a:p>
            <a:pPr marL="400050" lvl="1" indent="0">
              <a:buNone/>
            </a:pPr>
            <a:r>
              <a:rPr lang="en-US" sz="1800" b="1" dirty="0"/>
              <a:t>Reinforcement Learning</a:t>
            </a:r>
          </a:p>
          <a:p>
            <a:pPr marL="400050" lvl="1" indent="0">
              <a:buNone/>
            </a:pPr>
            <a:r>
              <a:rPr lang="en-US" sz="1800" b="1" dirty="0"/>
              <a:t>Deep Q-Networks: </a:t>
            </a:r>
            <a:r>
              <a:rPr lang="en-US" sz="1800" b="1" dirty="0">
                <a:hlinkClick r:id="rId30"/>
              </a:rPr>
              <a:t>https://deepmind.com/research/dqn/</a:t>
            </a:r>
            <a:r>
              <a:rPr lang="en-US" sz="1800" b="1" dirty="0"/>
              <a:t>  </a:t>
            </a:r>
          </a:p>
          <a:p>
            <a:pPr marL="400050" lvl="1" indent="0">
              <a:buNone/>
            </a:pPr>
            <a:r>
              <a:rPr lang="en-US" sz="1800" b="1" dirty="0"/>
              <a:t>Hybrid Reward Architecture  </a:t>
            </a:r>
            <a:r>
              <a:rPr lang="en-US" sz="1800" b="1" dirty="0">
                <a:hlinkClick r:id="rId31"/>
              </a:rPr>
              <a:t>https://blogs.microsoft.com/ai/2017/06/14/divide-conquer-microsoft-researchers-used-ai-master-ms-pac-man/</a:t>
            </a:r>
            <a:r>
              <a:rPr lang="en-US" sz="1800" b="1" dirty="0"/>
              <a:t> </a:t>
            </a:r>
          </a:p>
          <a:p>
            <a:pPr marL="400050" lvl="1" indent="0">
              <a:buNone/>
            </a:pPr>
            <a:r>
              <a:rPr lang="en-US" sz="1800" b="1" dirty="0"/>
              <a:t>AlphaGo Paper:  </a:t>
            </a:r>
            <a:r>
              <a:rPr lang="en-US" sz="1800" b="1" dirty="0">
                <a:hlinkClick r:id="rId32"/>
              </a:rPr>
              <a:t>https://storage.googleapis.com/deepmind-media/alphago/AlphaGoNaturePaper.pdf</a:t>
            </a:r>
            <a:endParaRPr lang="en-US" sz="1800" b="1" dirty="0"/>
          </a:p>
          <a:p>
            <a:pPr marL="400050" lvl="1" indent="0">
              <a:buNone/>
            </a:pPr>
            <a:r>
              <a:rPr lang="en-US" sz="1800" b="1" dirty="0"/>
              <a:t>AlphaGo Zero Paper: </a:t>
            </a:r>
            <a:r>
              <a:rPr lang="en-US" sz="1800" b="1" dirty="0">
                <a:hlinkClick r:id="rId33"/>
              </a:rPr>
              <a:t>https://deepmind.com/research/alphago/</a:t>
            </a:r>
            <a:r>
              <a:rPr lang="en-US" sz="1800" b="1" dirty="0"/>
              <a:t> </a:t>
            </a:r>
          </a:p>
          <a:p>
            <a:pPr marL="400050" lvl="1" indent="0">
              <a:buNone/>
            </a:pPr>
            <a:endParaRPr lang="en-US" sz="1800" b="1" dirty="0"/>
          </a:p>
          <a:p>
            <a:pPr marL="400050" lvl="1" indent="0">
              <a:buNone/>
            </a:pPr>
            <a:r>
              <a:rPr lang="en-US" sz="1800" b="1" dirty="0"/>
              <a:t>Speech:</a:t>
            </a:r>
          </a:p>
          <a:p>
            <a:pPr marL="400050" lvl="1" indent="0">
              <a:buNone/>
            </a:pPr>
            <a:r>
              <a:rPr lang="en-US" sz="1800" b="1" dirty="0">
                <a:hlinkClick r:id="rId34"/>
              </a:rPr>
              <a:t>https://www.techrepublic.com/article/why-ibms-speech-recognition-breakthrough-matters-for-ai-and-iot/</a:t>
            </a:r>
            <a:r>
              <a:rPr lang="en-US" sz="1800" b="1" dirty="0"/>
              <a:t> </a:t>
            </a:r>
          </a:p>
          <a:p>
            <a:pPr marL="400050" lvl="1" indent="0">
              <a:buNone/>
            </a:pPr>
            <a:r>
              <a:rPr lang="en-US" sz="1800" b="1" dirty="0">
                <a:hlinkClick r:id="rId35"/>
              </a:rPr>
              <a:t>https://www.technologyreview.com/s/602714/first-computer-to-match-humans-in-conversational-speech-recognition/</a:t>
            </a:r>
            <a:r>
              <a:rPr lang="en-US" sz="1800" b="1" dirty="0"/>
              <a:t> </a:t>
            </a:r>
          </a:p>
        </p:txBody>
      </p:sp>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lvl="0" algn="ctr">
              <a:spcBef>
                <a:spcPct val="0"/>
              </a:spcBef>
              <a:defRPr/>
            </a:pPr>
            <a:r>
              <a:rPr lang="en-US" sz="4400" dirty="0">
                <a:solidFill>
                  <a:schemeClr val="bg1"/>
                </a:solidFill>
              </a:rPr>
              <a:t>Links for Further Learning</a:t>
            </a:r>
          </a:p>
        </p:txBody>
      </p:sp>
    </p:spTree>
    <p:extLst>
      <p:ext uri="{BB962C8B-B14F-4D97-AF65-F5344CB8AC3E}">
        <p14:creationId xmlns:p14="http://schemas.microsoft.com/office/powerpoint/2010/main" xmlns="" val="3371875112"/>
      </p:ext>
    </p:extLst>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90600" y="1219200"/>
            <a:ext cx="7848600" cy="5410200"/>
          </a:xfrm>
        </p:spPr>
        <p:txBody>
          <a:bodyPr>
            <a:normAutofit/>
          </a:bodyPr>
          <a:lstStyle/>
          <a:p>
            <a:pPr marL="400050" lvl="1" indent="0">
              <a:buNone/>
            </a:pPr>
            <a:r>
              <a:rPr lang="en-US" sz="1800" b="1" dirty="0"/>
              <a:t>Squad</a:t>
            </a:r>
          </a:p>
          <a:p>
            <a:pPr marL="400050" lvl="1" indent="0">
              <a:buNone/>
            </a:pPr>
            <a:r>
              <a:rPr lang="en-US" sz="1800" b="1" dirty="0">
                <a:hlinkClick r:id="rId2"/>
              </a:rPr>
              <a:t>https://rajpurkar.github.io/SQuAD-explorer/</a:t>
            </a:r>
            <a:r>
              <a:rPr lang="en-US" sz="1800" b="1" dirty="0"/>
              <a:t> </a:t>
            </a:r>
          </a:p>
          <a:p>
            <a:pPr marL="400050" lvl="1" indent="0">
              <a:buNone/>
            </a:pPr>
            <a:endParaRPr lang="en-US" sz="1800" b="1" dirty="0"/>
          </a:p>
          <a:p>
            <a:pPr marL="400050" lvl="1" indent="0">
              <a:buNone/>
            </a:pPr>
            <a:r>
              <a:rPr lang="en-US" sz="1800" b="1" dirty="0" err="1"/>
              <a:t>MSMarco</a:t>
            </a:r>
            <a:endParaRPr lang="en-US" sz="1800" b="1" dirty="0"/>
          </a:p>
          <a:p>
            <a:pPr marL="400050" lvl="1" indent="0">
              <a:buNone/>
            </a:pPr>
            <a:r>
              <a:rPr lang="en-US" sz="1800" b="1" dirty="0">
                <a:hlinkClick r:id="rId3"/>
              </a:rPr>
              <a:t>http://www.msmarco.org/leaders.aspx</a:t>
            </a:r>
            <a:r>
              <a:rPr lang="en-US" sz="1800" b="1" dirty="0"/>
              <a:t> </a:t>
            </a:r>
          </a:p>
          <a:p>
            <a:pPr marL="400050" lvl="1" indent="0">
              <a:buNone/>
            </a:pPr>
            <a:endParaRPr lang="en-US" sz="1800" b="1" dirty="0"/>
          </a:p>
          <a:p>
            <a:pPr marL="400050" lvl="1" indent="0">
              <a:buNone/>
            </a:pPr>
            <a:endParaRPr lang="en-US" sz="1800" b="1" dirty="0"/>
          </a:p>
          <a:p>
            <a:pPr marL="400050" lvl="1" indent="0">
              <a:buNone/>
            </a:pPr>
            <a:endParaRPr lang="en-US" sz="1800" b="1" dirty="0"/>
          </a:p>
          <a:p>
            <a:pPr marL="400050" lvl="1" indent="0">
              <a:buNone/>
            </a:pPr>
            <a:endParaRPr lang="en-US" sz="1800" b="1" dirty="0"/>
          </a:p>
          <a:p>
            <a:pPr marL="400050" lvl="1" indent="0">
              <a:buNone/>
            </a:pPr>
            <a:endParaRPr lang="en-US" sz="1800" b="1" dirty="0"/>
          </a:p>
          <a:p>
            <a:pPr marL="400050" lvl="1" indent="0">
              <a:buNone/>
            </a:pPr>
            <a:endParaRPr lang="en-US" sz="1800" b="1" dirty="0"/>
          </a:p>
          <a:p>
            <a:pPr marL="400050" lvl="1" indent="0">
              <a:buNone/>
            </a:pPr>
            <a:endParaRPr lang="en-US" sz="1800" b="1" dirty="0"/>
          </a:p>
          <a:p>
            <a:pPr marL="400050" lvl="1" indent="0">
              <a:buNone/>
            </a:pPr>
            <a:endParaRPr lang="en-US" sz="1800" b="1" dirty="0"/>
          </a:p>
          <a:p>
            <a:pPr marL="400050" lvl="1" indent="0">
              <a:buNone/>
            </a:pPr>
            <a:endParaRPr lang="en-US" sz="1800" b="1" dirty="0"/>
          </a:p>
          <a:p>
            <a:pPr marL="400050" lvl="1" indent="0">
              <a:buNone/>
            </a:pPr>
            <a:r>
              <a:rPr lang="en-US" sz="1800" b="1" dirty="0" err="1"/>
              <a:t>ConvAI</a:t>
            </a:r>
            <a:endParaRPr lang="en-US" sz="1800" b="1" dirty="0"/>
          </a:p>
          <a:p>
            <a:pPr marL="400050" lvl="1" indent="0">
              <a:buNone/>
            </a:pPr>
            <a:r>
              <a:rPr lang="en-US" sz="1800" b="1" dirty="0">
                <a:hlinkClick r:id="rId4"/>
              </a:rPr>
              <a:t>http://convai.io/1_round/</a:t>
            </a:r>
            <a:r>
              <a:rPr lang="en-US" sz="1800" b="1" dirty="0"/>
              <a:t> </a:t>
            </a:r>
          </a:p>
        </p:txBody>
      </p:sp>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fontScale="85000" lnSpcReduction="10000"/>
          </a:bodyPr>
          <a:lstStyle/>
          <a:p>
            <a:pPr lvl="0" algn="ctr">
              <a:spcBef>
                <a:spcPct val="0"/>
              </a:spcBef>
              <a:defRPr/>
            </a:pPr>
            <a:r>
              <a:rPr lang="en-US" sz="4400" dirty="0">
                <a:solidFill>
                  <a:schemeClr val="bg1"/>
                </a:solidFill>
              </a:rPr>
              <a:t>Links to competitions you can participate in</a:t>
            </a:r>
          </a:p>
        </p:txBody>
      </p:sp>
      <p:pic>
        <p:nvPicPr>
          <p:cNvPr id="2" name="Picture 1">
            <a:extLst>
              <a:ext uri="{FF2B5EF4-FFF2-40B4-BE49-F238E27FC236}">
                <a16:creationId xmlns:a16="http://schemas.microsoft.com/office/drawing/2014/main" xmlns="" id="{4A7FCF68-40B1-4826-A3A8-4AA1B103C380}"/>
              </a:ext>
            </a:extLst>
          </p:cNvPr>
          <p:cNvPicPr>
            <a:picLocks noChangeAspect="1"/>
          </p:cNvPicPr>
          <p:nvPr/>
        </p:nvPicPr>
        <p:blipFill>
          <a:blip r:embed="rId5" cstate="print"/>
          <a:stretch>
            <a:fillRect/>
          </a:stretch>
        </p:blipFill>
        <p:spPr>
          <a:xfrm>
            <a:off x="1524000" y="2971800"/>
            <a:ext cx="5486400" cy="2716773"/>
          </a:xfrm>
          <a:prstGeom prst="rect">
            <a:avLst/>
          </a:prstGeom>
        </p:spPr>
      </p:pic>
    </p:spTree>
    <p:extLst>
      <p:ext uri="{BB962C8B-B14F-4D97-AF65-F5344CB8AC3E}">
        <p14:creationId xmlns:p14="http://schemas.microsoft.com/office/powerpoint/2010/main" xmlns="" val="4134093367"/>
      </p:ext>
    </p:extLst>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lvl="0" algn="ctr">
              <a:spcBef>
                <a:spcPct val="0"/>
              </a:spcBef>
              <a:defRPr/>
            </a:pPr>
            <a:r>
              <a:rPr lang="en-US" sz="4400" dirty="0">
                <a:solidFill>
                  <a:schemeClr val="bg1"/>
                </a:solidFill>
              </a:rPr>
              <a:t>History of Deep Learning</a:t>
            </a:r>
          </a:p>
        </p:txBody>
      </p:sp>
      <p:pic>
        <p:nvPicPr>
          <p:cNvPr id="9" name="Picture 8">
            <a:extLst>
              <a:ext uri="{FF2B5EF4-FFF2-40B4-BE49-F238E27FC236}">
                <a16:creationId xmlns:a16="http://schemas.microsoft.com/office/drawing/2014/main" xmlns="" id="{64C42ED8-555A-4AC2-8FC3-854011B03EDD}"/>
              </a:ext>
            </a:extLst>
          </p:cNvPr>
          <p:cNvPicPr>
            <a:picLocks noChangeAspect="1"/>
          </p:cNvPicPr>
          <p:nvPr/>
        </p:nvPicPr>
        <p:blipFill>
          <a:blip r:embed="rId2" cstate="print"/>
          <a:stretch>
            <a:fillRect/>
          </a:stretch>
        </p:blipFill>
        <p:spPr>
          <a:xfrm>
            <a:off x="1066800" y="1105066"/>
            <a:ext cx="7205663" cy="4226002"/>
          </a:xfrm>
          <a:prstGeom prst="rect">
            <a:avLst/>
          </a:prstGeom>
        </p:spPr>
      </p:pic>
      <p:pic>
        <p:nvPicPr>
          <p:cNvPr id="10" name="Picture 9">
            <a:extLst>
              <a:ext uri="{FF2B5EF4-FFF2-40B4-BE49-F238E27FC236}">
                <a16:creationId xmlns:a16="http://schemas.microsoft.com/office/drawing/2014/main" xmlns="" id="{47846434-2AD2-409A-BF3B-33466C266E35}"/>
              </a:ext>
            </a:extLst>
          </p:cNvPr>
          <p:cNvPicPr>
            <a:picLocks noChangeAspect="1"/>
          </p:cNvPicPr>
          <p:nvPr/>
        </p:nvPicPr>
        <p:blipFill>
          <a:blip r:embed="rId3" cstate="print"/>
          <a:stretch>
            <a:fillRect/>
          </a:stretch>
        </p:blipFill>
        <p:spPr>
          <a:xfrm>
            <a:off x="1019174" y="5285107"/>
            <a:ext cx="6858000" cy="1115693"/>
          </a:xfrm>
          <a:prstGeom prst="rect">
            <a:avLst/>
          </a:prstGeom>
        </p:spPr>
      </p:pic>
      <p:sp>
        <p:nvSpPr>
          <p:cNvPr id="11" name="TextBox 10">
            <a:extLst>
              <a:ext uri="{FF2B5EF4-FFF2-40B4-BE49-F238E27FC236}">
                <a16:creationId xmlns:a16="http://schemas.microsoft.com/office/drawing/2014/main" xmlns="" id="{30EB508F-928A-48EF-9A55-55A65D24C003}"/>
              </a:ext>
            </a:extLst>
          </p:cNvPr>
          <p:cNvSpPr txBox="1"/>
          <p:nvPr/>
        </p:nvSpPr>
        <p:spPr>
          <a:xfrm>
            <a:off x="152400" y="6550223"/>
            <a:ext cx="3528530" cy="215444"/>
          </a:xfrm>
          <a:prstGeom prst="rect">
            <a:avLst/>
          </a:prstGeom>
          <a:noFill/>
        </p:spPr>
        <p:txBody>
          <a:bodyPr wrap="none" rtlCol="0">
            <a:spAutoFit/>
          </a:bodyPr>
          <a:lstStyle/>
          <a:p>
            <a:r>
              <a:rPr lang="en-US" sz="800" dirty="0"/>
              <a:t>Source: </a:t>
            </a:r>
            <a:r>
              <a:rPr lang="en-US" sz="800" dirty="0">
                <a:hlinkClick r:id="rId4"/>
              </a:rPr>
              <a:t>http://speech.ee.ntu.edu.tw/~tlkagk/courses/ML_2017/Lecture/DL.pdf</a:t>
            </a:r>
            <a:r>
              <a:rPr lang="en-US" sz="800" dirty="0"/>
              <a:t> </a:t>
            </a:r>
            <a:endParaRPr lang="en-IN" sz="800" dirty="0"/>
          </a:p>
        </p:txBody>
      </p:sp>
    </p:spTree>
    <p:extLst>
      <p:ext uri="{BB962C8B-B14F-4D97-AF65-F5344CB8AC3E}">
        <p14:creationId xmlns:p14="http://schemas.microsoft.com/office/powerpoint/2010/main" xmlns="" val="4284749635"/>
      </p:ext>
    </p:extLst>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lvl="0" algn="ctr">
              <a:spcBef>
                <a:spcPct val="0"/>
              </a:spcBef>
              <a:defRPr/>
            </a:pPr>
            <a:r>
              <a:rPr lang="en-US" sz="4400" dirty="0">
                <a:solidFill>
                  <a:schemeClr val="bg1"/>
                </a:solidFill>
              </a:rPr>
              <a:t>Recent History of Deep Learning</a:t>
            </a:r>
          </a:p>
        </p:txBody>
      </p:sp>
      <p:sp>
        <p:nvSpPr>
          <p:cNvPr id="11" name="TextBox 10">
            <a:extLst>
              <a:ext uri="{FF2B5EF4-FFF2-40B4-BE49-F238E27FC236}">
                <a16:creationId xmlns:a16="http://schemas.microsoft.com/office/drawing/2014/main" xmlns="" id="{30EB508F-928A-48EF-9A55-55A65D24C003}"/>
              </a:ext>
            </a:extLst>
          </p:cNvPr>
          <p:cNvSpPr txBox="1"/>
          <p:nvPr/>
        </p:nvSpPr>
        <p:spPr>
          <a:xfrm>
            <a:off x="152400" y="6550223"/>
            <a:ext cx="3528530" cy="215444"/>
          </a:xfrm>
          <a:prstGeom prst="rect">
            <a:avLst/>
          </a:prstGeom>
          <a:noFill/>
        </p:spPr>
        <p:txBody>
          <a:bodyPr wrap="none" rtlCol="0">
            <a:spAutoFit/>
          </a:bodyPr>
          <a:lstStyle/>
          <a:p>
            <a:r>
              <a:rPr lang="en-US" sz="800" dirty="0"/>
              <a:t>Source: </a:t>
            </a:r>
            <a:r>
              <a:rPr lang="en-US" sz="800" dirty="0">
                <a:hlinkClick r:id="rId2"/>
              </a:rPr>
              <a:t>http://speech.ee.ntu.edu.tw/~tlkagk/courses/ML_2017/Lecture/DL.pdf</a:t>
            </a:r>
            <a:r>
              <a:rPr lang="en-US" sz="800" dirty="0"/>
              <a:t> </a:t>
            </a:r>
            <a:endParaRPr lang="en-IN" sz="800" dirty="0"/>
          </a:p>
        </p:txBody>
      </p:sp>
      <p:sp>
        <p:nvSpPr>
          <p:cNvPr id="2" name="TextBox 1">
            <a:extLst>
              <a:ext uri="{FF2B5EF4-FFF2-40B4-BE49-F238E27FC236}">
                <a16:creationId xmlns:a16="http://schemas.microsoft.com/office/drawing/2014/main" xmlns="" id="{DD108A96-724C-48CA-A596-63BD2121B289}"/>
              </a:ext>
            </a:extLst>
          </p:cNvPr>
          <p:cNvSpPr txBox="1"/>
          <p:nvPr/>
        </p:nvSpPr>
        <p:spPr>
          <a:xfrm>
            <a:off x="228600" y="1371600"/>
            <a:ext cx="8486234" cy="1200329"/>
          </a:xfrm>
          <a:prstGeom prst="rect">
            <a:avLst/>
          </a:prstGeom>
          <a:noFill/>
        </p:spPr>
        <p:txBody>
          <a:bodyPr wrap="none" rtlCol="0">
            <a:spAutoFit/>
          </a:bodyPr>
          <a:lstStyle/>
          <a:p>
            <a:r>
              <a:rPr lang="en-US" dirty="0"/>
              <a:t>2017.07:  Relation Networks beats humans at relational reasoning on a toy dataset.</a:t>
            </a:r>
          </a:p>
          <a:p>
            <a:r>
              <a:rPr lang="en-US" dirty="0"/>
              <a:t>2017.10:  AlphaGo Zero teaches itself Go and beats AlphaGo (which beat Lee </a:t>
            </a:r>
            <a:r>
              <a:rPr lang="en-US" dirty="0" err="1"/>
              <a:t>Sidol</a:t>
            </a:r>
            <a:r>
              <a:rPr lang="en-US" dirty="0"/>
              <a:t>).</a:t>
            </a:r>
          </a:p>
          <a:p>
            <a:r>
              <a:rPr lang="en-US" dirty="0"/>
              <a:t>2017.12:  </a:t>
            </a:r>
            <a:r>
              <a:rPr lang="en-US" dirty="0" err="1"/>
              <a:t>AlphaZero</a:t>
            </a:r>
            <a:r>
              <a:rPr lang="en-US" dirty="0"/>
              <a:t> teaches itself chess and Go and beats </a:t>
            </a:r>
            <a:r>
              <a:rPr lang="en-US" dirty="0" err="1"/>
              <a:t>Stockfish</a:t>
            </a:r>
            <a:r>
              <a:rPr lang="en-US" dirty="0"/>
              <a:t> 8 and AlphaGo Zero.</a:t>
            </a:r>
          </a:p>
          <a:p>
            <a:r>
              <a:rPr lang="en-US" dirty="0"/>
              <a:t>2017.12:  Text to speech system that sounds convincingly human (</a:t>
            </a:r>
            <a:r>
              <a:rPr lang="en-US" dirty="0" err="1"/>
              <a:t>Tacotron</a:t>
            </a:r>
            <a:r>
              <a:rPr lang="en-US" dirty="0"/>
              <a:t> 2).</a:t>
            </a:r>
            <a:endParaRPr lang="en-IN" dirty="0"/>
          </a:p>
        </p:txBody>
      </p:sp>
    </p:spTree>
    <p:extLst>
      <p:ext uri="{BB962C8B-B14F-4D97-AF65-F5344CB8AC3E}">
        <p14:creationId xmlns:p14="http://schemas.microsoft.com/office/powerpoint/2010/main" xmlns="" val="722497867"/>
      </p:ext>
    </p:extLst>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lvl="0" algn="ctr">
              <a:spcBef>
                <a:spcPct val="0"/>
              </a:spcBef>
              <a:defRPr/>
            </a:pPr>
            <a:r>
              <a:rPr lang="en-US" sz="4400" b="1" dirty="0">
                <a:solidFill>
                  <a:schemeClr val="bg1"/>
                </a:solidFill>
              </a:rPr>
              <a:t>THE END</a:t>
            </a:r>
            <a:endParaRPr kumimoji="0" lang="en-US" sz="4400" b="0" i="0" u="none" strike="noStrike" kern="1200" cap="none" spc="0" normalizeH="0" baseline="0" noProof="0" dirty="0">
              <a:ln>
                <a:noFill/>
              </a:ln>
              <a:solidFill>
                <a:schemeClr val="bg1"/>
              </a:solidFill>
              <a:effectLst/>
              <a:uLnTx/>
              <a:uFillTx/>
              <a:latin typeface="+mj-lt"/>
              <a:ea typeface="+mj-ea"/>
              <a:cs typeface="+mj-cs"/>
            </a:endParaRPr>
          </a:p>
        </p:txBody>
      </p:sp>
      <p:sp>
        <p:nvSpPr>
          <p:cNvPr id="5" name="Title 1"/>
          <p:cNvSpPr txBox="1">
            <a:spLocks/>
          </p:cNvSpPr>
          <p:nvPr/>
        </p:nvSpPr>
        <p:spPr>
          <a:xfrm>
            <a:off x="0" y="2209800"/>
            <a:ext cx="9144000" cy="1371600"/>
          </a:xfrm>
          <a:prstGeom prst="rect">
            <a:avLst/>
          </a:prstGeom>
          <a:solidFill>
            <a:srgbClr val="002060"/>
          </a:solidFill>
          <a:ln>
            <a:solidFill>
              <a:srgbClr val="002060"/>
            </a:solidFill>
          </a:ln>
        </p:spPr>
        <p:txBody>
          <a:bodyPr vert="horz" lIns="91440" tIns="45720" rIns="91440" bIns="45720" rtlCol="0" anchor="ctr">
            <a:normAutofit/>
          </a:bodyPr>
          <a:lstStyle/>
          <a:p>
            <a:pPr lvl="0" algn="ctr">
              <a:spcBef>
                <a:spcPct val="0"/>
              </a:spcBef>
              <a:defRPr/>
            </a:pPr>
            <a:r>
              <a:rPr lang="en-US" sz="4400" dirty="0">
                <a:solidFill>
                  <a:schemeClr val="bg1"/>
                </a:solidFill>
              </a:rPr>
              <a:t>Deep Learning Basics</a:t>
            </a:r>
          </a:p>
        </p:txBody>
      </p:sp>
      <p:sp>
        <p:nvSpPr>
          <p:cNvPr id="7" name="TextBox 6"/>
          <p:cNvSpPr txBox="1"/>
          <p:nvPr/>
        </p:nvSpPr>
        <p:spPr>
          <a:xfrm>
            <a:off x="3243002" y="3810000"/>
            <a:ext cx="2548198" cy="1938992"/>
          </a:xfrm>
          <a:prstGeom prst="rect">
            <a:avLst/>
          </a:prstGeom>
          <a:noFill/>
        </p:spPr>
        <p:txBody>
          <a:bodyPr wrap="none" rtlCol="0">
            <a:spAutoFit/>
          </a:bodyPr>
          <a:lstStyle/>
          <a:p>
            <a:pPr algn="ctr"/>
            <a:r>
              <a:rPr lang="en-US" sz="2400" dirty="0"/>
              <a:t>Cohan Sujay Carlos</a:t>
            </a:r>
          </a:p>
          <a:p>
            <a:pPr algn="ctr"/>
            <a:r>
              <a:rPr lang="en-US" sz="2400" dirty="0" err="1"/>
              <a:t>Aiaioo</a:t>
            </a:r>
            <a:r>
              <a:rPr lang="en-US" sz="2400" dirty="0"/>
              <a:t> Labs</a:t>
            </a:r>
          </a:p>
          <a:p>
            <a:pPr algn="ctr"/>
            <a:r>
              <a:rPr lang="en-US" sz="2400" dirty="0"/>
              <a:t>Benson Town</a:t>
            </a:r>
          </a:p>
          <a:p>
            <a:pPr algn="ctr"/>
            <a:r>
              <a:rPr lang="en-US" sz="2400" dirty="0"/>
              <a:t>Bangalore</a:t>
            </a:r>
          </a:p>
          <a:p>
            <a:pPr algn="ctr"/>
            <a:r>
              <a:rPr lang="en-US" sz="2400" dirty="0"/>
              <a:t>India</a:t>
            </a:r>
            <a:endParaRPr lang="en-IN" sz="2400" dirty="0"/>
          </a:p>
        </p:txBody>
      </p:sp>
      <p:sp>
        <p:nvSpPr>
          <p:cNvPr id="8" name="Title 1"/>
          <p:cNvSpPr txBox="1">
            <a:spLocks/>
          </p:cNvSpPr>
          <p:nvPr/>
        </p:nvSpPr>
        <p:spPr>
          <a:xfrm>
            <a:off x="0" y="5940425"/>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lvl="0" algn="ctr">
              <a:spcBef>
                <a:spcPct val="0"/>
              </a:spcBef>
              <a:defRPr/>
            </a:pPr>
            <a:endParaRPr kumimoji="0" lang="en-US" sz="4400" b="0" i="0" u="none" strike="noStrike" kern="1200" cap="none" spc="0" normalizeH="0" baseline="0" noProof="0" dirty="0">
              <a:ln>
                <a:noFill/>
              </a:ln>
              <a:solidFill>
                <a:schemeClr val="bg1"/>
              </a:solidFill>
              <a:effectLst/>
              <a:uLnTx/>
              <a:uFillTx/>
              <a:latin typeface="+mj-lt"/>
              <a:ea typeface="+mj-ea"/>
              <a:cs typeface="+mj-cs"/>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a:ln>
                  <a:noFill/>
                </a:ln>
                <a:solidFill>
                  <a:schemeClr val="bg1"/>
                </a:solidFill>
                <a:effectLst/>
                <a:uLnTx/>
                <a:uFillTx/>
                <a:latin typeface="+mj-lt"/>
                <a:ea typeface="+mj-ea"/>
                <a:cs typeface="+mj-cs"/>
              </a:rPr>
              <a:t>Neural Network Classifiers Problem 1</a:t>
            </a:r>
          </a:p>
        </p:txBody>
      </p:sp>
      <p:sp>
        <p:nvSpPr>
          <p:cNvPr id="7" name="Oval 6"/>
          <p:cNvSpPr/>
          <p:nvPr/>
        </p:nvSpPr>
        <p:spPr>
          <a:xfrm>
            <a:off x="1066800" y="2350532"/>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p:cNvSpPr/>
          <p:nvPr/>
        </p:nvSpPr>
        <p:spPr>
          <a:xfrm>
            <a:off x="1066800" y="3493532"/>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9" name="TextBox 8"/>
          <p:cNvSpPr txBox="1"/>
          <p:nvPr/>
        </p:nvSpPr>
        <p:spPr>
          <a:xfrm>
            <a:off x="179902" y="3974068"/>
            <a:ext cx="1115498" cy="369332"/>
          </a:xfrm>
          <a:prstGeom prst="rect">
            <a:avLst/>
          </a:prstGeom>
          <a:noFill/>
        </p:spPr>
        <p:txBody>
          <a:bodyPr wrap="none" rtlCol="0">
            <a:spAutoFit/>
          </a:bodyPr>
          <a:lstStyle/>
          <a:p>
            <a:r>
              <a:rPr lang="en-US" dirty="0"/>
              <a:t>Features </a:t>
            </a:r>
            <a:r>
              <a:rPr lang="en-US" b="1" dirty="0"/>
              <a:t>f</a:t>
            </a:r>
          </a:p>
        </p:txBody>
      </p:sp>
      <p:sp>
        <p:nvSpPr>
          <p:cNvPr id="10" name="TextBox 9"/>
          <p:cNvSpPr txBox="1"/>
          <p:nvPr/>
        </p:nvSpPr>
        <p:spPr>
          <a:xfrm>
            <a:off x="304800" y="1981200"/>
            <a:ext cx="1007007" cy="369332"/>
          </a:xfrm>
          <a:prstGeom prst="rect">
            <a:avLst/>
          </a:prstGeom>
          <a:noFill/>
        </p:spPr>
        <p:txBody>
          <a:bodyPr wrap="none" rtlCol="0">
            <a:spAutoFit/>
          </a:bodyPr>
          <a:lstStyle/>
          <a:p>
            <a:r>
              <a:rPr lang="en-US" dirty="0"/>
              <a:t>Classes </a:t>
            </a:r>
            <a:r>
              <a:rPr lang="en-US" b="1" dirty="0"/>
              <a:t>c</a:t>
            </a:r>
          </a:p>
        </p:txBody>
      </p:sp>
      <p:cxnSp>
        <p:nvCxnSpPr>
          <p:cNvPr id="25" name="Straight Connector 24"/>
          <p:cNvCxnSpPr/>
          <p:nvPr/>
        </p:nvCxnSpPr>
        <p:spPr>
          <a:xfrm>
            <a:off x="1274620" y="2743200"/>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31" name="TextBox 30"/>
          <p:cNvSpPr txBox="1"/>
          <p:nvPr/>
        </p:nvSpPr>
        <p:spPr>
          <a:xfrm>
            <a:off x="762000" y="2971800"/>
            <a:ext cx="394660" cy="369332"/>
          </a:xfrm>
          <a:prstGeom prst="rect">
            <a:avLst/>
          </a:prstGeom>
          <a:noFill/>
        </p:spPr>
        <p:txBody>
          <a:bodyPr wrap="none" rtlCol="0">
            <a:spAutoFit/>
          </a:bodyPr>
          <a:lstStyle/>
          <a:p>
            <a:r>
              <a:rPr lang="en-US" b="1" dirty="0"/>
              <a:t>W</a:t>
            </a:r>
          </a:p>
        </p:txBody>
      </p:sp>
      <p:sp>
        <p:nvSpPr>
          <p:cNvPr id="40" name="TextBox 39">
            <a:extLst>
              <a:ext uri="{FF2B5EF4-FFF2-40B4-BE49-F238E27FC236}">
                <a16:creationId xmlns:a16="http://schemas.microsoft.com/office/drawing/2014/main" xmlns="" id="{E2D638BD-ECC3-4732-81F2-D03C8CC91C61}"/>
              </a:ext>
            </a:extLst>
          </p:cNvPr>
          <p:cNvSpPr txBox="1"/>
          <p:nvPr/>
        </p:nvSpPr>
        <p:spPr>
          <a:xfrm>
            <a:off x="179902" y="4962406"/>
            <a:ext cx="8518486" cy="954107"/>
          </a:xfrm>
          <a:prstGeom prst="rect">
            <a:avLst/>
          </a:prstGeom>
          <a:noFill/>
        </p:spPr>
        <p:txBody>
          <a:bodyPr wrap="none" rtlCol="0">
            <a:spAutoFit/>
          </a:bodyPr>
          <a:lstStyle/>
          <a:p>
            <a:r>
              <a:rPr lang="en-US" sz="2800" dirty="0"/>
              <a:t>Come up with weights such that if f</a:t>
            </a:r>
            <a:r>
              <a:rPr lang="en-US" sz="2800" baseline="-25000" dirty="0"/>
              <a:t>1</a:t>
            </a:r>
            <a:r>
              <a:rPr lang="en-US" sz="2800" dirty="0"/>
              <a:t> &gt; f</a:t>
            </a:r>
            <a:r>
              <a:rPr lang="en-US" sz="2800" baseline="-25000" dirty="0"/>
              <a:t>2</a:t>
            </a:r>
            <a:r>
              <a:rPr lang="en-US" sz="2800" dirty="0"/>
              <a:t> the classifier will</a:t>
            </a:r>
          </a:p>
          <a:p>
            <a:r>
              <a:rPr lang="en-US" sz="2800" dirty="0"/>
              <a:t>select c</a:t>
            </a:r>
            <a:r>
              <a:rPr lang="en-US" sz="2800" baseline="-25000" dirty="0"/>
              <a:t>1 </a:t>
            </a:r>
            <a:r>
              <a:rPr lang="en-US" sz="2800" dirty="0"/>
              <a:t>else c</a:t>
            </a:r>
            <a:r>
              <a:rPr lang="en-US" sz="2800" baseline="-25000" dirty="0"/>
              <a:t>2 </a:t>
            </a:r>
            <a:r>
              <a:rPr lang="en-US" sz="2800" dirty="0"/>
              <a:t>!</a:t>
            </a:r>
            <a:endParaRPr lang="en-IN" sz="2800" baseline="-25000" dirty="0"/>
          </a:p>
        </p:txBody>
      </p:sp>
      <p:cxnSp>
        <p:nvCxnSpPr>
          <p:cNvPr id="43" name="Straight Connector 42">
            <a:extLst>
              <a:ext uri="{FF2B5EF4-FFF2-40B4-BE49-F238E27FC236}">
                <a16:creationId xmlns:a16="http://schemas.microsoft.com/office/drawing/2014/main" xmlns="" id="{A57785D1-F186-4579-9992-29376FA54EEF}"/>
              </a:ext>
            </a:extLst>
          </p:cNvPr>
          <p:cNvCxnSpPr>
            <a:cxnSpLocks/>
          </p:cNvCxnSpPr>
          <p:nvPr/>
        </p:nvCxnSpPr>
        <p:spPr>
          <a:xfrm>
            <a:off x="1735265" y="3480792"/>
            <a:ext cx="0" cy="533400"/>
          </a:xfrm>
          <a:prstGeom prst="line">
            <a:avLst/>
          </a:prstGeom>
        </p:spPr>
        <p:style>
          <a:lnRef idx="3">
            <a:schemeClr val="accent5"/>
          </a:lnRef>
          <a:fillRef idx="0">
            <a:schemeClr val="accent5"/>
          </a:fillRef>
          <a:effectRef idx="2">
            <a:schemeClr val="accent5"/>
          </a:effectRef>
          <a:fontRef idx="minor">
            <a:schemeClr val="tx1"/>
          </a:fontRef>
        </p:style>
      </p:cxnSp>
      <p:cxnSp>
        <p:nvCxnSpPr>
          <p:cNvPr id="44" name="Straight Connector 43">
            <a:extLst>
              <a:ext uri="{FF2B5EF4-FFF2-40B4-BE49-F238E27FC236}">
                <a16:creationId xmlns:a16="http://schemas.microsoft.com/office/drawing/2014/main" xmlns="" id="{39E7EAAD-5E1D-4A49-84EC-F4D7A580DF16}"/>
              </a:ext>
            </a:extLst>
          </p:cNvPr>
          <p:cNvCxnSpPr>
            <a:cxnSpLocks/>
          </p:cNvCxnSpPr>
          <p:nvPr/>
        </p:nvCxnSpPr>
        <p:spPr>
          <a:xfrm>
            <a:off x="1735265" y="3470241"/>
            <a:ext cx="104335"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45" name="Straight Connector 44">
            <a:extLst>
              <a:ext uri="{FF2B5EF4-FFF2-40B4-BE49-F238E27FC236}">
                <a16:creationId xmlns:a16="http://schemas.microsoft.com/office/drawing/2014/main" xmlns="" id="{399DB073-78F1-408E-B974-AAFFCB65A3DE}"/>
              </a:ext>
            </a:extLst>
          </p:cNvPr>
          <p:cNvCxnSpPr>
            <a:cxnSpLocks/>
          </p:cNvCxnSpPr>
          <p:nvPr/>
        </p:nvCxnSpPr>
        <p:spPr>
          <a:xfrm>
            <a:off x="1727059" y="4002524"/>
            <a:ext cx="150641"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46" name="Straight Connector 45">
            <a:extLst>
              <a:ext uri="{FF2B5EF4-FFF2-40B4-BE49-F238E27FC236}">
                <a16:creationId xmlns:a16="http://schemas.microsoft.com/office/drawing/2014/main" xmlns="" id="{9C7C1131-EA12-471D-A359-119BAC91381E}"/>
              </a:ext>
            </a:extLst>
          </p:cNvPr>
          <p:cNvCxnSpPr>
            <a:cxnSpLocks/>
          </p:cNvCxnSpPr>
          <p:nvPr/>
        </p:nvCxnSpPr>
        <p:spPr>
          <a:xfrm>
            <a:off x="2736587" y="3480792"/>
            <a:ext cx="0" cy="521732"/>
          </a:xfrm>
          <a:prstGeom prst="line">
            <a:avLst/>
          </a:prstGeom>
        </p:spPr>
        <p:style>
          <a:lnRef idx="2">
            <a:schemeClr val="accent5"/>
          </a:lnRef>
          <a:fillRef idx="0">
            <a:schemeClr val="accent5"/>
          </a:fillRef>
          <a:effectRef idx="1">
            <a:schemeClr val="accent5"/>
          </a:effectRef>
          <a:fontRef idx="minor">
            <a:schemeClr val="tx1"/>
          </a:fontRef>
        </p:style>
      </p:cxnSp>
      <p:cxnSp>
        <p:nvCxnSpPr>
          <p:cNvPr id="47" name="Straight Connector 46">
            <a:extLst>
              <a:ext uri="{FF2B5EF4-FFF2-40B4-BE49-F238E27FC236}">
                <a16:creationId xmlns:a16="http://schemas.microsoft.com/office/drawing/2014/main" xmlns="" id="{002B5F28-6BCD-46E7-9FD6-A00271B31D44}"/>
              </a:ext>
            </a:extLst>
          </p:cNvPr>
          <p:cNvCxnSpPr>
            <a:cxnSpLocks/>
          </p:cNvCxnSpPr>
          <p:nvPr/>
        </p:nvCxnSpPr>
        <p:spPr>
          <a:xfrm flipH="1" flipV="1">
            <a:off x="2667000" y="4002524"/>
            <a:ext cx="62975" cy="11668"/>
          </a:xfrm>
          <a:prstGeom prst="line">
            <a:avLst/>
          </a:prstGeom>
        </p:spPr>
        <p:style>
          <a:lnRef idx="2">
            <a:schemeClr val="accent5"/>
          </a:lnRef>
          <a:fillRef idx="0">
            <a:schemeClr val="accent5"/>
          </a:fillRef>
          <a:effectRef idx="1">
            <a:schemeClr val="accent5"/>
          </a:effectRef>
          <a:fontRef idx="minor">
            <a:schemeClr val="tx1"/>
          </a:fontRef>
        </p:style>
      </p:cxnSp>
      <p:cxnSp>
        <p:nvCxnSpPr>
          <p:cNvPr id="48" name="Straight Connector 47">
            <a:extLst>
              <a:ext uri="{FF2B5EF4-FFF2-40B4-BE49-F238E27FC236}">
                <a16:creationId xmlns:a16="http://schemas.microsoft.com/office/drawing/2014/main" xmlns="" id="{0698C248-7780-411D-97E9-C37ADB4FCAA8}"/>
              </a:ext>
            </a:extLst>
          </p:cNvPr>
          <p:cNvCxnSpPr/>
          <p:nvPr/>
        </p:nvCxnSpPr>
        <p:spPr>
          <a:xfrm flipH="1">
            <a:off x="2667000" y="3480792"/>
            <a:ext cx="76200"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49" name="Straight Connector 48">
            <a:extLst>
              <a:ext uri="{FF2B5EF4-FFF2-40B4-BE49-F238E27FC236}">
                <a16:creationId xmlns:a16="http://schemas.microsoft.com/office/drawing/2014/main" xmlns="" id="{F90C5751-AE0A-49F3-A9E2-00645D4A7A56}"/>
              </a:ext>
            </a:extLst>
          </p:cNvPr>
          <p:cNvCxnSpPr/>
          <p:nvPr/>
        </p:nvCxnSpPr>
        <p:spPr>
          <a:xfrm flipH="1">
            <a:off x="4650688" y="2957989"/>
            <a:ext cx="202844"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50" name="Straight Connector 49">
            <a:extLst>
              <a:ext uri="{FF2B5EF4-FFF2-40B4-BE49-F238E27FC236}">
                <a16:creationId xmlns:a16="http://schemas.microsoft.com/office/drawing/2014/main" xmlns="" id="{40A38676-8938-4DC9-B2D6-A5BE1055AD44}"/>
              </a:ext>
            </a:extLst>
          </p:cNvPr>
          <p:cNvCxnSpPr>
            <a:cxnSpLocks/>
          </p:cNvCxnSpPr>
          <p:nvPr/>
        </p:nvCxnSpPr>
        <p:spPr>
          <a:xfrm>
            <a:off x="4675910" y="2957989"/>
            <a:ext cx="0" cy="1385411"/>
          </a:xfrm>
          <a:prstGeom prst="line">
            <a:avLst/>
          </a:prstGeom>
        </p:spPr>
        <p:style>
          <a:lnRef idx="3">
            <a:schemeClr val="accent5"/>
          </a:lnRef>
          <a:fillRef idx="0">
            <a:schemeClr val="accent5"/>
          </a:fillRef>
          <a:effectRef idx="2">
            <a:schemeClr val="accent5"/>
          </a:effectRef>
          <a:fontRef idx="minor">
            <a:schemeClr val="tx1"/>
          </a:fontRef>
        </p:style>
      </p:cxnSp>
      <p:cxnSp>
        <p:nvCxnSpPr>
          <p:cNvPr id="51" name="Straight Connector 50">
            <a:extLst>
              <a:ext uri="{FF2B5EF4-FFF2-40B4-BE49-F238E27FC236}">
                <a16:creationId xmlns:a16="http://schemas.microsoft.com/office/drawing/2014/main" xmlns="" id="{CBD8220E-5B4B-4658-88A9-57FE910576ED}"/>
              </a:ext>
            </a:extLst>
          </p:cNvPr>
          <p:cNvCxnSpPr/>
          <p:nvPr/>
        </p:nvCxnSpPr>
        <p:spPr>
          <a:xfrm>
            <a:off x="4650688" y="4343400"/>
            <a:ext cx="202844"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52" name="Straight Connector 51">
            <a:extLst>
              <a:ext uri="{FF2B5EF4-FFF2-40B4-BE49-F238E27FC236}">
                <a16:creationId xmlns:a16="http://schemas.microsoft.com/office/drawing/2014/main" xmlns="" id="{6222AD75-B8AF-402C-B5AE-00AD43A2BB9C}"/>
              </a:ext>
            </a:extLst>
          </p:cNvPr>
          <p:cNvCxnSpPr>
            <a:cxnSpLocks/>
          </p:cNvCxnSpPr>
          <p:nvPr/>
        </p:nvCxnSpPr>
        <p:spPr>
          <a:xfrm>
            <a:off x="6400800" y="2957989"/>
            <a:ext cx="0" cy="1460511"/>
          </a:xfrm>
          <a:prstGeom prst="line">
            <a:avLst/>
          </a:prstGeom>
        </p:spPr>
        <p:style>
          <a:lnRef idx="3">
            <a:schemeClr val="accent5"/>
          </a:lnRef>
          <a:fillRef idx="0">
            <a:schemeClr val="accent5"/>
          </a:fillRef>
          <a:effectRef idx="2">
            <a:schemeClr val="accent5"/>
          </a:effectRef>
          <a:fontRef idx="minor">
            <a:schemeClr val="tx1"/>
          </a:fontRef>
        </p:style>
      </p:cxnSp>
      <p:cxnSp>
        <p:nvCxnSpPr>
          <p:cNvPr id="67" name="Straight Connector 66">
            <a:extLst>
              <a:ext uri="{FF2B5EF4-FFF2-40B4-BE49-F238E27FC236}">
                <a16:creationId xmlns:a16="http://schemas.microsoft.com/office/drawing/2014/main" xmlns="" id="{A36108B5-B384-404D-898A-DDB34C813BF0}"/>
              </a:ext>
            </a:extLst>
          </p:cNvPr>
          <p:cNvCxnSpPr/>
          <p:nvPr/>
        </p:nvCxnSpPr>
        <p:spPr>
          <a:xfrm>
            <a:off x="6248400" y="2957989"/>
            <a:ext cx="202844"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68" name="Straight Connector 67">
            <a:extLst>
              <a:ext uri="{FF2B5EF4-FFF2-40B4-BE49-F238E27FC236}">
                <a16:creationId xmlns:a16="http://schemas.microsoft.com/office/drawing/2014/main" xmlns="" id="{019C33DF-D597-42F1-9B80-033340E6518A}"/>
              </a:ext>
            </a:extLst>
          </p:cNvPr>
          <p:cNvCxnSpPr/>
          <p:nvPr/>
        </p:nvCxnSpPr>
        <p:spPr>
          <a:xfrm>
            <a:off x="6248400" y="4418500"/>
            <a:ext cx="202844"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69" name="Straight Connector 68">
            <a:extLst>
              <a:ext uri="{FF2B5EF4-FFF2-40B4-BE49-F238E27FC236}">
                <a16:creationId xmlns:a16="http://schemas.microsoft.com/office/drawing/2014/main" xmlns="" id="{2EC330C0-9A47-4D68-8655-8505AD52E86F}"/>
              </a:ext>
            </a:extLst>
          </p:cNvPr>
          <p:cNvCxnSpPr>
            <a:cxnSpLocks/>
          </p:cNvCxnSpPr>
          <p:nvPr/>
        </p:nvCxnSpPr>
        <p:spPr>
          <a:xfrm>
            <a:off x="3336329" y="3450193"/>
            <a:ext cx="0" cy="533400"/>
          </a:xfrm>
          <a:prstGeom prst="line">
            <a:avLst/>
          </a:prstGeom>
        </p:spPr>
        <p:style>
          <a:lnRef idx="3">
            <a:schemeClr val="accent5"/>
          </a:lnRef>
          <a:fillRef idx="0">
            <a:schemeClr val="accent5"/>
          </a:fillRef>
          <a:effectRef idx="2">
            <a:schemeClr val="accent5"/>
          </a:effectRef>
          <a:fontRef idx="minor">
            <a:schemeClr val="tx1"/>
          </a:fontRef>
        </p:style>
      </p:cxnSp>
      <p:cxnSp>
        <p:nvCxnSpPr>
          <p:cNvPr id="70" name="Straight Connector 69">
            <a:extLst>
              <a:ext uri="{FF2B5EF4-FFF2-40B4-BE49-F238E27FC236}">
                <a16:creationId xmlns:a16="http://schemas.microsoft.com/office/drawing/2014/main" xmlns="" id="{F35DF243-16AA-4638-BD9C-56979DF31604}"/>
              </a:ext>
            </a:extLst>
          </p:cNvPr>
          <p:cNvCxnSpPr>
            <a:cxnSpLocks/>
          </p:cNvCxnSpPr>
          <p:nvPr/>
        </p:nvCxnSpPr>
        <p:spPr>
          <a:xfrm>
            <a:off x="3336329" y="3439642"/>
            <a:ext cx="104335"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71" name="Straight Connector 70">
            <a:extLst>
              <a:ext uri="{FF2B5EF4-FFF2-40B4-BE49-F238E27FC236}">
                <a16:creationId xmlns:a16="http://schemas.microsoft.com/office/drawing/2014/main" xmlns="" id="{5B0A2908-5E97-4808-93AB-61BFD02A3A68}"/>
              </a:ext>
            </a:extLst>
          </p:cNvPr>
          <p:cNvCxnSpPr>
            <a:cxnSpLocks/>
          </p:cNvCxnSpPr>
          <p:nvPr/>
        </p:nvCxnSpPr>
        <p:spPr>
          <a:xfrm>
            <a:off x="3328123" y="3971925"/>
            <a:ext cx="150641"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72" name="Straight Connector 71">
            <a:extLst>
              <a:ext uri="{FF2B5EF4-FFF2-40B4-BE49-F238E27FC236}">
                <a16:creationId xmlns:a16="http://schemas.microsoft.com/office/drawing/2014/main" xmlns="" id="{563E09BC-8FBA-4B6D-9D62-8FD7BEB35BF0}"/>
              </a:ext>
            </a:extLst>
          </p:cNvPr>
          <p:cNvCxnSpPr>
            <a:cxnSpLocks/>
          </p:cNvCxnSpPr>
          <p:nvPr/>
        </p:nvCxnSpPr>
        <p:spPr>
          <a:xfrm>
            <a:off x="4191000" y="3464004"/>
            <a:ext cx="0" cy="521732"/>
          </a:xfrm>
          <a:prstGeom prst="line">
            <a:avLst/>
          </a:prstGeom>
        </p:spPr>
        <p:style>
          <a:lnRef idx="2">
            <a:schemeClr val="accent5"/>
          </a:lnRef>
          <a:fillRef idx="0">
            <a:schemeClr val="accent5"/>
          </a:fillRef>
          <a:effectRef idx="1">
            <a:schemeClr val="accent5"/>
          </a:effectRef>
          <a:fontRef idx="minor">
            <a:schemeClr val="tx1"/>
          </a:fontRef>
        </p:style>
      </p:cxnSp>
      <p:cxnSp>
        <p:nvCxnSpPr>
          <p:cNvPr id="73" name="Straight Connector 72">
            <a:extLst>
              <a:ext uri="{FF2B5EF4-FFF2-40B4-BE49-F238E27FC236}">
                <a16:creationId xmlns:a16="http://schemas.microsoft.com/office/drawing/2014/main" xmlns="" id="{5DD0B9A9-DDD5-473F-8C81-C73DAD158C45}"/>
              </a:ext>
            </a:extLst>
          </p:cNvPr>
          <p:cNvCxnSpPr>
            <a:cxnSpLocks/>
          </p:cNvCxnSpPr>
          <p:nvPr/>
        </p:nvCxnSpPr>
        <p:spPr>
          <a:xfrm flipH="1" flipV="1">
            <a:off x="4114800" y="3985736"/>
            <a:ext cx="76200" cy="11668"/>
          </a:xfrm>
          <a:prstGeom prst="line">
            <a:avLst/>
          </a:prstGeom>
        </p:spPr>
        <p:style>
          <a:lnRef idx="2">
            <a:schemeClr val="accent5"/>
          </a:lnRef>
          <a:fillRef idx="0">
            <a:schemeClr val="accent5"/>
          </a:fillRef>
          <a:effectRef idx="1">
            <a:schemeClr val="accent5"/>
          </a:effectRef>
          <a:fontRef idx="minor">
            <a:schemeClr val="tx1"/>
          </a:fontRef>
        </p:style>
      </p:cxnSp>
      <p:cxnSp>
        <p:nvCxnSpPr>
          <p:cNvPr id="74" name="Straight Connector 73">
            <a:extLst>
              <a:ext uri="{FF2B5EF4-FFF2-40B4-BE49-F238E27FC236}">
                <a16:creationId xmlns:a16="http://schemas.microsoft.com/office/drawing/2014/main" xmlns="" id="{1198C184-D232-4DF5-83AE-01297E3A7AD2}"/>
              </a:ext>
            </a:extLst>
          </p:cNvPr>
          <p:cNvCxnSpPr/>
          <p:nvPr/>
        </p:nvCxnSpPr>
        <p:spPr>
          <a:xfrm flipH="1">
            <a:off x="4114800" y="3464004"/>
            <a:ext cx="76200" cy="0"/>
          </a:xfrm>
          <a:prstGeom prst="line">
            <a:avLst/>
          </a:prstGeom>
        </p:spPr>
        <p:style>
          <a:lnRef idx="2">
            <a:schemeClr val="accent5"/>
          </a:lnRef>
          <a:fillRef idx="0">
            <a:schemeClr val="accent5"/>
          </a:fillRef>
          <a:effectRef idx="1">
            <a:schemeClr val="accent5"/>
          </a:effectRef>
          <a:fontRef idx="minor">
            <a:schemeClr val="tx1"/>
          </a:fontRef>
        </p:style>
      </p:cxnSp>
      <p:sp>
        <p:nvSpPr>
          <p:cNvPr id="81" name="TextBox 80">
            <a:extLst>
              <a:ext uri="{FF2B5EF4-FFF2-40B4-BE49-F238E27FC236}">
                <a16:creationId xmlns:a16="http://schemas.microsoft.com/office/drawing/2014/main" xmlns="" id="{4E89EBE9-D50D-40B9-B1BD-C4E068E952A4}"/>
              </a:ext>
            </a:extLst>
          </p:cNvPr>
          <p:cNvSpPr txBox="1"/>
          <p:nvPr/>
        </p:nvSpPr>
        <p:spPr>
          <a:xfrm>
            <a:off x="1824585" y="3372862"/>
            <a:ext cx="869149" cy="584775"/>
          </a:xfrm>
          <a:prstGeom prst="rect">
            <a:avLst/>
          </a:prstGeom>
          <a:noFill/>
        </p:spPr>
        <p:txBody>
          <a:bodyPr wrap="none" rtlCol="0">
            <a:spAutoFit/>
          </a:bodyPr>
          <a:lstStyle/>
          <a:p>
            <a:r>
              <a:rPr lang="en-US" sz="3200" b="1" dirty="0"/>
              <a:t>c</a:t>
            </a:r>
            <a:r>
              <a:rPr lang="en-US" sz="3200" b="1" baseline="-25000" dirty="0">
                <a:solidFill>
                  <a:srgbClr val="FF0000"/>
                </a:solidFill>
              </a:rPr>
              <a:t>1 </a:t>
            </a:r>
            <a:r>
              <a:rPr lang="en-US" sz="3200" b="1" dirty="0"/>
              <a:t>c</a:t>
            </a:r>
            <a:r>
              <a:rPr lang="en-US" sz="3200" b="1" baseline="-25000" dirty="0">
                <a:solidFill>
                  <a:srgbClr val="FF0000"/>
                </a:solidFill>
              </a:rPr>
              <a:t>2</a:t>
            </a:r>
            <a:endParaRPr lang="en-IN" sz="3200" dirty="0"/>
          </a:p>
        </p:txBody>
      </p:sp>
      <p:sp>
        <p:nvSpPr>
          <p:cNvPr id="82" name="Content Placeholder 2">
            <a:extLst>
              <a:ext uri="{FF2B5EF4-FFF2-40B4-BE49-F238E27FC236}">
                <a16:creationId xmlns:a16="http://schemas.microsoft.com/office/drawing/2014/main" xmlns="" id="{3F31AAED-8A3B-4A29-B061-72B462D44CF5}"/>
              </a:ext>
            </a:extLst>
          </p:cNvPr>
          <p:cNvSpPr txBox="1">
            <a:spLocks/>
          </p:cNvSpPr>
          <p:nvPr/>
        </p:nvSpPr>
        <p:spPr>
          <a:xfrm>
            <a:off x="1742959" y="1278493"/>
            <a:ext cx="6820202" cy="54102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Arial" pitchFamily="34" charset="0"/>
              <a:buNone/>
            </a:pPr>
            <a:endParaRPr lang="en-US" dirty="0"/>
          </a:p>
          <a:p>
            <a:pPr>
              <a:buFont typeface="Arial" pitchFamily="34" charset="0"/>
              <a:buNone/>
            </a:pPr>
            <a:endParaRPr lang="en-US" dirty="0"/>
          </a:p>
          <a:p>
            <a:pPr>
              <a:buFont typeface="Arial" pitchFamily="34" charset="0"/>
              <a:buNone/>
            </a:pPr>
            <a:endParaRPr lang="en-US" dirty="0"/>
          </a:p>
          <a:p>
            <a:pPr>
              <a:buFont typeface="Arial" pitchFamily="34" charset="0"/>
              <a:buNone/>
            </a:pPr>
            <a:r>
              <a:rPr lang="en-US" b="1" dirty="0"/>
              <a:t>				  W</a:t>
            </a:r>
            <a:r>
              <a:rPr lang="en-US" b="1" baseline="-25000" dirty="0">
                <a:solidFill>
                  <a:srgbClr val="FF0000"/>
                </a:solidFill>
              </a:rPr>
              <a:t>1</a:t>
            </a:r>
            <a:r>
              <a:rPr lang="en-US" b="1" baseline="-25000" dirty="0">
                <a:solidFill>
                  <a:srgbClr val="00B050"/>
                </a:solidFill>
              </a:rPr>
              <a:t>1</a:t>
            </a:r>
            <a:r>
              <a:rPr lang="en-US" b="1" dirty="0"/>
              <a:t>  W</a:t>
            </a:r>
            <a:r>
              <a:rPr lang="en-US" b="1" baseline="-25000" dirty="0">
                <a:solidFill>
                  <a:srgbClr val="FF0000"/>
                </a:solidFill>
              </a:rPr>
              <a:t>2</a:t>
            </a:r>
            <a:r>
              <a:rPr lang="en-US" b="1" baseline="-25000" dirty="0">
                <a:solidFill>
                  <a:srgbClr val="00B050"/>
                </a:solidFill>
              </a:rPr>
              <a:t>1</a:t>
            </a:r>
            <a:r>
              <a:rPr lang="en-US" b="1" dirty="0"/>
              <a:t>   </a:t>
            </a:r>
            <a:r>
              <a:rPr lang="en-US" b="1" baseline="-25000" dirty="0">
                <a:solidFill>
                  <a:srgbClr val="00B050"/>
                </a:solidFill>
              </a:rPr>
              <a:t>	</a:t>
            </a:r>
            <a:r>
              <a:rPr lang="en-US" b="1" dirty="0"/>
              <a:t>		  =    f</a:t>
            </a:r>
            <a:r>
              <a:rPr lang="en-US" b="1" baseline="-25000" dirty="0">
                <a:solidFill>
                  <a:srgbClr val="00B050"/>
                </a:solidFill>
              </a:rPr>
              <a:t>1 </a:t>
            </a:r>
            <a:r>
              <a:rPr lang="en-US" b="1" dirty="0"/>
              <a:t>f</a:t>
            </a:r>
            <a:r>
              <a:rPr lang="en-US" b="1" baseline="-25000" dirty="0">
                <a:solidFill>
                  <a:srgbClr val="00B050"/>
                </a:solidFill>
              </a:rPr>
              <a:t>2</a:t>
            </a:r>
            <a:r>
              <a:rPr lang="en-US" b="1" dirty="0"/>
              <a:t>  *    W</a:t>
            </a:r>
            <a:r>
              <a:rPr lang="en-US" b="1" baseline="-25000" dirty="0">
                <a:solidFill>
                  <a:srgbClr val="FF0000"/>
                </a:solidFill>
              </a:rPr>
              <a:t>1</a:t>
            </a:r>
            <a:r>
              <a:rPr lang="en-US" b="1" baseline="-25000" dirty="0">
                <a:solidFill>
                  <a:srgbClr val="00B050"/>
                </a:solidFill>
              </a:rPr>
              <a:t>2</a:t>
            </a:r>
            <a:r>
              <a:rPr lang="en-US" b="1" dirty="0"/>
              <a:t>  W</a:t>
            </a:r>
            <a:r>
              <a:rPr lang="en-US" b="1" baseline="-25000" dirty="0">
                <a:solidFill>
                  <a:srgbClr val="FF0000"/>
                </a:solidFill>
              </a:rPr>
              <a:t>2</a:t>
            </a:r>
            <a:r>
              <a:rPr lang="en-US" b="1" baseline="-25000" dirty="0">
                <a:solidFill>
                  <a:srgbClr val="00B050"/>
                </a:solidFill>
              </a:rPr>
              <a:t>2</a:t>
            </a:r>
            <a:r>
              <a:rPr lang="en-US" b="1" dirty="0"/>
              <a:t>     </a:t>
            </a:r>
            <a:r>
              <a:rPr lang="en-US" b="1" baseline="-25000" dirty="0">
                <a:solidFill>
                  <a:srgbClr val="FF0000"/>
                </a:solidFill>
              </a:rPr>
              <a:t> </a:t>
            </a:r>
          </a:p>
          <a:p>
            <a:pPr>
              <a:buFont typeface="Arial" pitchFamily="34" charset="0"/>
              <a:buNone/>
            </a:pPr>
            <a:r>
              <a:rPr lang="en-US" b="1" dirty="0"/>
              <a:t>		                    </a:t>
            </a:r>
            <a:endParaRPr lang="en-US" b="1" baseline="-25000" dirty="0">
              <a:solidFill>
                <a:srgbClr val="FF0000"/>
              </a:solidFill>
            </a:endParaRPr>
          </a:p>
          <a:p>
            <a:pPr>
              <a:buFont typeface="Arial" pitchFamily="34" charset="0"/>
              <a:buNone/>
            </a:pPr>
            <a:endParaRPr lang="en-US" b="1" baseline="-25000" dirty="0"/>
          </a:p>
          <a:p>
            <a:pPr>
              <a:buFont typeface="Arial" pitchFamily="34" charset="0"/>
              <a:buNone/>
            </a:pPr>
            <a:r>
              <a:rPr lang="en-US" b="1" baseline="-25000" dirty="0"/>
              <a:t>			</a:t>
            </a:r>
            <a:endParaRPr lang="en-US" b="1" baseline="-25000" dirty="0">
              <a:solidFill>
                <a:srgbClr val="00B050"/>
              </a:solidFill>
            </a:endParaRPr>
          </a:p>
        </p:txBody>
      </p:sp>
    </p:spTree>
    <p:extLst>
      <p:ext uri="{BB962C8B-B14F-4D97-AF65-F5344CB8AC3E}">
        <p14:creationId xmlns:p14="http://schemas.microsoft.com/office/powerpoint/2010/main" xmlns="" val="23581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a:ln>
                  <a:noFill/>
                </a:ln>
                <a:solidFill>
                  <a:schemeClr val="bg1"/>
                </a:solidFill>
                <a:effectLst/>
                <a:uLnTx/>
                <a:uFillTx/>
                <a:latin typeface="+mj-lt"/>
                <a:ea typeface="+mj-ea"/>
                <a:cs typeface="+mj-cs"/>
              </a:rPr>
              <a:t>Neural Network Classifiers Problem 1</a:t>
            </a:r>
          </a:p>
        </p:txBody>
      </p:sp>
      <p:sp>
        <p:nvSpPr>
          <p:cNvPr id="7" name="Oval 6"/>
          <p:cNvSpPr/>
          <p:nvPr/>
        </p:nvSpPr>
        <p:spPr>
          <a:xfrm>
            <a:off x="1066800" y="2350532"/>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p:cNvSpPr/>
          <p:nvPr/>
        </p:nvSpPr>
        <p:spPr>
          <a:xfrm>
            <a:off x="1066800" y="3493532"/>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9" name="TextBox 8"/>
          <p:cNvSpPr txBox="1"/>
          <p:nvPr/>
        </p:nvSpPr>
        <p:spPr>
          <a:xfrm>
            <a:off x="179902" y="3974068"/>
            <a:ext cx="1115498" cy="369332"/>
          </a:xfrm>
          <a:prstGeom prst="rect">
            <a:avLst/>
          </a:prstGeom>
          <a:noFill/>
        </p:spPr>
        <p:txBody>
          <a:bodyPr wrap="none" rtlCol="0">
            <a:spAutoFit/>
          </a:bodyPr>
          <a:lstStyle/>
          <a:p>
            <a:r>
              <a:rPr lang="en-US" dirty="0"/>
              <a:t>Features </a:t>
            </a:r>
            <a:r>
              <a:rPr lang="en-US" b="1" dirty="0"/>
              <a:t>f</a:t>
            </a:r>
          </a:p>
        </p:txBody>
      </p:sp>
      <p:sp>
        <p:nvSpPr>
          <p:cNvPr id="10" name="TextBox 9"/>
          <p:cNvSpPr txBox="1"/>
          <p:nvPr/>
        </p:nvSpPr>
        <p:spPr>
          <a:xfrm>
            <a:off x="304800" y="1981200"/>
            <a:ext cx="1007007" cy="369332"/>
          </a:xfrm>
          <a:prstGeom prst="rect">
            <a:avLst/>
          </a:prstGeom>
          <a:noFill/>
        </p:spPr>
        <p:txBody>
          <a:bodyPr wrap="none" rtlCol="0">
            <a:spAutoFit/>
          </a:bodyPr>
          <a:lstStyle/>
          <a:p>
            <a:r>
              <a:rPr lang="en-US" dirty="0"/>
              <a:t>Classes </a:t>
            </a:r>
            <a:r>
              <a:rPr lang="en-US" b="1" dirty="0"/>
              <a:t>c</a:t>
            </a:r>
          </a:p>
        </p:txBody>
      </p:sp>
      <p:cxnSp>
        <p:nvCxnSpPr>
          <p:cNvPr id="25" name="Straight Connector 24"/>
          <p:cNvCxnSpPr/>
          <p:nvPr/>
        </p:nvCxnSpPr>
        <p:spPr>
          <a:xfrm>
            <a:off x="1274620" y="2743200"/>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31" name="TextBox 30"/>
          <p:cNvSpPr txBox="1"/>
          <p:nvPr/>
        </p:nvSpPr>
        <p:spPr>
          <a:xfrm>
            <a:off x="762000" y="2971800"/>
            <a:ext cx="394660" cy="369332"/>
          </a:xfrm>
          <a:prstGeom prst="rect">
            <a:avLst/>
          </a:prstGeom>
          <a:noFill/>
        </p:spPr>
        <p:txBody>
          <a:bodyPr wrap="none" rtlCol="0">
            <a:spAutoFit/>
          </a:bodyPr>
          <a:lstStyle/>
          <a:p>
            <a:r>
              <a:rPr lang="en-US" b="1" dirty="0"/>
              <a:t>W</a:t>
            </a:r>
          </a:p>
        </p:txBody>
      </p:sp>
      <p:sp>
        <p:nvSpPr>
          <p:cNvPr id="64" name="TextBox 63">
            <a:extLst>
              <a:ext uri="{FF2B5EF4-FFF2-40B4-BE49-F238E27FC236}">
                <a16:creationId xmlns:a16="http://schemas.microsoft.com/office/drawing/2014/main" xmlns="" id="{E85EC121-184B-45EA-830E-2FFAA5E2C3D2}"/>
              </a:ext>
            </a:extLst>
          </p:cNvPr>
          <p:cNvSpPr txBox="1"/>
          <p:nvPr/>
        </p:nvSpPr>
        <p:spPr>
          <a:xfrm>
            <a:off x="3320420" y="3276600"/>
            <a:ext cx="1317990" cy="369332"/>
          </a:xfrm>
          <a:prstGeom prst="rect">
            <a:avLst/>
          </a:prstGeom>
          <a:noFill/>
        </p:spPr>
        <p:txBody>
          <a:bodyPr wrap="none" rtlCol="0">
            <a:spAutoFit/>
          </a:bodyPr>
          <a:lstStyle/>
          <a:p>
            <a:r>
              <a:rPr lang="en-US" dirty="0"/>
              <a:t>f</a:t>
            </a:r>
            <a:r>
              <a:rPr lang="en-US" baseline="-25000" dirty="0"/>
              <a:t>1</a:t>
            </a:r>
            <a:r>
              <a:rPr lang="en-US" dirty="0"/>
              <a:t> = 1  f</a:t>
            </a:r>
            <a:r>
              <a:rPr lang="en-US" baseline="-25000" dirty="0"/>
              <a:t>2</a:t>
            </a:r>
            <a:r>
              <a:rPr lang="en-US" dirty="0"/>
              <a:t> = 2 </a:t>
            </a:r>
            <a:endParaRPr lang="en-IN" dirty="0"/>
          </a:p>
        </p:txBody>
      </p:sp>
      <p:sp>
        <p:nvSpPr>
          <p:cNvPr id="66" name="TextBox 65">
            <a:extLst>
              <a:ext uri="{FF2B5EF4-FFF2-40B4-BE49-F238E27FC236}">
                <a16:creationId xmlns:a16="http://schemas.microsoft.com/office/drawing/2014/main" xmlns="" id="{983F041F-CB75-4456-B4D9-9FDE7E70A89E}"/>
              </a:ext>
            </a:extLst>
          </p:cNvPr>
          <p:cNvSpPr txBox="1"/>
          <p:nvPr/>
        </p:nvSpPr>
        <p:spPr>
          <a:xfrm>
            <a:off x="6076569" y="3276600"/>
            <a:ext cx="758541" cy="369332"/>
          </a:xfrm>
          <a:prstGeom prst="rect">
            <a:avLst/>
          </a:prstGeom>
          <a:noFill/>
        </p:spPr>
        <p:txBody>
          <a:bodyPr wrap="none" rtlCol="0">
            <a:spAutoFit/>
          </a:bodyPr>
          <a:lstStyle/>
          <a:p>
            <a:r>
              <a:rPr lang="en-US" dirty="0"/>
              <a:t>c</a:t>
            </a:r>
            <a:r>
              <a:rPr lang="en-US" baseline="-25000" dirty="0"/>
              <a:t>1</a:t>
            </a:r>
            <a:r>
              <a:rPr lang="en-US" dirty="0"/>
              <a:t> &lt; c</a:t>
            </a:r>
            <a:r>
              <a:rPr lang="en-US" baseline="-25000" dirty="0"/>
              <a:t>2</a:t>
            </a:r>
            <a:endParaRPr lang="en-US" dirty="0"/>
          </a:p>
        </p:txBody>
      </p:sp>
      <p:sp>
        <p:nvSpPr>
          <p:cNvPr id="40" name="TextBox 39">
            <a:extLst>
              <a:ext uri="{FF2B5EF4-FFF2-40B4-BE49-F238E27FC236}">
                <a16:creationId xmlns:a16="http://schemas.microsoft.com/office/drawing/2014/main" xmlns="" id="{E2D638BD-ECC3-4732-81F2-D03C8CC91C61}"/>
              </a:ext>
            </a:extLst>
          </p:cNvPr>
          <p:cNvSpPr txBox="1"/>
          <p:nvPr/>
        </p:nvSpPr>
        <p:spPr>
          <a:xfrm>
            <a:off x="3315658" y="1609754"/>
            <a:ext cx="4468113" cy="1528624"/>
          </a:xfrm>
          <a:prstGeom prst="rect">
            <a:avLst/>
          </a:prstGeom>
          <a:noFill/>
        </p:spPr>
        <p:txBody>
          <a:bodyPr wrap="square" rtlCol="0">
            <a:spAutoFit/>
          </a:bodyPr>
          <a:lstStyle/>
          <a:p>
            <a:r>
              <a:rPr lang="en-US" sz="4000" baseline="-25000" dirty="0"/>
              <a:t>Example 1:  since f1 &lt; f2 below, c1 must be less than c2.</a:t>
            </a:r>
            <a:endParaRPr lang="en-IN" sz="4000" dirty="0"/>
          </a:p>
          <a:p>
            <a:endParaRPr lang="en-IN" sz="4000" baseline="-25000" dirty="0"/>
          </a:p>
        </p:txBody>
      </p:sp>
      <p:sp>
        <p:nvSpPr>
          <p:cNvPr id="41" name="TextBox 40">
            <a:extLst>
              <a:ext uri="{FF2B5EF4-FFF2-40B4-BE49-F238E27FC236}">
                <a16:creationId xmlns:a16="http://schemas.microsoft.com/office/drawing/2014/main" xmlns="" id="{435A819A-62D7-4213-B062-96836E37E8EC}"/>
              </a:ext>
            </a:extLst>
          </p:cNvPr>
          <p:cNvSpPr txBox="1"/>
          <p:nvPr/>
        </p:nvSpPr>
        <p:spPr>
          <a:xfrm>
            <a:off x="1600200" y="4876750"/>
            <a:ext cx="7429500" cy="1405513"/>
          </a:xfrm>
          <a:prstGeom prst="rect">
            <a:avLst/>
          </a:prstGeom>
          <a:noFill/>
        </p:spPr>
        <p:txBody>
          <a:bodyPr wrap="square" rtlCol="0">
            <a:spAutoFit/>
          </a:bodyPr>
          <a:lstStyle/>
          <a:p>
            <a:r>
              <a:rPr lang="en-US" sz="3200" dirty="0"/>
              <a:t>When f</a:t>
            </a:r>
            <a:r>
              <a:rPr lang="en-US" sz="3200" baseline="-25000" dirty="0"/>
              <a:t>1 </a:t>
            </a:r>
            <a:r>
              <a:rPr lang="en-US" sz="3200" dirty="0"/>
              <a:t>&lt; f</a:t>
            </a:r>
            <a:r>
              <a:rPr lang="en-US" sz="3200" baseline="-25000" dirty="0"/>
              <a:t>2</a:t>
            </a:r>
            <a:r>
              <a:rPr lang="en-US" sz="3200" dirty="0"/>
              <a:t>  … c</a:t>
            </a:r>
            <a:r>
              <a:rPr lang="en-US" sz="3200" baseline="-25000" dirty="0"/>
              <a:t>1</a:t>
            </a:r>
            <a:r>
              <a:rPr lang="en-US" sz="3200" dirty="0"/>
              <a:t> &lt; c</a:t>
            </a:r>
            <a:r>
              <a:rPr lang="en-US" sz="3200" baseline="-25000" dirty="0"/>
              <a:t>2  </a:t>
            </a:r>
            <a:r>
              <a:rPr lang="en-US" sz="3200" dirty="0"/>
              <a:t>so </a:t>
            </a:r>
            <a:r>
              <a:rPr lang="en-US" sz="3200" dirty="0" err="1"/>
              <a:t>argmax</a:t>
            </a:r>
            <a:r>
              <a:rPr lang="en-US" sz="3200" baseline="-25000" dirty="0" err="1"/>
              <a:t>n</a:t>
            </a:r>
            <a:r>
              <a:rPr lang="en-US" sz="3200" dirty="0"/>
              <a:t> (</a:t>
            </a:r>
            <a:r>
              <a:rPr lang="en-US" sz="3200" dirty="0" err="1"/>
              <a:t>c</a:t>
            </a:r>
            <a:r>
              <a:rPr lang="en-US" sz="3200" baseline="-25000" dirty="0" err="1"/>
              <a:t>n</a:t>
            </a:r>
            <a:r>
              <a:rPr lang="en-US" sz="3200" dirty="0"/>
              <a:t>) = 2</a:t>
            </a:r>
          </a:p>
          <a:p>
            <a:r>
              <a:rPr lang="en-US" sz="3200" dirty="0"/>
              <a:t>(the categories being 1 &amp; 2).</a:t>
            </a:r>
            <a:endParaRPr lang="en-US" sz="3200" baseline="-25000" dirty="0"/>
          </a:p>
          <a:p>
            <a:endParaRPr lang="en-IN" sz="3200" baseline="-25000" dirty="0"/>
          </a:p>
        </p:txBody>
      </p:sp>
      <p:sp>
        <p:nvSpPr>
          <p:cNvPr id="82" name="Content Placeholder 2">
            <a:extLst>
              <a:ext uri="{FF2B5EF4-FFF2-40B4-BE49-F238E27FC236}">
                <a16:creationId xmlns:a16="http://schemas.microsoft.com/office/drawing/2014/main" xmlns="" id="{3F31AAED-8A3B-4A29-B061-72B462D44CF5}"/>
              </a:ext>
            </a:extLst>
          </p:cNvPr>
          <p:cNvSpPr txBox="1">
            <a:spLocks/>
          </p:cNvSpPr>
          <p:nvPr/>
        </p:nvSpPr>
        <p:spPr>
          <a:xfrm>
            <a:off x="1742959" y="1278493"/>
            <a:ext cx="6820202" cy="54102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Arial" pitchFamily="34" charset="0"/>
              <a:buNone/>
            </a:pPr>
            <a:r>
              <a:rPr lang="en-US" b="1" baseline="-25000" dirty="0"/>
              <a:t>			</a:t>
            </a:r>
            <a:endParaRPr lang="en-US" b="1" baseline="-25000" dirty="0">
              <a:solidFill>
                <a:srgbClr val="00B050"/>
              </a:solidFill>
            </a:endParaRPr>
          </a:p>
        </p:txBody>
      </p:sp>
    </p:spTree>
    <p:extLst>
      <p:ext uri="{BB962C8B-B14F-4D97-AF65-F5344CB8AC3E}">
        <p14:creationId xmlns:p14="http://schemas.microsoft.com/office/powerpoint/2010/main" xmlns="" val="37290818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a:ln>
                  <a:noFill/>
                </a:ln>
                <a:solidFill>
                  <a:schemeClr val="bg1"/>
                </a:solidFill>
                <a:effectLst/>
                <a:uLnTx/>
                <a:uFillTx/>
                <a:latin typeface="+mj-lt"/>
                <a:ea typeface="+mj-ea"/>
                <a:cs typeface="+mj-cs"/>
              </a:rPr>
              <a:t>Neural Network Classifiers Problem 1</a:t>
            </a:r>
          </a:p>
        </p:txBody>
      </p:sp>
      <p:sp>
        <p:nvSpPr>
          <p:cNvPr id="7" name="Oval 6"/>
          <p:cNvSpPr/>
          <p:nvPr/>
        </p:nvSpPr>
        <p:spPr>
          <a:xfrm>
            <a:off x="1066800" y="2350532"/>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p:cNvSpPr/>
          <p:nvPr/>
        </p:nvSpPr>
        <p:spPr>
          <a:xfrm>
            <a:off x="1066800" y="3493532"/>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9" name="TextBox 8"/>
          <p:cNvSpPr txBox="1"/>
          <p:nvPr/>
        </p:nvSpPr>
        <p:spPr>
          <a:xfrm>
            <a:off x="179902" y="3974068"/>
            <a:ext cx="1115498" cy="369332"/>
          </a:xfrm>
          <a:prstGeom prst="rect">
            <a:avLst/>
          </a:prstGeom>
          <a:noFill/>
        </p:spPr>
        <p:txBody>
          <a:bodyPr wrap="none" rtlCol="0">
            <a:spAutoFit/>
          </a:bodyPr>
          <a:lstStyle/>
          <a:p>
            <a:r>
              <a:rPr lang="en-US" dirty="0"/>
              <a:t>Features </a:t>
            </a:r>
            <a:r>
              <a:rPr lang="en-US" b="1" dirty="0"/>
              <a:t>f</a:t>
            </a:r>
          </a:p>
        </p:txBody>
      </p:sp>
      <p:sp>
        <p:nvSpPr>
          <p:cNvPr id="10" name="TextBox 9"/>
          <p:cNvSpPr txBox="1"/>
          <p:nvPr/>
        </p:nvSpPr>
        <p:spPr>
          <a:xfrm>
            <a:off x="304800" y="1981200"/>
            <a:ext cx="1007007" cy="369332"/>
          </a:xfrm>
          <a:prstGeom prst="rect">
            <a:avLst/>
          </a:prstGeom>
          <a:noFill/>
        </p:spPr>
        <p:txBody>
          <a:bodyPr wrap="none" rtlCol="0">
            <a:spAutoFit/>
          </a:bodyPr>
          <a:lstStyle/>
          <a:p>
            <a:r>
              <a:rPr lang="en-US" dirty="0"/>
              <a:t>Classes </a:t>
            </a:r>
            <a:r>
              <a:rPr lang="en-US" b="1" dirty="0"/>
              <a:t>c</a:t>
            </a:r>
          </a:p>
        </p:txBody>
      </p:sp>
      <p:cxnSp>
        <p:nvCxnSpPr>
          <p:cNvPr id="25" name="Straight Connector 24"/>
          <p:cNvCxnSpPr/>
          <p:nvPr/>
        </p:nvCxnSpPr>
        <p:spPr>
          <a:xfrm>
            <a:off x="1274620" y="2743200"/>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31" name="TextBox 30"/>
          <p:cNvSpPr txBox="1"/>
          <p:nvPr/>
        </p:nvSpPr>
        <p:spPr>
          <a:xfrm>
            <a:off x="762000" y="2971800"/>
            <a:ext cx="394660" cy="369332"/>
          </a:xfrm>
          <a:prstGeom prst="rect">
            <a:avLst/>
          </a:prstGeom>
          <a:noFill/>
        </p:spPr>
        <p:txBody>
          <a:bodyPr wrap="none" rtlCol="0">
            <a:spAutoFit/>
          </a:bodyPr>
          <a:lstStyle/>
          <a:p>
            <a:r>
              <a:rPr lang="en-US" b="1" dirty="0"/>
              <a:t>W</a:t>
            </a:r>
          </a:p>
        </p:txBody>
      </p:sp>
      <p:sp>
        <p:nvSpPr>
          <p:cNvPr id="64" name="TextBox 63">
            <a:extLst>
              <a:ext uri="{FF2B5EF4-FFF2-40B4-BE49-F238E27FC236}">
                <a16:creationId xmlns:a16="http://schemas.microsoft.com/office/drawing/2014/main" xmlns="" id="{E85EC121-184B-45EA-830E-2FFAA5E2C3D2}"/>
              </a:ext>
            </a:extLst>
          </p:cNvPr>
          <p:cNvSpPr txBox="1"/>
          <p:nvPr/>
        </p:nvSpPr>
        <p:spPr>
          <a:xfrm>
            <a:off x="3320420" y="3276600"/>
            <a:ext cx="1317990" cy="369332"/>
          </a:xfrm>
          <a:prstGeom prst="rect">
            <a:avLst/>
          </a:prstGeom>
          <a:noFill/>
        </p:spPr>
        <p:txBody>
          <a:bodyPr wrap="none" rtlCol="0">
            <a:spAutoFit/>
          </a:bodyPr>
          <a:lstStyle/>
          <a:p>
            <a:r>
              <a:rPr lang="en-US" dirty="0"/>
              <a:t>f</a:t>
            </a:r>
            <a:r>
              <a:rPr lang="en-US" baseline="-25000" dirty="0"/>
              <a:t>1</a:t>
            </a:r>
            <a:r>
              <a:rPr lang="en-US" dirty="0"/>
              <a:t> = 4  f</a:t>
            </a:r>
            <a:r>
              <a:rPr lang="en-US" baseline="-25000" dirty="0"/>
              <a:t>2</a:t>
            </a:r>
            <a:r>
              <a:rPr lang="en-US" dirty="0"/>
              <a:t> = 2 </a:t>
            </a:r>
            <a:endParaRPr lang="en-IN" dirty="0"/>
          </a:p>
        </p:txBody>
      </p:sp>
      <p:sp>
        <p:nvSpPr>
          <p:cNvPr id="66" name="TextBox 65">
            <a:extLst>
              <a:ext uri="{FF2B5EF4-FFF2-40B4-BE49-F238E27FC236}">
                <a16:creationId xmlns:a16="http://schemas.microsoft.com/office/drawing/2014/main" xmlns="" id="{983F041F-CB75-4456-B4D9-9FDE7E70A89E}"/>
              </a:ext>
            </a:extLst>
          </p:cNvPr>
          <p:cNvSpPr txBox="1"/>
          <p:nvPr/>
        </p:nvSpPr>
        <p:spPr>
          <a:xfrm>
            <a:off x="6076569" y="3276600"/>
            <a:ext cx="758541" cy="369332"/>
          </a:xfrm>
          <a:prstGeom prst="rect">
            <a:avLst/>
          </a:prstGeom>
          <a:noFill/>
        </p:spPr>
        <p:txBody>
          <a:bodyPr wrap="none" rtlCol="0">
            <a:spAutoFit/>
          </a:bodyPr>
          <a:lstStyle/>
          <a:p>
            <a:r>
              <a:rPr lang="en-US" dirty="0"/>
              <a:t>c</a:t>
            </a:r>
            <a:r>
              <a:rPr lang="en-US" baseline="-25000" dirty="0"/>
              <a:t>1</a:t>
            </a:r>
            <a:r>
              <a:rPr lang="en-US" dirty="0"/>
              <a:t> &gt; c</a:t>
            </a:r>
            <a:r>
              <a:rPr lang="en-US" baseline="-25000" dirty="0"/>
              <a:t>2</a:t>
            </a:r>
            <a:endParaRPr lang="en-US" dirty="0"/>
          </a:p>
        </p:txBody>
      </p:sp>
      <p:sp>
        <p:nvSpPr>
          <p:cNvPr id="40" name="TextBox 39">
            <a:extLst>
              <a:ext uri="{FF2B5EF4-FFF2-40B4-BE49-F238E27FC236}">
                <a16:creationId xmlns:a16="http://schemas.microsoft.com/office/drawing/2014/main" xmlns="" id="{E2D638BD-ECC3-4732-81F2-D03C8CC91C61}"/>
              </a:ext>
            </a:extLst>
          </p:cNvPr>
          <p:cNvSpPr txBox="1"/>
          <p:nvPr/>
        </p:nvSpPr>
        <p:spPr>
          <a:xfrm>
            <a:off x="3315659" y="1609754"/>
            <a:ext cx="3923342" cy="1528624"/>
          </a:xfrm>
          <a:prstGeom prst="rect">
            <a:avLst/>
          </a:prstGeom>
          <a:noFill/>
        </p:spPr>
        <p:txBody>
          <a:bodyPr wrap="square" rtlCol="0">
            <a:spAutoFit/>
          </a:bodyPr>
          <a:lstStyle/>
          <a:p>
            <a:r>
              <a:rPr lang="en-US" sz="4000" baseline="-25000" dirty="0"/>
              <a:t>Example 2:  if f1 &gt; f2, then c1 must be more than c2.</a:t>
            </a:r>
            <a:endParaRPr lang="en-IN" sz="4000" dirty="0"/>
          </a:p>
          <a:p>
            <a:endParaRPr lang="en-IN" sz="4000" baseline="-25000" dirty="0"/>
          </a:p>
        </p:txBody>
      </p:sp>
      <p:sp>
        <p:nvSpPr>
          <p:cNvPr id="41" name="TextBox 40">
            <a:extLst>
              <a:ext uri="{FF2B5EF4-FFF2-40B4-BE49-F238E27FC236}">
                <a16:creationId xmlns:a16="http://schemas.microsoft.com/office/drawing/2014/main" xmlns="" id="{435A819A-62D7-4213-B062-96836E37E8EC}"/>
              </a:ext>
            </a:extLst>
          </p:cNvPr>
          <p:cNvSpPr txBox="1"/>
          <p:nvPr/>
        </p:nvSpPr>
        <p:spPr>
          <a:xfrm>
            <a:off x="1600200" y="4876750"/>
            <a:ext cx="7429500" cy="1405513"/>
          </a:xfrm>
          <a:prstGeom prst="rect">
            <a:avLst/>
          </a:prstGeom>
          <a:noFill/>
        </p:spPr>
        <p:txBody>
          <a:bodyPr wrap="square" rtlCol="0">
            <a:spAutoFit/>
          </a:bodyPr>
          <a:lstStyle/>
          <a:p>
            <a:r>
              <a:rPr lang="en-US" sz="3200" dirty="0"/>
              <a:t>When f</a:t>
            </a:r>
            <a:r>
              <a:rPr lang="en-US" sz="3200" baseline="-25000" dirty="0"/>
              <a:t>1 </a:t>
            </a:r>
            <a:r>
              <a:rPr lang="en-US" sz="3200" dirty="0"/>
              <a:t>&gt; f</a:t>
            </a:r>
            <a:r>
              <a:rPr lang="en-US" sz="3200" baseline="-25000" dirty="0"/>
              <a:t>2</a:t>
            </a:r>
            <a:r>
              <a:rPr lang="en-US" sz="3200" dirty="0"/>
              <a:t>  … c</a:t>
            </a:r>
            <a:r>
              <a:rPr lang="en-US" sz="3200" baseline="-25000" dirty="0"/>
              <a:t>1</a:t>
            </a:r>
            <a:r>
              <a:rPr lang="en-US" sz="3200" dirty="0"/>
              <a:t> &gt; c</a:t>
            </a:r>
            <a:r>
              <a:rPr lang="en-US" sz="3200" baseline="-25000" dirty="0"/>
              <a:t>2  </a:t>
            </a:r>
            <a:r>
              <a:rPr lang="en-US" sz="3200" dirty="0"/>
              <a:t>so </a:t>
            </a:r>
            <a:r>
              <a:rPr lang="en-US" sz="3200" dirty="0" err="1"/>
              <a:t>argmax</a:t>
            </a:r>
            <a:r>
              <a:rPr lang="en-US" sz="3200" baseline="-25000" dirty="0" err="1"/>
              <a:t>n</a:t>
            </a:r>
            <a:r>
              <a:rPr lang="en-US" sz="3200" dirty="0"/>
              <a:t> (</a:t>
            </a:r>
            <a:r>
              <a:rPr lang="en-US" sz="3200" dirty="0" err="1"/>
              <a:t>c</a:t>
            </a:r>
            <a:r>
              <a:rPr lang="en-US" sz="3200" baseline="-25000" dirty="0" err="1"/>
              <a:t>n</a:t>
            </a:r>
            <a:r>
              <a:rPr lang="en-US" sz="3200" dirty="0"/>
              <a:t>) = 1</a:t>
            </a:r>
          </a:p>
          <a:p>
            <a:r>
              <a:rPr lang="en-US" sz="3200" dirty="0"/>
              <a:t>(the categories being 1 &amp; 2).</a:t>
            </a:r>
            <a:endParaRPr lang="en-US" sz="3200" baseline="-25000" dirty="0"/>
          </a:p>
          <a:p>
            <a:endParaRPr lang="en-IN" sz="3200" baseline="-25000" dirty="0"/>
          </a:p>
        </p:txBody>
      </p:sp>
      <p:sp>
        <p:nvSpPr>
          <p:cNvPr id="82" name="Content Placeholder 2">
            <a:extLst>
              <a:ext uri="{FF2B5EF4-FFF2-40B4-BE49-F238E27FC236}">
                <a16:creationId xmlns:a16="http://schemas.microsoft.com/office/drawing/2014/main" xmlns="" id="{3F31AAED-8A3B-4A29-B061-72B462D44CF5}"/>
              </a:ext>
            </a:extLst>
          </p:cNvPr>
          <p:cNvSpPr txBox="1">
            <a:spLocks/>
          </p:cNvSpPr>
          <p:nvPr/>
        </p:nvSpPr>
        <p:spPr>
          <a:xfrm>
            <a:off x="1742959" y="1278493"/>
            <a:ext cx="6820202" cy="54102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Arial" pitchFamily="34" charset="0"/>
              <a:buNone/>
            </a:pPr>
            <a:r>
              <a:rPr lang="en-US" b="1" baseline="-25000" dirty="0"/>
              <a:t>			</a:t>
            </a:r>
            <a:endParaRPr lang="en-US" b="1" baseline="-25000" dirty="0">
              <a:solidFill>
                <a:srgbClr val="00B050"/>
              </a:solidFill>
            </a:endParaRPr>
          </a:p>
        </p:txBody>
      </p:sp>
    </p:spTree>
    <p:extLst>
      <p:ext uri="{BB962C8B-B14F-4D97-AF65-F5344CB8AC3E}">
        <p14:creationId xmlns:p14="http://schemas.microsoft.com/office/powerpoint/2010/main" xmlns="" val="204924992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a:ln>
                  <a:noFill/>
                </a:ln>
                <a:solidFill>
                  <a:schemeClr val="bg1"/>
                </a:solidFill>
                <a:effectLst/>
                <a:uLnTx/>
                <a:uFillTx/>
                <a:latin typeface="+mj-lt"/>
                <a:ea typeface="+mj-ea"/>
                <a:cs typeface="+mj-cs"/>
              </a:rPr>
              <a:t>Neural Network Classifiers Problem 1</a:t>
            </a:r>
          </a:p>
        </p:txBody>
      </p:sp>
      <p:sp>
        <p:nvSpPr>
          <p:cNvPr id="7" name="Oval 6"/>
          <p:cNvSpPr/>
          <p:nvPr/>
        </p:nvSpPr>
        <p:spPr>
          <a:xfrm>
            <a:off x="1066800" y="2350532"/>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p:cNvSpPr/>
          <p:nvPr/>
        </p:nvSpPr>
        <p:spPr>
          <a:xfrm>
            <a:off x="1066800" y="3493532"/>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9" name="TextBox 8"/>
          <p:cNvSpPr txBox="1"/>
          <p:nvPr/>
        </p:nvSpPr>
        <p:spPr>
          <a:xfrm>
            <a:off x="179902" y="3974068"/>
            <a:ext cx="1115498" cy="369332"/>
          </a:xfrm>
          <a:prstGeom prst="rect">
            <a:avLst/>
          </a:prstGeom>
          <a:noFill/>
        </p:spPr>
        <p:txBody>
          <a:bodyPr wrap="none" rtlCol="0">
            <a:spAutoFit/>
          </a:bodyPr>
          <a:lstStyle/>
          <a:p>
            <a:r>
              <a:rPr lang="en-US" dirty="0"/>
              <a:t>Features </a:t>
            </a:r>
            <a:r>
              <a:rPr lang="en-US" b="1" dirty="0"/>
              <a:t>f</a:t>
            </a:r>
          </a:p>
        </p:txBody>
      </p:sp>
      <p:sp>
        <p:nvSpPr>
          <p:cNvPr id="10" name="TextBox 9"/>
          <p:cNvSpPr txBox="1"/>
          <p:nvPr/>
        </p:nvSpPr>
        <p:spPr>
          <a:xfrm>
            <a:off x="304800" y="1981200"/>
            <a:ext cx="1007007" cy="369332"/>
          </a:xfrm>
          <a:prstGeom prst="rect">
            <a:avLst/>
          </a:prstGeom>
          <a:noFill/>
        </p:spPr>
        <p:txBody>
          <a:bodyPr wrap="none" rtlCol="0">
            <a:spAutoFit/>
          </a:bodyPr>
          <a:lstStyle/>
          <a:p>
            <a:r>
              <a:rPr lang="en-US" dirty="0"/>
              <a:t>Classes </a:t>
            </a:r>
            <a:r>
              <a:rPr lang="en-US" b="1" dirty="0"/>
              <a:t>c</a:t>
            </a:r>
          </a:p>
        </p:txBody>
      </p:sp>
      <p:cxnSp>
        <p:nvCxnSpPr>
          <p:cNvPr id="25" name="Straight Connector 24"/>
          <p:cNvCxnSpPr/>
          <p:nvPr/>
        </p:nvCxnSpPr>
        <p:spPr>
          <a:xfrm>
            <a:off x="1274620" y="2743200"/>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31" name="TextBox 30"/>
          <p:cNvSpPr txBox="1"/>
          <p:nvPr/>
        </p:nvSpPr>
        <p:spPr>
          <a:xfrm>
            <a:off x="762000" y="2971800"/>
            <a:ext cx="394660" cy="369332"/>
          </a:xfrm>
          <a:prstGeom prst="rect">
            <a:avLst/>
          </a:prstGeom>
          <a:noFill/>
        </p:spPr>
        <p:txBody>
          <a:bodyPr wrap="none" rtlCol="0">
            <a:spAutoFit/>
          </a:bodyPr>
          <a:lstStyle/>
          <a:p>
            <a:r>
              <a:rPr lang="en-US" b="1" dirty="0"/>
              <a:t>W</a:t>
            </a:r>
          </a:p>
        </p:txBody>
      </p:sp>
      <p:sp>
        <p:nvSpPr>
          <p:cNvPr id="65" name="TextBox 64">
            <a:extLst>
              <a:ext uri="{FF2B5EF4-FFF2-40B4-BE49-F238E27FC236}">
                <a16:creationId xmlns:a16="http://schemas.microsoft.com/office/drawing/2014/main" xmlns="" id="{769CD0F7-FBF0-46D8-9CD2-1CDB69F5A193}"/>
              </a:ext>
            </a:extLst>
          </p:cNvPr>
          <p:cNvSpPr txBox="1"/>
          <p:nvPr/>
        </p:nvSpPr>
        <p:spPr>
          <a:xfrm>
            <a:off x="3874415" y="3526869"/>
            <a:ext cx="3350597" cy="1077218"/>
          </a:xfrm>
          <a:prstGeom prst="rect">
            <a:avLst/>
          </a:prstGeom>
          <a:noFill/>
        </p:spPr>
        <p:txBody>
          <a:bodyPr wrap="none" rtlCol="0">
            <a:spAutoFit/>
          </a:bodyPr>
          <a:lstStyle/>
          <a:p>
            <a:r>
              <a:rPr lang="en-US" sz="3200" dirty="0"/>
              <a:t>W</a:t>
            </a:r>
            <a:r>
              <a:rPr lang="en-US" sz="3200" baseline="-25000" dirty="0"/>
              <a:t>11</a:t>
            </a:r>
            <a:r>
              <a:rPr lang="en-US" sz="3200" dirty="0"/>
              <a:t> = ?	 W</a:t>
            </a:r>
            <a:r>
              <a:rPr lang="en-US" sz="3200" baseline="-25000" dirty="0"/>
              <a:t>21</a:t>
            </a:r>
            <a:r>
              <a:rPr lang="en-US" sz="3200" dirty="0"/>
              <a:t> = ?</a:t>
            </a:r>
          </a:p>
          <a:p>
            <a:r>
              <a:rPr lang="en-US" sz="3200" dirty="0"/>
              <a:t>W</a:t>
            </a:r>
            <a:r>
              <a:rPr lang="en-US" sz="3200" baseline="-25000" dirty="0"/>
              <a:t>12</a:t>
            </a:r>
            <a:r>
              <a:rPr lang="en-US" sz="3200" dirty="0"/>
              <a:t> = ?	 W</a:t>
            </a:r>
            <a:r>
              <a:rPr lang="en-US" sz="3200" baseline="-25000" dirty="0"/>
              <a:t>22</a:t>
            </a:r>
            <a:r>
              <a:rPr lang="en-US" sz="3200" dirty="0"/>
              <a:t> = ?</a:t>
            </a:r>
          </a:p>
        </p:txBody>
      </p:sp>
      <p:sp>
        <p:nvSpPr>
          <p:cNvPr id="40" name="TextBox 39">
            <a:extLst>
              <a:ext uri="{FF2B5EF4-FFF2-40B4-BE49-F238E27FC236}">
                <a16:creationId xmlns:a16="http://schemas.microsoft.com/office/drawing/2014/main" xmlns="" id="{E2D638BD-ECC3-4732-81F2-D03C8CC91C61}"/>
              </a:ext>
            </a:extLst>
          </p:cNvPr>
          <p:cNvSpPr txBox="1"/>
          <p:nvPr/>
        </p:nvSpPr>
        <p:spPr>
          <a:xfrm>
            <a:off x="3315658" y="1609754"/>
            <a:ext cx="4468113" cy="1384995"/>
          </a:xfrm>
          <a:prstGeom prst="rect">
            <a:avLst/>
          </a:prstGeom>
          <a:noFill/>
        </p:spPr>
        <p:txBody>
          <a:bodyPr wrap="square" rtlCol="0">
            <a:spAutoFit/>
          </a:bodyPr>
          <a:lstStyle/>
          <a:p>
            <a:r>
              <a:rPr lang="en-US" sz="2800" dirty="0"/>
              <a:t>Come up with weights such that if f</a:t>
            </a:r>
            <a:r>
              <a:rPr lang="en-US" sz="2800" baseline="-25000" dirty="0"/>
              <a:t>1</a:t>
            </a:r>
            <a:r>
              <a:rPr lang="en-US" sz="2800" dirty="0"/>
              <a:t> &gt; f</a:t>
            </a:r>
            <a:r>
              <a:rPr lang="en-US" sz="2800" baseline="-25000" dirty="0"/>
              <a:t>2</a:t>
            </a:r>
            <a:r>
              <a:rPr lang="en-US" sz="2800" dirty="0"/>
              <a:t> the classifier will</a:t>
            </a:r>
          </a:p>
          <a:p>
            <a:r>
              <a:rPr lang="en-US" sz="2800" dirty="0"/>
              <a:t>select c</a:t>
            </a:r>
            <a:r>
              <a:rPr lang="en-US" sz="2800" baseline="-25000" dirty="0"/>
              <a:t>1 </a:t>
            </a:r>
            <a:r>
              <a:rPr lang="en-US" sz="2800" dirty="0"/>
              <a:t>else c</a:t>
            </a:r>
            <a:r>
              <a:rPr lang="en-US" sz="2800" baseline="-25000" dirty="0"/>
              <a:t>2 </a:t>
            </a:r>
            <a:r>
              <a:rPr lang="en-US" sz="2800" dirty="0"/>
              <a:t>!</a:t>
            </a:r>
            <a:endParaRPr lang="en-IN" sz="2800" baseline="-25000" dirty="0"/>
          </a:p>
        </p:txBody>
      </p:sp>
      <p:sp>
        <p:nvSpPr>
          <p:cNvPr id="41" name="TextBox 40">
            <a:extLst>
              <a:ext uri="{FF2B5EF4-FFF2-40B4-BE49-F238E27FC236}">
                <a16:creationId xmlns:a16="http://schemas.microsoft.com/office/drawing/2014/main" xmlns="" id="{435A819A-62D7-4213-B062-96836E37E8EC}"/>
              </a:ext>
            </a:extLst>
          </p:cNvPr>
          <p:cNvSpPr txBox="1"/>
          <p:nvPr/>
        </p:nvSpPr>
        <p:spPr>
          <a:xfrm>
            <a:off x="1066801" y="5267235"/>
            <a:ext cx="7696200" cy="461665"/>
          </a:xfrm>
          <a:prstGeom prst="rect">
            <a:avLst/>
          </a:prstGeom>
          <a:noFill/>
        </p:spPr>
        <p:txBody>
          <a:bodyPr wrap="square" rtlCol="0">
            <a:spAutoFit/>
          </a:bodyPr>
          <a:lstStyle/>
          <a:p>
            <a:r>
              <a:rPr lang="en-US" sz="2400" dirty="0"/>
              <a:t>Find the weights so that                   f</a:t>
            </a:r>
            <a:r>
              <a:rPr lang="en-US" sz="2400" baseline="-25000" dirty="0"/>
              <a:t>1</a:t>
            </a:r>
            <a:r>
              <a:rPr lang="en-US" sz="2400" dirty="0"/>
              <a:t> &lt; f</a:t>
            </a:r>
            <a:r>
              <a:rPr lang="en-US" sz="2400" baseline="-25000" dirty="0"/>
              <a:t>2</a:t>
            </a:r>
            <a:r>
              <a:rPr lang="en-US" sz="2400" dirty="0"/>
              <a:t>        =&gt;        c</a:t>
            </a:r>
            <a:r>
              <a:rPr lang="en-US" sz="2400" baseline="-25000" dirty="0"/>
              <a:t>1</a:t>
            </a:r>
            <a:r>
              <a:rPr lang="en-US" sz="2400" dirty="0"/>
              <a:t> &lt; c</a:t>
            </a:r>
            <a:r>
              <a:rPr lang="en-US" sz="2400" baseline="-25000" dirty="0"/>
              <a:t>2</a:t>
            </a:r>
            <a:r>
              <a:rPr lang="en-US" sz="2400" dirty="0"/>
              <a:t> </a:t>
            </a:r>
            <a:endParaRPr lang="en-IN" sz="2400" dirty="0"/>
          </a:p>
        </p:txBody>
      </p:sp>
      <p:sp>
        <p:nvSpPr>
          <p:cNvPr id="82" name="Content Placeholder 2">
            <a:extLst>
              <a:ext uri="{FF2B5EF4-FFF2-40B4-BE49-F238E27FC236}">
                <a16:creationId xmlns:a16="http://schemas.microsoft.com/office/drawing/2014/main" xmlns="" id="{3F31AAED-8A3B-4A29-B061-72B462D44CF5}"/>
              </a:ext>
            </a:extLst>
          </p:cNvPr>
          <p:cNvSpPr txBox="1">
            <a:spLocks/>
          </p:cNvSpPr>
          <p:nvPr/>
        </p:nvSpPr>
        <p:spPr>
          <a:xfrm>
            <a:off x="1742959" y="1278493"/>
            <a:ext cx="6820202" cy="54102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Arial" pitchFamily="34" charset="0"/>
              <a:buNone/>
            </a:pPr>
            <a:r>
              <a:rPr lang="en-US" b="1" baseline="-25000" dirty="0"/>
              <a:t>			</a:t>
            </a:r>
            <a:endParaRPr lang="en-US" b="1" baseline="-25000" dirty="0">
              <a:solidFill>
                <a:srgbClr val="00B050"/>
              </a:solidFill>
            </a:endParaRPr>
          </a:p>
        </p:txBody>
      </p:sp>
      <p:sp>
        <p:nvSpPr>
          <p:cNvPr id="2" name="TextBox 1">
            <a:extLst>
              <a:ext uri="{FF2B5EF4-FFF2-40B4-BE49-F238E27FC236}">
                <a16:creationId xmlns:a16="http://schemas.microsoft.com/office/drawing/2014/main" xmlns="" id="{7DD1658A-2C4B-4662-ACAD-C7A3B09EAE22}"/>
              </a:ext>
            </a:extLst>
          </p:cNvPr>
          <p:cNvSpPr txBox="1"/>
          <p:nvPr/>
        </p:nvSpPr>
        <p:spPr>
          <a:xfrm>
            <a:off x="320045" y="6339274"/>
            <a:ext cx="3297313" cy="369332"/>
          </a:xfrm>
          <a:prstGeom prst="rect">
            <a:avLst/>
          </a:prstGeom>
          <a:noFill/>
        </p:spPr>
        <p:txBody>
          <a:bodyPr wrap="none" rtlCol="0">
            <a:spAutoFit/>
          </a:bodyPr>
          <a:lstStyle/>
          <a:p>
            <a:r>
              <a:rPr lang="en-US" dirty="0"/>
              <a:t>Try this in </a:t>
            </a:r>
            <a:r>
              <a:rPr lang="en-US" dirty="0" err="1"/>
              <a:t>Pytorch</a:t>
            </a:r>
            <a:r>
              <a:rPr lang="en-US" dirty="0"/>
              <a:t> – exercise 350.</a:t>
            </a:r>
            <a:endParaRPr lang="en-IN" dirty="0"/>
          </a:p>
        </p:txBody>
      </p:sp>
    </p:spTree>
    <p:extLst>
      <p:ext uri="{BB962C8B-B14F-4D97-AF65-F5344CB8AC3E}">
        <p14:creationId xmlns:p14="http://schemas.microsoft.com/office/powerpoint/2010/main" xmlns="" val="103247732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56335"/>
            <a:ext cx="8305800" cy="5320665"/>
          </a:xfrm>
        </p:spPr>
        <p:txBody>
          <a:bodyPr>
            <a:normAutofit/>
          </a:bodyPr>
          <a:lstStyle/>
          <a:p>
            <a:endParaRPr lang="en-US" dirty="0"/>
          </a:p>
          <a:p>
            <a:r>
              <a:rPr lang="en-US" dirty="0"/>
              <a:t>Here’s the second fun problem!!!</a:t>
            </a:r>
            <a:endParaRPr lang="en-IN" dirty="0"/>
          </a:p>
        </p:txBody>
      </p:sp>
      <p:sp>
        <p:nvSpPr>
          <p:cNvPr id="5" name="Title 1"/>
          <p:cNvSpPr txBox="1">
            <a:spLocks/>
          </p:cNvSpPr>
          <p:nvPr/>
        </p:nvSpPr>
        <p:spPr>
          <a:xfrm>
            <a:off x="0" y="0"/>
            <a:ext cx="9144000" cy="917575"/>
          </a:xfrm>
          <a:prstGeom prst="rect">
            <a:avLst/>
          </a:prstGeom>
          <a:solidFill>
            <a:srgbClr val="FF000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a:ln>
                  <a:noFill/>
                </a:ln>
                <a:solidFill>
                  <a:schemeClr val="bg1"/>
                </a:solidFill>
                <a:effectLst/>
                <a:uLnTx/>
                <a:uFillTx/>
                <a:latin typeface="+mj-lt"/>
                <a:ea typeface="+mj-ea"/>
                <a:cs typeface="+mj-cs"/>
              </a:rPr>
              <a:t>Classification</a:t>
            </a:r>
          </a:p>
        </p:txBody>
      </p:sp>
    </p:spTree>
    <p:extLst>
      <p:ext uri="{BB962C8B-B14F-4D97-AF65-F5344CB8AC3E}">
        <p14:creationId xmlns:p14="http://schemas.microsoft.com/office/powerpoint/2010/main" xmlns="" val="181039342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a:ln>
                  <a:noFill/>
                </a:ln>
                <a:solidFill>
                  <a:schemeClr val="bg1"/>
                </a:solidFill>
                <a:effectLst/>
                <a:uLnTx/>
                <a:uFillTx/>
                <a:latin typeface="+mj-lt"/>
                <a:ea typeface="+mj-ea"/>
                <a:cs typeface="+mj-cs"/>
              </a:rPr>
              <a:t>Neural Network Classifiers Problem 2</a:t>
            </a:r>
          </a:p>
        </p:txBody>
      </p:sp>
      <p:sp>
        <p:nvSpPr>
          <p:cNvPr id="40" name="TextBox 39">
            <a:extLst>
              <a:ext uri="{FF2B5EF4-FFF2-40B4-BE49-F238E27FC236}">
                <a16:creationId xmlns:a16="http://schemas.microsoft.com/office/drawing/2014/main" xmlns="" id="{E2D638BD-ECC3-4732-81F2-D03C8CC91C61}"/>
              </a:ext>
            </a:extLst>
          </p:cNvPr>
          <p:cNvSpPr txBox="1"/>
          <p:nvPr/>
        </p:nvSpPr>
        <p:spPr>
          <a:xfrm>
            <a:off x="870215" y="5041404"/>
            <a:ext cx="8420982" cy="954107"/>
          </a:xfrm>
          <a:prstGeom prst="rect">
            <a:avLst/>
          </a:prstGeom>
          <a:noFill/>
        </p:spPr>
        <p:txBody>
          <a:bodyPr wrap="square" rtlCol="0">
            <a:spAutoFit/>
          </a:bodyPr>
          <a:lstStyle/>
          <a:p>
            <a:r>
              <a:rPr lang="en-US" sz="2800" dirty="0"/>
              <a:t>Come up with weights such that if f</a:t>
            </a:r>
            <a:r>
              <a:rPr lang="en-US" sz="2800" baseline="-25000" dirty="0"/>
              <a:t>1</a:t>
            </a:r>
            <a:r>
              <a:rPr lang="en-US" sz="2800" dirty="0"/>
              <a:t> &gt; f</a:t>
            </a:r>
            <a:r>
              <a:rPr lang="en-US" sz="2800" baseline="-25000" dirty="0"/>
              <a:t>2</a:t>
            </a:r>
            <a:r>
              <a:rPr lang="en-US" sz="2800" dirty="0"/>
              <a:t> + f</a:t>
            </a:r>
            <a:r>
              <a:rPr lang="en-US" sz="2800" baseline="-25000" dirty="0"/>
              <a:t>3</a:t>
            </a:r>
            <a:r>
              <a:rPr lang="en-US" sz="2800" dirty="0"/>
              <a:t> the classifier will select c</a:t>
            </a:r>
            <a:r>
              <a:rPr lang="en-US" sz="2800" baseline="-25000" dirty="0"/>
              <a:t>1 </a:t>
            </a:r>
            <a:r>
              <a:rPr lang="en-US" sz="2800" dirty="0"/>
              <a:t>else c</a:t>
            </a:r>
            <a:r>
              <a:rPr lang="en-US" sz="2800" baseline="-25000" dirty="0"/>
              <a:t>2 </a:t>
            </a:r>
            <a:r>
              <a:rPr lang="en-US" sz="2800" dirty="0"/>
              <a:t>!</a:t>
            </a:r>
            <a:endParaRPr lang="en-IN" sz="2800" baseline="-25000" dirty="0"/>
          </a:p>
        </p:txBody>
      </p:sp>
      <p:sp>
        <p:nvSpPr>
          <p:cNvPr id="17" name="Oval 16">
            <a:extLst>
              <a:ext uri="{FF2B5EF4-FFF2-40B4-BE49-F238E27FC236}">
                <a16:creationId xmlns:a16="http://schemas.microsoft.com/office/drawing/2014/main" xmlns="" id="{686001B4-E939-4442-A608-B3FEFC67C54F}"/>
              </a:ext>
            </a:extLst>
          </p:cNvPr>
          <p:cNvSpPr/>
          <p:nvPr/>
        </p:nvSpPr>
        <p:spPr>
          <a:xfrm>
            <a:off x="1066800" y="2350532"/>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xmlns="" id="{D20DA7DB-29F6-4166-A5BF-194AA8E41FB3}"/>
              </a:ext>
            </a:extLst>
          </p:cNvPr>
          <p:cNvSpPr/>
          <p:nvPr/>
        </p:nvSpPr>
        <p:spPr>
          <a:xfrm>
            <a:off x="1066800" y="3493532"/>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xmlns="" id="{5949DBFE-0950-4FC5-B258-03D96D106E00}"/>
              </a:ext>
            </a:extLst>
          </p:cNvPr>
          <p:cNvSpPr txBox="1"/>
          <p:nvPr/>
        </p:nvSpPr>
        <p:spPr>
          <a:xfrm>
            <a:off x="179902" y="3974068"/>
            <a:ext cx="1115498" cy="369332"/>
          </a:xfrm>
          <a:prstGeom prst="rect">
            <a:avLst/>
          </a:prstGeom>
          <a:noFill/>
        </p:spPr>
        <p:txBody>
          <a:bodyPr wrap="none" rtlCol="0">
            <a:spAutoFit/>
          </a:bodyPr>
          <a:lstStyle/>
          <a:p>
            <a:r>
              <a:rPr lang="en-US" dirty="0"/>
              <a:t>Features </a:t>
            </a:r>
            <a:r>
              <a:rPr lang="en-US" b="1" dirty="0"/>
              <a:t>f</a:t>
            </a:r>
          </a:p>
        </p:txBody>
      </p:sp>
      <p:sp>
        <p:nvSpPr>
          <p:cNvPr id="20" name="TextBox 19">
            <a:extLst>
              <a:ext uri="{FF2B5EF4-FFF2-40B4-BE49-F238E27FC236}">
                <a16:creationId xmlns:a16="http://schemas.microsoft.com/office/drawing/2014/main" xmlns="" id="{91F90538-F794-4070-8AEB-D4981EE31328}"/>
              </a:ext>
            </a:extLst>
          </p:cNvPr>
          <p:cNvSpPr txBox="1"/>
          <p:nvPr/>
        </p:nvSpPr>
        <p:spPr>
          <a:xfrm>
            <a:off x="304800" y="1981200"/>
            <a:ext cx="1007007" cy="369332"/>
          </a:xfrm>
          <a:prstGeom prst="rect">
            <a:avLst/>
          </a:prstGeom>
          <a:noFill/>
        </p:spPr>
        <p:txBody>
          <a:bodyPr wrap="none" rtlCol="0">
            <a:spAutoFit/>
          </a:bodyPr>
          <a:lstStyle/>
          <a:p>
            <a:r>
              <a:rPr lang="en-US" dirty="0"/>
              <a:t>Classes </a:t>
            </a:r>
            <a:r>
              <a:rPr lang="en-US" b="1" dirty="0"/>
              <a:t>c</a:t>
            </a:r>
          </a:p>
        </p:txBody>
      </p:sp>
      <p:cxnSp>
        <p:nvCxnSpPr>
          <p:cNvPr id="21" name="Straight Connector 20">
            <a:extLst>
              <a:ext uri="{FF2B5EF4-FFF2-40B4-BE49-F238E27FC236}">
                <a16:creationId xmlns:a16="http://schemas.microsoft.com/office/drawing/2014/main" xmlns="" id="{0F9A8D44-1FBD-451A-A93F-52071B0C61EB}"/>
              </a:ext>
            </a:extLst>
          </p:cNvPr>
          <p:cNvCxnSpPr/>
          <p:nvPr/>
        </p:nvCxnSpPr>
        <p:spPr>
          <a:xfrm>
            <a:off x="1274620" y="2743200"/>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22" name="TextBox 21">
            <a:extLst>
              <a:ext uri="{FF2B5EF4-FFF2-40B4-BE49-F238E27FC236}">
                <a16:creationId xmlns:a16="http://schemas.microsoft.com/office/drawing/2014/main" xmlns="" id="{722905E2-932F-4C1D-B3B1-40C6885D976A}"/>
              </a:ext>
            </a:extLst>
          </p:cNvPr>
          <p:cNvSpPr txBox="1"/>
          <p:nvPr/>
        </p:nvSpPr>
        <p:spPr>
          <a:xfrm>
            <a:off x="762000" y="2971800"/>
            <a:ext cx="394660" cy="369332"/>
          </a:xfrm>
          <a:prstGeom prst="rect">
            <a:avLst/>
          </a:prstGeom>
          <a:noFill/>
        </p:spPr>
        <p:txBody>
          <a:bodyPr wrap="none" rtlCol="0">
            <a:spAutoFit/>
          </a:bodyPr>
          <a:lstStyle/>
          <a:p>
            <a:r>
              <a:rPr lang="en-US" b="1" dirty="0"/>
              <a:t>W</a:t>
            </a:r>
          </a:p>
        </p:txBody>
      </p:sp>
      <p:sp>
        <p:nvSpPr>
          <p:cNvPr id="53" name="Content Placeholder 2">
            <a:extLst>
              <a:ext uri="{FF2B5EF4-FFF2-40B4-BE49-F238E27FC236}">
                <a16:creationId xmlns:a16="http://schemas.microsoft.com/office/drawing/2014/main" xmlns="" id="{34867FD0-1A3C-4505-964D-34F051D30ED0}"/>
              </a:ext>
            </a:extLst>
          </p:cNvPr>
          <p:cNvSpPr txBox="1">
            <a:spLocks/>
          </p:cNvSpPr>
          <p:nvPr/>
        </p:nvSpPr>
        <p:spPr>
          <a:xfrm>
            <a:off x="1752600" y="1219200"/>
            <a:ext cx="7086600" cy="54102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Arial" pitchFamily="34" charset="0"/>
              <a:buNone/>
            </a:pPr>
            <a:endParaRPr lang="en-US" dirty="0"/>
          </a:p>
          <a:p>
            <a:pPr>
              <a:buFont typeface="Arial" pitchFamily="34" charset="0"/>
              <a:buNone/>
            </a:pPr>
            <a:endParaRPr lang="en-US" dirty="0"/>
          </a:p>
          <a:p>
            <a:pPr>
              <a:buFont typeface="Arial" pitchFamily="34" charset="0"/>
              <a:buNone/>
            </a:pPr>
            <a:endParaRPr lang="en-US" dirty="0"/>
          </a:p>
          <a:p>
            <a:pPr>
              <a:buNone/>
            </a:pPr>
            <a:r>
              <a:rPr lang="en-US" b="1" dirty="0"/>
              <a:t>				  W</a:t>
            </a:r>
            <a:r>
              <a:rPr lang="en-US" b="1" baseline="-25000" dirty="0">
                <a:solidFill>
                  <a:srgbClr val="FF0000"/>
                </a:solidFill>
              </a:rPr>
              <a:t>1</a:t>
            </a:r>
            <a:r>
              <a:rPr lang="en-US" b="1" baseline="-25000" dirty="0">
                <a:solidFill>
                  <a:srgbClr val="00B050"/>
                </a:solidFill>
              </a:rPr>
              <a:t>1</a:t>
            </a:r>
            <a:r>
              <a:rPr lang="en-US" b="1" dirty="0"/>
              <a:t>  W</a:t>
            </a:r>
            <a:r>
              <a:rPr lang="en-US" b="1" baseline="-25000" dirty="0">
                <a:solidFill>
                  <a:srgbClr val="FF0000"/>
                </a:solidFill>
              </a:rPr>
              <a:t>2</a:t>
            </a:r>
            <a:r>
              <a:rPr lang="en-US" b="1" baseline="-25000" dirty="0">
                <a:solidFill>
                  <a:srgbClr val="00B050"/>
                </a:solidFill>
              </a:rPr>
              <a:t>1</a:t>
            </a:r>
            <a:r>
              <a:rPr lang="en-US" b="1" dirty="0"/>
              <a:t>   </a:t>
            </a:r>
            <a:r>
              <a:rPr lang="en-US" b="1" baseline="-25000" dirty="0">
                <a:solidFill>
                  <a:srgbClr val="00B050"/>
                </a:solidFill>
              </a:rPr>
              <a:t>	</a:t>
            </a:r>
            <a:r>
              <a:rPr lang="en-US" b="1" dirty="0"/>
              <a:t>		 =  f</a:t>
            </a:r>
            <a:r>
              <a:rPr lang="en-US" b="1" baseline="-25000" dirty="0">
                <a:solidFill>
                  <a:srgbClr val="00B050"/>
                </a:solidFill>
              </a:rPr>
              <a:t>1 </a:t>
            </a:r>
            <a:r>
              <a:rPr lang="en-US" b="1" dirty="0"/>
              <a:t>f</a:t>
            </a:r>
            <a:r>
              <a:rPr lang="en-US" b="1" baseline="-25000" dirty="0">
                <a:solidFill>
                  <a:srgbClr val="00B050"/>
                </a:solidFill>
              </a:rPr>
              <a:t>2 </a:t>
            </a:r>
            <a:r>
              <a:rPr lang="en-US" b="1" dirty="0" err="1"/>
              <a:t>f</a:t>
            </a:r>
            <a:r>
              <a:rPr lang="en-US" b="1" baseline="-25000" dirty="0" err="1">
                <a:solidFill>
                  <a:srgbClr val="00B050"/>
                </a:solidFill>
              </a:rPr>
              <a:t>2</a:t>
            </a:r>
            <a:r>
              <a:rPr lang="en-US" b="1" baseline="-25000" dirty="0">
                <a:solidFill>
                  <a:srgbClr val="00B050"/>
                </a:solidFill>
              </a:rPr>
              <a:t>   </a:t>
            </a:r>
            <a:r>
              <a:rPr lang="en-US" b="1" dirty="0"/>
              <a:t>*  W</a:t>
            </a:r>
            <a:r>
              <a:rPr lang="en-US" b="1" baseline="-25000" dirty="0">
                <a:solidFill>
                  <a:srgbClr val="FF0000"/>
                </a:solidFill>
              </a:rPr>
              <a:t>1</a:t>
            </a:r>
            <a:r>
              <a:rPr lang="en-US" b="1" baseline="-25000" dirty="0">
                <a:solidFill>
                  <a:srgbClr val="00B050"/>
                </a:solidFill>
              </a:rPr>
              <a:t>2</a:t>
            </a:r>
            <a:r>
              <a:rPr lang="en-US" b="1" dirty="0"/>
              <a:t>  W</a:t>
            </a:r>
            <a:r>
              <a:rPr lang="en-US" b="1" baseline="-25000" dirty="0">
                <a:solidFill>
                  <a:srgbClr val="FF0000"/>
                </a:solidFill>
              </a:rPr>
              <a:t>2</a:t>
            </a:r>
            <a:r>
              <a:rPr lang="en-US" b="1" baseline="-25000" dirty="0">
                <a:solidFill>
                  <a:srgbClr val="00B050"/>
                </a:solidFill>
              </a:rPr>
              <a:t>2</a:t>
            </a:r>
            <a:r>
              <a:rPr lang="en-US" b="1" dirty="0"/>
              <a:t>     </a:t>
            </a:r>
            <a:r>
              <a:rPr lang="en-US" b="1" baseline="-25000" dirty="0">
                <a:solidFill>
                  <a:srgbClr val="00B050"/>
                </a:solidFill>
              </a:rPr>
              <a:t> </a:t>
            </a:r>
            <a:r>
              <a:rPr lang="en-US" b="1" baseline="-25000" dirty="0">
                <a:solidFill>
                  <a:srgbClr val="FF0000"/>
                </a:solidFill>
              </a:rPr>
              <a:t> </a:t>
            </a:r>
          </a:p>
          <a:p>
            <a:pPr>
              <a:buNone/>
            </a:pPr>
            <a:r>
              <a:rPr lang="en-US" b="1" dirty="0"/>
              <a:t>		                      W</a:t>
            </a:r>
            <a:r>
              <a:rPr lang="en-US" b="1" baseline="-25000" dirty="0">
                <a:solidFill>
                  <a:srgbClr val="FF0000"/>
                </a:solidFill>
              </a:rPr>
              <a:t>1</a:t>
            </a:r>
            <a:r>
              <a:rPr lang="en-US" b="1" baseline="-25000" dirty="0">
                <a:solidFill>
                  <a:srgbClr val="00B050"/>
                </a:solidFill>
              </a:rPr>
              <a:t>3</a:t>
            </a:r>
            <a:r>
              <a:rPr lang="en-US" b="1" dirty="0"/>
              <a:t>  W</a:t>
            </a:r>
            <a:r>
              <a:rPr lang="en-US" b="1" baseline="-25000" dirty="0">
                <a:solidFill>
                  <a:srgbClr val="FF0000"/>
                </a:solidFill>
              </a:rPr>
              <a:t>2</a:t>
            </a:r>
            <a:r>
              <a:rPr lang="en-US" b="1" baseline="-25000" dirty="0">
                <a:solidFill>
                  <a:srgbClr val="00B050"/>
                </a:solidFill>
              </a:rPr>
              <a:t>3</a:t>
            </a:r>
            <a:endParaRPr lang="en-US" b="1" baseline="-25000" dirty="0">
              <a:solidFill>
                <a:srgbClr val="FF0000"/>
              </a:solidFill>
            </a:endParaRPr>
          </a:p>
          <a:p>
            <a:pPr>
              <a:buFont typeface="Arial" pitchFamily="34" charset="0"/>
              <a:buNone/>
            </a:pPr>
            <a:endParaRPr lang="en-US" b="1" baseline="-25000" dirty="0"/>
          </a:p>
          <a:p>
            <a:pPr>
              <a:buFont typeface="Arial" pitchFamily="34" charset="0"/>
              <a:buNone/>
            </a:pPr>
            <a:r>
              <a:rPr lang="en-US" b="1" baseline="-25000" dirty="0"/>
              <a:t>			</a:t>
            </a:r>
            <a:endParaRPr lang="en-US" b="1" baseline="-25000" dirty="0">
              <a:solidFill>
                <a:srgbClr val="00B050"/>
              </a:solidFill>
            </a:endParaRPr>
          </a:p>
        </p:txBody>
      </p:sp>
      <p:cxnSp>
        <p:nvCxnSpPr>
          <p:cNvPr id="54" name="Straight Connector 53">
            <a:extLst>
              <a:ext uri="{FF2B5EF4-FFF2-40B4-BE49-F238E27FC236}">
                <a16:creationId xmlns:a16="http://schemas.microsoft.com/office/drawing/2014/main" xmlns="" id="{2F2C7A0B-DB28-46F9-AB17-E54D4626B996}"/>
              </a:ext>
            </a:extLst>
          </p:cNvPr>
          <p:cNvCxnSpPr>
            <a:cxnSpLocks/>
          </p:cNvCxnSpPr>
          <p:nvPr/>
        </p:nvCxnSpPr>
        <p:spPr>
          <a:xfrm>
            <a:off x="1735265" y="3480792"/>
            <a:ext cx="0" cy="533400"/>
          </a:xfrm>
          <a:prstGeom prst="line">
            <a:avLst/>
          </a:prstGeom>
        </p:spPr>
        <p:style>
          <a:lnRef idx="3">
            <a:schemeClr val="accent5"/>
          </a:lnRef>
          <a:fillRef idx="0">
            <a:schemeClr val="accent5"/>
          </a:fillRef>
          <a:effectRef idx="2">
            <a:schemeClr val="accent5"/>
          </a:effectRef>
          <a:fontRef idx="minor">
            <a:schemeClr val="tx1"/>
          </a:fontRef>
        </p:style>
      </p:cxnSp>
      <p:cxnSp>
        <p:nvCxnSpPr>
          <p:cNvPr id="55" name="Straight Connector 54">
            <a:extLst>
              <a:ext uri="{FF2B5EF4-FFF2-40B4-BE49-F238E27FC236}">
                <a16:creationId xmlns:a16="http://schemas.microsoft.com/office/drawing/2014/main" xmlns="" id="{D849EA71-2A2A-4FA5-853A-77AD6852C47C}"/>
              </a:ext>
            </a:extLst>
          </p:cNvPr>
          <p:cNvCxnSpPr>
            <a:cxnSpLocks/>
          </p:cNvCxnSpPr>
          <p:nvPr/>
        </p:nvCxnSpPr>
        <p:spPr>
          <a:xfrm>
            <a:off x="1735265" y="3470241"/>
            <a:ext cx="104335"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56" name="Straight Connector 55">
            <a:extLst>
              <a:ext uri="{FF2B5EF4-FFF2-40B4-BE49-F238E27FC236}">
                <a16:creationId xmlns:a16="http://schemas.microsoft.com/office/drawing/2014/main" xmlns="" id="{07FD66C2-0C1D-4F77-BB04-312D6A3BBF8F}"/>
              </a:ext>
            </a:extLst>
          </p:cNvPr>
          <p:cNvCxnSpPr>
            <a:cxnSpLocks/>
          </p:cNvCxnSpPr>
          <p:nvPr/>
        </p:nvCxnSpPr>
        <p:spPr>
          <a:xfrm>
            <a:off x="1727059" y="4002524"/>
            <a:ext cx="150641"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57" name="Straight Connector 56">
            <a:extLst>
              <a:ext uri="{FF2B5EF4-FFF2-40B4-BE49-F238E27FC236}">
                <a16:creationId xmlns:a16="http://schemas.microsoft.com/office/drawing/2014/main" xmlns="" id="{4EA7E7A2-D4E8-4442-96D3-11ACFE132C94}"/>
              </a:ext>
            </a:extLst>
          </p:cNvPr>
          <p:cNvCxnSpPr>
            <a:cxnSpLocks/>
          </p:cNvCxnSpPr>
          <p:nvPr/>
        </p:nvCxnSpPr>
        <p:spPr>
          <a:xfrm>
            <a:off x="2736587" y="3480792"/>
            <a:ext cx="0" cy="521732"/>
          </a:xfrm>
          <a:prstGeom prst="line">
            <a:avLst/>
          </a:prstGeom>
        </p:spPr>
        <p:style>
          <a:lnRef idx="2">
            <a:schemeClr val="accent5"/>
          </a:lnRef>
          <a:fillRef idx="0">
            <a:schemeClr val="accent5"/>
          </a:fillRef>
          <a:effectRef idx="1">
            <a:schemeClr val="accent5"/>
          </a:effectRef>
          <a:fontRef idx="minor">
            <a:schemeClr val="tx1"/>
          </a:fontRef>
        </p:style>
      </p:cxnSp>
      <p:cxnSp>
        <p:nvCxnSpPr>
          <p:cNvPr id="58" name="Straight Connector 57">
            <a:extLst>
              <a:ext uri="{FF2B5EF4-FFF2-40B4-BE49-F238E27FC236}">
                <a16:creationId xmlns:a16="http://schemas.microsoft.com/office/drawing/2014/main" xmlns="" id="{E0BC304F-F026-4E63-9F78-7464FE0ED7AF}"/>
              </a:ext>
            </a:extLst>
          </p:cNvPr>
          <p:cNvCxnSpPr>
            <a:cxnSpLocks/>
          </p:cNvCxnSpPr>
          <p:nvPr/>
        </p:nvCxnSpPr>
        <p:spPr>
          <a:xfrm flipH="1" flipV="1">
            <a:off x="2667000" y="4002524"/>
            <a:ext cx="62975" cy="11668"/>
          </a:xfrm>
          <a:prstGeom prst="line">
            <a:avLst/>
          </a:prstGeom>
        </p:spPr>
        <p:style>
          <a:lnRef idx="2">
            <a:schemeClr val="accent5"/>
          </a:lnRef>
          <a:fillRef idx="0">
            <a:schemeClr val="accent5"/>
          </a:fillRef>
          <a:effectRef idx="1">
            <a:schemeClr val="accent5"/>
          </a:effectRef>
          <a:fontRef idx="minor">
            <a:schemeClr val="tx1"/>
          </a:fontRef>
        </p:style>
      </p:cxnSp>
      <p:cxnSp>
        <p:nvCxnSpPr>
          <p:cNvPr id="59" name="Straight Connector 58">
            <a:extLst>
              <a:ext uri="{FF2B5EF4-FFF2-40B4-BE49-F238E27FC236}">
                <a16:creationId xmlns:a16="http://schemas.microsoft.com/office/drawing/2014/main" xmlns="" id="{F6A530A0-8E4D-412C-82A8-13FE080EE2CA}"/>
              </a:ext>
            </a:extLst>
          </p:cNvPr>
          <p:cNvCxnSpPr/>
          <p:nvPr/>
        </p:nvCxnSpPr>
        <p:spPr>
          <a:xfrm flipH="1">
            <a:off x="2667000" y="3480792"/>
            <a:ext cx="76200"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60" name="Straight Connector 59">
            <a:extLst>
              <a:ext uri="{FF2B5EF4-FFF2-40B4-BE49-F238E27FC236}">
                <a16:creationId xmlns:a16="http://schemas.microsoft.com/office/drawing/2014/main" xmlns="" id="{6A7D002A-08B9-43A8-AD2E-8A12666B90CB}"/>
              </a:ext>
            </a:extLst>
          </p:cNvPr>
          <p:cNvCxnSpPr/>
          <p:nvPr/>
        </p:nvCxnSpPr>
        <p:spPr>
          <a:xfrm flipH="1">
            <a:off x="4650688" y="2957989"/>
            <a:ext cx="202844"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61" name="Straight Connector 60">
            <a:extLst>
              <a:ext uri="{FF2B5EF4-FFF2-40B4-BE49-F238E27FC236}">
                <a16:creationId xmlns:a16="http://schemas.microsoft.com/office/drawing/2014/main" xmlns="" id="{D35A312D-6A90-4E12-A4E2-6016AD943DCF}"/>
              </a:ext>
            </a:extLst>
          </p:cNvPr>
          <p:cNvCxnSpPr/>
          <p:nvPr/>
        </p:nvCxnSpPr>
        <p:spPr>
          <a:xfrm>
            <a:off x="4675910" y="2957989"/>
            <a:ext cx="0" cy="1600200"/>
          </a:xfrm>
          <a:prstGeom prst="line">
            <a:avLst/>
          </a:prstGeom>
        </p:spPr>
        <p:style>
          <a:lnRef idx="3">
            <a:schemeClr val="accent5"/>
          </a:lnRef>
          <a:fillRef idx="0">
            <a:schemeClr val="accent5"/>
          </a:fillRef>
          <a:effectRef idx="2">
            <a:schemeClr val="accent5"/>
          </a:effectRef>
          <a:fontRef idx="minor">
            <a:schemeClr val="tx1"/>
          </a:fontRef>
        </p:style>
      </p:cxnSp>
      <p:cxnSp>
        <p:nvCxnSpPr>
          <p:cNvPr id="62" name="Straight Connector 61">
            <a:extLst>
              <a:ext uri="{FF2B5EF4-FFF2-40B4-BE49-F238E27FC236}">
                <a16:creationId xmlns:a16="http://schemas.microsoft.com/office/drawing/2014/main" xmlns="" id="{B0F160E5-43F9-4613-B6DF-300C7E18A086}"/>
              </a:ext>
            </a:extLst>
          </p:cNvPr>
          <p:cNvCxnSpPr/>
          <p:nvPr/>
        </p:nvCxnSpPr>
        <p:spPr>
          <a:xfrm>
            <a:off x="4650688" y="4558189"/>
            <a:ext cx="202844"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63" name="Straight Connector 62">
            <a:extLst>
              <a:ext uri="{FF2B5EF4-FFF2-40B4-BE49-F238E27FC236}">
                <a16:creationId xmlns:a16="http://schemas.microsoft.com/office/drawing/2014/main" xmlns="" id="{4CCA3FD0-29D6-4872-B2AC-0019D235F83B}"/>
              </a:ext>
            </a:extLst>
          </p:cNvPr>
          <p:cNvCxnSpPr/>
          <p:nvPr/>
        </p:nvCxnSpPr>
        <p:spPr>
          <a:xfrm>
            <a:off x="6400800" y="2957989"/>
            <a:ext cx="0" cy="1676400"/>
          </a:xfrm>
          <a:prstGeom prst="line">
            <a:avLst/>
          </a:prstGeom>
        </p:spPr>
        <p:style>
          <a:lnRef idx="3">
            <a:schemeClr val="accent5"/>
          </a:lnRef>
          <a:fillRef idx="0">
            <a:schemeClr val="accent5"/>
          </a:fillRef>
          <a:effectRef idx="2">
            <a:schemeClr val="accent5"/>
          </a:effectRef>
          <a:fontRef idx="minor">
            <a:schemeClr val="tx1"/>
          </a:fontRef>
        </p:style>
      </p:cxnSp>
      <p:cxnSp>
        <p:nvCxnSpPr>
          <p:cNvPr id="67" name="Straight Connector 66">
            <a:extLst>
              <a:ext uri="{FF2B5EF4-FFF2-40B4-BE49-F238E27FC236}">
                <a16:creationId xmlns:a16="http://schemas.microsoft.com/office/drawing/2014/main" xmlns="" id="{50A5509E-DD4A-4135-AB08-65AD2589D56E}"/>
              </a:ext>
            </a:extLst>
          </p:cNvPr>
          <p:cNvCxnSpPr/>
          <p:nvPr/>
        </p:nvCxnSpPr>
        <p:spPr>
          <a:xfrm>
            <a:off x="6248400" y="2957989"/>
            <a:ext cx="202844"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68" name="Straight Connector 67">
            <a:extLst>
              <a:ext uri="{FF2B5EF4-FFF2-40B4-BE49-F238E27FC236}">
                <a16:creationId xmlns:a16="http://schemas.microsoft.com/office/drawing/2014/main" xmlns="" id="{52F2C719-8181-48DD-8405-08AF476E9C11}"/>
              </a:ext>
            </a:extLst>
          </p:cNvPr>
          <p:cNvCxnSpPr/>
          <p:nvPr/>
        </p:nvCxnSpPr>
        <p:spPr>
          <a:xfrm>
            <a:off x="6248400" y="4634389"/>
            <a:ext cx="202844"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69" name="Straight Connector 68">
            <a:extLst>
              <a:ext uri="{FF2B5EF4-FFF2-40B4-BE49-F238E27FC236}">
                <a16:creationId xmlns:a16="http://schemas.microsoft.com/office/drawing/2014/main" xmlns="" id="{1DB173C4-995C-464C-A4CE-976857361848}"/>
              </a:ext>
            </a:extLst>
          </p:cNvPr>
          <p:cNvCxnSpPr>
            <a:cxnSpLocks/>
          </p:cNvCxnSpPr>
          <p:nvPr/>
        </p:nvCxnSpPr>
        <p:spPr>
          <a:xfrm>
            <a:off x="3132406" y="3450193"/>
            <a:ext cx="0" cy="533400"/>
          </a:xfrm>
          <a:prstGeom prst="line">
            <a:avLst/>
          </a:prstGeom>
        </p:spPr>
        <p:style>
          <a:lnRef idx="3">
            <a:schemeClr val="accent5"/>
          </a:lnRef>
          <a:fillRef idx="0">
            <a:schemeClr val="accent5"/>
          </a:fillRef>
          <a:effectRef idx="2">
            <a:schemeClr val="accent5"/>
          </a:effectRef>
          <a:fontRef idx="minor">
            <a:schemeClr val="tx1"/>
          </a:fontRef>
        </p:style>
      </p:cxnSp>
      <p:cxnSp>
        <p:nvCxnSpPr>
          <p:cNvPr id="70" name="Straight Connector 69">
            <a:extLst>
              <a:ext uri="{FF2B5EF4-FFF2-40B4-BE49-F238E27FC236}">
                <a16:creationId xmlns:a16="http://schemas.microsoft.com/office/drawing/2014/main" xmlns="" id="{8F15FE5E-65FA-456D-8281-3B4992E951D6}"/>
              </a:ext>
            </a:extLst>
          </p:cNvPr>
          <p:cNvCxnSpPr>
            <a:cxnSpLocks/>
          </p:cNvCxnSpPr>
          <p:nvPr/>
        </p:nvCxnSpPr>
        <p:spPr>
          <a:xfrm>
            <a:off x="3132406" y="3439642"/>
            <a:ext cx="104335"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71" name="Straight Connector 70">
            <a:extLst>
              <a:ext uri="{FF2B5EF4-FFF2-40B4-BE49-F238E27FC236}">
                <a16:creationId xmlns:a16="http://schemas.microsoft.com/office/drawing/2014/main" xmlns="" id="{5E2DBDE4-EACD-4C01-BEA1-6A4578404B88}"/>
              </a:ext>
            </a:extLst>
          </p:cNvPr>
          <p:cNvCxnSpPr>
            <a:cxnSpLocks/>
          </p:cNvCxnSpPr>
          <p:nvPr/>
        </p:nvCxnSpPr>
        <p:spPr>
          <a:xfrm>
            <a:off x="3124200" y="3971925"/>
            <a:ext cx="150641"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72" name="Straight Connector 71">
            <a:extLst>
              <a:ext uri="{FF2B5EF4-FFF2-40B4-BE49-F238E27FC236}">
                <a16:creationId xmlns:a16="http://schemas.microsoft.com/office/drawing/2014/main" xmlns="" id="{F661569F-2B5C-45AA-832C-AD04660E26CE}"/>
              </a:ext>
            </a:extLst>
          </p:cNvPr>
          <p:cNvCxnSpPr>
            <a:cxnSpLocks/>
          </p:cNvCxnSpPr>
          <p:nvPr/>
        </p:nvCxnSpPr>
        <p:spPr>
          <a:xfrm>
            <a:off x="4191000" y="3464004"/>
            <a:ext cx="0" cy="521732"/>
          </a:xfrm>
          <a:prstGeom prst="line">
            <a:avLst/>
          </a:prstGeom>
        </p:spPr>
        <p:style>
          <a:lnRef idx="2">
            <a:schemeClr val="accent5"/>
          </a:lnRef>
          <a:fillRef idx="0">
            <a:schemeClr val="accent5"/>
          </a:fillRef>
          <a:effectRef idx="1">
            <a:schemeClr val="accent5"/>
          </a:effectRef>
          <a:fontRef idx="minor">
            <a:schemeClr val="tx1"/>
          </a:fontRef>
        </p:style>
      </p:cxnSp>
      <p:cxnSp>
        <p:nvCxnSpPr>
          <p:cNvPr id="73" name="Straight Connector 72">
            <a:extLst>
              <a:ext uri="{FF2B5EF4-FFF2-40B4-BE49-F238E27FC236}">
                <a16:creationId xmlns:a16="http://schemas.microsoft.com/office/drawing/2014/main" xmlns="" id="{A15E2C64-D23F-442F-9C8A-30E273E2EA8C}"/>
              </a:ext>
            </a:extLst>
          </p:cNvPr>
          <p:cNvCxnSpPr>
            <a:cxnSpLocks/>
          </p:cNvCxnSpPr>
          <p:nvPr/>
        </p:nvCxnSpPr>
        <p:spPr>
          <a:xfrm flipH="1" flipV="1">
            <a:off x="4114800" y="3985736"/>
            <a:ext cx="76200" cy="11668"/>
          </a:xfrm>
          <a:prstGeom prst="line">
            <a:avLst/>
          </a:prstGeom>
        </p:spPr>
        <p:style>
          <a:lnRef idx="2">
            <a:schemeClr val="accent5"/>
          </a:lnRef>
          <a:fillRef idx="0">
            <a:schemeClr val="accent5"/>
          </a:fillRef>
          <a:effectRef idx="1">
            <a:schemeClr val="accent5"/>
          </a:effectRef>
          <a:fontRef idx="minor">
            <a:schemeClr val="tx1"/>
          </a:fontRef>
        </p:style>
      </p:cxnSp>
      <p:cxnSp>
        <p:nvCxnSpPr>
          <p:cNvPr id="74" name="Straight Connector 73">
            <a:extLst>
              <a:ext uri="{FF2B5EF4-FFF2-40B4-BE49-F238E27FC236}">
                <a16:creationId xmlns:a16="http://schemas.microsoft.com/office/drawing/2014/main" xmlns="" id="{D573FCA7-9F07-43E1-84AA-599F99A28C30}"/>
              </a:ext>
            </a:extLst>
          </p:cNvPr>
          <p:cNvCxnSpPr/>
          <p:nvPr/>
        </p:nvCxnSpPr>
        <p:spPr>
          <a:xfrm flipH="1">
            <a:off x="4114800" y="3464004"/>
            <a:ext cx="76200" cy="0"/>
          </a:xfrm>
          <a:prstGeom prst="line">
            <a:avLst/>
          </a:prstGeom>
        </p:spPr>
        <p:style>
          <a:lnRef idx="2">
            <a:schemeClr val="accent5"/>
          </a:lnRef>
          <a:fillRef idx="0">
            <a:schemeClr val="accent5"/>
          </a:fillRef>
          <a:effectRef idx="1">
            <a:schemeClr val="accent5"/>
          </a:effectRef>
          <a:fontRef idx="minor">
            <a:schemeClr val="tx1"/>
          </a:fontRef>
        </p:style>
      </p:cxnSp>
      <p:sp>
        <p:nvSpPr>
          <p:cNvPr id="81" name="TextBox 80">
            <a:extLst>
              <a:ext uri="{FF2B5EF4-FFF2-40B4-BE49-F238E27FC236}">
                <a16:creationId xmlns:a16="http://schemas.microsoft.com/office/drawing/2014/main" xmlns="" id="{776A1BE8-D995-4262-8B46-5A3F4CAB6889}"/>
              </a:ext>
            </a:extLst>
          </p:cNvPr>
          <p:cNvSpPr txBox="1"/>
          <p:nvPr/>
        </p:nvSpPr>
        <p:spPr>
          <a:xfrm>
            <a:off x="1824585" y="3372862"/>
            <a:ext cx="869149" cy="584775"/>
          </a:xfrm>
          <a:prstGeom prst="rect">
            <a:avLst/>
          </a:prstGeom>
          <a:noFill/>
        </p:spPr>
        <p:txBody>
          <a:bodyPr wrap="none" rtlCol="0">
            <a:spAutoFit/>
          </a:bodyPr>
          <a:lstStyle/>
          <a:p>
            <a:r>
              <a:rPr lang="en-US" sz="3200" b="1" dirty="0"/>
              <a:t>c</a:t>
            </a:r>
            <a:r>
              <a:rPr lang="en-US" sz="3200" b="1" baseline="-25000" dirty="0">
                <a:solidFill>
                  <a:srgbClr val="FF0000"/>
                </a:solidFill>
              </a:rPr>
              <a:t>1 </a:t>
            </a:r>
            <a:r>
              <a:rPr lang="en-US" sz="3200" b="1" dirty="0"/>
              <a:t>c</a:t>
            </a:r>
            <a:r>
              <a:rPr lang="en-US" sz="3200" b="1" baseline="-25000" dirty="0">
                <a:solidFill>
                  <a:srgbClr val="FF0000"/>
                </a:solidFill>
              </a:rPr>
              <a:t>2</a:t>
            </a:r>
            <a:endParaRPr lang="en-IN" sz="3200" dirty="0"/>
          </a:p>
        </p:txBody>
      </p:sp>
    </p:spTree>
    <p:extLst>
      <p:ext uri="{BB962C8B-B14F-4D97-AF65-F5344CB8AC3E}">
        <p14:creationId xmlns:p14="http://schemas.microsoft.com/office/powerpoint/2010/main" xmlns="" val="2139571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52600" y="1219200"/>
            <a:ext cx="7086600" cy="5410200"/>
          </a:xfrm>
        </p:spPr>
        <p:txBody>
          <a:bodyPr>
            <a:normAutofit/>
          </a:bodyPr>
          <a:lstStyle/>
          <a:p>
            <a:pPr>
              <a:buNone/>
            </a:pPr>
            <a:r>
              <a:rPr lang="en-US" dirty="0"/>
              <a:t>Outputs = </a:t>
            </a:r>
            <a:r>
              <a:rPr lang="en-US" b="1" dirty="0"/>
              <a:t>c</a:t>
            </a:r>
            <a:r>
              <a:rPr lang="en-US" dirty="0"/>
              <a:t> ; Inputs = </a:t>
            </a:r>
            <a:r>
              <a:rPr lang="en-US" b="1" dirty="0"/>
              <a:t>f ; Neurons = W</a:t>
            </a:r>
            <a:endParaRPr lang="en-US" dirty="0"/>
          </a:p>
          <a:p>
            <a:pPr>
              <a:buNone/>
            </a:pPr>
            <a:endParaRPr lang="en-US" dirty="0"/>
          </a:p>
          <a:p>
            <a:pPr>
              <a:buNone/>
            </a:pPr>
            <a:endParaRPr lang="en-US" dirty="0"/>
          </a:p>
          <a:p>
            <a:pPr>
              <a:buNone/>
            </a:pPr>
            <a:endParaRPr lang="en-US" dirty="0"/>
          </a:p>
          <a:p>
            <a:pPr>
              <a:buNone/>
            </a:pPr>
            <a:endParaRPr lang="en-US" dirty="0"/>
          </a:p>
          <a:p>
            <a:pPr>
              <a:buNone/>
            </a:pPr>
            <a:r>
              <a:rPr lang="en-US" b="1" dirty="0"/>
              <a:t>		</a:t>
            </a:r>
            <a:endParaRPr lang="en-US" b="1" baseline="-25000" dirty="0"/>
          </a:p>
          <a:p>
            <a:pPr>
              <a:buNone/>
            </a:pPr>
            <a:endParaRPr lang="en-US" b="1" baseline="-25000" dirty="0">
              <a:solidFill>
                <a:srgbClr val="00B050"/>
              </a:solidFill>
            </a:endParaRPr>
          </a:p>
        </p:txBody>
      </p:sp>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a:ln>
                  <a:noFill/>
                </a:ln>
                <a:solidFill>
                  <a:schemeClr val="bg1"/>
                </a:solidFill>
                <a:effectLst/>
                <a:uLnTx/>
                <a:uFillTx/>
                <a:latin typeface="+mj-lt"/>
                <a:ea typeface="+mj-ea"/>
                <a:cs typeface="+mj-cs"/>
              </a:rPr>
              <a:t>Neural Networks</a:t>
            </a:r>
          </a:p>
        </p:txBody>
      </p:sp>
      <p:sp>
        <p:nvSpPr>
          <p:cNvPr id="32" name="TextBox 31">
            <a:extLst>
              <a:ext uri="{FF2B5EF4-FFF2-40B4-BE49-F238E27FC236}">
                <a16:creationId xmlns:a16="http://schemas.microsoft.com/office/drawing/2014/main" xmlns="" id="{D931FDDF-9A23-4E2B-9F1C-2A7AECA729BC}"/>
              </a:ext>
            </a:extLst>
          </p:cNvPr>
          <p:cNvSpPr txBox="1"/>
          <p:nvPr/>
        </p:nvSpPr>
        <p:spPr>
          <a:xfrm>
            <a:off x="3092048" y="4670529"/>
            <a:ext cx="336952" cy="369332"/>
          </a:xfrm>
          <a:prstGeom prst="rect">
            <a:avLst/>
          </a:prstGeom>
          <a:noFill/>
        </p:spPr>
        <p:txBody>
          <a:bodyPr wrap="none" rtlCol="0">
            <a:spAutoFit/>
          </a:bodyPr>
          <a:lstStyle/>
          <a:p>
            <a:r>
              <a:rPr lang="en-US" b="1" dirty="0"/>
              <a:t>f</a:t>
            </a:r>
            <a:r>
              <a:rPr lang="en-US" b="1" baseline="-25000" dirty="0"/>
              <a:t>1</a:t>
            </a:r>
          </a:p>
        </p:txBody>
      </p:sp>
      <p:sp>
        <p:nvSpPr>
          <p:cNvPr id="33" name="TextBox 32">
            <a:extLst>
              <a:ext uri="{FF2B5EF4-FFF2-40B4-BE49-F238E27FC236}">
                <a16:creationId xmlns:a16="http://schemas.microsoft.com/office/drawing/2014/main" xmlns="" id="{A002391A-BDC5-4241-A538-92BC2B7C6D6E}"/>
              </a:ext>
            </a:extLst>
          </p:cNvPr>
          <p:cNvSpPr txBox="1"/>
          <p:nvPr/>
        </p:nvSpPr>
        <p:spPr>
          <a:xfrm>
            <a:off x="4267200" y="4647964"/>
            <a:ext cx="336952" cy="369332"/>
          </a:xfrm>
          <a:prstGeom prst="rect">
            <a:avLst/>
          </a:prstGeom>
          <a:noFill/>
        </p:spPr>
        <p:txBody>
          <a:bodyPr wrap="none" rtlCol="0">
            <a:spAutoFit/>
          </a:bodyPr>
          <a:lstStyle/>
          <a:p>
            <a:r>
              <a:rPr lang="en-US" b="1" dirty="0"/>
              <a:t>f</a:t>
            </a:r>
            <a:r>
              <a:rPr lang="en-US" b="1" baseline="-25000" dirty="0"/>
              <a:t>2</a:t>
            </a:r>
          </a:p>
        </p:txBody>
      </p:sp>
      <p:sp>
        <p:nvSpPr>
          <p:cNvPr id="42" name="TextBox 41">
            <a:extLst>
              <a:ext uri="{FF2B5EF4-FFF2-40B4-BE49-F238E27FC236}">
                <a16:creationId xmlns:a16="http://schemas.microsoft.com/office/drawing/2014/main" xmlns="" id="{03FB669F-BBE5-4655-AD16-76414CFB0E58}"/>
              </a:ext>
            </a:extLst>
          </p:cNvPr>
          <p:cNvSpPr txBox="1"/>
          <p:nvPr/>
        </p:nvSpPr>
        <p:spPr>
          <a:xfrm>
            <a:off x="5410200" y="4625049"/>
            <a:ext cx="336952" cy="369332"/>
          </a:xfrm>
          <a:prstGeom prst="rect">
            <a:avLst/>
          </a:prstGeom>
          <a:noFill/>
        </p:spPr>
        <p:txBody>
          <a:bodyPr wrap="none" rtlCol="0">
            <a:spAutoFit/>
          </a:bodyPr>
          <a:lstStyle/>
          <a:p>
            <a:r>
              <a:rPr lang="en-US" b="1" dirty="0"/>
              <a:t>f</a:t>
            </a:r>
            <a:r>
              <a:rPr lang="en-US" b="1" baseline="-25000" dirty="0"/>
              <a:t>3</a:t>
            </a:r>
          </a:p>
        </p:txBody>
      </p:sp>
      <p:sp>
        <p:nvSpPr>
          <p:cNvPr id="43" name="TextBox 42">
            <a:extLst>
              <a:ext uri="{FF2B5EF4-FFF2-40B4-BE49-F238E27FC236}">
                <a16:creationId xmlns:a16="http://schemas.microsoft.com/office/drawing/2014/main" xmlns="" id="{E466AF1F-A5DB-4FEE-BAFC-4527E514BBA1}"/>
              </a:ext>
            </a:extLst>
          </p:cNvPr>
          <p:cNvSpPr txBox="1"/>
          <p:nvPr/>
        </p:nvSpPr>
        <p:spPr>
          <a:xfrm>
            <a:off x="3056656" y="2584602"/>
            <a:ext cx="359394" cy="369332"/>
          </a:xfrm>
          <a:prstGeom prst="rect">
            <a:avLst/>
          </a:prstGeom>
          <a:noFill/>
        </p:spPr>
        <p:txBody>
          <a:bodyPr wrap="none" rtlCol="0">
            <a:spAutoFit/>
          </a:bodyPr>
          <a:lstStyle/>
          <a:p>
            <a:r>
              <a:rPr lang="en-US" b="1" dirty="0"/>
              <a:t>c</a:t>
            </a:r>
            <a:r>
              <a:rPr lang="en-US" b="1" baseline="-25000" dirty="0"/>
              <a:t>1</a:t>
            </a:r>
          </a:p>
        </p:txBody>
      </p:sp>
      <p:sp>
        <p:nvSpPr>
          <p:cNvPr id="44" name="TextBox 43">
            <a:extLst>
              <a:ext uri="{FF2B5EF4-FFF2-40B4-BE49-F238E27FC236}">
                <a16:creationId xmlns:a16="http://schemas.microsoft.com/office/drawing/2014/main" xmlns="" id="{F35BA5BF-5D6C-4527-9560-BAFFAAF2D7F6}"/>
              </a:ext>
            </a:extLst>
          </p:cNvPr>
          <p:cNvSpPr txBox="1"/>
          <p:nvPr/>
        </p:nvSpPr>
        <p:spPr>
          <a:xfrm>
            <a:off x="4236873" y="2568400"/>
            <a:ext cx="359394" cy="369332"/>
          </a:xfrm>
          <a:prstGeom prst="rect">
            <a:avLst/>
          </a:prstGeom>
          <a:noFill/>
        </p:spPr>
        <p:txBody>
          <a:bodyPr wrap="none" rtlCol="0">
            <a:spAutoFit/>
          </a:bodyPr>
          <a:lstStyle/>
          <a:p>
            <a:r>
              <a:rPr lang="en-US" b="1" dirty="0"/>
              <a:t>c</a:t>
            </a:r>
            <a:r>
              <a:rPr lang="en-US" b="1" baseline="-25000" dirty="0"/>
              <a:t>2</a:t>
            </a:r>
          </a:p>
        </p:txBody>
      </p:sp>
      <p:sp>
        <p:nvSpPr>
          <p:cNvPr id="45" name="TextBox 44">
            <a:extLst>
              <a:ext uri="{FF2B5EF4-FFF2-40B4-BE49-F238E27FC236}">
                <a16:creationId xmlns:a16="http://schemas.microsoft.com/office/drawing/2014/main" xmlns="" id="{89F8C8E9-FFC4-4733-B33F-4775AA96DA5D}"/>
              </a:ext>
            </a:extLst>
          </p:cNvPr>
          <p:cNvSpPr txBox="1"/>
          <p:nvPr/>
        </p:nvSpPr>
        <p:spPr>
          <a:xfrm>
            <a:off x="5357946" y="2564368"/>
            <a:ext cx="359394" cy="369332"/>
          </a:xfrm>
          <a:prstGeom prst="rect">
            <a:avLst/>
          </a:prstGeom>
          <a:noFill/>
        </p:spPr>
        <p:txBody>
          <a:bodyPr wrap="none" rtlCol="0">
            <a:spAutoFit/>
          </a:bodyPr>
          <a:lstStyle/>
          <a:p>
            <a:r>
              <a:rPr lang="en-US" b="1" dirty="0"/>
              <a:t>c</a:t>
            </a:r>
            <a:r>
              <a:rPr lang="en-US" b="1" baseline="-25000" dirty="0"/>
              <a:t>3</a:t>
            </a:r>
          </a:p>
        </p:txBody>
      </p:sp>
      <p:sp>
        <p:nvSpPr>
          <p:cNvPr id="46" name="Oval 45">
            <a:extLst>
              <a:ext uri="{FF2B5EF4-FFF2-40B4-BE49-F238E27FC236}">
                <a16:creationId xmlns:a16="http://schemas.microsoft.com/office/drawing/2014/main" xmlns="" id="{C57C7F6D-E944-4155-A5CD-559F27F73C1A}"/>
              </a:ext>
            </a:extLst>
          </p:cNvPr>
          <p:cNvSpPr/>
          <p:nvPr/>
        </p:nvSpPr>
        <p:spPr>
          <a:xfrm>
            <a:off x="3050340" y="3042388"/>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1</a:t>
            </a:r>
            <a:endParaRPr lang="en-US" baseline="-25000" dirty="0"/>
          </a:p>
        </p:txBody>
      </p:sp>
      <p:sp>
        <p:nvSpPr>
          <p:cNvPr id="47" name="Oval 46">
            <a:extLst>
              <a:ext uri="{FF2B5EF4-FFF2-40B4-BE49-F238E27FC236}">
                <a16:creationId xmlns:a16="http://schemas.microsoft.com/office/drawing/2014/main" xmlns="" id="{EFD3F4D4-D943-4308-9751-D7519AF5124A}"/>
              </a:ext>
            </a:extLst>
          </p:cNvPr>
          <p:cNvSpPr/>
          <p:nvPr/>
        </p:nvSpPr>
        <p:spPr>
          <a:xfrm>
            <a:off x="3050340" y="4185388"/>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1</a:t>
            </a:r>
          </a:p>
        </p:txBody>
      </p:sp>
      <p:cxnSp>
        <p:nvCxnSpPr>
          <p:cNvPr id="48" name="Straight Connector 47">
            <a:extLst>
              <a:ext uri="{FF2B5EF4-FFF2-40B4-BE49-F238E27FC236}">
                <a16:creationId xmlns:a16="http://schemas.microsoft.com/office/drawing/2014/main" xmlns="" id="{81C53977-856C-42BB-81CF-B3B3A6A5C144}"/>
              </a:ext>
            </a:extLst>
          </p:cNvPr>
          <p:cNvCxnSpPr/>
          <p:nvPr/>
        </p:nvCxnSpPr>
        <p:spPr>
          <a:xfrm>
            <a:off x="3258160" y="3435056"/>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49" name="TextBox 48">
            <a:extLst>
              <a:ext uri="{FF2B5EF4-FFF2-40B4-BE49-F238E27FC236}">
                <a16:creationId xmlns:a16="http://schemas.microsoft.com/office/drawing/2014/main" xmlns="" id="{F47DA5F0-C7BF-4E82-B231-CC31F25AC773}"/>
              </a:ext>
            </a:extLst>
          </p:cNvPr>
          <p:cNvSpPr txBox="1"/>
          <p:nvPr/>
        </p:nvSpPr>
        <p:spPr>
          <a:xfrm>
            <a:off x="2745540" y="3581400"/>
            <a:ext cx="551754" cy="369332"/>
          </a:xfrm>
          <a:prstGeom prst="rect">
            <a:avLst/>
          </a:prstGeom>
          <a:noFill/>
        </p:spPr>
        <p:txBody>
          <a:bodyPr wrap="none" rtlCol="0">
            <a:spAutoFit/>
          </a:bodyPr>
          <a:lstStyle/>
          <a:p>
            <a:r>
              <a:rPr lang="en-US" b="1" dirty="0"/>
              <a:t>W</a:t>
            </a:r>
            <a:r>
              <a:rPr lang="en-US" b="1" baseline="-25000" dirty="0"/>
              <a:t>11</a:t>
            </a:r>
          </a:p>
        </p:txBody>
      </p:sp>
      <p:sp>
        <p:nvSpPr>
          <p:cNvPr id="50" name="Oval 49">
            <a:extLst>
              <a:ext uri="{FF2B5EF4-FFF2-40B4-BE49-F238E27FC236}">
                <a16:creationId xmlns:a16="http://schemas.microsoft.com/office/drawing/2014/main" xmlns="" id="{BD97DAC5-8182-4FD3-B53F-AFC6FDC40459}"/>
              </a:ext>
            </a:extLst>
          </p:cNvPr>
          <p:cNvSpPr/>
          <p:nvPr/>
        </p:nvSpPr>
        <p:spPr>
          <a:xfrm>
            <a:off x="4193340" y="3054056"/>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2</a:t>
            </a:r>
          </a:p>
        </p:txBody>
      </p:sp>
      <p:sp>
        <p:nvSpPr>
          <p:cNvPr id="51" name="Oval 50">
            <a:extLst>
              <a:ext uri="{FF2B5EF4-FFF2-40B4-BE49-F238E27FC236}">
                <a16:creationId xmlns:a16="http://schemas.microsoft.com/office/drawing/2014/main" xmlns="" id="{6855AE97-9241-4068-A0F9-A53B5B6B753A}"/>
              </a:ext>
            </a:extLst>
          </p:cNvPr>
          <p:cNvSpPr/>
          <p:nvPr/>
        </p:nvSpPr>
        <p:spPr>
          <a:xfrm>
            <a:off x="4193340" y="4197056"/>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2</a:t>
            </a:r>
          </a:p>
        </p:txBody>
      </p:sp>
      <p:sp>
        <p:nvSpPr>
          <p:cNvPr id="52" name="Oval 51">
            <a:extLst>
              <a:ext uri="{FF2B5EF4-FFF2-40B4-BE49-F238E27FC236}">
                <a16:creationId xmlns:a16="http://schemas.microsoft.com/office/drawing/2014/main" xmlns="" id="{B609D39B-7563-48E6-9D46-A2B90A58C0E6}"/>
              </a:ext>
            </a:extLst>
          </p:cNvPr>
          <p:cNvSpPr/>
          <p:nvPr/>
        </p:nvSpPr>
        <p:spPr>
          <a:xfrm>
            <a:off x="5336340" y="4197056"/>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3</a:t>
            </a:r>
          </a:p>
        </p:txBody>
      </p:sp>
      <p:sp>
        <p:nvSpPr>
          <p:cNvPr id="53" name="Oval 52">
            <a:extLst>
              <a:ext uri="{FF2B5EF4-FFF2-40B4-BE49-F238E27FC236}">
                <a16:creationId xmlns:a16="http://schemas.microsoft.com/office/drawing/2014/main" xmlns="" id="{3A54BE91-91EF-416C-815D-F7548B3DEC8E}"/>
              </a:ext>
            </a:extLst>
          </p:cNvPr>
          <p:cNvSpPr/>
          <p:nvPr/>
        </p:nvSpPr>
        <p:spPr>
          <a:xfrm>
            <a:off x="5336340" y="3054056"/>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3</a:t>
            </a:r>
          </a:p>
        </p:txBody>
      </p:sp>
      <p:cxnSp>
        <p:nvCxnSpPr>
          <p:cNvPr id="54" name="Straight Connector 53">
            <a:extLst>
              <a:ext uri="{FF2B5EF4-FFF2-40B4-BE49-F238E27FC236}">
                <a16:creationId xmlns:a16="http://schemas.microsoft.com/office/drawing/2014/main" xmlns="" id="{DA5091A1-80C2-45C2-97E3-0B397A9A076D}"/>
              </a:ext>
            </a:extLst>
          </p:cNvPr>
          <p:cNvCxnSpPr/>
          <p:nvPr/>
        </p:nvCxnSpPr>
        <p:spPr>
          <a:xfrm>
            <a:off x="4401160" y="3435056"/>
            <a:ext cx="0" cy="762000"/>
          </a:xfrm>
          <a:prstGeom prst="line">
            <a:avLst/>
          </a:prstGeom>
        </p:spPr>
        <p:style>
          <a:lnRef idx="2">
            <a:schemeClr val="accent3"/>
          </a:lnRef>
          <a:fillRef idx="0">
            <a:schemeClr val="accent3"/>
          </a:fillRef>
          <a:effectRef idx="1">
            <a:schemeClr val="accent3"/>
          </a:effectRef>
          <a:fontRef idx="minor">
            <a:schemeClr val="tx1"/>
          </a:fontRef>
        </p:style>
      </p:cxnSp>
      <p:cxnSp>
        <p:nvCxnSpPr>
          <p:cNvPr id="55" name="Straight Connector 54">
            <a:extLst>
              <a:ext uri="{FF2B5EF4-FFF2-40B4-BE49-F238E27FC236}">
                <a16:creationId xmlns:a16="http://schemas.microsoft.com/office/drawing/2014/main" xmlns="" id="{3A74BFE8-C451-4BE5-BB3E-ABD24BD4881C}"/>
              </a:ext>
            </a:extLst>
          </p:cNvPr>
          <p:cNvCxnSpPr/>
          <p:nvPr/>
        </p:nvCxnSpPr>
        <p:spPr>
          <a:xfrm>
            <a:off x="5530305" y="3435056"/>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56" name="Oval 55">
            <a:extLst>
              <a:ext uri="{FF2B5EF4-FFF2-40B4-BE49-F238E27FC236}">
                <a16:creationId xmlns:a16="http://schemas.microsoft.com/office/drawing/2014/main" xmlns="" id="{2AF819E1-EE6E-4822-8EE3-BC96257F51F7}"/>
              </a:ext>
            </a:extLst>
          </p:cNvPr>
          <p:cNvSpPr/>
          <p:nvPr/>
        </p:nvSpPr>
        <p:spPr>
          <a:xfrm>
            <a:off x="6479340" y="4197056"/>
            <a:ext cx="381000" cy="3810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4</a:t>
            </a:r>
          </a:p>
        </p:txBody>
      </p:sp>
      <p:cxnSp>
        <p:nvCxnSpPr>
          <p:cNvPr id="57" name="Straight Connector 56">
            <a:extLst>
              <a:ext uri="{FF2B5EF4-FFF2-40B4-BE49-F238E27FC236}">
                <a16:creationId xmlns:a16="http://schemas.microsoft.com/office/drawing/2014/main" xmlns="" id="{313A84BE-B2EA-4C73-9898-B67D3026B3B9}"/>
              </a:ext>
            </a:extLst>
          </p:cNvPr>
          <p:cNvCxnSpPr>
            <a:stCxn id="53" idx="5"/>
          </p:cNvCxnSpPr>
          <p:nvPr/>
        </p:nvCxnSpPr>
        <p:spPr>
          <a:xfrm>
            <a:off x="5661544" y="3379260"/>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58" name="Straight Connector 57">
            <a:extLst>
              <a:ext uri="{FF2B5EF4-FFF2-40B4-BE49-F238E27FC236}">
                <a16:creationId xmlns:a16="http://schemas.microsoft.com/office/drawing/2014/main" xmlns="" id="{971CC30E-184A-4AA2-809A-FA402B4BE7DB}"/>
              </a:ext>
            </a:extLst>
          </p:cNvPr>
          <p:cNvCxnSpPr/>
          <p:nvPr/>
        </p:nvCxnSpPr>
        <p:spPr>
          <a:xfrm>
            <a:off x="4498140" y="3435056"/>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59" name="Straight Connector 58">
            <a:extLst>
              <a:ext uri="{FF2B5EF4-FFF2-40B4-BE49-F238E27FC236}">
                <a16:creationId xmlns:a16="http://schemas.microsoft.com/office/drawing/2014/main" xmlns="" id="{643EAE18-9634-4099-9E0F-4FE27EBA8F7F}"/>
              </a:ext>
            </a:extLst>
          </p:cNvPr>
          <p:cNvCxnSpPr/>
          <p:nvPr/>
        </p:nvCxnSpPr>
        <p:spPr>
          <a:xfrm>
            <a:off x="3355140" y="3435056"/>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60" name="Straight Connector 59">
            <a:extLst>
              <a:ext uri="{FF2B5EF4-FFF2-40B4-BE49-F238E27FC236}">
                <a16:creationId xmlns:a16="http://schemas.microsoft.com/office/drawing/2014/main" xmlns="" id="{683BA5B4-246D-4C84-BEBC-1F7E971E6C22}"/>
              </a:ext>
            </a:extLst>
          </p:cNvPr>
          <p:cNvCxnSpPr/>
          <p:nvPr/>
        </p:nvCxnSpPr>
        <p:spPr>
          <a:xfrm flipH="1">
            <a:off x="4498140" y="3435056"/>
            <a:ext cx="934804"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61" name="Straight Connector 60">
            <a:extLst>
              <a:ext uri="{FF2B5EF4-FFF2-40B4-BE49-F238E27FC236}">
                <a16:creationId xmlns:a16="http://schemas.microsoft.com/office/drawing/2014/main" xmlns="" id="{166EDE5E-A508-4C60-AD40-143B08DAFEC7}"/>
              </a:ext>
            </a:extLst>
          </p:cNvPr>
          <p:cNvCxnSpPr/>
          <p:nvPr/>
        </p:nvCxnSpPr>
        <p:spPr>
          <a:xfrm flipH="1">
            <a:off x="3334736" y="3379260"/>
            <a:ext cx="934804"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62" name="Straight Connector 61">
            <a:extLst>
              <a:ext uri="{FF2B5EF4-FFF2-40B4-BE49-F238E27FC236}">
                <a16:creationId xmlns:a16="http://schemas.microsoft.com/office/drawing/2014/main" xmlns="" id="{FF40837F-CC77-41FF-B838-665D7C551F37}"/>
              </a:ext>
            </a:extLst>
          </p:cNvPr>
          <p:cNvCxnSpPr>
            <a:stCxn id="50" idx="5"/>
            <a:endCxn id="56" idx="1"/>
          </p:cNvCxnSpPr>
          <p:nvPr/>
        </p:nvCxnSpPr>
        <p:spPr>
          <a:xfrm>
            <a:off x="4518544" y="3379260"/>
            <a:ext cx="2016592" cy="873592"/>
          </a:xfrm>
          <a:prstGeom prst="line">
            <a:avLst/>
          </a:prstGeom>
        </p:spPr>
        <p:style>
          <a:lnRef idx="2">
            <a:schemeClr val="accent3"/>
          </a:lnRef>
          <a:fillRef idx="0">
            <a:schemeClr val="accent3"/>
          </a:fillRef>
          <a:effectRef idx="1">
            <a:schemeClr val="accent3"/>
          </a:effectRef>
          <a:fontRef idx="minor">
            <a:schemeClr val="tx1"/>
          </a:fontRef>
        </p:style>
      </p:cxnSp>
      <p:cxnSp>
        <p:nvCxnSpPr>
          <p:cNvPr id="63" name="Straight Connector 62">
            <a:extLst>
              <a:ext uri="{FF2B5EF4-FFF2-40B4-BE49-F238E27FC236}">
                <a16:creationId xmlns:a16="http://schemas.microsoft.com/office/drawing/2014/main" xmlns="" id="{93DA1EC8-3199-4195-BDA6-7A03E49583C0}"/>
              </a:ext>
            </a:extLst>
          </p:cNvPr>
          <p:cNvCxnSpPr/>
          <p:nvPr/>
        </p:nvCxnSpPr>
        <p:spPr>
          <a:xfrm>
            <a:off x="3431340" y="3358856"/>
            <a:ext cx="3048000" cy="990600"/>
          </a:xfrm>
          <a:prstGeom prst="line">
            <a:avLst/>
          </a:prstGeom>
        </p:spPr>
        <p:style>
          <a:lnRef idx="2">
            <a:schemeClr val="accent3"/>
          </a:lnRef>
          <a:fillRef idx="0">
            <a:schemeClr val="accent3"/>
          </a:fillRef>
          <a:effectRef idx="1">
            <a:schemeClr val="accent3"/>
          </a:effectRef>
          <a:fontRef idx="minor">
            <a:schemeClr val="tx1"/>
          </a:fontRef>
        </p:style>
      </p:cxnSp>
      <p:sp>
        <p:nvSpPr>
          <p:cNvPr id="64" name="TextBox 63">
            <a:extLst>
              <a:ext uri="{FF2B5EF4-FFF2-40B4-BE49-F238E27FC236}">
                <a16:creationId xmlns:a16="http://schemas.microsoft.com/office/drawing/2014/main" xmlns="" id="{2EEABE8E-B38C-494E-8B1F-A58BF91D32AE}"/>
              </a:ext>
            </a:extLst>
          </p:cNvPr>
          <p:cNvSpPr txBox="1"/>
          <p:nvPr/>
        </p:nvSpPr>
        <p:spPr>
          <a:xfrm>
            <a:off x="3334446" y="3733800"/>
            <a:ext cx="551754" cy="369332"/>
          </a:xfrm>
          <a:prstGeom prst="rect">
            <a:avLst/>
          </a:prstGeom>
          <a:noFill/>
        </p:spPr>
        <p:txBody>
          <a:bodyPr wrap="none" rtlCol="0">
            <a:spAutoFit/>
          </a:bodyPr>
          <a:lstStyle/>
          <a:p>
            <a:r>
              <a:rPr lang="en-US" b="1" dirty="0"/>
              <a:t>W</a:t>
            </a:r>
            <a:r>
              <a:rPr lang="en-US" b="1" baseline="-25000" dirty="0"/>
              <a:t>21</a:t>
            </a:r>
          </a:p>
        </p:txBody>
      </p:sp>
      <p:sp>
        <p:nvSpPr>
          <p:cNvPr id="65" name="TextBox 64">
            <a:extLst>
              <a:ext uri="{FF2B5EF4-FFF2-40B4-BE49-F238E27FC236}">
                <a16:creationId xmlns:a16="http://schemas.microsoft.com/office/drawing/2014/main" xmlns="" id="{C0588987-04DD-43EE-91B1-1EC165412E05}"/>
              </a:ext>
            </a:extLst>
          </p:cNvPr>
          <p:cNvSpPr txBox="1"/>
          <p:nvPr/>
        </p:nvSpPr>
        <p:spPr>
          <a:xfrm>
            <a:off x="3791646" y="3962400"/>
            <a:ext cx="551754" cy="369332"/>
          </a:xfrm>
          <a:prstGeom prst="rect">
            <a:avLst/>
          </a:prstGeom>
          <a:noFill/>
        </p:spPr>
        <p:txBody>
          <a:bodyPr wrap="none" rtlCol="0">
            <a:spAutoFit/>
          </a:bodyPr>
          <a:lstStyle/>
          <a:p>
            <a:r>
              <a:rPr lang="en-US" b="1" dirty="0"/>
              <a:t>W</a:t>
            </a:r>
            <a:r>
              <a:rPr lang="en-US" b="1" baseline="-25000" dirty="0"/>
              <a:t>12</a:t>
            </a:r>
          </a:p>
        </p:txBody>
      </p:sp>
      <p:sp>
        <p:nvSpPr>
          <p:cNvPr id="66" name="TextBox 65">
            <a:extLst>
              <a:ext uri="{FF2B5EF4-FFF2-40B4-BE49-F238E27FC236}">
                <a16:creationId xmlns:a16="http://schemas.microsoft.com/office/drawing/2014/main" xmlns="" id="{562F5135-CE40-4799-A963-FCE24AA3390E}"/>
              </a:ext>
            </a:extLst>
          </p:cNvPr>
          <p:cNvSpPr txBox="1"/>
          <p:nvPr/>
        </p:nvSpPr>
        <p:spPr>
          <a:xfrm>
            <a:off x="4174986" y="3816056"/>
            <a:ext cx="551754" cy="369332"/>
          </a:xfrm>
          <a:prstGeom prst="rect">
            <a:avLst/>
          </a:prstGeom>
          <a:noFill/>
        </p:spPr>
        <p:txBody>
          <a:bodyPr wrap="none" rtlCol="0">
            <a:spAutoFit/>
          </a:bodyPr>
          <a:lstStyle/>
          <a:p>
            <a:r>
              <a:rPr lang="en-US" b="1" dirty="0"/>
              <a:t>W</a:t>
            </a:r>
            <a:r>
              <a:rPr lang="en-US" b="1" baseline="-25000" dirty="0"/>
              <a:t>22</a:t>
            </a:r>
          </a:p>
        </p:txBody>
      </p:sp>
      <p:sp>
        <p:nvSpPr>
          <p:cNvPr id="67" name="TextBox 66">
            <a:extLst>
              <a:ext uri="{FF2B5EF4-FFF2-40B4-BE49-F238E27FC236}">
                <a16:creationId xmlns:a16="http://schemas.microsoft.com/office/drawing/2014/main" xmlns="" id="{A69556E2-7FB1-4D6A-8B9A-D4D61CBB166D}"/>
              </a:ext>
            </a:extLst>
          </p:cNvPr>
          <p:cNvSpPr txBox="1"/>
          <p:nvPr/>
        </p:nvSpPr>
        <p:spPr>
          <a:xfrm>
            <a:off x="4555986" y="4056324"/>
            <a:ext cx="551754" cy="369332"/>
          </a:xfrm>
          <a:prstGeom prst="rect">
            <a:avLst/>
          </a:prstGeom>
          <a:noFill/>
        </p:spPr>
        <p:txBody>
          <a:bodyPr wrap="none" rtlCol="0">
            <a:spAutoFit/>
          </a:bodyPr>
          <a:lstStyle/>
          <a:p>
            <a:r>
              <a:rPr lang="en-US" b="1" dirty="0"/>
              <a:t>W</a:t>
            </a:r>
            <a:r>
              <a:rPr lang="en-US" b="1" baseline="-25000" dirty="0"/>
              <a:t>32</a:t>
            </a:r>
          </a:p>
        </p:txBody>
      </p:sp>
      <p:cxnSp>
        <p:nvCxnSpPr>
          <p:cNvPr id="68" name="Straight Connector 67">
            <a:extLst>
              <a:ext uri="{FF2B5EF4-FFF2-40B4-BE49-F238E27FC236}">
                <a16:creationId xmlns:a16="http://schemas.microsoft.com/office/drawing/2014/main" xmlns="" id="{2CBC36CC-8D48-4EAA-AC97-C30650BE89AC}"/>
              </a:ext>
            </a:extLst>
          </p:cNvPr>
          <p:cNvCxnSpPr/>
          <p:nvPr/>
        </p:nvCxnSpPr>
        <p:spPr>
          <a:xfrm>
            <a:off x="3395948" y="3358856"/>
            <a:ext cx="2016592" cy="873592"/>
          </a:xfrm>
          <a:prstGeom prst="line">
            <a:avLst/>
          </a:prstGeom>
        </p:spPr>
        <p:style>
          <a:lnRef idx="2">
            <a:schemeClr val="accent3"/>
          </a:lnRef>
          <a:fillRef idx="0">
            <a:schemeClr val="accent3"/>
          </a:fillRef>
          <a:effectRef idx="1">
            <a:schemeClr val="accent3"/>
          </a:effectRef>
          <a:fontRef idx="minor">
            <a:schemeClr val="tx1"/>
          </a:fontRef>
        </p:style>
      </p:cxnSp>
      <p:sp>
        <p:nvSpPr>
          <p:cNvPr id="69" name="TextBox 68">
            <a:extLst>
              <a:ext uri="{FF2B5EF4-FFF2-40B4-BE49-F238E27FC236}">
                <a16:creationId xmlns:a16="http://schemas.microsoft.com/office/drawing/2014/main" xmlns="" id="{E08272FC-CDDD-4878-B0CC-C81E6D315961}"/>
              </a:ext>
            </a:extLst>
          </p:cNvPr>
          <p:cNvSpPr txBox="1"/>
          <p:nvPr/>
        </p:nvSpPr>
        <p:spPr>
          <a:xfrm>
            <a:off x="5851386" y="4132524"/>
            <a:ext cx="386644" cy="369332"/>
          </a:xfrm>
          <a:prstGeom prst="rect">
            <a:avLst/>
          </a:prstGeom>
          <a:noFill/>
        </p:spPr>
        <p:txBody>
          <a:bodyPr wrap="none" rtlCol="0">
            <a:spAutoFit/>
          </a:bodyPr>
          <a:lstStyle/>
          <a:p>
            <a:r>
              <a:rPr lang="en-US" b="1" dirty="0"/>
              <a:t>b</a:t>
            </a:r>
            <a:r>
              <a:rPr lang="en-US" b="1" baseline="-25000" dirty="0"/>
              <a:t>1</a:t>
            </a:r>
          </a:p>
        </p:txBody>
      </p:sp>
      <p:sp>
        <p:nvSpPr>
          <p:cNvPr id="70" name="TextBox 69">
            <a:extLst>
              <a:ext uri="{FF2B5EF4-FFF2-40B4-BE49-F238E27FC236}">
                <a16:creationId xmlns:a16="http://schemas.microsoft.com/office/drawing/2014/main" xmlns="" id="{11196FC1-0EEB-4E84-AAA1-4B338F397688}"/>
              </a:ext>
            </a:extLst>
          </p:cNvPr>
          <p:cNvSpPr txBox="1"/>
          <p:nvPr/>
        </p:nvSpPr>
        <p:spPr>
          <a:xfrm>
            <a:off x="6092696" y="3968456"/>
            <a:ext cx="386644" cy="369332"/>
          </a:xfrm>
          <a:prstGeom prst="rect">
            <a:avLst/>
          </a:prstGeom>
          <a:noFill/>
        </p:spPr>
        <p:txBody>
          <a:bodyPr wrap="none" rtlCol="0">
            <a:spAutoFit/>
          </a:bodyPr>
          <a:lstStyle/>
          <a:p>
            <a:r>
              <a:rPr lang="en-US" b="1" dirty="0"/>
              <a:t>b</a:t>
            </a:r>
            <a:r>
              <a:rPr lang="en-US" b="1" baseline="-25000" dirty="0"/>
              <a:t>2</a:t>
            </a:r>
          </a:p>
        </p:txBody>
      </p:sp>
      <p:sp>
        <p:nvSpPr>
          <p:cNvPr id="71" name="TextBox 70">
            <a:extLst>
              <a:ext uri="{FF2B5EF4-FFF2-40B4-BE49-F238E27FC236}">
                <a16:creationId xmlns:a16="http://schemas.microsoft.com/office/drawing/2014/main" xmlns="" id="{88ED617C-1D70-4D8C-9E6D-1FF3EAE04F84}"/>
              </a:ext>
            </a:extLst>
          </p:cNvPr>
          <p:cNvSpPr txBox="1"/>
          <p:nvPr/>
        </p:nvSpPr>
        <p:spPr>
          <a:xfrm>
            <a:off x="6245096" y="3739856"/>
            <a:ext cx="386644" cy="369332"/>
          </a:xfrm>
          <a:prstGeom prst="rect">
            <a:avLst/>
          </a:prstGeom>
          <a:noFill/>
        </p:spPr>
        <p:txBody>
          <a:bodyPr wrap="none" rtlCol="0">
            <a:spAutoFit/>
          </a:bodyPr>
          <a:lstStyle/>
          <a:p>
            <a:r>
              <a:rPr lang="en-US" b="1" dirty="0"/>
              <a:t>b</a:t>
            </a:r>
            <a:r>
              <a:rPr lang="en-US" b="1" baseline="-25000" dirty="0"/>
              <a:t>3</a:t>
            </a:r>
          </a:p>
        </p:txBody>
      </p:sp>
      <p:sp>
        <p:nvSpPr>
          <p:cNvPr id="72" name="TextBox 71">
            <a:extLst>
              <a:ext uri="{FF2B5EF4-FFF2-40B4-BE49-F238E27FC236}">
                <a16:creationId xmlns:a16="http://schemas.microsoft.com/office/drawing/2014/main" xmlns="" id="{15707AAD-A060-459E-AAEA-108A027D475A}"/>
              </a:ext>
            </a:extLst>
          </p:cNvPr>
          <p:cNvSpPr txBox="1"/>
          <p:nvPr/>
        </p:nvSpPr>
        <p:spPr>
          <a:xfrm>
            <a:off x="4876360" y="3980124"/>
            <a:ext cx="551754" cy="369332"/>
          </a:xfrm>
          <a:prstGeom prst="rect">
            <a:avLst/>
          </a:prstGeom>
          <a:noFill/>
        </p:spPr>
        <p:txBody>
          <a:bodyPr wrap="none" rtlCol="0">
            <a:spAutoFit/>
          </a:bodyPr>
          <a:lstStyle/>
          <a:p>
            <a:r>
              <a:rPr lang="en-US" b="1" dirty="0"/>
              <a:t>W</a:t>
            </a:r>
            <a:r>
              <a:rPr lang="en-US" b="1" baseline="-25000" dirty="0"/>
              <a:t>13</a:t>
            </a:r>
          </a:p>
        </p:txBody>
      </p:sp>
      <p:sp>
        <p:nvSpPr>
          <p:cNvPr id="73" name="TextBox 72">
            <a:extLst>
              <a:ext uri="{FF2B5EF4-FFF2-40B4-BE49-F238E27FC236}">
                <a16:creationId xmlns:a16="http://schemas.microsoft.com/office/drawing/2014/main" xmlns="" id="{0155640B-6277-442D-91A1-5590DB61D59B}"/>
              </a:ext>
            </a:extLst>
          </p:cNvPr>
          <p:cNvSpPr txBox="1"/>
          <p:nvPr/>
        </p:nvSpPr>
        <p:spPr>
          <a:xfrm>
            <a:off x="4872266" y="3763192"/>
            <a:ext cx="551754" cy="369332"/>
          </a:xfrm>
          <a:prstGeom prst="rect">
            <a:avLst/>
          </a:prstGeom>
          <a:noFill/>
        </p:spPr>
        <p:txBody>
          <a:bodyPr wrap="none" rtlCol="0">
            <a:spAutoFit/>
          </a:bodyPr>
          <a:lstStyle/>
          <a:p>
            <a:r>
              <a:rPr lang="en-US" b="1" dirty="0"/>
              <a:t>W</a:t>
            </a:r>
            <a:r>
              <a:rPr lang="en-US" b="1" baseline="-25000" dirty="0"/>
              <a:t>23</a:t>
            </a:r>
          </a:p>
        </p:txBody>
      </p:sp>
      <p:sp>
        <p:nvSpPr>
          <p:cNvPr id="74" name="TextBox 73">
            <a:extLst>
              <a:ext uri="{FF2B5EF4-FFF2-40B4-BE49-F238E27FC236}">
                <a16:creationId xmlns:a16="http://schemas.microsoft.com/office/drawing/2014/main" xmlns="" id="{DF70636D-6902-4389-BCA5-7E565395999B}"/>
              </a:ext>
            </a:extLst>
          </p:cNvPr>
          <p:cNvSpPr txBox="1"/>
          <p:nvPr/>
        </p:nvSpPr>
        <p:spPr>
          <a:xfrm>
            <a:off x="5320861" y="3747156"/>
            <a:ext cx="551754" cy="369332"/>
          </a:xfrm>
          <a:prstGeom prst="rect">
            <a:avLst/>
          </a:prstGeom>
          <a:noFill/>
        </p:spPr>
        <p:txBody>
          <a:bodyPr wrap="none" rtlCol="0">
            <a:spAutoFit/>
          </a:bodyPr>
          <a:lstStyle/>
          <a:p>
            <a:r>
              <a:rPr lang="en-US" b="1" dirty="0"/>
              <a:t>W</a:t>
            </a:r>
            <a:r>
              <a:rPr lang="en-US" b="1" baseline="-25000" dirty="0"/>
              <a:t>33</a:t>
            </a:r>
          </a:p>
        </p:txBody>
      </p:sp>
      <p:cxnSp>
        <p:nvCxnSpPr>
          <p:cNvPr id="75" name="Straight Connector 74">
            <a:extLst>
              <a:ext uri="{FF2B5EF4-FFF2-40B4-BE49-F238E27FC236}">
                <a16:creationId xmlns:a16="http://schemas.microsoft.com/office/drawing/2014/main" xmlns="" id="{8EC4E015-EC57-402D-989A-D61595BFD248}"/>
              </a:ext>
            </a:extLst>
          </p:cNvPr>
          <p:cNvCxnSpPr>
            <a:cxnSpLocks/>
            <a:stCxn id="53" idx="3"/>
          </p:cNvCxnSpPr>
          <p:nvPr/>
        </p:nvCxnSpPr>
        <p:spPr>
          <a:xfrm flipH="1">
            <a:off x="3430965" y="3379260"/>
            <a:ext cx="1961171" cy="882328"/>
          </a:xfrm>
          <a:prstGeom prst="line">
            <a:avLst/>
          </a:prstGeom>
        </p:spPr>
        <p:style>
          <a:lnRef idx="2">
            <a:schemeClr val="accent3"/>
          </a:lnRef>
          <a:fillRef idx="0">
            <a:schemeClr val="accent3"/>
          </a:fillRef>
          <a:effectRef idx="1">
            <a:schemeClr val="accent3"/>
          </a:effectRef>
          <a:fontRef idx="minor">
            <a:schemeClr val="tx1"/>
          </a:fontRef>
        </p:style>
      </p:cxnSp>
      <p:sp>
        <p:nvSpPr>
          <p:cNvPr id="76" name="TextBox 75">
            <a:extLst>
              <a:ext uri="{FF2B5EF4-FFF2-40B4-BE49-F238E27FC236}">
                <a16:creationId xmlns:a16="http://schemas.microsoft.com/office/drawing/2014/main" xmlns="" id="{C4D1BEC1-989C-44BA-AA73-B52AD6F3AE3A}"/>
              </a:ext>
            </a:extLst>
          </p:cNvPr>
          <p:cNvSpPr txBox="1"/>
          <p:nvPr/>
        </p:nvSpPr>
        <p:spPr>
          <a:xfrm>
            <a:off x="3410646" y="4114800"/>
            <a:ext cx="551754" cy="369332"/>
          </a:xfrm>
          <a:prstGeom prst="rect">
            <a:avLst/>
          </a:prstGeom>
          <a:noFill/>
        </p:spPr>
        <p:txBody>
          <a:bodyPr wrap="none" rtlCol="0">
            <a:spAutoFit/>
          </a:bodyPr>
          <a:lstStyle/>
          <a:p>
            <a:r>
              <a:rPr lang="en-US" b="1" dirty="0"/>
              <a:t>W</a:t>
            </a:r>
            <a:r>
              <a:rPr lang="en-US" b="1" baseline="-25000" dirty="0"/>
              <a:t>31</a:t>
            </a:r>
          </a:p>
        </p:txBody>
      </p:sp>
      <p:sp>
        <p:nvSpPr>
          <p:cNvPr id="2" name="TextBox 1">
            <a:extLst>
              <a:ext uri="{FF2B5EF4-FFF2-40B4-BE49-F238E27FC236}">
                <a16:creationId xmlns:a16="http://schemas.microsoft.com/office/drawing/2014/main" xmlns="" id="{88D5AAAA-16BA-4C76-BB87-11A3FEA66A04}"/>
              </a:ext>
            </a:extLst>
          </p:cNvPr>
          <p:cNvSpPr txBox="1"/>
          <p:nvPr/>
        </p:nvSpPr>
        <p:spPr>
          <a:xfrm>
            <a:off x="304800" y="4876800"/>
            <a:ext cx="7927106" cy="1477328"/>
          </a:xfrm>
          <a:prstGeom prst="rect">
            <a:avLst/>
          </a:prstGeom>
          <a:noFill/>
        </p:spPr>
        <p:txBody>
          <a:bodyPr wrap="none" rtlCol="0">
            <a:spAutoFit/>
          </a:bodyPr>
          <a:lstStyle/>
          <a:p>
            <a:r>
              <a:rPr lang="en-US" dirty="0"/>
              <a:t>Operations:</a:t>
            </a:r>
          </a:p>
          <a:p>
            <a:r>
              <a:rPr lang="en-US" dirty="0"/>
              <a:t>	1.  each neuron (interconnection) has a </a:t>
            </a:r>
            <a:r>
              <a:rPr lang="en-US" b="1" dirty="0"/>
              <a:t>weight</a:t>
            </a:r>
            <a:r>
              <a:rPr lang="en-US" dirty="0"/>
              <a:t> = W</a:t>
            </a:r>
          </a:p>
          <a:p>
            <a:r>
              <a:rPr lang="en-US" dirty="0"/>
              <a:t>	2.  it contributes the </a:t>
            </a:r>
            <a:r>
              <a:rPr lang="en-US" b="1" dirty="0"/>
              <a:t>weighted</a:t>
            </a:r>
            <a:r>
              <a:rPr lang="en-US" dirty="0"/>
              <a:t> </a:t>
            </a:r>
            <a:r>
              <a:rPr lang="en-US" u="sng" dirty="0"/>
              <a:t>input value</a:t>
            </a:r>
            <a:r>
              <a:rPr lang="en-US" dirty="0"/>
              <a:t> f to the output =&gt; f * W</a:t>
            </a:r>
          </a:p>
          <a:p>
            <a:r>
              <a:rPr lang="en-US" dirty="0"/>
              <a:t>	3.  each output is the </a:t>
            </a:r>
            <a:r>
              <a:rPr lang="en-US" b="1" dirty="0"/>
              <a:t>sum</a:t>
            </a:r>
            <a:r>
              <a:rPr lang="en-US" dirty="0"/>
              <a:t> of the contributions of all incoming neurons …</a:t>
            </a:r>
          </a:p>
          <a:p>
            <a:r>
              <a:rPr lang="en-US" dirty="0"/>
              <a:t>		c = sum of neuron contributions = sum of f * W</a:t>
            </a:r>
            <a:endParaRPr lang="en-IN" dirty="0"/>
          </a:p>
        </p:txBody>
      </p:sp>
      <p:sp>
        <p:nvSpPr>
          <p:cNvPr id="77" name="TextBox 76">
            <a:extLst>
              <a:ext uri="{FF2B5EF4-FFF2-40B4-BE49-F238E27FC236}">
                <a16:creationId xmlns:a16="http://schemas.microsoft.com/office/drawing/2014/main" xmlns="" id="{F5D1DF12-DBA0-434C-B537-FF92E84C30FC}"/>
              </a:ext>
            </a:extLst>
          </p:cNvPr>
          <p:cNvSpPr txBox="1"/>
          <p:nvPr/>
        </p:nvSpPr>
        <p:spPr>
          <a:xfrm>
            <a:off x="6518530" y="4643595"/>
            <a:ext cx="301686" cy="369332"/>
          </a:xfrm>
          <a:prstGeom prst="rect">
            <a:avLst/>
          </a:prstGeom>
          <a:noFill/>
        </p:spPr>
        <p:txBody>
          <a:bodyPr wrap="none" rtlCol="0">
            <a:spAutoFit/>
          </a:bodyPr>
          <a:lstStyle/>
          <a:p>
            <a:r>
              <a:rPr lang="en-US" b="1" dirty="0"/>
              <a:t>1</a:t>
            </a:r>
            <a:endParaRPr lang="en-US" b="1" baseline="-25000" dirty="0"/>
          </a:p>
        </p:txBody>
      </p:sp>
    </p:spTree>
    <p:extLst>
      <p:ext uri="{BB962C8B-B14F-4D97-AF65-F5344CB8AC3E}">
        <p14:creationId xmlns:p14="http://schemas.microsoft.com/office/powerpoint/2010/main" xmlns="" val="103707137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a:ln>
                  <a:noFill/>
                </a:ln>
                <a:solidFill>
                  <a:schemeClr val="bg1"/>
                </a:solidFill>
                <a:effectLst/>
                <a:uLnTx/>
                <a:uFillTx/>
                <a:latin typeface="+mj-lt"/>
                <a:ea typeface="+mj-ea"/>
                <a:cs typeface="+mj-cs"/>
              </a:rPr>
              <a:t>Neural Network Classifiers Problem 2</a:t>
            </a:r>
          </a:p>
        </p:txBody>
      </p:sp>
      <p:sp>
        <p:nvSpPr>
          <p:cNvPr id="7" name="Oval 6"/>
          <p:cNvSpPr/>
          <p:nvPr/>
        </p:nvSpPr>
        <p:spPr>
          <a:xfrm>
            <a:off x="1066800" y="2350532"/>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p:cNvSpPr/>
          <p:nvPr/>
        </p:nvSpPr>
        <p:spPr>
          <a:xfrm>
            <a:off x="1066800" y="3493532"/>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9" name="TextBox 8"/>
          <p:cNvSpPr txBox="1"/>
          <p:nvPr/>
        </p:nvSpPr>
        <p:spPr>
          <a:xfrm>
            <a:off x="179902" y="3974068"/>
            <a:ext cx="1115498" cy="369332"/>
          </a:xfrm>
          <a:prstGeom prst="rect">
            <a:avLst/>
          </a:prstGeom>
          <a:noFill/>
        </p:spPr>
        <p:txBody>
          <a:bodyPr wrap="none" rtlCol="0">
            <a:spAutoFit/>
          </a:bodyPr>
          <a:lstStyle/>
          <a:p>
            <a:r>
              <a:rPr lang="en-US" dirty="0"/>
              <a:t>Features </a:t>
            </a:r>
            <a:r>
              <a:rPr lang="en-US" b="1" dirty="0"/>
              <a:t>f</a:t>
            </a:r>
          </a:p>
        </p:txBody>
      </p:sp>
      <p:sp>
        <p:nvSpPr>
          <p:cNvPr id="10" name="TextBox 9"/>
          <p:cNvSpPr txBox="1"/>
          <p:nvPr/>
        </p:nvSpPr>
        <p:spPr>
          <a:xfrm>
            <a:off x="304800" y="1981200"/>
            <a:ext cx="1007007" cy="369332"/>
          </a:xfrm>
          <a:prstGeom prst="rect">
            <a:avLst/>
          </a:prstGeom>
          <a:noFill/>
        </p:spPr>
        <p:txBody>
          <a:bodyPr wrap="none" rtlCol="0">
            <a:spAutoFit/>
          </a:bodyPr>
          <a:lstStyle/>
          <a:p>
            <a:r>
              <a:rPr lang="en-US" dirty="0"/>
              <a:t>Classes </a:t>
            </a:r>
            <a:r>
              <a:rPr lang="en-US" b="1" dirty="0"/>
              <a:t>c</a:t>
            </a:r>
          </a:p>
        </p:txBody>
      </p:sp>
      <p:cxnSp>
        <p:nvCxnSpPr>
          <p:cNvPr id="25" name="Straight Connector 24"/>
          <p:cNvCxnSpPr/>
          <p:nvPr/>
        </p:nvCxnSpPr>
        <p:spPr>
          <a:xfrm>
            <a:off x="1274620" y="2743200"/>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31" name="TextBox 30"/>
          <p:cNvSpPr txBox="1"/>
          <p:nvPr/>
        </p:nvSpPr>
        <p:spPr>
          <a:xfrm>
            <a:off x="762000" y="2971800"/>
            <a:ext cx="394660" cy="369332"/>
          </a:xfrm>
          <a:prstGeom prst="rect">
            <a:avLst/>
          </a:prstGeom>
          <a:noFill/>
        </p:spPr>
        <p:txBody>
          <a:bodyPr wrap="none" rtlCol="0">
            <a:spAutoFit/>
          </a:bodyPr>
          <a:lstStyle/>
          <a:p>
            <a:r>
              <a:rPr lang="en-US" b="1" dirty="0"/>
              <a:t>W</a:t>
            </a:r>
          </a:p>
        </p:txBody>
      </p:sp>
      <p:sp>
        <p:nvSpPr>
          <p:cNvPr id="64" name="TextBox 63">
            <a:extLst>
              <a:ext uri="{FF2B5EF4-FFF2-40B4-BE49-F238E27FC236}">
                <a16:creationId xmlns:a16="http://schemas.microsoft.com/office/drawing/2014/main" xmlns="" id="{E85EC121-184B-45EA-830E-2FFAA5E2C3D2}"/>
              </a:ext>
            </a:extLst>
          </p:cNvPr>
          <p:cNvSpPr txBox="1"/>
          <p:nvPr/>
        </p:nvSpPr>
        <p:spPr>
          <a:xfrm>
            <a:off x="3320420" y="3352800"/>
            <a:ext cx="2863284" cy="523220"/>
          </a:xfrm>
          <a:prstGeom prst="rect">
            <a:avLst/>
          </a:prstGeom>
          <a:noFill/>
        </p:spPr>
        <p:txBody>
          <a:bodyPr wrap="none" rtlCol="0">
            <a:spAutoFit/>
          </a:bodyPr>
          <a:lstStyle/>
          <a:p>
            <a:r>
              <a:rPr lang="en-US" sz="2800" dirty="0"/>
              <a:t>f</a:t>
            </a:r>
            <a:r>
              <a:rPr lang="en-US" sz="2800" baseline="-25000" dirty="0"/>
              <a:t>1</a:t>
            </a:r>
            <a:r>
              <a:rPr lang="en-US" sz="2800" dirty="0"/>
              <a:t> = 4  f</a:t>
            </a:r>
            <a:r>
              <a:rPr lang="en-US" sz="2800" baseline="-25000" dirty="0"/>
              <a:t>2</a:t>
            </a:r>
            <a:r>
              <a:rPr lang="en-US" sz="2800" dirty="0"/>
              <a:t> = 2  f</a:t>
            </a:r>
            <a:r>
              <a:rPr lang="en-US" sz="2800" baseline="-25000" dirty="0"/>
              <a:t>3</a:t>
            </a:r>
            <a:r>
              <a:rPr lang="en-US" sz="2800" dirty="0"/>
              <a:t> = 3 </a:t>
            </a:r>
            <a:endParaRPr lang="en-IN" sz="2800" dirty="0"/>
          </a:p>
        </p:txBody>
      </p:sp>
      <p:sp>
        <p:nvSpPr>
          <p:cNvPr id="66" name="TextBox 65">
            <a:extLst>
              <a:ext uri="{FF2B5EF4-FFF2-40B4-BE49-F238E27FC236}">
                <a16:creationId xmlns:a16="http://schemas.microsoft.com/office/drawing/2014/main" xmlns="" id="{983F041F-CB75-4456-B4D9-9FDE7E70A89E}"/>
              </a:ext>
            </a:extLst>
          </p:cNvPr>
          <p:cNvSpPr txBox="1"/>
          <p:nvPr/>
        </p:nvSpPr>
        <p:spPr>
          <a:xfrm>
            <a:off x="6772664" y="3352800"/>
            <a:ext cx="1075936" cy="523220"/>
          </a:xfrm>
          <a:prstGeom prst="rect">
            <a:avLst/>
          </a:prstGeom>
          <a:noFill/>
        </p:spPr>
        <p:txBody>
          <a:bodyPr wrap="none" rtlCol="0">
            <a:spAutoFit/>
          </a:bodyPr>
          <a:lstStyle/>
          <a:p>
            <a:r>
              <a:rPr lang="en-US" sz="2800" dirty="0"/>
              <a:t>c</a:t>
            </a:r>
            <a:r>
              <a:rPr lang="en-US" sz="2800" baseline="-25000" dirty="0"/>
              <a:t>1</a:t>
            </a:r>
            <a:r>
              <a:rPr lang="en-US" sz="2800" dirty="0"/>
              <a:t> &lt; c</a:t>
            </a:r>
            <a:r>
              <a:rPr lang="en-US" sz="2800" baseline="-25000" dirty="0"/>
              <a:t>2</a:t>
            </a:r>
            <a:endParaRPr lang="en-US" sz="2800" dirty="0"/>
          </a:p>
        </p:txBody>
      </p:sp>
      <p:sp>
        <p:nvSpPr>
          <p:cNvPr id="40" name="TextBox 39">
            <a:extLst>
              <a:ext uri="{FF2B5EF4-FFF2-40B4-BE49-F238E27FC236}">
                <a16:creationId xmlns:a16="http://schemas.microsoft.com/office/drawing/2014/main" xmlns="" id="{E2D638BD-ECC3-4732-81F2-D03C8CC91C61}"/>
              </a:ext>
            </a:extLst>
          </p:cNvPr>
          <p:cNvSpPr txBox="1"/>
          <p:nvPr/>
        </p:nvSpPr>
        <p:spPr>
          <a:xfrm>
            <a:off x="3315658" y="1609754"/>
            <a:ext cx="4468113" cy="1528624"/>
          </a:xfrm>
          <a:prstGeom prst="rect">
            <a:avLst/>
          </a:prstGeom>
          <a:noFill/>
        </p:spPr>
        <p:txBody>
          <a:bodyPr wrap="square" rtlCol="0">
            <a:spAutoFit/>
          </a:bodyPr>
          <a:lstStyle/>
          <a:p>
            <a:r>
              <a:rPr lang="en-US" sz="4000" baseline="-25000" dirty="0"/>
              <a:t>Example:  since f1 &lt; f2 + f3 below, c1 must be less than c2.</a:t>
            </a:r>
            <a:endParaRPr lang="en-IN" sz="4000" dirty="0"/>
          </a:p>
          <a:p>
            <a:endParaRPr lang="en-IN" sz="4000" baseline="-25000" dirty="0"/>
          </a:p>
        </p:txBody>
      </p:sp>
      <p:sp>
        <p:nvSpPr>
          <p:cNvPr id="41" name="TextBox 40">
            <a:extLst>
              <a:ext uri="{FF2B5EF4-FFF2-40B4-BE49-F238E27FC236}">
                <a16:creationId xmlns:a16="http://schemas.microsoft.com/office/drawing/2014/main" xmlns="" id="{435A819A-62D7-4213-B062-96836E37E8EC}"/>
              </a:ext>
            </a:extLst>
          </p:cNvPr>
          <p:cNvSpPr txBox="1"/>
          <p:nvPr/>
        </p:nvSpPr>
        <p:spPr>
          <a:xfrm>
            <a:off x="1257301" y="5185975"/>
            <a:ext cx="7429500" cy="1405513"/>
          </a:xfrm>
          <a:prstGeom prst="rect">
            <a:avLst/>
          </a:prstGeom>
          <a:noFill/>
        </p:spPr>
        <p:txBody>
          <a:bodyPr wrap="square" rtlCol="0">
            <a:spAutoFit/>
          </a:bodyPr>
          <a:lstStyle/>
          <a:p>
            <a:r>
              <a:rPr lang="en-US" sz="3200" dirty="0"/>
              <a:t>Since f</a:t>
            </a:r>
            <a:r>
              <a:rPr lang="en-US" sz="3200" baseline="-25000" dirty="0"/>
              <a:t>1 </a:t>
            </a:r>
            <a:r>
              <a:rPr lang="en-US" sz="3200" dirty="0"/>
              <a:t>&lt; f</a:t>
            </a:r>
            <a:r>
              <a:rPr lang="en-US" sz="3200" baseline="-25000" dirty="0"/>
              <a:t>2 </a:t>
            </a:r>
            <a:r>
              <a:rPr lang="en-US" sz="3200" dirty="0"/>
              <a:t>+ f</a:t>
            </a:r>
            <a:r>
              <a:rPr lang="en-US" sz="3200" baseline="-25000" dirty="0"/>
              <a:t>3</a:t>
            </a:r>
            <a:r>
              <a:rPr lang="en-US" sz="3200" dirty="0"/>
              <a:t>,  c</a:t>
            </a:r>
            <a:r>
              <a:rPr lang="en-US" sz="3200" baseline="-25000" dirty="0"/>
              <a:t>1 </a:t>
            </a:r>
            <a:r>
              <a:rPr lang="en-US" sz="3200" dirty="0"/>
              <a:t>&lt; c</a:t>
            </a:r>
            <a:r>
              <a:rPr lang="en-US" sz="3200" baseline="-25000" dirty="0"/>
              <a:t>2  </a:t>
            </a:r>
            <a:r>
              <a:rPr lang="en-US" sz="3200" dirty="0"/>
              <a:t>so </a:t>
            </a:r>
            <a:r>
              <a:rPr lang="en-US" sz="3200" dirty="0" err="1"/>
              <a:t>argmax</a:t>
            </a:r>
            <a:r>
              <a:rPr lang="en-US" sz="3200" baseline="-25000" dirty="0" err="1"/>
              <a:t>n</a:t>
            </a:r>
            <a:r>
              <a:rPr lang="en-US" sz="3200" dirty="0"/>
              <a:t> (</a:t>
            </a:r>
            <a:r>
              <a:rPr lang="en-US" sz="3200" dirty="0" err="1"/>
              <a:t>c</a:t>
            </a:r>
            <a:r>
              <a:rPr lang="en-US" sz="3200" baseline="-25000" dirty="0" err="1"/>
              <a:t>n</a:t>
            </a:r>
            <a:r>
              <a:rPr lang="en-US" sz="3200" dirty="0"/>
              <a:t>) = 2 (the categories being 1 &amp; 2)</a:t>
            </a:r>
            <a:endParaRPr lang="en-US" sz="3200" baseline="-25000" dirty="0"/>
          </a:p>
          <a:p>
            <a:endParaRPr lang="en-IN" sz="3200" baseline="-25000" dirty="0"/>
          </a:p>
        </p:txBody>
      </p:sp>
      <p:sp>
        <p:nvSpPr>
          <p:cNvPr id="82" name="Content Placeholder 2">
            <a:extLst>
              <a:ext uri="{FF2B5EF4-FFF2-40B4-BE49-F238E27FC236}">
                <a16:creationId xmlns:a16="http://schemas.microsoft.com/office/drawing/2014/main" xmlns="" id="{3F31AAED-8A3B-4A29-B061-72B462D44CF5}"/>
              </a:ext>
            </a:extLst>
          </p:cNvPr>
          <p:cNvSpPr txBox="1">
            <a:spLocks/>
          </p:cNvSpPr>
          <p:nvPr/>
        </p:nvSpPr>
        <p:spPr>
          <a:xfrm>
            <a:off x="1742959" y="1278493"/>
            <a:ext cx="6820202" cy="54102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Arial" pitchFamily="34" charset="0"/>
              <a:buNone/>
            </a:pPr>
            <a:r>
              <a:rPr lang="en-US" b="1" baseline="-25000" dirty="0"/>
              <a:t>			</a:t>
            </a:r>
            <a:endParaRPr lang="en-US" b="1" baseline="-25000" dirty="0">
              <a:solidFill>
                <a:srgbClr val="00B050"/>
              </a:solidFill>
            </a:endParaRPr>
          </a:p>
        </p:txBody>
      </p:sp>
    </p:spTree>
    <p:extLst>
      <p:ext uri="{BB962C8B-B14F-4D97-AF65-F5344CB8AC3E}">
        <p14:creationId xmlns:p14="http://schemas.microsoft.com/office/powerpoint/2010/main" xmlns="" val="311686969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a:ln>
                  <a:noFill/>
                </a:ln>
                <a:solidFill>
                  <a:schemeClr val="bg1"/>
                </a:solidFill>
                <a:effectLst/>
                <a:uLnTx/>
                <a:uFillTx/>
                <a:latin typeface="+mj-lt"/>
                <a:ea typeface="+mj-ea"/>
                <a:cs typeface="+mj-cs"/>
              </a:rPr>
              <a:t>Neural Network Classifiers Problem 2</a:t>
            </a:r>
          </a:p>
        </p:txBody>
      </p:sp>
      <p:sp>
        <p:nvSpPr>
          <p:cNvPr id="7" name="Oval 6"/>
          <p:cNvSpPr/>
          <p:nvPr/>
        </p:nvSpPr>
        <p:spPr>
          <a:xfrm>
            <a:off x="1066800" y="2350532"/>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p:cNvSpPr/>
          <p:nvPr/>
        </p:nvSpPr>
        <p:spPr>
          <a:xfrm>
            <a:off x="1066800" y="3493532"/>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9" name="TextBox 8"/>
          <p:cNvSpPr txBox="1"/>
          <p:nvPr/>
        </p:nvSpPr>
        <p:spPr>
          <a:xfrm>
            <a:off x="179902" y="3974068"/>
            <a:ext cx="1115498" cy="369332"/>
          </a:xfrm>
          <a:prstGeom prst="rect">
            <a:avLst/>
          </a:prstGeom>
          <a:noFill/>
        </p:spPr>
        <p:txBody>
          <a:bodyPr wrap="none" rtlCol="0">
            <a:spAutoFit/>
          </a:bodyPr>
          <a:lstStyle/>
          <a:p>
            <a:r>
              <a:rPr lang="en-US" dirty="0"/>
              <a:t>Features </a:t>
            </a:r>
            <a:r>
              <a:rPr lang="en-US" b="1" dirty="0"/>
              <a:t>f</a:t>
            </a:r>
          </a:p>
        </p:txBody>
      </p:sp>
      <p:sp>
        <p:nvSpPr>
          <p:cNvPr id="10" name="TextBox 9"/>
          <p:cNvSpPr txBox="1"/>
          <p:nvPr/>
        </p:nvSpPr>
        <p:spPr>
          <a:xfrm>
            <a:off x="304800" y="1981200"/>
            <a:ext cx="1007007" cy="369332"/>
          </a:xfrm>
          <a:prstGeom prst="rect">
            <a:avLst/>
          </a:prstGeom>
          <a:noFill/>
        </p:spPr>
        <p:txBody>
          <a:bodyPr wrap="none" rtlCol="0">
            <a:spAutoFit/>
          </a:bodyPr>
          <a:lstStyle/>
          <a:p>
            <a:r>
              <a:rPr lang="en-US" dirty="0"/>
              <a:t>Classes </a:t>
            </a:r>
            <a:r>
              <a:rPr lang="en-US" b="1" dirty="0"/>
              <a:t>c</a:t>
            </a:r>
          </a:p>
        </p:txBody>
      </p:sp>
      <p:cxnSp>
        <p:nvCxnSpPr>
          <p:cNvPr id="25" name="Straight Connector 24"/>
          <p:cNvCxnSpPr/>
          <p:nvPr/>
        </p:nvCxnSpPr>
        <p:spPr>
          <a:xfrm>
            <a:off x="1274620" y="2743200"/>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31" name="TextBox 30"/>
          <p:cNvSpPr txBox="1"/>
          <p:nvPr/>
        </p:nvSpPr>
        <p:spPr>
          <a:xfrm>
            <a:off x="762000" y="2971800"/>
            <a:ext cx="394660" cy="369332"/>
          </a:xfrm>
          <a:prstGeom prst="rect">
            <a:avLst/>
          </a:prstGeom>
          <a:noFill/>
        </p:spPr>
        <p:txBody>
          <a:bodyPr wrap="none" rtlCol="0">
            <a:spAutoFit/>
          </a:bodyPr>
          <a:lstStyle/>
          <a:p>
            <a:r>
              <a:rPr lang="en-US" b="1" dirty="0"/>
              <a:t>W</a:t>
            </a:r>
          </a:p>
        </p:txBody>
      </p:sp>
      <p:sp>
        <p:nvSpPr>
          <p:cNvPr id="65" name="TextBox 64">
            <a:extLst>
              <a:ext uri="{FF2B5EF4-FFF2-40B4-BE49-F238E27FC236}">
                <a16:creationId xmlns:a16="http://schemas.microsoft.com/office/drawing/2014/main" xmlns="" id="{769CD0F7-FBF0-46D8-9CD2-1CDB69F5A193}"/>
              </a:ext>
            </a:extLst>
          </p:cNvPr>
          <p:cNvSpPr txBox="1"/>
          <p:nvPr/>
        </p:nvSpPr>
        <p:spPr>
          <a:xfrm>
            <a:off x="4242741" y="3181369"/>
            <a:ext cx="3507692" cy="1754326"/>
          </a:xfrm>
          <a:prstGeom prst="rect">
            <a:avLst/>
          </a:prstGeom>
          <a:noFill/>
        </p:spPr>
        <p:txBody>
          <a:bodyPr wrap="none" rtlCol="0">
            <a:spAutoFit/>
          </a:bodyPr>
          <a:lstStyle/>
          <a:p>
            <a:r>
              <a:rPr lang="en-US" sz="3600" dirty="0"/>
              <a:t>W</a:t>
            </a:r>
            <a:r>
              <a:rPr lang="en-US" sz="3600" baseline="-25000" dirty="0"/>
              <a:t>11</a:t>
            </a:r>
            <a:r>
              <a:rPr lang="en-US" sz="3600" dirty="0"/>
              <a:t> = ?	 W</a:t>
            </a:r>
            <a:r>
              <a:rPr lang="en-US" sz="3600" baseline="-25000" dirty="0"/>
              <a:t>21</a:t>
            </a:r>
            <a:r>
              <a:rPr lang="en-US" sz="3600" dirty="0"/>
              <a:t> = ?</a:t>
            </a:r>
          </a:p>
          <a:p>
            <a:r>
              <a:rPr lang="en-US" sz="3600" dirty="0"/>
              <a:t>W</a:t>
            </a:r>
            <a:r>
              <a:rPr lang="en-US" sz="3600" baseline="-25000" dirty="0"/>
              <a:t>12</a:t>
            </a:r>
            <a:r>
              <a:rPr lang="en-US" sz="3600" dirty="0"/>
              <a:t> = ?	 W</a:t>
            </a:r>
            <a:r>
              <a:rPr lang="en-US" sz="3600" baseline="-25000" dirty="0"/>
              <a:t>22</a:t>
            </a:r>
            <a:r>
              <a:rPr lang="en-US" sz="3600" dirty="0"/>
              <a:t> = ?</a:t>
            </a:r>
          </a:p>
          <a:p>
            <a:r>
              <a:rPr lang="en-US" sz="3600" dirty="0"/>
              <a:t>W</a:t>
            </a:r>
            <a:r>
              <a:rPr lang="en-US" sz="3600" baseline="-25000" dirty="0"/>
              <a:t>13</a:t>
            </a:r>
            <a:r>
              <a:rPr lang="en-US" sz="3600" dirty="0"/>
              <a:t> = ?	 W</a:t>
            </a:r>
            <a:r>
              <a:rPr lang="en-US" sz="3600" baseline="-25000" dirty="0"/>
              <a:t>23</a:t>
            </a:r>
            <a:r>
              <a:rPr lang="en-US" sz="3600" dirty="0"/>
              <a:t> = ?</a:t>
            </a:r>
          </a:p>
        </p:txBody>
      </p:sp>
      <p:sp>
        <p:nvSpPr>
          <p:cNvPr id="40" name="TextBox 39">
            <a:extLst>
              <a:ext uri="{FF2B5EF4-FFF2-40B4-BE49-F238E27FC236}">
                <a16:creationId xmlns:a16="http://schemas.microsoft.com/office/drawing/2014/main" xmlns="" id="{E2D638BD-ECC3-4732-81F2-D03C8CC91C61}"/>
              </a:ext>
            </a:extLst>
          </p:cNvPr>
          <p:cNvSpPr txBox="1"/>
          <p:nvPr/>
        </p:nvSpPr>
        <p:spPr>
          <a:xfrm>
            <a:off x="3315658" y="1609754"/>
            <a:ext cx="4468113" cy="1384995"/>
          </a:xfrm>
          <a:prstGeom prst="rect">
            <a:avLst/>
          </a:prstGeom>
          <a:noFill/>
        </p:spPr>
        <p:txBody>
          <a:bodyPr wrap="square" rtlCol="0">
            <a:spAutoFit/>
          </a:bodyPr>
          <a:lstStyle/>
          <a:p>
            <a:r>
              <a:rPr lang="en-US" sz="2800" dirty="0"/>
              <a:t>Come up with weights such that if f</a:t>
            </a:r>
            <a:r>
              <a:rPr lang="en-US" sz="2800" baseline="-25000" dirty="0"/>
              <a:t>1</a:t>
            </a:r>
            <a:r>
              <a:rPr lang="en-US" sz="2800" dirty="0"/>
              <a:t> &gt; f</a:t>
            </a:r>
            <a:r>
              <a:rPr lang="en-US" sz="2800" baseline="-25000" dirty="0"/>
              <a:t>2</a:t>
            </a:r>
            <a:r>
              <a:rPr lang="en-US" sz="2800" dirty="0"/>
              <a:t> + f</a:t>
            </a:r>
            <a:r>
              <a:rPr lang="en-US" sz="2800" baseline="-25000" dirty="0"/>
              <a:t>3</a:t>
            </a:r>
            <a:r>
              <a:rPr lang="en-US" sz="2800" dirty="0"/>
              <a:t> the classifier will select c</a:t>
            </a:r>
            <a:r>
              <a:rPr lang="en-US" sz="2800" baseline="-25000" dirty="0"/>
              <a:t>1 </a:t>
            </a:r>
            <a:r>
              <a:rPr lang="en-US" sz="2800" dirty="0"/>
              <a:t>else c</a:t>
            </a:r>
            <a:r>
              <a:rPr lang="en-US" sz="2800" baseline="-25000" dirty="0"/>
              <a:t>2</a:t>
            </a:r>
            <a:r>
              <a:rPr lang="en-US" sz="2800" dirty="0"/>
              <a:t> !</a:t>
            </a:r>
            <a:endParaRPr lang="en-IN" sz="2800" baseline="-25000" dirty="0"/>
          </a:p>
        </p:txBody>
      </p:sp>
      <p:sp>
        <p:nvSpPr>
          <p:cNvPr id="41" name="TextBox 40">
            <a:extLst>
              <a:ext uri="{FF2B5EF4-FFF2-40B4-BE49-F238E27FC236}">
                <a16:creationId xmlns:a16="http://schemas.microsoft.com/office/drawing/2014/main" xmlns="" id="{435A819A-62D7-4213-B062-96836E37E8EC}"/>
              </a:ext>
            </a:extLst>
          </p:cNvPr>
          <p:cNvSpPr txBox="1"/>
          <p:nvPr/>
        </p:nvSpPr>
        <p:spPr>
          <a:xfrm>
            <a:off x="391546" y="5589577"/>
            <a:ext cx="8360907" cy="461665"/>
          </a:xfrm>
          <a:prstGeom prst="rect">
            <a:avLst/>
          </a:prstGeom>
          <a:noFill/>
        </p:spPr>
        <p:txBody>
          <a:bodyPr wrap="square" rtlCol="0">
            <a:spAutoFit/>
          </a:bodyPr>
          <a:lstStyle/>
          <a:p>
            <a:r>
              <a:rPr lang="en-US" sz="2400" dirty="0"/>
              <a:t>Find the weights so that                   f</a:t>
            </a:r>
            <a:r>
              <a:rPr lang="en-US" sz="2400" baseline="-25000" dirty="0"/>
              <a:t>1</a:t>
            </a:r>
            <a:r>
              <a:rPr lang="en-US" sz="2400" dirty="0"/>
              <a:t> &lt; f</a:t>
            </a:r>
            <a:r>
              <a:rPr lang="en-US" sz="2400" baseline="-25000" dirty="0"/>
              <a:t>2</a:t>
            </a:r>
            <a:r>
              <a:rPr lang="en-US" sz="2400" dirty="0"/>
              <a:t> + f</a:t>
            </a:r>
            <a:r>
              <a:rPr lang="en-US" sz="2400" baseline="-25000" dirty="0"/>
              <a:t>3</a:t>
            </a:r>
            <a:r>
              <a:rPr lang="en-US" sz="2400" dirty="0"/>
              <a:t>        =&gt;        c</a:t>
            </a:r>
            <a:r>
              <a:rPr lang="en-US" sz="2400" baseline="-25000" dirty="0"/>
              <a:t>1</a:t>
            </a:r>
            <a:r>
              <a:rPr lang="en-US" sz="2400" dirty="0"/>
              <a:t> &lt; c</a:t>
            </a:r>
            <a:r>
              <a:rPr lang="en-US" sz="2400" baseline="-25000" dirty="0"/>
              <a:t>2</a:t>
            </a:r>
            <a:r>
              <a:rPr lang="en-US" sz="2400" dirty="0"/>
              <a:t> </a:t>
            </a:r>
            <a:endParaRPr lang="en-IN" sz="2400" dirty="0"/>
          </a:p>
        </p:txBody>
      </p:sp>
      <p:sp>
        <p:nvSpPr>
          <p:cNvPr id="82" name="Content Placeholder 2">
            <a:extLst>
              <a:ext uri="{FF2B5EF4-FFF2-40B4-BE49-F238E27FC236}">
                <a16:creationId xmlns:a16="http://schemas.microsoft.com/office/drawing/2014/main" xmlns="" id="{3F31AAED-8A3B-4A29-B061-72B462D44CF5}"/>
              </a:ext>
            </a:extLst>
          </p:cNvPr>
          <p:cNvSpPr txBox="1">
            <a:spLocks/>
          </p:cNvSpPr>
          <p:nvPr/>
        </p:nvSpPr>
        <p:spPr>
          <a:xfrm>
            <a:off x="1742959" y="1278493"/>
            <a:ext cx="6820202" cy="54102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Arial" pitchFamily="34" charset="0"/>
              <a:buNone/>
            </a:pPr>
            <a:r>
              <a:rPr lang="en-US" b="1" baseline="-25000" dirty="0"/>
              <a:t>			</a:t>
            </a:r>
            <a:endParaRPr lang="en-US" b="1" baseline="-25000" dirty="0">
              <a:solidFill>
                <a:srgbClr val="00B050"/>
              </a:solidFill>
            </a:endParaRPr>
          </a:p>
        </p:txBody>
      </p:sp>
      <p:sp>
        <p:nvSpPr>
          <p:cNvPr id="14" name="TextBox 13">
            <a:extLst>
              <a:ext uri="{FF2B5EF4-FFF2-40B4-BE49-F238E27FC236}">
                <a16:creationId xmlns:a16="http://schemas.microsoft.com/office/drawing/2014/main" xmlns="" id="{CF8EE853-CA74-47EB-AAB1-E27489DBE43D}"/>
              </a:ext>
            </a:extLst>
          </p:cNvPr>
          <p:cNvSpPr txBox="1"/>
          <p:nvPr/>
        </p:nvSpPr>
        <p:spPr>
          <a:xfrm>
            <a:off x="320045" y="6339274"/>
            <a:ext cx="3297313" cy="369332"/>
          </a:xfrm>
          <a:prstGeom prst="rect">
            <a:avLst/>
          </a:prstGeom>
          <a:noFill/>
        </p:spPr>
        <p:txBody>
          <a:bodyPr wrap="none" rtlCol="0">
            <a:spAutoFit/>
          </a:bodyPr>
          <a:lstStyle/>
          <a:p>
            <a:r>
              <a:rPr lang="en-US" dirty="0"/>
              <a:t>Try this in </a:t>
            </a:r>
            <a:r>
              <a:rPr lang="en-US" dirty="0" err="1"/>
              <a:t>Pytorch</a:t>
            </a:r>
            <a:r>
              <a:rPr lang="en-US" dirty="0"/>
              <a:t> – exercise 380.</a:t>
            </a:r>
            <a:endParaRPr lang="en-IN" dirty="0"/>
          </a:p>
        </p:txBody>
      </p:sp>
    </p:spTree>
    <p:extLst>
      <p:ext uri="{BB962C8B-B14F-4D97-AF65-F5344CB8AC3E}">
        <p14:creationId xmlns:p14="http://schemas.microsoft.com/office/powerpoint/2010/main" xmlns="" val="237864265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9200"/>
            <a:ext cx="8305800" cy="5105400"/>
          </a:xfrm>
          <a:ln w="63500">
            <a:solidFill>
              <a:srgbClr val="FFFF00"/>
            </a:solidFill>
          </a:ln>
        </p:spPr>
        <p:txBody>
          <a:bodyPr>
            <a:normAutofit/>
          </a:bodyPr>
          <a:lstStyle/>
          <a:p>
            <a:r>
              <a:rPr lang="en-US" dirty="0"/>
              <a:t>So now you know how a classifier works!</a:t>
            </a:r>
          </a:p>
          <a:p>
            <a:r>
              <a:rPr lang="en-US" dirty="0"/>
              <a:t>But the numbers you’re feeding in as input are not devoid of meaning.</a:t>
            </a:r>
          </a:p>
          <a:p>
            <a:r>
              <a:rPr lang="en-US" dirty="0"/>
              <a:t>Let’s take a look at the inputs in the last problem …</a:t>
            </a:r>
          </a:p>
          <a:p>
            <a:endParaRPr lang="en-US" dirty="0"/>
          </a:p>
          <a:p>
            <a:endParaRPr lang="en-US" dirty="0"/>
          </a:p>
          <a:p>
            <a:r>
              <a:rPr lang="en-US" dirty="0"/>
              <a:t>They could represent a text document!!!</a:t>
            </a:r>
          </a:p>
          <a:p>
            <a:r>
              <a:rPr lang="en-US" dirty="0"/>
              <a:t>Want to know how?</a:t>
            </a:r>
            <a:endParaRPr lang="en-IN" dirty="0"/>
          </a:p>
        </p:txBody>
      </p:sp>
      <p:sp>
        <p:nvSpPr>
          <p:cNvPr id="5" name="Title 1"/>
          <p:cNvSpPr txBox="1">
            <a:spLocks/>
          </p:cNvSpPr>
          <p:nvPr/>
        </p:nvSpPr>
        <p:spPr>
          <a:xfrm>
            <a:off x="0" y="0"/>
            <a:ext cx="9144000" cy="917575"/>
          </a:xfrm>
          <a:prstGeom prst="rect">
            <a:avLst/>
          </a:prstGeom>
          <a:solidFill>
            <a:srgbClr val="FFFF00"/>
          </a:solidFill>
          <a:ln>
            <a:solidFill>
              <a:srgbClr val="002060"/>
            </a:solidFill>
          </a:ln>
        </p:spPr>
        <p:txBody>
          <a:bodyPr vert="horz" lIns="91440" tIns="45720" rIns="91440" bIns="45720" rtlCol="0" anchor="ctr">
            <a:normAutofit/>
          </a:bodyPr>
          <a:lstStyle/>
          <a:p>
            <a:pPr algn="ctr">
              <a:spcBef>
                <a:spcPct val="0"/>
              </a:spcBef>
              <a:defRPr/>
            </a:pPr>
            <a:r>
              <a:rPr lang="en-US" sz="4400" dirty="0"/>
              <a:t>Classifiers</a:t>
            </a:r>
          </a:p>
        </p:txBody>
      </p:sp>
      <p:sp>
        <p:nvSpPr>
          <p:cNvPr id="4" name="TextBox 3">
            <a:extLst>
              <a:ext uri="{FF2B5EF4-FFF2-40B4-BE49-F238E27FC236}">
                <a16:creationId xmlns:a16="http://schemas.microsoft.com/office/drawing/2014/main" xmlns="" id="{D5292DCE-D06D-4E7D-8DC9-274A58668C35}"/>
              </a:ext>
            </a:extLst>
          </p:cNvPr>
          <p:cNvSpPr txBox="1"/>
          <p:nvPr/>
        </p:nvSpPr>
        <p:spPr>
          <a:xfrm>
            <a:off x="3352800" y="4038600"/>
            <a:ext cx="2863284" cy="523220"/>
          </a:xfrm>
          <a:prstGeom prst="rect">
            <a:avLst/>
          </a:prstGeom>
          <a:noFill/>
        </p:spPr>
        <p:txBody>
          <a:bodyPr wrap="none" rtlCol="0">
            <a:spAutoFit/>
          </a:bodyPr>
          <a:lstStyle/>
          <a:p>
            <a:r>
              <a:rPr lang="en-US" sz="2800" dirty="0"/>
              <a:t>f</a:t>
            </a:r>
            <a:r>
              <a:rPr lang="en-US" sz="2800" baseline="-25000" dirty="0"/>
              <a:t>1</a:t>
            </a:r>
            <a:r>
              <a:rPr lang="en-US" sz="2800" dirty="0"/>
              <a:t> = 4  f</a:t>
            </a:r>
            <a:r>
              <a:rPr lang="en-US" sz="2800" baseline="-25000" dirty="0"/>
              <a:t>2</a:t>
            </a:r>
            <a:r>
              <a:rPr lang="en-US" sz="2800" dirty="0"/>
              <a:t> = 2  f</a:t>
            </a:r>
            <a:r>
              <a:rPr lang="en-US" sz="2800" baseline="-25000" dirty="0"/>
              <a:t>3</a:t>
            </a:r>
            <a:r>
              <a:rPr lang="en-US" sz="2800" dirty="0"/>
              <a:t> = 3 </a:t>
            </a:r>
            <a:endParaRPr lang="en-IN" sz="2800" dirty="0"/>
          </a:p>
        </p:txBody>
      </p:sp>
    </p:spTree>
    <p:extLst>
      <p:ext uri="{BB962C8B-B14F-4D97-AF65-F5344CB8AC3E}">
        <p14:creationId xmlns:p14="http://schemas.microsoft.com/office/powerpoint/2010/main" xmlns="" val="30352848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a:ln>
                  <a:noFill/>
                </a:ln>
                <a:solidFill>
                  <a:schemeClr val="bg1"/>
                </a:solidFill>
                <a:effectLst/>
                <a:uLnTx/>
                <a:uFillTx/>
                <a:latin typeface="+mj-lt"/>
                <a:ea typeface="+mj-ea"/>
                <a:cs typeface="+mj-cs"/>
              </a:rPr>
              <a:t>Neural Network Document Classifiers</a:t>
            </a:r>
          </a:p>
        </p:txBody>
      </p:sp>
      <p:sp>
        <p:nvSpPr>
          <p:cNvPr id="64" name="TextBox 63">
            <a:extLst>
              <a:ext uri="{FF2B5EF4-FFF2-40B4-BE49-F238E27FC236}">
                <a16:creationId xmlns:a16="http://schemas.microsoft.com/office/drawing/2014/main" xmlns="" id="{E85EC121-184B-45EA-830E-2FFAA5E2C3D2}"/>
              </a:ext>
            </a:extLst>
          </p:cNvPr>
          <p:cNvSpPr txBox="1"/>
          <p:nvPr/>
        </p:nvSpPr>
        <p:spPr>
          <a:xfrm>
            <a:off x="353522" y="2199382"/>
            <a:ext cx="8809528" cy="1077218"/>
          </a:xfrm>
          <a:prstGeom prst="rect">
            <a:avLst/>
          </a:prstGeom>
          <a:noFill/>
        </p:spPr>
        <p:txBody>
          <a:bodyPr wrap="none" rtlCol="0">
            <a:spAutoFit/>
          </a:bodyPr>
          <a:lstStyle/>
          <a:p>
            <a:r>
              <a:rPr lang="en-US" sz="3200" b="1" dirty="0"/>
              <a:t>f</a:t>
            </a:r>
            <a:r>
              <a:rPr lang="en-US" sz="3200" b="1" baseline="-25000" dirty="0">
                <a:solidFill>
                  <a:srgbClr val="00B050"/>
                </a:solidFill>
              </a:rPr>
              <a:t>1</a:t>
            </a:r>
            <a:r>
              <a:rPr lang="en-US" sz="3200" dirty="0"/>
              <a:t> = count of “a”  </a:t>
            </a:r>
            <a:r>
              <a:rPr lang="en-US" sz="3200" b="1" dirty="0"/>
              <a:t>f</a:t>
            </a:r>
            <a:r>
              <a:rPr lang="en-US" sz="3200" b="1" baseline="-25000" dirty="0">
                <a:solidFill>
                  <a:srgbClr val="00B050"/>
                </a:solidFill>
              </a:rPr>
              <a:t>2</a:t>
            </a:r>
            <a:r>
              <a:rPr lang="en-US" sz="3200" dirty="0"/>
              <a:t> = count of “b” </a:t>
            </a:r>
            <a:r>
              <a:rPr lang="en-US" sz="3200" b="1" dirty="0"/>
              <a:t> f</a:t>
            </a:r>
            <a:r>
              <a:rPr lang="en-US" sz="3200" b="1" baseline="-25000" dirty="0">
                <a:solidFill>
                  <a:srgbClr val="00B050"/>
                </a:solidFill>
              </a:rPr>
              <a:t>3</a:t>
            </a:r>
            <a:r>
              <a:rPr lang="en-US" sz="3200" b="1" dirty="0"/>
              <a:t> </a:t>
            </a:r>
            <a:r>
              <a:rPr lang="en-US" sz="3200" dirty="0"/>
              <a:t>= count of “c” </a:t>
            </a:r>
          </a:p>
          <a:p>
            <a:r>
              <a:rPr lang="en-US" sz="3200" b="1" dirty="0"/>
              <a:t>category</a:t>
            </a:r>
            <a:r>
              <a:rPr lang="en-US" sz="3200" b="1" baseline="-25000" dirty="0">
                <a:solidFill>
                  <a:srgbClr val="FF0000"/>
                </a:solidFill>
              </a:rPr>
              <a:t>1</a:t>
            </a:r>
            <a:r>
              <a:rPr lang="en-US" sz="3200" dirty="0"/>
              <a:t> = Sports   </a:t>
            </a:r>
            <a:r>
              <a:rPr lang="en-US" sz="3200" b="1" dirty="0"/>
              <a:t>category</a:t>
            </a:r>
            <a:r>
              <a:rPr lang="en-US" sz="3200" b="1" baseline="-25000" dirty="0">
                <a:solidFill>
                  <a:srgbClr val="FF0000"/>
                </a:solidFill>
              </a:rPr>
              <a:t>2</a:t>
            </a:r>
            <a:r>
              <a:rPr lang="en-US" sz="3200" dirty="0"/>
              <a:t> = Politics</a:t>
            </a:r>
            <a:endParaRPr lang="en-IN" sz="3200" dirty="0"/>
          </a:p>
        </p:txBody>
      </p:sp>
      <p:sp>
        <p:nvSpPr>
          <p:cNvPr id="4" name="Content Placeholder 3">
            <a:extLst>
              <a:ext uri="{FF2B5EF4-FFF2-40B4-BE49-F238E27FC236}">
                <a16:creationId xmlns:a16="http://schemas.microsoft.com/office/drawing/2014/main" xmlns="" id="{387BD5BB-7263-4F7B-9A10-A01B47268C60}"/>
              </a:ext>
            </a:extLst>
          </p:cNvPr>
          <p:cNvSpPr>
            <a:spLocks noGrp="1"/>
          </p:cNvSpPr>
          <p:nvPr>
            <p:ph idx="1"/>
          </p:nvPr>
        </p:nvSpPr>
        <p:spPr>
          <a:xfrm>
            <a:off x="457200" y="3819525"/>
            <a:ext cx="8229600" cy="2971800"/>
          </a:xfrm>
        </p:spPr>
        <p:txBody>
          <a:bodyPr>
            <a:normAutofit/>
          </a:bodyPr>
          <a:lstStyle/>
          <a:p>
            <a:r>
              <a:rPr lang="en-US" dirty="0">
                <a:solidFill>
                  <a:srgbClr val="FF0000"/>
                </a:solidFill>
              </a:rPr>
              <a:t>Question:  </a:t>
            </a:r>
            <a:r>
              <a:rPr lang="en-US" dirty="0"/>
              <a:t>What are f1, f2 and f3 for each of the following documents?</a:t>
            </a:r>
          </a:p>
          <a:p>
            <a:r>
              <a:rPr lang="en-US" dirty="0"/>
              <a:t>a b a c a b c a c                    </a:t>
            </a:r>
          </a:p>
          <a:p>
            <a:r>
              <a:rPr lang="en-US" dirty="0"/>
              <a:t>a b a </a:t>
            </a:r>
            <a:r>
              <a:rPr lang="en-US" dirty="0" err="1"/>
              <a:t>a</a:t>
            </a:r>
            <a:r>
              <a:rPr lang="en-US" dirty="0"/>
              <a:t> c				 </a:t>
            </a:r>
            <a:endParaRPr lang="en-IN" dirty="0"/>
          </a:p>
        </p:txBody>
      </p:sp>
      <p:sp>
        <p:nvSpPr>
          <p:cNvPr id="7" name="TextBox 6">
            <a:extLst>
              <a:ext uri="{FF2B5EF4-FFF2-40B4-BE49-F238E27FC236}">
                <a16:creationId xmlns:a16="http://schemas.microsoft.com/office/drawing/2014/main" xmlns="" id="{61E13169-DA48-4994-BF8D-F976B4CAA042}"/>
              </a:ext>
            </a:extLst>
          </p:cNvPr>
          <p:cNvSpPr txBox="1"/>
          <p:nvPr/>
        </p:nvSpPr>
        <p:spPr>
          <a:xfrm>
            <a:off x="381000" y="1056261"/>
            <a:ext cx="8595623" cy="1077218"/>
          </a:xfrm>
          <a:prstGeom prst="rect">
            <a:avLst/>
          </a:prstGeom>
          <a:noFill/>
        </p:spPr>
        <p:txBody>
          <a:bodyPr wrap="none" rtlCol="0">
            <a:spAutoFit/>
          </a:bodyPr>
          <a:lstStyle/>
          <a:p>
            <a:r>
              <a:rPr lang="en-US" sz="3200" dirty="0"/>
              <a:t>Say a language has only the words “a”, “b” and “c”.</a:t>
            </a:r>
          </a:p>
          <a:p>
            <a:r>
              <a:rPr lang="en-US" sz="3200" dirty="0"/>
              <a:t>Now, in a document …</a:t>
            </a:r>
            <a:endParaRPr lang="en-IN" sz="3200" dirty="0"/>
          </a:p>
        </p:txBody>
      </p:sp>
    </p:spTree>
    <p:extLst>
      <p:ext uri="{BB962C8B-B14F-4D97-AF65-F5344CB8AC3E}">
        <p14:creationId xmlns:p14="http://schemas.microsoft.com/office/powerpoint/2010/main" xmlns="" val="53555116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a:ln>
                  <a:noFill/>
                </a:ln>
                <a:solidFill>
                  <a:schemeClr val="bg1"/>
                </a:solidFill>
                <a:effectLst/>
                <a:uLnTx/>
                <a:uFillTx/>
                <a:latin typeface="+mj-lt"/>
                <a:ea typeface="+mj-ea"/>
                <a:cs typeface="+mj-cs"/>
              </a:rPr>
              <a:t>Neural Network Document Classifiers</a:t>
            </a:r>
          </a:p>
        </p:txBody>
      </p:sp>
      <p:sp>
        <p:nvSpPr>
          <p:cNvPr id="64" name="TextBox 63">
            <a:extLst>
              <a:ext uri="{FF2B5EF4-FFF2-40B4-BE49-F238E27FC236}">
                <a16:creationId xmlns:a16="http://schemas.microsoft.com/office/drawing/2014/main" xmlns="" id="{E85EC121-184B-45EA-830E-2FFAA5E2C3D2}"/>
              </a:ext>
            </a:extLst>
          </p:cNvPr>
          <p:cNvSpPr txBox="1"/>
          <p:nvPr/>
        </p:nvSpPr>
        <p:spPr>
          <a:xfrm>
            <a:off x="353522" y="2199382"/>
            <a:ext cx="8809528" cy="1077218"/>
          </a:xfrm>
          <a:prstGeom prst="rect">
            <a:avLst/>
          </a:prstGeom>
          <a:noFill/>
        </p:spPr>
        <p:txBody>
          <a:bodyPr wrap="none" rtlCol="0">
            <a:spAutoFit/>
          </a:bodyPr>
          <a:lstStyle/>
          <a:p>
            <a:r>
              <a:rPr lang="en-US" sz="3200" b="1" dirty="0"/>
              <a:t>f</a:t>
            </a:r>
            <a:r>
              <a:rPr lang="en-US" sz="3200" b="1" baseline="-25000" dirty="0">
                <a:solidFill>
                  <a:srgbClr val="00B050"/>
                </a:solidFill>
              </a:rPr>
              <a:t>1</a:t>
            </a:r>
            <a:r>
              <a:rPr lang="en-US" sz="3200" dirty="0"/>
              <a:t> = count of “a”  </a:t>
            </a:r>
            <a:r>
              <a:rPr lang="en-US" sz="3200" b="1" dirty="0"/>
              <a:t>f</a:t>
            </a:r>
            <a:r>
              <a:rPr lang="en-US" sz="3200" b="1" baseline="-25000" dirty="0">
                <a:solidFill>
                  <a:srgbClr val="00B050"/>
                </a:solidFill>
              </a:rPr>
              <a:t>2</a:t>
            </a:r>
            <a:r>
              <a:rPr lang="en-US" sz="3200" dirty="0"/>
              <a:t> = count of “b” </a:t>
            </a:r>
            <a:r>
              <a:rPr lang="en-US" sz="3200" b="1" dirty="0"/>
              <a:t> f</a:t>
            </a:r>
            <a:r>
              <a:rPr lang="en-US" sz="3200" b="1" baseline="-25000" dirty="0">
                <a:solidFill>
                  <a:srgbClr val="00B050"/>
                </a:solidFill>
              </a:rPr>
              <a:t>3</a:t>
            </a:r>
            <a:r>
              <a:rPr lang="en-US" sz="3200" b="1" dirty="0"/>
              <a:t> </a:t>
            </a:r>
            <a:r>
              <a:rPr lang="en-US" sz="3200" dirty="0"/>
              <a:t>= count of “c” </a:t>
            </a:r>
          </a:p>
          <a:p>
            <a:r>
              <a:rPr lang="en-US" sz="3200" b="1" dirty="0"/>
              <a:t>category</a:t>
            </a:r>
            <a:r>
              <a:rPr lang="en-US" sz="3200" b="1" baseline="-25000" dirty="0">
                <a:solidFill>
                  <a:srgbClr val="FF0000"/>
                </a:solidFill>
              </a:rPr>
              <a:t>1</a:t>
            </a:r>
            <a:r>
              <a:rPr lang="en-US" sz="3200" dirty="0"/>
              <a:t> = Sports   </a:t>
            </a:r>
            <a:r>
              <a:rPr lang="en-US" sz="3200" b="1" dirty="0"/>
              <a:t>category</a:t>
            </a:r>
            <a:r>
              <a:rPr lang="en-US" sz="3200" b="1" baseline="-25000" dirty="0">
                <a:solidFill>
                  <a:srgbClr val="FF0000"/>
                </a:solidFill>
              </a:rPr>
              <a:t>2</a:t>
            </a:r>
            <a:r>
              <a:rPr lang="en-US" sz="3200" dirty="0"/>
              <a:t> = Politics</a:t>
            </a:r>
            <a:endParaRPr lang="en-IN" sz="3200" dirty="0"/>
          </a:p>
        </p:txBody>
      </p:sp>
      <p:sp>
        <p:nvSpPr>
          <p:cNvPr id="4" name="Content Placeholder 3">
            <a:extLst>
              <a:ext uri="{FF2B5EF4-FFF2-40B4-BE49-F238E27FC236}">
                <a16:creationId xmlns:a16="http://schemas.microsoft.com/office/drawing/2014/main" xmlns="" id="{387BD5BB-7263-4F7B-9A10-A01B47268C60}"/>
              </a:ext>
            </a:extLst>
          </p:cNvPr>
          <p:cNvSpPr>
            <a:spLocks noGrp="1"/>
          </p:cNvSpPr>
          <p:nvPr>
            <p:ph idx="1"/>
          </p:nvPr>
        </p:nvSpPr>
        <p:spPr>
          <a:xfrm>
            <a:off x="457200" y="3819525"/>
            <a:ext cx="8229600" cy="2971800"/>
          </a:xfrm>
        </p:spPr>
        <p:txBody>
          <a:bodyPr>
            <a:normAutofit/>
          </a:bodyPr>
          <a:lstStyle/>
          <a:p>
            <a:r>
              <a:rPr lang="en-US" dirty="0">
                <a:solidFill>
                  <a:srgbClr val="FF0000"/>
                </a:solidFill>
              </a:rPr>
              <a:t>Answer:</a:t>
            </a:r>
            <a:r>
              <a:rPr lang="en-US" dirty="0"/>
              <a:t> </a:t>
            </a:r>
          </a:p>
          <a:p>
            <a:endParaRPr lang="en-US" dirty="0"/>
          </a:p>
          <a:p>
            <a:r>
              <a:rPr lang="en-US" dirty="0"/>
              <a:t>a b a c a b c a c 		</a:t>
            </a:r>
            <a:r>
              <a:rPr lang="en-US" b="1" dirty="0"/>
              <a:t>f</a:t>
            </a:r>
            <a:r>
              <a:rPr lang="en-US" b="1" baseline="-25000" dirty="0">
                <a:solidFill>
                  <a:srgbClr val="00B050"/>
                </a:solidFill>
              </a:rPr>
              <a:t>1</a:t>
            </a:r>
            <a:r>
              <a:rPr lang="en-US" dirty="0"/>
              <a:t> = 4, </a:t>
            </a:r>
            <a:r>
              <a:rPr lang="en-US" b="1" dirty="0"/>
              <a:t>f</a:t>
            </a:r>
            <a:r>
              <a:rPr lang="en-US" b="1" baseline="-25000" dirty="0">
                <a:solidFill>
                  <a:srgbClr val="00B050"/>
                </a:solidFill>
              </a:rPr>
              <a:t>2</a:t>
            </a:r>
            <a:r>
              <a:rPr lang="en-US" dirty="0"/>
              <a:t> = 2, </a:t>
            </a:r>
            <a:r>
              <a:rPr lang="en-US" b="1" dirty="0"/>
              <a:t>f</a:t>
            </a:r>
            <a:r>
              <a:rPr lang="en-US" b="1" baseline="-25000" dirty="0">
                <a:solidFill>
                  <a:srgbClr val="00B050"/>
                </a:solidFill>
              </a:rPr>
              <a:t>3</a:t>
            </a:r>
            <a:r>
              <a:rPr lang="en-US" b="1" dirty="0"/>
              <a:t> </a:t>
            </a:r>
            <a:r>
              <a:rPr lang="en-US" dirty="0"/>
              <a:t>= 3</a:t>
            </a:r>
          </a:p>
          <a:p>
            <a:r>
              <a:rPr lang="en-US" dirty="0"/>
              <a:t>a b a </a:t>
            </a:r>
            <a:r>
              <a:rPr lang="en-US" dirty="0" err="1"/>
              <a:t>a</a:t>
            </a:r>
            <a:r>
              <a:rPr lang="en-US" dirty="0"/>
              <a:t> c				</a:t>
            </a:r>
            <a:r>
              <a:rPr lang="en-US" b="1" dirty="0"/>
              <a:t>f</a:t>
            </a:r>
            <a:r>
              <a:rPr lang="en-US" b="1" baseline="-25000" dirty="0">
                <a:solidFill>
                  <a:srgbClr val="00B050"/>
                </a:solidFill>
              </a:rPr>
              <a:t>1</a:t>
            </a:r>
            <a:r>
              <a:rPr lang="en-US" dirty="0"/>
              <a:t> = 3, </a:t>
            </a:r>
            <a:r>
              <a:rPr lang="en-US" b="1" dirty="0"/>
              <a:t>f</a:t>
            </a:r>
            <a:r>
              <a:rPr lang="en-US" b="1" baseline="-25000" dirty="0">
                <a:solidFill>
                  <a:srgbClr val="00B050"/>
                </a:solidFill>
              </a:rPr>
              <a:t>2</a:t>
            </a:r>
            <a:r>
              <a:rPr lang="en-US" dirty="0"/>
              <a:t> = 1, </a:t>
            </a:r>
            <a:r>
              <a:rPr lang="en-US" b="1" dirty="0"/>
              <a:t>f</a:t>
            </a:r>
            <a:r>
              <a:rPr lang="en-US" b="1" baseline="-25000" dirty="0">
                <a:solidFill>
                  <a:srgbClr val="00B050"/>
                </a:solidFill>
              </a:rPr>
              <a:t>3</a:t>
            </a:r>
            <a:r>
              <a:rPr lang="en-US" b="1" dirty="0"/>
              <a:t> </a:t>
            </a:r>
            <a:r>
              <a:rPr lang="en-US" dirty="0"/>
              <a:t>= 1</a:t>
            </a:r>
          </a:p>
          <a:p>
            <a:endParaRPr lang="en-IN" dirty="0"/>
          </a:p>
        </p:txBody>
      </p:sp>
      <p:sp>
        <p:nvSpPr>
          <p:cNvPr id="7" name="TextBox 6">
            <a:extLst>
              <a:ext uri="{FF2B5EF4-FFF2-40B4-BE49-F238E27FC236}">
                <a16:creationId xmlns:a16="http://schemas.microsoft.com/office/drawing/2014/main" xmlns="" id="{61E13169-DA48-4994-BF8D-F976B4CAA042}"/>
              </a:ext>
            </a:extLst>
          </p:cNvPr>
          <p:cNvSpPr txBox="1"/>
          <p:nvPr/>
        </p:nvSpPr>
        <p:spPr>
          <a:xfrm>
            <a:off x="381000" y="1056261"/>
            <a:ext cx="8595623" cy="1077218"/>
          </a:xfrm>
          <a:prstGeom prst="rect">
            <a:avLst/>
          </a:prstGeom>
          <a:noFill/>
        </p:spPr>
        <p:txBody>
          <a:bodyPr wrap="none" rtlCol="0">
            <a:spAutoFit/>
          </a:bodyPr>
          <a:lstStyle/>
          <a:p>
            <a:r>
              <a:rPr lang="en-US" sz="3200" dirty="0"/>
              <a:t>Say a language has only the words “a”, “b” and “c”.</a:t>
            </a:r>
          </a:p>
          <a:p>
            <a:r>
              <a:rPr lang="en-US" sz="3200" dirty="0"/>
              <a:t>Now, in a document …</a:t>
            </a:r>
            <a:endParaRPr lang="en-IN" sz="3200" dirty="0"/>
          </a:p>
        </p:txBody>
      </p:sp>
    </p:spTree>
    <p:extLst>
      <p:ext uri="{BB962C8B-B14F-4D97-AF65-F5344CB8AC3E}">
        <p14:creationId xmlns:p14="http://schemas.microsoft.com/office/powerpoint/2010/main" xmlns="" val="39864587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a:ln>
                  <a:noFill/>
                </a:ln>
                <a:solidFill>
                  <a:schemeClr val="bg1"/>
                </a:solidFill>
                <a:effectLst/>
                <a:uLnTx/>
                <a:uFillTx/>
                <a:latin typeface="+mj-lt"/>
                <a:ea typeface="+mj-ea"/>
                <a:cs typeface="+mj-cs"/>
              </a:rPr>
              <a:t>Neural Network Document Classifiers</a:t>
            </a:r>
          </a:p>
        </p:txBody>
      </p:sp>
      <p:sp>
        <p:nvSpPr>
          <p:cNvPr id="4" name="Content Placeholder 3">
            <a:extLst>
              <a:ext uri="{FF2B5EF4-FFF2-40B4-BE49-F238E27FC236}">
                <a16:creationId xmlns:a16="http://schemas.microsoft.com/office/drawing/2014/main" xmlns="" id="{387BD5BB-7263-4F7B-9A10-A01B47268C60}"/>
              </a:ext>
            </a:extLst>
          </p:cNvPr>
          <p:cNvSpPr>
            <a:spLocks noGrp="1"/>
          </p:cNvSpPr>
          <p:nvPr>
            <p:ph idx="1"/>
          </p:nvPr>
        </p:nvSpPr>
        <p:spPr>
          <a:xfrm>
            <a:off x="457200" y="1570055"/>
            <a:ext cx="8229600" cy="3447477"/>
          </a:xfrm>
        </p:spPr>
        <p:txBody>
          <a:bodyPr>
            <a:normAutofit fontScale="92500"/>
          </a:bodyPr>
          <a:lstStyle/>
          <a:p>
            <a:r>
              <a:rPr lang="en-US" dirty="0"/>
              <a:t>a b a c a b c a c 			</a:t>
            </a:r>
            <a:r>
              <a:rPr lang="en-US" b="1" dirty="0"/>
              <a:t>f</a:t>
            </a:r>
            <a:r>
              <a:rPr lang="en-US" b="1" baseline="-25000" dirty="0">
                <a:solidFill>
                  <a:srgbClr val="00B050"/>
                </a:solidFill>
              </a:rPr>
              <a:t>1</a:t>
            </a:r>
            <a:r>
              <a:rPr lang="en-US" dirty="0"/>
              <a:t> = 4, </a:t>
            </a:r>
            <a:r>
              <a:rPr lang="en-US" b="1" dirty="0"/>
              <a:t>f</a:t>
            </a:r>
            <a:r>
              <a:rPr lang="en-US" b="1" baseline="-25000" dirty="0">
                <a:solidFill>
                  <a:srgbClr val="00B050"/>
                </a:solidFill>
              </a:rPr>
              <a:t>2</a:t>
            </a:r>
            <a:r>
              <a:rPr lang="en-US" dirty="0"/>
              <a:t> = 2, </a:t>
            </a:r>
            <a:r>
              <a:rPr lang="en-US" b="1" dirty="0"/>
              <a:t>f</a:t>
            </a:r>
            <a:r>
              <a:rPr lang="en-US" b="1" baseline="-25000" dirty="0">
                <a:solidFill>
                  <a:srgbClr val="00B050"/>
                </a:solidFill>
              </a:rPr>
              <a:t>3</a:t>
            </a:r>
            <a:r>
              <a:rPr lang="en-US" b="1" dirty="0"/>
              <a:t> </a:t>
            </a:r>
            <a:r>
              <a:rPr lang="en-US" dirty="0"/>
              <a:t>= 3</a:t>
            </a:r>
          </a:p>
          <a:p>
            <a:r>
              <a:rPr lang="en-US" dirty="0"/>
              <a:t>a b a </a:t>
            </a:r>
            <a:r>
              <a:rPr lang="en-US" dirty="0" err="1"/>
              <a:t>a</a:t>
            </a:r>
            <a:r>
              <a:rPr lang="en-US" dirty="0"/>
              <a:t> c				</a:t>
            </a:r>
            <a:r>
              <a:rPr lang="en-US" b="1" dirty="0"/>
              <a:t>f</a:t>
            </a:r>
            <a:r>
              <a:rPr lang="en-US" b="1" baseline="-25000" dirty="0">
                <a:solidFill>
                  <a:srgbClr val="00B050"/>
                </a:solidFill>
              </a:rPr>
              <a:t>1</a:t>
            </a:r>
            <a:r>
              <a:rPr lang="en-US" dirty="0"/>
              <a:t> = 3, </a:t>
            </a:r>
            <a:r>
              <a:rPr lang="en-US" b="1" dirty="0"/>
              <a:t>f</a:t>
            </a:r>
            <a:r>
              <a:rPr lang="en-US" b="1" baseline="-25000" dirty="0">
                <a:solidFill>
                  <a:srgbClr val="00B050"/>
                </a:solidFill>
              </a:rPr>
              <a:t>2</a:t>
            </a:r>
            <a:r>
              <a:rPr lang="en-US" dirty="0"/>
              <a:t> = 1, </a:t>
            </a:r>
            <a:r>
              <a:rPr lang="en-US" b="1" dirty="0"/>
              <a:t>f</a:t>
            </a:r>
            <a:r>
              <a:rPr lang="en-US" b="1" baseline="-25000" dirty="0">
                <a:solidFill>
                  <a:srgbClr val="00B050"/>
                </a:solidFill>
              </a:rPr>
              <a:t>3</a:t>
            </a:r>
            <a:r>
              <a:rPr lang="en-US" b="1" dirty="0"/>
              <a:t> </a:t>
            </a:r>
            <a:r>
              <a:rPr lang="en-US" dirty="0"/>
              <a:t>= 1</a:t>
            </a:r>
          </a:p>
          <a:p>
            <a:endParaRPr lang="en-US" dirty="0"/>
          </a:p>
          <a:p>
            <a:r>
              <a:rPr lang="en-US" dirty="0"/>
              <a:t>N</a:t>
            </a:r>
            <a:r>
              <a:rPr lang="en-IN" dirty="0"/>
              <a:t>ow, if you apply the weights you came up with for Problem 2 to these inputs, what classes would you find these documents belonging to?</a:t>
            </a:r>
          </a:p>
        </p:txBody>
      </p:sp>
      <p:sp>
        <p:nvSpPr>
          <p:cNvPr id="6" name="Rectangle 5">
            <a:extLst>
              <a:ext uri="{FF2B5EF4-FFF2-40B4-BE49-F238E27FC236}">
                <a16:creationId xmlns:a16="http://schemas.microsoft.com/office/drawing/2014/main" xmlns="" id="{7BC287AD-6370-466C-8D97-018E45A1A021}"/>
              </a:ext>
            </a:extLst>
          </p:cNvPr>
          <p:cNvSpPr/>
          <p:nvPr/>
        </p:nvSpPr>
        <p:spPr>
          <a:xfrm>
            <a:off x="762000" y="5287945"/>
            <a:ext cx="1784463" cy="369332"/>
          </a:xfrm>
          <a:prstGeom prst="rect">
            <a:avLst/>
          </a:prstGeom>
        </p:spPr>
        <p:txBody>
          <a:bodyPr wrap="none">
            <a:spAutoFit/>
          </a:bodyPr>
          <a:lstStyle/>
          <a:p>
            <a:r>
              <a:rPr lang="en-US" dirty="0"/>
              <a:t>f</a:t>
            </a:r>
            <a:r>
              <a:rPr lang="en-US" baseline="-25000" dirty="0"/>
              <a:t>1</a:t>
            </a:r>
            <a:r>
              <a:rPr lang="en-US" dirty="0"/>
              <a:t> &gt; f</a:t>
            </a:r>
            <a:r>
              <a:rPr lang="en-US" baseline="-25000" dirty="0"/>
              <a:t>2</a:t>
            </a:r>
            <a:r>
              <a:rPr lang="en-US" dirty="0"/>
              <a:t> + f</a:t>
            </a:r>
            <a:r>
              <a:rPr lang="en-US" baseline="-25000" dirty="0"/>
              <a:t>3      </a:t>
            </a:r>
            <a:r>
              <a:rPr lang="en-US" dirty="0"/>
              <a:t>=&gt; c1</a:t>
            </a:r>
            <a:endParaRPr lang="en-IN" dirty="0"/>
          </a:p>
        </p:txBody>
      </p:sp>
      <p:sp>
        <p:nvSpPr>
          <p:cNvPr id="8" name="Rectangle 7">
            <a:extLst>
              <a:ext uri="{FF2B5EF4-FFF2-40B4-BE49-F238E27FC236}">
                <a16:creationId xmlns:a16="http://schemas.microsoft.com/office/drawing/2014/main" xmlns="" id="{D770055D-F49C-487C-A4D2-67C3E5C90754}"/>
              </a:ext>
            </a:extLst>
          </p:cNvPr>
          <p:cNvSpPr/>
          <p:nvPr/>
        </p:nvSpPr>
        <p:spPr>
          <a:xfrm>
            <a:off x="6352980" y="5287945"/>
            <a:ext cx="1899879" cy="369332"/>
          </a:xfrm>
          <a:prstGeom prst="rect">
            <a:avLst/>
          </a:prstGeom>
        </p:spPr>
        <p:txBody>
          <a:bodyPr wrap="none">
            <a:spAutoFit/>
          </a:bodyPr>
          <a:lstStyle/>
          <a:p>
            <a:r>
              <a:rPr lang="en-US" dirty="0"/>
              <a:t>f</a:t>
            </a:r>
            <a:r>
              <a:rPr lang="en-US" baseline="-25000" dirty="0"/>
              <a:t>1</a:t>
            </a:r>
            <a:r>
              <a:rPr lang="en-US" dirty="0"/>
              <a:t> &lt;= f</a:t>
            </a:r>
            <a:r>
              <a:rPr lang="en-US" baseline="-25000" dirty="0"/>
              <a:t>2</a:t>
            </a:r>
            <a:r>
              <a:rPr lang="en-US" dirty="0"/>
              <a:t> + f</a:t>
            </a:r>
            <a:r>
              <a:rPr lang="en-US" baseline="-25000" dirty="0"/>
              <a:t>3      </a:t>
            </a:r>
            <a:r>
              <a:rPr lang="en-US" dirty="0"/>
              <a:t>=&gt; c2</a:t>
            </a:r>
            <a:endParaRPr lang="en-IN" dirty="0"/>
          </a:p>
        </p:txBody>
      </p:sp>
    </p:spTree>
    <p:extLst>
      <p:ext uri="{BB962C8B-B14F-4D97-AF65-F5344CB8AC3E}">
        <p14:creationId xmlns:p14="http://schemas.microsoft.com/office/powerpoint/2010/main" xmlns="" val="413047737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a:ln>
                  <a:noFill/>
                </a:ln>
                <a:solidFill>
                  <a:schemeClr val="bg1"/>
                </a:solidFill>
                <a:effectLst/>
                <a:uLnTx/>
                <a:uFillTx/>
                <a:latin typeface="+mj-lt"/>
                <a:ea typeface="+mj-ea"/>
                <a:cs typeface="+mj-cs"/>
              </a:rPr>
              <a:t>Neural Network Document Classifiers</a:t>
            </a:r>
          </a:p>
        </p:txBody>
      </p:sp>
      <p:sp>
        <p:nvSpPr>
          <p:cNvPr id="4" name="Content Placeholder 3">
            <a:extLst>
              <a:ext uri="{FF2B5EF4-FFF2-40B4-BE49-F238E27FC236}">
                <a16:creationId xmlns:a16="http://schemas.microsoft.com/office/drawing/2014/main" xmlns="" id="{387BD5BB-7263-4F7B-9A10-A01B47268C60}"/>
              </a:ext>
            </a:extLst>
          </p:cNvPr>
          <p:cNvSpPr>
            <a:spLocks noGrp="1"/>
          </p:cNvSpPr>
          <p:nvPr>
            <p:ph idx="1"/>
          </p:nvPr>
        </p:nvSpPr>
        <p:spPr>
          <a:xfrm>
            <a:off x="457200" y="3352800"/>
            <a:ext cx="8229600" cy="2971800"/>
          </a:xfrm>
        </p:spPr>
        <p:txBody>
          <a:bodyPr>
            <a:normAutofit/>
          </a:bodyPr>
          <a:lstStyle/>
          <a:p>
            <a:endParaRPr lang="en-US" dirty="0"/>
          </a:p>
          <a:p>
            <a:endParaRPr lang="en-US" dirty="0"/>
          </a:p>
          <a:p>
            <a:endParaRPr lang="en-US" dirty="0"/>
          </a:p>
          <a:p>
            <a:r>
              <a:rPr lang="en-US" b="1" dirty="0"/>
              <a:t>class of f</a:t>
            </a:r>
            <a:r>
              <a:rPr lang="en-US" b="1" baseline="-25000" dirty="0">
                <a:solidFill>
                  <a:srgbClr val="00B050"/>
                </a:solidFill>
              </a:rPr>
              <a:t>1</a:t>
            </a:r>
            <a:r>
              <a:rPr lang="en-US" dirty="0"/>
              <a:t> = 4, </a:t>
            </a:r>
            <a:r>
              <a:rPr lang="en-US" b="1" dirty="0"/>
              <a:t>f</a:t>
            </a:r>
            <a:r>
              <a:rPr lang="en-US" b="1" baseline="-25000" dirty="0">
                <a:solidFill>
                  <a:srgbClr val="00B050"/>
                </a:solidFill>
              </a:rPr>
              <a:t>2</a:t>
            </a:r>
            <a:r>
              <a:rPr lang="en-US" dirty="0"/>
              <a:t> = 2, </a:t>
            </a:r>
            <a:r>
              <a:rPr lang="en-US" b="1" dirty="0"/>
              <a:t>f</a:t>
            </a:r>
            <a:r>
              <a:rPr lang="en-US" b="1" baseline="-25000" dirty="0">
                <a:solidFill>
                  <a:srgbClr val="00B050"/>
                </a:solidFill>
              </a:rPr>
              <a:t>3</a:t>
            </a:r>
            <a:r>
              <a:rPr lang="en-US" b="1" dirty="0"/>
              <a:t> </a:t>
            </a:r>
            <a:r>
              <a:rPr lang="en-US" dirty="0"/>
              <a:t>= 3           	=&gt;  </a:t>
            </a:r>
            <a:r>
              <a:rPr lang="en-US" b="1" dirty="0"/>
              <a:t>?</a:t>
            </a:r>
            <a:endParaRPr lang="en-US" dirty="0"/>
          </a:p>
          <a:p>
            <a:r>
              <a:rPr lang="en-US" b="1" dirty="0"/>
              <a:t>class of f</a:t>
            </a:r>
            <a:r>
              <a:rPr lang="en-US" b="1" baseline="-25000" dirty="0">
                <a:solidFill>
                  <a:srgbClr val="00B050"/>
                </a:solidFill>
              </a:rPr>
              <a:t>1</a:t>
            </a:r>
            <a:r>
              <a:rPr lang="en-US" dirty="0"/>
              <a:t> = 3, </a:t>
            </a:r>
            <a:r>
              <a:rPr lang="en-US" b="1" dirty="0"/>
              <a:t>f</a:t>
            </a:r>
            <a:r>
              <a:rPr lang="en-US" b="1" baseline="-25000" dirty="0">
                <a:solidFill>
                  <a:srgbClr val="00B050"/>
                </a:solidFill>
              </a:rPr>
              <a:t>2</a:t>
            </a:r>
            <a:r>
              <a:rPr lang="en-US" dirty="0"/>
              <a:t> = 1, </a:t>
            </a:r>
            <a:r>
              <a:rPr lang="en-US" b="1" dirty="0"/>
              <a:t>f</a:t>
            </a:r>
            <a:r>
              <a:rPr lang="en-US" b="1" baseline="-25000" dirty="0">
                <a:solidFill>
                  <a:srgbClr val="00B050"/>
                </a:solidFill>
              </a:rPr>
              <a:t>3</a:t>
            </a:r>
            <a:r>
              <a:rPr lang="en-US" b="1" dirty="0"/>
              <a:t> </a:t>
            </a:r>
            <a:r>
              <a:rPr lang="en-US" dirty="0"/>
              <a:t>= 1		=&gt;  </a:t>
            </a:r>
            <a:r>
              <a:rPr lang="en-US" b="1" dirty="0"/>
              <a:t>?</a:t>
            </a:r>
            <a:endParaRPr lang="en-IN" dirty="0"/>
          </a:p>
        </p:txBody>
      </p:sp>
      <p:sp>
        <p:nvSpPr>
          <p:cNvPr id="2" name="Rectangle 1">
            <a:extLst>
              <a:ext uri="{FF2B5EF4-FFF2-40B4-BE49-F238E27FC236}">
                <a16:creationId xmlns:a16="http://schemas.microsoft.com/office/drawing/2014/main" xmlns="" id="{067AED28-1B41-482F-994B-779D9F9B703C}"/>
              </a:ext>
            </a:extLst>
          </p:cNvPr>
          <p:cNvSpPr/>
          <p:nvPr/>
        </p:nvSpPr>
        <p:spPr>
          <a:xfrm>
            <a:off x="657420" y="2133600"/>
            <a:ext cx="1784463" cy="369332"/>
          </a:xfrm>
          <a:prstGeom prst="rect">
            <a:avLst/>
          </a:prstGeom>
        </p:spPr>
        <p:txBody>
          <a:bodyPr wrap="none">
            <a:spAutoFit/>
          </a:bodyPr>
          <a:lstStyle/>
          <a:p>
            <a:r>
              <a:rPr lang="en-US" dirty="0"/>
              <a:t>f</a:t>
            </a:r>
            <a:r>
              <a:rPr lang="en-US" baseline="-25000" dirty="0"/>
              <a:t>1</a:t>
            </a:r>
            <a:r>
              <a:rPr lang="en-US" dirty="0"/>
              <a:t> &gt; f</a:t>
            </a:r>
            <a:r>
              <a:rPr lang="en-US" baseline="-25000" dirty="0"/>
              <a:t>2</a:t>
            </a:r>
            <a:r>
              <a:rPr lang="en-US" dirty="0"/>
              <a:t> + f</a:t>
            </a:r>
            <a:r>
              <a:rPr lang="en-US" baseline="-25000" dirty="0"/>
              <a:t>3      </a:t>
            </a:r>
            <a:r>
              <a:rPr lang="en-US" dirty="0"/>
              <a:t>=&gt; c1</a:t>
            </a:r>
            <a:endParaRPr lang="en-IN" dirty="0"/>
          </a:p>
        </p:txBody>
      </p:sp>
      <p:sp>
        <p:nvSpPr>
          <p:cNvPr id="6" name="Rectangle 5">
            <a:extLst>
              <a:ext uri="{FF2B5EF4-FFF2-40B4-BE49-F238E27FC236}">
                <a16:creationId xmlns:a16="http://schemas.microsoft.com/office/drawing/2014/main" xmlns="" id="{B688EFA3-74B1-4FDD-9FC2-4A1BDB86C68D}"/>
              </a:ext>
            </a:extLst>
          </p:cNvPr>
          <p:cNvSpPr/>
          <p:nvPr/>
        </p:nvSpPr>
        <p:spPr>
          <a:xfrm>
            <a:off x="6248400" y="2133600"/>
            <a:ext cx="1899879" cy="369332"/>
          </a:xfrm>
          <a:prstGeom prst="rect">
            <a:avLst/>
          </a:prstGeom>
        </p:spPr>
        <p:txBody>
          <a:bodyPr wrap="none">
            <a:spAutoFit/>
          </a:bodyPr>
          <a:lstStyle/>
          <a:p>
            <a:r>
              <a:rPr lang="en-US" dirty="0"/>
              <a:t>f</a:t>
            </a:r>
            <a:r>
              <a:rPr lang="en-US" baseline="-25000" dirty="0"/>
              <a:t>1</a:t>
            </a:r>
            <a:r>
              <a:rPr lang="en-US" dirty="0"/>
              <a:t> &lt;= f</a:t>
            </a:r>
            <a:r>
              <a:rPr lang="en-US" baseline="-25000" dirty="0"/>
              <a:t>2</a:t>
            </a:r>
            <a:r>
              <a:rPr lang="en-US" dirty="0"/>
              <a:t> + f</a:t>
            </a:r>
            <a:r>
              <a:rPr lang="en-US" baseline="-25000" dirty="0"/>
              <a:t>3      </a:t>
            </a:r>
            <a:r>
              <a:rPr lang="en-US" dirty="0"/>
              <a:t>=&gt; c2</a:t>
            </a:r>
            <a:endParaRPr lang="en-IN" dirty="0"/>
          </a:p>
        </p:txBody>
      </p:sp>
      <p:sp>
        <p:nvSpPr>
          <p:cNvPr id="8" name="TextBox 7">
            <a:extLst>
              <a:ext uri="{FF2B5EF4-FFF2-40B4-BE49-F238E27FC236}">
                <a16:creationId xmlns:a16="http://schemas.microsoft.com/office/drawing/2014/main" xmlns="" id="{515AB803-3BD7-430D-B562-9007668C9255}"/>
              </a:ext>
            </a:extLst>
          </p:cNvPr>
          <p:cNvSpPr txBox="1"/>
          <p:nvPr/>
        </p:nvSpPr>
        <p:spPr>
          <a:xfrm>
            <a:off x="3429000" y="2891135"/>
            <a:ext cx="1851789" cy="923330"/>
          </a:xfrm>
          <a:prstGeom prst="rect">
            <a:avLst/>
          </a:prstGeom>
          <a:noFill/>
        </p:spPr>
        <p:txBody>
          <a:bodyPr wrap="none" rtlCol="0">
            <a:spAutoFit/>
          </a:bodyPr>
          <a:lstStyle/>
          <a:p>
            <a:r>
              <a:rPr lang="en-US" dirty="0"/>
              <a:t>W</a:t>
            </a:r>
            <a:r>
              <a:rPr lang="en-US" baseline="-25000" dirty="0"/>
              <a:t>11</a:t>
            </a:r>
            <a:r>
              <a:rPr lang="en-US" dirty="0"/>
              <a:t> = 1	 W</a:t>
            </a:r>
            <a:r>
              <a:rPr lang="en-US" baseline="-25000" dirty="0"/>
              <a:t>21</a:t>
            </a:r>
            <a:r>
              <a:rPr lang="en-US" dirty="0"/>
              <a:t> = 0</a:t>
            </a:r>
          </a:p>
          <a:p>
            <a:r>
              <a:rPr lang="en-US" dirty="0"/>
              <a:t>W</a:t>
            </a:r>
            <a:r>
              <a:rPr lang="en-US" baseline="-25000" dirty="0"/>
              <a:t>12</a:t>
            </a:r>
            <a:r>
              <a:rPr lang="en-US" dirty="0"/>
              <a:t> = 0	 W</a:t>
            </a:r>
            <a:r>
              <a:rPr lang="en-US" baseline="-25000" dirty="0"/>
              <a:t>22</a:t>
            </a:r>
            <a:r>
              <a:rPr lang="en-US" dirty="0"/>
              <a:t> = 1</a:t>
            </a:r>
          </a:p>
          <a:p>
            <a:r>
              <a:rPr lang="en-US" dirty="0"/>
              <a:t>W</a:t>
            </a:r>
            <a:r>
              <a:rPr lang="en-US" baseline="-25000" dirty="0"/>
              <a:t>13</a:t>
            </a:r>
            <a:r>
              <a:rPr lang="en-US" dirty="0"/>
              <a:t> = 0	 W</a:t>
            </a:r>
            <a:r>
              <a:rPr lang="en-US" baseline="-25000" dirty="0"/>
              <a:t>23</a:t>
            </a:r>
            <a:r>
              <a:rPr lang="en-US" dirty="0"/>
              <a:t> = 1</a:t>
            </a:r>
          </a:p>
        </p:txBody>
      </p:sp>
      <p:sp>
        <p:nvSpPr>
          <p:cNvPr id="3" name="TextBox 2">
            <a:extLst>
              <a:ext uri="{FF2B5EF4-FFF2-40B4-BE49-F238E27FC236}">
                <a16:creationId xmlns:a16="http://schemas.microsoft.com/office/drawing/2014/main" xmlns="" id="{1129B340-F287-4E53-BC1E-D466392FFA06}"/>
              </a:ext>
            </a:extLst>
          </p:cNvPr>
          <p:cNvSpPr txBox="1"/>
          <p:nvPr/>
        </p:nvSpPr>
        <p:spPr>
          <a:xfrm>
            <a:off x="2472579" y="4291826"/>
            <a:ext cx="4198842" cy="369332"/>
          </a:xfrm>
          <a:prstGeom prst="rect">
            <a:avLst/>
          </a:prstGeom>
          <a:noFill/>
        </p:spPr>
        <p:txBody>
          <a:bodyPr wrap="none" rtlCol="0">
            <a:spAutoFit/>
          </a:bodyPr>
          <a:lstStyle/>
          <a:p>
            <a:r>
              <a:rPr lang="en-US" dirty="0"/>
              <a:t>Compute c1 and c2 then do argmax(c1, c2)</a:t>
            </a:r>
            <a:endParaRPr lang="en-IN" dirty="0"/>
          </a:p>
        </p:txBody>
      </p:sp>
    </p:spTree>
    <p:extLst>
      <p:ext uri="{BB962C8B-B14F-4D97-AF65-F5344CB8AC3E}">
        <p14:creationId xmlns:p14="http://schemas.microsoft.com/office/powerpoint/2010/main" xmlns="" val="166272848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a:ln>
                  <a:noFill/>
                </a:ln>
                <a:solidFill>
                  <a:schemeClr val="bg1"/>
                </a:solidFill>
                <a:effectLst/>
                <a:uLnTx/>
                <a:uFillTx/>
                <a:latin typeface="+mj-lt"/>
                <a:ea typeface="+mj-ea"/>
                <a:cs typeface="+mj-cs"/>
              </a:rPr>
              <a:t>Neural Network Document Classifiers</a:t>
            </a:r>
          </a:p>
        </p:txBody>
      </p:sp>
      <p:sp>
        <p:nvSpPr>
          <p:cNvPr id="4" name="Content Placeholder 3">
            <a:extLst>
              <a:ext uri="{FF2B5EF4-FFF2-40B4-BE49-F238E27FC236}">
                <a16:creationId xmlns:a16="http://schemas.microsoft.com/office/drawing/2014/main" xmlns="" id="{387BD5BB-7263-4F7B-9A10-A01B47268C60}"/>
              </a:ext>
            </a:extLst>
          </p:cNvPr>
          <p:cNvSpPr>
            <a:spLocks noGrp="1"/>
          </p:cNvSpPr>
          <p:nvPr>
            <p:ph idx="1"/>
          </p:nvPr>
        </p:nvSpPr>
        <p:spPr>
          <a:xfrm>
            <a:off x="457200" y="3352800"/>
            <a:ext cx="8229600" cy="2971800"/>
          </a:xfrm>
        </p:spPr>
        <p:txBody>
          <a:bodyPr>
            <a:normAutofit/>
          </a:bodyPr>
          <a:lstStyle/>
          <a:p>
            <a:endParaRPr lang="en-US" dirty="0"/>
          </a:p>
          <a:p>
            <a:endParaRPr lang="en-US" dirty="0"/>
          </a:p>
          <a:p>
            <a:endParaRPr lang="en-US" dirty="0"/>
          </a:p>
          <a:p>
            <a:r>
              <a:rPr lang="en-US" b="1" dirty="0"/>
              <a:t>f</a:t>
            </a:r>
            <a:r>
              <a:rPr lang="en-US" b="1" baseline="-25000" dirty="0">
                <a:solidFill>
                  <a:srgbClr val="00B050"/>
                </a:solidFill>
              </a:rPr>
              <a:t>1</a:t>
            </a:r>
            <a:r>
              <a:rPr lang="en-US" dirty="0"/>
              <a:t> = 4, </a:t>
            </a:r>
            <a:r>
              <a:rPr lang="en-US" b="1" dirty="0"/>
              <a:t>f</a:t>
            </a:r>
            <a:r>
              <a:rPr lang="en-US" b="1" baseline="-25000" dirty="0">
                <a:solidFill>
                  <a:srgbClr val="00B050"/>
                </a:solidFill>
              </a:rPr>
              <a:t>2</a:t>
            </a:r>
            <a:r>
              <a:rPr lang="en-US" dirty="0"/>
              <a:t> = 2, </a:t>
            </a:r>
            <a:r>
              <a:rPr lang="en-US" b="1" dirty="0"/>
              <a:t>f</a:t>
            </a:r>
            <a:r>
              <a:rPr lang="en-US" b="1" baseline="-25000" dirty="0">
                <a:solidFill>
                  <a:srgbClr val="00B050"/>
                </a:solidFill>
              </a:rPr>
              <a:t>3</a:t>
            </a:r>
            <a:r>
              <a:rPr lang="en-US" b="1" dirty="0"/>
              <a:t> </a:t>
            </a:r>
            <a:r>
              <a:rPr lang="en-US" dirty="0"/>
              <a:t>= 3                =&gt;  </a:t>
            </a:r>
            <a:r>
              <a:rPr lang="en-US" b="1" dirty="0"/>
              <a:t>category</a:t>
            </a:r>
            <a:r>
              <a:rPr lang="en-US" b="1" baseline="-25000" dirty="0">
                <a:solidFill>
                  <a:srgbClr val="FF0000"/>
                </a:solidFill>
              </a:rPr>
              <a:t>2</a:t>
            </a:r>
            <a:endParaRPr lang="en-US" dirty="0"/>
          </a:p>
          <a:p>
            <a:r>
              <a:rPr lang="en-US" b="1" dirty="0"/>
              <a:t>f</a:t>
            </a:r>
            <a:r>
              <a:rPr lang="en-US" b="1" baseline="-25000" dirty="0">
                <a:solidFill>
                  <a:srgbClr val="00B050"/>
                </a:solidFill>
              </a:rPr>
              <a:t>1</a:t>
            </a:r>
            <a:r>
              <a:rPr lang="en-US" dirty="0"/>
              <a:t> = 3, </a:t>
            </a:r>
            <a:r>
              <a:rPr lang="en-US" b="1" dirty="0"/>
              <a:t>f</a:t>
            </a:r>
            <a:r>
              <a:rPr lang="en-US" b="1" baseline="-25000" dirty="0">
                <a:solidFill>
                  <a:srgbClr val="00B050"/>
                </a:solidFill>
              </a:rPr>
              <a:t>2</a:t>
            </a:r>
            <a:r>
              <a:rPr lang="en-US" dirty="0"/>
              <a:t> = 1, </a:t>
            </a:r>
            <a:r>
              <a:rPr lang="en-US" b="1" dirty="0"/>
              <a:t>f</a:t>
            </a:r>
            <a:r>
              <a:rPr lang="en-US" b="1" baseline="-25000" dirty="0">
                <a:solidFill>
                  <a:srgbClr val="00B050"/>
                </a:solidFill>
              </a:rPr>
              <a:t>3</a:t>
            </a:r>
            <a:r>
              <a:rPr lang="en-US" b="1" dirty="0"/>
              <a:t> </a:t>
            </a:r>
            <a:r>
              <a:rPr lang="en-US" dirty="0"/>
              <a:t>= 1		  =&gt;  </a:t>
            </a:r>
            <a:r>
              <a:rPr lang="en-US" b="1" dirty="0"/>
              <a:t>category</a:t>
            </a:r>
            <a:r>
              <a:rPr lang="en-US" b="1" baseline="-25000" dirty="0">
                <a:solidFill>
                  <a:srgbClr val="FF0000"/>
                </a:solidFill>
              </a:rPr>
              <a:t>1</a:t>
            </a:r>
            <a:endParaRPr lang="en-IN" dirty="0"/>
          </a:p>
        </p:txBody>
      </p:sp>
      <p:sp>
        <p:nvSpPr>
          <p:cNvPr id="2" name="Rectangle 1">
            <a:extLst>
              <a:ext uri="{FF2B5EF4-FFF2-40B4-BE49-F238E27FC236}">
                <a16:creationId xmlns:a16="http://schemas.microsoft.com/office/drawing/2014/main" xmlns="" id="{067AED28-1B41-482F-994B-779D9F9B703C}"/>
              </a:ext>
            </a:extLst>
          </p:cNvPr>
          <p:cNvSpPr/>
          <p:nvPr/>
        </p:nvSpPr>
        <p:spPr>
          <a:xfrm>
            <a:off x="657420" y="2133600"/>
            <a:ext cx="1784463" cy="369332"/>
          </a:xfrm>
          <a:prstGeom prst="rect">
            <a:avLst/>
          </a:prstGeom>
        </p:spPr>
        <p:txBody>
          <a:bodyPr wrap="none">
            <a:spAutoFit/>
          </a:bodyPr>
          <a:lstStyle/>
          <a:p>
            <a:r>
              <a:rPr lang="en-US" dirty="0"/>
              <a:t>f</a:t>
            </a:r>
            <a:r>
              <a:rPr lang="en-US" baseline="-25000" dirty="0"/>
              <a:t>1</a:t>
            </a:r>
            <a:r>
              <a:rPr lang="en-US" dirty="0"/>
              <a:t> &gt; f</a:t>
            </a:r>
            <a:r>
              <a:rPr lang="en-US" baseline="-25000" dirty="0"/>
              <a:t>2</a:t>
            </a:r>
            <a:r>
              <a:rPr lang="en-US" dirty="0"/>
              <a:t> + f</a:t>
            </a:r>
            <a:r>
              <a:rPr lang="en-US" baseline="-25000" dirty="0"/>
              <a:t>3      </a:t>
            </a:r>
            <a:r>
              <a:rPr lang="en-US" dirty="0"/>
              <a:t>=&gt; c1</a:t>
            </a:r>
            <a:endParaRPr lang="en-IN" dirty="0"/>
          </a:p>
        </p:txBody>
      </p:sp>
      <p:sp>
        <p:nvSpPr>
          <p:cNvPr id="6" name="Rectangle 5">
            <a:extLst>
              <a:ext uri="{FF2B5EF4-FFF2-40B4-BE49-F238E27FC236}">
                <a16:creationId xmlns:a16="http://schemas.microsoft.com/office/drawing/2014/main" xmlns="" id="{B688EFA3-74B1-4FDD-9FC2-4A1BDB86C68D}"/>
              </a:ext>
            </a:extLst>
          </p:cNvPr>
          <p:cNvSpPr/>
          <p:nvPr/>
        </p:nvSpPr>
        <p:spPr>
          <a:xfrm>
            <a:off x="6248400" y="2133600"/>
            <a:ext cx="1899879" cy="369332"/>
          </a:xfrm>
          <a:prstGeom prst="rect">
            <a:avLst/>
          </a:prstGeom>
        </p:spPr>
        <p:txBody>
          <a:bodyPr wrap="none">
            <a:spAutoFit/>
          </a:bodyPr>
          <a:lstStyle/>
          <a:p>
            <a:r>
              <a:rPr lang="en-US" dirty="0"/>
              <a:t>f</a:t>
            </a:r>
            <a:r>
              <a:rPr lang="en-US" baseline="-25000" dirty="0"/>
              <a:t>1</a:t>
            </a:r>
            <a:r>
              <a:rPr lang="en-US" dirty="0"/>
              <a:t> &lt;= f</a:t>
            </a:r>
            <a:r>
              <a:rPr lang="en-US" baseline="-25000" dirty="0"/>
              <a:t>2</a:t>
            </a:r>
            <a:r>
              <a:rPr lang="en-US" dirty="0"/>
              <a:t> + f</a:t>
            </a:r>
            <a:r>
              <a:rPr lang="en-US" baseline="-25000" dirty="0"/>
              <a:t>3      </a:t>
            </a:r>
            <a:r>
              <a:rPr lang="en-US" dirty="0"/>
              <a:t>=&gt; c2</a:t>
            </a:r>
            <a:endParaRPr lang="en-IN" dirty="0"/>
          </a:p>
        </p:txBody>
      </p:sp>
    </p:spTree>
    <p:extLst>
      <p:ext uri="{BB962C8B-B14F-4D97-AF65-F5344CB8AC3E}">
        <p14:creationId xmlns:p14="http://schemas.microsoft.com/office/powerpoint/2010/main" xmlns="" val="399683646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a:ln>
                  <a:noFill/>
                </a:ln>
                <a:solidFill>
                  <a:schemeClr val="bg1"/>
                </a:solidFill>
                <a:effectLst/>
                <a:uLnTx/>
                <a:uFillTx/>
                <a:latin typeface="+mj-lt"/>
                <a:ea typeface="+mj-ea"/>
                <a:cs typeface="+mj-cs"/>
              </a:rPr>
              <a:t>Neural Network Document Classifiers</a:t>
            </a:r>
          </a:p>
        </p:txBody>
      </p:sp>
      <p:sp>
        <p:nvSpPr>
          <p:cNvPr id="64" name="TextBox 63">
            <a:extLst>
              <a:ext uri="{FF2B5EF4-FFF2-40B4-BE49-F238E27FC236}">
                <a16:creationId xmlns:a16="http://schemas.microsoft.com/office/drawing/2014/main" xmlns="" id="{E85EC121-184B-45EA-830E-2FFAA5E2C3D2}"/>
              </a:ext>
            </a:extLst>
          </p:cNvPr>
          <p:cNvSpPr txBox="1"/>
          <p:nvPr/>
        </p:nvSpPr>
        <p:spPr>
          <a:xfrm>
            <a:off x="353522" y="2199382"/>
            <a:ext cx="8809528" cy="1077218"/>
          </a:xfrm>
          <a:prstGeom prst="rect">
            <a:avLst/>
          </a:prstGeom>
          <a:noFill/>
        </p:spPr>
        <p:txBody>
          <a:bodyPr wrap="none" rtlCol="0">
            <a:spAutoFit/>
          </a:bodyPr>
          <a:lstStyle/>
          <a:p>
            <a:r>
              <a:rPr lang="en-US" sz="3200" b="1" dirty="0"/>
              <a:t>f</a:t>
            </a:r>
            <a:r>
              <a:rPr lang="en-US" sz="3200" b="1" baseline="-25000" dirty="0">
                <a:solidFill>
                  <a:srgbClr val="00B050"/>
                </a:solidFill>
              </a:rPr>
              <a:t>1</a:t>
            </a:r>
            <a:r>
              <a:rPr lang="en-US" sz="3200" dirty="0"/>
              <a:t> = count of “a”  </a:t>
            </a:r>
            <a:r>
              <a:rPr lang="en-US" sz="3200" b="1" dirty="0"/>
              <a:t>f</a:t>
            </a:r>
            <a:r>
              <a:rPr lang="en-US" sz="3200" b="1" baseline="-25000" dirty="0">
                <a:solidFill>
                  <a:srgbClr val="00B050"/>
                </a:solidFill>
              </a:rPr>
              <a:t>2</a:t>
            </a:r>
            <a:r>
              <a:rPr lang="en-US" sz="3200" dirty="0"/>
              <a:t> = count of “b” </a:t>
            </a:r>
            <a:r>
              <a:rPr lang="en-US" sz="3200" b="1" dirty="0"/>
              <a:t> f</a:t>
            </a:r>
            <a:r>
              <a:rPr lang="en-US" sz="3200" b="1" baseline="-25000" dirty="0">
                <a:solidFill>
                  <a:srgbClr val="00B050"/>
                </a:solidFill>
              </a:rPr>
              <a:t>3</a:t>
            </a:r>
            <a:r>
              <a:rPr lang="en-US" sz="3200" b="1" dirty="0"/>
              <a:t> </a:t>
            </a:r>
            <a:r>
              <a:rPr lang="en-US" sz="3200" dirty="0"/>
              <a:t>= count of “c” </a:t>
            </a:r>
          </a:p>
          <a:p>
            <a:r>
              <a:rPr lang="en-US" sz="3200" b="1" dirty="0"/>
              <a:t>c</a:t>
            </a:r>
            <a:r>
              <a:rPr lang="en-US" sz="3200" b="1" baseline="-25000" dirty="0">
                <a:solidFill>
                  <a:srgbClr val="FF0000"/>
                </a:solidFill>
              </a:rPr>
              <a:t>1</a:t>
            </a:r>
            <a:r>
              <a:rPr lang="en-US" sz="3200" dirty="0"/>
              <a:t> = Sports   </a:t>
            </a:r>
            <a:r>
              <a:rPr lang="en-US" sz="3200" b="1" dirty="0"/>
              <a:t>c</a:t>
            </a:r>
            <a:r>
              <a:rPr lang="en-US" sz="3200" b="1" baseline="-25000" dirty="0">
                <a:solidFill>
                  <a:srgbClr val="FF0000"/>
                </a:solidFill>
              </a:rPr>
              <a:t>2</a:t>
            </a:r>
            <a:r>
              <a:rPr lang="en-US" sz="3200" dirty="0"/>
              <a:t> = Politics</a:t>
            </a:r>
            <a:endParaRPr lang="en-IN" sz="3200" dirty="0"/>
          </a:p>
        </p:txBody>
      </p:sp>
      <p:sp>
        <p:nvSpPr>
          <p:cNvPr id="4" name="Content Placeholder 3">
            <a:extLst>
              <a:ext uri="{FF2B5EF4-FFF2-40B4-BE49-F238E27FC236}">
                <a16:creationId xmlns:a16="http://schemas.microsoft.com/office/drawing/2014/main" xmlns="" id="{387BD5BB-7263-4F7B-9A10-A01B47268C60}"/>
              </a:ext>
            </a:extLst>
          </p:cNvPr>
          <p:cNvSpPr>
            <a:spLocks noGrp="1"/>
          </p:cNvSpPr>
          <p:nvPr>
            <p:ph idx="1"/>
          </p:nvPr>
        </p:nvSpPr>
        <p:spPr>
          <a:xfrm>
            <a:off x="457200" y="3352800"/>
            <a:ext cx="8229600" cy="2971800"/>
          </a:xfrm>
        </p:spPr>
        <p:txBody>
          <a:bodyPr>
            <a:normAutofit/>
          </a:bodyPr>
          <a:lstStyle/>
          <a:p>
            <a:endParaRPr lang="en-US" dirty="0"/>
          </a:p>
          <a:p>
            <a:endParaRPr lang="en-US" dirty="0"/>
          </a:p>
          <a:p>
            <a:endParaRPr lang="en-US" dirty="0"/>
          </a:p>
          <a:p>
            <a:r>
              <a:rPr lang="en-US" dirty="0"/>
              <a:t>a b a c a b c a c                     =&gt;  Politics</a:t>
            </a:r>
          </a:p>
          <a:p>
            <a:r>
              <a:rPr lang="en-US" dirty="0"/>
              <a:t>a b a </a:t>
            </a:r>
            <a:r>
              <a:rPr lang="en-US" dirty="0" err="1"/>
              <a:t>a</a:t>
            </a:r>
            <a:r>
              <a:rPr lang="en-US" dirty="0"/>
              <a:t> c				  =&gt;  Sports</a:t>
            </a:r>
            <a:endParaRPr lang="en-IN" dirty="0"/>
          </a:p>
        </p:txBody>
      </p:sp>
    </p:spTree>
    <p:extLst>
      <p:ext uri="{BB962C8B-B14F-4D97-AF65-F5344CB8AC3E}">
        <p14:creationId xmlns:p14="http://schemas.microsoft.com/office/powerpoint/2010/main" xmlns="" val="255962219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9200"/>
            <a:ext cx="8305800" cy="5105400"/>
          </a:xfrm>
          <a:ln w="63500">
            <a:solidFill>
              <a:srgbClr val="FFFF00"/>
            </a:solidFill>
          </a:ln>
        </p:spPr>
        <p:txBody>
          <a:bodyPr>
            <a:normAutofit fontScale="85000" lnSpcReduction="20000"/>
          </a:bodyPr>
          <a:lstStyle/>
          <a:p>
            <a:r>
              <a:rPr lang="en-US" dirty="0"/>
              <a:t>So you’ve learnt how text can be represented as a vector of numbers.</a:t>
            </a:r>
          </a:p>
          <a:p>
            <a:endParaRPr lang="en-US" dirty="0"/>
          </a:p>
          <a:p>
            <a:endParaRPr lang="en-US" dirty="0"/>
          </a:p>
          <a:p>
            <a:r>
              <a:rPr lang="en-US" dirty="0"/>
              <a:t>You’ve also learnt to do topic classification.</a:t>
            </a:r>
          </a:p>
          <a:p>
            <a:r>
              <a:rPr lang="en-US" dirty="0"/>
              <a:t>Provided someone gives you the weights!</a:t>
            </a:r>
          </a:p>
          <a:p>
            <a:r>
              <a:rPr lang="en-US" dirty="0"/>
              <a:t>But documents have a vocabulary of thousands of words, so the weight matrix can be very large.  It would be very difficult to come up with a good one manually.</a:t>
            </a:r>
          </a:p>
          <a:p>
            <a:r>
              <a:rPr lang="en-US" dirty="0"/>
              <a:t>Is there a better way to come up with a weight matrix?</a:t>
            </a:r>
          </a:p>
          <a:p>
            <a:r>
              <a:rPr lang="en-US" dirty="0"/>
              <a:t>Can you show the neural network some examples and ask it to come up with a weight matrix?</a:t>
            </a:r>
          </a:p>
          <a:p>
            <a:r>
              <a:rPr lang="en-US" dirty="0"/>
              <a:t>Yes, you can.  That’s called training a neural network.</a:t>
            </a:r>
          </a:p>
        </p:txBody>
      </p:sp>
      <p:sp>
        <p:nvSpPr>
          <p:cNvPr id="5" name="Title 1"/>
          <p:cNvSpPr txBox="1">
            <a:spLocks/>
          </p:cNvSpPr>
          <p:nvPr/>
        </p:nvSpPr>
        <p:spPr>
          <a:xfrm>
            <a:off x="0" y="0"/>
            <a:ext cx="9144000" cy="917575"/>
          </a:xfrm>
          <a:prstGeom prst="rect">
            <a:avLst/>
          </a:prstGeom>
          <a:solidFill>
            <a:srgbClr val="FFFF00"/>
          </a:solidFill>
          <a:ln>
            <a:solidFill>
              <a:srgbClr val="002060"/>
            </a:solidFill>
          </a:ln>
        </p:spPr>
        <p:txBody>
          <a:bodyPr vert="horz" lIns="91440" tIns="45720" rIns="91440" bIns="45720" rtlCol="0" anchor="ctr">
            <a:normAutofit/>
          </a:bodyPr>
          <a:lstStyle/>
          <a:p>
            <a:pPr algn="ctr">
              <a:spcBef>
                <a:spcPct val="0"/>
              </a:spcBef>
              <a:defRPr/>
            </a:pPr>
            <a:r>
              <a:rPr lang="en-US" sz="4400" dirty="0"/>
              <a:t>Text Classification</a:t>
            </a:r>
          </a:p>
        </p:txBody>
      </p:sp>
      <p:sp>
        <p:nvSpPr>
          <p:cNvPr id="4" name="TextBox 3">
            <a:extLst>
              <a:ext uri="{FF2B5EF4-FFF2-40B4-BE49-F238E27FC236}">
                <a16:creationId xmlns:a16="http://schemas.microsoft.com/office/drawing/2014/main" xmlns="" id="{D5292DCE-D06D-4E7D-8DC9-274A58668C35}"/>
              </a:ext>
            </a:extLst>
          </p:cNvPr>
          <p:cNvSpPr txBox="1"/>
          <p:nvPr/>
        </p:nvSpPr>
        <p:spPr>
          <a:xfrm>
            <a:off x="3140358" y="2057400"/>
            <a:ext cx="2863284" cy="523220"/>
          </a:xfrm>
          <a:prstGeom prst="rect">
            <a:avLst/>
          </a:prstGeom>
          <a:noFill/>
        </p:spPr>
        <p:txBody>
          <a:bodyPr wrap="none" rtlCol="0">
            <a:spAutoFit/>
          </a:bodyPr>
          <a:lstStyle/>
          <a:p>
            <a:r>
              <a:rPr lang="en-US" sz="2800" dirty="0"/>
              <a:t>f</a:t>
            </a:r>
            <a:r>
              <a:rPr lang="en-US" sz="2800" baseline="-25000" dirty="0"/>
              <a:t>1</a:t>
            </a:r>
            <a:r>
              <a:rPr lang="en-US" sz="2800" dirty="0"/>
              <a:t> = 4  f</a:t>
            </a:r>
            <a:r>
              <a:rPr lang="en-US" sz="2800" baseline="-25000" dirty="0"/>
              <a:t>2</a:t>
            </a:r>
            <a:r>
              <a:rPr lang="en-US" sz="2800" dirty="0"/>
              <a:t> = 2  f</a:t>
            </a:r>
            <a:r>
              <a:rPr lang="en-US" sz="2800" baseline="-25000" dirty="0"/>
              <a:t>3</a:t>
            </a:r>
            <a:r>
              <a:rPr lang="en-US" sz="2800" dirty="0"/>
              <a:t> = 3 </a:t>
            </a:r>
            <a:endParaRPr lang="en-IN" sz="2800" dirty="0"/>
          </a:p>
        </p:txBody>
      </p:sp>
    </p:spTree>
    <p:extLst>
      <p:ext uri="{BB962C8B-B14F-4D97-AF65-F5344CB8AC3E}">
        <p14:creationId xmlns:p14="http://schemas.microsoft.com/office/powerpoint/2010/main" xmlns="" val="33280751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52600" y="1219200"/>
            <a:ext cx="7086600" cy="5410200"/>
          </a:xfrm>
        </p:spPr>
        <p:txBody>
          <a:bodyPr>
            <a:normAutofit/>
          </a:bodyPr>
          <a:lstStyle/>
          <a:p>
            <a:pPr>
              <a:buNone/>
            </a:pPr>
            <a:r>
              <a:rPr lang="en-US" dirty="0"/>
              <a:t>Outputs = </a:t>
            </a:r>
            <a:r>
              <a:rPr lang="en-US" b="1" dirty="0"/>
              <a:t>c</a:t>
            </a:r>
            <a:r>
              <a:rPr lang="en-US" dirty="0"/>
              <a:t> ; Inputs = </a:t>
            </a:r>
            <a:r>
              <a:rPr lang="en-US" b="1" dirty="0"/>
              <a:t>f ; Neurons = W</a:t>
            </a:r>
            <a:endParaRPr lang="en-US" dirty="0"/>
          </a:p>
          <a:p>
            <a:pPr>
              <a:buNone/>
            </a:pPr>
            <a:endParaRPr lang="en-US" dirty="0"/>
          </a:p>
          <a:p>
            <a:pPr>
              <a:buNone/>
            </a:pPr>
            <a:endParaRPr lang="en-US" dirty="0"/>
          </a:p>
          <a:p>
            <a:pPr>
              <a:buNone/>
            </a:pPr>
            <a:endParaRPr lang="en-US" dirty="0"/>
          </a:p>
          <a:p>
            <a:pPr>
              <a:buNone/>
            </a:pPr>
            <a:endParaRPr lang="en-US" dirty="0"/>
          </a:p>
          <a:p>
            <a:pPr>
              <a:buNone/>
            </a:pPr>
            <a:r>
              <a:rPr lang="en-US" b="1" dirty="0"/>
              <a:t>		</a:t>
            </a:r>
            <a:endParaRPr lang="en-US" b="1" baseline="-25000" dirty="0"/>
          </a:p>
          <a:p>
            <a:pPr>
              <a:buNone/>
            </a:pPr>
            <a:endParaRPr lang="en-US" b="1" baseline="-25000" dirty="0">
              <a:solidFill>
                <a:srgbClr val="00B050"/>
              </a:solidFill>
            </a:endParaRPr>
          </a:p>
        </p:txBody>
      </p:sp>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a:ln>
                  <a:noFill/>
                </a:ln>
                <a:solidFill>
                  <a:schemeClr val="bg1"/>
                </a:solidFill>
                <a:effectLst/>
                <a:uLnTx/>
                <a:uFillTx/>
                <a:latin typeface="+mj-lt"/>
                <a:ea typeface="+mj-ea"/>
                <a:cs typeface="+mj-cs"/>
              </a:rPr>
              <a:t>Neural Networks Example</a:t>
            </a:r>
          </a:p>
        </p:txBody>
      </p:sp>
      <p:sp>
        <p:nvSpPr>
          <p:cNvPr id="32" name="TextBox 31">
            <a:extLst>
              <a:ext uri="{FF2B5EF4-FFF2-40B4-BE49-F238E27FC236}">
                <a16:creationId xmlns:a16="http://schemas.microsoft.com/office/drawing/2014/main" xmlns="" id="{D931FDDF-9A23-4E2B-9F1C-2A7AECA729BC}"/>
              </a:ext>
            </a:extLst>
          </p:cNvPr>
          <p:cNvSpPr txBox="1"/>
          <p:nvPr/>
        </p:nvSpPr>
        <p:spPr>
          <a:xfrm>
            <a:off x="3092048" y="4670529"/>
            <a:ext cx="336952" cy="369332"/>
          </a:xfrm>
          <a:prstGeom prst="rect">
            <a:avLst/>
          </a:prstGeom>
          <a:noFill/>
        </p:spPr>
        <p:txBody>
          <a:bodyPr wrap="none" rtlCol="0">
            <a:spAutoFit/>
          </a:bodyPr>
          <a:lstStyle/>
          <a:p>
            <a:r>
              <a:rPr lang="en-US" b="1" dirty="0"/>
              <a:t>f</a:t>
            </a:r>
            <a:r>
              <a:rPr lang="en-US" b="1" baseline="-25000" dirty="0"/>
              <a:t>1</a:t>
            </a:r>
          </a:p>
        </p:txBody>
      </p:sp>
      <p:sp>
        <p:nvSpPr>
          <p:cNvPr id="33" name="TextBox 32">
            <a:extLst>
              <a:ext uri="{FF2B5EF4-FFF2-40B4-BE49-F238E27FC236}">
                <a16:creationId xmlns:a16="http://schemas.microsoft.com/office/drawing/2014/main" xmlns="" id="{A002391A-BDC5-4241-A538-92BC2B7C6D6E}"/>
              </a:ext>
            </a:extLst>
          </p:cNvPr>
          <p:cNvSpPr txBox="1"/>
          <p:nvPr/>
        </p:nvSpPr>
        <p:spPr>
          <a:xfrm>
            <a:off x="4267200" y="4647964"/>
            <a:ext cx="336952" cy="369332"/>
          </a:xfrm>
          <a:prstGeom prst="rect">
            <a:avLst/>
          </a:prstGeom>
          <a:noFill/>
        </p:spPr>
        <p:txBody>
          <a:bodyPr wrap="none" rtlCol="0">
            <a:spAutoFit/>
          </a:bodyPr>
          <a:lstStyle/>
          <a:p>
            <a:r>
              <a:rPr lang="en-US" b="1" dirty="0"/>
              <a:t>f</a:t>
            </a:r>
            <a:r>
              <a:rPr lang="en-US" b="1" baseline="-25000" dirty="0"/>
              <a:t>2</a:t>
            </a:r>
          </a:p>
        </p:txBody>
      </p:sp>
      <p:sp>
        <p:nvSpPr>
          <p:cNvPr id="43" name="TextBox 42">
            <a:extLst>
              <a:ext uri="{FF2B5EF4-FFF2-40B4-BE49-F238E27FC236}">
                <a16:creationId xmlns:a16="http://schemas.microsoft.com/office/drawing/2014/main" xmlns="" id="{E466AF1F-A5DB-4FEE-BAFC-4527E514BBA1}"/>
              </a:ext>
            </a:extLst>
          </p:cNvPr>
          <p:cNvSpPr txBox="1"/>
          <p:nvPr/>
        </p:nvSpPr>
        <p:spPr>
          <a:xfrm>
            <a:off x="3056656" y="2584602"/>
            <a:ext cx="359394" cy="369332"/>
          </a:xfrm>
          <a:prstGeom prst="rect">
            <a:avLst/>
          </a:prstGeom>
          <a:noFill/>
        </p:spPr>
        <p:txBody>
          <a:bodyPr wrap="none" rtlCol="0">
            <a:spAutoFit/>
          </a:bodyPr>
          <a:lstStyle/>
          <a:p>
            <a:r>
              <a:rPr lang="en-US" b="1" dirty="0"/>
              <a:t>c</a:t>
            </a:r>
            <a:r>
              <a:rPr lang="en-US" b="1" baseline="-25000" dirty="0"/>
              <a:t>1</a:t>
            </a:r>
          </a:p>
        </p:txBody>
      </p:sp>
      <p:sp>
        <p:nvSpPr>
          <p:cNvPr id="44" name="TextBox 43">
            <a:extLst>
              <a:ext uri="{FF2B5EF4-FFF2-40B4-BE49-F238E27FC236}">
                <a16:creationId xmlns:a16="http://schemas.microsoft.com/office/drawing/2014/main" xmlns="" id="{F35BA5BF-5D6C-4527-9560-BAFFAAF2D7F6}"/>
              </a:ext>
            </a:extLst>
          </p:cNvPr>
          <p:cNvSpPr txBox="1"/>
          <p:nvPr/>
        </p:nvSpPr>
        <p:spPr>
          <a:xfrm>
            <a:off x="4236873" y="2568400"/>
            <a:ext cx="359394" cy="369332"/>
          </a:xfrm>
          <a:prstGeom prst="rect">
            <a:avLst/>
          </a:prstGeom>
          <a:noFill/>
        </p:spPr>
        <p:txBody>
          <a:bodyPr wrap="none" rtlCol="0">
            <a:spAutoFit/>
          </a:bodyPr>
          <a:lstStyle/>
          <a:p>
            <a:r>
              <a:rPr lang="en-US" b="1" dirty="0"/>
              <a:t>c</a:t>
            </a:r>
            <a:r>
              <a:rPr lang="en-US" b="1" baseline="-25000" dirty="0"/>
              <a:t>2</a:t>
            </a:r>
          </a:p>
        </p:txBody>
      </p:sp>
      <p:sp>
        <p:nvSpPr>
          <p:cNvPr id="46" name="Oval 45">
            <a:extLst>
              <a:ext uri="{FF2B5EF4-FFF2-40B4-BE49-F238E27FC236}">
                <a16:creationId xmlns:a16="http://schemas.microsoft.com/office/drawing/2014/main" xmlns="" id="{C57C7F6D-E944-4155-A5CD-559F27F73C1A}"/>
              </a:ext>
            </a:extLst>
          </p:cNvPr>
          <p:cNvSpPr/>
          <p:nvPr/>
        </p:nvSpPr>
        <p:spPr>
          <a:xfrm>
            <a:off x="3050340" y="3042388"/>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1</a:t>
            </a:r>
            <a:endParaRPr lang="en-US" baseline="-25000" dirty="0"/>
          </a:p>
        </p:txBody>
      </p:sp>
      <p:sp>
        <p:nvSpPr>
          <p:cNvPr id="47" name="Oval 46">
            <a:extLst>
              <a:ext uri="{FF2B5EF4-FFF2-40B4-BE49-F238E27FC236}">
                <a16:creationId xmlns:a16="http://schemas.microsoft.com/office/drawing/2014/main" xmlns="" id="{EFD3F4D4-D943-4308-9751-D7519AF5124A}"/>
              </a:ext>
            </a:extLst>
          </p:cNvPr>
          <p:cNvSpPr/>
          <p:nvPr/>
        </p:nvSpPr>
        <p:spPr>
          <a:xfrm>
            <a:off x="3050340" y="4185388"/>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1</a:t>
            </a:r>
          </a:p>
        </p:txBody>
      </p:sp>
      <p:cxnSp>
        <p:nvCxnSpPr>
          <p:cNvPr id="48" name="Straight Connector 47">
            <a:extLst>
              <a:ext uri="{FF2B5EF4-FFF2-40B4-BE49-F238E27FC236}">
                <a16:creationId xmlns:a16="http://schemas.microsoft.com/office/drawing/2014/main" xmlns="" id="{81C53977-856C-42BB-81CF-B3B3A6A5C144}"/>
              </a:ext>
            </a:extLst>
          </p:cNvPr>
          <p:cNvCxnSpPr/>
          <p:nvPr/>
        </p:nvCxnSpPr>
        <p:spPr>
          <a:xfrm>
            <a:off x="3258160" y="3435056"/>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49" name="TextBox 48">
            <a:extLst>
              <a:ext uri="{FF2B5EF4-FFF2-40B4-BE49-F238E27FC236}">
                <a16:creationId xmlns:a16="http://schemas.microsoft.com/office/drawing/2014/main" xmlns="" id="{F47DA5F0-C7BF-4E82-B231-CC31F25AC773}"/>
              </a:ext>
            </a:extLst>
          </p:cNvPr>
          <p:cNvSpPr txBox="1"/>
          <p:nvPr/>
        </p:nvSpPr>
        <p:spPr>
          <a:xfrm>
            <a:off x="2745540" y="3663656"/>
            <a:ext cx="551754" cy="369332"/>
          </a:xfrm>
          <a:prstGeom prst="rect">
            <a:avLst/>
          </a:prstGeom>
          <a:noFill/>
        </p:spPr>
        <p:txBody>
          <a:bodyPr wrap="none" rtlCol="0">
            <a:spAutoFit/>
          </a:bodyPr>
          <a:lstStyle/>
          <a:p>
            <a:r>
              <a:rPr lang="en-US" b="1" dirty="0"/>
              <a:t>W</a:t>
            </a:r>
            <a:r>
              <a:rPr lang="en-US" b="1" baseline="-25000" dirty="0"/>
              <a:t>11</a:t>
            </a:r>
          </a:p>
        </p:txBody>
      </p:sp>
      <p:sp>
        <p:nvSpPr>
          <p:cNvPr id="50" name="Oval 49">
            <a:extLst>
              <a:ext uri="{FF2B5EF4-FFF2-40B4-BE49-F238E27FC236}">
                <a16:creationId xmlns:a16="http://schemas.microsoft.com/office/drawing/2014/main" xmlns="" id="{BD97DAC5-8182-4FD3-B53F-AFC6FDC40459}"/>
              </a:ext>
            </a:extLst>
          </p:cNvPr>
          <p:cNvSpPr/>
          <p:nvPr/>
        </p:nvSpPr>
        <p:spPr>
          <a:xfrm>
            <a:off x="4193340" y="3054056"/>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2</a:t>
            </a:r>
          </a:p>
        </p:txBody>
      </p:sp>
      <p:sp>
        <p:nvSpPr>
          <p:cNvPr id="51" name="Oval 50">
            <a:extLst>
              <a:ext uri="{FF2B5EF4-FFF2-40B4-BE49-F238E27FC236}">
                <a16:creationId xmlns:a16="http://schemas.microsoft.com/office/drawing/2014/main" xmlns="" id="{6855AE97-9241-4068-A0F9-A53B5B6B753A}"/>
              </a:ext>
            </a:extLst>
          </p:cNvPr>
          <p:cNvSpPr/>
          <p:nvPr/>
        </p:nvSpPr>
        <p:spPr>
          <a:xfrm>
            <a:off x="4193340" y="4197056"/>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2</a:t>
            </a:r>
          </a:p>
        </p:txBody>
      </p:sp>
      <p:cxnSp>
        <p:nvCxnSpPr>
          <p:cNvPr id="54" name="Straight Connector 53">
            <a:extLst>
              <a:ext uri="{FF2B5EF4-FFF2-40B4-BE49-F238E27FC236}">
                <a16:creationId xmlns:a16="http://schemas.microsoft.com/office/drawing/2014/main" xmlns="" id="{DA5091A1-80C2-45C2-97E3-0B397A9A076D}"/>
              </a:ext>
            </a:extLst>
          </p:cNvPr>
          <p:cNvCxnSpPr/>
          <p:nvPr/>
        </p:nvCxnSpPr>
        <p:spPr>
          <a:xfrm>
            <a:off x="4401160" y="3435056"/>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56" name="Oval 55">
            <a:extLst>
              <a:ext uri="{FF2B5EF4-FFF2-40B4-BE49-F238E27FC236}">
                <a16:creationId xmlns:a16="http://schemas.microsoft.com/office/drawing/2014/main" xmlns="" id="{2AF819E1-EE6E-4822-8EE3-BC96257F51F7}"/>
              </a:ext>
            </a:extLst>
          </p:cNvPr>
          <p:cNvSpPr/>
          <p:nvPr/>
        </p:nvSpPr>
        <p:spPr>
          <a:xfrm>
            <a:off x="6479340" y="4197056"/>
            <a:ext cx="381000" cy="3810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4</a:t>
            </a:r>
          </a:p>
        </p:txBody>
      </p:sp>
      <p:cxnSp>
        <p:nvCxnSpPr>
          <p:cNvPr id="59" name="Straight Connector 58">
            <a:extLst>
              <a:ext uri="{FF2B5EF4-FFF2-40B4-BE49-F238E27FC236}">
                <a16:creationId xmlns:a16="http://schemas.microsoft.com/office/drawing/2014/main" xmlns="" id="{643EAE18-9634-4099-9E0F-4FE27EBA8F7F}"/>
              </a:ext>
            </a:extLst>
          </p:cNvPr>
          <p:cNvCxnSpPr/>
          <p:nvPr/>
        </p:nvCxnSpPr>
        <p:spPr>
          <a:xfrm>
            <a:off x="3355140" y="3435056"/>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61" name="Straight Connector 60">
            <a:extLst>
              <a:ext uri="{FF2B5EF4-FFF2-40B4-BE49-F238E27FC236}">
                <a16:creationId xmlns:a16="http://schemas.microsoft.com/office/drawing/2014/main" xmlns="" id="{166EDE5E-A508-4C60-AD40-143B08DAFEC7}"/>
              </a:ext>
            </a:extLst>
          </p:cNvPr>
          <p:cNvCxnSpPr/>
          <p:nvPr/>
        </p:nvCxnSpPr>
        <p:spPr>
          <a:xfrm flipH="1">
            <a:off x="3334736" y="3379260"/>
            <a:ext cx="934804"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62" name="Straight Connector 61">
            <a:extLst>
              <a:ext uri="{FF2B5EF4-FFF2-40B4-BE49-F238E27FC236}">
                <a16:creationId xmlns:a16="http://schemas.microsoft.com/office/drawing/2014/main" xmlns="" id="{FF40837F-CC77-41FF-B838-665D7C551F37}"/>
              </a:ext>
            </a:extLst>
          </p:cNvPr>
          <p:cNvCxnSpPr>
            <a:stCxn id="50" idx="5"/>
            <a:endCxn id="56" idx="1"/>
          </p:cNvCxnSpPr>
          <p:nvPr/>
        </p:nvCxnSpPr>
        <p:spPr>
          <a:xfrm>
            <a:off x="4518544" y="3379260"/>
            <a:ext cx="2016592" cy="873592"/>
          </a:xfrm>
          <a:prstGeom prst="line">
            <a:avLst/>
          </a:prstGeom>
        </p:spPr>
        <p:style>
          <a:lnRef idx="2">
            <a:schemeClr val="accent3"/>
          </a:lnRef>
          <a:fillRef idx="0">
            <a:schemeClr val="accent3"/>
          </a:fillRef>
          <a:effectRef idx="1">
            <a:schemeClr val="accent3"/>
          </a:effectRef>
          <a:fontRef idx="minor">
            <a:schemeClr val="tx1"/>
          </a:fontRef>
        </p:style>
      </p:cxnSp>
      <p:cxnSp>
        <p:nvCxnSpPr>
          <p:cNvPr id="63" name="Straight Connector 62">
            <a:extLst>
              <a:ext uri="{FF2B5EF4-FFF2-40B4-BE49-F238E27FC236}">
                <a16:creationId xmlns:a16="http://schemas.microsoft.com/office/drawing/2014/main" xmlns="" id="{93DA1EC8-3199-4195-BDA6-7A03E49583C0}"/>
              </a:ext>
            </a:extLst>
          </p:cNvPr>
          <p:cNvCxnSpPr/>
          <p:nvPr/>
        </p:nvCxnSpPr>
        <p:spPr>
          <a:xfrm>
            <a:off x="3431340" y="3358856"/>
            <a:ext cx="3048000" cy="990600"/>
          </a:xfrm>
          <a:prstGeom prst="line">
            <a:avLst/>
          </a:prstGeom>
        </p:spPr>
        <p:style>
          <a:lnRef idx="2">
            <a:schemeClr val="accent3"/>
          </a:lnRef>
          <a:fillRef idx="0">
            <a:schemeClr val="accent3"/>
          </a:fillRef>
          <a:effectRef idx="1">
            <a:schemeClr val="accent3"/>
          </a:effectRef>
          <a:fontRef idx="minor">
            <a:schemeClr val="tx1"/>
          </a:fontRef>
        </p:style>
      </p:cxnSp>
      <p:sp>
        <p:nvSpPr>
          <p:cNvPr id="64" name="TextBox 63">
            <a:extLst>
              <a:ext uri="{FF2B5EF4-FFF2-40B4-BE49-F238E27FC236}">
                <a16:creationId xmlns:a16="http://schemas.microsoft.com/office/drawing/2014/main" xmlns="" id="{2EEABE8E-B38C-494E-8B1F-A58BF91D32AE}"/>
              </a:ext>
            </a:extLst>
          </p:cNvPr>
          <p:cNvSpPr txBox="1"/>
          <p:nvPr/>
        </p:nvSpPr>
        <p:spPr>
          <a:xfrm>
            <a:off x="3202740" y="3892256"/>
            <a:ext cx="551754" cy="369332"/>
          </a:xfrm>
          <a:prstGeom prst="rect">
            <a:avLst/>
          </a:prstGeom>
          <a:noFill/>
        </p:spPr>
        <p:txBody>
          <a:bodyPr wrap="none" rtlCol="0">
            <a:spAutoFit/>
          </a:bodyPr>
          <a:lstStyle/>
          <a:p>
            <a:r>
              <a:rPr lang="en-US" b="1" dirty="0"/>
              <a:t>W</a:t>
            </a:r>
            <a:r>
              <a:rPr lang="en-US" b="1" baseline="-25000" dirty="0"/>
              <a:t>21</a:t>
            </a:r>
          </a:p>
        </p:txBody>
      </p:sp>
      <p:sp>
        <p:nvSpPr>
          <p:cNvPr id="65" name="TextBox 64">
            <a:extLst>
              <a:ext uri="{FF2B5EF4-FFF2-40B4-BE49-F238E27FC236}">
                <a16:creationId xmlns:a16="http://schemas.microsoft.com/office/drawing/2014/main" xmlns="" id="{C0588987-04DD-43EE-91B1-1EC165412E05}"/>
              </a:ext>
            </a:extLst>
          </p:cNvPr>
          <p:cNvSpPr txBox="1"/>
          <p:nvPr/>
        </p:nvSpPr>
        <p:spPr>
          <a:xfrm>
            <a:off x="3736140" y="4056324"/>
            <a:ext cx="551754" cy="369332"/>
          </a:xfrm>
          <a:prstGeom prst="rect">
            <a:avLst/>
          </a:prstGeom>
          <a:noFill/>
        </p:spPr>
        <p:txBody>
          <a:bodyPr wrap="none" rtlCol="0">
            <a:spAutoFit/>
          </a:bodyPr>
          <a:lstStyle/>
          <a:p>
            <a:r>
              <a:rPr lang="en-US" b="1" dirty="0"/>
              <a:t>W</a:t>
            </a:r>
            <a:r>
              <a:rPr lang="en-US" b="1" baseline="-25000" dirty="0"/>
              <a:t>12</a:t>
            </a:r>
          </a:p>
        </p:txBody>
      </p:sp>
      <p:sp>
        <p:nvSpPr>
          <p:cNvPr id="66" name="TextBox 65">
            <a:extLst>
              <a:ext uri="{FF2B5EF4-FFF2-40B4-BE49-F238E27FC236}">
                <a16:creationId xmlns:a16="http://schemas.microsoft.com/office/drawing/2014/main" xmlns="" id="{562F5135-CE40-4799-A963-FCE24AA3390E}"/>
              </a:ext>
            </a:extLst>
          </p:cNvPr>
          <p:cNvSpPr txBox="1"/>
          <p:nvPr/>
        </p:nvSpPr>
        <p:spPr>
          <a:xfrm>
            <a:off x="4174986" y="3816056"/>
            <a:ext cx="551754" cy="369332"/>
          </a:xfrm>
          <a:prstGeom prst="rect">
            <a:avLst/>
          </a:prstGeom>
          <a:noFill/>
        </p:spPr>
        <p:txBody>
          <a:bodyPr wrap="none" rtlCol="0">
            <a:spAutoFit/>
          </a:bodyPr>
          <a:lstStyle/>
          <a:p>
            <a:r>
              <a:rPr lang="en-US" b="1" dirty="0"/>
              <a:t>W</a:t>
            </a:r>
            <a:r>
              <a:rPr lang="en-US" b="1" baseline="-25000" dirty="0"/>
              <a:t>22</a:t>
            </a:r>
          </a:p>
        </p:txBody>
      </p:sp>
      <p:sp>
        <p:nvSpPr>
          <p:cNvPr id="69" name="TextBox 68">
            <a:extLst>
              <a:ext uri="{FF2B5EF4-FFF2-40B4-BE49-F238E27FC236}">
                <a16:creationId xmlns:a16="http://schemas.microsoft.com/office/drawing/2014/main" xmlns="" id="{E08272FC-CDDD-4878-B0CC-C81E6D315961}"/>
              </a:ext>
            </a:extLst>
          </p:cNvPr>
          <p:cNvSpPr txBox="1"/>
          <p:nvPr/>
        </p:nvSpPr>
        <p:spPr>
          <a:xfrm>
            <a:off x="5851386" y="4132524"/>
            <a:ext cx="386644" cy="369332"/>
          </a:xfrm>
          <a:prstGeom prst="rect">
            <a:avLst/>
          </a:prstGeom>
          <a:noFill/>
        </p:spPr>
        <p:txBody>
          <a:bodyPr wrap="none" rtlCol="0">
            <a:spAutoFit/>
          </a:bodyPr>
          <a:lstStyle/>
          <a:p>
            <a:r>
              <a:rPr lang="en-US" b="1" dirty="0"/>
              <a:t>b</a:t>
            </a:r>
            <a:r>
              <a:rPr lang="en-US" b="1" baseline="-25000" dirty="0"/>
              <a:t>1</a:t>
            </a:r>
          </a:p>
        </p:txBody>
      </p:sp>
      <p:sp>
        <p:nvSpPr>
          <p:cNvPr id="70" name="TextBox 69">
            <a:extLst>
              <a:ext uri="{FF2B5EF4-FFF2-40B4-BE49-F238E27FC236}">
                <a16:creationId xmlns:a16="http://schemas.microsoft.com/office/drawing/2014/main" xmlns="" id="{11196FC1-0EEB-4E84-AAA1-4B338F397688}"/>
              </a:ext>
            </a:extLst>
          </p:cNvPr>
          <p:cNvSpPr txBox="1"/>
          <p:nvPr/>
        </p:nvSpPr>
        <p:spPr>
          <a:xfrm>
            <a:off x="6092696" y="3968456"/>
            <a:ext cx="386644" cy="369332"/>
          </a:xfrm>
          <a:prstGeom prst="rect">
            <a:avLst/>
          </a:prstGeom>
          <a:noFill/>
        </p:spPr>
        <p:txBody>
          <a:bodyPr wrap="none" rtlCol="0">
            <a:spAutoFit/>
          </a:bodyPr>
          <a:lstStyle/>
          <a:p>
            <a:r>
              <a:rPr lang="en-US" b="1" dirty="0"/>
              <a:t>b</a:t>
            </a:r>
            <a:r>
              <a:rPr lang="en-US" b="1" baseline="-25000" dirty="0"/>
              <a:t>2</a:t>
            </a:r>
          </a:p>
        </p:txBody>
      </p:sp>
      <p:sp>
        <p:nvSpPr>
          <p:cNvPr id="2" name="TextBox 1">
            <a:extLst>
              <a:ext uri="{FF2B5EF4-FFF2-40B4-BE49-F238E27FC236}">
                <a16:creationId xmlns:a16="http://schemas.microsoft.com/office/drawing/2014/main" xmlns="" id="{88D5AAAA-16BA-4C76-BB87-11A3FEA66A04}"/>
              </a:ext>
            </a:extLst>
          </p:cNvPr>
          <p:cNvSpPr txBox="1"/>
          <p:nvPr/>
        </p:nvSpPr>
        <p:spPr>
          <a:xfrm>
            <a:off x="1752600" y="5486400"/>
            <a:ext cx="671979" cy="646331"/>
          </a:xfrm>
          <a:prstGeom prst="rect">
            <a:avLst/>
          </a:prstGeom>
          <a:noFill/>
        </p:spPr>
        <p:txBody>
          <a:bodyPr wrap="none" rtlCol="0">
            <a:spAutoFit/>
          </a:bodyPr>
          <a:lstStyle/>
          <a:p>
            <a:r>
              <a:rPr lang="en-US" dirty="0"/>
              <a:t>f</a:t>
            </a:r>
            <a:r>
              <a:rPr lang="en-US" baseline="-25000" dirty="0"/>
              <a:t>1</a:t>
            </a:r>
            <a:r>
              <a:rPr lang="en-US" dirty="0"/>
              <a:t> = 1</a:t>
            </a:r>
          </a:p>
          <a:p>
            <a:r>
              <a:rPr lang="en-US" dirty="0"/>
              <a:t>f</a:t>
            </a:r>
            <a:r>
              <a:rPr lang="en-US" baseline="-25000" dirty="0"/>
              <a:t>2</a:t>
            </a:r>
            <a:r>
              <a:rPr lang="en-US" dirty="0"/>
              <a:t> = 2</a:t>
            </a:r>
            <a:endParaRPr lang="en-IN" dirty="0"/>
          </a:p>
        </p:txBody>
      </p:sp>
      <p:sp>
        <p:nvSpPr>
          <p:cNvPr id="77" name="TextBox 76">
            <a:extLst>
              <a:ext uri="{FF2B5EF4-FFF2-40B4-BE49-F238E27FC236}">
                <a16:creationId xmlns:a16="http://schemas.microsoft.com/office/drawing/2014/main" xmlns="" id="{8F231410-60CD-435D-88B6-DC5B6F58392C}"/>
              </a:ext>
            </a:extLst>
          </p:cNvPr>
          <p:cNvSpPr txBox="1"/>
          <p:nvPr/>
        </p:nvSpPr>
        <p:spPr>
          <a:xfrm>
            <a:off x="6518530" y="4643595"/>
            <a:ext cx="301686" cy="369332"/>
          </a:xfrm>
          <a:prstGeom prst="rect">
            <a:avLst/>
          </a:prstGeom>
          <a:noFill/>
        </p:spPr>
        <p:txBody>
          <a:bodyPr wrap="none" rtlCol="0">
            <a:spAutoFit/>
          </a:bodyPr>
          <a:lstStyle/>
          <a:p>
            <a:r>
              <a:rPr lang="en-US" b="1" dirty="0"/>
              <a:t>1</a:t>
            </a:r>
            <a:endParaRPr lang="en-US" b="1" baseline="-25000" dirty="0"/>
          </a:p>
        </p:txBody>
      </p:sp>
      <p:sp>
        <p:nvSpPr>
          <p:cNvPr id="78" name="TextBox 77">
            <a:extLst>
              <a:ext uri="{FF2B5EF4-FFF2-40B4-BE49-F238E27FC236}">
                <a16:creationId xmlns:a16="http://schemas.microsoft.com/office/drawing/2014/main" xmlns="" id="{73ECD8E0-92FE-4AD2-9D62-30DC165F73A4}"/>
              </a:ext>
            </a:extLst>
          </p:cNvPr>
          <p:cNvSpPr txBox="1"/>
          <p:nvPr/>
        </p:nvSpPr>
        <p:spPr>
          <a:xfrm>
            <a:off x="3202740" y="5469019"/>
            <a:ext cx="5166479" cy="646331"/>
          </a:xfrm>
          <a:prstGeom prst="rect">
            <a:avLst/>
          </a:prstGeom>
          <a:noFill/>
        </p:spPr>
        <p:txBody>
          <a:bodyPr wrap="none" rtlCol="0">
            <a:spAutoFit/>
          </a:bodyPr>
          <a:lstStyle/>
          <a:p>
            <a:r>
              <a:rPr lang="en-US" dirty="0"/>
              <a:t>W</a:t>
            </a:r>
            <a:r>
              <a:rPr lang="en-US" baseline="-25000" dirty="0"/>
              <a:t>11</a:t>
            </a:r>
            <a:r>
              <a:rPr lang="en-US" dirty="0"/>
              <a:t> = 3	 W</a:t>
            </a:r>
            <a:r>
              <a:rPr lang="en-US" baseline="-25000" dirty="0"/>
              <a:t>12</a:t>
            </a:r>
            <a:r>
              <a:rPr lang="en-US" dirty="0"/>
              <a:t> = 4	 b</a:t>
            </a:r>
            <a:r>
              <a:rPr lang="en-US" baseline="-25000" dirty="0"/>
              <a:t>1</a:t>
            </a:r>
            <a:r>
              <a:rPr lang="en-US" dirty="0"/>
              <a:t> = 0.5	       What are c</a:t>
            </a:r>
            <a:r>
              <a:rPr lang="en-US" baseline="-25000" dirty="0"/>
              <a:t>1</a:t>
            </a:r>
            <a:r>
              <a:rPr lang="en-US" dirty="0"/>
              <a:t> and c</a:t>
            </a:r>
            <a:r>
              <a:rPr lang="en-US" baseline="-25000" dirty="0"/>
              <a:t>2</a:t>
            </a:r>
            <a:r>
              <a:rPr lang="en-US" dirty="0"/>
              <a:t>?</a:t>
            </a:r>
          </a:p>
          <a:p>
            <a:r>
              <a:rPr lang="en-US" dirty="0"/>
              <a:t>W</a:t>
            </a:r>
            <a:r>
              <a:rPr lang="en-US" baseline="-25000" dirty="0"/>
              <a:t>21</a:t>
            </a:r>
            <a:r>
              <a:rPr lang="en-US" dirty="0"/>
              <a:t> = 7	 W</a:t>
            </a:r>
            <a:r>
              <a:rPr lang="en-US" baseline="-25000" dirty="0"/>
              <a:t>22</a:t>
            </a:r>
            <a:r>
              <a:rPr lang="en-US" dirty="0"/>
              <a:t> = 1	 b</a:t>
            </a:r>
            <a:r>
              <a:rPr lang="en-US" baseline="-25000" dirty="0"/>
              <a:t>2</a:t>
            </a:r>
            <a:r>
              <a:rPr lang="en-US" dirty="0"/>
              <a:t> = 0.3</a:t>
            </a:r>
          </a:p>
        </p:txBody>
      </p:sp>
    </p:spTree>
    <p:extLst>
      <p:ext uri="{BB962C8B-B14F-4D97-AF65-F5344CB8AC3E}">
        <p14:creationId xmlns:p14="http://schemas.microsoft.com/office/powerpoint/2010/main" xmlns="" val="122861489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a:ln>
                  <a:noFill/>
                </a:ln>
                <a:solidFill>
                  <a:schemeClr val="bg1"/>
                </a:solidFill>
                <a:effectLst/>
                <a:uLnTx/>
                <a:uFillTx/>
                <a:latin typeface="+mj-lt"/>
                <a:ea typeface="+mj-ea"/>
                <a:cs typeface="+mj-cs"/>
              </a:rPr>
              <a:t>Training a Neural Network</a:t>
            </a:r>
          </a:p>
        </p:txBody>
      </p:sp>
      <p:sp>
        <p:nvSpPr>
          <p:cNvPr id="7" name="Oval 6"/>
          <p:cNvSpPr/>
          <p:nvPr/>
        </p:nvSpPr>
        <p:spPr>
          <a:xfrm>
            <a:off x="1066800" y="2350532"/>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p:cNvSpPr/>
          <p:nvPr/>
        </p:nvSpPr>
        <p:spPr>
          <a:xfrm>
            <a:off x="1066800" y="3493532"/>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9" name="TextBox 8"/>
          <p:cNvSpPr txBox="1"/>
          <p:nvPr/>
        </p:nvSpPr>
        <p:spPr>
          <a:xfrm>
            <a:off x="179902" y="3974068"/>
            <a:ext cx="1115498" cy="369332"/>
          </a:xfrm>
          <a:prstGeom prst="rect">
            <a:avLst/>
          </a:prstGeom>
          <a:noFill/>
        </p:spPr>
        <p:txBody>
          <a:bodyPr wrap="none" rtlCol="0">
            <a:spAutoFit/>
          </a:bodyPr>
          <a:lstStyle/>
          <a:p>
            <a:r>
              <a:rPr lang="en-US" dirty="0"/>
              <a:t>Features </a:t>
            </a:r>
            <a:r>
              <a:rPr lang="en-US" b="1" dirty="0"/>
              <a:t>f</a:t>
            </a:r>
          </a:p>
        </p:txBody>
      </p:sp>
      <p:sp>
        <p:nvSpPr>
          <p:cNvPr id="10" name="TextBox 9"/>
          <p:cNvSpPr txBox="1"/>
          <p:nvPr/>
        </p:nvSpPr>
        <p:spPr>
          <a:xfrm>
            <a:off x="304800" y="1981200"/>
            <a:ext cx="1007007" cy="369332"/>
          </a:xfrm>
          <a:prstGeom prst="rect">
            <a:avLst/>
          </a:prstGeom>
          <a:noFill/>
        </p:spPr>
        <p:txBody>
          <a:bodyPr wrap="none" rtlCol="0">
            <a:spAutoFit/>
          </a:bodyPr>
          <a:lstStyle/>
          <a:p>
            <a:r>
              <a:rPr lang="en-US" dirty="0"/>
              <a:t>Classes </a:t>
            </a:r>
            <a:r>
              <a:rPr lang="en-US" b="1" dirty="0"/>
              <a:t>c</a:t>
            </a:r>
          </a:p>
        </p:txBody>
      </p:sp>
      <p:cxnSp>
        <p:nvCxnSpPr>
          <p:cNvPr id="25" name="Straight Connector 24"/>
          <p:cNvCxnSpPr/>
          <p:nvPr/>
        </p:nvCxnSpPr>
        <p:spPr>
          <a:xfrm>
            <a:off x="1274620" y="2743200"/>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31" name="TextBox 30"/>
          <p:cNvSpPr txBox="1"/>
          <p:nvPr/>
        </p:nvSpPr>
        <p:spPr>
          <a:xfrm>
            <a:off x="762000" y="2971800"/>
            <a:ext cx="394660" cy="369332"/>
          </a:xfrm>
          <a:prstGeom prst="rect">
            <a:avLst/>
          </a:prstGeom>
          <a:noFill/>
        </p:spPr>
        <p:txBody>
          <a:bodyPr wrap="none" rtlCol="0">
            <a:spAutoFit/>
          </a:bodyPr>
          <a:lstStyle/>
          <a:p>
            <a:r>
              <a:rPr lang="en-US" b="1" dirty="0"/>
              <a:t>W</a:t>
            </a:r>
          </a:p>
        </p:txBody>
      </p:sp>
      <p:sp>
        <p:nvSpPr>
          <p:cNvPr id="64" name="TextBox 63">
            <a:extLst>
              <a:ext uri="{FF2B5EF4-FFF2-40B4-BE49-F238E27FC236}">
                <a16:creationId xmlns:a16="http://schemas.microsoft.com/office/drawing/2014/main" xmlns="" id="{E85EC121-184B-45EA-830E-2FFAA5E2C3D2}"/>
              </a:ext>
            </a:extLst>
          </p:cNvPr>
          <p:cNvSpPr txBox="1"/>
          <p:nvPr/>
        </p:nvSpPr>
        <p:spPr>
          <a:xfrm>
            <a:off x="309015" y="6031468"/>
            <a:ext cx="1911101" cy="369332"/>
          </a:xfrm>
          <a:prstGeom prst="rect">
            <a:avLst/>
          </a:prstGeom>
          <a:noFill/>
        </p:spPr>
        <p:txBody>
          <a:bodyPr wrap="none" rtlCol="0">
            <a:spAutoFit/>
          </a:bodyPr>
          <a:lstStyle/>
          <a:p>
            <a:r>
              <a:rPr lang="en-US" dirty="0"/>
              <a:t>f</a:t>
            </a:r>
            <a:r>
              <a:rPr lang="en-US" baseline="-25000" dirty="0"/>
              <a:t>1</a:t>
            </a:r>
            <a:r>
              <a:rPr lang="en-US" dirty="0"/>
              <a:t> = 4  f</a:t>
            </a:r>
            <a:r>
              <a:rPr lang="en-US" baseline="-25000" dirty="0"/>
              <a:t>2</a:t>
            </a:r>
            <a:r>
              <a:rPr lang="en-US" dirty="0"/>
              <a:t> = 2  f</a:t>
            </a:r>
            <a:r>
              <a:rPr lang="en-US" baseline="-25000" dirty="0"/>
              <a:t>3</a:t>
            </a:r>
            <a:r>
              <a:rPr lang="en-US" dirty="0"/>
              <a:t> = 3 </a:t>
            </a:r>
            <a:endParaRPr lang="en-IN" dirty="0"/>
          </a:p>
        </p:txBody>
      </p:sp>
      <p:sp>
        <p:nvSpPr>
          <p:cNvPr id="65" name="TextBox 64">
            <a:extLst>
              <a:ext uri="{FF2B5EF4-FFF2-40B4-BE49-F238E27FC236}">
                <a16:creationId xmlns:a16="http://schemas.microsoft.com/office/drawing/2014/main" xmlns="" id="{769CD0F7-FBF0-46D8-9CD2-1CDB69F5A193}"/>
              </a:ext>
            </a:extLst>
          </p:cNvPr>
          <p:cNvSpPr txBox="1"/>
          <p:nvPr/>
        </p:nvSpPr>
        <p:spPr>
          <a:xfrm>
            <a:off x="2636923" y="5782270"/>
            <a:ext cx="1851789" cy="923330"/>
          </a:xfrm>
          <a:prstGeom prst="rect">
            <a:avLst/>
          </a:prstGeom>
          <a:noFill/>
        </p:spPr>
        <p:txBody>
          <a:bodyPr wrap="none" rtlCol="0">
            <a:spAutoFit/>
          </a:bodyPr>
          <a:lstStyle/>
          <a:p>
            <a:r>
              <a:rPr lang="en-US" dirty="0"/>
              <a:t>W</a:t>
            </a:r>
            <a:r>
              <a:rPr lang="en-US" baseline="-25000" dirty="0"/>
              <a:t>11</a:t>
            </a:r>
            <a:r>
              <a:rPr lang="en-US" dirty="0"/>
              <a:t> = ?	 W</a:t>
            </a:r>
            <a:r>
              <a:rPr lang="en-US" baseline="-25000" dirty="0"/>
              <a:t>21</a:t>
            </a:r>
            <a:r>
              <a:rPr lang="en-US" dirty="0"/>
              <a:t> = ?</a:t>
            </a:r>
          </a:p>
          <a:p>
            <a:r>
              <a:rPr lang="en-US" dirty="0"/>
              <a:t>W</a:t>
            </a:r>
            <a:r>
              <a:rPr lang="en-US" baseline="-25000" dirty="0"/>
              <a:t>12</a:t>
            </a:r>
            <a:r>
              <a:rPr lang="en-US" dirty="0"/>
              <a:t> = ?	 W</a:t>
            </a:r>
            <a:r>
              <a:rPr lang="en-US" baseline="-25000" dirty="0"/>
              <a:t>22</a:t>
            </a:r>
            <a:r>
              <a:rPr lang="en-US" dirty="0"/>
              <a:t> = ?</a:t>
            </a:r>
          </a:p>
          <a:p>
            <a:r>
              <a:rPr lang="en-US" dirty="0"/>
              <a:t>W</a:t>
            </a:r>
            <a:r>
              <a:rPr lang="en-US" baseline="-25000" dirty="0"/>
              <a:t>13</a:t>
            </a:r>
            <a:r>
              <a:rPr lang="en-US" dirty="0"/>
              <a:t> = ?	 W</a:t>
            </a:r>
            <a:r>
              <a:rPr lang="en-US" baseline="-25000" dirty="0"/>
              <a:t>23</a:t>
            </a:r>
            <a:r>
              <a:rPr lang="en-US" dirty="0"/>
              <a:t> = ?</a:t>
            </a:r>
          </a:p>
        </p:txBody>
      </p:sp>
      <p:sp>
        <p:nvSpPr>
          <p:cNvPr id="66" name="TextBox 65">
            <a:extLst>
              <a:ext uri="{FF2B5EF4-FFF2-40B4-BE49-F238E27FC236}">
                <a16:creationId xmlns:a16="http://schemas.microsoft.com/office/drawing/2014/main" xmlns="" id="{983F041F-CB75-4456-B4D9-9FDE7E70A89E}"/>
              </a:ext>
            </a:extLst>
          </p:cNvPr>
          <p:cNvSpPr txBox="1"/>
          <p:nvPr/>
        </p:nvSpPr>
        <p:spPr>
          <a:xfrm>
            <a:off x="5654466" y="5802868"/>
            <a:ext cx="758541" cy="369332"/>
          </a:xfrm>
          <a:prstGeom prst="rect">
            <a:avLst/>
          </a:prstGeom>
          <a:noFill/>
        </p:spPr>
        <p:txBody>
          <a:bodyPr wrap="none" rtlCol="0">
            <a:spAutoFit/>
          </a:bodyPr>
          <a:lstStyle/>
          <a:p>
            <a:r>
              <a:rPr lang="en-US" dirty="0"/>
              <a:t>c</a:t>
            </a:r>
            <a:r>
              <a:rPr lang="en-US" baseline="-25000" dirty="0"/>
              <a:t>1</a:t>
            </a:r>
            <a:r>
              <a:rPr lang="en-US" dirty="0"/>
              <a:t> &lt; c</a:t>
            </a:r>
            <a:r>
              <a:rPr lang="en-US" baseline="-25000" dirty="0"/>
              <a:t>2</a:t>
            </a:r>
            <a:endParaRPr lang="en-US" dirty="0"/>
          </a:p>
        </p:txBody>
      </p:sp>
      <p:sp>
        <p:nvSpPr>
          <p:cNvPr id="40" name="TextBox 39">
            <a:extLst>
              <a:ext uri="{FF2B5EF4-FFF2-40B4-BE49-F238E27FC236}">
                <a16:creationId xmlns:a16="http://schemas.microsoft.com/office/drawing/2014/main" xmlns="" id="{E2D638BD-ECC3-4732-81F2-D03C8CC91C61}"/>
              </a:ext>
            </a:extLst>
          </p:cNvPr>
          <p:cNvSpPr txBox="1"/>
          <p:nvPr/>
        </p:nvSpPr>
        <p:spPr>
          <a:xfrm>
            <a:off x="304800" y="4876800"/>
            <a:ext cx="8727582" cy="646331"/>
          </a:xfrm>
          <a:prstGeom prst="rect">
            <a:avLst/>
          </a:prstGeom>
          <a:noFill/>
        </p:spPr>
        <p:txBody>
          <a:bodyPr wrap="none" rtlCol="0">
            <a:spAutoFit/>
          </a:bodyPr>
          <a:lstStyle/>
          <a:p>
            <a:r>
              <a:rPr lang="en-US" dirty="0"/>
              <a:t>Let the </a:t>
            </a:r>
            <a:r>
              <a:rPr lang="en-US" b="1" dirty="0"/>
              <a:t>machine learn </a:t>
            </a:r>
            <a:r>
              <a:rPr lang="en-US" dirty="0"/>
              <a:t>weights such that if f</a:t>
            </a:r>
            <a:r>
              <a:rPr lang="en-US" baseline="-25000" dirty="0"/>
              <a:t>1</a:t>
            </a:r>
            <a:r>
              <a:rPr lang="en-US" dirty="0"/>
              <a:t> &gt; f</a:t>
            </a:r>
            <a:r>
              <a:rPr lang="en-US" baseline="-25000" dirty="0"/>
              <a:t>2</a:t>
            </a:r>
            <a:r>
              <a:rPr lang="en-US" dirty="0"/>
              <a:t> + f</a:t>
            </a:r>
            <a:r>
              <a:rPr lang="en-US" baseline="-25000" dirty="0"/>
              <a:t>3</a:t>
            </a:r>
            <a:r>
              <a:rPr lang="en-US" dirty="0"/>
              <a:t> the classifier will select c</a:t>
            </a:r>
            <a:r>
              <a:rPr lang="en-US" baseline="-25000" dirty="0"/>
              <a:t>1 </a:t>
            </a:r>
            <a:r>
              <a:rPr lang="en-US" dirty="0"/>
              <a:t>else c</a:t>
            </a:r>
            <a:r>
              <a:rPr lang="en-US" baseline="-25000" dirty="0"/>
              <a:t>2 </a:t>
            </a:r>
            <a:r>
              <a:rPr lang="en-US" dirty="0"/>
              <a:t>!</a:t>
            </a:r>
          </a:p>
          <a:p>
            <a:r>
              <a:rPr lang="en-US" dirty="0"/>
              <a:t>Give it examples (training data) + tell it which is the right way up + let it climb up on its own.</a:t>
            </a:r>
          </a:p>
        </p:txBody>
      </p:sp>
      <p:sp>
        <p:nvSpPr>
          <p:cNvPr id="41" name="TextBox 40">
            <a:extLst>
              <a:ext uri="{FF2B5EF4-FFF2-40B4-BE49-F238E27FC236}">
                <a16:creationId xmlns:a16="http://schemas.microsoft.com/office/drawing/2014/main" xmlns="" id="{435A819A-62D7-4213-B062-96836E37E8EC}"/>
              </a:ext>
            </a:extLst>
          </p:cNvPr>
          <p:cNvSpPr txBox="1"/>
          <p:nvPr/>
        </p:nvSpPr>
        <p:spPr>
          <a:xfrm>
            <a:off x="5695764" y="6096000"/>
            <a:ext cx="2918868" cy="369332"/>
          </a:xfrm>
          <a:prstGeom prst="rect">
            <a:avLst/>
          </a:prstGeom>
          <a:noFill/>
        </p:spPr>
        <p:txBody>
          <a:bodyPr wrap="square" rtlCol="0">
            <a:spAutoFit/>
          </a:bodyPr>
          <a:lstStyle/>
          <a:p>
            <a:r>
              <a:rPr lang="en-US" dirty="0"/>
              <a:t>So </a:t>
            </a:r>
            <a:r>
              <a:rPr lang="en-US" dirty="0" err="1"/>
              <a:t>argmax</a:t>
            </a:r>
            <a:r>
              <a:rPr lang="en-US" baseline="-25000" dirty="0" err="1"/>
              <a:t>n</a:t>
            </a:r>
            <a:r>
              <a:rPr lang="en-US" dirty="0"/>
              <a:t> (</a:t>
            </a:r>
            <a:r>
              <a:rPr lang="en-US" dirty="0" err="1"/>
              <a:t>c</a:t>
            </a:r>
            <a:r>
              <a:rPr lang="en-US" baseline="-25000" dirty="0" err="1"/>
              <a:t>n</a:t>
            </a:r>
            <a:r>
              <a:rPr lang="en-US" dirty="0"/>
              <a:t>) = 2</a:t>
            </a:r>
            <a:endParaRPr lang="en-IN" baseline="-25000" dirty="0"/>
          </a:p>
        </p:txBody>
      </p:sp>
      <p:sp>
        <p:nvSpPr>
          <p:cNvPr id="4" name="Content Placeholder 3">
            <a:extLst>
              <a:ext uri="{FF2B5EF4-FFF2-40B4-BE49-F238E27FC236}">
                <a16:creationId xmlns:a16="http://schemas.microsoft.com/office/drawing/2014/main" xmlns="" id="{CBFE2739-E0BB-4B8E-B179-AAE3CF641D39}"/>
              </a:ext>
            </a:extLst>
          </p:cNvPr>
          <p:cNvSpPr>
            <a:spLocks noGrp="1"/>
          </p:cNvSpPr>
          <p:nvPr>
            <p:ph idx="1"/>
          </p:nvPr>
        </p:nvSpPr>
        <p:spPr>
          <a:xfrm>
            <a:off x="1918660" y="1117857"/>
            <a:ext cx="6695971" cy="4525963"/>
          </a:xfrm>
        </p:spPr>
        <p:txBody>
          <a:bodyPr/>
          <a:lstStyle/>
          <a:p>
            <a:r>
              <a:rPr lang="en-US" dirty="0"/>
              <a:t>How do you learn the weights automatically?</a:t>
            </a:r>
          </a:p>
          <a:p>
            <a:pPr lvl="1"/>
            <a:r>
              <a:rPr lang="en-US" dirty="0"/>
              <a:t>Step 1: Get some </a:t>
            </a:r>
            <a:r>
              <a:rPr lang="en-US" b="1" dirty="0"/>
              <a:t>training data</a:t>
            </a:r>
          </a:p>
          <a:p>
            <a:pPr lvl="1"/>
            <a:r>
              <a:rPr lang="en-US" dirty="0"/>
              <a:t>Step 2: Create a </a:t>
            </a:r>
            <a:r>
              <a:rPr lang="en-US" b="1" dirty="0"/>
              <a:t>loss function </a:t>
            </a:r>
            <a:r>
              <a:rPr lang="en-US" dirty="0"/>
              <a:t>reflecting the badness of the neural net</a:t>
            </a:r>
          </a:p>
          <a:p>
            <a:pPr lvl="1"/>
            <a:r>
              <a:rPr lang="en-US" dirty="0"/>
              <a:t>Step 3: Adjust the weights to </a:t>
            </a:r>
            <a:r>
              <a:rPr lang="en-US" b="1" dirty="0"/>
              <a:t>minimize the loss (error)</a:t>
            </a:r>
            <a:r>
              <a:rPr lang="en-US" dirty="0"/>
              <a:t> on the training data</a:t>
            </a:r>
            <a:endParaRPr lang="en-IN" dirty="0"/>
          </a:p>
        </p:txBody>
      </p:sp>
    </p:spTree>
    <p:extLst>
      <p:ext uri="{BB962C8B-B14F-4D97-AF65-F5344CB8AC3E}">
        <p14:creationId xmlns:p14="http://schemas.microsoft.com/office/powerpoint/2010/main" xmlns="" val="16987080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a:ln>
                  <a:noFill/>
                </a:ln>
                <a:solidFill>
                  <a:schemeClr val="bg1"/>
                </a:solidFill>
                <a:effectLst/>
                <a:uLnTx/>
                <a:uFillTx/>
                <a:latin typeface="+mj-lt"/>
                <a:ea typeface="+mj-ea"/>
                <a:cs typeface="+mj-cs"/>
              </a:rPr>
              <a:t>Step 1: Get some training data</a:t>
            </a:r>
          </a:p>
        </p:txBody>
      </p:sp>
      <p:sp>
        <p:nvSpPr>
          <p:cNvPr id="7" name="Oval 6"/>
          <p:cNvSpPr/>
          <p:nvPr/>
        </p:nvSpPr>
        <p:spPr>
          <a:xfrm>
            <a:off x="1066800" y="2350532"/>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p:cNvSpPr/>
          <p:nvPr/>
        </p:nvSpPr>
        <p:spPr>
          <a:xfrm>
            <a:off x="1066800" y="3493532"/>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9" name="TextBox 8"/>
          <p:cNvSpPr txBox="1"/>
          <p:nvPr/>
        </p:nvSpPr>
        <p:spPr>
          <a:xfrm>
            <a:off x="179902" y="3974068"/>
            <a:ext cx="1115498" cy="369332"/>
          </a:xfrm>
          <a:prstGeom prst="rect">
            <a:avLst/>
          </a:prstGeom>
          <a:noFill/>
        </p:spPr>
        <p:txBody>
          <a:bodyPr wrap="none" rtlCol="0">
            <a:spAutoFit/>
          </a:bodyPr>
          <a:lstStyle/>
          <a:p>
            <a:r>
              <a:rPr lang="en-US" dirty="0"/>
              <a:t>Features </a:t>
            </a:r>
            <a:r>
              <a:rPr lang="en-US" b="1" dirty="0"/>
              <a:t>f</a:t>
            </a:r>
          </a:p>
        </p:txBody>
      </p:sp>
      <p:sp>
        <p:nvSpPr>
          <p:cNvPr id="10" name="TextBox 9"/>
          <p:cNvSpPr txBox="1"/>
          <p:nvPr/>
        </p:nvSpPr>
        <p:spPr>
          <a:xfrm>
            <a:off x="304800" y="1981200"/>
            <a:ext cx="1007007" cy="369332"/>
          </a:xfrm>
          <a:prstGeom prst="rect">
            <a:avLst/>
          </a:prstGeom>
          <a:noFill/>
        </p:spPr>
        <p:txBody>
          <a:bodyPr wrap="none" rtlCol="0">
            <a:spAutoFit/>
          </a:bodyPr>
          <a:lstStyle/>
          <a:p>
            <a:r>
              <a:rPr lang="en-US" dirty="0"/>
              <a:t>Classes </a:t>
            </a:r>
            <a:r>
              <a:rPr lang="en-US" b="1" dirty="0"/>
              <a:t>c</a:t>
            </a:r>
          </a:p>
        </p:txBody>
      </p:sp>
      <p:cxnSp>
        <p:nvCxnSpPr>
          <p:cNvPr id="25" name="Straight Connector 24"/>
          <p:cNvCxnSpPr/>
          <p:nvPr/>
        </p:nvCxnSpPr>
        <p:spPr>
          <a:xfrm>
            <a:off x="1274620" y="2743200"/>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31" name="TextBox 30"/>
          <p:cNvSpPr txBox="1"/>
          <p:nvPr/>
        </p:nvSpPr>
        <p:spPr>
          <a:xfrm>
            <a:off x="762000" y="2971800"/>
            <a:ext cx="394660" cy="369332"/>
          </a:xfrm>
          <a:prstGeom prst="rect">
            <a:avLst/>
          </a:prstGeom>
          <a:noFill/>
        </p:spPr>
        <p:txBody>
          <a:bodyPr wrap="none" rtlCol="0">
            <a:spAutoFit/>
          </a:bodyPr>
          <a:lstStyle/>
          <a:p>
            <a:r>
              <a:rPr lang="en-US" b="1" dirty="0"/>
              <a:t>W</a:t>
            </a:r>
          </a:p>
        </p:txBody>
      </p:sp>
      <p:sp>
        <p:nvSpPr>
          <p:cNvPr id="64" name="TextBox 63">
            <a:extLst>
              <a:ext uri="{FF2B5EF4-FFF2-40B4-BE49-F238E27FC236}">
                <a16:creationId xmlns:a16="http://schemas.microsoft.com/office/drawing/2014/main" xmlns="" id="{E85EC121-184B-45EA-830E-2FFAA5E2C3D2}"/>
              </a:ext>
            </a:extLst>
          </p:cNvPr>
          <p:cNvSpPr txBox="1"/>
          <p:nvPr/>
        </p:nvSpPr>
        <p:spPr>
          <a:xfrm>
            <a:off x="4501906" y="2923760"/>
            <a:ext cx="3116559" cy="1754326"/>
          </a:xfrm>
          <a:prstGeom prst="rect">
            <a:avLst/>
          </a:prstGeom>
          <a:noFill/>
        </p:spPr>
        <p:txBody>
          <a:bodyPr wrap="none" rtlCol="0">
            <a:spAutoFit/>
          </a:bodyPr>
          <a:lstStyle/>
          <a:p>
            <a:r>
              <a:rPr lang="en-US" dirty="0"/>
              <a:t>c = 1	f</a:t>
            </a:r>
            <a:r>
              <a:rPr lang="en-US" baseline="-25000" dirty="0"/>
              <a:t>1</a:t>
            </a:r>
            <a:r>
              <a:rPr lang="en-US" dirty="0"/>
              <a:t> = 4    f</a:t>
            </a:r>
            <a:r>
              <a:rPr lang="en-US" baseline="-25000" dirty="0"/>
              <a:t>2</a:t>
            </a:r>
            <a:r>
              <a:rPr lang="en-US" dirty="0"/>
              <a:t> = 2    f</a:t>
            </a:r>
            <a:r>
              <a:rPr lang="en-US" baseline="-25000" dirty="0"/>
              <a:t>3</a:t>
            </a:r>
            <a:r>
              <a:rPr lang="en-US" dirty="0"/>
              <a:t> = 3 </a:t>
            </a:r>
          </a:p>
          <a:p>
            <a:r>
              <a:rPr lang="en-US" dirty="0"/>
              <a:t>c = 0	f</a:t>
            </a:r>
            <a:r>
              <a:rPr lang="en-US" baseline="-25000" dirty="0"/>
              <a:t>1</a:t>
            </a:r>
            <a:r>
              <a:rPr lang="en-US" dirty="0"/>
              <a:t> = 2    f</a:t>
            </a:r>
            <a:r>
              <a:rPr lang="en-US" baseline="-25000" dirty="0"/>
              <a:t>2</a:t>
            </a:r>
            <a:r>
              <a:rPr lang="en-US" dirty="0"/>
              <a:t> = 1    f</a:t>
            </a:r>
            <a:r>
              <a:rPr lang="en-US" baseline="-25000" dirty="0"/>
              <a:t>3</a:t>
            </a:r>
            <a:r>
              <a:rPr lang="en-US" dirty="0"/>
              <a:t> = -3 </a:t>
            </a:r>
            <a:endParaRPr lang="en-IN" dirty="0"/>
          </a:p>
          <a:p>
            <a:r>
              <a:rPr lang="en-US" dirty="0"/>
              <a:t>c = 0	f</a:t>
            </a:r>
            <a:r>
              <a:rPr lang="en-US" baseline="-25000" dirty="0"/>
              <a:t>1</a:t>
            </a:r>
            <a:r>
              <a:rPr lang="en-US" dirty="0"/>
              <a:t> = -2   f</a:t>
            </a:r>
            <a:r>
              <a:rPr lang="en-US" baseline="-25000" dirty="0"/>
              <a:t>2</a:t>
            </a:r>
            <a:r>
              <a:rPr lang="en-US" dirty="0"/>
              <a:t> = -1  f</a:t>
            </a:r>
            <a:r>
              <a:rPr lang="en-US" baseline="-25000" dirty="0"/>
              <a:t>3</a:t>
            </a:r>
            <a:r>
              <a:rPr lang="en-US" dirty="0"/>
              <a:t> = -3 </a:t>
            </a:r>
            <a:endParaRPr lang="en-IN" dirty="0"/>
          </a:p>
          <a:p>
            <a:r>
              <a:rPr lang="en-US" dirty="0"/>
              <a:t>c = 1	f</a:t>
            </a:r>
            <a:r>
              <a:rPr lang="en-US" baseline="-25000" dirty="0"/>
              <a:t>1</a:t>
            </a:r>
            <a:r>
              <a:rPr lang="en-US" dirty="0"/>
              <a:t> = 3    f</a:t>
            </a:r>
            <a:r>
              <a:rPr lang="en-US" baseline="-25000" dirty="0"/>
              <a:t>2</a:t>
            </a:r>
            <a:r>
              <a:rPr lang="en-US" dirty="0"/>
              <a:t> = 1    f</a:t>
            </a:r>
            <a:r>
              <a:rPr lang="en-US" baseline="-25000" dirty="0"/>
              <a:t>3</a:t>
            </a:r>
            <a:r>
              <a:rPr lang="en-US" dirty="0"/>
              <a:t> = 7 </a:t>
            </a:r>
          </a:p>
          <a:p>
            <a:r>
              <a:rPr lang="en-US" dirty="0"/>
              <a:t>c = 1	f</a:t>
            </a:r>
            <a:r>
              <a:rPr lang="en-US" baseline="-25000" dirty="0"/>
              <a:t>1</a:t>
            </a:r>
            <a:r>
              <a:rPr lang="en-US" dirty="0"/>
              <a:t> = -3    f</a:t>
            </a:r>
            <a:r>
              <a:rPr lang="en-US" baseline="-25000" dirty="0"/>
              <a:t>2</a:t>
            </a:r>
            <a:r>
              <a:rPr lang="en-US" dirty="0"/>
              <a:t> = 1    f</a:t>
            </a:r>
            <a:r>
              <a:rPr lang="en-US" baseline="-25000" dirty="0"/>
              <a:t>3</a:t>
            </a:r>
            <a:r>
              <a:rPr lang="en-US" dirty="0"/>
              <a:t> = 0</a:t>
            </a:r>
            <a:endParaRPr lang="en-IN" dirty="0"/>
          </a:p>
          <a:p>
            <a:r>
              <a:rPr lang="en-US" dirty="0"/>
              <a:t>c = 0	f</a:t>
            </a:r>
            <a:r>
              <a:rPr lang="en-US" baseline="-25000" dirty="0"/>
              <a:t>1</a:t>
            </a:r>
            <a:r>
              <a:rPr lang="en-US" dirty="0"/>
              <a:t> = 3    f</a:t>
            </a:r>
            <a:r>
              <a:rPr lang="en-US" baseline="-25000" dirty="0"/>
              <a:t>2</a:t>
            </a:r>
            <a:r>
              <a:rPr lang="en-US" dirty="0"/>
              <a:t> = 1    f</a:t>
            </a:r>
            <a:r>
              <a:rPr lang="en-US" baseline="-25000" dirty="0"/>
              <a:t>3</a:t>
            </a:r>
            <a:r>
              <a:rPr lang="en-US" dirty="0"/>
              <a:t> = 1</a:t>
            </a:r>
            <a:endParaRPr lang="en-IN" dirty="0"/>
          </a:p>
        </p:txBody>
      </p:sp>
      <p:sp>
        <p:nvSpPr>
          <p:cNvPr id="4" name="Content Placeholder 3">
            <a:extLst>
              <a:ext uri="{FF2B5EF4-FFF2-40B4-BE49-F238E27FC236}">
                <a16:creationId xmlns:a16="http://schemas.microsoft.com/office/drawing/2014/main" xmlns="" id="{CBFE2739-E0BB-4B8E-B179-AAE3CF641D39}"/>
              </a:ext>
            </a:extLst>
          </p:cNvPr>
          <p:cNvSpPr>
            <a:spLocks noGrp="1"/>
          </p:cNvSpPr>
          <p:nvPr>
            <p:ph idx="1"/>
          </p:nvPr>
        </p:nvSpPr>
        <p:spPr>
          <a:xfrm>
            <a:off x="3009034" y="1117857"/>
            <a:ext cx="5605597" cy="1853943"/>
          </a:xfrm>
        </p:spPr>
        <p:txBody>
          <a:bodyPr/>
          <a:lstStyle/>
          <a:p>
            <a:r>
              <a:rPr lang="en-US" dirty="0"/>
              <a:t>That’s easy (for us).</a:t>
            </a:r>
          </a:p>
          <a:p>
            <a:r>
              <a:rPr lang="en-US" dirty="0"/>
              <a:t>We can generate it!</a:t>
            </a:r>
            <a:endParaRPr lang="en-IN" dirty="0"/>
          </a:p>
        </p:txBody>
      </p:sp>
      <p:sp>
        <p:nvSpPr>
          <p:cNvPr id="11" name="TextBox 10">
            <a:extLst>
              <a:ext uri="{FF2B5EF4-FFF2-40B4-BE49-F238E27FC236}">
                <a16:creationId xmlns:a16="http://schemas.microsoft.com/office/drawing/2014/main" xmlns="" id="{164FBF9A-3A47-4F84-8E9B-E319E7A654BD}"/>
              </a:ext>
            </a:extLst>
          </p:cNvPr>
          <p:cNvSpPr txBox="1"/>
          <p:nvPr/>
        </p:nvSpPr>
        <p:spPr>
          <a:xfrm>
            <a:off x="152400" y="6339274"/>
            <a:ext cx="3297313" cy="369332"/>
          </a:xfrm>
          <a:prstGeom prst="rect">
            <a:avLst/>
          </a:prstGeom>
          <a:noFill/>
        </p:spPr>
        <p:txBody>
          <a:bodyPr wrap="none" rtlCol="0">
            <a:spAutoFit/>
          </a:bodyPr>
          <a:lstStyle/>
          <a:p>
            <a:r>
              <a:rPr lang="en-US" dirty="0"/>
              <a:t>Try this in </a:t>
            </a:r>
            <a:r>
              <a:rPr lang="en-US" dirty="0" err="1"/>
              <a:t>Pytorch</a:t>
            </a:r>
            <a:r>
              <a:rPr lang="en-US" dirty="0"/>
              <a:t> – exercise 410.</a:t>
            </a:r>
            <a:endParaRPr lang="en-IN" dirty="0"/>
          </a:p>
        </p:txBody>
      </p:sp>
    </p:spTree>
    <p:extLst>
      <p:ext uri="{BB962C8B-B14F-4D97-AF65-F5344CB8AC3E}">
        <p14:creationId xmlns:p14="http://schemas.microsoft.com/office/powerpoint/2010/main" xmlns="" val="149361617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400" dirty="0">
                <a:solidFill>
                  <a:schemeClr val="bg1"/>
                </a:solidFill>
                <a:latin typeface="+mj-lt"/>
                <a:ea typeface="+mj-ea"/>
                <a:cs typeface="+mj-cs"/>
              </a:rPr>
              <a:t>Step 2: Create a</a:t>
            </a:r>
            <a:r>
              <a:rPr kumimoji="0" lang="en-US" sz="4400" b="0" i="0" u="none" strike="noStrike" kern="1200" cap="none" spc="0" normalizeH="0" baseline="0" noProof="0" dirty="0">
                <a:ln>
                  <a:noFill/>
                </a:ln>
                <a:solidFill>
                  <a:schemeClr val="bg1"/>
                </a:solidFill>
                <a:effectLst/>
                <a:uLnTx/>
                <a:uFillTx/>
                <a:latin typeface="+mj-lt"/>
                <a:ea typeface="+mj-ea"/>
                <a:cs typeface="+mj-cs"/>
              </a:rPr>
              <a:t> loss function</a:t>
            </a:r>
          </a:p>
        </p:txBody>
      </p:sp>
      <p:sp>
        <p:nvSpPr>
          <p:cNvPr id="7" name="Oval 6"/>
          <p:cNvSpPr/>
          <p:nvPr/>
        </p:nvSpPr>
        <p:spPr>
          <a:xfrm>
            <a:off x="1066800" y="2350532"/>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p:cNvSpPr/>
          <p:nvPr/>
        </p:nvSpPr>
        <p:spPr>
          <a:xfrm>
            <a:off x="1066800" y="3493532"/>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9" name="TextBox 8"/>
          <p:cNvSpPr txBox="1"/>
          <p:nvPr/>
        </p:nvSpPr>
        <p:spPr>
          <a:xfrm>
            <a:off x="179902" y="3974068"/>
            <a:ext cx="1115498" cy="369332"/>
          </a:xfrm>
          <a:prstGeom prst="rect">
            <a:avLst/>
          </a:prstGeom>
          <a:noFill/>
        </p:spPr>
        <p:txBody>
          <a:bodyPr wrap="none" rtlCol="0">
            <a:spAutoFit/>
          </a:bodyPr>
          <a:lstStyle/>
          <a:p>
            <a:r>
              <a:rPr lang="en-US" dirty="0"/>
              <a:t>Features </a:t>
            </a:r>
            <a:r>
              <a:rPr lang="en-US" b="1" dirty="0"/>
              <a:t>f</a:t>
            </a:r>
          </a:p>
        </p:txBody>
      </p:sp>
      <p:sp>
        <p:nvSpPr>
          <p:cNvPr id="10" name="TextBox 9"/>
          <p:cNvSpPr txBox="1"/>
          <p:nvPr/>
        </p:nvSpPr>
        <p:spPr>
          <a:xfrm>
            <a:off x="304800" y="1981200"/>
            <a:ext cx="1007007" cy="369332"/>
          </a:xfrm>
          <a:prstGeom prst="rect">
            <a:avLst/>
          </a:prstGeom>
          <a:noFill/>
        </p:spPr>
        <p:txBody>
          <a:bodyPr wrap="none" rtlCol="0">
            <a:spAutoFit/>
          </a:bodyPr>
          <a:lstStyle/>
          <a:p>
            <a:r>
              <a:rPr lang="en-US" dirty="0"/>
              <a:t>Classes </a:t>
            </a:r>
            <a:r>
              <a:rPr lang="en-US" b="1" dirty="0"/>
              <a:t>c</a:t>
            </a:r>
          </a:p>
        </p:txBody>
      </p:sp>
      <p:cxnSp>
        <p:nvCxnSpPr>
          <p:cNvPr id="25" name="Straight Connector 24"/>
          <p:cNvCxnSpPr/>
          <p:nvPr/>
        </p:nvCxnSpPr>
        <p:spPr>
          <a:xfrm>
            <a:off x="1274620" y="2743200"/>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31" name="TextBox 30"/>
          <p:cNvSpPr txBox="1"/>
          <p:nvPr/>
        </p:nvSpPr>
        <p:spPr>
          <a:xfrm>
            <a:off x="762000" y="2971800"/>
            <a:ext cx="394660" cy="369332"/>
          </a:xfrm>
          <a:prstGeom prst="rect">
            <a:avLst/>
          </a:prstGeom>
          <a:noFill/>
        </p:spPr>
        <p:txBody>
          <a:bodyPr wrap="none" rtlCol="0">
            <a:spAutoFit/>
          </a:bodyPr>
          <a:lstStyle/>
          <a:p>
            <a:r>
              <a:rPr lang="en-US" b="1" dirty="0"/>
              <a:t>W</a:t>
            </a:r>
          </a:p>
        </p:txBody>
      </p:sp>
      <p:sp>
        <p:nvSpPr>
          <p:cNvPr id="4" name="Content Placeholder 3">
            <a:extLst>
              <a:ext uri="{FF2B5EF4-FFF2-40B4-BE49-F238E27FC236}">
                <a16:creationId xmlns:a16="http://schemas.microsoft.com/office/drawing/2014/main" xmlns="" id="{CBFE2739-E0BB-4B8E-B179-AAE3CF641D39}"/>
              </a:ext>
            </a:extLst>
          </p:cNvPr>
          <p:cNvSpPr>
            <a:spLocks noGrp="1"/>
          </p:cNvSpPr>
          <p:nvPr>
            <p:ph idx="1"/>
          </p:nvPr>
        </p:nvSpPr>
        <p:spPr>
          <a:xfrm>
            <a:off x="3009034" y="2184657"/>
            <a:ext cx="5605597" cy="2615943"/>
          </a:xfrm>
        </p:spPr>
        <p:txBody>
          <a:bodyPr>
            <a:normAutofit fontScale="85000" lnSpcReduction="10000"/>
          </a:bodyPr>
          <a:lstStyle/>
          <a:p>
            <a:r>
              <a:rPr lang="en-US" dirty="0"/>
              <a:t>A loss function is a function that reflects the degree of incorrectness of the machine learning algorithm.</a:t>
            </a:r>
          </a:p>
          <a:p>
            <a:r>
              <a:rPr lang="en-US" dirty="0"/>
              <a:t>To make Step 3 easy, this loss function thing has to be differentiable.</a:t>
            </a:r>
          </a:p>
        </p:txBody>
      </p:sp>
    </p:spTree>
    <p:extLst>
      <p:ext uri="{BB962C8B-B14F-4D97-AF65-F5344CB8AC3E}">
        <p14:creationId xmlns:p14="http://schemas.microsoft.com/office/powerpoint/2010/main" xmlns="" val="395023348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400" dirty="0">
                <a:solidFill>
                  <a:schemeClr val="bg1"/>
                </a:solidFill>
                <a:latin typeface="+mj-lt"/>
                <a:ea typeface="+mj-ea"/>
                <a:cs typeface="+mj-cs"/>
              </a:rPr>
              <a:t>Step 2: Create a</a:t>
            </a:r>
            <a:r>
              <a:rPr kumimoji="0" lang="en-US" sz="4400" b="0" i="0" u="none" strike="noStrike" kern="1200" cap="none" spc="0" normalizeH="0" baseline="0" noProof="0" dirty="0">
                <a:ln>
                  <a:noFill/>
                </a:ln>
                <a:solidFill>
                  <a:schemeClr val="bg1"/>
                </a:solidFill>
                <a:effectLst/>
                <a:uLnTx/>
                <a:uFillTx/>
                <a:latin typeface="+mj-lt"/>
                <a:ea typeface="+mj-ea"/>
                <a:cs typeface="+mj-cs"/>
              </a:rPr>
              <a:t> loss function</a:t>
            </a:r>
          </a:p>
        </p:txBody>
      </p:sp>
      <p:sp>
        <p:nvSpPr>
          <p:cNvPr id="7" name="Oval 6"/>
          <p:cNvSpPr/>
          <p:nvPr/>
        </p:nvSpPr>
        <p:spPr>
          <a:xfrm>
            <a:off x="1066800" y="2350532"/>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p:cNvSpPr/>
          <p:nvPr/>
        </p:nvSpPr>
        <p:spPr>
          <a:xfrm>
            <a:off x="1066800" y="3493532"/>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9" name="TextBox 8"/>
          <p:cNvSpPr txBox="1"/>
          <p:nvPr/>
        </p:nvSpPr>
        <p:spPr>
          <a:xfrm>
            <a:off x="179902" y="3974068"/>
            <a:ext cx="1115498" cy="369332"/>
          </a:xfrm>
          <a:prstGeom prst="rect">
            <a:avLst/>
          </a:prstGeom>
          <a:noFill/>
        </p:spPr>
        <p:txBody>
          <a:bodyPr wrap="none" rtlCol="0">
            <a:spAutoFit/>
          </a:bodyPr>
          <a:lstStyle/>
          <a:p>
            <a:r>
              <a:rPr lang="en-US" dirty="0"/>
              <a:t>Features </a:t>
            </a:r>
            <a:r>
              <a:rPr lang="en-US" b="1" dirty="0"/>
              <a:t>f</a:t>
            </a:r>
          </a:p>
        </p:txBody>
      </p:sp>
      <p:sp>
        <p:nvSpPr>
          <p:cNvPr id="10" name="TextBox 9"/>
          <p:cNvSpPr txBox="1"/>
          <p:nvPr/>
        </p:nvSpPr>
        <p:spPr>
          <a:xfrm>
            <a:off x="304800" y="1981200"/>
            <a:ext cx="1007007" cy="369332"/>
          </a:xfrm>
          <a:prstGeom prst="rect">
            <a:avLst/>
          </a:prstGeom>
          <a:noFill/>
        </p:spPr>
        <p:txBody>
          <a:bodyPr wrap="none" rtlCol="0">
            <a:spAutoFit/>
          </a:bodyPr>
          <a:lstStyle/>
          <a:p>
            <a:r>
              <a:rPr lang="en-US" dirty="0"/>
              <a:t>Classes </a:t>
            </a:r>
            <a:r>
              <a:rPr lang="en-US" b="1" dirty="0"/>
              <a:t>c</a:t>
            </a:r>
          </a:p>
        </p:txBody>
      </p:sp>
      <p:cxnSp>
        <p:nvCxnSpPr>
          <p:cNvPr id="25" name="Straight Connector 24"/>
          <p:cNvCxnSpPr/>
          <p:nvPr/>
        </p:nvCxnSpPr>
        <p:spPr>
          <a:xfrm>
            <a:off x="1274620" y="2743200"/>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31" name="TextBox 30"/>
          <p:cNvSpPr txBox="1"/>
          <p:nvPr/>
        </p:nvSpPr>
        <p:spPr>
          <a:xfrm>
            <a:off x="762000" y="2971800"/>
            <a:ext cx="394660" cy="369332"/>
          </a:xfrm>
          <a:prstGeom prst="rect">
            <a:avLst/>
          </a:prstGeom>
          <a:noFill/>
        </p:spPr>
        <p:txBody>
          <a:bodyPr wrap="none" rtlCol="0">
            <a:spAutoFit/>
          </a:bodyPr>
          <a:lstStyle/>
          <a:p>
            <a:r>
              <a:rPr lang="en-US" b="1" dirty="0"/>
              <a:t>W</a:t>
            </a:r>
          </a:p>
        </p:txBody>
      </p:sp>
      <p:sp>
        <p:nvSpPr>
          <p:cNvPr id="4" name="Content Placeholder 3">
            <a:extLst>
              <a:ext uri="{FF2B5EF4-FFF2-40B4-BE49-F238E27FC236}">
                <a16:creationId xmlns:a16="http://schemas.microsoft.com/office/drawing/2014/main" xmlns="" id="{CBFE2739-E0BB-4B8E-B179-AAE3CF641D39}"/>
              </a:ext>
            </a:extLst>
          </p:cNvPr>
          <p:cNvSpPr>
            <a:spLocks noGrp="1"/>
          </p:cNvSpPr>
          <p:nvPr>
            <p:ph idx="1"/>
          </p:nvPr>
        </p:nvSpPr>
        <p:spPr>
          <a:xfrm>
            <a:off x="2378608" y="1295400"/>
            <a:ext cx="6236024" cy="5029200"/>
          </a:xfrm>
        </p:spPr>
        <p:txBody>
          <a:bodyPr>
            <a:normAutofit fontScale="92500" lnSpcReduction="20000"/>
          </a:bodyPr>
          <a:lstStyle/>
          <a:p>
            <a:r>
              <a:rPr lang="en-US" dirty="0"/>
              <a:t>There’re many such functions and one that’s usually used with classifiers is “cross-entropy”.</a:t>
            </a:r>
          </a:p>
          <a:p>
            <a:endParaRPr lang="en-US" dirty="0"/>
          </a:p>
          <a:p>
            <a:endParaRPr lang="en-US" dirty="0"/>
          </a:p>
          <a:p>
            <a:endParaRPr lang="en-US" dirty="0"/>
          </a:p>
          <a:p>
            <a:endParaRPr lang="en-US" dirty="0"/>
          </a:p>
          <a:p>
            <a:pPr marL="0" indent="0">
              <a:buNone/>
            </a:pPr>
            <a:r>
              <a:rPr lang="en-US" dirty="0"/>
              <a:t>p is the one-hot encoding of the correct class</a:t>
            </a:r>
          </a:p>
          <a:p>
            <a:pPr marL="0" indent="0">
              <a:buNone/>
            </a:pPr>
            <a:r>
              <a:rPr lang="en-US" dirty="0"/>
              <a:t>q is the </a:t>
            </a:r>
            <a:r>
              <a:rPr lang="en-US" dirty="0" err="1"/>
              <a:t>softmax</a:t>
            </a:r>
            <a:r>
              <a:rPr lang="en-US" dirty="0"/>
              <a:t> of the classifier’s output</a:t>
            </a:r>
          </a:p>
        </p:txBody>
      </p:sp>
      <p:pic>
        <p:nvPicPr>
          <p:cNvPr id="2" name="Graphic 1">
            <a:extLst>
              <a:ext uri="{FF2B5EF4-FFF2-40B4-BE49-F238E27FC236}">
                <a16:creationId xmlns:a16="http://schemas.microsoft.com/office/drawing/2014/main" xmlns="" id="{FB886EDC-0104-4654-99BF-227C9CF5A3B0}"/>
              </a:ext>
            </a:extLst>
          </p:cNvPr>
          <p:cNvPicPr>
            <a:picLocks noChangeAspect="1"/>
          </p:cNvPicPr>
          <p:nvPr/>
        </p:nvPicPr>
        <p:blipFill>
          <a:blip r:embed="rId2" cstate="print">
            <a:extLst>
              <a:ext uri="{96DAC541-7B7A-43D3-8B79-37D633B846F1}">
                <asvg:svgBlip xmlns:asvg="http://schemas.microsoft.com/office/drawing/2016/SVG/main" xmlns="" r:embed="rId3"/>
              </a:ext>
            </a:extLst>
          </a:blip>
          <a:stretch>
            <a:fillRect/>
          </a:stretch>
        </p:blipFill>
        <p:spPr>
          <a:xfrm>
            <a:off x="2362200" y="3352800"/>
            <a:ext cx="6121403" cy="1147763"/>
          </a:xfrm>
          <a:prstGeom prst="rect">
            <a:avLst/>
          </a:prstGeom>
        </p:spPr>
      </p:pic>
    </p:spTree>
    <p:extLst>
      <p:ext uri="{BB962C8B-B14F-4D97-AF65-F5344CB8AC3E}">
        <p14:creationId xmlns:p14="http://schemas.microsoft.com/office/powerpoint/2010/main" xmlns="" val="291175807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400" dirty="0">
                <a:solidFill>
                  <a:schemeClr val="bg1"/>
                </a:solidFill>
                <a:latin typeface="+mj-lt"/>
                <a:ea typeface="+mj-ea"/>
                <a:cs typeface="+mj-cs"/>
              </a:rPr>
              <a:t>Step 2: Create a</a:t>
            </a:r>
            <a:r>
              <a:rPr kumimoji="0" lang="en-US" sz="4400" b="0" i="0" u="none" strike="noStrike" kern="1200" cap="none" spc="0" normalizeH="0" baseline="0" noProof="0" dirty="0">
                <a:ln>
                  <a:noFill/>
                </a:ln>
                <a:solidFill>
                  <a:schemeClr val="bg1"/>
                </a:solidFill>
                <a:effectLst/>
                <a:uLnTx/>
                <a:uFillTx/>
                <a:latin typeface="+mj-lt"/>
                <a:ea typeface="+mj-ea"/>
                <a:cs typeface="+mj-cs"/>
              </a:rPr>
              <a:t> loss function</a:t>
            </a:r>
          </a:p>
        </p:txBody>
      </p:sp>
      <p:sp>
        <p:nvSpPr>
          <p:cNvPr id="7" name="Oval 6"/>
          <p:cNvSpPr/>
          <p:nvPr/>
        </p:nvSpPr>
        <p:spPr>
          <a:xfrm>
            <a:off x="1066800" y="2350532"/>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p:cNvSpPr/>
          <p:nvPr/>
        </p:nvSpPr>
        <p:spPr>
          <a:xfrm>
            <a:off x="1066800" y="3493532"/>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9" name="TextBox 8"/>
          <p:cNvSpPr txBox="1"/>
          <p:nvPr/>
        </p:nvSpPr>
        <p:spPr>
          <a:xfrm>
            <a:off x="179902" y="3974068"/>
            <a:ext cx="1115498" cy="369332"/>
          </a:xfrm>
          <a:prstGeom prst="rect">
            <a:avLst/>
          </a:prstGeom>
          <a:noFill/>
        </p:spPr>
        <p:txBody>
          <a:bodyPr wrap="none" rtlCol="0">
            <a:spAutoFit/>
          </a:bodyPr>
          <a:lstStyle/>
          <a:p>
            <a:r>
              <a:rPr lang="en-US" dirty="0"/>
              <a:t>Features </a:t>
            </a:r>
            <a:r>
              <a:rPr lang="en-US" b="1" dirty="0"/>
              <a:t>f</a:t>
            </a:r>
          </a:p>
        </p:txBody>
      </p:sp>
      <p:sp>
        <p:nvSpPr>
          <p:cNvPr id="10" name="TextBox 9"/>
          <p:cNvSpPr txBox="1"/>
          <p:nvPr/>
        </p:nvSpPr>
        <p:spPr>
          <a:xfrm>
            <a:off x="304800" y="1981200"/>
            <a:ext cx="1007007" cy="369332"/>
          </a:xfrm>
          <a:prstGeom prst="rect">
            <a:avLst/>
          </a:prstGeom>
          <a:noFill/>
        </p:spPr>
        <p:txBody>
          <a:bodyPr wrap="none" rtlCol="0">
            <a:spAutoFit/>
          </a:bodyPr>
          <a:lstStyle/>
          <a:p>
            <a:r>
              <a:rPr lang="en-US" dirty="0"/>
              <a:t>Classes </a:t>
            </a:r>
            <a:r>
              <a:rPr lang="en-US" b="1" dirty="0"/>
              <a:t>c</a:t>
            </a:r>
          </a:p>
        </p:txBody>
      </p:sp>
      <p:cxnSp>
        <p:nvCxnSpPr>
          <p:cNvPr id="25" name="Straight Connector 24"/>
          <p:cNvCxnSpPr/>
          <p:nvPr/>
        </p:nvCxnSpPr>
        <p:spPr>
          <a:xfrm>
            <a:off x="1274620" y="2743200"/>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31" name="TextBox 30"/>
          <p:cNvSpPr txBox="1"/>
          <p:nvPr/>
        </p:nvSpPr>
        <p:spPr>
          <a:xfrm>
            <a:off x="762000" y="2971800"/>
            <a:ext cx="394660" cy="369332"/>
          </a:xfrm>
          <a:prstGeom prst="rect">
            <a:avLst/>
          </a:prstGeom>
          <a:noFill/>
        </p:spPr>
        <p:txBody>
          <a:bodyPr wrap="none" rtlCol="0">
            <a:spAutoFit/>
          </a:bodyPr>
          <a:lstStyle/>
          <a:p>
            <a:r>
              <a:rPr lang="en-US" b="1" dirty="0"/>
              <a:t>W</a:t>
            </a:r>
          </a:p>
        </p:txBody>
      </p:sp>
      <p:sp>
        <p:nvSpPr>
          <p:cNvPr id="4" name="Content Placeholder 3">
            <a:extLst>
              <a:ext uri="{FF2B5EF4-FFF2-40B4-BE49-F238E27FC236}">
                <a16:creationId xmlns:a16="http://schemas.microsoft.com/office/drawing/2014/main" xmlns="" id="{CBFE2739-E0BB-4B8E-B179-AAE3CF641D39}"/>
              </a:ext>
            </a:extLst>
          </p:cNvPr>
          <p:cNvSpPr>
            <a:spLocks noGrp="1"/>
          </p:cNvSpPr>
          <p:nvPr>
            <p:ph idx="1"/>
          </p:nvPr>
        </p:nvSpPr>
        <p:spPr>
          <a:xfrm>
            <a:off x="2378608" y="1295400"/>
            <a:ext cx="6236024" cy="5029200"/>
          </a:xfrm>
        </p:spPr>
        <p:txBody>
          <a:bodyPr>
            <a:normAutofit/>
          </a:bodyPr>
          <a:lstStyle/>
          <a:p>
            <a:pPr marL="0" indent="0">
              <a:buNone/>
            </a:pPr>
            <a:r>
              <a:rPr lang="en-US" dirty="0"/>
              <a:t>Cross entropy:</a:t>
            </a:r>
          </a:p>
          <a:p>
            <a:endParaRPr lang="en-US" dirty="0"/>
          </a:p>
          <a:p>
            <a:endParaRPr lang="en-US" dirty="0"/>
          </a:p>
          <a:p>
            <a:pPr marL="0" indent="0">
              <a:buNone/>
            </a:pPr>
            <a:r>
              <a:rPr lang="en-US" dirty="0"/>
              <a:t>For classifiers:</a:t>
            </a:r>
          </a:p>
          <a:p>
            <a:pPr marL="0" indent="0">
              <a:buNone/>
            </a:pPr>
            <a:r>
              <a:rPr lang="en-US" b="1" dirty="0"/>
              <a:t>p</a:t>
            </a:r>
            <a:r>
              <a:rPr lang="en-US" dirty="0"/>
              <a:t> is the one-hot encoding of the correct class</a:t>
            </a:r>
          </a:p>
          <a:p>
            <a:pPr marL="0" indent="0">
              <a:buNone/>
            </a:pPr>
            <a:r>
              <a:rPr lang="en-US" b="1" dirty="0"/>
              <a:t>q</a:t>
            </a:r>
            <a:r>
              <a:rPr lang="en-US" dirty="0"/>
              <a:t> is the </a:t>
            </a:r>
            <a:r>
              <a:rPr lang="en-US" dirty="0" err="1"/>
              <a:t>softmax</a:t>
            </a:r>
            <a:r>
              <a:rPr lang="en-US" dirty="0"/>
              <a:t> of the classifier’s output</a:t>
            </a:r>
          </a:p>
        </p:txBody>
      </p:sp>
      <p:pic>
        <p:nvPicPr>
          <p:cNvPr id="2" name="Graphic 1">
            <a:extLst>
              <a:ext uri="{FF2B5EF4-FFF2-40B4-BE49-F238E27FC236}">
                <a16:creationId xmlns:a16="http://schemas.microsoft.com/office/drawing/2014/main" xmlns="" id="{FB886EDC-0104-4654-99BF-227C9CF5A3B0}"/>
              </a:ext>
            </a:extLst>
          </p:cNvPr>
          <p:cNvPicPr>
            <a:picLocks noChangeAspect="1"/>
          </p:cNvPicPr>
          <p:nvPr/>
        </p:nvPicPr>
        <p:blipFill>
          <a:blip r:embed="rId2" cstate="print">
            <a:extLst>
              <a:ext uri="{96DAC541-7B7A-43D3-8B79-37D633B846F1}">
                <asvg:svgBlip xmlns:asvg="http://schemas.microsoft.com/office/drawing/2016/SVG/main" xmlns="" r:embed="rId3"/>
              </a:ext>
            </a:extLst>
          </a:blip>
          <a:stretch>
            <a:fillRect/>
          </a:stretch>
        </p:blipFill>
        <p:spPr>
          <a:xfrm>
            <a:off x="2341422" y="2101810"/>
            <a:ext cx="6121403" cy="1147763"/>
          </a:xfrm>
          <a:prstGeom prst="rect">
            <a:avLst/>
          </a:prstGeom>
        </p:spPr>
      </p:pic>
    </p:spTree>
    <p:extLst>
      <p:ext uri="{BB962C8B-B14F-4D97-AF65-F5344CB8AC3E}">
        <p14:creationId xmlns:p14="http://schemas.microsoft.com/office/powerpoint/2010/main" xmlns="" val="139871014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400" dirty="0">
                <a:solidFill>
                  <a:schemeClr val="bg1"/>
                </a:solidFill>
                <a:latin typeface="+mj-lt"/>
                <a:ea typeface="+mj-ea"/>
                <a:cs typeface="+mj-cs"/>
              </a:rPr>
              <a:t>Step 2: Create a</a:t>
            </a:r>
            <a:r>
              <a:rPr kumimoji="0" lang="en-US" sz="4400" b="0" i="0" u="none" strike="noStrike" kern="1200" cap="none" spc="0" normalizeH="0" baseline="0" noProof="0" dirty="0">
                <a:ln>
                  <a:noFill/>
                </a:ln>
                <a:solidFill>
                  <a:schemeClr val="bg1"/>
                </a:solidFill>
                <a:effectLst/>
                <a:uLnTx/>
                <a:uFillTx/>
                <a:latin typeface="+mj-lt"/>
                <a:ea typeface="+mj-ea"/>
                <a:cs typeface="+mj-cs"/>
              </a:rPr>
              <a:t> loss function</a:t>
            </a:r>
          </a:p>
        </p:txBody>
      </p:sp>
      <p:sp>
        <p:nvSpPr>
          <p:cNvPr id="7" name="Oval 6"/>
          <p:cNvSpPr/>
          <p:nvPr/>
        </p:nvSpPr>
        <p:spPr>
          <a:xfrm>
            <a:off x="1066800" y="2350532"/>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p:cNvSpPr/>
          <p:nvPr/>
        </p:nvSpPr>
        <p:spPr>
          <a:xfrm>
            <a:off x="1066800" y="3493532"/>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9" name="TextBox 8"/>
          <p:cNvSpPr txBox="1"/>
          <p:nvPr/>
        </p:nvSpPr>
        <p:spPr>
          <a:xfrm>
            <a:off x="179902" y="3974068"/>
            <a:ext cx="1115498" cy="369332"/>
          </a:xfrm>
          <a:prstGeom prst="rect">
            <a:avLst/>
          </a:prstGeom>
          <a:noFill/>
        </p:spPr>
        <p:txBody>
          <a:bodyPr wrap="none" rtlCol="0">
            <a:spAutoFit/>
          </a:bodyPr>
          <a:lstStyle/>
          <a:p>
            <a:r>
              <a:rPr lang="en-US" dirty="0"/>
              <a:t>Features </a:t>
            </a:r>
            <a:r>
              <a:rPr lang="en-US" b="1" dirty="0"/>
              <a:t>f</a:t>
            </a:r>
          </a:p>
        </p:txBody>
      </p:sp>
      <p:sp>
        <p:nvSpPr>
          <p:cNvPr id="10" name="TextBox 9"/>
          <p:cNvSpPr txBox="1"/>
          <p:nvPr/>
        </p:nvSpPr>
        <p:spPr>
          <a:xfrm>
            <a:off x="304800" y="1981200"/>
            <a:ext cx="1007007" cy="369332"/>
          </a:xfrm>
          <a:prstGeom prst="rect">
            <a:avLst/>
          </a:prstGeom>
          <a:noFill/>
        </p:spPr>
        <p:txBody>
          <a:bodyPr wrap="none" rtlCol="0">
            <a:spAutoFit/>
          </a:bodyPr>
          <a:lstStyle/>
          <a:p>
            <a:r>
              <a:rPr lang="en-US" dirty="0"/>
              <a:t>Classes </a:t>
            </a:r>
            <a:r>
              <a:rPr lang="en-US" b="1" dirty="0"/>
              <a:t>c</a:t>
            </a:r>
          </a:p>
        </p:txBody>
      </p:sp>
      <p:cxnSp>
        <p:nvCxnSpPr>
          <p:cNvPr id="25" name="Straight Connector 24"/>
          <p:cNvCxnSpPr/>
          <p:nvPr/>
        </p:nvCxnSpPr>
        <p:spPr>
          <a:xfrm>
            <a:off x="1274620" y="2743200"/>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31" name="TextBox 30"/>
          <p:cNvSpPr txBox="1"/>
          <p:nvPr/>
        </p:nvSpPr>
        <p:spPr>
          <a:xfrm>
            <a:off x="762000" y="2971800"/>
            <a:ext cx="394660" cy="369332"/>
          </a:xfrm>
          <a:prstGeom prst="rect">
            <a:avLst/>
          </a:prstGeom>
          <a:noFill/>
        </p:spPr>
        <p:txBody>
          <a:bodyPr wrap="none" rtlCol="0">
            <a:spAutoFit/>
          </a:bodyPr>
          <a:lstStyle/>
          <a:p>
            <a:r>
              <a:rPr lang="en-US" b="1" dirty="0"/>
              <a:t>W</a:t>
            </a:r>
          </a:p>
        </p:txBody>
      </p:sp>
      <p:sp>
        <p:nvSpPr>
          <p:cNvPr id="4" name="Content Placeholder 3">
            <a:extLst>
              <a:ext uri="{FF2B5EF4-FFF2-40B4-BE49-F238E27FC236}">
                <a16:creationId xmlns:a16="http://schemas.microsoft.com/office/drawing/2014/main" xmlns="" id="{CBFE2739-E0BB-4B8E-B179-AAE3CF641D39}"/>
              </a:ext>
            </a:extLst>
          </p:cNvPr>
          <p:cNvSpPr>
            <a:spLocks noGrp="1"/>
          </p:cNvSpPr>
          <p:nvPr>
            <p:ph idx="1"/>
          </p:nvPr>
        </p:nvSpPr>
        <p:spPr>
          <a:xfrm>
            <a:off x="2378608" y="1295400"/>
            <a:ext cx="6236024" cy="5029200"/>
          </a:xfrm>
        </p:spPr>
        <p:txBody>
          <a:bodyPr>
            <a:normAutofit lnSpcReduction="10000"/>
          </a:bodyPr>
          <a:lstStyle/>
          <a:p>
            <a:pPr marL="0" indent="0">
              <a:buNone/>
            </a:pPr>
            <a:r>
              <a:rPr lang="en-US" u="sng" dirty="0"/>
              <a:t>One-hot encoding of a number</a:t>
            </a:r>
          </a:p>
          <a:p>
            <a:pPr marL="0" indent="0">
              <a:buNone/>
            </a:pPr>
            <a:r>
              <a:rPr lang="en-US" dirty="0"/>
              <a:t>It is just a vector with a 1 in the position of that number and 0 in the positions of all other numbers.</a:t>
            </a:r>
          </a:p>
          <a:p>
            <a:pPr marL="0" indent="0">
              <a:buNone/>
            </a:pPr>
            <a:endParaRPr lang="en-US" dirty="0"/>
          </a:p>
          <a:p>
            <a:pPr marL="0" indent="0">
              <a:buNone/>
            </a:pPr>
            <a:r>
              <a:rPr lang="en-US" u="sng" dirty="0"/>
              <a:t>One-hot encoding of a category number</a:t>
            </a:r>
          </a:p>
          <a:p>
            <a:pPr marL="0" indent="0">
              <a:buNone/>
            </a:pPr>
            <a:r>
              <a:rPr lang="en-US" dirty="0"/>
              <a:t>A vector with a 1 in the position of that category and 0s at the positions of all other categories.</a:t>
            </a:r>
          </a:p>
        </p:txBody>
      </p:sp>
    </p:spTree>
    <p:extLst>
      <p:ext uri="{BB962C8B-B14F-4D97-AF65-F5344CB8AC3E}">
        <p14:creationId xmlns:p14="http://schemas.microsoft.com/office/powerpoint/2010/main" xmlns="" val="291033892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400" dirty="0">
                <a:solidFill>
                  <a:schemeClr val="bg1"/>
                </a:solidFill>
                <a:latin typeface="+mj-lt"/>
                <a:ea typeface="+mj-ea"/>
                <a:cs typeface="+mj-cs"/>
              </a:rPr>
              <a:t>Step 2: Create a</a:t>
            </a:r>
            <a:r>
              <a:rPr kumimoji="0" lang="en-US" sz="4400" b="0" i="0" u="none" strike="noStrike" kern="1200" cap="none" spc="0" normalizeH="0" baseline="0" noProof="0" dirty="0">
                <a:ln>
                  <a:noFill/>
                </a:ln>
                <a:solidFill>
                  <a:schemeClr val="bg1"/>
                </a:solidFill>
                <a:effectLst/>
                <a:uLnTx/>
                <a:uFillTx/>
                <a:latin typeface="+mj-lt"/>
                <a:ea typeface="+mj-ea"/>
                <a:cs typeface="+mj-cs"/>
              </a:rPr>
              <a:t> loss function</a:t>
            </a:r>
          </a:p>
        </p:txBody>
      </p:sp>
      <p:sp>
        <p:nvSpPr>
          <p:cNvPr id="7" name="Oval 6"/>
          <p:cNvSpPr/>
          <p:nvPr/>
        </p:nvSpPr>
        <p:spPr>
          <a:xfrm>
            <a:off x="1066800" y="2350532"/>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p:cNvSpPr/>
          <p:nvPr/>
        </p:nvSpPr>
        <p:spPr>
          <a:xfrm>
            <a:off x="1066800" y="3493532"/>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9" name="TextBox 8"/>
          <p:cNvSpPr txBox="1"/>
          <p:nvPr/>
        </p:nvSpPr>
        <p:spPr>
          <a:xfrm>
            <a:off x="179902" y="3974068"/>
            <a:ext cx="1115498" cy="369332"/>
          </a:xfrm>
          <a:prstGeom prst="rect">
            <a:avLst/>
          </a:prstGeom>
          <a:noFill/>
        </p:spPr>
        <p:txBody>
          <a:bodyPr wrap="none" rtlCol="0">
            <a:spAutoFit/>
          </a:bodyPr>
          <a:lstStyle/>
          <a:p>
            <a:r>
              <a:rPr lang="en-US" dirty="0"/>
              <a:t>Features </a:t>
            </a:r>
            <a:r>
              <a:rPr lang="en-US" b="1" dirty="0"/>
              <a:t>f</a:t>
            </a:r>
          </a:p>
        </p:txBody>
      </p:sp>
      <p:sp>
        <p:nvSpPr>
          <p:cNvPr id="10" name="TextBox 9"/>
          <p:cNvSpPr txBox="1"/>
          <p:nvPr/>
        </p:nvSpPr>
        <p:spPr>
          <a:xfrm>
            <a:off x="304800" y="1981200"/>
            <a:ext cx="1007007" cy="369332"/>
          </a:xfrm>
          <a:prstGeom prst="rect">
            <a:avLst/>
          </a:prstGeom>
          <a:noFill/>
        </p:spPr>
        <p:txBody>
          <a:bodyPr wrap="none" rtlCol="0">
            <a:spAutoFit/>
          </a:bodyPr>
          <a:lstStyle/>
          <a:p>
            <a:r>
              <a:rPr lang="en-US" dirty="0"/>
              <a:t>Classes </a:t>
            </a:r>
            <a:r>
              <a:rPr lang="en-US" b="1" dirty="0"/>
              <a:t>c</a:t>
            </a:r>
          </a:p>
        </p:txBody>
      </p:sp>
      <p:cxnSp>
        <p:nvCxnSpPr>
          <p:cNvPr id="25" name="Straight Connector 24"/>
          <p:cNvCxnSpPr/>
          <p:nvPr/>
        </p:nvCxnSpPr>
        <p:spPr>
          <a:xfrm>
            <a:off x="1274620" y="2743200"/>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31" name="TextBox 30"/>
          <p:cNvSpPr txBox="1"/>
          <p:nvPr/>
        </p:nvSpPr>
        <p:spPr>
          <a:xfrm>
            <a:off x="762000" y="2971800"/>
            <a:ext cx="394660" cy="369332"/>
          </a:xfrm>
          <a:prstGeom prst="rect">
            <a:avLst/>
          </a:prstGeom>
          <a:noFill/>
        </p:spPr>
        <p:txBody>
          <a:bodyPr wrap="none" rtlCol="0">
            <a:spAutoFit/>
          </a:bodyPr>
          <a:lstStyle/>
          <a:p>
            <a:r>
              <a:rPr lang="en-US" b="1" dirty="0"/>
              <a:t>W</a:t>
            </a:r>
          </a:p>
        </p:txBody>
      </p:sp>
      <p:sp>
        <p:nvSpPr>
          <p:cNvPr id="4" name="Content Placeholder 3">
            <a:extLst>
              <a:ext uri="{FF2B5EF4-FFF2-40B4-BE49-F238E27FC236}">
                <a16:creationId xmlns:a16="http://schemas.microsoft.com/office/drawing/2014/main" xmlns="" id="{CBFE2739-E0BB-4B8E-B179-AAE3CF641D39}"/>
              </a:ext>
            </a:extLst>
          </p:cNvPr>
          <p:cNvSpPr>
            <a:spLocks noGrp="1"/>
          </p:cNvSpPr>
          <p:nvPr>
            <p:ph idx="1"/>
          </p:nvPr>
        </p:nvSpPr>
        <p:spPr>
          <a:xfrm>
            <a:off x="2378608" y="1295400"/>
            <a:ext cx="6236024" cy="5029200"/>
          </a:xfrm>
        </p:spPr>
        <p:txBody>
          <a:bodyPr>
            <a:normAutofit/>
          </a:bodyPr>
          <a:lstStyle/>
          <a:p>
            <a:pPr marL="0" indent="0">
              <a:buNone/>
            </a:pPr>
            <a:r>
              <a:rPr lang="en-US" dirty="0"/>
              <a:t>Say we are deciding between 3 classes.</a:t>
            </a:r>
          </a:p>
          <a:p>
            <a:pPr marL="0" indent="0">
              <a:buNone/>
            </a:pPr>
            <a:r>
              <a:rPr lang="en-US" dirty="0"/>
              <a:t>The one hot encoding of category 0 is [1, 0, 0]</a:t>
            </a:r>
          </a:p>
          <a:p>
            <a:pPr marL="0" indent="0">
              <a:buNone/>
            </a:pPr>
            <a:r>
              <a:rPr lang="en-US" dirty="0"/>
              <a:t>The one hot encoding of category 1 is [0, 1, 0]</a:t>
            </a:r>
          </a:p>
          <a:p>
            <a:pPr marL="0" indent="0">
              <a:buNone/>
            </a:pPr>
            <a:r>
              <a:rPr lang="en-US" dirty="0"/>
              <a:t>What is the one-hot encoding of category 2?</a:t>
            </a:r>
          </a:p>
        </p:txBody>
      </p:sp>
    </p:spTree>
    <p:extLst>
      <p:ext uri="{BB962C8B-B14F-4D97-AF65-F5344CB8AC3E}">
        <p14:creationId xmlns:p14="http://schemas.microsoft.com/office/powerpoint/2010/main" xmlns="" val="375157888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400" dirty="0">
                <a:solidFill>
                  <a:schemeClr val="bg1"/>
                </a:solidFill>
                <a:latin typeface="+mj-lt"/>
                <a:ea typeface="+mj-ea"/>
                <a:cs typeface="+mj-cs"/>
              </a:rPr>
              <a:t>Step 2: Create a</a:t>
            </a:r>
            <a:r>
              <a:rPr kumimoji="0" lang="en-US" sz="4400" b="0" i="0" u="none" strike="noStrike" kern="1200" cap="none" spc="0" normalizeH="0" baseline="0" noProof="0" dirty="0">
                <a:ln>
                  <a:noFill/>
                </a:ln>
                <a:solidFill>
                  <a:schemeClr val="bg1"/>
                </a:solidFill>
                <a:effectLst/>
                <a:uLnTx/>
                <a:uFillTx/>
                <a:latin typeface="+mj-lt"/>
                <a:ea typeface="+mj-ea"/>
                <a:cs typeface="+mj-cs"/>
              </a:rPr>
              <a:t> loss function</a:t>
            </a:r>
          </a:p>
        </p:txBody>
      </p:sp>
      <p:sp>
        <p:nvSpPr>
          <p:cNvPr id="7" name="Oval 6"/>
          <p:cNvSpPr/>
          <p:nvPr/>
        </p:nvSpPr>
        <p:spPr>
          <a:xfrm>
            <a:off x="1066800" y="2350532"/>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p:cNvSpPr/>
          <p:nvPr/>
        </p:nvSpPr>
        <p:spPr>
          <a:xfrm>
            <a:off x="1066800" y="3493532"/>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9" name="TextBox 8"/>
          <p:cNvSpPr txBox="1"/>
          <p:nvPr/>
        </p:nvSpPr>
        <p:spPr>
          <a:xfrm>
            <a:off x="179902" y="3974068"/>
            <a:ext cx="1115498" cy="369332"/>
          </a:xfrm>
          <a:prstGeom prst="rect">
            <a:avLst/>
          </a:prstGeom>
          <a:noFill/>
        </p:spPr>
        <p:txBody>
          <a:bodyPr wrap="none" rtlCol="0">
            <a:spAutoFit/>
          </a:bodyPr>
          <a:lstStyle/>
          <a:p>
            <a:r>
              <a:rPr lang="en-US" dirty="0"/>
              <a:t>Features </a:t>
            </a:r>
            <a:r>
              <a:rPr lang="en-US" b="1" dirty="0"/>
              <a:t>f</a:t>
            </a:r>
          </a:p>
        </p:txBody>
      </p:sp>
      <p:sp>
        <p:nvSpPr>
          <p:cNvPr id="10" name="TextBox 9"/>
          <p:cNvSpPr txBox="1"/>
          <p:nvPr/>
        </p:nvSpPr>
        <p:spPr>
          <a:xfrm>
            <a:off x="304800" y="1981200"/>
            <a:ext cx="1007007" cy="369332"/>
          </a:xfrm>
          <a:prstGeom prst="rect">
            <a:avLst/>
          </a:prstGeom>
          <a:noFill/>
        </p:spPr>
        <p:txBody>
          <a:bodyPr wrap="none" rtlCol="0">
            <a:spAutoFit/>
          </a:bodyPr>
          <a:lstStyle/>
          <a:p>
            <a:r>
              <a:rPr lang="en-US" dirty="0"/>
              <a:t>Classes </a:t>
            </a:r>
            <a:r>
              <a:rPr lang="en-US" b="1" dirty="0"/>
              <a:t>c</a:t>
            </a:r>
          </a:p>
        </p:txBody>
      </p:sp>
      <p:cxnSp>
        <p:nvCxnSpPr>
          <p:cNvPr id="25" name="Straight Connector 24"/>
          <p:cNvCxnSpPr/>
          <p:nvPr/>
        </p:nvCxnSpPr>
        <p:spPr>
          <a:xfrm>
            <a:off x="1274620" y="2743200"/>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31" name="TextBox 30"/>
          <p:cNvSpPr txBox="1"/>
          <p:nvPr/>
        </p:nvSpPr>
        <p:spPr>
          <a:xfrm>
            <a:off x="762000" y="2971800"/>
            <a:ext cx="394660" cy="369332"/>
          </a:xfrm>
          <a:prstGeom prst="rect">
            <a:avLst/>
          </a:prstGeom>
          <a:noFill/>
        </p:spPr>
        <p:txBody>
          <a:bodyPr wrap="none" rtlCol="0">
            <a:spAutoFit/>
          </a:bodyPr>
          <a:lstStyle/>
          <a:p>
            <a:r>
              <a:rPr lang="en-US" b="1" dirty="0"/>
              <a:t>W</a:t>
            </a:r>
          </a:p>
        </p:txBody>
      </p:sp>
      <p:sp>
        <p:nvSpPr>
          <p:cNvPr id="4" name="Content Placeholder 3">
            <a:extLst>
              <a:ext uri="{FF2B5EF4-FFF2-40B4-BE49-F238E27FC236}">
                <a16:creationId xmlns:a16="http://schemas.microsoft.com/office/drawing/2014/main" xmlns="" id="{CBFE2739-E0BB-4B8E-B179-AAE3CF641D39}"/>
              </a:ext>
            </a:extLst>
          </p:cNvPr>
          <p:cNvSpPr>
            <a:spLocks noGrp="1"/>
          </p:cNvSpPr>
          <p:nvPr>
            <p:ph idx="1"/>
          </p:nvPr>
        </p:nvSpPr>
        <p:spPr>
          <a:xfrm>
            <a:off x="2378608" y="1295400"/>
            <a:ext cx="6236024" cy="5029200"/>
          </a:xfrm>
        </p:spPr>
        <p:txBody>
          <a:bodyPr>
            <a:normAutofit/>
          </a:bodyPr>
          <a:lstStyle/>
          <a:p>
            <a:pPr marL="0" indent="0">
              <a:buNone/>
            </a:pPr>
            <a:r>
              <a:rPr lang="en-US" dirty="0"/>
              <a:t>Cross entropy:</a:t>
            </a:r>
          </a:p>
          <a:p>
            <a:endParaRPr lang="en-US" dirty="0"/>
          </a:p>
          <a:p>
            <a:endParaRPr lang="en-US" dirty="0"/>
          </a:p>
          <a:p>
            <a:pPr marL="0" indent="0">
              <a:buNone/>
            </a:pPr>
            <a:r>
              <a:rPr lang="en-US" dirty="0"/>
              <a:t>For classifiers, </a:t>
            </a:r>
            <a:r>
              <a:rPr lang="en-US" b="1" dirty="0"/>
              <a:t>q</a:t>
            </a:r>
            <a:r>
              <a:rPr lang="en-US" dirty="0"/>
              <a:t> is the </a:t>
            </a:r>
            <a:r>
              <a:rPr lang="en-US" dirty="0" err="1"/>
              <a:t>softmax</a:t>
            </a:r>
            <a:r>
              <a:rPr lang="en-US" dirty="0"/>
              <a:t> of the classifier’s output</a:t>
            </a:r>
          </a:p>
        </p:txBody>
      </p:sp>
      <p:pic>
        <p:nvPicPr>
          <p:cNvPr id="2" name="Graphic 1">
            <a:extLst>
              <a:ext uri="{FF2B5EF4-FFF2-40B4-BE49-F238E27FC236}">
                <a16:creationId xmlns:a16="http://schemas.microsoft.com/office/drawing/2014/main" xmlns="" id="{FB886EDC-0104-4654-99BF-227C9CF5A3B0}"/>
              </a:ext>
            </a:extLst>
          </p:cNvPr>
          <p:cNvPicPr>
            <a:picLocks noChangeAspect="1"/>
          </p:cNvPicPr>
          <p:nvPr/>
        </p:nvPicPr>
        <p:blipFill>
          <a:blip r:embed="rId3" cstate="print">
            <a:extLst>
              <a:ext uri="{96DAC541-7B7A-43D3-8B79-37D633B846F1}">
                <asvg:svgBlip xmlns:asvg="http://schemas.microsoft.com/office/drawing/2016/SVG/main" xmlns="" r:embed="rId4"/>
              </a:ext>
            </a:extLst>
          </a:blip>
          <a:stretch>
            <a:fillRect/>
          </a:stretch>
        </p:blipFill>
        <p:spPr>
          <a:xfrm>
            <a:off x="2341422" y="2101810"/>
            <a:ext cx="6121403" cy="1147763"/>
          </a:xfrm>
          <a:prstGeom prst="rect">
            <a:avLst/>
          </a:prstGeom>
        </p:spPr>
      </p:pic>
      <p:pic>
        <p:nvPicPr>
          <p:cNvPr id="3" name="Graphic 2">
            <a:extLst>
              <a:ext uri="{FF2B5EF4-FFF2-40B4-BE49-F238E27FC236}">
                <a16:creationId xmlns:a16="http://schemas.microsoft.com/office/drawing/2014/main" xmlns="" id="{E8176689-8371-40ED-855E-59AF35C6DE14}"/>
              </a:ext>
            </a:extLst>
          </p:cNvPr>
          <p:cNvPicPr>
            <a:picLocks noChangeAspect="1"/>
          </p:cNvPicPr>
          <p:nvPr/>
        </p:nvPicPr>
        <p:blipFill>
          <a:blip r:embed="rId5" cstate="print">
            <a:extLst>
              <a:ext uri="{96DAC541-7B7A-43D3-8B79-37D633B846F1}">
                <asvg:svgBlip xmlns:asvg="http://schemas.microsoft.com/office/drawing/2016/SVG/main" xmlns="" r:embed="rId6"/>
              </a:ext>
            </a:extLst>
          </a:blip>
          <a:stretch>
            <a:fillRect/>
          </a:stretch>
        </p:blipFill>
        <p:spPr>
          <a:xfrm>
            <a:off x="2895600" y="4173021"/>
            <a:ext cx="4778499" cy="1709738"/>
          </a:xfrm>
          <a:prstGeom prst="rect">
            <a:avLst/>
          </a:prstGeom>
        </p:spPr>
      </p:pic>
      <p:sp>
        <p:nvSpPr>
          <p:cNvPr id="6" name="TextBox 5">
            <a:extLst>
              <a:ext uri="{FF2B5EF4-FFF2-40B4-BE49-F238E27FC236}">
                <a16:creationId xmlns:a16="http://schemas.microsoft.com/office/drawing/2014/main" xmlns="" id="{E56D15B3-0A56-4BFB-83CF-39D146BDE45D}"/>
              </a:ext>
            </a:extLst>
          </p:cNvPr>
          <p:cNvSpPr txBox="1"/>
          <p:nvPr/>
        </p:nvSpPr>
        <p:spPr>
          <a:xfrm>
            <a:off x="2819400" y="4433808"/>
            <a:ext cx="508473" cy="830997"/>
          </a:xfrm>
          <a:prstGeom prst="rect">
            <a:avLst/>
          </a:prstGeom>
          <a:noFill/>
        </p:spPr>
        <p:txBody>
          <a:bodyPr wrap="none" rtlCol="0">
            <a:spAutoFit/>
          </a:bodyPr>
          <a:lstStyle/>
          <a:p>
            <a:r>
              <a:rPr lang="en-US" sz="4800" dirty="0"/>
              <a:t>q</a:t>
            </a:r>
            <a:endParaRPr lang="en-IN" sz="4800" dirty="0"/>
          </a:p>
        </p:txBody>
      </p:sp>
    </p:spTree>
    <p:extLst>
      <p:ext uri="{BB962C8B-B14F-4D97-AF65-F5344CB8AC3E}">
        <p14:creationId xmlns:p14="http://schemas.microsoft.com/office/powerpoint/2010/main" xmlns="" val="74993246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Oval 15"/>
          <p:cNvSpPr/>
          <p:nvPr/>
        </p:nvSpPr>
        <p:spPr>
          <a:xfrm>
            <a:off x="955965" y="3415145"/>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1752600" y="1219200"/>
            <a:ext cx="7086600" cy="5410200"/>
          </a:xfrm>
        </p:spPr>
        <p:txBody>
          <a:bodyPr>
            <a:normAutofit/>
          </a:bodyPr>
          <a:lstStyle/>
          <a:p>
            <a:pPr>
              <a:buNone/>
            </a:pPr>
            <a:r>
              <a:rPr lang="en-US" b="1" dirty="0" err="1"/>
              <a:t>Softmax</a:t>
            </a:r>
            <a:endParaRPr lang="en-US" b="1" baseline="-25000" dirty="0">
              <a:solidFill>
                <a:srgbClr val="00B050"/>
              </a:solidFill>
            </a:endParaRPr>
          </a:p>
          <a:p>
            <a:pPr>
              <a:buNone/>
            </a:pPr>
            <a:r>
              <a:rPr lang="en-US" dirty="0"/>
              <a:t>h = q(z)</a:t>
            </a:r>
            <a:r>
              <a:rPr lang="en-US" baseline="-25000" dirty="0">
                <a:solidFill>
                  <a:srgbClr val="00B050"/>
                </a:solidFill>
              </a:rPr>
              <a:t> </a:t>
            </a:r>
            <a:r>
              <a:rPr lang="en-US" dirty="0"/>
              <a:t>= </a:t>
            </a:r>
            <a:r>
              <a:rPr lang="en-US" dirty="0" err="1"/>
              <a:t>softmax</a:t>
            </a:r>
            <a:r>
              <a:rPr lang="en-US" dirty="0"/>
              <a:t>(z)</a:t>
            </a:r>
          </a:p>
          <a:p>
            <a:pPr>
              <a:buNone/>
            </a:pPr>
            <a:r>
              <a:rPr lang="en-US" dirty="0"/>
              <a:t>Squishes a set of real numbers into probabilities in the range (0,1)</a:t>
            </a:r>
            <a:endParaRPr lang="en-US" baseline="-25000" dirty="0">
              <a:solidFill>
                <a:srgbClr val="00B050"/>
              </a:solidFill>
            </a:endParaRPr>
          </a:p>
          <a:p>
            <a:pPr>
              <a:buNone/>
            </a:pPr>
            <a:endParaRPr lang="en-US" baseline="-25000" dirty="0">
              <a:solidFill>
                <a:srgbClr val="00B050"/>
              </a:solidFill>
            </a:endParaRPr>
          </a:p>
          <a:p>
            <a:pPr>
              <a:buNone/>
            </a:pPr>
            <a:endParaRPr lang="en-US" baseline="-25000" dirty="0">
              <a:solidFill>
                <a:srgbClr val="00B050"/>
              </a:solidFill>
            </a:endParaRPr>
          </a:p>
          <a:p>
            <a:pPr>
              <a:buNone/>
            </a:pPr>
            <a:endParaRPr lang="en-US" baseline="-25000" dirty="0">
              <a:solidFill>
                <a:srgbClr val="00B050"/>
              </a:solidFill>
            </a:endParaRPr>
          </a:p>
        </p:txBody>
      </p:sp>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err="1">
                <a:ln>
                  <a:noFill/>
                </a:ln>
                <a:solidFill>
                  <a:schemeClr val="bg1"/>
                </a:solidFill>
                <a:effectLst/>
                <a:uLnTx/>
                <a:uFillTx/>
                <a:latin typeface="+mj-lt"/>
                <a:ea typeface="+mj-ea"/>
                <a:cs typeface="+mj-cs"/>
              </a:rPr>
              <a:t>Softmax</a:t>
            </a:r>
            <a:endParaRPr kumimoji="0" lang="en-US" sz="4400" b="0" i="0" u="none" strike="noStrike" kern="1200" cap="none" spc="0" normalizeH="0" baseline="0" noProof="0" dirty="0">
              <a:ln>
                <a:noFill/>
              </a:ln>
              <a:solidFill>
                <a:schemeClr val="bg1"/>
              </a:solidFill>
              <a:effectLst/>
              <a:uLnTx/>
              <a:uFillTx/>
              <a:latin typeface="+mj-lt"/>
              <a:ea typeface="+mj-ea"/>
              <a:cs typeface="+mj-cs"/>
            </a:endParaRPr>
          </a:p>
        </p:txBody>
      </p:sp>
      <p:sp>
        <p:nvSpPr>
          <p:cNvPr id="7" name="Oval 6"/>
          <p:cNvSpPr/>
          <p:nvPr/>
        </p:nvSpPr>
        <p:spPr>
          <a:xfrm>
            <a:off x="1066800" y="2350532"/>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p:cNvSpPr/>
          <p:nvPr/>
        </p:nvSpPr>
        <p:spPr>
          <a:xfrm>
            <a:off x="1066800" y="3493532"/>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9" name="TextBox 8"/>
          <p:cNvSpPr txBox="1"/>
          <p:nvPr/>
        </p:nvSpPr>
        <p:spPr>
          <a:xfrm>
            <a:off x="0" y="3657600"/>
            <a:ext cx="1037463" cy="369332"/>
          </a:xfrm>
          <a:prstGeom prst="rect">
            <a:avLst/>
          </a:prstGeom>
          <a:noFill/>
        </p:spPr>
        <p:txBody>
          <a:bodyPr wrap="none" rtlCol="0">
            <a:spAutoFit/>
          </a:bodyPr>
          <a:lstStyle/>
          <a:p>
            <a:r>
              <a:rPr lang="en-US" dirty="0"/>
              <a:t>Hidden </a:t>
            </a:r>
            <a:r>
              <a:rPr lang="en-US" b="1" dirty="0"/>
              <a:t>h</a:t>
            </a:r>
          </a:p>
        </p:txBody>
      </p:sp>
      <p:sp>
        <p:nvSpPr>
          <p:cNvPr id="10" name="TextBox 9"/>
          <p:cNvSpPr txBox="1"/>
          <p:nvPr/>
        </p:nvSpPr>
        <p:spPr>
          <a:xfrm>
            <a:off x="76200" y="2209800"/>
            <a:ext cx="1007007" cy="369332"/>
          </a:xfrm>
          <a:prstGeom prst="rect">
            <a:avLst/>
          </a:prstGeom>
          <a:noFill/>
        </p:spPr>
        <p:txBody>
          <a:bodyPr wrap="none" rtlCol="0">
            <a:spAutoFit/>
          </a:bodyPr>
          <a:lstStyle/>
          <a:p>
            <a:r>
              <a:rPr lang="en-US" dirty="0"/>
              <a:t>Classes </a:t>
            </a:r>
            <a:r>
              <a:rPr lang="en-US" b="1" dirty="0"/>
              <a:t>c</a:t>
            </a:r>
          </a:p>
        </p:txBody>
      </p:sp>
      <p:cxnSp>
        <p:nvCxnSpPr>
          <p:cNvPr id="25" name="Straight Connector 24"/>
          <p:cNvCxnSpPr/>
          <p:nvPr/>
        </p:nvCxnSpPr>
        <p:spPr>
          <a:xfrm>
            <a:off x="1274620" y="2743200"/>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11" name="Oval 10"/>
          <p:cNvSpPr/>
          <p:nvPr/>
        </p:nvSpPr>
        <p:spPr>
          <a:xfrm>
            <a:off x="1080655" y="4668980"/>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2" name="TextBox 11"/>
          <p:cNvSpPr txBox="1"/>
          <p:nvPr/>
        </p:nvSpPr>
        <p:spPr>
          <a:xfrm>
            <a:off x="152400" y="4964668"/>
            <a:ext cx="1115498" cy="369332"/>
          </a:xfrm>
          <a:prstGeom prst="rect">
            <a:avLst/>
          </a:prstGeom>
          <a:noFill/>
        </p:spPr>
        <p:txBody>
          <a:bodyPr wrap="none" rtlCol="0">
            <a:spAutoFit/>
          </a:bodyPr>
          <a:lstStyle/>
          <a:p>
            <a:r>
              <a:rPr lang="en-US" dirty="0"/>
              <a:t>Features </a:t>
            </a:r>
            <a:r>
              <a:rPr lang="en-US" b="1" dirty="0"/>
              <a:t>f</a:t>
            </a:r>
          </a:p>
        </p:txBody>
      </p:sp>
      <p:cxnSp>
        <p:nvCxnSpPr>
          <p:cNvPr id="13" name="Straight Connector 12"/>
          <p:cNvCxnSpPr/>
          <p:nvPr/>
        </p:nvCxnSpPr>
        <p:spPr>
          <a:xfrm>
            <a:off x="1274620" y="3886200"/>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14" name="TextBox 13"/>
          <p:cNvSpPr txBox="1"/>
          <p:nvPr/>
        </p:nvSpPr>
        <p:spPr>
          <a:xfrm>
            <a:off x="762000" y="2971800"/>
            <a:ext cx="455446" cy="369332"/>
          </a:xfrm>
          <a:prstGeom prst="rect">
            <a:avLst/>
          </a:prstGeom>
          <a:noFill/>
        </p:spPr>
        <p:txBody>
          <a:bodyPr wrap="none" rtlCol="0">
            <a:spAutoFit/>
          </a:bodyPr>
          <a:lstStyle/>
          <a:p>
            <a:r>
              <a:rPr lang="en-US" b="1" dirty="0"/>
              <a:t>W’</a:t>
            </a:r>
          </a:p>
        </p:txBody>
      </p:sp>
      <p:sp>
        <p:nvSpPr>
          <p:cNvPr id="15" name="TextBox 14"/>
          <p:cNvSpPr txBox="1"/>
          <p:nvPr/>
        </p:nvSpPr>
        <p:spPr>
          <a:xfrm>
            <a:off x="762000" y="4114800"/>
            <a:ext cx="394660" cy="369332"/>
          </a:xfrm>
          <a:prstGeom prst="rect">
            <a:avLst/>
          </a:prstGeom>
          <a:noFill/>
        </p:spPr>
        <p:txBody>
          <a:bodyPr wrap="none" rtlCol="0">
            <a:spAutoFit/>
          </a:bodyPr>
          <a:lstStyle/>
          <a:p>
            <a:r>
              <a:rPr lang="en-US" b="1" dirty="0"/>
              <a:t>W</a:t>
            </a:r>
          </a:p>
        </p:txBody>
      </p:sp>
      <p:pic>
        <p:nvPicPr>
          <p:cNvPr id="2" name="Picture 1">
            <a:extLst>
              <a:ext uri="{FF2B5EF4-FFF2-40B4-BE49-F238E27FC236}">
                <a16:creationId xmlns:a16="http://schemas.microsoft.com/office/drawing/2014/main" xmlns="" id="{6551A47A-BFC3-4A39-9C22-51EBE3561D14}"/>
              </a:ext>
            </a:extLst>
          </p:cNvPr>
          <p:cNvPicPr>
            <a:picLocks noChangeAspect="1"/>
          </p:cNvPicPr>
          <p:nvPr/>
        </p:nvPicPr>
        <p:blipFill>
          <a:blip r:embed="rId3" cstate="print"/>
          <a:stretch>
            <a:fillRect/>
          </a:stretch>
        </p:blipFill>
        <p:spPr>
          <a:xfrm>
            <a:off x="2971800" y="3713678"/>
            <a:ext cx="3773513" cy="802243"/>
          </a:xfrm>
          <a:prstGeom prst="rect">
            <a:avLst/>
          </a:prstGeom>
        </p:spPr>
      </p:pic>
      <p:sp>
        <p:nvSpPr>
          <p:cNvPr id="19" name="TextBox 18">
            <a:extLst>
              <a:ext uri="{FF2B5EF4-FFF2-40B4-BE49-F238E27FC236}">
                <a16:creationId xmlns:a16="http://schemas.microsoft.com/office/drawing/2014/main" xmlns="" id="{8ACB42D8-6479-4588-8DAD-67D37B275C97}"/>
              </a:ext>
            </a:extLst>
          </p:cNvPr>
          <p:cNvSpPr txBox="1"/>
          <p:nvPr/>
        </p:nvSpPr>
        <p:spPr>
          <a:xfrm>
            <a:off x="3048000" y="3804165"/>
            <a:ext cx="319318" cy="400110"/>
          </a:xfrm>
          <a:prstGeom prst="rect">
            <a:avLst/>
          </a:prstGeom>
          <a:noFill/>
        </p:spPr>
        <p:txBody>
          <a:bodyPr wrap="none" rtlCol="0">
            <a:spAutoFit/>
          </a:bodyPr>
          <a:lstStyle/>
          <a:p>
            <a:r>
              <a:rPr lang="en-US" sz="2000" dirty="0"/>
              <a:t>q</a:t>
            </a:r>
            <a:endParaRPr lang="en-IN" sz="2000" dirty="0"/>
          </a:p>
        </p:txBody>
      </p:sp>
    </p:spTree>
    <p:extLst>
      <p:ext uri="{BB962C8B-B14F-4D97-AF65-F5344CB8AC3E}">
        <p14:creationId xmlns:p14="http://schemas.microsoft.com/office/powerpoint/2010/main" xmlns="" val="109977912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Oval 15"/>
          <p:cNvSpPr/>
          <p:nvPr/>
        </p:nvSpPr>
        <p:spPr>
          <a:xfrm>
            <a:off x="955965" y="3415145"/>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1752600" y="1219200"/>
            <a:ext cx="7086600" cy="5410200"/>
          </a:xfrm>
        </p:spPr>
        <p:txBody>
          <a:bodyPr>
            <a:normAutofit/>
          </a:bodyPr>
          <a:lstStyle/>
          <a:p>
            <a:pPr>
              <a:buNone/>
            </a:pPr>
            <a:r>
              <a:rPr lang="en-US" b="1" dirty="0"/>
              <a:t>Cross-Entropy</a:t>
            </a:r>
          </a:p>
          <a:p>
            <a:pPr>
              <a:buNone/>
            </a:pPr>
            <a:endParaRPr lang="en-US" dirty="0"/>
          </a:p>
          <a:p>
            <a:pPr>
              <a:buNone/>
            </a:pPr>
            <a:r>
              <a:rPr lang="en-US" dirty="0"/>
              <a:t>loss =</a:t>
            </a:r>
          </a:p>
          <a:p>
            <a:pPr>
              <a:buNone/>
            </a:pPr>
            <a:endParaRPr lang="en-US" dirty="0"/>
          </a:p>
          <a:p>
            <a:pPr>
              <a:buNone/>
            </a:pPr>
            <a:endParaRPr lang="en-US" dirty="0"/>
          </a:p>
          <a:p>
            <a:pPr>
              <a:buNone/>
            </a:pPr>
            <a:endParaRPr lang="en-US" dirty="0"/>
          </a:p>
          <a:p>
            <a:pPr>
              <a:buNone/>
            </a:pPr>
            <a:endParaRPr lang="en-US" dirty="0"/>
          </a:p>
          <a:p>
            <a:pPr>
              <a:buNone/>
            </a:pPr>
            <a:r>
              <a:rPr lang="en-US" dirty="0"/>
              <a:t>loss = - log (</a:t>
            </a:r>
            <a:r>
              <a:rPr lang="en-US" dirty="0" err="1"/>
              <a:t>softmax</a:t>
            </a:r>
            <a:r>
              <a:rPr lang="en-US" dirty="0"/>
              <a:t>(z))</a:t>
            </a:r>
            <a:endParaRPr lang="en-US" b="1" baseline="-25000" dirty="0">
              <a:solidFill>
                <a:srgbClr val="00B050"/>
              </a:solidFill>
            </a:endParaRPr>
          </a:p>
          <a:p>
            <a:pPr>
              <a:buNone/>
            </a:pPr>
            <a:r>
              <a:rPr lang="en-US" baseline="-25000" dirty="0">
                <a:solidFill>
                  <a:srgbClr val="00B050"/>
                </a:solidFill>
              </a:rPr>
              <a:t>where z is the output of the correct output node.</a:t>
            </a:r>
          </a:p>
        </p:txBody>
      </p:sp>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err="1">
                <a:ln>
                  <a:noFill/>
                </a:ln>
                <a:solidFill>
                  <a:schemeClr val="bg1"/>
                </a:solidFill>
                <a:effectLst/>
                <a:uLnTx/>
                <a:uFillTx/>
                <a:latin typeface="+mj-lt"/>
                <a:ea typeface="+mj-ea"/>
                <a:cs typeface="+mj-cs"/>
              </a:rPr>
              <a:t>Softmax</a:t>
            </a:r>
            <a:endParaRPr kumimoji="0" lang="en-US" sz="4400" b="0" i="0" u="none" strike="noStrike" kern="1200" cap="none" spc="0" normalizeH="0" baseline="0" noProof="0" dirty="0">
              <a:ln>
                <a:noFill/>
              </a:ln>
              <a:solidFill>
                <a:schemeClr val="bg1"/>
              </a:solidFill>
              <a:effectLst/>
              <a:uLnTx/>
              <a:uFillTx/>
              <a:latin typeface="+mj-lt"/>
              <a:ea typeface="+mj-ea"/>
              <a:cs typeface="+mj-cs"/>
            </a:endParaRPr>
          </a:p>
        </p:txBody>
      </p:sp>
      <p:sp>
        <p:nvSpPr>
          <p:cNvPr id="7" name="Oval 6"/>
          <p:cNvSpPr/>
          <p:nvPr/>
        </p:nvSpPr>
        <p:spPr>
          <a:xfrm>
            <a:off x="1066800" y="2350532"/>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p:cNvSpPr/>
          <p:nvPr/>
        </p:nvSpPr>
        <p:spPr>
          <a:xfrm>
            <a:off x="1066800" y="3493532"/>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9" name="TextBox 8"/>
          <p:cNvSpPr txBox="1"/>
          <p:nvPr/>
        </p:nvSpPr>
        <p:spPr>
          <a:xfrm>
            <a:off x="0" y="3657600"/>
            <a:ext cx="1037463" cy="369332"/>
          </a:xfrm>
          <a:prstGeom prst="rect">
            <a:avLst/>
          </a:prstGeom>
          <a:noFill/>
        </p:spPr>
        <p:txBody>
          <a:bodyPr wrap="none" rtlCol="0">
            <a:spAutoFit/>
          </a:bodyPr>
          <a:lstStyle/>
          <a:p>
            <a:r>
              <a:rPr lang="en-US" dirty="0"/>
              <a:t>Hidden </a:t>
            </a:r>
            <a:r>
              <a:rPr lang="en-US" b="1" dirty="0"/>
              <a:t>h</a:t>
            </a:r>
          </a:p>
        </p:txBody>
      </p:sp>
      <p:sp>
        <p:nvSpPr>
          <p:cNvPr id="10" name="TextBox 9"/>
          <p:cNvSpPr txBox="1"/>
          <p:nvPr/>
        </p:nvSpPr>
        <p:spPr>
          <a:xfrm>
            <a:off x="76200" y="2209800"/>
            <a:ext cx="1007007" cy="369332"/>
          </a:xfrm>
          <a:prstGeom prst="rect">
            <a:avLst/>
          </a:prstGeom>
          <a:noFill/>
        </p:spPr>
        <p:txBody>
          <a:bodyPr wrap="none" rtlCol="0">
            <a:spAutoFit/>
          </a:bodyPr>
          <a:lstStyle/>
          <a:p>
            <a:r>
              <a:rPr lang="en-US" dirty="0"/>
              <a:t>Classes </a:t>
            </a:r>
            <a:r>
              <a:rPr lang="en-US" b="1" dirty="0"/>
              <a:t>c</a:t>
            </a:r>
          </a:p>
        </p:txBody>
      </p:sp>
      <p:cxnSp>
        <p:nvCxnSpPr>
          <p:cNvPr id="25" name="Straight Connector 24"/>
          <p:cNvCxnSpPr/>
          <p:nvPr/>
        </p:nvCxnSpPr>
        <p:spPr>
          <a:xfrm>
            <a:off x="1274620" y="2743200"/>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11" name="Oval 10"/>
          <p:cNvSpPr/>
          <p:nvPr/>
        </p:nvSpPr>
        <p:spPr>
          <a:xfrm>
            <a:off x="1080655" y="4668980"/>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2" name="TextBox 11"/>
          <p:cNvSpPr txBox="1"/>
          <p:nvPr/>
        </p:nvSpPr>
        <p:spPr>
          <a:xfrm>
            <a:off x="152400" y="4964668"/>
            <a:ext cx="1115498" cy="369332"/>
          </a:xfrm>
          <a:prstGeom prst="rect">
            <a:avLst/>
          </a:prstGeom>
          <a:noFill/>
        </p:spPr>
        <p:txBody>
          <a:bodyPr wrap="none" rtlCol="0">
            <a:spAutoFit/>
          </a:bodyPr>
          <a:lstStyle/>
          <a:p>
            <a:r>
              <a:rPr lang="en-US" dirty="0"/>
              <a:t>Features </a:t>
            </a:r>
            <a:r>
              <a:rPr lang="en-US" b="1" dirty="0"/>
              <a:t>f</a:t>
            </a:r>
          </a:p>
        </p:txBody>
      </p:sp>
      <p:cxnSp>
        <p:nvCxnSpPr>
          <p:cNvPr id="13" name="Straight Connector 12"/>
          <p:cNvCxnSpPr/>
          <p:nvPr/>
        </p:nvCxnSpPr>
        <p:spPr>
          <a:xfrm>
            <a:off x="1274620" y="3886200"/>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14" name="TextBox 13"/>
          <p:cNvSpPr txBox="1"/>
          <p:nvPr/>
        </p:nvSpPr>
        <p:spPr>
          <a:xfrm>
            <a:off x="762000" y="2971800"/>
            <a:ext cx="455446" cy="369332"/>
          </a:xfrm>
          <a:prstGeom prst="rect">
            <a:avLst/>
          </a:prstGeom>
          <a:noFill/>
        </p:spPr>
        <p:txBody>
          <a:bodyPr wrap="none" rtlCol="0">
            <a:spAutoFit/>
          </a:bodyPr>
          <a:lstStyle/>
          <a:p>
            <a:r>
              <a:rPr lang="en-US" b="1" dirty="0"/>
              <a:t>W’</a:t>
            </a:r>
          </a:p>
        </p:txBody>
      </p:sp>
      <p:sp>
        <p:nvSpPr>
          <p:cNvPr id="15" name="TextBox 14"/>
          <p:cNvSpPr txBox="1"/>
          <p:nvPr/>
        </p:nvSpPr>
        <p:spPr>
          <a:xfrm>
            <a:off x="762000" y="4114800"/>
            <a:ext cx="394660" cy="369332"/>
          </a:xfrm>
          <a:prstGeom prst="rect">
            <a:avLst/>
          </a:prstGeom>
          <a:noFill/>
        </p:spPr>
        <p:txBody>
          <a:bodyPr wrap="none" rtlCol="0">
            <a:spAutoFit/>
          </a:bodyPr>
          <a:lstStyle/>
          <a:p>
            <a:r>
              <a:rPr lang="en-US" b="1" dirty="0"/>
              <a:t>W</a:t>
            </a:r>
          </a:p>
        </p:txBody>
      </p:sp>
      <p:pic>
        <p:nvPicPr>
          <p:cNvPr id="17" name="Graphic 16">
            <a:extLst>
              <a:ext uri="{FF2B5EF4-FFF2-40B4-BE49-F238E27FC236}">
                <a16:creationId xmlns:a16="http://schemas.microsoft.com/office/drawing/2014/main" xmlns="" id="{379AB16B-5EC9-4226-A46E-B54B2BB362DD}"/>
              </a:ext>
            </a:extLst>
          </p:cNvPr>
          <p:cNvPicPr>
            <a:picLocks noChangeAspect="1"/>
          </p:cNvPicPr>
          <p:nvPr/>
        </p:nvPicPr>
        <p:blipFill>
          <a:blip r:embed="rId3" cstate="print">
            <a:extLst>
              <a:ext uri="{96DAC541-7B7A-43D3-8B79-37D633B846F1}">
                <asvg:svgBlip xmlns:asvg="http://schemas.microsoft.com/office/drawing/2016/SVG/main" xmlns="" r:embed="rId4"/>
              </a:ext>
            </a:extLst>
          </a:blip>
          <a:stretch>
            <a:fillRect/>
          </a:stretch>
        </p:blipFill>
        <p:spPr>
          <a:xfrm>
            <a:off x="2971800" y="2491654"/>
            <a:ext cx="3373578" cy="632546"/>
          </a:xfrm>
          <a:prstGeom prst="rect">
            <a:avLst/>
          </a:prstGeom>
        </p:spPr>
      </p:pic>
      <p:sp>
        <p:nvSpPr>
          <p:cNvPr id="4" name="TextBox 3">
            <a:extLst>
              <a:ext uri="{FF2B5EF4-FFF2-40B4-BE49-F238E27FC236}">
                <a16:creationId xmlns:a16="http://schemas.microsoft.com/office/drawing/2014/main" xmlns="" id="{950D9D18-10D8-4981-8DCF-D7D4683798F1}"/>
              </a:ext>
            </a:extLst>
          </p:cNvPr>
          <p:cNvSpPr txBox="1"/>
          <p:nvPr/>
        </p:nvSpPr>
        <p:spPr>
          <a:xfrm>
            <a:off x="1773385" y="3228201"/>
            <a:ext cx="5479129" cy="2031325"/>
          </a:xfrm>
          <a:prstGeom prst="rect">
            <a:avLst/>
          </a:prstGeom>
          <a:noFill/>
        </p:spPr>
        <p:txBody>
          <a:bodyPr wrap="none" rtlCol="0">
            <a:spAutoFit/>
          </a:bodyPr>
          <a:lstStyle/>
          <a:p>
            <a:r>
              <a:rPr lang="en-US" dirty="0"/>
              <a:t>If z is the correct category, p(x) = 0 for all x not equal to z</a:t>
            </a:r>
          </a:p>
          <a:p>
            <a:endParaRPr lang="en-US" dirty="0"/>
          </a:p>
          <a:p>
            <a:r>
              <a:rPr lang="en-US" dirty="0"/>
              <a:t>So the summation goes away and you get  -p(z) log q(z)</a:t>
            </a:r>
          </a:p>
          <a:p>
            <a:endParaRPr lang="en-US" dirty="0"/>
          </a:p>
          <a:p>
            <a:r>
              <a:rPr lang="en-US" dirty="0"/>
              <a:t>But, p(z) is 1.</a:t>
            </a:r>
          </a:p>
          <a:p>
            <a:endParaRPr lang="en-US" dirty="0"/>
          </a:p>
          <a:p>
            <a:r>
              <a:rPr lang="en-US" dirty="0"/>
              <a:t>So loss = - log q(z).  But q is the </a:t>
            </a:r>
            <a:r>
              <a:rPr lang="en-US" dirty="0" err="1"/>
              <a:t>softmax</a:t>
            </a:r>
            <a:r>
              <a:rPr lang="en-US" dirty="0"/>
              <a:t> function … so …</a:t>
            </a:r>
            <a:endParaRPr lang="en-IN" dirty="0"/>
          </a:p>
        </p:txBody>
      </p:sp>
    </p:spTree>
    <p:extLst>
      <p:ext uri="{BB962C8B-B14F-4D97-AF65-F5344CB8AC3E}">
        <p14:creationId xmlns:p14="http://schemas.microsoft.com/office/powerpoint/2010/main" xmlns="" val="16638697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52600" y="1219200"/>
            <a:ext cx="7086600" cy="5410200"/>
          </a:xfrm>
        </p:spPr>
        <p:txBody>
          <a:bodyPr>
            <a:normAutofit/>
          </a:bodyPr>
          <a:lstStyle/>
          <a:p>
            <a:pPr>
              <a:buNone/>
            </a:pPr>
            <a:r>
              <a:rPr lang="en-US" dirty="0"/>
              <a:t>Outputs = </a:t>
            </a:r>
            <a:r>
              <a:rPr lang="en-US" b="1" dirty="0"/>
              <a:t>c</a:t>
            </a:r>
            <a:r>
              <a:rPr lang="en-US" dirty="0"/>
              <a:t> ; Inputs = </a:t>
            </a:r>
            <a:r>
              <a:rPr lang="en-US" b="1" dirty="0"/>
              <a:t>f ; Neurons = W</a:t>
            </a:r>
            <a:endParaRPr lang="en-US" dirty="0"/>
          </a:p>
          <a:p>
            <a:pPr>
              <a:buNone/>
            </a:pPr>
            <a:endParaRPr lang="en-US" dirty="0"/>
          </a:p>
          <a:p>
            <a:pPr>
              <a:buNone/>
            </a:pPr>
            <a:endParaRPr lang="en-US" dirty="0"/>
          </a:p>
          <a:p>
            <a:pPr>
              <a:buNone/>
            </a:pPr>
            <a:endParaRPr lang="en-US" dirty="0"/>
          </a:p>
          <a:p>
            <a:pPr>
              <a:buNone/>
            </a:pPr>
            <a:endParaRPr lang="en-US" dirty="0"/>
          </a:p>
          <a:p>
            <a:pPr>
              <a:buNone/>
            </a:pPr>
            <a:r>
              <a:rPr lang="en-US" b="1" dirty="0"/>
              <a:t>		</a:t>
            </a:r>
            <a:endParaRPr lang="en-US" b="1" baseline="-25000" dirty="0"/>
          </a:p>
          <a:p>
            <a:pPr>
              <a:buNone/>
            </a:pPr>
            <a:endParaRPr lang="en-US" b="1" baseline="-25000" dirty="0">
              <a:solidFill>
                <a:srgbClr val="00B050"/>
              </a:solidFill>
            </a:endParaRPr>
          </a:p>
        </p:txBody>
      </p:sp>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a:ln>
                  <a:noFill/>
                </a:ln>
                <a:solidFill>
                  <a:schemeClr val="bg1"/>
                </a:solidFill>
                <a:effectLst/>
                <a:uLnTx/>
                <a:uFillTx/>
                <a:latin typeface="+mj-lt"/>
                <a:ea typeface="+mj-ea"/>
                <a:cs typeface="+mj-cs"/>
              </a:rPr>
              <a:t>Neural Networks Example</a:t>
            </a:r>
          </a:p>
        </p:txBody>
      </p:sp>
      <p:sp>
        <p:nvSpPr>
          <p:cNvPr id="32" name="TextBox 31">
            <a:extLst>
              <a:ext uri="{FF2B5EF4-FFF2-40B4-BE49-F238E27FC236}">
                <a16:creationId xmlns:a16="http://schemas.microsoft.com/office/drawing/2014/main" xmlns="" id="{D931FDDF-9A23-4E2B-9F1C-2A7AECA729BC}"/>
              </a:ext>
            </a:extLst>
          </p:cNvPr>
          <p:cNvSpPr txBox="1"/>
          <p:nvPr/>
        </p:nvSpPr>
        <p:spPr>
          <a:xfrm>
            <a:off x="3092048" y="4670529"/>
            <a:ext cx="336952" cy="369332"/>
          </a:xfrm>
          <a:prstGeom prst="rect">
            <a:avLst/>
          </a:prstGeom>
          <a:noFill/>
        </p:spPr>
        <p:txBody>
          <a:bodyPr wrap="none" rtlCol="0">
            <a:spAutoFit/>
          </a:bodyPr>
          <a:lstStyle/>
          <a:p>
            <a:r>
              <a:rPr lang="en-US" b="1" dirty="0"/>
              <a:t>f</a:t>
            </a:r>
            <a:r>
              <a:rPr lang="en-US" b="1" baseline="-25000" dirty="0"/>
              <a:t>1</a:t>
            </a:r>
          </a:p>
        </p:txBody>
      </p:sp>
      <p:sp>
        <p:nvSpPr>
          <p:cNvPr id="33" name="TextBox 32">
            <a:extLst>
              <a:ext uri="{FF2B5EF4-FFF2-40B4-BE49-F238E27FC236}">
                <a16:creationId xmlns:a16="http://schemas.microsoft.com/office/drawing/2014/main" xmlns="" id="{A002391A-BDC5-4241-A538-92BC2B7C6D6E}"/>
              </a:ext>
            </a:extLst>
          </p:cNvPr>
          <p:cNvSpPr txBox="1"/>
          <p:nvPr/>
        </p:nvSpPr>
        <p:spPr>
          <a:xfrm>
            <a:off x="4267200" y="4647964"/>
            <a:ext cx="336952" cy="369332"/>
          </a:xfrm>
          <a:prstGeom prst="rect">
            <a:avLst/>
          </a:prstGeom>
          <a:noFill/>
        </p:spPr>
        <p:txBody>
          <a:bodyPr wrap="none" rtlCol="0">
            <a:spAutoFit/>
          </a:bodyPr>
          <a:lstStyle/>
          <a:p>
            <a:r>
              <a:rPr lang="en-US" b="1" dirty="0"/>
              <a:t>f</a:t>
            </a:r>
            <a:r>
              <a:rPr lang="en-US" b="1" baseline="-25000" dirty="0"/>
              <a:t>2</a:t>
            </a:r>
          </a:p>
        </p:txBody>
      </p:sp>
      <p:sp>
        <p:nvSpPr>
          <p:cNvPr id="43" name="TextBox 42">
            <a:extLst>
              <a:ext uri="{FF2B5EF4-FFF2-40B4-BE49-F238E27FC236}">
                <a16:creationId xmlns:a16="http://schemas.microsoft.com/office/drawing/2014/main" xmlns="" id="{E466AF1F-A5DB-4FEE-BAFC-4527E514BBA1}"/>
              </a:ext>
            </a:extLst>
          </p:cNvPr>
          <p:cNvSpPr txBox="1"/>
          <p:nvPr/>
        </p:nvSpPr>
        <p:spPr>
          <a:xfrm>
            <a:off x="3056656" y="2584602"/>
            <a:ext cx="359394" cy="369332"/>
          </a:xfrm>
          <a:prstGeom prst="rect">
            <a:avLst/>
          </a:prstGeom>
          <a:noFill/>
        </p:spPr>
        <p:txBody>
          <a:bodyPr wrap="none" rtlCol="0">
            <a:spAutoFit/>
          </a:bodyPr>
          <a:lstStyle/>
          <a:p>
            <a:r>
              <a:rPr lang="en-US" b="1" dirty="0"/>
              <a:t>c</a:t>
            </a:r>
            <a:r>
              <a:rPr lang="en-US" b="1" baseline="-25000" dirty="0"/>
              <a:t>1</a:t>
            </a:r>
          </a:p>
        </p:txBody>
      </p:sp>
      <p:sp>
        <p:nvSpPr>
          <p:cNvPr id="44" name="TextBox 43">
            <a:extLst>
              <a:ext uri="{FF2B5EF4-FFF2-40B4-BE49-F238E27FC236}">
                <a16:creationId xmlns:a16="http://schemas.microsoft.com/office/drawing/2014/main" xmlns="" id="{F35BA5BF-5D6C-4527-9560-BAFFAAF2D7F6}"/>
              </a:ext>
            </a:extLst>
          </p:cNvPr>
          <p:cNvSpPr txBox="1"/>
          <p:nvPr/>
        </p:nvSpPr>
        <p:spPr>
          <a:xfrm>
            <a:off x="4236873" y="2568400"/>
            <a:ext cx="359394" cy="369332"/>
          </a:xfrm>
          <a:prstGeom prst="rect">
            <a:avLst/>
          </a:prstGeom>
          <a:noFill/>
        </p:spPr>
        <p:txBody>
          <a:bodyPr wrap="none" rtlCol="0">
            <a:spAutoFit/>
          </a:bodyPr>
          <a:lstStyle/>
          <a:p>
            <a:r>
              <a:rPr lang="en-US" b="1" dirty="0"/>
              <a:t>c</a:t>
            </a:r>
            <a:r>
              <a:rPr lang="en-US" b="1" baseline="-25000" dirty="0"/>
              <a:t>2</a:t>
            </a:r>
          </a:p>
        </p:txBody>
      </p:sp>
      <p:sp>
        <p:nvSpPr>
          <p:cNvPr id="46" name="Oval 45">
            <a:extLst>
              <a:ext uri="{FF2B5EF4-FFF2-40B4-BE49-F238E27FC236}">
                <a16:creationId xmlns:a16="http://schemas.microsoft.com/office/drawing/2014/main" xmlns="" id="{C57C7F6D-E944-4155-A5CD-559F27F73C1A}"/>
              </a:ext>
            </a:extLst>
          </p:cNvPr>
          <p:cNvSpPr/>
          <p:nvPr/>
        </p:nvSpPr>
        <p:spPr>
          <a:xfrm>
            <a:off x="3050340" y="3042388"/>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1</a:t>
            </a:r>
            <a:endParaRPr lang="en-US" baseline="-25000" dirty="0"/>
          </a:p>
        </p:txBody>
      </p:sp>
      <p:sp>
        <p:nvSpPr>
          <p:cNvPr id="47" name="Oval 46">
            <a:extLst>
              <a:ext uri="{FF2B5EF4-FFF2-40B4-BE49-F238E27FC236}">
                <a16:creationId xmlns:a16="http://schemas.microsoft.com/office/drawing/2014/main" xmlns="" id="{EFD3F4D4-D943-4308-9751-D7519AF5124A}"/>
              </a:ext>
            </a:extLst>
          </p:cNvPr>
          <p:cNvSpPr/>
          <p:nvPr/>
        </p:nvSpPr>
        <p:spPr>
          <a:xfrm>
            <a:off x="3050340" y="4185388"/>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1</a:t>
            </a:r>
          </a:p>
        </p:txBody>
      </p:sp>
      <p:cxnSp>
        <p:nvCxnSpPr>
          <p:cNvPr id="48" name="Straight Connector 47">
            <a:extLst>
              <a:ext uri="{FF2B5EF4-FFF2-40B4-BE49-F238E27FC236}">
                <a16:creationId xmlns:a16="http://schemas.microsoft.com/office/drawing/2014/main" xmlns="" id="{81C53977-856C-42BB-81CF-B3B3A6A5C144}"/>
              </a:ext>
            </a:extLst>
          </p:cNvPr>
          <p:cNvCxnSpPr/>
          <p:nvPr/>
        </p:nvCxnSpPr>
        <p:spPr>
          <a:xfrm>
            <a:off x="3258160" y="3435056"/>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49" name="TextBox 48">
            <a:extLst>
              <a:ext uri="{FF2B5EF4-FFF2-40B4-BE49-F238E27FC236}">
                <a16:creationId xmlns:a16="http://schemas.microsoft.com/office/drawing/2014/main" xmlns="" id="{F47DA5F0-C7BF-4E82-B231-CC31F25AC773}"/>
              </a:ext>
            </a:extLst>
          </p:cNvPr>
          <p:cNvSpPr txBox="1"/>
          <p:nvPr/>
        </p:nvSpPr>
        <p:spPr>
          <a:xfrm>
            <a:off x="2745540" y="3663656"/>
            <a:ext cx="551754" cy="369332"/>
          </a:xfrm>
          <a:prstGeom prst="rect">
            <a:avLst/>
          </a:prstGeom>
          <a:noFill/>
        </p:spPr>
        <p:txBody>
          <a:bodyPr wrap="none" rtlCol="0">
            <a:spAutoFit/>
          </a:bodyPr>
          <a:lstStyle/>
          <a:p>
            <a:r>
              <a:rPr lang="en-US" b="1" dirty="0"/>
              <a:t>W</a:t>
            </a:r>
            <a:r>
              <a:rPr lang="en-US" b="1" baseline="-25000" dirty="0"/>
              <a:t>11</a:t>
            </a:r>
          </a:p>
        </p:txBody>
      </p:sp>
      <p:sp>
        <p:nvSpPr>
          <p:cNvPr id="50" name="Oval 49">
            <a:extLst>
              <a:ext uri="{FF2B5EF4-FFF2-40B4-BE49-F238E27FC236}">
                <a16:creationId xmlns:a16="http://schemas.microsoft.com/office/drawing/2014/main" xmlns="" id="{BD97DAC5-8182-4FD3-B53F-AFC6FDC40459}"/>
              </a:ext>
            </a:extLst>
          </p:cNvPr>
          <p:cNvSpPr/>
          <p:nvPr/>
        </p:nvSpPr>
        <p:spPr>
          <a:xfrm>
            <a:off x="4193340" y="3054056"/>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2</a:t>
            </a:r>
          </a:p>
        </p:txBody>
      </p:sp>
      <p:sp>
        <p:nvSpPr>
          <p:cNvPr id="51" name="Oval 50">
            <a:extLst>
              <a:ext uri="{FF2B5EF4-FFF2-40B4-BE49-F238E27FC236}">
                <a16:creationId xmlns:a16="http://schemas.microsoft.com/office/drawing/2014/main" xmlns="" id="{6855AE97-9241-4068-A0F9-A53B5B6B753A}"/>
              </a:ext>
            </a:extLst>
          </p:cNvPr>
          <p:cNvSpPr/>
          <p:nvPr/>
        </p:nvSpPr>
        <p:spPr>
          <a:xfrm>
            <a:off x="4193340" y="4197056"/>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2</a:t>
            </a:r>
          </a:p>
        </p:txBody>
      </p:sp>
      <p:cxnSp>
        <p:nvCxnSpPr>
          <p:cNvPr id="54" name="Straight Connector 53">
            <a:extLst>
              <a:ext uri="{FF2B5EF4-FFF2-40B4-BE49-F238E27FC236}">
                <a16:creationId xmlns:a16="http://schemas.microsoft.com/office/drawing/2014/main" xmlns="" id="{DA5091A1-80C2-45C2-97E3-0B397A9A076D}"/>
              </a:ext>
            </a:extLst>
          </p:cNvPr>
          <p:cNvCxnSpPr/>
          <p:nvPr/>
        </p:nvCxnSpPr>
        <p:spPr>
          <a:xfrm>
            <a:off x="4401160" y="3435056"/>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56" name="Oval 55">
            <a:extLst>
              <a:ext uri="{FF2B5EF4-FFF2-40B4-BE49-F238E27FC236}">
                <a16:creationId xmlns:a16="http://schemas.microsoft.com/office/drawing/2014/main" xmlns="" id="{2AF819E1-EE6E-4822-8EE3-BC96257F51F7}"/>
              </a:ext>
            </a:extLst>
          </p:cNvPr>
          <p:cNvSpPr/>
          <p:nvPr/>
        </p:nvSpPr>
        <p:spPr>
          <a:xfrm>
            <a:off x="6479340" y="4197056"/>
            <a:ext cx="381000" cy="3810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4</a:t>
            </a:r>
          </a:p>
        </p:txBody>
      </p:sp>
      <p:cxnSp>
        <p:nvCxnSpPr>
          <p:cNvPr id="59" name="Straight Connector 58">
            <a:extLst>
              <a:ext uri="{FF2B5EF4-FFF2-40B4-BE49-F238E27FC236}">
                <a16:creationId xmlns:a16="http://schemas.microsoft.com/office/drawing/2014/main" xmlns="" id="{643EAE18-9634-4099-9E0F-4FE27EBA8F7F}"/>
              </a:ext>
            </a:extLst>
          </p:cNvPr>
          <p:cNvCxnSpPr/>
          <p:nvPr/>
        </p:nvCxnSpPr>
        <p:spPr>
          <a:xfrm>
            <a:off x="3355140" y="3435056"/>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61" name="Straight Connector 60">
            <a:extLst>
              <a:ext uri="{FF2B5EF4-FFF2-40B4-BE49-F238E27FC236}">
                <a16:creationId xmlns:a16="http://schemas.microsoft.com/office/drawing/2014/main" xmlns="" id="{166EDE5E-A508-4C60-AD40-143B08DAFEC7}"/>
              </a:ext>
            </a:extLst>
          </p:cNvPr>
          <p:cNvCxnSpPr/>
          <p:nvPr/>
        </p:nvCxnSpPr>
        <p:spPr>
          <a:xfrm flipH="1">
            <a:off x="3334736" y="3379260"/>
            <a:ext cx="934804"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62" name="Straight Connector 61">
            <a:extLst>
              <a:ext uri="{FF2B5EF4-FFF2-40B4-BE49-F238E27FC236}">
                <a16:creationId xmlns:a16="http://schemas.microsoft.com/office/drawing/2014/main" xmlns="" id="{FF40837F-CC77-41FF-B838-665D7C551F37}"/>
              </a:ext>
            </a:extLst>
          </p:cNvPr>
          <p:cNvCxnSpPr>
            <a:stCxn id="50" idx="5"/>
            <a:endCxn id="56" idx="1"/>
          </p:cNvCxnSpPr>
          <p:nvPr/>
        </p:nvCxnSpPr>
        <p:spPr>
          <a:xfrm>
            <a:off x="4518544" y="3379260"/>
            <a:ext cx="2016592" cy="873592"/>
          </a:xfrm>
          <a:prstGeom prst="line">
            <a:avLst/>
          </a:prstGeom>
        </p:spPr>
        <p:style>
          <a:lnRef idx="2">
            <a:schemeClr val="accent3"/>
          </a:lnRef>
          <a:fillRef idx="0">
            <a:schemeClr val="accent3"/>
          </a:fillRef>
          <a:effectRef idx="1">
            <a:schemeClr val="accent3"/>
          </a:effectRef>
          <a:fontRef idx="minor">
            <a:schemeClr val="tx1"/>
          </a:fontRef>
        </p:style>
      </p:cxnSp>
      <p:cxnSp>
        <p:nvCxnSpPr>
          <p:cNvPr id="63" name="Straight Connector 62">
            <a:extLst>
              <a:ext uri="{FF2B5EF4-FFF2-40B4-BE49-F238E27FC236}">
                <a16:creationId xmlns:a16="http://schemas.microsoft.com/office/drawing/2014/main" xmlns="" id="{93DA1EC8-3199-4195-BDA6-7A03E49583C0}"/>
              </a:ext>
            </a:extLst>
          </p:cNvPr>
          <p:cNvCxnSpPr/>
          <p:nvPr/>
        </p:nvCxnSpPr>
        <p:spPr>
          <a:xfrm>
            <a:off x="3431340" y="3358856"/>
            <a:ext cx="3048000" cy="990600"/>
          </a:xfrm>
          <a:prstGeom prst="line">
            <a:avLst/>
          </a:prstGeom>
        </p:spPr>
        <p:style>
          <a:lnRef idx="2">
            <a:schemeClr val="accent3"/>
          </a:lnRef>
          <a:fillRef idx="0">
            <a:schemeClr val="accent3"/>
          </a:fillRef>
          <a:effectRef idx="1">
            <a:schemeClr val="accent3"/>
          </a:effectRef>
          <a:fontRef idx="minor">
            <a:schemeClr val="tx1"/>
          </a:fontRef>
        </p:style>
      </p:cxnSp>
      <p:sp>
        <p:nvSpPr>
          <p:cNvPr id="64" name="TextBox 63">
            <a:extLst>
              <a:ext uri="{FF2B5EF4-FFF2-40B4-BE49-F238E27FC236}">
                <a16:creationId xmlns:a16="http://schemas.microsoft.com/office/drawing/2014/main" xmlns="" id="{2EEABE8E-B38C-494E-8B1F-A58BF91D32AE}"/>
              </a:ext>
            </a:extLst>
          </p:cNvPr>
          <p:cNvSpPr txBox="1"/>
          <p:nvPr/>
        </p:nvSpPr>
        <p:spPr>
          <a:xfrm>
            <a:off x="3202740" y="3892256"/>
            <a:ext cx="551754" cy="369332"/>
          </a:xfrm>
          <a:prstGeom prst="rect">
            <a:avLst/>
          </a:prstGeom>
          <a:noFill/>
        </p:spPr>
        <p:txBody>
          <a:bodyPr wrap="none" rtlCol="0">
            <a:spAutoFit/>
          </a:bodyPr>
          <a:lstStyle/>
          <a:p>
            <a:r>
              <a:rPr lang="en-US" b="1" dirty="0"/>
              <a:t>W</a:t>
            </a:r>
            <a:r>
              <a:rPr lang="en-US" b="1" baseline="-25000" dirty="0"/>
              <a:t>21</a:t>
            </a:r>
          </a:p>
        </p:txBody>
      </p:sp>
      <p:sp>
        <p:nvSpPr>
          <p:cNvPr id="65" name="TextBox 64">
            <a:extLst>
              <a:ext uri="{FF2B5EF4-FFF2-40B4-BE49-F238E27FC236}">
                <a16:creationId xmlns:a16="http://schemas.microsoft.com/office/drawing/2014/main" xmlns="" id="{C0588987-04DD-43EE-91B1-1EC165412E05}"/>
              </a:ext>
            </a:extLst>
          </p:cNvPr>
          <p:cNvSpPr txBox="1"/>
          <p:nvPr/>
        </p:nvSpPr>
        <p:spPr>
          <a:xfrm>
            <a:off x="3736140" y="4056324"/>
            <a:ext cx="551754" cy="369332"/>
          </a:xfrm>
          <a:prstGeom prst="rect">
            <a:avLst/>
          </a:prstGeom>
          <a:noFill/>
        </p:spPr>
        <p:txBody>
          <a:bodyPr wrap="none" rtlCol="0">
            <a:spAutoFit/>
          </a:bodyPr>
          <a:lstStyle/>
          <a:p>
            <a:r>
              <a:rPr lang="en-US" b="1" dirty="0"/>
              <a:t>W</a:t>
            </a:r>
            <a:r>
              <a:rPr lang="en-US" b="1" baseline="-25000" dirty="0"/>
              <a:t>12</a:t>
            </a:r>
          </a:p>
        </p:txBody>
      </p:sp>
      <p:sp>
        <p:nvSpPr>
          <p:cNvPr id="66" name="TextBox 65">
            <a:extLst>
              <a:ext uri="{FF2B5EF4-FFF2-40B4-BE49-F238E27FC236}">
                <a16:creationId xmlns:a16="http://schemas.microsoft.com/office/drawing/2014/main" xmlns="" id="{562F5135-CE40-4799-A963-FCE24AA3390E}"/>
              </a:ext>
            </a:extLst>
          </p:cNvPr>
          <p:cNvSpPr txBox="1"/>
          <p:nvPr/>
        </p:nvSpPr>
        <p:spPr>
          <a:xfrm>
            <a:off x="4174986" y="3816056"/>
            <a:ext cx="551754" cy="369332"/>
          </a:xfrm>
          <a:prstGeom prst="rect">
            <a:avLst/>
          </a:prstGeom>
          <a:noFill/>
        </p:spPr>
        <p:txBody>
          <a:bodyPr wrap="none" rtlCol="0">
            <a:spAutoFit/>
          </a:bodyPr>
          <a:lstStyle/>
          <a:p>
            <a:r>
              <a:rPr lang="en-US" b="1" dirty="0"/>
              <a:t>W</a:t>
            </a:r>
            <a:r>
              <a:rPr lang="en-US" b="1" baseline="-25000" dirty="0"/>
              <a:t>22</a:t>
            </a:r>
          </a:p>
        </p:txBody>
      </p:sp>
      <p:sp>
        <p:nvSpPr>
          <p:cNvPr id="69" name="TextBox 68">
            <a:extLst>
              <a:ext uri="{FF2B5EF4-FFF2-40B4-BE49-F238E27FC236}">
                <a16:creationId xmlns:a16="http://schemas.microsoft.com/office/drawing/2014/main" xmlns="" id="{E08272FC-CDDD-4878-B0CC-C81E6D315961}"/>
              </a:ext>
            </a:extLst>
          </p:cNvPr>
          <p:cNvSpPr txBox="1"/>
          <p:nvPr/>
        </p:nvSpPr>
        <p:spPr>
          <a:xfrm>
            <a:off x="5851386" y="4132524"/>
            <a:ext cx="386644" cy="369332"/>
          </a:xfrm>
          <a:prstGeom prst="rect">
            <a:avLst/>
          </a:prstGeom>
          <a:noFill/>
        </p:spPr>
        <p:txBody>
          <a:bodyPr wrap="none" rtlCol="0">
            <a:spAutoFit/>
          </a:bodyPr>
          <a:lstStyle/>
          <a:p>
            <a:r>
              <a:rPr lang="en-US" b="1" dirty="0"/>
              <a:t>b</a:t>
            </a:r>
            <a:r>
              <a:rPr lang="en-US" b="1" baseline="-25000" dirty="0"/>
              <a:t>1</a:t>
            </a:r>
          </a:p>
        </p:txBody>
      </p:sp>
      <p:sp>
        <p:nvSpPr>
          <p:cNvPr id="70" name="TextBox 69">
            <a:extLst>
              <a:ext uri="{FF2B5EF4-FFF2-40B4-BE49-F238E27FC236}">
                <a16:creationId xmlns:a16="http://schemas.microsoft.com/office/drawing/2014/main" xmlns="" id="{11196FC1-0EEB-4E84-AAA1-4B338F397688}"/>
              </a:ext>
            </a:extLst>
          </p:cNvPr>
          <p:cNvSpPr txBox="1"/>
          <p:nvPr/>
        </p:nvSpPr>
        <p:spPr>
          <a:xfrm>
            <a:off x="6092696" y="3968456"/>
            <a:ext cx="386644" cy="369332"/>
          </a:xfrm>
          <a:prstGeom prst="rect">
            <a:avLst/>
          </a:prstGeom>
          <a:noFill/>
        </p:spPr>
        <p:txBody>
          <a:bodyPr wrap="none" rtlCol="0">
            <a:spAutoFit/>
          </a:bodyPr>
          <a:lstStyle/>
          <a:p>
            <a:r>
              <a:rPr lang="en-US" b="1" dirty="0"/>
              <a:t>b</a:t>
            </a:r>
            <a:r>
              <a:rPr lang="en-US" b="1" baseline="-25000" dirty="0"/>
              <a:t>2</a:t>
            </a:r>
          </a:p>
        </p:txBody>
      </p:sp>
      <p:sp>
        <p:nvSpPr>
          <p:cNvPr id="2" name="TextBox 1">
            <a:extLst>
              <a:ext uri="{FF2B5EF4-FFF2-40B4-BE49-F238E27FC236}">
                <a16:creationId xmlns:a16="http://schemas.microsoft.com/office/drawing/2014/main" xmlns="" id="{88D5AAAA-16BA-4C76-BB87-11A3FEA66A04}"/>
              </a:ext>
            </a:extLst>
          </p:cNvPr>
          <p:cNvSpPr txBox="1"/>
          <p:nvPr/>
        </p:nvSpPr>
        <p:spPr>
          <a:xfrm>
            <a:off x="1747320" y="5233485"/>
            <a:ext cx="671979" cy="646331"/>
          </a:xfrm>
          <a:prstGeom prst="rect">
            <a:avLst/>
          </a:prstGeom>
          <a:noFill/>
        </p:spPr>
        <p:txBody>
          <a:bodyPr wrap="none" rtlCol="0">
            <a:spAutoFit/>
          </a:bodyPr>
          <a:lstStyle/>
          <a:p>
            <a:r>
              <a:rPr lang="en-US" dirty="0"/>
              <a:t>f</a:t>
            </a:r>
            <a:r>
              <a:rPr lang="en-US" baseline="-25000" dirty="0"/>
              <a:t>1</a:t>
            </a:r>
            <a:r>
              <a:rPr lang="en-US" dirty="0"/>
              <a:t> = 1</a:t>
            </a:r>
          </a:p>
          <a:p>
            <a:r>
              <a:rPr lang="en-US" dirty="0"/>
              <a:t>f</a:t>
            </a:r>
            <a:r>
              <a:rPr lang="en-US" baseline="-25000" dirty="0"/>
              <a:t>2</a:t>
            </a:r>
            <a:r>
              <a:rPr lang="en-US" dirty="0"/>
              <a:t> = 2</a:t>
            </a:r>
            <a:endParaRPr lang="en-IN" dirty="0"/>
          </a:p>
        </p:txBody>
      </p:sp>
      <p:sp>
        <p:nvSpPr>
          <p:cNvPr id="77" name="TextBox 76">
            <a:extLst>
              <a:ext uri="{FF2B5EF4-FFF2-40B4-BE49-F238E27FC236}">
                <a16:creationId xmlns:a16="http://schemas.microsoft.com/office/drawing/2014/main" xmlns="" id="{8F231410-60CD-435D-88B6-DC5B6F58392C}"/>
              </a:ext>
            </a:extLst>
          </p:cNvPr>
          <p:cNvSpPr txBox="1"/>
          <p:nvPr/>
        </p:nvSpPr>
        <p:spPr>
          <a:xfrm>
            <a:off x="6518530" y="4643595"/>
            <a:ext cx="301686" cy="369332"/>
          </a:xfrm>
          <a:prstGeom prst="rect">
            <a:avLst/>
          </a:prstGeom>
          <a:noFill/>
        </p:spPr>
        <p:txBody>
          <a:bodyPr wrap="none" rtlCol="0">
            <a:spAutoFit/>
          </a:bodyPr>
          <a:lstStyle/>
          <a:p>
            <a:r>
              <a:rPr lang="en-US" b="1" dirty="0"/>
              <a:t>1</a:t>
            </a:r>
            <a:endParaRPr lang="en-US" b="1" baseline="-25000" dirty="0"/>
          </a:p>
        </p:txBody>
      </p:sp>
      <p:sp>
        <p:nvSpPr>
          <p:cNvPr id="78" name="TextBox 77">
            <a:extLst>
              <a:ext uri="{FF2B5EF4-FFF2-40B4-BE49-F238E27FC236}">
                <a16:creationId xmlns:a16="http://schemas.microsoft.com/office/drawing/2014/main" xmlns="" id="{73ECD8E0-92FE-4AD2-9D62-30DC165F73A4}"/>
              </a:ext>
            </a:extLst>
          </p:cNvPr>
          <p:cNvSpPr txBox="1"/>
          <p:nvPr/>
        </p:nvSpPr>
        <p:spPr>
          <a:xfrm>
            <a:off x="3153229" y="5233485"/>
            <a:ext cx="5166479" cy="249188"/>
          </a:xfrm>
          <a:prstGeom prst="rect">
            <a:avLst/>
          </a:prstGeom>
          <a:noFill/>
        </p:spPr>
        <p:txBody>
          <a:bodyPr wrap="none" rtlCol="0">
            <a:spAutoFit/>
          </a:bodyPr>
          <a:lstStyle/>
          <a:p>
            <a:r>
              <a:rPr lang="en-US" dirty="0"/>
              <a:t>W</a:t>
            </a:r>
            <a:r>
              <a:rPr lang="en-US" baseline="-25000" dirty="0"/>
              <a:t>11</a:t>
            </a:r>
            <a:r>
              <a:rPr lang="en-US" dirty="0"/>
              <a:t> = 3	 W</a:t>
            </a:r>
            <a:r>
              <a:rPr lang="en-US" baseline="-25000" dirty="0"/>
              <a:t>12</a:t>
            </a:r>
            <a:r>
              <a:rPr lang="en-US" dirty="0"/>
              <a:t> = 4	 b</a:t>
            </a:r>
            <a:r>
              <a:rPr lang="en-US" baseline="-25000" dirty="0"/>
              <a:t>1</a:t>
            </a:r>
            <a:r>
              <a:rPr lang="en-US" dirty="0"/>
              <a:t> = 0.5	       What are c</a:t>
            </a:r>
            <a:r>
              <a:rPr lang="en-US" baseline="-25000" dirty="0"/>
              <a:t>1</a:t>
            </a:r>
            <a:r>
              <a:rPr lang="en-US" dirty="0"/>
              <a:t> and c</a:t>
            </a:r>
            <a:r>
              <a:rPr lang="en-US" baseline="-25000" dirty="0"/>
              <a:t>2</a:t>
            </a:r>
            <a:r>
              <a:rPr lang="en-US" dirty="0"/>
              <a:t>?</a:t>
            </a:r>
          </a:p>
          <a:p>
            <a:r>
              <a:rPr lang="en-US" dirty="0"/>
              <a:t>W</a:t>
            </a:r>
            <a:r>
              <a:rPr lang="en-US" baseline="-25000" dirty="0"/>
              <a:t>21</a:t>
            </a:r>
            <a:r>
              <a:rPr lang="en-US" dirty="0"/>
              <a:t> = 7	 W</a:t>
            </a:r>
            <a:r>
              <a:rPr lang="en-US" baseline="-25000" dirty="0"/>
              <a:t>22</a:t>
            </a:r>
            <a:r>
              <a:rPr lang="en-US" dirty="0"/>
              <a:t> = 1	 b</a:t>
            </a:r>
            <a:r>
              <a:rPr lang="en-US" baseline="-25000" dirty="0"/>
              <a:t>2</a:t>
            </a:r>
            <a:r>
              <a:rPr lang="en-US" dirty="0"/>
              <a:t> = 0.3</a:t>
            </a:r>
          </a:p>
        </p:txBody>
      </p:sp>
      <p:sp>
        <p:nvSpPr>
          <p:cNvPr id="28" name="TextBox 27">
            <a:extLst>
              <a:ext uri="{FF2B5EF4-FFF2-40B4-BE49-F238E27FC236}">
                <a16:creationId xmlns:a16="http://schemas.microsoft.com/office/drawing/2014/main" xmlns="" id="{AB1D3376-47F2-48B1-9C89-2B7172CF86BF}"/>
              </a:ext>
            </a:extLst>
          </p:cNvPr>
          <p:cNvSpPr txBox="1"/>
          <p:nvPr/>
        </p:nvSpPr>
        <p:spPr>
          <a:xfrm>
            <a:off x="2143500" y="6005420"/>
            <a:ext cx="2951449" cy="646331"/>
          </a:xfrm>
          <a:prstGeom prst="rect">
            <a:avLst/>
          </a:prstGeom>
          <a:noFill/>
        </p:spPr>
        <p:txBody>
          <a:bodyPr wrap="none" rtlCol="0">
            <a:spAutoFit/>
          </a:bodyPr>
          <a:lstStyle/>
          <a:p>
            <a:r>
              <a:rPr lang="en-US" dirty="0"/>
              <a:t>c</a:t>
            </a:r>
            <a:r>
              <a:rPr lang="en-US" baseline="-25000" dirty="0"/>
              <a:t>1</a:t>
            </a:r>
            <a:r>
              <a:rPr lang="en-US" dirty="0"/>
              <a:t> = 1 * 3 + 2 * 4 + 0.5 = 11.5</a:t>
            </a:r>
          </a:p>
          <a:p>
            <a:r>
              <a:rPr lang="en-US" dirty="0"/>
              <a:t>c</a:t>
            </a:r>
            <a:r>
              <a:rPr lang="en-US" baseline="-25000" dirty="0"/>
              <a:t>2 </a:t>
            </a:r>
            <a:r>
              <a:rPr lang="en-US" dirty="0"/>
              <a:t>= 1 * 7 + 2 * 1 + 0.3 =   9.3</a:t>
            </a:r>
          </a:p>
        </p:txBody>
      </p:sp>
    </p:spTree>
    <p:extLst>
      <p:ext uri="{BB962C8B-B14F-4D97-AF65-F5344CB8AC3E}">
        <p14:creationId xmlns:p14="http://schemas.microsoft.com/office/powerpoint/2010/main" xmlns="" val="32152204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400" dirty="0">
                <a:solidFill>
                  <a:schemeClr val="bg1"/>
                </a:solidFill>
                <a:latin typeface="+mj-lt"/>
                <a:ea typeface="+mj-ea"/>
                <a:cs typeface="+mj-cs"/>
              </a:rPr>
              <a:t>Step 2: Create a</a:t>
            </a:r>
            <a:r>
              <a:rPr kumimoji="0" lang="en-US" sz="4400" b="0" i="0" u="none" strike="noStrike" kern="1200" cap="none" spc="0" normalizeH="0" baseline="0" noProof="0" dirty="0">
                <a:ln>
                  <a:noFill/>
                </a:ln>
                <a:solidFill>
                  <a:schemeClr val="bg1"/>
                </a:solidFill>
                <a:effectLst/>
                <a:uLnTx/>
                <a:uFillTx/>
                <a:latin typeface="+mj-lt"/>
                <a:ea typeface="+mj-ea"/>
                <a:cs typeface="+mj-cs"/>
              </a:rPr>
              <a:t> loss function</a:t>
            </a:r>
          </a:p>
        </p:txBody>
      </p:sp>
      <p:sp>
        <p:nvSpPr>
          <p:cNvPr id="7" name="Oval 6"/>
          <p:cNvSpPr/>
          <p:nvPr/>
        </p:nvSpPr>
        <p:spPr>
          <a:xfrm>
            <a:off x="1066800" y="2350532"/>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p:cNvSpPr/>
          <p:nvPr/>
        </p:nvSpPr>
        <p:spPr>
          <a:xfrm>
            <a:off x="1066800" y="3493532"/>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9" name="TextBox 8"/>
          <p:cNvSpPr txBox="1"/>
          <p:nvPr/>
        </p:nvSpPr>
        <p:spPr>
          <a:xfrm>
            <a:off x="179902" y="3974068"/>
            <a:ext cx="1115498" cy="369332"/>
          </a:xfrm>
          <a:prstGeom prst="rect">
            <a:avLst/>
          </a:prstGeom>
          <a:noFill/>
        </p:spPr>
        <p:txBody>
          <a:bodyPr wrap="none" rtlCol="0">
            <a:spAutoFit/>
          </a:bodyPr>
          <a:lstStyle/>
          <a:p>
            <a:r>
              <a:rPr lang="en-US" dirty="0"/>
              <a:t>Features </a:t>
            </a:r>
            <a:r>
              <a:rPr lang="en-US" b="1" dirty="0"/>
              <a:t>f</a:t>
            </a:r>
          </a:p>
        </p:txBody>
      </p:sp>
      <p:sp>
        <p:nvSpPr>
          <p:cNvPr id="10" name="TextBox 9"/>
          <p:cNvSpPr txBox="1"/>
          <p:nvPr/>
        </p:nvSpPr>
        <p:spPr>
          <a:xfrm>
            <a:off x="304800" y="1981200"/>
            <a:ext cx="1007007" cy="369332"/>
          </a:xfrm>
          <a:prstGeom prst="rect">
            <a:avLst/>
          </a:prstGeom>
          <a:noFill/>
        </p:spPr>
        <p:txBody>
          <a:bodyPr wrap="none" rtlCol="0">
            <a:spAutoFit/>
          </a:bodyPr>
          <a:lstStyle/>
          <a:p>
            <a:r>
              <a:rPr lang="en-US" dirty="0"/>
              <a:t>Classes </a:t>
            </a:r>
            <a:r>
              <a:rPr lang="en-US" b="1" dirty="0"/>
              <a:t>c</a:t>
            </a:r>
          </a:p>
        </p:txBody>
      </p:sp>
      <p:cxnSp>
        <p:nvCxnSpPr>
          <p:cNvPr id="25" name="Straight Connector 24"/>
          <p:cNvCxnSpPr/>
          <p:nvPr/>
        </p:nvCxnSpPr>
        <p:spPr>
          <a:xfrm>
            <a:off x="1274620" y="2743200"/>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31" name="TextBox 30"/>
          <p:cNvSpPr txBox="1"/>
          <p:nvPr/>
        </p:nvSpPr>
        <p:spPr>
          <a:xfrm>
            <a:off x="762000" y="2971800"/>
            <a:ext cx="394660" cy="369332"/>
          </a:xfrm>
          <a:prstGeom prst="rect">
            <a:avLst/>
          </a:prstGeom>
          <a:noFill/>
        </p:spPr>
        <p:txBody>
          <a:bodyPr wrap="none" rtlCol="0">
            <a:spAutoFit/>
          </a:bodyPr>
          <a:lstStyle/>
          <a:p>
            <a:r>
              <a:rPr lang="en-US" b="1" dirty="0"/>
              <a:t>W</a:t>
            </a:r>
          </a:p>
        </p:txBody>
      </p:sp>
      <p:sp>
        <p:nvSpPr>
          <p:cNvPr id="64" name="TextBox 63">
            <a:extLst>
              <a:ext uri="{FF2B5EF4-FFF2-40B4-BE49-F238E27FC236}">
                <a16:creationId xmlns:a16="http://schemas.microsoft.com/office/drawing/2014/main" xmlns="" id="{E85EC121-184B-45EA-830E-2FFAA5E2C3D2}"/>
              </a:ext>
            </a:extLst>
          </p:cNvPr>
          <p:cNvSpPr txBox="1"/>
          <p:nvPr/>
        </p:nvSpPr>
        <p:spPr>
          <a:xfrm>
            <a:off x="2376317" y="3286036"/>
            <a:ext cx="6005683" cy="1200329"/>
          </a:xfrm>
          <a:prstGeom prst="rect">
            <a:avLst/>
          </a:prstGeom>
          <a:noFill/>
        </p:spPr>
        <p:txBody>
          <a:bodyPr wrap="none" rtlCol="0">
            <a:spAutoFit/>
          </a:bodyPr>
          <a:lstStyle/>
          <a:p>
            <a:r>
              <a:rPr lang="en-US" dirty="0"/>
              <a:t>c = 0	f</a:t>
            </a:r>
            <a:r>
              <a:rPr lang="en-US" baseline="-25000" dirty="0"/>
              <a:t>1</a:t>
            </a:r>
            <a:r>
              <a:rPr lang="en-US" dirty="0"/>
              <a:t> = 4    f</a:t>
            </a:r>
            <a:r>
              <a:rPr lang="en-US" baseline="-25000" dirty="0"/>
              <a:t>2</a:t>
            </a:r>
            <a:r>
              <a:rPr lang="en-US" dirty="0"/>
              <a:t> = 2    f</a:t>
            </a:r>
            <a:r>
              <a:rPr lang="en-US" baseline="-25000" dirty="0"/>
              <a:t>3</a:t>
            </a:r>
            <a:r>
              <a:rPr lang="en-US" dirty="0"/>
              <a:t> = 1.9 	cross entropy = 0.6444</a:t>
            </a:r>
          </a:p>
          <a:p>
            <a:r>
              <a:rPr lang="en-US" dirty="0"/>
              <a:t>c = 0	f</a:t>
            </a:r>
            <a:r>
              <a:rPr lang="en-US" baseline="-25000" dirty="0"/>
              <a:t>1</a:t>
            </a:r>
            <a:r>
              <a:rPr lang="en-US" dirty="0"/>
              <a:t> = 5    f</a:t>
            </a:r>
            <a:r>
              <a:rPr lang="en-US" baseline="-25000" dirty="0"/>
              <a:t>2</a:t>
            </a:r>
            <a:r>
              <a:rPr lang="en-US" dirty="0"/>
              <a:t> = 2    f</a:t>
            </a:r>
            <a:r>
              <a:rPr lang="en-US" baseline="-25000" dirty="0"/>
              <a:t>3</a:t>
            </a:r>
            <a:r>
              <a:rPr lang="en-US" dirty="0"/>
              <a:t> = 1.9 	cross entropy = 0.2873</a:t>
            </a:r>
            <a:endParaRPr lang="en-IN" dirty="0"/>
          </a:p>
          <a:p>
            <a:r>
              <a:rPr lang="en-US" dirty="0"/>
              <a:t>c = 0	f</a:t>
            </a:r>
            <a:r>
              <a:rPr lang="en-US" baseline="-25000" dirty="0"/>
              <a:t>1</a:t>
            </a:r>
            <a:r>
              <a:rPr lang="en-US" dirty="0"/>
              <a:t> = 6    f</a:t>
            </a:r>
            <a:r>
              <a:rPr lang="en-US" baseline="-25000" dirty="0"/>
              <a:t>2</a:t>
            </a:r>
            <a:r>
              <a:rPr lang="en-US" dirty="0"/>
              <a:t> = 2    f</a:t>
            </a:r>
            <a:r>
              <a:rPr lang="en-US" baseline="-25000" dirty="0"/>
              <a:t>3</a:t>
            </a:r>
            <a:r>
              <a:rPr lang="en-US" dirty="0"/>
              <a:t> = 1.9 	cross entropy = 0.1155</a:t>
            </a:r>
            <a:endParaRPr lang="en-IN" dirty="0"/>
          </a:p>
          <a:p>
            <a:r>
              <a:rPr lang="en-US" dirty="0"/>
              <a:t>c = 0	f</a:t>
            </a:r>
            <a:r>
              <a:rPr lang="en-US" baseline="-25000" dirty="0"/>
              <a:t>1</a:t>
            </a:r>
            <a:r>
              <a:rPr lang="en-US" dirty="0"/>
              <a:t> = 10  f</a:t>
            </a:r>
            <a:r>
              <a:rPr lang="en-US" baseline="-25000" dirty="0"/>
              <a:t>2</a:t>
            </a:r>
            <a:r>
              <a:rPr lang="en-US" dirty="0"/>
              <a:t> = 2    f</a:t>
            </a:r>
            <a:r>
              <a:rPr lang="en-US" baseline="-25000" dirty="0"/>
              <a:t>3</a:t>
            </a:r>
            <a:r>
              <a:rPr lang="en-US" dirty="0"/>
              <a:t> = 1.9	cross entropy = 0.0022</a:t>
            </a:r>
          </a:p>
        </p:txBody>
      </p:sp>
      <p:sp>
        <p:nvSpPr>
          <p:cNvPr id="4" name="Content Placeholder 3">
            <a:extLst>
              <a:ext uri="{FF2B5EF4-FFF2-40B4-BE49-F238E27FC236}">
                <a16:creationId xmlns:a16="http://schemas.microsoft.com/office/drawing/2014/main" xmlns="" id="{CBFE2739-E0BB-4B8E-B179-AAE3CF641D39}"/>
              </a:ext>
            </a:extLst>
          </p:cNvPr>
          <p:cNvSpPr>
            <a:spLocks noGrp="1"/>
          </p:cNvSpPr>
          <p:nvPr>
            <p:ph idx="1"/>
          </p:nvPr>
        </p:nvSpPr>
        <p:spPr>
          <a:xfrm>
            <a:off x="3009034" y="1117857"/>
            <a:ext cx="5605597" cy="1853943"/>
          </a:xfrm>
        </p:spPr>
        <p:txBody>
          <a:bodyPr>
            <a:normAutofit/>
          </a:bodyPr>
          <a:lstStyle/>
          <a:p>
            <a:r>
              <a:rPr lang="en-US" dirty="0"/>
              <a:t>The cross entropy loss for different data points …</a:t>
            </a:r>
          </a:p>
        </p:txBody>
      </p:sp>
      <p:cxnSp>
        <p:nvCxnSpPr>
          <p:cNvPr id="11" name="Straight Arrow Connector 10">
            <a:extLst>
              <a:ext uri="{FF2B5EF4-FFF2-40B4-BE49-F238E27FC236}">
                <a16:creationId xmlns:a16="http://schemas.microsoft.com/office/drawing/2014/main" xmlns="" id="{34E56E99-27D8-4B24-B212-2023DAF6FD6C}"/>
              </a:ext>
            </a:extLst>
          </p:cNvPr>
          <p:cNvCxnSpPr>
            <a:cxnSpLocks/>
          </p:cNvCxnSpPr>
          <p:nvPr/>
        </p:nvCxnSpPr>
        <p:spPr>
          <a:xfrm>
            <a:off x="4210182" y="3032254"/>
            <a:ext cx="76200" cy="2537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xmlns="" id="{EDCC41F5-D23C-48A1-A49F-FCC3B6601981}"/>
              </a:ext>
            </a:extLst>
          </p:cNvPr>
          <p:cNvSpPr txBox="1"/>
          <p:nvPr/>
        </p:nvSpPr>
        <p:spPr>
          <a:xfrm>
            <a:off x="3638684" y="2385923"/>
            <a:ext cx="4800596" cy="646331"/>
          </a:xfrm>
          <a:prstGeom prst="rect">
            <a:avLst/>
          </a:prstGeom>
          <a:noFill/>
        </p:spPr>
        <p:txBody>
          <a:bodyPr wrap="square" rtlCol="0">
            <a:spAutoFit/>
          </a:bodyPr>
          <a:lstStyle/>
          <a:p>
            <a:r>
              <a:rPr lang="en-US" dirty="0"/>
              <a:t>These are more difficult to classify because f1 is only a little more than f2 + f3</a:t>
            </a:r>
            <a:endParaRPr lang="en-IN" dirty="0"/>
          </a:p>
        </p:txBody>
      </p:sp>
      <p:sp>
        <p:nvSpPr>
          <p:cNvPr id="24" name="TextBox 23">
            <a:extLst>
              <a:ext uri="{FF2B5EF4-FFF2-40B4-BE49-F238E27FC236}">
                <a16:creationId xmlns:a16="http://schemas.microsoft.com/office/drawing/2014/main" xmlns="" id="{030B66EB-A535-4CF9-954F-A1A4DA0E4E63}"/>
              </a:ext>
            </a:extLst>
          </p:cNvPr>
          <p:cNvSpPr txBox="1"/>
          <p:nvPr/>
        </p:nvSpPr>
        <p:spPr>
          <a:xfrm>
            <a:off x="3528417" y="4740147"/>
            <a:ext cx="4800596" cy="923330"/>
          </a:xfrm>
          <a:prstGeom prst="rect">
            <a:avLst/>
          </a:prstGeom>
          <a:noFill/>
        </p:spPr>
        <p:txBody>
          <a:bodyPr wrap="square" rtlCol="0">
            <a:spAutoFit/>
          </a:bodyPr>
          <a:lstStyle/>
          <a:p>
            <a:r>
              <a:rPr lang="en-US" dirty="0"/>
              <a:t>These are easier to classify because f1 is a lot more than f2 + f3, so the classifier fares better, hence the cross-entropy is lower.</a:t>
            </a:r>
            <a:endParaRPr lang="en-IN" dirty="0"/>
          </a:p>
        </p:txBody>
      </p:sp>
      <p:cxnSp>
        <p:nvCxnSpPr>
          <p:cNvPr id="22" name="Straight Arrow Connector 21">
            <a:extLst>
              <a:ext uri="{FF2B5EF4-FFF2-40B4-BE49-F238E27FC236}">
                <a16:creationId xmlns:a16="http://schemas.microsoft.com/office/drawing/2014/main" xmlns="" id="{8830C02C-1D20-4803-8D08-5207F8B6CA77}"/>
              </a:ext>
            </a:extLst>
          </p:cNvPr>
          <p:cNvCxnSpPr/>
          <p:nvPr/>
        </p:nvCxnSpPr>
        <p:spPr>
          <a:xfrm flipV="1">
            <a:off x="4210182" y="4486365"/>
            <a:ext cx="38100" cy="2537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325459798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a:ln>
                  <a:noFill/>
                </a:ln>
                <a:solidFill>
                  <a:schemeClr val="bg1"/>
                </a:solidFill>
                <a:effectLst/>
                <a:uLnTx/>
                <a:uFillTx/>
                <a:latin typeface="+mj-lt"/>
                <a:ea typeface="+mj-ea"/>
                <a:cs typeface="+mj-cs"/>
              </a:rPr>
              <a:t>Step 3: Minimize the loss</a:t>
            </a:r>
          </a:p>
        </p:txBody>
      </p:sp>
      <p:sp>
        <p:nvSpPr>
          <p:cNvPr id="7" name="Oval 6"/>
          <p:cNvSpPr/>
          <p:nvPr/>
        </p:nvSpPr>
        <p:spPr>
          <a:xfrm>
            <a:off x="1066800" y="2350532"/>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p:cNvSpPr/>
          <p:nvPr/>
        </p:nvSpPr>
        <p:spPr>
          <a:xfrm>
            <a:off x="1066800" y="3493532"/>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9" name="TextBox 8"/>
          <p:cNvSpPr txBox="1"/>
          <p:nvPr/>
        </p:nvSpPr>
        <p:spPr>
          <a:xfrm>
            <a:off x="179902" y="3974068"/>
            <a:ext cx="1115498" cy="369332"/>
          </a:xfrm>
          <a:prstGeom prst="rect">
            <a:avLst/>
          </a:prstGeom>
          <a:noFill/>
        </p:spPr>
        <p:txBody>
          <a:bodyPr wrap="none" rtlCol="0">
            <a:spAutoFit/>
          </a:bodyPr>
          <a:lstStyle/>
          <a:p>
            <a:r>
              <a:rPr lang="en-US" dirty="0"/>
              <a:t>Features </a:t>
            </a:r>
            <a:r>
              <a:rPr lang="en-US" b="1" dirty="0"/>
              <a:t>f</a:t>
            </a:r>
          </a:p>
        </p:txBody>
      </p:sp>
      <p:sp>
        <p:nvSpPr>
          <p:cNvPr id="10" name="TextBox 9"/>
          <p:cNvSpPr txBox="1"/>
          <p:nvPr/>
        </p:nvSpPr>
        <p:spPr>
          <a:xfrm>
            <a:off x="304800" y="1981200"/>
            <a:ext cx="1007007" cy="369332"/>
          </a:xfrm>
          <a:prstGeom prst="rect">
            <a:avLst/>
          </a:prstGeom>
          <a:noFill/>
        </p:spPr>
        <p:txBody>
          <a:bodyPr wrap="none" rtlCol="0">
            <a:spAutoFit/>
          </a:bodyPr>
          <a:lstStyle/>
          <a:p>
            <a:r>
              <a:rPr lang="en-US" dirty="0"/>
              <a:t>Classes </a:t>
            </a:r>
            <a:r>
              <a:rPr lang="en-US" b="1" dirty="0"/>
              <a:t>c</a:t>
            </a:r>
          </a:p>
        </p:txBody>
      </p:sp>
      <p:cxnSp>
        <p:nvCxnSpPr>
          <p:cNvPr id="25" name="Straight Connector 24"/>
          <p:cNvCxnSpPr/>
          <p:nvPr/>
        </p:nvCxnSpPr>
        <p:spPr>
          <a:xfrm>
            <a:off x="1274620" y="2743200"/>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31" name="TextBox 30"/>
          <p:cNvSpPr txBox="1"/>
          <p:nvPr/>
        </p:nvSpPr>
        <p:spPr>
          <a:xfrm>
            <a:off x="762000" y="2971800"/>
            <a:ext cx="394660" cy="369332"/>
          </a:xfrm>
          <a:prstGeom prst="rect">
            <a:avLst/>
          </a:prstGeom>
          <a:noFill/>
        </p:spPr>
        <p:txBody>
          <a:bodyPr wrap="none" rtlCol="0">
            <a:spAutoFit/>
          </a:bodyPr>
          <a:lstStyle/>
          <a:p>
            <a:r>
              <a:rPr lang="en-US" b="1" dirty="0"/>
              <a:t>W</a:t>
            </a:r>
          </a:p>
        </p:txBody>
      </p:sp>
      <p:cxnSp>
        <p:nvCxnSpPr>
          <p:cNvPr id="14" name="Connector: Curved 13">
            <a:extLst>
              <a:ext uri="{FF2B5EF4-FFF2-40B4-BE49-F238E27FC236}">
                <a16:creationId xmlns:a16="http://schemas.microsoft.com/office/drawing/2014/main" xmlns="" id="{E03FE595-3A19-4E81-8C9B-8DBD68E7B1AD}"/>
              </a:ext>
            </a:extLst>
          </p:cNvPr>
          <p:cNvCxnSpPr>
            <a:cxnSpLocks/>
          </p:cNvCxnSpPr>
          <p:nvPr/>
        </p:nvCxnSpPr>
        <p:spPr>
          <a:xfrm>
            <a:off x="3200400" y="4495800"/>
            <a:ext cx="1905000" cy="1371600"/>
          </a:xfrm>
          <a:prstGeom prst="curved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21" name="Connector: Curved 20">
            <a:extLst>
              <a:ext uri="{FF2B5EF4-FFF2-40B4-BE49-F238E27FC236}">
                <a16:creationId xmlns:a16="http://schemas.microsoft.com/office/drawing/2014/main" xmlns="" id="{236AED43-6EC7-4E09-8C4B-2355FA519769}"/>
              </a:ext>
            </a:extLst>
          </p:cNvPr>
          <p:cNvCxnSpPr>
            <a:cxnSpLocks/>
          </p:cNvCxnSpPr>
          <p:nvPr/>
        </p:nvCxnSpPr>
        <p:spPr>
          <a:xfrm rot="10800000" flipV="1">
            <a:off x="5105400" y="4495800"/>
            <a:ext cx="1828800" cy="1371600"/>
          </a:xfrm>
          <a:prstGeom prst="curved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xmlns="" id="{65669AE7-1815-405B-B988-73F9E2A4E81E}"/>
              </a:ext>
            </a:extLst>
          </p:cNvPr>
          <p:cNvCxnSpPr/>
          <p:nvPr/>
        </p:nvCxnSpPr>
        <p:spPr>
          <a:xfrm flipV="1">
            <a:off x="3009034" y="3684032"/>
            <a:ext cx="0" cy="2335768"/>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24" name="Straight Arrow Connector 23">
            <a:extLst>
              <a:ext uri="{FF2B5EF4-FFF2-40B4-BE49-F238E27FC236}">
                <a16:creationId xmlns:a16="http://schemas.microsoft.com/office/drawing/2014/main" xmlns="" id="{C68F228C-38DA-4F9F-98BE-78333196AA0D}"/>
              </a:ext>
            </a:extLst>
          </p:cNvPr>
          <p:cNvCxnSpPr/>
          <p:nvPr/>
        </p:nvCxnSpPr>
        <p:spPr>
          <a:xfrm>
            <a:off x="3009034" y="6019800"/>
            <a:ext cx="4687166" cy="0"/>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sp>
        <p:nvSpPr>
          <p:cNvPr id="26" name="TextBox 25">
            <a:extLst>
              <a:ext uri="{FF2B5EF4-FFF2-40B4-BE49-F238E27FC236}">
                <a16:creationId xmlns:a16="http://schemas.microsoft.com/office/drawing/2014/main" xmlns="" id="{CE66BD71-6EC1-40D0-AA51-89BF11C0DAC6}"/>
              </a:ext>
            </a:extLst>
          </p:cNvPr>
          <p:cNvSpPr txBox="1"/>
          <p:nvPr/>
        </p:nvSpPr>
        <p:spPr>
          <a:xfrm>
            <a:off x="4164562" y="6019799"/>
            <a:ext cx="510076" cy="523220"/>
          </a:xfrm>
          <a:prstGeom prst="rect">
            <a:avLst/>
          </a:prstGeom>
          <a:noFill/>
        </p:spPr>
        <p:txBody>
          <a:bodyPr wrap="square" rtlCol="0">
            <a:spAutoFit/>
          </a:bodyPr>
          <a:lstStyle/>
          <a:p>
            <a:r>
              <a:rPr lang="en-US" sz="2800" b="1" dirty="0"/>
              <a:t>W</a:t>
            </a:r>
            <a:endParaRPr lang="en-IN" sz="2800" b="1" dirty="0"/>
          </a:p>
        </p:txBody>
      </p:sp>
      <p:cxnSp>
        <p:nvCxnSpPr>
          <p:cNvPr id="28" name="Straight Arrow Connector 27">
            <a:extLst>
              <a:ext uri="{FF2B5EF4-FFF2-40B4-BE49-F238E27FC236}">
                <a16:creationId xmlns:a16="http://schemas.microsoft.com/office/drawing/2014/main" xmlns="" id="{AA93398F-AD6D-4EC4-AFAE-8F0F6FEA59EB}"/>
              </a:ext>
            </a:extLst>
          </p:cNvPr>
          <p:cNvCxnSpPr/>
          <p:nvPr/>
        </p:nvCxnSpPr>
        <p:spPr>
          <a:xfrm>
            <a:off x="4674638" y="6324600"/>
            <a:ext cx="8382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xmlns="" id="{520AF2F3-60F7-4EBC-A57B-EF406E25611C}"/>
              </a:ext>
            </a:extLst>
          </p:cNvPr>
          <p:cNvSpPr txBox="1"/>
          <p:nvPr/>
        </p:nvSpPr>
        <p:spPr>
          <a:xfrm>
            <a:off x="2209800" y="4697224"/>
            <a:ext cx="799235" cy="523220"/>
          </a:xfrm>
          <a:prstGeom prst="rect">
            <a:avLst/>
          </a:prstGeom>
          <a:noFill/>
        </p:spPr>
        <p:txBody>
          <a:bodyPr wrap="square" rtlCol="0">
            <a:spAutoFit/>
          </a:bodyPr>
          <a:lstStyle/>
          <a:p>
            <a:r>
              <a:rPr lang="en-US" sz="2800" b="1" dirty="0"/>
              <a:t>loss</a:t>
            </a:r>
            <a:endParaRPr lang="en-IN" sz="2800" b="1" dirty="0"/>
          </a:p>
        </p:txBody>
      </p:sp>
      <p:cxnSp>
        <p:nvCxnSpPr>
          <p:cNvPr id="30" name="Straight Arrow Connector 29">
            <a:extLst>
              <a:ext uri="{FF2B5EF4-FFF2-40B4-BE49-F238E27FC236}">
                <a16:creationId xmlns:a16="http://schemas.microsoft.com/office/drawing/2014/main" xmlns="" id="{A301C604-8ADD-4F65-A6A7-C916CD7C64FC}"/>
              </a:ext>
            </a:extLst>
          </p:cNvPr>
          <p:cNvCxnSpPr>
            <a:cxnSpLocks/>
          </p:cNvCxnSpPr>
          <p:nvPr/>
        </p:nvCxnSpPr>
        <p:spPr>
          <a:xfrm flipV="1">
            <a:off x="2590800" y="4202668"/>
            <a:ext cx="0" cy="5217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xmlns="" id="{471FB409-CC21-4B56-87A2-DCE54A79D4CB}"/>
              </a:ext>
            </a:extLst>
          </p:cNvPr>
          <p:cNvCxnSpPr/>
          <p:nvPr/>
        </p:nvCxnSpPr>
        <p:spPr>
          <a:xfrm flipV="1">
            <a:off x="4419600" y="5638800"/>
            <a:ext cx="0" cy="380999"/>
          </a:xfrm>
          <a:prstGeom prst="line">
            <a:avLst/>
          </a:prstGeom>
        </p:spPr>
        <p:style>
          <a:lnRef idx="2">
            <a:schemeClr val="accent3"/>
          </a:lnRef>
          <a:fillRef idx="0">
            <a:schemeClr val="accent3"/>
          </a:fillRef>
          <a:effectRef idx="1">
            <a:schemeClr val="accent3"/>
          </a:effectRef>
          <a:fontRef idx="minor">
            <a:schemeClr val="tx1"/>
          </a:fontRef>
        </p:style>
      </p:cxnSp>
      <p:cxnSp>
        <p:nvCxnSpPr>
          <p:cNvPr id="37" name="Straight Connector 36">
            <a:extLst>
              <a:ext uri="{FF2B5EF4-FFF2-40B4-BE49-F238E27FC236}">
                <a16:creationId xmlns:a16="http://schemas.microsoft.com/office/drawing/2014/main" xmlns="" id="{EA15AADB-C66F-4804-97F7-1958E5D05473}"/>
              </a:ext>
            </a:extLst>
          </p:cNvPr>
          <p:cNvCxnSpPr/>
          <p:nvPr/>
        </p:nvCxnSpPr>
        <p:spPr>
          <a:xfrm>
            <a:off x="3009034" y="5638800"/>
            <a:ext cx="1410566" cy="0"/>
          </a:xfrm>
          <a:prstGeom prst="line">
            <a:avLst/>
          </a:prstGeom>
        </p:spPr>
        <p:style>
          <a:lnRef idx="2">
            <a:schemeClr val="accent5"/>
          </a:lnRef>
          <a:fillRef idx="0">
            <a:schemeClr val="accent5"/>
          </a:fillRef>
          <a:effectRef idx="1">
            <a:schemeClr val="accent5"/>
          </a:effectRef>
          <a:fontRef idx="minor">
            <a:schemeClr val="tx1"/>
          </a:fontRef>
        </p:style>
      </p:cxnSp>
      <p:sp>
        <p:nvSpPr>
          <p:cNvPr id="23" name="Content Placeholder 3">
            <a:extLst>
              <a:ext uri="{FF2B5EF4-FFF2-40B4-BE49-F238E27FC236}">
                <a16:creationId xmlns:a16="http://schemas.microsoft.com/office/drawing/2014/main" xmlns="" id="{3904713D-6773-4429-9BE5-BB2819DA6846}"/>
              </a:ext>
            </a:extLst>
          </p:cNvPr>
          <p:cNvSpPr>
            <a:spLocks noGrp="1"/>
          </p:cNvSpPr>
          <p:nvPr>
            <p:ph idx="1"/>
          </p:nvPr>
        </p:nvSpPr>
        <p:spPr>
          <a:xfrm>
            <a:off x="2209801" y="1137850"/>
            <a:ext cx="6381018" cy="2615943"/>
          </a:xfrm>
        </p:spPr>
        <p:txBody>
          <a:bodyPr>
            <a:normAutofit fontScale="85000" lnSpcReduction="20000"/>
          </a:bodyPr>
          <a:lstStyle/>
          <a:p>
            <a:r>
              <a:rPr lang="en-US" dirty="0"/>
              <a:t>Now we have a loss function that reflects the degree of incorrectness of a classifier.</a:t>
            </a:r>
          </a:p>
          <a:p>
            <a:r>
              <a:rPr lang="en-US" dirty="0"/>
              <a:t>The best classifier is one whose </a:t>
            </a:r>
            <a:r>
              <a:rPr lang="en-US" b="1" dirty="0"/>
              <a:t>weights and bias values minimize the loss</a:t>
            </a:r>
            <a:r>
              <a:rPr lang="en-US" dirty="0"/>
              <a:t>.</a:t>
            </a:r>
          </a:p>
          <a:p>
            <a:r>
              <a:rPr lang="en-US" dirty="0"/>
              <a:t>Training is nothing but </a:t>
            </a:r>
            <a:r>
              <a:rPr lang="en-US" b="1" dirty="0"/>
              <a:t>finding the weights and biases that minimize the loss</a:t>
            </a:r>
            <a:r>
              <a:rPr lang="en-US" dirty="0"/>
              <a:t>.</a:t>
            </a:r>
          </a:p>
        </p:txBody>
      </p:sp>
    </p:spTree>
    <p:extLst>
      <p:ext uri="{BB962C8B-B14F-4D97-AF65-F5344CB8AC3E}">
        <p14:creationId xmlns:p14="http://schemas.microsoft.com/office/powerpoint/2010/main" xmlns="" val="34044900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a:ln>
                  <a:noFill/>
                </a:ln>
                <a:solidFill>
                  <a:schemeClr val="bg1"/>
                </a:solidFill>
                <a:effectLst/>
                <a:uLnTx/>
                <a:uFillTx/>
                <a:latin typeface="+mj-lt"/>
                <a:ea typeface="+mj-ea"/>
                <a:cs typeface="+mj-cs"/>
              </a:rPr>
              <a:t>Step 3: Minimize the loss</a:t>
            </a:r>
          </a:p>
        </p:txBody>
      </p:sp>
      <p:sp>
        <p:nvSpPr>
          <p:cNvPr id="7" name="Oval 6"/>
          <p:cNvSpPr/>
          <p:nvPr/>
        </p:nvSpPr>
        <p:spPr>
          <a:xfrm>
            <a:off x="1066800" y="2350532"/>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p:cNvSpPr/>
          <p:nvPr/>
        </p:nvSpPr>
        <p:spPr>
          <a:xfrm>
            <a:off x="1066800" y="3493532"/>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9" name="TextBox 8"/>
          <p:cNvSpPr txBox="1"/>
          <p:nvPr/>
        </p:nvSpPr>
        <p:spPr>
          <a:xfrm>
            <a:off x="179902" y="3974068"/>
            <a:ext cx="1115498" cy="369332"/>
          </a:xfrm>
          <a:prstGeom prst="rect">
            <a:avLst/>
          </a:prstGeom>
          <a:noFill/>
        </p:spPr>
        <p:txBody>
          <a:bodyPr wrap="none" rtlCol="0">
            <a:spAutoFit/>
          </a:bodyPr>
          <a:lstStyle/>
          <a:p>
            <a:r>
              <a:rPr lang="en-US" dirty="0"/>
              <a:t>Features </a:t>
            </a:r>
            <a:r>
              <a:rPr lang="en-US" b="1" dirty="0"/>
              <a:t>f</a:t>
            </a:r>
          </a:p>
        </p:txBody>
      </p:sp>
      <p:sp>
        <p:nvSpPr>
          <p:cNvPr id="10" name="TextBox 9"/>
          <p:cNvSpPr txBox="1"/>
          <p:nvPr/>
        </p:nvSpPr>
        <p:spPr>
          <a:xfrm>
            <a:off x="304800" y="1981200"/>
            <a:ext cx="1007007" cy="369332"/>
          </a:xfrm>
          <a:prstGeom prst="rect">
            <a:avLst/>
          </a:prstGeom>
          <a:noFill/>
        </p:spPr>
        <p:txBody>
          <a:bodyPr wrap="none" rtlCol="0">
            <a:spAutoFit/>
          </a:bodyPr>
          <a:lstStyle/>
          <a:p>
            <a:r>
              <a:rPr lang="en-US" dirty="0"/>
              <a:t>Classes </a:t>
            </a:r>
            <a:r>
              <a:rPr lang="en-US" b="1" dirty="0"/>
              <a:t>c</a:t>
            </a:r>
          </a:p>
        </p:txBody>
      </p:sp>
      <p:cxnSp>
        <p:nvCxnSpPr>
          <p:cNvPr id="25" name="Straight Connector 24"/>
          <p:cNvCxnSpPr/>
          <p:nvPr/>
        </p:nvCxnSpPr>
        <p:spPr>
          <a:xfrm>
            <a:off x="1274620" y="2743200"/>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31" name="TextBox 30"/>
          <p:cNvSpPr txBox="1"/>
          <p:nvPr/>
        </p:nvSpPr>
        <p:spPr>
          <a:xfrm>
            <a:off x="762000" y="2971800"/>
            <a:ext cx="394660" cy="369332"/>
          </a:xfrm>
          <a:prstGeom prst="rect">
            <a:avLst/>
          </a:prstGeom>
          <a:noFill/>
        </p:spPr>
        <p:txBody>
          <a:bodyPr wrap="none" rtlCol="0">
            <a:spAutoFit/>
          </a:bodyPr>
          <a:lstStyle/>
          <a:p>
            <a:r>
              <a:rPr lang="en-US" b="1" dirty="0"/>
              <a:t>W</a:t>
            </a:r>
          </a:p>
        </p:txBody>
      </p:sp>
      <p:sp>
        <p:nvSpPr>
          <p:cNvPr id="4" name="Content Placeholder 3">
            <a:extLst>
              <a:ext uri="{FF2B5EF4-FFF2-40B4-BE49-F238E27FC236}">
                <a16:creationId xmlns:a16="http://schemas.microsoft.com/office/drawing/2014/main" xmlns="" id="{CBFE2739-E0BB-4B8E-B179-AAE3CF641D39}"/>
              </a:ext>
            </a:extLst>
          </p:cNvPr>
          <p:cNvSpPr>
            <a:spLocks noGrp="1"/>
          </p:cNvSpPr>
          <p:nvPr>
            <p:ph idx="1"/>
          </p:nvPr>
        </p:nvSpPr>
        <p:spPr>
          <a:xfrm>
            <a:off x="3009034" y="1117857"/>
            <a:ext cx="5601566" cy="3606542"/>
          </a:xfrm>
        </p:spPr>
        <p:txBody>
          <a:bodyPr>
            <a:normAutofit fontScale="77500" lnSpcReduction="20000"/>
          </a:bodyPr>
          <a:lstStyle/>
          <a:p>
            <a:r>
              <a:rPr lang="en-US" dirty="0"/>
              <a:t>You can iteratively train a classifier (find the weights and biases that minimize the loss):</a:t>
            </a:r>
          </a:p>
          <a:p>
            <a:pPr lvl="1"/>
            <a:r>
              <a:rPr lang="en-US" dirty="0"/>
              <a:t>Start with random values for weights and biases</a:t>
            </a:r>
          </a:p>
          <a:p>
            <a:pPr lvl="1"/>
            <a:r>
              <a:rPr lang="en-US" dirty="0"/>
              <a:t>Adjust the weights so the loss (computed by the loss function) decreases.</a:t>
            </a:r>
          </a:p>
          <a:p>
            <a:pPr lvl="2"/>
            <a:r>
              <a:rPr lang="en-US" dirty="0"/>
              <a:t>Compute the loss for the current weights.</a:t>
            </a:r>
          </a:p>
          <a:p>
            <a:pPr lvl="2"/>
            <a:r>
              <a:rPr lang="en-US" dirty="0"/>
              <a:t>Nudge the weights up or down so we reduce the loss (go down the gradient)!</a:t>
            </a:r>
          </a:p>
        </p:txBody>
      </p:sp>
      <p:cxnSp>
        <p:nvCxnSpPr>
          <p:cNvPr id="14" name="Connector: Curved 13">
            <a:extLst>
              <a:ext uri="{FF2B5EF4-FFF2-40B4-BE49-F238E27FC236}">
                <a16:creationId xmlns:a16="http://schemas.microsoft.com/office/drawing/2014/main" xmlns="" id="{E03FE595-3A19-4E81-8C9B-8DBD68E7B1AD}"/>
              </a:ext>
            </a:extLst>
          </p:cNvPr>
          <p:cNvCxnSpPr>
            <a:cxnSpLocks/>
          </p:cNvCxnSpPr>
          <p:nvPr/>
        </p:nvCxnSpPr>
        <p:spPr>
          <a:xfrm>
            <a:off x="3200400" y="4495800"/>
            <a:ext cx="1905000" cy="1371600"/>
          </a:xfrm>
          <a:prstGeom prst="curved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21" name="Connector: Curved 20">
            <a:extLst>
              <a:ext uri="{FF2B5EF4-FFF2-40B4-BE49-F238E27FC236}">
                <a16:creationId xmlns:a16="http://schemas.microsoft.com/office/drawing/2014/main" xmlns="" id="{236AED43-6EC7-4E09-8C4B-2355FA519769}"/>
              </a:ext>
            </a:extLst>
          </p:cNvPr>
          <p:cNvCxnSpPr>
            <a:cxnSpLocks/>
          </p:cNvCxnSpPr>
          <p:nvPr/>
        </p:nvCxnSpPr>
        <p:spPr>
          <a:xfrm rot="10800000" flipV="1">
            <a:off x="5105400" y="4495800"/>
            <a:ext cx="1828800" cy="1371600"/>
          </a:xfrm>
          <a:prstGeom prst="curved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xmlns="" id="{65669AE7-1815-405B-B988-73F9E2A4E81E}"/>
              </a:ext>
            </a:extLst>
          </p:cNvPr>
          <p:cNvCxnSpPr/>
          <p:nvPr/>
        </p:nvCxnSpPr>
        <p:spPr>
          <a:xfrm flipV="1">
            <a:off x="3009034" y="3684032"/>
            <a:ext cx="0" cy="2335768"/>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24" name="Straight Arrow Connector 23">
            <a:extLst>
              <a:ext uri="{FF2B5EF4-FFF2-40B4-BE49-F238E27FC236}">
                <a16:creationId xmlns:a16="http://schemas.microsoft.com/office/drawing/2014/main" xmlns="" id="{C68F228C-38DA-4F9F-98BE-78333196AA0D}"/>
              </a:ext>
            </a:extLst>
          </p:cNvPr>
          <p:cNvCxnSpPr/>
          <p:nvPr/>
        </p:nvCxnSpPr>
        <p:spPr>
          <a:xfrm>
            <a:off x="3009034" y="6019800"/>
            <a:ext cx="4687166" cy="0"/>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sp>
        <p:nvSpPr>
          <p:cNvPr id="26" name="TextBox 25">
            <a:extLst>
              <a:ext uri="{FF2B5EF4-FFF2-40B4-BE49-F238E27FC236}">
                <a16:creationId xmlns:a16="http://schemas.microsoft.com/office/drawing/2014/main" xmlns="" id="{CE66BD71-6EC1-40D0-AA51-89BF11C0DAC6}"/>
              </a:ext>
            </a:extLst>
          </p:cNvPr>
          <p:cNvSpPr txBox="1"/>
          <p:nvPr/>
        </p:nvSpPr>
        <p:spPr>
          <a:xfrm>
            <a:off x="4164562" y="6019799"/>
            <a:ext cx="510076" cy="523220"/>
          </a:xfrm>
          <a:prstGeom prst="rect">
            <a:avLst/>
          </a:prstGeom>
          <a:noFill/>
        </p:spPr>
        <p:txBody>
          <a:bodyPr wrap="square" rtlCol="0">
            <a:spAutoFit/>
          </a:bodyPr>
          <a:lstStyle/>
          <a:p>
            <a:r>
              <a:rPr lang="en-US" sz="2800" b="1" dirty="0"/>
              <a:t>W</a:t>
            </a:r>
            <a:endParaRPr lang="en-IN" sz="2800" b="1" dirty="0"/>
          </a:p>
        </p:txBody>
      </p:sp>
      <p:cxnSp>
        <p:nvCxnSpPr>
          <p:cNvPr id="28" name="Straight Arrow Connector 27">
            <a:extLst>
              <a:ext uri="{FF2B5EF4-FFF2-40B4-BE49-F238E27FC236}">
                <a16:creationId xmlns:a16="http://schemas.microsoft.com/office/drawing/2014/main" xmlns="" id="{AA93398F-AD6D-4EC4-AFAE-8F0F6FEA59EB}"/>
              </a:ext>
            </a:extLst>
          </p:cNvPr>
          <p:cNvCxnSpPr/>
          <p:nvPr/>
        </p:nvCxnSpPr>
        <p:spPr>
          <a:xfrm>
            <a:off x="4674638" y="6324600"/>
            <a:ext cx="8382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xmlns="" id="{520AF2F3-60F7-4EBC-A57B-EF406E25611C}"/>
              </a:ext>
            </a:extLst>
          </p:cNvPr>
          <p:cNvSpPr txBox="1"/>
          <p:nvPr/>
        </p:nvSpPr>
        <p:spPr>
          <a:xfrm>
            <a:off x="2209800" y="4697224"/>
            <a:ext cx="799235" cy="523220"/>
          </a:xfrm>
          <a:prstGeom prst="rect">
            <a:avLst/>
          </a:prstGeom>
          <a:noFill/>
        </p:spPr>
        <p:txBody>
          <a:bodyPr wrap="square" rtlCol="0">
            <a:spAutoFit/>
          </a:bodyPr>
          <a:lstStyle/>
          <a:p>
            <a:r>
              <a:rPr lang="en-US" sz="2800" b="1" dirty="0"/>
              <a:t>loss</a:t>
            </a:r>
            <a:endParaRPr lang="en-IN" sz="2800" b="1" dirty="0"/>
          </a:p>
        </p:txBody>
      </p:sp>
      <p:cxnSp>
        <p:nvCxnSpPr>
          <p:cNvPr id="30" name="Straight Arrow Connector 29">
            <a:extLst>
              <a:ext uri="{FF2B5EF4-FFF2-40B4-BE49-F238E27FC236}">
                <a16:creationId xmlns:a16="http://schemas.microsoft.com/office/drawing/2014/main" xmlns="" id="{A301C604-8ADD-4F65-A6A7-C916CD7C64FC}"/>
              </a:ext>
            </a:extLst>
          </p:cNvPr>
          <p:cNvCxnSpPr>
            <a:cxnSpLocks/>
          </p:cNvCxnSpPr>
          <p:nvPr/>
        </p:nvCxnSpPr>
        <p:spPr>
          <a:xfrm flipV="1">
            <a:off x="2590800" y="4202668"/>
            <a:ext cx="0" cy="5217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xmlns="" id="{471FB409-CC21-4B56-87A2-DCE54A79D4CB}"/>
              </a:ext>
            </a:extLst>
          </p:cNvPr>
          <p:cNvCxnSpPr/>
          <p:nvPr/>
        </p:nvCxnSpPr>
        <p:spPr>
          <a:xfrm flipV="1">
            <a:off x="4419600" y="5638800"/>
            <a:ext cx="0" cy="380999"/>
          </a:xfrm>
          <a:prstGeom prst="line">
            <a:avLst/>
          </a:prstGeom>
        </p:spPr>
        <p:style>
          <a:lnRef idx="2">
            <a:schemeClr val="accent3"/>
          </a:lnRef>
          <a:fillRef idx="0">
            <a:schemeClr val="accent3"/>
          </a:fillRef>
          <a:effectRef idx="1">
            <a:schemeClr val="accent3"/>
          </a:effectRef>
          <a:fontRef idx="minor">
            <a:schemeClr val="tx1"/>
          </a:fontRef>
        </p:style>
      </p:cxnSp>
      <p:cxnSp>
        <p:nvCxnSpPr>
          <p:cNvPr id="37" name="Straight Connector 36">
            <a:extLst>
              <a:ext uri="{FF2B5EF4-FFF2-40B4-BE49-F238E27FC236}">
                <a16:creationId xmlns:a16="http://schemas.microsoft.com/office/drawing/2014/main" xmlns="" id="{EA15AADB-C66F-4804-97F7-1958E5D05473}"/>
              </a:ext>
            </a:extLst>
          </p:cNvPr>
          <p:cNvCxnSpPr/>
          <p:nvPr/>
        </p:nvCxnSpPr>
        <p:spPr>
          <a:xfrm>
            <a:off x="3009034" y="5638800"/>
            <a:ext cx="1410566" cy="0"/>
          </a:xfrm>
          <a:prstGeom prst="line">
            <a:avLst/>
          </a:prstGeom>
        </p:spPr>
        <p:style>
          <a:lnRef idx="2">
            <a:schemeClr val="accent5"/>
          </a:lnRef>
          <a:fillRef idx="0">
            <a:schemeClr val="accent5"/>
          </a:fillRef>
          <a:effectRef idx="1">
            <a:schemeClr val="accent5"/>
          </a:effectRef>
          <a:fontRef idx="minor">
            <a:schemeClr val="tx1"/>
          </a:fontRef>
        </p:style>
      </p:cxnSp>
    </p:spTree>
    <p:extLst>
      <p:ext uri="{BB962C8B-B14F-4D97-AF65-F5344CB8AC3E}">
        <p14:creationId xmlns:p14="http://schemas.microsoft.com/office/powerpoint/2010/main" xmlns="" val="403241829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a:ln>
                  <a:noFill/>
                </a:ln>
                <a:solidFill>
                  <a:schemeClr val="bg1"/>
                </a:solidFill>
                <a:effectLst/>
                <a:uLnTx/>
                <a:uFillTx/>
                <a:latin typeface="+mj-lt"/>
                <a:ea typeface="+mj-ea"/>
                <a:cs typeface="+mj-cs"/>
              </a:rPr>
              <a:t>Step 3: Minimize the loss</a:t>
            </a:r>
          </a:p>
        </p:txBody>
      </p:sp>
      <p:sp>
        <p:nvSpPr>
          <p:cNvPr id="7" name="Oval 6"/>
          <p:cNvSpPr/>
          <p:nvPr/>
        </p:nvSpPr>
        <p:spPr>
          <a:xfrm>
            <a:off x="1066800" y="2350532"/>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p:cNvSpPr/>
          <p:nvPr/>
        </p:nvSpPr>
        <p:spPr>
          <a:xfrm>
            <a:off x="1066800" y="3493532"/>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9" name="TextBox 8"/>
          <p:cNvSpPr txBox="1"/>
          <p:nvPr/>
        </p:nvSpPr>
        <p:spPr>
          <a:xfrm>
            <a:off x="179902" y="3974068"/>
            <a:ext cx="1115498" cy="369332"/>
          </a:xfrm>
          <a:prstGeom prst="rect">
            <a:avLst/>
          </a:prstGeom>
          <a:noFill/>
        </p:spPr>
        <p:txBody>
          <a:bodyPr wrap="none" rtlCol="0">
            <a:spAutoFit/>
          </a:bodyPr>
          <a:lstStyle/>
          <a:p>
            <a:r>
              <a:rPr lang="en-US" dirty="0"/>
              <a:t>Features </a:t>
            </a:r>
            <a:r>
              <a:rPr lang="en-US" b="1" dirty="0"/>
              <a:t>f</a:t>
            </a:r>
          </a:p>
        </p:txBody>
      </p:sp>
      <p:sp>
        <p:nvSpPr>
          <p:cNvPr id="10" name="TextBox 9"/>
          <p:cNvSpPr txBox="1"/>
          <p:nvPr/>
        </p:nvSpPr>
        <p:spPr>
          <a:xfrm>
            <a:off x="304800" y="1981200"/>
            <a:ext cx="1007007" cy="369332"/>
          </a:xfrm>
          <a:prstGeom prst="rect">
            <a:avLst/>
          </a:prstGeom>
          <a:noFill/>
        </p:spPr>
        <p:txBody>
          <a:bodyPr wrap="none" rtlCol="0">
            <a:spAutoFit/>
          </a:bodyPr>
          <a:lstStyle/>
          <a:p>
            <a:r>
              <a:rPr lang="en-US" dirty="0"/>
              <a:t>Classes </a:t>
            </a:r>
            <a:r>
              <a:rPr lang="en-US" b="1" dirty="0"/>
              <a:t>c</a:t>
            </a:r>
          </a:p>
        </p:txBody>
      </p:sp>
      <p:cxnSp>
        <p:nvCxnSpPr>
          <p:cNvPr id="25" name="Straight Connector 24"/>
          <p:cNvCxnSpPr/>
          <p:nvPr/>
        </p:nvCxnSpPr>
        <p:spPr>
          <a:xfrm>
            <a:off x="1274620" y="2743200"/>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31" name="TextBox 30"/>
          <p:cNvSpPr txBox="1"/>
          <p:nvPr/>
        </p:nvSpPr>
        <p:spPr>
          <a:xfrm>
            <a:off x="762000" y="2971800"/>
            <a:ext cx="394660" cy="369332"/>
          </a:xfrm>
          <a:prstGeom prst="rect">
            <a:avLst/>
          </a:prstGeom>
          <a:noFill/>
        </p:spPr>
        <p:txBody>
          <a:bodyPr wrap="none" rtlCol="0">
            <a:spAutoFit/>
          </a:bodyPr>
          <a:lstStyle/>
          <a:p>
            <a:r>
              <a:rPr lang="en-US" b="1" dirty="0"/>
              <a:t>W</a:t>
            </a:r>
          </a:p>
        </p:txBody>
      </p:sp>
      <p:sp>
        <p:nvSpPr>
          <p:cNvPr id="4" name="Content Placeholder 3">
            <a:extLst>
              <a:ext uri="{FF2B5EF4-FFF2-40B4-BE49-F238E27FC236}">
                <a16:creationId xmlns:a16="http://schemas.microsoft.com/office/drawing/2014/main" xmlns="" id="{CBFE2739-E0BB-4B8E-B179-AAE3CF641D39}"/>
              </a:ext>
            </a:extLst>
          </p:cNvPr>
          <p:cNvSpPr>
            <a:spLocks noGrp="1"/>
          </p:cNvSpPr>
          <p:nvPr>
            <p:ph idx="1"/>
          </p:nvPr>
        </p:nvSpPr>
        <p:spPr>
          <a:xfrm>
            <a:off x="3009034" y="1117857"/>
            <a:ext cx="5601566" cy="3606542"/>
          </a:xfrm>
        </p:spPr>
        <p:txBody>
          <a:bodyPr>
            <a:normAutofit/>
          </a:bodyPr>
          <a:lstStyle/>
          <a:p>
            <a:r>
              <a:rPr lang="en-US" dirty="0"/>
              <a:t>Let’s say the classifier has a scalar weight x … and assume the loss function x^2+3</a:t>
            </a:r>
          </a:p>
          <a:p>
            <a:r>
              <a:rPr lang="en-US" dirty="0"/>
              <a:t>Train this classifier (find the x that minimizes the loss) iteratively.</a:t>
            </a:r>
          </a:p>
        </p:txBody>
      </p:sp>
      <p:cxnSp>
        <p:nvCxnSpPr>
          <p:cNvPr id="14" name="Connector: Curved 13">
            <a:extLst>
              <a:ext uri="{FF2B5EF4-FFF2-40B4-BE49-F238E27FC236}">
                <a16:creationId xmlns:a16="http://schemas.microsoft.com/office/drawing/2014/main" xmlns="" id="{E03FE595-3A19-4E81-8C9B-8DBD68E7B1AD}"/>
              </a:ext>
            </a:extLst>
          </p:cNvPr>
          <p:cNvCxnSpPr>
            <a:cxnSpLocks/>
          </p:cNvCxnSpPr>
          <p:nvPr/>
        </p:nvCxnSpPr>
        <p:spPr>
          <a:xfrm>
            <a:off x="3200400" y="4495800"/>
            <a:ext cx="1905000" cy="1371600"/>
          </a:xfrm>
          <a:prstGeom prst="curved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21" name="Connector: Curved 20">
            <a:extLst>
              <a:ext uri="{FF2B5EF4-FFF2-40B4-BE49-F238E27FC236}">
                <a16:creationId xmlns:a16="http://schemas.microsoft.com/office/drawing/2014/main" xmlns="" id="{236AED43-6EC7-4E09-8C4B-2355FA519769}"/>
              </a:ext>
            </a:extLst>
          </p:cNvPr>
          <p:cNvCxnSpPr>
            <a:cxnSpLocks/>
          </p:cNvCxnSpPr>
          <p:nvPr/>
        </p:nvCxnSpPr>
        <p:spPr>
          <a:xfrm rot="10800000" flipV="1">
            <a:off x="5105400" y="4495800"/>
            <a:ext cx="1828800" cy="1371600"/>
          </a:xfrm>
          <a:prstGeom prst="curved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xmlns="" id="{65669AE7-1815-405B-B988-73F9E2A4E81E}"/>
              </a:ext>
            </a:extLst>
          </p:cNvPr>
          <p:cNvCxnSpPr/>
          <p:nvPr/>
        </p:nvCxnSpPr>
        <p:spPr>
          <a:xfrm flipV="1">
            <a:off x="3009034" y="3684032"/>
            <a:ext cx="0" cy="2335768"/>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24" name="Straight Arrow Connector 23">
            <a:extLst>
              <a:ext uri="{FF2B5EF4-FFF2-40B4-BE49-F238E27FC236}">
                <a16:creationId xmlns:a16="http://schemas.microsoft.com/office/drawing/2014/main" xmlns="" id="{C68F228C-38DA-4F9F-98BE-78333196AA0D}"/>
              </a:ext>
            </a:extLst>
          </p:cNvPr>
          <p:cNvCxnSpPr/>
          <p:nvPr/>
        </p:nvCxnSpPr>
        <p:spPr>
          <a:xfrm>
            <a:off x="3009034" y="6019800"/>
            <a:ext cx="4687166" cy="0"/>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sp>
        <p:nvSpPr>
          <p:cNvPr id="26" name="TextBox 25">
            <a:extLst>
              <a:ext uri="{FF2B5EF4-FFF2-40B4-BE49-F238E27FC236}">
                <a16:creationId xmlns:a16="http://schemas.microsoft.com/office/drawing/2014/main" xmlns="" id="{CE66BD71-6EC1-40D0-AA51-89BF11C0DAC6}"/>
              </a:ext>
            </a:extLst>
          </p:cNvPr>
          <p:cNvSpPr txBox="1"/>
          <p:nvPr/>
        </p:nvSpPr>
        <p:spPr>
          <a:xfrm>
            <a:off x="4164562" y="6019799"/>
            <a:ext cx="510076" cy="523220"/>
          </a:xfrm>
          <a:prstGeom prst="rect">
            <a:avLst/>
          </a:prstGeom>
          <a:noFill/>
        </p:spPr>
        <p:txBody>
          <a:bodyPr wrap="square" rtlCol="0">
            <a:spAutoFit/>
          </a:bodyPr>
          <a:lstStyle/>
          <a:p>
            <a:r>
              <a:rPr lang="en-US" sz="2800" b="1" dirty="0"/>
              <a:t>W</a:t>
            </a:r>
            <a:endParaRPr lang="en-IN" sz="2800" b="1" dirty="0"/>
          </a:p>
        </p:txBody>
      </p:sp>
      <p:cxnSp>
        <p:nvCxnSpPr>
          <p:cNvPr id="28" name="Straight Arrow Connector 27">
            <a:extLst>
              <a:ext uri="{FF2B5EF4-FFF2-40B4-BE49-F238E27FC236}">
                <a16:creationId xmlns:a16="http://schemas.microsoft.com/office/drawing/2014/main" xmlns="" id="{AA93398F-AD6D-4EC4-AFAE-8F0F6FEA59EB}"/>
              </a:ext>
            </a:extLst>
          </p:cNvPr>
          <p:cNvCxnSpPr/>
          <p:nvPr/>
        </p:nvCxnSpPr>
        <p:spPr>
          <a:xfrm>
            <a:off x="4674638" y="6324600"/>
            <a:ext cx="8382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xmlns="" id="{520AF2F3-60F7-4EBC-A57B-EF406E25611C}"/>
              </a:ext>
            </a:extLst>
          </p:cNvPr>
          <p:cNvSpPr txBox="1"/>
          <p:nvPr/>
        </p:nvSpPr>
        <p:spPr>
          <a:xfrm>
            <a:off x="2209800" y="4697224"/>
            <a:ext cx="799235" cy="523220"/>
          </a:xfrm>
          <a:prstGeom prst="rect">
            <a:avLst/>
          </a:prstGeom>
          <a:noFill/>
        </p:spPr>
        <p:txBody>
          <a:bodyPr wrap="square" rtlCol="0">
            <a:spAutoFit/>
          </a:bodyPr>
          <a:lstStyle/>
          <a:p>
            <a:r>
              <a:rPr lang="en-US" sz="2800" b="1" dirty="0"/>
              <a:t>loss</a:t>
            </a:r>
            <a:endParaRPr lang="en-IN" sz="2800" b="1" dirty="0"/>
          </a:p>
        </p:txBody>
      </p:sp>
      <p:cxnSp>
        <p:nvCxnSpPr>
          <p:cNvPr id="30" name="Straight Arrow Connector 29">
            <a:extLst>
              <a:ext uri="{FF2B5EF4-FFF2-40B4-BE49-F238E27FC236}">
                <a16:creationId xmlns:a16="http://schemas.microsoft.com/office/drawing/2014/main" xmlns="" id="{A301C604-8ADD-4F65-A6A7-C916CD7C64FC}"/>
              </a:ext>
            </a:extLst>
          </p:cNvPr>
          <p:cNvCxnSpPr>
            <a:cxnSpLocks/>
          </p:cNvCxnSpPr>
          <p:nvPr/>
        </p:nvCxnSpPr>
        <p:spPr>
          <a:xfrm flipV="1">
            <a:off x="2590800" y="4202668"/>
            <a:ext cx="0" cy="5217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xmlns="" id="{471FB409-CC21-4B56-87A2-DCE54A79D4CB}"/>
              </a:ext>
            </a:extLst>
          </p:cNvPr>
          <p:cNvCxnSpPr/>
          <p:nvPr/>
        </p:nvCxnSpPr>
        <p:spPr>
          <a:xfrm flipV="1">
            <a:off x="4419600" y="5638800"/>
            <a:ext cx="0" cy="380999"/>
          </a:xfrm>
          <a:prstGeom prst="line">
            <a:avLst/>
          </a:prstGeom>
        </p:spPr>
        <p:style>
          <a:lnRef idx="2">
            <a:schemeClr val="accent3"/>
          </a:lnRef>
          <a:fillRef idx="0">
            <a:schemeClr val="accent3"/>
          </a:fillRef>
          <a:effectRef idx="1">
            <a:schemeClr val="accent3"/>
          </a:effectRef>
          <a:fontRef idx="minor">
            <a:schemeClr val="tx1"/>
          </a:fontRef>
        </p:style>
      </p:cxnSp>
      <p:cxnSp>
        <p:nvCxnSpPr>
          <p:cNvPr id="37" name="Straight Connector 36">
            <a:extLst>
              <a:ext uri="{FF2B5EF4-FFF2-40B4-BE49-F238E27FC236}">
                <a16:creationId xmlns:a16="http://schemas.microsoft.com/office/drawing/2014/main" xmlns="" id="{EA15AADB-C66F-4804-97F7-1958E5D05473}"/>
              </a:ext>
            </a:extLst>
          </p:cNvPr>
          <p:cNvCxnSpPr/>
          <p:nvPr/>
        </p:nvCxnSpPr>
        <p:spPr>
          <a:xfrm>
            <a:off x="3009034" y="5638800"/>
            <a:ext cx="1410566" cy="0"/>
          </a:xfrm>
          <a:prstGeom prst="line">
            <a:avLst/>
          </a:prstGeom>
        </p:spPr>
        <p:style>
          <a:lnRef idx="2">
            <a:schemeClr val="accent5"/>
          </a:lnRef>
          <a:fillRef idx="0">
            <a:schemeClr val="accent5"/>
          </a:fillRef>
          <a:effectRef idx="1">
            <a:schemeClr val="accent5"/>
          </a:effectRef>
          <a:fontRef idx="minor">
            <a:schemeClr val="tx1"/>
          </a:fontRef>
        </p:style>
      </p:cxnSp>
    </p:spTree>
    <p:extLst>
      <p:ext uri="{BB962C8B-B14F-4D97-AF65-F5344CB8AC3E}">
        <p14:creationId xmlns:p14="http://schemas.microsoft.com/office/powerpoint/2010/main" xmlns="" val="200647381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a:ln>
                  <a:noFill/>
                </a:ln>
                <a:solidFill>
                  <a:schemeClr val="bg1"/>
                </a:solidFill>
                <a:effectLst/>
                <a:uLnTx/>
                <a:uFillTx/>
                <a:latin typeface="+mj-lt"/>
                <a:ea typeface="+mj-ea"/>
                <a:cs typeface="+mj-cs"/>
              </a:rPr>
              <a:t>Step 3: Minimize the loss</a:t>
            </a:r>
          </a:p>
        </p:txBody>
      </p:sp>
      <p:sp>
        <p:nvSpPr>
          <p:cNvPr id="7" name="Oval 6"/>
          <p:cNvSpPr/>
          <p:nvPr/>
        </p:nvSpPr>
        <p:spPr>
          <a:xfrm>
            <a:off x="1066800" y="2350532"/>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p:cNvSpPr/>
          <p:nvPr/>
        </p:nvSpPr>
        <p:spPr>
          <a:xfrm>
            <a:off x="1066800" y="3493532"/>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9" name="TextBox 8"/>
          <p:cNvSpPr txBox="1"/>
          <p:nvPr/>
        </p:nvSpPr>
        <p:spPr>
          <a:xfrm>
            <a:off x="179902" y="3974068"/>
            <a:ext cx="1115498" cy="369332"/>
          </a:xfrm>
          <a:prstGeom prst="rect">
            <a:avLst/>
          </a:prstGeom>
          <a:noFill/>
        </p:spPr>
        <p:txBody>
          <a:bodyPr wrap="none" rtlCol="0">
            <a:spAutoFit/>
          </a:bodyPr>
          <a:lstStyle/>
          <a:p>
            <a:r>
              <a:rPr lang="en-US" dirty="0"/>
              <a:t>Features </a:t>
            </a:r>
            <a:r>
              <a:rPr lang="en-US" b="1" dirty="0"/>
              <a:t>f</a:t>
            </a:r>
          </a:p>
        </p:txBody>
      </p:sp>
      <p:sp>
        <p:nvSpPr>
          <p:cNvPr id="10" name="TextBox 9"/>
          <p:cNvSpPr txBox="1"/>
          <p:nvPr/>
        </p:nvSpPr>
        <p:spPr>
          <a:xfrm>
            <a:off x="304800" y="1981200"/>
            <a:ext cx="1007007" cy="369332"/>
          </a:xfrm>
          <a:prstGeom prst="rect">
            <a:avLst/>
          </a:prstGeom>
          <a:noFill/>
        </p:spPr>
        <p:txBody>
          <a:bodyPr wrap="none" rtlCol="0">
            <a:spAutoFit/>
          </a:bodyPr>
          <a:lstStyle/>
          <a:p>
            <a:r>
              <a:rPr lang="en-US" dirty="0"/>
              <a:t>Classes </a:t>
            </a:r>
            <a:r>
              <a:rPr lang="en-US" b="1" dirty="0"/>
              <a:t>c</a:t>
            </a:r>
          </a:p>
        </p:txBody>
      </p:sp>
      <p:cxnSp>
        <p:nvCxnSpPr>
          <p:cNvPr id="25" name="Straight Connector 24"/>
          <p:cNvCxnSpPr/>
          <p:nvPr/>
        </p:nvCxnSpPr>
        <p:spPr>
          <a:xfrm>
            <a:off x="1274620" y="2743200"/>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31" name="TextBox 30"/>
          <p:cNvSpPr txBox="1"/>
          <p:nvPr/>
        </p:nvSpPr>
        <p:spPr>
          <a:xfrm>
            <a:off x="762000" y="2971800"/>
            <a:ext cx="394660" cy="369332"/>
          </a:xfrm>
          <a:prstGeom prst="rect">
            <a:avLst/>
          </a:prstGeom>
          <a:noFill/>
        </p:spPr>
        <p:txBody>
          <a:bodyPr wrap="none" rtlCol="0">
            <a:spAutoFit/>
          </a:bodyPr>
          <a:lstStyle/>
          <a:p>
            <a:r>
              <a:rPr lang="en-US" b="1" dirty="0"/>
              <a:t>W</a:t>
            </a:r>
          </a:p>
        </p:txBody>
      </p:sp>
      <p:sp>
        <p:nvSpPr>
          <p:cNvPr id="4" name="Content Placeholder 3">
            <a:extLst>
              <a:ext uri="{FF2B5EF4-FFF2-40B4-BE49-F238E27FC236}">
                <a16:creationId xmlns:a16="http://schemas.microsoft.com/office/drawing/2014/main" xmlns="" id="{CBFE2739-E0BB-4B8E-B179-AAE3CF641D39}"/>
              </a:ext>
            </a:extLst>
          </p:cNvPr>
          <p:cNvSpPr>
            <a:spLocks noGrp="1"/>
          </p:cNvSpPr>
          <p:nvPr>
            <p:ph idx="1"/>
          </p:nvPr>
        </p:nvSpPr>
        <p:spPr>
          <a:xfrm>
            <a:off x="2743200" y="1117857"/>
            <a:ext cx="5867400" cy="3606542"/>
          </a:xfrm>
        </p:spPr>
        <p:txBody>
          <a:bodyPr>
            <a:normAutofit/>
          </a:bodyPr>
          <a:lstStyle/>
          <a:p>
            <a:pPr lvl="1"/>
            <a:r>
              <a:rPr lang="en-US" dirty="0"/>
              <a:t>Start with a random value for </a:t>
            </a:r>
            <a:r>
              <a:rPr lang="en-US" b="1" dirty="0">
                <a:solidFill>
                  <a:srgbClr val="00B0F0"/>
                </a:solidFill>
              </a:rPr>
              <a:t>x</a:t>
            </a:r>
            <a:r>
              <a:rPr lang="en-US" dirty="0"/>
              <a:t> </a:t>
            </a:r>
          </a:p>
          <a:p>
            <a:pPr lvl="1"/>
            <a:r>
              <a:rPr lang="en-US" dirty="0"/>
              <a:t>Let’s just start with </a:t>
            </a:r>
            <a:r>
              <a:rPr lang="en-US" b="1" dirty="0">
                <a:solidFill>
                  <a:srgbClr val="00B0F0"/>
                </a:solidFill>
              </a:rPr>
              <a:t>x</a:t>
            </a:r>
            <a:r>
              <a:rPr lang="en-US" dirty="0"/>
              <a:t> = </a:t>
            </a:r>
            <a:r>
              <a:rPr lang="en-US" b="1" dirty="0">
                <a:solidFill>
                  <a:srgbClr val="00B050"/>
                </a:solidFill>
              </a:rPr>
              <a:t>2 </a:t>
            </a:r>
            <a:endParaRPr lang="en-US" dirty="0"/>
          </a:p>
          <a:p>
            <a:pPr lvl="1"/>
            <a:r>
              <a:rPr lang="en-US" dirty="0"/>
              <a:t>Compute the loss </a:t>
            </a:r>
            <a:r>
              <a:rPr lang="en-US" b="1" dirty="0">
                <a:solidFill>
                  <a:srgbClr val="00B0F0"/>
                </a:solidFill>
              </a:rPr>
              <a:t>x</a:t>
            </a:r>
            <a:r>
              <a:rPr lang="en-US" dirty="0">
                <a:solidFill>
                  <a:srgbClr val="FF0000"/>
                </a:solidFill>
              </a:rPr>
              <a:t>^2 +3</a:t>
            </a:r>
            <a:r>
              <a:rPr lang="en-US" dirty="0"/>
              <a:t> for </a:t>
            </a:r>
            <a:r>
              <a:rPr lang="en-US" b="1" dirty="0">
                <a:solidFill>
                  <a:srgbClr val="00B0F0"/>
                </a:solidFill>
              </a:rPr>
              <a:t>x</a:t>
            </a:r>
            <a:r>
              <a:rPr lang="en-US" dirty="0"/>
              <a:t> = </a:t>
            </a:r>
            <a:r>
              <a:rPr lang="en-US" b="1" dirty="0">
                <a:solidFill>
                  <a:srgbClr val="00B050"/>
                </a:solidFill>
              </a:rPr>
              <a:t>2</a:t>
            </a:r>
            <a:r>
              <a:rPr lang="en-US" dirty="0"/>
              <a:t>.  That is </a:t>
            </a:r>
            <a:r>
              <a:rPr lang="en-US" b="1" dirty="0">
                <a:solidFill>
                  <a:srgbClr val="00B0F0"/>
                </a:solidFill>
              </a:rPr>
              <a:t>2</a:t>
            </a:r>
            <a:r>
              <a:rPr lang="en-US" dirty="0">
                <a:solidFill>
                  <a:srgbClr val="FF0000"/>
                </a:solidFill>
              </a:rPr>
              <a:t>^2 +3</a:t>
            </a:r>
            <a:r>
              <a:rPr lang="en-US" dirty="0"/>
              <a:t> which is </a:t>
            </a:r>
            <a:r>
              <a:rPr lang="en-US" dirty="0">
                <a:solidFill>
                  <a:srgbClr val="FF0000"/>
                </a:solidFill>
              </a:rPr>
              <a:t>7</a:t>
            </a:r>
          </a:p>
          <a:p>
            <a:pPr lvl="1"/>
            <a:endParaRPr lang="en-US" b="1" dirty="0">
              <a:solidFill>
                <a:srgbClr val="00B050"/>
              </a:solidFill>
            </a:endParaRPr>
          </a:p>
        </p:txBody>
      </p:sp>
      <p:cxnSp>
        <p:nvCxnSpPr>
          <p:cNvPr id="14" name="Connector: Curved 13">
            <a:extLst>
              <a:ext uri="{FF2B5EF4-FFF2-40B4-BE49-F238E27FC236}">
                <a16:creationId xmlns:a16="http://schemas.microsoft.com/office/drawing/2014/main" xmlns="" id="{E03FE595-3A19-4E81-8C9B-8DBD68E7B1AD}"/>
              </a:ext>
            </a:extLst>
          </p:cNvPr>
          <p:cNvCxnSpPr>
            <a:cxnSpLocks/>
          </p:cNvCxnSpPr>
          <p:nvPr/>
        </p:nvCxnSpPr>
        <p:spPr>
          <a:xfrm>
            <a:off x="3200400" y="4495800"/>
            <a:ext cx="1905000" cy="1371600"/>
          </a:xfrm>
          <a:prstGeom prst="curved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21" name="Connector: Curved 20">
            <a:extLst>
              <a:ext uri="{FF2B5EF4-FFF2-40B4-BE49-F238E27FC236}">
                <a16:creationId xmlns:a16="http://schemas.microsoft.com/office/drawing/2014/main" xmlns="" id="{236AED43-6EC7-4E09-8C4B-2355FA519769}"/>
              </a:ext>
            </a:extLst>
          </p:cNvPr>
          <p:cNvCxnSpPr>
            <a:cxnSpLocks/>
          </p:cNvCxnSpPr>
          <p:nvPr/>
        </p:nvCxnSpPr>
        <p:spPr>
          <a:xfrm rot="10800000" flipV="1">
            <a:off x="5105400" y="4495800"/>
            <a:ext cx="1828800" cy="1371600"/>
          </a:xfrm>
          <a:prstGeom prst="curved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xmlns="" id="{65669AE7-1815-405B-B988-73F9E2A4E81E}"/>
              </a:ext>
            </a:extLst>
          </p:cNvPr>
          <p:cNvCxnSpPr/>
          <p:nvPr/>
        </p:nvCxnSpPr>
        <p:spPr>
          <a:xfrm flipV="1">
            <a:off x="3009034" y="3684032"/>
            <a:ext cx="0" cy="2335768"/>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24" name="Straight Arrow Connector 23">
            <a:extLst>
              <a:ext uri="{FF2B5EF4-FFF2-40B4-BE49-F238E27FC236}">
                <a16:creationId xmlns:a16="http://schemas.microsoft.com/office/drawing/2014/main" xmlns="" id="{C68F228C-38DA-4F9F-98BE-78333196AA0D}"/>
              </a:ext>
            </a:extLst>
          </p:cNvPr>
          <p:cNvCxnSpPr/>
          <p:nvPr/>
        </p:nvCxnSpPr>
        <p:spPr>
          <a:xfrm>
            <a:off x="3009034" y="6019800"/>
            <a:ext cx="4687166" cy="0"/>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sp>
        <p:nvSpPr>
          <p:cNvPr id="26" name="TextBox 25">
            <a:extLst>
              <a:ext uri="{FF2B5EF4-FFF2-40B4-BE49-F238E27FC236}">
                <a16:creationId xmlns:a16="http://schemas.microsoft.com/office/drawing/2014/main" xmlns="" id="{CE66BD71-6EC1-40D0-AA51-89BF11C0DAC6}"/>
              </a:ext>
            </a:extLst>
          </p:cNvPr>
          <p:cNvSpPr txBox="1"/>
          <p:nvPr/>
        </p:nvSpPr>
        <p:spPr>
          <a:xfrm>
            <a:off x="4164562" y="6019799"/>
            <a:ext cx="510076" cy="523220"/>
          </a:xfrm>
          <a:prstGeom prst="rect">
            <a:avLst/>
          </a:prstGeom>
          <a:noFill/>
        </p:spPr>
        <p:txBody>
          <a:bodyPr wrap="square" rtlCol="0">
            <a:spAutoFit/>
          </a:bodyPr>
          <a:lstStyle/>
          <a:p>
            <a:r>
              <a:rPr lang="en-US" sz="2800" b="1" dirty="0"/>
              <a:t>W</a:t>
            </a:r>
            <a:endParaRPr lang="en-IN" sz="2800" b="1" dirty="0"/>
          </a:p>
        </p:txBody>
      </p:sp>
      <p:cxnSp>
        <p:nvCxnSpPr>
          <p:cNvPr id="28" name="Straight Arrow Connector 27">
            <a:extLst>
              <a:ext uri="{FF2B5EF4-FFF2-40B4-BE49-F238E27FC236}">
                <a16:creationId xmlns:a16="http://schemas.microsoft.com/office/drawing/2014/main" xmlns="" id="{AA93398F-AD6D-4EC4-AFAE-8F0F6FEA59EB}"/>
              </a:ext>
            </a:extLst>
          </p:cNvPr>
          <p:cNvCxnSpPr/>
          <p:nvPr/>
        </p:nvCxnSpPr>
        <p:spPr>
          <a:xfrm>
            <a:off x="4674638" y="6324600"/>
            <a:ext cx="8382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xmlns="" id="{520AF2F3-60F7-4EBC-A57B-EF406E25611C}"/>
              </a:ext>
            </a:extLst>
          </p:cNvPr>
          <p:cNvSpPr txBox="1"/>
          <p:nvPr/>
        </p:nvSpPr>
        <p:spPr>
          <a:xfrm>
            <a:off x="2209800" y="4697224"/>
            <a:ext cx="799235" cy="523220"/>
          </a:xfrm>
          <a:prstGeom prst="rect">
            <a:avLst/>
          </a:prstGeom>
          <a:noFill/>
        </p:spPr>
        <p:txBody>
          <a:bodyPr wrap="square" rtlCol="0">
            <a:spAutoFit/>
          </a:bodyPr>
          <a:lstStyle/>
          <a:p>
            <a:r>
              <a:rPr lang="en-US" sz="2800" b="1" dirty="0"/>
              <a:t>loss</a:t>
            </a:r>
            <a:endParaRPr lang="en-IN" sz="2800" b="1" dirty="0"/>
          </a:p>
        </p:txBody>
      </p:sp>
      <p:cxnSp>
        <p:nvCxnSpPr>
          <p:cNvPr id="30" name="Straight Arrow Connector 29">
            <a:extLst>
              <a:ext uri="{FF2B5EF4-FFF2-40B4-BE49-F238E27FC236}">
                <a16:creationId xmlns:a16="http://schemas.microsoft.com/office/drawing/2014/main" xmlns="" id="{A301C604-8ADD-4F65-A6A7-C916CD7C64FC}"/>
              </a:ext>
            </a:extLst>
          </p:cNvPr>
          <p:cNvCxnSpPr>
            <a:cxnSpLocks/>
          </p:cNvCxnSpPr>
          <p:nvPr/>
        </p:nvCxnSpPr>
        <p:spPr>
          <a:xfrm flipV="1">
            <a:off x="2590800" y="4202668"/>
            <a:ext cx="0" cy="5217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xmlns="" id="{471FB409-CC21-4B56-87A2-DCE54A79D4CB}"/>
              </a:ext>
            </a:extLst>
          </p:cNvPr>
          <p:cNvCxnSpPr/>
          <p:nvPr/>
        </p:nvCxnSpPr>
        <p:spPr>
          <a:xfrm flipV="1">
            <a:off x="4419600" y="5638800"/>
            <a:ext cx="0" cy="380999"/>
          </a:xfrm>
          <a:prstGeom prst="line">
            <a:avLst/>
          </a:prstGeom>
        </p:spPr>
        <p:style>
          <a:lnRef idx="2">
            <a:schemeClr val="accent3"/>
          </a:lnRef>
          <a:fillRef idx="0">
            <a:schemeClr val="accent3"/>
          </a:fillRef>
          <a:effectRef idx="1">
            <a:schemeClr val="accent3"/>
          </a:effectRef>
          <a:fontRef idx="minor">
            <a:schemeClr val="tx1"/>
          </a:fontRef>
        </p:style>
      </p:cxnSp>
      <p:cxnSp>
        <p:nvCxnSpPr>
          <p:cNvPr id="37" name="Straight Connector 36">
            <a:extLst>
              <a:ext uri="{FF2B5EF4-FFF2-40B4-BE49-F238E27FC236}">
                <a16:creationId xmlns:a16="http://schemas.microsoft.com/office/drawing/2014/main" xmlns="" id="{EA15AADB-C66F-4804-97F7-1958E5D05473}"/>
              </a:ext>
            </a:extLst>
          </p:cNvPr>
          <p:cNvCxnSpPr/>
          <p:nvPr/>
        </p:nvCxnSpPr>
        <p:spPr>
          <a:xfrm>
            <a:off x="3009034" y="5638800"/>
            <a:ext cx="1410566" cy="0"/>
          </a:xfrm>
          <a:prstGeom prst="line">
            <a:avLst/>
          </a:prstGeom>
        </p:spPr>
        <p:style>
          <a:lnRef idx="2">
            <a:schemeClr val="accent5"/>
          </a:lnRef>
          <a:fillRef idx="0">
            <a:schemeClr val="accent5"/>
          </a:fillRef>
          <a:effectRef idx="1">
            <a:schemeClr val="accent5"/>
          </a:effectRef>
          <a:fontRef idx="minor">
            <a:schemeClr val="tx1"/>
          </a:fontRef>
        </p:style>
      </p:cxnSp>
      <p:sp>
        <p:nvSpPr>
          <p:cNvPr id="23" name="TextBox 22">
            <a:extLst>
              <a:ext uri="{FF2B5EF4-FFF2-40B4-BE49-F238E27FC236}">
                <a16:creationId xmlns:a16="http://schemas.microsoft.com/office/drawing/2014/main" xmlns="" id="{0B7690FD-DDA7-464D-8036-033092869EDA}"/>
              </a:ext>
            </a:extLst>
          </p:cNvPr>
          <p:cNvSpPr txBox="1"/>
          <p:nvPr/>
        </p:nvSpPr>
        <p:spPr>
          <a:xfrm>
            <a:off x="1817878" y="1637556"/>
            <a:ext cx="962508" cy="646331"/>
          </a:xfrm>
          <a:prstGeom prst="rect">
            <a:avLst/>
          </a:prstGeom>
          <a:noFill/>
        </p:spPr>
        <p:txBody>
          <a:bodyPr wrap="none" rtlCol="0">
            <a:spAutoFit/>
          </a:bodyPr>
          <a:lstStyle/>
          <a:p>
            <a:r>
              <a:rPr lang="en-US" dirty="0">
                <a:solidFill>
                  <a:srgbClr val="FF0000"/>
                </a:solidFill>
              </a:rPr>
              <a:t>Forward</a:t>
            </a:r>
          </a:p>
          <a:p>
            <a:r>
              <a:rPr lang="en-US" dirty="0">
                <a:solidFill>
                  <a:srgbClr val="FF0000"/>
                </a:solidFill>
              </a:rPr>
              <a:t>Pass</a:t>
            </a:r>
            <a:endParaRPr lang="en-IN" dirty="0">
              <a:solidFill>
                <a:srgbClr val="FF0000"/>
              </a:solidFill>
            </a:endParaRPr>
          </a:p>
        </p:txBody>
      </p:sp>
    </p:spTree>
    <p:extLst>
      <p:ext uri="{BB962C8B-B14F-4D97-AF65-F5344CB8AC3E}">
        <p14:creationId xmlns:p14="http://schemas.microsoft.com/office/powerpoint/2010/main" xmlns="" val="153535737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a:ln>
                  <a:noFill/>
                </a:ln>
                <a:solidFill>
                  <a:schemeClr val="bg1"/>
                </a:solidFill>
                <a:effectLst/>
                <a:uLnTx/>
                <a:uFillTx/>
                <a:latin typeface="+mj-lt"/>
                <a:ea typeface="+mj-ea"/>
                <a:cs typeface="+mj-cs"/>
              </a:rPr>
              <a:t>Step 3: Minimize the loss</a:t>
            </a:r>
          </a:p>
        </p:txBody>
      </p:sp>
      <p:sp>
        <p:nvSpPr>
          <p:cNvPr id="7" name="Oval 6"/>
          <p:cNvSpPr/>
          <p:nvPr/>
        </p:nvSpPr>
        <p:spPr>
          <a:xfrm>
            <a:off x="1066800" y="2350532"/>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p:cNvSpPr/>
          <p:nvPr/>
        </p:nvSpPr>
        <p:spPr>
          <a:xfrm>
            <a:off x="1066800" y="3493532"/>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9" name="TextBox 8"/>
          <p:cNvSpPr txBox="1"/>
          <p:nvPr/>
        </p:nvSpPr>
        <p:spPr>
          <a:xfrm>
            <a:off x="179902" y="3974068"/>
            <a:ext cx="1115498" cy="369332"/>
          </a:xfrm>
          <a:prstGeom prst="rect">
            <a:avLst/>
          </a:prstGeom>
          <a:noFill/>
        </p:spPr>
        <p:txBody>
          <a:bodyPr wrap="none" rtlCol="0">
            <a:spAutoFit/>
          </a:bodyPr>
          <a:lstStyle/>
          <a:p>
            <a:r>
              <a:rPr lang="en-US" dirty="0"/>
              <a:t>Features </a:t>
            </a:r>
            <a:r>
              <a:rPr lang="en-US" b="1" dirty="0"/>
              <a:t>f</a:t>
            </a:r>
          </a:p>
        </p:txBody>
      </p:sp>
      <p:sp>
        <p:nvSpPr>
          <p:cNvPr id="10" name="TextBox 9"/>
          <p:cNvSpPr txBox="1"/>
          <p:nvPr/>
        </p:nvSpPr>
        <p:spPr>
          <a:xfrm>
            <a:off x="304800" y="1981200"/>
            <a:ext cx="1007007" cy="369332"/>
          </a:xfrm>
          <a:prstGeom prst="rect">
            <a:avLst/>
          </a:prstGeom>
          <a:noFill/>
        </p:spPr>
        <p:txBody>
          <a:bodyPr wrap="none" rtlCol="0">
            <a:spAutoFit/>
          </a:bodyPr>
          <a:lstStyle/>
          <a:p>
            <a:r>
              <a:rPr lang="en-US" dirty="0"/>
              <a:t>Classes </a:t>
            </a:r>
            <a:r>
              <a:rPr lang="en-US" b="1" dirty="0"/>
              <a:t>c</a:t>
            </a:r>
          </a:p>
        </p:txBody>
      </p:sp>
      <p:cxnSp>
        <p:nvCxnSpPr>
          <p:cNvPr id="25" name="Straight Connector 24"/>
          <p:cNvCxnSpPr/>
          <p:nvPr/>
        </p:nvCxnSpPr>
        <p:spPr>
          <a:xfrm>
            <a:off x="1274620" y="2743200"/>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31" name="TextBox 30"/>
          <p:cNvSpPr txBox="1"/>
          <p:nvPr/>
        </p:nvSpPr>
        <p:spPr>
          <a:xfrm>
            <a:off x="762000" y="2971800"/>
            <a:ext cx="394660" cy="369332"/>
          </a:xfrm>
          <a:prstGeom prst="rect">
            <a:avLst/>
          </a:prstGeom>
          <a:noFill/>
        </p:spPr>
        <p:txBody>
          <a:bodyPr wrap="none" rtlCol="0">
            <a:spAutoFit/>
          </a:bodyPr>
          <a:lstStyle/>
          <a:p>
            <a:r>
              <a:rPr lang="en-US" b="1" dirty="0"/>
              <a:t>W</a:t>
            </a:r>
          </a:p>
        </p:txBody>
      </p:sp>
      <p:sp>
        <p:nvSpPr>
          <p:cNvPr id="4" name="Content Placeholder 3">
            <a:extLst>
              <a:ext uri="{FF2B5EF4-FFF2-40B4-BE49-F238E27FC236}">
                <a16:creationId xmlns:a16="http://schemas.microsoft.com/office/drawing/2014/main" xmlns="" id="{CBFE2739-E0BB-4B8E-B179-AAE3CF641D39}"/>
              </a:ext>
            </a:extLst>
          </p:cNvPr>
          <p:cNvSpPr>
            <a:spLocks noGrp="1"/>
          </p:cNvSpPr>
          <p:nvPr>
            <p:ph idx="1"/>
          </p:nvPr>
        </p:nvSpPr>
        <p:spPr>
          <a:xfrm>
            <a:off x="2743200" y="1117857"/>
            <a:ext cx="5867400" cy="3606542"/>
          </a:xfrm>
        </p:spPr>
        <p:txBody>
          <a:bodyPr>
            <a:normAutofit/>
          </a:bodyPr>
          <a:lstStyle/>
          <a:p>
            <a:pPr lvl="1"/>
            <a:r>
              <a:rPr lang="en-US" dirty="0"/>
              <a:t>The partial derivative of the loss with respect to the weight is …</a:t>
            </a:r>
            <a:endParaRPr lang="en-US" dirty="0">
              <a:solidFill>
                <a:srgbClr val="00B0F0"/>
              </a:solidFill>
            </a:endParaRPr>
          </a:p>
          <a:p>
            <a:pPr lvl="1"/>
            <a:r>
              <a:rPr lang="en-US" dirty="0">
                <a:solidFill>
                  <a:srgbClr val="FF0000"/>
                </a:solidFill>
              </a:rPr>
              <a:t>d loss / d</a:t>
            </a:r>
            <a:r>
              <a:rPr lang="en-US" dirty="0">
                <a:solidFill>
                  <a:srgbClr val="00B0F0"/>
                </a:solidFill>
              </a:rPr>
              <a:t>x </a:t>
            </a:r>
            <a:r>
              <a:rPr lang="en-US" dirty="0"/>
              <a:t>= </a:t>
            </a:r>
            <a:endParaRPr lang="en-US" dirty="0">
              <a:solidFill>
                <a:srgbClr val="FF0000"/>
              </a:solidFill>
            </a:endParaRPr>
          </a:p>
          <a:p>
            <a:pPr marL="457200" lvl="1" indent="0">
              <a:buNone/>
            </a:pPr>
            <a:r>
              <a:rPr lang="en-US" dirty="0"/>
              <a:t>		= </a:t>
            </a:r>
            <a:r>
              <a:rPr lang="en-US" b="1" dirty="0">
                <a:solidFill>
                  <a:srgbClr val="FF0000"/>
                </a:solidFill>
              </a:rPr>
              <a:t>d (</a:t>
            </a:r>
            <a:r>
              <a:rPr lang="en-US" b="1" dirty="0">
                <a:solidFill>
                  <a:srgbClr val="00B0F0"/>
                </a:solidFill>
              </a:rPr>
              <a:t>x</a:t>
            </a:r>
            <a:r>
              <a:rPr lang="en-US" b="1" dirty="0">
                <a:solidFill>
                  <a:srgbClr val="FF0000"/>
                </a:solidFill>
              </a:rPr>
              <a:t>^2 + 3) / d</a:t>
            </a:r>
            <a:r>
              <a:rPr lang="en-US" b="1" dirty="0">
                <a:solidFill>
                  <a:srgbClr val="00B0F0"/>
                </a:solidFill>
              </a:rPr>
              <a:t>x</a:t>
            </a:r>
            <a:endParaRPr lang="en-US" b="1" dirty="0">
              <a:solidFill>
                <a:srgbClr val="FF0000"/>
              </a:solidFill>
            </a:endParaRPr>
          </a:p>
          <a:p>
            <a:pPr marL="457200" lvl="1" indent="0">
              <a:buNone/>
            </a:pPr>
            <a:r>
              <a:rPr lang="en-US" b="1" dirty="0">
                <a:solidFill>
                  <a:srgbClr val="FF0000"/>
                </a:solidFill>
              </a:rPr>
              <a:t>		</a:t>
            </a:r>
            <a:r>
              <a:rPr lang="en-US" dirty="0"/>
              <a:t>= 2*</a:t>
            </a:r>
            <a:r>
              <a:rPr lang="en-US" dirty="0">
                <a:solidFill>
                  <a:srgbClr val="00B0F0"/>
                </a:solidFill>
              </a:rPr>
              <a:t>x</a:t>
            </a:r>
            <a:r>
              <a:rPr lang="en-US" dirty="0"/>
              <a:t> = </a:t>
            </a:r>
            <a:r>
              <a:rPr lang="en-US" b="1" dirty="0">
                <a:solidFill>
                  <a:srgbClr val="FF0000"/>
                </a:solidFill>
              </a:rPr>
              <a:t>4</a:t>
            </a:r>
          </a:p>
        </p:txBody>
      </p:sp>
      <p:cxnSp>
        <p:nvCxnSpPr>
          <p:cNvPr id="14" name="Connector: Curved 13">
            <a:extLst>
              <a:ext uri="{FF2B5EF4-FFF2-40B4-BE49-F238E27FC236}">
                <a16:creationId xmlns:a16="http://schemas.microsoft.com/office/drawing/2014/main" xmlns="" id="{E03FE595-3A19-4E81-8C9B-8DBD68E7B1AD}"/>
              </a:ext>
            </a:extLst>
          </p:cNvPr>
          <p:cNvCxnSpPr>
            <a:cxnSpLocks/>
          </p:cNvCxnSpPr>
          <p:nvPr/>
        </p:nvCxnSpPr>
        <p:spPr>
          <a:xfrm>
            <a:off x="3200400" y="4495800"/>
            <a:ext cx="1905000" cy="1371600"/>
          </a:xfrm>
          <a:prstGeom prst="curved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21" name="Connector: Curved 20">
            <a:extLst>
              <a:ext uri="{FF2B5EF4-FFF2-40B4-BE49-F238E27FC236}">
                <a16:creationId xmlns:a16="http://schemas.microsoft.com/office/drawing/2014/main" xmlns="" id="{236AED43-6EC7-4E09-8C4B-2355FA519769}"/>
              </a:ext>
            </a:extLst>
          </p:cNvPr>
          <p:cNvCxnSpPr>
            <a:cxnSpLocks/>
          </p:cNvCxnSpPr>
          <p:nvPr/>
        </p:nvCxnSpPr>
        <p:spPr>
          <a:xfrm rot="10800000" flipV="1">
            <a:off x="5105400" y="4495800"/>
            <a:ext cx="1828800" cy="1371600"/>
          </a:xfrm>
          <a:prstGeom prst="curved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xmlns="" id="{65669AE7-1815-405B-B988-73F9E2A4E81E}"/>
              </a:ext>
            </a:extLst>
          </p:cNvPr>
          <p:cNvCxnSpPr/>
          <p:nvPr/>
        </p:nvCxnSpPr>
        <p:spPr>
          <a:xfrm flipV="1">
            <a:off x="3009034" y="3684032"/>
            <a:ext cx="0" cy="2335768"/>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24" name="Straight Arrow Connector 23">
            <a:extLst>
              <a:ext uri="{FF2B5EF4-FFF2-40B4-BE49-F238E27FC236}">
                <a16:creationId xmlns:a16="http://schemas.microsoft.com/office/drawing/2014/main" xmlns="" id="{C68F228C-38DA-4F9F-98BE-78333196AA0D}"/>
              </a:ext>
            </a:extLst>
          </p:cNvPr>
          <p:cNvCxnSpPr/>
          <p:nvPr/>
        </p:nvCxnSpPr>
        <p:spPr>
          <a:xfrm>
            <a:off x="3009034" y="6019800"/>
            <a:ext cx="4687166" cy="0"/>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sp>
        <p:nvSpPr>
          <p:cNvPr id="26" name="TextBox 25">
            <a:extLst>
              <a:ext uri="{FF2B5EF4-FFF2-40B4-BE49-F238E27FC236}">
                <a16:creationId xmlns:a16="http://schemas.microsoft.com/office/drawing/2014/main" xmlns="" id="{CE66BD71-6EC1-40D0-AA51-89BF11C0DAC6}"/>
              </a:ext>
            </a:extLst>
          </p:cNvPr>
          <p:cNvSpPr txBox="1"/>
          <p:nvPr/>
        </p:nvSpPr>
        <p:spPr>
          <a:xfrm>
            <a:off x="4164562" y="6019799"/>
            <a:ext cx="510076" cy="523220"/>
          </a:xfrm>
          <a:prstGeom prst="rect">
            <a:avLst/>
          </a:prstGeom>
          <a:noFill/>
        </p:spPr>
        <p:txBody>
          <a:bodyPr wrap="square" rtlCol="0">
            <a:spAutoFit/>
          </a:bodyPr>
          <a:lstStyle/>
          <a:p>
            <a:r>
              <a:rPr lang="en-US" sz="2800" b="1" dirty="0"/>
              <a:t>W</a:t>
            </a:r>
            <a:endParaRPr lang="en-IN" sz="2800" b="1" dirty="0"/>
          </a:p>
        </p:txBody>
      </p:sp>
      <p:cxnSp>
        <p:nvCxnSpPr>
          <p:cNvPr id="28" name="Straight Arrow Connector 27">
            <a:extLst>
              <a:ext uri="{FF2B5EF4-FFF2-40B4-BE49-F238E27FC236}">
                <a16:creationId xmlns:a16="http://schemas.microsoft.com/office/drawing/2014/main" xmlns="" id="{AA93398F-AD6D-4EC4-AFAE-8F0F6FEA59EB}"/>
              </a:ext>
            </a:extLst>
          </p:cNvPr>
          <p:cNvCxnSpPr/>
          <p:nvPr/>
        </p:nvCxnSpPr>
        <p:spPr>
          <a:xfrm>
            <a:off x="4674638" y="6324600"/>
            <a:ext cx="8382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xmlns="" id="{520AF2F3-60F7-4EBC-A57B-EF406E25611C}"/>
              </a:ext>
            </a:extLst>
          </p:cNvPr>
          <p:cNvSpPr txBox="1"/>
          <p:nvPr/>
        </p:nvSpPr>
        <p:spPr>
          <a:xfrm>
            <a:off x="2209800" y="4697224"/>
            <a:ext cx="799235" cy="523220"/>
          </a:xfrm>
          <a:prstGeom prst="rect">
            <a:avLst/>
          </a:prstGeom>
          <a:noFill/>
        </p:spPr>
        <p:txBody>
          <a:bodyPr wrap="square" rtlCol="0">
            <a:spAutoFit/>
          </a:bodyPr>
          <a:lstStyle/>
          <a:p>
            <a:r>
              <a:rPr lang="en-US" sz="2800" b="1" dirty="0"/>
              <a:t>loss</a:t>
            </a:r>
            <a:endParaRPr lang="en-IN" sz="2800" b="1" dirty="0"/>
          </a:p>
        </p:txBody>
      </p:sp>
      <p:cxnSp>
        <p:nvCxnSpPr>
          <p:cNvPr id="30" name="Straight Arrow Connector 29">
            <a:extLst>
              <a:ext uri="{FF2B5EF4-FFF2-40B4-BE49-F238E27FC236}">
                <a16:creationId xmlns:a16="http://schemas.microsoft.com/office/drawing/2014/main" xmlns="" id="{A301C604-8ADD-4F65-A6A7-C916CD7C64FC}"/>
              </a:ext>
            </a:extLst>
          </p:cNvPr>
          <p:cNvCxnSpPr>
            <a:cxnSpLocks/>
          </p:cNvCxnSpPr>
          <p:nvPr/>
        </p:nvCxnSpPr>
        <p:spPr>
          <a:xfrm flipV="1">
            <a:off x="2590800" y="4202668"/>
            <a:ext cx="0" cy="5217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xmlns="" id="{471FB409-CC21-4B56-87A2-DCE54A79D4CB}"/>
              </a:ext>
            </a:extLst>
          </p:cNvPr>
          <p:cNvCxnSpPr/>
          <p:nvPr/>
        </p:nvCxnSpPr>
        <p:spPr>
          <a:xfrm flipV="1">
            <a:off x="4419600" y="5638800"/>
            <a:ext cx="0" cy="380999"/>
          </a:xfrm>
          <a:prstGeom prst="line">
            <a:avLst/>
          </a:prstGeom>
        </p:spPr>
        <p:style>
          <a:lnRef idx="2">
            <a:schemeClr val="accent3"/>
          </a:lnRef>
          <a:fillRef idx="0">
            <a:schemeClr val="accent3"/>
          </a:fillRef>
          <a:effectRef idx="1">
            <a:schemeClr val="accent3"/>
          </a:effectRef>
          <a:fontRef idx="minor">
            <a:schemeClr val="tx1"/>
          </a:fontRef>
        </p:style>
      </p:cxnSp>
      <p:cxnSp>
        <p:nvCxnSpPr>
          <p:cNvPr id="37" name="Straight Connector 36">
            <a:extLst>
              <a:ext uri="{FF2B5EF4-FFF2-40B4-BE49-F238E27FC236}">
                <a16:creationId xmlns:a16="http://schemas.microsoft.com/office/drawing/2014/main" xmlns="" id="{EA15AADB-C66F-4804-97F7-1958E5D05473}"/>
              </a:ext>
            </a:extLst>
          </p:cNvPr>
          <p:cNvCxnSpPr/>
          <p:nvPr/>
        </p:nvCxnSpPr>
        <p:spPr>
          <a:xfrm>
            <a:off x="3009034" y="5638800"/>
            <a:ext cx="1410566" cy="0"/>
          </a:xfrm>
          <a:prstGeom prst="line">
            <a:avLst/>
          </a:prstGeom>
        </p:spPr>
        <p:style>
          <a:lnRef idx="2">
            <a:schemeClr val="accent5"/>
          </a:lnRef>
          <a:fillRef idx="0">
            <a:schemeClr val="accent5"/>
          </a:fillRef>
          <a:effectRef idx="1">
            <a:schemeClr val="accent5"/>
          </a:effectRef>
          <a:fontRef idx="minor">
            <a:schemeClr val="tx1"/>
          </a:fontRef>
        </p:style>
      </p:cxnSp>
      <p:sp>
        <p:nvSpPr>
          <p:cNvPr id="27" name="TextBox 26">
            <a:extLst>
              <a:ext uri="{FF2B5EF4-FFF2-40B4-BE49-F238E27FC236}">
                <a16:creationId xmlns:a16="http://schemas.microsoft.com/office/drawing/2014/main" xmlns="" id="{67D3C9C7-05F5-4D7C-907C-8DFFFBF1D702}"/>
              </a:ext>
            </a:extLst>
          </p:cNvPr>
          <p:cNvSpPr txBox="1"/>
          <p:nvPr/>
        </p:nvSpPr>
        <p:spPr>
          <a:xfrm>
            <a:off x="1703433" y="1559222"/>
            <a:ext cx="1094274" cy="646331"/>
          </a:xfrm>
          <a:prstGeom prst="rect">
            <a:avLst/>
          </a:prstGeom>
          <a:noFill/>
        </p:spPr>
        <p:txBody>
          <a:bodyPr wrap="none" rtlCol="0">
            <a:spAutoFit/>
          </a:bodyPr>
          <a:lstStyle/>
          <a:p>
            <a:r>
              <a:rPr lang="en-US" dirty="0">
                <a:solidFill>
                  <a:srgbClr val="FF0000"/>
                </a:solidFill>
              </a:rPr>
              <a:t>Backward</a:t>
            </a:r>
          </a:p>
          <a:p>
            <a:r>
              <a:rPr lang="en-US" dirty="0">
                <a:solidFill>
                  <a:srgbClr val="FF0000"/>
                </a:solidFill>
              </a:rPr>
              <a:t>Pass</a:t>
            </a:r>
            <a:endParaRPr lang="en-IN" dirty="0">
              <a:solidFill>
                <a:srgbClr val="FF0000"/>
              </a:solidFill>
            </a:endParaRPr>
          </a:p>
        </p:txBody>
      </p:sp>
      <p:sp>
        <p:nvSpPr>
          <p:cNvPr id="12" name="TextBox 11">
            <a:extLst>
              <a:ext uri="{FF2B5EF4-FFF2-40B4-BE49-F238E27FC236}">
                <a16:creationId xmlns:a16="http://schemas.microsoft.com/office/drawing/2014/main" xmlns="" id="{18FDF813-4030-4F4A-A353-5982E4E8D5F8}"/>
              </a:ext>
            </a:extLst>
          </p:cNvPr>
          <p:cNvSpPr txBox="1"/>
          <p:nvPr/>
        </p:nvSpPr>
        <p:spPr>
          <a:xfrm>
            <a:off x="3723544" y="3684032"/>
            <a:ext cx="5152890" cy="923330"/>
          </a:xfrm>
          <a:prstGeom prst="rect">
            <a:avLst/>
          </a:prstGeom>
          <a:noFill/>
        </p:spPr>
        <p:txBody>
          <a:bodyPr wrap="square" rtlCol="0">
            <a:spAutoFit/>
          </a:bodyPr>
          <a:lstStyle/>
          <a:p>
            <a:r>
              <a:rPr lang="en-US" dirty="0"/>
              <a:t>The partial derivative of the loss with respect to x is positive.  What this tells us is that if x is increased the loss will increase.</a:t>
            </a:r>
            <a:endParaRPr lang="en-IN" dirty="0"/>
          </a:p>
        </p:txBody>
      </p:sp>
    </p:spTree>
    <p:extLst>
      <p:ext uri="{BB962C8B-B14F-4D97-AF65-F5344CB8AC3E}">
        <p14:creationId xmlns:p14="http://schemas.microsoft.com/office/powerpoint/2010/main" xmlns="" val="331966140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a:ln>
                  <a:noFill/>
                </a:ln>
                <a:solidFill>
                  <a:schemeClr val="bg1"/>
                </a:solidFill>
                <a:effectLst/>
                <a:uLnTx/>
                <a:uFillTx/>
                <a:latin typeface="+mj-lt"/>
                <a:ea typeface="+mj-ea"/>
                <a:cs typeface="+mj-cs"/>
              </a:rPr>
              <a:t>Step 3: Minimize the loss</a:t>
            </a:r>
          </a:p>
        </p:txBody>
      </p:sp>
      <p:sp>
        <p:nvSpPr>
          <p:cNvPr id="7" name="Oval 6"/>
          <p:cNvSpPr/>
          <p:nvPr/>
        </p:nvSpPr>
        <p:spPr>
          <a:xfrm>
            <a:off x="1066800" y="2350532"/>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p:cNvSpPr/>
          <p:nvPr/>
        </p:nvSpPr>
        <p:spPr>
          <a:xfrm>
            <a:off x="1066800" y="3493532"/>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9" name="TextBox 8"/>
          <p:cNvSpPr txBox="1"/>
          <p:nvPr/>
        </p:nvSpPr>
        <p:spPr>
          <a:xfrm>
            <a:off x="179902" y="3974068"/>
            <a:ext cx="1115498" cy="369332"/>
          </a:xfrm>
          <a:prstGeom prst="rect">
            <a:avLst/>
          </a:prstGeom>
          <a:noFill/>
        </p:spPr>
        <p:txBody>
          <a:bodyPr wrap="none" rtlCol="0">
            <a:spAutoFit/>
          </a:bodyPr>
          <a:lstStyle/>
          <a:p>
            <a:r>
              <a:rPr lang="en-US" dirty="0"/>
              <a:t>Features </a:t>
            </a:r>
            <a:r>
              <a:rPr lang="en-US" b="1" dirty="0"/>
              <a:t>f</a:t>
            </a:r>
          </a:p>
        </p:txBody>
      </p:sp>
      <p:sp>
        <p:nvSpPr>
          <p:cNvPr id="10" name="TextBox 9"/>
          <p:cNvSpPr txBox="1"/>
          <p:nvPr/>
        </p:nvSpPr>
        <p:spPr>
          <a:xfrm>
            <a:off x="304800" y="1981200"/>
            <a:ext cx="1007007" cy="369332"/>
          </a:xfrm>
          <a:prstGeom prst="rect">
            <a:avLst/>
          </a:prstGeom>
          <a:noFill/>
        </p:spPr>
        <p:txBody>
          <a:bodyPr wrap="none" rtlCol="0">
            <a:spAutoFit/>
          </a:bodyPr>
          <a:lstStyle/>
          <a:p>
            <a:r>
              <a:rPr lang="en-US" dirty="0"/>
              <a:t>Classes </a:t>
            </a:r>
            <a:r>
              <a:rPr lang="en-US" b="1" dirty="0"/>
              <a:t>c</a:t>
            </a:r>
          </a:p>
        </p:txBody>
      </p:sp>
      <p:cxnSp>
        <p:nvCxnSpPr>
          <p:cNvPr id="25" name="Straight Connector 24"/>
          <p:cNvCxnSpPr/>
          <p:nvPr/>
        </p:nvCxnSpPr>
        <p:spPr>
          <a:xfrm>
            <a:off x="1274620" y="2743200"/>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31" name="TextBox 30"/>
          <p:cNvSpPr txBox="1"/>
          <p:nvPr/>
        </p:nvSpPr>
        <p:spPr>
          <a:xfrm>
            <a:off x="762000" y="2971800"/>
            <a:ext cx="394660" cy="369332"/>
          </a:xfrm>
          <a:prstGeom prst="rect">
            <a:avLst/>
          </a:prstGeom>
          <a:noFill/>
        </p:spPr>
        <p:txBody>
          <a:bodyPr wrap="none" rtlCol="0">
            <a:spAutoFit/>
          </a:bodyPr>
          <a:lstStyle/>
          <a:p>
            <a:r>
              <a:rPr lang="en-US" b="1" dirty="0"/>
              <a:t>W</a:t>
            </a:r>
          </a:p>
        </p:txBody>
      </p:sp>
      <p:sp>
        <p:nvSpPr>
          <p:cNvPr id="4" name="Content Placeholder 3">
            <a:extLst>
              <a:ext uri="{FF2B5EF4-FFF2-40B4-BE49-F238E27FC236}">
                <a16:creationId xmlns:a16="http://schemas.microsoft.com/office/drawing/2014/main" xmlns="" id="{CBFE2739-E0BB-4B8E-B179-AAE3CF641D39}"/>
              </a:ext>
            </a:extLst>
          </p:cNvPr>
          <p:cNvSpPr>
            <a:spLocks noGrp="1"/>
          </p:cNvSpPr>
          <p:nvPr>
            <p:ph idx="1"/>
          </p:nvPr>
        </p:nvSpPr>
        <p:spPr>
          <a:xfrm>
            <a:off x="2743200" y="1117857"/>
            <a:ext cx="5867400" cy="3606542"/>
          </a:xfrm>
        </p:spPr>
        <p:txBody>
          <a:bodyPr>
            <a:normAutofit/>
          </a:bodyPr>
          <a:lstStyle/>
          <a:p>
            <a:pPr lvl="1"/>
            <a:r>
              <a:rPr lang="en-US" dirty="0"/>
              <a:t>Since the loss will increase if x increases, instead decrease the weight x so that the loss decreases … </a:t>
            </a:r>
            <a:r>
              <a:rPr lang="en-US" b="1" dirty="0">
                <a:solidFill>
                  <a:srgbClr val="00B0F0"/>
                </a:solidFill>
              </a:rPr>
              <a:t>x</a:t>
            </a:r>
            <a:r>
              <a:rPr lang="en-US" dirty="0"/>
              <a:t> = </a:t>
            </a:r>
            <a:r>
              <a:rPr lang="en-US" b="1" dirty="0">
                <a:solidFill>
                  <a:srgbClr val="00B0F0"/>
                </a:solidFill>
              </a:rPr>
              <a:t>x</a:t>
            </a:r>
            <a:r>
              <a:rPr lang="en-US" dirty="0"/>
              <a:t> – </a:t>
            </a:r>
            <a:r>
              <a:rPr lang="en-US" b="1" i="1" dirty="0">
                <a:solidFill>
                  <a:srgbClr val="FFC000"/>
                </a:solidFill>
              </a:rPr>
              <a:t>0.01</a:t>
            </a:r>
            <a:r>
              <a:rPr lang="en-US" dirty="0"/>
              <a:t> * </a:t>
            </a:r>
            <a:r>
              <a:rPr lang="en-US" b="1" dirty="0">
                <a:solidFill>
                  <a:srgbClr val="FF0000"/>
                </a:solidFill>
              </a:rPr>
              <a:t>4</a:t>
            </a:r>
          </a:p>
          <a:p>
            <a:pPr marL="457200" lvl="1" indent="0">
              <a:buNone/>
            </a:pPr>
            <a:r>
              <a:rPr lang="en-US" b="1" dirty="0">
                <a:solidFill>
                  <a:srgbClr val="FF0000"/>
                </a:solidFill>
              </a:rPr>
              <a:t>			</a:t>
            </a:r>
            <a:r>
              <a:rPr lang="en-US" dirty="0"/>
              <a:t>= </a:t>
            </a:r>
            <a:r>
              <a:rPr lang="en-US" b="1" dirty="0">
                <a:solidFill>
                  <a:srgbClr val="00B050"/>
                </a:solidFill>
              </a:rPr>
              <a:t>2</a:t>
            </a:r>
            <a:r>
              <a:rPr lang="en-US" dirty="0"/>
              <a:t> – </a:t>
            </a:r>
            <a:r>
              <a:rPr lang="en-US" b="1" i="1" dirty="0">
                <a:solidFill>
                  <a:srgbClr val="FFC000"/>
                </a:solidFill>
              </a:rPr>
              <a:t>0.01</a:t>
            </a:r>
            <a:r>
              <a:rPr lang="en-US" dirty="0"/>
              <a:t> * </a:t>
            </a:r>
            <a:r>
              <a:rPr lang="en-US" b="1" dirty="0">
                <a:solidFill>
                  <a:srgbClr val="FF0000"/>
                </a:solidFill>
              </a:rPr>
              <a:t>4</a:t>
            </a:r>
          </a:p>
          <a:p>
            <a:pPr lvl="1"/>
            <a:r>
              <a:rPr lang="en-US" dirty="0"/>
              <a:t>The new value of </a:t>
            </a:r>
            <a:r>
              <a:rPr lang="en-US" b="1" dirty="0">
                <a:solidFill>
                  <a:srgbClr val="00B0F0"/>
                </a:solidFill>
              </a:rPr>
              <a:t>x</a:t>
            </a:r>
            <a:r>
              <a:rPr lang="en-US" dirty="0"/>
              <a:t> is </a:t>
            </a:r>
            <a:r>
              <a:rPr lang="en-US" b="1" dirty="0">
                <a:solidFill>
                  <a:srgbClr val="00B050"/>
                </a:solidFill>
              </a:rPr>
              <a:t>1.96</a:t>
            </a:r>
          </a:p>
        </p:txBody>
      </p:sp>
      <p:cxnSp>
        <p:nvCxnSpPr>
          <p:cNvPr id="14" name="Connector: Curved 13">
            <a:extLst>
              <a:ext uri="{FF2B5EF4-FFF2-40B4-BE49-F238E27FC236}">
                <a16:creationId xmlns:a16="http://schemas.microsoft.com/office/drawing/2014/main" xmlns="" id="{E03FE595-3A19-4E81-8C9B-8DBD68E7B1AD}"/>
              </a:ext>
            </a:extLst>
          </p:cNvPr>
          <p:cNvCxnSpPr>
            <a:cxnSpLocks/>
          </p:cNvCxnSpPr>
          <p:nvPr/>
        </p:nvCxnSpPr>
        <p:spPr>
          <a:xfrm>
            <a:off x="3200400" y="4495800"/>
            <a:ext cx="1905000" cy="1371600"/>
          </a:xfrm>
          <a:prstGeom prst="curved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21" name="Connector: Curved 20">
            <a:extLst>
              <a:ext uri="{FF2B5EF4-FFF2-40B4-BE49-F238E27FC236}">
                <a16:creationId xmlns:a16="http://schemas.microsoft.com/office/drawing/2014/main" xmlns="" id="{236AED43-6EC7-4E09-8C4B-2355FA519769}"/>
              </a:ext>
            </a:extLst>
          </p:cNvPr>
          <p:cNvCxnSpPr>
            <a:cxnSpLocks/>
          </p:cNvCxnSpPr>
          <p:nvPr/>
        </p:nvCxnSpPr>
        <p:spPr>
          <a:xfrm rot="10800000" flipV="1">
            <a:off x="5105400" y="4495800"/>
            <a:ext cx="1828800" cy="1371600"/>
          </a:xfrm>
          <a:prstGeom prst="curved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xmlns="" id="{65669AE7-1815-405B-B988-73F9E2A4E81E}"/>
              </a:ext>
            </a:extLst>
          </p:cNvPr>
          <p:cNvCxnSpPr/>
          <p:nvPr/>
        </p:nvCxnSpPr>
        <p:spPr>
          <a:xfrm flipV="1">
            <a:off x="3009034" y="3684032"/>
            <a:ext cx="0" cy="2335768"/>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24" name="Straight Arrow Connector 23">
            <a:extLst>
              <a:ext uri="{FF2B5EF4-FFF2-40B4-BE49-F238E27FC236}">
                <a16:creationId xmlns:a16="http://schemas.microsoft.com/office/drawing/2014/main" xmlns="" id="{C68F228C-38DA-4F9F-98BE-78333196AA0D}"/>
              </a:ext>
            </a:extLst>
          </p:cNvPr>
          <p:cNvCxnSpPr/>
          <p:nvPr/>
        </p:nvCxnSpPr>
        <p:spPr>
          <a:xfrm>
            <a:off x="3009034" y="6019800"/>
            <a:ext cx="4687166" cy="0"/>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sp>
        <p:nvSpPr>
          <p:cNvPr id="26" name="TextBox 25">
            <a:extLst>
              <a:ext uri="{FF2B5EF4-FFF2-40B4-BE49-F238E27FC236}">
                <a16:creationId xmlns:a16="http://schemas.microsoft.com/office/drawing/2014/main" xmlns="" id="{CE66BD71-6EC1-40D0-AA51-89BF11C0DAC6}"/>
              </a:ext>
            </a:extLst>
          </p:cNvPr>
          <p:cNvSpPr txBox="1"/>
          <p:nvPr/>
        </p:nvSpPr>
        <p:spPr>
          <a:xfrm>
            <a:off x="4164562" y="6019799"/>
            <a:ext cx="510076" cy="523220"/>
          </a:xfrm>
          <a:prstGeom prst="rect">
            <a:avLst/>
          </a:prstGeom>
          <a:noFill/>
        </p:spPr>
        <p:txBody>
          <a:bodyPr wrap="square" rtlCol="0">
            <a:spAutoFit/>
          </a:bodyPr>
          <a:lstStyle/>
          <a:p>
            <a:r>
              <a:rPr lang="en-US" sz="2800" b="1" dirty="0"/>
              <a:t>W</a:t>
            </a:r>
            <a:endParaRPr lang="en-IN" sz="2800" b="1" dirty="0"/>
          </a:p>
        </p:txBody>
      </p:sp>
      <p:cxnSp>
        <p:nvCxnSpPr>
          <p:cNvPr id="28" name="Straight Arrow Connector 27">
            <a:extLst>
              <a:ext uri="{FF2B5EF4-FFF2-40B4-BE49-F238E27FC236}">
                <a16:creationId xmlns:a16="http://schemas.microsoft.com/office/drawing/2014/main" xmlns="" id="{AA93398F-AD6D-4EC4-AFAE-8F0F6FEA59EB}"/>
              </a:ext>
            </a:extLst>
          </p:cNvPr>
          <p:cNvCxnSpPr/>
          <p:nvPr/>
        </p:nvCxnSpPr>
        <p:spPr>
          <a:xfrm>
            <a:off x="4674638" y="6324600"/>
            <a:ext cx="8382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xmlns="" id="{520AF2F3-60F7-4EBC-A57B-EF406E25611C}"/>
              </a:ext>
            </a:extLst>
          </p:cNvPr>
          <p:cNvSpPr txBox="1"/>
          <p:nvPr/>
        </p:nvSpPr>
        <p:spPr>
          <a:xfrm>
            <a:off x="2209800" y="4697224"/>
            <a:ext cx="799235" cy="523220"/>
          </a:xfrm>
          <a:prstGeom prst="rect">
            <a:avLst/>
          </a:prstGeom>
          <a:noFill/>
        </p:spPr>
        <p:txBody>
          <a:bodyPr wrap="square" rtlCol="0">
            <a:spAutoFit/>
          </a:bodyPr>
          <a:lstStyle/>
          <a:p>
            <a:r>
              <a:rPr lang="en-US" sz="2800" b="1" dirty="0"/>
              <a:t>loss</a:t>
            </a:r>
            <a:endParaRPr lang="en-IN" sz="2800" b="1" dirty="0"/>
          </a:p>
        </p:txBody>
      </p:sp>
      <p:cxnSp>
        <p:nvCxnSpPr>
          <p:cNvPr id="30" name="Straight Arrow Connector 29">
            <a:extLst>
              <a:ext uri="{FF2B5EF4-FFF2-40B4-BE49-F238E27FC236}">
                <a16:creationId xmlns:a16="http://schemas.microsoft.com/office/drawing/2014/main" xmlns="" id="{A301C604-8ADD-4F65-A6A7-C916CD7C64FC}"/>
              </a:ext>
            </a:extLst>
          </p:cNvPr>
          <p:cNvCxnSpPr>
            <a:cxnSpLocks/>
          </p:cNvCxnSpPr>
          <p:nvPr/>
        </p:nvCxnSpPr>
        <p:spPr>
          <a:xfrm flipV="1">
            <a:off x="2590800" y="4202668"/>
            <a:ext cx="0" cy="5217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xmlns="" id="{471FB409-CC21-4B56-87A2-DCE54A79D4CB}"/>
              </a:ext>
            </a:extLst>
          </p:cNvPr>
          <p:cNvCxnSpPr/>
          <p:nvPr/>
        </p:nvCxnSpPr>
        <p:spPr>
          <a:xfrm flipV="1">
            <a:off x="4419600" y="5638800"/>
            <a:ext cx="0" cy="380999"/>
          </a:xfrm>
          <a:prstGeom prst="line">
            <a:avLst/>
          </a:prstGeom>
        </p:spPr>
        <p:style>
          <a:lnRef idx="2">
            <a:schemeClr val="accent3"/>
          </a:lnRef>
          <a:fillRef idx="0">
            <a:schemeClr val="accent3"/>
          </a:fillRef>
          <a:effectRef idx="1">
            <a:schemeClr val="accent3"/>
          </a:effectRef>
          <a:fontRef idx="minor">
            <a:schemeClr val="tx1"/>
          </a:fontRef>
        </p:style>
      </p:cxnSp>
      <p:cxnSp>
        <p:nvCxnSpPr>
          <p:cNvPr id="37" name="Straight Connector 36">
            <a:extLst>
              <a:ext uri="{FF2B5EF4-FFF2-40B4-BE49-F238E27FC236}">
                <a16:creationId xmlns:a16="http://schemas.microsoft.com/office/drawing/2014/main" xmlns="" id="{EA15AADB-C66F-4804-97F7-1958E5D05473}"/>
              </a:ext>
            </a:extLst>
          </p:cNvPr>
          <p:cNvCxnSpPr/>
          <p:nvPr/>
        </p:nvCxnSpPr>
        <p:spPr>
          <a:xfrm>
            <a:off x="3009034" y="5638800"/>
            <a:ext cx="1410566"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3" name="Straight Arrow Connector 2">
            <a:extLst>
              <a:ext uri="{FF2B5EF4-FFF2-40B4-BE49-F238E27FC236}">
                <a16:creationId xmlns:a16="http://schemas.microsoft.com/office/drawing/2014/main" xmlns="" id="{65BC9FAB-D06E-405B-ADFA-ACD5980717D5}"/>
              </a:ext>
            </a:extLst>
          </p:cNvPr>
          <p:cNvCxnSpPr>
            <a:cxnSpLocks/>
          </p:cNvCxnSpPr>
          <p:nvPr/>
        </p:nvCxnSpPr>
        <p:spPr>
          <a:xfrm flipH="1" flipV="1">
            <a:off x="7107381" y="3248680"/>
            <a:ext cx="761999" cy="1105644"/>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sp>
        <p:nvSpPr>
          <p:cNvPr id="11" name="TextBox 10">
            <a:extLst>
              <a:ext uri="{FF2B5EF4-FFF2-40B4-BE49-F238E27FC236}">
                <a16:creationId xmlns:a16="http://schemas.microsoft.com/office/drawing/2014/main" xmlns="" id="{27167A5F-2AB0-4EA5-A298-53324E433C2A}"/>
              </a:ext>
            </a:extLst>
          </p:cNvPr>
          <p:cNvSpPr txBox="1"/>
          <p:nvPr/>
        </p:nvSpPr>
        <p:spPr>
          <a:xfrm>
            <a:off x="7488380" y="4535269"/>
            <a:ext cx="1524000" cy="646331"/>
          </a:xfrm>
          <a:prstGeom prst="rect">
            <a:avLst/>
          </a:prstGeom>
          <a:noFill/>
        </p:spPr>
        <p:txBody>
          <a:bodyPr wrap="square" rtlCol="0">
            <a:spAutoFit/>
          </a:bodyPr>
          <a:lstStyle/>
          <a:p>
            <a:r>
              <a:rPr lang="en-US" dirty="0"/>
              <a:t>0.01 is the learning rate</a:t>
            </a:r>
            <a:endParaRPr lang="en-IN" dirty="0"/>
          </a:p>
        </p:txBody>
      </p:sp>
    </p:spTree>
    <p:extLst>
      <p:ext uri="{BB962C8B-B14F-4D97-AF65-F5344CB8AC3E}">
        <p14:creationId xmlns:p14="http://schemas.microsoft.com/office/powerpoint/2010/main" xmlns="" val="73347536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9200"/>
            <a:ext cx="8305800" cy="5105400"/>
          </a:xfrm>
          <a:ln w="63500">
            <a:solidFill>
              <a:srgbClr val="FFFF00"/>
            </a:solidFill>
          </a:ln>
        </p:spPr>
        <p:txBody>
          <a:bodyPr>
            <a:normAutofit/>
          </a:bodyPr>
          <a:lstStyle/>
          <a:p>
            <a:r>
              <a:rPr lang="en-US" dirty="0"/>
              <a:t>Calculate the loss to convince yourself that the loss has decreased.</a:t>
            </a:r>
          </a:p>
          <a:p>
            <a:r>
              <a:rPr lang="en-US" dirty="0"/>
              <a:t>We started with x = 2 which gave a loss of 7</a:t>
            </a:r>
          </a:p>
          <a:p>
            <a:r>
              <a:rPr lang="en-US" dirty="0"/>
              <a:t>After one iteration, x = 1.96</a:t>
            </a:r>
          </a:p>
          <a:p>
            <a:r>
              <a:rPr lang="en-US" dirty="0"/>
              <a:t>The loss is now 6.8416 which is less than 7</a:t>
            </a:r>
          </a:p>
          <a:p>
            <a:r>
              <a:rPr lang="en-US" dirty="0"/>
              <a:t>Repeat the forward and backward steps a few hundred times and x will reach (actually approach) 0.</a:t>
            </a:r>
            <a:endParaRPr lang="en-IN" dirty="0"/>
          </a:p>
        </p:txBody>
      </p:sp>
      <p:sp>
        <p:nvSpPr>
          <p:cNvPr id="5" name="Title 1"/>
          <p:cNvSpPr txBox="1">
            <a:spLocks/>
          </p:cNvSpPr>
          <p:nvPr/>
        </p:nvSpPr>
        <p:spPr>
          <a:xfrm>
            <a:off x="0" y="0"/>
            <a:ext cx="9144000" cy="917575"/>
          </a:xfrm>
          <a:prstGeom prst="rect">
            <a:avLst/>
          </a:prstGeom>
          <a:solidFill>
            <a:srgbClr val="FFFF00"/>
          </a:solidFill>
          <a:ln>
            <a:solidFill>
              <a:srgbClr val="002060"/>
            </a:solidFill>
          </a:ln>
        </p:spPr>
        <p:txBody>
          <a:bodyPr vert="horz" lIns="91440" tIns="45720" rIns="91440" bIns="45720" rtlCol="0" anchor="ctr">
            <a:normAutofit/>
          </a:bodyPr>
          <a:lstStyle/>
          <a:p>
            <a:pPr algn="ctr">
              <a:spcBef>
                <a:spcPct val="0"/>
              </a:spcBef>
              <a:defRPr/>
            </a:pPr>
            <a:r>
              <a:rPr lang="en-US" sz="4400" dirty="0"/>
              <a:t>Step 3: Minimize the loss</a:t>
            </a:r>
          </a:p>
        </p:txBody>
      </p:sp>
    </p:spTree>
    <p:extLst>
      <p:ext uri="{BB962C8B-B14F-4D97-AF65-F5344CB8AC3E}">
        <p14:creationId xmlns:p14="http://schemas.microsoft.com/office/powerpoint/2010/main" xmlns="" val="197684338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9200"/>
            <a:ext cx="8305800" cy="5105400"/>
          </a:xfrm>
          <a:ln w="63500">
            <a:solidFill>
              <a:srgbClr val="FFFF00"/>
            </a:solidFill>
          </a:ln>
        </p:spPr>
        <p:txBody>
          <a:bodyPr>
            <a:normAutofit/>
          </a:bodyPr>
          <a:lstStyle/>
          <a:p>
            <a:r>
              <a:rPr lang="en-US" dirty="0"/>
              <a:t>We just trained a neural network using the backpropagation algorithm!</a:t>
            </a:r>
          </a:p>
          <a:p>
            <a:r>
              <a:rPr lang="en-US" dirty="0"/>
              <a:t>But, we did not use any training data.</a:t>
            </a:r>
          </a:p>
          <a:p>
            <a:r>
              <a:rPr lang="en-US" dirty="0"/>
              <a:t>How do we take training data into account during training? </a:t>
            </a:r>
            <a:endParaRPr lang="en-IN" dirty="0"/>
          </a:p>
        </p:txBody>
      </p:sp>
      <p:sp>
        <p:nvSpPr>
          <p:cNvPr id="5" name="Title 1"/>
          <p:cNvSpPr txBox="1">
            <a:spLocks/>
          </p:cNvSpPr>
          <p:nvPr/>
        </p:nvSpPr>
        <p:spPr>
          <a:xfrm>
            <a:off x="0" y="0"/>
            <a:ext cx="9144000" cy="917575"/>
          </a:xfrm>
          <a:prstGeom prst="rect">
            <a:avLst/>
          </a:prstGeom>
          <a:solidFill>
            <a:srgbClr val="FFFF00"/>
          </a:solidFill>
          <a:ln>
            <a:solidFill>
              <a:srgbClr val="002060"/>
            </a:solidFill>
          </a:ln>
        </p:spPr>
        <p:txBody>
          <a:bodyPr vert="horz" lIns="91440" tIns="45720" rIns="91440" bIns="45720" rtlCol="0" anchor="ctr">
            <a:normAutofit/>
          </a:bodyPr>
          <a:lstStyle/>
          <a:p>
            <a:pPr algn="ctr">
              <a:spcBef>
                <a:spcPct val="0"/>
              </a:spcBef>
              <a:defRPr/>
            </a:pPr>
            <a:r>
              <a:rPr lang="en-US" sz="4400" dirty="0"/>
              <a:t>Step 3: Minimize the loss</a:t>
            </a:r>
          </a:p>
        </p:txBody>
      </p:sp>
    </p:spTree>
    <p:extLst>
      <p:ext uri="{BB962C8B-B14F-4D97-AF65-F5344CB8AC3E}">
        <p14:creationId xmlns:p14="http://schemas.microsoft.com/office/powerpoint/2010/main" xmlns="" val="211545735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9200"/>
            <a:ext cx="8305800" cy="5105400"/>
          </a:xfrm>
          <a:ln w="63500">
            <a:solidFill>
              <a:srgbClr val="FFFF00"/>
            </a:solidFill>
          </a:ln>
        </p:spPr>
        <p:txBody>
          <a:bodyPr>
            <a:normAutofit/>
          </a:bodyPr>
          <a:lstStyle/>
          <a:p>
            <a:r>
              <a:rPr lang="en-US" dirty="0"/>
              <a:t>How do we take training data into account during training? </a:t>
            </a:r>
          </a:p>
          <a:p>
            <a:r>
              <a:rPr lang="en-US" dirty="0"/>
              <a:t>It’s all in the loss function.</a:t>
            </a:r>
          </a:p>
          <a:p>
            <a:r>
              <a:rPr lang="en-US" dirty="0"/>
              <a:t>To take training data into account, use a loss function that involves training data (the parameters to be learnt are the variables and the training data are the constants).</a:t>
            </a:r>
            <a:endParaRPr lang="en-IN" dirty="0"/>
          </a:p>
        </p:txBody>
      </p:sp>
      <p:sp>
        <p:nvSpPr>
          <p:cNvPr id="5" name="Title 1"/>
          <p:cNvSpPr txBox="1">
            <a:spLocks/>
          </p:cNvSpPr>
          <p:nvPr/>
        </p:nvSpPr>
        <p:spPr>
          <a:xfrm>
            <a:off x="0" y="0"/>
            <a:ext cx="9144000" cy="917575"/>
          </a:xfrm>
          <a:prstGeom prst="rect">
            <a:avLst/>
          </a:prstGeom>
          <a:solidFill>
            <a:srgbClr val="FFFF00"/>
          </a:solidFill>
          <a:ln>
            <a:solidFill>
              <a:srgbClr val="002060"/>
            </a:solidFill>
          </a:ln>
        </p:spPr>
        <p:txBody>
          <a:bodyPr vert="horz" lIns="91440" tIns="45720" rIns="91440" bIns="45720" rtlCol="0" anchor="ctr">
            <a:normAutofit/>
          </a:bodyPr>
          <a:lstStyle/>
          <a:p>
            <a:pPr algn="ctr">
              <a:spcBef>
                <a:spcPct val="0"/>
              </a:spcBef>
              <a:defRPr/>
            </a:pPr>
            <a:r>
              <a:rPr lang="en-US" sz="4400" dirty="0"/>
              <a:t>Step 3: Minimize the loss</a:t>
            </a:r>
          </a:p>
        </p:txBody>
      </p:sp>
    </p:spTree>
    <p:extLst>
      <p:ext uri="{BB962C8B-B14F-4D97-AF65-F5344CB8AC3E}">
        <p14:creationId xmlns:p14="http://schemas.microsoft.com/office/powerpoint/2010/main" xmlns="" val="3945649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9200"/>
            <a:ext cx="8305800" cy="5105400"/>
          </a:xfrm>
          <a:ln w="63500">
            <a:solidFill>
              <a:srgbClr val="FFFF00"/>
            </a:solidFill>
          </a:ln>
        </p:spPr>
        <p:txBody>
          <a:bodyPr>
            <a:normAutofit/>
          </a:bodyPr>
          <a:lstStyle/>
          <a:p>
            <a:r>
              <a:rPr lang="en-US" dirty="0"/>
              <a:t>Now look at those equations you solved carefully.</a:t>
            </a:r>
          </a:p>
          <a:p>
            <a:r>
              <a:rPr lang="en-US" dirty="0"/>
              <a:t>Do you see a set of linear equations?</a:t>
            </a:r>
          </a:p>
          <a:p>
            <a:pPr marL="0" indent="0">
              <a:buNone/>
            </a:pPr>
            <a:endParaRPr lang="en-US" dirty="0"/>
          </a:p>
          <a:p>
            <a:pPr marL="0" indent="0">
              <a:buNone/>
            </a:pPr>
            <a:endParaRPr lang="en-US" dirty="0"/>
          </a:p>
        </p:txBody>
      </p:sp>
      <p:sp>
        <p:nvSpPr>
          <p:cNvPr id="5" name="Title 1"/>
          <p:cNvSpPr txBox="1">
            <a:spLocks/>
          </p:cNvSpPr>
          <p:nvPr/>
        </p:nvSpPr>
        <p:spPr>
          <a:xfrm>
            <a:off x="0" y="0"/>
            <a:ext cx="9144000" cy="917575"/>
          </a:xfrm>
          <a:prstGeom prst="rect">
            <a:avLst/>
          </a:prstGeom>
          <a:solidFill>
            <a:srgbClr val="FFFF00"/>
          </a:solidFill>
          <a:ln>
            <a:solidFill>
              <a:srgbClr val="002060"/>
            </a:solidFill>
          </a:ln>
        </p:spPr>
        <p:txBody>
          <a:bodyPr vert="horz" lIns="91440" tIns="45720" rIns="91440" bIns="45720" rtlCol="0" anchor="ctr">
            <a:normAutofit/>
          </a:bodyPr>
          <a:lstStyle/>
          <a:p>
            <a:pPr algn="ctr">
              <a:spcBef>
                <a:spcPct val="0"/>
              </a:spcBef>
              <a:defRPr/>
            </a:pPr>
            <a:r>
              <a:rPr lang="en-US" sz="4400" dirty="0"/>
              <a:t>Neural Networks</a:t>
            </a:r>
          </a:p>
        </p:txBody>
      </p:sp>
    </p:spTree>
    <p:extLst>
      <p:ext uri="{BB962C8B-B14F-4D97-AF65-F5344CB8AC3E}">
        <p14:creationId xmlns:p14="http://schemas.microsoft.com/office/powerpoint/2010/main" xmlns="" val="105471365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a:ln>
                  <a:noFill/>
                </a:ln>
                <a:solidFill>
                  <a:schemeClr val="bg1"/>
                </a:solidFill>
                <a:effectLst/>
                <a:uLnTx/>
                <a:uFillTx/>
                <a:latin typeface="+mj-lt"/>
                <a:ea typeface="+mj-ea"/>
                <a:cs typeface="+mj-cs"/>
              </a:rPr>
              <a:t>Step 3: Minimize the loss</a:t>
            </a:r>
          </a:p>
        </p:txBody>
      </p:sp>
      <p:sp>
        <p:nvSpPr>
          <p:cNvPr id="7" name="Oval 6"/>
          <p:cNvSpPr/>
          <p:nvPr/>
        </p:nvSpPr>
        <p:spPr>
          <a:xfrm>
            <a:off x="1066800" y="2350532"/>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p:cNvSpPr/>
          <p:nvPr/>
        </p:nvSpPr>
        <p:spPr>
          <a:xfrm>
            <a:off x="1066800" y="3493532"/>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9" name="TextBox 8"/>
          <p:cNvSpPr txBox="1"/>
          <p:nvPr/>
        </p:nvSpPr>
        <p:spPr>
          <a:xfrm>
            <a:off x="179902" y="3974068"/>
            <a:ext cx="1115498" cy="369332"/>
          </a:xfrm>
          <a:prstGeom prst="rect">
            <a:avLst/>
          </a:prstGeom>
          <a:noFill/>
        </p:spPr>
        <p:txBody>
          <a:bodyPr wrap="none" rtlCol="0">
            <a:spAutoFit/>
          </a:bodyPr>
          <a:lstStyle/>
          <a:p>
            <a:r>
              <a:rPr lang="en-US" dirty="0"/>
              <a:t>Features </a:t>
            </a:r>
            <a:r>
              <a:rPr lang="en-US" b="1" dirty="0"/>
              <a:t>f</a:t>
            </a:r>
          </a:p>
        </p:txBody>
      </p:sp>
      <p:sp>
        <p:nvSpPr>
          <p:cNvPr id="10" name="TextBox 9"/>
          <p:cNvSpPr txBox="1"/>
          <p:nvPr/>
        </p:nvSpPr>
        <p:spPr>
          <a:xfrm>
            <a:off x="304800" y="1981200"/>
            <a:ext cx="1007007" cy="369332"/>
          </a:xfrm>
          <a:prstGeom prst="rect">
            <a:avLst/>
          </a:prstGeom>
          <a:noFill/>
        </p:spPr>
        <p:txBody>
          <a:bodyPr wrap="none" rtlCol="0">
            <a:spAutoFit/>
          </a:bodyPr>
          <a:lstStyle/>
          <a:p>
            <a:r>
              <a:rPr lang="en-US" dirty="0"/>
              <a:t>Classes </a:t>
            </a:r>
            <a:r>
              <a:rPr lang="en-US" b="1" dirty="0"/>
              <a:t>c</a:t>
            </a:r>
          </a:p>
        </p:txBody>
      </p:sp>
      <p:cxnSp>
        <p:nvCxnSpPr>
          <p:cNvPr id="25" name="Straight Connector 24"/>
          <p:cNvCxnSpPr/>
          <p:nvPr/>
        </p:nvCxnSpPr>
        <p:spPr>
          <a:xfrm>
            <a:off x="1274620" y="2743200"/>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31" name="TextBox 30"/>
          <p:cNvSpPr txBox="1"/>
          <p:nvPr/>
        </p:nvSpPr>
        <p:spPr>
          <a:xfrm>
            <a:off x="762000" y="2971800"/>
            <a:ext cx="394660" cy="369332"/>
          </a:xfrm>
          <a:prstGeom prst="rect">
            <a:avLst/>
          </a:prstGeom>
          <a:noFill/>
        </p:spPr>
        <p:txBody>
          <a:bodyPr wrap="none" rtlCol="0">
            <a:spAutoFit/>
          </a:bodyPr>
          <a:lstStyle/>
          <a:p>
            <a:r>
              <a:rPr lang="en-US" b="1" dirty="0"/>
              <a:t>W</a:t>
            </a:r>
          </a:p>
        </p:txBody>
      </p:sp>
      <p:sp>
        <p:nvSpPr>
          <p:cNvPr id="4" name="Content Placeholder 3">
            <a:extLst>
              <a:ext uri="{FF2B5EF4-FFF2-40B4-BE49-F238E27FC236}">
                <a16:creationId xmlns:a16="http://schemas.microsoft.com/office/drawing/2014/main" xmlns="" id="{CBFE2739-E0BB-4B8E-B179-AAE3CF641D39}"/>
              </a:ext>
            </a:extLst>
          </p:cNvPr>
          <p:cNvSpPr>
            <a:spLocks noGrp="1"/>
          </p:cNvSpPr>
          <p:nvPr>
            <p:ph idx="1"/>
          </p:nvPr>
        </p:nvSpPr>
        <p:spPr>
          <a:xfrm>
            <a:off x="3009034" y="1117857"/>
            <a:ext cx="5605597" cy="3997725"/>
          </a:xfrm>
        </p:spPr>
        <p:txBody>
          <a:bodyPr>
            <a:normAutofit fontScale="77500" lnSpcReduction="20000"/>
          </a:bodyPr>
          <a:lstStyle/>
          <a:p>
            <a:r>
              <a:rPr lang="en-US" dirty="0"/>
              <a:t>Start with random values for the variables (weights and biases) to be minimized.</a:t>
            </a:r>
          </a:p>
          <a:p>
            <a:r>
              <a:rPr lang="en-US" dirty="0"/>
              <a:t>Randomly select a subset (or one) of the training data as input.</a:t>
            </a:r>
          </a:p>
          <a:p>
            <a:r>
              <a:rPr lang="en-US" dirty="0"/>
              <a:t>Compute the loss for that input.</a:t>
            </a:r>
          </a:p>
          <a:p>
            <a:r>
              <a:rPr lang="en-US" dirty="0"/>
              <a:t>Calculate the gradient of the loss for each parameter.</a:t>
            </a:r>
          </a:p>
          <a:p>
            <a:r>
              <a:rPr lang="en-US" b="1" dirty="0"/>
              <a:t>Nudge the parameter </a:t>
            </a:r>
            <a:r>
              <a:rPr lang="en-US" dirty="0"/>
              <a:t>in a direction opposite to the gradient.</a:t>
            </a:r>
          </a:p>
          <a:p>
            <a:r>
              <a:rPr lang="en-US" dirty="0"/>
              <a:t>Repeat from step 2!</a:t>
            </a:r>
          </a:p>
        </p:txBody>
      </p:sp>
      <p:cxnSp>
        <p:nvCxnSpPr>
          <p:cNvPr id="14" name="Connector: Curved 13">
            <a:extLst>
              <a:ext uri="{FF2B5EF4-FFF2-40B4-BE49-F238E27FC236}">
                <a16:creationId xmlns:a16="http://schemas.microsoft.com/office/drawing/2014/main" xmlns="" id="{E03FE595-3A19-4E81-8C9B-8DBD68E7B1AD}"/>
              </a:ext>
            </a:extLst>
          </p:cNvPr>
          <p:cNvCxnSpPr>
            <a:cxnSpLocks/>
          </p:cNvCxnSpPr>
          <p:nvPr/>
        </p:nvCxnSpPr>
        <p:spPr>
          <a:xfrm>
            <a:off x="1122011" y="4911866"/>
            <a:ext cx="1905000" cy="1371600"/>
          </a:xfrm>
          <a:prstGeom prst="curved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21" name="Connector: Curved 20">
            <a:extLst>
              <a:ext uri="{FF2B5EF4-FFF2-40B4-BE49-F238E27FC236}">
                <a16:creationId xmlns:a16="http://schemas.microsoft.com/office/drawing/2014/main" xmlns="" id="{236AED43-6EC7-4E09-8C4B-2355FA519769}"/>
              </a:ext>
            </a:extLst>
          </p:cNvPr>
          <p:cNvCxnSpPr>
            <a:cxnSpLocks/>
          </p:cNvCxnSpPr>
          <p:nvPr/>
        </p:nvCxnSpPr>
        <p:spPr>
          <a:xfrm rot="10800000" flipV="1">
            <a:off x="3027011" y="4911866"/>
            <a:ext cx="1828800" cy="1371600"/>
          </a:xfrm>
          <a:prstGeom prst="curved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xmlns="" id="{65669AE7-1815-405B-B988-73F9E2A4E81E}"/>
              </a:ext>
            </a:extLst>
          </p:cNvPr>
          <p:cNvCxnSpPr>
            <a:cxnSpLocks/>
          </p:cNvCxnSpPr>
          <p:nvPr/>
        </p:nvCxnSpPr>
        <p:spPr>
          <a:xfrm flipV="1">
            <a:off x="930645" y="4495800"/>
            <a:ext cx="0" cy="1940066"/>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24" name="Straight Arrow Connector 23">
            <a:extLst>
              <a:ext uri="{FF2B5EF4-FFF2-40B4-BE49-F238E27FC236}">
                <a16:creationId xmlns:a16="http://schemas.microsoft.com/office/drawing/2014/main" xmlns="" id="{C68F228C-38DA-4F9F-98BE-78333196AA0D}"/>
              </a:ext>
            </a:extLst>
          </p:cNvPr>
          <p:cNvCxnSpPr>
            <a:cxnSpLocks/>
          </p:cNvCxnSpPr>
          <p:nvPr/>
        </p:nvCxnSpPr>
        <p:spPr>
          <a:xfrm>
            <a:off x="930645" y="6435866"/>
            <a:ext cx="4687166" cy="0"/>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sp>
        <p:nvSpPr>
          <p:cNvPr id="26" name="TextBox 25">
            <a:extLst>
              <a:ext uri="{FF2B5EF4-FFF2-40B4-BE49-F238E27FC236}">
                <a16:creationId xmlns:a16="http://schemas.microsoft.com/office/drawing/2014/main" xmlns="" id="{CE66BD71-6EC1-40D0-AA51-89BF11C0DAC6}"/>
              </a:ext>
            </a:extLst>
          </p:cNvPr>
          <p:cNvSpPr txBox="1"/>
          <p:nvPr/>
        </p:nvSpPr>
        <p:spPr>
          <a:xfrm>
            <a:off x="4013424" y="5912645"/>
            <a:ext cx="510076" cy="523220"/>
          </a:xfrm>
          <a:prstGeom prst="rect">
            <a:avLst/>
          </a:prstGeom>
          <a:noFill/>
        </p:spPr>
        <p:txBody>
          <a:bodyPr wrap="square" rtlCol="0">
            <a:spAutoFit/>
          </a:bodyPr>
          <a:lstStyle/>
          <a:p>
            <a:r>
              <a:rPr lang="en-US" sz="2800" b="1" dirty="0"/>
              <a:t>W</a:t>
            </a:r>
            <a:endParaRPr lang="en-IN" sz="2800" b="1" dirty="0"/>
          </a:p>
        </p:txBody>
      </p:sp>
      <p:cxnSp>
        <p:nvCxnSpPr>
          <p:cNvPr id="28" name="Straight Arrow Connector 27">
            <a:extLst>
              <a:ext uri="{FF2B5EF4-FFF2-40B4-BE49-F238E27FC236}">
                <a16:creationId xmlns:a16="http://schemas.microsoft.com/office/drawing/2014/main" xmlns="" id="{AA93398F-AD6D-4EC4-AFAE-8F0F6FEA59EB}"/>
              </a:ext>
            </a:extLst>
          </p:cNvPr>
          <p:cNvCxnSpPr/>
          <p:nvPr/>
        </p:nvCxnSpPr>
        <p:spPr>
          <a:xfrm>
            <a:off x="4523500" y="6217446"/>
            <a:ext cx="8382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xmlns="" id="{520AF2F3-60F7-4EBC-A57B-EF406E25611C}"/>
              </a:ext>
            </a:extLst>
          </p:cNvPr>
          <p:cNvSpPr txBox="1"/>
          <p:nvPr/>
        </p:nvSpPr>
        <p:spPr>
          <a:xfrm>
            <a:off x="131411" y="5113290"/>
            <a:ext cx="799235" cy="523220"/>
          </a:xfrm>
          <a:prstGeom prst="rect">
            <a:avLst/>
          </a:prstGeom>
          <a:noFill/>
        </p:spPr>
        <p:txBody>
          <a:bodyPr wrap="square" rtlCol="0">
            <a:spAutoFit/>
          </a:bodyPr>
          <a:lstStyle/>
          <a:p>
            <a:r>
              <a:rPr lang="en-US" sz="2800" b="1" dirty="0"/>
              <a:t>loss</a:t>
            </a:r>
            <a:endParaRPr lang="en-IN" sz="2800" b="1" dirty="0"/>
          </a:p>
        </p:txBody>
      </p:sp>
      <p:cxnSp>
        <p:nvCxnSpPr>
          <p:cNvPr id="30" name="Straight Arrow Connector 29">
            <a:extLst>
              <a:ext uri="{FF2B5EF4-FFF2-40B4-BE49-F238E27FC236}">
                <a16:creationId xmlns:a16="http://schemas.microsoft.com/office/drawing/2014/main" xmlns="" id="{A301C604-8ADD-4F65-A6A7-C916CD7C64FC}"/>
              </a:ext>
            </a:extLst>
          </p:cNvPr>
          <p:cNvCxnSpPr>
            <a:cxnSpLocks/>
          </p:cNvCxnSpPr>
          <p:nvPr/>
        </p:nvCxnSpPr>
        <p:spPr>
          <a:xfrm flipV="1">
            <a:off x="512411" y="4618734"/>
            <a:ext cx="0" cy="5217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xmlns="" id="{471FB409-CC21-4B56-87A2-DCE54A79D4CB}"/>
              </a:ext>
            </a:extLst>
          </p:cNvPr>
          <p:cNvCxnSpPr>
            <a:cxnSpLocks/>
          </p:cNvCxnSpPr>
          <p:nvPr/>
        </p:nvCxnSpPr>
        <p:spPr>
          <a:xfrm flipV="1">
            <a:off x="2341211" y="6054866"/>
            <a:ext cx="0" cy="380999"/>
          </a:xfrm>
          <a:prstGeom prst="line">
            <a:avLst/>
          </a:prstGeom>
        </p:spPr>
        <p:style>
          <a:lnRef idx="2">
            <a:schemeClr val="accent3"/>
          </a:lnRef>
          <a:fillRef idx="0">
            <a:schemeClr val="accent3"/>
          </a:fillRef>
          <a:effectRef idx="1">
            <a:schemeClr val="accent3"/>
          </a:effectRef>
          <a:fontRef idx="minor">
            <a:schemeClr val="tx1"/>
          </a:fontRef>
        </p:style>
      </p:cxnSp>
      <p:cxnSp>
        <p:nvCxnSpPr>
          <p:cNvPr id="37" name="Straight Connector 36">
            <a:extLst>
              <a:ext uri="{FF2B5EF4-FFF2-40B4-BE49-F238E27FC236}">
                <a16:creationId xmlns:a16="http://schemas.microsoft.com/office/drawing/2014/main" xmlns="" id="{EA15AADB-C66F-4804-97F7-1958E5D05473}"/>
              </a:ext>
            </a:extLst>
          </p:cNvPr>
          <p:cNvCxnSpPr>
            <a:cxnSpLocks/>
          </p:cNvCxnSpPr>
          <p:nvPr/>
        </p:nvCxnSpPr>
        <p:spPr>
          <a:xfrm>
            <a:off x="930645" y="6054866"/>
            <a:ext cx="1410566" cy="0"/>
          </a:xfrm>
          <a:prstGeom prst="line">
            <a:avLst/>
          </a:prstGeom>
        </p:spPr>
        <p:style>
          <a:lnRef idx="2">
            <a:schemeClr val="accent5"/>
          </a:lnRef>
          <a:fillRef idx="0">
            <a:schemeClr val="accent5"/>
          </a:fillRef>
          <a:effectRef idx="1">
            <a:schemeClr val="accent5"/>
          </a:effectRef>
          <a:fontRef idx="minor">
            <a:schemeClr val="tx1"/>
          </a:fontRef>
        </p:style>
      </p:cxnSp>
      <p:sp>
        <p:nvSpPr>
          <p:cNvPr id="17" name="TextBox 16">
            <a:extLst>
              <a:ext uri="{FF2B5EF4-FFF2-40B4-BE49-F238E27FC236}">
                <a16:creationId xmlns:a16="http://schemas.microsoft.com/office/drawing/2014/main" xmlns="" id="{FA1EACDC-3222-4552-B0C6-F3A293F6410B}"/>
              </a:ext>
            </a:extLst>
          </p:cNvPr>
          <p:cNvSpPr txBox="1"/>
          <p:nvPr/>
        </p:nvSpPr>
        <p:spPr>
          <a:xfrm>
            <a:off x="2016445" y="2103833"/>
            <a:ext cx="962508" cy="646331"/>
          </a:xfrm>
          <a:prstGeom prst="rect">
            <a:avLst/>
          </a:prstGeom>
          <a:noFill/>
        </p:spPr>
        <p:txBody>
          <a:bodyPr wrap="none" rtlCol="0">
            <a:spAutoFit/>
          </a:bodyPr>
          <a:lstStyle/>
          <a:p>
            <a:r>
              <a:rPr lang="en-US" dirty="0">
                <a:solidFill>
                  <a:srgbClr val="FF0000"/>
                </a:solidFill>
              </a:rPr>
              <a:t>Forward</a:t>
            </a:r>
          </a:p>
          <a:p>
            <a:r>
              <a:rPr lang="en-US" dirty="0">
                <a:solidFill>
                  <a:srgbClr val="FF0000"/>
                </a:solidFill>
              </a:rPr>
              <a:t>Pass</a:t>
            </a:r>
            <a:endParaRPr lang="en-IN" dirty="0">
              <a:solidFill>
                <a:srgbClr val="FF0000"/>
              </a:solidFill>
            </a:endParaRPr>
          </a:p>
        </p:txBody>
      </p:sp>
      <p:sp>
        <p:nvSpPr>
          <p:cNvPr id="29" name="TextBox 28">
            <a:extLst>
              <a:ext uri="{FF2B5EF4-FFF2-40B4-BE49-F238E27FC236}">
                <a16:creationId xmlns:a16="http://schemas.microsoft.com/office/drawing/2014/main" xmlns="" id="{16FF219E-FAC8-476F-AF9A-1A41240381BC}"/>
              </a:ext>
            </a:extLst>
          </p:cNvPr>
          <p:cNvSpPr txBox="1"/>
          <p:nvPr/>
        </p:nvSpPr>
        <p:spPr>
          <a:xfrm>
            <a:off x="1986363" y="3357562"/>
            <a:ext cx="1094274" cy="646331"/>
          </a:xfrm>
          <a:prstGeom prst="rect">
            <a:avLst/>
          </a:prstGeom>
          <a:noFill/>
        </p:spPr>
        <p:txBody>
          <a:bodyPr wrap="none" rtlCol="0">
            <a:spAutoFit/>
          </a:bodyPr>
          <a:lstStyle/>
          <a:p>
            <a:r>
              <a:rPr lang="en-US" dirty="0">
                <a:solidFill>
                  <a:srgbClr val="FF0000"/>
                </a:solidFill>
              </a:rPr>
              <a:t>Backward</a:t>
            </a:r>
          </a:p>
          <a:p>
            <a:r>
              <a:rPr lang="en-US" dirty="0">
                <a:solidFill>
                  <a:srgbClr val="FF0000"/>
                </a:solidFill>
              </a:rPr>
              <a:t>Pass</a:t>
            </a:r>
            <a:endParaRPr lang="en-IN" dirty="0">
              <a:solidFill>
                <a:srgbClr val="FF0000"/>
              </a:solidFill>
            </a:endParaRPr>
          </a:p>
        </p:txBody>
      </p:sp>
      <p:sp>
        <p:nvSpPr>
          <p:cNvPr id="33" name="TextBox 32">
            <a:extLst>
              <a:ext uri="{FF2B5EF4-FFF2-40B4-BE49-F238E27FC236}">
                <a16:creationId xmlns:a16="http://schemas.microsoft.com/office/drawing/2014/main" xmlns="" id="{D7E78B61-591B-4636-85A0-4351B9B4D7E2}"/>
              </a:ext>
            </a:extLst>
          </p:cNvPr>
          <p:cNvSpPr txBox="1"/>
          <p:nvPr/>
        </p:nvSpPr>
        <p:spPr>
          <a:xfrm>
            <a:off x="6497954" y="5266314"/>
            <a:ext cx="2341246" cy="923330"/>
          </a:xfrm>
          <a:prstGeom prst="rect">
            <a:avLst/>
          </a:prstGeom>
          <a:noFill/>
        </p:spPr>
        <p:txBody>
          <a:bodyPr wrap="square" rtlCol="0">
            <a:spAutoFit/>
          </a:bodyPr>
          <a:lstStyle/>
          <a:p>
            <a:r>
              <a:rPr lang="en-US" dirty="0">
                <a:solidFill>
                  <a:srgbClr val="FF0000"/>
                </a:solidFill>
              </a:rPr>
              <a:t>Back-Propagation = Forward Pass + Backward Pass</a:t>
            </a:r>
            <a:endParaRPr lang="en-IN" dirty="0">
              <a:solidFill>
                <a:srgbClr val="FF0000"/>
              </a:solidFill>
            </a:endParaRPr>
          </a:p>
        </p:txBody>
      </p:sp>
      <p:sp>
        <p:nvSpPr>
          <p:cNvPr id="2" name="TextBox 1">
            <a:extLst>
              <a:ext uri="{FF2B5EF4-FFF2-40B4-BE49-F238E27FC236}">
                <a16:creationId xmlns:a16="http://schemas.microsoft.com/office/drawing/2014/main" xmlns="" id="{426E7420-EC12-4D19-9093-93E4F0BCE5EA}"/>
              </a:ext>
            </a:extLst>
          </p:cNvPr>
          <p:cNvSpPr txBox="1"/>
          <p:nvPr/>
        </p:nvSpPr>
        <p:spPr>
          <a:xfrm>
            <a:off x="179902" y="1063434"/>
            <a:ext cx="2690929" cy="369332"/>
          </a:xfrm>
          <a:prstGeom prst="rect">
            <a:avLst/>
          </a:prstGeom>
          <a:noFill/>
        </p:spPr>
        <p:txBody>
          <a:bodyPr wrap="none" rtlCol="0">
            <a:spAutoFit/>
          </a:bodyPr>
          <a:lstStyle/>
          <a:p>
            <a:r>
              <a:rPr lang="en-US" dirty="0"/>
              <a:t>If you have training data -&gt;</a:t>
            </a:r>
            <a:endParaRPr lang="en-IN" dirty="0"/>
          </a:p>
        </p:txBody>
      </p:sp>
    </p:spTree>
    <p:extLst>
      <p:ext uri="{BB962C8B-B14F-4D97-AF65-F5344CB8AC3E}">
        <p14:creationId xmlns:p14="http://schemas.microsoft.com/office/powerpoint/2010/main" xmlns="" val="113885657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a:ln>
                  <a:noFill/>
                </a:ln>
                <a:solidFill>
                  <a:schemeClr val="bg1"/>
                </a:solidFill>
                <a:effectLst/>
                <a:uLnTx/>
                <a:uFillTx/>
                <a:latin typeface="+mj-lt"/>
                <a:ea typeface="+mj-ea"/>
                <a:cs typeface="+mj-cs"/>
              </a:rPr>
              <a:t>Nudging the parameters</a:t>
            </a:r>
          </a:p>
        </p:txBody>
      </p:sp>
      <p:sp>
        <p:nvSpPr>
          <p:cNvPr id="7" name="Oval 6"/>
          <p:cNvSpPr/>
          <p:nvPr/>
        </p:nvSpPr>
        <p:spPr>
          <a:xfrm>
            <a:off x="1066800" y="2350532"/>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p:cNvSpPr/>
          <p:nvPr/>
        </p:nvSpPr>
        <p:spPr>
          <a:xfrm>
            <a:off x="1066800" y="3493532"/>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9" name="TextBox 8"/>
          <p:cNvSpPr txBox="1"/>
          <p:nvPr/>
        </p:nvSpPr>
        <p:spPr>
          <a:xfrm>
            <a:off x="179902" y="3974068"/>
            <a:ext cx="1115498" cy="369332"/>
          </a:xfrm>
          <a:prstGeom prst="rect">
            <a:avLst/>
          </a:prstGeom>
          <a:noFill/>
        </p:spPr>
        <p:txBody>
          <a:bodyPr wrap="none" rtlCol="0">
            <a:spAutoFit/>
          </a:bodyPr>
          <a:lstStyle/>
          <a:p>
            <a:r>
              <a:rPr lang="en-US" dirty="0"/>
              <a:t>Features </a:t>
            </a:r>
            <a:r>
              <a:rPr lang="en-US" b="1" dirty="0"/>
              <a:t>f</a:t>
            </a:r>
          </a:p>
        </p:txBody>
      </p:sp>
      <p:sp>
        <p:nvSpPr>
          <p:cNvPr id="10" name="TextBox 9"/>
          <p:cNvSpPr txBox="1"/>
          <p:nvPr/>
        </p:nvSpPr>
        <p:spPr>
          <a:xfrm>
            <a:off x="304800" y="1981200"/>
            <a:ext cx="1007007" cy="369332"/>
          </a:xfrm>
          <a:prstGeom prst="rect">
            <a:avLst/>
          </a:prstGeom>
          <a:noFill/>
        </p:spPr>
        <p:txBody>
          <a:bodyPr wrap="none" rtlCol="0">
            <a:spAutoFit/>
          </a:bodyPr>
          <a:lstStyle/>
          <a:p>
            <a:r>
              <a:rPr lang="en-US" dirty="0"/>
              <a:t>Classes </a:t>
            </a:r>
            <a:r>
              <a:rPr lang="en-US" b="1" dirty="0"/>
              <a:t>c</a:t>
            </a:r>
          </a:p>
        </p:txBody>
      </p:sp>
      <p:cxnSp>
        <p:nvCxnSpPr>
          <p:cNvPr id="25" name="Straight Connector 24"/>
          <p:cNvCxnSpPr/>
          <p:nvPr/>
        </p:nvCxnSpPr>
        <p:spPr>
          <a:xfrm>
            <a:off x="1274620" y="2743200"/>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31" name="TextBox 30"/>
          <p:cNvSpPr txBox="1"/>
          <p:nvPr/>
        </p:nvSpPr>
        <p:spPr>
          <a:xfrm>
            <a:off x="762000" y="2971800"/>
            <a:ext cx="394660" cy="369332"/>
          </a:xfrm>
          <a:prstGeom prst="rect">
            <a:avLst/>
          </a:prstGeom>
          <a:noFill/>
        </p:spPr>
        <p:txBody>
          <a:bodyPr wrap="none" rtlCol="0">
            <a:spAutoFit/>
          </a:bodyPr>
          <a:lstStyle/>
          <a:p>
            <a:r>
              <a:rPr lang="en-US" b="1" dirty="0"/>
              <a:t>W</a:t>
            </a:r>
          </a:p>
        </p:txBody>
      </p:sp>
      <p:sp>
        <p:nvSpPr>
          <p:cNvPr id="4" name="Content Placeholder 3">
            <a:extLst>
              <a:ext uri="{FF2B5EF4-FFF2-40B4-BE49-F238E27FC236}">
                <a16:creationId xmlns:a16="http://schemas.microsoft.com/office/drawing/2014/main" xmlns="" id="{CBFE2739-E0BB-4B8E-B179-AAE3CF641D39}"/>
              </a:ext>
            </a:extLst>
          </p:cNvPr>
          <p:cNvSpPr>
            <a:spLocks noGrp="1"/>
          </p:cNvSpPr>
          <p:nvPr>
            <p:ph idx="1"/>
          </p:nvPr>
        </p:nvSpPr>
        <p:spPr>
          <a:xfrm>
            <a:off x="3009034" y="1117857"/>
            <a:ext cx="5605597" cy="3997725"/>
          </a:xfrm>
        </p:spPr>
        <p:txBody>
          <a:bodyPr>
            <a:normAutofit/>
          </a:bodyPr>
          <a:lstStyle/>
          <a:p>
            <a:r>
              <a:rPr lang="en-US" dirty="0"/>
              <a:t>Stochastic Gradient Descent (SGD)</a:t>
            </a:r>
          </a:p>
          <a:p>
            <a:pPr lvl="1">
              <a:buFont typeface="Wingdings" panose="05000000000000000000" pitchFamily="2" charset="2"/>
              <a:buChar char="ü"/>
            </a:pPr>
            <a:r>
              <a:rPr lang="en-US" dirty="0"/>
              <a:t>Calculate the gradient</a:t>
            </a:r>
          </a:p>
          <a:p>
            <a:pPr lvl="1">
              <a:buFont typeface="Wingdings" panose="05000000000000000000" pitchFamily="2" charset="2"/>
              <a:buChar char="ü"/>
            </a:pPr>
            <a:r>
              <a:rPr lang="en-US" dirty="0"/>
              <a:t>W</a:t>
            </a:r>
            <a:r>
              <a:rPr lang="en-US" baseline="-25000" dirty="0"/>
              <a:t>11</a:t>
            </a:r>
            <a:r>
              <a:rPr lang="en-US" dirty="0"/>
              <a:t> = W</a:t>
            </a:r>
            <a:r>
              <a:rPr lang="en-US" baseline="-25000" dirty="0"/>
              <a:t>11</a:t>
            </a:r>
            <a:r>
              <a:rPr lang="en-US" dirty="0"/>
              <a:t> – 0.01 * gradient</a:t>
            </a:r>
          </a:p>
        </p:txBody>
      </p:sp>
      <p:cxnSp>
        <p:nvCxnSpPr>
          <p:cNvPr id="14" name="Connector: Curved 13">
            <a:extLst>
              <a:ext uri="{FF2B5EF4-FFF2-40B4-BE49-F238E27FC236}">
                <a16:creationId xmlns:a16="http://schemas.microsoft.com/office/drawing/2014/main" xmlns="" id="{E03FE595-3A19-4E81-8C9B-8DBD68E7B1AD}"/>
              </a:ext>
            </a:extLst>
          </p:cNvPr>
          <p:cNvCxnSpPr>
            <a:cxnSpLocks/>
          </p:cNvCxnSpPr>
          <p:nvPr/>
        </p:nvCxnSpPr>
        <p:spPr>
          <a:xfrm>
            <a:off x="1122011" y="4911866"/>
            <a:ext cx="1905000" cy="1371600"/>
          </a:xfrm>
          <a:prstGeom prst="curved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21" name="Connector: Curved 20">
            <a:extLst>
              <a:ext uri="{FF2B5EF4-FFF2-40B4-BE49-F238E27FC236}">
                <a16:creationId xmlns:a16="http://schemas.microsoft.com/office/drawing/2014/main" xmlns="" id="{236AED43-6EC7-4E09-8C4B-2355FA519769}"/>
              </a:ext>
            </a:extLst>
          </p:cNvPr>
          <p:cNvCxnSpPr>
            <a:cxnSpLocks/>
          </p:cNvCxnSpPr>
          <p:nvPr/>
        </p:nvCxnSpPr>
        <p:spPr>
          <a:xfrm rot="10800000" flipV="1">
            <a:off x="3027011" y="4911866"/>
            <a:ext cx="1828800" cy="1371600"/>
          </a:xfrm>
          <a:prstGeom prst="curved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xmlns="" id="{65669AE7-1815-405B-B988-73F9E2A4E81E}"/>
              </a:ext>
            </a:extLst>
          </p:cNvPr>
          <p:cNvCxnSpPr>
            <a:cxnSpLocks/>
          </p:cNvCxnSpPr>
          <p:nvPr/>
        </p:nvCxnSpPr>
        <p:spPr>
          <a:xfrm flipV="1">
            <a:off x="930645" y="4495800"/>
            <a:ext cx="0" cy="1940066"/>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24" name="Straight Arrow Connector 23">
            <a:extLst>
              <a:ext uri="{FF2B5EF4-FFF2-40B4-BE49-F238E27FC236}">
                <a16:creationId xmlns:a16="http://schemas.microsoft.com/office/drawing/2014/main" xmlns="" id="{C68F228C-38DA-4F9F-98BE-78333196AA0D}"/>
              </a:ext>
            </a:extLst>
          </p:cNvPr>
          <p:cNvCxnSpPr>
            <a:cxnSpLocks/>
          </p:cNvCxnSpPr>
          <p:nvPr/>
        </p:nvCxnSpPr>
        <p:spPr>
          <a:xfrm>
            <a:off x="930645" y="6435866"/>
            <a:ext cx="4687166" cy="0"/>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sp>
        <p:nvSpPr>
          <p:cNvPr id="26" name="TextBox 25">
            <a:extLst>
              <a:ext uri="{FF2B5EF4-FFF2-40B4-BE49-F238E27FC236}">
                <a16:creationId xmlns:a16="http://schemas.microsoft.com/office/drawing/2014/main" xmlns="" id="{CE66BD71-6EC1-40D0-AA51-89BF11C0DAC6}"/>
              </a:ext>
            </a:extLst>
          </p:cNvPr>
          <p:cNvSpPr txBox="1"/>
          <p:nvPr/>
        </p:nvSpPr>
        <p:spPr>
          <a:xfrm>
            <a:off x="4013424" y="5912645"/>
            <a:ext cx="510076" cy="523220"/>
          </a:xfrm>
          <a:prstGeom prst="rect">
            <a:avLst/>
          </a:prstGeom>
          <a:noFill/>
        </p:spPr>
        <p:txBody>
          <a:bodyPr wrap="square" rtlCol="0">
            <a:spAutoFit/>
          </a:bodyPr>
          <a:lstStyle/>
          <a:p>
            <a:r>
              <a:rPr lang="en-US" sz="2800" b="1" dirty="0"/>
              <a:t>W</a:t>
            </a:r>
            <a:endParaRPr lang="en-IN" sz="2800" b="1" dirty="0"/>
          </a:p>
        </p:txBody>
      </p:sp>
      <p:cxnSp>
        <p:nvCxnSpPr>
          <p:cNvPr id="28" name="Straight Arrow Connector 27">
            <a:extLst>
              <a:ext uri="{FF2B5EF4-FFF2-40B4-BE49-F238E27FC236}">
                <a16:creationId xmlns:a16="http://schemas.microsoft.com/office/drawing/2014/main" xmlns="" id="{AA93398F-AD6D-4EC4-AFAE-8F0F6FEA59EB}"/>
              </a:ext>
            </a:extLst>
          </p:cNvPr>
          <p:cNvCxnSpPr/>
          <p:nvPr/>
        </p:nvCxnSpPr>
        <p:spPr>
          <a:xfrm>
            <a:off x="4523500" y="6217446"/>
            <a:ext cx="8382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xmlns="" id="{520AF2F3-60F7-4EBC-A57B-EF406E25611C}"/>
              </a:ext>
            </a:extLst>
          </p:cNvPr>
          <p:cNvSpPr txBox="1"/>
          <p:nvPr/>
        </p:nvSpPr>
        <p:spPr>
          <a:xfrm>
            <a:off x="131411" y="5113290"/>
            <a:ext cx="799235" cy="523220"/>
          </a:xfrm>
          <a:prstGeom prst="rect">
            <a:avLst/>
          </a:prstGeom>
          <a:noFill/>
        </p:spPr>
        <p:txBody>
          <a:bodyPr wrap="square" rtlCol="0">
            <a:spAutoFit/>
          </a:bodyPr>
          <a:lstStyle/>
          <a:p>
            <a:r>
              <a:rPr lang="en-US" sz="2800" b="1" dirty="0"/>
              <a:t>loss</a:t>
            </a:r>
            <a:endParaRPr lang="en-IN" sz="2800" b="1" dirty="0"/>
          </a:p>
        </p:txBody>
      </p:sp>
      <p:cxnSp>
        <p:nvCxnSpPr>
          <p:cNvPr id="30" name="Straight Arrow Connector 29">
            <a:extLst>
              <a:ext uri="{FF2B5EF4-FFF2-40B4-BE49-F238E27FC236}">
                <a16:creationId xmlns:a16="http://schemas.microsoft.com/office/drawing/2014/main" xmlns="" id="{A301C604-8ADD-4F65-A6A7-C916CD7C64FC}"/>
              </a:ext>
            </a:extLst>
          </p:cNvPr>
          <p:cNvCxnSpPr>
            <a:cxnSpLocks/>
          </p:cNvCxnSpPr>
          <p:nvPr/>
        </p:nvCxnSpPr>
        <p:spPr>
          <a:xfrm flipV="1">
            <a:off x="512411" y="4618734"/>
            <a:ext cx="0" cy="5217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xmlns="" id="{471FB409-CC21-4B56-87A2-DCE54A79D4CB}"/>
              </a:ext>
            </a:extLst>
          </p:cNvPr>
          <p:cNvCxnSpPr>
            <a:cxnSpLocks/>
          </p:cNvCxnSpPr>
          <p:nvPr/>
        </p:nvCxnSpPr>
        <p:spPr>
          <a:xfrm flipV="1">
            <a:off x="2341211" y="6054866"/>
            <a:ext cx="0" cy="380999"/>
          </a:xfrm>
          <a:prstGeom prst="line">
            <a:avLst/>
          </a:prstGeom>
        </p:spPr>
        <p:style>
          <a:lnRef idx="2">
            <a:schemeClr val="accent3"/>
          </a:lnRef>
          <a:fillRef idx="0">
            <a:schemeClr val="accent3"/>
          </a:fillRef>
          <a:effectRef idx="1">
            <a:schemeClr val="accent3"/>
          </a:effectRef>
          <a:fontRef idx="minor">
            <a:schemeClr val="tx1"/>
          </a:fontRef>
        </p:style>
      </p:cxnSp>
      <p:cxnSp>
        <p:nvCxnSpPr>
          <p:cNvPr id="37" name="Straight Connector 36">
            <a:extLst>
              <a:ext uri="{FF2B5EF4-FFF2-40B4-BE49-F238E27FC236}">
                <a16:creationId xmlns:a16="http://schemas.microsoft.com/office/drawing/2014/main" xmlns="" id="{EA15AADB-C66F-4804-97F7-1958E5D05473}"/>
              </a:ext>
            </a:extLst>
          </p:cNvPr>
          <p:cNvCxnSpPr>
            <a:cxnSpLocks/>
          </p:cNvCxnSpPr>
          <p:nvPr/>
        </p:nvCxnSpPr>
        <p:spPr>
          <a:xfrm>
            <a:off x="930645" y="6054866"/>
            <a:ext cx="1410566"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20" name="Straight Arrow Connector 19">
            <a:extLst>
              <a:ext uri="{FF2B5EF4-FFF2-40B4-BE49-F238E27FC236}">
                <a16:creationId xmlns:a16="http://schemas.microsoft.com/office/drawing/2014/main" xmlns="" id="{7A1247E3-7DFA-4CB0-A88D-349ACAED2C83}"/>
              </a:ext>
            </a:extLst>
          </p:cNvPr>
          <p:cNvCxnSpPr>
            <a:cxnSpLocks/>
          </p:cNvCxnSpPr>
          <p:nvPr/>
        </p:nvCxnSpPr>
        <p:spPr>
          <a:xfrm flipH="1" flipV="1">
            <a:off x="6036045" y="3156557"/>
            <a:ext cx="761999" cy="1105644"/>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sp>
        <p:nvSpPr>
          <p:cNvPr id="23" name="TextBox 22">
            <a:extLst>
              <a:ext uri="{FF2B5EF4-FFF2-40B4-BE49-F238E27FC236}">
                <a16:creationId xmlns:a16="http://schemas.microsoft.com/office/drawing/2014/main" xmlns="" id="{B66CC984-AC42-4BBE-B8F5-8CC3CBD0F8E0}"/>
              </a:ext>
            </a:extLst>
          </p:cNvPr>
          <p:cNvSpPr txBox="1"/>
          <p:nvPr/>
        </p:nvSpPr>
        <p:spPr>
          <a:xfrm>
            <a:off x="6417044" y="4443146"/>
            <a:ext cx="1524000" cy="646331"/>
          </a:xfrm>
          <a:prstGeom prst="rect">
            <a:avLst/>
          </a:prstGeom>
          <a:noFill/>
        </p:spPr>
        <p:txBody>
          <a:bodyPr wrap="square" rtlCol="0">
            <a:spAutoFit/>
          </a:bodyPr>
          <a:lstStyle/>
          <a:p>
            <a:r>
              <a:rPr lang="en-US" dirty="0"/>
              <a:t>0.01 is the learning rate</a:t>
            </a:r>
            <a:endParaRPr lang="en-IN" dirty="0"/>
          </a:p>
        </p:txBody>
      </p:sp>
    </p:spTree>
    <p:extLst>
      <p:ext uri="{BB962C8B-B14F-4D97-AF65-F5344CB8AC3E}">
        <p14:creationId xmlns:p14="http://schemas.microsoft.com/office/powerpoint/2010/main" xmlns="" val="17670525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a:ln>
                  <a:noFill/>
                </a:ln>
                <a:solidFill>
                  <a:schemeClr val="bg1"/>
                </a:solidFill>
                <a:effectLst/>
                <a:uLnTx/>
                <a:uFillTx/>
                <a:latin typeface="+mj-lt"/>
                <a:ea typeface="+mj-ea"/>
                <a:cs typeface="+mj-cs"/>
              </a:rPr>
              <a:t>Nudging the parameters</a:t>
            </a:r>
          </a:p>
        </p:txBody>
      </p:sp>
      <p:sp>
        <p:nvSpPr>
          <p:cNvPr id="7" name="Oval 6"/>
          <p:cNvSpPr/>
          <p:nvPr/>
        </p:nvSpPr>
        <p:spPr>
          <a:xfrm>
            <a:off x="1066800" y="2350532"/>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p:cNvSpPr/>
          <p:nvPr/>
        </p:nvSpPr>
        <p:spPr>
          <a:xfrm>
            <a:off x="1066800" y="3493532"/>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9" name="TextBox 8"/>
          <p:cNvSpPr txBox="1"/>
          <p:nvPr/>
        </p:nvSpPr>
        <p:spPr>
          <a:xfrm>
            <a:off x="179902" y="3974068"/>
            <a:ext cx="1115498" cy="369332"/>
          </a:xfrm>
          <a:prstGeom prst="rect">
            <a:avLst/>
          </a:prstGeom>
          <a:noFill/>
        </p:spPr>
        <p:txBody>
          <a:bodyPr wrap="none" rtlCol="0">
            <a:spAutoFit/>
          </a:bodyPr>
          <a:lstStyle/>
          <a:p>
            <a:r>
              <a:rPr lang="en-US" dirty="0"/>
              <a:t>Features </a:t>
            </a:r>
            <a:r>
              <a:rPr lang="en-US" b="1" dirty="0"/>
              <a:t>f</a:t>
            </a:r>
          </a:p>
        </p:txBody>
      </p:sp>
      <p:sp>
        <p:nvSpPr>
          <p:cNvPr id="10" name="TextBox 9"/>
          <p:cNvSpPr txBox="1"/>
          <p:nvPr/>
        </p:nvSpPr>
        <p:spPr>
          <a:xfrm>
            <a:off x="304800" y="1981200"/>
            <a:ext cx="1007007" cy="369332"/>
          </a:xfrm>
          <a:prstGeom prst="rect">
            <a:avLst/>
          </a:prstGeom>
          <a:noFill/>
        </p:spPr>
        <p:txBody>
          <a:bodyPr wrap="none" rtlCol="0">
            <a:spAutoFit/>
          </a:bodyPr>
          <a:lstStyle/>
          <a:p>
            <a:r>
              <a:rPr lang="en-US" dirty="0"/>
              <a:t>Classes </a:t>
            </a:r>
            <a:r>
              <a:rPr lang="en-US" b="1" dirty="0"/>
              <a:t>c</a:t>
            </a:r>
          </a:p>
        </p:txBody>
      </p:sp>
      <p:cxnSp>
        <p:nvCxnSpPr>
          <p:cNvPr id="25" name="Straight Connector 24"/>
          <p:cNvCxnSpPr/>
          <p:nvPr/>
        </p:nvCxnSpPr>
        <p:spPr>
          <a:xfrm>
            <a:off x="1274620" y="2743200"/>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31" name="TextBox 30"/>
          <p:cNvSpPr txBox="1"/>
          <p:nvPr/>
        </p:nvSpPr>
        <p:spPr>
          <a:xfrm>
            <a:off x="762000" y="2971800"/>
            <a:ext cx="394660" cy="369332"/>
          </a:xfrm>
          <a:prstGeom prst="rect">
            <a:avLst/>
          </a:prstGeom>
          <a:noFill/>
        </p:spPr>
        <p:txBody>
          <a:bodyPr wrap="none" rtlCol="0">
            <a:spAutoFit/>
          </a:bodyPr>
          <a:lstStyle/>
          <a:p>
            <a:r>
              <a:rPr lang="en-US" b="1" dirty="0"/>
              <a:t>W</a:t>
            </a:r>
          </a:p>
        </p:txBody>
      </p:sp>
      <p:sp>
        <p:nvSpPr>
          <p:cNvPr id="4" name="Content Placeholder 3">
            <a:extLst>
              <a:ext uri="{FF2B5EF4-FFF2-40B4-BE49-F238E27FC236}">
                <a16:creationId xmlns:a16="http://schemas.microsoft.com/office/drawing/2014/main" xmlns="" id="{CBFE2739-E0BB-4B8E-B179-AAE3CF641D39}"/>
              </a:ext>
            </a:extLst>
          </p:cNvPr>
          <p:cNvSpPr>
            <a:spLocks noGrp="1"/>
          </p:cNvSpPr>
          <p:nvPr>
            <p:ph idx="1"/>
          </p:nvPr>
        </p:nvSpPr>
        <p:spPr>
          <a:xfrm>
            <a:off x="3009034" y="1117857"/>
            <a:ext cx="5605597" cy="3997725"/>
          </a:xfrm>
        </p:spPr>
        <p:txBody>
          <a:bodyPr>
            <a:normAutofit/>
          </a:bodyPr>
          <a:lstStyle/>
          <a:p>
            <a:r>
              <a:rPr lang="en-US" dirty="0"/>
              <a:t>Adaptive Gradient (</a:t>
            </a:r>
            <a:r>
              <a:rPr lang="en-US" dirty="0" err="1"/>
              <a:t>AdaGrad</a:t>
            </a:r>
            <a:r>
              <a:rPr lang="en-US" dirty="0"/>
              <a:t>)</a:t>
            </a:r>
          </a:p>
          <a:p>
            <a:pPr lvl="1">
              <a:buFont typeface="Wingdings" panose="05000000000000000000" pitchFamily="2" charset="2"/>
              <a:buChar char="ü"/>
            </a:pPr>
            <a:r>
              <a:rPr lang="en-US" dirty="0"/>
              <a:t>Calculate the gradient</a:t>
            </a:r>
          </a:p>
          <a:p>
            <a:pPr lvl="1">
              <a:buFont typeface="Wingdings" panose="05000000000000000000" pitchFamily="2" charset="2"/>
              <a:buChar char="ü"/>
            </a:pPr>
            <a:r>
              <a:rPr lang="en-US" dirty="0"/>
              <a:t>W</a:t>
            </a:r>
            <a:r>
              <a:rPr lang="en-US" baseline="-25000" dirty="0"/>
              <a:t>11</a:t>
            </a:r>
            <a:r>
              <a:rPr lang="en-US" dirty="0"/>
              <a:t> = W</a:t>
            </a:r>
            <a:r>
              <a:rPr lang="en-US" baseline="-25000" dirty="0"/>
              <a:t>11</a:t>
            </a:r>
            <a:r>
              <a:rPr lang="en-US" dirty="0"/>
              <a:t> – 0.01 * </a:t>
            </a:r>
            <a:r>
              <a:rPr lang="en-US" b="1" dirty="0"/>
              <a:t>k</a:t>
            </a:r>
            <a:r>
              <a:rPr lang="en-US" dirty="0"/>
              <a:t> * gradient</a:t>
            </a:r>
          </a:p>
          <a:p>
            <a:pPr marL="457200" lvl="1" indent="0">
              <a:buNone/>
            </a:pPr>
            <a:r>
              <a:rPr lang="en-US" dirty="0"/>
              <a:t>(where </a:t>
            </a:r>
            <a:r>
              <a:rPr lang="en-US" b="1" dirty="0"/>
              <a:t>k</a:t>
            </a:r>
            <a:r>
              <a:rPr lang="en-US" dirty="0"/>
              <a:t> depends on the past gradient history of W</a:t>
            </a:r>
            <a:r>
              <a:rPr lang="en-US" baseline="-25000" dirty="0"/>
              <a:t>11</a:t>
            </a:r>
            <a:r>
              <a:rPr lang="en-US" dirty="0"/>
              <a:t>)</a:t>
            </a:r>
          </a:p>
        </p:txBody>
      </p:sp>
      <p:cxnSp>
        <p:nvCxnSpPr>
          <p:cNvPr id="14" name="Connector: Curved 13">
            <a:extLst>
              <a:ext uri="{FF2B5EF4-FFF2-40B4-BE49-F238E27FC236}">
                <a16:creationId xmlns:a16="http://schemas.microsoft.com/office/drawing/2014/main" xmlns="" id="{E03FE595-3A19-4E81-8C9B-8DBD68E7B1AD}"/>
              </a:ext>
            </a:extLst>
          </p:cNvPr>
          <p:cNvCxnSpPr>
            <a:cxnSpLocks/>
          </p:cNvCxnSpPr>
          <p:nvPr/>
        </p:nvCxnSpPr>
        <p:spPr>
          <a:xfrm>
            <a:off x="1122011" y="4911866"/>
            <a:ext cx="1905000" cy="1371600"/>
          </a:xfrm>
          <a:prstGeom prst="curved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21" name="Connector: Curved 20">
            <a:extLst>
              <a:ext uri="{FF2B5EF4-FFF2-40B4-BE49-F238E27FC236}">
                <a16:creationId xmlns:a16="http://schemas.microsoft.com/office/drawing/2014/main" xmlns="" id="{236AED43-6EC7-4E09-8C4B-2355FA519769}"/>
              </a:ext>
            </a:extLst>
          </p:cNvPr>
          <p:cNvCxnSpPr>
            <a:cxnSpLocks/>
          </p:cNvCxnSpPr>
          <p:nvPr/>
        </p:nvCxnSpPr>
        <p:spPr>
          <a:xfrm rot="10800000" flipV="1">
            <a:off x="3027011" y="4911866"/>
            <a:ext cx="1828800" cy="1371600"/>
          </a:xfrm>
          <a:prstGeom prst="curved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xmlns="" id="{65669AE7-1815-405B-B988-73F9E2A4E81E}"/>
              </a:ext>
            </a:extLst>
          </p:cNvPr>
          <p:cNvCxnSpPr>
            <a:cxnSpLocks/>
          </p:cNvCxnSpPr>
          <p:nvPr/>
        </p:nvCxnSpPr>
        <p:spPr>
          <a:xfrm flipV="1">
            <a:off x="930645" y="4495800"/>
            <a:ext cx="0" cy="1940066"/>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24" name="Straight Arrow Connector 23">
            <a:extLst>
              <a:ext uri="{FF2B5EF4-FFF2-40B4-BE49-F238E27FC236}">
                <a16:creationId xmlns:a16="http://schemas.microsoft.com/office/drawing/2014/main" xmlns="" id="{C68F228C-38DA-4F9F-98BE-78333196AA0D}"/>
              </a:ext>
            </a:extLst>
          </p:cNvPr>
          <p:cNvCxnSpPr>
            <a:cxnSpLocks/>
          </p:cNvCxnSpPr>
          <p:nvPr/>
        </p:nvCxnSpPr>
        <p:spPr>
          <a:xfrm>
            <a:off x="930645" y="6435866"/>
            <a:ext cx="4687166" cy="0"/>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sp>
        <p:nvSpPr>
          <p:cNvPr id="26" name="TextBox 25">
            <a:extLst>
              <a:ext uri="{FF2B5EF4-FFF2-40B4-BE49-F238E27FC236}">
                <a16:creationId xmlns:a16="http://schemas.microsoft.com/office/drawing/2014/main" xmlns="" id="{CE66BD71-6EC1-40D0-AA51-89BF11C0DAC6}"/>
              </a:ext>
            </a:extLst>
          </p:cNvPr>
          <p:cNvSpPr txBox="1"/>
          <p:nvPr/>
        </p:nvSpPr>
        <p:spPr>
          <a:xfrm>
            <a:off x="4013424" y="5912645"/>
            <a:ext cx="510076" cy="523220"/>
          </a:xfrm>
          <a:prstGeom prst="rect">
            <a:avLst/>
          </a:prstGeom>
          <a:noFill/>
        </p:spPr>
        <p:txBody>
          <a:bodyPr wrap="square" rtlCol="0">
            <a:spAutoFit/>
          </a:bodyPr>
          <a:lstStyle/>
          <a:p>
            <a:r>
              <a:rPr lang="en-US" sz="2800" b="1" dirty="0"/>
              <a:t>W</a:t>
            </a:r>
            <a:endParaRPr lang="en-IN" sz="2800" b="1" dirty="0"/>
          </a:p>
        </p:txBody>
      </p:sp>
      <p:cxnSp>
        <p:nvCxnSpPr>
          <p:cNvPr id="28" name="Straight Arrow Connector 27">
            <a:extLst>
              <a:ext uri="{FF2B5EF4-FFF2-40B4-BE49-F238E27FC236}">
                <a16:creationId xmlns:a16="http://schemas.microsoft.com/office/drawing/2014/main" xmlns="" id="{AA93398F-AD6D-4EC4-AFAE-8F0F6FEA59EB}"/>
              </a:ext>
            </a:extLst>
          </p:cNvPr>
          <p:cNvCxnSpPr/>
          <p:nvPr/>
        </p:nvCxnSpPr>
        <p:spPr>
          <a:xfrm>
            <a:off x="4523500" y="6217446"/>
            <a:ext cx="8382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xmlns="" id="{520AF2F3-60F7-4EBC-A57B-EF406E25611C}"/>
              </a:ext>
            </a:extLst>
          </p:cNvPr>
          <p:cNvSpPr txBox="1"/>
          <p:nvPr/>
        </p:nvSpPr>
        <p:spPr>
          <a:xfrm>
            <a:off x="131411" y="5113290"/>
            <a:ext cx="799235" cy="523220"/>
          </a:xfrm>
          <a:prstGeom prst="rect">
            <a:avLst/>
          </a:prstGeom>
          <a:noFill/>
        </p:spPr>
        <p:txBody>
          <a:bodyPr wrap="square" rtlCol="0">
            <a:spAutoFit/>
          </a:bodyPr>
          <a:lstStyle/>
          <a:p>
            <a:r>
              <a:rPr lang="en-US" sz="2800" b="1" dirty="0"/>
              <a:t>loss</a:t>
            </a:r>
            <a:endParaRPr lang="en-IN" sz="2800" b="1" dirty="0"/>
          </a:p>
        </p:txBody>
      </p:sp>
      <p:cxnSp>
        <p:nvCxnSpPr>
          <p:cNvPr id="30" name="Straight Arrow Connector 29">
            <a:extLst>
              <a:ext uri="{FF2B5EF4-FFF2-40B4-BE49-F238E27FC236}">
                <a16:creationId xmlns:a16="http://schemas.microsoft.com/office/drawing/2014/main" xmlns="" id="{A301C604-8ADD-4F65-A6A7-C916CD7C64FC}"/>
              </a:ext>
            </a:extLst>
          </p:cNvPr>
          <p:cNvCxnSpPr>
            <a:cxnSpLocks/>
          </p:cNvCxnSpPr>
          <p:nvPr/>
        </p:nvCxnSpPr>
        <p:spPr>
          <a:xfrm flipV="1">
            <a:off x="512411" y="4618734"/>
            <a:ext cx="0" cy="5217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xmlns="" id="{471FB409-CC21-4B56-87A2-DCE54A79D4CB}"/>
              </a:ext>
            </a:extLst>
          </p:cNvPr>
          <p:cNvCxnSpPr>
            <a:cxnSpLocks/>
          </p:cNvCxnSpPr>
          <p:nvPr/>
        </p:nvCxnSpPr>
        <p:spPr>
          <a:xfrm flipV="1">
            <a:off x="2341211" y="6054866"/>
            <a:ext cx="0" cy="380999"/>
          </a:xfrm>
          <a:prstGeom prst="line">
            <a:avLst/>
          </a:prstGeom>
        </p:spPr>
        <p:style>
          <a:lnRef idx="2">
            <a:schemeClr val="accent3"/>
          </a:lnRef>
          <a:fillRef idx="0">
            <a:schemeClr val="accent3"/>
          </a:fillRef>
          <a:effectRef idx="1">
            <a:schemeClr val="accent3"/>
          </a:effectRef>
          <a:fontRef idx="minor">
            <a:schemeClr val="tx1"/>
          </a:fontRef>
        </p:style>
      </p:cxnSp>
      <p:cxnSp>
        <p:nvCxnSpPr>
          <p:cNvPr id="37" name="Straight Connector 36">
            <a:extLst>
              <a:ext uri="{FF2B5EF4-FFF2-40B4-BE49-F238E27FC236}">
                <a16:creationId xmlns:a16="http://schemas.microsoft.com/office/drawing/2014/main" xmlns="" id="{EA15AADB-C66F-4804-97F7-1958E5D05473}"/>
              </a:ext>
            </a:extLst>
          </p:cNvPr>
          <p:cNvCxnSpPr>
            <a:cxnSpLocks/>
          </p:cNvCxnSpPr>
          <p:nvPr/>
        </p:nvCxnSpPr>
        <p:spPr>
          <a:xfrm>
            <a:off x="930645" y="6054866"/>
            <a:ext cx="1410566" cy="0"/>
          </a:xfrm>
          <a:prstGeom prst="line">
            <a:avLst/>
          </a:prstGeom>
        </p:spPr>
        <p:style>
          <a:lnRef idx="2">
            <a:schemeClr val="accent5"/>
          </a:lnRef>
          <a:fillRef idx="0">
            <a:schemeClr val="accent5"/>
          </a:fillRef>
          <a:effectRef idx="1">
            <a:schemeClr val="accent5"/>
          </a:effectRef>
          <a:fontRef idx="minor">
            <a:schemeClr val="tx1"/>
          </a:fontRef>
        </p:style>
      </p:cxnSp>
    </p:spTree>
    <p:extLst>
      <p:ext uri="{BB962C8B-B14F-4D97-AF65-F5344CB8AC3E}">
        <p14:creationId xmlns:p14="http://schemas.microsoft.com/office/powerpoint/2010/main" xmlns="" val="235711716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a:ln>
                  <a:noFill/>
                </a:ln>
                <a:solidFill>
                  <a:schemeClr val="bg1"/>
                </a:solidFill>
                <a:effectLst/>
                <a:uLnTx/>
                <a:uFillTx/>
                <a:latin typeface="+mj-lt"/>
                <a:ea typeface="+mj-ea"/>
                <a:cs typeface="+mj-cs"/>
              </a:rPr>
              <a:t>Nudging the parameters</a:t>
            </a:r>
          </a:p>
        </p:txBody>
      </p:sp>
      <p:sp>
        <p:nvSpPr>
          <p:cNvPr id="7" name="Oval 6"/>
          <p:cNvSpPr/>
          <p:nvPr/>
        </p:nvSpPr>
        <p:spPr>
          <a:xfrm>
            <a:off x="1066800" y="2350532"/>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p:cNvSpPr/>
          <p:nvPr/>
        </p:nvSpPr>
        <p:spPr>
          <a:xfrm>
            <a:off x="1066800" y="3493532"/>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9" name="TextBox 8"/>
          <p:cNvSpPr txBox="1"/>
          <p:nvPr/>
        </p:nvSpPr>
        <p:spPr>
          <a:xfrm>
            <a:off x="179902" y="3974068"/>
            <a:ext cx="1115498" cy="369332"/>
          </a:xfrm>
          <a:prstGeom prst="rect">
            <a:avLst/>
          </a:prstGeom>
          <a:noFill/>
        </p:spPr>
        <p:txBody>
          <a:bodyPr wrap="none" rtlCol="0">
            <a:spAutoFit/>
          </a:bodyPr>
          <a:lstStyle/>
          <a:p>
            <a:r>
              <a:rPr lang="en-US" dirty="0"/>
              <a:t>Features </a:t>
            </a:r>
            <a:r>
              <a:rPr lang="en-US" b="1" dirty="0"/>
              <a:t>f</a:t>
            </a:r>
          </a:p>
        </p:txBody>
      </p:sp>
      <p:sp>
        <p:nvSpPr>
          <p:cNvPr id="10" name="TextBox 9"/>
          <p:cNvSpPr txBox="1"/>
          <p:nvPr/>
        </p:nvSpPr>
        <p:spPr>
          <a:xfrm>
            <a:off x="304800" y="1981200"/>
            <a:ext cx="1007007" cy="369332"/>
          </a:xfrm>
          <a:prstGeom prst="rect">
            <a:avLst/>
          </a:prstGeom>
          <a:noFill/>
        </p:spPr>
        <p:txBody>
          <a:bodyPr wrap="none" rtlCol="0">
            <a:spAutoFit/>
          </a:bodyPr>
          <a:lstStyle/>
          <a:p>
            <a:r>
              <a:rPr lang="en-US" dirty="0"/>
              <a:t>Classes </a:t>
            </a:r>
            <a:r>
              <a:rPr lang="en-US" b="1" dirty="0"/>
              <a:t>c</a:t>
            </a:r>
          </a:p>
        </p:txBody>
      </p:sp>
      <p:cxnSp>
        <p:nvCxnSpPr>
          <p:cNvPr id="25" name="Straight Connector 24"/>
          <p:cNvCxnSpPr/>
          <p:nvPr/>
        </p:nvCxnSpPr>
        <p:spPr>
          <a:xfrm>
            <a:off x="1274620" y="2743200"/>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31" name="TextBox 30"/>
          <p:cNvSpPr txBox="1"/>
          <p:nvPr/>
        </p:nvSpPr>
        <p:spPr>
          <a:xfrm>
            <a:off x="762000" y="2971800"/>
            <a:ext cx="394660" cy="369332"/>
          </a:xfrm>
          <a:prstGeom prst="rect">
            <a:avLst/>
          </a:prstGeom>
          <a:noFill/>
        </p:spPr>
        <p:txBody>
          <a:bodyPr wrap="none" rtlCol="0">
            <a:spAutoFit/>
          </a:bodyPr>
          <a:lstStyle/>
          <a:p>
            <a:r>
              <a:rPr lang="en-US" b="1" dirty="0"/>
              <a:t>W</a:t>
            </a:r>
          </a:p>
        </p:txBody>
      </p:sp>
      <p:sp>
        <p:nvSpPr>
          <p:cNvPr id="4" name="Content Placeholder 3">
            <a:extLst>
              <a:ext uri="{FF2B5EF4-FFF2-40B4-BE49-F238E27FC236}">
                <a16:creationId xmlns:a16="http://schemas.microsoft.com/office/drawing/2014/main" xmlns="" id="{CBFE2739-E0BB-4B8E-B179-AAE3CF641D39}"/>
              </a:ext>
            </a:extLst>
          </p:cNvPr>
          <p:cNvSpPr>
            <a:spLocks noGrp="1"/>
          </p:cNvSpPr>
          <p:nvPr>
            <p:ph idx="1"/>
          </p:nvPr>
        </p:nvSpPr>
        <p:spPr>
          <a:xfrm>
            <a:off x="3009034" y="1117857"/>
            <a:ext cx="5605597" cy="3997725"/>
          </a:xfrm>
        </p:spPr>
        <p:txBody>
          <a:bodyPr>
            <a:normAutofit/>
          </a:bodyPr>
          <a:lstStyle/>
          <a:p>
            <a:r>
              <a:rPr lang="en-US" dirty="0"/>
              <a:t>Adam</a:t>
            </a:r>
          </a:p>
          <a:p>
            <a:pPr lvl="1">
              <a:buFont typeface="Wingdings" panose="05000000000000000000" pitchFamily="2" charset="2"/>
              <a:buChar char="ü"/>
            </a:pPr>
            <a:r>
              <a:rPr lang="en-US" dirty="0"/>
              <a:t>Calculate the gradient</a:t>
            </a:r>
          </a:p>
          <a:p>
            <a:pPr lvl="1">
              <a:buFont typeface="Wingdings" panose="05000000000000000000" pitchFamily="2" charset="2"/>
              <a:buChar char="ü"/>
            </a:pPr>
            <a:r>
              <a:rPr lang="en-US" dirty="0"/>
              <a:t>Use it to calculate the first order moment </a:t>
            </a:r>
            <a:r>
              <a:rPr lang="en-US" b="1" dirty="0"/>
              <a:t>m</a:t>
            </a:r>
            <a:r>
              <a:rPr lang="en-US" dirty="0"/>
              <a:t> and the second order moment </a:t>
            </a:r>
            <a:r>
              <a:rPr lang="en-US" b="1" dirty="0"/>
              <a:t>g</a:t>
            </a:r>
          </a:p>
          <a:p>
            <a:pPr lvl="1">
              <a:buFont typeface="Wingdings" panose="05000000000000000000" pitchFamily="2" charset="2"/>
              <a:buChar char="ü"/>
            </a:pPr>
            <a:r>
              <a:rPr lang="en-US" dirty="0"/>
              <a:t>W</a:t>
            </a:r>
            <a:r>
              <a:rPr lang="en-US" baseline="-25000" dirty="0"/>
              <a:t>11</a:t>
            </a:r>
            <a:r>
              <a:rPr lang="en-US" dirty="0"/>
              <a:t> = W</a:t>
            </a:r>
            <a:r>
              <a:rPr lang="en-US" baseline="-25000" dirty="0"/>
              <a:t>11</a:t>
            </a:r>
            <a:r>
              <a:rPr lang="en-US" dirty="0"/>
              <a:t> – 0.01 * </a:t>
            </a:r>
            <a:r>
              <a:rPr lang="en-US" b="1" dirty="0"/>
              <a:t>k</a:t>
            </a:r>
            <a:endParaRPr lang="en-US" dirty="0"/>
          </a:p>
          <a:p>
            <a:pPr marL="457200" lvl="1" indent="0">
              <a:buNone/>
            </a:pPr>
            <a:r>
              <a:rPr lang="en-US" dirty="0"/>
              <a:t>(where </a:t>
            </a:r>
            <a:r>
              <a:rPr lang="en-US" b="1" dirty="0"/>
              <a:t>k</a:t>
            </a:r>
            <a:r>
              <a:rPr lang="en-US" dirty="0"/>
              <a:t> depends on the moments </a:t>
            </a:r>
            <a:r>
              <a:rPr lang="en-US" b="1" dirty="0"/>
              <a:t>m</a:t>
            </a:r>
            <a:r>
              <a:rPr lang="en-US" dirty="0"/>
              <a:t> and </a:t>
            </a:r>
            <a:r>
              <a:rPr lang="en-US" b="1" dirty="0"/>
              <a:t>g</a:t>
            </a:r>
            <a:r>
              <a:rPr lang="en-US" dirty="0"/>
              <a:t>)</a:t>
            </a:r>
          </a:p>
        </p:txBody>
      </p:sp>
      <p:cxnSp>
        <p:nvCxnSpPr>
          <p:cNvPr id="14" name="Connector: Curved 13">
            <a:extLst>
              <a:ext uri="{FF2B5EF4-FFF2-40B4-BE49-F238E27FC236}">
                <a16:creationId xmlns:a16="http://schemas.microsoft.com/office/drawing/2014/main" xmlns="" id="{E03FE595-3A19-4E81-8C9B-8DBD68E7B1AD}"/>
              </a:ext>
            </a:extLst>
          </p:cNvPr>
          <p:cNvCxnSpPr>
            <a:cxnSpLocks/>
          </p:cNvCxnSpPr>
          <p:nvPr/>
        </p:nvCxnSpPr>
        <p:spPr>
          <a:xfrm>
            <a:off x="1122011" y="4911866"/>
            <a:ext cx="1905000" cy="1371600"/>
          </a:xfrm>
          <a:prstGeom prst="curved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21" name="Connector: Curved 20">
            <a:extLst>
              <a:ext uri="{FF2B5EF4-FFF2-40B4-BE49-F238E27FC236}">
                <a16:creationId xmlns:a16="http://schemas.microsoft.com/office/drawing/2014/main" xmlns="" id="{236AED43-6EC7-4E09-8C4B-2355FA519769}"/>
              </a:ext>
            </a:extLst>
          </p:cNvPr>
          <p:cNvCxnSpPr>
            <a:cxnSpLocks/>
          </p:cNvCxnSpPr>
          <p:nvPr/>
        </p:nvCxnSpPr>
        <p:spPr>
          <a:xfrm rot="10800000" flipV="1">
            <a:off x="3027011" y="4911866"/>
            <a:ext cx="1828800" cy="1371600"/>
          </a:xfrm>
          <a:prstGeom prst="curved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xmlns="" id="{65669AE7-1815-405B-B988-73F9E2A4E81E}"/>
              </a:ext>
            </a:extLst>
          </p:cNvPr>
          <p:cNvCxnSpPr>
            <a:cxnSpLocks/>
          </p:cNvCxnSpPr>
          <p:nvPr/>
        </p:nvCxnSpPr>
        <p:spPr>
          <a:xfrm flipV="1">
            <a:off x="930645" y="4495800"/>
            <a:ext cx="0" cy="1940066"/>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24" name="Straight Arrow Connector 23">
            <a:extLst>
              <a:ext uri="{FF2B5EF4-FFF2-40B4-BE49-F238E27FC236}">
                <a16:creationId xmlns:a16="http://schemas.microsoft.com/office/drawing/2014/main" xmlns="" id="{C68F228C-38DA-4F9F-98BE-78333196AA0D}"/>
              </a:ext>
            </a:extLst>
          </p:cNvPr>
          <p:cNvCxnSpPr>
            <a:cxnSpLocks/>
          </p:cNvCxnSpPr>
          <p:nvPr/>
        </p:nvCxnSpPr>
        <p:spPr>
          <a:xfrm>
            <a:off x="930645" y="6435866"/>
            <a:ext cx="4687166" cy="0"/>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sp>
        <p:nvSpPr>
          <p:cNvPr id="26" name="TextBox 25">
            <a:extLst>
              <a:ext uri="{FF2B5EF4-FFF2-40B4-BE49-F238E27FC236}">
                <a16:creationId xmlns:a16="http://schemas.microsoft.com/office/drawing/2014/main" xmlns="" id="{CE66BD71-6EC1-40D0-AA51-89BF11C0DAC6}"/>
              </a:ext>
            </a:extLst>
          </p:cNvPr>
          <p:cNvSpPr txBox="1"/>
          <p:nvPr/>
        </p:nvSpPr>
        <p:spPr>
          <a:xfrm>
            <a:off x="4013424" y="5912645"/>
            <a:ext cx="510076" cy="523220"/>
          </a:xfrm>
          <a:prstGeom prst="rect">
            <a:avLst/>
          </a:prstGeom>
          <a:noFill/>
        </p:spPr>
        <p:txBody>
          <a:bodyPr wrap="square" rtlCol="0">
            <a:spAutoFit/>
          </a:bodyPr>
          <a:lstStyle/>
          <a:p>
            <a:r>
              <a:rPr lang="en-US" sz="2800" b="1" dirty="0"/>
              <a:t>W</a:t>
            </a:r>
            <a:endParaRPr lang="en-IN" sz="2800" b="1" dirty="0"/>
          </a:p>
        </p:txBody>
      </p:sp>
      <p:cxnSp>
        <p:nvCxnSpPr>
          <p:cNvPr id="28" name="Straight Arrow Connector 27">
            <a:extLst>
              <a:ext uri="{FF2B5EF4-FFF2-40B4-BE49-F238E27FC236}">
                <a16:creationId xmlns:a16="http://schemas.microsoft.com/office/drawing/2014/main" xmlns="" id="{AA93398F-AD6D-4EC4-AFAE-8F0F6FEA59EB}"/>
              </a:ext>
            </a:extLst>
          </p:cNvPr>
          <p:cNvCxnSpPr/>
          <p:nvPr/>
        </p:nvCxnSpPr>
        <p:spPr>
          <a:xfrm>
            <a:off x="4523500" y="6217446"/>
            <a:ext cx="8382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xmlns="" id="{520AF2F3-60F7-4EBC-A57B-EF406E25611C}"/>
              </a:ext>
            </a:extLst>
          </p:cNvPr>
          <p:cNvSpPr txBox="1"/>
          <p:nvPr/>
        </p:nvSpPr>
        <p:spPr>
          <a:xfrm>
            <a:off x="131411" y="5113290"/>
            <a:ext cx="799235" cy="523220"/>
          </a:xfrm>
          <a:prstGeom prst="rect">
            <a:avLst/>
          </a:prstGeom>
          <a:noFill/>
        </p:spPr>
        <p:txBody>
          <a:bodyPr wrap="square" rtlCol="0">
            <a:spAutoFit/>
          </a:bodyPr>
          <a:lstStyle/>
          <a:p>
            <a:r>
              <a:rPr lang="en-US" sz="2800" b="1" dirty="0"/>
              <a:t>loss</a:t>
            </a:r>
            <a:endParaRPr lang="en-IN" sz="2800" b="1" dirty="0"/>
          </a:p>
        </p:txBody>
      </p:sp>
      <p:cxnSp>
        <p:nvCxnSpPr>
          <p:cNvPr id="30" name="Straight Arrow Connector 29">
            <a:extLst>
              <a:ext uri="{FF2B5EF4-FFF2-40B4-BE49-F238E27FC236}">
                <a16:creationId xmlns:a16="http://schemas.microsoft.com/office/drawing/2014/main" xmlns="" id="{A301C604-8ADD-4F65-A6A7-C916CD7C64FC}"/>
              </a:ext>
            </a:extLst>
          </p:cNvPr>
          <p:cNvCxnSpPr>
            <a:cxnSpLocks/>
          </p:cNvCxnSpPr>
          <p:nvPr/>
        </p:nvCxnSpPr>
        <p:spPr>
          <a:xfrm flipV="1">
            <a:off x="512411" y="4618734"/>
            <a:ext cx="0" cy="5217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xmlns="" id="{471FB409-CC21-4B56-87A2-DCE54A79D4CB}"/>
              </a:ext>
            </a:extLst>
          </p:cNvPr>
          <p:cNvCxnSpPr>
            <a:cxnSpLocks/>
          </p:cNvCxnSpPr>
          <p:nvPr/>
        </p:nvCxnSpPr>
        <p:spPr>
          <a:xfrm flipV="1">
            <a:off x="2341211" y="6054866"/>
            <a:ext cx="0" cy="380999"/>
          </a:xfrm>
          <a:prstGeom prst="line">
            <a:avLst/>
          </a:prstGeom>
        </p:spPr>
        <p:style>
          <a:lnRef idx="2">
            <a:schemeClr val="accent3"/>
          </a:lnRef>
          <a:fillRef idx="0">
            <a:schemeClr val="accent3"/>
          </a:fillRef>
          <a:effectRef idx="1">
            <a:schemeClr val="accent3"/>
          </a:effectRef>
          <a:fontRef idx="minor">
            <a:schemeClr val="tx1"/>
          </a:fontRef>
        </p:style>
      </p:cxnSp>
      <p:cxnSp>
        <p:nvCxnSpPr>
          <p:cNvPr id="37" name="Straight Connector 36">
            <a:extLst>
              <a:ext uri="{FF2B5EF4-FFF2-40B4-BE49-F238E27FC236}">
                <a16:creationId xmlns:a16="http://schemas.microsoft.com/office/drawing/2014/main" xmlns="" id="{EA15AADB-C66F-4804-97F7-1958E5D05473}"/>
              </a:ext>
            </a:extLst>
          </p:cNvPr>
          <p:cNvCxnSpPr>
            <a:cxnSpLocks/>
          </p:cNvCxnSpPr>
          <p:nvPr/>
        </p:nvCxnSpPr>
        <p:spPr>
          <a:xfrm>
            <a:off x="930645" y="6054866"/>
            <a:ext cx="1410566" cy="0"/>
          </a:xfrm>
          <a:prstGeom prst="line">
            <a:avLst/>
          </a:prstGeom>
        </p:spPr>
        <p:style>
          <a:lnRef idx="2">
            <a:schemeClr val="accent5"/>
          </a:lnRef>
          <a:fillRef idx="0">
            <a:schemeClr val="accent5"/>
          </a:fillRef>
          <a:effectRef idx="1">
            <a:schemeClr val="accent5"/>
          </a:effectRef>
          <a:fontRef idx="minor">
            <a:schemeClr val="tx1"/>
          </a:fontRef>
        </p:style>
      </p:cxnSp>
    </p:spTree>
    <p:extLst>
      <p:ext uri="{BB962C8B-B14F-4D97-AF65-F5344CB8AC3E}">
        <p14:creationId xmlns:p14="http://schemas.microsoft.com/office/powerpoint/2010/main" xmlns="" val="334900936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9200"/>
            <a:ext cx="8305800" cy="5105400"/>
          </a:xfrm>
          <a:ln w="63500">
            <a:solidFill>
              <a:srgbClr val="FFFF00"/>
            </a:solidFill>
          </a:ln>
        </p:spPr>
        <p:txBody>
          <a:bodyPr>
            <a:normAutofit/>
          </a:bodyPr>
          <a:lstStyle/>
          <a:p>
            <a:r>
              <a:rPr lang="en-US" dirty="0"/>
              <a:t>Now, let’s train a classifier (find the weights that minimize the loss) for toy datasets based on Toy Problem 1 and Toy Problem 2.</a:t>
            </a:r>
          </a:p>
          <a:p>
            <a:r>
              <a:rPr lang="en-US" dirty="0" err="1"/>
              <a:t>Pytorch</a:t>
            </a:r>
            <a:r>
              <a:rPr lang="en-US" dirty="0"/>
              <a:t> does backpropagation automatically for us, so you only have to construct your neural network, choose the loss function, and for batches of input data, compute the loss.  The rest of it is handled automatically by </a:t>
            </a:r>
            <a:r>
              <a:rPr lang="en-US" dirty="0" err="1"/>
              <a:t>Pytorch</a:t>
            </a:r>
            <a:r>
              <a:rPr lang="en-US" dirty="0"/>
              <a:t>.</a:t>
            </a:r>
            <a:endParaRPr lang="en-IN" dirty="0"/>
          </a:p>
        </p:txBody>
      </p:sp>
      <p:sp>
        <p:nvSpPr>
          <p:cNvPr id="5" name="Title 1"/>
          <p:cNvSpPr txBox="1">
            <a:spLocks/>
          </p:cNvSpPr>
          <p:nvPr/>
        </p:nvSpPr>
        <p:spPr>
          <a:xfrm>
            <a:off x="0" y="0"/>
            <a:ext cx="9144000" cy="917575"/>
          </a:xfrm>
          <a:prstGeom prst="rect">
            <a:avLst/>
          </a:prstGeom>
          <a:solidFill>
            <a:srgbClr val="FFFF00"/>
          </a:solidFill>
          <a:ln>
            <a:solidFill>
              <a:srgbClr val="002060"/>
            </a:solidFill>
          </a:ln>
        </p:spPr>
        <p:txBody>
          <a:bodyPr vert="horz" lIns="91440" tIns="45720" rIns="91440" bIns="45720" rtlCol="0" anchor="ctr">
            <a:normAutofit/>
          </a:bodyPr>
          <a:lstStyle/>
          <a:p>
            <a:pPr algn="ctr">
              <a:spcBef>
                <a:spcPct val="0"/>
              </a:spcBef>
              <a:defRPr/>
            </a:pPr>
            <a:r>
              <a:rPr lang="en-US" sz="4400" dirty="0"/>
              <a:t>Classification using Neural Networks</a:t>
            </a:r>
          </a:p>
        </p:txBody>
      </p:sp>
    </p:spTree>
    <p:extLst>
      <p:ext uri="{BB962C8B-B14F-4D97-AF65-F5344CB8AC3E}">
        <p14:creationId xmlns:p14="http://schemas.microsoft.com/office/powerpoint/2010/main" xmlns="" val="377534441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a:ln>
                  <a:noFill/>
                </a:ln>
                <a:solidFill>
                  <a:schemeClr val="bg1"/>
                </a:solidFill>
                <a:effectLst/>
                <a:uLnTx/>
                <a:uFillTx/>
                <a:latin typeface="+mj-lt"/>
                <a:ea typeface="+mj-ea"/>
                <a:cs typeface="+mj-cs"/>
              </a:rPr>
              <a:t>Neural Network Classifiers Problem 3</a:t>
            </a:r>
          </a:p>
        </p:txBody>
      </p:sp>
      <p:sp>
        <p:nvSpPr>
          <p:cNvPr id="7" name="Oval 6"/>
          <p:cNvSpPr/>
          <p:nvPr/>
        </p:nvSpPr>
        <p:spPr>
          <a:xfrm>
            <a:off x="1066800" y="2350532"/>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p:cNvSpPr/>
          <p:nvPr/>
        </p:nvSpPr>
        <p:spPr>
          <a:xfrm>
            <a:off x="1066800" y="3493532"/>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9" name="TextBox 8"/>
          <p:cNvSpPr txBox="1"/>
          <p:nvPr/>
        </p:nvSpPr>
        <p:spPr>
          <a:xfrm>
            <a:off x="179902" y="3974068"/>
            <a:ext cx="1115498" cy="369332"/>
          </a:xfrm>
          <a:prstGeom prst="rect">
            <a:avLst/>
          </a:prstGeom>
          <a:noFill/>
        </p:spPr>
        <p:txBody>
          <a:bodyPr wrap="none" rtlCol="0">
            <a:spAutoFit/>
          </a:bodyPr>
          <a:lstStyle/>
          <a:p>
            <a:r>
              <a:rPr lang="en-US" dirty="0"/>
              <a:t>Features </a:t>
            </a:r>
            <a:r>
              <a:rPr lang="en-US" b="1" dirty="0"/>
              <a:t>f</a:t>
            </a:r>
          </a:p>
        </p:txBody>
      </p:sp>
      <p:sp>
        <p:nvSpPr>
          <p:cNvPr id="10" name="TextBox 9"/>
          <p:cNvSpPr txBox="1"/>
          <p:nvPr/>
        </p:nvSpPr>
        <p:spPr>
          <a:xfrm>
            <a:off x="304800" y="1981200"/>
            <a:ext cx="1007007" cy="369332"/>
          </a:xfrm>
          <a:prstGeom prst="rect">
            <a:avLst/>
          </a:prstGeom>
          <a:noFill/>
        </p:spPr>
        <p:txBody>
          <a:bodyPr wrap="none" rtlCol="0">
            <a:spAutoFit/>
          </a:bodyPr>
          <a:lstStyle/>
          <a:p>
            <a:r>
              <a:rPr lang="en-US" dirty="0"/>
              <a:t>Classes </a:t>
            </a:r>
            <a:r>
              <a:rPr lang="en-US" b="1" dirty="0"/>
              <a:t>c</a:t>
            </a:r>
          </a:p>
        </p:txBody>
      </p:sp>
      <p:cxnSp>
        <p:nvCxnSpPr>
          <p:cNvPr id="25" name="Straight Connector 24"/>
          <p:cNvCxnSpPr/>
          <p:nvPr/>
        </p:nvCxnSpPr>
        <p:spPr>
          <a:xfrm>
            <a:off x="1274620" y="2743200"/>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31" name="TextBox 30"/>
          <p:cNvSpPr txBox="1"/>
          <p:nvPr/>
        </p:nvSpPr>
        <p:spPr>
          <a:xfrm>
            <a:off x="762000" y="2971800"/>
            <a:ext cx="394660" cy="369332"/>
          </a:xfrm>
          <a:prstGeom prst="rect">
            <a:avLst/>
          </a:prstGeom>
          <a:noFill/>
        </p:spPr>
        <p:txBody>
          <a:bodyPr wrap="none" rtlCol="0">
            <a:spAutoFit/>
          </a:bodyPr>
          <a:lstStyle/>
          <a:p>
            <a:r>
              <a:rPr lang="en-US" b="1" dirty="0"/>
              <a:t>W</a:t>
            </a:r>
          </a:p>
        </p:txBody>
      </p:sp>
      <p:sp>
        <p:nvSpPr>
          <p:cNvPr id="64" name="TextBox 63">
            <a:extLst>
              <a:ext uri="{FF2B5EF4-FFF2-40B4-BE49-F238E27FC236}">
                <a16:creationId xmlns:a16="http://schemas.microsoft.com/office/drawing/2014/main" xmlns="" id="{E85EC121-184B-45EA-830E-2FFAA5E2C3D2}"/>
              </a:ext>
            </a:extLst>
          </p:cNvPr>
          <p:cNvSpPr txBox="1"/>
          <p:nvPr/>
        </p:nvSpPr>
        <p:spPr>
          <a:xfrm>
            <a:off x="3475760" y="3453050"/>
            <a:ext cx="2573140" cy="1200329"/>
          </a:xfrm>
          <a:prstGeom prst="rect">
            <a:avLst/>
          </a:prstGeom>
          <a:noFill/>
        </p:spPr>
        <p:txBody>
          <a:bodyPr wrap="none" rtlCol="0">
            <a:spAutoFit/>
          </a:bodyPr>
          <a:lstStyle/>
          <a:p>
            <a:r>
              <a:rPr lang="en-US" dirty="0"/>
              <a:t>f</a:t>
            </a:r>
            <a:r>
              <a:rPr lang="en-US" baseline="-25000" dirty="0"/>
              <a:t>1</a:t>
            </a:r>
            <a:r>
              <a:rPr lang="en-US" dirty="0"/>
              <a:t> = 1  f</a:t>
            </a:r>
            <a:r>
              <a:rPr lang="en-US" baseline="-25000" dirty="0"/>
              <a:t>2</a:t>
            </a:r>
            <a:r>
              <a:rPr lang="en-US" dirty="0"/>
              <a:t> = -2	 c = 2 </a:t>
            </a:r>
          </a:p>
          <a:p>
            <a:r>
              <a:rPr lang="en-US" dirty="0"/>
              <a:t>f</a:t>
            </a:r>
            <a:r>
              <a:rPr lang="en-US" baseline="-25000" dirty="0"/>
              <a:t>1</a:t>
            </a:r>
            <a:r>
              <a:rPr lang="en-US" dirty="0"/>
              <a:t> = 1  f</a:t>
            </a:r>
            <a:r>
              <a:rPr lang="en-US" baseline="-25000" dirty="0"/>
              <a:t>2</a:t>
            </a:r>
            <a:r>
              <a:rPr lang="en-US" dirty="0"/>
              <a:t> = 2	 c = 1 </a:t>
            </a:r>
            <a:endParaRPr lang="en-IN" dirty="0"/>
          </a:p>
          <a:p>
            <a:r>
              <a:rPr lang="en-US" dirty="0"/>
              <a:t>f</a:t>
            </a:r>
            <a:r>
              <a:rPr lang="en-US" baseline="-25000" dirty="0"/>
              <a:t>1</a:t>
            </a:r>
            <a:r>
              <a:rPr lang="en-US" dirty="0"/>
              <a:t> = -1  f</a:t>
            </a:r>
            <a:r>
              <a:rPr lang="en-US" baseline="-25000" dirty="0"/>
              <a:t>2</a:t>
            </a:r>
            <a:r>
              <a:rPr lang="en-US" dirty="0"/>
              <a:t> = -2	 c = 1 </a:t>
            </a:r>
            <a:endParaRPr lang="en-IN" dirty="0"/>
          </a:p>
          <a:p>
            <a:r>
              <a:rPr lang="en-US" dirty="0"/>
              <a:t>f</a:t>
            </a:r>
            <a:r>
              <a:rPr lang="en-US" baseline="-25000" dirty="0"/>
              <a:t>1</a:t>
            </a:r>
            <a:r>
              <a:rPr lang="en-US" dirty="0"/>
              <a:t> = -1  f</a:t>
            </a:r>
            <a:r>
              <a:rPr lang="en-US" baseline="-25000" dirty="0"/>
              <a:t>2</a:t>
            </a:r>
            <a:r>
              <a:rPr lang="en-US" dirty="0"/>
              <a:t> = 2	 c = 2 </a:t>
            </a:r>
            <a:endParaRPr lang="en-IN" dirty="0"/>
          </a:p>
        </p:txBody>
      </p:sp>
      <p:sp>
        <p:nvSpPr>
          <p:cNvPr id="40" name="TextBox 39">
            <a:extLst>
              <a:ext uri="{FF2B5EF4-FFF2-40B4-BE49-F238E27FC236}">
                <a16:creationId xmlns:a16="http://schemas.microsoft.com/office/drawing/2014/main" xmlns="" id="{E2D638BD-ECC3-4732-81F2-D03C8CC91C61}"/>
              </a:ext>
            </a:extLst>
          </p:cNvPr>
          <p:cNvSpPr txBox="1"/>
          <p:nvPr/>
        </p:nvSpPr>
        <p:spPr>
          <a:xfrm>
            <a:off x="2214562" y="1981200"/>
            <a:ext cx="6312966" cy="1261884"/>
          </a:xfrm>
          <a:prstGeom prst="rect">
            <a:avLst/>
          </a:prstGeom>
          <a:noFill/>
        </p:spPr>
        <p:txBody>
          <a:bodyPr wrap="square" rtlCol="0">
            <a:spAutoFit/>
          </a:bodyPr>
          <a:lstStyle/>
          <a:p>
            <a:r>
              <a:rPr lang="en-US" sz="2400" dirty="0"/>
              <a:t>Come up with weights such that if f</a:t>
            </a:r>
            <a:r>
              <a:rPr lang="en-US" sz="2400" baseline="-25000" dirty="0"/>
              <a:t>1</a:t>
            </a:r>
            <a:r>
              <a:rPr lang="en-US" sz="2400" dirty="0"/>
              <a:t> * f</a:t>
            </a:r>
            <a:r>
              <a:rPr lang="en-US" sz="2400" baseline="-25000" dirty="0"/>
              <a:t>2</a:t>
            </a:r>
            <a:r>
              <a:rPr lang="en-US" sz="2400" dirty="0"/>
              <a:t> &gt; 0 the classifier will select c</a:t>
            </a:r>
            <a:r>
              <a:rPr lang="en-US" sz="2400" baseline="-25000" dirty="0"/>
              <a:t>1 </a:t>
            </a:r>
            <a:r>
              <a:rPr lang="en-US" sz="2400" dirty="0"/>
              <a:t>else c</a:t>
            </a:r>
            <a:r>
              <a:rPr lang="en-US" sz="2400" baseline="-25000" dirty="0"/>
              <a:t>2 </a:t>
            </a:r>
            <a:r>
              <a:rPr lang="en-US" sz="2400" dirty="0"/>
              <a:t>!   Examples &gt;&gt;</a:t>
            </a:r>
          </a:p>
          <a:p>
            <a:endParaRPr lang="en-US" sz="2400" baseline="-25000" dirty="0"/>
          </a:p>
          <a:p>
            <a:endParaRPr lang="en-IN" baseline="-25000" dirty="0"/>
          </a:p>
        </p:txBody>
      </p:sp>
      <p:sp>
        <p:nvSpPr>
          <p:cNvPr id="12" name="TextBox 11">
            <a:extLst>
              <a:ext uri="{FF2B5EF4-FFF2-40B4-BE49-F238E27FC236}">
                <a16:creationId xmlns:a16="http://schemas.microsoft.com/office/drawing/2014/main" xmlns="" id="{4DF78BDB-C6FF-4F94-ADDC-B0102B5B211B}"/>
              </a:ext>
            </a:extLst>
          </p:cNvPr>
          <p:cNvSpPr txBox="1"/>
          <p:nvPr/>
        </p:nvSpPr>
        <p:spPr>
          <a:xfrm>
            <a:off x="2362200" y="4863345"/>
            <a:ext cx="6312966" cy="892552"/>
          </a:xfrm>
          <a:prstGeom prst="rect">
            <a:avLst/>
          </a:prstGeom>
          <a:noFill/>
        </p:spPr>
        <p:txBody>
          <a:bodyPr wrap="square" rtlCol="0">
            <a:spAutoFit/>
          </a:bodyPr>
          <a:lstStyle/>
          <a:p>
            <a:r>
              <a:rPr lang="en-US" sz="2400" dirty="0"/>
              <a:t>… learn the weights by machine learning.</a:t>
            </a:r>
          </a:p>
          <a:p>
            <a:endParaRPr lang="en-US" sz="2400" baseline="-25000" dirty="0"/>
          </a:p>
          <a:p>
            <a:endParaRPr lang="en-IN" baseline="-25000" dirty="0"/>
          </a:p>
        </p:txBody>
      </p:sp>
    </p:spTree>
    <p:extLst>
      <p:ext uri="{BB962C8B-B14F-4D97-AF65-F5344CB8AC3E}">
        <p14:creationId xmlns:p14="http://schemas.microsoft.com/office/powerpoint/2010/main" xmlns="" val="234595779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a:ln>
                  <a:noFill/>
                </a:ln>
                <a:solidFill>
                  <a:schemeClr val="bg1"/>
                </a:solidFill>
                <a:effectLst/>
                <a:uLnTx/>
                <a:uFillTx/>
                <a:latin typeface="+mj-lt"/>
                <a:ea typeface="+mj-ea"/>
                <a:cs typeface="+mj-cs"/>
              </a:rPr>
              <a:t>Neural Network Classifiers Problem 3</a:t>
            </a:r>
          </a:p>
        </p:txBody>
      </p:sp>
      <p:sp>
        <p:nvSpPr>
          <p:cNvPr id="7" name="Oval 6"/>
          <p:cNvSpPr/>
          <p:nvPr/>
        </p:nvSpPr>
        <p:spPr>
          <a:xfrm>
            <a:off x="1066800" y="2350532"/>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p:cNvSpPr/>
          <p:nvPr/>
        </p:nvSpPr>
        <p:spPr>
          <a:xfrm>
            <a:off x="1066800" y="3493532"/>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9" name="TextBox 8"/>
          <p:cNvSpPr txBox="1"/>
          <p:nvPr/>
        </p:nvSpPr>
        <p:spPr>
          <a:xfrm>
            <a:off x="179902" y="3974068"/>
            <a:ext cx="1115498" cy="369332"/>
          </a:xfrm>
          <a:prstGeom prst="rect">
            <a:avLst/>
          </a:prstGeom>
          <a:noFill/>
        </p:spPr>
        <p:txBody>
          <a:bodyPr wrap="none" rtlCol="0">
            <a:spAutoFit/>
          </a:bodyPr>
          <a:lstStyle/>
          <a:p>
            <a:r>
              <a:rPr lang="en-US" dirty="0"/>
              <a:t>Features </a:t>
            </a:r>
            <a:r>
              <a:rPr lang="en-US" b="1" dirty="0"/>
              <a:t>f</a:t>
            </a:r>
          </a:p>
        </p:txBody>
      </p:sp>
      <p:sp>
        <p:nvSpPr>
          <p:cNvPr id="10" name="TextBox 9"/>
          <p:cNvSpPr txBox="1"/>
          <p:nvPr/>
        </p:nvSpPr>
        <p:spPr>
          <a:xfrm>
            <a:off x="304800" y="1981200"/>
            <a:ext cx="1007007" cy="369332"/>
          </a:xfrm>
          <a:prstGeom prst="rect">
            <a:avLst/>
          </a:prstGeom>
          <a:noFill/>
        </p:spPr>
        <p:txBody>
          <a:bodyPr wrap="none" rtlCol="0">
            <a:spAutoFit/>
          </a:bodyPr>
          <a:lstStyle/>
          <a:p>
            <a:r>
              <a:rPr lang="en-US" dirty="0"/>
              <a:t>Classes </a:t>
            </a:r>
            <a:r>
              <a:rPr lang="en-US" b="1" dirty="0"/>
              <a:t>c</a:t>
            </a:r>
          </a:p>
        </p:txBody>
      </p:sp>
      <p:cxnSp>
        <p:nvCxnSpPr>
          <p:cNvPr id="25" name="Straight Connector 24"/>
          <p:cNvCxnSpPr/>
          <p:nvPr/>
        </p:nvCxnSpPr>
        <p:spPr>
          <a:xfrm>
            <a:off x="1274620" y="2743200"/>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31" name="TextBox 30"/>
          <p:cNvSpPr txBox="1"/>
          <p:nvPr/>
        </p:nvSpPr>
        <p:spPr>
          <a:xfrm>
            <a:off x="762000" y="2971800"/>
            <a:ext cx="394660" cy="369332"/>
          </a:xfrm>
          <a:prstGeom prst="rect">
            <a:avLst/>
          </a:prstGeom>
          <a:noFill/>
        </p:spPr>
        <p:txBody>
          <a:bodyPr wrap="none" rtlCol="0">
            <a:spAutoFit/>
          </a:bodyPr>
          <a:lstStyle/>
          <a:p>
            <a:r>
              <a:rPr lang="en-US" b="1" dirty="0"/>
              <a:t>W</a:t>
            </a:r>
          </a:p>
        </p:txBody>
      </p:sp>
      <p:sp>
        <p:nvSpPr>
          <p:cNvPr id="64" name="TextBox 63">
            <a:extLst>
              <a:ext uri="{FF2B5EF4-FFF2-40B4-BE49-F238E27FC236}">
                <a16:creationId xmlns:a16="http://schemas.microsoft.com/office/drawing/2014/main" xmlns="" id="{E85EC121-184B-45EA-830E-2FFAA5E2C3D2}"/>
              </a:ext>
            </a:extLst>
          </p:cNvPr>
          <p:cNvSpPr txBox="1"/>
          <p:nvPr/>
        </p:nvSpPr>
        <p:spPr>
          <a:xfrm>
            <a:off x="3424407" y="2231290"/>
            <a:ext cx="2573140" cy="1200329"/>
          </a:xfrm>
          <a:prstGeom prst="rect">
            <a:avLst/>
          </a:prstGeom>
          <a:noFill/>
        </p:spPr>
        <p:txBody>
          <a:bodyPr wrap="none" rtlCol="0">
            <a:spAutoFit/>
          </a:bodyPr>
          <a:lstStyle/>
          <a:p>
            <a:r>
              <a:rPr lang="en-US" dirty="0"/>
              <a:t>f</a:t>
            </a:r>
            <a:r>
              <a:rPr lang="en-US" baseline="-25000" dirty="0"/>
              <a:t>1</a:t>
            </a:r>
            <a:r>
              <a:rPr lang="en-US" dirty="0"/>
              <a:t> = 1  f</a:t>
            </a:r>
            <a:r>
              <a:rPr lang="en-US" baseline="-25000" dirty="0"/>
              <a:t>2</a:t>
            </a:r>
            <a:r>
              <a:rPr lang="en-US" dirty="0"/>
              <a:t> = -2	 c = 2 </a:t>
            </a:r>
          </a:p>
          <a:p>
            <a:r>
              <a:rPr lang="en-US" dirty="0"/>
              <a:t>f</a:t>
            </a:r>
            <a:r>
              <a:rPr lang="en-US" baseline="-25000" dirty="0"/>
              <a:t>1</a:t>
            </a:r>
            <a:r>
              <a:rPr lang="en-US" dirty="0"/>
              <a:t> = 1  f</a:t>
            </a:r>
            <a:r>
              <a:rPr lang="en-US" baseline="-25000" dirty="0"/>
              <a:t>2</a:t>
            </a:r>
            <a:r>
              <a:rPr lang="en-US" dirty="0"/>
              <a:t> = 2	 c = 1 </a:t>
            </a:r>
            <a:endParaRPr lang="en-IN" dirty="0"/>
          </a:p>
          <a:p>
            <a:r>
              <a:rPr lang="en-US" dirty="0"/>
              <a:t>f</a:t>
            </a:r>
            <a:r>
              <a:rPr lang="en-US" baseline="-25000" dirty="0"/>
              <a:t>1</a:t>
            </a:r>
            <a:r>
              <a:rPr lang="en-US" dirty="0"/>
              <a:t> = -1  f</a:t>
            </a:r>
            <a:r>
              <a:rPr lang="en-US" baseline="-25000" dirty="0"/>
              <a:t>2</a:t>
            </a:r>
            <a:r>
              <a:rPr lang="en-US" dirty="0"/>
              <a:t> = -2	 c = 1 </a:t>
            </a:r>
            <a:endParaRPr lang="en-IN" dirty="0"/>
          </a:p>
          <a:p>
            <a:r>
              <a:rPr lang="en-US" dirty="0"/>
              <a:t>f</a:t>
            </a:r>
            <a:r>
              <a:rPr lang="en-US" baseline="-25000" dirty="0"/>
              <a:t>1</a:t>
            </a:r>
            <a:r>
              <a:rPr lang="en-US" dirty="0"/>
              <a:t> = -1  f</a:t>
            </a:r>
            <a:r>
              <a:rPr lang="en-US" baseline="-25000" dirty="0"/>
              <a:t>2</a:t>
            </a:r>
            <a:r>
              <a:rPr lang="en-US" dirty="0"/>
              <a:t> = 2	 c = 2 </a:t>
            </a:r>
            <a:endParaRPr lang="en-IN" dirty="0"/>
          </a:p>
        </p:txBody>
      </p:sp>
      <p:sp>
        <p:nvSpPr>
          <p:cNvPr id="65" name="TextBox 64">
            <a:extLst>
              <a:ext uri="{FF2B5EF4-FFF2-40B4-BE49-F238E27FC236}">
                <a16:creationId xmlns:a16="http://schemas.microsoft.com/office/drawing/2014/main" xmlns="" id="{769CD0F7-FBF0-46D8-9CD2-1CDB69F5A193}"/>
              </a:ext>
            </a:extLst>
          </p:cNvPr>
          <p:cNvSpPr txBox="1"/>
          <p:nvPr/>
        </p:nvSpPr>
        <p:spPr>
          <a:xfrm>
            <a:off x="3780274" y="4565065"/>
            <a:ext cx="1861407" cy="646331"/>
          </a:xfrm>
          <a:prstGeom prst="rect">
            <a:avLst/>
          </a:prstGeom>
          <a:noFill/>
        </p:spPr>
        <p:txBody>
          <a:bodyPr wrap="none" rtlCol="0">
            <a:spAutoFit/>
          </a:bodyPr>
          <a:lstStyle/>
          <a:p>
            <a:r>
              <a:rPr lang="en-US" dirty="0"/>
              <a:t>W</a:t>
            </a:r>
            <a:r>
              <a:rPr lang="en-US" baseline="-25000" dirty="0"/>
              <a:t>11</a:t>
            </a:r>
            <a:r>
              <a:rPr lang="en-US" dirty="0"/>
              <a:t> = ?	 W</a:t>
            </a:r>
            <a:r>
              <a:rPr lang="en-US" baseline="-25000" dirty="0"/>
              <a:t>21</a:t>
            </a:r>
            <a:r>
              <a:rPr lang="en-US" dirty="0"/>
              <a:t> = ?</a:t>
            </a:r>
          </a:p>
          <a:p>
            <a:r>
              <a:rPr lang="en-US" dirty="0"/>
              <a:t>W</a:t>
            </a:r>
            <a:r>
              <a:rPr lang="en-US" baseline="-25000" dirty="0"/>
              <a:t>12</a:t>
            </a:r>
            <a:r>
              <a:rPr lang="en-US" dirty="0"/>
              <a:t> = ?	 W</a:t>
            </a:r>
            <a:r>
              <a:rPr lang="en-US" baseline="-25000" dirty="0"/>
              <a:t>22</a:t>
            </a:r>
            <a:r>
              <a:rPr lang="en-US" dirty="0"/>
              <a:t> = ?</a:t>
            </a:r>
          </a:p>
        </p:txBody>
      </p:sp>
      <p:sp>
        <p:nvSpPr>
          <p:cNvPr id="40" name="TextBox 39">
            <a:extLst>
              <a:ext uri="{FF2B5EF4-FFF2-40B4-BE49-F238E27FC236}">
                <a16:creationId xmlns:a16="http://schemas.microsoft.com/office/drawing/2014/main" xmlns="" id="{E2D638BD-ECC3-4732-81F2-D03C8CC91C61}"/>
              </a:ext>
            </a:extLst>
          </p:cNvPr>
          <p:cNvSpPr txBox="1"/>
          <p:nvPr/>
        </p:nvSpPr>
        <p:spPr>
          <a:xfrm>
            <a:off x="2526234" y="4007405"/>
            <a:ext cx="6312966" cy="892552"/>
          </a:xfrm>
          <a:prstGeom prst="rect">
            <a:avLst/>
          </a:prstGeom>
          <a:noFill/>
        </p:spPr>
        <p:txBody>
          <a:bodyPr wrap="square" rtlCol="0">
            <a:spAutoFit/>
          </a:bodyPr>
          <a:lstStyle/>
          <a:p>
            <a:r>
              <a:rPr lang="en-US" sz="2400" dirty="0"/>
              <a:t>… we want to learn the weights automatically.</a:t>
            </a:r>
          </a:p>
          <a:p>
            <a:endParaRPr lang="en-US" sz="2400" baseline="-25000" dirty="0"/>
          </a:p>
          <a:p>
            <a:endParaRPr lang="en-IN" baseline="-25000" dirty="0"/>
          </a:p>
        </p:txBody>
      </p:sp>
      <p:sp>
        <p:nvSpPr>
          <p:cNvPr id="12" name="TextBox 11">
            <a:extLst>
              <a:ext uri="{FF2B5EF4-FFF2-40B4-BE49-F238E27FC236}">
                <a16:creationId xmlns:a16="http://schemas.microsoft.com/office/drawing/2014/main" xmlns="" id="{D0FA567A-8449-49F1-83B2-013FA442FC51}"/>
              </a:ext>
            </a:extLst>
          </p:cNvPr>
          <p:cNvSpPr txBox="1"/>
          <p:nvPr/>
        </p:nvSpPr>
        <p:spPr>
          <a:xfrm>
            <a:off x="2526234" y="1508572"/>
            <a:ext cx="6312966" cy="461665"/>
          </a:xfrm>
          <a:prstGeom prst="rect">
            <a:avLst/>
          </a:prstGeom>
          <a:noFill/>
        </p:spPr>
        <p:txBody>
          <a:bodyPr wrap="square" rtlCol="0">
            <a:spAutoFit/>
          </a:bodyPr>
          <a:lstStyle/>
          <a:p>
            <a:r>
              <a:rPr lang="en-US" sz="2400" dirty="0"/>
              <a:t>Using the training data …</a:t>
            </a:r>
            <a:endParaRPr lang="en-IN" baseline="-25000" dirty="0"/>
          </a:p>
        </p:txBody>
      </p:sp>
      <p:sp>
        <p:nvSpPr>
          <p:cNvPr id="13" name="TextBox 12">
            <a:extLst>
              <a:ext uri="{FF2B5EF4-FFF2-40B4-BE49-F238E27FC236}">
                <a16:creationId xmlns:a16="http://schemas.microsoft.com/office/drawing/2014/main" xmlns="" id="{E3F69BC2-B889-43DA-8029-9C2BF3B0B095}"/>
              </a:ext>
            </a:extLst>
          </p:cNvPr>
          <p:cNvSpPr txBox="1"/>
          <p:nvPr/>
        </p:nvSpPr>
        <p:spPr>
          <a:xfrm>
            <a:off x="2485198" y="5475743"/>
            <a:ext cx="6312966" cy="461665"/>
          </a:xfrm>
          <a:prstGeom prst="rect">
            <a:avLst/>
          </a:prstGeom>
          <a:noFill/>
        </p:spPr>
        <p:txBody>
          <a:bodyPr wrap="square" rtlCol="0">
            <a:spAutoFit/>
          </a:bodyPr>
          <a:lstStyle/>
          <a:p>
            <a:r>
              <a:rPr lang="en-US" sz="2400" dirty="0"/>
              <a:t>This is a classification task.  So, train a classifier!</a:t>
            </a:r>
          </a:p>
        </p:txBody>
      </p:sp>
    </p:spTree>
    <p:extLst>
      <p:ext uri="{BB962C8B-B14F-4D97-AF65-F5344CB8AC3E}">
        <p14:creationId xmlns:p14="http://schemas.microsoft.com/office/powerpoint/2010/main" xmlns="" val="248464179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9200"/>
            <a:ext cx="8305800" cy="5105400"/>
          </a:xfrm>
          <a:ln w="63500">
            <a:solidFill>
              <a:srgbClr val="FFFF00"/>
            </a:solidFill>
          </a:ln>
        </p:spPr>
        <p:txBody>
          <a:bodyPr>
            <a:normAutofit/>
          </a:bodyPr>
          <a:lstStyle/>
          <a:p>
            <a:r>
              <a:rPr lang="en-US" dirty="0"/>
              <a:t>Surprise!</a:t>
            </a:r>
          </a:p>
          <a:p>
            <a:r>
              <a:rPr lang="en-US" dirty="0"/>
              <a:t>Y</a:t>
            </a:r>
            <a:r>
              <a:rPr lang="en-IN" dirty="0" err="1"/>
              <a:t>ou</a:t>
            </a:r>
            <a:r>
              <a:rPr lang="en-IN" dirty="0"/>
              <a:t> will find that try as you might, you cannot train a classifier (with the single layer of neurons) that classifies this dataset correctly.</a:t>
            </a:r>
            <a:endParaRPr lang="en-US" dirty="0"/>
          </a:p>
          <a:p>
            <a:pPr lvl="1"/>
            <a:r>
              <a:rPr lang="en-US" dirty="0"/>
              <a:t>The classifier’s loss will not go down</a:t>
            </a:r>
          </a:p>
          <a:p>
            <a:pPr lvl="1"/>
            <a:r>
              <a:rPr lang="en-US" dirty="0"/>
              <a:t>When tested on the test dataset, the classification accuracy will hover around 50%</a:t>
            </a:r>
          </a:p>
          <a:p>
            <a:r>
              <a:rPr lang="en-US" dirty="0"/>
              <a:t>Why was it not possible to train the classifier?</a:t>
            </a:r>
            <a:endParaRPr lang="en-IN" dirty="0"/>
          </a:p>
        </p:txBody>
      </p:sp>
      <p:sp>
        <p:nvSpPr>
          <p:cNvPr id="5" name="Title 1"/>
          <p:cNvSpPr txBox="1">
            <a:spLocks/>
          </p:cNvSpPr>
          <p:nvPr/>
        </p:nvSpPr>
        <p:spPr>
          <a:xfrm>
            <a:off x="0" y="0"/>
            <a:ext cx="9144000" cy="917575"/>
          </a:xfrm>
          <a:prstGeom prst="rect">
            <a:avLst/>
          </a:prstGeom>
          <a:solidFill>
            <a:srgbClr val="FFFF00"/>
          </a:solidFill>
          <a:ln>
            <a:solidFill>
              <a:srgbClr val="002060"/>
            </a:solidFill>
          </a:ln>
        </p:spPr>
        <p:txBody>
          <a:bodyPr vert="horz" lIns="91440" tIns="45720" rIns="91440" bIns="45720" rtlCol="0" anchor="ctr">
            <a:normAutofit/>
          </a:bodyPr>
          <a:lstStyle/>
          <a:p>
            <a:pPr algn="ctr">
              <a:spcBef>
                <a:spcPct val="0"/>
              </a:spcBef>
              <a:defRPr/>
            </a:pPr>
            <a:r>
              <a:rPr lang="en-US" sz="4400" dirty="0"/>
              <a:t>Neural Network Classifiers Problem 3</a:t>
            </a:r>
          </a:p>
        </p:txBody>
      </p:sp>
    </p:spTree>
    <p:extLst>
      <p:ext uri="{BB962C8B-B14F-4D97-AF65-F5344CB8AC3E}">
        <p14:creationId xmlns:p14="http://schemas.microsoft.com/office/powerpoint/2010/main" xmlns="" val="122607644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2">
            <a:extLst>
              <a:ext uri="{FF2B5EF4-FFF2-40B4-BE49-F238E27FC236}">
                <a16:creationId xmlns:a16="http://schemas.microsoft.com/office/drawing/2014/main" xmlns="" id="{EBB85C0F-945B-47DB-86E1-A54C4E2C3693}"/>
              </a:ext>
            </a:extLst>
          </p:cNvPr>
          <p:cNvSpPr>
            <a:spLocks noGrp="1"/>
          </p:cNvSpPr>
          <p:nvPr>
            <p:ph idx="1"/>
          </p:nvPr>
        </p:nvSpPr>
        <p:spPr>
          <a:xfrm>
            <a:off x="1743466" y="1169432"/>
            <a:ext cx="7086600" cy="5410200"/>
          </a:xfrm>
        </p:spPr>
        <p:txBody>
          <a:bodyPr>
            <a:normAutofit/>
          </a:bodyPr>
          <a:lstStyle/>
          <a:p>
            <a:pPr>
              <a:buNone/>
            </a:pPr>
            <a:endParaRPr lang="en-US" dirty="0"/>
          </a:p>
          <a:p>
            <a:pPr>
              <a:buNone/>
            </a:pPr>
            <a:endParaRPr lang="en-US" dirty="0"/>
          </a:p>
          <a:p>
            <a:pPr>
              <a:buNone/>
            </a:pPr>
            <a:endParaRPr lang="en-US" dirty="0"/>
          </a:p>
          <a:p>
            <a:pPr>
              <a:buNone/>
            </a:pPr>
            <a:r>
              <a:rPr lang="en-US" b="1" dirty="0"/>
              <a:t>				  W</a:t>
            </a:r>
            <a:r>
              <a:rPr lang="en-US" b="1" baseline="-25000" dirty="0">
                <a:solidFill>
                  <a:srgbClr val="FF0000"/>
                </a:solidFill>
              </a:rPr>
              <a:t>1</a:t>
            </a:r>
            <a:r>
              <a:rPr lang="en-US" b="1" baseline="-25000" dirty="0">
                <a:solidFill>
                  <a:srgbClr val="00B050"/>
                </a:solidFill>
              </a:rPr>
              <a:t>1</a:t>
            </a:r>
            <a:r>
              <a:rPr lang="en-US" b="1" dirty="0"/>
              <a:t>  W</a:t>
            </a:r>
            <a:r>
              <a:rPr lang="en-US" b="1" baseline="-25000" dirty="0">
                <a:solidFill>
                  <a:srgbClr val="FF0000"/>
                </a:solidFill>
              </a:rPr>
              <a:t>2</a:t>
            </a:r>
            <a:r>
              <a:rPr lang="en-US" b="1" baseline="-25000" dirty="0">
                <a:solidFill>
                  <a:srgbClr val="00B050"/>
                </a:solidFill>
              </a:rPr>
              <a:t>1</a:t>
            </a:r>
            <a:r>
              <a:rPr lang="en-US" b="1" dirty="0"/>
              <a:t> W</a:t>
            </a:r>
            <a:r>
              <a:rPr lang="en-US" b="1" baseline="-25000" dirty="0">
                <a:solidFill>
                  <a:srgbClr val="FF0000"/>
                </a:solidFill>
              </a:rPr>
              <a:t>3</a:t>
            </a:r>
            <a:r>
              <a:rPr lang="en-US" b="1" baseline="-25000" dirty="0">
                <a:solidFill>
                  <a:srgbClr val="00B050"/>
                </a:solidFill>
              </a:rPr>
              <a:t>1 	</a:t>
            </a:r>
            <a:r>
              <a:rPr lang="en-US" b="1" dirty="0"/>
              <a:t>		    = f</a:t>
            </a:r>
            <a:r>
              <a:rPr lang="en-US" b="1" baseline="-25000" dirty="0">
                <a:solidFill>
                  <a:srgbClr val="00B050"/>
                </a:solidFill>
              </a:rPr>
              <a:t>1 </a:t>
            </a:r>
            <a:r>
              <a:rPr lang="en-US" b="1" dirty="0"/>
              <a:t>f</a:t>
            </a:r>
            <a:r>
              <a:rPr lang="en-US" b="1" baseline="-25000" dirty="0">
                <a:solidFill>
                  <a:srgbClr val="00B050"/>
                </a:solidFill>
              </a:rPr>
              <a:t>2</a:t>
            </a:r>
            <a:r>
              <a:rPr lang="en-US" b="1" dirty="0"/>
              <a:t> f</a:t>
            </a:r>
            <a:r>
              <a:rPr lang="en-US" b="1" baseline="-25000" dirty="0">
                <a:solidFill>
                  <a:srgbClr val="00B050"/>
                </a:solidFill>
              </a:rPr>
              <a:t>3 </a:t>
            </a:r>
            <a:r>
              <a:rPr lang="en-US" b="1" dirty="0"/>
              <a:t>* W</a:t>
            </a:r>
            <a:r>
              <a:rPr lang="en-US" b="1" baseline="-25000" dirty="0">
                <a:solidFill>
                  <a:srgbClr val="FF0000"/>
                </a:solidFill>
              </a:rPr>
              <a:t>1</a:t>
            </a:r>
            <a:r>
              <a:rPr lang="en-US" b="1" baseline="-25000" dirty="0">
                <a:solidFill>
                  <a:srgbClr val="00B050"/>
                </a:solidFill>
              </a:rPr>
              <a:t>2</a:t>
            </a:r>
            <a:r>
              <a:rPr lang="en-US" b="1" dirty="0"/>
              <a:t>  W</a:t>
            </a:r>
            <a:r>
              <a:rPr lang="en-US" b="1" baseline="-25000" dirty="0">
                <a:solidFill>
                  <a:srgbClr val="FF0000"/>
                </a:solidFill>
              </a:rPr>
              <a:t>2</a:t>
            </a:r>
            <a:r>
              <a:rPr lang="en-US" b="1" baseline="-25000" dirty="0">
                <a:solidFill>
                  <a:srgbClr val="00B050"/>
                </a:solidFill>
              </a:rPr>
              <a:t>2</a:t>
            </a:r>
            <a:r>
              <a:rPr lang="en-US" b="1" dirty="0"/>
              <a:t> W</a:t>
            </a:r>
            <a:r>
              <a:rPr lang="en-US" b="1" baseline="-25000" dirty="0">
                <a:solidFill>
                  <a:srgbClr val="FF0000"/>
                </a:solidFill>
              </a:rPr>
              <a:t>3</a:t>
            </a:r>
            <a:r>
              <a:rPr lang="en-US" b="1" baseline="-25000" dirty="0">
                <a:solidFill>
                  <a:srgbClr val="00B050"/>
                </a:solidFill>
              </a:rPr>
              <a:t>2   </a:t>
            </a:r>
            <a:r>
              <a:rPr lang="en-US" b="1" dirty="0"/>
              <a:t>+ b</a:t>
            </a:r>
            <a:r>
              <a:rPr lang="en-US" b="1" baseline="-25000" dirty="0">
                <a:solidFill>
                  <a:srgbClr val="FF0000"/>
                </a:solidFill>
              </a:rPr>
              <a:t>1</a:t>
            </a:r>
            <a:r>
              <a:rPr lang="en-US" b="1" dirty="0"/>
              <a:t> b</a:t>
            </a:r>
            <a:r>
              <a:rPr lang="en-US" b="1" baseline="-25000" dirty="0">
                <a:solidFill>
                  <a:srgbClr val="FF0000"/>
                </a:solidFill>
              </a:rPr>
              <a:t>2 </a:t>
            </a:r>
            <a:r>
              <a:rPr lang="en-US" b="1" dirty="0"/>
              <a:t>b</a:t>
            </a:r>
            <a:r>
              <a:rPr lang="en-US" b="1" baseline="-25000" dirty="0">
                <a:solidFill>
                  <a:srgbClr val="FF0000"/>
                </a:solidFill>
              </a:rPr>
              <a:t>3</a:t>
            </a:r>
          </a:p>
          <a:p>
            <a:pPr>
              <a:buNone/>
            </a:pPr>
            <a:r>
              <a:rPr lang="en-US" b="1" dirty="0"/>
              <a:t>		                      W</a:t>
            </a:r>
            <a:r>
              <a:rPr lang="en-US" b="1" baseline="-25000" dirty="0">
                <a:solidFill>
                  <a:srgbClr val="FF0000"/>
                </a:solidFill>
              </a:rPr>
              <a:t>1</a:t>
            </a:r>
            <a:r>
              <a:rPr lang="en-US" b="1" baseline="-25000" dirty="0">
                <a:solidFill>
                  <a:srgbClr val="00B050"/>
                </a:solidFill>
              </a:rPr>
              <a:t>3</a:t>
            </a:r>
            <a:r>
              <a:rPr lang="en-US" b="1" dirty="0"/>
              <a:t>  W</a:t>
            </a:r>
            <a:r>
              <a:rPr lang="en-US" b="1" baseline="-25000" dirty="0">
                <a:solidFill>
                  <a:srgbClr val="FF0000"/>
                </a:solidFill>
              </a:rPr>
              <a:t>2</a:t>
            </a:r>
            <a:r>
              <a:rPr lang="en-US" b="1" baseline="-25000" dirty="0">
                <a:solidFill>
                  <a:srgbClr val="00B050"/>
                </a:solidFill>
              </a:rPr>
              <a:t>3</a:t>
            </a:r>
            <a:r>
              <a:rPr lang="en-US" b="1" dirty="0"/>
              <a:t> W</a:t>
            </a:r>
            <a:r>
              <a:rPr lang="en-US" b="1" baseline="-25000" dirty="0">
                <a:solidFill>
                  <a:srgbClr val="FF0000"/>
                </a:solidFill>
              </a:rPr>
              <a:t>3</a:t>
            </a:r>
            <a:r>
              <a:rPr lang="en-US" b="1" baseline="-25000" dirty="0">
                <a:solidFill>
                  <a:srgbClr val="00B050"/>
                </a:solidFill>
              </a:rPr>
              <a:t>3 </a:t>
            </a:r>
            <a:r>
              <a:rPr lang="en-US" b="1" dirty="0"/>
              <a:t>   </a:t>
            </a:r>
            <a:endParaRPr lang="en-US" b="1" baseline="-25000" dirty="0">
              <a:solidFill>
                <a:srgbClr val="FF0000"/>
              </a:solidFill>
            </a:endParaRPr>
          </a:p>
          <a:p>
            <a:pPr>
              <a:buNone/>
            </a:pPr>
            <a:r>
              <a:rPr lang="en-US" sz="4000" b="1" baseline="-25000" dirty="0">
                <a:solidFill>
                  <a:srgbClr val="FF0000"/>
                </a:solidFill>
              </a:rPr>
              <a:t>c</a:t>
            </a:r>
            <a:r>
              <a:rPr lang="en-US" sz="4000" b="1" baseline="-25000" dirty="0"/>
              <a:t> = </a:t>
            </a:r>
            <a:r>
              <a:rPr lang="en-US" sz="4000" b="1" baseline="-25000" dirty="0" err="1"/>
              <a:t>W</a:t>
            </a:r>
            <a:r>
              <a:rPr lang="en-US" sz="4000" b="1" baseline="-25000" dirty="0" err="1">
                <a:solidFill>
                  <a:srgbClr val="00B050"/>
                </a:solidFill>
              </a:rPr>
              <a:t>f</a:t>
            </a:r>
            <a:r>
              <a:rPr lang="en-US" sz="4000" b="1" baseline="-25000" dirty="0"/>
              <a:t> + b</a:t>
            </a:r>
          </a:p>
          <a:p>
            <a:pPr>
              <a:buNone/>
            </a:pPr>
            <a:endParaRPr lang="en-US" b="1" baseline="-25000" dirty="0"/>
          </a:p>
          <a:p>
            <a:pPr>
              <a:buNone/>
            </a:pPr>
            <a:r>
              <a:rPr lang="en-US" b="1" baseline="-25000" dirty="0"/>
              <a:t>			</a:t>
            </a:r>
            <a:endParaRPr lang="en-US" b="1" baseline="-25000" dirty="0">
              <a:solidFill>
                <a:srgbClr val="00B050"/>
              </a:solidFill>
            </a:endParaRPr>
          </a:p>
        </p:txBody>
      </p:sp>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a:ln>
                  <a:noFill/>
                </a:ln>
                <a:solidFill>
                  <a:schemeClr val="bg1"/>
                </a:solidFill>
                <a:effectLst/>
                <a:uLnTx/>
                <a:uFillTx/>
                <a:latin typeface="+mj-lt"/>
                <a:ea typeface="+mj-ea"/>
                <a:cs typeface="+mj-cs"/>
              </a:rPr>
              <a:t>Neural Network Classifiers Problem 3</a:t>
            </a:r>
          </a:p>
        </p:txBody>
      </p:sp>
      <p:sp>
        <p:nvSpPr>
          <p:cNvPr id="7" name="Oval 6"/>
          <p:cNvSpPr/>
          <p:nvPr/>
        </p:nvSpPr>
        <p:spPr>
          <a:xfrm>
            <a:off x="1066800" y="2350532"/>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p:cNvSpPr/>
          <p:nvPr/>
        </p:nvSpPr>
        <p:spPr>
          <a:xfrm>
            <a:off x="1066800" y="3493532"/>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9" name="TextBox 8"/>
          <p:cNvSpPr txBox="1"/>
          <p:nvPr/>
        </p:nvSpPr>
        <p:spPr>
          <a:xfrm>
            <a:off x="179902" y="3974068"/>
            <a:ext cx="1115498" cy="369332"/>
          </a:xfrm>
          <a:prstGeom prst="rect">
            <a:avLst/>
          </a:prstGeom>
          <a:noFill/>
        </p:spPr>
        <p:txBody>
          <a:bodyPr wrap="none" rtlCol="0">
            <a:spAutoFit/>
          </a:bodyPr>
          <a:lstStyle/>
          <a:p>
            <a:r>
              <a:rPr lang="en-US" dirty="0"/>
              <a:t>Features </a:t>
            </a:r>
            <a:r>
              <a:rPr lang="en-US" b="1" dirty="0"/>
              <a:t>f</a:t>
            </a:r>
          </a:p>
        </p:txBody>
      </p:sp>
      <p:sp>
        <p:nvSpPr>
          <p:cNvPr id="10" name="TextBox 9"/>
          <p:cNvSpPr txBox="1"/>
          <p:nvPr/>
        </p:nvSpPr>
        <p:spPr>
          <a:xfrm>
            <a:off x="304800" y="1981200"/>
            <a:ext cx="1007007" cy="369332"/>
          </a:xfrm>
          <a:prstGeom prst="rect">
            <a:avLst/>
          </a:prstGeom>
          <a:noFill/>
        </p:spPr>
        <p:txBody>
          <a:bodyPr wrap="none" rtlCol="0">
            <a:spAutoFit/>
          </a:bodyPr>
          <a:lstStyle/>
          <a:p>
            <a:r>
              <a:rPr lang="en-US" dirty="0"/>
              <a:t>Classes </a:t>
            </a:r>
            <a:r>
              <a:rPr lang="en-US" b="1" dirty="0"/>
              <a:t>c</a:t>
            </a:r>
          </a:p>
        </p:txBody>
      </p:sp>
      <p:cxnSp>
        <p:nvCxnSpPr>
          <p:cNvPr id="25" name="Straight Connector 24"/>
          <p:cNvCxnSpPr/>
          <p:nvPr/>
        </p:nvCxnSpPr>
        <p:spPr>
          <a:xfrm>
            <a:off x="1274620" y="2743200"/>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31" name="TextBox 30"/>
          <p:cNvSpPr txBox="1"/>
          <p:nvPr/>
        </p:nvSpPr>
        <p:spPr>
          <a:xfrm>
            <a:off x="762000" y="2971800"/>
            <a:ext cx="394660" cy="369332"/>
          </a:xfrm>
          <a:prstGeom prst="rect">
            <a:avLst/>
          </a:prstGeom>
          <a:noFill/>
        </p:spPr>
        <p:txBody>
          <a:bodyPr wrap="none" rtlCol="0">
            <a:spAutoFit/>
          </a:bodyPr>
          <a:lstStyle/>
          <a:p>
            <a:r>
              <a:rPr lang="en-US" b="1" dirty="0"/>
              <a:t>W</a:t>
            </a:r>
          </a:p>
        </p:txBody>
      </p:sp>
      <p:sp>
        <p:nvSpPr>
          <p:cNvPr id="40" name="TextBox 39">
            <a:extLst>
              <a:ext uri="{FF2B5EF4-FFF2-40B4-BE49-F238E27FC236}">
                <a16:creationId xmlns:a16="http://schemas.microsoft.com/office/drawing/2014/main" xmlns="" id="{E2D638BD-ECC3-4732-81F2-D03C8CC91C61}"/>
              </a:ext>
            </a:extLst>
          </p:cNvPr>
          <p:cNvSpPr txBox="1"/>
          <p:nvPr/>
        </p:nvSpPr>
        <p:spPr>
          <a:xfrm>
            <a:off x="2209800" y="1457980"/>
            <a:ext cx="6312966" cy="1261884"/>
          </a:xfrm>
          <a:prstGeom prst="rect">
            <a:avLst/>
          </a:prstGeom>
          <a:noFill/>
        </p:spPr>
        <p:txBody>
          <a:bodyPr wrap="square" rtlCol="0">
            <a:spAutoFit/>
          </a:bodyPr>
          <a:lstStyle/>
          <a:p>
            <a:r>
              <a:rPr lang="en-US" sz="2400" dirty="0"/>
              <a:t>The trouble is that we’re learning parameters </a:t>
            </a:r>
            <a:r>
              <a:rPr lang="en-US" sz="2400" b="1" dirty="0"/>
              <a:t>W</a:t>
            </a:r>
            <a:r>
              <a:rPr lang="en-US" sz="2400" dirty="0"/>
              <a:t> and </a:t>
            </a:r>
            <a:r>
              <a:rPr lang="en-US" sz="2400" b="1" dirty="0"/>
              <a:t>b</a:t>
            </a:r>
            <a:r>
              <a:rPr lang="en-US" sz="2400" dirty="0"/>
              <a:t> such that …</a:t>
            </a:r>
          </a:p>
          <a:p>
            <a:endParaRPr lang="en-US" sz="2400" baseline="-25000" dirty="0"/>
          </a:p>
          <a:p>
            <a:endParaRPr lang="en-IN" baseline="-25000" dirty="0"/>
          </a:p>
        </p:txBody>
      </p:sp>
      <p:cxnSp>
        <p:nvCxnSpPr>
          <p:cNvPr id="13" name="Straight Connector 12">
            <a:extLst>
              <a:ext uri="{FF2B5EF4-FFF2-40B4-BE49-F238E27FC236}">
                <a16:creationId xmlns:a16="http://schemas.microsoft.com/office/drawing/2014/main" xmlns="" id="{EB8701B5-FF0C-46E4-885A-044ABDC7A5B7}"/>
              </a:ext>
            </a:extLst>
          </p:cNvPr>
          <p:cNvCxnSpPr>
            <a:cxnSpLocks/>
          </p:cNvCxnSpPr>
          <p:nvPr/>
        </p:nvCxnSpPr>
        <p:spPr>
          <a:xfrm>
            <a:off x="1735265" y="3480792"/>
            <a:ext cx="0" cy="533400"/>
          </a:xfrm>
          <a:prstGeom prst="line">
            <a:avLst/>
          </a:prstGeom>
        </p:spPr>
        <p:style>
          <a:lnRef idx="3">
            <a:schemeClr val="accent5"/>
          </a:lnRef>
          <a:fillRef idx="0">
            <a:schemeClr val="accent5"/>
          </a:fillRef>
          <a:effectRef idx="2">
            <a:schemeClr val="accent5"/>
          </a:effectRef>
          <a:fontRef idx="minor">
            <a:schemeClr val="tx1"/>
          </a:fontRef>
        </p:style>
      </p:cxnSp>
      <p:cxnSp>
        <p:nvCxnSpPr>
          <p:cNvPr id="14" name="Straight Connector 13">
            <a:extLst>
              <a:ext uri="{FF2B5EF4-FFF2-40B4-BE49-F238E27FC236}">
                <a16:creationId xmlns:a16="http://schemas.microsoft.com/office/drawing/2014/main" xmlns="" id="{E4DBE68B-FE68-4DD0-BBF6-526EB9AD4F19}"/>
              </a:ext>
            </a:extLst>
          </p:cNvPr>
          <p:cNvCxnSpPr>
            <a:cxnSpLocks/>
          </p:cNvCxnSpPr>
          <p:nvPr/>
        </p:nvCxnSpPr>
        <p:spPr>
          <a:xfrm>
            <a:off x="1735265" y="3470241"/>
            <a:ext cx="104335"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15" name="Straight Connector 14">
            <a:extLst>
              <a:ext uri="{FF2B5EF4-FFF2-40B4-BE49-F238E27FC236}">
                <a16:creationId xmlns:a16="http://schemas.microsoft.com/office/drawing/2014/main" xmlns="" id="{FCE92D7F-1A0C-4B42-8A72-ED832F5BD817}"/>
              </a:ext>
            </a:extLst>
          </p:cNvPr>
          <p:cNvCxnSpPr>
            <a:cxnSpLocks/>
          </p:cNvCxnSpPr>
          <p:nvPr/>
        </p:nvCxnSpPr>
        <p:spPr>
          <a:xfrm>
            <a:off x="1727059" y="4002524"/>
            <a:ext cx="150641"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16" name="Straight Connector 15">
            <a:extLst>
              <a:ext uri="{FF2B5EF4-FFF2-40B4-BE49-F238E27FC236}">
                <a16:creationId xmlns:a16="http://schemas.microsoft.com/office/drawing/2014/main" xmlns="" id="{6B7F9411-A977-41D9-A216-CCFEC5F33AFA}"/>
              </a:ext>
            </a:extLst>
          </p:cNvPr>
          <p:cNvCxnSpPr>
            <a:cxnSpLocks/>
          </p:cNvCxnSpPr>
          <p:nvPr/>
        </p:nvCxnSpPr>
        <p:spPr>
          <a:xfrm>
            <a:off x="3098659" y="3480792"/>
            <a:ext cx="0" cy="521732"/>
          </a:xfrm>
          <a:prstGeom prst="line">
            <a:avLst/>
          </a:prstGeom>
        </p:spPr>
        <p:style>
          <a:lnRef idx="2">
            <a:schemeClr val="accent5"/>
          </a:lnRef>
          <a:fillRef idx="0">
            <a:schemeClr val="accent5"/>
          </a:fillRef>
          <a:effectRef idx="1">
            <a:schemeClr val="accent5"/>
          </a:effectRef>
          <a:fontRef idx="minor">
            <a:schemeClr val="tx1"/>
          </a:fontRef>
        </p:style>
      </p:cxnSp>
      <p:cxnSp>
        <p:nvCxnSpPr>
          <p:cNvPr id="17" name="Straight Connector 16">
            <a:extLst>
              <a:ext uri="{FF2B5EF4-FFF2-40B4-BE49-F238E27FC236}">
                <a16:creationId xmlns:a16="http://schemas.microsoft.com/office/drawing/2014/main" xmlns="" id="{D7CD3A93-305F-4B41-A064-A09FF1EBEC6D}"/>
              </a:ext>
            </a:extLst>
          </p:cNvPr>
          <p:cNvCxnSpPr>
            <a:cxnSpLocks/>
          </p:cNvCxnSpPr>
          <p:nvPr/>
        </p:nvCxnSpPr>
        <p:spPr>
          <a:xfrm flipH="1" flipV="1">
            <a:off x="3022459" y="4002524"/>
            <a:ext cx="76200" cy="11668"/>
          </a:xfrm>
          <a:prstGeom prst="line">
            <a:avLst/>
          </a:prstGeom>
        </p:spPr>
        <p:style>
          <a:lnRef idx="2">
            <a:schemeClr val="accent5"/>
          </a:lnRef>
          <a:fillRef idx="0">
            <a:schemeClr val="accent5"/>
          </a:fillRef>
          <a:effectRef idx="1">
            <a:schemeClr val="accent5"/>
          </a:effectRef>
          <a:fontRef idx="minor">
            <a:schemeClr val="tx1"/>
          </a:fontRef>
        </p:style>
      </p:cxnSp>
      <p:cxnSp>
        <p:nvCxnSpPr>
          <p:cNvPr id="18" name="Straight Connector 17">
            <a:extLst>
              <a:ext uri="{FF2B5EF4-FFF2-40B4-BE49-F238E27FC236}">
                <a16:creationId xmlns:a16="http://schemas.microsoft.com/office/drawing/2014/main" xmlns="" id="{2EEA9FA6-6D4B-4BCE-AA87-FDF87E46B8F6}"/>
              </a:ext>
            </a:extLst>
          </p:cNvPr>
          <p:cNvCxnSpPr/>
          <p:nvPr/>
        </p:nvCxnSpPr>
        <p:spPr>
          <a:xfrm flipH="1">
            <a:off x="3022459" y="3480792"/>
            <a:ext cx="76200"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19" name="Straight Connector 18">
            <a:extLst>
              <a:ext uri="{FF2B5EF4-FFF2-40B4-BE49-F238E27FC236}">
                <a16:creationId xmlns:a16="http://schemas.microsoft.com/office/drawing/2014/main" xmlns="" id="{67CD9C9B-048E-4740-8C39-09FB0DCD290E}"/>
              </a:ext>
            </a:extLst>
          </p:cNvPr>
          <p:cNvCxnSpPr/>
          <p:nvPr/>
        </p:nvCxnSpPr>
        <p:spPr>
          <a:xfrm flipH="1">
            <a:off x="4650688" y="2957989"/>
            <a:ext cx="202844"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20" name="Straight Connector 19">
            <a:extLst>
              <a:ext uri="{FF2B5EF4-FFF2-40B4-BE49-F238E27FC236}">
                <a16:creationId xmlns:a16="http://schemas.microsoft.com/office/drawing/2014/main" xmlns="" id="{5D7D77D4-8170-48A0-BAA4-60FAD735F9D2}"/>
              </a:ext>
            </a:extLst>
          </p:cNvPr>
          <p:cNvCxnSpPr/>
          <p:nvPr/>
        </p:nvCxnSpPr>
        <p:spPr>
          <a:xfrm>
            <a:off x="4675910" y="2957989"/>
            <a:ext cx="0" cy="1600200"/>
          </a:xfrm>
          <a:prstGeom prst="line">
            <a:avLst/>
          </a:prstGeom>
        </p:spPr>
        <p:style>
          <a:lnRef idx="3">
            <a:schemeClr val="accent5"/>
          </a:lnRef>
          <a:fillRef idx="0">
            <a:schemeClr val="accent5"/>
          </a:fillRef>
          <a:effectRef idx="2">
            <a:schemeClr val="accent5"/>
          </a:effectRef>
          <a:fontRef idx="minor">
            <a:schemeClr val="tx1"/>
          </a:fontRef>
        </p:style>
      </p:cxnSp>
      <p:cxnSp>
        <p:nvCxnSpPr>
          <p:cNvPr id="21" name="Straight Connector 20">
            <a:extLst>
              <a:ext uri="{FF2B5EF4-FFF2-40B4-BE49-F238E27FC236}">
                <a16:creationId xmlns:a16="http://schemas.microsoft.com/office/drawing/2014/main" xmlns="" id="{F45978A9-89C6-4E97-A0F6-8DD5565475B0}"/>
              </a:ext>
            </a:extLst>
          </p:cNvPr>
          <p:cNvCxnSpPr/>
          <p:nvPr/>
        </p:nvCxnSpPr>
        <p:spPr>
          <a:xfrm>
            <a:off x="4650688" y="4558189"/>
            <a:ext cx="202844"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22" name="Straight Connector 21">
            <a:extLst>
              <a:ext uri="{FF2B5EF4-FFF2-40B4-BE49-F238E27FC236}">
                <a16:creationId xmlns:a16="http://schemas.microsoft.com/office/drawing/2014/main" xmlns="" id="{9BCB5F6C-6016-4B29-B78F-12A3ACB0ED8B}"/>
              </a:ext>
            </a:extLst>
          </p:cNvPr>
          <p:cNvCxnSpPr/>
          <p:nvPr/>
        </p:nvCxnSpPr>
        <p:spPr>
          <a:xfrm>
            <a:off x="7010400" y="2957989"/>
            <a:ext cx="0" cy="1676400"/>
          </a:xfrm>
          <a:prstGeom prst="line">
            <a:avLst/>
          </a:prstGeom>
        </p:spPr>
        <p:style>
          <a:lnRef idx="3">
            <a:schemeClr val="accent5"/>
          </a:lnRef>
          <a:fillRef idx="0">
            <a:schemeClr val="accent5"/>
          </a:fillRef>
          <a:effectRef idx="2">
            <a:schemeClr val="accent5"/>
          </a:effectRef>
          <a:fontRef idx="minor">
            <a:schemeClr val="tx1"/>
          </a:fontRef>
        </p:style>
      </p:cxnSp>
      <p:cxnSp>
        <p:nvCxnSpPr>
          <p:cNvPr id="23" name="Straight Connector 22">
            <a:extLst>
              <a:ext uri="{FF2B5EF4-FFF2-40B4-BE49-F238E27FC236}">
                <a16:creationId xmlns:a16="http://schemas.microsoft.com/office/drawing/2014/main" xmlns="" id="{F3C1C928-227F-41B5-BBB9-EDAB110A4E5A}"/>
              </a:ext>
            </a:extLst>
          </p:cNvPr>
          <p:cNvCxnSpPr/>
          <p:nvPr/>
        </p:nvCxnSpPr>
        <p:spPr>
          <a:xfrm>
            <a:off x="6860488" y="2957989"/>
            <a:ext cx="202844"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24" name="Straight Connector 23">
            <a:extLst>
              <a:ext uri="{FF2B5EF4-FFF2-40B4-BE49-F238E27FC236}">
                <a16:creationId xmlns:a16="http://schemas.microsoft.com/office/drawing/2014/main" xmlns="" id="{2D8213B3-A33C-40E4-950E-AF10A184ECB2}"/>
              </a:ext>
            </a:extLst>
          </p:cNvPr>
          <p:cNvCxnSpPr/>
          <p:nvPr/>
        </p:nvCxnSpPr>
        <p:spPr>
          <a:xfrm>
            <a:off x="6860488" y="4634389"/>
            <a:ext cx="202844"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26" name="Straight Connector 25">
            <a:extLst>
              <a:ext uri="{FF2B5EF4-FFF2-40B4-BE49-F238E27FC236}">
                <a16:creationId xmlns:a16="http://schemas.microsoft.com/office/drawing/2014/main" xmlns="" id="{551AC225-B497-4FE3-BFB7-36062ACD8111}"/>
              </a:ext>
            </a:extLst>
          </p:cNvPr>
          <p:cNvCxnSpPr>
            <a:cxnSpLocks/>
          </p:cNvCxnSpPr>
          <p:nvPr/>
        </p:nvCxnSpPr>
        <p:spPr>
          <a:xfrm>
            <a:off x="3336329" y="3450193"/>
            <a:ext cx="0" cy="533400"/>
          </a:xfrm>
          <a:prstGeom prst="line">
            <a:avLst/>
          </a:prstGeom>
        </p:spPr>
        <p:style>
          <a:lnRef idx="3">
            <a:schemeClr val="accent5"/>
          </a:lnRef>
          <a:fillRef idx="0">
            <a:schemeClr val="accent5"/>
          </a:fillRef>
          <a:effectRef idx="2">
            <a:schemeClr val="accent5"/>
          </a:effectRef>
          <a:fontRef idx="minor">
            <a:schemeClr val="tx1"/>
          </a:fontRef>
        </p:style>
      </p:cxnSp>
      <p:cxnSp>
        <p:nvCxnSpPr>
          <p:cNvPr id="27" name="Straight Connector 26">
            <a:extLst>
              <a:ext uri="{FF2B5EF4-FFF2-40B4-BE49-F238E27FC236}">
                <a16:creationId xmlns:a16="http://schemas.microsoft.com/office/drawing/2014/main" xmlns="" id="{E6EF7ECF-438C-4F00-83DE-E79ADBB9E6ED}"/>
              </a:ext>
            </a:extLst>
          </p:cNvPr>
          <p:cNvCxnSpPr>
            <a:cxnSpLocks/>
          </p:cNvCxnSpPr>
          <p:nvPr/>
        </p:nvCxnSpPr>
        <p:spPr>
          <a:xfrm>
            <a:off x="3336329" y="3439642"/>
            <a:ext cx="104335"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28" name="Straight Connector 27">
            <a:extLst>
              <a:ext uri="{FF2B5EF4-FFF2-40B4-BE49-F238E27FC236}">
                <a16:creationId xmlns:a16="http://schemas.microsoft.com/office/drawing/2014/main" xmlns="" id="{DFD5D473-EE0A-4724-A77B-69B5F186D604}"/>
              </a:ext>
            </a:extLst>
          </p:cNvPr>
          <p:cNvCxnSpPr>
            <a:cxnSpLocks/>
          </p:cNvCxnSpPr>
          <p:nvPr/>
        </p:nvCxnSpPr>
        <p:spPr>
          <a:xfrm>
            <a:off x="3328123" y="3971925"/>
            <a:ext cx="150641"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29" name="Straight Connector 28">
            <a:extLst>
              <a:ext uri="{FF2B5EF4-FFF2-40B4-BE49-F238E27FC236}">
                <a16:creationId xmlns:a16="http://schemas.microsoft.com/office/drawing/2014/main" xmlns="" id="{1104889B-AF33-4715-97D1-B387A68CB497}"/>
              </a:ext>
            </a:extLst>
          </p:cNvPr>
          <p:cNvCxnSpPr>
            <a:cxnSpLocks/>
          </p:cNvCxnSpPr>
          <p:nvPr/>
        </p:nvCxnSpPr>
        <p:spPr>
          <a:xfrm>
            <a:off x="4416663" y="3464004"/>
            <a:ext cx="0" cy="521732"/>
          </a:xfrm>
          <a:prstGeom prst="line">
            <a:avLst/>
          </a:prstGeom>
        </p:spPr>
        <p:style>
          <a:lnRef idx="2">
            <a:schemeClr val="accent5"/>
          </a:lnRef>
          <a:fillRef idx="0">
            <a:schemeClr val="accent5"/>
          </a:fillRef>
          <a:effectRef idx="1">
            <a:schemeClr val="accent5"/>
          </a:effectRef>
          <a:fontRef idx="minor">
            <a:schemeClr val="tx1"/>
          </a:fontRef>
        </p:style>
      </p:cxnSp>
      <p:cxnSp>
        <p:nvCxnSpPr>
          <p:cNvPr id="30" name="Straight Connector 29">
            <a:extLst>
              <a:ext uri="{FF2B5EF4-FFF2-40B4-BE49-F238E27FC236}">
                <a16:creationId xmlns:a16="http://schemas.microsoft.com/office/drawing/2014/main" xmlns="" id="{90406122-0CD3-4A42-8965-7BEC36E8EB08}"/>
              </a:ext>
            </a:extLst>
          </p:cNvPr>
          <p:cNvCxnSpPr>
            <a:cxnSpLocks/>
          </p:cNvCxnSpPr>
          <p:nvPr/>
        </p:nvCxnSpPr>
        <p:spPr>
          <a:xfrm flipH="1" flipV="1">
            <a:off x="4340463" y="3985736"/>
            <a:ext cx="76200" cy="11668"/>
          </a:xfrm>
          <a:prstGeom prst="line">
            <a:avLst/>
          </a:prstGeom>
        </p:spPr>
        <p:style>
          <a:lnRef idx="2">
            <a:schemeClr val="accent5"/>
          </a:lnRef>
          <a:fillRef idx="0">
            <a:schemeClr val="accent5"/>
          </a:fillRef>
          <a:effectRef idx="1">
            <a:schemeClr val="accent5"/>
          </a:effectRef>
          <a:fontRef idx="minor">
            <a:schemeClr val="tx1"/>
          </a:fontRef>
        </p:style>
      </p:cxnSp>
      <p:cxnSp>
        <p:nvCxnSpPr>
          <p:cNvPr id="32" name="Straight Connector 31">
            <a:extLst>
              <a:ext uri="{FF2B5EF4-FFF2-40B4-BE49-F238E27FC236}">
                <a16:creationId xmlns:a16="http://schemas.microsoft.com/office/drawing/2014/main" xmlns="" id="{B61426A7-8293-48DD-B3EB-346462EDDBC2}"/>
              </a:ext>
            </a:extLst>
          </p:cNvPr>
          <p:cNvCxnSpPr/>
          <p:nvPr/>
        </p:nvCxnSpPr>
        <p:spPr>
          <a:xfrm flipH="1">
            <a:off x="4340463" y="3464004"/>
            <a:ext cx="76200"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33" name="Straight Connector 32">
            <a:extLst>
              <a:ext uri="{FF2B5EF4-FFF2-40B4-BE49-F238E27FC236}">
                <a16:creationId xmlns:a16="http://schemas.microsoft.com/office/drawing/2014/main" xmlns="" id="{09E3D493-2BAB-42BF-879E-5C6A3FEE3885}"/>
              </a:ext>
            </a:extLst>
          </p:cNvPr>
          <p:cNvCxnSpPr>
            <a:cxnSpLocks/>
          </p:cNvCxnSpPr>
          <p:nvPr/>
        </p:nvCxnSpPr>
        <p:spPr>
          <a:xfrm>
            <a:off x="7377866" y="3438525"/>
            <a:ext cx="0" cy="533400"/>
          </a:xfrm>
          <a:prstGeom prst="line">
            <a:avLst/>
          </a:prstGeom>
        </p:spPr>
        <p:style>
          <a:lnRef idx="3">
            <a:schemeClr val="accent5"/>
          </a:lnRef>
          <a:fillRef idx="0">
            <a:schemeClr val="accent5"/>
          </a:fillRef>
          <a:effectRef idx="2">
            <a:schemeClr val="accent5"/>
          </a:effectRef>
          <a:fontRef idx="minor">
            <a:schemeClr val="tx1"/>
          </a:fontRef>
        </p:style>
      </p:cxnSp>
      <p:cxnSp>
        <p:nvCxnSpPr>
          <p:cNvPr id="34" name="Straight Connector 33">
            <a:extLst>
              <a:ext uri="{FF2B5EF4-FFF2-40B4-BE49-F238E27FC236}">
                <a16:creationId xmlns:a16="http://schemas.microsoft.com/office/drawing/2014/main" xmlns="" id="{8511361D-4A62-4A55-ACA4-7125F03F8C60}"/>
              </a:ext>
            </a:extLst>
          </p:cNvPr>
          <p:cNvCxnSpPr>
            <a:cxnSpLocks/>
          </p:cNvCxnSpPr>
          <p:nvPr/>
        </p:nvCxnSpPr>
        <p:spPr>
          <a:xfrm>
            <a:off x="7377866" y="3427974"/>
            <a:ext cx="104335"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35" name="Straight Connector 34">
            <a:extLst>
              <a:ext uri="{FF2B5EF4-FFF2-40B4-BE49-F238E27FC236}">
                <a16:creationId xmlns:a16="http://schemas.microsoft.com/office/drawing/2014/main" xmlns="" id="{D21A0B9E-BC88-4157-BD0B-23B27FC2C70F}"/>
              </a:ext>
            </a:extLst>
          </p:cNvPr>
          <p:cNvCxnSpPr>
            <a:cxnSpLocks/>
          </p:cNvCxnSpPr>
          <p:nvPr/>
        </p:nvCxnSpPr>
        <p:spPr>
          <a:xfrm>
            <a:off x="7369660" y="3960257"/>
            <a:ext cx="150641"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36" name="Straight Connector 35">
            <a:extLst>
              <a:ext uri="{FF2B5EF4-FFF2-40B4-BE49-F238E27FC236}">
                <a16:creationId xmlns:a16="http://schemas.microsoft.com/office/drawing/2014/main" xmlns="" id="{024C9C92-B115-46B8-85DC-06B7C2A383C3}"/>
              </a:ext>
            </a:extLst>
          </p:cNvPr>
          <p:cNvCxnSpPr>
            <a:cxnSpLocks/>
          </p:cNvCxnSpPr>
          <p:nvPr/>
        </p:nvCxnSpPr>
        <p:spPr>
          <a:xfrm>
            <a:off x="8687554" y="3450193"/>
            <a:ext cx="0" cy="521732"/>
          </a:xfrm>
          <a:prstGeom prst="line">
            <a:avLst/>
          </a:prstGeom>
        </p:spPr>
        <p:style>
          <a:lnRef idx="2">
            <a:schemeClr val="accent5"/>
          </a:lnRef>
          <a:fillRef idx="0">
            <a:schemeClr val="accent5"/>
          </a:fillRef>
          <a:effectRef idx="1">
            <a:schemeClr val="accent5"/>
          </a:effectRef>
          <a:fontRef idx="minor">
            <a:schemeClr val="tx1"/>
          </a:fontRef>
        </p:style>
      </p:cxnSp>
      <p:cxnSp>
        <p:nvCxnSpPr>
          <p:cNvPr id="37" name="Straight Connector 36">
            <a:extLst>
              <a:ext uri="{FF2B5EF4-FFF2-40B4-BE49-F238E27FC236}">
                <a16:creationId xmlns:a16="http://schemas.microsoft.com/office/drawing/2014/main" xmlns="" id="{6D0D4BB9-DC2C-4C4F-A8A5-61BC37ED8EA1}"/>
              </a:ext>
            </a:extLst>
          </p:cNvPr>
          <p:cNvCxnSpPr>
            <a:cxnSpLocks/>
          </p:cNvCxnSpPr>
          <p:nvPr/>
        </p:nvCxnSpPr>
        <p:spPr>
          <a:xfrm flipH="1" flipV="1">
            <a:off x="8611354" y="3971925"/>
            <a:ext cx="76200" cy="11668"/>
          </a:xfrm>
          <a:prstGeom prst="line">
            <a:avLst/>
          </a:prstGeom>
        </p:spPr>
        <p:style>
          <a:lnRef idx="2">
            <a:schemeClr val="accent5"/>
          </a:lnRef>
          <a:fillRef idx="0">
            <a:schemeClr val="accent5"/>
          </a:fillRef>
          <a:effectRef idx="1">
            <a:schemeClr val="accent5"/>
          </a:effectRef>
          <a:fontRef idx="minor">
            <a:schemeClr val="tx1"/>
          </a:fontRef>
        </p:style>
      </p:cxnSp>
      <p:cxnSp>
        <p:nvCxnSpPr>
          <p:cNvPr id="38" name="Straight Connector 37">
            <a:extLst>
              <a:ext uri="{FF2B5EF4-FFF2-40B4-BE49-F238E27FC236}">
                <a16:creationId xmlns:a16="http://schemas.microsoft.com/office/drawing/2014/main" xmlns="" id="{6491E536-ABC0-488B-AA66-5F7BD1A286D6}"/>
              </a:ext>
            </a:extLst>
          </p:cNvPr>
          <p:cNvCxnSpPr/>
          <p:nvPr/>
        </p:nvCxnSpPr>
        <p:spPr>
          <a:xfrm flipH="1">
            <a:off x="8611354" y="3450193"/>
            <a:ext cx="76200" cy="0"/>
          </a:xfrm>
          <a:prstGeom prst="line">
            <a:avLst/>
          </a:prstGeom>
        </p:spPr>
        <p:style>
          <a:lnRef idx="2">
            <a:schemeClr val="accent5"/>
          </a:lnRef>
          <a:fillRef idx="0">
            <a:schemeClr val="accent5"/>
          </a:fillRef>
          <a:effectRef idx="1">
            <a:schemeClr val="accent5"/>
          </a:effectRef>
          <a:fontRef idx="minor">
            <a:schemeClr val="tx1"/>
          </a:fontRef>
        </p:style>
      </p:cxnSp>
      <p:sp>
        <p:nvSpPr>
          <p:cNvPr id="39" name="TextBox 38">
            <a:extLst>
              <a:ext uri="{FF2B5EF4-FFF2-40B4-BE49-F238E27FC236}">
                <a16:creationId xmlns:a16="http://schemas.microsoft.com/office/drawing/2014/main" xmlns="" id="{7286E6CA-F856-4215-9B9E-9313F6A3A925}"/>
              </a:ext>
            </a:extLst>
          </p:cNvPr>
          <p:cNvSpPr txBox="1"/>
          <p:nvPr/>
        </p:nvSpPr>
        <p:spPr>
          <a:xfrm>
            <a:off x="1824585" y="3372862"/>
            <a:ext cx="1242648" cy="584775"/>
          </a:xfrm>
          <a:prstGeom prst="rect">
            <a:avLst/>
          </a:prstGeom>
          <a:noFill/>
        </p:spPr>
        <p:txBody>
          <a:bodyPr wrap="none" rtlCol="0">
            <a:spAutoFit/>
          </a:bodyPr>
          <a:lstStyle/>
          <a:p>
            <a:r>
              <a:rPr lang="en-US" sz="3200" b="1" dirty="0"/>
              <a:t>c</a:t>
            </a:r>
            <a:r>
              <a:rPr lang="en-US" sz="3200" b="1" baseline="-25000" dirty="0">
                <a:solidFill>
                  <a:srgbClr val="FF0000"/>
                </a:solidFill>
              </a:rPr>
              <a:t>1 </a:t>
            </a:r>
            <a:r>
              <a:rPr lang="en-US" sz="3200" b="1" dirty="0"/>
              <a:t>c</a:t>
            </a:r>
            <a:r>
              <a:rPr lang="en-US" sz="3200" b="1" baseline="-25000" dirty="0">
                <a:solidFill>
                  <a:srgbClr val="FF0000"/>
                </a:solidFill>
              </a:rPr>
              <a:t>2 </a:t>
            </a:r>
            <a:r>
              <a:rPr lang="en-US" sz="3200" b="1" dirty="0"/>
              <a:t>c</a:t>
            </a:r>
            <a:r>
              <a:rPr lang="en-US" sz="3200" b="1" baseline="-25000" dirty="0">
                <a:solidFill>
                  <a:srgbClr val="FF0000"/>
                </a:solidFill>
              </a:rPr>
              <a:t>3</a:t>
            </a:r>
            <a:endParaRPr lang="en-IN" sz="3200" dirty="0"/>
          </a:p>
        </p:txBody>
      </p:sp>
    </p:spTree>
    <p:extLst>
      <p:ext uri="{BB962C8B-B14F-4D97-AF65-F5344CB8AC3E}">
        <p14:creationId xmlns:p14="http://schemas.microsoft.com/office/powerpoint/2010/main" xmlns="" val="137653557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5-Point Star 3"/>
          <p:cNvSpPr/>
          <p:nvPr/>
        </p:nvSpPr>
        <p:spPr>
          <a:xfrm>
            <a:off x="2214546" y="2357430"/>
            <a:ext cx="142876" cy="142876"/>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5-Point Star 4"/>
          <p:cNvSpPr/>
          <p:nvPr/>
        </p:nvSpPr>
        <p:spPr>
          <a:xfrm>
            <a:off x="3643306" y="2509830"/>
            <a:ext cx="142876" cy="142876"/>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5-Point Star 5"/>
          <p:cNvSpPr/>
          <p:nvPr/>
        </p:nvSpPr>
        <p:spPr>
          <a:xfrm>
            <a:off x="2571736" y="3500438"/>
            <a:ext cx="142876" cy="142876"/>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Isosceles Triangle 8"/>
          <p:cNvSpPr/>
          <p:nvPr/>
        </p:nvSpPr>
        <p:spPr>
          <a:xfrm>
            <a:off x="4786314" y="4000504"/>
            <a:ext cx="142876" cy="142876"/>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a:p>
        </p:txBody>
      </p:sp>
      <p:sp>
        <p:nvSpPr>
          <p:cNvPr id="10" name="Isosceles Triangle 9"/>
          <p:cNvSpPr/>
          <p:nvPr/>
        </p:nvSpPr>
        <p:spPr>
          <a:xfrm>
            <a:off x="4938714" y="4929198"/>
            <a:ext cx="142876" cy="142876"/>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a:p>
        </p:txBody>
      </p:sp>
      <p:sp>
        <p:nvSpPr>
          <p:cNvPr id="11" name="Isosceles Triangle 10"/>
          <p:cNvSpPr/>
          <p:nvPr/>
        </p:nvSpPr>
        <p:spPr>
          <a:xfrm>
            <a:off x="6072198" y="4071942"/>
            <a:ext cx="142876" cy="142876"/>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a:p>
        </p:txBody>
      </p:sp>
      <p:sp>
        <p:nvSpPr>
          <p:cNvPr id="12" name="Isosceles Triangle 11"/>
          <p:cNvSpPr/>
          <p:nvPr/>
        </p:nvSpPr>
        <p:spPr>
          <a:xfrm>
            <a:off x="6000760" y="2714620"/>
            <a:ext cx="142876" cy="142876"/>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a:p>
        </p:txBody>
      </p:sp>
      <p:sp>
        <p:nvSpPr>
          <p:cNvPr id="13" name="Isosceles Triangle 12"/>
          <p:cNvSpPr/>
          <p:nvPr/>
        </p:nvSpPr>
        <p:spPr>
          <a:xfrm>
            <a:off x="3286116" y="5429264"/>
            <a:ext cx="142876" cy="142876"/>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a:p>
        </p:txBody>
      </p:sp>
      <p:cxnSp>
        <p:nvCxnSpPr>
          <p:cNvPr id="15" name="Straight Connector 14"/>
          <p:cNvCxnSpPr/>
          <p:nvPr/>
        </p:nvCxnSpPr>
        <p:spPr>
          <a:xfrm flipV="1">
            <a:off x="1428728" y="1219200"/>
            <a:ext cx="5962672" cy="4352940"/>
          </a:xfrm>
          <a:prstGeom prst="line">
            <a:avLst/>
          </a:prstGeom>
        </p:spPr>
        <p:style>
          <a:lnRef idx="1">
            <a:schemeClr val="accent6"/>
          </a:lnRef>
          <a:fillRef idx="0">
            <a:schemeClr val="accent6"/>
          </a:fillRef>
          <a:effectRef idx="0">
            <a:schemeClr val="accent6"/>
          </a:effectRef>
          <a:fontRef idx="minor">
            <a:schemeClr val="tx1"/>
          </a:fontRef>
        </p:style>
      </p:cxnSp>
      <p:sp>
        <p:nvSpPr>
          <p:cNvPr id="16"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400" dirty="0">
                <a:solidFill>
                  <a:schemeClr val="bg1"/>
                </a:solidFill>
                <a:latin typeface="+mj-lt"/>
                <a:ea typeface="+mj-ea"/>
                <a:cs typeface="+mj-cs"/>
              </a:rPr>
              <a:t>Linear Decision Boundary</a:t>
            </a:r>
            <a:endParaRPr kumimoji="0" lang="en-US" sz="4400" b="0" i="0" u="none" strike="noStrike" kern="1200" cap="none" spc="0" normalizeH="0" baseline="0" noProof="0" dirty="0">
              <a:ln>
                <a:noFill/>
              </a:ln>
              <a:solidFill>
                <a:schemeClr val="bg1"/>
              </a:solidFill>
              <a:effectLst/>
              <a:uLnTx/>
              <a:uFillTx/>
              <a:latin typeface="+mj-lt"/>
              <a:ea typeface="+mj-ea"/>
              <a:cs typeface="+mj-cs"/>
            </a:endParaRPr>
          </a:p>
        </p:txBody>
      </p:sp>
      <p:cxnSp>
        <p:nvCxnSpPr>
          <p:cNvPr id="19" name="Straight Arrow Connector 18"/>
          <p:cNvCxnSpPr/>
          <p:nvPr/>
        </p:nvCxnSpPr>
        <p:spPr>
          <a:xfrm flipV="1">
            <a:off x="1295400" y="1295400"/>
            <a:ext cx="0" cy="4724400"/>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cxnSp>
        <p:nvCxnSpPr>
          <p:cNvPr id="21" name="Straight Arrow Connector 20"/>
          <p:cNvCxnSpPr/>
          <p:nvPr/>
        </p:nvCxnSpPr>
        <p:spPr>
          <a:xfrm>
            <a:off x="1295400" y="6019800"/>
            <a:ext cx="7086600" cy="0"/>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sp>
        <p:nvSpPr>
          <p:cNvPr id="22" name="TextBox 21"/>
          <p:cNvSpPr txBox="1"/>
          <p:nvPr/>
        </p:nvSpPr>
        <p:spPr>
          <a:xfrm>
            <a:off x="5324290" y="6019800"/>
            <a:ext cx="314510" cy="584775"/>
          </a:xfrm>
          <a:prstGeom prst="rect">
            <a:avLst/>
          </a:prstGeom>
          <a:noFill/>
        </p:spPr>
        <p:txBody>
          <a:bodyPr wrap="none" rtlCol="0">
            <a:spAutoFit/>
          </a:bodyPr>
          <a:lstStyle/>
          <a:p>
            <a:r>
              <a:rPr lang="en-US" sz="3200" b="1" dirty="0">
                <a:solidFill>
                  <a:srgbClr val="00B050"/>
                </a:solidFill>
              </a:rPr>
              <a:t>f</a:t>
            </a:r>
            <a:endParaRPr lang="en-US" sz="3200" dirty="0">
              <a:solidFill>
                <a:srgbClr val="00B050"/>
              </a:solidFill>
            </a:endParaRPr>
          </a:p>
        </p:txBody>
      </p:sp>
      <p:sp>
        <p:nvSpPr>
          <p:cNvPr id="23" name="TextBox 22"/>
          <p:cNvSpPr txBox="1"/>
          <p:nvPr/>
        </p:nvSpPr>
        <p:spPr>
          <a:xfrm>
            <a:off x="762000" y="3276600"/>
            <a:ext cx="356188" cy="584775"/>
          </a:xfrm>
          <a:prstGeom prst="rect">
            <a:avLst/>
          </a:prstGeom>
          <a:noFill/>
        </p:spPr>
        <p:txBody>
          <a:bodyPr wrap="none" rtlCol="0">
            <a:spAutoFit/>
          </a:bodyPr>
          <a:lstStyle/>
          <a:p>
            <a:r>
              <a:rPr lang="en-US" sz="3200" b="1" dirty="0">
                <a:solidFill>
                  <a:srgbClr val="FF0000"/>
                </a:solidFill>
              </a:rPr>
              <a:t>c</a:t>
            </a:r>
            <a:endParaRPr lang="en-US" sz="3200" dirty="0">
              <a:solidFill>
                <a:srgbClr val="FF0000"/>
              </a:solidFill>
            </a:endParaRPr>
          </a:p>
        </p:txBody>
      </p:sp>
      <p:sp>
        <p:nvSpPr>
          <p:cNvPr id="24" name="TextBox 23"/>
          <p:cNvSpPr txBox="1"/>
          <p:nvPr/>
        </p:nvSpPr>
        <p:spPr>
          <a:xfrm>
            <a:off x="3657600" y="1295400"/>
            <a:ext cx="1846980" cy="584775"/>
          </a:xfrm>
          <a:prstGeom prst="rect">
            <a:avLst/>
          </a:prstGeom>
          <a:noFill/>
        </p:spPr>
        <p:txBody>
          <a:bodyPr wrap="none" rtlCol="0">
            <a:spAutoFit/>
          </a:bodyPr>
          <a:lstStyle/>
          <a:p>
            <a:r>
              <a:rPr lang="en-US" sz="3200" dirty="0">
                <a:solidFill>
                  <a:srgbClr val="FF0000"/>
                </a:solidFill>
              </a:rPr>
              <a:t>c</a:t>
            </a:r>
            <a:r>
              <a:rPr lang="en-US" sz="3200" dirty="0"/>
              <a:t> = </a:t>
            </a:r>
            <a:r>
              <a:rPr lang="en-US" sz="3200" dirty="0" err="1"/>
              <a:t>W</a:t>
            </a:r>
            <a:r>
              <a:rPr lang="en-US" sz="3200" dirty="0" err="1">
                <a:solidFill>
                  <a:srgbClr val="00B050"/>
                </a:solidFill>
              </a:rPr>
              <a:t>f</a:t>
            </a:r>
            <a:r>
              <a:rPr lang="en-US" sz="3200" dirty="0"/>
              <a:t> + b</a:t>
            </a:r>
          </a:p>
        </p:txBody>
      </p:sp>
      <p:cxnSp>
        <p:nvCxnSpPr>
          <p:cNvPr id="3" name="Straight Arrow Connector 2">
            <a:extLst>
              <a:ext uri="{FF2B5EF4-FFF2-40B4-BE49-F238E27FC236}">
                <a16:creationId xmlns:a16="http://schemas.microsoft.com/office/drawing/2014/main" xmlns="" id="{C2E53E19-5B1F-4F6F-B311-1CD1B8C75450}"/>
              </a:ext>
            </a:extLst>
          </p:cNvPr>
          <p:cNvCxnSpPr>
            <a:cxnSpLocks/>
          </p:cNvCxnSpPr>
          <p:nvPr/>
        </p:nvCxnSpPr>
        <p:spPr>
          <a:xfrm flipH="1" flipV="1">
            <a:off x="6705600" y="1752600"/>
            <a:ext cx="819127" cy="900106"/>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sp>
        <p:nvSpPr>
          <p:cNvPr id="7" name="TextBox 6">
            <a:extLst>
              <a:ext uri="{FF2B5EF4-FFF2-40B4-BE49-F238E27FC236}">
                <a16:creationId xmlns:a16="http://schemas.microsoft.com/office/drawing/2014/main" xmlns="" id="{EDA90739-AB15-4148-93BC-F5338CDDFD6D}"/>
              </a:ext>
            </a:extLst>
          </p:cNvPr>
          <p:cNvSpPr txBox="1"/>
          <p:nvPr/>
        </p:nvSpPr>
        <p:spPr>
          <a:xfrm>
            <a:off x="6705600" y="2714620"/>
            <a:ext cx="2286001" cy="1200329"/>
          </a:xfrm>
          <a:prstGeom prst="rect">
            <a:avLst/>
          </a:prstGeom>
          <a:noFill/>
        </p:spPr>
        <p:txBody>
          <a:bodyPr wrap="square" rtlCol="0">
            <a:spAutoFit/>
          </a:bodyPr>
          <a:lstStyle/>
          <a:p>
            <a:r>
              <a:rPr lang="en-US" dirty="0"/>
              <a:t>The line between the classes is often called the “decision boundary”</a:t>
            </a: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52600" y="1219200"/>
            <a:ext cx="7086600" cy="5410200"/>
          </a:xfrm>
        </p:spPr>
        <p:txBody>
          <a:bodyPr>
            <a:normAutofit/>
          </a:bodyPr>
          <a:lstStyle/>
          <a:p>
            <a:pPr>
              <a:buNone/>
            </a:pPr>
            <a:r>
              <a:rPr lang="en-US" dirty="0"/>
              <a:t>Outputs = </a:t>
            </a:r>
            <a:r>
              <a:rPr lang="en-US" b="1" dirty="0"/>
              <a:t>c</a:t>
            </a:r>
            <a:r>
              <a:rPr lang="en-US" dirty="0"/>
              <a:t> ; Inputs = </a:t>
            </a:r>
            <a:r>
              <a:rPr lang="en-US" b="1" dirty="0"/>
              <a:t>f ; Neurons = W</a:t>
            </a:r>
            <a:endParaRPr lang="en-US" dirty="0"/>
          </a:p>
          <a:p>
            <a:pPr>
              <a:buNone/>
            </a:pPr>
            <a:endParaRPr lang="en-US" dirty="0"/>
          </a:p>
          <a:p>
            <a:pPr>
              <a:buNone/>
            </a:pPr>
            <a:endParaRPr lang="en-US" dirty="0"/>
          </a:p>
          <a:p>
            <a:pPr>
              <a:buNone/>
            </a:pPr>
            <a:endParaRPr lang="en-US" dirty="0"/>
          </a:p>
          <a:p>
            <a:pPr>
              <a:buNone/>
            </a:pPr>
            <a:endParaRPr lang="en-US" dirty="0"/>
          </a:p>
          <a:p>
            <a:pPr>
              <a:buNone/>
            </a:pPr>
            <a:r>
              <a:rPr lang="en-US" b="1" dirty="0"/>
              <a:t>		c</a:t>
            </a:r>
            <a:r>
              <a:rPr lang="en-US" b="1" baseline="-25000" dirty="0">
                <a:solidFill>
                  <a:srgbClr val="FF0000"/>
                </a:solidFill>
              </a:rPr>
              <a:t>1</a:t>
            </a:r>
            <a:r>
              <a:rPr lang="en-US" b="1" dirty="0"/>
              <a:t> = f</a:t>
            </a:r>
            <a:r>
              <a:rPr lang="en-US" b="1" baseline="-25000" dirty="0">
                <a:solidFill>
                  <a:srgbClr val="00B050"/>
                </a:solidFill>
              </a:rPr>
              <a:t>1</a:t>
            </a:r>
            <a:r>
              <a:rPr lang="en-US" b="1" dirty="0"/>
              <a:t>W</a:t>
            </a:r>
            <a:r>
              <a:rPr lang="en-US" b="1" baseline="-25000" dirty="0">
                <a:solidFill>
                  <a:srgbClr val="FF0000"/>
                </a:solidFill>
              </a:rPr>
              <a:t>1</a:t>
            </a:r>
            <a:r>
              <a:rPr lang="en-US" b="1" baseline="-25000" dirty="0">
                <a:solidFill>
                  <a:srgbClr val="00B050"/>
                </a:solidFill>
              </a:rPr>
              <a:t>1</a:t>
            </a:r>
            <a:r>
              <a:rPr lang="en-US" b="1" dirty="0"/>
              <a:t> + f</a:t>
            </a:r>
            <a:r>
              <a:rPr lang="en-US" b="1" baseline="-25000" dirty="0">
                <a:solidFill>
                  <a:srgbClr val="00B050"/>
                </a:solidFill>
              </a:rPr>
              <a:t>2</a:t>
            </a:r>
            <a:r>
              <a:rPr lang="en-US" b="1" dirty="0"/>
              <a:t>W</a:t>
            </a:r>
            <a:r>
              <a:rPr lang="en-US" b="1" baseline="-25000" dirty="0">
                <a:solidFill>
                  <a:srgbClr val="FF0000"/>
                </a:solidFill>
              </a:rPr>
              <a:t>1</a:t>
            </a:r>
            <a:r>
              <a:rPr lang="en-US" b="1" baseline="-25000" dirty="0">
                <a:solidFill>
                  <a:srgbClr val="00B050"/>
                </a:solidFill>
              </a:rPr>
              <a:t>2</a:t>
            </a:r>
            <a:r>
              <a:rPr lang="en-US" b="1" dirty="0"/>
              <a:t> + f</a:t>
            </a:r>
            <a:r>
              <a:rPr lang="en-US" b="1" baseline="-25000" dirty="0">
                <a:solidFill>
                  <a:srgbClr val="00B050"/>
                </a:solidFill>
              </a:rPr>
              <a:t>3</a:t>
            </a:r>
            <a:r>
              <a:rPr lang="en-US" b="1" dirty="0"/>
              <a:t>W</a:t>
            </a:r>
            <a:r>
              <a:rPr lang="en-US" b="1" baseline="-25000" dirty="0">
                <a:solidFill>
                  <a:srgbClr val="FF0000"/>
                </a:solidFill>
              </a:rPr>
              <a:t>1</a:t>
            </a:r>
            <a:r>
              <a:rPr lang="en-US" b="1" baseline="-25000" dirty="0">
                <a:solidFill>
                  <a:srgbClr val="00B050"/>
                </a:solidFill>
              </a:rPr>
              <a:t>3 </a:t>
            </a:r>
            <a:r>
              <a:rPr lang="en-US" b="1" dirty="0"/>
              <a:t>+ b</a:t>
            </a:r>
            <a:r>
              <a:rPr lang="en-US" b="1" baseline="-25000" dirty="0">
                <a:solidFill>
                  <a:srgbClr val="FF0000"/>
                </a:solidFill>
              </a:rPr>
              <a:t>1</a:t>
            </a:r>
          </a:p>
          <a:p>
            <a:pPr>
              <a:buNone/>
            </a:pPr>
            <a:r>
              <a:rPr lang="en-US" b="1" dirty="0"/>
              <a:t>		c</a:t>
            </a:r>
            <a:r>
              <a:rPr lang="en-US" b="1" baseline="-25000" dirty="0">
                <a:solidFill>
                  <a:srgbClr val="FF0000"/>
                </a:solidFill>
              </a:rPr>
              <a:t>2</a:t>
            </a:r>
            <a:r>
              <a:rPr lang="en-US" b="1" dirty="0"/>
              <a:t> = f</a:t>
            </a:r>
            <a:r>
              <a:rPr lang="en-US" b="1" baseline="-25000" dirty="0">
                <a:solidFill>
                  <a:srgbClr val="00B050"/>
                </a:solidFill>
              </a:rPr>
              <a:t>1</a:t>
            </a:r>
            <a:r>
              <a:rPr lang="en-US" b="1" dirty="0"/>
              <a:t>W</a:t>
            </a:r>
            <a:r>
              <a:rPr lang="en-US" b="1" baseline="-25000" dirty="0">
                <a:solidFill>
                  <a:srgbClr val="FF0000"/>
                </a:solidFill>
              </a:rPr>
              <a:t>2</a:t>
            </a:r>
            <a:r>
              <a:rPr lang="en-US" b="1" baseline="-25000" dirty="0">
                <a:solidFill>
                  <a:srgbClr val="00B050"/>
                </a:solidFill>
              </a:rPr>
              <a:t>1</a:t>
            </a:r>
            <a:r>
              <a:rPr lang="en-US" b="1" dirty="0"/>
              <a:t> + f</a:t>
            </a:r>
            <a:r>
              <a:rPr lang="en-US" b="1" baseline="-25000" dirty="0">
                <a:solidFill>
                  <a:srgbClr val="00B050"/>
                </a:solidFill>
              </a:rPr>
              <a:t>2</a:t>
            </a:r>
            <a:r>
              <a:rPr lang="en-US" b="1" dirty="0"/>
              <a:t>W</a:t>
            </a:r>
            <a:r>
              <a:rPr lang="en-US" b="1" baseline="-25000" dirty="0">
                <a:solidFill>
                  <a:srgbClr val="FF0000"/>
                </a:solidFill>
              </a:rPr>
              <a:t>2</a:t>
            </a:r>
            <a:r>
              <a:rPr lang="en-US" b="1" baseline="-25000" dirty="0">
                <a:solidFill>
                  <a:srgbClr val="00B050"/>
                </a:solidFill>
              </a:rPr>
              <a:t>2</a:t>
            </a:r>
            <a:r>
              <a:rPr lang="en-US" b="1" dirty="0"/>
              <a:t> + f</a:t>
            </a:r>
            <a:r>
              <a:rPr lang="en-US" b="1" baseline="-25000" dirty="0">
                <a:solidFill>
                  <a:srgbClr val="00B050"/>
                </a:solidFill>
              </a:rPr>
              <a:t>3</a:t>
            </a:r>
            <a:r>
              <a:rPr lang="en-US" b="1" dirty="0"/>
              <a:t>W</a:t>
            </a:r>
            <a:r>
              <a:rPr lang="en-US" b="1" baseline="-25000" dirty="0">
                <a:solidFill>
                  <a:srgbClr val="FF0000"/>
                </a:solidFill>
              </a:rPr>
              <a:t>2</a:t>
            </a:r>
            <a:r>
              <a:rPr lang="en-US" b="1" baseline="-25000" dirty="0">
                <a:solidFill>
                  <a:srgbClr val="00B050"/>
                </a:solidFill>
              </a:rPr>
              <a:t>3 </a:t>
            </a:r>
            <a:r>
              <a:rPr lang="en-US" b="1" dirty="0"/>
              <a:t>+ b</a:t>
            </a:r>
            <a:r>
              <a:rPr lang="en-US" b="1" baseline="-25000" dirty="0">
                <a:solidFill>
                  <a:srgbClr val="FF0000"/>
                </a:solidFill>
              </a:rPr>
              <a:t>2</a:t>
            </a:r>
          </a:p>
          <a:p>
            <a:pPr>
              <a:buNone/>
            </a:pPr>
            <a:r>
              <a:rPr lang="en-US" b="1" dirty="0"/>
              <a:t>		c</a:t>
            </a:r>
            <a:r>
              <a:rPr lang="en-US" b="1" baseline="-25000" dirty="0">
                <a:solidFill>
                  <a:srgbClr val="FF0000"/>
                </a:solidFill>
              </a:rPr>
              <a:t>3</a:t>
            </a:r>
            <a:r>
              <a:rPr lang="en-US" b="1" dirty="0"/>
              <a:t> = f</a:t>
            </a:r>
            <a:r>
              <a:rPr lang="en-US" b="1" baseline="-25000" dirty="0">
                <a:solidFill>
                  <a:srgbClr val="00B050"/>
                </a:solidFill>
              </a:rPr>
              <a:t>1</a:t>
            </a:r>
            <a:r>
              <a:rPr lang="en-US" b="1" dirty="0"/>
              <a:t>W</a:t>
            </a:r>
            <a:r>
              <a:rPr lang="en-US" b="1" baseline="-25000" dirty="0">
                <a:solidFill>
                  <a:srgbClr val="FF0000"/>
                </a:solidFill>
              </a:rPr>
              <a:t>3</a:t>
            </a:r>
            <a:r>
              <a:rPr lang="en-US" b="1" baseline="-25000" dirty="0">
                <a:solidFill>
                  <a:srgbClr val="00B050"/>
                </a:solidFill>
              </a:rPr>
              <a:t>1</a:t>
            </a:r>
            <a:r>
              <a:rPr lang="en-US" b="1" dirty="0"/>
              <a:t> + f</a:t>
            </a:r>
            <a:r>
              <a:rPr lang="en-US" b="1" baseline="-25000" dirty="0">
                <a:solidFill>
                  <a:srgbClr val="00B050"/>
                </a:solidFill>
              </a:rPr>
              <a:t>2</a:t>
            </a:r>
            <a:r>
              <a:rPr lang="en-US" b="1" dirty="0"/>
              <a:t>W</a:t>
            </a:r>
            <a:r>
              <a:rPr lang="en-US" b="1" baseline="-25000" dirty="0">
                <a:solidFill>
                  <a:srgbClr val="FF0000"/>
                </a:solidFill>
              </a:rPr>
              <a:t>3</a:t>
            </a:r>
            <a:r>
              <a:rPr lang="en-US" b="1" baseline="-25000" dirty="0">
                <a:solidFill>
                  <a:srgbClr val="00B050"/>
                </a:solidFill>
              </a:rPr>
              <a:t>2</a:t>
            </a:r>
            <a:r>
              <a:rPr lang="en-US" b="1" dirty="0"/>
              <a:t> + f</a:t>
            </a:r>
            <a:r>
              <a:rPr lang="en-US" b="1" baseline="-25000" dirty="0">
                <a:solidFill>
                  <a:srgbClr val="00B050"/>
                </a:solidFill>
              </a:rPr>
              <a:t>3</a:t>
            </a:r>
            <a:r>
              <a:rPr lang="en-US" b="1" dirty="0"/>
              <a:t>W</a:t>
            </a:r>
            <a:r>
              <a:rPr lang="en-US" b="1" baseline="-25000" dirty="0">
                <a:solidFill>
                  <a:srgbClr val="FF0000"/>
                </a:solidFill>
              </a:rPr>
              <a:t>3</a:t>
            </a:r>
            <a:r>
              <a:rPr lang="en-US" b="1" baseline="-25000" dirty="0">
                <a:solidFill>
                  <a:srgbClr val="00B050"/>
                </a:solidFill>
              </a:rPr>
              <a:t>3 </a:t>
            </a:r>
            <a:r>
              <a:rPr lang="en-US" b="1" dirty="0"/>
              <a:t>+ b</a:t>
            </a:r>
            <a:r>
              <a:rPr lang="en-US" b="1" baseline="-25000" dirty="0">
                <a:solidFill>
                  <a:srgbClr val="FF0000"/>
                </a:solidFill>
              </a:rPr>
              <a:t>3</a:t>
            </a:r>
          </a:p>
          <a:p>
            <a:pPr>
              <a:buNone/>
            </a:pPr>
            <a:endParaRPr lang="en-US" b="1" baseline="-25000" dirty="0"/>
          </a:p>
          <a:p>
            <a:pPr>
              <a:buNone/>
            </a:pPr>
            <a:endParaRPr lang="en-US" b="1" baseline="-25000" dirty="0">
              <a:solidFill>
                <a:srgbClr val="00B050"/>
              </a:solidFill>
            </a:endParaRPr>
          </a:p>
        </p:txBody>
      </p:sp>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a:ln>
                  <a:noFill/>
                </a:ln>
                <a:solidFill>
                  <a:schemeClr val="bg1"/>
                </a:solidFill>
                <a:effectLst/>
                <a:uLnTx/>
                <a:uFillTx/>
                <a:latin typeface="+mj-lt"/>
                <a:ea typeface="+mj-ea"/>
                <a:cs typeface="+mj-cs"/>
              </a:rPr>
              <a:t>Neural Networks</a:t>
            </a:r>
          </a:p>
        </p:txBody>
      </p:sp>
      <p:sp>
        <p:nvSpPr>
          <p:cNvPr id="7" name="Oval 6"/>
          <p:cNvSpPr/>
          <p:nvPr/>
        </p:nvSpPr>
        <p:spPr>
          <a:xfrm>
            <a:off x="1066800" y="2350532"/>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1</a:t>
            </a:r>
            <a:endParaRPr lang="en-US" baseline="-25000" dirty="0"/>
          </a:p>
        </p:txBody>
      </p:sp>
      <p:sp>
        <p:nvSpPr>
          <p:cNvPr id="8" name="Oval 7"/>
          <p:cNvSpPr/>
          <p:nvPr/>
        </p:nvSpPr>
        <p:spPr>
          <a:xfrm>
            <a:off x="1066800" y="3493532"/>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1</a:t>
            </a:r>
          </a:p>
        </p:txBody>
      </p:sp>
      <p:sp>
        <p:nvSpPr>
          <p:cNvPr id="9" name="TextBox 8"/>
          <p:cNvSpPr txBox="1"/>
          <p:nvPr/>
        </p:nvSpPr>
        <p:spPr>
          <a:xfrm>
            <a:off x="179902" y="3974068"/>
            <a:ext cx="992066" cy="369332"/>
          </a:xfrm>
          <a:prstGeom prst="rect">
            <a:avLst/>
          </a:prstGeom>
          <a:noFill/>
        </p:spPr>
        <p:txBody>
          <a:bodyPr wrap="none" rtlCol="0">
            <a:spAutoFit/>
          </a:bodyPr>
          <a:lstStyle/>
          <a:p>
            <a:r>
              <a:rPr lang="en-US" dirty="0"/>
              <a:t>Features</a:t>
            </a:r>
            <a:endParaRPr lang="en-US" b="1" dirty="0"/>
          </a:p>
        </p:txBody>
      </p:sp>
      <p:sp>
        <p:nvSpPr>
          <p:cNvPr id="10" name="TextBox 9"/>
          <p:cNvSpPr txBox="1"/>
          <p:nvPr/>
        </p:nvSpPr>
        <p:spPr>
          <a:xfrm>
            <a:off x="304800" y="1981200"/>
            <a:ext cx="856325" cy="369332"/>
          </a:xfrm>
          <a:prstGeom prst="rect">
            <a:avLst/>
          </a:prstGeom>
          <a:noFill/>
        </p:spPr>
        <p:txBody>
          <a:bodyPr wrap="none" rtlCol="0">
            <a:spAutoFit/>
          </a:bodyPr>
          <a:lstStyle/>
          <a:p>
            <a:r>
              <a:rPr lang="en-US" dirty="0"/>
              <a:t>Classes</a:t>
            </a:r>
            <a:endParaRPr lang="en-US" b="1" dirty="0"/>
          </a:p>
        </p:txBody>
      </p:sp>
      <p:cxnSp>
        <p:nvCxnSpPr>
          <p:cNvPr id="25" name="Straight Connector 24"/>
          <p:cNvCxnSpPr/>
          <p:nvPr/>
        </p:nvCxnSpPr>
        <p:spPr>
          <a:xfrm>
            <a:off x="1274620" y="2743200"/>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31" name="TextBox 30"/>
          <p:cNvSpPr txBox="1"/>
          <p:nvPr/>
        </p:nvSpPr>
        <p:spPr>
          <a:xfrm>
            <a:off x="762000" y="2971800"/>
            <a:ext cx="551754" cy="369332"/>
          </a:xfrm>
          <a:prstGeom prst="rect">
            <a:avLst/>
          </a:prstGeom>
          <a:noFill/>
        </p:spPr>
        <p:txBody>
          <a:bodyPr wrap="none" rtlCol="0">
            <a:spAutoFit/>
          </a:bodyPr>
          <a:lstStyle/>
          <a:p>
            <a:r>
              <a:rPr lang="en-US" b="1" dirty="0"/>
              <a:t>W</a:t>
            </a:r>
            <a:r>
              <a:rPr lang="en-US" b="1" baseline="-25000" dirty="0"/>
              <a:t>11</a:t>
            </a:r>
          </a:p>
        </p:txBody>
      </p:sp>
      <p:sp>
        <p:nvSpPr>
          <p:cNvPr id="11" name="Oval 10"/>
          <p:cNvSpPr/>
          <p:nvPr/>
        </p:nvSpPr>
        <p:spPr>
          <a:xfrm>
            <a:off x="2209800" y="2362200"/>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2</a:t>
            </a:r>
          </a:p>
        </p:txBody>
      </p:sp>
      <p:sp>
        <p:nvSpPr>
          <p:cNvPr id="12" name="Oval 11"/>
          <p:cNvSpPr/>
          <p:nvPr/>
        </p:nvSpPr>
        <p:spPr>
          <a:xfrm>
            <a:off x="2209800" y="3505200"/>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2</a:t>
            </a:r>
          </a:p>
        </p:txBody>
      </p:sp>
      <p:sp>
        <p:nvSpPr>
          <p:cNvPr id="13" name="Oval 12"/>
          <p:cNvSpPr/>
          <p:nvPr/>
        </p:nvSpPr>
        <p:spPr>
          <a:xfrm>
            <a:off x="3352800" y="3505200"/>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3</a:t>
            </a:r>
          </a:p>
        </p:txBody>
      </p:sp>
      <p:sp>
        <p:nvSpPr>
          <p:cNvPr id="14" name="Oval 13"/>
          <p:cNvSpPr/>
          <p:nvPr/>
        </p:nvSpPr>
        <p:spPr>
          <a:xfrm>
            <a:off x="3352800" y="2362200"/>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3</a:t>
            </a:r>
          </a:p>
        </p:txBody>
      </p:sp>
      <p:cxnSp>
        <p:nvCxnSpPr>
          <p:cNvPr id="15" name="Straight Connector 14"/>
          <p:cNvCxnSpPr/>
          <p:nvPr/>
        </p:nvCxnSpPr>
        <p:spPr>
          <a:xfrm>
            <a:off x="2417620" y="2743200"/>
            <a:ext cx="0" cy="762000"/>
          </a:xfrm>
          <a:prstGeom prst="line">
            <a:avLst/>
          </a:prstGeom>
        </p:spPr>
        <p:style>
          <a:lnRef idx="2">
            <a:schemeClr val="accent3"/>
          </a:lnRef>
          <a:fillRef idx="0">
            <a:schemeClr val="accent3"/>
          </a:fillRef>
          <a:effectRef idx="1">
            <a:schemeClr val="accent3"/>
          </a:effectRef>
          <a:fontRef idx="minor">
            <a:schemeClr val="tx1"/>
          </a:fontRef>
        </p:style>
      </p:cxnSp>
      <p:cxnSp>
        <p:nvCxnSpPr>
          <p:cNvPr id="16" name="Straight Connector 15"/>
          <p:cNvCxnSpPr/>
          <p:nvPr/>
        </p:nvCxnSpPr>
        <p:spPr>
          <a:xfrm>
            <a:off x="3546765" y="2743200"/>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17" name="Oval 16"/>
          <p:cNvSpPr/>
          <p:nvPr/>
        </p:nvSpPr>
        <p:spPr>
          <a:xfrm>
            <a:off x="4495800" y="3505200"/>
            <a:ext cx="381000" cy="3810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4</a:t>
            </a:r>
          </a:p>
        </p:txBody>
      </p:sp>
      <p:cxnSp>
        <p:nvCxnSpPr>
          <p:cNvPr id="18" name="Straight Connector 17"/>
          <p:cNvCxnSpPr>
            <a:stCxn id="14" idx="5"/>
          </p:cNvCxnSpPr>
          <p:nvPr/>
        </p:nvCxnSpPr>
        <p:spPr>
          <a:xfrm>
            <a:off x="3678004" y="2687404"/>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21" name="Straight Connector 20"/>
          <p:cNvCxnSpPr/>
          <p:nvPr/>
        </p:nvCxnSpPr>
        <p:spPr>
          <a:xfrm>
            <a:off x="2514600" y="2743200"/>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22" name="Straight Connector 21"/>
          <p:cNvCxnSpPr/>
          <p:nvPr/>
        </p:nvCxnSpPr>
        <p:spPr>
          <a:xfrm>
            <a:off x="1371600" y="2743200"/>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23" name="Straight Connector 22"/>
          <p:cNvCxnSpPr/>
          <p:nvPr/>
        </p:nvCxnSpPr>
        <p:spPr>
          <a:xfrm flipH="1">
            <a:off x="2514600" y="2743200"/>
            <a:ext cx="934804"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26" name="Straight Connector 25"/>
          <p:cNvCxnSpPr/>
          <p:nvPr/>
        </p:nvCxnSpPr>
        <p:spPr>
          <a:xfrm flipH="1">
            <a:off x="1351196" y="2687404"/>
            <a:ext cx="934804"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27" name="Straight Connector 26"/>
          <p:cNvCxnSpPr>
            <a:stCxn id="11" idx="5"/>
            <a:endCxn id="17" idx="1"/>
          </p:cNvCxnSpPr>
          <p:nvPr/>
        </p:nvCxnSpPr>
        <p:spPr>
          <a:xfrm>
            <a:off x="2535004" y="2687404"/>
            <a:ext cx="2016592" cy="873592"/>
          </a:xfrm>
          <a:prstGeom prst="line">
            <a:avLst/>
          </a:prstGeom>
        </p:spPr>
        <p:style>
          <a:lnRef idx="2">
            <a:schemeClr val="accent3"/>
          </a:lnRef>
          <a:fillRef idx="0">
            <a:schemeClr val="accent3"/>
          </a:fillRef>
          <a:effectRef idx="1">
            <a:schemeClr val="accent3"/>
          </a:effectRef>
          <a:fontRef idx="minor">
            <a:schemeClr val="tx1"/>
          </a:fontRef>
        </p:style>
      </p:cxnSp>
      <p:cxnSp>
        <p:nvCxnSpPr>
          <p:cNvPr id="30" name="Straight Connector 29"/>
          <p:cNvCxnSpPr/>
          <p:nvPr/>
        </p:nvCxnSpPr>
        <p:spPr>
          <a:xfrm>
            <a:off x="1447800" y="2667000"/>
            <a:ext cx="3048000" cy="990600"/>
          </a:xfrm>
          <a:prstGeom prst="line">
            <a:avLst/>
          </a:prstGeom>
        </p:spPr>
        <p:style>
          <a:lnRef idx="2">
            <a:schemeClr val="accent3"/>
          </a:lnRef>
          <a:fillRef idx="0">
            <a:schemeClr val="accent3"/>
          </a:fillRef>
          <a:effectRef idx="1">
            <a:schemeClr val="accent3"/>
          </a:effectRef>
          <a:fontRef idx="minor">
            <a:schemeClr val="tx1"/>
          </a:fontRef>
        </p:style>
      </p:cxnSp>
      <p:sp>
        <p:nvSpPr>
          <p:cNvPr id="34" name="TextBox 33"/>
          <p:cNvSpPr txBox="1"/>
          <p:nvPr/>
        </p:nvSpPr>
        <p:spPr>
          <a:xfrm>
            <a:off x="1219200" y="3200400"/>
            <a:ext cx="551754" cy="369332"/>
          </a:xfrm>
          <a:prstGeom prst="rect">
            <a:avLst/>
          </a:prstGeom>
          <a:noFill/>
        </p:spPr>
        <p:txBody>
          <a:bodyPr wrap="none" rtlCol="0">
            <a:spAutoFit/>
          </a:bodyPr>
          <a:lstStyle/>
          <a:p>
            <a:r>
              <a:rPr lang="en-US" b="1" dirty="0"/>
              <a:t>W</a:t>
            </a:r>
            <a:r>
              <a:rPr lang="en-US" b="1" baseline="-25000" dirty="0"/>
              <a:t>21</a:t>
            </a:r>
          </a:p>
        </p:txBody>
      </p:sp>
      <p:sp>
        <p:nvSpPr>
          <p:cNvPr id="35" name="TextBox 34"/>
          <p:cNvSpPr txBox="1"/>
          <p:nvPr/>
        </p:nvSpPr>
        <p:spPr>
          <a:xfrm>
            <a:off x="1752600" y="3364468"/>
            <a:ext cx="551754" cy="369332"/>
          </a:xfrm>
          <a:prstGeom prst="rect">
            <a:avLst/>
          </a:prstGeom>
          <a:noFill/>
        </p:spPr>
        <p:txBody>
          <a:bodyPr wrap="none" rtlCol="0">
            <a:spAutoFit/>
          </a:bodyPr>
          <a:lstStyle/>
          <a:p>
            <a:r>
              <a:rPr lang="en-US" b="1" dirty="0"/>
              <a:t>W</a:t>
            </a:r>
            <a:r>
              <a:rPr lang="en-US" b="1" baseline="-25000" dirty="0"/>
              <a:t>12</a:t>
            </a:r>
          </a:p>
        </p:txBody>
      </p:sp>
      <p:sp>
        <p:nvSpPr>
          <p:cNvPr id="36" name="TextBox 35"/>
          <p:cNvSpPr txBox="1"/>
          <p:nvPr/>
        </p:nvSpPr>
        <p:spPr>
          <a:xfrm>
            <a:off x="2191446" y="3124200"/>
            <a:ext cx="551754" cy="369332"/>
          </a:xfrm>
          <a:prstGeom prst="rect">
            <a:avLst/>
          </a:prstGeom>
          <a:noFill/>
        </p:spPr>
        <p:txBody>
          <a:bodyPr wrap="none" rtlCol="0">
            <a:spAutoFit/>
          </a:bodyPr>
          <a:lstStyle/>
          <a:p>
            <a:r>
              <a:rPr lang="en-US" b="1" dirty="0"/>
              <a:t>W</a:t>
            </a:r>
            <a:r>
              <a:rPr lang="en-US" b="1" baseline="-25000" dirty="0"/>
              <a:t>22</a:t>
            </a:r>
          </a:p>
        </p:txBody>
      </p:sp>
      <p:sp>
        <p:nvSpPr>
          <p:cNvPr id="37" name="TextBox 36"/>
          <p:cNvSpPr txBox="1"/>
          <p:nvPr/>
        </p:nvSpPr>
        <p:spPr>
          <a:xfrm>
            <a:off x="2572446" y="3364468"/>
            <a:ext cx="551754" cy="369332"/>
          </a:xfrm>
          <a:prstGeom prst="rect">
            <a:avLst/>
          </a:prstGeom>
          <a:noFill/>
        </p:spPr>
        <p:txBody>
          <a:bodyPr wrap="none" rtlCol="0">
            <a:spAutoFit/>
          </a:bodyPr>
          <a:lstStyle/>
          <a:p>
            <a:r>
              <a:rPr lang="en-US" b="1" dirty="0"/>
              <a:t>W</a:t>
            </a:r>
            <a:r>
              <a:rPr lang="en-US" b="1" baseline="-25000" dirty="0"/>
              <a:t>32</a:t>
            </a:r>
          </a:p>
        </p:txBody>
      </p:sp>
      <p:cxnSp>
        <p:nvCxnSpPr>
          <p:cNvPr id="38" name="Straight Connector 37"/>
          <p:cNvCxnSpPr/>
          <p:nvPr/>
        </p:nvCxnSpPr>
        <p:spPr>
          <a:xfrm>
            <a:off x="1412408" y="2667000"/>
            <a:ext cx="2016592" cy="873592"/>
          </a:xfrm>
          <a:prstGeom prst="line">
            <a:avLst/>
          </a:prstGeom>
        </p:spPr>
        <p:style>
          <a:lnRef idx="2">
            <a:schemeClr val="accent3"/>
          </a:lnRef>
          <a:fillRef idx="0">
            <a:schemeClr val="accent3"/>
          </a:fillRef>
          <a:effectRef idx="1">
            <a:schemeClr val="accent3"/>
          </a:effectRef>
          <a:fontRef idx="minor">
            <a:schemeClr val="tx1"/>
          </a:fontRef>
        </p:style>
      </p:cxnSp>
      <p:sp>
        <p:nvSpPr>
          <p:cNvPr id="39" name="TextBox 38"/>
          <p:cNvSpPr txBox="1"/>
          <p:nvPr/>
        </p:nvSpPr>
        <p:spPr>
          <a:xfrm>
            <a:off x="3867846" y="3440668"/>
            <a:ext cx="386644" cy="369332"/>
          </a:xfrm>
          <a:prstGeom prst="rect">
            <a:avLst/>
          </a:prstGeom>
          <a:noFill/>
        </p:spPr>
        <p:txBody>
          <a:bodyPr wrap="none" rtlCol="0">
            <a:spAutoFit/>
          </a:bodyPr>
          <a:lstStyle/>
          <a:p>
            <a:r>
              <a:rPr lang="en-US" b="1" dirty="0"/>
              <a:t>b</a:t>
            </a:r>
            <a:r>
              <a:rPr lang="en-US" b="1" baseline="-25000" dirty="0"/>
              <a:t>1</a:t>
            </a:r>
          </a:p>
        </p:txBody>
      </p:sp>
      <p:sp>
        <p:nvSpPr>
          <p:cNvPr id="40" name="TextBox 39"/>
          <p:cNvSpPr txBox="1"/>
          <p:nvPr/>
        </p:nvSpPr>
        <p:spPr>
          <a:xfrm>
            <a:off x="4109156" y="3276600"/>
            <a:ext cx="386644" cy="369332"/>
          </a:xfrm>
          <a:prstGeom prst="rect">
            <a:avLst/>
          </a:prstGeom>
          <a:noFill/>
        </p:spPr>
        <p:txBody>
          <a:bodyPr wrap="none" rtlCol="0">
            <a:spAutoFit/>
          </a:bodyPr>
          <a:lstStyle/>
          <a:p>
            <a:r>
              <a:rPr lang="en-US" b="1" dirty="0"/>
              <a:t>b</a:t>
            </a:r>
            <a:r>
              <a:rPr lang="en-US" b="1" baseline="-25000" dirty="0"/>
              <a:t>2</a:t>
            </a:r>
          </a:p>
        </p:txBody>
      </p:sp>
      <p:sp>
        <p:nvSpPr>
          <p:cNvPr id="41" name="TextBox 40"/>
          <p:cNvSpPr txBox="1"/>
          <p:nvPr/>
        </p:nvSpPr>
        <p:spPr>
          <a:xfrm>
            <a:off x="4261556" y="3048000"/>
            <a:ext cx="386644" cy="369332"/>
          </a:xfrm>
          <a:prstGeom prst="rect">
            <a:avLst/>
          </a:prstGeom>
          <a:noFill/>
        </p:spPr>
        <p:txBody>
          <a:bodyPr wrap="none" rtlCol="0">
            <a:spAutoFit/>
          </a:bodyPr>
          <a:lstStyle/>
          <a:p>
            <a:r>
              <a:rPr lang="en-US" b="1" dirty="0"/>
              <a:t>b</a:t>
            </a:r>
            <a:r>
              <a:rPr lang="en-US" b="1" baseline="-25000" dirty="0"/>
              <a:t>3</a:t>
            </a:r>
          </a:p>
        </p:txBody>
      </p:sp>
      <p:sp>
        <p:nvSpPr>
          <p:cNvPr id="32" name="TextBox 31">
            <a:extLst>
              <a:ext uri="{FF2B5EF4-FFF2-40B4-BE49-F238E27FC236}">
                <a16:creationId xmlns:a16="http://schemas.microsoft.com/office/drawing/2014/main" xmlns="" id="{2C96245A-3611-46C2-915D-F6D95C6C569E}"/>
              </a:ext>
            </a:extLst>
          </p:cNvPr>
          <p:cNvSpPr txBox="1"/>
          <p:nvPr/>
        </p:nvSpPr>
        <p:spPr>
          <a:xfrm>
            <a:off x="2892820" y="3288268"/>
            <a:ext cx="551754" cy="369332"/>
          </a:xfrm>
          <a:prstGeom prst="rect">
            <a:avLst/>
          </a:prstGeom>
          <a:noFill/>
        </p:spPr>
        <p:txBody>
          <a:bodyPr wrap="none" rtlCol="0">
            <a:spAutoFit/>
          </a:bodyPr>
          <a:lstStyle/>
          <a:p>
            <a:r>
              <a:rPr lang="en-US" b="1" dirty="0"/>
              <a:t>W</a:t>
            </a:r>
            <a:r>
              <a:rPr lang="en-US" b="1" baseline="-25000" dirty="0"/>
              <a:t>13</a:t>
            </a:r>
          </a:p>
        </p:txBody>
      </p:sp>
      <p:sp>
        <p:nvSpPr>
          <p:cNvPr id="33" name="TextBox 32">
            <a:extLst>
              <a:ext uri="{FF2B5EF4-FFF2-40B4-BE49-F238E27FC236}">
                <a16:creationId xmlns:a16="http://schemas.microsoft.com/office/drawing/2014/main" xmlns="" id="{3ED79D85-3658-4644-BAD7-14ADE1C25C73}"/>
              </a:ext>
            </a:extLst>
          </p:cNvPr>
          <p:cNvSpPr txBox="1"/>
          <p:nvPr/>
        </p:nvSpPr>
        <p:spPr>
          <a:xfrm>
            <a:off x="2888726" y="3071336"/>
            <a:ext cx="551754" cy="369332"/>
          </a:xfrm>
          <a:prstGeom prst="rect">
            <a:avLst/>
          </a:prstGeom>
          <a:noFill/>
        </p:spPr>
        <p:txBody>
          <a:bodyPr wrap="none" rtlCol="0">
            <a:spAutoFit/>
          </a:bodyPr>
          <a:lstStyle/>
          <a:p>
            <a:r>
              <a:rPr lang="en-US" b="1" dirty="0"/>
              <a:t>W</a:t>
            </a:r>
            <a:r>
              <a:rPr lang="en-US" b="1" baseline="-25000" dirty="0"/>
              <a:t>23</a:t>
            </a:r>
          </a:p>
        </p:txBody>
      </p:sp>
      <p:sp>
        <p:nvSpPr>
          <p:cNvPr id="42" name="TextBox 41">
            <a:extLst>
              <a:ext uri="{FF2B5EF4-FFF2-40B4-BE49-F238E27FC236}">
                <a16:creationId xmlns:a16="http://schemas.microsoft.com/office/drawing/2014/main" xmlns="" id="{78934F88-DBBE-44EF-8917-01DA36DC6CCE}"/>
              </a:ext>
            </a:extLst>
          </p:cNvPr>
          <p:cNvSpPr txBox="1"/>
          <p:nvPr/>
        </p:nvSpPr>
        <p:spPr>
          <a:xfrm>
            <a:off x="3337321" y="3055300"/>
            <a:ext cx="551754" cy="369332"/>
          </a:xfrm>
          <a:prstGeom prst="rect">
            <a:avLst/>
          </a:prstGeom>
          <a:noFill/>
        </p:spPr>
        <p:txBody>
          <a:bodyPr wrap="none" rtlCol="0">
            <a:spAutoFit/>
          </a:bodyPr>
          <a:lstStyle/>
          <a:p>
            <a:r>
              <a:rPr lang="en-US" b="1" dirty="0"/>
              <a:t>W</a:t>
            </a:r>
            <a:r>
              <a:rPr lang="en-US" b="1" baseline="-25000" dirty="0"/>
              <a:t>33</a:t>
            </a:r>
          </a:p>
        </p:txBody>
      </p:sp>
      <p:cxnSp>
        <p:nvCxnSpPr>
          <p:cNvPr id="43" name="Straight Connector 42">
            <a:extLst>
              <a:ext uri="{FF2B5EF4-FFF2-40B4-BE49-F238E27FC236}">
                <a16:creationId xmlns:a16="http://schemas.microsoft.com/office/drawing/2014/main" xmlns="" id="{6C4BCD3F-323F-486F-B224-88D6F35C9264}"/>
              </a:ext>
            </a:extLst>
          </p:cNvPr>
          <p:cNvCxnSpPr>
            <a:cxnSpLocks/>
            <a:stCxn id="14" idx="3"/>
          </p:cNvCxnSpPr>
          <p:nvPr/>
        </p:nvCxnSpPr>
        <p:spPr>
          <a:xfrm flipH="1">
            <a:off x="1447425" y="2687404"/>
            <a:ext cx="1961171" cy="882328"/>
          </a:xfrm>
          <a:prstGeom prst="line">
            <a:avLst/>
          </a:prstGeom>
        </p:spPr>
        <p:style>
          <a:lnRef idx="2">
            <a:schemeClr val="accent3"/>
          </a:lnRef>
          <a:fillRef idx="0">
            <a:schemeClr val="accent3"/>
          </a:fillRef>
          <a:effectRef idx="1">
            <a:schemeClr val="accent3"/>
          </a:effectRef>
          <a:fontRef idx="minor">
            <a:schemeClr val="tx1"/>
          </a:fontRef>
        </p:style>
      </p:cxnSp>
      <p:sp>
        <p:nvSpPr>
          <p:cNvPr id="44" name="TextBox 43">
            <a:extLst>
              <a:ext uri="{FF2B5EF4-FFF2-40B4-BE49-F238E27FC236}">
                <a16:creationId xmlns:a16="http://schemas.microsoft.com/office/drawing/2014/main" xmlns="" id="{C14CFC14-58B3-4A40-9C29-6EEF02799CC2}"/>
              </a:ext>
            </a:extLst>
          </p:cNvPr>
          <p:cNvSpPr txBox="1"/>
          <p:nvPr/>
        </p:nvSpPr>
        <p:spPr>
          <a:xfrm>
            <a:off x="1371600" y="3516868"/>
            <a:ext cx="551754" cy="369332"/>
          </a:xfrm>
          <a:prstGeom prst="rect">
            <a:avLst/>
          </a:prstGeom>
          <a:noFill/>
        </p:spPr>
        <p:txBody>
          <a:bodyPr wrap="none" rtlCol="0">
            <a:spAutoFit/>
          </a:bodyPr>
          <a:lstStyle/>
          <a:p>
            <a:r>
              <a:rPr lang="en-US" b="1" dirty="0"/>
              <a:t>W</a:t>
            </a:r>
            <a:r>
              <a:rPr lang="en-US" b="1" baseline="-25000" dirty="0"/>
              <a:t>31</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Isosceles Triangle 8"/>
          <p:cNvSpPr/>
          <p:nvPr/>
        </p:nvSpPr>
        <p:spPr>
          <a:xfrm>
            <a:off x="4786314" y="4000504"/>
            <a:ext cx="142876" cy="142876"/>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a:p>
        </p:txBody>
      </p:sp>
      <p:sp>
        <p:nvSpPr>
          <p:cNvPr id="10" name="Isosceles Triangle 9"/>
          <p:cNvSpPr/>
          <p:nvPr/>
        </p:nvSpPr>
        <p:spPr>
          <a:xfrm>
            <a:off x="4938714" y="4929198"/>
            <a:ext cx="142876" cy="142876"/>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a:p>
        </p:txBody>
      </p:sp>
      <p:sp>
        <p:nvSpPr>
          <p:cNvPr id="11" name="Isosceles Triangle 10"/>
          <p:cNvSpPr/>
          <p:nvPr/>
        </p:nvSpPr>
        <p:spPr>
          <a:xfrm>
            <a:off x="6072198" y="4071942"/>
            <a:ext cx="142876" cy="142876"/>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a:p>
        </p:txBody>
      </p:sp>
      <p:cxnSp>
        <p:nvCxnSpPr>
          <p:cNvPr id="15" name="Straight Connector 14"/>
          <p:cNvCxnSpPr>
            <a:cxnSpLocks/>
          </p:cNvCxnSpPr>
          <p:nvPr/>
        </p:nvCxnSpPr>
        <p:spPr>
          <a:xfrm flipV="1">
            <a:off x="1472613" y="3875484"/>
            <a:ext cx="6909387" cy="17856"/>
          </a:xfrm>
          <a:prstGeom prst="line">
            <a:avLst/>
          </a:prstGeom>
        </p:spPr>
        <p:style>
          <a:lnRef idx="1">
            <a:schemeClr val="accent6"/>
          </a:lnRef>
          <a:fillRef idx="0">
            <a:schemeClr val="accent6"/>
          </a:fillRef>
          <a:effectRef idx="0">
            <a:schemeClr val="accent6"/>
          </a:effectRef>
          <a:fontRef idx="minor">
            <a:schemeClr val="tx1"/>
          </a:fontRef>
        </p:style>
      </p:cxnSp>
      <p:sp>
        <p:nvSpPr>
          <p:cNvPr id="16"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400" dirty="0">
                <a:solidFill>
                  <a:schemeClr val="bg1"/>
                </a:solidFill>
                <a:latin typeface="+mj-lt"/>
                <a:ea typeface="+mj-ea"/>
                <a:cs typeface="+mj-cs"/>
              </a:rPr>
              <a:t>Decision Boundary for Problem 3</a:t>
            </a:r>
            <a:endParaRPr kumimoji="0" lang="en-US" sz="4400" b="0" i="0" u="none" strike="noStrike" kern="1200" cap="none" spc="0" normalizeH="0" baseline="0" noProof="0" dirty="0">
              <a:ln>
                <a:noFill/>
              </a:ln>
              <a:solidFill>
                <a:schemeClr val="bg1"/>
              </a:solidFill>
              <a:effectLst/>
              <a:uLnTx/>
              <a:uFillTx/>
              <a:latin typeface="+mj-lt"/>
              <a:ea typeface="+mj-ea"/>
              <a:cs typeface="+mj-cs"/>
            </a:endParaRPr>
          </a:p>
        </p:txBody>
      </p:sp>
      <p:cxnSp>
        <p:nvCxnSpPr>
          <p:cNvPr id="19" name="Straight Arrow Connector 18"/>
          <p:cNvCxnSpPr/>
          <p:nvPr/>
        </p:nvCxnSpPr>
        <p:spPr>
          <a:xfrm flipV="1">
            <a:off x="1295400" y="1295400"/>
            <a:ext cx="0" cy="4724400"/>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cxnSp>
        <p:nvCxnSpPr>
          <p:cNvPr id="21" name="Straight Arrow Connector 20"/>
          <p:cNvCxnSpPr/>
          <p:nvPr/>
        </p:nvCxnSpPr>
        <p:spPr>
          <a:xfrm>
            <a:off x="1295400" y="6019800"/>
            <a:ext cx="7086600" cy="0"/>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sp>
        <p:nvSpPr>
          <p:cNvPr id="22" name="TextBox 21"/>
          <p:cNvSpPr txBox="1"/>
          <p:nvPr/>
        </p:nvSpPr>
        <p:spPr>
          <a:xfrm>
            <a:off x="5324290" y="6019800"/>
            <a:ext cx="314510" cy="584775"/>
          </a:xfrm>
          <a:prstGeom prst="rect">
            <a:avLst/>
          </a:prstGeom>
          <a:noFill/>
        </p:spPr>
        <p:txBody>
          <a:bodyPr wrap="none" rtlCol="0">
            <a:spAutoFit/>
          </a:bodyPr>
          <a:lstStyle/>
          <a:p>
            <a:r>
              <a:rPr lang="en-US" sz="3200" b="1" dirty="0">
                <a:solidFill>
                  <a:srgbClr val="00B050"/>
                </a:solidFill>
              </a:rPr>
              <a:t>f</a:t>
            </a:r>
            <a:endParaRPr lang="en-US" sz="3200" dirty="0">
              <a:solidFill>
                <a:srgbClr val="00B050"/>
              </a:solidFill>
            </a:endParaRPr>
          </a:p>
        </p:txBody>
      </p:sp>
      <p:sp>
        <p:nvSpPr>
          <p:cNvPr id="23" name="TextBox 22"/>
          <p:cNvSpPr txBox="1"/>
          <p:nvPr/>
        </p:nvSpPr>
        <p:spPr>
          <a:xfrm>
            <a:off x="762000" y="3276600"/>
            <a:ext cx="356188" cy="584775"/>
          </a:xfrm>
          <a:prstGeom prst="rect">
            <a:avLst/>
          </a:prstGeom>
          <a:noFill/>
        </p:spPr>
        <p:txBody>
          <a:bodyPr wrap="none" rtlCol="0">
            <a:spAutoFit/>
          </a:bodyPr>
          <a:lstStyle/>
          <a:p>
            <a:r>
              <a:rPr lang="en-US" sz="3200" b="1" dirty="0">
                <a:solidFill>
                  <a:srgbClr val="FF0000"/>
                </a:solidFill>
              </a:rPr>
              <a:t>c</a:t>
            </a:r>
            <a:endParaRPr lang="en-US" sz="3200" dirty="0">
              <a:solidFill>
                <a:srgbClr val="FF0000"/>
              </a:solidFill>
            </a:endParaRPr>
          </a:p>
        </p:txBody>
      </p:sp>
      <p:sp>
        <p:nvSpPr>
          <p:cNvPr id="24" name="TextBox 23"/>
          <p:cNvSpPr txBox="1"/>
          <p:nvPr/>
        </p:nvSpPr>
        <p:spPr>
          <a:xfrm>
            <a:off x="3660061" y="1138907"/>
            <a:ext cx="2052165" cy="584775"/>
          </a:xfrm>
          <a:prstGeom prst="rect">
            <a:avLst/>
          </a:prstGeom>
          <a:noFill/>
        </p:spPr>
        <p:txBody>
          <a:bodyPr wrap="none" rtlCol="0">
            <a:spAutoFit/>
          </a:bodyPr>
          <a:lstStyle/>
          <a:p>
            <a:r>
              <a:rPr lang="en-US" sz="3200" dirty="0">
                <a:solidFill>
                  <a:srgbClr val="FF0000"/>
                </a:solidFill>
              </a:rPr>
              <a:t>c</a:t>
            </a:r>
            <a:r>
              <a:rPr lang="en-US" sz="3200" dirty="0"/>
              <a:t> </a:t>
            </a:r>
            <a:r>
              <a:rPr lang="en-US" sz="3200" b="1" dirty="0"/>
              <a:t>&lt;&gt;</a:t>
            </a:r>
            <a:r>
              <a:rPr lang="en-US" sz="3200" dirty="0"/>
              <a:t> </a:t>
            </a:r>
            <a:r>
              <a:rPr lang="en-US" sz="3200" dirty="0" err="1"/>
              <a:t>W</a:t>
            </a:r>
            <a:r>
              <a:rPr lang="en-US" sz="3200" dirty="0" err="1">
                <a:solidFill>
                  <a:srgbClr val="00B050"/>
                </a:solidFill>
              </a:rPr>
              <a:t>f</a:t>
            </a:r>
            <a:r>
              <a:rPr lang="en-US" sz="3200" dirty="0"/>
              <a:t> + b</a:t>
            </a:r>
          </a:p>
        </p:txBody>
      </p:sp>
      <p:sp>
        <p:nvSpPr>
          <p:cNvPr id="17" name="Isosceles Triangle 16">
            <a:extLst>
              <a:ext uri="{FF2B5EF4-FFF2-40B4-BE49-F238E27FC236}">
                <a16:creationId xmlns:a16="http://schemas.microsoft.com/office/drawing/2014/main" xmlns="" id="{E08A9673-FE34-4036-AA83-8F2A25AA1708}"/>
              </a:ext>
            </a:extLst>
          </p:cNvPr>
          <p:cNvSpPr/>
          <p:nvPr/>
        </p:nvSpPr>
        <p:spPr>
          <a:xfrm>
            <a:off x="6224599" y="5226488"/>
            <a:ext cx="190168" cy="142876"/>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a:p>
        </p:txBody>
      </p:sp>
      <p:sp>
        <p:nvSpPr>
          <p:cNvPr id="28" name="5-Point Star 3">
            <a:extLst>
              <a:ext uri="{FF2B5EF4-FFF2-40B4-BE49-F238E27FC236}">
                <a16:creationId xmlns:a16="http://schemas.microsoft.com/office/drawing/2014/main" xmlns="" id="{458BF4EE-631D-41B6-B962-20B396427D8D}"/>
              </a:ext>
            </a:extLst>
          </p:cNvPr>
          <p:cNvSpPr/>
          <p:nvPr/>
        </p:nvSpPr>
        <p:spPr>
          <a:xfrm>
            <a:off x="5100623" y="2357430"/>
            <a:ext cx="142876" cy="142876"/>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 name="5-Point Star 4">
            <a:extLst>
              <a:ext uri="{FF2B5EF4-FFF2-40B4-BE49-F238E27FC236}">
                <a16:creationId xmlns:a16="http://schemas.microsoft.com/office/drawing/2014/main" xmlns="" id="{1A1BB647-EAB3-4176-85F1-CC47E8E4BA5F}"/>
              </a:ext>
            </a:extLst>
          </p:cNvPr>
          <p:cNvSpPr/>
          <p:nvPr/>
        </p:nvSpPr>
        <p:spPr>
          <a:xfrm>
            <a:off x="6529383" y="2509830"/>
            <a:ext cx="142876" cy="142876"/>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0" name="5-Point Star 5">
            <a:extLst>
              <a:ext uri="{FF2B5EF4-FFF2-40B4-BE49-F238E27FC236}">
                <a16:creationId xmlns:a16="http://schemas.microsoft.com/office/drawing/2014/main" xmlns="" id="{334DFBE2-6833-41BF-9590-9332A1B35685}"/>
              </a:ext>
            </a:extLst>
          </p:cNvPr>
          <p:cNvSpPr/>
          <p:nvPr/>
        </p:nvSpPr>
        <p:spPr>
          <a:xfrm>
            <a:off x="5457813" y="3500438"/>
            <a:ext cx="142876" cy="142876"/>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1" name="5-Point Star 3">
            <a:extLst>
              <a:ext uri="{FF2B5EF4-FFF2-40B4-BE49-F238E27FC236}">
                <a16:creationId xmlns:a16="http://schemas.microsoft.com/office/drawing/2014/main" xmlns="" id="{2A25F823-055E-44BD-B0D1-E959F94D9987}"/>
              </a:ext>
            </a:extLst>
          </p:cNvPr>
          <p:cNvSpPr/>
          <p:nvPr/>
        </p:nvSpPr>
        <p:spPr>
          <a:xfrm>
            <a:off x="2295510" y="4495792"/>
            <a:ext cx="142876" cy="142876"/>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2" name="5-Point Star 4">
            <a:extLst>
              <a:ext uri="{FF2B5EF4-FFF2-40B4-BE49-F238E27FC236}">
                <a16:creationId xmlns:a16="http://schemas.microsoft.com/office/drawing/2014/main" xmlns="" id="{053589ED-B51D-4100-A20C-3080B99B943D}"/>
              </a:ext>
            </a:extLst>
          </p:cNvPr>
          <p:cNvSpPr/>
          <p:nvPr/>
        </p:nvSpPr>
        <p:spPr>
          <a:xfrm>
            <a:off x="3724270" y="4648192"/>
            <a:ext cx="142876" cy="142876"/>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3" name="5-Point Star 5">
            <a:extLst>
              <a:ext uri="{FF2B5EF4-FFF2-40B4-BE49-F238E27FC236}">
                <a16:creationId xmlns:a16="http://schemas.microsoft.com/office/drawing/2014/main" xmlns="" id="{7EDDF550-DE08-463E-BF05-6D4903F6B8A8}"/>
              </a:ext>
            </a:extLst>
          </p:cNvPr>
          <p:cNvSpPr/>
          <p:nvPr/>
        </p:nvSpPr>
        <p:spPr>
          <a:xfrm>
            <a:off x="2652700" y="5638800"/>
            <a:ext cx="142876" cy="142876"/>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 name="Isosceles Triangle 37">
            <a:extLst>
              <a:ext uri="{FF2B5EF4-FFF2-40B4-BE49-F238E27FC236}">
                <a16:creationId xmlns:a16="http://schemas.microsoft.com/office/drawing/2014/main" xmlns="" id="{7501CF92-6087-4C96-98D4-9C7461B9CC9C}"/>
              </a:ext>
            </a:extLst>
          </p:cNvPr>
          <p:cNvSpPr/>
          <p:nvPr/>
        </p:nvSpPr>
        <p:spPr>
          <a:xfrm>
            <a:off x="2581276" y="2438401"/>
            <a:ext cx="142876" cy="142876"/>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a:p>
        </p:txBody>
      </p:sp>
      <p:sp>
        <p:nvSpPr>
          <p:cNvPr id="39" name="Isosceles Triangle 38">
            <a:extLst>
              <a:ext uri="{FF2B5EF4-FFF2-40B4-BE49-F238E27FC236}">
                <a16:creationId xmlns:a16="http://schemas.microsoft.com/office/drawing/2014/main" xmlns="" id="{6069EC8B-76CB-47CE-83BC-C92539C477DC}"/>
              </a:ext>
            </a:extLst>
          </p:cNvPr>
          <p:cNvSpPr/>
          <p:nvPr/>
        </p:nvSpPr>
        <p:spPr>
          <a:xfrm>
            <a:off x="2733676" y="3367095"/>
            <a:ext cx="142876" cy="142876"/>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a:p>
        </p:txBody>
      </p:sp>
      <p:sp>
        <p:nvSpPr>
          <p:cNvPr id="40" name="Isosceles Triangle 39">
            <a:extLst>
              <a:ext uri="{FF2B5EF4-FFF2-40B4-BE49-F238E27FC236}">
                <a16:creationId xmlns:a16="http://schemas.microsoft.com/office/drawing/2014/main" xmlns="" id="{09FA61E1-ECF7-4DD4-ACAB-8FFF2AD95EF3}"/>
              </a:ext>
            </a:extLst>
          </p:cNvPr>
          <p:cNvSpPr/>
          <p:nvPr/>
        </p:nvSpPr>
        <p:spPr>
          <a:xfrm>
            <a:off x="3867160" y="2509839"/>
            <a:ext cx="142876" cy="142876"/>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a:p>
        </p:txBody>
      </p:sp>
      <p:sp>
        <p:nvSpPr>
          <p:cNvPr id="41" name="Isosceles Triangle 40">
            <a:extLst>
              <a:ext uri="{FF2B5EF4-FFF2-40B4-BE49-F238E27FC236}">
                <a16:creationId xmlns:a16="http://schemas.microsoft.com/office/drawing/2014/main" xmlns="" id="{2638A57A-5A80-44BE-8EE7-0F9C6A2199EA}"/>
              </a:ext>
            </a:extLst>
          </p:cNvPr>
          <p:cNvSpPr/>
          <p:nvPr/>
        </p:nvSpPr>
        <p:spPr>
          <a:xfrm>
            <a:off x="4019561" y="3664385"/>
            <a:ext cx="190168" cy="142876"/>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a:p>
        </p:txBody>
      </p:sp>
      <p:cxnSp>
        <p:nvCxnSpPr>
          <p:cNvPr id="42" name="Straight Connector 41">
            <a:extLst>
              <a:ext uri="{FF2B5EF4-FFF2-40B4-BE49-F238E27FC236}">
                <a16:creationId xmlns:a16="http://schemas.microsoft.com/office/drawing/2014/main" xmlns="" id="{A5D56AEE-39FB-4715-8D9F-A6831FB3FEDB}"/>
              </a:ext>
            </a:extLst>
          </p:cNvPr>
          <p:cNvCxnSpPr>
            <a:cxnSpLocks/>
          </p:cNvCxnSpPr>
          <p:nvPr/>
        </p:nvCxnSpPr>
        <p:spPr>
          <a:xfrm>
            <a:off x="4572000" y="2138363"/>
            <a:ext cx="0" cy="3729037"/>
          </a:xfrm>
          <a:prstGeom prst="line">
            <a:avLst/>
          </a:prstGeom>
        </p:spPr>
        <p:style>
          <a:lnRef idx="1">
            <a:schemeClr val="accent6"/>
          </a:lnRef>
          <a:fillRef idx="0">
            <a:schemeClr val="accent6"/>
          </a:fillRef>
          <a:effectRef idx="0">
            <a:schemeClr val="accent6"/>
          </a:effectRef>
          <a:fontRef idx="minor">
            <a:schemeClr val="tx1"/>
          </a:fontRef>
        </p:style>
      </p:cxnSp>
      <p:sp>
        <p:nvSpPr>
          <p:cNvPr id="2" name="TextBox 1">
            <a:extLst>
              <a:ext uri="{FF2B5EF4-FFF2-40B4-BE49-F238E27FC236}">
                <a16:creationId xmlns:a16="http://schemas.microsoft.com/office/drawing/2014/main" xmlns="" id="{0D8899A6-1975-4224-BA90-6FE6C615FFFB}"/>
              </a:ext>
            </a:extLst>
          </p:cNvPr>
          <p:cNvSpPr txBox="1"/>
          <p:nvPr/>
        </p:nvSpPr>
        <p:spPr>
          <a:xfrm>
            <a:off x="6319683" y="1382472"/>
            <a:ext cx="2595717" cy="923330"/>
          </a:xfrm>
          <a:prstGeom prst="rect">
            <a:avLst/>
          </a:prstGeom>
          <a:noFill/>
        </p:spPr>
        <p:txBody>
          <a:bodyPr wrap="square" rtlCol="0">
            <a:spAutoFit/>
          </a:bodyPr>
          <a:lstStyle/>
          <a:p>
            <a:r>
              <a:rPr lang="en-US" dirty="0"/>
              <a:t>This quadrant holds points where x and y are both positive</a:t>
            </a:r>
            <a:endParaRPr lang="en-IN" dirty="0"/>
          </a:p>
        </p:txBody>
      </p:sp>
      <p:sp>
        <p:nvSpPr>
          <p:cNvPr id="25" name="TextBox 24">
            <a:extLst>
              <a:ext uri="{FF2B5EF4-FFF2-40B4-BE49-F238E27FC236}">
                <a16:creationId xmlns:a16="http://schemas.microsoft.com/office/drawing/2014/main" xmlns="" id="{7CDE8F06-4354-45CC-A239-E06FAD005E4D}"/>
              </a:ext>
            </a:extLst>
          </p:cNvPr>
          <p:cNvSpPr txBox="1"/>
          <p:nvPr/>
        </p:nvSpPr>
        <p:spPr>
          <a:xfrm>
            <a:off x="1342881" y="4793766"/>
            <a:ext cx="2595717" cy="923330"/>
          </a:xfrm>
          <a:prstGeom prst="rect">
            <a:avLst/>
          </a:prstGeom>
          <a:noFill/>
        </p:spPr>
        <p:txBody>
          <a:bodyPr wrap="square" rtlCol="0">
            <a:spAutoFit/>
          </a:bodyPr>
          <a:lstStyle/>
          <a:p>
            <a:r>
              <a:rPr lang="en-US" dirty="0"/>
              <a:t>This quadrant holds points where x and y are both negative</a:t>
            </a:r>
            <a:endParaRPr lang="en-IN" dirty="0"/>
          </a:p>
        </p:txBody>
      </p:sp>
      <p:sp>
        <p:nvSpPr>
          <p:cNvPr id="26" name="TextBox 25">
            <a:extLst>
              <a:ext uri="{FF2B5EF4-FFF2-40B4-BE49-F238E27FC236}">
                <a16:creationId xmlns:a16="http://schemas.microsoft.com/office/drawing/2014/main" xmlns="" id="{2C52F439-570E-4C8D-8A18-F8FD9C2DF08E}"/>
              </a:ext>
            </a:extLst>
          </p:cNvPr>
          <p:cNvSpPr txBox="1"/>
          <p:nvPr/>
        </p:nvSpPr>
        <p:spPr>
          <a:xfrm>
            <a:off x="1392803" y="1345269"/>
            <a:ext cx="2595717" cy="923330"/>
          </a:xfrm>
          <a:prstGeom prst="rect">
            <a:avLst/>
          </a:prstGeom>
          <a:noFill/>
        </p:spPr>
        <p:txBody>
          <a:bodyPr wrap="square" rtlCol="0">
            <a:spAutoFit/>
          </a:bodyPr>
          <a:lstStyle/>
          <a:p>
            <a:r>
              <a:rPr lang="en-US" dirty="0"/>
              <a:t>This quadrant holds points where x is negative and y is positive</a:t>
            </a:r>
            <a:endParaRPr lang="en-IN" dirty="0"/>
          </a:p>
        </p:txBody>
      </p:sp>
      <p:sp>
        <p:nvSpPr>
          <p:cNvPr id="27" name="TextBox 26">
            <a:extLst>
              <a:ext uri="{FF2B5EF4-FFF2-40B4-BE49-F238E27FC236}">
                <a16:creationId xmlns:a16="http://schemas.microsoft.com/office/drawing/2014/main" xmlns="" id="{F0C4F4C2-C04D-4547-B11A-6F0C3451E369}"/>
              </a:ext>
            </a:extLst>
          </p:cNvPr>
          <p:cNvSpPr txBox="1"/>
          <p:nvPr/>
        </p:nvSpPr>
        <p:spPr>
          <a:xfrm>
            <a:off x="6319682" y="4276756"/>
            <a:ext cx="2595717" cy="923330"/>
          </a:xfrm>
          <a:prstGeom prst="rect">
            <a:avLst/>
          </a:prstGeom>
          <a:noFill/>
        </p:spPr>
        <p:txBody>
          <a:bodyPr wrap="square" rtlCol="0">
            <a:spAutoFit/>
          </a:bodyPr>
          <a:lstStyle/>
          <a:p>
            <a:r>
              <a:rPr lang="en-US" dirty="0"/>
              <a:t>This quadrant holds points where x is positive and y is positive</a:t>
            </a:r>
            <a:endParaRPr lang="en-IN" dirty="0"/>
          </a:p>
        </p:txBody>
      </p:sp>
    </p:spTree>
    <p:extLst>
      <p:ext uri="{BB962C8B-B14F-4D97-AF65-F5344CB8AC3E}">
        <p14:creationId xmlns:p14="http://schemas.microsoft.com/office/powerpoint/2010/main" xmlns="" val="334241425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52600" y="1219200"/>
            <a:ext cx="7086600" cy="5410200"/>
          </a:xfrm>
        </p:spPr>
        <p:txBody>
          <a:bodyPr>
            <a:normAutofit/>
          </a:bodyPr>
          <a:lstStyle/>
          <a:p>
            <a:pPr>
              <a:buNone/>
            </a:pPr>
            <a:r>
              <a:rPr lang="en-US" dirty="0"/>
              <a:t>Can we learn a non-linear separator if we add one more layer of neurons</a:t>
            </a:r>
            <a:r>
              <a:rPr lang="en-US" b="1" dirty="0"/>
              <a:t> W’ </a:t>
            </a:r>
            <a:r>
              <a:rPr lang="en-US" dirty="0"/>
              <a:t>???</a:t>
            </a:r>
          </a:p>
          <a:p>
            <a:pPr>
              <a:buNone/>
            </a:pPr>
            <a:endParaRPr lang="en-US" dirty="0"/>
          </a:p>
          <a:p>
            <a:pPr>
              <a:buNone/>
            </a:pPr>
            <a:r>
              <a:rPr lang="en-US" b="1" dirty="0"/>
              <a:t>c</a:t>
            </a:r>
            <a:r>
              <a:rPr lang="en-US" b="1" baseline="-25000" dirty="0">
                <a:solidFill>
                  <a:srgbClr val="FF0000"/>
                </a:solidFill>
              </a:rPr>
              <a:t>1</a:t>
            </a:r>
            <a:r>
              <a:rPr lang="en-US" b="1" dirty="0"/>
              <a:t> = W’</a:t>
            </a:r>
            <a:r>
              <a:rPr lang="en-US" b="1" baseline="-25000" dirty="0">
                <a:solidFill>
                  <a:srgbClr val="FF0000"/>
                </a:solidFill>
              </a:rPr>
              <a:t>1</a:t>
            </a:r>
            <a:r>
              <a:rPr lang="en-US" b="1" baseline="-25000" dirty="0">
                <a:solidFill>
                  <a:srgbClr val="00B050"/>
                </a:solidFill>
              </a:rPr>
              <a:t>1</a:t>
            </a:r>
            <a:r>
              <a:rPr lang="en-US" b="1" dirty="0"/>
              <a:t>h</a:t>
            </a:r>
            <a:r>
              <a:rPr lang="en-US" b="1" baseline="-25000" dirty="0">
                <a:solidFill>
                  <a:srgbClr val="00B050"/>
                </a:solidFill>
              </a:rPr>
              <a:t>1</a:t>
            </a:r>
            <a:r>
              <a:rPr lang="en-US" b="1" dirty="0"/>
              <a:t> + W’</a:t>
            </a:r>
            <a:r>
              <a:rPr lang="en-US" b="1" baseline="-25000" dirty="0">
                <a:solidFill>
                  <a:srgbClr val="FF0000"/>
                </a:solidFill>
              </a:rPr>
              <a:t>1</a:t>
            </a:r>
            <a:r>
              <a:rPr lang="en-US" b="1" baseline="-25000" dirty="0">
                <a:solidFill>
                  <a:srgbClr val="00B050"/>
                </a:solidFill>
              </a:rPr>
              <a:t>2</a:t>
            </a:r>
            <a:r>
              <a:rPr lang="en-US" b="1" dirty="0"/>
              <a:t>h</a:t>
            </a:r>
            <a:r>
              <a:rPr lang="en-US" b="1" baseline="-25000" dirty="0">
                <a:solidFill>
                  <a:srgbClr val="00B050"/>
                </a:solidFill>
              </a:rPr>
              <a:t>2</a:t>
            </a:r>
          </a:p>
          <a:p>
            <a:pPr>
              <a:buNone/>
            </a:pPr>
            <a:r>
              <a:rPr lang="en-US" b="1" dirty="0"/>
              <a:t>c</a:t>
            </a:r>
            <a:r>
              <a:rPr lang="en-US" b="1" baseline="-25000" dirty="0">
                <a:solidFill>
                  <a:srgbClr val="FF0000"/>
                </a:solidFill>
              </a:rPr>
              <a:t>2</a:t>
            </a:r>
            <a:r>
              <a:rPr lang="en-US" b="1" dirty="0"/>
              <a:t> = W’</a:t>
            </a:r>
            <a:r>
              <a:rPr lang="en-US" b="1" baseline="-25000" dirty="0">
                <a:solidFill>
                  <a:srgbClr val="FF0000"/>
                </a:solidFill>
              </a:rPr>
              <a:t>2</a:t>
            </a:r>
            <a:r>
              <a:rPr lang="en-US" b="1" baseline="-25000" dirty="0">
                <a:solidFill>
                  <a:srgbClr val="00B050"/>
                </a:solidFill>
              </a:rPr>
              <a:t>1</a:t>
            </a:r>
            <a:r>
              <a:rPr lang="en-US" b="1" dirty="0"/>
              <a:t>h</a:t>
            </a:r>
            <a:r>
              <a:rPr lang="en-US" b="1" baseline="-25000" dirty="0">
                <a:solidFill>
                  <a:srgbClr val="00B050"/>
                </a:solidFill>
              </a:rPr>
              <a:t>1</a:t>
            </a:r>
            <a:r>
              <a:rPr lang="en-US" b="1" dirty="0"/>
              <a:t> + W’</a:t>
            </a:r>
            <a:r>
              <a:rPr lang="en-US" b="1" baseline="-25000" dirty="0">
                <a:solidFill>
                  <a:srgbClr val="FF0000"/>
                </a:solidFill>
              </a:rPr>
              <a:t>2</a:t>
            </a:r>
            <a:r>
              <a:rPr lang="en-US" b="1" baseline="-25000" dirty="0">
                <a:solidFill>
                  <a:srgbClr val="00B050"/>
                </a:solidFill>
              </a:rPr>
              <a:t>2</a:t>
            </a:r>
            <a:r>
              <a:rPr lang="en-US" b="1" dirty="0"/>
              <a:t>h</a:t>
            </a:r>
            <a:r>
              <a:rPr lang="en-US" b="1" baseline="-25000" dirty="0">
                <a:solidFill>
                  <a:srgbClr val="00B050"/>
                </a:solidFill>
              </a:rPr>
              <a:t>2</a:t>
            </a:r>
          </a:p>
          <a:p>
            <a:pPr>
              <a:buNone/>
            </a:pPr>
            <a:endParaRPr lang="en-US" b="1" baseline="-25000" dirty="0">
              <a:solidFill>
                <a:srgbClr val="00B050"/>
              </a:solidFill>
            </a:endParaRPr>
          </a:p>
          <a:p>
            <a:pPr>
              <a:buNone/>
            </a:pPr>
            <a:r>
              <a:rPr lang="en-US" b="1" dirty="0"/>
              <a:t>h</a:t>
            </a:r>
            <a:r>
              <a:rPr lang="en-US" b="1" baseline="-25000" dirty="0">
                <a:solidFill>
                  <a:srgbClr val="FF0000"/>
                </a:solidFill>
              </a:rPr>
              <a:t>1</a:t>
            </a:r>
            <a:r>
              <a:rPr lang="en-US" b="1" dirty="0"/>
              <a:t> = W</a:t>
            </a:r>
            <a:r>
              <a:rPr lang="en-US" b="1" baseline="-25000" dirty="0">
                <a:solidFill>
                  <a:srgbClr val="FF0000"/>
                </a:solidFill>
              </a:rPr>
              <a:t>1</a:t>
            </a:r>
            <a:r>
              <a:rPr lang="en-US" b="1" baseline="-25000" dirty="0">
                <a:solidFill>
                  <a:srgbClr val="00B050"/>
                </a:solidFill>
              </a:rPr>
              <a:t>1</a:t>
            </a:r>
            <a:r>
              <a:rPr lang="en-US" b="1" dirty="0"/>
              <a:t>f</a:t>
            </a:r>
            <a:r>
              <a:rPr lang="en-US" b="1" baseline="-25000" dirty="0">
                <a:solidFill>
                  <a:srgbClr val="00B050"/>
                </a:solidFill>
              </a:rPr>
              <a:t>1</a:t>
            </a:r>
            <a:r>
              <a:rPr lang="en-US" b="1" dirty="0"/>
              <a:t> + W</a:t>
            </a:r>
            <a:r>
              <a:rPr lang="en-US" b="1" baseline="-25000" dirty="0">
                <a:solidFill>
                  <a:srgbClr val="FF0000"/>
                </a:solidFill>
              </a:rPr>
              <a:t>1</a:t>
            </a:r>
            <a:r>
              <a:rPr lang="en-US" b="1" baseline="-25000" dirty="0">
                <a:solidFill>
                  <a:srgbClr val="00B050"/>
                </a:solidFill>
              </a:rPr>
              <a:t>2</a:t>
            </a:r>
            <a:r>
              <a:rPr lang="en-US" b="1" dirty="0"/>
              <a:t>f</a:t>
            </a:r>
            <a:r>
              <a:rPr lang="en-US" b="1" baseline="-25000" dirty="0">
                <a:solidFill>
                  <a:srgbClr val="00B050"/>
                </a:solidFill>
              </a:rPr>
              <a:t>2</a:t>
            </a:r>
          </a:p>
          <a:p>
            <a:pPr>
              <a:buNone/>
            </a:pPr>
            <a:r>
              <a:rPr lang="en-US" b="1" dirty="0"/>
              <a:t>h</a:t>
            </a:r>
            <a:r>
              <a:rPr lang="en-US" b="1" baseline="-25000" dirty="0">
                <a:solidFill>
                  <a:srgbClr val="FF0000"/>
                </a:solidFill>
              </a:rPr>
              <a:t>2</a:t>
            </a:r>
            <a:r>
              <a:rPr lang="en-US" b="1" dirty="0"/>
              <a:t> = W</a:t>
            </a:r>
            <a:r>
              <a:rPr lang="en-US" b="1" baseline="-25000" dirty="0">
                <a:solidFill>
                  <a:srgbClr val="FF0000"/>
                </a:solidFill>
              </a:rPr>
              <a:t>2</a:t>
            </a:r>
            <a:r>
              <a:rPr lang="en-US" b="1" baseline="-25000" dirty="0">
                <a:solidFill>
                  <a:srgbClr val="00B050"/>
                </a:solidFill>
              </a:rPr>
              <a:t>1</a:t>
            </a:r>
            <a:r>
              <a:rPr lang="en-US" b="1" dirty="0"/>
              <a:t>f</a:t>
            </a:r>
            <a:r>
              <a:rPr lang="en-US" b="1" baseline="-25000" dirty="0">
                <a:solidFill>
                  <a:srgbClr val="00B050"/>
                </a:solidFill>
              </a:rPr>
              <a:t>1</a:t>
            </a:r>
            <a:r>
              <a:rPr lang="en-US" b="1" dirty="0"/>
              <a:t> + W</a:t>
            </a:r>
            <a:r>
              <a:rPr lang="en-US" b="1" baseline="-25000" dirty="0">
                <a:solidFill>
                  <a:srgbClr val="FF0000"/>
                </a:solidFill>
              </a:rPr>
              <a:t>2</a:t>
            </a:r>
            <a:r>
              <a:rPr lang="en-US" b="1" baseline="-25000" dirty="0">
                <a:solidFill>
                  <a:srgbClr val="00B050"/>
                </a:solidFill>
              </a:rPr>
              <a:t>2</a:t>
            </a:r>
            <a:r>
              <a:rPr lang="en-US" b="1" dirty="0"/>
              <a:t>f</a:t>
            </a:r>
            <a:r>
              <a:rPr lang="en-US" b="1" baseline="-25000" dirty="0">
                <a:solidFill>
                  <a:srgbClr val="00B050"/>
                </a:solidFill>
              </a:rPr>
              <a:t>2</a:t>
            </a:r>
          </a:p>
        </p:txBody>
      </p:sp>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a:ln>
                  <a:noFill/>
                </a:ln>
                <a:solidFill>
                  <a:schemeClr val="bg1"/>
                </a:solidFill>
                <a:effectLst/>
                <a:uLnTx/>
                <a:uFillTx/>
                <a:latin typeface="+mj-lt"/>
                <a:ea typeface="+mj-ea"/>
                <a:cs typeface="+mj-cs"/>
              </a:rPr>
              <a:t>Deep Learning Algorithms</a:t>
            </a:r>
          </a:p>
        </p:txBody>
      </p:sp>
      <p:sp>
        <p:nvSpPr>
          <p:cNvPr id="7" name="Oval 6"/>
          <p:cNvSpPr/>
          <p:nvPr/>
        </p:nvSpPr>
        <p:spPr>
          <a:xfrm>
            <a:off x="1066800" y="2350532"/>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p:cNvSpPr/>
          <p:nvPr/>
        </p:nvSpPr>
        <p:spPr>
          <a:xfrm>
            <a:off x="1066800" y="3493532"/>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9" name="TextBox 8"/>
          <p:cNvSpPr txBox="1"/>
          <p:nvPr/>
        </p:nvSpPr>
        <p:spPr>
          <a:xfrm>
            <a:off x="0" y="3657600"/>
            <a:ext cx="1037463" cy="369332"/>
          </a:xfrm>
          <a:prstGeom prst="rect">
            <a:avLst/>
          </a:prstGeom>
          <a:noFill/>
        </p:spPr>
        <p:txBody>
          <a:bodyPr wrap="none" rtlCol="0">
            <a:spAutoFit/>
          </a:bodyPr>
          <a:lstStyle/>
          <a:p>
            <a:r>
              <a:rPr lang="en-US" dirty="0"/>
              <a:t>Hidden </a:t>
            </a:r>
            <a:r>
              <a:rPr lang="en-US" b="1" dirty="0"/>
              <a:t>h</a:t>
            </a:r>
          </a:p>
        </p:txBody>
      </p:sp>
      <p:sp>
        <p:nvSpPr>
          <p:cNvPr id="10" name="TextBox 9"/>
          <p:cNvSpPr txBox="1"/>
          <p:nvPr/>
        </p:nvSpPr>
        <p:spPr>
          <a:xfrm>
            <a:off x="76200" y="2209800"/>
            <a:ext cx="1007007" cy="369332"/>
          </a:xfrm>
          <a:prstGeom prst="rect">
            <a:avLst/>
          </a:prstGeom>
          <a:noFill/>
        </p:spPr>
        <p:txBody>
          <a:bodyPr wrap="none" rtlCol="0">
            <a:spAutoFit/>
          </a:bodyPr>
          <a:lstStyle/>
          <a:p>
            <a:r>
              <a:rPr lang="en-US" dirty="0"/>
              <a:t>Classes </a:t>
            </a:r>
            <a:r>
              <a:rPr lang="en-US" b="1" dirty="0"/>
              <a:t>c</a:t>
            </a:r>
          </a:p>
        </p:txBody>
      </p:sp>
      <p:cxnSp>
        <p:nvCxnSpPr>
          <p:cNvPr id="25" name="Straight Connector 24"/>
          <p:cNvCxnSpPr/>
          <p:nvPr/>
        </p:nvCxnSpPr>
        <p:spPr>
          <a:xfrm>
            <a:off x="1274620" y="2743200"/>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11" name="Oval 10"/>
          <p:cNvSpPr/>
          <p:nvPr/>
        </p:nvSpPr>
        <p:spPr>
          <a:xfrm>
            <a:off x="1080655" y="4668980"/>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2" name="TextBox 11"/>
          <p:cNvSpPr txBox="1"/>
          <p:nvPr/>
        </p:nvSpPr>
        <p:spPr>
          <a:xfrm>
            <a:off x="152400" y="4964668"/>
            <a:ext cx="1115498" cy="369332"/>
          </a:xfrm>
          <a:prstGeom prst="rect">
            <a:avLst/>
          </a:prstGeom>
          <a:noFill/>
        </p:spPr>
        <p:txBody>
          <a:bodyPr wrap="none" rtlCol="0">
            <a:spAutoFit/>
          </a:bodyPr>
          <a:lstStyle/>
          <a:p>
            <a:r>
              <a:rPr lang="en-US" dirty="0"/>
              <a:t>Features </a:t>
            </a:r>
            <a:r>
              <a:rPr lang="en-US" b="1" dirty="0"/>
              <a:t>f</a:t>
            </a:r>
          </a:p>
        </p:txBody>
      </p:sp>
      <p:cxnSp>
        <p:nvCxnSpPr>
          <p:cNvPr id="13" name="Straight Connector 12"/>
          <p:cNvCxnSpPr/>
          <p:nvPr/>
        </p:nvCxnSpPr>
        <p:spPr>
          <a:xfrm>
            <a:off x="1274620" y="3886200"/>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14" name="TextBox 13"/>
          <p:cNvSpPr txBox="1"/>
          <p:nvPr/>
        </p:nvSpPr>
        <p:spPr>
          <a:xfrm>
            <a:off x="762000" y="2971800"/>
            <a:ext cx="455446" cy="369332"/>
          </a:xfrm>
          <a:prstGeom prst="rect">
            <a:avLst/>
          </a:prstGeom>
          <a:noFill/>
        </p:spPr>
        <p:txBody>
          <a:bodyPr wrap="none" rtlCol="0">
            <a:spAutoFit/>
          </a:bodyPr>
          <a:lstStyle/>
          <a:p>
            <a:r>
              <a:rPr lang="en-US" b="1" dirty="0"/>
              <a:t>W’</a:t>
            </a:r>
          </a:p>
        </p:txBody>
      </p:sp>
      <p:sp>
        <p:nvSpPr>
          <p:cNvPr id="15" name="TextBox 14"/>
          <p:cNvSpPr txBox="1"/>
          <p:nvPr/>
        </p:nvSpPr>
        <p:spPr>
          <a:xfrm>
            <a:off x="762000" y="4114800"/>
            <a:ext cx="394660" cy="369332"/>
          </a:xfrm>
          <a:prstGeom prst="rect">
            <a:avLst/>
          </a:prstGeom>
          <a:noFill/>
        </p:spPr>
        <p:txBody>
          <a:bodyPr wrap="none" rtlCol="0">
            <a:spAutoFit/>
          </a:bodyPr>
          <a:lstStyle/>
          <a:p>
            <a:r>
              <a:rPr lang="en-US" b="1" dirty="0"/>
              <a:t>W</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52600" y="1219200"/>
            <a:ext cx="7086600" cy="5410200"/>
          </a:xfrm>
        </p:spPr>
        <p:txBody>
          <a:bodyPr>
            <a:normAutofit/>
          </a:bodyPr>
          <a:lstStyle/>
          <a:p>
            <a:pPr>
              <a:buNone/>
            </a:pPr>
            <a:r>
              <a:rPr lang="en-US" dirty="0"/>
              <a:t>Can we learn a non-linear separator if we add one more layer of neurons</a:t>
            </a:r>
            <a:r>
              <a:rPr lang="en-US" b="1" dirty="0"/>
              <a:t> W’ </a:t>
            </a:r>
            <a:r>
              <a:rPr lang="en-US" dirty="0"/>
              <a:t>???</a:t>
            </a:r>
          </a:p>
          <a:p>
            <a:pPr>
              <a:buNone/>
            </a:pPr>
            <a:endParaRPr lang="en-US" dirty="0"/>
          </a:p>
          <a:p>
            <a:pPr>
              <a:buNone/>
            </a:pPr>
            <a:r>
              <a:rPr lang="en-US" b="1" dirty="0"/>
              <a:t>c</a:t>
            </a:r>
            <a:r>
              <a:rPr lang="en-US" b="1" baseline="-25000" dirty="0">
                <a:solidFill>
                  <a:srgbClr val="FF0000"/>
                </a:solidFill>
              </a:rPr>
              <a:t>1</a:t>
            </a:r>
            <a:r>
              <a:rPr lang="en-US" b="1" dirty="0"/>
              <a:t> = W’</a:t>
            </a:r>
            <a:r>
              <a:rPr lang="en-US" b="1" baseline="-25000" dirty="0">
                <a:solidFill>
                  <a:srgbClr val="FF0000"/>
                </a:solidFill>
              </a:rPr>
              <a:t>1</a:t>
            </a:r>
            <a:r>
              <a:rPr lang="en-US" b="1" baseline="-25000" dirty="0">
                <a:solidFill>
                  <a:srgbClr val="00B050"/>
                </a:solidFill>
              </a:rPr>
              <a:t>1</a:t>
            </a:r>
            <a:r>
              <a:rPr lang="en-US" b="1" dirty="0"/>
              <a:t>(W</a:t>
            </a:r>
            <a:r>
              <a:rPr lang="en-US" b="1" baseline="-25000" dirty="0">
                <a:solidFill>
                  <a:srgbClr val="FF0000"/>
                </a:solidFill>
              </a:rPr>
              <a:t>1</a:t>
            </a:r>
            <a:r>
              <a:rPr lang="en-US" b="1" baseline="-25000" dirty="0">
                <a:solidFill>
                  <a:srgbClr val="00B050"/>
                </a:solidFill>
              </a:rPr>
              <a:t>1</a:t>
            </a:r>
            <a:r>
              <a:rPr lang="en-US" b="1" dirty="0"/>
              <a:t>f</a:t>
            </a:r>
            <a:r>
              <a:rPr lang="en-US" b="1" baseline="-25000" dirty="0">
                <a:solidFill>
                  <a:srgbClr val="00B050"/>
                </a:solidFill>
              </a:rPr>
              <a:t>1</a:t>
            </a:r>
            <a:r>
              <a:rPr lang="en-US" b="1" dirty="0"/>
              <a:t> + W</a:t>
            </a:r>
            <a:r>
              <a:rPr lang="en-US" b="1" baseline="-25000" dirty="0">
                <a:solidFill>
                  <a:srgbClr val="FF0000"/>
                </a:solidFill>
              </a:rPr>
              <a:t>1</a:t>
            </a:r>
            <a:r>
              <a:rPr lang="en-US" b="1" baseline="-25000" dirty="0">
                <a:solidFill>
                  <a:srgbClr val="00B050"/>
                </a:solidFill>
              </a:rPr>
              <a:t>2</a:t>
            </a:r>
            <a:r>
              <a:rPr lang="en-US" b="1" dirty="0"/>
              <a:t>f</a:t>
            </a:r>
            <a:r>
              <a:rPr lang="en-US" b="1" baseline="-25000" dirty="0">
                <a:solidFill>
                  <a:srgbClr val="00B050"/>
                </a:solidFill>
              </a:rPr>
              <a:t>2</a:t>
            </a:r>
            <a:r>
              <a:rPr lang="en-US" b="1" dirty="0"/>
              <a:t>) + W’</a:t>
            </a:r>
            <a:r>
              <a:rPr lang="en-US" b="1" baseline="-25000" dirty="0">
                <a:solidFill>
                  <a:srgbClr val="FF0000"/>
                </a:solidFill>
              </a:rPr>
              <a:t>1</a:t>
            </a:r>
            <a:r>
              <a:rPr lang="en-US" b="1" baseline="-25000" dirty="0">
                <a:solidFill>
                  <a:srgbClr val="00B050"/>
                </a:solidFill>
              </a:rPr>
              <a:t>2</a:t>
            </a:r>
            <a:r>
              <a:rPr lang="en-US" b="1" dirty="0"/>
              <a:t>(W</a:t>
            </a:r>
            <a:r>
              <a:rPr lang="en-US" b="1" baseline="-25000" dirty="0">
                <a:solidFill>
                  <a:srgbClr val="FF0000"/>
                </a:solidFill>
              </a:rPr>
              <a:t>2</a:t>
            </a:r>
            <a:r>
              <a:rPr lang="en-US" b="1" baseline="-25000" dirty="0">
                <a:solidFill>
                  <a:srgbClr val="00B050"/>
                </a:solidFill>
              </a:rPr>
              <a:t>1</a:t>
            </a:r>
            <a:r>
              <a:rPr lang="en-US" b="1" dirty="0"/>
              <a:t>f</a:t>
            </a:r>
            <a:r>
              <a:rPr lang="en-US" b="1" baseline="-25000" dirty="0">
                <a:solidFill>
                  <a:srgbClr val="00B050"/>
                </a:solidFill>
              </a:rPr>
              <a:t>1</a:t>
            </a:r>
            <a:r>
              <a:rPr lang="en-US" b="1" dirty="0"/>
              <a:t> + W</a:t>
            </a:r>
            <a:r>
              <a:rPr lang="en-US" b="1" baseline="-25000" dirty="0">
                <a:solidFill>
                  <a:srgbClr val="FF0000"/>
                </a:solidFill>
              </a:rPr>
              <a:t>2</a:t>
            </a:r>
            <a:r>
              <a:rPr lang="en-US" b="1" baseline="-25000" dirty="0">
                <a:solidFill>
                  <a:srgbClr val="00B050"/>
                </a:solidFill>
              </a:rPr>
              <a:t>2</a:t>
            </a:r>
            <a:r>
              <a:rPr lang="en-US" b="1" dirty="0"/>
              <a:t>f</a:t>
            </a:r>
            <a:r>
              <a:rPr lang="en-US" b="1" baseline="-25000" dirty="0">
                <a:solidFill>
                  <a:srgbClr val="00B050"/>
                </a:solidFill>
              </a:rPr>
              <a:t>2</a:t>
            </a:r>
            <a:r>
              <a:rPr lang="en-US" b="1" dirty="0"/>
              <a:t>)</a:t>
            </a:r>
            <a:endParaRPr lang="en-US" b="1" baseline="-25000" dirty="0">
              <a:solidFill>
                <a:srgbClr val="00B050"/>
              </a:solidFill>
            </a:endParaRPr>
          </a:p>
          <a:p>
            <a:pPr>
              <a:buNone/>
            </a:pPr>
            <a:r>
              <a:rPr lang="en-US" b="1" dirty="0"/>
              <a:t>c</a:t>
            </a:r>
            <a:r>
              <a:rPr lang="en-US" b="1" baseline="-25000" dirty="0">
                <a:solidFill>
                  <a:srgbClr val="FF0000"/>
                </a:solidFill>
              </a:rPr>
              <a:t>2</a:t>
            </a:r>
            <a:r>
              <a:rPr lang="en-US" b="1" dirty="0"/>
              <a:t> = W’</a:t>
            </a:r>
            <a:r>
              <a:rPr lang="en-US" b="1" baseline="-25000" dirty="0">
                <a:solidFill>
                  <a:srgbClr val="FF0000"/>
                </a:solidFill>
              </a:rPr>
              <a:t>2</a:t>
            </a:r>
            <a:r>
              <a:rPr lang="en-US" b="1" baseline="-25000" dirty="0">
                <a:solidFill>
                  <a:srgbClr val="00B050"/>
                </a:solidFill>
              </a:rPr>
              <a:t>1</a:t>
            </a:r>
            <a:r>
              <a:rPr lang="en-US" b="1" dirty="0"/>
              <a:t>(W</a:t>
            </a:r>
            <a:r>
              <a:rPr lang="en-US" b="1" baseline="-25000" dirty="0">
                <a:solidFill>
                  <a:srgbClr val="FF0000"/>
                </a:solidFill>
              </a:rPr>
              <a:t>1</a:t>
            </a:r>
            <a:r>
              <a:rPr lang="en-US" b="1" baseline="-25000" dirty="0">
                <a:solidFill>
                  <a:srgbClr val="00B050"/>
                </a:solidFill>
              </a:rPr>
              <a:t>1</a:t>
            </a:r>
            <a:r>
              <a:rPr lang="en-US" b="1" dirty="0"/>
              <a:t>f</a:t>
            </a:r>
            <a:r>
              <a:rPr lang="en-US" b="1" baseline="-25000" dirty="0">
                <a:solidFill>
                  <a:srgbClr val="00B050"/>
                </a:solidFill>
              </a:rPr>
              <a:t>1</a:t>
            </a:r>
            <a:r>
              <a:rPr lang="en-US" b="1" dirty="0"/>
              <a:t> + W</a:t>
            </a:r>
            <a:r>
              <a:rPr lang="en-US" b="1" baseline="-25000" dirty="0">
                <a:solidFill>
                  <a:srgbClr val="FF0000"/>
                </a:solidFill>
              </a:rPr>
              <a:t>1</a:t>
            </a:r>
            <a:r>
              <a:rPr lang="en-US" b="1" baseline="-25000" dirty="0">
                <a:solidFill>
                  <a:srgbClr val="00B050"/>
                </a:solidFill>
              </a:rPr>
              <a:t>2</a:t>
            </a:r>
            <a:r>
              <a:rPr lang="en-US" b="1" dirty="0"/>
              <a:t>f</a:t>
            </a:r>
            <a:r>
              <a:rPr lang="en-US" b="1" baseline="-25000" dirty="0">
                <a:solidFill>
                  <a:srgbClr val="00B050"/>
                </a:solidFill>
              </a:rPr>
              <a:t>2</a:t>
            </a:r>
            <a:r>
              <a:rPr lang="en-US" b="1" dirty="0"/>
              <a:t>) + W’</a:t>
            </a:r>
            <a:r>
              <a:rPr lang="en-US" b="1" baseline="-25000" dirty="0">
                <a:solidFill>
                  <a:srgbClr val="FF0000"/>
                </a:solidFill>
              </a:rPr>
              <a:t>2</a:t>
            </a:r>
            <a:r>
              <a:rPr lang="en-US" b="1" baseline="-25000" dirty="0">
                <a:solidFill>
                  <a:srgbClr val="00B050"/>
                </a:solidFill>
              </a:rPr>
              <a:t>2</a:t>
            </a:r>
            <a:r>
              <a:rPr lang="en-US" b="1" dirty="0"/>
              <a:t>(W</a:t>
            </a:r>
            <a:r>
              <a:rPr lang="en-US" b="1" baseline="-25000" dirty="0">
                <a:solidFill>
                  <a:srgbClr val="FF0000"/>
                </a:solidFill>
              </a:rPr>
              <a:t>2</a:t>
            </a:r>
            <a:r>
              <a:rPr lang="en-US" b="1" baseline="-25000" dirty="0">
                <a:solidFill>
                  <a:srgbClr val="00B050"/>
                </a:solidFill>
              </a:rPr>
              <a:t>1</a:t>
            </a:r>
            <a:r>
              <a:rPr lang="en-US" b="1" dirty="0"/>
              <a:t>f</a:t>
            </a:r>
            <a:r>
              <a:rPr lang="en-US" b="1" baseline="-25000" dirty="0">
                <a:solidFill>
                  <a:srgbClr val="00B050"/>
                </a:solidFill>
              </a:rPr>
              <a:t>1</a:t>
            </a:r>
            <a:r>
              <a:rPr lang="en-US" b="1" dirty="0"/>
              <a:t> + W</a:t>
            </a:r>
            <a:r>
              <a:rPr lang="en-US" b="1" baseline="-25000" dirty="0">
                <a:solidFill>
                  <a:srgbClr val="FF0000"/>
                </a:solidFill>
              </a:rPr>
              <a:t>2</a:t>
            </a:r>
            <a:r>
              <a:rPr lang="en-US" b="1" baseline="-25000" dirty="0">
                <a:solidFill>
                  <a:srgbClr val="00B050"/>
                </a:solidFill>
              </a:rPr>
              <a:t>2</a:t>
            </a:r>
            <a:r>
              <a:rPr lang="en-US" b="1" dirty="0"/>
              <a:t>f</a:t>
            </a:r>
            <a:r>
              <a:rPr lang="en-US" b="1" baseline="-25000" dirty="0">
                <a:solidFill>
                  <a:srgbClr val="00B050"/>
                </a:solidFill>
              </a:rPr>
              <a:t>2</a:t>
            </a:r>
            <a:r>
              <a:rPr lang="en-US" b="1" dirty="0"/>
              <a:t>)</a:t>
            </a:r>
            <a:endParaRPr lang="en-US" b="1" baseline="-25000" dirty="0">
              <a:solidFill>
                <a:srgbClr val="00B050"/>
              </a:solidFill>
            </a:endParaRPr>
          </a:p>
          <a:p>
            <a:pPr>
              <a:buNone/>
            </a:pPr>
            <a:endParaRPr lang="en-US" b="1" baseline="-25000" dirty="0">
              <a:solidFill>
                <a:srgbClr val="00B050"/>
              </a:solidFill>
            </a:endParaRPr>
          </a:p>
        </p:txBody>
      </p:sp>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a:ln>
                  <a:noFill/>
                </a:ln>
                <a:solidFill>
                  <a:schemeClr val="bg1"/>
                </a:solidFill>
                <a:effectLst/>
                <a:uLnTx/>
                <a:uFillTx/>
                <a:latin typeface="+mj-lt"/>
                <a:ea typeface="+mj-ea"/>
                <a:cs typeface="+mj-cs"/>
              </a:rPr>
              <a:t>Deep Learning Algorithms</a:t>
            </a:r>
          </a:p>
        </p:txBody>
      </p:sp>
      <p:sp>
        <p:nvSpPr>
          <p:cNvPr id="7" name="Oval 6"/>
          <p:cNvSpPr/>
          <p:nvPr/>
        </p:nvSpPr>
        <p:spPr>
          <a:xfrm>
            <a:off x="1066800" y="2350532"/>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p:cNvSpPr/>
          <p:nvPr/>
        </p:nvSpPr>
        <p:spPr>
          <a:xfrm>
            <a:off x="1066800" y="3493532"/>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9" name="TextBox 8"/>
          <p:cNvSpPr txBox="1"/>
          <p:nvPr/>
        </p:nvSpPr>
        <p:spPr>
          <a:xfrm>
            <a:off x="0" y="3657600"/>
            <a:ext cx="1037463" cy="369332"/>
          </a:xfrm>
          <a:prstGeom prst="rect">
            <a:avLst/>
          </a:prstGeom>
          <a:noFill/>
        </p:spPr>
        <p:txBody>
          <a:bodyPr wrap="none" rtlCol="0">
            <a:spAutoFit/>
          </a:bodyPr>
          <a:lstStyle/>
          <a:p>
            <a:r>
              <a:rPr lang="en-US" dirty="0"/>
              <a:t>Hidden </a:t>
            </a:r>
            <a:r>
              <a:rPr lang="en-US" b="1" dirty="0"/>
              <a:t>h</a:t>
            </a:r>
          </a:p>
        </p:txBody>
      </p:sp>
      <p:sp>
        <p:nvSpPr>
          <p:cNvPr id="10" name="TextBox 9"/>
          <p:cNvSpPr txBox="1"/>
          <p:nvPr/>
        </p:nvSpPr>
        <p:spPr>
          <a:xfrm>
            <a:off x="76200" y="2209800"/>
            <a:ext cx="1007007" cy="369332"/>
          </a:xfrm>
          <a:prstGeom prst="rect">
            <a:avLst/>
          </a:prstGeom>
          <a:noFill/>
        </p:spPr>
        <p:txBody>
          <a:bodyPr wrap="none" rtlCol="0">
            <a:spAutoFit/>
          </a:bodyPr>
          <a:lstStyle/>
          <a:p>
            <a:r>
              <a:rPr lang="en-US" dirty="0"/>
              <a:t>Classes </a:t>
            </a:r>
            <a:r>
              <a:rPr lang="en-US" b="1" dirty="0"/>
              <a:t>c</a:t>
            </a:r>
          </a:p>
        </p:txBody>
      </p:sp>
      <p:cxnSp>
        <p:nvCxnSpPr>
          <p:cNvPr id="25" name="Straight Connector 24"/>
          <p:cNvCxnSpPr/>
          <p:nvPr/>
        </p:nvCxnSpPr>
        <p:spPr>
          <a:xfrm>
            <a:off x="1274620" y="2743200"/>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11" name="Oval 10"/>
          <p:cNvSpPr/>
          <p:nvPr/>
        </p:nvSpPr>
        <p:spPr>
          <a:xfrm>
            <a:off x="1080655" y="4668980"/>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2" name="TextBox 11"/>
          <p:cNvSpPr txBox="1"/>
          <p:nvPr/>
        </p:nvSpPr>
        <p:spPr>
          <a:xfrm>
            <a:off x="152400" y="4964668"/>
            <a:ext cx="1115498" cy="369332"/>
          </a:xfrm>
          <a:prstGeom prst="rect">
            <a:avLst/>
          </a:prstGeom>
          <a:noFill/>
        </p:spPr>
        <p:txBody>
          <a:bodyPr wrap="none" rtlCol="0">
            <a:spAutoFit/>
          </a:bodyPr>
          <a:lstStyle/>
          <a:p>
            <a:r>
              <a:rPr lang="en-US" dirty="0"/>
              <a:t>Features </a:t>
            </a:r>
            <a:r>
              <a:rPr lang="en-US" b="1" dirty="0"/>
              <a:t>f</a:t>
            </a:r>
          </a:p>
        </p:txBody>
      </p:sp>
      <p:cxnSp>
        <p:nvCxnSpPr>
          <p:cNvPr id="13" name="Straight Connector 12"/>
          <p:cNvCxnSpPr/>
          <p:nvPr/>
        </p:nvCxnSpPr>
        <p:spPr>
          <a:xfrm>
            <a:off x="1274620" y="3886200"/>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14" name="TextBox 13"/>
          <p:cNvSpPr txBox="1"/>
          <p:nvPr/>
        </p:nvSpPr>
        <p:spPr>
          <a:xfrm>
            <a:off x="762000" y="2971800"/>
            <a:ext cx="455446" cy="369332"/>
          </a:xfrm>
          <a:prstGeom prst="rect">
            <a:avLst/>
          </a:prstGeom>
          <a:noFill/>
        </p:spPr>
        <p:txBody>
          <a:bodyPr wrap="none" rtlCol="0">
            <a:spAutoFit/>
          </a:bodyPr>
          <a:lstStyle/>
          <a:p>
            <a:r>
              <a:rPr lang="en-US" b="1" dirty="0"/>
              <a:t>W’</a:t>
            </a:r>
          </a:p>
        </p:txBody>
      </p:sp>
      <p:sp>
        <p:nvSpPr>
          <p:cNvPr id="15" name="TextBox 14"/>
          <p:cNvSpPr txBox="1"/>
          <p:nvPr/>
        </p:nvSpPr>
        <p:spPr>
          <a:xfrm>
            <a:off x="762000" y="4114800"/>
            <a:ext cx="394660" cy="369332"/>
          </a:xfrm>
          <a:prstGeom prst="rect">
            <a:avLst/>
          </a:prstGeom>
          <a:noFill/>
        </p:spPr>
        <p:txBody>
          <a:bodyPr wrap="none" rtlCol="0">
            <a:spAutoFit/>
          </a:bodyPr>
          <a:lstStyle/>
          <a:p>
            <a:r>
              <a:rPr lang="en-US" b="1" dirty="0"/>
              <a:t>W</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52600" y="1219200"/>
            <a:ext cx="7086600" cy="5410200"/>
          </a:xfrm>
        </p:spPr>
        <p:txBody>
          <a:bodyPr>
            <a:normAutofit/>
          </a:bodyPr>
          <a:lstStyle/>
          <a:p>
            <a:pPr>
              <a:buNone/>
            </a:pPr>
            <a:r>
              <a:rPr lang="en-US" dirty="0"/>
              <a:t>Can we learn a non-linear separator if we add one more layer of neurons</a:t>
            </a:r>
            <a:r>
              <a:rPr lang="en-US" b="1" dirty="0"/>
              <a:t> W’ </a:t>
            </a:r>
            <a:r>
              <a:rPr lang="en-US" dirty="0"/>
              <a:t>???</a:t>
            </a:r>
          </a:p>
          <a:p>
            <a:pPr>
              <a:buNone/>
            </a:pPr>
            <a:endParaRPr lang="en-US" dirty="0"/>
          </a:p>
          <a:p>
            <a:pPr>
              <a:buNone/>
            </a:pPr>
            <a:r>
              <a:rPr lang="en-US" b="1" dirty="0"/>
              <a:t>c</a:t>
            </a:r>
            <a:r>
              <a:rPr lang="en-US" b="1" baseline="-25000" dirty="0">
                <a:solidFill>
                  <a:srgbClr val="FF0000"/>
                </a:solidFill>
              </a:rPr>
              <a:t>1</a:t>
            </a:r>
            <a:r>
              <a:rPr lang="en-US" b="1" dirty="0"/>
              <a:t> = (W’</a:t>
            </a:r>
            <a:r>
              <a:rPr lang="en-US" b="1" baseline="-25000" dirty="0">
                <a:solidFill>
                  <a:srgbClr val="FF0000"/>
                </a:solidFill>
              </a:rPr>
              <a:t>1</a:t>
            </a:r>
            <a:r>
              <a:rPr lang="en-US" b="1" baseline="-25000" dirty="0">
                <a:solidFill>
                  <a:srgbClr val="00B050"/>
                </a:solidFill>
              </a:rPr>
              <a:t>1</a:t>
            </a:r>
            <a:r>
              <a:rPr lang="en-US" b="1" dirty="0"/>
              <a:t>W</a:t>
            </a:r>
            <a:r>
              <a:rPr lang="en-US" b="1" baseline="-25000" dirty="0">
                <a:solidFill>
                  <a:srgbClr val="FF0000"/>
                </a:solidFill>
              </a:rPr>
              <a:t>1</a:t>
            </a:r>
            <a:r>
              <a:rPr lang="en-US" b="1" baseline="-25000" dirty="0">
                <a:solidFill>
                  <a:srgbClr val="00B050"/>
                </a:solidFill>
              </a:rPr>
              <a:t>1</a:t>
            </a:r>
            <a:r>
              <a:rPr lang="en-US" b="1" dirty="0"/>
              <a:t> + W’</a:t>
            </a:r>
            <a:r>
              <a:rPr lang="en-US" b="1" baseline="-25000" dirty="0">
                <a:solidFill>
                  <a:srgbClr val="FF0000"/>
                </a:solidFill>
              </a:rPr>
              <a:t>1</a:t>
            </a:r>
            <a:r>
              <a:rPr lang="en-US" b="1" baseline="-25000" dirty="0">
                <a:solidFill>
                  <a:srgbClr val="00B050"/>
                </a:solidFill>
              </a:rPr>
              <a:t>2</a:t>
            </a:r>
            <a:r>
              <a:rPr lang="en-US" b="1" dirty="0"/>
              <a:t>W</a:t>
            </a:r>
            <a:r>
              <a:rPr lang="en-US" b="1" baseline="-25000" dirty="0">
                <a:solidFill>
                  <a:srgbClr val="FF0000"/>
                </a:solidFill>
              </a:rPr>
              <a:t>2</a:t>
            </a:r>
            <a:r>
              <a:rPr lang="en-US" b="1" baseline="-25000" dirty="0">
                <a:solidFill>
                  <a:srgbClr val="00B050"/>
                </a:solidFill>
              </a:rPr>
              <a:t>1</a:t>
            </a:r>
            <a:r>
              <a:rPr lang="en-US" b="1" dirty="0"/>
              <a:t>) f</a:t>
            </a:r>
            <a:r>
              <a:rPr lang="en-US" b="1" baseline="-25000" dirty="0">
                <a:solidFill>
                  <a:srgbClr val="00B050"/>
                </a:solidFill>
              </a:rPr>
              <a:t>1</a:t>
            </a:r>
            <a:r>
              <a:rPr lang="en-US" b="1" dirty="0"/>
              <a:t> + (W’</a:t>
            </a:r>
            <a:r>
              <a:rPr lang="en-US" b="1" baseline="-25000" dirty="0">
                <a:solidFill>
                  <a:srgbClr val="FF0000"/>
                </a:solidFill>
              </a:rPr>
              <a:t>1</a:t>
            </a:r>
            <a:r>
              <a:rPr lang="en-US" b="1" baseline="-25000" dirty="0">
                <a:solidFill>
                  <a:srgbClr val="00B050"/>
                </a:solidFill>
              </a:rPr>
              <a:t>1</a:t>
            </a:r>
            <a:r>
              <a:rPr lang="en-US" b="1" dirty="0"/>
              <a:t>W</a:t>
            </a:r>
            <a:r>
              <a:rPr lang="en-US" b="1" baseline="-25000" dirty="0">
                <a:solidFill>
                  <a:srgbClr val="FF0000"/>
                </a:solidFill>
              </a:rPr>
              <a:t>1</a:t>
            </a:r>
            <a:r>
              <a:rPr lang="en-US" b="1" baseline="-25000" dirty="0">
                <a:solidFill>
                  <a:srgbClr val="00B050"/>
                </a:solidFill>
              </a:rPr>
              <a:t>2</a:t>
            </a:r>
            <a:r>
              <a:rPr lang="en-US" b="1" dirty="0"/>
              <a:t> + W’</a:t>
            </a:r>
            <a:r>
              <a:rPr lang="en-US" b="1" baseline="-25000" dirty="0">
                <a:solidFill>
                  <a:srgbClr val="FF0000"/>
                </a:solidFill>
              </a:rPr>
              <a:t>1</a:t>
            </a:r>
            <a:r>
              <a:rPr lang="en-US" b="1" baseline="-25000" dirty="0">
                <a:solidFill>
                  <a:srgbClr val="00B050"/>
                </a:solidFill>
              </a:rPr>
              <a:t>2</a:t>
            </a:r>
            <a:r>
              <a:rPr lang="en-US" b="1" dirty="0"/>
              <a:t>W</a:t>
            </a:r>
            <a:r>
              <a:rPr lang="en-US" b="1" baseline="-25000" dirty="0">
                <a:solidFill>
                  <a:srgbClr val="FF0000"/>
                </a:solidFill>
              </a:rPr>
              <a:t>2</a:t>
            </a:r>
            <a:r>
              <a:rPr lang="en-US" b="1" baseline="-25000" dirty="0">
                <a:solidFill>
                  <a:srgbClr val="00B050"/>
                </a:solidFill>
              </a:rPr>
              <a:t>2</a:t>
            </a:r>
            <a:r>
              <a:rPr lang="en-US" b="1" dirty="0"/>
              <a:t>) f</a:t>
            </a:r>
            <a:r>
              <a:rPr lang="en-US" b="1" baseline="-25000" dirty="0">
                <a:solidFill>
                  <a:srgbClr val="00B050"/>
                </a:solidFill>
              </a:rPr>
              <a:t>2</a:t>
            </a:r>
          </a:p>
          <a:p>
            <a:pPr>
              <a:buNone/>
            </a:pPr>
            <a:r>
              <a:rPr lang="en-US" b="1" dirty="0"/>
              <a:t>c</a:t>
            </a:r>
            <a:r>
              <a:rPr lang="en-US" b="1" baseline="-25000" dirty="0">
                <a:solidFill>
                  <a:srgbClr val="FF0000"/>
                </a:solidFill>
              </a:rPr>
              <a:t>2</a:t>
            </a:r>
            <a:r>
              <a:rPr lang="en-US" b="1" dirty="0"/>
              <a:t> = (W’</a:t>
            </a:r>
            <a:r>
              <a:rPr lang="en-US" b="1" baseline="-25000" dirty="0">
                <a:solidFill>
                  <a:srgbClr val="FF0000"/>
                </a:solidFill>
              </a:rPr>
              <a:t>2</a:t>
            </a:r>
            <a:r>
              <a:rPr lang="en-US" b="1" baseline="-25000" dirty="0">
                <a:solidFill>
                  <a:srgbClr val="00B050"/>
                </a:solidFill>
              </a:rPr>
              <a:t>1</a:t>
            </a:r>
            <a:r>
              <a:rPr lang="en-US" b="1" dirty="0"/>
              <a:t>W</a:t>
            </a:r>
            <a:r>
              <a:rPr lang="en-US" b="1" baseline="-25000" dirty="0">
                <a:solidFill>
                  <a:srgbClr val="FF0000"/>
                </a:solidFill>
              </a:rPr>
              <a:t>1</a:t>
            </a:r>
            <a:r>
              <a:rPr lang="en-US" b="1" baseline="-25000" dirty="0">
                <a:solidFill>
                  <a:srgbClr val="00B050"/>
                </a:solidFill>
              </a:rPr>
              <a:t>1</a:t>
            </a:r>
            <a:r>
              <a:rPr lang="en-US" b="1" dirty="0"/>
              <a:t> + W’</a:t>
            </a:r>
            <a:r>
              <a:rPr lang="en-US" b="1" baseline="-25000" dirty="0">
                <a:solidFill>
                  <a:srgbClr val="FF0000"/>
                </a:solidFill>
              </a:rPr>
              <a:t>2</a:t>
            </a:r>
            <a:r>
              <a:rPr lang="en-US" b="1" baseline="-25000" dirty="0">
                <a:solidFill>
                  <a:srgbClr val="00B050"/>
                </a:solidFill>
              </a:rPr>
              <a:t>2</a:t>
            </a:r>
            <a:r>
              <a:rPr lang="en-US" b="1" dirty="0"/>
              <a:t>W</a:t>
            </a:r>
            <a:r>
              <a:rPr lang="en-US" b="1" baseline="-25000" dirty="0">
                <a:solidFill>
                  <a:srgbClr val="FF0000"/>
                </a:solidFill>
              </a:rPr>
              <a:t>2</a:t>
            </a:r>
            <a:r>
              <a:rPr lang="en-US" b="1" baseline="-25000" dirty="0">
                <a:solidFill>
                  <a:srgbClr val="00B050"/>
                </a:solidFill>
              </a:rPr>
              <a:t>1</a:t>
            </a:r>
            <a:r>
              <a:rPr lang="en-US" b="1" dirty="0"/>
              <a:t>) f</a:t>
            </a:r>
            <a:r>
              <a:rPr lang="en-US" b="1" baseline="-25000" dirty="0">
                <a:solidFill>
                  <a:srgbClr val="00B050"/>
                </a:solidFill>
              </a:rPr>
              <a:t>1</a:t>
            </a:r>
            <a:r>
              <a:rPr lang="en-US" b="1" dirty="0"/>
              <a:t> + (W’</a:t>
            </a:r>
            <a:r>
              <a:rPr lang="en-US" b="1" baseline="-25000" dirty="0">
                <a:solidFill>
                  <a:srgbClr val="FF0000"/>
                </a:solidFill>
              </a:rPr>
              <a:t>2</a:t>
            </a:r>
            <a:r>
              <a:rPr lang="en-US" b="1" baseline="-25000" dirty="0">
                <a:solidFill>
                  <a:srgbClr val="00B050"/>
                </a:solidFill>
              </a:rPr>
              <a:t>1</a:t>
            </a:r>
            <a:r>
              <a:rPr lang="en-US" b="1" dirty="0"/>
              <a:t>W</a:t>
            </a:r>
            <a:r>
              <a:rPr lang="en-US" b="1" baseline="-25000" dirty="0">
                <a:solidFill>
                  <a:srgbClr val="FF0000"/>
                </a:solidFill>
              </a:rPr>
              <a:t>1</a:t>
            </a:r>
            <a:r>
              <a:rPr lang="en-US" b="1" baseline="-25000" dirty="0">
                <a:solidFill>
                  <a:srgbClr val="00B050"/>
                </a:solidFill>
              </a:rPr>
              <a:t>2 </a:t>
            </a:r>
            <a:r>
              <a:rPr lang="en-US" b="1" dirty="0"/>
              <a:t>+ W’</a:t>
            </a:r>
            <a:r>
              <a:rPr lang="en-US" b="1" baseline="-25000" dirty="0">
                <a:solidFill>
                  <a:srgbClr val="FF0000"/>
                </a:solidFill>
              </a:rPr>
              <a:t>2</a:t>
            </a:r>
            <a:r>
              <a:rPr lang="en-US" b="1" baseline="-25000" dirty="0">
                <a:solidFill>
                  <a:srgbClr val="00B050"/>
                </a:solidFill>
              </a:rPr>
              <a:t>2</a:t>
            </a:r>
            <a:r>
              <a:rPr lang="en-US" b="1" dirty="0"/>
              <a:t>W</a:t>
            </a:r>
            <a:r>
              <a:rPr lang="en-US" b="1" baseline="-25000" dirty="0">
                <a:solidFill>
                  <a:srgbClr val="FF0000"/>
                </a:solidFill>
              </a:rPr>
              <a:t>2</a:t>
            </a:r>
            <a:r>
              <a:rPr lang="en-US" b="1" baseline="-25000" dirty="0">
                <a:solidFill>
                  <a:srgbClr val="00B050"/>
                </a:solidFill>
              </a:rPr>
              <a:t>2</a:t>
            </a:r>
            <a:r>
              <a:rPr lang="en-US" b="1" dirty="0"/>
              <a:t>) f</a:t>
            </a:r>
            <a:r>
              <a:rPr lang="en-US" b="1" baseline="-25000" dirty="0">
                <a:solidFill>
                  <a:srgbClr val="00B050"/>
                </a:solidFill>
              </a:rPr>
              <a:t>2</a:t>
            </a:r>
          </a:p>
          <a:p>
            <a:pPr>
              <a:buNone/>
            </a:pPr>
            <a:r>
              <a:rPr lang="en-US" sz="4000" b="1" baseline="-25000" dirty="0">
                <a:solidFill>
                  <a:srgbClr val="00B050"/>
                </a:solidFill>
              </a:rPr>
              <a:t>A linear combination of the</a:t>
            </a:r>
            <a:r>
              <a:rPr lang="en-US" sz="4000" b="1" dirty="0">
                <a:solidFill>
                  <a:srgbClr val="00B050"/>
                </a:solidFill>
              </a:rPr>
              <a:t> </a:t>
            </a:r>
            <a:r>
              <a:rPr lang="en-US" sz="4000" b="1" baseline="-25000" dirty="0">
                <a:solidFill>
                  <a:srgbClr val="00B050"/>
                </a:solidFill>
              </a:rPr>
              <a:t>features once</a:t>
            </a:r>
            <a:r>
              <a:rPr lang="en-US" sz="4000" b="1" dirty="0">
                <a:solidFill>
                  <a:srgbClr val="00B050"/>
                </a:solidFill>
              </a:rPr>
              <a:t> </a:t>
            </a:r>
            <a:r>
              <a:rPr lang="en-US" sz="4000" b="1" baseline="-25000" dirty="0">
                <a:solidFill>
                  <a:srgbClr val="00B050"/>
                </a:solidFill>
              </a:rPr>
              <a:t>again!   </a:t>
            </a:r>
            <a:r>
              <a:rPr lang="en-US" sz="4000" b="1" dirty="0">
                <a:solidFill>
                  <a:srgbClr val="FF0000"/>
                </a:solidFill>
              </a:rPr>
              <a:t>c</a:t>
            </a:r>
            <a:r>
              <a:rPr lang="en-US" sz="4000" b="1" dirty="0">
                <a:solidFill>
                  <a:srgbClr val="00B050"/>
                </a:solidFill>
              </a:rPr>
              <a:t> </a:t>
            </a:r>
            <a:r>
              <a:rPr lang="en-US" sz="4000" b="1" dirty="0"/>
              <a:t>= </a:t>
            </a:r>
            <a:r>
              <a:rPr lang="en-US" sz="4000" b="1" dirty="0">
                <a:solidFill>
                  <a:srgbClr val="00B050"/>
                </a:solidFill>
              </a:rPr>
              <a:t>f </a:t>
            </a:r>
            <a:r>
              <a:rPr lang="en-US" sz="4000" b="1" dirty="0"/>
              <a:t>W </a:t>
            </a:r>
            <a:r>
              <a:rPr lang="en-US" sz="4000" b="1" dirty="0" err="1"/>
              <a:t>W</a:t>
            </a:r>
            <a:r>
              <a:rPr lang="en-US" sz="4000" b="1" dirty="0"/>
              <a:t>’</a:t>
            </a:r>
            <a:endParaRPr lang="en-US" sz="4000" b="1" baseline="-25000" dirty="0">
              <a:solidFill>
                <a:srgbClr val="00B050"/>
              </a:solidFill>
            </a:endParaRPr>
          </a:p>
        </p:txBody>
      </p:sp>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a:ln>
                  <a:noFill/>
                </a:ln>
                <a:solidFill>
                  <a:schemeClr val="bg1"/>
                </a:solidFill>
                <a:effectLst/>
                <a:uLnTx/>
                <a:uFillTx/>
                <a:latin typeface="+mj-lt"/>
                <a:ea typeface="+mj-ea"/>
                <a:cs typeface="+mj-cs"/>
              </a:rPr>
              <a:t>Deep Learning Algorithms</a:t>
            </a:r>
          </a:p>
        </p:txBody>
      </p:sp>
      <p:sp>
        <p:nvSpPr>
          <p:cNvPr id="7" name="Oval 6"/>
          <p:cNvSpPr/>
          <p:nvPr/>
        </p:nvSpPr>
        <p:spPr>
          <a:xfrm>
            <a:off x="1066800" y="2350532"/>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p:cNvSpPr/>
          <p:nvPr/>
        </p:nvSpPr>
        <p:spPr>
          <a:xfrm>
            <a:off x="1066800" y="3493532"/>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9" name="TextBox 8"/>
          <p:cNvSpPr txBox="1"/>
          <p:nvPr/>
        </p:nvSpPr>
        <p:spPr>
          <a:xfrm>
            <a:off x="0" y="3657600"/>
            <a:ext cx="1037463" cy="369332"/>
          </a:xfrm>
          <a:prstGeom prst="rect">
            <a:avLst/>
          </a:prstGeom>
          <a:noFill/>
        </p:spPr>
        <p:txBody>
          <a:bodyPr wrap="none" rtlCol="0">
            <a:spAutoFit/>
          </a:bodyPr>
          <a:lstStyle/>
          <a:p>
            <a:r>
              <a:rPr lang="en-US" dirty="0"/>
              <a:t>Hidden </a:t>
            </a:r>
            <a:r>
              <a:rPr lang="en-US" b="1" dirty="0"/>
              <a:t>h</a:t>
            </a:r>
          </a:p>
        </p:txBody>
      </p:sp>
      <p:sp>
        <p:nvSpPr>
          <p:cNvPr id="10" name="TextBox 9"/>
          <p:cNvSpPr txBox="1"/>
          <p:nvPr/>
        </p:nvSpPr>
        <p:spPr>
          <a:xfrm>
            <a:off x="76200" y="2209800"/>
            <a:ext cx="1007007" cy="369332"/>
          </a:xfrm>
          <a:prstGeom prst="rect">
            <a:avLst/>
          </a:prstGeom>
          <a:noFill/>
        </p:spPr>
        <p:txBody>
          <a:bodyPr wrap="none" rtlCol="0">
            <a:spAutoFit/>
          </a:bodyPr>
          <a:lstStyle/>
          <a:p>
            <a:r>
              <a:rPr lang="en-US" dirty="0"/>
              <a:t>Classes </a:t>
            </a:r>
            <a:r>
              <a:rPr lang="en-US" b="1" dirty="0"/>
              <a:t>c</a:t>
            </a:r>
          </a:p>
        </p:txBody>
      </p:sp>
      <p:cxnSp>
        <p:nvCxnSpPr>
          <p:cNvPr id="25" name="Straight Connector 24"/>
          <p:cNvCxnSpPr/>
          <p:nvPr/>
        </p:nvCxnSpPr>
        <p:spPr>
          <a:xfrm>
            <a:off x="1274620" y="2743200"/>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11" name="Oval 10"/>
          <p:cNvSpPr/>
          <p:nvPr/>
        </p:nvSpPr>
        <p:spPr>
          <a:xfrm>
            <a:off x="1080655" y="4668980"/>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2" name="TextBox 11"/>
          <p:cNvSpPr txBox="1"/>
          <p:nvPr/>
        </p:nvSpPr>
        <p:spPr>
          <a:xfrm>
            <a:off x="152400" y="4964668"/>
            <a:ext cx="1115498" cy="369332"/>
          </a:xfrm>
          <a:prstGeom prst="rect">
            <a:avLst/>
          </a:prstGeom>
          <a:noFill/>
        </p:spPr>
        <p:txBody>
          <a:bodyPr wrap="none" rtlCol="0">
            <a:spAutoFit/>
          </a:bodyPr>
          <a:lstStyle/>
          <a:p>
            <a:r>
              <a:rPr lang="en-US" dirty="0"/>
              <a:t>Features </a:t>
            </a:r>
            <a:r>
              <a:rPr lang="en-US" b="1" dirty="0"/>
              <a:t>f</a:t>
            </a:r>
          </a:p>
        </p:txBody>
      </p:sp>
      <p:cxnSp>
        <p:nvCxnSpPr>
          <p:cNvPr id="13" name="Straight Connector 12"/>
          <p:cNvCxnSpPr/>
          <p:nvPr/>
        </p:nvCxnSpPr>
        <p:spPr>
          <a:xfrm>
            <a:off x="1274620" y="3886200"/>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14" name="TextBox 13"/>
          <p:cNvSpPr txBox="1"/>
          <p:nvPr/>
        </p:nvSpPr>
        <p:spPr>
          <a:xfrm>
            <a:off x="762000" y="2971800"/>
            <a:ext cx="455446" cy="369332"/>
          </a:xfrm>
          <a:prstGeom prst="rect">
            <a:avLst/>
          </a:prstGeom>
          <a:noFill/>
        </p:spPr>
        <p:txBody>
          <a:bodyPr wrap="none" rtlCol="0">
            <a:spAutoFit/>
          </a:bodyPr>
          <a:lstStyle/>
          <a:p>
            <a:r>
              <a:rPr lang="en-US" b="1" dirty="0"/>
              <a:t>W’</a:t>
            </a:r>
          </a:p>
        </p:txBody>
      </p:sp>
      <p:sp>
        <p:nvSpPr>
          <p:cNvPr id="15" name="TextBox 14"/>
          <p:cNvSpPr txBox="1"/>
          <p:nvPr/>
        </p:nvSpPr>
        <p:spPr>
          <a:xfrm>
            <a:off x="762000" y="4114800"/>
            <a:ext cx="394660" cy="369332"/>
          </a:xfrm>
          <a:prstGeom prst="rect">
            <a:avLst/>
          </a:prstGeom>
          <a:noFill/>
        </p:spPr>
        <p:txBody>
          <a:bodyPr wrap="none" rtlCol="0">
            <a:spAutoFit/>
          </a:bodyPr>
          <a:lstStyle/>
          <a:p>
            <a:r>
              <a:rPr lang="en-US" b="1" dirty="0"/>
              <a:t>W</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9200"/>
            <a:ext cx="8305800" cy="5105400"/>
          </a:xfrm>
          <a:ln w="63500">
            <a:solidFill>
              <a:srgbClr val="FFFF00"/>
            </a:solidFill>
          </a:ln>
        </p:spPr>
        <p:txBody>
          <a:bodyPr>
            <a:normAutofit/>
          </a:bodyPr>
          <a:lstStyle/>
          <a:p>
            <a:r>
              <a:rPr lang="en-US" dirty="0"/>
              <a:t>As you can see, the weights factor out!</a:t>
            </a:r>
          </a:p>
          <a:p>
            <a:r>
              <a:rPr lang="en-US" dirty="0"/>
              <a:t>So all you get is another linear decision boundary with a set of weights that is the product of the two weight matrices.</a:t>
            </a:r>
          </a:p>
          <a:p>
            <a:r>
              <a:rPr lang="en-US" dirty="0"/>
              <a:t>Is there any way you can get an arbitrary decision boundary like this .</a:t>
            </a:r>
            <a:endParaRPr lang="en-IN" dirty="0"/>
          </a:p>
        </p:txBody>
      </p:sp>
      <p:sp>
        <p:nvSpPr>
          <p:cNvPr id="5" name="Title 1"/>
          <p:cNvSpPr txBox="1">
            <a:spLocks/>
          </p:cNvSpPr>
          <p:nvPr/>
        </p:nvSpPr>
        <p:spPr>
          <a:xfrm>
            <a:off x="0" y="0"/>
            <a:ext cx="9144000" cy="917575"/>
          </a:xfrm>
          <a:prstGeom prst="rect">
            <a:avLst/>
          </a:prstGeom>
          <a:solidFill>
            <a:srgbClr val="FFFF00"/>
          </a:solidFill>
          <a:ln>
            <a:solidFill>
              <a:srgbClr val="002060"/>
            </a:solidFill>
          </a:ln>
        </p:spPr>
        <p:txBody>
          <a:bodyPr vert="horz" lIns="91440" tIns="45720" rIns="91440" bIns="45720" rtlCol="0" anchor="ctr">
            <a:normAutofit/>
          </a:bodyPr>
          <a:lstStyle/>
          <a:p>
            <a:pPr algn="ctr">
              <a:spcBef>
                <a:spcPct val="0"/>
              </a:spcBef>
              <a:defRPr/>
            </a:pPr>
            <a:r>
              <a:rPr lang="en-US" sz="4400" dirty="0"/>
              <a:t>Neural Network Classifiers Problem 3</a:t>
            </a:r>
          </a:p>
        </p:txBody>
      </p:sp>
    </p:spTree>
    <p:extLst>
      <p:ext uri="{BB962C8B-B14F-4D97-AF65-F5344CB8AC3E}">
        <p14:creationId xmlns:p14="http://schemas.microsoft.com/office/powerpoint/2010/main" xmlns="" val="199624604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5-Point Star 3"/>
          <p:cNvSpPr/>
          <p:nvPr/>
        </p:nvSpPr>
        <p:spPr>
          <a:xfrm>
            <a:off x="2214546" y="2357430"/>
            <a:ext cx="142876" cy="142876"/>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5-Point Star 4"/>
          <p:cNvSpPr/>
          <p:nvPr/>
        </p:nvSpPr>
        <p:spPr>
          <a:xfrm>
            <a:off x="3643306" y="2509830"/>
            <a:ext cx="142876" cy="142876"/>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5-Point Star 5"/>
          <p:cNvSpPr/>
          <p:nvPr/>
        </p:nvSpPr>
        <p:spPr>
          <a:xfrm>
            <a:off x="2571736" y="3500438"/>
            <a:ext cx="142876" cy="142876"/>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Isosceles Triangle 8"/>
          <p:cNvSpPr/>
          <p:nvPr/>
        </p:nvSpPr>
        <p:spPr>
          <a:xfrm>
            <a:off x="4786314" y="4000504"/>
            <a:ext cx="142876" cy="142876"/>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a:p>
        </p:txBody>
      </p:sp>
      <p:sp>
        <p:nvSpPr>
          <p:cNvPr id="10" name="Isosceles Triangle 9"/>
          <p:cNvSpPr/>
          <p:nvPr/>
        </p:nvSpPr>
        <p:spPr>
          <a:xfrm>
            <a:off x="4938714" y="4929198"/>
            <a:ext cx="142876" cy="142876"/>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a:p>
        </p:txBody>
      </p:sp>
      <p:sp>
        <p:nvSpPr>
          <p:cNvPr id="11" name="Isosceles Triangle 10"/>
          <p:cNvSpPr/>
          <p:nvPr/>
        </p:nvSpPr>
        <p:spPr>
          <a:xfrm>
            <a:off x="6072198" y="4071942"/>
            <a:ext cx="142876" cy="142876"/>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a:p>
        </p:txBody>
      </p:sp>
      <p:sp>
        <p:nvSpPr>
          <p:cNvPr id="12" name="Isosceles Triangle 11"/>
          <p:cNvSpPr/>
          <p:nvPr/>
        </p:nvSpPr>
        <p:spPr>
          <a:xfrm>
            <a:off x="6000760" y="2714620"/>
            <a:ext cx="142876" cy="142876"/>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a:p>
        </p:txBody>
      </p:sp>
      <p:sp>
        <p:nvSpPr>
          <p:cNvPr id="13" name="Isosceles Triangle 12"/>
          <p:cNvSpPr/>
          <p:nvPr/>
        </p:nvSpPr>
        <p:spPr>
          <a:xfrm>
            <a:off x="3286116" y="5429264"/>
            <a:ext cx="142876" cy="142876"/>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a:p>
        </p:txBody>
      </p:sp>
      <p:sp>
        <p:nvSpPr>
          <p:cNvPr id="16"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fontScale="700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400" dirty="0">
                <a:solidFill>
                  <a:schemeClr val="bg1"/>
                </a:solidFill>
                <a:latin typeface="+mj-lt"/>
                <a:ea typeface="+mj-ea"/>
                <a:cs typeface="+mj-cs"/>
              </a:rPr>
              <a:t>So, how can we learn a non-linear separator like this?</a:t>
            </a:r>
            <a:endParaRPr kumimoji="0" lang="en-US" sz="4400" b="0" i="0" u="none" strike="noStrike" kern="1200" cap="none" spc="0" normalizeH="0" baseline="0" noProof="0" dirty="0">
              <a:ln>
                <a:noFill/>
              </a:ln>
              <a:solidFill>
                <a:schemeClr val="bg1"/>
              </a:solidFill>
              <a:effectLst/>
              <a:uLnTx/>
              <a:uFillTx/>
              <a:latin typeface="+mj-lt"/>
              <a:ea typeface="+mj-ea"/>
              <a:cs typeface="+mj-cs"/>
            </a:endParaRPr>
          </a:p>
        </p:txBody>
      </p:sp>
      <p:cxnSp>
        <p:nvCxnSpPr>
          <p:cNvPr id="19" name="Straight Arrow Connector 18"/>
          <p:cNvCxnSpPr/>
          <p:nvPr/>
        </p:nvCxnSpPr>
        <p:spPr>
          <a:xfrm flipV="1">
            <a:off x="1295400" y="1295400"/>
            <a:ext cx="0" cy="4724400"/>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cxnSp>
        <p:nvCxnSpPr>
          <p:cNvPr id="21" name="Straight Arrow Connector 20"/>
          <p:cNvCxnSpPr/>
          <p:nvPr/>
        </p:nvCxnSpPr>
        <p:spPr>
          <a:xfrm>
            <a:off x="1295400" y="6019800"/>
            <a:ext cx="7086600" cy="0"/>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sp>
        <p:nvSpPr>
          <p:cNvPr id="22" name="TextBox 21"/>
          <p:cNvSpPr txBox="1"/>
          <p:nvPr/>
        </p:nvSpPr>
        <p:spPr>
          <a:xfrm>
            <a:off x="5324290" y="6019800"/>
            <a:ext cx="314510" cy="584775"/>
          </a:xfrm>
          <a:prstGeom prst="rect">
            <a:avLst/>
          </a:prstGeom>
          <a:noFill/>
        </p:spPr>
        <p:txBody>
          <a:bodyPr wrap="none" rtlCol="0">
            <a:spAutoFit/>
          </a:bodyPr>
          <a:lstStyle/>
          <a:p>
            <a:r>
              <a:rPr lang="en-US" sz="3200" b="1" dirty="0">
                <a:solidFill>
                  <a:srgbClr val="00B050"/>
                </a:solidFill>
              </a:rPr>
              <a:t>f</a:t>
            </a:r>
            <a:endParaRPr lang="en-US" sz="3200" dirty="0">
              <a:solidFill>
                <a:srgbClr val="00B050"/>
              </a:solidFill>
            </a:endParaRPr>
          </a:p>
        </p:txBody>
      </p:sp>
      <p:sp>
        <p:nvSpPr>
          <p:cNvPr id="23" name="TextBox 22"/>
          <p:cNvSpPr txBox="1"/>
          <p:nvPr/>
        </p:nvSpPr>
        <p:spPr>
          <a:xfrm>
            <a:off x="762000" y="3276600"/>
            <a:ext cx="356188" cy="584775"/>
          </a:xfrm>
          <a:prstGeom prst="rect">
            <a:avLst/>
          </a:prstGeom>
          <a:noFill/>
        </p:spPr>
        <p:txBody>
          <a:bodyPr wrap="none" rtlCol="0">
            <a:spAutoFit/>
          </a:bodyPr>
          <a:lstStyle/>
          <a:p>
            <a:r>
              <a:rPr lang="en-US" sz="3200" b="1" dirty="0">
                <a:solidFill>
                  <a:srgbClr val="FF0000"/>
                </a:solidFill>
              </a:rPr>
              <a:t>c</a:t>
            </a:r>
            <a:endParaRPr lang="en-US" sz="3200" dirty="0">
              <a:solidFill>
                <a:srgbClr val="FF0000"/>
              </a:solidFill>
            </a:endParaRPr>
          </a:p>
        </p:txBody>
      </p:sp>
      <p:sp>
        <p:nvSpPr>
          <p:cNvPr id="24" name="TextBox 23"/>
          <p:cNvSpPr txBox="1"/>
          <p:nvPr/>
        </p:nvSpPr>
        <p:spPr>
          <a:xfrm>
            <a:off x="3657600" y="1295400"/>
            <a:ext cx="2145139" cy="584775"/>
          </a:xfrm>
          <a:prstGeom prst="rect">
            <a:avLst/>
          </a:prstGeom>
          <a:noFill/>
        </p:spPr>
        <p:txBody>
          <a:bodyPr wrap="none" rtlCol="0">
            <a:spAutoFit/>
          </a:bodyPr>
          <a:lstStyle/>
          <a:p>
            <a:r>
              <a:rPr lang="en-US" sz="3200" dirty="0">
                <a:solidFill>
                  <a:srgbClr val="FF0000"/>
                </a:solidFill>
              </a:rPr>
              <a:t>c</a:t>
            </a:r>
            <a:r>
              <a:rPr lang="en-US" sz="3200" dirty="0"/>
              <a:t> &lt;&gt; </a:t>
            </a:r>
            <a:r>
              <a:rPr lang="en-US" sz="3200" dirty="0">
                <a:solidFill>
                  <a:srgbClr val="00B050"/>
                </a:solidFill>
              </a:rPr>
              <a:t>f </a:t>
            </a:r>
            <a:r>
              <a:rPr lang="en-US" sz="3200" dirty="0"/>
              <a:t>W + b</a:t>
            </a:r>
          </a:p>
        </p:txBody>
      </p:sp>
      <p:sp>
        <p:nvSpPr>
          <p:cNvPr id="18" name="Freeform 17"/>
          <p:cNvSpPr/>
          <p:nvPr/>
        </p:nvSpPr>
        <p:spPr>
          <a:xfrm>
            <a:off x="1870364" y="2036618"/>
            <a:ext cx="4724400" cy="2946400"/>
          </a:xfrm>
          <a:custGeom>
            <a:avLst/>
            <a:gdLst>
              <a:gd name="connsiteX0" fmla="*/ 0 w 4724400"/>
              <a:gd name="connsiteY0" fmla="*/ 2826327 h 2946400"/>
              <a:gd name="connsiteX1" fmla="*/ 1510145 w 4724400"/>
              <a:gd name="connsiteY1" fmla="*/ 2604655 h 2946400"/>
              <a:gd name="connsiteX2" fmla="*/ 3311236 w 4724400"/>
              <a:gd name="connsiteY2" fmla="*/ 775855 h 2946400"/>
              <a:gd name="connsiteX3" fmla="*/ 4724400 w 4724400"/>
              <a:gd name="connsiteY3" fmla="*/ 0 h 2946400"/>
            </a:gdLst>
            <a:ahLst/>
            <a:cxnLst>
              <a:cxn ang="0">
                <a:pos x="connsiteX0" y="connsiteY0"/>
              </a:cxn>
              <a:cxn ang="0">
                <a:pos x="connsiteX1" y="connsiteY1"/>
              </a:cxn>
              <a:cxn ang="0">
                <a:pos x="connsiteX2" y="connsiteY2"/>
              </a:cxn>
              <a:cxn ang="0">
                <a:pos x="connsiteX3" y="connsiteY3"/>
              </a:cxn>
            </a:cxnLst>
            <a:rect l="l" t="t" r="r" b="b"/>
            <a:pathLst>
              <a:path w="4724400" h="2946400">
                <a:moveTo>
                  <a:pt x="0" y="2826327"/>
                </a:moveTo>
                <a:cubicBezTo>
                  <a:pt x="479136" y="2886363"/>
                  <a:pt x="958272" y="2946400"/>
                  <a:pt x="1510145" y="2604655"/>
                </a:cubicBezTo>
                <a:cubicBezTo>
                  <a:pt x="2062018" y="2262910"/>
                  <a:pt x="2775527" y="1209964"/>
                  <a:pt x="3311236" y="775855"/>
                </a:cubicBezTo>
                <a:cubicBezTo>
                  <a:pt x="3846945" y="341746"/>
                  <a:pt x="4285672" y="170873"/>
                  <a:pt x="4724400" y="0"/>
                </a:cubicBezTo>
              </a:path>
            </a:pathLst>
          </a:cu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0" name="TextBox 19"/>
          <p:cNvSpPr txBox="1"/>
          <p:nvPr/>
        </p:nvSpPr>
        <p:spPr>
          <a:xfrm>
            <a:off x="7543801" y="2209800"/>
            <a:ext cx="1295400" cy="923330"/>
          </a:xfrm>
          <a:prstGeom prst="rect">
            <a:avLst/>
          </a:prstGeom>
          <a:noFill/>
        </p:spPr>
        <p:txBody>
          <a:bodyPr wrap="square" rtlCol="0">
            <a:spAutoFit/>
          </a:bodyPr>
          <a:lstStyle/>
          <a:p>
            <a:r>
              <a:rPr lang="en-US" dirty="0"/>
              <a:t>The separator is non-linear!!</a:t>
            </a:r>
          </a:p>
        </p:txBody>
      </p:sp>
      <p:cxnSp>
        <p:nvCxnSpPr>
          <p:cNvPr id="26" name="Straight Arrow Connector 25"/>
          <p:cNvCxnSpPr>
            <a:stCxn id="20" idx="1"/>
          </p:cNvCxnSpPr>
          <p:nvPr/>
        </p:nvCxnSpPr>
        <p:spPr>
          <a:xfrm flipH="1" flipV="1">
            <a:off x="6248400" y="2209800"/>
            <a:ext cx="1295401" cy="46166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9200"/>
            <a:ext cx="8305800" cy="5105400"/>
          </a:xfrm>
          <a:ln w="63500">
            <a:solidFill>
              <a:srgbClr val="FFFF00"/>
            </a:solidFill>
          </a:ln>
        </p:spPr>
        <p:txBody>
          <a:bodyPr>
            <a:normAutofit/>
          </a:bodyPr>
          <a:lstStyle/>
          <a:p>
            <a:r>
              <a:rPr lang="en-US" dirty="0"/>
              <a:t>You have to introduce a non-linearity between the two layers of neurons.</a:t>
            </a:r>
          </a:p>
          <a:p>
            <a:r>
              <a:rPr lang="en-US" dirty="0"/>
              <a:t>You do that using a non-linear function called an activation function.</a:t>
            </a:r>
            <a:endParaRPr lang="en-IN" dirty="0"/>
          </a:p>
        </p:txBody>
      </p:sp>
      <p:sp>
        <p:nvSpPr>
          <p:cNvPr id="5" name="Title 1"/>
          <p:cNvSpPr txBox="1">
            <a:spLocks/>
          </p:cNvSpPr>
          <p:nvPr/>
        </p:nvSpPr>
        <p:spPr>
          <a:xfrm>
            <a:off x="0" y="0"/>
            <a:ext cx="9144000" cy="917575"/>
          </a:xfrm>
          <a:prstGeom prst="rect">
            <a:avLst/>
          </a:prstGeom>
          <a:solidFill>
            <a:srgbClr val="FFFF00"/>
          </a:solidFill>
          <a:ln>
            <a:solidFill>
              <a:srgbClr val="002060"/>
            </a:solidFill>
          </a:ln>
        </p:spPr>
        <p:txBody>
          <a:bodyPr vert="horz" lIns="91440" tIns="45720" rIns="91440" bIns="45720" rtlCol="0" anchor="ctr">
            <a:normAutofit/>
          </a:bodyPr>
          <a:lstStyle/>
          <a:p>
            <a:pPr algn="ctr">
              <a:spcBef>
                <a:spcPct val="0"/>
              </a:spcBef>
              <a:defRPr/>
            </a:pPr>
            <a:r>
              <a:rPr lang="en-US" sz="4400" dirty="0"/>
              <a:t>Neural Network Classifiers Problem 3</a:t>
            </a:r>
          </a:p>
        </p:txBody>
      </p:sp>
    </p:spTree>
    <p:extLst>
      <p:ext uri="{BB962C8B-B14F-4D97-AF65-F5344CB8AC3E}">
        <p14:creationId xmlns:p14="http://schemas.microsoft.com/office/powerpoint/2010/main" xmlns="" val="100088900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Oval 15"/>
          <p:cNvSpPr/>
          <p:nvPr/>
        </p:nvSpPr>
        <p:spPr>
          <a:xfrm>
            <a:off x="955965" y="3415145"/>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1752600" y="1219200"/>
            <a:ext cx="7086600" cy="5410200"/>
          </a:xfrm>
        </p:spPr>
        <p:txBody>
          <a:bodyPr>
            <a:normAutofit fontScale="92500" lnSpcReduction="10000"/>
          </a:bodyPr>
          <a:lstStyle/>
          <a:p>
            <a:pPr>
              <a:buNone/>
            </a:pPr>
            <a:r>
              <a:rPr lang="en-US" dirty="0"/>
              <a:t>We can learn a non-linear separator if we introduce a non-linear function </a:t>
            </a:r>
            <a:r>
              <a:rPr lang="en-US" b="1" dirty="0"/>
              <a:t>g</a:t>
            </a:r>
            <a:r>
              <a:rPr lang="en-US" dirty="0"/>
              <a:t>.</a:t>
            </a:r>
          </a:p>
          <a:p>
            <a:pPr>
              <a:buNone/>
            </a:pPr>
            <a:endParaRPr lang="en-US" dirty="0"/>
          </a:p>
          <a:p>
            <a:pPr>
              <a:buNone/>
            </a:pPr>
            <a:r>
              <a:rPr lang="en-US" b="1" dirty="0"/>
              <a:t>c</a:t>
            </a:r>
            <a:r>
              <a:rPr lang="en-US" b="1" baseline="-25000" dirty="0">
                <a:solidFill>
                  <a:srgbClr val="FF0000"/>
                </a:solidFill>
              </a:rPr>
              <a:t>1</a:t>
            </a:r>
            <a:r>
              <a:rPr lang="en-US" b="1" dirty="0"/>
              <a:t> = W’</a:t>
            </a:r>
            <a:r>
              <a:rPr lang="en-US" b="1" baseline="-25000" dirty="0">
                <a:solidFill>
                  <a:srgbClr val="FF0000"/>
                </a:solidFill>
              </a:rPr>
              <a:t>1</a:t>
            </a:r>
            <a:r>
              <a:rPr lang="en-US" b="1" baseline="-25000" dirty="0">
                <a:solidFill>
                  <a:srgbClr val="00B050"/>
                </a:solidFill>
              </a:rPr>
              <a:t>1</a:t>
            </a:r>
            <a:r>
              <a:rPr lang="en-US" b="1" dirty="0"/>
              <a:t>h</a:t>
            </a:r>
            <a:r>
              <a:rPr lang="en-US" b="1" baseline="-25000" dirty="0">
                <a:solidFill>
                  <a:srgbClr val="00B050"/>
                </a:solidFill>
              </a:rPr>
              <a:t>1</a:t>
            </a:r>
            <a:r>
              <a:rPr lang="en-US" b="1" dirty="0"/>
              <a:t> + W’</a:t>
            </a:r>
            <a:r>
              <a:rPr lang="en-US" b="1" baseline="-25000" dirty="0">
                <a:solidFill>
                  <a:srgbClr val="FF0000"/>
                </a:solidFill>
              </a:rPr>
              <a:t>1</a:t>
            </a:r>
            <a:r>
              <a:rPr lang="en-US" b="1" baseline="-25000" dirty="0">
                <a:solidFill>
                  <a:srgbClr val="00B050"/>
                </a:solidFill>
              </a:rPr>
              <a:t>2</a:t>
            </a:r>
            <a:r>
              <a:rPr lang="en-US" b="1" dirty="0"/>
              <a:t>h</a:t>
            </a:r>
            <a:r>
              <a:rPr lang="en-US" b="1" baseline="-25000" dirty="0">
                <a:solidFill>
                  <a:srgbClr val="00B050"/>
                </a:solidFill>
              </a:rPr>
              <a:t>2</a:t>
            </a:r>
          </a:p>
          <a:p>
            <a:pPr>
              <a:buNone/>
            </a:pPr>
            <a:r>
              <a:rPr lang="en-US" b="1" dirty="0"/>
              <a:t>c</a:t>
            </a:r>
            <a:r>
              <a:rPr lang="en-US" b="1" baseline="-25000" dirty="0">
                <a:solidFill>
                  <a:srgbClr val="FF0000"/>
                </a:solidFill>
              </a:rPr>
              <a:t>2</a:t>
            </a:r>
            <a:r>
              <a:rPr lang="en-US" b="1" dirty="0"/>
              <a:t> = W’</a:t>
            </a:r>
            <a:r>
              <a:rPr lang="en-US" b="1" baseline="-25000" dirty="0">
                <a:solidFill>
                  <a:srgbClr val="FF0000"/>
                </a:solidFill>
              </a:rPr>
              <a:t>2</a:t>
            </a:r>
            <a:r>
              <a:rPr lang="en-US" b="1" baseline="-25000" dirty="0">
                <a:solidFill>
                  <a:srgbClr val="00B050"/>
                </a:solidFill>
              </a:rPr>
              <a:t>1</a:t>
            </a:r>
            <a:r>
              <a:rPr lang="en-US" b="1" dirty="0"/>
              <a:t>h</a:t>
            </a:r>
            <a:r>
              <a:rPr lang="en-US" b="1" baseline="-25000" dirty="0">
                <a:solidFill>
                  <a:srgbClr val="00B050"/>
                </a:solidFill>
              </a:rPr>
              <a:t>1</a:t>
            </a:r>
            <a:r>
              <a:rPr lang="en-US" b="1" dirty="0"/>
              <a:t> + W’</a:t>
            </a:r>
            <a:r>
              <a:rPr lang="en-US" b="1" baseline="-25000" dirty="0">
                <a:solidFill>
                  <a:srgbClr val="FF0000"/>
                </a:solidFill>
              </a:rPr>
              <a:t>2</a:t>
            </a:r>
            <a:r>
              <a:rPr lang="en-US" b="1" baseline="-25000" dirty="0">
                <a:solidFill>
                  <a:srgbClr val="00B050"/>
                </a:solidFill>
              </a:rPr>
              <a:t>2</a:t>
            </a:r>
            <a:r>
              <a:rPr lang="en-US" b="1" dirty="0"/>
              <a:t>h</a:t>
            </a:r>
            <a:r>
              <a:rPr lang="en-US" b="1" baseline="-25000" dirty="0">
                <a:solidFill>
                  <a:srgbClr val="00B050"/>
                </a:solidFill>
              </a:rPr>
              <a:t>2</a:t>
            </a:r>
          </a:p>
          <a:p>
            <a:pPr>
              <a:buNone/>
            </a:pPr>
            <a:endParaRPr lang="en-US" b="1" baseline="-25000" dirty="0">
              <a:solidFill>
                <a:srgbClr val="00B050"/>
              </a:solidFill>
            </a:endParaRPr>
          </a:p>
          <a:p>
            <a:pPr>
              <a:buNone/>
            </a:pPr>
            <a:r>
              <a:rPr lang="en-US" b="1" dirty="0"/>
              <a:t>h</a:t>
            </a:r>
            <a:r>
              <a:rPr lang="en-US" b="1" baseline="-25000" dirty="0">
                <a:solidFill>
                  <a:srgbClr val="FF0000"/>
                </a:solidFill>
              </a:rPr>
              <a:t>1</a:t>
            </a:r>
            <a:r>
              <a:rPr lang="en-US" b="1" dirty="0"/>
              <a:t> = g(a</a:t>
            </a:r>
            <a:r>
              <a:rPr lang="en-US" b="1" baseline="-25000" dirty="0">
                <a:solidFill>
                  <a:srgbClr val="FF0000"/>
                </a:solidFill>
              </a:rPr>
              <a:t>1</a:t>
            </a:r>
            <a:r>
              <a:rPr lang="en-US" b="1" dirty="0"/>
              <a:t>)</a:t>
            </a:r>
            <a:endParaRPr lang="en-US" b="1" baseline="-25000" dirty="0">
              <a:solidFill>
                <a:srgbClr val="00B050"/>
              </a:solidFill>
            </a:endParaRPr>
          </a:p>
          <a:p>
            <a:pPr>
              <a:buNone/>
            </a:pPr>
            <a:r>
              <a:rPr lang="en-US" b="1" dirty="0"/>
              <a:t>h</a:t>
            </a:r>
            <a:r>
              <a:rPr lang="en-US" b="1" baseline="-25000" dirty="0">
                <a:solidFill>
                  <a:srgbClr val="FF0000"/>
                </a:solidFill>
              </a:rPr>
              <a:t>2</a:t>
            </a:r>
            <a:r>
              <a:rPr lang="en-US" b="1" dirty="0"/>
              <a:t> = g(a</a:t>
            </a:r>
            <a:r>
              <a:rPr lang="en-US" b="1" baseline="-25000" dirty="0">
                <a:solidFill>
                  <a:srgbClr val="FF0000"/>
                </a:solidFill>
              </a:rPr>
              <a:t>2</a:t>
            </a:r>
            <a:r>
              <a:rPr lang="en-US" b="1" dirty="0"/>
              <a:t>)</a:t>
            </a:r>
            <a:endParaRPr lang="en-US" b="1" baseline="-25000" dirty="0">
              <a:solidFill>
                <a:srgbClr val="00B050"/>
              </a:solidFill>
            </a:endParaRPr>
          </a:p>
          <a:p>
            <a:pPr>
              <a:buNone/>
            </a:pPr>
            <a:endParaRPr lang="en-US" b="1" baseline="-25000" dirty="0">
              <a:solidFill>
                <a:srgbClr val="00B050"/>
              </a:solidFill>
            </a:endParaRPr>
          </a:p>
          <a:p>
            <a:pPr>
              <a:buNone/>
            </a:pPr>
            <a:r>
              <a:rPr lang="en-US" b="1" dirty="0"/>
              <a:t>a</a:t>
            </a:r>
            <a:r>
              <a:rPr lang="en-US" b="1" baseline="-25000" dirty="0">
                <a:solidFill>
                  <a:srgbClr val="FF0000"/>
                </a:solidFill>
              </a:rPr>
              <a:t>1</a:t>
            </a:r>
            <a:r>
              <a:rPr lang="en-US" b="1" dirty="0"/>
              <a:t> = W</a:t>
            </a:r>
            <a:r>
              <a:rPr lang="en-US" b="1" baseline="-25000" dirty="0">
                <a:solidFill>
                  <a:srgbClr val="FF0000"/>
                </a:solidFill>
              </a:rPr>
              <a:t>1</a:t>
            </a:r>
            <a:r>
              <a:rPr lang="en-US" b="1" baseline="-25000" dirty="0">
                <a:solidFill>
                  <a:srgbClr val="00B050"/>
                </a:solidFill>
              </a:rPr>
              <a:t>1</a:t>
            </a:r>
            <a:r>
              <a:rPr lang="en-US" b="1" dirty="0"/>
              <a:t>f</a:t>
            </a:r>
            <a:r>
              <a:rPr lang="en-US" b="1" baseline="-25000" dirty="0">
                <a:solidFill>
                  <a:srgbClr val="00B050"/>
                </a:solidFill>
              </a:rPr>
              <a:t>1</a:t>
            </a:r>
            <a:r>
              <a:rPr lang="en-US" b="1" dirty="0"/>
              <a:t> + W</a:t>
            </a:r>
            <a:r>
              <a:rPr lang="en-US" b="1" baseline="-25000" dirty="0">
                <a:solidFill>
                  <a:srgbClr val="FF0000"/>
                </a:solidFill>
              </a:rPr>
              <a:t>1</a:t>
            </a:r>
            <a:r>
              <a:rPr lang="en-US" b="1" baseline="-25000" dirty="0">
                <a:solidFill>
                  <a:srgbClr val="00B050"/>
                </a:solidFill>
              </a:rPr>
              <a:t>2</a:t>
            </a:r>
            <a:r>
              <a:rPr lang="en-US" b="1" dirty="0"/>
              <a:t>f</a:t>
            </a:r>
            <a:r>
              <a:rPr lang="en-US" b="1" baseline="-25000" dirty="0">
                <a:solidFill>
                  <a:srgbClr val="00B050"/>
                </a:solidFill>
              </a:rPr>
              <a:t>2</a:t>
            </a:r>
          </a:p>
          <a:p>
            <a:pPr>
              <a:buNone/>
            </a:pPr>
            <a:r>
              <a:rPr lang="en-US" b="1" dirty="0"/>
              <a:t>a</a:t>
            </a:r>
            <a:r>
              <a:rPr lang="en-US" b="1" baseline="-25000" dirty="0">
                <a:solidFill>
                  <a:srgbClr val="FF0000"/>
                </a:solidFill>
              </a:rPr>
              <a:t>2</a:t>
            </a:r>
            <a:r>
              <a:rPr lang="en-US" b="1" dirty="0"/>
              <a:t> = W</a:t>
            </a:r>
            <a:r>
              <a:rPr lang="en-US" b="1" baseline="-25000" dirty="0">
                <a:solidFill>
                  <a:srgbClr val="FF0000"/>
                </a:solidFill>
              </a:rPr>
              <a:t>2</a:t>
            </a:r>
            <a:r>
              <a:rPr lang="en-US" b="1" baseline="-25000" dirty="0">
                <a:solidFill>
                  <a:srgbClr val="00B050"/>
                </a:solidFill>
              </a:rPr>
              <a:t>1</a:t>
            </a:r>
            <a:r>
              <a:rPr lang="en-US" b="1" dirty="0"/>
              <a:t>f</a:t>
            </a:r>
            <a:r>
              <a:rPr lang="en-US" b="1" baseline="-25000" dirty="0">
                <a:solidFill>
                  <a:srgbClr val="00B050"/>
                </a:solidFill>
              </a:rPr>
              <a:t>1</a:t>
            </a:r>
            <a:r>
              <a:rPr lang="en-US" b="1" dirty="0"/>
              <a:t> + W</a:t>
            </a:r>
            <a:r>
              <a:rPr lang="en-US" b="1" baseline="-25000" dirty="0">
                <a:solidFill>
                  <a:srgbClr val="FF0000"/>
                </a:solidFill>
              </a:rPr>
              <a:t>2</a:t>
            </a:r>
            <a:r>
              <a:rPr lang="en-US" b="1" baseline="-25000" dirty="0">
                <a:solidFill>
                  <a:srgbClr val="00B050"/>
                </a:solidFill>
              </a:rPr>
              <a:t>2</a:t>
            </a:r>
            <a:r>
              <a:rPr lang="en-US" b="1" dirty="0"/>
              <a:t>f</a:t>
            </a:r>
            <a:r>
              <a:rPr lang="en-US" b="1" baseline="-25000" dirty="0">
                <a:solidFill>
                  <a:srgbClr val="00B050"/>
                </a:solidFill>
              </a:rPr>
              <a:t>2</a:t>
            </a:r>
          </a:p>
        </p:txBody>
      </p:sp>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a:ln>
                  <a:noFill/>
                </a:ln>
                <a:solidFill>
                  <a:schemeClr val="bg1"/>
                </a:solidFill>
                <a:effectLst/>
                <a:uLnTx/>
                <a:uFillTx/>
                <a:latin typeface="+mj-lt"/>
                <a:ea typeface="+mj-ea"/>
                <a:cs typeface="+mj-cs"/>
              </a:rPr>
              <a:t>Introducing a non-linearity</a:t>
            </a:r>
          </a:p>
        </p:txBody>
      </p:sp>
      <p:sp>
        <p:nvSpPr>
          <p:cNvPr id="7" name="Oval 6"/>
          <p:cNvSpPr/>
          <p:nvPr/>
        </p:nvSpPr>
        <p:spPr>
          <a:xfrm>
            <a:off x="1066800" y="2350532"/>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p:cNvSpPr/>
          <p:nvPr/>
        </p:nvSpPr>
        <p:spPr>
          <a:xfrm>
            <a:off x="1066800" y="3493532"/>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9" name="TextBox 8"/>
          <p:cNvSpPr txBox="1"/>
          <p:nvPr/>
        </p:nvSpPr>
        <p:spPr>
          <a:xfrm>
            <a:off x="0" y="3657600"/>
            <a:ext cx="1037463" cy="369332"/>
          </a:xfrm>
          <a:prstGeom prst="rect">
            <a:avLst/>
          </a:prstGeom>
          <a:noFill/>
        </p:spPr>
        <p:txBody>
          <a:bodyPr wrap="none" rtlCol="0">
            <a:spAutoFit/>
          </a:bodyPr>
          <a:lstStyle/>
          <a:p>
            <a:r>
              <a:rPr lang="en-US" dirty="0"/>
              <a:t>Hidden </a:t>
            </a:r>
            <a:r>
              <a:rPr lang="en-US" b="1" dirty="0"/>
              <a:t>h</a:t>
            </a:r>
          </a:p>
        </p:txBody>
      </p:sp>
      <p:sp>
        <p:nvSpPr>
          <p:cNvPr id="10" name="TextBox 9"/>
          <p:cNvSpPr txBox="1"/>
          <p:nvPr/>
        </p:nvSpPr>
        <p:spPr>
          <a:xfrm>
            <a:off x="76200" y="2209800"/>
            <a:ext cx="1007007" cy="369332"/>
          </a:xfrm>
          <a:prstGeom prst="rect">
            <a:avLst/>
          </a:prstGeom>
          <a:noFill/>
        </p:spPr>
        <p:txBody>
          <a:bodyPr wrap="none" rtlCol="0">
            <a:spAutoFit/>
          </a:bodyPr>
          <a:lstStyle/>
          <a:p>
            <a:r>
              <a:rPr lang="en-US" dirty="0"/>
              <a:t>Classes </a:t>
            </a:r>
            <a:r>
              <a:rPr lang="en-US" b="1" dirty="0"/>
              <a:t>c</a:t>
            </a:r>
          </a:p>
        </p:txBody>
      </p:sp>
      <p:cxnSp>
        <p:nvCxnSpPr>
          <p:cNvPr id="25" name="Straight Connector 24"/>
          <p:cNvCxnSpPr>
            <a:endCxn id="16" idx="0"/>
          </p:cNvCxnSpPr>
          <p:nvPr/>
        </p:nvCxnSpPr>
        <p:spPr>
          <a:xfrm flipH="1">
            <a:off x="1260765" y="2743200"/>
            <a:ext cx="13855" cy="671945"/>
          </a:xfrm>
          <a:prstGeom prst="line">
            <a:avLst/>
          </a:prstGeom>
        </p:spPr>
        <p:style>
          <a:lnRef idx="2">
            <a:schemeClr val="accent3"/>
          </a:lnRef>
          <a:fillRef idx="0">
            <a:schemeClr val="accent3"/>
          </a:fillRef>
          <a:effectRef idx="1">
            <a:schemeClr val="accent3"/>
          </a:effectRef>
          <a:fontRef idx="minor">
            <a:schemeClr val="tx1"/>
          </a:fontRef>
        </p:style>
      </p:cxnSp>
      <p:sp>
        <p:nvSpPr>
          <p:cNvPr id="11" name="Oval 10"/>
          <p:cNvSpPr/>
          <p:nvPr/>
        </p:nvSpPr>
        <p:spPr>
          <a:xfrm>
            <a:off x="1080655" y="4668980"/>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2" name="TextBox 11"/>
          <p:cNvSpPr txBox="1"/>
          <p:nvPr/>
        </p:nvSpPr>
        <p:spPr>
          <a:xfrm>
            <a:off x="152400" y="4964668"/>
            <a:ext cx="1115498" cy="369332"/>
          </a:xfrm>
          <a:prstGeom prst="rect">
            <a:avLst/>
          </a:prstGeom>
          <a:noFill/>
        </p:spPr>
        <p:txBody>
          <a:bodyPr wrap="none" rtlCol="0">
            <a:spAutoFit/>
          </a:bodyPr>
          <a:lstStyle/>
          <a:p>
            <a:r>
              <a:rPr lang="en-US" dirty="0"/>
              <a:t>Features </a:t>
            </a:r>
            <a:r>
              <a:rPr lang="en-US" b="1" dirty="0"/>
              <a:t>f</a:t>
            </a:r>
          </a:p>
        </p:txBody>
      </p:sp>
      <p:cxnSp>
        <p:nvCxnSpPr>
          <p:cNvPr id="13" name="Straight Connector 12"/>
          <p:cNvCxnSpPr/>
          <p:nvPr/>
        </p:nvCxnSpPr>
        <p:spPr>
          <a:xfrm>
            <a:off x="1274620" y="3886200"/>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14" name="TextBox 13"/>
          <p:cNvSpPr txBox="1"/>
          <p:nvPr/>
        </p:nvSpPr>
        <p:spPr>
          <a:xfrm>
            <a:off x="762000" y="2971800"/>
            <a:ext cx="455446" cy="369332"/>
          </a:xfrm>
          <a:prstGeom prst="rect">
            <a:avLst/>
          </a:prstGeom>
          <a:noFill/>
        </p:spPr>
        <p:txBody>
          <a:bodyPr wrap="none" rtlCol="0">
            <a:spAutoFit/>
          </a:bodyPr>
          <a:lstStyle/>
          <a:p>
            <a:r>
              <a:rPr lang="en-US" b="1" dirty="0"/>
              <a:t>W’</a:t>
            </a:r>
          </a:p>
        </p:txBody>
      </p:sp>
      <p:sp>
        <p:nvSpPr>
          <p:cNvPr id="15" name="TextBox 14"/>
          <p:cNvSpPr txBox="1"/>
          <p:nvPr/>
        </p:nvSpPr>
        <p:spPr>
          <a:xfrm>
            <a:off x="762000" y="4114800"/>
            <a:ext cx="394660" cy="369332"/>
          </a:xfrm>
          <a:prstGeom prst="rect">
            <a:avLst/>
          </a:prstGeom>
          <a:noFill/>
        </p:spPr>
        <p:txBody>
          <a:bodyPr wrap="none" rtlCol="0">
            <a:spAutoFit/>
          </a:bodyPr>
          <a:lstStyle/>
          <a:p>
            <a:r>
              <a:rPr lang="en-US" b="1" dirty="0"/>
              <a:t>W</a:t>
            </a: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9200"/>
            <a:ext cx="8305800" cy="5105400"/>
          </a:xfrm>
          <a:ln w="63500">
            <a:solidFill>
              <a:srgbClr val="FFFF00"/>
            </a:solidFill>
          </a:ln>
        </p:spPr>
        <p:txBody>
          <a:bodyPr>
            <a:normAutofit/>
          </a:bodyPr>
          <a:lstStyle/>
          <a:p>
            <a:r>
              <a:rPr lang="en-US" dirty="0"/>
              <a:t>The output of each layer of neurons (after the linear transform) is called the </a:t>
            </a:r>
            <a:r>
              <a:rPr lang="en-US" dirty="0">
                <a:solidFill>
                  <a:schemeClr val="accent6"/>
                </a:solidFill>
              </a:rPr>
              <a:t>pre-activation</a:t>
            </a:r>
            <a:r>
              <a:rPr lang="en-US" dirty="0"/>
              <a:t>.</a:t>
            </a:r>
          </a:p>
          <a:p>
            <a:r>
              <a:rPr lang="en-US" dirty="0"/>
              <a:t>After the </a:t>
            </a:r>
            <a:r>
              <a:rPr lang="en-US" dirty="0">
                <a:solidFill>
                  <a:schemeClr val="accent6"/>
                </a:solidFill>
              </a:rPr>
              <a:t>pre-activation</a:t>
            </a:r>
            <a:r>
              <a:rPr lang="en-US" dirty="0"/>
              <a:t> passes through the non-linear activation function, the output is called the </a:t>
            </a:r>
            <a:r>
              <a:rPr lang="en-US" dirty="0">
                <a:solidFill>
                  <a:srgbClr val="92D050"/>
                </a:solidFill>
              </a:rPr>
              <a:t>activation</a:t>
            </a:r>
            <a:r>
              <a:rPr lang="en-US" dirty="0"/>
              <a:t>.</a:t>
            </a:r>
          </a:p>
          <a:p>
            <a:r>
              <a:rPr lang="en-US" dirty="0"/>
              <a:t>I’ve represented the </a:t>
            </a:r>
            <a:r>
              <a:rPr lang="en-US" dirty="0">
                <a:solidFill>
                  <a:schemeClr val="accent6"/>
                </a:solidFill>
              </a:rPr>
              <a:t>pre-activation</a:t>
            </a:r>
            <a:r>
              <a:rPr lang="en-US" dirty="0"/>
              <a:t> by the orange circle and the </a:t>
            </a:r>
            <a:r>
              <a:rPr lang="en-US" dirty="0">
                <a:solidFill>
                  <a:srgbClr val="92D050"/>
                </a:solidFill>
              </a:rPr>
              <a:t>activation</a:t>
            </a:r>
            <a:r>
              <a:rPr lang="en-US" dirty="0"/>
              <a:t> by the green circle in these diagrams.</a:t>
            </a:r>
            <a:endParaRPr lang="en-IN" dirty="0"/>
          </a:p>
        </p:txBody>
      </p:sp>
      <p:sp>
        <p:nvSpPr>
          <p:cNvPr id="5" name="Title 1"/>
          <p:cNvSpPr txBox="1">
            <a:spLocks/>
          </p:cNvSpPr>
          <p:nvPr/>
        </p:nvSpPr>
        <p:spPr>
          <a:xfrm>
            <a:off x="0" y="0"/>
            <a:ext cx="9144000" cy="917575"/>
          </a:xfrm>
          <a:prstGeom prst="rect">
            <a:avLst/>
          </a:prstGeom>
          <a:solidFill>
            <a:srgbClr val="FFFF00"/>
          </a:solidFill>
          <a:ln>
            <a:solidFill>
              <a:srgbClr val="002060"/>
            </a:solidFill>
          </a:ln>
        </p:spPr>
        <p:txBody>
          <a:bodyPr vert="horz" lIns="91440" tIns="45720" rIns="91440" bIns="45720" rtlCol="0" anchor="ctr">
            <a:normAutofit/>
          </a:bodyPr>
          <a:lstStyle/>
          <a:p>
            <a:pPr algn="ctr">
              <a:spcBef>
                <a:spcPct val="0"/>
              </a:spcBef>
              <a:defRPr/>
            </a:pPr>
            <a:r>
              <a:rPr lang="en-US" sz="4400" dirty="0"/>
              <a:t>Neural Network Classifiers Problem 3</a:t>
            </a:r>
          </a:p>
        </p:txBody>
      </p:sp>
      <p:sp>
        <p:nvSpPr>
          <p:cNvPr id="4" name="Oval 3">
            <a:extLst>
              <a:ext uri="{FF2B5EF4-FFF2-40B4-BE49-F238E27FC236}">
                <a16:creationId xmlns:a16="http://schemas.microsoft.com/office/drawing/2014/main" xmlns="" id="{6FEB48B3-BE20-4914-AF6B-C978F4E0072A}"/>
              </a:ext>
            </a:extLst>
          </p:cNvPr>
          <p:cNvSpPr/>
          <p:nvPr/>
        </p:nvSpPr>
        <p:spPr>
          <a:xfrm>
            <a:off x="6366165" y="5369913"/>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xmlns="" id="{7F261E82-A6C3-4229-B90F-13201C536907}"/>
              </a:ext>
            </a:extLst>
          </p:cNvPr>
          <p:cNvSpPr/>
          <p:nvPr/>
        </p:nvSpPr>
        <p:spPr>
          <a:xfrm>
            <a:off x="6477000" y="5448300"/>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298423230"/>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Oval 15"/>
          <p:cNvSpPr/>
          <p:nvPr/>
        </p:nvSpPr>
        <p:spPr>
          <a:xfrm>
            <a:off x="955965" y="3415145"/>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1752600" y="1219200"/>
            <a:ext cx="7086600" cy="5181600"/>
          </a:xfrm>
        </p:spPr>
        <p:txBody>
          <a:bodyPr>
            <a:normAutofit fontScale="77500" lnSpcReduction="20000"/>
          </a:bodyPr>
          <a:lstStyle/>
          <a:p>
            <a:pPr>
              <a:buNone/>
            </a:pPr>
            <a:r>
              <a:rPr lang="en-US" b="1" dirty="0"/>
              <a:t>c</a:t>
            </a:r>
            <a:r>
              <a:rPr lang="en-US" b="1" baseline="-25000" dirty="0">
                <a:solidFill>
                  <a:srgbClr val="FF0000"/>
                </a:solidFill>
              </a:rPr>
              <a:t>1</a:t>
            </a:r>
            <a:r>
              <a:rPr lang="en-US" b="1" dirty="0"/>
              <a:t> = W’</a:t>
            </a:r>
            <a:r>
              <a:rPr lang="en-US" b="1" baseline="-25000" dirty="0">
                <a:solidFill>
                  <a:srgbClr val="FF0000"/>
                </a:solidFill>
              </a:rPr>
              <a:t>1</a:t>
            </a:r>
            <a:r>
              <a:rPr lang="en-US" b="1" baseline="-25000" dirty="0">
                <a:solidFill>
                  <a:srgbClr val="00B050"/>
                </a:solidFill>
              </a:rPr>
              <a:t>1</a:t>
            </a:r>
            <a:r>
              <a:rPr lang="en-US" b="1" dirty="0"/>
              <a:t>h</a:t>
            </a:r>
            <a:r>
              <a:rPr lang="en-US" b="1" baseline="-25000" dirty="0">
                <a:solidFill>
                  <a:srgbClr val="00B050"/>
                </a:solidFill>
              </a:rPr>
              <a:t>1</a:t>
            </a:r>
            <a:r>
              <a:rPr lang="en-US" b="1" dirty="0"/>
              <a:t> + W’</a:t>
            </a:r>
            <a:r>
              <a:rPr lang="en-US" b="1" baseline="-25000" dirty="0">
                <a:solidFill>
                  <a:srgbClr val="FF0000"/>
                </a:solidFill>
              </a:rPr>
              <a:t>1</a:t>
            </a:r>
            <a:r>
              <a:rPr lang="en-US" b="1" baseline="-25000" dirty="0">
                <a:solidFill>
                  <a:srgbClr val="00B050"/>
                </a:solidFill>
              </a:rPr>
              <a:t>2</a:t>
            </a:r>
            <a:r>
              <a:rPr lang="en-US" b="1" dirty="0"/>
              <a:t>h</a:t>
            </a:r>
            <a:r>
              <a:rPr lang="en-US" b="1" baseline="-25000" dirty="0">
                <a:solidFill>
                  <a:srgbClr val="00B050"/>
                </a:solidFill>
              </a:rPr>
              <a:t>2</a:t>
            </a:r>
          </a:p>
          <a:p>
            <a:pPr>
              <a:buNone/>
            </a:pPr>
            <a:r>
              <a:rPr lang="en-US" b="1" dirty="0"/>
              <a:t>c</a:t>
            </a:r>
            <a:r>
              <a:rPr lang="en-US" b="1" baseline="-25000" dirty="0">
                <a:solidFill>
                  <a:srgbClr val="FF0000"/>
                </a:solidFill>
              </a:rPr>
              <a:t>2</a:t>
            </a:r>
            <a:r>
              <a:rPr lang="en-US" b="1" dirty="0"/>
              <a:t> = W’</a:t>
            </a:r>
            <a:r>
              <a:rPr lang="en-US" b="1" baseline="-25000" dirty="0">
                <a:solidFill>
                  <a:srgbClr val="FF0000"/>
                </a:solidFill>
              </a:rPr>
              <a:t>2</a:t>
            </a:r>
            <a:r>
              <a:rPr lang="en-US" b="1" baseline="-25000" dirty="0">
                <a:solidFill>
                  <a:srgbClr val="00B050"/>
                </a:solidFill>
              </a:rPr>
              <a:t>1</a:t>
            </a:r>
            <a:r>
              <a:rPr lang="en-US" b="1" dirty="0"/>
              <a:t>h</a:t>
            </a:r>
            <a:r>
              <a:rPr lang="en-US" b="1" baseline="-25000" dirty="0">
                <a:solidFill>
                  <a:srgbClr val="00B050"/>
                </a:solidFill>
              </a:rPr>
              <a:t>1</a:t>
            </a:r>
            <a:r>
              <a:rPr lang="en-US" b="1" dirty="0"/>
              <a:t> + W’</a:t>
            </a:r>
            <a:r>
              <a:rPr lang="en-US" b="1" baseline="-25000" dirty="0">
                <a:solidFill>
                  <a:srgbClr val="FF0000"/>
                </a:solidFill>
              </a:rPr>
              <a:t>2</a:t>
            </a:r>
            <a:r>
              <a:rPr lang="en-US" b="1" baseline="-25000" dirty="0">
                <a:solidFill>
                  <a:srgbClr val="00B050"/>
                </a:solidFill>
              </a:rPr>
              <a:t>2</a:t>
            </a:r>
            <a:r>
              <a:rPr lang="en-US" b="1" dirty="0"/>
              <a:t>h</a:t>
            </a:r>
            <a:r>
              <a:rPr lang="en-US" b="1" baseline="-25000" dirty="0">
                <a:solidFill>
                  <a:srgbClr val="00B050"/>
                </a:solidFill>
              </a:rPr>
              <a:t>2</a:t>
            </a:r>
          </a:p>
          <a:p>
            <a:pPr>
              <a:buNone/>
            </a:pPr>
            <a:endParaRPr lang="en-US" b="1" baseline="-25000" dirty="0">
              <a:solidFill>
                <a:srgbClr val="00B050"/>
              </a:solidFill>
            </a:endParaRPr>
          </a:p>
          <a:p>
            <a:pPr>
              <a:buNone/>
            </a:pPr>
            <a:r>
              <a:rPr lang="en-US" b="1" dirty="0"/>
              <a:t>h</a:t>
            </a:r>
            <a:r>
              <a:rPr lang="en-US" b="1" baseline="-25000" dirty="0">
                <a:solidFill>
                  <a:srgbClr val="FF0000"/>
                </a:solidFill>
              </a:rPr>
              <a:t>1</a:t>
            </a:r>
            <a:r>
              <a:rPr lang="en-US" b="1" dirty="0"/>
              <a:t> = g(a</a:t>
            </a:r>
            <a:r>
              <a:rPr lang="en-US" b="1" baseline="-25000" dirty="0">
                <a:solidFill>
                  <a:srgbClr val="FF0000"/>
                </a:solidFill>
              </a:rPr>
              <a:t>1</a:t>
            </a:r>
            <a:r>
              <a:rPr lang="en-US" b="1" dirty="0"/>
              <a:t>)</a:t>
            </a:r>
            <a:endParaRPr lang="en-US" b="1" baseline="-25000" dirty="0">
              <a:solidFill>
                <a:srgbClr val="00B050"/>
              </a:solidFill>
            </a:endParaRPr>
          </a:p>
          <a:p>
            <a:pPr>
              <a:buNone/>
            </a:pPr>
            <a:r>
              <a:rPr lang="en-US" b="1" dirty="0"/>
              <a:t>h</a:t>
            </a:r>
            <a:r>
              <a:rPr lang="en-US" b="1" baseline="-25000" dirty="0">
                <a:solidFill>
                  <a:srgbClr val="FF0000"/>
                </a:solidFill>
              </a:rPr>
              <a:t>2</a:t>
            </a:r>
            <a:r>
              <a:rPr lang="en-US" b="1" dirty="0"/>
              <a:t> = g(a</a:t>
            </a:r>
            <a:r>
              <a:rPr lang="en-US" b="1" baseline="-25000" dirty="0">
                <a:solidFill>
                  <a:srgbClr val="FF0000"/>
                </a:solidFill>
              </a:rPr>
              <a:t>2</a:t>
            </a:r>
            <a:r>
              <a:rPr lang="en-US" b="1" dirty="0"/>
              <a:t>)</a:t>
            </a:r>
            <a:endParaRPr lang="en-US" b="1" baseline="-25000" dirty="0">
              <a:solidFill>
                <a:srgbClr val="00B050"/>
              </a:solidFill>
            </a:endParaRPr>
          </a:p>
          <a:p>
            <a:pPr>
              <a:buNone/>
            </a:pPr>
            <a:endParaRPr lang="en-US" b="1" baseline="-25000" dirty="0">
              <a:solidFill>
                <a:srgbClr val="00B050"/>
              </a:solidFill>
            </a:endParaRPr>
          </a:p>
          <a:p>
            <a:pPr>
              <a:buNone/>
            </a:pPr>
            <a:r>
              <a:rPr lang="en-US" b="1" dirty="0"/>
              <a:t>a</a:t>
            </a:r>
            <a:r>
              <a:rPr lang="en-US" b="1" baseline="-25000" dirty="0">
                <a:solidFill>
                  <a:srgbClr val="FF0000"/>
                </a:solidFill>
              </a:rPr>
              <a:t>1</a:t>
            </a:r>
            <a:r>
              <a:rPr lang="en-US" b="1" dirty="0"/>
              <a:t> = W</a:t>
            </a:r>
            <a:r>
              <a:rPr lang="en-US" b="1" baseline="-25000" dirty="0">
                <a:solidFill>
                  <a:srgbClr val="FF0000"/>
                </a:solidFill>
              </a:rPr>
              <a:t>1</a:t>
            </a:r>
            <a:r>
              <a:rPr lang="en-US" b="1" baseline="-25000" dirty="0">
                <a:solidFill>
                  <a:srgbClr val="00B050"/>
                </a:solidFill>
              </a:rPr>
              <a:t>1</a:t>
            </a:r>
            <a:r>
              <a:rPr lang="en-US" b="1" dirty="0"/>
              <a:t>f</a:t>
            </a:r>
            <a:r>
              <a:rPr lang="en-US" b="1" baseline="-25000" dirty="0">
                <a:solidFill>
                  <a:srgbClr val="00B050"/>
                </a:solidFill>
              </a:rPr>
              <a:t>1</a:t>
            </a:r>
            <a:r>
              <a:rPr lang="en-US" b="1" dirty="0"/>
              <a:t> + W</a:t>
            </a:r>
            <a:r>
              <a:rPr lang="en-US" b="1" baseline="-25000" dirty="0">
                <a:solidFill>
                  <a:srgbClr val="FF0000"/>
                </a:solidFill>
              </a:rPr>
              <a:t>1</a:t>
            </a:r>
            <a:r>
              <a:rPr lang="en-US" b="1" baseline="-25000" dirty="0">
                <a:solidFill>
                  <a:srgbClr val="00B050"/>
                </a:solidFill>
              </a:rPr>
              <a:t>2</a:t>
            </a:r>
            <a:r>
              <a:rPr lang="en-US" b="1" dirty="0"/>
              <a:t>f</a:t>
            </a:r>
            <a:r>
              <a:rPr lang="en-US" b="1" baseline="-25000" dirty="0">
                <a:solidFill>
                  <a:srgbClr val="00B050"/>
                </a:solidFill>
              </a:rPr>
              <a:t>2</a:t>
            </a:r>
          </a:p>
          <a:p>
            <a:pPr>
              <a:buNone/>
            </a:pPr>
            <a:r>
              <a:rPr lang="en-US" b="1" dirty="0"/>
              <a:t>a</a:t>
            </a:r>
            <a:r>
              <a:rPr lang="en-US" b="1" baseline="-25000" dirty="0">
                <a:solidFill>
                  <a:srgbClr val="FF0000"/>
                </a:solidFill>
              </a:rPr>
              <a:t>2</a:t>
            </a:r>
            <a:r>
              <a:rPr lang="en-US" b="1" dirty="0"/>
              <a:t> = W</a:t>
            </a:r>
            <a:r>
              <a:rPr lang="en-US" b="1" baseline="-25000" dirty="0">
                <a:solidFill>
                  <a:srgbClr val="FF0000"/>
                </a:solidFill>
              </a:rPr>
              <a:t>2</a:t>
            </a:r>
            <a:r>
              <a:rPr lang="en-US" b="1" baseline="-25000" dirty="0">
                <a:solidFill>
                  <a:srgbClr val="00B050"/>
                </a:solidFill>
              </a:rPr>
              <a:t>1</a:t>
            </a:r>
            <a:r>
              <a:rPr lang="en-US" b="1" dirty="0"/>
              <a:t>f</a:t>
            </a:r>
            <a:r>
              <a:rPr lang="en-US" b="1" baseline="-25000" dirty="0">
                <a:solidFill>
                  <a:srgbClr val="00B050"/>
                </a:solidFill>
              </a:rPr>
              <a:t>1</a:t>
            </a:r>
            <a:r>
              <a:rPr lang="en-US" b="1" dirty="0"/>
              <a:t> + W</a:t>
            </a:r>
            <a:r>
              <a:rPr lang="en-US" b="1" baseline="-25000" dirty="0">
                <a:solidFill>
                  <a:srgbClr val="FF0000"/>
                </a:solidFill>
              </a:rPr>
              <a:t>2</a:t>
            </a:r>
            <a:r>
              <a:rPr lang="en-US" b="1" baseline="-25000" dirty="0">
                <a:solidFill>
                  <a:srgbClr val="00B050"/>
                </a:solidFill>
              </a:rPr>
              <a:t>2</a:t>
            </a:r>
            <a:r>
              <a:rPr lang="en-US" b="1" dirty="0"/>
              <a:t>f</a:t>
            </a:r>
            <a:r>
              <a:rPr lang="en-US" b="1" baseline="-25000" dirty="0">
                <a:solidFill>
                  <a:srgbClr val="00B050"/>
                </a:solidFill>
              </a:rPr>
              <a:t>2</a:t>
            </a:r>
          </a:p>
          <a:p>
            <a:pPr>
              <a:buNone/>
            </a:pPr>
            <a:endParaRPr lang="en-US" b="1" baseline="-25000" dirty="0">
              <a:solidFill>
                <a:srgbClr val="00B050"/>
              </a:solidFill>
            </a:endParaRPr>
          </a:p>
          <a:p>
            <a:pPr>
              <a:buNone/>
            </a:pPr>
            <a:r>
              <a:rPr lang="en-US" b="1" dirty="0"/>
              <a:t>‘g’ is called the “activation function”.</a:t>
            </a:r>
          </a:p>
          <a:p>
            <a:pPr>
              <a:buNone/>
            </a:pPr>
            <a:r>
              <a:rPr lang="en-US" b="1" dirty="0"/>
              <a:t>‘a’ is called the “</a:t>
            </a:r>
            <a:r>
              <a:rPr lang="en-US" b="1" dirty="0">
                <a:solidFill>
                  <a:schemeClr val="accent6"/>
                </a:solidFill>
              </a:rPr>
              <a:t>pre-activation</a:t>
            </a:r>
            <a:r>
              <a:rPr lang="en-US" b="1" dirty="0"/>
              <a:t>”.</a:t>
            </a:r>
          </a:p>
          <a:p>
            <a:pPr>
              <a:buNone/>
            </a:pPr>
            <a:r>
              <a:rPr lang="en-US" b="1" dirty="0"/>
              <a:t>‘g(a)’ is called the “</a:t>
            </a:r>
            <a:r>
              <a:rPr lang="en-US" b="1" dirty="0">
                <a:solidFill>
                  <a:srgbClr val="92D050"/>
                </a:solidFill>
              </a:rPr>
              <a:t>activation</a:t>
            </a:r>
            <a:r>
              <a:rPr lang="en-US" b="1" dirty="0"/>
              <a:t>”.</a:t>
            </a:r>
          </a:p>
          <a:p>
            <a:pPr>
              <a:buNone/>
            </a:pPr>
            <a:r>
              <a:rPr lang="en-US" sz="4200" b="1" baseline="-25000" dirty="0">
                <a:solidFill>
                  <a:srgbClr val="00B050"/>
                </a:solidFill>
              </a:rPr>
              <a:t>The activation becomes the input to the</a:t>
            </a:r>
          </a:p>
          <a:p>
            <a:pPr>
              <a:buNone/>
            </a:pPr>
            <a:r>
              <a:rPr lang="en-US" sz="4200" b="1" baseline="-25000" dirty="0">
                <a:solidFill>
                  <a:srgbClr val="00B050"/>
                </a:solidFill>
              </a:rPr>
              <a:t>next higher layer.</a:t>
            </a:r>
          </a:p>
        </p:txBody>
      </p:sp>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a:ln>
                  <a:noFill/>
                </a:ln>
                <a:solidFill>
                  <a:schemeClr val="bg1"/>
                </a:solidFill>
                <a:effectLst/>
                <a:uLnTx/>
                <a:uFillTx/>
                <a:latin typeface="+mj-lt"/>
                <a:ea typeface="+mj-ea"/>
                <a:cs typeface="+mj-cs"/>
              </a:rPr>
              <a:t>Activation</a:t>
            </a:r>
            <a:r>
              <a:rPr kumimoji="0" lang="en-US" sz="4400" b="0" i="0" u="none" strike="noStrike" kern="1200" cap="none" spc="0" normalizeH="0" noProof="0" dirty="0">
                <a:ln>
                  <a:noFill/>
                </a:ln>
                <a:solidFill>
                  <a:schemeClr val="bg1"/>
                </a:solidFill>
                <a:effectLst/>
                <a:uLnTx/>
                <a:uFillTx/>
                <a:latin typeface="+mj-lt"/>
                <a:ea typeface="+mj-ea"/>
                <a:cs typeface="+mj-cs"/>
              </a:rPr>
              <a:t> Function</a:t>
            </a:r>
            <a:endParaRPr kumimoji="0" lang="en-US" sz="4400" b="0" i="0" u="none" strike="noStrike" kern="1200" cap="none" spc="0" normalizeH="0" baseline="0" noProof="0" dirty="0">
              <a:ln>
                <a:noFill/>
              </a:ln>
              <a:solidFill>
                <a:schemeClr val="bg1"/>
              </a:solidFill>
              <a:effectLst/>
              <a:uLnTx/>
              <a:uFillTx/>
              <a:latin typeface="+mj-lt"/>
              <a:ea typeface="+mj-ea"/>
              <a:cs typeface="+mj-cs"/>
            </a:endParaRPr>
          </a:p>
        </p:txBody>
      </p:sp>
      <p:sp>
        <p:nvSpPr>
          <p:cNvPr id="7" name="Oval 6"/>
          <p:cNvSpPr/>
          <p:nvPr/>
        </p:nvSpPr>
        <p:spPr>
          <a:xfrm>
            <a:off x="1066800" y="2350532"/>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p:cNvSpPr/>
          <p:nvPr/>
        </p:nvSpPr>
        <p:spPr>
          <a:xfrm>
            <a:off x="1066800" y="3493532"/>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9" name="TextBox 8"/>
          <p:cNvSpPr txBox="1"/>
          <p:nvPr/>
        </p:nvSpPr>
        <p:spPr>
          <a:xfrm>
            <a:off x="0" y="3657600"/>
            <a:ext cx="1037463" cy="369332"/>
          </a:xfrm>
          <a:prstGeom prst="rect">
            <a:avLst/>
          </a:prstGeom>
          <a:noFill/>
        </p:spPr>
        <p:txBody>
          <a:bodyPr wrap="none" rtlCol="0">
            <a:spAutoFit/>
          </a:bodyPr>
          <a:lstStyle/>
          <a:p>
            <a:r>
              <a:rPr lang="en-US" dirty="0"/>
              <a:t>Hidden </a:t>
            </a:r>
            <a:r>
              <a:rPr lang="en-US" b="1" dirty="0"/>
              <a:t>h</a:t>
            </a:r>
          </a:p>
        </p:txBody>
      </p:sp>
      <p:sp>
        <p:nvSpPr>
          <p:cNvPr id="10" name="TextBox 9"/>
          <p:cNvSpPr txBox="1"/>
          <p:nvPr/>
        </p:nvSpPr>
        <p:spPr>
          <a:xfrm>
            <a:off x="76200" y="2209800"/>
            <a:ext cx="1007007" cy="369332"/>
          </a:xfrm>
          <a:prstGeom prst="rect">
            <a:avLst/>
          </a:prstGeom>
          <a:noFill/>
        </p:spPr>
        <p:txBody>
          <a:bodyPr wrap="none" rtlCol="0">
            <a:spAutoFit/>
          </a:bodyPr>
          <a:lstStyle/>
          <a:p>
            <a:r>
              <a:rPr lang="en-US" dirty="0"/>
              <a:t>Classes </a:t>
            </a:r>
            <a:r>
              <a:rPr lang="en-US" b="1" dirty="0"/>
              <a:t>c</a:t>
            </a:r>
          </a:p>
        </p:txBody>
      </p:sp>
      <p:cxnSp>
        <p:nvCxnSpPr>
          <p:cNvPr id="25" name="Straight Connector 24"/>
          <p:cNvCxnSpPr/>
          <p:nvPr/>
        </p:nvCxnSpPr>
        <p:spPr>
          <a:xfrm>
            <a:off x="1274620" y="2743200"/>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11" name="Oval 10"/>
          <p:cNvSpPr/>
          <p:nvPr/>
        </p:nvSpPr>
        <p:spPr>
          <a:xfrm>
            <a:off x="1080655" y="4668980"/>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2" name="TextBox 11"/>
          <p:cNvSpPr txBox="1"/>
          <p:nvPr/>
        </p:nvSpPr>
        <p:spPr>
          <a:xfrm>
            <a:off x="152400" y="4964668"/>
            <a:ext cx="1115498" cy="369332"/>
          </a:xfrm>
          <a:prstGeom prst="rect">
            <a:avLst/>
          </a:prstGeom>
          <a:noFill/>
        </p:spPr>
        <p:txBody>
          <a:bodyPr wrap="none" rtlCol="0">
            <a:spAutoFit/>
          </a:bodyPr>
          <a:lstStyle/>
          <a:p>
            <a:r>
              <a:rPr lang="en-US" dirty="0"/>
              <a:t>Features </a:t>
            </a:r>
            <a:r>
              <a:rPr lang="en-US" b="1" dirty="0"/>
              <a:t>f</a:t>
            </a:r>
          </a:p>
        </p:txBody>
      </p:sp>
      <p:cxnSp>
        <p:nvCxnSpPr>
          <p:cNvPr id="13" name="Straight Connector 12"/>
          <p:cNvCxnSpPr/>
          <p:nvPr/>
        </p:nvCxnSpPr>
        <p:spPr>
          <a:xfrm>
            <a:off x="1274620" y="3886200"/>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14" name="TextBox 13"/>
          <p:cNvSpPr txBox="1"/>
          <p:nvPr/>
        </p:nvSpPr>
        <p:spPr>
          <a:xfrm>
            <a:off x="762000" y="2971800"/>
            <a:ext cx="455446" cy="369332"/>
          </a:xfrm>
          <a:prstGeom prst="rect">
            <a:avLst/>
          </a:prstGeom>
          <a:noFill/>
        </p:spPr>
        <p:txBody>
          <a:bodyPr wrap="none" rtlCol="0">
            <a:spAutoFit/>
          </a:bodyPr>
          <a:lstStyle/>
          <a:p>
            <a:r>
              <a:rPr lang="en-US" b="1" dirty="0"/>
              <a:t>W’</a:t>
            </a:r>
          </a:p>
        </p:txBody>
      </p:sp>
      <p:sp>
        <p:nvSpPr>
          <p:cNvPr id="15" name="TextBox 14"/>
          <p:cNvSpPr txBox="1"/>
          <p:nvPr/>
        </p:nvSpPr>
        <p:spPr>
          <a:xfrm>
            <a:off x="762000" y="4114800"/>
            <a:ext cx="394660" cy="369332"/>
          </a:xfrm>
          <a:prstGeom prst="rect">
            <a:avLst/>
          </a:prstGeom>
          <a:noFill/>
        </p:spPr>
        <p:txBody>
          <a:bodyPr wrap="none" rtlCol="0">
            <a:spAutoFit/>
          </a:bodyPr>
          <a:lstStyle/>
          <a:p>
            <a:r>
              <a:rPr lang="en-US" b="1" dirty="0"/>
              <a:t>W</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52600" y="1219200"/>
            <a:ext cx="7086600" cy="5410200"/>
          </a:xfrm>
        </p:spPr>
        <p:txBody>
          <a:bodyPr>
            <a:normAutofit/>
          </a:bodyPr>
          <a:lstStyle/>
          <a:p>
            <a:pPr>
              <a:buNone/>
            </a:pPr>
            <a:r>
              <a:rPr lang="en-US" dirty="0"/>
              <a:t>Outputs </a:t>
            </a:r>
            <a:r>
              <a:rPr lang="en-US" b="1" dirty="0"/>
              <a:t>c</a:t>
            </a:r>
            <a:r>
              <a:rPr lang="en-US" dirty="0"/>
              <a:t> are a linear combination of inputs </a:t>
            </a:r>
            <a:r>
              <a:rPr lang="en-US" b="1" dirty="0"/>
              <a:t>f</a:t>
            </a:r>
            <a:r>
              <a:rPr lang="en-US" dirty="0"/>
              <a:t> …</a:t>
            </a:r>
          </a:p>
          <a:p>
            <a:pPr>
              <a:buNone/>
            </a:pPr>
            <a:endParaRPr lang="en-US" dirty="0"/>
          </a:p>
          <a:p>
            <a:pPr>
              <a:buNone/>
            </a:pPr>
            <a:r>
              <a:rPr lang="en-US" b="1" dirty="0"/>
              <a:t>		c</a:t>
            </a:r>
            <a:r>
              <a:rPr lang="en-US" b="1" baseline="-25000" dirty="0">
                <a:solidFill>
                  <a:srgbClr val="FF0000"/>
                </a:solidFill>
              </a:rPr>
              <a:t>1</a:t>
            </a:r>
            <a:r>
              <a:rPr lang="en-US" b="1" dirty="0"/>
              <a:t> = f</a:t>
            </a:r>
            <a:r>
              <a:rPr lang="en-US" b="1" baseline="-25000" dirty="0">
                <a:solidFill>
                  <a:srgbClr val="00B050"/>
                </a:solidFill>
              </a:rPr>
              <a:t>1</a:t>
            </a:r>
            <a:r>
              <a:rPr lang="en-US" b="1" dirty="0"/>
              <a:t>W</a:t>
            </a:r>
            <a:r>
              <a:rPr lang="en-US" b="1" baseline="-25000" dirty="0">
                <a:solidFill>
                  <a:srgbClr val="FF0000"/>
                </a:solidFill>
              </a:rPr>
              <a:t>1</a:t>
            </a:r>
            <a:r>
              <a:rPr lang="en-US" b="1" baseline="-25000" dirty="0">
                <a:solidFill>
                  <a:srgbClr val="00B050"/>
                </a:solidFill>
              </a:rPr>
              <a:t>1</a:t>
            </a:r>
            <a:r>
              <a:rPr lang="en-US" b="1" dirty="0"/>
              <a:t> + f</a:t>
            </a:r>
            <a:r>
              <a:rPr lang="en-US" b="1" baseline="-25000" dirty="0">
                <a:solidFill>
                  <a:srgbClr val="00B050"/>
                </a:solidFill>
              </a:rPr>
              <a:t>2</a:t>
            </a:r>
            <a:r>
              <a:rPr lang="en-US" b="1" dirty="0"/>
              <a:t>W</a:t>
            </a:r>
            <a:r>
              <a:rPr lang="en-US" b="1" baseline="-25000" dirty="0">
                <a:solidFill>
                  <a:srgbClr val="FF0000"/>
                </a:solidFill>
              </a:rPr>
              <a:t>1</a:t>
            </a:r>
            <a:r>
              <a:rPr lang="en-US" b="1" baseline="-25000" dirty="0">
                <a:solidFill>
                  <a:srgbClr val="00B050"/>
                </a:solidFill>
              </a:rPr>
              <a:t>2 </a:t>
            </a:r>
            <a:r>
              <a:rPr lang="en-US" b="1" dirty="0"/>
              <a:t>+ b</a:t>
            </a:r>
            <a:r>
              <a:rPr lang="en-US" b="1" baseline="-25000" dirty="0">
                <a:solidFill>
                  <a:srgbClr val="FF0000"/>
                </a:solidFill>
              </a:rPr>
              <a:t>1</a:t>
            </a:r>
          </a:p>
          <a:p>
            <a:pPr>
              <a:buNone/>
            </a:pPr>
            <a:r>
              <a:rPr lang="en-US" b="1" dirty="0"/>
              <a:t>		c</a:t>
            </a:r>
            <a:r>
              <a:rPr lang="en-US" b="1" baseline="-25000" dirty="0">
                <a:solidFill>
                  <a:srgbClr val="FF0000"/>
                </a:solidFill>
              </a:rPr>
              <a:t>2</a:t>
            </a:r>
            <a:r>
              <a:rPr lang="en-US" b="1" dirty="0"/>
              <a:t> = f</a:t>
            </a:r>
            <a:r>
              <a:rPr lang="en-US" b="1" baseline="-25000" dirty="0">
                <a:solidFill>
                  <a:srgbClr val="00B050"/>
                </a:solidFill>
              </a:rPr>
              <a:t>1</a:t>
            </a:r>
            <a:r>
              <a:rPr lang="en-US" b="1" dirty="0"/>
              <a:t>W</a:t>
            </a:r>
            <a:r>
              <a:rPr lang="en-US" b="1" baseline="-25000" dirty="0">
                <a:solidFill>
                  <a:srgbClr val="FF0000"/>
                </a:solidFill>
              </a:rPr>
              <a:t>2</a:t>
            </a:r>
            <a:r>
              <a:rPr lang="en-US" b="1" baseline="-25000" dirty="0">
                <a:solidFill>
                  <a:srgbClr val="00B050"/>
                </a:solidFill>
              </a:rPr>
              <a:t>1</a:t>
            </a:r>
            <a:r>
              <a:rPr lang="en-US" b="1" dirty="0"/>
              <a:t> + f</a:t>
            </a:r>
            <a:r>
              <a:rPr lang="en-US" b="1" baseline="-25000" dirty="0">
                <a:solidFill>
                  <a:srgbClr val="00B050"/>
                </a:solidFill>
              </a:rPr>
              <a:t>2</a:t>
            </a:r>
            <a:r>
              <a:rPr lang="en-US" b="1" dirty="0"/>
              <a:t>W</a:t>
            </a:r>
            <a:r>
              <a:rPr lang="en-US" b="1" baseline="-25000" dirty="0">
                <a:solidFill>
                  <a:srgbClr val="FF0000"/>
                </a:solidFill>
              </a:rPr>
              <a:t>2</a:t>
            </a:r>
            <a:r>
              <a:rPr lang="en-US" b="1" baseline="-25000" dirty="0">
                <a:solidFill>
                  <a:srgbClr val="00B050"/>
                </a:solidFill>
              </a:rPr>
              <a:t>2 </a:t>
            </a:r>
            <a:r>
              <a:rPr lang="en-US" b="1" dirty="0"/>
              <a:t>+ b</a:t>
            </a:r>
            <a:r>
              <a:rPr lang="en-US" b="1" baseline="-25000" dirty="0">
                <a:solidFill>
                  <a:srgbClr val="FF0000"/>
                </a:solidFill>
              </a:rPr>
              <a:t>2</a:t>
            </a:r>
          </a:p>
          <a:p>
            <a:pPr>
              <a:buNone/>
            </a:pPr>
            <a:endParaRPr lang="en-US" b="1" baseline="-25000" dirty="0"/>
          </a:p>
          <a:p>
            <a:pPr>
              <a:buNone/>
            </a:pPr>
            <a:endParaRPr lang="en-US" b="1" baseline="-25000" dirty="0">
              <a:solidFill>
                <a:srgbClr val="00B050"/>
              </a:solidFill>
            </a:endParaRPr>
          </a:p>
        </p:txBody>
      </p:sp>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a:ln>
                  <a:noFill/>
                </a:ln>
                <a:solidFill>
                  <a:schemeClr val="bg1"/>
                </a:solidFill>
                <a:effectLst/>
                <a:uLnTx/>
                <a:uFillTx/>
                <a:latin typeface="+mj-lt"/>
                <a:ea typeface="+mj-ea"/>
                <a:cs typeface="+mj-cs"/>
              </a:rPr>
              <a:t>Neural Networks</a:t>
            </a:r>
          </a:p>
        </p:txBody>
      </p:sp>
      <p:sp>
        <p:nvSpPr>
          <p:cNvPr id="11" name="TextBox 10">
            <a:extLst>
              <a:ext uri="{FF2B5EF4-FFF2-40B4-BE49-F238E27FC236}">
                <a16:creationId xmlns:a16="http://schemas.microsoft.com/office/drawing/2014/main" xmlns="" id="{E650980B-BA43-4121-B834-5F06CEB49E93}"/>
              </a:ext>
            </a:extLst>
          </p:cNvPr>
          <p:cNvSpPr txBox="1"/>
          <p:nvPr/>
        </p:nvSpPr>
        <p:spPr>
          <a:xfrm>
            <a:off x="484681" y="5083859"/>
            <a:ext cx="671979" cy="646331"/>
          </a:xfrm>
          <a:prstGeom prst="rect">
            <a:avLst/>
          </a:prstGeom>
          <a:noFill/>
        </p:spPr>
        <p:txBody>
          <a:bodyPr wrap="none" rtlCol="0">
            <a:spAutoFit/>
          </a:bodyPr>
          <a:lstStyle/>
          <a:p>
            <a:r>
              <a:rPr lang="en-US" dirty="0"/>
              <a:t>f</a:t>
            </a:r>
            <a:r>
              <a:rPr lang="en-US" baseline="-25000" dirty="0"/>
              <a:t>1</a:t>
            </a:r>
            <a:r>
              <a:rPr lang="en-US" dirty="0"/>
              <a:t> = 1</a:t>
            </a:r>
          </a:p>
          <a:p>
            <a:r>
              <a:rPr lang="en-US" dirty="0"/>
              <a:t>f</a:t>
            </a:r>
            <a:r>
              <a:rPr lang="en-US" baseline="-25000" dirty="0"/>
              <a:t>2</a:t>
            </a:r>
            <a:r>
              <a:rPr lang="en-US" dirty="0"/>
              <a:t> = 2</a:t>
            </a:r>
            <a:endParaRPr lang="en-IN" dirty="0"/>
          </a:p>
        </p:txBody>
      </p:sp>
      <p:sp>
        <p:nvSpPr>
          <p:cNvPr id="12" name="TextBox 11">
            <a:extLst>
              <a:ext uri="{FF2B5EF4-FFF2-40B4-BE49-F238E27FC236}">
                <a16:creationId xmlns:a16="http://schemas.microsoft.com/office/drawing/2014/main" xmlns="" id="{F7AEE09D-CE11-4C6F-9CB9-C0773200EF9C}"/>
              </a:ext>
            </a:extLst>
          </p:cNvPr>
          <p:cNvSpPr txBox="1"/>
          <p:nvPr/>
        </p:nvSpPr>
        <p:spPr>
          <a:xfrm>
            <a:off x="1634639" y="5083859"/>
            <a:ext cx="2954655" cy="646331"/>
          </a:xfrm>
          <a:prstGeom prst="rect">
            <a:avLst/>
          </a:prstGeom>
          <a:noFill/>
        </p:spPr>
        <p:txBody>
          <a:bodyPr wrap="none" rtlCol="0">
            <a:spAutoFit/>
          </a:bodyPr>
          <a:lstStyle/>
          <a:p>
            <a:r>
              <a:rPr lang="en-US" dirty="0"/>
              <a:t>W</a:t>
            </a:r>
            <a:r>
              <a:rPr lang="en-US" baseline="-25000" dirty="0"/>
              <a:t>11</a:t>
            </a:r>
            <a:r>
              <a:rPr lang="en-US" dirty="0"/>
              <a:t> = 3	 W</a:t>
            </a:r>
            <a:r>
              <a:rPr lang="en-US" baseline="-25000" dirty="0"/>
              <a:t>12</a:t>
            </a:r>
            <a:r>
              <a:rPr lang="en-US" dirty="0"/>
              <a:t> = 4	 b</a:t>
            </a:r>
            <a:r>
              <a:rPr lang="en-US" baseline="-25000" dirty="0"/>
              <a:t>1</a:t>
            </a:r>
            <a:r>
              <a:rPr lang="en-US" dirty="0"/>
              <a:t> = 0.5	</a:t>
            </a:r>
          </a:p>
          <a:p>
            <a:r>
              <a:rPr lang="en-US" dirty="0"/>
              <a:t>W</a:t>
            </a:r>
            <a:r>
              <a:rPr lang="en-US" baseline="-25000" dirty="0"/>
              <a:t>21</a:t>
            </a:r>
            <a:r>
              <a:rPr lang="en-US" dirty="0"/>
              <a:t> = 7	 W</a:t>
            </a:r>
            <a:r>
              <a:rPr lang="en-US" baseline="-25000" dirty="0"/>
              <a:t>22</a:t>
            </a:r>
            <a:r>
              <a:rPr lang="en-US" dirty="0"/>
              <a:t> = 1	 b</a:t>
            </a:r>
            <a:r>
              <a:rPr lang="en-US" baseline="-25000" dirty="0"/>
              <a:t>2</a:t>
            </a:r>
            <a:r>
              <a:rPr lang="en-US" dirty="0"/>
              <a:t> = 0.3</a:t>
            </a:r>
          </a:p>
        </p:txBody>
      </p:sp>
      <p:sp>
        <p:nvSpPr>
          <p:cNvPr id="13" name="TextBox 12">
            <a:extLst>
              <a:ext uri="{FF2B5EF4-FFF2-40B4-BE49-F238E27FC236}">
                <a16:creationId xmlns:a16="http://schemas.microsoft.com/office/drawing/2014/main" xmlns="" id="{2ACEE2E8-8EE1-4308-A44F-DB897955DF28}"/>
              </a:ext>
            </a:extLst>
          </p:cNvPr>
          <p:cNvSpPr txBox="1"/>
          <p:nvPr/>
        </p:nvSpPr>
        <p:spPr>
          <a:xfrm>
            <a:off x="5486400" y="5083858"/>
            <a:ext cx="2951449" cy="646331"/>
          </a:xfrm>
          <a:prstGeom prst="rect">
            <a:avLst/>
          </a:prstGeom>
          <a:noFill/>
        </p:spPr>
        <p:txBody>
          <a:bodyPr wrap="none" rtlCol="0">
            <a:spAutoFit/>
          </a:bodyPr>
          <a:lstStyle/>
          <a:p>
            <a:r>
              <a:rPr lang="en-US" dirty="0"/>
              <a:t>c</a:t>
            </a:r>
            <a:r>
              <a:rPr lang="en-US" baseline="-25000" dirty="0"/>
              <a:t>1</a:t>
            </a:r>
            <a:r>
              <a:rPr lang="en-US" dirty="0"/>
              <a:t> = 1 * 3 + 2 * 4 + 0.5 = 11.5</a:t>
            </a:r>
          </a:p>
          <a:p>
            <a:r>
              <a:rPr lang="en-US" dirty="0"/>
              <a:t>c</a:t>
            </a:r>
            <a:r>
              <a:rPr lang="en-US" baseline="-25000" dirty="0"/>
              <a:t>2 </a:t>
            </a:r>
            <a:r>
              <a:rPr lang="en-US" dirty="0"/>
              <a:t>= 1 * 7 + 2 * 1 + 0.3 =   9.3</a:t>
            </a: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9200"/>
            <a:ext cx="8305800" cy="5105400"/>
          </a:xfrm>
          <a:ln w="63500">
            <a:solidFill>
              <a:srgbClr val="FFFF00"/>
            </a:solidFill>
          </a:ln>
        </p:spPr>
        <p:txBody>
          <a:bodyPr>
            <a:normAutofit/>
          </a:bodyPr>
          <a:lstStyle/>
          <a:p>
            <a:r>
              <a:rPr lang="en-US" dirty="0"/>
              <a:t>There are a number of activation functions that are used.</a:t>
            </a:r>
          </a:p>
          <a:p>
            <a:r>
              <a:rPr lang="en-US" dirty="0"/>
              <a:t>You have already seen one – the </a:t>
            </a:r>
            <a:r>
              <a:rPr lang="en-US" dirty="0" err="1">
                <a:solidFill>
                  <a:srgbClr val="92D050"/>
                </a:solidFill>
              </a:rPr>
              <a:t>softmax</a:t>
            </a:r>
            <a:r>
              <a:rPr lang="en-US" dirty="0"/>
              <a:t> – that is used only on the output layer.</a:t>
            </a:r>
          </a:p>
          <a:p>
            <a:r>
              <a:rPr lang="en-US" dirty="0"/>
              <a:t>The oldest of the activation functions are the </a:t>
            </a:r>
            <a:r>
              <a:rPr lang="en-US" dirty="0">
                <a:solidFill>
                  <a:srgbClr val="92D050"/>
                </a:solidFill>
              </a:rPr>
              <a:t>sigmoid</a:t>
            </a:r>
            <a:r>
              <a:rPr lang="en-US" dirty="0"/>
              <a:t> and </a:t>
            </a:r>
            <a:r>
              <a:rPr lang="en-US" dirty="0">
                <a:solidFill>
                  <a:srgbClr val="92D050"/>
                </a:solidFill>
              </a:rPr>
              <a:t>tanh</a:t>
            </a:r>
            <a:r>
              <a:rPr lang="en-US" dirty="0"/>
              <a:t>.</a:t>
            </a:r>
          </a:p>
          <a:p>
            <a:r>
              <a:rPr lang="en-US" dirty="0"/>
              <a:t>One of the more recent ones (2000) is the </a:t>
            </a:r>
            <a:r>
              <a:rPr lang="en-US" dirty="0" err="1">
                <a:solidFill>
                  <a:srgbClr val="92D050"/>
                </a:solidFill>
              </a:rPr>
              <a:t>ReLU</a:t>
            </a:r>
            <a:r>
              <a:rPr lang="en-US" dirty="0"/>
              <a:t>.</a:t>
            </a:r>
            <a:endParaRPr lang="en-IN" dirty="0"/>
          </a:p>
        </p:txBody>
      </p:sp>
      <p:sp>
        <p:nvSpPr>
          <p:cNvPr id="5" name="Title 1"/>
          <p:cNvSpPr txBox="1">
            <a:spLocks/>
          </p:cNvSpPr>
          <p:nvPr/>
        </p:nvSpPr>
        <p:spPr>
          <a:xfrm>
            <a:off x="0" y="0"/>
            <a:ext cx="9144000" cy="917575"/>
          </a:xfrm>
          <a:prstGeom prst="rect">
            <a:avLst/>
          </a:prstGeom>
          <a:solidFill>
            <a:srgbClr val="FFFF00"/>
          </a:solidFill>
          <a:ln>
            <a:solidFill>
              <a:srgbClr val="002060"/>
            </a:solidFill>
          </a:ln>
        </p:spPr>
        <p:txBody>
          <a:bodyPr vert="horz" lIns="91440" tIns="45720" rIns="91440" bIns="45720" rtlCol="0" anchor="ctr">
            <a:normAutofit/>
          </a:bodyPr>
          <a:lstStyle/>
          <a:p>
            <a:pPr algn="ctr">
              <a:spcBef>
                <a:spcPct val="0"/>
              </a:spcBef>
              <a:defRPr/>
            </a:pPr>
            <a:r>
              <a:rPr lang="en-US" sz="4400" dirty="0"/>
              <a:t>Neural Network Classifiers Problem 3</a:t>
            </a:r>
          </a:p>
        </p:txBody>
      </p:sp>
      <p:sp>
        <p:nvSpPr>
          <p:cNvPr id="2" name="TextBox 1">
            <a:extLst>
              <a:ext uri="{FF2B5EF4-FFF2-40B4-BE49-F238E27FC236}">
                <a16:creationId xmlns:a16="http://schemas.microsoft.com/office/drawing/2014/main" xmlns="" id="{97ADF2F6-F3E0-40F0-80E2-B2D02C86AD23}"/>
              </a:ext>
            </a:extLst>
          </p:cNvPr>
          <p:cNvSpPr txBox="1"/>
          <p:nvPr/>
        </p:nvSpPr>
        <p:spPr>
          <a:xfrm>
            <a:off x="228600" y="6488668"/>
            <a:ext cx="1749069" cy="369332"/>
          </a:xfrm>
          <a:prstGeom prst="rect">
            <a:avLst/>
          </a:prstGeom>
          <a:noFill/>
        </p:spPr>
        <p:txBody>
          <a:bodyPr wrap="none" rtlCol="0">
            <a:spAutoFit/>
          </a:bodyPr>
          <a:lstStyle/>
          <a:p>
            <a:r>
              <a:rPr lang="en-US" dirty="0"/>
              <a:t>Do exercise 650s</a:t>
            </a:r>
            <a:endParaRPr lang="en-IN" dirty="0"/>
          </a:p>
        </p:txBody>
      </p:sp>
    </p:spTree>
    <p:extLst>
      <p:ext uri="{BB962C8B-B14F-4D97-AF65-F5344CB8AC3E}">
        <p14:creationId xmlns:p14="http://schemas.microsoft.com/office/powerpoint/2010/main" xmlns="" val="3979031057"/>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56335"/>
            <a:ext cx="8305800" cy="5320665"/>
          </a:xfrm>
        </p:spPr>
        <p:txBody>
          <a:bodyPr>
            <a:normAutofit/>
          </a:bodyPr>
          <a:lstStyle/>
          <a:p>
            <a:pPr marL="0" lvl="0" indent="0">
              <a:spcBef>
                <a:spcPts val="0"/>
              </a:spcBef>
              <a:buNone/>
              <a:defRPr/>
            </a:pPr>
            <a:r>
              <a:rPr lang="en-US" dirty="0"/>
              <a:t>Do exercise 650 to see how the different activation functions work.</a:t>
            </a:r>
            <a:endParaRPr lang="en-US" b="1" dirty="0"/>
          </a:p>
        </p:txBody>
      </p:sp>
      <p:sp>
        <p:nvSpPr>
          <p:cNvPr id="5" name="Title 1"/>
          <p:cNvSpPr txBox="1">
            <a:spLocks/>
          </p:cNvSpPr>
          <p:nvPr/>
        </p:nvSpPr>
        <p:spPr>
          <a:xfrm>
            <a:off x="0" y="0"/>
            <a:ext cx="9144000" cy="917575"/>
          </a:xfrm>
          <a:prstGeom prst="rect">
            <a:avLst/>
          </a:prstGeom>
          <a:solidFill>
            <a:srgbClr val="FF000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a:ln>
                  <a:noFill/>
                </a:ln>
                <a:solidFill>
                  <a:schemeClr val="bg1"/>
                </a:solidFill>
                <a:effectLst/>
                <a:uLnTx/>
                <a:uFillTx/>
                <a:latin typeface="+mj-lt"/>
                <a:ea typeface="+mj-ea"/>
                <a:cs typeface="+mj-cs"/>
              </a:rPr>
              <a:t>Classification</a:t>
            </a:r>
          </a:p>
        </p:txBody>
      </p:sp>
    </p:spTree>
    <p:extLst>
      <p:ext uri="{BB962C8B-B14F-4D97-AF65-F5344CB8AC3E}">
        <p14:creationId xmlns:p14="http://schemas.microsoft.com/office/powerpoint/2010/main" xmlns="" val="1914919504"/>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Oval 15"/>
          <p:cNvSpPr/>
          <p:nvPr/>
        </p:nvSpPr>
        <p:spPr>
          <a:xfrm>
            <a:off x="955965" y="3415145"/>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1752600" y="1219200"/>
            <a:ext cx="7086600" cy="5410200"/>
          </a:xfrm>
        </p:spPr>
        <p:txBody>
          <a:bodyPr>
            <a:normAutofit/>
          </a:bodyPr>
          <a:lstStyle/>
          <a:p>
            <a:pPr>
              <a:buNone/>
            </a:pPr>
            <a:r>
              <a:rPr lang="en-US" b="1" dirty="0"/>
              <a:t>Sigmoid</a:t>
            </a:r>
            <a:endParaRPr lang="en-US" b="1" baseline="-25000" dirty="0">
              <a:solidFill>
                <a:srgbClr val="00B050"/>
              </a:solidFill>
            </a:endParaRPr>
          </a:p>
          <a:p>
            <a:pPr>
              <a:buNone/>
            </a:pPr>
            <a:r>
              <a:rPr lang="en-US" dirty="0"/>
              <a:t>h = g(a)</a:t>
            </a:r>
            <a:r>
              <a:rPr lang="en-US" baseline="-25000" dirty="0">
                <a:solidFill>
                  <a:srgbClr val="00B050"/>
                </a:solidFill>
              </a:rPr>
              <a:t> </a:t>
            </a:r>
            <a:r>
              <a:rPr lang="en-US" dirty="0"/>
              <a:t>= </a:t>
            </a:r>
            <a:r>
              <a:rPr lang="en-US" dirty="0" err="1"/>
              <a:t>sigm</a:t>
            </a:r>
            <a:r>
              <a:rPr lang="en-US" dirty="0"/>
              <a:t>(a)</a:t>
            </a:r>
          </a:p>
          <a:p>
            <a:pPr>
              <a:buNone/>
            </a:pPr>
            <a:r>
              <a:rPr lang="en-US" dirty="0"/>
              <a:t>Squishes a real number to (0,1)</a:t>
            </a:r>
            <a:endParaRPr lang="en-US" baseline="-25000" dirty="0">
              <a:solidFill>
                <a:srgbClr val="00B050"/>
              </a:solidFill>
            </a:endParaRPr>
          </a:p>
          <a:p>
            <a:pPr>
              <a:buNone/>
            </a:pPr>
            <a:endParaRPr lang="en-US" baseline="-25000" dirty="0">
              <a:solidFill>
                <a:srgbClr val="00B050"/>
              </a:solidFill>
            </a:endParaRPr>
          </a:p>
        </p:txBody>
      </p:sp>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a:ln>
                  <a:noFill/>
                </a:ln>
                <a:solidFill>
                  <a:schemeClr val="bg1"/>
                </a:solidFill>
                <a:effectLst/>
                <a:uLnTx/>
                <a:uFillTx/>
                <a:latin typeface="+mj-lt"/>
                <a:ea typeface="+mj-ea"/>
                <a:cs typeface="+mj-cs"/>
              </a:rPr>
              <a:t>Activation</a:t>
            </a:r>
            <a:r>
              <a:rPr kumimoji="0" lang="en-US" sz="4400" b="0" i="0" u="none" strike="noStrike" kern="1200" cap="none" spc="0" normalizeH="0" noProof="0" dirty="0">
                <a:ln>
                  <a:noFill/>
                </a:ln>
                <a:solidFill>
                  <a:schemeClr val="bg1"/>
                </a:solidFill>
                <a:effectLst/>
                <a:uLnTx/>
                <a:uFillTx/>
                <a:latin typeface="+mj-lt"/>
                <a:ea typeface="+mj-ea"/>
                <a:cs typeface="+mj-cs"/>
              </a:rPr>
              <a:t> Function 1</a:t>
            </a:r>
            <a:endParaRPr kumimoji="0" lang="en-US" sz="4400" b="0" i="0" u="none" strike="noStrike" kern="1200" cap="none" spc="0" normalizeH="0" baseline="0" noProof="0" dirty="0">
              <a:ln>
                <a:noFill/>
              </a:ln>
              <a:solidFill>
                <a:schemeClr val="bg1"/>
              </a:solidFill>
              <a:effectLst/>
              <a:uLnTx/>
              <a:uFillTx/>
              <a:latin typeface="+mj-lt"/>
              <a:ea typeface="+mj-ea"/>
              <a:cs typeface="+mj-cs"/>
            </a:endParaRPr>
          </a:p>
        </p:txBody>
      </p:sp>
      <p:sp>
        <p:nvSpPr>
          <p:cNvPr id="7" name="Oval 6"/>
          <p:cNvSpPr/>
          <p:nvPr/>
        </p:nvSpPr>
        <p:spPr>
          <a:xfrm>
            <a:off x="1066800" y="2350532"/>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p:cNvSpPr/>
          <p:nvPr/>
        </p:nvSpPr>
        <p:spPr>
          <a:xfrm>
            <a:off x="1066800" y="3493532"/>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9" name="TextBox 8"/>
          <p:cNvSpPr txBox="1"/>
          <p:nvPr/>
        </p:nvSpPr>
        <p:spPr>
          <a:xfrm>
            <a:off x="0" y="3657600"/>
            <a:ext cx="1037463" cy="369332"/>
          </a:xfrm>
          <a:prstGeom prst="rect">
            <a:avLst/>
          </a:prstGeom>
          <a:noFill/>
        </p:spPr>
        <p:txBody>
          <a:bodyPr wrap="none" rtlCol="0">
            <a:spAutoFit/>
          </a:bodyPr>
          <a:lstStyle/>
          <a:p>
            <a:r>
              <a:rPr lang="en-US" dirty="0"/>
              <a:t>Hidden </a:t>
            </a:r>
            <a:r>
              <a:rPr lang="en-US" b="1" dirty="0"/>
              <a:t>h</a:t>
            </a:r>
          </a:p>
        </p:txBody>
      </p:sp>
      <p:sp>
        <p:nvSpPr>
          <p:cNvPr id="10" name="TextBox 9"/>
          <p:cNvSpPr txBox="1"/>
          <p:nvPr/>
        </p:nvSpPr>
        <p:spPr>
          <a:xfrm>
            <a:off x="76200" y="2209800"/>
            <a:ext cx="1007007" cy="369332"/>
          </a:xfrm>
          <a:prstGeom prst="rect">
            <a:avLst/>
          </a:prstGeom>
          <a:noFill/>
        </p:spPr>
        <p:txBody>
          <a:bodyPr wrap="none" rtlCol="0">
            <a:spAutoFit/>
          </a:bodyPr>
          <a:lstStyle/>
          <a:p>
            <a:r>
              <a:rPr lang="en-US" dirty="0"/>
              <a:t>Classes </a:t>
            </a:r>
            <a:r>
              <a:rPr lang="en-US" b="1" dirty="0"/>
              <a:t>c</a:t>
            </a:r>
          </a:p>
        </p:txBody>
      </p:sp>
      <p:cxnSp>
        <p:nvCxnSpPr>
          <p:cNvPr id="25" name="Straight Connector 24"/>
          <p:cNvCxnSpPr/>
          <p:nvPr/>
        </p:nvCxnSpPr>
        <p:spPr>
          <a:xfrm>
            <a:off x="1274620" y="2743200"/>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11" name="Oval 10"/>
          <p:cNvSpPr/>
          <p:nvPr/>
        </p:nvSpPr>
        <p:spPr>
          <a:xfrm>
            <a:off x="1080655" y="4668980"/>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2" name="TextBox 11"/>
          <p:cNvSpPr txBox="1"/>
          <p:nvPr/>
        </p:nvSpPr>
        <p:spPr>
          <a:xfrm>
            <a:off x="152400" y="4964668"/>
            <a:ext cx="1115498" cy="369332"/>
          </a:xfrm>
          <a:prstGeom prst="rect">
            <a:avLst/>
          </a:prstGeom>
          <a:noFill/>
        </p:spPr>
        <p:txBody>
          <a:bodyPr wrap="none" rtlCol="0">
            <a:spAutoFit/>
          </a:bodyPr>
          <a:lstStyle/>
          <a:p>
            <a:r>
              <a:rPr lang="en-US" dirty="0"/>
              <a:t>Features </a:t>
            </a:r>
            <a:r>
              <a:rPr lang="en-US" b="1" dirty="0"/>
              <a:t>f</a:t>
            </a:r>
          </a:p>
        </p:txBody>
      </p:sp>
      <p:cxnSp>
        <p:nvCxnSpPr>
          <p:cNvPr id="13" name="Straight Connector 12"/>
          <p:cNvCxnSpPr/>
          <p:nvPr/>
        </p:nvCxnSpPr>
        <p:spPr>
          <a:xfrm>
            <a:off x="1274620" y="3886200"/>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14" name="TextBox 13"/>
          <p:cNvSpPr txBox="1"/>
          <p:nvPr/>
        </p:nvSpPr>
        <p:spPr>
          <a:xfrm>
            <a:off x="762000" y="2971800"/>
            <a:ext cx="455446" cy="369332"/>
          </a:xfrm>
          <a:prstGeom prst="rect">
            <a:avLst/>
          </a:prstGeom>
          <a:noFill/>
        </p:spPr>
        <p:txBody>
          <a:bodyPr wrap="none" rtlCol="0">
            <a:spAutoFit/>
          </a:bodyPr>
          <a:lstStyle/>
          <a:p>
            <a:r>
              <a:rPr lang="en-US" b="1" dirty="0"/>
              <a:t>W’</a:t>
            </a:r>
          </a:p>
        </p:txBody>
      </p:sp>
      <p:sp>
        <p:nvSpPr>
          <p:cNvPr id="15" name="TextBox 14"/>
          <p:cNvSpPr txBox="1"/>
          <p:nvPr/>
        </p:nvSpPr>
        <p:spPr>
          <a:xfrm>
            <a:off x="762000" y="4114800"/>
            <a:ext cx="394660" cy="369332"/>
          </a:xfrm>
          <a:prstGeom prst="rect">
            <a:avLst/>
          </a:prstGeom>
          <a:noFill/>
        </p:spPr>
        <p:txBody>
          <a:bodyPr wrap="none" rtlCol="0">
            <a:spAutoFit/>
          </a:bodyPr>
          <a:lstStyle/>
          <a:p>
            <a:r>
              <a:rPr lang="en-US" b="1" dirty="0"/>
              <a:t>W</a:t>
            </a:r>
          </a:p>
        </p:txBody>
      </p:sp>
      <p:pic>
        <p:nvPicPr>
          <p:cNvPr id="1369091" name="Picture 3"/>
          <p:cNvPicPr>
            <a:picLocks noChangeAspect="1" noChangeArrowheads="1"/>
          </p:cNvPicPr>
          <p:nvPr/>
        </p:nvPicPr>
        <p:blipFill>
          <a:blip r:embed="rId2" cstate="print"/>
          <a:srcRect/>
          <a:stretch>
            <a:fillRect/>
          </a:stretch>
        </p:blipFill>
        <p:spPr bwMode="auto">
          <a:xfrm>
            <a:off x="4876800" y="3810000"/>
            <a:ext cx="3019425" cy="1981200"/>
          </a:xfrm>
          <a:prstGeom prst="rect">
            <a:avLst/>
          </a:prstGeom>
          <a:noFill/>
          <a:ln w="9525">
            <a:noFill/>
            <a:miter lim="800000"/>
            <a:headEnd/>
            <a:tailEnd/>
          </a:ln>
        </p:spPr>
      </p:pic>
      <p:sp>
        <p:nvSpPr>
          <p:cNvPr id="17" name="TextBox 16"/>
          <p:cNvSpPr txBox="1"/>
          <p:nvPr/>
        </p:nvSpPr>
        <p:spPr>
          <a:xfrm>
            <a:off x="3733800" y="4724400"/>
            <a:ext cx="1215397" cy="369332"/>
          </a:xfrm>
          <a:prstGeom prst="rect">
            <a:avLst/>
          </a:prstGeom>
          <a:noFill/>
        </p:spPr>
        <p:txBody>
          <a:bodyPr wrap="none" rtlCol="0">
            <a:spAutoFit/>
          </a:bodyPr>
          <a:lstStyle/>
          <a:p>
            <a:r>
              <a:rPr lang="en-US" dirty="0"/>
              <a:t>h = </a:t>
            </a:r>
            <a:r>
              <a:rPr lang="en-US" dirty="0" err="1"/>
              <a:t>sigm</a:t>
            </a:r>
            <a:r>
              <a:rPr lang="en-US" dirty="0"/>
              <a:t>(a)</a:t>
            </a:r>
          </a:p>
        </p:txBody>
      </p:sp>
      <p:sp>
        <p:nvSpPr>
          <p:cNvPr id="18" name="TextBox 17"/>
          <p:cNvSpPr txBox="1"/>
          <p:nvPr/>
        </p:nvSpPr>
        <p:spPr>
          <a:xfrm>
            <a:off x="6248400" y="5791200"/>
            <a:ext cx="295274" cy="369332"/>
          </a:xfrm>
          <a:prstGeom prst="rect">
            <a:avLst/>
          </a:prstGeom>
          <a:noFill/>
        </p:spPr>
        <p:txBody>
          <a:bodyPr wrap="none" rtlCol="0">
            <a:spAutoFit/>
          </a:bodyPr>
          <a:lstStyle/>
          <a:p>
            <a:r>
              <a:rPr lang="en-US" dirty="0"/>
              <a:t>a</a:t>
            </a:r>
          </a:p>
        </p:txBody>
      </p:sp>
      <p:sp>
        <p:nvSpPr>
          <p:cNvPr id="19" name="Oval 18"/>
          <p:cNvSpPr/>
          <p:nvPr/>
        </p:nvSpPr>
        <p:spPr>
          <a:xfrm>
            <a:off x="3013365" y="4569813"/>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20" name="Oval 19"/>
          <p:cNvSpPr/>
          <p:nvPr/>
        </p:nvSpPr>
        <p:spPr>
          <a:xfrm>
            <a:off x="3124200" y="4662055"/>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21" name="Oval 20"/>
          <p:cNvSpPr/>
          <p:nvPr/>
        </p:nvSpPr>
        <p:spPr>
          <a:xfrm>
            <a:off x="5791200" y="5791200"/>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pic>
        <p:nvPicPr>
          <p:cNvPr id="1369092" name="Picture 4"/>
          <p:cNvPicPr>
            <a:picLocks noChangeAspect="1" noChangeArrowheads="1"/>
          </p:cNvPicPr>
          <p:nvPr/>
        </p:nvPicPr>
        <p:blipFill>
          <a:blip r:embed="rId3" cstate="print"/>
          <a:srcRect/>
          <a:stretch>
            <a:fillRect/>
          </a:stretch>
        </p:blipFill>
        <p:spPr bwMode="auto">
          <a:xfrm>
            <a:off x="1828800" y="3124200"/>
            <a:ext cx="2392363" cy="838200"/>
          </a:xfrm>
          <a:prstGeom prst="rect">
            <a:avLst/>
          </a:prstGeom>
          <a:noFill/>
          <a:ln w="9525">
            <a:noFill/>
            <a:miter lim="800000"/>
            <a:headEnd/>
            <a:tailEnd/>
          </a:ln>
        </p:spPr>
      </p:pic>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400" dirty="0">
                <a:solidFill>
                  <a:schemeClr val="bg1"/>
                </a:solidFill>
                <a:latin typeface="+mj-lt"/>
                <a:ea typeface="+mj-ea"/>
                <a:cs typeface="+mj-cs"/>
              </a:rPr>
              <a:t>Converting From Real Numbers to 0 - 1</a:t>
            </a:r>
            <a:endParaRPr kumimoji="0" lang="en-US" sz="4400" b="0" i="0" u="none" strike="noStrike" kern="1200" cap="none" spc="0" normalizeH="0" baseline="0" noProof="0" dirty="0">
              <a:ln>
                <a:noFill/>
              </a:ln>
              <a:solidFill>
                <a:schemeClr val="bg1"/>
              </a:solidFill>
              <a:effectLst/>
              <a:uLnTx/>
              <a:uFillTx/>
              <a:latin typeface="+mj-lt"/>
              <a:ea typeface="+mj-ea"/>
              <a:cs typeface="+mj-cs"/>
            </a:endParaRPr>
          </a:p>
        </p:txBody>
      </p:sp>
      <p:sp>
        <p:nvSpPr>
          <p:cNvPr id="6" name="Content Placeholder 5"/>
          <p:cNvSpPr>
            <a:spLocks noGrp="1"/>
          </p:cNvSpPr>
          <p:nvPr>
            <p:ph idx="1"/>
          </p:nvPr>
        </p:nvSpPr>
        <p:spPr>
          <a:xfrm>
            <a:off x="1066800" y="2560637"/>
            <a:ext cx="7620000" cy="3535363"/>
          </a:xfrm>
        </p:spPr>
        <p:txBody>
          <a:bodyPr>
            <a:normAutofit/>
          </a:bodyPr>
          <a:lstStyle/>
          <a:p>
            <a:pPr>
              <a:buNone/>
            </a:pPr>
            <a:r>
              <a:rPr lang="en-US" sz="4400" i="1" dirty="0">
                <a:solidFill>
                  <a:schemeClr val="accent6"/>
                </a:solidFill>
              </a:rPr>
              <a:t>a</a:t>
            </a:r>
            <a:r>
              <a:rPr lang="en-US" sz="4400" dirty="0"/>
              <a:t> ranges from –</a:t>
            </a:r>
            <a:r>
              <a:rPr lang="en-US" sz="4400" dirty="0" err="1"/>
              <a:t>inf</a:t>
            </a:r>
            <a:r>
              <a:rPr lang="en-US" sz="4400" dirty="0"/>
              <a:t> to +</a:t>
            </a:r>
            <a:r>
              <a:rPr lang="en-US" sz="4400" dirty="0" err="1"/>
              <a:t>inf</a:t>
            </a:r>
            <a:endParaRPr lang="en-US" sz="4400" dirty="0"/>
          </a:p>
          <a:p>
            <a:pPr>
              <a:buNone/>
            </a:pPr>
            <a:endParaRPr lang="en-US" dirty="0"/>
          </a:p>
          <a:p>
            <a:pPr>
              <a:buNone/>
            </a:pPr>
            <a:r>
              <a:rPr lang="en-US" dirty="0"/>
              <a:t>This is the input to the sigmoid function.</a:t>
            </a:r>
          </a:p>
        </p:txBody>
      </p:sp>
      <p:sp>
        <p:nvSpPr>
          <p:cNvPr id="2" name="Rectangle 1">
            <a:extLst>
              <a:ext uri="{FF2B5EF4-FFF2-40B4-BE49-F238E27FC236}">
                <a16:creationId xmlns:a16="http://schemas.microsoft.com/office/drawing/2014/main" xmlns="" id="{A7C85639-B5A2-406A-A63A-2AA3F7FA0481}"/>
              </a:ext>
            </a:extLst>
          </p:cNvPr>
          <p:cNvSpPr/>
          <p:nvPr/>
        </p:nvSpPr>
        <p:spPr>
          <a:xfrm>
            <a:off x="990600" y="1554440"/>
            <a:ext cx="6284156" cy="646331"/>
          </a:xfrm>
          <a:prstGeom prst="rect">
            <a:avLst/>
          </a:prstGeom>
        </p:spPr>
        <p:txBody>
          <a:bodyPr wrap="none">
            <a:spAutoFit/>
          </a:bodyPr>
          <a:lstStyle/>
          <a:p>
            <a:pPr>
              <a:buNone/>
            </a:pPr>
            <a:r>
              <a:rPr lang="en-US" sz="3600" b="1" dirty="0"/>
              <a:t>‘</a:t>
            </a:r>
            <a:r>
              <a:rPr lang="en-US" sz="3600" b="1" dirty="0">
                <a:solidFill>
                  <a:schemeClr val="accent6"/>
                </a:solidFill>
              </a:rPr>
              <a:t>a</a:t>
            </a:r>
            <a:r>
              <a:rPr lang="en-US" sz="3600" b="1" dirty="0"/>
              <a:t>’ is called the “</a:t>
            </a:r>
            <a:r>
              <a:rPr lang="en-US" sz="3600" b="1" dirty="0">
                <a:solidFill>
                  <a:schemeClr val="accent6"/>
                </a:solidFill>
              </a:rPr>
              <a:t>pre-activation</a:t>
            </a:r>
            <a:r>
              <a:rPr lang="en-US" sz="3600" b="1" dirty="0"/>
              <a:t>”.</a:t>
            </a:r>
          </a:p>
        </p:txBody>
      </p:sp>
    </p:spTree>
    <p:extLst>
      <p:ext uri="{BB962C8B-B14F-4D97-AF65-F5344CB8AC3E}">
        <p14:creationId xmlns:p14="http://schemas.microsoft.com/office/powerpoint/2010/main" xmlns="" val="358453511"/>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lvl="0" algn="ctr">
              <a:spcBef>
                <a:spcPct val="0"/>
              </a:spcBef>
              <a:defRPr/>
            </a:pPr>
            <a:r>
              <a:rPr lang="en-US" sz="4400" dirty="0">
                <a:solidFill>
                  <a:schemeClr val="bg1"/>
                </a:solidFill>
                <a:latin typeface="+mj-lt"/>
                <a:ea typeface="+mj-ea"/>
                <a:cs typeface="+mj-cs"/>
              </a:rPr>
              <a:t>Converting From Real Numbers to </a:t>
            </a:r>
            <a:r>
              <a:rPr lang="en-US" sz="4400" dirty="0">
                <a:solidFill>
                  <a:schemeClr val="bg1"/>
                </a:solidFill>
              </a:rPr>
              <a:t> 0 - 1</a:t>
            </a:r>
            <a:endParaRPr kumimoji="0" lang="en-US" sz="4400" b="0" i="0" u="none" strike="noStrike" kern="1200" cap="none" spc="0" normalizeH="0" baseline="0" noProof="0" dirty="0">
              <a:ln>
                <a:noFill/>
              </a:ln>
              <a:solidFill>
                <a:schemeClr val="bg1"/>
              </a:solidFill>
              <a:effectLst/>
              <a:uLnTx/>
              <a:uFillTx/>
              <a:latin typeface="+mj-lt"/>
              <a:ea typeface="+mj-ea"/>
              <a:cs typeface="+mj-cs"/>
            </a:endParaRPr>
          </a:p>
        </p:txBody>
      </p:sp>
      <p:sp>
        <p:nvSpPr>
          <p:cNvPr id="6" name="Content Placeholder 5"/>
          <p:cNvSpPr>
            <a:spLocks noGrp="1"/>
          </p:cNvSpPr>
          <p:nvPr>
            <p:ph idx="1"/>
          </p:nvPr>
        </p:nvSpPr>
        <p:spPr>
          <a:xfrm>
            <a:off x="1066800" y="2560637"/>
            <a:ext cx="7620000" cy="3535363"/>
          </a:xfrm>
        </p:spPr>
        <p:txBody>
          <a:bodyPr>
            <a:normAutofit/>
          </a:bodyPr>
          <a:lstStyle/>
          <a:p>
            <a:pPr>
              <a:buNone/>
            </a:pPr>
            <a:r>
              <a:rPr lang="en-US" sz="4400" i="1" dirty="0">
                <a:solidFill>
                  <a:schemeClr val="accent6"/>
                </a:solidFill>
              </a:rPr>
              <a:t>c</a:t>
            </a:r>
            <a:r>
              <a:rPr lang="en-US" sz="4400" dirty="0"/>
              <a:t> ranges from –</a:t>
            </a:r>
            <a:r>
              <a:rPr lang="en-US" sz="4400" dirty="0" err="1"/>
              <a:t>inf</a:t>
            </a:r>
            <a:r>
              <a:rPr lang="en-US" sz="4400" dirty="0"/>
              <a:t> to +</a:t>
            </a:r>
            <a:r>
              <a:rPr lang="en-US" sz="4400" dirty="0" err="1"/>
              <a:t>inf</a:t>
            </a:r>
            <a:endParaRPr lang="en-US" sz="4400" dirty="0"/>
          </a:p>
          <a:p>
            <a:pPr>
              <a:buNone/>
            </a:pPr>
            <a:endParaRPr lang="en-US" dirty="0"/>
          </a:p>
          <a:p>
            <a:pPr>
              <a:buNone/>
            </a:pPr>
            <a:r>
              <a:rPr lang="en-US" dirty="0"/>
              <a:t>	This last pre-activation is passed as input to the final non-linearity which is typically the </a:t>
            </a:r>
            <a:r>
              <a:rPr lang="en-US" dirty="0" err="1"/>
              <a:t>softmax</a:t>
            </a:r>
            <a:r>
              <a:rPr lang="en-US" dirty="0"/>
              <a:t> function.</a:t>
            </a:r>
          </a:p>
        </p:txBody>
      </p:sp>
      <p:sp>
        <p:nvSpPr>
          <p:cNvPr id="2" name="Rectangle 1">
            <a:extLst>
              <a:ext uri="{FF2B5EF4-FFF2-40B4-BE49-F238E27FC236}">
                <a16:creationId xmlns:a16="http://schemas.microsoft.com/office/drawing/2014/main" xmlns="" id="{A7C85639-B5A2-406A-A63A-2AA3F7FA0481}"/>
              </a:ext>
            </a:extLst>
          </p:cNvPr>
          <p:cNvSpPr/>
          <p:nvPr/>
        </p:nvSpPr>
        <p:spPr>
          <a:xfrm>
            <a:off x="505355" y="1554440"/>
            <a:ext cx="8257645" cy="646331"/>
          </a:xfrm>
          <a:prstGeom prst="rect">
            <a:avLst/>
          </a:prstGeom>
        </p:spPr>
        <p:txBody>
          <a:bodyPr wrap="none">
            <a:spAutoFit/>
          </a:bodyPr>
          <a:lstStyle/>
          <a:p>
            <a:pPr>
              <a:buNone/>
            </a:pPr>
            <a:r>
              <a:rPr lang="en-US" sz="3600" b="1" dirty="0"/>
              <a:t>‘</a:t>
            </a:r>
            <a:r>
              <a:rPr lang="en-US" sz="3600" b="1" dirty="0">
                <a:solidFill>
                  <a:schemeClr val="accent6"/>
                </a:solidFill>
              </a:rPr>
              <a:t>c</a:t>
            </a:r>
            <a:r>
              <a:rPr lang="en-US" sz="3600" b="1" dirty="0"/>
              <a:t>’ is the “</a:t>
            </a:r>
            <a:r>
              <a:rPr lang="en-US" sz="3600" b="1" dirty="0">
                <a:solidFill>
                  <a:schemeClr val="accent6"/>
                </a:solidFill>
              </a:rPr>
              <a:t>pre-activation</a:t>
            </a:r>
            <a:r>
              <a:rPr lang="en-US" sz="3600" b="1" dirty="0"/>
              <a:t>” of the final layer.</a:t>
            </a:r>
          </a:p>
        </p:txBody>
      </p:sp>
      <p:sp>
        <p:nvSpPr>
          <p:cNvPr id="5" name="Rectangle 4">
            <a:extLst>
              <a:ext uri="{FF2B5EF4-FFF2-40B4-BE49-F238E27FC236}">
                <a16:creationId xmlns:a16="http://schemas.microsoft.com/office/drawing/2014/main" xmlns="" id="{410AFFEA-16A1-422C-ABDF-4E34D2083B3C}"/>
              </a:ext>
            </a:extLst>
          </p:cNvPr>
          <p:cNvSpPr/>
          <p:nvPr/>
        </p:nvSpPr>
        <p:spPr>
          <a:xfrm>
            <a:off x="381000" y="5638800"/>
            <a:ext cx="8550226" cy="646331"/>
          </a:xfrm>
          <a:prstGeom prst="rect">
            <a:avLst/>
          </a:prstGeom>
        </p:spPr>
        <p:txBody>
          <a:bodyPr wrap="none">
            <a:spAutoFit/>
          </a:bodyPr>
          <a:lstStyle/>
          <a:p>
            <a:pPr>
              <a:buNone/>
            </a:pPr>
            <a:r>
              <a:rPr lang="en-US" sz="3600" b="1" dirty="0"/>
              <a:t>I will refer to ‘</a:t>
            </a:r>
            <a:r>
              <a:rPr lang="en-US" sz="3600" b="1" dirty="0">
                <a:solidFill>
                  <a:schemeClr val="accent6"/>
                </a:solidFill>
              </a:rPr>
              <a:t>c</a:t>
            </a:r>
            <a:r>
              <a:rPr lang="en-US" sz="3600" b="1" dirty="0"/>
              <a:t>’ as the “</a:t>
            </a:r>
            <a:r>
              <a:rPr lang="en-US" sz="3600" b="1" dirty="0">
                <a:solidFill>
                  <a:schemeClr val="accent6"/>
                </a:solidFill>
              </a:rPr>
              <a:t>final pre-activation</a:t>
            </a:r>
            <a:r>
              <a:rPr lang="en-US" sz="3600" b="1" dirty="0"/>
              <a:t>”</a:t>
            </a:r>
          </a:p>
        </p:txBody>
      </p:sp>
    </p:spTree>
    <p:extLst>
      <p:ext uri="{BB962C8B-B14F-4D97-AF65-F5344CB8AC3E}">
        <p14:creationId xmlns:p14="http://schemas.microsoft.com/office/powerpoint/2010/main" xmlns="" val="588916167"/>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9200"/>
            <a:ext cx="8305800" cy="5105400"/>
          </a:xfrm>
          <a:ln w="63500">
            <a:solidFill>
              <a:srgbClr val="FFFF00"/>
            </a:solidFill>
          </a:ln>
        </p:spPr>
        <p:txBody>
          <a:bodyPr>
            <a:normAutofit/>
          </a:bodyPr>
          <a:lstStyle/>
          <a:p>
            <a:r>
              <a:rPr lang="en-US" dirty="0"/>
              <a:t>In the following slides, we show how a sigmoid activation function transforms the input from the space of real numbers to that of 0 to 1.</a:t>
            </a:r>
            <a:endParaRPr lang="en-IN" dirty="0"/>
          </a:p>
        </p:txBody>
      </p:sp>
      <p:sp>
        <p:nvSpPr>
          <p:cNvPr id="5" name="Title 1"/>
          <p:cNvSpPr txBox="1">
            <a:spLocks/>
          </p:cNvSpPr>
          <p:nvPr/>
        </p:nvSpPr>
        <p:spPr>
          <a:xfrm>
            <a:off x="0" y="0"/>
            <a:ext cx="9144000" cy="917575"/>
          </a:xfrm>
          <a:prstGeom prst="rect">
            <a:avLst/>
          </a:prstGeom>
          <a:solidFill>
            <a:srgbClr val="FFFF00"/>
          </a:solidFill>
          <a:ln>
            <a:solidFill>
              <a:srgbClr val="002060"/>
            </a:solidFill>
          </a:ln>
        </p:spPr>
        <p:txBody>
          <a:bodyPr vert="horz" lIns="91440" tIns="45720" rIns="91440" bIns="45720" rtlCol="0" anchor="ctr">
            <a:normAutofit/>
          </a:bodyPr>
          <a:lstStyle/>
          <a:p>
            <a:pPr algn="ctr">
              <a:spcBef>
                <a:spcPct val="0"/>
              </a:spcBef>
              <a:defRPr/>
            </a:pPr>
            <a:r>
              <a:rPr lang="en-US" sz="4400" dirty="0"/>
              <a:t>Sigmoid / Logistic Function</a:t>
            </a:r>
          </a:p>
        </p:txBody>
      </p:sp>
      <p:sp>
        <p:nvSpPr>
          <p:cNvPr id="2" name="TextBox 1">
            <a:extLst>
              <a:ext uri="{FF2B5EF4-FFF2-40B4-BE49-F238E27FC236}">
                <a16:creationId xmlns:a16="http://schemas.microsoft.com/office/drawing/2014/main" xmlns="" id="{97ADF2F6-F3E0-40F0-80E2-B2D02C86AD23}"/>
              </a:ext>
            </a:extLst>
          </p:cNvPr>
          <p:cNvSpPr txBox="1"/>
          <p:nvPr/>
        </p:nvSpPr>
        <p:spPr>
          <a:xfrm>
            <a:off x="228600" y="6488668"/>
            <a:ext cx="1749069" cy="369332"/>
          </a:xfrm>
          <a:prstGeom prst="rect">
            <a:avLst/>
          </a:prstGeom>
          <a:noFill/>
        </p:spPr>
        <p:txBody>
          <a:bodyPr wrap="none" rtlCol="0">
            <a:spAutoFit/>
          </a:bodyPr>
          <a:lstStyle/>
          <a:p>
            <a:r>
              <a:rPr lang="en-US" dirty="0"/>
              <a:t>Do exercise 650s</a:t>
            </a:r>
            <a:endParaRPr lang="en-IN" dirty="0"/>
          </a:p>
        </p:txBody>
      </p:sp>
    </p:spTree>
    <p:extLst>
      <p:ext uri="{BB962C8B-B14F-4D97-AF65-F5344CB8AC3E}">
        <p14:creationId xmlns:p14="http://schemas.microsoft.com/office/powerpoint/2010/main" xmlns="" val="3768647092"/>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lvl="0" algn="ctr">
              <a:spcBef>
                <a:spcPct val="0"/>
              </a:spcBef>
              <a:defRPr/>
            </a:pPr>
            <a:r>
              <a:rPr lang="en-US" sz="4400" dirty="0">
                <a:solidFill>
                  <a:schemeClr val="bg1"/>
                </a:solidFill>
                <a:latin typeface="+mj-lt"/>
                <a:ea typeface="+mj-ea"/>
                <a:cs typeface="+mj-cs"/>
              </a:rPr>
              <a:t>Converting From Real Numbers to </a:t>
            </a:r>
            <a:r>
              <a:rPr lang="en-US" sz="4400" dirty="0">
                <a:solidFill>
                  <a:schemeClr val="bg1"/>
                </a:solidFill>
              </a:rPr>
              <a:t> 0 - 1</a:t>
            </a:r>
            <a:endParaRPr kumimoji="0" lang="en-US" sz="4400" b="0" i="0" u="none" strike="noStrike" kern="1200" cap="none" spc="0" normalizeH="0" baseline="0" noProof="0" dirty="0">
              <a:ln>
                <a:noFill/>
              </a:ln>
              <a:solidFill>
                <a:schemeClr val="bg1"/>
              </a:solidFill>
              <a:effectLst/>
              <a:uLnTx/>
              <a:uFillTx/>
              <a:latin typeface="+mj-lt"/>
              <a:ea typeface="+mj-ea"/>
              <a:cs typeface="+mj-cs"/>
            </a:endParaRPr>
          </a:p>
        </p:txBody>
      </p:sp>
      <p:sp>
        <p:nvSpPr>
          <p:cNvPr id="6" name="Content Placeholder 5"/>
          <p:cNvSpPr>
            <a:spLocks noGrp="1"/>
          </p:cNvSpPr>
          <p:nvPr>
            <p:ph idx="1"/>
          </p:nvPr>
        </p:nvSpPr>
        <p:spPr>
          <a:xfrm>
            <a:off x="2133600" y="2590800"/>
            <a:ext cx="6019800" cy="3535363"/>
          </a:xfrm>
        </p:spPr>
        <p:txBody>
          <a:bodyPr>
            <a:normAutofit/>
          </a:bodyPr>
          <a:lstStyle/>
          <a:p>
            <a:pPr>
              <a:buNone/>
            </a:pPr>
            <a:r>
              <a:rPr lang="en-US" sz="4400" dirty="0"/>
              <a:t> ranges from 0 to +inf.</a:t>
            </a:r>
          </a:p>
        </p:txBody>
      </p:sp>
      <p:sp>
        <p:nvSpPr>
          <p:cNvPr id="5" name="Content Placeholder 5">
            <a:extLst>
              <a:ext uri="{FF2B5EF4-FFF2-40B4-BE49-F238E27FC236}">
                <a16:creationId xmlns:a16="http://schemas.microsoft.com/office/drawing/2014/main" xmlns="" id="{4B2330B8-6C26-4246-A11D-C918918B7547}"/>
              </a:ext>
            </a:extLst>
          </p:cNvPr>
          <p:cNvSpPr txBox="1">
            <a:spLocks/>
          </p:cNvSpPr>
          <p:nvPr/>
        </p:nvSpPr>
        <p:spPr>
          <a:xfrm>
            <a:off x="1177925" y="1752600"/>
            <a:ext cx="7620000" cy="35353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Arial" pitchFamily="34" charset="0"/>
              <a:buNone/>
            </a:pPr>
            <a:r>
              <a:rPr lang="en-US" sz="4400" i="1" dirty="0"/>
              <a:t>If </a:t>
            </a:r>
            <a:r>
              <a:rPr lang="en-US" sz="4400" i="1" dirty="0">
                <a:solidFill>
                  <a:schemeClr val="accent6"/>
                </a:solidFill>
              </a:rPr>
              <a:t>a</a:t>
            </a:r>
            <a:r>
              <a:rPr lang="en-US" sz="4400" dirty="0"/>
              <a:t> ranges from –</a:t>
            </a:r>
            <a:r>
              <a:rPr lang="en-US" sz="4400" dirty="0" err="1"/>
              <a:t>inf</a:t>
            </a:r>
            <a:r>
              <a:rPr lang="en-US" sz="4400" dirty="0"/>
              <a:t> to +inf.</a:t>
            </a:r>
          </a:p>
        </p:txBody>
      </p:sp>
      <p:pic>
        <p:nvPicPr>
          <p:cNvPr id="3" name="Picture 2">
            <a:extLst>
              <a:ext uri="{FF2B5EF4-FFF2-40B4-BE49-F238E27FC236}">
                <a16:creationId xmlns:a16="http://schemas.microsoft.com/office/drawing/2014/main" xmlns="" id="{6B028D14-B3F2-4216-8466-D0EB890FA35D}"/>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154112" y="2667000"/>
            <a:ext cx="1071562" cy="552017"/>
          </a:xfrm>
          <a:prstGeom prst="rect">
            <a:avLst/>
          </a:prstGeom>
        </p:spPr>
      </p:pic>
    </p:spTree>
    <p:extLst>
      <p:ext uri="{BB962C8B-B14F-4D97-AF65-F5344CB8AC3E}">
        <p14:creationId xmlns:p14="http://schemas.microsoft.com/office/powerpoint/2010/main" xmlns="" val="1820342568"/>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lvl="0" algn="ctr">
              <a:spcBef>
                <a:spcPct val="0"/>
              </a:spcBef>
              <a:defRPr/>
            </a:pPr>
            <a:r>
              <a:rPr lang="en-US" sz="4400" dirty="0">
                <a:solidFill>
                  <a:schemeClr val="bg1"/>
                </a:solidFill>
                <a:latin typeface="+mj-lt"/>
                <a:ea typeface="+mj-ea"/>
                <a:cs typeface="+mj-cs"/>
              </a:rPr>
              <a:t>Converting From Real Numbers to </a:t>
            </a:r>
            <a:r>
              <a:rPr lang="en-US" sz="4400" dirty="0">
                <a:solidFill>
                  <a:schemeClr val="bg1"/>
                </a:solidFill>
              </a:rPr>
              <a:t> 0 - 1</a:t>
            </a:r>
            <a:endParaRPr kumimoji="0" lang="en-US" sz="4400" b="0" i="0" u="none" strike="noStrike" kern="1200" cap="none" spc="0" normalizeH="0" baseline="0" noProof="0" dirty="0">
              <a:ln>
                <a:noFill/>
              </a:ln>
              <a:solidFill>
                <a:schemeClr val="bg1"/>
              </a:solidFill>
              <a:effectLst/>
              <a:uLnTx/>
              <a:uFillTx/>
              <a:latin typeface="+mj-lt"/>
              <a:ea typeface="+mj-ea"/>
              <a:cs typeface="+mj-cs"/>
            </a:endParaRPr>
          </a:p>
        </p:txBody>
      </p:sp>
      <p:sp>
        <p:nvSpPr>
          <p:cNvPr id="6" name="Content Placeholder 5"/>
          <p:cNvSpPr>
            <a:spLocks noGrp="1"/>
          </p:cNvSpPr>
          <p:nvPr>
            <p:ph idx="1"/>
          </p:nvPr>
        </p:nvSpPr>
        <p:spPr>
          <a:xfrm>
            <a:off x="304800" y="2590800"/>
            <a:ext cx="8229600" cy="3535363"/>
          </a:xfrm>
        </p:spPr>
        <p:txBody>
          <a:bodyPr>
            <a:normAutofit/>
          </a:bodyPr>
          <a:lstStyle/>
          <a:p>
            <a:pPr>
              <a:buNone/>
            </a:pPr>
            <a:r>
              <a:rPr lang="en-US" sz="4400" dirty="0"/>
              <a:t> 1 +             ranges from 1 to +inf.</a:t>
            </a:r>
          </a:p>
        </p:txBody>
      </p:sp>
      <p:pic>
        <p:nvPicPr>
          <p:cNvPr id="5" name="Picture 4">
            <a:extLst>
              <a:ext uri="{FF2B5EF4-FFF2-40B4-BE49-F238E27FC236}">
                <a16:creationId xmlns:a16="http://schemas.microsoft.com/office/drawing/2014/main" xmlns="" id="{3973D6C9-8950-406A-B747-4C69532D472E}"/>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219200" y="2667000"/>
            <a:ext cx="1071562" cy="552017"/>
          </a:xfrm>
          <a:prstGeom prst="rect">
            <a:avLst/>
          </a:prstGeom>
        </p:spPr>
      </p:pic>
      <p:sp>
        <p:nvSpPr>
          <p:cNvPr id="8" name="Content Placeholder 5">
            <a:extLst>
              <a:ext uri="{FF2B5EF4-FFF2-40B4-BE49-F238E27FC236}">
                <a16:creationId xmlns:a16="http://schemas.microsoft.com/office/drawing/2014/main" xmlns="" id="{289BDA98-8687-4EBD-96AD-9C5263959984}"/>
              </a:ext>
            </a:extLst>
          </p:cNvPr>
          <p:cNvSpPr txBox="1">
            <a:spLocks/>
          </p:cNvSpPr>
          <p:nvPr/>
        </p:nvSpPr>
        <p:spPr>
          <a:xfrm>
            <a:off x="2133600" y="1600200"/>
            <a:ext cx="6019800" cy="35353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Arial" pitchFamily="34" charset="0"/>
              <a:buNone/>
            </a:pPr>
            <a:r>
              <a:rPr lang="en-US" sz="4400"/>
              <a:t> ranges from 0 to +inf.</a:t>
            </a:r>
            <a:endParaRPr lang="en-US" sz="4400" dirty="0"/>
          </a:p>
        </p:txBody>
      </p:sp>
      <p:pic>
        <p:nvPicPr>
          <p:cNvPr id="9" name="Picture 8">
            <a:extLst>
              <a:ext uri="{FF2B5EF4-FFF2-40B4-BE49-F238E27FC236}">
                <a16:creationId xmlns:a16="http://schemas.microsoft.com/office/drawing/2014/main" xmlns="" id="{EB229174-3C4E-4617-9E13-5F905E5A00D2}"/>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154112" y="1676400"/>
            <a:ext cx="1071562" cy="552017"/>
          </a:xfrm>
          <a:prstGeom prst="rect">
            <a:avLst/>
          </a:prstGeom>
        </p:spPr>
      </p:pic>
      <p:sp>
        <p:nvSpPr>
          <p:cNvPr id="2" name="TextBox 1">
            <a:extLst>
              <a:ext uri="{FF2B5EF4-FFF2-40B4-BE49-F238E27FC236}">
                <a16:creationId xmlns:a16="http://schemas.microsoft.com/office/drawing/2014/main" xmlns="" id="{FD5CA2F0-540B-4503-9410-CCBB57DFEEAF}"/>
              </a:ext>
            </a:extLst>
          </p:cNvPr>
          <p:cNvSpPr txBox="1"/>
          <p:nvPr/>
        </p:nvSpPr>
        <p:spPr>
          <a:xfrm>
            <a:off x="491745" y="1600200"/>
            <a:ext cx="498855" cy="769441"/>
          </a:xfrm>
          <a:prstGeom prst="rect">
            <a:avLst/>
          </a:prstGeom>
          <a:noFill/>
        </p:spPr>
        <p:txBody>
          <a:bodyPr wrap="none" rtlCol="0">
            <a:spAutoFit/>
          </a:bodyPr>
          <a:lstStyle/>
          <a:p>
            <a:r>
              <a:rPr lang="en-US" sz="4400" dirty="0"/>
              <a:t>If</a:t>
            </a:r>
            <a:endParaRPr lang="en-IN" sz="4400" dirty="0"/>
          </a:p>
        </p:txBody>
      </p:sp>
    </p:spTree>
    <p:extLst>
      <p:ext uri="{BB962C8B-B14F-4D97-AF65-F5344CB8AC3E}">
        <p14:creationId xmlns:p14="http://schemas.microsoft.com/office/powerpoint/2010/main" xmlns="" val="3207936711"/>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59239" y="4700373"/>
            <a:ext cx="1771639" cy="369332"/>
          </a:xfrm>
          <a:prstGeom prst="rect">
            <a:avLst/>
          </a:prstGeom>
          <a:noFill/>
        </p:spPr>
        <p:txBody>
          <a:bodyPr wrap="none" rtlCol="0">
            <a:spAutoFit/>
          </a:bodyPr>
          <a:lstStyle/>
          <a:p>
            <a:r>
              <a:rPr lang="en-US" dirty="0"/>
              <a:t>Sigmoid function</a:t>
            </a:r>
            <a:endParaRPr lang="en-IN" dirty="0"/>
          </a:p>
        </p:txBody>
      </p:sp>
      <p:sp>
        <p:nvSpPr>
          <p:cNvPr id="7"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lvl="0" algn="ctr">
              <a:spcBef>
                <a:spcPct val="0"/>
              </a:spcBef>
              <a:defRPr/>
            </a:pPr>
            <a:r>
              <a:rPr lang="en-US" sz="4400" dirty="0">
                <a:solidFill>
                  <a:schemeClr val="bg1"/>
                </a:solidFill>
                <a:latin typeface="+mj-lt"/>
                <a:ea typeface="+mj-ea"/>
                <a:cs typeface="+mj-cs"/>
              </a:rPr>
              <a:t>Converting From Real Numbers to </a:t>
            </a:r>
            <a:r>
              <a:rPr lang="en-US" sz="4400" dirty="0">
                <a:solidFill>
                  <a:schemeClr val="bg1"/>
                </a:solidFill>
              </a:rPr>
              <a:t> 0 - 1</a:t>
            </a:r>
            <a:endParaRPr kumimoji="0" lang="en-US" sz="4400" b="0" i="0" u="none" strike="noStrike" kern="1200" cap="none" spc="0" normalizeH="0" baseline="0" noProof="0" dirty="0">
              <a:ln>
                <a:noFill/>
              </a:ln>
              <a:solidFill>
                <a:schemeClr val="bg1"/>
              </a:solidFill>
              <a:effectLst/>
              <a:uLnTx/>
              <a:uFillTx/>
              <a:latin typeface="+mj-lt"/>
              <a:ea typeface="+mj-ea"/>
              <a:cs typeface="+mj-cs"/>
            </a:endParaRPr>
          </a:p>
        </p:txBody>
      </p:sp>
      <p:sp>
        <p:nvSpPr>
          <p:cNvPr id="6" name="Content Placeholder 5"/>
          <p:cNvSpPr>
            <a:spLocks noGrp="1"/>
          </p:cNvSpPr>
          <p:nvPr>
            <p:ph idx="1"/>
          </p:nvPr>
        </p:nvSpPr>
        <p:spPr>
          <a:xfrm>
            <a:off x="1562100" y="3429000"/>
            <a:ext cx="6019800" cy="3535363"/>
          </a:xfrm>
        </p:spPr>
        <p:txBody>
          <a:bodyPr>
            <a:normAutofit/>
          </a:bodyPr>
          <a:lstStyle/>
          <a:p>
            <a:pPr>
              <a:buNone/>
            </a:pPr>
            <a:r>
              <a:rPr lang="en-US" sz="4400" dirty="0"/>
              <a:t>ranges from 0 to 1.</a:t>
            </a:r>
          </a:p>
        </p:txBody>
      </p:sp>
      <p:pic>
        <p:nvPicPr>
          <p:cNvPr id="3" name="Picture 2">
            <a:extLst>
              <a:ext uri="{FF2B5EF4-FFF2-40B4-BE49-F238E27FC236}">
                <a16:creationId xmlns:a16="http://schemas.microsoft.com/office/drawing/2014/main" xmlns="" id="{CEEC8FCE-38BF-4550-B2D6-86C9D0E26F39}"/>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607039" y="2906175"/>
            <a:ext cx="2050561" cy="450123"/>
          </a:xfrm>
          <a:prstGeom prst="rect">
            <a:avLst/>
          </a:prstGeom>
        </p:spPr>
      </p:pic>
      <p:sp>
        <p:nvSpPr>
          <p:cNvPr id="8" name="Content Placeholder 5">
            <a:extLst>
              <a:ext uri="{FF2B5EF4-FFF2-40B4-BE49-F238E27FC236}">
                <a16:creationId xmlns:a16="http://schemas.microsoft.com/office/drawing/2014/main" xmlns="" id="{108D6813-C914-4C73-95D3-C9DF8B4127B4}"/>
              </a:ext>
            </a:extLst>
          </p:cNvPr>
          <p:cNvSpPr txBox="1">
            <a:spLocks/>
          </p:cNvSpPr>
          <p:nvPr/>
        </p:nvSpPr>
        <p:spPr>
          <a:xfrm>
            <a:off x="1295400" y="1524000"/>
            <a:ext cx="8229600" cy="35353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Arial" pitchFamily="34" charset="0"/>
              <a:buNone/>
            </a:pPr>
            <a:r>
              <a:rPr lang="en-US" sz="4400"/>
              <a:t> 1 +             ranges from 1 to +inf.</a:t>
            </a:r>
            <a:endParaRPr lang="en-US" sz="4400" dirty="0"/>
          </a:p>
        </p:txBody>
      </p:sp>
      <p:pic>
        <p:nvPicPr>
          <p:cNvPr id="9" name="Picture 8">
            <a:extLst>
              <a:ext uri="{FF2B5EF4-FFF2-40B4-BE49-F238E27FC236}">
                <a16:creationId xmlns:a16="http://schemas.microsoft.com/office/drawing/2014/main" xmlns="" id="{95485915-25D6-4388-BDE0-4A751B5D9767}"/>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2209800" y="1600200"/>
            <a:ext cx="1071562" cy="552017"/>
          </a:xfrm>
          <a:prstGeom prst="rect">
            <a:avLst/>
          </a:prstGeom>
        </p:spPr>
      </p:pic>
      <p:sp>
        <p:nvSpPr>
          <p:cNvPr id="10" name="TextBox 9">
            <a:extLst>
              <a:ext uri="{FF2B5EF4-FFF2-40B4-BE49-F238E27FC236}">
                <a16:creationId xmlns:a16="http://schemas.microsoft.com/office/drawing/2014/main" xmlns="" id="{9AA42A26-4325-4A4D-9AAC-2C445B4CE5EB}"/>
              </a:ext>
            </a:extLst>
          </p:cNvPr>
          <p:cNvSpPr txBox="1"/>
          <p:nvPr/>
        </p:nvSpPr>
        <p:spPr>
          <a:xfrm>
            <a:off x="796545" y="1516559"/>
            <a:ext cx="498855" cy="769441"/>
          </a:xfrm>
          <a:prstGeom prst="rect">
            <a:avLst/>
          </a:prstGeom>
          <a:noFill/>
        </p:spPr>
        <p:txBody>
          <a:bodyPr wrap="none" rtlCol="0">
            <a:spAutoFit/>
          </a:bodyPr>
          <a:lstStyle/>
          <a:p>
            <a:r>
              <a:rPr lang="en-US" sz="4400" dirty="0"/>
              <a:t>If</a:t>
            </a:r>
            <a:endParaRPr lang="en-IN" sz="4400" dirty="0"/>
          </a:p>
        </p:txBody>
      </p:sp>
      <p:cxnSp>
        <p:nvCxnSpPr>
          <p:cNvPr id="11" name="Straight Arrow Connector 10">
            <a:extLst>
              <a:ext uri="{FF2B5EF4-FFF2-40B4-BE49-F238E27FC236}">
                <a16:creationId xmlns:a16="http://schemas.microsoft.com/office/drawing/2014/main" xmlns="" id="{0100C9AF-17B3-4C4F-A22F-40DA23F1A1CE}"/>
              </a:ext>
            </a:extLst>
          </p:cNvPr>
          <p:cNvCxnSpPr/>
          <p:nvPr/>
        </p:nvCxnSpPr>
        <p:spPr>
          <a:xfrm flipV="1">
            <a:off x="609600" y="3429000"/>
            <a:ext cx="952500" cy="1143001"/>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xmlns="" val="1860850687"/>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Oval 15"/>
          <p:cNvSpPr/>
          <p:nvPr/>
        </p:nvSpPr>
        <p:spPr>
          <a:xfrm>
            <a:off x="955965" y="3415145"/>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1752600" y="1219200"/>
            <a:ext cx="7086600" cy="5410200"/>
          </a:xfrm>
        </p:spPr>
        <p:txBody>
          <a:bodyPr>
            <a:normAutofit/>
          </a:bodyPr>
          <a:lstStyle/>
          <a:p>
            <a:pPr>
              <a:buNone/>
            </a:pPr>
            <a:r>
              <a:rPr lang="en-US" b="1" dirty="0"/>
              <a:t>Sigmoid</a:t>
            </a:r>
            <a:endParaRPr lang="en-US" b="1" baseline="-25000" dirty="0">
              <a:solidFill>
                <a:srgbClr val="00B050"/>
              </a:solidFill>
            </a:endParaRPr>
          </a:p>
          <a:p>
            <a:pPr>
              <a:buNone/>
            </a:pPr>
            <a:r>
              <a:rPr lang="en-US" dirty="0"/>
              <a:t>h = g(a)</a:t>
            </a:r>
            <a:r>
              <a:rPr lang="en-US" baseline="-25000" dirty="0">
                <a:solidFill>
                  <a:srgbClr val="00B050"/>
                </a:solidFill>
              </a:rPr>
              <a:t> </a:t>
            </a:r>
            <a:r>
              <a:rPr lang="en-US" dirty="0"/>
              <a:t>= </a:t>
            </a:r>
            <a:r>
              <a:rPr lang="en-US" dirty="0" err="1"/>
              <a:t>sigm</a:t>
            </a:r>
            <a:r>
              <a:rPr lang="en-US" dirty="0"/>
              <a:t>(a)</a:t>
            </a:r>
          </a:p>
          <a:p>
            <a:pPr>
              <a:buNone/>
            </a:pPr>
            <a:r>
              <a:rPr lang="en-US" dirty="0"/>
              <a:t>Squishes a real number to (0,1)</a:t>
            </a:r>
            <a:endParaRPr lang="en-US" baseline="-25000" dirty="0">
              <a:solidFill>
                <a:srgbClr val="00B050"/>
              </a:solidFill>
            </a:endParaRPr>
          </a:p>
          <a:p>
            <a:pPr>
              <a:buNone/>
            </a:pPr>
            <a:endParaRPr lang="en-US" baseline="-25000" dirty="0">
              <a:solidFill>
                <a:srgbClr val="00B050"/>
              </a:solidFill>
            </a:endParaRPr>
          </a:p>
          <a:p>
            <a:pPr>
              <a:buNone/>
            </a:pPr>
            <a:endParaRPr lang="en-US" baseline="-25000" dirty="0">
              <a:solidFill>
                <a:srgbClr val="00B050"/>
              </a:solidFill>
            </a:endParaRPr>
          </a:p>
          <a:p>
            <a:pPr>
              <a:buNone/>
            </a:pPr>
            <a:endParaRPr lang="en-US" baseline="-25000" dirty="0">
              <a:solidFill>
                <a:srgbClr val="00B050"/>
              </a:solidFill>
            </a:endParaRPr>
          </a:p>
          <a:p>
            <a:pPr>
              <a:buNone/>
            </a:pPr>
            <a:r>
              <a:rPr lang="en-US" dirty="0"/>
              <a:t>It has a derivative at every value of a.</a:t>
            </a:r>
            <a:endParaRPr lang="en-US" baseline="-25000" dirty="0">
              <a:solidFill>
                <a:srgbClr val="00B050"/>
              </a:solidFill>
            </a:endParaRPr>
          </a:p>
          <a:p>
            <a:pPr>
              <a:buNone/>
            </a:pPr>
            <a:r>
              <a:rPr lang="en-US" dirty="0">
                <a:solidFill>
                  <a:srgbClr val="00B050"/>
                </a:solidFill>
              </a:rPr>
              <a:t>d(</a:t>
            </a:r>
            <a:r>
              <a:rPr lang="en-US" dirty="0" err="1">
                <a:solidFill>
                  <a:schemeClr val="accent6"/>
                </a:solidFill>
              </a:rPr>
              <a:t>sigm</a:t>
            </a:r>
            <a:r>
              <a:rPr lang="en-US" dirty="0">
                <a:solidFill>
                  <a:schemeClr val="accent6"/>
                </a:solidFill>
              </a:rPr>
              <a:t>(a)</a:t>
            </a:r>
            <a:r>
              <a:rPr lang="en-US" dirty="0">
                <a:solidFill>
                  <a:srgbClr val="00B050"/>
                </a:solidFill>
              </a:rPr>
              <a:t>)/d(a) = </a:t>
            </a:r>
            <a:r>
              <a:rPr lang="en-US" dirty="0" err="1">
                <a:solidFill>
                  <a:schemeClr val="accent6"/>
                </a:solidFill>
              </a:rPr>
              <a:t>sigm</a:t>
            </a:r>
            <a:r>
              <a:rPr lang="en-US" dirty="0">
                <a:solidFill>
                  <a:schemeClr val="accent6"/>
                </a:solidFill>
              </a:rPr>
              <a:t>(a)</a:t>
            </a:r>
            <a:r>
              <a:rPr lang="en-US" dirty="0">
                <a:solidFill>
                  <a:srgbClr val="00B050"/>
                </a:solidFill>
              </a:rPr>
              <a:t> * (1 – </a:t>
            </a:r>
            <a:r>
              <a:rPr lang="en-US" dirty="0" err="1">
                <a:solidFill>
                  <a:schemeClr val="accent6"/>
                </a:solidFill>
              </a:rPr>
              <a:t>sigm</a:t>
            </a:r>
            <a:r>
              <a:rPr lang="en-US" dirty="0">
                <a:solidFill>
                  <a:schemeClr val="accent6"/>
                </a:solidFill>
              </a:rPr>
              <a:t>(a)</a:t>
            </a:r>
            <a:r>
              <a:rPr lang="en-US" dirty="0">
                <a:solidFill>
                  <a:srgbClr val="00B050"/>
                </a:solidFill>
              </a:rPr>
              <a:t>)</a:t>
            </a:r>
          </a:p>
        </p:txBody>
      </p:sp>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a:ln>
                  <a:noFill/>
                </a:ln>
                <a:solidFill>
                  <a:schemeClr val="bg1"/>
                </a:solidFill>
                <a:effectLst/>
                <a:uLnTx/>
                <a:uFillTx/>
                <a:latin typeface="+mj-lt"/>
                <a:ea typeface="+mj-ea"/>
                <a:cs typeface="+mj-cs"/>
              </a:rPr>
              <a:t>Activation</a:t>
            </a:r>
            <a:r>
              <a:rPr kumimoji="0" lang="en-US" sz="4400" b="0" i="0" u="none" strike="noStrike" kern="1200" cap="none" spc="0" normalizeH="0" noProof="0" dirty="0">
                <a:ln>
                  <a:noFill/>
                </a:ln>
                <a:solidFill>
                  <a:schemeClr val="bg1"/>
                </a:solidFill>
                <a:effectLst/>
                <a:uLnTx/>
                <a:uFillTx/>
                <a:latin typeface="+mj-lt"/>
                <a:ea typeface="+mj-ea"/>
                <a:cs typeface="+mj-cs"/>
              </a:rPr>
              <a:t> Function 1</a:t>
            </a:r>
            <a:endParaRPr kumimoji="0" lang="en-US" sz="4400" b="0" i="0" u="none" strike="noStrike" kern="1200" cap="none" spc="0" normalizeH="0" baseline="0" noProof="0" dirty="0">
              <a:ln>
                <a:noFill/>
              </a:ln>
              <a:solidFill>
                <a:schemeClr val="bg1"/>
              </a:solidFill>
              <a:effectLst/>
              <a:uLnTx/>
              <a:uFillTx/>
              <a:latin typeface="+mj-lt"/>
              <a:ea typeface="+mj-ea"/>
              <a:cs typeface="+mj-cs"/>
            </a:endParaRPr>
          </a:p>
        </p:txBody>
      </p:sp>
      <p:sp>
        <p:nvSpPr>
          <p:cNvPr id="7" name="Oval 6"/>
          <p:cNvSpPr/>
          <p:nvPr/>
        </p:nvSpPr>
        <p:spPr>
          <a:xfrm>
            <a:off x="1066800" y="2350532"/>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p:cNvSpPr/>
          <p:nvPr/>
        </p:nvSpPr>
        <p:spPr>
          <a:xfrm>
            <a:off x="1066800" y="3493532"/>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9" name="TextBox 8"/>
          <p:cNvSpPr txBox="1"/>
          <p:nvPr/>
        </p:nvSpPr>
        <p:spPr>
          <a:xfrm>
            <a:off x="0" y="3657600"/>
            <a:ext cx="1037463" cy="369332"/>
          </a:xfrm>
          <a:prstGeom prst="rect">
            <a:avLst/>
          </a:prstGeom>
          <a:noFill/>
        </p:spPr>
        <p:txBody>
          <a:bodyPr wrap="none" rtlCol="0">
            <a:spAutoFit/>
          </a:bodyPr>
          <a:lstStyle/>
          <a:p>
            <a:r>
              <a:rPr lang="en-US" dirty="0"/>
              <a:t>Hidden </a:t>
            </a:r>
            <a:r>
              <a:rPr lang="en-US" b="1" dirty="0"/>
              <a:t>h</a:t>
            </a:r>
          </a:p>
        </p:txBody>
      </p:sp>
      <p:sp>
        <p:nvSpPr>
          <p:cNvPr id="10" name="TextBox 9"/>
          <p:cNvSpPr txBox="1"/>
          <p:nvPr/>
        </p:nvSpPr>
        <p:spPr>
          <a:xfrm>
            <a:off x="76200" y="2209800"/>
            <a:ext cx="1007007" cy="369332"/>
          </a:xfrm>
          <a:prstGeom prst="rect">
            <a:avLst/>
          </a:prstGeom>
          <a:noFill/>
        </p:spPr>
        <p:txBody>
          <a:bodyPr wrap="none" rtlCol="0">
            <a:spAutoFit/>
          </a:bodyPr>
          <a:lstStyle/>
          <a:p>
            <a:r>
              <a:rPr lang="en-US" dirty="0"/>
              <a:t>Classes </a:t>
            </a:r>
            <a:r>
              <a:rPr lang="en-US" b="1" dirty="0"/>
              <a:t>c</a:t>
            </a:r>
          </a:p>
        </p:txBody>
      </p:sp>
      <p:cxnSp>
        <p:nvCxnSpPr>
          <p:cNvPr id="25" name="Straight Connector 24"/>
          <p:cNvCxnSpPr/>
          <p:nvPr/>
        </p:nvCxnSpPr>
        <p:spPr>
          <a:xfrm>
            <a:off x="1274620" y="2743200"/>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11" name="Oval 10"/>
          <p:cNvSpPr/>
          <p:nvPr/>
        </p:nvSpPr>
        <p:spPr>
          <a:xfrm>
            <a:off x="1080655" y="4668980"/>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2" name="TextBox 11"/>
          <p:cNvSpPr txBox="1"/>
          <p:nvPr/>
        </p:nvSpPr>
        <p:spPr>
          <a:xfrm>
            <a:off x="152400" y="4964668"/>
            <a:ext cx="1115498" cy="369332"/>
          </a:xfrm>
          <a:prstGeom prst="rect">
            <a:avLst/>
          </a:prstGeom>
          <a:noFill/>
        </p:spPr>
        <p:txBody>
          <a:bodyPr wrap="none" rtlCol="0">
            <a:spAutoFit/>
          </a:bodyPr>
          <a:lstStyle/>
          <a:p>
            <a:r>
              <a:rPr lang="en-US" dirty="0"/>
              <a:t>Features </a:t>
            </a:r>
            <a:r>
              <a:rPr lang="en-US" b="1" dirty="0"/>
              <a:t>f</a:t>
            </a:r>
          </a:p>
        </p:txBody>
      </p:sp>
      <p:cxnSp>
        <p:nvCxnSpPr>
          <p:cNvPr id="13" name="Straight Connector 12"/>
          <p:cNvCxnSpPr/>
          <p:nvPr/>
        </p:nvCxnSpPr>
        <p:spPr>
          <a:xfrm>
            <a:off x="1274620" y="3886200"/>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14" name="TextBox 13"/>
          <p:cNvSpPr txBox="1"/>
          <p:nvPr/>
        </p:nvSpPr>
        <p:spPr>
          <a:xfrm>
            <a:off x="762000" y="2971800"/>
            <a:ext cx="455446" cy="369332"/>
          </a:xfrm>
          <a:prstGeom prst="rect">
            <a:avLst/>
          </a:prstGeom>
          <a:noFill/>
        </p:spPr>
        <p:txBody>
          <a:bodyPr wrap="none" rtlCol="0">
            <a:spAutoFit/>
          </a:bodyPr>
          <a:lstStyle/>
          <a:p>
            <a:r>
              <a:rPr lang="en-US" b="1" dirty="0"/>
              <a:t>W’</a:t>
            </a:r>
          </a:p>
        </p:txBody>
      </p:sp>
      <p:sp>
        <p:nvSpPr>
          <p:cNvPr id="15" name="TextBox 14"/>
          <p:cNvSpPr txBox="1"/>
          <p:nvPr/>
        </p:nvSpPr>
        <p:spPr>
          <a:xfrm>
            <a:off x="762000" y="4114800"/>
            <a:ext cx="394660" cy="369332"/>
          </a:xfrm>
          <a:prstGeom prst="rect">
            <a:avLst/>
          </a:prstGeom>
          <a:noFill/>
        </p:spPr>
        <p:txBody>
          <a:bodyPr wrap="none" rtlCol="0">
            <a:spAutoFit/>
          </a:bodyPr>
          <a:lstStyle/>
          <a:p>
            <a:r>
              <a:rPr lang="en-US" b="1" dirty="0"/>
              <a:t>W</a:t>
            </a:r>
          </a:p>
        </p:txBody>
      </p:sp>
      <p:pic>
        <p:nvPicPr>
          <p:cNvPr id="1369091" name="Picture 3"/>
          <p:cNvPicPr>
            <a:picLocks noChangeAspect="1" noChangeArrowheads="1"/>
          </p:cNvPicPr>
          <p:nvPr/>
        </p:nvPicPr>
        <p:blipFill>
          <a:blip r:embed="rId2" cstate="print"/>
          <a:srcRect/>
          <a:stretch>
            <a:fillRect/>
          </a:stretch>
        </p:blipFill>
        <p:spPr bwMode="auto">
          <a:xfrm>
            <a:off x="6093044" y="1000267"/>
            <a:ext cx="2307902" cy="1514333"/>
          </a:xfrm>
          <a:prstGeom prst="rect">
            <a:avLst/>
          </a:prstGeom>
          <a:noFill/>
          <a:ln w="9525">
            <a:noFill/>
            <a:miter lim="800000"/>
            <a:headEnd/>
            <a:tailEnd/>
          </a:ln>
        </p:spPr>
      </p:pic>
      <p:pic>
        <p:nvPicPr>
          <p:cNvPr id="1369092" name="Picture 4"/>
          <p:cNvPicPr>
            <a:picLocks noChangeAspect="1" noChangeArrowheads="1"/>
          </p:cNvPicPr>
          <p:nvPr/>
        </p:nvPicPr>
        <p:blipFill>
          <a:blip r:embed="rId3" cstate="print"/>
          <a:srcRect/>
          <a:stretch>
            <a:fillRect/>
          </a:stretch>
        </p:blipFill>
        <p:spPr bwMode="auto">
          <a:xfrm>
            <a:off x="1828800" y="3124200"/>
            <a:ext cx="2392363" cy="838200"/>
          </a:xfrm>
          <a:prstGeom prst="rect">
            <a:avLst/>
          </a:prstGeom>
          <a:noFill/>
          <a:ln w="9525">
            <a:noFill/>
            <a:miter lim="800000"/>
            <a:headEnd/>
            <a:tailEnd/>
          </a:ln>
        </p:spPr>
      </p:pic>
    </p:spTree>
    <p:extLst>
      <p:ext uri="{BB962C8B-B14F-4D97-AF65-F5344CB8AC3E}">
        <p14:creationId xmlns:p14="http://schemas.microsoft.com/office/powerpoint/2010/main" xmlns="" val="19666405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a:ln>
                  <a:noFill/>
                </a:ln>
                <a:solidFill>
                  <a:schemeClr val="bg1"/>
                </a:solidFill>
                <a:effectLst/>
                <a:uLnTx/>
                <a:uFillTx/>
                <a:latin typeface="+mj-lt"/>
                <a:ea typeface="+mj-ea"/>
                <a:cs typeface="+mj-cs"/>
              </a:rPr>
              <a:t>Neural Networks</a:t>
            </a:r>
          </a:p>
        </p:txBody>
      </p:sp>
      <p:sp>
        <p:nvSpPr>
          <p:cNvPr id="7" name="Oval 6"/>
          <p:cNvSpPr/>
          <p:nvPr/>
        </p:nvSpPr>
        <p:spPr>
          <a:xfrm>
            <a:off x="1066800" y="2350532"/>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p:cNvSpPr/>
          <p:nvPr/>
        </p:nvSpPr>
        <p:spPr>
          <a:xfrm>
            <a:off x="1066800" y="3493532"/>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9" name="TextBox 8"/>
          <p:cNvSpPr txBox="1"/>
          <p:nvPr/>
        </p:nvSpPr>
        <p:spPr>
          <a:xfrm>
            <a:off x="179902" y="3974068"/>
            <a:ext cx="1115498" cy="369332"/>
          </a:xfrm>
          <a:prstGeom prst="rect">
            <a:avLst/>
          </a:prstGeom>
          <a:noFill/>
        </p:spPr>
        <p:txBody>
          <a:bodyPr wrap="none" rtlCol="0">
            <a:spAutoFit/>
          </a:bodyPr>
          <a:lstStyle/>
          <a:p>
            <a:r>
              <a:rPr lang="en-US" dirty="0"/>
              <a:t>Features </a:t>
            </a:r>
            <a:r>
              <a:rPr lang="en-US" b="1" dirty="0"/>
              <a:t>f</a:t>
            </a:r>
          </a:p>
        </p:txBody>
      </p:sp>
      <p:sp>
        <p:nvSpPr>
          <p:cNvPr id="10" name="TextBox 9"/>
          <p:cNvSpPr txBox="1"/>
          <p:nvPr/>
        </p:nvSpPr>
        <p:spPr>
          <a:xfrm>
            <a:off x="304800" y="1981200"/>
            <a:ext cx="1007007" cy="369332"/>
          </a:xfrm>
          <a:prstGeom prst="rect">
            <a:avLst/>
          </a:prstGeom>
          <a:noFill/>
        </p:spPr>
        <p:txBody>
          <a:bodyPr wrap="none" rtlCol="0">
            <a:spAutoFit/>
          </a:bodyPr>
          <a:lstStyle/>
          <a:p>
            <a:r>
              <a:rPr lang="en-US" dirty="0"/>
              <a:t>Classes </a:t>
            </a:r>
            <a:r>
              <a:rPr lang="en-US" b="1" dirty="0"/>
              <a:t>c</a:t>
            </a:r>
          </a:p>
        </p:txBody>
      </p:sp>
      <p:cxnSp>
        <p:nvCxnSpPr>
          <p:cNvPr id="25" name="Straight Connector 24"/>
          <p:cNvCxnSpPr/>
          <p:nvPr/>
        </p:nvCxnSpPr>
        <p:spPr>
          <a:xfrm>
            <a:off x="1274620" y="2743200"/>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31" name="TextBox 30"/>
          <p:cNvSpPr txBox="1"/>
          <p:nvPr/>
        </p:nvSpPr>
        <p:spPr>
          <a:xfrm>
            <a:off x="762000" y="2971800"/>
            <a:ext cx="394660" cy="369332"/>
          </a:xfrm>
          <a:prstGeom prst="rect">
            <a:avLst/>
          </a:prstGeom>
          <a:noFill/>
        </p:spPr>
        <p:txBody>
          <a:bodyPr wrap="none" rtlCol="0">
            <a:spAutoFit/>
          </a:bodyPr>
          <a:lstStyle/>
          <a:p>
            <a:r>
              <a:rPr lang="en-US" b="1" dirty="0"/>
              <a:t>W</a:t>
            </a:r>
          </a:p>
        </p:txBody>
      </p:sp>
      <p:sp>
        <p:nvSpPr>
          <p:cNvPr id="64" name="TextBox 63">
            <a:extLst>
              <a:ext uri="{FF2B5EF4-FFF2-40B4-BE49-F238E27FC236}">
                <a16:creationId xmlns:a16="http://schemas.microsoft.com/office/drawing/2014/main" xmlns="" id="{E85EC121-184B-45EA-830E-2FFAA5E2C3D2}"/>
              </a:ext>
            </a:extLst>
          </p:cNvPr>
          <p:cNvSpPr txBox="1"/>
          <p:nvPr/>
        </p:nvSpPr>
        <p:spPr>
          <a:xfrm>
            <a:off x="217149" y="5341771"/>
            <a:ext cx="1265090" cy="369332"/>
          </a:xfrm>
          <a:prstGeom prst="rect">
            <a:avLst/>
          </a:prstGeom>
          <a:noFill/>
        </p:spPr>
        <p:txBody>
          <a:bodyPr wrap="none" rtlCol="0">
            <a:spAutoFit/>
          </a:bodyPr>
          <a:lstStyle/>
          <a:p>
            <a:r>
              <a:rPr lang="en-US" dirty="0"/>
              <a:t>f</a:t>
            </a:r>
            <a:r>
              <a:rPr lang="en-US" baseline="-25000" dirty="0"/>
              <a:t>1</a:t>
            </a:r>
            <a:r>
              <a:rPr lang="en-US" dirty="0"/>
              <a:t> = 1  f</a:t>
            </a:r>
            <a:r>
              <a:rPr lang="en-US" baseline="-25000" dirty="0"/>
              <a:t>2</a:t>
            </a:r>
            <a:r>
              <a:rPr lang="en-US" dirty="0"/>
              <a:t> = 2</a:t>
            </a:r>
            <a:endParaRPr lang="en-IN" dirty="0"/>
          </a:p>
        </p:txBody>
      </p:sp>
      <p:sp>
        <p:nvSpPr>
          <p:cNvPr id="65" name="TextBox 64">
            <a:extLst>
              <a:ext uri="{FF2B5EF4-FFF2-40B4-BE49-F238E27FC236}">
                <a16:creationId xmlns:a16="http://schemas.microsoft.com/office/drawing/2014/main" xmlns="" id="{769CD0F7-FBF0-46D8-9CD2-1CDB69F5A193}"/>
              </a:ext>
            </a:extLst>
          </p:cNvPr>
          <p:cNvSpPr txBox="1"/>
          <p:nvPr/>
        </p:nvSpPr>
        <p:spPr>
          <a:xfrm>
            <a:off x="1574494" y="5161220"/>
            <a:ext cx="1861407" cy="646331"/>
          </a:xfrm>
          <a:prstGeom prst="rect">
            <a:avLst/>
          </a:prstGeom>
          <a:noFill/>
        </p:spPr>
        <p:txBody>
          <a:bodyPr wrap="none" rtlCol="0">
            <a:spAutoFit/>
          </a:bodyPr>
          <a:lstStyle/>
          <a:p>
            <a:r>
              <a:rPr lang="en-US" dirty="0"/>
              <a:t>W</a:t>
            </a:r>
            <a:r>
              <a:rPr lang="en-US" baseline="-25000" dirty="0"/>
              <a:t>11</a:t>
            </a:r>
            <a:r>
              <a:rPr lang="en-US" dirty="0"/>
              <a:t> = 3	 W</a:t>
            </a:r>
            <a:r>
              <a:rPr lang="en-US" baseline="-25000" dirty="0"/>
              <a:t>21</a:t>
            </a:r>
            <a:r>
              <a:rPr lang="en-US" dirty="0"/>
              <a:t> = 7</a:t>
            </a:r>
          </a:p>
          <a:p>
            <a:r>
              <a:rPr lang="en-US" dirty="0"/>
              <a:t>W</a:t>
            </a:r>
            <a:r>
              <a:rPr lang="en-US" baseline="-25000" dirty="0"/>
              <a:t>12</a:t>
            </a:r>
            <a:r>
              <a:rPr lang="en-US" dirty="0"/>
              <a:t> = 4	 W</a:t>
            </a:r>
            <a:r>
              <a:rPr lang="en-US" baseline="-25000" dirty="0"/>
              <a:t>22</a:t>
            </a:r>
            <a:r>
              <a:rPr lang="en-US" dirty="0"/>
              <a:t> = 1</a:t>
            </a:r>
          </a:p>
        </p:txBody>
      </p:sp>
      <p:sp>
        <p:nvSpPr>
          <p:cNvPr id="66" name="TextBox 65">
            <a:extLst>
              <a:ext uri="{FF2B5EF4-FFF2-40B4-BE49-F238E27FC236}">
                <a16:creationId xmlns:a16="http://schemas.microsoft.com/office/drawing/2014/main" xmlns="" id="{983F041F-CB75-4456-B4D9-9FDE7E70A89E}"/>
              </a:ext>
            </a:extLst>
          </p:cNvPr>
          <p:cNvSpPr txBox="1"/>
          <p:nvPr/>
        </p:nvSpPr>
        <p:spPr>
          <a:xfrm>
            <a:off x="1702683" y="6054513"/>
            <a:ext cx="5817618" cy="369332"/>
          </a:xfrm>
          <a:prstGeom prst="rect">
            <a:avLst/>
          </a:prstGeom>
          <a:noFill/>
        </p:spPr>
        <p:txBody>
          <a:bodyPr wrap="none" rtlCol="0">
            <a:spAutoFit/>
          </a:bodyPr>
          <a:lstStyle/>
          <a:p>
            <a:r>
              <a:rPr lang="en-US" dirty="0"/>
              <a:t>c</a:t>
            </a:r>
            <a:r>
              <a:rPr lang="en-US" baseline="-25000" dirty="0"/>
              <a:t>1</a:t>
            </a:r>
            <a:r>
              <a:rPr lang="en-US" dirty="0"/>
              <a:t> = 1 * 3 + 2 * 4 + 0.5 = 11.5      c</a:t>
            </a:r>
            <a:r>
              <a:rPr lang="en-US" baseline="-25000" dirty="0"/>
              <a:t>2 </a:t>
            </a:r>
            <a:r>
              <a:rPr lang="en-US" dirty="0"/>
              <a:t>= 1 * 7 + 2 * 1 + 0.3 =   9.3</a:t>
            </a:r>
          </a:p>
        </p:txBody>
      </p:sp>
      <p:sp>
        <p:nvSpPr>
          <p:cNvPr id="21" name="Rectangle 20">
            <a:extLst>
              <a:ext uri="{FF2B5EF4-FFF2-40B4-BE49-F238E27FC236}">
                <a16:creationId xmlns:a16="http://schemas.microsoft.com/office/drawing/2014/main" xmlns="" id="{A7CA5017-4322-4175-ACC3-2C0A7693A5CA}"/>
              </a:ext>
            </a:extLst>
          </p:cNvPr>
          <p:cNvSpPr/>
          <p:nvPr/>
        </p:nvSpPr>
        <p:spPr>
          <a:xfrm>
            <a:off x="3530273" y="5329661"/>
            <a:ext cx="1717137" cy="369332"/>
          </a:xfrm>
          <a:prstGeom prst="rect">
            <a:avLst/>
          </a:prstGeom>
        </p:spPr>
        <p:txBody>
          <a:bodyPr wrap="none">
            <a:spAutoFit/>
          </a:bodyPr>
          <a:lstStyle/>
          <a:p>
            <a:r>
              <a:rPr lang="en-US" dirty="0"/>
              <a:t>b</a:t>
            </a:r>
            <a:r>
              <a:rPr lang="en-US" baseline="-25000" dirty="0"/>
              <a:t>1</a:t>
            </a:r>
            <a:r>
              <a:rPr lang="en-US" dirty="0"/>
              <a:t> = 0.5  b</a:t>
            </a:r>
            <a:r>
              <a:rPr lang="en-US" baseline="-25000" dirty="0"/>
              <a:t>2</a:t>
            </a:r>
            <a:r>
              <a:rPr lang="en-US" dirty="0"/>
              <a:t> = 0.3</a:t>
            </a:r>
            <a:endParaRPr lang="en-IN" dirty="0"/>
          </a:p>
        </p:txBody>
      </p:sp>
      <p:cxnSp>
        <p:nvCxnSpPr>
          <p:cNvPr id="41" name="Straight Connector 40">
            <a:extLst>
              <a:ext uri="{FF2B5EF4-FFF2-40B4-BE49-F238E27FC236}">
                <a16:creationId xmlns:a16="http://schemas.microsoft.com/office/drawing/2014/main" xmlns="" id="{03D5EBFC-5C3E-4C55-A2F8-077167CEB44A}"/>
              </a:ext>
            </a:extLst>
          </p:cNvPr>
          <p:cNvCxnSpPr>
            <a:cxnSpLocks/>
          </p:cNvCxnSpPr>
          <p:nvPr/>
        </p:nvCxnSpPr>
        <p:spPr>
          <a:xfrm>
            <a:off x="1735265" y="3480792"/>
            <a:ext cx="0" cy="533400"/>
          </a:xfrm>
          <a:prstGeom prst="line">
            <a:avLst/>
          </a:prstGeom>
        </p:spPr>
        <p:style>
          <a:lnRef idx="3">
            <a:schemeClr val="accent5"/>
          </a:lnRef>
          <a:fillRef idx="0">
            <a:schemeClr val="accent5"/>
          </a:fillRef>
          <a:effectRef idx="2">
            <a:schemeClr val="accent5"/>
          </a:effectRef>
          <a:fontRef idx="minor">
            <a:schemeClr val="tx1"/>
          </a:fontRef>
        </p:style>
      </p:cxnSp>
      <p:cxnSp>
        <p:nvCxnSpPr>
          <p:cNvPr id="43" name="Straight Connector 42">
            <a:extLst>
              <a:ext uri="{FF2B5EF4-FFF2-40B4-BE49-F238E27FC236}">
                <a16:creationId xmlns:a16="http://schemas.microsoft.com/office/drawing/2014/main" xmlns="" id="{D4872869-7FC6-4D27-9D8C-A5105EFAB539}"/>
              </a:ext>
            </a:extLst>
          </p:cNvPr>
          <p:cNvCxnSpPr>
            <a:cxnSpLocks/>
          </p:cNvCxnSpPr>
          <p:nvPr/>
        </p:nvCxnSpPr>
        <p:spPr>
          <a:xfrm>
            <a:off x="1735265" y="3470241"/>
            <a:ext cx="104335"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44" name="Straight Connector 43">
            <a:extLst>
              <a:ext uri="{FF2B5EF4-FFF2-40B4-BE49-F238E27FC236}">
                <a16:creationId xmlns:a16="http://schemas.microsoft.com/office/drawing/2014/main" xmlns="" id="{271ACF8C-1DAA-411E-BB39-6286601253BB}"/>
              </a:ext>
            </a:extLst>
          </p:cNvPr>
          <p:cNvCxnSpPr>
            <a:cxnSpLocks/>
          </p:cNvCxnSpPr>
          <p:nvPr/>
        </p:nvCxnSpPr>
        <p:spPr>
          <a:xfrm>
            <a:off x="1727059" y="4002524"/>
            <a:ext cx="150641"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45" name="Straight Connector 44">
            <a:extLst>
              <a:ext uri="{FF2B5EF4-FFF2-40B4-BE49-F238E27FC236}">
                <a16:creationId xmlns:a16="http://schemas.microsoft.com/office/drawing/2014/main" xmlns="" id="{C3669ED9-9605-4642-B088-A5D86341E6D8}"/>
              </a:ext>
            </a:extLst>
          </p:cNvPr>
          <p:cNvCxnSpPr>
            <a:cxnSpLocks/>
          </p:cNvCxnSpPr>
          <p:nvPr/>
        </p:nvCxnSpPr>
        <p:spPr>
          <a:xfrm>
            <a:off x="2736587" y="3480792"/>
            <a:ext cx="0" cy="521732"/>
          </a:xfrm>
          <a:prstGeom prst="line">
            <a:avLst/>
          </a:prstGeom>
        </p:spPr>
        <p:style>
          <a:lnRef idx="2">
            <a:schemeClr val="accent5"/>
          </a:lnRef>
          <a:fillRef idx="0">
            <a:schemeClr val="accent5"/>
          </a:fillRef>
          <a:effectRef idx="1">
            <a:schemeClr val="accent5"/>
          </a:effectRef>
          <a:fontRef idx="minor">
            <a:schemeClr val="tx1"/>
          </a:fontRef>
        </p:style>
      </p:cxnSp>
      <p:cxnSp>
        <p:nvCxnSpPr>
          <p:cNvPr id="46" name="Straight Connector 45">
            <a:extLst>
              <a:ext uri="{FF2B5EF4-FFF2-40B4-BE49-F238E27FC236}">
                <a16:creationId xmlns:a16="http://schemas.microsoft.com/office/drawing/2014/main" xmlns="" id="{BA45228B-2C7A-4ABF-B6F6-4F1D29AEFEFE}"/>
              </a:ext>
            </a:extLst>
          </p:cNvPr>
          <p:cNvCxnSpPr>
            <a:cxnSpLocks/>
          </p:cNvCxnSpPr>
          <p:nvPr/>
        </p:nvCxnSpPr>
        <p:spPr>
          <a:xfrm flipH="1" flipV="1">
            <a:off x="2667000" y="4002524"/>
            <a:ext cx="62975" cy="11668"/>
          </a:xfrm>
          <a:prstGeom prst="line">
            <a:avLst/>
          </a:prstGeom>
        </p:spPr>
        <p:style>
          <a:lnRef idx="2">
            <a:schemeClr val="accent5"/>
          </a:lnRef>
          <a:fillRef idx="0">
            <a:schemeClr val="accent5"/>
          </a:fillRef>
          <a:effectRef idx="1">
            <a:schemeClr val="accent5"/>
          </a:effectRef>
          <a:fontRef idx="minor">
            <a:schemeClr val="tx1"/>
          </a:fontRef>
        </p:style>
      </p:cxnSp>
      <p:cxnSp>
        <p:nvCxnSpPr>
          <p:cNvPr id="47" name="Straight Connector 46">
            <a:extLst>
              <a:ext uri="{FF2B5EF4-FFF2-40B4-BE49-F238E27FC236}">
                <a16:creationId xmlns:a16="http://schemas.microsoft.com/office/drawing/2014/main" xmlns="" id="{2DCB42FD-FD1E-4154-9801-243C77EC4ED3}"/>
              </a:ext>
            </a:extLst>
          </p:cNvPr>
          <p:cNvCxnSpPr/>
          <p:nvPr/>
        </p:nvCxnSpPr>
        <p:spPr>
          <a:xfrm flipH="1">
            <a:off x="2667000" y="3480792"/>
            <a:ext cx="76200"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48" name="Straight Connector 47">
            <a:extLst>
              <a:ext uri="{FF2B5EF4-FFF2-40B4-BE49-F238E27FC236}">
                <a16:creationId xmlns:a16="http://schemas.microsoft.com/office/drawing/2014/main" xmlns="" id="{310A5B40-6941-42CF-B4EB-ADD5349A116A}"/>
              </a:ext>
            </a:extLst>
          </p:cNvPr>
          <p:cNvCxnSpPr/>
          <p:nvPr/>
        </p:nvCxnSpPr>
        <p:spPr>
          <a:xfrm flipH="1">
            <a:off x="4650688" y="2957989"/>
            <a:ext cx="202844"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49" name="Straight Connector 48">
            <a:extLst>
              <a:ext uri="{FF2B5EF4-FFF2-40B4-BE49-F238E27FC236}">
                <a16:creationId xmlns:a16="http://schemas.microsoft.com/office/drawing/2014/main" xmlns="" id="{2B18C7AC-10A4-4AC6-94A6-C15B570E6D72}"/>
              </a:ext>
            </a:extLst>
          </p:cNvPr>
          <p:cNvCxnSpPr/>
          <p:nvPr/>
        </p:nvCxnSpPr>
        <p:spPr>
          <a:xfrm>
            <a:off x="4675910" y="2957989"/>
            <a:ext cx="0" cy="1600200"/>
          </a:xfrm>
          <a:prstGeom prst="line">
            <a:avLst/>
          </a:prstGeom>
        </p:spPr>
        <p:style>
          <a:lnRef idx="3">
            <a:schemeClr val="accent5"/>
          </a:lnRef>
          <a:fillRef idx="0">
            <a:schemeClr val="accent5"/>
          </a:fillRef>
          <a:effectRef idx="2">
            <a:schemeClr val="accent5"/>
          </a:effectRef>
          <a:fontRef idx="minor">
            <a:schemeClr val="tx1"/>
          </a:fontRef>
        </p:style>
      </p:cxnSp>
      <p:cxnSp>
        <p:nvCxnSpPr>
          <p:cNvPr id="50" name="Straight Connector 49">
            <a:extLst>
              <a:ext uri="{FF2B5EF4-FFF2-40B4-BE49-F238E27FC236}">
                <a16:creationId xmlns:a16="http://schemas.microsoft.com/office/drawing/2014/main" xmlns="" id="{933DB474-9F3B-4680-8088-FFA1ED4E390A}"/>
              </a:ext>
            </a:extLst>
          </p:cNvPr>
          <p:cNvCxnSpPr/>
          <p:nvPr/>
        </p:nvCxnSpPr>
        <p:spPr>
          <a:xfrm>
            <a:off x="4650688" y="4558189"/>
            <a:ext cx="202844"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51" name="Straight Connector 50">
            <a:extLst>
              <a:ext uri="{FF2B5EF4-FFF2-40B4-BE49-F238E27FC236}">
                <a16:creationId xmlns:a16="http://schemas.microsoft.com/office/drawing/2014/main" xmlns="" id="{3FC8364B-FDCE-4CE6-A205-3486DF2F513D}"/>
              </a:ext>
            </a:extLst>
          </p:cNvPr>
          <p:cNvCxnSpPr/>
          <p:nvPr/>
        </p:nvCxnSpPr>
        <p:spPr>
          <a:xfrm>
            <a:off x="6400800" y="2957989"/>
            <a:ext cx="0" cy="1676400"/>
          </a:xfrm>
          <a:prstGeom prst="line">
            <a:avLst/>
          </a:prstGeom>
        </p:spPr>
        <p:style>
          <a:lnRef idx="3">
            <a:schemeClr val="accent5"/>
          </a:lnRef>
          <a:fillRef idx="0">
            <a:schemeClr val="accent5"/>
          </a:fillRef>
          <a:effectRef idx="2">
            <a:schemeClr val="accent5"/>
          </a:effectRef>
          <a:fontRef idx="minor">
            <a:schemeClr val="tx1"/>
          </a:fontRef>
        </p:style>
      </p:cxnSp>
      <p:cxnSp>
        <p:nvCxnSpPr>
          <p:cNvPr id="52" name="Straight Connector 51">
            <a:extLst>
              <a:ext uri="{FF2B5EF4-FFF2-40B4-BE49-F238E27FC236}">
                <a16:creationId xmlns:a16="http://schemas.microsoft.com/office/drawing/2014/main" xmlns="" id="{43F42E42-009C-4FD8-9837-7BD4A9AB28AE}"/>
              </a:ext>
            </a:extLst>
          </p:cNvPr>
          <p:cNvCxnSpPr/>
          <p:nvPr/>
        </p:nvCxnSpPr>
        <p:spPr>
          <a:xfrm>
            <a:off x="6248400" y="2957989"/>
            <a:ext cx="202844"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67" name="Straight Connector 66">
            <a:extLst>
              <a:ext uri="{FF2B5EF4-FFF2-40B4-BE49-F238E27FC236}">
                <a16:creationId xmlns:a16="http://schemas.microsoft.com/office/drawing/2014/main" xmlns="" id="{B6AD5772-906E-4D7B-9DFE-47257A8F2577}"/>
              </a:ext>
            </a:extLst>
          </p:cNvPr>
          <p:cNvCxnSpPr/>
          <p:nvPr/>
        </p:nvCxnSpPr>
        <p:spPr>
          <a:xfrm>
            <a:off x="6248400" y="4634389"/>
            <a:ext cx="202844"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68" name="Straight Connector 67">
            <a:extLst>
              <a:ext uri="{FF2B5EF4-FFF2-40B4-BE49-F238E27FC236}">
                <a16:creationId xmlns:a16="http://schemas.microsoft.com/office/drawing/2014/main" xmlns="" id="{C703F53C-72A3-4B17-B8E2-1A3B48FA26E0}"/>
              </a:ext>
            </a:extLst>
          </p:cNvPr>
          <p:cNvCxnSpPr>
            <a:cxnSpLocks/>
          </p:cNvCxnSpPr>
          <p:nvPr/>
        </p:nvCxnSpPr>
        <p:spPr>
          <a:xfrm>
            <a:off x="3336329" y="3450193"/>
            <a:ext cx="0" cy="533400"/>
          </a:xfrm>
          <a:prstGeom prst="line">
            <a:avLst/>
          </a:prstGeom>
        </p:spPr>
        <p:style>
          <a:lnRef idx="3">
            <a:schemeClr val="accent5"/>
          </a:lnRef>
          <a:fillRef idx="0">
            <a:schemeClr val="accent5"/>
          </a:fillRef>
          <a:effectRef idx="2">
            <a:schemeClr val="accent5"/>
          </a:effectRef>
          <a:fontRef idx="minor">
            <a:schemeClr val="tx1"/>
          </a:fontRef>
        </p:style>
      </p:cxnSp>
      <p:cxnSp>
        <p:nvCxnSpPr>
          <p:cNvPr id="69" name="Straight Connector 68">
            <a:extLst>
              <a:ext uri="{FF2B5EF4-FFF2-40B4-BE49-F238E27FC236}">
                <a16:creationId xmlns:a16="http://schemas.microsoft.com/office/drawing/2014/main" xmlns="" id="{D289FA9E-B665-4762-B5D2-B695E6CF3201}"/>
              </a:ext>
            </a:extLst>
          </p:cNvPr>
          <p:cNvCxnSpPr>
            <a:cxnSpLocks/>
          </p:cNvCxnSpPr>
          <p:nvPr/>
        </p:nvCxnSpPr>
        <p:spPr>
          <a:xfrm>
            <a:off x="3336329" y="3439642"/>
            <a:ext cx="104335"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70" name="Straight Connector 69">
            <a:extLst>
              <a:ext uri="{FF2B5EF4-FFF2-40B4-BE49-F238E27FC236}">
                <a16:creationId xmlns:a16="http://schemas.microsoft.com/office/drawing/2014/main" xmlns="" id="{7A00A268-3E69-4C74-A9B0-0D468B0E35EA}"/>
              </a:ext>
            </a:extLst>
          </p:cNvPr>
          <p:cNvCxnSpPr>
            <a:cxnSpLocks/>
          </p:cNvCxnSpPr>
          <p:nvPr/>
        </p:nvCxnSpPr>
        <p:spPr>
          <a:xfrm>
            <a:off x="3328123" y="3971925"/>
            <a:ext cx="150641"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71" name="Straight Connector 70">
            <a:extLst>
              <a:ext uri="{FF2B5EF4-FFF2-40B4-BE49-F238E27FC236}">
                <a16:creationId xmlns:a16="http://schemas.microsoft.com/office/drawing/2014/main" xmlns="" id="{8ED0D26D-433E-4053-8F28-CEC567B0FD86}"/>
              </a:ext>
            </a:extLst>
          </p:cNvPr>
          <p:cNvCxnSpPr>
            <a:cxnSpLocks/>
          </p:cNvCxnSpPr>
          <p:nvPr/>
        </p:nvCxnSpPr>
        <p:spPr>
          <a:xfrm>
            <a:off x="4191000" y="3464004"/>
            <a:ext cx="0" cy="521732"/>
          </a:xfrm>
          <a:prstGeom prst="line">
            <a:avLst/>
          </a:prstGeom>
        </p:spPr>
        <p:style>
          <a:lnRef idx="2">
            <a:schemeClr val="accent5"/>
          </a:lnRef>
          <a:fillRef idx="0">
            <a:schemeClr val="accent5"/>
          </a:fillRef>
          <a:effectRef idx="1">
            <a:schemeClr val="accent5"/>
          </a:effectRef>
          <a:fontRef idx="minor">
            <a:schemeClr val="tx1"/>
          </a:fontRef>
        </p:style>
      </p:cxnSp>
      <p:cxnSp>
        <p:nvCxnSpPr>
          <p:cNvPr id="72" name="Straight Connector 71">
            <a:extLst>
              <a:ext uri="{FF2B5EF4-FFF2-40B4-BE49-F238E27FC236}">
                <a16:creationId xmlns:a16="http://schemas.microsoft.com/office/drawing/2014/main" xmlns="" id="{5550B2C7-E78A-46CF-A0F5-7CB1A6EE8BC0}"/>
              </a:ext>
            </a:extLst>
          </p:cNvPr>
          <p:cNvCxnSpPr>
            <a:cxnSpLocks/>
          </p:cNvCxnSpPr>
          <p:nvPr/>
        </p:nvCxnSpPr>
        <p:spPr>
          <a:xfrm flipH="1" flipV="1">
            <a:off x="4114800" y="3985736"/>
            <a:ext cx="76200" cy="11668"/>
          </a:xfrm>
          <a:prstGeom prst="line">
            <a:avLst/>
          </a:prstGeom>
        </p:spPr>
        <p:style>
          <a:lnRef idx="2">
            <a:schemeClr val="accent5"/>
          </a:lnRef>
          <a:fillRef idx="0">
            <a:schemeClr val="accent5"/>
          </a:fillRef>
          <a:effectRef idx="1">
            <a:schemeClr val="accent5"/>
          </a:effectRef>
          <a:fontRef idx="minor">
            <a:schemeClr val="tx1"/>
          </a:fontRef>
        </p:style>
      </p:cxnSp>
      <p:cxnSp>
        <p:nvCxnSpPr>
          <p:cNvPr id="73" name="Straight Connector 72">
            <a:extLst>
              <a:ext uri="{FF2B5EF4-FFF2-40B4-BE49-F238E27FC236}">
                <a16:creationId xmlns:a16="http://schemas.microsoft.com/office/drawing/2014/main" xmlns="" id="{E62951B9-BDE5-4069-B9BC-1E87E2DF1DF4}"/>
              </a:ext>
            </a:extLst>
          </p:cNvPr>
          <p:cNvCxnSpPr/>
          <p:nvPr/>
        </p:nvCxnSpPr>
        <p:spPr>
          <a:xfrm flipH="1">
            <a:off x="4114800" y="3464004"/>
            <a:ext cx="76200"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74" name="Straight Connector 73">
            <a:extLst>
              <a:ext uri="{FF2B5EF4-FFF2-40B4-BE49-F238E27FC236}">
                <a16:creationId xmlns:a16="http://schemas.microsoft.com/office/drawing/2014/main" xmlns="" id="{28980473-04AD-4BE7-BA3C-D1E5A6CD9878}"/>
              </a:ext>
            </a:extLst>
          </p:cNvPr>
          <p:cNvCxnSpPr>
            <a:cxnSpLocks/>
          </p:cNvCxnSpPr>
          <p:nvPr/>
        </p:nvCxnSpPr>
        <p:spPr>
          <a:xfrm>
            <a:off x="7377866" y="3438525"/>
            <a:ext cx="0" cy="533400"/>
          </a:xfrm>
          <a:prstGeom prst="line">
            <a:avLst/>
          </a:prstGeom>
        </p:spPr>
        <p:style>
          <a:lnRef idx="3">
            <a:schemeClr val="accent5"/>
          </a:lnRef>
          <a:fillRef idx="0">
            <a:schemeClr val="accent5"/>
          </a:fillRef>
          <a:effectRef idx="2">
            <a:schemeClr val="accent5"/>
          </a:effectRef>
          <a:fontRef idx="minor">
            <a:schemeClr val="tx1"/>
          </a:fontRef>
        </p:style>
      </p:cxnSp>
      <p:cxnSp>
        <p:nvCxnSpPr>
          <p:cNvPr id="75" name="Straight Connector 74">
            <a:extLst>
              <a:ext uri="{FF2B5EF4-FFF2-40B4-BE49-F238E27FC236}">
                <a16:creationId xmlns:a16="http://schemas.microsoft.com/office/drawing/2014/main" xmlns="" id="{3215E895-E6FD-4A5A-B233-24A93032DC3E}"/>
              </a:ext>
            </a:extLst>
          </p:cNvPr>
          <p:cNvCxnSpPr>
            <a:cxnSpLocks/>
          </p:cNvCxnSpPr>
          <p:nvPr/>
        </p:nvCxnSpPr>
        <p:spPr>
          <a:xfrm>
            <a:off x="7377866" y="3427974"/>
            <a:ext cx="104335"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76" name="Straight Connector 75">
            <a:extLst>
              <a:ext uri="{FF2B5EF4-FFF2-40B4-BE49-F238E27FC236}">
                <a16:creationId xmlns:a16="http://schemas.microsoft.com/office/drawing/2014/main" xmlns="" id="{EAE5CDF9-AA59-4CA7-A077-606791EC75F9}"/>
              </a:ext>
            </a:extLst>
          </p:cNvPr>
          <p:cNvCxnSpPr>
            <a:cxnSpLocks/>
          </p:cNvCxnSpPr>
          <p:nvPr/>
        </p:nvCxnSpPr>
        <p:spPr>
          <a:xfrm>
            <a:off x="7369660" y="3960257"/>
            <a:ext cx="150641"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77" name="Straight Connector 76">
            <a:extLst>
              <a:ext uri="{FF2B5EF4-FFF2-40B4-BE49-F238E27FC236}">
                <a16:creationId xmlns:a16="http://schemas.microsoft.com/office/drawing/2014/main" xmlns="" id="{403C74E9-D4B9-4B96-B53F-D72F29294B17}"/>
              </a:ext>
            </a:extLst>
          </p:cNvPr>
          <p:cNvCxnSpPr>
            <a:cxnSpLocks/>
          </p:cNvCxnSpPr>
          <p:nvPr/>
        </p:nvCxnSpPr>
        <p:spPr>
          <a:xfrm>
            <a:off x="8687554" y="3450193"/>
            <a:ext cx="0" cy="521732"/>
          </a:xfrm>
          <a:prstGeom prst="line">
            <a:avLst/>
          </a:prstGeom>
        </p:spPr>
        <p:style>
          <a:lnRef idx="2">
            <a:schemeClr val="accent5"/>
          </a:lnRef>
          <a:fillRef idx="0">
            <a:schemeClr val="accent5"/>
          </a:fillRef>
          <a:effectRef idx="1">
            <a:schemeClr val="accent5"/>
          </a:effectRef>
          <a:fontRef idx="minor">
            <a:schemeClr val="tx1"/>
          </a:fontRef>
        </p:style>
      </p:cxnSp>
      <p:cxnSp>
        <p:nvCxnSpPr>
          <p:cNvPr id="78" name="Straight Connector 77">
            <a:extLst>
              <a:ext uri="{FF2B5EF4-FFF2-40B4-BE49-F238E27FC236}">
                <a16:creationId xmlns:a16="http://schemas.microsoft.com/office/drawing/2014/main" xmlns="" id="{2B1AC62E-ABF7-49EA-AE7A-1C1B7E335337}"/>
              </a:ext>
            </a:extLst>
          </p:cNvPr>
          <p:cNvCxnSpPr>
            <a:cxnSpLocks/>
          </p:cNvCxnSpPr>
          <p:nvPr/>
        </p:nvCxnSpPr>
        <p:spPr>
          <a:xfrm flipH="1" flipV="1">
            <a:off x="8611354" y="3971925"/>
            <a:ext cx="76200" cy="11668"/>
          </a:xfrm>
          <a:prstGeom prst="line">
            <a:avLst/>
          </a:prstGeom>
        </p:spPr>
        <p:style>
          <a:lnRef idx="2">
            <a:schemeClr val="accent5"/>
          </a:lnRef>
          <a:fillRef idx="0">
            <a:schemeClr val="accent5"/>
          </a:fillRef>
          <a:effectRef idx="1">
            <a:schemeClr val="accent5"/>
          </a:effectRef>
          <a:fontRef idx="minor">
            <a:schemeClr val="tx1"/>
          </a:fontRef>
        </p:style>
      </p:cxnSp>
      <p:cxnSp>
        <p:nvCxnSpPr>
          <p:cNvPr id="79" name="Straight Connector 78">
            <a:extLst>
              <a:ext uri="{FF2B5EF4-FFF2-40B4-BE49-F238E27FC236}">
                <a16:creationId xmlns:a16="http://schemas.microsoft.com/office/drawing/2014/main" xmlns="" id="{CE4F6E9B-A466-4B2C-BBBA-936697160A27}"/>
              </a:ext>
            </a:extLst>
          </p:cNvPr>
          <p:cNvCxnSpPr/>
          <p:nvPr/>
        </p:nvCxnSpPr>
        <p:spPr>
          <a:xfrm flipH="1">
            <a:off x="8611354" y="3450193"/>
            <a:ext cx="76200" cy="0"/>
          </a:xfrm>
          <a:prstGeom prst="line">
            <a:avLst/>
          </a:prstGeom>
        </p:spPr>
        <p:style>
          <a:lnRef idx="2">
            <a:schemeClr val="accent5"/>
          </a:lnRef>
          <a:fillRef idx="0">
            <a:schemeClr val="accent5"/>
          </a:fillRef>
          <a:effectRef idx="1">
            <a:schemeClr val="accent5"/>
          </a:effectRef>
          <a:fontRef idx="minor">
            <a:schemeClr val="tx1"/>
          </a:fontRef>
        </p:style>
      </p:cxnSp>
      <p:sp>
        <p:nvSpPr>
          <p:cNvPr id="80" name="TextBox 79">
            <a:extLst>
              <a:ext uri="{FF2B5EF4-FFF2-40B4-BE49-F238E27FC236}">
                <a16:creationId xmlns:a16="http://schemas.microsoft.com/office/drawing/2014/main" xmlns="" id="{23713123-EFEF-4CF8-AFE6-B06B21DDBCC1}"/>
              </a:ext>
            </a:extLst>
          </p:cNvPr>
          <p:cNvSpPr txBox="1"/>
          <p:nvPr/>
        </p:nvSpPr>
        <p:spPr>
          <a:xfrm>
            <a:off x="1824585" y="3372862"/>
            <a:ext cx="869149" cy="584775"/>
          </a:xfrm>
          <a:prstGeom prst="rect">
            <a:avLst/>
          </a:prstGeom>
          <a:noFill/>
        </p:spPr>
        <p:txBody>
          <a:bodyPr wrap="none" rtlCol="0">
            <a:spAutoFit/>
          </a:bodyPr>
          <a:lstStyle/>
          <a:p>
            <a:r>
              <a:rPr lang="en-US" sz="3200" b="1" dirty="0"/>
              <a:t>c</a:t>
            </a:r>
            <a:r>
              <a:rPr lang="en-US" sz="3200" b="1" baseline="-25000" dirty="0">
                <a:solidFill>
                  <a:srgbClr val="FF0000"/>
                </a:solidFill>
              </a:rPr>
              <a:t>1 </a:t>
            </a:r>
            <a:r>
              <a:rPr lang="en-US" sz="3200" b="1" dirty="0"/>
              <a:t>c</a:t>
            </a:r>
            <a:r>
              <a:rPr lang="en-US" sz="3200" b="1" baseline="-25000" dirty="0">
                <a:solidFill>
                  <a:srgbClr val="FF0000"/>
                </a:solidFill>
              </a:rPr>
              <a:t>2</a:t>
            </a:r>
            <a:endParaRPr lang="en-IN" sz="3200" dirty="0"/>
          </a:p>
        </p:txBody>
      </p:sp>
      <p:sp>
        <p:nvSpPr>
          <p:cNvPr id="81" name="Content Placeholder 2">
            <a:extLst>
              <a:ext uri="{FF2B5EF4-FFF2-40B4-BE49-F238E27FC236}">
                <a16:creationId xmlns:a16="http://schemas.microsoft.com/office/drawing/2014/main" xmlns="" id="{2AFF1101-F6BE-4EAE-918D-3D9FF9AAAA7D}"/>
              </a:ext>
            </a:extLst>
          </p:cNvPr>
          <p:cNvSpPr>
            <a:spLocks noGrp="1"/>
          </p:cNvSpPr>
          <p:nvPr>
            <p:ph idx="1"/>
          </p:nvPr>
        </p:nvSpPr>
        <p:spPr>
          <a:xfrm>
            <a:off x="1752600" y="1219200"/>
            <a:ext cx="7086600" cy="5410200"/>
          </a:xfrm>
        </p:spPr>
        <p:txBody>
          <a:bodyPr>
            <a:normAutofit/>
          </a:bodyPr>
          <a:lstStyle/>
          <a:p>
            <a:pPr>
              <a:buNone/>
            </a:pPr>
            <a:r>
              <a:rPr lang="en-US" dirty="0"/>
              <a:t>Outputs </a:t>
            </a:r>
            <a:r>
              <a:rPr lang="en-US" b="1" dirty="0"/>
              <a:t>c</a:t>
            </a:r>
            <a:r>
              <a:rPr lang="en-US" dirty="0"/>
              <a:t> are a linear combination of inputs </a:t>
            </a:r>
            <a:r>
              <a:rPr lang="en-US" b="1" dirty="0"/>
              <a:t>f</a:t>
            </a:r>
            <a:r>
              <a:rPr lang="en-US" dirty="0"/>
              <a:t> …</a:t>
            </a:r>
          </a:p>
          <a:p>
            <a:pPr>
              <a:buNone/>
            </a:pPr>
            <a:endParaRPr lang="en-US" dirty="0"/>
          </a:p>
          <a:p>
            <a:pPr>
              <a:buNone/>
            </a:pPr>
            <a:r>
              <a:rPr lang="en-US" b="1" dirty="0"/>
              <a:t>				  W</a:t>
            </a:r>
            <a:r>
              <a:rPr lang="en-US" b="1" baseline="-25000" dirty="0">
                <a:solidFill>
                  <a:srgbClr val="FF0000"/>
                </a:solidFill>
              </a:rPr>
              <a:t>1</a:t>
            </a:r>
            <a:r>
              <a:rPr lang="en-US" b="1" baseline="-25000" dirty="0">
                <a:solidFill>
                  <a:srgbClr val="00B050"/>
                </a:solidFill>
              </a:rPr>
              <a:t>1</a:t>
            </a:r>
            <a:r>
              <a:rPr lang="en-US" b="1" dirty="0"/>
              <a:t>  W</a:t>
            </a:r>
            <a:r>
              <a:rPr lang="en-US" b="1" baseline="-25000" dirty="0">
                <a:solidFill>
                  <a:srgbClr val="FF0000"/>
                </a:solidFill>
              </a:rPr>
              <a:t>2</a:t>
            </a:r>
            <a:r>
              <a:rPr lang="en-US" b="1" baseline="-25000" dirty="0">
                <a:solidFill>
                  <a:srgbClr val="00B050"/>
                </a:solidFill>
              </a:rPr>
              <a:t>1</a:t>
            </a:r>
            <a:r>
              <a:rPr lang="en-US" b="1" dirty="0"/>
              <a:t>   </a:t>
            </a:r>
            <a:r>
              <a:rPr lang="en-US" b="1" baseline="-25000" dirty="0">
                <a:solidFill>
                  <a:srgbClr val="00B050"/>
                </a:solidFill>
              </a:rPr>
              <a:t>	</a:t>
            </a:r>
            <a:r>
              <a:rPr lang="en-US" b="1" dirty="0"/>
              <a:t>		  =    f</a:t>
            </a:r>
            <a:r>
              <a:rPr lang="en-US" b="1" baseline="-25000" dirty="0">
                <a:solidFill>
                  <a:srgbClr val="00B050"/>
                </a:solidFill>
              </a:rPr>
              <a:t>1 </a:t>
            </a:r>
            <a:r>
              <a:rPr lang="en-US" b="1" dirty="0"/>
              <a:t>f</a:t>
            </a:r>
            <a:r>
              <a:rPr lang="en-US" b="1" baseline="-25000" dirty="0">
                <a:solidFill>
                  <a:srgbClr val="00B050"/>
                </a:solidFill>
              </a:rPr>
              <a:t>2</a:t>
            </a:r>
            <a:r>
              <a:rPr lang="en-US" b="1" dirty="0"/>
              <a:t>  *    W</a:t>
            </a:r>
            <a:r>
              <a:rPr lang="en-US" b="1" baseline="-25000" dirty="0">
                <a:solidFill>
                  <a:srgbClr val="FF0000"/>
                </a:solidFill>
              </a:rPr>
              <a:t>1</a:t>
            </a:r>
            <a:r>
              <a:rPr lang="en-US" b="1" baseline="-25000" dirty="0">
                <a:solidFill>
                  <a:srgbClr val="00B050"/>
                </a:solidFill>
              </a:rPr>
              <a:t>2</a:t>
            </a:r>
            <a:r>
              <a:rPr lang="en-US" b="1" dirty="0"/>
              <a:t>  W</a:t>
            </a:r>
            <a:r>
              <a:rPr lang="en-US" b="1" baseline="-25000" dirty="0">
                <a:solidFill>
                  <a:srgbClr val="FF0000"/>
                </a:solidFill>
              </a:rPr>
              <a:t>2</a:t>
            </a:r>
            <a:r>
              <a:rPr lang="en-US" b="1" baseline="-25000" dirty="0">
                <a:solidFill>
                  <a:srgbClr val="00B050"/>
                </a:solidFill>
              </a:rPr>
              <a:t>2</a:t>
            </a:r>
            <a:r>
              <a:rPr lang="en-US" b="1" dirty="0"/>
              <a:t>     </a:t>
            </a:r>
            <a:r>
              <a:rPr lang="en-US" b="1" baseline="-25000" dirty="0">
                <a:solidFill>
                  <a:srgbClr val="00B050"/>
                </a:solidFill>
              </a:rPr>
              <a:t> </a:t>
            </a:r>
            <a:r>
              <a:rPr lang="en-US" b="1" dirty="0"/>
              <a:t>+      b</a:t>
            </a:r>
            <a:r>
              <a:rPr lang="en-US" b="1" baseline="-25000" dirty="0">
                <a:solidFill>
                  <a:srgbClr val="FF0000"/>
                </a:solidFill>
              </a:rPr>
              <a:t>1</a:t>
            </a:r>
            <a:r>
              <a:rPr lang="en-US" b="1" dirty="0"/>
              <a:t> b</a:t>
            </a:r>
            <a:r>
              <a:rPr lang="en-US" b="1" baseline="-25000" dirty="0">
                <a:solidFill>
                  <a:srgbClr val="FF0000"/>
                </a:solidFill>
              </a:rPr>
              <a:t>2 </a:t>
            </a:r>
          </a:p>
          <a:p>
            <a:pPr>
              <a:buNone/>
            </a:pPr>
            <a:r>
              <a:rPr lang="en-US" b="1" dirty="0"/>
              <a:t>		                    </a:t>
            </a:r>
            <a:endParaRPr lang="en-US" b="1" baseline="-25000" dirty="0">
              <a:solidFill>
                <a:srgbClr val="FF0000"/>
              </a:solidFill>
            </a:endParaRPr>
          </a:p>
          <a:p>
            <a:pPr>
              <a:buNone/>
            </a:pPr>
            <a:endParaRPr lang="en-US" b="1" baseline="-25000" dirty="0"/>
          </a:p>
          <a:p>
            <a:pPr>
              <a:buNone/>
            </a:pPr>
            <a:r>
              <a:rPr lang="en-US" b="1" baseline="-25000" dirty="0"/>
              <a:t>			</a:t>
            </a:r>
            <a:endParaRPr lang="en-US" b="1" baseline="-25000" dirty="0">
              <a:solidFill>
                <a:srgbClr val="00B050"/>
              </a:solidFill>
            </a:endParaRPr>
          </a:p>
        </p:txBody>
      </p:sp>
      <p:cxnSp>
        <p:nvCxnSpPr>
          <p:cNvPr id="82" name="Straight Connector 81">
            <a:extLst>
              <a:ext uri="{FF2B5EF4-FFF2-40B4-BE49-F238E27FC236}">
                <a16:creationId xmlns:a16="http://schemas.microsoft.com/office/drawing/2014/main" xmlns="" id="{9765BE89-21C8-4E45-B1A0-1D3800062FA7}"/>
              </a:ext>
            </a:extLst>
          </p:cNvPr>
          <p:cNvCxnSpPr>
            <a:cxnSpLocks/>
          </p:cNvCxnSpPr>
          <p:nvPr/>
        </p:nvCxnSpPr>
        <p:spPr>
          <a:xfrm>
            <a:off x="1590496" y="5972479"/>
            <a:ext cx="0" cy="533400"/>
          </a:xfrm>
          <a:prstGeom prst="line">
            <a:avLst/>
          </a:prstGeom>
        </p:spPr>
        <p:style>
          <a:lnRef idx="3">
            <a:schemeClr val="accent5"/>
          </a:lnRef>
          <a:fillRef idx="0">
            <a:schemeClr val="accent5"/>
          </a:fillRef>
          <a:effectRef idx="2">
            <a:schemeClr val="accent5"/>
          </a:effectRef>
          <a:fontRef idx="minor">
            <a:schemeClr val="tx1"/>
          </a:fontRef>
        </p:style>
      </p:cxnSp>
      <p:cxnSp>
        <p:nvCxnSpPr>
          <p:cNvPr id="83" name="Straight Connector 82">
            <a:extLst>
              <a:ext uri="{FF2B5EF4-FFF2-40B4-BE49-F238E27FC236}">
                <a16:creationId xmlns:a16="http://schemas.microsoft.com/office/drawing/2014/main" xmlns="" id="{5F5C2A5B-2CD5-4189-B0B2-9FC634DAA327}"/>
              </a:ext>
            </a:extLst>
          </p:cNvPr>
          <p:cNvCxnSpPr>
            <a:cxnSpLocks/>
          </p:cNvCxnSpPr>
          <p:nvPr/>
        </p:nvCxnSpPr>
        <p:spPr>
          <a:xfrm>
            <a:off x="1590496" y="5961928"/>
            <a:ext cx="104335"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84" name="Straight Connector 83">
            <a:extLst>
              <a:ext uri="{FF2B5EF4-FFF2-40B4-BE49-F238E27FC236}">
                <a16:creationId xmlns:a16="http://schemas.microsoft.com/office/drawing/2014/main" xmlns="" id="{18F9E516-A017-4141-AC1D-92BFCE103A62}"/>
              </a:ext>
            </a:extLst>
          </p:cNvPr>
          <p:cNvCxnSpPr>
            <a:cxnSpLocks/>
          </p:cNvCxnSpPr>
          <p:nvPr/>
        </p:nvCxnSpPr>
        <p:spPr>
          <a:xfrm>
            <a:off x="1582290" y="6494211"/>
            <a:ext cx="150641"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85" name="Straight Connector 84">
            <a:extLst>
              <a:ext uri="{FF2B5EF4-FFF2-40B4-BE49-F238E27FC236}">
                <a16:creationId xmlns:a16="http://schemas.microsoft.com/office/drawing/2014/main" xmlns="" id="{74431FBC-843F-4C8D-851A-AFAB4D0EBF48}"/>
              </a:ext>
            </a:extLst>
          </p:cNvPr>
          <p:cNvCxnSpPr>
            <a:cxnSpLocks/>
          </p:cNvCxnSpPr>
          <p:nvPr/>
        </p:nvCxnSpPr>
        <p:spPr>
          <a:xfrm>
            <a:off x="218864" y="5247031"/>
            <a:ext cx="0" cy="533400"/>
          </a:xfrm>
          <a:prstGeom prst="line">
            <a:avLst/>
          </a:prstGeom>
        </p:spPr>
        <p:style>
          <a:lnRef idx="3">
            <a:schemeClr val="accent5"/>
          </a:lnRef>
          <a:fillRef idx="0">
            <a:schemeClr val="accent5"/>
          </a:fillRef>
          <a:effectRef idx="2">
            <a:schemeClr val="accent5"/>
          </a:effectRef>
          <a:fontRef idx="minor">
            <a:schemeClr val="tx1"/>
          </a:fontRef>
        </p:style>
      </p:cxnSp>
      <p:cxnSp>
        <p:nvCxnSpPr>
          <p:cNvPr id="86" name="Straight Connector 85">
            <a:extLst>
              <a:ext uri="{FF2B5EF4-FFF2-40B4-BE49-F238E27FC236}">
                <a16:creationId xmlns:a16="http://schemas.microsoft.com/office/drawing/2014/main" xmlns="" id="{6211CA44-BD14-41C9-8CCB-D882A976F426}"/>
              </a:ext>
            </a:extLst>
          </p:cNvPr>
          <p:cNvCxnSpPr>
            <a:cxnSpLocks/>
          </p:cNvCxnSpPr>
          <p:nvPr/>
        </p:nvCxnSpPr>
        <p:spPr>
          <a:xfrm>
            <a:off x="218864" y="5236480"/>
            <a:ext cx="104335"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87" name="Straight Connector 86">
            <a:extLst>
              <a:ext uri="{FF2B5EF4-FFF2-40B4-BE49-F238E27FC236}">
                <a16:creationId xmlns:a16="http://schemas.microsoft.com/office/drawing/2014/main" xmlns="" id="{49612223-19CD-4E86-93F8-3298E4EED2F4}"/>
              </a:ext>
            </a:extLst>
          </p:cNvPr>
          <p:cNvCxnSpPr>
            <a:cxnSpLocks/>
          </p:cNvCxnSpPr>
          <p:nvPr/>
        </p:nvCxnSpPr>
        <p:spPr>
          <a:xfrm>
            <a:off x="210658" y="5768763"/>
            <a:ext cx="150641"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88" name="Straight Connector 87">
            <a:extLst>
              <a:ext uri="{FF2B5EF4-FFF2-40B4-BE49-F238E27FC236}">
                <a16:creationId xmlns:a16="http://schemas.microsoft.com/office/drawing/2014/main" xmlns="" id="{2F6FA115-68C5-4A9A-9C1B-AB5D24863DCA}"/>
              </a:ext>
            </a:extLst>
          </p:cNvPr>
          <p:cNvCxnSpPr>
            <a:cxnSpLocks/>
          </p:cNvCxnSpPr>
          <p:nvPr/>
        </p:nvCxnSpPr>
        <p:spPr>
          <a:xfrm>
            <a:off x="3546275" y="5260723"/>
            <a:ext cx="0" cy="533400"/>
          </a:xfrm>
          <a:prstGeom prst="line">
            <a:avLst/>
          </a:prstGeom>
        </p:spPr>
        <p:style>
          <a:lnRef idx="3">
            <a:schemeClr val="accent5"/>
          </a:lnRef>
          <a:fillRef idx="0">
            <a:schemeClr val="accent5"/>
          </a:fillRef>
          <a:effectRef idx="2">
            <a:schemeClr val="accent5"/>
          </a:effectRef>
          <a:fontRef idx="minor">
            <a:schemeClr val="tx1"/>
          </a:fontRef>
        </p:style>
      </p:cxnSp>
      <p:cxnSp>
        <p:nvCxnSpPr>
          <p:cNvPr id="89" name="Straight Connector 88">
            <a:extLst>
              <a:ext uri="{FF2B5EF4-FFF2-40B4-BE49-F238E27FC236}">
                <a16:creationId xmlns:a16="http://schemas.microsoft.com/office/drawing/2014/main" xmlns="" id="{772FFFCF-9365-453B-8335-D22226338C21}"/>
              </a:ext>
            </a:extLst>
          </p:cNvPr>
          <p:cNvCxnSpPr>
            <a:cxnSpLocks/>
          </p:cNvCxnSpPr>
          <p:nvPr/>
        </p:nvCxnSpPr>
        <p:spPr>
          <a:xfrm>
            <a:off x="3546275" y="5250172"/>
            <a:ext cx="104335"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90" name="Straight Connector 89">
            <a:extLst>
              <a:ext uri="{FF2B5EF4-FFF2-40B4-BE49-F238E27FC236}">
                <a16:creationId xmlns:a16="http://schemas.microsoft.com/office/drawing/2014/main" xmlns="" id="{CE0483DA-8DC3-4C78-B756-3E1C2E120949}"/>
              </a:ext>
            </a:extLst>
          </p:cNvPr>
          <p:cNvCxnSpPr>
            <a:cxnSpLocks/>
          </p:cNvCxnSpPr>
          <p:nvPr/>
        </p:nvCxnSpPr>
        <p:spPr>
          <a:xfrm>
            <a:off x="3538069" y="5782455"/>
            <a:ext cx="150641"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91" name="Straight Connector 90">
            <a:extLst>
              <a:ext uri="{FF2B5EF4-FFF2-40B4-BE49-F238E27FC236}">
                <a16:creationId xmlns:a16="http://schemas.microsoft.com/office/drawing/2014/main" xmlns="" id="{BAFA5BE5-503A-4A36-A82A-C3E8E43A8BB2}"/>
              </a:ext>
            </a:extLst>
          </p:cNvPr>
          <p:cNvCxnSpPr>
            <a:cxnSpLocks/>
          </p:cNvCxnSpPr>
          <p:nvPr/>
        </p:nvCxnSpPr>
        <p:spPr>
          <a:xfrm>
            <a:off x="5244057" y="5246199"/>
            <a:ext cx="0" cy="521732"/>
          </a:xfrm>
          <a:prstGeom prst="line">
            <a:avLst/>
          </a:prstGeom>
        </p:spPr>
        <p:style>
          <a:lnRef idx="2">
            <a:schemeClr val="accent5"/>
          </a:lnRef>
          <a:fillRef idx="0">
            <a:schemeClr val="accent5"/>
          </a:fillRef>
          <a:effectRef idx="1">
            <a:schemeClr val="accent5"/>
          </a:effectRef>
          <a:fontRef idx="minor">
            <a:schemeClr val="tx1"/>
          </a:fontRef>
        </p:style>
      </p:cxnSp>
      <p:cxnSp>
        <p:nvCxnSpPr>
          <p:cNvPr id="92" name="Straight Connector 91">
            <a:extLst>
              <a:ext uri="{FF2B5EF4-FFF2-40B4-BE49-F238E27FC236}">
                <a16:creationId xmlns:a16="http://schemas.microsoft.com/office/drawing/2014/main" xmlns="" id="{351CADD4-8642-48C9-9606-40D2AB9D8D05}"/>
              </a:ext>
            </a:extLst>
          </p:cNvPr>
          <p:cNvCxnSpPr>
            <a:cxnSpLocks/>
          </p:cNvCxnSpPr>
          <p:nvPr/>
        </p:nvCxnSpPr>
        <p:spPr>
          <a:xfrm flipH="1" flipV="1">
            <a:off x="5167857" y="5767931"/>
            <a:ext cx="76200" cy="11668"/>
          </a:xfrm>
          <a:prstGeom prst="line">
            <a:avLst/>
          </a:prstGeom>
        </p:spPr>
        <p:style>
          <a:lnRef idx="2">
            <a:schemeClr val="accent5"/>
          </a:lnRef>
          <a:fillRef idx="0">
            <a:schemeClr val="accent5"/>
          </a:fillRef>
          <a:effectRef idx="1">
            <a:schemeClr val="accent5"/>
          </a:effectRef>
          <a:fontRef idx="minor">
            <a:schemeClr val="tx1"/>
          </a:fontRef>
        </p:style>
      </p:cxnSp>
      <p:cxnSp>
        <p:nvCxnSpPr>
          <p:cNvPr id="93" name="Straight Connector 92">
            <a:extLst>
              <a:ext uri="{FF2B5EF4-FFF2-40B4-BE49-F238E27FC236}">
                <a16:creationId xmlns:a16="http://schemas.microsoft.com/office/drawing/2014/main" xmlns="" id="{428BBE49-9B4A-45DD-BFF3-7C77D5611EA8}"/>
              </a:ext>
            </a:extLst>
          </p:cNvPr>
          <p:cNvCxnSpPr/>
          <p:nvPr/>
        </p:nvCxnSpPr>
        <p:spPr>
          <a:xfrm flipH="1">
            <a:off x="5167857" y="5246199"/>
            <a:ext cx="76200"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94" name="Straight Connector 93">
            <a:extLst>
              <a:ext uri="{FF2B5EF4-FFF2-40B4-BE49-F238E27FC236}">
                <a16:creationId xmlns:a16="http://schemas.microsoft.com/office/drawing/2014/main" xmlns="" id="{B08C3B35-0FC5-4994-866F-C6EC61B68FA4}"/>
              </a:ext>
            </a:extLst>
          </p:cNvPr>
          <p:cNvCxnSpPr>
            <a:cxnSpLocks/>
          </p:cNvCxnSpPr>
          <p:nvPr/>
        </p:nvCxnSpPr>
        <p:spPr>
          <a:xfrm>
            <a:off x="1430344" y="5236480"/>
            <a:ext cx="0" cy="521732"/>
          </a:xfrm>
          <a:prstGeom prst="line">
            <a:avLst/>
          </a:prstGeom>
        </p:spPr>
        <p:style>
          <a:lnRef idx="2">
            <a:schemeClr val="accent5"/>
          </a:lnRef>
          <a:fillRef idx="0">
            <a:schemeClr val="accent5"/>
          </a:fillRef>
          <a:effectRef idx="1">
            <a:schemeClr val="accent5"/>
          </a:effectRef>
          <a:fontRef idx="minor">
            <a:schemeClr val="tx1"/>
          </a:fontRef>
        </p:style>
      </p:cxnSp>
      <p:cxnSp>
        <p:nvCxnSpPr>
          <p:cNvPr id="95" name="Straight Connector 94">
            <a:extLst>
              <a:ext uri="{FF2B5EF4-FFF2-40B4-BE49-F238E27FC236}">
                <a16:creationId xmlns:a16="http://schemas.microsoft.com/office/drawing/2014/main" xmlns="" id="{6C75543D-4921-48CC-A305-BD4836190D5C}"/>
              </a:ext>
            </a:extLst>
          </p:cNvPr>
          <p:cNvCxnSpPr>
            <a:cxnSpLocks/>
          </p:cNvCxnSpPr>
          <p:nvPr/>
        </p:nvCxnSpPr>
        <p:spPr>
          <a:xfrm flipH="1" flipV="1">
            <a:off x="1354144" y="5758212"/>
            <a:ext cx="76200" cy="11668"/>
          </a:xfrm>
          <a:prstGeom prst="line">
            <a:avLst/>
          </a:prstGeom>
        </p:spPr>
        <p:style>
          <a:lnRef idx="2">
            <a:schemeClr val="accent5"/>
          </a:lnRef>
          <a:fillRef idx="0">
            <a:schemeClr val="accent5"/>
          </a:fillRef>
          <a:effectRef idx="1">
            <a:schemeClr val="accent5"/>
          </a:effectRef>
          <a:fontRef idx="minor">
            <a:schemeClr val="tx1"/>
          </a:fontRef>
        </p:style>
      </p:cxnSp>
      <p:cxnSp>
        <p:nvCxnSpPr>
          <p:cNvPr id="96" name="Straight Connector 95">
            <a:extLst>
              <a:ext uri="{FF2B5EF4-FFF2-40B4-BE49-F238E27FC236}">
                <a16:creationId xmlns:a16="http://schemas.microsoft.com/office/drawing/2014/main" xmlns="" id="{C174B3CC-51A1-4004-81CC-F6F2EE8CCD66}"/>
              </a:ext>
            </a:extLst>
          </p:cNvPr>
          <p:cNvCxnSpPr/>
          <p:nvPr/>
        </p:nvCxnSpPr>
        <p:spPr>
          <a:xfrm flipH="1">
            <a:off x="1354144" y="5236480"/>
            <a:ext cx="76200"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97" name="Straight Connector 96">
            <a:extLst>
              <a:ext uri="{FF2B5EF4-FFF2-40B4-BE49-F238E27FC236}">
                <a16:creationId xmlns:a16="http://schemas.microsoft.com/office/drawing/2014/main" xmlns="" id="{52F2C159-5418-432C-B821-6CEF7404C885}"/>
              </a:ext>
            </a:extLst>
          </p:cNvPr>
          <p:cNvCxnSpPr>
            <a:cxnSpLocks/>
          </p:cNvCxnSpPr>
          <p:nvPr/>
        </p:nvCxnSpPr>
        <p:spPr>
          <a:xfrm>
            <a:off x="7452350" y="5949143"/>
            <a:ext cx="0" cy="521732"/>
          </a:xfrm>
          <a:prstGeom prst="line">
            <a:avLst/>
          </a:prstGeom>
        </p:spPr>
        <p:style>
          <a:lnRef idx="2">
            <a:schemeClr val="accent5"/>
          </a:lnRef>
          <a:fillRef idx="0">
            <a:schemeClr val="accent5"/>
          </a:fillRef>
          <a:effectRef idx="1">
            <a:schemeClr val="accent5"/>
          </a:effectRef>
          <a:fontRef idx="minor">
            <a:schemeClr val="tx1"/>
          </a:fontRef>
        </p:style>
      </p:cxnSp>
      <p:cxnSp>
        <p:nvCxnSpPr>
          <p:cNvPr id="98" name="Straight Connector 97">
            <a:extLst>
              <a:ext uri="{FF2B5EF4-FFF2-40B4-BE49-F238E27FC236}">
                <a16:creationId xmlns:a16="http://schemas.microsoft.com/office/drawing/2014/main" xmlns="" id="{D991662A-2CE4-4FB1-9A2C-67241835C45E}"/>
              </a:ext>
            </a:extLst>
          </p:cNvPr>
          <p:cNvCxnSpPr>
            <a:cxnSpLocks/>
          </p:cNvCxnSpPr>
          <p:nvPr/>
        </p:nvCxnSpPr>
        <p:spPr>
          <a:xfrm flipH="1" flipV="1">
            <a:off x="7376150" y="6470875"/>
            <a:ext cx="76200" cy="11668"/>
          </a:xfrm>
          <a:prstGeom prst="line">
            <a:avLst/>
          </a:prstGeom>
        </p:spPr>
        <p:style>
          <a:lnRef idx="2">
            <a:schemeClr val="accent5"/>
          </a:lnRef>
          <a:fillRef idx="0">
            <a:schemeClr val="accent5"/>
          </a:fillRef>
          <a:effectRef idx="1">
            <a:schemeClr val="accent5"/>
          </a:effectRef>
          <a:fontRef idx="minor">
            <a:schemeClr val="tx1"/>
          </a:fontRef>
        </p:style>
      </p:cxnSp>
      <p:cxnSp>
        <p:nvCxnSpPr>
          <p:cNvPr id="99" name="Straight Connector 98">
            <a:extLst>
              <a:ext uri="{FF2B5EF4-FFF2-40B4-BE49-F238E27FC236}">
                <a16:creationId xmlns:a16="http://schemas.microsoft.com/office/drawing/2014/main" xmlns="" id="{9E71AA03-8EBF-4136-AE8F-46E46D5FA624}"/>
              </a:ext>
            </a:extLst>
          </p:cNvPr>
          <p:cNvCxnSpPr/>
          <p:nvPr/>
        </p:nvCxnSpPr>
        <p:spPr>
          <a:xfrm flipH="1">
            <a:off x="7376150" y="5949143"/>
            <a:ext cx="76200"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100" name="Straight Connector 99">
            <a:extLst>
              <a:ext uri="{FF2B5EF4-FFF2-40B4-BE49-F238E27FC236}">
                <a16:creationId xmlns:a16="http://schemas.microsoft.com/office/drawing/2014/main" xmlns="" id="{A5497A3A-6FBF-4B18-B4BE-8432D69C4AED}"/>
              </a:ext>
            </a:extLst>
          </p:cNvPr>
          <p:cNvCxnSpPr>
            <a:cxnSpLocks/>
          </p:cNvCxnSpPr>
          <p:nvPr/>
        </p:nvCxnSpPr>
        <p:spPr>
          <a:xfrm>
            <a:off x="3410411" y="5219488"/>
            <a:ext cx="0" cy="521732"/>
          </a:xfrm>
          <a:prstGeom prst="line">
            <a:avLst/>
          </a:prstGeom>
        </p:spPr>
        <p:style>
          <a:lnRef idx="2">
            <a:schemeClr val="accent5"/>
          </a:lnRef>
          <a:fillRef idx="0">
            <a:schemeClr val="accent5"/>
          </a:fillRef>
          <a:effectRef idx="1">
            <a:schemeClr val="accent5"/>
          </a:effectRef>
          <a:fontRef idx="minor">
            <a:schemeClr val="tx1"/>
          </a:fontRef>
        </p:style>
      </p:cxnSp>
      <p:cxnSp>
        <p:nvCxnSpPr>
          <p:cNvPr id="101" name="Straight Connector 100">
            <a:extLst>
              <a:ext uri="{FF2B5EF4-FFF2-40B4-BE49-F238E27FC236}">
                <a16:creationId xmlns:a16="http://schemas.microsoft.com/office/drawing/2014/main" xmlns="" id="{E313F04D-3D5A-4377-BE3F-42EBE7C1A6B4}"/>
              </a:ext>
            </a:extLst>
          </p:cNvPr>
          <p:cNvCxnSpPr>
            <a:cxnSpLocks/>
          </p:cNvCxnSpPr>
          <p:nvPr/>
        </p:nvCxnSpPr>
        <p:spPr>
          <a:xfrm flipH="1" flipV="1">
            <a:off x="3334211" y="5741220"/>
            <a:ext cx="76200" cy="11668"/>
          </a:xfrm>
          <a:prstGeom prst="line">
            <a:avLst/>
          </a:prstGeom>
        </p:spPr>
        <p:style>
          <a:lnRef idx="2">
            <a:schemeClr val="accent5"/>
          </a:lnRef>
          <a:fillRef idx="0">
            <a:schemeClr val="accent5"/>
          </a:fillRef>
          <a:effectRef idx="1">
            <a:schemeClr val="accent5"/>
          </a:effectRef>
          <a:fontRef idx="minor">
            <a:schemeClr val="tx1"/>
          </a:fontRef>
        </p:style>
      </p:cxnSp>
      <p:cxnSp>
        <p:nvCxnSpPr>
          <p:cNvPr id="102" name="Straight Connector 101">
            <a:extLst>
              <a:ext uri="{FF2B5EF4-FFF2-40B4-BE49-F238E27FC236}">
                <a16:creationId xmlns:a16="http://schemas.microsoft.com/office/drawing/2014/main" xmlns="" id="{A9DF7A88-EA04-40FB-9B11-D73A12185340}"/>
              </a:ext>
            </a:extLst>
          </p:cNvPr>
          <p:cNvCxnSpPr/>
          <p:nvPr/>
        </p:nvCxnSpPr>
        <p:spPr>
          <a:xfrm flipH="1">
            <a:off x="3334211" y="5219488"/>
            <a:ext cx="76200"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103" name="Straight Connector 102">
            <a:extLst>
              <a:ext uri="{FF2B5EF4-FFF2-40B4-BE49-F238E27FC236}">
                <a16:creationId xmlns:a16="http://schemas.microsoft.com/office/drawing/2014/main" xmlns="" id="{261F205D-1C43-474D-B450-B34B1700D218}"/>
              </a:ext>
            </a:extLst>
          </p:cNvPr>
          <p:cNvCxnSpPr>
            <a:cxnSpLocks/>
          </p:cNvCxnSpPr>
          <p:nvPr/>
        </p:nvCxnSpPr>
        <p:spPr>
          <a:xfrm>
            <a:off x="1596366" y="5192151"/>
            <a:ext cx="0" cy="533400"/>
          </a:xfrm>
          <a:prstGeom prst="line">
            <a:avLst/>
          </a:prstGeom>
        </p:spPr>
        <p:style>
          <a:lnRef idx="3">
            <a:schemeClr val="accent5"/>
          </a:lnRef>
          <a:fillRef idx="0">
            <a:schemeClr val="accent5"/>
          </a:fillRef>
          <a:effectRef idx="2">
            <a:schemeClr val="accent5"/>
          </a:effectRef>
          <a:fontRef idx="minor">
            <a:schemeClr val="tx1"/>
          </a:fontRef>
        </p:style>
      </p:cxnSp>
      <p:cxnSp>
        <p:nvCxnSpPr>
          <p:cNvPr id="104" name="Straight Connector 103">
            <a:extLst>
              <a:ext uri="{FF2B5EF4-FFF2-40B4-BE49-F238E27FC236}">
                <a16:creationId xmlns:a16="http://schemas.microsoft.com/office/drawing/2014/main" xmlns="" id="{7AB1BDA7-4204-4096-A66F-4C2522B77C01}"/>
              </a:ext>
            </a:extLst>
          </p:cNvPr>
          <p:cNvCxnSpPr>
            <a:cxnSpLocks/>
          </p:cNvCxnSpPr>
          <p:nvPr/>
        </p:nvCxnSpPr>
        <p:spPr>
          <a:xfrm>
            <a:off x="1596366" y="5181600"/>
            <a:ext cx="104335"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105" name="Straight Connector 104">
            <a:extLst>
              <a:ext uri="{FF2B5EF4-FFF2-40B4-BE49-F238E27FC236}">
                <a16:creationId xmlns:a16="http://schemas.microsoft.com/office/drawing/2014/main" xmlns="" id="{5067B49B-BDA8-4405-BEDF-5E535A0AF7C5}"/>
              </a:ext>
            </a:extLst>
          </p:cNvPr>
          <p:cNvCxnSpPr>
            <a:cxnSpLocks/>
          </p:cNvCxnSpPr>
          <p:nvPr/>
        </p:nvCxnSpPr>
        <p:spPr>
          <a:xfrm>
            <a:off x="1588160" y="5713883"/>
            <a:ext cx="150641" cy="0"/>
          </a:xfrm>
          <a:prstGeom prst="line">
            <a:avLst/>
          </a:prstGeom>
        </p:spPr>
        <p:style>
          <a:lnRef idx="2">
            <a:schemeClr val="accent5"/>
          </a:lnRef>
          <a:fillRef idx="0">
            <a:schemeClr val="accent5"/>
          </a:fillRef>
          <a:effectRef idx="1">
            <a:schemeClr val="accent5"/>
          </a:effectRef>
          <a:fontRef idx="minor">
            <a:schemeClr val="tx1"/>
          </a:fontRef>
        </p:style>
      </p:cxnSp>
    </p:spTree>
    <p:extLst>
      <p:ext uri="{BB962C8B-B14F-4D97-AF65-F5344CB8AC3E}">
        <p14:creationId xmlns:p14="http://schemas.microsoft.com/office/powerpoint/2010/main" xmlns="" val="828981631"/>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Oval 15"/>
          <p:cNvSpPr/>
          <p:nvPr/>
        </p:nvSpPr>
        <p:spPr>
          <a:xfrm>
            <a:off x="955965" y="3415145"/>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1752600" y="1219200"/>
            <a:ext cx="7086600" cy="5410200"/>
          </a:xfrm>
        </p:spPr>
        <p:txBody>
          <a:bodyPr>
            <a:normAutofit/>
          </a:bodyPr>
          <a:lstStyle/>
          <a:p>
            <a:pPr>
              <a:buNone/>
            </a:pPr>
            <a:r>
              <a:rPr lang="en-US" b="1" dirty="0"/>
              <a:t>Hyperbolic Tangent</a:t>
            </a:r>
            <a:endParaRPr lang="en-US" b="1" baseline="-25000" dirty="0">
              <a:solidFill>
                <a:srgbClr val="00B050"/>
              </a:solidFill>
            </a:endParaRPr>
          </a:p>
          <a:p>
            <a:pPr>
              <a:buNone/>
            </a:pPr>
            <a:r>
              <a:rPr lang="en-US" dirty="0"/>
              <a:t>h = g(a)</a:t>
            </a:r>
            <a:r>
              <a:rPr lang="en-US" baseline="-25000" dirty="0">
                <a:solidFill>
                  <a:srgbClr val="00B050"/>
                </a:solidFill>
              </a:rPr>
              <a:t> </a:t>
            </a:r>
            <a:r>
              <a:rPr lang="en-US" dirty="0"/>
              <a:t>= </a:t>
            </a:r>
            <a:r>
              <a:rPr lang="en-US" dirty="0" err="1"/>
              <a:t>tanh</a:t>
            </a:r>
            <a:r>
              <a:rPr lang="en-US" dirty="0"/>
              <a:t>(a)</a:t>
            </a:r>
          </a:p>
          <a:p>
            <a:pPr>
              <a:buNone/>
            </a:pPr>
            <a:r>
              <a:rPr lang="en-US" dirty="0"/>
              <a:t>Squishes a real number to (-1,1)</a:t>
            </a:r>
            <a:endParaRPr lang="en-US" baseline="-25000" dirty="0">
              <a:solidFill>
                <a:srgbClr val="00B050"/>
              </a:solidFill>
            </a:endParaRPr>
          </a:p>
          <a:p>
            <a:pPr>
              <a:buNone/>
            </a:pPr>
            <a:endParaRPr lang="en-US" baseline="-25000" dirty="0">
              <a:solidFill>
                <a:srgbClr val="00B050"/>
              </a:solidFill>
            </a:endParaRPr>
          </a:p>
        </p:txBody>
      </p:sp>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a:ln>
                  <a:noFill/>
                </a:ln>
                <a:solidFill>
                  <a:schemeClr val="bg1"/>
                </a:solidFill>
                <a:effectLst/>
                <a:uLnTx/>
                <a:uFillTx/>
                <a:latin typeface="+mj-lt"/>
                <a:ea typeface="+mj-ea"/>
                <a:cs typeface="+mj-cs"/>
              </a:rPr>
              <a:t>Activation</a:t>
            </a:r>
            <a:r>
              <a:rPr kumimoji="0" lang="en-US" sz="4400" b="0" i="0" u="none" strike="noStrike" kern="1200" cap="none" spc="0" normalizeH="0" noProof="0" dirty="0">
                <a:ln>
                  <a:noFill/>
                </a:ln>
                <a:solidFill>
                  <a:schemeClr val="bg1"/>
                </a:solidFill>
                <a:effectLst/>
                <a:uLnTx/>
                <a:uFillTx/>
                <a:latin typeface="+mj-lt"/>
                <a:ea typeface="+mj-ea"/>
                <a:cs typeface="+mj-cs"/>
              </a:rPr>
              <a:t> Function 2</a:t>
            </a:r>
            <a:endParaRPr kumimoji="0" lang="en-US" sz="4400" b="0" i="0" u="none" strike="noStrike" kern="1200" cap="none" spc="0" normalizeH="0" baseline="0" noProof="0" dirty="0">
              <a:ln>
                <a:noFill/>
              </a:ln>
              <a:solidFill>
                <a:schemeClr val="bg1"/>
              </a:solidFill>
              <a:effectLst/>
              <a:uLnTx/>
              <a:uFillTx/>
              <a:latin typeface="+mj-lt"/>
              <a:ea typeface="+mj-ea"/>
              <a:cs typeface="+mj-cs"/>
            </a:endParaRPr>
          </a:p>
        </p:txBody>
      </p:sp>
      <p:sp>
        <p:nvSpPr>
          <p:cNvPr id="7" name="Oval 6"/>
          <p:cNvSpPr/>
          <p:nvPr/>
        </p:nvSpPr>
        <p:spPr>
          <a:xfrm>
            <a:off x="1066800" y="2350532"/>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p:cNvSpPr/>
          <p:nvPr/>
        </p:nvSpPr>
        <p:spPr>
          <a:xfrm>
            <a:off x="1066800" y="3493532"/>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9" name="TextBox 8"/>
          <p:cNvSpPr txBox="1"/>
          <p:nvPr/>
        </p:nvSpPr>
        <p:spPr>
          <a:xfrm>
            <a:off x="0" y="3657600"/>
            <a:ext cx="1037463" cy="369332"/>
          </a:xfrm>
          <a:prstGeom prst="rect">
            <a:avLst/>
          </a:prstGeom>
          <a:noFill/>
        </p:spPr>
        <p:txBody>
          <a:bodyPr wrap="none" rtlCol="0">
            <a:spAutoFit/>
          </a:bodyPr>
          <a:lstStyle/>
          <a:p>
            <a:r>
              <a:rPr lang="en-US" dirty="0"/>
              <a:t>Hidden </a:t>
            </a:r>
            <a:r>
              <a:rPr lang="en-US" b="1" dirty="0"/>
              <a:t>h</a:t>
            </a:r>
          </a:p>
        </p:txBody>
      </p:sp>
      <p:sp>
        <p:nvSpPr>
          <p:cNvPr id="10" name="TextBox 9"/>
          <p:cNvSpPr txBox="1"/>
          <p:nvPr/>
        </p:nvSpPr>
        <p:spPr>
          <a:xfrm>
            <a:off x="76200" y="2209800"/>
            <a:ext cx="1007007" cy="369332"/>
          </a:xfrm>
          <a:prstGeom prst="rect">
            <a:avLst/>
          </a:prstGeom>
          <a:noFill/>
        </p:spPr>
        <p:txBody>
          <a:bodyPr wrap="none" rtlCol="0">
            <a:spAutoFit/>
          </a:bodyPr>
          <a:lstStyle/>
          <a:p>
            <a:r>
              <a:rPr lang="en-US" dirty="0"/>
              <a:t>Classes </a:t>
            </a:r>
            <a:r>
              <a:rPr lang="en-US" b="1" dirty="0"/>
              <a:t>c</a:t>
            </a:r>
          </a:p>
        </p:txBody>
      </p:sp>
      <p:cxnSp>
        <p:nvCxnSpPr>
          <p:cNvPr id="25" name="Straight Connector 24"/>
          <p:cNvCxnSpPr/>
          <p:nvPr/>
        </p:nvCxnSpPr>
        <p:spPr>
          <a:xfrm>
            <a:off x="1274620" y="2743200"/>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11" name="Oval 10"/>
          <p:cNvSpPr/>
          <p:nvPr/>
        </p:nvSpPr>
        <p:spPr>
          <a:xfrm>
            <a:off x="1080655" y="4668980"/>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2" name="TextBox 11"/>
          <p:cNvSpPr txBox="1"/>
          <p:nvPr/>
        </p:nvSpPr>
        <p:spPr>
          <a:xfrm>
            <a:off x="152400" y="4964668"/>
            <a:ext cx="1115498" cy="369332"/>
          </a:xfrm>
          <a:prstGeom prst="rect">
            <a:avLst/>
          </a:prstGeom>
          <a:noFill/>
        </p:spPr>
        <p:txBody>
          <a:bodyPr wrap="none" rtlCol="0">
            <a:spAutoFit/>
          </a:bodyPr>
          <a:lstStyle/>
          <a:p>
            <a:r>
              <a:rPr lang="en-US" dirty="0"/>
              <a:t>Features </a:t>
            </a:r>
            <a:r>
              <a:rPr lang="en-US" b="1" dirty="0"/>
              <a:t>f</a:t>
            </a:r>
          </a:p>
        </p:txBody>
      </p:sp>
      <p:cxnSp>
        <p:nvCxnSpPr>
          <p:cNvPr id="13" name="Straight Connector 12"/>
          <p:cNvCxnSpPr/>
          <p:nvPr/>
        </p:nvCxnSpPr>
        <p:spPr>
          <a:xfrm>
            <a:off x="1274620" y="3886200"/>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14" name="TextBox 13"/>
          <p:cNvSpPr txBox="1"/>
          <p:nvPr/>
        </p:nvSpPr>
        <p:spPr>
          <a:xfrm>
            <a:off x="762000" y="2971800"/>
            <a:ext cx="455446" cy="369332"/>
          </a:xfrm>
          <a:prstGeom prst="rect">
            <a:avLst/>
          </a:prstGeom>
          <a:noFill/>
        </p:spPr>
        <p:txBody>
          <a:bodyPr wrap="none" rtlCol="0">
            <a:spAutoFit/>
          </a:bodyPr>
          <a:lstStyle/>
          <a:p>
            <a:r>
              <a:rPr lang="en-US" b="1" dirty="0"/>
              <a:t>W’</a:t>
            </a:r>
          </a:p>
        </p:txBody>
      </p:sp>
      <p:sp>
        <p:nvSpPr>
          <p:cNvPr id="15" name="TextBox 14"/>
          <p:cNvSpPr txBox="1"/>
          <p:nvPr/>
        </p:nvSpPr>
        <p:spPr>
          <a:xfrm>
            <a:off x="762000" y="4114800"/>
            <a:ext cx="394660" cy="369332"/>
          </a:xfrm>
          <a:prstGeom prst="rect">
            <a:avLst/>
          </a:prstGeom>
          <a:noFill/>
        </p:spPr>
        <p:txBody>
          <a:bodyPr wrap="none" rtlCol="0">
            <a:spAutoFit/>
          </a:bodyPr>
          <a:lstStyle/>
          <a:p>
            <a:r>
              <a:rPr lang="en-US" b="1" dirty="0"/>
              <a:t>W</a:t>
            </a:r>
          </a:p>
        </p:txBody>
      </p:sp>
      <p:sp>
        <p:nvSpPr>
          <p:cNvPr id="17" name="TextBox 16"/>
          <p:cNvSpPr txBox="1"/>
          <p:nvPr/>
        </p:nvSpPr>
        <p:spPr>
          <a:xfrm>
            <a:off x="3733800" y="4724400"/>
            <a:ext cx="1207767" cy="369332"/>
          </a:xfrm>
          <a:prstGeom prst="rect">
            <a:avLst/>
          </a:prstGeom>
          <a:noFill/>
        </p:spPr>
        <p:txBody>
          <a:bodyPr wrap="none" rtlCol="0">
            <a:spAutoFit/>
          </a:bodyPr>
          <a:lstStyle/>
          <a:p>
            <a:r>
              <a:rPr lang="en-US" dirty="0"/>
              <a:t>h = </a:t>
            </a:r>
            <a:r>
              <a:rPr lang="en-US" dirty="0" err="1"/>
              <a:t>tanh</a:t>
            </a:r>
            <a:r>
              <a:rPr lang="en-US" dirty="0"/>
              <a:t>(a)</a:t>
            </a:r>
          </a:p>
        </p:txBody>
      </p:sp>
      <p:sp>
        <p:nvSpPr>
          <p:cNvPr id="18" name="TextBox 17"/>
          <p:cNvSpPr txBox="1"/>
          <p:nvPr/>
        </p:nvSpPr>
        <p:spPr>
          <a:xfrm>
            <a:off x="6172200" y="6019800"/>
            <a:ext cx="295274" cy="369332"/>
          </a:xfrm>
          <a:prstGeom prst="rect">
            <a:avLst/>
          </a:prstGeom>
          <a:noFill/>
        </p:spPr>
        <p:txBody>
          <a:bodyPr wrap="none" rtlCol="0">
            <a:spAutoFit/>
          </a:bodyPr>
          <a:lstStyle/>
          <a:p>
            <a:r>
              <a:rPr lang="en-US" dirty="0"/>
              <a:t>a</a:t>
            </a:r>
          </a:p>
        </p:txBody>
      </p:sp>
      <p:sp>
        <p:nvSpPr>
          <p:cNvPr id="19" name="Oval 18"/>
          <p:cNvSpPr/>
          <p:nvPr/>
        </p:nvSpPr>
        <p:spPr>
          <a:xfrm>
            <a:off x="3013365" y="4569813"/>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20" name="Oval 19"/>
          <p:cNvSpPr/>
          <p:nvPr/>
        </p:nvSpPr>
        <p:spPr>
          <a:xfrm>
            <a:off x="3124200" y="4662055"/>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21" name="Oval 20"/>
          <p:cNvSpPr/>
          <p:nvPr/>
        </p:nvSpPr>
        <p:spPr>
          <a:xfrm>
            <a:off x="5715000" y="6019800"/>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pic>
        <p:nvPicPr>
          <p:cNvPr id="1370114" name="Picture 2"/>
          <p:cNvPicPr>
            <a:picLocks noChangeAspect="1" noChangeArrowheads="1"/>
          </p:cNvPicPr>
          <p:nvPr/>
        </p:nvPicPr>
        <p:blipFill>
          <a:blip r:embed="rId2" cstate="print"/>
          <a:srcRect/>
          <a:stretch>
            <a:fillRect/>
          </a:stretch>
        </p:blipFill>
        <p:spPr bwMode="auto">
          <a:xfrm>
            <a:off x="1828800" y="2957513"/>
            <a:ext cx="5257516" cy="700087"/>
          </a:xfrm>
          <a:prstGeom prst="rect">
            <a:avLst/>
          </a:prstGeom>
          <a:noFill/>
          <a:ln w="9525">
            <a:noFill/>
            <a:miter lim="800000"/>
            <a:headEnd/>
            <a:tailEnd/>
          </a:ln>
        </p:spPr>
      </p:pic>
      <p:pic>
        <p:nvPicPr>
          <p:cNvPr id="1370115" name="Picture 3"/>
          <p:cNvPicPr>
            <a:picLocks noChangeAspect="1" noChangeArrowheads="1"/>
          </p:cNvPicPr>
          <p:nvPr/>
        </p:nvPicPr>
        <p:blipFill>
          <a:blip r:embed="rId3" cstate="print"/>
          <a:srcRect/>
          <a:stretch>
            <a:fillRect/>
          </a:stretch>
        </p:blipFill>
        <p:spPr bwMode="auto">
          <a:xfrm>
            <a:off x="4876800" y="3733800"/>
            <a:ext cx="2803717" cy="2209800"/>
          </a:xfrm>
          <a:prstGeom prst="rect">
            <a:avLst/>
          </a:prstGeom>
          <a:noFill/>
          <a:ln w="9525">
            <a:noFill/>
            <a:miter lim="800000"/>
            <a:headEnd/>
            <a:tailEnd/>
          </a:ln>
        </p:spPr>
      </p:pic>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Oval 15"/>
          <p:cNvSpPr/>
          <p:nvPr/>
        </p:nvSpPr>
        <p:spPr>
          <a:xfrm>
            <a:off x="955965" y="3415145"/>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1752600" y="1219200"/>
            <a:ext cx="7086600" cy="5410200"/>
          </a:xfrm>
        </p:spPr>
        <p:txBody>
          <a:bodyPr>
            <a:normAutofit/>
          </a:bodyPr>
          <a:lstStyle/>
          <a:p>
            <a:pPr>
              <a:buNone/>
            </a:pPr>
            <a:r>
              <a:rPr lang="en-US" b="1" dirty="0"/>
              <a:t>Hyperbolic Tangent</a:t>
            </a:r>
            <a:endParaRPr lang="en-US" b="1" baseline="-25000" dirty="0">
              <a:solidFill>
                <a:srgbClr val="00B050"/>
              </a:solidFill>
            </a:endParaRPr>
          </a:p>
          <a:p>
            <a:pPr>
              <a:buNone/>
            </a:pPr>
            <a:r>
              <a:rPr lang="en-US" dirty="0"/>
              <a:t>h = g(a)</a:t>
            </a:r>
            <a:r>
              <a:rPr lang="en-US" baseline="-25000" dirty="0">
                <a:solidFill>
                  <a:srgbClr val="00B050"/>
                </a:solidFill>
              </a:rPr>
              <a:t> </a:t>
            </a:r>
            <a:r>
              <a:rPr lang="en-US" dirty="0"/>
              <a:t>= </a:t>
            </a:r>
            <a:r>
              <a:rPr lang="en-US" dirty="0" err="1"/>
              <a:t>tanh</a:t>
            </a:r>
            <a:r>
              <a:rPr lang="en-US" dirty="0"/>
              <a:t>(a)</a:t>
            </a:r>
          </a:p>
          <a:p>
            <a:pPr>
              <a:buNone/>
            </a:pPr>
            <a:r>
              <a:rPr lang="en-US" dirty="0"/>
              <a:t>Squishes a real number to (-1,1)</a:t>
            </a:r>
            <a:endParaRPr lang="en-US" baseline="-25000" dirty="0">
              <a:solidFill>
                <a:srgbClr val="00B050"/>
              </a:solidFill>
            </a:endParaRPr>
          </a:p>
          <a:p>
            <a:pPr>
              <a:buNone/>
            </a:pPr>
            <a:endParaRPr lang="en-US" baseline="-25000" dirty="0">
              <a:solidFill>
                <a:srgbClr val="00B050"/>
              </a:solidFill>
            </a:endParaRPr>
          </a:p>
          <a:p>
            <a:pPr>
              <a:buNone/>
            </a:pPr>
            <a:endParaRPr lang="en-US" baseline="-25000" dirty="0">
              <a:solidFill>
                <a:srgbClr val="00B050"/>
              </a:solidFill>
            </a:endParaRPr>
          </a:p>
          <a:p>
            <a:pPr>
              <a:buNone/>
            </a:pPr>
            <a:r>
              <a:rPr lang="en-US" dirty="0"/>
              <a:t>It has a derivative at every value of a.</a:t>
            </a:r>
            <a:endParaRPr lang="en-US" baseline="-25000" dirty="0">
              <a:solidFill>
                <a:srgbClr val="00B050"/>
              </a:solidFill>
            </a:endParaRPr>
          </a:p>
          <a:p>
            <a:pPr>
              <a:buNone/>
            </a:pPr>
            <a:r>
              <a:rPr lang="en-US" sz="4000" dirty="0">
                <a:solidFill>
                  <a:srgbClr val="00B050"/>
                </a:solidFill>
              </a:rPr>
              <a:t>d(</a:t>
            </a:r>
            <a:r>
              <a:rPr lang="en-US" sz="4000" dirty="0">
                <a:solidFill>
                  <a:schemeClr val="accent6"/>
                </a:solidFill>
              </a:rPr>
              <a:t>tanh(a)</a:t>
            </a:r>
            <a:r>
              <a:rPr lang="en-US" sz="4000" dirty="0">
                <a:solidFill>
                  <a:srgbClr val="00B050"/>
                </a:solidFill>
              </a:rPr>
              <a:t>)/d(a) = 1 – </a:t>
            </a:r>
            <a:r>
              <a:rPr lang="en-US" sz="4000" dirty="0">
                <a:solidFill>
                  <a:schemeClr val="accent6"/>
                </a:solidFill>
              </a:rPr>
              <a:t>tanh(a)</a:t>
            </a:r>
            <a:r>
              <a:rPr lang="en-US" sz="4000" dirty="0">
                <a:solidFill>
                  <a:srgbClr val="00B050"/>
                </a:solidFill>
              </a:rPr>
              <a:t>^2</a:t>
            </a:r>
          </a:p>
          <a:p>
            <a:pPr>
              <a:buNone/>
            </a:pPr>
            <a:endParaRPr lang="en-US" baseline="-25000" dirty="0">
              <a:solidFill>
                <a:srgbClr val="00B050"/>
              </a:solidFill>
            </a:endParaRPr>
          </a:p>
        </p:txBody>
      </p:sp>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a:ln>
                  <a:noFill/>
                </a:ln>
                <a:solidFill>
                  <a:schemeClr val="bg1"/>
                </a:solidFill>
                <a:effectLst/>
                <a:uLnTx/>
                <a:uFillTx/>
                <a:latin typeface="+mj-lt"/>
                <a:ea typeface="+mj-ea"/>
                <a:cs typeface="+mj-cs"/>
              </a:rPr>
              <a:t>Activation</a:t>
            </a:r>
            <a:r>
              <a:rPr kumimoji="0" lang="en-US" sz="4400" b="0" i="0" u="none" strike="noStrike" kern="1200" cap="none" spc="0" normalizeH="0" noProof="0" dirty="0">
                <a:ln>
                  <a:noFill/>
                </a:ln>
                <a:solidFill>
                  <a:schemeClr val="bg1"/>
                </a:solidFill>
                <a:effectLst/>
                <a:uLnTx/>
                <a:uFillTx/>
                <a:latin typeface="+mj-lt"/>
                <a:ea typeface="+mj-ea"/>
                <a:cs typeface="+mj-cs"/>
              </a:rPr>
              <a:t> Function 2</a:t>
            </a:r>
            <a:endParaRPr kumimoji="0" lang="en-US" sz="4400" b="0" i="0" u="none" strike="noStrike" kern="1200" cap="none" spc="0" normalizeH="0" baseline="0" noProof="0" dirty="0">
              <a:ln>
                <a:noFill/>
              </a:ln>
              <a:solidFill>
                <a:schemeClr val="bg1"/>
              </a:solidFill>
              <a:effectLst/>
              <a:uLnTx/>
              <a:uFillTx/>
              <a:latin typeface="+mj-lt"/>
              <a:ea typeface="+mj-ea"/>
              <a:cs typeface="+mj-cs"/>
            </a:endParaRPr>
          </a:p>
        </p:txBody>
      </p:sp>
      <p:sp>
        <p:nvSpPr>
          <p:cNvPr id="7" name="Oval 6"/>
          <p:cNvSpPr/>
          <p:nvPr/>
        </p:nvSpPr>
        <p:spPr>
          <a:xfrm>
            <a:off x="1066800" y="2350532"/>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p:cNvSpPr/>
          <p:nvPr/>
        </p:nvSpPr>
        <p:spPr>
          <a:xfrm>
            <a:off x="1066800" y="3493532"/>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9" name="TextBox 8"/>
          <p:cNvSpPr txBox="1"/>
          <p:nvPr/>
        </p:nvSpPr>
        <p:spPr>
          <a:xfrm>
            <a:off x="0" y="3657600"/>
            <a:ext cx="1037463" cy="369332"/>
          </a:xfrm>
          <a:prstGeom prst="rect">
            <a:avLst/>
          </a:prstGeom>
          <a:noFill/>
        </p:spPr>
        <p:txBody>
          <a:bodyPr wrap="none" rtlCol="0">
            <a:spAutoFit/>
          </a:bodyPr>
          <a:lstStyle/>
          <a:p>
            <a:r>
              <a:rPr lang="en-US" dirty="0"/>
              <a:t>Hidden </a:t>
            </a:r>
            <a:r>
              <a:rPr lang="en-US" b="1" dirty="0"/>
              <a:t>h</a:t>
            </a:r>
          </a:p>
        </p:txBody>
      </p:sp>
      <p:sp>
        <p:nvSpPr>
          <p:cNvPr id="10" name="TextBox 9"/>
          <p:cNvSpPr txBox="1"/>
          <p:nvPr/>
        </p:nvSpPr>
        <p:spPr>
          <a:xfrm>
            <a:off x="76200" y="2209800"/>
            <a:ext cx="1007007" cy="369332"/>
          </a:xfrm>
          <a:prstGeom prst="rect">
            <a:avLst/>
          </a:prstGeom>
          <a:noFill/>
        </p:spPr>
        <p:txBody>
          <a:bodyPr wrap="none" rtlCol="0">
            <a:spAutoFit/>
          </a:bodyPr>
          <a:lstStyle/>
          <a:p>
            <a:r>
              <a:rPr lang="en-US" dirty="0"/>
              <a:t>Classes </a:t>
            </a:r>
            <a:r>
              <a:rPr lang="en-US" b="1" dirty="0"/>
              <a:t>c</a:t>
            </a:r>
          </a:p>
        </p:txBody>
      </p:sp>
      <p:cxnSp>
        <p:nvCxnSpPr>
          <p:cNvPr id="25" name="Straight Connector 24"/>
          <p:cNvCxnSpPr/>
          <p:nvPr/>
        </p:nvCxnSpPr>
        <p:spPr>
          <a:xfrm>
            <a:off x="1274620" y="2743200"/>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11" name="Oval 10"/>
          <p:cNvSpPr/>
          <p:nvPr/>
        </p:nvSpPr>
        <p:spPr>
          <a:xfrm>
            <a:off x="1080655" y="4668980"/>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2" name="TextBox 11"/>
          <p:cNvSpPr txBox="1"/>
          <p:nvPr/>
        </p:nvSpPr>
        <p:spPr>
          <a:xfrm>
            <a:off x="152400" y="4964668"/>
            <a:ext cx="1115498" cy="369332"/>
          </a:xfrm>
          <a:prstGeom prst="rect">
            <a:avLst/>
          </a:prstGeom>
          <a:noFill/>
        </p:spPr>
        <p:txBody>
          <a:bodyPr wrap="none" rtlCol="0">
            <a:spAutoFit/>
          </a:bodyPr>
          <a:lstStyle/>
          <a:p>
            <a:r>
              <a:rPr lang="en-US" dirty="0"/>
              <a:t>Features </a:t>
            </a:r>
            <a:r>
              <a:rPr lang="en-US" b="1" dirty="0"/>
              <a:t>f</a:t>
            </a:r>
          </a:p>
        </p:txBody>
      </p:sp>
      <p:cxnSp>
        <p:nvCxnSpPr>
          <p:cNvPr id="13" name="Straight Connector 12"/>
          <p:cNvCxnSpPr/>
          <p:nvPr/>
        </p:nvCxnSpPr>
        <p:spPr>
          <a:xfrm>
            <a:off x="1274620" y="3886200"/>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14" name="TextBox 13"/>
          <p:cNvSpPr txBox="1"/>
          <p:nvPr/>
        </p:nvSpPr>
        <p:spPr>
          <a:xfrm>
            <a:off x="762000" y="2971800"/>
            <a:ext cx="455446" cy="369332"/>
          </a:xfrm>
          <a:prstGeom prst="rect">
            <a:avLst/>
          </a:prstGeom>
          <a:noFill/>
        </p:spPr>
        <p:txBody>
          <a:bodyPr wrap="none" rtlCol="0">
            <a:spAutoFit/>
          </a:bodyPr>
          <a:lstStyle/>
          <a:p>
            <a:r>
              <a:rPr lang="en-US" b="1" dirty="0"/>
              <a:t>W’</a:t>
            </a:r>
          </a:p>
        </p:txBody>
      </p:sp>
      <p:sp>
        <p:nvSpPr>
          <p:cNvPr id="15" name="TextBox 14"/>
          <p:cNvSpPr txBox="1"/>
          <p:nvPr/>
        </p:nvSpPr>
        <p:spPr>
          <a:xfrm>
            <a:off x="762000" y="4114800"/>
            <a:ext cx="394660" cy="369332"/>
          </a:xfrm>
          <a:prstGeom prst="rect">
            <a:avLst/>
          </a:prstGeom>
          <a:noFill/>
        </p:spPr>
        <p:txBody>
          <a:bodyPr wrap="none" rtlCol="0">
            <a:spAutoFit/>
          </a:bodyPr>
          <a:lstStyle/>
          <a:p>
            <a:r>
              <a:rPr lang="en-US" b="1" dirty="0"/>
              <a:t>W</a:t>
            </a:r>
          </a:p>
        </p:txBody>
      </p:sp>
      <p:pic>
        <p:nvPicPr>
          <p:cNvPr id="1370114" name="Picture 2"/>
          <p:cNvPicPr>
            <a:picLocks noChangeAspect="1" noChangeArrowheads="1"/>
          </p:cNvPicPr>
          <p:nvPr/>
        </p:nvPicPr>
        <p:blipFill>
          <a:blip r:embed="rId2" cstate="print"/>
          <a:srcRect/>
          <a:stretch>
            <a:fillRect/>
          </a:stretch>
        </p:blipFill>
        <p:spPr bwMode="auto">
          <a:xfrm>
            <a:off x="1828800" y="2957513"/>
            <a:ext cx="5257516" cy="700087"/>
          </a:xfrm>
          <a:prstGeom prst="rect">
            <a:avLst/>
          </a:prstGeom>
          <a:noFill/>
          <a:ln w="9525">
            <a:noFill/>
            <a:miter lim="800000"/>
            <a:headEnd/>
            <a:tailEnd/>
          </a:ln>
        </p:spPr>
      </p:pic>
      <p:pic>
        <p:nvPicPr>
          <p:cNvPr id="1370115" name="Picture 3"/>
          <p:cNvPicPr>
            <a:picLocks noChangeAspect="1" noChangeArrowheads="1"/>
          </p:cNvPicPr>
          <p:nvPr/>
        </p:nvPicPr>
        <p:blipFill>
          <a:blip r:embed="rId3" cstate="print"/>
          <a:srcRect/>
          <a:stretch>
            <a:fillRect/>
          </a:stretch>
        </p:blipFill>
        <p:spPr bwMode="auto">
          <a:xfrm>
            <a:off x="6667500" y="1146477"/>
            <a:ext cx="1447800" cy="1141110"/>
          </a:xfrm>
          <a:prstGeom prst="rect">
            <a:avLst/>
          </a:prstGeom>
          <a:noFill/>
          <a:ln w="9525">
            <a:noFill/>
            <a:miter lim="800000"/>
            <a:headEnd/>
            <a:tailEnd/>
          </a:ln>
        </p:spPr>
      </p:pic>
    </p:spTree>
    <p:extLst>
      <p:ext uri="{BB962C8B-B14F-4D97-AF65-F5344CB8AC3E}">
        <p14:creationId xmlns:p14="http://schemas.microsoft.com/office/powerpoint/2010/main" xmlns="" val="3992758591"/>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Oval 15"/>
          <p:cNvSpPr/>
          <p:nvPr/>
        </p:nvSpPr>
        <p:spPr>
          <a:xfrm>
            <a:off x="955965" y="3415145"/>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1752600" y="1219200"/>
            <a:ext cx="7086600" cy="5410200"/>
          </a:xfrm>
        </p:spPr>
        <p:txBody>
          <a:bodyPr>
            <a:normAutofit/>
          </a:bodyPr>
          <a:lstStyle/>
          <a:p>
            <a:pPr>
              <a:buNone/>
            </a:pPr>
            <a:r>
              <a:rPr lang="en-US" b="1" dirty="0"/>
              <a:t>Rectified Linear Unit</a:t>
            </a:r>
            <a:endParaRPr lang="en-US" b="1" baseline="-25000" dirty="0">
              <a:solidFill>
                <a:srgbClr val="00B050"/>
              </a:solidFill>
            </a:endParaRPr>
          </a:p>
          <a:p>
            <a:pPr>
              <a:buNone/>
            </a:pPr>
            <a:r>
              <a:rPr lang="en-US" dirty="0"/>
              <a:t>h = g(a)</a:t>
            </a:r>
            <a:r>
              <a:rPr lang="en-US" baseline="-25000" dirty="0">
                <a:solidFill>
                  <a:srgbClr val="00B050"/>
                </a:solidFill>
              </a:rPr>
              <a:t> </a:t>
            </a:r>
            <a:r>
              <a:rPr lang="en-US" dirty="0"/>
              <a:t>= </a:t>
            </a:r>
            <a:r>
              <a:rPr lang="en-US" dirty="0" err="1"/>
              <a:t>ReLU</a:t>
            </a:r>
            <a:r>
              <a:rPr lang="en-US" dirty="0"/>
              <a:t>(a)</a:t>
            </a:r>
          </a:p>
          <a:p>
            <a:pPr>
              <a:buNone/>
            </a:pPr>
            <a:r>
              <a:rPr lang="en-US" dirty="0"/>
              <a:t>Squishes a real number to (0,inf)</a:t>
            </a:r>
            <a:endParaRPr lang="en-US" baseline="-25000" dirty="0">
              <a:solidFill>
                <a:srgbClr val="00B050"/>
              </a:solidFill>
            </a:endParaRPr>
          </a:p>
          <a:p>
            <a:pPr>
              <a:buNone/>
            </a:pPr>
            <a:endParaRPr lang="en-US" baseline="-25000" dirty="0">
              <a:solidFill>
                <a:srgbClr val="00B050"/>
              </a:solidFill>
            </a:endParaRPr>
          </a:p>
        </p:txBody>
      </p:sp>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a:ln>
                  <a:noFill/>
                </a:ln>
                <a:solidFill>
                  <a:schemeClr val="bg1"/>
                </a:solidFill>
                <a:effectLst/>
                <a:uLnTx/>
                <a:uFillTx/>
                <a:latin typeface="+mj-lt"/>
                <a:ea typeface="+mj-ea"/>
                <a:cs typeface="+mj-cs"/>
              </a:rPr>
              <a:t>Activation</a:t>
            </a:r>
            <a:r>
              <a:rPr kumimoji="0" lang="en-US" sz="4400" b="0" i="0" u="none" strike="noStrike" kern="1200" cap="none" spc="0" normalizeH="0" noProof="0" dirty="0">
                <a:ln>
                  <a:noFill/>
                </a:ln>
                <a:solidFill>
                  <a:schemeClr val="bg1"/>
                </a:solidFill>
                <a:effectLst/>
                <a:uLnTx/>
                <a:uFillTx/>
                <a:latin typeface="+mj-lt"/>
                <a:ea typeface="+mj-ea"/>
                <a:cs typeface="+mj-cs"/>
              </a:rPr>
              <a:t> Function 3</a:t>
            </a:r>
            <a:endParaRPr kumimoji="0" lang="en-US" sz="4400" b="0" i="0" u="none" strike="noStrike" kern="1200" cap="none" spc="0" normalizeH="0" baseline="0" noProof="0" dirty="0">
              <a:ln>
                <a:noFill/>
              </a:ln>
              <a:solidFill>
                <a:schemeClr val="bg1"/>
              </a:solidFill>
              <a:effectLst/>
              <a:uLnTx/>
              <a:uFillTx/>
              <a:latin typeface="+mj-lt"/>
              <a:ea typeface="+mj-ea"/>
              <a:cs typeface="+mj-cs"/>
            </a:endParaRPr>
          </a:p>
        </p:txBody>
      </p:sp>
      <p:sp>
        <p:nvSpPr>
          <p:cNvPr id="7" name="Oval 6"/>
          <p:cNvSpPr/>
          <p:nvPr/>
        </p:nvSpPr>
        <p:spPr>
          <a:xfrm>
            <a:off x="1066800" y="2350532"/>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p:cNvSpPr/>
          <p:nvPr/>
        </p:nvSpPr>
        <p:spPr>
          <a:xfrm>
            <a:off x="1066800" y="3493532"/>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9" name="TextBox 8"/>
          <p:cNvSpPr txBox="1"/>
          <p:nvPr/>
        </p:nvSpPr>
        <p:spPr>
          <a:xfrm>
            <a:off x="0" y="3657600"/>
            <a:ext cx="1037463" cy="369332"/>
          </a:xfrm>
          <a:prstGeom prst="rect">
            <a:avLst/>
          </a:prstGeom>
          <a:noFill/>
        </p:spPr>
        <p:txBody>
          <a:bodyPr wrap="none" rtlCol="0">
            <a:spAutoFit/>
          </a:bodyPr>
          <a:lstStyle/>
          <a:p>
            <a:r>
              <a:rPr lang="en-US" dirty="0"/>
              <a:t>Hidden </a:t>
            </a:r>
            <a:r>
              <a:rPr lang="en-US" b="1" dirty="0"/>
              <a:t>h</a:t>
            </a:r>
          </a:p>
        </p:txBody>
      </p:sp>
      <p:sp>
        <p:nvSpPr>
          <p:cNvPr id="10" name="TextBox 9"/>
          <p:cNvSpPr txBox="1"/>
          <p:nvPr/>
        </p:nvSpPr>
        <p:spPr>
          <a:xfrm>
            <a:off x="76200" y="2209800"/>
            <a:ext cx="1007007" cy="369332"/>
          </a:xfrm>
          <a:prstGeom prst="rect">
            <a:avLst/>
          </a:prstGeom>
          <a:noFill/>
        </p:spPr>
        <p:txBody>
          <a:bodyPr wrap="none" rtlCol="0">
            <a:spAutoFit/>
          </a:bodyPr>
          <a:lstStyle/>
          <a:p>
            <a:r>
              <a:rPr lang="en-US" dirty="0"/>
              <a:t>Classes </a:t>
            </a:r>
            <a:r>
              <a:rPr lang="en-US" b="1" dirty="0"/>
              <a:t>c</a:t>
            </a:r>
          </a:p>
        </p:txBody>
      </p:sp>
      <p:cxnSp>
        <p:nvCxnSpPr>
          <p:cNvPr id="25" name="Straight Connector 24"/>
          <p:cNvCxnSpPr/>
          <p:nvPr/>
        </p:nvCxnSpPr>
        <p:spPr>
          <a:xfrm>
            <a:off x="1274620" y="2743200"/>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11" name="Oval 10"/>
          <p:cNvSpPr/>
          <p:nvPr/>
        </p:nvSpPr>
        <p:spPr>
          <a:xfrm>
            <a:off x="1080655" y="4668980"/>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2" name="TextBox 11"/>
          <p:cNvSpPr txBox="1"/>
          <p:nvPr/>
        </p:nvSpPr>
        <p:spPr>
          <a:xfrm>
            <a:off x="152400" y="4964668"/>
            <a:ext cx="1115498" cy="369332"/>
          </a:xfrm>
          <a:prstGeom prst="rect">
            <a:avLst/>
          </a:prstGeom>
          <a:noFill/>
        </p:spPr>
        <p:txBody>
          <a:bodyPr wrap="none" rtlCol="0">
            <a:spAutoFit/>
          </a:bodyPr>
          <a:lstStyle/>
          <a:p>
            <a:r>
              <a:rPr lang="en-US" dirty="0"/>
              <a:t>Features </a:t>
            </a:r>
            <a:r>
              <a:rPr lang="en-US" b="1" dirty="0"/>
              <a:t>f</a:t>
            </a:r>
          </a:p>
        </p:txBody>
      </p:sp>
      <p:cxnSp>
        <p:nvCxnSpPr>
          <p:cNvPr id="13" name="Straight Connector 12"/>
          <p:cNvCxnSpPr/>
          <p:nvPr/>
        </p:nvCxnSpPr>
        <p:spPr>
          <a:xfrm>
            <a:off x="1274620" y="3886200"/>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14" name="TextBox 13"/>
          <p:cNvSpPr txBox="1"/>
          <p:nvPr/>
        </p:nvSpPr>
        <p:spPr>
          <a:xfrm>
            <a:off x="762000" y="2971800"/>
            <a:ext cx="455446" cy="369332"/>
          </a:xfrm>
          <a:prstGeom prst="rect">
            <a:avLst/>
          </a:prstGeom>
          <a:noFill/>
        </p:spPr>
        <p:txBody>
          <a:bodyPr wrap="none" rtlCol="0">
            <a:spAutoFit/>
          </a:bodyPr>
          <a:lstStyle/>
          <a:p>
            <a:r>
              <a:rPr lang="en-US" b="1" dirty="0"/>
              <a:t>W’</a:t>
            </a:r>
          </a:p>
        </p:txBody>
      </p:sp>
      <p:sp>
        <p:nvSpPr>
          <p:cNvPr id="15" name="TextBox 14"/>
          <p:cNvSpPr txBox="1"/>
          <p:nvPr/>
        </p:nvSpPr>
        <p:spPr>
          <a:xfrm>
            <a:off x="762000" y="4114800"/>
            <a:ext cx="394660" cy="369332"/>
          </a:xfrm>
          <a:prstGeom prst="rect">
            <a:avLst/>
          </a:prstGeom>
          <a:noFill/>
        </p:spPr>
        <p:txBody>
          <a:bodyPr wrap="none" rtlCol="0">
            <a:spAutoFit/>
          </a:bodyPr>
          <a:lstStyle/>
          <a:p>
            <a:r>
              <a:rPr lang="en-US" b="1" dirty="0"/>
              <a:t>W</a:t>
            </a:r>
          </a:p>
        </p:txBody>
      </p:sp>
      <p:sp>
        <p:nvSpPr>
          <p:cNvPr id="17" name="TextBox 16"/>
          <p:cNvSpPr txBox="1"/>
          <p:nvPr/>
        </p:nvSpPr>
        <p:spPr>
          <a:xfrm>
            <a:off x="3733800" y="4724400"/>
            <a:ext cx="1256113" cy="369332"/>
          </a:xfrm>
          <a:prstGeom prst="rect">
            <a:avLst/>
          </a:prstGeom>
          <a:noFill/>
        </p:spPr>
        <p:txBody>
          <a:bodyPr wrap="none" rtlCol="0">
            <a:spAutoFit/>
          </a:bodyPr>
          <a:lstStyle/>
          <a:p>
            <a:r>
              <a:rPr lang="en-US" dirty="0"/>
              <a:t>h = </a:t>
            </a:r>
            <a:r>
              <a:rPr lang="en-US" dirty="0" err="1"/>
              <a:t>ReLU</a:t>
            </a:r>
            <a:r>
              <a:rPr lang="en-US" dirty="0"/>
              <a:t>(a)</a:t>
            </a:r>
          </a:p>
        </p:txBody>
      </p:sp>
      <p:sp>
        <p:nvSpPr>
          <p:cNvPr id="18" name="TextBox 17"/>
          <p:cNvSpPr txBox="1"/>
          <p:nvPr/>
        </p:nvSpPr>
        <p:spPr>
          <a:xfrm>
            <a:off x="6410326" y="6019800"/>
            <a:ext cx="295274" cy="369332"/>
          </a:xfrm>
          <a:prstGeom prst="rect">
            <a:avLst/>
          </a:prstGeom>
          <a:noFill/>
        </p:spPr>
        <p:txBody>
          <a:bodyPr wrap="none" rtlCol="0">
            <a:spAutoFit/>
          </a:bodyPr>
          <a:lstStyle/>
          <a:p>
            <a:r>
              <a:rPr lang="en-US" dirty="0"/>
              <a:t>a</a:t>
            </a:r>
          </a:p>
        </p:txBody>
      </p:sp>
      <p:sp>
        <p:nvSpPr>
          <p:cNvPr id="19" name="Oval 18"/>
          <p:cNvSpPr/>
          <p:nvPr/>
        </p:nvSpPr>
        <p:spPr>
          <a:xfrm>
            <a:off x="3013365" y="4569813"/>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20" name="Oval 19"/>
          <p:cNvSpPr/>
          <p:nvPr/>
        </p:nvSpPr>
        <p:spPr>
          <a:xfrm>
            <a:off x="3124200" y="4662055"/>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21" name="Oval 20"/>
          <p:cNvSpPr/>
          <p:nvPr/>
        </p:nvSpPr>
        <p:spPr>
          <a:xfrm>
            <a:off x="5953126" y="6019800"/>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pic>
        <p:nvPicPr>
          <p:cNvPr id="1371138" name="Picture 2"/>
          <p:cNvPicPr>
            <a:picLocks noChangeAspect="1" noChangeArrowheads="1"/>
          </p:cNvPicPr>
          <p:nvPr/>
        </p:nvPicPr>
        <p:blipFill>
          <a:blip r:embed="rId2" cstate="print"/>
          <a:srcRect/>
          <a:stretch>
            <a:fillRect/>
          </a:stretch>
        </p:blipFill>
        <p:spPr bwMode="auto">
          <a:xfrm>
            <a:off x="4876800" y="3429000"/>
            <a:ext cx="3200400" cy="2590800"/>
          </a:xfrm>
          <a:prstGeom prst="rect">
            <a:avLst/>
          </a:prstGeom>
          <a:noFill/>
          <a:ln w="9525">
            <a:noFill/>
            <a:miter lim="800000"/>
            <a:headEnd/>
            <a:tailEnd/>
          </a:ln>
        </p:spPr>
      </p:pic>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Oval 15"/>
          <p:cNvSpPr/>
          <p:nvPr/>
        </p:nvSpPr>
        <p:spPr>
          <a:xfrm>
            <a:off x="955965" y="3415145"/>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1752600" y="1219200"/>
            <a:ext cx="7086600" cy="5410200"/>
          </a:xfrm>
        </p:spPr>
        <p:txBody>
          <a:bodyPr>
            <a:normAutofit/>
          </a:bodyPr>
          <a:lstStyle/>
          <a:p>
            <a:pPr>
              <a:buNone/>
            </a:pPr>
            <a:r>
              <a:rPr lang="en-US" b="1" dirty="0"/>
              <a:t>Rectified Linear Unit</a:t>
            </a:r>
            <a:endParaRPr lang="en-US" b="1" baseline="-25000" dirty="0">
              <a:solidFill>
                <a:srgbClr val="00B050"/>
              </a:solidFill>
            </a:endParaRPr>
          </a:p>
          <a:p>
            <a:pPr>
              <a:buNone/>
            </a:pPr>
            <a:r>
              <a:rPr lang="en-US" dirty="0"/>
              <a:t>h = g(a)</a:t>
            </a:r>
            <a:r>
              <a:rPr lang="en-US" baseline="-25000" dirty="0">
                <a:solidFill>
                  <a:srgbClr val="00B050"/>
                </a:solidFill>
              </a:rPr>
              <a:t> </a:t>
            </a:r>
            <a:r>
              <a:rPr lang="en-US" dirty="0"/>
              <a:t>= </a:t>
            </a:r>
            <a:r>
              <a:rPr lang="en-US" dirty="0" err="1"/>
              <a:t>ReLU</a:t>
            </a:r>
            <a:r>
              <a:rPr lang="en-US" dirty="0"/>
              <a:t>(a)</a:t>
            </a:r>
          </a:p>
          <a:p>
            <a:pPr>
              <a:buNone/>
            </a:pPr>
            <a:r>
              <a:rPr lang="en-US" dirty="0"/>
              <a:t>Squishes a real number to (0,inf)</a:t>
            </a:r>
            <a:endParaRPr lang="en-US" baseline="-25000" dirty="0">
              <a:solidFill>
                <a:srgbClr val="00B050"/>
              </a:solidFill>
            </a:endParaRPr>
          </a:p>
          <a:p>
            <a:pPr>
              <a:buNone/>
            </a:pPr>
            <a:r>
              <a:rPr lang="en-US" baseline="-25000" dirty="0">
                <a:solidFill>
                  <a:srgbClr val="00B050"/>
                </a:solidFill>
              </a:rPr>
              <a:t>If a &lt;= 0, </a:t>
            </a:r>
            <a:r>
              <a:rPr lang="en-US" baseline="-25000" dirty="0" err="1">
                <a:solidFill>
                  <a:srgbClr val="00B050"/>
                </a:solidFill>
              </a:rPr>
              <a:t>ReLU</a:t>
            </a:r>
            <a:r>
              <a:rPr lang="en-US" baseline="-25000" dirty="0">
                <a:solidFill>
                  <a:srgbClr val="00B050"/>
                </a:solidFill>
              </a:rPr>
              <a:t>(a) = 0</a:t>
            </a:r>
          </a:p>
          <a:p>
            <a:pPr>
              <a:buNone/>
            </a:pPr>
            <a:r>
              <a:rPr lang="en-US" baseline="-25000" dirty="0">
                <a:solidFill>
                  <a:srgbClr val="00B050"/>
                </a:solidFill>
              </a:rPr>
              <a:t>If a &gt; 0, </a:t>
            </a:r>
            <a:r>
              <a:rPr lang="en-US" baseline="-25000" dirty="0" err="1">
                <a:solidFill>
                  <a:srgbClr val="00B050"/>
                </a:solidFill>
              </a:rPr>
              <a:t>ReLU</a:t>
            </a:r>
            <a:r>
              <a:rPr lang="en-US" baseline="-25000" dirty="0">
                <a:solidFill>
                  <a:srgbClr val="00B050"/>
                </a:solidFill>
              </a:rPr>
              <a:t>(a) = a</a:t>
            </a:r>
          </a:p>
          <a:p>
            <a:pPr>
              <a:buNone/>
            </a:pPr>
            <a:endParaRPr lang="en-US" baseline="-25000" dirty="0">
              <a:solidFill>
                <a:srgbClr val="00B050"/>
              </a:solidFill>
            </a:endParaRPr>
          </a:p>
          <a:p>
            <a:pPr>
              <a:buNone/>
            </a:pPr>
            <a:r>
              <a:rPr lang="en-US" dirty="0"/>
              <a:t>It has a derivative at every value of a.</a:t>
            </a:r>
            <a:endParaRPr lang="en-US" baseline="-25000" dirty="0">
              <a:solidFill>
                <a:srgbClr val="00B050"/>
              </a:solidFill>
            </a:endParaRPr>
          </a:p>
          <a:p>
            <a:pPr>
              <a:buNone/>
            </a:pPr>
            <a:r>
              <a:rPr lang="en-US" sz="4800" dirty="0">
                <a:solidFill>
                  <a:srgbClr val="00B050"/>
                </a:solidFill>
              </a:rPr>
              <a:t>d(</a:t>
            </a:r>
            <a:r>
              <a:rPr lang="en-US" sz="4800" dirty="0" err="1">
                <a:solidFill>
                  <a:schemeClr val="accent6"/>
                </a:solidFill>
              </a:rPr>
              <a:t>ReLU</a:t>
            </a:r>
            <a:r>
              <a:rPr lang="en-US" sz="4800" dirty="0">
                <a:solidFill>
                  <a:schemeClr val="accent6"/>
                </a:solidFill>
              </a:rPr>
              <a:t>(a)</a:t>
            </a:r>
            <a:r>
              <a:rPr lang="en-US" sz="4800" dirty="0">
                <a:solidFill>
                  <a:srgbClr val="00B050"/>
                </a:solidFill>
              </a:rPr>
              <a:t>)/d(a) = 1</a:t>
            </a:r>
            <a:r>
              <a:rPr lang="en-US" sz="4800" baseline="-25000" dirty="0">
                <a:solidFill>
                  <a:srgbClr val="00B050"/>
                </a:solidFill>
              </a:rPr>
              <a:t>a&gt;0</a:t>
            </a:r>
          </a:p>
          <a:p>
            <a:pPr>
              <a:buNone/>
            </a:pPr>
            <a:r>
              <a:rPr lang="en-US" dirty="0">
                <a:solidFill>
                  <a:srgbClr val="00B050"/>
                </a:solidFill>
              </a:rPr>
              <a:t>1</a:t>
            </a:r>
            <a:r>
              <a:rPr lang="en-US" baseline="-25000" dirty="0">
                <a:solidFill>
                  <a:srgbClr val="00B050"/>
                </a:solidFill>
              </a:rPr>
              <a:t>a&gt;0    </a:t>
            </a:r>
            <a:r>
              <a:rPr lang="en-US" dirty="0">
                <a:solidFill>
                  <a:srgbClr val="00B050"/>
                </a:solidFill>
              </a:rPr>
              <a:t>just means “1 if a &gt; o else 0”</a:t>
            </a:r>
            <a:endParaRPr lang="en-US" baseline="-25000" dirty="0">
              <a:solidFill>
                <a:srgbClr val="00B050"/>
              </a:solidFill>
            </a:endParaRPr>
          </a:p>
        </p:txBody>
      </p:sp>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a:ln>
                  <a:noFill/>
                </a:ln>
                <a:solidFill>
                  <a:schemeClr val="bg1"/>
                </a:solidFill>
                <a:effectLst/>
                <a:uLnTx/>
                <a:uFillTx/>
                <a:latin typeface="+mj-lt"/>
                <a:ea typeface="+mj-ea"/>
                <a:cs typeface="+mj-cs"/>
              </a:rPr>
              <a:t>Activation</a:t>
            </a:r>
            <a:r>
              <a:rPr kumimoji="0" lang="en-US" sz="4400" b="0" i="0" u="none" strike="noStrike" kern="1200" cap="none" spc="0" normalizeH="0" noProof="0" dirty="0">
                <a:ln>
                  <a:noFill/>
                </a:ln>
                <a:solidFill>
                  <a:schemeClr val="bg1"/>
                </a:solidFill>
                <a:effectLst/>
                <a:uLnTx/>
                <a:uFillTx/>
                <a:latin typeface="+mj-lt"/>
                <a:ea typeface="+mj-ea"/>
                <a:cs typeface="+mj-cs"/>
              </a:rPr>
              <a:t> Function 3</a:t>
            </a:r>
            <a:endParaRPr kumimoji="0" lang="en-US" sz="4400" b="0" i="0" u="none" strike="noStrike" kern="1200" cap="none" spc="0" normalizeH="0" baseline="0" noProof="0" dirty="0">
              <a:ln>
                <a:noFill/>
              </a:ln>
              <a:solidFill>
                <a:schemeClr val="bg1"/>
              </a:solidFill>
              <a:effectLst/>
              <a:uLnTx/>
              <a:uFillTx/>
              <a:latin typeface="+mj-lt"/>
              <a:ea typeface="+mj-ea"/>
              <a:cs typeface="+mj-cs"/>
            </a:endParaRPr>
          </a:p>
        </p:txBody>
      </p:sp>
      <p:sp>
        <p:nvSpPr>
          <p:cNvPr id="7" name="Oval 6"/>
          <p:cNvSpPr/>
          <p:nvPr/>
        </p:nvSpPr>
        <p:spPr>
          <a:xfrm>
            <a:off x="1066800" y="2350532"/>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p:cNvSpPr/>
          <p:nvPr/>
        </p:nvSpPr>
        <p:spPr>
          <a:xfrm>
            <a:off x="1066800" y="3493532"/>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9" name="TextBox 8"/>
          <p:cNvSpPr txBox="1"/>
          <p:nvPr/>
        </p:nvSpPr>
        <p:spPr>
          <a:xfrm>
            <a:off x="0" y="3657600"/>
            <a:ext cx="1037463" cy="369332"/>
          </a:xfrm>
          <a:prstGeom prst="rect">
            <a:avLst/>
          </a:prstGeom>
          <a:noFill/>
        </p:spPr>
        <p:txBody>
          <a:bodyPr wrap="none" rtlCol="0">
            <a:spAutoFit/>
          </a:bodyPr>
          <a:lstStyle/>
          <a:p>
            <a:r>
              <a:rPr lang="en-US" dirty="0"/>
              <a:t>Hidden </a:t>
            </a:r>
            <a:r>
              <a:rPr lang="en-US" b="1" dirty="0"/>
              <a:t>h</a:t>
            </a:r>
          </a:p>
        </p:txBody>
      </p:sp>
      <p:sp>
        <p:nvSpPr>
          <p:cNvPr id="10" name="TextBox 9"/>
          <p:cNvSpPr txBox="1"/>
          <p:nvPr/>
        </p:nvSpPr>
        <p:spPr>
          <a:xfrm>
            <a:off x="76200" y="2209800"/>
            <a:ext cx="1007007" cy="369332"/>
          </a:xfrm>
          <a:prstGeom prst="rect">
            <a:avLst/>
          </a:prstGeom>
          <a:noFill/>
        </p:spPr>
        <p:txBody>
          <a:bodyPr wrap="none" rtlCol="0">
            <a:spAutoFit/>
          </a:bodyPr>
          <a:lstStyle/>
          <a:p>
            <a:r>
              <a:rPr lang="en-US" dirty="0"/>
              <a:t>Classes </a:t>
            </a:r>
            <a:r>
              <a:rPr lang="en-US" b="1" dirty="0"/>
              <a:t>c</a:t>
            </a:r>
          </a:p>
        </p:txBody>
      </p:sp>
      <p:cxnSp>
        <p:nvCxnSpPr>
          <p:cNvPr id="25" name="Straight Connector 24"/>
          <p:cNvCxnSpPr/>
          <p:nvPr/>
        </p:nvCxnSpPr>
        <p:spPr>
          <a:xfrm>
            <a:off x="1274620" y="2743200"/>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11" name="Oval 10"/>
          <p:cNvSpPr/>
          <p:nvPr/>
        </p:nvSpPr>
        <p:spPr>
          <a:xfrm>
            <a:off x="1080655" y="4668980"/>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2" name="TextBox 11"/>
          <p:cNvSpPr txBox="1"/>
          <p:nvPr/>
        </p:nvSpPr>
        <p:spPr>
          <a:xfrm>
            <a:off x="152400" y="4964668"/>
            <a:ext cx="1115498" cy="369332"/>
          </a:xfrm>
          <a:prstGeom prst="rect">
            <a:avLst/>
          </a:prstGeom>
          <a:noFill/>
        </p:spPr>
        <p:txBody>
          <a:bodyPr wrap="none" rtlCol="0">
            <a:spAutoFit/>
          </a:bodyPr>
          <a:lstStyle/>
          <a:p>
            <a:r>
              <a:rPr lang="en-US" dirty="0"/>
              <a:t>Features </a:t>
            </a:r>
            <a:r>
              <a:rPr lang="en-US" b="1" dirty="0"/>
              <a:t>f</a:t>
            </a:r>
          </a:p>
        </p:txBody>
      </p:sp>
      <p:cxnSp>
        <p:nvCxnSpPr>
          <p:cNvPr id="13" name="Straight Connector 12"/>
          <p:cNvCxnSpPr/>
          <p:nvPr/>
        </p:nvCxnSpPr>
        <p:spPr>
          <a:xfrm>
            <a:off x="1274620" y="3886200"/>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14" name="TextBox 13"/>
          <p:cNvSpPr txBox="1"/>
          <p:nvPr/>
        </p:nvSpPr>
        <p:spPr>
          <a:xfrm>
            <a:off x="762000" y="2971800"/>
            <a:ext cx="455446" cy="369332"/>
          </a:xfrm>
          <a:prstGeom prst="rect">
            <a:avLst/>
          </a:prstGeom>
          <a:noFill/>
        </p:spPr>
        <p:txBody>
          <a:bodyPr wrap="none" rtlCol="0">
            <a:spAutoFit/>
          </a:bodyPr>
          <a:lstStyle/>
          <a:p>
            <a:r>
              <a:rPr lang="en-US" b="1" dirty="0"/>
              <a:t>W’</a:t>
            </a:r>
          </a:p>
        </p:txBody>
      </p:sp>
      <p:sp>
        <p:nvSpPr>
          <p:cNvPr id="15" name="TextBox 14"/>
          <p:cNvSpPr txBox="1"/>
          <p:nvPr/>
        </p:nvSpPr>
        <p:spPr>
          <a:xfrm>
            <a:off x="762000" y="4114800"/>
            <a:ext cx="394660" cy="369332"/>
          </a:xfrm>
          <a:prstGeom prst="rect">
            <a:avLst/>
          </a:prstGeom>
          <a:noFill/>
        </p:spPr>
        <p:txBody>
          <a:bodyPr wrap="none" rtlCol="0">
            <a:spAutoFit/>
          </a:bodyPr>
          <a:lstStyle/>
          <a:p>
            <a:r>
              <a:rPr lang="en-US" b="1" dirty="0"/>
              <a:t>W</a:t>
            </a:r>
          </a:p>
        </p:txBody>
      </p:sp>
      <p:pic>
        <p:nvPicPr>
          <p:cNvPr id="1371138" name="Picture 2"/>
          <p:cNvPicPr>
            <a:picLocks noChangeAspect="1" noChangeArrowheads="1"/>
          </p:cNvPicPr>
          <p:nvPr/>
        </p:nvPicPr>
        <p:blipFill>
          <a:blip r:embed="rId2" cstate="print"/>
          <a:srcRect/>
          <a:stretch>
            <a:fillRect/>
          </a:stretch>
        </p:blipFill>
        <p:spPr bwMode="auto">
          <a:xfrm>
            <a:off x="6410326" y="1112282"/>
            <a:ext cx="1523186" cy="1233055"/>
          </a:xfrm>
          <a:prstGeom prst="rect">
            <a:avLst/>
          </a:prstGeom>
          <a:noFill/>
          <a:ln w="9525">
            <a:noFill/>
            <a:miter lim="800000"/>
            <a:headEnd/>
            <a:tailEnd/>
          </a:ln>
        </p:spPr>
      </p:pic>
    </p:spTree>
    <p:extLst>
      <p:ext uri="{BB962C8B-B14F-4D97-AF65-F5344CB8AC3E}">
        <p14:creationId xmlns:p14="http://schemas.microsoft.com/office/powerpoint/2010/main" xmlns="" val="1467336537"/>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56335"/>
            <a:ext cx="8305800" cy="5320665"/>
          </a:xfrm>
        </p:spPr>
        <p:txBody>
          <a:bodyPr>
            <a:normAutofit/>
          </a:bodyPr>
          <a:lstStyle/>
          <a:p>
            <a:pPr marL="0" lvl="0" indent="0">
              <a:spcBef>
                <a:spcPts val="0"/>
              </a:spcBef>
              <a:buNone/>
              <a:defRPr/>
            </a:pPr>
            <a:r>
              <a:rPr lang="en-US" dirty="0" err="1"/>
              <a:t>Softmax</a:t>
            </a:r>
            <a:r>
              <a:rPr lang="en-US" dirty="0"/>
              <a:t> is also a non-linear activation function but it is never used between layers because it converts a dense representation of information into an approximation of the one-hot encoding which is very inefficient at carrying information through a system (so if you put the </a:t>
            </a:r>
            <a:r>
              <a:rPr lang="en-US" dirty="0" err="1"/>
              <a:t>softmax</a:t>
            </a:r>
            <a:r>
              <a:rPr lang="en-US" dirty="0"/>
              <a:t> between layers, you won’t get much value from layers above the </a:t>
            </a:r>
            <a:r>
              <a:rPr lang="en-US" dirty="0" err="1"/>
              <a:t>softmax</a:t>
            </a:r>
            <a:r>
              <a:rPr lang="en-US" dirty="0"/>
              <a:t> activation function).</a:t>
            </a:r>
            <a:endParaRPr lang="en-US" b="1" dirty="0"/>
          </a:p>
        </p:txBody>
      </p:sp>
      <p:sp>
        <p:nvSpPr>
          <p:cNvPr id="5" name="Title 1"/>
          <p:cNvSpPr txBox="1">
            <a:spLocks/>
          </p:cNvSpPr>
          <p:nvPr/>
        </p:nvSpPr>
        <p:spPr>
          <a:xfrm>
            <a:off x="0" y="0"/>
            <a:ext cx="9144000" cy="917575"/>
          </a:xfrm>
          <a:prstGeom prst="rect">
            <a:avLst/>
          </a:prstGeom>
          <a:solidFill>
            <a:srgbClr val="FF000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a:ln>
                  <a:noFill/>
                </a:ln>
                <a:solidFill>
                  <a:schemeClr val="bg1"/>
                </a:solidFill>
                <a:effectLst/>
                <a:uLnTx/>
                <a:uFillTx/>
                <a:latin typeface="+mj-lt"/>
                <a:ea typeface="+mj-ea"/>
                <a:cs typeface="+mj-cs"/>
              </a:rPr>
              <a:t>Activation </a:t>
            </a:r>
            <a:r>
              <a:rPr kumimoji="0" lang="en-US" sz="4400" b="0" i="0" u="none" strike="noStrike" kern="1200" cap="none" spc="0" normalizeH="0" baseline="0" noProof="0" dirty="0" err="1">
                <a:ln>
                  <a:noFill/>
                </a:ln>
                <a:solidFill>
                  <a:schemeClr val="bg1"/>
                </a:solidFill>
                <a:effectLst/>
                <a:uLnTx/>
                <a:uFillTx/>
                <a:latin typeface="+mj-lt"/>
                <a:ea typeface="+mj-ea"/>
                <a:cs typeface="+mj-cs"/>
              </a:rPr>
              <a:t>Functio</a:t>
            </a:r>
            <a:r>
              <a:rPr lang="en-US" sz="4400" dirty="0">
                <a:solidFill>
                  <a:schemeClr val="bg1"/>
                </a:solidFill>
                <a:latin typeface="+mj-lt"/>
                <a:ea typeface="+mj-ea"/>
                <a:cs typeface="+mj-cs"/>
              </a:rPr>
              <a:t>n 0</a:t>
            </a:r>
            <a:endParaRPr kumimoji="0" lang="en-US" sz="4400" b="0" i="0" u="none" strike="noStrike" kern="1200" cap="none" spc="0" normalizeH="0" baseline="0" noProof="0" dirty="0">
              <a:ln>
                <a:noFill/>
              </a:ln>
              <a:solidFill>
                <a:schemeClr val="bg1"/>
              </a:solidFill>
              <a:effectLst/>
              <a:uLnTx/>
              <a:uFillTx/>
              <a:latin typeface="+mj-lt"/>
              <a:ea typeface="+mj-ea"/>
              <a:cs typeface="+mj-cs"/>
            </a:endParaRPr>
          </a:p>
        </p:txBody>
      </p:sp>
    </p:spTree>
    <p:extLst>
      <p:ext uri="{BB962C8B-B14F-4D97-AF65-F5344CB8AC3E}">
        <p14:creationId xmlns:p14="http://schemas.microsoft.com/office/powerpoint/2010/main" xmlns="" val="3338525333"/>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Oval 15"/>
          <p:cNvSpPr/>
          <p:nvPr/>
        </p:nvSpPr>
        <p:spPr>
          <a:xfrm>
            <a:off x="955965" y="3415145"/>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1752600" y="1219200"/>
            <a:ext cx="7086600" cy="5410200"/>
          </a:xfrm>
        </p:spPr>
        <p:txBody>
          <a:bodyPr>
            <a:normAutofit fontScale="92500" lnSpcReduction="10000"/>
          </a:bodyPr>
          <a:lstStyle/>
          <a:p>
            <a:pPr>
              <a:buNone/>
            </a:pPr>
            <a:r>
              <a:rPr lang="en-US" b="1" dirty="0"/>
              <a:t>c</a:t>
            </a:r>
            <a:r>
              <a:rPr lang="en-US" b="1" baseline="-25000" dirty="0">
                <a:solidFill>
                  <a:srgbClr val="FF0000"/>
                </a:solidFill>
              </a:rPr>
              <a:t>1</a:t>
            </a:r>
            <a:r>
              <a:rPr lang="en-US" b="1" dirty="0"/>
              <a:t> = W’</a:t>
            </a:r>
            <a:r>
              <a:rPr lang="en-US" b="1" baseline="-25000" dirty="0">
                <a:solidFill>
                  <a:srgbClr val="FF0000"/>
                </a:solidFill>
              </a:rPr>
              <a:t>1</a:t>
            </a:r>
            <a:r>
              <a:rPr lang="en-US" b="1" baseline="-25000" dirty="0">
                <a:solidFill>
                  <a:srgbClr val="00B050"/>
                </a:solidFill>
              </a:rPr>
              <a:t>1</a:t>
            </a:r>
            <a:r>
              <a:rPr lang="en-US" b="1" dirty="0"/>
              <a:t>h</a:t>
            </a:r>
            <a:r>
              <a:rPr lang="en-US" b="1" baseline="-25000" dirty="0">
                <a:solidFill>
                  <a:srgbClr val="00B050"/>
                </a:solidFill>
              </a:rPr>
              <a:t>1</a:t>
            </a:r>
            <a:r>
              <a:rPr lang="en-US" b="1" dirty="0"/>
              <a:t> + W’</a:t>
            </a:r>
            <a:r>
              <a:rPr lang="en-US" b="1" baseline="-25000" dirty="0">
                <a:solidFill>
                  <a:srgbClr val="FF0000"/>
                </a:solidFill>
              </a:rPr>
              <a:t>1</a:t>
            </a:r>
            <a:r>
              <a:rPr lang="en-US" b="1" baseline="-25000" dirty="0">
                <a:solidFill>
                  <a:srgbClr val="00B050"/>
                </a:solidFill>
              </a:rPr>
              <a:t>2</a:t>
            </a:r>
            <a:r>
              <a:rPr lang="en-US" b="1" dirty="0"/>
              <a:t>h</a:t>
            </a:r>
            <a:r>
              <a:rPr lang="en-US" b="1" baseline="-25000" dirty="0">
                <a:solidFill>
                  <a:srgbClr val="00B050"/>
                </a:solidFill>
              </a:rPr>
              <a:t>2</a:t>
            </a:r>
          </a:p>
          <a:p>
            <a:pPr>
              <a:buNone/>
            </a:pPr>
            <a:r>
              <a:rPr lang="en-US" b="1" dirty="0"/>
              <a:t>c</a:t>
            </a:r>
            <a:r>
              <a:rPr lang="en-US" b="1" baseline="-25000" dirty="0">
                <a:solidFill>
                  <a:srgbClr val="FF0000"/>
                </a:solidFill>
              </a:rPr>
              <a:t>2</a:t>
            </a:r>
            <a:r>
              <a:rPr lang="en-US" b="1" dirty="0"/>
              <a:t> = W’</a:t>
            </a:r>
            <a:r>
              <a:rPr lang="en-US" b="1" baseline="-25000" dirty="0">
                <a:solidFill>
                  <a:srgbClr val="FF0000"/>
                </a:solidFill>
              </a:rPr>
              <a:t>2</a:t>
            </a:r>
            <a:r>
              <a:rPr lang="en-US" b="1" baseline="-25000" dirty="0">
                <a:solidFill>
                  <a:srgbClr val="00B050"/>
                </a:solidFill>
              </a:rPr>
              <a:t>1</a:t>
            </a:r>
            <a:r>
              <a:rPr lang="en-US" b="1" dirty="0"/>
              <a:t>h</a:t>
            </a:r>
            <a:r>
              <a:rPr lang="en-US" b="1" baseline="-25000" dirty="0">
                <a:solidFill>
                  <a:srgbClr val="00B050"/>
                </a:solidFill>
              </a:rPr>
              <a:t>1</a:t>
            </a:r>
            <a:r>
              <a:rPr lang="en-US" b="1" dirty="0"/>
              <a:t> + W’</a:t>
            </a:r>
            <a:r>
              <a:rPr lang="en-US" b="1" baseline="-25000" dirty="0">
                <a:solidFill>
                  <a:srgbClr val="FF0000"/>
                </a:solidFill>
              </a:rPr>
              <a:t>2</a:t>
            </a:r>
            <a:r>
              <a:rPr lang="en-US" b="1" baseline="-25000" dirty="0">
                <a:solidFill>
                  <a:srgbClr val="00B050"/>
                </a:solidFill>
              </a:rPr>
              <a:t>2</a:t>
            </a:r>
            <a:r>
              <a:rPr lang="en-US" b="1" dirty="0"/>
              <a:t>h</a:t>
            </a:r>
            <a:r>
              <a:rPr lang="en-US" b="1" baseline="-25000" dirty="0">
                <a:solidFill>
                  <a:srgbClr val="00B050"/>
                </a:solidFill>
              </a:rPr>
              <a:t>2</a:t>
            </a:r>
          </a:p>
          <a:p>
            <a:pPr>
              <a:buNone/>
            </a:pPr>
            <a:endParaRPr lang="en-US" b="1" baseline="-25000" dirty="0">
              <a:solidFill>
                <a:srgbClr val="00B050"/>
              </a:solidFill>
            </a:endParaRPr>
          </a:p>
          <a:p>
            <a:pPr>
              <a:buNone/>
            </a:pPr>
            <a:r>
              <a:rPr lang="en-US" b="1" dirty="0"/>
              <a:t>h</a:t>
            </a:r>
            <a:r>
              <a:rPr lang="en-US" b="1" baseline="-25000" dirty="0">
                <a:solidFill>
                  <a:srgbClr val="FF0000"/>
                </a:solidFill>
              </a:rPr>
              <a:t>1</a:t>
            </a:r>
            <a:r>
              <a:rPr lang="en-US" b="1" dirty="0"/>
              <a:t> = g(a</a:t>
            </a:r>
            <a:r>
              <a:rPr lang="en-US" b="1" baseline="-25000" dirty="0">
                <a:solidFill>
                  <a:srgbClr val="FF0000"/>
                </a:solidFill>
              </a:rPr>
              <a:t>1</a:t>
            </a:r>
            <a:r>
              <a:rPr lang="en-US" b="1" dirty="0"/>
              <a:t>)</a:t>
            </a:r>
            <a:endParaRPr lang="en-US" b="1" baseline="-25000" dirty="0">
              <a:solidFill>
                <a:srgbClr val="00B050"/>
              </a:solidFill>
            </a:endParaRPr>
          </a:p>
          <a:p>
            <a:pPr>
              <a:buNone/>
            </a:pPr>
            <a:r>
              <a:rPr lang="en-US" b="1" dirty="0"/>
              <a:t>h</a:t>
            </a:r>
            <a:r>
              <a:rPr lang="en-US" b="1" baseline="-25000" dirty="0">
                <a:solidFill>
                  <a:srgbClr val="FF0000"/>
                </a:solidFill>
              </a:rPr>
              <a:t>2</a:t>
            </a:r>
            <a:r>
              <a:rPr lang="en-US" b="1" dirty="0"/>
              <a:t> = g(a</a:t>
            </a:r>
            <a:r>
              <a:rPr lang="en-US" b="1" baseline="-25000" dirty="0">
                <a:solidFill>
                  <a:srgbClr val="FF0000"/>
                </a:solidFill>
              </a:rPr>
              <a:t>2</a:t>
            </a:r>
            <a:r>
              <a:rPr lang="en-US" b="1" dirty="0"/>
              <a:t>)</a:t>
            </a:r>
            <a:endParaRPr lang="en-US" b="1" baseline="-25000" dirty="0">
              <a:solidFill>
                <a:srgbClr val="00B050"/>
              </a:solidFill>
            </a:endParaRPr>
          </a:p>
          <a:p>
            <a:pPr>
              <a:buNone/>
            </a:pPr>
            <a:endParaRPr lang="en-US" b="1" baseline="-25000" dirty="0">
              <a:solidFill>
                <a:srgbClr val="00B050"/>
              </a:solidFill>
            </a:endParaRPr>
          </a:p>
          <a:p>
            <a:pPr>
              <a:buNone/>
            </a:pPr>
            <a:r>
              <a:rPr lang="en-US" b="1" dirty="0"/>
              <a:t>a</a:t>
            </a:r>
            <a:r>
              <a:rPr lang="en-US" b="1" baseline="-25000" dirty="0">
                <a:solidFill>
                  <a:srgbClr val="FF0000"/>
                </a:solidFill>
              </a:rPr>
              <a:t>1</a:t>
            </a:r>
            <a:r>
              <a:rPr lang="en-US" b="1" dirty="0"/>
              <a:t> = W</a:t>
            </a:r>
            <a:r>
              <a:rPr lang="en-US" b="1" baseline="-25000" dirty="0">
                <a:solidFill>
                  <a:srgbClr val="FF0000"/>
                </a:solidFill>
              </a:rPr>
              <a:t>1</a:t>
            </a:r>
            <a:r>
              <a:rPr lang="en-US" b="1" baseline="-25000" dirty="0">
                <a:solidFill>
                  <a:srgbClr val="00B050"/>
                </a:solidFill>
              </a:rPr>
              <a:t>1</a:t>
            </a:r>
            <a:r>
              <a:rPr lang="en-US" b="1" dirty="0"/>
              <a:t>f</a:t>
            </a:r>
            <a:r>
              <a:rPr lang="en-US" b="1" baseline="-25000" dirty="0">
                <a:solidFill>
                  <a:srgbClr val="00B050"/>
                </a:solidFill>
              </a:rPr>
              <a:t>1</a:t>
            </a:r>
            <a:r>
              <a:rPr lang="en-US" b="1" dirty="0"/>
              <a:t> + W</a:t>
            </a:r>
            <a:r>
              <a:rPr lang="en-US" b="1" baseline="-25000" dirty="0">
                <a:solidFill>
                  <a:srgbClr val="FF0000"/>
                </a:solidFill>
              </a:rPr>
              <a:t>1</a:t>
            </a:r>
            <a:r>
              <a:rPr lang="en-US" b="1" baseline="-25000" dirty="0">
                <a:solidFill>
                  <a:srgbClr val="00B050"/>
                </a:solidFill>
              </a:rPr>
              <a:t>2</a:t>
            </a:r>
            <a:r>
              <a:rPr lang="en-US" b="1" dirty="0"/>
              <a:t>f</a:t>
            </a:r>
            <a:r>
              <a:rPr lang="en-US" b="1" baseline="-25000" dirty="0">
                <a:solidFill>
                  <a:srgbClr val="00B050"/>
                </a:solidFill>
              </a:rPr>
              <a:t>2</a:t>
            </a:r>
          </a:p>
          <a:p>
            <a:pPr>
              <a:buNone/>
            </a:pPr>
            <a:r>
              <a:rPr lang="en-US" b="1" dirty="0"/>
              <a:t>a</a:t>
            </a:r>
            <a:r>
              <a:rPr lang="en-US" b="1" baseline="-25000" dirty="0">
                <a:solidFill>
                  <a:srgbClr val="FF0000"/>
                </a:solidFill>
              </a:rPr>
              <a:t>2</a:t>
            </a:r>
            <a:r>
              <a:rPr lang="en-US" b="1" dirty="0"/>
              <a:t> = W</a:t>
            </a:r>
            <a:r>
              <a:rPr lang="en-US" b="1" baseline="-25000" dirty="0">
                <a:solidFill>
                  <a:srgbClr val="FF0000"/>
                </a:solidFill>
              </a:rPr>
              <a:t>2</a:t>
            </a:r>
            <a:r>
              <a:rPr lang="en-US" b="1" baseline="-25000" dirty="0">
                <a:solidFill>
                  <a:srgbClr val="00B050"/>
                </a:solidFill>
              </a:rPr>
              <a:t>1</a:t>
            </a:r>
            <a:r>
              <a:rPr lang="en-US" b="1" dirty="0"/>
              <a:t>f</a:t>
            </a:r>
            <a:r>
              <a:rPr lang="en-US" b="1" baseline="-25000" dirty="0">
                <a:solidFill>
                  <a:srgbClr val="00B050"/>
                </a:solidFill>
              </a:rPr>
              <a:t>1</a:t>
            </a:r>
            <a:r>
              <a:rPr lang="en-US" b="1" dirty="0"/>
              <a:t> + W</a:t>
            </a:r>
            <a:r>
              <a:rPr lang="en-US" b="1" baseline="-25000" dirty="0">
                <a:solidFill>
                  <a:srgbClr val="FF0000"/>
                </a:solidFill>
              </a:rPr>
              <a:t>2</a:t>
            </a:r>
            <a:r>
              <a:rPr lang="en-US" b="1" baseline="-25000" dirty="0">
                <a:solidFill>
                  <a:srgbClr val="00B050"/>
                </a:solidFill>
              </a:rPr>
              <a:t>2</a:t>
            </a:r>
            <a:r>
              <a:rPr lang="en-US" b="1" dirty="0"/>
              <a:t>f</a:t>
            </a:r>
            <a:r>
              <a:rPr lang="en-US" b="1" baseline="-25000" dirty="0">
                <a:solidFill>
                  <a:srgbClr val="00B050"/>
                </a:solidFill>
              </a:rPr>
              <a:t>2</a:t>
            </a:r>
          </a:p>
          <a:p>
            <a:pPr>
              <a:buNone/>
            </a:pPr>
            <a:endParaRPr lang="en-US" b="1" baseline="-25000" dirty="0">
              <a:solidFill>
                <a:srgbClr val="00B050"/>
              </a:solidFill>
            </a:endParaRPr>
          </a:p>
          <a:p>
            <a:pPr>
              <a:buNone/>
            </a:pPr>
            <a:r>
              <a:rPr lang="en-US" b="1" dirty="0"/>
              <a:t>	So </a:t>
            </a:r>
            <a:r>
              <a:rPr lang="en-US" b="1" u="sng" dirty="0"/>
              <a:t>now</a:t>
            </a:r>
            <a:r>
              <a:rPr lang="en-US" b="1" dirty="0"/>
              <a:t> if you choose the weights W and W’ suitably, you will get a non-linear separator between classes c</a:t>
            </a:r>
            <a:r>
              <a:rPr lang="en-US" b="1" baseline="-25000" dirty="0">
                <a:solidFill>
                  <a:srgbClr val="FF0000"/>
                </a:solidFill>
              </a:rPr>
              <a:t>1</a:t>
            </a:r>
            <a:r>
              <a:rPr lang="en-US" b="1" dirty="0"/>
              <a:t> and c</a:t>
            </a:r>
            <a:r>
              <a:rPr lang="en-US" b="1" baseline="-25000" dirty="0">
                <a:solidFill>
                  <a:srgbClr val="FF0000"/>
                </a:solidFill>
              </a:rPr>
              <a:t>2</a:t>
            </a:r>
            <a:r>
              <a:rPr lang="en-US" b="1" dirty="0"/>
              <a:t>.</a:t>
            </a:r>
            <a:endParaRPr lang="en-US" b="1" baseline="-25000" dirty="0">
              <a:solidFill>
                <a:srgbClr val="00B050"/>
              </a:solidFill>
            </a:endParaRPr>
          </a:p>
        </p:txBody>
      </p:sp>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a:ln>
                  <a:noFill/>
                </a:ln>
                <a:solidFill>
                  <a:schemeClr val="bg1"/>
                </a:solidFill>
                <a:effectLst/>
                <a:uLnTx/>
                <a:uFillTx/>
                <a:latin typeface="+mj-lt"/>
                <a:ea typeface="+mj-ea"/>
                <a:cs typeface="+mj-cs"/>
              </a:rPr>
              <a:t>Deep Learning</a:t>
            </a:r>
          </a:p>
        </p:txBody>
      </p:sp>
      <p:sp>
        <p:nvSpPr>
          <p:cNvPr id="7" name="Oval 6"/>
          <p:cNvSpPr/>
          <p:nvPr/>
        </p:nvSpPr>
        <p:spPr>
          <a:xfrm>
            <a:off x="1066800" y="2350532"/>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p:cNvSpPr/>
          <p:nvPr/>
        </p:nvSpPr>
        <p:spPr>
          <a:xfrm>
            <a:off x="1066800" y="3493532"/>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9" name="TextBox 8"/>
          <p:cNvSpPr txBox="1"/>
          <p:nvPr/>
        </p:nvSpPr>
        <p:spPr>
          <a:xfrm>
            <a:off x="0" y="3657600"/>
            <a:ext cx="1037463" cy="369332"/>
          </a:xfrm>
          <a:prstGeom prst="rect">
            <a:avLst/>
          </a:prstGeom>
          <a:noFill/>
        </p:spPr>
        <p:txBody>
          <a:bodyPr wrap="none" rtlCol="0">
            <a:spAutoFit/>
          </a:bodyPr>
          <a:lstStyle/>
          <a:p>
            <a:r>
              <a:rPr lang="en-US" dirty="0"/>
              <a:t>Hidden </a:t>
            </a:r>
            <a:r>
              <a:rPr lang="en-US" b="1" dirty="0"/>
              <a:t>h</a:t>
            </a:r>
          </a:p>
        </p:txBody>
      </p:sp>
      <p:sp>
        <p:nvSpPr>
          <p:cNvPr id="10" name="TextBox 9"/>
          <p:cNvSpPr txBox="1"/>
          <p:nvPr/>
        </p:nvSpPr>
        <p:spPr>
          <a:xfrm>
            <a:off x="76200" y="2209800"/>
            <a:ext cx="1007007" cy="369332"/>
          </a:xfrm>
          <a:prstGeom prst="rect">
            <a:avLst/>
          </a:prstGeom>
          <a:noFill/>
        </p:spPr>
        <p:txBody>
          <a:bodyPr wrap="none" rtlCol="0">
            <a:spAutoFit/>
          </a:bodyPr>
          <a:lstStyle/>
          <a:p>
            <a:r>
              <a:rPr lang="en-US" dirty="0"/>
              <a:t>Classes </a:t>
            </a:r>
            <a:r>
              <a:rPr lang="en-US" b="1" dirty="0"/>
              <a:t>c</a:t>
            </a:r>
          </a:p>
        </p:txBody>
      </p:sp>
      <p:cxnSp>
        <p:nvCxnSpPr>
          <p:cNvPr id="25" name="Straight Connector 24"/>
          <p:cNvCxnSpPr/>
          <p:nvPr/>
        </p:nvCxnSpPr>
        <p:spPr>
          <a:xfrm>
            <a:off x="1274620" y="2743200"/>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11" name="Oval 10"/>
          <p:cNvSpPr/>
          <p:nvPr/>
        </p:nvSpPr>
        <p:spPr>
          <a:xfrm>
            <a:off x="1080655" y="4668980"/>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2" name="TextBox 11"/>
          <p:cNvSpPr txBox="1"/>
          <p:nvPr/>
        </p:nvSpPr>
        <p:spPr>
          <a:xfrm>
            <a:off x="152400" y="4964668"/>
            <a:ext cx="1115498" cy="369332"/>
          </a:xfrm>
          <a:prstGeom prst="rect">
            <a:avLst/>
          </a:prstGeom>
          <a:noFill/>
        </p:spPr>
        <p:txBody>
          <a:bodyPr wrap="none" rtlCol="0">
            <a:spAutoFit/>
          </a:bodyPr>
          <a:lstStyle/>
          <a:p>
            <a:r>
              <a:rPr lang="en-US" dirty="0"/>
              <a:t>Features </a:t>
            </a:r>
            <a:r>
              <a:rPr lang="en-US" b="1" dirty="0"/>
              <a:t>f</a:t>
            </a:r>
          </a:p>
        </p:txBody>
      </p:sp>
      <p:cxnSp>
        <p:nvCxnSpPr>
          <p:cNvPr id="13" name="Straight Connector 12"/>
          <p:cNvCxnSpPr/>
          <p:nvPr/>
        </p:nvCxnSpPr>
        <p:spPr>
          <a:xfrm>
            <a:off x="1274620" y="3886200"/>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14" name="TextBox 13"/>
          <p:cNvSpPr txBox="1"/>
          <p:nvPr/>
        </p:nvSpPr>
        <p:spPr>
          <a:xfrm>
            <a:off x="762000" y="2971800"/>
            <a:ext cx="455446" cy="369332"/>
          </a:xfrm>
          <a:prstGeom prst="rect">
            <a:avLst/>
          </a:prstGeom>
          <a:noFill/>
        </p:spPr>
        <p:txBody>
          <a:bodyPr wrap="none" rtlCol="0">
            <a:spAutoFit/>
          </a:bodyPr>
          <a:lstStyle/>
          <a:p>
            <a:r>
              <a:rPr lang="en-US" b="1" dirty="0"/>
              <a:t>W’</a:t>
            </a:r>
          </a:p>
        </p:txBody>
      </p:sp>
      <p:sp>
        <p:nvSpPr>
          <p:cNvPr id="15" name="TextBox 14"/>
          <p:cNvSpPr txBox="1"/>
          <p:nvPr/>
        </p:nvSpPr>
        <p:spPr>
          <a:xfrm>
            <a:off x="762000" y="4114800"/>
            <a:ext cx="394660" cy="369332"/>
          </a:xfrm>
          <a:prstGeom prst="rect">
            <a:avLst/>
          </a:prstGeom>
          <a:noFill/>
        </p:spPr>
        <p:txBody>
          <a:bodyPr wrap="none" rtlCol="0">
            <a:spAutoFit/>
          </a:bodyPr>
          <a:lstStyle/>
          <a:p>
            <a:r>
              <a:rPr lang="en-US" b="1" dirty="0"/>
              <a:t>W</a:t>
            </a:r>
          </a:p>
        </p:txBody>
      </p:sp>
      <p:pic>
        <p:nvPicPr>
          <p:cNvPr id="1372162" name="Picture 2"/>
          <p:cNvPicPr>
            <a:picLocks noChangeAspect="1" noChangeArrowheads="1"/>
          </p:cNvPicPr>
          <p:nvPr/>
        </p:nvPicPr>
        <p:blipFill>
          <a:blip r:embed="rId3" cstate="print"/>
          <a:srcRect/>
          <a:stretch>
            <a:fillRect/>
          </a:stretch>
        </p:blipFill>
        <p:spPr bwMode="auto">
          <a:xfrm>
            <a:off x="5181600" y="2438400"/>
            <a:ext cx="3314700" cy="2209800"/>
          </a:xfrm>
          <a:prstGeom prst="rect">
            <a:avLst/>
          </a:prstGeom>
          <a:noFill/>
          <a:ln w="9525">
            <a:noFill/>
            <a:miter lim="800000"/>
            <a:headEnd/>
            <a:tailEnd/>
          </a:ln>
        </p:spPr>
      </p:pic>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Oval 15"/>
          <p:cNvSpPr/>
          <p:nvPr/>
        </p:nvSpPr>
        <p:spPr>
          <a:xfrm>
            <a:off x="955965" y="3415145"/>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1752600" y="1219200"/>
            <a:ext cx="7086600" cy="5410200"/>
          </a:xfrm>
        </p:spPr>
        <p:txBody>
          <a:bodyPr>
            <a:normAutofit/>
          </a:bodyPr>
          <a:lstStyle/>
          <a:p>
            <a:pPr>
              <a:buNone/>
            </a:pPr>
            <a:endParaRPr lang="en-US" b="1" baseline="-25000" dirty="0">
              <a:solidFill>
                <a:srgbClr val="00B050"/>
              </a:solidFill>
            </a:endParaRPr>
          </a:p>
          <a:p>
            <a:pPr>
              <a:buNone/>
            </a:pPr>
            <a:endParaRPr lang="en-US" b="1" baseline="-25000" dirty="0">
              <a:solidFill>
                <a:srgbClr val="00B050"/>
              </a:solidFill>
            </a:endParaRPr>
          </a:p>
          <a:p>
            <a:pPr>
              <a:buNone/>
            </a:pPr>
            <a:endParaRPr lang="en-US" b="1" baseline="-25000" dirty="0">
              <a:solidFill>
                <a:srgbClr val="00B050"/>
              </a:solidFill>
            </a:endParaRPr>
          </a:p>
          <a:p>
            <a:pPr>
              <a:buNone/>
            </a:pPr>
            <a:endParaRPr lang="en-US" b="1" baseline="-25000" dirty="0">
              <a:solidFill>
                <a:srgbClr val="00B050"/>
              </a:solidFill>
            </a:endParaRPr>
          </a:p>
          <a:p>
            <a:pPr>
              <a:buNone/>
            </a:pPr>
            <a:endParaRPr lang="en-US" b="1" baseline="-25000" dirty="0">
              <a:solidFill>
                <a:srgbClr val="00B050"/>
              </a:solidFill>
            </a:endParaRPr>
          </a:p>
          <a:p>
            <a:pPr>
              <a:buNone/>
            </a:pPr>
            <a:endParaRPr lang="en-US" b="1" dirty="0"/>
          </a:p>
          <a:p>
            <a:pPr>
              <a:buNone/>
            </a:pPr>
            <a:endParaRPr lang="en-US" b="1" dirty="0"/>
          </a:p>
          <a:p>
            <a:pPr>
              <a:buNone/>
            </a:pPr>
            <a:r>
              <a:rPr lang="en-US" b="1" dirty="0"/>
              <a:t>This is the essence of deep learning – using a multi-layered network with non-</a:t>
            </a:r>
            <a:r>
              <a:rPr lang="en-US" b="1" dirty="0" err="1"/>
              <a:t>linearities</a:t>
            </a:r>
            <a:r>
              <a:rPr lang="en-US" b="1" dirty="0"/>
              <a:t> at each stage.</a:t>
            </a:r>
          </a:p>
        </p:txBody>
      </p:sp>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lvl="0" algn="ctr">
              <a:spcBef>
                <a:spcPct val="0"/>
              </a:spcBef>
              <a:defRPr/>
            </a:pPr>
            <a:r>
              <a:rPr lang="en-US" sz="4400" dirty="0">
                <a:solidFill>
                  <a:schemeClr val="bg1"/>
                </a:solidFill>
              </a:rPr>
              <a:t>Deep Learning</a:t>
            </a:r>
          </a:p>
        </p:txBody>
      </p:sp>
      <p:sp>
        <p:nvSpPr>
          <p:cNvPr id="7" name="Oval 6"/>
          <p:cNvSpPr/>
          <p:nvPr/>
        </p:nvSpPr>
        <p:spPr>
          <a:xfrm>
            <a:off x="1066800" y="2350532"/>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p:cNvSpPr/>
          <p:nvPr/>
        </p:nvSpPr>
        <p:spPr>
          <a:xfrm>
            <a:off x="1066800" y="3493532"/>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9" name="TextBox 8"/>
          <p:cNvSpPr txBox="1"/>
          <p:nvPr/>
        </p:nvSpPr>
        <p:spPr>
          <a:xfrm>
            <a:off x="0" y="3657600"/>
            <a:ext cx="1037463" cy="369332"/>
          </a:xfrm>
          <a:prstGeom prst="rect">
            <a:avLst/>
          </a:prstGeom>
          <a:noFill/>
        </p:spPr>
        <p:txBody>
          <a:bodyPr wrap="none" rtlCol="0">
            <a:spAutoFit/>
          </a:bodyPr>
          <a:lstStyle/>
          <a:p>
            <a:r>
              <a:rPr lang="en-US" dirty="0"/>
              <a:t>Hidden </a:t>
            </a:r>
            <a:r>
              <a:rPr lang="en-US" b="1" dirty="0"/>
              <a:t>h</a:t>
            </a:r>
          </a:p>
        </p:txBody>
      </p:sp>
      <p:sp>
        <p:nvSpPr>
          <p:cNvPr id="10" name="TextBox 9"/>
          <p:cNvSpPr txBox="1"/>
          <p:nvPr/>
        </p:nvSpPr>
        <p:spPr>
          <a:xfrm>
            <a:off x="76200" y="2209800"/>
            <a:ext cx="1007007" cy="369332"/>
          </a:xfrm>
          <a:prstGeom prst="rect">
            <a:avLst/>
          </a:prstGeom>
          <a:noFill/>
        </p:spPr>
        <p:txBody>
          <a:bodyPr wrap="none" rtlCol="0">
            <a:spAutoFit/>
          </a:bodyPr>
          <a:lstStyle/>
          <a:p>
            <a:r>
              <a:rPr lang="en-US" dirty="0"/>
              <a:t>Classes </a:t>
            </a:r>
            <a:r>
              <a:rPr lang="en-US" b="1" dirty="0"/>
              <a:t>c</a:t>
            </a:r>
          </a:p>
        </p:txBody>
      </p:sp>
      <p:cxnSp>
        <p:nvCxnSpPr>
          <p:cNvPr id="25" name="Straight Connector 24"/>
          <p:cNvCxnSpPr/>
          <p:nvPr/>
        </p:nvCxnSpPr>
        <p:spPr>
          <a:xfrm>
            <a:off x="1274620" y="2743200"/>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11" name="Oval 10"/>
          <p:cNvSpPr/>
          <p:nvPr/>
        </p:nvSpPr>
        <p:spPr>
          <a:xfrm>
            <a:off x="1080655" y="4668980"/>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2" name="TextBox 11"/>
          <p:cNvSpPr txBox="1"/>
          <p:nvPr/>
        </p:nvSpPr>
        <p:spPr>
          <a:xfrm>
            <a:off x="152400" y="4964668"/>
            <a:ext cx="1115498" cy="369332"/>
          </a:xfrm>
          <a:prstGeom prst="rect">
            <a:avLst/>
          </a:prstGeom>
          <a:noFill/>
        </p:spPr>
        <p:txBody>
          <a:bodyPr wrap="none" rtlCol="0">
            <a:spAutoFit/>
          </a:bodyPr>
          <a:lstStyle/>
          <a:p>
            <a:r>
              <a:rPr lang="en-US" dirty="0"/>
              <a:t>Features </a:t>
            </a:r>
            <a:r>
              <a:rPr lang="en-US" b="1" dirty="0"/>
              <a:t>f</a:t>
            </a:r>
          </a:p>
        </p:txBody>
      </p:sp>
      <p:cxnSp>
        <p:nvCxnSpPr>
          <p:cNvPr id="13" name="Straight Connector 12"/>
          <p:cNvCxnSpPr/>
          <p:nvPr/>
        </p:nvCxnSpPr>
        <p:spPr>
          <a:xfrm>
            <a:off x="1274620" y="3886200"/>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14" name="TextBox 13"/>
          <p:cNvSpPr txBox="1"/>
          <p:nvPr/>
        </p:nvSpPr>
        <p:spPr>
          <a:xfrm>
            <a:off x="762000" y="2971800"/>
            <a:ext cx="455446" cy="369332"/>
          </a:xfrm>
          <a:prstGeom prst="rect">
            <a:avLst/>
          </a:prstGeom>
          <a:noFill/>
        </p:spPr>
        <p:txBody>
          <a:bodyPr wrap="none" rtlCol="0">
            <a:spAutoFit/>
          </a:bodyPr>
          <a:lstStyle/>
          <a:p>
            <a:r>
              <a:rPr lang="en-US" b="1" dirty="0"/>
              <a:t>W’</a:t>
            </a:r>
          </a:p>
        </p:txBody>
      </p:sp>
      <p:sp>
        <p:nvSpPr>
          <p:cNvPr id="15" name="TextBox 14"/>
          <p:cNvSpPr txBox="1"/>
          <p:nvPr/>
        </p:nvSpPr>
        <p:spPr>
          <a:xfrm>
            <a:off x="762000" y="4114800"/>
            <a:ext cx="394660" cy="369332"/>
          </a:xfrm>
          <a:prstGeom prst="rect">
            <a:avLst/>
          </a:prstGeom>
          <a:noFill/>
        </p:spPr>
        <p:txBody>
          <a:bodyPr wrap="none" rtlCol="0">
            <a:spAutoFit/>
          </a:bodyPr>
          <a:lstStyle/>
          <a:p>
            <a:r>
              <a:rPr lang="en-US" b="1" dirty="0"/>
              <a:t>W</a:t>
            </a:r>
          </a:p>
        </p:txBody>
      </p:sp>
      <p:pic>
        <p:nvPicPr>
          <p:cNvPr id="1372162" name="Picture 2"/>
          <p:cNvPicPr>
            <a:picLocks noChangeAspect="1" noChangeArrowheads="1"/>
          </p:cNvPicPr>
          <p:nvPr/>
        </p:nvPicPr>
        <p:blipFill>
          <a:blip r:embed="rId3" cstate="print"/>
          <a:srcRect/>
          <a:stretch>
            <a:fillRect/>
          </a:stretch>
        </p:blipFill>
        <p:spPr bwMode="auto">
          <a:xfrm>
            <a:off x="3238500" y="1524000"/>
            <a:ext cx="3314700" cy="2209800"/>
          </a:xfrm>
          <a:prstGeom prst="rect">
            <a:avLst/>
          </a:prstGeom>
          <a:noFill/>
          <a:ln w="9525">
            <a:noFill/>
            <a:miter lim="800000"/>
            <a:headEnd/>
            <a:tailEnd/>
          </a:ln>
        </p:spPr>
      </p:pic>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Oval 61"/>
          <p:cNvSpPr/>
          <p:nvPr/>
        </p:nvSpPr>
        <p:spPr>
          <a:xfrm>
            <a:off x="3325090" y="2969613"/>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61" name="Oval 60"/>
          <p:cNvSpPr/>
          <p:nvPr/>
        </p:nvSpPr>
        <p:spPr>
          <a:xfrm>
            <a:off x="2182090" y="2948833"/>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16" name="Oval 15"/>
          <p:cNvSpPr/>
          <p:nvPr/>
        </p:nvSpPr>
        <p:spPr>
          <a:xfrm>
            <a:off x="879765" y="2969613"/>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1752600" y="1219200"/>
            <a:ext cx="7086600" cy="5410200"/>
          </a:xfrm>
        </p:spPr>
        <p:txBody>
          <a:bodyPr>
            <a:normAutofit/>
          </a:bodyPr>
          <a:lstStyle/>
          <a:p>
            <a:pPr>
              <a:buNone/>
            </a:pPr>
            <a:endParaRPr lang="en-US" b="1" baseline="-25000" dirty="0">
              <a:solidFill>
                <a:srgbClr val="00B050"/>
              </a:solidFill>
            </a:endParaRPr>
          </a:p>
          <a:p>
            <a:pPr>
              <a:buNone/>
            </a:pPr>
            <a:endParaRPr lang="en-US" b="1" baseline="-25000" dirty="0">
              <a:solidFill>
                <a:srgbClr val="00B050"/>
              </a:solidFill>
            </a:endParaRPr>
          </a:p>
          <a:p>
            <a:pPr>
              <a:buNone/>
            </a:pPr>
            <a:endParaRPr lang="en-US" b="1" baseline="-25000" dirty="0">
              <a:solidFill>
                <a:srgbClr val="00B050"/>
              </a:solidFill>
            </a:endParaRPr>
          </a:p>
          <a:p>
            <a:pPr>
              <a:buNone/>
            </a:pPr>
            <a:endParaRPr lang="en-US" b="1" baseline="-25000" dirty="0">
              <a:solidFill>
                <a:srgbClr val="00B050"/>
              </a:solidFill>
            </a:endParaRPr>
          </a:p>
          <a:p>
            <a:pPr>
              <a:buNone/>
            </a:pPr>
            <a:endParaRPr lang="en-US" b="1" baseline="-25000" dirty="0">
              <a:solidFill>
                <a:srgbClr val="00B050"/>
              </a:solidFill>
            </a:endParaRPr>
          </a:p>
          <a:p>
            <a:pPr>
              <a:buNone/>
            </a:pPr>
            <a:endParaRPr lang="en-US" b="1" dirty="0"/>
          </a:p>
          <a:p>
            <a:pPr>
              <a:buNone/>
            </a:pPr>
            <a:endParaRPr lang="en-US" b="1" dirty="0"/>
          </a:p>
          <a:p>
            <a:pPr>
              <a:buNone/>
            </a:pPr>
            <a:endParaRPr lang="en-US" b="1" dirty="0"/>
          </a:p>
          <a:p>
            <a:pPr>
              <a:buNone/>
            </a:pPr>
            <a:r>
              <a:rPr lang="en-US" b="1" dirty="0"/>
              <a:t>	How do you make a deep learning model learn the weights W and b?</a:t>
            </a:r>
          </a:p>
        </p:txBody>
      </p:sp>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lvl="0" algn="ctr">
              <a:spcBef>
                <a:spcPct val="0"/>
              </a:spcBef>
              <a:defRPr/>
            </a:pPr>
            <a:r>
              <a:rPr lang="en-US" sz="4400" dirty="0">
                <a:solidFill>
                  <a:schemeClr val="bg1"/>
                </a:solidFill>
              </a:rPr>
              <a:t>Deep Learning</a:t>
            </a:r>
          </a:p>
        </p:txBody>
      </p:sp>
      <p:sp>
        <p:nvSpPr>
          <p:cNvPr id="7" name="Oval 6"/>
          <p:cNvSpPr/>
          <p:nvPr/>
        </p:nvSpPr>
        <p:spPr>
          <a:xfrm>
            <a:off x="990600" y="1905000"/>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p:cNvSpPr/>
          <p:nvPr/>
        </p:nvSpPr>
        <p:spPr>
          <a:xfrm>
            <a:off x="990600" y="3048000"/>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9" name="TextBox 8"/>
          <p:cNvSpPr txBox="1"/>
          <p:nvPr/>
        </p:nvSpPr>
        <p:spPr>
          <a:xfrm>
            <a:off x="0" y="3352800"/>
            <a:ext cx="1037463" cy="369332"/>
          </a:xfrm>
          <a:prstGeom prst="rect">
            <a:avLst/>
          </a:prstGeom>
          <a:noFill/>
        </p:spPr>
        <p:txBody>
          <a:bodyPr wrap="none" rtlCol="0">
            <a:spAutoFit/>
          </a:bodyPr>
          <a:lstStyle/>
          <a:p>
            <a:r>
              <a:rPr lang="en-US" dirty="0"/>
              <a:t>Hidden </a:t>
            </a:r>
            <a:r>
              <a:rPr lang="en-US" b="1" dirty="0"/>
              <a:t>h</a:t>
            </a:r>
          </a:p>
        </p:txBody>
      </p:sp>
      <p:sp>
        <p:nvSpPr>
          <p:cNvPr id="10" name="TextBox 9"/>
          <p:cNvSpPr txBox="1"/>
          <p:nvPr/>
        </p:nvSpPr>
        <p:spPr>
          <a:xfrm>
            <a:off x="0" y="1764268"/>
            <a:ext cx="1007007" cy="369332"/>
          </a:xfrm>
          <a:prstGeom prst="rect">
            <a:avLst/>
          </a:prstGeom>
          <a:noFill/>
        </p:spPr>
        <p:txBody>
          <a:bodyPr wrap="none" rtlCol="0">
            <a:spAutoFit/>
          </a:bodyPr>
          <a:lstStyle/>
          <a:p>
            <a:r>
              <a:rPr lang="en-US" dirty="0"/>
              <a:t>Classes </a:t>
            </a:r>
            <a:r>
              <a:rPr lang="en-US" b="1" dirty="0"/>
              <a:t>c</a:t>
            </a:r>
          </a:p>
        </p:txBody>
      </p:sp>
      <p:cxnSp>
        <p:nvCxnSpPr>
          <p:cNvPr id="25" name="Straight Connector 24"/>
          <p:cNvCxnSpPr/>
          <p:nvPr/>
        </p:nvCxnSpPr>
        <p:spPr>
          <a:xfrm>
            <a:off x="1198420" y="2297668"/>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11" name="Oval 10"/>
          <p:cNvSpPr/>
          <p:nvPr/>
        </p:nvSpPr>
        <p:spPr>
          <a:xfrm>
            <a:off x="1004455" y="4223448"/>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2" name="TextBox 11"/>
          <p:cNvSpPr txBox="1"/>
          <p:nvPr/>
        </p:nvSpPr>
        <p:spPr>
          <a:xfrm>
            <a:off x="76200" y="4519136"/>
            <a:ext cx="1115498" cy="369332"/>
          </a:xfrm>
          <a:prstGeom prst="rect">
            <a:avLst/>
          </a:prstGeom>
          <a:noFill/>
        </p:spPr>
        <p:txBody>
          <a:bodyPr wrap="none" rtlCol="0">
            <a:spAutoFit/>
          </a:bodyPr>
          <a:lstStyle/>
          <a:p>
            <a:r>
              <a:rPr lang="en-US" dirty="0"/>
              <a:t>Features </a:t>
            </a:r>
            <a:r>
              <a:rPr lang="en-US" b="1" dirty="0"/>
              <a:t>f</a:t>
            </a:r>
          </a:p>
        </p:txBody>
      </p:sp>
      <p:cxnSp>
        <p:nvCxnSpPr>
          <p:cNvPr id="13" name="Straight Connector 12"/>
          <p:cNvCxnSpPr/>
          <p:nvPr/>
        </p:nvCxnSpPr>
        <p:spPr>
          <a:xfrm>
            <a:off x="1198420" y="3440668"/>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14" name="TextBox 13"/>
          <p:cNvSpPr txBox="1"/>
          <p:nvPr/>
        </p:nvSpPr>
        <p:spPr>
          <a:xfrm>
            <a:off x="685800" y="2526268"/>
            <a:ext cx="455446" cy="369332"/>
          </a:xfrm>
          <a:prstGeom prst="rect">
            <a:avLst/>
          </a:prstGeom>
          <a:noFill/>
        </p:spPr>
        <p:txBody>
          <a:bodyPr wrap="none" rtlCol="0">
            <a:spAutoFit/>
          </a:bodyPr>
          <a:lstStyle/>
          <a:p>
            <a:r>
              <a:rPr lang="en-US" b="1" dirty="0"/>
              <a:t>W’</a:t>
            </a:r>
          </a:p>
        </p:txBody>
      </p:sp>
      <p:sp>
        <p:nvSpPr>
          <p:cNvPr id="15" name="TextBox 14"/>
          <p:cNvSpPr txBox="1"/>
          <p:nvPr/>
        </p:nvSpPr>
        <p:spPr>
          <a:xfrm>
            <a:off x="685800" y="3821668"/>
            <a:ext cx="394660" cy="369332"/>
          </a:xfrm>
          <a:prstGeom prst="rect">
            <a:avLst/>
          </a:prstGeom>
          <a:noFill/>
        </p:spPr>
        <p:txBody>
          <a:bodyPr wrap="none" rtlCol="0">
            <a:spAutoFit/>
          </a:bodyPr>
          <a:lstStyle/>
          <a:p>
            <a:r>
              <a:rPr lang="en-US" b="1" dirty="0"/>
              <a:t>W</a:t>
            </a:r>
          </a:p>
        </p:txBody>
      </p:sp>
      <p:pic>
        <p:nvPicPr>
          <p:cNvPr id="1372162" name="Picture 2"/>
          <p:cNvPicPr>
            <a:picLocks noChangeAspect="1" noChangeArrowheads="1"/>
          </p:cNvPicPr>
          <p:nvPr/>
        </p:nvPicPr>
        <p:blipFill>
          <a:blip r:embed="rId3" cstate="print"/>
          <a:srcRect/>
          <a:stretch>
            <a:fillRect/>
          </a:stretch>
        </p:blipFill>
        <p:spPr bwMode="auto">
          <a:xfrm>
            <a:off x="5181600" y="1524000"/>
            <a:ext cx="3314700" cy="2209800"/>
          </a:xfrm>
          <a:prstGeom prst="rect">
            <a:avLst/>
          </a:prstGeom>
          <a:noFill/>
          <a:ln w="9525">
            <a:noFill/>
            <a:miter lim="800000"/>
            <a:headEnd/>
            <a:tailEnd/>
          </a:ln>
        </p:spPr>
      </p:pic>
      <p:sp>
        <p:nvSpPr>
          <p:cNvPr id="17" name="Oval 16"/>
          <p:cNvSpPr/>
          <p:nvPr/>
        </p:nvSpPr>
        <p:spPr>
          <a:xfrm>
            <a:off x="2286000" y="1918855"/>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1</a:t>
            </a:r>
            <a:endParaRPr lang="en-US" baseline="-25000" dirty="0"/>
          </a:p>
        </p:txBody>
      </p:sp>
      <p:sp>
        <p:nvSpPr>
          <p:cNvPr id="18" name="Oval 17"/>
          <p:cNvSpPr/>
          <p:nvPr/>
        </p:nvSpPr>
        <p:spPr>
          <a:xfrm>
            <a:off x="2286000" y="3061855"/>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1</a:t>
            </a:r>
          </a:p>
        </p:txBody>
      </p:sp>
      <p:cxnSp>
        <p:nvCxnSpPr>
          <p:cNvPr id="20" name="Straight Connector 19"/>
          <p:cNvCxnSpPr/>
          <p:nvPr/>
        </p:nvCxnSpPr>
        <p:spPr>
          <a:xfrm>
            <a:off x="2493820" y="2311523"/>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21" name="TextBox 20"/>
          <p:cNvSpPr txBox="1"/>
          <p:nvPr/>
        </p:nvSpPr>
        <p:spPr>
          <a:xfrm>
            <a:off x="1981200" y="2540123"/>
            <a:ext cx="612540" cy="369332"/>
          </a:xfrm>
          <a:prstGeom prst="rect">
            <a:avLst/>
          </a:prstGeom>
          <a:noFill/>
        </p:spPr>
        <p:txBody>
          <a:bodyPr wrap="none" rtlCol="0">
            <a:spAutoFit/>
          </a:bodyPr>
          <a:lstStyle/>
          <a:p>
            <a:r>
              <a:rPr lang="en-US" b="1" dirty="0"/>
              <a:t>W’</a:t>
            </a:r>
            <a:r>
              <a:rPr lang="en-US" b="1" baseline="-25000" dirty="0"/>
              <a:t>11</a:t>
            </a:r>
          </a:p>
        </p:txBody>
      </p:sp>
      <p:sp>
        <p:nvSpPr>
          <p:cNvPr id="22" name="Oval 21"/>
          <p:cNvSpPr/>
          <p:nvPr/>
        </p:nvSpPr>
        <p:spPr>
          <a:xfrm>
            <a:off x="3429000" y="1930523"/>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2</a:t>
            </a:r>
          </a:p>
        </p:txBody>
      </p:sp>
      <p:sp>
        <p:nvSpPr>
          <p:cNvPr id="23" name="Oval 22"/>
          <p:cNvSpPr/>
          <p:nvPr/>
        </p:nvSpPr>
        <p:spPr>
          <a:xfrm>
            <a:off x="3429000" y="3073523"/>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2</a:t>
            </a:r>
          </a:p>
        </p:txBody>
      </p:sp>
      <p:cxnSp>
        <p:nvCxnSpPr>
          <p:cNvPr id="27" name="Straight Connector 26"/>
          <p:cNvCxnSpPr/>
          <p:nvPr/>
        </p:nvCxnSpPr>
        <p:spPr>
          <a:xfrm>
            <a:off x="3636820" y="2311523"/>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29" name="Oval 28"/>
          <p:cNvSpPr/>
          <p:nvPr/>
        </p:nvSpPr>
        <p:spPr>
          <a:xfrm>
            <a:off x="4572000" y="3149723"/>
            <a:ext cx="381000" cy="3810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3</a:t>
            </a:r>
          </a:p>
        </p:txBody>
      </p:sp>
      <p:cxnSp>
        <p:nvCxnSpPr>
          <p:cNvPr id="31" name="Straight Connector 30"/>
          <p:cNvCxnSpPr/>
          <p:nvPr/>
        </p:nvCxnSpPr>
        <p:spPr>
          <a:xfrm>
            <a:off x="3733800" y="2311523"/>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32" name="Straight Connector 31"/>
          <p:cNvCxnSpPr/>
          <p:nvPr/>
        </p:nvCxnSpPr>
        <p:spPr>
          <a:xfrm>
            <a:off x="2590800" y="2311523"/>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34" name="Straight Connector 33"/>
          <p:cNvCxnSpPr/>
          <p:nvPr/>
        </p:nvCxnSpPr>
        <p:spPr>
          <a:xfrm flipH="1">
            <a:off x="2570396" y="2255727"/>
            <a:ext cx="934804" cy="817796"/>
          </a:xfrm>
          <a:prstGeom prst="line">
            <a:avLst/>
          </a:prstGeom>
        </p:spPr>
        <p:style>
          <a:lnRef idx="2">
            <a:schemeClr val="accent3"/>
          </a:lnRef>
          <a:fillRef idx="0">
            <a:schemeClr val="accent3"/>
          </a:fillRef>
          <a:effectRef idx="1">
            <a:schemeClr val="accent3"/>
          </a:effectRef>
          <a:fontRef idx="minor">
            <a:schemeClr val="tx1"/>
          </a:fontRef>
        </p:style>
      </p:cxnSp>
      <p:sp>
        <p:nvSpPr>
          <p:cNvPr id="37" name="TextBox 36"/>
          <p:cNvSpPr txBox="1"/>
          <p:nvPr/>
        </p:nvSpPr>
        <p:spPr>
          <a:xfrm>
            <a:off x="2438400" y="2768723"/>
            <a:ext cx="612540" cy="369332"/>
          </a:xfrm>
          <a:prstGeom prst="rect">
            <a:avLst/>
          </a:prstGeom>
          <a:noFill/>
        </p:spPr>
        <p:txBody>
          <a:bodyPr wrap="none" rtlCol="0">
            <a:spAutoFit/>
          </a:bodyPr>
          <a:lstStyle/>
          <a:p>
            <a:r>
              <a:rPr lang="en-US" b="1" dirty="0"/>
              <a:t>W’</a:t>
            </a:r>
            <a:r>
              <a:rPr lang="en-US" b="1" baseline="-25000" dirty="0"/>
              <a:t>21</a:t>
            </a:r>
          </a:p>
        </p:txBody>
      </p:sp>
      <p:sp>
        <p:nvSpPr>
          <p:cNvPr id="38" name="TextBox 37"/>
          <p:cNvSpPr txBox="1"/>
          <p:nvPr/>
        </p:nvSpPr>
        <p:spPr>
          <a:xfrm>
            <a:off x="2971800" y="2932791"/>
            <a:ext cx="612540" cy="369332"/>
          </a:xfrm>
          <a:prstGeom prst="rect">
            <a:avLst/>
          </a:prstGeom>
          <a:noFill/>
        </p:spPr>
        <p:txBody>
          <a:bodyPr wrap="none" rtlCol="0">
            <a:spAutoFit/>
          </a:bodyPr>
          <a:lstStyle/>
          <a:p>
            <a:r>
              <a:rPr lang="en-US" b="1" dirty="0"/>
              <a:t>W’</a:t>
            </a:r>
            <a:r>
              <a:rPr lang="en-US" b="1" baseline="-25000" dirty="0"/>
              <a:t>12</a:t>
            </a:r>
          </a:p>
        </p:txBody>
      </p:sp>
      <p:sp>
        <p:nvSpPr>
          <p:cNvPr id="39" name="TextBox 38"/>
          <p:cNvSpPr txBox="1"/>
          <p:nvPr/>
        </p:nvSpPr>
        <p:spPr>
          <a:xfrm>
            <a:off x="3410646" y="2692523"/>
            <a:ext cx="612540" cy="369332"/>
          </a:xfrm>
          <a:prstGeom prst="rect">
            <a:avLst/>
          </a:prstGeom>
          <a:noFill/>
        </p:spPr>
        <p:txBody>
          <a:bodyPr wrap="none" rtlCol="0">
            <a:spAutoFit/>
          </a:bodyPr>
          <a:lstStyle/>
          <a:p>
            <a:r>
              <a:rPr lang="en-US" b="1" dirty="0"/>
              <a:t>W’</a:t>
            </a:r>
            <a:r>
              <a:rPr lang="en-US" b="1" baseline="-25000" dirty="0"/>
              <a:t>22</a:t>
            </a:r>
          </a:p>
        </p:txBody>
      </p:sp>
      <p:cxnSp>
        <p:nvCxnSpPr>
          <p:cNvPr id="41" name="Straight Connector 40"/>
          <p:cNvCxnSpPr/>
          <p:nvPr/>
        </p:nvCxnSpPr>
        <p:spPr>
          <a:xfrm>
            <a:off x="2631608" y="2235323"/>
            <a:ext cx="2016592" cy="873592"/>
          </a:xfrm>
          <a:prstGeom prst="line">
            <a:avLst/>
          </a:prstGeom>
        </p:spPr>
        <p:style>
          <a:lnRef idx="2">
            <a:schemeClr val="accent3"/>
          </a:lnRef>
          <a:fillRef idx="0">
            <a:schemeClr val="accent3"/>
          </a:fillRef>
          <a:effectRef idx="1">
            <a:schemeClr val="accent3"/>
          </a:effectRef>
          <a:fontRef idx="minor">
            <a:schemeClr val="tx1"/>
          </a:fontRef>
        </p:style>
      </p:cxnSp>
      <p:sp>
        <p:nvSpPr>
          <p:cNvPr id="42" name="TextBox 41"/>
          <p:cNvSpPr txBox="1"/>
          <p:nvPr/>
        </p:nvSpPr>
        <p:spPr>
          <a:xfrm>
            <a:off x="4191000" y="3073523"/>
            <a:ext cx="441146" cy="369332"/>
          </a:xfrm>
          <a:prstGeom prst="rect">
            <a:avLst/>
          </a:prstGeom>
          <a:noFill/>
        </p:spPr>
        <p:txBody>
          <a:bodyPr wrap="none" rtlCol="0">
            <a:spAutoFit/>
          </a:bodyPr>
          <a:lstStyle/>
          <a:p>
            <a:r>
              <a:rPr lang="en-US" b="1" dirty="0"/>
              <a:t>b'</a:t>
            </a:r>
            <a:r>
              <a:rPr lang="en-US" b="1" baseline="-25000" dirty="0"/>
              <a:t>1</a:t>
            </a:r>
          </a:p>
        </p:txBody>
      </p:sp>
      <p:sp>
        <p:nvSpPr>
          <p:cNvPr id="43" name="TextBox 42"/>
          <p:cNvSpPr txBox="1"/>
          <p:nvPr/>
        </p:nvSpPr>
        <p:spPr>
          <a:xfrm>
            <a:off x="4419600" y="2616323"/>
            <a:ext cx="441146" cy="369332"/>
          </a:xfrm>
          <a:prstGeom prst="rect">
            <a:avLst/>
          </a:prstGeom>
          <a:noFill/>
        </p:spPr>
        <p:txBody>
          <a:bodyPr wrap="none" rtlCol="0">
            <a:spAutoFit/>
          </a:bodyPr>
          <a:lstStyle/>
          <a:p>
            <a:r>
              <a:rPr lang="en-US" b="1" dirty="0"/>
              <a:t>b'</a:t>
            </a:r>
            <a:r>
              <a:rPr lang="en-US" b="1" baseline="-25000" dirty="0"/>
              <a:t>2</a:t>
            </a:r>
          </a:p>
        </p:txBody>
      </p:sp>
      <p:sp>
        <p:nvSpPr>
          <p:cNvPr id="46" name="Oval 45"/>
          <p:cNvSpPr/>
          <p:nvPr/>
        </p:nvSpPr>
        <p:spPr>
          <a:xfrm>
            <a:off x="2286000" y="4204855"/>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1</a:t>
            </a:r>
          </a:p>
        </p:txBody>
      </p:sp>
      <p:cxnSp>
        <p:nvCxnSpPr>
          <p:cNvPr id="47" name="Straight Connector 46"/>
          <p:cNvCxnSpPr/>
          <p:nvPr/>
        </p:nvCxnSpPr>
        <p:spPr>
          <a:xfrm>
            <a:off x="2493820" y="3454523"/>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48" name="TextBox 47"/>
          <p:cNvSpPr txBox="1"/>
          <p:nvPr/>
        </p:nvSpPr>
        <p:spPr>
          <a:xfrm>
            <a:off x="1981200" y="3683123"/>
            <a:ext cx="551754" cy="369332"/>
          </a:xfrm>
          <a:prstGeom prst="rect">
            <a:avLst/>
          </a:prstGeom>
          <a:noFill/>
        </p:spPr>
        <p:txBody>
          <a:bodyPr wrap="none" rtlCol="0">
            <a:spAutoFit/>
          </a:bodyPr>
          <a:lstStyle/>
          <a:p>
            <a:r>
              <a:rPr lang="en-US" b="1" dirty="0"/>
              <a:t>W</a:t>
            </a:r>
            <a:r>
              <a:rPr lang="en-US" b="1" baseline="-25000" dirty="0"/>
              <a:t>11</a:t>
            </a:r>
          </a:p>
        </p:txBody>
      </p:sp>
      <p:sp>
        <p:nvSpPr>
          <p:cNvPr id="49" name="Oval 48"/>
          <p:cNvSpPr/>
          <p:nvPr/>
        </p:nvSpPr>
        <p:spPr>
          <a:xfrm>
            <a:off x="3429000" y="4216523"/>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2</a:t>
            </a:r>
          </a:p>
        </p:txBody>
      </p:sp>
      <p:cxnSp>
        <p:nvCxnSpPr>
          <p:cNvPr id="50" name="Straight Connector 49"/>
          <p:cNvCxnSpPr/>
          <p:nvPr/>
        </p:nvCxnSpPr>
        <p:spPr>
          <a:xfrm>
            <a:off x="3636820" y="3454523"/>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51" name="Oval 50"/>
          <p:cNvSpPr/>
          <p:nvPr/>
        </p:nvSpPr>
        <p:spPr>
          <a:xfrm>
            <a:off x="4572000" y="4292723"/>
            <a:ext cx="381000" cy="3810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3</a:t>
            </a:r>
          </a:p>
        </p:txBody>
      </p:sp>
      <p:cxnSp>
        <p:nvCxnSpPr>
          <p:cNvPr id="52" name="Straight Connector 51"/>
          <p:cNvCxnSpPr/>
          <p:nvPr/>
        </p:nvCxnSpPr>
        <p:spPr>
          <a:xfrm>
            <a:off x="3733800" y="3454523"/>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53" name="Straight Connector 52"/>
          <p:cNvCxnSpPr/>
          <p:nvPr/>
        </p:nvCxnSpPr>
        <p:spPr>
          <a:xfrm>
            <a:off x="2590800" y="3454523"/>
            <a:ext cx="970196" cy="817796"/>
          </a:xfrm>
          <a:prstGeom prst="line">
            <a:avLst/>
          </a:prstGeom>
        </p:spPr>
        <p:style>
          <a:lnRef idx="2">
            <a:schemeClr val="accent3"/>
          </a:lnRef>
          <a:fillRef idx="0">
            <a:schemeClr val="accent3"/>
          </a:fillRef>
          <a:effectRef idx="1">
            <a:schemeClr val="accent3"/>
          </a:effectRef>
          <a:fontRef idx="minor">
            <a:schemeClr val="tx1"/>
          </a:fontRef>
        </p:style>
      </p:cxnSp>
      <p:cxnSp>
        <p:nvCxnSpPr>
          <p:cNvPr id="54" name="Straight Connector 53"/>
          <p:cNvCxnSpPr/>
          <p:nvPr/>
        </p:nvCxnSpPr>
        <p:spPr>
          <a:xfrm flipH="1">
            <a:off x="2570396" y="3398727"/>
            <a:ext cx="934804" cy="817796"/>
          </a:xfrm>
          <a:prstGeom prst="line">
            <a:avLst/>
          </a:prstGeom>
        </p:spPr>
        <p:style>
          <a:lnRef idx="2">
            <a:schemeClr val="accent3"/>
          </a:lnRef>
          <a:fillRef idx="0">
            <a:schemeClr val="accent3"/>
          </a:fillRef>
          <a:effectRef idx="1">
            <a:schemeClr val="accent3"/>
          </a:effectRef>
          <a:fontRef idx="minor">
            <a:schemeClr val="tx1"/>
          </a:fontRef>
        </p:style>
      </p:cxnSp>
      <p:sp>
        <p:nvSpPr>
          <p:cNvPr id="55" name="TextBox 54"/>
          <p:cNvSpPr txBox="1"/>
          <p:nvPr/>
        </p:nvSpPr>
        <p:spPr>
          <a:xfrm>
            <a:off x="2438400" y="3911723"/>
            <a:ext cx="551754" cy="369332"/>
          </a:xfrm>
          <a:prstGeom prst="rect">
            <a:avLst/>
          </a:prstGeom>
          <a:noFill/>
        </p:spPr>
        <p:txBody>
          <a:bodyPr wrap="none" rtlCol="0">
            <a:spAutoFit/>
          </a:bodyPr>
          <a:lstStyle/>
          <a:p>
            <a:r>
              <a:rPr lang="en-US" b="1" dirty="0"/>
              <a:t>W</a:t>
            </a:r>
            <a:r>
              <a:rPr lang="en-US" b="1" baseline="-25000" dirty="0"/>
              <a:t>21</a:t>
            </a:r>
          </a:p>
        </p:txBody>
      </p:sp>
      <p:sp>
        <p:nvSpPr>
          <p:cNvPr id="56" name="TextBox 55"/>
          <p:cNvSpPr txBox="1"/>
          <p:nvPr/>
        </p:nvSpPr>
        <p:spPr>
          <a:xfrm>
            <a:off x="2971800" y="4075791"/>
            <a:ext cx="551754" cy="369332"/>
          </a:xfrm>
          <a:prstGeom prst="rect">
            <a:avLst/>
          </a:prstGeom>
          <a:noFill/>
        </p:spPr>
        <p:txBody>
          <a:bodyPr wrap="none" rtlCol="0">
            <a:spAutoFit/>
          </a:bodyPr>
          <a:lstStyle/>
          <a:p>
            <a:r>
              <a:rPr lang="en-US" b="1" dirty="0"/>
              <a:t>W</a:t>
            </a:r>
            <a:r>
              <a:rPr lang="en-US" b="1" baseline="-25000" dirty="0"/>
              <a:t>12</a:t>
            </a:r>
          </a:p>
        </p:txBody>
      </p:sp>
      <p:sp>
        <p:nvSpPr>
          <p:cNvPr id="57" name="TextBox 56"/>
          <p:cNvSpPr txBox="1"/>
          <p:nvPr/>
        </p:nvSpPr>
        <p:spPr>
          <a:xfrm>
            <a:off x="3410646" y="3835523"/>
            <a:ext cx="551754" cy="369332"/>
          </a:xfrm>
          <a:prstGeom prst="rect">
            <a:avLst/>
          </a:prstGeom>
          <a:noFill/>
        </p:spPr>
        <p:txBody>
          <a:bodyPr wrap="none" rtlCol="0">
            <a:spAutoFit/>
          </a:bodyPr>
          <a:lstStyle/>
          <a:p>
            <a:r>
              <a:rPr lang="en-US" b="1" dirty="0"/>
              <a:t>W</a:t>
            </a:r>
            <a:r>
              <a:rPr lang="en-US" b="1" baseline="-25000" dirty="0"/>
              <a:t>22</a:t>
            </a:r>
          </a:p>
        </p:txBody>
      </p:sp>
      <p:cxnSp>
        <p:nvCxnSpPr>
          <p:cNvPr id="58" name="Straight Connector 57"/>
          <p:cNvCxnSpPr/>
          <p:nvPr/>
        </p:nvCxnSpPr>
        <p:spPr>
          <a:xfrm>
            <a:off x="2631608" y="3378323"/>
            <a:ext cx="2016592" cy="873592"/>
          </a:xfrm>
          <a:prstGeom prst="line">
            <a:avLst/>
          </a:prstGeom>
        </p:spPr>
        <p:style>
          <a:lnRef idx="2">
            <a:schemeClr val="accent3"/>
          </a:lnRef>
          <a:fillRef idx="0">
            <a:schemeClr val="accent3"/>
          </a:fillRef>
          <a:effectRef idx="1">
            <a:schemeClr val="accent3"/>
          </a:effectRef>
          <a:fontRef idx="minor">
            <a:schemeClr val="tx1"/>
          </a:fontRef>
        </p:style>
      </p:cxnSp>
      <p:sp>
        <p:nvSpPr>
          <p:cNvPr id="59" name="TextBox 58"/>
          <p:cNvSpPr txBox="1"/>
          <p:nvPr/>
        </p:nvSpPr>
        <p:spPr>
          <a:xfrm>
            <a:off x="4191000" y="4216523"/>
            <a:ext cx="386644" cy="369332"/>
          </a:xfrm>
          <a:prstGeom prst="rect">
            <a:avLst/>
          </a:prstGeom>
          <a:noFill/>
        </p:spPr>
        <p:txBody>
          <a:bodyPr wrap="none" rtlCol="0">
            <a:spAutoFit/>
          </a:bodyPr>
          <a:lstStyle/>
          <a:p>
            <a:r>
              <a:rPr lang="en-US" b="1" dirty="0"/>
              <a:t>b</a:t>
            </a:r>
            <a:r>
              <a:rPr lang="en-US" b="1" baseline="-25000" dirty="0"/>
              <a:t>1</a:t>
            </a:r>
          </a:p>
        </p:txBody>
      </p:sp>
      <p:sp>
        <p:nvSpPr>
          <p:cNvPr id="60" name="TextBox 59"/>
          <p:cNvSpPr txBox="1"/>
          <p:nvPr/>
        </p:nvSpPr>
        <p:spPr>
          <a:xfrm>
            <a:off x="4419600" y="3759323"/>
            <a:ext cx="386644" cy="369332"/>
          </a:xfrm>
          <a:prstGeom prst="rect">
            <a:avLst/>
          </a:prstGeom>
          <a:noFill/>
        </p:spPr>
        <p:txBody>
          <a:bodyPr wrap="none" rtlCol="0">
            <a:spAutoFit/>
          </a:bodyPr>
          <a:lstStyle/>
          <a:p>
            <a:r>
              <a:rPr lang="en-US" b="1" dirty="0"/>
              <a:t>b</a:t>
            </a:r>
            <a:r>
              <a:rPr lang="en-US" b="1" baseline="-25000" dirty="0"/>
              <a:t>2</a:t>
            </a: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0"/>
            <a:ext cx="9144000" cy="917575"/>
          </a:xfrm>
          <a:prstGeom prst="rect">
            <a:avLst/>
          </a:prstGeom>
          <a:solidFill>
            <a:srgbClr val="002060"/>
          </a:solidFill>
          <a:ln>
            <a:solidFill>
              <a:srgbClr val="002060"/>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a:ln>
                  <a:noFill/>
                </a:ln>
                <a:solidFill>
                  <a:schemeClr val="bg1"/>
                </a:solidFill>
                <a:effectLst/>
                <a:uLnTx/>
                <a:uFillTx/>
                <a:latin typeface="+mj-lt"/>
                <a:ea typeface="+mj-ea"/>
                <a:cs typeface="+mj-cs"/>
              </a:rPr>
              <a:t>Training a </a:t>
            </a:r>
            <a:r>
              <a:rPr lang="en-US" sz="4400" dirty="0">
                <a:solidFill>
                  <a:schemeClr val="bg1"/>
                </a:solidFill>
                <a:latin typeface="+mj-lt"/>
                <a:ea typeface="+mj-ea"/>
                <a:cs typeface="+mj-cs"/>
              </a:rPr>
              <a:t>Deep </a:t>
            </a:r>
            <a:r>
              <a:rPr kumimoji="0" lang="en-US" sz="4400" b="0" i="0" u="none" strike="noStrike" kern="1200" cap="none" spc="0" normalizeH="0" baseline="0" noProof="0" dirty="0">
                <a:ln>
                  <a:noFill/>
                </a:ln>
                <a:solidFill>
                  <a:schemeClr val="bg1"/>
                </a:solidFill>
                <a:effectLst/>
                <a:uLnTx/>
                <a:uFillTx/>
                <a:latin typeface="+mj-lt"/>
                <a:ea typeface="+mj-ea"/>
                <a:cs typeface="+mj-cs"/>
              </a:rPr>
              <a:t>Neural Network</a:t>
            </a:r>
          </a:p>
        </p:txBody>
      </p:sp>
      <p:sp>
        <p:nvSpPr>
          <p:cNvPr id="65" name="TextBox 64">
            <a:extLst>
              <a:ext uri="{FF2B5EF4-FFF2-40B4-BE49-F238E27FC236}">
                <a16:creationId xmlns:a16="http://schemas.microsoft.com/office/drawing/2014/main" xmlns="" id="{769CD0F7-FBF0-46D8-9CD2-1CDB69F5A193}"/>
              </a:ext>
            </a:extLst>
          </p:cNvPr>
          <p:cNvSpPr txBox="1"/>
          <p:nvPr/>
        </p:nvSpPr>
        <p:spPr>
          <a:xfrm>
            <a:off x="1382014" y="5948621"/>
            <a:ext cx="6513322" cy="523220"/>
          </a:xfrm>
          <a:prstGeom prst="rect">
            <a:avLst/>
          </a:prstGeom>
          <a:noFill/>
        </p:spPr>
        <p:txBody>
          <a:bodyPr wrap="none" rtlCol="0">
            <a:spAutoFit/>
          </a:bodyPr>
          <a:lstStyle/>
          <a:p>
            <a:r>
              <a:rPr lang="en-US" sz="2800" dirty="0"/>
              <a:t>W = ?		b = ?		W’ = ?		b’ = ?</a:t>
            </a:r>
          </a:p>
        </p:txBody>
      </p:sp>
      <p:sp>
        <p:nvSpPr>
          <p:cNvPr id="40" name="TextBox 39">
            <a:extLst>
              <a:ext uri="{FF2B5EF4-FFF2-40B4-BE49-F238E27FC236}">
                <a16:creationId xmlns:a16="http://schemas.microsoft.com/office/drawing/2014/main" xmlns="" id="{E2D638BD-ECC3-4732-81F2-D03C8CC91C61}"/>
              </a:ext>
            </a:extLst>
          </p:cNvPr>
          <p:cNvSpPr txBox="1"/>
          <p:nvPr/>
        </p:nvSpPr>
        <p:spPr>
          <a:xfrm>
            <a:off x="333375" y="5093812"/>
            <a:ext cx="8610600" cy="830997"/>
          </a:xfrm>
          <a:prstGeom prst="rect">
            <a:avLst/>
          </a:prstGeom>
          <a:noFill/>
        </p:spPr>
        <p:txBody>
          <a:bodyPr wrap="square" rtlCol="0">
            <a:spAutoFit/>
          </a:bodyPr>
          <a:lstStyle/>
          <a:p>
            <a:r>
              <a:rPr lang="en-US" sz="2400" dirty="0"/>
              <a:t>Let the </a:t>
            </a:r>
            <a:r>
              <a:rPr lang="en-US" sz="2400" b="1" dirty="0"/>
              <a:t>machine learn </a:t>
            </a:r>
            <a:r>
              <a:rPr lang="en-US" sz="2400" dirty="0"/>
              <a:t>weights and biases for each layer such that if f</a:t>
            </a:r>
            <a:r>
              <a:rPr lang="en-US" sz="2400" baseline="-25000" dirty="0"/>
              <a:t>1</a:t>
            </a:r>
            <a:r>
              <a:rPr lang="en-US" sz="2400" dirty="0"/>
              <a:t> * f</a:t>
            </a:r>
            <a:r>
              <a:rPr lang="en-US" sz="2400" baseline="-25000" dirty="0"/>
              <a:t>2</a:t>
            </a:r>
            <a:r>
              <a:rPr lang="en-US" sz="2400" dirty="0"/>
              <a:t> &gt; 0 the classifier will select c</a:t>
            </a:r>
            <a:r>
              <a:rPr lang="en-US" sz="2400" baseline="-25000" dirty="0"/>
              <a:t>1 </a:t>
            </a:r>
            <a:r>
              <a:rPr lang="en-US" sz="2400" dirty="0"/>
              <a:t>else c</a:t>
            </a:r>
            <a:r>
              <a:rPr lang="en-US" sz="2400" baseline="-25000" dirty="0"/>
              <a:t>2 </a:t>
            </a:r>
            <a:r>
              <a:rPr lang="en-US" sz="2400" dirty="0"/>
              <a:t>!</a:t>
            </a:r>
          </a:p>
        </p:txBody>
      </p:sp>
      <p:sp>
        <p:nvSpPr>
          <p:cNvPr id="4" name="Content Placeholder 3">
            <a:extLst>
              <a:ext uri="{FF2B5EF4-FFF2-40B4-BE49-F238E27FC236}">
                <a16:creationId xmlns:a16="http://schemas.microsoft.com/office/drawing/2014/main" xmlns="" id="{CBFE2739-E0BB-4B8E-B179-AAE3CF641D39}"/>
              </a:ext>
            </a:extLst>
          </p:cNvPr>
          <p:cNvSpPr>
            <a:spLocks noGrp="1"/>
          </p:cNvSpPr>
          <p:nvPr>
            <p:ph idx="1"/>
          </p:nvPr>
        </p:nvSpPr>
        <p:spPr>
          <a:xfrm>
            <a:off x="1918660" y="1117857"/>
            <a:ext cx="6695971" cy="4525963"/>
          </a:xfrm>
        </p:spPr>
        <p:txBody>
          <a:bodyPr/>
          <a:lstStyle/>
          <a:p>
            <a:r>
              <a:rPr lang="en-US" dirty="0"/>
              <a:t>How do you learn the weights automatically?</a:t>
            </a:r>
          </a:p>
          <a:p>
            <a:pPr lvl="1"/>
            <a:r>
              <a:rPr lang="en-US" dirty="0"/>
              <a:t>Step 1: Get some </a:t>
            </a:r>
            <a:r>
              <a:rPr lang="en-US" b="1" dirty="0"/>
              <a:t>training data</a:t>
            </a:r>
          </a:p>
          <a:p>
            <a:pPr lvl="1"/>
            <a:r>
              <a:rPr lang="en-US" dirty="0"/>
              <a:t>Step 2: Create a </a:t>
            </a:r>
            <a:r>
              <a:rPr lang="en-US" b="1" dirty="0"/>
              <a:t>loss function </a:t>
            </a:r>
            <a:r>
              <a:rPr lang="en-US" dirty="0"/>
              <a:t>reflecting the badness of the neural net</a:t>
            </a:r>
          </a:p>
          <a:p>
            <a:pPr lvl="1"/>
            <a:r>
              <a:rPr lang="en-US" dirty="0"/>
              <a:t>Step 3: Adjust the weights and biases to </a:t>
            </a:r>
            <a:r>
              <a:rPr lang="en-US" b="1" dirty="0"/>
              <a:t>minimize the loss (error)</a:t>
            </a:r>
            <a:r>
              <a:rPr lang="en-US" dirty="0"/>
              <a:t> on the training data</a:t>
            </a:r>
            <a:endParaRPr lang="en-IN" dirty="0"/>
          </a:p>
        </p:txBody>
      </p:sp>
      <p:sp>
        <p:nvSpPr>
          <p:cNvPr id="15" name="Oval 14">
            <a:extLst>
              <a:ext uri="{FF2B5EF4-FFF2-40B4-BE49-F238E27FC236}">
                <a16:creationId xmlns:a16="http://schemas.microsoft.com/office/drawing/2014/main" xmlns="" id="{83A404AB-26BE-45B9-B79A-E32B7CF7FA0D}"/>
              </a:ext>
            </a:extLst>
          </p:cNvPr>
          <p:cNvSpPr/>
          <p:nvPr/>
        </p:nvSpPr>
        <p:spPr>
          <a:xfrm>
            <a:off x="955965" y="2881745"/>
            <a:ext cx="609600" cy="609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xmlns="" id="{47AD508E-BA09-4179-A69D-89E5F2163906}"/>
              </a:ext>
            </a:extLst>
          </p:cNvPr>
          <p:cNvSpPr/>
          <p:nvPr/>
        </p:nvSpPr>
        <p:spPr>
          <a:xfrm>
            <a:off x="1066800" y="1817132"/>
            <a:ext cx="381000" cy="381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xmlns="" id="{AC3D209D-7141-4824-90AC-81DA69339850}"/>
              </a:ext>
            </a:extLst>
          </p:cNvPr>
          <p:cNvSpPr/>
          <p:nvPr/>
        </p:nvSpPr>
        <p:spPr>
          <a:xfrm>
            <a:off x="1066800" y="2960132"/>
            <a:ext cx="381000" cy="3810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xmlns="" id="{28D74F20-2406-4D81-8365-273DA3F00427}"/>
              </a:ext>
            </a:extLst>
          </p:cNvPr>
          <p:cNvSpPr txBox="1"/>
          <p:nvPr/>
        </p:nvSpPr>
        <p:spPr>
          <a:xfrm>
            <a:off x="0" y="3124200"/>
            <a:ext cx="1037463" cy="369332"/>
          </a:xfrm>
          <a:prstGeom prst="rect">
            <a:avLst/>
          </a:prstGeom>
          <a:noFill/>
        </p:spPr>
        <p:txBody>
          <a:bodyPr wrap="none" rtlCol="0">
            <a:spAutoFit/>
          </a:bodyPr>
          <a:lstStyle/>
          <a:p>
            <a:r>
              <a:rPr lang="en-US" dirty="0"/>
              <a:t>Hidden </a:t>
            </a:r>
            <a:r>
              <a:rPr lang="en-US" b="1" dirty="0"/>
              <a:t>h</a:t>
            </a:r>
          </a:p>
        </p:txBody>
      </p:sp>
      <p:sp>
        <p:nvSpPr>
          <p:cNvPr id="19" name="TextBox 18">
            <a:extLst>
              <a:ext uri="{FF2B5EF4-FFF2-40B4-BE49-F238E27FC236}">
                <a16:creationId xmlns:a16="http://schemas.microsoft.com/office/drawing/2014/main" xmlns="" id="{E5E73BBB-2369-4C3B-A61B-991925793F9F}"/>
              </a:ext>
            </a:extLst>
          </p:cNvPr>
          <p:cNvSpPr txBox="1"/>
          <p:nvPr/>
        </p:nvSpPr>
        <p:spPr>
          <a:xfrm>
            <a:off x="76200" y="1676400"/>
            <a:ext cx="1007007" cy="369332"/>
          </a:xfrm>
          <a:prstGeom prst="rect">
            <a:avLst/>
          </a:prstGeom>
          <a:noFill/>
        </p:spPr>
        <p:txBody>
          <a:bodyPr wrap="none" rtlCol="0">
            <a:spAutoFit/>
          </a:bodyPr>
          <a:lstStyle/>
          <a:p>
            <a:r>
              <a:rPr lang="en-US" dirty="0"/>
              <a:t>Classes </a:t>
            </a:r>
            <a:r>
              <a:rPr lang="en-US" b="1" dirty="0"/>
              <a:t>c</a:t>
            </a:r>
          </a:p>
        </p:txBody>
      </p:sp>
      <p:cxnSp>
        <p:nvCxnSpPr>
          <p:cNvPr id="20" name="Straight Connector 19">
            <a:extLst>
              <a:ext uri="{FF2B5EF4-FFF2-40B4-BE49-F238E27FC236}">
                <a16:creationId xmlns:a16="http://schemas.microsoft.com/office/drawing/2014/main" xmlns="" id="{30CB2BC7-DFA9-420C-9E51-B7F520F0911B}"/>
              </a:ext>
            </a:extLst>
          </p:cNvPr>
          <p:cNvCxnSpPr/>
          <p:nvPr/>
        </p:nvCxnSpPr>
        <p:spPr>
          <a:xfrm>
            <a:off x="1274620" y="2209800"/>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21" name="Oval 20">
            <a:extLst>
              <a:ext uri="{FF2B5EF4-FFF2-40B4-BE49-F238E27FC236}">
                <a16:creationId xmlns:a16="http://schemas.microsoft.com/office/drawing/2014/main" xmlns="" id="{676E5CA9-419C-4D7E-A166-5E58DE3C51E3}"/>
              </a:ext>
            </a:extLst>
          </p:cNvPr>
          <p:cNvSpPr/>
          <p:nvPr/>
        </p:nvSpPr>
        <p:spPr>
          <a:xfrm>
            <a:off x="1080655" y="4135580"/>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xmlns="" id="{531C43B0-CC19-4D4C-9721-2E99FABBCAC6}"/>
              </a:ext>
            </a:extLst>
          </p:cNvPr>
          <p:cNvSpPr txBox="1"/>
          <p:nvPr/>
        </p:nvSpPr>
        <p:spPr>
          <a:xfrm>
            <a:off x="152400" y="4431268"/>
            <a:ext cx="1115498" cy="369332"/>
          </a:xfrm>
          <a:prstGeom prst="rect">
            <a:avLst/>
          </a:prstGeom>
          <a:noFill/>
        </p:spPr>
        <p:txBody>
          <a:bodyPr wrap="none" rtlCol="0">
            <a:spAutoFit/>
          </a:bodyPr>
          <a:lstStyle/>
          <a:p>
            <a:r>
              <a:rPr lang="en-US" dirty="0"/>
              <a:t>Features </a:t>
            </a:r>
            <a:r>
              <a:rPr lang="en-US" b="1" dirty="0"/>
              <a:t>f</a:t>
            </a:r>
          </a:p>
        </p:txBody>
      </p:sp>
      <p:cxnSp>
        <p:nvCxnSpPr>
          <p:cNvPr id="23" name="Straight Connector 22">
            <a:extLst>
              <a:ext uri="{FF2B5EF4-FFF2-40B4-BE49-F238E27FC236}">
                <a16:creationId xmlns:a16="http://schemas.microsoft.com/office/drawing/2014/main" xmlns="" id="{9BAA0DD5-2D85-44C6-8266-6A15D6ABF562}"/>
              </a:ext>
            </a:extLst>
          </p:cNvPr>
          <p:cNvCxnSpPr/>
          <p:nvPr/>
        </p:nvCxnSpPr>
        <p:spPr>
          <a:xfrm>
            <a:off x="1274620" y="3352800"/>
            <a:ext cx="0" cy="762000"/>
          </a:xfrm>
          <a:prstGeom prst="line">
            <a:avLst/>
          </a:prstGeom>
        </p:spPr>
        <p:style>
          <a:lnRef idx="2">
            <a:schemeClr val="accent3"/>
          </a:lnRef>
          <a:fillRef idx="0">
            <a:schemeClr val="accent3"/>
          </a:fillRef>
          <a:effectRef idx="1">
            <a:schemeClr val="accent3"/>
          </a:effectRef>
          <a:fontRef idx="minor">
            <a:schemeClr val="tx1"/>
          </a:fontRef>
        </p:style>
      </p:cxnSp>
      <p:sp>
        <p:nvSpPr>
          <p:cNvPr id="24" name="TextBox 23">
            <a:extLst>
              <a:ext uri="{FF2B5EF4-FFF2-40B4-BE49-F238E27FC236}">
                <a16:creationId xmlns:a16="http://schemas.microsoft.com/office/drawing/2014/main" xmlns="" id="{496EA24F-8BBF-4864-8318-F7BCF0E3DA60}"/>
              </a:ext>
            </a:extLst>
          </p:cNvPr>
          <p:cNvSpPr txBox="1"/>
          <p:nvPr/>
        </p:nvSpPr>
        <p:spPr>
          <a:xfrm>
            <a:off x="657394" y="2426732"/>
            <a:ext cx="675506" cy="369332"/>
          </a:xfrm>
          <a:prstGeom prst="rect">
            <a:avLst/>
          </a:prstGeom>
          <a:noFill/>
        </p:spPr>
        <p:txBody>
          <a:bodyPr wrap="none" rtlCol="0">
            <a:spAutoFit/>
          </a:bodyPr>
          <a:lstStyle/>
          <a:p>
            <a:r>
              <a:rPr lang="en-US" b="1" dirty="0" err="1"/>
              <a:t>W’,b</a:t>
            </a:r>
            <a:r>
              <a:rPr lang="en-US" b="1" dirty="0"/>
              <a:t>’</a:t>
            </a:r>
          </a:p>
        </p:txBody>
      </p:sp>
      <p:sp>
        <p:nvSpPr>
          <p:cNvPr id="26" name="TextBox 25">
            <a:extLst>
              <a:ext uri="{FF2B5EF4-FFF2-40B4-BE49-F238E27FC236}">
                <a16:creationId xmlns:a16="http://schemas.microsoft.com/office/drawing/2014/main" xmlns="" id="{2EF934BD-D987-470B-AA73-FE1745827D9F}"/>
              </a:ext>
            </a:extLst>
          </p:cNvPr>
          <p:cNvSpPr txBox="1"/>
          <p:nvPr/>
        </p:nvSpPr>
        <p:spPr>
          <a:xfrm>
            <a:off x="762000" y="3581400"/>
            <a:ext cx="557910" cy="369332"/>
          </a:xfrm>
          <a:prstGeom prst="rect">
            <a:avLst/>
          </a:prstGeom>
          <a:noFill/>
        </p:spPr>
        <p:txBody>
          <a:bodyPr wrap="none" rtlCol="0">
            <a:spAutoFit/>
          </a:bodyPr>
          <a:lstStyle/>
          <a:p>
            <a:r>
              <a:rPr lang="en-US" b="1" dirty="0" err="1"/>
              <a:t>W,b</a:t>
            </a:r>
            <a:endParaRPr lang="en-US" b="1" dirty="0"/>
          </a:p>
        </p:txBody>
      </p:sp>
    </p:spTree>
    <p:extLst>
      <p:ext uri="{BB962C8B-B14F-4D97-AF65-F5344CB8AC3E}">
        <p14:creationId xmlns:p14="http://schemas.microsoft.com/office/powerpoint/2010/main" xmlns="" val="1788420754"/>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9200"/>
            <a:ext cx="8305800" cy="5105400"/>
          </a:xfrm>
          <a:ln w="63500">
            <a:solidFill>
              <a:srgbClr val="FFFF00"/>
            </a:solidFill>
          </a:ln>
        </p:spPr>
        <p:txBody>
          <a:bodyPr>
            <a:normAutofit/>
          </a:bodyPr>
          <a:lstStyle/>
          <a:p>
            <a:r>
              <a:rPr lang="en-US" dirty="0"/>
              <a:t>You can now train a classifier with more than one layer on the XOR dataset.</a:t>
            </a:r>
          </a:p>
          <a:p>
            <a:r>
              <a:rPr lang="en-US" dirty="0"/>
              <a:t>Convince yourself that this classifier’s loss decreases over multiple epochs.</a:t>
            </a:r>
          </a:p>
          <a:p>
            <a:r>
              <a:rPr lang="en-US" dirty="0"/>
              <a:t>Try different activation functions.</a:t>
            </a:r>
            <a:endParaRPr lang="en-IN" dirty="0"/>
          </a:p>
        </p:txBody>
      </p:sp>
      <p:sp>
        <p:nvSpPr>
          <p:cNvPr id="5" name="Title 1"/>
          <p:cNvSpPr txBox="1">
            <a:spLocks/>
          </p:cNvSpPr>
          <p:nvPr/>
        </p:nvSpPr>
        <p:spPr>
          <a:xfrm>
            <a:off x="0" y="0"/>
            <a:ext cx="9144000" cy="917575"/>
          </a:xfrm>
          <a:prstGeom prst="rect">
            <a:avLst/>
          </a:prstGeom>
          <a:solidFill>
            <a:srgbClr val="FFFF00"/>
          </a:solidFill>
          <a:ln>
            <a:solidFill>
              <a:srgbClr val="002060"/>
            </a:solidFill>
          </a:ln>
        </p:spPr>
        <p:txBody>
          <a:bodyPr vert="horz" lIns="91440" tIns="45720" rIns="91440" bIns="45720" rtlCol="0" anchor="ctr">
            <a:normAutofit/>
          </a:bodyPr>
          <a:lstStyle/>
          <a:p>
            <a:pPr algn="ctr">
              <a:spcBef>
                <a:spcPct val="0"/>
              </a:spcBef>
              <a:defRPr/>
            </a:pPr>
            <a:r>
              <a:rPr lang="en-US" sz="4400" dirty="0"/>
              <a:t>Deep Learning</a:t>
            </a:r>
          </a:p>
        </p:txBody>
      </p:sp>
    </p:spTree>
    <p:extLst>
      <p:ext uri="{BB962C8B-B14F-4D97-AF65-F5344CB8AC3E}">
        <p14:creationId xmlns:p14="http://schemas.microsoft.com/office/powerpoint/2010/main" xmlns="" val="13473235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23448</TotalTime>
  <Words>14393</Words>
  <Application>Microsoft Office PowerPoint</Application>
  <PresentationFormat>On-screen Show (4:3)</PresentationFormat>
  <Paragraphs>4675</Paragraphs>
  <Slides>237</Slides>
  <Notes>110</Notes>
  <HiddenSlides>0</HiddenSlides>
  <MMClips>0</MMClips>
  <ScaleCrop>false</ScaleCrop>
  <HeadingPairs>
    <vt:vector size="4" baseType="variant">
      <vt:variant>
        <vt:lpstr>Theme</vt:lpstr>
      </vt:variant>
      <vt:variant>
        <vt:i4>1</vt:i4>
      </vt:variant>
      <vt:variant>
        <vt:lpstr>Slide Titles</vt:lpstr>
      </vt:variant>
      <vt:variant>
        <vt:i4>237</vt:i4>
      </vt:variant>
    </vt:vector>
  </HeadingPairs>
  <TitlesOfParts>
    <vt:vector size="238"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lpstr>Slide 220</vt:lpstr>
      <vt:lpstr>Slide 221</vt:lpstr>
      <vt:lpstr>Slide 222</vt:lpstr>
      <vt:lpstr>Slide 223</vt:lpstr>
      <vt:lpstr>Slide 224</vt:lpstr>
      <vt:lpstr>Slide 225</vt:lpstr>
      <vt:lpstr>Slide 226</vt:lpstr>
      <vt:lpstr>Slide 227</vt:lpstr>
      <vt:lpstr>Slide 228</vt:lpstr>
      <vt:lpstr>Slide 229</vt:lpstr>
      <vt:lpstr>Slide 230</vt:lpstr>
      <vt:lpstr>Slide 231</vt:lpstr>
      <vt:lpstr>Slide 232</vt:lpstr>
      <vt:lpstr>Slide 233</vt:lpstr>
      <vt:lpstr>Slide 234</vt:lpstr>
      <vt:lpstr>Slide 235</vt:lpstr>
      <vt:lpstr>Slide 236</vt:lpstr>
      <vt:lpstr>Slide 237</vt:lpstr>
    </vt:vector>
  </TitlesOfParts>
  <Company>Project-OS.org</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Amruth</dc:creator>
  <cp:lastModifiedBy>linda</cp:lastModifiedBy>
  <cp:revision>4733</cp:revision>
  <dcterms:created xsi:type="dcterms:W3CDTF">2010-06-04T19:50:05Z</dcterms:created>
  <dcterms:modified xsi:type="dcterms:W3CDTF">2019-06-26T17:18:39Z</dcterms:modified>
</cp:coreProperties>
</file>