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61" r:id="rId7"/>
    <p:sldId id="276" r:id="rId8"/>
    <p:sldId id="277" r:id="rId9"/>
    <p:sldId id="278" r:id="rId10"/>
    <p:sldId id="279" r:id="rId11"/>
    <p:sldId id="280" r:id="rId12"/>
    <p:sldId id="281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718"/>
  </p:normalViewPr>
  <p:slideViewPr>
    <p:cSldViewPr snapToGrid="0">
      <p:cViewPr varScale="1">
        <p:scale>
          <a:sx n="108" d="100"/>
          <a:sy n="108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80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91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5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65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9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3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540" y="1041400"/>
            <a:ext cx="9500507" cy="2387600"/>
          </a:xfrm>
        </p:spPr>
        <p:txBody>
          <a:bodyPr/>
          <a:lstStyle/>
          <a:p>
            <a:r>
              <a:rPr lang="bg-BG" sz="28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Софтуер за универсален анализ на видео от камера</a:t>
            </a:r>
            <a:endParaRPr lang="en-US" sz="2800" dirty="0">
              <a:latin typeface="Bosch Sans Global" panose="020B0604020202020204" pitchFamily="34" charset="-128"/>
              <a:ea typeface="Bosch Sans Global" panose="020B0604020202020204" pitchFamily="34" charset="-128"/>
              <a:cs typeface="Bosch Sans Global" panose="020B060402020202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539" y="3526537"/>
            <a:ext cx="9500507" cy="806675"/>
          </a:xfrm>
        </p:spPr>
        <p:txBody>
          <a:bodyPr/>
          <a:lstStyle/>
          <a:p>
            <a:r>
              <a:rPr lang="bg-BG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Дипломант: Димо Йорданов 12“Б“</a:t>
            </a:r>
          </a:p>
          <a:p>
            <a:r>
              <a:rPr lang="bg-BG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Дипломен ръководител: Росен Недялков, </a:t>
            </a:r>
            <a:r>
              <a:rPr lang="en-US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Bosch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bg-BG" sz="3600" dirty="0"/>
              <a:t>Благодаря за вниманието!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bg-BG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Съдържание</a:t>
            </a:r>
            <a:endParaRPr lang="en-US" dirty="0">
              <a:latin typeface="Bosch Sans Global" panose="020B0604020202020204" pitchFamily="34" charset="-128"/>
              <a:ea typeface="Bosch Sans Global" panose="020B0604020202020204" pitchFamily="34" charset="-128"/>
              <a:cs typeface="Bosch Sans Global" panose="020B060402020202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bg-BG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Реализация на софтуер за разпознаване на лица</a:t>
            </a:r>
          </a:p>
          <a:p>
            <a:pPr marL="514350" indent="-514350">
              <a:buAutoNum type="arabicPeriod"/>
            </a:pPr>
            <a:r>
              <a:rPr lang="bg-BG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Реализация на софтуер за разпознаване на катастрофа</a:t>
            </a:r>
          </a:p>
          <a:p>
            <a:pPr marL="514350" indent="-514350">
              <a:buAutoNum type="arabicPeriod"/>
            </a:pPr>
            <a:r>
              <a:rPr lang="bg-BG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Реализация на програмна рамка за софтуера</a:t>
            </a:r>
          </a:p>
          <a:p>
            <a:pPr marL="514350" indent="-514350">
              <a:buAutoNum type="arabicPeriod"/>
            </a:pPr>
            <a:r>
              <a:rPr lang="bg-BG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Реализация на програмен интерфейс</a:t>
            </a:r>
          </a:p>
          <a:p>
            <a:pPr marL="514350" indent="-514350">
              <a:buAutoNum type="arabicPeriod"/>
            </a:pPr>
            <a:r>
              <a:rPr lang="bg-BG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Заключение</a:t>
            </a:r>
          </a:p>
          <a:p>
            <a:pPr marL="514350" indent="-514350">
              <a:buAutoNum type="arabicPeriod"/>
            </a:pPr>
            <a:r>
              <a:rPr lang="bg-BG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Бъдещо развитие</a:t>
            </a:r>
          </a:p>
          <a:p>
            <a:pPr marL="514350" indent="-514350">
              <a:buAutoNum type="arabicPeriod"/>
            </a:pPr>
            <a:endParaRPr lang="en-US" sz="2000" dirty="0">
              <a:latin typeface="Bosch Sans Global" panose="020B0604020202020204" pitchFamily="34" charset="-128"/>
              <a:ea typeface="Bosch Sans Global" panose="020B0604020202020204" pitchFamily="34" charset="-128"/>
              <a:cs typeface="Bosch Sans Global" panose="020B060402020202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bg-BG" sz="105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Съдържание</a:t>
            </a:r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28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Реализация на софтуер за разпознаване на лица</a:t>
            </a:r>
            <a:endParaRPr lang="en-US" sz="2800" dirty="0">
              <a:latin typeface="Bosch Sans Global" panose="020B0604020202020204" pitchFamily="34" charset="-128"/>
              <a:ea typeface="Bosch Sans Global" panose="020B0604020202020204" pitchFamily="34" charset="-128"/>
              <a:cs typeface="Bosch Sans Global" panose="020B0604020202020204" pitchFamily="34" charset="-12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bg-BG" sz="105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Реализация на софтуер за разпознаване на лица</a:t>
            </a:r>
            <a:endParaRPr lang="en-US" sz="105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A4FDB3-E67A-0443-A641-B5154A67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bg-BG" sz="2000" dirty="0"/>
              <a:t>Модел използващ дълбока </a:t>
            </a:r>
            <a:r>
              <a:rPr lang="bg-BG" sz="2000" dirty="0" err="1"/>
              <a:t>конволюция</a:t>
            </a:r>
            <a:endParaRPr lang="bg-BG" sz="2000" dirty="0"/>
          </a:p>
          <a:p>
            <a:pPr marL="457200" indent="-457200">
              <a:buFontTx/>
              <a:buChar char="-"/>
            </a:pPr>
            <a:r>
              <a:rPr lang="bg-BG" sz="2000" dirty="0"/>
              <a:t>Тризначна грешка</a:t>
            </a:r>
          </a:p>
          <a:p>
            <a:pPr marL="457200" indent="-457200">
              <a:buFontTx/>
              <a:buChar char="-"/>
            </a:pPr>
            <a:r>
              <a:rPr lang="bg-BG" sz="2000" dirty="0"/>
              <a:t>Намиране на подобно лице чрез </a:t>
            </a:r>
            <a:r>
              <a:rPr lang="en-US" sz="2000" dirty="0"/>
              <a:t>KNN</a:t>
            </a:r>
            <a:r>
              <a:rPr lang="bg-BG" sz="2000" dirty="0"/>
              <a:t> </a:t>
            </a:r>
            <a:endParaRPr lang="en-US" sz="2000" dirty="0"/>
          </a:p>
          <a:p>
            <a:pPr marL="457200" indent="-457200">
              <a:buFontTx/>
              <a:buChar char="-"/>
            </a:pPr>
            <a:endParaRPr lang="bg-BG" dirty="0"/>
          </a:p>
        </p:txBody>
      </p:sp>
      <p:pic>
        <p:nvPicPr>
          <p:cNvPr id="1028" name="Picture 4" descr="Face Recognition with FaceNet and MTCNN – Ars Futura">
            <a:extLst>
              <a:ext uri="{FF2B5EF4-FFF2-40B4-BE49-F238E27FC236}">
                <a16:creationId xmlns:a16="http://schemas.microsoft.com/office/drawing/2014/main" id="{520E2ECE-ED00-1061-9455-34B7ADF7D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733" y="2531087"/>
            <a:ext cx="4216893" cy="192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1603"/>
            <a:ext cx="11075669" cy="1325563"/>
          </a:xfrm>
        </p:spPr>
        <p:txBody>
          <a:bodyPr/>
          <a:lstStyle/>
          <a:p>
            <a:r>
              <a:rPr lang="bg-BG" sz="28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Реализация на софтуер за разпознаване на катастрофа</a:t>
            </a:r>
            <a:endParaRPr lang="en-US" sz="2800" dirty="0">
              <a:latin typeface="Bosch Sans Global" panose="020B0604020202020204" pitchFamily="34" charset="-128"/>
              <a:ea typeface="Bosch Sans Global" panose="020B0604020202020204" pitchFamily="34" charset="-128"/>
              <a:cs typeface="Bosch Sans Global" panose="020B0604020202020204" pitchFamily="34" charset="-12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bg-BG" sz="105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Реализация на софтуер за разпознаване на катастрофа</a:t>
            </a:r>
            <a:endParaRPr lang="en-US" sz="105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A4FDB3-E67A-0443-A641-B5154A67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bg-BG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Използващо внимание(</a:t>
            </a:r>
            <a:r>
              <a:rPr lang="en-US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Attention</a:t>
            </a:r>
            <a:r>
              <a:rPr lang="bg-BG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)</a:t>
            </a:r>
            <a:endParaRPr lang="en-US" sz="2000" dirty="0">
              <a:latin typeface="Bosch Sans Global" panose="020B0604020202020204" pitchFamily="34" charset="-128"/>
              <a:ea typeface="Bosch Sans Global" panose="020B0604020202020204" pitchFamily="34" charset="-128"/>
              <a:cs typeface="Bosch Sans Global" panose="020B0604020202020204" pitchFamily="34" charset="-128"/>
            </a:endParaRPr>
          </a:p>
          <a:p>
            <a:pPr marL="457200" indent="-457200">
              <a:buFontTx/>
              <a:buChar char="-"/>
            </a:pPr>
            <a:r>
              <a:rPr lang="bg-BG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Дълбока невронна мрежа</a:t>
            </a:r>
            <a:endParaRPr lang="en-US" sz="2000" dirty="0">
              <a:latin typeface="Bosch Sans Global" panose="020B0604020202020204" pitchFamily="34" charset="-128"/>
              <a:ea typeface="Bosch Sans Global" panose="020B0604020202020204" pitchFamily="34" charset="-128"/>
              <a:cs typeface="Bosch Sans Global" panose="020B0604020202020204" pitchFamily="34" charset="-128"/>
            </a:endParaRPr>
          </a:p>
          <a:p>
            <a:pPr marL="457200" indent="-457200">
              <a:buFontTx/>
              <a:buChar char="-"/>
            </a:pPr>
            <a:endParaRPr lang="bg-BG" dirty="0"/>
          </a:p>
        </p:txBody>
      </p:sp>
      <p:pic>
        <p:nvPicPr>
          <p:cNvPr id="2050" name="Picture 2" descr="Remote Sensing | Free Full-Text | Pre-Trained AlexNet Architecture with  Pyramid Pooling and Supervision for High Spatial Resolution Remote Sensing  Image Scene Classification">
            <a:extLst>
              <a:ext uri="{FF2B5EF4-FFF2-40B4-BE49-F238E27FC236}">
                <a16:creationId xmlns:a16="http://schemas.microsoft.com/office/drawing/2014/main" id="{455C45CC-08B6-306B-1B30-A8224E6DB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509" y="3429000"/>
            <a:ext cx="6599068" cy="231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46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421603"/>
            <a:ext cx="10289176" cy="1325563"/>
          </a:xfrm>
        </p:spPr>
        <p:txBody>
          <a:bodyPr/>
          <a:lstStyle/>
          <a:p>
            <a:r>
              <a:rPr lang="bg-BG" sz="32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Реализация на програмна рамка за софтуера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bg-BG" sz="105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Реализация на програмна рамка за софтуера</a:t>
            </a:r>
            <a:endParaRPr lang="en-US" sz="105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A4FDB3-E67A-0443-A641-B5154A679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8287225" cy="3366815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bg-BG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Технологии използвани за сървъра</a:t>
            </a:r>
            <a:r>
              <a:rPr lang="en-US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:</a:t>
            </a:r>
            <a:r>
              <a:rPr lang="bg-BG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 </a:t>
            </a:r>
            <a:r>
              <a:rPr lang="en-US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NodeJS, Express</a:t>
            </a:r>
            <a:endParaRPr lang="bg-BG" sz="2000" dirty="0">
              <a:latin typeface="Bosch Sans Global" panose="020B0604020202020204" pitchFamily="34" charset="-128"/>
              <a:ea typeface="Bosch Sans Global" panose="020B0604020202020204" pitchFamily="34" charset="-128"/>
              <a:cs typeface="Bosch Sans Global" panose="020B0604020202020204" pitchFamily="34" charset="-128"/>
            </a:endParaRPr>
          </a:p>
          <a:p>
            <a:pPr marL="457200" indent="-457200">
              <a:buFontTx/>
              <a:buChar char="-"/>
            </a:pPr>
            <a:r>
              <a:rPr lang="bg-BG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Технологии за пазене на информация от потребителя</a:t>
            </a:r>
          </a:p>
          <a:p>
            <a:pPr marL="914400" lvl="1" indent="-457200">
              <a:buFontTx/>
              <a:buChar char="-"/>
            </a:pPr>
            <a:r>
              <a:rPr lang="en-US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Amazon S3</a:t>
            </a:r>
            <a:endParaRPr lang="bg-BG" sz="2000" dirty="0">
              <a:latin typeface="Bosch Sans Global" panose="020B0604020202020204" pitchFamily="34" charset="-128"/>
              <a:ea typeface="Bosch Sans Global" panose="020B0604020202020204" pitchFamily="34" charset="-128"/>
              <a:cs typeface="Bosch Sans Global" panose="020B0604020202020204" pitchFamily="34" charset="-128"/>
            </a:endParaRPr>
          </a:p>
          <a:p>
            <a:pPr marL="914400" lvl="1" indent="-457200">
              <a:buFontTx/>
              <a:buChar char="-"/>
            </a:pPr>
            <a:r>
              <a:rPr lang="en-US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MongoDB</a:t>
            </a:r>
            <a:endParaRPr lang="bg-BG" sz="2000" dirty="0">
              <a:latin typeface="Bosch Sans Global" panose="020B0604020202020204" pitchFamily="34" charset="-128"/>
              <a:ea typeface="Bosch Sans Global" panose="020B0604020202020204" pitchFamily="34" charset="-128"/>
              <a:cs typeface="Bosch Sans Global" panose="020B0604020202020204" pitchFamily="34" charset="-128"/>
            </a:endParaRPr>
          </a:p>
          <a:p>
            <a:pPr marL="457200" indent="-457200">
              <a:buFontTx/>
              <a:buChar char="-"/>
            </a:pPr>
            <a:r>
              <a:rPr lang="bg-BG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Структура на проекта</a:t>
            </a:r>
            <a:endParaRPr lang="en-US" sz="2000" dirty="0">
              <a:latin typeface="Bosch Sans Global" panose="020B0604020202020204" pitchFamily="34" charset="-128"/>
              <a:ea typeface="Bosch Sans Global" panose="020B0604020202020204" pitchFamily="34" charset="-128"/>
              <a:cs typeface="Bosch Sans Global" panose="020B0604020202020204" pitchFamily="34" charset="-128"/>
            </a:endParaRPr>
          </a:p>
          <a:p>
            <a:pPr marL="914400" lvl="1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bg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44E9A4-86D1-C91F-7287-7AFA4956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300" y="1983650"/>
            <a:ext cx="2333951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3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421603"/>
            <a:ext cx="10289176" cy="1325563"/>
          </a:xfrm>
        </p:spPr>
        <p:txBody>
          <a:bodyPr/>
          <a:lstStyle/>
          <a:p>
            <a:r>
              <a:rPr lang="bg-BG" sz="28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Реализация на програмен интерфейс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bg-BG" sz="105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Реализация на програмен интерфейс</a:t>
            </a:r>
            <a:endParaRPr lang="en-US" sz="105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A4FDB3-E67A-0443-A641-B5154A679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8287225" cy="3366815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bg-BG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Технологии използвани за сървъра</a:t>
            </a:r>
            <a:r>
              <a:rPr lang="en-US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:</a:t>
            </a:r>
            <a:r>
              <a:rPr lang="bg-BG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 </a:t>
            </a:r>
            <a:r>
              <a:rPr lang="en-US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React</a:t>
            </a:r>
          </a:p>
          <a:p>
            <a:pPr marL="457200" indent="-457200">
              <a:buFontTx/>
              <a:buChar char="-"/>
            </a:pPr>
            <a:r>
              <a:rPr lang="bg-BG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Достъп до програмната рамка чрез </a:t>
            </a:r>
            <a:r>
              <a:rPr lang="en-US" sz="2000" dirty="0" err="1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axios</a:t>
            </a:r>
            <a:endParaRPr lang="en-US" sz="2000" dirty="0">
              <a:latin typeface="Bosch Sans Global" panose="020B0604020202020204" pitchFamily="34" charset="-128"/>
              <a:ea typeface="Bosch Sans Global" panose="020B0604020202020204" pitchFamily="34" charset="-128"/>
              <a:cs typeface="Bosch Sans Global" panose="020B0604020202020204" pitchFamily="34" charset="-128"/>
            </a:endParaRPr>
          </a:p>
          <a:p>
            <a:pPr marL="457200" indent="-457200">
              <a:buFontTx/>
              <a:buChar char="-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2964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421603"/>
            <a:ext cx="10289176" cy="1325563"/>
          </a:xfrm>
        </p:spPr>
        <p:txBody>
          <a:bodyPr/>
          <a:lstStyle/>
          <a:p>
            <a:r>
              <a:rPr lang="bg-BG" sz="28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Заключение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bg-BG" sz="105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Заключение</a:t>
            </a:r>
            <a:endParaRPr lang="en-US" sz="105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A4FDB3-E67A-0443-A641-B5154A679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8287225" cy="3366815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bg-BG" sz="20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Основните изисквания за правилното изпълнение на дипломната работа са спазени успешно</a:t>
            </a:r>
          </a:p>
          <a:p>
            <a:pPr marL="457200" indent="-457200">
              <a:buFontTx/>
              <a:buChar char="-"/>
            </a:pPr>
            <a:endParaRPr lang="bg-BG" sz="2000" dirty="0">
              <a:latin typeface="Bosch Sans Global" panose="020B0604020202020204" pitchFamily="34" charset="-128"/>
              <a:ea typeface="Bosch Sans Global" panose="020B0604020202020204" pitchFamily="34" charset="-128"/>
              <a:cs typeface="Bosch Sans Global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677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421603"/>
            <a:ext cx="10289176" cy="1325563"/>
          </a:xfrm>
        </p:spPr>
        <p:txBody>
          <a:bodyPr/>
          <a:lstStyle/>
          <a:p>
            <a:r>
              <a:rPr lang="bg-BG" sz="28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Бъдещо развитие</a:t>
            </a:r>
            <a:endParaRPr lang="en-US" sz="2800" dirty="0">
              <a:latin typeface="Bosch Sans Global" panose="020B0604020202020204" pitchFamily="34" charset="-128"/>
              <a:ea typeface="Bosch Sans Global" panose="020B0604020202020204" pitchFamily="34" charset="-128"/>
              <a:cs typeface="Bosch Sans Global" panose="020B0604020202020204" pitchFamily="34" charset="-12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bg-BG" sz="1200" dirty="0">
                <a:latin typeface="Bosch Sans Global" panose="020B0604020202020204" pitchFamily="34" charset="-128"/>
                <a:ea typeface="Bosch Sans Global" panose="020B0604020202020204" pitchFamily="34" charset="-128"/>
                <a:cs typeface="Bosch Sans Global" panose="020B0604020202020204" pitchFamily="34" charset="-128"/>
              </a:rPr>
              <a:t>Бъдещо развитие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A4FDB3-E67A-0443-A641-B5154A679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8287225" cy="3366815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bg-BG" sz="2000" dirty="0"/>
              <a:t>По-голям модел за разпознаване на лица</a:t>
            </a:r>
          </a:p>
          <a:p>
            <a:pPr marL="457200" indent="-457200">
              <a:buFontTx/>
              <a:buChar char="-"/>
            </a:pPr>
            <a:r>
              <a:rPr lang="bg-BG" sz="2000" dirty="0"/>
              <a:t>По-голям модел за разпознаване на катастрофи</a:t>
            </a:r>
          </a:p>
          <a:p>
            <a:pPr marL="457200" indent="-457200">
              <a:buFontTx/>
              <a:buChar char="-"/>
            </a:pPr>
            <a:r>
              <a:rPr lang="bg-BG" sz="2000" dirty="0"/>
              <a:t>По-естетичен програмен интерфейс</a:t>
            </a:r>
          </a:p>
          <a:p>
            <a:pPr marL="457200" indent="-457200">
              <a:buFontTx/>
              <a:buChar char="-"/>
            </a:pP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87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15E2-57F1-218A-6161-C2DC566F2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248" y="1681656"/>
            <a:ext cx="8855396" cy="2387600"/>
          </a:xfrm>
        </p:spPr>
        <p:txBody>
          <a:bodyPr/>
          <a:lstStyle/>
          <a:p>
            <a:r>
              <a:rPr lang="bg-BG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413630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{A253B939-0B7B-4B3F-BDBF-74C0E9236156}tf45331398_win32</Template>
  <TotalTime>4425</TotalTime>
  <Words>210</Words>
  <Application>Microsoft Office PowerPoint</Application>
  <PresentationFormat>Widescreen</PresentationFormat>
  <Paragraphs>61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Bosch Sans Global</vt:lpstr>
      <vt:lpstr>Arial</vt:lpstr>
      <vt:lpstr>Calibri</vt:lpstr>
      <vt:lpstr>Tenorite</vt:lpstr>
      <vt:lpstr>Office Theme</vt:lpstr>
      <vt:lpstr>Софтуер за универсален анализ на видео от камера</vt:lpstr>
      <vt:lpstr>Съдържание</vt:lpstr>
      <vt:lpstr>Реализация на софтуер за разпознаване на лица</vt:lpstr>
      <vt:lpstr>Реализация на софтуер за разпознаване на катастрофа</vt:lpstr>
      <vt:lpstr>Реализация на програмна рамка за софтуера</vt:lpstr>
      <vt:lpstr>Реализация на програмен интерфейс</vt:lpstr>
      <vt:lpstr>Заключение</vt:lpstr>
      <vt:lpstr>Бъдещо развитие</vt:lpstr>
      <vt:lpstr>Демонстрация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Софтуер за универсален анализ на видео от камера</dc:title>
  <dc:creator>Yordanov Dimo (RBBG/ENG21)</dc:creator>
  <cp:lastModifiedBy>Yordanov Dimo (RBBG/ENG21)</cp:lastModifiedBy>
  <cp:revision>3</cp:revision>
  <dcterms:created xsi:type="dcterms:W3CDTF">2023-05-08T09:05:08Z</dcterms:created>
  <dcterms:modified xsi:type="dcterms:W3CDTF">2023-05-14T11:44:06Z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