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7" r:id="rId2"/>
    <p:sldId id="261" r:id="rId3"/>
    <p:sldId id="262" r:id="rId4"/>
    <p:sldId id="263" r:id="rId5"/>
    <p:sldId id="266" r:id="rId6"/>
    <p:sldId id="264" r:id="rId7"/>
    <p:sldId id="270" r:id="rId8"/>
    <p:sldId id="271" r:id="rId9"/>
    <p:sldId id="272" r:id="rId10"/>
    <p:sldId id="279" r:id="rId11"/>
    <p:sldId id="280" r:id="rId12"/>
    <p:sldId id="281" r:id="rId13"/>
    <p:sldId id="282" r:id="rId14"/>
    <p:sldId id="28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2018 год</c:v>
                </c:pt>
                <c:pt idx="1">
                  <c:v>2019 год</c:v>
                </c:pt>
                <c:pt idx="2">
                  <c:v>2021 год</c:v>
                </c:pt>
                <c:pt idx="3">
                  <c:v>2022 год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2809</c:v>
                </c:pt>
                <c:pt idx="1">
                  <c:v>2861</c:v>
                </c:pt>
                <c:pt idx="2">
                  <c:v>2920</c:v>
                </c:pt>
                <c:pt idx="3">
                  <c:v>2981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33-4185-8705-01C278878877}"/>
            </c:ext>
          </c:extLst>
        </c:ser>
        <c:gapWidth val="300"/>
        <c:axId val="117702016"/>
        <c:axId val="112645248"/>
      </c:barChart>
      <c:catAx>
        <c:axId val="117702016"/>
        <c:scaling>
          <c:orientation val="minMax"/>
        </c:scaling>
        <c:axPos val="b"/>
        <c:numFmt formatCode="General" sourceLinked="0"/>
        <c:majorTickMark val="none"/>
        <c:tickLblPos val="nextTo"/>
        <c:txPr>
          <a:bodyPr/>
          <a:lstStyle/>
          <a:p>
            <a:pPr>
              <a:defRPr sz="2000" b="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112645248"/>
        <c:crosses val="autoZero"/>
        <c:auto val="1"/>
        <c:lblAlgn val="ctr"/>
        <c:lblOffset val="100"/>
      </c:catAx>
      <c:valAx>
        <c:axId val="112645248"/>
        <c:scaling>
          <c:orientation val="minMax"/>
        </c:scaling>
        <c:axPos val="l"/>
        <c:majorGridlines/>
        <c:minorGridlines/>
        <c:numFmt formatCode="General" sourceLinked="1"/>
        <c:tickLblPos val="nextTo"/>
        <c:txPr>
          <a:bodyPr/>
          <a:lstStyle/>
          <a:p>
            <a:pPr>
              <a:defRPr sz="2000" b="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117702016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/>
      <c:lineChart>
        <c:grouping val="standard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2018 год</c:v>
                </c:pt>
                <c:pt idx="1">
                  <c:v>2019 год</c:v>
                </c:pt>
                <c:pt idx="2">
                  <c:v>2021 год</c:v>
                </c:pt>
                <c:pt idx="3">
                  <c:v>2022 год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113781</c:v>
                </c:pt>
                <c:pt idx="1">
                  <c:v>128653.6</c:v>
                </c:pt>
                <c:pt idx="2">
                  <c:v>59079.4</c:v>
                </c:pt>
                <c:pt idx="3">
                  <c:v>95427.6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50A-4459-AE9A-E1BC0E67541F}"/>
            </c:ext>
          </c:extLst>
        </c:ser>
        <c:dropLines/>
        <c:marker val="1"/>
        <c:axId val="108032768"/>
        <c:axId val="108034304"/>
      </c:lineChart>
      <c:catAx>
        <c:axId val="108032768"/>
        <c:scaling>
          <c:orientation val="minMax"/>
        </c:scaling>
        <c:axPos val="b"/>
        <c:numFmt formatCode="General" sourceLinked="0"/>
        <c:majorTickMark val="none"/>
        <c:tickLblPos val="nextTo"/>
        <c:txPr>
          <a:bodyPr/>
          <a:lstStyle/>
          <a:p>
            <a:pPr>
              <a:defRPr sz="2000" b="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108034304"/>
        <c:crosses val="autoZero"/>
        <c:auto val="1"/>
        <c:lblAlgn val="ctr"/>
        <c:lblOffset val="100"/>
      </c:catAx>
      <c:valAx>
        <c:axId val="1080343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000" b="0"/>
            </a:pPr>
            <a:endParaRPr lang="ru-RU"/>
          </a:p>
        </c:txPr>
        <c:crossAx val="108032768"/>
        <c:crosses val="autoZero"/>
        <c:crossBetween val="between"/>
      </c:valAx>
    </c:plotArea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FE112-16E5-4CAE-BAB8-ECD5B029B477}" type="datetimeFigureOut">
              <a:rPr lang="ru-RU" smtClean="0"/>
              <a:pPr/>
              <a:t>16.03.2023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2894C-B066-45C9-BAD0-4CB32890FDA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16.03.2023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16.03.2023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16.03.2023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188641"/>
            <a:ext cx="87849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МИНИСТЕРСТВО ЦИФРОВОГО РАЗВИТИЯ, СВЯЗИ И МАССОВЫХ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КОММУНИКАЦИЙ РОССИЙСКОЙ ФЕДЕРАЦИИ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Ордена Трудового Красного Знамени федеральное государственное бюджетное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Образовательное учреждение высшего образования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«Московский технический университет связи и информатики»</a:t>
            </a:r>
          </a:p>
          <a:p>
            <a:pPr algn="ctr"/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Кафедра «Интеллектуальные системы в управлении и автоматизации»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2607295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  <a:endParaRPr lang="ru-RU" sz="24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3068960"/>
            <a:ext cx="8928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тему</a:t>
            </a: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-приложения для автоматизации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услуг предприятия культуры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9672" y="4797152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Зверев Д.Н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студент гр. БАП-1851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НАУЧНЫЙ РУКОВОДИТЕЛЬ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доц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Ларин А.И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07504" y="116632"/>
            <a:ext cx="475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ПРОЕКИРОВАНИЕ БД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2" cstate="print"/>
          <a:srcRect l="3050" t="4312" r="604" b="4284"/>
          <a:stretch>
            <a:fillRect/>
          </a:stretch>
        </p:blipFill>
        <p:spPr bwMode="auto">
          <a:xfrm>
            <a:off x="1907704" y="1412776"/>
            <a:ext cx="5037045" cy="162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1907704" y="980728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Выбрана реляционная модель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139952" y="3068960"/>
            <a:ext cx="4824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Построена </a:t>
            </a:r>
          </a:p>
          <a:p>
            <a:pPr algn="ctr"/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даталогическая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схема БД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Рисунок 20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89040"/>
            <a:ext cx="4824536" cy="288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Рисунок 21" descr="C:\Users\Dima\AppData\Local\Microsoft\Windows\INetCache\Content.Word\схема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789040"/>
            <a:ext cx="3672408" cy="2854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179512" y="3068960"/>
            <a:ext cx="3672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Спроектирована инфологическая модель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60432" y="11663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ru-RU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07504" y="116632"/>
            <a:ext cx="5040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ВЫВОД И ВВОД ДАННЫХ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4" descr="Brian Caffe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4399203" cy="1368152"/>
          </a:xfrm>
          <a:prstGeom prst="rect">
            <a:avLst/>
          </a:prstGeom>
          <a:noFill/>
        </p:spPr>
      </p:pic>
      <p:pic>
        <p:nvPicPr>
          <p:cNvPr id="15" name="Picture 2" descr="Почему PHP всё ещё крут в 2018 | GeekBrains - образовательный портал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437112"/>
            <a:ext cx="3200355" cy="2232248"/>
          </a:xfrm>
          <a:prstGeom prst="rect">
            <a:avLst/>
          </a:prstGeom>
          <a:noFill/>
        </p:spPr>
      </p:pic>
      <p:pic>
        <p:nvPicPr>
          <p:cNvPr id="19" name="Picture 4" descr="Css – Бесплатные иконки: бренды и логотипы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5229200"/>
            <a:ext cx="1440159" cy="1440160"/>
          </a:xfrm>
          <a:prstGeom prst="rect">
            <a:avLst/>
          </a:prstGeom>
          <a:noFill/>
        </p:spPr>
      </p:pic>
      <p:pic>
        <p:nvPicPr>
          <p:cNvPr id="20" name="Picture 6" descr="HTML обучение - уроки HTML5 для начинающих с нуля на itProg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3" y="4300036"/>
            <a:ext cx="3600400" cy="2372028"/>
          </a:xfrm>
          <a:prstGeom prst="rect">
            <a:avLst/>
          </a:prstGeom>
          <a:noFill/>
        </p:spPr>
      </p:pic>
      <p:pic>
        <p:nvPicPr>
          <p:cNvPr id="21" name="Picture 8" descr="Javascript Vs jQuery: What's the Difference? [2022] - InterviewBi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3968" y="4005064"/>
            <a:ext cx="1205880" cy="1205881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79512" y="76470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Создание  базы данных и таблиц осуществлялось через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299695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Отображение пользователю и наполнение таблиц данными осуществлялось через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0432" y="11663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ru-RU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07504" y="116632"/>
            <a:ext cx="540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ТЕСТИРОВАНИЕ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2" cstate="print"/>
          <a:srcRect l="23636" r="22727"/>
          <a:stretch>
            <a:fillRect/>
          </a:stretch>
        </p:blipFill>
        <p:spPr bwMode="auto">
          <a:xfrm>
            <a:off x="4499992" y="1268760"/>
            <a:ext cx="424847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/>
          <p:cNvPicPr/>
          <p:nvPr/>
        </p:nvPicPr>
        <p:blipFill>
          <a:blip r:embed="rId3" cstate="print"/>
          <a:srcRect r="16949"/>
          <a:stretch>
            <a:fillRect/>
          </a:stretch>
        </p:blipFill>
        <p:spPr bwMode="auto">
          <a:xfrm>
            <a:off x="251520" y="5013176"/>
            <a:ext cx="854500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07504" y="764704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результате тестирования была произведена запись на экскурсию.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Рисунок 15"/>
          <p:cNvPicPr/>
          <p:nvPr/>
        </p:nvPicPr>
        <p:blipFill>
          <a:blip r:embed="rId4" cstate="print"/>
          <a:srcRect l="24595" r="24182"/>
          <a:stretch>
            <a:fillRect/>
          </a:stretch>
        </p:blipFill>
        <p:spPr bwMode="auto">
          <a:xfrm>
            <a:off x="251520" y="1268760"/>
            <a:ext cx="3888432" cy="352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460432" y="11663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ru-RU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07504" y="116632"/>
            <a:ext cx="540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20688"/>
            <a:ext cx="8928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ходе работы было проведено исследование в сфере управления предприятиями культуры. В результате проведенных исследований было обосновано, что повышение эффективности работы с клиентами за счет автоматизации отдельных бизнес-процессов является актуальной темой исследований.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2132856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результате было определено, что на сегодняшний день наиболее оптимальным является использование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CRM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-систем.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2753633"/>
            <a:ext cx="8928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Используя полученные результаты сформированы требования к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-приложению, основным назначением которого является повышение эффективности работы музея с клиентами за счет автоматизации отдельных процессов.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504" y="4017258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результате сравнительного анализа готовых решений была выбраны базовые системы для разработки собственного решения: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битрикс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инфотех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4653136"/>
            <a:ext cx="8928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Разработана структура требуемой базы данных на физическом и логическом уровнях и программная реализация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-приложения на основах спроектированной базы данных и требований к системе.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5589240"/>
            <a:ext cx="8928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Проведены тесты разработанной системы, результаты которых показали, что разработанное решение удобнее и быстрее в использовании, а также внедрение такого решения примерно в 2 раза дешевле предлагаемых аналогов.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0432" y="11663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ru-RU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11560" y="1628800"/>
            <a:ext cx="54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СПАСИБО </a:t>
            </a:r>
          </a:p>
          <a:p>
            <a:r>
              <a:rPr lang="ru-RU" sz="4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ЗА ВНИМАНИЕ</a:t>
            </a:r>
            <a:endParaRPr lang="ru-RU" sz="4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251520" y="5517232"/>
            <a:ext cx="8640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520" y="5661248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Выпускная квалификационная работа на тему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520" y="6021288"/>
            <a:ext cx="529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«Разработка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-приложения для автоматизации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услуг предприятия культуры»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868144" y="5589240"/>
            <a:ext cx="3024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Зверев Д.Н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студент гр. БАП-1851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НАУЧНЫЙ РУКОВОДИТЕЛЬ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доц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Ларин А.И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3600400" cy="648072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ЦЕЛЬ И ЗАДАЧИ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51520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Целью ВКР является исследование и разработка web-приложения для автоматизации услуг предприятия культуры – музея.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76470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Цель работы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3284985"/>
            <a:ext cx="86409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Выполнить исследование в сфере управления предприятиями культуры и обосновать актуальность поставленной цели;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Исследовать методы и способы внедрения автоматизированных систем на предприятиях культуры;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Сформировать требования к разрабатываемому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-приложению;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Выполнить сравнительный анализ существующих решений на рынке направленных на автоматизацию услуг предприятий культуры;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Произвести проектирование требуемой базы данных на физическом и логическом уровнях;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-приложение на основе спроектированной базы данных;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Произвести тестирование разработанного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-приложения.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2852936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Задачи работы:</a:t>
            </a:r>
            <a:endParaRPr lang="ru-RU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18448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Объект исследования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8448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Предмет исследования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2204864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Деятельность предприятия культуры (музея).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2204864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Методы и способы автоматизации основной деятельности предприятия культуры.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60432" y="11663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3960440" cy="648072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СВОД СТАТИСТИКИ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971600" y="1268760"/>
          <a:ext cx="7128792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/>
          <p:nvPr/>
        </p:nvGraphicFramePr>
        <p:xfrm>
          <a:off x="971600" y="3861048"/>
          <a:ext cx="7200800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836712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Количество открытых музеев за год</a:t>
            </a:r>
            <a:endParaRPr lang="ru-RU" sz="2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3429000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Количество посещений за год</a:t>
            </a:r>
            <a:endParaRPr lang="ru-RU" sz="2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60432" y="11663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6192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ВЫРУЧКА МУЗЕЕВ ЗА 2021 ГОД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251520" y="764704"/>
          <a:ext cx="8640960" cy="57378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60240"/>
                <a:gridCol w="2160240"/>
                <a:gridCol w="2160240"/>
                <a:gridCol w="2160240"/>
              </a:tblGrid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Организация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Выручка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Активы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Регион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ООО Производственно-образовательный центр "ГРАНД МАКЕТ"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млн.руб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,5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Санкт-Петербург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АО "</a:t>
                      </a:r>
                      <a:r>
                        <a:rPr kumimoji="0" lang="ru-RU" sz="16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Эрарта</a:t>
                      </a: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215 </a:t>
                      </a:r>
                      <a:r>
                        <a:rPr lang="ru-RU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млн.руб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109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Санкт-Петербург</a:t>
                      </a:r>
                    </a:p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АО "</a:t>
                      </a:r>
                      <a:r>
                        <a:rPr kumimoji="0" lang="ru-RU" sz="16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Эрарта</a:t>
                      </a: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185 </a:t>
                      </a:r>
                      <a:r>
                        <a:rPr lang="ru-RU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млн.руб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390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Москва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ООО "Историко-культурный комплекс "Вятское" имени Е.А. Анкудиновой"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182 </a:t>
                      </a:r>
                      <a:r>
                        <a:rPr lang="ru-RU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млн.руб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45,4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Ярославская область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ООО "Научный мир"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142 </a:t>
                      </a:r>
                      <a:r>
                        <a:rPr lang="ru-RU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млн.руб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95,1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Москва</a:t>
                      </a:r>
                    </a:p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60432" y="11663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5328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CRM 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СИСТЕМА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 descr="https://www.tadviser.ru/images/e/e0/CRM_отрасли202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764704"/>
            <a:ext cx="4104455" cy="403116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51520" y="1052736"/>
            <a:ext cx="44644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Возможность своевременно анализировать, собирать, пересылать обрабатываемы данные. На выходе эти данные предоставляются пользователю в удобной и понятной для него форме; 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Возможность централизовать обрабатываемую информацию о процессах и клиентах. Метод позволяет более детально взаимодействовать с клиентами, что хорошо воздействует на предлагаемый компанией продукт/услугу;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Возможность автоматизировать процессы, которые требуют постоянного повторения;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620688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Основные преимущества внедрения :</a:t>
            </a:r>
          </a:p>
          <a:p>
            <a:endParaRPr lang="ru-RU" sz="20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60432" y="11663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560840" cy="648072"/>
          </a:xfrm>
        </p:spPr>
        <p:txBody>
          <a:bodyPr>
            <a:noAutofit/>
          </a:bodyPr>
          <a:lstStyle/>
          <a:p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Требования к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-приложению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51520" y="764704"/>
            <a:ext cx="864096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Для посетителей: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запись на экскурсию;</a:t>
            </a:r>
          </a:p>
          <a:p>
            <a:pPr lvl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обратная связь;</a:t>
            </a:r>
          </a:p>
          <a:p>
            <a:r>
              <a:rPr lang="ru-RU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Для экскурсоводов:</a:t>
            </a:r>
          </a:p>
          <a:p>
            <a:pPr lvl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просмотр расписания;</a:t>
            </a:r>
          </a:p>
          <a:p>
            <a:r>
              <a:rPr lang="ru-RU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Для администратора:</a:t>
            </a:r>
          </a:p>
          <a:p>
            <a:pPr lvl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просмотр,  изменение и добавление мероприятий;</a:t>
            </a:r>
          </a:p>
          <a:p>
            <a:pPr lvl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просмотр, изменение и добавление заказов;</a:t>
            </a:r>
          </a:p>
          <a:p>
            <a:pPr lvl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просмотр, изменение и добавление пользователей;</a:t>
            </a:r>
          </a:p>
          <a:p>
            <a:pPr lvl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просмотр, изменение и добавление мероприятий в расписание;</a:t>
            </a:r>
          </a:p>
          <a:p>
            <a:pPr lvl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просмотр аналитики;</a:t>
            </a:r>
          </a:p>
          <a:p>
            <a:r>
              <a:rPr lang="ru-RU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Для Туристических организаций:</a:t>
            </a:r>
          </a:p>
          <a:p>
            <a:pPr lvl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возможность проектирования собственных мероприятий;</a:t>
            </a:r>
          </a:p>
          <a:p>
            <a:pPr lvl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возможность добавления целых групп посетителей;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Как создать кастомную CRM-систему без кода? | App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764704"/>
            <a:ext cx="3456384" cy="194421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460432" y="11663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6192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РЕШЕНИЯ В ДРУГИХ МУЗЕЯХ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251520" y="764704"/>
          <a:ext cx="8640960" cy="53720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8192"/>
                <a:gridCol w="1728192"/>
                <a:gridCol w="1728192"/>
                <a:gridCol w="1728192"/>
                <a:gridCol w="1728192"/>
              </a:tblGrid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Название музея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посещений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Город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Используемая 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CMS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билетов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kumimoji="0" lang="ru-RU" sz="2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Петергоф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2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3300000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Санкт-Петербург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Самопистная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Infotec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40094">
                <a:tc>
                  <a:txBody>
                    <a:bodyPr/>
                    <a:lstStyle/>
                    <a:p>
                      <a:pPr algn="ctr"/>
                      <a:r>
                        <a:rPr kumimoji="0" lang="ru-RU" sz="2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Казанский кремль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2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3029068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Казань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Wordpress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Infotec</a:t>
                      </a:r>
                      <a:endParaRPr lang="ru-RU" sz="2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kumimoji="0" lang="ru-RU" sz="2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Исаковский собор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2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2581523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Санкт-Петербург</a:t>
                      </a:r>
                    </a:p>
                    <a:p>
                      <a:pPr algn="ctr"/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Самопистная</a:t>
                      </a:r>
                      <a:endParaRPr lang="ru-RU" sz="2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Infotec</a:t>
                      </a:r>
                      <a:endParaRPr lang="ru-RU" sz="2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kumimoji="0" lang="ru-RU" sz="2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Русский музей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2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2260231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Санкт-Петербург</a:t>
                      </a:r>
                    </a:p>
                    <a:p>
                      <a:pPr algn="ctr"/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Bitrix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Infotec</a:t>
                      </a:r>
                      <a:endParaRPr lang="ru-RU" sz="2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kumimoji="0" lang="ru-RU" sz="2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Мультимедиа </a:t>
                      </a:r>
                      <a:r>
                        <a:rPr kumimoji="0" lang="ru-RU" sz="2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арт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kumimoji="0" lang="ru-RU" sz="2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музей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2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2242405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Москва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Bitrix</a:t>
                      </a:r>
                      <a:endParaRPr lang="ru-RU" sz="2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Самопистная</a:t>
                      </a:r>
                      <a:endParaRPr lang="ru-RU" sz="2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60432" y="11663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ru-RU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79512" y="692696"/>
          <a:ext cx="8784975" cy="592601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56995"/>
                <a:gridCol w="1756995"/>
                <a:gridCol w="1756995"/>
                <a:gridCol w="1756995"/>
                <a:gridCol w="1756995"/>
              </a:tblGrid>
              <a:tr h="11981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Название музея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посещений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Город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Используемая 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CMS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Продажа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билетов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1100976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Сталинградская битва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2188947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Волгоград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Bitrix</a:t>
                      </a:r>
                      <a:endParaRPr lang="ru-RU" sz="2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tn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-cloud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98448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Царское село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1857585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Санкт-Петербург</a:t>
                      </a:r>
                    </a:p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Drupal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Infotec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701508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Эрмитаж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1649443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Санкт-Петербург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Wordpress</a:t>
                      </a:r>
                      <a:endParaRPr lang="ru-RU" sz="2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Infotec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919552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Третьяковская галерея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1580819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Москва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Bitrix</a:t>
                      </a:r>
                      <a:endParaRPr lang="ru-RU" sz="2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Infotec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60432" y="11663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ru-RU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6192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ПРОДОЛЖЕНИЕ ТАБЛИЦЫ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6048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ПОПУЛЯРНЫЕ РЕШЕНИЯ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2" name="Picture 6" descr="Битрикс24: Что такое Битрикс24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692696"/>
            <a:ext cx="3689889" cy="227687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79512" y="692696"/>
            <a:ext cx="48965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Популярными системами для продажи билетов и автоматизации являются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BITRIX </a:t>
            </a:r>
          </a:p>
          <a:p>
            <a:pPr lvl="1"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ИНФОТЕХ</a:t>
            </a: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4" name="Picture 8" descr="ИнфоТех | Билетные системы Ticket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501008"/>
            <a:ext cx="3640497" cy="221595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79512" y="1988840"/>
            <a:ext cx="4824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Bitrix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использует подписочную систему оплаты, где самый дешевый тариф предоставляется бесплатно, а самый дорогой стоит </a:t>
            </a:r>
            <a:r>
              <a:rPr lang="ru-RU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11190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рублей в месяц.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3573016"/>
            <a:ext cx="47525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ИНФОТЕХ использует подписочную систему оплаты, где обеспечение как минимум для одного кассира обойдется компании в </a:t>
            </a:r>
            <a:r>
              <a:rPr lang="ru-RU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9600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рублей в месяц плюс </a:t>
            </a:r>
            <a:r>
              <a:rPr lang="ru-RU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5%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от продаж.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5229200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 год сумма затрат будет составлять </a:t>
            </a:r>
          </a:p>
          <a:p>
            <a:pPr algn="ctr"/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250 </a:t>
            </a:r>
            <a:r>
              <a:rPr lang="ru-RU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тысяч рублей </a:t>
            </a:r>
            <a:endParaRPr lang="ru-RU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60432" y="11663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ru-RU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174</TotalTime>
  <Words>794</Words>
  <Application>Microsoft Office PowerPoint</Application>
  <PresentationFormat>Экран (4:3)</PresentationFormat>
  <Paragraphs>180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Техническая</vt:lpstr>
      <vt:lpstr>Слайд 1</vt:lpstr>
      <vt:lpstr>ЦЕЛЬ И ЗАДАЧИ</vt:lpstr>
      <vt:lpstr>СВОД СТАТИСТИКИ</vt:lpstr>
      <vt:lpstr>Слайд 4</vt:lpstr>
      <vt:lpstr>Слайд 5</vt:lpstr>
      <vt:lpstr>Требования к web-приложению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79687</dc:creator>
  <cp:lastModifiedBy>79687341924</cp:lastModifiedBy>
  <cp:revision>74</cp:revision>
  <dcterms:created xsi:type="dcterms:W3CDTF">2023-03-15T11:45:22Z</dcterms:created>
  <dcterms:modified xsi:type="dcterms:W3CDTF">2023-03-16T12:47:32Z</dcterms:modified>
</cp:coreProperties>
</file>